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1" r:id="rId1"/>
  </p:sldMasterIdLst>
  <p:notesMasterIdLst>
    <p:notesMasterId r:id="rId18"/>
  </p:notesMasterIdLst>
  <p:sldIdLst>
    <p:sldId id="283" r:id="rId2"/>
    <p:sldId id="284" r:id="rId3"/>
    <p:sldId id="285" r:id="rId4"/>
    <p:sldId id="286" r:id="rId5"/>
    <p:sldId id="290" r:id="rId6"/>
    <p:sldId id="287" r:id="rId7"/>
    <p:sldId id="294" r:id="rId8"/>
    <p:sldId id="291" r:id="rId9"/>
    <p:sldId id="292" r:id="rId10"/>
    <p:sldId id="293" r:id="rId11"/>
    <p:sldId id="295" r:id="rId12"/>
    <p:sldId id="288" r:id="rId13"/>
    <p:sldId id="296" r:id="rId14"/>
    <p:sldId id="297" r:id="rId15"/>
    <p:sldId id="289" r:id="rId16"/>
    <p:sldId id="298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361"/>
    <p:restoredTop sz="94766"/>
  </p:normalViewPr>
  <p:slideViewPr>
    <p:cSldViewPr snapToGrid="0">
      <p:cViewPr varScale="1">
        <p:scale>
          <a:sx n="74" d="100"/>
          <a:sy n="74" d="100"/>
        </p:scale>
        <p:origin x="208" y="11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BC87B-CB86-4F8F-BFE8-CDBB05A90328}" type="datetimeFigureOut">
              <a:rPr lang="tr-TR" smtClean="0"/>
              <a:t>6.01.2026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00D2E3-2F47-4035-BB19-2441ACABC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426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5E75-7D3C-5A41-9AFC-E4D81EF259B7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0730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0D84B-8FCB-E045-8392-3CE264C39C6E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4106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90A39-B475-2F4B-84C4-B23097C6B049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0827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6F656-39C3-4243-9E3A-0D91547598FA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0658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23BEF-7FB7-4541-9ABD-C76BEB6547BD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97329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8C6B1-8A17-5140-BD23-0494EB357794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2256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7883B-07A3-C14F-B8E2-076803B17401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7023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ADBD-B1BF-3047-BF93-2FFBF606D382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0388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FCEB6-9F17-EC40-9CC8-6A87CB695A70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5232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FB96D-D4E8-DE41-88D2-317F3E5D4911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2945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63325-5E8A-EF48-9869-1CE4AF1D6C0C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309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31045-13B3-7C4F-92F4-595B4F2B797F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9853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31145-CC2A-D14F-9CE5-DA0B3CBFDC20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1933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F172C-8BA0-C941-9511-E30B6A4792BC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7695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B7246-6D28-E842-8E79-C75A9F291592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8637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6E0FB-DBB6-DF4F-B825-AA7C276963A4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3645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9A38C-063A-5D4C-ACAC-8409EB5B94A0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179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herkesicin.tcmb.gov.tr/wps/wcm/connect/ekonomi/hie/icerik/Aktarim" TargetMode="External"/><Relationship Id="rId2" Type="http://schemas.openxmlformats.org/officeDocument/2006/relationships/hyperlink" Target="https://herkesicin.tcmb.gov.tr/wps/wcm/connect/ekonomi/hie/icerik/ParaPolitikasi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herkesicin.tcmb.gov.tr/wps/wcm/connect/ekonomi/hie/icerik/dis+ticaret" TargetMode="External"/><Relationship Id="rId2" Type="http://schemas.openxmlformats.org/officeDocument/2006/relationships/hyperlink" Target="https://herkesicin.tcmb.gov.tr/wps/wcm/connect/ekonomi/hie/icerik/ParaPolitikasi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herkesicin.tcmb.gov.tr/wps/wcm/connect/ekonomi/hie/icerik/DovizKuru" TargetMode="External"/><Relationship Id="rId2" Type="http://schemas.openxmlformats.org/officeDocument/2006/relationships/hyperlink" Target="https://herkesicin.tcmb.gov.tr/wps/wcm/connect/ekonomi/hie/icerik/ParaPolitikasi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herkesicin.tcmb.gov.tr/wps/wcm/connect/ekonomi/hie/icerik/enfdoviz" TargetMode="External"/><Relationship Id="rId2" Type="http://schemas.openxmlformats.org/officeDocument/2006/relationships/hyperlink" Target="https://herkesicin.tcmb.gov.tr/wps/wcm/connect/ekonomi/hie/icerik/ParaPolitikasi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herkesicin.tcmb.gov.tr/wps/wcm/connect/ekonomi/hie/icerik/ParaPolitikasi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herkesicin.tcmb.gov.tr/wps/wcm/connect/ekonomi/hie/icerik/PPK+yeni" TargetMode="External"/><Relationship Id="rId2" Type="http://schemas.openxmlformats.org/officeDocument/2006/relationships/hyperlink" Target="https://herkesicin.tcmb.gov.tr/wps/wcm/connect/ekonomi/hie/icerik/ParaPolitikasi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8911687" cy="1627909"/>
          </a:xfrm>
        </p:spPr>
        <p:txBody>
          <a:bodyPr>
            <a:normAutofit/>
          </a:bodyPr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11. MAKROEKONOMİ POLİTİKASININ TEMEL ARAÇLARI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506071"/>
            <a:ext cx="8915400" cy="5241092"/>
          </a:xfrm>
        </p:spPr>
        <p:txBody>
          <a:bodyPr>
            <a:noAutofit/>
          </a:bodyPr>
          <a:lstStyle/>
          <a:p>
            <a:endParaRPr lang="tr-TR" sz="3000" dirty="0"/>
          </a:p>
          <a:p>
            <a:r>
              <a:rPr lang="tr-TR" sz="3000" dirty="0"/>
              <a:t>Hükümetler ekonomik büyüme, enflasyon, işsizlik, iç ve dış borçlar sorunlarıyla baş edebilmek için makroekonomi politikası uygularlar.</a:t>
            </a:r>
          </a:p>
          <a:p>
            <a:r>
              <a:rPr lang="tr-TR" sz="3000" dirty="0"/>
              <a:t>Makroekonomi politikasının temel araçları </a:t>
            </a:r>
            <a:r>
              <a:rPr lang="tr-TR" sz="3000" b="1" dirty="0"/>
              <a:t>maliye politikası, para politikası, dış ticaret ve döviz kuru politikaları</a:t>
            </a:r>
            <a:r>
              <a:rPr lang="tr-TR" sz="3000" dirty="0"/>
              <a:t>dır.</a:t>
            </a:r>
          </a:p>
          <a:p>
            <a:endParaRPr lang="tr-TR" sz="3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60C9B-C8E3-054B-95F9-19941CA161D3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1216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BEFA-852D-DE47-BE15-B6E3AB94D194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pic>
        <p:nvPicPr>
          <p:cNvPr id="9" name="İçerik Yer Tutucusu 8">
            <a:extLst>
              <a:ext uri="{FF2B5EF4-FFF2-40B4-BE49-F238E27FC236}">
                <a16:creationId xmlns:a16="http://schemas.microsoft.com/office/drawing/2014/main" id="{013FD461-347F-C941-8983-C67028A6E2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756" y="736270"/>
            <a:ext cx="4678487" cy="5385460"/>
          </a:xfrm>
        </p:spPr>
      </p:pic>
    </p:spTree>
    <p:extLst>
      <p:ext uri="{BB962C8B-B14F-4D97-AF65-F5344CB8AC3E}">
        <p14:creationId xmlns:p14="http://schemas.microsoft.com/office/powerpoint/2010/main" val="219046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D47D6-54B3-C64D-8EEE-89D8FA015D97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97D0F0A1-DDFD-4041-BEFE-80DED0609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156771"/>
            <a:ext cx="8915400" cy="4754451"/>
          </a:xfrm>
        </p:spPr>
        <p:txBody>
          <a:bodyPr>
            <a:normAutofit/>
          </a:bodyPr>
          <a:lstStyle/>
          <a:p>
            <a:endParaRPr lang="tr-TR" sz="2000" dirty="0">
              <a:hlinkClick r:id="rId2"/>
            </a:endParaRPr>
          </a:p>
          <a:p>
            <a:r>
              <a:rPr lang="tr-TR" sz="2000" dirty="0">
                <a:hlinkClick r:id="rId2"/>
              </a:rPr>
              <a:t>Merkez Bankası Ekonomiyi Nasıl Etkiler?</a:t>
            </a:r>
          </a:p>
          <a:p>
            <a:endParaRPr lang="tr-TR" sz="2000" dirty="0">
              <a:hlinkClick r:id="rId2"/>
            </a:endParaRPr>
          </a:p>
          <a:p>
            <a:r>
              <a:rPr lang="tr-TR" sz="2000" dirty="0">
                <a:hlinkClick r:id="rId3"/>
              </a:rPr>
              <a:t>https://herkesicin.tcmb.gov.tr/wps/wcm/connect/ekonomi/hie/icerik/Aktarim</a:t>
            </a:r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136759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473725"/>
            <a:ext cx="8915400" cy="627343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tr-TR" sz="3000" b="1" dirty="0"/>
              <a:t>Dış Ticaret ve Döviz Kuru Politikaları</a:t>
            </a:r>
          </a:p>
          <a:p>
            <a:r>
              <a:rPr lang="tr-TR" sz="3000" b="1" dirty="0"/>
              <a:t>Dış ticaret politikası </a:t>
            </a:r>
            <a:r>
              <a:rPr lang="tr-TR" sz="3000" dirty="0"/>
              <a:t>ithalatı ve ihracatı etkileyecek şekilde gümrük vergilerinde değişiklikler yapmak, kotalar koymak, kotaları kaldırmak ve gümrük mevzuatında diğer bazı değişiklikler yapmaktır.</a:t>
            </a:r>
          </a:p>
          <a:p>
            <a:r>
              <a:rPr lang="tr-TR" sz="3000" b="1" dirty="0"/>
              <a:t>Döviz kuru politikası</a:t>
            </a:r>
            <a:r>
              <a:rPr lang="tr-TR" sz="3000" dirty="0"/>
              <a:t>, döviz kurunda değişiklikler sağlayarak ithalat ve ihracatı etkilemektir.</a:t>
            </a:r>
          </a:p>
          <a:p>
            <a:pPr marL="514350" indent="-514350">
              <a:buFont typeface="+mj-lt"/>
              <a:buAutoNum type="arabicPeriod" startAt="3"/>
            </a:pPr>
            <a:endParaRPr lang="tr-TR" sz="3000" b="1" dirty="0"/>
          </a:p>
          <a:p>
            <a:endParaRPr lang="tr-TR" sz="3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5F656-957D-8D40-8BC0-CFB2FE856554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6826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45B34-4631-8545-B6DB-0DF2EDAA6124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97D0F0A1-DDFD-4041-BEFE-80DED0609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99990"/>
            <a:ext cx="8915400" cy="4611232"/>
          </a:xfrm>
        </p:spPr>
        <p:txBody>
          <a:bodyPr>
            <a:normAutofit/>
          </a:bodyPr>
          <a:lstStyle/>
          <a:p>
            <a:endParaRPr lang="tr-TR" sz="2000" dirty="0">
              <a:hlinkClick r:id="rId2"/>
            </a:endParaRPr>
          </a:p>
          <a:p>
            <a:r>
              <a:rPr lang="tr-TR" sz="2000" dirty="0">
                <a:hlinkClick r:id="rId2"/>
              </a:rPr>
              <a:t>Dış Ticaret Nedir?</a:t>
            </a:r>
          </a:p>
          <a:p>
            <a:endParaRPr lang="tr-TR" sz="2000" dirty="0">
              <a:hlinkClick r:id="rId2"/>
            </a:endParaRPr>
          </a:p>
          <a:p>
            <a:r>
              <a:rPr lang="tr-TR" sz="2000" dirty="0">
                <a:hlinkClick r:id="rId3"/>
              </a:rPr>
              <a:t>https://herkesicin.tcmb.gov.tr/wps/wcm/connect/ekonomi/hie/icerik/dis+ticaret</a:t>
            </a:r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055587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B91BF-7AFE-3F43-8808-082E09BD0162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97D0F0A1-DDFD-4041-BEFE-80DED0609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991518"/>
            <a:ext cx="8915400" cy="4919704"/>
          </a:xfrm>
        </p:spPr>
        <p:txBody>
          <a:bodyPr>
            <a:normAutofit/>
          </a:bodyPr>
          <a:lstStyle/>
          <a:p>
            <a:endParaRPr lang="tr-TR" sz="2000" dirty="0">
              <a:hlinkClick r:id="rId2"/>
            </a:endParaRPr>
          </a:p>
          <a:p>
            <a:r>
              <a:rPr lang="tr-TR" sz="2000" dirty="0">
                <a:hlinkClick r:id="rId2"/>
              </a:rPr>
              <a:t>Döviz Kuru Nedir? </a:t>
            </a:r>
          </a:p>
          <a:p>
            <a:endParaRPr lang="tr-TR" sz="2000" dirty="0">
              <a:hlinkClick r:id="rId2"/>
            </a:endParaRPr>
          </a:p>
          <a:p>
            <a:r>
              <a:rPr lang="tr-TR" sz="2000" dirty="0">
                <a:hlinkClick r:id="rId3"/>
              </a:rPr>
              <a:t>https://herkesicin.tcmb.gov.tr/wps/wcm/connect/ekonomi/hie/icerik/DovizKuru</a:t>
            </a:r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942862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54236"/>
            <a:ext cx="8915400" cy="6592927"/>
          </a:xfrm>
        </p:spPr>
        <p:txBody>
          <a:bodyPr>
            <a:noAutofit/>
          </a:bodyPr>
          <a:lstStyle/>
          <a:p>
            <a:endParaRPr lang="tr-TR" sz="3000" dirty="0"/>
          </a:p>
          <a:p>
            <a:r>
              <a:rPr lang="tr-TR" sz="3000" dirty="0"/>
              <a:t>Diğer faktörler sabit kalmak şartıyla, reel döviz kurunda (enflasyondan arındırılmış döviz kurunda)bir artış (reel olarak dövizin pahalılaşması) ihracatın artmasına, ithalatın azalmasına neden olur.</a:t>
            </a:r>
          </a:p>
          <a:p>
            <a:r>
              <a:rPr lang="tr-TR" sz="3000" dirty="0"/>
              <a:t>İhracatın artıp ithalatın azalması ise ekonomide üretim ve dolayısıyla istihdamda bir canlanma ve genişlemeye neden olur.</a:t>
            </a:r>
          </a:p>
          <a:p>
            <a:endParaRPr lang="tr-TR" sz="3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202A2-7214-6443-8617-CE8AA1FDCA58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6016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4A124-C41D-7140-AB9B-EB7A681B92F0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97D0F0A1-DDFD-4041-BEFE-80DED0609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892366"/>
            <a:ext cx="8915400" cy="5018856"/>
          </a:xfrm>
        </p:spPr>
        <p:txBody>
          <a:bodyPr>
            <a:normAutofit/>
          </a:bodyPr>
          <a:lstStyle/>
          <a:p>
            <a:endParaRPr lang="tr-TR" sz="2000" dirty="0">
              <a:hlinkClick r:id="rId2"/>
            </a:endParaRPr>
          </a:p>
          <a:p>
            <a:r>
              <a:rPr lang="tr-TR" sz="2000" dirty="0">
                <a:hlinkClick r:id="rId2"/>
              </a:rPr>
              <a:t>Enflasyon ve Döviz Kuru Arasında Nasıl Bir İlişki Vardır?</a:t>
            </a:r>
          </a:p>
          <a:p>
            <a:endParaRPr lang="tr-TR" sz="2000" dirty="0">
              <a:hlinkClick r:id="rId2"/>
            </a:endParaRPr>
          </a:p>
          <a:p>
            <a:r>
              <a:rPr lang="tr-TR" sz="2000" dirty="0">
                <a:hlinkClick r:id="rId3"/>
              </a:rPr>
              <a:t>https://herkesicin.tcmb.gov.tr/wps/wcm/connect/ekonomi/hie/icerik/enfdoviz</a:t>
            </a:r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33087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357067"/>
            <a:ext cx="8915400" cy="6390096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tr-TR" sz="3000" b="1" dirty="0"/>
              <a:t>Maliye Politikası</a:t>
            </a:r>
          </a:p>
          <a:p>
            <a:r>
              <a:rPr lang="tr-TR" sz="3000" dirty="0"/>
              <a:t>Hükümetin vergilerde ve harcamalarında değişiklikler yaparak ekonomiyi etkilemeye çalışmasına </a:t>
            </a:r>
            <a:r>
              <a:rPr lang="tr-TR" sz="3000" b="1" dirty="0"/>
              <a:t>maliye politikası </a:t>
            </a:r>
            <a:r>
              <a:rPr lang="tr-TR" sz="3000" dirty="0"/>
              <a:t>denir.</a:t>
            </a:r>
          </a:p>
          <a:p>
            <a:r>
              <a:rPr lang="tr-TR" sz="3000" dirty="0"/>
              <a:t>Vergi oranlarının artırılması veya azaltılması, bazı yeni vergilerin konması veya bazı mevcut vergilerin yürürlükten kaldırılması, devlet harcamalarının arttırılması veya azaltılması ve devlet harcamalarının yapısındaki değişiklikler maliye politikası kapsamında yapılır.</a:t>
            </a:r>
          </a:p>
          <a:p>
            <a:endParaRPr lang="tr-TR" sz="3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7F20C-C3D2-AE47-8237-6FBB06B63A83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1221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550843"/>
            <a:ext cx="8915400" cy="6196320"/>
          </a:xfrm>
        </p:spPr>
        <p:txBody>
          <a:bodyPr>
            <a:noAutofit/>
          </a:bodyPr>
          <a:lstStyle/>
          <a:p>
            <a:r>
              <a:rPr lang="tr-TR" sz="3000" dirty="0"/>
              <a:t>Yapılan bu değişiklikler ekonomide tasarrufları, yatırımları, tüketim harcamalarını ve dolayısıyla üretim, istihdam ve fiyat düzeyi gibi makro değişkenleri etkileyerek, ekonomiyi istikrar ve tam istihdam düzeyinde üretimin yapıldığı bir düzeye getirebilir.</a:t>
            </a:r>
          </a:p>
          <a:p>
            <a:r>
              <a:rPr lang="tr-TR" sz="3000" dirty="0"/>
              <a:t>Ekonomide bir durgunluk (daralma) var ise, ekonomiyi canlandırmak için vergilerde indirimler, devlet harcamalarında artışlar yapılabilir.</a:t>
            </a:r>
          </a:p>
          <a:p>
            <a:endParaRPr lang="tr-TR" sz="3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80D7A-C3CF-CF4F-AF92-4F27245577B1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7042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357067"/>
            <a:ext cx="8915400" cy="6390096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tr-TR" sz="3000" b="1" dirty="0"/>
              <a:t>Para Politikası</a:t>
            </a:r>
          </a:p>
          <a:p>
            <a:r>
              <a:rPr lang="tr-TR" sz="3000" dirty="0"/>
              <a:t>Para politikası ekonomideki para miktarının ve dolayısıyla faiz oranlarının değiştirilmesidir.</a:t>
            </a:r>
          </a:p>
          <a:p>
            <a:r>
              <a:rPr lang="tr-TR" sz="3000" dirty="0"/>
              <a:t>Ekonomide bir durgunluk olduğunda para miktarının arttırılması faiz oranlarının azalıp yatırımların ve tüketim harcamalarının artmasına, dolayısıyla ekonominin canlanıp genişlemesine neden olabilir.</a:t>
            </a:r>
          </a:p>
          <a:p>
            <a:endParaRPr lang="tr-TR" sz="3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0E59-59E2-DA4F-958C-84FF27D70CF7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6989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AA1E4-A9DF-A34F-8086-C2F35F366229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97D0F0A1-DDFD-4041-BEFE-80DED0609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980501"/>
            <a:ext cx="8915400" cy="4930721"/>
          </a:xfrm>
        </p:spPr>
        <p:txBody>
          <a:bodyPr>
            <a:normAutofit/>
          </a:bodyPr>
          <a:lstStyle/>
          <a:p>
            <a:endParaRPr lang="tr-TR" sz="2000" dirty="0">
              <a:hlinkClick r:id="rId2"/>
            </a:endParaRPr>
          </a:p>
          <a:p>
            <a:r>
              <a:rPr lang="tr-TR" sz="2000" dirty="0">
                <a:hlinkClick r:id="rId2"/>
              </a:rPr>
              <a:t>Para Politikası Nedir?</a:t>
            </a:r>
          </a:p>
          <a:p>
            <a:endParaRPr lang="tr-TR" sz="2000" dirty="0">
              <a:hlinkClick r:id="rId2"/>
            </a:endParaRPr>
          </a:p>
          <a:p>
            <a:r>
              <a:rPr lang="tr-TR" sz="2000" dirty="0">
                <a:hlinkClick r:id="rId2"/>
              </a:rPr>
              <a:t>https://herkesicin.tcmb.gov.tr/wps/wcm/connect/ekonomi/hie/icerik/ParaPolitikasi</a:t>
            </a:r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995700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0"/>
            <a:ext cx="8915400" cy="6747163"/>
          </a:xfrm>
        </p:spPr>
        <p:txBody>
          <a:bodyPr>
            <a:noAutofit/>
          </a:bodyPr>
          <a:lstStyle/>
          <a:p>
            <a:endParaRPr lang="tr-TR" sz="3000" dirty="0"/>
          </a:p>
          <a:p>
            <a:r>
              <a:rPr lang="tr-TR" sz="3000" dirty="0"/>
              <a:t>Enflasyon durumunda ise </a:t>
            </a:r>
            <a:r>
              <a:rPr lang="tr-TR" sz="3000" b="1" dirty="0"/>
              <a:t>sıkı para politikası </a:t>
            </a:r>
            <a:r>
              <a:rPr lang="tr-TR" sz="3000" dirty="0"/>
              <a:t>(para miktarının azaltılması) ile faiz oranlarının artırılması ve dolayısıyla ekonomideki aşırı talebin azaltılıp enflasyonun yok edilmesi sağlanabilir.</a:t>
            </a:r>
          </a:p>
          <a:p>
            <a:r>
              <a:rPr lang="tr-TR" sz="3000" dirty="0"/>
              <a:t>Para politikasını, hükümet ile işbirliği halinde </a:t>
            </a:r>
            <a:r>
              <a:rPr lang="tr-TR" sz="3000" b="1" dirty="0"/>
              <a:t>T.C. Merkez Bankası </a:t>
            </a:r>
            <a:r>
              <a:rPr lang="tr-TR" sz="3000" dirty="0"/>
              <a:t>yürütür.</a:t>
            </a:r>
          </a:p>
          <a:p>
            <a:endParaRPr lang="tr-TR" sz="3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6084A-8A37-AB4D-A57C-CC81586417C9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421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E0506-2B6F-BA41-9B31-FE5C4B3BD887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97D0F0A1-DDFD-4041-BEFE-80DED0609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738130"/>
            <a:ext cx="8915400" cy="5173092"/>
          </a:xfrm>
        </p:spPr>
        <p:txBody>
          <a:bodyPr>
            <a:normAutofit/>
          </a:bodyPr>
          <a:lstStyle/>
          <a:p>
            <a:endParaRPr lang="tr-TR" sz="2000" dirty="0">
              <a:hlinkClick r:id="rId2"/>
            </a:endParaRPr>
          </a:p>
          <a:p>
            <a:r>
              <a:rPr lang="tr-TR" sz="2000" dirty="0">
                <a:hlinkClick r:id="rId2"/>
              </a:rPr>
              <a:t>Merkez Bankası Nasıl Karar Alır?</a:t>
            </a:r>
          </a:p>
          <a:p>
            <a:endParaRPr lang="tr-TR" sz="2000" dirty="0">
              <a:hlinkClick r:id="rId2"/>
            </a:endParaRPr>
          </a:p>
          <a:p>
            <a:r>
              <a:rPr lang="tr-TR" sz="2000" dirty="0">
                <a:hlinkClick r:id="rId3"/>
              </a:rPr>
              <a:t>https://herkesicin.tcmb.gov.tr/wps/wcm/connect/ekonomi/hie/icerik/PPK+yeni</a:t>
            </a:r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989988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F7955-9524-C44A-A85D-7FB238E0DA74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pic>
        <p:nvPicPr>
          <p:cNvPr id="9" name="İçerik Yer Tutucusu 8">
            <a:extLst>
              <a:ext uri="{FF2B5EF4-FFF2-40B4-BE49-F238E27FC236}">
                <a16:creationId xmlns:a16="http://schemas.microsoft.com/office/drawing/2014/main" id="{C367DBFA-26E8-AE40-B6D7-AA442BFFBD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069" y="771299"/>
            <a:ext cx="4783861" cy="5315401"/>
          </a:xfrm>
        </p:spPr>
      </p:pic>
    </p:spTree>
    <p:extLst>
      <p:ext uri="{BB962C8B-B14F-4D97-AF65-F5344CB8AC3E}">
        <p14:creationId xmlns:p14="http://schemas.microsoft.com/office/powerpoint/2010/main" val="3406716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7673E-613E-F843-BF15-2AF85607722F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A2A3740A-B8ED-7746-A76D-F157FF8034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707" y="745084"/>
            <a:ext cx="4541008" cy="5367832"/>
          </a:xfrm>
        </p:spPr>
      </p:pic>
    </p:spTree>
    <p:extLst>
      <p:ext uri="{BB962C8B-B14F-4D97-AF65-F5344CB8AC3E}">
        <p14:creationId xmlns:p14="http://schemas.microsoft.com/office/powerpoint/2010/main" val="283610174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11436</TotalTime>
  <Words>619</Words>
  <Application>Microsoft Macintosh PowerPoint</Application>
  <PresentationFormat>Geniş ekran</PresentationFormat>
  <Paragraphs>77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Arial</vt:lpstr>
      <vt:lpstr>Calibri</vt:lpstr>
      <vt:lpstr>Century Gothic</vt:lpstr>
      <vt:lpstr>Wingdings 3</vt:lpstr>
      <vt:lpstr>Duman</vt:lpstr>
      <vt:lpstr>11. MAKROEKONOMİ POLİTİKASININ TEMEL ARAÇLARI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İKT 104 GENEL İKTİSAT</dc:title>
  <dc:creator>Windows Kullanıcısı</dc:creator>
  <cp:lastModifiedBy>Microsoft Office User</cp:lastModifiedBy>
  <cp:revision>247</cp:revision>
  <dcterms:created xsi:type="dcterms:W3CDTF">2020-01-23T07:14:01Z</dcterms:created>
  <dcterms:modified xsi:type="dcterms:W3CDTF">2026-01-06T12:01:46Z</dcterms:modified>
</cp:coreProperties>
</file>