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4"/>
  </p:sldMasterIdLst>
  <p:notesMasterIdLst>
    <p:notesMasterId r:id="rId37"/>
  </p:notesMasterIdLst>
  <p:handoutMasterIdLst>
    <p:handoutMasterId r:id="rId38"/>
  </p:handoutMasterIdLst>
  <p:sldIdLst>
    <p:sldId id="347" r:id="rId5"/>
    <p:sldId id="290" r:id="rId6"/>
    <p:sldId id="336" r:id="rId7"/>
    <p:sldId id="314" r:id="rId8"/>
    <p:sldId id="337" r:id="rId9"/>
    <p:sldId id="316" r:id="rId10"/>
    <p:sldId id="322" r:id="rId11"/>
    <p:sldId id="323" r:id="rId12"/>
    <p:sldId id="342" r:id="rId13"/>
    <p:sldId id="320" r:id="rId14"/>
    <p:sldId id="325" r:id="rId15"/>
    <p:sldId id="341" r:id="rId16"/>
    <p:sldId id="355" r:id="rId17"/>
    <p:sldId id="324" r:id="rId18"/>
    <p:sldId id="326" r:id="rId19"/>
    <p:sldId id="327" r:id="rId20"/>
    <p:sldId id="328" r:id="rId21"/>
    <p:sldId id="356" r:id="rId22"/>
    <p:sldId id="329" r:id="rId23"/>
    <p:sldId id="357" r:id="rId24"/>
    <p:sldId id="358" r:id="rId25"/>
    <p:sldId id="359" r:id="rId26"/>
    <p:sldId id="332" r:id="rId27"/>
    <p:sldId id="360" r:id="rId28"/>
    <p:sldId id="345" r:id="rId29"/>
    <p:sldId id="346" r:id="rId30"/>
    <p:sldId id="333" r:id="rId31"/>
    <p:sldId id="334" r:id="rId32"/>
    <p:sldId id="350" r:id="rId33"/>
    <p:sldId id="335" r:id="rId34"/>
    <p:sldId id="354" r:id="rId35"/>
    <p:sldId id="351"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CC00"/>
    <a:srgbClr val="000066"/>
    <a:srgbClr val="663300"/>
    <a:srgbClr val="1C1C1C"/>
    <a:srgbClr val="CC9900"/>
    <a:srgbClr val="007FBE"/>
    <a:srgbClr val="FEED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8" autoAdjust="0"/>
    <p:restoredTop sz="84291" autoAdjust="0"/>
  </p:normalViewPr>
  <p:slideViewPr>
    <p:cSldViewPr snapToGrid="0" snapToObjects="1">
      <p:cViewPr>
        <p:scale>
          <a:sx n="68" d="100"/>
          <a:sy n="68" d="100"/>
        </p:scale>
        <p:origin x="-14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2" d="100"/>
          <a:sy n="42" d="100"/>
        </p:scale>
        <p:origin x="2060" y="4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dirty="0"/>
          </a:p>
        </p:txBody>
      </p:sp>
      <p:sp>
        <p:nvSpPr>
          <p:cNvPr id="74755" name="Rectangle 3"/>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dirty="0"/>
          </a:p>
        </p:txBody>
      </p:sp>
      <p:sp>
        <p:nvSpPr>
          <p:cNvPr id="74756" name="Rectangle 4"/>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dirty="0"/>
          </a:p>
        </p:txBody>
      </p:sp>
      <p:sp>
        <p:nvSpPr>
          <p:cNvPr id="74757" name="Rectangle 5"/>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6198B40A-2BF7-465D-9C7F-51924353CFAB}" type="slidenum">
              <a:rPr lang="en-US"/>
              <a:pPr>
                <a:defRPr/>
              </a:pPr>
              <a:t>‹#›</a:t>
            </a:fld>
            <a:endParaRPr lang="en-US" dirty="0"/>
          </a:p>
        </p:txBody>
      </p:sp>
    </p:spTree>
    <p:extLst>
      <p:ext uri="{BB962C8B-B14F-4D97-AF65-F5344CB8AC3E}">
        <p14:creationId xmlns:p14="http://schemas.microsoft.com/office/powerpoint/2010/main" val="1567190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dirty="0"/>
          </a:p>
        </p:txBody>
      </p:sp>
      <p:sp>
        <p:nvSpPr>
          <p:cNvPr id="73731" name="Rectangle 3"/>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5"/>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3734" name="Rectangle 6"/>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dirty="0"/>
          </a:p>
        </p:txBody>
      </p:sp>
      <p:sp>
        <p:nvSpPr>
          <p:cNvPr id="73735" name="Rectangle 7"/>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47876DF6-B476-47E2-ABB5-A8ADA5A650B3}" type="slidenum">
              <a:rPr lang="en-US"/>
              <a:pPr>
                <a:defRPr/>
              </a:pPr>
              <a:t>‹#›</a:t>
            </a:fld>
            <a:endParaRPr lang="en-US" dirty="0"/>
          </a:p>
        </p:txBody>
      </p:sp>
    </p:spTree>
    <p:extLst>
      <p:ext uri="{BB962C8B-B14F-4D97-AF65-F5344CB8AC3E}">
        <p14:creationId xmlns:p14="http://schemas.microsoft.com/office/powerpoint/2010/main" val="18537336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876DF6-B476-47E2-ABB5-A8ADA5A650B3}" type="slidenum">
              <a:rPr lang="en-US" smtClean="0"/>
              <a:pPr>
                <a:defRPr/>
              </a:pPr>
              <a:t>1</a:t>
            </a:fld>
            <a:endParaRPr lang="en-US" dirty="0"/>
          </a:p>
        </p:txBody>
      </p:sp>
    </p:spTree>
    <p:extLst>
      <p:ext uri="{BB962C8B-B14F-4D97-AF65-F5344CB8AC3E}">
        <p14:creationId xmlns:p14="http://schemas.microsoft.com/office/powerpoint/2010/main" val="4126461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2CC3BF40-A924-4E93-92C6-A89869292E76}" type="slidenum">
              <a:rPr lang="en-US" sz="1200" smtClean="0"/>
              <a:pPr>
                <a:defRPr/>
              </a:pPr>
              <a:t>10</a:t>
            </a:fld>
            <a:endParaRPr lang="en-US" sz="120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BC96138E-FEA4-4D21-BA3F-B7DC7B67DED3}" type="slidenum">
              <a:rPr lang="en-US" sz="1200" smtClean="0"/>
              <a:pPr>
                <a:defRPr/>
              </a:pPr>
              <a:t>11</a:t>
            </a:fld>
            <a:endParaRPr 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Times New Roman" pitchFamily="18" charset="0"/>
                <a:ea typeface="+mn-ea"/>
                <a:cs typeface="+mn-cs"/>
              </a:rPr>
              <a:t>Notice that as the purchase date approaches the coupon interest payment date, the accrued interest due to the seller from the buyer increases. Just before a coupon payment date the buyer pays the seller fractionally less than the full coupon payment. However, as the accrued interest portion of the dirty price of the note increases, the clean price of the note decreases to offset this, keeping the overall price of the note to the buyer constant. </a:t>
            </a: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3868916A-0772-4690-8936-531ED523EAE8}" type="slidenum">
              <a:rPr lang="en-US" sz="1200" smtClean="0"/>
              <a:pPr>
                <a:defRPr/>
              </a:pPr>
              <a:t>12</a:t>
            </a:fld>
            <a:endParaRPr lang="en-US" sz="12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2CC3BF40-A924-4E93-92C6-A89869292E76}" type="slidenum">
              <a:rPr lang="en-US" sz="1200" smtClean="0"/>
              <a:pPr>
                <a:defRPr/>
              </a:pPr>
              <a:t>13</a:t>
            </a:fld>
            <a:endParaRPr lang="en-US" sz="120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37484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456A2262-5FA6-4C36-AD0D-F43AF9C866DF}" type="slidenum">
              <a:rPr lang="en-US" sz="1200" smtClean="0"/>
              <a:pPr>
                <a:defRPr/>
              </a:pPr>
              <a:t>14</a:t>
            </a:fld>
            <a:endParaRPr lang="en-US" sz="1200"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5DEB743C-FE59-4E04-B8FC-17041D6CC1BC}" type="slidenum">
              <a:rPr lang="en-US" sz="1200" smtClean="0"/>
              <a:pPr>
                <a:defRPr/>
              </a:pPr>
              <a:t>15</a:t>
            </a:fld>
            <a:endParaRPr lang="en-US" sz="1200"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23F68597-43EF-4B2E-A375-5B50D8FE9F54}" type="slidenum">
              <a:rPr lang="en-US" sz="1200" smtClean="0"/>
              <a:pPr>
                <a:defRPr/>
              </a:pPr>
              <a:t>16</a:t>
            </a:fld>
            <a:endParaRPr lang="en-US" sz="1200"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34647246-59DB-4163-865E-4C97BE5A2011}" type="slidenum">
              <a:rPr lang="en-US" sz="1200" smtClean="0"/>
              <a:pPr>
                <a:defRPr/>
              </a:pPr>
              <a:t>17</a:t>
            </a:fld>
            <a:endParaRPr lang="en-US" sz="1200"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n-ea"/>
                <a:cs typeface="+mn-cs"/>
              </a:rPr>
              <a:t>The initial (primary market) sale for municipal bonds (and corporate bonds, discussed below) occurs either through a public offering, using an investment bank serving as a security underwriter, or through a private placement to a small group of investors (often financial institutions). </a:t>
            </a:r>
            <a:endParaRPr lang="en-US" altLang="en-US" dirty="0">
              <a:latin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34647246-59DB-4163-865E-4C97BE5A2011}" type="slidenum">
              <a:rPr lang="en-US" sz="1200" smtClean="0"/>
              <a:pPr>
                <a:defRPr/>
              </a:pPr>
              <a:t>18</a:t>
            </a:fld>
            <a:endParaRPr lang="en-US" sz="1200"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27370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77B65B16-D898-4552-B26D-8214ECA9D8DF}" type="slidenum">
              <a:rPr lang="en-US" sz="1200" smtClean="0"/>
              <a:pPr>
                <a:defRPr/>
              </a:pPr>
              <a:t>19</a:t>
            </a:fld>
            <a:endParaRPr lang="en-US" sz="1200"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BE376087-E919-4DDC-A25A-7603C0D5E9E9}" type="slidenum">
              <a:rPr lang="en-US" sz="1200" smtClean="0"/>
              <a:pPr>
                <a:defRPr/>
              </a:pPr>
              <a:t>2</a:t>
            </a:fld>
            <a:endParaRPr lang="en-US" sz="120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77B65B16-D898-4552-B26D-8214ECA9D8DF}" type="slidenum">
              <a:rPr lang="en-US" sz="1200" smtClean="0"/>
              <a:pPr>
                <a:defRPr/>
              </a:pPr>
              <a:t>20</a:t>
            </a:fld>
            <a:endParaRPr lang="en-US" sz="1200"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92119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77B65B16-D898-4552-B26D-8214ECA9D8DF}" type="slidenum">
              <a:rPr lang="en-US" sz="1200" smtClean="0"/>
              <a:pPr>
                <a:defRPr/>
              </a:pPr>
              <a:t>21</a:t>
            </a:fld>
            <a:endParaRPr lang="en-US" sz="1200"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631067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77B65B16-D898-4552-B26D-8214ECA9D8DF}" type="slidenum">
              <a:rPr lang="en-US" sz="1200" smtClean="0"/>
              <a:pPr>
                <a:defRPr/>
              </a:pPr>
              <a:t>22</a:t>
            </a:fld>
            <a:endParaRPr lang="en-US" sz="1200"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79092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A6F46717-B4D6-42DC-860B-EEF663713185}" type="slidenum">
              <a:rPr lang="en-US" sz="1200" smtClean="0"/>
              <a:pPr>
                <a:defRPr/>
              </a:pPr>
              <a:t>23</a:t>
            </a:fld>
            <a:endParaRPr 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A6F46717-B4D6-42DC-860B-EEF663713185}" type="slidenum">
              <a:rPr lang="en-US" sz="1200" smtClean="0"/>
              <a:pPr>
                <a:defRPr/>
              </a:pPr>
              <a:t>24</a:t>
            </a:fld>
            <a:endParaRPr 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891833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E6733893-ADE1-41BE-AB93-EE923C2E414B}" type="slidenum">
              <a:rPr lang="en-US" sz="1200" smtClean="0"/>
              <a:pPr>
                <a:defRPr/>
              </a:pPr>
              <a:t>25</a:t>
            </a:fld>
            <a:endParaRPr lang="en-US" sz="12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n-ea"/>
                <a:cs typeface="+mn-cs"/>
              </a:rPr>
              <a:t>As a practical matter, a bond needs to be rated if it is to be used as an investment vehicle by certain institutional investors. Bonds rated Baa or better by Moody’s and BBB or better by S&amp;P and Fitch are considered to be investment grade bonds.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Financial institutions (e.g., banks, insurance companies) are generally prohibited by state and federal law from purchasing anything but investment grade bond securities.</a:t>
            </a:r>
            <a:endParaRPr lang="en-US" altLang="en-US" dirty="0">
              <a:latin typeface="+mn-l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FA8C16F5-BB1D-4219-BB42-95949D8FA4CD}" type="slidenum">
              <a:rPr lang="en-US" sz="1200" smtClean="0"/>
              <a:pPr>
                <a:defRPr/>
              </a:pPr>
              <a:t>26</a:t>
            </a:fld>
            <a:endParaRPr lang="en-US" sz="1200"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n-ea"/>
                <a:cs typeface="+mn-cs"/>
              </a:rPr>
              <a:t>Figure 6–9 shows the rates on 10-year Treasury securities versus Aaa-rated and Baa-rated bonds from 1980 through 2022.</a:t>
            </a:r>
            <a:endParaRPr lang="en-US" altLang="en-US" dirty="0">
              <a:latin typeface="+mn-l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3003F030-573B-4E68-AFE2-42FB55F52503}" type="slidenum">
              <a:rPr lang="en-US" sz="1200" smtClean="0"/>
              <a:pPr>
                <a:defRPr/>
              </a:pPr>
              <a:t>27</a:t>
            </a:fld>
            <a:endParaRPr lang="en-US" sz="1200"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000336C2-67C3-43E5-905C-B316E5973D88}" type="slidenum">
              <a:rPr lang="en-US" sz="1200" smtClean="0"/>
              <a:pPr>
                <a:defRPr/>
              </a:pPr>
              <a:t>28</a:t>
            </a:fld>
            <a:endParaRPr lang="en-US" sz="1200"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652DCF52-271F-4F7C-B9BF-E1522C13FB0B}" type="slidenum">
              <a:rPr lang="en-US" sz="1200" smtClean="0"/>
              <a:pPr>
                <a:defRPr/>
              </a:pPr>
              <a:t>29</a:t>
            </a:fld>
            <a:endParaRPr lang="en-US" sz="1200"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6A7221D5-78C0-467C-9574-641616217423}" type="slidenum">
              <a:rPr lang="en-US" sz="1200" smtClean="0"/>
              <a:pPr>
                <a:defRPr/>
              </a:pPr>
              <a:t>3</a:t>
            </a:fld>
            <a:endParaRPr 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n-ea"/>
                <a:cs typeface="+mn-cs"/>
              </a:rPr>
              <a:t>Figure 6–1 shows the distribution of each type of bond outstanding in 1994 and 2021. </a:t>
            </a:r>
            <a:endParaRPr lang="en-US" altLang="en-US" dirty="0">
              <a:latin typeface="+mn-l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2E0EE036-170F-48E6-93D2-D19B5EC906BB}" type="slidenum">
              <a:rPr lang="en-US" sz="1200" smtClean="0"/>
              <a:pPr>
                <a:defRPr/>
              </a:pPr>
              <a:t>30</a:t>
            </a:fld>
            <a:endParaRPr lang="en-US" sz="1200"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04D64E65-5744-4E4C-B2DF-C23B3D68F52C}" type="slidenum">
              <a:rPr lang="en-US" sz="1200" smtClean="0"/>
              <a:pPr>
                <a:defRPr/>
              </a:pPr>
              <a:t>31</a:t>
            </a:fld>
            <a:endParaRPr lang="en-US" sz="1200" dirty="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n-ea"/>
                <a:cs typeface="+mn-cs"/>
              </a:rPr>
              <a:t>Figure 6–12 illustrates the distribution of international bonds by type of issuer (e.g., financial institutions, governments) as of 2021. </a:t>
            </a:r>
            <a:endParaRPr lang="en-US" altLang="en-US" dirty="0">
              <a:latin typeface="+mn-lt"/>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98584279-EF57-4B32-8D45-EEF60EFD4664}" type="slidenum">
              <a:rPr lang="en-US" sz="1200" smtClean="0"/>
              <a:pPr>
                <a:defRPr/>
              </a:pPr>
              <a:t>32</a:t>
            </a:fld>
            <a:endParaRPr lang="en-US" sz="1200"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51F2BCB8-EA3D-4732-B56F-D7DB4C985500}" type="slidenum">
              <a:rPr lang="en-US" sz="1200" smtClean="0"/>
              <a:pPr>
                <a:defRPr/>
              </a:pPr>
              <a:t>4</a:t>
            </a:fld>
            <a:endParaRPr 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n-ea"/>
                <a:cs typeface="+mn-cs"/>
              </a:rPr>
              <a:t>Figure 6–2 shows the composition of the U.S. national debt from 1994 through 2022.</a:t>
            </a:r>
            <a:endParaRPr lang="en-US" altLang="en-US" dirty="0">
              <a:latin typeface="+mn-lt"/>
            </a:endParaRPr>
          </a:p>
        </p:txBody>
      </p:sp>
      <p:sp>
        <p:nvSpPr>
          <p:cNvPr id="430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1391CDC9-0CA0-4028-B476-23747381F6D9}" type="slidenum">
              <a:rPr lang="en-US" sz="1200" smtClean="0"/>
              <a:pPr>
                <a:defRPr/>
              </a:pPr>
              <a:t>5</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BBB5D715-E3BA-4AD5-B2A5-ADCE1FB0CA8D}" type="slidenum">
              <a:rPr lang="en-US" sz="1200" smtClean="0"/>
              <a:pPr>
                <a:defRPr/>
              </a:pPr>
              <a:t>6</a:t>
            </a:fld>
            <a:endParaRPr 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A6CC2A31-301F-4966-82D0-05F4BF0CBC85}" type="slidenum">
              <a:rPr lang="en-US" sz="1200" smtClean="0"/>
              <a:pPr>
                <a:defRPr/>
              </a:pPr>
              <a:t>7</a:t>
            </a:fld>
            <a:endParaRPr lang="en-US" sz="12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4A98FA87-CE6D-4596-B3A5-714DC12035BB}" type="slidenum">
              <a:rPr lang="en-US" sz="1200" smtClean="0"/>
              <a:pPr>
                <a:defRPr/>
              </a:pPr>
              <a:t>8</a:t>
            </a:fld>
            <a:endParaRPr lang="en-US" sz="120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fld id="{1FAF9CAF-C051-4984-9699-94CA0D9316F8}" type="slidenum">
              <a:rPr lang="en-US" sz="1200" smtClean="0"/>
              <a:pPr>
                <a:defRPr/>
              </a:pPr>
              <a:t>9</a:t>
            </a:fld>
            <a:endParaRPr lang="en-US" sz="1200"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0" name="Rectangle 5">
            <a:extLst>
              <a:ext uri="{FF2B5EF4-FFF2-40B4-BE49-F238E27FC236}">
                <a16:creationId xmlns:a16="http://schemas.microsoft.com/office/drawing/2014/main" xmlns="" id="{D45928F4-1D69-45AC-90FE-D4E154C20537}"/>
              </a:ext>
            </a:extLst>
          </p:cNvPr>
          <p:cNvSpPr>
            <a:spLocks noGrp="1" noChangeArrowheads="1"/>
          </p:cNvSpPr>
          <p:nvPr>
            <p:ph type="dt" sz="half" idx="10"/>
          </p:nvPr>
        </p:nvSpPr>
        <p:spPr>
          <a:xfrm>
            <a:off x="457200" y="6248400"/>
            <a:ext cx="2133600" cy="457200"/>
          </a:xfrm>
        </p:spPr>
        <p:txBody>
          <a:bodyPr/>
          <a:lstStyle>
            <a:lvl1pPr>
              <a:defRPr/>
            </a:lvl1pPr>
          </a:lstStyle>
          <a:p>
            <a:pPr>
              <a:defRPr/>
            </a:pPr>
            <a:fld id="{C6A0C016-4F7B-42B9-A7B6-407686D6EDE6}" type="datetime1">
              <a:rPr lang="en-US" smtClean="0"/>
              <a:t>2/14/2025</a:t>
            </a:fld>
            <a:endParaRPr lang="en-US" altLang="en-US" dirty="0"/>
          </a:p>
        </p:txBody>
      </p:sp>
      <p:sp>
        <p:nvSpPr>
          <p:cNvPr id="41" name="Line 2">
            <a:extLst>
              <a:ext uri="{FF2B5EF4-FFF2-40B4-BE49-F238E27FC236}">
                <a16:creationId xmlns:a16="http://schemas.microsoft.com/office/drawing/2014/main" xmlns="" id="{6A0D4362-CBEE-4BA2-9AC4-98DF35439298}"/>
              </a:ext>
            </a:extLst>
          </p:cNvPr>
          <p:cNvSpPr>
            <a:spLocks noChangeShapeType="1"/>
          </p:cNvSpPr>
          <p:nvPr userDrawn="1"/>
        </p:nvSpPr>
        <p:spPr bwMode="auto">
          <a:xfrm>
            <a:off x="6019800" y="11811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2" name="Group 8">
            <a:extLst>
              <a:ext uri="{FF2B5EF4-FFF2-40B4-BE49-F238E27FC236}">
                <a16:creationId xmlns:a16="http://schemas.microsoft.com/office/drawing/2014/main" xmlns="" id="{F7CF80D1-96E0-4ADC-8583-0D4EA4602DDA}"/>
              </a:ext>
            </a:extLst>
          </p:cNvPr>
          <p:cNvGrpSpPr>
            <a:grpSpLocks/>
          </p:cNvGrpSpPr>
          <p:nvPr userDrawn="1"/>
        </p:nvGrpSpPr>
        <p:grpSpPr bwMode="auto">
          <a:xfrm rot="16200000">
            <a:off x="6595105" y="186698"/>
            <a:ext cx="1287785" cy="2133599"/>
            <a:chOff x="4704" y="1885"/>
            <a:chExt cx="843" cy="1379"/>
          </a:xfrm>
        </p:grpSpPr>
        <p:sp>
          <p:nvSpPr>
            <p:cNvPr id="43" name="Oval 9">
              <a:extLst>
                <a:ext uri="{FF2B5EF4-FFF2-40B4-BE49-F238E27FC236}">
                  <a16:creationId xmlns:a16="http://schemas.microsoft.com/office/drawing/2014/main" xmlns="" id="{9C80282F-F315-4741-B181-847A17AF30B3}"/>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4" name="Oval 10">
              <a:extLst>
                <a:ext uri="{FF2B5EF4-FFF2-40B4-BE49-F238E27FC236}">
                  <a16:creationId xmlns:a16="http://schemas.microsoft.com/office/drawing/2014/main" xmlns="" id="{90546391-CD15-4B73-A16E-37A45A80F0E2}"/>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5" name="Oval 11">
              <a:extLst>
                <a:ext uri="{FF2B5EF4-FFF2-40B4-BE49-F238E27FC236}">
                  <a16:creationId xmlns:a16="http://schemas.microsoft.com/office/drawing/2014/main" xmlns="" id="{7D4DDE21-0AB2-4F88-B21C-A3AAC9DA772B}"/>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6" name="Oval 12">
              <a:extLst>
                <a:ext uri="{FF2B5EF4-FFF2-40B4-BE49-F238E27FC236}">
                  <a16:creationId xmlns:a16="http://schemas.microsoft.com/office/drawing/2014/main" xmlns="" id="{6D564074-30AB-4A7C-8FD7-DDCBC4E675A2}"/>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7" name="Oval 13">
              <a:extLst>
                <a:ext uri="{FF2B5EF4-FFF2-40B4-BE49-F238E27FC236}">
                  <a16:creationId xmlns:a16="http://schemas.microsoft.com/office/drawing/2014/main" xmlns="" id="{227F6FD1-F67F-4536-960D-77CA0573DB6F}"/>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8" name="Oval 14">
              <a:extLst>
                <a:ext uri="{FF2B5EF4-FFF2-40B4-BE49-F238E27FC236}">
                  <a16:creationId xmlns:a16="http://schemas.microsoft.com/office/drawing/2014/main" xmlns="" id="{CAA8EB3B-88FE-445D-B69B-A3852F882EE4}"/>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9" name="Oval 15">
              <a:extLst>
                <a:ext uri="{FF2B5EF4-FFF2-40B4-BE49-F238E27FC236}">
                  <a16:creationId xmlns:a16="http://schemas.microsoft.com/office/drawing/2014/main" xmlns="" id="{E0C25B4A-027D-431A-B5FE-E5929E1C02C9}"/>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0" name="Oval 16">
              <a:extLst>
                <a:ext uri="{FF2B5EF4-FFF2-40B4-BE49-F238E27FC236}">
                  <a16:creationId xmlns:a16="http://schemas.microsoft.com/office/drawing/2014/main" xmlns="" id="{0DB1D512-914D-4754-A849-856CB110CCB8}"/>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1" name="Oval 17">
              <a:extLst>
                <a:ext uri="{FF2B5EF4-FFF2-40B4-BE49-F238E27FC236}">
                  <a16:creationId xmlns:a16="http://schemas.microsoft.com/office/drawing/2014/main" xmlns="" id="{1B34594C-C63D-4CF6-9E41-2EFF096E08EF}"/>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2" name="Oval 18">
              <a:extLst>
                <a:ext uri="{FF2B5EF4-FFF2-40B4-BE49-F238E27FC236}">
                  <a16:creationId xmlns:a16="http://schemas.microsoft.com/office/drawing/2014/main" xmlns="" id="{4F7705CC-D0B7-4E4D-851C-F3072E7699D7}"/>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3" name="Oval 19">
              <a:extLst>
                <a:ext uri="{FF2B5EF4-FFF2-40B4-BE49-F238E27FC236}">
                  <a16:creationId xmlns:a16="http://schemas.microsoft.com/office/drawing/2014/main" xmlns="" id="{3D1470AA-E63D-4250-95EC-E088BE8DFBAE}"/>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4" name="Oval 20">
              <a:extLst>
                <a:ext uri="{FF2B5EF4-FFF2-40B4-BE49-F238E27FC236}">
                  <a16:creationId xmlns:a16="http://schemas.microsoft.com/office/drawing/2014/main" xmlns="" id="{EEBEA06B-6DAF-470A-B22B-63573F13E550}"/>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5" name="Oval 21">
              <a:extLst>
                <a:ext uri="{FF2B5EF4-FFF2-40B4-BE49-F238E27FC236}">
                  <a16:creationId xmlns:a16="http://schemas.microsoft.com/office/drawing/2014/main" xmlns="" id="{BAAC1E22-E4F0-4A6E-8E9A-EBC1B5D75BAA}"/>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6" name="Oval 22">
              <a:extLst>
                <a:ext uri="{FF2B5EF4-FFF2-40B4-BE49-F238E27FC236}">
                  <a16:creationId xmlns:a16="http://schemas.microsoft.com/office/drawing/2014/main" xmlns="" id="{ACCFFF92-A524-4440-AD44-A007C404E4DF}"/>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7" name="Oval 23">
              <a:extLst>
                <a:ext uri="{FF2B5EF4-FFF2-40B4-BE49-F238E27FC236}">
                  <a16:creationId xmlns:a16="http://schemas.microsoft.com/office/drawing/2014/main" xmlns="" id="{FC8F254C-924D-4490-8BBA-754B667A8374}"/>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8" name="Oval 24">
              <a:extLst>
                <a:ext uri="{FF2B5EF4-FFF2-40B4-BE49-F238E27FC236}">
                  <a16:creationId xmlns:a16="http://schemas.microsoft.com/office/drawing/2014/main" xmlns="" id="{D781DFA6-592A-4D37-92EE-10D447C894AF}"/>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9" name="Oval 25">
              <a:extLst>
                <a:ext uri="{FF2B5EF4-FFF2-40B4-BE49-F238E27FC236}">
                  <a16:creationId xmlns:a16="http://schemas.microsoft.com/office/drawing/2014/main" xmlns="" id="{BBFD51E2-9B0A-4ECE-93AF-D8748B2C47F1}"/>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0" name="Oval 26">
              <a:extLst>
                <a:ext uri="{FF2B5EF4-FFF2-40B4-BE49-F238E27FC236}">
                  <a16:creationId xmlns:a16="http://schemas.microsoft.com/office/drawing/2014/main" xmlns="" id="{D76434D5-B8F3-458C-BAFE-7DF86A10C79B}"/>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1" name="Oval 27">
              <a:extLst>
                <a:ext uri="{FF2B5EF4-FFF2-40B4-BE49-F238E27FC236}">
                  <a16:creationId xmlns:a16="http://schemas.microsoft.com/office/drawing/2014/main" xmlns="" id="{ABA1ACFF-612D-4DE9-88D7-F2A6CA92C20E}"/>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2" name="Oval 28">
              <a:extLst>
                <a:ext uri="{FF2B5EF4-FFF2-40B4-BE49-F238E27FC236}">
                  <a16:creationId xmlns:a16="http://schemas.microsoft.com/office/drawing/2014/main" xmlns="" id="{D65FE5E8-49F7-4EF7-8D87-BA3DC08E00CE}"/>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3" name="Oval 29">
              <a:extLst>
                <a:ext uri="{FF2B5EF4-FFF2-40B4-BE49-F238E27FC236}">
                  <a16:creationId xmlns:a16="http://schemas.microsoft.com/office/drawing/2014/main" xmlns="" id="{905BADCE-F65A-4327-A4D6-1C8D2B75C066}"/>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4" name="Oval 30">
              <a:extLst>
                <a:ext uri="{FF2B5EF4-FFF2-40B4-BE49-F238E27FC236}">
                  <a16:creationId xmlns:a16="http://schemas.microsoft.com/office/drawing/2014/main" xmlns="" id="{6B9B4471-8192-4307-88FD-EF56CE397C08}"/>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5" name="Oval 31">
              <a:extLst>
                <a:ext uri="{FF2B5EF4-FFF2-40B4-BE49-F238E27FC236}">
                  <a16:creationId xmlns:a16="http://schemas.microsoft.com/office/drawing/2014/main" xmlns="" id="{2D16F15E-5987-46E0-9310-05276287937D}"/>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6" name="Oval 32">
              <a:extLst>
                <a:ext uri="{FF2B5EF4-FFF2-40B4-BE49-F238E27FC236}">
                  <a16:creationId xmlns:a16="http://schemas.microsoft.com/office/drawing/2014/main" xmlns="" id="{601BEB46-3827-421E-99D3-75E403374856}"/>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7" name="Oval 33">
              <a:extLst>
                <a:ext uri="{FF2B5EF4-FFF2-40B4-BE49-F238E27FC236}">
                  <a16:creationId xmlns:a16="http://schemas.microsoft.com/office/drawing/2014/main" xmlns="" id="{7EF9C758-DA48-4791-8095-C64261F61DFC}"/>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8" name="Oval 34">
              <a:extLst>
                <a:ext uri="{FF2B5EF4-FFF2-40B4-BE49-F238E27FC236}">
                  <a16:creationId xmlns:a16="http://schemas.microsoft.com/office/drawing/2014/main" xmlns="" id="{7A305BAB-558B-4691-88A3-E7A90C9781EE}"/>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9" name="Oval 35">
              <a:extLst>
                <a:ext uri="{FF2B5EF4-FFF2-40B4-BE49-F238E27FC236}">
                  <a16:creationId xmlns:a16="http://schemas.microsoft.com/office/drawing/2014/main" xmlns="" id="{13082516-6670-4F71-A445-614668DA64B9}"/>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0" name="Oval 36">
              <a:extLst>
                <a:ext uri="{FF2B5EF4-FFF2-40B4-BE49-F238E27FC236}">
                  <a16:creationId xmlns:a16="http://schemas.microsoft.com/office/drawing/2014/main" xmlns="" id="{66100901-4CE3-4127-A65B-D1BD51AE7D30}"/>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1" name="Oval 37">
              <a:extLst>
                <a:ext uri="{FF2B5EF4-FFF2-40B4-BE49-F238E27FC236}">
                  <a16:creationId xmlns:a16="http://schemas.microsoft.com/office/drawing/2014/main" xmlns="" id="{1F850D13-40CD-4D08-A2B7-15D6F5DDD7AA}"/>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2" name="Oval 38">
              <a:extLst>
                <a:ext uri="{FF2B5EF4-FFF2-40B4-BE49-F238E27FC236}">
                  <a16:creationId xmlns:a16="http://schemas.microsoft.com/office/drawing/2014/main" xmlns="" id="{8BA6F266-3E56-47A8-A579-A04D69B2E574}"/>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3" name="Oval 39">
              <a:extLst>
                <a:ext uri="{FF2B5EF4-FFF2-40B4-BE49-F238E27FC236}">
                  <a16:creationId xmlns:a16="http://schemas.microsoft.com/office/drawing/2014/main" xmlns="" id="{44B5A93E-8F8E-44D9-9E7F-77BAD7F5AB92}"/>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
        <p:nvSpPr>
          <p:cNvPr id="74" name="Rectangle 3">
            <a:extLst>
              <a:ext uri="{FF2B5EF4-FFF2-40B4-BE49-F238E27FC236}">
                <a16:creationId xmlns:a16="http://schemas.microsoft.com/office/drawing/2014/main" xmlns="" id="{B6F84B2C-BDFE-4E1B-8980-76D72DAAE43A}"/>
              </a:ext>
            </a:extLst>
          </p:cNvPr>
          <p:cNvSpPr>
            <a:spLocks noGrp="1" noChangeArrowheads="1"/>
          </p:cNvSpPr>
          <p:nvPr>
            <p:ph type="ctrTitle"/>
          </p:nvPr>
        </p:nvSpPr>
        <p:spPr>
          <a:xfrm>
            <a:off x="336986" y="329594"/>
            <a:ext cx="5530414" cy="1550916"/>
          </a:xfrm>
        </p:spPr>
        <p:txBody>
          <a:bodyPr/>
          <a:lstStyle>
            <a:lvl1pPr algn="r">
              <a:defRPr sz="4800"/>
            </a:lvl1pPr>
          </a:lstStyle>
          <a:p>
            <a:pPr lvl="0"/>
            <a:r>
              <a:rPr lang="en-US" altLang="en-US" noProof="0" dirty="0"/>
              <a:t>Click to edit Master title style</a:t>
            </a:r>
          </a:p>
        </p:txBody>
      </p:sp>
      <p:sp>
        <p:nvSpPr>
          <p:cNvPr id="75" name="Rectangle 4">
            <a:extLst>
              <a:ext uri="{FF2B5EF4-FFF2-40B4-BE49-F238E27FC236}">
                <a16:creationId xmlns:a16="http://schemas.microsoft.com/office/drawing/2014/main" xmlns="" id="{9050674C-98EC-42DD-B5C0-89695ED9F792}"/>
              </a:ext>
            </a:extLst>
          </p:cNvPr>
          <p:cNvSpPr>
            <a:spLocks noGrp="1" noChangeArrowheads="1"/>
          </p:cNvSpPr>
          <p:nvPr>
            <p:ph type="subTitle" idx="1"/>
          </p:nvPr>
        </p:nvSpPr>
        <p:spPr>
          <a:xfrm>
            <a:off x="288912" y="2247900"/>
            <a:ext cx="5575354" cy="2362200"/>
          </a:xfrm>
        </p:spPr>
        <p:txBody>
          <a:bodyPr/>
          <a:lstStyle>
            <a:lvl1pPr marL="0" indent="0" algn="r">
              <a:buFont typeface="Wingdings" pitchFamily="2" charset="2"/>
              <a:buNone/>
              <a:defRPr sz="3200"/>
            </a:lvl1pPr>
          </a:lstStyle>
          <a:p>
            <a:pPr lvl="0"/>
            <a:r>
              <a:rPr lang="en-US" altLang="en-US" noProof="0" dirty="0"/>
              <a:t>Click to edit Master subtitle style</a:t>
            </a:r>
          </a:p>
        </p:txBody>
      </p:sp>
      <p:pic>
        <p:nvPicPr>
          <p:cNvPr id="76" name="Picture 75" descr="A city skyline with tall buildings&#10;&#10;Description automatically generated with low confidence">
            <a:extLst>
              <a:ext uri="{FF2B5EF4-FFF2-40B4-BE49-F238E27FC236}">
                <a16:creationId xmlns:a16="http://schemas.microsoft.com/office/drawing/2014/main" xmlns="" id="{9C367ADB-D8E3-4728-BFAB-126FA99722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0" y="2162174"/>
            <a:ext cx="2716145" cy="3514721"/>
          </a:xfrm>
          <a:prstGeom prst="rect">
            <a:avLst/>
          </a:prstGeom>
        </p:spPr>
      </p:pic>
      <p:sp>
        <p:nvSpPr>
          <p:cNvPr id="77" name="Line 40">
            <a:extLst>
              <a:ext uri="{FF2B5EF4-FFF2-40B4-BE49-F238E27FC236}">
                <a16:creationId xmlns:a16="http://schemas.microsoft.com/office/drawing/2014/main" xmlns="" id="{87B2B300-E65E-4255-BAF5-2F8BAB600EFF}"/>
              </a:ext>
            </a:extLst>
          </p:cNvPr>
          <p:cNvSpPr>
            <a:spLocks noChangeShapeType="1"/>
          </p:cNvSpPr>
          <p:nvPr userDrawn="1"/>
        </p:nvSpPr>
        <p:spPr bwMode="auto">
          <a:xfrm>
            <a:off x="341603" y="2017712"/>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8" name="Rectangle 6">
            <a:extLst>
              <a:ext uri="{FF2B5EF4-FFF2-40B4-BE49-F238E27FC236}">
                <a16:creationId xmlns:a16="http://schemas.microsoft.com/office/drawing/2014/main" xmlns="" id="{3A4BE621-8107-45CA-B5DA-DE8CD2CDEFA4}"/>
              </a:ext>
            </a:extLst>
          </p:cNvPr>
          <p:cNvSpPr>
            <a:spLocks noGrp="1" noChangeArrowheads="1"/>
          </p:cNvSpPr>
          <p:nvPr>
            <p:ph type="ftr" sz="quarter" idx="11"/>
          </p:nvPr>
        </p:nvSpPr>
        <p:spPr>
          <a:xfrm>
            <a:off x="3124200" y="6248400"/>
            <a:ext cx="2895600" cy="457200"/>
          </a:xfrm>
        </p:spPr>
        <p:txBody>
          <a:bodyPr/>
          <a:lstStyle>
            <a:lvl1pPr>
              <a:defRPr dirty="0"/>
            </a:lvl1pPr>
          </a:lstStyle>
          <a:p>
            <a:pPr>
              <a:defRPr/>
            </a:pPr>
            <a:r>
              <a:rPr lang="en-US" altLang="en-US" dirty="0"/>
              <a:t>© 2022 McGraw Hill Education.</a:t>
            </a:r>
          </a:p>
        </p:txBody>
      </p:sp>
    </p:spTree>
    <p:extLst>
      <p:ext uri="{BB962C8B-B14F-4D97-AF65-F5344CB8AC3E}">
        <p14:creationId xmlns:p14="http://schemas.microsoft.com/office/powerpoint/2010/main" val="373580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B7AB09A4-539F-46D0-B7D8-EE39AF20A58C}" type="datetime1">
              <a:rPr lang="en-US" smtClean="0"/>
              <a:t>2/14/2025</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007B3912-A15E-4CF8-9C5F-1EF8FDD41924}" type="slidenum">
              <a:rPr lang="en-US" altLang="en-US"/>
              <a:pPr>
                <a:defRPr/>
              </a:pPr>
              <a:t>‹#›</a:t>
            </a:fld>
            <a:endParaRPr lang="en-US" altLang="en-US" dirty="0"/>
          </a:p>
        </p:txBody>
      </p:sp>
    </p:spTree>
    <p:extLst>
      <p:ext uri="{BB962C8B-B14F-4D97-AF65-F5344CB8AC3E}">
        <p14:creationId xmlns:p14="http://schemas.microsoft.com/office/powerpoint/2010/main" val="1096874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A3D132D1-5452-42C5-A64B-E33026F35CAF}" type="datetime1">
              <a:rPr lang="en-US" smtClean="0"/>
              <a:t>2/14/2025</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4DBF5478-883E-4149-8F0E-EDF23B83A22F}" type="slidenum">
              <a:rPr lang="en-US" altLang="en-US"/>
              <a:pPr>
                <a:defRPr/>
              </a:pPr>
              <a:t>‹#›</a:t>
            </a:fld>
            <a:endParaRPr lang="en-US" altLang="en-US" dirty="0"/>
          </a:p>
        </p:txBody>
      </p:sp>
    </p:spTree>
    <p:extLst>
      <p:ext uri="{BB962C8B-B14F-4D97-AF65-F5344CB8AC3E}">
        <p14:creationId xmlns:p14="http://schemas.microsoft.com/office/powerpoint/2010/main" val="393966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54984191-3307-4347-869D-672E3398017B}" type="datetime1">
              <a:rPr lang="en-US" smtClean="0"/>
              <a:t>2/14/2025</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2A80C797-66CE-4F90-9ED3-192AF018528B}" type="slidenum">
              <a:rPr lang="en-US" altLang="en-US"/>
              <a:pPr>
                <a:defRPr/>
              </a:pPr>
              <a:t>‹#›</a:t>
            </a:fld>
            <a:endParaRPr lang="en-US" altLang="en-US" dirty="0"/>
          </a:p>
        </p:txBody>
      </p:sp>
    </p:spTree>
    <p:extLst>
      <p:ext uri="{BB962C8B-B14F-4D97-AF65-F5344CB8AC3E}">
        <p14:creationId xmlns:p14="http://schemas.microsoft.com/office/powerpoint/2010/main" val="394191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C4A0A73-3B6E-4757-A385-406191733F24}" type="datetime1">
              <a:rPr lang="en-US" smtClean="0"/>
              <a:t>2/14/2025</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E444C5DE-33BC-48FC-81BF-0DD064754805}" type="slidenum">
              <a:rPr lang="en-US" altLang="en-US"/>
              <a:pPr>
                <a:defRPr/>
              </a:pPr>
              <a:t>‹#›</a:t>
            </a:fld>
            <a:endParaRPr lang="en-US" altLang="en-US" dirty="0"/>
          </a:p>
        </p:txBody>
      </p:sp>
    </p:spTree>
    <p:extLst>
      <p:ext uri="{BB962C8B-B14F-4D97-AF65-F5344CB8AC3E}">
        <p14:creationId xmlns:p14="http://schemas.microsoft.com/office/powerpoint/2010/main" val="2899604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036E3AF7-C2D5-4B13-BAE5-55FD26F744EA}" type="datetime1">
              <a:rPr lang="en-US" smtClean="0"/>
              <a:t>2/14/2025</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E18BB566-FA01-4CAE-A092-8F4015660C6B}" type="slidenum">
              <a:rPr lang="en-US" altLang="en-US"/>
              <a:pPr>
                <a:defRPr/>
              </a:pPr>
              <a:t>‹#›</a:t>
            </a:fld>
            <a:endParaRPr lang="en-US" altLang="en-US" dirty="0"/>
          </a:p>
        </p:txBody>
      </p:sp>
    </p:spTree>
    <p:extLst>
      <p:ext uri="{BB962C8B-B14F-4D97-AF65-F5344CB8AC3E}">
        <p14:creationId xmlns:p14="http://schemas.microsoft.com/office/powerpoint/2010/main" val="1173648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25B4A9F8-E978-41CA-A0DB-FE1F442CC0A2}" type="datetime1">
              <a:rPr lang="en-US" smtClean="0"/>
              <a:t>2/14/2025</a:t>
            </a:fld>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dirty="0"/>
              <a:t>1-</a:t>
            </a:r>
            <a:fld id="{80043CE7-5996-44A3-8D19-D7D6229E3AF7}" type="slidenum">
              <a:rPr lang="en-US" altLang="en-US"/>
              <a:pPr>
                <a:defRPr/>
              </a:pPr>
              <a:t>‹#›</a:t>
            </a:fld>
            <a:endParaRPr lang="en-US" altLang="en-US" dirty="0"/>
          </a:p>
        </p:txBody>
      </p:sp>
    </p:spTree>
    <p:extLst>
      <p:ext uri="{BB962C8B-B14F-4D97-AF65-F5344CB8AC3E}">
        <p14:creationId xmlns:p14="http://schemas.microsoft.com/office/powerpoint/2010/main" val="2876820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A8A93B60-3959-471C-9384-D9248036A40F}" type="datetime1">
              <a:rPr lang="en-US" smtClean="0"/>
              <a:t>2/14/2025</a:t>
            </a:fld>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dirty="0"/>
              <a:t>1-</a:t>
            </a:r>
            <a:fld id="{98FB4E86-047F-4471-9297-AF4D9305D3A1}" type="slidenum">
              <a:rPr lang="en-US" altLang="en-US"/>
              <a:pPr>
                <a:defRPr/>
              </a:pPr>
              <a:t>‹#›</a:t>
            </a:fld>
            <a:endParaRPr lang="en-US" altLang="en-US" dirty="0"/>
          </a:p>
        </p:txBody>
      </p:sp>
    </p:spTree>
    <p:extLst>
      <p:ext uri="{BB962C8B-B14F-4D97-AF65-F5344CB8AC3E}">
        <p14:creationId xmlns:p14="http://schemas.microsoft.com/office/powerpoint/2010/main" val="275366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1CB14595-DA32-4641-9142-FEB2E66800BA}" type="datetime1">
              <a:rPr lang="en-US" smtClean="0"/>
              <a:t>2/14/2025</a:t>
            </a:fld>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dirty="0"/>
              <a:t>1-</a:t>
            </a:r>
            <a:fld id="{EC0EB2F5-6D6C-4A66-9AA4-97B3E8E4383E}" type="slidenum">
              <a:rPr lang="en-US" altLang="en-US"/>
              <a:pPr>
                <a:defRPr/>
              </a:pPr>
              <a:t>‹#›</a:t>
            </a:fld>
            <a:endParaRPr lang="en-US" altLang="en-US" dirty="0"/>
          </a:p>
        </p:txBody>
      </p:sp>
    </p:spTree>
    <p:extLst>
      <p:ext uri="{BB962C8B-B14F-4D97-AF65-F5344CB8AC3E}">
        <p14:creationId xmlns:p14="http://schemas.microsoft.com/office/powerpoint/2010/main" val="1302432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2DBED13-4BE0-4E2A-B6B8-19B64FD10EA5}" type="datetime1">
              <a:rPr lang="en-US" smtClean="0"/>
              <a:t>2/14/2025</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5DF52BE7-497D-4E1A-9970-07917B938B90}" type="slidenum">
              <a:rPr lang="en-US" altLang="en-US"/>
              <a:pPr>
                <a:defRPr/>
              </a:pPr>
              <a:t>‹#›</a:t>
            </a:fld>
            <a:endParaRPr lang="en-US" altLang="en-US" dirty="0"/>
          </a:p>
        </p:txBody>
      </p:sp>
    </p:spTree>
    <p:extLst>
      <p:ext uri="{BB962C8B-B14F-4D97-AF65-F5344CB8AC3E}">
        <p14:creationId xmlns:p14="http://schemas.microsoft.com/office/powerpoint/2010/main" val="3009119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A0C40683-99F2-44C7-8406-5C112CAB63F9}" type="datetime1">
              <a:rPr lang="en-US" smtClean="0"/>
              <a:t>2/14/2025</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3FAACA08-4528-4D3B-A0C1-F4241CFBDB63}" type="slidenum">
              <a:rPr lang="en-US" altLang="en-US"/>
              <a:pPr>
                <a:defRPr/>
              </a:pPr>
              <a:t>‹#›</a:t>
            </a:fld>
            <a:endParaRPr lang="en-US" altLang="en-US" dirty="0"/>
          </a:p>
        </p:txBody>
      </p:sp>
    </p:spTree>
    <p:extLst>
      <p:ext uri="{BB962C8B-B14F-4D97-AF65-F5344CB8AC3E}">
        <p14:creationId xmlns:p14="http://schemas.microsoft.com/office/powerpoint/2010/main" val="149491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630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cs typeface="+mn-cs"/>
              </a:defRPr>
            </a:lvl1pPr>
          </a:lstStyle>
          <a:p>
            <a:pPr>
              <a:defRPr/>
            </a:pPr>
            <a:fld id="{892B6AA3-E6D3-4912-AABF-2ABE18931122}" type="datetime1">
              <a:rPr lang="en-US" smtClean="0"/>
              <a:t>2/14/2025</a:t>
            </a:fld>
            <a:endParaRPr lang="en-US" altLang="en-US" dirty="0"/>
          </a:p>
        </p:txBody>
      </p:sp>
      <p:sp>
        <p:nvSpPr>
          <p:cNvPr id="22631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cs typeface="+mn-cs"/>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22631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cs typeface="+mn-cs"/>
              </a:defRPr>
            </a:lvl1pPr>
          </a:lstStyle>
          <a:p>
            <a:pPr>
              <a:defRPr/>
            </a:pPr>
            <a:r>
              <a:rPr lang="en-US" altLang="en-US" dirty="0"/>
              <a:t>1-</a:t>
            </a:r>
            <a:fld id="{76C576DA-7837-4B90-A1F9-2B9F678957E2}"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34" name="Oval 10"/>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35" name="Oval 11"/>
            <p:cNvSpPr>
              <a:spLocks noChangeArrowheads="1"/>
            </p:cNvSpPr>
            <p:nvPr/>
          </p:nvSpPr>
          <p:spPr bwMode="auto">
            <a:xfrm>
              <a:off x="5360" y="960"/>
              <a:ext cx="78"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36" name="Oval 12"/>
            <p:cNvSpPr>
              <a:spLocks noChangeArrowheads="1"/>
            </p:cNvSpPr>
            <p:nvPr/>
          </p:nvSpPr>
          <p:spPr bwMode="auto">
            <a:xfrm>
              <a:off x="5136" y="1072"/>
              <a:ext cx="80" cy="7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37" name="Oval 13"/>
            <p:cNvSpPr>
              <a:spLocks noChangeArrowheads="1"/>
            </p:cNvSpPr>
            <p:nvPr/>
          </p:nvSpPr>
          <p:spPr bwMode="auto">
            <a:xfrm>
              <a:off x="5248" y="1072"/>
              <a:ext cx="79" cy="7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38" name="Oval 14"/>
            <p:cNvSpPr>
              <a:spLocks noChangeArrowheads="1"/>
            </p:cNvSpPr>
            <p:nvPr/>
          </p:nvSpPr>
          <p:spPr bwMode="auto">
            <a:xfrm>
              <a:off x="5360" y="1072"/>
              <a:ext cx="78" cy="7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39" name="Oval 15"/>
            <p:cNvSpPr>
              <a:spLocks noChangeArrowheads="1"/>
            </p:cNvSpPr>
            <p:nvPr/>
          </p:nvSpPr>
          <p:spPr bwMode="auto">
            <a:xfrm>
              <a:off x="5472" y="1072"/>
              <a:ext cx="78" cy="7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40" name="Oval 16"/>
            <p:cNvSpPr>
              <a:spLocks noChangeArrowheads="1"/>
            </p:cNvSpPr>
            <p:nvPr/>
          </p:nvSpPr>
          <p:spPr bwMode="auto">
            <a:xfrm>
              <a:off x="5136" y="1184"/>
              <a:ext cx="80" cy="7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41" name="Oval 17"/>
            <p:cNvSpPr>
              <a:spLocks noChangeArrowheads="1"/>
            </p:cNvSpPr>
            <p:nvPr/>
          </p:nvSpPr>
          <p:spPr bwMode="auto">
            <a:xfrm>
              <a:off x="5248" y="1184"/>
              <a:ext cx="79" cy="7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42" name="Oval 18"/>
            <p:cNvSpPr>
              <a:spLocks noChangeArrowheads="1"/>
            </p:cNvSpPr>
            <p:nvPr/>
          </p:nvSpPr>
          <p:spPr bwMode="auto">
            <a:xfrm>
              <a:off x="5360" y="1184"/>
              <a:ext cx="78" cy="7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43" name="Oval 19"/>
            <p:cNvSpPr>
              <a:spLocks noChangeArrowheads="1"/>
            </p:cNvSpPr>
            <p:nvPr/>
          </p:nvSpPr>
          <p:spPr bwMode="auto">
            <a:xfrm>
              <a:off x="5472" y="1184"/>
              <a:ext cx="78" cy="7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44" name="Oval 20"/>
            <p:cNvSpPr>
              <a:spLocks noChangeArrowheads="1"/>
            </p:cNvSpPr>
            <p:nvPr/>
          </p:nvSpPr>
          <p:spPr bwMode="auto">
            <a:xfrm>
              <a:off x="5584" y="1184"/>
              <a:ext cx="80" cy="7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45" name="Oval 21"/>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46" name="Oval 22"/>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47" name="Oval 23"/>
            <p:cNvSpPr>
              <a:spLocks noChangeArrowheads="1"/>
            </p:cNvSpPr>
            <p:nvPr/>
          </p:nvSpPr>
          <p:spPr bwMode="auto">
            <a:xfrm>
              <a:off x="5360" y="1296"/>
              <a:ext cx="78"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48" name="Oval 24"/>
            <p:cNvSpPr>
              <a:spLocks noChangeArrowheads="1"/>
            </p:cNvSpPr>
            <p:nvPr/>
          </p:nvSpPr>
          <p:spPr bwMode="auto">
            <a:xfrm>
              <a:off x="5472" y="1296"/>
              <a:ext cx="78"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49" name="Oval 25"/>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50" name="Oval 26"/>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51" name="Oval 27"/>
            <p:cNvSpPr>
              <a:spLocks noChangeArrowheads="1"/>
            </p:cNvSpPr>
            <p:nvPr/>
          </p:nvSpPr>
          <p:spPr bwMode="auto">
            <a:xfrm>
              <a:off x="5360" y="1408"/>
              <a:ext cx="78"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52" name="Oval 28"/>
            <p:cNvSpPr>
              <a:spLocks noChangeArrowheads="1"/>
            </p:cNvSpPr>
            <p:nvPr/>
          </p:nvSpPr>
          <p:spPr bwMode="auto">
            <a:xfrm>
              <a:off x="5472" y="1408"/>
              <a:ext cx="78"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53" name="Oval 29"/>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54"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55" name="Oval 31"/>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56" name="Oval 32"/>
            <p:cNvSpPr>
              <a:spLocks noChangeArrowheads="1"/>
            </p:cNvSpPr>
            <p:nvPr/>
          </p:nvSpPr>
          <p:spPr bwMode="auto">
            <a:xfrm>
              <a:off x="5360" y="1520"/>
              <a:ext cx="78"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57" name="Oval 33"/>
            <p:cNvSpPr>
              <a:spLocks noChangeArrowheads="1"/>
            </p:cNvSpPr>
            <p:nvPr/>
          </p:nvSpPr>
          <p:spPr bwMode="auto">
            <a:xfrm>
              <a:off x="5472" y="1520"/>
              <a:ext cx="78"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58" name="Oval 34"/>
            <p:cNvSpPr>
              <a:spLocks noChangeArrowheads="1"/>
            </p:cNvSpPr>
            <p:nvPr/>
          </p:nvSpPr>
          <p:spPr bwMode="auto">
            <a:xfrm>
              <a:off x="5136" y="1632"/>
              <a:ext cx="80" cy="7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59" name="Oval 35"/>
            <p:cNvSpPr>
              <a:spLocks noChangeArrowheads="1"/>
            </p:cNvSpPr>
            <p:nvPr/>
          </p:nvSpPr>
          <p:spPr bwMode="auto">
            <a:xfrm>
              <a:off x="5248" y="1632"/>
              <a:ext cx="79" cy="7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60" name="Oval 36"/>
            <p:cNvSpPr>
              <a:spLocks noChangeArrowheads="1"/>
            </p:cNvSpPr>
            <p:nvPr/>
          </p:nvSpPr>
          <p:spPr bwMode="auto">
            <a:xfrm>
              <a:off x="5360" y="1632"/>
              <a:ext cx="78" cy="7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61" name="Oval 37"/>
            <p:cNvSpPr>
              <a:spLocks noChangeArrowheads="1"/>
            </p:cNvSpPr>
            <p:nvPr/>
          </p:nvSpPr>
          <p:spPr bwMode="auto">
            <a:xfrm>
              <a:off x="5472" y="1632"/>
              <a:ext cx="78" cy="7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62" name="Oval 38"/>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sp>
          <p:nvSpPr>
            <p:cNvPr id="1063" name="Oval 39"/>
            <p:cNvSpPr>
              <a:spLocks noChangeArrowheads="1"/>
            </p:cNvSpPr>
            <p:nvPr/>
          </p:nvSpPr>
          <p:spPr bwMode="auto">
            <a:xfrm>
              <a:off x="5472" y="1744"/>
              <a:ext cx="78"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p>
          </p:txBody>
        </p:sp>
      </p:grpSp>
    </p:spTree>
  </p:cSld>
  <p:clrMap bg1="lt1" tx1="dk1" bg2="lt2" tx2="dk2" accent1="accent1" accent2="accent2" accent3="accent3" accent4="accent4" accent5="accent5" accent6="accent6" hlink="hlink" folHlink="folHlink"/>
  <p:sldLayoutIdLst>
    <p:sldLayoutId id="2147483703"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dirty="0"/>
              <a:t>Chapter 6</a:t>
            </a:r>
          </a:p>
        </p:txBody>
      </p:sp>
      <p:sp>
        <p:nvSpPr>
          <p:cNvPr id="3075" name="Rectangle 5"/>
          <p:cNvSpPr>
            <a:spLocks noGrp="1" noChangeArrowheads="1"/>
          </p:cNvSpPr>
          <p:nvPr>
            <p:ph type="subTitle" idx="1"/>
          </p:nvPr>
        </p:nvSpPr>
        <p:spPr/>
        <p:txBody>
          <a:bodyPr/>
          <a:lstStyle/>
          <a:p>
            <a:pPr eaLnBrk="1" hangingPunct="1"/>
            <a:r>
              <a:rPr lang="en-US" altLang="en-US" sz="5500" dirty="0"/>
              <a:t>Bond Markets</a:t>
            </a:r>
          </a:p>
        </p:txBody>
      </p:sp>
      <p:sp>
        <p:nvSpPr>
          <p:cNvPr id="4" name="Content Placeholder 1">
            <a:extLst>
              <a:ext uri="{FF2B5EF4-FFF2-40B4-BE49-F238E27FC236}">
                <a16:creationId xmlns:a16="http://schemas.microsoft.com/office/drawing/2014/main" xmlns="" id="{DC3133B1-C7AD-4E07-A308-157F2598955A}"/>
              </a:ext>
            </a:extLst>
          </p:cNvPr>
          <p:cNvSpPr txBox="1">
            <a:spLocks/>
          </p:cNvSpPr>
          <p:nvPr/>
        </p:nvSpPr>
        <p:spPr bwMode="auto">
          <a:xfrm>
            <a:off x="315913" y="6392777"/>
            <a:ext cx="8617072" cy="32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dirty="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latin typeface="+mj-lt"/>
                <a:cs typeface="Calibri" panose="020F0502020204030204" pitchFamily="34" charset="0"/>
              </a:rPr>
              <a:t>© McGraw Hill LLC. All rights reserved. No reproduction or distribution without the prior written consent of McGraw Hill. </a:t>
            </a:r>
          </a:p>
          <a:p>
            <a:pPr algn="l"/>
            <a:endParaRPr lang="en-US" dirty="0">
              <a:latin typeface="+mj-lt"/>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p:txBody>
          <a:bodyPr anchor="ctr"/>
          <a:lstStyle/>
          <a:p>
            <a:pPr eaLnBrk="1" hangingPunct="1"/>
            <a:r>
              <a:rPr lang="en-US" altLang="en-US" sz="3500" dirty="0"/>
              <a:t>Accrued Interest</a:t>
            </a:r>
          </a:p>
        </p:txBody>
      </p:sp>
      <p:sp>
        <p:nvSpPr>
          <p:cNvPr id="14340" name="Rectangle 3"/>
          <p:cNvSpPr>
            <a:spLocks noGrp="1" noChangeArrowheads="1"/>
          </p:cNvSpPr>
          <p:nvPr>
            <p:ph type="body" sz="half" idx="4294967295"/>
          </p:nvPr>
        </p:nvSpPr>
        <p:spPr>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Accrued interest</a:t>
            </a:r>
            <a:r>
              <a:rPr lang="en-US" altLang="en-US" sz="2500" dirty="0"/>
              <a:t> is the portion of the coupon payment accrued between the last coupon payment and the settlement day</a:t>
            </a:r>
          </a:p>
          <a:p>
            <a:pPr lvl="1" eaLnBrk="1" hangingPunct="1"/>
            <a:r>
              <a:rPr lang="en-US" altLang="en-US" sz="2200" dirty="0"/>
              <a:t>Paid by the buyer to the seller if the T-note or T-bond is purchased between interest payment dates</a:t>
            </a:r>
          </a:p>
          <a:p>
            <a:pPr eaLnBrk="1" hangingPunct="1"/>
            <a:endParaRPr lang="en-US" altLang="en-US" sz="2600" dirty="0"/>
          </a:p>
          <a:p>
            <a:pPr eaLnBrk="1" hangingPunct="1"/>
            <a:r>
              <a:rPr lang="en-US" altLang="en-US" sz="2500" dirty="0"/>
              <a:t>The purchase price of the T-bond or T-note plus accrued interest is called the </a:t>
            </a:r>
            <a:r>
              <a:rPr lang="en-US" altLang="en-US" sz="2500" i="1" dirty="0"/>
              <a:t>full price </a:t>
            </a:r>
            <a:r>
              <a:rPr lang="en-US" altLang="en-US" sz="2500" dirty="0"/>
              <a:t>or the </a:t>
            </a:r>
            <a:r>
              <a:rPr lang="en-US" altLang="en-US" sz="2500" i="1" dirty="0"/>
              <a:t>dirty price </a:t>
            </a:r>
            <a:r>
              <a:rPr lang="en-US" altLang="en-US" sz="2500" dirty="0"/>
              <a:t>of the security, while the price without accounting for accrued interest is the </a:t>
            </a:r>
            <a:r>
              <a:rPr lang="en-US" altLang="en-US" sz="2500" i="1" dirty="0"/>
              <a:t>clean price</a:t>
            </a:r>
            <a:endParaRPr lang="en-US" altLang="en-US" sz="2500" dirty="0"/>
          </a:p>
          <a:p>
            <a:pPr eaLnBrk="1" hangingPunct="1"/>
            <a:endParaRPr lang="en-US" altLang="en-US" sz="2500" dirty="0"/>
          </a:p>
          <a:p>
            <a:pPr eaLnBrk="1" hangingPunct="1"/>
            <a:endParaRPr lang="en-US" altLang="en-US" sz="2200" dirty="0"/>
          </a:p>
        </p:txBody>
      </p:sp>
      <p:sp>
        <p:nvSpPr>
          <p:cNvPr id="5" name="Footer Placeholder 3">
            <a:extLst>
              <a:ext uri="{FF2B5EF4-FFF2-40B4-BE49-F238E27FC236}">
                <a16:creationId xmlns:a16="http://schemas.microsoft.com/office/drawing/2014/main" xmlns="" id="{0D9DB3E1-6A41-451A-8A5B-1551BE811077}"/>
              </a:ext>
            </a:extLst>
          </p:cNvPr>
          <p:cNvSpPr>
            <a:spLocks noGrp="1"/>
          </p:cNvSpPr>
          <p:nvPr>
            <p:ph type="ftr" sz="quarter" idx="11"/>
          </p:nvPr>
        </p:nvSpPr>
        <p:spPr>
          <a:xfrm>
            <a:off x="954156" y="6537325"/>
            <a:ext cx="7235687"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9C8D6C32-2903-448C-8CF5-20BEEE91D72A}"/>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10</a:t>
            </a:fld>
            <a:endParaRPr lang="en-US" alt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p:txBody>
          <a:bodyPr anchor="ctr"/>
          <a:lstStyle/>
          <a:p>
            <a:pPr eaLnBrk="1" hangingPunct="1"/>
            <a:r>
              <a:rPr lang="en-US" altLang="en-US" sz="3500" dirty="0"/>
              <a:t>Accrued Interest (Continued)</a:t>
            </a:r>
          </a:p>
        </p:txBody>
      </p:sp>
      <p:sp>
        <p:nvSpPr>
          <p:cNvPr id="16388" name="Rectangle 3"/>
          <p:cNvSpPr>
            <a:spLocks noGrp="1" noChangeArrowheads="1"/>
          </p:cNvSpPr>
          <p:nvPr>
            <p:ph type="body" sz="half" idx="4294967295"/>
          </p:nvPr>
        </p:nvSpPr>
        <p:spPr>
          <a:xfrm>
            <a:off x="457200" y="1719262"/>
            <a:ext cx="8229600" cy="47323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600" dirty="0"/>
              <a:t>Accrued interest on a T-note or T-bond is based on the actual number of days the bond was held by the seller since the last coupon payment:</a:t>
            </a:r>
          </a:p>
          <a:p>
            <a:pPr eaLnBrk="1" hangingPunct="1">
              <a:buFont typeface="Wingdings" pitchFamily="2" charset="2"/>
              <a:buNone/>
            </a:pPr>
            <a:endParaRPr lang="en-US" altLang="en-US" sz="2600" dirty="0"/>
          </a:p>
          <a:p>
            <a:pPr eaLnBrk="1" hangingPunct="1"/>
            <a:endParaRPr lang="en-US" altLang="en-US" sz="2600" dirty="0"/>
          </a:p>
          <a:p>
            <a:pPr marL="0" indent="0" eaLnBrk="1" hangingPunct="1">
              <a:buNone/>
            </a:pPr>
            <a:endParaRPr lang="en-US" altLang="en-US" sz="2600" dirty="0"/>
          </a:p>
        </p:txBody>
      </p:sp>
      <p:graphicFrame>
        <p:nvGraphicFramePr>
          <p:cNvPr id="16389" name="Object 20"/>
          <p:cNvGraphicFramePr>
            <a:graphicFrameLocks noGrp="1" noChangeAspect="1"/>
          </p:cNvGraphicFramePr>
          <p:nvPr>
            <p:ph sz="quarter" idx="4294967295"/>
            <p:extLst>
              <p:ext uri="{D42A27DB-BD31-4B8C-83A1-F6EECF244321}">
                <p14:modId xmlns:p14="http://schemas.microsoft.com/office/powerpoint/2010/main" val="2689066054"/>
              </p:ext>
            </p:extLst>
          </p:nvPr>
        </p:nvGraphicFramePr>
        <p:xfrm>
          <a:off x="1206572" y="3126420"/>
          <a:ext cx="6730855" cy="605159"/>
        </p:xfrm>
        <a:graphic>
          <a:graphicData uri="http://schemas.openxmlformats.org/presentationml/2006/ole">
            <mc:AlternateContent xmlns:mc="http://schemas.openxmlformats.org/markup-compatibility/2006">
              <mc:Choice xmlns:v="urn:schemas-microsoft-com:vml" Requires="v">
                <p:oleObj spid="_x0000_s2050" name="Equation" r:id="rId4" imgW="5727700" imgH="508000" progId="Equation.3">
                  <p:embed/>
                </p:oleObj>
              </mc:Choice>
              <mc:Fallback>
                <p:oleObj name="Equation" r:id="rId4" imgW="5727700" imgH="508000" progId="Equation.3">
                  <p:embed/>
                  <p:pic>
                    <p:nvPicPr>
                      <p:cNvPr id="0" name="Object 2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72" y="3126420"/>
                        <a:ext cx="6730855" cy="605159"/>
                      </a:xfrm>
                      <a:prstGeom prst="rect">
                        <a:avLst/>
                      </a:prstGeom>
                      <a:noFill/>
                      <a:ln>
                        <a:noFill/>
                      </a:ln>
                      <a:effectLst/>
                    </p:spPr>
                  </p:pic>
                </p:oleObj>
              </mc:Fallback>
            </mc:AlternateContent>
          </a:graphicData>
        </a:graphic>
      </p:graphicFrame>
      <p:sp>
        <p:nvSpPr>
          <p:cNvPr id="6" name="Footer Placeholder 3">
            <a:extLst>
              <a:ext uri="{FF2B5EF4-FFF2-40B4-BE49-F238E27FC236}">
                <a16:creationId xmlns:a16="http://schemas.microsoft.com/office/drawing/2014/main" xmlns="" id="{45349C9B-C9B4-49E7-AA4E-B8E3A17BBD29}"/>
              </a:ext>
            </a:extLst>
          </p:cNvPr>
          <p:cNvSpPr>
            <a:spLocks noGrp="1"/>
          </p:cNvSpPr>
          <p:nvPr>
            <p:ph type="ftr" sz="quarter" idx="11"/>
          </p:nvPr>
        </p:nvSpPr>
        <p:spPr>
          <a:xfrm>
            <a:off x="651012" y="6556513"/>
            <a:ext cx="7841974"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xmlns="" id="{11E7981D-46C1-4BFB-9EF5-5636F70473C8}"/>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11</a:t>
            </a:fld>
            <a:endParaRPr lang="en-US" altLang="en-US" dirty="0"/>
          </a:p>
        </p:txBody>
      </p:sp>
      <p:pic>
        <p:nvPicPr>
          <p:cNvPr id="3" name="Picture 2">
            <a:extLst>
              <a:ext uri="{FF2B5EF4-FFF2-40B4-BE49-F238E27FC236}">
                <a16:creationId xmlns:a16="http://schemas.microsoft.com/office/drawing/2014/main" xmlns="" id="{9A379707-5327-47E0-8DAB-6F5579AE7BA0}"/>
              </a:ext>
            </a:extLst>
          </p:cNvPr>
          <p:cNvPicPr>
            <a:picLocks noChangeAspect="1"/>
          </p:cNvPicPr>
          <p:nvPr/>
        </p:nvPicPr>
        <p:blipFill>
          <a:blip r:embed="rId6"/>
          <a:stretch>
            <a:fillRect/>
          </a:stretch>
        </p:blipFill>
        <p:spPr>
          <a:xfrm>
            <a:off x="2822971" y="3918413"/>
            <a:ext cx="3498057" cy="2440648"/>
          </a:xfrm>
          <a:prstGeom prst="rect">
            <a:avLst/>
          </a:prstGeom>
          <a:ln>
            <a:solidFill>
              <a:schemeClr val="tx1"/>
            </a:solid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idx="4294967295"/>
          </p:nvPr>
        </p:nvSpPr>
        <p:spPr/>
        <p:txBody>
          <a:bodyPr anchor="ctr"/>
          <a:lstStyle/>
          <a:p>
            <a:pPr eaLnBrk="1" hangingPunct="1"/>
            <a:r>
              <a:rPr lang="en-US" altLang="en-US" sz="3500" dirty="0"/>
              <a:t>Calculation of Accrued Interest and Yield to Maturity on a Bond</a:t>
            </a:r>
          </a:p>
        </p:txBody>
      </p:sp>
      <p:sp>
        <p:nvSpPr>
          <p:cNvPr id="1741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a:spcBef>
                <a:spcPct val="0"/>
              </a:spcBef>
              <a:buClrTx/>
              <a:buSzTx/>
              <a:buFontTx/>
              <a:buNone/>
            </a:pPr>
            <a:endParaRPr lang="en-US" altLang="en-US" sz="2400" dirty="0">
              <a:latin typeface="Times New Roman" pitchFamily="18" charset="0"/>
            </a:endParaRPr>
          </a:p>
        </p:txBody>
      </p:sp>
      <p:sp>
        <p:nvSpPr>
          <p:cNvPr id="7" name="Footer Placeholder 3">
            <a:extLst>
              <a:ext uri="{FF2B5EF4-FFF2-40B4-BE49-F238E27FC236}">
                <a16:creationId xmlns:a16="http://schemas.microsoft.com/office/drawing/2014/main" xmlns="" id="{141AE12B-AAAC-4EB0-8B40-405BF360DE51}"/>
              </a:ext>
            </a:extLst>
          </p:cNvPr>
          <p:cNvSpPr>
            <a:spLocks noGrp="1"/>
          </p:cNvSpPr>
          <p:nvPr>
            <p:ph type="ftr" sz="quarter" idx="11"/>
          </p:nvPr>
        </p:nvSpPr>
        <p:spPr>
          <a:xfrm>
            <a:off x="949187" y="6583362"/>
            <a:ext cx="7245626" cy="304800"/>
          </a:xfrm>
        </p:spPr>
        <p:txBody>
          <a:bodyPr/>
          <a:lstStyle/>
          <a:p>
            <a:pPr>
              <a:defRPr/>
            </a:pPr>
            <a:r>
              <a:rPr lang="en-US" altLang="en-US" dirty="0"/>
              <a:t>©McGraw Hill LLC. All rights reserved. No reproduction or distribution without the prior written consent of McGraw Hill. </a:t>
            </a:r>
          </a:p>
        </p:txBody>
      </p:sp>
      <p:sp>
        <p:nvSpPr>
          <p:cNvPr id="8" name="Slide Number Placeholder 2">
            <a:extLst>
              <a:ext uri="{FF2B5EF4-FFF2-40B4-BE49-F238E27FC236}">
                <a16:creationId xmlns:a16="http://schemas.microsoft.com/office/drawing/2014/main" xmlns="" id="{A1D4E822-8C53-4283-AE46-AF3474405BB2}"/>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12</a:t>
            </a:fld>
            <a:endParaRPr lang="en-US" altLang="en-US" dirty="0"/>
          </a:p>
        </p:txBody>
      </p:sp>
      <p:pic>
        <p:nvPicPr>
          <p:cNvPr id="3" name="Picture 2">
            <a:extLst>
              <a:ext uri="{FF2B5EF4-FFF2-40B4-BE49-F238E27FC236}">
                <a16:creationId xmlns:a16="http://schemas.microsoft.com/office/drawing/2014/main" xmlns="" id="{427645DC-2184-4281-B91B-5AD8CF1F5109}"/>
              </a:ext>
            </a:extLst>
          </p:cNvPr>
          <p:cNvPicPr>
            <a:picLocks noChangeAspect="1"/>
          </p:cNvPicPr>
          <p:nvPr/>
        </p:nvPicPr>
        <p:blipFill>
          <a:blip r:embed="rId3"/>
          <a:stretch>
            <a:fillRect/>
          </a:stretch>
        </p:blipFill>
        <p:spPr>
          <a:xfrm>
            <a:off x="406400" y="1920772"/>
            <a:ext cx="8331200" cy="4383958"/>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p:txBody>
          <a:bodyPr anchor="ctr"/>
          <a:lstStyle/>
          <a:p>
            <a:pPr eaLnBrk="1" hangingPunct="1"/>
            <a:r>
              <a:rPr lang="en-US" altLang="en-US" sz="3500" dirty="0"/>
              <a:t>Treasury Inflation Protected Securities (TIPS)</a:t>
            </a:r>
          </a:p>
        </p:txBody>
      </p:sp>
      <p:sp>
        <p:nvSpPr>
          <p:cNvPr id="14340" name="Rectangle 3"/>
          <p:cNvSpPr>
            <a:spLocks noGrp="1" noChangeArrowheads="1"/>
          </p:cNvSpPr>
          <p:nvPr>
            <p:ph type="body" sz="half" idx="4294967295"/>
          </p:nvPr>
        </p:nvSpPr>
        <p:spPr>
          <a:xfrm>
            <a:off x="457200" y="1417638"/>
            <a:ext cx="8229600" cy="513556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In January 1997, the U.S. Treasury began issuing inflation-indexed bonds called Treasury Inflation Protected Securities (TIPS), which provide returns tied to the inflation rate </a:t>
            </a:r>
          </a:p>
          <a:p>
            <a:pPr lvl="1" eaLnBrk="1" hangingPunct="1"/>
            <a:r>
              <a:rPr lang="en-US" sz="2100" dirty="0"/>
              <a:t>Outstanding value of TIPS was over $1.65 trillion by September 2021</a:t>
            </a:r>
          </a:p>
          <a:p>
            <a:pPr eaLnBrk="1" hangingPunct="1"/>
            <a:r>
              <a:rPr lang="en-US" sz="2500" dirty="0"/>
              <a:t>Unlike the fixed-principal bonds, the principal value of a TIPS bond can increase (or decrease) every six months by the amount of U.S. inflation (or deflation) as measured by the percentage change in the CPI</a:t>
            </a:r>
          </a:p>
          <a:p>
            <a:pPr eaLnBrk="1" hangingPunct="1"/>
            <a:r>
              <a:rPr lang="en-US" sz="2500" dirty="0"/>
              <a:t>Used by investors who wish to earn a rate of return on their investments that keeps up with the inflation rate over time </a:t>
            </a:r>
            <a:endParaRPr lang="en-US" altLang="en-US" sz="2500" dirty="0"/>
          </a:p>
        </p:txBody>
      </p:sp>
      <p:sp>
        <p:nvSpPr>
          <p:cNvPr id="5" name="Footer Placeholder 3">
            <a:extLst>
              <a:ext uri="{FF2B5EF4-FFF2-40B4-BE49-F238E27FC236}">
                <a16:creationId xmlns:a16="http://schemas.microsoft.com/office/drawing/2014/main" xmlns="" id="{0D9DB3E1-6A41-451A-8A5B-1551BE811077}"/>
              </a:ext>
            </a:extLst>
          </p:cNvPr>
          <p:cNvSpPr>
            <a:spLocks noGrp="1"/>
          </p:cNvSpPr>
          <p:nvPr>
            <p:ph type="ftr" sz="quarter" idx="11"/>
          </p:nvPr>
        </p:nvSpPr>
        <p:spPr>
          <a:xfrm>
            <a:off x="844826" y="6537325"/>
            <a:ext cx="7454348"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9C8D6C32-2903-448C-8CF5-20BEEE91D72A}"/>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13</a:t>
            </a:fld>
            <a:endParaRPr lang="en-US" altLang="en-US" dirty="0"/>
          </a:p>
        </p:txBody>
      </p:sp>
    </p:spTree>
    <p:extLst>
      <p:ext uri="{BB962C8B-B14F-4D97-AF65-F5344CB8AC3E}">
        <p14:creationId xmlns:p14="http://schemas.microsoft.com/office/powerpoint/2010/main" val="135435866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p:txBody>
          <a:bodyPr anchor="ctr"/>
          <a:lstStyle/>
          <a:p>
            <a:pPr eaLnBrk="1" hangingPunct="1"/>
            <a:r>
              <a:rPr lang="en-US" altLang="en-US" sz="3500" dirty="0"/>
              <a:t>Primary and Secondary Market Trading in T-Notes and T-Bonds</a:t>
            </a:r>
          </a:p>
        </p:txBody>
      </p:sp>
      <p:sp>
        <p:nvSpPr>
          <p:cNvPr id="18436" name="Rectangle 3"/>
          <p:cNvSpPr>
            <a:spLocks noGrp="1" noChangeArrowheads="1"/>
          </p:cNvSpPr>
          <p:nvPr>
            <p:ph type="body" sz="half" idx="4294967295"/>
          </p:nvPr>
        </p:nvSpPr>
        <p:spPr>
          <a:xfrm>
            <a:off x="139700" y="1587500"/>
            <a:ext cx="8851900" cy="49657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U.S. Treasury sells T-notes and T-bonds through competitive and noncompetitive Treasury auctions</a:t>
            </a:r>
          </a:p>
          <a:p>
            <a:pPr lvl="1" eaLnBrk="1" hangingPunct="1"/>
            <a:r>
              <a:rPr lang="en-US" sz="2200" dirty="0"/>
              <a:t>Auction is a single-price auction—all bidders pay the same price, which is the price associated with the highest of the competitive yields bid </a:t>
            </a:r>
          </a:p>
          <a:p>
            <a:pPr lvl="1" eaLnBrk="1" hangingPunct="1"/>
            <a:r>
              <a:rPr lang="en-US" sz="2200" dirty="0"/>
              <a:t>At each auction, noncompetitive bids are filled first</a:t>
            </a:r>
          </a:p>
          <a:p>
            <a:pPr lvl="1" eaLnBrk="1" hangingPunct="1"/>
            <a:r>
              <a:rPr lang="en-US" sz="2200" dirty="0"/>
              <a:t>Next, competitive bids are ranked from the lowest to highest yield (a bidder willing to accept the lowest yield is willing to pay the highest price) </a:t>
            </a:r>
          </a:p>
          <a:p>
            <a:pPr lvl="1" eaLnBrk="1" hangingPunct="1"/>
            <a:r>
              <a:rPr lang="en-US" sz="2200" dirty="0"/>
              <a:t>Coupon rate of the auctioned notes or bonds is the stop-out yield rounded down to the nearest 1/8 percent </a:t>
            </a:r>
            <a:endParaRPr lang="en-US" altLang="en-US" sz="2200" dirty="0"/>
          </a:p>
          <a:p>
            <a:pPr eaLnBrk="1" hangingPunct="1"/>
            <a:r>
              <a:rPr lang="en-US" altLang="en-US" sz="2500" dirty="0"/>
              <a:t>Most secondary trading occurs directly through broker and dealer trades</a:t>
            </a:r>
          </a:p>
        </p:txBody>
      </p:sp>
      <p:sp>
        <p:nvSpPr>
          <p:cNvPr id="5" name="Footer Placeholder 3">
            <a:extLst>
              <a:ext uri="{FF2B5EF4-FFF2-40B4-BE49-F238E27FC236}">
                <a16:creationId xmlns:a16="http://schemas.microsoft.com/office/drawing/2014/main" xmlns="" id="{6B03C8A8-257C-47CA-80C2-1C0D2DCBAB9E}"/>
              </a:ext>
            </a:extLst>
          </p:cNvPr>
          <p:cNvSpPr>
            <a:spLocks noGrp="1"/>
          </p:cNvSpPr>
          <p:nvPr>
            <p:ph type="ftr" sz="quarter" idx="11"/>
          </p:nvPr>
        </p:nvSpPr>
        <p:spPr>
          <a:xfrm>
            <a:off x="829917" y="6568385"/>
            <a:ext cx="7484165"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C826672E-9571-4F8C-A794-AE72A0AF5AB2}"/>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14</a:t>
            </a:fld>
            <a:endParaRPr lang="en-US" alt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idx="4294967295"/>
          </p:nvPr>
        </p:nvSpPr>
        <p:spPr/>
        <p:txBody>
          <a:bodyPr anchor="ctr"/>
          <a:lstStyle/>
          <a:p>
            <a:pPr eaLnBrk="1" hangingPunct="1"/>
            <a:r>
              <a:rPr lang="en-US" altLang="en-US" sz="3500" dirty="0"/>
              <a:t>Municipal Bonds</a:t>
            </a:r>
          </a:p>
        </p:txBody>
      </p:sp>
      <p:sp>
        <p:nvSpPr>
          <p:cNvPr id="21508" name="Rectangle 3"/>
          <p:cNvSpPr>
            <a:spLocks noGrp="1" noChangeArrowheads="1"/>
          </p:cNvSpPr>
          <p:nvPr>
            <p:ph type="body" sz="half" idx="4294967295"/>
          </p:nvPr>
        </p:nvSpPr>
        <p:spPr>
          <a:xfrm>
            <a:off x="317500" y="1628776"/>
            <a:ext cx="8369300" cy="4924424"/>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Municipal bonds </a:t>
            </a:r>
            <a:r>
              <a:rPr lang="en-US" altLang="en-US" sz="2500" dirty="0"/>
              <a:t>are securities issued by state and local governments; primary reasons for issuances are the following:</a:t>
            </a:r>
          </a:p>
          <a:p>
            <a:pPr lvl="1" eaLnBrk="1" hangingPunct="1"/>
            <a:r>
              <a:rPr lang="en-US" altLang="en-US" sz="2200" dirty="0"/>
              <a:t>Fund imbalances between expenditures and receipts</a:t>
            </a:r>
          </a:p>
          <a:p>
            <a:pPr lvl="1" eaLnBrk="1" hangingPunct="1"/>
            <a:r>
              <a:rPr lang="en-US" altLang="en-US" sz="2200" dirty="0"/>
              <a:t>Finance long-term capital outlays </a:t>
            </a:r>
          </a:p>
          <a:p>
            <a:pPr eaLnBrk="1" hangingPunct="1"/>
            <a:r>
              <a:rPr lang="en-US" altLang="en-US" sz="2500" dirty="0"/>
              <a:t>Attractive to household investors because interest is exempt from federal and most state/local income taxes</a:t>
            </a:r>
          </a:p>
          <a:p>
            <a:pPr eaLnBrk="1" hangingPunct="1"/>
            <a:r>
              <a:rPr lang="en-US" altLang="en-US" sz="2500" b="1" dirty="0"/>
              <a:t>General obligation (GO) bonds</a:t>
            </a:r>
            <a:r>
              <a:rPr lang="en-US" altLang="en-US" sz="2500" dirty="0"/>
              <a:t> are backed by the full faith and credit of the issuer</a:t>
            </a:r>
          </a:p>
          <a:p>
            <a:pPr eaLnBrk="1" hangingPunct="1"/>
            <a:r>
              <a:rPr lang="en-US" altLang="en-US" sz="2500" b="1" dirty="0"/>
              <a:t>Revenue bonds</a:t>
            </a:r>
            <a:r>
              <a:rPr lang="en-US" altLang="en-US" sz="2500" dirty="0"/>
              <a:t> are</a:t>
            </a:r>
            <a:r>
              <a:rPr lang="en-US" altLang="en-US" sz="2500" b="1" dirty="0"/>
              <a:t> </a:t>
            </a:r>
            <a:r>
              <a:rPr lang="en-US" altLang="en-US" sz="2500" dirty="0"/>
              <a:t>sold to finance specific revenue-generating project and are backed by the cash flows from that project </a:t>
            </a:r>
          </a:p>
        </p:txBody>
      </p:sp>
      <p:sp>
        <p:nvSpPr>
          <p:cNvPr id="4" name="Footer Placeholder 3">
            <a:extLst>
              <a:ext uri="{FF2B5EF4-FFF2-40B4-BE49-F238E27FC236}">
                <a16:creationId xmlns:a16="http://schemas.microsoft.com/office/drawing/2014/main" xmlns="" id="{F892D2BE-C8E9-4707-A074-0FD60CC6CA16}"/>
              </a:ext>
            </a:extLst>
          </p:cNvPr>
          <p:cNvSpPr>
            <a:spLocks noGrp="1"/>
          </p:cNvSpPr>
          <p:nvPr>
            <p:ph type="ftr" sz="quarter" idx="11"/>
          </p:nvPr>
        </p:nvSpPr>
        <p:spPr>
          <a:xfrm>
            <a:off x="968789" y="6537325"/>
            <a:ext cx="7066722" cy="304800"/>
          </a:xfrm>
        </p:spPr>
        <p:txBody>
          <a:bodyPr/>
          <a:lstStyle/>
          <a:p>
            <a:pPr>
              <a:defRPr/>
            </a:pPr>
            <a:r>
              <a:rPr lang="en-US" altLang="en-US" dirty="0"/>
              <a:t>©McGraw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xmlns="" id="{AAC23CB9-D36B-4FE3-989F-A437E9730FE7}"/>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15</a:t>
            </a:fld>
            <a:endParaRPr lang="en-US" alt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idx="4294967295"/>
          </p:nvPr>
        </p:nvSpPr>
        <p:spPr/>
        <p:txBody>
          <a:bodyPr anchor="ctr"/>
          <a:lstStyle/>
          <a:p>
            <a:pPr eaLnBrk="1" hangingPunct="1"/>
            <a:r>
              <a:rPr lang="en-US" altLang="en-US" sz="3500" dirty="0"/>
              <a:t>Municipal Bond Yields</a:t>
            </a:r>
          </a:p>
        </p:txBody>
      </p:sp>
      <p:sp>
        <p:nvSpPr>
          <p:cNvPr id="22532" name="Rectangle 3"/>
          <p:cNvSpPr>
            <a:spLocks noGrp="1" noChangeArrowheads="1"/>
          </p:cNvSpPr>
          <p:nvPr>
            <p:ph type="body" sz="half" idx="4294967295"/>
          </p:nvPr>
        </p:nvSpPr>
        <p:spPr>
          <a:xfrm>
            <a:off x="215900" y="1719263"/>
            <a:ext cx="8648700" cy="470296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sz="2500" dirty="0"/>
              <a:t>The after-tax (or equivalent tax-exempt) yield on a taxable bond can be calculated as follows: </a:t>
            </a:r>
          </a:p>
          <a:p>
            <a:pPr eaLnBrk="1" hangingPunct="1">
              <a:lnSpc>
                <a:spcPct val="90000"/>
              </a:lnSpc>
            </a:pPr>
            <a:endParaRPr lang="en-US" altLang="en-US" sz="2500" dirty="0"/>
          </a:p>
          <a:p>
            <a:pPr eaLnBrk="1" hangingPunct="1">
              <a:lnSpc>
                <a:spcPct val="90000"/>
              </a:lnSpc>
            </a:pPr>
            <a:endParaRPr lang="en-US" altLang="en-US" sz="2500" dirty="0"/>
          </a:p>
          <a:p>
            <a:pPr eaLnBrk="1" hangingPunct="1">
              <a:lnSpc>
                <a:spcPct val="90000"/>
              </a:lnSpc>
            </a:pPr>
            <a:r>
              <a:rPr lang="en-US" sz="2500" dirty="0"/>
              <a:t>The yield on a tax-exempt municipal bond can be calculated as follows:</a:t>
            </a:r>
          </a:p>
          <a:p>
            <a:pPr eaLnBrk="1" hangingPunct="1">
              <a:lnSpc>
                <a:spcPct val="90000"/>
              </a:lnSpc>
            </a:pPr>
            <a:endParaRPr lang="en-US" altLang="en-US" sz="2500" dirty="0"/>
          </a:p>
          <a:p>
            <a:pPr marL="0" indent="0" eaLnBrk="1" hangingPunct="1">
              <a:lnSpc>
                <a:spcPct val="90000"/>
              </a:lnSpc>
              <a:buNone/>
            </a:pPr>
            <a:endParaRPr lang="en-US" altLang="en-US" sz="2500" dirty="0"/>
          </a:p>
          <a:p>
            <a:pPr lvl="1" algn="ctr" eaLnBrk="1" hangingPunct="1">
              <a:lnSpc>
                <a:spcPct val="90000"/>
              </a:lnSpc>
              <a:buNone/>
            </a:pPr>
            <a:endParaRPr lang="en-US" altLang="en-US" sz="2000" dirty="0"/>
          </a:p>
        </p:txBody>
      </p:sp>
      <p:sp>
        <p:nvSpPr>
          <p:cNvPr id="4" name="Footer Placeholder 3">
            <a:extLst>
              <a:ext uri="{FF2B5EF4-FFF2-40B4-BE49-F238E27FC236}">
                <a16:creationId xmlns:a16="http://schemas.microsoft.com/office/drawing/2014/main" xmlns="" id="{48E05431-4D37-4312-B263-4772C3822822}"/>
              </a:ext>
            </a:extLst>
          </p:cNvPr>
          <p:cNvSpPr>
            <a:spLocks noGrp="1"/>
          </p:cNvSpPr>
          <p:nvPr>
            <p:ph type="ftr" sz="quarter" idx="11"/>
          </p:nvPr>
        </p:nvSpPr>
        <p:spPr>
          <a:xfrm>
            <a:off x="251328" y="6537325"/>
            <a:ext cx="8378687" cy="304800"/>
          </a:xfrm>
        </p:spPr>
        <p:txBody>
          <a:bodyPr/>
          <a:lstStyle/>
          <a:p>
            <a:pPr>
              <a:defRPr/>
            </a:pPr>
            <a:r>
              <a:rPr lang="en-US" altLang="en-US" dirty="0"/>
              <a:t>©McGraw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xmlns="" id="{EEC5D6E4-297D-4B87-97A7-76D6E8513334}"/>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16</a:t>
            </a:fld>
            <a:endParaRPr lang="en-US" altLang="en-US" dirty="0"/>
          </a:p>
        </p:txBody>
      </p:sp>
      <p:pic>
        <p:nvPicPr>
          <p:cNvPr id="3" name="Picture 2">
            <a:extLst>
              <a:ext uri="{FF2B5EF4-FFF2-40B4-BE49-F238E27FC236}">
                <a16:creationId xmlns:a16="http://schemas.microsoft.com/office/drawing/2014/main" xmlns="" id="{00E6F041-E3B3-459D-B24F-4DD93C9E6111}"/>
              </a:ext>
            </a:extLst>
          </p:cNvPr>
          <p:cNvPicPr>
            <a:picLocks noChangeAspect="1"/>
          </p:cNvPicPr>
          <p:nvPr/>
        </p:nvPicPr>
        <p:blipFill>
          <a:blip r:embed="rId3"/>
          <a:stretch>
            <a:fillRect/>
          </a:stretch>
        </p:blipFill>
        <p:spPr>
          <a:xfrm>
            <a:off x="3224647" y="2516716"/>
            <a:ext cx="2432050" cy="810683"/>
          </a:xfrm>
          <a:prstGeom prst="rect">
            <a:avLst/>
          </a:prstGeom>
        </p:spPr>
      </p:pic>
      <p:pic>
        <p:nvPicPr>
          <p:cNvPr id="6" name="Picture 5">
            <a:extLst>
              <a:ext uri="{FF2B5EF4-FFF2-40B4-BE49-F238E27FC236}">
                <a16:creationId xmlns:a16="http://schemas.microsoft.com/office/drawing/2014/main" xmlns="" id="{EF536691-E7A0-4A76-8641-085BCFC85958}"/>
              </a:ext>
            </a:extLst>
          </p:cNvPr>
          <p:cNvPicPr>
            <a:picLocks noChangeAspect="1"/>
          </p:cNvPicPr>
          <p:nvPr/>
        </p:nvPicPr>
        <p:blipFill>
          <a:blip r:embed="rId4"/>
          <a:stretch>
            <a:fillRect/>
          </a:stretch>
        </p:blipFill>
        <p:spPr>
          <a:xfrm>
            <a:off x="3224647" y="4101701"/>
            <a:ext cx="2694706" cy="712257"/>
          </a:xfrm>
          <a:prstGeom prst="rect">
            <a:avLst/>
          </a:prstGeom>
        </p:spPr>
      </p:pic>
      <p:pic>
        <p:nvPicPr>
          <p:cNvPr id="7" name="Picture 6">
            <a:extLst>
              <a:ext uri="{FF2B5EF4-FFF2-40B4-BE49-F238E27FC236}">
                <a16:creationId xmlns:a16="http://schemas.microsoft.com/office/drawing/2014/main" xmlns="" id="{A0C75A5C-085F-4D62-98CE-49388501BC43}"/>
              </a:ext>
            </a:extLst>
          </p:cNvPr>
          <p:cNvPicPr>
            <a:picLocks noChangeAspect="1"/>
          </p:cNvPicPr>
          <p:nvPr/>
        </p:nvPicPr>
        <p:blipFill>
          <a:blip r:embed="rId5"/>
          <a:stretch>
            <a:fillRect/>
          </a:stretch>
        </p:blipFill>
        <p:spPr>
          <a:xfrm>
            <a:off x="457200" y="4726709"/>
            <a:ext cx="8267700" cy="1642692"/>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idx="4294967295"/>
          </p:nvPr>
        </p:nvSpPr>
        <p:spPr/>
        <p:txBody>
          <a:bodyPr anchor="ctr"/>
          <a:lstStyle/>
          <a:p>
            <a:pPr eaLnBrk="1" hangingPunct="1"/>
            <a:r>
              <a:rPr lang="en-US" altLang="en-US" sz="3500" dirty="0"/>
              <a:t>Primary Market Trading</a:t>
            </a:r>
          </a:p>
        </p:txBody>
      </p:sp>
      <p:sp>
        <p:nvSpPr>
          <p:cNvPr id="24580" name="Rectangle 3"/>
          <p:cNvSpPr>
            <a:spLocks noGrp="1" noChangeArrowheads="1"/>
          </p:cNvSpPr>
          <p:nvPr>
            <p:ph type="body" sz="half" idx="4294967295"/>
          </p:nvPr>
        </p:nvSpPr>
        <p:spPr>
          <a:xfrm>
            <a:off x="190500" y="1587500"/>
            <a:ext cx="8699500" cy="49657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Aft>
                <a:spcPts val="600"/>
              </a:spcAft>
            </a:pPr>
            <a:r>
              <a:rPr lang="en-US" altLang="en-US" sz="2500" b="1" dirty="0"/>
              <a:t>Firm commitment underwriting</a:t>
            </a:r>
            <a:r>
              <a:rPr lang="en-US" altLang="en-US" sz="2500" dirty="0"/>
              <a:t> is the issue of securities by an investment bank in which the investment bank guarantees the issuer a price for newly issued securities by buying the whole issue at a fixed price from the issuer</a:t>
            </a:r>
          </a:p>
          <a:p>
            <a:pPr lvl="1" eaLnBrk="1" hangingPunct="1">
              <a:spcAft>
                <a:spcPts val="600"/>
              </a:spcAft>
            </a:pPr>
            <a:r>
              <a:rPr lang="en-US" sz="2200" dirty="0"/>
              <a:t>The investment bank then seeks to resell these securities to suppliers of funds (investors) at a higher price </a:t>
            </a:r>
            <a:endParaRPr lang="en-US" altLang="en-US" sz="2200" dirty="0"/>
          </a:p>
          <a:p>
            <a:pPr eaLnBrk="1" hangingPunct="1">
              <a:spcAft>
                <a:spcPts val="600"/>
              </a:spcAft>
            </a:pPr>
            <a:r>
              <a:rPr lang="en-US" altLang="en-US" sz="2500" b="1" dirty="0"/>
              <a:t>Best efforts offering</a:t>
            </a:r>
            <a:r>
              <a:rPr lang="en-US" altLang="en-US" sz="2500" dirty="0"/>
              <a:t> is the issue of securities in which the investment bank does not guarantee a price to the issuer and acts more as a placing or distribution agent on a fee basis related to its success in placing the issue</a:t>
            </a:r>
          </a:p>
          <a:p>
            <a:pPr eaLnBrk="1" hangingPunct="1">
              <a:spcAft>
                <a:spcPts val="600"/>
              </a:spcAft>
            </a:pPr>
            <a:r>
              <a:rPr lang="en-US" altLang="en-US" sz="2500" b="1" dirty="0"/>
              <a:t>Private placement</a:t>
            </a:r>
            <a:r>
              <a:rPr lang="en-US" altLang="en-US" sz="2500" dirty="0"/>
              <a:t> is a security issue placed with one or a few large institutional buyers</a:t>
            </a:r>
          </a:p>
        </p:txBody>
      </p:sp>
      <p:sp>
        <p:nvSpPr>
          <p:cNvPr id="5" name="Footer Placeholder 3">
            <a:extLst>
              <a:ext uri="{FF2B5EF4-FFF2-40B4-BE49-F238E27FC236}">
                <a16:creationId xmlns:a16="http://schemas.microsoft.com/office/drawing/2014/main" xmlns="" id="{FE063EEF-6470-4F57-A88D-3C0763D5F6A9}"/>
              </a:ext>
            </a:extLst>
          </p:cNvPr>
          <p:cNvSpPr>
            <a:spLocks noGrp="1"/>
          </p:cNvSpPr>
          <p:nvPr>
            <p:ph type="ftr" sz="quarter" idx="11"/>
          </p:nvPr>
        </p:nvSpPr>
        <p:spPr>
          <a:xfrm>
            <a:off x="705678" y="6583362"/>
            <a:ext cx="7732643"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5CB22E8B-5D32-4C29-A652-D9CC3062517B}"/>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17</a:t>
            </a:fld>
            <a:endParaRPr lang="en-US" alt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idx="4294967295"/>
          </p:nvPr>
        </p:nvSpPr>
        <p:spPr/>
        <p:txBody>
          <a:bodyPr anchor="ctr"/>
          <a:lstStyle/>
          <a:p>
            <a:pPr eaLnBrk="1" hangingPunct="1"/>
            <a:r>
              <a:rPr lang="en-US" altLang="en-US" sz="3500" dirty="0"/>
              <a:t>Secondary Market Trading</a:t>
            </a:r>
          </a:p>
        </p:txBody>
      </p:sp>
      <p:sp>
        <p:nvSpPr>
          <p:cNvPr id="24580" name="Rectangle 3"/>
          <p:cNvSpPr>
            <a:spLocks noGrp="1" noChangeArrowheads="1"/>
          </p:cNvSpPr>
          <p:nvPr>
            <p:ph type="body" sz="half" idx="4294967295"/>
          </p:nvPr>
        </p:nvSpPr>
        <p:spPr>
          <a:xfrm>
            <a:off x="457200" y="1790700"/>
            <a:ext cx="8229600" cy="47625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Aft>
                <a:spcPts val="600"/>
              </a:spcAft>
            </a:pPr>
            <a:r>
              <a:rPr lang="en-US" sz="2500" dirty="0"/>
              <a:t>Secondary market trading for municipal bonds is relatively infrequent </a:t>
            </a:r>
          </a:p>
          <a:p>
            <a:pPr eaLnBrk="1" hangingPunct="1">
              <a:spcAft>
                <a:spcPts val="600"/>
              </a:spcAft>
            </a:pPr>
            <a:r>
              <a:rPr lang="en-US" sz="2500" dirty="0"/>
              <a:t>Thin trading is mainly a result of a lack of information on bond issuers, as well as special features (such as covenants) that are built into those bonds’ contracts </a:t>
            </a:r>
          </a:p>
          <a:p>
            <a:pPr lvl="1" eaLnBrk="1" hangingPunct="1">
              <a:spcAft>
                <a:spcPts val="600"/>
              </a:spcAft>
            </a:pPr>
            <a:r>
              <a:rPr lang="en-US" sz="2200" dirty="0"/>
              <a:t>Information on municipal bond issuers (particularly of smaller government units) is generally more costly to obtain and evaluate, although this is in part offset by bond rating agencies </a:t>
            </a:r>
            <a:endParaRPr lang="en-US" altLang="en-US" sz="2200" dirty="0"/>
          </a:p>
        </p:txBody>
      </p:sp>
      <p:sp>
        <p:nvSpPr>
          <p:cNvPr id="5" name="Footer Placeholder 3">
            <a:extLst>
              <a:ext uri="{FF2B5EF4-FFF2-40B4-BE49-F238E27FC236}">
                <a16:creationId xmlns:a16="http://schemas.microsoft.com/office/drawing/2014/main" xmlns="" id="{FE063EEF-6470-4F57-A88D-3C0763D5F6A9}"/>
              </a:ext>
            </a:extLst>
          </p:cNvPr>
          <p:cNvSpPr>
            <a:spLocks noGrp="1"/>
          </p:cNvSpPr>
          <p:nvPr>
            <p:ph type="ftr" sz="quarter" idx="11"/>
          </p:nvPr>
        </p:nvSpPr>
        <p:spPr>
          <a:xfrm>
            <a:off x="616226" y="6520414"/>
            <a:ext cx="7911548"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5CB22E8B-5D32-4C29-A652-D9CC3062517B}"/>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18</a:t>
            </a:fld>
            <a:endParaRPr lang="en-US" altLang="en-US" dirty="0"/>
          </a:p>
        </p:txBody>
      </p:sp>
    </p:spTree>
    <p:extLst>
      <p:ext uri="{BB962C8B-B14F-4D97-AF65-F5344CB8AC3E}">
        <p14:creationId xmlns:p14="http://schemas.microsoft.com/office/powerpoint/2010/main" val="327589824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p:txBody>
          <a:bodyPr anchor="ctr"/>
          <a:lstStyle/>
          <a:p>
            <a:pPr eaLnBrk="1" hangingPunct="1"/>
            <a:r>
              <a:rPr lang="en-US" altLang="en-US" sz="3500" dirty="0"/>
              <a:t>Corporate Bonds</a:t>
            </a:r>
          </a:p>
        </p:txBody>
      </p:sp>
      <p:sp>
        <p:nvSpPr>
          <p:cNvPr id="25604" name="Rectangle 3"/>
          <p:cNvSpPr>
            <a:spLocks noGrp="1" noChangeArrowheads="1"/>
          </p:cNvSpPr>
          <p:nvPr>
            <p:ph type="body" sz="half" idx="4294967295"/>
          </p:nvPr>
        </p:nvSpPr>
        <p:spPr>
          <a:xfrm>
            <a:off x="304800" y="1719263"/>
            <a:ext cx="8559800" cy="47323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Corporate bonds</a:t>
            </a:r>
            <a:r>
              <a:rPr lang="en-US" altLang="en-US" sz="2500" dirty="0"/>
              <a:t> are long-term obligations issued by corporations</a:t>
            </a:r>
          </a:p>
          <a:p>
            <a:pPr lvl="1" eaLnBrk="1" hangingPunct="1"/>
            <a:r>
              <a:rPr lang="en-US" altLang="en-US" sz="2200" dirty="0"/>
              <a:t>Minimum denomination on publicly traded corporate bonds is $1,000</a:t>
            </a:r>
          </a:p>
          <a:p>
            <a:pPr lvl="1" eaLnBrk="1" hangingPunct="1"/>
            <a:r>
              <a:rPr lang="en-US" sz="2200" dirty="0"/>
              <a:t>Coupon-paying corporate bonds generally pay interest semiannually </a:t>
            </a:r>
            <a:endParaRPr lang="en-US" altLang="en-US" sz="2200" dirty="0"/>
          </a:p>
          <a:p>
            <a:pPr eaLnBrk="1" hangingPunct="1"/>
            <a:r>
              <a:rPr lang="en-US" altLang="en-US" sz="2500" dirty="0"/>
              <a:t>A </a:t>
            </a:r>
            <a:r>
              <a:rPr lang="en-US" altLang="en-US" sz="2500" b="1" dirty="0"/>
              <a:t>bond indenture</a:t>
            </a:r>
            <a:r>
              <a:rPr lang="en-US" altLang="en-US" sz="2500" dirty="0"/>
              <a:t> is the legal contract that specifies the rights and obligations of the bond issuer and the bond holders</a:t>
            </a:r>
          </a:p>
          <a:p>
            <a:pPr lvl="1" eaLnBrk="1" hangingPunct="1"/>
            <a:r>
              <a:rPr lang="en-US" sz="2200" dirty="0"/>
              <a:t>Contains several covenants associated with a bond issue </a:t>
            </a:r>
          </a:p>
          <a:p>
            <a:pPr lvl="1" eaLnBrk="1" hangingPunct="1"/>
            <a:r>
              <a:rPr lang="en-US" sz="2200" dirty="0"/>
              <a:t>Bond covenants describe rules and restrictions placed on the bond issuer and bond holders </a:t>
            </a:r>
            <a:endParaRPr lang="en-US" altLang="en-US" sz="2200" dirty="0"/>
          </a:p>
        </p:txBody>
      </p:sp>
      <p:sp>
        <p:nvSpPr>
          <p:cNvPr id="5" name="Footer Placeholder 3">
            <a:extLst>
              <a:ext uri="{FF2B5EF4-FFF2-40B4-BE49-F238E27FC236}">
                <a16:creationId xmlns:a16="http://schemas.microsoft.com/office/drawing/2014/main" xmlns="" id="{A70BD18E-0AA4-4FB3-821D-D7FB94FDAC84}"/>
              </a:ext>
            </a:extLst>
          </p:cNvPr>
          <p:cNvSpPr>
            <a:spLocks noGrp="1"/>
          </p:cNvSpPr>
          <p:nvPr>
            <p:ph type="ftr" sz="quarter" idx="11"/>
          </p:nvPr>
        </p:nvSpPr>
        <p:spPr>
          <a:xfrm>
            <a:off x="251791" y="6553200"/>
            <a:ext cx="8640417"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CF672B39-5BC1-4D4F-A7C4-F7F75AA55296}"/>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19</a:t>
            </a:fld>
            <a:endParaRPr lang="en-US" alt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p:txBody>
          <a:bodyPr anchor="ctr"/>
          <a:lstStyle/>
          <a:p>
            <a:pPr eaLnBrk="1" hangingPunct="1"/>
            <a:r>
              <a:rPr lang="en-US" altLang="en-US" sz="3500" dirty="0"/>
              <a:t>Bond Markets</a:t>
            </a:r>
          </a:p>
        </p:txBody>
      </p:sp>
      <p:sp>
        <p:nvSpPr>
          <p:cNvPr id="4100" name="Rectangle 3"/>
          <p:cNvSpPr>
            <a:spLocks noGrp="1" noChangeArrowheads="1"/>
          </p:cNvSpPr>
          <p:nvPr>
            <p:ph type="body" sz="half" idx="4294967295"/>
          </p:nvPr>
        </p:nvSpPr>
        <p:spPr>
          <a:xfrm>
            <a:off x="152400" y="1719262"/>
            <a:ext cx="8826500" cy="4706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Equity and debt instruments with maturities of more than one year trade in </a:t>
            </a:r>
            <a:r>
              <a:rPr lang="en-US" altLang="en-US" sz="2500" b="1" dirty="0"/>
              <a:t>capital markets</a:t>
            </a:r>
          </a:p>
          <a:p>
            <a:pPr eaLnBrk="1" hangingPunct="1">
              <a:lnSpc>
                <a:spcPct val="90000"/>
              </a:lnSpc>
            </a:pPr>
            <a:r>
              <a:rPr lang="en-US" altLang="en-US" sz="2500" b="1" dirty="0"/>
              <a:t>Bonds </a:t>
            </a:r>
            <a:r>
              <a:rPr lang="en-US" altLang="en-US" sz="2500" dirty="0"/>
              <a:t>are long-term debt obligations issued by corporations and government units</a:t>
            </a:r>
          </a:p>
          <a:p>
            <a:pPr lvl="1" eaLnBrk="1" hangingPunct="1">
              <a:lnSpc>
                <a:spcPct val="90000"/>
              </a:lnSpc>
            </a:pPr>
            <a:r>
              <a:rPr lang="en-US" sz="2100" dirty="0"/>
              <a:t>Proceeds from a bond issue are used to raise funds to support long-term operations of the issuer </a:t>
            </a:r>
          </a:p>
          <a:p>
            <a:pPr lvl="1" eaLnBrk="1" hangingPunct="1">
              <a:lnSpc>
                <a:spcPct val="90000"/>
              </a:lnSpc>
            </a:pPr>
            <a:r>
              <a:rPr lang="en-US" sz="2100" dirty="0"/>
              <a:t>If the terms of the repayment are not met by the bond issuer, the bond holder (investor) has a claim on the assets of the bond issuer </a:t>
            </a:r>
            <a:endParaRPr lang="en-US" altLang="en-US" sz="2100" dirty="0"/>
          </a:p>
          <a:p>
            <a:pPr eaLnBrk="1" hangingPunct="1">
              <a:lnSpc>
                <a:spcPct val="90000"/>
              </a:lnSpc>
            </a:pPr>
            <a:r>
              <a:rPr lang="en-US" altLang="en-US" sz="2500" b="1" dirty="0"/>
              <a:t>Bond markets </a:t>
            </a:r>
            <a:r>
              <a:rPr lang="en-US" altLang="en-US" sz="2500" dirty="0"/>
              <a:t>are markets in which bonds are issued and traded</a:t>
            </a:r>
          </a:p>
          <a:p>
            <a:pPr lvl="1" eaLnBrk="1" hangingPunct="1">
              <a:lnSpc>
                <a:spcPct val="90000"/>
              </a:lnSpc>
            </a:pPr>
            <a:r>
              <a:rPr lang="en-US" altLang="en-US" sz="2100" dirty="0"/>
              <a:t>Treasury notes (T-notes) and bonds (T-bonds)</a:t>
            </a:r>
          </a:p>
          <a:p>
            <a:pPr lvl="1" eaLnBrk="1" hangingPunct="1">
              <a:lnSpc>
                <a:spcPct val="90000"/>
              </a:lnSpc>
            </a:pPr>
            <a:r>
              <a:rPr lang="en-US" altLang="en-US" sz="2100" dirty="0"/>
              <a:t>Municipal bonds </a:t>
            </a:r>
          </a:p>
          <a:p>
            <a:pPr lvl="1" eaLnBrk="1" hangingPunct="1">
              <a:lnSpc>
                <a:spcPct val="90000"/>
              </a:lnSpc>
            </a:pPr>
            <a:r>
              <a:rPr lang="en-US" altLang="en-US" sz="2100" dirty="0"/>
              <a:t>Corporate bonds</a:t>
            </a:r>
          </a:p>
        </p:txBody>
      </p:sp>
      <p:sp>
        <p:nvSpPr>
          <p:cNvPr id="5" name="Footer Placeholder 3">
            <a:extLst>
              <a:ext uri="{FF2B5EF4-FFF2-40B4-BE49-F238E27FC236}">
                <a16:creationId xmlns:a16="http://schemas.microsoft.com/office/drawing/2014/main" xmlns="" id="{EA36F717-335B-4431-B0F4-F7E992110140}"/>
              </a:ext>
            </a:extLst>
          </p:cNvPr>
          <p:cNvSpPr>
            <a:spLocks noGrp="1"/>
          </p:cNvSpPr>
          <p:nvPr>
            <p:ph type="ftr" sz="quarter" idx="11"/>
          </p:nvPr>
        </p:nvSpPr>
        <p:spPr>
          <a:xfrm>
            <a:off x="1113183" y="6553200"/>
            <a:ext cx="6887817"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2A3826CA-7857-43C2-A184-BF1D9038678A}"/>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2</a:t>
            </a:fld>
            <a:endParaRPr lang="en-US"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p:txBody>
          <a:bodyPr anchor="ctr"/>
          <a:lstStyle/>
          <a:p>
            <a:pPr eaLnBrk="1" hangingPunct="1"/>
            <a:r>
              <a:rPr lang="en-US" altLang="en-US" sz="3500" dirty="0"/>
              <a:t>Corporate Bonds Characteristics</a:t>
            </a:r>
          </a:p>
        </p:txBody>
      </p:sp>
      <p:sp>
        <p:nvSpPr>
          <p:cNvPr id="25604" name="Rectangle 3"/>
          <p:cNvSpPr>
            <a:spLocks noGrp="1" noChangeArrowheads="1"/>
          </p:cNvSpPr>
          <p:nvPr>
            <p:ph type="body" sz="half" idx="4294967295"/>
          </p:nvPr>
        </p:nvSpPr>
        <p:spPr>
          <a:xfrm>
            <a:off x="177800" y="1719263"/>
            <a:ext cx="8801100" cy="47323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Bearer versus Registered Bonds</a:t>
            </a:r>
          </a:p>
          <a:p>
            <a:pPr lvl="1" eaLnBrk="1" hangingPunct="1"/>
            <a:r>
              <a:rPr lang="en-US" sz="2200" b="1" dirty="0"/>
              <a:t>Bearer bonds </a:t>
            </a:r>
            <a:r>
              <a:rPr lang="en-US" sz="2200" dirty="0"/>
              <a:t>have coupons attached to the bonds, and the holder presents the coupons to the issuer for payments of interest when they come due </a:t>
            </a:r>
          </a:p>
          <a:p>
            <a:pPr lvl="1" eaLnBrk="1" hangingPunct="1"/>
            <a:r>
              <a:rPr lang="en-US" altLang="en-US" sz="2200" b="1" dirty="0"/>
              <a:t>Registered bonds </a:t>
            </a:r>
            <a:r>
              <a:rPr lang="en-US" altLang="en-US" sz="2200" dirty="0"/>
              <a:t>are those in which the owner is recorded by the issuer and the coupon payments are mailed to the registered owner</a:t>
            </a:r>
          </a:p>
          <a:p>
            <a:pPr eaLnBrk="1" hangingPunct="1"/>
            <a:r>
              <a:rPr lang="en-US" altLang="en-US" sz="2500" dirty="0"/>
              <a:t>Term versus Serial Bonds</a:t>
            </a:r>
          </a:p>
          <a:p>
            <a:pPr lvl="1" eaLnBrk="1" hangingPunct="1"/>
            <a:r>
              <a:rPr lang="en-US" sz="2200" b="1" dirty="0"/>
              <a:t>Term bonds </a:t>
            </a:r>
            <a:r>
              <a:rPr lang="en-US" sz="2200" dirty="0"/>
              <a:t>are those in which the entire issue matures on a single date</a:t>
            </a:r>
          </a:p>
          <a:p>
            <a:pPr lvl="1" eaLnBrk="1" hangingPunct="1"/>
            <a:r>
              <a:rPr lang="en-US" sz="2200" b="1" dirty="0"/>
              <a:t>Serial bonds </a:t>
            </a:r>
            <a:r>
              <a:rPr lang="en-US" sz="2200" dirty="0"/>
              <a:t>mature on a series of dates, with a portion of the issue paid off on each</a:t>
            </a:r>
            <a:endParaRPr lang="en-US" altLang="en-US" sz="2200" dirty="0"/>
          </a:p>
          <a:p>
            <a:pPr eaLnBrk="1" hangingPunct="1"/>
            <a:endParaRPr lang="en-US" altLang="en-US" sz="2600" dirty="0"/>
          </a:p>
        </p:txBody>
      </p:sp>
      <p:sp>
        <p:nvSpPr>
          <p:cNvPr id="5" name="Footer Placeholder 3">
            <a:extLst>
              <a:ext uri="{FF2B5EF4-FFF2-40B4-BE49-F238E27FC236}">
                <a16:creationId xmlns:a16="http://schemas.microsoft.com/office/drawing/2014/main" xmlns="" id="{A70BD18E-0AA4-4FB3-821D-D7FB94FDAC84}"/>
              </a:ext>
            </a:extLst>
          </p:cNvPr>
          <p:cNvSpPr>
            <a:spLocks noGrp="1"/>
          </p:cNvSpPr>
          <p:nvPr>
            <p:ph type="ftr" sz="quarter" idx="11"/>
          </p:nvPr>
        </p:nvSpPr>
        <p:spPr>
          <a:xfrm>
            <a:off x="577850" y="6553200"/>
            <a:ext cx="8001000"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CF672B39-5BC1-4D4F-A7C4-F7F75AA55296}"/>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20</a:t>
            </a:fld>
            <a:endParaRPr lang="en-US" altLang="en-US" dirty="0"/>
          </a:p>
        </p:txBody>
      </p:sp>
    </p:spTree>
    <p:extLst>
      <p:ext uri="{BB962C8B-B14F-4D97-AF65-F5344CB8AC3E}">
        <p14:creationId xmlns:p14="http://schemas.microsoft.com/office/powerpoint/2010/main" val="374205791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p:txBody>
          <a:bodyPr anchor="ctr"/>
          <a:lstStyle/>
          <a:p>
            <a:pPr eaLnBrk="1" hangingPunct="1"/>
            <a:r>
              <a:rPr lang="en-US" altLang="en-US" sz="3500" dirty="0"/>
              <a:t>Corporate Bonds Characteristics (Continued)</a:t>
            </a:r>
          </a:p>
        </p:txBody>
      </p:sp>
      <p:sp>
        <p:nvSpPr>
          <p:cNvPr id="25604" name="Rectangle 3"/>
          <p:cNvSpPr>
            <a:spLocks noGrp="1" noChangeArrowheads="1"/>
          </p:cNvSpPr>
          <p:nvPr>
            <p:ph type="body" sz="half" idx="4294967295"/>
          </p:nvPr>
        </p:nvSpPr>
        <p:spPr>
          <a:xfrm>
            <a:off x="177800" y="1719263"/>
            <a:ext cx="8801100" cy="47323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b="1" dirty="0"/>
              <a:t>Mortgage bonds </a:t>
            </a:r>
            <a:r>
              <a:rPr lang="en-US" sz="2500" dirty="0"/>
              <a:t>are issued to finance specific projects, which are pledged as collateral for the bond issue</a:t>
            </a:r>
          </a:p>
          <a:p>
            <a:pPr eaLnBrk="1" hangingPunct="1"/>
            <a:r>
              <a:rPr lang="en-US" altLang="en-US" sz="2500" dirty="0"/>
              <a:t>Debentures and Subordinated Debentures</a:t>
            </a:r>
          </a:p>
          <a:p>
            <a:pPr lvl="1" eaLnBrk="1" hangingPunct="1"/>
            <a:r>
              <a:rPr lang="en-US" altLang="en-US" sz="2200" b="1" dirty="0"/>
              <a:t>Debentures</a:t>
            </a:r>
            <a:r>
              <a:rPr lang="en-US" altLang="en-US" sz="2200" dirty="0"/>
              <a:t> are bonds backed solely by the general credit worthiness of the issuing firm, unsecured by specific assets or collateral</a:t>
            </a:r>
          </a:p>
          <a:p>
            <a:pPr lvl="1" eaLnBrk="1" hangingPunct="1"/>
            <a:r>
              <a:rPr lang="en-US" altLang="en-US" sz="2200" b="1" dirty="0"/>
              <a:t>Subordinated debentures </a:t>
            </a:r>
            <a:r>
              <a:rPr lang="en-US" altLang="en-US" sz="2200" dirty="0"/>
              <a:t>are bonds that are unsecured and are junior in their rights to mortgage bonds and regular debentures</a:t>
            </a:r>
          </a:p>
          <a:p>
            <a:pPr eaLnBrk="1" hangingPunct="1"/>
            <a:r>
              <a:rPr lang="en-US" altLang="en-US" sz="2500" b="1" dirty="0"/>
              <a:t>Convertible bonds </a:t>
            </a:r>
            <a:r>
              <a:rPr lang="en-US" altLang="en-US" sz="2500" dirty="0"/>
              <a:t>may be exchanged for another security of the issuing firm at the discretion of the bond holder</a:t>
            </a:r>
          </a:p>
        </p:txBody>
      </p:sp>
      <p:sp>
        <p:nvSpPr>
          <p:cNvPr id="5" name="Footer Placeholder 3">
            <a:extLst>
              <a:ext uri="{FF2B5EF4-FFF2-40B4-BE49-F238E27FC236}">
                <a16:creationId xmlns:a16="http://schemas.microsoft.com/office/drawing/2014/main" xmlns="" id="{A70BD18E-0AA4-4FB3-821D-D7FB94FDAC84}"/>
              </a:ext>
            </a:extLst>
          </p:cNvPr>
          <p:cNvSpPr>
            <a:spLocks noGrp="1"/>
          </p:cNvSpPr>
          <p:nvPr>
            <p:ph type="ftr" sz="quarter" idx="11"/>
          </p:nvPr>
        </p:nvSpPr>
        <p:spPr>
          <a:xfrm>
            <a:off x="915780" y="6546574"/>
            <a:ext cx="732513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CF672B39-5BC1-4D4F-A7C4-F7F75AA55296}"/>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21</a:t>
            </a:fld>
            <a:endParaRPr lang="en-US" altLang="en-US" dirty="0"/>
          </a:p>
        </p:txBody>
      </p:sp>
    </p:spTree>
    <p:extLst>
      <p:ext uri="{BB962C8B-B14F-4D97-AF65-F5344CB8AC3E}">
        <p14:creationId xmlns:p14="http://schemas.microsoft.com/office/powerpoint/2010/main" val="220085497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p:txBody>
          <a:bodyPr anchor="ctr"/>
          <a:lstStyle/>
          <a:p>
            <a:pPr eaLnBrk="1" hangingPunct="1"/>
            <a:r>
              <a:rPr lang="en-US" altLang="en-US" sz="3500" dirty="0"/>
              <a:t>Corporate Bonds Characteristics (Concluded)</a:t>
            </a:r>
          </a:p>
        </p:txBody>
      </p:sp>
      <p:sp>
        <p:nvSpPr>
          <p:cNvPr id="25604" name="Rectangle 3"/>
          <p:cNvSpPr>
            <a:spLocks noGrp="1" noChangeArrowheads="1"/>
          </p:cNvSpPr>
          <p:nvPr>
            <p:ph type="body" sz="half" idx="4294967295"/>
          </p:nvPr>
        </p:nvSpPr>
        <p:spPr>
          <a:xfrm>
            <a:off x="177800" y="1719263"/>
            <a:ext cx="8801100" cy="47323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Bonds issued with </a:t>
            </a:r>
            <a:r>
              <a:rPr lang="en-US" altLang="en-US" sz="2500" b="1" dirty="0"/>
              <a:t>stock warrants </a:t>
            </a:r>
            <a:r>
              <a:rPr lang="en-US" altLang="en-US" sz="2500" dirty="0"/>
              <a:t>give the bond holder the option to detach the warrants to purchase common stock at a prespecified price up to a prespecified date</a:t>
            </a:r>
          </a:p>
          <a:p>
            <a:pPr eaLnBrk="1" hangingPunct="1"/>
            <a:r>
              <a:rPr lang="en-US" altLang="en-US" sz="2500" dirty="0"/>
              <a:t>Callable bonds</a:t>
            </a:r>
          </a:p>
          <a:p>
            <a:pPr lvl="1" eaLnBrk="1" hangingPunct="1"/>
            <a:r>
              <a:rPr lang="en-US" sz="2200" dirty="0"/>
              <a:t>Many corporate bond issues include a </a:t>
            </a:r>
            <a:r>
              <a:rPr lang="en-US" sz="2200" b="1" dirty="0"/>
              <a:t>call provision</a:t>
            </a:r>
            <a:r>
              <a:rPr lang="en-US" sz="2200" dirty="0"/>
              <a:t>, which allows the issuer to require the bond holder to sell the bond back to the issuer at a given (call) price— usually set above the par value of the bond </a:t>
            </a:r>
          </a:p>
          <a:p>
            <a:pPr lvl="1" eaLnBrk="1" hangingPunct="1"/>
            <a:r>
              <a:rPr lang="en-US" sz="2200" dirty="0"/>
              <a:t>The difference between the call price and the face value on the bond is the </a:t>
            </a:r>
            <a:r>
              <a:rPr lang="en-US" sz="2200" b="1" dirty="0"/>
              <a:t>call premium </a:t>
            </a:r>
          </a:p>
          <a:p>
            <a:pPr eaLnBrk="1" hangingPunct="1"/>
            <a:r>
              <a:rPr lang="en-US" altLang="en-US" sz="2500" b="1" dirty="0"/>
              <a:t>Sinking fund provision </a:t>
            </a:r>
            <a:r>
              <a:rPr lang="en-US" altLang="en-US" sz="2500" dirty="0"/>
              <a:t>is a requirement that the issuer retire a certain amount of the bond issue each year</a:t>
            </a:r>
          </a:p>
        </p:txBody>
      </p:sp>
      <p:sp>
        <p:nvSpPr>
          <p:cNvPr id="5" name="Footer Placeholder 3">
            <a:extLst>
              <a:ext uri="{FF2B5EF4-FFF2-40B4-BE49-F238E27FC236}">
                <a16:creationId xmlns:a16="http://schemas.microsoft.com/office/drawing/2014/main" xmlns="" id="{A70BD18E-0AA4-4FB3-821D-D7FB94FDAC84}"/>
              </a:ext>
            </a:extLst>
          </p:cNvPr>
          <p:cNvSpPr>
            <a:spLocks noGrp="1"/>
          </p:cNvSpPr>
          <p:nvPr>
            <p:ph type="ftr" sz="quarter" idx="11"/>
          </p:nvPr>
        </p:nvSpPr>
        <p:spPr>
          <a:xfrm>
            <a:off x="533124" y="6537325"/>
            <a:ext cx="8090452"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CF672B39-5BC1-4D4F-A7C4-F7F75AA55296}"/>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22</a:t>
            </a:fld>
            <a:endParaRPr lang="en-US" altLang="en-US" dirty="0"/>
          </a:p>
        </p:txBody>
      </p:sp>
    </p:spTree>
    <p:extLst>
      <p:ext uri="{BB962C8B-B14F-4D97-AF65-F5344CB8AC3E}">
        <p14:creationId xmlns:p14="http://schemas.microsoft.com/office/powerpoint/2010/main" val="171767944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idx="4294967295"/>
          </p:nvPr>
        </p:nvSpPr>
        <p:spPr/>
        <p:txBody>
          <a:bodyPr anchor="ctr"/>
          <a:lstStyle/>
          <a:p>
            <a:pPr eaLnBrk="1" hangingPunct="1"/>
            <a:r>
              <a:rPr lang="en-US" altLang="en-US" sz="3500" dirty="0"/>
              <a:t>The Trading Process for Corporate Bonds</a:t>
            </a:r>
          </a:p>
        </p:txBody>
      </p:sp>
      <p:sp>
        <p:nvSpPr>
          <p:cNvPr id="28676" name="Rectangle 3"/>
          <p:cNvSpPr>
            <a:spLocks noGrp="1" noChangeArrowheads="1"/>
          </p:cNvSpPr>
          <p:nvPr>
            <p:ph type="body" sz="half" idx="4294967295"/>
          </p:nvPr>
        </p:nvSpPr>
        <p:spPr>
          <a:xfrm>
            <a:off x="457200" y="1719262"/>
            <a:ext cx="8229600"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sz="2500" dirty="0"/>
              <a:t>Primary sales of corporate bond issues occur through either a public sale (issue) or a private placement in a manner identical to that discussed for municipal bonds </a:t>
            </a:r>
          </a:p>
          <a:p>
            <a:pPr eaLnBrk="1" hangingPunct="1">
              <a:lnSpc>
                <a:spcPct val="90000"/>
              </a:lnSpc>
            </a:pPr>
            <a:r>
              <a:rPr lang="en-US" sz="2500" dirty="0"/>
              <a:t>Two secondary markets trade corporate bonds: </a:t>
            </a:r>
          </a:p>
          <a:p>
            <a:pPr marL="801687" lvl="1" indent="-457200" eaLnBrk="1" hangingPunct="1">
              <a:lnSpc>
                <a:spcPct val="90000"/>
              </a:lnSpc>
              <a:buFont typeface="+mj-lt"/>
              <a:buAutoNum type="arabicPeriod"/>
            </a:pPr>
            <a:r>
              <a:rPr lang="en-US" sz="2100" dirty="0"/>
              <a:t>Exchange market (e.g., NYSE Bonds) </a:t>
            </a:r>
          </a:p>
          <a:p>
            <a:pPr marL="801687" lvl="1" indent="-457200" eaLnBrk="1" hangingPunct="1">
              <a:lnSpc>
                <a:spcPct val="90000"/>
              </a:lnSpc>
              <a:buFont typeface="+mj-lt"/>
              <a:buAutoNum type="arabicPeriod"/>
            </a:pPr>
            <a:r>
              <a:rPr lang="en-US" sz="2100" dirty="0"/>
              <a:t>Over-the-counter (OTC) market</a:t>
            </a:r>
          </a:p>
          <a:p>
            <a:pPr marL="452437" indent="-457200" eaLnBrk="1" hangingPunct="1">
              <a:lnSpc>
                <a:spcPct val="90000"/>
              </a:lnSpc>
            </a:pPr>
            <a:r>
              <a:rPr lang="en-US" sz="2500" dirty="0"/>
              <a:t>Major exchange for corporate bonds is the New York Stock Exchange Bonds Trading Platform </a:t>
            </a:r>
          </a:p>
          <a:p>
            <a:pPr marL="801687" lvl="1" indent="-457200" eaLnBrk="1" hangingPunct="1">
              <a:lnSpc>
                <a:spcPct val="90000"/>
              </a:lnSpc>
            </a:pPr>
            <a:r>
              <a:rPr lang="en-US" sz="2100" dirty="0"/>
              <a:t>Most of the trading on the NYSE’s bond market is completed through its NYSE Arca all-electronic trading system </a:t>
            </a:r>
          </a:p>
          <a:p>
            <a:pPr marL="452437" indent="-457200" eaLnBrk="1" hangingPunct="1">
              <a:lnSpc>
                <a:spcPct val="90000"/>
              </a:lnSpc>
            </a:pPr>
            <a:r>
              <a:rPr lang="en-US" sz="2500" dirty="0"/>
              <a:t>Only a small amount of bond trading volume occurs on organized exchanges </a:t>
            </a:r>
          </a:p>
          <a:p>
            <a:pPr marL="801687" lvl="1" indent="-457200" eaLnBrk="1" hangingPunct="1">
              <a:lnSpc>
                <a:spcPct val="90000"/>
              </a:lnSpc>
            </a:pPr>
            <a:r>
              <a:rPr lang="en-US" sz="2100" dirty="0"/>
              <a:t>Most bonds are traded OTC among major bond dealers </a:t>
            </a:r>
          </a:p>
          <a:p>
            <a:pPr marL="452437" indent="-457200" eaLnBrk="1" hangingPunct="1">
              <a:lnSpc>
                <a:spcPct val="90000"/>
              </a:lnSpc>
              <a:buFont typeface="+mj-lt"/>
              <a:buAutoNum type="arabicPeriod"/>
            </a:pPr>
            <a:endParaRPr lang="en-US" altLang="en-US" sz="2500" dirty="0"/>
          </a:p>
        </p:txBody>
      </p:sp>
      <p:sp>
        <p:nvSpPr>
          <p:cNvPr id="4" name="Footer Placeholder 3">
            <a:extLst>
              <a:ext uri="{FF2B5EF4-FFF2-40B4-BE49-F238E27FC236}">
                <a16:creationId xmlns:a16="http://schemas.microsoft.com/office/drawing/2014/main" xmlns="" id="{8D4B5316-DAC3-4D54-B2C5-9A34317B1E5B}"/>
              </a:ext>
            </a:extLst>
          </p:cNvPr>
          <p:cNvSpPr>
            <a:spLocks noGrp="1"/>
          </p:cNvSpPr>
          <p:nvPr>
            <p:ph type="ftr" sz="quarter" idx="11"/>
          </p:nvPr>
        </p:nvSpPr>
        <p:spPr>
          <a:xfrm>
            <a:off x="755374" y="6565209"/>
            <a:ext cx="7633252" cy="304800"/>
          </a:xfrm>
        </p:spPr>
        <p:txBody>
          <a:bodyPr/>
          <a:lstStyle/>
          <a:p>
            <a:pPr>
              <a:defRPr/>
            </a:pPr>
            <a:r>
              <a:rPr lang="en-US" altLang="en-US" dirty="0"/>
              <a:t>©McGraw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xmlns="" id="{FAC86765-885D-4F7B-9EF2-A6A8DCF2A9AA}"/>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23</a:t>
            </a:fld>
            <a:endParaRPr lang="en-US" alt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idx="4294967295"/>
          </p:nvPr>
        </p:nvSpPr>
        <p:spPr/>
        <p:txBody>
          <a:bodyPr anchor="ctr"/>
          <a:lstStyle/>
          <a:p>
            <a:pPr eaLnBrk="1" hangingPunct="1"/>
            <a:r>
              <a:rPr lang="en-US" altLang="en-US" sz="3500" dirty="0"/>
              <a:t>Bond Ratings and Interest Rate Spreads</a:t>
            </a:r>
          </a:p>
        </p:txBody>
      </p:sp>
      <p:sp>
        <p:nvSpPr>
          <p:cNvPr id="28676" name="Rectangle 3"/>
          <p:cNvSpPr>
            <a:spLocks noGrp="1" noChangeArrowheads="1"/>
          </p:cNvSpPr>
          <p:nvPr>
            <p:ph type="body" sz="half" idx="4294967295"/>
          </p:nvPr>
        </p:nvSpPr>
        <p:spPr>
          <a:xfrm>
            <a:off x="457200" y="1719262"/>
            <a:ext cx="8229600" cy="46307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sz="2500" dirty="0"/>
              <a:t>Three major bond rating agencies are the following:</a:t>
            </a:r>
          </a:p>
          <a:p>
            <a:pPr lvl="1" eaLnBrk="1" hangingPunct="1">
              <a:lnSpc>
                <a:spcPct val="90000"/>
              </a:lnSpc>
            </a:pPr>
            <a:r>
              <a:rPr lang="en-US" sz="2200" dirty="0"/>
              <a:t>Moody’s</a:t>
            </a:r>
          </a:p>
          <a:p>
            <a:pPr lvl="1" eaLnBrk="1" hangingPunct="1">
              <a:lnSpc>
                <a:spcPct val="90000"/>
              </a:lnSpc>
            </a:pPr>
            <a:r>
              <a:rPr lang="en-US" sz="2200" dirty="0"/>
              <a:t>Standard &amp; Poor’s (S&amp;P)</a:t>
            </a:r>
          </a:p>
          <a:p>
            <a:pPr lvl="1" eaLnBrk="1" hangingPunct="1">
              <a:lnSpc>
                <a:spcPct val="90000"/>
              </a:lnSpc>
            </a:pPr>
            <a:r>
              <a:rPr lang="en-US" sz="2200" dirty="0"/>
              <a:t>Fitch Ratings </a:t>
            </a:r>
          </a:p>
          <a:p>
            <a:pPr eaLnBrk="1" hangingPunct="1">
              <a:lnSpc>
                <a:spcPct val="90000"/>
              </a:lnSpc>
            </a:pPr>
            <a:r>
              <a:rPr lang="en-US" sz="2500" dirty="0"/>
              <a:t>Each of these companies rank bonds based on the perceived probability of issuer default and assign a rating based on a letter grade </a:t>
            </a:r>
          </a:p>
          <a:p>
            <a:pPr lvl="1" eaLnBrk="1" hangingPunct="1">
              <a:lnSpc>
                <a:spcPct val="90000"/>
              </a:lnSpc>
            </a:pPr>
            <a:r>
              <a:rPr lang="en-US" sz="2200" dirty="0"/>
              <a:t>The highest credit quality (lowest default risk) that rating agencies assign is a triple-A (Aaa for Moody’s and AAA for S&amp;P and Fitch)</a:t>
            </a:r>
          </a:p>
          <a:p>
            <a:pPr lvl="1" eaLnBrk="1" hangingPunct="1">
              <a:lnSpc>
                <a:spcPct val="90000"/>
              </a:lnSpc>
            </a:pPr>
            <a:r>
              <a:rPr lang="en-US" sz="2200" dirty="0"/>
              <a:t>Bonds rated below Baa by Moody’s and BBB by S&amp;P and Fitch are considered to be speculative grade bonds and are often termed </a:t>
            </a:r>
            <a:r>
              <a:rPr lang="en-US" sz="2200" b="1" dirty="0"/>
              <a:t>junk bonds</a:t>
            </a:r>
            <a:r>
              <a:rPr lang="en-US" sz="2200" dirty="0"/>
              <a:t>, or high-yield bonds </a:t>
            </a:r>
          </a:p>
        </p:txBody>
      </p:sp>
      <p:sp>
        <p:nvSpPr>
          <p:cNvPr id="4" name="Footer Placeholder 3">
            <a:extLst>
              <a:ext uri="{FF2B5EF4-FFF2-40B4-BE49-F238E27FC236}">
                <a16:creationId xmlns:a16="http://schemas.microsoft.com/office/drawing/2014/main" xmlns="" id="{8D4B5316-DAC3-4D54-B2C5-9A34317B1E5B}"/>
              </a:ext>
            </a:extLst>
          </p:cNvPr>
          <p:cNvSpPr>
            <a:spLocks noGrp="1"/>
          </p:cNvSpPr>
          <p:nvPr>
            <p:ph type="ftr" sz="quarter" idx="11"/>
          </p:nvPr>
        </p:nvSpPr>
        <p:spPr>
          <a:xfrm>
            <a:off x="785191" y="6546574"/>
            <a:ext cx="7583557" cy="304800"/>
          </a:xfrm>
        </p:spPr>
        <p:txBody>
          <a:bodyPr/>
          <a:lstStyle/>
          <a:p>
            <a:pPr>
              <a:defRPr/>
            </a:pPr>
            <a:r>
              <a:rPr lang="en-US" altLang="en-US" dirty="0"/>
              <a:t>©McGraw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xmlns="" id="{FAC86765-885D-4F7B-9EF2-A6A8DCF2A9AA}"/>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24</a:t>
            </a:fld>
            <a:endParaRPr lang="en-US" altLang="en-US" dirty="0"/>
          </a:p>
        </p:txBody>
      </p:sp>
    </p:spTree>
    <p:extLst>
      <p:ext uri="{BB962C8B-B14F-4D97-AF65-F5344CB8AC3E}">
        <p14:creationId xmlns:p14="http://schemas.microsoft.com/office/powerpoint/2010/main" val="321493251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21A728E6-7FAA-4714-A521-95D03039D8B6}"/>
              </a:ext>
            </a:extLst>
          </p:cNvPr>
          <p:cNvSpPr>
            <a:spLocks noGrp="1"/>
          </p:cNvSpPr>
          <p:nvPr>
            <p:ph type="ftr" sz="quarter" idx="11"/>
          </p:nvPr>
        </p:nvSpPr>
        <p:spPr/>
        <p:txBody>
          <a:bodyPr/>
          <a:lstStyle/>
          <a:p>
            <a:pPr>
              <a:defRPr/>
            </a:pPr>
            <a:r>
              <a:rPr lang="en-US" altLang="en-US" dirty="0"/>
              <a:t>©McGraw Hill LLC. All rights reserved. No reproduction or distribution without the prior written consent of McGraw Hill. </a:t>
            </a:r>
          </a:p>
        </p:txBody>
      </p:sp>
      <p:sp>
        <p:nvSpPr>
          <p:cNvPr id="29699" name="Rectangle 2"/>
          <p:cNvSpPr>
            <a:spLocks noGrp="1" noChangeArrowheads="1"/>
          </p:cNvSpPr>
          <p:nvPr>
            <p:ph type="title"/>
          </p:nvPr>
        </p:nvSpPr>
        <p:spPr/>
        <p:txBody>
          <a:bodyPr anchor="ctr"/>
          <a:lstStyle/>
          <a:p>
            <a:pPr eaLnBrk="1" hangingPunct="1"/>
            <a:r>
              <a:rPr lang="en-US" altLang="en-US" sz="3500" dirty="0"/>
              <a:t>Bond Credit Ratings</a:t>
            </a:r>
          </a:p>
        </p:txBody>
      </p:sp>
      <p:pic>
        <p:nvPicPr>
          <p:cNvPr id="7" name="Content Placeholder 6" descr="Table&#10;&#10;Description automatically generated">
            <a:extLst>
              <a:ext uri="{FF2B5EF4-FFF2-40B4-BE49-F238E27FC236}">
                <a16:creationId xmlns:a16="http://schemas.microsoft.com/office/drawing/2014/main" xmlns="" id="{F5844FEE-F894-4F0E-B7AC-E6F71EB438E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1307583"/>
            <a:ext cx="6617390" cy="5428179"/>
          </a:xfrm>
        </p:spPr>
      </p:pic>
      <p:sp>
        <p:nvSpPr>
          <p:cNvPr id="5" name="Slide Number Placeholder 2">
            <a:extLst>
              <a:ext uri="{FF2B5EF4-FFF2-40B4-BE49-F238E27FC236}">
                <a16:creationId xmlns:a16="http://schemas.microsoft.com/office/drawing/2014/main" xmlns="" id="{65906CDD-780D-4866-A4D9-0796CDE5B17D}"/>
              </a:ext>
            </a:extLst>
          </p:cNvPr>
          <p:cNvSpPr>
            <a:spLocks noGrp="1"/>
          </p:cNvSpPr>
          <p:nvPr>
            <p:ph type="sldNum" sz="quarter" idx="12"/>
          </p:nvPr>
        </p:nvSpPr>
        <p:spPr/>
        <p:txBody>
          <a:bodyPr/>
          <a:lstStyle/>
          <a:p>
            <a:pPr>
              <a:defRPr/>
            </a:pPr>
            <a:r>
              <a:rPr lang="en-US" altLang="en-US" dirty="0"/>
              <a:t>6-</a:t>
            </a:r>
            <a:fld id="{50570873-5802-4945-8C73-C2B4359A39C0}" type="slidenum">
              <a:rPr lang="en-US" altLang="en-US" smtClean="0"/>
              <a:pPr>
                <a:defRPr/>
              </a:pPr>
              <a:t>25</a:t>
            </a:fld>
            <a:endParaRPr lang="en-US" alt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nchor="ctr"/>
          <a:lstStyle/>
          <a:p>
            <a:pPr eaLnBrk="1" hangingPunct="1"/>
            <a:r>
              <a:rPr lang="en-US" altLang="en-US" sz="3500" dirty="0"/>
              <a:t>Rates on Treasury Bonds</a:t>
            </a:r>
          </a:p>
        </p:txBody>
      </p:sp>
      <p:sp>
        <p:nvSpPr>
          <p:cNvPr id="5" name="Footer Placeholder 3">
            <a:extLst>
              <a:ext uri="{FF2B5EF4-FFF2-40B4-BE49-F238E27FC236}">
                <a16:creationId xmlns:a16="http://schemas.microsoft.com/office/drawing/2014/main" xmlns="" id="{59B1ABFF-7490-45EF-8863-A708F36DBB39}"/>
              </a:ext>
            </a:extLst>
          </p:cNvPr>
          <p:cNvSpPr>
            <a:spLocks noGrp="1"/>
          </p:cNvSpPr>
          <p:nvPr>
            <p:ph type="ftr" sz="quarter" idx="11"/>
          </p:nvPr>
        </p:nvSpPr>
        <p:spPr>
          <a:xfrm>
            <a:off x="871965" y="6537325"/>
            <a:ext cx="740006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656FC61D-BC25-494A-A8C2-7AA81DAEA3DA}"/>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26</a:t>
            </a:fld>
            <a:endParaRPr lang="en-US" altLang="en-US" dirty="0"/>
          </a:p>
        </p:txBody>
      </p:sp>
      <p:pic>
        <p:nvPicPr>
          <p:cNvPr id="7" name="Content Placeholder 6">
            <a:extLst>
              <a:ext uri="{FF2B5EF4-FFF2-40B4-BE49-F238E27FC236}">
                <a16:creationId xmlns:a16="http://schemas.microsoft.com/office/drawing/2014/main" xmlns="" id="{1654C060-E210-71D0-9CB8-14BDE7FB47B6}"/>
              </a:ext>
            </a:extLst>
          </p:cNvPr>
          <p:cNvPicPr>
            <a:picLocks noGrp="1" noChangeAspect="1"/>
          </p:cNvPicPr>
          <p:nvPr>
            <p:ph idx="1"/>
          </p:nvPr>
        </p:nvPicPr>
        <p:blipFill rotWithShape="1">
          <a:blip r:embed="rId3"/>
          <a:srcRect l="1" r="358"/>
          <a:stretch/>
        </p:blipFill>
        <p:spPr>
          <a:xfrm>
            <a:off x="1871368" y="1719263"/>
            <a:ext cx="5381920" cy="4411662"/>
          </a:xfr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idx="4294967295"/>
          </p:nvPr>
        </p:nvSpPr>
        <p:spPr/>
        <p:txBody>
          <a:bodyPr anchor="ctr"/>
          <a:lstStyle/>
          <a:p>
            <a:pPr eaLnBrk="1" hangingPunct="1"/>
            <a:r>
              <a:rPr lang="en-US" altLang="en-US" sz="3500" dirty="0"/>
              <a:t>Bond Market Indexes</a:t>
            </a:r>
          </a:p>
        </p:txBody>
      </p:sp>
      <p:sp>
        <p:nvSpPr>
          <p:cNvPr id="32772" name="Rectangle 3"/>
          <p:cNvSpPr>
            <a:spLocks noGrp="1" noChangeArrowheads="1"/>
          </p:cNvSpPr>
          <p:nvPr>
            <p:ph type="body" sz="half" idx="4294967295"/>
          </p:nvPr>
        </p:nvSpPr>
        <p:spPr>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600" dirty="0"/>
              <a:t>Indexes are managed by major investment banks and reflect both the monthly capital gain and loss on bonds in the index plus any interest (coupon) income earned</a:t>
            </a:r>
          </a:p>
          <a:p>
            <a:pPr eaLnBrk="1" hangingPunct="1"/>
            <a:endParaRPr lang="en-US" altLang="en-US" sz="2600" dirty="0"/>
          </a:p>
          <a:p>
            <a:pPr eaLnBrk="1" hangingPunct="1"/>
            <a:r>
              <a:rPr lang="en-US" altLang="en-US" sz="2600" dirty="0"/>
              <a:t>Changes in values of broad bond market indexes can be used by bond traders to evaluate changes in the investment attractiveness of bonds of different types and maturities</a:t>
            </a:r>
            <a:endParaRPr lang="en-US" altLang="en-US" sz="2600" b="1" dirty="0"/>
          </a:p>
        </p:txBody>
      </p:sp>
      <p:sp>
        <p:nvSpPr>
          <p:cNvPr id="5" name="Footer Placeholder 3">
            <a:extLst>
              <a:ext uri="{FF2B5EF4-FFF2-40B4-BE49-F238E27FC236}">
                <a16:creationId xmlns:a16="http://schemas.microsoft.com/office/drawing/2014/main" xmlns="" id="{02DA705F-8A46-4600-9759-C1A7FDD2D677}"/>
              </a:ext>
            </a:extLst>
          </p:cNvPr>
          <p:cNvSpPr>
            <a:spLocks noGrp="1"/>
          </p:cNvSpPr>
          <p:nvPr>
            <p:ph type="ftr" sz="quarter" idx="11"/>
          </p:nvPr>
        </p:nvSpPr>
        <p:spPr>
          <a:xfrm>
            <a:off x="869674" y="6553200"/>
            <a:ext cx="7404652"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CE8054E4-2765-4322-A27A-BB152D333F7A}"/>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27</a:t>
            </a:fld>
            <a:endParaRPr lang="en-US" alt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idx="4294967295"/>
          </p:nvPr>
        </p:nvSpPr>
        <p:spPr/>
        <p:txBody>
          <a:bodyPr anchor="ctr"/>
          <a:lstStyle/>
          <a:p>
            <a:pPr eaLnBrk="1" hangingPunct="1"/>
            <a:r>
              <a:rPr lang="en-US" altLang="en-US" sz="3500" dirty="0"/>
              <a:t>Bond Market Participants</a:t>
            </a:r>
          </a:p>
        </p:txBody>
      </p:sp>
      <p:sp>
        <p:nvSpPr>
          <p:cNvPr id="33796" name="Rectangle 3"/>
          <p:cNvSpPr>
            <a:spLocks noGrp="1" noChangeArrowheads="1"/>
          </p:cNvSpPr>
          <p:nvPr>
            <p:ph type="body" sz="half" idx="4294967295"/>
          </p:nvPr>
        </p:nvSpPr>
        <p:spPr>
          <a:xfrm>
            <a:off x="457200" y="1719262"/>
            <a:ext cx="8229600" cy="4706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The major issuers of debt market securities are federal, state and local governments, as well as corporations</a:t>
            </a:r>
          </a:p>
          <a:p>
            <a:pPr eaLnBrk="1" hangingPunct="1"/>
            <a:r>
              <a:rPr lang="en-US" altLang="en-US" sz="2500" dirty="0"/>
              <a:t>The major purchasers of capital market securities are households, businesses, government units, and foreign investors</a:t>
            </a:r>
          </a:p>
          <a:p>
            <a:pPr lvl="1" eaLnBrk="1" hangingPunct="1"/>
            <a:r>
              <a:rPr lang="en-US" sz="2200" dirty="0"/>
              <a:t>Financial firms hold 60.68 percent of all Treasury securities, 51.9 percent of municipal bonds, and 68.43 percent of the corporate bonds outstanding </a:t>
            </a:r>
            <a:endParaRPr lang="en-US" altLang="en-US" sz="2200" dirty="0"/>
          </a:p>
        </p:txBody>
      </p:sp>
      <p:sp>
        <p:nvSpPr>
          <p:cNvPr id="5" name="Footer Placeholder 3">
            <a:extLst>
              <a:ext uri="{FF2B5EF4-FFF2-40B4-BE49-F238E27FC236}">
                <a16:creationId xmlns:a16="http://schemas.microsoft.com/office/drawing/2014/main" xmlns="" id="{2DFB1AAB-3167-4455-AF84-A0E4D9345290}"/>
              </a:ext>
            </a:extLst>
          </p:cNvPr>
          <p:cNvSpPr>
            <a:spLocks noGrp="1"/>
          </p:cNvSpPr>
          <p:nvPr>
            <p:ph type="ftr" sz="quarter" idx="11"/>
          </p:nvPr>
        </p:nvSpPr>
        <p:spPr>
          <a:xfrm>
            <a:off x="834887" y="6568385"/>
            <a:ext cx="747422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70699BA2-100F-40E5-A53A-E1CA8C475A6B}"/>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28</a:t>
            </a:fld>
            <a:endParaRPr lang="en-US" alt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457200" y="215106"/>
            <a:ext cx="7543800" cy="1295400"/>
          </a:xfrm>
        </p:spPr>
        <p:txBody>
          <a:bodyPr anchor="ctr"/>
          <a:lstStyle/>
          <a:p>
            <a:pPr eaLnBrk="1" hangingPunct="1"/>
            <a:r>
              <a:rPr lang="en-US" altLang="en-US" sz="3500" dirty="0"/>
              <a:t>Bond Market Securities Held by Various Groups of Market Participants, 2021</a:t>
            </a:r>
          </a:p>
        </p:txBody>
      </p:sp>
      <p:sp>
        <p:nvSpPr>
          <p:cNvPr id="5" name="Footer Placeholder 3">
            <a:extLst>
              <a:ext uri="{FF2B5EF4-FFF2-40B4-BE49-F238E27FC236}">
                <a16:creationId xmlns:a16="http://schemas.microsoft.com/office/drawing/2014/main" xmlns="" id="{9D2D7A57-8D51-4470-B587-87B6502F228F}"/>
              </a:ext>
            </a:extLst>
          </p:cNvPr>
          <p:cNvSpPr>
            <a:spLocks noGrp="1"/>
          </p:cNvSpPr>
          <p:nvPr>
            <p:ph type="ftr" sz="quarter" idx="11"/>
          </p:nvPr>
        </p:nvSpPr>
        <p:spPr>
          <a:xfrm>
            <a:off x="1263285" y="6537325"/>
            <a:ext cx="6818243"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CAB8FE4E-4AB9-4F2E-A556-9795AA557A47}"/>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29</a:t>
            </a:fld>
            <a:endParaRPr lang="en-US" altLang="en-US" dirty="0"/>
          </a:p>
        </p:txBody>
      </p:sp>
      <p:pic>
        <p:nvPicPr>
          <p:cNvPr id="7" name="Content Placeholder 6">
            <a:extLst>
              <a:ext uri="{FF2B5EF4-FFF2-40B4-BE49-F238E27FC236}">
                <a16:creationId xmlns:a16="http://schemas.microsoft.com/office/drawing/2014/main" xmlns="" id="{1CDC9470-299F-9499-0B36-9FB15471F9E5}"/>
              </a:ext>
            </a:extLst>
          </p:cNvPr>
          <p:cNvPicPr>
            <a:picLocks noGrp="1" noChangeAspect="1"/>
          </p:cNvPicPr>
          <p:nvPr>
            <p:ph idx="1"/>
          </p:nvPr>
        </p:nvPicPr>
        <p:blipFill>
          <a:blip r:embed="rId3"/>
          <a:stretch>
            <a:fillRect/>
          </a:stretch>
        </p:blipFill>
        <p:spPr>
          <a:xfrm>
            <a:off x="386416" y="1962703"/>
            <a:ext cx="8571982" cy="3945833"/>
          </a:xfr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chor="ctr"/>
          <a:lstStyle/>
          <a:p>
            <a:pPr eaLnBrk="1" hangingPunct="1"/>
            <a:r>
              <a:rPr lang="en-US" altLang="en-US" sz="3500" dirty="0"/>
              <a:t>Bond Market Instruments Outstanding, 1994 - 2021</a:t>
            </a:r>
          </a:p>
        </p:txBody>
      </p:sp>
      <p:sp>
        <p:nvSpPr>
          <p:cNvPr id="5" name="Footer Placeholder 3">
            <a:extLst>
              <a:ext uri="{FF2B5EF4-FFF2-40B4-BE49-F238E27FC236}">
                <a16:creationId xmlns:a16="http://schemas.microsoft.com/office/drawing/2014/main" xmlns="" id="{DA5FFFF8-1D4B-402A-80E1-D4286FD4413E}"/>
              </a:ext>
            </a:extLst>
          </p:cNvPr>
          <p:cNvSpPr>
            <a:spLocks noGrp="1"/>
          </p:cNvSpPr>
          <p:nvPr>
            <p:ph type="ftr" sz="quarter" idx="11"/>
          </p:nvPr>
        </p:nvSpPr>
        <p:spPr>
          <a:xfrm>
            <a:off x="401462" y="6558446"/>
            <a:ext cx="8090452"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6C6B7EED-18C2-47A5-BE97-E56034F8C55D}"/>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3</a:t>
            </a:fld>
            <a:endParaRPr lang="en-US" altLang="en-US" dirty="0"/>
          </a:p>
        </p:txBody>
      </p:sp>
      <p:pic>
        <p:nvPicPr>
          <p:cNvPr id="7" name="Content Placeholder 6">
            <a:extLst>
              <a:ext uri="{FF2B5EF4-FFF2-40B4-BE49-F238E27FC236}">
                <a16:creationId xmlns:a16="http://schemas.microsoft.com/office/drawing/2014/main" xmlns="" id="{0C01C9D8-4B3E-4B52-A7E2-51DB77E762C3}"/>
              </a:ext>
            </a:extLst>
          </p:cNvPr>
          <p:cNvPicPr>
            <a:picLocks noGrp="1" noChangeAspect="1"/>
          </p:cNvPicPr>
          <p:nvPr>
            <p:ph idx="1"/>
          </p:nvPr>
        </p:nvPicPr>
        <p:blipFill>
          <a:blip r:embed="rId3"/>
          <a:stretch>
            <a:fillRect/>
          </a:stretch>
        </p:blipFill>
        <p:spPr>
          <a:xfrm>
            <a:off x="847629" y="1719263"/>
            <a:ext cx="7448742" cy="4411662"/>
          </a:xfr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idx="4294967295"/>
          </p:nvPr>
        </p:nvSpPr>
        <p:spPr/>
        <p:txBody>
          <a:bodyPr anchor="ctr"/>
          <a:lstStyle/>
          <a:p>
            <a:pPr eaLnBrk="1" hangingPunct="1"/>
            <a:r>
              <a:rPr lang="en-US" altLang="en-US" sz="3500" dirty="0"/>
              <a:t>International Aspects of Bond Markets</a:t>
            </a:r>
          </a:p>
        </p:txBody>
      </p:sp>
      <p:sp>
        <p:nvSpPr>
          <p:cNvPr id="35844" name="Rectangle 3"/>
          <p:cNvSpPr>
            <a:spLocks noGrp="1" noChangeArrowheads="1"/>
          </p:cNvSpPr>
          <p:nvPr>
            <p:ph type="body" sz="half" idx="4294967295"/>
          </p:nvPr>
        </p:nvSpPr>
        <p:spPr>
          <a:xfrm>
            <a:off x="457200" y="1719262"/>
            <a:ext cx="8229600" cy="46815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575"/>
              </a:spcBef>
            </a:pPr>
            <a:r>
              <a:rPr lang="en-US" sz="2500" dirty="0"/>
              <a:t>International bond markets are those markets that trade bonds that are underwritten by an international syndicate, offer bonds to investors in different countries, issue bonds outside the jurisdiction of any single country, and offer bonds in unregistered form </a:t>
            </a:r>
          </a:p>
          <a:p>
            <a:pPr lvl="1" eaLnBrk="1" hangingPunct="1">
              <a:lnSpc>
                <a:spcPct val="90000"/>
              </a:lnSpc>
              <a:spcBef>
                <a:spcPts val="575"/>
              </a:spcBef>
            </a:pPr>
            <a:r>
              <a:rPr lang="en-US" sz="2200" dirty="0"/>
              <a:t>For bond issuers, the existence of sophisticated international bond markets increases the available financing options and range of assets </a:t>
            </a:r>
          </a:p>
          <a:p>
            <a:pPr lvl="1" eaLnBrk="1" hangingPunct="1">
              <a:lnSpc>
                <a:spcPct val="90000"/>
              </a:lnSpc>
              <a:spcBef>
                <a:spcPts val="575"/>
              </a:spcBef>
            </a:pPr>
            <a:r>
              <a:rPr lang="en-US" sz="2200" dirty="0"/>
              <a:t>International bond market placements can also increase risk for an issuer </a:t>
            </a:r>
          </a:p>
          <a:p>
            <a:pPr eaLnBrk="1" hangingPunct="1">
              <a:lnSpc>
                <a:spcPct val="90000"/>
              </a:lnSpc>
              <a:spcBef>
                <a:spcPts val="575"/>
              </a:spcBef>
            </a:pPr>
            <a:endParaRPr lang="en-US" altLang="en-US" sz="2600" dirty="0"/>
          </a:p>
        </p:txBody>
      </p:sp>
      <p:sp>
        <p:nvSpPr>
          <p:cNvPr id="5" name="Footer Placeholder 3">
            <a:extLst>
              <a:ext uri="{FF2B5EF4-FFF2-40B4-BE49-F238E27FC236}">
                <a16:creationId xmlns:a16="http://schemas.microsoft.com/office/drawing/2014/main" xmlns="" id="{D0E56B1D-ED35-4F11-BAF1-BBE8D174ADCE}"/>
              </a:ext>
            </a:extLst>
          </p:cNvPr>
          <p:cNvSpPr>
            <a:spLocks noGrp="1"/>
          </p:cNvSpPr>
          <p:nvPr>
            <p:ph type="ftr" sz="quarter" idx="11"/>
          </p:nvPr>
        </p:nvSpPr>
        <p:spPr>
          <a:xfrm>
            <a:off x="1018761" y="6537325"/>
            <a:ext cx="7106478"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BD92EC62-9F32-44E8-B13B-08ACCAFF1A36}"/>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30</a:t>
            </a:fld>
            <a:endParaRPr lang="en-US" alt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457200" y="286544"/>
            <a:ext cx="7543800" cy="1295400"/>
          </a:xfrm>
        </p:spPr>
        <p:txBody>
          <a:bodyPr anchor="ctr"/>
          <a:lstStyle/>
          <a:p>
            <a:pPr eaLnBrk="1" hangingPunct="1"/>
            <a:r>
              <a:rPr lang="en-US" altLang="en-US" sz="3500" dirty="0"/>
              <a:t>Distributions of International Bonds Outstanding by Type of Issuer, 2021</a:t>
            </a:r>
          </a:p>
        </p:txBody>
      </p:sp>
      <p:sp>
        <p:nvSpPr>
          <p:cNvPr id="5" name="Footer Placeholder 3">
            <a:extLst>
              <a:ext uri="{FF2B5EF4-FFF2-40B4-BE49-F238E27FC236}">
                <a16:creationId xmlns:a16="http://schemas.microsoft.com/office/drawing/2014/main" xmlns="" id="{30A0D2AD-2D18-4349-ADED-4E394CEC955B}"/>
              </a:ext>
            </a:extLst>
          </p:cNvPr>
          <p:cNvSpPr>
            <a:spLocks noGrp="1"/>
          </p:cNvSpPr>
          <p:nvPr>
            <p:ph type="ftr" sz="quarter" idx="11"/>
          </p:nvPr>
        </p:nvSpPr>
        <p:spPr>
          <a:xfrm>
            <a:off x="680830" y="6537325"/>
            <a:ext cx="778233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95C2E0F2-8FE4-4E4C-8E45-AFA5ADB080E2}"/>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31</a:t>
            </a:fld>
            <a:endParaRPr lang="en-US" altLang="en-US" dirty="0"/>
          </a:p>
        </p:txBody>
      </p:sp>
      <p:pic>
        <p:nvPicPr>
          <p:cNvPr id="7" name="Content Placeholder 6">
            <a:extLst>
              <a:ext uri="{FF2B5EF4-FFF2-40B4-BE49-F238E27FC236}">
                <a16:creationId xmlns:a16="http://schemas.microsoft.com/office/drawing/2014/main" xmlns="" id="{3B210800-ADDC-97E7-4014-2937949747DB}"/>
              </a:ext>
            </a:extLst>
          </p:cNvPr>
          <p:cNvPicPr>
            <a:picLocks noGrp="1" noChangeAspect="1"/>
          </p:cNvPicPr>
          <p:nvPr>
            <p:ph idx="1"/>
          </p:nvPr>
        </p:nvPicPr>
        <p:blipFill>
          <a:blip r:embed="rId3"/>
          <a:stretch>
            <a:fillRect/>
          </a:stretch>
        </p:blipFill>
        <p:spPr>
          <a:xfrm>
            <a:off x="226526" y="1987826"/>
            <a:ext cx="8538756" cy="3806687"/>
          </a:xfr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idx="4294967295"/>
          </p:nvPr>
        </p:nvSpPr>
        <p:spPr/>
        <p:txBody>
          <a:bodyPr anchor="ctr"/>
          <a:lstStyle/>
          <a:p>
            <a:pPr eaLnBrk="1" hangingPunct="1"/>
            <a:r>
              <a:rPr lang="en-US" altLang="en-US" sz="3500" dirty="0"/>
              <a:t>International Aspects of Bond Markets (Continued)</a:t>
            </a:r>
          </a:p>
        </p:txBody>
      </p:sp>
      <p:sp>
        <p:nvSpPr>
          <p:cNvPr id="36868" name="Rectangle 3"/>
          <p:cNvSpPr>
            <a:spLocks noGrp="1" noChangeArrowheads="1"/>
          </p:cNvSpPr>
          <p:nvPr>
            <p:ph type="body" sz="half" idx="4294967295"/>
          </p:nvPr>
        </p:nvSpPr>
        <p:spPr>
          <a:xfrm>
            <a:off x="254000" y="1689100"/>
            <a:ext cx="8661400" cy="47879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International bonds can be classified into three main groups:</a:t>
            </a:r>
          </a:p>
          <a:p>
            <a:pPr marL="801687" lvl="1" indent="-457200" eaLnBrk="1" hangingPunct="1">
              <a:buFont typeface="+mj-lt"/>
              <a:buAutoNum type="arabicPeriod"/>
            </a:pPr>
            <a:r>
              <a:rPr lang="en-US" sz="2200" b="1" dirty="0"/>
              <a:t>Eurobonds</a:t>
            </a:r>
            <a:r>
              <a:rPr lang="en-US" sz="2200" dirty="0"/>
              <a:t> are long-term bonds issued and sold outside the country of the currency in which they are denominated (e.g., dollar-denominated bonds issued in Europe or Asia)  </a:t>
            </a:r>
          </a:p>
          <a:p>
            <a:pPr marL="801687" lvl="1" indent="-457200" eaLnBrk="1" hangingPunct="1">
              <a:buFont typeface="+mj-lt"/>
              <a:buAutoNum type="arabicPeriod"/>
            </a:pPr>
            <a:r>
              <a:rPr lang="en-US" sz="2200" b="1" dirty="0"/>
              <a:t>Foreign bonds </a:t>
            </a:r>
            <a:r>
              <a:rPr lang="en-US" sz="2200" dirty="0"/>
              <a:t>are long-term bonds issued by firms and governments outside of the issuer’s home country and are usually denominated in the currency of the country in which they are issued rather than in their own domestic currency</a:t>
            </a:r>
          </a:p>
          <a:p>
            <a:pPr marL="801687" lvl="1" indent="-457200" eaLnBrk="1" hangingPunct="1">
              <a:buFont typeface="+mj-lt"/>
              <a:buAutoNum type="arabicPeriod"/>
            </a:pPr>
            <a:r>
              <a:rPr lang="en-US" sz="2200" b="1" dirty="0"/>
              <a:t>Sovereign bonds </a:t>
            </a:r>
            <a:r>
              <a:rPr lang="en-US" sz="2200" dirty="0"/>
              <a:t>are government-issued, foreign currency-denominated debt</a:t>
            </a:r>
            <a:endParaRPr lang="en-US" altLang="en-US" sz="2200" dirty="0"/>
          </a:p>
        </p:txBody>
      </p:sp>
      <p:sp>
        <p:nvSpPr>
          <p:cNvPr id="4" name="Footer Placeholder 3">
            <a:extLst>
              <a:ext uri="{FF2B5EF4-FFF2-40B4-BE49-F238E27FC236}">
                <a16:creationId xmlns:a16="http://schemas.microsoft.com/office/drawing/2014/main" xmlns="" id="{2BD8901A-1DEA-431D-B0B0-839C7BCC19B4}"/>
              </a:ext>
            </a:extLst>
          </p:cNvPr>
          <p:cNvSpPr>
            <a:spLocks noGrp="1"/>
          </p:cNvSpPr>
          <p:nvPr>
            <p:ph type="ftr" sz="quarter" idx="11"/>
          </p:nvPr>
        </p:nvSpPr>
        <p:spPr>
          <a:xfrm>
            <a:off x="743226" y="6553200"/>
            <a:ext cx="7682948" cy="304800"/>
          </a:xfrm>
        </p:spPr>
        <p:txBody>
          <a:bodyPr/>
          <a:lstStyle/>
          <a:p>
            <a:pPr>
              <a:defRPr/>
            </a:pPr>
            <a:r>
              <a:rPr lang="en-US" altLang="en-US" dirty="0"/>
              <a:t>©McGraw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xmlns="" id="{CE8E99FD-FCF7-4292-812F-AB9975D3C1E8}"/>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32</a:t>
            </a:fld>
            <a:endParaRPr lang="en-US"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p:txBody>
          <a:bodyPr anchor="ctr"/>
          <a:lstStyle/>
          <a:p>
            <a:pPr eaLnBrk="1" hangingPunct="1"/>
            <a:r>
              <a:rPr lang="en-US" altLang="en-US" sz="3500" dirty="0"/>
              <a:t>Treasury Notes and Bonds</a:t>
            </a:r>
            <a:r>
              <a:rPr lang="en-US" altLang="en-US" sz="4300" dirty="0">
                <a:solidFill>
                  <a:srgbClr val="CC0000"/>
                </a:solidFill>
              </a:rPr>
              <a:t> </a:t>
            </a:r>
          </a:p>
        </p:txBody>
      </p:sp>
      <p:sp>
        <p:nvSpPr>
          <p:cNvPr id="6148" name="Rectangle 3"/>
          <p:cNvSpPr>
            <a:spLocks noGrp="1" noChangeArrowheads="1"/>
          </p:cNvSpPr>
          <p:nvPr>
            <p:ph type="body" sz="half" idx="4294967295"/>
          </p:nvPr>
        </p:nvSpPr>
        <p:spPr>
          <a:xfrm>
            <a:off x="457200" y="1719262"/>
            <a:ext cx="8229600" cy="47450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Treasury notes and bonds (T-notes and T-bonds)</a:t>
            </a:r>
            <a:r>
              <a:rPr lang="en-US" altLang="en-US" sz="2500" dirty="0"/>
              <a:t> are issued by the U.S. Treasury to finance the national debt and other government expenditures</a:t>
            </a:r>
          </a:p>
          <a:p>
            <a:pPr lvl="1" eaLnBrk="1" hangingPunct="1"/>
            <a:r>
              <a:rPr lang="en-US" sz="2100" dirty="0"/>
              <a:t>$18.8 trillion outstanding in 21</a:t>
            </a:r>
            <a:endParaRPr lang="en-US" altLang="en-US" sz="2100" dirty="0"/>
          </a:p>
          <a:p>
            <a:pPr eaLnBrk="1" hangingPunct="1"/>
            <a:r>
              <a:rPr lang="en-US" sz="2500" dirty="0"/>
              <a:t>The national debt (</a:t>
            </a:r>
            <a:r>
              <a:rPr lang="en-US" sz="2500" i="1" dirty="0"/>
              <a:t>ND</a:t>
            </a:r>
            <a:r>
              <a:rPr lang="en-US" sz="2500" dirty="0"/>
              <a:t>) reflects the historical accumulation of annual federal government deficits or expenditures (</a:t>
            </a:r>
            <a:r>
              <a:rPr lang="en-US" sz="2500" i="1" dirty="0"/>
              <a:t>G</a:t>
            </a:r>
            <a:r>
              <a:rPr lang="en-US" sz="2500" dirty="0"/>
              <a:t>) minus taxes (</a:t>
            </a:r>
            <a:r>
              <a:rPr lang="en-US" sz="2500" i="1" dirty="0"/>
              <a:t>T</a:t>
            </a:r>
            <a:r>
              <a:rPr lang="en-US" sz="2500" dirty="0"/>
              <a:t>) over the last 200-plus years, as follows: </a:t>
            </a:r>
            <a:endParaRPr lang="en-US" altLang="en-US" sz="2500" dirty="0"/>
          </a:p>
        </p:txBody>
      </p:sp>
      <p:graphicFrame>
        <p:nvGraphicFramePr>
          <p:cNvPr id="6149" name="Object 24"/>
          <p:cNvGraphicFramePr>
            <a:graphicFrameLocks noGrp="1" noChangeAspect="1"/>
          </p:cNvGraphicFramePr>
          <p:nvPr>
            <p:ph sz="quarter" idx="4294967295"/>
            <p:extLst>
              <p:ext uri="{D42A27DB-BD31-4B8C-83A1-F6EECF244321}">
                <p14:modId xmlns:p14="http://schemas.microsoft.com/office/powerpoint/2010/main" val="1053925463"/>
              </p:ext>
            </p:extLst>
          </p:nvPr>
        </p:nvGraphicFramePr>
        <p:xfrm>
          <a:off x="2859881" y="5084763"/>
          <a:ext cx="3424237" cy="1089025"/>
        </p:xfrm>
        <a:graphic>
          <a:graphicData uri="http://schemas.openxmlformats.org/presentationml/2006/ole">
            <mc:AlternateContent xmlns:mc="http://schemas.openxmlformats.org/markup-compatibility/2006">
              <mc:Choice xmlns:v="urn:schemas-microsoft-com:vml" Requires="v">
                <p:oleObj spid="_x0000_s1026" name="Equation" r:id="rId4" imgW="1371600" imgH="431800" progId="Equation.3">
                  <p:embed/>
                </p:oleObj>
              </mc:Choice>
              <mc:Fallback>
                <p:oleObj name="Equation" r:id="rId4" imgW="1371600" imgH="431800" progId="Equation.3">
                  <p:embed/>
                  <p:pic>
                    <p:nvPicPr>
                      <p:cNvPr id="0" name="Object 2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9881" y="5084763"/>
                        <a:ext cx="3424237"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Footer Placeholder 3">
            <a:extLst>
              <a:ext uri="{FF2B5EF4-FFF2-40B4-BE49-F238E27FC236}">
                <a16:creationId xmlns:a16="http://schemas.microsoft.com/office/drawing/2014/main" xmlns="" id="{13EDBADC-57B6-43A9-8720-E70E6FE0C2A2}"/>
              </a:ext>
            </a:extLst>
          </p:cNvPr>
          <p:cNvSpPr>
            <a:spLocks noGrp="1"/>
          </p:cNvSpPr>
          <p:nvPr>
            <p:ph type="ftr" sz="quarter" idx="11"/>
          </p:nvPr>
        </p:nvSpPr>
        <p:spPr>
          <a:xfrm>
            <a:off x="939247" y="6537325"/>
            <a:ext cx="7265504"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xmlns="" id="{69ACEC0C-1EF7-4987-9B38-6E3ECDBD952C}"/>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4</a:t>
            </a:fld>
            <a:endParaRPr lang="en-US" alt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chor="ctr"/>
          <a:lstStyle/>
          <a:p>
            <a:pPr eaLnBrk="1" hangingPunct="1"/>
            <a:r>
              <a:rPr lang="en-US" altLang="en-US" sz="3500" dirty="0"/>
              <a:t>Composition of the U.S. National Debt</a:t>
            </a:r>
          </a:p>
        </p:txBody>
      </p:sp>
      <p:sp>
        <p:nvSpPr>
          <p:cNvPr id="6" name="Footer Placeholder 3">
            <a:extLst>
              <a:ext uri="{FF2B5EF4-FFF2-40B4-BE49-F238E27FC236}">
                <a16:creationId xmlns:a16="http://schemas.microsoft.com/office/drawing/2014/main" xmlns="" id="{399A169B-0B6B-441E-A803-F7B32F83AD63}"/>
              </a:ext>
            </a:extLst>
          </p:cNvPr>
          <p:cNvSpPr>
            <a:spLocks noGrp="1"/>
          </p:cNvSpPr>
          <p:nvPr>
            <p:ph type="ftr" sz="quarter" idx="11"/>
          </p:nvPr>
        </p:nvSpPr>
        <p:spPr>
          <a:xfrm>
            <a:off x="800100" y="6583362"/>
            <a:ext cx="754380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xmlns="" id="{AD288E29-568F-4FDF-8FB7-2ED616838ABF}"/>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5</a:t>
            </a:fld>
            <a:endParaRPr lang="en-US" altLang="en-US" dirty="0"/>
          </a:p>
        </p:txBody>
      </p:sp>
      <p:pic>
        <p:nvPicPr>
          <p:cNvPr id="5" name="Content Placeholder 4">
            <a:extLst>
              <a:ext uri="{FF2B5EF4-FFF2-40B4-BE49-F238E27FC236}">
                <a16:creationId xmlns:a16="http://schemas.microsoft.com/office/drawing/2014/main" xmlns="" id="{C8D3B971-6C6E-7003-105E-144D0B61DB5E}"/>
              </a:ext>
            </a:extLst>
          </p:cNvPr>
          <p:cNvPicPr>
            <a:picLocks noGrp="1" noChangeAspect="1"/>
          </p:cNvPicPr>
          <p:nvPr>
            <p:ph idx="1"/>
          </p:nvPr>
        </p:nvPicPr>
        <p:blipFill>
          <a:blip r:embed="rId3"/>
          <a:stretch>
            <a:fillRect/>
          </a:stretch>
        </p:blipFill>
        <p:spPr>
          <a:xfrm>
            <a:off x="1977886" y="1065766"/>
            <a:ext cx="5390817" cy="5315156"/>
          </a:xfr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idx="4294967295"/>
          </p:nvPr>
        </p:nvSpPr>
        <p:spPr/>
        <p:txBody>
          <a:bodyPr anchor="ctr"/>
          <a:lstStyle/>
          <a:p>
            <a:pPr algn="ctr">
              <a:defRPr/>
            </a:pPr>
            <a:r>
              <a:rPr lang="en-US" sz="3600" dirty="0">
                <a:solidFill>
                  <a:srgbClr val="CC0000"/>
                </a:solidFill>
                <a:effectLst>
                  <a:outerShdw blurRad="38100" dist="38100" dir="2700000" algn="tl">
                    <a:srgbClr val="C0C0C0"/>
                  </a:outerShdw>
                </a:effectLst>
              </a:rPr>
              <a:t> </a:t>
            </a:r>
          </a:p>
        </p:txBody>
      </p:sp>
      <p:sp>
        <p:nvSpPr>
          <p:cNvPr id="8196" name="Rectangle 2"/>
          <p:cNvSpPr>
            <a:spLocks noGrp="1" noChangeArrowheads="1"/>
          </p:cNvSpPr>
          <p:nvPr>
            <p:ph type="title" idx="4294967295"/>
          </p:nvPr>
        </p:nvSpPr>
        <p:spPr/>
        <p:txBody>
          <a:bodyPr anchor="ctr"/>
          <a:lstStyle/>
          <a:p>
            <a:pPr eaLnBrk="1" hangingPunct="1"/>
            <a:r>
              <a:rPr lang="en-US" altLang="en-US" sz="3500" dirty="0"/>
              <a:t>Treasury Notes and Bonds (Continued)</a:t>
            </a:r>
            <a:endParaRPr lang="en-US" altLang="en-US" sz="4300" dirty="0">
              <a:solidFill>
                <a:srgbClr val="CC0000"/>
              </a:solidFill>
            </a:endParaRPr>
          </a:p>
        </p:txBody>
      </p:sp>
      <p:sp>
        <p:nvSpPr>
          <p:cNvPr id="8197" name="Rectangle 3"/>
          <p:cNvSpPr>
            <a:spLocks noGrp="1" noChangeArrowheads="1"/>
          </p:cNvSpPr>
          <p:nvPr>
            <p:ph type="body" sz="half" idx="4294967295"/>
          </p:nvPr>
        </p:nvSpPr>
        <p:spPr>
          <a:xfrm>
            <a:off x="241300" y="1719262"/>
            <a:ext cx="8661400" cy="47450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T-notes and T-bonds are backed by the full faith and credit of the U.S. government and are, therefore, default risk free </a:t>
            </a:r>
          </a:p>
          <a:p>
            <a:pPr eaLnBrk="1" hangingPunct="1"/>
            <a:r>
              <a:rPr lang="en-US" sz="2500" dirty="0"/>
              <a:t>T-notes and T-bonds pay relatively low rates of interest (yields to maturity) to investors </a:t>
            </a:r>
          </a:p>
          <a:p>
            <a:pPr eaLnBrk="1" hangingPunct="1"/>
            <a:r>
              <a:rPr lang="en-US" sz="2500" dirty="0"/>
              <a:t>T-notes and T-bonds pay coupon interest (semiannually)</a:t>
            </a:r>
          </a:p>
          <a:p>
            <a:pPr eaLnBrk="1" hangingPunct="1"/>
            <a:r>
              <a:rPr lang="en-US" sz="2500" dirty="0"/>
              <a:t>T-bills have an original maturity of one year or less,          T-notes have original maturities from over 1 to 10 years, while T-bonds have original maturities from over 10 years</a:t>
            </a:r>
          </a:p>
          <a:p>
            <a:pPr eaLnBrk="1" hangingPunct="1"/>
            <a:r>
              <a:rPr lang="en-US" sz="2500" dirty="0"/>
              <a:t>Like T-bills, once issued T-notes and T-bonds trade in very active secondary markets</a:t>
            </a:r>
            <a:endParaRPr lang="en-US" altLang="en-US" sz="2500" dirty="0"/>
          </a:p>
        </p:txBody>
      </p:sp>
      <p:sp>
        <p:nvSpPr>
          <p:cNvPr id="6" name="Footer Placeholder 3">
            <a:extLst>
              <a:ext uri="{FF2B5EF4-FFF2-40B4-BE49-F238E27FC236}">
                <a16:creationId xmlns:a16="http://schemas.microsoft.com/office/drawing/2014/main" xmlns="" id="{42B9AF88-83DE-42E9-8CD4-FEEA4C6D15E9}"/>
              </a:ext>
            </a:extLst>
          </p:cNvPr>
          <p:cNvSpPr>
            <a:spLocks noGrp="1"/>
          </p:cNvSpPr>
          <p:nvPr>
            <p:ph type="ftr" sz="quarter" idx="11"/>
          </p:nvPr>
        </p:nvSpPr>
        <p:spPr>
          <a:xfrm>
            <a:off x="665922" y="6537325"/>
            <a:ext cx="7812156"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xmlns="" id="{72C1433A-097A-4C2E-A21B-FCC6CEE9765C}"/>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6</a:t>
            </a:fld>
            <a:endParaRPr lang="en-US" alt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p:txBody>
          <a:bodyPr anchor="ctr"/>
          <a:lstStyle/>
          <a:p>
            <a:pPr eaLnBrk="1" hangingPunct="1"/>
            <a:r>
              <a:rPr lang="en-US" altLang="en-US" sz="3500" dirty="0"/>
              <a:t>Treasury Notes and Bonds (Concluded)</a:t>
            </a:r>
            <a:endParaRPr lang="en-US" altLang="en-US" sz="4300" dirty="0">
              <a:solidFill>
                <a:srgbClr val="CC0000"/>
              </a:solidFill>
            </a:endParaRPr>
          </a:p>
        </p:txBody>
      </p:sp>
      <p:sp>
        <p:nvSpPr>
          <p:cNvPr id="9220" name="Rectangle 3"/>
          <p:cNvSpPr>
            <a:spLocks noGrp="1" noChangeArrowheads="1"/>
          </p:cNvSpPr>
          <p:nvPr>
            <p:ph type="body" sz="half" idx="4294967295"/>
          </p:nvPr>
        </p:nvSpPr>
        <p:spPr>
          <a:xfrm>
            <a:off x="457200" y="1719262"/>
            <a:ext cx="8229600" cy="46434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Treasury issued two types of notes and bonds: fixed principal and inflation-indexed</a:t>
            </a:r>
          </a:p>
          <a:p>
            <a:pPr lvl="1" eaLnBrk="1" hangingPunct="1"/>
            <a:r>
              <a:rPr lang="en-US" altLang="en-US" sz="2200" dirty="0"/>
              <a:t>Both types pay interest twice per year</a:t>
            </a:r>
          </a:p>
          <a:p>
            <a:pPr lvl="1" eaLnBrk="1" hangingPunct="1"/>
            <a:r>
              <a:rPr lang="en-US" altLang="en-US" sz="2200" dirty="0"/>
              <a:t>Principal value used to determine the percentage interest payment (coupon) on inflation-indexed bonds is adjusted to reflect inflation (measured by the CPI)</a:t>
            </a:r>
          </a:p>
          <a:p>
            <a:pPr lvl="2" eaLnBrk="1" hangingPunct="1"/>
            <a:r>
              <a:rPr lang="en-US" altLang="en-US" sz="2000" dirty="0"/>
              <a:t>In other words, the semiannual coupon payments and the final principal payment are based on the inflation-adjusted principal value of the security</a:t>
            </a:r>
          </a:p>
          <a:p>
            <a:pPr eaLnBrk="1" hangingPunct="1"/>
            <a:r>
              <a:rPr lang="en-US" altLang="en-US" sz="2500" dirty="0"/>
              <a:t>Prices are quoted as percentages of the face value on the Treasury security, while coupon rates are set at intervals of 0.125 (or 1/8 of 1) percent</a:t>
            </a:r>
          </a:p>
        </p:txBody>
      </p:sp>
      <p:sp>
        <p:nvSpPr>
          <p:cNvPr id="5" name="Footer Placeholder 3">
            <a:extLst>
              <a:ext uri="{FF2B5EF4-FFF2-40B4-BE49-F238E27FC236}">
                <a16:creationId xmlns:a16="http://schemas.microsoft.com/office/drawing/2014/main" xmlns="" id="{10D0B2F1-00FC-4B49-A400-3611BD64F457}"/>
              </a:ext>
            </a:extLst>
          </p:cNvPr>
          <p:cNvSpPr>
            <a:spLocks noGrp="1"/>
          </p:cNvSpPr>
          <p:nvPr>
            <p:ph type="ftr" sz="quarter" idx="11"/>
          </p:nvPr>
        </p:nvSpPr>
        <p:spPr>
          <a:xfrm>
            <a:off x="646043" y="6534702"/>
            <a:ext cx="7851913"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74C0CB3E-D804-4090-83C5-48372DF42F2D}"/>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7</a:t>
            </a:fld>
            <a:endParaRPr lang="en-US" alt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idx="4294967295"/>
          </p:nvPr>
        </p:nvSpPr>
        <p:spPr/>
        <p:txBody>
          <a:bodyPr anchor="ctr"/>
          <a:lstStyle/>
          <a:p>
            <a:pPr eaLnBrk="1" hangingPunct="1"/>
            <a:r>
              <a:rPr lang="en-US" altLang="en-US" sz="3500" dirty="0"/>
              <a:t>STRIPS</a:t>
            </a:r>
            <a:r>
              <a:rPr lang="en-US" altLang="en-US" sz="4300" dirty="0">
                <a:solidFill>
                  <a:srgbClr val="CC0000"/>
                </a:solidFill>
              </a:rPr>
              <a:t> </a:t>
            </a:r>
          </a:p>
        </p:txBody>
      </p:sp>
      <p:sp>
        <p:nvSpPr>
          <p:cNvPr id="13316" name="Rectangle 3"/>
          <p:cNvSpPr>
            <a:spLocks noGrp="1" noChangeArrowheads="1"/>
          </p:cNvSpPr>
          <p:nvPr>
            <p:ph type="body" sz="half" idx="4294967295"/>
          </p:nvPr>
        </p:nvSpPr>
        <p:spPr>
          <a:xfrm>
            <a:off x="152400" y="1676400"/>
            <a:ext cx="8813800" cy="48768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Aft>
                <a:spcPts val="600"/>
              </a:spcAft>
            </a:pPr>
            <a:r>
              <a:rPr lang="en-US" altLang="en-US" sz="2500" b="1" dirty="0"/>
              <a:t>Separate Trading of Registered Interest and Principal Securities (STRIPS) </a:t>
            </a:r>
            <a:r>
              <a:rPr lang="en-US" altLang="en-US" sz="2500" dirty="0"/>
              <a:t>is a Treasury security in which the periodic interest payment is separated from the final principal payment</a:t>
            </a:r>
            <a:endParaRPr lang="en-US" altLang="en-US" sz="2500" b="1" dirty="0"/>
          </a:p>
          <a:p>
            <a:pPr lvl="1" eaLnBrk="1" hangingPunct="1">
              <a:spcAft>
                <a:spcPts val="600"/>
              </a:spcAft>
            </a:pPr>
            <a:r>
              <a:rPr lang="en-US" altLang="en-US" sz="2100" dirty="0"/>
              <a:t>Each of the components of the STRIPS are often referred to as “Treasury zero bonds” or “Treasury zero-coupon bonds” because investors in the individual components receive only the single stripped payments in which they invest</a:t>
            </a:r>
          </a:p>
          <a:p>
            <a:pPr eaLnBrk="1" hangingPunct="1">
              <a:spcAft>
                <a:spcPts val="600"/>
              </a:spcAft>
            </a:pPr>
            <a:r>
              <a:rPr lang="en-US" altLang="en-US" sz="2500" dirty="0"/>
              <a:t>Created by the U.S. Treasury in response to the separate trading of Treasury security principal and interest that had been developed by securities firms</a:t>
            </a:r>
          </a:p>
          <a:p>
            <a:pPr eaLnBrk="1" hangingPunct="1">
              <a:spcAft>
                <a:spcPts val="600"/>
              </a:spcAft>
            </a:pPr>
            <a:r>
              <a:rPr lang="en-US" sz="2500" dirty="0"/>
              <a:t>May be used to immunize against interest rate risk</a:t>
            </a:r>
            <a:endParaRPr lang="en-US" altLang="en-US" sz="2500" dirty="0"/>
          </a:p>
        </p:txBody>
      </p:sp>
      <p:sp>
        <p:nvSpPr>
          <p:cNvPr id="5" name="Footer Placeholder 3">
            <a:extLst>
              <a:ext uri="{FF2B5EF4-FFF2-40B4-BE49-F238E27FC236}">
                <a16:creationId xmlns:a16="http://schemas.microsoft.com/office/drawing/2014/main" xmlns="" id="{974AC2F5-293B-4B75-BA05-564962E74776}"/>
              </a:ext>
            </a:extLst>
          </p:cNvPr>
          <p:cNvSpPr>
            <a:spLocks noGrp="1"/>
          </p:cNvSpPr>
          <p:nvPr>
            <p:ph type="ftr" sz="quarter" idx="11"/>
          </p:nvPr>
        </p:nvSpPr>
        <p:spPr>
          <a:xfrm>
            <a:off x="1063487" y="6559274"/>
            <a:ext cx="701702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6D1A71FF-1527-4BD6-92B3-368A5A6A8255}"/>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8</a:t>
            </a:fld>
            <a:endParaRPr lang="en-US" alt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p:txBody>
          <a:bodyPr anchor="ctr"/>
          <a:lstStyle/>
          <a:p>
            <a:pPr eaLnBrk="1" hangingPunct="1"/>
            <a:r>
              <a:rPr lang="en-US" altLang="en-US" sz="3500" dirty="0"/>
              <a:t>Treasury Note and Bond Yields</a:t>
            </a:r>
          </a:p>
        </p:txBody>
      </p:sp>
      <p:sp>
        <p:nvSpPr>
          <p:cNvPr id="15364" name="Rectangle 3"/>
          <p:cNvSpPr>
            <a:spLocks noGrp="1" noChangeArrowheads="1"/>
          </p:cNvSpPr>
          <p:nvPr>
            <p:ph type="body" sz="half" idx="4294967295"/>
          </p:nvPr>
        </p:nvSpPr>
        <p:spPr>
          <a:xfrm>
            <a:off x="457200" y="1357314"/>
            <a:ext cx="8229600" cy="5119686"/>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600" dirty="0"/>
              <a:t>Bond value calculated from the following formula is the price (referred to as the clean price) quoted in the financial press:</a:t>
            </a:r>
          </a:p>
          <a:p>
            <a:pPr eaLnBrk="1" hangingPunct="1"/>
            <a:endParaRPr lang="en-US" altLang="en-US" sz="2200" dirty="0"/>
          </a:p>
          <a:p>
            <a:pPr eaLnBrk="1" hangingPunct="1"/>
            <a:endParaRPr lang="en-US" altLang="en-US" sz="2200" dirty="0"/>
          </a:p>
          <a:p>
            <a:pPr lvl="2" eaLnBrk="1" hangingPunct="1">
              <a:buFont typeface="Wingdings" pitchFamily="2" charset="2"/>
              <a:buNone/>
            </a:pPr>
            <a:endParaRPr lang="en-US" altLang="en-US" sz="2100" b="1" i="1" dirty="0"/>
          </a:p>
          <a:p>
            <a:pPr lvl="2" eaLnBrk="1" hangingPunct="1">
              <a:buFont typeface="Wingdings" pitchFamily="2" charset="2"/>
              <a:buNone/>
            </a:pPr>
            <a:endParaRPr lang="en-US" altLang="en-US" sz="2100" b="1" i="1" dirty="0"/>
          </a:p>
          <a:p>
            <a:pPr lvl="2" eaLnBrk="1" hangingPunct="1">
              <a:buFont typeface="Wingdings" pitchFamily="2" charset="2"/>
              <a:buNone/>
            </a:pPr>
            <a:endParaRPr lang="en-US" altLang="en-US" sz="2100" b="1" i="1" dirty="0"/>
          </a:p>
          <a:p>
            <a:pPr lvl="2" eaLnBrk="1" hangingPunct="1">
              <a:buFont typeface="Wingdings" pitchFamily="2" charset="2"/>
              <a:buNone/>
            </a:pPr>
            <a:endParaRPr lang="en-US" altLang="en-US" sz="1100" dirty="0"/>
          </a:p>
        </p:txBody>
      </p:sp>
      <p:sp>
        <p:nvSpPr>
          <p:cNvPr id="5" name="Footer Placeholder 3">
            <a:extLst>
              <a:ext uri="{FF2B5EF4-FFF2-40B4-BE49-F238E27FC236}">
                <a16:creationId xmlns:a16="http://schemas.microsoft.com/office/drawing/2014/main" xmlns="" id="{93A209AC-3F57-47C6-88D4-FC9DA088AE2D}"/>
              </a:ext>
            </a:extLst>
          </p:cNvPr>
          <p:cNvSpPr>
            <a:spLocks noGrp="1"/>
          </p:cNvSpPr>
          <p:nvPr>
            <p:ph type="ftr" sz="quarter" idx="11"/>
          </p:nvPr>
        </p:nvSpPr>
        <p:spPr>
          <a:xfrm>
            <a:off x="919368" y="6553200"/>
            <a:ext cx="7305261"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xmlns="" id="{7E7AF7D6-B467-4E82-9F7C-AA72CD97616B}"/>
              </a:ext>
            </a:extLst>
          </p:cNvPr>
          <p:cNvSpPr>
            <a:spLocks noGrp="1"/>
          </p:cNvSpPr>
          <p:nvPr>
            <p:ph type="sldNum" sz="quarter" idx="12"/>
          </p:nvPr>
        </p:nvSpPr>
        <p:spPr>
          <a:xfrm>
            <a:off x="6553200" y="6553200"/>
            <a:ext cx="2133600" cy="273050"/>
          </a:xfrm>
        </p:spPr>
        <p:txBody>
          <a:bodyPr/>
          <a:lstStyle/>
          <a:p>
            <a:pPr>
              <a:defRPr/>
            </a:pPr>
            <a:r>
              <a:rPr lang="en-US" altLang="en-US" dirty="0"/>
              <a:t>6-</a:t>
            </a:r>
            <a:fld id="{50570873-5802-4945-8C73-C2B4359A39C0}" type="slidenum">
              <a:rPr lang="en-US" altLang="en-US" smtClean="0"/>
              <a:pPr>
                <a:defRPr/>
              </a:pPr>
              <a:t>9</a:t>
            </a:fld>
            <a:endParaRPr lang="en-US" altLang="en-US" dirty="0"/>
          </a:p>
        </p:txBody>
      </p:sp>
      <p:pic>
        <p:nvPicPr>
          <p:cNvPr id="3" name="Picture 2">
            <a:extLst>
              <a:ext uri="{FF2B5EF4-FFF2-40B4-BE49-F238E27FC236}">
                <a16:creationId xmlns:a16="http://schemas.microsoft.com/office/drawing/2014/main" xmlns="" id="{4CB9D9B6-B25D-465A-B850-B7E2699916A3}"/>
              </a:ext>
            </a:extLst>
          </p:cNvPr>
          <p:cNvPicPr>
            <a:picLocks noChangeAspect="1"/>
          </p:cNvPicPr>
          <p:nvPr/>
        </p:nvPicPr>
        <p:blipFill>
          <a:blip r:embed="rId3"/>
          <a:stretch>
            <a:fillRect/>
          </a:stretch>
        </p:blipFill>
        <p:spPr>
          <a:xfrm>
            <a:off x="1797039" y="2652714"/>
            <a:ext cx="5549921" cy="3644900"/>
          </a:xfrm>
          <a:prstGeom prst="rect">
            <a:avLst/>
          </a:prstGeom>
        </p:spPr>
      </p:pic>
    </p:spTree>
  </p:cSld>
  <p:clrMapOvr>
    <a:masterClrMapping/>
  </p:clrMapOvr>
  <p:transition/>
</p:sld>
</file>

<file path=ppt/theme/theme1.xml><?xml version="1.0" encoding="utf-8"?>
<a:theme xmlns:a="http://schemas.openxmlformats.org/drawingml/2006/main" name="Networ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51905A83F92F40BD0DC72259F8AAD9" ma:contentTypeVersion="16" ma:contentTypeDescription="Create a new document." ma:contentTypeScope="" ma:versionID="ca52bbee1f1be16a242bb9a6e17d9915">
  <xsd:schema xmlns:xsd="http://www.w3.org/2001/XMLSchema" xmlns:xs="http://www.w3.org/2001/XMLSchema" xmlns:p="http://schemas.microsoft.com/office/2006/metadata/properties" xmlns:ns2="ceffe371-beea-496d-8355-49b3f4f3bd58" xmlns:ns3="893f84f8-0566-415c-9cf5-b575de20e0a3" targetNamespace="http://schemas.microsoft.com/office/2006/metadata/properties" ma:root="true" ma:fieldsID="3076bdf8b688088cd7b1e8ac2c87d7a7" ns2:_="" ns3:_="">
    <xsd:import namespace="ceffe371-beea-496d-8355-49b3f4f3bd58"/>
    <xsd:import namespace="893f84f8-0566-415c-9cf5-b575de20e0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fe371-beea-496d-8355-49b3f4f3b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4f8-0566-415c-9cf5-b575de20e0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f135d9-025e-4c4d-bd42-7a46997d5481}" ma:internalName="TaxCatchAll" ma:showField="CatchAllData" ma:web="893f84f8-0566-415c-9cf5-b575de20e0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ffe371-beea-496d-8355-49b3f4f3bd58">
      <Terms xmlns="http://schemas.microsoft.com/office/infopath/2007/PartnerControls"/>
    </lcf76f155ced4ddcb4097134ff3c332f>
    <TaxCatchAll xmlns="893f84f8-0566-415c-9cf5-b575de20e0a3" xsi:nil="true"/>
  </documentManagement>
</p:properties>
</file>

<file path=customXml/itemProps1.xml><?xml version="1.0" encoding="utf-8"?>
<ds:datastoreItem xmlns:ds="http://schemas.openxmlformats.org/officeDocument/2006/customXml" ds:itemID="{61DAA213-ADA4-4918-8B12-4E72EF8EE5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fe371-beea-496d-8355-49b3f4f3bd58"/>
    <ds:schemaRef ds:uri="893f84f8-0566-415c-9cf5-b575de20e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AC897D-68F6-4599-A836-FB9DECCB5ED0}">
  <ds:schemaRefs>
    <ds:schemaRef ds:uri="http://schemas.microsoft.com/sharepoint/v3/contenttype/forms"/>
  </ds:schemaRefs>
</ds:datastoreItem>
</file>

<file path=customXml/itemProps3.xml><?xml version="1.0" encoding="utf-8"?>
<ds:datastoreItem xmlns:ds="http://schemas.openxmlformats.org/officeDocument/2006/customXml" ds:itemID="{7CF660E9-7D6E-44BC-B242-669AD11128ED}">
  <ds:schemaRefs>
    <ds:schemaRef ds:uri="http://www.w3.org/XML/1998/namespace"/>
    <ds:schemaRef ds:uri="http://schemas.openxmlformats.org/package/2006/metadata/core-properties"/>
    <ds:schemaRef ds:uri="http://schemas.microsoft.com/office/2006/documentManagement/types"/>
    <ds:schemaRef ds:uri="ceffe371-beea-496d-8355-49b3f4f3bd58"/>
    <ds:schemaRef ds:uri="http://purl.org/dc/terms/"/>
    <ds:schemaRef ds:uri="893f84f8-0566-415c-9cf5-b575de20e0a3"/>
    <ds:schemaRef ds:uri="http://schemas.microsoft.com/office/2006/metadata/properties"/>
    <ds:schemaRef ds:uri="http://purl.org/dc/elements/1.1/"/>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4024</TotalTime>
  <Words>3132</Words>
  <Application>Microsoft Office PowerPoint</Application>
  <PresentationFormat>Ekran Gösterisi (4:3)</PresentationFormat>
  <Paragraphs>252</Paragraphs>
  <Slides>32</Slides>
  <Notes>32</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32</vt:i4>
      </vt:variant>
    </vt:vector>
  </HeadingPairs>
  <TitlesOfParts>
    <vt:vector size="34" baseType="lpstr">
      <vt:lpstr>Network</vt:lpstr>
      <vt:lpstr>Equation</vt:lpstr>
      <vt:lpstr>Chapter 6</vt:lpstr>
      <vt:lpstr>Bond Markets</vt:lpstr>
      <vt:lpstr>Bond Market Instruments Outstanding, 1994 - 2021</vt:lpstr>
      <vt:lpstr>Treasury Notes and Bonds </vt:lpstr>
      <vt:lpstr>Composition of the U.S. National Debt</vt:lpstr>
      <vt:lpstr> </vt:lpstr>
      <vt:lpstr>Treasury Notes and Bonds (Concluded)</vt:lpstr>
      <vt:lpstr>STRIPS </vt:lpstr>
      <vt:lpstr>Treasury Note and Bond Yields</vt:lpstr>
      <vt:lpstr>Accrued Interest</vt:lpstr>
      <vt:lpstr>Accrued Interest (Continued)</vt:lpstr>
      <vt:lpstr>Calculation of Accrued Interest and Yield to Maturity on a Bond</vt:lpstr>
      <vt:lpstr>Treasury Inflation Protected Securities (TIPS)</vt:lpstr>
      <vt:lpstr>Primary and Secondary Market Trading in T-Notes and T-Bonds</vt:lpstr>
      <vt:lpstr>Municipal Bonds</vt:lpstr>
      <vt:lpstr>Municipal Bond Yields</vt:lpstr>
      <vt:lpstr>Primary Market Trading</vt:lpstr>
      <vt:lpstr>Secondary Market Trading</vt:lpstr>
      <vt:lpstr>Corporate Bonds</vt:lpstr>
      <vt:lpstr>Corporate Bonds Characteristics</vt:lpstr>
      <vt:lpstr>Corporate Bonds Characteristics (Continued)</vt:lpstr>
      <vt:lpstr>Corporate Bonds Characteristics (Concluded)</vt:lpstr>
      <vt:lpstr>The Trading Process for Corporate Bonds</vt:lpstr>
      <vt:lpstr>Bond Ratings and Interest Rate Spreads</vt:lpstr>
      <vt:lpstr>Bond Credit Ratings</vt:lpstr>
      <vt:lpstr>Rates on Treasury Bonds</vt:lpstr>
      <vt:lpstr>Bond Market Indexes</vt:lpstr>
      <vt:lpstr>Bond Market Participants</vt:lpstr>
      <vt:lpstr>Bond Market Securities Held by Various Groups of Market Participants, 2021</vt:lpstr>
      <vt:lpstr>International Aspects of Bond Markets</vt:lpstr>
      <vt:lpstr>Distributions of International Bonds Outstanding by Type of Issuer, 2021</vt:lpstr>
      <vt:lpstr>International Aspects of Bond Markets (Continued)</vt:lpstr>
    </vt:vector>
  </TitlesOfParts>
  <Company>University at Buffalo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INSTITIUTIONS: A Modern Perspective</dc:title>
  <dc:creator>Joseph Ogden</dc:creator>
  <cp:lastModifiedBy>Aysegul KURTULGAN</cp:lastModifiedBy>
  <cp:revision>433</cp:revision>
  <dcterms:created xsi:type="dcterms:W3CDTF">2000-07-01T19:33:32Z</dcterms:created>
  <dcterms:modified xsi:type="dcterms:W3CDTF">2025-02-14T08:30:58Z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0x0101000C51905A83F92F40BD0DC72259F8AAD9</vt:lpwstr>
  </property>
</Properties>
</file>