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78" r:id="rId11"/>
    <p:sldId id="265" r:id="rId12"/>
    <p:sldId id="277" r:id="rId13"/>
    <p:sldId id="282" r:id="rId14"/>
    <p:sldId id="283" r:id="rId15"/>
    <p:sldId id="266" r:id="rId16"/>
    <p:sldId id="276" r:id="rId17"/>
    <p:sldId id="267" r:id="rId18"/>
    <p:sldId id="268" r:id="rId19"/>
    <p:sldId id="269" r:id="rId20"/>
    <p:sldId id="279" r:id="rId21"/>
    <p:sldId id="270" r:id="rId22"/>
    <p:sldId id="271" r:id="rId23"/>
    <p:sldId id="272" r:id="rId24"/>
    <p:sldId id="273" r:id="rId25"/>
    <p:sldId id="274" r:id="rId26"/>
    <p:sldId id="280" r:id="rId27"/>
    <p:sldId id="284" r:id="rId28"/>
    <p:sldId id="287" r:id="rId29"/>
    <p:sldId id="288" r:id="rId30"/>
    <p:sldId id="289" r:id="rId31"/>
    <p:sldId id="290" r:id="rId32"/>
    <p:sldId id="291" r:id="rId33"/>
    <p:sldId id="297" r:id="rId34"/>
    <p:sldId id="298" r:id="rId35"/>
    <p:sldId id="299" r:id="rId36"/>
    <p:sldId id="300" r:id="rId37"/>
    <p:sldId id="301" r:id="rId38"/>
    <p:sldId id="302" r:id="rId39"/>
    <p:sldId id="303" r:id="rId40"/>
    <p:sldId id="315" r:id="rId41"/>
    <p:sldId id="304" r:id="rId42"/>
    <p:sldId id="305" r:id="rId43"/>
    <p:sldId id="306" r:id="rId44"/>
    <p:sldId id="307" r:id="rId45"/>
    <p:sldId id="308" r:id="rId46"/>
    <p:sldId id="309" r:id="rId47"/>
    <p:sldId id="310" r:id="rId48"/>
    <p:sldId id="311" r:id="rId49"/>
    <p:sldId id="312" r:id="rId50"/>
    <p:sldId id="313" r:id="rId51"/>
    <p:sldId id="314" r:id="rId52"/>
    <p:sldId id="292" r:id="rId53"/>
    <p:sldId id="293" r:id="rId54"/>
    <p:sldId id="294" r:id="rId55"/>
    <p:sldId id="296" r:id="rId56"/>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17" d="100"/>
          <a:sy n="117" d="100"/>
        </p:scale>
        <p:origin x="-1470" y="48"/>
      </p:cViewPr>
      <p:guideLst>
        <p:guide orient="horz" pos="2160"/>
        <p:guide pos="2880"/>
      </p:guideLst>
    </p:cSldViewPr>
  </p:slideViewPr>
  <p:outlineViewPr>
    <p:cViewPr>
      <p:scale>
        <a:sx n="33" d="100"/>
        <a:sy n="33" d="100"/>
      </p:scale>
      <p:origin x="48" y="341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350294-E94E-411E-A2BA-96FA230FD138}" type="datetimeFigureOut">
              <a:rPr lang="en-US" smtClean="0"/>
              <a:t>3/4/2019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49CA779-2023-45EC-9F5B-F344EDA559C9}" type="slidenum">
              <a:rPr lang="en-US" smtClean="0"/>
              <a:t>‹#›</a:t>
            </a:fld>
            <a:endParaRPr lang="en-US"/>
          </a:p>
        </p:txBody>
      </p:sp>
    </p:spTree>
    <p:extLst>
      <p:ext uri="{BB962C8B-B14F-4D97-AF65-F5344CB8AC3E}">
        <p14:creationId xmlns:p14="http://schemas.microsoft.com/office/powerpoint/2010/main" val="9156305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04.03.2019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04.03.2019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latin typeface="Aparajita" pitchFamily="34" charset="0"/>
                <a:cs typeface="Aparajita" pitchFamily="34" charset="0"/>
              </a:rPr>
              <a:t>CHAPTER</a:t>
            </a:r>
            <a:r>
              <a:rPr lang="tr-TR" dirty="0" smtClean="0">
                <a:latin typeface="Aparajita" pitchFamily="34" charset="0"/>
                <a:cs typeface="Aparajita" pitchFamily="34" charset="0"/>
              </a:rPr>
              <a:t> </a:t>
            </a:r>
            <a:r>
              <a:rPr lang="tr-TR" b="1" dirty="0" smtClean="0">
                <a:latin typeface="Aparajita" pitchFamily="34" charset="0"/>
                <a:cs typeface="Aparajita" pitchFamily="34" charset="0"/>
              </a:rPr>
              <a:t>6 &amp;7</a:t>
            </a:r>
            <a:endParaRPr lang="tr-TR" b="1" dirty="0">
              <a:latin typeface="Aparajita" pitchFamily="34" charset="0"/>
              <a:cs typeface="Aparajita" pitchFamily="34" charset="0"/>
            </a:endParaRPr>
          </a:p>
        </p:txBody>
      </p:sp>
      <p:sp>
        <p:nvSpPr>
          <p:cNvPr id="3" name="Alt Başlık 2"/>
          <p:cNvSpPr>
            <a:spLocks noGrp="1"/>
          </p:cNvSpPr>
          <p:nvPr>
            <p:ph type="subTitle" idx="1"/>
          </p:nvPr>
        </p:nvSpPr>
        <p:spPr>
          <a:xfrm>
            <a:off x="611560" y="3429000"/>
            <a:ext cx="7632848" cy="1752600"/>
          </a:xfrm>
        </p:spPr>
        <p:txBody>
          <a:bodyPr>
            <a:normAutofit fontScale="92500"/>
          </a:bodyPr>
          <a:lstStyle/>
          <a:p>
            <a:r>
              <a:rPr lang="tr-TR" sz="4000" b="1" dirty="0">
                <a:solidFill>
                  <a:schemeClr val="tx1"/>
                </a:solidFill>
                <a:latin typeface="Aparajita" pitchFamily="34" charset="0"/>
                <a:cs typeface="Aparajita" pitchFamily="34" charset="0"/>
              </a:rPr>
              <a:t>THE NATURE OF </a:t>
            </a:r>
            <a:r>
              <a:rPr lang="tr-TR" sz="4000" b="1" dirty="0" smtClean="0">
                <a:solidFill>
                  <a:schemeClr val="tx1"/>
                </a:solidFill>
                <a:latin typeface="Aparajita" pitchFamily="34" charset="0"/>
                <a:cs typeface="Aparajita" pitchFamily="34" charset="0"/>
              </a:rPr>
              <a:t>DATA</a:t>
            </a:r>
          </a:p>
          <a:p>
            <a:r>
              <a:rPr lang="tr-TR" sz="4000" b="1" dirty="0" smtClean="0">
                <a:solidFill>
                  <a:schemeClr val="tx1"/>
                </a:solidFill>
                <a:latin typeface="Aparajita" pitchFamily="34" charset="0"/>
                <a:cs typeface="Aparajita" pitchFamily="34" charset="0"/>
              </a:rPr>
              <a:t>COLLECTING AND ANALYSING DATA</a:t>
            </a:r>
            <a:endParaRPr lang="tr-TR" sz="4000" dirty="0">
              <a:solidFill>
                <a:schemeClr val="tx1"/>
              </a:solidFill>
              <a:latin typeface="Aparajita" pitchFamily="34" charset="0"/>
              <a:cs typeface="Aparajita" pitchFamily="34" charset="0"/>
            </a:endParaRPr>
          </a:p>
        </p:txBody>
      </p:sp>
    </p:spTree>
    <p:extLst>
      <p:ext uri="{BB962C8B-B14F-4D97-AF65-F5344CB8AC3E}">
        <p14:creationId xmlns:p14="http://schemas.microsoft.com/office/powerpoint/2010/main" val="3283751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56686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21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err="1" smtClean="0">
                <a:latin typeface="Aparajita" pitchFamily="34" charset="0"/>
                <a:cs typeface="Aparajita" pitchFamily="34" charset="0"/>
              </a:rPr>
              <a:t>Secondary</a:t>
            </a:r>
            <a:r>
              <a:rPr lang="tr-TR" sz="4800" b="1" dirty="0" smtClean="0">
                <a:latin typeface="Aparajita" pitchFamily="34" charset="0"/>
                <a:cs typeface="Aparajita" pitchFamily="34" charset="0"/>
              </a:rPr>
              <a:t> Data</a:t>
            </a:r>
            <a:endParaRPr lang="tr-TR" sz="4800" b="1" dirty="0">
              <a:latin typeface="Aparajita" pitchFamily="34" charset="0"/>
              <a:cs typeface="Aparajita" pitchFamily="34" charset="0"/>
            </a:endParaRPr>
          </a:p>
        </p:txBody>
      </p:sp>
      <p:sp>
        <p:nvSpPr>
          <p:cNvPr id="3" name="İçerik Yer Tutucusu 2"/>
          <p:cNvSpPr>
            <a:spLocks noGrp="1"/>
          </p:cNvSpPr>
          <p:nvPr>
            <p:ph idx="1"/>
          </p:nvPr>
        </p:nvSpPr>
        <p:spPr/>
        <p:txBody>
          <a:bodyPr>
            <a:normAutofit/>
          </a:bodyPr>
          <a:lstStyle/>
          <a:p>
            <a:pPr algn="just"/>
            <a:r>
              <a:rPr lang="en-US" sz="3600" dirty="0">
                <a:latin typeface="Aparajita" pitchFamily="34" charset="0"/>
                <a:cs typeface="Aparajita" pitchFamily="34" charset="0"/>
              </a:rPr>
              <a:t>Secondary data are data that have been interpreted and recorded.</a:t>
            </a:r>
          </a:p>
          <a:p>
            <a:pPr algn="just"/>
            <a:r>
              <a:rPr lang="en-US" sz="3600" dirty="0" smtClean="0">
                <a:latin typeface="Aparajita" pitchFamily="34" charset="0"/>
                <a:cs typeface="Aparajita" pitchFamily="34" charset="0"/>
              </a:rPr>
              <a:t>The</a:t>
            </a:r>
            <a:r>
              <a:rPr lang="tr-TR" sz="3600" dirty="0">
                <a:latin typeface="Aparajita" pitchFamily="34" charset="0"/>
                <a:cs typeface="Aparajita" pitchFamily="34" charset="0"/>
              </a:rPr>
              <a:t> </a:t>
            </a:r>
            <a:r>
              <a:rPr lang="en-US" sz="3600" dirty="0" smtClean="0">
                <a:latin typeface="Aparajita" pitchFamily="34" charset="0"/>
                <a:cs typeface="Aparajita" pitchFamily="34" charset="0"/>
              </a:rPr>
              <a:t>quality </a:t>
            </a:r>
            <a:r>
              <a:rPr lang="en-US" sz="3600" dirty="0">
                <a:latin typeface="Aparajita" pitchFamily="34" charset="0"/>
                <a:cs typeface="Aparajita" pitchFamily="34" charset="0"/>
              </a:rPr>
              <a:t>of the data depends on the source and the methods of presentation.</a:t>
            </a:r>
            <a:endParaRPr lang="tr-TR" sz="3600" dirty="0">
              <a:latin typeface="Aparajita" pitchFamily="34" charset="0"/>
              <a:cs typeface="Aparajita" pitchFamily="34" charset="0"/>
            </a:endParaRPr>
          </a:p>
        </p:txBody>
      </p:sp>
    </p:spTree>
    <p:extLst>
      <p:ext uri="{BB962C8B-B14F-4D97-AF65-F5344CB8AC3E}">
        <p14:creationId xmlns:p14="http://schemas.microsoft.com/office/powerpoint/2010/main" val="428531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64" y="138284"/>
            <a:ext cx="8525524" cy="63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48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b="1" dirty="0">
                <a:latin typeface="Aparajita" panose="020B0604020202020204" pitchFamily="34" charset="0"/>
                <a:cs typeface="Aparajita" panose="020B0604020202020204" pitchFamily="34" charset="0"/>
              </a:rPr>
              <a:t>The advantage of using sets of secondary data </a:t>
            </a:r>
            <a:endParaRPr lang="tr-TR" b="1"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a:xfrm>
            <a:off x="395536" y="1412776"/>
            <a:ext cx="8229600" cy="4525963"/>
          </a:xfrm>
        </p:spPr>
        <p:txBody>
          <a:bodyPr/>
          <a:lstStyle/>
          <a:p>
            <a:pPr marL="0" indent="0" algn="just">
              <a:buNone/>
            </a:pPr>
            <a:r>
              <a:rPr lang="en-US" dirty="0" smtClean="0">
                <a:latin typeface="Aparajita" panose="020B0604020202020204" pitchFamily="34" charset="0"/>
                <a:cs typeface="Aparajita" panose="020B0604020202020204" pitchFamily="34" charset="0"/>
              </a:rPr>
              <a:t>is </a:t>
            </a:r>
            <a:r>
              <a:rPr lang="en-US" dirty="0">
                <a:latin typeface="Aparajita" panose="020B0604020202020204" pitchFamily="34" charset="0"/>
                <a:cs typeface="Aparajita" panose="020B0604020202020204" pitchFamily="34" charset="0"/>
              </a:rPr>
              <a:t>that it has been produced by teams of </a:t>
            </a:r>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expert researchers</a:t>
            </a:r>
            <a:r>
              <a:rPr lang="en-US" dirty="0">
                <a:latin typeface="Aparajita" panose="020B0604020202020204" pitchFamily="34" charset="0"/>
                <a:cs typeface="Aparajita" panose="020B0604020202020204" pitchFamily="34" charset="0"/>
              </a:rPr>
              <a:t>, often with </a:t>
            </a:r>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large budgets</a:t>
            </a:r>
            <a:r>
              <a:rPr lang="en-US" dirty="0">
                <a:latin typeface="Aparajita" panose="020B0604020202020204" pitchFamily="34" charset="0"/>
                <a:cs typeface="Aparajita" panose="020B0604020202020204" pitchFamily="34" charset="0"/>
              </a:rPr>
              <a:t> and </a:t>
            </a:r>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extensive resources </a:t>
            </a:r>
            <a:r>
              <a:rPr lang="en-US" dirty="0">
                <a:latin typeface="Aparajita" panose="020B0604020202020204" pitchFamily="34" charset="0"/>
                <a:cs typeface="Aparajita" panose="020B0604020202020204" pitchFamily="34" charset="0"/>
              </a:rPr>
              <a:t>way beyond the means of a single student, </a:t>
            </a:r>
            <a:endParaRPr lang="tr-TR" dirty="0" smtClean="0">
              <a:latin typeface="Aparajita" panose="020B0604020202020204" pitchFamily="34" charset="0"/>
              <a:cs typeface="Aparajita" panose="020B0604020202020204" pitchFamily="34" charset="0"/>
            </a:endParaRPr>
          </a:p>
          <a:p>
            <a:pPr marL="0" indent="0" algn="just">
              <a:buNone/>
            </a:pPr>
            <a:endParaRPr lang="tr-TR" dirty="0">
              <a:latin typeface="Aparajita" panose="020B0604020202020204" pitchFamily="34" charset="0"/>
              <a:cs typeface="Aparajita" panose="020B0604020202020204" pitchFamily="34" charset="0"/>
            </a:endParaRPr>
          </a:p>
          <a:p>
            <a:pPr marL="0" indent="0" algn="just">
              <a:buNone/>
            </a:pPr>
            <a:r>
              <a:rPr lang="en-US" dirty="0" smtClean="0">
                <a:latin typeface="Aparajita" panose="020B0604020202020204" pitchFamily="34" charset="0"/>
                <a:cs typeface="Aparajita" panose="020B0604020202020204" pitchFamily="34" charset="0"/>
              </a:rPr>
              <a:t>so </a:t>
            </a:r>
            <a:r>
              <a:rPr lang="en-US" dirty="0">
                <a:latin typeface="Aparajita" panose="020B0604020202020204" pitchFamily="34" charset="0"/>
                <a:cs typeface="Aparajita" panose="020B0604020202020204" pitchFamily="34" charset="0"/>
              </a:rPr>
              <a:t>it cuts out the need for time consuming fieldwork.</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18436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507288" cy="1143000"/>
          </a:xfrm>
        </p:spPr>
        <p:txBody>
          <a:bodyPr>
            <a:noAutofit/>
          </a:bodyPr>
          <a:lstStyle/>
          <a:p>
            <a:r>
              <a:rPr lang="en-US" sz="3200" b="1" dirty="0">
                <a:latin typeface="Aparajita" panose="020B0604020202020204" pitchFamily="34" charset="0"/>
                <a:cs typeface="Aparajita" panose="020B0604020202020204" pitchFamily="34" charset="0"/>
              </a:rPr>
              <a:t>The </a:t>
            </a:r>
            <a:r>
              <a:rPr lang="en-US" sz="3200" b="1" dirty="0" smtClean="0">
                <a:latin typeface="Aparajita" panose="020B0604020202020204" pitchFamily="34" charset="0"/>
                <a:cs typeface="Aparajita" panose="020B0604020202020204" pitchFamily="34" charset="0"/>
              </a:rPr>
              <a:t>disadvantage</a:t>
            </a:r>
            <a:r>
              <a:rPr lang="tr-TR" sz="3200" b="1" dirty="0" smtClean="0">
                <a:latin typeface="Aparajita" panose="020B0604020202020204" pitchFamily="34" charset="0"/>
                <a:cs typeface="Aparajita" panose="020B0604020202020204" pitchFamily="34" charset="0"/>
              </a:rPr>
              <a:t> </a:t>
            </a:r>
            <a:r>
              <a:rPr lang="en-US" sz="3200" b="1" dirty="0">
                <a:latin typeface="Aparajita" panose="020B0604020202020204" pitchFamily="34" charset="0"/>
                <a:cs typeface="Aparajita" panose="020B0604020202020204" pitchFamily="34" charset="0"/>
              </a:rPr>
              <a:t>of using sets of secondary data</a:t>
            </a:r>
            <a:r>
              <a:rPr lang="en-US" sz="3200" b="1" dirty="0" smtClean="0">
                <a:latin typeface="Aparajita" panose="020B0604020202020204" pitchFamily="34" charset="0"/>
                <a:cs typeface="Aparajita" panose="020B0604020202020204" pitchFamily="34" charset="0"/>
              </a:rPr>
              <a:t> </a:t>
            </a:r>
            <a:endParaRPr lang="tr-TR" sz="3200" b="1"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pPr marL="0" indent="0" algn="just">
              <a:buNone/>
            </a:pPr>
            <a:r>
              <a:rPr lang="en-US" dirty="0" smtClean="0">
                <a:latin typeface="Aparajita" panose="020B0604020202020204" pitchFamily="34" charset="0"/>
                <a:cs typeface="Aparajita" panose="020B0604020202020204" pitchFamily="34" charset="0"/>
              </a:rPr>
              <a:t>is </a:t>
            </a:r>
            <a:r>
              <a:rPr lang="en-US" dirty="0">
                <a:latin typeface="Aparajita" panose="020B0604020202020204" pitchFamily="34" charset="0"/>
                <a:cs typeface="Aparajita" panose="020B0604020202020204" pitchFamily="34" charset="0"/>
              </a:rPr>
              <a:t>that you </a:t>
            </a:r>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miss out on the experiences </a:t>
            </a:r>
            <a:r>
              <a:rPr lang="en-US" dirty="0">
                <a:latin typeface="Aparajita" panose="020B0604020202020204" pitchFamily="34" charset="0"/>
                <a:cs typeface="Aparajita" panose="020B0604020202020204" pitchFamily="34" charset="0"/>
              </a:rPr>
              <a:t>and skills gained by having to generate your own primary data from real-life situations. </a:t>
            </a:r>
            <a:endParaRPr lang="tr-TR" dirty="0" smtClean="0">
              <a:latin typeface="Aparajita" panose="020B0604020202020204" pitchFamily="34" charset="0"/>
              <a:cs typeface="Aparajita" panose="020B0604020202020204" pitchFamily="34" charset="0"/>
            </a:endParaRPr>
          </a:p>
          <a:p>
            <a:pPr marL="0" indent="0" algn="just">
              <a:buNone/>
            </a:pPr>
            <a:endParaRPr lang="tr-TR" dirty="0">
              <a:latin typeface="Aparajita" panose="020B0604020202020204" pitchFamily="34" charset="0"/>
              <a:cs typeface="Aparajita" panose="020B0604020202020204" pitchFamily="34" charset="0"/>
            </a:endParaRPr>
          </a:p>
          <a:p>
            <a:pPr marL="0" indent="0" algn="just">
              <a:buNone/>
            </a:pPr>
            <a:r>
              <a:rPr lang="en-US" dirty="0" smtClean="0">
                <a:latin typeface="Aparajita" panose="020B0604020202020204" pitchFamily="34" charset="0"/>
                <a:cs typeface="Aparajita" panose="020B0604020202020204" pitchFamily="34" charset="0"/>
              </a:rPr>
              <a:t>The </a:t>
            </a:r>
            <a:r>
              <a:rPr lang="en-US" dirty="0">
                <a:latin typeface="Aparajita" panose="020B0604020202020204" pitchFamily="34" charset="0"/>
                <a:cs typeface="Aparajita" panose="020B0604020202020204" pitchFamily="34" charset="0"/>
              </a:rPr>
              <a:t>data will also have been collected with a purpose that might not match easily with what you need for your research focus.</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06863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64704"/>
            <a:ext cx="8435280" cy="5361459"/>
          </a:xfrm>
        </p:spPr>
        <p:txBody>
          <a:bodyPr>
            <a:normAutofit/>
          </a:bodyPr>
          <a:lstStyle/>
          <a:p>
            <a:pPr algn="just"/>
            <a:r>
              <a:rPr lang="en-US" sz="3600" dirty="0">
                <a:effectLst>
                  <a:outerShdw blurRad="38100" dist="38100" dir="2700000" algn="tl">
                    <a:srgbClr val="000000">
                      <a:alpha val="43137"/>
                    </a:srgbClr>
                  </a:outerShdw>
                </a:effectLst>
                <a:latin typeface="Aparajita" pitchFamily="34" charset="0"/>
                <a:cs typeface="Aparajita" pitchFamily="34" charset="0"/>
              </a:rPr>
              <a:t>A major aspect of using secondary data is making an assessment of the quality of the information or opinions provided. </a:t>
            </a:r>
            <a:endParaRPr lang="tr-TR" sz="3600" dirty="0" smtClean="0">
              <a:effectLst>
                <a:outerShdw blurRad="38100" dist="38100" dir="2700000" algn="tl">
                  <a:srgbClr val="000000">
                    <a:alpha val="43137"/>
                  </a:srgbClr>
                </a:outerShdw>
              </a:effectLst>
              <a:latin typeface="Aparajita" pitchFamily="34" charset="0"/>
              <a:cs typeface="Aparajita" pitchFamily="34" charset="0"/>
            </a:endParaRPr>
          </a:p>
          <a:p>
            <a:pPr algn="just"/>
            <a:r>
              <a:rPr lang="en-US" sz="3600" dirty="0" smtClean="0">
                <a:latin typeface="Aparajita" pitchFamily="34" charset="0"/>
                <a:cs typeface="Aparajita" pitchFamily="34" charset="0"/>
              </a:rPr>
              <a:t>This </a:t>
            </a:r>
            <a:r>
              <a:rPr lang="en-US" sz="3600" dirty="0">
                <a:latin typeface="Aparajita" pitchFamily="34" charset="0"/>
                <a:cs typeface="Aparajita" pitchFamily="34" charset="0"/>
              </a:rPr>
              <a:t>is done by reviewing the quality of evidence that has been presented in the arguments, and the validity of the arguments themselves, as well as the reputation and qualifications of the writer or presenter.</a:t>
            </a:r>
            <a:endParaRPr lang="tr-TR" sz="3600" dirty="0">
              <a:latin typeface="Aparajita" pitchFamily="34" charset="0"/>
              <a:cs typeface="Aparajita" pitchFamily="34" charset="0"/>
            </a:endParaRPr>
          </a:p>
        </p:txBody>
      </p:sp>
    </p:spTree>
    <p:extLst>
      <p:ext uri="{BB962C8B-B14F-4D97-AF65-F5344CB8AC3E}">
        <p14:creationId xmlns:p14="http://schemas.microsoft.com/office/powerpoint/2010/main" val="257428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9448"/>
            <a:ext cx="796056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39552" y="499448"/>
            <a:ext cx="1296144" cy="913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9019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4000" b="1" dirty="0">
                <a:latin typeface="Aparajita" pitchFamily="34" charset="0"/>
                <a:cs typeface="Aparajita" pitchFamily="34" charset="0"/>
              </a:rPr>
              <a:t>QUANTITATIVE </a:t>
            </a:r>
            <a:r>
              <a:rPr lang="tr-TR" sz="4000" b="1" dirty="0" smtClean="0">
                <a:latin typeface="Aparajita" pitchFamily="34" charset="0"/>
                <a:cs typeface="Aparajita" pitchFamily="34" charset="0"/>
              </a:rPr>
              <a:t> </a:t>
            </a:r>
            <a:r>
              <a:rPr lang="en-US" sz="4000" b="1" dirty="0" smtClean="0">
                <a:latin typeface="Aparajita" pitchFamily="34" charset="0"/>
                <a:cs typeface="Aparajita" pitchFamily="34" charset="0"/>
              </a:rPr>
              <a:t>DATA </a:t>
            </a:r>
            <a:endParaRPr lang="tr-TR" sz="4000" b="1" dirty="0">
              <a:latin typeface="Aparajita" pitchFamily="34" charset="0"/>
              <a:cs typeface="Aparajita" pitchFamily="34" charset="0"/>
            </a:endParaRPr>
          </a:p>
        </p:txBody>
      </p:sp>
      <p:sp>
        <p:nvSpPr>
          <p:cNvPr id="3" name="İçerik Yer Tutucusu 2"/>
          <p:cNvSpPr>
            <a:spLocks noGrp="1"/>
          </p:cNvSpPr>
          <p:nvPr>
            <p:ph idx="1"/>
          </p:nvPr>
        </p:nvSpPr>
        <p:spPr>
          <a:xfrm>
            <a:off x="251520" y="1268760"/>
            <a:ext cx="8435280" cy="4857403"/>
          </a:xfrm>
        </p:spPr>
        <p:txBody>
          <a:bodyPr>
            <a:normAutofit/>
          </a:bodyPr>
          <a:lstStyle/>
          <a:p>
            <a:pPr algn="just"/>
            <a:r>
              <a:rPr lang="en-US" dirty="0">
                <a:latin typeface="Aparajita" pitchFamily="34" charset="0"/>
                <a:cs typeface="Aparajita" pitchFamily="34" charset="0"/>
              </a:rPr>
              <a:t>Numbers are used to record much information about science and society, for example </a:t>
            </a:r>
            <a:r>
              <a:rPr lang="en-US" dirty="0" smtClean="0">
                <a:latin typeface="Aparajita" pitchFamily="34" charset="0"/>
                <a:cs typeface="Aparajita" pitchFamily="34" charset="0"/>
              </a:rPr>
              <a:t>pressures, </a:t>
            </a:r>
            <a:r>
              <a:rPr lang="en-US" dirty="0">
                <a:latin typeface="Aparajita" pitchFamily="34" charset="0"/>
                <a:cs typeface="Aparajita" pitchFamily="34" charset="0"/>
              </a:rPr>
              <a:t>population densities, cost indices etc. This type of data is called quantitative data</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Quantitative data </a:t>
            </a:r>
            <a:r>
              <a:rPr lang="en-US" b="1" dirty="0">
                <a:latin typeface="Aparajita" pitchFamily="34" charset="0"/>
                <a:cs typeface="Aparajita" pitchFamily="34" charset="0"/>
              </a:rPr>
              <a:t>can be measured</a:t>
            </a:r>
            <a:r>
              <a:rPr lang="en-US" dirty="0">
                <a:latin typeface="Aparajita" pitchFamily="34" charset="0"/>
                <a:cs typeface="Aparajita" pitchFamily="34" charset="0"/>
              </a:rPr>
              <a:t>, more or less accurately </a:t>
            </a:r>
            <a:r>
              <a:rPr lang="en-US" dirty="0" smtClean="0">
                <a:latin typeface="Aparajita" pitchFamily="34" charset="0"/>
                <a:cs typeface="Aparajita" pitchFamily="34" charset="0"/>
              </a:rPr>
              <a:t>because</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it </a:t>
            </a:r>
            <a:r>
              <a:rPr lang="en-US" dirty="0">
                <a:latin typeface="Aparajita" pitchFamily="34" charset="0"/>
                <a:cs typeface="Aparajita" pitchFamily="34" charset="0"/>
              </a:rPr>
              <a:t>contains some form of magnitude, usually </a:t>
            </a:r>
            <a:r>
              <a:rPr lang="en-US" b="1" dirty="0">
                <a:latin typeface="Aparajita" pitchFamily="34" charset="0"/>
                <a:cs typeface="Aparajita" pitchFamily="34" charset="0"/>
              </a:rPr>
              <a:t>expressed in numbers</a:t>
            </a:r>
            <a:r>
              <a:rPr lang="en-US" dirty="0">
                <a:latin typeface="Aparajita" pitchFamily="34" charset="0"/>
                <a:cs typeface="Aparajita" pitchFamily="34" charset="0"/>
              </a:rPr>
              <a:t>.</a:t>
            </a:r>
            <a:endParaRPr lang="tr-TR" dirty="0" smtClean="0">
              <a:latin typeface="Aparajita" pitchFamily="34" charset="0"/>
              <a:cs typeface="Aparajita" pitchFamily="34" charset="0"/>
            </a:endParaRPr>
          </a:p>
          <a:p>
            <a:pPr algn="just"/>
            <a:endParaRPr lang="tr-TR" sz="3600" b="1" dirty="0">
              <a:latin typeface="Aparajita" pitchFamily="34" charset="0"/>
              <a:cs typeface="Aparajita" pitchFamily="34" charset="0"/>
            </a:endParaRPr>
          </a:p>
        </p:txBody>
      </p:sp>
    </p:spTree>
    <p:extLst>
      <p:ext uri="{BB962C8B-B14F-4D97-AF65-F5344CB8AC3E}">
        <p14:creationId xmlns:p14="http://schemas.microsoft.com/office/powerpoint/2010/main" val="278243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latin typeface="Aparajita" pitchFamily="34" charset="0"/>
                <a:cs typeface="Aparajita" pitchFamily="34" charset="0"/>
              </a:rPr>
              <a:t>QUALITATIVE  DATA</a:t>
            </a:r>
            <a:endParaRPr lang="tr-TR" sz="4000" b="1" dirty="0">
              <a:latin typeface="Aparajita" pitchFamily="34" charset="0"/>
              <a:cs typeface="Aparajita" pitchFamily="34" charset="0"/>
            </a:endParaRPr>
          </a:p>
        </p:txBody>
      </p:sp>
      <p:sp>
        <p:nvSpPr>
          <p:cNvPr id="3" name="İçerik Yer Tutucusu 2"/>
          <p:cNvSpPr>
            <a:spLocks noGrp="1"/>
          </p:cNvSpPr>
          <p:nvPr>
            <p:ph idx="1"/>
          </p:nvPr>
        </p:nvSpPr>
        <p:spPr>
          <a:xfrm>
            <a:off x="251520" y="1196752"/>
            <a:ext cx="8435280" cy="4929411"/>
          </a:xfrm>
        </p:spPr>
        <p:txBody>
          <a:bodyPr>
            <a:normAutofit/>
          </a:bodyPr>
          <a:lstStyle/>
          <a:p>
            <a:pPr algn="just"/>
            <a:r>
              <a:rPr lang="tr-TR" dirty="0" smtClean="0">
                <a:latin typeface="Aparajita" pitchFamily="34" charset="0"/>
                <a:cs typeface="Aparajita" pitchFamily="34" charset="0"/>
              </a:rPr>
              <a:t>A</a:t>
            </a:r>
            <a:r>
              <a:rPr lang="en-US" dirty="0" smtClean="0">
                <a:latin typeface="Aparajita" pitchFamily="34" charset="0"/>
                <a:cs typeface="Aparajita" pitchFamily="34" charset="0"/>
              </a:rPr>
              <a:t> </a:t>
            </a:r>
            <a:r>
              <a:rPr lang="en-US" dirty="0">
                <a:latin typeface="Aparajita" pitchFamily="34" charset="0"/>
                <a:cs typeface="Aparajita" pitchFamily="34" charset="0"/>
              </a:rPr>
              <a:t>lot of useful information cannot be reduced to numbers. People’s </a:t>
            </a:r>
            <a:r>
              <a:rPr lang="en-US" dirty="0" err="1">
                <a:latin typeface="Aparajita" pitchFamily="34" charset="0"/>
                <a:cs typeface="Aparajita" pitchFamily="34" charset="0"/>
              </a:rPr>
              <a:t>judgements</a:t>
            </a:r>
            <a:r>
              <a:rPr lang="en-US" dirty="0">
                <a:latin typeface="Aparajita" pitchFamily="34" charset="0"/>
                <a:cs typeface="Aparajita" pitchFamily="34" charset="0"/>
              </a:rPr>
              <a:t>, feelings of comfort, emotions, ideas, beliefs etc. can only be described in words. These record qualities rather than quantities, hence they are called qualitative data. </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Qualitative </a:t>
            </a:r>
            <a:r>
              <a:rPr lang="en-US" dirty="0" smtClean="0">
                <a:latin typeface="Aparajita" pitchFamily="34" charset="0"/>
                <a:cs typeface="Aparajita" pitchFamily="34" charset="0"/>
              </a:rPr>
              <a:t>data</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cannot </a:t>
            </a:r>
            <a:r>
              <a:rPr lang="en-US" dirty="0">
                <a:latin typeface="Aparajita" pitchFamily="34" charset="0"/>
                <a:cs typeface="Aparajita" pitchFamily="34" charset="0"/>
              </a:rPr>
              <a:t>be accurately measured and counted, and are generally </a:t>
            </a:r>
            <a:r>
              <a:rPr lang="en-US" b="1" dirty="0">
                <a:latin typeface="Aparajita" pitchFamily="34" charset="0"/>
                <a:cs typeface="Aparajita" pitchFamily="34" charset="0"/>
              </a:rPr>
              <a:t>expressed in words </a:t>
            </a:r>
            <a:r>
              <a:rPr lang="en-US" dirty="0">
                <a:latin typeface="Aparajita" pitchFamily="34" charset="0"/>
                <a:cs typeface="Aparajita" pitchFamily="34" charset="0"/>
              </a:rPr>
              <a:t>rather than numbers. </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284626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363272" cy="5721499"/>
          </a:xfrm>
        </p:spPr>
        <p:txBody>
          <a:bodyPr>
            <a:normAutofit/>
          </a:bodyPr>
          <a:lstStyle/>
          <a:p>
            <a:pPr algn="just"/>
            <a:r>
              <a:rPr lang="en-US" dirty="0">
                <a:latin typeface="Aparajita" pitchFamily="34" charset="0"/>
                <a:cs typeface="Aparajita" pitchFamily="34" charset="0"/>
              </a:rPr>
              <a:t>Qualitative research depends on careful definition of the </a:t>
            </a:r>
            <a:r>
              <a:rPr lang="en-US" dirty="0">
                <a:effectLst>
                  <a:outerShdw blurRad="38100" dist="38100" dir="2700000" algn="tl">
                    <a:srgbClr val="000000">
                      <a:alpha val="43137"/>
                    </a:srgbClr>
                  </a:outerShdw>
                </a:effectLst>
                <a:latin typeface="Aparajita" pitchFamily="34" charset="0"/>
                <a:cs typeface="Aparajita" pitchFamily="34" charset="0"/>
              </a:rPr>
              <a:t>meaning of words</a:t>
            </a:r>
            <a:r>
              <a:rPr lang="en-US" dirty="0">
                <a:latin typeface="Aparajita" pitchFamily="34" charset="0"/>
                <a:cs typeface="Aparajita" pitchFamily="34" charset="0"/>
              </a:rPr>
              <a:t>, </a:t>
            </a:r>
            <a:r>
              <a:rPr lang="en-US" dirty="0">
                <a:effectLst>
                  <a:outerShdw blurRad="38100" dist="38100" dir="2700000" algn="tl">
                    <a:srgbClr val="000000">
                      <a:alpha val="43137"/>
                    </a:srgbClr>
                  </a:outerShdw>
                </a:effectLst>
                <a:latin typeface="Aparajita" pitchFamily="34" charset="0"/>
                <a:cs typeface="Aparajita" pitchFamily="34" charset="0"/>
              </a:rPr>
              <a:t>the development of concepts and variables</a:t>
            </a:r>
            <a:r>
              <a:rPr lang="en-US" dirty="0">
                <a:latin typeface="Aparajita" pitchFamily="34" charset="0"/>
                <a:cs typeface="Aparajita" pitchFamily="34" charset="0"/>
              </a:rPr>
              <a:t>, and </a:t>
            </a:r>
            <a:r>
              <a:rPr lang="en-US" dirty="0">
                <a:effectLst>
                  <a:outerShdw blurRad="38100" dist="38100" dir="2700000" algn="tl">
                    <a:srgbClr val="000000">
                      <a:alpha val="43137"/>
                    </a:srgbClr>
                  </a:outerShdw>
                </a:effectLst>
                <a:latin typeface="Aparajita" pitchFamily="34" charset="0"/>
                <a:cs typeface="Aparajita" pitchFamily="34" charset="0"/>
              </a:rPr>
              <a:t>the plotting of interrelationships </a:t>
            </a:r>
            <a:r>
              <a:rPr lang="en-US" dirty="0">
                <a:latin typeface="Aparajita" pitchFamily="34" charset="0"/>
                <a:cs typeface="Aparajita" pitchFamily="34" charset="0"/>
              </a:rPr>
              <a:t>between these</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Observation notes, interview transcripts, literary texts, minutes of meetings, historical records, memos and </a:t>
            </a:r>
            <a:r>
              <a:rPr lang="en-US" dirty="0" smtClean="0">
                <a:latin typeface="Aparajita" pitchFamily="34" charset="0"/>
                <a:cs typeface="Aparajita" pitchFamily="34" charset="0"/>
              </a:rPr>
              <a:t>recollections</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are </a:t>
            </a:r>
            <a:r>
              <a:rPr lang="en-US" dirty="0">
                <a:latin typeface="Aparajita" pitchFamily="34" charset="0"/>
                <a:cs typeface="Aparajita" pitchFamily="34" charset="0"/>
              </a:rPr>
              <a:t>all typical examples of qualitative data</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Also qualitative data rely on </a:t>
            </a:r>
            <a:r>
              <a:rPr lang="en-US" dirty="0">
                <a:effectLst>
                  <a:outerShdw blurRad="38100" dist="38100" dir="2700000" algn="tl">
                    <a:srgbClr val="000000">
                      <a:alpha val="43137"/>
                    </a:srgbClr>
                  </a:outerShdw>
                </a:effectLst>
                <a:latin typeface="Aparajita" pitchFamily="34" charset="0"/>
                <a:cs typeface="Aparajita" pitchFamily="34" charset="0"/>
              </a:rPr>
              <a:t>human interpretation and evaluation </a:t>
            </a:r>
            <a:r>
              <a:rPr lang="en-US" dirty="0">
                <a:latin typeface="Aparajita" pitchFamily="34" charset="0"/>
                <a:cs typeface="Aparajita" pitchFamily="34" charset="0"/>
              </a:rPr>
              <a:t>and cannot be dispassionately measured in a standard way.</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402630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smtClean="0">
                <a:latin typeface="Aparajita" pitchFamily="34" charset="0"/>
                <a:cs typeface="Aparajita" pitchFamily="34" charset="0"/>
              </a:rPr>
              <a:t>DATA</a:t>
            </a:r>
            <a:endParaRPr lang="tr-TR" b="1" dirty="0">
              <a:latin typeface="Aparajita" pitchFamily="34" charset="0"/>
              <a:cs typeface="Aparajita" pitchFamily="34" charset="0"/>
            </a:endParaRPr>
          </a:p>
        </p:txBody>
      </p:sp>
      <p:sp>
        <p:nvSpPr>
          <p:cNvPr id="3" name="İçerik Yer Tutucusu 2"/>
          <p:cNvSpPr>
            <a:spLocks noGrp="1"/>
          </p:cNvSpPr>
          <p:nvPr>
            <p:ph idx="1"/>
          </p:nvPr>
        </p:nvSpPr>
        <p:spPr>
          <a:xfrm>
            <a:off x="107504" y="836712"/>
            <a:ext cx="8856984" cy="4525963"/>
          </a:xfrm>
        </p:spPr>
        <p:txBody>
          <a:bodyPr>
            <a:normAutofit/>
          </a:bodyPr>
          <a:lstStyle/>
          <a:p>
            <a:pPr algn="just"/>
            <a:r>
              <a:rPr lang="en-US" dirty="0">
                <a:latin typeface="Aparajita" pitchFamily="34" charset="0"/>
                <a:cs typeface="Aparajita" pitchFamily="34" charset="0"/>
              </a:rPr>
              <a:t>Data is another word for bits of </a:t>
            </a:r>
            <a:r>
              <a:rPr lang="en-US" u="sng" dirty="0" smtClean="0">
                <a:latin typeface="Aparajita" pitchFamily="34" charset="0"/>
                <a:cs typeface="Aparajita" pitchFamily="34" charset="0"/>
              </a:rPr>
              <a:t>information</a:t>
            </a:r>
            <a:r>
              <a:rPr lang="tr-TR" u="sng" dirty="0" smtClean="0">
                <a:latin typeface="Aparajita" pitchFamily="34" charset="0"/>
                <a:cs typeface="Aparajita" pitchFamily="34" charset="0"/>
              </a:rPr>
              <a:t>.</a:t>
            </a:r>
            <a:endParaRPr lang="en-US" u="sng" dirty="0">
              <a:latin typeface="Aparajita" pitchFamily="34" charset="0"/>
              <a:cs typeface="Aparajita" pitchFamily="34" charset="0"/>
            </a:endParaRPr>
          </a:p>
          <a:p>
            <a:pPr algn="just"/>
            <a:r>
              <a:rPr lang="en-US" dirty="0" smtClean="0">
                <a:latin typeface="Aparajita" pitchFamily="34" charset="0"/>
                <a:cs typeface="Aparajita" pitchFamily="34" charset="0"/>
              </a:rPr>
              <a:t>Research </a:t>
            </a:r>
            <a:r>
              <a:rPr lang="en-US" dirty="0">
                <a:latin typeface="Aparajita" pitchFamily="34" charset="0"/>
                <a:cs typeface="Aparajita" pitchFamily="34" charset="0"/>
              </a:rPr>
              <a:t>uses data as the raw material in order </a:t>
            </a:r>
            <a:r>
              <a:rPr lang="en-US" dirty="0" smtClean="0">
                <a:latin typeface="Aparajita" pitchFamily="34" charset="0"/>
                <a:cs typeface="Aparajita" pitchFamily="34" charset="0"/>
              </a:rPr>
              <a:t>to</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come </a:t>
            </a:r>
            <a:r>
              <a:rPr lang="en-US" dirty="0">
                <a:latin typeface="Aparajita" pitchFamily="34" charset="0"/>
                <a:cs typeface="Aparajita" pitchFamily="34" charset="0"/>
              </a:rPr>
              <a:t>to conclusions about some issue. </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It </a:t>
            </a:r>
            <a:r>
              <a:rPr lang="en-US" dirty="0">
                <a:latin typeface="Aparajita" pitchFamily="34" charset="0"/>
                <a:cs typeface="Aparajita" pitchFamily="34" charset="0"/>
              </a:rPr>
              <a:t>depends on the issue </a:t>
            </a:r>
            <a:r>
              <a:rPr lang="en-US" dirty="0" smtClean="0">
                <a:latin typeface="Aparajita" pitchFamily="34" charset="0"/>
                <a:cs typeface="Aparajita" pitchFamily="34" charset="0"/>
              </a:rPr>
              <a:t>being</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investigated </a:t>
            </a:r>
            <a:r>
              <a:rPr lang="en-US" dirty="0">
                <a:latin typeface="Aparajita" pitchFamily="34" charset="0"/>
                <a:cs typeface="Aparajita" pitchFamily="34" charset="0"/>
              </a:rPr>
              <a:t>what data needs to be collected</a:t>
            </a:r>
            <a:r>
              <a:rPr lang="en-US" dirty="0" smtClean="0">
                <a:latin typeface="Aparajita" pitchFamily="34" charset="0"/>
                <a:cs typeface="Aparajita" pitchFamily="34" charset="0"/>
              </a:rPr>
              <a:t>.</a:t>
            </a:r>
            <a:endParaRPr lang="tr-TR" dirty="0">
              <a:latin typeface="Aparajita" pitchFamily="34" charset="0"/>
              <a:cs typeface="Aparajita" pitchFamily="34" charset="0"/>
            </a:endParaRPr>
          </a:p>
        </p:txBody>
      </p:sp>
      <p:pic>
        <p:nvPicPr>
          <p:cNvPr id="2052" name="Picture 4" descr="data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84984"/>
            <a:ext cx="3528392"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5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litative data analysi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86" y="-19328"/>
            <a:ext cx="7324725" cy="683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1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arajita" pitchFamily="34" charset="0"/>
                <a:cs typeface="Aparajita" pitchFamily="34" charset="0"/>
              </a:rPr>
              <a:t>MEASUREMENT OF DATA</a:t>
            </a:r>
          </a:p>
        </p:txBody>
      </p:sp>
      <p:sp>
        <p:nvSpPr>
          <p:cNvPr id="3" name="İçerik Yer Tutucusu 2"/>
          <p:cNvSpPr>
            <a:spLocks noGrp="1"/>
          </p:cNvSpPr>
          <p:nvPr>
            <p:ph idx="1"/>
          </p:nvPr>
        </p:nvSpPr>
        <p:spPr>
          <a:xfrm>
            <a:off x="179512" y="1600200"/>
            <a:ext cx="8507288" cy="4525963"/>
          </a:xfrm>
        </p:spPr>
        <p:txBody>
          <a:bodyPr>
            <a:normAutofit/>
          </a:bodyPr>
          <a:lstStyle/>
          <a:p>
            <a:pPr algn="just"/>
            <a:r>
              <a:rPr lang="en-US" sz="3600" dirty="0">
                <a:latin typeface="Aparajita" pitchFamily="34" charset="0"/>
                <a:cs typeface="Aparajita" pitchFamily="34" charset="0"/>
              </a:rPr>
              <a:t>Data can be measured in different ways depending on their nature. These are commonly referred to as levels of </a:t>
            </a:r>
            <a:r>
              <a:rPr lang="en-US" sz="3600" dirty="0" smtClean="0">
                <a:latin typeface="Aparajita" pitchFamily="34" charset="0"/>
                <a:cs typeface="Aparajita" pitchFamily="34" charset="0"/>
              </a:rPr>
              <a:t>measurement </a:t>
            </a:r>
            <a:r>
              <a:rPr lang="en-US" sz="3600" dirty="0">
                <a:latin typeface="Aparajita" pitchFamily="34" charset="0"/>
                <a:cs typeface="Aparajita" pitchFamily="34" charset="0"/>
              </a:rPr>
              <a:t>– nominal, ordinal, interval and ratio</a:t>
            </a:r>
            <a:r>
              <a:rPr lang="en-US" sz="3600" dirty="0" smtClean="0">
                <a:latin typeface="Aparajita" pitchFamily="34" charset="0"/>
                <a:cs typeface="Aparajita" pitchFamily="34" charset="0"/>
              </a:rPr>
              <a:t>.</a:t>
            </a:r>
            <a:endParaRPr lang="tr-TR" sz="3600" dirty="0" smtClean="0">
              <a:latin typeface="Aparajita" pitchFamily="34" charset="0"/>
              <a:cs typeface="Aparajita" pitchFamily="34" charset="0"/>
            </a:endParaRPr>
          </a:p>
          <a:p>
            <a:pPr algn="just"/>
            <a:endParaRPr lang="tr-TR" sz="3600" dirty="0" smtClean="0">
              <a:latin typeface="Aparajita" pitchFamily="34" charset="0"/>
              <a:cs typeface="Aparajita" pitchFamily="34" charset="0"/>
            </a:endParaRPr>
          </a:p>
          <a:p>
            <a:pPr algn="just"/>
            <a:endParaRPr lang="tr-TR" sz="3600" dirty="0">
              <a:latin typeface="Aparajita" pitchFamily="34" charset="0"/>
              <a:cs typeface="Aparajita"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33055"/>
            <a:ext cx="3744416" cy="256092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3947497" cy="256092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70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smtClean="0">
                <a:latin typeface="Bernard MT Condensed" panose="02050806060905020404" pitchFamily="18" charset="0"/>
                <a:cs typeface="Aparajita" panose="020B0604020202020204" pitchFamily="34" charset="0"/>
              </a:rPr>
              <a:t>* NOMINAL </a:t>
            </a:r>
            <a:r>
              <a:rPr lang="tr-TR" sz="3200" dirty="0">
                <a:latin typeface="Bernard MT Condensed" panose="02050806060905020404" pitchFamily="18" charset="0"/>
                <a:cs typeface="Aparajita" panose="020B0604020202020204" pitchFamily="34" charset="0"/>
              </a:rPr>
              <a:t>LEVEL</a:t>
            </a:r>
          </a:p>
        </p:txBody>
      </p:sp>
      <p:sp>
        <p:nvSpPr>
          <p:cNvPr id="3" name="İçerik Yer Tutucusu 2"/>
          <p:cNvSpPr>
            <a:spLocks noGrp="1"/>
          </p:cNvSpPr>
          <p:nvPr>
            <p:ph idx="1"/>
          </p:nvPr>
        </p:nvSpPr>
        <p:spPr>
          <a:xfrm>
            <a:off x="457200" y="1268760"/>
            <a:ext cx="8229600" cy="4857403"/>
          </a:xfrm>
        </p:spPr>
        <p:txBody>
          <a:bodyPr>
            <a:normAutofit/>
          </a:bodyPr>
          <a:lstStyle/>
          <a:p>
            <a:pPr algn="just"/>
            <a:r>
              <a:rPr lang="en-US" dirty="0">
                <a:latin typeface="Aparajita" pitchFamily="34" charset="0"/>
                <a:cs typeface="Aparajita" pitchFamily="34" charset="0"/>
              </a:rPr>
              <a:t>Nominal measurement is very basic </a:t>
            </a:r>
            <a:r>
              <a:rPr lang="en-US" dirty="0" smtClean="0">
                <a:latin typeface="Aparajita" pitchFamily="34" charset="0"/>
                <a:cs typeface="Aparajita" pitchFamily="34" charset="0"/>
              </a:rPr>
              <a:t>– it </a:t>
            </a:r>
            <a:r>
              <a:rPr lang="en-US" dirty="0">
                <a:latin typeface="Aparajita" pitchFamily="34" charset="0"/>
                <a:cs typeface="Aparajita" pitchFamily="34" charset="0"/>
              </a:rPr>
              <a:t>divides the data into separate </a:t>
            </a:r>
            <a:r>
              <a:rPr lang="en-US" dirty="0">
                <a:effectLst>
                  <a:outerShdw blurRad="38100" dist="38100" dir="2700000" algn="tl">
                    <a:srgbClr val="000000">
                      <a:alpha val="43137"/>
                    </a:srgbClr>
                  </a:outerShdw>
                </a:effectLst>
                <a:latin typeface="Aparajita" pitchFamily="34" charset="0"/>
                <a:cs typeface="Aparajita" pitchFamily="34" charset="0"/>
              </a:rPr>
              <a:t>categories</a:t>
            </a:r>
            <a:r>
              <a:rPr lang="en-US" dirty="0">
                <a:latin typeface="Aparajita" pitchFamily="34" charset="0"/>
                <a:cs typeface="Aparajita" pitchFamily="34" charset="0"/>
              </a:rPr>
              <a:t> that can then be compared with each other. </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By </a:t>
            </a:r>
            <a:r>
              <a:rPr lang="en-US" dirty="0">
                <a:latin typeface="Aparajita" pitchFamily="34" charset="0"/>
                <a:cs typeface="Aparajita" pitchFamily="34" charset="0"/>
              </a:rPr>
              <a:t>sorting out the data using names or labels you can build up a classification of types or categories. This enables you to include or exclude particular cases into the types and also to compare them</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Nominal data can be </a:t>
            </a:r>
            <a:r>
              <a:rPr lang="en-US" dirty="0" err="1">
                <a:latin typeface="Aparajita" pitchFamily="34" charset="0"/>
                <a:cs typeface="Aparajita" pitchFamily="34" charset="0"/>
              </a:rPr>
              <a:t>analysed</a:t>
            </a:r>
            <a:r>
              <a:rPr lang="en-US" dirty="0">
                <a:latin typeface="Aparajita" pitchFamily="34" charset="0"/>
                <a:cs typeface="Aparajita" pitchFamily="34" charset="0"/>
              </a:rPr>
              <a:t> using only simple graphic and statistical </a:t>
            </a:r>
            <a:r>
              <a:rPr lang="en-US" dirty="0" smtClean="0">
                <a:latin typeface="Aparajita" pitchFamily="34" charset="0"/>
                <a:cs typeface="Aparajita" pitchFamily="34" charset="0"/>
              </a:rPr>
              <a:t>techniques</a:t>
            </a:r>
            <a:r>
              <a:rPr lang="tr-TR" dirty="0" smtClean="0">
                <a:latin typeface="Aparajita" pitchFamily="34" charset="0"/>
                <a:cs typeface="Aparajita" pitchFamily="34" charset="0"/>
              </a:rPr>
              <a:t>.</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3747555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000" dirty="0" smtClean="0">
                <a:latin typeface="Aparajita" panose="020B0604020202020204" pitchFamily="34" charset="0"/>
                <a:cs typeface="Aparajita" panose="020B0604020202020204" pitchFamily="34" charset="0"/>
              </a:rPr>
              <a:t>* </a:t>
            </a:r>
            <a:r>
              <a:rPr lang="tr-TR" sz="3200" dirty="0" smtClean="0">
                <a:latin typeface="Bernard MT Condensed" panose="02050806060905020404" pitchFamily="18" charset="0"/>
                <a:cs typeface="Aparajita" panose="020B0604020202020204" pitchFamily="34" charset="0"/>
              </a:rPr>
              <a:t>ORDINAL </a:t>
            </a:r>
            <a:r>
              <a:rPr lang="tr-TR" sz="3200" dirty="0">
                <a:latin typeface="Bernard MT Condensed" panose="02050806060905020404" pitchFamily="18" charset="0"/>
                <a:cs typeface="Aparajita" panose="020B0604020202020204" pitchFamily="34" charset="0"/>
              </a:rPr>
              <a:t>LEVEL</a:t>
            </a:r>
          </a:p>
        </p:txBody>
      </p:sp>
      <p:sp>
        <p:nvSpPr>
          <p:cNvPr id="3" name="İçerik Yer Tutucusu 2"/>
          <p:cNvSpPr>
            <a:spLocks noGrp="1"/>
          </p:cNvSpPr>
          <p:nvPr>
            <p:ph idx="1"/>
          </p:nvPr>
        </p:nvSpPr>
        <p:spPr>
          <a:xfrm>
            <a:off x="457200" y="1412776"/>
            <a:ext cx="8229600" cy="4713387"/>
          </a:xfrm>
        </p:spPr>
        <p:txBody>
          <a:bodyPr>
            <a:normAutofit/>
          </a:bodyPr>
          <a:lstStyle/>
          <a:p>
            <a:pPr algn="just"/>
            <a:r>
              <a:rPr lang="en-US" dirty="0">
                <a:latin typeface="Aparajita" pitchFamily="34" charset="0"/>
                <a:cs typeface="Aparajita" pitchFamily="34" charset="0"/>
              </a:rPr>
              <a:t>This type of measurement puts the data into </a:t>
            </a:r>
            <a:r>
              <a:rPr lang="en-US" dirty="0">
                <a:effectLst>
                  <a:outerShdw blurRad="38100" dist="38100" dir="2700000" algn="tl">
                    <a:srgbClr val="000000">
                      <a:alpha val="43137"/>
                    </a:srgbClr>
                  </a:outerShdw>
                </a:effectLst>
                <a:latin typeface="Aparajita" pitchFamily="34" charset="0"/>
                <a:cs typeface="Aparajita" pitchFamily="34" charset="0"/>
              </a:rPr>
              <a:t>order</a:t>
            </a:r>
            <a:r>
              <a:rPr lang="en-US" dirty="0">
                <a:latin typeface="Aparajita" pitchFamily="34" charset="0"/>
                <a:cs typeface="Aparajita" pitchFamily="34" charset="0"/>
              </a:rPr>
              <a:t> with regard to a particular property that they all share, such as size, income, strength, etc.</a:t>
            </a:r>
          </a:p>
          <a:p>
            <a:pPr algn="just"/>
            <a:r>
              <a:rPr lang="en-US" dirty="0">
                <a:latin typeface="Aparajita" pitchFamily="34" charset="0"/>
                <a:cs typeface="Aparajita" pitchFamily="34" charset="0"/>
              </a:rPr>
              <a:t>Precise measurement of the property is not required, only the perception of whether one is more or less than the other</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The ordinal scale of measurement increases the range of statistical techniques that can be applied to the data.</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119677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smtClean="0">
                <a:latin typeface="Bernard MT Condensed" panose="02050806060905020404" pitchFamily="18" charset="0"/>
                <a:cs typeface="Aparajita" panose="020B0604020202020204" pitchFamily="34" charset="0"/>
              </a:rPr>
              <a:t>*</a:t>
            </a:r>
            <a:r>
              <a:rPr lang="tr-TR" sz="4000" dirty="0" smtClean="0">
                <a:latin typeface="Aparajita" panose="020B0604020202020204" pitchFamily="34" charset="0"/>
                <a:cs typeface="Aparajita" panose="020B0604020202020204" pitchFamily="34" charset="0"/>
              </a:rPr>
              <a:t> </a:t>
            </a:r>
            <a:r>
              <a:rPr lang="tr-TR" sz="3200" dirty="0" smtClean="0">
                <a:latin typeface="Bernard MT Condensed" panose="02050806060905020404" pitchFamily="18" charset="0"/>
                <a:cs typeface="Aparajita" panose="020B0604020202020204" pitchFamily="34" charset="0"/>
              </a:rPr>
              <a:t>INTERVAL </a:t>
            </a:r>
            <a:r>
              <a:rPr lang="tr-TR" sz="3200" dirty="0">
                <a:latin typeface="Bernard MT Condensed" panose="02050806060905020404" pitchFamily="18" charset="0"/>
                <a:cs typeface="Aparajita" panose="020B0604020202020204" pitchFamily="34" charset="0"/>
              </a:rPr>
              <a:t>LEVEL</a:t>
            </a:r>
          </a:p>
        </p:txBody>
      </p:sp>
      <p:sp>
        <p:nvSpPr>
          <p:cNvPr id="3" name="İçerik Yer Tutucusu 2"/>
          <p:cNvSpPr>
            <a:spLocks noGrp="1"/>
          </p:cNvSpPr>
          <p:nvPr>
            <p:ph idx="1"/>
          </p:nvPr>
        </p:nvSpPr>
        <p:spPr>
          <a:xfrm>
            <a:off x="457200" y="1412776"/>
            <a:ext cx="8229600" cy="4713387"/>
          </a:xfrm>
        </p:spPr>
        <p:txBody>
          <a:bodyPr/>
          <a:lstStyle/>
          <a:p>
            <a:pPr algn="just"/>
            <a:r>
              <a:rPr lang="en-US" dirty="0">
                <a:latin typeface="Aparajita" pitchFamily="34" charset="0"/>
                <a:cs typeface="Aparajita" pitchFamily="34" charset="0"/>
              </a:rPr>
              <a:t>With this form of measurement, the data must be able to be measured precisely on a </a:t>
            </a:r>
            <a:r>
              <a:rPr lang="en-US" dirty="0">
                <a:effectLst>
                  <a:outerShdw blurRad="38100" dist="38100" dir="2700000" algn="tl">
                    <a:srgbClr val="000000">
                      <a:alpha val="43137"/>
                    </a:srgbClr>
                  </a:outerShdw>
                </a:effectLst>
                <a:latin typeface="Aparajita" pitchFamily="34" charset="0"/>
                <a:cs typeface="Aparajita" pitchFamily="34" charset="0"/>
              </a:rPr>
              <a:t>regular scale of some sort</a:t>
            </a:r>
            <a:r>
              <a:rPr lang="en-US" dirty="0">
                <a:latin typeface="Aparajita" pitchFamily="34" charset="0"/>
                <a:cs typeface="Aparajita" pitchFamily="34" charset="0"/>
              </a:rPr>
              <a:t>, </a:t>
            </a:r>
            <a:r>
              <a:rPr lang="en-US" dirty="0">
                <a:effectLst>
                  <a:outerShdw blurRad="38100" dist="38100" dir="2700000" algn="tl">
                    <a:srgbClr val="000000">
                      <a:alpha val="43137"/>
                    </a:srgbClr>
                  </a:outerShdw>
                </a:effectLst>
                <a:latin typeface="Aparajita" pitchFamily="34" charset="0"/>
                <a:cs typeface="Aparajita" pitchFamily="34" charset="0"/>
              </a:rPr>
              <a:t>without there being a meaningful zero</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The interval level of measurement allows yet more sophisticated statistical analysis to be carried out.</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2993842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smtClean="0">
                <a:latin typeface="Bernard MT Condensed" panose="02050806060905020404" pitchFamily="18" charset="0"/>
                <a:cs typeface="Aparajita" panose="020B0604020202020204" pitchFamily="34" charset="0"/>
              </a:rPr>
              <a:t>* RATIO </a:t>
            </a:r>
            <a:r>
              <a:rPr lang="tr-TR" sz="3200" dirty="0">
                <a:latin typeface="Bernard MT Condensed" panose="02050806060905020404" pitchFamily="18" charset="0"/>
                <a:cs typeface="Aparajita" panose="020B0604020202020204" pitchFamily="34" charset="0"/>
              </a:rPr>
              <a:t>LEVEL</a:t>
            </a:r>
          </a:p>
        </p:txBody>
      </p:sp>
      <p:sp>
        <p:nvSpPr>
          <p:cNvPr id="3" name="İçerik Yer Tutucusu 2"/>
          <p:cNvSpPr>
            <a:spLocks noGrp="1"/>
          </p:cNvSpPr>
          <p:nvPr>
            <p:ph idx="1"/>
          </p:nvPr>
        </p:nvSpPr>
        <p:spPr>
          <a:xfrm>
            <a:off x="457200" y="1412776"/>
            <a:ext cx="8229600" cy="4713387"/>
          </a:xfrm>
        </p:spPr>
        <p:txBody>
          <a:bodyPr/>
          <a:lstStyle/>
          <a:p>
            <a:pPr algn="just"/>
            <a:r>
              <a:rPr lang="en-US" dirty="0">
                <a:latin typeface="Aparajita" pitchFamily="34" charset="0"/>
                <a:cs typeface="Aparajita" pitchFamily="34" charset="0"/>
              </a:rPr>
              <a:t>The ratio level </a:t>
            </a:r>
            <a:r>
              <a:rPr lang="en-US" dirty="0" smtClean="0">
                <a:latin typeface="Aparajita" pitchFamily="34" charset="0"/>
                <a:cs typeface="Aparajita" pitchFamily="34" charset="0"/>
              </a:rPr>
              <a:t>is </a:t>
            </a:r>
            <a:r>
              <a:rPr lang="en-US" dirty="0">
                <a:latin typeface="Aparajita" pitchFamily="34" charset="0"/>
                <a:cs typeface="Aparajita" pitchFamily="34" charset="0"/>
              </a:rPr>
              <a:t>the most complete level of measurement, having a </a:t>
            </a:r>
            <a:r>
              <a:rPr lang="en-US" dirty="0">
                <a:effectLst>
                  <a:outerShdw blurRad="38100" dist="38100" dir="2700000" algn="tl">
                    <a:srgbClr val="000000">
                      <a:alpha val="43137"/>
                    </a:srgbClr>
                  </a:outerShdw>
                </a:effectLst>
                <a:latin typeface="Aparajita" pitchFamily="34" charset="0"/>
                <a:cs typeface="Aparajita" pitchFamily="34" charset="0"/>
              </a:rPr>
              <a:t>true zero</a:t>
            </a:r>
            <a:r>
              <a:rPr lang="en-US" dirty="0">
                <a:latin typeface="Aparajita" pitchFamily="34" charset="0"/>
                <a:cs typeface="Aparajita" pitchFamily="34" charset="0"/>
              </a:rPr>
              <a:t>: the point where the value is truly equal to </a:t>
            </a:r>
            <a:r>
              <a:rPr lang="en-US" dirty="0" err="1">
                <a:latin typeface="Aparajita" pitchFamily="34" charset="0"/>
                <a:cs typeface="Aparajita" pitchFamily="34" charset="0"/>
              </a:rPr>
              <a:t>nought</a:t>
            </a:r>
            <a:r>
              <a:rPr lang="en-US" dirty="0">
                <a:latin typeface="Aparajita" pitchFamily="34" charset="0"/>
                <a:cs typeface="Aparajita" pitchFamily="34" charset="0"/>
              </a:rPr>
              <a:t>. </a:t>
            </a:r>
            <a:endParaRPr lang="tr-TR" dirty="0" smtClean="0">
              <a:latin typeface="Aparajita" pitchFamily="34" charset="0"/>
              <a:cs typeface="Aparajita" pitchFamily="34" charset="0"/>
            </a:endParaRPr>
          </a:p>
          <a:p>
            <a:pPr algn="just"/>
            <a:r>
              <a:rPr lang="en-US" dirty="0">
                <a:latin typeface="Aparajita" pitchFamily="34" charset="0"/>
                <a:cs typeface="Aparajita" pitchFamily="34" charset="0"/>
              </a:rPr>
              <a:t>A characteristic difference between the ratio scale and all other scales is that the ratio scale can express values in terms of multiples of fractional parts, and the ratios are true ratios.</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283579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7452320" y="5805264"/>
            <a:ext cx="18722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pic>
        <p:nvPicPr>
          <p:cNvPr id="10244"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504" y="692694"/>
            <a:ext cx="8856984" cy="543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822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844824"/>
            <a:ext cx="7772400" cy="1470025"/>
          </a:xfrm>
        </p:spPr>
        <p:txBody>
          <a:bodyPr/>
          <a:lstStyle/>
          <a:p>
            <a:r>
              <a:rPr lang="tr-TR" b="1" dirty="0" smtClean="0">
                <a:latin typeface="Aparajita" panose="020B0604020202020204" pitchFamily="34" charset="0"/>
                <a:cs typeface="Aparajita" panose="020B0604020202020204" pitchFamily="34" charset="0"/>
              </a:rPr>
              <a:t>CHAPTER 7</a:t>
            </a:r>
            <a:endParaRPr lang="tr-TR" b="1" dirty="0">
              <a:latin typeface="Aparajita" panose="020B0604020202020204" pitchFamily="34" charset="0"/>
              <a:cs typeface="Aparajita" panose="020B0604020202020204" pitchFamily="34" charset="0"/>
            </a:endParaRPr>
          </a:p>
        </p:txBody>
      </p:sp>
      <p:sp>
        <p:nvSpPr>
          <p:cNvPr id="3" name="Alt Başlık 2"/>
          <p:cNvSpPr>
            <a:spLocks noGrp="1"/>
          </p:cNvSpPr>
          <p:nvPr>
            <p:ph type="subTitle" idx="1"/>
          </p:nvPr>
        </p:nvSpPr>
        <p:spPr>
          <a:xfrm>
            <a:off x="539552" y="3284984"/>
            <a:ext cx="7776864" cy="1752600"/>
          </a:xfrm>
        </p:spPr>
        <p:txBody>
          <a:bodyPr>
            <a:noAutofit/>
          </a:bodyPr>
          <a:lstStyle/>
          <a:p>
            <a:r>
              <a:rPr lang="tr-TR" sz="4400" b="1" dirty="0">
                <a:solidFill>
                  <a:schemeClr val="tx1"/>
                </a:solidFill>
                <a:latin typeface="Aparajita" panose="020B0604020202020204" pitchFamily="34" charset="0"/>
                <a:cs typeface="Aparajita" panose="020B0604020202020204" pitchFamily="34" charset="0"/>
              </a:rPr>
              <a:t>COLLECTING AND ANALYSING</a:t>
            </a:r>
          </a:p>
          <a:p>
            <a:r>
              <a:rPr lang="tr-TR" sz="4400" b="1" dirty="0" smtClean="0">
                <a:solidFill>
                  <a:schemeClr val="tx1"/>
                </a:solidFill>
                <a:latin typeface="Aparajita" panose="020B0604020202020204" pitchFamily="34" charset="0"/>
                <a:cs typeface="Aparajita" panose="020B0604020202020204" pitchFamily="34" charset="0"/>
              </a:rPr>
              <a:t>DATA</a:t>
            </a:r>
            <a:endParaRPr lang="tr-TR" sz="4400"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532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en-US" dirty="0">
                <a:latin typeface="Aparajita" panose="020B0604020202020204" pitchFamily="34" charset="0"/>
                <a:cs typeface="Aparajita" panose="020B0604020202020204" pitchFamily="34" charset="0"/>
              </a:rPr>
              <a:t>As a researcher, you will face </a:t>
            </a:r>
            <a:r>
              <a:rPr lang="en-US" b="1" dirty="0">
                <a:latin typeface="Aparajita" panose="020B0604020202020204" pitchFamily="34" charset="0"/>
                <a:cs typeface="Aparajita" panose="020B0604020202020204" pitchFamily="34" charset="0"/>
              </a:rPr>
              <a:t>several problems </a:t>
            </a:r>
            <a:r>
              <a:rPr lang="en-US" dirty="0">
                <a:latin typeface="Aparajita" panose="020B0604020202020204" pitchFamily="34" charset="0"/>
                <a:cs typeface="Aparajita" panose="020B0604020202020204" pitchFamily="34" charset="0"/>
              </a:rPr>
              <a:t>when seeking previously recorded historical and data. The main of </a:t>
            </a:r>
            <a:r>
              <a:rPr lang="en-US" dirty="0" smtClean="0">
                <a:latin typeface="Aparajita" panose="020B0604020202020204" pitchFamily="34" charset="0"/>
                <a:cs typeface="Aparajita" panose="020B0604020202020204" pitchFamily="34" charset="0"/>
              </a:rPr>
              <a:t>these </a:t>
            </a:r>
            <a:r>
              <a:rPr lang="en-US" dirty="0">
                <a:latin typeface="Aparajita" panose="020B0604020202020204" pitchFamily="34" charset="0"/>
                <a:cs typeface="Aparajita" panose="020B0604020202020204" pitchFamily="34" charset="0"/>
              </a:rPr>
              <a:t>are that of</a:t>
            </a:r>
            <a:r>
              <a:rPr lang="en-US" dirty="0" smtClean="0">
                <a:latin typeface="Aparajita" panose="020B0604020202020204" pitchFamily="34" charset="0"/>
                <a:cs typeface="Aparajita" panose="020B0604020202020204" pitchFamily="34" charset="0"/>
              </a:rPr>
              <a:t>:</a:t>
            </a:r>
            <a:endParaRPr lang="tr-TR" dirty="0" smtClean="0">
              <a:latin typeface="Aparajita" panose="020B0604020202020204" pitchFamily="34" charset="0"/>
              <a:cs typeface="Aparajita" panose="020B0604020202020204" pitchFamily="34" charset="0"/>
            </a:endParaRPr>
          </a:p>
          <a:p>
            <a:pPr marL="0" indent="0" algn="just">
              <a:buNone/>
            </a:pPr>
            <a:endParaRPr lang="tr-TR" dirty="0">
              <a:latin typeface="Aparajita" panose="020B0604020202020204" pitchFamily="34" charset="0"/>
              <a:cs typeface="Aparajita" panose="020B0604020202020204" pitchFamily="34" charset="0"/>
            </a:endParaRPr>
          </a:p>
          <a:p>
            <a:pPr algn="just">
              <a:buFont typeface="Wingdings" pitchFamily="2" charset="2"/>
              <a:buChar char="§"/>
            </a:pPr>
            <a:r>
              <a:rPr lang="en-US" dirty="0">
                <a:latin typeface="Aparajita" panose="020B0604020202020204" pitchFamily="34" charset="0"/>
                <a:cs typeface="Aparajita" panose="020B0604020202020204" pitchFamily="34" charset="0"/>
              </a:rPr>
              <a:t>locating and accessing them</a:t>
            </a:r>
          </a:p>
          <a:p>
            <a:pPr algn="just">
              <a:buFont typeface="Wingdings" pitchFamily="2" charset="2"/>
              <a:buChar char="§"/>
            </a:pPr>
            <a:r>
              <a:rPr lang="en-US" dirty="0">
                <a:latin typeface="Aparajita" panose="020B0604020202020204" pitchFamily="34" charset="0"/>
                <a:cs typeface="Aparajita" panose="020B0604020202020204" pitchFamily="34" charset="0"/>
              </a:rPr>
              <a:t>authenticating the sources</a:t>
            </a:r>
          </a:p>
          <a:p>
            <a:pPr algn="just">
              <a:buFont typeface="Wingdings" pitchFamily="2" charset="2"/>
              <a:buChar char="§"/>
            </a:pPr>
            <a:r>
              <a:rPr lang="en-US" dirty="0">
                <a:latin typeface="Aparajita" panose="020B0604020202020204" pitchFamily="34" charset="0"/>
                <a:cs typeface="Aparajita" panose="020B0604020202020204" pitchFamily="34" charset="0"/>
              </a:rPr>
              <a:t>assessing credibility</a:t>
            </a:r>
          </a:p>
          <a:p>
            <a:pPr algn="just">
              <a:buFont typeface="Wingdings" pitchFamily="2" charset="2"/>
              <a:buChar char="§"/>
            </a:pPr>
            <a:r>
              <a:rPr lang="en-US" dirty="0">
                <a:latin typeface="Aparajita" panose="020B0604020202020204" pitchFamily="34" charset="0"/>
                <a:cs typeface="Aparajita" panose="020B0604020202020204" pitchFamily="34" charset="0"/>
              </a:rPr>
              <a:t>gauging how representative they are</a:t>
            </a:r>
          </a:p>
          <a:p>
            <a:pPr algn="just">
              <a:buFont typeface="Wingdings" pitchFamily="2" charset="2"/>
              <a:buChar char="§"/>
            </a:pPr>
            <a:r>
              <a:rPr lang="en-US" dirty="0">
                <a:latin typeface="Aparajita" panose="020B0604020202020204" pitchFamily="34" charset="0"/>
                <a:cs typeface="Aparajita" panose="020B0604020202020204" pitchFamily="34" charset="0"/>
              </a:rPr>
              <a:t>selecting methods to interpret them.</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23072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sz="3600" b="1" dirty="0">
                <a:latin typeface="Aparajita" panose="020B0604020202020204" pitchFamily="34" charset="0"/>
                <a:cs typeface="Aparajita" panose="020B0604020202020204" pitchFamily="34" charset="0"/>
              </a:rPr>
              <a:t>TYPES AND SOURCES OF SECONDARY DATA</a:t>
            </a:r>
            <a:endParaRPr lang="tr-TR" sz="3600" b="1"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pPr marL="0" indent="0" algn="just">
              <a:buNone/>
            </a:pPr>
            <a:r>
              <a:rPr lang="en-US" dirty="0">
                <a:latin typeface="Aparajita" panose="020B0604020202020204" pitchFamily="34" charset="0"/>
                <a:cs typeface="Aparajita" panose="020B0604020202020204" pitchFamily="34" charset="0"/>
              </a:rPr>
              <a:t>There are numerous types of secondary data, the main being documentary sources in the form of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written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non-written </a:t>
            </a:r>
            <a:r>
              <a:rPr lang="en-US" dirty="0">
                <a:latin typeface="Aparajita" panose="020B0604020202020204" pitchFamily="34" charset="0"/>
                <a:cs typeface="Aparajita" panose="020B0604020202020204" pitchFamily="34" charset="0"/>
              </a:rPr>
              <a:t>materials,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survey </a:t>
            </a:r>
            <a:r>
              <a:rPr lang="en-US" dirty="0">
                <a:latin typeface="Aparajita" panose="020B0604020202020204" pitchFamily="34" charset="0"/>
                <a:cs typeface="Aparajita" panose="020B0604020202020204" pitchFamily="34" charset="0"/>
              </a:rPr>
              <a:t>data </a:t>
            </a:r>
            <a:endParaRPr lang="tr-TR" dirty="0" smtClean="0">
              <a:latin typeface="Aparajita" panose="020B0604020202020204" pitchFamily="34" charset="0"/>
              <a:cs typeface="Aparajita" panose="020B0604020202020204" pitchFamily="34" charset="0"/>
            </a:endParaRPr>
          </a:p>
          <a:p>
            <a:pPr marL="0" indent="0" algn="just">
              <a:buNone/>
            </a:pPr>
            <a:r>
              <a:rPr lang="en-US" dirty="0" smtClean="0">
                <a:latin typeface="Aparajita" panose="020B0604020202020204" pitchFamily="34" charset="0"/>
                <a:cs typeface="Aparajita" panose="020B0604020202020204" pitchFamily="34" charset="0"/>
              </a:rPr>
              <a:t>in </a:t>
            </a:r>
            <a:r>
              <a:rPr lang="en-US" dirty="0">
                <a:latin typeface="Aparajita" panose="020B0604020202020204" pitchFamily="34" charset="0"/>
                <a:cs typeface="Aparajita" panose="020B0604020202020204" pitchFamily="34" charset="0"/>
              </a:rPr>
              <a:t>the form of statistical information.</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52450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4525963"/>
          </a:xfrm>
        </p:spPr>
        <p:txBody>
          <a:bodyPr>
            <a:noAutofit/>
          </a:bodyPr>
          <a:lstStyle/>
          <a:p>
            <a:pPr algn="just"/>
            <a:r>
              <a:rPr lang="en-US" dirty="0">
                <a:latin typeface="Aparajita" pitchFamily="34" charset="0"/>
                <a:cs typeface="Aparajita" pitchFamily="34" charset="0"/>
              </a:rPr>
              <a:t>Although much data seem to be </a:t>
            </a:r>
            <a:r>
              <a:rPr lang="en-US" u="sng" dirty="0">
                <a:latin typeface="Aparajita" pitchFamily="34" charset="0"/>
                <a:cs typeface="Aparajita" pitchFamily="34" charset="0"/>
              </a:rPr>
              <a:t>solid fact </a:t>
            </a:r>
            <a:r>
              <a:rPr lang="en-US" dirty="0">
                <a:latin typeface="Aparajita" pitchFamily="34" charset="0"/>
                <a:cs typeface="Aparajita" pitchFamily="34" charset="0"/>
              </a:rPr>
              <a:t>and </a:t>
            </a:r>
            <a:r>
              <a:rPr lang="en-US" u="sng" dirty="0">
                <a:latin typeface="Aparajita" pitchFamily="34" charset="0"/>
                <a:cs typeface="Aparajita" pitchFamily="34" charset="0"/>
              </a:rPr>
              <a:t>permanently represents the truth</a:t>
            </a:r>
            <a:r>
              <a:rPr lang="en-US" dirty="0">
                <a:latin typeface="Aparajita" pitchFamily="34" charset="0"/>
                <a:cs typeface="Aparajita" pitchFamily="34" charset="0"/>
              </a:rPr>
              <a:t>, this is not the case. </a:t>
            </a:r>
            <a:endParaRPr lang="tr-TR" dirty="0" smtClean="0">
              <a:latin typeface="Aparajita" pitchFamily="34" charset="0"/>
              <a:cs typeface="Aparajita" pitchFamily="34" charset="0"/>
            </a:endParaRPr>
          </a:p>
          <a:p>
            <a:pPr algn="just"/>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Data </a:t>
            </a:r>
            <a:r>
              <a:rPr lang="en-US" dirty="0">
                <a:latin typeface="Aparajita" pitchFamily="34" charset="0"/>
                <a:cs typeface="Aparajita" pitchFamily="34" charset="0"/>
              </a:rPr>
              <a:t>are not only </a:t>
            </a:r>
            <a:r>
              <a:rPr lang="en-US" b="1" dirty="0">
                <a:latin typeface="Aparajita" pitchFamily="34" charset="0"/>
                <a:cs typeface="Aparajita" pitchFamily="34" charset="0"/>
              </a:rPr>
              <a:t>elusive</a:t>
            </a:r>
            <a:r>
              <a:rPr lang="en-US" dirty="0">
                <a:latin typeface="Aparajita" pitchFamily="34" charset="0"/>
                <a:cs typeface="Aparajita" pitchFamily="34" charset="0"/>
              </a:rPr>
              <a:t>, </a:t>
            </a:r>
            <a:r>
              <a:rPr lang="en-US" dirty="0" smtClean="0">
                <a:latin typeface="Aparajita" pitchFamily="34" charset="0"/>
                <a:cs typeface="Aparajita" pitchFamily="34" charset="0"/>
              </a:rPr>
              <a:t>but</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also </a:t>
            </a:r>
            <a:r>
              <a:rPr lang="en-US" b="1" dirty="0" smtClean="0">
                <a:latin typeface="Aparajita" pitchFamily="34" charset="0"/>
                <a:cs typeface="Aparajita" pitchFamily="34" charset="0"/>
              </a:rPr>
              <a:t>ephemeral</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They </a:t>
            </a:r>
            <a:r>
              <a:rPr lang="en-US" dirty="0">
                <a:latin typeface="Aparajita" pitchFamily="34" charset="0"/>
                <a:cs typeface="Aparajita" pitchFamily="34" charset="0"/>
              </a:rPr>
              <a:t>may be true for a time in a particular place as observed by a particular person, but might be quite different the next day</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algn="just"/>
            <a:endParaRPr lang="tr-TR" dirty="0" smtClean="0">
              <a:latin typeface="Aparajita" pitchFamily="34" charset="0"/>
              <a:cs typeface="Aparajita" pitchFamily="34" charset="0"/>
            </a:endParaRPr>
          </a:p>
          <a:p>
            <a:pPr algn="just"/>
            <a:r>
              <a:rPr lang="tr-TR" dirty="0" err="1" smtClean="0">
                <a:latin typeface="Aparajita" pitchFamily="34" charset="0"/>
                <a:cs typeface="Aparajita" pitchFamily="34" charset="0"/>
              </a:rPr>
              <a:t>And</a:t>
            </a:r>
            <a:r>
              <a:rPr lang="tr-TR" dirty="0" smtClean="0">
                <a:latin typeface="Aparajita" pitchFamily="34" charset="0"/>
                <a:cs typeface="Aparajita" pitchFamily="34" charset="0"/>
              </a:rPr>
              <a:t> d</a:t>
            </a:r>
            <a:r>
              <a:rPr lang="en-US" dirty="0" err="1" smtClean="0">
                <a:latin typeface="Aparajita" pitchFamily="34" charset="0"/>
                <a:cs typeface="Aparajita" pitchFamily="34" charset="0"/>
              </a:rPr>
              <a:t>ata</a:t>
            </a:r>
            <a:r>
              <a:rPr lang="en-US" dirty="0" smtClean="0">
                <a:latin typeface="Aparajita" pitchFamily="34" charset="0"/>
                <a:cs typeface="Aparajita" pitchFamily="34" charset="0"/>
              </a:rPr>
              <a:t> </a:t>
            </a:r>
            <a:r>
              <a:rPr lang="en-US" dirty="0">
                <a:latin typeface="Aparajita" pitchFamily="34" charset="0"/>
                <a:cs typeface="Aparajita" pitchFamily="34" charset="0"/>
              </a:rPr>
              <a:t>are not only ephemeral, but also </a:t>
            </a:r>
            <a:r>
              <a:rPr lang="en-US" b="1" dirty="0" smtClean="0">
                <a:latin typeface="Aparajita" pitchFamily="34" charset="0"/>
                <a:cs typeface="Aparajita" pitchFamily="34" charset="0"/>
              </a:rPr>
              <a:t>corruptible</a:t>
            </a:r>
            <a:r>
              <a:rPr lang="tr-TR" b="1" dirty="0" smtClean="0">
                <a:latin typeface="Aparajita" pitchFamily="34" charset="0"/>
                <a:cs typeface="Aparajita" pitchFamily="34" charset="0"/>
              </a:rPr>
              <a:t>.</a:t>
            </a:r>
            <a:endParaRPr lang="tr-TR" b="1" dirty="0">
              <a:latin typeface="Aparajita" pitchFamily="34" charset="0"/>
              <a:cs typeface="Aparajita" pitchFamily="34" charset="0"/>
            </a:endParaRPr>
          </a:p>
        </p:txBody>
      </p:sp>
    </p:spTree>
    <p:extLst>
      <p:ext uri="{BB962C8B-B14F-4D97-AF65-F5344CB8AC3E}">
        <p14:creationId xmlns:p14="http://schemas.microsoft.com/office/powerpoint/2010/main" val="266017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latin typeface="Aparajita" panose="020B0604020202020204" pitchFamily="34" charset="0"/>
                <a:cs typeface="Aparajita" panose="020B0604020202020204" pitchFamily="34" charset="0"/>
              </a:rPr>
              <a:t>Written materials </a:t>
            </a:r>
            <a:endParaRPr lang="tr-TR"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pPr algn="just"/>
            <a:r>
              <a:rPr lang="en-US" dirty="0" smtClean="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organizational </a:t>
            </a:r>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records </a:t>
            </a:r>
            <a:r>
              <a:rPr lang="en-US" dirty="0">
                <a:latin typeface="Aparajita" panose="020B0604020202020204" pitchFamily="34" charset="0"/>
                <a:cs typeface="Aparajita" panose="020B0604020202020204" pitchFamily="34" charset="0"/>
              </a:rPr>
              <a:t>such as internal reports, annual reports, production records, personnel data; </a:t>
            </a:r>
            <a:endParaRPr lang="tr-TR" dirty="0" smtClean="0">
              <a:latin typeface="Aparajita" panose="020B0604020202020204" pitchFamily="34" charset="0"/>
              <a:cs typeface="Aparajita" panose="020B0604020202020204" pitchFamily="34" charset="0"/>
            </a:endParaRPr>
          </a:p>
          <a:p>
            <a:pPr algn="just"/>
            <a:endParaRPr lang="en-US" dirty="0">
              <a:latin typeface="Aparajita" panose="020B0604020202020204" pitchFamily="34" charset="0"/>
              <a:cs typeface="Aparajita" panose="020B0604020202020204" pitchFamily="34" charset="0"/>
            </a:endParaRPr>
          </a:p>
          <a:p>
            <a:pPr algn="just"/>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communications</a:t>
            </a:r>
            <a:r>
              <a:rPr lang="en-US" dirty="0">
                <a:latin typeface="Aparajita" panose="020B0604020202020204" pitchFamily="34" charset="0"/>
                <a:cs typeface="Aparajita" panose="020B0604020202020204" pitchFamily="34" charset="0"/>
              </a:rPr>
              <a:t> such as emails, letters, notes; </a:t>
            </a:r>
            <a:endParaRPr lang="tr-TR" dirty="0" smtClean="0">
              <a:latin typeface="Aparajita" panose="020B0604020202020204" pitchFamily="34" charset="0"/>
              <a:cs typeface="Aparajita" panose="020B0604020202020204" pitchFamily="34" charset="0"/>
            </a:endParaRPr>
          </a:p>
          <a:p>
            <a:pPr algn="just"/>
            <a:endParaRPr lang="en-US" dirty="0">
              <a:latin typeface="Aparajita" panose="020B0604020202020204" pitchFamily="34" charset="0"/>
              <a:cs typeface="Aparajita" panose="020B0604020202020204" pitchFamily="34" charset="0"/>
            </a:endParaRPr>
          </a:p>
          <a:p>
            <a:pPr algn="just"/>
            <a:r>
              <a:rPr lang="en-US" dirty="0">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publications</a:t>
            </a:r>
            <a:r>
              <a:rPr lang="en-US" dirty="0">
                <a:latin typeface="Aparajita" panose="020B0604020202020204" pitchFamily="34" charset="0"/>
                <a:cs typeface="Aparajita" panose="020B0604020202020204" pitchFamily="34" charset="0"/>
              </a:rPr>
              <a:t>, such as books, journals, newspapers, advertising copy, government publications of all kinds etc.</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68245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latin typeface="Aparajita" panose="020B0604020202020204" pitchFamily="34" charset="0"/>
                <a:cs typeface="Aparajita" panose="020B0604020202020204" pitchFamily="34" charset="0"/>
              </a:rPr>
              <a:t>Non-written materials </a:t>
            </a:r>
            <a:endParaRPr lang="tr-TR"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pPr algn="just"/>
            <a:r>
              <a:rPr lang="tr-TR" dirty="0">
                <a:latin typeface="Aparajita" panose="020B0604020202020204" pitchFamily="34" charset="0"/>
                <a:cs typeface="Aparajita" panose="020B0604020202020204" pitchFamily="34" charset="0"/>
              </a:rPr>
              <a:t>T</a:t>
            </a:r>
            <a:r>
              <a:rPr lang="en-US" dirty="0" err="1" smtClean="0">
                <a:latin typeface="Aparajita" panose="020B0604020202020204" pitchFamily="34" charset="0"/>
                <a:cs typeface="Aparajita" panose="020B0604020202020204" pitchFamily="34" charset="0"/>
              </a:rPr>
              <a:t>elevision</a:t>
            </a:r>
            <a:r>
              <a:rPr lang="en-US" dirty="0" smtClean="0">
                <a:latin typeface="Aparajita" panose="020B0604020202020204" pitchFamily="34" charset="0"/>
                <a:cs typeface="Aparajita" panose="020B0604020202020204" pitchFamily="34" charset="0"/>
              </a:rPr>
              <a:t> </a:t>
            </a:r>
            <a:r>
              <a:rPr lang="en-US" dirty="0" err="1">
                <a:latin typeface="Aparajita" panose="020B0604020202020204" pitchFamily="34" charset="0"/>
                <a:cs typeface="Aparajita" panose="020B0604020202020204" pitchFamily="34" charset="0"/>
              </a:rPr>
              <a:t>programmes</a:t>
            </a:r>
            <a:r>
              <a:rPr lang="en-US" dirty="0">
                <a:latin typeface="Aparajita" panose="020B0604020202020204" pitchFamily="34" charset="0"/>
                <a:cs typeface="Aparajita" panose="020B0604020202020204" pitchFamily="34" charset="0"/>
              </a:rPr>
              <a:t>, radio </a:t>
            </a:r>
            <a:r>
              <a:rPr lang="en-US" dirty="0" err="1">
                <a:latin typeface="Aparajita" panose="020B0604020202020204" pitchFamily="34" charset="0"/>
                <a:cs typeface="Aparajita" panose="020B0604020202020204" pitchFamily="34" charset="0"/>
              </a:rPr>
              <a:t>programmes</a:t>
            </a:r>
            <a:r>
              <a:rPr lang="en-US" dirty="0">
                <a:latin typeface="Aparajita" panose="020B0604020202020204" pitchFamily="34" charset="0"/>
                <a:cs typeface="Aparajita" panose="020B0604020202020204" pitchFamily="34" charset="0"/>
              </a:rPr>
              <a:t>, tape recordings, video tapes, films of all types, including documentary, live reporting, interviews, etc. </a:t>
            </a:r>
            <a:endParaRPr lang="tr-TR" dirty="0" smtClean="0">
              <a:latin typeface="Aparajita" panose="020B0604020202020204" pitchFamily="34" charset="0"/>
              <a:cs typeface="Aparajita" panose="020B0604020202020204" pitchFamily="34" charset="0"/>
            </a:endParaRPr>
          </a:p>
          <a:p>
            <a:pPr algn="just"/>
            <a:endParaRPr lang="tr-TR" dirty="0" smtClean="0">
              <a:latin typeface="Aparajita" panose="020B0604020202020204" pitchFamily="34" charset="0"/>
              <a:cs typeface="Aparajita" panose="020B0604020202020204" pitchFamily="34" charset="0"/>
            </a:endParaRPr>
          </a:p>
          <a:p>
            <a:r>
              <a:rPr lang="tr-TR" dirty="0">
                <a:latin typeface="Aparajita" panose="020B0604020202020204" pitchFamily="34" charset="0"/>
                <a:cs typeface="Aparajita" panose="020B0604020202020204" pitchFamily="34" charset="0"/>
              </a:rPr>
              <a:t>W</a:t>
            </a:r>
            <a:r>
              <a:rPr lang="en-US" dirty="0" err="1" smtClean="0">
                <a:latin typeface="Aparajita" panose="020B0604020202020204" pitchFamily="34" charset="0"/>
                <a:cs typeface="Aparajita" panose="020B0604020202020204" pitchFamily="34" charset="0"/>
              </a:rPr>
              <a:t>orks</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of art, historical </a:t>
            </a:r>
            <a:r>
              <a:rPr lang="en-US" dirty="0" err="1">
                <a:latin typeface="Aparajita" panose="020B0604020202020204" pitchFamily="34" charset="0"/>
                <a:cs typeface="Aparajita" panose="020B0604020202020204" pitchFamily="34" charset="0"/>
              </a:rPr>
              <a:t>artefacts</a:t>
            </a:r>
            <a:r>
              <a:rPr lang="en-US" dirty="0">
                <a:latin typeface="Aparajita" panose="020B0604020202020204" pitchFamily="34" charset="0"/>
                <a:cs typeface="Aparajita" panose="020B0604020202020204" pitchFamily="34" charset="0"/>
              </a:rPr>
              <a:t> etc.</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52900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latin typeface="Aparajita" panose="020B0604020202020204" pitchFamily="34" charset="0"/>
                <a:cs typeface="Aparajita" panose="020B0604020202020204" pitchFamily="34" charset="0"/>
              </a:rPr>
              <a:t>Survey data </a:t>
            </a:r>
            <a:endParaRPr lang="tr-TR" dirty="0">
              <a:latin typeface="Aparajita" panose="020B0604020202020204" pitchFamily="34" charset="0"/>
              <a:cs typeface="Aparajita" panose="020B0604020202020204" pitchFamily="34" charset="0"/>
            </a:endParaRPr>
          </a:p>
        </p:txBody>
      </p:sp>
      <p:sp>
        <p:nvSpPr>
          <p:cNvPr id="3" name="İçerik Yer Tutucusu 2"/>
          <p:cNvSpPr>
            <a:spLocks noGrp="1"/>
          </p:cNvSpPr>
          <p:nvPr>
            <p:ph idx="1"/>
          </p:nvPr>
        </p:nvSpPr>
        <p:spPr/>
        <p:txBody>
          <a:bodyPr/>
          <a:lstStyle/>
          <a:p>
            <a:pPr algn="just"/>
            <a:r>
              <a:rPr lang="tr-TR" dirty="0">
                <a:latin typeface="Aparajita" panose="020B0604020202020204" pitchFamily="34" charset="0"/>
                <a:cs typeface="Aparajita" panose="020B0604020202020204" pitchFamily="34" charset="0"/>
              </a:rPr>
              <a:t>G</a:t>
            </a:r>
            <a:r>
              <a:rPr lang="en-US" dirty="0" err="1" smtClean="0">
                <a:latin typeface="Aparajita" panose="020B0604020202020204" pitchFamily="34" charset="0"/>
                <a:cs typeface="Aparajita" panose="020B0604020202020204" pitchFamily="34" charset="0"/>
              </a:rPr>
              <a:t>overnment</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census of population, economic data,  sales, economic forecasts, employee attitudes.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These </a:t>
            </a:r>
            <a:r>
              <a:rPr lang="en-US" dirty="0">
                <a:latin typeface="Aparajita" panose="020B0604020202020204" pitchFamily="34" charset="0"/>
                <a:cs typeface="Aparajita" panose="020B0604020202020204" pitchFamily="34" charset="0"/>
              </a:rPr>
              <a:t>may be carried out on a periodic basis, with frequent regularity or continuously, or ad hoc or one-off occasions. They may also be limited to sector, time, area.</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68260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3200" b="1" smtClean="0">
                <a:latin typeface="Aparajita" panose="020B0604020202020204" pitchFamily="34" charset="0"/>
                <a:cs typeface="Aparajita" panose="020B0604020202020204" pitchFamily="34" charset="0"/>
              </a:rPr>
              <a:t>COLLECTING PRIMARY DATA</a:t>
            </a:r>
            <a:endParaRPr lang="tr-TR" sz="3200" b="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Aparajita" panose="020B0604020202020204" pitchFamily="34" charset="0"/>
                <a:cs typeface="Aparajita" panose="020B0604020202020204" pitchFamily="34" charset="0"/>
              </a:rPr>
              <a:t>There are several basic methods used to collect primary data; </a:t>
            </a:r>
            <a:r>
              <a:rPr lang="en-US" dirty="0" smtClean="0">
                <a:latin typeface="Aparajita" panose="020B0604020202020204" pitchFamily="34" charset="0"/>
                <a:cs typeface="Aparajita" panose="020B0604020202020204" pitchFamily="34" charset="0"/>
              </a:rPr>
              <a:t>here</a:t>
            </a:r>
            <a:r>
              <a:rPr lang="tr-TR" dirty="0" smtClean="0">
                <a:latin typeface="Aparajita" panose="020B0604020202020204" pitchFamily="34" charset="0"/>
                <a:cs typeface="Aparajita" panose="020B0604020202020204" pitchFamily="34" charset="0"/>
              </a:rPr>
              <a:t> are </a:t>
            </a:r>
            <a:r>
              <a:rPr lang="tr-TR" dirty="0">
                <a:latin typeface="Aparajita" panose="020B0604020202020204" pitchFamily="34" charset="0"/>
                <a:cs typeface="Aparajita" panose="020B0604020202020204" pitchFamily="34" charset="0"/>
              </a:rPr>
              <a:t>the main ones</a:t>
            </a:r>
            <a:r>
              <a:rPr lang="tr-TR" dirty="0" smtClean="0">
                <a:latin typeface="Aparajita" panose="020B0604020202020204" pitchFamily="34" charset="0"/>
                <a:cs typeface="Aparajita" panose="020B0604020202020204" pitchFamily="34" charset="0"/>
              </a:rPr>
              <a:t>:</a:t>
            </a:r>
          </a:p>
          <a:p>
            <a:r>
              <a:rPr lang="tr-TR" dirty="0">
                <a:latin typeface="Aparajita" panose="020B0604020202020204" pitchFamily="34" charset="0"/>
                <a:cs typeface="Aparajita" panose="020B0604020202020204" pitchFamily="34" charset="0"/>
              </a:rPr>
              <a:t>asking questions</a:t>
            </a:r>
          </a:p>
          <a:p>
            <a:r>
              <a:rPr lang="tr-TR" dirty="0" smtClean="0">
                <a:latin typeface="Aparajita" panose="020B0604020202020204" pitchFamily="34" charset="0"/>
                <a:cs typeface="Aparajita" panose="020B0604020202020204" pitchFamily="34" charset="0"/>
              </a:rPr>
              <a:t>conducting </a:t>
            </a:r>
            <a:r>
              <a:rPr lang="tr-TR" dirty="0">
                <a:latin typeface="Aparajita" panose="020B0604020202020204" pitchFamily="34" charset="0"/>
                <a:cs typeface="Aparajita" panose="020B0604020202020204" pitchFamily="34" charset="0"/>
              </a:rPr>
              <a:t>interviews</a:t>
            </a:r>
          </a:p>
          <a:p>
            <a:r>
              <a:rPr lang="en-US" dirty="0" smtClean="0">
                <a:latin typeface="Aparajita" panose="020B0604020202020204" pitchFamily="34" charset="0"/>
                <a:cs typeface="Aparajita" panose="020B0604020202020204" pitchFamily="34" charset="0"/>
              </a:rPr>
              <a:t>observing </a:t>
            </a:r>
            <a:r>
              <a:rPr lang="en-US" dirty="0">
                <a:latin typeface="Aparajita" panose="020B0604020202020204" pitchFamily="34" charset="0"/>
                <a:cs typeface="Aparajita" panose="020B0604020202020204" pitchFamily="34" charset="0"/>
              </a:rPr>
              <a:t>without getting involved</a:t>
            </a:r>
          </a:p>
          <a:p>
            <a:r>
              <a:rPr lang="en-US" dirty="0" smtClean="0">
                <a:latin typeface="Aparajita" panose="020B0604020202020204" pitchFamily="34" charset="0"/>
                <a:cs typeface="Aparajita" panose="020B0604020202020204" pitchFamily="34" charset="0"/>
              </a:rPr>
              <a:t>immersing </a:t>
            </a:r>
            <a:r>
              <a:rPr lang="en-US" dirty="0">
                <a:latin typeface="Aparajita" panose="020B0604020202020204" pitchFamily="34" charset="0"/>
                <a:cs typeface="Aparajita" panose="020B0604020202020204" pitchFamily="34" charset="0"/>
              </a:rPr>
              <a:t>oneself in a situation</a:t>
            </a:r>
          </a:p>
          <a:p>
            <a:r>
              <a:rPr lang="tr-TR" dirty="0" smtClean="0">
                <a:latin typeface="Aparajita" panose="020B0604020202020204" pitchFamily="34" charset="0"/>
                <a:cs typeface="Aparajita" panose="020B0604020202020204" pitchFamily="34" charset="0"/>
              </a:rPr>
              <a:t>doing </a:t>
            </a:r>
            <a:r>
              <a:rPr lang="tr-TR" dirty="0">
                <a:latin typeface="Aparajita" panose="020B0604020202020204" pitchFamily="34" charset="0"/>
                <a:cs typeface="Aparajita" panose="020B0604020202020204" pitchFamily="34" charset="0"/>
              </a:rPr>
              <a:t>experiments</a:t>
            </a:r>
          </a:p>
          <a:p>
            <a:r>
              <a:rPr lang="tr-TR" dirty="0" smtClean="0">
                <a:latin typeface="Aparajita" panose="020B0604020202020204" pitchFamily="34" charset="0"/>
                <a:cs typeface="Aparajita" panose="020B0604020202020204" pitchFamily="34" charset="0"/>
              </a:rPr>
              <a:t>manipulating models</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99201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parajita" panose="020B0604020202020204" pitchFamily="34" charset="0"/>
                <a:cs typeface="Aparajita" panose="020B0604020202020204" pitchFamily="34" charset="0"/>
              </a:rPr>
              <a:t>Research interviews</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57200" y="1340768"/>
            <a:ext cx="8229600" cy="4785395"/>
          </a:xfrm>
        </p:spPr>
        <p:txBody>
          <a:bodyPr>
            <a:normAutofit/>
          </a:bodyPr>
          <a:lstStyle/>
          <a:p>
            <a:pPr algn="just"/>
            <a:r>
              <a:rPr lang="en-US" dirty="0">
                <a:latin typeface="Aparajita" panose="020B0604020202020204" pitchFamily="34" charset="0"/>
                <a:cs typeface="Aparajita" panose="020B0604020202020204" pitchFamily="34" charset="0"/>
              </a:rPr>
              <a:t>Interviews are more suitable for questions that </a:t>
            </a:r>
            <a:r>
              <a:rPr lang="en-US" dirty="0" smtClean="0">
                <a:latin typeface="Aparajita" panose="020B0604020202020204" pitchFamily="34" charset="0"/>
                <a:cs typeface="Aparajita" panose="020B0604020202020204" pitchFamily="34" charset="0"/>
              </a:rPr>
              <a:t>require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probing </a:t>
            </a:r>
            <a:r>
              <a:rPr lang="en-US" dirty="0">
                <a:latin typeface="Aparajita" panose="020B0604020202020204" pitchFamily="34" charset="0"/>
                <a:cs typeface="Aparajita" panose="020B0604020202020204" pitchFamily="34" charset="0"/>
              </a:rPr>
              <a:t>to obtain adequate information.</a:t>
            </a:r>
          </a:p>
          <a:p>
            <a:pPr algn="just"/>
            <a:r>
              <a:rPr lang="en-US" dirty="0">
                <a:latin typeface="Aparajita" panose="020B0604020202020204" pitchFamily="34" charset="0"/>
                <a:cs typeface="Aparajita" panose="020B0604020202020204" pitchFamily="34" charset="0"/>
              </a:rPr>
              <a:t>The use of interviews to question samples of people is a very </a:t>
            </a:r>
            <a:r>
              <a:rPr lang="en-US" dirty="0" smtClean="0">
                <a:latin typeface="Aparajita" panose="020B0604020202020204" pitchFamily="34" charset="0"/>
                <a:cs typeface="Aparajita" panose="020B0604020202020204" pitchFamily="34" charset="0"/>
              </a:rPr>
              <a:t>flexible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tool </a:t>
            </a:r>
            <a:r>
              <a:rPr lang="en-US" dirty="0">
                <a:latin typeface="Aparajita" panose="020B0604020202020204" pitchFamily="34" charset="0"/>
                <a:cs typeface="Aparajita" panose="020B0604020202020204" pitchFamily="34" charset="0"/>
              </a:rPr>
              <a:t>with a wide range of applications.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Three </a:t>
            </a:r>
            <a:r>
              <a:rPr lang="en-US" dirty="0">
                <a:latin typeface="Aparajita" panose="020B0604020202020204" pitchFamily="34" charset="0"/>
                <a:cs typeface="Aparajita" panose="020B0604020202020204" pitchFamily="34" charset="0"/>
              </a:rPr>
              <a:t>types of </a:t>
            </a:r>
            <a:r>
              <a:rPr lang="en-US" dirty="0" smtClean="0">
                <a:latin typeface="Aparajita" panose="020B0604020202020204" pitchFamily="34" charset="0"/>
                <a:cs typeface="Aparajita" panose="020B0604020202020204" pitchFamily="34" charset="0"/>
              </a:rPr>
              <a:t>interview</a:t>
            </a:r>
            <a:r>
              <a:rPr lang="tr-TR" dirty="0" smtClean="0">
                <a:latin typeface="Aparajita" panose="020B0604020202020204" pitchFamily="34" charset="0"/>
                <a:cs typeface="Aparajita" panose="020B0604020202020204" pitchFamily="34" charset="0"/>
              </a:rPr>
              <a:t> are </a:t>
            </a:r>
            <a:r>
              <a:rPr lang="tr-TR" dirty="0">
                <a:latin typeface="Aparajita" panose="020B0604020202020204" pitchFamily="34" charset="0"/>
                <a:cs typeface="Aparajita" panose="020B0604020202020204" pitchFamily="34" charset="0"/>
              </a:rPr>
              <a:t>often mentioned</a:t>
            </a:r>
            <a:r>
              <a:rPr lang="tr-TR" dirty="0" smtClean="0">
                <a:latin typeface="Aparajita" panose="020B0604020202020204" pitchFamily="34" charset="0"/>
                <a:cs typeface="Aparajita" panose="020B0604020202020204" pitchFamily="34" charset="0"/>
              </a:rPr>
              <a:t>:</a:t>
            </a:r>
          </a:p>
          <a:p>
            <a:pPr lvl="1" algn="just">
              <a:buFont typeface="Wingdings" panose="05000000000000000000" pitchFamily="2" charset="2"/>
              <a:buChar char="q"/>
            </a:pPr>
            <a:r>
              <a:rPr lang="tr-TR" altLang="en-US" b="1" dirty="0" smtClean="0">
                <a:latin typeface="Aparajita" panose="020B0604020202020204" pitchFamily="34" charset="0"/>
                <a:cs typeface="Aparajita" panose="020B0604020202020204" pitchFamily="34" charset="0"/>
              </a:rPr>
              <a:t> </a:t>
            </a:r>
            <a:r>
              <a:rPr lang="en-US" altLang="en-US" b="1" dirty="0" smtClean="0">
                <a:latin typeface="Aparajita" panose="020B0604020202020204" pitchFamily="34" charset="0"/>
                <a:cs typeface="Aparajita" panose="020B0604020202020204" pitchFamily="34" charset="0"/>
              </a:rPr>
              <a:t>Structured interviews</a:t>
            </a:r>
            <a:endParaRPr lang="tr-TR" altLang="en-US" b="1" dirty="0" smtClean="0">
              <a:latin typeface="Aparajita" panose="020B0604020202020204" pitchFamily="34" charset="0"/>
              <a:cs typeface="Aparajita" panose="020B0604020202020204" pitchFamily="34" charset="0"/>
            </a:endParaRPr>
          </a:p>
          <a:p>
            <a:pPr lvl="1" algn="just">
              <a:buFont typeface="Wingdings" panose="05000000000000000000" pitchFamily="2" charset="2"/>
              <a:buChar char="q"/>
            </a:pPr>
            <a:r>
              <a:rPr lang="tr-TR" altLang="en-US" b="1" dirty="0" smtClean="0">
                <a:latin typeface="Aparajita" panose="020B0604020202020204" pitchFamily="34" charset="0"/>
                <a:cs typeface="Aparajita" panose="020B0604020202020204" pitchFamily="34" charset="0"/>
              </a:rPr>
              <a:t> </a:t>
            </a:r>
            <a:r>
              <a:rPr lang="en-US" altLang="en-US" b="1" dirty="0" smtClean="0">
                <a:latin typeface="Aparajita" panose="020B0604020202020204" pitchFamily="34" charset="0"/>
                <a:cs typeface="Aparajita" panose="020B0604020202020204" pitchFamily="34" charset="0"/>
              </a:rPr>
              <a:t>Semi-structure interviews</a:t>
            </a:r>
            <a:endParaRPr lang="tr-TR" altLang="en-US" b="1" dirty="0" smtClean="0">
              <a:latin typeface="Aparajita" panose="020B0604020202020204" pitchFamily="34" charset="0"/>
              <a:cs typeface="Aparajita" panose="020B0604020202020204" pitchFamily="34" charset="0"/>
            </a:endParaRPr>
          </a:p>
          <a:p>
            <a:pPr lvl="1" algn="just">
              <a:buFont typeface="Wingdings" panose="05000000000000000000" pitchFamily="2" charset="2"/>
              <a:buChar char="q"/>
            </a:pPr>
            <a:r>
              <a:rPr lang="tr-TR" b="1" dirty="0" smtClean="0">
                <a:latin typeface="Aparajita" panose="020B0604020202020204" pitchFamily="34" charset="0"/>
                <a:cs typeface="Aparajita" panose="020B0604020202020204" pitchFamily="34" charset="0"/>
              </a:rPr>
              <a:t> Unstructured </a:t>
            </a:r>
            <a:r>
              <a:rPr lang="tr-TR" b="1" dirty="0">
                <a:latin typeface="Aparajita" panose="020B0604020202020204" pitchFamily="34" charset="0"/>
                <a:cs typeface="Aparajita" panose="020B0604020202020204" pitchFamily="34" charset="0"/>
              </a:rPr>
              <a:t>interview</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74670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parajita" panose="020B0604020202020204" pitchFamily="34" charset="0"/>
                <a:cs typeface="Aparajita" panose="020B0604020202020204" pitchFamily="34" charset="0"/>
              </a:rPr>
              <a:t>Types of I</a:t>
            </a:r>
            <a:r>
              <a:rPr lang="tr-TR" b="1" dirty="0" smtClean="0">
                <a:latin typeface="Aparajita" panose="020B0604020202020204" pitchFamily="34" charset="0"/>
                <a:cs typeface="Aparajita" panose="020B0604020202020204" pitchFamily="34" charset="0"/>
              </a:rPr>
              <a:t>nterview</a:t>
            </a:r>
            <a:endParaRPr lang="tr-TR" b="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57200" y="1340768"/>
            <a:ext cx="8229600" cy="4785395"/>
          </a:xfrm>
        </p:spPr>
        <p:txBody>
          <a:bodyPr>
            <a:normAutofit/>
          </a:bodyPr>
          <a:lstStyle/>
          <a:p>
            <a:pPr algn="just"/>
            <a:r>
              <a:rPr lang="en-US" b="1" dirty="0">
                <a:solidFill>
                  <a:srgbClr val="FF0000"/>
                </a:solidFill>
                <a:latin typeface="Aparajita" panose="020B0604020202020204" pitchFamily="34" charset="0"/>
                <a:cs typeface="Aparajita" panose="020B0604020202020204" pitchFamily="34" charset="0"/>
              </a:rPr>
              <a:t>Structured interview </a:t>
            </a:r>
            <a:r>
              <a:rPr lang="en-US" dirty="0">
                <a:solidFill>
                  <a:srgbClr val="FF0000"/>
                </a:solidFill>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standardized questions read out by </a:t>
            </a:r>
            <a:r>
              <a:rPr lang="en-US" dirty="0" smtClean="0">
                <a:latin typeface="Aparajita" panose="020B0604020202020204" pitchFamily="34" charset="0"/>
                <a:cs typeface="Aparajita" panose="020B0604020202020204" pitchFamily="34" charset="0"/>
              </a:rPr>
              <a:t>the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interviewer </a:t>
            </a:r>
            <a:r>
              <a:rPr lang="en-US" dirty="0">
                <a:latin typeface="Aparajita" panose="020B0604020202020204" pitchFamily="34" charset="0"/>
                <a:cs typeface="Aparajita" panose="020B0604020202020204" pitchFamily="34" charset="0"/>
              </a:rPr>
              <a:t>according to an interview schedule. Answers may </a:t>
            </a:r>
            <a:r>
              <a:rPr lang="en-US" dirty="0" smtClean="0">
                <a:latin typeface="Aparajita" panose="020B0604020202020204" pitchFamily="34" charset="0"/>
                <a:cs typeface="Aparajita" panose="020B0604020202020204" pitchFamily="34" charset="0"/>
              </a:rPr>
              <a:t>be</a:t>
            </a:r>
            <a:r>
              <a:rPr lang="tr-TR" dirty="0" smtClean="0">
                <a:latin typeface="Aparajita" panose="020B0604020202020204" pitchFamily="34" charset="0"/>
                <a:cs typeface="Aparajita" panose="020B0604020202020204" pitchFamily="34" charset="0"/>
              </a:rPr>
              <a:t> </a:t>
            </a:r>
            <a:r>
              <a:rPr lang="tr-TR" u="sng" dirty="0" smtClean="0">
                <a:latin typeface="Aparajita" panose="020B0604020202020204" pitchFamily="34" charset="0"/>
                <a:cs typeface="Aparajita" panose="020B0604020202020204" pitchFamily="34" charset="0"/>
              </a:rPr>
              <a:t>closed</a:t>
            </a:r>
            <a:r>
              <a:rPr lang="tr-TR" dirty="0" smtClean="0">
                <a:latin typeface="Aparajita" panose="020B0604020202020204" pitchFamily="34" charset="0"/>
                <a:cs typeface="Aparajita" panose="020B0604020202020204" pitchFamily="34" charset="0"/>
              </a:rPr>
              <a:t> </a:t>
            </a:r>
            <a:r>
              <a:rPr lang="tr-TR" dirty="0">
                <a:latin typeface="Aparajita" panose="020B0604020202020204" pitchFamily="34" charset="0"/>
                <a:cs typeface="Aparajita" panose="020B0604020202020204" pitchFamily="34" charset="0"/>
              </a:rPr>
              <a:t>format</a:t>
            </a:r>
            <a:r>
              <a:rPr lang="tr-TR" dirty="0" smtClean="0">
                <a:latin typeface="Aparajita" panose="020B0604020202020204" pitchFamily="34" charset="0"/>
                <a:cs typeface="Aparajita" panose="020B0604020202020204" pitchFamily="34" charset="0"/>
              </a:rPr>
              <a:t>.</a:t>
            </a:r>
          </a:p>
          <a:p>
            <a:pPr algn="just"/>
            <a:r>
              <a:rPr lang="en-US" b="1" dirty="0">
                <a:solidFill>
                  <a:srgbClr val="FF0000"/>
                </a:solidFill>
                <a:latin typeface="Aparajita" panose="020B0604020202020204" pitchFamily="34" charset="0"/>
                <a:cs typeface="Aparajita" panose="020B0604020202020204" pitchFamily="34" charset="0"/>
              </a:rPr>
              <a:t>Semi-structured interview </a:t>
            </a:r>
            <a:r>
              <a:rPr lang="en-US" dirty="0">
                <a:solidFill>
                  <a:srgbClr val="FF0000"/>
                </a:solidFill>
                <a:latin typeface="Aparajita" panose="020B0604020202020204" pitchFamily="34" charset="0"/>
                <a:cs typeface="Aparajita" panose="020B0604020202020204" pitchFamily="34" charset="0"/>
              </a:rPr>
              <a:t>–</a:t>
            </a:r>
            <a:r>
              <a:rPr lang="en-US" dirty="0">
                <a:latin typeface="Aparajita" panose="020B0604020202020204" pitchFamily="34" charset="0"/>
                <a:cs typeface="Aparajita" panose="020B0604020202020204" pitchFamily="34" charset="0"/>
              </a:rPr>
              <a:t> one that contains structured </a:t>
            </a:r>
            <a:r>
              <a:rPr lang="en-US" dirty="0" smtClean="0">
                <a:latin typeface="Aparajita" panose="020B0604020202020204" pitchFamily="34" charset="0"/>
                <a:cs typeface="Aparajita" panose="020B0604020202020204" pitchFamily="34" charset="0"/>
              </a:rPr>
              <a:t>and</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unstructured </a:t>
            </a:r>
            <a:r>
              <a:rPr lang="en-US" dirty="0">
                <a:latin typeface="Aparajita" panose="020B0604020202020204" pitchFamily="34" charset="0"/>
                <a:cs typeface="Aparajita" panose="020B0604020202020204" pitchFamily="34" charset="0"/>
              </a:rPr>
              <a:t>sections with standardized and </a:t>
            </a:r>
            <a:r>
              <a:rPr lang="en-US" u="sng" dirty="0">
                <a:latin typeface="Aparajita" panose="020B0604020202020204" pitchFamily="34" charset="0"/>
                <a:cs typeface="Aparajita" panose="020B0604020202020204" pitchFamily="34" charset="0"/>
              </a:rPr>
              <a:t>open type questions</a:t>
            </a:r>
            <a:r>
              <a:rPr lang="en-US" dirty="0" smtClean="0">
                <a:latin typeface="Aparajita" panose="020B0604020202020204" pitchFamily="34" charset="0"/>
                <a:cs typeface="Aparajita" panose="020B0604020202020204" pitchFamily="34" charset="0"/>
              </a:rPr>
              <a:t>.</a:t>
            </a:r>
            <a:endParaRPr lang="tr-TR" dirty="0" smtClean="0">
              <a:latin typeface="Aparajita" panose="020B0604020202020204" pitchFamily="34" charset="0"/>
              <a:cs typeface="Aparajita" panose="020B0604020202020204" pitchFamily="34" charset="0"/>
            </a:endParaRPr>
          </a:p>
          <a:p>
            <a:pPr algn="just"/>
            <a:r>
              <a:rPr lang="en-US" b="1" dirty="0">
                <a:solidFill>
                  <a:srgbClr val="FF0000"/>
                </a:solidFill>
                <a:latin typeface="Aparajita" panose="020B0604020202020204" pitchFamily="34" charset="0"/>
                <a:cs typeface="Aparajita" panose="020B0604020202020204" pitchFamily="34" charset="0"/>
              </a:rPr>
              <a:t>Unstructured interview </a:t>
            </a:r>
            <a:r>
              <a:rPr lang="en-US" dirty="0">
                <a:solidFill>
                  <a:srgbClr val="FF0000"/>
                </a:solidFill>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a flexible format, usually based on </a:t>
            </a:r>
            <a:r>
              <a:rPr lang="en-US" dirty="0" smtClean="0">
                <a:latin typeface="Aparajita" panose="020B0604020202020204" pitchFamily="34" charset="0"/>
                <a:cs typeface="Aparajita" panose="020B0604020202020204" pitchFamily="34" charset="0"/>
              </a:rPr>
              <a:t>a</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question </a:t>
            </a:r>
            <a:r>
              <a:rPr lang="en-US" dirty="0">
                <a:latin typeface="Aparajita" panose="020B0604020202020204" pitchFamily="34" charset="0"/>
                <a:cs typeface="Aparajita" panose="020B0604020202020204" pitchFamily="34" charset="0"/>
              </a:rPr>
              <a:t>guide but where the format remains the choice of the interviewer</a:t>
            </a:r>
            <a:r>
              <a:rPr lang="en-US" dirty="0" smtClean="0">
                <a:latin typeface="Aparajita" panose="020B0604020202020204" pitchFamily="34" charset="0"/>
                <a:cs typeface="Aparajita" panose="020B0604020202020204" pitchFamily="34" charset="0"/>
              </a:rPr>
              <a:t>,</a:t>
            </a:r>
            <a:r>
              <a:rPr lang="tr-TR" dirty="0" smtClean="0">
                <a:latin typeface="Aparajita" panose="020B0604020202020204" pitchFamily="34" charset="0"/>
                <a:cs typeface="Aparajita" panose="020B0604020202020204" pitchFamily="34" charset="0"/>
              </a:rPr>
              <a:t> </a:t>
            </a:r>
            <a:r>
              <a:rPr lang="tr-TR" u="sng" dirty="0">
                <a:latin typeface="Aparajita" panose="020B0604020202020204" pitchFamily="34" charset="0"/>
                <a:cs typeface="Aparajita" panose="020B0604020202020204" pitchFamily="34" charset="0"/>
              </a:rPr>
              <a:t>No closed </a:t>
            </a:r>
            <a:r>
              <a:rPr lang="tr-TR" dirty="0" smtClean="0">
                <a:latin typeface="Aparajita" panose="020B0604020202020204" pitchFamily="34" charset="0"/>
                <a:cs typeface="Aparajita" panose="020B0604020202020204" pitchFamily="34" charset="0"/>
              </a:rPr>
              <a:t>format questions</a:t>
            </a:r>
            <a:r>
              <a:rPr lang="tr-TR" dirty="0">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val="327012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latin typeface="Aparajita" panose="020B0604020202020204" pitchFamily="34" charset="0"/>
                <a:cs typeface="Aparajita" panose="020B0604020202020204" pitchFamily="34" charset="0"/>
              </a:rPr>
              <a:t>Additional forms of interviews</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en-GB" altLang="en-US" dirty="0">
                <a:latin typeface="Aparajita" panose="020B0604020202020204" pitchFamily="34" charset="0"/>
                <a:cs typeface="Aparajita" panose="020B0604020202020204" pitchFamily="34" charset="0"/>
              </a:rPr>
              <a:t>Face-to-face interviews </a:t>
            </a:r>
          </a:p>
          <a:p>
            <a:r>
              <a:rPr lang="en-GB" altLang="en-US" dirty="0" smtClean="0">
                <a:latin typeface="Aparajita" panose="020B0604020202020204" pitchFamily="34" charset="0"/>
                <a:cs typeface="Aparajita" panose="020B0604020202020204" pitchFamily="34" charset="0"/>
              </a:rPr>
              <a:t>Focus groups</a:t>
            </a:r>
            <a:endParaRPr lang="en-GB" altLang="en-US" dirty="0">
              <a:latin typeface="Aparajita" panose="020B0604020202020204" pitchFamily="34" charset="0"/>
              <a:cs typeface="Aparajita" panose="020B0604020202020204" pitchFamily="34" charset="0"/>
            </a:endParaRPr>
          </a:p>
          <a:p>
            <a:r>
              <a:rPr lang="en-GB" altLang="en-US" dirty="0">
                <a:latin typeface="Aparajita" panose="020B0604020202020204" pitchFamily="34" charset="0"/>
                <a:cs typeface="Aparajita" panose="020B0604020202020204" pitchFamily="34" charset="0"/>
              </a:rPr>
              <a:t>Telephone </a:t>
            </a:r>
            <a:r>
              <a:rPr lang="en-GB" altLang="en-US" dirty="0" smtClean="0">
                <a:latin typeface="Aparajita" panose="020B0604020202020204" pitchFamily="34" charset="0"/>
                <a:cs typeface="Aparajita" panose="020B0604020202020204" pitchFamily="34" charset="0"/>
              </a:rPr>
              <a:t>interviews</a:t>
            </a:r>
            <a:endParaRPr lang="en-GB" altLang="en-US" dirty="0">
              <a:latin typeface="Aparajita" panose="020B0604020202020204" pitchFamily="34" charset="0"/>
              <a:cs typeface="Aparajita" panose="020B0604020202020204" pitchFamily="34" charset="0"/>
            </a:endParaRPr>
          </a:p>
          <a:p>
            <a:r>
              <a:rPr lang="en-GB" altLang="en-US" dirty="0">
                <a:latin typeface="Aparajita" panose="020B0604020202020204" pitchFamily="34" charset="0"/>
                <a:cs typeface="Aparajita" panose="020B0604020202020204" pitchFamily="34" charset="0"/>
              </a:rPr>
              <a:t>Internet and intra-net mediated interviews</a:t>
            </a:r>
          </a:p>
          <a:p>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17820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525963"/>
          </a:xfrm>
        </p:spPr>
        <p:txBody>
          <a:bodyPr>
            <a:normAutofit/>
          </a:bodyPr>
          <a:lstStyle/>
          <a:p>
            <a:r>
              <a:rPr lang="en-US" b="1" dirty="0">
                <a:latin typeface="Aparajita" panose="020B0604020202020204" pitchFamily="34" charset="0"/>
                <a:cs typeface="Aparajita" panose="020B0604020202020204" pitchFamily="34" charset="0"/>
              </a:rPr>
              <a:t>Face-to-face interviews </a:t>
            </a:r>
            <a:r>
              <a:rPr lang="en-US" dirty="0">
                <a:latin typeface="Aparajita" panose="020B0604020202020204" pitchFamily="34" charset="0"/>
                <a:cs typeface="Aparajita" panose="020B0604020202020204" pitchFamily="34" charset="0"/>
              </a:rPr>
              <a:t>can be carried out in a variety of </a:t>
            </a:r>
            <a:r>
              <a:rPr lang="en-US" dirty="0" smtClean="0">
                <a:latin typeface="Aparajita" panose="020B0604020202020204" pitchFamily="34" charset="0"/>
                <a:cs typeface="Aparajita" panose="020B0604020202020204" pitchFamily="34" charset="0"/>
              </a:rPr>
              <a:t>situations:</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in </a:t>
            </a:r>
            <a:r>
              <a:rPr lang="en-US" dirty="0">
                <a:latin typeface="Aparajita" panose="020B0604020202020204" pitchFamily="34" charset="0"/>
                <a:cs typeface="Aparajita" panose="020B0604020202020204" pitchFamily="34" charset="0"/>
              </a:rPr>
              <a:t>the home, at work, outdoors, on the move (e.g. </a:t>
            </a:r>
            <a:r>
              <a:rPr lang="en-US" dirty="0" smtClean="0">
                <a:latin typeface="Aparajita" panose="020B0604020202020204" pitchFamily="34" charset="0"/>
                <a:cs typeface="Aparajita" panose="020B0604020202020204" pitchFamily="34" charset="0"/>
              </a:rPr>
              <a:t>While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travelling</a:t>
            </a:r>
            <a:r>
              <a:rPr lang="en-US" dirty="0">
                <a:latin typeface="Aparajita" panose="020B0604020202020204" pitchFamily="34" charset="0"/>
                <a:cs typeface="Aparajita" panose="020B0604020202020204" pitchFamily="34" charset="0"/>
              </a:rPr>
              <a:t>) and can be used to interview people both singly and </a:t>
            </a:r>
            <a:r>
              <a:rPr lang="en-US" dirty="0" smtClean="0">
                <a:latin typeface="Aparajita" panose="020B0604020202020204" pitchFamily="34" charset="0"/>
                <a:cs typeface="Aparajita" panose="020B0604020202020204" pitchFamily="34" charset="0"/>
              </a:rPr>
              <a:t>in</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groups</a:t>
            </a:r>
            <a:r>
              <a:rPr lang="en-US" dirty="0">
                <a:latin typeface="Aparajita" panose="020B0604020202020204" pitchFamily="34" charset="0"/>
                <a:cs typeface="Aparajita" panose="020B0604020202020204" pitchFamily="34" charset="0"/>
              </a:rPr>
              <a:t>. </a:t>
            </a:r>
            <a:endParaRPr lang="tr-TR"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Using </a:t>
            </a:r>
            <a:r>
              <a:rPr lang="en-US" dirty="0">
                <a:latin typeface="Aparajita" panose="020B0604020202020204" pitchFamily="34" charset="0"/>
                <a:cs typeface="Aparajita" panose="020B0604020202020204" pitchFamily="34" charset="0"/>
              </a:rPr>
              <a:t>visual signs, such as nods, smiles etc., helps to get </a:t>
            </a:r>
            <a:r>
              <a:rPr lang="en-US" dirty="0" smtClean="0">
                <a:latin typeface="Aparajita" panose="020B0604020202020204" pitchFamily="34" charset="0"/>
                <a:cs typeface="Aparajita" panose="020B0604020202020204" pitchFamily="34" charset="0"/>
              </a:rPr>
              <a:t>good</a:t>
            </a:r>
            <a:r>
              <a:rPr lang="tr-TR" dirty="0" smtClean="0">
                <a:latin typeface="Aparajita" panose="020B0604020202020204" pitchFamily="34" charset="0"/>
                <a:cs typeface="Aparajita" panose="020B0604020202020204" pitchFamily="34" charset="0"/>
              </a:rPr>
              <a:t> responses</a:t>
            </a:r>
            <a:r>
              <a:rPr lang="tr-TR" dirty="0">
                <a:latin typeface="Aparajita" panose="020B0604020202020204" pitchFamily="34" charset="0"/>
                <a:cs typeface="Aparajita" panose="020B0604020202020204" pitchFamily="34" charset="0"/>
              </a:rPr>
              <a:t>.</a:t>
            </a:r>
          </a:p>
        </p:txBody>
      </p:sp>
      <p:pic>
        <p:nvPicPr>
          <p:cNvPr id="3074" name="Picture 2" descr="Face-to-face interview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737" y="3564779"/>
            <a:ext cx="4392488" cy="32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1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r>
              <a:rPr lang="en-US" b="1" dirty="0">
                <a:latin typeface="Aparajita" panose="020B0604020202020204" pitchFamily="34" charset="0"/>
                <a:cs typeface="Aparajita" panose="020B0604020202020204" pitchFamily="34" charset="0"/>
              </a:rPr>
              <a:t>Focus groups </a:t>
            </a:r>
            <a:r>
              <a:rPr lang="en-US" dirty="0">
                <a:latin typeface="Aparajita" panose="020B0604020202020204" pitchFamily="34" charset="0"/>
                <a:cs typeface="Aparajita" panose="020B0604020202020204" pitchFamily="34" charset="0"/>
              </a:rPr>
              <a:t>can be seen as a type of group </a:t>
            </a:r>
            <a:r>
              <a:rPr lang="en-US" dirty="0" smtClean="0">
                <a:latin typeface="Aparajita" panose="020B0604020202020204" pitchFamily="34" charset="0"/>
                <a:cs typeface="Aparajita" panose="020B0604020202020204" pitchFamily="34" charset="0"/>
              </a:rPr>
              <a:t>interview,</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but </a:t>
            </a:r>
            <a:r>
              <a:rPr lang="en-US" dirty="0">
                <a:latin typeface="Aparajita" panose="020B0604020202020204" pitchFamily="34" charset="0"/>
                <a:cs typeface="Aparajita" panose="020B0604020202020204" pitchFamily="34" charset="0"/>
              </a:rPr>
              <a:t>one that tends to concentrate in depth on a particular theme </a:t>
            </a:r>
            <a:r>
              <a:rPr lang="en-US" dirty="0" smtClean="0">
                <a:latin typeface="Aparajita" panose="020B0604020202020204" pitchFamily="34" charset="0"/>
                <a:cs typeface="Aparajita" panose="020B0604020202020204" pitchFamily="34" charset="0"/>
              </a:rPr>
              <a:t>or</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topic </a:t>
            </a:r>
            <a:r>
              <a:rPr lang="en-US" dirty="0">
                <a:latin typeface="Aparajita" panose="020B0604020202020204" pitchFamily="34" charset="0"/>
                <a:cs typeface="Aparajita" panose="020B0604020202020204" pitchFamily="34" charset="0"/>
              </a:rPr>
              <a:t>with an element of interaction. </a:t>
            </a:r>
            <a:endParaRPr lang="tr-TR"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The </a:t>
            </a:r>
            <a:r>
              <a:rPr lang="en-US" dirty="0">
                <a:latin typeface="Aparajita" panose="020B0604020202020204" pitchFamily="34" charset="0"/>
                <a:cs typeface="Aparajita" panose="020B0604020202020204" pitchFamily="34" charset="0"/>
              </a:rPr>
              <a:t>group is often made up </a:t>
            </a:r>
            <a:r>
              <a:rPr lang="en-US" dirty="0" smtClean="0">
                <a:latin typeface="Aparajita" panose="020B0604020202020204" pitchFamily="34" charset="0"/>
                <a:cs typeface="Aparajita" panose="020B0604020202020204" pitchFamily="34" charset="0"/>
              </a:rPr>
              <a:t>of</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people </a:t>
            </a:r>
            <a:r>
              <a:rPr lang="en-US" dirty="0">
                <a:latin typeface="Aparajita" panose="020B0604020202020204" pitchFamily="34" charset="0"/>
                <a:cs typeface="Aparajita" panose="020B0604020202020204" pitchFamily="34" charset="0"/>
              </a:rPr>
              <a:t>who have particular experience or knowledge about the </a:t>
            </a:r>
            <a:r>
              <a:rPr lang="en-US" dirty="0" smtClean="0">
                <a:latin typeface="Aparajita" panose="020B0604020202020204" pitchFamily="34" charset="0"/>
                <a:cs typeface="Aparajita" panose="020B0604020202020204" pitchFamily="34" charset="0"/>
              </a:rPr>
              <a:t>subject</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of </a:t>
            </a:r>
            <a:r>
              <a:rPr lang="en-US" dirty="0">
                <a:latin typeface="Aparajita" panose="020B0604020202020204" pitchFamily="34" charset="0"/>
                <a:cs typeface="Aparajita" panose="020B0604020202020204" pitchFamily="34" charset="0"/>
              </a:rPr>
              <a:t>the research, or those that have a particular interest in it </a:t>
            </a:r>
            <a:r>
              <a:rPr lang="en-US" dirty="0" smtClean="0">
                <a:latin typeface="Aparajita" panose="020B0604020202020204" pitchFamily="34" charset="0"/>
                <a:cs typeface="Aparajita" panose="020B0604020202020204" pitchFamily="34" charset="0"/>
              </a:rPr>
              <a:t>e.g.</a:t>
            </a:r>
            <a:r>
              <a:rPr lang="tr-TR" dirty="0" smtClean="0">
                <a:latin typeface="Aparajita" panose="020B0604020202020204" pitchFamily="34" charset="0"/>
                <a:cs typeface="Aparajita" panose="020B0604020202020204" pitchFamily="34" charset="0"/>
              </a:rPr>
              <a:t> consumers </a:t>
            </a:r>
            <a:r>
              <a:rPr lang="tr-TR" dirty="0">
                <a:latin typeface="Aparajita" panose="020B0604020202020204" pitchFamily="34" charset="0"/>
                <a:cs typeface="Aparajita" panose="020B0604020202020204" pitchFamily="34" charset="0"/>
              </a:rPr>
              <a:t>or </a:t>
            </a:r>
            <a:r>
              <a:rPr lang="tr-TR" dirty="0" smtClean="0">
                <a:latin typeface="Aparajita" panose="020B0604020202020204" pitchFamily="34" charset="0"/>
                <a:cs typeface="Aparajita" panose="020B0604020202020204" pitchFamily="34" charset="0"/>
              </a:rPr>
              <a:t>customers</a:t>
            </a:r>
            <a:r>
              <a:rPr lang="tr-TR" dirty="0">
                <a:latin typeface="Aparajita" panose="020B0604020202020204" pitchFamily="34" charset="0"/>
                <a:cs typeface="Aparajita" panose="020B0604020202020204" pitchFamily="34" charset="0"/>
              </a:rPr>
              <a: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0297" y="3861048"/>
            <a:ext cx="503367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14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parajita" panose="020B0604020202020204" pitchFamily="34" charset="0"/>
                <a:cs typeface="Aparajita" panose="020B0604020202020204" pitchFamily="34" charset="0"/>
              </a:rPr>
              <a:t>Telephone interviews </a:t>
            </a:r>
            <a:endParaRPr lang="tr-TR" b="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en-US" dirty="0" smtClean="0">
                <a:latin typeface="Aparajita" panose="020B0604020202020204" pitchFamily="34" charset="0"/>
                <a:cs typeface="Aparajita" panose="020B0604020202020204" pitchFamily="34" charset="0"/>
              </a:rPr>
              <a:t>can </a:t>
            </a:r>
            <a:r>
              <a:rPr lang="en-US" dirty="0">
                <a:latin typeface="Aparajita" panose="020B0604020202020204" pitchFamily="34" charset="0"/>
                <a:cs typeface="Aparajita" panose="020B0604020202020204" pitchFamily="34" charset="0"/>
              </a:rPr>
              <a:t>be carried out more quickly than face-to-face. </a:t>
            </a:r>
            <a:endParaRPr lang="tr-TR"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However</a:t>
            </a:r>
            <a:r>
              <a:rPr lang="en-US" dirty="0">
                <a:latin typeface="Aparajita" panose="020B0604020202020204" pitchFamily="34" charset="0"/>
                <a:cs typeface="Aparajita" panose="020B0604020202020204" pitchFamily="34" charset="0"/>
              </a:rPr>
              <a:t>, you cannot use visual aids to explain questions, and there are no visual clues. </a:t>
            </a:r>
            <a:endParaRPr lang="tr-TR" dirty="0" smtClean="0">
              <a:latin typeface="Aparajita" panose="020B0604020202020204" pitchFamily="34" charset="0"/>
              <a:cs typeface="Aparajita" panose="020B0604020202020204" pitchFamily="34" charset="0"/>
            </a:endParaRPr>
          </a:p>
          <a:p>
            <a:r>
              <a:rPr lang="tr-TR" dirty="0" smtClean="0">
                <a:latin typeface="Aparajita" panose="020B0604020202020204" pitchFamily="34" charset="0"/>
                <a:cs typeface="Aparajita" panose="020B0604020202020204" pitchFamily="34" charset="0"/>
              </a:rPr>
              <a:t>I</a:t>
            </a:r>
            <a:r>
              <a:rPr lang="en-US" dirty="0" err="1" smtClean="0">
                <a:latin typeface="Aparajita" panose="020B0604020202020204" pitchFamily="34" charset="0"/>
                <a:cs typeface="Aparajita" panose="020B0604020202020204" pitchFamily="34" charset="0"/>
              </a:rPr>
              <a:t>nterviewing</a:t>
            </a:r>
            <a:r>
              <a:rPr lang="en-US" dirty="0" smtClean="0">
                <a:latin typeface="Aparajita" panose="020B0604020202020204" pitchFamily="34" charset="0"/>
                <a:cs typeface="Aparajita" panose="020B0604020202020204" pitchFamily="34" charset="0"/>
              </a:rPr>
              <a:t> very </a:t>
            </a:r>
            <a:r>
              <a:rPr lang="en-US" dirty="0">
                <a:latin typeface="Aparajita" panose="020B0604020202020204" pitchFamily="34" charset="0"/>
                <a:cs typeface="Aparajita" panose="020B0604020202020204" pitchFamily="34" charset="0"/>
              </a:rPr>
              <a:t>busy people is very difficult.</a:t>
            </a:r>
            <a:endParaRPr lang="tr-TR" dirty="0">
              <a:latin typeface="Aparajita" panose="020B0604020202020204" pitchFamily="34" charset="0"/>
              <a:cs typeface="Aparajita"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77072"/>
            <a:ext cx="3197717" cy="319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83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arajita" pitchFamily="34" charset="0"/>
                <a:cs typeface="Aparajita" pitchFamily="34" charset="0"/>
              </a:rPr>
              <a:t>LEVELS OF ABSTRACTION</a:t>
            </a:r>
          </a:p>
        </p:txBody>
      </p:sp>
      <p:sp>
        <p:nvSpPr>
          <p:cNvPr id="3" name="İçerik Yer Tutucusu 2"/>
          <p:cNvSpPr>
            <a:spLocks noGrp="1"/>
          </p:cNvSpPr>
          <p:nvPr>
            <p:ph idx="1"/>
          </p:nvPr>
        </p:nvSpPr>
        <p:spPr/>
        <p:txBody>
          <a:bodyPr/>
          <a:lstStyle/>
          <a:p>
            <a:r>
              <a:rPr lang="en-US" dirty="0">
                <a:latin typeface="Aparajita" pitchFamily="34" charset="0"/>
                <a:cs typeface="Aparajita" pitchFamily="34" charset="0"/>
              </a:rPr>
              <a:t>How do data, the raw materials of research, relate to knowledge as a whole? </a:t>
            </a:r>
          </a:p>
          <a:p>
            <a:r>
              <a:rPr lang="en-US" dirty="0">
                <a:latin typeface="Aparajita" pitchFamily="34" charset="0"/>
                <a:cs typeface="Aparajita" pitchFamily="34" charset="0"/>
              </a:rPr>
              <a:t>They are part of a hierarchy of information, going from the general to the particular, from abstract to concrete</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p:txBody>
      </p:sp>
      <p:sp>
        <p:nvSpPr>
          <p:cNvPr id="4" name="AutoShape 2" descr="hierarchy icon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914230"/>
            <a:ext cx="2943770" cy="294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40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a:latin typeface="Aparajita" panose="020B0604020202020204" pitchFamily="34" charset="0"/>
                <a:cs typeface="Aparajita" panose="020B0604020202020204" pitchFamily="34" charset="0"/>
              </a:rPr>
              <a:t>Internet- and intranet-mediated interviewing</a:t>
            </a:r>
          </a:p>
        </p:txBody>
      </p:sp>
      <p:sp>
        <p:nvSpPr>
          <p:cNvPr id="3" name="Content Placeholder 2"/>
          <p:cNvSpPr>
            <a:spLocks noGrp="1"/>
          </p:cNvSpPr>
          <p:nvPr>
            <p:ph idx="1"/>
          </p:nvPr>
        </p:nvSpPr>
        <p:spPr/>
        <p:txBody>
          <a:bodyPr/>
          <a:lstStyle/>
          <a:p>
            <a:pPr algn="just"/>
            <a:r>
              <a:rPr lang="en-US" dirty="0">
                <a:latin typeface="Aparajita" panose="020B0604020202020204" pitchFamily="34" charset="0"/>
                <a:cs typeface="Aparajita" panose="020B0604020202020204" pitchFamily="34" charset="0"/>
              </a:rPr>
              <a:t>Using the Internet or an </a:t>
            </a:r>
            <a:r>
              <a:rPr lang="en-US" dirty="0" err="1">
                <a:latin typeface="Aparajita" panose="020B0604020202020204" pitchFamily="34" charset="0"/>
                <a:cs typeface="Aparajita" panose="020B0604020202020204" pitchFamily="34" charset="0"/>
              </a:rPr>
              <a:t>organisation’s</a:t>
            </a:r>
            <a:r>
              <a:rPr lang="en-US" dirty="0">
                <a:latin typeface="Aparajita" panose="020B0604020202020204" pitchFamily="34" charset="0"/>
                <a:cs typeface="Aparajita" panose="020B0604020202020204" pitchFamily="34" charset="0"/>
              </a:rPr>
              <a:t> intranet has significant advantages where </a:t>
            </a:r>
            <a:r>
              <a:rPr lang="en-US" dirty="0" smtClean="0">
                <a:latin typeface="Aparajita" panose="020B0604020202020204" pitchFamily="34" charset="0"/>
                <a:cs typeface="Aparajita" panose="020B0604020202020204" pitchFamily="34" charset="0"/>
              </a:rPr>
              <a:t>the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population </a:t>
            </a:r>
            <a:r>
              <a:rPr lang="en-US" dirty="0">
                <a:latin typeface="Aparajita" panose="020B0604020202020204" pitchFamily="34" charset="0"/>
                <a:cs typeface="Aparajita" panose="020B0604020202020204" pitchFamily="34" charset="0"/>
              </a:rPr>
              <a:t>you wish to interview are geographically dispersed.</a:t>
            </a:r>
            <a:endParaRPr lang="tr-TR" dirty="0">
              <a:latin typeface="Aparajita" panose="020B0604020202020204" pitchFamily="34" charset="0"/>
              <a:cs typeface="Aparajita"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19585"/>
            <a:ext cx="642701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063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parajita" panose="020B0604020202020204" pitchFamily="34" charset="0"/>
                <a:cs typeface="Aparajita" panose="020B0604020202020204" pitchFamily="34" charset="0"/>
              </a:rPr>
              <a:t>Interview and type of research</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normAutofit/>
          </a:bodyPr>
          <a:lstStyle/>
          <a:p>
            <a:pPr algn="just"/>
            <a:r>
              <a:rPr lang="en-US" altLang="en-US" b="1" dirty="0">
                <a:latin typeface="Aparajita" panose="020B0604020202020204" pitchFamily="34" charset="0"/>
                <a:cs typeface="Aparajita" panose="020B0604020202020204" pitchFamily="34" charset="0"/>
              </a:rPr>
              <a:t>In descriptive studies</a:t>
            </a:r>
            <a:r>
              <a:rPr lang="en-US" altLang="en-US" dirty="0">
                <a:latin typeface="Aparajita" panose="020B0604020202020204" pitchFamily="34" charset="0"/>
                <a:cs typeface="Aparajita" panose="020B0604020202020204" pitchFamily="34" charset="0"/>
              </a:rPr>
              <a:t> structured interviews can be used as a means to identify general patterns.</a:t>
            </a:r>
          </a:p>
          <a:p>
            <a:pPr algn="just"/>
            <a:r>
              <a:rPr lang="en-US" altLang="en-US" b="1" dirty="0">
                <a:latin typeface="Aparajita" panose="020B0604020202020204" pitchFamily="34" charset="0"/>
                <a:cs typeface="Aparajita" panose="020B0604020202020204" pitchFamily="34" charset="0"/>
              </a:rPr>
              <a:t>In an explanatory study</a:t>
            </a:r>
            <a:r>
              <a:rPr lang="en-US" altLang="en-US" dirty="0">
                <a:latin typeface="Aparajita" panose="020B0604020202020204" pitchFamily="34" charset="0"/>
                <a:cs typeface="Aparajita" panose="020B0604020202020204" pitchFamily="34" charset="0"/>
              </a:rPr>
              <a:t>, semi structured interviews can be used in order to understand the relationships between variables, such as those revealed from a descriptive study, structured interview may also be used in relation to an explanatory study, in statistical sense.     </a:t>
            </a:r>
            <a:endParaRPr lang="ar-SA" altLang="en-US" dirty="0">
              <a:latin typeface="Aparajita" panose="020B0604020202020204" pitchFamily="34" charset="0"/>
            </a:endParaRPr>
          </a:p>
          <a:p>
            <a:pPr algn="just"/>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679185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parajita" panose="020B0604020202020204" pitchFamily="34" charset="0"/>
                <a:cs typeface="Aparajita" panose="020B0604020202020204" pitchFamily="34" charset="0"/>
              </a:rPr>
              <a:t>Interviewing competence</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pPr marL="0" indent="0" algn="just">
              <a:buNone/>
            </a:pPr>
            <a:r>
              <a:rPr lang="en-US" altLang="en-US" dirty="0">
                <a:latin typeface="Aparajita" panose="020B0604020202020204" pitchFamily="34" charset="0"/>
                <a:cs typeface="Aparajita" panose="020B0604020202020204" pitchFamily="34" charset="0"/>
              </a:rPr>
              <a:t>There are several areas where you need to develop and demonstrate competence in relation to conduct of semi structured and in-depth research interview . These areas are:</a:t>
            </a:r>
          </a:p>
          <a:p>
            <a:pPr algn="just"/>
            <a:r>
              <a:rPr lang="en-US" altLang="en-US" dirty="0">
                <a:latin typeface="Aparajita" panose="020B0604020202020204" pitchFamily="34" charset="0"/>
                <a:cs typeface="Aparajita" panose="020B0604020202020204" pitchFamily="34" charset="0"/>
              </a:rPr>
              <a:t>Opening the interview;</a:t>
            </a:r>
          </a:p>
          <a:p>
            <a:pPr algn="just"/>
            <a:r>
              <a:rPr lang="en-US" altLang="en-US" dirty="0">
                <a:latin typeface="Aparajita" panose="020B0604020202020204" pitchFamily="34" charset="0"/>
                <a:cs typeface="Aparajita" panose="020B0604020202020204" pitchFamily="34" charset="0"/>
              </a:rPr>
              <a:t>Using appropriate language;</a:t>
            </a:r>
          </a:p>
          <a:p>
            <a:pPr algn="just"/>
            <a:r>
              <a:rPr lang="en-US" altLang="en-US" dirty="0">
                <a:latin typeface="Aparajita" panose="020B0604020202020204" pitchFamily="34" charset="0"/>
                <a:cs typeface="Aparajita" panose="020B0604020202020204" pitchFamily="34" charset="0"/>
              </a:rPr>
              <a:t>Questioning;</a:t>
            </a:r>
          </a:p>
          <a:p>
            <a:pPr algn="just"/>
            <a:r>
              <a:rPr lang="en-US" altLang="en-US" dirty="0">
                <a:latin typeface="Aparajita" panose="020B0604020202020204" pitchFamily="34" charset="0"/>
                <a:cs typeface="Aparajita" panose="020B0604020202020204" pitchFamily="34" charset="0"/>
              </a:rPr>
              <a:t>Listening;</a:t>
            </a:r>
          </a:p>
          <a:p>
            <a:pPr algn="just"/>
            <a:r>
              <a:rPr lang="en-US" altLang="en-US" dirty="0">
                <a:latin typeface="Aparajita" panose="020B0604020202020204" pitchFamily="34" charset="0"/>
                <a:cs typeface="Aparajita" panose="020B0604020202020204" pitchFamily="34" charset="0"/>
              </a:rPr>
              <a:t>Testing and summarizing understanding;</a:t>
            </a:r>
          </a:p>
          <a:p>
            <a:pPr algn="just"/>
            <a:r>
              <a:rPr lang="en-US" altLang="en-US" dirty="0">
                <a:latin typeface="Aparajita" panose="020B0604020202020204" pitchFamily="34" charset="0"/>
                <a:cs typeface="Aparajita" panose="020B0604020202020204" pitchFamily="34" charset="0"/>
              </a:rPr>
              <a:t>Recording and dealing with difficult </a:t>
            </a:r>
            <a:r>
              <a:rPr lang="en-US" altLang="en-US" dirty="0" smtClean="0">
                <a:latin typeface="Aparajita" panose="020B0604020202020204" pitchFamily="34" charset="0"/>
                <a:cs typeface="Aparajita" panose="020B0604020202020204" pitchFamily="34" charset="0"/>
              </a:rPr>
              <a:t>participants;</a:t>
            </a:r>
            <a:r>
              <a:rPr lang="tr-TR" altLang="en-US" dirty="0" smtClean="0">
                <a:latin typeface="Aparajita" panose="020B0604020202020204" pitchFamily="34" charset="0"/>
                <a:cs typeface="Aparajita" panose="020B0604020202020204" pitchFamily="34" charset="0"/>
              </a:rPr>
              <a:t> </a:t>
            </a:r>
            <a:r>
              <a:rPr lang="en-US" altLang="en-US" dirty="0" smtClean="0">
                <a:latin typeface="Aparajita" panose="020B0604020202020204" pitchFamily="34" charset="0"/>
                <a:cs typeface="Aparajita" panose="020B0604020202020204" pitchFamily="34" charset="0"/>
              </a:rPr>
              <a:t>recording </a:t>
            </a:r>
            <a:r>
              <a:rPr lang="en-US" altLang="en-US" dirty="0">
                <a:latin typeface="Aparajita" panose="020B0604020202020204" pitchFamily="34" charset="0"/>
                <a:cs typeface="Aparajita" panose="020B0604020202020204" pitchFamily="34" charset="0"/>
              </a:rPr>
              <a:t>data.  </a:t>
            </a:r>
          </a:p>
          <a:p>
            <a:pPr algn="just"/>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12880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altLang="en-US" b="1" dirty="0">
                <a:latin typeface="Aparajita" panose="020B0604020202020204" pitchFamily="34" charset="0"/>
                <a:cs typeface="Aparajita" panose="020B0604020202020204" pitchFamily="34" charset="0"/>
              </a:rPr>
              <a:t>Approaches to questioning</a:t>
            </a:r>
            <a:br>
              <a:rPr lang="en-GB" altLang="en-US" b="1" dirty="0">
                <a:latin typeface="Aparajita" panose="020B0604020202020204" pitchFamily="34" charset="0"/>
                <a:cs typeface="Aparajita" panose="020B0604020202020204" pitchFamily="34" charset="0"/>
              </a:rPr>
            </a:b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tr-TR" dirty="0" smtClean="0">
                <a:latin typeface="Aparajita" panose="020B0604020202020204" pitchFamily="34" charset="0"/>
                <a:cs typeface="Aparajita" panose="020B0604020202020204" pitchFamily="34" charset="0"/>
              </a:rPr>
              <a:t>Open questions</a:t>
            </a:r>
          </a:p>
          <a:p>
            <a:r>
              <a:rPr lang="tr-TR" dirty="0" smtClean="0">
                <a:latin typeface="Aparajita" panose="020B0604020202020204" pitchFamily="34" charset="0"/>
                <a:cs typeface="Aparajita" panose="020B0604020202020204" pitchFamily="34" charset="0"/>
              </a:rPr>
              <a:t>Probing questions</a:t>
            </a:r>
          </a:p>
          <a:p>
            <a:r>
              <a:rPr lang="en-GB" altLang="en-US" dirty="0">
                <a:latin typeface="Aparajita" panose="020B0604020202020204" pitchFamily="34" charset="0"/>
                <a:cs typeface="Aparajita" panose="020B0604020202020204" pitchFamily="34" charset="0"/>
              </a:rPr>
              <a:t>Specific and closed questions</a:t>
            </a:r>
          </a:p>
          <a:p>
            <a:endParaRPr lang="tr-TR" dirty="0">
              <a:latin typeface="Aparajita" panose="020B0604020202020204" pitchFamily="34" charset="0"/>
              <a:cs typeface="Aparajita" panose="020B0604020202020204" pitchFamily="34" charset="0"/>
            </a:endParaRPr>
          </a:p>
        </p:txBody>
      </p:sp>
      <p:pic>
        <p:nvPicPr>
          <p:cNvPr id="9220" name="Picture 4" descr="open questi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429000"/>
            <a:ext cx="4783548" cy="31832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6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parajita" panose="020B0604020202020204" pitchFamily="34" charset="0"/>
                <a:cs typeface="Aparajita" panose="020B0604020202020204" pitchFamily="34" charset="0"/>
              </a:rPr>
              <a:t>Open questions</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en-US" altLang="en-US" dirty="0">
                <a:latin typeface="Aparajita" panose="020B0604020202020204" pitchFamily="34" charset="0"/>
                <a:cs typeface="Aparajita" panose="020B0604020202020204" pitchFamily="34" charset="0"/>
              </a:rPr>
              <a:t>An open is designed to encourage the interviewee to provide an extensive and developmental answer and may be used to reveal attitudes or obtain facts. It encourage s the interviewee  to reply as they wish. </a:t>
            </a:r>
            <a:endParaRPr lang="tr-TR" altLang="en-US" dirty="0">
              <a:latin typeface="Aparajita" panose="020B0604020202020204" pitchFamily="34" charset="0"/>
              <a:cs typeface="Aparajita" panose="020B0604020202020204" pitchFamily="34" charset="0"/>
            </a:endParaRPr>
          </a:p>
          <a:p>
            <a:r>
              <a:rPr lang="en-US" altLang="en-US" dirty="0">
                <a:latin typeface="Aparajita" panose="020B0604020202020204" pitchFamily="34" charset="0"/>
                <a:cs typeface="Aparajita" panose="020B0604020202020204" pitchFamily="34" charset="0"/>
              </a:rPr>
              <a:t>An open question is likely to start with or include, one of the following words: ‘</a:t>
            </a:r>
            <a:r>
              <a:rPr lang="en-US" altLang="en-US" b="1" dirty="0">
                <a:latin typeface="Aparajita" panose="020B0604020202020204" pitchFamily="34" charset="0"/>
                <a:cs typeface="Aparajita" panose="020B0604020202020204" pitchFamily="34" charset="0"/>
              </a:rPr>
              <a:t>what’, or ‘how’, or ‘why’,.   </a:t>
            </a:r>
            <a:endParaRPr lang="ar-SA" altLang="en-US" b="1" dirty="0">
              <a:latin typeface="Aparajita" panose="020B0604020202020204" pitchFamily="34" charset="0"/>
            </a:endParaRPr>
          </a:p>
          <a:p>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780171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parajita" panose="020B0604020202020204" pitchFamily="34" charset="0"/>
                <a:cs typeface="Aparajita" panose="020B0604020202020204" pitchFamily="34" charset="0"/>
              </a:rPr>
              <a:t>Pro</a:t>
            </a:r>
            <a:r>
              <a:rPr lang="tr-TR" altLang="en-US" dirty="0" smtClean="0">
                <a:latin typeface="Aparajita" panose="020B0604020202020204" pitchFamily="34" charset="0"/>
                <a:cs typeface="Aparajita" panose="020B0604020202020204" pitchFamily="34" charset="0"/>
              </a:rPr>
              <a:t>b</a:t>
            </a:r>
            <a:r>
              <a:rPr lang="en-US" altLang="en-US" dirty="0" err="1" smtClean="0">
                <a:latin typeface="Aparajita" panose="020B0604020202020204" pitchFamily="34" charset="0"/>
                <a:cs typeface="Aparajita" panose="020B0604020202020204" pitchFamily="34" charset="0"/>
              </a:rPr>
              <a:t>ing</a:t>
            </a:r>
            <a:r>
              <a:rPr lang="en-US" altLang="en-US" dirty="0" smtClean="0">
                <a:latin typeface="Aparajita" panose="020B0604020202020204" pitchFamily="34" charset="0"/>
                <a:cs typeface="Aparajita" panose="020B0604020202020204" pitchFamily="34" charset="0"/>
              </a:rPr>
              <a:t> </a:t>
            </a:r>
            <a:r>
              <a:rPr lang="en-US" altLang="en-US" dirty="0">
                <a:latin typeface="Aparajita" panose="020B0604020202020204" pitchFamily="34" charset="0"/>
                <a:cs typeface="Aparajita" panose="020B0604020202020204" pitchFamily="34" charset="0"/>
              </a:rPr>
              <a:t>questions</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pPr algn="just"/>
            <a:r>
              <a:rPr lang="en-US" altLang="en-US" dirty="0">
                <a:latin typeface="Aparajita" panose="020B0604020202020204" pitchFamily="34" charset="0"/>
                <a:cs typeface="Aparajita" panose="020B0604020202020204" pitchFamily="34" charset="0"/>
              </a:rPr>
              <a:t>Can be used to explore responses that are of significance to the research topic. They may be worded like open questions but request a particular focus or direction. </a:t>
            </a:r>
            <a:endParaRPr lang="ar-SA" altLang="en-US" dirty="0">
              <a:latin typeface="Aparajita" panose="020B0604020202020204" pitchFamily="34" charset="0"/>
            </a:endParaRPr>
          </a:p>
          <a:p>
            <a:pPr algn="just"/>
            <a:endParaRPr lang="tr-TR" dirty="0">
              <a:latin typeface="Aparajita" panose="020B0604020202020204" pitchFamily="34" charset="0"/>
              <a:cs typeface="Aparajita"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8"/>
            <a:ext cx="6552728" cy="358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97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parajita" panose="020B0604020202020204" pitchFamily="34" charset="0"/>
                <a:cs typeface="Aparajita" panose="020B0604020202020204" pitchFamily="34" charset="0"/>
              </a:rPr>
              <a:t>Specific and closed questions </a:t>
            </a:r>
            <a:endParaRPr lang="tr-TR"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pPr algn="just"/>
            <a:r>
              <a:rPr lang="en-US" altLang="en-US" dirty="0">
                <a:latin typeface="Aparajita" panose="020B0604020202020204" pitchFamily="34" charset="0"/>
                <a:cs typeface="Aparajita" panose="020B0604020202020204" pitchFamily="34" charset="0"/>
              </a:rPr>
              <a:t>These types of questions are simpler to those used in structured interviews. They can be used to obtain specific information or to confirm a fact or opinion.  </a:t>
            </a:r>
            <a:endParaRPr lang="ar-SA" altLang="en-US" dirty="0">
              <a:latin typeface="Aparajita" panose="020B0604020202020204" pitchFamily="34" charset="0"/>
            </a:endParaRPr>
          </a:p>
          <a:p>
            <a:endParaRPr lang="tr-TR" dirty="0">
              <a:latin typeface="Aparajita" panose="020B0604020202020204" pitchFamily="34" charset="0"/>
              <a:cs typeface="Aparajita"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429000"/>
            <a:ext cx="4762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975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atin typeface="Aparajita" panose="020B0604020202020204" pitchFamily="34" charset="0"/>
                <a:cs typeface="Aparajita" panose="020B0604020202020204" pitchFamily="34" charset="0"/>
              </a:rPr>
              <a:t>QUALITATIVE DATA ANALYSIS</a:t>
            </a:r>
          </a:p>
        </p:txBody>
      </p:sp>
      <p:sp>
        <p:nvSpPr>
          <p:cNvPr id="3" name="Content Placeholder 2"/>
          <p:cNvSpPr>
            <a:spLocks noGrp="1"/>
          </p:cNvSpPr>
          <p:nvPr>
            <p:ph idx="1"/>
          </p:nvPr>
        </p:nvSpPr>
        <p:spPr/>
        <p:txBody>
          <a:bodyPr/>
          <a:lstStyle/>
          <a:p>
            <a:pPr algn="just"/>
            <a:r>
              <a:rPr lang="en-GB" altLang="en-US" dirty="0">
                <a:latin typeface="Aparajita" panose="020B0604020202020204" pitchFamily="34" charset="0"/>
                <a:cs typeface="Aparajita" panose="020B0604020202020204" pitchFamily="34" charset="0"/>
              </a:rPr>
              <a:t>Qualitative data refers to all </a:t>
            </a:r>
            <a:r>
              <a:rPr lang="en-GB" altLang="en-US" b="1" dirty="0">
                <a:latin typeface="Aparajita" panose="020B0604020202020204" pitchFamily="34" charset="0"/>
                <a:cs typeface="Aparajita" panose="020B0604020202020204" pitchFamily="34" charset="0"/>
              </a:rPr>
              <a:t>non-numeric data </a:t>
            </a:r>
            <a:r>
              <a:rPr lang="en-GB" altLang="en-US" dirty="0">
                <a:latin typeface="Aparajita" panose="020B0604020202020204" pitchFamily="34" charset="0"/>
                <a:cs typeface="Aparajita" panose="020B0604020202020204" pitchFamily="34" charset="0"/>
              </a:rPr>
              <a:t>or data that have not been quantified and can be a product of all research </a:t>
            </a:r>
            <a:r>
              <a:rPr lang="en-GB" altLang="en-US" dirty="0" smtClean="0">
                <a:latin typeface="Aparajita" panose="020B0604020202020204" pitchFamily="34" charset="0"/>
                <a:cs typeface="Aparajita" panose="020B0604020202020204" pitchFamily="34" charset="0"/>
              </a:rPr>
              <a:t>strategies</a:t>
            </a:r>
            <a:r>
              <a:rPr lang="tr-TR" altLang="en-US" dirty="0" smtClean="0">
                <a:latin typeface="Aparajita" panose="020B0604020202020204" pitchFamily="34" charset="0"/>
                <a:cs typeface="Aparajita" panose="020B0604020202020204" pitchFamily="34" charset="0"/>
              </a:rPr>
              <a:t>.</a:t>
            </a:r>
            <a:endParaRPr lang="tr-TR" dirty="0">
              <a:latin typeface="Aparajita" panose="020B0604020202020204" pitchFamily="34" charset="0"/>
              <a:cs typeface="Aparajita" panose="020B0604020202020204" pitchFamily="34" charset="0"/>
            </a:endParaRPr>
          </a:p>
        </p:txBody>
      </p:sp>
      <p:pic>
        <p:nvPicPr>
          <p:cNvPr id="1028" name="Picture 4" descr="qualitative data analysi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61656"/>
            <a:ext cx="767893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86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48694" y="-1248694"/>
            <a:ext cx="6858000" cy="935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285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a:latin typeface="Aparajita" panose="020B0604020202020204" pitchFamily="34" charset="0"/>
                <a:cs typeface="Aparajita" panose="020B0604020202020204" pitchFamily="34" charset="0"/>
              </a:rPr>
              <a:t>Types of qualitative analysis process</a:t>
            </a:r>
            <a:endParaRPr lang="tr-TR" b="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normAutofit/>
          </a:bodyPr>
          <a:lstStyle/>
          <a:p>
            <a:pPr algn="ctr">
              <a:buFontTx/>
              <a:buNone/>
            </a:pPr>
            <a:r>
              <a:rPr lang="en-GB" altLang="en-US" b="1" dirty="0">
                <a:latin typeface="Aparajita" panose="020B0604020202020204" pitchFamily="34" charset="0"/>
                <a:cs typeface="Aparajita" panose="020B0604020202020204" pitchFamily="34" charset="0"/>
              </a:rPr>
              <a:t>Main </a:t>
            </a:r>
            <a:r>
              <a:rPr lang="en-GB" altLang="en-US" b="1" dirty="0" smtClean="0">
                <a:latin typeface="Aparajita" panose="020B0604020202020204" pitchFamily="34" charset="0"/>
                <a:cs typeface="Aparajita" panose="020B0604020202020204" pitchFamily="34" charset="0"/>
              </a:rPr>
              <a:t>types</a:t>
            </a:r>
            <a:endParaRPr lang="en-GB" altLang="en-US" dirty="0">
              <a:latin typeface="Aparajita" panose="020B0604020202020204" pitchFamily="34" charset="0"/>
              <a:cs typeface="Aparajita" panose="020B0604020202020204" pitchFamily="34" charset="0"/>
            </a:endParaRPr>
          </a:p>
          <a:p>
            <a:r>
              <a:rPr lang="en-GB" altLang="en-US" dirty="0">
                <a:latin typeface="Aparajita" panose="020B0604020202020204" pitchFamily="34" charset="0"/>
                <a:cs typeface="Aparajita" panose="020B0604020202020204" pitchFamily="34" charset="0"/>
              </a:rPr>
              <a:t>Summarising (condensation) of meanings</a:t>
            </a:r>
          </a:p>
          <a:p>
            <a:pPr>
              <a:buFontTx/>
              <a:buNone/>
            </a:pPr>
            <a:endParaRPr lang="en-GB" altLang="en-US" dirty="0">
              <a:latin typeface="Aparajita" panose="020B0604020202020204" pitchFamily="34" charset="0"/>
              <a:cs typeface="Aparajita" panose="020B0604020202020204" pitchFamily="34" charset="0"/>
            </a:endParaRPr>
          </a:p>
          <a:p>
            <a:r>
              <a:rPr lang="en-GB" altLang="en-US" dirty="0">
                <a:latin typeface="Aparajita" panose="020B0604020202020204" pitchFamily="34" charset="0"/>
                <a:cs typeface="Aparajita" panose="020B0604020202020204" pitchFamily="34" charset="0"/>
              </a:rPr>
              <a:t>Categorising (grouping) of meanings</a:t>
            </a:r>
          </a:p>
          <a:p>
            <a:pPr>
              <a:buFontTx/>
              <a:buNone/>
            </a:pPr>
            <a:endParaRPr lang="en-GB" altLang="en-US" dirty="0">
              <a:latin typeface="Aparajita" panose="020B0604020202020204" pitchFamily="34" charset="0"/>
              <a:cs typeface="Aparajita" panose="020B0604020202020204" pitchFamily="34" charset="0"/>
            </a:endParaRPr>
          </a:p>
          <a:p>
            <a:r>
              <a:rPr lang="en-GB" altLang="en-US" dirty="0">
                <a:latin typeface="Aparajita" panose="020B0604020202020204" pitchFamily="34" charset="0"/>
                <a:cs typeface="Aparajita" panose="020B0604020202020204" pitchFamily="34" charset="0"/>
              </a:rPr>
              <a:t>Structuring (</a:t>
            </a:r>
            <a:r>
              <a:rPr lang="en-GB" altLang="en-US" dirty="0" smtClean="0">
                <a:latin typeface="Aparajita" panose="020B0604020202020204" pitchFamily="34" charset="0"/>
                <a:cs typeface="Aparajita" panose="020B0604020202020204" pitchFamily="34" charset="0"/>
              </a:rPr>
              <a:t>ordering</a:t>
            </a:r>
            <a:r>
              <a:rPr lang="tr-TR" altLang="en-US" dirty="0" smtClean="0">
                <a:latin typeface="Aparajita" panose="020B0604020202020204" pitchFamily="34" charset="0"/>
                <a:cs typeface="Aparajita" panose="020B0604020202020204" pitchFamily="34" charset="0"/>
              </a:rPr>
              <a:t>)</a:t>
            </a:r>
            <a:r>
              <a:rPr lang="en-GB" altLang="en-US" dirty="0" smtClean="0">
                <a:latin typeface="Aparajita" panose="020B0604020202020204" pitchFamily="34" charset="0"/>
                <a:cs typeface="Aparajita" panose="020B0604020202020204" pitchFamily="34" charset="0"/>
              </a:rPr>
              <a:t> </a:t>
            </a:r>
            <a:r>
              <a:rPr lang="en-GB" altLang="en-US" dirty="0">
                <a:latin typeface="Aparajita" panose="020B0604020202020204" pitchFamily="34" charset="0"/>
                <a:cs typeface="Aparajita" panose="020B0604020202020204" pitchFamily="34" charset="0"/>
              </a:rPr>
              <a:t>of meanings using </a:t>
            </a:r>
            <a:r>
              <a:rPr lang="en-GB" altLang="en-US" dirty="0" smtClean="0">
                <a:latin typeface="Aparajita" panose="020B0604020202020204" pitchFamily="34" charset="0"/>
                <a:cs typeface="Aparajita" panose="020B0604020202020204" pitchFamily="34" charset="0"/>
              </a:rPr>
              <a:t>narrative</a:t>
            </a:r>
            <a:endParaRPr lang="en-GB" altLang="en-US" dirty="0">
              <a:latin typeface="Aparajita" panose="020B0604020202020204" pitchFamily="34" charset="0"/>
              <a:cs typeface="Aparajita" panose="020B0604020202020204" pitchFamily="34" charset="0"/>
            </a:endParaRPr>
          </a:p>
          <a:p>
            <a:pPr algn="r">
              <a:buFontTx/>
              <a:buNone/>
            </a:pPr>
            <a:endParaRPr lang="en-GB" altLang="en-US" sz="2400" dirty="0">
              <a:latin typeface="Aparajita" panose="020B0604020202020204" pitchFamily="34" charset="0"/>
              <a:cs typeface="Aparajita" panose="020B0604020202020204" pitchFamily="34" charset="0"/>
            </a:endParaRPr>
          </a:p>
          <a:p>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84209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436" y="1196753"/>
            <a:ext cx="8373616" cy="4968552"/>
          </a:xfrm>
        </p:spPr>
        <p:txBody>
          <a:bodyPr>
            <a:normAutofit/>
          </a:bodyPr>
          <a:lstStyle/>
          <a:p>
            <a:pPr algn="just">
              <a:buFont typeface="Wingdings" pitchFamily="2" charset="2"/>
              <a:buChar char="Ø"/>
            </a:pPr>
            <a:r>
              <a:rPr lang="en-US" sz="2800" b="1" dirty="0">
                <a:latin typeface="Aparajita" pitchFamily="34" charset="0"/>
                <a:cs typeface="Aparajita" pitchFamily="34" charset="0"/>
              </a:rPr>
              <a:t>Theory </a:t>
            </a:r>
            <a:r>
              <a:rPr lang="en-US" sz="2800" dirty="0">
                <a:latin typeface="Aparajita" pitchFamily="34" charset="0"/>
                <a:cs typeface="Aparajita" pitchFamily="34" charset="0"/>
              </a:rPr>
              <a:t>– abstract statements that make claims about the world and how it works. </a:t>
            </a:r>
            <a:endParaRPr lang="tr-TR" sz="2800" dirty="0" smtClean="0">
              <a:latin typeface="Aparajita" pitchFamily="34" charset="0"/>
              <a:cs typeface="Aparajita" pitchFamily="34" charset="0"/>
            </a:endParaRPr>
          </a:p>
          <a:p>
            <a:pPr algn="just">
              <a:buFont typeface="Wingdings" pitchFamily="2" charset="2"/>
              <a:buChar char="Ø"/>
            </a:pPr>
            <a:r>
              <a:rPr lang="en-US" sz="2800" b="1" dirty="0" smtClean="0">
                <a:latin typeface="Aparajita" pitchFamily="34" charset="0"/>
                <a:cs typeface="Aparajita" pitchFamily="34" charset="0"/>
              </a:rPr>
              <a:t>Concepts </a:t>
            </a:r>
            <a:r>
              <a:rPr lang="en-US" sz="2800" dirty="0">
                <a:latin typeface="Aparajita" pitchFamily="34" charset="0"/>
                <a:cs typeface="Aparajita" pitchFamily="34" charset="0"/>
              </a:rPr>
              <a:t>– building blocks of the theory which are usually abstract and cannot be directly measured.</a:t>
            </a:r>
          </a:p>
          <a:p>
            <a:pPr algn="just">
              <a:buFont typeface="Wingdings" pitchFamily="2" charset="2"/>
              <a:buChar char="Ø"/>
            </a:pPr>
            <a:r>
              <a:rPr lang="en-US" sz="2800" b="1" dirty="0">
                <a:latin typeface="Aparajita" pitchFamily="34" charset="0"/>
                <a:cs typeface="Aparajita" pitchFamily="34" charset="0"/>
              </a:rPr>
              <a:t>Indicators </a:t>
            </a:r>
            <a:r>
              <a:rPr lang="en-US" sz="2800" dirty="0">
                <a:latin typeface="Aparajita" pitchFamily="34" charset="0"/>
                <a:cs typeface="Aparajita" pitchFamily="34" charset="0"/>
              </a:rPr>
              <a:t>– phenomena which point to the existence of the concepts.</a:t>
            </a:r>
          </a:p>
          <a:p>
            <a:pPr algn="just">
              <a:buFont typeface="Wingdings" pitchFamily="2" charset="2"/>
              <a:buChar char="Ø"/>
            </a:pPr>
            <a:r>
              <a:rPr lang="en-US" sz="2800" b="1" dirty="0">
                <a:latin typeface="Aparajita" pitchFamily="34" charset="0"/>
                <a:cs typeface="Aparajita" pitchFamily="34" charset="0"/>
              </a:rPr>
              <a:t>Variables</a:t>
            </a:r>
            <a:r>
              <a:rPr lang="en-US" sz="2800" dirty="0">
                <a:latin typeface="Aparajita" pitchFamily="34" charset="0"/>
                <a:cs typeface="Aparajita" pitchFamily="34" charset="0"/>
              </a:rPr>
              <a:t> – components of the indicators which can be measured.</a:t>
            </a:r>
          </a:p>
          <a:p>
            <a:pPr algn="just">
              <a:buFont typeface="Wingdings" pitchFamily="2" charset="2"/>
              <a:buChar char="Ø"/>
            </a:pPr>
            <a:r>
              <a:rPr lang="en-US" sz="2800" b="1" dirty="0">
                <a:latin typeface="Aparajita" pitchFamily="34" charset="0"/>
                <a:cs typeface="Aparajita" pitchFamily="34" charset="0"/>
              </a:rPr>
              <a:t>Values </a:t>
            </a:r>
            <a:r>
              <a:rPr lang="en-US" sz="2800" dirty="0">
                <a:latin typeface="Aparajita" pitchFamily="34" charset="0"/>
                <a:cs typeface="Aparajita" pitchFamily="34" charset="0"/>
              </a:rPr>
              <a:t>– actual units of measurement of the variables. These </a:t>
            </a:r>
            <a:r>
              <a:rPr lang="en-US" sz="2800" dirty="0" smtClean="0">
                <a:latin typeface="Aparajita" pitchFamily="34" charset="0"/>
                <a:cs typeface="Aparajita" pitchFamily="34" charset="0"/>
              </a:rPr>
              <a:t>are</a:t>
            </a:r>
            <a:r>
              <a:rPr lang="tr-TR" sz="2800" dirty="0" smtClean="0">
                <a:latin typeface="Aparajita" pitchFamily="34" charset="0"/>
                <a:cs typeface="Aparajita" pitchFamily="34" charset="0"/>
              </a:rPr>
              <a:t> </a:t>
            </a:r>
            <a:r>
              <a:rPr lang="en-US" sz="2800" dirty="0" smtClean="0">
                <a:latin typeface="Aparajita" pitchFamily="34" charset="0"/>
                <a:cs typeface="Aparajita" pitchFamily="34" charset="0"/>
              </a:rPr>
              <a:t>data </a:t>
            </a:r>
            <a:r>
              <a:rPr lang="en-US" sz="2800" dirty="0">
                <a:latin typeface="Aparajita" pitchFamily="34" charset="0"/>
                <a:cs typeface="Aparajita" pitchFamily="34" charset="0"/>
              </a:rPr>
              <a:t>in their most concrete form.</a:t>
            </a:r>
            <a:endParaRPr lang="tr-TR" sz="2800" dirty="0">
              <a:latin typeface="Aparajita" pitchFamily="34" charset="0"/>
              <a:cs typeface="Aparajita" pitchFamily="34" charset="0"/>
            </a:endParaRPr>
          </a:p>
        </p:txBody>
      </p:sp>
      <p:sp>
        <p:nvSpPr>
          <p:cNvPr id="4" name="Metin kutusu 3"/>
          <p:cNvSpPr txBox="1"/>
          <p:nvPr/>
        </p:nvSpPr>
        <p:spPr>
          <a:xfrm>
            <a:off x="323528" y="228584"/>
            <a:ext cx="8136904" cy="861774"/>
          </a:xfrm>
          <a:prstGeom prst="rect">
            <a:avLst/>
          </a:prstGeom>
          <a:noFill/>
        </p:spPr>
        <p:txBody>
          <a:bodyPr wrap="square" rtlCol="0">
            <a:spAutoFit/>
          </a:bodyPr>
          <a:lstStyle/>
          <a:p>
            <a:pPr algn="ctr"/>
            <a:r>
              <a:rPr lang="en-US" sz="3200" b="1" u="sng" dirty="0">
                <a:latin typeface="Aparajita" pitchFamily="34" charset="0"/>
                <a:cs typeface="Aparajita" pitchFamily="34" charset="0"/>
              </a:rPr>
              <a:t>This hierarchy can be expressed</a:t>
            </a:r>
            <a:r>
              <a:rPr lang="tr-TR" sz="3200" b="1" u="sng" dirty="0">
                <a:latin typeface="Aparajita" pitchFamily="34" charset="0"/>
                <a:cs typeface="Aparajita" pitchFamily="34" charset="0"/>
              </a:rPr>
              <a:t> </a:t>
            </a:r>
            <a:r>
              <a:rPr lang="en-US" sz="3200" b="1" u="sng" dirty="0">
                <a:latin typeface="Aparajita" pitchFamily="34" charset="0"/>
                <a:cs typeface="Aparajita" pitchFamily="34" charset="0"/>
              </a:rPr>
              <a:t>like this:</a:t>
            </a:r>
            <a:endParaRPr lang="tr-TR" sz="3200" b="1" u="sng" dirty="0">
              <a:latin typeface="Aparajita" pitchFamily="34" charset="0"/>
              <a:cs typeface="Aparajita" pitchFamily="34" charset="0"/>
            </a:endParaRPr>
          </a:p>
          <a:p>
            <a:endParaRPr lang="tr-TR" dirty="0"/>
          </a:p>
        </p:txBody>
      </p:sp>
    </p:spTree>
    <p:extLst>
      <p:ext uri="{BB962C8B-B14F-4D97-AF65-F5344CB8AC3E}">
        <p14:creationId xmlns:p14="http://schemas.microsoft.com/office/powerpoint/2010/main" val="382546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tr-TR" sz="3200"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57200" y="1340768"/>
            <a:ext cx="8229600" cy="4785395"/>
          </a:xfrm>
        </p:spPr>
        <p:txBody>
          <a:bodyPr>
            <a:normAutofit/>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9036496" cy="326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417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tr-TR" b="1" dirty="0">
                <a:latin typeface="Aparajita" panose="020B0604020202020204" pitchFamily="34" charset="0"/>
                <a:cs typeface="Aparajita" panose="020B0604020202020204" pitchFamily="34" charset="0"/>
              </a:rPr>
              <a:t>A coding </a:t>
            </a:r>
            <a:r>
              <a:rPr lang="tr-TR" dirty="0" smtClean="0">
                <a:latin typeface="Aparajita" panose="020B0604020202020204" pitchFamily="34" charset="0"/>
                <a:cs typeface="Aparajita" panose="020B0604020202020204" pitchFamily="34" charset="0"/>
              </a:rPr>
              <a:t>manual </a:t>
            </a:r>
            <a:r>
              <a:rPr lang="en-US" dirty="0" smtClean="0">
                <a:latin typeface="Aparajita" panose="020B0604020202020204" pitchFamily="34" charset="0"/>
                <a:cs typeface="Aparajita" panose="020B0604020202020204" pitchFamily="34" charset="0"/>
              </a:rPr>
              <a:t>can </a:t>
            </a:r>
            <a:r>
              <a:rPr lang="en-US" dirty="0">
                <a:latin typeface="Aparajita" panose="020B0604020202020204" pitchFamily="34" charset="0"/>
                <a:cs typeface="Aparajita" panose="020B0604020202020204" pitchFamily="34" charset="0"/>
              </a:rPr>
              <a:t>then be produced that lists descriptions or measurements in </a:t>
            </a:r>
            <a:r>
              <a:rPr lang="en-US" dirty="0" smtClean="0">
                <a:latin typeface="Aparajita" panose="020B0604020202020204" pitchFamily="34" charset="0"/>
                <a:cs typeface="Aparajita" panose="020B0604020202020204" pitchFamily="34" charset="0"/>
              </a:rPr>
              <a:t>the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form </a:t>
            </a:r>
            <a:r>
              <a:rPr lang="en-US" dirty="0">
                <a:latin typeface="Aparajita" panose="020B0604020202020204" pitchFamily="34" charset="0"/>
                <a:cs typeface="Aparajita" panose="020B0604020202020204" pitchFamily="34" charset="0"/>
              </a:rPr>
              <a:t>of numbered codes that will be searched for and recorded. </a:t>
            </a:r>
            <a:endParaRPr lang="tr-TR"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The</a:t>
            </a:r>
            <a:r>
              <a:rPr lang="tr-TR"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codes </a:t>
            </a:r>
            <a:r>
              <a:rPr lang="en-US" dirty="0">
                <a:latin typeface="Aparajita" panose="020B0604020202020204" pitchFamily="34" charset="0"/>
                <a:cs typeface="Aparajita" panose="020B0604020202020204" pitchFamily="34" charset="0"/>
              </a:rPr>
              <a:t>can consist of a word or a phrase.</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879790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arajita" panose="020B0604020202020204" pitchFamily="34" charset="0"/>
                <a:cs typeface="Aparajita" panose="020B0604020202020204" pitchFamily="34" charset="0"/>
              </a:rPr>
              <a:t>ANALYSING SECONDARY DATA</a:t>
            </a:r>
          </a:p>
        </p:txBody>
      </p:sp>
      <p:sp>
        <p:nvSpPr>
          <p:cNvPr id="3" name="İçerik Yer Tutucusu 2"/>
          <p:cNvSpPr>
            <a:spLocks noGrp="1"/>
          </p:cNvSpPr>
          <p:nvPr>
            <p:ph idx="1"/>
          </p:nvPr>
        </p:nvSpPr>
        <p:spPr/>
        <p:txBody>
          <a:bodyPr>
            <a:normAutofit/>
          </a:bodyPr>
          <a:lstStyle/>
          <a:p>
            <a:pPr algn="just"/>
            <a:r>
              <a:rPr lang="en-US" sz="2800" dirty="0">
                <a:latin typeface="Aparajita" panose="020B0604020202020204" pitchFamily="34" charset="0"/>
                <a:cs typeface="Aparajita" panose="020B0604020202020204" pitchFamily="34" charset="0"/>
              </a:rPr>
              <a:t>Analysis of secondary data can aim at looking for patterns or trends across the results, to track progressions through time, or to seek out repetition of certain results to build up a strong case</a:t>
            </a:r>
            <a:r>
              <a:rPr lang="en-US" sz="2800" dirty="0" smtClean="0">
                <a:latin typeface="Aparajita" panose="020B0604020202020204" pitchFamily="34" charset="0"/>
                <a:cs typeface="Aparajita" panose="020B0604020202020204" pitchFamily="34" charset="0"/>
              </a:rPr>
              <a:t>.</a:t>
            </a:r>
            <a:endParaRPr lang="tr-TR" sz="2800" dirty="0" smtClean="0">
              <a:latin typeface="Aparajita" panose="020B0604020202020204" pitchFamily="34" charset="0"/>
              <a:cs typeface="Aparajita" panose="020B0604020202020204" pitchFamily="34" charset="0"/>
            </a:endParaRPr>
          </a:p>
          <a:p>
            <a:pPr algn="just"/>
            <a:endParaRPr lang="tr-TR" sz="2800" dirty="0">
              <a:latin typeface="Aparajita" panose="020B0604020202020204" pitchFamily="34" charset="0"/>
              <a:cs typeface="Aparajita" panose="020B0604020202020204" pitchFamily="34" charset="0"/>
            </a:endParaRPr>
          </a:p>
          <a:p>
            <a:pPr algn="just"/>
            <a:r>
              <a:rPr lang="tr-TR" sz="2800" dirty="0" smtClean="0">
                <a:latin typeface="Aparajita" panose="020B0604020202020204" pitchFamily="34" charset="0"/>
                <a:cs typeface="Aparajita" panose="020B0604020202020204" pitchFamily="34" charset="0"/>
              </a:rPr>
              <a:t>Content analysis</a:t>
            </a:r>
          </a:p>
          <a:p>
            <a:pPr algn="just"/>
            <a:r>
              <a:rPr lang="tr-TR" sz="2800" dirty="0" smtClean="0">
                <a:latin typeface="Aparajita" panose="020B0604020202020204" pitchFamily="34" charset="0"/>
                <a:cs typeface="Aparajita" panose="020B0604020202020204" pitchFamily="34" charset="0"/>
              </a:rPr>
              <a:t>Data mining</a:t>
            </a:r>
          </a:p>
          <a:p>
            <a:pPr algn="just"/>
            <a:r>
              <a:rPr lang="tr-TR" sz="2800" dirty="0" smtClean="0">
                <a:latin typeface="Aparajita" panose="020B0604020202020204" pitchFamily="34" charset="0"/>
                <a:cs typeface="Aparajita" panose="020B0604020202020204" pitchFamily="34" charset="0"/>
              </a:rPr>
              <a:t>Meta analysis</a:t>
            </a:r>
          </a:p>
        </p:txBody>
      </p:sp>
    </p:spTree>
    <p:extLst>
      <p:ext uri="{BB962C8B-B14F-4D97-AF65-F5344CB8AC3E}">
        <p14:creationId xmlns:p14="http://schemas.microsoft.com/office/powerpoint/2010/main" val="3830387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1143000"/>
          </a:xfrm>
        </p:spPr>
        <p:txBody>
          <a:bodyPr/>
          <a:lstStyle/>
          <a:p>
            <a:r>
              <a:rPr lang="tr-TR" dirty="0">
                <a:latin typeface="Aparajita" panose="020B0604020202020204" pitchFamily="34" charset="0"/>
                <a:cs typeface="Aparajita" panose="020B0604020202020204" pitchFamily="34" charset="0"/>
              </a:rPr>
              <a:t>CONTENT ANALYSIS</a:t>
            </a:r>
          </a:p>
        </p:txBody>
      </p:sp>
      <p:sp>
        <p:nvSpPr>
          <p:cNvPr id="3" name="İçerik Yer Tutucusu 2"/>
          <p:cNvSpPr>
            <a:spLocks noGrp="1"/>
          </p:cNvSpPr>
          <p:nvPr>
            <p:ph idx="1"/>
          </p:nvPr>
        </p:nvSpPr>
        <p:spPr>
          <a:xfrm>
            <a:off x="0" y="1340768"/>
            <a:ext cx="8964488" cy="4785395"/>
          </a:xfrm>
        </p:spPr>
        <p:txBody>
          <a:bodyPr>
            <a:normAutofit/>
          </a:bodyPr>
          <a:lstStyle/>
          <a:p>
            <a:pPr algn="just"/>
            <a:r>
              <a:rPr lang="tr-TR" sz="2800" dirty="0" smtClean="0">
                <a:latin typeface="Aparajita" panose="020B0604020202020204" pitchFamily="34" charset="0"/>
                <a:cs typeface="Aparajita" panose="020B0604020202020204" pitchFamily="34" charset="0"/>
              </a:rPr>
              <a:t>It </a:t>
            </a:r>
            <a:r>
              <a:rPr lang="en-US" sz="2800" dirty="0" smtClean="0">
                <a:latin typeface="Aparajita" panose="020B0604020202020204" pitchFamily="34" charset="0"/>
                <a:cs typeface="Aparajita" panose="020B0604020202020204" pitchFamily="34" charset="0"/>
              </a:rPr>
              <a:t>consists </a:t>
            </a:r>
            <a:r>
              <a:rPr lang="en-US" sz="2800" dirty="0">
                <a:latin typeface="Aparajita" panose="020B0604020202020204" pitchFamily="34" charset="0"/>
                <a:cs typeface="Aparajita" panose="020B0604020202020204" pitchFamily="34" charset="0"/>
              </a:rPr>
              <a:t>of an examination of what </a:t>
            </a:r>
            <a:r>
              <a:rPr lang="en-US" sz="2800" u="sng" dirty="0">
                <a:latin typeface="Aparajita" panose="020B0604020202020204" pitchFamily="34" charset="0"/>
                <a:cs typeface="Aparajita" panose="020B0604020202020204" pitchFamily="34" charset="0"/>
              </a:rPr>
              <a:t>can be counted </a:t>
            </a:r>
            <a:r>
              <a:rPr lang="en-US" sz="2800" dirty="0">
                <a:latin typeface="Aparajita" panose="020B0604020202020204" pitchFamily="34" charset="0"/>
                <a:cs typeface="Aparajita" panose="020B0604020202020204" pitchFamily="34" charset="0"/>
              </a:rPr>
              <a:t>in text of any form (articles, advertisements, news items etc.) or other media such as pictures, television or radio </a:t>
            </a:r>
            <a:r>
              <a:rPr lang="en-US" sz="2800" dirty="0" err="1">
                <a:latin typeface="Aparajita" panose="020B0604020202020204" pitchFamily="34" charset="0"/>
                <a:cs typeface="Aparajita" panose="020B0604020202020204" pitchFamily="34" charset="0"/>
              </a:rPr>
              <a:t>programmes</a:t>
            </a:r>
            <a:r>
              <a:rPr lang="en-US" sz="2800" dirty="0">
                <a:latin typeface="Aparajita" panose="020B0604020202020204" pitchFamily="34" charset="0"/>
                <a:cs typeface="Aparajita" panose="020B0604020202020204" pitchFamily="34" charset="0"/>
              </a:rPr>
              <a:t> or films, and live situations such as interviews, plays, concerts</a:t>
            </a:r>
            <a:r>
              <a:rPr lang="en-US" sz="2800" dirty="0" smtClean="0">
                <a:latin typeface="Aparajita" panose="020B0604020202020204" pitchFamily="34" charset="0"/>
                <a:cs typeface="Aparajita" panose="020B0604020202020204" pitchFamily="34" charset="0"/>
              </a:rPr>
              <a:t>.</a:t>
            </a:r>
            <a:endParaRPr lang="tr-TR" sz="2800" dirty="0" smtClean="0">
              <a:latin typeface="Aparajita" panose="020B0604020202020204" pitchFamily="34" charset="0"/>
              <a:cs typeface="Aparajita" panose="020B0604020202020204" pitchFamily="34" charset="0"/>
            </a:endParaRPr>
          </a:p>
          <a:p>
            <a:pPr algn="just"/>
            <a:r>
              <a:rPr lang="en-US" sz="2800" dirty="0">
                <a:latin typeface="Aparajita" panose="020B0604020202020204" pitchFamily="34" charset="0"/>
                <a:cs typeface="Aparajita" panose="020B0604020202020204" pitchFamily="34" charset="0"/>
              </a:rPr>
              <a:t>Much importance is given to careful sampling and </a:t>
            </a:r>
            <a:r>
              <a:rPr lang="en-US" sz="2800" b="1" dirty="0">
                <a:latin typeface="Aparajita" panose="020B0604020202020204" pitchFamily="34" charset="0"/>
                <a:cs typeface="Aparajita" panose="020B0604020202020204" pitchFamily="34" charset="0"/>
              </a:rPr>
              <a:t>rigorous categorization </a:t>
            </a:r>
            <a:r>
              <a:rPr lang="en-US" sz="2800" dirty="0">
                <a:latin typeface="Aparajita" panose="020B0604020202020204" pitchFamily="34" charset="0"/>
                <a:cs typeface="Aparajita" panose="020B0604020202020204" pitchFamily="34" charset="0"/>
              </a:rPr>
              <a:t>and </a:t>
            </a:r>
            <a:r>
              <a:rPr lang="en-US" sz="2800" b="1" dirty="0">
                <a:latin typeface="Aparajita" panose="020B0604020202020204" pitchFamily="34" charset="0"/>
                <a:cs typeface="Aparajita" panose="020B0604020202020204" pitchFamily="34" charset="0"/>
              </a:rPr>
              <a:t>coding </a:t>
            </a:r>
            <a:r>
              <a:rPr lang="en-US" sz="2800" dirty="0">
                <a:latin typeface="Aparajita" panose="020B0604020202020204" pitchFamily="34" charset="0"/>
                <a:cs typeface="Aparajita" panose="020B0604020202020204" pitchFamily="34" charset="0"/>
              </a:rPr>
              <a:t>in order to achieve a level of objectivity, reliability and generalizability and the development of theories.</a:t>
            </a:r>
            <a:endParaRPr lang="tr-TR"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682790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arajita" panose="020B0604020202020204" pitchFamily="34" charset="0"/>
                <a:cs typeface="Aparajita" panose="020B0604020202020204" pitchFamily="34" charset="0"/>
              </a:rPr>
              <a:t>DATA MINING</a:t>
            </a:r>
          </a:p>
        </p:txBody>
      </p:sp>
      <p:sp>
        <p:nvSpPr>
          <p:cNvPr id="3" name="İçerik Yer Tutucusu 2"/>
          <p:cNvSpPr>
            <a:spLocks noGrp="1"/>
          </p:cNvSpPr>
          <p:nvPr>
            <p:ph idx="1"/>
          </p:nvPr>
        </p:nvSpPr>
        <p:spPr/>
        <p:txBody>
          <a:bodyPr>
            <a:normAutofit/>
          </a:bodyPr>
          <a:lstStyle/>
          <a:p>
            <a:r>
              <a:rPr lang="tr-TR" dirty="0" smtClean="0">
                <a:latin typeface="Aparajita" panose="020B0604020202020204" pitchFamily="34" charset="0"/>
                <a:cs typeface="Aparajita" panose="020B0604020202020204" pitchFamily="34" charset="0"/>
              </a:rPr>
              <a:t>It </a:t>
            </a:r>
            <a:r>
              <a:rPr lang="en-US" dirty="0" smtClean="0">
                <a:latin typeface="Aparajita" panose="020B0604020202020204" pitchFamily="34" charset="0"/>
                <a:cs typeface="Aparajita" panose="020B0604020202020204" pitchFamily="34" charset="0"/>
              </a:rPr>
              <a:t>is </a:t>
            </a:r>
            <a:r>
              <a:rPr lang="en-US" dirty="0">
                <a:latin typeface="Aparajita" panose="020B0604020202020204" pitchFamily="34" charset="0"/>
                <a:cs typeface="Aparajita" panose="020B0604020202020204" pitchFamily="34" charset="0"/>
              </a:rPr>
              <a:t>a technique used extensively by business </a:t>
            </a:r>
            <a:r>
              <a:rPr lang="en-US" dirty="0" smtClean="0">
                <a:latin typeface="Aparajita" panose="020B0604020202020204" pitchFamily="34" charset="0"/>
                <a:cs typeface="Aparajita" panose="020B0604020202020204" pitchFamily="34" charset="0"/>
              </a:rPr>
              <a:t>managements</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to </a:t>
            </a:r>
            <a:r>
              <a:rPr lang="en-US" dirty="0">
                <a:latin typeface="Aparajita" panose="020B0604020202020204" pitchFamily="34" charset="0"/>
                <a:cs typeface="Aparajita" panose="020B0604020202020204" pitchFamily="34" charset="0"/>
              </a:rPr>
              <a:t>extract meaningful information from the </a:t>
            </a:r>
            <a:r>
              <a:rPr lang="en-US" b="1" dirty="0">
                <a:latin typeface="Aparajita" panose="020B0604020202020204" pitchFamily="34" charset="0"/>
                <a:cs typeface="Aparajita" panose="020B0604020202020204" pitchFamily="34" charset="0"/>
              </a:rPr>
              <a:t>huge databases </a:t>
            </a:r>
            <a:r>
              <a:rPr lang="en-US" dirty="0">
                <a:latin typeface="Aparajita" panose="020B0604020202020204" pitchFamily="34" charset="0"/>
                <a:cs typeface="Aparajita" panose="020B0604020202020204" pitchFamily="34" charset="0"/>
              </a:rPr>
              <a:t>that </a:t>
            </a:r>
            <a:r>
              <a:rPr lang="en-US" dirty="0" smtClean="0">
                <a:latin typeface="Aparajita" panose="020B0604020202020204" pitchFamily="34" charset="0"/>
                <a:cs typeface="Aparajita" panose="020B0604020202020204" pitchFamily="34" charset="0"/>
              </a:rPr>
              <a:t>are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generated </a:t>
            </a:r>
            <a:r>
              <a:rPr lang="en-US" dirty="0">
                <a:latin typeface="Aparajita" panose="020B0604020202020204" pitchFamily="34" charset="0"/>
                <a:cs typeface="Aparajita" panose="020B0604020202020204" pitchFamily="34" charset="0"/>
              </a:rPr>
              <a:t>by </a:t>
            </a:r>
            <a:r>
              <a:rPr lang="en-US" b="1" dirty="0">
                <a:latin typeface="Aparajita" panose="020B0604020202020204" pitchFamily="34" charset="0"/>
                <a:cs typeface="Aparajita" panose="020B0604020202020204" pitchFamily="34" charset="0"/>
              </a:rPr>
              <a:t>electronic</a:t>
            </a:r>
            <a:r>
              <a:rPr lang="en-US" dirty="0">
                <a:latin typeface="Aparajita" panose="020B0604020202020204" pitchFamily="34" charset="0"/>
                <a:cs typeface="Aparajita" panose="020B0604020202020204" pitchFamily="34" charset="0"/>
              </a:rPr>
              <a:t> and other methods in modern businesses. </a:t>
            </a:r>
            <a:endParaRPr lang="tr-TR"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It is</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often </a:t>
            </a:r>
            <a:r>
              <a:rPr lang="en-US" dirty="0">
                <a:latin typeface="Aparajita" panose="020B0604020202020204" pitchFamily="34" charset="0"/>
                <a:cs typeface="Aparajita" panose="020B0604020202020204" pitchFamily="34" charset="0"/>
              </a:rPr>
              <a:t>the starting point in </a:t>
            </a:r>
            <a:r>
              <a:rPr lang="en-US" b="1" dirty="0">
                <a:latin typeface="Aparajita" panose="020B0604020202020204" pitchFamily="34" charset="0"/>
                <a:cs typeface="Aparajita" panose="020B0604020202020204" pitchFamily="34" charset="0"/>
              </a:rPr>
              <a:t>decision based </a:t>
            </a:r>
            <a:r>
              <a:rPr lang="en-US" dirty="0">
                <a:latin typeface="Aparajita" panose="020B0604020202020204" pitchFamily="34" charset="0"/>
                <a:cs typeface="Aparajita" panose="020B0604020202020204" pitchFamily="34" charset="0"/>
              </a:rPr>
              <a:t>research</a:t>
            </a:r>
            <a:r>
              <a:rPr lang="en-US" dirty="0" smtClean="0">
                <a:latin typeface="Aparajita" panose="020B0604020202020204" pitchFamily="34" charset="0"/>
                <a:cs typeface="Aparajita" panose="020B0604020202020204" pitchFamily="34" charset="0"/>
              </a:rPr>
              <a:t>.</a:t>
            </a:r>
            <a:endParaRPr lang="tr-TR" dirty="0" smtClean="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This involves pattern discovery and the prediction of </a:t>
            </a:r>
            <a:r>
              <a:rPr lang="en-US" u="sng" dirty="0">
                <a:latin typeface="Aparajita" panose="020B0604020202020204" pitchFamily="34" charset="0"/>
                <a:cs typeface="Aparajita" panose="020B0604020202020204" pitchFamily="34" charset="0"/>
              </a:rPr>
              <a:t>trends and</a:t>
            </a:r>
            <a:r>
              <a:rPr lang="tr-TR" u="sng" dirty="0">
                <a:latin typeface="Aparajita" panose="020B0604020202020204" pitchFamily="34" charset="0"/>
                <a:cs typeface="Aparajita" panose="020B0604020202020204" pitchFamily="34" charset="0"/>
              </a:rPr>
              <a:t> behaviours</a:t>
            </a:r>
            <a:r>
              <a:rPr lang="tr-TR" dirty="0">
                <a:latin typeface="Aparajita" panose="020B0604020202020204" pitchFamily="34" charset="0"/>
                <a:cs typeface="Aparajita" panose="020B0604020202020204" pitchFamily="34" charset="0"/>
              </a:rPr>
              <a:t>.</a:t>
            </a:r>
          </a:p>
          <a:p>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04914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arajita" panose="020B0604020202020204" pitchFamily="34" charset="0"/>
                <a:cs typeface="Aparajita" panose="020B0604020202020204" pitchFamily="34" charset="0"/>
              </a:rPr>
              <a:t>META-ANALYSIS</a:t>
            </a:r>
          </a:p>
        </p:txBody>
      </p:sp>
      <p:sp>
        <p:nvSpPr>
          <p:cNvPr id="3" name="İçerik Yer Tutucusu 2"/>
          <p:cNvSpPr>
            <a:spLocks noGrp="1"/>
          </p:cNvSpPr>
          <p:nvPr>
            <p:ph idx="1"/>
          </p:nvPr>
        </p:nvSpPr>
        <p:spPr/>
        <p:txBody>
          <a:bodyPr>
            <a:normAutofit/>
          </a:bodyPr>
          <a:lstStyle/>
          <a:p>
            <a:pPr algn="just"/>
            <a:r>
              <a:rPr lang="tr-TR" dirty="0" smtClean="0">
                <a:latin typeface="Aparajita" panose="020B0604020202020204" pitchFamily="34" charset="0"/>
                <a:cs typeface="Aparajita" panose="020B0604020202020204" pitchFamily="34" charset="0"/>
              </a:rPr>
              <a:t>It</a:t>
            </a:r>
            <a:r>
              <a:rPr lang="tr-TR" b="1"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consists </a:t>
            </a:r>
            <a:r>
              <a:rPr lang="en-US" dirty="0">
                <a:latin typeface="Aparajita" panose="020B0604020202020204" pitchFamily="34" charset="0"/>
                <a:cs typeface="Aparajita" panose="020B0604020202020204" pitchFamily="34" charset="0"/>
              </a:rPr>
              <a:t>of making an analysis of the results of a </a:t>
            </a:r>
            <a:r>
              <a:rPr lang="en-US" dirty="0" smtClean="0">
                <a:latin typeface="Aparajita" panose="020B0604020202020204" pitchFamily="34" charset="0"/>
                <a:cs typeface="Aparajita" panose="020B0604020202020204" pitchFamily="34" charset="0"/>
              </a:rPr>
              <a:t>number</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of </a:t>
            </a:r>
            <a:r>
              <a:rPr lang="en-US" b="1" dirty="0">
                <a:latin typeface="Aparajita" panose="020B0604020202020204" pitchFamily="34" charset="0"/>
                <a:cs typeface="Aparajita" panose="020B0604020202020204" pitchFamily="34" charset="0"/>
              </a:rPr>
              <a:t>results of previous research </a:t>
            </a:r>
            <a:r>
              <a:rPr lang="en-US" dirty="0">
                <a:latin typeface="Aparajita" panose="020B0604020202020204" pitchFamily="34" charset="0"/>
                <a:cs typeface="Aparajita" panose="020B0604020202020204" pitchFamily="34" charset="0"/>
              </a:rPr>
              <a:t>– an analysis of a collection </a:t>
            </a:r>
            <a:r>
              <a:rPr lang="en-US" dirty="0" smtClean="0">
                <a:latin typeface="Aparajita" panose="020B0604020202020204" pitchFamily="34" charset="0"/>
                <a:cs typeface="Aparajita" panose="020B0604020202020204" pitchFamily="34" charset="0"/>
              </a:rPr>
              <a:t>of</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analyses</a:t>
            </a:r>
            <a:r>
              <a:rPr lang="en-US" dirty="0">
                <a:latin typeface="Aparajita" panose="020B0604020202020204" pitchFamily="34" charset="0"/>
                <a:cs typeface="Aparajita" panose="020B0604020202020204" pitchFamily="34" charset="0"/>
              </a:rPr>
              <a:t>, hence ‘meta’-analysis. </a:t>
            </a:r>
            <a:endParaRPr lang="tr-TR" dirty="0" smtClean="0">
              <a:latin typeface="Aparajita" panose="020B0604020202020204" pitchFamily="34" charset="0"/>
              <a:cs typeface="Aparajita" panose="020B0604020202020204" pitchFamily="34" charset="0"/>
            </a:endParaRPr>
          </a:p>
          <a:p>
            <a:pPr algn="just"/>
            <a:r>
              <a:rPr lang="en-US" dirty="0" smtClean="0">
                <a:latin typeface="Aparajita" panose="020B0604020202020204" pitchFamily="34" charset="0"/>
                <a:cs typeface="Aparajita" panose="020B0604020202020204" pitchFamily="34" charset="0"/>
              </a:rPr>
              <a:t>This </a:t>
            </a:r>
            <a:r>
              <a:rPr lang="en-US" dirty="0">
                <a:latin typeface="Aparajita" panose="020B0604020202020204" pitchFamily="34" charset="0"/>
                <a:cs typeface="Aparajita" panose="020B0604020202020204" pitchFamily="34" charset="0"/>
              </a:rPr>
              <a:t>is not the same as a </a:t>
            </a:r>
            <a:r>
              <a:rPr lang="en-US" dirty="0" smtClean="0">
                <a:latin typeface="Aparajita" panose="020B0604020202020204" pitchFamily="34" charset="0"/>
                <a:cs typeface="Aparajita" panose="020B0604020202020204" pitchFamily="34" charset="0"/>
              </a:rPr>
              <a:t>literature</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review</a:t>
            </a:r>
            <a:r>
              <a:rPr lang="en-US" dirty="0">
                <a:latin typeface="Aparajita" panose="020B0604020202020204" pitchFamily="34" charset="0"/>
                <a:cs typeface="Aparajita" panose="020B0604020202020204" pitchFamily="34" charset="0"/>
              </a:rPr>
              <a:t>, as it is a statistical analysis of the accumulated data </a:t>
            </a:r>
            <a:r>
              <a:rPr lang="en-US" dirty="0" smtClean="0">
                <a:latin typeface="Aparajita" panose="020B0604020202020204" pitchFamily="34" charset="0"/>
                <a:cs typeface="Aparajita" panose="020B0604020202020204" pitchFamily="34" charset="0"/>
              </a:rPr>
              <a:t>from</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the </a:t>
            </a:r>
            <a:r>
              <a:rPr lang="en-US" dirty="0">
                <a:latin typeface="Aparajita" panose="020B0604020202020204" pitchFamily="34" charset="0"/>
                <a:cs typeface="Aparajita" panose="020B0604020202020204" pitchFamily="34" charset="0"/>
              </a:rPr>
              <a:t>results of previous studies rather than a commentary and </a:t>
            </a:r>
            <a:r>
              <a:rPr lang="en-US" dirty="0" smtClean="0">
                <a:latin typeface="Aparajita" panose="020B0604020202020204" pitchFamily="34" charset="0"/>
                <a:cs typeface="Aparajita" panose="020B0604020202020204" pitchFamily="34" charset="0"/>
              </a:rPr>
              <a:t>critical</a:t>
            </a:r>
            <a:r>
              <a:rPr lang="tr-TR"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appraisal </a:t>
            </a:r>
            <a:r>
              <a:rPr lang="en-US" dirty="0">
                <a:latin typeface="Aparajita" panose="020B0604020202020204" pitchFamily="34" charset="0"/>
                <a:cs typeface="Aparajita" panose="020B0604020202020204" pitchFamily="34" charset="0"/>
              </a:rPr>
              <a:t>of the research projects and their outcomes.</a:t>
            </a:r>
            <a:endParaRPr lang="tr-TR"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35769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784976" cy="6264696"/>
          </a:xfrm>
        </p:spPr>
        <p:txBody>
          <a:bodyPr>
            <a:normAutofit fontScale="92500" lnSpcReduction="10000"/>
          </a:bodyPr>
          <a:lstStyle/>
          <a:p>
            <a:pPr marL="0" indent="0" algn="just">
              <a:buNone/>
            </a:pPr>
            <a:r>
              <a:rPr lang="en-US" dirty="0">
                <a:latin typeface="Aparajita" pitchFamily="34" charset="0"/>
                <a:cs typeface="Aparajita" pitchFamily="34" charset="0"/>
              </a:rPr>
              <a:t>Each theory will contain several concepts, each concept </a:t>
            </a:r>
            <a:r>
              <a:rPr lang="tr-TR" dirty="0" smtClean="0">
                <a:latin typeface="Aparajita" pitchFamily="34" charset="0"/>
                <a:cs typeface="Aparajita" pitchFamily="34" charset="0"/>
              </a:rPr>
              <a:t> has </a:t>
            </a:r>
            <a:r>
              <a:rPr lang="en-US" dirty="0" smtClean="0">
                <a:latin typeface="Aparajita" pitchFamily="34" charset="0"/>
                <a:cs typeface="Aparajita" pitchFamily="34" charset="0"/>
              </a:rPr>
              <a:t>several </a:t>
            </a:r>
            <a:r>
              <a:rPr lang="en-US" dirty="0">
                <a:latin typeface="Aparajita" pitchFamily="34" charset="0"/>
                <a:cs typeface="Aparajita" pitchFamily="34" charset="0"/>
              </a:rPr>
              <a:t>indicators, each indicator </a:t>
            </a:r>
            <a:r>
              <a:rPr lang="tr-TR" dirty="0" smtClean="0">
                <a:latin typeface="Aparajita" pitchFamily="34" charset="0"/>
                <a:cs typeface="Aparajita" pitchFamily="34" charset="0"/>
              </a:rPr>
              <a:t>has </a:t>
            </a:r>
            <a:r>
              <a:rPr lang="en-US" dirty="0" smtClean="0">
                <a:latin typeface="Aparajita" pitchFamily="34" charset="0"/>
                <a:cs typeface="Aparajita" pitchFamily="34" charset="0"/>
              </a:rPr>
              <a:t>several </a:t>
            </a:r>
            <a:r>
              <a:rPr lang="en-US" dirty="0">
                <a:latin typeface="Aparajita" pitchFamily="34" charset="0"/>
                <a:cs typeface="Aparajita" pitchFamily="34" charset="0"/>
              </a:rPr>
              <a:t>variables, and each variable </a:t>
            </a:r>
            <a:r>
              <a:rPr lang="tr-TR" dirty="0" smtClean="0">
                <a:latin typeface="Aparajita" pitchFamily="34" charset="0"/>
                <a:cs typeface="Aparajita" pitchFamily="34" charset="0"/>
              </a:rPr>
              <a:t> has</a:t>
            </a:r>
            <a:r>
              <a:rPr lang="en-US" dirty="0" smtClean="0">
                <a:latin typeface="Aparajita" pitchFamily="34" charset="0"/>
                <a:cs typeface="Aparajita" pitchFamily="34" charset="0"/>
              </a:rPr>
              <a:t>several </a:t>
            </a:r>
            <a:r>
              <a:rPr lang="en-US" dirty="0">
                <a:latin typeface="Aparajita" pitchFamily="34" charset="0"/>
                <a:cs typeface="Aparajita" pitchFamily="34" charset="0"/>
              </a:rPr>
              <a:t>values. </a:t>
            </a:r>
            <a:r>
              <a:rPr lang="en-US" u="sng" dirty="0">
                <a:latin typeface="Aparajita" pitchFamily="34" charset="0"/>
                <a:cs typeface="Aparajita" pitchFamily="34" charset="0"/>
              </a:rPr>
              <a:t>For example</a:t>
            </a:r>
            <a:r>
              <a:rPr lang="en-US" dirty="0" smtClean="0">
                <a:latin typeface="Aparajita" pitchFamily="34" charset="0"/>
                <a:cs typeface="Aparajita" pitchFamily="34" charset="0"/>
              </a:rPr>
              <a:t>:</a:t>
            </a:r>
            <a:endParaRPr lang="tr-TR" dirty="0" smtClean="0">
              <a:latin typeface="Aparajita" pitchFamily="34" charset="0"/>
              <a:cs typeface="Aparajita" pitchFamily="34" charset="0"/>
            </a:endParaRPr>
          </a:p>
          <a:p>
            <a:pPr marL="0" indent="0" algn="just">
              <a:buNone/>
            </a:pPr>
            <a:endParaRPr lang="tr-TR" dirty="0" smtClean="0">
              <a:latin typeface="Aparajita" pitchFamily="34" charset="0"/>
              <a:cs typeface="Aparajita" pitchFamily="34" charset="0"/>
            </a:endParaRPr>
          </a:p>
          <a:p>
            <a:pPr algn="just">
              <a:buFont typeface="Wingdings" pitchFamily="2" charset="2"/>
              <a:buChar char="§"/>
            </a:pPr>
            <a:r>
              <a:rPr lang="en-US" b="1" dirty="0">
                <a:latin typeface="Aparajita" pitchFamily="34" charset="0"/>
                <a:cs typeface="Aparajita" pitchFamily="34" charset="0"/>
              </a:rPr>
              <a:t>Theory</a:t>
            </a:r>
            <a:r>
              <a:rPr lang="en-US" dirty="0">
                <a:latin typeface="Aparajita" pitchFamily="34" charset="0"/>
                <a:cs typeface="Aparajita" pitchFamily="34" charset="0"/>
              </a:rPr>
              <a:t> – poverty leads to poor health.</a:t>
            </a:r>
          </a:p>
          <a:p>
            <a:pPr algn="just">
              <a:buFont typeface="Wingdings" pitchFamily="2" charset="2"/>
              <a:buChar char="§"/>
            </a:pPr>
            <a:r>
              <a:rPr lang="en-US" b="1" dirty="0">
                <a:latin typeface="Aparajita" pitchFamily="34" charset="0"/>
                <a:cs typeface="Aparajita" pitchFamily="34" charset="0"/>
              </a:rPr>
              <a:t>Concepts</a:t>
            </a:r>
            <a:r>
              <a:rPr lang="en-US" dirty="0">
                <a:latin typeface="Aparajita" pitchFamily="34" charset="0"/>
                <a:cs typeface="Aparajita" pitchFamily="34" charset="0"/>
              </a:rPr>
              <a:t> – poverty, poor health.</a:t>
            </a:r>
          </a:p>
          <a:p>
            <a:pPr algn="just">
              <a:buFont typeface="Wingdings" pitchFamily="2" charset="2"/>
              <a:buChar char="§"/>
            </a:pPr>
            <a:r>
              <a:rPr lang="en-US" b="1" dirty="0">
                <a:latin typeface="Aparajita" pitchFamily="34" charset="0"/>
                <a:cs typeface="Aparajita" pitchFamily="34" charset="0"/>
              </a:rPr>
              <a:t>Indicators of poverty </a:t>
            </a:r>
            <a:r>
              <a:rPr lang="en-US" dirty="0">
                <a:latin typeface="Aparajita" pitchFamily="34" charset="0"/>
                <a:cs typeface="Aparajita" pitchFamily="34" charset="0"/>
              </a:rPr>
              <a:t>– low income, poor living conditions, restricted diet, etc.</a:t>
            </a:r>
          </a:p>
          <a:p>
            <a:pPr algn="just">
              <a:buFont typeface="Wingdings" pitchFamily="2" charset="2"/>
              <a:buChar char="§"/>
            </a:pPr>
            <a:r>
              <a:rPr lang="en-US" b="1" dirty="0">
                <a:latin typeface="Aparajita" pitchFamily="34" charset="0"/>
                <a:cs typeface="Aparajita" pitchFamily="34" charset="0"/>
              </a:rPr>
              <a:t>Variables of poor living conditions </a:t>
            </a:r>
            <a:r>
              <a:rPr lang="en-US" dirty="0">
                <a:latin typeface="Aparajita" pitchFamily="34" charset="0"/>
                <a:cs typeface="Aparajita" pitchFamily="34" charset="0"/>
              </a:rPr>
              <a:t>– levels of </a:t>
            </a:r>
            <a:r>
              <a:rPr lang="en-US" dirty="0" smtClean="0">
                <a:latin typeface="Aparajita" pitchFamily="34" charset="0"/>
                <a:cs typeface="Aparajita" pitchFamily="34" charset="0"/>
              </a:rPr>
              <a:t>overcrowding,</a:t>
            </a:r>
            <a:r>
              <a:rPr lang="tr-TR" dirty="0" smtClean="0">
                <a:latin typeface="Aparajita" pitchFamily="34" charset="0"/>
                <a:cs typeface="Aparajita" pitchFamily="34" charset="0"/>
              </a:rPr>
              <a:t> </a:t>
            </a:r>
            <a:r>
              <a:rPr lang="en-US" dirty="0" smtClean="0">
                <a:latin typeface="Aparajita" pitchFamily="34" charset="0"/>
                <a:cs typeface="Aparajita" pitchFamily="34" charset="0"/>
              </a:rPr>
              <a:t>provision </a:t>
            </a:r>
            <a:r>
              <a:rPr lang="en-US" dirty="0">
                <a:latin typeface="Aparajita" pitchFamily="34" charset="0"/>
                <a:cs typeface="Aparajita" pitchFamily="34" charset="0"/>
              </a:rPr>
              <a:t>of sanitary facilities, infestations of vermin, levels of litter, etc.</a:t>
            </a:r>
          </a:p>
          <a:p>
            <a:pPr algn="just">
              <a:buFont typeface="Wingdings" pitchFamily="2" charset="2"/>
              <a:buChar char="§"/>
            </a:pPr>
            <a:r>
              <a:rPr lang="en-US" b="1" dirty="0">
                <a:latin typeface="Aparajita" pitchFamily="34" charset="0"/>
                <a:cs typeface="Aparajita" pitchFamily="34" charset="0"/>
              </a:rPr>
              <a:t>Values of levels of overcrowding </a:t>
            </a:r>
            <a:r>
              <a:rPr lang="en-US" dirty="0">
                <a:latin typeface="Aparajita" pitchFamily="34" charset="0"/>
                <a:cs typeface="Aparajita" pitchFamily="34" charset="0"/>
              </a:rPr>
              <a:t>– numbers of people per room, floor areas of dwellings, numbers of dwellings per hectare, etc.</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119068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8674"/>
            <a:ext cx="8034564" cy="475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91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arajita" pitchFamily="34" charset="0"/>
                <a:cs typeface="Aparajita" pitchFamily="34" charset="0"/>
              </a:rPr>
              <a:t>PRIMARY AND SECONDARY DATA</a:t>
            </a:r>
          </a:p>
        </p:txBody>
      </p:sp>
      <p:sp>
        <p:nvSpPr>
          <p:cNvPr id="3" name="İçerik Yer Tutucusu 2"/>
          <p:cNvSpPr>
            <a:spLocks noGrp="1"/>
          </p:cNvSpPr>
          <p:nvPr>
            <p:ph idx="1"/>
          </p:nvPr>
        </p:nvSpPr>
        <p:spPr>
          <a:xfrm>
            <a:off x="395536" y="1196752"/>
            <a:ext cx="8229600" cy="4525963"/>
          </a:xfrm>
        </p:spPr>
        <p:txBody>
          <a:bodyPr>
            <a:normAutofit/>
          </a:bodyPr>
          <a:lstStyle/>
          <a:p>
            <a:pPr algn="just"/>
            <a:r>
              <a:rPr lang="en-US" dirty="0">
                <a:latin typeface="Aparajita" pitchFamily="34" charset="0"/>
                <a:cs typeface="Aparajita" pitchFamily="34" charset="0"/>
              </a:rPr>
              <a:t>Data come in two main forms, depending on its </a:t>
            </a:r>
            <a:r>
              <a:rPr lang="en-US" b="1" dirty="0">
                <a:latin typeface="Aparajita" pitchFamily="34" charset="0"/>
                <a:cs typeface="Aparajita" pitchFamily="34" charset="0"/>
              </a:rPr>
              <a:t>closeness to the event recorded</a:t>
            </a:r>
            <a:r>
              <a:rPr lang="en-US" dirty="0">
                <a:latin typeface="Aparajita" pitchFamily="34" charset="0"/>
                <a:cs typeface="Aparajita" pitchFamily="34" charset="0"/>
              </a:rPr>
              <a:t>. </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Data </a:t>
            </a:r>
            <a:r>
              <a:rPr lang="en-US" dirty="0">
                <a:latin typeface="Aparajita" pitchFamily="34" charset="0"/>
                <a:cs typeface="Aparajita" pitchFamily="34" charset="0"/>
              </a:rPr>
              <a:t>that has been observed, experienced or recorded close to the event are the nearest one can get to the </a:t>
            </a:r>
            <a:r>
              <a:rPr lang="en-US" b="1" dirty="0">
                <a:latin typeface="Aparajita" pitchFamily="34" charset="0"/>
                <a:cs typeface="Aparajita" pitchFamily="34" charset="0"/>
              </a:rPr>
              <a:t>truth</a:t>
            </a:r>
            <a:r>
              <a:rPr lang="en-US" dirty="0">
                <a:latin typeface="Aparajita" pitchFamily="34" charset="0"/>
                <a:cs typeface="Aparajita" pitchFamily="34" charset="0"/>
              </a:rPr>
              <a:t>, and are called </a:t>
            </a:r>
            <a:r>
              <a:rPr lang="en-US" b="1" i="1" dirty="0">
                <a:latin typeface="Aparajita" pitchFamily="34" charset="0"/>
                <a:cs typeface="Aparajita" pitchFamily="34" charset="0"/>
              </a:rPr>
              <a:t>primary</a:t>
            </a:r>
            <a:r>
              <a:rPr lang="en-US" b="1" dirty="0">
                <a:latin typeface="Aparajita" pitchFamily="34" charset="0"/>
                <a:cs typeface="Aparajita" pitchFamily="34" charset="0"/>
              </a:rPr>
              <a:t> </a:t>
            </a:r>
            <a:r>
              <a:rPr lang="en-US" dirty="0">
                <a:latin typeface="Aparajita" pitchFamily="34" charset="0"/>
                <a:cs typeface="Aparajita" pitchFamily="34" charset="0"/>
              </a:rPr>
              <a:t>data. </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Written </a:t>
            </a:r>
            <a:r>
              <a:rPr lang="en-US" dirty="0">
                <a:latin typeface="Aparajita" pitchFamily="34" charset="0"/>
                <a:cs typeface="Aparajita" pitchFamily="34" charset="0"/>
              </a:rPr>
              <a:t>sources that </a:t>
            </a:r>
            <a:r>
              <a:rPr lang="en-US" b="1" dirty="0">
                <a:latin typeface="Aparajita" pitchFamily="34" charset="0"/>
                <a:cs typeface="Aparajita" pitchFamily="34" charset="0"/>
              </a:rPr>
              <a:t>interpret</a:t>
            </a:r>
            <a:r>
              <a:rPr lang="en-US" dirty="0">
                <a:latin typeface="Aparajita" pitchFamily="34" charset="0"/>
                <a:cs typeface="Aparajita" pitchFamily="34" charset="0"/>
              </a:rPr>
              <a:t> or record primary data are called </a:t>
            </a:r>
            <a:r>
              <a:rPr lang="en-US" b="1" i="1" dirty="0">
                <a:latin typeface="Aparajita" pitchFamily="34" charset="0"/>
                <a:cs typeface="Aparajita" pitchFamily="34" charset="0"/>
              </a:rPr>
              <a:t>secondary</a:t>
            </a:r>
            <a:r>
              <a:rPr lang="en-US" dirty="0">
                <a:latin typeface="Aparajita" pitchFamily="34" charset="0"/>
                <a:cs typeface="Aparajita" pitchFamily="34" charset="0"/>
              </a:rPr>
              <a:t> sources, which tend to be </a:t>
            </a:r>
            <a:r>
              <a:rPr lang="en-US" u="sng" dirty="0">
                <a:latin typeface="Aparajita" pitchFamily="34" charset="0"/>
                <a:cs typeface="Aparajita" pitchFamily="34" charset="0"/>
              </a:rPr>
              <a:t>less reliable</a:t>
            </a:r>
            <a:r>
              <a:rPr lang="en-US" dirty="0">
                <a:latin typeface="Aparajita" pitchFamily="34" charset="0"/>
                <a:cs typeface="Aparajita" pitchFamily="34" charset="0"/>
              </a:rPr>
              <a:t>.</a:t>
            </a:r>
            <a:endParaRPr lang="tr-TR" dirty="0">
              <a:latin typeface="Aparajita" pitchFamily="34" charset="0"/>
              <a:cs typeface="Aparajita" pitchFamily="34" charset="0"/>
            </a:endParaRPr>
          </a:p>
        </p:txBody>
      </p:sp>
      <p:pic>
        <p:nvPicPr>
          <p:cNvPr id="4098"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97152"/>
            <a:ext cx="4320480"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8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err="1" smtClean="0">
                <a:latin typeface="Aparajita" pitchFamily="34" charset="0"/>
                <a:cs typeface="Aparajita" pitchFamily="34" charset="0"/>
              </a:rPr>
              <a:t>Primary</a:t>
            </a:r>
            <a:r>
              <a:rPr lang="tr-TR" sz="4800" b="1" dirty="0" smtClean="0">
                <a:latin typeface="Aparajita" pitchFamily="34" charset="0"/>
                <a:cs typeface="Aparajita" pitchFamily="34" charset="0"/>
              </a:rPr>
              <a:t> Data</a:t>
            </a:r>
            <a:endParaRPr lang="tr-TR" sz="4800" b="1" dirty="0">
              <a:latin typeface="Aparajita" pitchFamily="34" charset="0"/>
              <a:cs typeface="Aparajita" pitchFamily="34" charset="0"/>
            </a:endParaRPr>
          </a:p>
        </p:txBody>
      </p:sp>
      <p:sp>
        <p:nvSpPr>
          <p:cNvPr id="3" name="İçerik Yer Tutucusu 2"/>
          <p:cNvSpPr>
            <a:spLocks noGrp="1"/>
          </p:cNvSpPr>
          <p:nvPr>
            <p:ph idx="1"/>
          </p:nvPr>
        </p:nvSpPr>
        <p:spPr>
          <a:xfrm>
            <a:off x="179512" y="1412776"/>
            <a:ext cx="8640960" cy="4896544"/>
          </a:xfrm>
        </p:spPr>
        <p:txBody>
          <a:bodyPr>
            <a:normAutofit/>
          </a:bodyPr>
          <a:lstStyle/>
          <a:p>
            <a:pPr algn="just"/>
            <a:r>
              <a:rPr lang="en-US" dirty="0">
                <a:latin typeface="Aparajita" pitchFamily="34" charset="0"/>
                <a:cs typeface="Aparajita" pitchFamily="34" charset="0"/>
              </a:rPr>
              <a:t>Primary data can provide information about virtually any facet of our life and surroundings. However, collecting primary data is </a:t>
            </a:r>
            <a:r>
              <a:rPr lang="en-US" u="sng" dirty="0">
                <a:latin typeface="Aparajita" pitchFamily="34" charset="0"/>
                <a:cs typeface="Aparajita" pitchFamily="34" charset="0"/>
              </a:rPr>
              <a:t>time consuming </a:t>
            </a:r>
            <a:r>
              <a:rPr lang="en-US" dirty="0">
                <a:latin typeface="Aparajita" pitchFamily="34" charset="0"/>
                <a:cs typeface="Aparajita" pitchFamily="34" charset="0"/>
              </a:rPr>
              <a:t>and not always possible. </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Although </a:t>
            </a:r>
            <a:r>
              <a:rPr lang="en-US" dirty="0">
                <a:latin typeface="Aparajita" pitchFamily="34" charset="0"/>
                <a:cs typeface="Aparajita" pitchFamily="34" charset="0"/>
              </a:rPr>
              <a:t>more data usually means more reliability, it is costly to organize large surveys and other </a:t>
            </a:r>
            <a:r>
              <a:rPr lang="en-US" dirty="0" smtClean="0">
                <a:latin typeface="Aparajita" pitchFamily="34" charset="0"/>
                <a:cs typeface="Aparajita" pitchFamily="34" charset="0"/>
              </a:rPr>
              <a:t>studies.</a:t>
            </a:r>
            <a:endParaRPr lang="tr-TR" dirty="0" smtClean="0">
              <a:latin typeface="Aparajita" pitchFamily="34" charset="0"/>
              <a:cs typeface="Aparajita" pitchFamily="34" charset="0"/>
            </a:endParaRPr>
          </a:p>
          <a:p>
            <a:pPr algn="just"/>
            <a:r>
              <a:rPr lang="en-US" dirty="0" smtClean="0">
                <a:latin typeface="Aparajita" pitchFamily="34" charset="0"/>
                <a:cs typeface="Aparajita" pitchFamily="34" charset="0"/>
              </a:rPr>
              <a:t>Furthermore</a:t>
            </a:r>
            <a:r>
              <a:rPr lang="en-US" dirty="0">
                <a:latin typeface="Aparajita" pitchFamily="34" charset="0"/>
                <a:cs typeface="Aparajita" pitchFamily="34" charset="0"/>
              </a:rPr>
              <a:t>, it is not always possible to get direct access to the subject of research. For example, many historical events have left no direct evidence.</a:t>
            </a:r>
            <a:endParaRPr lang="tr-TR" dirty="0">
              <a:latin typeface="Aparajita" pitchFamily="34" charset="0"/>
              <a:cs typeface="Aparajita" pitchFamily="34" charset="0"/>
            </a:endParaRPr>
          </a:p>
        </p:txBody>
      </p:sp>
    </p:spTree>
    <p:extLst>
      <p:ext uri="{BB962C8B-B14F-4D97-AF65-F5344CB8AC3E}">
        <p14:creationId xmlns:p14="http://schemas.microsoft.com/office/powerpoint/2010/main" val="406231836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2396</Words>
  <Application>Microsoft Office PowerPoint</Application>
  <PresentationFormat>On-screen Show (4:3)</PresentationFormat>
  <Paragraphs>188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Ofis Teması</vt:lpstr>
      <vt:lpstr>CHAPTER 6 &amp;7</vt:lpstr>
      <vt:lpstr>DATA</vt:lpstr>
      <vt:lpstr>PowerPoint Presentation</vt:lpstr>
      <vt:lpstr>LEVELS OF ABSTRACTION</vt:lpstr>
      <vt:lpstr>PowerPoint Presentation</vt:lpstr>
      <vt:lpstr>PowerPoint Presentation</vt:lpstr>
      <vt:lpstr>PowerPoint Presentation</vt:lpstr>
      <vt:lpstr>PRIMARY AND SECONDARY DATA</vt:lpstr>
      <vt:lpstr>Primary Data</vt:lpstr>
      <vt:lpstr>PowerPoint Presentation</vt:lpstr>
      <vt:lpstr>Secondary Data</vt:lpstr>
      <vt:lpstr>PowerPoint Presentation</vt:lpstr>
      <vt:lpstr>The advantage of using sets of secondary data </vt:lpstr>
      <vt:lpstr>The disadvantage of using sets of secondary data </vt:lpstr>
      <vt:lpstr>PowerPoint Presentation</vt:lpstr>
      <vt:lpstr>PowerPoint Presentation</vt:lpstr>
      <vt:lpstr>QUANTITATIVE  DATA </vt:lpstr>
      <vt:lpstr>QUALITATIVE  DATA</vt:lpstr>
      <vt:lpstr>PowerPoint Presentation</vt:lpstr>
      <vt:lpstr>PowerPoint Presentation</vt:lpstr>
      <vt:lpstr>MEASUREMENT OF DATA</vt:lpstr>
      <vt:lpstr>* NOMINAL LEVEL</vt:lpstr>
      <vt:lpstr>* ORDINAL LEVEL</vt:lpstr>
      <vt:lpstr>* INTERVAL LEVEL</vt:lpstr>
      <vt:lpstr>* RATIO LEVEL</vt:lpstr>
      <vt:lpstr>PowerPoint Presentation</vt:lpstr>
      <vt:lpstr>CHAPTER 7</vt:lpstr>
      <vt:lpstr>PowerPoint Presentation</vt:lpstr>
      <vt:lpstr>TYPES AND SOURCES OF SECONDARY DATA</vt:lpstr>
      <vt:lpstr>Written materials </vt:lpstr>
      <vt:lpstr>Non-written materials </vt:lpstr>
      <vt:lpstr>Survey data </vt:lpstr>
      <vt:lpstr>COLLECTING PRIMARY DATA</vt:lpstr>
      <vt:lpstr>Research interviews</vt:lpstr>
      <vt:lpstr>Types of Interview</vt:lpstr>
      <vt:lpstr>Additional forms of interviews</vt:lpstr>
      <vt:lpstr>PowerPoint Presentation</vt:lpstr>
      <vt:lpstr>PowerPoint Presentation</vt:lpstr>
      <vt:lpstr>Telephone interviews </vt:lpstr>
      <vt:lpstr>Internet- and intranet-mediated interviewing</vt:lpstr>
      <vt:lpstr>Interview and type of research</vt:lpstr>
      <vt:lpstr>Interviewing competence</vt:lpstr>
      <vt:lpstr>Approaches to questioning </vt:lpstr>
      <vt:lpstr>Open questions</vt:lpstr>
      <vt:lpstr>Probing questions</vt:lpstr>
      <vt:lpstr>Specific and closed questions </vt:lpstr>
      <vt:lpstr>QUALITATIVE DATA ANALYSIS</vt:lpstr>
      <vt:lpstr>PowerPoint Presentation</vt:lpstr>
      <vt:lpstr>Types of qualitative analysis process</vt:lpstr>
      <vt:lpstr>PowerPoint Presentation</vt:lpstr>
      <vt:lpstr>PowerPoint Presentation</vt:lpstr>
      <vt:lpstr>ANALYSING SECONDARY DATA</vt:lpstr>
      <vt:lpstr>CONTENT ANALYSIS</vt:lpstr>
      <vt:lpstr>DATA MINING</vt:lpstr>
      <vt:lpstr>META-ANALYSIS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pc</dc:creator>
  <cp:lastModifiedBy>none</cp:lastModifiedBy>
  <cp:revision>33</cp:revision>
  <cp:lastPrinted>2019-03-04T13:29:41Z</cp:lastPrinted>
  <dcterms:created xsi:type="dcterms:W3CDTF">2019-03-03T18:45:58Z</dcterms:created>
  <dcterms:modified xsi:type="dcterms:W3CDTF">2019-03-04T13:30:29Z</dcterms:modified>
</cp:coreProperties>
</file>