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12.12.2022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12.12.2022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12.12.2022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12.12.2022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12.12.2022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12.12.2022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12.12.2022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12.12.2022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12.12.2022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12.12.2022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12.12.2022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23720DD-5B6D-40BF-8493-A6B52D484E6B}" type="datetimeFigureOut">
              <a:rPr lang="tr-TR" smtClean="0"/>
              <a:t>12.12.2022</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dirty="0" smtClean="0"/>
              <a:t>EXCEL PROGRAMI DERS NOTLARI - I</a:t>
            </a:r>
            <a:endParaRPr lang="tr-TR" dirty="0"/>
          </a:p>
        </p:txBody>
      </p:sp>
      <p:sp>
        <p:nvSpPr>
          <p:cNvPr id="3" name="Alt Başlık 2"/>
          <p:cNvSpPr>
            <a:spLocks noGrp="1"/>
          </p:cNvSpPr>
          <p:nvPr>
            <p:ph type="subTitle" idx="1"/>
          </p:nvPr>
        </p:nvSpPr>
        <p:spPr>
          <a:xfrm>
            <a:off x="683568" y="3501008"/>
            <a:ext cx="7846640" cy="1752600"/>
          </a:xfrm>
        </p:spPr>
        <p:txBody>
          <a:bodyPr/>
          <a:lstStyle/>
          <a:p>
            <a:pPr algn="ctr"/>
            <a:r>
              <a:rPr lang="tr-TR" dirty="0"/>
              <a:t>5</a:t>
            </a:r>
            <a:r>
              <a:rPr lang="tr-TR" dirty="0" smtClean="0"/>
              <a:t>.HAFTA</a:t>
            </a:r>
            <a:endParaRPr lang="tr-TR" dirty="0"/>
          </a:p>
        </p:txBody>
      </p:sp>
    </p:spTree>
    <p:extLst>
      <p:ext uri="{BB962C8B-B14F-4D97-AF65-F5344CB8AC3E}">
        <p14:creationId xmlns:p14="http://schemas.microsoft.com/office/powerpoint/2010/main" val="1511044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10000"/>
          </a:bodyPr>
          <a:lstStyle/>
          <a:p>
            <a:r>
              <a:rPr lang="tr-TR" u="sng" dirty="0" smtClean="0"/>
              <a:t>A</a:t>
            </a:r>
            <a:r>
              <a:rPr lang="tr-TR" dirty="0" smtClean="0"/>
              <a:t> </a:t>
            </a:r>
            <a:r>
              <a:rPr lang="tr-TR" dirty="0"/>
              <a:t>butonu ile hücre içindeki değerlerin altı çizili yazılması sağlanabilir</a:t>
            </a:r>
            <a:r>
              <a:rPr lang="tr-TR" dirty="0" smtClean="0"/>
              <a:t>.</a:t>
            </a:r>
          </a:p>
          <a:p>
            <a:endParaRPr lang="tr-TR" dirty="0"/>
          </a:p>
          <a:p>
            <a:r>
              <a:rPr lang="tr-TR" dirty="0" smtClean="0"/>
              <a:t>Dolgu </a:t>
            </a:r>
            <a:r>
              <a:rPr lang="tr-TR" dirty="0"/>
              <a:t>rengi bölümünden seçilen hücrelerin dolgu rengi yani arka plan rengi değiştirilebilir</a:t>
            </a:r>
            <a:r>
              <a:rPr lang="tr-TR" dirty="0" smtClean="0"/>
              <a:t>.</a:t>
            </a:r>
          </a:p>
          <a:p>
            <a:endParaRPr lang="tr-TR" dirty="0"/>
          </a:p>
          <a:p>
            <a:r>
              <a:rPr lang="tr-TR" dirty="0" smtClean="0"/>
              <a:t>Yazı </a:t>
            </a:r>
            <a:r>
              <a:rPr lang="tr-TR" dirty="0"/>
              <a:t>tipi rengi aracı ile hücre içindeki yazı ve değerlerin rengi değiştirilebilir</a:t>
            </a:r>
            <a:r>
              <a:rPr lang="tr-TR" dirty="0" smtClean="0"/>
              <a:t>.</a:t>
            </a:r>
          </a:p>
          <a:p>
            <a:endParaRPr lang="tr-TR" dirty="0"/>
          </a:p>
          <a:p>
            <a:r>
              <a:rPr lang="tr-TR" dirty="0" smtClean="0"/>
              <a:t>Hizalama </a:t>
            </a:r>
            <a:r>
              <a:rPr lang="tr-TR" dirty="0"/>
              <a:t>kısmından hücre içindeki değerlerin yukarı aşağı ve sağa sola hizalaması yapılabilir</a:t>
            </a:r>
            <a:r>
              <a:rPr lang="tr-TR" dirty="0" smtClean="0"/>
              <a:t>.</a:t>
            </a:r>
          </a:p>
          <a:p>
            <a:endParaRPr lang="tr-TR" dirty="0"/>
          </a:p>
          <a:p>
            <a:pPr algn="just"/>
            <a:r>
              <a:rPr lang="tr-TR" dirty="0" smtClean="0"/>
              <a:t>Excel </a:t>
            </a:r>
            <a:r>
              <a:rPr lang="tr-TR" dirty="0"/>
              <a:t>programında sütun genişliğini değiştirmek için değişiklik yapılacak sütun adlarının arasına gelinip sütunlar istenilen yönde ve boyda çekilerek veya sıkıştırılarak ilgili sütun hücrelerinin boyları ayarlanabilir.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Hizalama </a:t>
            </a:r>
            <a:r>
              <a:rPr lang="tr-TR" dirty="0"/>
              <a:t>kısmının yanında yönlendir kısmı yer almaktadır. Bu kısım seçilen hücrelerde metnin istenen yönde yönlendirilmesini sağlamaktadır. Hücre içlerinde iken yukarı, aşağı ve çapraz yönlerde metin yönlendirmeleri gerçekleştirilebilir</a:t>
            </a:r>
            <a:r>
              <a:rPr lang="tr-TR" dirty="0" smtClean="0"/>
              <a:t>.</a:t>
            </a:r>
          </a:p>
          <a:p>
            <a:pPr algn="just"/>
            <a:endParaRPr lang="tr-TR" dirty="0"/>
          </a:p>
          <a:p>
            <a:pPr algn="just"/>
            <a:endParaRPr lang="tr-TR" dirty="0"/>
          </a:p>
          <a:p>
            <a:pPr algn="just"/>
            <a:r>
              <a:rPr lang="tr-TR" dirty="0" smtClean="0"/>
              <a:t>Yapılan </a:t>
            </a:r>
            <a:r>
              <a:rPr lang="tr-TR" dirty="0"/>
              <a:t>bir yönlendirmeyi iptal etmek için açılır menüden en son yapılan yönlendirme tekrar seçilir</a:t>
            </a:r>
            <a:r>
              <a:rPr lang="tr-TR" dirty="0" smtClean="0"/>
              <a:t>.</a:t>
            </a:r>
          </a:p>
          <a:p>
            <a:pPr algn="just"/>
            <a:endParaRPr lang="tr-TR" dirty="0"/>
          </a:p>
          <a:p>
            <a:pPr algn="just"/>
            <a:endParaRPr lang="tr-TR" dirty="0"/>
          </a:p>
          <a:p>
            <a:pPr algn="just"/>
            <a:r>
              <a:rPr lang="tr-TR" dirty="0" err="1" smtClean="0"/>
              <a:t>Giriş</a:t>
            </a:r>
            <a:r>
              <a:rPr lang="tr-TR" dirty="0" err="1">
                <a:sym typeface="Wingdings"/>
              </a:rPr>
              <a:t></a:t>
            </a:r>
            <a:r>
              <a:rPr lang="tr-TR" dirty="0" err="1"/>
              <a:t>Yönlendir</a:t>
            </a:r>
            <a:r>
              <a:rPr lang="tr-TR" dirty="0" err="1">
                <a:sym typeface="Wingdings"/>
              </a:rPr>
              <a:t></a:t>
            </a:r>
            <a:r>
              <a:rPr lang="tr-TR" dirty="0" err="1"/>
              <a:t>hücre</a:t>
            </a:r>
            <a:r>
              <a:rPr lang="tr-TR" dirty="0"/>
              <a:t> hizalamasını biçimlendir açılır menüsünden, hücre içi metin yönlendirmesi için ince ayar yapılabilir</a:t>
            </a:r>
            <a:r>
              <a:rPr lang="tr-TR" dirty="0" smtClean="0"/>
              <a:t>.</a:t>
            </a:r>
          </a:p>
          <a:p>
            <a:pPr algn="just"/>
            <a:endParaRPr lang="tr-TR" dirty="0"/>
          </a:p>
          <a:p>
            <a:pPr algn="just"/>
            <a:endParaRPr lang="tr-TR" dirty="0"/>
          </a:p>
          <a:p>
            <a:pPr algn="just"/>
            <a:r>
              <a:rPr lang="tr-TR" dirty="0" smtClean="0"/>
              <a:t>Hücre </a:t>
            </a:r>
            <a:r>
              <a:rPr lang="tr-TR" dirty="0"/>
              <a:t>hizalamasını biçimlendir menüsünde, yönlendirme derecesi kısmından metne yönelim açısı tanımlanabilir. Ayrıca uyacak şekilde daralt seçeneği ile hücre içindeki metnin hücre içine sığması sağlanabilir.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marL="0" indent="0" algn="just">
              <a:buNone/>
            </a:pPr>
            <a:r>
              <a:rPr lang="tr-TR" b="1" dirty="0" smtClean="0"/>
              <a:t>Ör.)</a:t>
            </a:r>
            <a:endParaRPr lang="tr-TR" b="1" dirty="0"/>
          </a:p>
          <a:p>
            <a:pPr marL="0" indent="0" algn="just">
              <a:buNone/>
            </a:pPr>
            <a:r>
              <a:rPr lang="tr-TR" dirty="0"/>
              <a:t>Hücre içine aşağıdaki il ismi yazılsın</a:t>
            </a:r>
          </a:p>
          <a:p>
            <a:pPr marL="0" indent="0" algn="just">
              <a:buNone/>
            </a:pPr>
            <a:r>
              <a:rPr lang="tr-TR" dirty="0"/>
              <a:t>Kahramanmaraş</a:t>
            </a:r>
          </a:p>
          <a:p>
            <a:pPr marL="0" indent="0" algn="just">
              <a:buNone/>
            </a:pPr>
            <a:endParaRPr lang="tr-TR" dirty="0" smtClean="0"/>
          </a:p>
          <a:p>
            <a:pPr marL="0" indent="0" algn="just">
              <a:buNone/>
            </a:pPr>
            <a:r>
              <a:rPr lang="tr-TR" dirty="0" smtClean="0"/>
              <a:t>Daha </a:t>
            </a:r>
            <a:r>
              <a:rPr lang="tr-TR" dirty="0"/>
              <a:t>sonra bu ile ismi hücreye sığmadığından dolayı hücreye sığdırmak için </a:t>
            </a:r>
            <a:r>
              <a:rPr lang="tr-TR" dirty="0" err="1"/>
              <a:t>giriş</a:t>
            </a:r>
            <a:r>
              <a:rPr lang="tr-TR" dirty="0" err="1">
                <a:sym typeface="Wingdings"/>
              </a:rPr>
              <a:t></a:t>
            </a:r>
            <a:r>
              <a:rPr lang="tr-TR" dirty="0" err="1"/>
              <a:t>yönlendir</a:t>
            </a:r>
            <a:r>
              <a:rPr lang="tr-TR" dirty="0" err="1">
                <a:sym typeface="Wingdings"/>
              </a:rPr>
              <a:t></a:t>
            </a:r>
            <a:r>
              <a:rPr lang="tr-TR" dirty="0" err="1"/>
              <a:t>hücre</a:t>
            </a:r>
            <a:r>
              <a:rPr lang="tr-TR" dirty="0"/>
              <a:t> hizalamasını </a:t>
            </a:r>
            <a:r>
              <a:rPr lang="tr-TR" dirty="0" err="1"/>
              <a:t>biçimlendir</a:t>
            </a:r>
            <a:r>
              <a:rPr lang="tr-TR" dirty="0" err="1">
                <a:sym typeface="Wingdings"/>
              </a:rPr>
              <a:t></a:t>
            </a:r>
            <a:r>
              <a:rPr lang="tr-TR" dirty="0" err="1"/>
              <a:t>uyacak</a:t>
            </a:r>
            <a:r>
              <a:rPr lang="tr-TR" dirty="0"/>
              <a:t> şekilde daralt kutucuğu seçilir</a:t>
            </a:r>
            <a:r>
              <a:rPr lang="tr-TR" dirty="0" smtClean="0"/>
              <a:t>.</a:t>
            </a:r>
          </a:p>
          <a:p>
            <a:pPr algn="just"/>
            <a:endParaRPr lang="tr-TR" dirty="0"/>
          </a:p>
          <a:p>
            <a:r>
              <a:rPr lang="tr-TR" dirty="0" smtClean="0"/>
              <a:t>Metin </a:t>
            </a:r>
            <a:r>
              <a:rPr lang="tr-TR" dirty="0"/>
              <a:t>daraltmaya alternatif olarak </a:t>
            </a:r>
            <a:r>
              <a:rPr lang="tr-TR" dirty="0" err="1"/>
              <a:t>giriş</a:t>
            </a:r>
            <a:r>
              <a:rPr lang="tr-TR" dirty="0" err="1">
                <a:sym typeface="Wingdings"/>
              </a:rPr>
              <a:t></a:t>
            </a:r>
            <a:r>
              <a:rPr lang="tr-TR" dirty="0" err="1"/>
              <a:t>hizalama</a:t>
            </a:r>
            <a:r>
              <a:rPr lang="tr-TR" dirty="0" err="1">
                <a:sym typeface="Wingdings"/>
              </a:rPr>
              <a:t></a:t>
            </a:r>
            <a:r>
              <a:rPr lang="tr-TR" dirty="0" err="1"/>
              <a:t>metni</a:t>
            </a:r>
            <a:r>
              <a:rPr lang="tr-TR" dirty="0"/>
              <a:t> kaydır seçeneği ile metnin hücre içinde aşağı doğru yazdırılması sağlanabilir</a:t>
            </a:r>
            <a:r>
              <a:rPr lang="tr-TR" dirty="0" smtClean="0"/>
              <a:t>.</a:t>
            </a:r>
          </a:p>
          <a:p>
            <a:endParaRPr lang="tr-TR" dirty="0"/>
          </a:p>
          <a:p>
            <a:r>
              <a:rPr lang="tr-TR" dirty="0" smtClean="0"/>
              <a:t>Yazının </a:t>
            </a:r>
            <a:r>
              <a:rPr lang="tr-TR" dirty="0"/>
              <a:t>hücre içine sığmaması durumunda ayrıca yazıyı kapsayan sütun ile hemen sağındaki sütunun isimleri arasına çift tıklanarak, hücrenin yazıyı kapsayacak şekilde genişletilerek büyütülmesi sağlanabilir. (Çift tıklama çift uçlu ok görülünce yapılmalıdır.)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Hücrenin </a:t>
            </a:r>
            <a:r>
              <a:rPr lang="tr-TR" dirty="0"/>
              <a:t>sütun olarak genişletilmesi noktasında </a:t>
            </a:r>
            <a:r>
              <a:rPr lang="tr-TR" dirty="0" err="1"/>
              <a:t>excel</a:t>
            </a:r>
            <a:r>
              <a:rPr lang="tr-TR" dirty="0"/>
              <a:t> programı tüm sütun içindeki en uzun yazılı metne göre sütun boyunu ayarlamaktadır, dolayısıyla bu durum tüm sütunlardaki verilerin okunabilir ölçekte olmasını sağlayacak şekilde hücrelerin genişletilmesi anlamına gelmektedir. Bu anlamda bu işlev oldukça kullanışlıdır</a:t>
            </a:r>
            <a:r>
              <a:rPr lang="tr-TR" dirty="0" smtClean="0"/>
              <a:t>.</a:t>
            </a:r>
          </a:p>
          <a:p>
            <a:pPr algn="just"/>
            <a:endParaRPr lang="tr-TR" dirty="0"/>
          </a:p>
          <a:p>
            <a:pPr algn="just"/>
            <a:r>
              <a:rPr lang="tr-TR" dirty="0" smtClean="0"/>
              <a:t>Aynı </a:t>
            </a:r>
            <a:r>
              <a:rPr lang="tr-TR" dirty="0"/>
              <a:t>hücrenin içerişine alt alta yeni satırda sıralı cümle eklenmek istendiğinde yeni satıra </a:t>
            </a:r>
            <a:r>
              <a:rPr lang="tr-TR" dirty="0" err="1"/>
              <a:t>alt+enter</a:t>
            </a:r>
            <a:r>
              <a:rPr lang="tr-TR" dirty="0"/>
              <a:t> ile geçiş yapılabilir</a:t>
            </a:r>
            <a:r>
              <a:rPr lang="tr-TR" dirty="0" smtClean="0"/>
              <a:t>.</a:t>
            </a:r>
          </a:p>
          <a:p>
            <a:pPr algn="just"/>
            <a:endParaRPr lang="tr-TR" dirty="0"/>
          </a:p>
          <a:p>
            <a:pPr algn="just"/>
            <a:r>
              <a:rPr lang="tr-TR" dirty="0" err="1" smtClean="0"/>
              <a:t>Giriş</a:t>
            </a:r>
            <a:r>
              <a:rPr lang="tr-TR" dirty="0" err="1">
                <a:sym typeface="Wingdings"/>
              </a:rPr>
              <a:t></a:t>
            </a:r>
            <a:r>
              <a:rPr lang="tr-TR" dirty="0" err="1"/>
              <a:t>hizalama</a:t>
            </a:r>
            <a:r>
              <a:rPr lang="tr-TR" dirty="0"/>
              <a:t> kısmındaki birleştir ve ortala seçeneği ile farklı hücrelerin birleştirilmesi sağlanabilir. Birleştir ve ortala seçeneği genellikle </a:t>
            </a:r>
            <a:r>
              <a:rPr lang="tr-TR" dirty="0" err="1"/>
              <a:t>excel</a:t>
            </a:r>
            <a:r>
              <a:rPr lang="tr-TR" dirty="0"/>
              <a:t> sayfasına başlık eklemek için kullanılır</a:t>
            </a:r>
            <a:r>
              <a:rPr lang="tr-TR" dirty="0" smtClean="0"/>
              <a:t>.</a:t>
            </a:r>
          </a:p>
          <a:p>
            <a:pPr algn="just"/>
            <a:endParaRPr lang="tr-TR" dirty="0"/>
          </a:p>
          <a:p>
            <a:pPr algn="just"/>
            <a:r>
              <a:rPr lang="tr-TR" dirty="0" err="1" smtClean="0"/>
              <a:t>Giriş</a:t>
            </a:r>
            <a:r>
              <a:rPr lang="tr-TR" dirty="0" err="1">
                <a:sym typeface="Wingdings"/>
              </a:rPr>
              <a:t></a:t>
            </a:r>
            <a:r>
              <a:rPr lang="tr-TR" dirty="0" err="1"/>
              <a:t>düzenleme</a:t>
            </a:r>
            <a:r>
              <a:rPr lang="tr-TR" dirty="0"/>
              <a:t> kısmındaki temizle aracı ile seçilen hücrelerde sonradan değiştirilen biçimlendirmelerin temizlenerek, hücrelere varsayılan biçimlendirmelerin uygulanması sağlanır.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Excel’de hücreleri en ve boy olarak eşitlemek için Giriş </a:t>
            </a:r>
            <a:r>
              <a:rPr lang="tr-TR" dirty="0" smtClean="0">
                <a:sym typeface="Wingdings" pitchFamily="2" charset="2"/>
              </a:rPr>
              <a:t> Hücreler  Biçim  Satır Yüksekliği, Sütun Genişliği kullanılabilir.</a:t>
            </a:r>
            <a:endParaRPr lang="tr-TR" dirty="0"/>
          </a:p>
        </p:txBody>
      </p:sp>
    </p:spTree>
    <p:extLst>
      <p:ext uri="{BB962C8B-B14F-4D97-AF65-F5344CB8AC3E}">
        <p14:creationId xmlns:p14="http://schemas.microsoft.com/office/powerpoint/2010/main" val="1424893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10000"/>
          </a:bodyPr>
          <a:lstStyle/>
          <a:p>
            <a:pPr algn="just"/>
            <a:r>
              <a:rPr lang="tr-TR" dirty="0" smtClean="0"/>
              <a:t>Giriş </a:t>
            </a:r>
            <a:r>
              <a:rPr lang="tr-TR" dirty="0" smtClean="0">
                <a:sym typeface="Wingdings"/>
              </a:rPr>
              <a:t> </a:t>
            </a:r>
            <a:r>
              <a:rPr lang="tr-TR" dirty="0" smtClean="0"/>
              <a:t>sayı </a:t>
            </a:r>
            <a:r>
              <a:rPr lang="tr-TR" dirty="0" smtClean="0">
                <a:sym typeface="Wingdings"/>
              </a:rPr>
              <a:t> </a:t>
            </a:r>
            <a:r>
              <a:rPr lang="tr-TR" dirty="0" smtClean="0"/>
              <a:t>genel </a:t>
            </a:r>
            <a:r>
              <a:rPr lang="tr-TR" dirty="0"/>
              <a:t>bölümü üzerinden sütunlara veri tipi ataması yapılabilir. Örneğin D sütunu seçilip genel kısmından da para birimi seçeneği seçilirse, artık bu sütun üzerindeki hücrelere sayısal veri girip </a:t>
            </a:r>
            <a:r>
              <a:rPr lang="tr-TR" dirty="0" err="1"/>
              <a:t>enter</a:t>
            </a:r>
            <a:r>
              <a:rPr lang="tr-TR" dirty="0"/>
              <a:t> a basıldığında değer sonuna otomatik olarak </a:t>
            </a:r>
            <a:r>
              <a:rPr lang="tr-TR" dirty="0" err="1"/>
              <a:t>tl</a:t>
            </a:r>
            <a:r>
              <a:rPr lang="tr-TR" dirty="0"/>
              <a:t> sembolü ₺ eklenir</a:t>
            </a:r>
            <a:r>
              <a:rPr lang="tr-TR" dirty="0" smtClean="0"/>
              <a:t>.</a:t>
            </a:r>
          </a:p>
          <a:p>
            <a:pPr algn="just"/>
            <a:endParaRPr lang="tr-TR" dirty="0"/>
          </a:p>
          <a:p>
            <a:pPr algn="just"/>
            <a:r>
              <a:rPr lang="tr-TR" dirty="0" smtClean="0"/>
              <a:t>Giriş </a:t>
            </a:r>
            <a:r>
              <a:rPr lang="tr-TR" dirty="0" smtClean="0">
                <a:sym typeface="Wingdings"/>
              </a:rPr>
              <a:t> </a:t>
            </a:r>
            <a:r>
              <a:rPr lang="tr-TR" dirty="0" smtClean="0"/>
              <a:t>sayı </a:t>
            </a:r>
            <a:r>
              <a:rPr lang="tr-TR" dirty="0" smtClean="0">
                <a:sym typeface="Wingdings"/>
              </a:rPr>
              <a:t> </a:t>
            </a:r>
            <a:r>
              <a:rPr lang="tr-TR" dirty="0" smtClean="0"/>
              <a:t>genel </a:t>
            </a:r>
            <a:r>
              <a:rPr lang="tr-TR" dirty="0"/>
              <a:t>bölümünde varsayılan seçenek geneldir. Dolayısıyla tipi değiştirilmiş bir sütunu varsayılan normal bir sütun haline getirmek için bu açılır menüden genel seçilmelidir</a:t>
            </a:r>
            <a:r>
              <a:rPr lang="tr-TR" dirty="0" smtClean="0"/>
              <a:t>.</a:t>
            </a:r>
          </a:p>
          <a:p>
            <a:pPr algn="just"/>
            <a:endParaRPr lang="tr-TR" dirty="0"/>
          </a:p>
          <a:p>
            <a:pPr algn="just"/>
            <a:r>
              <a:rPr lang="tr-TR" dirty="0" smtClean="0"/>
              <a:t>Giriş </a:t>
            </a:r>
            <a:r>
              <a:rPr lang="tr-TR" dirty="0" smtClean="0">
                <a:sym typeface="Wingdings"/>
              </a:rPr>
              <a:t> </a:t>
            </a:r>
            <a:r>
              <a:rPr lang="tr-TR" dirty="0" smtClean="0"/>
              <a:t>sayı </a:t>
            </a:r>
            <a:r>
              <a:rPr lang="tr-TR" dirty="0" smtClean="0">
                <a:sym typeface="Wingdings"/>
              </a:rPr>
              <a:t> </a:t>
            </a:r>
            <a:r>
              <a:rPr lang="tr-TR" dirty="0" smtClean="0"/>
              <a:t>genel </a:t>
            </a:r>
            <a:r>
              <a:rPr lang="tr-TR" dirty="0"/>
              <a:t>bölümünden bir sütundaki veri tiplerinin sayı, para birimi, tarih, saat vb. şekilde ayarlanması sağlanabilir</a:t>
            </a:r>
            <a:r>
              <a:rPr lang="tr-TR" dirty="0" smtClean="0"/>
              <a:t>.</a:t>
            </a:r>
          </a:p>
          <a:p>
            <a:pPr algn="just"/>
            <a:endParaRPr lang="tr-TR" dirty="0"/>
          </a:p>
          <a:p>
            <a:pPr algn="just"/>
            <a:r>
              <a:rPr lang="tr-TR" dirty="0" smtClean="0"/>
              <a:t>Giriş </a:t>
            </a:r>
            <a:r>
              <a:rPr lang="tr-TR" dirty="0" smtClean="0">
                <a:sym typeface="Wingdings"/>
              </a:rPr>
              <a:t> </a:t>
            </a:r>
            <a:r>
              <a:rPr lang="tr-TR" dirty="0" smtClean="0"/>
              <a:t>hücreler </a:t>
            </a:r>
            <a:r>
              <a:rPr lang="tr-TR" dirty="0" smtClean="0">
                <a:sym typeface="Wingdings"/>
              </a:rPr>
              <a:t> </a:t>
            </a:r>
            <a:r>
              <a:rPr lang="tr-TR" dirty="0" smtClean="0"/>
              <a:t>ekle </a:t>
            </a:r>
            <a:r>
              <a:rPr lang="tr-TR" dirty="0"/>
              <a:t>kısmından çalışma alanına satır ve sütun eklenebilir. (Özellikle araya ekleme işlemleri için faydalıdır.)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10000"/>
          </a:bodyPr>
          <a:lstStyle/>
          <a:p>
            <a:pPr algn="just"/>
            <a:r>
              <a:rPr lang="tr-TR" dirty="0" smtClean="0"/>
              <a:t>Giriş </a:t>
            </a:r>
            <a:r>
              <a:rPr lang="tr-TR" dirty="0" smtClean="0">
                <a:sym typeface="Wingdings"/>
              </a:rPr>
              <a:t> </a:t>
            </a:r>
            <a:r>
              <a:rPr lang="tr-TR" dirty="0" smtClean="0"/>
              <a:t>hücreler </a:t>
            </a:r>
            <a:r>
              <a:rPr lang="tr-TR" dirty="0" smtClean="0">
                <a:sym typeface="Wingdings"/>
              </a:rPr>
              <a:t> </a:t>
            </a:r>
            <a:r>
              <a:rPr lang="tr-TR" dirty="0" smtClean="0"/>
              <a:t>biçim </a:t>
            </a:r>
            <a:r>
              <a:rPr lang="tr-TR" dirty="0"/>
              <a:t>kısmından alandaki satır ve sütunların genişlik ve yükseklikleri düzenlenebilir</a:t>
            </a:r>
            <a:r>
              <a:rPr lang="tr-TR" dirty="0" smtClean="0"/>
              <a:t>.</a:t>
            </a:r>
          </a:p>
          <a:p>
            <a:pPr algn="just"/>
            <a:endParaRPr lang="tr-TR" dirty="0"/>
          </a:p>
          <a:p>
            <a:pPr algn="just"/>
            <a:r>
              <a:rPr lang="tr-TR" dirty="0" smtClean="0"/>
              <a:t>Doğru </a:t>
            </a:r>
            <a:r>
              <a:rPr lang="tr-TR" dirty="0"/>
              <a:t>bir şekilde sütun seçmek için sütun isimlerinin olduğu noktalara tıklanmalıdır. (A, B, C şeklinde) Sütun seçimi yapıldıktan sonra sütunun genişliğini ayarlamak için ilgili sütunun diğer sütun ile olan sınırına fare ile gidilir. Burada fare ile tıklanıp sürüklenerek sütunun boyunun değiştirilmesi sağlanabilir</a:t>
            </a:r>
            <a:r>
              <a:rPr lang="tr-TR" dirty="0" smtClean="0"/>
              <a:t>.</a:t>
            </a:r>
          </a:p>
          <a:p>
            <a:pPr algn="just"/>
            <a:endParaRPr lang="tr-TR" dirty="0"/>
          </a:p>
          <a:p>
            <a:pPr algn="just"/>
            <a:r>
              <a:rPr lang="tr-TR" dirty="0" smtClean="0"/>
              <a:t>Alternatif </a:t>
            </a:r>
            <a:r>
              <a:rPr lang="tr-TR" dirty="0"/>
              <a:t>yol olarak sütun seçildikten sonra sütun üzerinde sağ </a:t>
            </a:r>
            <a:r>
              <a:rPr lang="tr-TR" dirty="0" smtClean="0"/>
              <a:t>tık </a:t>
            </a:r>
            <a:r>
              <a:rPr lang="tr-TR" dirty="0" smtClean="0">
                <a:sym typeface="Wingdings"/>
              </a:rPr>
              <a:t> </a:t>
            </a:r>
            <a:r>
              <a:rPr lang="tr-TR" dirty="0" smtClean="0"/>
              <a:t>sütun </a:t>
            </a:r>
            <a:r>
              <a:rPr lang="tr-TR" dirty="0"/>
              <a:t>genişliği seçilerek de sütunun genişliği değiştirilebilir. Buraya istenen sayısal değer girilerek sütunun genişliği ayarlanabilir</a:t>
            </a:r>
            <a:r>
              <a:rPr lang="tr-TR" dirty="0" smtClean="0"/>
              <a:t>.</a:t>
            </a:r>
          </a:p>
          <a:p>
            <a:pPr algn="just"/>
            <a:endParaRPr lang="tr-TR" dirty="0"/>
          </a:p>
          <a:p>
            <a:pPr algn="just"/>
            <a:r>
              <a:rPr lang="tr-TR" dirty="0" smtClean="0"/>
              <a:t>Birden </a:t>
            </a:r>
            <a:r>
              <a:rPr lang="tr-TR" dirty="0"/>
              <a:t>fazla sütun seçmek için ctrl tuşuna basılı iken istenen sütunların üstteki isimlerine tıklanır.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Ardışık </a:t>
            </a:r>
            <a:r>
              <a:rPr lang="tr-TR" dirty="0"/>
              <a:t>sütunları seçmek için shift tuşu basılı iken başlangıç sütunu ve bitim sütunu tıklanır. Bu şekilde başlangıç ve bitim arasındaki tüm sütunların seçilmesi sağlanır. Ardışık sütunları seçmek için bir diğer yöntemde, sütun isimlerini sol tık basılı şekilde taranarak sütunların seçilmesi sağlanır</a:t>
            </a:r>
            <a:r>
              <a:rPr lang="tr-TR" dirty="0" smtClean="0"/>
              <a:t>.</a:t>
            </a:r>
          </a:p>
          <a:p>
            <a:pPr algn="just"/>
            <a:endParaRPr lang="tr-TR" dirty="0"/>
          </a:p>
          <a:p>
            <a:pPr algn="just"/>
            <a:r>
              <a:rPr lang="tr-TR" dirty="0" smtClean="0"/>
              <a:t>Bazı </a:t>
            </a:r>
            <a:r>
              <a:rPr lang="tr-TR" dirty="0"/>
              <a:t>durumlarda bir sütunun gizlenmesi istenebilir. Örneğin çıktı almak istiyoruz ancak bu çıktıda mesela c sütunu yer almasın istiyoruz. Bu durumda istenen sütun seçilip sağ </a:t>
            </a:r>
            <a:r>
              <a:rPr lang="tr-TR" dirty="0" smtClean="0"/>
              <a:t>tık </a:t>
            </a:r>
            <a:r>
              <a:rPr lang="tr-TR" dirty="0" smtClean="0">
                <a:sym typeface="Wingdings"/>
              </a:rPr>
              <a:t> </a:t>
            </a:r>
            <a:r>
              <a:rPr lang="tr-TR" dirty="0" smtClean="0"/>
              <a:t>gizle </a:t>
            </a:r>
            <a:r>
              <a:rPr lang="tr-TR" dirty="0"/>
              <a:t>seçilerek sütunun gizlenmesi sağlanabilir</a:t>
            </a:r>
            <a:r>
              <a:rPr lang="tr-TR" dirty="0" smtClean="0"/>
              <a:t>.</a:t>
            </a:r>
          </a:p>
          <a:p>
            <a:pPr algn="just"/>
            <a:endParaRPr lang="tr-TR" dirty="0"/>
          </a:p>
          <a:p>
            <a:pPr algn="just"/>
            <a:r>
              <a:rPr lang="tr-TR" dirty="0" smtClean="0"/>
              <a:t>Gizlenen </a:t>
            </a:r>
            <a:r>
              <a:rPr lang="tr-TR" dirty="0"/>
              <a:t>bir sütunu tekrar görünür yapmak için bu sütunun iki yanındaki sütunlar seçilip sağ </a:t>
            </a:r>
            <a:r>
              <a:rPr lang="tr-TR" dirty="0" smtClean="0"/>
              <a:t>tık </a:t>
            </a:r>
            <a:r>
              <a:rPr lang="tr-TR" dirty="0" smtClean="0">
                <a:sym typeface="Wingdings"/>
              </a:rPr>
              <a:t> </a:t>
            </a:r>
            <a:r>
              <a:rPr lang="tr-TR" dirty="0" smtClean="0"/>
              <a:t>göster </a:t>
            </a:r>
            <a:r>
              <a:rPr lang="tr-TR" dirty="0"/>
              <a:t>seçimi yapılır</a:t>
            </a:r>
            <a:r>
              <a:rPr lang="tr-TR" dirty="0" smtClean="0"/>
              <a:t>.</a:t>
            </a:r>
          </a:p>
          <a:p>
            <a:pPr algn="just"/>
            <a:endParaRPr lang="tr-TR" dirty="0"/>
          </a:p>
          <a:p>
            <a:pPr algn="just"/>
            <a:r>
              <a:rPr lang="tr-TR" dirty="0" smtClean="0"/>
              <a:t>Doğru </a:t>
            </a:r>
            <a:r>
              <a:rPr lang="tr-TR" dirty="0"/>
              <a:t>bir şekilde satır seçmek içinse satır isimlerinin olduğu noktalara tıklanır. (1,2,3 şeklinde) Satır seçimi yapıldıktan sonra satırın yüksekliğini ayarlamak için ilgili satırın diğer satır ile olan sınırına fare ile gidilir. Burada fare ile tıklanıp sürüklenerek satır yüksekliğinin değiştirilmesi sağlanabilir.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Seçili </a:t>
            </a:r>
            <a:r>
              <a:rPr lang="tr-TR" dirty="0"/>
              <a:t>satır ve sütunlardan herhangi birinin yükseklik ve genişliği değiştirildiğinde hepsinin yükseklik ve genişliği değiştirilir</a:t>
            </a:r>
            <a:r>
              <a:rPr lang="tr-TR" dirty="0" smtClean="0"/>
              <a:t>.</a:t>
            </a:r>
          </a:p>
          <a:p>
            <a:pPr algn="just"/>
            <a:endParaRPr lang="tr-TR" dirty="0"/>
          </a:p>
          <a:p>
            <a:pPr algn="just"/>
            <a:r>
              <a:rPr lang="tr-TR" dirty="0" smtClean="0"/>
              <a:t>Çalışma </a:t>
            </a:r>
            <a:r>
              <a:rPr lang="tr-TR" dirty="0"/>
              <a:t>alanında araya bir satır veya sütun eklemesi yapmak için ekleme yapılmak istenen satır veya sütundaki herhangi bir hücre seçilir. Daha sonra sağ </a:t>
            </a:r>
            <a:r>
              <a:rPr lang="tr-TR" dirty="0" smtClean="0"/>
              <a:t>tık </a:t>
            </a:r>
            <a:r>
              <a:rPr lang="tr-TR" dirty="0" smtClean="0">
                <a:sym typeface="Wingdings"/>
              </a:rPr>
              <a:t> </a:t>
            </a:r>
            <a:r>
              <a:rPr lang="tr-TR" dirty="0" smtClean="0"/>
              <a:t>ekle </a:t>
            </a:r>
            <a:r>
              <a:rPr lang="tr-TR" dirty="0"/>
              <a:t>seçimi ile ekleme yapma penceresine erişilir. Buradan hücreleri sağa sürükle, aşağı sürükle, tüm satır ve tüm sütun seçeneklerinden biri seçilerek istenen eklemenin yapılması gerçekleştirilebilir</a:t>
            </a:r>
            <a:r>
              <a:rPr lang="tr-TR" dirty="0" smtClean="0"/>
              <a:t>.</a:t>
            </a:r>
          </a:p>
          <a:p>
            <a:pPr algn="just"/>
            <a:endParaRPr lang="tr-TR" dirty="0"/>
          </a:p>
          <a:p>
            <a:pPr algn="just"/>
            <a:r>
              <a:rPr lang="tr-TR" dirty="0" smtClean="0"/>
              <a:t>Hücreleri </a:t>
            </a:r>
            <a:r>
              <a:rPr lang="tr-TR" dirty="0"/>
              <a:t>sağa sürükle seçeneği seçilirse bu durumda yeni sütun eklemesi yapılmaz. Hücrelerin içlerindeki değerler birer sağa kaydırılır. Benzer şekilde hücreleri aşağı sürükle seçeneği seçildiğinde de yeni satır eklemesi yapılmaz. Hücre içlerindeki değerler birer aşağı kaydırılır. Satır veya sütun eklemesi tüm satır veya tüm sütun seçenekleri ile gerçekleştirilir</a:t>
            </a:r>
            <a:r>
              <a:rPr lang="tr-TR" dirty="0" smtClean="0"/>
              <a:t>.</a:t>
            </a:r>
          </a:p>
          <a:p>
            <a:pPr algn="just"/>
            <a:endParaRPr lang="tr-TR" dirty="0"/>
          </a:p>
          <a:p>
            <a:pPr algn="just"/>
            <a:r>
              <a:rPr lang="tr-TR" dirty="0" smtClean="0"/>
              <a:t>Hatalı </a:t>
            </a:r>
            <a:r>
              <a:rPr lang="tr-TR" dirty="0"/>
              <a:t>bir ekleme yapıldığında </a:t>
            </a:r>
            <a:r>
              <a:rPr lang="tr-TR" dirty="0" smtClean="0"/>
              <a:t>CTRL + Z </a:t>
            </a:r>
            <a:r>
              <a:rPr lang="tr-TR" dirty="0"/>
              <a:t>kombinasyonu ile işlemin geri alınması sağlanabilir.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Bir </a:t>
            </a:r>
            <a:r>
              <a:rPr lang="tr-TR" dirty="0"/>
              <a:t>satır veya sütunun silinmesi için istenen satır veya sütunun ismine tıklanarak seçimi yapıldıktan sonra sağ </a:t>
            </a:r>
            <a:r>
              <a:rPr lang="tr-TR" dirty="0" smtClean="0"/>
              <a:t>tık </a:t>
            </a:r>
            <a:r>
              <a:rPr lang="tr-TR" dirty="0" smtClean="0">
                <a:sym typeface="Wingdings"/>
              </a:rPr>
              <a:t> </a:t>
            </a:r>
            <a:r>
              <a:rPr lang="tr-TR" dirty="0" smtClean="0"/>
              <a:t>sil </a:t>
            </a:r>
            <a:r>
              <a:rPr lang="tr-TR" dirty="0"/>
              <a:t>seçeneği ile silinmesi sağlanabilir</a:t>
            </a:r>
            <a:r>
              <a:rPr lang="tr-TR" dirty="0" smtClean="0"/>
              <a:t>.</a:t>
            </a:r>
          </a:p>
          <a:p>
            <a:pPr marL="0" indent="0" algn="just">
              <a:buNone/>
            </a:pPr>
            <a:endParaRPr lang="tr-TR" dirty="0"/>
          </a:p>
          <a:p>
            <a:pPr algn="just"/>
            <a:r>
              <a:rPr lang="tr-TR" dirty="0" smtClean="0"/>
              <a:t>Excel </a:t>
            </a:r>
            <a:r>
              <a:rPr lang="tr-TR" dirty="0"/>
              <a:t>çalışma alanına yeni bir çalışma sayfası eklemek istendiğinde sol altta yer alan sayfa adının üstüne gelinerek sağ tık </a:t>
            </a:r>
            <a:r>
              <a:rPr lang="tr-TR" dirty="0">
                <a:sym typeface="Wingdings"/>
              </a:rPr>
              <a:t></a:t>
            </a:r>
            <a:r>
              <a:rPr lang="tr-TR" dirty="0"/>
              <a:t> ekle seçimi yapılır. Açılan menüde çalışma sayfası seçilip ekle denilerek sayfanın kitaba eklenmesi sağlanabilir</a:t>
            </a:r>
            <a:r>
              <a:rPr lang="tr-TR" dirty="0" smtClean="0"/>
              <a:t>.</a:t>
            </a:r>
          </a:p>
          <a:p>
            <a:pPr algn="just"/>
            <a:endParaRPr lang="tr-TR" dirty="0"/>
          </a:p>
          <a:p>
            <a:pPr algn="just"/>
            <a:r>
              <a:rPr lang="tr-TR" dirty="0" smtClean="0"/>
              <a:t>Eklenen </a:t>
            </a:r>
            <a:r>
              <a:rPr lang="tr-TR" dirty="0"/>
              <a:t>bir sayfayı en sona taşımak için sayfa adına sol tık yapılıp sayfa sürüklenir. Bu şekilde sayfanın istenen bir aralığa eklenmesi de sağlanabilir. Bu yönteme alternatif olarak sayfa adının üstüne gelinip sağ </a:t>
            </a:r>
            <a:r>
              <a:rPr lang="tr-TR" dirty="0" smtClean="0"/>
              <a:t>tık </a:t>
            </a:r>
            <a:r>
              <a:rPr lang="tr-TR" dirty="0" smtClean="0">
                <a:sym typeface="Wingdings"/>
              </a:rPr>
              <a:t> </a:t>
            </a:r>
            <a:r>
              <a:rPr lang="tr-TR" dirty="0" smtClean="0"/>
              <a:t>taşı </a:t>
            </a:r>
            <a:r>
              <a:rPr lang="tr-TR" dirty="0"/>
              <a:t>ve kopyala seçimi yapılabilir. Bu seçimin ardından açılan menüden sayfanın nereye taşınacağı seçilip tamam denilerek sayfanın istenen bir aralığa taşınması sağlanabilir</a:t>
            </a:r>
            <a:r>
              <a:rPr lang="tr-TR" dirty="0" smtClean="0"/>
              <a:t>.</a:t>
            </a:r>
          </a:p>
          <a:p>
            <a:pPr algn="just"/>
            <a:endParaRPr lang="tr-TR" dirty="0"/>
          </a:p>
          <a:p>
            <a:pPr algn="just"/>
            <a:r>
              <a:rPr lang="tr-TR" dirty="0" smtClean="0"/>
              <a:t>Çalışma </a:t>
            </a:r>
            <a:r>
              <a:rPr lang="tr-TR" dirty="0"/>
              <a:t>kitabından bir sayfa silmek istendiğinde sayfa adının üzerine gelinip sağ </a:t>
            </a:r>
            <a:r>
              <a:rPr lang="tr-TR" dirty="0" smtClean="0"/>
              <a:t>tık </a:t>
            </a:r>
            <a:r>
              <a:rPr lang="tr-TR" dirty="0" smtClean="0">
                <a:sym typeface="Wingdings"/>
              </a:rPr>
              <a:t> </a:t>
            </a:r>
            <a:r>
              <a:rPr lang="tr-TR" dirty="0" smtClean="0"/>
              <a:t>sil </a:t>
            </a:r>
            <a:r>
              <a:rPr lang="tr-TR" dirty="0"/>
              <a:t>seçeneği seçilerek sayfanın silinmesi sağlanabilir.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8229600" cy="990600"/>
          </a:xfrm>
        </p:spPr>
        <p:txBody>
          <a:bodyPr>
            <a:normAutofit fontScale="90000"/>
          </a:bodyPr>
          <a:lstStyle/>
          <a:p>
            <a:pPr algn="just"/>
            <a:r>
              <a:rPr lang="es-ES" b="1" dirty="0"/>
              <a:t>GENEL BAKIŞ VE DOSYA SEKMESİ</a:t>
            </a:r>
            <a:endParaRPr lang="tr-TR" dirty="0"/>
          </a:p>
        </p:txBody>
      </p:sp>
      <p:sp>
        <p:nvSpPr>
          <p:cNvPr id="3" name="İçerik Yer Tutucusu 2"/>
          <p:cNvSpPr>
            <a:spLocks noGrp="1"/>
          </p:cNvSpPr>
          <p:nvPr>
            <p:ph idx="1"/>
          </p:nvPr>
        </p:nvSpPr>
        <p:spPr>
          <a:xfrm>
            <a:off x="457200" y="1600200"/>
            <a:ext cx="8229600" cy="4781128"/>
          </a:xfrm>
        </p:spPr>
        <p:txBody>
          <a:bodyPr>
            <a:normAutofit lnSpcReduction="10000"/>
          </a:bodyPr>
          <a:lstStyle/>
          <a:p>
            <a:pPr algn="just"/>
            <a:r>
              <a:rPr lang="tr-TR" dirty="0"/>
              <a:t>Word programındaki pek çok özellik </a:t>
            </a:r>
            <a:r>
              <a:rPr lang="tr-TR" dirty="0" err="1"/>
              <a:t>excel</a:t>
            </a:r>
            <a:r>
              <a:rPr lang="tr-TR" dirty="0"/>
              <a:t> programında da mevcuttur. Ancak bu özelliklere ek olarak </a:t>
            </a:r>
            <a:r>
              <a:rPr lang="tr-TR" dirty="0" err="1"/>
              <a:t>excel</a:t>
            </a:r>
            <a:r>
              <a:rPr lang="tr-TR" dirty="0"/>
              <a:t> programında farklı spesifik özellikler de yer almaktadır</a:t>
            </a:r>
            <a:r>
              <a:rPr lang="tr-TR" dirty="0" smtClean="0"/>
              <a:t>.</a:t>
            </a:r>
          </a:p>
          <a:p>
            <a:pPr algn="just"/>
            <a:endParaRPr lang="tr-TR" dirty="0" smtClean="0"/>
          </a:p>
          <a:p>
            <a:pPr algn="just"/>
            <a:r>
              <a:rPr lang="tr-TR" dirty="0"/>
              <a:t>Excel çalışma sayfalarına kitap da denilir. Bunun temel nedeni sol altta seçilebilen sayfaların yer almasıdır</a:t>
            </a:r>
            <a:r>
              <a:rPr lang="tr-TR" dirty="0" smtClean="0"/>
              <a:t>.</a:t>
            </a:r>
          </a:p>
          <a:p>
            <a:pPr algn="just"/>
            <a:endParaRPr lang="tr-TR" dirty="0"/>
          </a:p>
          <a:p>
            <a:pPr algn="just"/>
            <a:r>
              <a:rPr lang="tr-TR" dirty="0"/>
              <a:t>Çalışma sayfasında hücreler yer almaktadır. </a:t>
            </a:r>
            <a:endParaRPr lang="tr-TR" dirty="0" smtClean="0"/>
          </a:p>
          <a:p>
            <a:pPr algn="just"/>
            <a:endParaRPr lang="tr-TR" dirty="0"/>
          </a:p>
          <a:p>
            <a:pPr algn="just"/>
            <a:r>
              <a:rPr lang="tr-TR" dirty="0" smtClean="0"/>
              <a:t> Excel’de </a:t>
            </a:r>
            <a:r>
              <a:rPr lang="tr-TR" dirty="0"/>
              <a:t>hücreleri belirleyen satır ve sütun isimleri yer alır. Satır isimleri 1’den itibaren başlarken; sütun isimleri ise A’dan itibaren başlamaktadır.</a:t>
            </a:r>
          </a:p>
        </p:txBody>
      </p:sp>
    </p:spTree>
    <p:extLst>
      <p:ext uri="{BB962C8B-B14F-4D97-AF65-F5344CB8AC3E}">
        <p14:creationId xmlns:p14="http://schemas.microsoft.com/office/powerpoint/2010/main" val="2574994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70000" lnSpcReduction="20000"/>
          </a:bodyPr>
          <a:lstStyle/>
          <a:p>
            <a:pPr algn="just"/>
            <a:r>
              <a:rPr lang="tr-TR" dirty="0" smtClean="0"/>
              <a:t>Sayfa </a:t>
            </a:r>
            <a:r>
              <a:rPr lang="tr-TR" dirty="0"/>
              <a:t>adı değiştirilmek istendiğinde sayfa adının üstüne gelinip sağ </a:t>
            </a:r>
            <a:r>
              <a:rPr lang="tr-TR" dirty="0" smtClean="0"/>
              <a:t>tık </a:t>
            </a:r>
            <a:r>
              <a:rPr lang="tr-TR" dirty="0" smtClean="0">
                <a:sym typeface="Wingdings"/>
              </a:rPr>
              <a:t> </a:t>
            </a:r>
            <a:r>
              <a:rPr lang="tr-TR" dirty="0" smtClean="0"/>
              <a:t>yeniden </a:t>
            </a:r>
            <a:r>
              <a:rPr lang="tr-TR" dirty="0"/>
              <a:t>adlandır seçimi yapılarak sayfaya farklı bir isim verilmesi sağlanabilir</a:t>
            </a:r>
            <a:r>
              <a:rPr lang="tr-TR" dirty="0" smtClean="0"/>
              <a:t>.</a:t>
            </a:r>
          </a:p>
          <a:p>
            <a:pPr algn="just"/>
            <a:endParaRPr lang="tr-TR" dirty="0"/>
          </a:p>
          <a:p>
            <a:pPr algn="just"/>
            <a:r>
              <a:rPr lang="tr-TR" dirty="0" smtClean="0"/>
              <a:t>Excel’de </a:t>
            </a:r>
            <a:r>
              <a:rPr lang="tr-TR" dirty="0"/>
              <a:t>en önemli özelliklerden bir diğeri de sayfa korumasıdır. Örneğin ortak kullanılan bir </a:t>
            </a:r>
            <a:r>
              <a:rPr lang="tr-TR" dirty="0" smtClean="0"/>
              <a:t>Excel </a:t>
            </a:r>
            <a:r>
              <a:rPr lang="tr-TR" dirty="0"/>
              <a:t>çalışma kitabı üzerinde yer alan bir sayfada bizden bir başkasının değişiklik yapmasını istemiyoruz. Bu durumda o sayfayı bir parola ile korumu altına alabiliriz. Bunun için sol altta ilgili sayfanın adının yazdığı etiketin üzerine gelinip sağ </a:t>
            </a:r>
            <a:r>
              <a:rPr lang="tr-TR" dirty="0" smtClean="0"/>
              <a:t>tık </a:t>
            </a:r>
            <a:r>
              <a:rPr lang="tr-TR" dirty="0" smtClean="0">
                <a:sym typeface="Wingdings"/>
              </a:rPr>
              <a:t> </a:t>
            </a:r>
            <a:r>
              <a:rPr lang="tr-TR" dirty="0" smtClean="0"/>
              <a:t>sayfayı </a:t>
            </a:r>
            <a:r>
              <a:rPr lang="tr-TR" dirty="0"/>
              <a:t>koru seçimi yapılabilir. Açılan pencerede korumayı kaldırmak için bir parola girilir ve tamam tıklanır. Ardından tekrar bir parola onay penceresi açılır. Burada tanımlanan parola tekrar girilerek onaylanır. Bu işlemlerin yapılmasının ardından artık sayfada düzenleme yapılmasına </a:t>
            </a:r>
            <a:r>
              <a:rPr lang="tr-TR" dirty="0" smtClean="0"/>
              <a:t>Excel </a:t>
            </a:r>
            <a:r>
              <a:rPr lang="tr-TR" dirty="0"/>
              <a:t>programı tarafından müsaade edilmez</a:t>
            </a:r>
            <a:r>
              <a:rPr lang="tr-TR" dirty="0" smtClean="0"/>
              <a:t>.</a:t>
            </a:r>
          </a:p>
          <a:p>
            <a:pPr algn="just"/>
            <a:endParaRPr lang="tr-TR" dirty="0"/>
          </a:p>
          <a:p>
            <a:pPr algn="just"/>
            <a:r>
              <a:rPr lang="tr-TR" dirty="0" smtClean="0"/>
              <a:t>Sayfa </a:t>
            </a:r>
            <a:r>
              <a:rPr lang="tr-TR" dirty="0"/>
              <a:t>koruması tanımlandıktan sonra tekrar kaldırılmak istenirse bu durumda sol altta yer alan sayfa ismini yer aldığı ilgili etikete sağ tıklanıp sayfa korumasını kaldır seçimi gerçekleştirilir. Bu seçimin ardından korumayı kaldırmak için parola girilecek bir pencere açılır. Bu kısma daha önce tanımlanan parola girilerek korumanın kaldırılması sağlanabilir</a:t>
            </a:r>
            <a:r>
              <a:rPr lang="tr-TR" dirty="0" smtClean="0"/>
              <a:t>.</a:t>
            </a:r>
            <a:endParaRPr lang="tr-TR" dirty="0"/>
          </a:p>
        </p:txBody>
      </p:sp>
    </p:spTree>
    <p:extLst>
      <p:ext uri="{BB962C8B-B14F-4D97-AF65-F5344CB8AC3E}">
        <p14:creationId xmlns:p14="http://schemas.microsoft.com/office/powerpoint/2010/main" val="681450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İstenirse </a:t>
            </a:r>
            <a:r>
              <a:rPr lang="tr-TR" dirty="0"/>
              <a:t>çalışma kitabında sol altta yer alan sayfa etiketlerinin rengi de değiştirilebilir. Bunun için etiket üzerinde iken sağ </a:t>
            </a:r>
            <a:r>
              <a:rPr lang="tr-TR" dirty="0" smtClean="0"/>
              <a:t>tık </a:t>
            </a:r>
            <a:r>
              <a:rPr lang="tr-TR" dirty="0" smtClean="0">
                <a:sym typeface="Wingdings"/>
              </a:rPr>
              <a:t> </a:t>
            </a:r>
            <a:r>
              <a:rPr lang="tr-TR" dirty="0" smtClean="0"/>
              <a:t>sekme </a:t>
            </a:r>
            <a:r>
              <a:rPr lang="tr-TR" dirty="0"/>
              <a:t>rengi kısmından istenen bir renk seçimi yapılmalıdır</a:t>
            </a:r>
            <a:r>
              <a:rPr lang="tr-TR" dirty="0" smtClean="0"/>
              <a:t>.</a:t>
            </a:r>
          </a:p>
          <a:p>
            <a:pPr algn="just"/>
            <a:endParaRPr lang="tr-TR" dirty="0"/>
          </a:p>
          <a:p>
            <a:pPr algn="just"/>
            <a:r>
              <a:rPr lang="tr-TR" dirty="0" smtClean="0"/>
              <a:t>Ayrıca </a:t>
            </a:r>
            <a:r>
              <a:rPr lang="tr-TR" dirty="0"/>
              <a:t>istenen bir sayfanın gizlenmesi de sağlanabilir. Bunun için istenen sayfa etiketinin üzerine gelinip sağ </a:t>
            </a:r>
            <a:r>
              <a:rPr lang="tr-TR" dirty="0" smtClean="0"/>
              <a:t>tık </a:t>
            </a:r>
            <a:r>
              <a:rPr lang="tr-TR" dirty="0" smtClean="0">
                <a:sym typeface="Wingdings"/>
              </a:rPr>
              <a:t> </a:t>
            </a:r>
            <a:r>
              <a:rPr lang="tr-TR" dirty="0" smtClean="0"/>
              <a:t>gizle </a:t>
            </a:r>
            <a:r>
              <a:rPr lang="tr-TR" dirty="0"/>
              <a:t>seçimi yapılmalıdır. </a:t>
            </a:r>
            <a:endParaRPr lang="tr-TR" dirty="0" smtClean="0"/>
          </a:p>
          <a:p>
            <a:pPr algn="just"/>
            <a:endParaRPr lang="tr-TR" dirty="0"/>
          </a:p>
          <a:p>
            <a:pPr algn="just"/>
            <a:r>
              <a:rPr lang="tr-TR" dirty="0" smtClean="0"/>
              <a:t>Gizlenen </a:t>
            </a:r>
            <a:r>
              <a:rPr lang="tr-TR" dirty="0"/>
              <a:t>bir sayfanın tekrar görünür hale getirilmesi için sayfa etiketleri kısmındaki herhangi bir etiketin üzerinde iken sağ </a:t>
            </a:r>
            <a:r>
              <a:rPr lang="tr-TR" dirty="0" smtClean="0"/>
              <a:t>tık </a:t>
            </a:r>
            <a:r>
              <a:rPr lang="tr-TR" dirty="0" smtClean="0">
                <a:sym typeface="Wingdings"/>
              </a:rPr>
              <a:t> </a:t>
            </a:r>
            <a:r>
              <a:rPr lang="tr-TR" dirty="0" smtClean="0"/>
              <a:t>göster </a:t>
            </a:r>
            <a:r>
              <a:rPr lang="tr-TR" dirty="0"/>
              <a:t>seçimi yapılmalıdır</a:t>
            </a:r>
            <a:r>
              <a:rPr lang="tr-TR" dirty="0" smtClean="0"/>
              <a:t>.</a:t>
            </a:r>
          </a:p>
          <a:p>
            <a:pPr algn="just"/>
            <a:endParaRPr lang="tr-TR" dirty="0"/>
          </a:p>
          <a:p>
            <a:pPr algn="just"/>
            <a:r>
              <a:rPr lang="tr-TR" dirty="0" smtClean="0"/>
              <a:t>Excel’de </a:t>
            </a:r>
            <a:r>
              <a:rPr lang="tr-TR" dirty="0"/>
              <a:t>hızlı veri girişi yapılabilmesini sağlayan pratik özellikler yer alır. Örneğin bir sütundaki tüm hücrelere aynı değerin girilmesini istiyoruz. Bu durumda sütun üzerinde en üstte yer alan hücreye istenen değer girilip siyah artı sembolü görüldüğünde hücre sağ altından tutulup aşağı doğru sürüklenerek hücrenin altındaki diğer hücrelere de aynı değerin verilmesi sağlanabilir. Bu sürükleme işlemi benzer şekilde sağa doğru da yapılabilir. Bu şekilde aynı satır üzerinde yer alan hücrelere de aynı değerin verilmesi sağlanabilir.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Benzer </a:t>
            </a:r>
            <a:r>
              <a:rPr lang="tr-TR" dirty="0"/>
              <a:t>şekilde bir sütunda yukarıdan aşağıya artan bir şekilde bir değer girişi yapmak istiyoruz. Örneğin 1,2,3,4… şeklinde. Bu durumda sütun üzerinde en üstte yer alan hücreye 1, onun bir altındaki hücreye 2 değeri girilir. Ardından bu iki hücre seçili iken aşağı doğru sürükleme işlemi yapılarak diğer hücrelerinde 3,4,5 şeklinde ilerlemesi sağlanabilir. Bu işlemde iki hücrenin de seçilmesi önemlidir. Eğer tek hücre seçilip sürükleme yapılırsa tüm hücreler yalnızca ilgili hücredeki değeri alır</a:t>
            </a:r>
            <a:r>
              <a:rPr lang="tr-TR" dirty="0" smtClean="0"/>
              <a:t>.</a:t>
            </a:r>
          </a:p>
          <a:p>
            <a:pPr algn="just"/>
            <a:endParaRPr lang="tr-TR" dirty="0"/>
          </a:p>
          <a:p>
            <a:pPr algn="just"/>
            <a:r>
              <a:rPr lang="tr-TR" dirty="0" smtClean="0"/>
              <a:t>Bu </a:t>
            </a:r>
            <a:r>
              <a:rPr lang="tr-TR" dirty="0"/>
              <a:t>artırım işlemi istenirse 2şerli veya daha fazla sayıda da yaptırılabilir. Mesela 1,3,5,7 veya 2,4,6,8 şeklinde </a:t>
            </a:r>
            <a:endParaRPr lang="tr-TR" dirty="0" smtClean="0"/>
          </a:p>
          <a:p>
            <a:pPr algn="just"/>
            <a:endParaRPr lang="tr-TR" dirty="0"/>
          </a:p>
          <a:p>
            <a:pPr algn="just"/>
            <a:r>
              <a:rPr lang="tr-TR" dirty="0" smtClean="0"/>
              <a:t>Benzer </a:t>
            </a:r>
            <a:r>
              <a:rPr lang="tr-TR" dirty="0"/>
              <a:t>şekilde günler de yukarından aşağı bir sütun üzerinde ilerletilerek yazdırılabilir. Bunun için ilk hücreye pazartesi yazılıp sağ alttan tutup aşağı sürükleme yapılır</a:t>
            </a:r>
            <a:r>
              <a:rPr lang="tr-TR" dirty="0" smtClean="0"/>
              <a:t>.</a:t>
            </a:r>
          </a:p>
          <a:p>
            <a:pPr algn="just"/>
            <a:endParaRPr lang="tr-TR" dirty="0"/>
          </a:p>
          <a:p>
            <a:pPr algn="just"/>
            <a:r>
              <a:rPr lang="tr-TR" dirty="0" smtClean="0"/>
              <a:t>Benzer </a:t>
            </a:r>
            <a:r>
              <a:rPr lang="tr-TR" dirty="0"/>
              <a:t>şekilde aynı yöntemle tarihler de artırılarak yazdırılabilir.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Bir </a:t>
            </a:r>
            <a:r>
              <a:rPr lang="tr-TR" dirty="0"/>
              <a:t>sütundaki tüm hücrelere aynı tarih girilsin istersek bu durumda ise ilk hücreye tarih değerini girdikten sonra tutup aşağı sürüklemeden önce ctrl tuşuna basmamız gerekir</a:t>
            </a:r>
            <a:r>
              <a:rPr lang="tr-TR" dirty="0" smtClean="0"/>
              <a:t>.</a:t>
            </a:r>
          </a:p>
          <a:p>
            <a:pPr algn="just"/>
            <a:endParaRPr lang="tr-TR" dirty="0"/>
          </a:p>
          <a:p>
            <a:pPr algn="just"/>
            <a:r>
              <a:rPr lang="tr-TR" dirty="0" smtClean="0"/>
              <a:t>Bu </a:t>
            </a:r>
            <a:r>
              <a:rPr lang="tr-TR" dirty="0"/>
              <a:t>artma veya ilerletme durumu </a:t>
            </a:r>
            <a:r>
              <a:rPr lang="tr-TR" dirty="0" smtClean="0"/>
              <a:t>Excel </a:t>
            </a:r>
            <a:r>
              <a:rPr lang="tr-TR" dirty="0"/>
              <a:t>içindeki özel listelere özgüdür. İstenirse kendi özel listelerimizi de </a:t>
            </a:r>
            <a:r>
              <a:rPr lang="tr-TR" dirty="0" smtClean="0"/>
              <a:t>Excel’e </a:t>
            </a:r>
            <a:r>
              <a:rPr lang="tr-TR" dirty="0"/>
              <a:t>ekleyebiliriz. Bunun için </a:t>
            </a:r>
            <a:r>
              <a:rPr lang="tr-TR" dirty="0" smtClean="0"/>
              <a:t>dosya </a:t>
            </a:r>
            <a:r>
              <a:rPr lang="tr-TR" dirty="0" smtClean="0">
                <a:sym typeface="Wingdings"/>
              </a:rPr>
              <a:t> </a:t>
            </a:r>
            <a:r>
              <a:rPr lang="tr-TR" dirty="0" smtClean="0"/>
              <a:t>seçenekler </a:t>
            </a:r>
            <a:r>
              <a:rPr lang="tr-TR" dirty="0" smtClean="0">
                <a:sym typeface="Wingdings"/>
              </a:rPr>
              <a:t> </a:t>
            </a:r>
            <a:r>
              <a:rPr lang="tr-TR" dirty="0" smtClean="0"/>
              <a:t>gelişmiş </a:t>
            </a:r>
            <a:r>
              <a:rPr lang="tr-TR" dirty="0" smtClean="0">
                <a:sym typeface="Wingdings"/>
              </a:rPr>
              <a:t> </a:t>
            </a:r>
            <a:r>
              <a:rPr lang="tr-TR" dirty="0" smtClean="0"/>
              <a:t>genel </a:t>
            </a:r>
            <a:r>
              <a:rPr lang="tr-TR" dirty="0"/>
              <a:t>kısmındaki özel listeleri düzenle seçeneğine tıklanır. Yapılan seçimin ardından açılan menüden yeni liste kısmı seçilip liste girdileri kısmına da aralarında virgül olacak şekilde istenen değerler girilir. Sonrasında ekle denilerek özel listenin eklenmesi sağlanabilir. Eklenen özel lise özel listeler kısmından da görülebilir. Özel liste eklemesi yapıldıktan sonra </a:t>
            </a:r>
            <a:r>
              <a:rPr lang="tr-TR" dirty="0" smtClean="0"/>
              <a:t>Excel’de </a:t>
            </a:r>
            <a:r>
              <a:rPr lang="tr-TR" dirty="0"/>
              <a:t>listeye ait bir eleman girilip aşağı sürükleme yapıldığında diğer hücreler otomatik olarak doldurulacaktır</a:t>
            </a:r>
            <a:r>
              <a:rPr lang="tr-TR" dirty="0" smtClean="0"/>
              <a:t>.</a:t>
            </a:r>
          </a:p>
          <a:p>
            <a:pPr algn="just"/>
            <a:endParaRPr lang="tr-TR" dirty="0"/>
          </a:p>
          <a:p>
            <a:pPr algn="just"/>
            <a:r>
              <a:rPr lang="tr-TR" dirty="0" smtClean="0"/>
              <a:t>Excel </a:t>
            </a:r>
            <a:r>
              <a:rPr lang="tr-TR" dirty="0"/>
              <a:t>programında bazen bir satır ya da sütun sabitlenmek istenebilir. Örneğin uzun listelerde inceleme yaparken aşağı inildikçe ilk satır olan başlık satırı kaybolmaktadır. Bu durumda yapılan inceleme verileri birbirine karıştırılabilir.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smtClean="0"/>
              <a:t>Bir </a:t>
            </a:r>
            <a:r>
              <a:rPr lang="tr-TR" dirty="0"/>
              <a:t>satır sabitlenmek istendiğinde ilgili satırın 1 altındaki satır seçilir. (Örneğin 1.satırı sabitlemek istiyorsak bu durumda 2.satırı </a:t>
            </a:r>
            <a:r>
              <a:rPr lang="tr-TR" dirty="0" smtClean="0"/>
              <a:t>seçmeliyiz </a:t>
            </a:r>
            <a:r>
              <a:rPr lang="tr-TR" dirty="0" smtClean="0">
                <a:sym typeface="Wingdings"/>
              </a:rPr>
              <a:t> </a:t>
            </a:r>
            <a:r>
              <a:rPr lang="tr-TR" dirty="0" smtClean="0"/>
              <a:t>satır </a:t>
            </a:r>
            <a:r>
              <a:rPr lang="tr-TR" dirty="0"/>
              <a:t>ismine tıklayarak.) Bu seçimin ardından görünüm </a:t>
            </a:r>
            <a:r>
              <a:rPr lang="tr-TR" dirty="0" smtClean="0"/>
              <a:t>sekmesindeki </a:t>
            </a:r>
            <a:r>
              <a:rPr lang="tr-TR" dirty="0" smtClean="0">
                <a:sym typeface="Wingdings"/>
              </a:rPr>
              <a:t> </a:t>
            </a:r>
            <a:r>
              <a:rPr lang="tr-TR" dirty="0" smtClean="0"/>
              <a:t>bölmeleri </a:t>
            </a:r>
            <a:r>
              <a:rPr lang="tr-TR" dirty="0"/>
              <a:t>dondur </a:t>
            </a:r>
            <a:r>
              <a:rPr lang="tr-TR" dirty="0" smtClean="0"/>
              <a:t>seçeneğinden </a:t>
            </a:r>
            <a:r>
              <a:rPr lang="tr-TR" dirty="0" smtClean="0">
                <a:sym typeface="Wingdings"/>
              </a:rPr>
              <a:t> </a:t>
            </a:r>
            <a:r>
              <a:rPr lang="tr-TR" dirty="0" smtClean="0"/>
              <a:t>bölmeleri </a:t>
            </a:r>
            <a:r>
              <a:rPr lang="tr-TR" dirty="0"/>
              <a:t>dondur </a:t>
            </a:r>
            <a:r>
              <a:rPr lang="tr-TR" dirty="0" smtClean="0"/>
              <a:t>seçeneği </a:t>
            </a:r>
            <a:r>
              <a:rPr lang="tr-TR" dirty="0"/>
              <a:t>seçilebilir. Bu şekilde 1.satırın dondurulması sağlanmış olur</a:t>
            </a:r>
            <a:r>
              <a:rPr lang="tr-TR" dirty="0" smtClean="0"/>
              <a:t>.</a:t>
            </a:r>
          </a:p>
          <a:p>
            <a:pPr algn="just"/>
            <a:endParaRPr lang="tr-TR" dirty="0"/>
          </a:p>
          <a:p>
            <a:pPr algn="just"/>
            <a:r>
              <a:rPr lang="tr-TR" dirty="0" smtClean="0"/>
              <a:t>Tekrar görünüm </a:t>
            </a:r>
            <a:r>
              <a:rPr lang="tr-TR" dirty="0" smtClean="0">
                <a:sym typeface="Wingdings"/>
              </a:rPr>
              <a:t> </a:t>
            </a:r>
            <a:r>
              <a:rPr lang="tr-TR" dirty="0" smtClean="0"/>
              <a:t>bölmeleri </a:t>
            </a:r>
            <a:r>
              <a:rPr lang="tr-TR" dirty="0"/>
              <a:t>dondur kısmından bölmeleri çöz seçilerek yapılan satır veya sütun dondurmalarının iptali sağlanabilir.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92500"/>
          </a:bodyPr>
          <a:lstStyle/>
          <a:p>
            <a:pPr algn="just"/>
            <a:r>
              <a:rPr lang="tr-TR" dirty="0" smtClean="0"/>
              <a:t>Birden </a:t>
            </a:r>
            <a:r>
              <a:rPr lang="tr-TR" dirty="0"/>
              <a:t>fazla satır dondurulacağında: örneğin 1 ve 2. satırlar dondurulacak olsun 3.satır seçilip (1 altın) </a:t>
            </a:r>
            <a:r>
              <a:rPr lang="tr-TR" dirty="0" smtClean="0"/>
              <a:t>görünüm </a:t>
            </a:r>
            <a:r>
              <a:rPr lang="tr-TR" dirty="0" smtClean="0">
                <a:sym typeface="Wingdings"/>
              </a:rPr>
              <a:t> </a:t>
            </a:r>
            <a:r>
              <a:rPr lang="tr-TR" dirty="0" smtClean="0"/>
              <a:t>bölmeleri dondur </a:t>
            </a:r>
            <a:r>
              <a:rPr lang="tr-TR" dirty="0" smtClean="0">
                <a:sym typeface="Wingdings"/>
              </a:rPr>
              <a:t> </a:t>
            </a:r>
            <a:r>
              <a:rPr lang="tr-TR" dirty="0" smtClean="0"/>
              <a:t>bölmeleri </a:t>
            </a:r>
            <a:r>
              <a:rPr lang="tr-TR" dirty="0"/>
              <a:t>dondur seçimi yapılabilir</a:t>
            </a:r>
            <a:r>
              <a:rPr lang="tr-TR" dirty="0" smtClean="0"/>
              <a:t>.</a:t>
            </a:r>
          </a:p>
          <a:p>
            <a:pPr algn="just"/>
            <a:endParaRPr lang="tr-TR" dirty="0"/>
          </a:p>
          <a:p>
            <a:pPr algn="just"/>
            <a:r>
              <a:rPr lang="tr-TR" dirty="0" smtClean="0"/>
              <a:t>Örneğin </a:t>
            </a:r>
            <a:r>
              <a:rPr lang="tr-TR" dirty="0">
                <a:sym typeface="Wingdings"/>
              </a:rPr>
              <a:t></a:t>
            </a:r>
            <a:r>
              <a:rPr lang="tr-TR" dirty="0"/>
              <a:t>İlk 4 satırı sabitlemek istersek</a:t>
            </a:r>
            <a:r>
              <a:rPr lang="tr-TR" dirty="0">
                <a:sym typeface="Wingdings"/>
              </a:rPr>
              <a:t></a:t>
            </a:r>
            <a:r>
              <a:rPr lang="tr-TR" dirty="0"/>
              <a:t>5.satırı seçmeliyiz</a:t>
            </a:r>
            <a:r>
              <a:rPr lang="tr-TR" dirty="0" smtClean="0"/>
              <a:t>.</a:t>
            </a:r>
          </a:p>
          <a:p>
            <a:pPr algn="just"/>
            <a:endParaRPr lang="tr-TR" dirty="0"/>
          </a:p>
          <a:p>
            <a:pPr algn="just"/>
            <a:r>
              <a:rPr lang="tr-TR" dirty="0" smtClean="0"/>
              <a:t>Sütun </a:t>
            </a:r>
            <a:r>
              <a:rPr lang="tr-TR" dirty="0"/>
              <a:t>dondurma da benzer mantık ile yapılmaktadır. Örneğin A ve B sütunlarını dondurmak istersek C sütununu seçip bölmeleri dondur seçimini yaparız</a:t>
            </a:r>
            <a:r>
              <a:rPr lang="tr-TR" dirty="0" smtClean="0"/>
              <a:t>.</a:t>
            </a:r>
          </a:p>
          <a:p>
            <a:pPr algn="just"/>
            <a:endParaRPr lang="tr-TR" dirty="0"/>
          </a:p>
          <a:p>
            <a:pPr algn="just"/>
            <a:r>
              <a:rPr lang="tr-TR" dirty="0" smtClean="0"/>
              <a:t>Excel’de </a:t>
            </a:r>
            <a:r>
              <a:rPr lang="tr-TR" dirty="0"/>
              <a:t>çıktı almak için </a:t>
            </a:r>
            <a:r>
              <a:rPr lang="tr-TR" dirty="0" smtClean="0"/>
              <a:t>dosya </a:t>
            </a:r>
            <a:r>
              <a:rPr lang="tr-TR" dirty="0" smtClean="0">
                <a:sym typeface="Wingdings"/>
              </a:rPr>
              <a:t> </a:t>
            </a:r>
            <a:r>
              <a:rPr lang="tr-TR" dirty="0" smtClean="0"/>
              <a:t>yazdır </a:t>
            </a:r>
            <a:r>
              <a:rPr lang="tr-TR" dirty="0"/>
              <a:t>sekmesi kullanılır. Bu kısımda sayfanın </a:t>
            </a:r>
            <a:r>
              <a:rPr lang="tr-TR" dirty="0" smtClean="0"/>
              <a:t>ön izlemesi </a:t>
            </a:r>
            <a:r>
              <a:rPr lang="tr-TR" dirty="0"/>
              <a:t>de görülebilir.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SAYFA DÜZENİ SEKMESİ</a:t>
            </a:r>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Sayfa düzeni </a:t>
            </a:r>
            <a:r>
              <a:rPr lang="tr-TR" dirty="0" smtClean="0">
                <a:sym typeface="Wingdings"/>
              </a:rPr>
              <a:t> </a:t>
            </a:r>
            <a:r>
              <a:rPr lang="tr-TR" dirty="0" smtClean="0"/>
              <a:t>yazdırma </a:t>
            </a:r>
            <a:r>
              <a:rPr lang="tr-TR" dirty="0"/>
              <a:t>alanı kısmından sadece belirli hücrelerin yazdırılması sağlanabilir. Bunun için ilk olarak istenen hücreler seçilir (örneğin ilk 10 hücre) , sonra sayfa </a:t>
            </a:r>
            <a:r>
              <a:rPr lang="tr-TR" dirty="0" smtClean="0"/>
              <a:t>düzeni </a:t>
            </a:r>
            <a:r>
              <a:rPr lang="tr-TR" dirty="0" smtClean="0">
                <a:sym typeface="Wingdings"/>
              </a:rPr>
              <a:t> </a:t>
            </a:r>
            <a:r>
              <a:rPr lang="tr-TR" dirty="0" smtClean="0"/>
              <a:t>yazdırma alanı </a:t>
            </a:r>
            <a:r>
              <a:rPr lang="tr-TR" dirty="0" smtClean="0">
                <a:sym typeface="Wingdings"/>
              </a:rPr>
              <a:t> </a:t>
            </a:r>
            <a:r>
              <a:rPr lang="tr-TR" dirty="0" smtClean="0"/>
              <a:t>yazdırma </a:t>
            </a:r>
            <a:r>
              <a:rPr lang="tr-TR" dirty="0"/>
              <a:t>alanını belirle seçeneği seçilir. Bu seçimin ardından seçilen alan sınırları kesikli çizgi ile görünür. Sonrasında </a:t>
            </a:r>
            <a:r>
              <a:rPr lang="tr-TR" dirty="0" smtClean="0"/>
              <a:t>dosya </a:t>
            </a:r>
            <a:r>
              <a:rPr lang="tr-TR" dirty="0" smtClean="0">
                <a:sym typeface="Wingdings"/>
              </a:rPr>
              <a:t> </a:t>
            </a:r>
            <a:r>
              <a:rPr lang="tr-TR" dirty="0" smtClean="0"/>
              <a:t>yazdır </a:t>
            </a:r>
            <a:r>
              <a:rPr lang="tr-TR" dirty="0"/>
              <a:t>yapılırsa artık yalnızca seçilen kısımlar yazdırılır</a:t>
            </a:r>
            <a:r>
              <a:rPr lang="tr-TR" dirty="0" smtClean="0"/>
              <a:t>.</a:t>
            </a:r>
          </a:p>
          <a:p>
            <a:pPr algn="just"/>
            <a:endParaRPr lang="tr-TR" dirty="0"/>
          </a:p>
          <a:p>
            <a:pPr algn="just"/>
            <a:r>
              <a:rPr lang="tr-TR" dirty="0" smtClean="0"/>
              <a:t>Sayfa düzeni </a:t>
            </a:r>
            <a:r>
              <a:rPr lang="tr-TR" dirty="0" smtClean="0">
                <a:sym typeface="Wingdings"/>
              </a:rPr>
              <a:t> </a:t>
            </a:r>
            <a:r>
              <a:rPr lang="tr-TR" dirty="0" smtClean="0"/>
              <a:t>başlıkları </a:t>
            </a:r>
            <a:r>
              <a:rPr lang="tr-TR" dirty="0"/>
              <a:t>yazdır kısmından başlık satırının istenirse her çıktı sayfasında en yukarıda görünmesi sağlanabilir. Başlıkları yazdır tıklandıktan sonra açılan menüde üstte yinelenecek satırlar kısmına istenen başlık satırı seçilerek eklenir.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smtClean="0"/>
              <a:t>Çalışma </a:t>
            </a:r>
            <a:r>
              <a:rPr lang="tr-TR" dirty="0"/>
              <a:t>alanında arka planda bir resmin de görünmesi sağlanabilir. Bunun için sayfa </a:t>
            </a:r>
            <a:r>
              <a:rPr lang="tr-TR" dirty="0" smtClean="0"/>
              <a:t>düzeni </a:t>
            </a:r>
            <a:r>
              <a:rPr lang="tr-TR" dirty="0" smtClean="0">
                <a:sym typeface="Wingdings"/>
              </a:rPr>
              <a:t> </a:t>
            </a:r>
            <a:r>
              <a:rPr lang="tr-TR" dirty="0" smtClean="0"/>
              <a:t>arka </a:t>
            </a:r>
            <a:r>
              <a:rPr lang="tr-TR" dirty="0"/>
              <a:t>plan kısmından seçim yapılarak istenen bir resim veya görsel seçilebilir. Ancak bu görsel çıktı alınacağında yazdırılmaz</a:t>
            </a:r>
            <a:r>
              <a:rPr lang="tr-TR" dirty="0" smtClean="0"/>
              <a:t>.</a:t>
            </a:r>
          </a:p>
          <a:p>
            <a:pPr algn="just"/>
            <a:endParaRPr lang="tr-TR" dirty="0"/>
          </a:p>
          <a:p>
            <a:pPr algn="just"/>
            <a:r>
              <a:rPr lang="tr-TR" dirty="0" smtClean="0"/>
              <a:t>Alınan </a:t>
            </a:r>
            <a:r>
              <a:rPr lang="tr-TR" dirty="0"/>
              <a:t>çıktılarda satır ve sütun isimlerinin de görülmesi isteniyorsa bu durumda sayfa </a:t>
            </a:r>
            <a:r>
              <a:rPr lang="tr-TR" dirty="0" smtClean="0"/>
              <a:t>düzeni </a:t>
            </a:r>
            <a:r>
              <a:rPr lang="tr-TR" dirty="0" smtClean="0">
                <a:sym typeface="Wingdings"/>
              </a:rPr>
              <a:t> </a:t>
            </a:r>
            <a:r>
              <a:rPr lang="tr-TR" dirty="0" smtClean="0"/>
              <a:t>sayfa </a:t>
            </a:r>
            <a:r>
              <a:rPr lang="tr-TR" dirty="0"/>
              <a:t>seçenekleri</a:t>
            </a:r>
            <a:r>
              <a:rPr lang="tr-TR" dirty="0">
                <a:sym typeface="Wingdings"/>
              </a:rPr>
              <a:t></a:t>
            </a:r>
            <a:r>
              <a:rPr lang="tr-TR" dirty="0"/>
              <a:t> kılavuz çizgileri ve başlıklar alanlarındaki yazdır kutuları işaretlenir.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GÖZDEN GEÇİR SEKMESİ</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smtClean="0"/>
              <a:t>Word </a:t>
            </a:r>
            <a:r>
              <a:rPr lang="tr-TR" dirty="0"/>
              <a:t>programındaki gibi yazım hatalarını tespit ederek gidermek için gözden </a:t>
            </a:r>
            <a:r>
              <a:rPr lang="tr-TR" dirty="0" smtClean="0"/>
              <a:t>geçir </a:t>
            </a:r>
            <a:r>
              <a:rPr lang="tr-TR" dirty="0" smtClean="0">
                <a:sym typeface="Wingdings"/>
              </a:rPr>
              <a:t> </a:t>
            </a:r>
            <a:r>
              <a:rPr lang="tr-TR" dirty="0" smtClean="0"/>
              <a:t>yazım </a:t>
            </a:r>
            <a:r>
              <a:rPr lang="tr-TR" dirty="0"/>
              <a:t>denetimi aracı kullanılabilir. Buradan hatalı olan kelimeler üzerinde sırasıyla ilerlenerek doğruları ile değiştirmeler yapılabilir</a:t>
            </a:r>
            <a:r>
              <a:rPr lang="tr-TR" dirty="0" smtClean="0"/>
              <a:t>.</a:t>
            </a:r>
          </a:p>
          <a:p>
            <a:pPr algn="just"/>
            <a:endParaRPr lang="tr-TR" dirty="0"/>
          </a:p>
          <a:p>
            <a:pPr algn="just"/>
            <a:r>
              <a:rPr lang="tr-TR" dirty="0" smtClean="0"/>
              <a:t>Gözden geçir </a:t>
            </a:r>
            <a:r>
              <a:rPr lang="tr-TR" dirty="0" smtClean="0">
                <a:sym typeface="Wingdings"/>
              </a:rPr>
              <a:t> </a:t>
            </a:r>
            <a:r>
              <a:rPr lang="tr-TR" dirty="0" smtClean="0"/>
              <a:t>yeni </a:t>
            </a:r>
            <a:r>
              <a:rPr lang="tr-TR" dirty="0"/>
              <a:t>açıklama seçeneği ile istenen bir hücreye bir açıklama eklenebilir. Açıklama girilen bir hücrede kırmızı bir üçgen sembolü belirecektir</a:t>
            </a:r>
            <a:r>
              <a:rPr lang="tr-TR" dirty="0" smtClean="0"/>
              <a:t>.</a:t>
            </a:r>
          </a:p>
          <a:p>
            <a:pPr algn="just"/>
            <a:endParaRPr lang="tr-TR" dirty="0"/>
          </a:p>
          <a:p>
            <a:pPr algn="just"/>
            <a:r>
              <a:rPr lang="tr-TR" dirty="0" smtClean="0"/>
              <a:t>Açıklama </a:t>
            </a:r>
            <a:r>
              <a:rPr lang="tr-TR" dirty="0"/>
              <a:t>içeren bir hücredeki açıklamayı </a:t>
            </a:r>
            <a:r>
              <a:rPr lang="tr-TR" dirty="0" smtClean="0"/>
              <a:t>silmek </a:t>
            </a:r>
            <a:r>
              <a:rPr lang="tr-TR" dirty="0"/>
              <a:t>için açıklama bulunan hücreye sağ </a:t>
            </a:r>
            <a:r>
              <a:rPr lang="tr-TR" dirty="0" smtClean="0"/>
              <a:t>tıklanıp </a:t>
            </a:r>
            <a:r>
              <a:rPr lang="tr-TR" dirty="0" smtClean="0">
                <a:sym typeface="Wingdings"/>
              </a:rPr>
              <a:t> </a:t>
            </a:r>
            <a:r>
              <a:rPr lang="tr-TR" dirty="0" smtClean="0"/>
              <a:t>açıklamayı </a:t>
            </a:r>
            <a:r>
              <a:rPr lang="tr-TR" dirty="0"/>
              <a:t>sil seçilir.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GÖRÜNÜM SEKMESİ</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smtClean="0"/>
              <a:t>Görünüm </a:t>
            </a:r>
            <a:r>
              <a:rPr lang="tr-TR" dirty="0" smtClean="0">
                <a:sym typeface="Wingdings"/>
              </a:rPr>
              <a:t> </a:t>
            </a:r>
            <a:r>
              <a:rPr lang="tr-TR" dirty="0" smtClean="0"/>
              <a:t>tam </a:t>
            </a:r>
            <a:r>
              <a:rPr lang="tr-TR" dirty="0"/>
              <a:t>ekran seçeneği ile çalışma ekranını tam ekran olarak da görüntülemek mümkündür</a:t>
            </a:r>
            <a:r>
              <a:rPr lang="tr-TR" dirty="0" smtClean="0"/>
              <a:t>.</a:t>
            </a:r>
          </a:p>
          <a:p>
            <a:pPr algn="just"/>
            <a:endParaRPr lang="tr-TR" dirty="0"/>
          </a:p>
          <a:p>
            <a:pPr algn="just"/>
            <a:r>
              <a:rPr lang="tr-TR" dirty="0" smtClean="0"/>
              <a:t>Görünüm </a:t>
            </a:r>
            <a:r>
              <a:rPr lang="tr-TR" dirty="0" smtClean="0">
                <a:sym typeface="Wingdings"/>
              </a:rPr>
              <a:t> </a:t>
            </a:r>
            <a:r>
              <a:rPr lang="tr-TR" dirty="0" smtClean="0"/>
              <a:t>sayfa </a:t>
            </a:r>
            <a:r>
              <a:rPr lang="tr-TR" dirty="0"/>
              <a:t>düzeni kısmından sayfa çıktı alınmadan önce son halinin nasıl olacağı incelenebilir</a:t>
            </a:r>
            <a:r>
              <a:rPr lang="tr-TR" dirty="0" smtClean="0"/>
              <a:t>.</a:t>
            </a:r>
          </a:p>
          <a:p>
            <a:pPr algn="just"/>
            <a:endParaRPr lang="tr-TR" dirty="0"/>
          </a:p>
          <a:p>
            <a:pPr algn="just"/>
            <a:r>
              <a:rPr lang="tr-TR" dirty="0" smtClean="0"/>
              <a:t>Görünüm </a:t>
            </a:r>
            <a:r>
              <a:rPr lang="tr-TR" dirty="0" smtClean="0">
                <a:sym typeface="Wingdings"/>
              </a:rPr>
              <a:t> </a:t>
            </a:r>
            <a:r>
              <a:rPr lang="tr-TR" dirty="0" smtClean="0"/>
              <a:t>sayfa önizleme </a:t>
            </a:r>
            <a:r>
              <a:rPr lang="tr-TR" dirty="0"/>
              <a:t>kısmından sayfanın sütun olarak sınırı değiştirilebilir. Bu kısım açıldığında mavi çizgi ile sayfanın yataydaki sınırı gösterilir. Buradan sayfanın sınırı mavi çizgi sürüklenerek ayarlanabilir</a:t>
            </a:r>
            <a:r>
              <a:rPr lang="tr-TR" dirty="0" smtClean="0"/>
              <a:t>.</a:t>
            </a:r>
          </a:p>
          <a:p>
            <a:pPr algn="just"/>
            <a:endParaRPr lang="tr-TR" dirty="0"/>
          </a:p>
          <a:p>
            <a:pPr algn="just"/>
            <a:r>
              <a:rPr lang="tr-TR" b="1" dirty="0" smtClean="0"/>
              <a:t>Öneri</a:t>
            </a:r>
            <a:r>
              <a:rPr lang="tr-TR" b="1" dirty="0"/>
              <a:t>: </a:t>
            </a:r>
            <a:r>
              <a:rPr lang="tr-TR" dirty="0"/>
              <a:t>Excel sayfasını çıktı almadan önce, fare sütun sınırlarından iken ve çift taraflı ok görünümünde iken tıklayarak her bir sütun için optimum yani en uygun genişliğin ayarlanması sağlanabilir.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a:t>Hücre isimleri A5, D4, C7 şeklindedir. Buradaki A,B,C sütunu; 5,4,7 ise satırı ifade etmektedir</a:t>
            </a:r>
            <a:r>
              <a:rPr lang="tr-TR" dirty="0" smtClean="0"/>
              <a:t>.</a:t>
            </a:r>
          </a:p>
          <a:p>
            <a:pPr algn="just"/>
            <a:endParaRPr lang="tr-TR" dirty="0"/>
          </a:p>
          <a:p>
            <a:pPr algn="just"/>
            <a:r>
              <a:rPr lang="tr-TR" dirty="0" smtClean="0"/>
              <a:t>Excel’de CTRL </a:t>
            </a:r>
            <a:r>
              <a:rPr lang="tr-TR" dirty="0"/>
              <a:t>+ </a:t>
            </a:r>
            <a:r>
              <a:rPr lang="tr-TR" dirty="0" smtClean="0"/>
              <a:t>P </a:t>
            </a:r>
            <a:r>
              <a:rPr lang="tr-TR" dirty="0"/>
              <a:t>ile yazdırma ekranına gelindiğinde ve tekrar giriş sekmesine dönüldüğünde çalışma sayfası üzerinde kesikli çizgiler belirir. Bu çizgiler yazdırmada sayfa sınırlarını ifade eder. Örneğin A ile I sütunu arası 1. sayfa, J ile R sütunları arası ise 2. sayfa olarak çıktı verilir.</a:t>
            </a:r>
          </a:p>
          <a:p>
            <a:pPr algn="just"/>
            <a:endParaRPr lang="tr-TR" dirty="0" smtClean="0"/>
          </a:p>
          <a:p>
            <a:pPr algn="just"/>
            <a:r>
              <a:rPr lang="tr-TR" dirty="0" smtClean="0"/>
              <a:t>Excel’de </a:t>
            </a:r>
            <a:r>
              <a:rPr lang="tr-TR" dirty="0"/>
              <a:t>de Word de olduğu gibi sekmeler yer alır. Bu sekmeler: Giriş, Ekle, Sayfa Düzeni, Formüller, Veri, Gözden Geçir ve Görünüm şeklindedir</a:t>
            </a:r>
            <a:r>
              <a:rPr lang="tr-TR" dirty="0" smtClean="0"/>
              <a:t>.</a:t>
            </a:r>
          </a:p>
          <a:p>
            <a:pPr algn="just"/>
            <a:endParaRPr lang="tr-TR" dirty="0" smtClean="0"/>
          </a:p>
          <a:p>
            <a:pPr algn="just"/>
            <a:r>
              <a:rPr lang="tr-TR" dirty="0" smtClean="0"/>
              <a:t>Excel’de </a:t>
            </a:r>
            <a:r>
              <a:rPr lang="tr-TR" dirty="0"/>
              <a:t>her bir hücreye formül girilmesini sağlayacak </a:t>
            </a:r>
            <a:r>
              <a:rPr lang="tr-TR" dirty="0" err="1"/>
              <a:t>fx</a:t>
            </a:r>
            <a:r>
              <a:rPr lang="tr-TR" dirty="0"/>
              <a:t> ile gösterilen formül çubuğu bulunmaktadır.</a:t>
            </a:r>
          </a:p>
          <a:p>
            <a:endParaRPr lang="tr-TR" dirty="0"/>
          </a:p>
          <a:p>
            <a:endParaRPr lang="tr-TR" dirty="0"/>
          </a:p>
        </p:txBody>
      </p:sp>
    </p:spTree>
    <p:extLst>
      <p:ext uri="{BB962C8B-B14F-4D97-AF65-F5344CB8AC3E}">
        <p14:creationId xmlns:p14="http://schemas.microsoft.com/office/powerpoint/2010/main" val="13929002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Görünüm </a:t>
            </a:r>
            <a:r>
              <a:rPr lang="tr-TR" dirty="0" smtClean="0">
                <a:sym typeface="Wingdings"/>
              </a:rPr>
              <a:t> </a:t>
            </a:r>
            <a:r>
              <a:rPr lang="tr-TR" dirty="0" smtClean="0"/>
              <a:t>göster </a:t>
            </a:r>
            <a:r>
              <a:rPr lang="tr-TR" dirty="0"/>
              <a:t>kısmında yer alan kılavuz çizgileri, formül çubuğu vs. kutularına tıklanarak bu araçların sayfa üzerinde görünüp görünmeyeceği ayarlanabilir</a:t>
            </a:r>
            <a:r>
              <a:rPr lang="tr-TR" dirty="0" smtClean="0"/>
              <a:t>.</a:t>
            </a:r>
          </a:p>
          <a:p>
            <a:pPr algn="just"/>
            <a:endParaRPr lang="tr-TR" dirty="0"/>
          </a:p>
          <a:p>
            <a:pPr algn="just"/>
            <a:r>
              <a:rPr lang="tr-TR" dirty="0" smtClean="0"/>
              <a:t>Görünüm </a:t>
            </a:r>
            <a:r>
              <a:rPr lang="tr-TR" dirty="0" smtClean="0">
                <a:sym typeface="Wingdings"/>
              </a:rPr>
              <a:t> </a:t>
            </a:r>
            <a:r>
              <a:rPr lang="tr-TR" dirty="0" smtClean="0"/>
              <a:t>yakınlaştır </a:t>
            </a:r>
            <a:r>
              <a:rPr lang="tr-TR" dirty="0"/>
              <a:t>kısmından sayfanın yakınlık uzaklık ayarlaması yapılabilir</a:t>
            </a:r>
            <a:r>
              <a:rPr lang="tr-TR" dirty="0" smtClean="0"/>
              <a:t>.</a:t>
            </a:r>
          </a:p>
          <a:p>
            <a:pPr algn="just"/>
            <a:endParaRPr lang="tr-TR" dirty="0"/>
          </a:p>
          <a:p>
            <a:pPr algn="just"/>
            <a:r>
              <a:rPr lang="tr-TR" dirty="0" smtClean="0"/>
              <a:t>Görünüm </a:t>
            </a:r>
            <a:r>
              <a:rPr lang="tr-TR" dirty="0" smtClean="0">
                <a:sym typeface="Wingdings"/>
              </a:rPr>
              <a:t> </a:t>
            </a:r>
            <a:r>
              <a:rPr lang="tr-TR" dirty="0" smtClean="0"/>
              <a:t>%</a:t>
            </a:r>
            <a:r>
              <a:rPr lang="tr-TR" dirty="0"/>
              <a:t>100 butonu ile sayfanın yakınlığı normal değer olan %100 oranına getirilir</a:t>
            </a:r>
            <a:r>
              <a:rPr lang="tr-TR" dirty="0" smtClean="0"/>
              <a:t>.</a:t>
            </a:r>
          </a:p>
          <a:p>
            <a:pPr algn="just"/>
            <a:endParaRPr lang="tr-TR" dirty="0"/>
          </a:p>
          <a:p>
            <a:pPr algn="just"/>
            <a:r>
              <a:rPr lang="tr-TR" dirty="0" smtClean="0"/>
              <a:t>Görünüm </a:t>
            </a:r>
            <a:r>
              <a:rPr lang="tr-TR" dirty="0" smtClean="0">
                <a:sym typeface="Wingdings"/>
              </a:rPr>
              <a:t> </a:t>
            </a:r>
            <a:r>
              <a:rPr lang="tr-TR" dirty="0" smtClean="0"/>
              <a:t>seçimi </a:t>
            </a:r>
            <a:r>
              <a:rPr lang="tr-TR" dirty="0"/>
              <a:t>yakınlaştır butonu ile çalışma alanı üzerinden öncesinden seçilmiş bir alana bir yaklaştırma uygulanabilir.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smtClean="0"/>
              <a:t>Görünüm </a:t>
            </a:r>
            <a:r>
              <a:rPr lang="tr-TR" dirty="0" smtClean="0">
                <a:sym typeface="Wingdings"/>
              </a:rPr>
              <a:t> </a:t>
            </a:r>
            <a:r>
              <a:rPr lang="tr-TR" dirty="0" smtClean="0"/>
              <a:t>yeni </a:t>
            </a:r>
            <a:r>
              <a:rPr lang="tr-TR" dirty="0"/>
              <a:t>pencere butonu ile çalışma alanında yeni bir pencere oluşturulur. Bu pencere bir sayfa ile başka bir sayfadaki verilerin karşılaştırılmasında kullanılabilir. Bunun için yeni pencere seçiminin </a:t>
            </a:r>
            <a:r>
              <a:rPr lang="tr-TR" dirty="0" smtClean="0"/>
              <a:t>ardından </a:t>
            </a:r>
            <a:r>
              <a:rPr lang="tr-TR" dirty="0" smtClean="0">
                <a:sym typeface="Wingdings"/>
              </a:rPr>
              <a:t> </a:t>
            </a:r>
            <a:r>
              <a:rPr lang="tr-TR" dirty="0" smtClean="0"/>
              <a:t>tümünü </a:t>
            </a:r>
            <a:r>
              <a:rPr lang="tr-TR" dirty="0"/>
              <a:t>yerleştir seçimi yapılır. Bu seçimin ardından kıyaslanacak pencerelerin dikey olarak mı yoksa yatay olarak mı hizalanmasını seçmek için açılan pencereden yatay yerleştir veya dikey yerleştir seçeneklerinden birisi seçilebilir. Yapılan seçimin ardından altta yer alan sayfa etiketlerine tıklanarak kıyaslama yapılacak sayfalar ayarlanabilir</a:t>
            </a:r>
          </a:p>
        </p:txBody>
      </p:sp>
    </p:spTree>
    <p:extLst>
      <p:ext uri="{BB962C8B-B14F-4D97-AF65-F5344CB8AC3E}">
        <p14:creationId xmlns:p14="http://schemas.microsoft.com/office/powerpoint/2010/main" val="681450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Excel’de </a:t>
            </a:r>
            <a:r>
              <a:rPr lang="tr-TR" dirty="0"/>
              <a:t>tablo oluştururken ilk olarak tabloda yer alması planlanan hücreler seçilir. (Doğrudan satır veya sütun seçilmez.) Sonrasında </a:t>
            </a:r>
            <a:r>
              <a:rPr lang="tr-TR" dirty="0" smtClean="0"/>
              <a:t>giriş </a:t>
            </a:r>
            <a:r>
              <a:rPr lang="tr-TR" dirty="0" smtClean="0">
                <a:sym typeface="Wingdings"/>
              </a:rPr>
              <a:t> </a:t>
            </a:r>
            <a:r>
              <a:rPr lang="tr-TR" dirty="0" smtClean="0"/>
              <a:t>yazı </a:t>
            </a:r>
            <a:r>
              <a:rPr lang="tr-TR" dirty="0"/>
              <a:t>tipi bölümünde yer alan kenarlıklar kısmından tüm kenarlıklar seçilerek tablo hazırlanmış olur</a:t>
            </a:r>
            <a:r>
              <a:rPr lang="tr-TR" dirty="0" smtClean="0"/>
              <a:t>.</a:t>
            </a:r>
          </a:p>
          <a:p>
            <a:pPr algn="just"/>
            <a:endParaRPr lang="tr-TR" dirty="0"/>
          </a:p>
          <a:p>
            <a:pPr algn="just"/>
            <a:r>
              <a:rPr lang="tr-TR" dirty="0" smtClean="0"/>
              <a:t>Tabloda </a:t>
            </a:r>
            <a:r>
              <a:rPr lang="tr-TR" dirty="0"/>
              <a:t>hücre birleştirmek noktasında, birleştirilmek istenen hücreler seçilir ve daha sonra </a:t>
            </a:r>
            <a:r>
              <a:rPr lang="tr-TR" dirty="0" smtClean="0"/>
              <a:t>giriş </a:t>
            </a:r>
            <a:r>
              <a:rPr lang="tr-TR" dirty="0" smtClean="0">
                <a:sym typeface="Wingdings"/>
              </a:rPr>
              <a:t> </a:t>
            </a:r>
            <a:r>
              <a:rPr lang="tr-TR" dirty="0" smtClean="0"/>
              <a:t>birleştir </a:t>
            </a:r>
            <a:r>
              <a:rPr lang="tr-TR" dirty="0"/>
              <a:t>ve ortala seçeneği ile tablonun hücreleri birleştirilmiş olur. Birleştirilen bir hücreye yazı eklendiğinde bu yazı ilk etapta hizalanamaz (hizalama araçları pasiftir). Ancak </a:t>
            </a:r>
            <a:r>
              <a:rPr lang="tr-TR" dirty="0" smtClean="0"/>
              <a:t>«</a:t>
            </a:r>
            <a:r>
              <a:rPr lang="tr-TR" dirty="0" err="1" smtClean="0"/>
              <a:t>enter</a:t>
            </a:r>
            <a:r>
              <a:rPr lang="tr-TR" dirty="0" smtClean="0"/>
              <a:t>» </a:t>
            </a:r>
            <a:r>
              <a:rPr lang="tr-TR" dirty="0"/>
              <a:t>tuşuna basıp yazı onaylandıktan sonra hizalama araçları aktif olur ve bu noktadan sonra hücre içindeki yazıların sağa, sola, köşeye vs. hizalaması yapılabilir.</a:t>
            </a:r>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smtClean="0"/>
              <a:t>Hücre </a:t>
            </a:r>
            <a:r>
              <a:rPr lang="tr-TR" dirty="0"/>
              <a:t>birleştirme soldan sağa yapılabildiği gibi yukarıdan aşağıya doğru da yapılabilir</a:t>
            </a:r>
            <a:r>
              <a:rPr lang="tr-TR" dirty="0" smtClean="0"/>
              <a:t>.</a:t>
            </a:r>
          </a:p>
          <a:p>
            <a:pPr algn="just"/>
            <a:endParaRPr lang="tr-TR" dirty="0"/>
          </a:p>
          <a:p>
            <a:pPr algn="just"/>
            <a:r>
              <a:rPr lang="tr-TR" dirty="0" smtClean="0"/>
              <a:t>Hücre </a:t>
            </a:r>
            <a:r>
              <a:rPr lang="tr-TR" dirty="0"/>
              <a:t>birleştirmesi yapıldıktan sonra eğer tekrar iptal etmek istersek yeniden </a:t>
            </a:r>
            <a:r>
              <a:rPr lang="tr-TR" dirty="0" smtClean="0"/>
              <a:t>giriş </a:t>
            </a:r>
            <a:r>
              <a:rPr lang="tr-TR" dirty="0" smtClean="0">
                <a:sym typeface="Wingdings"/>
              </a:rPr>
              <a:t> </a:t>
            </a:r>
            <a:r>
              <a:rPr lang="tr-TR" dirty="0" smtClean="0"/>
              <a:t>hizalama </a:t>
            </a:r>
            <a:r>
              <a:rPr lang="tr-TR" dirty="0" smtClean="0">
                <a:sym typeface="Wingdings"/>
              </a:rPr>
              <a:t> </a:t>
            </a:r>
            <a:r>
              <a:rPr lang="tr-TR" dirty="0" smtClean="0"/>
              <a:t>birleştir </a:t>
            </a:r>
            <a:r>
              <a:rPr lang="tr-TR" dirty="0"/>
              <a:t>ve ortala butonuna tıklamamız gerekir. Tıklanınca bu özelliğin aktif olduğunu ifade eden sarı ışık sönerek ilgili kısım tekrar eski haline döner.</a:t>
            </a:r>
          </a:p>
        </p:txBody>
      </p:sp>
    </p:spTree>
    <p:extLst>
      <p:ext uri="{BB962C8B-B14F-4D97-AF65-F5344CB8AC3E}">
        <p14:creationId xmlns:p14="http://schemas.microsoft.com/office/powerpoint/2010/main" val="333256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Dosya </a:t>
            </a:r>
            <a:r>
              <a:rPr lang="tr-TR" dirty="0" smtClean="0">
                <a:sym typeface="Wingdings"/>
              </a:rPr>
              <a:t> </a:t>
            </a:r>
            <a:r>
              <a:rPr lang="tr-TR" dirty="0" smtClean="0"/>
              <a:t>Seçenekler </a:t>
            </a:r>
            <a:r>
              <a:rPr lang="tr-TR" dirty="0" smtClean="0">
                <a:sym typeface="Wingdings"/>
              </a:rPr>
              <a:t> </a:t>
            </a:r>
            <a:r>
              <a:rPr lang="tr-TR" dirty="0" smtClean="0"/>
              <a:t>Genel</a:t>
            </a:r>
            <a:r>
              <a:rPr lang="tr-TR" dirty="0" smtClean="0">
                <a:sym typeface="Wingdings"/>
              </a:rPr>
              <a:t> </a:t>
            </a:r>
            <a:r>
              <a:rPr lang="tr-TR" dirty="0" smtClean="0"/>
              <a:t>kısmından </a:t>
            </a:r>
            <a:r>
              <a:rPr lang="tr-TR" dirty="0" err="1"/>
              <a:t>excel</a:t>
            </a:r>
            <a:r>
              <a:rPr lang="tr-TR" dirty="0"/>
              <a:t> ile alakalı ayarlamalar yapılabilir. </a:t>
            </a:r>
            <a:endParaRPr lang="tr-TR" dirty="0" smtClean="0"/>
          </a:p>
          <a:p>
            <a:pPr algn="just"/>
            <a:endParaRPr lang="tr-TR" dirty="0"/>
          </a:p>
          <a:p>
            <a:pPr algn="just"/>
            <a:r>
              <a:rPr lang="tr-TR" dirty="0"/>
              <a:t>Varsayılan yazı tipi ve </a:t>
            </a:r>
            <a:r>
              <a:rPr lang="tr-TR" dirty="0" smtClean="0"/>
              <a:t>boyutu </a:t>
            </a:r>
            <a:r>
              <a:rPr lang="tr-TR" dirty="0" smtClean="0">
                <a:sym typeface="Wingdings"/>
              </a:rPr>
              <a:t> C</a:t>
            </a:r>
            <a:r>
              <a:rPr lang="tr-TR" dirty="0" smtClean="0"/>
              <a:t>alibri</a:t>
            </a:r>
            <a:r>
              <a:rPr lang="tr-TR" dirty="0"/>
              <a:t>, 11 puntodur</a:t>
            </a:r>
            <a:r>
              <a:rPr lang="tr-TR" dirty="0" smtClean="0"/>
              <a:t>.</a:t>
            </a:r>
          </a:p>
          <a:p>
            <a:pPr algn="just"/>
            <a:endParaRPr lang="tr-TR" dirty="0"/>
          </a:p>
          <a:p>
            <a:pPr algn="just"/>
            <a:r>
              <a:rPr lang="tr-TR" dirty="0"/>
              <a:t>Kaydetme</a:t>
            </a:r>
            <a:r>
              <a:rPr lang="tr-TR" dirty="0" smtClean="0"/>
              <a:t>: Dosya </a:t>
            </a:r>
            <a:r>
              <a:rPr lang="tr-TR" dirty="0" smtClean="0">
                <a:sym typeface="Wingdings"/>
              </a:rPr>
              <a:t> </a:t>
            </a:r>
            <a:r>
              <a:rPr lang="tr-TR" dirty="0" smtClean="0"/>
              <a:t>Kaydet </a:t>
            </a:r>
            <a:r>
              <a:rPr lang="tr-TR" dirty="0"/>
              <a:t>veya Farklı </a:t>
            </a:r>
            <a:r>
              <a:rPr lang="tr-TR" dirty="0" smtClean="0"/>
              <a:t>Kaydet </a:t>
            </a:r>
            <a:r>
              <a:rPr lang="tr-TR" dirty="0" smtClean="0">
                <a:sym typeface="Wingdings"/>
              </a:rPr>
              <a:t> </a:t>
            </a:r>
            <a:r>
              <a:rPr lang="tr-TR" dirty="0" smtClean="0"/>
              <a:t>isim </a:t>
            </a:r>
            <a:r>
              <a:rPr lang="tr-TR" dirty="0"/>
              <a:t>verip istenilen alana kaydedilebilir.</a:t>
            </a:r>
          </a:p>
          <a:p>
            <a:pPr algn="just"/>
            <a:endParaRPr lang="tr-TR" dirty="0" smtClean="0"/>
          </a:p>
          <a:p>
            <a:pPr algn="just"/>
            <a:r>
              <a:rPr lang="tr-TR" dirty="0"/>
              <a:t>Excel çalışma kitabının varsayılan uzantısı </a:t>
            </a:r>
            <a:r>
              <a:rPr lang="tr-TR" dirty="0" err="1"/>
              <a:t>xlsx</a:t>
            </a:r>
            <a:r>
              <a:rPr lang="tr-TR" dirty="0"/>
              <a:t> şeklindedir</a:t>
            </a:r>
            <a:r>
              <a:rPr lang="tr-TR" dirty="0" smtClean="0"/>
              <a:t>.</a:t>
            </a:r>
          </a:p>
          <a:p>
            <a:pPr algn="just"/>
            <a:endParaRPr lang="tr-TR" dirty="0"/>
          </a:p>
          <a:p>
            <a:endParaRPr lang="tr-TR" dirty="0"/>
          </a:p>
        </p:txBody>
      </p:sp>
    </p:spTree>
    <p:extLst>
      <p:ext uri="{BB962C8B-B14F-4D97-AF65-F5344CB8AC3E}">
        <p14:creationId xmlns:p14="http://schemas.microsoft.com/office/powerpoint/2010/main" val="2340993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Word de olduğu gibi farklı </a:t>
            </a:r>
            <a:r>
              <a:rPr lang="tr-TR" dirty="0" smtClean="0"/>
              <a:t>kaydet </a:t>
            </a:r>
            <a:r>
              <a:rPr lang="tr-TR" dirty="0" smtClean="0">
                <a:sym typeface="Wingdings"/>
              </a:rPr>
              <a:t> </a:t>
            </a:r>
            <a:r>
              <a:rPr lang="tr-TR" dirty="0" smtClean="0"/>
              <a:t>araçlar </a:t>
            </a:r>
            <a:r>
              <a:rPr lang="tr-TR" dirty="0" smtClean="0">
                <a:sym typeface="Wingdings"/>
              </a:rPr>
              <a:t> </a:t>
            </a:r>
            <a:r>
              <a:rPr lang="tr-TR" dirty="0" smtClean="0"/>
              <a:t>genel seçenekler </a:t>
            </a:r>
            <a:r>
              <a:rPr lang="tr-TR" dirty="0" smtClean="0">
                <a:sym typeface="Wingdings"/>
              </a:rPr>
              <a:t> </a:t>
            </a:r>
            <a:r>
              <a:rPr lang="tr-TR" dirty="0" smtClean="0"/>
              <a:t>kısmından </a:t>
            </a:r>
            <a:r>
              <a:rPr lang="tr-TR" dirty="0"/>
              <a:t>belgeye açma parolası tanımlanabilir.</a:t>
            </a:r>
          </a:p>
          <a:p>
            <a:pPr algn="just"/>
            <a:endParaRPr lang="tr-TR" dirty="0" smtClean="0"/>
          </a:p>
          <a:p>
            <a:pPr algn="just"/>
            <a:r>
              <a:rPr lang="tr-TR" dirty="0"/>
              <a:t>Değiştirme parolası eklenirse belgeye erişen kişiler belgeyi açabilirler ancak belgede değişiklik yapmak istediklerinde parola girmeleri gerekmektedir.</a:t>
            </a:r>
          </a:p>
          <a:p>
            <a:endParaRPr lang="tr-TR" dirty="0"/>
          </a:p>
        </p:txBody>
      </p:sp>
    </p:spTree>
    <p:extLst>
      <p:ext uri="{BB962C8B-B14F-4D97-AF65-F5344CB8AC3E}">
        <p14:creationId xmlns:p14="http://schemas.microsoft.com/office/powerpoint/2010/main" val="3037820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Hücreye Veri Girişi</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a:t>Veri girilmek istenen hücre seçilip üzerine 1 kere sol tıklanır (Çift tıklamaya gerek yoktur). Daha sonra klavyeden veri girilebilir. Giriş işlemi sonunda </a:t>
            </a:r>
            <a:r>
              <a:rPr lang="tr-TR" dirty="0" err="1"/>
              <a:t>enter</a:t>
            </a:r>
            <a:r>
              <a:rPr lang="tr-TR" dirty="0"/>
              <a:t> tuşuna basılarak bir alt satıra geçilebilir</a:t>
            </a:r>
            <a:r>
              <a:rPr lang="tr-TR" dirty="0" smtClean="0"/>
              <a:t>.</a:t>
            </a:r>
          </a:p>
          <a:p>
            <a:pPr algn="just"/>
            <a:endParaRPr lang="tr-TR" dirty="0"/>
          </a:p>
          <a:p>
            <a:pPr algn="just"/>
            <a:r>
              <a:rPr lang="tr-TR" dirty="0" err="1"/>
              <a:t>Enter</a:t>
            </a:r>
            <a:r>
              <a:rPr lang="tr-TR" dirty="0"/>
              <a:t> tuşu ile 1 alt satıra inilebilirken </a:t>
            </a:r>
            <a:r>
              <a:rPr lang="tr-TR" dirty="0" err="1"/>
              <a:t>shift+enter</a:t>
            </a:r>
            <a:r>
              <a:rPr lang="tr-TR" dirty="0"/>
              <a:t> ile ise bir üst satıra </a:t>
            </a:r>
            <a:r>
              <a:rPr lang="tr-TR" dirty="0" err="1"/>
              <a:t>kısayol</a:t>
            </a:r>
            <a:r>
              <a:rPr lang="tr-TR" dirty="0"/>
              <a:t> olarak geçiş yapılabilir</a:t>
            </a:r>
            <a:r>
              <a:rPr lang="tr-TR" dirty="0" smtClean="0"/>
              <a:t>.</a:t>
            </a:r>
          </a:p>
          <a:p>
            <a:pPr algn="just"/>
            <a:endParaRPr lang="tr-TR" dirty="0"/>
          </a:p>
          <a:p>
            <a:pPr algn="just"/>
            <a:r>
              <a:rPr lang="tr-TR" dirty="0" err="1"/>
              <a:t>Tab</a:t>
            </a:r>
            <a:r>
              <a:rPr lang="tr-TR" dirty="0"/>
              <a:t> tuşu ile sağ hücreye geçilebilirken </a:t>
            </a:r>
            <a:r>
              <a:rPr lang="tr-TR" dirty="0" err="1"/>
              <a:t>shift+tab</a:t>
            </a:r>
            <a:r>
              <a:rPr lang="tr-TR" dirty="0"/>
              <a:t> ile ise sol hücreye geçiş yapılabilir.</a:t>
            </a:r>
          </a:p>
          <a:p>
            <a:pPr algn="just"/>
            <a:endParaRPr lang="tr-TR" dirty="0" smtClean="0"/>
          </a:p>
          <a:p>
            <a:pPr algn="just"/>
            <a:r>
              <a:rPr lang="tr-TR" dirty="0"/>
              <a:t>Hücreler arası gezinme bunlara ek olarak ok tuşları ile de yapılabilir. </a:t>
            </a:r>
            <a:r>
              <a:rPr lang="tr-TR" dirty="0" smtClean="0"/>
              <a:t>Sağ </a:t>
            </a:r>
            <a:r>
              <a:rPr lang="tr-TR" dirty="0"/>
              <a:t>tuş sağ hücreye ve sol tuş sol hücreye ilerleme şeklinde…</a:t>
            </a:r>
          </a:p>
          <a:p>
            <a:endParaRPr lang="tr-TR" dirty="0"/>
          </a:p>
        </p:txBody>
      </p:sp>
    </p:spTree>
    <p:extLst>
      <p:ext uri="{BB962C8B-B14F-4D97-AF65-F5344CB8AC3E}">
        <p14:creationId xmlns:p14="http://schemas.microsoft.com/office/powerpoint/2010/main" val="66589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a:t>Farklı konumda birden çok hücre seçilmek istenirse ctrl tuşu basılı iken istenen hücrelere tıklanabilir</a:t>
            </a:r>
            <a:r>
              <a:rPr lang="tr-TR" dirty="0" smtClean="0"/>
              <a:t>.</a:t>
            </a:r>
          </a:p>
          <a:p>
            <a:pPr algn="just"/>
            <a:endParaRPr lang="tr-TR" dirty="0"/>
          </a:p>
          <a:p>
            <a:pPr algn="just"/>
            <a:r>
              <a:rPr lang="tr-TR" dirty="0"/>
              <a:t>Belirli bir aralıktaki hücreleri seçmek içinse shift tuşu kullanılabilir. Başlangıç hücresi seçildikten sonra shift tuşuna basılı iken bitim hücresi seçilirse; başlangıç ve bitim arasındaki tüm hücrelerin seçilmesi sağlanır.</a:t>
            </a:r>
          </a:p>
          <a:p>
            <a:pPr algn="just"/>
            <a:endParaRPr lang="tr-TR" dirty="0" smtClean="0"/>
          </a:p>
          <a:p>
            <a:pPr algn="just"/>
            <a:r>
              <a:rPr lang="tr-TR" dirty="0" smtClean="0"/>
              <a:t>İçinde veri </a:t>
            </a:r>
            <a:r>
              <a:rPr lang="tr-TR" dirty="0"/>
              <a:t>olan bir hücrenin içeriği değiştirilecekse bu durumda çift tıklama ile hücre içine girilebilir veya klavyeden f2 ile de aynı işlem yapılabilir.</a:t>
            </a:r>
          </a:p>
        </p:txBody>
      </p:sp>
    </p:spTree>
    <p:extLst>
      <p:ext uri="{BB962C8B-B14F-4D97-AF65-F5344CB8AC3E}">
        <p14:creationId xmlns:p14="http://schemas.microsoft.com/office/powerpoint/2010/main" val="53361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Düzenleme </a:t>
            </a:r>
            <a:r>
              <a:rPr lang="tr-TR" dirty="0"/>
              <a:t>için çift tıklama ile içine girilen hücreden </a:t>
            </a:r>
            <a:r>
              <a:rPr lang="tr-TR" dirty="0" err="1"/>
              <a:t>esc</a:t>
            </a:r>
            <a:r>
              <a:rPr lang="tr-TR" dirty="0"/>
              <a:t> tuşuna basılarak çıkılabilir</a:t>
            </a:r>
            <a:r>
              <a:rPr lang="tr-TR" dirty="0" smtClean="0"/>
              <a:t>.</a:t>
            </a:r>
          </a:p>
          <a:p>
            <a:endParaRPr lang="tr-TR" dirty="0" smtClean="0"/>
          </a:p>
          <a:p>
            <a:r>
              <a:rPr lang="tr-TR" dirty="0"/>
              <a:t>Birden çok hücreden aynı anda veri silmek için hücreler seçildikten sonra </a:t>
            </a:r>
            <a:r>
              <a:rPr lang="tr-TR" dirty="0" err="1"/>
              <a:t>delete</a:t>
            </a:r>
            <a:r>
              <a:rPr lang="tr-TR" dirty="0"/>
              <a:t> tuşuna basılmalıdır. </a:t>
            </a:r>
            <a:r>
              <a:rPr lang="tr-TR" dirty="0" err="1"/>
              <a:t>Backspace</a:t>
            </a:r>
            <a:r>
              <a:rPr lang="tr-TR" dirty="0"/>
              <a:t> bu noktada tam anlamıyla sonuç vermemektedir</a:t>
            </a:r>
            <a:r>
              <a:rPr lang="tr-TR" dirty="0" smtClean="0"/>
              <a:t>. Bu durum karıştırılmamalıdır.</a:t>
            </a:r>
            <a:endParaRPr lang="tr-TR" dirty="0"/>
          </a:p>
          <a:p>
            <a:pPr algn="just"/>
            <a:endParaRPr lang="tr-TR" dirty="0"/>
          </a:p>
        </p:txBody>
      </p:sp>
    </p:spTree>
    <p:extLst>
      <p:ext uri="{BB962C8B-B14F-4D97-AF65-F5344CB8AC3E}">
        <p14:creationId xmlns:p14="http://schemas.microsoft.com/office/powerpoint/2010/main" val="68145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GİRİŞ SEKMESİ</a:t>
            </a: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Seçilen </a:t>
            </a:r>
            <a:r>
              <a:rPr lang="tr-TR" dirty="0"/>
              <a:t>hücreler </a:t>
            </a:r>
            <a:r>
              <a:rPr lang="tr-TR" dirty="0" err="1"/>
              <a:t>worddeki</a:t>
            </a:r>
            <a:r>
              <a:rPr lang="tr-TR" dirty="0"/>
              <a:t> gibi </a:t>
            </a:r>
            <a:r>
              <a:rPr lang="tr-TR" dirty="0" err="1"/>
              <a:t>ctrl+c</a:t>
            </a:r>
            <a:r>
              <a:rPr lang="tr-TR" dirty="0"/>
              <a:t> ile kopyalandıktan sonra istenen bir yere </a:t>
            </a:r>
            <a:r>
              <a:rPr lang="tr-TR" dirty="0" err="1"/>
              <a:t>ctrl+v</a:t>
            </a:r>
            <a:r>
              <a:rPr lang="tr-TR" dirty="0"/>
              <a:t> ile yapıştırılabilir. Burada dikkat edilmesi gereken nokta hücrede bir değer mi olduğu  yoksa bir şey hesaplatmak için bir formül mü olduğudur. Değer olması durumunda kopyalama ve yapıştırma basitçe yapılabilir. Ancak formül olması durumunda yapılan yapıştırma hatalı olabilir. Formül içeren alanlardaki veriler kopyalandıktan sonra yapıştırılacağında </a:t>
            </a:r>
            <a:r>
              <a:rPr lang="tr-TR" dirty="0" smtClean="0"/>
              <a:t>«değerler» seçeneği  </a:t>
            </a:r>
            <a:r>
              <a:rPr lang="tr-TR" dirty="0"/>
              <a:t>seçilerek yapıştırma yapılmalıdır</a:t>
            </a:r>
            <a:r>
              <a:rPr lang="tr-TR" dirty="0" smtClean="0"/>
              <a:t>.</a:t>
            </a:r>
          </a:p>
          <a:p>
            <a:pPr algn="just"/>
            <a:endParaRPr lang="tr-TR" dirty="0"/>
          </a:p>
          <a:p>
            <a:pPr algn="just"/>
            <a:r>
              <a:rPr lang="tr-TR" dirty="0" smtClean="0"/>
              <a:t>Biçim </a:t>
            </a:r>
            <a:r>
              <a:rPr lang="tr-TR" dirty="0"/>
              <a:t>boyacısı da yine Word programındaki gibi çalışmaktadır. Seçilen hücrelere istenen bir hücredeki biçimin aktarılmasını sağlar bunun için biçimi kopyalanmak istenen hücre seçildikten sonra biçim boyasına tıklanır ve daha sonra biçimi değiştirilmek istenen kısım fare ile taranarak biçimin değiştirilmesi sağlanır</a:t>
            </a:r>
            <a:r>
              <a:rPr lang="tr-TR" dirty="0" smtClean="0"/>
              <a:t>.</a:t>
            </a:r>
          </a:p>
          <a:p>
            <a:pPr algn="just"/>
            <a:endParaRPr lang="tr-TR" dirty="0"/>
          </a:p>
          <a:p>
            <a:pPr algn="just"/>
            <a:r>
              <a:rPr lang="tr-TR" dirty="0" err="1" smtClean="0"/>
              <a:t>Giriş</a:t>
            </a:r>
            <a:r>
              <a:rPr lang="tr-TR" dirty="0" err="1">
                <a:sym typeface="Wingdings"/>
              </a:rPr>
              <a:t></a:t>
            </a:r>
            <a:r>
              <a:rPr lang="tr-TR" dirty="0" err="1"/>
              <a:t>yazı</a:t>
            </a:r>
            <a:r>
              <a:rPr lang="tr-TR" dirty="0"/>
              <a:t> tipi bölümünden hücrelerin yazı tipi ve boyutu ayarlanabilir</a:t>
            </a:r>
            <a:r>
              <a:rPr lang="tr-TR" dirty="0" smtClean="0"/>
              <a:t>.</a:t>
            </a:r>
          </a:p>
          <a:p>
            <a:pPr algn="just"/>
            <a:r>
              <a:rPr lang="tr-TR" dirty="0" smtClean="0"/>
              <a:t> </a:t>
            </a:r>
            <a:endParaRPr lang="tr-TR" dirty="0"/>
          </a:p>
          <a:p>
            <a:pPr algn="just"/>
            <a:r>
              <a:rPr lang="tr-TR" dirty="0" err="1" smtClean="0"/>
              <a:t>Giriş</a:t>
            </a:r>
            <a:r>
              <a:rPr lang="tr-TR" dirty="0" err="1">
                <a:sym typeface="Wingdings"/>
              </a:rPr>
              <a:t></a:t>
            </a:r>
            <a:r>
              <a:rPr lang="tr-TR" dirty="0" err="1"/>
              <a:t>yazı</a:t>
            </a:r>
            <a:r>
              <a:rPr lang="tr-TR" dirty="0"/>
              <a:t> </a:t>
            </a:r>
            <a:r>
              <a:rPr lang="tr-TR" dirty="0" err="1"/>
              <a:t>tipi</a:t>
            </a:r>
            <a:r>
              <a:rPr lang="tr-TR" dirty="0" err="1">
                <a:sym typeface="Wingdings"/>
              </a:rPr>
              <a:t></a:t>
            </a:r>
            <a:r>
              <a:rPr lang="tr-TR" dirty="0" err="1"/>
              <a:t>K</a:t>
            </a:r>
            <a:r>
              <a:rPr lang="tr-TR" dirty="0"/>
              <a:t> butonu ile kalın, </a:t>
            </a:r>
            <a:r>
              <a:rPr lang="tr-TR" dirty="0">
                <a:sym typeface="Wingdings"/>
              </a:rPr>
              <a:t></a:t>
            </a:r>
            <a:r>
              <a:rPr lang="tr-TR" dirty="0"/>
              <a:t>T butonu ile de italik değer yazdırma yapılabilir.</a:t>
            </a:r>
          </a:p>
        </p:txBody>
      </p:sp>
    </p:spTree>
    <p:extLst>
      <p:ext uri="{BB962C8B-B14F-4D97-AF65-F5344CB8AC3E}">
        <p14:creationId xmlns:p14="http://schemas.microsoft.com/office/powerpoint/2010/main" val="6814506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192</TotalTime>
  <Words>3018</Words>
  <Application>Microsoft Office PowerPoint</Application>
  <PresentationFormat>Ekran Gösterisi (4:3)</PresentationFormat>
  <Paragraphs>213</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Netlik</vt:lpstr>
      <vt:lpstr>EXCEL PROGRAMI DERS NOTLARI - I</vt:lpstr>
      <vt:lpstr>GENEL BAKIŞ VE DOSYA SEKMESİ</vt:lpstr>
      <vt:lpstr>PowerPoint Sunusu</vt:lpstr>
      <vt:lpstr>PowerPoint Sunusu</vt:lpstr>
      <vt:lpstr>PowerPoint Sunusu</vt:lpstr>
      <vt:lpstr>Hücreye Veri Girişi </vt:lpstr>
      <vt:lpstr> </vt:lpstr>
      <vt:lpstr> </vt:lpstr>
      <vt:lpstr> GİRİŞ SEKMESİ </vt:lpstr>
      <vt:lpstr> </vt:lpstr>
      <vt:lpstr> </vt:lpstr>
      <vt:lpstr> </vt:lpstr>
      <vt:lpstr> </vt:lpstr>
      <vt:lpstr>PowerPoint Sunusu</vt:lpstr>
      <vt:lpstr> </vt:lpstr>
      <vt:lpstr> </vt:lpstr>
      <vt:lpstr> </vt:lpstr>
      <vt:lpstr> </vt:lpstr>
      <vt:lpstr> </vt:lpstr>
      <vt:lpstr> </vt:lpstr>
      <vt:lpstr> </vt:lpstr>
      <vt:lpstr> </vt:lpstr>
      <vt:lpstr> </vt:lpstr>
      <vt:lpstr> </vt:lpstr>
      <vt:lpstr> </vt:lpstr>
      <vt:lpstr> SAYFA DÜZENİ SEKMESİ </vt:lpstr>
      <vt:lpstr> </vt:lpstr>
      <vt:lpstr> GÖZDEN GEÇİR SEKMESİ </vt:lpstr>
      <vt:lpstr> GÖRÜNÜM SEKMESİ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 PROGRAMI DERS NOTLARI - I</dc:title>
  <dc:creator>Doğuş GÜLGÜN</dc:creator>
  <cp:lastModifiedBy>Doğuş GÜLGÜN</cp:lastModifiedBy>
  <cp:revision>40</cp:revision>
  <dcterms:created xsi:type="dcterms:W3CDTF">2022-03-15T08:22:20Z</dcterms:created>
  <dcterms:modified xsi:type="dcterms:W3CDTF">2022-12-12T07:00:17Z</dcterms:modified>
</cp:coreProperties>
</file>