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1"/>
  </p:notesMasterIdLst>
  <p:sldIdLst>
    <p:sldId id="256" r:id="rId2"/>
    <p:sldId id="257" r:id="rId3"/>
    <p:sldId id="258" r:id="rId4"/>
    <p:sldId id="259" r:id="rId5"/>
    <p:sldId id="260" r:id="rId6"/>
    <p:sldId id="320" r:id="rId7"/>
    <p:sldId id="261" r:id="rId8"/>
    <p:sldId id="319" r:id="rId9"/>
    <p:sldId id="262" r:id="rId10"/>
    <p:sldId id="264" r:id="rId11"/>
    <p:sldId id="263" r:id="rId12"/>
    <p:sldId id="321" r:id="rId13"/>
    <p:sldId id="265" r:id="rId14"/>
    <p:sldId id="304" r:id="rId15"/>
    <p:sldId id="322" r:id="rId16"/>
    <p:sldId id="266" r:id="rId17"/>
    <p:sldId id="305" r:id="rId18"/>
    <p:sldId id="323" r:id="rId19"/>
    <p:sldId id="267" r:id="rId20"/>
    <p:sldId id="269" r:id="rId21"/>
    <p:sldId id="283" r:id="rId22"/>
    <p:sldId id="270" r:id="rId23"/>
    <p:sldId id="306" r:id="rId24"/>
    <p:sldId id="282" r:id="rId25"/>
    <p:sldId id="307" r:id="rId26"/>
    <p:sldId id="281" r:id="rId27"/>
    <p:sldId id="280" r:id="rId28"/>
    <p:sldId id="308" r:id="rId29"/>
    <p:sldId id="279" r:id="rId30"/>
    <p:sldId id="303" r:id="rId31"/>
    <p:sldId id="311" r:id="rId32"/>
    <p:sldId id="277" r:id="rId33"/>
    <p:sldId id="276" r:id="rId34"/>
    <p:sldId id="275" r:id="rId35"/>
    <p:sldId id="313" r:id="rId36"/>
    <p:sldId id="318" r:id="rId37"/>
    <p:sldId id="274" r:id="rId38"/>
    <p:sldId id="317" r:id="rId39"/>
    <p:sldId id="273" r:id="rId40"/>
    <p:sldId id="272" r:id="rId41"/>
    <p:sldId id="315" r:id="rId42"/>
    <p:sldId id="271" r:id="rId43"/>
    <p:sldId id="316" r:id="rId44"/>
    <p:sldId id="285" r:id="rId45"/>
    <p:sldId id="286" r:id="rId46"/>
    <p:sldId id="287" r:id="rId47"/>
    <p:sldId id="288" r:id="rId48"/>
    <p:sldId id="331" r:id="rId49"/>
    <p:sldId id="324" r:id="rId50"/>
    <p:sldId id="289" r:id="rId51"/>
    <p:sldId id="325" r:id="rId52"/>
    <p:sldId id="290" r:id="rId53"/>
    <p:sldId id="297" r:id="rId54"/>
    <p:sldId id="326" r:id="rId55"/>
    <p:sldId id="291" r:id="rId56"/>
    <p:sldId id="327" r:id="rId57"/>
    <p:sldId id="292" r:id="rId58"/>
    <p:sldId id="328" r:id="rId59"/>
    <p:sldId id="293" r:id="rId60"/>
    <p:sldId id="298" r:id="rId61"/>
    <p:sldId id="299" r:id="rId62"/>
    <p:sldId id="329" r:id="rId63"/>
    <p:sldId id="294" r:id="rId64"/>
    <p:sldId id="300" r:id="rId65"/>
    <p:sldId id="314" r:id="rId66"/>
    <p:sldId id="330" r:id="rId67"/>
    <p:sldId id="295" r:id="rId68"/>
    <p:sldId id="301" r:id="rId69"/>
    <p:sldId id="302" r:id="rId7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546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D10DD7-870E-429F-B766-A3652D695578}" type="datetimeFigureOut">
              <a:rPr lang="tr-TR" smtClean="0"/>
              <a:pPr/>
              <a:t>9.03.2023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CD265C-7886-42F1-B546-41B59E8DA70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5162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7C343-3E6A-4314-A43E-69334A1F2F94}" type="datetime1">
              <a:rPr lang="tr-TR" smtClean="0"/>
              <a:pPr/>
              <a:t>9.03.2023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69F9D-6C12-403E-857B-B96D2A7864D5}" type="datetime1">
              <a:rPr lang="tr-TR" smtClean="0"/>
              <a:pPr/>
              <a:t>9.03.2023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3E8A6-0D00-4083-B5C8-08629A6514FE}" type="datetime1">
              <a:rPr lang="tr-TR" smtClean="0"/>
              <a:pPr/>
              <a:t>9.03.2023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0959-7A95-4A13-8886-E5811152D89B}" type="datetime1">
              <a:rPr lang="tr-TR" smtClean="0"/>
              <a:pPr/>
              <a:t>9.03.2023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D7CB1-F059-4BD5-9FA7-7945D5950B4A}" type="datetime1">
              <a:rPr lang="tr-TR" smtClean="0"/>
              <a:pPr/>
              <a:t>9.03.2023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39E3B-1AD9-4CB5-AD61-6DF587C36BB9}" type="datetime1">
              <a:rPr lang="tr-TR" smtClean="0"/>
              <a:pPr/>
              <a:t>9.03.2023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AF819-F962-4E87-A76D-AAC145BB489E}" type="datetime1">
              <a:rPr lang="tr-TR" smtClean="0"/>
              <a:pPr/>
              <a:t>9.03.2023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29176-A5BC-4324-B2D8-EFE97ABAA232}" type="datetime1">
              <a:rPr lang="tr-TR" smtClean="0"/>
              <a:pPr/>
              <a:t>9.03.2023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A4616-91AB-49FB-8C0E-BF168799662E}" type="datetime1">
              <a:rPr lang="tr-TR" smtClean="0"/>
              <a:pPr/>
              <a:t>9.03.2023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F1D0F-03D9-4632-B519-8796B086DD89}" type="datetime1">
              <a:rPr lang="tr-TR" smtClean="0"/>
              <a:pPr/>
              <a:t>9.03.2023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9B1CA-1E82-4ABD-955D-6B8A66D56777}" type="datetime1">
              <a:rPr lang="tr-TR" smtClean="0"/>
              <a:pPr/>
              <a:t>9.03.2023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412FB-1F2D-49C2-B7FE-CE958F490E2E}" type="datetime1">
              <a:rPr lang="tr-TR" smtClean="0"/>
              <a:pPr/>
              <a:t>9.03.2023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>
            <a:normAutofit/>
          </a:bodyPr>
          <a:lstStyle/>
          <a:p>
            <a:r>
              <a:rPr lang="en-US" b="1" dirty="0"/>
              <a:t>BASIC PROBLEMS </a:t>
            </a:r>
            <a:br>
              <a:rPr lang="tr-TR" b="1" dirty="0"/>
            </a:br>
            <a:r>
              <a:rPr lang="en-US" b="1" dirty="0"/>
              <a:t>OF AN ECONOMY </a:t>
            </a:r>
            <a:br>
              <a:rPr lang="tr-TR" b="1" dirty="0"/>
            </a:br>
            <a:r>
              <a:rPr lang="en-US" b="1" dirty="0"/>
              <a:t>AND THE WAYS OF SOLUTIONS </a:t>
            </a: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 </a:t>
            </a:r>
            <a:br>
              <a:rPr lang="tr-TR" dirty="0"/>
            </a:br>
            <a:r>
              <a:rPr lang="en-US" b="1" dirty="0"/>
              <a:t>  By What Methods? 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/>
              <a:t>For example</a:t>
            </a:r>
            <a:r>
              <a:rPr lang="tr-TR" dirty="0"/>
              <a:t>,</a:t>
            </a:r>
          </a:p>
          <a:p>
            <a:pPr marL="0" indent="354013">
              <a:buNone/>
            </a:pPr>
            <a:r>
              <a:rPr lang="en-US" dirty="0"/>
              <a:t>agricultural commodities can be produced </a:t>
            </a:r>
            <a:endParaRPr lang="tr-TR" dirty="0"/>
          </a:p>
          <a:p>
            <a:pPr>
              <a:buNone/>
            </a:pPr>
            <a:r>
              <a:rPr lang="tr-TR" dirty="0"/>
              <a:t>	</a:t>
            </a:r>
            <a:r>
              <a:rPr lang="en-US" dirty="0"/>
              <a:t>by taking a </a:t>
            </a:r>
            <a:r>
              <a:rPr lang="en-US" dirty="0">
                <a:solidFill>
                  <a:srgbClr val="0070C0"/>
                </a:solidFill>
              </a:rPr>
              <a:t>small quantity of land </a:t>
            </a:r>
            <a:r>
              <a:rPr lang="tr-TR" dirty="0">
                <a:solidFill>
                  <a:srgbClr val="0070C0"/>
                </a:solidFill>
              </a:rPr>
              <a:t>                             </a:t>
            </a:r>
            <a:r>
              <a:rPr lang="en-US" dirty="0"/>
              <a:t>applying to it </a:t>
            </a:r>
            <a:r>
              <a:rPr lang="en-US" dirty="0">
                <a:solidFill>
                  <a:srgbClr val="0070C0"/>
                </a:solidFill>
              </a:rPr>
              <a:t>large quantities of fertilizer, labor, and machinery</a:t>
            </a:r>
            <a:r>
              <a:rPr lang="en-US" dirty="0"/>
              <a:t>; </a:t>
            </a:r>
            <a:endParaRPr lang="tr-TR" dirty="0"/>
          </a:p>
          <a:p>
            <a:pPr>
              <a:buNone/>
            </a:pPr>
            <a:r>
              <a:rPr lang="tr-TR" dirty="0"/>
              <a:t>	</a:t>
            </a:r>
            <a:r>
              <a:rPr lang="en-US" dirty="0"/>
              <a:t>or by using </a:t>
            </a:r>
            <a:r>
              <a:rPr lang="en-US" dirty="0">
                <a:solidFill>
                  <a:srgbClr val="0070C0"/>
                </a:solidFill>
              </a:rPr>
              <a:t>a large quantity of land </a:t>
            </a:r>
            <a:r>
              <a:rPr lang="tr-TR" dirty="0">
                <a:solidFill>
                  <a:srgbClr val="0070C0"/>
                </a:solidFill>
              </a:rPr>
              <a:t>                       </a:t>
            </a:r>
            <a:r>
              <a:rPr lang="en-US" dirty="0"/>
              <a:t>applying only </a:t>
            </a:r>
            <a:r>
              <a:rPr lang="en-US" dirty="0">
                <a:solidFill>
                  <a:srgbClr val="0070C0"/>
                </a:solidFill>
              </a:rPr>
              <a:t>small quantities of fertilizer, labor, and machinery. 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10</a:t>
            </a:fld>
            <a:endParaRPr lang="tr-T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 </a:t>
            </a:r>
            <a:br>
              <a:rPr lang="tr-TR" dirty="0"/>
            </a:br>
            <a:r>
              <a:rPr lang="en-US" b="1" dirty="0"/>
              <a:t>  By What Methods? 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Either method can be used </a:t>
            </a:r>
            <a:r>
              <a:rPr lang="tr-TR" dirty="0"/>
              <a:t>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to produce the same quantity of crop</a:t>
            </a:r>
            <a:r>
              <a:rPr lang="en-US" dirty="0"/>
              <a:t>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An often-cited criterion, </a:t>
            </a:r>
            <a:r>
              <a:rPr lang="tr-TR" dirty="0"/>
              <a:t>                                                      </a:t>
            </a:r>
            <a:r>
              <a:rPr lang="en-US" dirty="0"/>
              <a:t>for </a:t>
            </a:r>
            <a:r>
              <a:rPr lang="en-US" dirty="0">
                <a:solidFill>
                  <a:srgbClr val="0070C0"/>
                </a:solidFill>
              </a:rPr>
              <a:t>making a choice among many alternative methods</a:t>
            </a:r>
            <a:r>
              <a:rPr lang="en-US" dirty="0"/>
              <a:t>, is </a:t>
            </a:r>
            <a:r>
              <a:rPr lang="en-US" dirty="0">
                <a:solidFill>
                  <a:srgbClr val="0070C0"/>
                </a:solidFill>
              </a:rPr>
              <a:t>efficiency</a:t>
            </a:r>
            <a:r>
              <a:rPr lang="en-US" dirty="0"/>
              <a:t>. </a:t>
            </a:r>
            <a:endParaRPr lang="tr-TR" dirty="0"/>
          </a:p>
          <a:p>
            <a:pPr>
              <a:spcBef>
                <a:spcPts val="1200"/>
              </a:spcBef>
            </a:pPr>
            <a:r>
              <a:rPr lang="en-US" dirty="0"/>
              <a:t>Efficiency means</a:t>
            </a:r>
            <a:r>
              <a:rPr lang="en-US" dirty="0">
                <a:solidFill>
                  <a:srgbClr val="0070C0"/>
                </a:solidFill>
              </a:rPr>
              <a:t> </a:t>
            </a:r>
            <a:endParaRPr lang="tr-TR" dirty="0">
              <a:solidFill>
                <a:srgbClr val="0070C0"/>
              </a:solidFill>
            </a:endParaRPr>
          </a:p>
          <a:p>
            <a:pPr marL="36036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>
                <a:solidFill>
                  <a:srgbClr val="0070C0"/>
                </a:solidFill>
              </a:rPr>
              <a:t>producing a given quantity of output </a:t>
            </a:r>
            <a:r>
              <a:rPr lang="tr-TR" dirty="0">
                <a:solidFill>
                  <a:srgbClr val="0070C0"/>
                </a:solidFill>
              </a:rPr>
              <a:t>                             </a:t>
            </a:r>
            <a:r>
              <a:rPr lang="en-US" dirty="0"/>
              <a:t>using</a:t>
            </a:r>
            <a:r>
              <a:rPr lang="en-US" dirty="0">
                <a:solidFill>
                  <a:srgbClr val="0070C0"/>
                </a:solidFill>
              </a:rPr>
              <a:t> the least possible amount</a:t>
            </a:r>
            <a:r>
              <a:rPr lang="tr-TR" dirty="0">
                <a:solidFill>
                  <a:srgbClr val="0070C0"/>
                </a:solidFill>
              </a:rPr>
              <a:t>s</a:t>
            </a:r>
            <a:r>
              <a:rPr lang="en-US" dirty="0">
                <a:solidFill>
                  <a:srgbClr val="0070C0"/>
                </a:solidFill>
              </a:rPr>
              <a:t> of inputs</a:t>
            </a:r>
            <a:r>
              <a:rPr lang="en-US" dirty="0"/>
              <a:t>. 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11</a:t>
            </a:fld>
            <a:endParaRPr lang="tr-T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>
            <a:extLst>
              <a:ext uri="{FF2B5EF4-FFF2-40B4-BE49-F238E27FC236}">
                <a16:creationId xmlns:a16="http://schemas.microsoft.com/office/drawing/2014/main" id="{D3C25966-1676-4662-9BF1-C37A82F90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en-US" b="1" dirty="0"/>
              <a:t> How is </a:t>
            </a:r>
            <a:br>
              <a:rPr lang="en-US" b="1" dirty="0"/>
            </a:br>
            <a:r>
              <a:rPr lang="en-US" b="1" dirty="0"/>
              <a:t>the Distribution of Products? </a:t>
            </a:r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775D5E25-53AA-4E18-9199-FA0D3D448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12634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 How is </a:t>
            </a:r>
            <a:br>
              <a:rPr lang="en-US" b="1" dirty="0"/>
            </a:br>
            <a:r>
              <a:rPr lang="en-US" b="1" dirty="0"/>
              <a:t>the Distribution of Products? 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5072074"/>
          </a:xfrm>
        </p:spPr>
        <p:txBody>
          <a:bodyPr>
            <a:normAutofit/>
          </a:bodyPr>
          <a:lstStyle/>
          <a:p>
            <a:r>
              <a:rPr lang="en-US" dirty="0"/>
              <a:t>Economics is interesting </a:t>
            </a:r>
            <a:r>
              <a:rPr lang="tr-TR" dirty="0"/>
              <a:t>                                                          </a:t>
            </a:r>
            <a:r>
              <a:rPr lang="en-US" dirty="0"/>
              <a:t>in </a:t>
            </a:r>
            <a:r>
              <a:rPr lang="en-US" dirty="0">
                <a:solidFill>
                  <a:srgbClr val="0070C0"/>
                </a:solidFill>
              </a:rPr>
              <a:t>what determines the distribution </a:t>
            </a:r>
            <a:r>
              <a:rPr lang="tr-TR" dirty="0">
                <a:solidFill>
                  <a:srgbClr val="0070C0"/>
                </a:solidFill>
              </a:rPr>
              <a:t>                                </a:t>
            </a:r>
            <a:r>
              <a:rPr lang="en-US" dirty="0">
                <a:solidFill>
                  <a:srgbClr val="0070C0"/>
                </a:solidFill>
              </a:rPr>
              <a:t>of a nation’s total income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</a:t>
            </a:r>
            <a:r>
              <a:rPr lang="en-US" dirty="0"/>
              <a:t>among such groups as </a:t>
            </a:r>
            <a:r>
              <a:rPr lang="tr-TR" dirty="0"/>
              <a:t>                                           </a:t>
            </a:r>
            <a:r>
              <a:rPr lang="en-US" dirty="0">
                <a:solidFill>
                  <a:srgbClr val="0070C0"/>
                </a:solidFill>
              </a:rPr>
              <a:t>landowners,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laborers</a:t>
            </a:r>
            <a:r>
              <a:rPr lang="en-US" dirty="0"/>
              <a:t>, </a:t>
            </a:r>
            <a:r>
              <a:rPr lang="tr-TR" dirty="0"/>
              <a:t>                                                                                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capitalists.</a:t>
            </a:r>
            <a:r>
              <a:rPr lang="en-US" dirty="0"/>
              <a:t>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13</a:t>
            </a:fld>
            <a:endParaRPr lang="tr-T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 How is </a:t>
            </a:r>
            <a:br>
              <a:rPr lang="en-US" b="1" dirty="0"/>
            </a:br>
            <a:r>
              <a:rPr lang="en-US" b="1" dirty="0"/>
              <a:t>the Distribution of Products? 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5085184"/>
          </a:xfrm>
        </p:spPr>
        <p:txBody>
          <a:bodyPr>
            <a:normAutofit/>
          </a:bodyPr>
          <a:lstStyle/>
          <a:p>
            <a:r>
              <a:rPr lang="en-US" dirty="0"/>
              <a:t>Economics is interesting also </a:t>
            </a:r>
            <a:r>
              <a:rPr lang="tr-TR" dirty="0"/>
              <a:t>                                             </a:t>
            </a:r>
            <a:r>
              <a:rPr lang="en-US" dirty="0"/>
              <a:t>in </a:t>
            </a:r>
            <a:r>
              <a:rPr lang="en-US" dirty="0">
                <a:solidFill>
                  <a:srgbClr val="0070C0"/>
                </a:solidFill>
              </a:rPr>
              <a:t>how governments may change </a:t>
            </a:r>
            <a:r>
              <a:rPr lang="tr-TR" dirty="0">
                <a:solidFill>
                  <a:srgbClr val="0070C0"/>
                </a:solidFill>
              </a:rPr>
              <a:t>                                </a:t>
            </a:r>
            <a:r>
              <a:rPr lang="en-US" dirty="0">
                <a:solidFill>
                  <a:srgbClr val="0070C0"/>
                </a:solidFill>
              </a:rPr>
              <a:t>the distribution of income</a:t>
            </a:r>
            <a:r>
              <a:rPr lang="en-US" dirty="0"/>
              <a:t> </a:t>
            </a:r>
            <a:r>
              <a:rPr lang="tr-TR" dirty="0"/>
              <a:t>                                                                  </a:t>
            </a:r>
            <a:r>
              <a:rPr lang="en-US" dirty="0"/>
              <a:t>by its </a:t>
            </a:r>
            <a:endParaRPr lang="tr-TR" dirty="0"/>
          </a:p>
          <a:p>
            <a:pPr lvl="1"/>
            <a:r>
              <a:rPr lang="en-US" sz="3200" dirty="0">
                <a:solidFill>
                  <a:srgbClr val="0070C0"/>
                </a:solidFill>
              </a:rPr>
              <a:t>tax, </a:t>
            </a:r>
            <a:endParaRPr lang="tr-TR" sz="3200" dirty="0">
              <a:solidFill>
                <a:srgbClr val="0070C0"/>
              </a:solidFill>
            </a:endParaRPr>
          </a:p>
          <a:p>
            <a:pPr lvl="1"/>
            <a:r>
              <a:rPr lang="en-US" sz="3200" dirty="0">
                <a:solidFill>
                  <a:srgbClr val="0070C0"/>
                </a:solidFill>
              </a:rPr>
              <a:t>incomes, </a:t>
            </a:r>
            <a:endParaRPr lang="tr-TR" sz="3200" dirty="0">
              <a:solidFill>
                <a:srgbClr val="0070C0"/>
              </a:solidFill>
            </a:endParaRPr>
          </a:p>
          <a:p>
            <a:pPr lvl="1"/>
            <a:r>
              <a:rPr lang="en-US" sz="3200" dirty="0"/>
              <a:t>and</a:t>
            </a:r>
            <a:r>
              <a:rPr lang="en-US" sz="3200" dirty="0">
                <a:solidFill>
                  <a:srgbClr val="0070C0"/>
                </a:solidFill>
              </a:rPr>
              <a:t> social policies. </a:t>
            </a:r>
            <a:endParaRPr lang="tr-TR" sz="3200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14</a:t>
            </a:fld>
            <a:endParaRPr lang="tr-T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>
            <a:extLst>
              <a:ext uri="{FF2B5EF4-FFF2-40B4-BE49-F238E27FC236}">
                <a16:creationId xmlns:a16="http://schemas.microsoft.com/office/drawing/2014/main" id="{1F63E34C-BE80-4E31-B0D4-B108E7652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en-US" b="1" dirty="0"/>
              <a:t>Are the Country’s Sources </a:t>
            </a:r>
            <a:br>
              <a:rPr lang="tr-TR" b="1" dirty="0"/>
            </a:br>
            <a:r>
              <a:rPr lang="en-US" b="1" dirty="0"/>
              <a:t>Being Fully Utilized?</a:t>
            </a:r>
            <a:br>
              <a:rPr lang="tr-TR" dirty="0"/>
            </a:br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721CE9C1-CF44-4534-A8AE-738A1FE79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69042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Are the Country’s Sources </a:t>
            </a:r>
            <a:br>
              <a:rPr lang="tr-TR" b="1" dirty="0"/>
            </a:br>
            <a:r>
              <a:rPr lang="en-US" b="1" dirty="0"/>
              <a:t>Being Fully Utilized?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857760"/>
          </a:xfrm>
        </p:spPr>
        <p:txBody>
          <a:bodyPr>
            <a:normAutofit/>
          </a:bodyPr>
          <a:lstStyle/>
          <a:p>
            <a:r>
              <a:rPr lang="en-US" dirty="0"/>
              <a:t>Although there is </a:t>
            </a:r>
            <a:r>
              <a:rPr lang="en-US" i="1" dirty="0">
                <a:solidFill>
                  <a:srgbClr val="0070C0"/>
                </a:solidFill>
              </a:rPr>
              <a:t>scarcity</a:t>
            </a:r>
            <a:r>
              <a:rPr lang="en-US" dirty="0"/>
              <a:t> </a:t>
            </a:r>
            <a:r>
              <a:rPr lang="tr-TR" dirty="0"/>
              <a:t>                                                  </a:t>
            </a:r>
            <a:r>
              <a:rPr lang="en-US" dirty="0"/>
              <a:t>and sources should be fully utilized, </a:t>
            </a:r>
            <a:endParaRPr lang="tr-TR" dirty="0"/>
          </a:p>
          <a:p>
            <a:pPr marL="360363" indent="0">
              <a:buNone/>
            </a:pPr>
            <a:r>
              <a:rPr lang="en-US" dirty="0">
                <a:solidFill>
                  <a:srgbClr val="0070C0"/>
                </a:solidFill>
              </a:rPr>
              <a:t>full utilization of resources is an </a:t>
            </a:r>
            <a:r>
              <a:rPr lang="tr-TR" dirty="0">
                <a:solidFill>
                  <a:srgbClr val="0070C0"/>
                </a:solidFill>
              </a:rPr>
              <a:t>                      </a:t>
            </a:r>
            <a:r>
              <a:rPr lang="en-US" dirty="0">
                <a:solidFill>
                  <a:srgbClr val="0070C0"/>
                </a:solidFill>
              </a:rPr>
              <a:t>exceptional case </a:t>
            </a:r>
            <a:r>
              <a:rPr lang="en-US" dirty="0"/>
              <a:t>for the economies.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16</a:t>
            </a:fld>
            <a:endParaRPr lang="tr-T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Are the Country’s Sources </a:t>
            </a:r>
            <a:br>
              <a:rPr lang="tr-TR" b="1" dirty="0"/>
            </a:br>
            <a:r>
              <a:rPr lang="en-US" b="1" dirty="0"/>
              <a:t>Being Fully Utilized?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507207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>
                <a:solidFill>
                  <a:srgbClr val="0070C0"/>
                </a:solidFill>
              </a:rPr>
              <a:t>Some of the workers cannot find jobs</a:t>
            </a:r>
            <a:r>
              <a:rPr lang="en-US" dirty="0"/>
              <a:t>, </a:t>
            </a:r>
            <a:r>
              <a:rPr lang="tr-TR" dirty="0"/>
              <a:t>         </a:t>
            </a:r>
            <a:r>
              <a:rPr lang="en-US" dirty="0"/>
              <a:t>the factories in which they could work </a:t>
            </a:r>
            <a:r>
              <a:rPr lang="tr-TR" dirty="0"/>
              <a:t>                         </a:t>
            </a:r>
            <a:r>
              <a:rPr lang="en-US" dirty="0"/>
              <a:t>may be </a:t>
            </a:r>
            <a:r>
              <a:rPr lang="en-US" dirty="0">
                <a:solidFill>
                  <a:srgbClr val="0070C0"/>
                </a:solidFill>
              </a:rPr>
              <a:t>closed</a:t>
            </a:r>
            <a:r>
              <a:rPr lang="en-US" dirty="0"/>
              <a:t> </a:t>
            </a:r>
            <a:endParaRPr lang="tr-TR" dirty="0"/>
          </a:p>
          <a:p>
            <a:pPr marL="0" indent="360363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or </a:t>
            </a:r>
            <a:r>
              <a:rPr lang="en-US" dirty="0">
                <a:solidFill>
                  <a:srgbClr val="0070C0"/>
                </a:solidFill>
              </a:rPr>
              <a:t>may not be working at the full capacity.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</a:pPr>
            <a:r>
              <a:rPr lang="en-US" dirty="0">
                <a:solidFill>
                  <a:srgbClr val="0070C0"/>
                </a:solidFill>
              </a:rPr>
              <a:t>Unemployment of resources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</a:t>
            </a:r>
            <a:r>
              <a:rPr lang="en-US" dirty="0"/>
              <a:t>is </a:t>
            </a:r>
            <a:r>
              <a:rPr lang="en-US" dirty="0">
                <a:solidFill>
                  <a:srgbClr val="0070C0"/>
                </a:solidFill>
              </a:rPr>
              <a:t>a loss of product and prosperity</a:t>
            </a:r>
            <a:r>
              <a:rPr lang="tr-TR" dirty="0">
                <a:solidFill>
                  <a:srgbClr val="0070C0"/>
                </a:solidFill>
              </a:rPr>
              <a:t> </a:t>
            </a:r>
          </a:p>
          <a:p>
            <a:pPr marL="36036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because it leads </a:t>
            </a:r>
            <a:r>
              <a:rPr lang="tr-TR" dirty="0"/>
              <a:t>                                                                  </a:t>
            </a:r>
            <a:r>
              <a:rPr lang="en-US" dirty="0"/>
              <a:t>to </a:t>
            </a:r>
            <a:r>
              <a:rPr lang="en-US" dirty="0">
                <a:solidFill>
                  <a:srgbClr val="0070C0"/>
                </a:solidFill>
              </a:rPr>
              <a:t>production </a:t>
            </a:r>
            <a:r>
              <a:rPr lang="en-US" dirty="0"/>
              <a:t>less than </a:t>
            </a:r>
            <a:r>
              <a:rPr lang="en-US" dirty="0">
                <a:solidFill>
                  <a:srgbClr val="0070C0"/>
                </a:solidFill>
              </a:rPr>
              <a:t>full employment</a:t>
            </a:r>
            <a:r>
              <a:rPr lang="en-US" dirty="0"/>
              <a:t>.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17</a:t>
            </a:fld>
            <a:endParaRPr lang="tr-T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>
            <a:extLst>
              <a:ext uri="{FF2B5EF4-FFF2-40B4-BE49-F238E27FC236}">
                <a16:creationId xmlns:a16="http://schemas.microsoft.com/office/drawing/2014/main" id="{F1163E8F-BBC3-497D-BD95-E9DC586B2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en-US" b="1" dirty="0"/>
              <a:t>Is the Economy’s </a:t>
            </a:r>
            <a:br>
              <a:rPr lang="tr-TR" b="1" dirty="0"/>
            </a:br>
            <a:r>
              <a:rPr lang="en-US" b="1" dirty="0"/>
              <a:t>Productive Capacity </a:t>
            </a:r>
            <a:br>
              <a:rPr lang="tr-TR" b="1" dirty="0"/>
            </a:br>
            <a:r>
              <a:rPr lang="en-US" b="1" dirty="0"/>
              <a:t>Growing over Time?</a:t>
            </a:r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E460B467-0BE7-488E-98FF-F99E0381C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05306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96144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Is the Economy’s Productive Capacity Growing over Time? 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2292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/>
              <a:t>If the economy’s capacity to produce </a:t>
            </a:r>
            <a:r>
              <a:rPr lang="tr-TR" dirty="0"/>
              <a:t>                      </a:t>
            </a:r>
            <a:r>
              <a:rPr lang="en-US" dirty="0"/>
              <a:t>goods and services is growing, </a:t>
            </a:r>
            <a:endParaRPr lang="tr-TR" dirty="0"/>
          </a:p>
          <a:p>
            <a:pPr marL="36036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>
                <a:solidFill>
                  <a:srgbClr val="0070C0"/>
                </a:solidFill>
              </a:rPr>
              <a:t>consumption possibilities </a:t>
            </a:r>
            <a:r>
              <a:rPr lang="en-US" dirty="0"/>
              <a:t>of the society </a:t>
            </a:r>
            <a:r>
              <a:rPr lang="tr-TR" dirty="0"/>
              <a:t>                     </a:t>
            </a:r>
            <a:r>
              <a:rPr lang="en-US" dirty="0"/>
              <a:t>are also increasing.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Clearly, in an economy in which </a:t>
            </a:r>
            <a:r>
              <a:rPr lang="tr-TR" dirty="0"/>
              <a:t>total </a:t>
            </a:r>
            <a:r>
              <a:rPr lang="en-US" dirty="0"/>
              <a:t>production is not enough to satisfy all wants, </a:t>
            </a:r>
            <a:r>
              <a:rPr lang="en-US" dirty="0">
                <a:solidFill>
                  <a:srgbClr val="0070C0"/>
                </a:solidFill>
              </a:rPr>
              <a:t>growth will be important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</a:t>
            </a:r>
            <a:r>
              <a:rPr lang="en-US" dirty="0"/>
              <a:t>because </a:t>
            </a:r>
            <a:r>
              <a:rPr lang="en-US" dirty="0">
                <a:solidFill>
                  <a:srgbClr val="0070C0"/>
                </a:solidFill>
              </a:rPr>
              <a:t>growth makes it possible </a:t>
            </a:r>
            <a:r>
              <a:rPr lang="tr-TR" dirty="0">
                <a:solidFill>
                  <a:srgbClr val="0070C0"/>
                </a:solidFill>
              </a:rPr>
              <a:t>                                      </a:t>
            </a:r>
            <a:r>
              <a:rPr lang="en-US" dirty="0"/>
              <a:t>to</a:t>
            </a:r>
            <a:r>
              <a:rPr lang="en-US" dirty="0">
                <a:solidFill>
                  <a:srgbClr val="0070C0"/>
                </a:solidFill>
              </a:rPr>
              <a:t> have more of all goods. </a:t>
            </a:r>
            <a:endParaRPr lang="tr-TR" dirty="0">
              <a:solidFill>
                <a:srgbClr val="0070C0"/>
              </a:solidFill>
            </a:endParaRPr>
          </a:p>
          <a:p>
            <a:pPr>
              <a:buNone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19</a:t>
            </a:fld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BASIC PROBLEMS AND </a:t>
            </a:r>
            <a:br>
              <a:rPr lang="tr-TR" b="1" dirty="0"/>
            </a:br>
            <a:r>
              <a:rPr lang="en-US" b="1" dirty="0"/>
              <a:t>THE WAYS OF SOLUTIONS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157192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/>
              <a:t>In the first lecture we made</a:t>
            </a:r>
            <a:r>
              <a:rPr lang="tr-TR" dirty="0"/>
              <a:t>                                                                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an introduction</a:t>
            </a:r>
            <a:r>
              <a:rPr lang="tr-TR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to economics. 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</a:pPr>
            <a:r>
              <a:rPr lang="tr-TR" dirty="0"/>
              <a:t>I</a:t>
            </a:r>
            <a:r>
              <a:rPr lang="en-US" dirty="0"/>
              <a:t>n this second lecture</a:t>
            </a:r>
            <a:r>
              <a:rPr lang="tr-TR" dirty="0"/>
              <a:t> w</a:t>
            </a:r>
            <a:r>
              <a:rPr lang="en-US" sz="3200" dirty="0"/>
              <a:t>e will discuss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solidFill>
                  <a:srgbClr val="0070C0"/>
                </a:solidFill>
              </a:rPr>
              <a:t>the basic economic problems </a:t>
            </a:r>
            <a:r>
              <a:rPr lang="en-US" sz="3200" dirty="0"/>
              <a:t>of societies </a:t>
            </a:r>
            <a:r>
              <a:rPr lang="en-US" sz="3200" dirty="0">
                <a:solidFill>
                  <a:srgbClr val="0070C0"/>
                </a:solidFill>
              </a:rPr>
              <a:t>and</a:t>
            </a:r>
            <a:r>
              <a:rPr lang="tr-TR" sz="3200" dirty="0">
                <a:solidFill>
                  <a:srgbClr val="0070C0"/>
                </a:solidFill>
              </a:rPr>
              <a:t> </a:t>
            </a:r>
            <a:r>
              <a:rPr lang="en-US" sz="3200" dirty="0">
                <a:solidFill>
                  <a:srgbClr val="0070C0"/>
                </a:solidFill>
              </a:rPr>
              <a:t>the ways of solving </a:t>
            </a:r>
            <a:r>
              <a:rPr lang="en-US" sz="3200" dirty="0"/>
              <a:t>these problems,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3200" dirty="0"/>
              <a:t>and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/>
              <a:t>summarize </a:t>
            </a:r>
            <a:r>
              <a:rPr lang="tr-TR" sz="3200" dirty="0"/>
              <a:t>                                                                  </a:t>
            </a:r>
            <a:r>
              <a:rPr lang="en-US" sz="3200" dirty="0">
                <a:solidFill>
                  <a:srgbClr val="0070C0"/>
                </a:solidFill>
              </a:rPr>
              <a:t>the features of </a:t>
            </a:r>
            <a:r>
              <a:rPr lang="tr-TR" sz="3200" dirty="0">
                <a:solidFill>
                  <a:srgbClr val="0070C0"/>
                </a:solidFill>
              </a:rPr>
              <a:t> </a:t>
            </a:r>
            <a:r>
              <a:rPr lang="en-US" sz="3200" dirty="0">
                <a:solidFill>
                  <a:srgbClr val="0070C0"/>
                </a:solidFill>
              </a:rPr>
              <a:t>a good economy</a:t>
            </a:r>
            <a:r>
              <a:rPr lang="tr-TR" sz="3200" dirty="0">
                <a:solidFill>
                  <a:srgbClr val="0070C0"/>
                </a:solidFill>
              </a:rPr>
              <a:t>.</a:t>
            </a:r>
            <a:endParaRPr lang="en-US" sz="3200" dirty="0">
              <a:solidFill>
                <a:srgbClr val="0070C0"/>
              </a:solidFill>
            </a:endParaRP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sz="3200" dirty="0">
                <a:solidFill>
                  <a:srgbClr val="0070C0"/>
                </a:solidFill>
              </a:rPr>
              <a:t>                                                              </a:t>
            </a:r>
            <a:r>
              <a:rPr lang="en-US" dirty="0"/>
              <a:t>	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3600" b="1" dirty="0">
                <a:latin typeface="+mj-lt"/>
              </a:rPr>
              <a:t>WAYS OF SOLVING </a:t>
            </a:r>
            <a:br>
              <a:rPr lang="tr-TR" sz="3600" b="1" dirty="0">
                <a:latin typeface="+mj-lt"/>
              </a:rPr>
            </a:br>
            <a:r>
              <a:rPr lang="en-US" sz="3600" b="1" dirty="0">
                <a:latin typeface="+mj-lt"/>
              </a:rPr>
              <a:t>ECONOMIC PROBLEMS: </a:t>
            </a:r>
            <a:br>
              <a:rPr lang="tr-TR" sz="3600" b="1" dirty="0">
                <a:latin typeface="+mj-lt"/>
              </a:rPr>
            </a:br>
            <a:r>
              <a:rPr lang="en-US" sz="3600" b="1" dirty="0">
                <a:latin typeface="+mj-lt"/>
              </a:rPr>
              <a:t>ECONOMIC SYSTEMS</a:t>
            </a:r>
            <a:br>
              <a:rPr lang="tr-TR" sz="3600" dirty="0">
                <a:latin typeface="+mj-lt"/>
              </a:rPr>
            </a:br>
            <a:endParaRPr lang="tr-TR" sz="3600" dirty="0">
              <a:latin typeface="+mj-lt"/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20</a:t>
            </a:fld>
            <a:endParaRPr lang="tr-TR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br>
              <a:rPr lang="tr-TR" sz="3600" b="1" dirty="0"/>
            </a:br>
            <a:r>
              <a:rPr lang="en-US" sz="3600" b="1" dirty="0">
                <a:latin typeface="+mj-lt"/>
              </a:rPr>
              <a:t>ECONOMIC SYSTEMS</a:t>
            </a:r>
            <a:br>
              <a:rPr lang="tr-TR" sz="3600" dirty="0"/>
            </a:b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dirty="0">
                <a:solidFill>
                  <a:srgbClr val="0070C0"/>
                </a:solidFill>
              </a:rPr>
              <a:t>Different methods </a:t>
            </a:r>
            <a:r>
              <a:rPr lang="en-US" dirty="0"/>
              <a:t>have been used </a:t>
            </a:r>
            <a:r>
              <a:rPr lang="tr-TR" dirty="0"/>
              <a:t>                                   </a:t>
            </a:r>
            <a:r>
              <a:rPr lang="en-US" dirty="0"/>
              <a:t>for addressing the questions of  </a:t>
            </a:r>
          </a:p>
          <a:p>
            <a:pPr lvl="1">
              <a:spcBef>
                <a:spcPts val="600"/>
              </a:spcBef>
            </a:pPr>
            <a:r>
              <a:rPr lang="en-US" sz="3200" dirty="0">
                <a:solidFill>
                  <a:srgbClr val="0070C0"/>
                </a:solidFill>
              </a:rPr>
              <a:t>what, </a:t>
            </a:r>
          </a:p>
          <a:p>
            <a:pPr lvl="1">
              <a:spcBef>
                <a:spcPts val="600"/>
              </a:spcBef>
            </a:pPr>
            <a:r>
              <a:rPr lang="en-US" sz="3200" dirty="0">
                <a:solidFill>
                  <a:srgbClr val="0070C0"/>
                </a:solidFill>
              </a:rPr>
              <a:t>how </a:t>
            </a:r>
          </a:p>
          <a:p>
            <a:pPr lvl="1">
              <a:spcBef>
                <a:spcPts val="600"/>
              </a:spcBef>
            </a:pPr>
            <a:r>
              <a:rPr lang="en-US" sz="3200" dirty="0"/>
              <a:t>and </a:t>
            </a:r>
            <a:r>
              <a:rPr lang="en-US" sz="3200" dirty="0">
                <a:solidFill>
                  <a:srgbClr val="0070C0"/>
                </a:solidFill>
              </a:rPr>
              <a:t>for whom</a:t>
            </a:r>
          </a:p>
          <a:p>
            <a:pPr lvl="1">
              <a:spcBef>
                <a:spcPts val="600"/>
              </a:spcBef>
              <a:buNone/>
            </a:pPr>
            <a:r>
              <a:rPr lang="en-US" sz="3200" dirty="0"/>
              <a:t>to produce</a:t>
            </a:r>
            <a:r>
              <a:rPr lang="tr-TR" sz="3200" dirty="0"/>
              <a:t>.</a:t>
            </a:r>
            <a:r>
              <a:rPr lang="en-US" sz="3200" dirty="0"/>
              <a:t> 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21</a:t>
            </a:fld>
            <a:endParaRPr lang="tr-TR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br>
              <a:rPr lang="tr-TR" sz="3600" b="1" dirty="0"/>
            </a:br>
            <a:r>
              <a:rPr lang="en-US" sz="3600" b="1" dirty="0">
                <a:latin typeface="+mj-lt"/>
              </a:rPr>
              <a:t>ECONOMIC SYSTEMS</a:t>
            </a:r>
            <a:br>
              <a:rPr lang="tr-TR" sz="3600" dirty="0">
                <a:latin typeface="+mj-lt"/>
              </a:rPr>
            </a:br>
            <a:endParaRPr lang="tr-TR" sz="3600" dirty="0">
              <a:latin typeface="+mj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dirty="0"/>
              <a:t>In modern economies</a:t>
            </a:r>
            <a:r>
              <a:rPr lang="tr-TR" dirty="0"/>
              <a:t>,</a:t>
            </a:r>
            <a:r>
              <a:rPr lang="en-US" dirty="0"/>
              <a:t> </a:t>
            </a:r>
            <a:endParaRPr lang="tr-TR" dirty="0"/>
          </a:p>
          <a:p>
            <a:pPr marL="0" indent="354013">
              <a:spcBef>
                <a:spcPts val="60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market mechanism </a:t>
            </a:r>
            <a:endParaRPr lang="tr-TR" dirty="0">
              <a:solidFill>
                <a:srgbClr val="0070C0"/>
              </a:solidFill>
            </a:endParaRPr>
          </a:p>
          <a:p>
            <a:pPr marL="0" indent="354013">
              <a:spcBef>
                <a:spcPts val="600"/>
              </a:spcBef>
              <a:buNone/>
            </a:pPr>
            <a:r>
              <a:rPr lang="en-US" dirty="0"/>
              <a:t>and</a:t>
            </a:r>
            <a:r>
              <a:rPr lang="en-US" dirty="0">
                <a:solidFill>
                  <a:srgbClr val="0070C0"/>
                </a:solidFill>
              </a:rPr>
              <a:t> planning </a:t>
            </a:r>
            <a:r>
              <a:rPr lang="en-US" dirty="0"/>
              <a:t>are used </a:t>
            </a:r>
            <a:r>
              <a:rPr lang="tr-TR" dirty="0"/>
              <a:t> </a:t>
            </a:r>
          </a:p>
          <a:p>
            <a:pPr marL="0" indent="354013">
              <a:spcBef>
                <a:spcPts val="600"/>
              </a:spcBef>
              <a:buNone/>
            </a:pPr>
            <a:r>
              <a:rPr lang="en-US" dirty="0"/>
              <a:t>to </a:t>
            </a:r>
            <a:r>
              <a:rPr lang="en-US" dirty="0">
                <a:solidFill>
                  <a:srgbClr val="0070C0"/>
                </a:solidFill>
              </a:rPr>
              <a:t>solve economic problems</a:t>
            </a:r>
            <a:r>
              <a:rPr lang="en-US" dirty="0"/>
              <a:t>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22</a:t>
            </a:fld>
            <a:endParaRPr lang="tr-TR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br>
              <a:rPr lang="tr-TR" sz="3600" b="1" dirty="0"/>
            </a:br>
            <a:r>
              <a:rPr lang="en-US" sz="3600" b="1" dirty="0">
                <a:latin typeface="+mj-lt"/>
              </a:rPr>
              <a:t>ECONOMIC SYSTEMS</a:t>
            </a:r>
            <a:br>
              <a:rPr lang="tr-TR" sz="3600" dirty="0">
                <a:latin typeface="+mj-lt"/>
              </a:rPr>
            </a:br>
            <a:endParaRPr lang="tr-TR" sz="3600" dirty="0">
              <a:latin typeface="+mj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/>
              <a:t>Economies that use </a:t>
            </a:r>
            <a:r>
              <a:rPr lang="en-US" dirty="0">
                <a:solidFill>
                  <a:srgbClr val="0070C0"/>
                </a:solidFill>
              </a:rPr>
              <a:t>mainly market mechanism </a:t>
            </a:r>
            <a:r>
              <a:rPr lang="en-US" dirty="0"/>
              <a:t>are called </a:t>
            </a:r>
            <a:endParaRPr lang="tr-TR" dirty="0"/>
          </a:p>
          <a:p>
            <a:pPr marL="0" indent="0">
              <a:buNone/>
            </a:pPr>
            <a:r>
              <a:rPr lang="tr-TR" dirty="0">
                <a:solidFill>
                  <a:srgbClr val="0070C0"/>
                </a:solidFill>
              </a:rPr>
              <a:t>	</a:t>
            </a:r>
            <a:r>
              <a:rPr lang="en-US" dirty="0">
                <a:solidFill>
                  <a:srgbClr val="0070C0"/>
                </a:solidFill>
              </a:rPr>
              <a:t>capitalist economies</a:t>
            </a:r>
            <a:r>
              <a:rPr lang="en-US" dirty="0"/>
              <a:t>, </a:t>
            </a:r>
            <a:endParaRPr lang="tr-TR" dirty="0"/>
          </a:p>
          <a:p>
            <a:pPr>
              <a:buNone/>
            </a:pPr>
            <a:r>
              <a:rPr lang="tr-TR" dirty="0"/>
              <a:t>	</a:t>
            </a:r>
            <a:r>
              <a:rPr lang="en-US" dirty="0"/>
              <a:t>and economies that use </a:t>
            </a:r>
            <a:r>
              <a:rPr lang="en-US" dirty="0">
                <a:solidFill>
                  <a:srgbClr val="0070C0"/>
                </a:solidFill>
              </a:rPr>
              <a:t>mainly planning </a:t>
            </a:r>
            <a:r>
              <a:rPr lang="tr-TR" dirty="0">
                <a:solidFill>
                  <a:srgbClr val="0070C0"/>
                </a:solidFill>
              </a:rPr>
              <a:t>                  </a:t>
            </a:r>
            <a:r>
              <a:rPr lang="en-US" dirty="0"/>
              <a:t>are called </a:t>
            </a:r>
            <a:endParaRPr lang="tr-TR" dirty="0"/>
          </a:p>
          <a:p>
            <a:pPr>
              <a:buNone/>
            </a:pPr>
            <a:r>
              <a:rPr lang="tr-TR" dirty="0">
                <a:solidFill>
                  <a:srgbClr val="0070C0"/>
                </a:solidFill>
              </a:rPr>
              <a:t>		</a:t>
            </a:r>
            <a:r>
              <a:rPr lang="en-US" dirty="0">
                <a:solidFill>
                  <a:srgbClr val="0070C0"/>
                </a:solidFill>
              </a:rPr>
              <a:t>socialist economies</a:t>
            </a:r>
            <a:r>
              <a:rPr lang="en-US" b="1" dirty="0"/>
              <a:t>. 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23</a:t>
            </a:fld>
            <a:endParaRPr lang="tr-TR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br>
              <a:rPr lang="tr-TR" sz="3600" b="1" dirty="0"/>
            </a:br>
            <a:r>
              <a:rPr lang="en-US" sz="3600" b="1" dirty="0">
                <a:latin typeface="+mj-lt"/>
              </a:rPr>
              <a:t>ECONOMIC SYSTEMS</a:t>
            </a:r>
            <a:br>
              <a:rPr lang="tr-TR" sz="3600" dirty="0"/>
            </a:b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The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main differences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</a:t>
            </a:r>
            <a:r>
              <a:rPr lang="en-US" dirty="0"/>
              <a:t>between </a:t>
            </a:r>
            <a:r>
              <a:rPr lang="en-US" dirty="0">
                <a:solidFill>
                  <a:srgbClr val="0070C0"/>
                </a:solidFill>
              </a:rPr>
              <a:t>capitalist</a:t>
            </a:r>
            <a:r>
              <a:rPr lang="en-US" dirty="0"/>
              <a:t> and </a:t>
            </a:r>
            <a:r>
              <a:rPr lang="en-US" dirty="0">
                <a:solidFill>
                  <a:srgbClr val="0070C0"/>
                </a:solidFill>
              </a:rPr>
              <a:t>socialist economies </a:t>
            </a:r>
            <a:r>
              <a:rPr lang="tr-TR" dirty="0">
                <a:solidFill>
                  <a:srgbClr val="0070C0"/>
                </a:solidFill>
              </a:rPr>
              <a:t> </a:t>
            </a:r>
            <a:r>
              <a:rPr lang="en-US" dirty="0"/>
              <a:t>can be categorized as the differences in </a:t>
            </a:r>
            <a:endParaRPr lang="tr-TR" dirty="0"/>
          </a:p>
          <a:p>
            <a:pPr lvl="1"/>
            <a:r>
              <a:rPr lang="en-US" sz="3200" dirty="0">
                <a:solidFill>
                  <a:srgbClr val="0070C0"/>
                </a:solidFill>
              </a:rPr>
              <a:t>the ownership of resources, </a:t>
            </a:r>
            <a:endParaRPr lang="tr-TR" sz="3200" dirty="0">
              <a:solidFill>
                <a:srgbClr val="0070C0"/>
              </a:solidFill>
            </a:endParaRPr>
          </a:p>
          <a:p>
            <a:pPr lvl="1"/>
            <a:r>
              <a:rPr lang="en-US" sz="3200" dirty="0">
                <a:solidFill>
                  <a:srgbClr val="0070C0"/>
                </a:solidFill>
              </a:rPr>
              <a:t>decision process, </a:t>
            </a:r>
            <a:endParaRPr lang="tr-TR" sz="3200" dirty="0">
              <a:solidFill>
                <a:srgbClr val="0070C0"/>
              </a:solidFill>
            </a:endParaRPr>
          </a:p>
          <a:p>
            <a:pPr lvl="1"/>
            <a:r>
              <a:rPr lang="en-US" sz="3200" dirty="0"/>
              <a:t>and</a:t>
            </a:r>
            <a:r>
              <a:rPr lang="en-US" sz="3200" dirty="0">
                <a:solidFill>
                  <a:srgbClr val="0070C0"/>
                </a:solidFill>
              </a:rPr>
              <a:t> purposes. </a:t>
            </a:r>
            <a:endParaRPr lang="tr-TR" sz="3200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24</a:t>
            </a:fld>
            <a:endParaRPr lang="tr-TR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br>
              <a:rPr lang="tr-TR" sz="3600" b="1" dirty="0"/>
            </a:br>
            <a:r>
              <a:rPr lang="en-US" sz="3600" b="1" dirty="0">
                <a:latin typeface="+mj-lt"/>
              </a:rPr>
              <a:t>ECONOMIC SYSTEMS</a:t>
            </a:r>
            <a:br>
              <a:rPr lang="tr-TR" sz="3600" dirty="0"/>
            </a:b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/>
              <a:t>In capitalism</a:t>
            </a:r>
            <a:endParaRPr lang="tr-TR" dirty="0"/>
          </a:p>
          <a:p>
            <a:pPr marL="36036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the means of production are predominantly </a:t>
            </a:r>
            <a:r>
              <a:rPr lang="en-US" dirty="0">
                <a:solidFill>
                  <a:srgbClr val="0070C0"/>
                </a:solidFill>
              </a:rPr>
              <a:t>owned by individuals</a:t>
            </a:r>
            <a:r>
              <a:rPr lang="en-US" dirty="0"/>
              <a:t>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Resources are allocated, in principle, </a:t>
            </a:r>
            <a:r>
              <a:rPr lang="tr-TR" dirty="0"/>
              <a:t>                          </a:t>
            </a:r>
            <a:r>
              <a:rPr lang="en-US" dirty="0"/>
              <a:t>by </a:t>
            </a:r>
            <a:r>
              <a:rPr lang="en-US" dirty="0">
                <a:solidFill>
                  <a:srgbClr val="0070C0"/>
                </a:solidFill>
              </a:rPr>
              <a:t>the market mechanism</a:t>
            </a:r>
            <a:r>
              <a:rPr lang="en-US" dirty="0"/>
              <a:t>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Individuals and organizations</a:t>
            </a:r>
            <a:r>
              <a:rPr lang="tr-TR" dirty="0"/>
              <a:t>, </a:t>
            </a:r>
            <a:r>
              <a:rPr lang="en-US" dirty="0"/>
              <a:t>generally</a:t>
            </a:r>
            <a:r>
              <a:rPr lang="tr-TR" dirty="0"/>
              <a:t>,</a:t>
            </a:r>
            <a:r>
              <a:rPr lang="en-US" dirty="0"/>
              <a:t> </a:t>
            </a:r>
            <a:r>
              <a:rPr lang="tr-TR" dirty="0"/>
              <a:t>            </a:t>
            </a:r>
            <a:r>
              <a:rPr lang="en-US" dirty="0">
                <a:solidFill>
                  <a:srgbClr val="0070C0"/>
                </a:solidFill>
              </a:rPr>
              <a:t>act in response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    </a:t>
            </a:r>
            <a:r>
              <a:rPr lang="en-US" dirty="0"/>
              <a:t>to </a:t>
            </a:r>
            <a:r>
              <a:rPr lang="en-US" dirty="0">
                <a:solidFill>
                  <a:srgbClr val="0070C0"/>
                </a:solidFill>
              </a:rPr>
              <a:t>price changes </a:t>
            </a:r>
            <a:r>
              <a:rPr lang="en-US" dirty="0"/>
              <a:t>in the market. 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25</a:t>
            </a:fld>
            <a:endParaRPr lang="tr-TR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br>
              <a:rPr lang="tr-TR" sz="3600" b="1" dirty="0"/>
            </a:br>
            <a:r>
              <a:rPr lang="en-US" sz="3600" b="1" dirty="0">
                <a:latin typeface="+mj-lt"/>
              </a:rPr>
              <a:t>ECONOMIC SYSTEMS</a:t>
            </a:r>
            <a:br>
              <a:rPr lang="tr-TR" sz="3600" dirty="0"/>
            </a:b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>
                <a:solidFill>
                  <a:srgbClr val="0070C0"/>
                </a:solidFill>
              </a:rPr>
              <a:t>Market mechanism coordinates their decisions</a:t>
            </a:r>
            <a:r>
              <a:rPr lang="en-US" dirty="0"/>
              <a:t>, </a:t>
            </a:r>
            <a:endParaRPr lang="tr-TR" dirty="0"/>
          </a:p>
          <a:p>
            <a:pPr marL="0" indent="360363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prices provide market signals</a:t>
            </a:r>
            <a:r>
              <a:rPr lang="en-US" dirty="0"/>
              <a:t>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In market economies, </a:t>
            </a:r>
            <a:r>
              <a:rPr lang="tr-TR" dirty="0"/>
              <a:t>                   </a:t>
            </a:r>
            <a:r>
              <a:rPr lang="en-US" dirty="0">
                <a:solidFill>
                  <a:srgbClr val="0070C0"/>
                </a:solidFill>
              </a:rPr>
              <a:t>uncoordinated activities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</a:t>
            </a:r>
            <a:r>
              <a:rPr lang="en-US" dirty="0"/>
              <a:t>of individuals and firms </a:t>
            </a:r>
            <a:r>
              <a:rPr lang="tr-TR" dirty="0"/>
              <a:t>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are reconciled </a:t>
            </a:r>
            <a:r>
              <a:rPr lang="en-US" dirty="0"/>
              <a:t>by </a:t>
            </a:r>
            <a:r>
              <a:rPr lang="en-US" dirty="0">
                <a:solidFill>
                  <a:srgbClr val="0070C0"/>
                </a:solidFill>
              </a:rPr>
              <a:t>market mechanism.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Self-interest</a:t>
            </a:r>
            <a:r>
              <a:rPr lang="en-US" dirty="0"/>
              <a:t> and </a:t>
            </a:r>
            <a:r>
              <a:rPr lang="en-US" dirty="0">
                <a:solidFill>
                  <a:srgbClr val="0070C0"/>
                </a:solidFill>
              </a:rPr>
              <a:t>profit </a:t>
            </a:r>
            <a:r>
              <a:rPr lang="en-US" dirty="0"/>
              <a:t>provide the incentives.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26</a:t>
            </a:fld>
            <a:endParaRPr lang="tr-TR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br>
              <a:rPr lang="tr-TR" sz="3600" b="1" dirty="0"/>
            </a:br>
            <a:r>
              <a:rPr lang="en-US" sz="3600" b="1" dirty="0">
                <a:latin typeface="+mj-lt"/>
              </a:rPr>
              <a:t>ECONOMIC SYSTEMS</a:t>
            </a:r>
            <a:br>
              <a:rPr lang="tr-TR" sz="3600" dirty="0">
                <a:latin typeface="+mj-lt"/>
              </a:rPr>
            </a:br>
            <a:endParaRPr lang="tr-TR" sz="3600" dirty="0">
              <a:latin typeface="+mj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The demand of consumers </a:t>
            </a:r>
            <a:r>
              <a:rPr lang="en-US" dirty="0"/>
              <a:t>for goods </a:t>
            </a:r>
            <a:r>
              <a:rPr lang="tr-TR" dirty="0"/>
              <a:t>                        </a:t>
            </a:r>
            <a:r>
              <a:rPr lang="en-US" dirty="0"/>
              <a:t>exert </a:t>
            </a:r>
            <a:r>
              <a:rPr lang="en-US" dirty="0">
                <a:solidFill>
                  <a:srgbClr val="0070C0"/>
                </a:solidFill>
              </a:rPr>
              <a:t>a major influence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</a:t>
            </a:r>
            <a:r>
              <a:rPr lang="en-US" dirty="0"/>
              <a:t>on </a:t>
            </a:r>
            <a:r>
              <a:rPr lang="en-US" dirty="0">
                <a:solidFill>
                  <a:srgbClr val="0070C0"/>
                </a:solidFill>
              </a:rPr>
              <a:t>the nature of goods </a:t>
            </a:r>
            <a:r>
              <a:rPr lang="en-US" dirty="0"/>
              <a:t>produced. </a:t>
            </a:r>
            <a:endParaRPr lang="tr-TR" dirty="0"/>
          </a:p>
          <a:p>
            <a:pPr>
              <a:spcBef>
                <a:spcPts val="1200"/>
              </a:spcBef>
            </a:pPr>
            <a:r>
              <a:rPr lang="en-US" dirty="0"/>
              <a:t>But since </a:t>
            </a:r>
            <a:r>
              <a:rPr lang="en-US" dirty="0">
                <a:solidFill>
                  <a:srgbClr val="0070C0"/>
                </a:solidFill>
              </a:rPr>
              <a:t>the purchasing power is not distributed evenly</a:t>
            </a:r>
            <a:r>
              <a:rPr lang="en-US" dirty="0"/>
              <a:t> among people </a:t>
            </a:r>
            <a:endParaRPr lang="tr-TR" dirty="0"/>
          </a:p>
          <a:p>
            <a:pPr marL="354013" indent="0"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the rich consumers have much to say</a:t>
            </a:r>
            <a:r>
              <a:rPr lang="en-US" dirty="0"/>
              <a:t> </a:t>
            </a:r>
            <a:r>
              <a:rPr lang="tr-TR" dirty="0"/>
              <a:t>                               </a:t>
            </a:r>
            <a:r>
              <a:rPr lang="en-US" dirty="0"/>
              <a:t>than the poor one</a:t>
            </a:r>
            <a:r>
              <a:rPr lang="tr-TR" dirty="0"/>
              <a:t>s</a:t>
            </a:r>
            <a:r>
              <a:rPr lang="en-US" dirty="0"/>
              <a:t> </a:t>
            </a:r>
            <a:endParaRPr lang="tr-TR" dirty="0"/>
          </a:p>
          <a:p>
            <a:pPr marL="35401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and firms have a great deal to say </a:t>
            </a:r>
            <a:r>
              <a:rPr lang="tr-TR" dirty="0"/>
              <a:t>                                   </a:t>
            </a:r>
            <a:r>
              <a:rPr lang="en-US" dirty="0"/>
              <a:t>about</a:t>
            </a:r>
            <a:r>
              <a:rPr lang="en-US" dirty="0">
                <a:solidFill>
                  <a:srgbClr val="0070C0"/>
                </a:solidFill>
              </a:rPr>
              <a:t> what is produced</a:t>
            </a:r>
            <a:r>
              <a:rPr lang="en-US" dirty="0"/>
              <a:t>. 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27</a:t>
            </a:fld>
            <a:endParaRPr lang="tr-TR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br>
              <a:rPr lang="tr-TR" sz="3600" b="1" dirty="0"/>
            </a:br>
            <a:r>
              <a:rPr lang="en-US" sz="3600" b="1" dirty="0">
                <a:latin typeface="+mj-lt"/>
              </a:rPr>
              <a:t>ECONOMIC SYSTEMS</a:t>
            </a:r>
            <a:br>
              <a:rPr lang="tr-TR" sz="3600" dirty="0">
                <a:latin typeface="+mj-lt"/>
              </a:rPr>
            </a:br>
            <a:endParaRPr lang="tr-TR" sz="3600" dirty="0">
              <a:latin typeface="+mj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/>
              <a:t>In an unfettered market economy, </a:t>
            </a:r>
            <a:r>
              <a:rPr lang="tr-TR" dirty="0"/>
              <a:t>                 </a:t>
            </a:r>
            <a:r>
              <a:rPr lang="en-US" dirty="0">
                <a:solidFill>
                  <a:srgbClr val="0070C0"/>
                </a:solidFill>
              </a:rPr>
              <a:t>the initial distribution of income and wealth </a:t>
            </a:r>
            <a:r>
              <a:rPr lang="en-US" dirty="0"/>
              <a:t>influences the nature of economic decisions </a:t>
            </a:r>
            <a:endParaRPr lang="tr-TR" dirty="0"/>
          </a:p>
          <a:p>
            <a:pPr marL="354013" indent="0">
              <a:buNone/>
            </a:pPr>
            <a:r>
              <a:rPr lang="en-US" dirty="0"/>
              <a:t>because </a:t>
            </a:r>
            <a:r>
              <a:rPr lang="en-US" dirty="0">
                <a:solidFill>
                  <a:srgbClr val="0070C0"/>
                </a:solidFill>
              </a:rPr>
              <a:t>it determines who has the money </a:t>
            </a:r>
            <a:r>
              <a:rPr lang="en-US" dirty="0"/>
              <a:t>that exercises </a:t>
            </a:r>
            <a:r>
              <a:rPr lang="en-US" dirty="0">
                <a:solidFill>
                  <a:srgbClr val="0070C0"/>
                </a:solidFill>
              </a:rPr>
              <a:t>the effective demand.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28</a:t>
            </a:fld>
            <a:endParaRPr lang="tr-TR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br>
              <a:rPr lang="tr-TR" sz="3600" b="1" dirty="0"/>
            </a:br>
            <a:r>
              <a:rPr lang="en-US" sz="3600" b="1" dirty="0">
                <a:latin typeface="+mj-lt"/>
              </a:rPr>
              <a:t>ECONOMIC SYSTEMS</a:t>
            </a:r>
            <a:br>
              <a:rPr lang="tr-TR" sz="3600" dirty="0"/>
            </a:b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44036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In </a:t>
            </a:r>
            <a:r>
              <a:rPr lang="tr-TR" dirty="0">
                <a:solidFill>
                  <a:srgbClr val="0070C0"/>
                </a:solidFill>
              </a:rPr>
              <a:t>a</a:t>
            </a:r>
            <a:r>
              <a:rPr lang="en-US" dirty="0">
                <a:solidFill>
                  <a:srgbClr val="0070C0"/>
                </a:solidFill>
              </a:rPr>
              <a:t> socialist economy </a:t>
            </a:r>
            <a:r>
              <a:rPr lang="tr-TR" dirty="0">
                <a:solidFill>
                  <a:srgbClr val="0070C0"/>
                </a:solidFill>
              </a:rPr>
              <a:t>                                       </a:t>
            </a:r>
            <a:r>
              <a:rPr lang="en-US" dirty="0">
                <a:solidFill>
                  <a:srgbClr val="0070C0"/>
                </a:solidFill>
              </a:rPr>
              <a:t>the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ownership</a:t>
            </a:r>
            <a:r>
              <a:rPr lang="en-US" dirty="0"/>
              <a:t> of </a:t>
            </a:r>
            <a:r>
              <a:rPr lang="tr-TR" dirty="0"/>
              <a:t> </a:t>
            </a:r>
            <a:r>
              <a:rPr lang="en-US" dirty="0">
                <a:solidFill>
                  <a:srgbClr val="0070C0"/>
                </a:solidFill>
              </a:rPr>
              <a:t>the means of production </a:t>
            </a:r>
            <a:r>
              <a:rPr lang="tr-TR" dirty="0">
                <a:solidFill>
                  <a:srgbClr val="0070C0"/>
                </a:solidFill>
              </a:rPr>
              <a:t>                    </a:t>
            </a:r>
            <a:r>
              <a:rPr lang="en-US" dirty="0">
                <a:solidFill>
                  <a:srgbClr val="0070C0"/>
                </a:solidFill>
              </a:rPr>
              <a:t>is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public</a:t>
            </a:r>
            <a:r>
              <a:rPr lang="en-US" dirty="0"/>
              <a:t>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The planned economy </a:t>
            </a:r>
            <a:r>
              <a:rPr lang="en-US" dirty="0"/>
              <a:t>does not rely </a:t>
            </a:r>
            <a:r>
              <a:rPr lang="tr-TR" dirty="0"/>
              <a:t>                                   </a:t>
            </a:r>
            <a:r>
              <a:rPr lang="en-US" dirty="0"/>
              <a:t>on </a:t>
            </a:r>
            <a:r>
              <a:rPr lang="en-US" dirty="0">
                <a:solidFill>
                  <a:srgbClr val="0070C0"/>
                </a:solidFill>
              </a:rPr>
              <a:t>the workings of markets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</a:t>
            </a:r>
            <a:r>
              <a:rPr lang="en-US" dirty="0"/>
              <a:t>to </a:t>
            </a:r>
            <a:r>
              <a:rPr lang="en-US" dirty="0">
                <a:solidFill>
                  <a:srgbClr val="0070C0"/>
                </a:solidFill>
              </a:rPr>
              <a:t>solve the economic problems</a:t>
            </a:r>
            <a:r>
              <a:rPr lang="tr-TR" dirty="0">
                <a:solidFill>
                  <a:srgbClr val="0070C0"/>
                </a:solidFill>
              </a:rPr>
              <a:t>.</a:t>
            </a:r>
            <a:r>
              <a:rPr lang="en-US" dirty="0">
                <a:solidFill>
                  <a:srgbClr val="0070C0"/>
                </a:solidFill>
              </a:rPr>
              <a:t>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It has </a:t>
            </a:r>
            <a:r>
              <a:rPr lang="en-US" dirty="0">
                <a:solidFill>
                  <a:srgbClr val="0070C0"/>
                </a:solidFill>
              </a:rPr>
              <a:t>a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central planning unit </a:t>
            </a:r>
            <a:r>
              <a:rPr lang="tr-TR" dirty="0">
                <a:solidFill>
                  <a:srgbClr val="0070C0"/>
                </a:solidFill>
              </a:rPr>
              <a:t>                                          </a:t>
            </a:r>
            <a:r>
              <a:rPr lang="en-US" dirty="0"/>
              <a:t>to decide on </a:t>
            </a:r>
            <a:r>
              <a:rPr lang="en-US" dirty="0">
                <a:solidFill>
                  <a:srgbClr val="0070C0"/>
                </a:solidFill>
              </a:rPr>
              <a:t>production and </a:t>
            </a:r>
            <a:r>
              <a:rPr lang="tr-TR" dirty="0">
                <a:solidFill>
                  <a:srgbClr val="0070C0"/>
                </a:solidFill>
              </a:rPr>
              <a:t>                                 </a:t>
            </a:r>
            <a:r>
              <a:rPr lang="en-US" dirty="0">
                <a:solidFill>
                  <a:srgbClr val="0070C0"/>
                </a:solidFill>
              </a:rPr>
              <a:t>distribution targets</a:t>
            </a:r>
            <a:r>
              <a:rPr lang="en-US" dirty="0"/>
              <a:t>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29</a:t>
            </a:fld>
            <a:endParaRPr lang="tr-T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en-US" b="1" dirty="0"/>
              <a:t>BASIC ECONOMIC </a:t>
            </a:r>
            <a:br>
              <a:rPr lang="tr-TR" b="1" dirty="0"/>
            </a:br>
            <a:r>
              <a:rPr lang="en-US" b="1" dirty="0"/>
              <a:t>PROBLEMS</a:t>
            </a:r>
            <a:br>
              <a:rPr lang="tr-TR" dirty="0"/>
            </a:b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</a:t>
            </a:fld>
            <a:endParaRPr lang="tr-TR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br>
              <a:rPr lang="tr-TR" sz="3600" b="1" dirty="0"/>
            </a:br>
            <a:r>
              <a:rPr lang="en-US" sz="3600" b="1" dirty="0">
                <a:latin typeface="+mj-lt"/>
              </a:rPr>
              <a:t>ECONOMIC SYSTEMS</a:t>
            </a:r>
            <a:br>
              <a:rPr lang="tr-TR" sz="3600" dirty="0">
                <a:latin typeface="+mj-lt"/>
              </a:rPr>
            </a:br>
            <a:endParaRPr lang="tr-TR" sz="3600" dirty="0">
              <a:latin typeface="+mj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Economic effort </a:t>
            </a:r>
            <a:r>
              <a:rPr lang="en-US" dirty="0"/>
              <a:t>is directed </a:t>
            </a:r>
            <a:r>
              <a:rPr lang="tr-TR" dirty="0"/>
              <a:t>                                      </a:t>
            </a:r>
            <a:r>
              <a:rPr lang="en-US" dirty="0"/>
              <a:t>towards </a:t>
            </a:r>
            <a:r>
              <a:rPr lang="en-US" dirty="0">
                <a:solidFill>
                  <a:srgbClr val="0070C0"/>
                </a:solidFill>
              </a:rPr>
              <a:t>goals administratively chosen </a:t>
            </a:r>
            <a:r>
              <a:rPr lang="tr-TR" dirty="0">
                <a:solidFill>
                  <a:srgbClr val="0070C0"/>
                </a:solidFill>
              </a:rPr>
              <a:t>                              </a:t>
            </a:r>
            <a:r>
              <a:rPr lang="en-US" dirty="0"/>
              <a:t>by</a:t>
            </a:r>
            <a:r>
              <a:rPr lang="en-US" dirty="0">
                <a:solidFill>
                  <a:srgbClr val="0070C0"/>
                </a:solidFill>
              </a:rPr>
              <a:t> the state.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</a:pPr>
            <a:r>
              <a:rPr lang="en-US" dirty="0">
                <a:solidFill>
                  <a:srgbClr val="0070C0"/>
                </a:solidFill>
              </a:rPr>
              <a:t>Major decisions </a:t>
            </a:r>
            <a:r>
              <a:rPr lang="en-US" dirty="0"/>
              <a:t>about </a:t>
            </a:r>
            <a:endParaRPr lang="tr-TR" dirty="0"/>
          </a:p>
          <a:p>
            <a:pPr marL="0" indent="0">
              <a:spcBef>
                <a:spcPts val="0"/>
              </a:spcBef>
              <a:buNone/>
            </a:pPr>
            <a:r>
              <a:rPr lang="tr-TR" dirty="0"/>
              <a:t>	</a:t>
            </a:r>
            <a:r>
              <a:rPr lang="en-US" dirty="0"/>
              <a:t>what</a:t>
            </a:r>
            <a:r>
              <a:rPr lang="tr-TR" dirty="0"/>
              <a:t>,</a:t>
            </a:r>
            <a:r>
              <a:rPr lang="en-US" dirty="0"/>
              <a:t> </a:t>
            </a:r>
            <a:endParaRPr lang="tr-TR" dirty="0"/>
          </a:p>
          <a:p>
            <a:pPr marL="0" indent="0">
              <a:spcBef>
                <a:spcPts val="0"/>
              </a:spcBef>
              <a:buNone/>
            </a:pPr>
            <a:r>
              <a:rPr lang="tr-TR" dirty="0"/>
              <a:t>	</a:t>
            </a:r>
            <a:r>
              <a:rPr lang="en-US" dirty="0"/>
              <a:t>how</a:t>
            </a:r>
            <a:r>
              <a:rPr lang="tr-TR" dirty="0"/>
              <a:t>,</a:t>
            </a:r>
            <a:r>
              <a:rPr lang="en-US" dirty="0"/>
              <a:t> </a:t>
            </a:r>
            <a:endParaRPr lang="tr-TR" dirty="0"/>
          </a:p>
          <a:p>
            <a:pPr marL="0" indent="0">
              <a:spcBef>
                <a:spcPts val="0"/>
              </a:spcBef>
              <a:buNone/>
            </a:pPr>
            <a:r>
              <a:rPr lang="tr-TR" dirty="0"/>
              <a:t>	</a:t>
            </a:r>
            <a:r>
              <a:rPr lang="en-US" dirty="0"/>
              <a:t>and for whom to produce </a:t>
            </a:r>
            <a:endParaRPr lang="tr-TR" dirty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tr-TR" dirty="0">
                <a:solidFill>
                  <a:srgbClr val="0070C0"/>
                </a:solidFill>
              </a:rPr>
              <a:t>     </a:t>
            </a:r>
            <a:r>
              <a:rPr lang="en-US" dirty="0">
                <a:solidFill>
                  <a:srgbClr val="0070C0"/>
                </a:solidFill>
              </a:rPr>
              <a:t>are made administratively.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30</a:t>
            </a:fld>
            <a:endParaRPr lang="tr-TR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br>
              <a:rPr lang="tr-TR" sz="3600" b="1" dirty="0"/>
            </a:br>
            <a:r>
              <a:rPr lang="en-US" sz="3600" b="1" dirty="0">
                <a:latin typeface="+mj-lt"/>
              </a:rPr>
              <a:t>ECONOMIC SYSTEMS</a:t>
            </a:r>
            <a:br>
              <a:rPr lang="tr-TR" sz="3600" dirty="0">
                <a:latin typeface="+mj-lt"/>
              </a:rPr>
            </a:br>
            <a:endParaRPr lang="tr-TR" sz="3600" dirty="0">
              <a:latin typeface="+mj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Centralized decision makers decide </a:t>
            </a:r>
            <a:r>
              <a:rPr lang="tr-TR" dirty="0"/>
              <a:t>                                </a:t>
            </a:r>
            <a:r>
              <a:rPr lang="en-US" dirty="0">
                <a:solidFill>
                  <a:srgbClr val="0070C0"/>
                </a:solidFill>
              </a:rPr>
              <a:t>what shall be done, </a:t>
            </a:r>
            <a:r>
              <a:rPr lang="tr-TR" dirty="0"/>
              <a:t>                                                            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resources are mostly allocated </a:t>
            </a:r>
            <a:r>
              <a:rPr lang="tr-TR" dirty="0">
                <a:solidFill>
                  <a:srgbClr val="0070C0"/>
                </a:solidFill>
              </a:rPr>
              <a:t>                                  </a:t>
            </a:r>
            <a:r>
              <a:rPr lang="en-US" dirty="0"/>
              <a:t>by</a:t>
            </a:r>
            <a:r>
              <a:rPr lang="en-US" dirty="0">
                <a:solidFill>
                  <a:srgbClr val="0070C0"/>
                </a:solidFill>
              </a:rPr>
              <a:t> planning units.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Public interest,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</a:t>
            </a:r>
            <a:r>
              <a:rPr lang="en-US" dirty="0"/>
              <a:t>not self-interest and profit, </a:t>
            </a:r>
            <a:r>
              <a:rPr lang="tr-TR" dirty="0"/>
              <a:t>                                 </a:t>
            </a:r>
            <a:r>
              <a:rPr lang="en-US" dirty="0"/>
              <a:t>is </a:t>
            </a:r>
            <a:r>
              <a:rPr lang="en-US" dirty="0">
                <a:solidFill>
                  <a:srgbClr val="0070C0"/>
                </a:solidFill>
              </a:rPr>
              <a:t>the guiding rule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</a:t>
            </a:r>
            <a:r>
              <a:rPr lang="en-US" dirty="0"/>
              <a:t>in </a:t>
            </a:r>
            <a:r>
              <a:rPr lang="en-US" dirty="0">
                <a:solidFill>
                  <a:srgbClr val="0070C0"/>
                </a:solidFill>
              </a:rPr>
              <a:t>resource allocating decision</a:t>
            </a:r>
            <a:r>
              <a:rPr lang="tr-TR" dirty="0">
                <a:solidFill>
                  <a:srgbClr val="0070C0"/>
                </a:solidFill>
              </a:rPr>
              <a:t>s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tr-TR" dirty="0">
                <a:solidFill>
                  <a:srgbClr val="0070C0"/>
                </a:solidFill>
              </a:rPr>
              <a:t>                                          </a:t>
            </a:r>
            <a:r>
              <a:rPr lang="en-US" dirty="0"/>
              <a:t>in </a:t>
            </a:r>
            <a:r>
              <a:rPr lang="tr-TR" dirty="0"/>
              <a:t>a </a:t>
            </a:r>
            <a:r>
              <a:rPr lang="en-US" dirty="0"/>
              <a:t>planned economy. 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31</a:t>
            </a:fld>
            <a:endParaRPr lang="tr-TR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br>
              <a:rPr lang="tr-TR" sz="3600" b="1" dirty="0"/>
            </a:br>
            <a:r>
              <a:rPr lang="en-US" sz="3600" b="1" dirty="0">
                <a:latin typeface="+mj-lt"/>
              </a:rPr>
              <a:t>ECONOMIC SYSTEMS</a:t>
            </a:r>
            <a:br>
              <a:rPr lang="tr-TR" sz="3600" dirty="0"/>
            </a:b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Although </a:t>
            </a:r>
            <a:r>
              <a:rPr lang="en-US" dirty="0">
                <a:solidFill>
                  <a:srgbClr val="0070C0"/>
                </a:solidFill>
              </a:rPr>
              <a:t>big differences </a:t>
            </a:r>
            <a:r>
              <a:rPr lang="en-US" dirty="0"/>
              <a:t>in economic systems of countries are a fact of life, </a:t>
            </a:r>
            <a:r>
              <a:rPr lang="tr-TR" dirty="0"/>
              <a:t>                        </a:t>
            </a:r>
            <a:r>
              <a:rPr lang="en-US" dirty="0">
                <a:solidFill>
                  <a:srgbClr val="0070C0"/>
                </a:solidFill>
              </a:rPr>
              <a:t>every real economy is “mixed” </a:t>
            </a:r>
            <a:r>
              <a:rPr lang="tr-TR" dirty="0">
                <a:solidFill>
                  <a:srgbClr val="0070C0"/>
                </a:solidFill>
              </a:rPr>
              <a:t>                                     </a:t>
            </a:r>
            <a:r>
              <a:rPr lang="en-US" dirty="0"/>
              <a:t>rather than pure.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The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mixture differs among countries </a:t>
            </a:r>
            <a:r>
              <a:rPr lang="tr-TR" dirty="0">
                <a:solidFill>
                  <a:srgbClr val="0070C0"/>
                </a:solidFill>
              </a:rPr>
              <a:t>                          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changes over time</a:t>
            </a:r>
            <a:r>
              <a:rPr lang="en-US" dirty="0"/>
              <a:t>. </a:t>
            </a:r>
            <a:endParaRPr lang="tr-TR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rgbClr val="0070C0"/>
                </a:solidFill>
              </a:rPr>
              <a:t>Ownership patterns are variable</a:t>
            </a:r>
            <a:r>
              <a:rPr lang="en-US" dirty="0"/>
              <a:t>.</a:t>
            </a:r>
            <a:endParaRPr lang="tr-TR" dirty="0"/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32</a:t>
            </a:fld>
            <a:endParaRPr lang="tr-TR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br>
              <a:rPr lang="tr-TR" sz="3600" b="1" dirty="0"/>
            </a:br>
            <a:r>
              <a:rPr lang="en-US" sz="3600" b="1" dirty="0">
                <a:latin typeface="+mj-lt"/>
              </a:rPr>
              <a:t>ECONOMIC SYSTEMS</a:t>
            </a:r>
            <a:br>
              <a:rPr lang="tr-TR" sz="3600" dirty="0">
                <a:latin typeface="+mj-lt"/>
              </a:rPr>
            </a:br>
            <a:endParaRPr lang="tr-TR" sz="3600" dirty="0">
              <a:latin typeface="+mj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It is true that </a:t>
            </a:r>
            <a:r>
              <a:rPr lang="tr-TR" dirty="0"/>
              <a:t>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some economies rely much more heavily </a:t>
            </a:r>
            <a:r>
              <a:rPr lang="tr-TR" dirty="0">
                <a:solidFill>
                  <a:srgbClr val="0070C0"/>
                </a:solidFill>
              </a:rPr>
              <a:t>                    </a:t>
            </a:r>
            <a:r>
              <a:rPr lang="en-US" dirty="0"/>
              <a:t>on</a:t>
            </a:r>
            <a:r>
              <a:rPr lang="en-US" dirty="0">
                <a:solidFill>
                  <a:srgbClr val="0070C0"/>
                </a:solidFill>
              </a:rPr>
              <a:t> market decisions </a:t>
            </a:r>
            <a:r>
              <a:rPr lang="en-US" dirty="0"/>
              <a:t>than do others.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But </a:t>
            </a:r>
            <a:r>
              <a:rPr lang="en-US" dirty="0">
                <a:solidFill>
                  <a:srgbClr val="0070C0"/>
                </a:solidFill>
              </a:rPr>
              <a:t>administrative mechanism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</a:t>
            </a:r>
            <a:r>
              <a:rPr lang="en-US" dirty="0"/>
              <a:t>is used also</a:t>
            </a:r>
            <a:r>
              <a:rPr lang="tr-TR" dirty="0"/>
              <a:t>                                                                                     </a:t>
            </a:r>
            <a:r>
              <a:rPr lang="en-US" dirty="0"/>
              <a:t>in </a:t>
            </a:r>
            <a:r>
              <a:rPr lang="en-US" dirty="0">
                <a:solidFill>
                  <a:srgbClr val="0070C0"/>
                </a:solidFill>
              </a:rPr>
              <a:t>the capitalist economies</a:t>
            </a:r>
            <a:r>
              <a:rPr lang="tr-TR" dirty="0"/>
              <a:t>.</a:t>
            </a:r>
            <a:endParaRPr lang="en-US" dirty="0"/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33</a:t>
            </a:fld>
            <a:endParaRPr lang="tr-TR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br>
              <a:rPr lang="tr-TR" sz="3600" b="1" dirty="0"/>
            </a:br>
            <a:r>
              <a:rPr lang="en-US" sz="3600" b="1" dirty="0">
                <a:latin typeface="+mj-lt"/>
              </a:rPr>
              <a:t>ECONOMIC SYSTEMS</a:t>
            </a:r>
            <a:br>
              <a:rPr lang="tr-TR" sz="3600" dirty="0"/>
            </a:b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In the planned economies </a:t>
            </a:r>
            <a:r>
              <a:rPr lang="tr-TR" dirty="0"/>
              <a:t>                            </a:t>
            </a:r>
            <a:r>
              <a:rPr lang="en-US" dirty="0">
                <a:solidFill>
                  <a:srgbClr val="0070C0"/>
                </a:solidFill>
              </a:rPr>
              <a:t>plans and targets,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production</a:t>
            </a:r>
            <a:r>
              <a:rPr lang="tr-TR" dirty="0"/>
              <a:t> </a:t>
            </a:r>
            <a:r>
              <a:rPr lang="en-US" dirty="0">
                <a:solidFill>
                  <a:srgbClr val="0070C0"/>
                </a:solidFill>
              </a:rPr>
              <a:t>quotas and directives </a:t>
            </a:r>
            <a:r>
              <a:rPr lang="tr-TR" dirty="0">
                <a:solidFill>
                  <a:srgbClr val="0070C0"/>
                </a:solidFill>
              </a:rPr>
              <a:t>                                  </a:t>
            </a:r>
            <a:r>
              <a:rPr lang="en-US" dirty="0"/>
              <a:t>are important aspects of the decision-making system </a:t>
            </a:r>
            <a:r>
              <a:rPr lang="tr-TR" dirty="0"/>
              <a:t>                                                                                    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there is substantial command at work</a:t>
            </a:r>
            <a:r>
              <a:rPr lang="en-US" dirty="0"/>
              <a:t>. 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34</a:t>
            </a:fld>
            <a:endParaRPr lang="tr-TR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br>
              <a:rPr lang="tr-TR" sz="3600" b="1" dirty="0"/>
            </a:br>
            <a:r>
              <a:rPr lang="en-US" sz="3600" b="1" dirty="0">
                <a:latin typeface="+mj-lt"/>
              </a:rPr>
              <a:t>ECONOMIC SYSTEMS</a:t>
            </a:r>
            <a:br>
              <a:rPr lang="tr-TR" sz="3600" dirty="0"/>
            </a:b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But markets are used too.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</a:pPr>
            <a:r>
              <a:rPr lang="en-US" dirty="0">
                <a:solidFill>
                  <a:srgbClr val="0070C0"/>
                </a:solidFill>
              </a:rPr>
              <a:t>The factories are owned by the state</a:t>
            </a:r>
            <a:r>
              <a:rPr lang="tr-TR" dirty="0">
                <a:solidFill>
                  <a:srgbClr val="0070C0"/>
                </a:solidFill>
              </a:rPr>
              <a:t>                                           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and</a:t>
            </a:r>
            <a:r>
              <a:rPr lang="en-US" dirty="0">
                <a:solidFill>
                  <a:srgbClr val="0070C0"/>
                </a:solidFill>
              </a:rPr>
              <a:t> farms are collectivized</a:t>
            </a:r>
            <a:r>
              <a:rPr lang="en-US" dirty="0"/>
              <a:t>, generally, </a:t>
            </a:r>
            <a:endParaRPr lang="tr-TR" dirty="0"/>
          </a:p>
          <a:p>
            <a:pPr marL="36036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but there are sectors </a:t>
            </a:r>
            <a:r>
              <a:rPr lang="tr-TR" dirty="0"/>
              <a:t>                                                                    </a:t>
            </a:r>
            <a:r>
              <a:rPr lang="en-US" dirty="0"/>
              <a:t>where </a:t>
            </a:r>
            <a:r>
              <a:rPr lang="en-US" dirty="0">
                <a:solidFill>
                  <a:srgbClr val="0070C0"/>
                </a:solidFill>
              </a:rPr>
              <a:t>some significant private ownership </a:t>
            </a:r>
            <a:r>
              <a:rPr lang="en-US" dirty="0"/>
              <a:t>exists, </a:t>
            </a:r>
            <a:r>
              <a:rPr lang="tr-TR" dirty="0"/>
              <a:t>                                                                                      </a:t>
            </a:r>
            <a:r>
              <a:rPr lang="en-US" dirty="0"/>
              <a:t>such as </a:t>
            </a:r>
            <a:r>
              <a:rPr lang="en-US" dirty="0">
                <a:solidFill>
                  <a:srgbClr val="0070C0"/>
                </a:solidFill>
              </a:rPr>
              <a:t>agriculture, retail trade</a:t>
            </a:r>
            <a:r>
              <a:rPr lang="en-US" dirty="0"/>
              <a:t>, and </a:t>
            </a:r>
            <a:r>
              <a:rPr lang="en-US" dirty="0">
                <a:solidFill>
                  <a:srgbClr val="0070C0"/>
                </a:solidFill>
              </a:rPr>
              <a:t>housing.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35</a:t>
            </a:fld>
            <a:endParaRPr lang="tr-TR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br>
              <a:rPr lang="tr-TR" sz="3600" b="1" dirty="0"/>
            </a:br>
            <a:r>
              <a:rPr lang="en-US" sz="3600" b="1" dirty="0">
                <a:latin typeface="+mj-lt"/>
              </a:rPr>
              <a:t>ECONOMIC SYSTEMS</a:t>
            </a:r>
            <a:br>
              <a:rPr lang="tr-TR" sz="3600" dirty="0"/>
            </a:b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>
                <a:solidFill>
                  <a:srgbClr val="0070C0"/>
                </a:solidFill>
              </a:rPr>
              <a:t>Many countries fall between two ends </a:t>
            </a:r>
            <a:r>
              <a:rPr lang="tr-TR" dirty="0">
                <a:solidFill>
                  <a:srgbClr val="0070C0"/>
                </a:solidFill>
              </a:rPr>
              <a:t>                                </a:t>
            </a:r>
            <a:r>
              <a:rPr lang="en-US" dirty="0"/>
              <a:t>on the spectrum </a:t>
            </a:r>
            <a:r>
              <a:rPr lang="tr-TR" dirty="0"/>
              <a:t> </a:t>
            </a:r>
          </a:p>
          <a:p>
            <a:pPr marL="0" indent="360363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their position changes over time.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No country is found at either extreme. </a:t>
            </a:r>
            <a:endParaRPr lang="tr-TR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45869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br>
              <a:rPr lang="tr-TR" sz="3600" b="1" dirty="0"/>
            </a:br>
            <a:r>
              <a:rPr lang="en-US" sz="3600" b="1" dirty="0">
                <a:latin typeface="+mj-lt"/>
              </a:rPr>
              <a:t>ECONOMIC SYSTEMS</a:t>
            </a:r>
            <a:br>
              <a:rPr lang="tr-TR" sz="3600" dirty="0"/>
            </a:b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/>
              <a:t>For example, </a:t>
            </a:r>
            <a:endParaRPr lang="tr-TR" dirty="0"/>
          </a:p>
          <a:p>
            <a:pPr marL="36036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>
                <a:solidFill>
                  <a:srgbClr val="0070C0"/>
                </a:solidFill>
              </a:rPr>
              <a:t>Some European countries</a:t>
            </a:r>
            <a:r>
              <a:rPr lang="tr-TR" dirty="0">
                <a:solidFill>
                  <a:srgbClr val="0070C0"/>
                </a:solidFill>
              </a:rPr>
              <a:t> </a:t>
            </a:r>
            <a:r>
              <a:rPr lang="en-US" dirty="0"/>
              <a:t>nationalized </a:t>
            </a:r>
            <a:r>
              <a:rPr lang="tr-TR" dirty="0"/>
              <a:t>                      </a:t>
            </a:r>
            <a:r>
              <a:rPr lang="en-US" dirty="0"/>
              <a:t>key industries after the Second World War: </a:t>
            </a:r>
            <a:r>
              <a:rPr lang="en-US" dirty="0">
                <a:solidFill>
                  <a:srgbClr val="0070C0"/>
                </a:solidFill>
              </a:rPr>
              <a:t>railroads, steel, coal, gas, electricity, atomic power, postal services, telephones, telegraphs, airlines</a:t>
            </a:r>
            <a:r>
              <a:rPr lang="en-US" dirty="0"/>
              <a:t>, and </a:t>
            </a:r>
            <a:r>
              <a:rPr lang="en-US" dirty="0">
                <a:solidFill>
                  <a:srgbClr val="0070C0"/>
                </a:solidFill>
              </a:rPr>
              <a:t>some trucking.</a:t>
            </a:r>
            <a:r>
              <a:rPr lang="en-US" dirty="0"/>
              <a:t> </a:t>
            </a:r>
            <a:endParaRPr lang="tr-TR" dirty="0"/>
          </a:p>
          <a:p>
            <a:pPr>
              <a:spcAft>
                <a:spcPts val="1200"/>
              </a:spcAft>
            </a:pPr>
            <a:r>
              <a:rPr lang="en-US" dirty="0"/>
              <a:t>Most of these sectors </a:t>
            </a:r>
            <a:r>
              <a:rPr lang="tr-TR" dirty="0"/>
              <a:t>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were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re-privatized since 1980s.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37</a:t>
            </a:fld>
            <a:endParaRPr lang="tr-TR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br>
              <a:rPr lang="tr-TR" sz="3600" b="1" dirty="0"/>
            </a:br>
            <a:r>
              <a:rPr lang="en-US" sz="3600" b="1" dirty="0">
                <a:latin typeface="+mj-lt"/>
              </a:rPr>
              <a:t>ECONOMIC SYSTEMS</a:t>
            </a:r>
            <a:br>
              <a:rPr lang="tr-TR" sz="3600" dirty="0"/>
            </a:b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440362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In Turkey</a:t>
            </a:r>
            <a:r>
              <a:rPr lang="en-US" dirty="0"/>
              <a:t>, </a:t>
            </a:r>
            <a:r>
              <a:rPr lang="tr-TR" dirty="0"/>
              <a:t>                                                            </a:t>
            </a:r>
            <a:r>
              <a:rPr lang="en-US" dirty="0"/>
              <a:t>the State Economic Enterprises (SEE) played </a:t>
            </a:r>
            <a:r>
              <a:rPr lang="tr-TR" dirty="0"/>
              <a:t>              </a:t>
            </a:r>
            <a:r>
              <a:rPr lang="tr-TR" dirty="0">
                <a:solidFill>
                  <a:srgbClr val="0070C0"/>
                </a:solidFill>
              </a:rPr>
              <a:t>a</a:t>
            </a:r>
            <a:r>
              <a:rPr lang="tr-TR" dirty="0"/>
              <a:t> </a:t>
            </a:r>
            <a:r>
              <a:rPr lang="en-US" dirty="0">
                <a:solidFill>
                  <a:srgbClr val="0070C0"/>
                </a:solidFill>
              </a:rPr>
              <a:t>leading role in the industrialization process </a:t>
            </a:r>
            <a:r>
              <a:rPr lang="en-US" dirty="0"/>
              <a:t>of the country. </a:t>
            </a:r>
            <a:endParaRPr lang="tr-TR" dirty="0"/>
          </a:p>
          <a:p>
            <a:pPr>
              <a:spcAft>
                <a:spcPts val="1200"/>
              </a:spcAft>
            </a:pPr>
            <a:r>
              <a:rPr lang="en-US" dirty="0"/>
              <a:t>Many industrial sectors </a:t>
            </a:r>
            <a:r>
              <a:rPr lang="tr-TR" dirty="0"/>
              <a:t>                                                      </a:t>
            </a:r>
            <a:r>
              <a:rPr lang="en-US" dirty="0"/>
              <a:t>(such as </a:t>
            </a:r>
            <a:r>
              <a:rPr lang="en-US" dirty="0">
                <a:solidFill>
                  <a:srgbClr val="0070C0"/>
                </a:solidFill>
              </a:rPr>
              <a:t>basic metals, cement, sugar, petro-chemicals, oil refining</a:t>
            </a:r>
            <a:r>
              <a:rPr lang="en-US" dirty="0"/>
              <a:t>) </a:t>
            </a:r>
            <a:r>
              <a:rPr lang="tr-TR" dirty="0"/>
              <a:t>                                                          </a:t>
            </a:r>
            <a:r>
              <a:rPr lang="en-US" dirty="0"/>
              <a:t>as well as </a:t>
            </a:r>
            <a:r>
              <a:rPr lang="en-US" dirty="0">
                <a:solidFill>
                  <a:srgbClr val="0070C0"/>
                </a:solidFill>
              </a:rPr>
              <a:t>the transportation and information and telecommunication understructures </a:t>
            </a:r>
            <a:r>
              <a:rPr lang="tr-TR" dirty="0">
                <a:solidFill>
                  <a:srgbClr val="0070C0"/>
                </a:solidFill>
              </a:rPr>
              <a:t>  </a:t>
            </a:r>
            <a:r>
              <a:rPr lang="en-US" dirty="0"/>
              <a:t>were established by the SEE. </a:t>
            </a:r>
            <a:endParaRPr lang="tr-TR" dirty="0"/>
          </a:p>
          <a:p>
            <a:pPr>
              <a:spcAft>
                <a:spcPts val="1200"/>
              </a:spcAft>
            </a:pP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897696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br>
              <a:rPr lang="tr-TR" sz="3600" b="1" dirty="0"/>
            </a:br>
            <a:r>
              <a:rPr lang="en-US" sz="3600" b="1" dirty="0">
                <a:latin typeface="+mj-lt"/>
              </a:rPr>
              <a:t>ECONOMIC SYSTEMS</a:t>
            </a:r>
            <a:br>
              <a:rPr lang="tr-TR" sz="3600" dirty="0">
                <a:latin typeface="+mj-lt"/>
              </a:rPr>
            </a:br>
            <a:endParaRPr lang="tr-TR" sz="3600" dirty="0">
              <a:latin typeface="+mj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dirty="0"/>
              <a:t>Today, </a:t>
            </a:r>
            <a:r>
              <a:rPr lang="tr-TR" dirty="0"/>
              <a:t>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countries’ economies are based </a:t>
            </a:r>
            <a:r>
              <a:rPr lang="en-US" dirty="0"/>
              <a:t>mainly </a:t>
            </a:r>
            <a:r>
              <a:rPr lang="tr-TR" dirty="0">
                <a:solidFill>
                  <a:srgbClr val="0070C0"/>
                </a:solidFill>
              </a:rPr>
              <a:t>                                </a:t>
            </a:r>
            <a:r>
              <a:rPr lang="en-US" dirty="0"/>
              <a:t>on</a:t>
            </a:r>
            <a:r>
              <a:rPr lang="en-US" dirty="0">
                <a:solidFill>
                  <a:srgbClr val="0070C0"/>
                </a:solidFill>
              </a:rPr>
              <a:t> private ownership of resources </a:t>
            </a:r>
            <a:r>
              <a:rPr lang="tr-TR" dirty="0">
                <a:solidFill>
                  <a:srgbClr val="0070C0"/>
                </a:solidFill>
              </a:rPr>
              <a:t>                                     </a:t>
            </a:r>
            <a:r>
              <a:rPr lang="en-US" dirty="0"/>
              <a:t>and</a:t>
            </a:r>
            <a:r>
              <a:rPr lang="en-US" dirty="0">
                <a:solidFill>
                  <a:srgbClr val="0070C0"/>
                </a:solidFill>
              </a:rPr>
              <a:t> the workings of markets; </a:t>
            </a:r>
            <a:endParaRPr lang="tr-TR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tr-TR" dirty="0"/>
              <a:t>	</a:t>
            </a:r>
            <a:r>
              <a:rPr lang="en-US" dirty="0"/>
              <a:t>large proportions of their </a:t>
            </a:r>
            <a:r>
              <a:rPr lang="en-US" dirty="0">
                <a:solidFill>
                  <a:srgbClr val="0070C0"/>
                </a:solidFill>
              </a:rPr>
              <a:t>resources </a:t>
            </a:r>
            <a:r>
              <a:rPr lang="tr-TR" dirty="0">
                <a:solidFill>
                  <a:srgbClr val="0070C0"/>
                </a:solidFill>
              </a:rPr>
              <a:t>                                  </a:t>
            </a:r>
            <a:r>
              <a:rPr lang="en-US" dirty="0">
                <a:solidFill>
                  <a:srgbClr val="0070C0"/>
                </a:solidFill>
              </a:rPr>
              <a:t>are allocated </a:t>
            </a:r>
            <a:r>
              <a:rPr lang="en-US" dirty="0"/>
              <a:t>by</a:t>
            </a:r>
            <a:r>
              <a:rPr lang="en-US" dirty="0">
                <a:solidFill>
                  <a:srgbClr val="0070C0"/>
                </a:solidFill>
              </a:rPr>
              <a:t> markets 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39</a:t>
            </a:fld>
            <a:endParaRPr lang="tr-T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BASIC ECONOMIC PROBLEMS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15719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Modern economies involve </a:t>
            </a:r>
            <a:r>
              <a:rPr lang="tr-TR" dirty="0"/>
              <a:t>                                         </a:t>
            </a:r>
            <a:r>
              <a:rPr lang="en-US" dirty="0"/>
              <a:t>thousands of </a:t>
            </a:r>
            <a:r>
              <a:rPr lang="en-US" dirty="0">
                <a:solidFill>
                  <a:srgbClr val="0070C0"/>
                </a:solidFill>
              </a:rPr>
              <a:t>complex production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</a:t>
            </a:r>
            <a:r>
              <a:rPr lang="en-US" dirty="0"/>
              <a:t>and</a:t>
            </a:r>
            <a:r>
              <a:rPr lang="en-US" dirty="0">
                <a:solidFill>
                  <a:srgbClr val="0070C0"/>
                </a:solidFill>
              </a:rPr>
              <a:t> consumption activities.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The great majority of the problems </a:t>
            </a:r>
            <a:r>
              <a:rPr lang="tr-TR" dirty="0">
                <a:solidFill>
                  <a:srgbClr val="0070C0"/>
                </a:solidFill>
              </a:rPr>
              <a:t>                                  </a:t>
            </a:r>
            <a:r>
              <a:rPr lang="en-US" dirty="0"/>
              <a:t>that are</a:t>
            </a:r>
            <a:r>
              <a:rPr lang="tr-TR" dirty="0"/>
              <a:t> </a:t>
            </a:r>
            <a:r>
              <a:rPr lang="en-US" dirty="0"/>
              <a:t>studied in economics fall within </a:t>
            </a:r>
            <a:r>
              <a:rPr lang="tr-TR" dirty="0"/>
              <a:t>                                        </a:t>
            </a:r>
            <a:r>
              <a:rPr lang="en-US" dirty="0">
                <a:solidFill>
                  <a:srgbClr val="0070C0"/>
                </a:solidFill>
              </a:rPr>
              <a:t>five problem areas</a:t>
            </a:r>
            <a:r>
              <a:rPr lang="tr-TR" dirty="0">
                <a:solidFill>
                  <a:srgbClr val="0070C0"/>
                </a:solidFill>
              </a:rPr>
              <a:t>.</a:t>
            </a:r>
            <a:r>
              <a:rPr lang="en-US" dirty="0">
                <a:solidFill>
                  <a:srgbClr val="0070C0"/>
                </a:solidFill>
              </a:rPr>
              <a:t>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br>
              <a:rPr lang="tr-TR" sz="3600" b="1" dirty="0"/>
            </a:br>
            <a:r>
              <a:rPr lang="en-US" sz="3600" b="1" dirty="0">
                <a:latin typeface="+mj-lt"/>
              </a:rPr>
              <a:t>ECONOMIC SYSTEMS</a:t>
            </a:r>
            <a:br>
              <a:rPr lang="tr-TR" sz="3600" dirty="0">
                <a:latin typeface="+mj-lt"/>
              </a:rPr>
            </a:br>
            <a:endParaRPr lang="tr-TR" sz="3600" dirty="0">
              <a:latin typeface="+mj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However, </a:t>
            </a:r>
            <a:r>
              <a:rPr lang="tr-TR" dirty="0"/>
              <a:t>                                                                                    </a:t>
            </a:r>
            <a:r>
              <a:rPr lang="en-US" dirty="0"/>
              <a:t>in practice, </a:t>
            </a:r>
            <a:r>
              <a:rPr lang="tr-TR" dirty="0"/>
              <a:t>     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many vital elements of planning exist </a:t>
            </a:r>
            <a:r>
              <a:rPr lang="tr-TR" dirty="0">
                <a:solidFill>
                  <a:srgbClr val="0070C0"/>
                </a:solidFill>
              </a:rPr>
              <a:t>                               </a:t>
            </a:r>
            <a:r>
              <a:rPr lang="en-US" dirty="0"/>
              <a:t>in</a:t>
            </a:r>
            <a:r>
              <a:rPr lang="en-US" dirty="0">
                <a:solidFill>
                  <a:srgbClr val="0070C0"/>
                </a:solidFill>
              </a:rPr>
              <a:t> market economies</a:t>
            </a:r>
            <a:r>
              <a:rPr lang="en-US" dirty="0"/>
              <a:t>, </a:t>
            </a:r>
            <a:r>
              <a:rPr lang="tr-TR" dirty="0"/>
              <a:t>                                          </a:t>
            </a:r>
            <a:r>
              <a:rPr lang="en-US" dirty="0"/>
              <a:t>with </a:t>
            </a:r>
            <a:r>
              <a:rPr lang="en-US" dirty="0">
                <a:solidFill>
                  <a:srgbClr val="0070C0"/>
                </a:solidFill>
              </a:rPr>
              <a:t>allocation decisions being made </a:t>
            </a:r>
            <a:r>
              <a:rPr lang="tr-TR" dirty="0">
                <a:solidFill>
                  <a:srgbClr val="0070C0"/>
                </a:solidFill>
              </a:rPr>
              <a:t>                              </a:t>
            </a:r>
            <a:r>
              <a:rPr lang="en-US" dirty="0"/>
              <a:t>by </a:t>
            </a:r>
            <a:r>
              <a:rPr lang="en-US" dirty="0">
                <a:solidFill>
                  <a:srgbClr val="0070C0"/>
                </a:solidFill>
              </a:rPr>
              <a:t>governments</a:t>
            </a:r>
            <a:r>
              <a:rPr lang="en-US" dirty="0"/>
              <a:t> </a:t>
            </a:r>
            <a:r>
              <a:rPr lang="tr-TR" dirty="0"/>
              <a:t>                                                                         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within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business firms</a:t>
            </a:r>
            <a:r>
              <a:rPr lang="en-US" dirty="0"/>
              <a:t>. </a:t>
            </a:r>
            <a:endParaRPr lang="tr-TR" dirty="0"/>
          </a:p>
          <a:p>
            <a:pPr>
              <a:buNone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40</a:t>
            </a:fld>
            <a:endParaRPr lang="tr-TR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br>
              <a:rPr lang="tr-TR" sz="3600" b="1" dirty="0"/>
            </a:br>
            <a:r>
              <a:rPr lang="en-US" sz="3600" b="1" dirty="0">
                <a:latin typeface="+mj-lt"/>
              </a:rPr>
              <a:t>ECONOMIC SYSTEMS</a:t>
            </a:r>
            <a:br>
              <a:rPr lang="tr-TR" sz="3600" dirty="0">
                <a:latin typeface="+mj-lt"/>
              </a:rPr>
            </a:br>
            <a:endParaRPr lang="tr-TR" sz="3600" dirty="0">
              <a:latin typeface="+mj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Governments</a:t>
            </a:r>
            <a:r>
              <a:rPr lang="en-US" dirty="0"/>
              <a:t> produce some goods </a:t>
            </a:r>
            <a:r>
              <a:rPr lang="tr-TR" dirty="0"/>
              <a:t>                                   </a:t>
            </a:r>
            <a:r>
              <a:rPr lang="en-US" dirty="0"/>
              <a:t>and services.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Additionally, </a:t>
            </a:r>
            <a:r>
              <a:rPr lang="tr-TR" dirty="0"/>
              <a:t>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they affect </a:t>
            </a:r>
            <a:r>
              <a:rPr lang="en-US" dirty="0"/>
              <a:t>production and distribution </a:t>
            </a:r>
            <a:r>
              <a:rPr lang="en-US" dirty="0">
                <a:solidFill>
                  <a:srgbClr val="0070C0"/>
                </a:solidFill>
              </a:rPr>
              <a:t>decisions of firms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</a:t>
            </a:r>
            <a:r>
              <a:rPr lang="en-US" dirty="0"/>
              <a:t>by </a:t>
            </a:r>
            <a:r>
              <a:rPr lang="en-US" dirty="0">
                <a:solidFill>
                  <a:srgbClr val="0070C0"/>
                </a:solidFill>
              </a:rPr>
              <a:t>taxation and expenditure</a:t>
            </a:r>
            <a:r>
              <a:rPr lang="en-US" dirty="0"/>
              <a:t> </a:t>
            </a:r>
            <a:r>
              <a:rPr lang="tr-TR" dirty="0"/>
              <a:t>                             </a:t>
            </a:r>
            <a:r>
              <a:rPr lang="en-US" dirty="0"/>
              <a:t>or </a:t>
            </a:r>
            <a:r>
              <a:rPr lang="en-US" dirty="0">
                <a:solidFill>
                  <a:srgbClr val="0070C0"/>
                </a:solidFill>
              </a:rPr>
              <a:t>by regulation </a:t>
            </a:r>
            <a:r>
              <a:rPr lang="en-US" dirty="0"/>
              <a:t>of the competitive process. </a:t>
            </a:r>
            <a:endParaRPr lang="tr-TR" dirty="0"/>
          </a:p>
          <a:p>
            <a:pPr>
              <a:buNone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41</a:t>
            </a:fld>
            <a:endParaRPr lang="tr-TR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52128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br>
              <a:rPr lang="tr-TR" sz="3600" b="1" dirty="0"/>
            </a:br>
            <a:r>
              <a:rPr lang="en-US" sz="3600" b="1" dirty="0">
                <a:latin typeface="+mj-lt"/>
              </a:rPr>
              <a:t>ECONOMIC SYSTEMS</a:t>
            </a:r>
            <a:br>
              <a:rPr lang="tr-TR" sz="3600" dirty="0"/>
            </a:b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7321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Indeed, </a:t>
            </a:r>
            <a:r>
              <a:rPr lang="tr-TR" dirty="0"/>
              <a:t>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governments</a:t>
            </a:r>
            <a:r>
              <a:rPr lang="en-US" dirty="0"/>
              <a:t> in any economy </a:t>
            </a:r>
            <a:r>
              <a:rPr lang="tr-TR" dirty="0"/>
              <a:t>                        </a:t>
            </a:r>
            <a:r>
              <a:rPr lang="en-US" dirty="0">
                <a:solidFill>
                  <a:srgbClr val="0070C0"/>
                </a:solidFill>
              </a:rPr>
              <a:t>have an important role to play</a:t>
            </a:r>
            <a:r>
              <a:rPr lang="en-US" dirty="0"/>
              <a:t> </a:t>
            </a:r>
            <a:r>
              <a:rPr lang="tr-TR" dirty="0"/>
              <a:t>                                                 </a:t>
            </a:r>
            <a:r>
              <a:rPr lang="en-US" dirty="0"/>
              <a:t>in </a:t>
            </a:r>
            <a:r>
              <a:rPr lang="en-US" dirty="0">
                <a:solidFill>
                  <a:srgbClr val="0070C0"/>
                </a:solidFill>
              </a:rPr>
              <a:t>setting “the rules of the game”</a:t>
            </a:r>
            <a:r>
              <a:rPr lang="en-US" dirty="0"/>
              <a:t>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Taxation transfers the command of some resources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           </a:t>
            </a:r>
            <a:r>
              <a:rPr lang="en-US" dirty="0"/>
              <a:t>from </a:t>
            </a:r>
            <a:r>
              <a:rPr lang="en-US" dirty="0">
                <a:solidFill>
                  <a:srgbClr val="0070C0"/>
                </a:solidFill>
              </a:rPr>
              <a:t>private individuals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</a:t>
            </a:r>
            <a:r>
              <a:rPr lang="en-US" dirty="0"/>
              <a:t>to </a:t>
            </a:r>
            <a:r>
              <a:rPr lang="en-US" dirty="0">
                <a:solidFill>
                  <a:srgbClr val="0070C0"/>
                </a:solidFill>
              </a:rPr>
              <a:t>public bodies.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42</a:t>
            </a:fld>
            <a:endParaRPr lang="tr-TR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br>
              <a:rPr lang="tr-TR" sz="3600" b="1" dirty="0"/>
            </a:br>
            <a:r>
              <a:rPr lang="en-US" sz="3600" b="1" dirty="0">
                <a:latin typeface="+mj-lt"/>
              </a:rPr>
              <a:t>ECONOMIC SYSTEMS</a:t>
            </a:r>
            <a:br>
              <a:rPr lang="tr-TR" sz="3600" dirty="0"/>
            </a:b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30120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Social security </a:t>
            </a:r>
            <a:r>
              <a:rPr lang="en-US" dirty="0"/>
              <a:t>or </a:t>
            </a:r>
            <a:r>
              <a:rPr lang="en-US" dirty="0">
                <a:solidFill>
                  <a:srgbClr val="0070C0"/>
                </a:solidFill>
              </a:rPr>
              <a:t>welfare payments</a:t>
            </a:r>
            <a:r>
              <a:rPr lang="en-US" dirty="0"/>
              <a:t>, </a:t>
            </a:r>
            <a:r>
              <a:rPr lang="tr-TR" dirty="0"/>
              <a:t>  </a:t>
            </a:r>
            <a:r>
              <a:rPr lang="en-US" dirty="0">
                <a:solidFill>
                  <a:srgbClr val="0070C0"/>
                </a:solidFill>
              </a:rPr>
              <a:t>minimum wages</a:t>
            </a:r>
            <a:r>
              <a:rPr lang="en-US" dirty="0"/>
              <a:t> and</a:t>
            </a:r>
            <a:r>
              <a:rPr lang="en-US" dirty="0">
                <a:solidFill>
                  <a:srgbClr val="0070C0"/>
                </a:solidFill>
              </a:rPr>
              <a:t> quotas on some agricultural outputs</a:t>
            </a:r>
            <a:r>
              <a:rPr lang="tr-TR" dirty="0">
                <a:solidFill>
                  <a:srgbClr val="0070C0"/>
                </a:solidFill>
              </a:rPr>
              <a:t>                                           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are some other examples of </a:t>
            </a:r>
            <a:r>
              <a:rPr lang="en-US" dirty="0">
                <a:solidFill>
                  <a:srgbClr val="0070C0"/>
                </a:solidFill>
              </a:rPr>
              <a:t>administrative mechanisms</a:t>
            </a:r>
            <a:r>
              <a:rPr lang="en-US" dirty="0"/>
              <a:t> generally </a:t>
            </a:r>
            <a:r>
              <a:rPr lang="en-US" dirty="0">
                <a:solidFill>
                  <a:srgbClr val="0070C0"/>
                </a:solidFill>
              </a:rPr>
              <a:t>used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</a:t>
            </a:r>
            <a:r>
              <a:rPr lang="en-US" dirty="0"/>
              <a:t>in</a:t>
            </a:r>
            <a:r>
              <a:rPr lang="en-US" dirty="0">
                <a:solidFill>
                  <a:srgbClr val="0070C0"/>
                </a:solidFill>
              </a:rPr>
              <a:t> the capitalist economies</a:t>
            </a:r>
            <a:r>
              <a:rPr lang="en-US" dirty="0"/>
              <a:t>. 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43</a:t>
            </a:fld>
            <a:endParaRPr lang="tr-TR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br>
              <a:rPr lang="tr-TR" sz="3600" b="1" dirty="0"/>
            </a:br>
            <a:r>
              <a:rPr lang="en-US" sz="3600" b="1" dirty="0">
                <a:latin typeface="+mj-lt"/>
              </a:rPr>
              <a:t>ECONOMIC SYSTEMS</a:t>
            </a:r>
            <a:br>
              <a:rPr lang="tr-TR" sz="3600" dirty="0">
                <a:latin typeface="+mj-lt"/>
              </a:rPr>
            </a:br>
            <a:endParaRPr lang="tr-TR" sz="3600" dirty="0">
              <a:latin typeface="+mj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The large-scale companies </a:t>
            </a:r>
            <a:r>
              <a:rPr lang="en-US" dirty="0"/>
              <a:t>also use </a:t>
            </a:r>
            <a:r>
              <a:rPr lang="tr-TR" dirty="0"/>
              <a:t>                                 </a:t>
            </a:r>
            <a:r>
              <a:rPr lang="en-US" dirty="0">
                <a:solidFill>
                  <a:srgbClr val="0070C0"/>
                </a:solidFill>
              </a:rPr>
              <a:t>an internal planning mechanism</a:t>
            </a:r>
            <a:r>
              <a:rPr lang="en-US" dirty="0"/>
              <a:t>.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44</a:t>
            </a:fld>
            <a:endParaRPr lang="tr-TR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br>
              <a:rPr lang="tr-TR" sz="3600" b="1" dirty="0">
                <a:latin typeface="+mj-lt"/>
              </a:rPr>
            </a:br>
            <a:r>
              <a:rPr lang="en-US" sz="4000" b="1" dirty="0">
                <a:latin typeface="+mj-lt"/>
              </a:rPr>
              <a:t>WHAT IS </a:t>
            </a:r>
            <a:br>
              <a:rPr lang="tr-TR" sz="4000" b="1" dirty="0">
                <a:latin typeface="+mj-lt"/>
              </a:rPr>
            </a:br>
            <a:r>
              <a:rPr lang="en-US" sz="4000" b="1" dirty="0">
                <a:latin typeface="+mj-lt"/>
              </a:rPr>
              <a:t>A GOOD ECONOMY?</a:t>
            </a:r>
            <a:br>
              <a:rPr lang="tr-TR" sz="3600" dirty="0">
                <a:latin typeface="+mj-lt"/>
              </a:rPr>
            </a:br>
            <a:endParaRPr lang="tr-TR" sz="3600" dirty="0">
              <a:latin typeface="+mj-lt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45</a:t>
            </a:fld>
            <a:endParaRPr lang="tr-TR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WHAT IS A GOOD ECONOMY?</a:t>
            </a:r>
            <a:br>
              <a:rPr lang="tr-TR" sz="4000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Economics tries to explain </a:t>
            </a:r>
            <a:r>
              <a:rPr lang="tr-TR" dirty="0"/>
              <a:t>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how the economy works.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But it is concerned also </a:t>
            </a:r>
            <a:r>
              <a:rPr lang="tr-TR" dirty="0"/>
              <a:t>                                                         </a:t>
            </a:r>
            <a:r>
              <a:rPr lang="en-US" dirty="0"/>
              <a:t>with </a:t>
            </a:r>
            <a:r>
              <a:rPr lang="en-US" dirty="0">
                <a:solidFill>
                  <a:srgbClr val="0070C0"/>
                </a:solidFill>
              </a:rPr>
              <a:t>trying to make it work better</a:t>
            </a:r>
            <a:r>
              <a:rPr lang="en-US" dirty="0"/>
              <a:t>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This requires making </a:t>
            </a:r>
            <a:r>
              <a:rPr lang="en-US" dirty="0">
                <a:solidFill>
                  <a:srgbClr val="0070C0"/>
                </a:solidFill>
              </a:rPr>
              <a:t>value judgments</a:t>
            </a:r>
            <a:r>
              <a:rPr lang="en-US" dirty="0"/>
              <a:t> </a:t>
            </a:r>
            <a:r>
              <a:rPr lang="tr-TR" dirty="0"/>
              <a:t>      </a:t>
            </a:r>
            <a:r>
              <a:rPr lang="en-US" dirty="0"/>
              <a:t>about </a:t>
            </a:r>
            <a:r>
              <a:rPr lang="en-US" dirty="0">
                <a:solidFill>
                  <a:srgbClr val="0070C0"/>
                </a:solidFill>
              </a:rPr>
              <a:t>what kind of economy is more desirable.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46</a:t>
            </a:fld>
            <a:endParaRPr lang="tr-TR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217637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WHAT IS A GOOD ECONOMY?</a:t>
            </a:r>
            <a:br>
              <a:rPr lang="tr-TR" sz="4000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2292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Deciding the economic goals to be pursued will reflect </a:t>
            </a:r>
            <a:r>
              <a:rPr lang="tr-TR" dirty="0"/>
              <a:t>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 priorities and interests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</a:t>
            </a:r>
            <a:r>
              <a:rPr lang="en-US" dirty="0"/>
              <a:t>of different </a:t>
            </a:r>
            <a:r>
              <a:rPr lang="en-US" dirty="0">
                <a:solidFill>
                  <a:srgbClr val="0070C0"/>
                </a:solidFill>
              </a:rPr>
              <a:t>individuals, communities, </a:t>
            </a:r>
            <a:r>
              <a:rPr lang="tr-TR" dirty="0">
                <a:solidFill>
                  <a:srgbClr val="0070C0"/>
                </a:solidFill>
              </a:rPr>
              <a:t>                         </a:t>
            </a:r>
            <a:r>
              <a:rPr lang="en-US" dirty="0"/>
              <a:t>and</a:t>
            </a:r>
            <a:r>
              <a:rPr lang="en-US" dirty="0">
                <a:solidFill>
                  <a:srgbClr val="0070C0"/>
                </a:solidFill>
              </a:rPr>
              <a:t> classes.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47</a:t>
            </a:fld>
            <a:endParaRPr lang="tr-TR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WHAT IS A GOOD ECONOMY?</a:t>
            </a:r>
            <a:br>
              <a:rPr lang="tr-TR" sz="4000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7321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Although it is a subjective choice, </a:t>
            </a:r>
            <a:r>
              <a:rPr lang="tr-TR" dirty="0"/>
              <a:t>                                         </a:t>
            </a:r>
            <a:r>
              <a:rPr lang="en-US" dirty="0"/>
              <a:t>a list of key economic goals may be as follows: </a:t>
            </a:r>
            <a:r>
              <a:rPr lang="en-US" dirty="0">
                <a:solidFill>
                  <a:srgbClr val="0070C0"/>
                </a:solidFill>
              </a:rPr>
              <a:t>prosperity</a:t>
            </a:r>
            <a:r>
              <a:rPr lang="tr-TR" dirty="0">
                <a:solidFill>
                  <a:srgbClr val="0070C0"/>
                </a:solidFill>
              </a:rPr>
              <a:t>,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security</a:t>
            </a:r>
            <a:r>
              <a:rPr lang="tr-TR" dirty="0">
                <a:solidFill>
                  <a:srgbClr val="0070C0"/>
                </a:solidFill>
              </a:rPr>
              <a:t>,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innovation</a:t>
            </a:r>
            <a:r>
              <a:rPr lang="tr-TR" dirty="0">
                <a:solidFill>
                  <a:srgbClr val="0070C0"/>
                </a:solidFill>
              </a:rPr>
              <a:t>,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choice</a:t>
            </a:r>
            <a:r>
              <a:rPr lang="tr-TR" dirty="0">
                <a:solidFill>
                  <a:srgbClr val="0070C0"/>
                </a:solidFill>
              </a:rPr>
              <a:t>,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equality</a:t>
            </a:r>
            <a:r>
              <a:rPr lang="tr-TR" dirty="0">
                <a:solidFill>
                  <a:srgbClr val="0070C0"/>
                </a:solidFill>
              </a:rPr>
              <a:t>,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sustainability</a:t>
            </a:r>
            <a:r>
              <a:rPr lang="tr-TR" dirty="0">
                <a:solidFill>
                  <a:srgbClr val="0070C0"/>
                </a:solidFill>
              </a:rPr>
              <a:t>,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democracy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     </a:t>
            </a:r>
            <a:r>
              <a:rPr lang="en-US" dirty="0"/>
              <a:t>and</a:t>
            </a:r>
            <a:r>
              <a:rPr lang="en-US" dirty="0">
                <a:solidFill>
                  <a:srgbClr val="0070C0"/>
                </a:solidFill>
              </a:rPr>
              <a:t> accountability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022308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>
            <a:extLst>
              <a:ext uri="{FF2B5EF4-FFF2-40B4-BE49-F238E27FC236}">
                <a16:creationId xmlns:a16="http://schemas.microsoft.com/office/drawing/2014/main" id="{BB2CC217-74A5-41D3-BE54-2C5B76A0A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/>
          <a:lstStyle/>
          <a:p>
            <a:r>
              <a:rPr lang="en-US" b="1" i="1" dirty="0"/>
              <a:t>Prosperity</a:t>
            </a:r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6B3E6430-69B2-4885-AFC3-67F562D58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1935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BASIC ECONOMIC PROBLEMS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61248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These are: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What goods and services </a:t>
            </a:r>
            <a:r>
              <a:rPr lang="en-US" dirty="0"/>
              <a:t>are being produced </a:t>
            </a:r>
            <a:r>
              <a:rPr lang="tr-TR" dirty="0"/>
              <a:t>                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in what quantities? </a:t>
            </a:r>
            <a:endParaRPr lang="tr-TR" dirty="0">
              <a:solidFill>
                <a:srgbClr val="0070C0"/>
              </a:solidFill>
            </a:endParaRPr>
          </a:p>
          <a:p>
            <a:pPr lvl="1"/>
            <a:r>
              <a:rPr lang="en-US" dirty="0">
                <a:solidFill>
                  <a:srgbClr val="0070C0"/>
                </a:solidFill>
              </a:rPr>
              <a:t>By what methods </a:t>
            </a:r>
            <a:r>
              <a:rPr lang="en-US" dirty="0"/>
              <a:t>are goods and services produced? </a:t>
            </a:r>
            <a:endParaRPr lang="tr-TR" dirty="0"/>
          </a:p>
          <a:p>
            <a:pPr lvl="1"/>
            <a:r>
              <a:rPr lang="en-US" dirty="0">
                <a:solidFill>
                  <a:srgbClr val="0070C0"/>
                </a:solidFill>
              </a:rPr>
              <a:t>How is the total product distributed </a:t>
            </a:r>
            <a:r>
              <a:rPr lang="tr-TR" dirty="0">
                <a:solidFill>
                  <a:srgbClr val="0070C0"/>
                </a:solidFill>
              </a:rPr>
              <a:t>                                </a:t>
            </a:r>
            <a:r>
              <a:rPr lang="en-US" dirty="0"/>
              <a:t>among the members of the society? </a:t>
            </a:r>
            <a:endParaRPr lang="tr-TR" dirty="0"/>
          </a:p>
          <a:p>
            <a:pPr lvl="1"/>
            <a:r>
              <a:rPr lang="en-US" dirty="0">
                <a:solidFill>
                  <a:srgbClr val="0070C0"/>
                </a:solidFill>
              </a:rPr>
              <a:t>Are the country’s sources being fully utilized? </a:t>
            </a:r>
            <a:endParaRPr lang="tr-TR" dirty="0">
              <a:solidFill>
                <a:srgbClr val="0070C0"/>
              </a:solidFill>
            </a:endParaRPr>
          </a:p>
          <a:p>
            <a:pPr lvl="1"/>
            <a:r>
              <a:rPr lang="en-US" dirty="0">
                <a:solidFill>
                  <a:srgbClr val="0070C0"/>
                </a:solidFill>
              </a:rPr>
              <a:t>Is the economy’s productive capacity growing</a:t>
            </a:r>
            <a:r>
              <a:rPr lang="tr-TR" dirty="0">
                <a:solidFill>
                  <a:srgbClr val="0070C0"/>
                </a:solidFill>
              </a:rPr>
              <a:t>         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over time?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Prosperity</a:t>
            </a:r>
            <a:endParaRPr lang="tr-TR" i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440362"/>
          </a:xfrm>
        </p:spPr>
        <p:txBody>
          <a:bodyPr/>
          <a:lstStyle/>
          <a:p>
            <a:pPr marL="342900" lvl="1" indent="-3429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/>
              <a:t>An economy </a:t>
            </a:r>
            <a:r>
              <a:rPr lang="tr-TR" sz="3200" dirty="0"/>
              <a:t>                                                                     </a:t>
            </a:r>
            <a:r>
              <a:rPr lang="en-US" sz="3200" dirty="0">
                <a:solidFill>
                  <a:srgbClr val="0070C0"/>
                </a:solidFill>
              </a:rPr>
              <a:t>should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0070C0"/>
                </a:solidFill>
              </a:rPr>
              <a:t>produce enough goods and services </a:t>
            </a:r>
            <a:r>
              <a:rPr lang="tr-TR" sz="3200" dirty="0">
                <a:solidFill>
                  <a:srgbClr val="0070C0"/>
                </a:solidFill>
              </a:rPr>
              <a:t>      </a:t>
            </a:r>
            <a:r>
              <a:rPr lang="en-US" sz="3200" dirty="0"/>
              <a:t>for people </a:t>
            </a:r>
            <a:r>
              <a:rPr lang="tr-TR" sz="3200" dirty="0"/>
              <a:t>                                                                          </a:t>
            </a:r>
            <a:r>
              <a:rPr lang="en-US" sz="3200" dirty="0"/>
              <a:t>and </a:t>
            </a:r>
            <a:r>
              <a:rPr lang="en-US" sz="3200" dirty="0">
                <a:solidFill>
                  <a:srgbClr val="0070C0"/>
                </a:solidFill>
              </a:rPr>
              <a:t>allow them </a:t>
            </a:r>
            <a:r>
              <a:rPr lang="en-US" sz="3200" dirty="0"/>
              <a:t>to </a:t>
            </a:r>
            <a:r>
              <a:rPr lang="en-US" sz="3200" dirty="0">
                <a:solidFill>
                  <a:srgbClr val="0070C0"/>
                </a:solidFill>
              </a:rPr>
              <a:t>enjoy life to the fullest. </a:t>
            </a:r>
            <a:endParaRPr lang="tr-TR" sz="3200" dirty="0">
              <a:solidFill>
                <a:srgbClr val="0070C0"/>
              </a:solidFill>
            </a:endParaRPr>
          </a:p>
          <a:p>
            <a:pPr marL="342900" lvl="1" indent="-3429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/>
              <a:t>Prosperity does </a:t>
            </a:r>
            <a:r>
              <a:rPr lang="en-US" sz="3200" dirty="0">
                <a:solidFill>
                  <a:srgbClr val="0070C0"/>
                </a:solidFill>
              </a:rPr>
              <a:t>not just mean having more consumption. </a:t>
            </a:r>
            <a:endParaRPr lang="tr-TR" sz="3200" dirty="0">
              <a:solidFill>
                <a:srgbClr val="0070C0"/>
              </a:solidFill>
            </a:endParaRPr>
          </a:p>
          <a:p>
            <a:pPr marL="342900" lvl="1" indent="-3429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/>
              <a:t>It means </a:t>
            </a:r>
            <a:r>
              <a:rPr lang="en-US" sz="3200" dirty="0">
                <a:solidFill>
                  <a:srgbClr val="0070C0"/>
                </a:solidFill>
              </a:rPr>
              <a:t>enjoying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0070C0"/>
                </a:solidFill>
              </a:rPr>
              <a:t>a good balance </a:t>
            </a:r>
            <a:r>
              <a:rPr lang="tr-TR" sz="3200" dirty="0">
                <a:solidFill>
                  <a:srgbClr val="0070C0"/>
                </a:solidFill>
              </a:rPr>
              <a:t>                           </a:t>
            </a:r>
            <a:r>
              <a:rPr lang="en-US" sz="3200" dirty="0"/>
              <a:t>between</a:t>
            </a:r>
            <a:r>
              <a:rPr lang="en-US" sz="3200" dirty="0">
                <a:solidFill>
                  <a:srgbClr val="0070C0"/>
                </a:solidFill>
              </a:rPr>
              <a:t> private consumption, </a:t>
            </a:r>
            <a:r>
              <a:rPr lang="tr-TR" sz="3200" dirty="0">
                <a:solidFill>
                  <a:srgbClr val="0070C0"/>
                </a:solidFill>
              </a:rPr>
              <a:t>                                 </a:t>
            </a:r>
            <a:r>
              <a:rPr lang="en-US" sz="3200" dirty="0">
                <a:solidFill>
                  <a:srgbClr val="0070C0"/>
                </a:solidFill>
              </a:rPr>
              <a:t>public services, </a:t>
            </a:r>
            <a:r>
              <a:rPr lang="en-US" sz="3200" dirty="0"/>
              <a:t>and</a:t>
            </a:r>
            <a:r>
              <a:rPr lang="en-US" sz="3200" dirty="0">
                <a:solidFill>
                  <a:srgbClr val="0070C0"/>
                </a:solidFill>
              </a:rPr>
              <a:t> leisure time. </a:t>
            </a:r>
            <a:endParaRPr lang="tr-TR" sz="3200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50</a:t>
            </a:fld>
            <a:endParaRPr lang="tr-TR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>
            <a:extLst>
              <a:ext uri="{FF2B5EF4-FFF2-40B4-BE49-F238E27FC236}">
                <a16:creationId xmlns:a16="http://schemas.microsoft.com/office/drawing/2014/main" id="{29CA50A8-6312-4654-AD80-B002D37E4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/>
          <a:lstStyle/>
          <a:p>
            <a:r>
              <a:rPr lang="en-US" b="1" i="1" dirty="0"/>
              <a:t>Security</a:t>
            </a:r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5CD2319E-0E75-414A-A851-877E8555D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159667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Security</a:t>
            </a:r>
            <a:endParaRPr lang="tr-TR" i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342900" lvl="1" indent="-3429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/>
              <a:t>People should be confident that </a:t>
            </a:r>
            <a:r>
              <a:rPr lang="tr-TR" sz="3200" dirty="0"/>
              <a:t>                                 </a:t>
            </a:r>
            <a:r>
              <a:rPr lang="en-US" sz="3200" dirty="0">
                <a:solidFill>
                  <a:srgbClr val="0070C0"/>
                </a:solidFill>
              </a:rPr>
              <a:t>their economic conditions are reasonably stable</a:t>
            </a:r>
            <a:r>
              <a:rPr lang="en-US" sz="3200" dirty="0"/>
              <a:t>. </a:t>
            </a:r>
            <a:endParaRPr lang="tr-TR" sz="3200" dirty="0"/>
          </a:p>
          <a:p>
            <a:pPr marL="342900" lvl="1" indent="-3429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/>
              <a:t>They shouldn’t have to worry </a:t>
            </a:r>
            <a:r>
              <a:rPr lang="tr-TR" sz="3200" dirty="0"/>
              <a:t>                                           </a:t>
            </a:r>
            <a:r>
              <a:rPr lang="en-US" sz="3200" dirty="0"/>
              <a:t>about being able</a:t>
            </a:r>
            <a:r>
              <a:rPr lang="tr-TR" sz="3200" dirty="0"/>
              <a:t>                                                                               </a:t>
            </a:r>
            <a:r>
              <a:rPr lang="en-US" sz="3200" dirty="0">
                <a:solidFill>
                  <a:srgbClr val="0070C0"/>
                </a:solidFill>
              </a:rPr>
              <a:t>to support themselves, </a:t>
            </a:r>
            <a:r>
              <a:rPr lang="tr-TR" sz="3200" dirty="0">
                <a:solidFill>
                  <a:srgbClr val="0070C0"/>
                </a:solidFill>
              </a:rPr>
              <a:t>                                                                            </a:t>
            </a:r>
            <a:r>
              <a:rPr lang="en-US" sz="3200" dirty="0">
                <a:solidFill>
                  <a:srgbClr val="0070C0"/>
                </a:solidFill>
              </a:rPr>
              <a:t>to keep their home, </a:t>
            </a:r>
            <a:r>
              <a:rPr lang="tr-TR" sz="3200" dirty="0">
                <a:solidFill>
                  <a:srgbClr val="0070C0"/>
                </a:solidFill>
              </a:rPr>
              <a:t>                                                                 </a:t>
            </a:r>
            <a:r>
              <a:rPr lang="en-US" sz="3200" dirty="0"/>
              <a:t>and</a:t>
            </a:r>
            <a:r>
              <a:rPr lang="en-US" sz="3200" dirty="0">
                <a:solidFill>
                  <a:srgbClr val="0070C0"/>
                </a:solidFill>
              </a:rPr>
              <a:t> to pass on decent economic opportunities to their children. </a:t>
            </a:r>
            <a:endParaRPr lang="tr-TR" sz="3200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52</a:t>
            </a:fld>
            <a:endParaRPr lang="tr-TR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Security</a:t>
            </a:r>
            <a:endParaRPr lang="tr-TR" i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357826"/>
          </a:xfrm>
        </p:spPr>
        <p:txBody>
          <a:bodyPr>
            <a:normAutofit lnSpcReduction="10000"/>
          </a:bodyPr>
          <a:lstStyle/>
          <a:p>
            <a:pPr marL="342900" lvl="1" indent="-3429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>
                <a:solidFill>
                  <a:srgbClr val="0070C0"/>
                </a:solidFill>
              </a:rPr>
              <a:t>The economic insecurity and turmoil </a:t>
            </a:r>
            <a:r>
              <a:rPr lang="en-US" sz="3200" dirty="0"/>
              <a:t>experienced by billions of people today </a:t>
            </a:r>
            <a:r>
              <a:rPr lang="en-US" sz="3200" dirty="0">
                <a:solidFill>
                  <a:srgbClr val="0070C0"/>
                </a:solidFill>
              </a:rPr>
              <a:t>imposes real costs </a:t>
            </a:r>
            <a:r>
              <a:rPr lang="en-US" sz="3200" dirty="0"/>
              <a:t>on them. </a:t>
            </a:r>
            <a:endParaRPr lang="tr-TR" sz="3200" dirty="0"/>
          </a:p>
          <a:p>
            <a:pPr marL="342900" lvl="1" indent="-3429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/>
              <a:t>Even</a:t>
            </a:r>
            <a:r>
              <a:rPr lang="en-US" sz="3200" dirty="0">
                <a:solidFill>
                  <a:srgbClr val="0070C0"/>
                </a:solidFill>
              </a:rPr>
              <a:t> people who may never lose their </a:t>
            </a:r>
            <a:r>
              <a:rPr lang="tr-TR" sz="3200" dirty="0">
                <a:solidFill>
                  <a:srgbClr val="0070C0"/>
                </a:solidFill>
              </a:rPr>
              <a:t>                            </a:t>
            </a:r>
            <a:r>
              <a:rPr lang="en-US" sz="3200" dirty="0">
                <a:solidFill>
                  <a:srgbClr val="0070C0"/>
                </a:solidFill>
              </a:rPr>
              <a:t>job </a:t>
            </a:r>
            <a:r>
              <a:rPr lang="en-US" sz="3200" dirty="0"/>
              <a:t>or</a:t>
            </a:r>
            <a:r>
              <a:rPr lang="en-US" sz="3200" dirty="0">
                <a:solidFill>
                  <a:srgbClr val="0070C0"/>
                </a:solidFill>
              </a:rPr>
              <a:t> home </a:t>
            </a:r>
            <a:r>
              <a:rPr lang="tr-TR" sz="3200" dirty="0">
                <a:solidFill>
                  <a:srgbClr val="0070C0"/>
                </a:solidFill>
              </a:rPr>
              <a:t>                                                                               </a:t>
            </a:r>
            <a:r>
              <a:rPr lang="en-US" sz="3200" dirty="0">
                <a:solidFill>
                  <a:srgbClr val="0070C0"/>
                </a:solidFill>
              </a:rPr>
              <a:t>spend a great deal of time and energy worrying that they might. </a:t>
            </a:r>
            <a:endParaRPr lang="tr-TR" sz="3200" dirty="0">
              <a:solidFill>
                <a:srgbClr val="0070C0"/>
              </a:solidFill>
            </a:endParaRPr>
          </a:p>
          <a:p>
            <a:pPr marL="342900" lvl="1" indent="-3429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>
                <a:solidFill>
                  <a:srgbClr val="0070C0"/>
                </a:solidFill>
              </a:rPr>
              <a:t>That fear is costly. </a:t>
            </a:r>
            <a:endParaRPr lang="tr-TR" sz="3200" dirty="0">
              <a:solidFill>
                <a:srgbClr val="0070C0"/>
              </a:solidFill>
            </a:endParaRPr>
          </a:p>
          <a:p>
            <a:pPr marL="342900" lvl="1" indent="-3429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/>
              <a:t>Economic security is valuable.</a:t>
            </a:r>
            <a:endParaRPr lang="tr-TR" sz="3200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53</a:t>
            </a:fld>
            <a:endParaRPr lang="tr-TR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>
            <a:extLst>
              <a:ext uri="{FF2B5EF4-FFF2-40B4-BE49-F238E27FC236}">
                <a16:creationId xmlns:a16="http://schemas.microsoft.com/office/drawing/2014/main" id="{8E1B6916-77AE-45FA-B75D-8A30CC553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/>
          <a:lstStyle/>
          <a:p>
            <a:r>
              <a:rPr lang="en-US" b="1" i="1" dirty="0"/>
              <a:t>Innovation</a:t>
            </a:r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34DEFC35-89FA-478C-9733-58892BEEE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448818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Innovation</a:t>
            </a:r>
            <a:endParaRPr lang="tr-TR" i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440362"/>
          </a:xfrm>
        </p:spPr>
        <p:txBody>
          <a:bodyPr>
            <a:normAutofit/>
          </a:bodyPr>
          <a:lstStyle/>
          <a:p>
            <a:pPr marL="342900" lvl="1" indent="-3429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/>
              <a:t>Economic progress requires us </a:t>
            </a:r>
            <a:r>
              <a:rPr lang="tr-TR" sz="3200" dirty="0"/>
              <a:t>                                            </a:t>
            </a:r>
            <a:r>
              <a:rPr lang="en-US" sz="3200" dirty="0">
                <a:solidFill>
                  <a:srgbClr val="0070C0"/>
                </a:solidFill>
              </a:rPr>
              <a:t>to think continuously </a:t>
            </a:r>
            <a:r>
              <a:rPr lang="en-US" sz="3200" dirty="0"/>
              <a:t>about </a:t>
            </a:r>
            <a:r>
              <a:rPr lang="tr-TR" sz="3200" dirty="0">
                <a:solidFill>
                  <a:srgbClr val="0070C0"/>
                </a:solidFill>
              </a:rPr>
              <a:t>                                          </a:t>
            </a:r>
            <a:r>
              <a:rPr lang="en-US" sz="3200" dirty="0">
                <a:solidFill>
                  <a:srgbClr val="0070C0"/>
                </a:solidFill>
              </a:rPr>
              <a:t>how to make our work more productive. </a:t>
            </a:r>
            <a:endParaRPr lang="tr-TR" sz="3200" dirty="0">
              <a:solidFill>
                <a:srgbClr val="0070C0"/>
              </a:solidFill>
            </a:endParaRPr>
          </a:p>
          <a:p>
            <a:pPr marL="342900" lvl="1" indent="-3429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/>
              <a:t>This innovation includes </a:t>
            </a:r>
            <a:r>
              <a:rPr lang="tr-TR" sz="3200" dirty="0"/>
              <a:t>                                           </a:t>
            </a:r>
            <a:r>
              <a:rPr lang="en-US" sz="3200" dirty="0">
                <a:solidFill>
                  <a:srgbClr val="0070C0"/>
                </a:solidFill>
              </a:rPr>
              <a:t>imagining new goods and services </a:t>
            </a:r>
            <a:r>
              <a:rPr lang="tr-TR" sz="3200" dirty="0">
                <a:solidFill>
                  <a:srgbClr val="0070C0"/>
                </a:solidFill>
              </a:rPr>
              <a:t>                                    </a:t>
            </a:r>
            <a:r>
              <a:rPr lang="en-US" sz="3200" dirty="0"/>
              <a:t>and</a:t>
            </a:r>
            <a:r>
              <a:rPr lang="en-US" sz="3200" dirty="0">
                <a:solidFill>
                  <a:srgbClr val="0070C0"/>
                </a:solidFill>
              </a:rPr>
              <a:t> better ways of producing them. </a:t>
            </a:r>
            <a:endParaRPr lang="tr-TR" sz="3200" dirty="0">
              <a:solidFill>
                <a:srgbClr val="0070C0"/>
              </a:solidFill>
            </a:endParaRPr>
          </a:p>
          <a:p>
            <a:pPr marL="342900" lvl="1" indent="-3429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>
                <a:solidFill>
                  <a:srgbClr val="0070C0"/>
                </a:solidFill>
              </a:rPr>
              <a:t>An economy should be organized </a:t>
            </a:r>
            <a:r>
              <a:rPr lang="tr-TR" sz="3200" dirty="0">
                <a:solidFill>
                  <a:srgbClr val="0070C0"/>
                </a:solidFill>
              </a:rPr>
              <a:t>                                     </a:t>
            </a:r>
            <a:r>
              <a:rPr lang="en-US" sz="3200" dirty="0"/>
              <a:t>in a way</a:t>
            </a:r>
            <a:r>
              <a:rPr lang="tr-TR" sz="3200" dirty="0"/>
              <a:t> </a:t>
            </a:r>
            <a:r>
              <a:rPr lang="en-US" sz="3200" dirty="0"/>
              <a:t>that </a:t>
            </a:r>
            <a:r>
              <a:rPr lang="tr-TR" sz="3200" dirty="0"/>
              <a:t>                                                        </a:t>
            </a:r>
            <a:r>
              <a:rPr lang="en-US" sz="3200" dirty="0">
                <a:solidFill>
                  <a:srgbClr val="0070C0"/>
                </a:solidFill>
              </a:rPr>
              <a:t>promotes and facilitates innovative behavior</a:t>
            </a:r>
            <a:r>
              <a:rPr lang="en-US" sz="3200" dirty="0"/>
              <a:t>.</a:t>
            </a:r>
            <a:endParaRPr lang="tr-TR" sz="3200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55</a:t>
            </a:fld>
            <a:endParaRPr lang="tr-TR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>
            <a:extLst>
              <a:ext uri="{FF2B5EF4-FFF2-40B4-BE49-F238E27FC236}">
                <a16:creationId xmlns:a16="http://schemas.microsoft.com/office/drawing/2014/main" id="{1CC000AA-337F-4373-847B-48FB94516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/>
          <a:lstStyle/>
          <a:p>
            <a:r>
              <a:rPr lang="en-US" b="1" i="1" dirty="0"/>
              <a:t>Choice</a:t>
            </a:r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0E060258-4C84-42AA-9E17-A90F386BF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505869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</p:spPr>
        <p:txBody>
          <a:bodyPr/>
          <a:lstStyle/>
          <a:p>
            <a:r>
              <a:rPr lang="en-US" b="1" i="1" dirty="0"/>
              <a:t>Choice</a:t>
            </a:r>
            <a:endParaRPr lang="tr-TR" i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73216"/>
          </a:xfrm>
        </p:spPr>
        <p:txBody>
          <a:bodyPr>
            <a:normAutofit/>
          </a:bodyPr>
          <a:lstStyle/>
          <a:p>
            <a:pPr marL="342900" lvl="1" indent="-3429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/>
              <a:t>Individuals have </a:t>
            </a:r>
            <a:r>
              <a:rPr lang="tr-TR" sz="3200" dirty="0"/>
              <a:t>                                                       </a:t>
            </a:r>
            <a:r>
              <a:rPr lang="en-US" sz="3200" dirty="0"/>
              <a:t>different </a:t>
            </a:r>
            <a:r>
              <a:rPr lang="en-US" sz="3200" dirty="0">
                <a:solidFill>
                  <a:srgbClr val="0070C0"/>
                </a:solidFill>
              </a:rPr>
              <a:t>preferences, hopes, </a:t>
            </a:r>
            <a:r>
              <a:rPr lang="en-US" sz="3200" dirty="0"/>
              <a:t>and</a:t>
            </a:r>
            <a:r>
              <a:rPr lang="en-US" sz="3200" dirty="0">
                <a:solidFill>
                  <a:srgbClr val="0070C0"/>
                </a:solidFill>
              </a:rPr>
              <a:t> dreams. </a:t>
            </a:r>
            <a:endParaRPr lang="tr-TR" sz="3200" dirty="0">
              <a:solidFill>
                <a:srgbClr val="0070C0"/>
              </a:solidFill>
            </a:endParaRPr>
          </a:p>
          <a:p>
            <a:pPr marL="342900" lvl="1" indent="-34290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3200" dirty="0">
                <a:solidFill>
                  <a:srgbClr val="0070C0"/>
                </a:solidFill>
              </a:rPr>
              <a:t>They should have reasonable ability </a:t>
            </a:r>
            <a:r>
              <a:rPr lang="tr-TR" sz="3200" dirty="0">
                <a:solidFill>
                  <a:srgbClr val="0070C0"/>
                </a:solidFill>
              </a:rPr>
              <a:t>                                   </a:t>
            </a:r>
            <a:r>
              <a:rPr lang="en-US" sz="3200" dirty="0"/>
              <a:t>to</a:t>
            </a:r>
            <a:r>
              <a:rPr lang="en-US" sz="3200" dirty="0">
                <a:solidFill>
                  <a:srgbClr val="0070C0"/>
                </a:solidFill>
              </a:rPr>
              <a:t> make economic decisions </a:t>
            </a:r>
            <a:r>
              <a:rPr lang="tr-TR" sz="3200" dirty="0">
                <a:solidFill>
                  <a:srgbClr val="0070C0"/>
                </a:solidFill>
              </a:rPr>
              <a:t>                                               </a:t>
            </a:r>
            <a:r>
              <a:rPr lang="en-US" sz="3200" dirty="0"/>
              <a:t>in line with </a:t>
            </a:r>
            <a:r>
              <a:rPr lang="en-US" sz="3200" dirty="0">
                <a:solidFill>
                  <a:srgbClr val="0070C0"/>
                </a:solidFill>
              </a:rPr>
              <a:t>those preferences, </a:t>
            </a:r>
            <a:r>
              <a:rPr lang="tr-TR" sz="3200" dirty="0">
                <a:solidFill>
                  <a:srgbClr val="0070C0"/>
                </a:solidFill>
              </a:rPr>
              <a:t>                                  </a:t>
            </a:r>
            <a:r>
              <a:rPr lang="en-US" sz="3200" dirty="0"/>
              <a:t>including </a:t>
            </a:r>
            <a:endParaRPr lang="tr-TR" sz="3200" dirty="0"/>
          </a:p>
          <a:p>
            <a:pPr marL="857250" lvl="2" indent="-4572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3200" dirty="0">
                <a:solidFill>
                  <a:srgbClr val="0070C0"/>
                </a:solidFill>
              </a:rPr>
              <a:t>the sort of work </a:t>
            </a:r>
            <a:r>
              <a:rPr lang="en-US" sz="3200" dirty="0"/>
              <a:t>they do, </a:t>
            </a:r>
            <a:endParaRPr lang="tr-TR" sz="3200" dirty="0"/>
          </a:p>
          <a:p>
            <a:pPr marL="857250" lvl="2" indent="-4572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3200" dirty="0">
                <a:solidFill>
                  <a:srgbClr val="0070C0"/>
                </a:solidFill>
              </a:rPr>
              <a:t>where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0070C0"/>
                </a:solidFill>
              </a:rPr>
              <a:t>they live</a:t>
            </a:r>
            <a:r>
              <a:rPr lang="en-US" sz="3200" dirty="0"/>
              <a:t>, </a:t>
            </a:r>
            <a:endParaRPr lang="tr-TR" sz="3200" dirty="0"/>
          </a:p>
          <a:p>
            <a:pPr marL="857250" lvl="2" indent="-4572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3200" dirty="0"/>
              <a:t>and </a:t>
            </a:r>
            <a:r>
              <a:rPr lang="en-US" sz="3200" dirty="0">
                <a:solidFill>
                  <a:srgbClr val="0070C0"/>
                </a:solidFill>
              </a:rPr>
              <a:t>what they consume</a:t>
            </a:r>
            <a:r>
              <a:rPr lang="en-US" sz="3200" dirty="0"/>
              <a:t>. </a:t>
            </a:r>
            <a:endParaRPr lang="tr-TR" sz="3200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57</a:t>
            </a:fld>
            <a:endParaRPr lang="tr-TR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>
            <a:extLst>
              <a:ext uri="{FF2B5EF4-FFF2-40B4-BE49-F238E27FC236}">
                <a16:creationId xmlns:a16="http://schemas.microsoft.com/office/drawing/2014/main" id="{CC537F7D-C88A-4AE7-B542-8ED89C843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/>
          <a:lstStyle/>
          <a:p>
            <a:r>
              <a:rPr lang="en-US" b="1" i="1" dirty="0"/>
              <a:t>Equality</a:t>
            </a:r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C5E35740-8F3F-403D-93AE-69AE3A016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205678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Equality</a:t>
            </a:r>
            <a:endParaRPr lang="tr-TR" i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342900" lvl="1" indent="-3429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>
                <a:solidFill>
                  <a:srgbClr val="0070C0"/>
                </a:solidFill>
              </a:rPr>
              <a:t>Inequality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0070C0"/>
                </a:solidFill>
              </a:rPr>
              <a:t>deprives </a:t>
            </a:r>
            <a:r>
              <a:rPr lang="en-US" dirty="0">
                <a:solidFill>
                  <a:srgbClr val="0070C0"/>
                </a:solidFill>
              </a:rPr>
              <a:t>many</a:t>
            </a:r>
            <a:r>
              <a:rPr lang="en-US" sz="3200" dirty="0">
                <a:solidFill>
                  <a:srgbClr val="0070C0"/>
                </a:solidFill>
              </a:rPr>
              <a:t> people </a:t>
            </a:r>
            <a:r>
              <a:rPr lang="tr-TR" sz="3200" dirty="0">
                <a:solidFill>
                  <a:srgbClr val="0070C0"/>
                </a:solidFill>
              </a:rPr>
              <a:t>                                         </a:t>
            </a:r>
            <a:r>
              <a:rPr lang="en-US" sz="3200" dirty="0"/>
              <a:t>of </a:t>
            </a:r>
            <a:r>
              <a:rPr lang="en-US" sz="3200" dirty="0">
                <a:solidFill>
                  <a:srgbClr val="0070C0"/>
                </a:solidFill>
              </a:rPr>
              <a:t>the ability to work and enjoy their lives</a:t>
            </a:r>
            <a:r>
              <a:rPr lang="en-US" sz="3200" dirty="0"/>
              <a:t>. </a:t>
            </a:r>
            <a:endParaRPr lang="tr-TR" sz="3200" dirty="0"/>
          </a:p>
          <a:p>
            <a:pPr marL="342900" lvl="1" indent="-3429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/>
              <a:t>In this sense, </a:t>
            </a:r>
            <a:r>
              <a:rPr lang="tr-TR" sz="3200" dirty="0"/>
              <a:t>                                                                          </a:t>
            </a:r>
            <a:r>
              <a:rPr lang="en-US" sz="3200" dirty="0">
                <a:solidFill>
                  <a:srgbClr val="0070C0"/>
                </a:solidFill>
              </a:rPr>
              <a:t>the goal of equality is bound up </a:t>
            </a:r>
            <a:r>
              <a:rPr lang="tr-TR" sz="3200" dirty="0">
                <a:solidFill>
                  <a:srgbClr val="0070C0"/>
                </a:solidFill>
              </a:rPr>
              <a:t>                                        </a:t>
            </a:r>
            <a:r>
              <a:rPr lang="en-US" sz="3200" dirty="0"/>
              <a:t>with </a:t>
            </a:r>
            <a:r>
              <a:rPr lang="en-US" sz="3200" dirty="0">
                <a:solidFill>
                  <a:srgbClr val="0070C0"/>
                </a:solidFill>
              </a:rPr>
              <a:t>the goal of prosperity. </a:t>
            </a:r>
            <a:endParaRPr lang="tr-TR" sz="3200" dirty="0">
              <a:solidFill>
                <a:srgbClr val="0070C0"/>
              </a:solidFill>
            </a:endParaRPr>
          </a:p>
          <a:p>
            <a:pPr marL="342900" lvl="1" indent="-3429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>
                <a:solidFill>
                  <a:srgbClr val="0070C0"/>
                </a:solidFill>
              </a:rPr>
              <a:t>Inequality create</a:t>
            </a:r>
            <a:r>
              <a:rPr lang="tr-TR" sz="3200" dirty="0">
                <a:solidFill>
                  <a:srgbClr val="0070C0"/>
                </a:solidFill>
              </a:rPr>
              <a:t>s</a:t>
            </a:r>
            <a:r>
              <a:rPr lang="en-US" sz="3200" dirty="0">
                <a:solidFill>
                  <a:srgbClr val="0070C0"/>
                </a:solidFill>
              </a:rPr>
              <a:t> social problems. </a:t>
            </a:r>
            <a:endParaRPr lang="tr-TR" sz="3200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59</a:t>
            </a:fld>
            <a:endParaRPr lang="tr-T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>
            <a:extLst>
              <a:ext uri="{FF2B5EF4-FFF2-40B4-BE49-F238E27FC236}">
                <a16:creationId xmlns:a16="http://schemas.microsoft.com/office/drawing/2014/main" id="{C8642783-C6CA-47C8-85FF-6366D5021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en-US" b="1" dirty="0"/>
              <a:t>What goods and services </a:t>
            </a:r>
            <a:r>
              <a:rPr lang="tr-TR" b="1" dirty="0"/>
              <a:t>                               </a:t>
            </a:r>
            <a:r>
              <a:rPr lang="en-US" b="1" dirty="0"/>
              <a:t>are being produced</a:t>
            </a:r>
            <a:r>
              <a:rPr lang="tr-TR" b="1" dirty="0"/>
              <a:t> </a:t>
            </a:r>
            <a:br>
              <a:rPr lang="tr-TR" b="1" dirty="0"/>
            </a:br>
            <a:r>
              <a:rPr lang="en-US" b="1" dirty="0"/>
              <a:t>and in what quantities? </a:t>
            </a:r>
            <a:br>
              <a:rPr lang="tr-TR" dirty="0"/>
            </a:br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F70D1F1F-FE50-446B-9CF2-6368DB057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363737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Equality</a:t>
            </a:r>
            <a:endParaRPr lang="tr-TR" i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342900" lvl="1" indent="-3429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>
                <a:solidFill>
                  <a:srgbClr val="0070C0"/>
                </a:solidFill>
              </a:rPr>
              <a:t>Concentration of income and wealth </a:t>
            </a:r>
            <a:r>
              <a:rPr lang="tr-TR" sz="3200" dirty="0">
                <a:solidFill>
                  <a:srgbClr val="0070C0"/>
                </a:solidFill>
              </a:rPr>
              <a:t>                            </a:t>
            </a:r>
            <a:r>
              <a:rPr lang="en-US" sz="3200" dirty="0"/>
              <a:t>at the top </a:t>
            </a:r>
            <a:r>
              <a:rPr lang="tr-TR" sz="3200" dirty="0"/>
              <a:t>                                                                       </a:t>
            </a:r>
            <a:r>
              <a:rPr lang="en-US" sz="3200" dirty="0"/>
              <a:t>will </a:t>
            </a:r>
            <a:r>
              <a:rPr lang="en-US" sz="3200" dirty="0">
                <a:solidFill>
                  <a:srgbClr val="0070C0"/>
                </a:solidFill>
              </a:rPr>
              <a:t>undermine social cohesion</a:t>
            </a:r>
            <a:r>
              <a:rPr lang="en-US" sz="3200" dirty="0"/>
              <a:t>, </a:t>
            </a:r>
            <a:r>
              <a:rPr lang="en-US" sz="3200" dirty="0">
                <a:solidFill>
                  <a:srgbClr val="0070C0"/>
                </a:solidFill>
              </a:rPr>
              <a:t>wellbeing</a:t>
            </a:r>
            <a:r>
              <a:rPr lang="en-US" sz="3200" dirty="0"/>
              <a:t>, </a:t>
            </a:r>
            <a:r>
              <a:rPr lang="tr-TR" sz="3200" dirty="0"/>
              <a:t>       </a:t>
            </a:r>
            <a:r>
              <a:rPr lang="en-US" sz="3200" dirty="0"/>
              <a:t>and </a:t>
            </a:r>
            <a:r>
              <a:rPr lang="en-US" sz="3200" dirty="0">
                <a:solidFill>
                  <a:srgbClr val="0070C0"/>
                </a:solidFill>
              </a:rPr>
              <a:t>democracy</a:t>
            </a:r>
            <a:r>
              <a:rPr lang="en-US" sz="3200" dirty="0"/>
              <a:t>. </a:t>
            </a:r>
            <a:endParaRPr lang="tr-TR" sz="3200" dirty="0"/>
          </a:p>
          <a:p>
            <a:pPr marL="342900" lvl="1" indent="-3429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>
                <a:solidFill>
                  <a:srgbClr val="0070C0"/>
                </a:solidFill>
              </a:rPr>
              <a:t>People’s emotional well-being is </a:t>
            </a:r>
            <a:r>
              <a:rPr lang="tr-TR" sz="3200" dirty="0">
                <a:solidFill>
                  <a:srgbClr val="0070C0"/>
                </a:solidFill>
              </a:rPr>
              <a:t>                          </a:t>
            </a:r>
            <a:r>
              <a:rPr lang="en-US" sz="3200" dirty="0"/>
              <a:t>negatively influenced by </a:t>
            </a:r>
            <a:r>
              <a:rPr lang="tr-TR" sz="3200" dirty="0"/>
              <a:t>                                             </a:t>
            </a:r>
            <a:r>
              <a:rPr lang="en-US" sz="3200" dirty="0">
                <a:solidFill>
                  <a:srgbClr val="0070C0"/>
                </a:solidFill>
              </a:rPr>
              <a:t>unfavorable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0070C0"/>
                </a:solidFill>
              </a:rPr>
              <a:t>self-comparisons </a:t>
            </a:r>
            <a:r>
              <a:rPr lang="tr-TR" sz="3200" dirty="0">
                <a:solidFill>
                  <a:srgbClr val="0070C0"/>
                </a:solidFill>
              </a:rPr>
              <a:t>                                                                     </a:t>
            </a:r>
            <a:r>
              <a:rPr lang="en-US" sz="3200" dirty="0"/>
              <a:t>to </a:t>
            </a:r>
            <a:r>
              <a:rPr lang="en-US" sz="3200" dirty="0">
                <a:solidFill>
                  <a:srgbClr val="0070C0"/>
                </a:solidFill>
              </a:rPr>
              <a:t>the lifestyles of the rich and famous. </a:t>
            </a:r>
            <a:endParaRPr lang="tr-TR" sz="3200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60</a:t>
            </a:fld>
            <a:endParaRPr lang="tr-TR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Equality</a:t>
            </a:r>
            <a:endParaRPr lang="tr-TR" i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440362"/>
          </a:xfrm>
        </p:spPr>
        <p:txBody>
          <a:bodyPr>
            <a:normAutofit/>
          </a:bodyPr>
          <a:lstStyle/>
          <a:p>
            <a:pPr marL="342900" lvl="1" indent="-3429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>
                <a:solidFill>
                  <a:srgbClr val="0070C0"/>
                </a:solidFill>
              </a:rPr>
              <a:t>Concentration of income and wealth </a:t>
            </a:r>
            <a:r>
              <a:rPr lang="tr-TR" sz="3200" dirty="0">
                <a:solidFill>
                  <a:srgbClr val="0070C0"/>
                </a:solidFill>
              </a:rPr>
              <a:t>                                     </a:t>
            </a:r>
            <a:r>
              <a:rPr lang="en-US" sz="3200" dirty="0"/>
              <a:t>at the top,                                                                                 </a:t>
            </a:r>
            <a:r>
              <a:rPr lang="en-US" sz="3200" dirty="0">
                <a:solidFill>
                  <a:srgbClr val="0070C0"/>
                </a:solidFill>
              </a:rPr>
              <a:t> carries distinct negative consequences. </a:t>
            </a:r>
          </a:p>
          <a:p>
            <a:pPr marL="342900" lvl="1" indent="-3429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/>
              <a:t>Thus, </a:t>
            </a:r>
            <a:r>
              <a:rPr lang="en-US" sz="3200" dirty="0">
                <a:solidFill>
                  <a:srgbClr val="0070C0"/>
                </a:solidFill>
              </a:rPr>
              <a:t>limiting the economic distance </a:t>
            </a:r>
            <a:r>
              <a:rPr lang="tr-TR" sz="3200" dirty="0">
                <a:solidFill>
                  <a:srgbClr val="0070C0"/>
                </a:solidFill>
              </a:rPr>
              <a:t>                           </a:t>
            </a:r>
            <a:r>
              <a:rPr lang="en-US" sz="3200" dirty="0"/>
              <a:t>between</a:t>
            </a:r>
            <a:r>
              <a:rPr lang="en-US" sz="3200" dirty="0">
                <a:solidFill>
                  <a:srgbClr val="0070C0"/>
                </a:solidFill>
              </a:rPr>
              <a:t> rich </a:t>
            </a:r>
            <a:r>
              <a:rPr lang="en-US" sz="3200" dirty="0"/>
              <a:t>and </a:t>
            </a:r>
            <a:r>
              <a:rPr lang="en-US" sz="3200" dirty="0">
                <a:solidFill>
                  <a:srgbClr val="0070C0"/>
                </a:solidFill>
              </a:rPr>
              <a:t>poor </a:t>
            </a:r>
            <a:r>
              <a:rPr lang="tr-TR" sz="3200" dirty="0">
                <a:solidFill>
                  <a:srgbClr val="0070C0"/>
                </a:solidFill>
              </a:rPr>
              <a:t>                                                          </a:t>
            </a:r>
            <a:r>
              <a:rPr lang="en-US" sz="3200" dirty="0"/>
              <a:t>is an important economic goal. </a:t>
            </a:r>
            <a:endParaRPr lang="tr-TR" sz="3200" dirty="0"/>
          </a:p>
          <a:p>
            <a:pPr marL="342900" lvl="1" indent="-3429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/>
              <a:t>Equality also requires </a:t>
            </a:r>
            <a:r>
              <a:rPr lang="en-US" sz="3200" dirty="0">
                <a:solidFill>
                  <a:srgbClr val="0070C0"/>
                </a:solidFill>
              </a:rPr>
              <a:t>decent provisions </a:t>
            </a:r>
            <a:r>
              <a:rPr lang="tr-TR" sz="3200" dirty="0">
                <a:solidFill>
                  <a:srgbClr val="0070C0"/>
                </a:solidFill>
              </a:rPr>
              <a:t>                             </a:t>
            </a:r>
            <a:r>
              <a:rPr lang="en-US" sz="3200" dirty="0"/>
              <a:t>to </a:t>
            </a:r>
            <a:r>
              <a:rPr lang="en-US" sz="3200" dirty="0">
                <a:solidFill>
                  <a:srgbClr val="0070C0"/>
                </a:solidFill>
              </a:rPr>
              <a:t>support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0070C0"/>
                </a:solidFill>
              </a:rPr>
              <a:t>those members of society </a:t>
            </a:r>
            <a:r>
              <a:rPr lang="tr-TR" sz="3200" dirty="0">
                <a:solidFill>
                  <a:srgbClr val="0070C0"/>
                </a:solidFill>
              </a:rPr>
              <a:t>                              </a:t>
            </a:r>
            <a:r>
              <a:rPr lang="en-US" sz="3200" dirty="0"/>
              <a:t>who</a:t>
            </a:r>
            <a:r>
              <a:rPr lang="en-US" sz="3200" dirty="0">
                <a:solidFill>
                  <a:srgbClr val="0070C0"/>
                </a:solidFill>
              </a:rPr>
              <a:t> cannot work.</a:t>
            </a:r>
            <a:endParaRPr lang="tr-TR" sz="3200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61</a:t>
            </a:fld>
            <a:endParaRPr lang="tr-TR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>
            <a:extLst>
              <a:ext uri="{FF2B5EF4-FFF2-40B4-BE49-F238E27FC236}">
                <a16:creationId xmlns:a16="http://schemas.microsoft.com/office/drawing/2014/main" id="{23F8BAA6-C3A1-4291-80AF-43DA4F5843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/>
          <a:lstStyle/>
          <a:p>
            <a:r>
              <a:rPr lang="en-US" b="1" i="1" dirty="0"/>
              <a:t>Sustainability</a:t>
            </a:r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93212BFD-FAA6-44A6-B525-238CFC39A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590674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Sustainability</a:t>
            </a:r>
            <a:endParaRPr lang="tr-TR" i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342900" lvl="1" indent="-3429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/>
              <a:t>Humans depend </a:t>
            </a:r>
            <a:r>
              <a:rPr lang="tr-TR" sz="3200" dirty="0"/>
              <a:t>                                                              </a:t>
            </a:r>
            <a:r>
              <a:rPr lang="en-US" sz="3200" dirty="0">
                <a:solidFill>
                  <a:srgbClr val="0070C0"/>
                </a:solidFill>
              </a:rPr>
              <a:t>on their natural environment. </a:t>
            </a:r>
            <a:endParaRPr lang="tr-TR" sz="3200" dirty="0">
              <a:solidFill>
                <a:srgbClr val="0070C0"/>
              </a:solidFill>
            </a:endParaRPr>
          </a:p>
          <a:p>
            <a:pPr marL="342900" lvl="1" indent="-3429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/>
              <a:t>Natural environment directly enhances </a:t>
            </a:r>
            <a:r>
              <a:rPr lang="tr-TR" sz="3200" dirty="0"/>
              <a:t>                   </a:t>
            </a:r>
            <a:r>
              <a:rPr lang="en-US" sz="3200" dirty="0"/>
              <a:t>our </a:t>
            </a:r>
            <a:r>
              <a:rPr lang="en-US" sz="3200" dirty="0">
                <a:solidFill>
                  <a:srgbClr val="0070C0"/>
                </a:solidFill>
              </a:rPr>
              <a:t>quality of life </a:t>
            </a:r>
            <a:r>
              <a:rPr lang="tr-TR" sz="3200" dirty="0">
                <a:solidFill>
                  <a:srgbClr val="0070C0"/>
                </a:solidFill>
              </a:rPr>
              <a:t>                                                             </a:t>
            </a:r>
            <a:r>
              <a:rPr lang="en-US" sz="3200" dirty="0"/>
              <a:t>through</a:t>
            </a:r>
            <a:r>
              <a:rPr lang="en-US" sz="3200" dirty="0">
                <a:solidFill>
                  <a:srgbClr val="0070C0"/>
                </a:solidFill>
              </a:rPr>
              <a:t> the air we breathe, </a:t>
            </a:r>
            <a:r>
              <a:rPr lang="tr-TR" sz="3200" dirty="0">
                <a:solidFill>
                  <a:srgbClr val="0070C0"/>
                </a:solidFill>
              </a:rPr>
              <a:t>                                                                       </a:t>
            </a:r>
            <a:r>
              <a:rPr lang="en-US" sz="3200" dirty="0"/>
              <a:t>and</a:t>
            </a:r>
            <a:r>
              <a:rPr lang="en-US" sz="3200" dirty="0">
                <a:solidFill>
                  <a:srgbClr val="0070C0"/>
                </a:solidFill>
              </a:rPr>
              <a:t> the spaces we inhabit</a:t>
            </a:r>
            <a:r>
              <a:rPr lang="en-US" sz="3200" dirty="0"/>
              <a:t>. </a:t>
            </a:r>
            <a:endParaRPr lang="tr-TR" sz="3200" dirty="0"/>
          </a:p>
          <a:p>
            <a:pPr marL="342900" lvl="1" indent="-3429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/>
              <a:t>And </a:t>
            </a:r>
            <a:r>
              <a:rPr lang="en-US" sz="3200" dirty="0">
                <a:solidFill>
                  <a:srgbClr val="0070C0"/>
                </a:solidFill>
              </a:rPr>
              <a:t>it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0070C0"/>
                </a:solidFill>
              </a:rPr>
              <a:t>provides needed inputs </a:t>
            </a:r>
            <a:r>
              <a:rPr lang="tr-TR" sz="3200" dirty="0">
                <a:solidFill>
                  <a:srgbClr val="0070C0"/>
                </a:solidFill>
              </a:rPr>
              <a:t>                                         </a:t>
            </a:r>
            <a:r>
              <a:rPr lang="en-US" sz="3200" dirty="0"/>
              <a:t>that are essential for production. </a:t>
            </a:r>
            <a:endParaRPr lang="tr-TR" sz="3200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63</a:t>
            </a:fld>
            <a:endParaRPr lang="tr-TR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Sustainability</a:t>
            </a:r>
            <a:endParaRPr lang="tr-TR" i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342900" lvl="1" indent="-3429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/>
              <a:t>All production involves </a:t>
            </a:r>
            <a:r>
              <a:rPr lang="tr-TR" sz="3200" dirty="0"/>
              <a:t>                                    </a:t>
            </a:r>
            <a:r>
              <a:rPr lang="en-US" sz="3200" dirty="0">
                <a:solidFill>
                  <a:srgbClr val="0070C0"/>
                </a:solidFill>
              </a:rPr>
              <a:t>the application of human work </a:t>
            </a:r>
            <a:r>
              <a:rPr lang="tr-TR" sz="3200" dirty="0">
                <a:solidFill>
                  <a:srgbClr val="0070C0"/>
                </a:solidFill>
              </a:rPr>
              <a:t>                                             </a:t>
            </a:r>
            <a:r>
              <a:rPr lang="en-US" sz="3200" dirty="0"/>
              <a:t>to </a:t>
            </a:r>
            <a:r>
              <a:rPr lang="en-US" sz="3200" dirty="0">
                <a:solidFill>
                  <a:srgbClr val="0070C0"/>
                </a:solidFill>
              </a:rPr>
              <a:t>add value </a:t>
            </a:r>
            <a:r>
              <a:rPr lang="en-US" sz="3200" dirty="0"/>
              <a:t>to</a:t>
            </a:r>
            <a:r>
              <a:rPr lang="en-US" sz="3200" dirty="0">
                <a:solidFill>
                  <a:srgbClr val="0070C0"/>
                </a:solidFill>
              </a:rPr>
              <a:t> something </a:t>
            </a:r>
            <a:r>
              <a:rPr lang="tr-TR" sz="3200" dirty="0">
                <a:solidFill>
                  <a:srgbClr val="0070C0"/>
                </a:solidFill>
              </a:rPr>
              <a:t>                                                    </a:t>
            </a:r>
            <a:r>
              <a:rPr lang="en-US" sz="3200" dirty="0">
                <a:solidFill>
                  <a:srgbClr val="0070C0"/>
                </a:solidFill>
              </a:rPr>
              <a:t>we got from nature. </a:t>
            </a:r>
            <a:endParaRPr lang="tr-TR" sz="3200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64</a:t>
            </a:fld>
            <a:endParaRPr lang="tr-TR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Sustainability</a:t>
            </a:r>
            <a:endParaRPr lang="tr-TR" i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342900" lvl="1" indent="-3429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>
                <a:solidFill>
                  <a:srgbClr val="0070C0"/>
                </a:solidFill>
              </a:rPr>
              <a:t>Maintaining the environment</a:t>
            </a:r>
            <a:r>
              <a:rPr lang="en-US" sz="3200" dirty="0"/>
              <a:t> </a:t>
            </a:r>
            <a:r>
              <a:rPr lang="tr-TR" sz="3200" dirty="0"/>
              <a:t>                                               </a:t>
            </a:r>
            <a:r>
              <a:rPr lang="en-US" sz="3200" dirty="0"/>
              <a:t>is of critical importance. </a:t>
            </a:r>
            <a:endParaRPr lang="tr-TR" sz="3200" dirty="0"/>
          </a:p>
          <a:p>
            <a:pPr marL="342900" lvl="1" indent="-3429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>
                <a:solidFill>
                  <a:srgbClr val="0070C0"/>
                </a:solidFill>
              </a:rPr>
              <a:t>Our ability to continue producing goods </a:t>
            </a:r>
            <a:r>
              <a:rPr lang="tr-TR" sz="3200" dirty="0">
                <a:solidFill>
                  <a:srgbClr val="0070C0"/>
                </a:solidFill>
              </a:rPr>
              <a:t>                        </a:t>
            </a:r>
            <a:r>
              <a:rPr lang="en-US" sz="3200" dirty="0">
                <a:solidFill>
                  <a:srgbClr val="0070C0"/>
                </a:solidFill>
              </a:rPr>
              <a:t>and services </a:t>
            </a:r>
            <a:r>
              <a:rPr lang="en-US" sz="3200" dirty="0"/>
              <a:t>in the future </a:t>
            </a:r>
            <a:r>
              <a:rPr lang="tr-TR" sz="3200" dirty="0"/>
              <a:t>                                                                   </a:t>
            </a:r>
            <a:r>
              <a:rPr lang="en-US" sz="3200" dirty="0"/>
              <a:t>will depend on </a:t>
            </a:r>
            <a:r>
              <a:rPr lang="en-US" sz="3200" dirty="0">
                <a:solidFill>
                  <a:srgbClr val="0070C0"/>
                </a:solidFill>
              </a:rPr>
              <a:t>finding sustainable ways </a:t>
            </a:r>
            <a:r>
              <a:rPr lang="tr-TR" sz="3200" dirty="0">
                <a:solidFill>
                  <a:srgbClr val="0070C0"/>
                </a:solidFill>
              </a:rPr>
              <a:t>                        </a:t>
            </a:r>
            <a:r>
              <a:rPr lang="en-US" sz="3200" dirty="0"/>
              <a:t>to</a:t>
            </a:r>
            <a:r>
              <a:rPr lang="en-US" sz="3200" dirty="0">
                <a:solidFill>
                  <a:srgbClr val="0070C0"/>
                </a:solidFill>
              </a:rPr>
              <a:t> harvest the natural inputs we need</a:t>
            </a:r>
            <a:r>
              <a:rPr lang="en-US" sz="3200" dirty="0"/>
              <a:t>, </a:t>
            </a:r>
            <a:r>
              <a:rPr lang="tr-TR" sz="3200" dirty="0"/>
              <a:t>                                         </a:t>
            </a:r>
            <a:r>
              <a:rPr lang="en-US" sz="3200" dirty="0"/>
              <a:t>without </a:t>
            </a:r>
            <a:r>
              <a:rPr lang="en-US" sz="3200" dirty="0">
                <a:solidFill>
                  <a:srgbClr val="0070C0"/>
                </a:solidFill>
              </a:rPr>
              <a:t>continuously depleting </a:t>
            </a:r>
            <a:r>
              <a:rPr lang="en-US" sz="3200" dirty="0"/>
              <a:t>or</a:t>
            </a:r>
            <a:r>
              <a:rPr lang="en-US" sz="3200" dirty="0">
                <a:solidFill>
                  <a:srgbClr val="0070C0"/>
                </a:solidFill>
              </a:rPr>
              <a:t> polluting.</a:t>
            </a:r>
            <a:endParaRPr lang="tr-TR" sz="3200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65</a:t>
            </a:fld>
            <a:endParaRPr lang="tr-TR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>
            <a:extLst>
              <a:ext uri="{FF2B5EF4-FFF2-40B4-BE49-F238E27FC236}">
                <a16:creationId xmlns:a16="http://schemas.microsoft.com/office/drawing/2014/main" id="{CAEEBF34-1A9E-4FC5-BD98-438AF54FD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en-US" b="1" i="1" dirty="0"/>
              <a:t>Democracy and </a:t>
            </a:r>
            <a:br>
              <a:rPr lang="tr-TR" b="1" i="1" dirty="0"/>
            </a:br>
            <a:r>
              <a:rPr lang="en-US" b="1" i="1" dirty="0"/>
              <a:t>accountability</a:t>
            </a:r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FFEEE54E-C2E4-4BD0-B441-9001462CB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532042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>
            <a:normAutofit fontScale="90000"/>
          </a:bodyPr>
          <a:lstStyle/>
          <a:p>
            <a:r>
              <a:rPr lang="en-US" b="1" i="1" dirty="0"/>
              <a:t>Democracy and </a:t>
            </a:r>
            <a:br>
              <a:rPr lang="tr-TR" b="1" i="1" dirty="0"/>
            </a:br>
            <a:r>
              <a:rPr lang="en-US" b="1" i="1" dirty="0"/>
              <a:t>accountability</a:t>
            </a:r>
            <a:endParaRPr lang="tr-TR" i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5013176"/>
          </a:xfrm>
        </p:spPr>
        <p:txBody>
          <a:bodyPr>
            <a:normAutofit/>
          </a:bodyPr>
          <a:lstStyle/>
          <a:p>
            <a:pPr marL="342900" lvl="1" indent="-3429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/>
              <a:t>In economic life </a:t>
            </a:r>
            <a:r>
              <a:rPr lang="tr-TR" sz="3200" dirty="0"/>
              <a:t>                                                              </a:t>
            </a:r>
            <a:r>
              <a:rPr lang="en-US" sz="3200" dirty="0">
                <a:solidFill>
                  <a:srgbClr val="0070C0"/>
                </a:solidFill>
              </a:rPr>
              <a:t>different people perform different functions. </a:t>
            </a:r>
            <a:endParaRPr lang="tr-TR" sz="3200" dirty="0">
              <a:solidFill>
                <a:srgbClr val="0070C0"/>
              </a:solidFill>
            </a:endParaRPr>
          </a:p>
          <a:p>
            <a:pPr marL="342900" lvl="1" indent="-3429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/>
              <a:t>Some individuals and organizations </a:t>
            </a:r>
            <a:r>
              <a:rPr lang="tr-TR" sz="3200" dirty="0"/>
              <a:t>                             </a:t>
            </a:r>
            <a:r>
              <a:rPr lang="en-US" sz="3200" dirty="0">
                <a:solidFill>
                  <a:srgbClr val="0070C0"/>
                </a:solidFill>
              </a:rPr>
              <a:t>have great decision-making power</a:t>
            </a:r>
            <a:r>
              <a:rPr lang="en-US" sz="3200" dirty="0"/>
              <a:t>, </a:t>
            </a:r>
            <a:r>
              <a:rPr lang="tr-TR" sz="3200" dirty="0"/>
              <a:t>                                  </a:t>
            </a:r>
            <a:r>
              <a:rPr lang="en-US" sz="3200" dirty="0"/>
              <a:t>while </a:t>
            </a:r>
            <a:r>
              <a:rPr lang="en-US" sz="3200" dirty="0">
                <a:solidFill>
                  <a:srgbClr val="0070C0"/>
                </a:solidFill>
              </a:rPr>
              <a:t>others have very little.</a:t>
            </a:r>
            <a:endParaRPr lang="tr-TR" sz="3200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67</a:t>
            </a:fld>
            <a:endParaRPr lang="tr-TR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>
            <a:normAutofit fontScale="90000"/>
          </a:bodyPr>
          <a:lstStyle/>
          <a:p>
            <a:r>
              <a:rPr lang="en-US" b="1" i="1" dirty="0"/>
              <a:t>Democracy and</a:t>
            </a:r>
            <a:br>
              <a:rPr lang="tr-TR" b="1" i="1" dirty="0"/>
            </a:br>
            <a:r>
              <a:rPr lang="en-US" b="1" i="1" dirty="0"/>
              <a:t>accountability</a:t>
            </a:r>
            <a:endParaRPr lang="tr-TR" i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5072074"/>
          </a:xfrm>
        </p:spPr>
        <p:txBody>
          <a:bodyPr>
            <a:normAutofit/>
          </a:bodyPr>
          <a:lstStyle/>
          <a:p>
            <a:pPr marL="342900" lvl="1" indent="-3429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/>
              <a:t>How do we ensure that </a:t>
            </a:r>
            <a:r>
              <a:rPr lang="tr-TR" sz="3200" dirty="0"/>
              <a:t>                                                               </a:t>
            </a:r>
            <a:r>
              <a:rPr lang="en-US" sz="3200" dirty="0">
                <a:solidFill>
                  <a:srgbClr val="0070C0"/>
                </a:solidFill>
              </a:rPr>
              <a:t>economic decisions, </a:t>
            </a:r>
            <a:r>
              <a:rPr lang="tr-TR" sz="3200" dirty="0">
                <a:solidFill>
                  <a:srgbClr val="0070C0"/>
                </a:solidFill>
              </a:rPr>
              <a:t>                                                         </a:t>
            </a:r>
            <a:r>
              <a:rPr lang="en-US" sz="3200" dirty="0">
                <a:solidFill>
                  <a:srgbClr val="0070C0"/>
                </a:solidFill>
              </a:rPr>
              <a:t>and the overall evolution of the economy</a:t>
            </a:r>
            <a:r>
              <a:rPr lang="en-US" sz="3200" dirty="0"/>
              <a:t>, </a:t>
            </a:r>
            <a:r>
              <a:rPr lang="tr-TR" sz="3200" dirty="0"/>
              <a:t>                                                                 </a:t>
            </a:r>
            <a:r>
              <a:rPr lang="en-US" sz="3200" dirty="0">
                <a:solidFill>
                  <a:srgbClr val="0070C0"/>
                </a:solidFill>
              </a:rPr>
              <a:t>reflect our collective desires </a:t>
            </a:r>
            <a:r>
              <a:rPr lang="tr-TR" sz="3200" dirty="0">
                <a:solidFill>
                  <a:srgbClr val="0070C0"/>
                </a:solidFill>
              </a:rPr>
              <a:t>                                                </a:t>
            </a:r>
            <a:r>
              <a:rPr lang="en-US" sz="3200" dirty="0">
                <a:solidFill>
                  <a:srgbClr val="0070C0"/>
                </a:solidFill>
              </a:rPr>
              <a:t>and preferences? </a:t>
            </a:r>
            <a:endParaRPr lang="tr-TR" sz="3200" dirty="0">
              <a:solidFill>
                <a:srgbClr val="0070C0"/>
              </a:solidFill>
            </a:endParaRPr>
          </a:p>
          <a:p>
            <a:pPr marL="342900" lvl="1" indent="-3429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/>
              <a:t>And </a:t>
            </a:r>
            <a:r>
              <a:rPr lang="en-US" sz="3200" dirty="0">
                <a:solidFill>
                  <a:srgbClr val="0070C0"/>
                </a:solidFill>
              </a:rPr>
              <a:t>how do we monitor and ensure </a:t>
            </a:r>
            <a:r>
              <a:rPr lang="en-US" sz="3200" dirty="0"/>
              <a:t>that </a:t>
            </a:r>
            <a:r>
              <a:rPr lang="en-US" sz="3200" dirty="0">
                <a:solidFill>
                  <a:srgbClr val="0070C0"/>
                </a:solidFill>
              </a:rPr>
              <a:t>people and institutions are doing the work they are supposed to</a:t>
            </a:r>
            <a:r>
              <a:rPr lang="en-US" sz="3200" dirty="0"/>
              <a:t>? </a:t>
            </a:r>
            <a:endParaRPr lang="tr-TR" sz="3200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68</a:t>
            </a:fld>
            <a:endParaRPr lang="tr-TR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Democracy and </a:t>
            </a:r>
            <a:br>
              <a:rPr lang="tr-TR" b="1" dirty="0"/>
            </a:br>
            <a:r>
              <a:rPr lang="en-US" b="1" dirty="0"/>
              <a:t>accountability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157192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3200" dirty="0">
                <a:solidFill>
                  <a:srgbClr val="0070C0"/>
                </a:solidFill>
              </a:rPr>
              <a:t>The answers will depend on</a:t>
            </a:r>
            <a:r>
              <a:rPr lang="en-US" sz="3200" dirty="0"/>
              <a:t> </a:t>
            </a:r>
            <a:r>
              <a:rPr lang="tr-TR" sz="3200" dirty="0"/>
              <a:t>                                                    </a:t>
            </a:r>
            <a:r>
              <a:rPr lang="en-US" sz="3200" dirty="0"/>
              <a:t>whether</a:t>
            </a:r>
            <a:r>
              <a:rPr lang="en-US" sz="3200" dirty="0">
                <a:solidFill>
                  <a:srgbClr val="0070C0"/>
                </a:solidFill>
              </a:rPr>
              <a:t> we are entitled to genuine </a:t>
            </a:r>
            <a:r>
              <a:rPr lang="tr-TR" sz="3200" dirty="0">
                <a:solidFill>
                  <a:srgbClr val="0070C0"/>
                </a:solidFill>
              </a:rPr>
              <a:t>                                 </a:t>
            </a:r>
            <a:r>
              <a:rPr lang="en-US" sz="3200" dirty="0">
                <a:solidFill>
                  <a:srgbClr val="0070C0"/>
                </a:solidFill>
              </a:rPr>
              <a:t>and far-reaching forms </a:t>
            </a:r>
            <a:r>
              <a:rPr lang="tr-TR" sz="3200" dirty="0">
                <a:solidFill>
                  <a:srgbClr val="0070C0"/>
                </a:solidFill>
              </a:rPr>
              <a:t>                                                  </a:t>
            </a:r>
            <a:r>
              <a:rPr lang="en-US" sz="3200" dirty="0">
                <a:solidFill>
                  <a:srgbClr val="0070C0"/>
                </a:solidFill>
              </a:rPr>
              <a:t>of economic democracy </a:t>
            </a:r>
            <a:r>
              <a:rPr lang="tr-TR" sz="3200" dirty="0">
                <a:solidFill>
                  <a:srgbClr val="0070C0"/>
                </a:solidFill>
              </a:rPr>
              <a:t>                                                           </a:t>
            </a:r>
            <a:r>
              <a:rPr lang="en-US" sz="3200" dirty="0"/>
              <a:t>and</a:t>
            </a:r>
            <a:r>
              <a:rPr lang="en-US" sz="3200" dirty="0">
                <a:solidFill>
                  <a:srgbClr val="0070C0"/>
                </a:solidFill>
              </a:rPr>
              <a:t> accountability.</a:t>
            </a:r>
            <a:endParaRPr lang="tr-TR" sz="3200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69</a:t>
            </a:fld>
            <a:endParaRPr lang="tr-T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What Goods and Services? 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440362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This question concerns </a:t>
            </a:r>
            <a:r>
              <a:rPr lang="tr-TR" dirty="0"/>
              <a:t>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allocation of scarce resources </a:t>
            </a:r>
            <a:r>
              <a:rPr lang="tr-TR" dirty="0">
                <a:solidFill>
                  <a:srgbClr val="0070C0"/>
                </a:solidFill>
              </a:rPr>
              <a:t>                          </a:t>
            </a:r>
            <a:r>
              <a:rPr lang="en-US" dirty="0"/>
              <a:t>among </a:t>
            </a:r>
            <a:r>
              <a:rPr lang="en-US" dirty="0">
                <a:solidFill>
                  <a:srgbClr val="0070C0"/>
                </a:solidFill>
              </a:rPr>
              <a:t>alternative uses.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Any economy must have some mechanism </a:t>
            </a:r>
            <a:r>
              <a:rPr lang="tr-TR" dirty="0"/>
              <a:t>                     </a:t>
            </a:r>
            <a:r>
              <a:rPr lang="en-US" dirty="0"/>
              <a:t>for </a:t>
            </a:r>
            <a:r>
              <a:rPr lang="en-US" dirty="0">
                <a:solidFill>
                  <a:srgbClr val="0070C0"/>
                </a:solidFill>
              </a:rPr>
              <a:t>making decisions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</a:t>
            </a:r>
            <a:r>
              <a:rPr lang="en-US" dirty="0"/>
              <a:t>on </a:t>
            </a:r>
            <a:r>
              <a:rPr lang="en-US" dirty="0">
                <a:solidFill>
                  <a:srgbClr val="0070C0"/>
                </a:solidFill>
              </a:rPr>
              <a:t>the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problem of resource allocation.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</a:pPr>
            <a:r>
              <a:rPr lang="en-US" dirty="0"/>
              <a:t>Resource allocation is </a:t>
            </a:r>
            <a:endParaRPr lang="tr-TR" dirty="0"/>
          </a:p>
          <a:p>
            <a:pPr marL="36036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>
                <a:solidFill>
                  <a:srgbClr val="0070C0"/>
                </a:solidFill>
              </a:rPr>
              <a:t>the assignment of available resources </a:t>
            </a:r>
            <a:r>
              <a:rPr lang="tr-TR" dirty="0">
                <a:solidFill>
                  <a:srgbClr val="0070C0"/>
                </a:solidFill>
              </a:rPr>
              <a:t>                            </a:t>
            </a:r>
            <a:r>
              <a:rPr lang="en-US" dirty="0"/>
              <a:t>to</a:t>
            </a:r>
            <a:r>
              <a:rPr lang="en-US" dirty="0">
                <a:solidFill>
                  <a:srgbClr val="0070C0"/>
                </a:solidFill>
              </a:rPr>
              <a:t> various uses</a:t>
            </a:r>
            <a:r>
              <a:rPr lang="tr-TR" dirty="0">
                <a:solidFill>
                  <a:srgbClr val="0070C0"/>
                </a:solidFill>
              </a:rPr>
              <a:t>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</a:t>
            </a:fld>
            <a:endParaRPr lang="tr-T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>
            <a:extLst>
              <a:ext uri="{FF2B5EF4-FFF2-40B4-BE49-F238E27FC236}">
                <a16:creationId xmlns:a16="http://schemas.microsoft.com/office/drawing/2014/main" id="{BEA516F9-689E-4750-AC51-27C96241A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en-US" b="1" dirty="0"/>
              <a:t>By What Methods are </a:t>
            </a:r>
            <a:br>
              <a:rPr lang="tr-TR" b="1" dirty="0"/>
            </a:br>
            <a:r>
              <a:rPr lang="en-US" b="1" dirty="0"/>
              <a:t>Goods and Services Produced? </a:t>
            </a:r>
            <a:br>
              <a:rPr lang="tr-TR" dirty="0"/>
            </a:br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D388CD69-85FF-4A06-AB1D-CE5C133D2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0537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 </a:t>
            </a:r>
            <a:br>
              <a:rPr lang="tr-TR" dirty="0"/>
            </a:br>
            <a:r>
              <a:rPr lang="en-US" b="1" dirty="0"/>
              <a:t> </a:t>
            </a:r>
            <a:br>
              <a:rPr lang="tr-TR" b="1" dirty="0"/>
            </a:br>
            <a:r>
              <a:rPr lang="en-US" b="1" dirty="0"/>
              <a:t>By What Methods are </a:t>
            </a:r>
            <a:br>
              <a:rPr lang="tr-TR" b="1" dirty="0"/>
            </a:br>
            <a:r>
              <a:rPr lang="en-US" b="1" dirty="0"/>
              <a:t>Goods and Services Produced? </a:t>
            </a:r>
            <a:br>
              <a:rPr lang="tr-TR" dirty="0"/>
            </a:br>
            <a:r>
              <a:rPr lang="en-US" b="1" dirty="0"/>
              <a:t> 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5000636"/>
          </a:xfrm>
        </p:spPr>
        <p:txBody>
          <a:bodyPr>
            <a:normAutofit/>
          </a:bodyPr>
          <a:lstStyle/>
          <a:p>
            <a:r>
              <a:rPr lang="en-US" dirty="0"/>
              <a:t>Generally, </a:t>
            </a:r>
            <a:endParaRPr lang="tr-TR" dirty="0"/>
          </a:p>
          <a:p>
            <a:pPr marL="360363" indent="0">
              <a:buNone/>
            </a:pPr>
            <a:r>
              <a:rPr lang="en-US" dirty="0"/>
              <a:t>there is </a:t>
            </a:r>
            <a:r>
              <a:rPr lang="en-US" dirty="0">
                <a:solidFill>
                  <a:srgbClr val="0070C0"/>
                </a:solidFill>
              </a:rPr>
              <a:t>more than one technically possible way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                                   </a:t>
            </a:r>
            <a:r>
              <a:rPr lang="en-US" dirty="0"/>
              <a:t>in which </a:t>
            </a:r>
            <a:r>
              <a:rPr lang="en-US" dirty="0">
                <a:solidFill>
                  <a:srgbClr val="0070C0"/>
                </a:solidFill>
              </a:rPr>
              <a:t>a product can be produced</a:t>
            </a:r>
            <a:r>
              <a:rPr lang="en-US" dirty="0"/>
              <a:t>. 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9</a:t>
            </a:fld>
            <a:endParaRPr lang="tr-T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1465</TotalTime>
  <Words>2283</Words>
  <Application>Microsoft Office PowerPoint</Application>
  <PresentationFormat>On-screen Show (4:3)</PresentationFormat>
  <Paragraphs>288</Paragraphs>
  <Slides>69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69</vt:i4>
      </vt:variant>
    </vt:vector>
  </HeadingPairs>
  <TitlesOfParts>
    <vt:vector size="73" baseType="lpstr">
      <vt:lpstr>Arial</vt:lpstr>
      <vt:lpstr>Calibri</vt:lpstr>
      <vt:lpstr>Wingdings</vt:lpstr>
      <vt:lpstr>Ofis Teması</vt:lpstr>
      <vt:lpstr>BASIC PROBLEMS  OF AN ECONOMY  AND THE WAYS OF SOLUTIONS </vt:lpstr>
      <vt:lpstr>BASIC PROBLEMS AND  THE WAYS OF SOLUTIONS</vt:lpstr>
      <vt:lpstr>BASIC ECONOMIC  PROBLEMS </vt:lpstr>
      <vt:lpstr> BASIC ECONOMIC PROBLEMS </vt:lpstr>
      <vt:lpstr> BASIC ECONOMIC PROBLEMS </vt:lpstr>
      <vt:lpstr>What goods and services                                are being produced  and in what quantities?  </vt:lpstr>
      <vt:lpstr> What Goods and Services?  </vt:lpstr>
      <vt:lpstr>By What Methods are  Goods and Services Produced?  </vt:lpstr>
      <vt:lpstr>    By What Methods are  Goods and Services Produced?    </vt:lpstr>
      <vt:lpstr>    By What Methods?  </vt:lpstr>
      <vt:lpstr>    By What Methods?  </vt:lpstr>
      <vt:lpstr> How is  the Distribution of Products? </vt:lpstr>
      <vt:lpstr>  How is  the Distribution of Products?  </vt:lpstr>
      <vt:lpstr>  How is  the Distribution of Products?  </vt:lpstr>
      <vt:lpstr>Are the Country’s Sources  Being Fully Utilized? </vt:lpstr>
      <vt:lpstr> Are the Country’s Sources  Being Fully Utilized? </vt:lpstr>
      <vt:lpstr> Are the Country’s Sources  Being Fully Utilized? </vt:lpstr>
      <vt:lpstr>Is the Economy’s  Productive Capacity  Growing over Time?</vt:lpstr>
      <vt:lpstr> Is the Economy’s Productive Capacity Growing over Time?  </vt:lpstr>
      <vt:lpstr>WAYS OF SOLVING  ECONOMIC PROBLEMS:  ECONOMIC SYSTEMS </vt:lpstr>
      <vt:lpstr> ECONOMIC SYSTEMS </vt:lpstr>
      <vt:lpstr> ECONOMIC SYSTEMS </vt:lpstr>
      <vt:lpstr> ECONOMIC SYSTEMS </vt:lpstr>
      <vt:lpstr> ECONOMIC SYSTEMS </vt:lpstr>
      <vt:lpstr> ECONOMIC SYSTEMS </vt:lpstr>
      <vt:lpstr> ECONOMIC SYSTEMS </vt:lpstr>
      <vt:lpstr> ECONOMIC SYSTEMS </vt:lpstr>
      <vt:lpstr> ECONOMIC SYSTEMS </vt:lpstr>
      <vt:lpstr> ECONOMIC SYSTEMS </vt:lpstr>
      <vt:lpstr> ECONOMIC SYSTEMS </vt:lpstr>
      <vt:lpstr> ECONOMIC SYSTEMS </vt:lpstr>
      <vt:lpstr> ECONOMIC SYSTEMS </vt:lpstr>
      <vt:lpstr> ECONOMIC SYSTEMS </vt:lpstr>
      <vt:lpstr> ECONOMIC SYSTEMS </vt:lpstr>
      <vt:lpstr> ECONOMIC SYSTEMS </vt:lpstr>
      <vt:lpstr> ECONOMIC SYSTEMS </vt:lpstr>
      <vt:lpstr> ECONOMIC SYSTEMS </vt:lpstr>
      <vt:lpstr> ECONOMIC SYSTEMS </vt:lpstr>
      <vt:lpstr> ECONOMIC SYSTEMS </vt:lpstr>
      <vt:lpstr> ECONOMIC SYSTEMS </vt:lpstr>
      <vt:lpstr> ECONOMIC SYSTEMS </vt:lpstr>
      <vt:lpstr> ECONOMIC SYSTEMS </vt:lpstr>
      <vt:lpstr> ECONOMIC SYSTEMS </vt:lpstr>
      <vt:lpstr> ECONOMIC SYSTEMS </vt:lpstr>
      <vt:lpstr> WHAT IS  A GOOD ECONOMY? </vt:lpstr>
      <vt:lpstr> WHAT IS A GOOD ECONOMY? </vt:lpstr>
      <vt:lpstr> WHAT IS A GOOD ECONOMY? </vt:lpstr>
      <vt:lpstr> WHAT IS A GOOD ECONOMY? </vt:lpstr>
      <vt:lpstr>Prosperity</vt:lpstr>
      <vt:lpstr>Prosperity</vt:lpstr>
      <vt:lpstr>Security</vt:lpstr>
      <vt:lpstr>Security</vt:lpstr>
      <vt:lpstr>Security</vt:lpstr>
      <vt:lpstr>Innovation</vt:lpstr>
      <vt:lpstr>Innovation</vt:lpstr>
      <vt:lpstr>Choice</vt:lpstr>
      <vt:lpstr>Choice</vt:lpstr>
      <vt:lpstr>Equality</vt:lpstr>
      <vt:lpstr>Equality</vt:lpstr>
      <vt:lpstr>Equality</vt:lpstr>
      <vt:lpstr>Equality</vt:lpstr>
      <vt:lpstr>Sustainability</vt:lpstr>
      <vt:lpstr>Sustainability</vt:lpstr>
      <vt:lpstr>Sustainability</vt:lpstr>
      <vt:lpstr>Sustainability</vt:lpstr>
      <vt:lpstr>Democracy and  accountability</vt:lpstr>
      <vt:lpstr>Democracy and  accountability</vt:lpstr>
      <vt:lpstr>Democracy and accountability</vt:lpstr>
      <vt:lpstr>Democracy and  accountability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PROBLEMS  OF AN ECONOMY  AND THE WAYS OF SOLUTIONS </dc:title>
  <dc:creator>DELL</dc:creator>
  <cp:lastModifiedBy>Cemil Günay</cp:lastModifiedBy>
  <cp:revision>103</cp:revision>
  <dcterms:created xsi:type="dcterms:W3CDTF">2016-07-28T09:25:02Z</dcterms:created>
  <dcterms:modified xsi:type="dcterms:W3CDTF">2023-03-09T18:38:12Z</dcterms:modified>
</cp:coreProperties>
</file>