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sldIdLst>
    <p:sldId id="256" r:id="rId2"/>
    <p:sldId id="257" r:id="rId3"/>
    <p:sldId id="258" r:id="rId4"/>
    <p:sldId id="259" r:id="rId5"/>
    <p:sldId id="260" r:id="rId6"/>
    <p:sldId id="320" r:id="rId7"/>
    <p:sldId id="261" r:id="rId8"/>
    <p:sldId id="319" r:id="rId9"/>
    <p:sldId id="262" r:id="rId10"/>
    <p:sldId id="264" r:id="rId11"/>
    <p:sldId id="263" r:id="rId12"/>
    <p:sldId id="321" r:id="rId13"/>
    <p:sldId id="265" r:id="rId14"/>
    <p:sldId id="304" r:id="rId15"/>
    <p:sldId id="322" r:id="rId16"/>
    <p:sldId id="266" r:id="rId17"/>
    <p:sldId id="305" r:id="rId18"/>
    <p:sldId id="323" r:id="rId19"/>
    <p:sldId id="267" r:id="rId20"/>
    <p:sldId id="269" r:id="rId21"/>
    <p:sldId id="283" r:id="rId22"/>
    <p:sldId id="270" r:id="rId23"/>
    <p:sldId id="306" r:id="rId24"/>
    <p:sldId id="282" r:id="rId25"/>
    <p:sldId id="307" r:id="rId26"/>
    <p:sldId id="281" r:id="rId27"/>
    <p:sldId id="280" r:id="rId28"/>
    <p:sldId id="308" r:id="rId29"/>
    <p:sldId id="279" r:id="rId30"/>
    <p:sldId id="303" r:id="rId31"/>
    <p:sldId id="311" r:id="rId32"/>
    <p:sldId id="277" r:id="rId33"/>
    <p:sldId id="276" r:id="rId34"/>
    <p:sldId id="275" r:id="rId35"/>
    <p:sldId id="313" r:id="rId36"/>
    <p:sldId id="318" r:id="rId37"/>
    <p:sldId id="274" r:id="rId38"/>
    <p:sldId id="317" r:id="rId39"/>
    <p:sldId id="273" r:id="rId40"/>
    <p:sldId id="272" r:id="rId41"/>
    <p:sldId id="315" r:id="rId42"/>
    <p:sldId id="271" r:id="rId43"/>
    <p:sldId id="316" r:id="rId44"/>
    <p:sldId id="285" r:id="rId45"/>
    <p:sldId id="286" r:id="rId46"/>
    <p:sldId id="287" r:id="rId47"/>
    <p:sldId id="288" r:id="rId48"/>
    <p:sldId id="331" r:id="rId49"/>
    <p:sldId id="324" r:id="rId50"/>
    <p:sldId id="289" r:id="rId51"/>
    <p:sldId id="325" r:id="rId52"/>
    <p:sldId id="290" r:id="rId53"/>
    <p:sldId id="297" r:id="rId54"/>
    <p:sldId id="326" r:id="rId55"/>
    <p:sldId id="291" r:id="rId56"/>
    <p:sldId id="327" r:id="rId57"/>
    <p:sldId id="292" r:id="rId58"/>
    <p:sldId id="328" r:id="rId59"/>
    <p:sldId id="293" r:id="rId60"/>
    <p:sldId id="298" r:id="rId61"/>
    <p:sldId id="299" r:id="rId62"/>
    <p:sldId id="329" r:id="rId63"/>
    <p:sldId id="294" r:id="rId64"/>
    <p:sldId id="300" r:id="rId65"/>
    <p:sldId id="314" r:id="rId66"/>
    <p:sldId id="330" r:id="rId67"/>
    <p:sldId id="295" r:id="rId68"/>
    <p:sldId id="301" r:id="rId69"/>
    <p:sldId id="302" r:id="rId7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10DD7-870E-429F-B766-A3652D695578}" type="datetimeFigureOut">
              <a:rPr lang="tr-TR" smtClean="0"/>
              <a:pPr/>
              <a:t>9.03.2023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D265C-7886-42F1-B546-41B59E8DA70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16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7C343-3E6A-4314-A43E-69334A1F2F94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69F9D-6C12-403E-857B-B96D2A7864D5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E8A6-0D00-4083-B5C8-08629A6514FE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0959-7A95-4A13-8886-E5811152D89B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7CB1-F059-4BD5-9FA7-7945D5950B4A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9E3B-1AD9-4CB5-AD61-6DF587C36BB9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819-F962-4E87-A76D-AAC145BB489E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29176-A5BC-4324-B2D8-EFE97ABAA232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4616-91AB-49FB-8C0E-BF168799662E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1D0F-03D9-4632-B519-8796B086DD89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B1CA-1E82-4ABD-955D-6B8A66D56777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412FB-1F2D-49C2-B7FE-CE958F490E2E}" type="datetime1">
              <a:rPr lang="tr-TR" smtClean="0"/>
              <a:pPr/>
              <a:t>9.03.2023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r>
              <a:rPr lang="en-US" b="1" dirty="0"/>
              <a:t>BASIC PROBLEMS </a:t>
            </a:r>
            <a:br>
              <a:rPr lang="tr-TR" b="1" dirty="0"/>
            </a:br>
            <a:r>
              <a:rPr lang="en-US" b="1" dirty="0"/>
              <a:t>OF AN ECONOMY </a:t>
            </a:r>
            <a:br>
              <a:rPr lang="tr-TR" b="1" dirty="0"/>
            </a:br>
            <a:r>
              <a:rPr lang="en-US" b="1" dirty="0"/>
              <a:t>AND THE WAYS OF SOLUTIONS 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tr-TR" dirty="0"/>
            </a:br>
            <a:r>
              <a:rPr lang="en-US" b="1" dirty="0"/>
              <a:t>  By What Methods?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For example</a:t>
            </a:r>
            <a:r>
              <a:rPr lang="tr-TR" dirty="0"/>
              <a:t>,</a:t>
            </a:r>
          </a:p>
          <a:p>
            <a:pPr marL="0" indent="354013">
              <a:buNone/>
            </a:pPr>
            <a:r>
              <a:rPr lang="en-US" dirty="0"/>
              <a:t>agricultural commodities can be produced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by taking a </a:t>
            </a:r>
            <a:r>
              <a:rPr lang="en-US" dirty="0">
                <a:solidFill>
                  <a:srgbClr val="0070C0"/>
                </a:solidFill>
              </a:rPr>
              <a:t>small quantity of land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applying to it </a:t>
            </a:r>
            <a:r>
              <a:rPr lang="en-US" dirty="0">
                <a:solidFill>
                  <a:srgbClr val="0070C0"/>
                </a:solidFill>
              </a:rPr>
              <a:t>large quantities of fertilizer, labor, and machinery</a:t>
            </a:r>
            <a:r>
              <a:rPr lang="en-US" dirty="0"/>
              <a:t>;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or by using </a:t>
            </a:r>
            <a:r>
              <a:rPr lang="en-US" dirty="0">
                <a:solidFill>
                  <a:srgbClr val="0070C0"/>
                </a:solidFill>
              </a:rPr>
              <a:t>a large quantity of land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applying only </a:t>
            </a:r>
            <a:r>
              <a:rPr lang="en-US" dirty="0">
                <a:solidFill>
                  <a:srgbClr val="0070C0"/>
                </a:solidFill>
              </a:rPr>
              <a:t>small quantities of fertilizer, labor, and machinery. 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tr-TR" dirty="0"/>
            </a:br>
            <a:r>
              <a:rPr lang="en-US" b="1" dirty="0"/>
              <a:t>  By What Methods?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Either method can be used </a:t>
            </a:r>
            <a:r>
              <a:rPr lang="tr-TR" dirty="0"/>
              <a:t>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to produce the same quantity of crop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 often-cited criterion, </a:t>
            </a:r>
            <a:r>
              <a:rPr lang="tr-TR" dirty="0"/>
              <a:t>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making a choice among many alternative methods</a:t>
            </a:r>
            <a:r>
              <a:rPr lang="en-US" dirty="0"/>
              <a:t>, is </a:t>
            </a:r>
            <a:r>
              <a:rPr lang="en-US" dirty="0">
                <a:solidFill>
                  <a:srgbClr val="0070C0"/>
                </a:solidFill>
              </a:rPr>
              <a:t>efficiency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Efficiency means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producing a given quantity of output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using</a:t>
            </a:r>
            <a:r>
              <a:rPr lang="en-US" dirty="0">
                <a:solidFill>
                  <a:srgbClr val="0070C0"/>
                </a:solidFill>
              </a:rPr>
              <a:t> the least possible amount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of inputs</a:t>
            </a:r>
            <a:r>
              <a:rPr lang="en-US" dirty="0"/>
              <a:t>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D3C25966-1676-4662-9BF1-C37A82F90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 How is </a:t>
            </a:r>
            <a:br>
              <a:rPr lang="en-US" b="1" dirty="0"/>
            </a:br>
            <a:r>
              <a:rPr lang="en-US" b="1" dirty="0"/>
              <a:t>the Distribution of Products? 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75D5E25-53AA-4E18-9199-FA0D3D44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263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How is </a:t>
            </a:r>
            <a:br>
              <a:rPr lang="en-US" b="1" dirty="0"/>
            </a:br>
            <a:r>
              <a:rPr lang="en-US" b="1" dirty="0"/>
              <a:t>the Distribution of Products?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r>
              <a:rPr lang="en-US" dirty="0"/>
              <a:t>Economics is interesting </a:t>
            </a:r>
            <a:r>
              <a:rPr lang="tr-TR" dirty="0"/>
              <a:t>     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what determines the distribution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>
                <a:solidFill>
                  <a:srgbClr val="0070C0"/>
                </a:solidFill>
              </a:rPr>
              <a:t>of a nation’s total income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/>
              <a:t>among such groups as </a:t>
            </a:r>
            <a:r>
              <a:rPr lang="tr-TR" dirty="0"/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landowners,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laborers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capitalists.</a:t>
            </a:r>
            <a:r>
              <a:rPr lang="en-US" dirty="0"/>
              <a:t>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 How is </a:t>
            </a:r>
            <a:br>
              <a:rPr lang="en-US" b="1" dirty="0"/>
            </a:br>
            <a:r>
              <a:rPr lang="en-US" b="1" dirty="0"/>
              <a:t>the Distribution of Products?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r>
              <a:rPr lang="en-US" dirty="0"/>
              <a:t>Economics is interesting also </a:t>
            </a:r>
            <a:r>
              <a:rPr lang="tr-TR" dirty="0"/>
              <a:t>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how governments may change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>
                <a:solidFill>
                  <a:srgbClr val="0070C0"/>
                </a:solidFill>
              </a:rPr>
              <a:t>the distribution of income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by its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tax,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incomes,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social policies. 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F63E34C-BE80-4E31-B0D4-B108E7652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Are the Country’s Sources </a:t>
            </a:r>
            <a:br>
              <a:rPr lang="tr-TR" b="1" dirty="0"/>
            </a:br>
            <a:r>
              <a:rPr lang="en-US" b="1" dirty="0"/>
              <a:t>Being Fully Utilized?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21CE9C1-CF44-4534-A8AE-738A1FE7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904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Are the Country’s Sources </a:t>
            </a:r>
            <a:br>
              <a:rPr lang="tr-TR" b="1" dirty="0"/>
            </a:br>
            <a:r>
              <a:rPr lang="en-US" b="1" dirty="0"/>
              <a:t>Being Fully Utilized?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857760"/>
          </a:xfrm>
        </p:spPr>
        <p:txBody>
          <a:bodyPr>
            <a:normAutofit/>
          </a:bodyPr>
          <a:lstStyle/>
          <a:p>
            <a:r>
              <a:rPr lang="en-US" dirty="0"/>
              <a:t>Although there is </a:t>
            </a:r>
            <a:r>
              <a:rPr lang="en-US" i="1" dirty="0">
                <a:solidFill>
                  <a:srgbClr val="0070C0"/>
                </a:solidFill>
              </a:rPr>
              <a:t>scarcity</a:t>
            </a:r>
            <a:r>
              <a:rPr lang="en-US" dirty="0"/>
              <a:t> </a:t>
            </a:r>
            <a:r>
              <a:rPr lang="tr-TR" dirty="0"/>
              <a:t>                                                  </a:t>
            </a:r>
            <a:r>
              <a:rPr lang="en-US" dirty="0"/>
              <a:t>and sources should be fully utilized, </a:t>
            </a:r>
            <a:endParaRPr lang="tr-TR" dirty="0"/>
          </a:p>
          <a:p>
            <a:pPr marL="360363" indent="0">
              <a:buNone/>
            </a:pPr>
            <a:r>
              <a:rPr lang="en-US" dirty="0">
                <a:solidFill>
                  <a:srgbClr val="0070C0"/>
                </a:solidFill>
              </a:rPr>
              <a:t>full utilization of resources is an </a:t>
            </a:r>
            <a:r>
              <a:rPr lang="tr-TR" dirty="0">
                <a:solidFill>
                  <a:srgbClr val="0070C0"/>
                </a:solidFill>
              </a:rPr>
              <a:t>                      </a:t>
            </a:r>
            <a:r>
              <a:rPr lang="en-US" dirty="0">
                <a:solidFill>
                  <a:srgbClr val="0070C0"/>
                </a:solidFill>
              </a:rPr>
              <a:t>exceptional case </a:t>
            </a:r>
            <a:r>
              <a:rPr lang="en-US" dirty="0"/>
              <a:t>for the economies.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Are the Country’s Sources </a:t>
            </a:r>
            <a:br>
              <a:rPr lang="tr-TR" b="1" dirty="0"/>
            </a:br>
            <a:r>
              <a:rPr lang="en-US" b="1" dirty="0"/>
              <a:t>Being Fully Utilized?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Some of the workers cannot find jobs</a:t>
            </a:r>
            <a:r>
              <a:rPr lang="en-US" dirty="0"/>
              <a:t>, </a:t>
            </a:r>
            <a:r>
              <a:rPr lang="tr-TR" dirty="0"/>
              <a:t>         </a:t>
            </a:r>
            <a:r>
              <a:rPr lang="en-US" dirty="0"/>
              <a:t>the factories in which they could work </a:t>
            </a:r>
            <a:r>
              <a:rPr lang="tr-TR" dirty="0"/>
              <a:t>                         </a:t>
            </a:r>
            <a:r>
              <a:rPr lang="en-US" dirty="0"/>
              <a:t>may be </a:t>
            </a:r>
            <a:r>
              <a:rPr lang="en-US" dirty="0">
                <a:solidFill>
                  <a:srgbClr val="0070C0"/>
                </a:solidFill>
              </a:rPr>
              <a:t>closed</a:t>
            </a:r>
            <a:r>
              <a:rPr lang="en-US" dirty="0"/>
              <a:t> </a:t>
            </a:r>
            <a:endParaRPr lang="tr-TR" dirty="0"/>
          </a:p>
          <a:p>
            <a:pPr marL="0" indent="36036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may not be working at the full capacity.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Unemployment of resources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a loss of product and prosperity</a:t>
            </a:r>
            <a:r>
              <a:rPr lang="tr-TR" dirty="0">
                <a:solidFill>
                  <a:srgbClr val="0070C0"/>
                </a:solidFill>
              </a:rPr>
              <a:t> </a:t>
            </a:r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because it leads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production </a:t>
            </a:r>
            <a:r>
              <a:rPr lang="en-US" dirty="0"/>
              <a:t>less than </a:t>
            </a:r>
            <a:r>
              <a:rPr lang="en-US" dirty="0">
                <a:solidFill>
                  <a:srgbClr val="0070C0"/>
                </a:solidFill>
              </a:rPr>
              <a:t>full employment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F1163E8F-BBC3-497D-BD95-E9DC586B2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Is the Economy’s </a:t>
            </a:r>
            <a:br>
              <a:rPr lang="tr-TR" b="1" dirty="0"/>
            </a:br>
            <a:r>
              <a:rPr lang="en-US" b="1" dirty="0"/>
              <a:t>Productive Capacity </a:t>
            </a:r>
            <a:br>
              <a:rPr lang="tr-TR" b="1" dirty="0"/>
            </a:br>
            <a:r>
              <a:rPr lang="en-US" b="1" dirty="0"/>
              <a:t>Growing over Time?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460B467-0BE7-488E-98FF-F99E0381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530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Is the Economy’s Productive Capacity Growing over Time?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If the economy’s capacity to produce </a:t>
            </a:r>
            <a:r>
              <a:rPr lang="tr-TR" dirty="0"/>
              <a:t>                      </a:t>
            </a:r>
            <a:r>
              <a:rPr lang="en-US" dirty="0"/>
              <a:t>goods and services is growing,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consumption possibilities </a:t>
            </a:r>
            <a:r>
              <a:rPr lang="en-US" dirty="0"/>
              <a:t>of the society </a:t>
            </a:r>
            <a:r>
              <a:rPr lang="tr-TR" dirty="0"/>
              <a:t>                     </a:t>
            </a:r>
            <a:r>
              <a:rPr lang="en-US" dirty="0"/>
              <a:t>are also increasing.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Clearly, in an economy in which </a:t>
            </a:r>
            <a:r>
              <a:rPr lang="tr-TR" dirty="0"/>
              <a:t>total </a:t>
            </a:r>
            <a:r>
              <a:rPr lang="en-US" dirty="0"/>
              <a:t>production is not enough to satisfy all wants, </a:t>
            </a:r>
            <a:r>
              <a:rPr lang="en-US" dirty="0">
                <a:solidFill>
                  <a:srgbClr val="0070C0"/>
                </a:solidFill>
              </a:rPr>
              <a:t>growth will be important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growth makes it possible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have more of all goods.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BASIC PROBLEMS AND </a:t>
            </a:r>
            <a:br>
              <a:rPr lang="tr-TR" b="1" dirty="0"/>
            </a:br>
            <a:r>
              <a:rPr lang="en-US" b="1" dirty="0"/>
              <a:t>THE WAYS OF SOLUTIONS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In the first lecture we made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an introduction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to economics. 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tr-TR" dirty="0"/>
              <a:t>I</a:t>
            </a:r>
            <a:r>
              <a:rPr lang="en-US" dirty="0"/>
              <a:t>n this second lecture</a:t>
            </a:r>
            <a:r>
              <a:rPr lang="tr-TR" dirty="0"/>
              <a:t> w</a:t>
            </a:r>
            <a:r>
              <a:rPr lang="en-US" sz="3200" dirty="0"/>
              <a:t>e will discuss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the basic economic problems </a:t>
            </a:r>
            <a:r>
              <a:rPr lang="en-US" sz="3200" dirty="0"/>
              <a:t>of societies </a:t>
            </a:r>
            <a:r>
              <a:rPr lang="en-US" sz="3200" dirty="0">
                <a:solidFill>
                  <a:srgbClr val="0070C0"/>
                </a:solidFill>
              </a:rPr>
              <a:t>and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the ways of solving </a:t>
            </a:r>
            <a:r>
              <a:rPr lang="en-US" sz="3200" dirty="0"/>
              <a:t>these problems,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/>
              <a:t>summarize </a:t>
            </a:r>
            <a:r>
              <a:rPr lang="tr-TR" sz="3200" dirty="0"/>
              <a:t>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features of </a:t>
            </a: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en-US" sz="3200" dirty="0">
                <a:solidFill>
                  <a:srgbClr val="0070C0"/>
                </a:solidFill>
              </a:rPr>
              <a:t>a good economy</a:t>
            </a:r>
            <a:r>
              <a:rPr lang="tr-TR" sz="3200" dirty="0">
                <a:solidFill>
                  <a:srgbClr val="0070C0"/>
                </a:solidFill>
              </a:rPr>
              <a:t>.</a:t>
            </a:r>
            <a:endParaRPr lang="en-US" sz="3200" dirty="0">
              <a:solidFill>
                <a:srgbClr val="0070C0"/>
              </a:solidFill>
            </a:endParaRP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/>
              <a:t>	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b="1" dirty="0">
                <a:latin typeface="+mj-lt"/>
              </a:rPr>
              <a:t>WAYS OF SOLVING </a:t>
            </a:r>
            <a:br>
              <a:rPr lang="tr-TR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ECONOMIC PROBLEMS: </a:t>
            </a:r>
            <a:br>
              <a:rPr lang="tr-TR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0070C0"/>
                </a:solidFill>
              </a:rPr>
              <a:t>Different methods </a:t>
            </a:r>
            <a:r>
              <a:rPr lang="en-US" dirty="0"/>
              <a:t>have been used </a:t>
            </a:r>
            <a:r>
              <a:rPr lang="tr-TR" dirty="0"/>
              <a:t>                                   </a:t>
            </a:r>
            <a:r>
              <a:rPr lang="en-US" dirty="0"/>
              <a:t>for addressing the questions of  </a:t>
            </a: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what, </a:t>
            </a:r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how </a:t>
            </a:r>
          </a:p>
          <a:p>
            <a:pPr lvl="1">
              <a:spcBef>
                <a:spcPts val="600"/>
              </a:spcBef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for whom</a:t>
            </a:r>
          </a:p>
          <a:p>
            <a:pPr lvl="1">
              <a:spcBef>
                <a:spcPts val="600"/>
              </a:spcBef>
              <a:buNone/>
            </a:pPr>
            <a:r>
              <a:rPr lang="en-US" sz="3200" dirty="0"/>
              <a:t>to produce</a:t>
            </a:r>
            <a:r>
              <a:rPr lang="tr-TR" sz="3200" dirty="0"/>
              <a:t>.</a:t>
            </a:r>
            <a:r>
              <a:rPr lang="en-US" sz="3200" dirty="0"/>
              <a:t>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In modern economies</a:t>
            </a:r>
            <a:r>
              <a:rPr lang="tr-TR" dirty="0"/>
              <a:t>,</a:t>
            </a:r>
            <a:r>
              <a:rPr lang="en-US" dirty="0"/>
              <a:t> </a:t>
            </a:r>
            <a:endParaRPr lang="tr-TR" dirty="0"/>
          </a:p>
          <a:p>
            <a:pPr marL="0" indent="354013">
              <a:spcBef>
                <a:spcPts val="6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market mechanism </a:t>
            </a:r>
            <a:endParaRPr lang="tr-TR" dirty="0">
              <a:solidFill>
                <a:srgbClr val="0070C0"/>
              </a:solidFill>
            </a:endParaRPr>
          </a:p>
          <a:p>
            <a:pPr marL="0" indent="354013">
              <a:spcBef>
                <a:spcPts val="600"/>
              </a:spcBef>
              <a:buNone/>
            </a:pP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planning </a:t>
            </a:r>
            <a:r>
              <a:rPr lang="en-US" dirty="0"/>
              <a:t>are used </a:t>
            </a:r>
            <a:r>
              <a:rPr lang="tr-TR" dirty="0"/>
              <a:t> </a:t>
            </a:r>
          </a:p>
          <a:p>
            <a:pPr marL="0" indent="354013">
              <a:spcBef>
                <a:spcPts val="600"/>
              </a:spcBef>
              <a:buNone/>
            </a:pP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solve economic problems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Economies that use </a:t>
            </a:r>
            <a:r>
              <a:rPr lang="en-US" dirty="0">
                <a:solidFill>
                  <a:srgbClr val="0070C0"/>
                </a:solidFill>
              </a:rPr>
              <a:t>mainly market mechanism </a:t>
            </a:r>
            <a:r>
              <a:rPr lang="en-US" dirty="0"/>
              <a:t>are called </a:t>
            </a:r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capitalist economies</a:t>
            </a:r>
            <a:r>
              <a:rPr lang="en-US" dirty="0"/>
              <a:t>,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and economies that use </a:t>
            </a:r>
            <a:r>
              <a:rPr lang="en-US" dirty="0">
                <a:solidFill>
                  <a:srgbClr val="0070C0"/>
                </a:solidFill>
              </a:rPr>
              <a:t>mainly planning </a:t>
            </a:r>
            <a:r>
              <a:rPr lang="tr-TR" dirty="0">
                <a:solidFill>
                  <a:srgbClr val="0070C0"/>
                </a:solidFill>
              </a:rPr>
              <a:t>                  </a:t>
            </a:r>
            <a:r>
              <a:rPr lang="en-US" dirty="0"/>
              <a:t>are called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  <a:r>
              <a:rPr lang="en-US" dirty="0">
                <a:solidFill>
                  <a:srgbClr val="0070C0"/>
                </a:solidFill>
              </a:rPr>
              <a:t>socialist economies</a:t>
            </a:r>
            <a:r>
              <a:rPr lang="en-US" b="1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main differences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capitalist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socialist economies 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can be categorized as the differences in </a:t>
            </a:r>
            <a:endParaRPr lang="tr-TR" dirty="0"/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the ownership of resources,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>
                <a:solidFill>
                  <a:srgbClr val="0070C0"/>
                </a:solidFill>
              </a:rPr>
              <a:t>decision process, </a:t>
            </a:r>
            <a:endParaRPr lang="tr-TR" sz="3200" dirty="0">
              <a:solidFill>
                <a:srgbClr val="0070C0"/>
              </a:solidFill>
            </a:endParaRPr>
          </a:p>
          <a:p>
            <a:pPr lvl="1"/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purposes.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In capitalism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the means of production are predominantly </a:t>
            </a:r>
            <a:r>
              <a:rPr lang="en-US" dirty="0">
                <a:solidFill>
                  <a:srgbClr val="0070C0"/>
                </a:solidFill>
              </a:rPr>
              <a:t>owned by individuals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Resources are allocated, in principle, </a:t>
            </a:r>
            <a:r>
              <a:rPr lang="tr-TR" dirty="0"/>
              <a:t>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 market mechanism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Individuals and organizations</a:t>
            </a:r>
            <a:r>
              <a:rPr lang="tr-TR" dirty="0"/>
              <a:t>, </a:t>
            </a:r>
            <a:r>
              <a:rPr lang="en-US" dirty="0"/>
              <a:t>generally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</a:t>
            </a:r>
            <a:r>
              <a:rPr lang="en-US" dirty="0">
                <a:solidFill>
                  <a:srgbClr val="0070C0"/>
                </a:solidFill>
              </a:rPr>
              <a:t>act in response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price changes </a:t>
            </a:r>
            <a:r>
              <a:rPr lang="en-US" dirty="0"/>
              <a:t>in the market.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Market mechanism coordinates their decisions</a:t>
            </a:r>
            <a:r>
              <a:rPr lang="en-US" dirty="0"/>
              <a:t>, </a:t>
            </a:r>
            <a:endParaRPr lang="tr-TR" dirty="0"/>
          </a:p>
          <a:p>
            <a:pPr marL="0" indent="36036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prices provide market signals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market economies, </a:t>
            </a:r>
            <a:r>
              <a:rPr lang="tr-TR" dirty="0"/>
              <a:t>                   </a:t>
            </a:r>
            <a:r>
              <a:rPr lang="en-US" dirty="0">
                <a:solidFill>
                  <a:srgbClr val="0070C0"/>
                </a:solidFill>
              </a:rPr>
              <a:t>uncoordinated activities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of individuals and firms </a:t>
            </a:r>
            <a:r>
              <a:rPr lang="tr-TR" dirty="0"/>
              <a:t>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are reconciled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market mechanism.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Self-interest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profit </a:t>
            </a:r>
            <a:r>
              <a:rPr lang="en-US" dirty="0"/>
              <a:t>provide the incentives.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demand of consumers </a:t>
            </a:r>
            <a:r>
              <a:rPr lang="en-US" dirty="0"/>
              <a:t>for goods </a:t>
            </a:r>
            <a:r>
              <a:rPr lang="tr-TR" dirty="0"/>
              <a:t>                        </a:t>
            </a:r>
            <a:r>
              <a:rPr lang="en-US" dirty="0"/>
              <a:t>exert </a:t>
            </a:r>
            <a:r>
              <a:rPr lang="en-US" dirty="0">
                <a:solidFill>
                  <a:srgbClr val="0070C0"/>
                </a:solidFill>
              </a:rPr>
              <a:t>a major influence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</a:t>
            </a:r>
            <a:r>
              <a:rPr lang="en-US" dirty="0"/>
              <a:t>on </a:t>
            </a:r>
            <a:r>
              <a:rPr lang="en-US" dirty="0">
                <a:solidFill>
                  <a:srgbClr val="0070C0"/>
                </a:solidFill>
              </a:rPr>
              <a:t>the nature of goods </a:t>
            </a:r>
            <a:r>
              <a:rPr lang="en-US" dirty="0"/>
              <a:t>produced.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But since </a:t>
            </a:r>
            <a:r>
              <a:rPr lang="en-US" dirty="0">
                <a:solidFill>
                  <a:srgbClr val="0070C0"/>
                </a:solidFill>
              </a:rPr>
              <a:t>the purchasing power is not distributed evenly</a:t>
            </a:r>
            <a:r>
              <a:rPr lang="en-US" dirty="0"/>
              <a:t> among people </a:t>
            </a:r>
            <a:endParaRPr lang="tr-TR" dirty="0"/>
          </a:p>
          <a:p>
            <a:pPr marL="354013" indent="0">
              <a:spcBef>
                <a:spcPts val="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the rich consumers have much to say</a:t>
            </a:r>
            <a:r>
              <a:rPr lang="en-US" dirty="0"/>
              <a:t> </a:t>
            </a:r>
            <a:r>
              <a:rPr lang="tr-TR" dirty="0"/>
              <a:t>                               </a:t>
            </a:r>
            <a:r>
              <a:rPr lang="en-US" dirty="0"/>
              <a:t>than the poor one</a:t>
            </a:r>
            <a:r>
              <a:rPr lang="tr-TR" dirty="0"/>
              <a:t>s</a:t>
            </a:r>
            <a:r>
              <a:rPr lang="en-US" dirty="0"/>
              <a:t>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firms have a great deal to say </a:t>
            </a:r>
            <a:r>
              <a:rPr lang="tr-TR" dirty="0"/>
              <a:t>                                   </a:t>
            </a:r>
            <a:r>
              <a:rPr lang="en-US" dirty="0"/>
              <a:t>about</a:t>
            </a:r>
            <a:r>
              <a:rPr lang="en-US" dirty="0">
                <a:solidFill>
                  <a:srgbClr val="0070C0"/>
                </a:solidFill>
              </a:rPr>
              <a:t> what is produced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In an unfettered market economy, </a:t>
            </a:r>
            <a:r>
              <a:rPr lang="tr-TR" dirty="0"/>
              <a:t>                 </a:t>
            </a:r>
            <a:r>
              <a:rPr lang="en-US" dirty="0">
                <a:solidFill>
                  <a:srgbClr val="0070C0"/>
                </a:solidFill>
              </a:rPr>
              <a:t>the initial distribution of income and wealth </a:t>
            </a:r>
            <a:r>
              <a:rPr lang="en-US" dirty="0"/>
              <a:t>influences the nature of economic decisions </a:t>
            </a:r>
            <a:endParaRPr lang="tr-TR" dirty="0"/>
          </a:p>
          <a:p>
            <a:pPr marL="354013" indent="0">
              <a:buNone/>
            </a:pP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it determines who has the money </a:t>
            </a:r>
            <a:r>
              <a:rPr lang="en-US" dirty="0"/>
              <a:t>that exercises </a:t>
            </a:r>
            <a:r>
              <a:rPr lang="en-US" dirty="0">
                <a:solidFill>
                  <a:srgbClr val="0070C0"/>
                </a:solidFill>
              </a:rPr>
              <a:t>the effective demand.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 </a:t>
            </a:r>
            <a:r>
              <a:rPr lang="tr-TR" dirty="0">
                <a:solidFill>
                  <a:srgbClr val="0070C0"/>
                </a:solidFill>
              </a:rPr>
              <a:t>a</a:t>
            </a:r>
            <a:r>
              <a:rPr lang="en-US" dirty="0">
                <a:solidFill>
                  <a:srgbClr val="0070C0"/>
                </a:solidFill>
              </a:rPr>
              <a:t> socialist economy </a:t>
            </a:r>
            <a:r>
              <a:rPr lang="tr-TR" dirty="0">
                <a:solidFill>
                  <a:srgbClr val="0070C0"/>
                </a:solidFill>
              </a:rPr>
              <a:t>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ownership</a:t>
            </a:r>
            <a:r>
              <a:rPr lang="en-US" dirty="0"/>
              <a:t> of 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the means of production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>
                <a:solidFill>
                  <a:srgbClr val="0070C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public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planned economy </a:t>
            </a:r>
            <a:r>
              <a:rPr lang="en-US" dirty="0"/>
              <a:t>does not rely </a:t>
            </a:r>
            <a:r>
              <a:rPr lang="tr-TR" dirty="0"/>
              <a:t>                                   </a:t>
            </a:r>
            <a:r>
              <a:rPr lang="en-US" dirty="0"/>
              <a:t>on </a:t>
            </a:r>
            <a:r>
              <a:rPr lang="en-US" dirty="0">
                <a:solidFill>
                  <a:srgbClr val="0070C0"/>
                </a:solidFill>
              </a:rPr>
              <a:t>the workings of markets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solve the economic problems</a:t>
            </a:r>
            <a:r>
              <a:rPr lang="tr-TR" dirty="0">
                <a:solidFill>
                  <a:srgbClr val="0070C0"/>
                </a:solidFill>
              </a:rPr>
              <a:t>.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has 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central planning unit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to decide on </a:t>
            </a:r>
            <a:r>
              <a:rPr lang="en-US" dirty="0">
                <a:solidFill>
                  <a:srgbClr val="0070C0"/>
                </a:solidFill>
              </a:rPr>
              <a:t>production and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>
                <a:solidFill>
                  <a:srgbClr val="0070C0"/>
                </a:solidFill>
              </a:rPr>
              <a:t>distribution targets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BASIC ECONOMIC </a:t>
            </a:r>
            <a:br>
              <a:rPr lang="tr-TR" b="1" dirty="0"/>
            </a:br>
            <a:r>
              <a:rPr lang="en-US" b="1" dirty="0"/>
              <a:t>PROBLEMS</a:t>
            </a:r>
            <a:br>
              <a:rPr lang="tr-TR" dirty="0"/>
            </a:b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Economic effort </a:t>
            </a:r>
            <a:r>
              <a:rPr lang="en-US" dirty="0"/>
              <a:t>is directed </a:t>
            </a:r>
            <a:r>
              <a:rPr lang="tr-TR" dirty="0"/>
              <a:t>                                      </a:t>
            </a:r>
            <a:r>
              <a:rPr lang="en-US" dirty="0"/>
              <a:t>towards </a:t>
            </a:r>
            <a:r>
              <a:rPr lang="en-US" dirty="0">
                <a:solidFill>
                  <a:srgbClr val="0070C0"/>
                </a:solidFill>
              </a:rPr>
              <a:t>goals administratively chosen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the state.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Major decisions </a:t>
            </a:r>
            <a:r>
              <a:rPr lang="en-US" dirty="0"/>
              <a:t>about </a:t>
            </a:r>
            <a:endParaRPr lang="tr-TR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what</a:t>
            </a:r>
            <a:r>
              <a:rPr lang="tr-TR" dirty="0"/>
              <a:t>,</a:t>
            </a:r>
            <a:r>
              <a:rPr lang="en-US" dirty="0"/>
              <a:t> </a:t>
            </a:r>
            <a:endParaRPr lang="tr-TR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how</a:t>
            </a:r>
            <a:r>
              <a:rPr lang="tr-TR" dirty="0"/>
              <a:t>,</a:t>
            </a:r>
            <a:r>
              <a:rPr lang="en-US" dirty="0"/>
              <a:t> </a:t>
            </a:r>
            <a:endParaRPr lang="tr-TR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and for whom to produce </a:t>
            </a:r>
            <a:endParaRPr lang="tr-TR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     </a:t>
            </a:r>
            <a:r>
              <a:rPr lang="en-US" dirty="0">
                <a:solidFill>
                  <a:srgbClr val="0070C0"/>
                </a:solidFill>
              </a:rPr>
              <a:t>are made administratively.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Centralized decision makers decide </a:t>
            </a:r>
            <a:r>
              <a:rPr lang="tr-TR" dirty="0"/>
              <a:t>                                </a:t>
            </a:r>
            <a:r>
              <a:rPr lang="en-US" dirty="0">
                <a:solidFill>
                  <a:srgbClr val="0070C0"/>
                </a:solidFill>
              </a:rPr>
              <a:t>what shall be done,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resources are mostly allocated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planning units.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Public interest,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</a:t>
            </a:r>
            <a:r>
              <a:rPr lang="en-US" dirty="0"/>
              <a:t>not self-interest and profit, </a:t>
            </a:r>
            <a:r>
              <a:rPr lang="tr-TR" dirty="0"/>
              <a:t>                                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the guiding rule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resource allocating decision</a:t>
            </a:r>
            <a:r>
              <a:rPr lang="tr-TR" dirty="0">
                <a:solidFill>
                  <a:srgbClr val="0070C0"/>
                </a:solidFill>
              </a:rPr>
              <a:t>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in </a:t>
            </a:r>
            <a:r>
              <a:rPr lang="tr-TR" dirty="0"/>
              <a:t>a </a:t>
            </a:r>
            <a:r>
              <a:rPr lang="en-US" dirty="0"/>
              <a:t>planned economy.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</a:t>
            </a:r>
            <a:r>
              <a:rPr lang="en-US" dirty="0">
                <a:solidFill>
                  <a:srgbClr val="0070C0"/>
                </a:solidFill>
              </a:rPr>
              <a:t>big differences </a:t>
            </a:r>
            <a:r>
              <a:rPr lang="en-US" dirty="0"/>
              <a:t>in economic systems of countries are a fact of life,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every real economy is “mixed”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rather than pure.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mixture differs among countries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changes over time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70C0"/>
                </a:solidFill>
              </a:rPr>
              <a:t>Ownership patterns are variable</a:t>
            </a:r>
            <a:r>
              <a:rPr lang="en-US" dirty="0"/>
              <a:t>.</a:t>
            </a:r>
            <a:endParaRPr lang="tr-TR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is true that </a:t>
            </a:r>
            <a:r>
              <a:rPr lang="tr-TR" dirty="0"/>
              <a:t>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some economies rely much more heavily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on</a:t>
            </a:r>
            <a:r>
              <a:rPr lang="en-US" dirty="0">
                <a:solidFill>
                  <a:srgbClr val="0070C0"/>
                </a:solidFill>
              </a:rPr>
              <a:t> market decisions </a:t>
            </a:r>
            <a:r>
              <a:rPr lang="en-US" dirty="0"/>
              <a:t>than do others.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administrative mechanism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/>
              <a:t>is used also</a:t>
            </a:r>
            <a:r>
              <a:rPr lang="tr-TR" dirty="0"/>
              <a:t>                                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capitalist economies</a:t>
            </a:r>
            <a:r>
              <a:rPr lang="tr-TR" dirty="0"/>
              <a:t>.</a:t>
            </a:r>
            <a:endParaRPr lang="en-US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the planned economies </a:t>
            </a:r>
            <a:r>
              <a:rPr lang="tr-TR" dirty="0"/>
              <a:t>                            </a:t>
            </a:r>
            <a:r>
              <a:rPr lang="en-US" dirty="0">
                <a:solidFill>
                  <a:srgbClr val="0070C0"/>
                </a:solidFill>
              </a:rPr>
              <a:t>plans and targets,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production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quotas and directives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are important aspects of the decision-making system </a:t>
            </a:r>
            <a:r>
              <a:rPr lang="tr-TR" dirty="0"/>
              <a:t>  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there is substantial command at work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But markets are used too.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The factories are owned by the state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farms are collectivized</a:t>
            </a:r>
            <a:r>
              <a:rPr lang="en-US" dirty="0"/>
              <a:t>, generally,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but there are sectors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where </a:t>
            </a:r>
            <a:r>
              <a:rPr lang="en-US" dirty="0">
                <a:solidFill>
                  <a:srgbClr val="0070C0"/>
                </a:solidFill>
              </a:rPr>
              <a:t>some significant private ownership </a:t>
            </a:r>
            <a:r>
              <a:rPr lang="en-US" dirty="0"/>
              <a:t>exists, </a:t>
            </a:r>
            <a:r>
              <a:rPr lang="tr-TR" dirty="0"/>
              <a:t>                                    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agriculture, retail trade</a:t>
            </a:r>
            <a:r>
              <a:rPr lang="en-US" dirty="0"/>
              <a:t>, and </a:t>
            </a:r>
            <a:r>
              <a:rPr lang="en-US" dirty="0">
                <a:solidFill>
                  <a:srgbClr val="0070C0"/>
                </a:solidFill>
              </a:rPr>
              <a:t>housing.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rgbClr val="0070C0"/>
                </a:solidFill>
              </a:rPr>
              <a:t>Many countries fall between two ends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on the spectrum </a:t>
            </a:r>
            <a:r>
              <a:rPr lang="tr-TR" dirty="0"/>
              <a:t> </a:t>
            </a:r>
          </a:p>
          <a:p>
            <a:pPr marL="0" indent="360363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their position changes over time.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No country is found at either extreme. </a:t>
            </a:r>
            <a:endParaRPr lang="tr-TR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4586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For example,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Some European countries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/>
              <a:t>nationalized </a:t>
            </a:r>
            <a:r>
              <a:rPr lang="tr-TR" dirty="0"/>
              <a:t>                      </a:t>
            </a:r>
            <a:r>
              <a:rPr lang="en-US" dirty="0"/>
              <a:t>key industries after the Second World War: </a:t>
            </a:r>
            <a:r>
              <a:rPr lang="en-US" dirty="0">
                <a:solidFill>
                  <a:srgbClr val="0070C0"/>
                </a:solidFill>
              </a:rPr>
              <a:t>railroads, steel, coal, gas, electricity, atomic power, postal services, telephones, telegraphs, airlines</a:t>
            </a:r>
            <a:r>
              <a:rPr lang="en-US" dirty="0"/>
              <a:t>, and </a:t>
            </a:r>
            <a:r>
              <a:rPr lang="en-US" dirty="0">
                <a:solidFill>
                  <a:srgbClr val="0070C0"/>
                </a:solidFill>
              </a:rPr>
              <a:t>some trucking.</a:t>
            </a:r>
            <a:r>
              <a:rPr lang="en-US" dirty="0"/>
              <a:t>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Most of these sectors </a:t>
            </a:r>
            <a:r>
              <a:rPr lang="tr-TR" dirty="0"/>
              <a:t>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were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re-privatized since 1980s.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 Turkey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</a:t>
            </a:r>
            <a:r>
              <a:rPr lang="en-US" dirty="0"/>
              <a:t>the State Economic Enterprises (SEE) played </a:t>
            </a:r>
            <a:r>
              <a:rPr lang="tr-TR" dirty="0"/>
              <a:t>              </a:t>
            </a:r>
            <a:r>
              <a:rPr lang="tr-TR" dirty="0">
                <a:solidFill>
                  <a:srgbClr val="0070C0"/>
                </a:solidFill>
              </a:rPr>
              <a:t>a</a:t>
            </a:r>
            <a:r>
              <a:rPr lang="tr-TR" dirty="0"/>
              <a:t> </a:t>
            </a:r>
            <a:r>
              <a:rPr lang="en-US" dirty="0">
                <a:solidFill>
                  <a:srgbClr val="0070C0"/>
                </a:solidFill>
              </a:rPr>
              <a:t>leading role in the industrialization process </a:t>
            </a:r>
            <a:r>
              <a:rPr lang="en-US" dirty="0"/>
              <a:t>of the country.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Many industrial sectors </a:t>
            </a:r>
            <a:r>
              <a:rPr lang="tr-TR" dirty="0"/>
              <a:t>                                                      </a:t>
            </a:r>
            <a:r>
              <a:rPr lang="en-US" dirty="0"/>
              <a:t>(such as </a:t>
            </a:r>
            <a:r>
              <a:rPr lang="en-US" dirty="0">
                <a:solidFill>
                  <a:srgbClr val="0070C0"/>
                </a:solidFill>
              </a:rPr>
              <a:t>basic metals, cement, sugar, petro-chemicals, oil refining</a:t>
            </a:r>
            <a:r>
              <a:rPr lang="en-US" dirty="0"/>
              <a:t>) </a:t>
            </a:r>
            <a:r>
              <a:rPr lang="tr-TR" dirty="0"/>
              <a:t>                                                          </a:t>
            </a:r>
            <a:r>
              <a:rPr lang="en-US" dirty="0"/>
              <a:t>as well as </a:t>
            </a:r>
            <a:r>
              <a:rPr lang="en-US" dirty="0">
                <a:solidFill>
                  <a:srgbClr val="0070C0"/>
                </a:solidFill>
              </a:rPr>
              <a:t>the transportation and information and telecommunication understructures </a:t>
            </a:r>
            <a:r>
              <a:rPr lang="tr-TR" dirty="0">
                <a:solidFill>
                  <a:srgbClr val="0070C0"/>
                </a:solidFill>
              </a:rPr>
              <a:t>  </a:t>
            </a:r>
            <a:r>
              <a:rPr lang="en-US" dirty="0"/>
              <a:t>were established by the SEE.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9769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/>
              <a:t>Today, </a:t>
            </a:r>
            <a:r>
              <a:rPr lang="tr-TR" dirty="0"/>
              <a:t>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countries’ economies are based </a:t>
            </a:r>
            <a:r>
              <a:rPr lang="en-US" dirty="0"/>
              <a:t>mainly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on</a:t>
            </a:r>
            <a:r>
              <a:rPr lang="en-US" dirty="0">
                <a:solidFill>
                  <a:srgbClr val="0070C0"/>
                </a:solidFill>
              </a:rPr>
              <a:t> private ownership of resources </a:t>
            </a:r>
            <a:r>
              <a:rPr lang="tr-TR" dirty="0">
                <a:solidFill>
                  <a:srgbClr val="0070C0"/>
                </a:solidFill>
              </a:rPr>
              <a:t>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workings of markets;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large proportions of their </a:t>
            </a:r>
            <a:r>
              <a:rPr lang="en-US" dirty="0">
                <a:solidFill>
                  <a:srgbClr val="0070C0"/>
                </a:solidFill>
              </a:rPr>
              <a:t>resources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>
                <a:solidFill>
                  <a:srgbClr val="0070C0"/>
                </a:solidFill>
              </a:rPr>
              <a:t>are allocated </a:t>
            </a:r>
            <a:r>
              <a:rPr lang="en-US" dirty="0"/>
              <a:t>by</a:t>
            </a:r>
            <a:r>
              <a:rPr lang="en-US" dirty="0">
                <a:solidFill>
                  <a:srgbClr val="0070C0"/>
                </a:solidFill>
              </a:rPr>
              <a:t> markets 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BASIC ECONOMIC PROBLEMS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Modern economies involve </a:t>
            </a:r>
            <a:r>
              <a:rPr lang="tr-TR" dirty="0"/>
              <a:t>                                         </a:t>
            </a:r>
            <a:r>
              <a:rPr lang="en-US" dirty="0"/>
              <a:t>thousands of </a:t>
            </a:r>
            <a:r>
              <a:rPr lang="en-US" dirty="0">
                <a:solidFill>
                  <a:srgbClr val="0070C0"/>
                </a:solidFill>
              </a:rPr>
              <a:t>complex production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consumption activities.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great majority of the problems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that are</a:t>
            </a:r>
            <a:r>
              <a:rPr lang="tr-TR" dirty="0"/>
              <a:t> </a:t>
            </a:r>
            <a:r>
              <a:rPr lang="en-US" dirty="0"/>
              <a:t>studied in economics fall within </a:t>
            </a:r>
            <a:r>
              <a:rPr lang="tr-TR" dirty="0"/>
              <a:t>                                        </a:t>
            </a:r>
            <a:r>
              <a:rPr lang="en-US" dirty="0">
                <a:solidFill>
                  <a:srgbClr val="0070C0"/>
                </a:solidFill>
              </a:rPr>
              <a:t>five problem areas</a:t>
            </a:r>
            <a:r>
              <a:rPr lang="tr-TR" dirty="0">
                <a:solidFill>
                  <a:srgbClr val="0070C0"/>
                </a:solidFill>
              </a:rPr>
              <a:t>.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/>
              <a:t>in practice, </a:t>
            </a:r>
            <a:r>
              <a:rPr lang="tr-TR" dirty="0"/>
              <a:t>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many vital elements of planning exist </a:t>
            </a:r>
            <a:r>
              <a:rPr lang="tr-TR" dirty="0">
                <a:solidFill>
                  <a:srgbClr val="0070C0"/>
                </a:solidFill>
              </a:rPr>
              <a:t>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market economies</a:t>
            </a:r>
            <a:r>
              <a:rPr lang="en-US" dirty="0"/>
              <a:t>, </a:t>
            </a:r>
            <a:r>
              <a:rPr lang="tr-TR" dirty="0"/>
              <a:t>                                         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allocation decisions being made </a:t>
            </a:r>
            <a:r>
              <a:rPr lang="tr-TR" dirty="0">
                <a:solidFill>
                  <a:srgbClr val="0070C0"/>
                </a:solidFill>
              </a:rPr>
              <a:t>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governments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within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business firms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Governments</a:t>
            </a:r>
            <a:r>
              <a:rPr lang="en-US" dirty="0"/>
              <a:t> produce some goods </a:t>
            </a:r>
            <a:r>
              <a:rPr lang="tr-TR" dirty="0"/>
              <a:t>                                   </a:t>
            </a:r>
            <a:r>
              <a:rPr lang="en-US" dirty="0"/>
              <a:t>and services.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Additionally, </a:t>
            </a:r>
            <a:r>
              <a:rPr lang="tr-TR" dirty="0"/>
              <a:t>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they affect </a:t>
            </a:r>
            <a:r>
              <a:rPr lang="en-US" dirty="0"/>
              <a:t>production and distribution </a:t>
            </a:r>
            <a:r>
              <a:rPr lang="en-US" dirty="0">
                <a:solidFill>
                  <a:srgbClr val="0070C0"/>
                </a:solidFill>
              </a:rPr>
              <a:t>decisions of firms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taxation and expenditure</a:t>
            </a:r>
            <a:r>
              <a:rPr lang="en-US" dirty="0"/>
              <a:t> </a:t>
            </a:r>
            <a:r>
              <a:rPr lang="tr-TR" dirty="0"/>
              <a:t>                            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by regulation </a:t>
            </a:r>
            <a:r>
              <a:rPr lang="en-US" dirty="0"/>
              <a:t>of the competitive process.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Indeed, </a:t>
            </a:r>
            <a:r>
              <a:rPr lang="tr-TR" dirty="0"/>
              <a:t>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governments</a:t>
            </a:r>
            <a:r>
              <a:rPr lang="en-US" dirty="0"/>
              <a:t> in any economy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have an important role to play</a:t>
            </a:r>
            <a:r>
              <a:rPr lang="en-US" dirty="0"/>
              <a:t> </a:t>
            </a:r>
            <a:r>
              <a:rPr lang="tr-TR" dirty="0"/>
              <a:t>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setting “the rules of the game”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Taxation transfers the command of some resources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private individuals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public bodies.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Social security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welfare payments</a:t>
            </a:r>
            <a:r>
              <a:rPr lang="en-US" dirty="0"/>
              <a:t>, </a:t>
            </a:r>
            <a:r>
              <a:rPr lang="tr-TR" dirty="0"/>
              <a:t>  </a:t>
            </a:r>
            <a:r>
              <a:rPr lang="en-US" dirty="0">
                <a:solidFill>
                  <a:srgbClr val="0070C0"/>
                </a:solidFill>
              </a:rPr>
              <a:t>minimum wages</a:t>
            </a:r>
            <a:r>
              <a:rPr lang="en-US" dirty="0"/>
              <a:t> and</a:t>
            </a:r>
            <a:r>
              <a:rPr lang="en-US" dirty="0">
                <a:solidFill>
                  <a:srgbClr val="0070C0"/>
                </a:solidFill>
              </a:rPr>
              <a:t> quotas on some agricultural outputs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are some other examples of </a:t>
            </a:r>
            <a:r>
              <a:rPr lang="en-US" dirty="0">
                <a:solidFill>
                  <a:srgbClr val="0070C0"/>
                </a:solidFill>
              </a:rPr>
              <a:t>administrative mechanisms</a:t>
            </a:r>
            <a:r>
              <a:rPr lang="en-US" dirty="0"/>
              <a:t> generally </a:t>
            </a:r>
            <a:r>
              <a:rPr lang="en-US" dirty="0">
                <a:solidFill>
                  <a:srgbClr val="0070C0"/>
                </a:solidFill>
              </a:rPr>
              <a:t>used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capitalist economies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/>
            </a:br>
            <a:r>
              <a:rPr lang="en-US" sz="3600" b="1" dirty="0">
                <a:latin typeface="+mj-lt"/>
              </a:rPr>
              <a:t>ECONOMIC SYSTEMS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large-scale companies </a:t>
            </a:r>
            <a:r>
              <a:rPr lang="en-US" dirty="0"/>
              <a:t>also use </a:t>
            </a:r>
            <a:r>
              <a:rPr lang="tr-TR" dirty="0"/>
              <a:t>                                 </a:t>
            </a:r>
            <a:r>
              <a:rPr lang="en-US" dirty="0">
                <a:solidFill>
                  <a:srgbClr val="0070C0"/>
                </a:solidFill>
              </a:rPr>
              <a:t>an internal planning mechanism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br>
              <a:rPr lang="tr-TR" sz="3600" b="1" dirty="0">
                <a:latin typeface="+mj-lt"/>
              </a:rPr>
            </a:br>
            <a:r>
              <a:rPr lang="en-US" sz="4000" b="1" dirty="0">
                <a:latin typeface="+mj-lt"/>
              </a:rPr>
              <a:t>WHAT IS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A GOOD ECONOMY?</a:t>
            </a:r>
            <a:br>
              <a:rPr lang="tr-TR" sz="3600" dirty="0">
                <a:latin typeface="+mj-lt"/>
              </a:rPr>
            </a:br>
            <a:endParaRPr lang="tr-TR" sz="3600" dirty="0">
              <a:latin typeface="+mj-lt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WHAT IS A GOOD ECONOMY?</a:t>
            </a:r>
            <a:br>
              <a:rPr lang="tr-TR" sz="4000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Economics tries to explain </a:t>
            </a:r>
            <a:r>
              <a:rPr lang="tr-TR" dirty="0"/>
              <a:t>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how the economy works.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 it is concerned also </a:t>
            </a:r>
            <a:r>
              <a:rPr lang="tr-TR" dirty="0"/>
              <a:t>                                                        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trying to make it work better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requires making </a:t>
            </a:r>
            <a:r>
              <a:rPr lang="en-US" dirty="0">
                <a:solidFill>
                  <a:srgbClr val="0070C0"/>
                </a:solidFill>
              </a:rPr>
              <a:t>value judgments</a:t>
            </a:r>
            <a:r>
              <a:rPr lang="en-US" dirty="0"/>
              <a:t> </a:t>
            </a:r>
            <a:r>
              <a:rPr lang="tr-TR" dirty="0"/>
              <a:t>      </a:t>
            </a:r>
            <a:r>
              <a:rPr lang="en-US" dirty="0"/>
              <a:t>about </a:t>
            </a:r>
            <a:r>
              <a:rPr lang="en-US" dirty="0">
                <a:solidFill>
                  <a:srgbClr val="0070C0"/>
                </a:solidFill>
              </a:rPr>
              <a:t>what kind of economy is more desirable.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17637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WHAT IS A GOOD ECONOMY?</a:t>
            </a:r>
            <a:br>
              <a:rPr lang="tr-TR" sz="4000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Deciding the economic goals to be pursued will reflect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priorities and interests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</a:t>
            </a:r>
            <a:r>
              <a:rPr lang="en-US" dirty="0"/>
              <a:t>of different </a:t>
            </a:r>
            <a:r>
              <a:rPr lang="en-US" dirty="0">
                <a:solidFill>
                  <a:srgbClr val="0070C0"/>
                </a:solidFill>
              </a:rPr>
              <a:t>individuals, communities,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classes.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WHAT IS A GOOD ECONOMY?</a:t>
            </a:r>
            <a:br>
              <a:rPr lang="tr-TR" sz="4000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it is a subjective choice, </a:t>
            </a:r>
            <a:r>
              <a:rPr lang="tr-TR" dirty="0"/>
              <a:t>                                         </a:t>
            </a:r>
            <a:r>
              <a:rPr lang="en-US" dirty="0"/>
              <a:t>a list of key economic goals may be as follows: </a:t>
            </a:r>
            <a:r>
              <a:rPr lang="en-US" dirty="0">
                <a:solidFill>
                  <a:srgbClr val="0070C0"/>
                </a:solidFill>
              </a:rPr>
              <a:t>prosperity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security</a:t>
            </a:r>
            <a:r>
              <a:rPr lang="tr-TR" dirty="0">
                <a:solidFill>
                  <a:srgbClr val="0070C0"/>
                </a:solidFill>
              </a:rPr>
              <a:t>,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innovation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choice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equality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sustainability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democracy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accountability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2230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BB2CC217-74A5-41D3-BE54-2C5B76A0A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Prosperity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B3E6430-69B2-4885-AFC3-67F562D5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93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BASIC ECONOMIC PROBLEMS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These are: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What goods and services </a:t>
            </a:r>
            <a:r>
              <a:rPr lang="en-US" dirty="0"/>
              <a:t>are being produced </a:t>
            </a:r>
            <a:r>
              <a:rPr lang="tr-TR" dirty="0"/>
              <a:t>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 what quantities?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By what methods </a:t>
            </a:r>
            <a:r>
              <a:rPr lang="en-US" dirty="0"/>
              <a:t>are goods and services produced? </a:t>
            </a:r>
            <a:endParaRPr lang="tr-TR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How is the total product distributed </a:t>
            </a:r>
            <a:r>
              <a:rPr lang="tr-TR" dirty="0">
                <a:solidFill>
                  <a:srgbClr val="0070C0"/>
                </a:solidFill>
              </a:rPr>
              <a:t>                                </a:t>
            </a:r>
            <a:r>
              <a:rPr lang="en-US" dirty="0"/>
              <a:t>among the members of the society? </a:t>
            </a:r>
            <a:endParaRPr lang="tr-TR" dirty="0"/>
          </a:p>
          <a:p>
            <a:pPr lvl="1"/>
            <a:r>
              <a:rPr lang="en-US" dirty="0">
                <a:solidFill>
                  <a:srgbClr val="0070C0"/>
                </a:solidFill>
              </a:rPr>
              <a:t>Are the country’s sources being fully utilized?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Is the economy’s productive capacity growing</a:t>
            </a:r>
            <a:r>
              <a:rPr lang="tr-TR" dirty="0">
                <a:solidFill>
                  <a:srgbClr val="0070C0"/>
                </a:solidFill>
              </a:rPr>
              <a:t>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over time?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Prosperity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/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An economy </a:t>
            </a:r>
            <a:r>
              <a:rPr lang="tr-TR" sz="3200" dirty="0"/>
              <a:t>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should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produce enough goods and services </a:t>
            </a:r>
            <a:r>
              <a:rPr lang="tr-TR" sz="3200" dirty="0">
                <a:solidFill>
                  <a:srgbClr val="0070C0"/>
                </a:solidFill>
              </a:rPr>
              <a:t>      </a:t>
            </a:r>
            <a:r>
              <a:rPr lang="en-US" sz="3200" dirty="0"/>
              <a:t>for people </a:t>
            </a:r>
            <a:r>
              <a:rPr lang="tr-TR" sz="3200" dirty="0"/>
              <a:t>                                                                   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allow them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enjoy life to the fullest.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Prosperity does </a:t>
            </a:r>
            <a:r>
              <a:rPr lang="en-US" sz="3200" dirty="0">
                <a:solidFill>
                  <a:srgbClr val="0070C0"/>
                </a:solidFill>
              </a:rPr>
              <a:t>not just mean having more consumption.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It means </a:t>
            </a:r>
            <a:r>
              <a:rPr lang="en-US" sz="3200" dirty="0">
                <a:solidFill>
                  <a:srgbClr val="0070C0"/>
                </a:solidFill>
              </a:rPr>
              <a:t>enjoying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a good balance </a:t>
            </a:r>
            <a:r>
              <a:rPr lang="tr-TR" sz="3200" dirty="0">
                <a:solidFill>
                  <a:srgbClr val="0070C0"/>
                </a:solidFill>
              </a:rPr>
              <a:t>                           </a:t>
            </a:r>
            <a:r>
              <a:rPr lang="en-US" sz="3200" dirty="0"/>
              <a:t>between</a:t>
            </a:r>
            <a:r>
              <a:rPr lang="en-US" sz="3200" dirty="0">
                <a:solidFill>
                  <a:srgbClr val="0070C0"/>
                </a:solidFill>
              </a:rPr>
              <a:t> private consumption,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</a:t>
            </a:r>
            <a:r>
              <a:rPr lang="en-US" sz="3200" dirty="0">
                <a:solidFill>
                  <a:srgbClr val="0070C0"/>
                </a:solidFill>
              </a:rPr>
              <a:t>public services,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leisure time.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9CA50A8-6312-4654-AD80-B002D37E4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Security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CD2319E-0E75-414A-A851-877E8555D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5966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Security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People should be confident that </a:t>
            </a:r>
            <a:r>
              <a:rPr lang="tr-TR" sz="3200" dirty="0"/>
              <a:t>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their economic conditions are reasonably stable</a:t>
            </a:r>
            <a:r>
              <a:rPr lang="en-US" sz="3200" dirty="0"/>
              <a:t>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They shouldn’t have to worry </a:t>
            </a:r>
            <a:r>
              <a:rPr lang="tr-TR" sz="3200" dirty="0"/>
              <a:t>                                           </a:t>
            </a:r>
            <a:r>
              <a:rPr lang="en-US" sz="3200" dirty="0"/>
              <a:t>about being able</a:t>
            </a:r>
            <a:r>
              <a:rPr lang="tr-TR" sz="3200" dirty="0"/>
              <a:t>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to support themselves,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to keep their home,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to pass on decent economic opportunities to their children.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Security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 lnSpcReduction="10000"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The economic insecurity and turmoil </a:t>
            </a:r>
            <a:r>
              <a:rPr lang="en-US" sz="3200" dirty="0"/>
              <a:t>experienced by billions of people today </a:t>
            </a:r>
            <a:r>
              <a:rPr lang="en-US" sz="3200" dirty="0">
                <a:solidFill>
                  <a:srgbClr val="0070C0"/>
                </a:solidFill>
              </a:rPr>
              <a:t>imposes real costs </a:t>
            </a:r>
            <a:r>
              <a:rPr lang="en-US" sz="3200" dirty="0"/>
              <a:t>on them.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Even</a:t>
            </a:r>
            <a:r>
              <a:rPr lang="en-US" sz="3200" dirty="0">
                <a:solidFill>
                  <a:srgbClr val="0070C0"/>
                </a:solidFill>
              </a:rPr>
              <a:t> people who may never lose their </a:t>
            </a:r>
            <a:r>
              <a:rPr lang="tr-TR" sz="3200" dirty="0">
                <a:solidFill>
                  <a:srgbClr val="0070C0"/>
                </a:solidFill>
              </a:rPr>
              <a:t>                            </a:t>
            </a:r>
            <a:r>
              <a:rPr lang="en-US" sz="3200" dirty="0">
                <a:solidFill>
                  <a:srgbClr val="0070C0"/>
                </a:solidFill>
              </a:rPr>
              <a:t>job </a:t>
            </a:r>
            <a:r>
              <a:rPr lang="en-US" sz="3200" dirty="0"/>
              <a:t>or</a:t>
            </a:r>
            <a:r>
              <a:rPr lang="en-US" sz="3200" dirty="0">
                <a:solidFill>
                  <a:srgbClr val="0070C0"/>
                </a:solidFill>
              </a:rPr>
              <a:t> home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spend a great deal of time and energy worrying that they might.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That fear is costly.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Economic security is valuable.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E1B6916-77AE-45FA-B75D-8A30CC553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Innovation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4DEFC35-89FA-478C-9733-58892BEE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4881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Innovation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Economic progress requires us </a:t>
            </a:r>
            <a:r>
              <a:rPr lang="tr-TR" sz="3200" dirty="0"/>
              <a:t>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to think continuously </a:t>
            </a:r>
            <a:r>
              <a:rPr lang="en-US" sz="3200" dirty="0"/>
              <a:t>about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how to make our work more productive.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This innovation includes </a:t>
            </a:r>
            <a:r>
              <a:rPr lang="tr-TR" sz="3200" dirty="0"/>
              <a:t>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imagining new goods and services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better ways of producing them.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An economy should be organized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</a:t>
            </a:r>
            <a:r>
              <a:rPr lang="en-US" sz="3200" dirty="0"/>
              <a:t>in a way</a:t>
            </a:r>
            <a:r>
              <a:rPr lang="tr-TR" sz="3200" dirty="0"/>
              <a:t> </a:t>
            </a:r>
            <a:r>
              <a:rPr lang="en-US" sz="3200" dirty="0"/>
              <a:t>that </a:t>
            </a:r>
            <a:r>
              <a:rPr lang="tr-TR" sz="3200" dirty="0"/>
              <a:t>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promotes and facilitates innovative behavior</a:t>
            </a:r>
            <a:r>
              <a:rPr lang="en-US" sz="3200" dirty="0"/>
              <a:t>.</a:t>
            </a:r>
            <a:endParaRPr lang="tr-TR" sz="32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CC000AA-337F-4373-847B-48FB94516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Choice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E060258-4C84-42AA-9E17-A90F386B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05869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/>
          <a:lstStyle/>
          <a:p>
            <a:r>
              <a:rPr lang="en-US" b="1" i="1" dirty="0"/>
              <a:t>Choice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Individuals have </a:t>
            </a:r>
            <a:r>
              <a:rPr lang="tr-TR" sz="3200" dirty="0"/>
              <a:t>                                                       </a:t>
            </a:r>
            <a:r>
              <a:rPr lang="en-US" sz="3200" dirty="0"/>
              <a:t>different </a:t>
            </a:r>
            <a:r>
              <a:rPr lang="en-US" sz="3200" dirty="0">
                <a:solidFill>
                  <a:srgbClr val="0070C0"/>
                </a:solidFill>
              </a:rPr>
              <a:t>preferences, hopes,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dreams.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They should have reasonable ability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</a:t>
            </a:r>
            <a:r>
              <a:rPr lang="en-US" sz="3200" dirty="0"/>
              <a:t>to</a:t>
            </a:r>
            <a:r>
              <a:rPr lang="en-US" sz="3200" dirty="0">
                <a:solidFill>
                  <a:srgbClr val="0070C0"/>
                </a:solidFill>
              </a:rPr>
              <a:t> make economic decisions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sz="3200" dirty="0"/>
              <a:t>in line with </a:t>
            </a:r>
            <a:r>
              <a:rPr lang="en-US" sz="3200" dirty="0">
                <a:solidFill>
                  <a:srgbClr val="0070C0"/>
                </a:solidFill>
              </a:rPr>
              <a:t>those preferences,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</a:t>
            </a:r>
            <a:r>
              <a:rPr lang="en-US" sz="3200" dirty="0"/>
              <a:t>including </a:t>
            </a:r>
            <a:endParaRPr lang="tr-TR" sz="3200" dirty="0"/>
          </a:p>
          <a:p>
            <a:pPr marL="857250" lvl="2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the sort of work </a:t>
            </a:r>
            <a:r>
              <a:rPr lang="en-US" sz="3200" dirty="0"/>
              <a:t>they do, </a:t>
            </a:r>
            <a:endParaRPr lang="tr-TR" sz="3200" dirty="0"/>
          </a:p>
          <a:p>
            <a:pPr marL="857250" lvl="2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70C0"/>
                </a:solidFill>
              </a:rPr>
              <a:t>where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they live</a:t>
            </a:r>
            <a:r>
              <a:rPr lang="en-US" sz="3200" dirty="0"/>
              <a:t>, </a:t>
            </a:r>
            <a:endParaRPr lang="tr-TR" sz="3200" dirty="0"/>
          </a:p>
          <a:p>
            <a:pPr marL="857250" lvl="2" indent="-4572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what they consume</a:t>
            </a:r>
            <a:r>
              <a:rPr lang="en-US" sz="3200" dirty="0"/>
              <a:t>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CC537F7D-C88A-4AE7-B542-8ED89C843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Equality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5E35740-8F3F-403D-93AE-69AE3A016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0567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Equality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Inequality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deprives </a:t>
            </a:r>
            <a:r>
              <a:rPr lang="en-US" dirty="0">
                <a:solidFill>
                  <a:srgbClr val="0070C0"/>
                </a:solidFill>
              </a:rPr>
              <a:t>many</a:t>
            </a:r>
            <a:r>
              <a:rPr lang="en-US" sz="3200" dirty="0">
                <a:solidFill>
                  <a:srgbClr val="0070C0"/>
                </a:solidFill>
              </a:rPr>
              <a:t> people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en-US" sz="3200" dirty="0"/>
              <a:t>of </a:t>
            </a:r>
            <a:r>
              <a:rPr lang="en-US" sz="3200" dirty="0">
                <a:solidFill>
                  <a:srgbClr val="0070C0"/>
                </a:solidFill>
              </a:rPr>
              <a:t>the ability to work and enjoy their lives</a:t>
            </a:r>
            <a:r>
              <a:rPr lang="en-US" sz="3200" dirty="0"/>
              <a:t>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In this sense, </a:t>
            </a:r>
            <a:r>
              <a:rPr lang="tr-TR" sz="3200" dirty="0"/>
              <a:t>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goal of equality is bound up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</a:t>
            </a:r>
            <a:r>
              <a:rPr lang="en-US" sz="3200" dirty="0"/>
              <a:t>with </a:t>
            </a:r>
            <a:r>
              <a:rPr lang="en-US" sz="3200" dirty="0">
                <a:solidFill>
                  <a:srgbClr val="0070C0"/>
                </a:solidFill>
              </a:rPr>
              <a:t>the goal of prosperity.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Inequality create</a:t>
            </a:r>
            <a:r>
              <a:rPr lang="tr-TR" sz="3200" dirty="0">
                <a:solidFill>
                  <a:srgbClr val="0070C0"/>
                </a:solidFill>
              </a:rPr>
              <a:t>s</a:t>
            </a:r>
            <a:r>
              <a:rPr lang="en-US" sz="3200" dirty="0">
                <a:solidFill>
                  <a:srgbClr val="0070C0"/>
                </a:solidFill>
              </a:rPr>
              <a:t> social problems.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C8642783-C6CA-47C8-85FF-6366D5021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What goods and services </a:t>
            </a:r>
            <a:r>
              <a:rPr lang="tr-TR" b="1" dirty="0"/>
              <a:t>                               </a:t>
            </a:r>
            <a:r>
              <a:rPr lang="en-US" b="1" dirty="0"/>
              <a:t>are being produced</a:t>
            </a:r>
            <a:r>
              <a:rPr lang="tr-TR" b="1" dirty="0"/>
              <a:t> </a:t>
            </a:r>
            <a:br>
              <a:rPr lang="tr-TR" b="1" dirty="0"/>
            </a:br>
            <a:r>
              <a:rPr lang="en-US" b="1" dirty="0"/>
              <a:t>and in what quantities?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70D1F1F-FE50-446B-9CF2-6368DB057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63737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Equality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Concentration of income and wealth </a:t>
            </a:r>
            <a:r>
              <a:rPr lang="tr-TR" sz="3200" dirty="0">
                <a:solidFill>
                  <a:srgbClr val="0070C0"/>
                </a:solidFill>
              </a:rPr>
              <a:t>                            </a:t>
            </a:r>
            <a:r>
              <a:rPr lang="en-US" sz="3200" dirty="0"/>
              <a:t>at the top </a:t>
            </a:r>
            <a:r>
              <a:rPr lang="tr-TR" sz="3200" dirty="0"/>
              <a:t>                                                                       </a:t>
            </a:r>
            <a:r>
              <a:rPr lang="en-US" sz="3200" dirty="0"/>
              <a:t>will </a:t>
            </a:r>
            <a:r>
              <a:rPr lang="en-US" sz="3200" dirty="0">
                <a:solidFill>
                  <a:srgbClr val="0070C0"/>
                </a:solidFill>
              </a:rPr>
              <a:t>undermine social cohesion</a:t>
            </a:r>
            <a:r>
              <a:rPr lang="en-US" sz="3200" dirty="0"/>
              <a:t>, </a:t>
            </a:r>
            <a:r>
              <a:rPr lang="en-US" sz="3200" dirty="0">
                <a:solidFill>
                  <a:srgbClr val="0070C0"/>
                </a:solidFill>
              </a:rPr>
              <a:t>wellbeing</a:t>
            </a:r>
            <a:r>
              <a:rPr lang="en-US" sz="3200" dirty="0"/>
              <a:t>, </a:t>
            </a:r>
            <a:r>
              <a:rPr lang="tr-TR" sz="3200" dirty="0"/>
              <a:t>      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democracy</a:t>
            </a:r>
            <a:r>
              <a:rPr lang="en-US" sz="3200" dirty="0"/>
              <a:t>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People’s emotional well-being is </a:t>
            </a:r>
            <a:r>
              <a:rPr lang="tr-TR" sz="3200" dirty="0">
                <a:solidFill>
                  <a:srgbClr val="0070C0"/>
                </a:solidFill>
              </a:rPr>
              <a:t>                          </a:t>
            </a:r>
            <a:r>
              <a:rPr lang="en-US" sz="3200" dirty="0"/>
              <a:t>negatively influenced by </a:t>
            </a:r>
            <a:r>
              <a:rPr lang="tr-TR" sz="3200" dirty="0"/>
              <a:t>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unfavorable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self-comparisons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the lifestyles of the rich and famous.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Equality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Concentration of income and wealth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</a:t>
            </a:r>
            <a:r>
              <a:rPr lang="en-US" sz="3200" dirty="0"/>
              <a:t>at the top,                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 carries distinct negative consequences. </a:t>
            </a: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Thus, </a:t>
            </a:r>
            <a:r>
              <a:rPr lang="en-US" sz="3200" dirty="0">
                <a:solidFill>
                  <a:srgbClr val="0070C0"/>
                </a:solidFill>
              </a:rPr>
              <a:t>limiting the economic distance </a:t>
            </a:r>
            <a:r>
              <a:rPr lang="tr-TR" sz="3200" dirty="0">
                <a:solidFill>
                  <a:srgbClr val="0070C0"/>
                </a:solidFill>
              </a:rPr>
              <a:t>                           </a:t>
            </a:r>
            <a:r>
              <a:rPr lang="en-US" sz="3200" dirty="0"/>
              <a:t>between</a:t>
            </a:r>
            <a:r>
              <a:rPr lang="en-US" sz="3200" dirty="0">
                <a:solidFill>
                  <a:srgbClr val="0070C0"/>
                </a:solidFill>
              </a:rPr>
              <a:t> rich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poor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sz="3200" dirty="0"/>
              <a:t>is an important economic goal.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Equality also requires </a:t>
            </a:r>
            <a:r>
              <a:rPr lang="en-US" sz="3200" dirty="0">
                <a:solidFill>
                  <a:srgbClr val="0070C0"/>
                </a:solidFill>
              </a:rPr>
              <a:t>decent provisions </a:t>
            </a:r>
            <a:r>
              <a:rPr lang="tr-TR" sz="3200" dirty="0">
                <a:solidFill>
                  <a:srgbClr val="0070C0"/>
                </a:solidFill>
              </a:rPr>
              <a:t>                            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support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those members of society </a:t>
            </a:r>
            <a:r>
              <a:rPr lang="tr-TR" sz="3200" dirty="0">
                <a:solidFill>
                  <a:srgbClr val="0070C0"/>
                </a:solidFill>
              </a:rPr>
              <a:t>                              </a:t>
            </a:r>
            <a:r>
              <a:rPr lang="en-US" sz="3200" dirty="0"/>
              <a:t>who</a:t>
            </a:r>
            <a:r>
              <a:rPr lang="en-US" sz="3200" dirty="0">
                <a:solidFill>
                  <a:srgbClr val="0070C0"/>
                </a:solidFill>
              </a:rPr>
              <a:t> cannot work.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3F8BAA6-C3A1-4291-80AF-43DA4F584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i="1" dirty="0"/>
              <a:t>Sustainability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3212BFD-FAA6-44A6-B525-238CFC39A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9067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Sustainability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Humans depend </a:t>
            </a:r>
            <a:r>
              <a:rPr lang="tr-TR" sz="3200" dirty="0"/>
              <a:t>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on their natural environment.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Natural environment directly enhances </a:t>
            </a:r>
            <a:r>
              <a:rPr lang="tr-TR" sz="3200" dirty="0"/>
              <a:t>                   </a:t>
            </a:r>
            <a:r>
              <a:rPr lang="en-US" sz="3200" dirty="0"/>
              <a:t>our </a:t>
            </a:r>
            <a:r>
              <a:rPr lang="en-US" sz="3200" dirty="0">
                <a:solidFill>
                  <a:srgbClr val="0070C0"/>
                </a:solidFill>
              </a:rPr>
              <a:t>quality of life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sz="3200" dirty="0"/>
              <a:t>through</a:t>
            </a:r>
            <a:r>
              <a:rPr lang="en-US" sz="3200" dirty="0">
                <a:solidFill>
                  <a:srgbClr val="0070C0"/>
                </a:solidFill>
              </a:rPr>
              <a:t> the air we breathe,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the spaces we inhabit</a:t>
            </a:r>
            <a:r>
              <a:rPr lang="en-US" sz="3200" dirty="0"/>
              <a:t>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it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provides needed inputs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</a:t>
            </a:r>
            <a:r>
              <a:rPr lang="en-US" sz="3200" dirty="0"/>
              <a:t>that are essential for production.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Sustainability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All production involves </a:t>
            </a:r>
            <a:r>
              <a:rPr lang="tr-TR" sz="3200" dirty="0"/>
              <a:t>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application of human work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add value </a:t>
            </a:r>
            <a:r>
              <a:rPr lang="en-US" sz="3200" dirty="0"/>
              <a:t>to</a:t>
            </a:r>
            <a:r>
              <a:rPr lang="en-US" sz="3200" dirty="0">
                <a:solidFill>
                  <a:srgbClr val="0070C0"/>
                </a:solidFill>
              </a:rPr>
              <a:t> something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we got from nature. 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64</a:t>
            </a:fld>
            <a:endParaRPr lang="tr-T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Sustainability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Maintaining the environment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</a:t>
            </a:r>
            <a:r>
              <a:rPr lang="en-US" sz="3200" dirty="0"/>
              <a:t>is of critical importance. </a:t>
            </a:r>
            <a:endParaRPr lang="tr-TR" sz="3200" dirty="0"/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Our ability to continue producing goods </a:t>
            </a:r>
            <a:r>
              <a:rPr lang="tr-TR" sz="3200" dirty="0">
                <a:solidFill>
                  <a:srgbClr val="0070C0"/>
                </a:solidFill>
              </a:rPr>
              <a:t>                        </a:t>
            </a:r>
            <a:r>
              <a:rPr lang="en-US" sz="3200" dirty="0">
                <a:solidFill>
                  <a:srgbClr val="0070C0"/>
                </a:solidFill>
              </a:rPr>
              <a:t>and services </a:t>
            </a:r>
            <a:r>
              <a:rPr lang="en-US" sz="3200" dirty="0"/>
              <a:t>in the future </a:t>
            </a:r>
            <a:r>
              <a:rPr lang="tr-TR" sz="3200" dirty="0"/>
              <a:t>                                                                   </a:t>
            </a:r>
            <a:r>
              <a:rPr lang="en-US" sz="3200" dirty="0"/>
              <a:t>will depend on </a:t>
            </a:r>
            <a:r>
              <a:rPr lang="en-US" sz="3200" dirty="0">
                <a:solidFill>
                  <a:srgbClr val="0070C0"/>
                </a:solidFill>
              </a:rPr>
              <a:t>finding sustainable ways </a:t>
            </a:r>
            <a:r>
              <a:rPr lang="tr-TR" sz="3200" dirty="0">
                <a:solidFill>
                  <a:srgbClr val="0070C0"/>
                </a:solidFill>
              </a:rPr>
              <a:t>                        </a:t>
            </a:r>
            <a:r>
              <a:rPr lang="en-US" sz="3200" dirty="0"/>
              <a:t>to</a:t>
            </a:r>
            <a:r>
              <a:rPr lang="en-US" sz="3200" dirty="0">
                <a:solidFill>
                  <a:srgbClr val="0070C0"/>
                </a:solidFill>
              </a:rPr>
              <a:t> harvest the natural inputs we need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</a:t>
            </a:r>
            <a:r>
              <a:rPr lang="en-US" sz="3200" dirty="0"/>
              <a:t>without </a:t>
            </a:r>
            <a:r>
              <a:rPr lang="en-US" sz="3200" dirty="0">
                <a:solidFill>
                  <a:srgbClr val="0070C0"/>
                </a:solidFill>
              </a:rPr>
              <a:t>continuously depleting </a:t>
            </a:r>
            <a:r>
              <a:rPr lang="en-US" sz="3200" dirty="0"/>
              <a:t>or</a:t>
            </a:r>
            <a:r>
              <a:rPr lang="en-US" sz="3200" dirty="0">
                <a:solidFill>
                  <a:srgbClr val="0070C0"/>
                </a:solidFill>
              </a:rPr>
              <a:t> polluting.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CAEEBF34-1A9E-4FC5-BD98-438AF54FD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i="1" dirty="0"/>
              <a:t>Democracy and </a:t>
            </a:r>
            <a:br>
              <a:rPr lang="tr-TR" b="1" i="1" dirty="0"/>
            </a:br>
            <a:r>
              <a:rPr lang="en-US" b="1" i="1" dirty="0"/>
              <a:t>accountability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FEEE54E-C2E4-4BD0-B441-9001462C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3204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Democracy and </a:t>
            </a:r>
            <a:br>
              <a:rPr lang="tr-TR" b="1" i="1" dirty="0"/>
            </a:br>
            <a:r>
              <a:rPr lang="en-US" b="1" i="1" dirty="0"/>
              <a:t>accountability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In economic life </a:t>
            </a:r>
            <a:r>
              <a:rPr lang="tr-TR" sz="3200" dirty="0"/>
              <a:t>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different people perform different functions.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Some individuals and organizations </a:t>
            </a:r>
            <a:r>
              <a:rPr lang="tr-TR" sz="3200" dirty="0"/>
              <a:t>                             </a:t>
            </a:r>
            <a:r>
              <a:rPr lang="en-US" sz="3200" dirty="0">
                <a:solidFill>
                  <a:srgbClr val="0070C0"/>
                </a:solidFill>
              </a:rPr>
              <a:t>have great decision-making power</a:t>
            </a:r>
            <a:r>
              <a:rPr lang="en-US" sz="3200" dirty="0"/>
              <a:t>, </a:t>
            </a:r>
            <a:r>
              <a:rPr lang="tr-TR" sz="3200" dirty="0"/>
              <a:t>                                  </a:t>
            </a:r>
            <a:r>
              <a:rPr lang="en-US" sz="3200" dirty="0"/>
              <a:t>while </a:t>
            </a:r>
            <a:r>
              <a:rPr lang="en-US" sz="3200" dirty="0">
                <a:solidFill>
                  <a:srgbClr val="0070C0"/>
                </a:solidFill>
              </a:rPr>
              <a:t>others have very little.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Democracy and</a:t>
            </a:r>
            <a:br>
              <a:rPr lang="tr-TR" b="1" i="1" dirty="0"/>
            </a:br>
            <a:r>
              <a:rPr lang="en-US" b="1" i="1" dirty="0"/>
              <a:t>accountability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How do we ensure that </a:t>
            </a:r>
            <a:r>
              <a:rPr lang="tr-TR" sz="3200" dirty="0"/>
              <a:t>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economic decisions,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and the overall evolution of the economy</a:t>
            </a:r>
            <a:r>
              <a:rPr lang="en-US" sz="3200" dirty="0"/>
              <a:t>, </a:t>
            </a:r>
            <a:r>
              <a:rPr lang="tr-TR" sz="3200" dirty="0"/>
              <a:t>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reflect our collective desires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and preferences? </a:t>
            </a:r>
            <a:endParaRPr lang="tr-TR" sz="32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how do we monitor and ensure </a:t>
            </a:r>
            <a:r>
              <a:rPr lang="en-US" sz="3200" dirty="0"/>
              <a:t>that </a:t>
            </a:r>
            <a:r>
              <a:rPr lang="en-US" sz="3200" dirty="0">
                <a:solidFill>
                  <a:srgbClr val="0070C0"/>
                </a:solidFill>
              </a:rPr>
              <a:t>people and institutions are doing the work they are supposed to</a:t>
            </a:r>
            <a:r>
              <a:rPr lang="en-US" sz="3200" dirty="0"/>
              <a:t>? </a:t>
            </a:r>
            <a:endParaRPr lang="tr-TR" sz="32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Democracy and </a:t>
            </a:r>
            <a:br>
              <a:rPr lang="tr-TR" b="1" dirty="0"/>
            </a:br>
            <a:r>
              <a:rPr lang="en-US" b="1" dirty="0"/>
              <a:t>accountability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The answers will depend on</a:t>
            </a:r>
            <a:r>
              <a:rPr lang="en-US" sz="3200" dirty="0"/>
              <a:t> </a:t>
            </a:r>
            <a:r>
              <a:rPr lang="tr-TR" sz="3200" dirty="0"/>
              <a:t>                                                    </a:t>
            </a:r>
            <a:r>
              <a:rPr lang="en-US" sz="3200" dirty="0"/>
              <a:t>whether</a:t>
            </a:r>
            <a:r>
              <a:rPr lang="en-US" sz="3200" dirty="0">
                <a:solidFill>
                  <a:srgbClr val="0070C0"/>
                </a:solidFill>
              </a:rPr>
              <a:t> we are entitled to genuine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</a:t>
            </a:r>
            <a:r>
              <a:rPr lang="en-US" sz="3200" dirty="0">
                <a:solidFill>
                  <a:srgbClr val="0070C0"/>
                </a:solidFill>
              </a:rPr>
              <a:t>and far-reaching forms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of economic democracy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accountability.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What Goods and Services?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question concerns </a:t>
            </a:r>
            <a:r>
              <a:rPr lang="tr-TR" dirty="0"/>
              <a:t>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allocation of scarce resources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among </a:t>
            </a:r>
            <a:r>
              <a:rPr lang="en-US" dirty="0">
                <a:solidFill>
                  <a:srgbClr val="0070C0"/>
                </a:solidFill>
              </a:rPr>
              <a:t>alternative uses.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Any economy must have some mechanism </a:t>
            </a:r>
            <a:r>
              <a:rPr lang="tr-TR" dirty="0"/>
              <a:t>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making decisions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on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problem of resource allocation.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Resource allocation is </a:t>
            </a:r>
            <a:endParaRPr lang="tr-TR" dirty="0"/>
          </a:p>
          <a:p>
            <a:pPr marL="36036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 assignment of available resources </a:t>
            </a:r>
            <a:r>
              <a:rPr lang="tr-TR" dirty="0">
                <a:solidFill>
                  <a:srgbClr val="0070C0"/>
                </a:solidFill>
              </a:rPr>
              <a:t>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various uses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BEA516F9-689E-4750-AC51-27C96241A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By What Methods are </a:t>
            </a:r>
            <a:br>
              <a:rPr lang="tr-TR" b="1" dirty="0"/>
            </a:br>
            <a:r>
              <a:rPr lang="en-US" b="1" dirty="0"/>
              <a:t>Goods and Services Produced?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388CD69-85FF-4A06-AB1D-CE5C133D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537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tr-TR" dirty="0"/>
            </a:br>
            <a:r>
              <a:rPr lang="en-US" b="1" dirty="0"/>
              <a:t> </a:t>
            </a:r>
            <a:br>
              <a:rPr lang="tr-TR" b="1" dirty="0"/>
            </a:br>
            <a:r>
              <a:rPr lang="en-US" b="1" dirty="0"/>
              <a:t>By What Methods are </a:t>
            </a:r>
            <a:br>
              <a:rPr lang="tr-TR" b="1" dirty="0"/>
            </a:br>
            <a:r>
              <a:rPr lang="en-US" b="1" dirty="0"/>
              <a:t>Goods and Services Produced? </a:t>
            </a:r>
            <a:br>
              <a:rPr lang="tr-TR" dirty="0"/>
            </a:br>
            <a:r>
              <a:rPr lang="en-US" b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5000636"/>
          </a:xfrm>
        </p:spPr>
        <p:txBody>
          <a:bodyPr>
            <a:normAutofit/>
          </a:bodyPr>
          <a:lstStyle/>
          <a:p>
            <a:r>
              <a:rPr lang="en-US" dirty="0"/>
              <a:t>Generally, </a:t>
            </a:r>
            <a:endParaRPr lang="tr-TR" dirty="0"/>
          </a:p>
          <a:p>
            <a:pPr marL="360363" indent="0">
              <a:buNone/>
            </a:pPr>
            <a:r>
              <a:rPr lang="en-US" dirty="0"/>
              <a:t>there is </a:t>
            </a:r>
            <a:r>
              <a:rPr lang="en-US" dirty="0">
                <a:solidFill>
                  <a:srgbClr val="0070C0"/>
                </a:solidFill>
              </a:rPr>
              <a:t>more than one technically possible way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                 </a:t>
            </a:r>
            <a:r>
              <a:rPr lang="en-US" dirty="0"/>
              <a:t>in which </a:t>
            </a:r>
            <a:r>
              <a:rPr lang="en-US" dirty="0">
                <a:solidFill>
                  <a:srgbClr val="0070C0"/>
                </a:solidFill>
              </a:rPr>
              <a:t>a product can be produced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2283</Words>
  <Application>Microsoft Office PowerPoint</Application>
  <PresentationFormat>On-screen Show (4:3)</PresentationFormat>
  <Paragraphs>288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Arial</vt:lpstr>
      <vt:lpstr>Calibri</vt:lpstr>
      <vt:lpstr>Wingdings</vt:lpstr>
      <vt:lpstr>Ofis Teması</vt:lpstr>
      <vt:lpstr>BASIC PROBLEMS  OF AN ECONOMY  AND THE WAYS OF SOLUTIONS </vt:lpstr>
      <vt:lpstr>BASIC PROBLEMS AND  THE WAYS OF SOLUTIONS</vt:lpstr>
      <vt:lpstr>BASIC ECONOMIC  PROBLEMS </vt:lpstr>
      <vt:lpstr> BASIC ECONOMIC PROBLEMS </vt:lpstr>
      <vt:lpstr> BASIC ECONOMIC PROBLEMS </vt:lpstr>
      <vt:lpstr>What goods and services                                are being produced  and in what quantities?  </vt:lpstr>
      <vt:lpstr> What Goods and Services?  </vt:lpstr>
      <vt:lpstr>By What Methods are  Goods and Services Produced?  </vt:lpstr>
      <vt:lpstr>    By What Methods are  Goods and Services Produced?    </vt:lpstr>
      <vt:lpstr>    By What Methods?  </vt:lpstr>
      <vt:lpstr>    By What Methods?  </vt:lpstr>
      <vt:lpstr> How is  the Distribution of Products? </vt:lpstr>
      <vt:lpstr>  How is  the Distribution of Products?  </vt:lpstr>
      <vt:lpstr>  How is  the Distribution of Products?  </vt:lpstr>
      <vt:lpstr>Are the Country’s Sources  Being Fully Utilized? </vt:lpstr>
      <vt:lpstr> Are the Country’s Sources  Being Fully Utilized? </vt:lpstr>
      <vt:lpstr> Are the Country’s Sources  Being Fully Utilized? </vt:lpstr>
      <vt:lpstr>Is the Economy’s  Productive Capacity  Growing over Time?</vt:lpstr>
      <vt:lpstr> Is the Economy’s Productive Capacity Growing over Time?  </vt:lpstr>
      <vt:lpstr>WAYS OF SOLVING  ECONOMIC PROBLEMS: 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ECONOMIC SYSTEMS </vt:lpstr>
      <vt:lpstr> WHAT IS  A GOOD ECONOMY? </vt:lpstr>
      <vt:lpstr> WHAT IS A GOOD ECONOMY? </vt:lpstr>
      <vt:lpstr> WHAT IS A GOOD ECONOMY? </vt:lpstr>
      <vt:lpstr> WHAT IS A GOOD ECONOMY? </vt:lpstr>
      <vt:lpstr>Prosperity</vt:lpstr>
      <vt:lpstr>Prosperity</vt:lpstr>
      <vt:lpstr>Security</vt:lpstr>
      <vt:lpstr>Security</vt:lpstr>
      <vt:lpstr>Security</vt:lpstr>
      <vt:lpstr>Innovation</vt:lpstr>
      <vt:lpstr>Innovation</vt:lpstr>
      <vt:lpstr>Choice</vt:lpstr>
      <vt:lpstr>Choice</vt:lpstr>
      <vt:lpstr>Equality</vt:lpstr>
      <vt:lpstr>Equality</vt:lpstr>
      <vt:lpstr>Equality</vt:lpstr>
      <vt:lpstr>Equality</vt:lpstr>
      <vt:lpstr>Sustainability</vt:lpstr>
      <vt:lpstr>Sustainability</vt:lpstr>
      <vt:lpstr>Sustainability</vt:lpstr>
      <vt:lpstr>Sustainability</vt:lpstr>
      <vt:lpstr>Democracy and  accountability</vt:lpstr>
      <vt:lpstr>Democracy and  accountability</vt:lpstr>
      <vt:lpstr>Democracy and accountability</vt:lpstr>
      <vt:lpstr>Democracy and  accountability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PROBLEMS  OF AN ECONOMY  AND THE WAYS OF SOLUTIONS </dc:title>
  <dc:creator>DELL</dc:creator>
  <cp:lastModifiedBy>Cemil Günay</cp:lastModifiedBy>
  <cp:revision>103</cp:revision>
  <dcterms:created xsi:type="dcterms:W3CDTF">2016-07-28T09:25:02Z</dcterms:created>
  <dcterms:modified xsi:type="dcterms:W3CDTF">2023-03-09T18:38:12Z</dcterms:modified>
</cp:coreProperties>
</file>