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70"/>
  </p:notesMasterIdLst>
  <p:sldIdLst>
    <p:sldId id="256" r:id="rId2"/>
    <p:sldId id="259" r:id="rId3"/>
    <p:sldId id="304" r:id="rId4"/>
    <p:sldId id="305" r:id="rId5"/>
    <p:sldId id="307" r:id="rId6"/>
    <p:sldId id="308" r:id="rId7"/>
    <p:sldId id="310" r:id="rId8"/>
    <p:sldId id="311" r:id="rId9"/>
    <p:sldId id="312" r:id="rId10"/>
    <p:sldId id="314" r:id="rId11"/>
    <p:sldId id="315" r:id="rId12"/>
    <p:sldId id="317" r:id="rId13"/>
    <p:sldId id="318" r:id="rId14"/>
    <p:sldId id="321" r:id="rId15"/>
    <p:sldId id="323" r:id="rId16"/>
    <p:sldId id="325" r:id="rId17"/>
    <p:sldId id="326" r:id="rId18"/>
    <p:sldId id="328" r:id="rId19"/>
    <p:sldId id="330" r:id="rId20"/>
    <p:sldId id="331" r:id="rId21"/>
    <p:sldId id="333" r:id="rId22"/>
    <p:sldId id="335" r:id="rId23"/>
    <p:sldId id="337" r:id="rId24"/>
    <p:sldId id="338" r:id="rId25"/>
    <p:sldId id="340" r:id="rId26"/>
    <p:sldId id="417" r:id="rId27"/>
    <p:sldId id="418" r:id="rId28"/>
    <p:sldId id="419" r:id="rId29"/>
    <p:sldId id="345" r:id="rId30"/>
    <p:sldId id="348" r:id="rId31"/>
    <p:sldId id="349" r:id="rId32"/>
    <p:sldId id="352" r:id="rId33"/>
    <p:sldId id="355" r:id="rId34"/>
    <p:sldId id="357" r:id="rId35"/>
    <p:sldId id="359" r:id="rId36"/>
    <p:sldId id="445" r:id="rId37"/>
    <p:sldId id="420" r:id="rId38"/>
    <p:sldId id="421" r:id="rId39"/>
    <p:sldId id="422" r:id="rId40"/>
    <p:sldId id="423" r:id="rId41"/>
    <p:sldId id="367" r:id="rId42"/>
    <p:sldId id="369" r:id="rId43"/>
    <p:sldId id="371" r:id="rId44"/>
    <p:sldId id="424" r:id="rId45"/>
    <p:sldId id="425" r:id="rId46"/>
    <p:sldId id="446" r:id="rId47"/>
    <p:sldId id="426" r:id="rId48"/>
    <p:sldId id="382" r:id="rId49"/>
    <p:sldId id="427" r:id="rId50"/>
    <p:sldId id="386" r:id="rId51"/>
    <p:sldId id="428" r:id="rId52"/>
    <p:sldId id="429" r:id="rId53"/>
    <p:sldId id="430" r:id="rId54"/>
    <p:sldId id="431" r:id="rId55"/>
    <p:sldId id="432" r:id="rId56"/>
    <p:sldId id="433" r:id="rId57"/>
    <p:sldId id="400" r:id="rId58"/>
    <p:sldId id="434" r:id="rId59"/>
    <p:sldId id="435" r:id="rId60"/>
    <p:sldId id="436" r:id="rId61"/>
    <p:sldId id="437" r:id="rId62"/>
    <p:sldId id="438" r:id="rId63"/>
    <p:sldId id="439" r:id="rId64"/>
    <p:sldId id="440" r:id="rId65"/>
    <p:sldId id="441" r:id="rId66"/>
    <p:sldId id="442" r:id="rId67"/>
    <p:sldId id="443" r:id="rId68"/>
    <p:sldId id="444" r:id="rId6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720" y="-30"/>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F1E664-14DA-4A15-AEBD-251D584BD2FF}" type="datetimeFigureOut">
              <a:rPr lang="tr-TR" smtClean="0"/>
              <a:t>6.11.2025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CB20B6-B767-4EE7-91AE-3364360E5D67}" type="slidenum">
              <a:rPr lang="tr-TR" smtClean="0"/>
              <a:t>‹#›</a:t>
            </a:fld>
            <a:endParaRPr lang="tr-TR"/>
          </a:p>
        </p:txBody>
      </p:sp>
    </p:spTree>
    <p:extLst>
      <p:ext uri="{BB962C8B-B14F-4D97-AF65-F5344CB8AC3E}">
        <p14:creationId xmlns:p14="http://schemas.microsoft.com/office/powerpoint/2010/main" val="2639611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1551429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1230C72-1634-4593-A75F-FD3A72A56D12}" type="datetimeFigureOut">
              <a:rPr lang="tr-TR" smtClean="0"/>
              <a:t>6.11.2025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2062116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3153954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D46056-D02D-41DF-9802-DF5022B74307}"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557736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8150445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1230C72-1634-4593-A75F-FD3A72A56D12}" type="datetimeFigureOut">
              <a:rPr lang="tr-TR" smtClean="0"/>
              <a:t>6.11.2025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19757345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1230C72-1634-4593-A75F-FD3A72A56D12}" type="datetimeFigureOut">
              <a:rPr lang="tr-TR" smtClean="0"/>
              <a:t>6.11.2025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2859517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27586858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90658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2266144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2467918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1230C72-1634-4593-A75F-FD3A72A56D12}" type="datetimeFigureOut">
              <a:rPr lang="tr-TR" smtClean="0"/>
              <a:t>6.11.2025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3176309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1230C72-1634-4593-A75F-FD3A72A56D12}" type="datetimeFigureOut">
              <a:rPr lang="tr-TR" smtClean="0"/>
              <a:t>6.11.2025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629114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7" name="Date Placeholder 2"/>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139503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3730357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7" name="Date Placeholder 4"/>
          <p:cNvSpPr>
            <a:spLocks noGrp="1"/>
          </p:cNvSpPr>
          <p:nvPr>
            <p:ph type="dt" sz="half" idx="10"/>
          </p:nvPr>
        </p:nvSpPr>
        <p:spPr/>
        <p:txBody>
          <a:bodyPr/>
          <a:lstStyle/>
          <a:p>
            <a:fld id="{B1230C72-1634-4593-A75F-FD3A72A56D12}" type="datetimeFigureOut">
              <a:rPr lang="tr-TR" smtClean="0"/>
              <a:t>6.11.2025</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597548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1230C72-1634-4593-A75F-FD3A72A56D12}" type="datetimeFigureOut">
              <a:rPr lang="tr-TR" smtClean="0"/>
              <a:t>6.11.2025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2D46056-D02D-41DF-9802-DF5022B74307}" type="slidenum">
              <a:rPr lang="tr-TR" smtClean="0"/>
              <a:t>‹#›</a:t>
            </a:fld>
            <a:endParaRPr lang="tr-TR"/>
          </a:p>
        </p:txBody>
      </p:sp>
    </p:spTree>
    <p:extLst>
      <p:ext uri="{BB962C8B-B14F-4D97-AF65-F5344CB8AC3E}">
        <p14:creationId xmlns:p14="http://schemas.microsoft.com/office/powerpoint/2010/main" val="3058036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1230C72-1634-4593-A75F-FD3A72A56D12}" type="datetimeFigureOut">
              <a:rPr lang="tr-TR" smtClean="0"/>
              <a:t>6.11.2025</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2D46056-D02D-41DF-9802-DF5022B74307}" type="slidenum">
              <a:rPr lang="tr-TR" smtClean="0"/>
              <a:t>‹#›</a:t>
            </a:fld>
            <a:endParaRPr lang="tr-TR"/>
          </a:p>
        </p:txBody>
      </p:sp>
    </p:spTree>
    <p:extLst>
      <p:ext uri="{BB962C8B-B14F-4D97-AF65-F5344CB8AC3E}">
        <p14:creationId xmlns:p14="http://schemas.microsoft.com/office/powerpoint/2010/main" val="403351765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8942" y="2236763"/>
            <a:ext cx="9874116" cy="739953"/>
          </a:xfrm>
        </p:spPr>
        <p:txBody>
          <a:bodyPr/>
          <a:lstStyle/>
          <a:p>
            <a:pPr indent="288290" algn="just">
              <a:lnSpc>
                <a:spcPct val="107000"/>
              </a:lnSpc>
              <a:spcBef>
                <a:spcPts val="600"/>
              </a:spcBef>
              <a:spcAft>
                <a:spcPts val="600"/>
              </a:spcAft>
            </a:pPr>
            <a:r>
              <a:rPr lang="tr-TR" sz="3200" b="1"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ÇEVRE HUKUKUNUN TEMEL İLKELERİ</a:t>
            </a:r>
            <a:endParaRPr lang="tr-TR" sz="3200" dirty="0">
              <a:solidFill>
                <a:srgbClr val="FFFF00"/>
              </a:solidFill>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3" name="Unvan 1">
            <a:extLst>
              <a:ext uri="{FF2B5EF4-FFF2-40B4-BE49-F238E27FC236}">
                <a16:creationId xmlns:a16="http://schemas.microsoft.com/office/drawing/2014/main" xmlns="" id="{650EF6B9-7D69-424B-B6FA-109D53E41526}"/>
              </a:ext>
            </a:extLst>
          </p:cNvPr>
          <p:cNvSpPr txBox="1">
            <a:spLocks/>
          </p:cNvSpPr>
          <p:nvPr/>
        </p:nvSpPr>
        <p:spPr>
          <a:xfrm>
            <a:off x="1158942" y="5044687"/>
            <a:ext cx="9874116" cy="739953"/>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indent="288290" algn="just">
              <a:lnSpc>
                <a:spcPct val="107000"/>
              </a:lnSpc>
              <a:spcBef>
                <a:spcPts val="600"/>
              </a:spcBef>
              <a:spcAft>
                <a:spcPts val="600"/>
              </a:spcAft>
            </a:pPr>
            <a:r>
              <a:rPr lang="tr-TR"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Bu sunum Ahmet M. Güneş, </a:t>
            </a:r>
            <a:r>
              <a:rPr lang="tr-TR"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Çevre Hukuku</a:t>
            </a:r>
            <a:r>
              <a:rPr lang="tr-TR" sz="2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tr-TR"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kitabından istifade edilerek hazırlanmıştır. </a:t>
            </a:r>
            <a:endParaRPr lang="tr-TR" sz="2400" dirty="0">
              <a:solidFill>
                <a:schemeClr val="tx1"/>
              </a:solidFill>
              <a:latin typeface="Calibri" panose="020F0502020204030204" pitchFamily="34" charset="0"/>
              <a:ea typeface="DengXian" panose="02010600030101010101" pitchFamily="2" charset="-122"/>
              <a:cs typeface="Times New Roman" panose="02020603050405020304" pitchFamily="18" charset="0"/>
            </a:endParaRPr>
          </a:p>
        </p:txBody>
      </p:sp>
      <p:sp>
        <p:nvSpPr>
          <p:cNvPr id="4" name="Unvan 1">
            <a:extLst>
              <a:ext uri="{FF2B5EF4-FFF2-40B4-BE49-F238E27FC236}">
                <a16:creationId xmlns:a16="http://schemas.microsoft.com/office/drawing/2014/main" xmlns="" id="{46189763-9392-4A9E-BAA7-7101E9D5FEE6}"/>
              </a:ext>
            </a:extLst>
          </p:cNvPr>
          <p:cNvSpPr txBox="1">
            <a:spLocks/>
          </p:cNvSpPr>
          <p:nvPr/>
        </p:nvSpPr>
        <p:spPr>
          <a:xfrm>
            <a:off x="1226934" y="3663708"/>
            <a:ext cx="9874116" cy="739953"/>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indent="288290" algn="ctr">
              <a:lnSpc>
                <a:spcPct val="107000"/>
              </a:lnSpc>
              <a:spcBef>
                <a:spcPts val="600"/>
              </a:spcBef>
              <a:spcAft>
                <a:spcPts val="600"/>
              </a:spcAft>
            </a:pPr>
            <a:r>
              <a:rPr lang="tr-TR" sz="28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Dr. Sami Doğru</a:t>
            </a:r>
            <a:endParaRPr lang="tr-TR" sz="2800" dirty="0">
              <a:solidFill>
                <a:srgbClr val="FFFF00"/>
              </a:solidFill>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160627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5422" y="1023322"/>
            <a:ext cx="11619913" cy="5225077"/>
          </a:xfrm>
        </p:spPr>
        <p:txBody>
          <a:bodyPr/>
          <a:lstStyle/>
          <a:p>
            <a:endParaRPr dirty="0"/>
          </a:p>
          <a:p>
            <a:pPr marL="0" indent="0" algn="just">
              <a:lnSpc>
                <a:spcPct val="120000"/>
              </a:lnSpc>
              <a:spcBef>
                <a:spcPts val="600"/>
              </a:spcBef>
              <a:spcAft>
                <a:spcPts val="600"/>
              </a:spcAft>
              <a:defRPr sz="2800">
                <a:latin typeface="Times New Roman"/>
              </a:defRPr>
            </a:pPr>
            <a:r>
              <a:rPr b="1" dirty="0">
                <a:solidFill>
                  <a:srgbClr val="FFFF00"/>
                </a:solidFill>
              </a:rPr>
              <a:t>B) </a:t>
            </a:r>
            <a:r>
              <a:rPr b="1" dirty="0" err="1">
                <a:solidFill>
                  <a:srgbClr val="FFFF00"/>
                </a:solidFill>
              </a:rPr>
              <a:t>Toplumsal</a:t>
            </a:r>
            <a:r>
              <a:rPr b="1" dirty="0">
                <a:solidFill>
                  <a:srgbClr val="FFFF00"/>
                </a:solidFill>
              </a:rPr>
              <a:t> </a:t>
            </a:r>
            <a:r>
              <a:rPr b="1" dirty="0" err="1">
                <a:solidFill>
                  <a:srgbClr val="FFFF00"/>
                </a:solidFill>
              </a:rPr>
              <a:t>çevre</a:t>
            </a:r>
            <a:r>
              <a:rPr b="1" dirty="0">
                <a:solidFill>
                  <a:srgbClr val="FFFF00"/>
                </a:solidFill>
              </a:rPr>
              <a:t>: </a:t>
            </a:r>
            <a:endParaRPr lang="tr-TR" b="1" dirty="0">
              <a:solidFill>
                <a:srgbClr val="FFFF00"/>
              </a:solidFill>
            </a:endParaRPr>
          </a:p>
          <a:p>
            <a:pPr marL="0" indent="0" algn="just">
              <a:lnSpc>
                <a:spcPct val="120000"/>
              </a:lnSpc>
              <a:spcBef>
                <a:spcPts val="600"/>
              </a:spcBef>
              <a:spcAft>
                <a:spcPts val="600"/>
              </a:spcAft>
              <a:buNone/>
              <a:defRPr sz="2800">
                <a:latin typeface="Times New Roman"/>
              </a:defRPr>
            </a:pPr>
            <a:r>
              <a:rPr lang="tr-TR" b="1" dirty="0">
                <a:solidFill>
                  <a:srgbClr val="FFFF00"/>
                </a:solidFill>
              </a:rPr>
              <a:t>  </a:t>
            </a:r>
            <a:r>
              <a:rPr b="1" dirty="0" err="1"/>
              <a:t>İnsanoğlunun</a:t>
            </a:r>
            <a:r>
              <a:rPr b="1" dirty="0"/>
              <a:t> belli </a:t>
            </a:r>
            <a:r>
              <a:rPr b="1" dirty="0" err="1"/>
              <a:t>bir</a:t>
            </a:r>
            <a:r>
              <a:rPr b="1" dirty="0"/>
              <a:t> </a:t>
            </a:r>
            <a:r>
              <a:rPr b="1" dirty="0" err="1"/>
              <a:t>dönemde</a:t>
            </a:r>
            <a:r>
              <a:rPr b="1" dirty="0"/>
              <a:t> </a:t>
            </a:r>
            <a:r>
              <a:rPr b="1" dirty="0" err="1"/>
              <a:t>bulunduğu</a:t>
            </a:r>
            <a:r>
              <a:rPr b="1" dirty="0"/>
              <a:t> </a:t>
            </a:r>
            <a:r>
              <a:rPr b="1" dirty="0" err="1">
                <a:solidFill>
                  <a:srgbClr val="FFC000"/>
                </a:solidFill>
              </a:rPr>
              <a:t>fiziksel</a:t>
            </a:r>
            <a:r>
              <a:rPr b="1" dirty="0">
                <a:solidFill>
                  <a:srgbClr val="FFC000"/>
                </a:solidFill>
              </a:rPr>
              <a:t> </a:t>
            </a:r>
            <a:r>
              <a:rPr b="1" dirty="0" err="1">
                <a:solidFill>
                  <a:srgbClr val="FFC000"/>
                </a:solidFill>
              </a:rPr>
              <a:t>çevrede</a:t>
            </a:r>
            <a:r>
              <a:rPr b="1" dirty="0">
                <a:solidFill>
                  <a:srgbClr val="FFC000"/>
                </a:solidFill>
              </a:rPr>
              <a:t> </a:t>
            </a:r>
            <a:r>
              <a:rPr b="1" dirty="0" err="1">
                <a:solidFill>
                  <a:srgbClr val="FFC000"/>
                </a:solidFill>
              </a:rPr>
              <a:t>oluşturduğu</a:t>
            </a:r>
            <a:r>
              <a:rPr b="1" dirty="0">
                <a:solidFill>
                  <a:srgbClr val="FFC000"/>
                </a:solidFill>
              </a:rPr>
              <a:t> </a:t>
            </a:r>
            <a:r>
              <a:rPr b="1" dirty="0" err="1">
                <a:solidFill>
                  <a:srgbClr val="FFC000"/>
                </a:solidFill>
              </a:rPr>
              <a:t>toplumsal</a:t>
            </a:r>
            <a:r>
              <a:rPr b="1" dirty="0">
                <a:solidFill>
                  <a:srgbClr val="FFC000"/>
                </a:solidFill>
              </a:rPr>
              <a:t>, </a:t>
            </a:r>
            <a:r>
              <a:rPr b="1" dirty="0" err="1">
                <a:solidFill>
                  <a:srgbClr val="FFC000"/>
                </a:solidFill>
              </a:rPr>
              <a:t>siyasal</a:t>
            </a:r>
            <a:r>
              <a:rPr b="1" dirty="0">
                <a:solidFill>
                  <a:srgbClr val="FFC000"/>
                </a:solidFill>
              </a:rPr>
              <a:t> </a:t>
            </a:r>
            <a:r>
              <a:rPr b="1" dirty="0" err="1">
                <a:solidFill>
                  <a:srgbClr val="FFC000"/>
                </a:solidFill>
              </a:rPr>
              <a:t>ve</a:t>
            </a:r>
            <a:r>
              <a:rPr b="1" dirty="0">
                <a:solidFill>
                  <a:srgbClr val="FFC000"/>
                </a:solidFill>
              </a:rPr>
              <a:t> </a:t>
            </a:r>
            <a:r>
              <a:rPr b="1" dirty="0" err="1">
                <a:solidFill>
                  <a:srgbClr val="FFC000"/>
                </a:solidFill>
              </a:rPr>
              <a:t>ekonomik</a:t>
            </a:r>
            <a:r>
              <a:rPr b="1" dirty="0">
                <a:solidFill>
                  <a:srgbClr val="FFC000"/>
                </a:solidFill>
              </a:rPr>
              <a:t> </a:t>
            </a:r>
            <a:r>
              <a:rPr b="1" dirty="0" err="1">
                <a:solidFill>
                  <a:srgbClr val="FFC000"/>
                </a:solidFill>
              </a:rPr>
              <a:t>ilişkilerin</a:t>
            </a:r>
            <a:r>
              <a:rPr b="1" dirty="0">
                <a:solidFill>
                  <a:srgbClr val="FFC000"/>
                </a:solidFill>
              </a:rPr>
              <a:t> </a:t>
            </a:r>
            <a:r>
              <a:rPr b="1" dirty="0" err="1">
                <a:solidFill>
                  <a:srgbClr val="FFC000"/>
                </a:solidFill>
              </a:rPr>
              <a:t>tümünü</a:t>
            </a:r>
            <a:r>
              <a:rPr b="1" dirty="0"/>
              <a:t> </a:t>
            </a:r>
            <a:r>
              <a:rPr b="1" dirty="0" err="1"/>
              <a:t>tanımlamaktadır</a:t>
            </a:r>
            <a:r>
              <a:rPr b="1" dirty="0"/>
              <a:t>.</a:t>
            </a:r>
          </a:p>
          <a:p>
            <a:pPr marL="0" indent="0" algn="just">
              <a:lnSpc>
                <a:spcPct val="120000"/>
              </a:lnSpc>
              <a:spcBef>
                <a:spcPts val="600"/>
              </a:spcBef>
              <a:spcAft>
                <a:spcPts val="600"/>
              </a:spcAft>
              <a:defRPr sz="2800">
                <a:latin typeface="Times New Roman"/>
              </a:defRPr>
            </a:pPr>
            <a:r>
              <a:rPr lang="tr-TR" b="1" dirty="0"/>
              <a:t> </a:t>
            </a:r>
            <a:r>
              <a:rPr b="1" dirty="0" err="1"/>
              <a:t>Çevre</a:t>
            </a:r>
            <a:r>
              <a:rPr b="1" dirty="0"/>
              <a:t> </a:t>
            </a:r>
            <a:r>
              <a:rPr b="1" dirty="0">
                <a:solidFill>
                  <a:srgbClr val="FFFF00"/>
                </a:solidFill>
              </a:rPr>
              <a:t>ÖĞRETİDE</a:t>
            </a:r>
            <a:r>
              <a:rPr b="1" dirty="0"/>
              <a:t> de </a:t>
            </a:r>
            <a:r>
              <a:rPr b="1" dirty="0" err="1"/>
              <a:t>farklı</a:t>
            </a:r>
            <a:r>
              <a:rPr b="1" dirty="0"/>
              <a:t> </a:t>
            </a:r>
            <a:r>
              <a:rPr b="1" dirty="0" err="1"/>
              <a:t>biçimlerde</a:t>
            </a:r>
            <a:r>
              <a:rPr b="1" dirty="0"/>
              <a:t> </a:t>
            </a:r>
            <a:r>
              <a:rPr b="1" dirty="0" err="1"/>
              <a:t>tanımlanmaktadır</a:t>
            </a:r>
            <a:r>
              <a:rPr b="1" dirty="0"/>
              <a:t>:</a:t>
            </a:r>
          </a:p>
          <a:p>
            <a:pPr marL="0" indent="0" algn="just">
              <a:lnSpc>
                <a:spcPct val="120000"/>
              </a:lnSpc>
              <a:spcBef>
                <a:spcPts val="600"/>
              </a:spcBef>
              <a:spcAft>
                <a:spcPts val="600"/>
              </a:spcAft>
              <a:defRPr sz="2800">
                <a:latin typeface="Times New Roman"/>
              </a:defRPr>
            </a:pPr>
            <a:r>
              <a:rPr b="1" dirty="0">
                <a:solidFill>
                  <a:srgbClr val="FFFF00"/>
                </a:solidFill>
              </a:rPr>
              <a:t>A) </a:t>
            </a:r>
            <a:r>
              <a:rPr b="1" dirty="0" err="1"/>
              <a:t>Geniş</a:t>
            </a:r>
            <a:r>
              <a:rPr b="1" dirty="0"/>
              <a:t> </a:t>
            </a:r>
            <a:r>
              <a:rPr b="1" dirty="0" err="1" smtClean="0"/>
              <a:t>anlamda</a:t>
            </a:r>
            <a:r>
              <a:rPr lang="tr-TR" b="1" dirty="0" smtClean="0"/>
              <a:t>.</a:t>
            </a:r>
            <a:endParaRPr b="1" dirty="0"/>
          </a:p>
          <a:p>
            <a:pPr marL="0" indent="0" algn="just">
              <a:lnSpc>
                <a:spcPct val="120000"/>
              </a:lnSpc>
              <a:spcBef>
                <a:spcPts val="600"/>
              </a:spcBef>
              <a:spcAft>
                <a:spcPts val="600"/>
              </a:spcAft>
              <a:defRPr sz="2800">
                <a:latin typeface="Times New Roman"/>
              </a:defRPr>
            </a:pPr>
            <a:r>
              <a:rPr b="1" dirty="0">
                <a:solidFill>
                  <a:srgbClr val="FFFF00"/>
                </a:solidFill>
              </a:rPr>
              <a:t>B) </a:t>
            </a:r>
            <a:r>
              <a:rPr b="1" dirty="0"/>
              <a:t>Dar </a:t>
            </a:r>
            <a:r>
              <a:rPr b="1" dirty="0" err="1" smtClean="0"/>
              <a:t>anlamda</a:t>
            </a:r>
            <a:r>
              <a:rPr lang="tr-TR" b="1" dirty="0" smtClean="0"/>
              <a:t>.</a:t>
            </a:r>
            <a:endParaRPr b="1" dirty="0"/>
          </a:p>
        </p:txBody>
      </p:sp>
      <p:sp>
        <p:nvSpPr>
          <p:cNvPr id="6" name="Title 1">
            <a:extLst>
              <a:ext uri="{FF2B5EF4-FFF2-40B4-BE49-F238E27FC236}">
                <a16:creationId xmlns:a16="http://schemas.microsoft.com/office/drawing/2014/main" xmlns="" id="{B6212461-2006-40D9-AE03-77EE5A4BB75B}"/>
              </a:ext>
            </a:extLst>
          </p:cNvPr>
          <p:cNvSpPr>
            <a:spLocks noGrp="1"/>
          </p:cNvSpPr>
          <p:nvPr>
            <p:ph type="title"/>
          </p:nvPr>
        </p:nvSpPr>
        <p:spPr>
          <a:xfrm>
            <a:off x="632043" y="195880"/>
            <a:ext cx="9404723" cy="827442"/>
          </a:xfrm>
        </p:spPr>
        <p:txBody>
          <a:bodyPr/>
          <a:lstStyle/>
          <a:p>
            <a:pPr algn="ctr">
              <a:lnSpc>
                <a:spcPct val="100000"/>
              </a:lnSpc>
              <a:defRPr sz="3200">
                <a:solidFill>
                  <a:srgbClr val="FFFF00"/>
                </a:solidFill>
                <a:latin typeface="Times New Roman"/>
              </a:defRPr>
            </a:pPr>
            <a:r>
              <a:rPr b="1" dirty="0"/>
              <a:t>II. ÇEVRE KAVRAMI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descr="Albert Einstein hakkında bilinmeyenl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77831" y="2367419"/>
            <a:ext cx="1728592" cy="1941536"/>
          </a:xfrm>
          <a:prstGeom prst="rect">
            <a:avLst/>
          </a:prstGeom>
          <a:noFill/>
          <a:ln>
            <a:noFill/>
          </a:ln>
        </p:spPr>
      </p:pic>
      <p:sp>
        <p:nvSpPr>
          <p:cNvPr id="3" name="Content Placeholder 2"/>
          <p:cNvSpPr>
            <a:spLocks noGrp="1"/>
          </p:cNvSpPr>
          <p:nvPr>
            <p:ph idx="1"/>
          </p:nvPr>
        </p:nvSpPr>
        <p:spPr>
          <a:xfrm>
            <a:off x="342314" y="759656"/>
            <a:ext cx="11507372" cy="5916718"/>
          </a:xfrm>
        </p:spPr>
        <p:txBody>
          <a:bodyPr>
            <a:normAutofit lnSpcReduction="10000"/>
          </a:bodyPr>
          <a:lstStyle/>
          <a:p>
            <a:pPr marL="0" indent="0" algn="just">
              <a:lnSpc>
                <a:spcPct val="120000"/>
              </a:lnSpc>
              <a:spcBef>
                <a:spcPts val="600"/>
              </a:spcBef>
              <a:defRPr sz="2800">
                <a:latin typeface="Times New Roman"/>
              </a:defRPr>
            </a:pPr>
            <a:r>
              <a:rPr lang="tr-TR" b="1" dirty="0">
                <a:solidFill>
                  <a:srgbClr val="FFFF00"/>
                </a:solidFill>
              </a:rPr>
              <a:t> </a:t>
            </a:r>
            <a:r>
              <a:rPr b="1" dirty="0">
                <a:solidFill>
                  <a:srgbClr val="FFFF00"/>
                </a:solidFill>
              </a:rPr>
              <a:t>A) GENİŞ TANIM:  </a:t>
            </a:r>
            <a:endParaRPr lang="tr-TR" b="1" dirty="0">
              <a:solidFill>
                <a:srgbClr val="FFFF00"/>
              </a:solidFill>
            </a:endParaRPr>
          </a:p>
          <a:p>
            <a:pPr marL="0" indent="0" algn="just">
              <a:lnSpc>
                <a:spcPct val="120000"/>
              </a:lnSpc>
              <a:spcBef>
                <a:spcPts val="600"/>
              </a:spcBef>
              <a:buNone/>
              <a:defRPr sz="2800">
                <a:latin typeface="Times New Roman"/>
              </a:defRPr>
            </a:pPr>
            <a:r>
              <a:rPr lang="tr-TR" b="1" dirty="0">
                <a:solidFill>
                  <a:srgbClr val="FFFF00"/>
                </a:solidFill>
              </a:rPr>
              <a:t>   </a:t>
            </a:r>
            <a:r>
              <a:rPr b="1" dirty="0" err="1"/>
              <a:t>Canlı</a:t>
            </a:r>
            <a:r>
              <a:rPr b="1" dirty="0"/>
              <a:t> </a:t>
            </a:r>
            <a:r>
              <a:rPr b="1" dirty="0" err="1"/>
              <a:t>veya</a:t>
            </a:r>
            <a:r>
              <a:rPr b="1" dirty="0"/>
              <a:t> </a:t>
            </a:r>
            <a:r>
              <a:rPr b="1" dirty="0" err="1"/>
              <a:t>cansız</a:t>
            </a:r>
            <a:r>
              <a:rPr b="1" dirty="0"/>
              <a:t> </a:t>
            </a:r>
            <a:r>
              <a:rPr b="1" dirty="0" err="1"/>
              <a:t>nitelikteki</a:t>
            </a:r>
            <a:r>
              <a:rPr b="1" dirty="0"/>
              <a:t> </a:t>
            </a:r>
            <a:r>
              <a:rPr b="1" dirty="0" err="1">
                <a:solidFill>
                  <a:srgbClr val="FFFF00"/>
                </a:solidFill>
              </a:rPr>
              <a:t>fiziksel</a:t>
            </a:r>
            <a:r>
              <a:rPr b="1" dirty="0">
                <a:solidFill>
                  <a:srgbClr val="FFFF00"/>
                </a:solidFill>
              </a:rPr>
              <a:t> </a:t>
            </a:r>
            <a:r>
              <a:rPr b="1" dirty="0" err="1">
                <a:solidFill>
                  <a:srgbClr val="FFFF00"/>
                </a:solidFill>
              </a:rPr>
              <a:t>çevrenin</a:t>
            </a:r>
            <a:r>
              <a:rPr b="1" dirty="0">
                <a:solidFill>
                  <a:srgbClr val="FFFF00"/>
                </a:solidFill>
              </a:rPr>
              <a:t> </a:t>
            </a:r>
            <a:r>
              <a:rPr b="1" dirty="0" err="1"/>
              <a:t>yanı</a:t>
            </a:r>
            <a:r>
              <a:rPr b="1" dirty="0"/>
              <a:t> </a:t>
            </a:r>
            <a:r>
              <a:rPr b="1" dirty="0" err="1"/>
              <a:t>sıra</a:t>
            </a:r>
            <a:r>
              <a:rPr b="1" dirty="0"/>
              <a:t> </a:t>
            </a:r>
            <a:r>
              <a:rPr b="1" dirty="0" err="1"/>
              <a:t>insanlar</a:t>
            </a:r>
            <a:r>
              <a:rPr b="1" dirty="0"/>
              <a:t> da </a:t>
            </a:r>
            <a:r>
              <a:rPr b="1" dirty="0" err="1"/>
              <a:t>dâhil</a:t>
            </a:r>
            <a:r>
              <a:rPr b="1" dirty="0"/>
              <a:t> </a:t>
            </a:r>
            <a:r>
              <a:rPr b="1" dirty="0" err="1"/>
              <a:t>olmak</a:t>
            </a:r>
            <a:r>
              <a:rPr b="1" dirty="0"/>
              <a:t> </a:t>
            </a:r>
            <a:r>
              <a:rPr b="1" dirty="0" err="1"/>
              <a:t>üzere</a:t>
            </a:r>
            <a:r>
              <a:rPr b="1" dirty="0"/>
              <a:t> </a:t>
            </a:r>
            <a:r>
              <a:rPr b="1" dirty="0" err="1">
                <a:solidFill>
                  <a:srgbClr val="FFFF00"/>
                </a:solidFill>
              </a:rPr>
              <a:t>tüm</a:t>
            </a:r>
            <a:r>
              <a:rPr b="1" dirty="0">
                <a:solidFill>
                  <a:srgbClr val="FFFF00"/>
                </a:solidFill>
              </a:rPr>
              <a:t> </a:t>
            </a:r>
            <a:r>
              <a:rPr b="1" dirty="0" err="1">
                <a:solidFill>
                  <a:srgbClr val="FFFF00"/>
                </a:solidFill>
              </a:rPr>
              <a:t>beşerî</a:t>
            </a:r>
            <a:r>
              <a:rPr b="1" dirty="0">
                <a:solidFill>
                  <a:srgbClr val="FFFF00"/>
                </a:solidFill>
              </a:rPr>
              <a:t>, </a:t>
            </a:r>
            <a:r>
              <a:rPr b="1" dirty="0" err="1">
                <a:solidFill>
                  <a:srgbClr val="FFFF00"/>
                </a:solidFill>
              </a:rPr>
              <a:t>sosyal</a:t>
            </a:r>
            <a:r>
              <a:rPr b="1" dirty="0">
                <a:solidFill>
                  <a:srgbClr val="FFFF00"/>
                </a:solidFill>
              </a:rPr>
              <a:t>, </a:t>
            </a:r>
            <a:r>
              <a:rPr b="1" dirty="0" err="1">
                <a:solidFill>
                  <a:srgbClr val="FFFF00"/>
                </a:solidFill>
              </a:rPr>
              <a:t>kültürel</a:t>
            </a:r>
            <a:r>
              <a:rPr b="1" dirty="0">
                <a:solidFill>
                  <a:srgbClr val="FFFF00"/>
                </a:solidFill>
              </a:rPr>
              <a:t>, </a:t>
            </a:r>
            <a:r>
              <a:rPr b="1" dirty="0" err="1">
                <a:solidFill>
                  <a:srgbClr val="FFFF00"/>
                </a:solidFill>
              </a:rPr>
              <a:t>ekonomik</a:t>
            </a:r>
            <a:r>
              <a:rPr b="1" dirty="0">
                <a:solidFill>
                  <a:srgbClr val="FFFF00"/>
                </a:solidFill>
              </a:rPr>
              <a:t> </a:t>
            </a:r>
            <a:r>
              <a:rPr b="1" dirty="0" err="1">
                <a:solidFill>
                  <a:srgbClr val="FFFF00"/>
                </a:solidFill>
              </a:rPr>
              <a:t>ve</a:t>
            </a:r>
            <a:r>
              <a:rPr b="1" dirty="0">
                <a:solidFill>
                  <a:srgbClr val="FFFF00"/>
                </a:solidFill>
              </a:rPr>
              <a:t> </a:t>
            </a:r>
            <a:r>
              <a:rPr b="1" dirty="0" err="1">
                <a:solidFill>
                  <a:srgbClr val="FFFF00"/>
                </a:solidFill>
              </a:rPr>
              <a:t>siyasi</a:t>
            </a:r>
            <a:r>
              <a:rPr b="1" dirty="0"/>
              <a:t> </a:t>
            </a:r>
            <a:r>
              <a:rPr b="1" dirty="0" err="1">
                <a:solidFill>
                  <a:srgbClr val="FFFF00"/>
                </a:solidFill>
              </a:rPr>
              <a:t>yapılar</a:t>
            </a:r>
            <a:r>
              <a:rPr b="1" dirty="0"/>
              <a:t> </a:t>
            </a:r>
            <a:r>
              <a:rPr b="1" dirty="0" err="1"/>
              <a:t>çevrenin</a:t>
            </a:r>
            <a:r>
              <a:rPr b="1" dirty="0"/>
              <a:t> </a:t>
            </a:r>
            <a:r>
              <a:rPr b="1" dirty="0" err="1"/>
              <a:t>kapsamına</a:t>
            </a:r>
            <a:r>
              <a:rPr b="1" dirty="0"/>
              <a:t> </a:t>
            </a:r>
            <a:r>
              <a:rPr b="1" dirty="0" err="1"/>
              <a:t>alınmaktadır</a:t>
            </a:r>
            <a:r>
              <a:rPr b="1" dirty="0"/>
              <a:t>.</a:t>
            </a:r>
          </a:p>
          <a:p>
            <a:pPr marL="0" indent="0" algn="just">
              <a:lnSpc>
                <a:spcPct val="120000"/>
              </a:lnSpc>
              <a:spcBef>
                <a:spcPts val="600"/>
              </a:spcBef>
              <a:buNone/>
              <a:defRPr sz="2800">
                <a:latin typeface="Times New Roman"/>
              </a:defRPr>
            </a:pPr>
            <a:r>
              <a:rPr lang="tr-TR" b="1" dirty="0"/>
              <a:t>  </a:t>
            </a:r>
            <a:r>
              <a:rPr b="1" dirty="0" err="1"/>
              <a:t>Einstein’ın</a:t>
            </a:r>
            <a:r>
              <a:rPr b="1" dirty="0"/>
              <a:t> </a:t>
            </a:r>
            <a:r>
              <a:rPr b="1" dirty="0">
                <a:solidFill>
                  <a:srgbClr val="FFFF00"/>
                </a:solidFill>
              </a:rPr>
              <a:t>“ben </a:t>
            </a:r>
            <a:r>
              <a:rPr b="1" dirty="0" err="1">
                <a:solidFill>
                  <a:srgbClr val="FFFF00"/>
                </a:solidFill>
              </a:rPr>
              <a:t>olmayan</a:t>
            </a:r>
            <a:r>
              <a:rPr b="1" dirty="0">
                <a:solidFill>
                  <a:srgbClr val="FFFF00"/>
                </a:solidFill>
              </a:rPr>
              <a:t> her </a:t>
            </a:r>
            <a:r>
              <a:rPr b="1" dirty="0" err="1">
                <a:solidFill>
                  <a:srgbClr val="FFFF00"/>
                </a:solidFill>
              </a:rPr>
              <a:t>şey</a:t>
            </a:r>
            <a:r>
              <a:rPr b="1" dirty="0">
                <a:solidFill>
                  <a:srgbClr val="FFFF00"/>
                </a:solidFill>
              </a:rPr>
              <a:t> </a:t>
            </a:r>
            <a:r>
              <a:rPr b="1" dirty="0" err="1">
                <a:solidFill>
                  <a:srgbClr val="FFFF00"/>
                </a:solidFill>
              </a:rPr>
              <a:t>çevredir</a:t>
            </a:r>
            <a:r>
              <a:rPr b="1" dirty="0">
                <a:solidFill>
                  <a:srgbClr val="FFFF00"/>
                </a:solidFill>
              </a:rPr>
              <a:t>” </a:t>
            </a:r>
            <a:r>
              <a:rPr b="1" dirty="0" err="1"/>
              <a:t>sözü</a:t>
            </a:r>
            <a:r>
              <a:rPr b="1" dirty="0"/>
              <a:t> </a:t>
            </a:r>
            <a:r>
              <a:rPr b="1" dirty="0" err="1"/>
              <a:t>geniş</a:t>
            </a:r>
            <a:r>
              <a:rPr b="1" dirty="0"/>
              <a:t> </a:t>
            </a:r>
            <a:r>
              <a:rPr b="1" dirty="0" err="1"/>
              <a:t>anlamda</a:t>
            </a:r>
            <a:r>
              <a:rPr b="1" dirty="0"/>
              <a:t> </a:t>
            </a:r>
            <a:r>
              <a:rPr b="1" dirty="0" err="1"/>
              <a:t>çevre</a:t>
            </a:r>
            <a:r>
              <a:rPr b="1" dirty="0"/>
              <a:t> </a:t>
            </a:r>
            <a:r>
              <a:rPr b="1" dirty="0" err="1"/>
              <a:t>kavramına</a:t>
            </a:r>
            <a:r>
              <a:rPr b="1" dirty="0"/>
              <a:t> </a:t>
            </a:r>
            <a:r>
              <a:rPr b="1" dirty="0" err="1"/>
              <a:t>tekabül</a:t>
            </a:r>
            <a:r>
              <a:rPr b="1" dirty="0"/>
              <a:t> </a:t>
            </a:r>
            <a:r>
              <a:rPr b="1" dirty="0" err="1"/>
              <a:t>eder</a:t>
            </a:r>
            <a:r>
              <a:rPr b="1" dirty="0"/>
              <a:t>.</a:t>
            </a:r>
            <a:endParaRPr lang="tr-TR" b="1" dirty="0"/>
          </a:p>
          <a:p>
            <a:pPr marL="0" indent="0">
              <a:lnSpc>
                <a:spcPct val="120000"/>
              </a:lnSpc>
              <a:spcBef>
                <a:spcPts val="600"/>
              </a:spcBef>
              <a:defRPr sz="2800">
                <a:latin typeface="Times New Roman"/>
              </a:defRPr>
            </a:pPr>
            <a:r>
              <a:rPr lang="tr-TR" b="1" dirty="0"/>
              <a:t> </a:t>
            </a:r>
            <a:r>
              <a:rPr lang="tr-TR" b="1" dirty="0">
                <a:solidFill>
                  <a:srgbClr val="FFFF00"/>
                </a:solidFill>
              </a:rPr>
              <a:t>B) DAR TANIM</a:t>
            </a:r>
            <a:r>
              <a:rPr lang="tr-TR" b="1" dirty="0" smtClean="0">
                <a:solidFill>
                  <a:srgbClr val="FFFF00"/>
                </a:solidFill>
              </a:rPr>
              <a:t>:</a:t>
            </a:r>
            <a:endParaRPr lang="tr-TR" b="1" dirty="0">
              <a:solidFill>
                <a:srgbClr val="FFFF00"/>
              </a:solidFill>
            </a:endParaRPr>
          </a:p>
          <a:p>
            <a:pPr marL="0" indent="0">
              <a:lnSpc>
                <a:spcPct val="120000"/>
              </a:lnSpc>
              <a:spcBef>
                <a:spcPts val="600"/>
              </a:spcBef>
              <a:buNone/>
              <a:defRPr sz="2800">
                <a:latin typeface="Times New Roman"/>
              </a:defRPr>
            </a:pPr>
            <a:r>
              <a:rPr lang="tr-TR" b="1" dirty="0">
                <a:solidFill>
                  <a:srgbClr val="FFFF00"/>
                </a:solidFill>
              </a:rPr>
              <a:t>   </a:t>
            </a:r>
            <a:r>
              <a:rPr lang="tr-TR" b="1" dirty="0"/>
              <a:t>Sadece </a:t>
            </a:r>
            <a:r>
              <a:rPr lang="tr-TR" b="1" dirty="0">
                <a:solidFill>
                  <a:srgbClr val="FFC000"/>
                </a:solidFill>
              </a:rPr>
              <a:t>doğal çevreyi </a:t>
            </a:r>
            <a:r>
              <a:rPr lang="tr-TR" b="1" dirty="0"/>
              <a:t>kapsar.</a:t>
            </a:r>
          </a:p>
          <a:p>
            <a:pPr marL="0" indent="0" algn="just">
              <a:lnSpc>
                <a:spcPct val="120000"/>
              </a:lnSpc>
              <a:spcBef>
                <a:spcPts val="600"/>
              </a:spcBef>
              <a:buNone/>
              <a:defRPr sz="2800">
                <a:latin typeface="Times New Roman"/>
              </a:defRPr>
            </a:pPr>
            <a:r>
              <a:rPr lang="tr-TR" b="1" dirty="0"/>
              <a:t>  </a:t>
            </a:r>
            <a:r>
              <a:rPr lang="tr-TR" b="1" dirty="0" smtClean="0"/>
              <a:t> Bu </a:t>
            </a:r>
            <a:r>
              <a:rPr lang="tr-TR" b="1" dirty="0"/>
              <a:t>tanımda, </a:t>
            </a:r>
            <a:r>
              <a:rPr lang="tr-TR" b="1" dirty="0">
                <a:solidFill>
                  <a:srgbClr val="FFFF00"/>
                </a:solidFill>
              </a:rPr>
              <a:t>toprak</a:t>
            </a:r>
            <a:r>
              <a:rPr lang="tr-TR" b="1" dirty="0"/>
              <a:t>, </a:t>
            </a:r>
            <a:r>
              <a:rPr lang="tr-TR" b="1" dirty="0">
                <a:solidFill>
                  <a:srgbClr val="FFFF00"/>
                </a:solidFill>
              </a:rPr>
              <a:t>su, hava, flora, habitat, fauna, iklim </a:t>
            </a:r>
            <a:r>
              <a:rPr lang="tr-TR" b="1" dirty="0"/>
              <a:t>ve</a:t>
            </a:r>
            <a:r>
              <a:rPr lang="tr-TR" b="1" dirty="0">
                <a:solidFill>
                  <a:srgbClr val="FFFF00"/>
                </a:solidFill>
              </a:rPr>
              <a:t> bunların insanlarla ve kendi aralarındaki karşılıklı etkileşimleri</a:t>
            </a:r>
            <a:r>
              <a:rPr lang="tr-TR" b="1" dirty="0"/>
              <a:t> çevre kapsamında ele alınır</a:t>
            </a:r>
            <a:r>
              <a:rPr lang="tr-TR" b="1" dirty="0" smtClean="0"/>
              <a:t>.</a:t>
            </a:r>
            <a:endParaRPr b="1" dirty="0"/>
          </a:p>
        </p:txBody>
      </p:sp>
      <p:sp>
        <p:nvSpPr>
          <p:cNvPr id="6" name="Title 1">
            <a:extLst>
              <a:ext uri="{FF2B5EF4-FFF2-40B4-BE49-F238E27FC236}">
                <a16:creationId xmlns:a16="http://schemas.microsoft.com/office/drawing/2014/main" xmlns="" id="{12F3B13F-9AAE-408A-A5A4-87314B18E969}"/>
              </a:ext>
            </a:extLst>
          </p:cNvPr>
          <p:cNvSpPr>
            <a:spLocks noGrp="1"/>
          </p:cNvSpPr>
          <p:nvPr>
            <p:ph type="title"/>
          </p:nvPr>
        </p:nvSpPr>
        <p:spPr>
          <a:xfrm>
            <a:off x="617975" y="125541"/>
            <a:ext cx="9404723" cy="827442"/>
          </a:xfrm>
        </p:spPr>
        <p:txBody>
          <a:bodyPr/>
          <a:lstStyle/>
          <a:p>
            <a:pPr algn="ctr">
              <a:lnSpc>
                <a:spcPct val="100000"/>
              </a:lnSpc>
              <a:defRPr sz="3200">
                <a:solidFill>
                  <a:srgbClr val="FFFF00"/>
                </a:solidFill>
                <a:latin typeface="Times New Roman"/>
              </a:defRPr>
            </a:pPr>
            <a:r>
              <a:rPr b="1" dirty="0"/>
              <a:t>II. ÇEVRE KAVRAMI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57" y="844062"/>
            <a:ext cx="11422965" cy="5404337"/>
          </a:xfrm>
        </p:spPr>
        <p:txBody>
          <a:bodyPr/>
          <a:lstStyle/>
          <a:p>
            <a:endParaRPr dirty="0"/>
          </a:p>
          <a:p>
            <a:pPr marL="0" indent="0" algn="just">
              <a:lnSpc>
                <a:spcPct val="120000"/>
              </a:lnSpc>
              <a:spcBef>
                <a:spcPts val="600"/>
              </a:spcBef>
              <a:spcAft>
                <a:spcPts val="600"/>
              </a:spcAft>
              <a:defRPr sz="2800">
                <a:latin typeface="Times New Roman"/>
              </a:defRPr>
            </a:pPr>
            <a:r>
              <a:rPr lang="tr-TR" b="1" dirty="0"/>
              <a:t> </a:t>
            </a:r>
            <a:r>
              <a:rPr b="1" dirty="0">
                <a:solidFill>
                  <a:srgbClr val="FFFF00"/>
                </a:solidFill>
              </a:rPr>
              <a:t>ORTA YOL:</a:t>
            </a:r>
            <a:endParaRPr lang="tr-TR" b="1" dirty="0">
              <a:solidFill>
                <a:srgbClr val="FFFF00"/>
              </a:solidFill>
            </a:endParaRPr>
          </a:p>
          <a:p>
            <a:pPr marL="0" indent="0" algn="just">
              <a:lnSpc>
                <a:spcPct val="120000"/>
              </a:lnSpc>
              <a:spcBef>
                <a:spcPts val="600"/>
              </a:spcBef>
              <a:spcAft>
                <a:spcPts val="600"/>
              </a:spcAft>
              <a:buNone/>
              <a:defRPr sz="2800">
                <a:latin typeface="Times New Roman"/>
              </a:defRPr>
            </a:pPr>
            <a:r>
              <a:rPr lang="tr-TR" b="1" dirty="0"/>
              <a:t>  </a:t>
            </a:r>
            <a:r>
              <a:rPr b="1" dirty="0"/>
              <a:t> </a:t>
            </a:r>
            <a:r>
              <a:rPr b="1" dirty="0" err="1"/>
              <a:t>İki</a:t>
            </a:r>
            <a:r>
              <a:rPr b="1" dirty="0"/>
              <a:t> </a:t>
            </a:r>
            <a:r>
              <a:rPr b="1" dirty="0" err="1"/>
              <a:t>tanım</a:t>
            </a:r>
            <a:r>
              <a:rPr b="1" dirty="0"/>
              <a:t> </a:t>
            </a:r>
            <a:r>
              <a:rPr b="1" dirty="0" err="1"/>
              <a:t>arasında</a:t>
            </a:r>
            <a:r>
              <a:rPr b="1" dirty="0"/>
              <a:t> </a:t>
            </a:r>
            <a:r>
              <a:rPr b="1" dirty="0" err="1">
                <a:solidFill>
                  <a:srgbClr val="FFFF00"/>
                </a:solidFill>
              </a:rPr>
              <a:t>orta</a:t>
            </a:r>
            <a:r>
              <a:rPr b="1" dirty="0">
                <a:solidFill>
                  <a:srgbClr val="FFFF00"/>
                </a:solidFill>
              </a:rPr>
              <a:t> </a:t>
            </a:r>
            <a:r>
              <a:rPr b="1" dirty="0" err="1">
                <a:solidFill>
                  <a:srgbClr val="FFFF00"/>
                </a:solidFill>
              </a:rPr>
              <a:t>bir</a:t>
            </a:r>
            <a:r>
              <a:rPr b="1" dirty="0">
                <a:solidFill>
                  <a:srgbClr val="FFFF00"/>
                </a:solidFill>
              </a:rPr>
              <a:t> </a:t>
            </a:r>
            <a:r>
              <a:rPr b="1" dirty="0" err="1">
                <a:solidFill>
                  <a:srgbClr val="FFFF00"/>
                </a:solidFill>
              </a:rPr>
              <a:t>yolu</a:t>
            </a:r>
            <a:r>
              <a:rPr b="1" dirty="0">
                <a:solidFill>
                  <a:srgbClr val="FFFF00"/>
                </a:solidFill>
              </a:rPr>
              <a:t> </a:t>
            </a:r>
            <a:r>
              <a:rPr b="1" dirty="0" err="1">
                <a:solidFill>
                  <a:srgbClr val="FFFF00"/>
                </a:solidFill>
              </a:rPr>
              <a:t>bulmak</a:t>
            </a:r>
            <a:r>
              <a:rPr b="1" dirty="0">
                <a:solidFill>
                  <a:srgbClr val="FFFF00"/>
                </a:solidFill>
              </a:rPr>
              <a:t> </a:t>
            </a:r>
            <a:r>
              <a:rPr b="1" dirty="0" err="1"/>
              <a:t>adına</a:t>
            </a:r>
            <a:r>
              <a:rPr b="1" dirty="0"/>
              <a:t> </a:t>
            </a:r>
            <a:r>
              <a:rPr b="1" u="sng" dirty="0" err="1">
                <a:solidFill>
                  <a:srgbClr val="FFC000"/>
                </a:solidFill>
              </a:rPr>
              <a:t>çevreyi</a:t>
            </a:r>
            <a:r>
              <a:rPr b="1" u="sng" dirty="0"/>
              <a:t>, </a:t>
            </a:r>
            <a:endParaRPr lang="tr-TR" b="1" u="sng" dirty="0" smtClean="0"/>
          </a:p>
          <a:p>
            <a:pPr marL="0" indent="0" algn="just">
              <a:lnSpc>
                <a:spcPct val="120000"/>
              </a:lnSpc>
              <a:spcBef>
                <a:spcPts val="600"/>
              </a:spcBef>
              <a:spcAft>
                <a:spcPts val="600"/>
              </a:spcAft>
              <a:buNone/>
              <a:defRPr sz="2800">
                <a:latin typeface="Times New Roman"/>
              </a:defRPr>
            </a:pPr>
            <a:r>
              <a:rPr lang="tr-TR" b="1" dirty="0"/>
              <a:t> </a:t>
            </a:r>
            <a:r>
              <a:rPr lang="tr-TR" b="1" dirty="0" smtClean="0"/>
              <a:t>  - </a:t>
            </a:r>
            <a:r>
              <a:rPr lang="tr-TR" b="1" u="sng" dirty="0" smtClean="0"/>
              <a:t>C</a:t>
            </a:r>
            <a:r>
              <a:rPr b="1" u="sng" dirty="0" err="1" smtClean="0"/>
              <a:t>anlı</a:t>
            </a:r>
            <a:r>
              <a:rPr b="1" u="sng" dirty="0" smtClean="0"/>
              <a:t> </a:t>
            </a:r>
            <a:r>
              <a:rPr b="1" u="sng" dirty="0" err="1"/>
              <a:t>varlıklar</a:t>
            </a:r>
            <a:r>
              <a:rPr b="1" u="sng" dirty="0"/>
              <a:t> </a:t>
            </a:r>
            <a:r>
              <a:rPr b="1" u="sng" dirty="0" err="1"/>
              <a:t>ve</a:t>
            </a:r>
            <a:r>
              <a:rPr b="1" u="sng" dirty="0"/>
              <a:t> </a:t>
            </a:r>
            <a:r>
              <a:rPr b="1" u="sng" dirty="0" err="1"/>
              <a:t>insan</a:t>
            </a:r>
            <a:r>
              <a:rPr b="1" u="sng" dirty="0"/>
              <a:t> </a:t>
            </a:r>
            <a:r>
              <a:rPr b="1" u="sng" dirty="0" err="1"/>
              <a:t>etkinlikleri</a:t>
            </a:r>
            <a:r>
              <a:rPr b="1" u="sng" dirty="0"/>
              <a:t> </a:t>
            </a:r>
            <a:r>
              <a:rPr b="1" u="sng" dirty="0" err="1"/>
              <a:t>üzerinde</a:t>
            </a:r>
            <a:r>
              <a:rPr b="1" u="sng" dirty="0"/>
              <a:t> </a:t>
            </a:r>
            <a:r>
              <a:rPr b="1" u="sng" dirty="0" err="1"/>
              <a:t>doğrudan</a:t>
            </a:r>
            <a:r>
              <a:rPr b="1" u="sng" dirty="0"/>
              <a:t> </a:t>
            </a:r>
            <a:r>
              <a:rPr b="1" u="sng" dirty="0" err="1"/>
              <a:t>veya</a:t>
            </a:r>
            <a:r>
              <a:rPr b="1" u="sng" dirty="0"/>
              <a:t> </a:t>
            </a:r>
            <a:r>
              <a:rPr b="1" u="sng" dirty="0" err="1"/>
              <a:t>dolaylı</a:t>
            </a:r>
            <a:r>
              <a:rPr b="1" u="sng" dirty="0"/>
              <a:t> </a:t>
            </a:r>
            <a:r>
              <a:rPr b="1" u="sng" dirty="0" err="1"/>
              <a:t>etkiler</a:t>
            </a:r>
            <a:r>
              <a:rPr b="1" u="sng" dirty="0"/>
              <a:t> </a:t>
            </a:r>
            <a:r>
              <a:rPr b="1" u="sng" dirty="0" err="1"/>
              <a:t>yapabilecek</a:t>
            </a:r>
            <a:r>
              <a:rPr b="1" u="sng" dirty="0"/>
              <a:t> </a:t>
            </a:r>
            <a:r>
              <a:rPr b="1" dirty="0" err="1">
                <a:solidFill>
                  <a:srgbClr val="FFFF00"/>
                </a:solidFill>
              </a:rPr>
              <a:t>fiziksel</a:t>
            </a:r>
            <a:r>
              <a:rPr b="1" dirty="0">
                <a:solidFill>
                  <a:srgbClr val="FFFF00"/>
                </a:solidFill>
              </a:rPr>
              <a:t>, </a:t>
            </a:r>
            <a:r>
              <a:rPr b="1" dirty="0" err="1">
                <a:solidFill>
                  <a:srgbClr val="FFFF00"/>
                </a:solidFill>
              </a:rPr>
              <a:t>kimyasal</a:t>
            </a:r>
            <a:r>
              <a:rPr b="1" dirty="0">
                <a:solidFill>
                  <a:srgbClr val="FFFF00"/>
                </a:solidFill>
              </a:rPr>
              <a:t>, </a:t>
            </a:r>
            <a:r>
              <a:rPr b="1" dirty="0" err="1">
                <a:solidFill>
                  <a:srgbClr val="FFFF00"/>
                </a:solidFill>
              </a:rPr>
              <a:t>biyolojik</a:t>
            </a:r>
            <a:r>
              <a:rPr b="1" dirty="0">
                <a:solidFill>
                  <a:srgbClr val="FFFF00"/>
                </a:solidFill>
              </a:rPr>
              <a:t> </a:t>
            </a:r>
            <a:r>
              <a:rPr b="1" dirty="0" err="1">
                <a:solidFill>
                  <a:srgbClr val="FFFF00"/>
                </a:solidFill>
              </a:rPr>
              <a:t>ve</a:t>
            </a:r>
            <a:r>
              <a:rPr b="1" dirty="0">
                <a:solidFill>
                  <a:srgbClr val="FFFF00"/>
                </a:solidFill>
              </a:rPr>
              <a:t> </a:t>
            </a:r>
            <a:r>
              <a:rPr b="1" dirty="0" err="1">
                <a:solidFill>
                  <a:srgbClr val="FFFF00"/>
                </a:solidFill>
              </a:rPr>
              <a:t>toplumsal</a:t>
            </a:r>
            <a:r>
              <a:rPr b="1" dirty="0">
                <a:solidFill>
                  <a:srgbClr val="FFFF00"/>
                </a:solidFill>
              </a:rPr>
              <a:t> </a:t>
            </a:r>
            <a:r>
              <a:rPr b="1" dirty="0" err="1">
                <a:solidFill>
                  <a:srgbClr val="FFFF00"/>
                </a:solidFill>
              </a:rPr>
              <a:t>etmenlerin</a:t>
            </a:r>
            <a:r>
              <a:rPr b="1" dirty="0">
                <a:solidFill>
                  <a:srgbClr val="FFFF00"/>
                </a:solidFill>
              </a:rPr>
              <a:t> </a:t>
            </a:r>
            <a:r>
              <a:rPr b="1" dirty="0" err="1" smtClean="0">
                <a:solidFill>
                  <a:srgbClr val="FFFF00"/>
                </a:solidFill>
              </a:rPr>
              <a:t>tümü</a:t>
            </a:r>
            <a:r>
              <a:rPr lang="tr-TR" b="1" dirty="0" smtClean="0">
                <a:solidFill>
                  <a:srgbClr val="FFFF00"/>
                </a:solidFill>
              </a:rPr>
              <a:t> </a:t>
            </a:r>
            <a:r>
              <a:rPr lang="tr-TR" b="1" dirty="0" smtClean="0"/>
              <a:t>veya</a:t>
            </a:r>
          </a:p>
          <a:p>
            <a:pPr marL="0" indent="0" algn="just">
              <a:lnSpc>
                <a:spcPct val="120000"/>
              </a:lnSpc>
              <a:spcBef>
                <a:spcPts val="600"/>
              </a:spcBef>
              <a:spcAft>
                <a:spcPts val="600"/>
              </a:spcAft>
              <a:buNone/>
              <a:defRPr sz="2800">
                <a:latin typeface="Times New Roman"/>
              </a:defRPr>
            </a:pPr>
            <a:r>
              <a:rPr lang="tr-TR" b="1" dirty="0" smtClean="0"/>
              <a:t>   - Canlıların var olduğu ortam ve şartlar </a:t>
            </a:r>
            <a:r>
              <a:rPr b="1" dirty="0" smtClean="0"/>
              <a:t> </a:t>
            </a:r>
            <a:r>
              <a:rPr lang="tr-TR" b="1" dirty="0" smtClean="0"/>
              <a:t>olarak </a:t>
            </a:r>
            <a:r>
              <a:rPr b="1" dirty="0" err="1" smtClean="0"/>
              <a:t>tanımla</a:t>
            </a:r>
            <a:r>
              <a:rPr lang="tr-TR" b="1" dirty="0" err="1" smtClean="0"/>
              <a:t>nabilir</a:t>
            </a:r>
            <a:r>
              <a:rPr lang="tr-TR" b="1" dirty="0" smtClean="0"/>
              <a:t>.</a:t>
            </a:r>
            <a:endParaRPr b="1" dirty="0"/>
          </a:p>
        </p:txBody>
      </p:sp>
      <p:sp>
        <p:nvSpPr>
          <p:cNvPr id="8" name="Title 1">
            <a:extLst>
              <a:ext uri="{FF2B5EF4-FFF2-40B4-BE49-F238E27FC236}">
                <a16:creationId xmlns:a16="http://schemas.microsoft.com/office/drawing/2014/main" xmlns="" id="{DDAD2088-ED2A-43B2-9092-42FBFFF4588A}"/>
              </a:ext>
            </a:extLst>
          </p:cNvPr>
          <p:cNvSpPr>
            <a:spLocks noGrp="1"/>
          </p:cNvSpPr>
          <p:nvPr>
            <p:ph type="title"/>
          </p:nvPr>
        </p:nvSpPr>
        <p:spPr>
          <a:xfrm>
            <a:off x="617975" y="125541"/>
            <a:ext cx="9404723" cy="827442"/>
          </a:xfrm>
        </p:spPr>
        <p:txBody>
          <a:bodyPr/>
          <a:lstStyle/>
          <a:p>
            <a:pPr algn="ctr">
              <a:lnSpc>
                <a:spcPct val="100000"/>
              </a:lnSpc>
              <a:defRPr sz="3200">
                <a:solidFill>
                  <a:srgbClr val="FFFF00"/>
                </a:solidFill>
                <a:latin typeface="Times New Roman"/>
              </a:defRPr>
            </a:pPr>
            <a:r>
              <a:rPr b="1" dirty="0"/>
              <a:t>II. ÇEVRE KAVRAMI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286" y="798235"/>
            <a:ext cx="11746523" cy="5757309"/>
          </a:xfrm>
        </p:spPr>
        <p:txBody>
          <a:bodyPr>
            <a:normAutofit lnSpcReduction="10000"/>
          </a:bodyPr>
          <a:lstStyle/>
          <a:p>
            <a:pPr marL="0" indent="0" algn="just">
              <a:lnSpc>
                <a:spcPct val="120000"/>
              </a:lnSpc>
              <a:spcBef>
                <a:spcPts val="600"/>
              </a:spcBef>
              <a:spcAft>
                <a:spcPts val="600"/>
              </a:spcAft>
              <a:defRPr sz="2800">
                <a:latin typeface="Times New Roman"/>
              </a:defRPr>
            </a:pPr>
            <a:r>
              <a:rPr lang="tr-TR" dirty="0"/>
              <a:t> </a:t>
            </a:r>
            <a:r>
              <a:rPr lang="tr-TR" sz="2900" b="1" dirty="0"/>
              <a:t>Diğer</a:t>
            </a:r>
            <a:r>
              <a:rPr sz="2900" b="1" dirty="0"/>
              <a:t> </a:t>
            </a:r>
            <a:r>
              <a:rPr sz="2900" b="1" dirty="0" err="1"/>
              <a:t>taraftan</a:t>
            </a:r>
            <a:r>
              <a:rPr sz="2900" b="1" dirty="0"/>
              <a:t> </a:t>
            </a:r>
            <a:r>
              <a:rPr sz="2900" b="1" dirty="0" err="1"/>
              <a:t>hukuki</a:t>
            </a:r>
            <a:r>
              <a:rPr sz="2900" b="1" dirty="0"/>
              <a:t> </a:t>
            </a:r>
            <a:r>
              <a:rPr sz="2900" b="1" dirty="0" err="1"/>
              <a:t>düzenlemelerde</a:t>
            </a:r>
            <a:r>
              <a:rPr sz="2900" b="1" dirty="0"/>
              <a:t> </a:t>
            </a:r>
            <a:r>
              <a:rPr sz="2900" b="1" dirty="0" err="1"/>
              <a:t>ele</a:t>
            </a:r>
            <a:r>
              <a:rPr sz="2900" b="1" dirty="0"/>
              <a:t> </a:t>
            </a:r>
            <a:r>
              <a:rPr sz="2900" b="1" dirty="0" err="1"/>
              <a:t>alınmış</a:t>
            </a:r>
            <a:r>
              <a:rPr sz="2900" b="1" dirty="0"/>
              <a:t> </a:t>
            </a:r>
            <a:r>
              <a:rPr sz="2900" b="1" dirty="0" err="1"/>
              <a:t>itibarıyla</a:t>
            </a:r>
            <a:r>
              <a:rPr sz="2900" b="1" dirty="0"/>
              <a:t> </a:t>
            </a:r>
            <a:r>
              <a:rPr sz="2900" b="1" dirty="0" err="1">
                <a:solidFill>
                  <a:srgbClr val="FFFF00"/>
                </a:solidFill>
              </a:rPr>
              <a:t>normatif</a:t>
            </a:r>
            <a:r>
              <a:rPr sz="2900" b="1" dirty="0">
                <a:solidFill>
                  <a:srgbClr val="FFFF00"/>
                </a:solidFill>
              </a:rPr>
              <a:t> </a:t>
            </a:r>
            <a:r>
              <a:rPr sz="2900" b="1" dirty="0" err="1">
                <a:solidFill>
                  <a:srgbClr val="FFFF00"/>
                </a:solidFill>
              </a:rPr>
              <a:t>çevre</a:t>
            </a:r>
            <a:r>
              <a:rPr sz="2900" b="1" dirty="0">
                <a:solidFill>
                  <a:srgbClr val="FFFF00"/>
                </a:solidFill>
              </a:rPr>
              <a:t> </a:t>
            </a:r>
            <a:r>
              <a:rPr sz="2900" b="1" dirty="0" err="1"/>
              <a:t>kavramından</a:t>
            </a:r>
            <a:r>
              <a:rPr sz="2900" b="1" dirty="0"/>
              <a:t> da </a:t>
            </a:r>
            <a:r>
              <a:rPr sz="2900" b="1" dirty="0" err="1"/>
              <a:t>bahsedildiği</a:t>
            </a:r>
            <a:r>
              <a:rPr sz="2900" b="1" dirty="0"/>
              <a:t> </a:t>
            </a:r>
            <a:r>
              <a:rPr sz="2900" b="1" dirty="0" err="1"/>
              <a:t>görülmektedir</a:t>
            </a:r>
            <a:r>
              <a:rPr sz="2900" b="1" dirty="0"/>
              <a:t>.</a:t>
            </a:r>
            <a:endParaRPr lang="tr-TR" sz="2900" b="1" dirty="0"/>
          </a:p>
          <a:p>
            <a:pPr marL="0" indent="0" algn="just">
              <a:lnSpc>
                <a:spcPct val="120000"/>
              </a:lnSpc>
              <a:spcBef>
                <a:spcPts val="600"/>
              </a:spcBef>
              <a:spcAft>
                <a:spcPts val="600"/>
              </a:spcAft>
              <a:defRPr sz="2800">
                <a:latin typeface="Times New Roman"/>
              </a:defRPr>
            </a:pPr>
            <a:r>
              <a:rPr lang="tr-TR" sz="2900" b="1" dirty="0"/>
              <a:t> Çevre kanununda çevre, </a:t>
            </a:r>
            <a:r>
              <a:rPr lang="tr-TR" sz="2900" b="1" i="1" dirty="0">
                <a:solidFill>
                  <a:srgbClr val="FFC000"/>
                </a:solidFill>
              </a:rPr>
              <a:t>“canlıların yaşamları boyunca </a:t>
            </a:r>
            <a:r>
              <a:rPr lang="tr-TR" sz="2900" b="1" i="1" u="sng" dirty="0">
                <a:solidFill>
                  <a:srgbClr val="FFC000"/>
                </a:solidFill>
              </a:rPr>
              <a:t>ilişkilerini sürdürdükleri </a:t>
            </a:r>
            <a:r>
              <a:rPr lang="tr-TR" sz="2900" b="1" i="1" dirty="0">
                <a:solidFill>
                  <a:srgbClr val="FFC000"/>
                </a:solidFill>
              </a:rPr>
              <a:t>ve karşılıklı olarak </a:t>
            </a:r>
            <a:r>
              <a:rPr lang="tr-TR" sz="2900" b="1" i="1" u="sng" dirty="0">
                <a:solidFill>
                  <a:srgbClr val="FFC000"/>
                </a:solidFill>
              </a:rPr>
              <a:t>etkileşim</a:t>
            </a:r>
            <a:r>
              <a:rPr lang="tr-TR" sz="2900" b="1" i="1" dirty="0">
                <a:solidFill>
                  <a:srgbClr val="FFC000"/>
                </a:solidFill>
              </a:rPr>
              <a:t> içinde bulundukları biyolojik, fiziksel, sosyal, ekonomik ve kültürel ortam” </a:t>
            </a:r>
            <a:r>
              <a:rPr lang="tr-TR" sz="2900" b="1" dirty="0"/>
              <a:t>olarak tanımlanmıştır.</a:t>
            </a:r>
          </a:p>
          <a:p>
            <a:pPr marL="0" indent="0" algn="just">
              <a:lnSpc>
                <a:spcPct val="120000"/>
              </a:lnSpc>
              <a:spcBef>
                <a:spcPts val="600"/>
              </a:spcBef>
              <a:spcAft>
                <a:spcPts val="600"/>
              </a:spcAft>
              <a:defRPr sz="2800">
                <a:latin typeface="Times New Roman"/>
              </a:defRPr>
            </a:pPr>
            <a:r>
              <a:rPr lang="tr-TR" sz="2900" b="1" dirty="0"/>
              <a:t>Bu </a:t>
            </a:r>
            <a:r>
              <a:rPr lang="tr-TR" sz="2900" b="1" dirty="0" smtClean="0"/>
              <a:t>tanımda çevre kavramı </a:t>
            </a:r>
            <a:r>
              <a:rPr lang="tr-TR" sz="2900" b="1" dirty="0"/>
              <a:t>oldukça </a:t>
            </a:r>
            <a:r>
              <a:rPr lang="tr-TR" sz="2900" b="1" dirty="0">
                <a:solidFill>
                  <a:srgbClr val="FFFF00"/>
                </a:solidFill>
              </a:rPr>
              <a:t>geniş</a:t>
            </a:r>
            <a:r>
              <a:rPr lang="tr-TR" sz="2900" b="1" dirty="0"/>
              <a:t> </a:t>
            </a:r>
            <a:r>
              <a:rPr lang="tr-TR" sz="2900" b="1" dirty="0" smtClean="0"/>
              <a:t>tutulmuştur.</a:t>
            </a:r>
            <a:endParaRPr lang="tr-TR" sz="2900" b="1" dirty="0"/>
          </a:p>
          <a:p>
            <a:pPr marL="0" indent="0" algn="just">
              <a:lnSpc>
                <a:spcPct val="120000"/>
              </a:lnSpc>
              <a:spcBef>
                <a:spcPts val="600"/>
              </a:spcBef>
              <a:spcAft>
                <a:spcPts val="600"/>
              </a:spcAft>
              <a:defRPr sz="2800">
                <a:latin typeface="Times New Roman"/>
              </a:defRPr>
            </a:pPr>
            <a:r>
              <a:rPr lang="tr-TR" sz="2900" b="1" dirty="0"/>
              <a:t>Zaten </a:t>
            </a:r>
            <a:r>
              <a:rPr lang="tr-TR" sz="2900" b="1" dirty="0">
                <a:solidFill>
                  <a:srgbClr val="FFFF00"/>
                </a:solidFill>
              </a:rPr>
              <a:t>doğal</a:t>
            </a:r>
            <a:r>
              <a:rPr lang="tr-TR" sz="2900" b="1" dirty="0"/>
              <a:t>, </a:t>
            </a:r>
            <a:r>
              <a:rPr lang="tr-TR" sz="2900" b="1" dirty="0">
                <a:solidFill>
                  <a:srgbClr val="FFFF00"/>
                </a:solidFill>
              </a:rPr>
              <a:t>yapay</a:t>
            </a:r>
            <a:r>
              <a:rPr lang="tr-TR" sz="2900" b="1" dirty="0"/>
              <a:t>, </a:t>
            </a:r>
            <a:r>
              <a:rPr lang="tr-TR" sz="2900" b="1" dirty="0">
                <a:solidFill>
                  <a:srgbClr val="FFFF00"/>
                </a:solidFill>
              </a:rPr>
              <a:t>kültürel</a:t>
            </a:r>
            <a:r>
              <a:rPr lang="tr-TR" sz="2900" b="1" dirty="0"/>
              <a:t> veya </a:t>
            </a:r>
            <a:r>
              <a:rPr lang="tr-TR" sz="2900" b="1" dirty="0">
                <a:solidFill>
                  <a:srgbClr val="FFFF00"/>
                </a:solidFill>
              </a:rPr>
              <a:t>sosyal çevrenin </a:t>
            </a:r>
            <a:r>
              <a:rPr lang="tr-TR" sz="2900" b="1" dirty="0"/>
              <a:t>kesin hatlarla birbirinden ayrılması da mümkün değildir. </a:t>
            </a:r>
          </a:p>
          <a:p>
            <a:pPr marL="0" indent="0" algn="just">
              <a:lnSpc>
                <a:spcPct val="120000"/>
              </a:lnSpc>
              <a:spcBef>
                <a:spcPts val="600"/>
              </a:spcBef>
              <a:spcAft>
                <a:spcPts val="600"/>
              </a:spcAft>
              <a:defRPr sz="2800">
                <a:latin typeface="Times New Roman"/>
              </a:defRPr>
            </a:pPr>
            <a:r>
              <a:rPr lang="tr-TR" sz="2900" b="1" dirty="0"/>
              <a:t>Bununla </a:t>
            </a:r>
            <a:r>
              <a:rPr lang="tr-TR" sz="2900" b="1" dirty="0" smtClean="0"/>
              <a:t>birlikte, </a:t>
            </a:r>
            <a:r>
              <a:rPr lang="tr-TR" sz="2900" b="1" dirty="0">
                <a:solidFill>
                  <a:srgbClr val="FFFF00"/>
                </a:solidFill>
              </a:rPr>
              <a:t>çevre hukukunun öncelikli amacının </a:t>
            </a:r>
            <a:r>
              <a:rPr lang="tr-TR" sz="2900" b="1" u="sng" dirty="0">
                <a:solidFill>
                  <a:srgbClr val="FFC000"/>
                </a:solidFill>
              </a:rPr>
              <a:t>doğal çevrenin korunması</a:t>
            </a:r>
            <a:r>
              <a:rPr lang="tr-TR" sz="2900" b="1" u="sng" dirty="0"/>
              <a:t> olduğu gözden kaçırılmamasıdır.</a:t>
            </a:r>
          </a:p>
          <a:p>
            <a:pPr marL="0" indent="0" algn="just">
              <a:lnSpc>
                <a:spcPct val="120000"/>
              </a:lnSpc>
              <a:spcBef>
                <a:spcPts val="600"/>
              </a:spcBef>
              <a:spcAft>
                <a:spcPts val="600"/>
              </a:spcAft>
              <a:defRPr sz="2800">
                <a:latin typeface="Times New Roman"/>
              </a:defRPr>
            </a:pPr>
            <a:endParaRPr lang="tr-TR" b="1" dirty="0"/>
          </a:p>
          <a:p>
            <a:pPr>
              <a:lnSpc>
                <a:spcPct val="100000"/>
              </a:lnSpc>
              <a:defRPr sz="2800">
                <a:latin typeface="Times New Roman"/>
              </a:defRPr>
            </a:pPr>
            <a:endParaRPr dirty="0"/>
          </a:p>
        </p:txBody>
      </p:sp>
      <p:sp>
        <p:nvSpPr>
          <p:cNvPr id="6" name="Title 1">
            <a:extLst>
              <a:ext uri="{FF2B5EF4-FFF2-40B4-BE49-F238E27FC236}">
                <a16:creationId xmlns:a16="http://schemas.microsoft.com/office/drawing/2014/main" xmlns="" id="{26312D09-8C91-42BC-85E6-A2E561B42746}"/>
              </a:ext>
            </a:extLst>
          </p:cNvPr>
          <p:cNvSpPr>
            <a:spLocks noGrp="1"/>
          </p:cNvSpPr>
          <p:nvPr>
            <p:ph type="title"/>
          </p:nvPr>
        </p:nvSpPr>
        <p:spPr>
          <a:xfrm>
            <a:off x="617975" y="125541"/>
            <a:ext cx="9404723" cy="672694"/>
          </a:xfrm>
        </p:spPr>
        <p:txBody>
          <a:bodyPr/>
          <a:lstStyle/>
          <a:p>
            <a:pPr algn="ctr">
              <a:lnSpc>
                <a:spcPct val="100000"/>
              </a:lnSpc>
              <a:defRPr sz="3200">
                <a:solidFill>
                  <a:srgbClr val="FFFF00"/>
                </a:solidFill>
                <a:latin typeface="Times New Roman"/>
              </a:defRPr>
            </a:pPr>
            <a:r>
              <a:rPr b="1" dirty="0"/>
              <a:t>II. ÇEVRE KAVRAMI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653" y="224015"/>
            <a:ext cx="9404723" cy="771171"/>
          </a:xfrm>
        </p:spPr>
        <p:txBody>
          <a:bodyPr/>
          <a:lstStyle/>
          <a:p>
            <a:pPr algn="ctr">
              <a:lnSpc>
                <a:spcPct val="100000"/>
              </a:lnSpc>
              <a:defRPr sz="3200">
                <a:solidFill>
                  <a:srgbClr val="FFFF00"/>
                </a:solidFill>
                <a:latin typeface="Times New Roman"/>
              </a:defRPr>
            </a:pPr>
            <a:r>
              <a:rPr b="1" dirty="0"/>
              <a:t>III. EKOLOJİ</a:t>
            </a:r>
          </a:p>
        </p:txBody>
      </p:sp>
      <p:sp>
        <p:nvSpPr>
          <p:cNvPr id="3" name="Content Placeholder 2"/>
          <p:cNvSpPr>
            <a:spLocks noGrp="1"/>
          </p:cNvSpPr>
          <p:nvPr>
            <p:ph idx="1"/>
          </p:nvPr>
        </p:nvSpPr>
        <p:spPr>
          <a:xfrm>
            <a:off x="0" y="1077238"/>
            <a:ext cx="12027877" cy="4947781"/>
          </a:xfrm>
        </p:spPr>
        <p:txBody>
          <a:bodyPr>
            <a:normAutofit fontScale="92500" lnSpcReduction="10000"/>
          </a:bodyPr>
          <a:lstStyle/>
          <a:p>
            <a:endParaRPr dirty="0"/>
          </a:p>
          <a:p>
            <a:pPr marL="0" indent="0" algn="just">
              <a:lnSpc>
                <a:spcPct val="120000"/>
              </a:lnSpc>
              <a:spcBef>
                <a:spcPts val="600"/>
              </a:spcBef>
              <a:spcAft>
                <a:spcPts val="600"/>
              </a:spcAft>
              <a:defRPr sz="2800">
                <a:latin typeface="Times New Roman"/>
              </a:defRPr>
            </a:pPr>
            <a:r>
              <a:rPr sz="3000" b="1" dirty="0" err="1"/>
              <a:t>Çevrenin</a:t>
            </a:r>
            <a:r>
              <a:rPr sz="3000" b="1" dirty="0"/>
              <a:t> </a:t>
            </a:r>
            <a:r>
              <a:rPr sz="3000" b="1" dirty="0" err="1"/>
              <a:t>insanların</a:t>
            </a:r>
            <a:r>
              <a:rPr sz="3000" b="1" dirty="0"/>
              <a:t> </a:t>
            </a:r>
            <a:r>
              <a:rPr sz="3000" b="1" dirty="0" err="1"/>
              <a:t>ve</a:t>
            </a:r>
            <a:r>
              <a:rPr sz="3000" b="1" dirty="0"/>
              <a:t> </a:t>
            </a:r>
            <a:r>
              <a:rPr sz="3000" b="1" dirty="0" err="1"/>
              <a:t>toplumların</a:t>
            </a:r>
            <a:r>
              <a:rPr sz="3000" b="1" dirty="0"/>
              <a:t> </a:t>
            </a:r>
            <a:r>
              <a:rPr sz="3000" b="1" dirty="0" err="1"/>
              <a:t>gündemine</a:t>
            </a:r>
            <a:r>
              <a:rPr sz="3000" b="1" dirty="0"/>
              <a:t> </a:t>
            </a:r>
            <a:r>
              <a:rPr sz="3000" b="1" dirty="0" err="1"/>
              <a:t>girmesi</a:t>
            </a:r>
            <a:r>
              <a:rPr sz="3000" b="1" dirty="0"/>
              <a:t> </a:t>
            </a:r>
            <a:r>
              <a:rPr sz="3000" b="1" dirty="0" err="1"/>
              <a:t>ile</a:t>
            </a:r>
            <a:r>
              <a:rPr sz="3000" b="1" dirty="0"/>
              <a:t> </a:t>
            </a:r>
            <a:r>
              <a:rPr sz="3000" b="1" dirty="0" err="1"/>
              <a:t>birlikte</a:t>
            </a:r>
            <a:r>
              <a:rPr sz="3000" b="1" dirty="0"/>
              <a:t> </a:t>
            </a:r>
            <a:r>
              <a:rPr sz="3000" b="1" dirty="0" err="1"/>
              <a:t>öne</a:t>
            </a:r>
            <a:r>
              <a:rPr sz="3000" b="1" dirty="0"/>
              <a:t> </a:t>
            </a:r>
            <a:r>
              <a:rPr sz="3000" b="1" dirty="0" err="1"/>
              <a:t>çıkan</a:t>
            </a:r>
            <a:r>
              <a:rPr sz="3000" b="1" dirty="0"/>
              <a:t> </a:t>
            </a:r>
            <a:r>
              <a:rPr sz="3000" b="1" dirty="0" err="1"/>
              <a:t>kavramlardan</a:t>
            </a:r>
            <a:r>
              <a:rPr sz="3000" b="1" dirty="0"/>
              <a:t> </a:t>
            </a:r>
            <a:r>
              <a:rPr sz="3000" b="1" dirty="0" err="1"/>
              <a:t>biri</a:t>
            </a:r>
            <a:r>
              <a:rPr sz="3000" b="1" dirty="0"/>
              <a:t> de </a:t>
            </a:r>
            <a:r>
              <a:rPr sz="3000" b="1" dirty="0" err="1">
                <a:solidFill>
                  <a:srgbClr val="FFC000"/>
                </a:solidFill>
              </a:rPr>
              <a:t>ekolojidir</a:t>
            </a:r>
            <a:r>
              <a:rPr sz="3000" b="1" dirty="0">
                <a:solidFill>
                  <a:srgbClr val="FFC000"/>
                </a:solidFill>
              </a:rPr>
              <a:t>.</a:t>
            </a:r>
          </a:p>
          <a:p>
            <a:pPr marL="0" indent="0" algn="just">
              <a:lnSpc>
                <a:spcPct val="120000"/>
              </a:lnSpc>
              <a:spcBef>
                <a:spcPts val="600"/>
              </a:spcBef>
              <a:spcAft>
                <a:spcPts val="600"/>
              </a:spcAft>
              <a:defRPr sz="2800">
                <a:latin typeface="Times New Roman"/>
              </a:defRPr>
            </a:pPr>
            <a:r>
              <a:rPr sz="3000" b="1" dirty="0" err="1">
                <a:solidFill>
                  <a:srgbClr val="FFC000"/>
                </a:solidFill>
              </a:rPr>
              <a:t>Ekoloji</a:t>
            </a:r>
            <a:r>
              <a:rPr sz="3000" b="1" dirty="0">
                <a:solidFill>
                  <a:srgbClr val="FFC000"/>
                </a:solidFill>
              </a:rPr>
              <a:t>, </a:t>
            </a:r>
            <a:r>
              <a:rPr lang="tr-TR" sz="3000" b="1" i="1" dirty="0" smtClean="0">
                <a:solidFill>
                  <a:srgbClr val="FFFF00"/>
                </a:solidFill>
              </a:rPr>
              <a:t>"</a:t>
            </a:r>
            <a:r>
              <a:rPr sz="3000" b="1" i="1" dirty="0" err="1" smtClean="0">
                <a:solidFill>
                  <a:srgbClr val="FFFF00"/>
                </a:solidFill>
              </a:rPr>
              <a:t>canlı</a:t>
            </a:r>
            <a:r>
              <a:rPr sz="3000" b="1" i="1" dirty="0" smtClean="0">
                <a:solidFill>
                  <a:srgbClr val="FFFF00"/>
                </a:solidFill>
              </a:rPr>
              <a:t> </a:t>
            </a:r>
            <a:r>
              <a:rPr sz="3000" b="1" i="1" dirty="0" err="1">
                <a:solidFill>
                  <a:srgbClr val="FFFF00"/>
                </a:solidFill>
              </a:rPr>
              <a:t>varlıkların</a:t>
            </a:r>
            <a:r>
              <a:rPr sz="3000" b="1" i="1" dirty="0">
                <a:solidFill>
                  <a:srgbClr val="FFFF00"/>
                </a:solidFill>
              </a:rPr>
              <a:t> </a:t>
            </a:r>
            <a:r>
              <a:rPr sz="3000" b="1" i="1" dirty="0" err="1">
                <a:solidFill>
                  <a:srgbClr val="FFFF00"/>
                </a:solidFill>
              </a:rPr>
              <a:t>yaşadıkları</a:t>
            </a:r>
            <a:r>
              <a:rPr sz="3000" b="1" i="1" dirty="0">
                <a:solidFill>
                  <a:srgbClr val="FFFF00"/>
                </a:solidFill>
              </a:rPr>
              <a:t> </a:t>
            </a:r>
            <a:r>
              <a:rPr sz="3000" b="1" i="1" dirty="0" err="1">
                <a:solidFill>
                  <a:srgbClr val="FFFF00"/>
                </a:solidFill>
              </a:rPr>
              <a:t>ortamı</a:t>
            </a:r>
            <a:r>
              <a:rPr sz="3000" b="1" i="1" dirty="0">
                <a:solidFill>
                  <a:srgbClr val="FFFF00"/>
                </a:solidFill>
              </a:rPr>
              <a:t> </a:t>
            </a:r>
            <a:r>
              <a:rPr sz="3000" b="1" i="1" dirty="0" err="1">
                <a:solidFill>
                  <a:srgbClr val="FFFF00"/>
                </a:solidFill>
              </a:rPr>
              <a:t>ve</a:t>
            </a:r>
            <a:r>
              <a:rPr sz="3000" b="1" i="1" dirty="0">
                <a:solidFill>
                  <a:srgbClr val="FFFF00"/>
                </a:solidFill>
              </a:rPr>
              <a:t> </a:t>
            </a:r>
            <a:r>
              <a:rPr sz="3000" b="1" i="1" dirty="0" err="1">
                <a:solidFill>
                  <a:srgbClr val="FFFF00"/>
                </a:solidFill>
              </a:rPr>
              <a:t>birbiriyle</a:t>
            </a:r>
            <a:r>
              <a:rPr sz="3000" b="1" i="1" dirty="0">
                <a:solidFill>
                  <a:srgbClr val="FFFF00"/>
                </a:solidFill>
              </a:rPr>
              <a:t> </a:t>
            </a:r>
            <a:r>
              <a:rPr sz="3000" b="1" i="1" dirty="0" err="1">
                <a:solidFill>
                  <a:srgbClr val="FFFF00"/>
                </a:solidFill>
              </a:rPr>
              <a:t>olan</a:t>
            </a:r>
            <a:r>
              <a:rPr sz="3000" b="1" i="1" dirty="0">
                <a:solidFill>
                  <a:srgbClr val="FFFF00"/>
                </a:solidFill>
              </a:rPr>
              <a:t> </a:t>
            </a:r>
            <a:r>
              <a:rPr sz="3000" b="1" i="1" dirty="0" err="1" smtClean="0">
                <a:solidFill>
                  <a:srgbClr val="FFFF00"/>
                </a:solidFill>
              </a:rPr>
              <a:t>ilişkilerini</a:t>
            </a:r>
            <a:r>
              <a:rPr lang="tr-TR" sz="3000" b="1" i="1" dirty="0" smtClean="0">
                <a:solidFill>
                  <a:srgbClr val="FFFF00"/>
                </a:solidFill>
              </a:rPr>
              <a:t>"</a:t>
            </a:r>
            <a:r>
              <a:rPr sz="3000" b="1" dirty="0" smtClean="0"/>
              <a:t> </a:t>
            </a:r>
            <a:r>
              <a:rPr sz="3000" b="1" dirty="0" err="1"/>
              <a:t>inceleyen</a:t>
            </a:r>
            <a:r>
              <a:rPr sz="3000" b="1" dirty="0"/>
              <a:t> </a:t>
            </a:r>
            <a:r>
              <a:rPr sz="3000" b="1" dirty="0" err="1"/>
              <a:t>bir</a:t>
            </a:r>
            <a:r>
              <a:rPr sz="3000" b="1" dirty="0"/>
              <a:t> </a:t>
            </a:r>
            <a:r>
              <a:rPr sz="3000" b="1" dirty="0" err="1"/>
              <a:t>bilim</a:t>
            </a:r>
            <a:r>
              <a:rPr sz="3000" b="1" dirty="0"/>
              <a:t> </a:t>
            </a:r>
            <a:r>
              <a:rPr sz="3000" b="1" dirty="0" err="1"/>
              <a:t>dalıdır</a:t>
            </a:r>
            <a:r>
              <a:rPr sz="3000" b="1" dirty="0"/>
              <a:t>.</a:t>
            </a:r>
            <a:endParaRPr lang="tr-TR" sz="3000" b="1" dirty="0"/>
          </a:p>
          <a:p>
            <a:pPr marL="0" indent="0" algn="just">
              <a:lnSpc>
                <a:spcPct val="120000"/>
              </a:lnSpc>
              <a:spcBef>
                <a:spcPts val="600"/>
              </a:spcBef>
              <a:spcAft>
                <a:spcPts val="600"/>
              </a:spcAft>
              <a:defRPr sz="2800">
                <a:latin typeface="Times New Roman"/>
              </a:defRPr>
            </a:pPr>
            <a:r>
              <a:rPr lang="tr-TR" sz="3000" b="1" dirty="0"/>
              <a:t>Ekoloji, ilk kez </a:t>
            </a:r>
            <a:r>
              <a:rPr lang="tr-TR" sz="3000" b="1" dirty="0">
                <a:solidFill>
                  <a:srgbClr val="FFFF00"/>
                </a:solidFill>
              </a:rPr>
              <a:t>1866 </a:t>
            </a:r>
            <a:r>
              <a:rPr lang="tr-TR" sz="3000" b="1" dirty="0"/>
              <a:t>yılında bağımsız bir bilim dalı olarak kabul görmeye başlamıştır.</a:t>
            </a:r>
          </a:p>
          <a:p>
            <a:pPr marL="0" indent="0" algn="just">
              <a:lnSpc>
                <a:spcPct val="120000"/>
              </a:lnSpc>
              <a:spcBef>
                <a:spcPts val="600"/>
              </a:spcBef>
              <a:spcAft>
                <a:spcPts val="600"/>
              </a:spcAft>
              <a:defRPr sz="2800">
                <a:latin typeface="Times New Roman"/>
              </a:defRPr>
            </a:pPr>
            <a:r>
              <a:rPr lang="tr-TR" sz="3000" b="1" dirty="0"/>
              <a:t>Günlük dilde yaygın biçimde kullanılması çevresel sorunların toplum gündemine oturduğu </a:t>
            </a:r>
            <a:r>
              <a:rPr lang="tr-TR" sz="3000" b="1" dirty="0">
                <a:solidFill>
                  <a:srgbClr val="FFC000"/>
                </a:solidFill>
              </a:rPr>
              <a:t>1960’</a:t>
            </a:r>
            <a:r>
              <a:rPr lang="tr-TR" sz="3000" b="1" dirty="0"/>
              <a:t>lı yılların sonuna denk gelmektedir.</a:t>
            </a:r>
          </a:p>
          <a:p>
            <a:pPr>
              <a:lnSpc>
                <a:spcPct val="100000"/>
              </a:lnSpc>
              <a:defRPr sz="2800">
                <a:latin typeface="Times New Roman"/>
              </a:defRPr>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286" y="995186"/>
            <a:ext cx="11394831" cy="5253213"/>
          </a:xfrm>
        </p:spPr>
        <p:txBody>
          <a:bodyPr>
            <a:normAutofit/>
          </a:bodyPr>
          <a:lstStyle/>
          <a:p>
            <a:pPr marL="0" indent="0" algn="just">
              <a:lnSpc>
                <a:spcPct val="120000"/>
              </a:lnSpc>
              <a:spcBef>
                <a:spcPts val="600"/>
              </a:spcBef>
              <a:spcAft>
                <a:spcPts val="600"/>
              </a:spcAft>
              <a:defRPr sz="2800">
                <a:latin typeface="Times New Roman"/>
              </a:defRPr>
            </a:pPr>
            <a:r>
              <a:rPr lang="tr-TR" b="1" dirty="0" smtClean="0">
                <a:solidFill>
                  <a:srgbClr val="FFC000"/>
                </a:solidFill>
              </a:rPr>
              <a:t>Ekolojinin</a:t>
            </a:r>
            <a:r>
              <a:rPr lang="tr-TR" b="1" dirty="0" smtClean="0"/>
              <a:t>, </a:t>
            </a:r>
            <a:r>
              <a:rPr lang="tr-TR" b="1" u="sng" dirty="0" smtClean="0"/>
              <a:t>«çevre hukukunun» </a:t>
            </a:r>
            <a:r>
              <a:rPr lang="tr-TR" b="1" u="sng" dirty="0"/>
              <a:t>ayrı bir hukuk dalı </a:t>
            </a:r>
            <a:r>
              <a:rPr lang="tr-TR" b="1" dirty="0"/>
              <a:t>olarak ortaya çıkmasında da önemli bir rolü bulunmaktadır. </a:t>
            </a:r>
          </a:p>
          <a:p>
            <a:pPr marL="0" indent="0" algn="just">
              <a:lnSpc>
                <a:spcPct val="120000"/>
              </a:lnSpc>
              <a:spcBef>
                <a:spcPts val="600"/>
              </a:spcBef>
              <a:spcAft>
                <a:spcPts val="600"/>
              </a:spcAft>
              <a:defRPr sz="2800">
                <a:latin typeface="Times New Roman"/>
              </a:defRPr>
            </a:pPr>
            <a:r>
              <a:rPr lang="tr-TR" b="1" dirty="0">
                <a:solidFill>
                  <a:srgbClr val="FFC000"/>
                </a:solidFill>
              </a:rPr>
              <a:t>Temel ilke</a:t>
            </a:r>
            <a:r>
              <a:rPr lang="tr-TR" b="1" dirty="0"/>
              <a:t>, </a:t>
            </a:r>
            <a:r>
              <a:rPr lang="tr-TR" b="1" dirty="0">
                <a:solidFill>
                  <a:srgbClr val="FFC000"/>
                </a:solidFill>
              </a:rPr>
              <a:t>kavram </a:t>
            </a:r>
            <a:r>
              <a:rPr lang="tr-TR" b="1" dirty="0"/>
              <a:t>ve </a:t>
            </a:r>
            <a:r>
              <a:rPr lang="tr-TR" b="1" dirty="0">
                <a:solidFill>
                  <a:srgbClr val="FFC000"/>
                </a:solidFill>
              </a:rPr>
              <a:t>yaklaşımlarını</a:t>
            </a:r>
            <a:r>
              <a:rPr lang="tr-TR" b="1" dirty="0"/>
              <a:t> ekoloji biliminin verileri ışığında yapılandırması nedeniyle </a:t>
            </a:r>
            <a:r>
              <a:rPr lang="tr-TR" b="1" dirty="0" smtClean="0">
                <a:solidFill>
                  <a:srgbClr val="FFFF00"/>
                </a:solidFill>
              </a:rPr>
              <a:t>«çevre hukuku» </a:t>
            </a:r>
            <a:r>
              <a:rPr lang="tr-TR" b="1" dirty="0" smtClean="0">
                <a:solidFill>
                  <a:srgbClr val="FFC000"/>
                </a:solidFill>
              </a:rPr>
              <a:t>«ekolojik hukuk» </a:t>
            </a:r>
            <a:r>
              <a:rPr lang="tr-TR" b="1" dirty="0"/>
              <a:t>olarak da adlandırılmaktadır.</a:t>
            </a:r>
          </a:p>
          <a:p>
            <a:pPr marL="0" indent="0" algn="just">
              <a:lnSpc>
                <a:spcPct val="120000"/>
              </a:lnSpc>
              <a:spcBef>
                <a:spcPts val="600"/>
              </a:spcBef>
              <a:spcAft>
                <a:spcPts val="600"/>
              </a:spcAft>
              <a:defRPr sz="2800">
                <a:latin typeface="Times New Roman"/>
              </a:defRPr>
            </a:pPr>
            <a:r>
              <a:rPr lang="tr-TR" b="1" dirty="0"/>
              <a:t>Bu bağlamda, </a:t>
            </a:r>
            <a:r>
              <a:rPr lang="tr-TR" b="1" dirty="0" smtClean="0"/>
              <a:t>«</a:t>
            </a:r>
            <a:r>
              <a:rPr lang="tr-TR" b="1" u="sng" dirty="0" smtClean="0"/>
              <a:t>çevre hukuku» </a:t>
            </a:r>
            <a:r>
              <a:rPr lang="tr-TR" b="1" u="sng" dirty="0"/>
              <a:t>ve </a:t>
            </a:r>
            <a:r>
              <a:rPr lang="tr-TR" b="1" u="sng" dirty="0" smtClean="0"/>
              <a:t>«ekoloji» </a:t>
            </a:r>
            <a:r>
              <a:rPr lang="tr-TR" b="1" u="sng" dirty="0"/>
              <a:t>arasında </a:t>
            </a:r>
            <a:r>
              <a:rPr lang="tr-TR" b="1" u="sng" dirty="0">
                <a:solidFill>
                  <a:srgbClr val="FFC000"/>
                </a:solidFill>
              </a:rPr>
              <a:t>sıkı bir bağın </a:t>
            </a:r>
            <a:r>
              <a:rPr lang="tr-TR" b="1" u="sng" dirty="0"/>
              <a:t>bulunduğu </a:t>
            </a:r>
            <a:r>
              <a:rPr lang="tr-TR" b="1" dirty="0"/>
              <a:t>belirtilmelidir.</a:t>
            </a:r>
          </a:p>
          <a:p>
            <a:pPr marL="0" indent="0">
              <a:buNone/>
              <a:defRPr sz="2800">
                <a:latin typeface="Times New Roman"/>
              </a:defRPr>
            </a:pPr>
            <a:endParaRPr lang="tr-TR" dirty="0"/>
          </a:p>
        </p:txBody>
      </p:sp>
      <p:sp>
        <p:nvSpPr>
          <p:cNvPr id="6" name="Title 1">
            <a:extLst>
              <a:ext uri="{FF2B5EF4-FFF2-40B4-BE49-F238E27FC236}">
                <a16:creationId xmlns:a16="http://schemas.microsoft.com/office/drawing/2014/main" xmlns="" id="{708F5FA3-FEBC-4426-B469-5B7EE272274B}"/>
              </a:ext>
            </a:extLst>
          </p:cNvPr>
          <p:cNvSpPr>
            <a:spLocks noGrp="1"/>
          </p:cNvSpPr>
          <p:nvPr>
            <p:ph type="title"/>
          </p:nvPr>
        </p:nvSpPr>
        <p:spPr>
          <a:xfrm>
            <a:off x="758653" y="224015"/>
            <a:ext cx="9404723" cy="771171"/>
          </a:xfrm>
        </p:spPr>
        <p:txBody>
          <a:bodyPr/>
          <a:lstStyle/>
          <a:p>
            <a:pPr algn="ctr">
              <a:lnSpc>
                <a:spcPct val="100000"/>
              </a:lnSpc>
              <a:defRPr sz="3200">
                <a:solidFill>
                  <a:srgbClr val="FFFF00"/>
                </a:solidFill>
                <a:latin typeface="Times New Roman"/>
              </a:defRPr>
            </a:pPr>
            <a:r>
              <a:rPr b="1" dirty="0"/>
              <a:t>III. EKOLOJİ</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9314"/>
            <a:ext cx="11732456" cy="6168686"/>
          </a:xfrm>
        </p:spPr>
        <p:txBody>
          <a:bodyPr>
            <a:normAutofit/>
          </a:bodyPr>
          <a:lstStyle/>
          <a:p>
            <a:pPr marL="0" indent="0" algn="just">
              <a:spcBef>
                <a:spcPts val="600"/>
              </a:spcBef>
              <a:spcAft>
                <a:spcPts val="600"/>
              </a:spcAft>
              <a:defRPr sz="2800">
                <a:latin typeface="Times New Roman"/>
              </a:defRPr>
            </a:pPr>
            <a:r>
              <a:rPr lang="tr-TR" b="1" dirty="0">
                <a:solidFill>
                  <a:srgbClr val="FFC000"/>
                </a:solidFill>
              </a:rPr>
              <a:t>İlgili terimler</a:t>
            </a:r>
          </a:p>
          <a:p>
            <a:pPr marL="0" indent="0" algn="just">
              <a:spcBef>
                <a:spcPts val="600"/>
              </a:spcBef>
              <a:spcAft>
                <a:spcPts val="600"/>
              </a:spcAft>
              <a:defRPr sz="2800">
                <a:latin typeface="Times New Roman"/>
              </a:defRPr>
            </a:pPr>
            <a:r>
              <a:rPr lang="tr-TR" b="1" dirty="0">
                <a:solidFill>
                  <a:srgbClr val="FFC000"/>
                </a:solidFill>
              </a:rPr>
              <a:t>Eko-sistem: </a:t>
            </a:r>
            <a:r>
              <a:rPr lang="tr-TR" b="1" dirty="0"/>
              <a:t>Canlı ve cansız varlıkların karşılıklı etkileşim içinde bulunduğu ortamlar.</a:t>
            </a:r>
          </a:p>
          <a:p>
            <a:pPr algn="just">
              <a:defRPr sz="2800">
                <a:latin typeface="Times New Roman"/>
              </a:defRPr>
            </a:pPr>
            <a:r>
              <a:rPr sz="2800" b="1" dirty="0" err="1">
                <a:solidFill>
                  <a:srgbClr val="FFC000"/>
                </a:solidFill>
                <a:latin typeface="Times New Roman"/>
              </a:rPr>
              <a:t>Ör</a:t>
            </a:r>
            <a:r>
              <a:rPr sz="2800" b="1" dirty="0">
                <a:solidFill>
                  <a:srgbClr val="FFC000"/>
                </a:solidFill>
                <a:latin typeface="Times New Roman"/>
              </a:rPr>
              <a:t>:</a:t>
            </a:r>
            <a:r>
              <a:rPr sz="2800" b="1" dirty="0">
                <a:latin typeface="Times New Roman"/>
              </a:rPr>
              <a:t> </a:t>
            </a:r>
            <a:r>
              <a:rPr sz="2800" b="1" dirty="0" err="1">
                <a:latin typeface="Times New Roman"/>
              </a:rPr>
              <a:t>Yerkürenin</a:t>
            </a:r>
            <a:r>
              <a:rPr sz="2800" b="1" dirty="0">
                <a:latin typeface="Times New Roman"/>
              </a:rPr>
              <a:t> </a:t>
            </a:r>
            <a:r>
              <a:rPr sz="2800" b="1" dirty="0" err="1">
                <a:latin typeface="Times New Roman"/>
              </a:rPr>
              <a:t>kendisi</a:t>
            </a:r>
            <a:r>
              <a:rPr sz="2800" b="1" dirty="0">
                <a:latin typeface="Times New Roman"/>
              </a:rPr>
              <a:t> </a:t>
            </a:r>
            <a:r>
              <a:rPr sz="2800" b="1" dirty="0" err="1">
                <a:latin typeface="Times New Roman"/>
              </a:rPr>
              <a:t>bir</a:t>
            </a:r>
            <a:r>
              <a:rPr sz="2800" b="1" dirty="0">
                <a:latin typeface="Times New Roman"/>
              </a:rPr>
              <a:t> </a:t>
            </a:r>
            <a:r>
              <a:rPr sz="2800" b="1" dirty="0" err="1">
                <a:latin typeface="Times New Roman"/>
              </a:rPr>
              <a:t>ekosistem</a:t>
            </a:r>
            <a:r>
              <a:rPr sz="2800" b="1" dirty="0">
                <a:latin typeface="Times New Roman"/>
              </a:rPr>
              <a:t> </a:t>
            </a:r>
            <a:r>
              <a:rPr sz="2800" b="1" dirty="0" err="1">
                <a:latin typeface="Times New Roman"/>
              </a:rPr>
              <a:t>olduğu</a:t>
            </a:r>
            <a:r>
              <a:rPr sz="2800" b="1" dirty="0">
                <a:latin typeface="Times New Roman"/>
              </a:rPr>
              <a:t> </a:t>
            </a:r>
            <a:r>
              <a:rPr sz="2800" b="1" dirty="0" err="1">
                <a:latin typeface="Times New Roman"/>
              </a:rPr>
              <a:t>gibi</a:t>
            </a:r>
            <a:r>
              <a:rPr sz="2800" b="1" dirty="0">
                <a:latin typeface="Times New Roman"/>
              </a:rPr>
              <a:t> </a:t>
            </a:r>
            <a:r>
              <a:rPr sz="2800" b="1" dirty="0" err="1">
                <a:latin typeface="Times New Roman"/>
              </a:rPr>
              <a:t>bir</a:t>
            </a:r>
            <a:r>
              <a:rPr sz="2800" b="1" dirty="0">
                <a:latin typeface="Times New Roman"/>
              </a:rPr>
              <a:t> </a:t>
            </a:r>
            <a:r>
              <a:rPr sz="2800" b="1" dirty="0" err="1">
                <a:solidFill>
                  <a:srgbClr val="FFC000"/>
                </a:solidFill>
                <a:latin typeface="Times New Roman"/>
              </a:rPr>
              <a:t>orman</a:t>
            </a:r>
            <a:r>
              <a:rPr sz="2800" b="1" dirty="0">
                <a:latin typeface="Times New Roman"/>
              </a:rPr>
              <a:t>, </a:t>
            </a:r>
            <a:r>
              <a:rPr sz="2800" b="1" dirty="0" err="1">
                <a:latin typeface="Times New Roman"/>
              </a:rPr>
              <a:t>bir</a:t>
            </a:r>
            <a:r>
              <a:rPr sz="2800" b="1" dirty="0">
                <a:latin typeface="Times New Roman"/>
              </a:rPr>
              <a:t> </a:t>
            </a:r>
            <a:r>
              <a:rPr sz="2800" b="1" dirty="0" err="1">
                <a:solidFill>
                  <a:srgbClr val="FFC000"/>
                </a:solidFill>
                <a:latin typeface="Times New Roman"/>
              </a:rPr>
              <a:t>göl</a:t>
            </a:r>
            <a:r>
              <a:rPr sz="2800" b="1" dirty="0">
                <a:latin typeface="Times New Roman"/>
              </a:rPr>
              <a:t> </a:t>
            </a:r>
            <a:r>
              <a:rPr sz="2800" b="1" dirty="0" err="1">
                <a:latin typeface="Times New Roman"/>
              </a:rPr>
              <a:t>veya</a:t>
            </a:r>
            <a:r>
              <a:rPr sz="2800" b="1" dirty="0">
                <a:latin typeface="Times New Roman"/>
              </a:rPr>
              <a:t> </a:t>
            </a:r>
            <a:r>
              <a:rPr sz="2800" b="1" dirty="0" err="1">
                <a:latin typeface="Times New Roman"/>
              </a:rPr>
              <a:t>bir</a:t>
            </a:r>
            <a:r>
              <a:rPr sz="2800" b="1" dirty="0">
                <a:latin typeface="Times New Roman"/>
              </a:rPr>
              <a:t> </a:t>
            </a:r>
            <a:r>
              <a:rPr sz="2800" b="1" dirty="0" err="1">
                <a:solidFill>
                  <a:srgbClr val="FFC000"/>
                </a:solidFill>
                <a:latin typeface="Times New Roman"/>
              </a:rPr>
              <a:t>buğday</a:t>
            </a:r>
            <a:r>
              <a:rPr sz="2800" b="1" dirty="0">
                <a:solidFill>
                  <a:srgbClr val="FFC000"/>
                </a:solidFill>
                <a:latin typeface="Times New Roman"/>
              </a:rPr>
              <a:t> </a:t>
            </a:r>
            <a:r>
              <a:rPr sz="2800" b="1" dirty="0" err="1">
                <a:solidFill>
                  <a:srgbClr val="FFC000"/>
                </a:solidFill>
                <a:latin typeface="Times New Roman"/>
              </a:rPr>
              <a:t>tarlası</a:t>
            </a:r>
            <a:r>
              <a:rPr sz="2800" b="1" dirty="0">
                <a:latin typeface="Times New Roman"/>
              </a:rPr>
              <a:t>, </a:t>
            </a:r>
            <a:r>
              <a:rPr sz="2800" b="1" dirty="0" err="1">
                <a:solidFill>
                  <a:srgbClr val="FFC000"/>
                </a:solidFill>
                <a:latin typeface="Times New Roman"/>
              </a:rPr>
              <a:t>Yaşar</a:t>
            </a:r>
            <a:r>
              <a:rPr sz="2800" b="1" dirty="0">
                <a:solidFill>
                  <a:srgbClr val="FFC000"/>
                </a:solidFill>
                <a:latin typeface="Times New Roman"/>
              </a:rPr>
              <a:t> </a:t>
            </a:r>
            <a:r>
              <a:rPr sz="2800" b="1" dirty="0" err="1">
                <a:solidFill>
                  <a:srgbClr val="FFC000"/>
                </a:solidFill>
                <a:latin typeface="Times New Roman"/>
              </a:rPr>
              <a:t>Bayboğan</a:t>
            </a:r>
            <a:r>
              <a:rPr sz="2800" b="1" dirty="0">
                <a:solidFill>
                  <a:srgbClr val="FFC000"/>
                </a:solidFill>
                <a:latin typeface="Times New Roman"/>
              </a:rPr>
              <a:t> </a:t>
            </a:r>
            <a:r>
              <a:rPr sz="2800" b="1" dirty="0" err="1">
                <a:solidFill>
                  <a:srgbClr val="FFC000"/>
                </a:solidFill>
                <a:latin typeface="Times New Roman"/>
              </a:rPr>
              <a:t>Kampüsü</a:t>
            </a:r>
            <a:r>
              <a:rPr sz="2800" b="1" dirty="0">
                <a:solidFill>
                  <a:srgbClr val="FFC000"/>
                </a:solidFill>
                <a:latin typeface="Times New Roman"/>
              </a:rPr>
              <a:t> </a:t>
            </a:r>
            <a:r>
              <a:rPr sz="2800" b="1" dirty="0">
                <a:latin typeface="Times New Roman"/>
              </a:rPr>
              <a:t>de </a:t>
            </a:r>
            <a:r>
              <a:rPr sz="2800" b="1" dirty="0" err="1">
                <a:latin typeface="Times New Roman"/>
              </a:rPr>
              <a:t>ekosisteme</a:t>
            </a:r>
            <a:r>
              <a:rPr sz="2800" b="1" dirty="0">
                <a:latin typeface="Times New Roman"/>
              </a:rPr>
              <a:t> </a:t>
            </a:r>
            <a:r>
              <a:rPr sz="2800" b="1" dirty="0" err="1">
                <a:latin typeface="Times New Roman"/>
              </a:rPr>
              <a:t>örnek</a:t>
            </a:r>
            <a:r>
              <a:rPr sz="2800" b="1" dirty="0">
                <a:latin typeface="Times New Roman"/>
              </a:rPr>
              <a:t> </a:t>
            </a:r>
            <a:r>
              <a:rPr sz="2800" b="1" dirty="0" err="1">
                <a:latin typeface="Times New Roman"/>
              </a:rPr>
              <a:t>oluşturur</a:t>
            </a:r>
            <a:r>
              <a:rPr sz="2800" b="1" dirty="0">
                <a:latin typeface="Times New Roman"/>
              </a:rPr>
              <a:t>.</a:t>
            </a:r>
          </a:p>
          <a:p>
            <a:pPr algn="just">
              <a:defRPr sz="2800">
                <a:latin typeface="Times New Roman"/>
              </a:defRPr>
            </a:pPr>
            <a:r>
              <a:rPr sz="2800" b="1" dirty="0" err="1">
                <a:solidFill>
                  <a:srgbClr val="FFC000"/>
                </a:solidFill>
                <a:latin typeface="Times New Roman"/>
              </a:rPr>
              <a:t>Ekosistemlerin</a:t>
            </a:r>
            <a:r>
              <a:rPr sz="2800" b="1" dirty="0">
                <a:solidFill>
                  <a:srgbClr val="FFC000"/>
                </a:solidFill>
                <a:latin typeface="Times New Roman"/>
              </a:rPr>
              <a:t> </a:t>
            </a:r>
            <a:r>
              <a:rPr sz="2800" b="1" dirty="0" err="1">
                <a:solidFill>
                  <a:srgbClr val="FFC000"/>
                </a:solidFill>
                <a:latin typeface="Times New Roman"/>
              </a:rPr>
              <a:t>ayrıca</a:t>
            </a:r>
            <a:r>
              <a:rPr sz="2800" b="1" dirty="0">
                <a:solidFill>
                  <a:srgbClr val="FFC000"/>
                </a:solidFill>
                <a:latin typeface="Times New Roman"/>
              </a:rPr>
              <a:t> </a:t>
            </a:r>
            <a:r>
              <a:rPr sz="2800" b="1" dirty="0" err="1">
                <a:solidFill>
                  <a:srgbClr val="FFC000"/>
                </a:solidFill>
                <a:latin typeface="Times New Roman"/>
              </a:rPr>
              <a:t>üç</a:t>
            </a:r>
            <a:r>
              <a:rPr sz="2800" b="1" dirty="0">
                <a:solidFill>
                  <a:srgbClr val="FFC000"/>
                </a:solidFill>
                <a:latin typeface="Times New Roman"/>
              </a:rPr>
              <a:t> </a:t>
            </a:r>
            <a:r>
              <a:rPr sz="2800" b="1" dirty="0" err="1">
                <a:solidFill>
                  <a:srgbClr val="FFC000"/>
                </a:solidFill>
                <a:latin typeface="Times New Roman"/>
              </a:rPr>
              <a:t>temel</a:t>
            </a:r>
            <a:r>
              <a:rPr sz="2800" b="1" dirty="0">
                <a:solidFill>
                  <a:srgbClr val="FFC000"/>
                </a:solidFill>
                <a:latin typeface="Times New Roman"/>
              </a:rPr>
              <a:t> </a:t>
            </a:r>
            <a:r>
              <a:rPr sz="2800" b="1" dirty="0" err="1">
                <a:solidFill>
                  <a:srgbClr val="FFC000"/>
                </a:solidFill>
                <a:latin typeface="Times New Roman"/>
              </a:rPr>
              <a:t>özelliği</a:t>
            </a:r>
            <a:r>
              <a:rPr sz="2800" b="1" dirty="0">
                <a:solidFill>
                  <a:srgbClr val="FFC000"/>
                </a:solidFill>
                <a:latin typeface="Times New Roman"/>
              </a:rPr>
              <a:t> </a:t>
            </a:r>
            <a:r>
              <a:rPr sz="2800" b="1" dirty="0" err="1">
                <a:solidFill>
                  <a:srgbClr val="FFC000"/>
                </a:solidFill>
                <a:latin typeface="Times New Roman"/>
              </a:rPr>
              <a:t>bulunmaktadır</a:t>
            </a:r>
            <a:r>
              <a:rPr sz="2800" b="1" dirty="0">
                <a:solidFill>
                  <a:srgbClr val="FFC000"/>
                </a:solidFill>
                <a:latin typeface="Times New Roman"/>
              </a:rPr>
              <a:t>:</a:t>
            </a:r>
          </a:p>
          <a:p>
            <a:pPr algn="just">
              <a:defRPr sz="2800">
                <a:latin typeface="Times New Roman"/>
              </a:defRPr>
            </a:pPr>
            <a:r>
              <a:rPr sz="2800" b="1" dirty="0">
                <a:solidFill>
                  <a:srgbClr val="FFC000"/>
                </a:solidFill>
                <a:latin typeface="Times New Roman"/>
              </a:rPr>
              <a:t>1)</a:t>
            </a:r>
            <a:r>
              <a:rPr sz="2800" b="1" dirty="0">
                <a:latin typeface="Times New Roman"/>
              </a:rPr>
              <a:t> </a:t>
            </a:r>
            <a:r>
              <a:rPr sz="2800" b="1" dirty="0" err="1">
                <a:latin typeface="Times New Roman"/>
              </a:rPr>
              <a:t>Ekosistemler</a:t>
            </a:r>
            <a:r>
              <a:rPr sz="2800" b="1" dirty="0">
                <a:latin typeface="Times New Roman"/>
              </a:rPr>
              <a:t>, </a:t>
            </a:r>
            <a:r>
              <a:rPr sz="2800" b="1" dirty="0" err="1">
                <a:latin typeface="Times New Roman"/>
              </a:rPr>
              <a:t>canlı</a:t>
            </a:r>
            <a:r>
              <a:rPr sz="2800" b="1" dirty="0">
                <a:latin typeface="Times New Roman"/>
              </a:rPr>
              <a:t> </a:t>
            </a:r>
            <a:r>
              <a:rPr sz="2800" b="1" dirty="0" err="1">
                <a:latin typeface="Times New Roman"/>
              </a:rPr>
              <a:t>ve</a:t>
            </a:r>
            <a:r>
              <a:rPr sz="2800" b="1" dirty="0">
                <a:latin typeface="Times New Roman"/>
              </a:rPr>
              <a:t> </a:t>
            </a:r>
            <a:r>
              <a:rPr sz="2800" b="1" dirty="0" err="1">
                <a:latin typeface="Times New Roman"/>
              </a:rPr>
              <a:t>cansız</a:t>
            </a:r>
            <a:r>
              <a:rPr sz="2800" b="1" dirty="0">
                <a:latin typeface="Times New Roman"/>
              </a:rPr>
              <a:t> </a:t>
            </a:r>
            <a:r>
              <a:rPr sz="2800" b="1" dirty="0" err="1">
                <a:latin typeface="Times New Roman"/>
              </a:rPr>
              <a:t>varlıklardan</a:t>
            </a:r>
            <a:r>
              <a:rPr sz="2800" b="1" dirty="0">
                <a:latin typeface="Times New Roman"/>
              </a:rPr>
              <a:t> </a:t>
            </a:r>
            <a:r>
              <a:rPr sz="2800" b="1" dirty="0" err="1">
                <a:latin typeface="Times New Roman"/>
              </a:rPr>
              <a:t>oluşmaktadır</a:t>
            </a:r>
            <a:r>
              <a:rPr sz="2800" b="1" dirty="0">
                <a:latin typeface="Times New Roman"/>
              </a:rPr>
              <a:t>.</a:t>
            </a:r>
            <a:endParaRPr lang="tr-TR" sz="2800" b="1" dirty="0">
              <a:latin typeface="Times New Roman"/>
            </a:endParaRPr>
          </a:p>
          <a:p>
            <a:pPr>
              <a:lnSpc>
                <a:spcPct val="100000"/>
              </a:lnSpc>
              <a:defRPr sz="2800">
                <a:latin typeface="Times New Roman"/>
              </a:defRPr>
            </a:pPr>
            <a:r>
              <a:rPr lang="tr-TR" b="1" dirty="0">
                <a:solidFill>
                  <a:srgbClr val="FFC000"/>
                </a:solidFill>
              </a:rPr>
              <a:t>2) </a:t>
            </a:r>
            <a:r>
              <a:rPr lang="tr-TR" b="1" dirty="0"/>
              <a:t>Bu varlıklar arasında sürekli ve karşılıklı bir etkileşim söz konusudur.</a:t>
            </a:r>
          </a:p>
          <a:p>
            <a:pPr>
              <a:lnSpc>
                <a:spcPct val="100000"/>
              </a:lnSpc>
              <a:defRPr sz="2800">
                <a:latin typeface="Times New Roman"/>
              </a:defRPr>
            </a:pPr>
            <a:r>
              <a:rPr lang="tr-TR" b="1" dirty="0">
                <a:solidFill>
                  <a:srgbClr val="FFC000"/>
                </a:solidFill>
              </a:rPr>
              <a:t>3) </a:t>
            </a:r>
            <a:r>
              <a:rPr lang="tr-TR" b="1" dirty="0"/>
              <a:t>Ekosistemlerde yaşam, </a:t>
            </a:r>
            <a:r>
              <a:rPr lang="tr-TR" b="1" dirty="0">
                <a:solidFill>
                  <a:srgbClr val="FFC000"/>
                </a:solidFill>
              </a:rPr>
              <a:t>enerji akışı </a:t>
            </a:r>
            <a:r>
              <a:rPr lang="tr-TR" b="1" dirty="0"/>
              <a:t>ve </a:t>
            </a:r>
            <a:r>
              <a:rPr lang="tr-TR" b="1" dirty="0">
                <a:solidFill>
                  <a:srgbClr val="FFC000"/>
                </a:solidFill>
              </a:rPr>
              <a:t>besin döngüleriyle </a:t>
            </a:r>
            <a:r>
              <a:rPr lang="tr-TR" b="1" dirty="0"/>
              <a:t>devam etmektedir</a:t>
            </a:r>
            <a:r>
              <a:rPr lang="tr-TR" dirty="0"/>
              <a:t>.</a:t>
            </a:r>
          </a:p>
          <a:p>
            <a:pPr algn="just">
              <a:defRPr sz="2800">
                <a:latin typeface="Times New Roman"/>
              </a:defRPr>
            </a:pPr>
            <a:endParaRPr lang="tr-TR" sz="2800" b="1" dirty="0">
              <a:latin typeface="Times New Roman"/>
            </a:endParaRPr>
          </a:p>
          <a:p>
            <a:pPr algn="just">
              <a:lnSpc>
                <a:spcPct val="100000"/>
              </a:lnSpc>
              <a:defRPr sz="2800">
                <a:latin typeface="Times New Roman"/>
              </a:defRPr>
            </a:pPr>
            <a:endParaRPr sz="2800" b="1" dirty="0">
              <a:latin typeface="Times New Roman"/>
            </a:endParaRPr>
          </a:p>
        </p:txBody>
      </p:sp>
      <p:sp>
        <p:nvSpPr>
          <p:cNvPr id="6" name="Title 1">
            <a:extLst>
              <a:ext uri="{FF2B5EF4-FFF2-40B4-BE49-F238E27FC236}">
                <a16:creationId xmlns:a16="http://schemas.microsoft.com/office/drawing/2014/main" xmlns="" id="{EA41C4F0-FB55-4B72-953E-14DAB31F5C40}"/>
              </a:ext>
            </a:extLst>
          </p:cNvPr>
          <p:cNvSpPr>
            <a:spLocks noGrp="1"/>
          </p:cNvSpPr>
          <p:nvPr>
            <p:ph type="title"/>
          </p:nvPr>
        </p:nvSpPr>
        <p:spPr>
          <a:xfrm>
            <a:off x="758653" y="125540"/>
            <a:ext cx="9404723" cy="591910"/>
          </a:xfrm>
        </p:spPr>
        <p:txBody>
          <a:bodyPr/>
          <a:lstStyle/>
          <a:p>
            <a:pPr algn="ctr">
              <a:lnSpc>
                <a:spcPct val="100000"/>
              </a:lnSpc>
              <a:defRPr sz="3200">
                <a:solidFill>
                  <a:srgbClr val="FFFF00"/>
                </a:solidFill>
                <a:latin typeface="Times New Roman"/>
              </a:defRPr>
            </a:pPr>
            <a:r>
              <a:rPr b="1" dirty="0"/>
              <a:t>III. EKOLOJİ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084" y="1083212"/>
            <a:ext cx="11844996" cy="5165187"/>
          </a:xfrm>
        </p:spPr>
        <p:txBody>
          <a:bodyPr/>
          <a:lstStyle/>
          <a:p>
            <a:pPr marL="0" indent="0" algn="just">
              <a:lnSpc>
                <a:spcPct val="120000"/>
              </a:lnSpc>
              <a:spcBef>
                <a:spcPts val="600"/>
              </a:spcBef>
              <a:spcAft>
                <a:spcPts val="600"/>
              </a:spcAft>
              <a:defRPr sz="2800">
                <a:latin typeface="Times New Roman"/>
              </a:defRPr>
            </a:pPr>
            <a:r>
              <a:rPr lang="tr-TR" b="1" dirty="0">
                <a:solidFill>
                  <a:srgbClr val="FFFF00"/>
                </a:solidFill>
              </a:rPr>
              <a:t>Enerji Akışı:</a:t>
            </a:r>
          </a:p>
          <a:p>
            <a:pPr marL="0" indent="0" algn="just">
              <a:lnSpc>
                <a:spcPct val="120000"/>
              </a:lnSpc>
              <a:spcBef>
                <a:spcPts val="600"/>
              </a:spcBef>
              <a:spcAft>
                <a:spcPts val="600"/>
              </a:spcAft>
              <a:buNone/>
              <a:defRPr sz="2800">
                <a:latin typeface="Times New Roman"/>
              </a:defRPr>
            </a:pPr>
            <a:r>
              <a:rPr lang="tr-TR" b="1" dirty="0"/>
              <a:t>   </a:t>
            </a:r>
            <a:r>
              <a:rPr lang="tr-TR" b="1" dirty="0">
                <a:solidFill>
                  <a:srgbClr val="FFC000"/>
                </a:solidFill>
              </a:rPr>
              <a:t>Üreticilerin (yeşil bitkiler</a:t>
            </a:r>
            <a:r>
              <a:rPr lang="tr-TR" b="1" dirty="0" smtClean="0">
                <a:solidFill>
                  <a:srgbClr val="FFC000"/>
                </a:solidFill>
              </a:rPr>
              <a:t>);</a:t>
            </a:r>
            <a:endParaRPr lang="tr-TR" b="1" dirty="0">
              <a:solidFill>
                <a:srgbClr val="FFC000"/>
              </a:solidFill>
            </a:endParaRPr>
          </a:p>
          <a:p>
            <a:pPr marL="0" indent="0" algn="just">
              <a:lnSpc>
                <a:spcPct val="120000"/>
              </a:lnSpc>
              <a:spcBef>
                <a:spcPts val="600"/>
              </a:spcBef>
              <a:spcAft>
                <a:spcPts val="600"/>
              </a:spcAft>
              <a:buNone/>
              <a:defRPr sz="2800">
                <a:latin typeface="Times New Roman"/>
              </a:defRPr>
            </a:pPr>
            <a:r>
              <a:rPr lang="tr-TR" b="1" dirty="0"/>
              <a:t>   - </a:t>
            </a:r>
            <a:r>
              <a:rPr lang="tr-TR" b="1" u="sng" dirty="0"/>
              <a:t>Fotosentez</a:t>
            </a:r>
            <a:r>
              <a:rPr lang="tr-TR" b="1" dirty="0"/>
              <a:t> yoluyla güneşten aldığı enerjiyi kimyasal enerjiye dönüştürerek bunun bir kısmını </a:t>
            </a:r>
            <a:r>
              <a:rPr lang="tr-TR" b="1" u="sng" dirty="0"/>
              <a:t>yaşam işlevleri </a:t>
            </a:r>
            <a:r>
              <a:rPr lang="tr-TR" b="1" dirty="0"/>
              <a:t>için kullanması,</a:t>
            </a:r>
          </a:p>
          <a:p>
            <a:pPr marL="0" indent="0" algn="just">
              <a:lnSpc>
                <a:spcPct val="120000"/>
              </a:lnSpc>
              <a:spcBef>
                <a:spcPts val="600"/>
              </a:spcBef>
              <a:spcAft>
                <a:spcPts val="600"/>
              </a:spcAft>
              <a:buNone/>
              <a:defRPr sz="2800">
                <a:latin typeface="Times New Roman"/>
              </a:defRPr>
            </a:pPr>
            <a:r>
              <a:rPr lang="tr-TR" b="1" dirty="0"/>
              <a:t>   - Diğer bir kısmını ise </a:t>
            </a:r>
            <a:r>
              <a:rPr lang="tr-TR" b="1" u="sng" dirty="0"/>
              <a:t>tüketicilere (hayvanlar) aktarması</a:t>
            </a:r>
            <a:r>
              <a:rPr lang="tr-TR" b="1" dirty="0"/>
              <a:t>,</a:t>
            </a:r>
          </a:p>
          <a:p>
            <a:pPr marL="0" indent="0" algn="just">
              <a:lnSpc>
                <a:spcPct val="120000"/>
              </a:lnSpc>
              <a:spcBef>
                <a:spcPts val="600"/>
              </a:spcBef>
              <a:spcAft>
                <a:spcPts val="600"/>
              </a:spcAft>
              <a:buNone/>
              <a:defRPr sz="2800">
                <a:latin typeface="Times New Roman"/>
              </a:defRPr>
            </a:pPr>
            <a:r>
              <a:rPr lang="tr-TR" b="1" dirty="0"/>
              <a:t>   - Bitki ve hayvanların ölümüyle bu kimyasal enerjinin ayrıştırıcılar (bakteriler) tarafından kullanılması </a:t>
            </a:r>
            <a:r>
              <a:rPr lang="tr-TR" b="1" dirty="0" smtClean="0">
                <a:solidFill>
                  <a:srgbClr val="FFC000"/>
                </a:solidFill>
              </a:rPr>
              <a:t>«enerji akışı» </a:t>
            </a:r>
            <a:r>
              <a:rPr lang="tr-TR" b="1" dirty="0"/>
              <a:t>ifadesi ile tanımlanmaktadır.</a:t>
            </a:r>
          </a:p>
          <a:p>
            <a:pPr marL="0" indent="0" algn="just">
              <a:lnSpc>
                <a:spcPct val="120000"/>
              </a:lnSpc>
              <a:spcBef>
                <a:spcPts val="600"/>
              </a:spcBef>
              <a:spcAft>
                <a:spcPts val="600"/>
              </a:spcAft>
              <a:buNone/>
              <a:defRPr sz="2800">
                <a:latin typeface="Times New Roman"/>
              </a:defRPr>
            </a:pPr>
            <a:endParaRPr lang="tr-TR" b="1" dirty="0"/>
          </a:p>
          <a:p>
            <a:pPr marL="0" indent="0">
              <a:lnSpc>
                <a:spcPct val="100000"/>
              </a:lnSpc>
              <a:buNone/>
              <a:defRPr sz="2800">
                <a:latin typeface="Times New Roman"/>
              </a:defRPr>
            </a:pPr>
            <a:endParaRPr lang="tr-TR" dirty="0"/>
          </a:p>
          <a:p>
            <a:endParaRPr dirty="0"/>
          </a:p>
        </p:txBody>
      </p:sp>
      <p:sp>
        <p:nvSpPr>
          <p:cNvPr id="6" name="Title 1">
            <a:extLst>
              <a:ext uri="{FF2B5EF4-FFF2-40B4-BE49-F238E27FC236}">
                <a16:creationId xmlns:a16="http://schemas.microsoft.com/office/drawing/2014/main" xmlns="" id="{A7B49ABE-3E3B-41ED-BEC8-2F2F1DCD204D}"/>
              </a:ext>
            </a:extLst>
          </p:cNvPr>
          <p:cNvSpPr>
            <a:spLocks noGrp="1"/>
          </p:cNvSpPr>
          <p:nvPr>
            <p:ph type="title"/>
          </p:nvPr>
        </p:nvSpPr>
        <p:spPr>
          <a:xfrm>
            <a:off x="758653" y="125540"/>
            <a:ext cx="9404723" cy="591910"/>
          </a:xfrm>
        </p:spPr>
        <p:txBody>
          <a:bodyPr/>
          <a:lstStyle/>
          <a:p>
            <a:pPr algn="ctr">
              <a:lnSpc>
                <a:spcPct val="100000"/>
              </a:lnSpc>
              <a:defRPr sz="3200">
                <a:solidFill>
                  <a:srgbClr val="FFFF00"/>
                </a:solidFill>
                <a:latin typeface="Times New Roman"/>
              </a:defRPr>
            </a:pPr>
            <a:r>
              <a:rPr b="1" dirty="0"/>
              <a:t>III. EKOLOJİ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915750"/>
            <a:ext cx="11746523" cy="5207390"/>
          </a:xfrm>
        </p:spPr>
        <p:txBody>
          <a:bodyPr/>
          <a:lstStyle/>
          <a:p>
            <a:endParaRPr dirty="0"/>
          </a:p>
          <a:p>
            <a:pPr marL="0" indent="0" algn="just">
              <a:lnSpc>
                <a:spcPct val="120000"/>
              </a:lnSpc>
              <a:spcBef>
                <a:spcPts val="600"/>
              </a:spcBef>
              <a:spcAft>
                <a:spcPts val="600"/>
              </a:spcAft>
              <a:defRPr sz="2800">
                <a:latin typeface="Times New Roman"/>
              </a:defRPr>
            </a:pPr>
            <a:r>
              <a:rPr b="1" dirty="0" err="1">
                <a:solidFill>
                  <a:srgbClr val="FFFF00"/>
                </a:solidFill>
              </a:rPr>
              <a:t>Besin</a:t>
            </a:r>
            <a:r>
              <a:rPr b="1" dirty="0">
                <a:solidFill>
                  <a:srgbClr val="FFFF00"/>
                </a:solidFill>
              </a:rPr>
              <a:t> </a:t>
            </a:r>
            <a:r>
              <a:rPr b="1" dirty="0" err="1">
                <a:solidFill>
                  <a:srgbClr val="FFFF00"/>
                </a:solidFill>
              </a:rPr>
              <a:t>Döngüleri</a:t>
            </a:r>
            <a:r>
              <a:rPr b="1" dirty="0">
                <a:solidFill>
                  <a:srgbClr val="FFFF00"/>
                </a:solidFill>
              </a:rPr>
              <a:t>:</a:t>
            </a:r>
          </a:p>
          <a:p>
            <a:pPr marL="0" indent="0" algn="just">
              <a:lnSpc>
                <a:spcPct val="120000"/>
              </a:lnSpc>
              <a:spcBef>
                <a:spcPts val="600"/>
              </a:spcBef>
              <a:spcAft>
                <a:spcPts val="600"/>
              </a:spcAft>
              <a:buNone/>
              <a:defRPr sz="2800">
                <a:latin typeface="Times New Roman"/>
              </a:defRPr>
            </a:pPr>
            <a:r>
              <a:rPr lang="tr-TR" b="1" dirty="0"/>
              <a:t>   </a:t>
            </a:r>
            <a:r>
              <a:rPr b="1" dirty="0" err="1">
                <a:solidFill>
                  <a:srgbClr val="FFC000"/>
                </a:solidFill>
              </a:rPr>
              <a:t>Üreticilerin</a:t>
            </a:r>
            <a:r>
              <a:rPr b="1" dirty="0">
                <a:solidFill>
                  <a:srgbClr val="FFC000"/>
                </a:solidFill>
              </a:rPr>
              <a:t>;</a:t>
            </a:r>
            <a:endParaRPr lang="tr-TR" b="1" dirty="0">
              <a:solidFill>
                <a:srgbClr val="FFC000"/>
              </a:solidFill>
            </a:endParaRPr>
          </a:p>
          <a:p>
            <a:pPr marL="0" indent="0" algn="just">
              <a:lnSpc>
                <a:spcPct val="120000"/>
              </a:lnSpc>
              <a:spcBef>
                <a:spcPts val="600"/>
              </a:spcBef>
              <a:spcAft>
                <a:spcPts val="600"/>
              </a:spcAft>
              <a:buNone/>
              <a:defRPr sz="2800">
                <a:latin typeface="Times New Roman"/>
              </a:defRPr>
            </a:pPr>
            <a:r>
              <a:rPr lang="tr-TR" b="1" dirty="0"/>
              <a:t>   - Fotosentez esnasında bulundukları ortamdan aldığı azot, karbon, hidrojen, fosfor, kükürt, magnezyum gibi inorganik maddeleri </a:t>
            </a:r>
            <a:r>
              <a:rPr lang="tr-TR" b="1" u="sng" dirty="0"/>
              <a:t>tüketicilere (canlılar) aktarması</a:t>
            </a:r>
            <a:r>
              <a:rPr lang="tr-TR" b="1" dirty="0"/>
              <a:t> ve</a:t>
            </a:r>
          </a:p>
          <a:p>
            <a:pPr marL="0" indent="0" algn="just">
              <a:lnSpc>
                <a:spcPct val="120000"/>
              </a:lnSpc>
              <a:spcBef>
                <a:spcPts val="600"/>
              </a:spcBef>
              <a:spcAft>
                <a:spcPts val="600"/>
              </a:spcAft>
              <a:buNone/>
              <a:defRPr sz="2800">
                <a:latin typeface="Times New Roman"/>
              </a:defRPr>
            </a:pPr>
            <a:r>
              <a:rPr lang="tr-TR" b="1" dirty="0"/>
              <a:t>   - Daha sonra bu maddelerin ayrıştırıcılar (bakteriler vb.) tarafından </a:t>
            </a:r>
            <a:r>
              <a:rPr lang="tr-TR" b="1" u="sng" dirty="0"/>
              <a:t>alındıkları ortama tekrar  verilmesini </a:t>
            </a:r>
            <a:r>
              <a:rPr lang="tr-TR" b="1" dirty="0"/>
              <a:t>ifade eder.</a:t>
            </a:r>
          </a:p>
          <a:p>
            <a:pPr>
              <a:lnSpc>
                <a:spcPct val="100000"/>
              </a:lnSpc>
              <a:defRPr sz="2800">
                <a:latin typeface="Times New Roman"/>
              </a:defRPr>
            </a:pPr>
            <a:endParaRPr dirty="0"/>
          </a:p>
        </p:txBody>
      </p:sp>
      <p:sp>
        <p:nvSpPr>
          <p:cNvPr id="6" name="Title 1">
            <a:extLst>
              <a:ext uri="{FF2B5EF4-FFF2-40B4-BE49-F238E27FC236}">
                <a16:creationId xmlns:a16="http://schemas.microsoft.com/office/drawing/2014/main" xmlns="" id="{7E9B38C8-C140-41DE-975F-74BB91CA14C2}"/>
              </a:ext>
            </a:extLst>
          </p:cNvPr>
          <p:cNvSpPr>
            <a:spLocks noGrp="1"/>
          </p:cNvSpPr>
          <p:nvPr>
            <p:ph type="title"/>
          </p:nvPr>
        </p:nvSpPr>
        <p:spPr>
          <a:xfrm>
            <a:off x="758653" y="125540"/>
            <a:ext cx="9404723" cy="591910"/>
          </a:xfrm>
        </p:spPr>
        <p:txBody>
          <a:bodyPr/>
          <a:lstStyle/>
          <a:p>
            <a:pPr algn="ctr">
              <a:lnSpc>
                <a:spcPct val="100000"/>
              </a:lnSpc>
              <a:defRPr sz="3200">
                <a:solidFill>
                  <a:srgbClr val="FFFF00"/>
                </a:solidFill>
                <a:latin typeface="Times New Roman"/>
              </a:defRPr>
            </a:pPr>
            <a:r>
              <a:rPr b="1" dirty="0"/>
              <a:t>III. EKOLOJİ</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5744" y="1138518"/>
            <a:ext cx="11563644" cy="4195481"/>
          </a:xfrm>
        </p:spPr>
        <p:txBody>
          <a:bodyPr>
            <a:normAutofit/>
          </a:bodyPr>
          <a:lstStyle/>
          <a:p>
            <a:endParaRPr sz="2800" b="1" dirty="0"/>
          </a:p>
          <a:p>
            <a:pPr>
              <a:lnSpc>
                <a:spcPct val="100000"/>
              </a:lnSpc>
              <a:defRPr sz="2800">
                <a:latin typeface="Times New Roman"/>
              </a:defRPr>
            </a:pPr>
            <a:r>
              <a:rPr sz="2800" b="1" dirty="0" err="1">
                <a:solidFill>
                  <a:srgbClr val="FFFF00"/>
                </a:solidFill>
              </a:rPr>
              <a:t>Popülâsyon</a:t>
            </a:r>
            <a:r>
              <a:rPr sz="2800" b="1" dirty="0">
                <a:solidFill>
                  <a:srgbClr val="FFFF00"/>
                </a:solidFill>
              </a:rPr>
              <a:t> </a:t>
            </a:r>
            <a:r>
              <a:rPr sz="2800" b="1" dirty="0" err="1" smtClean="0">
                <a:solidFill>
                  <a:srgbClr val="FFFF00"/>
                </a:solidFill>
              </a:rPr>
              <a:t>Denetimi</a:t>
            </a:r>
            <a:r>
              <a:rPr lang="tr-TR" sz="2800" b="1" dirty="0" smtClean="0">
                <a:solidFill>
                  <a:srgbClr val="FFFF00"/>
                </a:solidFill>
              </a:rPr>
              <a:t>:</a:t>
            </a:r>
            <a:endParaRPr sz="2800" b="1" dirty="0">
              <a:solidFill>
                <a:srgbClr val="FFFF00"/>
              </a:solidFill>
            </a:endParaRPr>
          </a:p>
          <a:p>
            <a:pPr marL="0" indent="0" algn="just">
              <a:lnSpc>
                <a:spcPct val="120000"/>
              </a:lnSpc>
              <a:spcBef>
                <a:spcPts val="600"/>
              </a:spcBef>
              <a:spcAft>
                <a:spcPts val="600"/>
              </a:spcAft>
              <a:buNone/>
              <a:defRPr sz="2800">
                <a:latin typeface="Times New Roman"/>
              </a:defRPr>
            </a:pPr>
            <a:r>
              <a:rPr lang="tr-TR" sz="2800" b="1" dirty="0" smtClean="0"/>
              <a:t>   </a:t>
            </a:r>
            <a:r>
              <a:rPr sz="2800" b="1" dirty="0" err="1" smtClean="0"/>
              <a:t>Ekosistemdeki</a:t>
            </a:r>
            <a:r>
              <a:rPr sz="2800" b="1" dirty="0" smtClean="0"/>
              <a:t> </a:t>
            </a:r>
            <a:r>
              <a:rPr sz="2800" b="1" dirty="0" err="1"/>
              <a:t>canlı</a:t>
            </a:r>
            <a:r>
              <a:rPr sz="2800" b="1" dirty="0"/>
              <a:t> </a:t>
            </a:r>
            <a:r>
              <a:rPr sz="2800" b="1" dirty="0" err="1"/>
              <a:t>öğeleri</a:t>
            </a:r>
            <a:r>
              <a:rPr sz="2800" b="1" dirty="0"/>
              <a:t> </a:t>
            </a:r>
            <a:r>
              <a:rPr sz="2800" b="1" dirty="0" err="1"/>
              <a:t>oluşturan</a:t>
            </a:r>
            <a:r>
              <a:rPr sz="2800" b="1" dirty="0"/>
              <a:t> </a:t>
            </a:r>
            <a:r>
              <a:rPr sz="2800" b="1" u="sng" dirty="0"/>
              <a:t>bitki </a:t>
            </a:r>
            <a:r>
              <a:rPr sz="2800" b="1" u="sng" dirty="0" err="1"/>
              <a:t>ve</a:t>
            </a:r>
            <a:r>
              <a:rPr sz="2800" b="1" u="sng" dirty="0"/>
              <a:t> </a:t>
            </a:r>
            <a:r>
              <a:rPr sz="2800" b="1" u="sng" dirty="0" err="1"/>
              <a:t>hayvan</a:t>
            </a:r>
            <a:r>
              <a:rPr sz="2800" b="1" u="sng" dirty="0"/>
              <a:t> </a:t>
            </a:r>
            <a:r>
              <a:rPr sz="2800" b="1" u="sng" dirty="0" err="1"/>
              <a:t>nüfusunun</a:t>
            </a:r>
            <a:r>
              <a:rPr sz="2800" b="1" u="sng" dirty="0"/>
              <a:t> </a:t>
            </a:r>
            <a:r>
              <a:rPr sz="2800" b="1" u="sng" dirty="0" err="1"/>
              <a:t>bir</a:t>
            </a:r>
            <a:r>
              <a:rPr sz="2800" b="1" u="sng" dirty="0"/>
              <a:t> </a:t>
            </a:r>
            <a:r>
              <a:rPr sz="2800" b="1" u="sng" dirty="0" err="1"/>
              <a:t>bütün</a:t>
            </a:r>
            <a:r>
              <a:rPr sz="2800" b="1" u="sng" dirty="0"/>
              <a:t> </a:t>
            </a:r>
            <a:r>
              <a:rPr sz="2800" b="1" u="sng" dirty="0" err="1"/>
              <a:t>olarak</a:t>
            </a:r>
            <a:r>
              <a:rPr sz="2800" b="1" u="sng" dirty="0"/>
              <a:t> </a:t>
            </a:r>
            <a:r>
              <a:rPr sz="2800" b="1" u="sng" dirty="0" err="1">
                <a:solidFill>
                  <a:srgbClr val="FFFF00"/>
                </a:solidFill>
              </a:rPr>
              <a:t>dengeli</a:t>
            </a:r>
            <a:r>
              <a:rPr sz="2800" b="1" u="sng" dirty="0">
                <a:solidFill>
                  <a:srgbClr val="FFFF00"/>
                </a:solidFill>
              </a:rPr>
              <a:t> </a:t>
            </a:r>
            <a:r>
              <a:rPr sz="2800" b="1" u="sng" dirty="0" err="1"/>
              <a:t>biçimde</a:t>
            </a:r>
            <a:r>
              <a:rPr sz="2800" b="1" u="sng" dirty="0"/>
              <a:t> </a:t>
            </a:r>
            <a:r>
              <a:rPr sz="2800" b="1" u="sng" dirty="0" err="1"/>
              <a:t>sürdürülmesini</a:t>
            </a:r>
            <a:r>
              <a:rPr sz="2800" b="1" u="sng" dirty="0"/>
              <a:t> </a:t>
            </a:r>
            <a:r>
              <a:rPr sz="2800" b="1" u="sng" dirty="0" err="1"/>
              <a:t>sağlayan</a:t>
            </a:r>
            <a:r>
              <a:rPr sz="2800" b="1" u="sng" dirty="0"/>
              <a:t> </a:t>
            </a:r>
            <a:r>
              <a:rPr sz="2800" b="1" dirty="0" err="1"/>
              <a:t>işlevdir</a:t>
            </a:r>
            <a:r>
              <a:rPr sz="2800" b="1" dirty="0"/>
              <a:t>.</a:t>
            </a:r>
          </a:p>
        </p:txBody>
      </p:sp>
      <p:sp>
        <p:nvSpPr>
          <p:cNvPr id="6" name="Title 1">
            <a:extLst>
              <a:ext uri="{FF2B5EF4-FFF2-40B4-BE49-F238E27FC236}">
                <a16:creationId xmlns:a16="http://schemas.microsoft.com/office/drawing/2014/main" xmlns="" id="{DFC38E0F-A26B-46C3-A5EF-750FA6D0587E}"/>
              </a:ext>
            </a:extLst>
          </p:cNvPr>
          <p:cNvSpPr>
            <a:spLocks noGrp="1"/>
          </p:cNvSpPr>
          <p:nvPr>
            <p:ph type="title"/>
          </p:nvPr>
        </p:nvSpPr>
        <p:spPr>
          <a:xfrm>
            <a:off x="758653" y="125540"/>
            <a:ext cx="9404723" cy="591910"/>
          </a:xfrm>
        </p:spPr>
        <p:txBody>
          <a:bodyPr/>
          <a:lstStyle/>
          <a:p>
            <a:pPr algn="ctr">
              <a:lnSpc>
                <a:spcPct val="100000"/>
              </a:lnSpc>
              <a:defRPr sz="3200">
                <a:solidFill>
                  <a:srgbClr val="FFFF00"/>
                </a:solidFill>
                <a:latin typeface="Times New Roman"/>
              </a:defRPr>
            </a:pPr>
            <a:r>
              <a:rPr b="1" dirty="0"/>
              <a:t>III. EKOLOJİ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32044" y="129161"/>
            <a:ext cx="9404723" cy="728968"/>
          </a:xfrm>
        </p:spPr>
        <p:txBody>
          <a:bodyPr/>
          <a:lstStyle/>
          <a:p>
            <a:pPr algn="ctr"/>
            <a:r>
              <a:rPr lang="tr-TR" sz="3200" b="1" dirty="0">
                <a:solidFill>
                  <a:srgbClr val="FFFF00"/>
                </a:solidFill>
                <a:latin typeface="Times New Roman" panose="02020603050405020304" pitchFamily="18" charset="0"/>
                <a:cs typeface="Times New Roman" panose="02020603050405020304" pitchFamily="18" charset="0"/>
              </a:rPr>
              <a:t>Sunum Planı</a:t>
            </a:r>
          </a:p>
        </p:txBody>
      </p:sp>
      <p:sp>
        <p:nvSpPr>
          <p:cNvPr id="3" name="İçerik Yer Tutucusu 2"/>
          <p:cNvSpPr>
            <a:spLocks noGrp="1"/>
          </p:cNvSpPr>
          <p:nvPr>
            <p:ph idx="1"/>
          </p:nvPr>
        </p:nvSpPr>
        <p:spPr>
          <a:xfrm>
            <a:off x="211015" y="829983"/>
            <a:ext cx="11577711" cy="5767753"/>
          </a:xfrm>
        </p:spPr>
        <p:txBody>
          <a:bodyPr>
            <a:normAutofit/>
          </a:bodyPr>
          <a:lstStyle/>
          <a:p>
            <a:pPr algn="just"/>
            <a:r>
              <a:rPr lang="tr-TR" sz="2800" b="1" dirty="0">
                <a:solidFill>
                  <a:srgbClr val="FFFF00"/>
                </a:solidFill>
                <a:latin typeface="Times New Roman" panose="02020603050405020304" pitchFamily="18" charset="0"/>
                <a:cs typeface="Times New Roman" panose="02020603050405020304" pitchFamily="18" charset="0"/>
              </a:rPr>
              <a:t>I.</a:t>
            </a:r>
            <a:r>
              <a:rPr lang="tr-TR" sz="2800" dirty="0">
                <a:latin typeface="Times New Roman" panose="02020603050405020304" pitchFamily="18" charset="0"/>
                <a:cs typeface="Times New Roman" panose="02020603050405020304" pitchFamily="18" charset="0"/>
              </a:rPr>
              <a:t> Çevre Hukuku</a:t>
            </a:r>
          </a:p>
          <a:p>
            <a:pPr algn="just"/>
            <a:r>
              <a:rPr lang="tr-TR" sz="2800" b="1" dirty="0">
                <a:solidFill>
                  <a:srgbClr val="FFFF00"/>
                </a:solidFill>
                <a:latin typeface="Times New Roman" panose="02020603050405020304" pitchFamily="18" charset="0"/>
                <a:cs typeface="Times New Roman" panose="02020603050405020304" pitchFamily="18" charset="0"/>
              </a:rPr>
              <a:t>II. </a:t>
            </a:r>
            <a:r>
              <a:rPr lang="tr-TR" sz="2800" dirty="0">
                <a:latin typeface="Times New Roman" panose="02020603050405020304" pitchFamily="18" charset="0"/>
                <a:cs typeface="Times New Roman" panose="02020603050405020304" pitchFamily="18" charset="0"/>
              </a:rPr>
              <a:t>Çevre Kavramı</a:t>
            </a:r>
          </a:p>
          <a:p>
            <a:pPr algn="just"/>
            <a:r>
              <a:rPr lang="tr-TR" sz="2800" b="1" dirty="0">
                <a:solidFill>
                  <a:srgbClr val="FFFF00"/>
                </a:solidFill>
                <a:latin typeface="Times New Roman" panose="02020603050405020304" pitchFamily="18" charset="0"/>
                <a:cs typeface="Times New Roman" panose="02020603050405020304" pitchFamily="18" charset="0"/>
              </a:rPr>
              <a:t>III.</a:t>
            </a:r>
            <a:r>
              <a:rPr lang="tr-TR" sz="2800" dirty="0">
                <a:latin typeface="Times New Roman" panose="02020603050405020304" pitchFamily="18" charset="0"/>
                <a:cs typeface="Times New Roman" panose="02020603050405020304" pitchFamily="18" charset="0"/>
              </a:rPr>
              <a:t> Ekoloji</a:t>
            </a:r>
          </a:p>
          <a:p>
            <a:pPr algn="just"/>
            <a:r>
              <a:rPr lang="tr-TR" sz="2800" b="1" dirty="0">
                <a:solidFill>
                  <a:srgbClr val="FFFF00"/>
                </a:solidFill>
                <a:latin typeface="Times New Roman" panose="02020603050405020304" pitchFamily="18" charset="0"/>
                <a:cs typeface="Times New Roman" panose="02020603050405020304" pitchFamily="18" charset="0"/>
              </a:rPr>
              <a:t>IV.</a:t>
            </a:r>
            <a:r>
              <a:rPr lang="tr-TR" sz="2800" dirty="0">
                <a:latin typeface="Times New Roman" panose="02020603050405020304" pitchFamily="18" charset="0"/>
                <a:cs typeface="Times New Roman" panose="02020603050405020304" pitchFamily="18" charset="0"/>
              </a:rPr>
              <a:t> Çevre Sorunları</a:t>
            </a:r>
          </a:p>
          <a:p>
            <a:pPr algn="just"/>
            <a:r>
              <a:rPr lang="tr-TR" sz="2800" b="1" dirty="0">
                <a:solidFill>
                  <a:srgbClr val="FFFF00"/>
                </a:solidFill>
                <a:latin typeface="Times New Roman" panose="02020603050405020304" pitchFamily="18" charset="0"/>
                <a:cs typeface="Times New Roman" panose="02020603050405020304" pitchFamily="18" charset="0"/>
              </a:rPr>
              <a:t>V. </a:t>
            </a:r>
            <a:r>
              <a:rPr lang="tr-TR" sz="2800" dirty="0">
                <a:latin typeface="Times New Roman" panose="02020603050405020304" pitchFamily="18" charset="0"/>
                <a:cs typeface="Times New Roman" panose="02020603050405020304" pitchFamily="18" charset="0"/>
              </a:rPr>
              <a:t>Çevre Sorunsalı</a:t>
            </a:r>
          </a:p>
          <a:p>
            <a:pPr algn="just"/>
            <a:r>
              <a:rPr lang="tr-TR" sz="2800" b="1" dirty="0">
                <a:solidFill>
                  <a:srgbClr val="FFFF00"/>
                </a:solidFill>
                <a:latin typeface="Times New Roman" panose="02020603050405020304" pitchFamily="18" charset="0"/>
                <a:cs typeface="Times New Roman" panose="02020603050405020304" pitchFamily="18" charset="0"/>
              </a:rPr>
              <a:t>VI.</a:t>
            </a:r>
            <a:r>
              <a:rPr lang="tr-TR" sz="2800" dirty="0">
                <a:latin typeface="Times New Roman" panose="02020603050405020304" pitchFamily="18" charset="0"/>
                <a:cs typeface="Times New Roman" panose="02020603050405020304" pitchFamily="18" charset="0"/>
              </a:rPr>
              <a:t> Çevreye İlişkin Etik Yaklaşımlar</a:t>
            </a:r>
          </a:p>
          <a:p>
            <a:pPr algn="just"/>
            <a:r>
              <a:rPr lang="tr-TR" sz="2800" b="1" dirty="0">
                <a:solidFill>
                  <a:srgbClr val="FFFF00"/>
                </a:solidFill>
                <a:latin typeface="Times New Roman" panose="02020603050405020304" pitchFamily="18" charset="0"/>
                <a:cs typeface="Times New Roman" panose="02020603050405020304" pitchFamily="18" charset="0"/>
              </a:rPr>
              <a:t>VII.</a:t>
            </a:r>
            <a:r>
              <a:rPr lang="tr-TR" sz="2800" dirty="0">
                <a:latin typeface="Times New Roman" panose="02020603050405020304" pitchFamily="18" charset="0"/>
                <a:cs typeface="Times New Roman" panose="02020603050405020304" pitchFamily="18" charset="0"/>
              </a:rPr>
              <a:t> Çevre Hukukunun Konusu ve Amacı</a:t>
            </a:r>
          </a:p>
          <a:p>
            <a:pPr algn="just"/>
            <a:r>
              <a:rPr lang="tr-TR" sz="2800" dirty="0">
                <a:solidFill>
                  <a:srgbClr val="FFFF00"/>
                </a:solidFill>
                <a:latin typeface="Times New Roman" panose="02020603050405020304" pitchFamily="18" charset="0"/>
                <a:cs typeface="Times New Roman" panose="02020603050405020304" pitchFamily="18" charset="0"/>
              </a:rPr>
              <a:t>VIII.</a:t>
            </a:r>
            <a:r>
              <a:rPr lang="tr-TR" sz="2800" dirty="0">
                <a:latin typeface="Times New Roman" panose="02020603050405020304" pitchFamily="18" charset="0"/>
                <a:cs typeface="Times New Roman" panose="02020603050405020304" pitchFamily="18" charset="0"/>
              </a:rPr>
              <a:t> Çevre Hukukunun Kaynakları</a:t>
            </a:r>
          </a:p>
          <a:p>
            <a:pPr algn="just"/>
            <a:r>
              <a:rPr lang="tr-TR" sz="2800" dirty="0">
                <a:solidFill>
                  <a:srgbClr val="FFFF00"/>
                </a:solidFill>
                <a:latin typeface="Times New Roman" panose="02020603050405020304" pitchFamily="18" charset="0"/>
                <a:cs typeface="Times New Roman" panose="02020603050405020304" pitchFamily="18" charset="0"/>
              </a:rPr>
              <a:t>IX.</a:t>
            </a:r>
            <a:r>
              <a:rPr lang="tr-TR" sz="2800" dirty="0">
                <a:latin typeface="Times New Roman" panose="02020603050405020304" pitchFamily="18" charset="0"/>
                <a:cs typeface="Times New Roman" panose="02020603050405020304" pitchFamily="18" charset="0"/>
              </a:rPr>
              <a:t> Çevre Hukukunun Nitelikleri</a:t>
            </a:r>
          </a:p>
          <a:p>
            <a:pPr algn="just"/>
            <a:r>
              <a:rPr lang="tr-TR" sz="2800" dirty="0">
                <a:solidFill>
                  <a:srgbClr val="FFFF00"/>
                </a:solidFill>
                <a:latin typeface="Times New Roman" panose="02020603050405020304" pitchFamily="18" charset="0"/>
                <a:cs typeface="Times New Roman" panose="02020603050405020304" pitchFamily="18" charset="0"/>
              </a:rPr>
              <a:t>X. </a:t>
            </a:r>
            <a:r>
              <a:rPr lang="tr-TR" sz="2800" dirty="0">
                <a:latin typeface="Times New Roman" panose="02020603050405020304" pitchFamily="18" charset="0"/>
                <a:cs typeface="Times New Roman" panose="02020603050405020304" pitchFamily="18" charset="0"/>
              </a:rPr>
              <a:t>Çevre Hukukunun Tarihsel Gelişimi</a:t>
            </a:r>
          </a:p>
          <a:p>
            <a:pPr algn="just"/>
            <a:endParaRPr lang="tr-TR" sz="2800" dirty="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7771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286" y="998806"/>
            <a:ext cx="11676185" cy="5249593"/>
          </a:xfrm>
        </p:spPr>
        <p:txBody>
          <a:bodyPr>
            <a:normAutofit/>
          </a:bodyPr>
          <a:lstStyle/>
          <a:p>
            <a:pPr marL="0" indent="0" algn="just">
              <a:lnSpc>
                <a:spcPct val="120000"/>
              </a:lnSpc>
              <a:spcBef>
                <a:spcPts val="600"/>
              </a:spcBef>
              <a:spcAft>
                <a:spcPts val="600"/>
              </a:spcAft>
            </a:pPr>
            <a:r>
              <a:rPr lang="tr-TR" sz="2800" b="1" dirty="0">
                <a:solidFill>
                  <a:srgbClr val="FFFF00"/>
                </a:solidFill>
                <a:latin typeface="Times New Roman"/>
              </a:rPr>
              <a:t>Ekoloji biliminin bazı temel ilkeleri:</a:t>
            </a:r>
          </a:p>
          <a:p>
            <a:pPr marL="0" indent="0" algn="just">
              <a:lnSpc>
                <a:spcPct val="120000"/>
              </a:lnSpc>
              <a:spcBef>
                <a:spcPts val="600"/>
              </a:spcBef>
              <a:spcAft>
                <a:spcPts val="600"/>
              </a:spcAft>
              <a:buNone/>
              <a:defRPr sz="2800">
                <a:latin typeface="Times New Roman"/>
              </a:defRPr>
            </a:pPr>
            <a:r>
              <a:rPr lang="tr-TR" sz="2800" b="1" dirty="0"/>
              <a:t>  </a:t>
            </a:r>
            <a:r>
              <a:rPr lang="tr-TR" sz="2800" b="1" dirty="0" smtClean="0">
                <a:solidFill>
                  <a:srgbClr val="FFC000"/>
                </a:solidFill>
              </a:rPr>
              <a:t>1.</a:t>
            </a:r>
            <a:r>
              <a:rPr sz="2800" b="1" dirty="0" smtClean="0">
                <a:solidFill>
                  <a:srgbClr val="FFC000"/>
                </a:solidFill>
              </a:rPr>
              <a:t> </a:t>
            </a:r>
            <a:r>
              <a:rPr sz="2800" b="1" dirty="0" err="1">
                <a:solidFill>
                  <a:srgbClr val="FFC000"/>
                </a:solidFill>
              </a:rPr>
              <a:t>Bütünsel</a:t>
            </a:r>
            <a:r>
              <a:rPr sz="2800" b="1" dirty="0">
                <a:solidFill>
                  <a:srgbClr val="FFC000"/>
                </a:solidFill>
              </a:rPr>
              <a:t> </a:t>
            </a:r>
            <a:r>
              <a:rPr sz="2800" b="1" dirty="0" err="1">
                <a:solidFill>
                  <a:srgbClr val="FFC000"/>
                </a:solidFill>
              </a:rPr>
              <a:t>yaklaşım</a:t>
            </a:r>
            <a:r>
              <a:rPr sz="2800" b="1" dirty="0">
                <a:solidFill>
                  <a:srgbClr val="FFC000"/>
                </a:solidFill>
              </a:rPr>
              <a:t> </a:t>
            </a:r>
            <a:r>
              <a:rPr sz="2800" b="1" dirty="0" err="1">
                <a:solidFill>
                  <a:srgbClr val="FFC000"/>
                </a:solidFill>
              </a:rPr>
              <a:t>ilkesi</a:t>
            </a:r>
            <a:r>
              <a:rPr lang="tr-TR" sz="2800" b="1" dirty="0">
                <a:solidFill>
                  <a:srgbClr val="FFC000"/>
                </a:solidFill>
              </a:rPr>
              <a:t>: </a:t>
            </a:r>
            <a:r>
              <a:rPr lang="tr-TR" sz="2800" b="1" dirty="0"/>
              <a:t>D</a:t>
            </a:r>
            <a:r>
              <a:rPr sz="2800" b="1" dirty="0" err="1"/>
              <a:t>oğadaki</a:t>
            </a:r>
            <a:r>
              <a:rPr sz="2800" b="1" dirty="0"/>
              <a:t> </a:t>
            </a:r>
            <a:r>
              <a:rPr sz="2800" b="1" dirty="0" err="1"/>
              <a:t>canlı</a:t>
            </a:r>
            <a:r>
              <a:rPr sz="2800" b="1" dirty="0"/>
              <a:t> </a:t>
            </a:r>
            <a:r>
              <a:rPr sz="2800" b="1" dirty="0" err="1"/>
              <a:t>ve</a:t>
            </a:r>
            <a:r>
              <a:rPr sz="2800" b="1" dirty="0"/>
              <a:t> </a:t>
            </a:r>
            <a:r>
              <a:rPr sz="2800" b="1" dirty="0" err="1"/>
              <a:t>cansız</a:t>
            </a:r>
            <a:r>
              <a:rPr sz="2800" b="1" dirty="0"/>
              <a:t> </a:t>
            </a:r>
            <a:r>
              <a:rPr sz="2800" b="1" dirty="0" err="1"/>
              <a:t>unsurlar</a:t>
            </a:r>
            <a:r>
              <a:rPr sz="2800" b="1" dirty="0"/>
              <a:t> </a:t>
            </a:r>
            <a:r>
              <a:rPr sz="2800" b="1" dirty="0" err="1"/>
              <a:t>arasında</a:t>
            </a:r>
            <a:r>
              <a:rPr sz="2800" b="1" dirty="0"/>
              <a:t>    </a:t>
            </a:r>
            <a:r>
              <a:rPr sz="2800" b="1" dirty="0" err="1"/>
              <a:t>sürekli</a:t>
            </a:r>
            <a:r>
              <a:rPr sz="2800" b="1" dirty="0"/>
              <a:t>, </a:t>
            </a:r>
            <a:r>
              <a:rPr sz="2800" b="1" dirty="0" err="1"/>
              <a:t>karmaşık</a:t>
            </a:r>
            <a:r>
              <a:rPr sz="2800" b="1" dirty="0"/>
              <a:t> </a:t>
            </a:r>
            <a:r>
              <a:rPr sz="2800" b="1" dirty="0" err="1"/>
              <a:t>ve</a:t>
            </a:r>
            <a:r>
              <a:rPr sz="2800" b="1" dirty="0"/>
              <a:t> </a:t>
            </a:r>
            <a:r>
              <a:rPr sz="2800" b="1" dirty="0" err="1"/>
              <a:t>karşılıklı</a:t>
            </a:r>
            <a:r>
              <a:rPr sz="2800" b="1" dirty="0"/>
              <a:t> </a:t>
            </a:r>
            <a:r>
              <a:rPr sz="2800" b="1" dirty="0" err="1">
                <a:solidFill>
                  <a:srgbClr val="FFC000"/>
                </a:solidFill>
              </a:rPr>
              <a:t>ilişkiler</a:t>
            </a:r>
            <a:r>
              <a:rPr sz="2800" b="1" dirty="0">
                <a:solidFill>
                  <a:srgbClr val="FFC000"/>
                </a:solidFill>
              </a:rPr>
              <a:t> </a:t>
            </a:r>
            <a:r>
              <a:rPr sz="2800" b="1" dirty="0" err="1"/>
              <a:t>bulunduğunu</a:t>
            </a:r>
            <a:r>
              <a:rPr sz="2800" b="1" dirty="0"/>
              <a:t> </a:t>
            </a:r>
            <a:r>
              <a:rPr sz="2800" b="1" dirty="0" err="1"/>
              <a:t>ifade</a:t>
            </a:r>
            <a:r>
              <a:rPr sz="2800" b="1" dirty="0"/>
              <a:t> </a:t>
            </a:r>
            <a:r>
              <a:rPr sz="2800" b="1" dirty="0" err="1"/>
              <a:t>etmektedir</a:t>
            </a:r>
            <a:r>
              <a:rPr sz="2800" b="1" dirty="0"/>
              <a:t>.</a:t>
            </a:r>
            <a:endParaRPr lang="tr-TR" sz="2800" b="1" dirty="0"/>
          </a:p>
          <a:p>
            <a:pPr marL="0" indent="0" algn="just">
              <a:lnSpc>
                <a:spcPct val="120000"/>
              </a:lnSpc>
              <a:spcBef>
                <a:spcPts val="600"/>
              </a:spcBef>
              <a:spcAft>
                <a:spcPts val="600"/>
              </a:spcAft>
              <a:buNone/>
              <a:defRPr sz="2800">
                <a:latin typeface="Times New Roman"/>
              </a:defRPr>
            </a:pPr>
            <a:r>
              <a:rPr lang="tr-TR" b="1" dirty="0">
                <a:solidFill>
                  <a:srgbClr val="FFC000"/>
                </a:solidFill>
              </a:rPr>
              <a:t>  </a:t>
            </a:r>
            <a:r>
              <a:rPr lang="tr-TR" b="1" dirty="0" smtClean="0">
                <a:solidFill>
                  <a:srgbClr val="FFC000"/>
                </a:solidFill>
              </a:rPr>
              <a:t>2. </a:t>
            </a:r>
            <a:r>
              <a:rPr lang="tr-TR" b="1" dirty="0">
                <a:solidFill>
                  <a:srgbClr val="FFC000"/>
                </a:solidFill>
              </a:rPr>
              <a:t>Özdenetim ilkesi:</a:t>
            </a:r>
            <a:r>
              <a:rPr lang="tr-TR" b="1" dirty="0"/>
              <a:t> Denge durumunda (ekolojik denge) olan sistemi bozacak iç ve dış faktörlere karşı sistem bu </a:t>
            </a:r>
            <a:r>
              <a:rPr lang="tr-TR" b="1" dirty="0">
                <a:solidFill>
                  <a:srgbClr val="FFC000"/>
                </a:solidFill>
              </a:rPr>
              <a:t>dengeyi </a:t>
            </a:r>
            <a:r>
              <a:rPr lang="tr-TR" b="1" u="sng" dirty="0"/>
              <a:t>tekrardan sağlamaya yönelik bazı mekanizmalara</a:t>
            </a:r>
            <a:r>
              <a:rPr lang="tr-TR" b="1" dirty="0"/>
              <a:t> sahiptir.</a:t>
            </a:r>
          </a:p>
          <a:p>
            <a:pPr marL="0" indent="0" algn="just">
              <a:lnSpc>
                <a:spcPct val="120000"/>
              </a:lnSpc>
              <a:spcBef>
                <a:spcPts val="600"/>
              </a:spcBef>
              <a:spcAft>
                <a:spcPts val="600"/>
              </a:spcAft>
              <a:buNone/>
              <a:defRPr sz="2800">
                <a:latin typeface="Times New Roman"/>
              </a:defRPr>
            </a:pPr>
            <a:r>
              <a:rPr lang="tr-TR" b="1" dirty="0">
                <a:solidFill>
                  <a:srgbClr val="FFC000"/>
                </a:solidFill>
              </a:rPr>
              <a:t>  </a:t>
            </a:r>
            <a:r>
              <a:rPr lang="tr-TR" b="1" dirty="0" smtClean="0">
                <a:solidFill>
                  <a:srgbClr val="FFC000"/>
                </a:solidFill>
              </a:rPr>
              <a:t>3.</a:t>
            </a:r>
            <a:r>
              <a:rPr lang="tr-TR" b="1" dirty="0" smtClean="0"/>
              <a:t> </a:t>
            </a:r>
            <a:r>
              <a:rPr lang="tr-TR" b="1" dirty="0" smtClean="0">
                <a:solidFill>
                  <a:srgbClr val="FFC000"/>
                </a:solidFill>
              </a:rPr>
              <a:t>Çeşitlilik </a:t>
            </a:r>
            <a:r>
              <a:rPr lang="tr-TR" b="1" dirty="0">
                <a:solidFill>
                  <a:srgbClr val="FFC000"/>
                </a:solidFill>
              </a:rPr>
              <a:t>ilkesi:</a:t>
            </a:r>
            <a:r>
              <a:rPr lang="tr-TR" b="1" dirty="0"/>
              <a:t> Doğadaki çeşitlilik ekosistemlerin dengesinin sağlanması için önemlidir</a:t>
            </a:r>
            <a:r>
              <a:rPr lang="tr-TR" b="1" dirty="0" smtClean="0"/>
              <a:t>. Tür çeşitliliğinin korunması önemlidir.</a:t>
            </a:r>
            <a:endParaRPr lang="tr-TR" b="1" dirty="0"/>
          </a:p>
          <a:p>
            <a:pPr>
              <a:lnSpc>
                <a:spcPct val="100000"/>
              </a:lnSpc>
              <a:defRPr sz="2800">
                <a:latin typeface="Times New Roman"/>
              </a:defRPr>
            </a:pPr>
            <a:endParaRPr sz="2800" dirty="0"/>
          </a:p>
        </p:txBody>
      </p:sp>
      <p:sp>
        <p:nvSpPr>
          <p:cNvPr id="8" name="Title 1">
            <a:extLst>
              <a:ext uri="{FF2B5EF4-FFF2-40B4-BE49-F238E27FC236}">
                <a16:creationId xmlns:a16="http://schemas.microsoft.com/office/drawing/2014/main" xmlns="" id="{08836676-0DA9-4038-832F-9ECD31B19A2F}"/>
              </a:ext>
            </a:extLst>
          </p:cNvPr>
          <p:cNvSpPr>
            <a:spLocks noGrp="1"/>
          </p:cNvSpPr>
          <p:nvPr>
            <p:ph type="title"/>
          </p:nvPr>
        </p:nvSpPr>
        <p:spPr>
          <a:xfrm>
            <a:off x="758653" y="125540"/>
            <a:ext cx="9404723" cy="591910"/>
          </a:xfrm>
        </p:spPr>
        <p:txBody>
          <a:bodyPr/>
          <a:lstStyle/>
          <a:p>
            <a:pPr algn="ctr">
              <a:lnSpc>
                <a:spcPct val="100000"/>
              </a:lnSpc>
              <a:defRPr sz="3200">
                <a:solidFill>
                  <a:srgbClr val="FFFF00"/>
                </a:solidFill>
                <a:latin typeface="Times New Roman"/>
              </a:defRPr>
            </a:pPr>
            <a:r>
              <a:rPr b="1" dirty="0"/>
              <a:t>III. EKOLOJİ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474" y="900332"/>
            <a:ext cx="11830929" cy="5669280"/>
          </a:xfrm>
        </p:spPr>
        <p:txBody>
          <a:bodyPr>
            <a:normAutofit fontScale="92500"/>
          </a:bodyPr>
          <a:lstStyle/>
          <a:p>
            <a:pPr>
              <a:lnSpc>
                <a:spcPct val="120000"/>
              </a:lnSpc>
              <a:spcBef>
                <a:spcPts val="600"/>
              </a:spcBef>
              <a:spcAft>
                <a:spcPts val="600"/>
              </a:spcAft>
              <a:defRPr sz="2800">
                <a:latin typeface="Times New Roman"/>
              </a:defRPr>
            </a:pPr>
            <a:r>
              <a:rPr lang="tr-TR" sz="3200" b="1" dirty="0">
                <a:solidFill>
                  <a:srgbClr val="FFFF00"/>
                </a:solidFill>
                <a:latin typeface="Times New Roman"/>
              </a:rPr>
              <a:t>Ekoloji biliminin bazı temel ilkeleri (Devam):</a:t>
            </a:r>
          </a:p>
          <a:p>
            <a:pPr marL="0" indent="0">
              <a:lnSpc>
                <a:spcPct val="120000"/>
              </a:lnSpc>
              <a:spcBef>
                <a:spcPts val="600"/>
              </a:spcBef>
              <a:spcAft>
                <a:spcPts val="600"/>
              </a:spcAft>
              <a:buNone/>
              <a:defRPr sz="2800">
                <a:latin typeface="Times New Roman"/>
              </a:defRPr>
            </a:pPr>
            <a:r>
              <a:rPr lang="tr-TR" sz="3000" b="1" dirty="0"/>
              <a:t>   </a:t>
            </a:r>
            <a:r>
              <a:rPr lang="tr-TR" sz="3000" b="1" dirty="0" smtClean="0">
                <a:solidFill>
                  <a:srgbClr val="FFC000"/>
                </a:solidFill>
              </a:rPr>
              <a:t>4.</a:t>
            </a:r>
            <a:r>
              <a:rPr sz="3000" b="1" dirty="0" smtClean="0">
                <a:solidFill>
                  <a:srgbClr val="FFC000"/>
                </a:solidFill>
              </a:rPr>
              <a:t> </a:t>
            </a:r>
            <a:r>
              <a:rPr sz="3000" b="1" dirty="0" err="1">
                <a:solidFill>
                  <a:srgbClr val="FFC000"/>
                </a:solidFill>
              </a:rPr>
              <a:t>Sınırlılık</a:t>
            </a:r>
            <a:r>
              <a:rPr sz="3000" b="1" dirty="0">
                <a:solidFill>
                  <a:srgbClr val="FFC000"/>
                </a:solidFill>
              </a:rPr>
              <a:t> </a:t>
            </a:r>
            <a:r>
              <a:rPr sz="3000" b="1" dirty="0" err="1">
                <a:solidFill>
                  <a:srgbClr val="FFC000"/>
                </a:solidFill>
              </a:rPr>
              <a:t>ilkesi</a:t>
            </a:r>
            <a:r>
              <a:rPr sz="3000" b="1" dirty="0">
                <a:solidFill>
                  <a:srgbClr val="FFC000"/>
                </a:solidFill>
              </a:rPr>
              <a:t>:</a:t>
            </a:r>
            <a:r>
              <a:rPr sz="3000" b="1" dirty="0"/>
              <a:t> </a:t>
            </a:r>
            <a:r>
              <a:rPr sz="3000" b="1" dirty="0" err="1"/>
              <a:t>Ekosistemdeki</a:t>
            </a:r>
            <a:r>
              <a:rPr sz="3000" b="1" dirty="0"/>
              <a:t> </a:t>
            </a:r>
            <a:r>
              <a:rPr sz="3000" b="1" dirty="0" err="1"/>
              <a:t>kapasitenin</a:t>
            </a:r>
            <a:r>
              <a:rPr sz="3000" b="1" dirty="0"/>
              <a:t> </a:t>
            </a:r>
            <a:r>
              <a:rPr sz="3000" b="1" dirty="0" err="1"/>
              <a:t>aşıldığı</a:t>
            </a:r>
            <a:r>
              <a:rPr sz="3000" b="1" dirty="0"/>
              <a:t> </a:t>
            </a:r>
            <a:r>
              <a:rPr sz="3000" b="1" dirty="0" err="1"/>
              <a:t>hallerde</a:t>
            </a:r>
            <a:r>
              <a:rPr sz="3000" b="1" dirty="0"/>
              <a:t> </a:t>
            </a:r>
            <a:r>
              <a:rPr sz="3000" b="1" dirty="0" err="1"/>
              <a:t>ekosistemin</a:t>
            </a:r>
            <a:r>
              <a:rPr sz="3000" b="1" dirty="0"/>
              <a:t> </a:t>
            </a:r>
            <a:r>
              <a:rPr sz="3000" b="1" dirty="0" err="1">
                <a:solidFill>
                  <a:srgbClr val="FFFF00"/>
                </a:solidFill>
              </a:rPr>
              <a:t>dengesi</a:t>
            </a:r>
            <a:r>
              <a:rPr sz="3000" b="1" dirty="0"/>
              <a:t> </a:t>
            </a:r>
            <a:r>
              <a:rPr sz="3000" b="1" dirty="0" err="1"/>
              <a:t>bozulur</a:t>
            </a:r>
            <a:r>
              <a:rPr sz="3000" b="1" dirty="0"/>
              <a:t>.</a:t>
            </a:r>
          </a:p>
          <a:p>
            <a:pPr marL="0" indent="0">
              <a:lnSpc>
                <a:spcPct val="120000"/>
              </a:lnSpc>
              <a:spcBef>
                <a:spcPts val="600"/>
              </a:spcBef>
              <a:spcAft>
                <a:spcPts val="600"/>
              </a:spcAft>
              <a:buNone/>
              <a:defRPr sz="2800">
                <a:latin typeface="Times New Roman"/>
              </a:defRPr>
            </a:pPr>
            <a:r>
              <a:rPr lang="tr-TR" sz="3000" b="1" dirty="0"/>
              <a:t>    </a:t>
            </a:r>
            <a:r>
              <a:rPr lang="tr-TR" sz="3000" b="1" dirty="0" smtClean="0">
                <a:solidFill>
                  <a:srgbClr val="FFC000"/>
                </a:solidFill>
              </a:rPr>
              <a:t>5. </a:t>
            </a:r>
            <a:r>
              <a:rPr sz="3000" b="1" dirty="0" err="1" smtClean="0">
                <a:solidFill>
                  <a:srgbClr val="FFC000"/>
                </a:solidFill>
              </a:rPr>
              <a:t>Yok</a:t>
            </a:r>
            <a:r>
              <a:rPr sz="3000" b="1" dirty="0" smtClean="0">
                <a:solidFill>
                  <a:srgbClr val="FFC000"/>
                </a:solidFill>
              </a:rPr>
              <a:t> </a:t>
            </a:r>
            <a:r>
              <a:rPr sz="3000" b="1" dirty="0" err="1">
                <a:solidFill>
                  <a:srgbClr val="FFC000"/>
                </a:solidFill>
              </a:rPr>
              <a:t>olmama</a:t>
            </a:r>
            <a:r>
              <a:rPr sz="3000" b="1" dirty="0">
                <a:solidFill>
                  <a:srgbClr val="FFC000"/>
                </a:solidFill>
              </a:rPr>
              <a:t> </a:t>
            </a:r>
            <a:r>
              <a:rPr sz="3000" b="1" dirty="0" err="1">
                <a:solidFill>
                  <a:srgbClr val="FFC000"/>
                </a:solidFill>
              </a:rPr>
              <a:t>ilkesi</a:t>
            </a:r>
            <a:r>
              <a:rPr sz="3000" b="1" dirty="0">
                <a:solidFill>
                  <a:srgbClr val="FFC000"/>
                </a:solidFill>
              </a:rPr>
              <a:t>:</a:t>
            </a:r>
            <a:r>
              <a:rPr sz="3000" b="1" dirty="0"/>
              <a:t> </a:t>
            </a:r>
            <a:r>
              <a:rPr sz="3000" b="1" dirty="0" err="1"/>
              <a:t>Ortamda</a:t>
            </a:r>
            <a:r>
              <a:rPr sz="3000" b="1" dirty="0"/>
              <a:t> var </a:t>
            </a:r>
            <a:r>
              <a:rPr sz="3000" b="1" dirty="0" err="1"/>
              <a:t>olan</a:t>
            </a:r>
            <a:r>
              <a:rPr sz="3000" b="1" dirty="0"/>
              <a:t> </a:t>
            </a:r>
            <a:r>
              <a:rPr sz="3000" b="1" dirty="0" err="1"/>
              <a:t>madde</a:t>
            </a:r>
            <a:r>
              <a:rPr sz="3000" b="1" dirty="0"/>
              <a:t> </a:t>
            </a:r>
            <a:r>
              <a:rPr sz="3000" b="1" dirty="0" err="1"/>
              <a:t>ve</a:t>
            </a:r>
            <a:r>
              <a:rPr sz="3000" b="1" dirty="0"/>
              <a:t> </a:t>
            </a:r>
            <a:r>
              <a:rPr sz="3000" b="1" dirty="0" err="1" smtClean="0"/>
              <a:t>enerji</a:t>
            </a:r>
            <a:r>
              <a:rPr sz="3000" b="1" dirty="0" smtClean="0"/>
              <a:t> </a:t>
            </a:r>
            <a:r>
              <a:rPr sz="3000" b="1" dirty="0" err="1"/>
              <a:t>bir</a:t>
            </a:r>
            <a:r>
              <a:rPr sz="3000" b="1" dirty="0"/>
              <a:t> </a:t>
            </a:r>
            <a:r>
              <a:rPr sz="3000" b="1" dirty="0" err="1"/>
              <a:t>biçimden</a:t>
            </a:r>
            <a:r>
              <a:rPr sz="3000" b="1" dirty="0"/>
              <a:t> </a:t>
            </a:r>
            <a:r>
              <a:rPr sz="3000" b="1" dirty="0" err="1"/>
              <a:t>başka</a:t>
            </a:r>
            <a:r>
              <a:rPr sz="3000" b="1" dirty="0"/>
              <a:t> </a:t>
            </a:r>
            <a:r>
              <a:rPr sz="3000" b="1" dirty="0" err="1"/>
              <a:t>bir</a:t>
            </a:r>
            <a:r>
              <a:rPr sz="3000" b="1" dirty="0"/>
              <a:t>   </a:t>
            </a:r>
            <a:r>
              <a:rPr sz="3000" b="1" dirty="0" err="1" smtClean="0"/>
              <a:t>biçime</a:t>
            </a:r>
            <a:r>
              <a:rPr sz="3000" b="1" dirty="0" smtClean="0"/>
              <a:t> </a:t>
            </a:r>
            <a:r>
              <a:rPr sz="3000" b="1" dirty="0" err="1" smtClean="0"/>
              <a:t>dönüşebil</a:t>
            </a:r>
            <a:r>
              <a:rPr lang="tr-TR" sz="3000" b="1" dirty="0" smtClean="0"/>
              <a:t>ir</a:t>
            </a:r>
            <a:r>
              <a:rPr sz="3000" b="1" dirty="0" smtClean="0"/>
              <a:t>, </a:t>
            </a:r>
            <a:r>
              <a:rPr sz="3000" b="1" dirty="0" err="1"/>
              <a:t>ancak</a:t>
            </a:r>
            <a:r>
              <a:rPr sz="3000" b="1" dirty="0"/>
              <a:t> </a:t>
            </a:r>
            <a:r>
              <a:rPr sz="3000" b="1" dirty="0" err="1"/>
              <a:t>ortadan</a:t>
            </a:r>
            <a:r>
              <a:rPr sz="3000" b="1" dirty="0"/>
              <a:t> yok </a:t>
            </a:r>
            <a:r>
              <a:rPr sz="3000" b="1" dirty="0" err="1"/>
              <a:t>olmaz</a:t>
            </a:r>
            <a:r>
              <a:rPr sz="3000" b="1" dirty="0"/>
              <a:t>.</a:t>
            </a:r>
            <a:endParaRPr lang="tr-TR" sz="3000" b="1" dirty="0"/>
          </a:p>
          <a:p>
            <a:pPr marL="0" indent="0">
              <a:lnSpc>
                <a:spcPct val="120000"/>
              </a:lnSpc>
              <a:spcBef>
                <a:spcPts val="600"/>
              </a:spcBef>
              <a:spcAft>
                <a:spcPts val="600"/>
              </a:spcAft>
              <a:buNone/>
              <a:defRPr sz="2800">
                <a:latin typeface="Times New Roman"/>
              </a:defRPr>
            </a:pPr>
            <a:r>
              <a:rPr lang="tr-TR" sz="3000" b="1" dirty="0"/>
              <a:t>   </a:t>
            </a:r>
            <a:r>
              <a:rPr lang="tr-TR" sz="3000" b="1" dirty="0" smtClean="0">
                <a:solidFill>
                  <a:srgbClr val="FFC000"/>
                </a:solidFill>
              </a:rPr>
              <a:t>6. </a:t>
            </a:r>
            <a:r>
              <a:rPr lang="tr-TR" sz="3000" b="1" dirty="0">
                <a:solidFill>
                  <a:srgbClr val="FFC000"/>
                </a:solidFill>
              </a:rPr>
              <a:t>Bedelsiz yarar olmaz ilkesi:</a:t>
            </a:r>
            <a:r>
              <a:rPr lang="tr-TR" sz="3000" b="1" dirty="0"/>
              <a:t> İnsanların çevreye yaptıkları müdahalelerle elde ettikleri yararların çevre üzerinde bazı </a:t>
            </a:r>
            <a:r>
              <a:rPr lang="tr-TR" sz="3000" b="1" dirty="0">
                <a:solidFill>
                  <a:srgbClr val="FFFF00"/>
                </a:solidFill>
              </a:rPr>
              <a:t>olumsuz sonuçları </a:t>
            </a:r>
            <a:r>
              <a:rPr lang="tr-TR" sz="3000" b="1" dirty="0"/>
              <a:t>olur.</a:t>
            </a:r>
          </a:p>
          <a:p>
            <a:pPr marL="0" indent="0" algn="just">
              <a:lnSpc>
                <a:spcPct val="120000"/>
              </a:lnSpc>
              <a:spcBef>
                <a:spcPts val="600"/>
              </a:spcBef>
              <a:spcAft>
                <a:spcPts val="600"/>
              </a:spcAft>
              <a:buNone/>
              <a:defRPr sz="2800">
                <a:latin typeface="Times New Roman"/>
              </a:defRPr>
            </a:pPr>
            <a:r>
              <a:rPr lang="tr-TR" sz="3000" b="1" dirty="0"/>
              <a:t>   </a:t>
            </a:r>
            <a:r>
              <a:rPr lang="tr-TR" sz="3000" b="1" dirty="0" smtClean="0">
                <a:solidFill>
                  <a:srgbClr val="FFC000"/>
                </a:solidFill>
              </a:rPr>
              <a:t>7. Tepki </a:t>
            </a:r>
            <a:r>
              <a:rPr lang="tr-TR" sz="3000" b="1" dirty="0">
                <a:solidFill>
                  <a:srgbClr val="FFC000"/>
                </a:solidFill>
              </a:rPr>
              <a:t>ilkesi:</a:t>
            </a:r>
            <a:r>
              <a:rPr lang="tr-TR" sz="3000" b="1" dirty="0"/>
              <a:t> Taşıma kapasitesinin aşılması halinde doğanın ve ekosistemler tepki </a:t>
            </a:r>
            <a:r>
              <a:rPr lang="tr-TR" sz="3000" b="1" dirty="0" smtClean="0"/>
              <a:t>verir.</a:t>
            </a:r>
            <a:endParaRPr lang="tr-TR" sz="3000" b="1" dirty="0"/>
          </a:p>
          <a:p>
            <a:pPr>
              <a:lnSpc>
                <a:spcPct val="100000"/>
              </a:lnSpc>
              <a:defRPr sz="2800">
                <a:latin typeface="Times New Roman"/>
              </a:defRPr>
            </a:pPr>
            <a:endParaRPr dirty="0"/>
          </a:p>
        </p:txBody>
      </p:sp>
      <p:sp>
        <p:nvSpPr>
          <p:cNvPr id="6" name="Title 1">
            <a:extLst>
              <a:ext uri="{FF2B5EF4-FFF2-40B4-BE49-F238E27FC236}">
                <a16:creationId xmlns:a16="http://schemas.microsoft.com/office/drawing/2014/main" xmlns="" id="{D49E0D3E-1F0C-42D4-9116-B0B6CA82DDA8}"/>
              </a:ext>
            </a:extLst>
          </p:cNvPr>
          <p:cNvSpPr>
            <a:spLocks noGrp="1"/>
          </p:cNvSpPr>
          <p:nvPr>
            <p:ph type="title"/>
          </p:nvPr>
        </p:nvSpPr>
        <p:spPr>
          <a:xfrm>
            <a:off x="758653" y="125540"/>
            <a:ext cx="9404723" cy="591910"/>
          </a:xfrm>
        </p:spPr>
        <p:txBody>
          <a:bodyPr/>
          <a:lstStyle/>
          <a:p>
            <a:pPr algn="ctr">
              <a:lnSpc>
                <a:spcPct val="100000"/>
              </a:lnSpc>
              <a:defRPr sz="3200">
                <a:solidFill>
                  <a:srgbClr val="FFFF00"/>
                </a:solidFill>
                <a:latin typeface="Times New Roman"/>
              </a:defRPr>
            </a:pPr>
            <a:r>
              <a:rPr b="1" dirty="0"/>
              <a:t>III. EKOLOJİ</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58822"/>
            <a:ext cx="9404723" cy="602359"/>
          </a:xfrm>
        </p:spPr>
        <p:txBody>
          <a:bodyPr/>
          <a:lstStyle/>
          <a:p>
            <a:pPr algn="ctr">
              <a:lnSpc>
                <a:spcPct val="100000"/>
              </a:lnSpc>
              <a:defRPr sz="3200">
                <a:solidFill>
                  <a:srgbClr val="FFFF00"/>
                </a:solidFill>
                <a:latin typeface="Times New Roman"/>
              </a:defRPr>
            </a:pPr>
            <a:r>
              <a:rPr b="1" dirty="0"/>
              <a:t>IV. CEVRE SORUNLARI</a:t>
            </a:r>
          </a:p>
        </p:txBody>
      </p:sp>
      <p:sp>
        <p:nvSpPr>
          <p:cNvPr id="3" name="Content Placeholder 2"/>
          <p:cNvSpPr>
            <a:spLocks noGrp="1"/>
          </p:cNvSpPr>
          <p:nvPr>
            <p:ph idx="1"/>
          </p:nvPr>
        </p:nvSpPr>
        <p:spPr>
          <a:xfrm>
            <a:off x="159433" y="661181"/>
            <a:ext cx="11873133" cy="5448886"/>
          </a:xfrm>
        </p:spPr>
        <p:txBody>
          <a:bodyPr>
            <a:normAutofit lnSpcReduction="10000"/>
          </a:bodyPr>
          <a:lstStyle/>
          <a:p>
            <a:pPr algn="just">
              <a:lnSpc>
                <a:spcPct val="120000"/>
              </a:lnSpc>
              <a:spcBef>
                <a:spcPts val="600"/>
              </a:spcBef>
              <a:spcAft>
                <a:spcPts val="600"/>
              </a:spcAft>
              <a:defRPr sz="2800">
                <a:latin typeface="Times New Roman"/>
              </a:defRPr>
            </a:pPr>
            <a:r>
              <a:rPr b="1" dirty="0" err="1"/>
              <a:t>Ekosistemlerde</a:t>
            </a:r>
            <a:r>
              <a:rPr b="1" dirty="0"/>
              <a:t> her </a:t>
            </a:r>
            <a:r>
              <a:rPr b="1" dirty="0" err="1"/>
              <a:t>öğe</a:t>
            </a:r>
            <a:r>
              <a:rPr b="1" dirty="0"/>
              <a:t> </a:t>
            </a:r>
            <a:r>
              <a:rPr b="1" dirty="0" err="1"/>
              <a:t>varlığını</a:t>
            </a:r>
            <a:r>
              <a:rPr b="1" dirty="0"/>
              <a:t> </a:t>
            </a:r>
            <a:r>
              <a:rPr b="1" dirty="0" err="1"/>
              <a:t>devam</a:t>
            </a:r>
            <a:r>
              <a:rPr b="1" dirty="0"/>
              <a:t> </a:t>
            </a:r>
            <a:r>
              <a:rPr b="1" dirty="0" err="1"/>
              <a:t>ettirmek</a:t>
            </a:r>
            <a:r>
              <a:rPr b="1" dirty="0"/>
              <a:t> </a:t>
            </a:r>
            <a:r>
              <a:rPr b="1" dirty="0" err="1"/>
              <a:t>adına</a:t>
            </a:r>
            <a:r>
              <a:rPr b="1" dirty="0"/>
              <a:t> </a:t>
            </a:r>
            <a:r>
              <a:rPr b="1" dirty="0" err="1"/>
              <a:t>diğer</a:t>
            </a:r>
            <a:r>
              <a:rPr b="1" dirty="0"/>
              <a:t> </a:t>
            </a:r>
            <a:r>
              <a:rPr b="1" dirty="0" err="1"/>
              <a:t>öğeler</a:t>
            </a:r>
            <a:r>
              <a:rPr b="1" dirty="0"/>
              <a:t> </a:t>
            </a:r>
            <a:r>
              <a:rPr b="1" dirty="0" err="1"/>
              <a:t>üzerinde</a:t>
            </a:r>
            <a:r>
              <a:rPr b="1" dirty="0"/>
              <a:t> </a:t>
            </a:r>
            <a:r>
              <a:rPr b="1" dirty="0" err="1">
                <a:solidFill>
                  <a:srgbClr val="FFC000"/>
                </a:solidFill>
              </a:rPr>
              <a:t>baskı</a:t>
            </a:r>
            <a:r>
              <a:rPr b="1" dirty="0">
                <a:solidFill>
                  <a:srgbClr val="FFC000"/>
                </a:solidFill>
              </a:rPr>
              <a:t> </a:t>
            </a:r>
            <a:r>
              <a:rPr b="1" dirty="0" err="1"/>
              <a:t>kurabilmektedir</a:t>
            </a:r>
            <a:r>
              <a:rPr b="1" dirty="0"/>
              <a:t>. </a:t>
            </a:r>
            <a:endParaRPr lang="tr-TR" b="1" dirty="0"/>
          </a:p>
          <a:p>
            <a:pPr algn="just">
              <a:lnSpc>
                <a:spcPct val="120000"/>
              </a:lnSpc>
              <a:spcBef>
                <a:spcPts val="600"/>
              </a:spcBef>
              <a:spcAft>
                <a:spcPts val="600"/>
              </a:spcAft>
              <a:defRPr sz="2800">
                <a:latin typeface="Times New Roman"/>
              </a:defRPr>
            </a:pPr>
            <a:r>
              <a:rPr b="1" dirty="0" err="1"/>
              <a:t>Ekosistemlerin</a:t>
            </a:r>
            <a:r>
              <a:rPr b="1" dirty="0"/>
              <a:t> </a:t>
            </a:r>
            <a:r>
              <a:rPr b="1" dirty="0" err="1"/>
              <a:t>sahip</a:t>
            </a:r>
            <a:r>
              <a:rPr b="1" dirty="0"/>
              <a:t> </a:t>
            </a:r>
            <a:r>
              <a:rPr b="1" dirty="0" err="1"/>
              <a:t>olduğu</a:t>
            </a:r>
            <a:r>
              <a:rPr b="1" dirty="0"/>
              <a:t> </a:t>
            </a:r>
            <a:r>
              <a:rPr b="1" dirty="0" err="1">
                <a:solidFill>
                  <a:srgbClr val="FFC000"/>
                </a:solidFill>
              </a:rPr>
              <a:t>özdenetim</a:t>
            </a:r>
            <a:r>
              <a:rPr b="1" dirty="0">
                <a:solidFill>
                  <a:srgbClr val="FFC000"/>
                </a:solidFill>
              </a:rPr>
              <a:t> </a:t>
            </a:r>
            <a:r>
              <a:rPr b="1" dirty="0" err="1">
                <a:solidFill>
                  <a:srgbClr val="FFC000"/>
                </a:solidFill>
              </a:rPr>
              <a:t>mekanizmaları</a:t>
            </a:r>
            <a:r>
              <a:rPr b="1" dirty="0">
                <a:solidFill>
                  <a:srgbClr val="FFC000"/>
                </a:solidFill>
              </a:rPr>
              <a:t> </a:t>
            </a:r>
            <a:r>
              <a:rPr b="1" dirty="0" err="1"/>
              <a:t>ise</a:t>
            </a:r>
            <a:r>
              <a:rPr b="1" dirty="0"/>
              <a:t>, </a:t>
            </a:r>
            <a:r>
              <a:rPr b="1" dirty="0" err="1"/>
              <a:t>bu</a:t>
            </a:r>
            <a:r>
              <a:rPr b="1" dirty="0"/>
              <a:t> </a:t>
            </a:r>
            <a:r>
              <a:rPr b="1" dirty="0" err="1"/>
              <a:t>baskının</a:t>
            </a:r>
            <a:r>
              <a:rPr b="1" dirty="0"/>
              <a:t> </a:t>
            </a:r>
            <a:r>
              <a:rPr b="1" dirty="0" err="1"/>
              <a:t>ekosistemlerin</a:t>
            </a:r>
            <a:r>
              <a:rPr b="1" dirty="0"/>
              <a:t> </a:t>
            </a:r>
            <a:r>
              <a:rPr b="1" u="sng" dirty="0" err="1"/>
              <a:t>doğal</a:t>
            </a:r>
            <a:r>
              <a:rPr b="1" u="sng" dirty="0"/>
              <a:t> </a:t>
            </a:r>
            <a:r>
              <a:rPr b="1" u="sng" dirty="0" err="1"/>
              <a:t>dengesini</a:t>
            </a:r>
            <a:r>
              <a:rPr b="1" u="sng" dirty="0"/>
              <a:t> </a:t>
            </a:r>
            <a:r>
              <a:rPr b="1" u="sng" dirty="0" err="1"/>
              <a:t>bozmasını</a:t>
            </a:r>
            <a:r>
              <a:rPr b="1" u="sng" dirty="0"/>
              <a:t> </a:t>
            </a:r>
            <a:r>
              <a:rPr b="1" u="sng" dirty="0" err="1"/>
              <a:t>engeller</a:t>
            </a:r>
            <a:r>
              <a:rPr b="1" dirty="0"/>
              <a:t>.</a:t>
            </a:r>
            <a:endParaRPr lang="tr-TR" b="1" dirty="0"/>
          </a:p>
          <a:p>
            <a:pPr marL="0" indent="0" algn="just">
              <a:lnSpc>
                <a:spcPct val="120000"/>
              </a:lnSpc>
              <a:spcBef>
                <a:spcPts val="600"/>
              </a:spcBef>
              <a:spcAft>
                <a:spcPts val="600"/>
              </a:spcAft>
              <a:defRPr sz="2800">
                <a:latin typeface="Times New Roman"/>
              </a:defRPr>
            </a:pPr>
            <a:r>
              <a:rPr lang="tr-TR" b="1" dirty="0"/>
              <a:t>Ancak, iç veya dış müdahalelerin özdenetim mekanizmalarının </a:t>
            </a:r>
            <a:r>
              <a:rPr lang="tr-TR" b="1" u="sng" dirty="0"/>
              <a:t>kapasitesinin üstünde olması</a:t>
            </a:r>
            <a:r>
              <a:rPr lang="tr-TR" b="1" dirty="0"/>
              <a:t> halinde ekosistemler bu müdahalelere </a:t>
            </a:r>
            <a:r>
              <a:rPr lang="tr-TR" b="1" dirty="0">
                <a:solidFill>
                  <a:srgbClr val="FFC000"/>
                </a:solidFill>
              </a:rPr>
              <a:t>dengeleyici </a:t>
            </a:r>
            <a:r>
              <a:rPr lang="tr-TR" b="1" dirty="0"/>
              <a:t>bir karşılık veremez.</a:t>
            </a:r>
          </a:p>
          <a:p>
            <a:pPr marL="0" indent="0" algn="just">
              <a:lnSpc>
                <a:spcPct val="120000"/>
              </a:lnSpc>
              <a:spcBef>
                <a:spcPts val="600"/>
              </a:spcBef>
              <a:spcAft>
                <a:spcPts val="600"/>
              </a:spcAft>
              <a:defRPr sz="2800">
                <a:latin typeface="Times New Roman"/>
              </a:defRPr>
            </a:pPr>
            <a:r>
              <a:rPr lang="tr-TR" b="1" dirty="0"/>
              <a:t>Bu durum, ekosistemlerin doğal dengesinin bozulması sonucunu doğurmaktadır. Böylece </a:t>
            </a:r>
            <a:r>
              <a:rPr lang="tr-TR" sz="4000" b="1" dirty="0">
                <a:solidFill>
                  <a:srgbClr val="FFC000"/>
                </a:solidFill>
              </a:rPr>
              <a:t>çevre sorunları </a:t>
            </a:r>
            <a:r>
              <a:rPr lang="tr-TR" b="1" dirty="0"/>
              <a:t>ortaya çıkar.</a:t>
            </a:r>
          </a:p>
          <a:p>
            <a:pPr>
              <a:lnSpc>
                <a:spcPct val="100000"/>
              </a:lnSpc>
              <a:defRPr sz="2800">
                <a:latin typeface="Times New Roman"/>
              </a:defRPr>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746" y="1139485"/>
            <a:ext cx="11929402" cy="3868615"/>
          </a:xfrm>
        </p:spPr>
        <p:txBody>
          <a:bodyPr/>
          <a:lstStyle/>
          <a:p>
            <a:endParaRPr dirty="0"/>
          </a:p>
          <a:p>
            <a:pPr marL="0" indent="0" algn="just">
              <a:lnSpc>
                <a:spcPct val="120000"/>
              </a:lnSpc>
              <a:spcBef>
                <a:spcPts val="600"/>
              </a:spcBef>
              <a:spcAft>
                <a:spcPts val="600"/>
              </a:spcAft>
              <a:defRPr sz="2800">
                <a:latin typeface="Times New Roman"/>
              </a:defRPr>
            </a:pPr>
            <a:r>
              <a:rPr b="1" dirty="0" err="1"/>
              <a:t>Nitekim</a:t>
            </a:r>
            <a:r>
              <a:rPr b="1" dirty="0"/>
              <a:t> </a:t>
            </a:r>
            <a:r>
              <a:rPr b="1" u="sng" dirty="0" err="1"/>
              <a:t>çevre</a:t>
            </a:r>
            <a:r>
              <a:rPr b="1" u="sng" dirty="0"/>
              <a:t> </a:t>
            </a:r>
            <a:r>
              <a:rPr b="1" u="sng" dirty="0" err="1"/>
              <a:t>sorunlarının</a:t>
            </a:r>
            <a:r>
              <a:rPr b="1" u="sng" dirty="0"/>
              <a:t> </a:t>
            </a:r>
            <a:r>
              <a:rPr b="1" u="sng" dirty="0" err="1"/>
              <a:t>temelinde</a:t>
            </a:r>
            <a:r>
              <a:rPr b="1" u="sng" dirty="0"/>
              <a:t> </a:t>
            </a:r>
            <a:r>
              <a:rPr b="1" dirty="0" err="1"/>
              <a:t>insan</a:t>
            </a:r>
            <a:r>
              <a:rPr b="1" dirty="0"/>
              <a:t> </a:t>
            </a:r>
            <a:r>
              <a:rPr b="1" dirty="0" err="1"/>
              <a:t>tarafından</a:t>
            </a:r>
            <a:r>
              <a:rPr b="1" dirty="0"/>
              <a:t> </a:t>
            </a:r>
            <a:r>
              <a:rPr b="1" dirty="0" err="1"/>
              <a:t>oluşturulan</a:t>
            </a:r>
            <a:r>
              <a:rPr b="1" dirty="0"/>
              <a:t> </a:t>
            </a:r>
            <a:r>
              <a:rPr lang="tr-TR" b="1" dirty="0" smtClean="0">
                <a:solidFill>
                  <a:srgbClr val="FFC000"/>
                </a:solidFill>
              </a:rPr>
              <a:t>"</a:t>
            </a:r>
            <a:r>
              <a:rPr b="1" dirty="0" err="1" smtClean="0">
                <a:solidFill>
                  <a:srgbClr val="FFC000"/>
                </a:solidFill>
              </a:rPr>
              <a:t>yapay</a:t>
            </a:r>
            <a:r>
              <a:rPr b="1" dirty="0" smtClean="0">
                <a:solidFill>
                  <a:srgbClr val="FFC000"/>
                </a:solidFill>
              </a:rPr>
              <a:t> </a:t>
            </a:r>
            <a:r>
              <a:rPr b="1" dirty="0" err="1" smtClean="0">
                <a:solidFill>
                  <a:srgbClr val="FFC000"/>
                </a:solidFill>
              </a:rPr>
              <a:t>çevrenin</a:t>
            </a:r>
            <a:r>
              <a:rPr lang="tr-TR" b="1" dirty="0" smtClean="0">
                <a:solidFill>
                  <a:srgbClr val="FFC000"/>
                </a:solidFill>
              </a:rPr>
              <a:t>"</a:t>
            </a:r>
            <a:r>
              <a:rPr b="1" dirty="0" smtClean="0">
                <a:solidFill>
                  <a:srgbClr val="FFC000"/>
                </a:solidFill>
              </a:rPr>
              <a:t> </a:t>
            </a:r>
            <a:r>
              <a:rPr lang="tr-TR" b="1" dirty="0" smtClean="0">
                <a:solidFill>
                  <a:srgbClr val="FFC000"/>
                </a:solidFill>
              </a:rPr>
              <a:t>"</a:t>
            </a:r>
            <a:r>
              <a:rPr b="1" dirty="0" err="1" smtClean="0">
                <a:solidFill>
                  <a:srgbClr val="FFC000"/>
                </a:solidFill>
              </a:rPr>
              <a:t>doğal</a:t>
            </a:r>
            <a:r>
              <a:rPr b="1" dirty="0" smtClean="0">
                <a:solidFill>
                  <a:srgbClr val="FFC000"/>
                </a:solidFill>
              </a:rPr>
              <a:t> </a:t>
            </a:r>
            <a:r>
              <a:rPr b="1" dirty="0" err="1" smtClean="0">
                <a:solidFill>
                  <a:srgbClr val="FFC000"/>
                </a:solidFill>
              </a:rPr>
              <a:t>çevre</a:t>
            </a:r>
            <a:r>
              <a:rPr lang="tr-TR" b="1" dirty="0" smtClean="0">
                <a:solidFill>
                  <a:srgbClr val="FFC000"/>
                </a:solidFill>
              </a:rPr>
              <a:t>"</a:t>
            </a:r>
            <a:r>
              <a:rPr b="1" dirty="0" smtClean="0">
                <a:solidFill>
                  <a:srgbClr val="FFC000"/>
                </a:solidFill>
              </a:rPr>
              <a:t> </a:t>
            </a:r>
            <a:r>
              <a:rPr b="1" dirty="0" err="1">
                <a:solidFill>
                  <a:srgbClr val="FFC000"/>
                </a:solidFill>
              </a:rPr>
              <a:t>üzerinde</a:t>
            </a:r>
            <a:r>
              <a:rPr b="1" dirty="0">
                <a:solidFill>
                  <a:srgbClr val="FFC000"/>
                </a:solidFill>
              </a:rPr>
              <a:t> </a:t>
            </a:r>
            <a:r>
              <a:rPr b="1" dirty="0" err="1">
                <a:solidFill>
                  <a:srgbClr val="FFC000"/>
                </a:solidFill>
              </a:rPr>
              <a:t>oluşturduğu</a:t>
            </a:r>
            <a:r>
              <a:rPr b="1" dirty="0">
                <a:solidFill>
                  <a:srgbClr val="FFC000"/>
                </a:solidFill>
              </a:rPr>
              <a:t> </a:t>
            </a:r>
            <a:r>
              <a:rPr b="1" dirty="0" err="1">
                <a:solidFill>
                  <a:srgbClr val="FFC000"/>
                </a:solidFill>
              </a:rPr>
              <a:t>baskının</a:t>
            </a:r>
            <a:r>
              <a:rPr b="1" dirty="0"/>
              <a:t> </a:t>
            </a:r>
            <a:r>
              <a:rPr b="1" dirty="0" err="1"/>
              <a:t>bulunduğunu</a:t>
            </a:r>
            <a:r>
              <a:rPr b="1" dirty="0"/>
              <a:t> </a:t>
            </a:r>
            <a:r>
              <a:rPr b="1" dirty="0" err="1"/>
              <a:t>söyleyebiliriz</a:t>
            </a:r>
            <a:r>
              <a:rPr b="1" dirty="0"/>
              <a:t>.</a:t>
            </a:r>
          </a:p>
          <a:p>
            <a:pPr marL="0" indent="0" algn="just">
              <a:lnSpc>
                <a:spcPct val="120000"/>
              </a:lnSpc>
              <a:spcBef>
                <a:spcPts val="600"/>
              </a:spcBef>
              <a:spcAft>
                <a:spcPts val="600"/>
              </a:spcAft>
              <a:defRPr sz="2800">
                <a:latin typeface="Times New Roman"/>
              </a:defRPr>
            </a:pPr>
            <a:r>
              <a:rPr b="1" dirty="0" err="1"/>
              <a:t>Çevre</a:t>
            </a:r>
            <a:r>
              <a:rPr b="1" dirty="0"/>
              <a:t> </a:t>
            </a:r>
            <a:r>
              <a:rPr b="1" dirty="0" err="1"/>
              <a:t>sorunlarının</a:t>
            </a:r>
            <a:r>
              <a:rPr b="1" dirty="0"/>
              <a:t> </a:t>
            </a:r>
            <a:r>
              <a:rPr b="1" dirty="0" err="1">
                <a:solidFill>
                  <a:srgbClr val="FFC000"/>
                </a:solidFill>
              </a:rPr>
              <a:t>insan</a:t>
            </a:r>
            <a:r>
              <a:rPr b="1" dirty="0">
                <a:solidFill>
                  <a:srgbClr val="FFC000"/>
                </a:solidFill>
              </a:rPr>
              <a:t> </a:t>
            </a:r>
            <a:r>
              <a:rPr b="1" dirty="0" err="1">
                <a:solidFill>
                  <a:srgbClr val="FFC000"/>
                </a:solidFill>
              </a:rPr>
              <a:t>kaynaklı</a:t>
            </a:r>
            <a:r>
              <a:rPr b="1" dirty="0">
                <a:solidFill>
                  <a:srgbClr val="FFC000"/>
                </a:solidFill>
              </a:rPr>
              <a:t> </a:t>
            </a:r>
            <a:r>
              <a:rPr b="1" dirty="0" err="1"/>
              <a:t>olması</a:t>
            </a:r>
            <a:r>
              <a:rPr b="1" dirty="0"/>
              <a:t> </a:t>
            </a:r>
            <a:r>
              <a:rPr b="1" dirty="0" err="1"/>
              <a:t>nedeniyle</a:t>
            </a:r>
            <a:r>
              <a:rPr b="1" dirty="0"/>
              <a:t>, </a:t>
            </a:r>
            <a:r>
              <a:rPr b="1" dirty="0" err="1" smtClean="0">
                <a:solidFill>
                  <a:srgbClr val="FFC000"/>
                </a:solidFill>
              </a:rPr>
              <a:t>mücadelede</a:t>
            </a:r>
            <a:r>
              <a:rPr b="1" dirty="0" smtClean="0"/>
              <a:t> </a:t>
            </a:r>
            <a:r>
              <a:rPr b="1" u="sng" dirty="0" err="1"/>
              <a:t>insanın</a:t>
            </a:r>
            <a:r>
              <a:rPr b="1" u="sng" dirty="0"/>
              <a:t>       </a:t>
            </a:r>
            <a:r>
              <a:rPr b="1" u="sng" dirty="0" err="1"/>
              <a:t>çevreyle</a:t>
            </a:r>
            <a:r>
              <a:rPr b="1" u="sng" dirty="0"/>
              <a:t> </a:t>
            </a:r>
            <a:r>
              <a:rPr b="1" u="sng" dirty="0" err="1"/>
              <a:t>olan</a:t>
            </a:r>
            <a:r>
              <a:rPr b="1" u="sng" dirty="0"/>
              <a:t> </a:t>
            </a:r>
            <a:r>
              <a:rPr b="1" u="sng" dirty="0" err="1"/>
              <a:t>ilişkisinin</a:t>
            </a:r>
            <a:r>
              <a:rPr b="1" u="sng" dirty="0"/>
              <a:t> </a:t>
            </a:r>
            <a:r>
              <a:rPr b="1" u="sng" dirty="0" err="1"/>
              <a:t>gözden</a:t>
            </a:r>
            <a:r>
              <a:rPr b="1" u="sng" dirty="0"/>
              <a:t> </a:t>
            </a:r>
            <a:r>
              <a:rPr b="1" u="sng" dirty="0" err="1"/>
              <a:t>geçirilmesini</a:t>
            </a:r>
            <a:r>
              <a:rPr b="1" dirty="0"/>
              <a:t> </a:t>
            </a:r>
            <a:r>
              <a:rPr b="1" dirty="0" err="1"/>
              <a:t>gerektirir</a:t>
            </a:r>
            <a:r>
              <a:rPr b="1" dirty="0"/>
              <a:t>.</a:t>
            </a:r>
          </a:p>
        </p:txBody>
      </p:sp>
      <p:sp>
        <p:nvSpPr>
          <p:cNvPr id="6" name="Title 1">
            <a:extLst>
              <a:ext uri="{FF2B5EF4-FFF2-40B4-BE49-F238E27FC236}">
                <a16:creationId xmlns:a16="http://schemas.microsoft.com/office/drawing/2014/main" xmlns="" id="{CB44774D-E626-4EF6-B921-3E991A74CF49}"/>
              </a:ext>
            </a:extLst>
          </p:cNvPr>
          <p:cNvSpPr>
            <a:spLocks noGrp="1"/>
          </p:cNvSpPr>
          <p:nvPr>
            <p:ph type="title"/>
          </p:nvPr>
        </p:nvSpPr>
        <p:spPr>
          <a:xfrm>
            <a:off x="646111" y="58822"/>
            <a:ext cx="9404723" cy="602359"/>
          </a:xfrm>
        </p:spPr>
        <p:txBody>
          <a:bodyPr/>
          <a:lstStyle/>
          <a:p>
            <a:pPr algn="ctr">
              <a:lnSpc>
                <a:spcPct val="100000"/>
              </a:lnSpc>
              <a:defRPr sz="3200">
                <a:solidFill>
                  <a:srgbClr val="FFFF00"/>
                </a:solidFill>
                <a:latin typeface="Times New Roman"/>
              </a:defRPr>
            </a:pPr>
            <a:r>
              <a:rPr b="1" dirty="0"/>
              <a:t>IV. CEVRE SORUNLARI</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745" y="810724"/>
            <a:ext cx="11802793" cy="5137051"/>
          </a:xfrm>
        </p:spPr>
        <p:txBody>
          <a:bodyPr>
            <a:normAutofit fontScale="92500" lnSpcReduction="10000"/>
          </a:bodyPr>
          <a:lstStyle/>
          <a:p>
            <a:endParaRPr dirty="0"/>
          </a:p>
          <a:p>
            <a:pPr indent="0" algn="just">
              <a:lnSpc>
                <a:spcPct val="120000"/>
              </a:lnSpc>
              <a:spcBef>
                <a:spcPts val="600"/>
              </a:spcBef>
              <a:spcAft>
                <a:spcPts val="600"/>
              </a:spcAft>
              <a:defRPr sz="2800">
                <a:latin typeface="Times New Roman"/>
              </a:defRPr>
            </a:pPr>
            <a:r>
              <a:rPr sz="3000" b="1" dirty="0" err="1">
                <a:solidFill>
                  <a:srgbClr val="FFC000"/>
                </a:solidFill>
              </a:rPr>
              <a:t>Çevre</a:t>
            </a:r>
            <a:r>
              <a:rPr sz="3000" b="1" dirty="0">
                <a:solidFill>
                  <a:srgbClr val="FFC000"/>
                </a:solidFill>
              </a:rPr>
              <a:t> </a:t>
            </a:r>
            <a:r>
              <a:rPr sz="3000" b="1" dirty="0" err="1">
                <a:solidFill>
                  <a:srgbClr val="FFC000"/>
                </a:solidFill>
              </a:rPr>
              <a:t>sorunlarının</a:t>
            </a:r>
            <a:r>
              <a:rPr sz="3000" b="1" dirty="0">
                <a:solidFill>
                  <a:srgbClr val="FFC000"/>
                </a:solidFill>
              </a:rPr>
              <a:t> </a:t>
            </a:r>
            <a:r>
              <a:rPr sz="3000" b="1" dirty="0" err="1">
                <a:solidFill>
                  <a:srgbClr val="FFC000"/>
                </a:solidFill>
              </a:rPr>
              <a:t>bazı</a:t>
            </a:r>
            <a:r>
              <a:rPr sz="3000" b="1" dirty="0">
                <a:solidFill>
                  <a:srgbClr val="FFC000"/>
                </a:solidFill>
              </a:rPr>
              <a:t> </a:t>
            </a:r>
            <a:r>
              <a:rPr sz="3000" b="1" dirty="0" err="1">
                <a:solidFill>
                  <a:srgbClr val="FFC000"/>
                </a:solidFill>
              </a:rPr>
              <a:t>özellikleri</a:t>
            </a:r>
            <a:r>
              <a:rPr sz="3000" b="1" dirty="0">
                <a:solidFill>
                  <a:srgbClr val="FFC000"/>
                </a:solidFill>
              </a:rPr>
              <a:t>:</a:t>
            </a:r>
          </a:p>
          <a:p>
            <a:pPr indent="0" algn="just">
              <a:lnSpc>
                <a:spcPct val="120000"/>
              </a:lnSpc>
              <a:spcBef>
                <a:spcPts val="600"/>
              </a:spcBef>
              <a:spcAft>
                <a:spcPts val="600"/>
              </a:spcAft>
              <a:buNone/>
              <a:defRPr sz="2800">
                <a:latin typeface="Times New Roman"/>
              </a:defRPr>
            </a:pPr>
            <a:r>
              <a:rPr lang="tr-TR" sz="3000" b="1" dirty="0">
                <a:solidFill>
                  <a:srgbClr val="FFC000"/>
                </a:solidFill>
              </a:rPr>
              <a:t>    </a:t>
            </a:r>
            <a:r>
              <a:rPr lang="tr-TR" sz="3000" b="1" dirty="0" smtClean="0">
                <a:solidFill>
                  <a:srgbClr val="FFC000"/>
                </a:solidFill>
              </a:rPr>
              <a:t>1.</a:t>
            </a:r>
            <a:r>
              <a:rPr sz="3000" b="1" dirty="0" smtClean="0">
                <a:solidFill>
                  <a:srgbClr val="FFC000"/>
                </a:solidFill>
              </a:rPr>
              <a:t> </a:t>
            </a:r>
            <a:r>
              <a:rPr sz="3000" b="1" dirty="0" err="1"/>
              <a:t>Çevre</a:t>
            </a:r>
            <a:r>
              <a:rPr sz="3000" b="1" dirty="0"/>
              <a:t> </a:t>
            </a:r>
            <a:r>
              <a:rPr sz="3000" b="1" dirty="0" err="1"/>
              <a:t>sorunları</a:t>
            </a:r>
            <a:r>
              <a:rPr sz="3000" b="1" dirty="0"/>
              <a:t> </a:t>
            </a:r>
            <a:r>
              <a:rPr sz="3000" b="1" dirty="0" err="1"/>
              <a:t>birbirinden</a:t>
            </a:r>
            <a:r>
              <a:rPr sz="3000" b="1" dirty="0"/>
              <a:t> </a:t>
            </a:r>
            <a:r>
              <a:rPr sz="3000" b="1" dirty="0" err="1">
                <a:solidFill>
                  <a:srgbClr val="FFC000"/>
                </a:solidFill>
              </a:rPr>
              <a:t>soyutlanarak</a:t>
            </a:r>
            <a:r>
              <a:rPr sz="3000" b="1" dirty="0"/>
              <a:t> </a:t>
            </a:r>
            <a:r>
              <a:rPr sz="3000" b="1" dirty="0" err="1"/>
              <a:t>ele</a:t>
            </a:r>
            <a:r>
              <a:rPr sz="3000" b="1" dirty="0"/>
              <a:t> </a:t>
            </a:r>
            <a:r>
              <a:rPr sz="3000" b="1" dirty="0" err="1"/>
              <a:t>alınmamalı</a:t>
            </a:r>
            <a:r>
              <a:rPr sz="3000" b="1" dirty="0"/>
              <a:t>. </a:t>
            </a:r>
            <a:r>
              <a:rPr sz="3000" b="1" dirty="0" err="1"/>
              <a:t>Çevre</a:t>
            </a:r>
            <a:r>
              <a:rPr sz="3000" b="1" dirty="0"/>
              <a:t> </a:t>
            </a:r>
            <a:r>
              <a:rPr sz="3000" b="1" dirty="0" err="1"/>
              <a:t>sorunları</a:t>
            </a:r>
            <a:r>
              <a:rPr sz="3000" b="1" dirty="0"/>
              <a:t> </a:t>
            </a:r>
            <a:r>
              <a:rPr sz="3000" b="1" dirty="0" err="1"/>
              <a:t>neden</a:t>
            </a:r>
            <a:r>
              <a:rPr sz="3000" b="1" dirty="0"/>
              <a:t> </a:t>
            </a:r>
            <a:r>
              <a:rPr sz="3000" b="1" dirty="0" err="1"/>
              <a:t>ve</a:t>
            </a:r>
            <a:r>
              <a:rPr sz="3000" b="1" dirty="0"/>
              <a:t> </a:t>
            </a:r>
            <a:r>
              <a:rPr sz="3000" b="1" dirty="0" err="1"/>
              <a:t>sonuçları</a:t>
            </a:r>
            <a:r>
              <a:rPr sz="3000" b="1" dirty="0"/>
              <a:t> </a:t>
            </a:r>
            <a:r>
              <a:rPr sz="3000" b="1" dirty="0" err="1"/>
              <a:t>bakımından</a:t>
            </a:r>
            <a:r>
              <a:rPr sz="3000" b="1" dirty="0"/>
              <a:t> </a:t>
            </a:r>
            <a:r>
              <a:rPr sz="3000" b="1" u="sng" dirty="0" err="1"/>
              <a:t>iç</a:t>
            </a:r>
            <a:r>
              <a:rPr sz="3000" b="1" u="sng" dirty="0"/>
              <a:t> </a:t>
            </a:r>
            <a:r>
              <a:rPr sz="3000" b="1" u="sng" dirty="0" err="1"/>
              <a:t>içe</a:t>
            </a:r>
            <a:r>
              <a:rPr sz="3000" b="1" u="sng" dirty="0"/>
              <a:t> </a:t>
            </a:r>
            <a:r>
              <a:rPr sz="3000" b="1" u="sng" dirty="0" err="1"/>
              <a:t>geçmiştir</a:t>
            </a:r>
            <a:r>
              <a:rPr sz="3000" b="1" dirty="0"/>
              <a:t>.</a:t>
            </a:r>
          </a:p>
          <a:p>
            <a:pPr indent="0" algn="just">
              <a:lnSpc>
                <a:spcPct val="120000"/>
              </a:lnSpc>
              <a:spcBef>
                <a:spcPts val="600"/>
              </a:spcBef>
              <a:spcAft>
                <a:spcPts val="600"/>
              </a:spcAft>
              <a:buNone/>
              <a:defRPr sz="2800">
                <a:latin typeface="Times New Roman"/>
              </a:defRPr>
            </a:pPr>
            <a:r>
              <a:rPr lang="tr-TR" sz="3000" b="1" dirty="0"/>
              <a:t>   </a:t>
            </a:r>
            <a:r>
              <a:rPr sz="3000" b="1" dirty="0" err="1">
                <a:solidFill>
                  <a:srgbClr val="FFC000"/>
                </a:solidFill>
              </a:rPr>
              <a:t>Ör</a:t>
            </a:r>
            <a:r>
              <a:rPr sz="3000" b="1" dirty="0">
                <a:solidFill>
                  <a:srgbClr val="FFC000"/>
                </a:solidFill>
              </a:rPr>
              <a:t>: </a:t>
            </a:r>
            <a:r>
              <a:rPr sz="3000" b="1" dirty="0" err="1"/>
              <a:t>Hava</a:t>
            </a:r>
            <a:r>
              <a:rPr sz="3000" b="1" dirty="0"/>
              <a:t> </a:t>
            </a:r>
            <a:r>
              <a:rPr sz="3000" b="1" dirty="0" err="1"/>
              <a:t>kirliliği</a:t>
            </a:r>
            <a:r>
              <a:rPr sz="3000" b="1" dirty="0"/>
              <a:t>, </a:t>
            </a:r>
            <a:r>
              <a:rPr sz="3000" b="1" dirty="0" err="1"/>
              <a:t>ormansızlaşmanın</a:t>
            </a:r>
            <a:r>
              <a:rPr sz="3000" b="1" dirty="0"/>
              <a:t> hem </a:t>
            </a:r>
            <a:r>
              <a:rPr sz="3000" b="1" dirty="0" err="1"/>
              <a:t>bir</a:t>
            </a:r>
            <a:r>
              <a:rPr sz="3000" b="1" dirty="0"/>
              <a:t> </a:t>
            </a:r>
            <a:r>
              <a:rPr sz="3000" b="1" dirty="0" err="1"/>
              <a:t>nedeni</a:t>
            </a:r>
            <a:r>
              <a:rPr sz="3000" b="1" dirty="0"/>
              <a:t> hem de </a:t>
            </a:r>
            <a:r>
              <a:rPr sz="3000" b="1" dirty="0" err="1"/>
              <a:t>bir</a:t>
            </a:r>
            <a:r>
              <a:rPr sz="3000" b="1" dirty="0"/>
              <a:t> </a:t>
            </a:r>
            <a:r>
              <a:rPr sz="3000" b="1" dirty="0" err="1"/>
              <a:t>sonucudur</a:t>
            </a:r>
            <a:r>
              <a:rPr sz="3000" b="1" dirty="0"/>
              <a:t>.</a:t>
            </a:r>
            <a:endParaRPr lang="tr-TR" sz="3000" b="1" dirty="0"/>
          </a:p>
          <a:p>
            <a:pPr indent="0" algn="just">
              <a:lnSpc>
                <a:spcPct val="120000"/>
              </a:lnSpc>
              <a:spcBef>
                <a:spcPts val="600"/>
              </a:spcBef>
              <a:spcAft>
                <a:spcPts val="600"/>
              </a:spcAft>
              <a:buNone/>
              <a:defRPr sz="2800">
                <a:latin typeface="Times New Roman"/>
              </a:defRPr>
            </a:pPr>
            <a:r>
              <a:rPr lang="tr-TR" sz="3000" b="1" dirty="0">
                <a:solidFill>
                  <a:srgbClr val="FFC000"/>
                </a:solidFill>
              </a:rPr>
              <a:t>    </a:t>
            </a:r>
            <a:r>
              <a:rPr lang="tr-TR" sz="3000" b="1" dirty="0" smtClean="0">
                <a:solidFill>
                  <a:srgbClr val="FFC000"/>
                </a:solidFill>
              </a:rPr>
              <a:t>2. </a:t>
            </a:r>
            <a:r>
              <a:rPr lang="tr-TR" sz="3000" b="1" dirty="0"/>
              <a:t>Çevre  </a:t>
            </a:r>
            <a:r>
              <a:rPr lang="tr-TR" sz="3000" b="1" dirty="0" smtClean="0"/>
              <a:t>sorunları </a:t>
            </a:r>
            <a:r>
              <a:rPr lang="tr-TR" sz="3000" b="1" dirty="0">
                <a:solidFill>
                  <a:srgbClr val="FFC000"/>
                </a:solidFill>
              </a:rPr>
              <a:t>karmaşık ve çok yönlüdür</a:t>
            </a:r>
            <a:r>
              <a:rPr lang="tr-TR" sz="3000" b="1" dirty="0"/>
              <a:t>. Dolayısıyla çevre sorunları ile etkin bir mücadele bakımından </a:t>
            </a:r>
            <a:r>
              <a:rPr lang="tr-TR" sz="3000" b="1" dirty="0">
                <a:solidFill>
                  <a:srgbClr val="FFC000"/>
                </a:solidFill>
              </a:rPr>
              <a:t>bütüncül bir yaklaşım </a:t>
            </a:r>
            <a:r>
              <a:rPr lang="tr-TR" sz="3000" b="1" dirty="0"/>
              <a:t>şarttır.</a:t>
            </a:r>
          </a:p>
          <a:p>
            <a:pPr indent="0" algn="just">
              <a:lnSpc>
                <a:spcPct val="120000"/>
              </a:lnSpc>
              <a:spcBef>
                <a:spcPts val="600"/>
              </a:spcBef>
              <a:spcAft>
                <a:spcPts val="600"/>
              </a:spcAft>
              <a:buNone/>
              <a:defRPr sz="2800">
                <a:latin typeface="Times New Roman"/>
              </a:defRPr>
            </a:pPr>
            <a:r>
              <a:rPr lang="tr-TR" sz="3000" b="1" dirty="0">
                <a:solidFill>
                  <a:srgbClr val="FFC000"/>
                </a:solidFill>
              </a:rPr>
              <a:t>   </a:t>
            </a:r>
            <a:r>
              <a:rPr lang="tr-TR" sz="3000" b="1" dirty="0" smtClean="0">
                <a:solidFill>
                  <a:srgbClr val="FFC000"/>
                </a:solidFill>
              </a:rPr>
              <a:t>3. </a:t>
            </a:r>
            <a:r>
              <a:rPr lang="tr-TR" sz="3000" b="1" dirty="0"/>
              <a:t>Çevre sorunları ayrıca </a:t>
            </a:r>
            <a:r>
              <a:rPr lang="tr-TR" sz="3000" b="1" dirty="0">
                <a:solidFill>
                  <a:srgbClr val="FFC000"/>
                </a:solidFill>
              </a:rPr>
              <a:t>evrensel </a:t>
            </a:r>
            <a:r>
              <a:rPr lang="tr-TR" sz="3000" b="1" dirty="0"/>
              <a:t>nitelik taşımaktadır.</a:t>
            </a:r>
          </a:p>
          <a:p>
            <a:pPr>
              <a:lnSpc>
                <a:spcPct val="100000"/>
              </a:lnSpc>
              <a:defRPr sz="2800">
                <a:latin typeface="Times New Roman"/>
              </a:defRPr>
            </a:pPr>
            <a:endParaRPr dirty="0"/>
          </a:p>
        </p:txBody>
      </p:sp>
      <p:sp>
        <p:nvSpPr>
          <p:cNvPr id="6" name="Title 1">
            <a:extLst>
              <a:ext uri="{FF2B5EF4-FFF2-40B4-BE49-F238E27FC236}">
                <a16:creationId xmlns:a16="http://schemas.microsoft.com/office/drawing/2014/main" xmlns="" id="{BE21B6CB-7222-4CD8-8CCE-EB304C486E3A}"/>
              </a:ext>
            </a:extLst>
          </p:cNvPr>
          <p:cNvSpPr>
            <a:spLocks noGrp="1"/>
          </p:cNvSpPr>
          <p:nvPr>
            <p:ph type="title"/>
          </p:nvPr>
        </p:nvSpPr>
        <p:spPr>
          <a:xfrm>
            <a:off x="646111" y="58822"/>
            <a:ext cx="9404723" cy="602359"/>
          </a:xfrm>
        </p:spPr>
        <p:txBody>
          <a:bodyPr/>
          <a:lstStyle/>
          <a:p>
            <a:pPr algn="ctr">
              <a:lnSpc>
                <a:spcPct val="100000"/>
              </a:lnSpc>
              <a:defRPr sz="3200">
                <a:solidFill>
                  <a:srgbClr val="FFFF00"/>
                </a:solidFill>
                <a:latin typeface="Times New Roman"/>
              </a:defRPr>
            </a:pPr>
            <a:r>
              <a:rPr b="1" dirty="0"/>
              <a:t>IV. CEVRE SORUNLARI</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720" y="1074541"/>
            <a:ext cx="11732456" cy="4361755"/>
          </a:xfrm>
        </p:spPr>
        <p:txBody>
          <a:bodyPr>
            <a:normAutofit/>
          </a:bodyPr>
          <a:lstStyle/>
          <a:p>
            <a:pPr>
              <a:defRPr sz="2800">
                <a:latin typeface="Times New Roman"/>
              </a:defRPr>
            </a:pPr>
            <a:r>
              <a:rPr lang="tr-TR" sz="2800" b="1" dirty="0">
                <a:solidFill>
                  <a:srgbClr val="FFC000"/>
                </a:solidFill>
              </a:rPr>
              <a:t>Çevre sorunlarının bazı özellikleri (Devam):</a:t>
            </a:r>
          </a:p>
          <a:p>
            <a:pPr marL="0" indent="0" algn="just">
              <a:lnSpc>
                <a:spcPct val="120000"/>
              </a:lnSpc>
              <a:spcBef>
                <a:spcPts val="600"/>
              </a:spcBef>
              <a:spcAft>
                <a:spcPts val="600"/>
              </a:spcAft>
              <a:buNone/>
              <a:defRPr sz="2800">
                <a:latin typeface="Times New Roman"/>
              </a:defRPr>
            </a:pPr>
            <a:r>
              <a:rPr lang="tr-TR" b="1" dirty="0">
                <a:solidFill>
                  <a:srgbClr val="FFC000"/>
                </a:solidFill>
              </a:rPr>
              <a:t>   </a:t>
            </a:r>
            <a:r>
              <a:rPr lang="tr-TR" b="1" dirty="0" smtClean="0">
                <a:solidFill>
                  <a:srgbClr val="FFC000"/>
                </a:solidFill>
              </a:rPr>
              <a:t>4.</a:t>
            </a:r>
            <a:r>
              <a:rPr b="1" dirty="0" smtClean="0">
                <a:solidFill>
                  <a:srgbClr val="FFC000"/>
                </a:solidFill>
              </a:rPr>
              <a:t> </a:t>
            </a:r>
            <a:r>
              <a:rPr b="1" dirty="0" err="1"/>
              <a:t>Çevre</a:t>
            </a:r>
            <a:r>
              <a:rPr b="1" dirty="0"/>
              <a:t> </a:t>
            </a:r>
            <a:r>
              <a:rPr b="1" dirty="0" err="1"/>
              <a:t>sorunlarının</a:t>
            </a:r>
            <a:r>
              <a:rPr b="1" dirty="0"/>
              <a:t> </a:t>
            </a:r>
            <a:r>
              <a:rPr b="1" dirty="0" err="1"/>
              <a:t>ortaya</a:t>
            </a:r>
            <a:r>
              <a:rPr b="1" dirty="0"/>
              <a:t> </a:t>
            </a:r>
            <a:r>
              <a:rPr b="1" dirty="0" err="1"/>
              <a:t>çıkardığı</a:t>
            </a:r>
            <a:r>
              <a:rPr b="1" dirty="0"/>
              <a:t> </a:t>
            </a:r>
            <a:r>
              <a:rPr b="1" dirty="0" err="1">
                <a:solidFill>
                  <a:srgbClr val="FFC000"/>
                </a:solidFill>
              </a:rPr>
              <a:t>sonuç</a:t>
            </a:r>
            <a:r>
              <a:rPr b="1" dirty="0">
                <a:solidFill>
                  <a:srgbClr val="FFC000"/>
                </a:solidFill>
              </a:rPr>
              <a:t> </a:t>
            </a:r>
            <a:r>
              <a:rPr b="1" dirty="0" err="1">
                <a:solidFill>
                  <a:srgbClr val="FFC000"/>
                </a:solidFill>
              </a:rPr>
              <a:t>ve</a:t>
            </a:r>
            <a:r>
              <a:rPr b="1" dirty="0">
                <a:solidFill>
                  <a:srgbClr val="FFC000"/>
                </a:solidFill>
              </a:rPr>
              <a:t> </a:t>
            </a:r>
            <a:r>
              <a:rPr b="1" dirty="0" err="1">
                <a:solidFill>
                  <a:srgbClr val="FFC000"/>
                </a:solidFill>
              </a:rPr>
              <a:t>tahribatları</a:t>
            </a:r>
            <a:r>
              <a:rPr b="1" dirty="0">
                <a:solidFill>
                  <a:srgbClr val="FFC000"/>
                </a:solidFill>
              </a:rPr>
              <a:t> </a:t>
            </a:r>
            <a:r>
              <a:rPr b="1" dirty="0" err="1">
                <a:solidFill>
                  <a:srgbClr val="FFC000"/>
                </a:solidFill>
              </a:rPr>
              <a:t>saptamak</a:t>
            </a:r>
            <a:r>
              <a:rPr b="1" dirty="0">
                <a:solidFill>
                  <a:srgbClr val="FFC000"/>
                </a:solidFill>
              </a:rPr>
              <a:t> </a:t>
            </a:r>
            <a:r>
              <a:rPr b="1" dirty="0" err="1">
                <a:solidFill>
                  <a:srgbClr val="FFC000"/>
                </a:solidFill>
              </a:rPr>
              <a:t>zordur</a:t>
            </a:r>
            <a:r>
              <a:rPr b="1" dirty="0"/>
              <a:t>. </a:t>
            </a:r>
            <a:endParaRPr lang="tr-TR" b="1" dirty="0"/>
          </a:p>
          <a:p>
            <a:pPr marL="0" indent="0" algn="just">
              <a:lnSpc>
                <a:spcPct val="120000"/>
              </a:lnSpc>
              <a:spcBef>
                <a:spcPts val="600"/>
              </a:spcBef>
              <a:spcAft>
                <a:spcPts val="600"/>
              </a:spcAft>
              <a:buNone/>
              <a:defRPr sz="2800">
                <a:latin typeface="Times New Roman"/>
              </a:defRPr>
            </a:pPr>
            <a:r>
              <a:rPr lang="tr-TR" b="1" dirty="0"/>
              <a:t>    </a:t>
            </a:r>
            <a:r>
              <a:rPr b="1" dirty="0"/>
              <a:t>Bu durum, </a:t>
            </a:r>
            <a:r>
              <a:rPr b="1" dirty="0" err="1"/>
              <a:t>çevresel</a:t>
            </a:r>
            <a:r>
              <a:rPr b="1" dirty="0"/>
              <a:t> </a:t>
            </a:r>
            <a:r>
              <a:rPr b="1" dirty="0" err="1"/>
              <a:t>sorunların</a:t>
            </a:r>
            <a:r>
              <a:rPr b="1" dirty="0"/>
              <a:t> </a:t>
            </a:r>
            <a:r>
              <a:rPr b="1" u="sng" dirty="0" err="1"/>
              <a:t>karmaşıklığının</a:t>
            </a:r>
            <a:r>
              <a:rPr b="1" dirty="0"/>
              <a:t> </a:t>
            </a:r>
            <a:r>
              <a:rPr b="1" dirty="0" err="1"/>
              <a:t>yanı</a:t>
            </a:r>
            <a:r>
              <a:rPr b="1" dirty="0"/>
              <a:t> </a:t>
            </a:r>
            <a:r>
              <a:rPr b="1" dirty="0" err="1"/>
              <a:t>sıra</a:t>
            </a:r>
            <a:r>
              <a:rPr b="1" dirty="0"/>
              <a:t> </a:t>
            </a:r>
            <a:r>
              <a:rPr b="1" u="sng" dirty="0" err="1"/>
              <a:t>bilimsel</a:t>
            </a:r>
            <a:r>
              <a:rPr b="1" u="sng" dirty="0"/>
              <a:t> </a:t>
            </a:r>
            <a:r>
              <a:rPr b="1" u="sng" dirty="0" err="1"/>
              <a:t>belirsizlikten</a:t>
            </a:r>
            <a:r>
              <a:rPr b="1" dirty="0"/>
              <a:t> </a:t>
            </a:r>
            <a:r>
              <a:rPr b="1" dirty="0" err="1"/>
              <a:t>ve</a:t>
            </a:r>
            <a:r>
              <a:rPr b="1" dirty="0"/>
              <a:t> </a:t>
            </a:r>
            <a:r>
              <a:rPr b="1" dirty="0" err="1"/>
              <a:t>söz</a:t>
            </a:r>
            <a:r>
              <a:rPr b="1" dirty="0"/>
              <a:t> </a:t>
            </a:r>
            <a:r>
              <a:rPr b="1" dirty="0" err="1"/>
              <a:t>konusu</a:t>
            </a:r>
            <a:r>
              <a:rPr b="1" dirty="0"/>
              <a:t> </a:t>
            </a:r>
            <a:r>
              <a:rPr b="1" u="sng" dirty="0" err="1"/>
              <a:t>olumsuz</a:t>
            </a:r>
            <a:r>
              <a:rPr b="1" u="sng" dirty="0"/>
              <a:t> </a:t>
            </a:r>
            <a:r>
              <a:rPr b="1" u="sng" dirty="0" err="1"/>
              <a:t>sonuçları</a:t>
            </a:r>
            <a:r>
              <a:rPr b="1" u="sng" dirty="0"/>
              <a:t> </a:t>
            </a:r>
            <a:r>
              <a:rPr b="1" u="sng" dirty="0" err="1"/>
              <a:t>saptayacak</a:t>
            </a:r>
            <a:r>
              <a:rPr b="1" u="sng" dirty="0"/>
              <a:t> </a:t>
            </a:r>
            <a:r>
              <a:rPr b="1" u="sng" dirty="0" err="1"/>
              <a:t>yöntem</a:t>
            </a:r>
            <a:r>
              <a:rPr b="1" u="sng" dirty="0"/>
              <a:t> </a:t>
            </a:r>
            <a:r>
              <a:rPr b="1" u="sng" dirty="0" err="1"/>
              <a:t>ve</a:t>
            </a:r>
            <a:r>
              <a:rPr b="1" u="sng" dirty="0"/>
              <a:t> </a:t>
            </a:r>
            <a:r>
              <a:rPr b="1" u="sng" dirty="0" err="1"/>
              <a:t>teknolojilerin</a:t>
            </a:r>
            <a:r>
              <a:rPr b="1" u="sng" dirty="0"/>
              <a:t> </a:t>
            </a:r>
            <a:r>
              <a:rPr b="1" u="sng" dirty="0" err="1"/>
              <a:t>eksikliğinden</a:t>
            </a:r>
            <a:r>
              <a:rPr b="1" dirty="0"/>
              <a:t> </a:t>
            </a:r>
            <a:r>
              <a:rPr b="1" dirty="0" err="1"/>
              <a:t>kaynaklanmaktadır</a:t>
            </a:r>
            <a:r>
              <a:rPr b="1" dirty="0"/>
              <a:t>.</a:t>
            </a:r>
            <a:r>
              <a:rPr lang="tr-TR" b="1" dirty="0"/>
              <a:t> </a:t>
            </a:r>
          </a:p>
          <a:p>
            <a:pPr marL="0" indent="0">
              <a:lnSpc>
                <a:spcPct val="120000"/>
              </a:lnSpc>
              <a:spcBef>
                <a:spcPts val="600"/>
              </a:spcBef>
              <a:spcAft>
                <a:spcPts val="600"/>
              </a:spcAft>
              <a:buNone/>
              <a:defRPr sz="2800">
                <a:latin typeface="Times New Roman"/>
              </a:defRPr>
            </a:pPr>
            <a:r>
              <a:rPr lang="tr-TR" b="1" dirty="0"/>
              <a:t>   </a:t>
            </a:r>
            <a:r>
              <a:rPr lang="tr-TR" b="1" dirty="0" smtClean="0">
                <a:solidFill>
                  <a:srgbClr val="FFC000"/>
                </a:solidFill>
              </a:rPr>
              <a:t>5. </a:t>
            </a:r>
            <a:r>
              <a:rPr lang="tr-TR" b="1" dirty="0"/>
              <a:t>Çevre sorunlarının </a:t>
            </a:r>
            <a:r>
              <a:rPr lang="tr-TR" b="1" dirty="0">
                <a:solidFill>
                  <a:srgbClr val="FFC000"/>
                </a:solidFill>
              </a:rPr>
              <a:t>olumsuz sonuçları kalıcı </a:t>
            </a:r>
            <a:r>
              <a:rPr lang="tr-TR" b="1" dirty="0"/>
              <a:t>olabilir.</a:t>
            </a:r>
          </a:p>
        </p:txBody>
      </p:sp>
      <p:sp>
        <p:nvSpPr>
          <p:cNvPr id="6" name="Title 1">
            <a:extLst>
              <a:ext uri="{FF2B5EF4-FFF2-40B4-BE49-F238E27FC236}">
                <a16:creationId xmlns:a16="http://schemas.microsoft.com/office/drawing/2014/main" xmlns="" id="{448139DA-A0FC-4131-9511-BFCE0C9AA47E}"/>
              </a:ext>
            </a:extLst>
          </p:cNvPr>
          <p:cNvSpPr>
            <a:spLocks noGrp="1"/>
          </p:cNvSpPr>
          <p:nvPr>
            <p:ph type="title"/>
          </p:nvPr>
        </p:nvSpPr>
        <p:spPr>
          <a:xfrm>
            <a:off x="646111" y="58822"/>
            <a:ext cx="9404723" cy="602359"/>
          </a:xfrm>
        </p:spPr>
        <p:txBody>
          <a:bodyPr/>
          <a:lstStyle/>
          <a:p>
            <a:pPr algn="ctr">
              <a:lnSpc>
                <a:spcPct val="100000"/>
              </a:lnSpc>
              <a:defRPr sz="3200">
                <a:solidFill>
                  <a:srgbClr val="FFFF00"/>
                </a:solidFill>
                <a:latin typeface="Times New Roman"/>
              </a:defRPr>
            </a:pPr>
            <a:r>
              <a:rPr b="1" dirty="0"/>
              <a:t>IV. CEVRE SORUNLARI</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9772" y="661181"/>
            <a:ext cx="11732456" cy="6443004"/>
          </a:xfrm>
        </p:spPr>
        <p:txBody>
          <a:bodyPr>
            <a:noAutofit/>
          </a:bodyPr>
          <a:lstStyle/>
          <a:p>
            <a:pPr marL="0" indent="0" algn="just">
              <a:lnSpc>
                <a:spcPct val="120000"/>
              </a:lnSpc>
              <a:spcBef>
                <a:spcPts val="600"/>
              </a:spcBef>
              <a:spcAft>
                <a:spcPts val="600"/>
              </a:spcAft>
              <a:defRPr sz="2800">
                <a:latin typeface="Times New Roman"/>
              </a:defRPr>
            </a:pPr>
            <a:r>
              <a:rPr lang="tr-TR" sz="2800" b="1" i="1" dirty="0">
                <a:solidFill>
                  <a:srgbClr val="FFC000"/>
                </a:solidFill>
              </a:rPr>
              <a:t>Çevre sorunlarının kamuoyunun gündemine yerleşmesinde üç </a:t>
            </a:r>
            <a:r>
              <a:rPr lang="tr-TR" sz="2800" b="1" i="1" dirty="0" smtClean="0">
                <a:solidFill>
                  <a:srgbClr val="FFC000"/>
                </a:solidFill>
              </a:rPr>
              <a:t>faktörün etkili </a:t>
            </a:r>
            <a:r>
              <a:rPr lang="tr-TR" sz="2800" b="1" i="1" dirty="0">
                <a:solidFill>
                  <a:srgbClr val="FFC000"/>
                </a:solidFill>
              </a:rPr>
              <a:t>olduğu belirtilmiştir:</a:t>
            </a:r>
          </a:p>
          <a:p>
            <a:pPr marL="0" indent="0" algn="just">
              <a:lnSpc>
                <a:spcPct val="120000"/>
              </a:lnSpc>
              <a:spcBef>
                <a:spcPts val="600"/>
              </a:spcBef>
              <a:spcAft>
                <a:spcPts val="600"/>
              </a:spcAft>
              <a:buNone/>
              <a:defRPr sz="2800">
                <a:latin typeface="Times New Roman"/>
              </a:defRPr>
            </a:pPr>
            <a:r>
              <a:rPr lang="tr-TR" sz="2800" b="1" i="1" dirty="0">
                <a:solidFill>
                  <a:srgbClr val="FFC000"/>
                </a:solidFill>
              </a:rPr>
              <a:t>  </a:t>
            </a:r>
            <a:r>
              <a:rPr lang="tr-TR" sz="2800" b="1" u="sng" dirty="0">
                <a:solidFill>
                  <a:srgbClr val="FFC000"/>
                </a:solidFill>
              </a:rPr>
              <a:t>1)  Çevresel </a:t>
            </a:r>
            <a:r>
              <a:rPr lang="tr-TR" sz="2800" b="1" u="sng" dirty="0" smtClean="0">
                <a:solidFill>
                  <a:srgbClr val="FFC000"/>
                </a:solidFill>
              </a:rPr>
              <a:t>felaketler.</a:t>
            </a:r>
            <a:endParaRPr lang="tr-TR" sz="2800" b="1" u="sng" dirty="0">
              <a:solidFill>
                <a:srgbClr val="FFC000"/>
              </a:solidFill>
            </a:endParaRPr>
          </a:p>
          <a:p>
            <a:pPr marL="0" indent="0" algn="just">
              <a:lnSpc>
                <a:spcPct val="120000"/>
              </a:lnSpc>
              <a:spcBef>
                <a:spcPts val="600"/>
              </a:spcBef>
              <a:spcAft>
                <a:spcPts val="600"/>
              </a:spcAft>
              <a:buNone/>
              <a:defRPr sz="2800">
                <a:latin typeface="Times New Roman"/>
              </a:defRPr>
            </a:pPr>
            <a:r>
              <a:rPr lang="tr-TR" sz="2800" b="1" i="1" dirty="0"/>
              <a:t>  * </a:t>
            </a:r>
            <a:r>
              <a:rPr lang="tr-TR" sz="2800" b="1" dirty="0"/>
              <a:t>1950'lerde Londra'da </a:t>
            </a:r>
            <a:r>
              <a:rPr lang="tr-TR" sz="2800" b="1" i="1" dirty="0">
                <a:solidFill>
                  <a:srgbClr val="FFC000"/>
                </a:solidFill>
              </a:rPr>
              <a:t>hava kirliliği </a:t>
            </a:r>
            <a:r>
              <a:rPr lang="tr-TR" sz="2800" b="1" i="1" dirty="0"/>
              <a:t>(4.00 ölüm)</a:t>
            </a:r>
          </a:p>
          <a:p>
            <a:pPr marL="0" indent="0" algn="just">
              <a:lnSpc>
                <a:spcPct val="120000"/>
              </a:lnSpc>
              <a:spcBef>
                <a:spcPts val="600"/>
              </a:spcBef>
              <a:spcAft>
                <a:spcPts val="600"/>
              </a:spcAft>
              <a:buNone/>
              <a:defRPr sz="2800">
                <a:latin typeface="Times New Roman"/>
              </a:defRPr>
            </a:pPr>
            <a:r>
              <a:rPr lang="tr-TR" sz="2800" b="1" i="1" dirty="0"/>
              <a:t>  *  </a:t>
            </a:r>
            <a:r>
              <a:rPr lang="tr-TR" sz="2800" b="1" dirty="0"/>
              <a:t>Çernobil </a:t>
            </a:r>
            <a:r>
              <a:rPr lang="tr-TR" sz="2800" b="1" i="1" dirty="0">
                <a:solidFill>
                  <a:srgbClr val="FFC000"/>
                </a:solidFill>
              </a:rPr>
              <a:t>nükleer faciası</a:t>
            </a:r>
            <a:r>
              <a:rPr lang="tr-TR" sz="2800" b="1" dirty="0"/>
              <a:t>,</a:t>
            </a:r>
          </a:p>
          <a:p>
            <a:pPr marL="0" indent="0" algn="just">
              <a:lnSpc>
                <a:spcPct val="120000"/>
              </a:lnSpc>
              <a:spcBef>
                <a:spcPts val="600"/>
              </a:spcBef>
              <a:spcAft>
                <a:spcPts val="600"/>
              </a:spcAft>
              <a:buNone/>
              <a:defRPr sz="2800">
                <a:latin typeface="Times New Roman"/>
              </a:defRPr>
            </a:pPr>
            <a:r>
              <a:rPr lang="tr-TR" sz="2800" b="1" i="1" dirty="0"/>
              <a:t>   </a:t>
            </a:r>
            <a:r>
              <a:rPr lang="tr-TR" sz="2800" b="1" i="1" dirty="0" smtClean="0"/>
              <a:t>* </a:t>
            </a:r>
            <a:r>
              <a:rPr lang="tr-TR" sz="2800" b="1" dirty="0" smtClean="0"/>
              <a:t>Hindistan'ın </a:t>
            </a:r>
            <a:r>
              <a:rPr lang="tr-TR" sz="2800" b="1" dirty="0" err="1"/>
              <a:t>Bhopal</a:t>
            </a:r>
            <a:r>
              <a:rPr lang="tr-TR" sz="2800" b="1" dirty="0"/>
              <a:t> bölgesindeki bir ilaç fabrikasında meydana gelen </a:t>
            </a:r>
            <a:r>
              <a:rPr lang="tr-TR" sz="2800" b="1" i="1" dirty="0">
                <a:solidFill>
                  <a:srgbClr val="FFC000"/>
                </a:solidFill>
              </a:rPr>
              <a:t>sızıntı</a:t>
            </a:r>
            <a:r>
              <a:rPr lang="tr-TR" sz="2800" b="1" i="1" dirty="0"/>
              <a:t> (18.000 kişinin ölümü),</a:t>
            </a:r>
          </a:p>
          <a:p>
            <a:pPr marL="0" indent="0" algn="just">
              <a:lnSpc>
                <a:spcPct val="120000"/>
              </a:lnSpc>
              <a:spcBef>
                <a:spcPts val="600"/>
              </a:spcBef>
              <a:spcAft>
                <a:spcPts val="600"/>
              </a:spcAft>
              <a:buNone/>
              <a:defRPr sz="2800">
                <a:latin typeface="Times New Roman"/>
              </a:defRPr>
            </a:pPr>
            <a:r>
              <a:rPr lang="tr-TR" sz="2800" b="1" i="1" dirty="0"/>
              <a:t>  * </a:t>
            </a:r>
            <a:r>
              <a:rPr lang="tr-TR" sz="2800" b="1" dirty="0" err="1"/>
              <a:t>Exxon</a:t>
            </a:r>
            <a:r>
              <a:rPr lang="tr-TR" sz="2800" b="1" dirty="0"/>
              <a:t> </a:t>
            </a:r>
            <a:r>
              <a:rPr lang="tr-TR" sz="2800" b="1" dirty="0" err="1"/>
              <a:t>Waldez</a:t>
            </a:r>
            <a:r>
              <a:rPr lang="tr-TR" sz="2800" b="1" dirty="0"/>
              <a:t> isimli petrol tankerinin Pasifik Okyanusu'nda neden olduğu devasa </a:t>
            </a:r>
            <a:r>
              <a:rPr lang="tr-TR" sz="2800" b="1" i="1" dirty="0">
                <a:solidFill>
                  <a:srgbClr val="FFC000"/>
                </a:solidFill>
              </a:rPr>
              <a:t>kirlenme</a:t>
            </a:r>
            <a:r>
              <a:rPr lang="tr-TR" sz="2800" b="1" dirty="0"/>
              <a:t> ve</a:t>
            </a:r>
          </a:p>
          <a:p>
            <a:pPr marL="0" indent="0" algn="just">
              <a:lnSpc>
                <a:spcPct val="120000"/>
              </a:lnSpc>
              <a:spcBef>
                <a:spcPts val="600"/>
              </a:spcBef>
              <a:spcAft>
                <a:spcPts val="600"/>
              </a:spcAft>
              <a:buNone/>
              <a:defRPr sz="2800">
                <a:latin typeface="Times New Roman"/>
              </a:defRPr>
            </a:pPr>
            <a:r>
              <a:rPr lang="tr-TR" sz="2800" b="1" i="1" dirty="0"/>
              <a:t>  * </a:t>
            </a:r>
            <a:r>
              <a:rPr lang="tr-TR" sz="2800" b="1" dirty="0"/>
              <a:t>DDT gibi kimyasal ilaçların neden olduğu </a:t>
            </a:r>
            <a:r>
              <a:rPr lang="tr-TR" sz="2800" b="1" dirty="0">
                <a:solidFill>
                  <a:srgbClr val="FFC000"/>
                </a:solidFill>
              </a:rPr>
              <a:t>çevresel zararlar</a:t>
            </a:r>
            <a:r>
              <a:rPr lang="tr-TR" sz="2800" b="1" dirty="0"/>
              <a:t>.</a:t>
            </a:r>
            <a:endParaRPr sz="2800" dirty="0"/>
          </a:p>
        </p:txBody>
      </p:sp>
      <p:sp>
        <p:nvSpPr>
          <p:cNvPr id="6" name="Title 1">
            <a:extLst>
              <a:ext uri="{FF2B5EF4-FFF2-40B4-BE49-F238E27FC236}">
                <a16:creationId xmlns:a16="http://schemas.microsoft.com/office/drawing/2014/main" xmlns="" id="{448139DA-A0FC-4131-9511-BFCE0C9AA47E}"/>
              </a:ext>
            </a:extLst>
          </p:cNvPr>
          <p:cNvSpPr>
            <a:spLocks noGrp="1"/>
          </p:cNvSpPr>
          <p:nvPr>
            <p:ph type="title"/>
          </p:nvPr>
        </p:nvSpPr>
        <p:spPr>
          <a:xfrm>
            <a:off x="646111" y="58822"/>
            <a:ext cx="9404723" cy="602359"/>
          </a:xfrm>
        </p:spPr>
        <p:txBody>
          <a:bodyPr/>
          <a:lstStyle/>
          <a:p>
            <a:pPr algn="ctr">
              <a:lnSpc>
                <a:spcPct val="100000"/>
              </a:lnSpc>
              <a:defRPr sz="3200">
                <a:solidFill>
                  <a:srgbClr val="FFFF00"/>
                </a:solidFill>
                <a:latin typeface="Times New Roman"/>
              </a:defRPr>
            </a:pPr>
            <a:r>
              <a:rPr b="1" dirty="0"/>
              <a:t>IV. CEVRE SORUNLARI</a:t>
            </a:r>
          </a:p>
        </p:txBody>
      </p:sp>
    </p:spTree>
    <p:extLst>
      <p:ext uri="{BB962C8B-B14F-4D97-AF65-F5344CB8AC3E}">
        <p14:creationId xmlns:p14="http://schemas.microsoft.com/office/powerpoint/2010/main" val="34355160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9772" y="661181"/>
            <a:ext cx="11732456" cy="5990140"/>
          </a:xfrm>
        </p:spPr>
        <p:txBody>
          <a:bodyPr>
            <a:normAutofit/>
          </a:bodyPr>
          <a:lstStyle/>
          <a:p>
            <a:pPr marL="0" indent="0" algn="just">
              <a:lnSpc>
                <a:spcPct val="120000"/>
              </a:lnSpc>
              <a:spcBef>
                <a:spcPts val="600"/>
              </a:spcBef>
              <a:spcAft>
                <a:spcPts val="600"/>
              </a:spcAft>
              <a:defRPr sz="2800">
                <a:latin typeface="Times New Roman"/>
              </a:defRPr>
            </a:pPr>
            <a:r>
              <a:rPr lang="tr-TR" sz="2800" b="1" i="1" dirty="0">
                <a:solidFill>
                  <a:srgbClr val="FFC000"/>
                </a:solidFill>
              </a:rPr>
              <a:t>Çevre sorunlarının kamuoyunun gündemine yerleşmesinde üç faktörün etkili olduğu belirtilmiştir:</a:t>
            </a:r>
          </a:p>
          <a:p>
            <a:pPr marL="0" indent="0" algn="just">
              <a:lnSpc>
                <a:spcPct val="120000"/>
              </a:lnSpc>
              <a:spcBef>
                <a:spcPts val="600"/>
              </a:spcBef>
              <a:spcAft>
                <a:spcPts val="600"/>
              </a:spcAft>
              <a:buNone/>
              <a:defRPr sz="2800">
                <a:latin typeface="Times New Roman"/>
              </a:defRPr>
            </a:pPr>
            <a:r>
              <a:rPr lang="tr-TR" sz="2800" b="1" i="1" dirty="0">
                <a:solidFill>
                  <a:srgbClr val="FFC000"/>
                </a:solidFill>
              </a:rPr>
              <a:t>   </a:t>
            </a:r>
            <a:r>
              <a:rPr lang="tr-TR" sz="2800" b="1" i="1" u="sng" dirty="0">
                <a:solidFill>
                  <a:srgbClr val="FFC000"/>
                </a:solidFill>
              </a:rPr>
              <a:t>2) Bilimsel çalışmalar:</a:t>
            </a:r>
            <a:r>
              <a:rPr lang="tr-TR" sz="2800" b="1" i="1" dirty="0">
                <a:solidFill>
                  <a:srgbClr val="FFC000"/>
                </a:solidFill>
              </a:rPr>
              <a:t>  </a:t>
            </a:r>
            <a:r>
              <a:rPr lang="tr-TR" sz="2800" b="1" i="1" dirty="0"/>
              <a:t>Önemli bir etkendir.</a:t>
            </a:r>
          </a:p>
          <a:p>
            <a:pPr marL="0" indent="0" algn="just">
              <a:lnSpc>
                <a:spcPct val="120000"/>
              </a:lnSpc>
              <a:spcBef>
                <a:spcPts val="600"/>
              </a:spcBef>
              <a:spcAft>
                <a:spcPts val="600"/>
              </a:spcAft>
              <a:buNone/>
              <a:defRPr sz="2800">
                <a:latin typeface="Times New Roman"/>
              </a:defRPr>
            </a:pPr>
            <a:r>
              <a:rPr lang="tr-TR" dirty="0">
                <a:solidFill>
                  <a:srgbClr val="FFC000"/>
                </a:solidFill>
              </a:rPr>
              <a:t> Ör: - </a:t>
            </a:r>
            <a:r>
              <a:rPr lang="tr-TR" dirty="0" err="1"/>
              <a:t>Rachel</a:t>
            </a:r>
            <a:r>
              <a:rPr lang="tr-TR" dirty="0"/>
              <a:t> </a:t>
            </a:r>
            <a:r>
              <a:rPr lang="tr-TR" dirty="0" err="1"/>
              <a:t>Carson'ın</a:t>
            </a:r>
            <a:r>
              <a:rPr lang="tr-TR" dirty="0"/>
              <a:t> yazdığı </a:t>
            </a:r>
            <a:r>
              <a:rPr lang="tr-TR" b="1" dirty="0">
                <a:solidFill>
                  <a:srgbClr val="FFC000"/>
                </a:solidFill>
              </a:rPr>
              <a:t>Sessiz Bahar </a:t>
            </a:r>
            <a:r>
              <a:rPr lang="tr-TR" dirty="0"/>
              <a:t>(1962)ve </a:t>
            </a:r>
            <a:r>
              <a:rPr lang="tr-TR" dirty="0" err="1"/>
              <a:t>Garret</a:t>
            </a:r>
            <a:r>
              <a:rPr lang="tr-TR" dirty="0"/>
              <a:t> </a:t>
            </a:r>
            <a:r>
              <a:rPr lang="tr-TR" dirty="0" err="1"/>
              <a:t>Hardin'in</a:t>
            </a:r>
            <a:r>
              <a:rPr lang="tr-TR" dirty="0"/>
              <a:t> kaleme aldığı </a:t>
            </a:r>
            <a:r>
              <a:rPr lang="tr-TR" b="1" dirty="0">
                <a:solidFill>
                  <a:srgbClr val="FFC000"/>
                </a:solidFill>
              </a:rPr>
              <a:t>Ortak Varlıkların Trajedisi </a:t>
            </a:r>
            <a:r>
              <a:rPr lang="tr-TR" dirty="0"/>
              <a:t>(1968〕adlı kitaplar, </a:t>
            </a:r>
          </a:p>
          <a:p>
            <a:pPr marL="0" indent="0" algn="just">
              <a:lnSpc>
                <a:spcPct val="120000"/>
              </a:lnSpc>
              <a:spcBef>
                <a:spcPts val="600"/>
              </a:spcBef>
              <a:spcAft>
                <a:spcPts val="600"/>
              </a:spcAft>
              <a:buNone/>
              <a:defRPr sz="2800">
                <a:latin typeface="Times New Roman"/>
              </a:defRPr>
            </a:pPr>
            <a:r>
              <a:rPr lang="tr-TR" dirty="0"/>
              <a:t>   - </a:t>
            </a:r>
            <a:r>
              <a:rPr lang="tr-TR" dirty="0" err="1"/>
              <a:t>MIT’nin</a:t>
            </a:r>
            <a:r>
              <a:rPr lang="tr-TR" dirty="0"/>
              <a:t> öğretim üyeleri tarafından hazırlanan </a:t>
            </a:r>
            <a:r>
              <a:rPr lang="tr-TR" b="1" dirty="0">
                <a:solidFill>
                  <a:srgbClr val="FFC000"/>
                </a:solidFill>
              </a:rPr>
              <a:t>Büyümenin </a:t>
            </a:r>
            <a:r>
              <a:rPr lang="tr-TR" b="1" dirty="0" smtClean="0">
                <a:solidFill>
                  <a:srgbClr val="FFC000"/>
                </a:solidFill>
              </a:rPr>
              <a:t>Sınırları </a:t>
            </a:r>
            <a:r>
              <a:rPr lang="tr-TR" dirty="0"/>
              <a:t>(1972〕 adlı rapor ve Norveç Başbakanı </a:t>
            </a:r>
            <a:r>
              <a:rPr lang="tr-TR" dirty="0" err="1"/>
              <a:t>Gro</a:t>
            </a:r>
            <a:r>
              <a:rPr lang="tr-TR" dirty="0"/>
              <a:t> </a:t>
            </a:r>
            <a:r>
              <a:rPr lang="tr-TR" dirty="0" err="1"/>
              <a:t>Harlem</a:t>
            </a:r>
            <a:r>
              <a:rPr lang="tr-TR" dirty="0"/>
              <a:t> başkanlığında </a:t>
            </a:r>
            <a:r>
              <a:rPr lang="tr-TR" dirty="0" smtClean="0"/>
              <a:t>BM için </a:t>
            </a:r>
            <a:r>
              <a:rPr lang="tr-TR" dirty="0"/>
              <a:t>hazırlanan </a:t>
            </a:r>
            <a:r>
              <a:rPr lang="tr-TR" b="1" dirty="0">
                <a:solidFill>
                  <a:srgbClr val="FFC000"/>
                </a:solidFill>
              </a:rPr>
              <a:t>Ortak Geleceğimiz </a:t>
            </a:r>
            <a:r>
              <a:rPr lang="tr-TR" dirty="0"/>
              <a:t>(1987) adlı çalışma kamuoyunun çevre sorunları konusunda duyarlılığını artırarak geniş kesimlerin dikkatinin çevreye odaklanmasını sağlamıştır</a:t>
            </a:r>
            <a:r>
              <a:rPr lang="tr-TR" dirty="0" smtClean="0"/>
              <a:t>.</a:t>
            </a:r>
            <a:endParaRPr i="1" dirty="0"/>
          </a:p>
        </p:txBody>
      </p:sp>
      <p:sp>
        <p:nvSpPr>
          <p:cNvPr id="6" name="Title 1">
            <a:extLst>
              <a:ext uri="{FF2B5EF4-FFF2-40B4-BE49-F238E27FC236}">
                <a16:creationId xmlns:a16="http://schemas.microsoft.com/office/drawing/2014/main" xmlns="" id="{448139DA-A0FC-4131-9511-BFCE0C9AA47E}"/>
              </a:ext>
            </a:extLst>
          </p:cNvPr>
          <p:cNvSpPr>
            <a:spLocks noGrp="1"/>
          </p:cNvSpPr>
          <p:nvPr>
            <p:ph type="title"/>
          </p:nvPr>
        </p:nvSpPr>
        <p:spPr>
          <a:xfrm>
            <a:off x="646111" y="58822"/>
            <a:ext cx="9404723" cy="602359"/>
          </a:xfrm>
        </p:spPr>
        <p:txBody>
          <a:bodyPr/>
          <a:lstStyle/>
          <a:p>
            <a:pPr algn="ctr">
              <a:lnSpc>
                <a:spcPct val="100000"/>
              </a:lnSpc>
              <a:defRPr sz="3200">
                <a:solidFill>
                  <a:srgbClr val="FFFF00"/>
                </a:solidFill>
                <a:latin typeface="Times New Roman"/>
              </a:defRPr>
            </a:pPr>
            <a:r>
              <a:rPr b="1" dirty="0"/>
              <a:t>IV. CEVRE SORUNLARI</a:t>
            </a:r>
          </a:p>
        </p:txBody>
      </p:sp>
    </p:spTree>
    <p:extLst>
      <p:ext uri="{BB962C8B-B14F-4D97-AF65-F5344CB8AC3E}">
        <p14:creationId xmlns:p14="http://schemas.microsoft.com/office/powerpoint/2010/main" val="895349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9772" y="661181"/>
            <a:ext cx="11732456" cy="5862449"/>
          </a:xfrm>
        </p:spPr>
        <p:txBody>
          <a:bodyPr>
            <a:normAutofit/>
          </a:bodyPr>
          <a:lstStyle/>
          <a:p>
            <a:pPr marL="0" indent="0" algn="just">
              <a:lnSpc>
                <a:spcPct val="120000"/>
              </a:lnSpc>
              <a:spcBef>
                <a:spcPts val="600"/>
              </a:spcBef>
              <a:spcAft>
                <a:spcPts val="600"/>
              </a:spcAft>
              <a:defRPr sz="2800">
                <a:latin typeface="Times New Roman"/>
              </a:defRPr>
            </a:pPr>
            <a:r>
              <a:rPr lang="tr-TR" sz="2800" b="1" i="1" dirty="0">
                <a:solidFill>
                  <a:srgbClr val="FFC000"/>
                </a:solidFill>
              </a:rPr>
              <a:t>Çevre sorunlarının kamuoyunun gündemine yerleşmesinde üç faktörün etkili olduğu belirtilmiştir:</a:t>
            </a:r>
          </a:p>
          <a:p>
            <a:pPr marL="0" indent="0" algn="just">
              <a:lnSpc>
                <a:spcPct val="100000"/>
              </a:lnSpc>
              <a:buNone/>
              <a:defRPr sz="2800">
                <a:latin typeface="Times New Roman"/>
              </a:defRPr>
            </a:pPr>
            <a:r>
              <a:rPr lang="tr-TR" dirty="0">
                <a:solidFill>
                  <a:srgbClr val="FFC000"/>
                </a:solidFill>
              </a:rPr>
              <a:t> </a:t>
            </a:r>
            <a:r>
              <a:rPr lang="tr-TR" b="1" dirty="0">
                <a:solidFill>
                  <a:srgbClr val="FFC000"/>
                </a:solidFill>
              </a:rPr>
              <a:t> 3) Çevreci hareket</a:t>
            </a:r>
          </a:p>
          <a:p>
            <a:pPr marL="0" indent="0" algn="just">
              <a:lnSpc>
                <a:spcPct val="100000"/>
              </a:lnSpc>
              <a:buNone/>
              <a:defRPr sz="2800">
                <a:latin typeface="Times New Roman"/>
              </a:defRPr>
            </a:pPr>
            <a:r>
              <a:rPr lang="tr-TR" b="1" dirty="0"/>
              <a:t>   Sivil toplum örgütü, inisiyatif veya siyasi  hareketler (yeşil partiler) biçiminde faaliyette bulunan çevreci hareket, çevre konusunda bir </a:t>
            </a:r>
            <a:r>
              <a:rPr lang="tr-TR" b="1" dirty="0">
                <a:solidFill>
                  <a:srgbClr val="FFC000"/>
                </a:solidFill>
              </a:rPr>
              <a:t>duyarlılık </a:t>
            </a:r>
            <a:r>
              <a:rPr lang="tr-TR" b="1" dirty="0"/>
              <a:t>oluşturmanın yanı sıra çevre eksenli bir </a:t>
            </a:r>
            <a:r>
              <a:rPr lang="tr-TR" b="1" dirty="0">
                <a:solidFill>
                  <a:srgbClr val="FFC000"/>
                </a:solidFill>
              </a:rPr>
              <a:t>düşünce akımı </a:t>
            </a:r>
            <a:r>
              <a:rPr lang="tr-TR" b="1" dirty="0"/>
              <a:t>ve </a:t>
            </a:r>
            <a:r>
              <a:rPr lang="tr-TR" b="1" dirty="0">
                <a:solidFill>
                  <a:srgbClr val="FFC000"/>
                </a:solidFill>
              </a:rPr>
              <a:t>yaşam tarzının </a:t>
            </a:r>
            <a:r>
              <a:rPr lang="tr-TR" b="1" dirty="0"/>
              <a:t>da oluşumunu sağlamıştır.</a:t>
            </a:r>
          </a:p>
          <a:p>
            <a:pPr marL="0" indent="0" algn="just">
              <a:lnSpc>
                <a:spcPct val="120000"/>
              </a:lnSpc>
              <a:spcBef>
                <a:spcPts val="600"/>
              </a:spcBef>
              <a:spcAft>
                <a:spcPts val="600"/>
              </a:spcAft>
              <a:defRPr sz="2800">
                <a:latin typeface="Times New Roman"/>
              </a:defRPr>
            </a:pPr>
            <a:endParaRPr lang="tr-TR" sz="2800" i="1" dirty="0">
              <a:solidFill>
                <a:srgbClr val="FFC000"/>
              </a:solidFill>
            </a:endParaRPr>
          </a:p>
          <a:p>
            <a:pPr marL="0" indent="0" algn="just">
              <a:lnSpc>
                <a:spcPct val="120000"/>
              </a:lnSpc>
              <a:spcBef>
                <a:spcPts val="600"/>
              </a:spcBef>
              <a:spcAft>
                <a:spcPts val="600"/>
              </a:spcAft>
              <a:buNone/>
              <a:defRPr sz="2800">
                <a:latin typeface="Times New Roman"/>
              </a:defRPr>
            </a:pPr>
            <a:r>
              <a:rPr lang="tr-TR" sz="2800" b="1" i="1" dirty="0">
                <a:solidFill>
                  <a:srgbClr val="FFC000"/>
                </a:solidFill>
              </a:rPr>
              <a:t>   </a:t>
            </a:r>
            <a:endParaRPr lang="tr-TR" sz="2800" b="1" i="1" dirty="0"/>
          </a:p>
          <a:p>
            <a:pPr marL="0" indent="0">
              <a:lnSpc>
                <a:spcPct val="100000"/>
              </a:lnSpc>
              <a:buNone/>
              <a:defRPr sz="2800">
                <a:latin typeface="Times New Roman"/>
              </a:defRPr>
            </a:pPr>
            <a:endParaRPr i="1" dirty="0"/>
          </a:p>
        </p:txBody>
      </p:sp>
      <p:sp>
        <p:nvSpPr>
          <p:cNvPr id="6" name="Title 1">
            <a:extLst>
              <a:ext uri="{FF2B5EF4-FFF2-40B4-BE49-F238E27FC236}">
                <a16:creationId xmlns:a16="http://schemas.microsoft.com/office/drawing/2014/main" xmlns="" id="{448139DA-A0FC-4131-9511-BFCE0C9AA47E}"/>
              </a:ext>
            </a:extLst>
          </p:cNvPr>
          <p:cNvSpPr>
            <a:spLocks noGrp="1"/>
          </p:cNvSpPr>
          <p:nvPr>
            <p:ph type="title"/>
          </p:nvPr>
        </p:nvSpPr>
        <p:spPr>
          <a:xfrm>
            <a:off x="646111" y="58822"/>
            <a:ext cx="9404723" cy="602359"/>
          </a:xfrm>
        </p:spPr>
        <p:txBody>
          <a:bodyPr/>
          <a:lstStyle/>
          <a:p>
            <a:pPr algn="ctr">
              <a:lnSpc>
                <a:spcPct val="100000"/>
              </a:lnSpc>
              <a:defRPr sz="3200">
                <a:solidFill>
                  <a:srgbClr val="FFFF00"/>
                </a:solidFill>
                <a:latin typeface="Times New Roman"/>
              </a:defRPr>
            </a:pPr>
            <a:r>
              <a:rPr b="1" dirty="0"/>
              <a:t>IV. CEVRE SORUNLARI</a:t>
            </a:r>
          </a:p>
        </p:txBody>
      </p:sp>
    </p:spTree>
    <p:extLst>
      <p:ext uri="{BB962C8B-B14F-4D97-AF65-F5344CB8AC3E}">
        <p14:creationId xmlns:p14="http://schemas.microsoft.com/office/powerpoint/2010/main" val="937790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569" y="675245"/>
            <a:ext cx="11816861" cy="6123933"/>
          </a:xfrm>
        </p:spPr>
        <p:txBody>
          <a:bodyPr>
            <a:normAutofit lnSpcReduction="10000"/>
          </a:bodyPr>
          <a:lstStyle/>
          <a:p>
            <a:pPr marL="0" indent="0" algn="just">
              <a:lnSpc>
                <a:spcPct val="110000"/>
              </a:lnSpc>
              <a:spcBef>
                <a:spcPts val="600"/>
              </a:spcBef>
              <a:spcAft>
                <a:spcPts val="600"/>
              </a:spcAft>
              <a:defRPr sz="2800">
                <a:latin typeface="Times New Roman"/>
              </a:defRPr>
            </a:pPr>
            <a:r>
              <a:rPr b="1" dirty="0" err="1">
                <a:solidFill>
                  <a:srgbClr val="FFC000"/>
                </a:solidFill>
              </a:rPr>
              <a:t>Çevresel</a:t>
            </a:r>
            <a:r>
              <a:rPr b="1" dirty="0">
                <a:solidFill>
                  <a:srgbClr val="FFC000"/>
                </a:solidFill>
              </a:rPr>
              <a:t> </a:t>
            </a:r>
            <a:r>
              <a:rPr b="1" dirty="0" err="1">
                <a:solidFill>
                  <a:srgbClr val="FFC000"/>
                </a:solidFill>
              </a:rPr>
              <a:t>Sorun</a:t>
            </a:r>
            <a:r>
              <a:rPr b="1" dirty="0">
                <a:solidFill>
                  <a:srgbClr val="FFC000"/>
                </a:solidFill>
              </a:rPr>
              <a:t>: </a:t>
            </a:r>
            <a:r>
              <a:rPr b="1" dirty="0" err="1"/>
              <a:t>Hava</a:t>
            </a:r>
            <a:r>
              <a:rPr b="1" dirty="0"/>
              <a:t>, </a:t>
            </a:r>
            <a:r>
              <a:rPr b="1" dirty="0" err="1"/>
              <a:t>toprak</a:t>
            </a:r>
            <a:r>
              <a:rPr b="1" dirty="0"/>
              <a:t> </a:t>
            </a:r>
            <a:r>
              <a:rPr b="1" dirty="0" err="1"/>
              <a:t>ve</a:t>
            </a:r>
            <a:r>
              <a:rPr b="1" dirty="0"/>
              <a:t> </a:t>
            </a:r>
            <a:r>
              <a:rPr b="1" dirty="0" err="1"/>
              <a:t>su</a:t>
            </a:r>
            <a:r>
              <a:rPr b="1" dirty="0"/>
              <a:t> </a:t>
            </a:r>
            <a:r>
              <a:rPr b="1" dirty="0" err="1"/>
              <a:t>gibi</a:t>
            </a:r>
            <a:r>
              <a:rPr b="1" dirty="0"/>
              <a:t> </a:t>
            </a:r>
            <a:r>
              <a:rPr b="1" dirty="0" err="1"/>
              <a:t>çevresel</a:t>
            </a:r>
            <a:r>
              <a:rPr b="1" dirty="0"/>
              <a:t> </a:t>
            </a:r>
            <a:r>
              <a:rPr b="1" dirty="0" err="1" smtClean="0"/>
              <a:t>unsurlarda</a:t>
            </a:r>
            <a:r>
              <a:rPr lang="tr-TR" b="1" dirty="0" smtClean="0"/>
              <a:t>n</a:t>
            </a:r>
            <a:r>
              <a:rPr b="1" dirty="0" smtClean="0"/>
              <a:t> </a:t>
            </a:r>
            <a:r>
              <a:rPr b="1" dirty="0" err="1"/>
              <a:t>meydana</a:t>
            </a:r>
            <a:r>
              <a:rPr b="1" dirty="0"/>
              <a:t> </a:t>
            </a:r>
            <a:r>
              <a:rPr b="1" dirty="0" err="1"/>
              <a:t>gelen</a:t>
            </a:r>
            <a:r>
              <a:rPr b="1" dirty="0"/>
              <a:t> </a:t>
            </a:r>
            <a:r>
              <a:rPr b="1" dirty="0" err="1"/>
              <a:t>ve</a:t>
            </a:r>
            <a:r>
              <a:rPr b="1" dirty="0"/>
              <a:t> </a:t>
            </a:r>
            <a:r>
              <a:rPr b="1" dirty="0" err="1"/>
              <a:t>insanlar</a:t>
            </a:r>
            <a:r>
              <a:rPr b="1" dirty="0"/>
              <a:t> </a:t>
            </a:r>
            <a:r>
              <a:rPr b="1" dirty="0" err="1"/>
              <a:t>ile</a:t>
            </a:r>
            <a:r>
              <a:rPr b="1" dirty="0"/>
              <a:t> </a:t>
            </a:r>
            <a:r>
              <a:rPr b="1" dirty="0" err="1"/>
              <a:t>diğer</a:t>
            </a:r>
            <a:r>
              <a:rPr b="1" dirty="0"/>
              <a:t> </a:t>
            </a:r>
            <a:r>
              <a:rPr b="1" dirty="0" err="1"/>
              <a:t>canlıların</a:t>
            </a:r>
            <a:r>
              <a:rPr b="1" dirty="0"/>
              <a:t> </a:t>
            </a:r>
            <a:r>
              <a:rPr b="1" dirty="0" err="1"/>
              <a:t>sağlığını</a:t>
            </a:r>
            <a:r>
              <a:rPr b="1" dirty="0"/>
              <a:t> </a:t>
            </a:r>
            <a:r>
              <a:rPr b="1" dirty="0" err="1"/>
              <a:t>olumsuz</a:t>
            </a:r>
            <a:r>
              <a:rPr b="1" dirty="0"/>
              <a:t> </a:t>
            </a:r>
            <a:r>
              <a:rPr b="1" dirty="0" err="1"/>
              <a:t>etkileyen</a:t>
            </a:r>
            <a:r>
              <a:rPr b="1" dirty="0"/>
              <a:t> </a:t>
            </a:r>
            <a:r>
              <a:rPr b="1" dirty="0" err="1">
                <a:solidFill>
                  <a:srgbClr val="FFC000"/>
                </a:solidFill>
              </a:rPr>
              <a:t>kirlilik</a:t>
            </a:r>
            <a:r>
              <a:rPr b="1" dirty="0"/>
              <a:t> </a:t>
            </a:r>
            <a:r>
              <a:rPr b="1" dirty="0" err="1"/>
              <a:t>ve</a:t>
            </a:r>
            <a:r>
              <a:rPr b="1" dirty="0"/>
              <a:t> </a:t>
            </a:r>
            <a:r>
              <a:rPr b="1" dirty="0" err="1">
                <a:solidFill>
                  <a:srgbClr val="FFC000"/>
                </a:solidFill>
              </a:rPr>
              <a:t>bozulmalar</a:t>
            </a:r>
            <a:r>
              <a:rPr b="1" dirty="0"/>
              <a:t> </a:t>
            </a:r>
            <a:r>
              <a:rPr b="1" dirty="0" err="1"/>
              <a:t>çevresel</a:t>
            </a:r>
            <a:r>
              <a:rPr b="1" dirty="0"/>
              <a:t> </a:t>
            </a:r>
            <a:r>
              <a:rPr b="1" dirty="0" err="1"/>
              <a:t>sorun</a:t>
            </a:r>
            <a:r>
              <a:rPr b="1" dirty="0"/>
              <a:t> </a:t>
            </a:r>
            <a:r>
              <a:rPr b="1" dirty="0" err="1"/>
              <a:t>olarak</a:t>
            </a:r>
            <a:r>
              <a:rPr b="1" dirty="0"/>
              <a:t> </a:t>
            </a:r>
            <a:r>
              <a:rPr b="1" dirty="0" err="1"/>
              <a:t>tanımlanabilir</a:t>
            </a:r>
            <a:r>
              <a:rPr b="1" dirty="0"/>
              <a:t>.</a:t>
            </a:r>
          </a:p>
          <a:p>
            <a:pPr marL="0" indent="0" algn="just">
              <a:lnSpc>
                <a:spcPct val="110000"/>
              </a:lnSpc>
              <a:spcBef>
                <a:spcPts val="600"/>
              </a:spcBef>
              <a:spcAft>
                <a:spcPts val="600"/>
              </a:spcAft>
              <a:buNone/>
              <a:defRPr sz="2800">
                <a:latin typeface="Times New Roman"/>
              </a:defRPr>
            </a:pPr>
            <a:r>
              <a:rPr lang="tr-TR" b="1" dirty="0"/>
              <a:t>  </a:t>
            </a:r>
            <a:r>
              <a:rPr lang="tr-TR" b="1" dirty="0">
                <a:solidFill>
                  <a:srgbClr val="FFC000"/>
                </a:solidFill>
              </a:rPr>
              <a:t>- </a:t>
            </a:r>
            <a:r>
              <a:rPr b="1" dirty="0" err="1">
                <a:solidFill>
                  <a:srgbClr val="FFC000"/>
                </a:solidFill>
              </a:rPr>
              <a:t>Çevre</a:t>
            </a:r>
            <a:r>
              <a:rPr b="1" dirty="0">
                <a:solidFill>
                  <a:srgbClr val="FFC000"/>
                </a:solidFill>
              </a:rPr>
              <a:t> </a:t>
            </a:r>
            <a:r>
              <a:rPr b="1" dirty="0" err="1">
                <a:solidFill>
                  <a:srgbClr val="FFC000"/>
                </a:solidFill>
              </a:rPr>
              <a:t>kirliliği</a:t>
            </a:r>
            <a:r>
              <a:rPr b="1" dirty="0">
                <a:solidFill>
                  <a:srgbClr val="FFC000"/>
                </a:solidFill>
              </a:rPr>
              <a:t>:</a:t>
            </a:r>
            <a:r>
              <a:rPr b="1" dirty="0"/>
              <a:t> </a:t>
            </a:r>
            <a:r>
              <a:rPr b="1" dirty="0" err="1"/>
              <a:t>Çevresel</a:t>
            </a:r>
            <a:r>
              <a:rPr b="1" dirty="0"/>
              <a:t> </a:t>
            </a:r>
            <a:r>
              <a:rPr b="1" dirty="0" err="1"/>
              <a:t>varlıklarda</a:t>
            </a:r>
            <a:r>
              <a:rPr b="1" dirty="0"/>
              <a:t> </a:t>
            </a:r>
            <a:r>
              <a:rPr b="1" dirty="0" err="1"/>
              <a:t>meydana</a:t>
            </a:r>
            <a:r>
              <a:rPr b="1" dirty="0"/>
              <a:t> </a:t>
            </a:r>
            <a:r>
              <a:rPr b="1" dirty="0" err="1"/>
              <a:t>gelen</a:t>
            </a:r>
            <a:r>
              <a:rPr b="1" dirty="0"/>
              <a:t> </a:t>
            </a:r>
            <a:r>
              <a:rPr b="1" dirty="0" err="1"/>
              <a:t>olumsuz</a:t>
            </a:r>
            <a:r>
              <a:rPr b="1" dirty="0"/>
              <a:t> </a:t>
            </a:r>
            <a:r>
              <a:rPr b="1" dirty="0" err="1"/>
              <a:t>değişimleri</a:t>
            </a:r>
            <a:r>
              <a:rPr b="1" dirty="0"/>
              <a:t> </a:t>
            </a:r>
            <a:r>
              <a:rPr b="1" dirty="0" err="1"/>
              <a:t>ifade</a:t>
            </a:r>
            <a:r>
              <a:rPr b="1" dirty="0"/>
              <a:t> </a:t>
            </a:r>
            <a:r>
              <a:rPr b="1" dirty="0" err="1"/>
              <a:t>eder</a:t>
            </a:r>
            <a:r>
              <a:rPr b="1" dirty="0"/>
              <a:t>.</a:t>
            </a:r>
            <a:endParaRPr lang="tr-TR" b="1" dirty="0"/>
          </a:p>
          <a:p>
            <a:pPr marL="0" indent="0" algn="just">
              <a:lnSpc>
                <a:spcPct val="110000"/>
              </a:lnSpc>
              <a:spcBef>
                <a:spcPts val="600"/>
              </a:spcBef>
              <a:spcAft>
                <a:spcPts val="600"/>
              </a:spcAft>
              <a:buNone/>
              <a:defRPr sz="2800">
                <a:latin typeface="Times New Roman"/>
              </a:defRPr>
            </a:pPr>
            <a:r>
              <a:rPr lang="tr-TR" b="1" dirty="0"/>
              <a:t>  </a:t>
            </a:r>
            <a:r>
              <a:rPr lang="tr-TR" b="1" dirty="0">
                <a:solidFill>
                  <a:srgbClr val="FFC000"/>
                </a:solidFill>
              </a:rPr>
              <a:t>- Çevresel bozulma: </a:t>
            </a:r>
            <a:r>
              <a:rPr lang="tr-TR" b="1" dirty="0"/>
              <a:t>Çevresel varlıklara zarar veren veya doğal süreçleri olumsuz etkileyen hadiselerdir.</a:t>
            </a:r>
          </a:p>
          <a:p>
            <a:pPr marL="0" indent="0" algn="just">
              <a:lnSpc>
                <a:spcPct val="110000"/>
              </a:lnSpc>
              <a:spcBef>
                <a:spcPts val="600"/>
              </a:spcBef>
              <a:spcAft>
                <a:spcPts val="600"/>
              </a:spcAft>
              <a:buNone/>
              <a:defRPr sz="2800">
                <a:latin typeface="Times New Roman"/>
              </a:defRPr>
            </a:pPr>
            <a:r>
              <a:rPr lang="tr-TR" b="1" dirty="0"/>
              <a:t>  Çevresel bozulma terimi </a:t>
            </a:r>
            <a:r>
              <a:rPr lang="tr-TR" b="1" dirty="0">
                <a:solidFill>
                  <a:srgbClr val="FFC000"/>
                </a:solidFill>
              </a:rPr>
              <a:t>“çevre kirliliğinden” </a:t>
            </a:r>
            <a:r>
              <a:rPr lang="tr-TR" b="1" dirty="0"/>
              <a:t>daha geniş bir kapsama sahip olsa da, </a:t>
            </a:r>
            <a:r>
              <a:rPr lang="tr-TR" b="1" u="sng" dirty="0"/>
              <a:t>kirlilik kavramının çoğu kez bozulmayı da </a:t>
            </a:r>
            <a:r>
              <a:rPr lang="tr-TR" b="1" dirty="0"/>
              <a:t>kapsayacak şekilde kullanıldığı görülür.</a:t>
            </a:r>
          </a:p>
          <a:p>
            <a:pPr marL="0" indent="0" algn="just">
              <a:lnSpc>
                <a:spcPct val="120000"/>
              </a:lnSpc>
              <a:spcBef>
                <a:spcPts val="600"/>
              </a:spcBef>
              <a:spcAft>
                <a:spcPts val="600"/>
              </a:spcAft>
              <a:buNone/>
              <a:defRPr sz="2800">
                <a:latin typeface="Times New Roman"/>
              </a:defRPr>
            </a:pPr>
            <a:r>
              <a:rPr lang="tr-TR" b="1" dirty="0">
                <a:solidFill>
                  <a:srgbClr val="FFC000"/>
                </a:solidFill>
              </a:rPr>
              <a:t>Ör: </a:t>
            </a:r>
            <a:r>
              <a:rPr lang="tr-TR" b="1" dirty="0"/>
              <a:t>Hava kirliliği, su  kirliliği, toprak kirliliği, gürültü kirliliği, ışık kirliliği, elektromanyetik kirlilik, radyoaktif kirlilik vb.</a:t>
            </a:r>
          </a:p>
          <a:p>
            <a:pPr marL="0" indent="0" algn="just">
              <a:lnSpc>
                <a:spcPct val="120000"/>
              </a:lnSpc>
              <a:spcBef>
                <a:spcPts val="600"/>
              </a:spcBef>
              <a:spcAft>
                <a:spcPts val="600"/>
              </a:spcAft>
              <a:buNone/>
              <a:defRPr sz="2800">
                <a:latin typeface="Times New Roman"/>
              </a:defRPr>
            </a:pPr>
            <a:endParaRPr lang="tr-TR" b="1" dirty="0"/>
          </a:p>
          <a:p>
            <a:pPr>
              <a:lnSpc>
                <a:spcPct val="100000"/>
              </a:lnSpc>
              <a:defRPr sz="2800">
                <a:latin typeface="Times New Roman"/>
              </a:defRPr>
            </a:pPr>
            <a:endParaRPr dirty="0"/>
          </a:p>
        </p:txBody>
      </p:sp>
      <p:sp>
        <p:nvSpPr>
          <p:cNvPr id="6" name="Title 1">
            <a:extLst>
              <a:ext uri="{FF2B5EF4-FFF2-40B4-BE49-F238E27FC236}">
                <a16:creationId xmlns:a16="http://schemas.microsoft.com/office/drawing/2014/main" xmlns="" id="{875D0E18-72C1-4181-9955-1203D2C93A21}"/>
              </a:ext>
            </a:extLst>
          </p:cNvPr>
          <p:cNvSpPr>
            <a:spLocks noGrp="1"/>
          </p:cNvSpPr>
          <p:nvPr>
            <p:ph type="title"/>
          </p:nvPr>
        </p:nvSpPr>
        <p:spPr>
          <a:xfrm>
            <a:off x="646111" y="58822"/>
            <a:ext cx="9404723" cy="602359"/>
          </a:xfrm>
        </p:spPr>
        <p:txBody>
          <a:bodyPr/>
          <a:lstStyle/>
          <a:p>
            <a:pPr algn="ctr">
              <a:lnSpc>
                <a:spcPct val="100000"/>
              </a:lnSpc>
              <a:defRPr sz="3200">
                <a:solidFill>
                  <a:srgbClr val="FFFF00"/>
                </a:solidFill>
                <a:latin typeface="Times New Roman"/>
              </a:defRPr>
            </a:pPr>
            <a:r>
              <a:rPr b="1" dirty="0"/>
              <a:t>IV. CEVRE SORUNLARI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57297"/>
            <a:ext cx="9404723" cy="686765"/>
          </a:xfrm>
        </p:spPr>
        <p:txBody>
          <a:bodyPr/>
          <a:lstStyle/>
          <a:p>
            <a:pPr algn="ctr">
              <a:lnSpc>
                <a:spcPct val="100000"/>
              </a:lnSpc>
              <a:defRPr sz="3200">
                <a:solidFill>
                  <a:srgbClr val="FFFF00"/>
                </a:solidFill>
                <a:latin typeface="Times New Roman"/>
              </a:defRPr>
            </a:pPr>
            <a:r>
              <a:rPr b="1" dirty="0"/>
              <a:t>I. ÇEVRE HUKUKU</a:t>
            </a:r>
          </a:p>
        </p:txBody>
      </p:sp>
      <p:sp>
        <p:nvSpPr>
          <p:cNvPr id="3" name="Content Placeholder 2"/>
          <p:cNvSpPr>
            <a:spLocks noGrp="1"/>
          </p:cNvSpPr>
          <p:nvPr>
            <p:ph idx="1"/>
          </p:nvPr>
        </p:nvSpPr>
        <p:spPr>
          <a:xfrm>
            <a:off x="422032" y="1167618"/>
            <a:ext cx="11605846" cy="5080781"/>
          </a:xfrm>
        </p:spPr>
        <p:txBody>
          <a:bodyPr/>
          <a:lstStyle/>
          <a:p>
            <a:pPr algn="just"/>
            <a:endParaRPr dirty="0"/>
          </a:p>
          <a:p>
            <a:pPr algn="just">
              <a:lnSpc>
                <a:spcPct val="100000"/>
              </a:lnSpc>
              <a:defRPr sz="2800">
                <a:latin typeface="Times New Roman"/>
              </a:defRPr>
            </a:pPr>
            <a:r>
              <a:rPr b="1" dirty="0" err="1">
                <a:solidFill>
                  <a:srgbClr val="FFFF00"/>
                </a:solidFill>
              </a:rPr>
              <a:t>Endüstri</a:t>
            </a:r>
            <a:r>
              <a:rPr b="1" dirty="0">
                <a:solidFill>
                  <a:srgbClr val="FFFF00"/>
                </a:solidFill>
              </a:rPr>
              <a:t> </a:t>
            </a:r>
            <a:r>
              <a:rPr b="1" dirty="0" err="1">
                <a:solidFill>
                  <a:srgbClr val="FFFF00"/>
                </a:solidFill>
              </a:rPr>
              <a:t>devrimi</a:t>
            </a:r>
            <a:r>
              <a:rPr b="1" dirty="0">
                <a:solidFill>
                  <a:srgbClr val="FFFF00"/>
                </a:solidFill>
              </a:rPr>
              <a:t> </a:t>
            </a:r>
            <a:r>
              <a:rPr b="1" dirty="0" err="1"/>
              <a:t>ile</a:t>
            </a:r>
            <a:r>
              <a:rPr b="1" dirty="0"/>
              <a:t> </a:t>
            </a:r>
            <a:r>
              <a:rPr b="1" dirty="0" err="1"/>
              <a:t>başlayan</a:t>
            </a:r>
            <a:r>
              <a:rPr b="1" dirty="0"/>
              <a:t> </a:t>
            </a:r>
            <a:r>
              <a:rPr b="1" dirty="0" err="1"/>
              <a:t>sanayileşme</a:t>
            </a:r>
            <a:r>
              <a:rPr b="1" dirty="0"/>
              <a:t> </a:t>
            </a:r>
            <a:r>
              <a:rPr b="1" dirty="0" err="1"/>
              <a:t>süreci</a:t>
            </a:r>
            <a:r>
              <a:rPr b="1" dirty="0"/>
              <a:t> </a:t>
            </a:r>
            <a:r>
              <a:rPr b="1" dirty="0" err="1"/>
              <a:t>ve</a:t>
            </a:r>
            <a:r>
              <a:rPr b="1" dirty="0"/>
              <a:t> buna </a:t>
            </a:r>
            <a:r>
              <a:rPr b="1" dirty="0" err="1"/>
              <a:t>paralel</a:t>
            </a:r>
            <a:r>
              <a:rPr b="1" dirty="0"/>
              <a:t> </a:t>
            </a:r>
            <a:r>
              <a:rPr b="1" dirty="0" err="1"/>
              <a:t>biçimde</a:t>
            </a:r>
            <a:r>
              <a:rPr b="1" dirty="0"/>
              <a:t> </a:t>
            </a:r>
            <a:r>
              <a:rPr b="1" dirty="0" err="1"/>
              <a:t>ortaya</a:t>
            </a:r>
            <a:r>
              <a:rPr b="1" dirty="0"/>
              <a:t> </a:t>
            </a:r>
            <a:r>
              <a:rPr b="1" dirty="0" err="1"/>
              <a:t>çıkan</a:t>
            </a:r>
            <a:r>
              <a:rPr lang="tr-TR" b="1" dirty="0"/>
              <a:t>;</a:t>
            </a:r>
          </a:p>
          <a:p>
            <a:pPr marL="0" indent="0" algn="just">
              <a:lnSpc>
                <a:spcPct val="100000"/>
              </a:lnSpc>
              <a:buNone/>
              <a:defRPr sz="2800">
                <a:latin typeface="Times New Roman"/>
              </a:defRPr>
            </a:pPr>
            <a:r>
              <a:rPr lang="tr-TR" b="1" dirty="0"/>
              <a:t>   </a:t>
            </a:r>
            <a:r>
              <a:rPr lang="tr-TR" b="1" dirty="0" smtClean="0"/>
              <a:t>- Hızlı nüfus </a:t>
            </a:r>
            <a:r>
              <a:rPr b="1" dirty="0" err="1" smtClean="0"/>
              <a:t>artışı</a:t>
            </a:r>
            <a:r>
              <a:rPr b="1" dirty="0" smtClean="0"/>
              <a:t> </a:t>
            </a:r>
            <a:r>
              <a:rPr b="1" dirty="0" err="1"/>
              <a:t>ve</a:t>
            </a:r>
            <a:r>
              <a:rPr b="1" dirty="0"/>
              <a:t> </a:t>
            </a:r>
            <a:endParaRPr lang="tr-TR" b="1" dirty="0"/>
          </a:p>
          <a:p>
            <a:pPr marL="0" indent="0" algn="just">
              <a:lnSpc>
                <a:spcPct val="100000"/>
              </a:lnSpc>
              <a:buNone/>
              <a:defRPr sz="2800">
                <a:latin typeface="Times New Roman"/>
              </a:defRPr>
            </a:pPr>
            <a:r>
              <a:rPr lang="tr-TR" b="1" dirty="0"/>
              <a:t>   - </a:t>
            </a:r>
            <a:r>
              <a:rPr lang="tr-TR" b="1" dirty="0" err="1" smtClean="0"/>
              <a:t>Kentl</a:t>
            </a:r>
            <a:r>
              <a:rPr b="1" dirty="0" err="1" smtClean="0"/>
              <a:t>eşme</a:t>
            </a:r>
            <a:r>
              <a:rPr b="1" dirty="0" smtClean="0"/>
              <a:t> </a:t>
            </a:r>
            <a:r>
              <a:rPr b="1" dirty="0" err="1"/>
              <a:t>gibi</a:t>
            </a:r>
            <a:r>
              <a:rPr b="1" dirty="0"/>
              <a:t> </a:t>
            </a:r>
            <a:r>
              <a:rPr b="1" dirty="0" err="1"/>
              <a:t>nedenlerden</a:t>
            </a:r>
            <a:r>
              <a:rPr b="1" dirty="0"/>
              <a:t> </a:t>
            </a:r>
            <a:r>
              <a:rPr b="1" dirty="0" err="1"/>
              <a:t>kaynaklanan</a:t>
            </a:r>
            <a:r>
              <a:rPr b="1" dirty="0"/>
              <a:t> </a:t>
            </a:r>
            <a:r>
              <a:rPr b="1" dirty="0" err="1"/>
              <a:t>çevresel</a:t>
            </a:r>
            <a:r>
              <a:rPr b="1" dirty="0"/>
              <a:t> </a:t>
            </a:r>
            <a:r>
              <a:rPr b="1" dirty="0" err="1"/>
              <a:t>felaketlere</a:t>
            </a:r>
            <a:r>
              <a:rPr b="1" dirty="0"/>
              <a:t> </a:t>
            </a:r>
            <a:r>
              <a:rPr b="1" dirty="0" err="1"/>
              <a:t>bağlı</a:t>
            </a:r>
            <a:r>
              <a:rPr b="1" dirty="0"/>
              <a:t> </a:t>
            </a:r>
            <a:r>
              <a:rPr b="1" dirty="0" err="1"/>
              <a:t>olarak</a:t>
            </a:r>
            <a:r>
              <a:rPr b="1" dirty="0"/>
              <a:t>, </a:t>
            </a:r>
            <a:endParaRPr lang="tr-TR" b="1" dirty="0"/>
          </a:p>
          <a:p>
            <a:pPr marL="0" indent="0" algn="just">
              <a:lnSpc>
                <a:spcPct val="100000"/>
              </a:lnSpc>
              <a:buNone/>
              <a:defRPr sz="2800">
                <a:latin typeface="Times New Roman"/>
              </a:defRPr>
            </a:pPr>
            <a:r>
              <a:rPr lang="tr-TR" b="1" dirty="0"/>
              <a:t>  </a:t>
            </a:r>
            <a:r>
              <a:rPr lang="tr-TR" b="1" dirty="0" smtClean="0"/>
              <a:t>- Çevre </a:t>
            </a:r>
            <a:r>
              <a:rPr b="1" dirty="0" err="1" smtClean="0"/>
              <a:t>sorunları</a:t>
            </a:r>
            <a:r>
              <a:rPr b="1" dirty="0" smtClean="0"/>
              <a:t> </a:t>
            </a:r>
            <a:r>
              <a:rPr b="1" dirty="0" err="1"/>
              <a:t>özellikle</a:t>
            </a:r>
            <a:r>
              <a:rPr b="1" dirty="0"/>
              <a:t> </a:t>
            </a:r>
            <a:r>
              <a:rPr b="1" dirty="0">
                <a:solidFill>
                  <a:srgbClr val="FFFF00"/>
                </a:solidFill>
              </a:rPr>
              <a:t>20. </a:t>
            </a:r>
            <a:r>
              <a:rPr b="1" dirty="0" err="1">
                <a:solidFill>
                  <a:srgbClr val="FFFF00"/>
                </a:solidFill>
              </a:rPr>
              <a:t>yüzyılın</a:t>
            </a:r>
            <a:r>
              <a:rPr b="1" dirty="0">
                <a:solidFill>
                  <a:srgbClr val="FFFF00"/>
                </a:solidFill>
              </a:rPr>
              <a:t> </a:t>
            </a:r>
            <a:r>
              <a:rPr b="1" dirty="0" err="1">
                <a:solidFill>
                  <a:srgbClr val="FFFF00"/>
                </a:solidFill>
              </a:rPr>
              <a:t>ikinci</a:t>
            </a:r>
            <a:r>
              <a:rPr b="1" dirty="0">
                <a:solidFill>
                  <a:srgbClr val="FFFF00"/>
                </a:solidFill>
              </a:rPr>
              <a:t> </a:t>
            </a:r>
            <a:r>
              <a:rPr b="1" dirty="0" err="1">
                <a:solidFill>
                  <a:srgbClr val="FFFF00"/>
                </a:solidFill>
              </a:rPr>
              <a:t>yarısından</a:t>
            </a:r>
            <a:r>
              <a:rPr b="1" dirty="0">
                <a:solidFill>
                  <a:srgbClr val="FFFF00"/>
                </a:solidFill>
              </a:rPr>
              <a:t> </a:t>
            </a:r>
            <a:r>
              <a:rPr b="1" dirty="0" err="1"/>
              <a:t>itibaren</a:t>
            </a:r>
            <a:r>
              <a:rPr b="1" dirty="0"/>
              <a:t> </a:t>
            </a:r>
            <a:r>
              <a:rPr b="1" dirty="0" err="1"/>
              <a:t>insanlık</a:t>
            </a:r>
            <a:r>
              <a:rPr b="1" dirty="0"/>
              <a:t> </a:t>
            </a:r>
            <a:r>
              <a:rPr b="1" dirty="0" err="1"/>
              <a:t>için</a:t>
            </a:r>
            <a:r>
              <a:rPr b="1" dirty="0"/>
              <a:t> </a:t>
            </a:r>
            <a:r>
              <a:rPr b="1" dirty="0" err="1"/>
              <a:t>önemli</a:t>
            </a:r>
            <a:r>
              <a:rPr b="1" dirty="0"/>
              <a:t> </a:t>
            </a:r>
            <a:r>
              <a:rPr b="1" dirty="0" err="1"/>
              <a:t>bir</a:t>
            </a:r>
            <a:r>
              <a:rPr b="1" dirty="0"/>
              <a:t> </a:t>
            </a:r>
            <a:r>
              <a:rPr b="1" dirty="0" err="1"/>
              <a:t>gündem</a:t>
            </a:r>
            <a:r>
              <a:rPr b="1" dirty="0"/>
              <a:t> </a:t>
            </a:r>
            <a:r>
              <a:rPr b="1" dirty="0" err="1"/>
              <a:t>maddesi</a:t>
            </a:r>
            <a:r>
              <a:rPr b="1" dirty="0"/>
              <a:t> </a:t>
            </a:r>
            <a:r>
              <a:rPr b="1" dirty="0" err="1"/>
              <a:t>haline</a:t>
            </a:r>
            <a:r>
              <a:rPr b="1" dirty="0"/>
              <a:t> </a:t>
            </a:r>
            <a:r>
              <a:rPr b="1" dirty="0" err="1"/>
              <a:t>gelmiştir</a:t>
            </a:r>
            <a:r>
              <a:rPr b="1"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542" y="1068180"/>
            <a:ext cx="11788726" cy="5262282"/>
          </a:xfrm>
        </p:spPr>
        <p:txBody>
          <a:bodyPr>
            <a:normAutofit/>
          </a:bodyPr>
          <a:lstStyle/>
          <a:p>
            <a:pPr algn="just">
              <a:lnSpc>
                <a:spcPct val="120000"/>
              </a:lnSpc>
              <a:spcBef>
                <a:spcPts val="600"/>
              </a:spcBef>
              <a:spcAft>
                <a:spcPts val="600"/>
              </a:spcAft>
              <a:defRPr sz="2800">
                <a:latin typeface="Times New Roman"/>
              </a:defRPr>
            </a:pPr>
            <a:r>
              <a:rPr lang="tr-TR" b="1" dirty="0">
                <a:solidFill>
                  <a:srgbClr val="FFC000"/>
                </a:solidFill>
              </a:rPr>
              <a:t>Diğer çevre sorunları: </a:t>
            </a:r>
          </a:p>
          <a:p>
            <a:pPr marL="0" indent="0" algn="just">
              <a:lnSpc>
                <a:spcPct val="120000"/>
              </a:lnSpc>
              <a:spcBef>
                <a:spcPts val="600"/>
              </a:spcBef>
              <a:spcAft>
                <a:spcPts val="600"/>
              </a:spcAft>
              <a:buNone/>
              <a:defRPr sz="2800">
                <a:latin typeface="Times New Roman"/>
              </a:defRPr>
            </a:pPr>
            <a:r>
              <a:rPr lang="tr-TR" b="1" dirty="0"/>
              <a:t>   - </a:t>
            </a:r>
            <a:r>
              <a:rPr b="1" dirty="0"/>
              <a:t>Bitki </a:t>
            </a:r>
            <a:r>
              <a:rPr b="1" dirty="0" err="1"/>
              <a:t>ve</a:t>
            </a:r>
            <a:r>
              <a:rPr b="1" dirty="0"/>
              <a:t>  </a:t>
            </a:r>
            <a:r>
              <a:rPr b="1" dirty="0" err="1"/>
              <a:t>hayvan</a:t>
            </a:r>
            <a:r>
              <a:rPr b="1" dirty="0"/>
              <a:t> </a:t>
            </a:r>
            <a:r>
              <a:rPr b="1" dirty="0" err="1"/>
              <a:t>türlerinin</a:t>
            </a:r>
            <a:r>
              <a:rPr b="1" dirty="0"/>
              <a:t> </a:t>
            </a:r>
            <a:r>
              <a:rPr b="1" dirty="0" err="1"/>
              <a:t>ve</a:t>
            </a:r>
            <a:r>
              <a:rPr b="1" dirty="0"/>
              <a:t> </a:t>
            </a:r>
            <a:r>
              <a:rPr b="1" dirty="0" err="1"/>
              <a:t>bunların</a:t>
            </a:r>
            <a:r>
              <a:rPr b="1" dirty="0"/>
              <a:t> </a:t>
            </a:r>
            <a:r>
              <a:rPr b="1" dirty="0" err="1"/>
              <a:t>yaşam</a:t>
            </a:r>
            <a:r>
              <a:rPr b="1" dirty="0"/>
              <a:t> </a:t>
            </a:r>
            <a:r>
              <a:rPr b="1" dirty="0" err="1"/>
              <a:t>alanlarının</a:t>
            </a:r>
            <a:r>
              <a:rPr b="1" dirty="0"/>
              <a:t> </a:t>
            </a:r>
            <a:r>
              <a:rPr b="1" dirty="0" err="1"/>
              <a:t>tahribi</a:t>
            </a:r>
            <a:r>
              <a:rPr b="1" dirty="0"/>
              <a:t>,</a:t>
            </a:r>
            <a:endParaRPr lang="tr-TR" b="1" dirty="0"/>
          </a:p>
          <a:p>
            <a:pPr marL="0" indent="0" algn="just">
              <a:lnSpc>
                <a:spcPct val="120000"/>
              </a:lnSpc>
              <a:spcBef>
                <a:spcPts val="600"/>
              </a:spcBef>
              <a:spcAft>
                <a:spcPts val="600"/>
              </a:spcAft>
              <a:buNone/>
              <a:defRPr sz="2800">
                <a:latin typeface="Times New Roman"/>
              </a:defRPr>
            </a:pPr>
            <a:r>
              <a:rPr lang="tr-TR" b="1" dirty="0"/>
              <a:t>  - O</a:t>
            </a:r>
            <a:r>
              <a:rPr b="1" dirty="0" err="1"/>
              <a:t>rmansızlaşma</a:t>
            </a:r>
            <a:r>
              <a:rPr b="1" dirty="0"/>
              <a:t>, </a:t>
            </a:r>
            <a:endParaRPr lang="tr-TR" b="1" dirty="0"/>
          </a:p>
          <a:p>
            <a:pPr marL="0" indent="0" algn="just">
              <a:lnSpc>
                <a:spcPct val="120000"/>
              </a:lnSpc>
              <a:spcBef>
                <a:spcPts val="600"/>
              </a:spcBef>
              <a:spcAft>
                <a:spcPts val="600"/>
              </a:spcAft>
              <a:buNone/>
              <a:defRPr sz="2800">
                <a:latin typeface="Times New Roman"/>
              </a:defRPr>
            </a:pPr>
            <a:r>
              <a:rPr lang="tr-TR" b="1" dirty="0"/>
              <a:t>  - Küresel ısınma, </a:t>
            </a:r>
          </a:p>
          <a:p>
            <a:pPr marL="0" indent="0" algn="just">
              <a:lnSpc>
                <a:spcPct val="120000"/>
              </a:lnSpc>
              <a:spcBef>
                <a:spcPts val="600"/>
              </a:spcBef>
              <a:spcAft>
                <a:spcPts val="600"/>
              </a:spcAft>
              <a:buNone/>
              <a:defRPr sz="2800">
                <a:latin typeface="Times New Roman"/>
              </a:defRPr>
            </a:pPr>
            <a:r>
              <a:rPr lang="tr-TR" b="1" dirty="0"/>
              <a:t>  - Çölleşme ve erozyon,</a:t>
            </a:r>
          </a:p>
          <a:p>
            <a:pPr marL="0" indent="0" algn="just">
              <a:lnSpc>
                <a:spcPct val="120000"/>
              </a:lnSpc>
              <a:spcBef>
                <a:spcPts val="600"/>
              </a:spcBef>
              <a:spcAft>
                <a:spcPts val="600"/>
              </a:spcAft>
              <a:buNone/>
              <a:defRPr sz="2800">
                <a:latin typeface="Times New Roman"/>
              </a:defRPr>
            </a:pPr>
            <a:r>
              <a:rPr lang="tr-TR" b="1" dirty="0"/>
              <a:t>  - </a:t>
            </a:r>
            <a:r>
              <a:rPr b="1" dirty="0"/>
              <a:t> </a:t>
            </a:r>
            <a:r>
              <a:rPr lang="tr-TR" b="1" dirty="0"/>
              <a:t>Ozon tabakasının incelmesi ve </a:t>
            </a:r>
          </a:p>
          <a:p>
            <a:pPr marL="0" indent="0" algn="just">
              <a:lnSpc>
                <a:spcPct val="120000"/>
              </a:lnSpc>
              <a:spcBef>
                <a:spcPts val="600"/>
              </a:spcBef>
              <a:spcAft>
                <a:spcPts val="600"/>
              </a:spcAft>
              <a:buNone/>
              <a:defRPr sz="2800">
                <a:latin typeface="Times New Roman"/>
              </a:defRPr>
            </a:pPr>
            <a:r>
              <a:rPr lang="tr-TR" b="1" dirty="0"/>
              <a:t>  - Asit </a:t>
            </a:r>
            <a:r>
              <a:rPr lang="tr-TR" b="1" dirty="0" smtClean="0"/>
              <a:t>yağmurları vb.</a:t>
            </a:r>
            <a:endParaRPr b="1" dirty="0"/>
          </a:p>
        </p:txBody>
      </p:sp>
      <p:sp>
        <p:nvSpPr>
          <p:cNvPr id="6" name="Title 1">
            <a:extLst>
              <a:ext uri="{FF2B5EF4-FFF2-40B4-BE49-F238E27FC236}">
                <a16:creationId xmlns:a16="http://schemas.microsoft.com/office/drawing/2014/main" xmlns="" id="{B6967F48-6FAD-4336-BECC-05AE5F89AD1E}"/>
              </a:ext>
            </a:extLst>
          </p:cNvPr>
          <p:cNvSpPr>
            <a:spLocks noGrp="1"/>
          </p:cNvSpPr>
          <p:nvPr>
            <p:ph type="title"/>
          </p:nvPr>
        </p:nvSpPr>
        <p:spPr>
          <a:xfrm>
            <a:off x="646111" y="58822"/>
            <a:ext cx="9404723" cy="602359"/>
          </a:xfrm>
        </p:spPr>
        <p:txBody>
          <a:bodyPr/>
          <a:lstStyle/>
          <a:p>
            <a:pPr algn="ctr">
              <a:lnSpc>
                <a:spcPct val="100000"/>
              </a:lnSpc>
              <a:defRPr sz="3200">
                <a:solidFill>
                  <a:srgbClr val="FFFF00"/>
                </a:solidFill>
                <a:latin typeface="Times New Roman"/>
              </a:defRPr>
            </a:pPr>
            <a:r>
              <a:rPr b="1" dirty="0"/>
              <a:t>IV. CEVRE SORUNLARI</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9157"/>
            <a:ext cx="9404723" cy="660221"/>
          </a:xfrm>
        </p:spPr>
        <p:txBody>
          <a:bodyPr/>
          <a:lstStyle/>
          <a:p>
            <a:pPr algn="ctr">
              <a:lnSpc>
                <a:spcPct val="100000"/>
              </a:lnSpc>
              <a:defRPr sz="3200">
                <a:solidFill>
                  <a:srgbClr val="FFFF00"/>
                </a:solidFill>
                <a:latin typeface="Times New Roman"/>
              </a:defRPr>
            </a:pPr>
            <a:r>
              <a:rPr b="1" dirty="0"/>
              <a:t>V. CEVRE SORUNSALI</a:t>
            </a:r>
          </a:p>
        </p:txBody>
      </p:sp>
      <p:sp>
        <p:nvSpPr>
          <p:cNvPr id="3" name="Content Placeholder 2"/>
          <p:cNvSpPr>
            <a:spLocks noGrp="1"/>
          </p:cNvSpPr>
          <p:nvPr>
            <p:ph idx="1"/>
          </p:nvPr>
        </p:nvSpPr>
        <p:spPr>
          <a:xfrm>
            <a:off x="136990" y="789378"/>
            <a:ext cx="11408899" cy="6068622"/>
          </a:xfrm>
        </p:spPr>
        <p:txBody>
          <a:bodyPr>
            <a:normAutofit/>
          </a:bodyPr>
          <a:lstStyle/>
          <a:p>
            <a:pPr algn="just">
              <a:lnSpc>
                <a:spcPct val="120000"/>
              </a:lnSpc>
              <a:spcBef>
                <a:spcPts val="600"/>
              </a:spcBef>
              <a:spcAft>
                <a:spcPts val="600"/>
              </a:spcAft>
              <a:defRPr sz="2800">
                <a:latin typeface="Times New Roman"/>
              </a:defRPr>
            </a:pPr>
            <a:r>
              <a:rPr b="1" dirty="0" err="1"/>
              <a:t>İnsanoğlu</a:t>
            </a:r>
            <a:r>
              <a:rPr b="1" dirty="0"/>
              <a:t>, </a:t>
            </a:r>
            <a:r>
              <a:rPr b="1" dirty="0" err="1"/>
              <a:t>ilkçağlardan</a:t>
            </a:r>
            <a:r>
              <a:rPr b="1" dirty="0"/>
              <a:t> </a:t>
            </a:r>
            <a:r>
              <a:rPr b="1" dirty="0" err="1"/>
              <a:t>bu</a:t>
            </a:r>
            <a:r>
              <a:rPr b="1" dirty="0"/>
              <a:t> </a:t>
            </a:r>
            <a:r>
              <a:rPr b="1" dirty="0" err="1"/>
              <a:t>yana</a:t>
            </a:r>
            <a:r>
              <a:rPr b="1" dirty="0"/>
              <a:t> </a:t>
            </a:r>
            <a:r>
              <a:rPr b="1" dirty="0" err="1"/>
              <a:t>yaşadığı</a:t>
            </a:r>
            <a:r>
              <a:rPr b="1" dirty="0"/>
              <a:t> </a:t>
            </a:r>
            <a:r>
              <a:rPr b="1" dirty="0" err="1"/>
              <a:t>çevre</a:t>
            </a:r>
            <a:r>
              <a:rPr b="1" dirty="0"/>
              <a:t> </a:t>
            </a:r>
            <a:r>
              <a:rPr b="1" dirty="0" err="1"/>
              <a:t>ile</a:t>
            </a:r>
            <a:r>
              <a:rPr b="1" dirty="0"/>
              <a:t> </a:t>
            </a:r>
            <a:r>
              <a:rPr b="1" dirty="0" err="1"/>
              <a:t>sürekli</a:t>
            </a:r>
            <a:r>
              <a:rPr b="1" dirty="0"/>
              <a:t> </a:t>
            </a:r>
            <a:r>
              <a:rPr b="1" dirty="0" err="1">
                <a:solidFill>
                  <a:srgbClr val="FFC000"/>
                </a:solidFill>
              </a:rPr>
              <a:t>ilişki</a:t>
            </a:r>
            <a:r>
              <a:rPr b="1" dirty="0"/>
              <a:t> </a:t>
            </a:r>
            <a:r>
              <a:rPr b="1" dirty="0" err="1"/>
              <a:t>içinde</a:t>
            </a:r>
            <a:r>
              <a:rPr b="1" dirty="0"/>
              <a:t> </a:t>
            </a:r>
            <a:r>
              <a:rPr b="1" dirty="0" err="1"/>
              <a:t>olmuştur</a:t>
            </a:r>
            <a:r>
              <a:rPr b="1" dirty="0"/>
              <a:t>. </a:t>
            </a:r>
            <a:endParaRPr lang="tr-TR" b="1" dirty="0"/>
          </a:p>
          <a:p>
            <a:pPr marL="0" indent="0" algn="just">
              <a:lnSpc>
                <a:spcPct val="120000"/>
              </a:lnSpc>
              <a:spcBef>
                <a:spcPts val="600"/>
              </a:spcBef>
              <a:spcAft>
                <a:spcPts val="600"/>
              </a:spcAft>
              <a:defRPr sz="2800">
                <a:latin typeface="Times New Roman"/>
              </a:defRPr>
            </a:pPr>
            <a:r>
              <a:rPr b="1" dirty="0" err="1"/>
              <a:t>İnsan</a:t>
            </a:r>
            <a:r>
              <a:rPr b="1" dirty="0"/>
              <a:t>, </a:t>
            </a:r>
            <a:r>
              <a:rPr b="1" dirty="0" err="1"/>
              <a:t>bu</a:t>
            </a:r>
            <a:r>
              <a:rPr b="1" dirty="0"/>
              <a:t> </a:t>
            </a:r>
            <a:r>
              <a:rPr b="1" dirty="0" err="1"/>
              <a:t>ilişki</a:t>
            </a:r>
            <a:r>
              <a:rPr b="1" dirty="0"/>
              <a:t> </a:t>
            </a:r>
            <a:r>
              <a:rPr b="1" dirty="0" err="1"/>
              <a:t>kapsamında</a:t>
            </a:r>
            <a:r>
              <a:rPr b="1" dirty="0"/>
              <a:t> </a:t>
            </a:r>
            <a:r>
              <a:rPr b="1" u="sng" dirty="0" err="1"/>
              <a:t>doğadan</a:t>
            </a:r>
            <a:r>
              <a:rPr b="1" u="sng" dirty="0"/>
              <a:t> </a:t>
            </a:r>
            <a:r>
              <a:rPr b="1" u="sng" dirty="0" err="1"/>
              <a:t>yararlanmış</a:t>
            </a:r>
            <a:r>
              <a:rPr b="1" u="sng" dirty="0"/>
              <a:t> </a:t>
            </a:r>
            <a:r>
              <a:rPr b="1" u="sng" dirty="0" err="1"/>
              <a:t>ve</a:t>
            </a:r>
            <a:r>
              <a:rPr b="1" u="sng" dirty="0"/>
              <a:t> </a:t>
            </a:r>
            <a:r>
              <a:rPr b="1" u="sng" dirty="0" err="1"/>
              <a:t>doğayı</a:t>
            </a:r>
            <a:r>
              <a:rPr b="1" u="sng" dirty="0"/>
              <a:t> </a:t>
            </a:r>
            <a:r>
              <a:rPr b="1" u="sng" dirty="0" err="1"/>
              <a:t>işlemiştir</a:t>
            </a:r>
            <a:r>
              <a:rPr b="1" dirty="0"/>
              <a:t>.</a:t>
            </a:r>
            <a:endParaRPr lang="tr-TR" b="1" dirty="0"/>
          </a:p>
          <a:p>
            <a:pPr marL="0" indent="0" algn="just">
              <a:lnSpc>
                <a:spcPct val="120000"/>
              </a:lnSpc>
              <a:spcBef>
                <a:spcPts val="600"/>
              </a:spcBef>
              <a:spcAft>
                <a:spcPts val="600"/>
              </a:spcAft>
              <a:defRPr sz="2800">
                <a:latin typeface="Times New Roman"/>
              </a:defRPr>
            </a:pPr>
            <a:r>
              <a:rPr lang="tr-TR" b="1" dirty="0"/>
              <a:t>Ancak insanoğlu, son yüzyıllarda bilgi birikiminde ve teknolojide kaydedilen ilerlemelere koşut olarak </a:t>
            </a:r>
            <a:r>
              <a:rPr lang="tr-TR" b="1" dirty="0">
                <a:solidFill>
                  <a:srgbClr val="FFC000"/>
                </a:solidFill>
              </a:rPr>
              <a:t>doğaya egemen olmaya çalışmış, doğaya pervasızca müdahalelerde bulunarak </a:t>
            </a:r>
            <a:r>
              <a:rPr lang="tr-TR" b="1" dirty="0" err="1"/>
              <a:t>sınırsızcaymışçasına</a:t>
            </a:r>
            <a:r>
              <a:rPr lang="tr-TR" b="1" dirty="0"/>
              <a:t> doğadan yararlanmaya çalışmıştır.</a:t>
            </a:r>
          </a:p>
          <a:p>
            <a:pPr marL="0" indent="0" algn="just">
              <a:lnSpc>
                <a:spcPct val="120000"/>
              </a:lnSpc>
              <a:spcBef>
                <a:spcPts val="600"/>
              </a:spcBef>
              <a:spcAft>
                <a:spcPts val="600"/>
              </a:spcAft>
              <a:defRPr sz="2800">
                <a:latin typeface="Times New Roman"/>
              </a:defRPr>
            </a:pPr>
            <a:r>
              <a:rPr lang="tr-TR" b="1" dirty="0"/>
              <a:t>Bu durum, insan ile çevre arasındaki </a:t>
            </a:r>
            <a:r>
              <a:rPr lang="tr-TR" b="1" dirty="0">
                <a:solidFill>
                  <a:srgbClr val="FFC000"/>
                </a:solidFill>
              </a:rPr>
              <a:t>uyumu</a:t>
            </a:r>
            <a:r>
              <a:rPr lang="tr-TR" b="1" dirty="0"/>
              <a:t> kısa zamanda bozmuştur. Ama, insanoğlunun </a:t>
            </a:r>
            <a:r>
              <a:rPr lang="tr-TR" b="1" u="sng" dirty="0"/>
              <a:t>çevreye verdiği zararların farkına varması </a:t>
            </a:r>
            <a:r>
              <a:rPr lang="tr-TR" b="1" dirty="0"/>
              <a:t>uzun bir zaman almıştır.</a:t>
            </a:r>
          </a:p>
          <a:p>
            <a:pPr>
              <a:lnSpc>
                <a:spcPct val="100000"/>
              </a:lnSpc>
              <a:defRPr sz="2800">
                <a:latin typeface="Times New Roman"/>
              </a:defRPr>
            </a:pPr>
            <a:endParaRP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8247" y="786823"/>
            <a:ext cx="11713698" cy="5815408"/>
          </a:xfrm>
        </p:spPr>
        <p:txBody>
          <a:bodyPr>
            <a:normAutofit lnSpcReduction="10000"/>
          </a:bodyPr>
          <a:lstStyle/>
          <a:p>
            <a:pPr marL="0" indent="0" algn="just">
              <a:lnSpc>
                <a:spcPct val="130000"/>
              </a:lnSpc>
              <a:spcBef>
                <a:spcPts val="600"/>
              </a:spcBef>
              <a:spcAft>
                <a:spcPts val="600"/>
              </a:spcAft>
              <a:defRPr sz="2800">
                <a:latin typeface="Times New Roman"/>
              </a:defRPr>
            </a:pPr>
            <a:r>
              <a:rPr sz="2800" b="1" dirty="0"/>
              <a:t>Bu </a:t>
            </a:r>
            <a:r>
              <a:rPr sz="2800" b="1" u="sng" dirty="0" err="1"/>
              <a:t>farkındalık</a:t>
            </a:r>
            <a:r>
              <a:rPr sz="2800" b="1" dirty="0"/>
              <a:t> </a:t>
            </a:r>
            <a:r>
              <a:rPr sz="2800" b="1" dirty="0">
                <a:solidFill>
                  <a:srgbClr val="FFC000"/>
                </a:solidFill>
              </a:rPr>
              <a:t>20. </a:t>
            </a:r>
            <a:r>
              <a:rPr sz="2800" b="1" dirty="0" err="1">
                <a:solidFill>
                  <a:srgbClr val="FFC000"/>
                </a:solidFill>
              </a:rPr>
              <a:t>yüzyılda</a:t>
            </a:r>
            <a:r>
              <a:rPr sz="2800" b="1" dirty="0">
                <a:solidFill>
                  <a:srgbClr val="FFC000"/>
                </a:solidFill>
              </a:rPr>
              <a:t> </a:t>
            </a:r>
            <a:r>
              <a:rPr sz="2800" b="1" dirty="0" err="1"/>
              <a:t>gerçekleşmiştir</a:t>
            </a:r>
            <a:r>
              <a:rPr sz="2800" b="1" dirty="0"/>
              <a:t>. </a:t>
            </a:r>
            <a:r>
              <a:rPr sz="2800" b="1" u="sng" dirty="0"/>
              <a:t>O </a:t>
            </a:r>
            <a:r>
              <a:rPr sz="2800" b="1" u="sng" dirty="0" err="1"/>
              <a:t>tarihlere</a:t>
            </a:r>
            <a:r>
              <a:rPr sz="2800" b="1" u="sng" dirty="0"/>
              <a:t> </a:t>
            </a:r>
            <a:r>
              <a:rPr sz="2800" b="1" u="sng" dirty="0" err="1"/>
              <a:t>kadar</a:t>
            </a:r>
            <a:r>
              <a:rPr sz="2800" b="1" u="sng" dirty="0"/>
              <a:t> </a:t>
            </a:r>
            <a:r>
              <a:rPr sz="2800" b="1" u="sng" dirty="0" err="1"/>
              <a:t>kendini</a:t>
            </a:r>
            <a:r>
              <a:rPr sz="2800" b="1" u="sng" dirty="0"/>
              <a:t> </a:t>
            </a:r>
            <a:r>
              <a:rPr sz="2800" b="1" u="sng" dirty="0" err="1"/>
              <a:t>evrenin</a:t>
            </a:r>
            <a:r>
              <a:rPr sz="2800" b="1" u="sng" dirty="0"/>
              <a:t> </a:t>
            </a:r>
            <a:r>
              <a:rPr sz="2800" b="1" u="sng" dirty="0" err="1"/>
              <a:t>sahibi</a:t>
            </a:r>
            <a:r>
              <a:rPr sz="2800" b="1" u="sng" dirty="0"/>
              <a:t> </a:t>
            </a:r>
            <a:r>
              <a:rPr sz="2800" b="1" u="sng" dirty="0" err="1"/>
              <a:t>sayan</a:t>
            </a:r>
            <a:r>
              <a:rPr sz="2800" b="1" u="sng" dirty="0"/>
              <a:t> </a:t>
            </a:r>
            <a:r>
              <a:rPr lang="tr-TR" sz="2800" b="1" u="sng" dirty="0" smtClean="0">
                <a:solidFill>
                  <a:srgbClr val="FFFF00"/>
                </a:solidFill>
              </a:rPr>
              <a:t>"</a:t>
            </a:r>
            <a:r>
              <a:rPr sz="2800" b="1" u="sng" dirty="0" err="1" smtClean="0">
                <a:solidFill>
                  <a:srgbClr val="FFFF00"/>
                </a:solidFill>
              </a:rPr>
              <a:t>insanın</a:t>
            </a:r>
            <a:r>
              <a:rPr lang="tr-TR" sz="2800" b="1" u="sng" dirty="0" smtClean="0">
                <a:solidFill>
                  <a:srgbClr val="FFFF00"/>
                </a:solidFill>
              </a:rPr>
              <a:t>"</a:t>
            </a:r>
            <a:r>
              <a:rPr sz="2800" b="1" dirty="0" smtClean="0">
                <a:solidFill>
                  <a:srgbClr val="FFFF00"/>
                </a:solidFill>
              </a:rPr>
              <a:t> </a:t>
            </a:r>
            <a:r>
              <a:rPr sz="2800" b="1" dirty="0" err="1">
                <a:solidFill>
                  <a:srgbClr val="FFC000"/>
                </a:solidFill>
              </a:rPr>
              <a:t>çevreyle</a:t>
            </a:r>
            <a:r>
              <a:rPr sz="2800" b="1" dirty="0">
                <a:solidFill>
                  <a:srgbClr val="FFC000"/>
                </a:solidFill>
              </a:rPr>
              <a:t> </a:t>
            </a:r>
            <a:r>
              <a:rPr sz="2800" b="1" dirty="0" err="1">
                <a:solidFill>
                  <a:srgbClr val="FFC000"/>
                </a:solidFill>
              </a:rPr>
              <a:t>uyumlu</a:t>
            </a:r>
            <a:r>
              <a:rPr sz="2800" b="1" dirty="0">
                <a:solidFill>
                  <a:srgbClr val="FFC000"/>
                </a:solidFill>
              </a:rPr>
              <a:t> </a:t>
            </a:r>
            <a:r>
              <a:rPr sz="2800" b="1" dirty="0" err="1"/>
              <a:t>yaşaması</a:t>
            </a:r>
            <a:r>
              <a:rPr sz="2800" b="1" dirty="0"/>
              <a:t> </a:t>
            </a:r>
            <a:r>
              <a:rPr sz="2800" b="1" dirty="0" err="1"/>
              <a:t>gerektiğini</a:t>
            </a:r>
            <a:r>
              <a:rPr sz="2800" b="1" dirty="0"/>
              <a:t> </a:t>
            </a:r>
            <a:r>
              <a:rPr sz="2800" b="1" dirty="0" err="1"/>
              <a:t>ortaya</a:t>
            </a:r>
            <a:r>
              <a:rPr sz="2800" b="1" dirty="0"/>
              <a:t> </a:t>
            </a:r>
            <a:r>
              <a:rPr sz="2800" b="1" dirty="0" err="1"/>
              <a:t>koymuştur</a:t>
            </a:r>
            <a:r>
              <a:rPr sz="2800" b="1" dirty="0"/>
              <a:t>.</a:t>
            </a:r>
            <a:endParaRPr lang="tr-TR" sz="2800" b="1" dirty="0"/>
          </a:p>
          <a:p>
            <a:pPr marL="0" indent="0" algn="just">
              <a:lnSpc>
                <a:spcPct val="130000"/>
              </a:lnSpc>
              <a:spcBef>
                <a:spcPts val="600"/>
              </a:spcBef>
              <a:spcAft>
                <a:spcPts val="600"/>
              </a:spcAft>
              <a:defRPr sz="2800">
                <a:latin typeface="Times New Roman"/>
              </a:defRPr>
            </a:pPr>
            <a:r>
              <a:rPr lang="tr-TR" sz="2800" b="1" dirty="0" smtClean="0"/>
              <a:t>Bu farkındalık, </a:t>
            </a:r>
            <a:r>
              <a:rPr lang="tr-TR" sz="2800" b="1" dirty="0"/>
              <a:t>çevreye ilişkin tartışmaların yeni boyutlar kazanmasına yol açmıştır.</a:t>
            </a:r>
          </a:p>
          <a:p>
            <a:pPr marL="0" indent="0" algn="just">
              <a:lnSpc>
                <a:spcPct val="130000"/>
              </a:lnSpc>
              <a:spcBef>
                <a:spcPts val="600"/>
              </a:spcBef>
              <a:spcAft>
                <a:spcPts val="600"/>
              </a:spcAft>
              <a:defRPr sz="2800">
                <a:latin typeface="Times New Roman"/>
              </a:defRPr>
            </a:pPr>
            <a:r>
              <a:rPr lang="tr-TR" sz="2800" b="1" dirty="0"/>
              <a:t>Çevresel sorunların nitelikleri gereği bir </a:t>
            </a:r>
            <a:r>
              <a:rPr lang="tr-TR" sz="2800" b="1" dirty="0">
                <a:solidFill>
                  <a:srgbClr val="FFC000"/>
                </a:solidFill>
              </a:rPr>
              <a:t>bütün</a:t>
            </a:r>
            <a:r>
              <a:rPr lang="tr-TR" sz="2800" b="1" dirty="0"/>
              <a:t> oluşturduğu ve bunlar arasında </a:t>
            </a:r>
            <a:r>
              <a:rPr lang="tr-TR" sz="2800" b="1" dirty="0">
                <a:solidFill>
                  <a:srgbClr val="FFC000"/>
                </a:solidFill>
              </a:rPr>
              <a:t>sıkı bir bağın </a:t>
            </a:r>
            <a:r>
              <a:rPr lang="tr-TR" sz="2800" b="1" dirty="0"/>
              <a:t>bulunduğu anlaşılmıştır. </a:t>
            </a:r>
            <a:endParaRPr lang="tr-TR" sz="2800" b="1" dirty="0" smtClean="0"/>
          </a:p>
          <a:p>
            <a:pPr marL="0" indent="0" algn="just">
              <a:lnSpc>
                <a:spcPct val="130000"/>
              </a:lnSpc>
              <a:spcBef>
                <a:spcPts val="600"/>
              </a:spcBef>
              <a:spcAft>
                <a:spcPts val="600"/>
              </a:spcAft>
              <a:buNone/>
              <a:defRPr sz="2800">
                <a:latin typeface="Times New Roman"/>
              </a:defRPr>
            </a:pPr>
            <a:r>
              <a:rPr lang="tr-TR" sz="2800" b="1" dirty="0"/>
              <a:t> </a:t>
            </a:r>
            <a:r>
              <a:rPr lang="tr-TR" sz="2800" b="1" dirty="0" smtClean="0"/>
              <a:t>  </a:t>
            </a:r>
            <a:r>
              <a:rPr lang="tr-TR" sz="2800" b="1" dirty="0" smtClean="0"/>
              <a:t>Bunlar </a:t>
            </a:r>
            <a:r>
              <a:rPr lang="tr-TR" sz="2800" b="1" dirty="0"/>
              <a:t>somut bazı çevre sorunlarına indirgenemeyeceği gibi toplumsal yaşamın diğer alanlarından da soyutlanamaz. </a:t>
            </a:r>
            <a:endParaRPr lang="tr-TR" sz="2800" b="1" dirty="0" smtClean="0"/>
          </a:p>
          <a:p>
            <a:pPr marL="0" indent="0" algn="just">
              <a:lnSpc>
                <a:spcPct val="130000"/>
              </a:lnSpc>
              <a:spcBef>
                <a:spcPts val="600"/>
              </a:spcBef>
              <a:spcAft>
                <a:spcPts val="600"/>
              </a:spcAft>
              <a:buNone/>
              <a:defRPr sz="2800">
                <a:latin typeface="Times New Roman"/>
              </a:defRPr>
            </a:pPr>
            <a:r>
              <a:rPr lang="tr-TR" sz="2800" b="1" dirty="0"/>
              <a:t> </a:t>
            </a:r>
            <a:r>
              <a:rPr lang="tr-TR" sz="2800" b="1" dirty="0" smtClean="0"/>
              <a:t>  </a:t>
            </a:r>
            <a:r>
              <a:rPr lang="tr-TR" sz="2800" b="1" dirty="0" smtClean="0"/>
              <a:t>Bu </a:t>
            </a:r>
            <a:r>
              <a:rPr lang="tr-TR" sz="2800" b="1" dirty="0"/>
              <a:t>bütünlük, </a:t>
            </a:r>
            <a:r>
              <a:rPr lang="tr-TR" sz="2800" b="1" dirty="0">
                <a:solidFill>
                  <a:srgbClr val="FFC000"/>
                </a:solidFill>
              </a:rPr>
              <a:t>çevre sorunsalı </a:t>
            </a:r>
            <a:r>
              <a:rPr lang="tr-TR" sz="2800" b="1" dirty="0"/>
              <a:t>olarak tanımlanır</a:t>
            </a:r>
            <a:endParaRPr dirty="0"/>
          </a:p>
        </p:txBody>
      </p:sp>
      <p:sp>
        <p:nvSpPr>
          <p:cNvPr id="6" name="Title 1">
            <a:extLst>
              <a:ext uri="{FF2B5EF4-FFF2-40B4-BE49-F238E27FC236}">
                <a16:creationId xmlns:a16="http://schemas.microsoft.com/office/drawing/2014/main" xmlns="" id="{4A906E13-70B8-454F-A73F-88E03A7890EA}"/>
              </a:ext>
            </a:extLst>
          </p:cNvPr>
          <p:cNvSpPr>
            <a:spLocks noGrp="1"/>
          </p:cNvSpPr>
          <p:nvPr>
            <p:ph type="title"/>
          </p:nvPr>
        </p:nvSpPr>
        <p:spPr>
          <a:xfrm>
            <a:off x="646111" y="129157"/>
            <a:ext cx="9404723" cy="660221"/>
          </a:xfrm>
        </p:spPr>
        <p:txBody>
          <a:bodyPr/>
          <a:lstStyle/>
          <a:p>
            <a:pPr algn="ctr">
              <a:lnSpc>
                <a:spcPct val="100000"/>
              </a:lnSpc>
              <a:defRPr sz="3200">
                <a:solidFill>
                  <a:srgbClr val="FFFF00"/>
                </a:solidFill>
                <a:latin typeface="Times New Roman"/>
              </a:defRPr>
            </a:pPr>
            <a:r>
              <a:rPr b="1" dirty="0"/>
              <a:t>V. CEVRE SORUNSALI</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151" y="649459"/>
            <a:ext cx="11860877" cy="5559082"/>
          </a:xfrm>
        </p:spPr>
        <p:txBody>
          <a:bodyPr>
            <a:normAutofit lnSpcReduction="10000"/>
          </a:bodyPr>
          <a:lstStyle/>
          <a:p>
            <a:pPr algn="just"/>
            <a:endParaRPr dirty="0"/>
          </a:p>
          <a:p>
            <a:pPr marL="0" indent="0" algn="just">
              <a:lnSpc>
                <a:spcPct val="120000"/>
              </a:lnSpc>
              <a:spcBef>
                <a:spcPts val="600"/>
              </a:spcBef>
              <a:spcAft>
                <a:spcPts val="600"/>
              </a:spcAft>
              <a:defRPr sz="2800">
                <a:latin typeface="Times New Roman"/>
              </a:defRPr>
            </a:pPr>
            <a:r>
              <a:rPr b="1" dirty="0" err="1">
                <a:solidFill>
                  <a:srgbClr val="FFC000"/>
                </a:solidFill>
              </a:rPr>
              <a:t>Çevre</a:t>
            </a:r>
            <a:r>
              <a:rPr b="1" dirty="0">
                <a:solidFill>
                  <a:srgbClr val="FFC000"/>
                </a:solidFill>
              </a:rPr>
              <a:t> </a:t>
            </a:r>
            <a:r>
              <a:rPr b="1" dirty="0" err="1">
                <a:solidFill>
                  <a:srgbClr val="FFC000"/>
                </a:solidFill>
              </a:rPr>
              <a:t>sorunsalın</a:t>
            </a:r>
            <a:r>
              <a:rPr lang="tr-TR" b="1" dirty="0" err="1">
                <a:solidFill>
                  <a:srgbClr val="FFC000"/>
                </a:solidFill>
              </a:rPr>
              <a:t>ın</a:t>
            </a:r>
            <a:r>
              <a:rPr b="1" dirty="0">
                <a:solidFill>
                  <a:srgbClr val="FFC000"/>
                </a:solidFill>
              </a:rPr>
              <a:t> </a:t>
            </a:r>
            <a:r>
              <a:rPr b="1" u="sng" dirty="0" err="1"/>
              <a:t>insanın</a:t>
            </a:r>
            <a:r>
              <a:rPr b="1" u="sng" dirty="0"/>
              <a:t> </a:t>
            </a:r>
            <a:r>
              <a:rPr b="1" u="sng" dirty="0" err="1"/>
              <a:t>çevresini</a:t>
            </a:r>
            <a:r>
              <a:rPr b="1" u="sng" dirty="0"/>
              <a:t> </a:t>
            </a:r>
            <a:r>
              <a:rPr b="1" u="sng" dirty="0" err="1"/>
              <a:t>kendi</a:t>
            </a:r>
            <a:r>
              <a:rPr b="1" u="sng" dirty="0"/>
              <a:t> </a:t>
            </a:r>
            <a:r>
              <a:rPr b="1" u="sng" dirty="0" err="1"/>
              <a:t>çıkarlarına</a:t>
            </a:r>
            <a:r>
              <a:rPr b="1" u="sng" dirty="0"/>
              <a:t> </a:t>
            </a:r>
            <a:r>
              <a:rPr b="1" u="sng" dirty="0" err="1"/>
              <a:t>göre</a:t>
            </a:r>
            <a:r>
              <a:rPr b="1" u="sng" dirty="0"/>
              <a:t> </a:t>
            </a:r>
            <a:r>
              <a:rPr b="1" u="sng" dirty="0" err="1">
                <a:solidFill>
                  <a:srgbClr val="FFC000"/>
                </a:solidFill>
              </a:rPr>
              <a:t>dönüştürme</a:t>
            </a:r>
            <a:r>
              <a:rPr lang="tr-TR" b="1" u="sng" dirty="0"/>
              <a:t> </a:t>
            </a:r>
            <a:r>
              <a:rPr b="1" u="sng" dirty="0" err="1"/>
              <a:t>çabasından</a:t>
            </a:r>
            <a:r>
              <a:rPr b="1" u="sng" dirty="0"/>
              <a:t> </a:t>
            </a:r>
            <a:r>
              <a:rPr b="1" u="sng" dirty="0" err="1"/>
              <a:t>kaynaklandığı</a:t>
            </a:r>
            <a:r>
              <a:rPr b="1" dirty="0"/>
              <a:t>, </a:t>
            </a:r>
            <a:r>
              <a:rPr b="1" dirty="0" err="1"/>
              <a:t>ancak</a:t>
            </a:r>
            <a:r>
              <a:rPr b="1" dirty="0"/>
              <a:t> </a:t>
            </a:r>
            <a:r>
              <a:rPr b="1" dirty="0" err="1"/>
              <a:t>bu</a:t>
            </a:r>
            <a:r>
              <a:rPr b="1" dirty="0"/>
              <a:t> </a:t>
            </a:r>
            <a:r>
              <a:rPr b="1" dirty="0" err="1"/>
              <a:t>sorunsalın</a:t>
            </a:r>
            <a:r>
              <a:rPr b="1" dirty="0"/>
              <a:t> </a:t>
            </a:r>
            <a:r>
              <a:rPr b="1" dirty="0" err="1"/>
              <a:t>yalnızca</a:t>
            </a:r>
            <a:r>
              <a:rPr b="1" dirty="0"/>
              <a:t> </a:t>
            </a:r>
            <a:r>
              <a:rPr b="1" u="sng" dirty="0" err="1"/>
              <a:t>insanla</a:t>
            </a:r>
            <a:r>
              <a:rPr b="1" u="sng" dirty="0"/>
              <a:t> </a:t>
            </a:r>
            <a:r>
              <a:rPr b="1" u="sng" dirty="0" err="1"/>
              <a:t>doğa</a:t>
            </a:r>
            <a:r>
              <a:rPr b="1" u="sng" dirty="0"/>
              <a:t> </a:t>
            </a:r>
            <a:r>
              <a:rPr b="1" u="sng" dirty="0" err="1"/>
              <a:t>arasındaki</a:t>
            </a:r>
            <a:r>
              <a:rPr b="1" u="sng" dirty="0"/>
              <a:t> </a:t>
            </a:r>
            <a:r>
              <a:rPr b="1" u="sng" dirty="0" err="1"/>
              <a:t>bir</a:t>
            </a:r>
            <a:r>
              <a:rPr b="1" u="sng" dirty="0"/>
              <a:t> </a:t>
            </a:r>
            <a:r>
              <a:rPr b="1" u="sng" dirty="0" err="1"/>
              <a:t>çatışmaya</a:t>
            </a:r>
            <a:r>
              <a:rPr b="1" u="sng" dirty="0"/>
              <a:t> </a:t>
            </a:r>
            <a:r>
              <a:rPr b="1" dirty="0"/>
              <a:t>da </a:t>
            </a:r>
            <a:r>
              <a:rPr b="1" dirty="0" err="1"/>
              <a:t>indirgenmemesi</a:t>
            </a:r>
            <a:r>
              <a:rPr b="1" dirty="0"/>
              <a:t> </a:t>
            </a:r>
            <a:r>
              <a:rPr b="1" dirty="0" err="1"/>
              <a:t>gerektiği</a:t>
            </a:r>
            <a:r>
              <a:rPr b="1" dirty="0"/>
              <a:t> </a:t>
            </a:r>
            <a:r>
              <a:rPr b="1" dirty="0" err="1"/>
              <a:t>ifade</a:t>
            </a:r>
            <a:r>
              <a:rPr b="1" dirty="0"/>
              <a:t> </a:t>
            </a:r>
            <a:r>
              <a:rPr b="1" dirty="0" err="1"/>
              <a:t>edilmiştir</a:t>
            </a:r>
            <a:r>
              <a:rPr b="1" dirty="0"/>
              <a:t>.</a:t>
            </a:r>
            <a:endParaRPr lang="tr-TR" b="1" dirty="0"/>
          </a:p>
          <a:p>
            <a:pPr marL="0" indent="0" algn="just">
              <a:lnSpc>
                <a:spcPct val="120000"/>
              </a:lnSpc>
              <a:spcBef>
                <a:spcPts val="600"/>
              </a:spcBef>
              <a:spcAft>
                <a:spcPts val="600"/>
              </a:spcAft>
              <a:defRPr sz="2800">
                <a:latin typeface="Times New Roman"/>
              </a:defRPr>
            </a:pPr>
            <a:r>
              <a:rPr lang="tr-TR" b="1" dirty="0"/>
              <a:t>Çevre sorunsalının günümüzdeki boyutlarının ve özelliklerinin şekillenmesinde toplumların </a:t>
            </a:r>
            <a:r>
              <a:rPr lang="tr-TR" b="1" dirty="0">
                <a:solidFill>
                  <a:srgbClr val="FFC000"/>
                </a:solidFill>
              </a:rPr>
              <a:t>sosyal, ekonomik </a:t>
            </a:r>
            <a:r>
              <a:rPr lang="tr-TR" b="1" dirty="0"/>
              <a:t>ve</a:t>
            </a:r>
            <a:r>
              <a:rPr lang="tr-TR" b="1" dirty="0">
                <a:solidFill>
                  <a:srgbClr val="FFC000"/>
                </a:solidFill>
              </a:rPr>
              <a:t> siyasal </a:t>
            </a:r>
            <a:r>
              <a:rPr lang="tr-TR" b="1" dirty="0" smtClean="0">
                <a:solidFill>
                  <a:srgbClr val="FFC000"/>
                </a:solidFill>
              </a:rPr>
              <a:t>«yapılarının» </a:t>
            </a:r>
            <a:r>
              <a:rPr lang="tr-TR" b="1" dirty="0"/>
              <a:t>yani sıra </a:t>
            </a:r>
            <a:r>
              <a:rPr lang="tr-TR" b="1" dirty="0">
                <a:solidFill>
                  <a:srgbClr val="FFC000"/>
                </a:solidFill>
              </a:rPr>
              <a:t>uluslar, bölgeler ve sınıflar arasındaki çıkar </a:t>
            </a:r>
            <a:r>
              <a:rPr lang="tr-TR" b="1" dirty="0" smtClean="0">
                <a:solidFill>
                  <a:srgbClr val="FFC000"/>
                </a:solidFill>
              </a:rPr>
              <a:t>«çatışmalarının» </a:t>
            </a:r>
            <a:r>
              <a:rPr lang="tr-TR" b="1" dirty="0"/>
              <a:t>da önemli etkileri olmuştur. </a:t>
            </a:r>
          </a:p>
          <a:p>
            <a:pPr marL="0" indent="0" algn="just">
              <a:lnSpc>
                <a:spcPct val="120000"/>
              </a:lnSpc>
              <a:spcBef>
                <a:spcPts val="600"/>
              </a:spcBef>
              <a:spcAft>
                <a:spcPts val="600"/>
              </a:spcAft>
              <a:defRPr sz="2800">
                <a:latin typeface="Times New Roman"/>
              </a:defRPr>
            </a:pPr>
            <a:r>
              <a:rPr lang="tr-TR" b="1" dirty="0"/>
              <a:t>Çatışan bu çıkarların adil bir şekilde ve bütüncül bir bakış açısıyla </a:t>
            </a:r>
            <a:r>
              <a:rPr lang="tr-TR" b="1" dirty="0">
                <a:solidFill>
                  <a:srgbClr val="FFC000"/>
                </a:solidFill>
              </a:rPr>
              <a:t>dengelenmesi,</a:t>
            </a:r>
            <a:r>
              <a:rPr lang="tr-TR" b="1" dirty="0"/>
              <a:t> bu bakımdan çevre hukukunun en önemli ve en zor görevlerinden biridir.</a:t>
            </a:r>
          </a:p>
          <a:p>
            <a:pPr algn="just">
              <a:lnSpc>
                <a:spcPct val="100000"/>
              </a:lnSpc>
              <a:defRPr sz="2800">
                <a:latin typeface="Times New Roman"/>
              </a:defRPr>
            </a:pPr>
            <a:endParaRPr dirty="0"/>
          </a:p>
        </p:txBody>
      </p:sp>
      <p:sp>
        <p:nvSpPr>
          <p:cNvPr id="6" name="Title 1">
            <a:extLst>
              <a:ext uri="{FF2B5EF4-FFF2-40B4-BE49-F238E27FC236}">
                <a16:creationId xmlns:a16="http://schemas.microsoft.com/office/drawing/2014/main" xmlns="" id="{1E1A93B9-F8CA-4133-A87D-4FB1ADF727A0}"/>
              </a:ext>
            </a:extLst>
          </p:cNvPr>
          <p:cNvSpPr>
            <a:spLocks noGrp="1"/>
          </p:cNvSpPr>
          <p:nvPr>
            <p:ph type="title"/>
          </p:nvPr>
        </p:nvSpPr>
        <p:spPr>
          <a:xfrm>
            <a:off x="646111" y="129157"/>
            <a:ext cx="9404723" cy="660221"/>
          </a:xfrm>
        </p:spPr>
        <p:txBody>
          <a:bodyPr/>
          <a:lstStyle/>
          <a:p>
            <a:pPr algn="ctr">
              <a:lnSpc>
                <a:spcPct val="100000"/>
              </a:lnSpc>
              <a:defRPr sz="3200">
                <a:solidFill>
                  <a:srgbClr val="FFFF00"/>
                </a:solidFill>
                <a:latin typeface="Times New Roman"/>
              </a:defRPr>
            </a:pPr>
            <a:r>
              <a:rPr b="1" dirty="0"/>
              <a:t>V. CEVRE SORUNSALI</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948" y="1026942"/>
            <a:ext cx="11788726" cy="4336627"/>
          </a:xfrm>
        </p:spPr>
        <p:txBody>
          <a:bodyPr>
            <a:normAutofit/>
          </a:bodyPr>
          <a:lstStyle/>
          <a:p>
            <a:pPr marL="0" indent="0" algn="just">
              <a:lnSpc>
                <a:spcPct val="120000"/>
              </a:lnSpc>
              <a:spcBef>
                <a:spcPts val="600"/>
              </a:spcBef>
              <a:spcAft>
                <a:spcPts val="600"/>
              </a:spcAft>
              <a:defRPr sz="2800">
                <a:latin typeface="Times New Roman"/>
              </a:defRPr>
            </a:pPr>
            <a:r>
              <a:rPr b="1" dirty="0" err="1"/>
              <a:t>Bunların</a:t>
            </a:r>
            <a:r>
              <a:rPr b="1" dirty="0"/>
              <a:t> </a:t>
            </a:r>
            <a:r>
              <a:rPr b="1" dirty="0" err="1"/>
              <a:t>dışında</a:t>
            </a:r>
            <a:r>
              <a:rPr b="1" dirty="0"/>
              <a:t>, </a:t>
            </a:r>
            <a:r>
              <a:rPr b="1" dirty="0" err="1"/>
              <a:t>çevre</a:t>
            </a:r>
            <a:r>
              <a:rPr b="1" dirty="0"/>
              <a:t> </a:t>
            </a:r>
            <a:r>
              <a:rPr b="1" dirty="0" err="1"/>
              <a:t>sorunsalının</a:t>
            </a:r>
            <a:r>
              <a:rPr b="1" dirty="0"/>
              <a:t> </a:t>
            </a:r>
            <a:r>
              <a:rPr b="1" dirty="0" err="1">
                <a:solidFill>
                  <a:srgbClr val="FFC000"/>
                </a:solidFill>
              </a:rPr>
              <a:t>devlet</a:t>
            </a:r>
            <a:r>
              <a:rPr b="1" dirty="0">
                <a:solidFill>
                  <a:srgbClr val="FFC000"/>
                </a:solidFill>
              </a:rPr>
              <a:t> </a:t>
            </a:r>
            <a:r>
              <a:rPr b="1" dirty="0" err="1">
                <a:solidFill>
                  <a:srgbClr val="FFC000"/>
                </a:solidFill>
              </a:rPr>
              <a:t>anlayışlarının</a:t>
            </a:r>
            <a:r>
              <a:rPr b="1" dirty="0">
                <a:solidFill>
                  <a:srgbClr val="FFC000"/>
                </a:solidFill>
              </a:rPr>
              <a:t> </a:t>
            </a:r>
            <a:r>
              <a:rPr b="1" dirty="0" err="1">
                <a:solidFill>
                  <a:srgbClr val="FFC000"/>
                </a:solidFill>
              </a:rPr>
              <a:t>yanı</a:t>
            </a:r>
            <a:r>
              <a:rPr b="1" dirty="0">
                <a:solidFill>
                  <a:srgbClr val="FFC000"/>
                </a:solidFill>
              </a:rPr>
              <a:t> </a:t>
            </a:r>
            <a:r>
              <a:rPr b="1" dirty="0" err="1">
                <a:solidFill>
                  <a:srgbClr val="FFC000"/>
                </a:solidFill>
              </a:rPr>
              <a:t>sıra</a:t>
            </a:r>
            <a:r>
              <a:rPr b="1" dirty="0">
                <a:solidFill>
                  <a:srgbClr val="FFC000"/>
                </a:solidFill>
              </a:rPr>
              <a:t> </a:t>
            </a:r>
            <a:r>
              <a:rPr b="1" dirty="0" err="1">
                <a:solidFill>
                  <a:srgbClr val="FFC000"/>
                </a:solidFill>
              </a:rPr>
              <a:t>mülkiyet</a:t>
            </a:r>
            <a:r>
              <a:rPr b="1" dirty="0">
                <a:solidFill>
                  <a:srgbClr val="FFC000"/>
                </a:solidFill>
              </a:rPr>
              <a:t>, </a:t>
            </a:r>
            <a:r>
              <a:rPr b="1" dirty="0" err="1">
                <a:solidFill>
                  <a:srgbClr val="FFC000"/>
                </a:solidFill>
              </a:rPr>
              <a:t>hak</a:t>
            </a:r>
            <a:r>
              <a:rPr b="1" dirty="0">
                <a:solidFill>
                  <a:srgbClr val="FFC000"/>
                </a:solidFill>
              </a:rPr>
              <a:t>,    </a:t>
            </a:r>
            <a:r>
              <a:rPr b="1" dirty="0" err="1">
                <a:solidFill>
                  <a:srgbClr val="FFC000"/>
                </a:solidFill>
              </a:rPr>
              <a:t>temsil</a:t>
            </a:r>
            <a:r>
              <a:rPr b="1" dirty="0">
                <a:solidFill>
                  <a:srgbClr val="FFC000"/>
                </a:solidFill>
              </a:rPr>
              <a:t>, </a:t>
            </a:r>
            <a:r>
              <a:rPr b="1" dirty="0" err="1">
                <a:solidFill>
                  <a:srgbClr val="FFC000"/>
                </a:solidFill>
              </a:rPr>
              <a:t>yurttaşlık</a:t>
            </a:r>
            <a:r>
              <a:rPr b="1" dirty="0">
                <a:solidFill>
                  <a:srgbClr val="FFC000"/>
                </a:solidFill>
              </a:rPr>
              <a:t>, </a:t>
            </a:r>
            <a:r>
              <a:rPr b="1" dirty="0" err="1">
                <a:solidFill>
                  <a:srgbClr val="FFC000"/>
                </a:solidFill>
              </a:rPr>
              <a:t>demokrasi</a:t>
            </a:r>
            <a:r>
              <a:rPr b="1" dirty="0">
                <a:solidFill>
                  <a:srgbClr val="FFC000"/>
                </a:solidFill>
              </a:rPr>
              <a:t>, </a:t>
            </a:r>
            <a:r>
              <a:rPr b="1" dirty="0" err="1">
                <a:solidFill>
                  <a:srgbClr val="FFC000"/>
                </a:solidFill>
              </a:rPr>
              <a:t>hukuk</a:t>
            </a:r>
            <a:r>
              <a:rPr b="1" dirty="0">
                <a:solidFill>
                  <a:srgbClr val="FFC000"/>
                </a:solidFill>
              </a:rPr>
              <a:t> </a:t>
            </a:r>
            <a:r>
              <a:rPr b="1" dirty="0" err="1">
                <a:solidFill>
                  <a:srgbClr val="FFC000"/>
                </a:solidFill>
              </a:rPr>
              <a:t>ve</a:t>
            </a:r>
            <a:r>
              <a:rPr b="1" dirty="0">
                <a:solidFill>
                  <a:srgbClr val="FFC000"/>
                </a:solidFill>
              </a:rPr>
              <a:t> </a:t>
            </a:r>
            <a:r>
              <a:rPr b="1" dirty="0" err="1">
                <a:solidFill>
                  <a:srgbClr val="FFC000"/>
                </a:solidFill>
              </a:rPr>
              <a:t>egemenlik</a:t>
            </a:r>
            <a:r>
              <a:rPr b="1" dirty="0">
                <a:solidFill>
                  <a:srgbClr val="FFC000"/>
                </a:solidFill>
              </a:rPr>
              <a:t> </a:t>
            </a:r>
            <a:r>
              <a:rPr b="1" dirty="0" err="1"/>
              <a:t>gibi</a:t>
            </a:r>
            <a:r>
              <a:rPr b="1" dirty="0"/>
              <a:t> </a:t>
            </a:r>
            <a:r>
              <a:rPr b="1" dirty="0" err="1"/>
              <a:t>yerleşik</a:t>
            </a:r>
            <a:r>
              <a:rPr b="1" dirty="0"/>
              <a:t> </a:t>
            </a:r>
            <a:r>
              <a:rPr b="1" dirty="0" err="1"/>
              <a:t>düzenlerin</a:t>
            </a:r>
            <a:r>
              <a:rPr b="1" dirty="0"/>
              <a:t> </a:t>
            </a:r>
            <a:r>
              <a:rPr b="1" dirty="0" err="1"/>
              <a:t>birçok</a:t>
            </a:r>
            <a:r>
              <a:rPr b="1" dirty="0"/>
              <a:t> </a:t>
            </a:r>
            <a:r>
              <a:rPr b="1" dirty="0" err="1"/>
              <a:t>kavramının</a:t>
            </a:r>
            <a:r>
              <a:rPr b="1" dirty="0"/>
              <a:t> </a:t>
            </a:r>
            <a:r>
              <a:rPr b="1" dirty="0" err="1"/>
              <a:t>yeniden</a:t>
            </a:r>
            <a:r>
              <a:rPr b="1" dirty="0"/>
              <a:t> </a:t>
            </a:r>
            <a:r>
              <a:rPr b="1" dirty="0" err="1"/>
              <a:t>sorgulanmasını</a:t>
            </a:r>
            <a:r>
              <a:rPr b="1" dirty="0"/>
              <a:t> </a:t>
            </a:r>
            <a:r>
              <a:rPr b="1" dirty="0" err="1"/>
              <a:t>gerekli</a:t>
            </a:r>
            <a:r>
              <a:rPr b="1" dirty="0"/>
              <a:t> </a:t>
            </a:r>
            <a:r>
              <a:rPr b="1" dirty="0" err="1"/>
              <a:t>kıldığı</a:t>
            </a:r>
            <a:r>
              <a:rPr b="1" dirty="0"/>
              <a:t> </a:t>
            </a:r>
            <a:r>
              <a:rPr b="1" dirty="0" err="1"/>
              <a:t>belirtilmiştir</a:t>
            </a:r>
            <a:r>
              <a:rPr b="1" dirty="0"/>
              <a:t>.</a:t>
            </a:r>
            <a:endParaRPr lang="tr-TR" b="1" dirty="0"/>
          </a:p>
          <a:p>
            <a:pPr marL="0" indent="0" algn="just">
              <a:lnSpc>
                <a:spcPct val="120000"/>
              </a:lnSpc>
              <a:spcBef>
                <a:spcPts val="600"/>
              </a:spcBef>
              <a:spcAft>
                <a:spcPts val="600"/>
              </a:spcAft>
              <a:defRPr sz="2800">
                <a:latin typeface="Times New Roman"/>
              </a:defRPr>
            </a:pPr>
            <a:r>
              <a:rPr lang="tr-TR" b="1" dirty="0"/>
              <a:t>Zira mevcut kavram ve anlayışlar, çevre sorunsalının modern toplumlarda ortaya çıkardığı </a:t>
            </a:r>
            <a:r>
              <a:rPr lang="tr-TR" b="1" dirty="0">
                <a:solidFill>
                  <a:srgbClr val="FFC000"/>
                </a:solidFill>
              </a:rPr>
              <a:t>meydan okumalar </a:t>
            </a:r>
            <a:r>
              <a:rPr lang="tr-TR" b="1" dirty="0"/>
              <a:t>karşısında çoğunlukla yetersiz kalmaktadır.</a:t>
            </a:r>
          </a:p>
          <a:p>
            <a:pPr>
              <a:defRPr sz="2800">
                <a:latin typeface="Times New Roman"/>
              </a:defRPr>
            </a:pPr>
            <a:endParaRPr dirty="0"/>
          </a:p>
        </p:txBody>
      </p:sp>
      <p:sp>
        <p:nvSpPr>
          <p:cNvPr id="6" name="Title 1">
            <a:extLst>
              <a:ext uri="{FF2B5EF4-FFF2-40B4-BE49-F238E27FC236}">
                <a16:creationId xmlns:a16="http://schemas.microsoft.com/office/drawing/2014/main" xmlns="" id="{27B0E949-7032-4A59-A1C6-15A6AC2D9932}"/>
              </a:ext>
            </a:extLst>
          </p:cNvPr>
          <p:cNvSpPr>
            <a:spLocks noGrp="1"/>
          </p:cNvSpPr>
          <p:nvPr>
            <p:ph type="title"/>
          </p:nvPr>
        </p:nvSpPr>
        <p:spPr>
          <a:xfrm>
            <a:off x="646111" y="129157"/>
            <a:ext cx="9404723" cy="660221"/>
          </a:xfrm>
        </p:spPr>
        <p:txBody>
          <a:bodyPr/>
          <a:lstStyle/>
          <a:p>
            <a:pPr algn="ctr">
              <a:lnSpc>
                <a:spcPct val="100000"/>
              </a:lnSpc>
              <a:defRPr sz="3200">
                <a:solidFill>
                  <a:srgbClr val="FFFF00"/>
                </a:solidFill>
                <a:latin typeface="Times New Roman"/>
              </a:defRPr>
            </a:pPr>
            <a:r>
              <a:rPr b="1" dirty="0"/>
              <a:t>V. CEVRE SORUNSALI</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315" y="72890"/>
            <a:ext cx="9404723" cy="644562"/>
          </a:xfrm>
        </p:spPr>
        <p:txBody>
          <a:bodyPr/>
          <a:lstStyle/>
          <a:p>
            <a:pPr algn="ctr">
              <a:lnSpc>
                <a:spcPct val="100000"/>
              </a:lnSpc>
              <a:defRPr sz="3200">
                <a:solidFill>
                  <a:srgbClr val="FFFF00"/>
                </a:solidFill>
                <a:latin typeface="Times New Roman"/>
              </a:defRPr>
            </a:pPr>
            <a:r>
              <a:rPr b="1" dirty="0"/>
              <a:t>VI. ÇEVREYE İLİŞKİN ETİK YAKLAŞIMLAR</a:t>
            </a:r>
          </a:p>
        </p:txBody>
      </p:sp>
      <p:sp>
        <p:nvSpPr>
          <p:cNvPr id="3" name="Content Placeholder 2"/>
          <p:cNvSpPr>
            <a:spLocks noGrp="1"/>
          </p:cNvSpPr>
          <p:nvPr>
            <p:ph idx="1"/>
          </p:nvPr>
        </p:nvSpPr>
        <p:spPr>
          <a:xfrm>
            <a:off x="225084" y="717451"/>
            <a:ext cx="11549574" cy="5969951"/>
          </a:xfrm>
        </p:spPr>
        <p:txBody>
          <a:bodyPr>
            <a:normAutofit lnSpcReduction="10000"/>
          </a:bodyPr>
          <a:lstStyle/>
          <a:p>
            <a:endParaRPr dirty="0"/>
          </a:p>
          <a:p>
            <a:pPr marL="0" indent="0" algn="just">
              <a:lnSpc>
                <a:spcPct val="120000"/>
              </a:lnSpc>
              <a:spcBef>
                <a:spcPts val="600"/>
              </a:spcBef>
              <a:spcAft>
                <a:spcPts val="600"/>
              </a:spcAft>
              <a:defRPr sz="2800">
                <a:latin typeface="Times New Roman"/>
              </a:defRPr>
            </a:pPr>
            <a:r>
              <a:rPr sz="3000" b="1" dirty="0" err="1"/>
              <a:t>Çevre</a:t>
            </a:r>
            <a:r>
              <a:rPr sz="3000" b="1" dirty="0"/>
              <a:t> </a:t>
            </a:r>
            <a:r>
              <a:rPr sz="3000" b="1" dirty="0" err="1"/>
              <a:t>sorunlarına</a:t>
            </a:r>
            <a:r>
              <a:rPr sz="3000" b="1" dirty="0"/>
              <a:t> </a:t>
            </a:r>
            <a:r>
              <a:rPr sz="3000" b="1" dirty="0" err="1"/>
              <a:t>çözüm</a:t>
            </a:r>
            <a:r>
              <a:rPr sz="3000" b="1" dirty="0"/>
              <a:t> </a:t>
            </a:r>
            <a:r>
              <a:rPr sz="3000" b="1" dirty="0" err="1"/>
              <a:t>arayışında</a:t>
            </a:r>
            <a:r>
              <a:rPr sz="3000" b="1" dirty="0"/>
              <a:t> </a:t>
            </a:r>
            <a:r>
              <a:rPr sz="3000" b="1" dirty="0" err="1"/>
              <a:t>ortaya</a:t>
            </a:r>
            <a:r>
              <a:rPr sz="3000" b="1" dirty="0"/>
              <a:t> </a:t>
            </a:r>
            <a:r>
              <a:rPr sz="3000" b="1" dirty="0" err="1"/>
              <a:t>çıkan</a:t>
            </a:r>
            <a:r>
              <a:rPr sz="3000" b="1" dirty="0"/>
              <a:t> </a:t>
            </a:r>
            <a:r>
              <a:rPr sz="3000" b="1" dirty="0" err="1"/>
              <a:t>tartışmalara</a:t>
            </a:r>
            <a:r>
              <a:rPr sz="3000" b="1" dirty="0"/>
              <a:t> </a:t>
            </a:r>
            <a:r>
              <a:rPr sz="3000" b="1" dirty="0" err="1"/>
              <a:t>kısa</a:t>
            </a:r>
            <a:r>
              <a:rPr sz="3000" b="1" dirty="0"/>
              <a:t> </a:t>
            </a:r>
            <a:r>
              <a:rPr sz="3000" b="1" dirty="0" err="1"/>
              <a:t>sürede</a:t>
            </a:r>
            <a:r>
              <a:rPr sz="3000" b="1" dirty="0"/>
              <a:t> </a:t>
            </a:r>
            <a:r>
              <a:rPr sz="3000" b="1" dirty="0" err="1">
                <a:solidFill>
                  <a:srgbClr val="FFC000"/>
                </a:solidFill>
              </a:rPr>
              <a:t>felsefeciler</a:t>
            </a:r>
            <a:r>
              <a:rPr sz="3000" b="1" dirty="0"/>
              <a:t> de </a:t>
            </a:r>
            <a:r>
              <a:rPr sz="3000" b="1" dirty="0" err="1"/>
              <a:t>katılmıştır</a:t>
            </a:r>
            <a:r>
              <a:rPr sz="3000" b="1" dirty="0"/>
              <a:t>.</a:t>
            </a:r>
          </a:p>
          <a:p>
            <a:pPr marL="0" indent="0" algn="just">
              <a:lnSpc>
                <a:spcPct val="120000"/>
              </a:lnSpc>
              <a:spcBef>
                <a:spcPts val="600"/>
              </a:spcBef>
              <a:spcAft>
                <a:spcPts val="600"/>
              </a:spcAft>
              <a:buNone/>
              <a:defRPr sz="2800">
                <a:latin typeface="Times New Roman"/>
              </a:defRPr>
            </a:pPr>
            <a:r>
              <a:rPr lang="tr-TR" sz="3000" b="1" dirty="0"/>
              <a:t>  </a:t>
            </a:r>
            <a:r>
              <a:rPr sz="3000" b="1" dirty="0"/>
              <a:t>Bu </a:t>
            </a:r>
            <a:r>
              <a:rPr sz="3000" b="1" dirty="0" err="1"/>
              <a:t>nedenle</a:t>
            </a:r>
            <a:r>
              <a:rPr sz="3000" b="1" dirty="0"/>
              <a:t>, </a:t>
            </a:r>
            <a:r>
              <a:rPr sz="3000" b="1" dirty="0" err="1"/>
              <a:t>çevre</a:t>
            </a:r>
            <a:r>
              <a:rPr sz="3000" b="1" dirty="0"/>
              <a:t> </a:t>
            </a:r>
            <a:r>
              <a:rPr sz="3000" b="1" dirty="0" err="1"/>
              <a:t>ile</a:t>
            </a:r>
            <a:r>
              <a:rPr sz="3000" b="1" dirty="0"/>
              <a:t> </a:t>
            </a:r>
            <a:r>
              <a:rPr sz="3000" b="1" dirty="0" err="1"/>
              <a:t>ilgili</a:t>
            </a:r>
            <a:r>
              <a:rPr sz="3000" b="1" dirty="0"/>
              <a:t> </a:t>
            </a:r>
            <a:r>
              <a:rPr sz="3000" b="1" dirty="0" err="1"/>
              <a:t>hukuki</a:t>
            </a:r>
            <a:r>
              <a:rPr sz="3000" b="1" dirty="0"/>
              <a:t> </a:t>
            </a:r>
            <a:r>
              <a:rPr sz="3000" b="1" dirty="0" err="1"/>
              <a:t>düzenlemeler</a:t>
            </a:r>
            <a:r>
              <a:rPr sz="3000" b="1" dirty="0"/>
              <a:t> </a:t>
            </a:r>
            <a:r>
              <a:rPr sz="3000" b="1" dirty="0" err="1"/>
              <a:t>bir</a:t>
            </a:r>
            <a:r>
              <a:rPr sz="3000" b="1" dirty="0"/>
              <a:t> </a:t>
            </a:r>
            <a:r>
              <a:rPr sz="3000" b="1" dirty="0" err="1"/>
              <a:t>bakıma</a:t>
            </a:r>
            <a:r>
              <a:rPr sz="3000" b="1" dirty="0"/>
              <a:t> </a:t>
            </a:r>
            <a:r>
              <a:rPr sz="3000" b="1" dirty="0" err="1"/>
              <a:t>çevrenin</a:t>
            </a:r>
            <a:r>
              <a:rPr sz="3000" b="1" dirty="0"/>
              <a:t> </a:t>
            </a:r>
            <a:r>
              <a:rPr sz="3000" b="1" dirty="0" err="1" smtClean="0"/>
              <a:t>korumasında</a:t>
            </a:r>
            <a:r>
              <a:rPr sz="3000" b="1" dirty="0" smtClean="0"/>
              <a:t> </a:t>
            </a:r>
            <a:r>
              <a:rPr sz="3000" b="1" dirty="0" err="1"/>
              <a:t>benimsenen</a:t>
            </a:r>
            <a:r>
              <a:rPr sz="3000" b="1" dirty="0"/>
              <a:t> </a:t>
            </a:r>
            <a:r>
              <a:rPr sz="3000" b="1" dirty="0" err="1">
                <a:solidFill>
                  <a:srgbClr val="FFC000"/>
                </a:solidFill>
              </a:rPr>
              <a:t>felsefi</a:t>
            </a:r>
            <a:r>
              <a:rPr sz="3000" b="1" dirty="0">
                <a:solidFill>
                  <a:srgbClr val="FFC000"/>
                </a:solidFill>
              </a:rPr>
              <a:t> </a:t>
            </a:r>
            <a:r>
              <a:rPr sz="3000" b="1" dirty="0" err="1">
                <a:solidFill>
                  <a:srgbClr val="FFC000"/>
                </a:solidFill>
              </a:rPr>
              <a:t>ruhu</a:t>
            </a:r>
            <a:r>
              <a:rPr sz="3000" b="1" dirty="0">
                <a:solidFill>
                  <a:srgbClr val="FFC000"/>
                </a:solidFill>
              </a:rPr>
              <a:t> </a:t>
            </a:r>
            <a:r>
              <a:rPr sz="3000" b="1" dirty="0" err="1"/>
              <a:t>içlerinde</a:t>
            </a:r>
            <a:r>
              <a:rPr sz="3000" b="1" dirty="0"/>
              <a:t> </a:t>
            </a:r>
            <a:r>
              <a:rPr sz="3000" b="1" dirty="0" err="1" smtClean="0"/>
              <a:t>taşımaktadır</a:t>
            </a:r>
            <a:r>
              <a:rPr lang="tr-TR" sz="3000" b="1" dirty="0" smtClean="0"/>
              <a:t>:</a:t>
            </a:r>
          </a:p>
          <a:p>
            <a:pPr algn="just">
              <a:lnSpc>
                <a:spcPct val="120000"/>
              </a:lnSpc>
              <a:spcBef>
                <a:spcPts val="600"/>
              </a:spcBef>
              <a:spcAft>
                <a:spcPts val="600"/>
              </a:spcAft>
              <a:buFontTx/>
              <a:buChar char="-"/>
              <a:defRPr sz="2800">
                <a:latin typeface="Times New Roman"/>
              </a:defRPr>
            </a:pPr>
            <a:r>
              <a:rPr lang="tr-TR" sz="2800" dirty="0" smtClean="0"/>
              <a:t>“</a:t>
            </a:r>
            <a:r>
              <a:rPr lang="tr-TR" sz="2800" dirty="0"/>
              <a:t>Etik, yalnız insanlar arasında değil; insan ile doğa arasında da gerekir</a:t>
            </a:r>
            <a:r>
              <a:rPr lang="tr-TR" sz="2800" dirty="0" smtClean="0"/>
              <a:t>.”</a:t>
            </a:r>
          </a:p>
          <a:p>
            <a:pPr algn="just">
              <a:lnSpc>
                <a:spcPct val="120000"/>
              </a:lnSpc>
              <a:spcBef>
                <a:spcPts val="600"/>
              </a:spcBef>
              <a:spcAft>
                <a:spcPts val="600"/>
              </a:spcAft>
              <a:buFontTx/>
              <a:buChar char="-"/>
              <a:defRPr sz="2800">
                <a:latin typeface="Times New Roman"/>
              </a:defRPr>
            </a:pPr>
            <a:r>
              <a:rPr lang="tr-TR" sz="2800" dirty="0"/>
              <a:t>“Vicdanın sustuğu yerde çevre yok olur</a:t>
            </a:r>
            <a:r>
              <a:rPr lang="tr-TR" sz="2800" dirty="0" smtClean="0"/>
              <a:t>.”</a:t>
            </a:r>
          </a:p>
          <a:p>
            <a:pPr algn="just">
              <a:lnSpc>
                <a:spcPct val="120000"/>
              </a:lnSpc>
              <a:spcBef>
                <a:spcPts val="600"/>
              </a:spcBef>
              <a:spcAft>
                <a:spcPts val="600"/>
              </a:spcAft>
              <a:buFontTx/>
              <a:buChar char="-"/>
              <a:defRPr sz="2800">
                <a:latin typeface="Times New Roman"/>
              </a:defRPr>
            </a:pPr>
            <a:r>
              <a:rPr lang="tr-TR" sz="2800" dirty="0"/>
              <a:t>Ekolojik denge bozulduğunda, ahlaki denge de bozulur</a:t>
            </a:r>
            <a:r>
              <a:rPr lang="tr-TR" sz="2800" dirty="0" smtClean="0"/>
              <a:t>.”</a:t>
            </a:r>
          </a:p>
          <a:p>
            <a:pPr algn="just">
              <a:lnSpc>
                <a:spcPct val="120000"/>
              </a:lnSpc>
              <a:spcBef>
                <a:spcPts val="600"/>
              </a:spcBef>
              <a:spcAft>
                <a:spcPts val="600"/>
              </a:spcAft>
              <a:buFontTx/>
              <a:buChar char="-"/>
              <a:defRPr sz="2800">
                <a:latin typeface="Times New Roman"/>
              </a:defRPr>
            </a:pPr>
            <a:r>
              <a:rPr lang="tr-TR" sz="2800" dirty="0"/>
              <a:t>“Gezegen, üzerinde yaşam kurduğumuz sessiz bir öğretmendir</a:t>
            </a:r>
            <a:r>
              <a:rPr lang="tr-TR" sz="2800" dirty="0" smtClean="0"/>
              <a:t>.”</a:t>
            </a:r>
          </a:p>
          <a:p>
            <a:pPr algn="just">
              <a:lnSpc>
                <a:spcPct val="120000"/>
              </a:lnSpc>
              <a:spcBef>
                <a:spcPts val="600"/>
              </a:spcBef>
              <a:spcAft>
                <a:spcPts val="600"/>
              </a:spcAft>
              <a:buFontTx/>
              <a:buChar char="-"/>
              <a:defRPr sz="2800">
                <a:latin typeface="Times New Roman"/>
              </a:defRPr>
            </a:pPr>
            <a:r>
              <a:rPr lang="tr-TR" sz="2800" dirty="0"/>
              <a:t>“Bir ağacı korumak, bir geleceği korumaktır.”</a:t>
            </a:r>
            <a:endParaRPr lang="tr-TR" sz="3000"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315" y="72890"/>
            <a:ext cx="9404723" cy="644562"/>
          </a:xfrm>
        </p:spPr>
        <p:txBody>
          <a:bodyPr/>
          <a:lstStyle/>
          <a:p>
            <a:pPr algn="ctr">
              <a:lnSpc>
                <a:spcPct val="100000"/>
              </a:lnSpc>
              <a:defRPr sz="3200">
                <a:solidFill>
                  <a:srgbClr val="FFFF00"/>
                </a:solidFill>
                <a:latin typeface="Times New Roman"/>
              </a:defRPr>
            </a:pPr>
            <a:r>
              <a:rPr b="1" dirty="0"/>
              <a:t>VI. ÇEVREYE İLİŞKİN ETİK YAKLAŞIMLAR</a:t>
            </a:r>
          </a:p>
        </p:txBody>
      </p:sp>
      <p:sp>
        <p:nvSpPr>
          <p:cNvPr id="3" name="Content Placeholder 2"/>
          <p:cNvSpPr>
            <a:spLocks noGrp="1"/>
          </p:cNvSpPr>
          <p:nvPr>
            <p:ph idx="1"/>
          </p:nvPr>
        </p:nvSpPr>
        <p:spPr>
          <a:xfrm>
            <a:off x="225084" y="717452"/>
            <a:ext cx="11549574" cy="3172160"/>
          </a:xfrm>
        </p:spPr>
        <p:txBody>
          <a:bodyPr>
            <a:normAutofit/>
          </a:bodyPr>
          <a:lstStyle/>
          <a:p>
            <a:endParaRPr dirty="0"/>
          </a:p>
          <a:p>
            <a:pPr marL="0" indent="0" algn="just">
              <a:lnSpc>
                <a:spcPct val="120000"/>
              </a:lnSpc>
              <a:spcBef>
                <a:spcPts val="600"/>
              </a:spcBef>
              <a:spcAft>
                <a:spcPts val="600"/>
              </a:spcAft>
              <a:defRPr sz="2800">
                <a:latin typeface="Times New Roman"/>
              </a:defRPr>
            </a:pPr>
            <a:r>
              <a:rPr lang="tr-TR" sz="3000" b="1" dirty="0" smtClean="0"/>
              <a:t>İki </a:t>
            </a:r>
            <a:r>
              <a:rPr lang="tr-TR" sz="3000" b="1" dirty="0"/>
              <a:t>temel felsefi yaklaşım var:</a:t>
            </a:r>
          </a:p>
          <a:p>
            <a:pPr marL="0" indent="0" algn="just">
              <a:lnSpc>
                <a:spcPct val="120000"/>
              </a:lnSpc>
              <a:spcBef>
                <a:spcPts val="600"/>
              </a:spcBef>
              <a:spcAft>
                <a:spcPts val="600"/>
              </a:spcAft>
              <a:buNone/>
              <a:defRPr sz="2800">
                <a:latin typeface="Times New Roman"/>
              </a:defRPr>
            </a:pPr>
            <a:r>
              <a:rPr lang="tr-TR" sz="3000" b="1" dirty="0">
                <a:solidFill>
                  <a:srgbClr val="FFC000"/>
                </a:solidFill>
              </a:rPr>
              <a:t>  1. </a:t>
            </a:r>
            <a:r>
              <a:rPr lang="tr-TR" sz="3000" b="1" dirty="0"/>
              <a:t>İnsan merkezli (</a:t>
            </a:r>
            <a:r>
              <a:rPr lang="tr-TR" sz="3000" b="1" dirty="0" err="1"/>
              <a:t>antroposentrik</a:t>
            </a:r>
            <a:r>
              <a:rPr lang="tr-TR" sz="3000" b="1" dirty="0"/>
              <a:t>) yaklaşım ve</a:t>
            </a:r>
          </a:p>
          <a:p>
            <a:pPr marL="0" indent="0" algn="just">
              <a:lnSpc>
                <a:spcPct val="120000"/>
              </a:lnSpc>
              <a:spcBef>
                <a:spcPts val="600"/>
              </a:spcBef>
              <a:spcAft>
                <a:spcPts val="600"/>
              </a:spcAft>
              <a:buNone/>
              <a:defRPr sz="2800">
                <a:latin typeface="Times New Roman"/>
              </a:defRPr>
            </a:pPr>
            <a:r>
              <a:rPr lang="tr-TR" sz="3000" b="1" dirty="0"/>
              <a:t>  </a:t>
            </a:r>
            <a:r>
              <a:rPr lang="tr-TR" sz="3000" b="1" dirty="0">
                <a:solidFill>
                  <a:srgbClr val="FFC000"/>
                </a:solidFill>
              </a:rPr>
              <a:t>2.</a:t>
            </a:r>
            <a:r>
              <a:rPr lang="tr-TR" sz="3000" b="1" dirty="0"/>
              <a:t> Canlı merkezli (</a:t>
            </a:r>
            <a:r>
              <a:rPr lang="tr-TR" sz="3000" b="1" dirty="0" err="1"/>
              <a:t>ekosentrik</a:t>
            </a:r>
            <a:r>
              <a:rPr lang="tr-TR" sz="3000" b="1" dirty="0"/>
              <a:t>) yaklaşımdır.</a:t>
            </a:r>
          </a:p>
        </p:txBody>
      </p:sp>
    </p:spTree>
    <p:extLst>
      <p:ext uri="{BB962C8B-B14F-4D97-AF65-F5344CB8AC3E}">
        <p14:creationId xmlns:p14="http://schemas.microsoft.com/office/powerpoint/2010/main" val="16430979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315" y="72890"/>
            <a:ext cx="9404723" cy="644562"/>
          </a:xfrm>
        </p:spPr>
        <p:txBody>
          <a:bodyPr/>
          <a:lstStyle/>
          <a:p>
            <a:pPr algn="ctr">
              <a:lnSpc>
                <a:spcPct val="100000"/>
              </a:lnSpc>
              <a:defRPr sz="3200">
                <a:solidFill>
                  <a:srgbClr val="FFFF00"/>
                </a:solidFill>
                <a:latin typeface="Times New Roman"/>
              </a:defRPr>
            </a:pPr>
            <a:r>
              <a:rPr b="1" dirty="0"/>
              <a:t>VI. ÇEVREYE İLİŞKİN ETİK YAKLAŞIMLAR</a:t>
            </a:r>
          </a:p>
        </p:txBody>
      </p:sp>
      <p:sp>
        <p:nvSpPr>
          <p:cNvPr id="3" name="Content Placeholder 2"/>
          <p:cNvSpPr>
            <a:spLocks noGrp="1"/>
          </p:cNvSpPr>
          <p:nvPr>
            <p:ph idx="1"/>
          </p:nvPr>
        </p:nvSpPr>
        <p:spPr>
          <a:xfrm>
            <a:off x="225084" y="717452"/>
            <a:ext cx="11549574" cy="5866228"/>
          </a:xfrm>
        </p:spPr>
        <p:txBody>
          <a:bodyPr>
            <a:normAutofit/>
          </a:bodyPr>
          <a:lstStyle/>
          <a:p>
            <a:pPr algn="just">
              <a:lnSpc>
                <a:spcPct val="120000"/>
              </a:lnSpc>
              <a:spcBef>
                <a:spcPts val="600"/>
              </a:spcBef>
              <a:spcAft>
                <a:spcPts val="600"/>
              </a:spcAft>
              <a:defRPr sz="2800">
                <a:latin typeface="Times New Roman"/>
              </a:defRPr>
            </a:pPr>
            <a:r>
              <a:rPr lang="tr-TR" sz="3000" b="1" dirty="0">
                <a:solidFill>
                  <a:srgbClr val="FFC000"/>
                </a:solidFill>
              </a:rPr>
              <a:t>İki temel felsefi yaklaşım  var (Devam):</a:t>
            </a:r>
          </a:p>
          <a:p>
            <a:pPr marL="0" indent="0" algn="just">
              <a:lnSpc>
                <a:spcPct val="120000"/>
              </a:lnSpc>
              <a:spcBef>
                <a:spcPts val="600"/>
              </a:spcBef>
              <a:spcAft>
                <a:spcPts val="600"/>
              </a:spcAft>
              <a:buNone/>
              <a:defRPr sz="2800">
                <a:latin typeface="Times New Roman"/>
              </a:defRPr>
            </a:pPr>
            <a:r>
              <a:rPr lang="tr-TR" sz="3000" b="1" dirty="0">
                <a:solidFill>
                  <a:srgbClr val="FFC000"/>
                </a:solidFill>
              </a:rPr>
              <a:t>  1. </a:t>
            </a:r>
            <a:r>
              <a:rPr lang="tr-TR" sz="3000" b="1" dirty="0"/>
              <a:t>İnsan merkezli (</a:t>
            </a:r>
            <a:r>
              <a:rPr lang="tr-TR" sz="3000" b="1" dirty="0" err="1"/>
              <a:t>antroposentrik</a:t>
            </a:r>
            <a:r>
              <a:rPr lang="tr-TR" sz="3000" b="1" dirty="0"/>
              <a:t>) yaklaşım;</a:t>
            </a:r>
          </a:p>
          <a:p>
            <a:pPr marL="0" indent="0" algn="just">
              <a:lnSpc>
                <a:spcPct val="120000"/>
              </a:lnSpc>
              <a:spcBef>
                <a:spcPts val="600"/>
              </a:spcBef>
              <a:spcAft>
                <a:spcPts val="600"/>
              </a:spcAft>
              <a:buNone/>
              <a:defRPr sz="2800">
                <a:latin typeface="Times New Roman"/>
              </a:defRPr>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Bu </a:t>
            </a:r>
            <a:r>
              <a:rPr lang="tr-TR" sz="2800" b="1" dirty="0" smtClean="0">
                <a:effectLst/>
                <a:latin typeface="Times New Roman" panose="02020603050405020304" pitchFamily="18" charset="0"/>
                <a:ea typeface="Calibri" panose="020F0502020204030204" pitchFamily="34" charset="0"/>
                <a:cs typeface="Times New Roman" panose="02020603050405020304" pitchFamily="18" charset="0"/>
              </a:rPr>
              <a:t>yaklaşım;</a:t>
            </a:r>
            <a:endParaRPr lang="tr-TR"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20000"/>
              </a:lnSpc>
              <a:spcBef>
                <a:spcPts val="600"/>
              </a:spcBef>
              <a:spcAft>
                <a:spcPts val="600"/>
              </a:spcAft>
              <a:buNone/>
              <a:defRPr sz="2800">
                <a:latin typeface="Times New Roman"/>
              </a:defRPr>
            </a:pPr>
            <a:r>
              <a:rPr lang="tr-TR" sz="2800" b="1" dirty="0">
                <a:latin typeface="Times New Roman" panose="02020603050405020304" pitchFamily="18" charset="0"/>
                <a:ea typeface="Calibri" panose="020F0502020204030204" pitchFamily="34" charset="0"/>
                <a:cs typeface="Times New Roman" panose="02020603050405020304" pitchFamily="18" charset="0"/>
              </a:rPr>
              <a:t>  - </a:t>
            </a:r>
            <a:r>
              <a:rPr lang="tr-TR" sz="28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İ</a:t>
            </a:r>
            <a:r>
              <a:rPr lang="tr-TR" sz="2800" b="1"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nsanın </a:t>
            </a:r>
            <a:r>
              <a:rPr lang="tr-TR" sz="2800" b="1" dirty="0">
                <a:latin typeface="Times New Roman" panose="02020603050405020304" pitchFamily="18" charset="0"/>
                <a:ea typeface="Calibri" panose="020F0502020204030204" pitchFamily="34" charset="0"/>
                <a:cs typeface="Times New Roman" panose="02020603050405020304" pitchFamily="18" charset="0"/>
              </a:rPr>
              <a:t>Y</a:t>
            </a: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aşamın </a:t>
            </a:r>
            <a:r>
              <a:rPr lang="tr-TR" sz="2800" b="1" u="sng" dirty="0">
                <a:effectLst/>
                <a:latin typeface="Times New Roman" panose="02020603050405020304" pitchFamily="18" charset="0"/>
                <a:ea typeface="Calibri" panose="020F0502020204030204" pitchFamily="34" charset="0"/>
                <a:cs typeface="Times New Roman" panose="02020603050405020304" pitchFamily="18" charset="0"/>
              </a:rPr>
              <a:t>merkezinde</a:t>
            </a: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 bulunduğu, </a:t>
            </a:r>
          </a:p>
          <a:p>
            <a:pPr marL="0" indent="0" algn="just">
              <a:lnSpc>
                <a:spcPct val="120000"/>
              </a:lnSpc>
              <a:spcBef>
                <a:spcPts val="600"/>
              </a:spcBef>
              <a:spcAft>
                <a:spcPts val="600"/>
              </a:spcAft>
              <a:buNone/>
              <a:defRPr sz="2800">
                <a:latin typeface="Times New Roman"/>
              </a:defRPr>
            </a:pPr>
            <a:r>
              <a:rPr lang="tr-TR" sz="2800" b="1" dirty="0">
                <a:latin typeface="Times New Roman" panose="02020603050405020304" pitchFamily="18" charset="0"/>
                <a:ea typeface="Calibri" panose="020F0502020204030204" pitchFamily="34" charset="0"/>
                <a:cs typeface="Times New Roman" panose="02020603050405020304" pitchFamily="18" charset="0"/>
              </a:rPr>
              <a:t>  - T</a:t>
            </a: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üm çevresel varlıkların </a:t>
            </a:r>
            <a:r>
              <a:rPr lang="tr-TR" sz="2800" b="1" u="sng" dirty="0">
                <a:effectLst/>
                <a:latin typeface="Times New Roman" panose="02020603050405020304" pitchFamily="18" charset="0"/>
                <a:ea typeface="Calibri" panose="020F0502020204030204" pitchFamily="34" charset="0"/>
                <a:cs typeface="Times New Roman" panose="02020603050405020304" pitchFamily="18" charset="0"/>
              </a:rPr>
              <a:t>insana hizmet için </a:t>
            </a: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var olduğu,</a:t>
            </a:r>
          </a:p>
          <a:p>
            <a:pPr marL="0" indent="0" algn="just">
              <a:lnSpc>
                <a:spcPct val="120000"/>
              </a:lnSpc>
              <a:spcBef>
                <a:spcPts val="600"/>
              </a:spcBef>
              <a:spcAft>
                <a:spcPts val="600"/>
              </a:spcAft>
              <a:buNone/>
              <a:defRPr sz="2800">
                <a:latin typeface="Times New Roman"/>
              </a:defRPr>
            </a:pPr>
            <a:r>
              <a:rPr lang="tr-TR" sz="2800" b="1" dirty="0">
                <a:latin typeface="Times New Roman" panose="02020603050405020304" pitchFamily="18" charset="0"/>
                <a:ea typeface="Calibri" panose="020F0502020204030204" pitchFamily="34" charset="0"/>
                <a:cs typeface="Times New Roman" panose="02020603050405020304" pitchFamily="18" charset="0"/>
              </a:rPr>
              <a:t>  - İ</a:t>
            </a: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nsanın doğadaki tüm varlıkların </a:t>
            </a:r>
            <a:r>
              <a:rPr lang="tr-TR" sz="2800" b="1" u="sng" dirty="0">
                <a:effectLst/>
                <a:latin typeface="Times New Roman" panose="02020603050405020304" pitchFamily="18" charset="0"/>
                <a:ea typeface="Calibri" panose="020F0502020204030204" pitchFamily="34" charset="0"/>
                <a:cs typeface="Times New Roman" panose="02020603050405020304" pitchFamily="18" charset="0"/>
              </a:rPr>
              <a:t>sahibi </a:t>
            </a: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olduğu ve </a:t>
            </a:r>
          </a:p>
          <a:p>
            <a:pPr marL="0" indent="0" algn="just">
              <a:lnSpc>
                <a:spcPct val="120000"/>
              </a:lnSpc>
              <a:spcBef>
                <a:spcPts val="600"/>
              </a:spcBef>
              <a:spcAft>
                <a:spcPts val="600"/>
              </a:spcAft>
              <a:buNone/>
              <a:defRPr sz="2800">
                <a:latin typeface="Times New Roman"/>
              </a:defRPr>
            </a:pPr>
            <a:r>
              <a:rPr lang="tr-TR" sz="2800" b="1" dirty="0">
                <a:latin typeface="Times New Roman" panose="02020603050405020304" pitchFamily="18" charset="0"/>
                <a:ea typeface="Calibri" panose="020F0502020204030204" pitchFamily="34" charset="0"/>
                <a:cs typeface="Times New Roman" panose="02020603050405020304" pitchFamily="18" charset="0"/>
              </a:rPr>
              <a:t>  - D</a:t>
            </a: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olayısıyla tüm </a:t>
            </a:r>
            <a:r>
              <a:rPr lang="tr-TR" sz="2800" b="1" u="sng" dirty="0">
                <a:effectLst/>
                <a:latin typeface="Times New Roman" panose="02020603050405020304" pitchFamily="18" charset="0"/>
                <a:ea typeface="Calibri" panose="020F0502020204030204" pitchFamily="34" charset="0"/>
                <a:cs typeface="Times New Roman" panose="02020603050405020304" pitchFamily="18" charset="0"/>
              </a:rPr>
              <a:t>çevresel varlıkları kullanma hakkını elinde bulundurduğu </a:t>
            </a: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düşüncesine dayanır.</a:t>
            </a:r>
            <a:endParaRPr lang="tr-TR" sz="2800" b="1" dirty="0">
              <a:effectLst/>
              <a:latin typeface="Times New Roman" panose="02020603050405020304" pitchFamily="18" charset="0"/>
              <a:ea typeface="DengXian" panose="02010600030101010101" pitchFamily="2" charset="-122"/>
              <a:cs typeface="Times New Roman" panose="02020603050405020304" pitchFamily="18" charset="0"/>
            </a:endParaRPr>
          </a:p>
          <a:p>
            <a:pPr marL="0" indent="0" algn="just">
              <a:lnSpc>
                <a:spcPct val="120000"/>
              </a:lnSpc>
              <a:spcBef>
                <a:spcPts val="600"/>
              </a:spcBef>
              <a:spcAft>
                <a:spcPts val="600"/>
              </a:spcAft>
              <a:buNone/>
              <a:defRPr sz="2800">
                <a:latin typeface="Times New Roman"/>
              </a:defRPr>
            </a:pPr>
            <a:endParaRPr lang="tr-TR" sz="3000" b="1" dirty="0"/>
          </a:p>
          <a:p>
            <a:pPr marL="0" indent="0" algn="just">
              <a:lnSpc>
                <a:spcPct val="120000"/>
              </a:lnSpc>
              <a:spcBef>
                <a:spcPts val="600"/>
              </a:spcBef>
              <a:spcAft>
                <a:spcPts val="600"/>
              </a:spcAft>
              <a:buNone/>
              <a:defRPr sz="2800">
                <a:latin typeface="Times New Roman"/>
              </a:defRPr>
            </a:pPr>
            <a:endParaRPr dirty="0"/>
          </a:p>
        </p:txBody>
      </p:sp>
    </p:spTree>
    <p:extLst>
      <p:ext uri="{BB962C8B-B14F-4D97-AF65-F5344CB8AC3E}">
        <p14:creationId xmlns:p14="http://schemas.microsoft.com/office/powerpoint/2010/main" val="21713025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315" y="72890"/>
            <a:ext cx="9404723" cy="644562"/>
          </a:xfrm>
        </p:spPr>
        <p:txBody>
          <a:bodyPr/>
          <a:lstStyle/>
          <a:p>
            <a:pPr algn="ctr">
              <a:lnSpc>
                <a:spcPct val="100000"/>
              </a:lnSpc>
              <a:defRPr sz="3200">
                <a:solidFill>
                  <a:srgbClr val="FFFF00"/>
                </a:solidFill>
                <a:latin typeface="Times New Roman"/>
              </a:defRPr>
            </a:pPr>
            <a:r>
              <a:rPr b="1" dirty="0"/>
              <a:t>VI. ÇEVREYE İLİŞKİN ETİK YAKLAŞIMLAR</a:t>
            </a:r>
          </a:p>
        </p:txBody>
      </p:sp>
      <p:sp>
        <p:nvSpPr>
          <p:cNvPr id="3" name="Content Placeholder 2"/>
          <p:cNvSpPr>
            <a:spLocks noGrp="1"/>
          </p:cNvSpPr>
          <p:nvPr>
            <p:ph idx="1"/>
          </p:nvPr>
        </p:nvSpPr>
        <p:spPr>
          <a:xfrm>
            <a:off x="225084" y="990412"/>
            <a:ext cx="11549574" cy="4250333"/>
          </a:xfrm>
        </p:spPr>
        <p:txBody>
          <a:bodyPr>
            <a:normAutofit/>
          </a:bodyPr>
          <a:lstStyle/>
          <a:p>
            <a:pPr algn="just">
              <a:lnSpc>
                <a:spcPct val="120000"/>
              </a:lnSpc>
              <a:spcBef>
                <a:spcPts val="600"/>
              </a:spcBef>
              <a:spcAft>
                <a:spcPts val="600"/>
              </a:spcAft>
              <a:defRPr sz="2800">
                <a:latin typeface="Times New Roman"/>
              </a:defRPr>
            </a:pPr>
            <a:r>
              <a:rPr lang="tr-TR" sz="3000" b="1" dirty="0">
                <a:solidFill>
                  <a:srgbClr val="FFC000"/>
                </a:solidFill>
              </a:rPr>
              <a:t>İki temel felsefi yaklaşım  var (Devam):</a:t>
            </a:r>
          </a:p>
          <a:p>
            <a:pPr marL="0" indent="0" algn="just">
              <a:lnSpc>
                <a:spcPct val="120000"/>
              </a:lnSpc>
              <a:spcBef>
                <a:spcPts val="600"/>
              </a:spcBef>
              <a:spcAft>
                <a:spcPts val="600"/>
              </a:spcAft>
              <a:buNone/>
              <a:defRPr sz="2800">
                <a:latin typeface="Times New Roman"/>
              </a:defRPr>
            </a:pPr>
            <a:r>
              <a:rPr lang="tr-TR" sz="3000" b="1" dirty="0">
                <a:solidFill>
                  <a:srgbClr val="FFC000"/>
                </a:solidFill>
              </a:rPr>
              <a:t>  1. </a:t>
            </a:r>
            <a:r>
              <a:rPr lang="tr-TR" sz="3000" b="1" dirty="0"/>
              <a:t>İnsan merkezli (</a:t>
            </a:r>
            <a:r>
              <a:rPr lang="tr-TR" sz="3000" b="1" dirty="0" err="1"/>
              <a:t>antroposentrik</a:t>
            </a:r>
            <a:r>
              <a:rPr lang="tr-TR" sz="3000" b="1" dirty="0"/>
              <a:t>) yaklaşım;</a:t>
            </a:r>
          </a:p>
          <a:p>
            <a:pPr marL="0" indent="0" algn="just">
              <a:lnSpc>
                <a:spcPct val="100000"/>
              </a:lnSpc>
              <a:buNone/>
              <a:defRPr sz="2800">
                <a:latin typeface="Times New Roman"/>
              </a:defRPr>
            </a:pPr>
            <a:r>
              <a:rPr lang="tr-TR" sz="2800" b="1" dirty="0"/>
              <a:t>    Bununla birlikte, </a:t>
            </a:r>
          </a:p>
          <a:p>
            <a:pPr marL="0" indent="0" algn="just">
              <a:lnSpc>
                <a:spcPct val="100000"/>
              </a:lnSpc>
              <a:buNone/>
              <a:defRPr sz="2800">
                <a:latin typeface="Times New Roman"/>
              </a:defRPr>
            </a:pPr>
            <a:r>
              <a:rPr lang="tr-TR" sz="2800" b="1" dirty="0"/>
              <a:t>   - İnsan  dışındaki canlı ve cansız varlıklara da </a:t>
            </a:r>
            <a:r>
              <a:rPr lang="tr-TR" sz="2800" b="1" u="sng" dirty="0"/>
              <a:t>önem verilmeli </a:t>
            </a:r>
            <a:r>
              <a:rPr lang="tr-TR" sz="2800" b="1" dirty="0"/>
              <a:t>ama bunların kendinden menkul bir değeri yoktur, </a:t>
            </a:r>
          </a:p>
          <a:p>
            <a:pPr marL="0" indent="0" algn="just">
              <a:lnSpc>
                <a:spcPct val="100000"/>
              </a:lnSpc>
              <a:buNone/>
              <a:defRPr sz="2800">
                <a:latin typeface="Times New Roman"/>
              </a:defRPr>
            </a:pPr>
            <a:r>
              <a:rPr lang="tr-TR" sz="2800" b="1" dirty="0"/>
              <a:t>   - Bu varlıklar </a:t>
            </a:r>
            <a:r>
              <a:rPr lang="tr-TR" sz="2800" b="1" u="sng" dirty="0"/>
              <a:t>insanların gereksinimlerini karşıladıkları ölçüde değer ifade etmektedir.</a:t>
            </a:r>
          </a:p>
          <a:p>
            <a:pPr marL="0" indent="0" algn="just">
              <a:lnSpc>
                <a:spcPct val="120000"/>
              </a:lnSpc>
              <a:spcBef>
                <a:spcPts val="600"/>
              </a:spcBef>
              <a:spcAft>
                <a:spcPts val="600"/>
              </a:spcAft>
              <a:buNone/>
              <a:defRPr sz="2800">
                <a:latin typeface="Times New Roman"/>
              </a:defRPr>
            </a:pPr>
            <a:endParaRPr lang="tr-TR" sz="2800" b="1" dirty="0"/>
          </a:p>
          <a:p>
            <a:pPr marL="0" indent="0" algn="just">
              <a:lnSpc>
                <a:spcPct val="120000"/>
              </a:lnSpc>
              <a:spcBef>
                <a:spcPts val="600"/>
              </a:spcBef>
              <a:spcAft>
                <a:spcPts val="600"/>
              </a:spcAft>
              <a:buNone/>
              <a:defRPr sz="2800">
                <a:latin typeface="Times New Roman"/>
              </a:defRPr>
            </a:pPr>
            <a:endParaRPr dirty="0"/>
          </a:p>
        </p:txBody>
      </p:sp>
    </p:spTree>
    <p:extLst>
      <p:ext uri="{BB962C8B-B14F-4D97-AF65-F5344CB8AC3E}">
        <p14:creationId xmlns:p14="http://schemas.microsoft.com/office/powerpoint/2010/main" val="7513243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315" y="72890"/>
            <a:ext cx="9404723" cy="644562"/>
          </a:xfrm>
        </p:spPr>
        <p:txBody>
          <a:bodyPr/>
          <a:lstStyle/>
          <a:p>
            <a:pPr algn="ctr">
              <a:lnSpc>
                <a:spcPct val="100000"/>
              </a:lnSpc>
              <a:defRPr sz="3200">
                <a:solidFill>
                  <a:srgbClr val="FFFF00"/>
                </a:solidFill>
                <a:latin typeface="Times New Roman"/>
              </a:defRPr>
            </a:pPr>
            <a:r>
              <a:rPr b="1" dirty="0"/>
              <a:t>VI. ÇEVREYE İLİŞKİN ETİK YAKLAŞIMLAR</a:t>
            </a:r>
          </a:p>
        </p:txBody>
      </p:sp>
      <p:sp>
        <p:nvSpPr>
          <p:cNvPr id="3" name="Content Placeholder 2"/>
          <p:cNvSpPr>
            <a:spLocks noGrp="1"/>
          </p:cNvSpPr>
          <p:nvPr>
            <p:ph idx="1"/>
          </p:nvPr>
        </p:nvSpPr>
        <p:spPr>
          <a:xfrm>
            <a:off x="225084" y="1167619"/>
            <a:ext cx="11549574" cy="5458264"/>
          </a:xfrm>
        </p:spPr>
        <p:txBody>
          <a:bodyPr>
            <a:normAutofit lnSpcReduction="10000"/>
          </a:bodyPr>
          <a:lstStyle/>
          <a:p>
            <a:pPr algn="just">
              <a:lnSpc>
                <a:spcPct val="120000"/>
              </a:lnSpc>
              <a:spcBef>
                <a:spcPts val="600"/>
              </a:spcBef>
              <a:spcAft>
                <a:spcPts val="600"/>
              </a:spcAft>
              <a:defRPr sz="2800">
                <a:latin typeface="Times New Roman"/>
              </a:defRPr>
            </a:pPr>
            <a:r>
              <a:rPr lang="tr-TR" sz="3000" b="1" dirty="0">
                <a:solidFill>
                  <a:srgbClr val="FFC000"/>
                </a:solidFill>
              </a:rPr>
              <a:t>İki temel felsefi yaklaşım  var (Devam):</a:t>
            </a:r>
          </a:p>
          <a:p>
            <a:pPr marL="0" indent="0" algn="just">
              <a:lnSpc>
                <a:spcPct val="120000"/>
              </a:lnSpc>
              <a:spcBef>
                <a:spcPts val="600"/>
              </a:spcBef>
              <a:spcAft>
                <a:spcPts val="600"/>
              </a:spcAft>
              <a:buNone/>
              <a:defRPr sz="2800">
                <a:latin typeface="Times New Roman"/>
              </a:defRPr>
            </a:pPr>
            <a:r>
              <a:rPr lang="tr-TR" sz="3000" b="1" dirty="0">
                <a:solidFill>
                  <a:srgbClr val="FFC000"/>
                </a:solidFill>
              </a:rPr>
              <a:t>  </a:t>
            </a:r>
            <a:r>
              <a:rPr lang="tr-TR" sz="2800" b="1" dirty="0">
                <a:solidFill>
                  <a:srgbClr val="FFC000"/>
                </a:solidFill>
              </a:rPr>
              <a:t>1. </a:t>
            </a:r>
            <a:r>
              <a:rPr lang="tr-TR" sz="2800" b="1" dirty="0"/>
              <a:t>İnsan merkezli (</a:t>
            </a:r>
            <a:r>
              <a:rPr lang="tr-TR" sz="2800" b="1" dirty="0" err="1"/>
              <a:t>antroposentrik</a:t>
            </a:r>
            <a:r>
              <a:rPr lang="tr-TR" sz="2800" b="1" dirty="0"/>
              <a:t>) yaklaşım;</a:t>
            </a:r>
          </a:p>
          <a:p>
            <a:pPr marL="0" indent="0" algn="just">
              <a:lnSpc>
                <a:spcPct val="120000"/>
              </a:lnSpc>
              <a:spcBef>
                <a:spcPts val="600"/>
              </a:spcBef>
              <a:spcAft>
                <a:spcPts val="600"/>
              </a:spcAft>
              <a:buNone/>
              <a:defRPr sz="2800">
                <a:latin typeface="Times New Roman"/>
              </a:defRPr>
            </a:pPr>
            <a:r>
              <a:rPr lang="tr-TR" sz="2800" b="1" dirty="0"/>
              <a:t>   Dolayısıyla insan merkezli yaklaşımda, kendi başına bir değer arz etmesi nedeniyle değil </a:t>
            </a:r>
            <a:r>
              <a:rPr lang="tr-TR" sz="2800" b="1" u="sng" dirty="0"/>
              <a:t>insan açısından bir öneme sahip olması dolayısıyla çevrenin korunması söz konusudur.</a:t>
            </a:r>
          </a:p>
          <a:p>
            <a:pPr marL="0" indent="0" algn="just">
              <a:lnSpc>
                <a:spcPct val="100000"/>
              </a:lnSpc>
              <a:buNone/>
              <a:defRPr sz="2800">
                <a:latin typeface="Times New Roman"/>
              </a:defRPr>
            </a:pPr>
            <a:r>
              <a:rPr lang="tr-TR" dirty="0"/>
              <a:t>  </a:t>
            </a:r>
            <a:r>
              <a:rPr lang="tr-TR" b="1" dirty="0"/>
              <a:t>Bu bakımdan, </a:t>
            </a:r>
            <a:r>
              <a:rPr lang="tr-TR" b="1" dirty="0">
                <a:solidFill>
                  <a:srgbClr val="FFC000"/>
                </a:solidFill>
              </a:rPr>
              <a:t>insanın çıkar </a:t>
            </a:r>
            <a:r>
              <a:rPr lang="tr-TR" b="1" dirty="0"/>
              <a:t>ve</a:t>
            </a:r>
            <a:r>
              <a:rPr lang="tr-TR" b="1" dirty="0">
                <a:solidFill>
                  <a:srgbClr val="FFC000"/>
                </a:solidFill>
              </a:rPr>
              <a:t> ihtiyaçları öncelikli</a:t>
            </a:r>
            <a:r>
              <a:rPr lang="tr-TR" b="1" dirty="0"/>
              <a:t> olup bunların karşılanması birincil önemdedir.</a:t>
            </a:r>
          </a:p>
          <a:p>
            <a:pPr marL="0" indent="0" algn="just">
              <a:lnSpc>
                <a:spcPct val="100000"/>
              </a:lnSpc>
              <a:buNone/>
              <a:defRPr sz="2800">
                <a:latin typeface="Times New Roman"/>
              </a:defRPr>
            </a:pPr>
            <a:r>
              <a:rPr lang="tr-TR" b="1" dirty="0"/>
              <a:t>  Ancak, </a:t>
            </a:r>
            <a:r>
              <a:rPr lang="tr-TR" b="1" u="sng" dirty="0"/>
              <a:t>insanın doğaya müdahalelerine sınırlar çizilmesi gerekir</a:t>
            </a:r>
            <a:r>
              <a:rPr lang="tr-TR" b="1" dirty="0"/>
              <a:t>; çünkü, bu sınırların aşılması halinde </a:t>
            </a:r>
            <a:r>
              <a:rPr lang="tr-TR" b="1" dirty="0">
                <a:solidFill>
                  <a:srgbClr val="FFC000"/>
                </a:solidFill>
              </a:rPr>
              <a:t>insanın yer küredeki varlığının tehlikeye düşeceğini </a:t>
            </a:r>
            <a:r>
              <a:rPr lang="tr-TR" b="1" dirty="0"/>
              <a:t>göstermiştir.</a:t>
            </a:r>
          </a:p>
          <a:p>
            <a:pPr marL="0" indent="0" algn="just">
              <a:lnSpc>
                <a:spcPct val="120000"/>
              </a:lnSpc>
              <a:spcBef>
                <a:spcPts val="600"/>
              </a:spcBef>
              <a:spcAft>
                <a:spcPts val="600"/>
              </a:spcAft>
              <a:buNone/>
              <a:defRPr sz="2800">
                <a:latin typeface="Times New Roman"/>
              </a:defRPr>
            </a:pPr>
            <a:endParaRPr lang="tr-TR" sz="2800" b="1" u="sng" dirty="0"/>
          </a:p>
          <a:p>
            <a:pPr marL="0" indent="0" algn="just">
              <a:lnSpc>
                <a:spcPct val="120000"/>
              </a:lnSpc>
              <a:spcBef>
                <a:spcPts val="600"/>
              </a:spcBef>
              <a:spcAft>
                <a:spcPts val="600"/>
              </a:spcAft>
              <a:buNone/>
              <a:defRPr sz="2800">
                <a:latin typeface="Times New Roman"/>
              </a:defRPr>
            </a:pPr>
            <a:endParaRPr lang="tr-TR" sz="2800" b="1" dirty="0"/>
          </a:p>
          <a:p>
            <a:pPr marL="0" indent="0" algn="just">
              <a:lnSpc>
                <a:spcPct val="120000"/>
              </a:lnSpc>
              <a:spcBef>
                <a:spcPts val="600"/>
              </a:spcBef>
              <a:spcAft>
                <a:spcPts val="600"/>
              </a:spcAft>
              <a:buNone/>
              <a:defRPr sz="2800">
                <a:latin typeface="Times New Roman"/>
              </a:defRPr>
            </a:pPr>
            <a:endParaRPr dirty="0"/>
          </a:p>
        </p:txBody>
      </p:sp>
    </p:spTree>
    <p:extLst>
      <p:ext uri="{BB962C8B-B14F-4D97-AF65-F5344CB8AC3E}">
        <p14:creationId xmlns:p14="http://schemas.microsoft.com/office/powerpoint/2010/main" val="768743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630494"/>
          </a:xfrm>
        </p:spPr>
        <p:txBody>
          <a:bodyPr/>
          <a:lstStyle/>
          <a:p>
            <a:pPr algn="ctr">
              <a:lnSpc>
                <a:spcPct val="100000"/>
              </a:lnSpc>
              <a:defRPr sz="3200">
                <a:solidFill>
                  <a:srgbClr val="FFFF00"/>
                </a:solidFill>
                <a:latin typeface="Times New Roman"/>
              </a:defRPr>
            </a:pPr>
            <a:r>
              <a:rPr b="1" dirty="0"/>
              <a:t>I. ÇEVRE HUKUKU</a:t>
            </a:r>
          </a:p>
        </p:txBody>
      </p:sp>
      <p:sp>
        <p:nvSpPr>
          <p:cNvPr id="3" name="Content Placeholder 2"/>
          <p:cNvSpPr>
            <a:spLocks noGrp="1"/>
          </p:cNvSpPr>
          <p:nvPr>
            <p:ph idx="1"/>
          </p:nvPr>
        </p:nvSpPr>
        <p:spPr>
          <a:xfrm>
            <a:off x="365760" y="1083212"/>
            <a:ext cx="11479237" cy="5162843"/>
          </a:xfrm>
        </p:spPr>
        <p:txBody>
          <a:bodyPr>
            <a:normAutofit fontScale="92500"/>
          </a:bodyPr>
          <a:lstStyle/>
          <a:p>
            <a:endParaRPr dirty="0"/>
          </a:p>
          <a:p>
            <a:pPr algn="just">
              <a:lnSpc>
                <a:spcPct val="100000"/>
              </a:lnSpc>
              <a:defRPr sz="2800">
                <a:latin typeface="Times New Roman"/>
              </a:defRPr>
            </a:pPr>
            <a:r>
              <a:rPr sz="3000" b="1" dirty="0" err="1"/>
              <a:t>Çevre</a:t>
            </a:r>
            <a:r>
              <a:rPr sz="3000" b="1" dirty="0"/>
              <a:t> </a:t>
            </a:r>
            <a:r>
              <a:rPr sz="3000" b="1" dirty="0" err="1"/>
              <a:t>sorunlarının</a:t>
            </a:r>
            <a:r>
              <a:rPr sz="3000" b="1" dirty="0"/>
              <a:t> </a:t>
            </a:r>
            <a:r>
              <a:rPr lang="tr-TR" sz="3000" b="1" dirty="0" smtClean="0">
                <a:solidFill>
                  <a:srgbClr val="FFFF00"/>
                </a:solidFill>
              </a:rPr>
              <a:t>"</a:t>
            </a:r>
            <a:r>
              <a:rPr sz="3000" b="1" dirty="0" err="1" smtClean="0">
                <a:solidFill>
                  <a:srgbClr val="FFFF00"/>
                </a:solidFill>
              </a:rPr>
              <a:t>insan</a:t>
            </a:r>
            <a:r>
              <a:rPr sz="3000" b="1" dirty="0" smtClean="0">
                <a:solidFill>
                  <a:srgbClr val="FFFF00"/>
                </a:solidFill>
              </a:rPr>
              <a:t> </a:t>
            </a:r>
            <a:r>
              <a:rPr sz="3000" b="1" dirty="0" err="1" smtClean="0">
                <a:solidFill>
                  <a:srgbClr val="FFFF00"/>
                </a:solidFill>
              </a:rPr>
              <a:t>varlığına</a:t>
            </a:r>
            <a:r>
              <a:rPr lang="tr-TR" sz="3000" b="1" dirty="0" smtClean="0">
                <a:solidFill>
                  <a:srgbClr val="FFFF00"/>
                </a:solidFill>
              </a:rPr>
              <a:t>"</a:t>
            </a:r>
            <a:r>
              <a:rPr sz="3000" b="1" dirty="0" smtClean="0">
                <a:solidFill>
                  <a:srgbClr val="FFFF00"/>
                </a:solidFill>
              </a:rPr>
              <a:t> </a:t>
            </a:r>
            <a:r>
              <a:rPr sz="3000" b="1" dirty="0" err="1">
                <a:solidFill>
                  <a:srgbClr val="FFFF00"/>
                </a:solidFill>
              </a:rPr>
              <a:t>karşı</a:t>
            </a:r>
            <a:r>
              <a:rPr sz="3000" b="1" dirty="0">
                <a:solidFill>
                  <a:srgbClr val="FFFF00"/>
                </a:solidFill>
              </a:rPr>
              <a:t> </a:t>
            </a:r>
            <a:r>
              <a:rPr sz="3000" b="1" dirty="0" err="1">
                <a:solidFill>
                  <a:srgbClr val="FFFF00"/>
                </a:solidFill>
              </a:rPr>
              <a:t>önemli</a:t>
            </a:r>
            <a:r>
              <a:rPr sz="3000" b="1" dirty="0">
                <a:solidFill>
                  <a:srgbClr val="FFFF00"/>
                </a:solidFill>
              </a:rPr>
              <a:t> </a:t>
            </a:r>
            <a:r>
              <a:rPr sz="3000" b="1" dirty="0" err="1">
                <a:solidFill>
                  <a:srgbClr val="FFFF00"/>
                </a:solidFill>
              </a:rPr>
              <a:t>bir</a:t>
            </a:r>
            <a:r>
              <a:rPr sz="3000" b="1" dirty="0">
                <a:solidFill>
                  <a:srgbClr val="FFFF00"/>
                </a:solidFill>
              </a:rPr>
              <a:t> </a:t>
            </a:r>
            <a:r>
              <a:rPr sz="3000" b="1" dirty="0" err="1">
                <a:solidFill>
                  <a:srgbClr val="FFFF00"/>
                </a:solidFill>
              </a:rPr>
              <a:t>tehdit</a:t>
            </a:r>
            <a:r>
              <a:rPr sz="3000" b="1" dirty="0"/>
              <a:t> </a:t>
            </a:r>
            <a:r>
              <a:rPr sz="3000" b="1" dirty="0" err="1"/>
              <a:t>oluşturduğunu</a:t>
            </a:r>
            <a:r>
              <a:rPr sz="3000" b="1" dirty="0"/>
              <a:t> </a:t>
            </a:r>
            <a:r>
              <a:rPr sz="3000" b="1" dirty="0" err="1"/>
              <a:t>anlaşılması</a:t>
            </a:r>
            <a:r>
              <a:rPr sz="3000" b="1" dirty="0"/>
              <a:t> </a:t>
            </a:r>
            <a:r>
              <a:rPr sz="3000" b="1" dirty="0" err="1"/>
              <a:t>ile</a:t>
            </a:r>
            <a:r>
              <a:rPr sz="3000" b="1" dirty="0"/>
              <a:t> </a:t>
            </a:r>
            <a:r>
              <a:rPr sz="3000" b="1" dirty="0" err="1">
                <a:solidFill>
                  <a:srgbClr val="FFFF00"/>
                </a:solidFill>
              </a:rPr>
              <a:t>hukukun</a:t>
            </a:r>
            <a:r>
              <a:rPr sz="3000" b="1" dirty="0">
                <a:solidFill>
                  <a:srgbClr val="FFFF00"/>
                </a:solidFill>
              </a:rPr>
              <a:t> </a:t>
            </a:r>
            <a:r>
              <a:rPr sz="3000" b="1" u="sng" dirty="0" err="1"/>
              <a:t>çevre</a:t>
            </a:r>
            <a:r>
              <a:rPr sz="3000" b="1" u="sng" dirty="0"/>
              <a:t> </a:t>
            </a:r>
            <a:r>
              <a:rPr sz="3000" b="1" u="sng" dirty="0" err="1"/>
              <a:t>sorunları</a:t>
            </a:r>
            <a:r>
              <a:rPr sz="3000" b="1" u="sng" dirty="0"/>
              <a:t> </a:t>
            </a:r>
            <a:r>
              <a:rPr sz="3000" b="1" u="sng" dirty="0" err="1"/>
              <a:t>ile</a:t>
            </a:r>
            <a:r>
              <a:rPr sz="3000" b="1" u="sng" dirty="0"/>
              <a:t> </a:t>
            </a:r>
            <a:r>
              <a:rPr sz="3000" b="1" u="sng" dirty="0" err="1"/>
              <a:t>mücadelede</a:t>
            </a:r>
            <a:r>
              <a:rPr sz="3000" b="1" u="sng" dirty="0"/>
              <a:t> </a:t>
            </a:r>
            <a:r>
              <a:rPr sz="3000" b="1" u="sng" dirty="0" err="1"/>
              <a:t>başvurulması</a:t>
            </a:r>
            <a:r>
              <a:rPr sz="3000" b="1" u="sng" dirty="0"/>
              <a:t> </a:t>
            </a:r>
            <a:r>
              <a:rPr sz="3000" b="1" u="sng" dirty="0" err="1"/>
              <a:t>gereken</a:t>
            </a:r>
            <a:r>
              <a:rPr sz="3000" b="1" u="sng" dirty="0"/>
              <a:t> </a:t>
            </a:r>
            <a:r>
              <a:rPr sz="3000" b="1" u="sng" dirty="0" err="1"/>
              <a:t>önemli</a:t>
            </a:r>
            <a:r>
              <a:rPr sz="3000" b="1" u="sng" dirty="0"/>
              <a:t> </a:t>
            </a:r>
            <a:r>
              <a:rPr sz="3000" b="1" u="sng" dirty="0" err="1"/>
              <a:t>bir</a:t>
            </a:r>
            <a:r>
              <a:rPr sz="3000" b="1" u="sng" dirty="0"/>
              <a:t> </a:t>
            </a:r>
            <a:r>
              <a:rPr sz="3000" b="1" u="sng" dirty="0" err="1"/>
              <a:t>araç</a:t>
            </a:r>
            <a:r>
              <a:rPr sz="3000" b="1" u="sng" dirty="0"/>
              <a:t> </a:t>
            </a:r>
            <a:r>
              <a:rPr sz="3000" b="1" dirty="0" err="1"/>
              <a:t>olduğu</a:t>
            </a:r>
            <a:r>
              <a:rPr sz="3000" b="1" dirty="0"/>
              <a:t> </a:t>
            </a:r>
            <a:r>
              <a:rPr sz="3000" b="1" dirty="0" err="1"/>
              <a:t>anlaşılmıştır</a:t>
            </a:r>
            <a:r>
              <a:rPr sz="3000" b="1" dirty="0"/>
              <a:t>. </a:t>
            </a:r>
            <a:endParaRPr lang="tr-TR" sz="3000" b="1" dirty="0"/>
          </a:p>
          <a:p>
            <a:pPr algn="just">
              <a:lnSpc>
                <a:spcPct val="100000"/>
              </a:lnSpc>
              <a:defRPr sz="2800">
                <a:latin typeface="Times New Roman"/>
              </a:defRPr>
            </a:pPr>
            <a:r>
              <a:rPr sz="3000" b="1" dirty="0"/>
              <a:t>Bu </a:t>
            </a:r>
            <a:r>
              <a:rPr sz="3000" b="1" dirty="0" err="1"/>
              <a:t>kapsamda</a:t>
            </a:r>
            <a:r>
              <a:rPr sz="3000" b="1" dirty="0"/>
              <a:t> </a:t>
            </a:r>
            <a:r>
              <a:rPr sz="3000" b="1" dirty="0" err="1"/>
              <a:t>çevreye</a:t>
            </a:r>
            <a:r>
              <a:rPr sz="3000" b="1" dirty="0"/>
              <a:t> </a:t>
            </a:r>
            <a:r>
              <a:rPr sz="3000" b="1" dirty="0" err="1"/>
              <a:t>ilişkin</a:t>
            </a:r>
            <a:r>
              <a:rPr sz="3000" b="1" dirty="0"/>
              <a:t> </a:t>
            </a:r>
            <a:r>
              <a:rPr sz="3000" b="1" dirty="0" err="1"/>
              <a:t>hükümler</a:t>
            </a:r>
            <a:r>
              <a:rPr sz="3000" b="1" dirty="0"/>
              <a:t> </a:t>
            </a:r>
            <a:r>
              <a:rPr sz="3000" b="1" dirty="0" err="1"/>
              <a:t>hukuki</a:t>
            </a:r>
            <a:r>
              <a:rPr sz="3000" b="1" dirty="0"/>
              <a:t> </a:t>
            </a:r>
            <a:r>
              <a:rPr sz="3000" b="1" dirty="0" err="1"/>
              <a:t>metinlerde</a:t>
            </a:r>
            <a:r>
              <a:rPr sz="3000" b="1" dirty="0"/>
              <a:t> </a:t>
            </a:r>
            <a:r>
              <a:rPr sz="3000" b="1" dirty="0" err="1"/>
              <a:t>yerini</a:t>
            </a:r>
            <a:r>
              <a:rPr sz="3000" b="1" dirty="0"/>
              <a:t> </a:t>
            </a:r>
            <a:r>
              <a:rPr sz="3000" b="1" dirty="0" err="1"/>
              <a:t>almaya</a:t>
            </a:r>
            <a:r>
              <a:rPr sz="3000" b="1" dirty="0"/>
              <a:t> </a:t>
            </a:r>
            <a:r>
              <a:rPr sz="3000" b="1" dirty="0" err="1"/>
              <a:t>başlamıştır</a:t>
            </a:r>
            <a:r>
              <a:rPr sz="3000" b="1" dirty="0"/>
              <a:t>.</a:t>
            </a:r>
            <a:endParaRPr lang="tr-TR" sz="3000" b="1" dirty="0"/>
          </a:p>
          <a:p>
            <a:pPr algn="just">
              <a:defRPr sz="2800">
                <a:latin typeface="Times New Roman"/>
              </a:defRPr>
            </a:pPr>
            <a:r>
              <a:rPr lang="tr-TR" sz="3000" b="1" dirty="0"/>
              <a:t>Özellikle </a:t>
            </a:r>
            <a:r>
              <a:rPr lang="tr-TR" sz="3000" b="1" dirty="0">
                <a:solidFill>
                  <a:srgbClr val="FFFF00"/>
                </a:solidFill>
              </a:rPr>
              <a:t>1972 yılında </a:t>
            </a:r>
            <a:r>
              <a:rPr lang="tr-TR" sz="3000" b="1" dirty="0" err="1">
                <a:solidFill>
                  <a:srgbClr val="FFFF00"/>
                </a:solidFill>
              </a:rPr>
              <a:t>Stokholm</a:t>
            </a:r>
            <a:r>
              <a:rPr lang="tr-TR" sz="3000" b="1" dirty="0">
                <a:solidFill>
                  <a:srgbClr val="FFFF00"/>
                </a:solidFill>
              </a:rPr>
              <a:t> </a:t>
            </a:r>
            <a:r>
              <a:rPr lang="tr-TR" sz="3000" b="1" dirty="0"/>
              <a:t>de gerçekleştirilen </a:t>
            </a:r>
            <a:r>
              <a:rPr lang="tr-TR" sz="3000" b="1" dirty="0">
                <a:solidFill>
                  <a:srgbClr val="FFFF00"/>
                </a:solidFill>
              </a:rPr>
              <a:t>BM İnsan Çevresi Konferansından</a:t>
            </a:r>
            <a:r>
              <a:rPr lang="tr-TR" sz="3000" b="1" dirty="0"/>
              <a:t> itibaren, çevrenin korunmasına yönelik düzenlemelerin sayısının hızlı bir şekilde arttığı, bu bağlamda çok sayıda ulusal, bölgesel ve uluslararası düzenlemelerin kabul edildiği dikkat çekmektedir.</a:t>
            </a:r>
          </a:p>
          <a:p>
            <a:pPr algn="just">
              <a:lnSpc>
                <a:spcPct val="100000"/>
              </a:lnSpc>
              <a:defRPr sz="2800">
                <a:latin typeface="Times New Roman"/>
              </a:defRPr>
            </a:pPr>
            <a:endParaRPr b="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315" y="72890"/>
            <a:ext cx="9404723" cy="644562"/>
          </a:xfrm>
        </p:spPr>
        <p:txBody>
          <a:bodyPr/>
          <a:lstStyle/>
          <a:p>
            <a:pPr algn="ctr">
              <a:lnSpc>
                <a:spcPct val="100000"/>
              </a:lnSpc>
              <a:defRPr sz="3200">
                <a:solidFill>
                  <a:srgbClr val="FFFF00"/>
                </a:solidFill>
                <a:latin typeface="Times New Roman"/>
              </a:defRPr>
            </a:pPr>
            <a:r>
              <a:rPr b="1" dirty="0"/>
              <a:t>VI. ÇEVREYE İLİŞKİN ETİK YAKLAŞIMLAR</a:t>
            </a:r>
          </a:p>
        </p:txBody>
      </p:sp>
      <p:sp>
        <p:nvSpPr>
          <p:cNvPr id="3" name="Content Placeholder 2"/>
          <p:cNvSpPr>
            <a:spLocks noGrp="1"/>
          </p:cNvSpPr>
          <p:nvPr>
            <p:ph idx="1"/>
          </p:nvPr>
        </p:nvSpPr>
        <p:spPr>
          <a:xfrm>
            <a:off x="225084" y="717451"/>
            <a:ext cx="11549574" cy="5655213"/>
          </a:xfrm>
        </p:spPr>
        <p:txBody>
          <a:bodyPr>
            <a:normAutofit fontScale="85000" lnSpcReduction="10000"/>
          </a:bodyPr>
          <a:lstStyle/>
          <a:p>
            <a:pPr algn="just">
              <a:lnSpc>
                <a:spcPct val="120000"/>
              </a:lnSpc>
              <a:spcBef>
                <a:spcPts val="600"/>
              </a:spcBef>
              <a:spcAft>
                <a:spcPts val="600"/>
              </a:spcAft>
              <a:defRPr sz="2800">
                <a:latin typeface="Times New Roman"/>
              </a:defRPr>
            </a:pPr>
            <a:r>
              <a:rPr lang="tr-TR" sz="3300" b="1" dirty="0">
                <a:solidFill>
                  <a:srgbClr val="FFC000"/>
                </a:solidFill>
              </a:rPr>
              <a:t>İki temel felsefi yaklaşım  var (Devam):</a:t>
            </a:r>
          </a:p>
          <a:p>
            <a:pPr marL="0" indent="0" algn="just">
              <a:lnSpc>
                <a:spcPct val="120000"/>
              </a:lnSpc>
              <a:spcBef>
                <a:spcPts val="600"/>
              </a:spcBef>
              <a:spcAft>
                <a:spcPts val="600"/>
              </a:spcAft>
              <a:buNone/>
              <a:defRPr sz="2800">
                <a:latin typeface="Times New Roman"/>
              </a:defRPr>
            </a:pPr>
            <a:r>
              <a:rPr lang="tr-TR" sz="3300" b="1" dirty="0">
                <a:solidFill>
                  <a:srgbClr val="FFC000"/>
                </a:solidFill>
              </a:rPr>
              <a:t>   2. </a:t>
            </a:r>
            <a:r>
              <a:rPr lang="tr-TR" sz="3300" b="1" dirty="0"/>
              <a:t>Canlı merkezli yaklaşım:</a:t>
            </a:r>
          </a:p>
          <a:p>
            <a:pPr marL="0" indent="0" algn="just">
              <a:lnSpc>
                <a:spcPct val="130000"/>
              </a:lnSpc>
              <a:spcBef>
                <a:spcPts val="600"/>
              </a:spcBef>
              <a:spcAft>
                <a:spcPts val="600"/>
              </a:spcAft>
              <a:buNone/>
              <a:defRPr sz="2800">
                <a:latin typeface="Times New Roman"/>
              </a:defRPr>
            </a:pPr>
            <a:r>
              <a:rPr lang="tr-TR" sz="3300" b="1" dirty="0">
                <a:latin typeface="Times New Roman" panose="02020603050405020304" pitchFamily="18" charset="0"/>
                <a:cs typeface="Times New Roman" panose="02020603050405020304" pitchFamily="18" charset="0"/>
              </a:rPr>
              <a:t>   </a:t>
            </a:r>
            <a:r>
              <a:rPr lang="tr-TR" sz="3300" b="1" dirty="0"/>
              <a:t>İnsan merkezli yaklaşıma bir </a:t>
            </a:r>
            <a:r>
              <a:rPr lang="tr-TR" sz="3300" b="1" dirty="0">
                <a:solidFill>
                  <a:srgbClr val="FFC000"/>
                </a:solidFill>
              </a:rPr>
              <a:t>tepki </a:t>
            </a:r>
            <a:r>
              <a:rPr lang="tr-TR" sz="3300" b="1" dirty="0"/>
              <a:t>olarak ortaya çıkmıştır. </a:t>
            </a:r>
          </a:p>
          <a:p>
            <a:pPr marL="0" indent="0" algn="just">
              <a:lnSpc>
                <a:spcPct val="130000"/>
              </a:lnSpc>
              <a:spcBef>
                <a:spcPts val="600"/>
              </a:spcBef>
              <a:spcAft>
                <a:spcPts val="600"/>
              </a:spcAft>
              <a:buNone/>
              <a:defRPr sz="2800">
                <a:latin typeface="Times New Roman"/>
              </a:defRPr>
            </a:pPr>
            <a:r>
              <a:rPr lang="tr-TR" sz="3300" b="1" dirty="0"/>
              <a:t>   Buna göre, insanın doğa üzerindeki hâkimiyetine karşı çıkarak diğer varlıkların da insanlarla eşit haklara sahip olduğunu ileri sürer.</a:t>
            </a:r>
          </a:p>
          <a:p>
            <a:pPr marL="0" indent="0" algn="just">
              <a:lnSpc>
                <a:spcPct val="130000"/>
              </a:lnSpc>
              <a:spcBef>
                <a:spcPts val="600"/>
              </a:spcBef>
              <a:spcAft>
                <a:spcPts val="600"/>
              </a:spcAft>
              <a:buNone/>
              <a:defRPr sz="2800">
                <a:latin typeface="Times New Roman"/>
              </a:defRPr>
            </a:pPr>
            <a:r>
              <a:rPr lang="tr-TR" sz="3300" b="1" dirty="0"/>
              <a:t>   Bu yaklaşım, </a:t>
            </a:r>
            <a:r>
              <a:rPr lang="tr-TR" sz="3300" b="1" dirty="0">
                <a:solidFill>
                  <a:srgbClr val="FFC000"/>
                </a:solidFill>
              </a:rPr>
              <a:t>çevresel varlıkların </a:t>
            </a:r>
            <a:r>
              <a:rPr lang="tr-TR" sz="3300" b="1" dirty="0"/>
              <a:t>insanların ihtiyaç ve çıkarlarından bağımsız olarak </a:t>
            </a:r>
            <a:r>
              <a:rPr lang="tr-TR" sz="3300" b="1" u="sng" dirty="0">
                <a:solidFill>
                  <a:srgbClr val="FFC000"/>
                </a:solidFill>
              </a:rPr>
              <a:t>bir değere sahip </a:t>
            </a:r>
            <a:r>
              <a:rPr lang="tr-TR" sz="3300" b="1" u="sng" dirty="0"/>
              <a:t>olduğunu savunmaktadır</a:t>
            </a:r>
            <a:r>
              <a:rPr lang="tr-TR" sz="3300" b="1" dirty="0"/>
              <a:t>. </a:t>
            </a:r>
          </a:p>
          <a:p>
            <a:pPr marL="0" indent="0" algn="just">
              <a:lnSpc>
                <a:spcPct val="130000"/>
              </a:lnSpc>
              <a:spcBef>
                <a:spcPts val="600"/>
              </a:spcBef>
              <a:spcAft>
                <a:spcPts val="600"/>
              </a:spcAft>
              <a:buNone/>
              <a:defRPr sz="2800">
                <a:latin typeface="Times New Roman"/>
              </a:defRPr>
            </a:pPr>
            <a:r>
              <a:rPr lang="tr-TR" sz="3300" b="1" dirty="0"/>
              <a:t>   Dolayısıyla, çevresel varlıklar insanlar için değil </a:t>
            </a:r>
            <a:r>
              <a:rPr lang="tr-TR" sz="3300" b="1" dirty="0">
                <a:solidFill>
                  <a:srgbClr val="FFC000"/>
                </a:solidFill>
              </a:rPr>
              <a:t>sırf kendileri için </a:t>
            </a:r>
            <a:r>
              <a:rPr lang="tr-TR" sz="3300" b="1" dirty="0"/>
              <a:t>korunmalıdır.</a:t>
            </a:r>
          </a:p>
          <a:p>
            <a:pPr marL="0" indent="0" algn="just">
              <a:lnSpc>
                <a:spcPct val="130000"/>
              </a:lnSpc>
              <a:spcBef>
                <a:spcPts val="600"/>
              </a:spcBef>
              <a:spcAft>
                <a:spcPts val="600"/>
              </a:spcAft>
              <a:buNone/>
              <a:defRPr sz="2800">
                <a:latin typeface="Times New Roman"/>
              </a:defRPr>
            </a:pPr>
            <a:endParaRPr lang="tr-TR" dirty="0"/>
          </a:p>
          <a:p>
            <a:pPr marL="0" indent="0" algn="just">
              <a:lnSpc>
                <a:spcPct val="130000"/>
              </a:lnSpc>
              <a:spcBef>
                <a:spcPts val="600"/>
              </a:spcBef>
              <a:spcAft>
                <a:spcPts val="600"/>
              </a:spcAft>
              <a:buNone/>
              <a:defRPr sz="2800">
                <a:latin typeface="Times New Roman"/>
              </a:defRPr>
            </a:pPr>
            <a:endParaRPr lang="tr-TR" sz="2800" b="1" dirty="0"/>
          </a:p>
          <a:p>
            <a:pPr marL="0" indent="0" algn="just">
              <a:lnSpc>
                <a:spcPct val="120000"/>
              </a:lnSpc>
              <a:spcBef>
                <a:spcPts val="600"/>
              </a:spcBef>
              <a:spcAft>
                <a:spcPts val="600"/>
              </a:spcAft>
              <a:buNone/>
              <a:defRPr sz="2800">
                <a:latin typeface="Times New Roman"/>
              </a:defRPr>
            </a:pPr>
            <a:endParaRPr dirty="0"/>
          </a:p>
        </p:txBody>
      </p:sp>
    </p:spTree>
    <p:extLst>
      <p:ext uri="{BB962C8B-B14F-4D97-AF65-F5344CB8AC3E}">
        <p14:creationId xmlns:p14="http://schemas.microsoft.com/office/powerpoint/2010/main" val="21095038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151" y="798502"/>
            <a:ext cx="11507371" cy="5416060"/>
          </a:xfrm>
        </p:spPr>
        <p:txBody>
          <a:bodyPr>
            <a:noAutofit/>
          </a:bodyPr>
          <a:lstStyle/>
          <a:p>
            <a:pPr marL="0" indent="0" algn="just">
              <a:lnSpc>
                <a:spcPct val="120000"/>
              </a:lnSpc>
              <a:spcBef>
                <a:spcPts val="600"/>
              </a:spcBef>
              <a:spcAft>
                <a:spcPts val="600"/>
              </a:spcAft>
              <a:defRPr sz="2800">
                <a:latin typeface="Times New Roman"/>
              </a:defRPr>
            </a:pPr>
            <a:r>
              <a:rPr sz="2800" b="1" dirty="0" err="1">
                <a:solidFill>
                  <a:srgbClr val="FFC000"/>
                </a:solidFill>
              </a:rPr>
              <a:t>Canlı</a:t>
            </a:r>
            <a:r>
              <a:rPr sz="2800" b="1" dirty="0">
                <a:solidFill>
                  <a:srgbClr val="FFC000"/>
                </a:solidFill>
              </a:rPr>
              <a:t> </a:t>
            </a:r>
            <a:r>
              <a:rPr sz="2800" b="1" dirty="0" err="1">
                <a:solidFill>
                  <a:srgbClr val="FFC000"/>
                </a:solidFill>
              </a:rPr>
              <a:t>merkezli</a:t>
            </a:r>
            <a:r>
              <a:rPr sz="2800" b="1" dirty="0">
                <a:solidFill>
                  <a:srgbClr val="FFC000"/>
                </a:solidFill>
              </a:rPr>
              <a:t> </a:t>
            </a:r>
            <a:r>
              <a:rPr sz="2800" b="1" dirty="0" err="1">
                <a:solidFill>
                  <a:srgbClr val="FFC000"/>
                </a:solidFill>
              </a:rPr>
              <a:t>yaklaşım</a:t>
            </a:r>
            <a:r>
              <a:rPr sz="2800" b="1" dirty="0">
                <a:solidFill>
                  <a:srgbClr val="FFC000"/>
                </a:solidFill>
              </a:rPr>
              <a:t> </a:t>
            </a:r>
            <a:r>
              <a:rPr sz="2800" b="1" dirty="0" err="1"/>
              <a:t>tarafından</a:t>
            </a:r>
            <a:r>
              <a:rPr sz="2800" b="1" dirty="0"/>
              <a:t> </a:t>
            </a:r>
            <a:r>
              <a:rPr sz="2800" b="1" dirty="0" err="1"/>
              <a:t>savunulan</a:t>
            </a:r>
            <a:r>
              <a:rPr sz="2800" b="1" dirty="0"/>
              <a:t> </a:t>
            </a:r>
            <a:r>
              <a:rPr sz="2800" b="1" dirty="0" err="1"/>
              <a:t>görüşler</a:t>
            </a:r>
            <a:r>
              <a:rPr sz="2800" b="1" dirty="0"/>
              <a:t> </a:t>
            </a:r>
            <a:r>
              <a:rPr sz="2800" b="1" dirty="0" err="1"/>
              <a:t>önemli</a:t>
            </a:r>
            <a:r>
              <a:rPr sz="2800" b="1" dirty="0"/>
              <a:t> </a:t>
            </a:r>
            <a:r>
              <a:rPr sz="2800" b="1" dirty="0" err="1"/>
              <a:t>ölçüde</a:t>
            </a:r>
            <a:r>
              <a:rPr sz="2800" b="1" dirty="0"/>
              <a:t> </a:t>
            </a:r>
            <a:r>
              <a:rPr sz="2800" b="1" dirty="0" err="1">
                <a:solidFill>
                  <a:srgbClr val="FFC000"/>
                </a:solidFill>
              </a:rPr>
              <a:t>derin</a:t>
            </a:r>
            <a:r>
              <a:rPr sz="2800" b="1" dirty="0">
                <a:solidFill>
                  <a:srgbClr val="FFC000"/>
                </a:solidFill>
              </a:rPr>
              <a:t> </a:t>
            </a:r>
            <a:r>
              <a:rPr sz="2800" b="1" dirty="0" err="1">
                <a:solidFill>
                  <a:srgbClr val="FFC000"/>
                </a:solidFill>
              </a:rPr>
              <a:t>ekoloji</a:t>
            </a:r>
            <a:r>
              <a:rPr sz="2800" b="1" dirty="0">
                <a:solidFill>
                  <a:srgbClr val="FFC000"/>
                </a:solidFill>
              </a:rPr>
              <a:t> (deep ecology) </a:t>
            </a:r>
            <a:r>
              <a:rPr sz="2800" b="1" dirty="0" err="1"/>
              <a:t>olarak</a:t>
            </a:r>
            <a:r>
              <a:rPr sz="2800" b="1" dirty="0"/>
              <a:t> </a:t>
            </a:r>
            <a:r>
              <a:rPr sz="2800" b="1" dirty="0" err="1"/>
              <a:t>tanımlanan</a:t>
            </a:r>
            <a:r>
              <a:rPr sz="2800" b="1" dirty="0"/>
              <a:t> </a:t>
            </a:r>
            <a:r>
              <a:rPr sz="2800" b="1" dirty="0" err="1"/>
              <a:t>fikir</a:t>
            </a:r>
            <a:r>
              <a:rPr sz="2800" b="1" dirty="0"/>
              <a:t> </a:t>
            </a:r>
            <a:r>
              <a:rPr sz="2800" b="1" dirty="0" err="1"/>
              <a:t>akımından</a:t>
            </a:r>
            <a:r>
              <a:rPr sz="2800" b="1" dirty="0"/>
              <a:t> </a:t>
            </a:r>
            <a:r>
              <a:rPr sz="2800" b="1" dirty="0" err="1"/>
              <a:t>beslenmektedir</a:t>
            </a:r>
            <a:r>
              <a:rPr sz="2800" b="1" dirty="0"/>
              <a:t>.</a:t>
            </a:r>
          </a:p>
          <a:p>
            <a:pPr marL="0" indent="0" algn="just">
              <a:lnSpc>
                <a:spcPct val="120000"/>
              </a:lnSpc>
              <a:spcBef>
                <a:spcPts val="600"/>
              </a:spcBef>
              <a:spcAft>
                <a:spcPts val="600"/>
              </a:spcAft>
              <a:defRPr sz="2800">
                <a:latin typeface="Times New Roman"/>
              </a:defRPr>
            </a:pPr>
            <a:r>
              <a:rPr sz="2800" b="1" dirty="0" err="1">
                <a:solidFill>
                  <a:srgbClr val="FFC000"/>
                </a:solidFill>
              </a:rPr>
              <a:t>İnsan</a:t>
            </a:r>
            <a:r>
              <a:rPr sz="2800" b="1" dirty="0">
                <a:solidFill>
                  <a:srgbClr val="FFC000"/>
                </a:solidFill>
              </a:rPr>
              <a:t> </a:t>
            </a:r>
            <a:r>
              <a:rPr sz="2800" b="1" dirty="0" err="1">
                <a:solidFill>
                  <a:srgbClr val="FFC000"/>
                </a:solidFill>
              </a:rPr>
              <a:t>merkezli</a:t>
            </a:r>
            <a:r>
              <a:rPr sz="2800" b="1" dirty="0">
                <a:solidFill>
                  <a:srgbClr val="FFC000"/>
                </a:solidFill>
              </a:rPr>
              <a:t> </a:t>
            </a:r>
            <a:r>
              <a:rPr sz="2800" b="1" dirty="0" err="1">
                <a:solidFill>
                  <a:srgbClr val="FFC000"/>
                </a:solidFill>
              </a:rPr>
              <a:t>yaklaşım</a:t>
            </a:r>
            <a:r>
              <a:rPr sz="2800" b="1" dirty="0"/>
              <a:t>, </a:t>
            </a:r>
            <a:r>
              <a:rPr sz="2800" b="1" dirty="0" err="1"/>
              <a:t>günümüzde</a:t>
            </a:r>
            <a:r>
              <a:rPr sz="2800" b="1" dirty="0"/>
              <a:t> modern </a:t>
            </a:r>
            <a:r>
              <a:rPr sz="2800" b="1" dirty="0" err="1"/>
              <a:t>sanayi</a:t>
            </a:r>
            <a:r>
              <a:rPr sz="2800" b="1" dirty="0"/>
              <a:t> </a:t>
            </a:r>
            <a:r>
              <a:rPr sz="2800" b="1" dirty="0" err="1"/>
              <a:t>toplumlarında</a:t>
            </a:r>
            <a:r>
              <a:rPr sz="2800" b="1" dirty="0"/>
              <a:t> </a:t>
            </a:r>
            <a:r>
              <a:rPr sz="2800" b="1" dirty="0" err="1"/>
              <a:t>hâkim</a:t>
            </a:r>
            <a:r>
              <a:rPr sz="2800" b="1" dirty="0"/>
              <a:t> </a:t>
            </a:r>
            <a:r>
              <a:rPr sz="2800" b="1" dirty="0" err="1"/>
              <a:t>olan</a:t>
            </a:r>
            <a:r>
              <a:rPr sz="2800" b="1" dirty="0"/>
              <a:t> </a:t>
            </a:r>
            <a:r>
              <a:rPr sz="2800" b="1" dirty="0" err="1">
                <a:solidFill>
                  <a:srgbClr val="FFC000"/>
                </a:solidFill>
              </a:rPr>
              <a:t>çevre</a:t>
            </a:r>
            <a:r>
              <a:rPr sz="2800" b="1" dirty="0">
                <a:solidFill>
                  <a:srgbClr val="FFC000"/>
                </a:solidFill>
              </a:rPr>
              <a:t>  </a:t>
            </a:r>
            <a:r>
              <a:rPr sz="2800" b="1" dirty="0" err="1">
                <a:solidFill>
                  <a:srgbClr val="FFC000"/>
                </a:solidFill>
              </a:rPr>
              <a:t>koruma</a:t>
            </a:r>
            <a:r>
              <a:rPr sz="2800" b="1" dirty="0">
                <a:solidFill>
                  <a:srgbClr val="FFC000"/>
                </a:solidFill>
              </a:rPr>
              <a:t> </a:t>
            </a:r>
            <a:r>
              <a:rPr sz="2800" b="1" dirty="0" err="1">
                <a:solidFill>
                  <a:srgbClr val="FFC000"/>
                </a:solidFill>
              </a:rPr>
              <a:t>anlayışını</a:t>
            </a:r>
            <a:r>
              <a:rPr sz="2800" b="1" dirty="0">
                <a:solidFill>
                  <a:srgbClr val="FFC000"/>
                </a:solidFill>
              </a:rPr>
              <a:t> </a:t>
            </a:r>
            <a:r>
              <a:rPr sz="2800" b="1" dirty="0" err="1"/>
              <a:t>yansıtmaktadır</a:t>
            </a:r>
            <a:r>
              <a:rPr sz="2800" b="1" dirty="0"/>
              <a:t>.</a:t>
            </a:r>
            <a:endParaRPr lang="tr-TR" sz="2800" b="1" dirty="0"/>
          </a:p>
          <a:p>
            <a:pPr marL="0" algn="just">
              <a:lnSpc>
                <a:spcPct val="120000"/>
              </a:lnSpc>
              <a:spcBef>
                <a:spcPts val="600"/>
              </a:spcBef>
              <a:spcAft>
                <a:spcPts val="600"/>
              </a:spcAft>
              <a:defRPr sz="2800">
                <a:latin typeface="Times New Roman"/>
              </a:defRPr>
            </a:pPr>
            <a:r>
              <a:rPr lang="tr-TR" sz="2800" b="1" dirty="0" smtClean="0"/>
              <a:t>Günümüzde </a:t>
            </a:r>
            <a:r>
              <a:rPr lang="tr-TR" sz="2800" b="1" dirty="0">
                <a:solidFill>
                  <a:srgbClr val="FFC000"/>
                </a:solidFill>
              </a:rPr>
              <a:t>sürdürülebilir kalkınma </a:t>
            </a:r>
            <a:r>
              <a:rPr lang="tr-TR" sz="2800" b="1" dirty="0"/>
              <a:t>kavramının da </a:t>
            </a:r>
            <a:r>
              <a:rPr lang="tr-TR" sz="2800" b="1" dirty="0">
                <a:solidFill>
                  <a:srgbClr val="FFC000"/>
                </a:solidFill>
              </a:rPr>
              <a:t>insan merkezli </a:t>
            </a:r>
            <a:r>
              <a:rPr lang="tr-TR" sz="2800" b="1" dirty="0"/>
              <a:t>bir çevre koruma anlayışını esas aldığı düşünüldüğünde, son </a:t>
            </a:r>
            <a:r>
              <a:rPr lang="tr-TR" sz="2800" b="1" u="sng" dirty="0"/>
              <a:t>yıllarda canlı merkezli çevre koruma anlayışının uygulama alanının epey daraldığı dikkat çekmektedir.</a:t>
            </a:r>
            <a:endParaRPr sz="2800" dirty="0"/>
          </a:p>
        </p:txBody>
      </p:sp>
      <p:sp>
        <p:nvSpPr>
          <p:cNvPr id="6" name="Title 1">
            <a:extLst>
              <a:ext uri="{FF2B5EF4-FFF2-40B4-BE49-F238E27FC236}">
                <a16:creationId xmlns:a16="http://schemas.microsoft.com/office/drawing/2014/main" xmlns="" id="{A2DBADB3-5D8E-4756-9747-F9AF1168AE26}"/>
              </a:ext>
            </a:extLst>
          </p:cNvPr>
          <p:cNvSpPr>
            <a:spLocks noGrp="1"/>
          </p:cNvSpPr>
          <p:nvPr>
            <p:ph type="title"/>
          </p:nvPr>
        </p:nvSpPr>
        <p:spPr>
          <a:xfrm>
            <a:off x="688315" y="72890"/>
            <a:ext cx="9404723" cy="644562"/>
          </a:xfrm>
        </p:spPr>
        <p:txBody>
          <a:bodyPr/>
          <a:lstStyle/>
          <a:p>
            <a:pPr algn="ctr">
              <a:lnSpc>
                <a:spcPct val="100000"/>
              </a:lnSpc>
              <a:defRPr sz="3200">
                <a:solidFill>
                  <a:srgbClr val="FFFF00"/>
                </a:solidFill>
                <a:latin typeface="Times New Roman"/>
              </a:defRPr>
            </a:pPr>
            <a:r>
              <a:rPr b="1" dirty="0"/>
              <a:t>VI. ÇEVREYE İLİŞKİN ETİK YAKLAŞIMLAR</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812" y="1322582"/>
            <a:ext cx="11507373" cy="3474719"/>
          </a:xfrm>
        </p:spPr>
        <p:txBody>
          <a:bodyPr/>
          <a:lstStyle/>
          <a:p>
            <a:endParaRPr lang="tr-TR" dirty="0"/>
          </a:p>
          <a:p>
            <a:pPr marL="0" indent="0" algn="just">
              <a:lnSpc>
                <a:spcPct val="120000"/>
              </a:lnSpc>
              <a:spcBef>
                <a:spcPts val="600"/>
              </a:spcBef>
              <a:spcAft>
                <a:spcPts val="600"/>
              </a:spcAft>
              <a:defRPr sz="2800">
                <a:latin typeface="Times New Roman"/>
              </a:defRPr>
            </a:pPr>
            <a:r>
              <a:rPr lang="tr-TR" b="1" dirty="0"/>
              <a:t>Günümüzde </a:t>
            </a:r>
            <a:r>
              <a:rPr lang="tr-TR" b="1" dirty="0">
                <a:solidFill>
                  <a:srgbClr val="FFC000"/>
                </a:solidFill>
              </a:rPr>
              <a:t>canlı merkezli bir çevre koruma</a:t>
            </a:r>
            <a:r>
              <a:rPr lang="tr-TR" b="1" dirty="0"/>
              <a:t> yaklaşımının gerçekte geniş bir şekilde uygulanmasının </a:t>
            </a:r>
            <a:r>
              <a:rPr lang="tr-TR" b="1" u="sng" dirty="0"/>
              <a:t>mümkün olmadığı görülmektedir.</a:t>
            </a:r>
          </a:p>
          <a:p>
            <a:pPr marL="0" indent="0" algn="just">
              <a:lnSpc>
                <a:spcPct val="120000"/>
              </a:lnSpc>
              <a:spcBef>
                <a:spcPts val="600"/>
              </a:spcBef>
              <a:spcAft>
                <a:spcPts val="600"/>
              </a:spcAft>
              <a:defRPr sz="2800">
                <a:latin typeface="Times New Roman"/>
              </a:defRPr>
            </a:pPr>
            <a:r>
              <a:rPr lang="tr-TR" b="1" dirty="0"/>
              <a:t>Bu yaklaşım, </a:t>
            </a:r>
            <a:r>
              <a:rPr lang="tr-TR" b="1" dirty="0">
                <a:solidFill>
                  <a:srgbClr val="FFC000"/>
                </a:solidFill>
              </a:rPr>
              <a:t>biyolojik çeşitliliğin korunması </a:t>
            </a:r>
            <a:r>
              <a:rPr lang="tr-TR" b="1" dirty="0"/>
              <a:t>ve </a:t>
            </a:r>
            <a:r>
              <a:rPr lang="tr-TR" b="1" dirty="0">
                <a:solidFill>
                  <a:srgbClr val="FFC000"/>
                </a:solidFill>
              </a:rPr>
              <a:t>yok olma tehdidi altında bulunan canlı türleri </a:t>
            </a:r>
            <a:r>
              <a:rPr lang="tr-TR" b="1" dirty="0"/>
              <a:t>ve </a:t>
            </a:r>
            <a:r>
              <a:rPr lang="tr-TR" b="1" dirty="0">
                <a:solidFill>
                  <a:srgbClr val="FFC000"/>
                </a:solidFill>
              </a:rPr>
              <a:t>bunların yaşam alanlarının korunması </a:t>
            </a:r>
            <a:r>
              <a:rPr lang="tr-TR" b="1" dirty="0"/>
              <a:t>gibi   konularda oldukça </a:t>
            </a:r>
            <a:r>
              <a:rPr lang="tr-TR" b="1" u="sng" dirty="0"/>
              <a:t>sınırlı bir uygulama alanına sahiptir.</a:t>
            </a:r>
            <a:endParaRPr lang="tr-TR" u="sng" dirty="0"/>
          </a:p>
        </p:txBody>
      </p:sp>
      <p:sp>
        <p:nvSpPr>
          <p:cNvPr id="6" name="Title 1">
            <a:extLst>
              <a:ext uri="{FF2B5EF4-FFF2-40B4-BE49-F238E27FC236}">
                <a16:creationId xmlns:a16="http://schemas.microsoft.com/office/drawing/2014/main" xmlns="" id="{4018F24C-B852-4792-AAF8-313F1BA0E000}"/>
              </a:ext>
            </a:extLst>
          </p:cNvPr>
          <p:cNvSpPr>
            <a:spLocks noGrp="1"/>
          </p:cNvSpPr>
          <p:nvPr>
            <p:ph type="title"/>
          </p:nvPr>
        </p:nvSpPr>
        <p:spPr>
          <a:xfrm>
            <a:off x="688315" y="72890"/>
            <a:ext cx="9404723" cy="644562"/>
          </a:xfrm>
        </p:spPr>
        <p:txBody>
          <a:bodyPr/>
          <a:lstStyle/>
          <a:p>
            <a:pPr algn="ctr">
              <a:lnSpc>
                <a:spcPct val="100000"/>
              </a:lnSpc>
              <a:defRPr sz="3200">
                <a:solidFill>
                  <a:srgbClr val="FFFF00"/>
                </a:solidFill>
                <a:latin typeface="Times New Roman"/>
              </a:defRPr>
            </a:pPr>
            <a:r>
              <a:rPr b="1" dirty="0"/>
              <a:t>VI. ÇEVREYE İLİŞKİN ETİK YAKLAŞIMLAR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178" y="109184"/>
            <a:ext cx="9404723" cy="799307"/>
          </a:xfrm>
        </p:spPr>
        <p:txBody>
          <a:bodyPr/>
          <a:lstStyle/>
          <a:p>
            <a:pPr algn="ctr">
              <a:lnSpc>
                <a:spcPct val="100000"/>
              </a:lnSpc>
              <a:defRPr sz="3200">
                <a:solidFill>
                  <a:srgbClr val="FFFF00"/>
                </a:solidFill>
                <a:latin typeface="Times New Roman"/>
              </a:defRPr>
            </a:pPr>
            <a:r>
              <a:rPr b="1" dirty="0"/>
              <a:t>VII. CEVRE HUKUKUNUN KONUSU VE AMACI</a:t>
            </a:r>
          </a:p>
        </p:txBody>
      </p:sp>
      <p:sp>
        <p:nvSpPr>
          <p:cNvPr id="3" name="Content Placeholder 2"/>
          <p:cNvSpPr>
            <a:spLocks noGrp="1"/>
          </p:cNvSpPr>
          <p:nvPr>
            <p:ph idx="1"/>
          </p:nvPr>
        </p:nvSpPr>
        <p:spPr>
          <a:xfrm>
            <a:off x="140678" y="812144"/>
            <a:ext cx="12051322" cy="5424885"/>
          </a:xfrm>
        </p:spPr>
        <p:txBody>
          <a:bodyPr>
            <a:normAutofit/>
          </a:bodyPr>
          <a:lstStyle/>
          <a:p>
            <a:pPr marL="0" indent="0" algn="just">
              <a:lnSpc>
                <a:spcPct val="120000"/>
              </a:lnSpc>
              <a:spcBef>
                <a:spcPts val="600"/>
              </a:spcBef>
              <a:spcAft>
                <a:spcPts val="600"/>
              </a:spcAft>
              <a:defRPr sz="2800">
                <a:latin typeface="Times New Roman"/>
              </a:defRPr>
            </a:pPr>
            <a:r>
              <a:rPr lang="tr-TR" b="1" dirty="0"/>
              <a:t> Ç</a:t>
            </a:r>
            <a:r>
              <a:rPr b="1" dirty="0" err="1"/>
              <a:t>evre</a:t>
            </a:r>
            <a:r>
              <a:rPr b="1" dirty="0"/>
              <a:t> </a:t>
            </a:r>
            <a:r>
              <a:rPr b="1" dirty="0" err="1"/>
              <a:t>hukuku</a:t>
            </a:r>
            <a:r>
              <a:rPr b="1" dirty="0"/>
              <a:t> </a:t>
            </a:r>
            <a:r>
              <a:rPr b="1" dirty="0" err="1">
                <a:solidFill>
                  <a:srgbClr val="FFC000"/>
                </a:solidFill>
              </a:rPr>
              <a:t>çevrenin</a:t>
            </a:r>
            <a:r>
              <a:rPr b="1" dirty="0">
                <a:solidFill>
                  <a:srgbClr val="FFC000"/>
                </a:solidFill>
              </a:rPr>
              <a:t> </a:t>
            </a:r>
            <a:r>
              <a:rPr b="1" dirty="0" err="1">
                <a:solidFill>
                  <a:srgbClr val="FFC000"/>
                </a:solidFill>
              </a:rPr>
              <a:t>korunmasını</a:t>
            </a:r>
            <a:r>
              <a:rPr b="1" dirty="0">
                <a:solidFill>
                  <a:srgbClr val="FFC000"/>
                </a:solidFill>
              </a:rPr>
              <a:t> </a:t>
            </a:r>
            <a:r>
              <a:rPr b="1" dirty="0" err="1"/>
              <a:t>konu</a:t>
            </a:r>
            <a:r>
              <a:rPr b="1" dirty="0"/>
              <a:t>  </a:t>
            </a:r>
            <a:r>
              <a:rPr b="1" dirty="0" err="1"/>
              <a:t>edinen</a:t>
            </a:r>
            <a:r>
              <a:rPr b="1" dirty="0"/>
              <a:t> </a:t>
            </a:r>
            <a:r>
              <a:rPr b="1" dirty="0" err="1"/>
              <a:t>düzenlemeleri</a:t>
            </a:r>
            <a:r>
              <a:rPr b="1" dirty="0"/>
              <a:t> </a:t>
            </a:r>
            <a:r>
              <a:rPr b="1" dirty="0" err="1"/>
              <a:t>kapsayan</a:t>
            </a:r>
            <a:r>
              <a:rPr b="1" dirty="0"/>
              <a:t> </a:t>
            </a:r>
            <a:r>
              <a:rPr b="1" dirty="0" err="1"/>
              <a:t>bir</a:t>
            </a:r>
            <a:r>
              <a:rPr b="1" dirty="0"/>
              <a:t> </a:t>
            </a:r>
            <a:r>
              <a:rPr b="1" dirty="0" err="1"/>
              <a:t>hukuk</a:t>
            </a:r>
            <a:r>
              <a:rPr b="1" dirty="0"/>
              <a:t> </a:t>
            </a:r>
            <a:r>
              <a:rPr b="1" dirty="0" err="1"/>
              <a:t>dalıdır</a:t>
            </a:r>
            <a:r>
              <a:rPr b="1" dirty="0"/>
              <a:t>.</a:t>
            </a:r>
          </a:p>
          <a:p>
            <a:pPr marL="0" indent="0" algn="just">
              <a:lnSpc>
                <a:spcPct val="120000"/>
              </a:lnSpc>
              <a:spcBef>
                <a:spcPts val="600"/>
              </a:spcBef>
              <a:spcAft>
                <a:spcPts val="600"/>
              </a:spcAft>
              <a:defRPr sz="2800">
                <a:latin typeface="Times New Roman"/>
              </a:defRPr>
            </a:pPr>
            <a:r>
              <a:rPr b="1" dirty="0"/>
              <a:t>Bu </a:t>
            </a:r>
            <a:r>
              <a:rPr b="1" dirty="0" err="1"/>
              <a:t>yönüyle</a:t>
            </a:r>
            <a:r>
              <a:rPr b="1" dirty="0"/>
              <a:t> </a:t>
            </a:r>
            <a:r>
              <a:rPr b="1" dirty="0" err="1"/>
              <a:t>çevre</a:t>
            </a:r>
            <a:r>
              <a:rPr b="1" dirty="0"/>
              <a:t> </a:t>
            </a:r>
            <a:r>
              <a:rPr b="1" dirty="0" err="1"/>
              <a:t>hukuku</a:t>
            </a:r>
            <a:r>
              <a:rPr b="1" dirty="0"/>
              <a:t>, </a:t>
            </a:r>
            <a:r>
              <a:rPr lang="tr-TR" b="1" dirty="0" smtClean="0"/>
              <a:t>"</a:t>
            </a:r>
            <a:r>
              <a:rPr b="1" dirty="0" err="1" smtClean="0">
                <a:solidFill>
                  <a:srgbClr val="FFC000"/>
                </a:solidFill>
              </a:rPr>
              <a:t>çevrenin</a:t>
            </a:r>
            <a:r>
              <a:rPr b="1" dirty="0" smtClean="0">
                <a:solidFill>
                  <a:srgbClr val="FFC000"/>
                </a:solidFill>
              </a:rPr>
              <a:t> </a:t>
            </a:r>
            <a:r>
              <a:rPr b="1" dirty="0" err="1" smtClean="0">
                <a:solidFill>
                  <a:srgbClr val="FFC000"/>
                </a:solidFill>
              </a:rPr>
              <a:t>korunmasına</a:t>
            </a:r>
            <a:r>
              <a:rPr lang="tr-TR" b="1" dirty="0" smtClean="0">
                <a:solidFill>
                  <a:srgbClr val="FFC000"/>
                </a:solidFill>
              </a:rPr>
              <a:t>"</a:t>
            </a:r>
            <a:r>
              <a:rPr b="1" dirty="0" smtClean="0">
                <a:solidFill>
                  <a:srgbClr val="FFC000"/>
                </a:solidFill>
              </a:rPr>
              <a:t> </a:t>
            </a:r>
            <a:r>
              <a:rPr b="1" dirty="0" err="1"/>
              <a:t>ve</a:t>
            </a:r>
            <a:r>
              <a:rPr b="1" dirty="0">
                <a:solidFill>
                  <a:srgbClr val="FFC000"/>
                </a:solidFill>
              </a:rPr>
              <a:t> </a:t>
            </a:r>
            <a:r>
              <a:rPr lang="tr-TR" b="1" dirty="0" smtClean="0">
                <a:solidFill>
                  <a:srgbClr val="FFC000"/>
                </a:solidFill>
              </a:rPr>
              <a:t>"</a:t>
            </a:r>
            <a:r>
              <a:rPr b="1" dirty="0" err="1" smtClean="0">
                <a:solidFill>
                  <a:srgbClr val="FFC000"/>
                </a:solidFill>
              </a:rPr>
              <a:t>çevreden</a:t>
            </a:r>
            <a:r>
              <a:rPr b="1" dirty="0" smtClean="0">
                <a:solidFill>
                  <a:srgbClr val="FFC000"/>
                </a:solidFill>
              </a:rPr>
              <a:t> </a:t>
            </a:r>
            <a:r>
              <a:rPr b="1" dirty="0" err="1" smtClean="0">
                <a:solidFill>
                  <a:srgbClr val="FFC000"/>
                </a:solidFill>
              </a:rPr>
              <a:t>yararlanmaya</a:t>
            </a:r>
            <a:r>
              <a:rPr lang="tr-TR" b="1" dirty="0" smtClean="0">
                <a:solidFill>
                  <a:srgbClr val="FFC000"/>
                </a:solidFill>
              </a:rPr>
              <a:t>"</a:t>
            </a:r>
            <a:r>
              <a:rPr b="1" dirty="0" smtClean="0">
                <a:solidFill>
                  <a:srgbClr val="FFC000"/>
                </a:solidFill>
              </a:rPr>
              <a:t> </a:t>
            </a:r>
            <a:r>
              <a:rPr b="1" dirty="0" err="1"/>
              <a:t>ilişkin</a:t>
            </a:r>
            <a:r>
              <a:rPr b="1" dirty="0"/>
              <a:t>  </a:t>
            </a:r>
            <a:r>
              <a:rPr b="1" dirty="0" err="1">
                <a:solidFill>
                  <a:srgbClr val="FFC000"/>
                </a:solidFill>
              </a:rPr>
              <a:t>hukuki</a:t>
            </a:r>
            <a:r>
              <a:rPr b="1" dirty="0">
                <a:solidFill>
                  <a:srgbClr val="FFC000"/>
                </a:solidFill>
              </a:rPr>
              <a:t> </a:t>
            </a:r>
            <a:r>
              <a:rPr b="1" dirty="0" err="1">
                <a:solidFill>
                  <a:srgbClr val="FFC000"/>
                </a:solidFill>
              </a:rPr>
              <a:t>çerçeveyi</a:t>
            </a:r>
            <a:r>
              <a:rPr b="1" dirty="0">
                <a:solidFill>
                  <a:srgbClr val="FFC000"/>
                </a:solidFill>
              </a:rPr>
              <a:t> </a:t>
            </a:r>
            <a:r>
              <a:rPr b="1" dirty="0" err="1"/>
              <a:t>ortaya</a:t>
            </a:r>
            <a:r>
              <a:rPr b="1" dirty="0"/>
              <a:t> </a:t>
            </a:r>
            <a:r>
              <a:rPr b="1" dirty="0" err="1"/>
              <a:t>koymaktadır</a:t>
            </a:r>
            <a:r>
              <a:rPr b="1" dirty="0"/>
              <a:t>.</a:t>
            </a:r>
            <a:endParaRPr lang="tr-TR" b="1" dirty="0"/>
          </a:p>
          <a:p>
            <a:pPr marL="0" indent="0" algn="just">
              <a:lnSpc>
                <a:spcPct val="120000"/>
              </a:lnSpc>
              <a:spcBef>
                <a:spcPts val="600"/>
              </a:spcBef>
              <a:spcAft>
                <a:spcPts val="600"/>
              </a:spcAft>
              <a:defRPr sz="2800">
                <a:latin typeface="Times New Roman"/>
              </a:defRPr>
            </a:pPr>
            <a:r>
              <a:rPr lang="tr-TR" b="1" dirty="0">
                <a:solidFill>
                  <a:srgbClr val="FFC000"/>
                </a:solidFill>
              </a:rPr>
              <a:t>Koruma</a:t>
            </a:r>
            <a:r>
              <a:rPr lang="tr-TR" b="1" dirty="0"/>
              <a:t> ve </a:t>
            </a:r>
            <a:r>
              <a:rPr lang="tr-TR" b="1" dirty="0">
                <a:solidFill>
                  <a:srgbClr val="FFC000"/>
                </a:solidFill>
              </a:rPr>
              <a:t>kullanma</a:t>
            </a:r>
            <a:r>
              <a:rPr lang="tr-TR" b="1" dirty="0"/>
              <a:t> arasında bir </a:t>
            </a:r>
            <a:r>
              <a:rPr lang="tr-TR" b="1" u="sng" dirty="0"/>
              <a:t>çatışma</a:t>
            </a:r>
            <a:r>
              <a:rPr lang="tr-TR" b="1" dirty="0"/>
              <a:t> olduğu düşünüldüğünde, bu    </a:t>
            </a:r>
            <a:r>
              <a:rPr lang="tr-TR" b="1" dirty="0">
                <a:solidFill>
                  <a:srgbClr val="FFC000"/>
                </a:solidFill>
              </a:rPr>
              <a:t>çatışmayı dengeleyecek </a:t>
            </a:r>
            <a:r>
              <a:rPr lang="tr-TR" b="1" u="sng" dirty="0"/>
              <a:t>hukuki düzenlemelerin </a:t>
            </a:r>
            <a:r>
              <a:rPr lang="tr-TR" b="1" dirty="0"/>
              <a:t>çevre hukuku tarafından öngörülmesi     gerekecektir.</a:t>
            </a:r>
          </a:p>
          <a:p>
            <a:pPr marL="0" indent="0" algn="just">
              <a:lnSpc>
                <a:spcPct val="120000"/>
              </a:lnSpc>
              <a:spcBef>
                <a:spcPts val="600"/>
              </a:spcBef>
              <a:spcAft>
                <a:spcPts val="600"/>
              </a:spcAft>
              <a:defRPr sz="2800">
                <a:latin typeface="Times New Roman"/>
              </a:defRPr>
            </a:pPr>
            <a:r>
              <a:rPr lang="tr-TR" b="1" dirty="0"/>
              <a:t>Çevre hukukunun kapsamına giren düzenlemeler ağırlıklı olarak </a:t>
            </a:r>
            <a:r>
              <a:rPr lang="tr-TR" b="1" u="sng" dirty="0"/>
              <a:t>insan faaliyetleri bakımından sınırlamalar getirmektedir.</a:t>
            </a:r>
          </a:p>
          <a:p>
            <a:pPr>
              <a:lnSpc>
                <a:spcPct val="100000"/>
              </a:lnSpc>
              <a:defRPr sz="2800">
                <a:latin typeface="Times New Roman"/>
              </a:defRPr>
            </a:pPr>
            <a:endParaRP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178" y="150128"/>
            <a:ext cx="9404723" cy="799307"/>
          </a:xfrm>
        </p:spPr>
        <p:txBody>
          <a:bodyPr/>
          <a:lstStyle/>
          <a:p>
            <a:pPr algn="ctr">
              <a:lnSpc>
                <a:spcPct val="100000"/>
              </a:lnSpc>
              <a:defRPr sz="3200">
                <a:solidFill>
                  <a:srgbClr val="FFFF00"/>
                </a:solidFill>
                <a:latin typeface="Times New Roman"/>
              </a:defRPr>
            </a:pPr>
            <a:r>
              <a:rPr b="1" dirty="0"/>
              <a:t>VII. CEVRE HUKUKUNUN KONUSU VE AMACI</a:t>
            </a:r>
          </a:p>
        </p:txBody>
      </p:sp>
      <p:sp>
        <p:nvSpPr>
          <p:cNvPr id="3" name="Content Placeholder 2"/>
          <p:cNvSpPr>
            <a:spLocks noGrp="1"/>
          </p:cNvSpPr>
          <p:nvPr>
            <p:ph idx="1"/>
          </p:nvPr>
        </p:nvSpPr>
        <p:spPr>
          <a:xfrm>
            <a:off x="140678" y="1085104"/>
            <a:ext cx="12051322" cy="4824384"/>
          </a:xfrm>
        </p:spPr>
        <p:txBody>
          <a:bodyPr>
            <a:normAutofit/>
          </a:bodyPr>
          <a:lstStyle/>
          <a:p>
            <a:pPr marL="0" indent="0" algn="just">
              <a:lnSpc>
                <a:spcPct val="120000"/>
              </a:lnSpc>
              <a:spcBef>
                <a:spcPts val="600"/>
              </a:spcBef>
              <a:spcAft>
                <a:spcPts val="600"/>
              </a:spcAft>
              <a:defRPr sz="2800">
                <a:latin typeface="Times New Roman"/>
              </a:defRPr>
            </a:pPr>
            <a:r>
              <a:rPr lang="tr-TR" b="1" dirty="0"/>
              <a:t>Bunların yanı sıra, </a:t>
            </a:r>
            <a:r>
              <a:rPr lang="tr-TR" b="1" dirty="0">
                <a:solidFill>
                  <a:srgbClr val="FFC000"/>
                </a:solidFill>
              </a:rPr>
              <a:t>doğal varlıklar </a:t>
            </a:r>
            <a:r>
              <a:rPr lang="tr-TR" b="1" dirty="0"/>
              <a:t>ve </a:t>
            </a:r>
            <a:r>
              <a:rPr lang="tr-TR" b="1" dirty="0">
                <a:solidFill>
                  <a:srgbClr val="FFC000"/>
                </a:solidFill>
              </a:rPr>
              <a:t>kirlilik</a:t>
            </a:r>
            <a:r>
              <a:rPr lang="tr-TR" b="1" dirty="0"/>
              <a:t> çevre hukukunun ele aldığı temel    konulardır. </a:t>
            </a:r>
          </a:p>
          <a:p>
            <a:pPr marL="0" indent="0" algn="just">
              <a:lnSpc>
                <a:spcPct val="120000"/>
              </a:lnSpc>
              <a:spcBef>
                <a:spcPts val="600"/>
              </a:spcBef>
              <a:spcAft>
                <a:spcPts val="600"/>
              </a:spcAft>
              <a:buNone/>
              <a:defRPr sz="2800">
                <a:latin typeface="Times New Roman"/>
              </a:defRPr>
            </a:pPr>
            <a:r>
              <a:rPr lang="tr-TR" b="1" dirty="0"/>
              <a:t>   </a:t>
            </a:r>
            <a:r>
              <a:rPr lang="tr-TR" b="1" dirty="0">
                <a:solidFill>
                  <a:srgbClr val="FFC000"/>
                </a:solidFill>
              </a:rPr>
              <a:t>Kirlilik hukuku </a:t>
            </a:r>
            <a:r>
              <a:rPr lang="tr-TR" b="1" dirty="0"/>
              <a:t>ve </a:t>
            </a:r>
            <a:r>
              <a:rPr lang="tr-TR" b="1" dirty="0">
                <a:solidFill>
                  <a:srgbClr val="FFC000"/>
                </a:solidFill>
              </a:rPr>
              <a:t>doğal kaynaklar hukuku </a:t>
            </a:r>
            <a:r>
              <a:rPr lang="tr-TR" b="1" dirty="0"/>
              <a:t>çevre hukukunun ana gövdesini oluşturur.</a:t>
            </a:r>
          </a:p>
          <a:p>
            <a:pPr marL="0" indent="0" algn="just">
              <a:lnSpc>
                <a:spcPct val="120000"/>
              </a:lnSpc>
              <a:spcBef>
                <a:spcPts val="600"/>
              </a:spcBef>
              <a:spcAft>
                <a:spcPts val="600"/>
              </a:spcAft>
              <a:defRPr sz="2800">
                <a:latin typeface="Times New Roman"/>
              </a:defRPr>
            </a:pPr>
            <a:r>
              <a:rPr lang="tr-TR" b="1" u="sng" dirty="0"/>
              <a:t>Çevre hukukunun temel amacının</a:t>
            </a:r>
            <a:r>
              <a:rPr lang="tr-TR" b="1" dirty="0"/>
              <a:t> </a:t>
            </a:r>
            <a:r>
              <a:rPr lang="tr-TR" b="1" dirty="0">
                <a:solidFill>
                  <a:srgbClr val="FFC000"/>
                </a:solidFill>
              </a:rPr>
              <a:t>çevrenin korunması </a:t>
            </a:r>
            <a:r>
              <a:rPr lang="tr-TR" b="1" dirty="0"/>
              <a:t>olduğu ifade edilmelidir. </a:t>
            </a:r>
          </a:p>
          <a:p>
            <a:pPr marL="0" indent="0" algn="just">
              <a:lnSpc>
                <a:spcPct val="120000"/>
              </a:lnSpc>
              <a:spcBef>
                <a:spcPts val="600"/>
              </a:spcBef>
              <a:spcAft>
                <a:spcPts val="600"/>
              </a:spcAft>
              <a:buNone/>
              <a:defRPr sz="2800">
                <a:latin typeface="Times New Roman"/>
              </a:defRPr>
            </a:pPr>
            <a:r>
              <a:rPr lang="tr-TR" b="1" dirty="0"/>
              <a:t>  Nitekim günümüzde birçok ülkede çevre ile ilgili temel yasal düzenlemeler </a:t>
            </a:r>
            <a:r>
              <a:rPr lang="tr-TR" b="1" dirty="0">
                <a:solidFill>
                  <a:srgbClr val="FFC000"/>
                </a:solidFill>
              </a:rPr>
              <a:t>çevre koruma yasası </a:t>
            </a:r>
            <a:r>
              <a:rPr lang="tr-TR" b="1" dirty="0"/>
              <a:t>şeklinde adlandırılmaktadır.</a:t>
            </a:r>
          </a:p>
          <a:p>
            <a:pPr marL="0" indent="0" algn="just">
              <a:lnSpc>
                <a:spcPct val="120000"/>
              </a:lnSpc>
              <a:spcBef>
                <a:spcPts val="600"/>
              </a:spcBef>
              <a:spcAft>
                <a:spcPts val="600"/>
              </a:spcAft>
              <a:defRPr sz="2800">
                <a:latin typeface="Times New Roman"/>
              </a:defRPr>
            </a:pPr>
            <a:endParaRPr lang="tr-TR" b="1" dirty="0"/>
          </a:p>
          <a:p>
            <a:pPr>
              <a:lnSpc>
                <a:spcPct val="100000"/>
              </a:lnSpc>
              <a:defRPr sz="2800">
                <a:latin typeface="Times New Roman"/>
              </a:defRPr>
            </a:pPr>
            <a:endParaRPr dirty="0"/>
          </a:p>
        </p:txBody>
      </p:sp>
    </p:spTree>
    <p:extLst>
      <p:ext uri="{BB962C8B-B14F-4D97-AF65-F5344CB8AC3E}">
        <p14:creationId xmlns:p14="http://schemas.microsoft.com/office/powerpoint/2010/main" val="36000106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178" y="81888"/>
            <a:ext cx="9404723" cy="799307"/>
          </a:xfrm>
        </p:spPr>
        <p:txBody>
          <a:bodyPr/>
          <a:lstStyle/>
          <a:p>
            <a:pPr algn="ctr">
              <a:lnSpc>
                <a:spcPct val="100000"/>
              </a:lnSpc>
              <a:defRPr sz="3200">
                <a:solidFill>
                  <a:srgbClr val="FFFF00"/>
                </a:solidFill>
                <a:latin typeface="Times New Roman"/>
              </a:defRPr>
            </a:pPr>
            <a:r>
              <a:rPr b="1" dirty="0"/>
              <a:t>VII. CEVRE HUKUKUNUN KONUSU VE AMACI</a:t>
            </a:r>
          </a:p>
        </p:txBody>
      </p:sp>
      <p:sp>
        <p:nvSpPr>
          <p:cNvPr id="3" name="Content Placeholder 2"/>
          <p:cNvSpPr>
            <a:spLocks noGrp="1"/>
          </p:cNvSpPr>
          <p:nvPr>
            <p:ph idx="1"/>
          </p:nvPr>
        </p:nvSpPr>
        <p:spPr>
          <a:xfrm>
            <a:off x="140678" y="894032"/>
            <a:ext cx="12051322" cy="4947213"/>
          </a:xfrm>
        </p:spPr>
        <p:txBody>
          <a:bodyPr>
            <a:normAutofit/>
          </a:bodyPr>
          <a:lstStyle/>
          <a:p>
            <a:pPr marL="0" indent="0" algn="just">
              <a:lnSpc>
                <a:spcPct val="120000"/>
              </a:lnSpc>
              <a:spcBef>
                <a:spcPts val="600"/>
              </a:spcBef>
              <a:spcAft>
                <a:spcPts val="600"/>
              </a:spcAft>
              <a:defRPr sz="2800">
                <a:latin typeface="Times New Roman"/>
              </a:defRPr>
            </a:pPr>
            <a:r>
              <a:rPr lang="tr-TR" b="1" dirty="0" smtClean="0"/>
              <a:t>Çevrenin korunmasının, çevresel varlıkların;</a:t>
            </a:r>
          </a:p>
          <a:p>
            <a:pPr marL="0" indent="0" algn="just">
              <a:lnSpc>
                <a:spcPct val="120000"/>
              </a:lnSpc>
              <a:spcBef>
                <a:spcPts val="600"/>
              </a:spcBef>
              <a:spcAft>
                <a:spcPts val="600"/>
              </a:spcAft>
              <a:buNone/>
              <a:defRPr sz="2800">
                <a:latin typeface="Times New Roman"/>
              </a:defRPr>
            </a:pPr>
            <a:r>
              <a:rPr lang="tr-TR" b="1" dirty="0"/>
              <a:t> </a:t>
            </a:r>
            <a:r>
              <a:rPr lang="tr-TR" b="1" dirty="0" smtClean="0"/>
              <a:t> - </a:t>
            </a:r>
            <a:r>
              <a:rPr lang="tr-TR" b="1" dirty="0" smtClean="0"/>
              <a:t> Dış müdahalelerden  muhafaza </a:t>
            </a:r>
            <a:r>
              <a:rPr lang="tr-TR" b="1" dirty="0"/>
              <a:t>edilmesine, </a:t>
            </a:r>
            <a:endParaRPr lang="tr-TR" b="1" dirty="0" smtClean="0"/>
          </a:p>
          <a:p>
            <a:pPr marL="0" indent="0" algn="just">
              <a:lnSpc>
                <a:spcPct val="120000"/>
              </a:lnSpc>
              <a:spcBef>
                <a:spcPts val="600"/>
              </a:spcBef>
              <a:spcAft>
                <a:spcPts val="600"/>
              </a:spcAft>
              <a:buNone/>
              <a:defRPr sz="2800">
                <a:latin typeface="Times New Roman"/>
              </a:defRPr>
            </a:pPr>
            <a:r>
              <a:rPr lang="tr-TR" b="1" dirty="0"/>
              <a:t> </a:t>
            </a:r>
            <a:r>
              <a:rPr lang="tr-TR" b="1" dirty="0" smtClean="0"/>
              <a:t> - </a:t>
            </a:r>
            <a:r>
              <a:rPr lang="tr-TR" b="1" dirty="0" smtClean="0"/>
              <a:t>Daha </a:t>
            </a:r>
            <a:r>
              <a:rPr lang="tr-TR" b="1" dirty="0"/>
              <a:t>iyi bir duruma getirilmesine, </a:t>
            </a:r>
            <a:endParaRPr lang="tr-TR" b="1" dirty="0" smtClean="0"/>
          </a:p>
          <a:p>
            <a:pPr marL="0" indent="0" algn="just">
              <a:lnSpc>
                <a:spcPct val="120000"/>
              </a:lnSpc>
              <a:spcBef>
                <a:spcPts val="600"/>
              </a:spcBef>
              <a:spcAft>
                <a:spcPts val="600"/>
              </a:spcAft>
              <a:buNone/>
              <a:defRPr sz="2800">
                <a:latin typeface="Times New Roman"/>
              </a:defRPr>
            </a:pPr>
            <a:r>
              <a:rPr lang="tr-TR" b="1" dirty="0"/>
              <a:t> </a:t>
            </a:r>
            <a:r>
              <a:rPr lang="tr-TR" b="1" dirty="0" smtClean="0"/>
              <a:t> - </a:t>
            </a:r>
            <a:r>
              <a:rPr lang="tr-TR" b="1" dirty="0" smtClean="0"/>
              <a:t>Geliştirilmesine </a:t>
            </a:r>
            <a:r>
              <a:rPr lang="tr-TR" b="1" dirty="0"/>
              <a:t>ve bu varlıklara yönelik mevcut veya olası çevresel tehditlerin etkisiz kılınmasına veya </a:t>
            </a:r>
            <a:endParaRPr lang="tr-TR" b="1" dirty="0" smtClean="0"/>
          </a:p>
          <a:p>
            <a:pPr marL="0" indent="0" algn="just">
              <a:lnSpc>
                <a:spcPct val="120000"/>
              </a:lnSpc>
              <a:spcBef>
                <a:spcPts val="600"/>
              </a:spcBef>
              <a:spcAft>
                <a:spcPts val="600"/>
              </a:spcAft>
              <a:buNone/>
              <a:defRPr sz="2800">
                <a:latin typeface="Times New Roman"/>
              </a:defRPr>
            </a:pPr>
            <a:r>
              <a:rPr lang="tr-TR" b="1" dirty="0"/>
              <a:t> </a:t>
            </a:r>
            <a:r>
              <a:rPr lang="tr-TR" b="1" dirty="0" smtClean="0"/>
              <a:t> - </a:t>
            </a:r>
            <a:r>
              <a:rPr lang="tr-TR" b="1" dirty="0" smtClean="0"/>
              <a:t>Önlenmesine </a:t>
            </a:r>
            <a:r>
              <a:rPr lang="tr-TR" b="1" dirty="0"/>
              <a:t>yönelik çabaları içeren oldukça kapsamlı bir içeriğe sahip olduğu söylenebilir</a:t>
            </a:r>
            <a:r>
              <a:rPr lang="tr-TR" b="1" dirty="0" smtClean="0"/>
              <a:t>.</a:t>
            </a:r>
            <a:endParaRPr dirty="0"/>
          </a:p>
        </p:txBody>
      </p:sp>
    </p:spTree>
    <p:extLst>
      <p:ext uri="{BB962C8B-B14F-4D97-AF65-F5344CB8AC3E}">
        <p14:creationId xmlns:p14="http://schemas.microsoft.com/office/powerpoint/2010/main" val="19869063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178" y="0"/>
            <a:ext cx="9404723" cy="799307"/>
          </a:xfrm>
        </p:spPr>
        <p:txBody>
          <a:bodyPr/>
          <a:lstStyle/>
          <a:p>
            <a:pPr algn="ctr">
              <a:lnSpc>
                <a:spcPct val="100000"/>
              </a:lnSpc>
              <a:defRPr sz="3200">
                <a:solidFill>
                  <a:srgbClr val="FFFF00"/>
                </a:solidFill>
                <a:latin typeface="Times New Roman"/>
              </a:defRPr>
            </a:pPr>
            <a:r>
              <a:rPr b="1" dirty="0"/>
              <a:t>VII. CEVRE HUKUKUNUN KONUSU VE AMACI</a:t>
            </a:r>
          </a:p>
        </p:txBody>
      </p:sp>
      <p:sp>
        <p:nvSpPr>
          <p:cNvPr id="3" name="Content Placeholder 2"/>
          <p:cNvSpPr>
            <a:spLocks noGrp="1"/>
          </p:cNvSpPr>
          <p:nvPr>
            <p:ph idx="1"/>
          </p:nvPr>
        </p:nvSpPr>
        <p:spPr>
          <a:xfrm>
            <a:off x="140678" y="975920"/>
            <a:ext cx="12051322" cy="3677972"/>
          </a:xfrm>
        </p:spPr>
        <p:txBody>
          <a:bodyPr>
            <a:normAutofit/>
          </a:bodyPr>
          <a:lstStyle/>
          <a:p>
            <a:pPr marL="0" indent="0" algn="just">
              <a:lnSpc>
                <a:spcPct val="120000"/>
              </a:lnSpc>
              <a:spcBef>
                <a:spcPts val="600"/>
              </a:spcBef>
              <a:spcAft>
                <a:spcPts val="600"/>
              </a:spcAft>
              <a:defRPr sz="2800">
                <a:latin typeface="Times New Roman"/>
              </a:defRPr>
            </a:pPr>
            <a:r>
              <a:rPr lang="tr-TR" b="1" dirty="0" smtClean="0"/>
              <a:t> Çevre </a:t>
            </a:r>
            <a:r>
              <a:rPr lang="tr-TR" b="1" dirty="0"/>
              <a:t>Kanunu'nun 2. maddesinde de çevrenin korunmasına ilişkin kapsamlı bir tanıma yer verilmiştir:</a:t>
            </a:r>
          </a:p>
          <a:p>
            <a:pPr marL="0" indent="0" algn="just">
              <a:lnSpc>
                <a:spcPct val="120000"/>
              </a:lnSpc>
              <a:spcBef>
                <a:spcPts val="600"/>
              </a:spcBef>
              <a:spcAft>
                <a:spcPts val="600"/>
              </a:spcAft>
              <a:buNone/>
              <a:defRPr sz="2800">
                <a:latin typeface="Times New Roman"/>
              </a:defRPr>
            </a:pPr>
            <a:r>
              <a:rPr lang="tr-TR" b="1" dirty="0"/>
              <a:t> Buna göre çevre korunması, </a:t>
            </a:r>
            <a:r>
              <a:rPr lang="tr-TR" b="1" i="1" dirty="0">
                <a:solidFill>
                  <a:srgbClr val="FFC000"/>
                </a:solidFill>
              </a:rPr>
              <a:t>“çevresel değerlerin ve ekolojik dengenin tahribini, bozulmasını ve yok olmasını önlemeye, mevcut bozulmaları gidermeye, çevreyi iyileştirmeye ve geliştirmeye, çevre kirliliğini önlemeye yönelik çalışmaların bütününü”</a:t>
            </a:r>
            <a:r>
              <a:rPr lang="tr-TR" b="1" dirty="0"/>
              <a:t> tanımlanır.</a:t>
            </a:r>
          </a:p>
          <a:p>
            <a:pPr algn="just">
              <a:defRPr sz="2800">
                <a:latin typeface="Times New Roman"/>
              </a:defRPr>
            </a:pPr>
            <a:endParaRPr lang="tr-TR" dirty="0"/>
          </a:p>
          <a:p>
            <a:pPr>
              <a:lnSpc>
                <a:spcPct val="100000"/>
              </a:lnSpc>
              <a:defRPr sz="2800">
                <a:latin typeface="Times New Roman"/>
              </a:defRPr>
            </a:pPr>
            <a:endParaRPr dirty="0"/>
          </a:p>
        </p:txBody>
      </p:sp>
    </p:spTree>
    <p:extLst>
      <p:ext uri="{BB962C8B-B14F-4D97-AF65-F5344CB8AC3E}">
        <p14:creationId xmlns:p14="http://schemas.microsoft.com/office/powerpoint/2010/main" val="15092225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178" y="0"/>
            <a:ext cx="9404723" cy="799307"/>
          </a:xfrm>
        </p:spPr>
        <p:txBody>
          <a:bodyPr/>
          <a:lstStyle/>
          <a:p>
            <a:pPr algn="ctr">
              <a:lnSpc>
                <a:spcPct val="100000"/>
              </a:lnSpc>
              <a:defRPr sz="3200">
                <a:solidFill>
                  <a:srgbClr val="FFFF00"/>
                </a:solidFill>
                <a:latin typeface="Times New Roman"/>
              </a:defRPr>
            </a:pPr>
            <a:r>
              <a:rPr b="1" dirty="0"/>
              <a:t>VII. CEVRE HUKUKUNUN KONUSU VE AMACI</a:t>
            </a:r>
          </a:p>
        </p:txBody>
      </p:sp>
      <p:sp>
        <p:nvSpPr>
          <p:cNvPr id="3" name="Content Placeholder 2"/>
          <p:cNvSpPr>
            <a:spLocks noGrp="1"/>
          </p:cNvSpPr>
          <p:nvPr>
            <p:ph idx="1"/>
          </p:nvPr>
        </p:nvSpPr>
        <p:spPr>
          <a:xfrm>
            <a:off x="140678" y="604911"/>
            <a:ext cx="12051322" cy="6119445"/>
          </a:xfrm>
        </p:spPr>
        <p:txBody>
          <a:bodyPr>
            <a:normAutofit fontScale="92500" lnSpcReduction="10000"/>
          </a:bodyPr>
          <a:lstStyle/>
          <a:p>
            <a:pPr marL="0" indent="0" algn="just">
              <a:lnSpc>
                <a:spcPct val="110000"/>
              </a:lnSpc>
              <a:spcBef>
                <a:spcPts val="600"/>
              </a:spcBef>
              <a:defRPr sz="2800">
                <a:latin typeface="Times New Roman"/>
              </a:defRPr>
            </a:pPr>
            <a:r>
              <a:rPr lang="tr-TR" b="1" dirty="0"/>
              <a:t>Çevrenin korunmasına yönelik girişimler,  insanlardan ve insan gereksinimlerinden </a:t>
            </a:r>
            <a:r>
              <a:rPr lang="tr-TR" b="1" dirty="0">
                <a:solidFill>
                  <a:srgbClr val="FFC000"/>
                </a:solidFill>
              </a:rPr>
              <a:t>soyutlanmadan</a:t>
            </a:r>
            <a:r>
              <a:rPr lang="tr-TR" b="1" dirty="0"/>
              <a:t> gerçekleştirilmesi gerekir</a:t>
            </a:r>
            <a:r>
              <a:rPr lang="tr-TR" b="1" dirty="0" smtClean="0"/>
              <a:t>.</a:t>
            </a:r>
          </a:p>
          <a:p>
            <a:pPr marL="0" indent="0" algn="just">
              <a:lnSpc>
                <a:spcPct val="110000"/>
              </a:lnSpc>
              <a:spcBef>
                <a:spcPts val="600"/>
              </a:spcBef>
              <a:buNone/>
              <a:defRPr sz="2800">
                <a:latin typeface="Times New Roman"/>
              </a:defRPr>
            </a:pPr>
            <a:r>
              <a:rPr lang="tr-TR" b="1" dirty="0"/>
              <a:t> </a:t>
            </a:r>
            <a:r>
              <a:rPr lang="tr-TR" b="1" dirty="0" smtClean="0"/>
              <a:t> </a:t>
            </a:r>
            <a:r>
              <a:rPr lang="tr-TR" b="1" dirty="0" smtClean="0"/>
              <a:t>Zira </a:t>
            </a:r>
            <a:r>
              <a:rPr lang="tr-TR" b="1" dirty="0"/>
              <a:t>çevre hukukunun amacı çevresel varlıkları insanlardan soyutlayarak korumak değildir;    aksine çevresel denge bozulmayacak şekilde </a:t>
            </a:r>
            <a:r>
              <a:rPr lang="tr-TR" b="1" dirty="0">
                <a:solidFill>
                  <a:srgbClr val="FFC000"/>
                </a:solidFill>
              </a:rPr>
              <a:t>insanların çevreden yararlanmalarının düzenlenmesi amaçlanmaktadır.</a:t>
            </a:r>
          </a:p>
          <a:p>
            <a:pPr marL="0" indent="0" algn="just">
              <a:lnSpc>
                <a:spcPct val="110000"/>
              </a:lnSpc>
              <a:spcBef>
                <a:spcPts val="600"/>
              </a:spcBef>
              <a:defRPr sz="2800">
                <a:latin typeface="Times New Roman"/>
              </a:defRPr>
            </a:pPr>
            <a:r>
              <a:rPr lang="tr-TR" b="1" dirty="0"/>
              <a:t>Bu noktada, doğadan yararlanmada </a:t>
            </a:r>
            <a:r>
              <a:rPr lang="tr-TR" b="1" dirty="0">
                <a:solidFill>
                  <a:srgbClr val="FFC000"/>
                </a:solidFill>
              </a:rPr>
              <a:t>koruma-kullanma</a:t>
            </a:r>
            <a:r>
              <a:rPr lang="tr-TR" b="1" dirty="0"/>
              <a:t> dengesinin gözetilerek ekolojik dengenin korunması esastır.</a:t>
            </a:r>
          </a:p>
          <a:p>
            <a:pPr marL="0" indent="0" algn="just">
              <a:lnSpc>
                <a:spcPct val="110000"/>
              </a:lnSpc>
              <a:spcBef>
                <a:spcPts val="600"/>
              </a:spcBef>
              <a:defRPr sz="2800">
                <a:latin typeface="Times New Roman"/>
              </a:defRPr>
            </a:pPr>
            <a:r>
              <a:rPr lang="tr-TR" b="1" dirty="0"/>
              <a:t>Çevre ile ilgili birçok hukuki metinde çevrenin yanında </a:t>
            </a:r>
            <a:r>
              <a:rPr lang="tr-TR" b="1" dirty="0">
                <a:solidFill>
                  <a:srgbClr val="FFC000"/>
                </a:solidFill>
              </a:rPr>
              <a:t>insan sağlığının  korunması </a:t>
            </a:r>
            <a:r>
              <a:rPr lang="tr-TR" b="1" dirty="0"/>
              <a:t>amacından da bahsedilir. </a:t>
            </a:r>
            <a:endParaRPr lang="tr-TR" b="1" dirty="0" smtClean="0"/>
          </a:p>
          <a:p>
            <a:pPr marL="0" indent="0" algn="just">
              <a:lnSpc>
                <a:spcPct val="110000"/>
              </a:lnSpc>
              <a:spcBef>
                <a:spcPts val="600"/>
              </a:spcBef>
              <a:buNone/>
              <a:defRPr sz="2800">
                <a:latin typeface="Times New Roman"/>
              </a:defRPr>
            </a:pPr>
            <a:r>
              <a:rPr lang="tr-TR" b="1" dirty="0"/>
              <a:t> </a:t>
            </a:r>
            <a:r>
              <a:rPr lang="tr-TR" b="1" dirty="0" smtClean="0"/>
              <a:t>  </a:t>
            </a:r>
            <a:r>
              <a:rPr lang="tr-TR" b="1" dirty="0" smtClean="0"/>
              <a:t>Çünkü </a:t>
            </a:r>
            <a:r>
              <a:rPr lang="tr-TR" b="1" dirty="0"/>
              <a:t>çevresel bozulmalar sıklıkla insan sağlığı bakımından da olumsuz etkilerin doğmasına neden olur.</a:t>
            </a:r>
          </a:p>
          <a:p>
            <a:pPr marL="0" indent="0" algn="just">
              <a:lnSpc>
                <a:spcPct val="110000"/>
              </a:lnSpc>
              <a:spcBef>
                <a:spcPts val="600"/>
              </a:spcBef>
              <a:defRPr sz="2800">
                <a:latin typeface="Times New Roman"/>
              </a:defRPr>
            </a:pPr>
            <a:r>
              <a:rPr lang="tr-TR" b="1" dirty="0"/>
              <a:t>Bu bakımdan, hukuki düzenlemelerde </a:t>
            </a:r>
            <a:r>
              <a:rPr lang="tr-TR" b="1" dirty="0">
                <a:solidFill>
                  <a:srgbClr val="FFC000"/>
                </a:solidFill>
              </a:rPr>
              <a:t>çevre ve insan sağlığının korunması amaçlarına</a:t>
            </a:r>
            <a:r>
              <a:rPr lang="tr-TR" b="1" dirty="0"/>
              <a:t> birlikte yer verilmesi bu iki hukuki  değer arasındaki sıkı bağın bir yansımasıdır</a:t>
            </a:r>
          </a:p>
          <a:p>
            <a:pPr marL="0" indent="0" algn="just">
              <a:lnSpc>
                <a:spcPct val="120000"/>
              </a:lnSpc>
              <a:spcBef>
                <a:spcPts val="600"/>
              </a:spcBef>
              <a:spcAft>
                <a:spcPts val="600"/>
              </a:spcAft>
              <a:defRPr sz="2800">
                <a:latin typeface="Times New Roman"/>
              </a:defRPr>
            </a:pPr>
            <a:endParaRPr lang="tr-TR" b="1" dirty="0"/>
          </a:p>
          <a:p>
            <a:pPr algn="just">
              <a:lnSpc>
                <a:spcPct val="100000"/>
              </a:lnSpc>
              <a:defRPr sz="2800">
                <a:latin typeface="Times New Roman"/>
              </a:defRPr>
            </a:pPr>
            <a:endParaRPr lang="tr-TR" dirty="0"/>
          </a:p>
          <a:p>
            <a:pPr algn="just">
              <a:defRPr sz="2800">
                <a:latin typeface="Times New Roman"/>
              </a:defRPr>
            </a:pPr>
            <a:endParaRPr lang="tr-TR" dirty="0"/>
          </a:p>
          <a:p>
            <a:pPr>
              <a:lnSpc>
                <a:spcPct val="100000"/>
              </a:lnSpc>
              <a:defRPr sz="2800">
                <a:latin typeface="Times New Roman"/>
              </a:defRPr>
            </a:pPr>
            <a:endParaRPr dirty="0"/>
          </a:p>
        </p:txBody>
      </p:sp>
    </p:spTree>
    <p:extLst>
      <p:ext uri="{BB962C8B-B14F-4D97-AF65-F5344CB8AC3E}">
        <p14:creationId xmlns:p14="http://schemas.microsoft.com/office/powerpoint/2010/main" val="4896909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0519" y="101020"/>
            <a:ext cx="9404723" cy="841510"/>
          </a:xfrm>
        </p:spPr>
        <p:txBody>
          <a:bodyPr/>
          <a:lstStyle/>
          <a:p>
            <a:pPr algn="l">
              <a:lnSpc>
                <a:spcPct val="100000"/>
              </a:lnSpc>
              <a:defRPr sz="3200">
                <a:solidFill>
                  <a:srgbClr val="FFFF00"/>
                </a:solidFill>
                <a:latin typeface="Times New Roman"/>
              </a:defRPr>
            </a:pPr>
            <a:r>
              <a:rPr b="1" dirty="0"/>
              <a:t>VIII. CEVRE HUKUKUNUN KAYNAKLARI</a:t>
            </a:r>
          </a:p>
        </p:txBody>
      </p:sp>
      <p:sp>
        <p:nvSpPr>
          <p:cNvPr id="3" name="Content Placeholder 2"/>
          <p:cNvSpPr>
            <a:spLocks noGrp="1"/>
          </p:cNvSpPr>
          <p:nvPr>
            <p:ph idx="1"/>
          </p:nvPr>
        </p:nvSpPr>
        <p:spPr>
          <a:xfrm>
            <a:off x="225083" y="646151"/>
            <a:ext cx="11760591" cy="6110829"/>
          </a:xfrm>
        </p:spPr>
        <p:txBody>
          <a:bodyPr>
            <a:normAutofit/>
          </a:bodyPr>
          <a:lstStyle/>
          <a:p>
            <a:endParaRPr dirty="0"/>
          </a:p>
          <a:p>
            <a:pPr marL="0" indent="0">
              <a:lnSpc>
                <a:spcPct val="120000"/>
              </a:lnSpc>
              <a:spcBef>
                <a:spcPts val="600"/>
              </a:spcBef>
              <a:spcAft>
                <a:spcPts val="600"/>
              </a:spcAft>
              <a:defRPr sz="2800">
                <a:latin typeface="Times New Roman"/>
              </a:defRPr>
            </a:pPr>
            <a:r>
              <a:rPr b="1" dirty="0">
                <a:solidFill>
                  <a:srgbClr val="FFFF00"/>
                </a:solidFill>
              </a:rPr>
              <a:t>A. </a:t>
            </a:r>
            <a:r>
              <a:rPr b="1" dirty="0" err="1">
                <a:solidFill>
                  <a:srgbClr val="FFFF00"/>
                </a:solidFill>
              </a:rPr>
              <a:t>Ulusal</a:t>
            </a:r>
            <a:r>
              <a:rPr b="1" dirty="0">
                <a:solidFill>
                  <a:srgbClr val="FFFF00"/>
                </a:solidFill>
              </a:rPr>
              <a:t> </a:t>
            </a:r>
            <a:r>
              <a:rPr b="1" dirty="0" err="1">
                <a:solidFill>
                  <a:srgbClr val="FFFF00"/>
                </a:solidFill>
              </a:rPr>
              <a:t>Kaynaklar</a:t>
            </a:r>
            <a:endParaRPr b="1" dirty="0">
              <a:solidFill>
                <a:srgbClr val="FFFF00"/>
              </a:solidFill>
            </a:endParaRPr>
          </a:p>
          <a:p>
            <a:pPr marL="0" indent="0">
              <a:lnSpc>
                <a:spcPct val="120000"/>
              </a:lnSpc>
              <a:spcBef>
                <a:spcPts val="600"/>
              </a:spcBef>
              <a:spcAft>
                <a:spcPts val="600"/>
              </a:spcAft>
              <a:buNone/>
              <a:defRPr sz="2800">
                <a:latin typeface="Times New Roman"/>
              </a:defRPr>
            </a:pPr>
            <a:r>
              <a:rPr lang="tr-TR" b="1" dirty="0"/>
              <a:t>    </a:t>
            </a:r>
            <a:r>
              <a:rPr b="1" dirty="0" err="1"/>
              <a:t>Bunlar</a:t>
            </a:r>
            <a:r>
              <a:rPr b="1" dirty="0"/>
              <a:t>, </a:t>
            </a:r>
            <a:r>
              <a:rPr b="1" dirty="0" err="1"/>
              <a:t>anayasal</a:t>
            </a:r>
            <a:r>
              <a:rPr b="1" dirty="0"/>
              <a:t>, </a:t>
            </a:r>
            <a:r>
              <a:rPr b="1" dirty="0" err="1"/>
              <a:t>yasal</a:t>
            </a:r>
            <a:r>
              <a:rPr b="1" dirty="0"/>
              <a:t> </a:t>
            </a:r>
            <a:r>
              <a:rPr b="1" dirty="0" err="1"/>
              <a:t>ve</a:t>
            </a:r>
            <a:r>
              <a:rPr b="1" dirty="0"/>
              <a:t> </a:t>
            </a:r>
            <a:r>
              <a:rPr b="1" dirty="0" err="1"/>
              <a:t>yasa</a:t>
            </a:r>
            <a:r>
              <a:rPr b="1" dirty="0"/>
              <a:t> </a:t>
            </a:r>
            <a:r>
              <a:rPr b="1" dirty="0" err="1"/>
              <a:t>altı</a:t>
            </a:r>
            <a:r>
              <a:rPr b="1" dirty="0"/>
              <a:t> </a:t>
            </a:r>
            <a:r>
              <a:rPr b="1" dirty="0" err="1"/>
              <a:t>düzenlemelerdir</a:t>
            </a:r>
            <a:r>
              <a:rPr b="1" dirty="0"/>
              <a:t>:</a:t>
            </a:r>
          </a:p>
          <a:p>
            <a:pPr marL="0" indent="0">
              <a:lnSpc>
                <a:spcPct val="120000"/>
              </a:lnSpc>
              <a:spcBef>
                <a:spcPts val="600"/>
              </a:spcBef>
              <a:spcAft>
                <a:spcPts val="600"/>
              </a:spcAft>
              <a:buNone/>
              <a:defRPr sz="2800">
                <a:latin typeface="Times New Roman"/>
              </a:defRPr>
            </a:pPr>
            <a:r>
              <a:rPr lang="tr-TR" b="1" dirty="0"/>
              <a:t>    - A</a:t>
            </a:r>
            <a:r>
              <a:rPr b="1" dirty="0"/>
              <a:t>Y Md.  56: </a:t>
            </a:r>
            <a:r>
              <a:rPr b="1" dirty="0" err="1"/>
              <a:t>Sağlıklı</a:t>
            </a:r>
            <a:r>
              <a:rPr b="1" dirty="0"/>
              <a:t> </a:t>
            </a:r>
            <a:r>
              <a:rPr b="1" dirty="0" err="1"/>
              <a:t>çevre</a:t>
            </a:r>
            <a:r>
              <a:rPr b="1" dirty="0"/>
              <a:t> </a:t>
            </a:r>
            <a:r>
              <a:rPr b="1" dirty="0" err="1"/>
              <a:t>hakkı</a:t>
            </a:r>
            <a:r>
              <a:rPr b="1" dirty="0"/>
              <a:t> </a:t>
            </a:r>
            <a:r>
              <a:rPr b="1" dirty="0" err="1"/>
              <a:t>ve</a:t>
            </a:r>
            <a:r>
              <a:rPr b="1" dirty="0"/>
              <a:t> </a:t>
            </a:r>
            <a:r>
              <a:rPr b="1" dirty="0" err="1"/>
              <a:t>çevreyi</a:t>
            </a:r>
            <a:r>
              <a:rPr b="1" dirty="0"/>
              <a:t> </a:t>
            </a:r>
            <a:r>
              <a:rPr b="1" dirty="0" err="1"/>
              <a:t>koruma</a:t>
            </a:r>
            <a:r>
              <a:rPr b="1" dirty="0"/>
              <a:t> </a:t>
            </a:r>
            <a:r>
              <a:rPr b="1" dirty="0" err="1"/>
              <a:t>ödevi</a:t>
            </a:r>
            <a:endParaRPr lang="tr-TR" b="1" dirty="0"/>
          </a:p>
          <a:p>
            <a:pPr marL="0" indent="0">
              <a:lnSpc>
                <a:spcPct val="120000"/>
              </a:lnSpc>
              <a:spcBef>
                <a:spcPts val="600"/>
              </a:spcBef>
              <a:spcAft>
                <a:spcPts val="600"/>
              </a:spcAft>
              <a:buNone/>
              <a:defRPr sz="2800">
                <a:latin typeface="Times New Roman"/>
              </a:defRPr>
            </a:pPr>
            <a:r>
              <a:rPr lang="tr-TR" b="1" dirty="0"/>
              <a:t>    </a:t>
            </a:r>
            <a:r>
              <a:rPr b="1" dirty="0"/>
              <a:t>AY. Md. 43, 44, 63 </a:t>
            </a:r>
            <a:r>
              <a:rPr b="1" dirty="0" err="1"/>
              <a:t>ve</a:t>
            </a:r>
            <a:r>
              <a:rPr b="1" dirty="0"/>
              <a:t> 169 (</a:t>
            </a:r>
            <a:r>
              <a:rPr b="1" dirty="0" err="1"/>
              <a:t>kıyılar</a:t>
            </a:r>
            <a:r>
              <a:rPr b="1" dirty="0"/>
              <a:t>, </a:t>
            </a:r>
            <a:r>
              <a:rPr b="1" dirty="0" err="1"/>
              <a:t>toprak</a:t>
            </a:r>
            <a:r>
              <a:rPr b="1" dirty="0"/>
              <a:t> </a:t>
            </a:r>
            <a:r>
              <a:rPr b="1" dirty="0" err="1"/>
              <a:t>mülkiyeti</a:t>
            </a:r>
            <a:r>
              <a:rPr b="1" dirty="0"/>
              <a:t>, </a:t>
            </a:r>
            <a:r>
              <a:rPr b="1" dirty="0" err="1"/>
              <a:t>kültür</a:t>
            </a:r>
            <a:r>
              <a:rPr b="1" dirty="0"/>
              <a:t> </a:t>
            </a:r>
            <a:r>
              <a:rPr b="1" dirty="0" err="1"/>
              <a:t>ve</a:t>
            </a:r>
            <a:r>
              <a:rPr b="1" dirty="0"/>
              <a:t> </a:t>
            </a:r>
            <a:r>
              <a:rPr b="1" dirty="0" err="1"/>
              <a:t>tabiat</a:t>
            </a:r>
            <a:r>
              <a:rPr b="1" dirty="0"/>
              <a:t> </a:t>
            </a:r>
            <a:r>
              <a:rPr b="1" dirty="0" err="1"/>
              <a:t>varlıkları</a:t>
            </a:r>
            <a:r>
              <a:rPr b="1" dirty="0"/>
              <a:t> </a:t>
            </a:r>
            <a:r>
              <a:rPr b="1" dirty="0" err="1"/>
              <a:t>ve</a:t>
            </a:r>
            <a:r>
              <a:rPr b="1" dirty="0"/>
              <a:t> </a:t>
            </a:r>
            <a:r>
              <a:rPr b="1" dirty="0" err="1"/>
              <a:t>ormanlar</a:t>
            </a:r>
            <a:r>
              <a:rPr b="1" dirty="0"/>
              <a:t>)</a:t>
            </a:r>
          </a:p>
          <a:p>
            <a:pPr marL="0" indent="0">
              <a:lnSpc>
                <a:spcPct val="120000"/>
              </a:lnSpc>
              <a:spcBef>
                <a:spcPts val="600"/>
              </a:spcBef>
              <a:spcAft>
                <a:spcPts val="600"/>
              </a:spcAft>
              <a:buNone/>
              <a:defRPr sz="2800">
                <a:latin typeface="Times New Roman"/>
              </a:defRPr>
            </a:pPr>
            <a:r>
              <a:rPr lang="tr-TR" b="1" dirty="0"/>
              <a:t>  - </a:t>
            </a:r>
            <a:r>
              <a:rPr b="1" dirty="0" err="1"/>
              <a:t>Çevre</a:t>
            </a:r>
            <a:r>
              <a:rPr b="1" dirty="0"/>
              <a:t> </a:t>
            </a:r>
            <a:r>
              <a:rPr b="1" dirty="0" err="1"/>
              <a:t>Kanunu</a:t>
            </a:r>
            <a:r>
              <a:rPr b="1" dirty="0"/>
              <a:t>: </a:t>
            </a:r>
            <a:r>
              <a:rPr b="1" dirty="0" err="1"/>
              <a:t>Çerçeve</a:t>
            </a:r>
            <a:r>
              <a:rPr b="1" dirty="0"/>
              <a:t> </a:t>
            </a:r>
            <a:r>
              <a:rPr b="1" dirty="0" err="1"/>
              <a:t>kanundur</a:t>
            </a:r>
            <a:r>
              <a:rPr b="1" dirty="0"/>
              <a:t>.</a:t>
            </a:r>
            <a:endParaRPr lang="tr-TR" b="1" dirty="0"/>
          </a:p>
          <a:p>
            <a:pPr marL="0" indent="0">
              <a:lnSpc>
                <a:spcPct val="100000"/>
              </a:lnSpc>
              <a:buNone/>
              <a:defRPr sz="2800">
                <a:latin typeface="Times New Roman"/>
              </a:defRPr>
            </a:pPr>
            <a:r>
              <a:rPr lang="tr-TR" dirty="0"/>
              <a:t>  </a:t>
            </a:r>
            <a:r>
              <a:rPr lang="tr-TR" b="1" dirty="0"/>
              <a:t>- Özel yasalar: Orman, su, toprak, maden, kültür varlıkları vb.</a:t>
            </a:r>
          </a:p>
          <a:p>
            <a:pPr marL="0" indent="0">
              <a:lnSpc>
                <a:spcPct val="100000"/>
              </a:lnSpc>
              <a:buNone/>
              <a:defRPr sz="2800">
                <a:latin typeface="Times New Roman"/>
              </a:defRPr>
            </a:pPr>
            <a:r>
              <a:rPr lang="tr-TR" b="1" dirty="0"/>
              <a:t>  - Yönetmelikler, </a:t>
            </a:r>
            <a:r>
              <a:rPr lang="tr-TR" b="1" dirty="0" err="1"/>
              <a:t>CBK’lar</a:t>
            </a:r>
            <a:r>
              <a:rPr lang="tr-TR" b="1" dirty="0"/>
              <a:t>, tebliğler: En ayrıntılı kaynaklardır.</a:t>
            </a:r>
          </a:p>
          <a:p>
            <a:pPr marL="0" indent="0">
              <a:lnSpc>
                <a:spcPct val="120000"/>
              </a:lnSpc>
              <a:spcBef>
                <a:spcPts val="600"/>
              </a:spcBef>
              <a:spcAft>
                <a:spcPts val="600"/>
              </a:spcAft>
              <a:buNone/>
              <a:defRPr sz="2800">
                <a:latin typeface="Times New Roman"/>
              </a:defRPr>
            </a:pPr>
            <a:endParaRPr b="1"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0519" y="101020"/>
            <a:ext cx="9404723" cy="841510"/>
          </a:xfrm>
        </p:spPr>
        <p:txBody>
          <a:bodyPr/>
          <a:lstStyle/>
          <a:p>
            <a:pPr algn="l">
              <a:lnSpc>
                <a:spcPct val="100000"/>
              </a:lnSpc>
              <a:defRPr sz="3200">
                <a:solidFill>
                  <a:srgbClr val="FFFF00"/>
                </a:solidFill>
                <a:latin typeface="Times New Roman"/>
              </a:defRPr>
            </a:pPr>
            <a:r>
              <a:rPr b="1" dirty="0"/>
              <a:t>VIII. CEVRE HUKUKUNUN KAYNAKLARI</a:t>
            </a:r>
          </a:p>
        </p:txBody>
      </p:sp>
      <p:sp>
        <p:nvSpPr>
          <p:cNvPr id="3" name="Content Placeholder 2"/>
          <p:cNvSpPr>
            <a:spLocks noGrp="1"/>
          </p:cNvSpPr>
          <p:nvPr>
            <p:ph idx="1"/>
          </p:nvPr>
        </p:nvSpPr>
        <p:spPr>
          <a:xfrm>
            <a:off x="225083" y="646151"/>
            <a:ext cx="11760591" cy="6110829"/>
          </a:xfrm>
        </p:spPr>
        <p:txBody>
          <a:bodyPr>
            <a:normAutofit/>
          </a:bodyPr>
          <a:lstStyle/>
          <a:p>
            <a:endParaRPr dirty="0"/>
          </a:p>
          <a:p>
            <a:pPr marL="0" indent="0">
              <a:lnSpc>
                <a:spcPct val="120000"/>
              </a:lnSpc>
              <a:spcBef>
                <a:spcPts val="600"/>
              </a:spcBef>
              <a:spcAft>
                <a:spcPts val="600"/>
              </a:spcAft>
              <a:buNone/>
              <a:defRPr sz="2800">
                <a:latin typeface="Times New Roman"/>
              </a:defRPr>
            </a:pPr>
            <a:endParaRPr b="1" dirty="0"/>
          </a:p>
        </p:txBody>
      </p:sp>
      <p:sp>
        <p:nvSpPr>
          <p:cNvPr id="7" name="Metin kutusu 6">
            <a:extLst>
              <a:ext uri="{FF2B5EF4-FFF2-40B4-BE49-F238E27FC236}">
                <a16:creationId xmlns:a16="http://schemas.microsoft.com/office/drawing/2014/main" xmlns="" id="{45B03CBA-A65F-415F-825A-9A2F327C0F11}"/>
              </a:ext>
            </a:extLst>
          </p:cNvPr>
          <p:cNvSpPr txBox="1"/>
          <p:nvPr/>
        </p:nvSpPr>
        <p:spPr>
          <a:xfrm>
            <a:off x="206326" y="646151"/>
            <a:ext cx="11760591" cy="7278916"/>
          </a:xfrm>
          <a:prstGeom prst="rect">
            <a:avLst/>
          </a:prstGeom>
          <a:noFill/>
        </p:spPr>
        <p:txBody>
          <a:bodyPr wrap="square">
            <a:spAutoFit/>
          </a:bodyPr>
          <a:lstStyle/>
          <a:p>
            <a:pPr algn="just">
              <a:lnSpc>
                <a:spcPct val="120000"/>
              </a:lnSpc>
              <a:spcBef>
                <a:spcPts val="600"/>
              </a:spcBef>
              <a:spcAft>
                <a:spcPts val="600"/>
              </a:spcAft>
              <a:defRPr sz="2800">
                <a:latin typeface="Times New Roman"/>
              </a:defRPr>
            </a:pPr>
            <a:r>
              <a:rPr lang="tr-TR" b="1" dirty="0">
                <a:solidFill>
                  <a:srgbClr val="FFFF00"/>
                </a:solidFill>
              </a:rPr>
              <a:t>B. Bölgesel Kaynaklar</a:t>
            </a:r>
          </a:p>
          <a:p>
            <a:pPr algn="just">
              <a:lnSpc>
                <a:spcPct val="120000"/>
              </a:lnSpc>
              <a:spcBef>
                <a:spcPts val="600"/>
              </a:spcBef>
              <a:spcAft>
                <a:spcPts val="600"/>
              </a:spcAft>
              <a:defRPr sz="2800">
                <a:latin typeface="Times New Roman"/>
              </a:defRPr>
            </a:pPr>
            <a:r>
              <a:rPr lang="tr-TR" b="1" dirty="0"/>
              <a:t> - AB çevre müktesebatı, ulusal çevre hukukunu derinden etkiler.</a:t>
            </a:r>
          </a:p>
          <a:p>
            <a:pPr algn="just">
              <a:lnSpc>
                <a:spcPct val="120000"/>
              </a:lnSpc>
              <a:spcBef>
                <a:spcPts val="600"/>
              </a:spcBef>
              <a:spcAft>
                <a:spcPts val="600"/>
              </a:spcAft>
              <a:defRPr sz="2800">
                <a:latin typeface="Times New Roman"/>
              </a:defRPr>
            </a:pPr>
            <a:r>
              <a:rPr lang="tr-TR" b="1" dirty="0"/>
              <a:t> - AİHM, çevreyi dolaylı haklar (özel hayat, aile hayatı) üzerinden korur.</a:t>
            </a:r>
          </a:p>
          <a:p>
            <a:pPr algn="just">
              <a:lnSpc>
                <a:spcPct val="120000"/>
              </a:lnSpc>
              <a:spcBef>
                <a:spcPts val="600"/>
              </a:spcBef>
              <a:spcAft>
                <a:spcPts val="600"/>
              </a:spcAft>
              <a:defRPr sz="2800">
                <a:latin typeface="Times New Roman"/>
              </a:defRPr>
            </a:pPr>
            <a:r>
              <a:rPr lang="tr-TR" b="1" dirty="0">
                <a:solidFill>
                  <a:srgbClr val="FFFF00"/>
                </a:solidFill>
              </a:rPr>
              <a:t>C. Uluslararası Kaynaklar</a:t>
            </a:r>
          </a:p>
          <a:p>
            <a:pPr algn="just">
              <a:lnSpc>
                <a:spcPct val="120000"/>
              </a:lnSpc>
              <a:spcBef>
                <a:spcPts val="600"/>
              </a:spcBef>
              <a:spcAft>
                <a:spcPts val="600"/>
              </a:spcAft>
              <a:defRPr sz="2800">
                <a:latin typeface="Times New Roman"/>
              </a:defRPr>
            </a:pPr>
            <a:r>
              <a:rPr lang="tr-TR" b="1" dirty="0"/>
              <a:t> - Uluslararası antlaşmalar (İklim, </a:t>
            </a:r>
            <a:r>
              <a:rPr lang="tr-TR" b="1" dirty="0" err="1"/>
              <a:t>Biyoçeşitlilik</a:t>
            </a:r>
            <a:r>
              <a:rPr lang="tr-TR" b="1" dirty="0"/>
              <a:t> vb.)</a:t>
            </a:r>
          </a:p>
          <a:p>
            <a:pPr algn="just">
              <a:lnSpc>
                <a:spcPct val="120000"/>
              </a:lnSpc>
              <a:spcBef>
                <a:spcPts val="600"/>
              </a:spcBef>
              <a:spcAft>
                <a:spcPts val="600"/>
              </a:spcAft>
              <a:defRPr sz="2800">
                <a:latin typeface="Times New Roman"/>
              </a:defRPr>
            </a:pPr>
            <a:r>
              <a:rPr lang="tr-TR" b="1" dirty="0"/>
              <a:t> - Teamül hukuku (sınır aşan zarar yasağı): Sınır aşan ciddi çevresel kirliliklere neden olma yasağı, iş birliği yükümlülüğü, hakça kullanım ilkesi ve ortak fakat farklılaşmış sorumluluklar ilkesi,</a:t>
            </a:r>
          </a:p>
          <a:p>
            <a:pPr>
              <a:lnSpc>
                <a:spcPct val="120000"/>
              </a:lnSpc>
              <a:spcBef>
                <a:spcPts val="600"/>
              </a:spcBef>
              <a:spcAft>
                <a:spcPts val="600"/>
              </a:spcAft>
              <a:defRPr sz="2800">
                <a:latin typeface="Times New Roman"/>
              </a:defRPr>
            </a:pPr>
            <a:r>
              <a:rPr lang="tr-TR" dirty="0"/>
              <a:t>- </a:t>
            </a:r>
            <a:r>
              <a:rPr lang="tr-TR" b="1" dirty="0"/>
              <a:t>Yargı kararları (</a:t>
            </a:r>
            <a:r>
              <a:rPr lang="tr-TR" b="1" dirty="0" err="1"/>
              <a:t>Trail</a:t>
            </a:r>
            <a:r>
              <a:rPr lang="tr-TR" b="1" dirty="0"/>
              <a:t> </a:t>
            </a:r>
            <a:r>
              <a:rPr lang="tr-TR" b="1" dirty="0" err="1"/>
              <a:t>Smelter</a:t>
            </a:r>
            <a:r>
              <a:rPr lang="tr-TR" b="1" dirty="0"/>
              <a:t>, </a:t>
            </a:r>
            <a:r>
              <a:rPr lang="tr-TR" b="1" dirty="0" err="1"/>
              <a:t>Korfu</a:t>
            </a:r>
            <a:r>
              <a:rPr lang="tr-TR" b="1" dirty="0"/>
              <a:t> Kanalı, </a:t>
            </a:r>
            <a:r>
              <a:rPr lang="tr-TR" b="1" dirty="0" err="1"/>
              <a:t>Gabcíkovo</a:t>
            </a:r>
            <a:r>
              <a:rPr lang="tr-TR" b="1" dirty="0"/>
              <a:t>–</a:t>
            </a:r>
            <a:r>
              <a:rPr lang="tr-TR" b="1" dirty="0" err="1"/>
              <a:t>Nagymaros</a:t>
            </a:r>
            <a:r>
              <a:rPr lang="tr-TR" b="1" dirty="0"/>
              <a:t>)</a:t>
            </a:r>
          </a:p>
          <a:p>
            <a:pPr>
              <a:lnSpc>
                <a:spcPct val="120000"/>
              </a:lnSpc>
              <a:spcBef>
                <a:spcPts val="600"/>
              </a:spcBef>
              <a:spcAft>
                <a:spcPts val="600"/>
              </a:spcAft>
              <a:defRPr sz="2800">
                <a:latin typeface="Times New Roman"/>
              </a:defRPr>
            </a:pPr>
            <a:r>
              <a:rPr lang="tr-TR" b="1" dirty="0"/>
              <a:t>- </a:t>
            </a:r>
            <a:r>
              <a:rPr lang="tr-TR" b="1" dirty="0" err="1"/>
              <a:t>Soft</a:t>
            </a:r>
            <a:r>
              <a:rPr lang="tr-TR" b="1" dirty="0"/>
              <a:t> </a:t>
            </a:r>
            <a:r>
              <a:rPr lang="tr-TR" b="1" dirty="0" err="1"/>
              <a:t>law</a:t>
            </a:r>
            <a:r>
              <a:rPr lang="tr-TR" b="1" dirty="0"/>
              <a:t> (bildirgeler, eylem planları)</a:t>
            </a:r>
          </a:p>
          <a:p>
            <a:pPr>
              <a:lnSpc>
                <a:spcPct val="100000"/>
              </a:lnSpc>
              <a:defRPr sz="2800">
                <a:latin typeface="Times New Roman"/>
              </a:defRPr>
            </a:pPr>
            <a:endParaRPr lang="tr-TR" b="1" dirty="0"/>
          </a:p>
          <a:p>
            <a:pPr>
              <a:lnSpc>
                <a:spcPct val="100000"/>
              </a:lnSpc>
              <a:defRPr sz="2800">
                <a:latin typeface="Times New Roman"/>
              </a:defRPr>
            </a:pPr>
            <a:endParaRPr lang="tr-TR" b="1" dirty="0"/>
          </a:p>
        </p:txBody>
      </p:sp>
    </p:spTree>
    <p:extLst>
      <p:ext uri="{BB962C8B-B14F-4D97-AF65-F5344CB8AC3E}">
        <p14:creationId xmlns:p14="http://schemas.microsoft.com/office/powerpoint/2010/main" val="3839623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 y="1308296"/>
            <a:ext cx="11422966" cy="4940104"/>
          </a:xfrm>
        </p:spPr>
        <p:txBody>
          <a:bodyPr/>
          <a:lstStyle/>
          <a:p>
            <a:endParaRPr dirty="0"/>
          </a:p>
          <a:p>
            <a:pPr marL="0" indent="0" algn="just">
              <a:lnSpc>
                <a:spcPct val="120000"/>
              </a:lnSpc>
              <a:spcBef>
                <a:spcPts val="600"/>
              </a:spcBef>
              <a:spcAft>
                <a:spcPts val="600"/>
              </a:spcAft>
              <a:defRPr sz="2800">
                <a:latin typeface="Times New Roman"/>
              </a:defRPr>
            </a:pPr>
            <a:r>
              <a:rPr lang="tr-TR" b="1" dirty="0"/>
              <a:t> </a:t>
            </a:r>
            <a:r>
              <a:rPr b="1" dirty="0" err="1"/>
              <a:t>Önceleri</a:t>
            </a:r>
            <a:r>
              <a:rPr b="1" dirty="0"/>
              <a:t> </a:t>
            </a:r>
            <a:r>
              <a:rPr b="1" dirty="0" err="1">
                <a:solidFill>
                  <a:srgbClr val="FFFF00"/>
                </a:solidFill>
              </a:rPr>
              <a:t>idare</a:t>
            </a:r>
            <a:r>
              <a:rPr b="1" dirty="0">
                <a:solidFill>
                  <a:srgbClr val="FFFF00"/>
                </a:solidFill>
              </a:rPr>
              <a:t> </a:t>
            </a:r>
            <a:r>
              <a:rPr b="1" dirty="0" err="1">
                <a:solidFill>
                  <a:srgbClr val="FFFF00"/>
                </a:solidFill>
              </a:rPr>
              <a:t>hukukunun</a:t>
            </a:r>
            <a:r>
              <a:rPr b="1" dirty="0">
                <a:solidFill>
                  <a:srgbClr val="FFFF00"/>
                </a:solidFill>
              </a:rPr>
              <a:t> </a:t>
            </a:r>
            <a:r>
              <a:rPr b="1" dirty="0" err="1"/>
              <a:t>bir</a:t>
            </a:r>
            <a:r>
              <a:rPr b="1" dirty="0"/>
              <a:t> alt </a:t>
            </a:r>
            <a:r>
              <a:rPr b="1" dirty="0" err="1"/>
              <a:t>dalı</a:t>
            </a:r>
            <a:r>
              <a:rPr b="1" dirty="0"/>
              <a:t> </a:t>
            </a:r>
            <a:r>
              <a:rPr b="1" dirty="0" err="1"/>
              <a:t>olarak</a:t>
            </a:r>
            <a:r>
              <a:rPr b="1" dirty="0"/>
              <a:t> </a:t>
            </a:r>
            <a:r>
              <a:rPr b="1" dirty="0" err="1"/>
              <a:t>görülen</a:t>
            </a:r>
            <a:r>
              <a:rPr b="1" dirty="0"/>
              <a:t> </a:t>
            </a:r>
            <a:r>
              <a:rPr b="1" dirty="0" err="1">
                <a:solidFill>
                  <a:srgbClr val="FFFF00"/>
                </a:solidFill>
              </a:rPr>
              <a:t>çevre</a:t>
            </a:r>
            <a:r>
              <a:rPr b="1" dirty="0">
                <a:solidFill>
                  <a:srgbClr val="FFFF00"/>
                </a:solidFill>
              </a:rPr>
              <a:t> </a:t>
            </a:r>
            <a:r>
              <a:rPr b="1" dirty="0" err="1">
                <a:solidFill>
                  <a:srgbClr val="FFFF00"/>
                </a:solidFill>
              </a:rPr>
              <a:t>hukuku</a:t>
            </a:r>
            <a:r>
              <a:rPr b="1" dirty="0"/>
              <a:t>, zaman </a:t>
            </a:r>
            <a:r>
              <a:rPr b="1" dirty="0" err="1"/>
              <a:t>içinde</a:t>
            </a:r>
            <a:r>
              <a:rPr b="1" dirty="0"/>
              <a:t> </a:t>
            </a:r>
            <a:r>
              <a:rPr b="1" dirty="0" err="1"/>
              <a:t>kendisine</a:t>
            </a:r>
            <a:r>
              <a:rPr b="1" dirty="0"/>
              <a:t> </a:t>
            </a:r>
            <a:r>
              <a:rPr b="1" dirty="0" err="1"/>
              <a:t>özgü</a:t>
            </a:r>
            <a:r>
              <a:rPr b="1" dirty="0"/>
              <a:t> </a:t>
            </a:r>
            <a:r>
              <a:rPr b="1" i="1" dirty="0" err="1">
                <a:solidFill>
                  <a:srgbClr val="FFFF00"/>
                </a:solidFill>
              </a:rPr>
              <a:t>ilke</a:t>
            </a:r>
            <a:r>
              <a:rPr b="1" i="1" dirty="0">
                <a:solidFill>
                  <a:srgbClr val="FFFF00"/>
                </a:solidFill>
              </a:rPr>
              <a:t>, </a:t>
            </a:r>
            <a:r>
              <a:rPr b="1" i="1" dirty="0" err="1">
                <a:solidFill>
                  <a:srgbClr val="FFFF00"/>
                </a:solidFill>
              </a:rPr>
              <a:t>kavram</a:t>
            </a:r>
            <a:r>
              <a:rPr b="1" i="1" dirty="0">
                <a:solidFill>
                  <a:srgbClr val="FFFF00"/>
                </a:solidFill>
              </a:rPr>
              <a:t> </a:t>
            </a:r>
            <a:r>
              <a:rPr b="1" dirty="0" err="1"/>
              <a:t>ve</a:t>
            </a:r>
            <a:r>
              <a:rPr b="1" dirty="0"/>
              <a:t> </a:t>
            </a:r>
            <a:r>
              <a:rPr b="1" i="1" dirty="0" err="1">
                <a:solidFill>
                  <a:srgbClr val="FFFF00"/>
                </a:solidFill>
              </a:rPr>
              <a:t>yaklaşımları</a:t>
            </a:r>
            <a:r>
              <a:rPr b="1" i="1" dirty="0">
                <a:solidFill>
                  <a:srgbClr val="FFFF00"/>
                </a:solidFill>
              </a:rPr>
              <a:t> </a:t>
            </a:r>
            <a:r>
              <a:rPr b="1" dirty="0" err="1"/>
              <a:t>ortaya</a:t>
            </a:r>
            <a:r>
              <a:rPr b="1" dirty="0"/>
              <a:t> </a:t>
            </a:r>
            <a:r>
              <a:rPr b="1" dirty="0" err="1"/>
              <a:t>koyarak</a:t>
            </a:r>
            <a:r>
              <a:rPr b="1" dirty="0"/>
              <a:t>, </a:t>
            </a:r>
            <a:r>
              <a:rPr b="1" dirty="0" err="1">
                <a:solidFill>
                  <a:srgbClr val="FFC000"/>
                </a:solidFill>
              </a:rPr>
              <a:t>bağımsız</a:t>
            </a:r>
            <a:r>
              <a:rPr b="1" dirty="0">
                <a:solidFill>
                  <a:srgbClr val="FFC000"/>
                </a:solidFill>
              </a:rPr>
              <a:t> </a:t>
            </a:r>
            <a:r>
              <a:rPr b="1" dirty="0" err="1">
                <a:solidFill>
                  <a:srgbClr val="FFC000"/>
                </a:solidFill>
              </a:rPr>
              <a:t>bir</a:t>
            </a:r>
            <a:r>
              <a:rPr b="1" dirty="0">
                <a:solidFill>
                  <a:srgbClr val="FFC000"/>
                </a:solidFill>
              </a:rPr>
              <a:t> </a:t>
            </a:r>
            <a:r>
              <a:rPr b="1" dirty="0" err="1">
                <a:solidFill>
                  <a:srgbClr val="FFC000"/>
                </a:solidFill>
              </a:rPr>
              <a:t>hukuk</a:t>
            </a:r>
            <a:r>
              <a:rPr b="1" dirty="0">
                <a:solidFill>
                  <a:srgbClr val="FFC000"/>
                </a:solidFill>
              </a:rPr>
              <a:t> </a:t>
            </a:r>
            <a:r>
              <a:rPr b="1" dirty="0" err="1">
                <a:solidFill>
                  <a:srgbClr val="FFC000"/>
                </a:solidFill>
              </a:rPr>
              <a:t>dalı</a:t>
            </a:r>
            <a:r>
              <a:rPr b="1" dirty="0">
                <a:solidFill>
                  <a:srgbClr val="FFC000"/>
                </a:solidFill>
              </a:rPr>
              <a:t> </a:t>
            </a:r>
            <a:r>
              <a:rPr b="1" dirty="0" err="1"/>
              <a:t>haline</a:t>
            </a:r>
            <a:r>
              <a:rPr b="1" dirty="0"/>
              <a:t> </a:t>
            </a:r>
            <a:r>
              <a:rPr b="1" dirty="0" err="1"/>
              <a:t>gelmiştir</a:t>
            </a:r>
            <a:r>
              <a:rPr b="1" dirty="0"/>
              <a:t>. </a:t>
            </a:r>
            <a:endParaRPr lang="tr-TR" b="1" dirty="0"/>
          </a:p>
          <a:p>
            <a:pPr marL="0" indent="0" algn="just">
              <a:lnSpc>
                <a:spcPct val="120000"/>
              </a:lnSpc>
              <a:spcBef>
                <a:spcPts val="600"/>
              </a:spcBef>
              <a:spcAft>
                <a:spcPts val="600"/>
              </a:spcAft>
              <a:defRPr sz="2800">
                <a:latin typeface="Times New Roman"/>
              </a:defRPr>
            </a:pPr>
            <a:r>
              <a:rPr lang="tr-TR" b="1" dirty="0">
                <a:solidFill>
                  <a:srgbClr val="FFFF00"/>
                </a:solidFill>
              </a:rPr>
              <a:t> </a:t>
            </a:r>
            <a:r>
              <a:rPr b="1" dirty="0" err="1">
                <a:solidFill>
                  <a:srgbClr val="FFFF00"/>
                </a:solidFill>
              </a:rPr>
              <a:t>Ekolojik</a:t>
            </a:r>
            <a:r>
              <a:rPr b="1" dirty="0">
                <a:solidFill>
                  <a:srgbClr val="FFFF00"/>
                </a:solidFill>
              </a:rPr>
              <a:t> </a:t>
            </a:r>
            <a:r>
              <a:rPr b="1" dirty="0" err="1">
                <a:solidFill>
                  <a:srgbClr val="FFFF00"/>
                </a:solidFill>
              </a:rPr>
              <a:t>hukuk</a:t>
            </a:r>
            <a:r>
              <a:rPr b="1" dirty="0">
                <a:solidFill>
                  <a:srgbClr val="FFFF00"/>
                </a:solidFill>
              </a:rPr>
              <a:t> </a:t>
            </a:r>
            <a:r>
              <a:rPr b="1" dirty="0" err="1"/>
              <a:t>olarak</a:t>
            </a:r>
            <a:r>
              <a:rPr b="1" dirty="0"/>
              <a:t> da </a:t>
            </a:r>
            <a:r>
              <a:rPr b="1" dirty="0" err="1"/>
              <a:t>adlandırılan</a:t>
            </a:r>
            <a:r>
              <a:rPr b="1" dirty="0"/>
              <a:t> </a:t>
            </a:r>
            <a:r>
              <a:rPr b="1" dirty="0" err="1"/>
              <a:t>çevre</a:t>
            </a:r>
            <a:r>
              <a:rPr b="1" dirty="0"/>
              <a:t> </a:t>
            </a:r>
            <a:r>
              <a:rPr b="1" dirty="0" err="1"/>
              <a:t>hukuku</a:t>
            </a:r>
            <a:r>
              <a:rPr b="1" dirty="0"/>
              <a:t> her </a:t>
            </a:r>
            <a:r>
              <a:rPr b="1" dirty="0" err="1"/>
              <a:t>geçen</a:t>
            </a:r>
            <a:r>
              <a:rPr b="1" dirty="0"/>
              <a:t> </a:t>
            </a:r>
            <a:r>
              <a:rPr b="1" dirty="0" err="1"/>
              <a:t>gün</a:t>
            </a:r>
            <a:r>
              <a:rPr b="1" dirty="0"/>
              <a:t> </a:t>
            </a:r>
            <a:r>
              <a:rPr b="1" dirty="0" err="1"/>
              <a:t>önemi</a:t>
            </a:r>
            <a:r>
              <a:rPr b="1" dirty="0"/>
              <a:t> </a:t>
            </a:r>
            <a:r>
              <a:rPr b="1" dirty="0" err="1"/>
              <a:t>artan</a:t>
            </a:r>
            <a:r>
              <a:rPr b="1" dirty="0"/>
              <a:t> </a:t>
            </a:r>
            <a:r>
              <a:rPr b="1" dirty="0" err="1"/>
              <a:t>bir</a:t>
            </a:r>
            <a:r>
              <a:rPr b="1" dirty="0"/>
              <a:t> </a:t>
            </a:r>
            <a:r>
              <a:rPr sz="3200" b="1" dirty="0" err="1">
                <a:solidFill>
                  <a:srgbClr val="FFFF00"/>
                </a:solidFill>
              </a:rPr>
              <a:t>hukuk</a:t>
            </a:r>
            <a:r>
              <a:rPr sz="3200" b="1" dirty="0">
                <a:solidFill>
                  <a:srgbClr val="FFFF00"/>
                </a:solidFill>
              </a:rPr>
              <a:t> </a:t>
            </a:r>
            <a:r>
              <a:rPr sz="3200" b="1" dirty="0" err="1">
                <a:solidFill>
                  <a:srgbClr val="FFFF00"/>
                </a:solidFill>
              </a:rPr>
              <a:t>dalı</a:t>
            </a:r>
            <a:r>
              <a:rPr sz="3200" b="1" dirty="0">
                <a:solidFill>
                  <a:srgbClr val="FFFF00"/>
                </a:solidFill>
              </a:rPr>
              <a:t> </a:t>
            </a:r>
            <a:r>
              <a:rPr b="1" dirty="0" err="1"/>
              <a:t>olarak</a:t>
            </a:r>
            <a:r>
              <a:rPr b="1" dirty="0"/>
              <a:t> </a:t>
            </a:r>
            <a:r>
              <a:rPr b="1" dirty="0" err="1"/>
              <a:t>karşımıza</a:t>
            </a:r>
            <a:r>
              <a:rPr b="1" dirty="0"/>
              <a:t> </a:t>
            </a:r>
            <a:r>
              <a:rPr b="1" dirty="0" err="1"/>
              <a:t>çıkmaktadır</a:t>
            </a:r>
            <a:r>
              <a:rPr b="1" dirty="0"/>
              <a:t>.</a:t>
            </a:r>
          </a:p>
        </p:txBody>
      </p:sp>
      <p:sp>
        <p:nvSpPr>
          <p:cNvPr id="8" name="Title 1">
            <a:extLst>
              <a:ext uri="{FF2B5EF4-FFF2-40B4-BE49-F238E27FC236}">
                <a16:creationId xmlns:a16="http://schemas.microsoft.com/office/drawing/2014/main" xmlns="" id="{CB2C5C0F-66E8-4B8C-90D8-DD59E80487FF}"/>
              </a:ext>
            </a:extLst>
          </p:cNvPr>
          <p:cNvSpPr>
            <a:spLocks noGrp="1"/>
          </p:cNvSpPr>
          <p:nvPr>
            <p:ph type="title"/>
          </p:nvPr>
        </p:nvSpPr>
        <p:spPr>
          <a:xfrm>
            <a:off x="645130" y="157296"/>
            <a:ext cx="9404723" cy="630494"/>
          </a:xfrm>
        </p:spPr>
        <p:txBody>
          <a:bodyPr/>
          <a:lstStyle/>
          <a:p>
            <a:pPr algn="ctr">
              <a:lnSpc>
                <a:spcPct val="100000"/>
              </a:lnSpc>
              <a:defRPr sz="3200">
                <a:solidFill>
                  <a:srgbClr val="FFFF00"/>
                </a:solidFill>
                <a:latin typeface="Times New Roman"/>
              </a:defRPr>
            </a:pPr>
            <a:r>
              <a:rPr b="1" dirty="0"/>
              <a:t>I. ÇEVRE HUKUKU</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261" y="171365"/>
            <a:ext cx="9404723" cy="644562"/>
          </a:xfrm>
        </p:spPr>
        <p:txBody>
          <a:bodyPr/>
          <a:lstStyle/>
          <a:p>
            <a:pPr algn="l">
              <a:lnSpc>
                <a:spcPct val="100000"/>
              </a:lnSpc>
              <a:defRPr sz="3200">
                <a:solidFill>
                  <a:srgbClr val="FFFF00"/>
                </a:solidFill>
                <a:latin typeface="Times New Roman"/>
              </a:defRPr>
            </a:pPr>
            <a:r>
              <a:rPr b="1" dirty="0"/>
              <a:t>IX. ÇEVRE HUKUKUNUN NİTELİKLERİ</a:t>
            </a:r>
          </a:p>
        </p:txBody>
      </p:sp>
      <p:sp>
        <p:nvSpPr>
          <p:cNvPr id="3" name="Content Placeholder 2"/>
          <p:cNvSpPr>
            <a:spLocks noGrp="1"/>
          </p:cNvSpPr>
          <p:nvPr>
            <p:ph idx="1"/>
          </p:nvPr>
        </p:nvSpPr>
        <p:spPr>
          <a:xfrm>
            <a:off x="267286" y="998806"/>
            <a:ext cx="11577711" cy="5249593"/>
          </a:xfrm>
        </p:spPr>
        <p:txBody>
          <a:bodyPr>
            <a:normAutofit lnSpcReduction="10000"/>
          </a:bodyPr>
          <a:lstStyle/>
          <a:p>
            <a:pPr algn="just">
              <a:lnSpc>
                <a:spcPct val="120000"/>
              </a:lnSpc>
              <a:spcBef>
                <a:spcPts val="600"/>
              </a:spcBef>
              <a:spcAft>
                <a:spcPts val="600"/>
              </a:spcAft>
              <a:defRPr sz="2800">
                <a:latin typeface="Times New Roman"/>
              </a:defRPr>
            </a:pPr>
            <a:r>
              <a:rPr lang="tr-TR" b="1" dirty="0">
                <a:solidFill>
                  <a:srgbClr val="FFFF00"/>
                </a:solidFill>
              </a:rPr>
              <a:t>Çevre hukukunun günümüzde bağımsız bir hukuk dalı haline gelmesinde sahip olduğu   niteliklerin önemli bir payı vardır:</a:t>
            </a:r>
          </a:p>
          <a:p>
            <a:pPr>
              <a:lnSpc>
                <a:spcPct val="120000"/>
              </a:lnSpc>
              <a:spcBef>
                <a:spcPts val="600"/>
              </a:spcBef>
              <a:spcAft>
                <a:spcPts val="600"/>
              </a:spcAft>
              <a:defRPr sz="2800">
                <a:latin typeface="Times New Roman"/>
              </a:defRPr>
            </a:pPr>
            <a:r>
              <a:rPr b="1" dirty="0">
                <a:solidFill>
                  <a:srgbClr val="FFFF00"/>
                </a:solidFill>
              </a:rPr>
              <a:t>1. </a:t>
            </a:r>
            <a:r>
              <a:rPr b="1" dirty="0" err="1">
                <a:solidFill>
                  <a:srgbClr val="FFFF00"/>
                </a:solidFill>
              </a:rPr>
              <a:t>Kamu</a:t>
            </a:r>
            <a:r>
              <a:rPr b="1" dirty="0">
                <a:solidFill>
                  <a:srgbClr val="FFFF00"/>
                </a:solidFill>
              </a:rPr>
              <a:t> </a:t>
            </a:r>
            <a:r>
              <a:rPr b="1" dirty="0" err="1">
                <a:solidFill>
                  <a:srgbClr val="FFFF00"/>
                </a:solidFill>
              </a:rPr>
              <a:t>Hukuku</a:t>
            </a:r>
            <a:r>
              <a:rPr b="1" dirty="0">
                <a:solidFill>
                  <a:srgbClr val="FFFF00"/>
                </a:solidFill>
              </a:rPr>
              <a:t> </a:t>
            </a:r>
            <a:r>
              <a:rPr b="1" dirty="0" err="1">
                <a:solidFill>
                  <a:srgbClr val="FFFF00"/>
                </a:solidFill>
              </a:rPr>
              <a:t>Dalı</a:t>
            </a:r>
            <a:r>
              <a:rPr b="1" dirty="0">
                <a:solidFill>
                  <a:srgbClr val="FFFF00"/>
                </a:solidFill>
              </a:rPr>
              <a:t> </a:t>
            </a:r>
            <a:r>
              <a:rPr b="1" dirty="0" err="1">
                <a:solidFill>
                  <a:srgbClr val="FFFF00"/>
                </a:solidFill>
              </a:rPr>
              <a:t>Olması</a:t>
            </a:r>
            <a:endParaRPr b="1" dirty="0">
              <a:solidFill>
                <a:srgbClr val="FFFF00"/>
              </a:solidFill>
            </a:endParaRPr>
          </a:p>
          <a:p>
            <a:pPr marL="0" indent="0">
              <a:lnSpc>
                <a:spcPct val="120000"/>
              </a:lnSpc>
              <a:spcBef>
                <a:spcPts val="600"/>
              </a:spcBef>
              <a:spcAft>
                <a:spcPts val="600"/>
              </a:spcAft>
              <a:buNone/>
              <a:defRPr sz="2800">
                <a:latin typeface="Times New Roman"/>
              </a:defRPr>
            </a:pPr>
            <a:r>
              <a:rPr lang="tr-TR" b="1" dirty="0"/>
              <a:t>    </a:t>
            </a:r>
            <a:r>
              <a:rPr b="1" dirty="0" err="1"/>
              <a:t>Kökleri</a:t>
            </a:r>
            <a:r>
              <a:rPr b="1" dirty="0"/>
              <a:t> Roma </a:t>
            </a:r>
            <a:r>
              <a:rPr b="1" dirty="0" err="1"/>
              <a:t>hukukuna</a:t>
            </a:r>
            <a:r>
              <a:rPr b="1" dirty="0"/>
              <a:t> </a:t>
            </a:r>
            <a:r>
              <a:rPr b="1" dirty="0" err="1"/>
              <a:t>kadar</a:t>
            </a:r>
            <a:r>
              <a:rPr b="1" dirty="0"/>
              <a:t> </a:t>
            </a:r>
            <a:r>
              <a:rPr b="1" dirty="0" err="1"/>
              <a:t>uzanan</a:t>
            </a:r>
            <a:r>
              <a:rPr b="1" dirty="0"/>
              <a:t> </a:t>
            </a:r>
            <a:r>
              <a:rPr b="1" dirty="0" err="1"/>
              <a:t>bir</a:t>
            </a:r>
            <a:r>
              <a:rPr b="1" dirty="0"/>
              <a:t> </a:t>
            </a:r>
            <a:r>
              <a:rPr b="1" dirty="0" err="1"/>
              <a:t>klasik</a:t>
            </a:r>
            <a:r>
              <a:rPr b="1" dirty="0"/>
              <a:t> </a:t>
            </a:r>
            <a:r>
              <a:rPr b="1" dirty="0" err="1"/>
              <a:t>sınıflandırmada</a:t>
            </a:r>
            <a:r>
              <a:rPr b="1" dirty="0"/>
              <a:t> </a:t>
            </a:r>
            <a:r>
              <a:rPr b="1" dirty="0" err="1"/>
              <a:t>çevre</a:t>
            </a:r>
            <a:r>
              <a:rPr b="1" dirty="0"/>
              <a:t> </a:t>
            </a:r>
            <a:r>
              <a:rPr b="1" dirty="0" err="1"/>
              <a:t>hukuku</a:t>
            </a:r>
            <a:r>
              <a:rPr b="1" dirty="0"/>
              <a:t> </a:t>
            </a:r>
            <a:r>
              <a:rPr b="1" dirty="0" err="1"/>
              <a:t>kamu</a:t>
            </a:r>
            <a:r>
              <a:rPr b="1" dirty="0"/>
              <a:t> </a:t>
            </a:r>
            <a:r>
              <a:rPr b="1" dirty="0" err="1"/>
              <a:t>hukuku</a:t>
            </a:r>
            <a:r>
              <a:rPr b="1" dirty="0"/>
              <a:t> </a:t>
            </a:r>
            <a:r>
              <a:rPr b="1" dirty="0" err="1"/>
              <a:t>dalı</a:t>
            </a:r>
            <a:r>
              <a:rPr b="1" dirty="0"/>
              <a:t> </a:t>
            </a:r>
            <a:r>
              <a:rPr b="1" dirty="0" err="1"/>
              <a:t>olarak</a:t>
            </a:r>
            <a:r>
              <a:rPr b="1" dirty="0"/>
              <a:t> </a:t>
            </a:r>
            <a:r>
              <a:rPr b="1" dirty="0" err="1"/>
              <a:t>kabul</a:t>
            </a:r>
            <a:r>
              <a:rPr b="1" dirty="0"/>
              <a:t> </a:t>
            </a:r>
            <a:r>
              <a:rPr b="1" dirty="0" err="1"/>
              <a:t>edildiği</a:t>
            </a:r>
            <a:r>
              <a:rPr b="1" dirty="0"/>
              <a:t> </a:t>
            </a:r>
            <a:r>
              <a:rPr b="1" dirty="0" err="1"/>
              <a:t>görülür</a:t>
            </a:r>
            <a:r>
              <a:rPr b="1" dirty="0"/>
              <a:t>.</a:t>
            </a:r>
            <a:endParaRPr lang="tr-TR" b="1" dirty="0"/>
          </a:p>
          <a:p>
            <a:pPr marL="0" indent="0">
              <a:lnSpc>
                <a:spcPct val="120000"/>
              </a:lnSpc>
              <a:spcBef>
                <a:spcPts val="600"/>
              </a:spcBef>
              <a:spcAft>
                <a:spcPts val="600"/>
              </a:spcAft>
              <a:buNone/>
              <a:defRPr sz="2800">
                <a:latin typeface="Times New Roman"/>
              </a:defRPr>
            </a:pPr>
            <a:r>
              <a:rPr lang="tr-TR" b="1" dirty="0"/>
              <a:t>    Özel hukuk bağlamında da düzenlemeler vardır.</a:t>
            </a:r>
          </a:p>
          <a:p>
            <a:pPr marL="0" indent="0">
              <a:lnSpc>
                <a:spcPct val="120000"/>
              </a:lnSpc>
              <a:spcBef>
                <a:spcPts val="600"/>
              </a:spcBef>
              <a:spcAft>
                <a:spcPts val="600"/>
              </a:spcAft>
              <a:buNone/>
              <a:defRPr sz="2800">
                <a:latin typeface="Times New Roman"/>
              </a:defRPr>
            </a:pPr>
            <a:r>
              <a:rPr lang="tr-TR" b="1" dirty="0"/>
              <a:t>   Çevre ceza hukuku, çevre idare hukuku, çevre anayasa hukuku, uluslararası çevre hukuku ve AB çevre  hukuku gibi yeni alanların ortaya çıktığı dikkat çekmektedir.</a:t>
            </a:r>
          </a:p>
          <a:p>
            <a:pPr marL="0" indent="0">
              <a:lnSpc>
                <a:spcPct val="120000"/>
              </a:lnSpc>
              <a:spcBef>
                <a:spcPts val="600"/>
              </a:spcBef>
              <a:spcAft>
                <a:spcPts val="600"/>
              </a:spcAft>
              <a:buNone/>
              <a:defRPr sz="2800">
                <a:latin typeface="Times New Roman"/>
              </a:defRPr>
            </a:pPr>
            <a:endParaRPr lang="tr-TR" b="1" dirty="0"/>
          </a:p>
          <a:p>
            <a:pPr>
              <a:lnSpc>
                <a:spcPct val="100000"/>
              </a:lnSpc>
              <a:defRPr sz="2800">
                <a:latin typeface="Times New Roman"/>
              </a:defRPr>
            </a:pPr>
            <a:endParaRP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261" y="171365"/>
            <a:ext cx="9404723" cy="644562"/>
          </a:xfrm>
        </p:spPr>
        <p:txBody>
          <a:bodyPr/>
          <a:lstStyle/>
          <a:p>
            <a:pPr algn="l">
              <a:lnSpc>
                <a:spcPct val="100000"/>
              </a:lnSpc>
              <a:defRPr sz="3200">
                <a:solidFill>
                  <a:srgbClr val="FFFF00"/>
                </a:solidFill>
                <a:latin typeface="Times New Roman"/>
              </a:defRPr>
            </a:pPr>
            <a:r>
              <a:rPr b="1" dirty="0"/>
              <a:t>IX. ÇEVRE HUKUKUNUN NİTELİKLERİ</a:t>
            </a:r>
          </a:p>
        </p:txBody>
      </p:sp>
      <p:sp>
        <p:nvSpPr>
          <p:cNvPr id="3" name="Content Placeholder 2"/>
          <p:cNvSpPr>
            <a:spLocks noGrp="1"/>
          </p:cNvSpPr>
          <p:nvPr>
            <p:ph idx="1"/>
          </p:nvPr>
        </p:nvSpPr>
        <p:spPr>
          <a:xfrm>
            <a:off x="267286" y="1271767"/>
            <a:ext cx="11577711" cy="3928036"/>
          </a:xfrm>
        </p:spPr>
        <p:txBody>
          <a:bodyPr>
            <a:normAutofit/>
          </a:bodyPr>
          <a:lstStyle/>
          <a:p>
            <a:pPr algn="just">
              <a:lnSpc>
                <a:spcPct val="130000"/>
              </a:lnSpc>
              <a:spcBef>
                <a:spcPts val="600"/>
              </a:spcBef>
              <a:defRPr sz="2800">
                <a:latin typeface="Times New Roman"/>
              </a:defRPr>
            </a:pPr>
            <a:r>
              <a:rPr lang="tr-TR" sz="2800" b="1" dirty="0">
                <a:solidFill>
                  <a:srgbClr val="FFFF00"/>
                </a:solidFill>
              </a:rPr>
              <a:t>Çevre hukukunun </a:t>
            </a:r>
            <a:r>
              <a:rPr lang="tr-TR" sz="2800" b="1" dirty="0" smtClean="0">
                <a:solidFill>
                  <a:srgbClr val="FFFF00"/>
                </a:solidFill>
              </a:rPr>
              <a:t>nitelikleri (devam):</a:t>
            </a:r>
            <a:endParaRPr lang="tr-TR" sz="2800" b="1" dirty="0">
              <a:solidFill>
                <a:srgbClr val="FFFF00"/>
              </a:solidFill>
            </a:endParaRPr>
          </a:p>
          <a:p>
            <a:pPr algn="just">
              <a:lnSpc>
                <a:spcPct val="100000"/>
              </a:lnSpc>
              <a:defRPr sz="2800">
                <a:latin typeface="Times New Roman"/>
              </a:defRPr>
            </a:pPr>
            <a:r>
              <a:rPr lang="tr-TR" b="1" dirty="0">
                <a:solidFill>
                  <a:srgbClr val="FFC000"/>
                </a:solidFill>
              </a:rPr>
              <a:t>2. Bütünsellik</a:t>
            </a:r>
          </a:p>
          <a:p>
            <a:pPr marL="0" indent="0" algn="just">
              <a:lnSpc>
                <a:spcPct val="100000"/>
              </a:lnSpc>
              <a:buNone/>
              <a:defRPr sz="2800">
                <a:latin typeface="Times New Roman"/>
              </a:defRPr>
            </a:pPr>
            <a:r>
              <a:rPr lang="tr-TR" b="1" dirty="0"/>
              <a:t>   Çevre hukukunun özgün nitelikteki diğer bir özelliği bütünselliktir.</a:t>
            </a:r>
          </a:p>
          <a:p>
            <a:pPr marL="0" indent="0" algn="just">
              <a:lnSpc>
                <a:spcPct val="100000"/>
              </a:lnSpc>
              <a:buNone/>
              <a:defRPr sz="2800">
                <a:latin typeface="Times New Roman"/>
              </a:defRPr>
            </a:pPr>
            <a:r>
              <a:rPr lang="tr-TR" b="1" dirty="0"/>
              <a:t>   Bütünsel yaklaşım, </a:t>
            </a:r>
            <a:endParaRPr lang="tr-TR" b="1" dirty="0" smtClean="0"/>
          </a:p>
          <a:p>
            <a:pPr marL="0" indent="0" algn="just">
              <a:lnSpc>
                <a:spcPct val="100000"/>
              </a:lnSpc>
              <a:buNone/>
              <a:defRPr sz="2800">
                <a:latin typeface="Times New Roman"/>
              </a:defRPr>
            </a:pPr>
            <a:r>
              <a:rPr lang="tr-TR" b="1" dirty="0"/>
              <a:t> </a:t>
            </a:r>
            <a:r>
              <a:rPr lang="tr-TR" b="1" dirty="0" smtClean="0"/>
              <a:t>  - </a:t>
            </a:r>
            <a:r>
              <a:rPr lang="tr-TR" b="1" dirty="0" smtClean="0"/>
              <a:t>Çevresel </a:t>
            </a:r>
            <a:r>
              <a:rPr lang="tr-TR" b="1" dirty="0"/>
              <a:t>öğeleri birbirinden ayrı bir şekilde ele almak yerine, </a:t>
            </a:r>
            <a:endParaRPr lang="tr-TR" b="1" dirty="0" smtClean="0"/>
          </a:p>
          <a:p>
            <a:pPr marL="0" indent="0" algn="just">
              <a:lnSpc>
                <a:spcPct val="100000"/>
              </a:lnSpc>
              <a:buNone/>
              <a:defRPr sz="2800">
                <a:latin typeface="Times New Roman"/>
              </a:defRPr>
            </a:pPr>
            <a:r>
              <a:rPr lang="tr-TR" b="1" dirty="0"/>
              <a:t> </a:t>
            </a:r>
            <a:r>
              <a:rPr lang="tr-TR" b="1" dirty="0" smtClean="0"/>
              <a:t>  - </a:t>
            </a:r>
            <a:r>
              <a:rPr lang="tr-TR" b="1" dirty="0" smtClean="0"/>
              <a:t>Çevrenin </a:t>
            </a:r>
            <a:r>
              <a:rPr lang="tr-TR" b="1" dirty="0"/>
              <a:t>tek tek parçalar ve ilişkilerden oluşmuş, düzenli ve </a:t>
            </a:r>
            <a:r>
              <a:rPr lang="tr-TR" b="1" dirty="0">
                <a:solidFill>
                  <a:srgbClr val="FFC000"/>
                </a:solidFill>
              </a:rPr>
              <a:t>karmaşık bir bütün </a:t>
            </a:r>
            <a:r>
              <a:rPr lang="tr-TR" b="1" dirty="0"/>
              <a:t>olduğundan hareket   eder</a:t>
            </a:r>
            <a:r>
              <a:rPr lang="tr-TR" b="1" dirty="0" smtClean="0"/>
              <a:t>.</a:t>
            </a:r>
            <a:endParaRPr lang="tr-TR" b="1" dirty="0"/>
          </a:p>
          <a:p>
            <a:pPr>
              <a:lnSpc>
                <a:spcPct val="100000"/>
              </a:lnSpc>
              <a:defRPr sz="2800">
                <a:latin typeface="Times New Roman"/>
              </a:defRPr>
            </a:pPr>
            <a:endParaRPr dirty="0"/>
          </a:p>
        </p:txBody>
      </p:sp>
    </p:spTree>
    <p:extLst>
      <p:ext uri="{BB962C8B-B14F-4D97-AF65-F5344CB8AC3E}">
        <p14:creationId xmlns:p14="http://schemas.microsoft.com/office/powerpoint/2010/main" val="27183815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261" y="171365"/>
            <a:ext cx="9404723" cy="644562"/>
          </a:xfrm>
        </p:spPr>
        <p:txBody>
          <a:bodyPr/>
          <a:lstStyle/>
          <a:p>
            <a:pPr algn="l">
              <a:lnSpc>
                <a:spcPct val="100000"/>
              </a:lnSpc>
              <a:defRPr sz="3200">
                <a:solidFill>
                  <a:srgbClr val="FFFF00"/>
                </a:solidFill>
                <a:latin typeface="Times New Roman"/>
              </a:defRPr>
            </a:pPr>
            <a:r>
              <a:rPr b="1" dirty="0"/>
              <a:t>IX. ÇEVRE HUKUKUNUN NİTELİKLERİ</a:t>
            </a:r>
          </a:p>
        </p:txBody>
      </p:sp>
      <p:sp>
        <p:nvSpPr>
          <p:cNvPr id="3" name="Content Placeholder 2"/>
          <p:cNvSpPr>
            <a:spLocks noGrp="1"/>
          </p:cNvSpPr>
          <p:nvPr>
            <p:ph idx="1"/>
          </p:nvPr>
        </p:nvSpPr>
        <p:spPr>
          <a:xfrm>
            <a:off x="267286" y="998806"/>
            <a:ext cx="11577711" cy="5249593"/>
          </a:xfrm>
        </p:spPr>
        <p:txBody>
          <a:bodyPr>
            <a:normAutofit/>
          </a:bodyPr>
          <a:lstStyle/>
          <a:p>
            <a:pPr algn="just">
              <a:lnSpc>
                <a:spcPct val="130000"/>
              </a:lnSpc>
              <a:spcBef>
                <a:spcPts val="600"/>
              </a:spcBef>
              <a:defRPr sz="2800">
                <a:latin typeface="Times New Roman"/>
              </a:defRPr>
            </a:pPr>
            <a:r>
              <a:rPr lang="tr-TR" sz="2800" b="1" dirty="0">
                <a:solidFill>
                  <a:srgbClr val="FFFF00"/>
                </a:solidFill>
              </a:rPr>
              <a:t>Çevre hukukunun </a:t>
            </a:r>
            <a:r>
              <a:rPr lang="tr-TR" sz="2800" b="1" dirty="0" smtClean="0">
                <a:solidFill>
                  <a:srgbClr val="FFFF00"/>
                </a:solidFill>
              </a:rPr>
              <a:t>nitelikleri(devam):</a:t>
            </a:r>
            <a:endParaRPr lang="tr-TR" sz="2800" b="1" dirty="0">
              <a:solidFill>
                <a:srgbClr val="FFFF00"/>
              </a:solidFill>
            </a:endParaRPr>
          </a:p>
          <a:p>
            <a:pPr algn="just">
              <a:lnSpc>
                <a:spcPct val="100000"/>
              </a:lnSpc>
              <a:defRPr sz="2800">
                <a:latin typeface="Times New Roman"/>
              </a:defRPr>
            </a:pPr>
            <a:r>
              <a:rPr lang="tr-TR" b="1" dirty="0">
                <a:solidFill>
                  <a:srgbClr val="FFFF00"/>
                </a:solidFill>
              </a:rPr>
              <a:t>3. </a:t>
            </a:r>
            <a:r>
              <a:rPr lang="tr-TR" b="1" dirty="0" err="1">
                <a:solidFill>
                  <a:srgbClr val="FFFF00"/>
                </a:solidFill>
              </a:rPr>
              <a:t>Disiplinlerarasılık</a:t>
            </a:r>
            <a:endParaRPr lang="tr-TR" b="1" dirty="0">
              <a:solidFill>
                <a:srgbClr val="FFFF00"/>
              </a:solidFill>
            </a:endParaRPr>
          </a:p>
          <a:p>
            <a:pPr marL="0" indent="0" algn="just">
              <a:buNone/>
              <a:defRPr sz="2800">
                <a:latin typeface="Times New Roman"/>
              </a:defRPr>
            </a:pPr>
            <a:r>
              <a:rPr lang="tr-TR" dirty="0"/>
              <a:t>   </a:t>
            </a:r>
            <a:r>
              <a:rPr lang="tr-TR" b="1" dirty="0"/>
              <a:t>Öne çıkan diğer bir özelliğidir. </a:t>
            </a:r>
          </a:p>
          <a:p>
            <a:pPr marL="0" indent="0" algn="just">
              <a:buNone/>
              <a:defRPr sz="2800">
                <a:latin typeface="Times New Roman"/>
              </a:defRPr>
            </a:pPr>
            <a:r>
              <a:rPr lang="tr-TR" b="1" dirty="0"/>
              <a:t>   </a:t>
            </a:r>
            <a:r>
              <a:rPr lang="tr-TR" b="1" dirty="0" err="1"/>
              <a:t>Disiplinlerarasılık</a:t>
            </a:r>
            <a:r>
              <a:rPr lang="tr-TR" b="1" dirty="0"/>
              <a:t>, birden çok disiplinin  yaklaşım, yöntem veya düşünüş biçiminin kullanılmasını ifade eden bir kavramdır. </a:t>
            </a:r>
          </a:p>
          <a:p>
            <a:pPr marL="0" indent="0" algn="just">
              <a:buNone/>
              <a:defRPr sz="2800">
                <a:latin typeface="Times New Roman"/>
              </a:defRPr>
            </a:pPr>
            <a:r>
              <a:rPr lang="tr-TR" b="1" dirty="0"/>
              <a:t>   Çevre hukukunun </a:t>
            </a:r>
            <a:r>
              <a:rPr lang="tr-TR" b="1" dirty="0" err="1"/>
              <a:t>disiplinlerarası</a:t>
            </a:r>
            <a:r>
              <a:rPr lang="tr-TR" b="1" dirty="0"/>
              <a:t> olması ise, bu hukuk dalının farklı disiplinlerle sıkı bağlantılarının olduğunu ve bu disiplinlerin yaklaşım ve yöntemlerinden yararlandığını ifade eder.</a:t>
            </a:r>
          </a:p>
          <a:p>
            <a:pPr marL="0" indent="0" algn="just">
              <a:lnSpc>
                <a:spcPct val="100000"/>
              </a:lnSpc>
              <a:buNone/>
              <a:defRPr sz="2800">
                <a:latin typeface="Times New Roman"/>
              </a:defRPr>
            </a:pPr>
            <a:endParaRPr lang="tr-TR" b="1" dirty="0">
              <a:solidFill>
                <a:srgbClr val="FFFF00"/>
              </a:solidFill>
            </a:endParaRPr>
          </a:p>
          <a:p>
            <a:pPr marL="0" indent="0">
              <a:lnSpc>
                <a:spcPct val="120000"/>
              </a:lnSpc>
              <a:spcBef>
                <a:spcPts val="600"/>
              </a:spcBef>
              <a:spcAft>
                <a:spcPts val="600"/>
              </a:spcAft>
              <a:buNone/>
              <a:defRPr sz="2800">
                <a:latin typeface="Times New Roman"/>
              </a:defRPr>
            </a:pPr>
            <a:endParaRPr lang="tr-TR" b="1" dirty="0"/>
          </a:p>
          <a:p>
            <a:pPr>
              <a:lnSpc>
                <a:spcPct val="100000"/>
              </a:lnSpc>
              <a:defRPr sz="2800">
                <a:latin typeface="Times New Roman"/>
              </a:defRPr>
            </a:pPr>
            <a:endParaRPr dirty="0"/>
          </a:p>
        </p:txBody>
      </p:sp>
    </p:spTree>
    <p:extLst>
      <p:ext uri="{BB962C8B-B14F-4D97-AF65-F5344CB8AC3E}">
        <p14:creationId xmlns:p14="http://schemas.microsoft.com/office/powerpoint/2010/main" val="31183488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261" y="171365"/>
            <a:ext cx="9404723" cy="644562"/>
          </a:xfrm>
        </p:spPr>
        <p:txBody>
          <a:bodyPr/>
          <a:lstStyle/>
          <a:p>
            <a:pPr algn="l">
              <a:lnSpc>
                <a:spcPct val="100000"/>
              </a:lnSpc>
              <a:defRPr sz="3200">
                <a:solidFill>
                  <a:srgbClr val="FFFF00"/>
                </a:solidFill>
                <a:latin typeface="Times New Roman"/>
              </a:defRPr>
            </a:pPr>
            <a:r>
              <a:rPr b="1" dirty="0"/>
              <a:t>IX. ÇEVRE HUKUKUNUN NİTELİKLERİ</a:t>
            </a:r>
          </a:p>
        </p:txBody>
      </p:sp>
      <p:sp>
        <p:nvSpPr>
          <p:cNvPr id="3" name="Content Placeholder 2"/>
          <p:cNvSpPr>
            <a:spLocks noGrp="1"/>
          </p:cNvSpPr>
          <p:nvPr>
            <p:ph idx="1"/>
          </p:nvPr>
        </p:nvSpPr>
        <p:spPr>
          <a:xfrm>
            <a:off x="267286" y="998807"/>
            <a:ext cx="11577711" cy="4220308"/>
          </a:xfrm>
        </p:spPr>
        <p:txBody>
          <a:bodyPr>
            <a:normAutofit/>
          </a:bodyPr>
          <a:lstStyle/>
          <a:p>
            <a:pPr algn="just">
              <a:lnSpc>
                <a:spcPct val="130000"/>
              </a:lnSpc>
              <a:spcBef>
                <a:spcPts val="600"/>
              </a:spcBef>
              <a:defRPr sz="2800">
                <a:latin typeface="Times New Roman"/>
              </a:defRPr>
            </a:pPr>
            <a:r>
              <a:rPr lang="tr-TR" sz="2800" b="1" dirty="0">
                <a:solidFill>
                  <a:srgbClr val="FFFF00"/>
                </a:solidFill>
              </a:rPr>
              <a:t>Çevre hukukunun </a:t>
            </a:r>
            <a:r>
              <a:rPr lang="tr-TR" sz="2800" b="1" dirty="0" smtClean="0">
                <a:solidFill>
                  <a:srgbClr val="FFFF00"/>
                </a:solidFill>
              </a:rPr>
              <a:t>nitelikleri (devam):</a:t>
            </a:r>
            <a:endParaRPr lang="tr-TR" sz="2800" b="1" dirty="0">
              <a:solidFill>
                <a:srgbClr val="FFFF00"/>
              </a:solidFill>
            </a:endParaRPr>
          </a:p>
          <a:p>
            <a:pPr algn="just">
              <a:lnSpc>
                <a:spcPct val="100000"/>
              </a:lnSpc>
              <a:defRPr sz="2800">
                <a:latin typeface="Times New Roman"/>
              </a:defRPr>
            </a:pPr>
            <a:r>
              <a:rPr lang="tr-TR" b="1" dirty="0">
                <a:solidFill>
                  <a:srgbClr val="FFFF00"/>
                </a:solidFill>
              </a:rPr>
              <a:t>3. </a:t>
            </a:r>
            <a:r>
              <a:rPr lang="tr-TR" b="1" dirty="0" err="1">
                <a:solidFill>
                  <a:srgbClr val="FFFF00"/>
                </a:solidFill>
              </a:rPr>
              <a:t>Disiplinlerarasılık</a:t>
            </a:r>
            <a:endParaRPr lang="tr-TR" b="1" dirty="0">
              <a:solidFill>
                <a:srgbClr val="FFFF00"/>
              </a:solidFill>
            </a:endParaRPr>
          </a:p>
          <a:p>
            <a:pPr marL="0" indent="0" algn="just">
              <a:lnSpc>
                <a:spcPct val="100000"/>
              </a:lnSpc>
              <a:buNone/>
              <a:defRPr sz="2800">
                <a:latin typeface="Times New Roman"/>
              </a:defRPr>
            </a:pPr>
            <a:r>
              <a:rPr lang="tr-TR" dirty="0"/>
              <a:t>   </a:t>
            </a:r>
            <a:r>
              <a:rPr lang="tr-TR" b="1" dirty="0"/>
              <a:t>Bu bakımdan, çevre kavramının çok boyutlu, karmaşık ve kuşatıcı olmasının bir  sonucudur. </a:t>
            </a:r>
          </a:p>
          <a:p>
            <a:pPr marL="0" indent="0" algn="just">
              <a:lnSpc>
                <a:spcPct val="100000"/>
              </a:lnSpc>
              <a:buNone/>
              <a:defRPr sz="2800">
                <a:latin typeface="Times New Roman"/>
              </a:defRPr>
            </a:pPr>
            <a:r>
              <a:rPr lang="tr-TR" b="1" dirty="0"/>
              <a:t>   Çevrenin çok sayıda disiplini ilgilendiren boyutlarının olması, çevrenin korunmasını amaçlayan bir alan olarak çevre hukukunun bu disiplinlerin çevreye ilişkin verilerini göz önünde bulundurmasını gerekli kılmaktadır. </a:t>
            </a:r>
            <a:endParaRPr dirty="0"/>
          </a:p>
        </p:txBody>
      </p:sp>
    </p:spTree>
    <p:extLst>
      <p:ext uri="{BB962C8B-B14F-4D97-AF65-F5344CB8AC3E}">
        <p14:creationId xmlns:p14="http://schemas.microsoft.com/office/powerpoint/2010/main" val="23444122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261" y="171365"/>
            <a:ext cx="9404723" cy="644562"/>
          </a:xfrm>
        </p:spPr>
        <p:txBody>
          <a:bodyPr/>
          <a:lstStyle/>
          <a:p>
            <a:pPr algn="l">
              <a:lnSpc>
                <a:spcPct val="100000"/>
              </a:lnSpc>
              <a:defRPr sz="3200">
                <a:solidFill>
                  <a:srgbClr val="FFFF00"/>
                </a:solidFill>
                <a:latin typeface="Times New Roman"/>
              </a:defRPr>
            </a:pPr>
            <a:r>
              <a:rPr b="1" dirty="0"/>
              <a:t>IX. ÇEVRE HUKUKUNUN NİTELİKLERİ</a:t>
            </a:r>
          </a:p>
        </p:txBody>
      </p:sp>
      <p:sp>
        <p:nvSpPr>
          <p:cNvPr id="3" name="Content Placeholder 2"/>
          <p:cNvSpPr>
            <a:spLocks noGrp="1"/>
          </p:cNvSpPr>
          <p:nvPr>
            <p:ph idx="1"/>
          </p:nvPr>
        </p:nvSpPr>
        <p:spPr>
          <a:xfrm>
            <a:off x="267286" y="998806"/>
            <a:ext cx="11577711" cy="5249593"/>
          </a:xfrm>
        </p:spPr>
        <p:txBody>
          <a:bodyPr>
            <a:normAutofit/>
          </a:bodyPr>
          <a:lstStyle/>
          <a:p>
            <a:pPr algn="just">
              <a:lnSpc>
                <a:spcPct val="130000"/>
              </a:lnSpc>
              <a:spcBef>
                <a:spcPts val="600"/>
              </a:spcBef>
              <a:defRPr sz="2800">
                <a:latin typeface="Times New Roman"/>
              </a:defRPr>
            </a:pPr>
            <a:r>
              <a:rPr lang="tr-TR" sz="2800" b="1" dirty="0">
                <a:solidFill>
                  <a:srgbClr val="FFFF00"/>
                </a:solidFill>
              </a:rPr>
              <a:t>Çevre hukukunun </a:t>
            </a:r>
            <a:r>
              <a:rPr lang="tr-TR" sz="2800" b="1" dirty="0" smtClean="0">
                <a:solidFill>
                  <a:srgbClr val="FFFF00"/>
                </a:solidFill>
              </a:rPr>
              <a:t>nitelikleri (devam):</a:t>
            </a:r>
            <a:endParaRPr lang="tr-TR" sz="2800" b="1" dirty="0">
              <a:solidFill>
                <a:srgbClr val="FFFF00"/>
              </a:solidFill>
            </a:endParaRPr>
          </a:p>
          <a:p>
            <a:pPr algn="just">
              <a:lnSpc>
                <a:spcPct val="100000"/>
              </a:lnSpc>
              <a:defRPr sz="2800">
                <a:latin typeface="Times New Roman"/>
              </a:defRPr>
            </a:pPr>
            <a:r>
              <a:rPr lang="tr-TR" b="1" dirty="0">
                <a:solidFill>
                  <a:srgbClr val="FFFF00"/>
                </a:solidFill>
              </a:rPr>
              <a:t>3. </a:t>
            </a:r>
            <a:r>
              <a:rPr lang="tr-TR" b="1" dirty="0" err="1">
                <a:solidFill>
                  <a:srgbClr val="FFFF00"/>
                </a:solidFill>
              </a:rPr>
              <a:t>Disiplinlerarasılık</a:t>
            </a:r>
            <a:endParaRPr lang="tr-TR" b="1" dirty="0">
              <a:solidFill>
                <a:srgbClr val="FFFF00"/>
              </a:solidFill>
            </a:endParaRPr>
          </a:p>
          <a:p>
            <a:pPr marL="0" indent="0" algn="just">
              <a:lnSpc>
                <a:spcPct val="100000"/>
              </a:lnSpc>
              <a:buNone/>
              <a:defRPr sz="2800">
                <a:latin typeface="Times New Roman"/>
              </a:defRPr>
            </a:pPr>
            <a:r>
              <a:rPr lang="tr-TR" b="1" dirty="0"/>
              <a:t>   </a:t>
            </a:r>
            <a:r>
              <a:rPr lang="tr-TR" b="1" dirty="0" err="1"/>
              <a:t>Disiplinlerarasılığın</a:t>
            </a:r>
            <a:r>
              <a:rPr lang="tr-TR" b="1" dirty="0"/>
              <a:t> iki yönünün vardır:</a:t>
            </a:r>
          </a:p>
          <a:p>
            <a:pPr marL="0" indent="0" algn="just">
              <a:buNone/>
              <a:defRPr sz="2800">
                <a:latin typeface="Times New Roman"/>
              </a:defRPr>
            </a:pPr>
            <a:r>
              <a:rPr lang="tr-TR" dirty="0"/>
              <a:t>   * </a:t>
            </a:r>
            <a:r>
              <a:rPr lang="tr-TR" b="1" dirty="0"/>
              <a:t>Bir taraftan, çevrenin etkili bir biçimde korunabilmesi için özellikle </a:t>
            </a:r>
            <a:r>
              <a:rPr lang="tr-TR" b="1" dirty="0">
                <a:solidFill>
                  <a:srgbClr val="FFC000"/>
                </a:solidFill>
              </a:rPr>
              <a:t>normların konulması</a:t>
            </a:r>
            <a:r>
              <a:rPr lang="tr-TR" b="1" dirty="0"/>
              <a:t> ve </a:t>
            </a:r>
            <a:r>
              <a:rPr lang="tr-TR" b="1" dirty="0">
                <a:solidFill>
                  <a:srgbClr val="FFC000"/>
                </a:solidFill>
              </a:rPr>
              <a:t>uygulanması </a:t>
            </a:r>
            <a:r>
              <a:rPr lang="tr-TR" b="1" dirty="0"/>
              <a:t>sürecinde </a:t>
            </a:r>
            <a:r>
              <a:rPr lang="tr-TR" b="1" u="sng" dirty="0"/>
              <a:t>farklı disiplinlerin sunduğu verilerin dikkate alınması gerekmektedir.</a:t>
            </a:r>
          </a:p>
          <a:p>
            <a:pPr marL="0" indent="0" algn="just">
              <a:buNone/>
              <a:defRPr sz="2800">
                <a:latin typeface="Times New Roman"/>
              </a:defRPr>
            </a:pPr>
            <a:r>
              <a:rPr lang="tr-TR" b="1" dirty="0"/>
              <a:t>  * Diğer taraftan, farklı disiplinlerce çevreye ilişkin olarak ortaya konan verilerin  uygulamaya aktarılarak bir anlam kazanabilmesi için </a:t>
            </a:r>
            <a:r>
              <a:rPr lang="tr-TR" b="1" u="sng" dirty="0"/>
              <a:t>hukuki düzenlemelere gerek vardır.</a:t>
            </a:r>
          </a:p>
          <a:p>
            <a:pPr marL="0" indent="0" algn="just">
              <a:buNone/>
              <a:defRPr sz="2800">
                <a:latin typeface="Times New Roman"/>
              </a:defRPr>
            </a:pPr>
            <a:endParaRPr lang="tr-TR" dirty="0"/>
          </a:p>
          <a:p>
            <a:pPr marL="0" indent="0" algn="just">
              <a:lnSpc>
                <a:spcPct val="100000"/>
              </a:lnSpc>
              <a:buNone/>
              <a:defRPr sz="2800">
                <a:latin typeface="Times New Roman"/>
              </a:defRPr>
            </a:pPr>
            <a:endParaRPr lang="tr-TR" b="1" dirty="0"/>
          </a:p>
          <a:p>
            <a:pPr marL="0" indent="0">
              <a:lnSpc>
                <a:spcPct val="120000"/>
              </a:lnSpc>
              <a:spcBef>
                <a:spcPts val="600"/>
              </a:spcBef>
              <a:spcAft>
                <a:spcPts val="600"/>
              </a:spcAft>
              <a:buNone/>
              <a:defRPr sz="2800">
                <a:latin typeface="Times New Roman"/>
              </a:defRPr>
            </a:pPr>
            <a:endParaRPr lang="tr-TR" b="1" dirty="0"/>
          </a:p>
          <a:p>
            <a:pPr>
              <a:lnSpc>
                <a:spcPct val="100000"/>
              </a:lnSpc>
              <a:defRPr sz="2800">
                <a:latin typeface="Times New Roman"/>
              </a:defRPr>
            </a:pPr>
            <a:endParaRPr dirty="0"/>
          </a:p>
        </p:txBody>
      </p:sp>
    </p:spTree>
    <p:extLst>
      <p:ext uri="{BB962C8B-B14F-4D97-AF65-F5344CB8AC3E}">
        <p14:creationId xmlns:p14="http://schemas.microsoft.com/office/powerpoint/2010/main" val="23339904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261" y="171365"/>
            <a:ext cx="9404723" cy="644562"/>
          </a:xfrm>
        </p:spPr>
        <p:txBody>
          <a:bodyPr/>
          <a:lstStyle/>
          <a:p>
            <a:pPr algn="l">
              <a:lnSpc>
                <a:spcPct val="100000"/>
              </a:lnSpc>
              <a:defRPr sz="3200">
                <a:solidFill>
                  <a:srgbClr val="FFFF00"/>
                </a:solidFill>
                <a:latin typeface="Times New Roman"/>
              </a:defRPr>
            </a:pPr>
            <a:r>
              <a:rPr b="1" dirty="0"/>
              <a:t>IX. ÇEVRE HUKUKUNUN NİTELİKLERİ</a:t>
            </a:r>
          </a:p>
        </p:txBody>
      </p:sp>
      <p:sp>
        <p:nvSpPr>
          <p:cNvPr id="3" name="Content Placeholder 2"/>
          <p:cNvSpPr>
            <a:spLocks noGrp="1"/>
          </p:cNvSpPr>
          <p:nvPr>
            <p:ph idx="1"/>
          </p:nvPr>
        </p:nvSpPr>
        <p:spPr>
          <a:xfrm>
            <a:off x="267286" y="998806"/>
            <a:ext cx="11577711" cy="5249593"/>
          </a:xfrm>
        </p:spPr>
        <p:txBody>
          <a:bodyPr>
            <a:normAutofit/>
          </a:bodyPr>
          <a:lstStyle/>
          <a:p>
            <a:pPr algn="just">
              <a:lnSpc>
                <a:spcPct val="130000"/>
              </a:lnSpc>
              <a:spcBef>
                <a:spcPts val="600"/>
              </a:spcBef>
              <a:defRPr sz="2800">
                <a:latin typeface="Times New Roman"/>
              </a:defRPr>
            </a:pPr>
            <a:r>
              <a:rPr lang="tr-TR" sz="2800" b="1" dirty="0">
                <a:solidFill>
                  <a:srgbClr val="FFFF00"/>
                </a:solidFill>
              </a:rPr>
              <a:t>Çevre hukukunun </a:t>
            </a:r>
            <a:r>
              <a:rPr lang="tr-TR" sz="2800" b="1" dirty="0" smtClean="0">
                <a:solidFill>
                  <a:srgbClr val="FFFF00"/>
                </a:solidFill>
              </a:rPr>
              <a:t>nitelikleri (devam):</a:t>
            </a:r>
            <a:endParaRPr lang="tr-TR" sz="2800" b="1" dirty="0">
              <a:solidFill>
                <a:srgbClr val="FFFF00"/>
              </a:solidFill>
            </a:endParaRPr>
          </a:p>
          <a:p>
            <a:pPr algn="just">
              <a:lnSpc>
                <a:spcPct val="100000"/>
              </a:lnSpc>
              <a:defRPr sz="2800">
                <a:latin typeface="Times New Roman"/>
              </a:defRPr>
            </a:pPr>
            <a:r>
              <a:rPr lang="tr-TR" b="1" dirty="0">
                <a:solidFill>
                  <a:srgbClr val="FFFF00"/>
                </a:solidFill>
              </a:rPr>
              <a:t>4. Dinamiklik</a:t>
            </a:r>
          </a:p>
          <a:p>
            <a:pPr marL="0" indent="0" algn="just">
              <a:lnSpc>
                <a:spcPct val="100000"/>
              </a:lnSpc>
              <a:buNone/>
              <a:defRPr sz="2800">
                <a:latin typeface="Times New Roman"/>
              </a:defRPr>
            </a:pPr>
            <a:r>
              <a:rPr lang="tr-TR" b="1" dirty="0"/>
              <a:t>   Çevre hukukunun karakteristik özelliklerinden bir diğeridir. </a:t>
            </a:r>
          </a:p>
          <a:p>
            <a:pPr marL="0" indent="0" algn="just">
              <a:lnSpc>
                <a:spcPct val="100000"/>
              </a:lnSpc>
              <a:buNone/>
              <a:defRPr sz="2800">
                <a:latin typeface="Times New Roman"/>
              </a:defRPr>
            </a:pPr>
            <a:r>
              <a:rPr lang="tr-TR" b="1" dirty="0"/>
              <a:t>   Ulusal, bölgesel veya uluslararası hukukta ortaya çıkan yeniliklere uyum sağlayacak esnekliğe sahiptir.</a:t>
            </a:r>
          </a:p>
          <a:p>
            <a:pPr marL="0" indent="0" algn="just">
              <a:buNone/>
              <a:defRPr sz="2800">
                <a:latin typeface="Times New Roman"/>
              </a:defRPr>
            </a:pPr>
            <a:r>
              <a:rPr lang="tr-TR" b="1" dirty="0"/>
              <a:t>   Dolayısıyla çevre hukukunun çevre ile ilgili gelişmeleri takip ederek kendini bu gelişmelere uyarlaması gerekir. </a:t>
            </a:r>
          </a:p>
          <a:p>
            <a:pPr marL="0" indent="0" algn="just">
              <a:buNone/>
              <a:defRPr sz="2800">
                <a:latin typeface="Times New Roman"/>
              </a:defRPr>
            </a:pPr>
            <a:r>
              <a:rPr lang="tr-TR" b="1" dirty="0"/>
              <a:t>   Dinamiklik özelliği, özellikle bilimsel belirsizliğin hâkim olduğu modern toplumlarda çevre hukukunun ortaya çıkan yeni meydan okumalara cevap vermesi bakımından önem taşımaktadır.</a:t>
            </a:r>
          </a:p>
          <a:p>
            <a:pPr marL="0" indent="0">
              <a:lnSpc>
                <a:spcPct val="100000"/>
              </a:lnSpc>
              <a:buNone/>
              <a:defRPr sz="2800">
                <a:latin typeface="Times New Roman"/>
              </a:defRPr>
            </a:pPr>
            <a:endParaRPr lang="tr-TR" dirty="0"/>
          </a:p>
          <a:p>
            <a:pPr marL="0" indent="0">
              <a:lnSpc>
                <a:spcPct val="100000"/>
              </a:lnSpc>
              <a:buNone/>
              <a:defRPr sz="2800">
                <a:latin typeface="Times New Roman"/>
              </a:defRPr>
            </a:pPr>
            <a:endParaRPr lang="tr-TR" dirty="0"/>
          </a:p>
          <a:p>
            <a:pPr marL="0" indent="0" algn="just">
              <a:buNone/>
              <a:defRPr sz="2800">
                <a:latin typeface="Times New Roman"/>
              </a:defRPr>
            </a:pPr>
            <a:endParaRPr lang="tr-TR" dirty="0"/>
          </a:p>
          <a:p>
            <a:pPr marL="0" indent="0" algn="just">
              <a:lnSpc>
                <a:spcPct val="100000"/>
              </a:lnSpc>
              <a:buNone/>
              <a:defRPr sz="2800">
                <a:latin typeface="Times New Roman"/>
              </a:defRPr>
            </a:pPr>
            <a:endParaRPr lang="tr-TR" b="1" dirty="0"/>
          </a:p>
          <a:p>
            <a:pPr marL="0" indent="0">
              <a:lnSpc>
                <a:spcPct val="120000"/>
              </a:lnSpc>
              <a:spcBef>
                <a:spcPts val="600"/>
              </a:spcBef>
              <a:spcAft>
                <a:spcPts val="600"/>
              </a:spcAft>
              <a:buNone/>
              <a:defRPr sz="2800">
                <a:latin typeface="Times New Roman"/>
              </a:defRPr>
            </a:pPr>
            <a:endParaRPr lang="tr-TR" b="1" dirty="0"/>
          </a:p>
          <a:p>
            <a:pPr>
              <a:lnSpc>
                <a:spcPct val="100000"/>
              </a:lnSpc>
              <a:defRPr sz="2800">
                <a:latin typeface="Times New Roman"/>
              </a:defRPr>
            </a:pPr>
            <a:endParaRPr dirty="0"/>
          </a:p>
        </p:txBody>
      </p:sp>
    </p:spTree>
    <p:extLst>
      <p:ext uri="{BB962C8B-B14F-4D97-AF65-F5344CB8AC3E}">
        <p14:creationId xmlns:p14="http://schemas.microsoft.com/office/powerpoint/2010/main" val="9583123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261" y="171365"/>
            <a:ext cx="9404723" cy="644562"/>
          </a:xfrm>
        </p:spPr>
        <p:txBody>
          <a:bodyPr/>
          <a:lstStyle/>
          <a:p>
            <a:pPr algn="l">
              <a:lnSpc>
                <a:spcPct val="100000"/>
              </a:lnSpc>
              <a:defRPr sz="3200">
                <a:solidFill>
                  <a:srgbClr val="FFFF00"/>
                </a:solidFill>
                <a:latin typeface="Times New Roman"/>
              </a:defRPr>
            </a:pPr>
            <a:r>
              <a:rPr b="1" dirty="0"/>
              <a:t>IX. ÇEVRE HUKUKUNUN NİTELİKLERİ</a:t>
            </a:r>
          </a:p>
        </p:txBody>
      </p:sp>
      <p:sp>
        <p:nvSpPr>
          <p:cNvPr id="3" name="Content Placeholder 2"/>
          <p:cNvSpPr>
            <a:spLocks noGrp="1"/>
          </p:cNvSpPr>
          <p:nvPr>
            <p:ph idx="1"/>
          </p:nvPr>
        </p:nvSpPr>
        <p:spPr>
          <a:xfrm>
            <a:off x="267286" y="773717"/>
            <a:ext cx="11924714" cy="6471139"/>
          </a:xfrm>
        </p:spPr>
        <p:txBody>
          <a:bodyPr>
            <a:normAutofit fontScale="62500" lnSpcReduction="20000"/>
          </a:bodyPr>
          <a:lstStyle/>
          <a:p>
            <a:pPr marL="0" indent="0" algn="just">
              <a:lnSpc>
                <a:spcPct val="130000"/>
              </a:lnSpc>
              <a:spcBef>
                <a:spcPts val="600"/>
              </a:spcBef>
              <a:buNone/>
              <a:defRPr sz="2800">
                <a:latin typeface="Times New Roman"/>
              </a:defRPr>
            </a:pPr>
            <a:r>
              <a:rPr sz="4500" b="1" dirty="0" err="1">
                <a:solidFill>
                  <a:srgbClr val="FFFF00"/>
                </a:solidFill>
              </a:rPr>
              <a:t>Çevre</a:t>
            </a:r>
            <a:r>
              <a:rPr sz="4500" b="1" dirty="0">
                <a:solidFill>
                  <a:srgbClr val="FFFF00"/>
                </a:solidFill>
              </a:rPr>
              <a:t> </a:t>
            </a:r>
            <a:r>
              <a:rPr sz="4500" b="1" dirty="0" err="1">
                <a:solidFill>
                  <a:srgbClr val="FFFF00"/>
                </a:solidFill>
              </a:rPr>
              <a:t>hukukunun</a:t>
            </a:r>
            <a:r>
              <a:rPr sz="4500" b="1" dirty="0">
                <a:solidFill>
                  <a:srgbClr val="FFFF00"/>
                </a:solidFill>
              </a:rPr>
              <a:t> </a:t>
            </a:r>
            <a:r>
              <a:rPr sz="4500" b="1" dirty="0" err="1" smtClean="0">
                <a:solidFill>
                  <a:srgbClr val="FFFF00"/>
                </a:solidFill>
              </a:rPr>
              <a:t>nitelikleri</a:t>
            </a:r>
            <a:r>
              <a:rPr lang="tr-TR" sz="4500" b="1" dirty="0" smtClean="0">
                <a:solidFill>
                  <a:srgbClr val="FFFF00"/>
                </a:solidFill>
              </a:rPr>
              <a:t> (devam)</a:t>
            </a:r>
            <a:r>
              <a:rPr sz="4500" b="1" dirty="0" smtClean="0">
                <a:solidFill>
                  <a:srgbClr val="FFFF00"/>
                </a:solidFill>
              </a:rPr>
              <a:t>:</a:t>
            </a:r>
            <a:endParaRPr sz="4500" b="1" dirty="0">
              <a:solidFill>
                <a:srgbClr val="FFFF00"/>
              </a:solidFill>
            </a:endParaRPr>
          </a:p>
          <a:p>
            <a:pPr marL="0" indent="0" algn="just">
              <a:lnSpc>
                <a:spcPct val="130000"/>
              </a:lnSpc>
              <a:spcBef>
                <a:spcPts val="600"/>
              </a:spcBef>
              <a:defRPr sz="2800">
                <a:latin typeface="Times New Roman"/>
              </a:defRPr>
            </a:pPr>
            <a:r>
              <a:rPr lang="tr-TR" sz="4500" b="1" dirty="0">
                <a:solidFill>
                  <a:srgbClr val="FFFF00"/>
                </a:solidFill>
              </a:rPr>
              <a:t>4. Evrensellik</a:t>
            </a:r>
          </a:p>
          <a:p>
            <a:pPr marL="0" indent="0" algn="just">
              <a:lnSpc>
                <a:spcPct val="130000"/>
              </a:lnSpc>
              <a:spcBef>
                <a:spcPts val="600"/>
              </a:spcBef>
              <a:buNone/>
              <a:defRPr sz="2800">
                <a:latin typeface="Times New Roman"/>
              </a:defRPr>
            </a:pPr>
            <a:r>
              <a:rPr lang="tr-TR" sz="4500" dirty="0"/>
              <a:t>  </a:t>
            </a:r>
            <a:r>
              <a:rPr lang="tr-TR" sz="4500" b="1" dirty="0"/>
              <a:t>Çevre sorunlarının sınır aşan niteliği </a:t>
            </a:r>
            <a:r>
              <a:rPr lang="tr-TR" sz="4500" b="1" u="sng" dirty="0"/>
              <a:t>ulusal düzeyde alınan tedbirlerin tek başına yeterli olamaması</a:t>
            </a:r>
            <a:r>
              <a:rPr lang="tr-TR" sz="4500" b="1" dirty="0"/>
              <a:t> sonucunu doğurduğundan çevrenin korunmasına yönelik tedbirlerin etkililiği  mekânsal anlamda evrensel bir yaklaşımın esas alınmasını gerekli kılmaktadır. Evrenselliğin çevre hukuku bakımından ortaya çıkardığı diğer bir sonuç, çevrenin korunmasının devletin ve bireylerin yerine getirmesi gereken ortak bir ödev olarak düzenlenmesidir.</a:t>
            </a:r>
          </a:p>
          <a:p>
            <a:pPr marL="0" indent="0" algn="just">
              <a:lnSpc>
                <a:spcPct val="130000"/>
              </a:lnSpc>
              <a:spcBef>
                <a:spcPts val="600"/>
              </a:spcBef>
              <a:buNone/>
              <a:defRPr sz="2800">
                <a:latin typeface="Times New Roman"/>
              </a:defRPr>
            </a:pPr>
            <a:r>
              <a:rPr lang="tr-TR" sz="4500" b="1" dirty="0"/>
              <a:t>Bunun çevre hukuku bakımından ortaya çıkardığı diğer bir sonuç, çevrenin korunmasının devletin ve bireylerin yerine getirmesi gereken </a:t>
            </a:r>
            <a:r>
              <a:rPr lang="tr-TR" sz="4500" b="1" dirty="0">
                <a:solidFill>
                  <a:srgbClr val="FFFF00"/>
                </a:solidFill>
              </a:rPr>
              <a:t>ortak bir ödev </a:t>
            </a:r>
            <a:r>
              <a:rPr lang="tr-TR" sz="4500" b="1" dirty="0"/>
              <a:t>olarak düzenlenmesidir.</a:t>
            </a:r>
          </a:p>
          <a:p>
            <a:pPr marL="0" indent="0" algn="just">
              <a:lnSpc>
                <a:spcPct val="100000"/>
              </a:lnSpc>
              <a:buNone/>
              <a:defRPr sz="2800">
                <a:latin typeface="Times New Roman"/>
              </a:defRPr>
            </a:pPr>
            <a:endParaRPr lang="tr-TR" sz="4500" b="1" dirty="0"/>
          </a:p>
          <a:p>
            <a:pPr marL="0" indent="0">
              <a:lnSpc>
                <a:spcPct val="100000"/>
              </a:lnSpc>
              <a:buNone/>
              <a:defRPr sz="2800">
                <a:latin typeface="Times New Roman"/>
              </a:defRPr>
            </a:pPr>
            <a:endParaRPr lang="tr-TR" sz="4500" dirty="0"/>
          </a:p>
          <a:p>
            <a:pPr marL="0" indent="0">
              <a:lnSpc>
                <a:spcPct val="100000"/>
              </a:lnSpc>
              <a:buNone/>
              <a:defRPr sz="2800">
                <a:latin typeface="Times New Roman"/>
              </a:defRPr>
            </a:pPr>
            <a:endParaRPr lang="tr-TR" sz="4500" dirty="0"/>
          </a:p>
          <a:p>
            <a:pPr marL="0" indent="0" algn="just">
              <a:buNone/>
              <a:defRPr sz="2800">
                <a:latin typeface="Times New Roman"/>
              </a:defRPr>
            </a:pPr>
            <a:endParaRPr lang="tr-TR" dirty="0"/>
          </a:p>
          <a:p>
            <a:pPr marL="0" indent="0" algn="just">
              <a:lnSpc>
                <a:spcPct val="100000"/>
              </a:lnSpc>
              <a:buNone/>
              <a:defRPr sz="2800">
                <a:latin typeface="Times New Roman"/>
              </a:defRPr>
            </a:pPr>
            <a:endParaRPr lang="tr-TR" b="1" dirty="0"/>
          </a:p>
          <a:p>
            <a:pPr marL="0" indent="0">
              <a:lnSpc>
                <a:spcPct val="120000"/>
              </a:lnSpc>
              <a:spcBef>
                <a:spcPts val="600"/>
              </a:spcBef>
              <a:spcAft>
                <a:spcPts val="600"/>
              </a:spcAft>
              <a:buNone/>
              <a:defRPr sz="2800">
                <a:latin typeface="Times New Roman"/>
              </a:defRPr>
            </a:pPr>
            <a:endParaRPr lang="tr-TR" b="1" dirty="0"/>
          </a:p>
          <a:p>
            <a:pPr>
              <a:lnSpc>
                <a:spcPct val="100000"/>
              </a:lnSpc>
              <a:defRPr sz="2800">
                <a:latin typeface="Times New Roman"/>
              </a:defRPr>
            </a:pPr>
            <a:endParaRPr dirty="0"/>
          </a:p>
        </p:txBody>
      </p:sp>
    </p:spTree>
    <p:extLst>
      <p:ext uri="{BB962C8B-B14F-4D97-AF65-F5344CB8AC3E}">
        <p14:creationId xmlns:p14="http://schemas.microsoft.com/office/powerpoint/2010/main" val="241930331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589880"/>
            <a:ext cx="11746523" cy="6237433"/>
          </a:xfrm>
        </p:spPr>
        <p:txBody>
          <a:bodyPr>
            <a:noAutofit/>
          </a:bodyPr>
          <a:lstStyle/>
          <a:p>
            <a:pPr marL="0" indent="0" algn="just">
              <a:lnSpc>
                <a:spcPct val="120000"/>
              </a:lnSpc>
              <a:spcBef>
                <a:spcPts val="600"/>
              </a:spcBef>
              <a:spcAft>
                <a:spcPts val="600"/>
              </a:spcAft>
              <a:defRPr sz="2800">
                <a:latin typeface="Times New Roman"/>
              </a:defRPr>
            </a:pPr>
            <a:r>
              <a:rPr sz="2800" b="1" dirty="0">
                <a:solidFill>
                  <a:srgbClr val="FFFF00"/>
                </a:solidFill>
              </a:rPr>
              <a:t>1. </a:t>
            </a:r>
            <a:r>
              <a:rPr sz="2800" b="1" dirty="0" err="1">
                <a:solidFill>
                  <a:srgbClr val="FFFF00"/>
                </a:solidFill>
              </a:rPr>
              <a:t>Antik</a:t>
            </a:r>
            <a:r>
              <a:rPr sz="2800" b="1" dirty="0">
                <a:solidFill>
                  <a:srgbClr val="FFFF00"/>
                </a:solidFill>
              </a:rPr>
              <a:t> </a:t>
            </a:r>
            <a:r>
              <a:rPr sz="2800" b="1" dirty="0" err="1">
                <a:solidFill>
                  <a:srgbClr val="FFFF00"/>
                </a:solidFill>
              </a:rPr>
              <a:t>Çağdan</a:t>
            </a:r>
            <a:r>
              <a:rPr sz="2800" b="1" dirty="0">
                <a:solidFill>
                  <a:srgbClr val="FFFF00"/>
                </a:solidFill>
              </a:rPr>
              <a:t> </a:t>
            </a:r>
            <a:r>
              <a:rPr sz="2800" b="1" dirty="0" err="1">
                <a:solidFill>
                  <a:srgbClr val="FFFF00"/>
                </a:solidFill>
              </a:rPr>
              <a:t>Orta</a:t>
            </a:r>
            <a:r>
              <a:rPr sz="2800" b="1" dirty="0">
                <a:solidFill>
                  <a:srgbClr val="FFFF00"/>
                </a:solidFill>
              </a:rPr>
              <a:t> </a:t>
            </a:r>
            <a:r>
              <a:rPr sz="2800" b="1" dirty="0" err="1">
                <a:solidFill>
                  <a:srgbClr val="FFFF00"/>
                </a:solidFill>
              </a:rPr>
              <a:t>Çağa</a:t>
            </a:r>
            <a:r>
              <a:rPr sz="2800" b="1" dirty="0">
                <a:solidFill>
                  <a:srgbClr val="FFFF00"/>
                </a:solidFill>
              </a:rPr>
              <a:t> </a:t>
            </a:r>
            <a:r>
              <a:rPr sz="2800" b="1" dirty="0" err="1">
                <a:solidFill>
                  <a:srgbClr val="FFFF00"/>
                </a:solidFill>
              </a:rPr>
              <a:t>Çevre</a:t>
            </a:r>
            <a:r>
              <a:rPr sz="2800" b="1" dirty="0">
                <a:solidFill>
                  <a:srgbClr val="FFFF00"/>
                </a:solidFill>
              </a:rPr>
              <a:t> </a:t>
            </a:r>
            <a:r>
              <a:rPr sz="2800" b="1" dirty="0" err="1">
                <a:solidFill>
                  <a:srgbClr val="FFFF00"/>
                </a:solidFill>
              </a:rPr>
              <a:t>Düşüncesi</a:t>
            </a:r>
            <a:endParaRPr lang="tr-TR" sz="2800" b="1" dirty="0">
              <a:solidFill>
                <a:srgbClr val="FFFF00"/>
              </a:solidFill>
            </a:endParaRPr>
          </a:p>
          <a:p>
            <a:pPr marL="0" indent="0" algn="just">
              <a:lnSpc>
                <a:spcPct val="120000"/>
              </a:lnSpc>
              <a:spcBef>
                <a:spcPts val="600"/>
              </a:spcBef>
              <a:spcAft>
                <a:spcPts val="600"/>
              </a:spcAft>
              <a:buNone/>
              <a:defRPr sz="2800">
                <a:latin typeface="Times New Roman"/>
              </a:defRPr>
            </a:pPr>
            <a:r>
              <a:rPr lang="tr-TR" sz="2800" b="1" dirty="0"/>
              <a:t>    - Ç</a:t>
            </a:r>
            <a:r>
              <a:rPr sz="2800" b="1" dirty="0" err="1"/>
              <a:t>evreye</a:t>
            </a:r>
            <a:r>
              <a:rPr sz="2800" b="1" dirty="0"/>
              <a:t> </a:t>
            </a:r>
            <a:r>
              <a:rPr sz="2800" b="1" dirty="0" err="1"/>
              <a:t>ilişkin</a:t>
            </a:r>
            <a:r>
              <a:rPr sz="2800" b="1" dirty="0"/>
              <a:t> ilk </a:t>
            </a:r>
            <a:r>
              <a:rPr sz="2800" b="1" dirty="0" err="1"/>
              <a:t>kuralları</a:t>
            </a:r>
            <a:r>
              <a:rPr sz="2800" b="1" dirty="0"/>
              <a:t> </a:t>
            </a:r>
            <a:r>
              <a:rPr sz="2800" b="1" dirty="0" err="1">
                <a:solidFill>
                  <a:srgbClr val="FFC000"/>
                </a:solidFill>
              </a:rPr>
              <a:t>su</a:t>
            </a:r>
            <a:r>
              <a:rPr sz="2800" b="1" dirty="0">
                <a:solidFill>
                  <a:srgbClr val="FFC000"/>
                </a:solidFill>
              </a:rPr>
              <a:t> </a:t>
            </a:r>
            <a:r>
              <a:rPr sz="2800" b="1" dirty="0" err="1">
                <a:solidFill>
                  <a:srgbClr val="FFC000"/>
                </a:solidFill>
              </a:rPr>
              <a:t>kaynaklarının</a:t>
            </a:r>
            <a:r>
              <a:rPr sz="2800" b="1" dirty="0">
                <a:solidFill>
                  <a:srgbClr val="FFC000"/>
                </a:solidFill>
              </a:rPr>
              <a:t>, </a:t>
            </a:r>
            <a:r>
              <a:rPr sz="2800" b="1" dirty="0" err="1">
                <a:solidFill>
                  <a:srgbClr val="FFC000"/>
                </a:solidFill>
              </a:rPr>
              <a:t>tarım</a:t>
            </a:r>
            <a:r>
              <a:rPr sz="2800" b="1" dirty="0">
                <a:solidFill>
                  <a:srgbClr val="FFC000"/>
                </a:solidFill>
              </a:rPr>
              <a:t> </a:t>
            </a:r>
            <a:r>
              <a:rPr sz="2800" b="1" dirty="0" err="1">
                <a:solidFill>
                  <a:srgbClr val="FFC000"/>
                </a:solidFill>
              </a:rPr>
              <a:t>alanlarının</a:t>
            </a:r>
            <a:r>
              <a:rPr sz="2800" b="1" dirty="0"/>
              <a:t> </a:t>
            </a:r>
            <a:r>
              <a:rPr sz="2800" b="1" dirty="0" err="1"/>
              <a:t>ve</a:t>
            </a:r>
            <a:r>
              <a:rPr sz="2800" b="1" dirty="0"/>
              <a:t> </a:t>
            </a:r>
            <a:r>
              <a:rPr sz="2800" b="1" dirty="0" err="1">
                <a:solidFill>
                  <a:srgbClr val="FFC000"/>
                </a:solidFill>
              </a:rPr>
              <a:t>ortak</a:t>
            </a:r>
            <a:r>
              <a:rPr sz="2800" b="1" dirty="0">
                <a:solidFill>
                  <a:srgbClr val="FFC000"/>
                </a:solidFill>
              </a:rPr>
              <a:t> </a:t>
            </a:r>
            <a:r>
              <a:rPr sz="2800" b="1" dirty="0" err="1">
                <a:solidFill>
                  <a:srgbClr val="FFC000"/>
                </a:solidFill>
              </a:rPr>
              <a:t>yaşam</a:t>
            </a:r>
            <a:r>
              <a:rPr sz="2800" b="1" dirty="0">
                <a:solidFill>
                  <a:srgbClr val="FFC000"/>
                </a:solidFill>
              </a:rPr>
              <a:t> </a:t>
            </a:r>
            <a:r>
              <a:rPr sz="2800" b="1" dirty="0" err="1">
                <a:solidFill>
                  <a:srgbClr val="FFC000"/>
                </a:solidFill>
              </a:rPr>
              <a:t>alanlarının</a:t>
            </a:r>
            <a:r>
              <a:rPr sz="2800" b="1" dirty="0">
                <a:solidFill>
                  <a:srgbClr val="FFC000"/>
                </a:solidFill>
              </a:rPr>
              <a:t> </a:t>
            </a:r>
            <a:r>
              <a:rPr sz="2800" b="1" dirty="0" err="1">
                <a:solidFill>
                  <a:srgbClr val="FFC000"/>
                </a:solidFill>
              </a:rPr>
              <a:t>korunması</a:t>
            </a:r>
            <a:r>
              <a:rPr sz="2800" b="1" dirty="0"/>
              <a:t> </a:t>
            </a:r>
            <a:r>
              <a:rPr sz="2800" b="1" dirty="0" err="1"/>
              <a:t>amacıyla</a:t>
            </a:r>
            <a:r>
              <a:rPr sz="2800" b="1" dirty="0"/>
              <a:t> </a:t>
            </a:r>
            <a:r>
              <a:rPr sz="2800" b="1" dirty="0" err="1"/>
              <a:t>geliştirmiştir</a:t>
            </a:r>
            <a:r>
              <a:rPr sz="2800" b="1" dirty="0"/>
              <a:t>.</a:t>
            </a:r>
            <a:endParaRPr lang="tr-TR" sz="2800" b="1" dirty="0"/>
          </a:p>
          <a:p>
            <a:pPr marL="0" indent="0" algn="just">
              <a:lnSpc>
                <a:spcPct val="120000"/>
              </a:lnSpc>
              <a:spcBef>
                <a:spcPts val="600"/>
              </a:spcBef>
              <a:spcAft>
                <a:spcPts val="600"/>
              </a:spcAft>
              <a:buNone/>
              <a:defRPr sz="2800">
                <a:latin typeface="Times New Roman"/>
              </a:defRPr>
            </a:pPr>
            <a:r>
              <a:rPr lang="tr-TR" sz="2800" b="1" dirty="0"/>
              <a:t>   - Orta Çağ’da ise, çevre koruma daha çok </a:t>
            </a:r>
            <a:r>
              <a:rPr lang="tr-TR" sz="2800" b="1" dirty="0">
                <a:solidFill>
                  <a:srgbClr val="FFC000"/>
                </a:solidFill>
              </a:rPr>
              <a:t>salgın hastalıkları önlemeye </a:t>
            </a:r>
            <a:r>
              <a:rPr lang="tr-TR" sz="2800" b="1" dirty="0"/>
              <a:t>yönelik hijyen kurallarıyla sınırlı kalmıştır.</a:t>
            </a:r>
          </a:p>
          <a:p>
            <a:pPr marL="0" indent="0" algn="just">
              <a:lnSpc>
                <a:spcPct val="120000"/>
              </a:lnSpc>
              <a:spcBef>
                <a:spcPts val="600"/>
              </a:spcBef>
              <a:spcAft>
                <a:spcPts val="600"/>
              </a:spcAft>
              <a:defRPr sz="2800">
                <a:latin typeface="Times New Roman"/>
              </a:defRPr>
            </a:pPr>
            <a:r>
              <a:rPr lang="tr-TR" sz="2800" b="1" dirty="0">
                <a:solidFill>
                  <a:srgbClr val="FFFF00"/>
                </a:solidFill>
              </a:rPr>
              <a:t>2. Sanayi Devrimi Sonrası Dönem (18.–19. Yüzyıllar)</a:t>
            </a:r>
          </a:p>
          <a:p>
            <a:pPr marL="0" indent="0" algn="just">
              <a:lnSpc>
                <a:spcPct val="120000"/>
              </a:lnSpc>
              <a:spcBef>
                <a:spcPts val="600"/>
              </a:spcBef>
              <a:spcAft>
                <a:spcPts val="600"/>
              </a:spcAft>
              <a:buNone/>
              <a:defRPr sz="2800">
                <a:latin typeface="Times New Roman"/>
              </a:defRPr>
            </a:pPr>
            <a:r>
              <a:rPr lang="tr-TR" sz="2800" b="1" dirty="0"/>
              <a:t>  Sanayi Devrimi, </a:t>
            </a:r>
            <a:r>
              <a:rPr lang="tr-TR" sz="2800" b="1" dirty="0">
                <a:solidFill>
                  <a:srgbClr val="FFFF00"/>
                </a:solidFill>
              </a:rPr>
              <a:t>hava ve su kirliliğini </a:t>
            </a:r>
            <a:r>
              <a:rPr lang="tr-TR" sz="2800" b="1" dirty="0"/>
              <a:t>artırarak </a:t>
            </a:r>
            <a:r>
              <a:rPr lang="tr-TR" sz="2800" b="1" dirty="0">
                <a:solidFill>
                  <a:srgbClr val="FFFF00"/>
                </a:solidFill>
              </a:rPr>
              <a:t>çevre sorunlarını görünür </a:t>
            </a:r>
            <a:r>
              <a:rPr lang="tr-TR" sz="2800" b="1" dirty="0"/>
              <a:t>hale getirmiştir.</a:t>
            </a:r>
          </a:p>
          <a:p>
            <a:pPr marL="0" indent="0" algn="just">
              <a:lnSpc>
                <a:spcPct val="120000"/>
              </a:lnSpc>
              <a:spcBef>
                <a:spcPts val="600"/>
              </a:spcBef>
              <a:spcAft>
                <a:spcPts val="600"/>
              </a:spcAft>
              <a:buNone/>
              <a:defRPr sz="2800">
                <a:latin typeface="Times New Roman"/>
              </a:defRPr>
            </a:pPr>
            <a:r>
              <a:rPr lang="tr-TR" sz="2800" b="1" dirty="0"/>
              <a:t>   - Bu dönemde İngiltere ve ABD’de kamu sağlığı ve sanayi faaliyetlerini düzenleyen ilk yasalar ortaya çıkmıştır.</a:t>
            </a:r>
            <a:endParaRPr sz="28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1131805"/>
            <a:ext cx="11746523" cy="3658563"/>
          </a:xfrm>
        </p:spPr>
        <p:txBody>
          <a:bodyPr>
            <a:noAutofit/>
          </a:bodyPr>
          <a:lstStyle/>
          <a:p>
            <a:pPr marL="0" indent="0" algn="just">
              <a:lnSpc>
                <a:spcPct val="120000"/>
              </a:lnSpc>
              <a:spcBef>
                <a:spcPts val="600"/>
              </a:spcBef>
              <a:spcAft>
                <a:spcPts val="600"/>
              </a:spcAft>
              <a:defRPr sz="2800">
                <a:latin typeface="Times New Roman"/>
              </a:defRPr>
            </a:pPr>
            <a:r>
              <a:rPr lang="tr-TR" sz="2800" b="1" dirty="0">
                <a:solidFill>
                  <a:srgbClr val="FFFF00"/>
                </a:solidFill>
              </a:rPr>
              <a:t>3. Modern Çevre Hukukunun Oluşumu (1930–1970)</a:t>
            </a:r>
          </a:p>
          <a:p>
            <a:pPr marL="0" indent="0">
              <a:lnSpc>
                <a:spcPct val="120000"/>
              </a:lnSpc>
              <a:spcBef>
                <a:spcPts val="600"/>
              </a:spcBef>
              <a:spcAft>
                <a:spcPts val="600"/>
              </a:spcAft>
              <a:buNone/>
              <a:defRPr sz="2800">
                <a:latin typeface="Times New Roman"/>
              </a:defRPr>
            </a:pPr>
            <a:r>
              <a:rPr lang="tr-TR" dirty="0"/>
              <a:t>  </a:t>
            </a:r>
            <a:r>
              <a:rPr lang="tr-TR" b="1" dirty="0"/>
              <a:t>- 1930’lardan itibaren çevre felaketleri çevresel bilinci yükseltmiş, 1960'larda </a:t>
            </a:r>
            <a:r>
              <a:rPr lang="tr-TR" b="1" dirty="0" err="1"/>
              <a:t>Rachel</a:t>
            </a:r>
            <a:r>
              <a:rPr lang="tr-TR" b="1" dirty="0"/>
              <a:t> </a:t>
            </a:r>
            <a:r>
              <a:rPr lang="tr-TR" b="1" dirty="0" err="1"/>
              <a:t>Carson’ın</a:t>
            </a:r>
            <a:r>
              <a:rPr lang="tr-TR" b="1" dirty="0"/>
              <a:t> </a:t>
            </a:r>
            <a:r>
              <a:rPr lang="tr-TR" b="1" dirty="0">
                <a:solidFill>
                  <a:srgbClr val="FFC000"/>
                </a:solidFill>
              </a:rPr>
              <a:t>“Sessiz Bahar” </a:t>
            </a:r>
            <a:r>
              <a:rPr lang="tr-TR" b="1" dirty="0"/>
              <a:t>adlı eseri çevre hareketini hızlandırmıştır.</a:t>
            </a:r>
          </a:p>
          <a:p>
            <a:pPr marL="0" indent="0">
              <a:lnSpc>
                <a:spcPct val="120000"/>
              </a:lnSpc>
              <a:spcBef>
                <a:spcPts val="600"/>
              </a:spcBef>
              <a:spcAft>
                <a:spcPts val="600"/>
              </a:spcAft>
              <a:buNone/>
              <a:defRPr sz="2800">
                <a:latin typeface="Times New Roman"/>
              </a:defRPr>
            </a:pPr>
            <a:r>
              <a:rPr lang="tr-TR" b="1" dirty="0"/>
              <a:t>  - 1970’te ABD Çevre Koruma Ajansı (EPA) kurulmuş ve çevre hukuku kurumsal bir nitelik kazanmıştır</a:t>
            </a:r>
            <a:r>
              <a:rPr lang="tr-TR" b="1" dirty="0" smtClean="0"/>
              <a:t>.</a:t>
            </a:r>
            <a:endParaRPr lang="tr-TR" sz="2800" dirty="0"/>
          </a:p>
          <a:p>
            <a:pPr marL="0" indent="0">
              <a:lnSpc>
                <a:spcPct val="100000"/>
              </a:lnSpc>
              <a:buNone/>
              <a:defRPr sz="2800">
                <a:latin typeface="Times New Roman"/>
              </a:defRPr>
            </a:pPr>
            <a:endParaRPr sz="2800" dirty="0"/>
          </a:p>
        </p:txBody>
      </p:sp>
    </p:spTree>
    <p:extLst>
      <p:ext uri="{BB962C8B-B14F-4D97-AF65-F5344CB8AC3E}">
        <p14:creationId xmlns:p14="http://schemas.microsoft.com/office/powerpoint/2010/main" val="274561232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1293265"/>
            <a:ext cx="11746523" cy="3757037"/>
          </a:xfrm>
        </p:spPr>
        <p:txBody>
          <a:bodyPr>
            <a:noAutofit/>
          </a:bodyPr>
          <a:lstStyle/>
          <a:p>
            <a:pPr marL="0">
              <a:lnSpc>
                <a:spcPct val="120000"/>
              </a:lnSpc>
              <a:spcBef>
                <a:spcPts val="600"/>
              </a:spcBef>
              <a:spcAft>
                <a:spcPts val="600"/>
              </a:spcAft>
              <a:defRPr sz="2800">
                <a:latin typeface="Times New Roman"/>
              </a:defRPr>
            </a:pPr>
            <a:r>
              <a:rPr lang="tr-TR" b="1" dirty="0">
                <a:solidFill>
                  <a:srgbClr val="FFFF00"/>
                </a:solidFill>
              </a:rPr>
              <a:t>4. 1972 Stockholm Konferansı</a:t>
            </a:r>
          </a:p>
          <a:p>
            <a:pPr marL="0" indent="0">
              <a:lnSpc>
                <a:spcPct val="120000"/>
              </a:lnSpc>
              <a:spcBef>
                <a:spcPts val="600"/>
              </a:spcBef>
              <a:spcAft>
                <a:spcPts val="600"/>
              </a:spcAft>
              <a:buNone/>
              <a:defRPr sz="2800">
                <a:latin typeface="Times New Roman"/>
              </a:defRPr>
            </a:pPr>
            <a:r>
              <a:rPr lang="tr-TR" b="1" dirty="0"/>
              <a:t>   - Stockholm Konferansı uluslararası çevre hukukunun temelini oluşturmuş, sağlıklı çevrede yaşama hakkı tanınmıştır.</a:t>
            </a:r>
          </a:p>
          <a:p>
            <a:pPr marL="0" indent="0">
              <a:lnSpc>
                <a:spcPct val="120000"/>
              </a:lnSpc>
              <a:spcBef>
                <a:spcPts val="600"/>
              </a:spcBef>
              <a:spcAft>
                <a:spcPts val="600"/>
              </a:spcAft>
              <a:defRPr sz="2800">
                <a:latin typeface="Times New Roman"/>
              </a:defRPr>
            </a:pPr>
            <a:r>
              <a:rPr lang="tr-TR" b="1" dirty="0" smtClean="0"/>
              <a:t>UNEP (BM Çevre Programı) </a:t>
            </a:r>
            <a:r>
              <a:rPr lang="tr-TR" b="1" dirty="0"/>
              <a:t>kurulmuş ve ülkeler modern çevre mevzuatlarını hazırlamaya başlamıştır.</a:t>
            </a:r>
          </a:p>
          <a:p>
            <a:pPr marL="0" indent="0">
              <a:lnSpc>
                <a:spcPct val="100000"/>
              </a:lnSpc>
              <a:buNone/>
              <a:defRPr sz="2800">
                <a:latin typeface="Times New Roman"/>
              </a:defRPr>
            </a:pPr>
            <a:endParaRPr lang="tr-TR" sz="2800" dirty="0"/>
          </a:p>
          <a:p>
            <a:pPr>
              <a:lnSpc>
                <a:spcPct val="100000"/>
              </a:lnSpc>
              <a:defRPr sz="2800">
                <a:latin typeface="Times New Roman"/>
              </a:defRPr>
            </a:pPr>
            <a:endParaRPr sz="2800" dirty="0"/>
          </a:p>
        </p:txBody>
      </p:sp>
    </p:spTree>
    <p:extLst>
      <p:ext uri="{BB962C8B-B14F-4D97-AF65-F5344CB8AC3E}">
        <p14:creationId xmlns:p14="http://schemas.microsoft.com/office/powerpoint/2010/main" val="373499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043" y="195880"/>
            <a:ext cx="9404723" cy="827442"/>
          </a:xfrm>
        </p:spPr>
        <p:txBody>
          <a:bodyPr/>
          <a:lstStyle/>
          <a:p>
            <a:pPr algn="ctr">
              <a:lnSpc>
                <a:spcPct val="100000"/>
              </a:lnSpc>
              <a:defRPr sz="3200">
                <a:solidFill>
                  <a:srgbClr val="FFFF00"/>
                </a:solidFill>
                <a:latin typeface="Times New Roman"/>
              </a:defRPr>
            </a:pPr>
            <a:r>
              <a:rPr b="1" dirty="0"/>
              <a:t>II. ÇEVRE KAVRAMI</a:t>
            </a:r>
          </a:p>
        </p:txBody>
      </p:sp>
      <p:sp>
        <p:nvSpPr>
          <p:cNvPr id="3" name="Content Placeholder 2"/>
          <p:cNvSpPr>
            <a:spLocks noGrp="1"/>
          </p:cNvSpPr>
          <p:nvPr>
            <p:ph idx="1"/>
          </p:nvPr>
        </p:nvSpPr>
        <p:spPr>
          <a:xfrm>
            <a:off x="363415" y="1023322"/>
            <a:ext cx="11465170" cy="4968239"/>
          </a:xfrm>
        </p:spPr>
        <p:txBody>
          <a:bodyPr>
            <a:normAutofit lnSpcReduction="10000"/>
          </a:bodyPr>
          <a:lstStyle/>
          <a:p>
            <a:endParaRPr dirty="0"/>
          </a:p>
          <a:p>
            <a:pPr marL="0" indent="0" algn="just">
              <a:lnSpc>
                <a:spcPct val="120000"/>
              </a:lnSpc>
              <a:spcBef>
                <a:spcPts val="600"/>
              </a:spcBef>
              <a:spcAft>
                <a:spcPts val="600"/>
              </a:spcAft>
              <a:defRPr sz="2800">
                <a:latin typeface="Times New Roman"/>
              </a:defRPr>
            </a:pPr>
            <a:r>
              <a:rPr b="1" dirty="0" err="1"/>
              <a:t>Çevre</a:t>
            </a:r>
            <a:r>
              <a:rPr b="1" dirty="0"/>
              <a:t> </a:t>
            </a:r>
            <a:r>
              <a:rPr b="1" dirty="0" err="1"/>
              <a:t>hukuku</a:t>
            </a:r>
            <a:r>
              <a:rPr b="1" dirty="0"/>
              <a:t>, </a:t>
            </a:r>
            <a:r>
              <a:rPr b="1" dirty="0" err="1">
                <a:solidFill>
                  <a:srgbClr val="FFFF00"/>
                </a:solidFill>
              </a:rPr>
              <a:t>çevrenin</a:t>
            </a:r>
            <a:r>
              <a:rPr b="1" dirty="0">
                <a:solidFill>
                  <a:srgbClr val="FFFF00"/>
                </a:solidFill>
              </a:rPr>
              <a:t> </a:t>
            </a:r>
            <a:r>
              <a:rPr b="1" dirty="0" err="1">
                <a:solidFill>
                  <a:srgbClr val="FFFF00"/>
                </a:solidFill>
              </a:rPr>
              <a:t>korunmasını</a:t>
            </a:r>
            <a:r>
              <a:rPr b="1" dirty="0">
                <a:solidFill>
                  <a:srgbClr val="FFFF00"/>
                </a:solidFill>
              </a:rPr>
              <a:t> </a:t>
            </a:r>
            <a:r>
              <a:rPr b="1" dirty="0" err="1"/>
              <a:t>konu</a:t>
            </a:r>
            <a:r>
              <a:rPr b="1" dirty="0"/>
              <a:t> </a:t>
            </a:r>
            <a:r>
              <a:rPr b="1" dirty="0" err="1"/>
              <a:t>edilen</a:t>
            </a:r>
            <a:r>
              <a:rPr b="1" dirty="0"/>
              <a:t> </a:t>
            </a:r>
            <a:r>
              <a:rPr b="1" dirty="0" err="1"/>
              <a:t>düzenlemeleri</a:t>
            </a:r>
            <a:r>
              <a:rPr b="1" dirty="0"/>
              <a:t> </a:t>
            </a:r>
            <a:r>
              <a:rPr b="1" dirty="0" err="1"/>
              <a:t>kapsayan</a:t>
            </a:r>
            <a:r>
              <a:rPr b="1" dirty="0"/>
              <a:t> </a:t>
            </a:r>
            <a:r>
              <a:rPr b="1" dirty="0" err="1"/>
              <a:t>bir</a:t>
            </a:r>
            <a:r>
              <a:rPr b="1" dirty="0"/>
              <a:t> </a:t>
            </a:r>
            <a:r>
              <a:rPr b="1" dirty="0" err="1"/>
              <a:t>hukuk</a:t>
            </a:r>
            <a:r>
              <a:rPr b="1" dirty="0"/>
              <a:t> </a:t>
            </a:r>
            <a:r>
              <a:rPr b="1" dirty="0" err="1"/>
              <a:t>dalı</a:t>
            </a:r>
            <a:r>
              <a:rPr b="1" dirty="0"/>
              <a:t> </a:t>
            </a:r>
            <a:r>
              <a:rPr b="1" dirty="0" err="1"/>
              <a:t>olarak</a:t>
            </a:r>
            <a:r>
              <a:rPr b="1" dirty="0"/>
              <a:t> </a:t>
            </a:r>
            <a:r>
              <a:rPr b="1" dirty="0" err="1"/>
              <a:t>tanımlanmaktadır</a:t>
            </a:r>
            <a:r>
              <a:rPr b="1" dirty="0"/>
              <a:t>.</a:t>
            </a:r>
            <a:endParaRPr lang="tr-TR" b="1" dirty="0"/>
          </a:p>
          <a:p>
            <a:pPr marL="0" indent="0" algn="just">
              <a:lnSpc>
                <a:spcPct val="120000"/>
              </a:lnSpc>
              <a:spcBef>
                <a:spcPts val="600"/>
              </a:spcBef>
              <a:spcAft>
                <a:spcPts val="600"/>
              </a:spcAft>
              <a:defRPr sz="2800">
                <a:latin typeface="Times New Roman"/>
              </a:defRPr>
            </a:pPr>
            <a:r>
              <a:rPr lang="tr-TR" b="1" dirty="0"/>
              <a:t>Çevrenin gündelik dilde kullanılmaya başlanması </a:t>
            </a:r>
            <a:r>
              <a:rPr lang="tr-TR" b="1" dirty="0">
                <a:solidFill>
                  <a:srgbClr val="FFFF00"/>
                </a:solidFill>
              </a:rPr>
              <a:t>20. yüzyılın ikinci yarısına </a:t>
            </a:r>
            <a:r>
              <a:rPr lang="tr-TR" b="1" dirty="0"/>
              <a:t>rastlar.</a:t>
            </a:r>
          </a:p>
          <a:p>
            <a:pPr marL="0" indent="0" algn="just">
              <a:lnSpc>
                <a:spcPct val="120000"/>
              </a:lnSpc>
              <a:spcBef>
                <a:spcPts val="600"/>
              </a:spcBef>
              <a:spcAft>
                <a:spcPts val="600"/>
              </a:spcAft>
              <a:defRPr sz="2800">
                <a:latin typeface="Times New Roman"/>
              </a:defRPr>
            </a:pPr>
            <a:r>
              <a:rPr lang="tr-TR" b="1" dirty="0"/>
              <a:t> Çevre sözcüğü değişik bilim dallarında farklı anlamlarda kullanılmaktadır. </a:t>
            </a:r>
          </a:p>
          <a:p>
            <a:pPr marL="0" indent="0" algn="just">
              <a:lnSpc>
                <a:spcPct val="120000"/>
              </a:lnSpc>
              <a:spcBef>
                <a:spcPts val="600"/>
              </a:spcBef>
              <a:spcAft>
                <a:spcPts val="600"/>
              </a:spcAft>
              <a:defRPr sz="2800">
                <a:latin typeface="Times New Roman"/>
              </a:defRPr>
            </a:pPr>
            <a:r>
              <a:rPr lang="tr-TR" b="1" dirty="0"/>
              <a:t>Bu konudaki tanım güçlüğü, çevre kavramının kapsamının </a:t>
            </a:r>
            <a:r>
              <a:rPr lang="tr-TR" b="1" dirty="0">
                <a:solidFill>
                  <a:srgbClr val="FFFF00"/>
                </a:solidFill>
              </a:rPr>
              <a:t>genişliğinin</a:t>
            </a:r>
            <a:r>
              <a:rPr lang="tr-TR" b="1" dirty="0"/>
              <a:t> yanı sıra </a:t>
            </a:r>
            <a:r>
              <a:rPr lang="tr-TR" b="1" dirty="0">
                <a:solidFill>
                  <a:srgbClr val="FFFF00"/>
                </a:solidFill>
              </a:rPr>
              <a:t>soyutluğundan</a:t>
            </a:r>
            <a:r>
              <a:rPr lang="tr-TR" b="1" dirty="0"/>
              <a:t> kaynaklanmaktadır.</a:t>
            </a:r>
          </a:p>
          <a:p>
            <a:pPr>
              <a:lnSpc>
                <a:spcPct val="100000"/>
              </a:lnSpc>
              <a:defRPr sz="2800">
                <a:latin typeface="Times New Roman"/>
              </a:defRPr>
            </a:pPr>
            <a:endParaRP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1419875"/>
            <a:ext cx="11746523" cy="2983314"/>
          </a:xfrm>
        </p:spPr>
        <p:txBody>
          <a:bodyPr>
            <a:noAutofit/>
          </a:bodyPr>
          <a:lstStyle/>
          <a:p>
            <a:pPr marL="0" indent="0">
              <a:lnSpc>
                <a:spcPct val="120000"/>
              </a:lnSpc>
              <a:spcBef>
                <a:spcPts val="600"/>
              </a:spcBef>
              <a:spcAft>
                <a:spcPts val="600"/>
              </a:spcAft>
              <a:defRPr sz="2800">
                <a:latin typeface="Times New Roman"/>
              </a:defRPr>
            </a:pPr>
            <a:r>
              <a:rPr lang="tr-TR" b="1" dirty="0"/>
              <a:t> </a:t>
            </a:r>
            <a:r>
              <a:rPr lang="tr-TR" b="1" dirty="0">
                <a:solidFill>
                  <a:srgbClr val="FFFF00"/>
                </a:solidFill>
              </a:rPr>
              <a:t>5. 1980’ler – </a:t>
            </a:r>
            <a:r>
              <a:rPr lang="tr-TR" b="1" dirty="0" err="1">
                <a:solidFill>
                  <a:srgbClr val="FFFF00"/>
                </a:solidFill>
              </a:rPr>
              <a:t>Brundtland</a:t>
            </a:r>
            <a:r>
              <a:rPr lang="tr-TR" b="1" dirty="0">
                <a:solidFill>
                  <a:srgbClr val="FFFF00"/>
                </a:solidFill>
              </a:rPr>
              <a:t> Raporu ve Sürdürülebilir Kalkınma</a:t>
            </a:r>
          </a:p>
          <a:p>
            <a:pPr marL="0" indent="0">
              <a:lnSpc>
                <a:spcPct val="120000"/>
              </a:lnSpc>
              <a:spcBef>
                <a:spcPts val="600"/>
              </a:spcBef>
              <a:spcAft>
                <a:spcPts val="600"/>
              </a:spcAft>
              <a:buNone/>
              <a:defRPr sz="2800">
                <a:latin typeface="Times New Roman"/>
              </a:defRPr>
            </a:pPr>
            <a:r>
              <a:rPr lang="tr-TR" b="1" dirty="0"/>
              <a:t>  - 1987 </a:t>
            </a:r>
            <a:r>
              <a:rPr lang="tr-TR" b="1" dirty="0" err="1"/>
              <a:t>Brundtland</a:t>
            </a:r>
            <a:r>
              <a:rPr lang="tr-TR" b="1" dirty="0"/>
              <a:t> Raporu </a:t>
            </a:r>
            <a:r>
              <a:rPr lang="tr-TR" b="1" dirty="0">
                <a:solidFill>
                  <a:srgbClr val="FFC000"/>
                </a:solidFill>
              </a:rPr>
              <a:t>“sürdürülebilir kalkınma” </a:t>
            </a:r>
            <a:r>
              <a:rPr lang="tr-TR" b="1" dirty="0"/>
              <a:t>kavramını tanımlamış, çevre ve ekonomi arasındaki ilişki dengelenmiştir.</a:t>
            </a:r>
          </a:p>
          <a:p>
            <a:pPr marL="0" indent="0">
              <a:lnSpc>
                <a:spcPct val="120000"/>
              </a:lnSpc>
              <a:spcBef>
                <a:spcPts val="600"/>
              </a:spcBef>
              <a:spcAft>
                <a:spcPts val="600"/>
              </a:spcAft>
              <a:buNone/>
              <a:defRPr sz="2800">
                <a:latin typeface="Times New Roman"/>
              </a:defRPr>
            </a:pPr>
            <a:r>
              <a:rPr lang="tr-TR" b="1" dirty="0"/>
              <a:t>  - Kimyasal ve nükleer kazalar risk yönetimini ön plana çıkarmıştır.</a:t>
            </a:r>
            <a:endParaRPr lang="tr-TR" b="1" dirty="0">
              <a:solidFill>
                <a:srgbClr val="FFFF00"/>
              </a:solidFill>
            </a:endParaRPr>
          </a:p>
          <a:p>
            <a:pPr marL="0">
              <a:lnSpc>
                <a:spcPct val="120000"/>
              </a:lnSpc>
              <a:spcBef>
                <a:spcPts val="600"/>
              </a:spcBef>
              <a:spcAft>
                <a:spcPts val="600"/>
              </a:spcAft>
              <a:defRPr sz="2800">
                <a:latin typeface="Times New Roman"/>
              </a:defRPr>
            </a:pPr>
            <a:endParaRPr lang="tr-TR" b="1" dirty="0"/>
          </a:p>
          <a:p>
            <a:pPr marL="0" indent="0">
              <a:lnSpc>
                <a:spcPct val="100000"/>
              </a:lnSpc>
              <a:buNone/>
              <a:defRPr sz="2800">
                <a:latin typeface="Times New Roman"/>
              </a:defRPr>
            </a:pPr>
            <a:endParaRPr lang="tr-TR" sz="2800" dirty="0"/>
          </a:p>
          <a:p>
            <a:pPr>
              <a:lnSpc>
                <a:spcPct val="100000"/>
              </a:lnSpc>
              <a:defRPr sz="2800">
                <a:latin typeface="Times New Roman"/>
              </a:defRPr>
            </a:pPr>
            <a:endParaRPr sz="2800" dirty="0"/>
          </a:p>
        </p:txBody>
      </p:sp>
    </p:spTree>
    <p:extLst>
      <p:ext uri="{BB962C8B-B14F-4D97-AF65-F5344CB8AC3E}">
        <p14:creationId xmlns:p14="http://schemas.microsoft.com/office/powerpoint/2010/main" val="46413428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1293265"/>
            <a:ext cx="11746523" cy="3644495"/>
          </a:xfrm>
        </p:spPr>
        <p:txBody>
          <a:bodyPr>
            <a:noAutofit/>
          </a:bodyPr>
          <a:lstStyle/>
          <a:p>
            <a:pPr>
              <a:lnSpc>
                <a:spcPct val="120000"/>
              </a:lnSpc>
              <a:spcBef>
                <a:spcPts val="600"/>
              </a:spcBef>
              <a:spcAft>
                <a:spcPts val="600"/>
              </a:spcAft>
              <a:defRPr sz="2800">
                <a:latin typeface="Times New Roman"/>
              </a:defRPr>
            </a:pPr>
            <a:r>
              <a:rPr lang="tr-TR" b="1" dirty="0">
                <a:solidFill>
                  <a:srgbClr val="FFFF00"/>
                </a:solidFill>
              </a:rPr>
              <a:t>6. 1992 Rio Zirvesi</a:t>
            </a:r>
          </a:p>
          <a:p>
            <a:pPr marL="0" indent="0">
              <a:lnSpc>
                <a:spcPct val="120000"/>
              </a:lnSpc>
              <a:spcBef>
                <a:spcPts val="600"/>
              </a:spcBef>
              <a:spcAft>
                <a:spcPts val="600"/>
              </a:spcAft>
              <a:buNone/>
              <a:defRPr sz="2800">
                <a:latin typeface="Times New Roman"/>
              </a:defRPr>
            </a:pPr>
            <a:r>
              <a:rPr lang="tr-TR" dirty="0"/>
              <a:t>   </a:t>
            </a:r>
            <a:r>
              <a:rPr lang="tr-TR" b="1" dirty="0"/>
              <a:t>- </a:t>
            </a:r>
            <a:r>
              <a:rPr lang="tr-TR" b="1" dirty="0">
                <a:solidFill>
                  <a:srgbClr val="FFC000"/>
                </a:solidFill>
              </a:rPr>
              <a:t>Rio Bildirgesi, Gündem 21, İklim Değişikliği </a:t>
            </a:r>
            <a:r>
              <a:rPr lang="tr-TR" b="1" dirty="0"/>
              <a:t>ve </a:t>
            </a:r>
            <a:r>
              <a:rPr lang="tr-TR" b="1" dirty="0">
                <a:solidFill>
                  <a:srgbClr val="FFFF00"/>
                </a:solidFill>
              </a:rPr>
              <a:t>Biyolojik Çeşitlilik Sözleşmeleri</a:t>
            </a:r>
            <a:r>
              <a:rPr lang="tr-TR" b="1" dirty="0"/>
              <a:t> kabul edilmiştir.</a:t>
            </a:r>
          </a:p>
          <a:p>
            <a:pPr marL="0" indent="0">
              <a:lnSpc>
                <a:spcPct val="120000"/>
              </a:lnSpc>
              <a:spcBef>
                <a:spcPts val="600"/>
              </a:spcBef>
              <a:spcAft>
                <a:spcPts val="600"/>
              </a:spcAft>
              <a:buNone/>
              <a:defRPr sz="2800">
                <a:latin typeface="Times New Roman"/>
              </a:defRPr>
            </a:pPr>
            <a:r>
              <a:rPr lang="tr-TR" b="1" dirty="0"/>
              <a:t>   - Bu Zirve ile ihtiyat ilkesi, kirleten öder ilkesi ve sürdürülebilirlik uluslararası çevre hukukunun temel ilkeleri hâline gelmiştir.</a:t>
            </a:r>
          </a:p>
          <a:p>
            <a:pPr marL="0" indent="0">
              <a:lnSpc>
                <a:spcPct val="100000"/>
              </a:lnSpc>
              <a:buNone/>
              <a:defRPr sz="2800">
                <a:latin typeface="Times New Roman"/>
              </a:defRPr>
            </a:pPr>
            <a:endParaRPr lang="tr-TR" sz="2800" dirty="0"/>
          </a:p>
          <a:p>
            <a:pPr>
              <a:lnSpc>
                <a:spcPct val="100000"/>
              </a:lnSpc>
              <a:defRPr sz="2800">
                <a:latin typeface="Times New Roman"/>
              </a:defRPr>
            </a:pPr>
            <a:endParaRPr sz="2800" dirty="0"/>
          </a:p>
        </p:txBody>
      </p:sp>
    </p:spTree>
    <p:extLst>
      <p:ext uri="{BB962C8B-B14F-4D97-AF65-F5344CB8AC3E}">
        <p14:creationId xmlns:p14="http://schemas.microsoft.com/office/powerpoint/2010/main" val="17531600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1307334"/>
            <a:ext cx="11746523" cy="3053652"/>
          </a:xfrm>
        </p:spPr>
        <p:txBody>
          <a:bodyPr>
            <a:noAutofit/>
          </a:bodyPr>
          <a:lstStyle/>
          <a:p>
            <a:pPr>
              <a:lnSpc>
                <a:spcPct val="120000"/>
              </a:lnSpc>
              <a:spcBef>
                <a:spcPts val="600"/>
              </a:spcBef>
              <a:spcAft>
                <a:spcPts val="600"/>
              </a:spcAft>
              <a:defRPr sz="2800">
                <a:latin typeface="Times New Roman"/>
              </a:defRPr>
            </a:pPr>
            <a:r>
              <a:rPr lang="tr-TR" b="1" dirty="0">
                <a:solidFill>
                  <a:srgbClr val="FFFF00"/>
                </a:solidFill>
              </a:rPr>
              <a:t>7. 2000 Sonrası Yeni Çevre Hukuku</a:t>
            </a:r>
          </a:p>
          <a:p>
            <a:pPr marL="0" indent="0" algn="just">
              <a:lnSpc>
                <a:spcPct val="120000"/>
              </a:lnSpc>
              <a:spcBef>
                <a:spcPts val="600"/>
              </a:spcBef>
              <a:spcAft>
                <a:spcPts val="600"/>
              </a:spcAft>
              <a:buNone/>
              <a:defRPr sz="2800">
                <a:latin typeface="Times New Roman"/>
              </a:defRPr>
            </a:pPr>
            <a:r>
              <a:rPr lang="tr-TR" dirty="0"/>
              <a:t>   </a:t>
            </a:r>
            <a:r>
              <a:rPr lang="tr-TR" b="1" dirty="0"/>
              <a:t>- Paris Anlaşması ile iklim hukuku yeni bir döneme girmiş; şeffaflık, raporlama ve emisyon </a:t>
            </a:r>
            <a:r>
              <a:rPr lang="tr-TR" b="1" dirty="0" err="1"/>
              <a:t>azaltım</a:t>
            </a:r>
            <a:r>
              <a:rPr lang="tr-TR" b="1" dirty="0"/>
              <a:t> yükümlülükleri güçlenmiştir.</a:t>
            </a:r>
          </a:p>
          <a:p>
            <a:pPr marL="0" indent="0" algn="just">
              <a:lnSpc>
                <a:spcPct val="120000"/>
              </a:lnSpc>
              <a:spcBef>
                <a:spcPts val="600"/>
              </a:spcBef>
              <a:spcAft>
                <a:spcPts val="600"/>
              </a:spcAft>
              <a:buNone/>
              <a:defRPr sz="2800">
                <a:latin typeface="Times New Roman"/>
              </a:defRPr>
            </a:pPr>
            <a:r>
              <a:rPr lang="tr-TR" b="1" dirty="0"/>
              <a:t>   - Çevre hukuku, enerji ve ticaret politikalarını doğrudan etkileyen geniş kapsamlı bir alan hâline gelmiştir.</a:t>
            </a:r>
            <a:endParaRPr lang="tr-TR" sz="2800" dirty="0"/>
          </a:p>
          <a:p>
            <a:pPr>
              <a:lnSpc>
                <a:spcPct val="100000"/>
              </a:lnSpc>
              <a:defRPr sz="2800">
                <a:latin typeface="Times New Roman"/>
              </a:defRPr>
            </a:pPr>
            <a:endParaRPr sz="2800" dirty="0"/>
          </a:p>
        </p:txBody>
      </p:sp>
    </p:spTree>
    <p:extLst>
      <p:ext uri="{BB962C8B-B14F-4D97-AF65-F5344CB8AC3E}">
        <p14:creationId xmlns:p14="http://schemas.microsoft.com/office/powerpoint/2010/main" val="418725825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913437"/>
            <a:ext cx="11746523" cy="4488557"/>
          </a:xfrm>
        </p:spPr>
        <p:txBody>
          <a:bodyPr>
            <a:noAutofit/>
          </a:bodyPr>
          <a:lstStyle/>
          <a:p>
            <a:pPr algn="just">
              <a:lnSpc>
                <a:spcPct val="120000"/>
              </a:lnSpc>
              <a:spcBef>
                <a:spcPts val="600"/>
              </a:spcBef>
              <a:spcAft>
                <a:spcPts val="600"/>
              </a:spcAft>
              <a:defRPr sz="2800">
                <a:latin typeface="Times New Roman"/>
              </a:defRPr>
            </a:pPr>
            <a:r>
              <a:rPr lang="tr-TR" b="1" dirty="0">
                <a:solidFill>
                  <a:srgbClr val="FFFF00"/>
                </a:solidFill>
              </a:rPr>
              <a:t>8. Türk Çevre Hukukunun Gelişimi</a:t>
            </a:r>
          </a:p>
          <a:p>
            <a:pPr marL="0" indent="0" algn="just">
              <a:lnSpc>
                <a:spcPct val="120000"/>
              </a:lnSpc>
              <a:spcBef>
                <a:spcPts val="600"/>
              </a:spcBef>
              <a:spcAft>
                <a:spcPts val="600"/>
              </a:spcAft>
              <a:buNone/>
              <a:defRPr sz="2800">
                <a:latin typeface="Times New Roman"/>
              </a:defRPr>
            </a:pPr>
            <a:r>
              <a:rPr lang="tr-TR" b="1" dirty="0"/>
              <a:t>   </a:t>
            </a:r>
            <a:r>
              <a:rPr lang="tr-TR" b="1" dirty="0">
                <a:solidFill>
                  <a:srgbClr val="FFC000"/>
                </a:solidFill>
              </a:rPr>
              <a:t>a. Osmanlı ve Erken Cumhuriyet</a:t>
            </a:r>
          </a:p>
          <a:p>
            <a:pPr marL="0" indent="0" algn="just">
              <a:lnSpc>
                <a:spcPct val="120000"/>
              </a:lnSpc>
              <a:spcBef>
                <a:spcPts val="600"/>
              </a:spcBef>
              <a:spcAft>
                <a:spcPts val="600"/>
              </a:spcAft>
              <a:buNone/>
              <a:defRPr sz="2800">
                <a:latin typeface="Times New Roman"/>
              </a:defRPr>
            </a:pPr>
            <a:r>
              <a:rPr lang="tr-TR" b="1" dirty="0"/>
              <a:t>   - Osmanlı’da su yolları, orman ve hayvanlara ilişkin kurallar bulunsa da modern çevre hukuku oluşmamıştır.</a:t>
            </a:r>
          </a:p>
          <a:p>
            <a:pPr marL="0" indent="0" algn="just">
              <a:lnSpc>
                <a:spcPct val="120000"/>
              </a:lnSpc>
              <a:spcBef>
                <a:spcPts val="600"/>
              </a:spcBef>
              <a:spcAft>
                <a:spcPts val="600"/>
              </a:spcAft>
              <a:buNone/>
              <a:defRPr sz="2800">
                <a:latin typeface="Times New Roman"/>
              </a:defRPr>
            </a:pPr>
            <a:r>
              <a:rPr lang="tr-TR" b="1" dirty="0"/>
              <a:t>   - Cumhuriyet döneminde çevre koruma daha çok kamu sağlığı çerçevesinde ele alınmış, </a:t>
            </a:r>
            <a:r>
              <a:rPr lang="tr-TR" b="1" dirty="0">
                <a:solidFill>
                  <a:srgbClr val="FFC000"/>
                </a:solidFill>
              </a:rPr>
              <a:t>1930 Umumi Hıfzıssıhha Kanunu </a:t>
            </a:r>
            <a:r>
              <a:rPr lang="tr-TR" b="1" dirty="0"/>
              <a:t>ve</a:t>
            </a:r>
            <a:r>
              <a:rPr lang="tr-TR" b="1" dirty="0">
                <a:solidFill>
                  <a:srgbClr val="FFC000"/>
                </a:solidFill>
              </a:rPr>
              <a:t> 1956 Orman Kanunu </a:t>
            </a:r>
            <a:r>
              <a:rPr lang="tr-TR" b="1" dirty="0"/>
              <a:t>temel düzenlemeler olmuştur.</a:t>
            </a:r>
          </a:p>
          <a:p>
            <a:pPr marL="0" indent="0" algn="just">
              <a:lnSpc>
                <a:spcPct val="120000"/>
              </a:lnSpc>
              <a:spcBef>
                <a:spcPts val="600"/>
              </a:spcBef>
              <a:spcAft>
                <a:spcPts val="600"/>
              </a:spcAft>
              <a:buNone/>
              <a:defRPr sz="2800">
                <a:latin typeface="Times New Roman"/>
              </a:defRPr>
            </a:pPr>
            <a:endParaRPr lang="tr-TR" b="1" dirty="0">
              <a:solidFill>
                <a:srgbClr val="FFC000"/>
              </a:solidFill>
            </a:endParaRPr>
          </a:p>
          <a:p>
            <a:pPr marL="0" indent="0">
              <a:lnSpc>
                <a:spcPct val="100000"/>
              </a:lnSpc>
              <a:buNone/>
              <a:defRPr sz="2800">
                <a:latin typeface="Times New Roman"/>
              </a:defRPr>
            </a:pPr>
            <a:endParaRPr lang="tr-TR" sz="2800" dirty="0"/>
          </a:p>
          <a:p>
            <a:pPr>
              <a:lnSpc>
                <a:spcPct val="100000"/>
              </a:lnSpc>
              <a:defRPr sz="2800">
                <a:latin typeface="Times New Roman"/>
              </a:defRPr>
            </a:pPr>
            <a:endParaRPr sz="2800" dirty="0"/>
          </a:p>
        </p:txBody>
      </p:sp>
    </p:spTree>
    <p:extLst>
      <p:ext uri="{BB962C8B-B14F-4D97-AF65-F5344CB8AC3E}">
        <p14:creationId xmlns:p14="http://schemas.microsoft.com/office/powerpoint/2010/main" val="135518339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1293266"/>
            <a:ext cx="11746523" cy="4150932"/>
          </a:xfrm>
        </p:spPr>
        <p:txBody>
          <a:bodyPr>
            <a:noAutofit/>
          </a:bodyPr>
          <a:lstStyle/>
          <a:p>
            <a:pPr algn="just">
              <a:lnSpc>
                <a:spcPct val="120000"/>
              </a:lnSpc>
              <a:spcBef>
                <a:spcPts val="600"/>
              </a:spcBef>
              <a:spcAft>
                <a:spcPts val="600"/>
              </a:spcAft>
              <a:defRPr sz="2800">
                <a:latin typeface="Times New Roman"/>
              </a:defRPr>
            </a:pPr>
            <a:r>
              <a:rPr lang="tr-TR" b="1" dirty="0">
                <a:solidFill>
                  <a:srgbClr val="FFFF00"/>
                </a:solidFill>
              </a:rPr>
              <a:t>8. Türk Çevre Hukukunun Gelişimi</a:t>
            </a:r>
          </a:p>
          <a:p>
            <a:pPr marL="0" indent="0" algn="just">
              <a:lnSpc>
                <a:spcPct val="120000"/>
              </a:lnSpc>
              <a:spcBef>
                <a:spcPts val="600"/>
              </a:spcBef>
              <a:spcAft>
                <a:spcPts val="600"/>
              </a:spcAft>
              <a:buNone/>
              <a:defRPr sz="2800">
                <a:latin typeface="Times New Roman"/>
              </a:defRPr>
            </a:pPr>
            <a:r>
              <a:rPr lang="tr-TR" b="1" dirty="0">
                <a:solidFill>
                  <a:srgbClr val="FFFF00"/>
                </a:solidFill>
              </a:rPr>
              <a:t>    </a:t>
            </a:r>
            <a:r>
              <a:rPr lang="tr-TR" b="1" dirty="0">
                <a:solidFill>
                  <a:srgbClr val="FFC000"/>
                </a:solidFill>
              </a:rPr>
              <a:t>b. 1970–1983: Kurumsal Temeller</a:t>
            </a:r>
          </a:p>
          <a:p>
            <a:pPr marL="0" indent="0">
              <a:lnSpc>
                <a:spcPct val="120000"/>
              </a:lnSpc>
              <a:spcBef>
                <a:spcPts val="600"/>
              </a:spcBef>
              <a:spcAft>
                <a:spcPts val="600"/>
              </a:spcAft>
              <a:buNone/>
              <a:defRPr sz="2800">
                <a:latin typeface="Times New Roman"/>
              </a:defRPr>
            </a:pPr>
            <a:r>
              <a:rPr lang="tr-TR" b="1" dirty="0"/>
              <a:t>   - 1978’de Çevre Müsteşarlığı kurulmuş,</a:t>
            </a:r>
          </a:p>
          <a:p>
            <a:pPr marL="0" indent="0">
              <a:lnSpc>
                <a:spcPct val="120000"/>
              </a:lnSpc>
              <a:spcBef>
                <a:spcPts val="600"/>
              </a:spcBef>
              <a:spcAft>
                <a:spcPts val="600"/>
              </a:spcAft>
              <a:buNone/>
              <a:defRPr sz="2800">
                <a:latin typeface="Times New Roman"/>
              </a:defRPr>
            </a:pPr>
            <a:r>
              <a:rPr lang="tr-TR" b="1" dirty="0"/>
              <a:t>   - 1982 Anayasası’nın 56. maddesi sağlıklı çevrede yaşama hakkını güvence altına almıştır.</a:t>
            </a:r>
          </a:p>
          <a:p>
            <a:pPr marL="0" indent="0">
              <a:lnSpc>
                <a:spcPct val="120000"/>
              </a:lnSpc>
              <a:spcBef>
                <a:spcPts val="600"/>
              </a:spcBef>
              <a:spcAft>
                <a:spcPts val="600"/>
              </a:spcAft>
              <a:buNone/>
              <a:defRPr sz="2800">
                <a:latin typeface="Times New Roman"/>
              </a:defRPr>
            </a:pPr>
            <a:r>
              <a:rPr lang="tr-TR" b="1" dirty="0"/>
              <a:t>   - Bu dönem çevre politikasının anayasal temele kavuştuğu süreçtir.</a:t>
            </a:r>
          </a:p>
          <a:p>
            <a:pPr marL="0" indent="0">
              <a:lnSpc>
                <a:spcPct val="120000"/>
              </a:lnSpc>
              <a:spcBef>
                <a:spcPts val="600"/>
              </a:spcBef>
              <a:spcAft>
                <a:spcPts val="600"/>
              </a:spcAft>
              <a:buNone/>
              <a:defRPr sz="2800">
                <a:latin typeface="Times New Roman"/>
              </a:defRPr>
            </a:pPr>
            <a:r>
              <a:rPr lang="tr-TR" b="1" dirty="0"/>
              <a:t>   </a:t>
            </a:r>
            <a:endParaRPr lang="tr-TR" b="1" dirty="0">
              <a:solidFill>
                <a:srgbClr val="FFC000"/>
              </a:solidFill>
            </a:endParaRPr>
          </a:p>
          <a:p>
            <a:pPr marL="0" indent="0" algn="just">
              <a:lnSpc>
                <a:spcPct val="120000"/>
              </a:lnSpc>
              <a:spcBef>
                <a:spcPts val="600"/>
              </a:spcBef>
              <a:spcAft>
                <a:spcPts val="600"/>
              </a:spcAft>
              <a:buNone/>
              <a:defRPr sz="2800">
                <a:latin typeface="Times New Roman"/>
              </a:defRPr>
            </a:pPr>
            <a:endParaRPr lang="tr-TR" b="1" dirty="0">
              <a:solidFill>
                <a:srgbClr val="FFC000"/>
              </a:solidFill>
            </a:endParaRPr>
          </a:p>
          <a:p>
            <a:pPr marL="0" indent="0">
              <a:lnSpc>
                <a:spcPct val="100000"/>
              </a:lnSpc>
              <a:buNone/>
              <a:defRPr sz="2800">
                <a:latin typeface="Times New Roman"/>
              </a:defRPr>
            </a:pPr>
            <a:endParaRPr lang="tr-TR" sz="2800" dirty="0"/>
          </a:p>
          <a:p>
            <a:pPr>
              <a:lnSpc>
                <a:spcPct val="100000"/>
              </a:lnSpc>
              <a:defRPr sz="2800">
                <a:latin typeface="Times New Roman"/>
              </a:defRPr>
            </a:pPr>
            <a:endParaRPr sz="2800" dirty="0"/>
          </a:p>
        </p:txBody>
      </p:sp>
    </p:spTree>
    <p:extLst>
      <p:ext uri="{BB962C8B-B14F-4D97-AF65-F5344CB8AC3E}">
        <p14:creationId xmlns:p14="http://schemas.microsoft.com/office/powerpoint/2010/main" val="35864126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772757"/>
            <a:ext cx="11746523" cy="5628040"/>
          </a:xfrm>
        </p:spPr>
        <p:txBody>
          <a:bodyPr>
            <a:noAutofit/>
          </a:bodyPr>
          <a:lstStyle/>
          <a:p>
            <a:pPr algn="just">
              <a:lnSpc>
                <a:spcPct val="120000"/>
              </a:lnSpc>
              <a:spcBef>
                <a:spcPts val="600"/>
              </a:spcBef>
              <a:spcAft>
                <a:spcPts val="600"/>
              </a:spcAft>
              <a:defRPr sz="2800">
                <a:latin typeface="Times New Roman"/>
              </a:defRPr>
            </a:pPr>
            <a:r>
              <a:rPr lang="tr-TR" b="1" dirty="0">
                <a:solidFill>
                  <a:srgbClr val="FFFF00"/>
                </a:solidFill>
              </a:rPr>
              <a:t>8. Türk Çevre Hukukunun Gelişimi</a:t>
            </a:r>
          </a:p>
          <a:p>
            <a:pPr marL="0" indent="0" algn="just">
              <a:lnSpc>
                <a:spcPct val="120000"/>
              </a:lnSpc>
              <a:spcBef>
                <a:spcPts val="600"/>
              </a:spcBef>
              <a:spcAft>
                <a:spcPts val="600"/>
              </a:spcAft>
              <a:buNone/>
              <a:defRPr sz="2800">
                <a:latin typeface="Times New Roman"/>
              </a:defRPr>
            </a:pPr>
            <a:r>
              <a:rPr lang="tr-TR" dirty="0">
                <a:solidFill>
                  <a:srgbClr val="FFC000"/>
                </a:solidFill>
              </a:rPr>
              <a:t>  </a:t>
            </a:r>
            <a:r>
              <a:rPr lang="tr-TR" b="1" dirty="0">
                <a:solidFill>
                  <a:srgbClr val="FFC000"/>
                </a:solidFill>
              </a:rPr>
              <a:t> c. 1983 Çevre Kanunu </a:t>
            </a:r>
          </a:p>
          <a:p>
            <a:pPr marL="0" indent="0" algn="just">
              <a:lnSpc>
                <a:spcPct val="120000"/>
              </a:lnSpc>
              <a:spcBef>
                <a:spcPts val="600"/>
              </a:spcBef>
              <a:spcAft>
                <a:spcPts val="600"/>
              </a:spcAft>
              <a:buNone/>
              <a:defRPr sz="2800">
                <a:latin typeface="Times New Roman"/>
              </a:defRPr>
            </a:pPr>
            <a:r>
              <a:rPr lang="tr-TR" b="1" dirty="0"/>
              <a:t>   - 2872 sayılı Çevre Kanunu çevreyi korumaya yönelik ilk kapsamlı düzenleme olup çevre kirliliğini önlemek için idari ve cezai yaptırımlar getirmiştir.</a:t>
            </a:r>
          </a:p>
          <a:p>
            <a:pPr marL="0" indent="0" algn="just">
              <a:lnSpc>
                <a:spcPct val="120000"/>
              </a:lnSpc>
              <a:spcBef>
                <a:spcPts val="600"/>
              </a:spcBef>
              <a:spcAft>
                <a:spcPts val="600"/>
              </a:spcAft>
              <a:buNone/>
              <a:defRPr sz="2800">
                <a:latin typeface="Times New Roman"/>
              </a:defRPr>
            </a:pPr>
            <a:r>
              <a:rPr lang="tr-TR" b="1" dirty="0"/>
              <a:t>   </a:t>
            </a:r>
            <a:r>
              <a:rPr lang="tr-TR" b="1" dirty="0">
                <a:solidFill>
                  <a:srgbClr val="FFC000"/>
                </a:solidFill>
              </a:rPr>
              <a:t>d. 1990–2000: ÇED ve Ulusal Politika</a:t>
            </a:r>
          </a:p>
          <a:p>
            <a:pPr marL="0" indent="0" algn="just">
              <a:lnSpc>
                <a:spcPct val="120000"/>
              </a:lnSpc>
              <a:spcBef>
                <a:spcPts val="600"/>
              </a:spcBef>
              <a:spcAft>
                <a:spcPts val="600"/>
              </a:spcAft>
              <a:buNone/>
              <a:defRPr sz="2800">
                <a:latin typeface="Times New Roman"/>
              </a:defRPr>
            </a:pPr>
            <a:r>
              <a:rPr lang="tr-TR" b="1" dirty="0"/>
              <a:t>   - 1991’de Çevre Bakanlığı kurulmuş,</a:t>
            </a:r>
          </a:p>
          <a:p>
            <a:pPr marL="0" indent="0" algn="just">
              <a:lnSpc>
                <a:spcPct val="120000"/>
              </a:lnSpc>
              <a:spcBef>
                <a:spcPts val="600"/>
              </a:spcBef>
              <a:spcAft>
                <a:spcPts val="600"/>
              </a:spcAft>
              <a:buNone/>
              <a:defRPr sz="2800">
                <a:latin typeface="Times New Roman"/>
              </a:defRPr>
            </a:pPr>
            <a:r>
              <a:rPr lang="tr-TR" b="1" dirty="0"/>
              <a:t>   - 1993’te ÇED Yönetmeliği yürürlüğe girmiş,</a:t>
            </a:r>
          </a:p>
          <a:p>
            <a:pPr marL="0" indent="0" algn="just">
              <a:lnSpc>
                <a:spcPct val="120000"/>
              </a:lnSpc>
              <a:spcBef>
                <a:spcPts val="600"/>
              </a:spcBef>
              <a:spcAft>
                <a:spcPts val="600"/>
              </a:spcAft>
              <a:buNone/>
              <a:defRPr sz="2800">
                <a:latin typeface="Times New Roman"/>
              </a:defRPr>
            </a:pPr>
            <a:r>
              <a:rPr lang="tr-TR" b="1" dirty="0"/>
              <a:t>  - 1998 UÇEP ile ulusal çevre stratejisi oluşturulmuştur.</a:t>
            </a:r>
          </a:p>
          <a:p>
            <a:pPr marL="0" indent="0">
              <a:lnSpc>
                <a:spcPct val="100000"/>
              </a:lnSpc>
              <a:buNone/>
              <a:defRPr sz="2800">
                <a:latin typeface="Times New Roman"/>
              </a:defRPr>
            </a:pPr>
            <a:endParaRPr lang="tr-TR" b="1" dirty="0"/>
          </a:p>
          <a:p>
            <a:pPr marL="0" indent="0" algn="just">
              <a:lnSpc>
                <a:spcPct val="120000"/>
              </a:lnSpc>
              <a:spcBef>
                <a:spcPts val="600"/>
              </a:spcBef>
              <a:spcAft>
                <a:spcPts val="600"/>
              </a:spcAft>
              <a:buNone/>
              <a:defRPr sz="2800">
                <a:latin typeface="Times New Roman"/>
              </a:defRPr>
            </a:pPr>
            <a:endParaRPr lang="tr-TR" b="1" dirty="0">
              <a:solidFill>
                <a:srgbClr val="FFC000"/>
              </a:solidFill>
            </a:endParaRPr>
          </a:p>
          <a:p>
            <a:pPr marL="0" indent="0" algn="just">
              <a:lnSpc>
                <a:spcPct val="120000"/>
              </a:lnSpc>
              <a:spcBef>
                <a:spcPts val="600"/>
              </a:spcBef>
              <a:spcAft>
                <a:spcPts val="600"/>
              </a:spcAft>
              <a:buNone/>
              <a:defRPr sz="2800">
                <a:latin typeface="Times New Roman"/>
              </a:defRPr>
            </a:pPr>
            <a:endParaRPr lang="tr-TR" b="1" dirty="0">
              <a:solidFill>
                <a:srgbClr val="FFC000"/>
              </a:solidFill>
            </a:endParaRPr>
          </a:p>
          <a:p>
            <a:pPr marL="0" indent="0">
              <a:lnSpc>
                <a:spcPct val="100000"/>
              </a:lnSpc>
              <a:buNone/>
              <a:defRPr sz="2800">
                <a:latin typeface="Times New Roman"/>
              </a:defRPr>
            </a:pPr>
            <a:endParaRPr lang="tr-TR" sz="2800" b="1" dirty="0"/>
          </a:p>
          <a:p>
            <a:pPr>
              <a:lnSpc>
                <a:spcPct val="100000"/>
              </a:lnSpc>
              <a:defRPr sz="2800">
                <a:latin typeface="Times New Roman"/>
              </a:defRPr>
            </a:pPr>
            <a:endParaRPr sz="2800" b="1" dirty="0"/>
          </a:p>
        </p:txBody>
      </p:sp>
    </p:spTree>
    <p:extLst>
      <p:ext uri="{BB962C8B-B14F-4D97-AF65-F5344CB8AC3E}">
        <p14:creationId xmlns:p14="http://schemas.microsoft.com/office/powerpoint/2010/main" val="99998371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632076"/>
            <a:ext cx="11746523" cy="6225923"/>
          </a:xfrm>
        </p:spPr>
        <p:txBody>
          <a:bodyPr>
            <a:noAutofit/>
          </a:bodyPr>
          <a:lstStyle/>
          <a:p>
            <a:pPr algn="just">
              <a:lnSpc>
                <a:spcPct val="120000"/>
              </a:lnSpc>
              <a:spcBef>
                <a:spcPts val="600"/>
              </a:spcBef>
              <a:defRPr sz="2800">
                <a:latin typeface="Times New Roman"/>
              </a:defRPr>
            </a:pPr>
            <a:r>
              <a:rPr lang="tr-TR" b="1" dirty="0">
                <a:solidFill>
                  <a:srgbClr val="FFFF00"/>
                </a:solidFill>
              </a:rPr>
              <a:t>8. Türk Çevre Hukukunun Gelişimi</a:t>
            </a:r>
          </a:p>
          <a:p>
            <a:pPr marL="0" indent="0">
              <a:lnSpc>
                <a:spcPct val="110000"/>
              </a:lnSpc>
              <a:spcBef>
                <a:spcPts val="600"/>
              </a:spcBef>
              <a:buNone/>
              <a:defRPr sz="2800">
                <a:latin typeface="Times New Roman"/>
              </a:defRPr>
            </a:pPr>
            <a:r>
              <a:rPr lang="tr-TR" dirty="0"/>
              <a:t>    </a:t>
            </a:r>
            <a:r>
              <a:rPr lang="tr-TR" b="1" dirty="0">
                <a:solidFill>
                  <a:srgbClr val="FFC000"/>
                </a:solidFill>
              </a:rPr>
              <a:t>e. 2000–2010: AB Uyum Süreci</a:t>
            </a:r>
          </a:p>
          <a:p>
            <a:pPr marL="0" indent="0">
              <a:lnSpc>
                <a:spcPct val="110000"/>
              </a:lnSpc>
              <a:spcBef>
                <a:spcPts val="600"/>
              </a:spcBef>
              <a:buNone/>
              <a:defRPr sz="2800">
                <a:latin typeface="Times New Roman"/>
              </a:defRPr>
            </a:pPr>
            <a:r>
              <a:rPr lang="tr-TR" b="1" dirty="0"/>
              <a:t>   - AB’ye uyum çerçevesinde su, hava, atık ve kimyasallar alanlarında kapsamlı düzenlemeler yapılmıştır.</a:t>
            </a:r>
          </a:p>
          <a:p>
            <a:pPr marL="0" indent="0">
              <a:lnSpc>
                <a:spcPct val="110000"/>
              </a:lnSpc>
              <a:spcBef>
                <a:spcPts val="600"/>
              </a:spcBef>
              <a:buNone/>
              <a:defRPr sz="2800">
                <a:latin typeface="Times New Roman"/>
              </a:defRPr>
            </a:pPr>
            <a:r>
              <a:rPr lang="tr-TR" b="1" dirty="0"/>
              <a:t>   - 2006 Çevre Kanunu değişiklikleri ile ihtiyat, önleme ve kirleten öder ilkeleri güçlendirilmiştir.</a:t>
            </a:r>
          </a:p>
          <a:p>
            <a:pPr marL="0" indent="0">
              <a:lnSpc>
                <a:spcPct val="110000"/>
              </a:lnSpc>
              <a:spcBef>
                <a:spcPts val="600"/>
              </a:spcBef>
              <a:buNone/>
              <a:defRPr sz="2800">
                <a:latin typeface="Times New Roman"/>
              </a:defRPr>
            </a:pPr>
            <a:r>
              <a:rPr lang="tr-TR" b="1" dirty="0"/>
              <a:t>  </a:t>
            </a:r>
            <a:r>
              <a:rPr lang="tr-TR" b="1" dirty="0">
                <a:solidFill>
                  <a:srgbClr val="FFC000"/>
                </a:solidFill>
              </a:rPr>
              <a:t> f. 2010 Sonrası: İklim Hukuku</a:t>
            </a:r>
          </a:p>
          <a:p>
            <a:pPr marL="0" indent="0">
              <a:lnSpc>
                <a:spcPct val="110000"/>
              </a:lnSpc>
              <a:spcBef>
                <a:spcPts val="600"/>
              </a:spcBef>
              <a:buNone/>
              <a:defRPr sz="2800">
                <a:latin typeface="Times New Roman"/>
              </a:defRPr>
            </a:pPr>
            <a:r>
              <a:rPr lang="tr-TR" b="1" dirty="0"/>
              <a:t>   - 2011’de </a:t>
            </a:r>
            <a:r>
              <a:rPr lang="tr-TR" b="1" dirty="0">
                <a:solidFill>
                  <a:srgbClr val="FFC000"/>
                </a:solidFill>
              </a:rPr>
              <a:t>Çevre ve Şehircilik Bakanlığı</a:t>
            </a:r>
            <a:r>
              <a:rPr lang="tr-TR" b="1" dirty="0"/>
              <a:t>, 2021’de </a:t>
            </a:r>
            <a:r>
              <a:rPr lang="tr-TR" b="1" dirty="0">
                <a:solidFill>
                  <a:srgbClr val="FFC000"/>
                </a:solidFill>
              </a:rPr>
              <a:t>Çevre, Şehircilik ve İklim Değişikliği Bakanlığı </a:t>
            </a:r>
            <a:r>
              <a:rPr lang="tr-TR" b="1" dirty="0"/>
              <a:t>kurulmuştur.</a:t>
            </a:r>
          </a:p>
          <a:p>
            <a:pPr marL="0" indent="0" algn="just">
              <a:lnSpc>
                <a:spcPct val="110000"/>
              </a:lnSpc>
              <a:spcBef>
                <a:spcPts val="600"/>
              </a:spcBef>
              <a:buNone/>
              <a:defRPr sz="2800">
                <a:latin typeface="Times New Roman"/>
              </a:defRPr>
            </a:pPr>
            <a:r>
              <a:rPr lang="tr-TR" b="1" dirty="0"/>
              <a:t>   - Paris Anlaşması'nın onayıyla Türkiye iklim hukuku alanında yeni yükümlülükler üstlenmiştir.</a:t>
            </a:r>
          </a:p>
          <a:p>
            <a:pPr>
              <a:lnSpc>
                <a:spcPct val="110000"/>
              </a:lnSpc>
              <a:spcBef>
                <a:spcPts val="600"/>
              </a:spcBef>
              <a:defRPr sz="2800">
                <a:latin typeface="Times New Roman"/>
              </a:defRPr>
            </a:pPr>
            <a:r>
              <a:rPr lang="tr-TR" b="1" dirty="0"/>
              <a:t>- 2025’de </a:t>
            </a:r>
            <a:r>
              <a:rPr lang="tr-TR" b="1" dirty="0">
                <a:solidFill>
                  <a:srgbClr val="FFC000"/>
                </a:solidFill>
              </a:rPr>
              <a:t>İklim Kanunu </a:t>
            </a:r>
            <a:r>
              <a:rPr lang="tr-TR" b="1" dirty="0"/>
              <a:t>çıkarılmıştır.</a:t>
            </a:r>
          </a:p>
          <a:p>
            <a:pPr marL="0" indent="0">
              <a:lnSpc>
                <a:spcPct val="100000"/>
              </a:lnSpc>
              <a:spcBef>
                <a:spcPts val="600"/>
              </a:spcBef>
              <a:buNone/>
              <a:defRPr sz="2800">
                <a:latin typeface="Times New Roman"/>
              </a:defRPr>
            </a:pPr>
            <a:endParaRPr lang="tr-TR" dirty="0"/>
          </a:p>
          <a:p>
            <a:pPr marL="0" indent="0" algn="just">
              <a:lnSpc>
                <a:spcPct val="120000"/>
              </a:lnSpc>
              <a:spcBef>
                <a:spcPts val="600"/>
              </a:spcBef>
              <a:buNone/>
              <a:defRPr sz="2800">
                <a:latin typeface="Times New Roman"/>
              </a:defRPr>
            </a:pPr>
            <a:endParaRPr lang="tr-TR" b="1" dirty="0"/>
          </a:p>
          <a:p>
            <a:pPr marL="0" indent="0" algn="just">
              <a:lnSpc>
                <a:spcPct val="120000"/>
              </a:lnSpc>
              <a:spcBef>
                <a:spcPts val="600"/>
              </a:spcBef>
              <a:buNone/>
              <a:defRPr sz="2800">
                <a:latin typeface="Times New Roman"/>
              </a:defRPr>
            </a:pPr>
            <a:endParaRPr lang="tr-TR" b="1" dirty="0">
              <a:solidFill>
                <a:srgbClr val="FFC000"/>
              </a:solidFill>
            </a:endParaRPr>
          </a:p>
          <a:p>
            <a:pPr marL="0" indent="0" algn="just">
              <a:lnSpc>
                <a:spcPct val="120000"/>
              </a:lnSpc>
              <a:spcBef>
                <a:spcPts val="600"/>
              </a:spcBef>
              <a:buNone/>
              <a:defRPr sz="2800">
                <a:latin typeface="Times New Roman"/>
              </a:defRPr>
            </a:pPr>
            <a:endParaRPr lang="tr-TR" b="1" dirty="0">
              <a:solidFill>
                <a:srgbClr val="FFC000"/>
              </a:solidFill>
            </a:endParaRPr>
          </a:p>
          <a:p>
            <a:pPr marL="0" indent="0">
              <a:lnSpc>
                <a:spcPct val="100000"/>
              </a:lnSpc>
              <a:spcBef>
                <a:spcPts val="600"/>
              </a:spcBef>
              <a:buNone/>
              <a:defRPr sz="2800">
                <a:latin typeface="Times New Roman"/>
              </a:defRPr>
            </a:pPr>
            <a:endParaRPr lang="tr-TR" sz="2800" b="1" dirty="0"/>
          </a:p>
          <a:p>
            <a:pPr>
              <a:lnSpc>
                <a:spcPct val="100000"/>
              </a:lnSpc>
              <a:spcBef>
                <a:spcPts val="600"/>
              </a:spcBef>
              <a:defRPr sz="2800">
                <a:latin typeface="Times New Roman"/>
              </a:defRPr>
            </a:pPr>
            <a:endParaRPr sz="2800" b="1" dirty="0"/>
          </a:p>
        </p:txBody>
      </p:sp>
    </p:spTree>
    <p:extLst>
      <p:ext uri="{BB962C8B-B14F-4D97-AF65-F5344CB8AC3E}">
        <p14:creationId xmlns:p14="http://schemas.microsoft.com/office/powerpoint/2010/main" val="193913676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632076"/>
            <a:ext cx="11746523" cy="4643309"/>
          </a:xfrm>
        </p:spPr>
        <p:txBody>
          <a:bodyPr>
            <a:noAutofit/>
          </a:bodyPr>
          <a:lstStyle/>
          <a:p>
            <a:pPr algn="just">
              <a:lnSpc>
                <a:spcPct val="120000"/>
              </a:lnSpc>
              <a:spcBef>
                <a:spcPts val="600"/>
              </a:spcBef>
              <a:defRPr sz="2800">
                <a:latin typeface="Times New Roman"/>
              </a:defRPr>
            </a:pPr>
            <a:r>
              <a:rPr lang="tr-TR" b="1" dirty="0">
                <a:solidFill>
                  <a:srgbClr val="FFFF00"/>
                </a:solidFill>
              </a:rPr>
              <a:t>8. Türk Çevre Hukukunun Gelişimi</a:t>
            </a:r>
          </a:p>
          <a:p>
            <a:pPr algn="just">
              <a:lnSpc>
                <a:spcPct val="120000"/>
              </a:lnSpc>
              <a:spcBef>
                <a:spcPts val="600"/>
              </a:spcBef>
              <a:spcAft>
                <a:spcPts val="600"/>
              </a:spcAft>
              <a:defRPr sz="2800">
                <a:latin typeface="Times New Roman"/>
              </a:defRPr>
            </a:pPr>
            <a:r>
              <a:rPr lang="tr-TR" b="1" dirty="0"/>
              <a:t>2000’li yılları Türk çevre hukuku açısından genel olarak değerlendirmek gerekirse:</a:t>
            </a:r>
          </a:p>
          <a:p>
            <a:pPr marL="0" indent="0" algn="just">
              <a:lnSpc>
                <a:spcPct val="120000"/>
              </a:lnSpc>
              <a:spcBef>
                <a:spcPts val="600"/>
              </a:spcBef>
              <a:spcAft>
                <a:spcPts val="600"/>
              </a:spcAft>
              <a:buNone/>
              <a:defRPr sz="2800">
                <a:latin typeface="Times New Roman"/>
              </a:defRPr>
            </a:pPr>
            <a:r>
              <a:rPr lang="tr-TR" b="1" dirty="0"/>
              <a:t>   </a:t>
            </a:r>
            <a:r>
              <a:rPr lang="tr-TR" b="1" dirty="0">
                <a:solidFill>
                  <a:srgbClr val="FFFF00"/>
                </a:solidFill>
              </a:rPr>
              <a:t>* </a:t>
            </a:r>
            <a:r>
              <a:rPr lang="tr-TR" b="1" dirty="0"/>
              <a:t>Öncelikle 2006 yılındaki değişikliklerle Çevre Kanunu’na modern bir görünüm kazandırıldığını söylemeliyiz.</a:t>
            </a:r>
          </a:p>
          <a:p>
            <a:pPr marL="0" indent="0" algn="just">
              <a:lnSpc>
                <a:spcPct val="120000"/>
              </a:lnSpc>
              <a:spcBef>
                <a:spcPts val="600"/>
              </a:spcBef>
              <a:spcAft>
                <a:spcPts val="600"/>
              </a:spcAft>
              <a:buNone/>
              <a:defRPr sz="2800">
                <a:latin typeface="Times New Roman"/>
              </a:defRPr>
            </a:pPr>
            <a:r>
              <a:rPr lang="tr-TR" b="1" dirty="0"/>
              <a:t>  </a:t>
            </a:r>
            <a:r>
              <a:rPr lang="tr-TR" b="1" dirty="0" smtClean="0"/>
              <a:t> </a:t>
            </a:r>
            <a:r>
              <a:rPr lang="tr-TR" b="1" dirty="0" smtClean="0">
                <a:solidFill>
                  <a:srgbClr val="FFFF00"/>
                </a:solidFill>
              </a:rPr>
              <a:t>* </a:t>
            </a:r>
            <a:r>
              <a:rPr lang="tr-TR" b="1" dirty="0"/>
              <a:t>Bununla birlikte, yasal düzenlemelere konu olması gereken birçok hususun hala çok sayıda yönetmelikle çoğu kez bölük pörçük bir biçimde düzenlendiği görülmektedir.</a:t>
            </a:r>
          </a:p>
          <a:p>
            <a:pPr marL="0" indent="0" algn="just">
              <a:lnSpc>
                <a:spcPct val="120000"/>
              </a:lnSpc>
              <a:spcBef>
                <a:spcPts val="600"/>
              </a:spcBef>
              <a:spcAft>
                <a:spcPts val="600"/>
              </a:spcAft>
              <a:buNone/>
              <a:defRPr sz="2800">
                <a:latin typeface="Times New Roman"/>
              </a:defRPr>
            </a:pPr>
            <a:endParaRPr lang="tr-TR" b="1" dirty="0"/>
          </a:p>
          <a:p>
            <a:pPr marL="0" indent="0" algn="just">
              <a:lnSpc>
                <a:spcPct val="120000"/>
              </a:lnSpc>
              <a:spcBef>
                <a:spcPts val="600"/>
              </a:spcBef>
              <a:spcAft>
                <a:spcPts val="600"/>
              </a:spcAft>
              <a:buNone/>
              <a:defRPr sz="2800">
                <a:latin typeface="Times New Roman"/>
              </a:defRPr>
            </a:pPr>
            <a:endParaRPr lang="tr-TR" b="1" dirty="0">
              <a:solidFill>
                <a:srgbClr val="FFC000"/>
              </a:solidFill>
            </a:endParaRPr>
          </a:p>
          <a:p>
            <a:pPr marL="0" indent="0" algn="just">
              <a:lnSpc>
                <a:spcPct val="120000"/>
              </a:lnSpc>
              <a:spcBef>
                <a:spcPts val="600"/>
              </a:spcBef>
              <a:spcAft>
                <a:spcPts val="600"/>
              </a:spcAft>
              <a:buNone/>
              <a:defRPr sz="2800">
                <a:latin typeface="Times New Roman"/>
              </a:defRPr>
            </a:pPr>
            <a:endParaRPr lang="tr-TR" b="1" dirty="0">
              <a:solidFill>
                <a:srgbClr val="FFC000"/>
              </a:solidFill>
            </a:endParaRPr>
          </a:p>
          <a:p>
            <a:pPr marL="0" indent="0">
              <a:lnSpc>
                <a:spcPct val="120000"/>
              </a:lnSpc>
              <a:spcBef>
                <a:spcPts val="600"/>
              </a:spcBef>
              <a:spcAft>
                <a:spcPts val="600"/>
              </a:spcAft>
              <a:buNone/>
              <a:defRPr sz="2800">
                <a:latin typeface="Times New Roman"/>
              </a:defRPr>
            </a:pPr>
            <a:endParaRPr lang="tr-TR" sz="2800" b="1" dirty="0"/>
          </a:p>
          <a:p>
            <a:pPr>
              <a:lnSpc>
                <a:spcPct val="100000"/>
              </a:lnSpc>
              <a:spcBef>
                <a:spcPts val="600"/>
              </a:spcBef>
              <a:defRPr sz="2800">
                <a:latin typeface="Times New Roman"/>
              </a:defRPr>
            </a:pPr>
            <a:endParaRPr sz="2800" b="1" dirty="0"/>
          </a:p>
        </p:txBody>
      </p:sp>
    </p:spTree>
    <p:extLst>
      <p:ext uri="{BB962C8B-B14F-4D97-AF65-F5344CB8AC3E}">
        <p14:creationId xmlns:p14="http://schemas.microsoft.com/office/powerpoint/2010/main" val="12468101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687"/>
            <a:ext cx="9404723" cy="686765"/>
          </a:xfrm>
        </p:spPr>
        <p:txBody>
          <a:bodyPr/>
          <a:lstStyle/>
          <a:p>
            <a:pPr algn="ctr">
              <a:lnSpc>
                <a:spcPct val="100000"/>
              </a:lnSpc>
              <a:defRPr sz="3200">
                <a:solidFill>
                  <a:srgbClr val="FFFF00"/>
                </a:solidFill>
                <a:latin typeface="Times New Roman"/>
              </a:defRPr>
            </a:pPr>
            <a:r>
              <a:rPr b="1" dirty="0"/>
              <a:t>X. ÇEVRE HUKUKUNUN TARİHSEL GELİŞİMİ</a:t>
            </a:r>
          </a:p>
        </p:txBody>
      </p:sp>
      <p:sp>
        <p:nvSpPr>
          <p:cNvPr id="3" name="Content Placeholder 2"/>
          <p:cNvSpPr>
            <a:spLocks noGrp="1"/>
          </p:cNvSpPr>
          <p:nvPr>
            <p:ph idx="1"/>
          </p:nvPr>
        </p:nvSpPr>
        <p:spPr>
          <a:xfrm>
            <a:off x="196948" y="632076"/>
            <a:ext cx="11746523" cy="6225923"/>
          </a:xfrm>
        </p:spPr>
        <p:txBody>
          <a:bodyPr>
            <a:noAutofit/>
          </a:bodyPr>
          <a:lstStyle/>
          <a:p>
            <a:pPr algn="just">
              <a:lnSpc>
                <a:spcPct val="120000"/>
              </a:lnSpc>
              <a:spcBef>
                <a:spcPts val="600"/>
              </a:spcBef>
              <a:defRPr sz="2800">
                <a:latin typeface="Times New Roman"/>
              </a:defRPr>
            </a:pPr>
            <a:r>
              <a:rPr lang="tr-TR" b="1" dirty="0">
                <a:solidFill>
                  <a:srgbClr val="FFFF00"/>
                </a:solidFill>
              </a:rPr>
              <a:t>8. Türk Çevre Hukukunun Gelişimi</a:t>
            </a:r>
          </a:p>
          <a:p>
            <a:pPr algn="just">
              <a:lnSpc>
                <a:spcPct val="120000"/>
              </a:lnSpc>
              <a:spcBef>
                <a:spcPts val="600"/>
              </a:spcBef>
              <a:spcAft>
                <a:spcPts val="600"/>
              </a:spcAft>
              <a:defRPr sz="2800">
                <a:latin typeface="Times New Roman"/>
              </a:defRPr>
            </a:pPr>
            <a:r>
              <a:rPr lang="tr-TR" b="1" dirty="0"/>
              <a:t>2000’li yılları Türk çevre hukuku açısından genel olarak değerlendirmek gerekirse;</a:t>
            </a:r>
          </a:p>
          <a:p>
            <a:pPr marL="0" indent="0" algn="just">
              <a:lnSpc>
                <a:spcPct val="120000"/>
              </a:lnSpc>
              <a:spcBef>
                <a:spcPts val="600"/>
              </a:spcBef>
              <a:spcAft>
                <a:spcPts val="600"/>
              </a:spcAft>
              <a:buNone/>
              <a:defRPr sz="2800">
                <a:latin typeface="Times New Roman"/>
              </a:defRPr>
            </a:pPr>
            <a:r>
              <a:rPr lang="tr-TR" b="1" dirty="0"/>
              <a:t>   </a:t>
            </a:r>
            <a:r>
              <a:rPr lang="tr-TR" b="1" dirty="0">
                <a:solidFill>
                  <a:srgbClr val="FFFF00"/>
                </a:solidFill>
              </a:rPr>
              <a:t>* </a:t>
            </a:r>
            <a:r>
              <a:rPr lang="tr-TR" b="1" dirty="0"/>
              <a:t>Cumhuriyetimizin yüzüncü yılına girerken ülkemizde hala çerçeve kanun niteliğinde bir Su Kanunu, Doğa Koruma Kanunu veya Atık Kanunu'nun olmaması ciddi bir eksikliktir.</a:t>
            </a:r>
          </a:p>
          <a:p>
            <a:pPr marL="0" indent="0" algn="just">
              <a:lnSpc>
                <a:spcPct val="120000"/>
              </a:lnSpc>
              <a:spcBef>
                <a:spcPts val="600"/>
              </a:spcBef>
              <a:spcAft>
                <a:spcPts val="600"/>
              </a:spcAft>
              <a:buNone/>
              <a:defRPr sz="2800">
                <a:latin typeface="Times New Roman"/>
              </a:defRPr>
            </a:pPr>
            <a:r>
              <a:rPr lang="tr-TR" b="1" dirty="0"/>
              <a:t>   </a:t>
            </a:r>
            <a:r>
              <a:rPr lang="tr-TR" b="1" dirty="0">
                <a:solidFill>
                  <a:srgbClr val="FFFF00"/>
                </a:solidFill>
              </a:rPr>
              <a:t>* </a:t>
            </a:r>
            <a:r>
              <a:rPr lang="tr-TR" b="1" dirty="0"/>
              <a:t>Bunların dışında, Çevre Kanunu’nda gerçekleştirilen değişikliklere rağmen bu dönemde </a:t>
            </a:r>
            <a:r>
              <a:rPr lang="tr-TR" b="1" dirty="0" err="1"/>
              <a:t>kalkınmacı</a:t>
            </a:r>
            <a:r>
              <a:rPr lang="tr-TR" b="1" dirty="0"/>
              <a:t> paradigmanın baskın olduğu ve bu paradigmanın bir yansıması olarak çevre mevzuatına geriye gidiş niteliğinde birçok müdahalenin söz konusu olduğu ifade edilmelidir.</a:t>
            </a:r>
          </a:p>
          <a:p>
            <a:pPr marL="0" indent="0" algn="just">
              <a:lnSpc>
                <a:spcPct val="120000"/>
              </a:lnSpc>
              <a:spcBef>
                <a:spcPts val="600"/>
              </a:spcBef>
              <a:spcAft>
                <a:spcPts val="600"/>
              </a:spcAft>
              <a:buNone/>
              <a:defRPr sz="2800">
                <a:latin typeface="Times New Roman"/>
              </a:defRPr>
            </a:pPr>
            <a:endParaRPr lang="tr-TR" b="1" dirty="0"/>
          </a:p>
          <a:p>
            <a:pPr marL="0" indent="0" algn="just">
              <a:lnSpc>
                <a:spcPct val="120000"/>
              </a:lnSpc>
              <a:spcBef>
                <a:spcPts val="600"/>
              </a:spcBef>
              <a:spcAft>
                <a:spcPts val="600"/>
              </a:spcAft>
              <a:buNone/>
              <a:defRPr sz="2800">
                <a:latin typeface="Times New Roman"/>
              </a:defRPr>
            </a:pPr>
            <a:endParaRPr lang="tr-TR" b="1" dirty="0"/>
          </a:p>
          <a:p>
            <a:pPr marL="0" indent="0" algn="just">
              <a:lnSpc>
                <a:spcPct val="120000"/>
              </a:lnSpc>
              <a:spcBef>
                <a:spcPts val="600"/>
              </a:spcBef>
              <a:spcAft>
                <a:spcPts val="600"/>
              </a:spcAft>
              <a:buNone/>
              <a:defRPr sz="2800">
                <a:latin typeface="Times New Roman"/>
              </a:defRPr>
            </a:pPr>
            <a:endParaRPr lang="tr-TR" b="1" dirty="0"/>
          </a:p>
          <a:p>
            <a:pPr marL="0" indent="0" algn="just">
              <a:lnSpc>
                <a:spcPct val="120000"/>
              </a:lnSpc>
              <a:spcBef>
                <a:spcPts val="600"/>
              </a:spcBef>
              <a:spcAft>
                <a:spcPts val="600"/>
              </a:spcAft>
              <a:buNone/>
              <a:defRPr sz="2800">
                <a:latin typeface="Times New Roman"/>
              </a:defRPr>
            </a:pPr>
            <a:endParaRPr lang="tr-TR" b="1" dirty="0">
              <a:solidFill>
                <a:srgbClr val="FFC000"/>
              </a:solidFill>
            </a:endParaRPr>
          </a:p>
          <a:p>
            <a:pPr marL="0" indent="0" algn="just">
              <a:lnSpc>
                <a:spcPct val="120000"/>
              </a:lnSpc>
              <a:spcBef>
                <a:spcPts val="600"/>
              </a:spcBef>
              <a:spcAft>
                <a:spcPts val="600"/>
              </a:spcAft>
              <a:buNone/>
              <a:defRPr sz="2800">
                <a:latin typeface="Times New Roman"/>
              </a:defRPr>
            </a:pPr>
            <a:endParaRPr lang="tr-TR" b="1" dirty="0">
              <a:solidFill>
                <a:srgbClr val="FFC000"/>
              </a:solidFill>
            </a:endParaRPr>
          </a:p>
          <a:p>
            <a:pPr marL="0" indent="0">
              <a:lnSpc>
                <a:spcPct val="120000"/>
              </a:lnSpc>
              <a:spcBef>
                <a:spcPts val="600"/>
              </a:spcBef>
              <a:spcAft>
                <a:spcPts val="600"/>
              </a:spcAft>
              <a:buNone/>
              <a:defRPr sz="2800">
                <a:latin typeface="Times New Roman"/>
              </a:defRPr>
            </a:pPr>
            <a:endParaRPr lang="tr-TR" sz="2800" b="1" dirty="0"/>
          </a:p>
          <a:p>
            <a:pPr>
              <a:lnSpc>
                <a:spcPct val="100000"/>
              </a:lnSpc>
              <a:spcBef>
                <a:spcPts val="600"/>
              </a:spcBef>
              <a:defRPr sz="2800">
                <a:latin typeface="Times New Roman"/>
              </a:defRPr>
            </a:pPr>
            <a:endParaRPr sz="2800" b="1" dirty="0"/>
          </a:p>
        </p:txBody>
      </p:sp>
    </p:spTree>
    <p:extLst>
      <p:ext uri="{BB962C8B-B14F-4D97-AF65-F5344CB8AC3E}">
        <p14:creationId xmlns:p14="http://schemas.microsoft.com/office/powerpoint/2010/main" val="2299469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828" y="1195754"/>
            <a:ext cx="11338560" cy="5052645"/>
          </a:xfrm>
        </p:spPr>
        <p:txBody>
          <a:bodyPr/>
          <a:lstStyle/>
          <a:p>
            <a:endParaRPr dirty="0"/>
          </a:p>
          <a:p>
            <a:pPr marL="0" indent="0">
              <a:lnSpc>
                <a:spcPct val="120000"/>
              </a:lnSpc>
              <a:spcBef>
                <a:spcPts val="600"/>
              </a:spcBef>
              <a:spcAft>
                <a:spcPts val="600"/>
              </a:spcAft>
              <a:defRPr sz="2800">
                <a:latin typeface="Times New Roman"/>
              </a:defRPr>
            </a:pPr>
            <a:r>
              <a:rPr b="1" dirty="0">
                <a:solidFill>
                  <a:srgbClr val="FFFF00"/>
                </a:solidFill>
              </a:rPr>
              <a:t>NİTELİKSEL </a:t>
            </a:r>
            <a:r>
              <a:rPr b="1" dirty="0" err="1"/>
              <a:t>açıdan</a:t>
            </a:r>
            <a:r>
              <a:rPr b="1" dirty="0"/>
              <a:t> </a:t>
            </a:r>
            <a:r>
              <a:rPr b="1" dirty="0" err="1"/>
              <a:t>yapılan</a:t>
            </a:r>
            <a:r>
              <a:rPr b="1" dirty="0"/>
              <a:t> </a:t>
            </a:r>
            <a:r>
              <a:rPr b="1" dirty="0" err="1"/>
              <a:t>ayrımlarda</a:t>
            </a:r>
            <a:r>
              <a:rPr b="1" dirty="0"/>
              <a:t>;</a:t>
            </a:r>
          </a:p>
          <a:p>
            <a:pPr marL="0" indent="0">
              <a:lnSpc>
                <a:spcPct val="120000"/>
              </a:lnSpc>
              <a:spcBef>
                <a:spcPts val="600"/>
              </a:spcBef>
              <a:spcAft>
                <a:spcPts val="600"/>
              </a:spcAft>
              <a:defRPr sz="2800">
                <a:latin typeface="Times New Roman"/>
              </a:defRPr>
            </a:pPr>
            <a:r>
              <a:rPr b="1" dirty="0">
                <a:solidFill>
                  <a:srgbClr val="FFFF00"/>
                </a:solidFill>
              </a:rPr>
              <a:t>A) </a:t>
            </a:r>
            <a:r>
              <a:rPr b="1" dirty="0" err="1">
                <a:solidFill>
                  <a:srgbClr val="FFC000"/>
                </a:solidFill>
              </a:rPr>
              <a:t>Fiziksel</a:t>
            </a:r>
            <a:r>
              <a:rPr b="1" dirty="0">
                <a:solidFill>
                  <a:srgbClr val="FFC000"/>
                </a:solidFill>
              </a:rPr>
              <a:t> </a:t>
            </a:r>
            <a:r>
              <a:rPr b="1" dirty="0" err="1">
                <a:solidFill>
                  <a:srgbClr val="FFC000"/>
                </a:solidFill>
              </a:rPr>
              <a:t>çevre</a:t>
            </a:r>
            <a:r>
              <a:rPr b="1" dirty="0">
                <a:solidFill>
                  <a:srgbClr val="FFC000"/>
                </a:solidFill>
              </a:rPr>
              <a:t> </a:t>
            </a:r>
            <a:r>
              <a:rPr b="1" dirty="0" err="1"/>
              <a:t>ve</a:t>
            </a:r>
            <a:endParaRPr b="1" dirty="0"/>
          </a:p>
          <a:p>
            <a:pPr marL="0" indent="0">
              <a:lnSpc>
                <a:spcPct val="120000"/>
              </a:lnSpc>
              <a:spcBef>
                <a:spcPts val="600"/>
              </a:spcBef>
              <a:spcAft>
                <a:spcPts val="600"/>
              </a:spcAft>
              <a:defRPr sz="2800">
                <a:latin typeface="Times New Roman"/>
              </a:defRPr>
            </a:pPr>
            <a:r>
              <a:rPr b="1" dirty="0">
                <a:solidFill>
                  <a:srgbClr val="FFFF00"/>
                </a:solidFill>
              </a:rPr>
              <a:t>B) </a:t>
            </a:r>
            <a:r>
              <a:rPr b="1" dirty="0" err="1">
                <a:solidFill>
                  <a:srgbClr val="FFC000"/>
                </a:solidFill>
              </a:rPr>
              <a:t>Toplumsal</a:t>
            </a:r>
            <a:r>
              <a:rPr b="1" dirty="0">
                <a:solidFill>
                  <a:srgbClr val="FFC000"/>
                </a:solidFill>
              </a:rPr>
              <a:t> </a:t>
            </a:r>
            <a:r>
              <a:rPr b="1" dirty="0" err="1">
                <a:solidFill>
                  <a:srgbClr val="FFC000"/>
                </a:solidFill>
              </a:rPr>
              <a:t>çevre</a:t>
            </a:r>
            <a:r>
              <a:rPr b="1" dirty="0">
                <a:solidFill>
                  <a:srgbClr val="FFC000"/>
                </a:solidFill>
              </a:rPr>
              <a:t> </a:t>
            </a:r>
            <a:r>
              <a:rPr b="1" dirty="0" err="1"/>
              <a:t>ifadelerine</a:t>
            </a:r>
            <a:r>
              <a:rPr b="1" dirty="0"/>
              <a:t> </a:t>
            </a:r>
            <a:r>
              <a:rPr b="1" dirty="0" err="1"/>
              <a:t>yer</a:t>
            </a:r>
            <a:r>
              <a:rPr b="1" dirty="0"/>
              <a:t> </a:t>
            </a:r>
            <a:r>
              <a:rPr b="1" dirty="0" err="1"/>
              <a:t>verildiği</a:t>
            </a:r>
            <a:r>
              <a:rPr b="1" dirty="0"/>
              <a:t> </a:t>
            </a:r>
            <a:r>
              <a:rPr b="1" dirty="0" err="1"/>
              <a:t>görülmektedir</a:t>
            </a:r>
            <a:r>
              <a:rPr b="1" dirty="0"/>
              <a:t>.</a:t>
            </a:r>
          </a:p>
        </p:txBody>
      </p:sp>
      <p:sp>
        <p:nvSpPr>
          <p:cNvPr id="6" name="Title 1">
            <a:extLst>
              <a:ext uri="{FF2B5EF4-FFF2-40B4-BE49-F238E27FC236}">
                <a16:creationId xmlns:a16="http://schemas.microsoft.com/office/drawing/2014/main" xmlns="" id="{B803EF17-D34A-4AB3-8DA0-02FC8BB3FAAA}"/>
              </a:ext>
            </a:extLst>
          </p:cNvPr>
          <p:cNvSpPr>
            <a:spLocks noGrp="1"/>
          </p:cNvSpPr>
          <p:nvPr>
            <p:ph type="title"/>
          </p:nvPr>
        </p:nvSpPr>
        <p:spPr>
          <a:xfrm>
            <a:off x="632043" y="195880"/>
            <a:ext cx="9404723" cy="827442"/>
          </a:xfrm>
        </p:spPr>
        <p:txBody>
          <a:bodyPr/>
          <a:lstStyle/>
          <a:p>
            <a:pPr algn="ctr">
              <a:lnSpc>
                <a:spcPct val="100000"/>
              </a:lnSpc>
              <a:defRPr sz="3200">
                <a:solidFill>
                  <a:srgbClr val="FFFF00"/>
                </a:solidFill>
                <a:latin typeface="Times New Roman"/>
              </a:defRPr>
            </a:pPr>
            <a:r>
              <a:rPr b="1" dirty="0"/>
              <a:t>II. ÇEVRE KAVRAMI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745" y="1209822"/>
            <a:ext cx="11676183" cy="5038577"/>
          </a:xfrm>
        </p:spPr>
        <p:txBody>
          <a:bodyPr>
            <a:normAutofit/>
          </a:bodyPr>
          <a:lstStyle/>
          <a:p>
            <a:endParaRPr dirty="0"/>
          </a:p>
          <a:p>
            <a:pPr marL="0" indent="0" algn="just">
              <a:lnSpc>
                <a:spcPct val="120000"/>
              </a:lnSpc>
              <a:spcBef>
                <a:spcPts val="600"/>
              </a:spcBef>
              <a:spcAft>
                <a:spcPts val="600"/>
              </a:spcAft>
              <a:defRPr sz="2800">
                <a:latin typeface="Times New Roman"/>
              </a:defRPr>
            </a:pPr>
            <a:r>
              <a:rPr lang="tr-TR" b="1" dirty="0">
                <a:solidFill>
                  <a:srgbClr val="FFFF00"/>
                </a:solidFill>
              </a:rPr>
              <a:t> </a:t>
            </a:r>
            <a:r>
              <a:rPr b="1" dirty="0" err="1">
                <a:solidFill>
                  <a:srgbClr val="FFFF00"/>
                </a:solidFill>
              </a:rPr>
              <a:t>Fiziksel</a:t>
            </a:r>
            <a:r>
              <a:rPr b="1" dirty="0">
                <a:solidFill>
                  <a:srgbClr val="FFFF00"/>
                </a:solidFill>
              </a:rPr>
              <a:t> </a:t>
            </a:r>
            <a:r>
              <a:rPr b="1" dirty="0" err="1">
                <a:solidFill>
                  <a:srgbClr val="FFFF00"/>
                </a:solidFill>
              </a:rPr>
              <a:t>Çevre</a:t>
            </a:r>
            <a:r>
              <a:rPr b="1" dirty="0">
                <a:solidFill>
                  <a:srgbClr val="FFFF00"/>
                </a:solidFill>
              </a:rPr>
              <a:t>:</a:t>
            </a:r>
            <a:r>
              <a:rPr b="1" dirty="0"/>
              <a:t> </a:t>
            </a:r>
            <a:r>
              <a:rPr b="1" dirty="0" err="1"/>
              <a:t>İnsanın</a:t>
            </a:r>
            <a:r>
              <a:rPr b="1" dirty="0"/>
              <a:t> </a:t>
            </a:r>
            <a:r>
              <a:rPr b="1" dirty="0" err="1"/>
              <a:t>yaşadığı</a:t>
            </a:r>
            <a:r>
              <a:rPr b="1" dirty="0"/>
              <a:t>, </a:t>
            </a:r>
            <a:r>
              <a:rPr b="1" dirty="0" err="1"/>
              <a:t>varlığını</a:t>
            </a:r>
            <a:r>
              <a:rPr b="1" dirty="0"/>
              <a:t> </a:t>
            </a:r>
            <a:r>
              <a:rPr b="1" dirty="0" err="1"/>
              <a:t>ve</a:t>
            </a:r>
            <a:r>
              <a:rPr b="1" dirty="0"/>
              <a:t> </a:t>
            </a:r>
            <a:r>
              <a:rPr b="1" dirty="0" err="1"/>
              <a:t>diğer</a:t>
            </a:r>
            <a:r>
              <a:rPr b="1" dirty="0"/>
              <a:t> </a:t>
            </a:r>
            <a:r>
              <a:rPr b="1" dirty="0" err="1"/>
              <a:t>canlı</a:t>
            </a:r>
            <a:r>
              <a:rPr b="1" dirty="0"/>
              <a:t> </a:t>
            </a:r>
            <a:r>
              <a:rPr b="1" dirty="0" err="1"/>
              <a:t>ve</a:t>
            </a:r>
            <a:r>
              <a:rPr b="1" dirty="0"/>
              <a:t> </a:t>
            </a:r>
            <a:r>
              <a:rPr b="1" dirty="0" err="1"/>
              <a:t>cansız</a:t>
            </a:r>
            <a:r>
              <a:rPr b="1" dirty="0"/>
              <a:t> </a:t>
            </a:r>
            <a:r>
              <a:rPr b="1" dirty="0" err="1"/>
              <a:t>türlerle</a:t>
            </a:r>
            <a:r>
              <a:rPr b="1" dirty="0"/>
              <a:t> </a:t>
            </a:r>
            <a:r>
              <a:rPr b="1" dirty="0" err="1"/>
              <a:t>ilişkilerini</a:t>
            </a:r>
            <a:r>
              <a:rPr b="1" dirty="0"/>
              <a:t> </a:t>
            </a:r>
            <a:r>
              <a:rPr b="1" dirty="0" err="1"/>
              <a:t>sürdürdüğü</a:t>
            </a:r>
            <a:r>
              <a:rPr b="1" dirty="0"/>
              <a:t> </a:t>
            </a:r>
            <a:r>
              <a:rPr b="1" dirty="0" err="1">
                <a:solidFill>
                  <a:srgbClr val="FFC000"/>
                </a:solidFill>
              </a:rPr>
              <a:t>ortam</a:t>
            </a:r>
            <a:r>
              <a:rPr b="1" dirty="0">
                <a:solidFill>
                  <a:srgbClr val="FFC000"/>
                </a:solidFill>
              </a:rPr>
              <a:t> </a:t>
            </a:r>
            <a:r>
              <a:rPr b="1" u="sng" dirty="0" err="1">
                <a:solidFill>
                  <a:srgbClr val="FFC000"/>
                </a:solidFill>
              </a:rPr>
              <a:t>fiziksel</a:t>
            </a:r>
            <a:r>
              <a:rPr b="1" u="sng" dirty="0">
                <a:solidFill>
                  <a:srgbClr val="FFC000"/>
                </a:solidFill>
              </a:rPr>
              <a:t> </a:t>
            </a:r>
            <a:r>
              <a:rPr b="1" u="sng" dirty="0" err="1">
                <a:solidFill>
                  <a:srgbClr val="FFC000"/>
                </a:solidFill>
              </a:rPr>
              <a:t>çevre</a:t>
            </a:r>
            <a:r>
              <a:rPr b="1" dirty="0">
                <a:solidFill>
                  <a:srgbClr val="FFC000"/>
                </a:solidFill>
              </a:rPr>
              <a:t> </a:t>
            </a:r>
            <a:r>
              <a:rPr b="1" dirty="0" err="1"/>
              <a:t>olarak</a:t>
            </a:r>
            <a:r>
              <a:rPr b="1" dirty="0"/>
              <a:t> </a:t>
            </a:r>
            <a:r>
              <a:rPr b="1" dirty="0" err="1"/>
              <a:t>adlandırılır</a:t>
            </a:r>
            <a:r>
              <a:rPr b="1" dirty="0"/>
              <a:t> (</a:t>
            </a:r>
            <a:r>
              <a:rPr b="1" dirty="0" err="1"/>
              <a:t>litosfer</a:t>
            </a:r>
            <a:r>
              <a:rPr b="1" dirty="0"/>
              <a:t>, </a:t>
            </a:r>
            <a:r>
              <a:rPr b="1" dirty="0" err="1"/>
              <a:t>atmosfer</a:t>
            </a:r>
            <a:r>
              <a:rPr b="1" dirty="0"/>
              <a:t>, </a:t>
            </a:r>
            <a:r>
              <a:rPr b="1" dirty="0" err="1"/>
              <a:t>biyosfer</a:t>
            </a:r>
            <a:r>
              <a:rPr b="1" dirty="0"/>
              <a:t> </a:t>
            </a:r>
            <a:r>
              <a:rPr b="1" dirty="0" err="1"/>
              <a:t>ve</a:t>
            </a:r>
            <a:r>
              <a:rPr b="1" dirty="0"/>
              <a:t> </a:t>
            </a:r>
            <a:r>
              <a:rPr b="1" dirty="0" err="1"/>
              <a:t>hidrosfer</a:t>
            </a:r>
            <a:r>
              <a:rPr b="1" dirty="0"/>
              <a:t>).</a:t>
            </a:r>
          </a:p>
          <a:p>
            <a:pPr marL="0" indent="0" algn="just">
              <a:lnSpc>
                <a:spcPct val="120000"/>
              </a:lnSpc>
              <a:spcBef>
                <a:spcPts val="600"/>
              </a:spcBef>
              <a:spcAft>
                <a:spcPts val="600"/>
              </a:spcAft>
              <a:defRPr sz="2800">
                <a:latin typeface="Times New Roman"/>
              </a:defRPr>
            </a:pPr>
            <a:r>
              <a:rPr lang="tr-TR" b="1" dirty="0">
                <a:solidFill>
                  <a:srgbClr val="FFFF00"/>
                </a:solidFill>
              </a:rPr>
              <a:t> </a:t>
            </a:r>
            <a:r>
              <a:rPr b="1" dirty="0">
                <a:solidFill>
                  <a:srgbClr val="FFFF00"/>
                </a:solidFill>
              </a:rPr>
              <a:t>A) </a:t>
            </a:r>
            <a:r>
              <a:rPr b="1" dirty="0" err="1">
                <a:solidFill>
                  <a:srgbClr val="FFFF00"/>
                </a:solidFill>
              </a:rPr>
              <a:t>Fiziksel</a:t>
            </a:r>
            <a:r>
              <a:rPr b="1" dirty="0">
                <a:solidFill>
                  <a:srgbClr val="FFFF00"/>
                </a:solidFill>
              </a:rPr>
              <a:t> </a:t>
            </a:r>
            <a:r>
              <a:rPr b="1" dirty="0" err="1">
                <a:solidFill>
                  <a:srgbClr val="FFFF00"/>
                </a:solidFill>
              </a:rPr>
              <a:t>Çevre</a:t>
            </a:r>
            <a:r>
              <a:rPr b="1" dirty="0">
                <a:solidFill>
                  <a:srgbClr val="FFFF00"/>
                </a:solidFill>
              </a:rPr>
              <a:t>;</a:t>
            </a:r>
          </a:p>
          <a:p>
            <a:pPr marL="0" indent="0" algn="just">
              <a:lnSpc>
                <a:spcPct val="120000"/>
              </a:lnSpc>
              <a:spcBef>
                <a:spcPts val="600"/>
              </a:spcBef>
              <a:spcAft>
                <a:spcPts val="600"/>
              </a:spcAft>
              <a:defRPr sz="2800">
                <a:latin typeface="Times New Roman"/>
              </a:defRPr>
            </a:pPr>
            <a:r>
              <a:rPr lang="tr-TR" b="1" dirty="0"/>
              <a:t> </a:t>
            </a:r>
            <a:r>
              <a:rPr b="1" dirty="0">
                <a:solidFill>
                  <a:srgbClr val="FFFF00"/>
                </a:solidFill>
              </a:rPr>
              <a:t>1) </a:t>
            </a:r>
            <a:r>
              <a:rPr b="1" dirty="0"/>
              <a:t>Bir </a:t>
            </a:r>
            <a:r>
              <a:rPr b="1" dirty="0" err="1"/>
              <a:t>ayırıma</a:t>
            </a:r>
            <a:r>
              <a:rPr b="1" dirty="0"/>
              <a:t> </a:t>
            </a:r>
            <a:r>
              <a:rPr b="1" dirty="0" err="1"/>
              <a:t>göre</a:t>
            </a:r>
            <a:r>
              <a:rPr lang="tr-TR" b="1" dirty="0"/>
              <a:t>; </a:t>
            </a:r>
            <a:r>
              <a:rPr lang="tr-TR" b="1" dirty="0">
                <a:solidFill>
                  <a:srgbClr val="FFC000"/>
                </a:solidFill>
              </a:rPr>
              <a:t>b</a:t>
            </a:r>
            <a:r>
              <a:rPr b="1" dirty="0" err="1">
                <a:solidFill>
                  <a:srgbClr val="FFC000"/>
                </a:solidFill>
              </a:rPr>
              <a:t>iyotik</a:t>
            </a:r>
            <a:r>
              <a:rPr b="1" dirty="0">
                <a:solidFill>
                  <a:srgbClr val="FFC000"/>
                </a:solidFill>
              </a:rPr>
              <a:t> (</a:t>
            </a:r>
            <a:r>
              <a:rPr b="1" dirty="0" err="1">
                <a:solidFill>
                  <a:srgbClr val="FFC000"/>
                </a:solidFill>
              </a:rPr>
              <a:t>canlı</a:t>
            </a:r>
            <a:r>
              <a:rPr b="1" dirty="0">
                <a:solidFill>
                  <a:srgbClr val="FFC000"/>
                </a:solidFill>
              </a:rPr>
              <a:t>) </a:t>
            </a:r>
            <a:r>
              <a:rPr b="1" dirty="0" err="1">
                <a:solidFill>
                  <a:srgbClr val="FFC000"/>
                </a:solidFill>
              </a:rPr>
              <a:t>çevre</a:t>
            </a:r>
            <a:r>
              <a:rPr b="1" dirty="0">
                <a:solidFill>
                  <a:srgbClr val="FFC000"/>
                </a:solidFill>
              </a:rPr>
              <a:t> </a:t>
            </a:r>
            <a:r>
              <a:rPr b="1" dirty="0" err="1"/>
              <a:t>ve</a:t>
            </a:r>
            <a:r>
              <a:rPr lang="tr-TR" b="1" dirty="0"/>
              <a:t> </a:t>
            </a:r>
            <a:r>
              <a:rPr lang="tr-TR" b="1" dirty="0">
                <a:solidFill>
                  <a:srgbClr val="FFC000"/>
                </a:solidFill>
              </a:rPr>
              <a:t>a</a:t>
            </a:r>
            <a:r>
              <a:rPr b="1" dirty="0" err="1">
                <a:solidFill>
                  <a:srgbClr val="FFC000"/>
                </a:solidFill>
              </a:rPr>
              <a:t>biyotik</a:t>
            </a:r>
            <a:r>
              <a:rPr b="1" dirty="0">
                <a:solidFill>
                  <a:srgbClr val="FFC000"/>
                </a:solidFill>
              </a:rPr>
              <a:t> (</a:t>
            </a:r>
            <a:r>
              <a:rPr b="1" dirty="0" err="1">
                <a:solidFill>
                  <a:srgbClr val="FFC000"/>
                </a:solidFill>
              </a:rPr>
              <a:t>cansız</a:t>
            </a:r>
            <a:r>
              <a:rPr b="1" dirty="0">
                <a:solidFill>
                  <a:srgbClr val="FFC000"/>
                </a:solidFill>
              </a:rPr>
              <a:t>) </a:t>
            </a:r>
            <a:r>
              <a:rPr b="1" dirty="0" err="1">
                <a:solidFill>
                  <a:srgbClr val="FFC000"/>
                </a:solidFill>
              </a:rPr>
              <a:t>çevre</a:t>
            </a:r>
            <a:r>
              <a:rPr lang="tr-TR" b="1" dirty="0"/>
              <a:t>.</a:t>
            </a:r>
          </a:p>
          <a:p>
            <a:pPr>
              <a:lnSpc>
                <a:spcPct val="100000"/>
              </a:lnSpc>
              <a:defRPr sz="2800">
                <a:latin typeface="Times New Roman"/>
              </a:defRPr>
            </a:pPr>
            <a:r>
              <a:rPr lang="tr-TR" dirty="0">
                <a:solidFill>
                  <a:srgbClr val="FFFF00"/>
                </a:solidFill>
              </a:rPr>
              <a:t>2</a:t>
            </a:r>
            <a:r>
              <a:rPr lang="tr-TR" sz="2800" b="1" dirty="0">
                <a:solidFill>
                  <a:srgbClr val="FFFF00"/>
                </a:solidFill>
                <a:latin typeface="Times New Roman"/>
              </a:rPr>
              <a:t>) </a:t>
            </a:r>
            <a:r>
              <a:rPr lang="tr-TR" sz="2800" b="1" dirty="0">
                <a:latin typeface="Times New Roman"/>
              </a:rPr>
              <a:t>Diğer bir ayırıma göre (oluşum bakımından); </a:t>
            </a:r>
            <a:r>
              <a:rPr lang="tr-TR" sz="2800" b="1" dirty="0">
                <a:solidFill>
                  <a:srgbClr val="FFC000"/>
                </a:solidFill>
                <a:latin typeface="Times New Roman"/>
              </a:rPr>
              <a:t>doğal çevre </a:t>
            </a:r>
            <a:r>
              <a:rPr lang="tr-TR" sz="2800" b="1" dirty="0">
                <a:latin typeface="Times New Roman"/>
              </a:rPr>
              <a:t>ve  </a:t>
            </a:r>
            <a:r>
              <a:rPr lang="tr-TR" sz="2800" b="1" dirty="0">
                <a:solidFill>
                  <a:srgbClr val="FFC000"/>
                </a:solidFill>
                <a:latin typeface="Times New Roman"/>
              </a:rPr>
              <a:t>yapay çevre.</a:t>
            </a:r>
          </a:p>
          <a:p>
            <a:pPr marL="0" indent="0" algn="just">
              <a:lnSpc>
                <a:spcPct val="120000"/>
              </a:lnSpc>
              <a:spcBef>
                <a:spcPts val="600"/>
              </a:spcBef>
              <a:spcAft>
                <a:spcPts val="600"/>
              </a:spcAft>
              <a:defRPr sz="2800">
                <a:latin typeface="Times New Roman"/>
              </a:defRPr>
            </a:pPr>
            <a:endParaRPr b="1" dirty="0"/>
          </a:p>
        </p:txBody>
      </p:sp>
      <p:sp>
        <p:nvSpPr>
          <p:cNvPr id="6" name="Title 1">
            <a:extLst>
              <a:ext uri="{FF2B5EF4-FFF2-40B4-BE49-F238E27FC236}">
                <a16:creationId xmlns:a16="http://schemas.microsoft.com/office/drawing/2014/main" xmlns="" id="{D01F97D3-49FC-40E1-A36E-2515D21E2A7C}"/>
              </a:ext>
            </a:extLst>
          </p:cNvPr>
          <p:cNvSpPr>
            <a:spLocks noGrp="1"/>
          </p:cNvSpPr>
          <p:nvPr>
            <p:ph type="title"/>
          </p:nvPr>
        </p:nvSpPr>
        <p:spPr>
          <a:xfrm>
            <a:off x="632043" y="195880"/>
            <a:ext cx="9404723" cy="827442"/>
          </a:xfrm>
        </p:spPr>
        <p:txBody>
          <a:bodyPr/>
          <a:lstStyle/>
          <a:p>
            <a:pPr algn="ctr">
              <a:lnSpc>
                <a:spcPct val="100000"/>
              </a:lnSpc>
              <a:defRPr sz="3200">
                <a:solidFill>
                  <a:srgbClr val="FFFF00"/>
                </a:solidFill>
                <a:latin typeface="Times New Roman"/>
              </a:defRPr>
            </a:pPr>
            <a:r>
              <a:rPr b="1" dirty="0"/>
              <a:t>II. ÇEVRE KAVRAMI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7625" y="1023322"/>
            <a:ext cx="11394829" cy="5225077"/>
          </a:xfrm>
        </p:spPr>
        <p:txBody>
          <a:bodyPr/>
          <a:lstStyle/>
          <a:p>
            <a:endParaRPr dirty="0"/>
          </a:p>
          <a:p>
            <a:pPr marL="0" indent="0" algn="just">
              <a:lnSpc>
                <a:spcPct val="120000"/>
              </a:lnSpc>
              <a:spcBef>
                <a:spcPts val="600"/>
              </a:spcBef>
              <a:spcAft>
                <a:spcPts val="600"/>
              </a:spcAft>
              <a:defRPr sz="2800">
                <a:latin typeface="Times New Roman"/>
              </a:defRPr>
            </a:pPr>
            <a:r>
              <a:rPr lang="tr-TR" b="1" dirty="0"/>
              <a:t> </a:t>
            </a:r>
            <a:r>
              <a:rPr b="1" dirty="0" err="1">
                <a:solidFill>
                  <a:srgbClr val="FFFF00"/>
                </a:solidFill>
              </a:rPr>
              <a:t>Doğal</a:t>
            </a:r>
            <a:r>
              <a:rPr b="1" dirty="0">
                <a:solidFill>
                  <a:srgbClr val="FFFF00"/>
                </a:solidFill>
              </a:rPr>
              <a:t> </a:t>
            </a:r>
            <a:r>
              <a:rPr b="1" dirty="0" err="1">
                <a:solidFill>
                  <a:srgbClr val="FFFF00"/>
                </a:solidFill>
              </a:rPr>
              <a:t>Çevre</a:t>
            </a:r>
            <a:r>
              <a:rPr b="1" dirty="0">
                <a:solidFill>
                  <a:srgbClr val="FFFF00"/>
                </a:solidFill>
              </a:rPr>
              <a:t>: </a:t>
            </a:r>
            <a:endParaRPr lang="tr-TR" b="1" dirty="0">
              <a:solidFill>
                <a:srgbClr val="FFFF00"/>
              </a:solidFill>
            </a:endParaRPr>
          </a:p>
          <a:p>
            <a:pPr marL="0" indent="0" algn="just">
              <a:lnSpc>
                <a:spcPct val="120000"/>
              </a:lnSpc>
              <a:spcBef>
                <a:spcPts val="600"/>
              </a:spcBef>
              <a:spcAft>
                <a:spcPts val="600"/>
              </a:spcAft>
              <a:buNone/>
              <a:defRPr sz="2800">
                <a:latin typeface="Times New Roman"/>
              </a:defRPr>
            </a:pPr>
            <a:r>
              <a:rPr lang="tr-TR" b="1" dirty="0">
                <a:solidFill>
                  <a:srgbClr val="FFFF00"/>
                </a:solidFill>
              </a:rPr>
              <a:t>  </a:t>
            </a:r>
            <a:r>
              <a:rPr b="1" dirty="0" err="1"/>
              <a:t>Yerkürede</a:t>
            </a:r>
            <a:r>
              <a:rPr b="1" dirty="0"/>
              <a:t> </a:t>
            </a:r>
            <a:r>
              <a:rPr b="1" dirty="0" err="1"/>
              <a:t>insanın</a:t>
            </a:r>
            <a:r>
              <a:rPr b="1" dirty="0"/>
              <a:t> </a:t>
            </a:r>
            <a:r>
              <a:rPr b="1" dirty="0" err="1"/>
              <a:t>oluşumuna</a:t>
            </a:r>
            <a:r>
              <a:rPr b="1" dirty="0"/>
              <a:t> </a:t>
            </a:r>
            <a:r>
              <a:rPr b="1" dirty="0" err="1"/>
              <a:t>katkı</a:t>
            </a:r>
            <a:r>
              <a:rPr b="1" dirty="0"/>
              <a:t> </a:t>
            </a:r>
            <a:r>
              <a:rPr b="1" dirty="0" err="1"/>
              <a:t>yapmadığı</a:t>
            </a:r>
            <a:r>
              <a:rPr b="1" dirty="0"/>
              <a:t>, </a:t>
            </a:r>
            <a:r>
              <a:rPr b="1" dirty="0" err="1">
                <a:solidFill>
                  <a:srgbClr val="FFFF00"/>
                </a:solidFill>
              </a:rPr>
              <a:t>doğal</a:t>
            </a:r>
            <a:r>
              <a:rPr b="1" dirty="0">
                <a:solidFill>
                  <a:srgbClr val="FFFF00"/>
                </a:solidFill>
              </a:rPr>
              <a:t> </a:t>
            </a:r>
            <a:r>
              <a:rPr b="1" dirty="0" err="1">
                <a:solidFill>
                  <a:srgbClr val="FFFF00"/>
                </a:solidFill>
              </a:rPr>
              <a:t>gelişim</a:t>
            </a:r>
            <a:r>
              <a:rPr b="1" dirty="0">
                <a:solidFill>
                  <a:srgbClr val="FFFF00"/>
                </a:solidFill>
              </a:rPr>
              <a:t> </a:t>
            </a:r>
            <a:r>
              <a:rPr b="1" dirty="0" err="1"/>
              <a:t>ve</a:t>
            </a:r>
            <a:r>
              <a:rPr b="1" dirty="0"/>
              <a:t> </a:t>
            </a:r>
            <a:r>
              <a:rPr b="1" dirty="0" err="1">
                <a:solidFill>
                  <a:srgbClr val="FFFF00"/>
                </a:solidFill>
              </a:rPr>
              <a:t>değişimlerle</a:t>
            </a:r>
            <a:r>
              <a:rPr b="1" dirty="0">
                <a:solidFill>
                  <a:srgbClr val="FFFF00"/>
                </a:solidFill>
              </a:rPr>
              <a:t> </a:t>
            </a:r>
            <a:r>
              <a:rPr b="1" dirty="0" err="1"/>
              <a:t>oluşmuş</a:t>
            </a:r>
            <a:r>
              <a:rPr b="1" dirty="0">
                <a:solidFill>
                  <a:srgbClr val="FFFF00"/>
                </a:solidFill>
              </a:rPr>
              <a:t> </a:t>
            </a:r>
            <a:r>
              <a:rPr b="1" dirty="0" err="1"/>
              <a:t>yaşam</a:t>
            </a:r>
            <a:r>
              <a:rPr b="1" dirty="0"/>
              <a:t> </a:t>
            </a:r>
            <a:r>
              <a:rPr b="1" dirty="0" err="1"/>
              <a:t>ortamlarıdır</a:t>
            </a:r>
            <a:r>
              <a:rPr b="1" dirty="0"/>
              <a:t>.</a:t>
            </a:r>
            <a:endParaRPr lang="tr-TR" b="1" dirty="0"/>
          </a:p>
          <a:p>
            <a:pPr marL="0" indent="0" algn="just">
              <a:lnSpc>
                <a:spcPct val="120000"/>
              </a:lnSpc>
              <a:spcBef>
                <a:spcPts val="600"/>
              </a:spcBef>
              <a:spcAft>
                <a:spcPts val="600"/>
              </a:spcAft>
              <a:defRPr sz="2800">
                <a:latin typeface="Times New Roman"/>
              </a:defRPr>
            </a:pPr>
            <a:r>
              <a:rPr lang="tr-TR" b="1" dirty="0">
                <a:solidFill>
                  <a:srgbClr val="FFFF00"/>
                </a:solidFill>
              </a:rPr>
              <a:t> Yapay Çevre: </a:t>
            </a:r>
          </a:p>
          <a:p>
            <a:pPr marL="0" indent="0" algn="just">
              <a:lnSpc>
                <a:spcPct val="120000"/>
              </a:lnSpc>
              <a:spcBef>
                <a:spcPts val="600"/>
              </a:spcBef>
              <a:spcAft>
                <a:spcPts val="600"/>
              </a:spcAft>
              <a:buNone/>
              <a:defRPr sz="2800">
                <a:latin typeface="Times New Roman"/>
              </a:defRPr>
            </a:pPr>
            <a:r>
              <a:rPr lang="tr-TR" b="1" dirty="0">
                <a:solidFill>
                  <a:srgbClr val="FFFF00"/>
                </a:solidFill>
              </a:rPr>
              <a:t>  </a:t>
            </a:r>
            <a:r>
              <a:rPr lang="tr-TR" b="1" dirty="0"/>
              <a:t>İnsanoğlunun </a:t>
            </a:r>
            <a:r>
              <a:rPr lang="tr-TR" b="1" dirty="0">
                <a:solidFill>
                  <a:srgbClr val="FFFF00"/>
                </a:solidFill>
              </a:rPr>
              <a:t>bilgi ve kültür </a:t>
            </a:r>
            <a:r>
              <a:rPr lang="tr-TR" b="1" dirty="0"/>
              <a:t>birikimine dayalı olarak çeşitli kaynakları kullanarak oluşturduğu ve </a:t>
            </a:r>
            <a:r>
              <a:rPr lang="tr-TR" b="1" dirty="0">
                <a:solidFill>
                  <a:srgbClr val="FFFF00"/>
                </a:solidFill>
              </a:rPr>
              <a:t>tamamen insan ürünü</a:t>
            </a:r>
            <a:r>
              <a:rPr lang="tr-TR" b="1" dirty="0"/>
              <a:t> olan yaşam ortamlarıdır.</a:t>
            </a:r>
          </a:p>
          <a:p>
            <a:pPr>
              <a:lnSpc>
                <a:spcPct val="100000"/>
              </a:lnSpc>
              <a:defRPr sz="2800">
                <a:latin typeface="Times New Roman"/>
              </a:defRPr>
            </a:pPr>
            <a:endParaRPr dirty="0"/>
          </a:p>
        </p:txBody>
      </p:sp>
      <p:sp>
        <p:nvSpPr>
          <p:cNvPr id="6" name="Title 1">
            <a:extLst>
              <a:ext uri="{FF2B5EF4-FFF2-40B4-BE49-F238E27FC236}">
                <a16:creationId xmlns:a16="http://schemas.microsoft.com/office/drawing/2014/main" xmlns="" id="{4D0862AD-B3E6-4FC7-A178-5AE0AB2ADD29}"/>
              </a:ext>
            </a:extLst>
          </p:cNvPr>
          <p:cNvSpPr>
            <a:spLocks noGrp="1"/>
          </p:cNvSpPr>
          <p:nvPr>
            <p:ph type="title"/>
          </p:nvPr>
        </p:nvSpPr>
        <p:spPr>
          <a:xfrm>
            <a:off x="632043" y="195880"/>
            <a:ext cx="9404723" cy="827442"/>
          </a:xfrm>
        </p:spPr>
        <p:txBody>
          <a:bodyPr/>
          <a:lstStyle/>
          <a:p>
            <a:pPr algn="ctr">
              <a:lnSpc>
                <a:spcPct val="100000"/>
              </a:lnSpc>
              <a:defRPr sz="3200">
                <a:solidFill>
                  <a:srgbClr val="FFFF00"/>
                </a:solidFill>
                <a:latin typeface="Times New Roman"/>
              </a:defRPr>
            </a:pPr>
            <a:r>
              <a:rPr b="1" dirty="0"/>
              <a:t>II. ÇEVRE KAVRAMI</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785</TotalTime>
  <Words>4607</Words>
  <Application>Microsoft Office PowerPoint</Application>
  <PresentationFormat>Özel</PresentationFormat>
  <Paragraphs>433</Paragraphs>
  <Slides>68</Slides>
  <Notes>0</Notes>
  <HiddenSlides>0</HiddenSlides>
  <MMClips>0</MMClips>
  <ScaleCrop>false</ScaleCrop>
  <HeadingPairs>
    <vt:vector size="4" baseType="variant">
      <vt:variant>
        <vt:lpstr>Tema</vt:lpstr>
      </vt:variant>
      <vt:variant>
        <vt:i4>1</vt:i4>
      </vt:variant>
      <vt:variant>
        <vt:lpstr>Slayt Başlıkları</vt:lpstr>
      </vt:variant>
      <vt:variant>
        <vt:i4>68</vt:i4>
      </vt:variant>
    </vt:vector>
  </HeadingPairs>
  <TitlesOfParts>
    <vt:vector size="69" baseType="lpstr">
      <vt:lpstr>İyon</vt:lpstr>
      <vt:lpstr>ÇEVRE HUKUKUNUN TEMEL İLKELERİ</vt:lpstr>
      <vt:lpstr>Sunum Planı</vt:lpstr>
      <vt:lpstr>I. ÇEVRE HUKUKU</vt:lpstr>
      <vt:lpstr>I. ÇEVRE HUKUKU</vt:lpstr>
      <vt:lpstr>I. ÇEVRE HUKUKU</vt:lpstr>
      <vt:lpstr>II. ÇEVRE KAVRAMI</vt:lpstr>
      <vt:lpstr>II. ÇEVRE KAVRAMI</vt:lpstr>
      <vt:lpstr>II. ÇEVRE KAVRAMI</vt:lpstr>
      <vt:lpstr>II. ÇEVRE KAVRAMI</vt:lpstr>
      <vt:lpstr>II. ÇEVRE KAVRAMI</vt:lpstr>
      <vt:lpstr>II. ÇEVRE KAVRAMI</vt:lpstr>
      <vt:lpstr>II. ÇEVRE KAVRAMI</vt:lpstr>
      <vt:lpstr>II. ÇEVRE KAVRAMI</vt:lpstr>
      <vt:lpstr>III. EKOLOJİ</vt:lpstr>
      <vt:lpstr>III. EKOLOJİ</vt:lpstr>
      <vt:lpstr>III. EKOLOJİ</vt:lpstr>
      <vt:lpstr>III. EKOLOJİ</vt:lpstr>
      <vt:lpstr>III. EKOLOJİ</vt:lpstr>
      <vt:lpstr>III. EKOLOJİ</vt:lpstr>
      <vt:lpstr>III. EKOLOJİ</vt:lpstr>
      <vt:lpstr>III. EKOLOJİ</vt:lpstr>
      <vt:lpstr>IV. CEVRE SORUNLARI</vt:lpstr>
      <vt:lpstr>IV. CEVRE SORUNLARI</vt:lpstr>
      <vt:lpstr>IV. CEVRE SORUNLARI</vt:lpstr>
      <vt:lpstr>IV. CEVRE SORUNLARI</vt:lpstr>
      <vt:lpstr>IV. CEVRE SORUNLARI</vt:lpstr>
      <vt:lpstr>IV. CEVRE SORUNLARI</vt:lpstr>
      <vt:lpstr>IV. CEVRE SORUNLARI</vt:lpstr>
      <vt:lpstr>IV. CEVRE SORUNLARI</vt:lpstr>
      <vt:lpstr>IV. CEVRE SORUNLARI</vt:lpstr>
      <vt:lpstr>V. CEVRE SORUNSALI</vt:lpstr>
      <vt:lpstr>V. CEVRE SORUNSALI</vt:lpstr>
      <vt:lpstr>V. CEVRE SORUNSALI</vt:lpstr>
      <vt:lpstr>V. CEVRE SORUNSALI</vt:lpstr>
      <vt:lpstr>VI. ÇEVREYE İLİŞKİN ETİK YAKLAŞIMLAR</vt:lpstr>
      <vt:lpstr>VI. ÇEVREYE İLİŞKİN ETİK YAKLAŞIMLAR</vt:lpstr>
      <vt:lpstr>VI. ÇEVREYE İLİŞKİN ETİK YAKLAŞIMLAR</vt:lpstr>
      <vt:lpstr>VI. ÇEVREYE İLİŞKİN ETİK YAKLAŞIMLAR</vt:lpstr>
      <vt:lpstr>VI. ÇEVREYE İLİŞKİN ETİK YAKLAŞIMLAR</vt:lpstr>
      <vt:lpstr>VI. ÇEVREYE İLİŞKİN ETİK YAKLAŞIMLAR</vt:lpstr>
      <vt:lpstr>VI. ÇEVREYE İLİŞKİN ETİK YAKLAŞIMLAR</vt:lpstr>
      <vt:lpstr>VI. ÇEVREYE İLİŞKİN ETİK YAKLAŞIMLAR</vt:lpstr>
      <vt:lpstr>VII. CEVRE HUKUKUNUN KONUSU VE AMACI</vt:lpstr>
      <vt:lpstr>VII. CEVRE HUKUKUNUN KONUSU VE AMACI</vt:lpstr>
      <vt:lpstr>VII. CEVRE HUKUKUNUN KONUSU VE AMACI</vt:lpstr>
      <vt:lpstr>VII. CEVRE HUKUKUNUN KONUSU VE AMACI</vt:lpstr>
      <vt:lpstr>VII. CEVRE HUKUKUNUN KONUSU VE AMACI</vt:lpstr>
      <vt:lpstr>VIII. CEVRE HUKUKUNUN KAYNAKLARI</vt:lpstr>
      <vt:lpstr>VIII. CEVRE HUKUKUNUN KAYNAKLARI</vt:lpstr>
      <vt:lpstr>IX. ÇEVRE HUKUKUNUN NİTELİKLERİ</vt:lpstr>
      <vt:lpstr>IX. ÇEVRE HUKUKUNUN NİTELİKLERİ</vt:lpstr>
      <vt:lpstr>IX. ÇEVRE HUKUKUNUN NİTELİKLERİ</vt:lpstr>
      <vt:lpstr>IX. ÇEVRE HUKUKUNUN NİTELİKLERİ</vt:lpstr>
      <vt:lpstr>IX. ÇEVRE HUKUKUNUN NİTELİKLERİ</vt:lpstr>
      <vt:lpstr>IX. ÇEVRE HUKUKUNUN NİTELİKLERİ</vt:lpstr>
      <vt:lpstr>IX. ÇEVRE HUKUKUNUN NİTELİKLERİ</vt:lpstr>
      <vt:lpstr>X. ÇEVRE HUKUKUNUN TARİHSEL GELİŞİMİ</vt:lpstr>
      <vt:lpstr>X. ÇEVRE HUKUKUNUN TARİHSEL GELİŞİMİ</vt:lpstr>
      <vt:lpstr>X. ÇEVRE HUKUKUNUN TARİHSEL GELİŞİMİ</vt:lpstr>
      <vt:lpstr>X. ÇEVRE HUKUKUNUN TARİHSEL GELİŞİMİ</vt:lpstr>
      <vt:lpstr>X. ÇEVRE HUKUKUNUN TARİHSEL GELİŞİMİ</vt:lpstr>
      <vt:lpstr>X. ÇEVRE HUKUKUNUN TARİHSEL GELİŞİMİ</vt:lpstr>
      <vt:lpstr>X. ÇEVRE HUKUKUNUN TARİHSEL GELİŞİMİ</vt:lpstr>
      <vt:lpstr>X. ÇEVRE HUKUKUNUN TARİHSEL GELİŞİMİ</vt:lpstr>
      <vt:lpstr>X. ÇEVRE HUKUKUNUN TARİHSEL GELİŞİMİ</vt:lpstr>
      <vt:lpstr>X. ÇEVRE HUKUKUNUN TARİHSEL GELİŞİMİ</vt:lpstr>
      <vt:lpstr>X. ÇEVRE HUKUKUNUN TARİHSEL GELİŞİMİ</vt:lpstr>
      <vt:lpstr>X. ÇEVRE HUKUKUNUN TARİHSEL GELİŞİMİ</vt:lpstr>
    </vt:vector>
  </TitlesOfParts>
  <Company>SilentAll Team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KÜRESEL ISINMA VE İKLİM DEĞİŞİKLİĞİ</dc:title>
  <dc:creator>Mustafa</dc:creator>
  <cp:lastModifiedBy>Sami DOGRU</cp:lastModifiedBy>
  <cp:revision>79</cp:revision>
  <dcterms:created xsi:type="dcterms:W3CDTF">2014-04-19T23:12:32Z</dcterms:created>
  <dcterms:modified xsi:type="dcterms:W3CDTF">2025-11-06T08:24:45Z</dcterms:modified>
</cp:coreProperties>
</file>