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5" r:id="rId6"/>
    <p:sldId id="266" r:id="rId7"/>
    <p:sldId id="268" r:id="rId8"/>
    <p:sldId id="269" r:id="rId9"/>
    <p:sldId id="270" r:id="rId10"/>
    <p:sldId id="273" r:id="rId11"/>
    <p:sldId id="274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0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38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69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85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36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00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7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36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69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4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91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10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47F44-0593-4CD3-8D70-5EDC273C5234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241B-D4B2-451F-837D-3110E1380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07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Intention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Interpretation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PART 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9196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53614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1. </a:t>
            </a:r>
            <a:r>
              <a:rPr lang="en-US" dirty="0" smtClean="0"/>
              <a:t>“I </a:t>
            </a:r>
            <a:r>
              <a:rPr lang="en-US" dirty="0"/>
              <a:t>promise to call ”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say </a:t>
            </a:r>
            <a:r>
              <a:rPr lang="en-US" dirty="0"/>
              <a:t>“I’ll call</a:t>
            </a:r>
            <a:r>
              <a:rPr lang="en-US" dirty="0" smtClean="0"/>
              <a:t>”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2. </a:t>
            </a:r>
            <a:r>
              <a:rPr lang="en-US" dirty="0" smtClean="0"/>
              <a:t>“I </a:t>
            </a:r>
            <a:r>
              <a:rPr lang="en-US" dirty="0"/>
              <a:t>hereby request that you take out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garbage</a:t>
            </a:r>
            <a:r>
              <a:rPr lang="en-US" dirty="0"/>
              <a:t>,” we say, “The garbage ..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3. </a:t>
            </a:r>
            <a:r>
              <a:rPr lang="en-US" dirty="0" smtClean="0"/>
              <a:t>“I </a:t>
            </a:r>
            <a:r>
              <a:rPr lang="en-US" dirty="0"/>
              <a:t>order you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home by 11,” we say “We’ll expect you home by 11.”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make useful guesses about which </a:t>
            </a:r>
            <a:r>
              <a:rPr lang="en-US" b="1" dirty="0"/>
              <a:t>illocutionary action </a:t>
            </a:r>
            <a:r>
              <a:rPr lang="en-US" dirty="0"/>
              <a:t>a speaker may be </a:t>
            </a:r>
            <a:r>
              <a:rPr lang="en-US" u="sng" dirty="0"/>
              <a:t>performing by making an utterance. </a:t>
            </a:r>
          </a:p>
          <a:p>
            <a:endParaRPr lang="en-US" dirty="0"/>
          </a:p>
          <a:p>
            <a:r>
              <a:rPr lang="tr-TR" dirty="0" smtClean="0"/>
              <a:t>I</a:t>
            </a:r>
            <a:r>
              <a:rPr lang="en-US" dirty="0" smtClean="0"/>
              <a:t>t </a:t>
            </a:r>
            <a:r>
              <a:rPr lang="en-US" dirty="0"/>
              <a:t>means being able to make useful guesses about what the utterance is meant to </a:t>
            </a:r>
            <a:r>
              <a:rPr lang="en-US" dirty="0" smtClean="0"/>
              <a:t>accomplish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7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US" dirty="0"/>
              <a:t>Another way of modeling how indirect speech acts are interpreted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theory </a:t>
            </a:r>
            <a:r>
              <a:rPr lang="en-US" dirty="0"/>
              <a:t>of “conversational </a:t>
            </a:r>
            <a:r>
              <a:rPr lang="en-US" dirty="0" err="1"/>
              <a:t>implicature</a:t>
            </a:r>
            <a:r>
              <a:rPr lang="en-US" dirty="0"/>
              <a:t>” associated with H. P. Grice (1975</a:t>
            </a:r>
            <a:r>
              <a:rPr lang="en-US" dirty="0" smtClean="0"/>
              <a:t>).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Grice suggested that people interpret indirectness by orienting to a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broad </a:t>
            </a:r>
            <a:r>
              <a:rPr lang="en-US" dirty="0"/>
              <a:t>shared conventions about what to expect from others in conversation.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12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cooperative</a:t>
            </a:r>
            <a:r>
              <a:rPr lang="tr-TR" b="1" dirty="0"/>
              <a:t> </a:t>
            </a:r>
            <a:r>
              <a:rPr lang="tr-TR" b="1" dirty="0" err="1"/>
              <a:t>principle</a:t>
            </a:r>
            <a:r>
              <a:rPr lang="tr-TR" b="1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your conversational contribution such as is required, at the stage at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occurs, by the accepted purpose or direction of the talk exchange in which </a:t>
            </a:r>
            <a:r>
              <a:rPr lang="en-US" dirty="0" smtClean="0"/>
              <a:t>you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engaged.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8860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/>
              <a:t>maxim</a:t>
            </a:r>
            <a:r>
              <a:rPr lang="tr-TR" b="1" dirty="0"/>
              <a:t> of </a:t>
            </a:r>
            <a:r>
              <a:rPr lang="tr-TR" b="1" dirty="0" err="1"/>
              <a:t>quantity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Make your contribution as informative as is required (for the current </a:t>
            </a:r>
            <a:r>
              <a:rPr lang="en-US" dirty="0" smtClean="0"/>
              <a:t>purposes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exchange).</a:t>
            </a:r>
          </a:p>
          <a:p>
            <a:r>
              <a:rPr lang="en-US" dirty="0" smtClean="0"/>
              <a:t> </a:t>
            </a:r>
            <a:r>
              <a:rPr lang="en-US" dirty="0"/>
              <a:t>Do not make your contribution more informative than is required.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190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3.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/>
              <a:t>maxim</a:t>
            </a:r>
            <a:r>
              <a:rPr lang="tr-TR" b="1" dirty="0"/>
              <a:t> of </a:t>
            </a:r>
            <a:r>
              <a:rPr lang="tr-TR" b="1" dirty="0" err="1"/>
              <a:t>quality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say what you believe to be false.</a:t>
            </a:r>
          </a:p>
          <a:p>
            <a:r>
              <a:rPr lang="en-US" dirty="0" smtClean="0"/>
              <a:t>Do </a:t>
            </a:r>
            <a:r>
              <a:rPr lang="en-US" dirty="0"/>
              <a:t>not say that for which you lack adequate evidence.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80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4.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maxim</a:t>
            </a:r>
            <a:r>
              <a:rPr lang="tr-TR" b="1" dirty="0"/>
              <a:t> of </a:t>
            </a:r>
            <a:r>
              <a:rPr lang="tr-TR" b="1" dirty="0" err="1"/>
              <a:t>relation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Be relevant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tr-TR" sz="4000" dirty="0" smtClean="0"/>
              <a:t>           </a:t>
            </a:r>
            <a:r>
              <a:rPr lang="tr-TR" sz="4000" b="1" dirty="0" smtClean="0"/>
              <a:t>5. </a:t>
            </a:r>
            <a:r>
              <a:rPr lang="en-US" sz="4000" b="1" dirty="0" smtClean="0"/>
              <a:t>The maxim of manner</a:t>
            </a:r>
          </a:p>
          <a:p>
            <a:r>
              <a:rPr lang="en-US" dirty="0" smtClean="0"/>
              <a:t> Avoid obscurity of expression.</a:t>
            </a:r>
          </a:p>
          <a:p>
            <a:r>
              <a:rPr lang="en-US" dirty="0" smtClean="0"/>
              <a:t> Avoid ambiguity.</a:t>
            </a:r>
          </a:p>
          <a:p>
            <a:r>
              <a:rPr lang="tr-TR" dirty="0" smtClean="0"/>
              <a:t> </a:t>
            </a:r>
            <a:r>
              <a:rPr lang="en-US" dirty="0" smtClean="0"/>
              <a:t>Be brief. (Avoid unnecessary prolixity.)</a:t>
            </a:r>
          </a:p>
          <a:p>
            <a:r>
              <a:rPr lang="tr-TR" dirty="0" smtClean="0"/>
              <a:t> </a:t>
            </a:r>
            <a:r>
              <a:rPr lang="en-US" dirty="0" smtClean="0"/>
              <a:t>Be orderly.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93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ways speakers’ choices and their</a:t>
            </a:r>
            <a:r>
              <a:rPr lang="tr-TR" dirty="0" smtClean="0"/>
              <a:t> </a:t>
            </a:r>
            <a:r>
              <a:rPr lang="en-US" dirty="0" smtClean="0"/>
              <a:t>right to make choices are shaped and limited by their social positioning. </a:t>
            </a:r>
            <a:endParaRPr lang="tr-TR" dirty="0" smtClean="0"/>
          </a:p>
          <a:p>
            <a:r>
              <a:rPr lang="en-US" dirty="0" smtClean="0"/>
              <a:t>All discourse is both a reaction to the world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92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en-US" dirty="0" smtClean="0"/>
              <a:t>a few of the ways about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US" dirty="0" smtClean="0"/>
              <a:t>goals,</a:t>
            </a:r>
            <a:endParaRPr lang="tr-TR" dirty="0" smtClean="0"/>
          </a:p>
          <a:p>
            <a:r>
              <a:rPr lang="en-US" dirty="0" smtClean="0"/>
              <a:t>purposes, </a:t>
            </a:r>
            <a:endParaRPr lang="tr-TR" dirty="0" smtClean="0"/>
          </a:p>
          <a:p>
            <a:r>
              <a:rPr lang="en-US" b="1" u="sng" dirty="0" smtClean="0"/>
              <a:t>intentions </a:t>
            </a:r>
            <a:endParaRPr lang="tr-TR" b="1" u="sng" dirty="0"/>
          </a:p>
          <a:p>
            <a:r>
              <a:rPr lang="en-US" dirty="0" smtClean="0"/>
              <a:t>their relationships to texts </a:t>
            </a:r>
            <a:endParaRPr lang="tr-TR" dirty="0" smtClean="0"/>
          </a:p>
          <a:p>
            <a:r>
              <a:rPr lang="en-US" dirty="0" smtClean="0"/>
              <a:t> when and where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are useful</a:t>
            </a:r>
            <a:r>
              <a:rPr lang="tr-TR" dirty="0" smtClean="0"/>
              <a:t> (</a:t>
            </a:r>
            <a:r>
              <a:rPr lang="en-US" dirty="0" err="1" smtClean="0"/>
              <a:t>Johnstone</a:t>
            </a:r>
            <a:r>
              <a:rPr lang="tr-TR" dirty="0" smtClean="0"/>
              <a:t>, 2008)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95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Speech </a:t>
            </a:r>
            <a:r>
              <a:rPr lang="en-US" dirty="0"/>
              <a:t>Acts </a:t>
            </a:r>
            <a:r>
              <a:rPr lang="tr-TR" dirty="0" smtClean="0"/>
              <a:t>(</a:t>
            </a:r>
            <a:r>
              <a:rPr lang="en-US" dirty="0" smtClean="0"/>
              <a:t>Austin</a:t>
            </a:r>
            <a:r>
              <a:rPr lang="tr-TR" dirty="0" smtClean="0"/>
              <a:t>,</a:t>
            </a:r>
            <a:r>
              <a:rPr lang="en-US" dirty="0" smtClean="0"/>
              <a:t> 1962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en-US" dirty="0" smtClean="0"/>
              <a:t>Searle</a:t>
            </a:r>
            <a:r>
              <a:rPr lang="tr-TR" dirty="0" smtClean="0"/>
              <a:t>, </a:t>
            </a:r>
            <a:r>
              <a:rPr lang="en-US" dirty="0" smtClean="0"/>
              <a:t>1969)</a:t>
            </a:r>
            <a:r>
              <a:rPr lang="tr-TR" dirty="0" smtClean="0"/>
              <a:t> </a:t>
            </a:r>
            <a:r>
              <a:rPr lang="en-US" dirty="0" smtClean="0"/>
              <a:t>and Conversational </a:t>
            </a:r>
            <a:r>
              <a:rPr lang="en-US" dirty="0" err="1" smtClean="0"/>
              <a:t>Implicature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n-US" dirty="0" smtClean="0"/>
              <a:t>When you say something you are doing something</a:t>
            </a:r>
            <a:r>
              <a:rPr lang="tr-TR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 smtClean="0"/>
              <a:t>T</a:t>
            </a:r>
            <a:r>
              <a:rPr lang="en-US" dirty="0" err="1" smtClean="0"/>
              <a:t>alking</a:t>
            </a:r>
            <a:r>
              <a:rPr lang="en-US" dirty="0" smtClean="0"/>
              <a:t> is action on</a:t>
            </a:r>
            <a:r>
              <a:rPr lang="tr-TR" dirty="0" smtClean="0"/>
              <a:t> </a:t>
            </a:r>
            <a:r>
              <a:rPr lang="en-US" dirty="0" smtClean="0"/>
              <a:t>several levels.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On one level, speakers perform what are called </a:t>
            </a:r>
            <a:r>
              <a:rPr lang="en-US" i="1" dirty="0" err="1" smtClean="0"/>
              <a:t>locutionary</a:t>
            </a:r>
            <a:r>
              <a:rPr lang="tr-TR" dirty="0"/>
              <a:t> </a:t>
            </a:r>
            <a:r>
              <a:rPr lang="en-US" dirty="0" smtClean="0"/>
              <a:t>acts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Johnstone</a:t>
            </a:r>
            <a:r>
              <a:rPr lang="en-US" dirty="0" smtClean="0"/>
              <a:t>, 2008).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260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the next level of </a:t>
            </a:r>
            <a:r>
              <a:rPr lang="en-US" b="1" dirty="0" err="1" smtClean="0"/>
              <a:t>locutionary</a:t>
            </a:r>
            <a:r>
              <a:rPr lang="en-US" b="1" dirty="0" smtClean="0"/>
              <a:t> interpretation</a:t>
            </a:r>
            <a:br>
              <a:rPr lang="en-US" b="1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: </a:t>
            </a:r>
            <a:r>
              <a:rPr lang="en-US" dirty="0" smtClean="0"/>
              <a:t>“Drop over for dinner sometime”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smtClean="0"/>
              <a:t>sentence of five words with an understood second-person pronoun </a:t>
            </a:r>
            <a:r>
              <a:rPr lang="en-US" b="1" dirty="0" smtClean="0"/>
              <a:t>you</a:t>
            </a:r>
            <a:r>
              <a:rPr lang="en-US" dirty="0" smtClean="0"/>
              <a:t> as</a:t>
            </a:r>
            <a:r>
              <a:rPr lang="tr-TR" dirty="0" smtClean="0"/>
              <a:t> </a:t>
            </a:r>
            <a:r>
              <a:rPr lang="en-US" dirty="0" smtClean="0"/>
              <a:t>its subject.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it is imperative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892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5289451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sentence is about the future in some sense even though the verb is not</a:t>
            </a:r>
            <a:r>
              <a:rPr lang="tr-TR" dirty="0" smtClean="0"/>
              <a:t> </a:t>
            </a:r>
            <a:r>
              <a:rPr lang="en-US" dirty="0" smtClean="0"/>
              <a:t>marked for tense </a:t>
            </a:r>
            <a:endParaRPr lang="tr-TR" dirty="0" smtClean="0"/>
          </a:p>
          <a:p>
            <a:endParaRPr lang="tr-TR" dirty="0" smtClean="0"/>
          </a:p>
          <a:p>
            <a:pPr lvl="2"/>
            <a:r>
              <a:rPr lang="tr-TR" dirty="0"/>
              <a:t>T</a:t>
            </a:r>
            <a:r>
              <a:rPr lang="en-US" dirty="0" err="1" smtClean="0"/>
              <a:t>emporal</a:t>
            </a:r>
            <a:r>
              <a:rPr lang="en-US" dirty="0" smtClean="0"/>
              <a:t> adverbial (sometime) points 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.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refers to an action (drop over) and to a meal {dinner). </a:t>
            </a:r>
          </a:p>
          <a:p>
            <a:pPr lvl="2"/>
            <a:r>
              <a:rPr lang="en-US" b="1" dirty="0"/>
              <a:t>Drop over </a:t>
            </a:r>
            <a:r>
              <a:rPr lang="en-US" dirty="0"/>
              <a:t>is a phrasal verb.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06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and grammars describe language</a:t>
            </a:r>
          </a:p>
          <a:p>
            <a:pPr marL="0" indent="0">
              <a:buNone/>
            </a:pPr>
            <a:r>
              <a:rPr lang="en-US" dirty="0" smtClean="0"/>
              <a:t>on this level. They describe the possible </a:t>
            </a:r>
            <a:r>
              <a:rPr lang="en-US" dirty="0" err="1" smtClean="0"/>
              <a:t>locutionary</a:t>
            </a:r>
            <a:r>
              <a:rPr lang="en-US" dirty="0" smtClean="0"/>
              <a:t> acts in a language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608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able to interpret the </a:t>
            </a:r>
            <a:r>
              <a:rPr lang="en-US" dirty="0" err="1" smtClean="0"/>
              <a:t>locutionary</a:t>
            </a:r>
            <a:r>
              <a:rPr lang="en-US" dirty="0" smtClean="0"/>
              <a:t> force of an utterance </a:t>
            </a:r>
            <a:r>
              <a:rPr lang="tr-TR" dirty="0" smtClean="0"/>
              <a:t>is not </a:t>
            </a:r>
            <a:r>
              <a:rPr lang="tr-TR" dirty="0" err="1" smtClean="0"/>
              <a:t>enough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smtClean="0"/>
              <a:t>Students of foreign languages</a:t>
            </a:r>
            <a:r>
              <a:rPr lang="tr-TR" dirty="0" smtClean="0"/>
              <a:t> </a:t>
            </a:r>
            <a:r>
              <a:rPr lang="en-US" dirty="0" smtClean="0"/>
              <a:t>who use their new language for the first time in real-life quickly discover this.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307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6165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   An </a:t>
            </a:r>
            <a:r>
              <a:rPr lang="en-US" dirty="0" smtClean="0"/>
              <a:t>American</a:t>
            </a:r>
            <a:r>
              <a:rPr lang="tr-TR" dirty="0" smtClean="0"/>
              <a:t> </a:t>
            </a:r>
            <a:r>
              <a:rPr lang="en-US" dirty="0" smtClean="0"/>
              <a:t>says</a:t>
            </a:r>
            <a:r>
              <a:rPr lang="tr-TR" dirty="0" smtClean="0"/>
              <a:t>:</a:t>
            </a:r>
            <a:r>
              <a:rPr lang="tr-TR" dirty="0"/>
              <a:t> </a:t>
            </a:r>
            <a:r>
              <a:rPr lang="en-US" dirty="0" smtClean="0"/>
              <a:t>“</a:t>
            </a:r>
            <a:r>
              <a:rPr lang="en-US" b="1" u="sng" dirty="0" smtClean="0"/>
              <a:t>Drop over for dinner sometime</a:t>
            </a:r>
            <a:r>
              <a:rPr lang="en-US" dirty="0" smtClean="0"/>
              <a:t>” (</a:t>
            </a:r>
            <a:r>
              <a:rPr lang="en-US" dirty="0" err="1" smtClean="0"/>
              <a:t>Johnstone</a:t>
            </a:r>
            <a:r>
              <a:rPr lang="en-US" dirty="0" smtClean="0"/>
              <a:t>, 2008).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r-TR" dirty="0" smtClean="0"/>
              <a:t>        </a:t>
            </a:r>
            <a:r>
              <a:rPr lang="tr-TR" sz="3400" dirty="0" smtClean="0"/>
              <a:t>1. I</a:t>
            </a:r>
            <a:r>
              <a:rPr lang="en-US" sz="3400" dirty="0" smtClean="0"/>
              <a:t>s she making a suggestion or giving</a:t>
            </a:r>
            <a:r>
              <a:rPr lang="tr-TR" sz="3400" dirty="0" smtClean="0"/>
              <a:t> </a:t>
            </a:r>
            <a:r>
              <a:rPr lang="en-US" sz="3400" dirty="0" smtClean="0"/>
              <a:t>an order? </a:t>
            </a:r>
            <a:endParaRPr lang="tr-TR" sz="3400" dirty="0" smtClean="0"/>
          </a:p>
          <a:p>
            <a:pPr marL="0" indent="0">
              <a:buNone/>
            </a:pPr>
            <a:endParaRPr lang="tr-TR" sz="3400" dirty="0" smtClean="0"/>
          </a:p>
          <a:p>
            <a:pPr marL="0" indent="0">
              <a:buNone/>
            </a:pPr>
            <a:r>
              <a:rPr lang="tr-TR" sz="3400" dirty="0" smtClean="0"/>
              <a:t>         2.  </a:t>
            </a:r>
            <a:r>
              <a:rPr lang="en-US" sz="3400" dirty="0" smtClean="0"/>
              <a:t>Is “Drop over for dinner sometime” a request for immediate</a:t>
            </a:r>
            <a:r>
              <a:rPr lang="tr-TR" sz="3400" dirty="0" smtClean="0"/>
              <a:t> </a:t>
            </a:r>
            <a:r>
              <a:rPr lang="en-US" sz="3400" dirty="0" smtClean="0"/>
              <a:t>action </a:t>
            </a:r>
            <a:r>
              <a:rPr lang="tr-TR" sz="3400" dirty="0" smtClean="0"/>
              <a:t>?</a:t>
            </a:r>
            <a:r>
              <a:rPr lang="en-US" sz="3400" dirty="0"/>
              <a:t> </a:t>
            </a:r>
            <a:endParaRPr lang="tr-TR" sz="3400" dirty="0" smtClean="0"/>
          </a:p>
          <a:p>
            <a:pPr marL="0" indent="0">
              <a:buNone/>
            </a:pPr>
            <a:endParaRPr lang="tr-TR" sz="3400" dirty="0"/>
          </a:p>
          <a:p>
            <a:pPr marL="0" indent="0">
              <a:buNone/>
            </a:pPr>
            <a:r>
              <a:rPr lang="tr-TR" sz="3400" dirty="0" smtClean="0"/>
              <a:t>        </a:t>
            </a:r>
            <a:r>
              <a:rPr lang="en-US" sz="3400" dirty="0" smtClean="0"/>
              <a:t>3</a:t>
            </a:r>
            <a:r>
              <a:rPr lang="en-US" sz="3400" dirty="0"/>
              <a:t>. </a:t>
            </a:r>
            <a:r>
              <a:rPr lang="tr-TR" sz="3400" dirty="0" smtClean="0"/>
              <a:t> </a:t>
            </a:r>
            <a:r>
              <a:rPr lang="en-US" sz="3400" dirty="0" smtClean="0"/>
              <a:t>Is </a:t>
            </a:r>
            <a:r>
              <a:rPr lang="en-US" sz="3400" dirty="0"/>
              <a:t>it just a way to end a conversation, or an indication that the speaker would like your relationship with her to continue?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tr-TR" sz="3400" dirty="0" smtClean="0"/>
              <a:t>          </a:t>
            </a:r>
            <a:r>
              <a:rPr lang="en-US" sz="3400" dirty="0" smtClean="0"/>
              <a:t>4</a:t>
            </a:r>
            <a:r>
              <a:rPr lang="en-US" sz="3400" dirty="0"/>
              <a:t>. If she never mentions the idea again, should you be offended?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tr-TR" sz="3400" dirty="0" smtClean="0"/>
              <a:t>          </a:t>
            </a:r>
            <a:r>
              <a:rPr lang="en-US" sz="3400" dirty="0" smtClean="0"/>
              <a:t>5</a:t>
            </a:r>
            <a:r>
              <a:rPr lang="en-US" sz="3400" dirty="0"/>
              <a:t>. Will she be offended if you do not show up at her house some evening, or will she seem puzzled or annoyed if you do?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(see the examples on page 232)</a:t>
            </a:r>
            <a:endParaRPr lang="tr-TR" sz="2800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525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674</Words>
  <Application>Microsoft Office PowerPoint</Application>
  <PresentationFormat>Ekran Gösterisi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Intention and Interpretation </vt:lpstr>
      <vt:lpstr>PowerPoint Sunusu</vt:lpstr>
      <vt:lpstr>We need to consider a few of the ways about  </vt:lpstr>
      <vt:lpstr>Speech Acts (Austin, 1962; Searle, 1969) and Conversational Implicature</vt:lpstr>
      <vt:lpstr>At the next level of locutionary interpretation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1. The cooperative principle </vt:lpstr>
      <vt:lpstr>2. The maxim of quantity</vt:lpstr>
      <vt:lpstr>3. The maxim of quality </vt:lpstr>
      <vt:lpstr>4. The maxim of relation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Intention and Interpretation</dc:title>
  <dc:creator>DELL</dc:creator>
  <cp:lastModifiedBy>Betul ALTAS</cp:lastModifiedBy>
  <cp:revision>86</cp:revision>
  <dcterms:created xsi:type="dcterms:W3CDTF">2020-12-06T17:12:20Z</dcterms:created>
  <dcterms:modified xsi:type="dcterms:W3CDTF">2024-11-26T06:09:57Z</dcterms:modified>
</cp:coreProperties>
</file>