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83" r:id="rId4"/>
  </p:sldMasterIdLst>
  <p:notesMasterIdLst>
    <p:notesMasterId r:id="rId32"/>
  </p:notesMasterIdLst>
  <p:handoutMasterIdLst>
    <p:handoutMasterId r:id="rId33"/>
  </p:handoutMasterIdLst>
  <p:sldIdLst>
    <p:sldId id="330" r:id="rId5"/>
    <p:sldId id="291" r:id="rId6"/>
    <p:sldId id="290" r:id="rId7"/>
    <p:sldId id="311" r:id="rId8"/>
    <p:sldId id="292" r:id="rId9"/>
    <p:sldId id="293" r:id="rId10"/>
    <p:sldId id="337" r:id="rId11"/>
    <p:sldId id="331" r:id="rId12"/>
    <p:sldId id="338" r:id="rId13"/>
    <p:sldId id="316" r:id="rId14"/>
    <p:sldId id="334" r:id="rId15"/>
    <p:sldId id="298" r:id="rId16"/>
    <p:sldId id="297" r:id="rId17"/>
    <p:sldId id="335" r:id="rId18"/>
    <p:sldId id="339" r:id="rId19"/>
    <p:sldId id="340" r:id="rId20"/>
    <p:sldId id="300" r:id="rId21"/>
    <p:sldId id="302" r:id="rId22"/>
    <p:sldId id="301" r:id="rId23"/>
    <p:sldId id="341" r:id="rId24"/>
    <p:sldId id="342" r:id="rId25"/>
    <p:sldId id="326" r:id="rId26"/>
    <p:sldId id="336" r:id="rId27"/>
    <p:sldId id="343" r:id="rId28"/>
    <p:sldId id="327" r:id="rId29"/>
    <p:sldId id="329" r:id="rId30"/>
    <p:sldId id="344" r:id="rId31"/>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6A14CCD-CDD3-2A6F-23B4-A6E781242578}" name="Teressa Farough" initials="TF" userId="ba06a992ca5cef62"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7FBE"/>
    <a:srgbClr val="CC0000"/>
    <a:srgbClr val="FFCC00"/>
    <a:srgbClr val="000066"/>
    <a:srgbClr val="663300"/>
    <a:srgbClr val="1C1C1C"/>
    <a:srgbClr val="CC9900"/>
    <a:srgbClr val="FEED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185" autoAdjust="0"/>
    <p:restoredTop sz="77315" autoAdjust="0"/>
  </p:normalViewPr>
  <p:slideViewPr>
    <p:cSldViewPr snapToGrid="0">
      <p:cViewPr varScale="1">
        <p:scale>
          <a:sx n="85" d="100"/>
          <a:sy n="85" d="100"/>
        </p:scale>
        <p:origin x="210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42" d="100"/>
          <a:sy n="42" d="100"/>
        </p:scale>
        <p:origin x="2060" y="40"/>
      </p:cViewPr>
      <p:guideLst/>
    </p:cSldViewPr>
  </p:notesViewPr>
  <p:gridSpacing cx="36004" cy="36004"/>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vl1pPr>
          </a:lstStyle>
          <a:p>
            <a:pPr>
              <a:defRPr/>
            </a:pPr>
            <a:endParaRPr lang="en-US" dirty="0"/>
          </a:p>
        </p:txBody>
      </p:sp>
      <p:sp>
        <p:nvSpPr>
          <p:cNvPr id="7475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endParaRPr lang="en-US" dirty="0"/>
          </a:p>
        </p:txBody>
      </p:sp>
      <p:sp>
        <p:nvSpPr>
          <p:cNvPr id="74756"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vl1pPr>
          </a:lstStyle>
          <a:p>
            <a:pPr>
              <a:defRPr/>
            </a:pPr>
            <a:endParaRPr lang="en-US" dirty="0"/>
          </a:p>
        </p:txBody>
      </p:sp>
      <p:sp>
        <p:nvSpPr>
          <p:cNvPr id="74757"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1B3A2632-A5B0-4823-8898-1C182C7EA1F3}" type="slidenum">
              <a:rPr lang="en-US"/>
              <a:pPr>
                <a:defRPr/>
              </a:pPr>
              <a:t>‹#›</a:t>
            </a:fld>
            <a:endParaRPr lang="en-US" dirty="0"/>
          </a:p>
        </p:txBody>
      </p:sp>
    </p:spTree>
    <p:extLst>
      <p:ext uri="{BB962C8B-B14F-4D97-AF65-F5344CB8AC3E}">
        <p14:creationId xmlns:p14="http://schemas.microsoft.com/office/powerpoint/2010/main" val="37042377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7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vl1pPr>
          </a:lstStyle>
          <a:p>
            <a:pPr>
              <a:defRPr/>
            </a:pPr>
            <a:endParaRPr lang="en-US" dirty="0"/>
          </a:p>
        </p:txBody>
      </p:sp>
      <p:sp>
        <p:nvSpPr>
          <p:cNvPr id="7373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endParaRPr lang="en-US" dirty="0"/>
          </a:p>
        </p:txBody>
      </p:sp>
      <p:sp>
        <p:nvSpPr>
          <p:cNvPr id="389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373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vl1pPr>
          </a:lstStyle>
          <a:p>
            <a:pPr>
              <a:defRPr/>
            </a:pPr>
            <a:endParaRPr lang="en-US" dirty="0"/>
          </a:p>
        </p:txBody>
      </p:sp>
      <p:sp>
        <p:nvSpPr>
          <p:cNvPr id="7373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7F24B1EA-C3D3-4646-BC14-31B039A84724}" type="slidenum">
              <a:rPr lang="en-US"/>
              <a:pPr>
                <a:defRPr/>
              </a:pPr>
              <a:t>‹#›</a:t>
            </a:fld>
            <a:endParaRPr lang="en-US" dirty="0"/>
          </a:p>
        </p:txBody>
      </p:sp>
    </p:spTree>
    <p:extLst>
      <p:ext uri="{BB962C8B-B14F-4D97-AF65-F5344CB8AC3E}">
        <p14:creationId xmlns:p14="http://schemas.microsoft.com/office/powerpoint/2010/main" val="129421987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7F24B1EA-C3D3-4646-BC14-31B039A84724}" type="slidenum">
              <a:rPr lang="en-US" smtClean="0"/>
              <a:pPr>
                <a:defRPr/>
              </a:pPr>
              <a:t>1</a:t>
            </a:fld>
            <a:endParaRPr lang="en-US" dirty="0"/>
          </a:p>
        </p:txBody>
      </p:sp>
    </p:spTree>
    <p:extLst>
      <p:ext uri="{BB962C8B-B14F-4D97-AF65-F5344CB8AC3E}">
        <p14:creationId xmlns:p14="http://schemas.microsoft.com/office/powerpoint/2010/main" val="18154820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fld id="{3279C781-8613-4BE4-8F76-71E1C94E0C5C}" type="slidenum">
              <a:rPr lang="en-US" altLang="en-US" sz="1200"/>
              <a:pPr algn="r"/>
              <a:t>10</a:t>
            </a:fld>
            <a:endParaRPr lang="en-US" altLang="en-US" sz="1200" dirty="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fld id="{498FE1CF-A00A-4369-8DF0-3B90E7822767}" type="slidenum">
              <a:rPr lang="en-US" altLang="en-US" sz="1200"/>
              <a:pPr algn="r"/>
              <a:t>11</a:t>
            </a:fld>
            <a:endParaRPr lang="en-US" altLang="en-US" sz="1200" dirty="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3040418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fld id="{498FE1CF-A00A-4369-8DF0-3B90E7822767}" type="slidenum">
              <a:rPr lang="en-US" altLang="en-US" sz="1200"/>
              <a:pPr algn="r"/>
              <a:t>12</a:t>
            </a:fld>
            <a:endParaRPr lang="en-US" altLang="en-US" sz="1200" dirty="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0" i="0" u="none" strike="noStrike" baseline="0" dirty="0">
                <a:solidFill>
                  <a:srgbClr val="424D67"/>
                </a:solidFill>
                <a:latin typeface="+mn-lt"/>
              </a:rPr>
              <a:t>Caution is warranted, however, because profits are limited but losses are unlimited.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fld id="{E270E1CB-FC02-44A9-9DB2-36EC3FEA83DF}" type="slidenum">
              <a:rPr lang="en-US" altLang="en-US" sz="1200"/>
              <a:pPr algn="r"/>
              <a:t>13</a:t>
            </a:fld>
            <a:endParaRPr lang="en-US" altLang="en-US" sz="1200" dirty="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fld id="{E270E1CB-FC02-44A9-9DB2-36EC3FEA83DF}" type="slidenum">
              <a:rPr lang="en-US" altLang="en-US" sz="1200"/>
              <a:pPr algn="r"/>
              <a:t>14</a:t>
            </a:fld>
            <a:endParaRPr lang="en-US" altLang="en-US" sz="1200" dirty="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0" i="0" u="none" strike="noStrike" baseline="0" dirty="0">
                <a:solidFill>
                  <a:srgbClr val="424D67"/>
                </a:solidFill>
                <a:latin typeface="+mn-lt"/>
              </a:rPr>
              <a:t>Profits are limited and losses are potentially unlimited (i.e., the investor could potentially lose his or her entire investment in the option). As with the writing of a call option (discussed in more detail below), this makes writing a put option an unacceptable strategy to use when hedging interest rate risk. </a:t>
            </a:r>
            <a:endParaRPr lang="en-US" altLang="en-US" sz="1200" dirty="0">
              <a:latin typeface="+mn-lt"/>
            </a:endParaRPr>
          </a:p>
        </p:txBody>
      </p:sp>
    </p:spTree>
    <p:extLst>
      <p:ext uri="{BB962C8B-B14F-4D97-AF65-F5344CB8AC3E}">
        <p14:creationId xmlns:p14="http://schemas.microsoft.com/office/powerpoint/2010/main" val="10504933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fld id="{8B275BB8-ABD9-4693-AF1C-65985817FA0B}" type="slidenum">
              <a:rPr lang="en-US" altLang="en-US" sz="1200"/>
              <a:pPr algn="r"/>
              <a:t>15</a:t>
            </a:fld>
            <a:endParaRPr lang="en-US" altLang="en-US" sz="1200" dirty="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0" i="0" u="none" strike="noStrike" baseline="0" dirty="0">
                <a:solidFill>
                  <a:srgbClr val="424D67"/>
                </a:solidFill>
                <a:latin typeface="+mn-lt"/>
              </a:rPr>
              <a:t>Figure 24–7 shows the gross payoff of a bond and the payoff from buying a put option on it. In this case, any losses on the bond (as rates rise and bond values decrease) are offset with profits from the put option that was bought (points to the left of point </a:t>
            </a:r>
            <a:r>
              <a:rPr lang="en-US" sz="1200" b="0" i="1" u="none" strike="noStrike" baseline="0" dirty="0">
                <a:solidFill>
                  <a:srgbClr val="424D67"/>
                </a:solidFill>
                <a:latin typeface="+mn-lt"/>
              </a:rPr>
              <a:t>X </a:t>
            </a:r>
            <a:r>
              <a:rPr lang="en-US" sz="1200" b="0" i="0" u="none" strike="noStrike" baseline="0" dirty="0">
                <a:solidFill>
                  <a:srgbClr val="424D67"/>
                </a:solidFill>
                <a:latin typeface="+mn-lt"/>
              </a:rPr>
              <a:t>in Figure 24–7). If rates fall, the bond value increases, yet the accompanying losses on the purchased put option positions are limited to the option premiums paid (points to the right of point </a:t>
            </a:r>
            <a:r>
              <a:rPr lang="en-US" sz="1200" b="0" i="1" u="none" strike="noStrike" baseline="0" dirty="0">
                <a:solidFill>
                  <a:srgbClr val="424D67"/>
                </a:solidFill>
                <a:latin typeface="+mn-lt"/>
              </a:rPr>
              <a:t>X</a:t>
            </a:r>
            <a:r>
              <a:rPr lang="en-US" sz="1200" b="0" i="0" u="none" strike="noStrike" baseline="0" dirty="0">
                <a:solidFill>
                  <a:srgbClr val="424D67"/>
                </a:solidFill>
                <a:latin typeface="+mn-lt"/>
              </a:rPr>
              <a:t>). </a:t>
            </a:r>
            <a:endParaRPr lang="en-US" altLang="en-US" sz="1200" dirty="0">
              <a:latin typeface="+mn-lt"/>
            </a:endParaRPr>
          </a:p>
        </p:txBody>
      </p:sp>
    </p:spTree>
    <p:extLst>
      <p:ext uri="{BB962C8B-B14F-4D97-AF65-F5344CB8AC3E}">
        <p14:creationId xmlns:p14="http://schemas.microsoft.com/office/powerpoint/2010/main" val="19892974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fld id="{8B275BB8-ABD9-4693-AF1C-65985817FA0B}" type="slidenum">
              <a:rPr lang="en-US" altLang="en-US" sz="1200"/>
              <a:pPr algn="r"/>
              <a:t>16</a:t>
            </a:fld>
            <a:endParaRPr lang="en-US" altLang="en-US" sz="1200" dirty="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0" i="0" u="none" strike="noStrike" baseline="0" dirty="0">
                <a:solidFill>
                  <a:srgbClr val="424D67"/>
                </a:solidFill>
                <a:latin typeface="+mn-lt"/>
              </a:rPr>
              <a:t>Figure 24–8 shows the net overall payoff from the bond investment combined with the put option hedge. Note in Figure 24–8 that buying a put option truncates the downside losses on the bond following a rise in interest rates to some maximum amount and scales down the upside profits by the cost of bond price risk insurance—the put premium—leaving some positive upside profit potential. Notice too that the combination of being long in the bond and buying a put option on a bond mimics the payoff function of buying a call option (compare Figures 24–3 and 24–8). </a:t>
            </a:r>
            <a:endParaRPr lang="en-US" altLang="en-US" sz="1200" dirty="0">
              <a:latin typeface="+mn-lt"/>
            </a:endParaRPr>
          </a:p>
        </p:txBody>
      </p:sp>
    </p:spTree>
    <p:extLst>
      <p:ext uri="{BB962C8B-B14F-4D97-AF65-F5344CB8AC3E}">
        <p14:creationId xmlns:p14="http://schemas.microsoft.com/office/powerpoint/2010/main" val="36326913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fld id="{76D5B94C-08E9-45C5-A8B0-1B7BFAED9A0A}" type="slidenum">
              <a:rPr lang="en-US" altLang="en-US" sz="1200"/>
              <a:pPr algn="r"/>
              <a:t>17</a:t>
            </a:fld>
            <a:endParaRPr lang="en-US" altLang="en-US" sz="1200" dirty="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fld id="{03B7E802-14BD-407B-82DE-9E6AE55454EB}" type="slidenum">
              <a:rPr lang="en-US" altLang="en-US" sz="1200"/>
              <a:pPr algn="r"/>
              <a:t>18</a:t>
            </a:fld>
            <a:endParaRPr lang="en-US" altLang="en-US" sz="1200" dirty="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fld id="{A547DCF4-98B8-4258-896F-044AF0909FCB}" type="slidenum">
              <a:rPr lang="en-US" altLang="en-US" sz="1200"/>
              <a:pPr algn="r"/>
              <a:t>19</a:t>
            </a:fld>
            <a:endParaRPr lang="en-US" altLang="en-US" sz="1200" dirty="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0" i="0" u="none" strike="noStrike" baseline="0" dirty="0">
                <a:solidFill>
                  <a:srgbClr val="424D67"/>
                </a:solidFill>
                <a:latin typeface="+mn-lt"/>
              </a:rPr>
              <a:t>The opposing balance sheet and interest rate risk exposures of the money center bank and the savings bank provide the necessary conditions for an interest rate swap agreement between the two parties. </a:t>
            </a:r>
          </a:p>
          <a:p>
            <a:endParaRPr lang="en-US" altLang="en-US" sz="1800" b="0" i="0" u="none" strike="noStrike" baseline="0" dirty="0">
              <a:solidFill>
                <a:srgbClr val="424D67"/>
              </a:solidFill>
              <a:latin typeface="STIX MathJax Main"/>
            </a:endParaRPr>
          </a:p>
          <a:p>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fld id="{DF399E5F-E349-470D-8117-F0379986BD98}" type="slidenum">
              <a:rPr lang="en-US" altLang="en-US" sz="1200"/>
              <a:pPr algn="r"/>
              <a:t>2</a:t>
            </a:fld>
            <a:endParaRPr lang="en-US" altLang="en-US" sz="1200" dirty="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0" i="0" u="none" strike="noStrike" baseline="0" dirty="0">
                <a:solidFill>
                  <a:srgbClr val="424D67"/>
                </a:solidFill>
                <a:latin typeface="+mn-lt"/>
              </a:rPr>
              <a:t>The rapid growth of derivatives use by both FIs and nonfinancial firms has been controversial. In the 1990s and 2000s, critics charged that derivative contracts contain potential losses that can materialize to haunt their holders, particularly banks and insurance companies that deal heavily in these instruments. As will be discussed in this chapter, when employed appropriately, derivatives can be used to hedge (or reduce) an FI’s risk. However, when misused, derivatives can increase the risk of an FI’s insolvency </a:t>
            </a:r>
            <a:endParaRPr lang="en-US" altLang="en-US" sz="1200" dirty="0">
              <a:latin typeface="+mn-lt"/>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fld id="{8B275BB8-ABD9-4693-AF1C-65985817FA0B}" type="slidenum">
              <a:rPr lang="en-US" altLang="en-US" sz="1200"/>
              <a:pPr algn="r"/>
              <a:t>20</a:t>
            </a:fld>
            <a:endParaRPr lang="en-US" altLang="en-US" sz="1200" dirty="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0" i="0" u="none" strike="noStrike" baseline="0" dirty="0">
                <a:solidFill>
                  <a:srgbClr val="424D67"/>
                </a:solidFill>
                <a:latin typeface="+mn-lt"/>
              </a:rPr>
              <a:t>For simplicity, we consider an example below of a </a:t>
            </a:r>
            <a:r>
              <a:rPr lang="en-US" sz="1200" b="1" i="0" u="none" strike="noStrike" baseline="0" dirty="0">
                <a:solidFill>
                  <a:srgbClr val="424D67"/>
                </a:solidFill>
                <a:latin typeface="+mn-lt"/>
              </a:rPr>
              <a:t>plain vanilla </a:t>
            </a:r>
            <a:r>
              <a:rPr lang="en-US" sz="1200" b="0" i="0" u="none" strike="noStrike" baseline="0" dirty="0">
                <a:solidFill>
                  <a:srgbClr val="424D67"/>
                </a:solidFill>
                <a:latin typeface="+mn-lt"/>
              </a:rPr>
              <a:t>fixed–floating rate swap (a standard swap agreement without any special features) in which a third-party intermediary acts as a simple broker or agent by bringing together two DIs with opposing interest rate risk exposures to enter into a swap agreement or contract. We depict a possible fixed–floating rate swap transaction in Figure 24–9. The expected net financing costs for the DIs are listed in Table 24–6. </a:t>
            </a:r>
            <a:endParaRPr lang="en-US" altLang="en-US" sz="1200" dirty="0">
              <a:latin typeface="+mn-lt"/>
            </a:endParaRPr>
          </a:p>
        </p:txBody>
      </p:sp>
    </p:spTree>
    <p:extLst>
      <p:ext uri="{BB962C8B-B14F-4D97-AF65-F5344CB8AC3E}">
        <p14:creationId xmlns:p14="http://schemas.microsoft.com/office/powerpoint/2010/main" val="37847574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fld id="{A547DCF4-98B8-4258-896F-044AF0909FCB}" type="slidenum">
              <a:rPr lang="en-US" altLang="en-US" sz="1200"/>
              <a:pPr algn="r"/>
              <a:t>21</a:t>
            </a:fld>
            <a:endParaRPr lang="en-US" altLang="en-US" sz="1200" dirty="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19860663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fld id="{751EBE0E-8C26-49F6-B362-5F1258BBB8E8}" type="slidenum">
              <a:rPr lang="en-US" altLang="en-US" sz="1200"/>
              <a:pPr algn="r"/>
              <a:t>22</a:t>
            </a:fld>
            <a:endParaRPr lang="en-US" altLang="en-US" sz="1200" dirty="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0" i="0" u="none" strike="noStrike" baseline="0" dirty="0">
                <a:solidFill>
                  <a:srgbClr val="424D67"/>
                </a:solidFill>
                <a:latin typeface="+mn-lt"/>
              </a:rPr>
              <a:t>From the example on the preceding slide, the UK and U.S. FIs can enter into a currency swap (off the balance sheet) by which the UK FI sends annual payments in pounds to cover the coupon and principal repayments of the U.S. FI’s pound note issue, and the U.S. FI sends annual dollar payments to the UK FI to cover the interest and principal payments on its dollar note issue. We summarize this currency swap in Figure 24–10 and Table 24–7. </a:t>
            </a:r>
            <a:endParaRPr lang="en-US" altLang="en-US" sz="1200" dirty="0">
              <a:latin typeface="+mn-lt"/>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fld id="{A547DCF4-98B8-4258-896F-044AF0909FCB}" type="slidenum">
              <a:rPr lang="en-US" altLang="en-US" sz="1200"/>
              <a:pPr algn="r"/>
              <a:t>23</a:t>
            </a:fld>
            <a:endParaRPr lang="en-US" altLang="en-US" sz="1200" dirty="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4356042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fld id="{A547DCF4-98B8-4258-896F-044AF0909FCB}" type="slidenum">
              <a:rPr lang="en-US" altLang="en-US" sz="1200"/>
              <a:pPr algn="r"/>
              <a:t>24</a:t>
            </a:fld>
            <a:endParaRPr lang="en-US" altLang="en-US" sz="1200" dirty="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41321912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fld id="{4BFA9A2F-96A0-4977-8D5C-5D0486C67849}" type="slidenum">
              <a:rPr lang="en-US" altLang="en-US" sz="1200"/>
              <a:pPr algn="r"/>
              <a:t>25</a:t>
            </a:fld>
            <a:endParaRPr lang="en-US" altLang="en-US" sz="1200" dirty="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fld id="{BEDF8FBD-FF4C-47D5-8C66-F17E432F5E71}" type="slidenum">
              <a:rPr lang="en-US" altLang="en-US" sz="1200"/>
              <a:pPr algn="r"/>
              <a:t>26</a:t>
            </a:fld>
            <a:endParaRPr lang="en-US" altLang="en-US" sz="1200" dirty="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0" i="0" u="none" strike="noStrike" baseline="0" dirty="0">
                <a:solidFill>
                  <a:srgbClr val="424D67"/>
                </a:solidFill>
                <a:latin typeface="+mn-lt"/>
              </a:rPr>
              <a:t>The credit risk on a swap is much less than that on a loan of equivalent dollar size.</a:t>
            </a:r>
            <a:endParaRPr lang="en-US" altLang="en-US" sz="1200" dirty="0">
              <a:latin typeface="+mn-lt"/>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fld id="{751EBE0E-8C26-49F6-B362-5F1258BBB8E8}" type="slidenum">
              <a:rPr lang="en-US" altLang="en-US" sz="1200"/>
              <a:pPr algn="r"/>
              <a:t>27</a:t>
            </a:fld>
            <a:endParaRPr lang="en-US" altLang="en-US" sz="1200" dirty="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0" i="0" u="none" strike="noStrike" baseline="0" dirty="0">
                <a:solidFill>
                  <a:srgbClr val="424D67"/>
                </a:solidFill>
                <a:latin typeface="+mn-lt"/>
              </a:rPr>
              <a:t>As described previously, an FI has many alternative derivative instruments with which it can hedge a particular risk. In this section, we look at some general features of the different types of contracts that may lead to an FI preferring one derivative instrument over another. We summarize these in Table 24–9. </a:t>
            </a:r>
            <a:endParaRPr lang="en-US" altLang="en-US" sz="1200" dirty="0">
              <a:latin typeface="+mn-lt"/>
            </a:endParaRPr>
          </a:p>
        </p:txBody>
      </p:sp>
    </p:spTree>
    <p:extLst>
      <p:ext uri="{BB962C8B-B14F-4D97-AF65-F5344CB8AC3E}">
        <p14:creationId xmlns:p14="http://schemas.microsoft.com/office/powerpoint/2010/main" val="30288833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CF0E71BD-6601-4177-A4F3-4157EE72924D}" type="slidenum">
              <a:rPr lang="en-US" altLang="en-US" sz="1200" smtClean="0"/>
              <a:pPr/>
              <a:t>3</a:t>
            </a:fld>
            <a:endParaRPr lang="en-US" altLang="en-US" sz="1200" dirty="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fld id="{6501CFA6-A551-4DE1-80BD-3D39EB7250CD}" type="slidenum">
              <a:rPr lang="en-US" altLang="en-US" sz="1200" smtClean="0"/>
              <a:pPr/>
              <a:t>4</a:t>
            </a:fld>
            <a:endParaRPr lang="en-US" altLang="en-US" sz="1200" dirty="0"/>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fld id="{0B6AA65C-D113-44AA-B125-90C5A1D0FB48}" type="slidenum">
              <a:rPr lang="en-US" altLang="en-US" sz="1200"/>
              <a:pPr algn="r"/>
              <a:t>5</a:t>
            </a:fld>
            <a:endParaRPr lang="en-US" altLang="en-US" sz="1200" dirty="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fld id="{2BDCCFAD-E659-4607-B5A5-9F8B2EDE9686}" type="slidenum">
              <a:rPr lang="en-US" altLang="en-US" sz="1200"/>
              <a:pPr algn="r"/>
              <a:t>6</a:t>
            </a:fld>
            <a:endParaRPr lang="en-US" altLang="en-US" sz="1200" dirty="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fld id="{2BDCCFAD-E659-4607-B5A5-9F8B2EDE9686}" type="slidenum">
              <a:rPr lang="en-US" altLang="en-US" sz="1200"/>
              <a:pPr algn="r"/>
              <a:t>7</a:t>
            </a:fld>
            <a:endParaRPr lang="en-US" altLang="en-US" sz="1200" dirty="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0" i="0" u="none" strike="noStrike" baseline="0" dirty="0">
                <a:solidFill>
                  <a:srgbClr val="424D67"/>
                </a:solidFill>
                <a:latin typeface="+mn-lt"/>
              </a:rPr>
              <a:t>Table 24–2 summarizes the long and short positions. </a:t>
            </a:r>
            <a:endParaRPr lang="en-US" altLang="en-US" sz="1200" dirty="0">
              <a:latin typeface="+mn-lt"/>
            </a:endParaRPr>
          </a:p>
        </p:txBody>
      </p:sp>
    </p:spTree>
    <p:extLst>
      <p:ext uri="{BB962C8B-B14F-4D97-AF65-F5344CB8AC3E}">
        <p14:creationId xmlns:p14="http://schemas.microsoft.com/office/powerpoint/2010/main" val="21375695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fld id="{8B275BB8-ABD9-4693-AF1C-65985817FA0B}" type="slidenum">
              <a:rPr lang="en-US" altLang="en-US" sz="1200"/>
              <a:pPr algn="r"/>
              <a:t>8</a:t>
            </a:fld>
            <a:endParaRPr lang="en-US" altLang="en-US" sz="1200" dirty="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0" i="0" u="none" strike="noStrike" baseline="0" dirty="0">
                <a:solidFill>
                  <a:srgbClr val="424D67"/>
                </a:solidFill>
                <a:latin typeface="+mn-lt"/>
              </a:rPr>
              <a:t>Table 24–1 shows part of an interest rate futures quote for May 14, 2023. In this list, a June 2023 Eurodollar futures contract can be bought (long) or sold (short) on May 14, 2023, for 94.5800 percent of the face value of the Eurodollar CD contract, or the yield on the Eurodollar CD contract deliverable in June 2023 will be 5.420 percent (100% – 94.5800%). The minimum contract size on one of these futures is $1,000,000, so a position in one contract can be taken at a price of $945,800. </a:t>
            </a:r>
            <a:endParaRPr lang="en-US" altLang="en-US" sz="1200" dirty="0">
              <a:latin typeface="+mn-lt"/>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fld id="{8B275BB8-ABD9-4693-AF1C-65985817FA0B}" type="slidenum">
              <a:rPr lang="en-US" altLang="en-US" sz="1200"/>
              <a:pPr algn="r"/>
              <a:t>9</a:t>
            </a:fld>
            <a:endParaRPr lang="en-US" altLang="en-US" sz="1200" dirty="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0" i="0" u="none" strike="noStrike" baseline="0" dirty="0">
                <a:solidFill>
                  <a:srgbClr val="424D67"/>
                </a:solidFill>
                <a:latin typeface="+mn-lt"/>
              </a:rPr>
              <a:t>The subsequent profit or loss from a position in June 2023 Eurodollar futures taken on May 14, 2023 (described in the table on the previous slide), is graphically described in Figure 24–1. </a:t>
            </a:r>
            <a:endParaRPr lang="en-US" altLang="en-US" sz="1200" dirty="0">
              <a:latin typeface="+mn-lt"/>
            </a:endParaRPr>
          </a:p>
        </p:txBody>
      </p:sp>
    </p:spTree>
    <p:extLst>
      <p:ext uri="{BB962C8B-B14F-4D97-AF65-F5344CB8AC3E}">
        <p14:creationId xmlns:p14="http://schemas.microsoft.com/office/powerpoint/2010/main" val="636836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2" name="Rectangle 5">
            <a:extLst>
              <a:ext uri="{FF2B5EF4-FFF2-40B4-BE49-F238E27FC236}">
                <a16:creationId xmlns:a16="http://schemas.microsoft.com/office/drawing/2014/main" id="{20B2EB78-C96B-4BDE-8869-7FC4F4E27357}"/>
              </a:ext>
            </a:extLst>
          </p:cNvPr>
          <p:cNvSpPr>
            <a:spLocks noGrp="1" noChangeArrowheads="1"/>
          </p:cNvSpPr>
          <p:nvPr>
            <p:ph type="dt" sz="half" idx="10"/>
          </p:nvPr>
        </p:nvSpPr>
        <p:spPr>
          <a:xfrm>
            <a:off x="457200" y="6248400"/>
            <a:ext cx="2133600" cy="457200"/>
          </a:xfrm>
        </p:spPr>
        <p:txBody>
          <a:bodyPr/>
          <a:lstStyle>
            <a:lvl1pPr>
              <a:defRPr/>
            </a:lvl1pPr>
          </a:lstStyle>
          <a:p>
            <a:pPr>
              <a:defRPr/>
            </a:pPr>
            <a:fld id="{C6A0C016-4F7B-42B9-A7B6-407686D6EDE6}" type="datetime1">
              <a:rPr lang="en-US" smtClean="0"/>
              <a:t>3/13/2024</a:t>
            </a:fld>
            <a:endParaRPr lang="en-US" altLang="en-US" dirty="0"/>
          </a:p>
        </p:txBody>
      </p:sp>
      <p:sp>
        <p:nvSpPr>
          <p:cNvPr id="43" name="Line 2">
            <a:extLst>
              <a:ext uri="{FF2B5EF4-FFF2-40B4-BE49-F238E27FC236}">
                <a16:creationId xmlns:a16="http://schemas.microsoft.com/office/drawing/2014/main" id="{0C3DCE35-1958-4988-B816-5D16CE1A913B}"/>
              </a:ext>
            </a:extLst>
          </p:cNvPr>
          <p:cNvSpPr>
            <a:spLocks noChangeShapeType="1"/>
          </p:cNvSpPr>
          <p:nvPr userDrawn="1"/>
        </p:nvSpPr>
        <p:spPr bwMode="auto">
          <a:xfrm>
            <a:off x="6019800" y="1181100"/>
            <a:ext cx="0" cy="449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nvGrpSpPr>
          <p:cNvPr id="44" name="Group 8">
            <a:extLst>
              <a:ext uri="{FF2B5EF4-FFF2-40B4-BE49-F238E27FC236}">
                <a16:creationId xmlns:a16="http://schemas.microsoft.com/office/drawing/2014/main" id="{5A1DF87C-E81D-4596-8CE3-0A41E9E880BB}"/>
              </a:ext>
            </a:extLst>
          </p:cNvPr>
          <p:cNvGrpSpPr>
            <a:grpSpLocks/>
          </p:cNvGrpSpPr>
          <p:nvPr userDrawn="1"/>
        </p:nvGrpSpPr>
        <p:grpSpPr bwMode="auto">
          <a:xfrm rot="16200000">
            <a:off x="6595105" y="186698"/>
            <a:ext cx="1287785" cy="2133599"/>
            <a:chOff x="4704" y="1885"/>
            <a:chExt cx="843" cy="1379"/>
          </a:xfrm>
        </p:grpSpPr>
        <p:sp>
          <p:nvSpPr>
            <p:cNvPr id="45" name="Oval 9">
              <a:extLst>
                <a:ext uri="{FF2B5EF4-FFF2-40B4-BE49-F238E27FC236}">
                  <a16:creationId xmlns:a16="http://schemas.microsoft.com/office/drawing/2014/main" id="{8D10D4CD-C968-4EAF-AFFF-07CBA403B0CC}"/>
                </a:ext>
              </a:extLst>
            </p:cNvPr>
            <p:cNvSpPr>
              <a:spLocks noChangeArrowheads="1"/>
            </p:cNvSpPr>
            <p:nvPr/>
          </p:nvSpPr>
          <p:spPr bwMode="auto">
            <a:xfrm>
              <a:off x="4704"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46" name="Oval 10">
              <a:extLst>
                <a:ext uri="{FF2B5EF4-FFF2-40B4-BE49-F238E27FC236}">
                  <a16:creationId xmlns:a16="http://schemas.microsoft.com/office/drawing/2014/main" id="{DBEA0F38-469A-4A7F-8104-6AC457D9AE4D}"/>
                </a:ext>
              </a:extLst>
            </p:cNvPr>
            <p:cNvSpPr>
              <a:spLocks noChangeArrowheads="1"/>
            </p:cNvSpPr>
            <p:nvPr/>
          </p:nvSpPr>
          <p:spPr bwMode="auto">
            <a:xfrm>
              <a:off x="4883"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47" name="Oval 11">
              <a:extLst>
                <a:ext uri="{FF2B5EF4-FFF2-40B4-BE49-F238E27FC236}">
                  <a16:creationId xmlns:a16="http://schemas.microsoft.com/office/drawing/2014/main" id="{1D6FAF5B-62E2-4595-A313-41B66BBC7D43}"/>
                </a:ext>
              </a:extLst>
            </p:cNvPr>
            <p:cNvSpPr>
              <a:spLocks noChangeArrowheads="1"/>
            </p:cNvSpPr>
            <p:nvPr/>
          </p:nvSpPr>
          <p:spPr bwMode="auto">
            <a:xfrm>
              <a:off x="5062"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48" name="Oval 12">
              <a:extLst>
                <a:ext uri="{FF2B5EF4-FFF2-40B4-BE49-F238E27FC236}">
                  <a16:creationId xmlns:a16="http://schemas.microsoft.com/office/drawing/2014/main" id="{A8E8F9F3-ECC8-456C-BB91-86366B693309}"/>
                </a:ext>
              </a:extLst>
            </p:cNvPr>
            <p:cNvSpPr>
              <a:spLocks noChangeArrowheads="1"/>
            </p:cNvSpPr>
            <p:nvPr/>
          </p:nvSpPr>
          <p:spPr bwMode="auto">
            <a:xfrm>
              <a:off x="4704"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49" name="Oval 13">
              <a:extLst>
                <a:ext uri="{FF2B5EF4-FFF2-40B4-BE49-F238E27FC236}">
                  <a16:creationId xmlns:a16="http://schemas.microsoft.com/office/drawing/2014/main" id="{640FD20A-A987-44E4-BD9B-EB0B732B126F}"/>
                </a:ext>
              </a:extLst>
            </p:cNvPr>
            <p:cNvSpPr>
              <a:spLocks noChangeArrowheads="1"/>
            </p:cNvSpPr>
            <p:nvPr/>
          </p:nvSpPr>
          <p:spPr bwMode="auto">
            <a:xfrm>
              <a:off x="4883"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50" name="Oval 14">
              <a:extLst>
                <a:ext uri="{FF2B5EF4-FFF2-40B4-BE49-F238E27FC236}">
                  <a16:creationId xmlns:a16="http://schemas.microsoft.com/office/drawing/2014/main" id="{6712497D-A324-47B7-A015-AD80F6546D2F}"/>
                </a:ext>
              </a:extLst>
            </p:cNvPr>
            <p:cNvSpPr>
              <a:spLocks noChangeArrowheads="1"/>
            </p:cNvSpPr>
            <p:nvPr/>
          </p:nvSpPr>
          <p:spPr bwMode="auto">
            <a:xfrm>
              <a:off x="5062"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51" name="Oval 15">
              <a:extLst>
                <a:ext uri="{FF2B5EF4-FFF2-40B4-BE49-F238E27FC236}">
                  <a16:creationId xmlns:a16="http://schemas.microsoft.com/office/drawing/2014/main" id="{630036B9-56DE-4290-B720-58DD33047C16}"/>
                </a:ext>
              </a:extLst>
            </p:cNvPr>
            <p:cNvSpPr>
              <a:spLocks noChangeArrowheads="1"/>
            </p:cNvSpPr>
            <p:nvPr/>
          </p:nvSpPr>
          <p:spPr bwMode="auto">
            <a:xfrm>
              <a:off x="5241" y="2064"/>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52" name="Oval 16">
              <a:extLst>
                <a:ext uri="{FF2B5EF4-FFF2-40B4-BE49-F238E27FC236}">
                  <a16:creationId xmlns:a16="http://schemas.microsoft.com/office/drawing/2014/main" id="{F7B3C703-8535-417E-8FF7-18FAFD6FF3B6}"/>
                </a:ext>
              </a:extLst>
            </p:cNvPr>
            <p:cNvSpPr>
              <a:spLocks noChangeArrowheads="1"/>
            </p:cNvSpPr>
            <p:nvPr/>
          </p:nvSpPr>
          <p:spPr bwMode="auto">
            <a:xfrm>
              <a:off x="4704" y="2243"/>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53" name="Oval 17">
              <a:extLst>
                <a:ext uri="{FF2B5EF4-FFF2-40B4-BE49-F238E27FC236}">
                  <a16:creationId xmlns:a16="http://schemas.microsoft.com/office/drawing/2014/main" id="{749C9DC1-44F4-45A5-8AAD-BFA2AB608E1A}"/>
                </a:ext>
              </a:extLst>
            </p:cNvPr>
            <p:cNvSpPr>
              <a:spLocks noChangeArrowheads="1"/>
            </p:cNvSpPr>
            <p:nvPr/>
          </p:nvSpPr>
          <p:spPr bwMode="auto">
            <a:xfrm>
              <a:off x="4883" y="2243"/>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54" name="Oval 18">
              <a:extLst>
                <a:ext uri="{FF2B5EF4-FFF2-40B4-BE49-F238E27FC236}">
                  <a16:creationId xmlns:a16="http://schemas.microsoft.com/office/drawing/2014/main" id="{1A8596F1-0150-4EC9-B219-601B0ED5744A}"/>
                </a:ext>
              </a:extLst>
            </p:cNvPr>
            <p:cNvSpPr>
              <a:spLocks noChangeArrowheads="1"/>
            </p:cNvSpPr>
            <p:nvPr/>
          </p:nvSpPr>
          <p:spPr bwMode="auto">
            <a:xfrm>
              <a:off x="5062" y="2243"/>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55" name="Oval 19">
              <a:extLst>
                <a:ext uri="{FF2B5EF4-FFF2-40B4-BE49-F238E27FC236}">
                  <a16:creationId xmlns:a16="http://schemas.microsoft.com/office/drawing/2014/main" id="{449B7BDD-A8CA-4CF0-8F6B-5E3CC0A76547}"/>
                </a:ext>
              </a:extLst>
            </p:cNvPr>
            <p:cNvSpPr>
              <a:spLocks noChangeArrowheads="1"/>
            </p:cNvSpPr>
            <p:nvPr/>
          </p:nvSpPr>
          <p:spPr bwMode="auto">
            <a:xfrm>
              <a:off x="5241" y="2243"/>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56" name="Oval 20">
              <a:extLst>
                <a:ext uri="{FF2B5EF4-FFF2-40B4-BE49-F238E27FC236}">
                  <a16:creationId xmlns:a16="http://schemas.microsoft.com/office/drawing/2014/main" id="{60AFF04F-1822-43CD-89D2-2E893C615226}"/>
                </a:ext>
              </a:extLst>
            </p:cNvPr>
            <p:cNvSpPr>
              <a:spLocks noChangeArrowheads="1"/>
            </p:cNvSpPr>
            <p:nvPr/>
          </p:nvSpPr>
          <p:spPr bwMode="auto">
            <a:xfrm>
              <a:off x="5420" y="2243"/>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57" name="Oval 21">
              <a:extLst>
                <a:ext uri="{FF2B5EF4-FFF2-40B4-BE49-F238E27FC236}">
                  <a16:creationId xmlns:a16="http://schemas.microsoft.com/office/drawing/2014/main" id="{980A1D43-2CCE-4EF8-910C-A466F03AC0FA}"/>
                </a:ext>
              </a:extLst>
            </p:cNvPr>
            <p:cNvSpPr>
              <a:spLocks noChangeArrowheads="1"/>
            </p:cNvSpPr>
            <p:nvPr/>
          </p:nvSpPr>
          <p:spPr bwMode="auto">
            <a:xfrm>
              <a:off x="4704" y="2421"/>
              <a:ext cx="127" cy="128"/>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58" name="Oval 22">
              <a:extLst>
                <a:ext uri="{FF2B5EF4-FFF2-40B4-BE49-F238E27FC236}">
                  <a16:creationId xmlns:a16="http://schemas.microsoft.com/office/drawing/2014/main" id="{679C736A-F637-4B68-9506-F37873710A62}"/>
                </a:ext>
              </a:extLst>
            </p:cNvPr>
            <p:cNvSpPr>
              <a:spLocks noChangeArrowheads="1"/>
            </p:cNvSpPr>
            <p:nvPr/>
          </p:nvSpPr>
          <p:spPr bwMode="auto">
            <a:xfrm>
              <a:off x="4883" y="2421"/>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59" name="Oval 23">
              <a:extLst>
                <a:ext uri="{FF2B5EF4-FFF2-40B4-BE49-F238E27FC236}">
                  <a16:creationId xmlns:a16="http://schemas.microsoft.com/office/drawing/2014/main" id="{187FE460-A7AD-4925-9D06-4C7BC8BF7490}"/>
                </a:ext>
              </a:extLst>
            </p:cNvPr>
            <p:cNvSpPr>
              <a:spLocks noChangeArrowheads="1"/>
            </p:cNvSpPr>
            <p:nvPr/>
          </p:nvSpPr>
          <p:spPr bwMode="auto">
            <a:xfrm>
              <a:off x="5062" y="2421"/>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60" name="Oval 24">
              <a:extLst>
                <a:ext uri="{FF2B5EF4-FFF2-40B4-BE49-F238E27FC236}">
                  <a16:creationId xmlns:a16="http://schemas.microsoft.com/office/drawing/2014/main" id="{FFFD2681-53DE-404E-B898-0A9E151A2CAB}"/>
                </a:ext>
              </a:extLst>
            </p:cNvPr>
            <p:cNvSpPr>
              <a:spLocks noChangeArrowheads="1"/>
            </p:cNvSpPr>
            <p:nvPr/>
          </p:nvSpPr>
          <p:spPr bwMode="auto">
            <a:xfrm>
              <a:off x="5241" y="2421"/>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61" name="Oval 25">
              <a:extLst>
                <a:ext uri="{FF2B5EF4-FFF2-40B4-BE49-F238E27FC236}">
                  <a16:creationId xmlns:a16="http://schemas.microsoft.com/office/drawing/2014/main" id="{904C2CDD-9000-47CF-8772-6B0D996AE5D2}"/>
                </a:ext>
              </a:extLst>
            </p:cNvPr>
            <p:cNvSpPr>
              <a:spLocks noChangeArrowheads="1"/>
            </p:cNvSpPr>
            <p:nvPr/>
          </p:nvSpPr>
          <p:spPr bwMode="auto">
            <a:xfrm>
              <a:off x="4704" y="2600"/>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62" name="Oval 26">
              <a:extLst>
                <a:ext uri="{FF2B5EF4-FFF2-40B4-BE49-F238E27FC236}">
                  <a16:creationId xmlns:a16="http://schemas.microsoft.com/office/drawing/2014/main" id="{954384DF-DC4D-42EC-AAA7-DF2C755AF0CB}"/>
                </a:ext>
              </a:extLst>
            </p:cNvPr>
            <p:cNvSpPr>
              <a:spLocks noChangeArrowheads="1"/>
            </p:cNvSpPr>
            <p:nvPr/>
          </p:nvSpPr>
          <p:spPr bwMode="auto">
            <a:xfrm>
              <a:off x="4883" y="2600"/>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63" name="Oval 27">
              <a:extLst>
                <a:ext uri="{FF2B5EF4-FFF2-40B4-BE49-F238E27FC236}">
                  <a16:creationId xmlns:a16="http://schemas.microsoft.com/office/drawing/2014/main" id="{6FCD741F-E7B5-48F4-AF09-58FF39E624A7}"/>
                </a:ext>
              </a:extLst>
            </p:cNvPr>
            <p:cNvSpPr>
              <a:spLocks noChangeArrowheads="1"/>
            </p:cNvSpPr>
            <p:nvPr/>
          </p:nvSpPr>
          <p:spPr bwMode="auto">
            <a:xfrm>
              <a:off x="5062" y="2600"/>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64" name="Oval 28">
              <a:extLst>
                <a:ext uri="{FF2B5EF4-FFF2-40B4-BE49-F238E27FC236}">
                  <a16:creationId xmlns:a16="http://schemas.microsoft.com/office/drawing/2014/main" id="{F87527F2-4855-49C8-A80A-971FAEA85C8E}"/>
                </a:ext>
              </a:extLst>
            </p:cNvPr>
            <p:cNvSpPr>
              <a:spLocks noChangeArrowheads="1"/>
            </p:cNvSpPr>
            <p:nvPr/>
          </p:nvSpPr>
          <p:spPr bwMode="auto">
            <a:xfrm>
              <a:off x="5241" y="2600"/>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65" name="Oval 29">
              <a:extLst>
                <a:ext uri="{FF2B5EF4-FFF2-40B4-BE49-F238E27FC236}">
                  <a16:creationId xmlns:a16="http://schemas.microsoft.com/office/drawing/2014/main" id="{D75B1C91-1C51-4A75-BBDD-9A03026B51B9}"/>
                </a:ext>
              </a:extLst>
            </p:cNvPr>
            <p:cNvSpPr>
              <a:spLocks noChangeArrowheads="1"/>
            </p:cNvSpPr>
            <p:nvPr/>
          </p:nvSpPr>
          <p:spPr bwMode="auto">
            <a:xfrm>
              <a:off x="5420" y="2600"/>
              <a:ext cx="127" cy="128"/>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66" name="Oval 30">
              <a:extLst>
                <a:ext uri="{FF2B5EF4-FFF2-40B4-BE49-F238E27FC236}">
                  <a16:creationId xmlns:a16="http://schemas.microsoft.com/office/drawing/2014/main" id="{8E045D2C-AEF2-4789-99E7-5D281532C595}"/>
                </a:ext>
              </a:extLst>
            </p:cNvPr>
            <p:cNvSpPr>
              <a:spLocks noChangeArrowheads="1"/>
            </p:cNvSpPr>
            <p:nvPr/>
          </p:nvSpPr>
          <p:spPr bwMode="auto">
            <a:xfrm>
              <a:off x="4704" y="2779"/>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67" name="Oval 31">
              <a:extLst>
                <a:ext uri="{FF2B5EF4-FFF2-40B4-BE49-F238E27FC236}">
                  <a16:creationId xmlns:a16="http://schemas.microsoft.com/office/drawing/2014/main" id="{1F4F7361-5EE9-4072-B716-5D002954E67E}"/>
                </a:ext>
              </a:extLst>
            </p:cNvPr>
            <p:cNvSpPr>
              <a:spLocks noChangeArrowheads="1"/>
            </p:cNvSpPr>
            <p:nvPr/>
          </p:nvSpPr>
          <p:spPr bwMode="auto">
            <a:xfrm>
              <a:off x="4883" y="2779"/>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68" name="Oval 32">
              <a:extLst>
                <a:ext uri="{FF2B5EF4-FFF2-40B4-BE49-F238E27FC236}">
                  <a16:creationId xmlns:a16="http://schemas.microsoft.com/office/drawing/2014/main" id="{7DA39FDF-4E31-450A-A360-95E33E1BFEC4}"/>
                </a:ext>
              </a:extLst>
            </p:cNvPr>
            <p:cNvSpPr>
              <a:spLocks noChangeArrowheads="1"/>
            </p:cNvSpPr>
            <p:nvPr/>
          </p:nvSpPr>
          <p:spPr bwMode="auto">
            <a:xfrm>
              <a:off x="5062" y="2779"/>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69" name="Oval 33">
              <a:extLst>
                <a:ext uri="{FF2B5EF4-FFF2-40B4-BE49-F238E27FC236}">
                  <a16:creationId xmlns:a16="http://schemas.microsoft.com/office/drawing/2014/main" id="{E1242E16-1FD3-4CE2-B781-D9283B33347B}"/>
                </a:ext>
              </a:extLst>
            </p:cNvPr>
            <p:cNvSpPr>
              <a:spLocks noChangeArrowheads="1"/>
            </p:cNvSpPr>
            <p:nvPr/>
          </p:nvSpPr>
          <p:spPr bwMode="auto">
            <a:xfrm>
              <a:off x="5241" y="2779"/>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70" name="Oval 34">
              <a:extLst>
                <a:ext uri="{FF2B5EF4-FFF2-40B4-BE49-F238E27FC236}">
                  <a16:creationId xmlns:a16="http://schemas.microsoft.com/office/drawing/2014/main" id="{2D7C5C31-C31C-4C84-BA4F-5EE162A55935}"/>
                </a:ext>
              </a:extLst>
            </p:cNvPr>
            <p:cNvSpPr>
              <a:spLocks noChangeArrowheads="1"/>
            </p:cNvSpPr>
            <p:nvPr/>
          </p:nvSpPr>
          <p:spPr bwMode="auto">
            <a:xfrm>
              <a:off x="4704" y="2958"/>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71" name="Oval 35">
              <a:extLst>
                <a:ext uri="{FF2B5EF4-FFF2-40B4-BE49-F238E27FC236}">
                  <a16:creationId xmlns:a16="http://schemas.microsoft.com/office/drawing/2014/main" id="{29C005A3-D2B6-4FA2-9893-A6F331288A8B}"/>
                </a:ext>
              </a:extLst>
            </p:cNvPr>
            <p:cNvSpPr>
              <a:spLocks noChangeArrowheads="1"/>
            </p:cNvSpPr>
            <p:nvPr/>
          </p:nvSpPr>
          <p:spPr bwMode="auto">
            <a:xfrm>
              <a:off x="4883" y="2958"/>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72" name="Oval 36">
              <a:extLst>
                <a:ext uri="{FF2B5EF4-FFF2-40B4-BE49-F238E27FC236}">
                  <a16:creationId xmlns:a16="http://schemas.microsoft.com/office/drawing/2014/main" id="{6525E030-4DD6-4945-8679-F7EC8283F124}"/>
                </a:ext>
              </a:extLst>
            </p:cNvPr>
            <p:cNvSpPr>
              <a:spLocks noChangeArrowheads="1"/>
            </p:cNvSpPr>
            <p:nvPr/>
          </p:nvSpPr>
          <p:spPr bwMode="auto">
            <a:xfrm>
              <a:off x="5062" y="2958"/>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73" name="Oval 37">
              <a:extLst>
                <a:ext uri="{FF2B5EF4-FFF2-40B4-BE49-F238E27FC236}">
                  <a16:creationId xmlns:a16="http://schemas.microsoft.com/office/drawing/2014/main" id="{0933D97D-8B15-4205-ABAF-7FCDE1CFBB9E}"/>
                </a:ext>
              </a:extLst>
            </p:cNvPr>
            <p:cNvSpPr>
              <a:spLocks noChangeArrowheads="1"/>
            </p:cNvSpPr>
            <p:nvPr/>
          </p:nvSpPr>
          <p:spPr bwMode="auto">
            <a:xfrm>
              <a:off x="5241" y="2958"/>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74" name="Oval 38">
              <a:extLst>
                <a:ext uri="{FF2B5EF4-FFF2-40B4-BE49-F238E27FC236}">
                  <a16:creationId xmlns:a16="http://schemas.microsoft.com/office/drawing/2014/main" id="{E623A51B-CCB9-4D9F-AD2F-F7F4352D059E}"/>
                </a:ext>
              </a:extLst>
            </p:cNvPr>
            <p:cNvSpPr>
              <a:spLocks noChangeArrowheads="1"/>
            </p:cNvSpPr>
            <p:nvPr/>
          </p:nvSpPr>
          <p:spPr bwMode="auto">
            <a:xfrm>
              <a:off x="4883" y="3137"/>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sp>
          <p:nvSpPr>
            <p:cNvPr id="75" name="Oval 39">
              <a:extLst>
                <a:ext uri="{FF2B5EF4-FFF2-40B4-BE49-F238E27FC236}">
                  <a16:creationId xmlns:a16="http://schemas.microsoft.com/office/drawing/2014/main" id="{C255C8B1-85A6-42B1-85B2-519F453E0BFF}"/>
                </a:ext>
              </a:extLst>
            </p:cNvPr>
            <p:cNvSpPr>
              <a:spLocks noChangeArrowheads="1"/>
            </p:cNvSpPr>
            <p:nvPr/>
          </p:nvSpPr>
          <p:spPr bwMode="auto">
            <a:xfrm>
              <a:off x="5241" y="3137"/>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endParaRPr lang="en-US" altLang="en-US" dirty="0"/>
            </a:p>
          </p:txBody>
        </p:sp>
      </p:grpSp>
      <p:sp>
        <p:nvSpPr>
          <p:cNvPr id="76" name="Rectangle 3">
            <a:extLst>
              <a:ext uri="{FF2B5EF4-FFF2-40B4-BE49-F238E27FC236}">
                <a16:creationId xmlns:a16="http://schemas.microsoft.com/office/drawing/2014/main" id="{441908C0-B8D0-41A0-84CA-8E63D786009A}"/>
              </a:ext>
            </a:extLst>
          </p:cNvPr>
          <p:cNvSpPr>
            <a:spLocks noGrp="1" noChangeArrowheads="1"/>
          </p:cNvSpPr>
          <p:nvPr>
            <p:ph type="ctrTitle"/>
          </p:nvPr>
        </p:nvSpPr>
        <p:spPr>
          <a:xfrm>
            <a:off x="336986" y="329594"/>
            <a:ext cx="5530414" cy="1550916"/>
          </a:xfrm>
        </p:spPr>
        <p:txBody>
          <a:bodyPr/>
          <a:lstStyle>
            <a:lvl1pPr algn="r">
              <a:defRPr sz="4800"/>
            </a:lvl1pPr>
          </a:lstStyle>
          <a:p>
            <a:pPr lvl="0"/>
            <a:r>
              <a:rPr lang="en-US" altLang="en-US" noProof="0" dirty="0"/>
              <a:t>Click to edit Master title style</a:t>
            </a:r>
          </a:p>
        </p:txBody>
      </p:sp>
      <p:sp>
        <p:nvSpPr>
          <p:cNvPr id="77" name="Rectangle 4">
            <a:extLst>
              <a:ext uri="{FF2B5EF4-FFF2-40B4-BE49-F238E27FC236}">
                <a16:creationId xmlns:a16="http://schemas.microsoft.com/office/drawing/2014/main" id="{51866782-D13A-4B5A-8A1C-46A249CBB6B3}"/>
              </a:ext>
            </a:extLst>
          </p:cNvPr>
          <p:cNvSpPr>
            <a:spLocks noGrp="1" noChangeArrowheads="1"/>
          </p:cNvSpPr>
          <p:nvPr>
            <p:ph type="subTitle" idx="1"/>
          </p:nvPr>
        </p:nvSpPr>
        <p:spPr>
          <a:xfrm>
            <a:off x="288912" y="2247900"/>
            <a:ext cx="5575354" cy="2362200"/>
          </a:xfrm>
        </p:spPr>
        <p:txBody>
          <a:bodyPr/>
          <a:lstStyle>
            <a:lvl1pPr marL="0" indent="0" algn="r">
              <a:buFont typeface="Wingdings" pitchFamily="2" charset="2"/>
              <a:buNone/>
              <a:defRPr sz="3200"/>
            </a:lvl1pPr>
          </a:lstStyle>
          <a:p>
            <a:pPr lvl="0"/>
            <a:r>
              <a:rPr lang="en-US" altLang="en-US" noProof="0" dirty="0"/>
              <a:t>Click to edit Master subtitle style</a:t>
            </a:r>
          </a:p>
        </p:txBody>
      </p:sp>
      <p:pic>
        <p:nvPicPr>
          <p:cNvPr id="78" name="Picture 77" descr="A city skyline with tall buildings&#10;&#10;Description automatically generated with low confidence">
            <a:extLst>
              <a:ext uri="{FF2B5EF4-FFF2-40B4-BE49-F238E27FC236}">
                <a16:creationId xmlns:a16="http://schemas.microsoft.com/office/drawing/2014/main" id="{FF147D94-1DC1-4337-ADA8-84F844B6DD7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72200" y="2162174"/>
            <a:ext cx="2716145" cy="3514721"/>
          </a:xfrm>
          <a:prstGeom prst="rect">
            <a:avLst/>
          </a:prstGeom>
        </p:spPr>
      </p:pic>
      <p:sp>
        <p:nvSpPr>
          <p:cNvPr id="79" name="Line 40">
            <a:extLst>
              <a:ext uri="{FF2B5EF4-FFF2-40B4-BE49-F238E27FC236}">
                <a16:creationId xmlns:a16="http://schemas.microsoft.com/office/drawing/2014/main" id="{C264BA8D-A949-4D0C-8AB7-7CAECEEEC276}"/>
              </a:ext>
            </a:extLst>
          </p:cNvPr>
          <p:cNvSpPr>
            <a:spLocks noChangeShapeType="1"/>
          </p:cNvSpPr>
          <p:nvPr userDrawn="1"/>
        </p:nvSpPr>
        <p:spPr bwMode="auto">
          <a:xfrm>
            <a:off x="341603" y="2017712"/>
            <a:ext cx="8229600"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80" name="Rectangle 6">
            <a:extLst>
              <a:ext uri="{FF2B5EF4-FFF2-40B4-BE49-F238E27FC236}">
                <a16:creationId xmlns:a16="http://schemas.microsoft.com/office/drawing/2014/main" id="{41839D91-BC17-40C0-BC8A-16DE65177563}"/>
              </a:ext>
            </a:extLst>
          </p:cNvPr>
          <p:cNvSpPr>
            <a:spLocks noGrp="1" noChangeArrowheads="1"/>
          </p:cNvSpPr>
          <p:nvPr>
            <p:ph type="ftr" sz="quarter" idx="11"/>
          </p:nvPr>
        </p:nvSpPr>
        <p:spPr>
          <a:xfrm>
            <a:off x="3124200" y="6248400"/>
            <a:ext cx="2895600" cy="457200"/>
          </a:xfrm>
        </p:spPr>
        <p:txBody>
          <a:bodyPr/>
          <a:lstStyle>
            <a:lvl1pPr>
              <a:defRPr dirty="0"/>
            </a:lvl1pPr>
          </a:lstStyle>
          <a:p>
            <a:pPr>
              <a:defRPr/>
            </a:pPr>
            <a:r>
              <a:rPr lang="en-US" altLang="en-US" dirty="0"/>
              <a:t>© 2022 McGraw Hill Education.</a:t>
            </a:r>
          </a:p>
        </p:txBody>
      </p:sp>
    </p:spTree>
    <p:extLst>
      <p:ext uri="{BB962C8B-B14F-4D97-AF65-F5344CB8AC3E}">
        <p14:creationId xmlns:p14="http://schemas.microsoft.com/office/powerpoint/2010/main" val="31533115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fld id="{B0E78657-EDC3-4D44-9685-7BDA437375A3}" type="datetime1">
              <a:rPr lang="en-US" smtClean="0"/>
              <a:t>3/13/2024</a:t>
            </a:fld>
            <a:endParaRPr lang="en-US" altLang="en-US" dirty="0"/>
          </a:p>
        </p:txBody>
      </p:sp>
      <p:sp>
        <p:nvSpPr>
          <p:cNvPr id="5" name="Rectangle 6"/>
          <p:cNvSpPr>
            <a:spLocks noGrp="1" noChangeArrowheads="1"/>
          </p:cNvSpPr>
          <p:nvPr>
            <p:ph type="ftr" sz="quarter" idx="11"/>
          </p:nvPr>
        </p:nvSpPr>
        <p:spPr>
          <a:ln/>
        </p:spPr>
        <p:txBody>
          <a:bodyPr/>
          <a:lstStyle>
            <a:lvl1pPr>
              <a:defRPr/>
            </a:lvl1pPr>
          </a:lstStyle>
          <a:p>
            <a:pPr>
              <a:defRPr/>
            </a:pPr>
            <a:r>
              <a:rPr lang="en-US" altLang="en-US" dirty="0"/>
              <a:t>© 2019 McGraw-Hill Education. All rights reserved. Authorized only for instructor use in the classroom. No reproduction or further distribution permitted without the prior written consent of McGraw-Hill Education.</a:t>
            </a:r>
          </a:p>
        </p:txBody>
      </p:sp>
      <p:sp>
        <p:nvSpPr>
          <p:cNvPr id="6" name="Rectangle 7"/>
          <p:cNvSpPr>
            <a:spLocks noGrp="1" noChangeArrowheads="1"/>
          </p:cNvSpPr>
          <p:nvPr>
            <p:ph type="sldNum" sz="quarter" idx="12"/>
          </p:nvPr>
        </p:nvSpPr>
        <p:spPr>
          <a:ln/>
        </p:spPr>
        <p:txBody>
          <a:bodyPr/>
          <a:lstStyle>
            <a:lvl1pPr>
              <a:defRPr/>
            </a:lvl1pPr>
          </a:lstStyle>
          <a:p>
            <a:pPr>
              <a:defRPr/>
            </a:pPr>
            <a:r>
              <a:rPr lang="en-US" altLang="en-US" dirty="0"/>
              <a:t>1-</a:t>
            </a:r>
            <a:fld id="{DB321E6E-53B1-48CD-8F9C-695521453D03}" type="slidenum">
              <a:rPr lang="en-US" altLang="en-US"/>
              <a:pPr>
                <a:defRPr/>
              </a:pPr>
              <a:t>‹#›</a:t>
            </a:fld>
            <a:endParaRPr lang="en-US" altLang="en-US" dirty="0"/>
          </a:p>
        </p:txBody>
      </p:sp>
    </p:spTree>
    <p:extLst>
      <p:ext uri="{BB962C8B-B14F-4D97-AF65-F5344CB8AC3E}">
        <p14:creationId xmlns:p14="http://schemas.microsoft.com/office/powerpoint/2010/main" val="4485099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2238"/>
            <a:ext cx="2057400" cy="60086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22238"/>
            <a:ext cx="6019800" cy="60086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fld id="{3E84B192-A199-4CE1-A023-02A332CBA30C}" type="datetime1">
              <a:rPr lang="en-US" smtClean="0"/>
              <a:t>3/13/2024</a:t>
            </a:fld>
            <a:endParaRPr lang="en-US" altLang="en-US" dirty="0"/>
          </a:p>
        </p:txBody>
      </p:sp>
      <p:sp>
        <p:nvSpPr>
          <p:cNvPr id="5" name="Rectangle 6"/>
          <p:cNvSpPr>
            <a:spLocks noGrp="1" noChangeArrowheads="1"/>
          </p:cNvSpPr>
          <p:nvPr>
            <p:ph type="ftr" sz="quarter" idx="11"/>
          </p:nvPr>
        </p:nvSpPr>
        <p:spPr>
          <a:ln/>
        </p:spPr>
        <p:txBody>
          <a:bodyPr/>
          <a:lstStyle>
            <a:lvl1pPr>
              <a:defRPr/>
            </a:lvl1pPr>
          </a:lstStyle>
          <a:p>
            <a:pPr>
              <a:defRPr/>
            </a:pPr>
            <a:r>
              <a:rPr lang="en-US" altLang="en-US" dirty="0"/>
              <a:t>© 2019 McGraw-Hill Education. All rights reserved. Authorized only for instructor use in the classroom. No reproduction or further distribution permitted without the prior written consent of McGraw-Hill Education.</a:t>
            </a:r>
          </a:p>
        </p:txBody>
      </p:sp>
      <p:sp>
        <p:nvSpPr>
          <p:cNvPr id="6" name="Rectangle 7"/>
          <p:cNvSpPr>
            <a:spLocks noGrp="1" noChangeArrowheads="1"/>
          </p:cNvSpPr>
          <p:nvPr>
            <p:ph type="sldNum" sz="quarter" idx="12"/>
          </p:nvPr>
        </p:nvSpPr>
        <p:spPr>
          <a:ln/>
        </p:spPr>
        <p:txBody>
          <a:bodyPr/>
          <a:lstStyle>
            <a:lvl1pPr>
              <a:defRPr/>
            </a:lvl1pPr>
          </a:lstStyle>
          <a:p>
            <a:pPr>
              <a:defRPr/>
            </a:pPr>
            <a:r>
              <a:rPr lang="en-US" altLang="en-US" dirty="0"/>
              <a:t>1-</a:t>
            </a:r>
            <a:fld id="{738B9FBC-FB3C-46C5-95D0-A8FA9853B51E}" type="slidenum">
              <a:rPr lang="en-US" altLang="en-US"/>
              <a:pPr>
                <a:defRPr/>
              </a:pPr>
              <a:t>‹#›</a:t>
            </a:fld>
            <a:endParaRPr lang="en-US" altLang="en-US" dirty="0"/>
          </a:p>
        </p:txBody>
      </p:sp>
    </p:spTree>
    <p:extLst>
      <p:ext uri="{BB962C8B-B14F-4D97-AF65-F5344CB8AC3E}">
        <p14:creationId xmlns:p14="http://schemas.microsoft.com/office/powerpoint/2010/main" val="2171737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ln/>
        </p:spPr>
        <p:txBody>
          <a:bodyPr/>
          <a:lstStyle>
            <a:lvl1pPr>
              <a:defRPr/>
            </a:lvl1pPr>
          </a:lstStyle>
          <a:p>
            <a:pPr>
              <a:defRPr/>
            </a:pPr>
            <a:fld id="{EA80BD50-51E6-422F-80B0-0200F6DE163F}" type="datetime1">
              <a:rPr lang="en-US" smtClean="0"/>
              <a:t>3/13/2024</a:t>
            </a:fld>
            <a:endParaRPr lang="en-US" altLang="en-US" dirty="0"/>
          </a:p>
        </p:txBody>
      </p:sp>
      <p:sp>
        <p:nvSpPr>
          <p:cNvPr id="5" name="Rectangle 6"/>
          <p:cNvSpPr>
            <a:spLocks noGrp="1" noChangeArrowheads="1"/>
          </p:cNvSpPr>
          <p:nvPr>
            <p:ph type="ftr" sz="quarter" idx="11"/>
          </p:nvPr>
        </p:nvSpPr>
        <p:spPr>
          <a:ln/>
        </p:spPr>
        <p:txBody>
          <a:bodyPr/>
          <a:lstStyle>
            <a:lvl1pPr>
              <a:defRPr/>
            </a:lvl1pPr>
          </a:lstStyle>
          <a:p>
            <a:pPr>
              <a:defRPr/>
            </a:pPr>
            <a:r>
              <a:rPr lang="en-US" altLang="en-US" dirty="0"/>
              <a:t>© 2019 McGraw-Hill Education. All rights reserved. Authorized only for instructor use in the classroom. No reproduction or further distribution permitted without the prior written consent of McGraw-Hill Education.</a:t>
            </a:r>
          </a:p>
        </p:txBody>
      </p:sp>
      <p:sp>
        <p:nvSpPr>
          <p:cNvPr id="6" name="Rectangle 7"/>
          <p:cNvSpPr>
            <a:spLocks noGrp="1" noChangeArrowheads="1"/>
          </p:cNvSpPr>
          <p:nvPr>
            <p:ph type="sldNum" sz="quarter" idx="12"/>
          </p:nvPr>
        </p:nvSpPr>
        <p:spPr>
          <a:ln/>
        </p:spPr>
        <p:txBody>
          <a:bodyPr/>
          <a:lstStyle>
            <a:lvl1pPr>
              <a:defRPr/>
            </a:lvl1pPr>
          </a:lstStyle>
          <a:p>
            <a:pPr>
              <a:defRPr/>
            </a:pPr>
            <a:r>
              <a:rPr lang="en-US" altLang="en-US" dirty="0"/>
              <a:t>1-</a:t>
            </a:r>
            <a:fld id="{62FA128F-A8CA-4E63-BFBB-B3EB7E911C7E}" type="slidenum">
              <a:rPr lang="en-US" altLang="en-US"/>
              <a:pPr>
                <a:defRPr/>
              </a:pPr>
              <a:t>‹#›</a:t>
            </a:fld>
            <a:endParaRPr lang="en-US" altLang="en-US" dirty="0"/>
          </a:p>
        </p:txBody>
      </p:sp>
    </p:spTree>
    <p:extLst>
      <p:ext uri="{BB962C8B-B14F-4D97-AF65-F5344CB8AC3E}">
        <p14:creationId xmlns:p14="http://schemas.microsoft.com/office/powerpoint/2010/main" val="28113178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fld id="{0926CE6C-1567-4C6D-B15C-43C29850A4AB}" type="datetime1">
              <a:rPr lang="en-US" smtClean="0"/>
              <a:t>3/13/2024</a:t>
            </a:fld>
            <a:endParaRPr lang="en-US" altLang="en-US" dirty="0"/>
          </a:p>
        </p:txBody>
      </p:sp>
      <p:sp>
        <p:nvSpPr>
          <p:cNvPr id="5" name="Rectangle 6"/>
          <p:cNvSpPr>
            <a:spLocks noGrp="1" noChangeArrowheads="1"/>
          </p:cNvSpPr>
          <p:nvPr>
            <p:ph type="ftr" sz="quarter" idx="11"/>
          </p:nvPr>
        </p:nvSpPr>
        <p:spPr>
          <a:ln/>
        </p:spPr>
        <p:txBody>
          <a:bodyPr/>
          <a:lstStyle>
            <a:lvl1pPr>
              <a:defRPr/>
            </a:lvl1pPr>
          </a:lstStyle>
          <a:p>
            <a:pPr>
              <a:defRPr/>
            </a:pPr>
            <a:r>
              <a:rPr lang="en-US" altLang="en-US" dirty="0"/>
              <a:t>© 2019 McGraw-Hill Education. All rights reserved. Authorized only for instructor use in the classroom. No reproduction or further distribution permitted without the prior written consent of McGraw-Hill Education.</a:t>
            </a:r>
          </a:p>
        </p:txBody>
      </p:sp>
      <p:sp>
        <p:nvSpPr>
          <p:cNvPr id="6" name="Rectangle 7"/>
          <p:cNvSpPr>
            <a:spLocks noGrp="1" noChangeArrowheads="1"/>
          </p:cNvSpPr>
          <p:nvPr>
            <p:ph type="sldNum" sz="quarter" idx="12"/>
          </p:nvPr>
        </p:nvSpPr>
        <p:spPr>
          <a:ln/>
        </p:spPr>
        <p:txBody>
          <a:bodyPr/>
          <a:lstStyle>
            <a:lvl1pPr>
              <a:defRPr/>
            </a:lvl1pPr>
          </a:lstStyle>
          <a:p>
            <a:pPr>
              <a:defRPr/>
            </a:pPr>
            <a:r>
              <a:rPr lang="en-US" altLang="en-US" dirty="0"/>
              <a:t>1-</a:t>
            </a:r>
            <a:fld id="{0CE63BC0-D270-4032-982E-2CBB15911084}" type="slidenum">
              <a:rPr lang="en-US" altLang="en-US"/>
              <a:pPr>
                <a:defRPr/>
              </a:pPr>
              <a:t>‹#›</a:t>
            </a:fld>
            <a:endParaRPr lang="en-US" altLang="en-US" dirty="0"/>
          </a:p>
        </p:txBody>
      </p:sp>
    </p:spTree>
    <p:extLst>
      <p:ext uri="{BB962C8B-B14F-4D97-AF65-F5344CB8AC3E}">
        <p14:creationId xmlns:p14="http://schemas.microsoft.com/office/powerpoint/2010/main" val="1516627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dt" sz="half" idx="10"/>
          </p:nvPr>
        </p:nvSpPr>
        <p:spPr>
          <a:ln/>
        </p:spPr>
        <p:txBody>
          <a:bodyPr/>
          <a:lstStyle>
            <a:lvl1pPr>
              <a:defRPr/>
            </a:lvl1pPr>
          </a:lstStyle>
          <a:p>
            <a:pPr>
              <a:defRPr/>
            </a:pPr>
            <a:fld id="{D5E150DB-D182-464E-B97A-53E5C18485C5}" type="datetime1">
              <a:rPr lang="en-US" smtClean="0"/>
              <a:t>3/13/2024</a:t>
            </a:fld>
            <a:endParaRPr lang="en-US" altLang="en-US" dirty="0"/>
          </a:p>
        </p:txBody>
      </p:sp>
      <p:sp>
        <p:nvSpPr>
          <p:cNvPr id="6" name="Rectangle 6"/>
          <p:cNvSpPr>
            <a:spLocks noGrp="1" noChangeArrowheads="1"/>
          </p:cNvSpPr>
          <p:nvPr>
            <p:ph type="ftr" sz="quarter" idx="11"/>
          </p:nvPr>
        </p:nvSpPr>
        <p:spPr>
          <a:ln/>
        </p:spPr>
        <p:txBody>
          <a:bodyPr/>
          <a:lstStyle>
            <a:lvl1pPr>
              <a:defRPr/>
            </a:lvl1pPr>
          </a:lstStyle>
          <a:p>
            <a:pPr>
              <a:defRPr/>
            </a:pPr>
            <a:r>
              <a:rPr lang="en-US" altLang="en-US" dirty="0"/>
              <a:t>© 2019 McGraw-Hill Education. All rights reserved. Authorized only for instructor use in the classroom. No reproduction or further distribution permitted without the prior written consent of McGraw-Hill Education.</a:t>
            </a:r>
          </a:p>
        </p:txBody>
      </p:sp>
      <p:sp>
        <p:nvSpPr>
          <p:cNvPr id="7" name="Rectangle 7"/>
          <p:cNvSpPr>
            <a:spLocks noGrp="1" noChangeArrowheads="1"/>
          </p:cNvSpPr>
          <p:nvPr>
            <p:ph type="sldNum" sz="quarter" idx="12"/>
          </p:nvPr>
        </p:nvSpPr>
        <p:spPr>
          <a:ln/>
        </p:spPr>
        <p:txBody>
          <a:bodyPr/>
          <a:lstStyle>
            <a:lvl1pPr>
              <a:defRPr/>
            </a:lvl1pPr>
          </a:lstStyle>
          <a:p>
            <a:pPr>
              <a:defRPr/>
            </a:pPr>
            <a:r>
              <a:rPr lang="en-US" altLang="en-US" dirty="0"/>
              <a:t>1-</a:t>
            </a:r>
            <a:fld id="{DBC5C6F3-BCDD-4129-B06B-03D773241843}" type="slidenum">
              <a:rPr lang="en-US" altLang="en-US"/>
              <a:pPr>
                <a:defRPr/>
              </a:pPr>
              <a:t>‹#›</a:t>
            </a:fld>
            <a:endParaRPr lang="en-US" altLang="en-US" dirty="0"/>
          </a:p>
        </p:txBody>
      </p:sp>
    </p:spTree>
    <p:extLst>
      <p:ext uri="{BB962C8B-B14F-4D97-AF65-F5344CB8AC3E}">
        <p14:creationId xmlns:p14="http://schemas.microsoft.com/office/powerpoint/2010/main" val="14030593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dt" sz="half" idx="10"/>
          </p:nvPr>
        </p:nvSpPr>
        <p:spPr>
          <a:ln/>
        </p:spPr>
        <p:txBody>
          <a:bodyPr/>
          <a:lstStyle>
            <a:lvl1pPr>
              <a:defRPr/>
            </a:lvl1pPr>
          </a:lstStyle>
          <a:p>
            <a:pPr>
              <a:defRPr/>
            </a:pPr>
            <a:fld id="{6F2D122A-A665-4288-8DF1-FB6D16D10EE5}" type="datetime1">
              <a:rPr lang="en-US" smtClean="0"/>
              <a:t>3/13/2024</a:t>
            </a:fld>
            <a:endParaRPr lang="en-US" altLang="en-US" dirty="0"/>
          </a:p>
        </p:txBody>
      </p:sp>
      <p:sp>
        <p:nvSpPr>
          <p:cNvPr id="8" name="Rectangle 6"/>
          <p:cNvSpPr>
            <a:spLocks noGrp="1" noChangeArrowheads="1"/>
          </p:cNvSpPr>
          <p:nvPr>
            <p:ph type="ftr" sz="quarter" idx="11"/>
          </p:nvPr>
        </p:nvSpPr>
        <p:spPr>
          <a:ln/>
        </p:spPr>
        <p:txBody>
          <a:bodyPr/>
          <a:lstStyle>
            <a:lvl1pPr>
              <a:defRPr/>
            </a:lvl1pPr>
          </a:lstStyle>
          <a:p>
            <a:pPr>
              <a:defRPr/>
            </a:pPr>
            <a:r>
              <a:rPr lang="en-US" altLang="en-US" dirty="0"/>
              <a:t>© 2019 McGraw-Hill Education. All rights reserved. Authorized only for instructor use in the classroom. No reproduction or further distribution permitted without the prior written consent of McGraw-Hill Education.</a:t>
            </a:r>
          </a:p>
        </p:txBody>
      </p:sp>
      <p:sp>
        <p:nvSpPr>
          <p:cNvPr id="9" name="Rectangle 7"/>
          <p:cNvSpPr>
            <a:spLocks noGrp="1" noChangeArrowheads="1"/>
          </p:cNvSpPr>
          <p:nvPr>
            <p:ph type="sldNum" sz="quarter" idx="12"/>
          </p:nvPr>
        </p:nvSpPr>
        <p:spPr>
          <a:ln/>
        </p:spPr>
        <p:txBody>
          <a:bodyPr/>
          <a:lstStyle>
            <a:lvl1pPr>
              <a:defRPr/>
            </a:lvl1pPr>
          </a:lstStyle>
          <a:p>
            <a:pPr>
              <a:defRPr/>
            </a:pPr>
            <a:r>
              <a:rPr lang="en-US" altLang="en-US" dirty="0"/>
              <a:t>1-</a:t>
            </a:r>
            <a:fld id="{6C4C9FB3-F25D-464B-AB74-33B7D0628C0F}" type="slidenum">
              <a:rPr lang="en-US" altLang="en-US"/>
              <a:pPr>
                <a:defRPr/>
              </a:pPr>
              <a:t>‹#›</a:t>
            </a:fld>
            <a:endParaRPr lang="en-US" altLang="en-US" dirty="0"/>
          </a:p>
        </p:txBody>
      </p:sp>
    </p:spTree>
    <p:extLst>
      <p:ext uri="{BB962C8B-B14F-4D97-AF65-F5344CB8AC3E}">
        <p14:creationId xmlns:p14="http://schemas.microsoft.com/office/powerpoint/2010/main" val="12179745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dt" sz="half" idx="10"/>
          </p:nvPr>
        </p:nvSpPr>
        <p:spPr>
          <a:ln/>
        </p:spPr>
        <p:txBody>
          <a:bodyPr/>
          <a:lstStyle>
            <a:lvl1pPr>
              <a:defRPr/>
            </a:lvl1pPr>
          </a:lstStyle>
          <a:p>
            <a:pPr>
              <a:defRPr/>
            </a:pPr>
            <a:fld id="{B128A0DE-4995-4F27-ADF8-0787D661F4B4}" type="datetime1">
              <a:rPr lang="en-US" smtClean="0"/>
              <a:t>3/13/2024</a:t>
            </a:fld>
            <a:endParaRPr lang="en-US" altLang="en-US" dirty="0"/>
          </a:p>
        </p:txBody>
      </p:sp>
      <p:sp>
        <p:nvSpPr>
          <p:cNvPr id="4" name="Rectangle 6"/>
          <p:cNvSpPr>
            <a:spLocks noGrp="1" noChangeArrowheads="1"/>
          </p:cNvSpPr>
          <p:nvPr>
            <p:ph type="ftr" sz="quarter" idx="11"/>
          </p:nvPr>
        </p:nvSpPr>
        <p:spPr>
          <a:ln/>
        </p:spPr>
        <p:txBody>
          <a:bodyPr/>
          <a:lstStyle>
            <a:lvl1pPr>
              <a:defRPr/>
            </a:lvl1pPr>
          </a:lstStyle>
          <a:p>
            <a:pPr>
              <a:defRPr/>
            </a:pPr>
            <a:r>
              <a:rPr lang="en-US" altLang="en-US" dirty="0"/>
              <a:t>© 2019 McGraw-Hill Education. All rights reserved. Authorized only for instructor use in the classroom. No reproduction or further distribution permitted without the prior written consent of McGraw-Hill Education.</a:t>
            </a:r>
          </a:p>
        </p:txBody>
      </p:sp>
      <p:sp>
        <p:nvSpPr>
          <p:cNvPr id="5" name="Rectangle 7"/>
          <p:cNvSpPr>
            <a:spLocks noGrp="1" noChangeArrowheads="1"/>
          </p:cNvSpPr>
          <p:nvPr>
            <p:ph type="sldNum" sz="quarter" idx="12"/>
          </p:nvPr>
        </p:nvSpPr>
        <p:spPr>
          <a:ln/>
        </p:spPr>
        <p:txBody>
          <a:bodyPr/>
          <a:lstStyle>
            <a:lvl1pPr>
              <a:defRPr/>
            </a:lvl1pPr>
          </a:lstStyle>
          <a:p>
            <a:pPr>
              <a:defRPr/>
            </a:pPr>
            <a:r>
              <a:rPr lang="en-US" altLang="en-US" dirty="0"/>
              <a:t>1-</a:t>
            </a:r>
            <a:fld id="{E3C34826-E4D1-4FAD-9F57-6826CEB5EFA6}" type="slidenum">
              <a:rPr lang="en-US" altLang="en-US"/>
              <a:pPr>
                <a:defRPr/>
              </a:pPr>
              <a:t>‹#›</a:t>
            </a:fld>
            <a:endParaRPr lang="en-US" altLang="en-US" dirty="0"/>
          </a:p>
        </p:txBody>
      </p:sp>
    </p:spTree>
    <p:extLst>
      <p:ext uri="{BB962C8B-B14F-4D97-AF65-F5344CB8AC3E}">
        <p14:creationId xmlns:p14="http://schemas.microsoft.com/office/powerpoint/2010/main" val="25350102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27EA1B03-34C5-4737-B499-9C6FAC75DD5D}" type="datetime1">
              <a:rPr lang="en-US" smtClean="0"/>
              <a:t>3/13/2024</a:t>
            </a:fld>
            <a:endParaRPr lang="en-US" altLang="en-US" dirty="0"/>
          </a:p>
        </p:txBody>
      </p:sp>
      <p:sp>
        <p:nvSpPr>
          <p:cNvPr id="3" name="Rectangle 6"/>
          <p:cNvSpPr>
            <a:spLocks noGrp="1" noChangeArrowheads="1"/>
          </p:cNvSpPr>
          <p:nvPr>
            <p:ph type="ftr" sz="quarter" idx="11"/>
          </p:nvPr>
        </p:nvSpPr>
        <p:spPr>
          <a:ln/>
        </p:spPr>
        <p:txBody>
          <a:bodyPr/>
          <a:lstStyle>
            <a:lvl1pPr>
              <a:defRPr/>
            </a:lvl1pPr>
          </a:lstStyle>
          <a:p>
            <a:pPr>
              <a:defRPr/>
            </a:pPr>
            <a:r>
              <a:rPr lang="en-US" altLang="en-US" dirty="0"/>
              <a:t>© 2019 McGraw-Hill Education. All rights reserved. Authorized only for instructor use in the classroom. No reproduction or further distribution permitted without the prior written consent of McGraw-Hill Education.</a:t>
            </a:r>
          </a:p>
        </p:txBody>
      </p:sp>
      <p:sp>
        <p:nvSpPr>
          <p:cNvPr id="4" name="Rectangle 7"/>
          <p:cNvSpPr>
            <a:spLocks noGrp="1" noChangeArrowheads="1"/>
          </p:cNvSpPr>
          <p:nvPr>
            <p:ph type="sldNum" sz="quarter" idx="12"/>
          </p:nvPr>
        </p:nvSpPr>
        <p:spPr>
          <a:ln/>
        </p:spPr>
        <p:txBody>
          <a:bodyPr/>
          <a:lstStyle>
            <a:lvl1pPr>
              <a:defRPr/>
            </a:lvl1pPr>
          </a:lstStyle>
          <a:p>
            <a:pPr>
              <a:defRPr/>
            </a:pPr>
            <a:r>
              <a:rPr lang="en-US" altLang="en-US" dirty="0"/>
              <a:t>1-</a:t>
            </a:r>
            <a:fld id="{C762B4D9-C615-4F02-978B-A4EBB62BDE51}" type="slidenum">
              <a:rPr lang="en-US" altLang="en-US"/>
              <a:pPr>
                <a:defRPr/>
              </a:pPr>
              <a:t>‹#›</a:t>
            </a:fld>
            <a:endParaRPr lang="en-US" altLang="en-US" dirty="0"/>
          </a:p>
        </p:txBody>
      </p:sp>
    </p:spTree>
    <p:extLst>
      <p:ext uri="{BB962C8B-B14F-4D97-AF65-F5344CB8AC3E}">
        <p14:creationId xmlns:p14="http://schemas.microsoft.com/office/powerpoint/2010/main" val="2612592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A4F9FCAA-650A-490F-8838-88F801303F70}" type="datetime1">
              <a:rPr lang="en-US" smtClean="0"/>
              <a:t>3/13/2024</a:t>
            </a:fld>
            <a:endParaRPr lang="en-US" altLang="en-US" dirty="0"/>
          </a:p>
        </p:txBody>
      </p:sp>
      <p:sp>
        <p:nvSpPr>
          <p:cNvPr id="6" name="Rectangle 6"/>
          <p:cNvSpPr>
            <a:spLocks noGrp="1" noChangeArrowheads="1"/>
          </p:cNvSpPr>
          <p:nvPr>
            <p:ph type="ftr" sz="quarter" idx="11"/>
          </p:nvPr>
        </p:nvSpPr>
        <p:spPr>
          <a:ln/>
        </p:spPr>
        <p:txBody>
          <a:bodyPr/>
          <a:lstStyle>
            <a:lvl1pPr>
              <a:defRPr/>
            </a:lvl1pPr>
          </a:lstStyle>
          <a:p>
            <a:pPr>
              <a:defRPr/>
            </a:pPr>
            <a:r>
              <a:rPr lang="en-US" altLang="en-US" dirty="0"/>
              <a:t>© 2019 McGraw-Hill Education. All rights reserved. Authorized only for instructor use in the classroom. No reproduction or further distribution permitted without the prior written consent of McGraw-Hill Education.</a:t>
            </a:r>
          </a:p>
        </p:txBody>
      </p:sp>
      <p:sp>
        <p:nvSpPr>
          <p:cNvPr id="7" name="Rectangle 7"/>
          <p:cNvSpPr>
            <a:spLocks noGrp="1" noChangeArrowheads="1"/>
          </p:cNvSpPr>
          <p:nvPr>
            <p:ph type="sldNum" sz="quarter" idx="12"/>
          </p:nvPr>
        </p:nvSpPr>
        <p:spPr>
          <a:ln/>
        </p:spPr>
        <p:txBody>
          <a:bodyPr/>
          <a:lstStyle>
            <a:lvl1pPr>
              <a:defRPr/>
            </a:lvl1pPr>
          </a:lstStyle>
          <a:p>
            <a:pPr>
              <a:defRPr/>
            </a:pPr>
            <a:r>
              <a:rPr lang="en-US" altLang="en-US" dirty="0"/>
              <a:t>1-</a:t>
            </a:r>
            <a:fld id="{D50C5ED0-6E05-4374-B341-2590120CD1FB}" type="slidenum">
              <a:rPr lang="en-US" altLang="en-US"/>
              <a:pPr>
                <a:defRPr/>
              </a:pPr>
              <a:t>‹#›</a:t>
            </a:fld>
            <a:endParaRPr lang="en-US" altLang="en-US" dirty="0"/>
          </a:p>
        </p:txBody>
      </p:sp>
    </p:spTree>
    <p:extLst>
      <p:ext uri="{BB962C8B-B14F-4D97-AF65-F5344CB8AC3E}">
        <p14:creationId xmlns:p14="http://schemas.microsoft.com/office/powerpoint/2010/main" val="21402061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1FE28785-39B9-414D-A543-30ACA9C4517B}" type="datetime1">
              <a:rPr lang="en-US" smtClean="0"/>
              <a:t>3/13/2024</a:t>
            </a:fld>
            <a:endParaRPr lang="en-US" altLang="en-US" dirty="0"/>
          </a:p>
        </p:txBody>
      </p:sp>
      <p:sp>
        <p:nvSpPr>
          <p:cNvPr id="6" name="Rectangle 6"/>
          <p:cNvSpPr>
            <a:spLocks noGrp="1" noChangeArrowheads="1"/>
          </p:cNvSpPr>
          <p:nvPr>
            <p:ph type="ftr" sz="quarter" idx="11"/>
          </p:nvPr>
        </p:nvSpPr>
        <p:spPr>
          <a:ln/>
        </p:spPr>
        <p:txBody>
          <a:bodyPr/>
          <a:lstStyle>
            <a:lvl1pPr>
              <a:defRPr/>
            </a:lvl1pPr>
          </a:lstStyle>
          <a:p>
            <a:pPr>
              <a:defRPr/>
            </a:pPr>
            <a:r>
              <a:rPr lang="en-US" altLang="en-US" dirty="0"/>
              <a:t>© 2019 McGraw-Hill Education. All rights reserved. Authorized only for instructor use in the classroom. No reproduction or further distribution permitted without the prior written consent of McGraw-Hill Education.</a:t>
            </a:r>
          </a:p>
        </p:txBody>
      </p:sp>
      <p:sp>
        <p:nvSpPr>
          <p:cNvPr id="7" name="Rectangle 7"/>
          <p:cNvSpPr>
            <a:spLocks noGrp="1" noChangeArrowheads="1"/>
          </p:cNvSpPr>
          <p:nvPr>
            <p:ph type="sldNum" sz="quarter" idx="12"/>
          </p:nvPr>
        </p:nvSpPr>
        <p:spPr>
          <a:ln/>
        </p:spPr>
        <p:txBody>
          <a:bodyPr/>
          <a:lstStyle>
            <a:lvl1pPr>
              <a:defRPr/>
            </a:lvl1pPr>
          </a:lstStyle>
          <a:p>
            <a:pPr>
              <a:defRPr/>
            </a:pPr>
            <a:r>
              <a:rPr lang="en-US" altLang="en-US" dirty="0"/>
              <a:t>1-</a:t>
            </a:r>
            <a:fld id="{5D0E61D6-118D-49BA-A385-5820FACBF82D}" type="slidenum">
              <a:rPr lang="en-US" altLang="en-US"/>
              <a:pPr>
                <a:defRPr/>
              </a:pPr>
              <a:t>‹#›</a:t>
            </a:fld>
            <a:endParaRPr lang="en-US" altLang="en-US" dirty="0"/>
          </a:p>
        </p:txBody>
      </p:sp>
    </p:spTree>
    <p:extLst>
      <p:ext uri="{BB962C8B-B14F-4D97-AF65-F5344CB8AC3E}">
        <p14:creationId xmlns:p14="http://schemas.microsoft.com/office/powerpoint/2010/main" val="22335102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Line 2"/>
          <p:cNvSpPr>
            <a:spLocks noChangeShapeType="1"/>
          </p:cNvSpPr>
          <p:nvPr/>
        </p:nvSpPr>
        <p:spPr bwMode="auto">
          <a:xfrm>
            <a:off x="7962900" y="152400"/>
            <a:ext cx="0" cy="1524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027" name="Rectangle 3"/>
          <p:cNvSpPr>
            <a:spLocks noGrp="1" noChangeArrowheads="1"/>
          </p:cNvSpPr>
          <p:nvPr>
            <p:ph type="title"/>
          </p:nvPr>
        </p:nvSpPr>
        <p:spPr bwMode="auto">
          <a:xfrm>
            <a:off x="457200" y="122238"/>
            <a:ext cx="75438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8" name="Rectangle 4"/>
          <p:cNvSpPr>
            <a:spLocks noGrp="1" noChangeArrowheads="1"/>
          </p:cNvSpPr>
          <p:nvPr>
            <p:ph type="body" idx="1"/>
          </p:nvPr>
        </p:nvSpPr>
        <p:spPr bwMode="auto">
          <a:xfrm>
            <a:off x="457200" y="1719263"/>
            <a:ext cx="8229600" cy="4411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98309" name="Rectangle 5"/>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smtClean="0">
                <a:latin typeface="+mn-lt"/>
              </a:defRPr>
            </a:lvl1pPr>
          </a:lstStyle>
          <a:p>
            <a:pPr>
              <a:defRPr/>
            </a:pPr>
            <a:fld id="{9DE4854E-1F3E-4006-B44A-3CAD43B99143}" type="datetime1">
              <a:rPr lang="en-US" smtClean="0"/>
              <a:t>3/13/2024</a:t>
            </a:fld>
            <a:endParaRPr lang="en-US" altLang="en-US" dirty="0"/>
          </a:p>
        </p:txBody>
      </p:sp>
      <p:sp>
        <p:nvSpPr>
          <p:cNvPr id="98310" name="Rectangle 6"/>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smtClean="0">
                <a:latin typeface="+mn-lt"/>
              </a:defRPr>
            </a:lvl1pPr>
          </a:lstStyle>
          <a:p>
            <a:pPr>
              <a:defRPr/>
            </a:pPr>
            <a:r>
              <a:rPr lang="en-US" altLang="en-US" dirty="0"/>
              <a:t>© 2019 McGraw-Hill Education. All rights reserved. Authorized only for instructor use in the classroom. No reproduction or further distribution permitted without the prior written consent of McGraw-Hill Education.</a:t>
            </a:r>
          </a:p>
        </p:txBody>
      </p:sp>
      <p:sp>
        <p:nvSpPr>
          <p:cNvPr id="98311" name="Rectangle 7"/>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smtClean="0">
                <a:latin typeface="+mn-lt"/>
              </a:defRPr>
            </a:lvl1pPr>
          </a:lstStyle>
          <a:p>
            <a:pPr>
              <a:defRPr/>
            </a:pPr>
            <a:r>
              <a:rPr lang="en-US" altLang="en-US" dirty="0"/>
              <a:t>1-</a:t>
            </a:r>
            <a:fld id="{AC111155-2B98-402D-B85C-71167CD76098}" type="slidenum">
              <a:rPr lang="en-US" altLang="en-US"/>
              <a:pPr>
                <a:defRPr/>
              </a:pPr>
              <a:t>‹#›</a:t>
            </a:fld>
            <a:endParaRPr lang="en-US" altLang="en-US" dirty="0"/>
          </a:p>
        </p:txBody>
      </p:sp>
      <p:grpSp>
        <p:nvGrpSpPr>
          <p:cNvPr id="1032" name="Group 8"/>
          <p:cNvGrpSpPr>
            <a:grpSpLocks/>
          </p:cNvGrpSpPr>
          <p:nvPr/>
        </p:nvGrpSpPr>
        <p:grpSpPr bwMode="auto">
          <a:xfrm>
            <a:off x="8153400" y="152400"/>
            <a:ext cx="792163" cy="1295400"/>
            <a:chOff x="5136" y="960"/>
            <a:chExt cx="528" cy="864"/>
          </a:xfrm>
        </p:grpSpPr>
        <p:sp>
          <p:nvSpPr>
            <p:cNvPr id="1033" name="Oval 9"/>
            <p:cNvSpPr>
              <a:spLocks noChangeArrowheads="1"/>
            </p:cNvSpPr>
            <p:nvPr/>
          </p:nvSpPr>
          <p:spPr bwMode="auto">
            <a:xfrm>
              <a:off x="5136"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dirty="0"/>
            </a:p>
          </p:txBody>
        </p:sp>
        <p:sp>
          <p:nvSpPr>
            <p:cNvPr id="1034" name="Oval 10"/>
            <p:cNvSpPr>
              <a:spLocks noChangeArrowheads="1"/>
            </p:cNvSpPr>
            <p:nvPr/>
          </p:nvSpPr>
          <p:spPr bwMode="auto">
            <a:xfrm>
              <a:off x="5248"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dirty="0"/>
            </a:p>
          </p:txBody>
        </p:sp>
        <p:sp>
          <p:nvSpPr>
            <p:cNvPr id="1035" name="Oval 11"/>
            <p:cNvSpPr>
              <a:spLocks noChangeArrowheads="1"/>
            </p:cNvSpPr>
            <p:nvPr/>
          </p:nvSpPr>
          <p:spPr bwMode="auto">
            <a:xfrm>
              <a:off x="5360"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dirty="0"/>
            </a:p>
          </p:txBody>
        </p:sp>
        <p:sp>
          <p:nvSpPr>
            <p:cNvPr id="1036" name="Oval 12"/>
            <p:cNvSpPr>
              <a:spLocks noChangeArrowheads="1"/>
            </p:cNvSpPr>
            <p:nvPr/>
          </p:nvSpPr>
          <p:spPr bwMode="auto">
            <a:xfrm>
              <a:off x="5136" y="1072"/>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dirty="0"/>
            </a:p>
          </p:txBody>
        </p:sp>
        <p:sp>
          <p:nvSpPr>
            <p:cNvPr id="1037" name="Oval 13"/>
            <p:cNvSpPr>
              <a:spLocks noChangeArrowheads="1"/>
            </p:cNvSpPr>
            <p:nvPr/>
          </p:nvSpPr>
          <p:spPr bwMode="auto">
            <a:xfrm>
              <a:off x="5248" y="1072"/>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dirty="0"/>
            </a:p>
          </p:txBody>
        </p:sp>
        <p:sp>
          <p:nvSpPr>
            <p:cNvPr id="1038" name="Oval 14"/>
            <p:cNvSpPr>
              <a:spLocks noChangeArrowheads="1"/>
            </p:cNvSpPr>
            <p:nvPr/>
          </p:nvSpPr>
          <p:spPr bwMode="auto">
            <a:xfrm>
              <a:off x="5360" y="1072"/>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dirty="0"/>
            </a:p>
          </p:txBody>
        </p:sp>
        <p:sp>
          <p:nvSpPr>
            <p:cNvPr id="1039" name="Oval 15"/>
            <p:cNvSpPr>
              <a:spLocks noChangeArrowheads="1"/>
            </p:cNvSpPr>
            <p:nvPr/>
          </p:nvSpPr>
          <p:spPr bwMode="auto">
            <a:xfrm>
              <a:off x="5472" y="1072"/>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dirty="0"/>
            </a:p>
          </p:txBody>
        </p:sp>
        <p:sp>
          <p:nvSpPr>
            <p:cNvPr id="1040" name="Oval 16"/>
            <p:cNvSpPr>
              <a:spLocks noChangeArrowheads="1"/>
            </p:cNvSpPr>
            <p:nvPr/>
          </p:nvSpPr>
          <p:spPr bwMode="auto">
            <a:xfrm>
              <a:off x="5136" y="1184"/>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dirty="0"/>
            </a:p>
          </p:txBody>
        </p:sp>
        <p:sp>
          <p:nvSpPr>
            <p:cNvPr id="1041" name="Oval 17"/>
            <p:cNvSpPr>
              <a:spLocks noChangeArrowheads="1"/>
            </p:cNvSpPr>
            <p:nvPr/>
          </p:nvSpPr>
          <p:spPr bwMode="auto">
            <a:xfrm>
              <a:off x="5248" y="1184"/>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dirty="0"/>
            </a:p>
          </p:txBody>
        </p:sp>
        <p:sp>
          <p:nvSpPr>
            <p:cNvPr id="1042" name="Oval 18"/>
            <p:cNvSpPr>
              <a:spLocks noChangeArrowheads="1"/>
            </p:cNvSpPr>
            <p:nvPr/>
          </p:nvSpPr>
          <p:spPr bwMode="auto">
            <a:xfrm>
              <a:off x="5360" y="1184"/>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dirty="0"/>
            </a:p>
          </p:txBody>
        </p:sp>
        <p:sp>
          <p:nvSpPr>
            <p:cNvPr id="1043" name="Oval 19"/>
            <p:cNvSpPr>
              <a:spLocks noChangeArrowheads="1"/>
            </p:cNvSpPr>
            <p:nvPr/>
          </p:nvSpPr>
          <p:spPr bwMode="auto">
            <a:xfrm>
              <a:off x="5472" y="1184"/>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dirty="0"/>
            </a:p>
          </p:txBody>
        </p:sp>
        <p:sp>
          <p:nvSpPr>
            <p:cNvPr id="1044" name="Oval 20"/>
            <p:cNvSpPr>
              <a:spLocks noChangeArrowheads="1"/>
            </p:cNvSpPr>
            <p:nvPr/>
          </p:nvSpPr>
          <p:spPr bwMode="auto">
            <a:xfrm>
              <a:off x="5584" y="1184"/>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dirty="0"/>
            </a:p>
          </p:txBody>
        </p:sp>
        <p:sp>
          <p:nvSpPr>
            <p:cNvPr id="1045" name="Oval 21"/>
            <p:cNvSpPr>
              <a:spLocks noChangeArrowheads="1"/>
            </p:cNvSpPr>
            <p:nvPr/>
          </p:nvSpPr>
          <p:spPr bwMode="auto">
            <a:xfrm>
              <a:off x="5136" y="1296"/>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dirty="0"/>
            </a:p>
          </p:txBody>
        </p:sp>
        <p:sp>
          <p:nvSpPr>
            <p:cNvPr id="1046" name="Oval 22"/>
            <p:cNvSpPr>
              <a:spLocks noChangeArrowheads="1"/>
            </p:cNvSpPr>
            <p:nvPr/>
          </p:nvSpPr>
          <p:spPr bwMode="auto">
            <a:xfrm>
              <a:off x="5248" y="1296"/>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dirty="0"/>
            </a:p>
          </p:txBody>
        </p:sp>
        <p:sp>
          <p:nvSpPr>
            <p:cNvPr id="1047" name="Oval 23"/>
            <p:cNvSpPr>
              <a:spLocks noChangeArrowheads="1"/>
            </p:cNvSpPr>
            <p:nvPr/>
          </p:nvSpPr>
          <p:spPr bwMode="auto">
            <a:xfrm>
              <a:off x="5360" y="1296"/>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dirty="0"/>
            </a:p>
          </p:txBody>
        </p:sp>
        <p:sp>
          <p:nvSpPr>
            <p:cNvPr id="1048" name="Oval 24"/>
            <p:cNvSpPr>
              <a:spLocks noChangeArrowheads="1"/>
            </p:cNvSpPr>
            <p:nvPr/>
          </p:nvSpPr>
          <p:spPr bwMode="auto">
            <a:xfrm>
              <a:off x="5472" y="1296"/>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dirty="0"/>
            </a:p>
          </p:txBody>
        </p:sp>
        <p:sp>
          <p:nvSpPr>
            <p:cNvPr id="1049" name="Oval 25"/>
            <p:cNvSpPr>
              <a:spLocks noChangeArrowheads="1"/>
            </p:cNvSpPr>
            <p:nvPr/>
          </p:nvSpPr>
          <p:spPr bwMode="auto">
            <a:xfrm>
              <a:off x="5136" y="1408"/>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dirty="0"/>
            </a:p>
          </p:txBody>
        </p:sp>
        <p:sp>
          <p:nvSpPr>
            <p:cNvPr id="1050" name="Oval 26"/>
            <p:cNvSpPr>
              <a:spLocks noChangeArrowheads="1"/>
            </p:cNvSpPr>
            <p:nvPr/>
          </p:nvSpPr>
          <p:spPr bwMode="auto">
            <a:xfrm>
              <a:off x="5248" y="1408"/>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dirty="0"/>
            </a:p>
          </p:txBody>
        </p:sp>
        <p:sp>
          <p:nvSpPr>
            <p:cNvPr id="1051" name="Oval 27"/>
            <p:cNvSpPr>
              <a:spLocks noChangeArrowheads="1"/>
            </p:cNvSpPr>
            <p:nvPr/>
          </p:nvSpPr>
          <p:spPr bwMode="auto">
            <a:xfrm>
              <a:off x="5360" y="1408"/>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dirty="0"/>
            </a:p>
          </p:txBody>
        </p:sp>
        <p:sp>
          <p:nvSpPr>
            <p:cNvPr id="1052" name="Oval 28"/>
            <p:cNvSpPr>
              <a:spLocks noChangeArrowheads="1"/>
            </p:cNvSpPr>
            <p:nvPr/>
          </p:nvSpPr>
          <p:spPr bwMode="auto">
            <a:xfrm>
              <a:off x="5472" y="1408"/>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dirty="0"/>
            </a:p>
          </p:txBody>
        </p:sp>
        <p:sp>
          <p:nvSpPr>
            <p:cNvPr id="1053" name="Oval 29"/>
            <p:cNvSpPr>
              <a:spLocks noChangeArrowheads="1"/>
            </p:cNvSpPr>
            <p:nvPr/>
          </p:nvSpPr>
          <p:spPr bwMode="auto">
            <a:xfrm>
              <a:off x="5584" y="1408"/>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dirty="0"/>
            </a:p>
          </p:txBody>
        </p:sp>
        <p:sp>
          <p:nvSpPr>
            <p:cNvPr id="1054" name="Oval 30"/>
            <p:cNvSpPr>
              <a:spLocks noChangeArrowheads="1"/>
            </p:cNvSpPr>
            <p:nvPr/>
          </p:nvSpPr>
          <p:spPr bwMode="auto">
            <a:xfrm>
              <a:off x="5136" y="1520"/>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dirty="0"/>
            </a:p>
          </p:txBody>
        </p:sp>
        <p:sp>
          <p:nvSpPr>
            <p:cNvPr id="1055" name="Oval 31"/>
            <p:cNvSpPr>
              <a:spLocks noChangeArrowheads="1"/>
            </p:cNvSpPr>
            <p:nvPr/>
          </p:nvSpPr>
          <p:spPr bwMode="auto">
            <a:xfrm>
              <a:off x="5248" y="1520"/>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dirty="0"/>
            </a:p>
          </p:txBody>
        </p:sp>
        <p:sp>
          <p:nvSpPr>
            <p:cNvPr id="1056" name="Oval 32"/>
            <p:cNvSpPr>
              <a:spLocks noChangeArrowheads="1"/>
            </p:cNvSpPr>
            <p:nvPr/>
          </p:nvSpPr>
          <p:spPr bwMode="auto">
            <a:xfrm>
              <a:off x="5360" y="1520"/>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dirty="0"/>
            </a:p>
          </p:txBody>
        </p:sp>
        <p:sp>
          <p:nvSpPr>
            <p:cNvPr id="1057" name="Oval 33"/>
            <p:cNvSpPr>
              <a:spLocks noChangeArrowheads="1"/>
            </p:cNvSpPr>
            <p:nvPr/>
          </p:nvSpPr>
          <p:spPr bwMode="auto">
            <a:xfrm>
              <a:off x="5472" y="1520"/>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dirty="0"/>
            </a:p>
          </p:txBody>
        </p:sp>
        <p:sp>
          <p:nvSpPr>
            <p:cNvPr id="1058" name="Oval 34"/>
            <p:cNvSpPr>
              <a:spLocks noChangeArrowheads="1"/>
            </p:cNvSpPr>
            <p:nvPr/>
          </p:nvSpPr>
          <p:spPr bwMode="auto">
            <a:xfrm>
              <a:off x="5136" y="1632"/>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dirty="0"/>
            </a:p>
          </p:txBody>
        </p:sp>
        <p:sp>
          <p:nvSpPr>
            <p:cNvPr id="1059" name="Oval 35"/>
            <p:cNvSpPr>
              <a:spLocks noChangeArrowheads="1"/>
            </p:cNvSpPr>
            <p:nvPr/>
          </p:nvSpPr>
          <p:spPr bwMode="auto">
            <a:xfrm>
              <a:off x="5248" y="1632"/>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dirty="0"/>
            </a:p>
          </p:txBody>
        </p:sp>
        <p:sp>
          <p:nvSpPr>
            <p:cNvPr id="1060" name="Oval 36"/>
            <p:cNvSpPr>
              <a:spLocks noChangeArrowheads="1"/>
            </p:cNvSpPr>
            <p:nvPr/>
          </p:nvSpPr>
          <p:spPr bwMode="auto">
            <a:xfrm>
              <a:off x="5360" y="1632"/>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dirty="0"/>
            </a:p>
          </p:txBody>
        </p:sp>
        <p:sp>
          <p:nvSpPr>
            <p:cNvPr id="1061" name="Oval 37"/>
            <p:cNvSpPr>
              <a:spLocks noChangeArrowheads="1"/>
            </p:cNvSpPr>
            <p:nvPr/>
          </p:nvSpPr>
          <p:spPr bwMode="auto">
            <a:xfrm>
              <a:off x="5472" y="1632"/>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dirty="0"/>
            </a:p>
          </p:txBody>
        </p:sp>
        <p:sp>
          <p:nvSpPr>
            <p:cNvPr id="1062" name="Oval 38"/>
            <p:cNvSpPr>
              <a:spLocks noChangeArrowheads="1"/>
            </p:cNvSpPr>
            <p:nvPr/>
          </p:nvSpPr>
          <p:spPr bwMode="auto">
            <a:xfrm>
              <a:off x="5248" y="1744"/>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dirty="0"/>
            </a:p>
          </p:txBody>
        </p:sp>
        <p:sp>
          <p:nvSpPr>
            <p:cNvPr id="1063" name="Oval 39"/>
            <p:cNvSpPr>
              <a:spLocks noChangeArrowheads="1"/>
            </p:cNvSpPr>
            <p:nvPr/>
          </p:nvSpPr>
          <p:spPr bwMode="auto">
            <a:xfrm>
              <a:off x="5472" y="1744"/>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en-US" dirty="0"/>
            </a:p>
          </p:txBody>
        </p:sp>
      </p:grpSp>
    </p:spTree>
  </p:cSld>
  <p:clrMap bg1="lt1" tx1="dk1" bg2="lt2" tx2="dk2" accent1="accent1" accent2="accent2" accent3="accent3" accent4="accent4" accent5="accent5" accent6="accent6" hlink="hlink" folHlink="folHlink"/>
  <p:sldLayoutIdLst>
    <p:sldLayoutId id="2147483706"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Lst>
  <p:hf sldNum="0" hdr="0" dt="0"/>
  <p:txStyles>
    <p:title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chemeClr val="accent1"/>
        </a:buClr>
        <a:buSzPct val="70000"/>
        <a:buFont typeface="Wingdings"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chemeClr val="folHlink"/>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ctrTitle"/>
          </p:nvPr>
        </p:nvSpPr>
        <p:spPr/>
        <p:txBody>
          <a:bodyPr/>
          <a:lstStyle/>
          <a:p>
            <a:pPr eaLnBrk="1" hangingPunct="1"/>
            <a:r>
              <a:rPr lang="en-US" altLang="en-US" dirty="0"/>
              <a:t>Chapter Twenty-Four</a:t>
            </a:r>
          </a:p>
        </p:txBody>
      </p:sp>
      <p:sp>
        <p:nvSpPr>
          <p:cNvPr id="3075" name="Rectangle 5"/>
          <p:cNvSpPr>
            <a:spLocks noGrp="1" noChangeArrowheads="1"/>
          </p:cNvSpPr>
          <p:nvPr>
            <p:ph type="subTitle" idx="1"/>
          </p:nvPr>
        </p:nvSpPr>
        <p:spPr/>
        <p:txBody>
          <a:bodyPr/>
          <a:lstStyle/>
          <a:p>
            <a:pPr eaLnBrk="1" hangingPunct="1"/>
            <a:r>
              <a:rPr lang="en-US" altLang="en-US" sz="4800" dirty="0"/>
              <a:t>Managing Risk off the Balance Sheet with Derivative Securities</a:t>
            </a:r>
          </a:p>
        </p:txBody>
      </p:sp>
      <p:sp>
        <p:nvSpPr>
          <p:cNvPr id="4" name="Content Placeholder 1">
            <a:extLst>
              <a:ext uri="{FF2B5EF4-FFF2-40B4-BE49-F238E27FC236}">
                <a16:creationId xmlns:a16="http://schemas.microsoft.com/office/drawing/2014/main" id="{C298E581-F25F-4219-9F97-587C61A4BE7A}"/>
              </a:ext>
            </a:extLst>
          </p:cNvPr>
          <p:cNvSpPr txBox="1">
            <a:spLocks/>
          </p:cNvSpPr>
          <p:nvPr/>
        </p:nvSpPr>
        <p:spPr bwMode="auto">
          <a:xfrm>
            <a:off x="315913" y="6392777"/>
            <a:ext cx="8617072" cy="325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rtl="0" eaLnBrk="1" fontAlgn="base" hangingPunct="1">
              <a:spcBef>
                <a:spcPct val="0"/>
              </a:spcBef>
              <a:spcAft>
                <a:spcPct val="0"/>
              </a:spcAft>
              <a:defRPr sz="1000" kern="1200" dirty="0">
                <a:solidFill>
                  <a:schemeClr val="tx1"/>
                </a:solidFill>
                <a:latin typeface="+mn-lt"/>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dirty="0">
                <a:latin typeface="+mj-lt"/>
                <a:cs typeface="Calibri" panose="020F0502020204030204" pitchFamily="34" charset="0"/>
              </a:rPr>
              <a:t>©McGraw Hill LLC. All rights reserved. No reproduction or distribution without the prior written consent of McGraw Hill. </a:t>
            </a:r>
          </a:p>
          <a:p>
            <a:pPr algn="l"/>
            <a:endParaRPr lang="en-US" dirty="0">
              <a:latin typeface="+mj-lt"/>
              <a:cs typeface="Calibri" panose="020F050202020403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4"/>
          <p:cNvSpPr txBox="1">
            <a:spLocks noGrp="1"/>
          </p:cNvSpPr>
          <p:nvPr/>
        </p:nvSpPr>
        <p:spPr bwMode="auto">
          <a:xfrm>
            <a:off x="3733800" y="6477000"/>
            <a:ext cx="838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endParaRPr lang="en-US" altLang="en-US" sz="2000" b="1" dirty="0"/>
          </a:p>
        </p:txBody>
      </p:sp>
      <p:sp>
        <p:nvSpPr>
          <p:cNvPr id="18436" name="Rectangle 2"/>
          <p:cNvSpPr>
            <a:spLocks noGrp="1" noChangeArrowheads="1"/>
          </p:cNvSpPr>
          <p:nvPr>
            <p:ph type="title" idx="4294967295"/>
          </p:nvPr>
        </p:nvSpPr>
        <p:spPr/>
        <p:txBody>
          <a:bodyPr anchor="ctr"/>
          <a:lstStyle/>
          <a:p>
            <a:pPr eaLnBrk="1" hangingPunct="1"/>
            <a:r>
              <a:rPr lang="en-US" altLang="en-US" sz="3500" dirty="0"/>
              <a:t>Options</a:t>
            </a:r>
          </a:p>
        </p:txBody>
      </p:sp>
      <p:sp>
        <p:nvSpPr>
          <p:cNvPr id="18437" name="Rectangle 3"/>
          <p:cNvSpPr>
            <a:spLocks noGrp="1" noChangeArrowheads="1"/>
          </p:cNvSpPr>
          <p:nvPr>
            <p:ph type="body" sz="half" idx="4294967295"/>
          </p:nvPr>
        </p:nvSpPr>
        <p:spPr>
          <a:xfrm>
            <a:off x="212035" y="1719262"/>
            <a:ext cx="8706678" cy="4757737"/>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spcBef>
                <a:spcPts val="600"/>
              </a:spcBef>
            </a:pPr>
            <a:r>
              <a:rPr lang="en-US" altLang="en-US" sz="2400" dirty="0"/>
              <a:t>FIs have a wide variety of option products to use in hedging, including the following:</a:t>
            </a:r>
          </a:p>
          <a:p>
            <a:pPr lvl="1" eaLnBrk="1" hangingPunct="1">
              <a:spcBef>
                <a:spcPts val="600"/>
              </a:spcBef>
            </a:pPr>
            <a:r>
              <a:rPr lang="en-US" altLang="en-US" sz="2200" dirty="0"/>
              <a:t>Exchange-traded options</a:t>
            </a:r>
          </a:p>
          <a:p>
            <a:pPr lvl="1" eaLnBrk="1" hangingPunct="1">
              <a:spcBef>
                <a:spcPts val="600"/>
              </a:spcBef>
            </a:pPr>
            <a:r>
              <a:rPr lang="en-US" altLang="en-US" sz="2200" dirty="0"/>
              <a:t>Over-the-counter (OTC) options</a:t>
            </a:r>
          </a:p>
          <a:p>
            <a:pPr lvl="1" eaLnBrk="1" hangingPunct="1">
              <a:spcBef>
                <a:spcPts val="600"/>
              </a:spcBef>
            </a:pPr>
            <a:r>
              <a:rPr lang="en-US" altLang="en-US" sz="2200" dirty="0"/>
              <a:t>Options embedded in securities</a:t>
            </a:r>
          </a:p>
          <a:p>
            <a:pPr lvl="1" eaLnBrk="1" hangingPunct="1">
              <a:spcBef>
                <a:spcPts val="600"/>
              </a:spcBef>
            </a:pPr>
            <a:r>
              <a:rPr lang="en-US" altLang="en-US" sz="2200" dirty="0"/>
              <a:t>Caps, collars, and floors</a:t>
            </a:r>
          </a:p>
          <a:p>
            <a:pPr eaLnBrk="1" hangingPunct="1">
              <a:spcBef>
                <a:spcPts val="600"/>
              </a:spcBef>
            </a:pPr>
            <a:r>
              <a:rPr lang="en-US" altLang="en-US" sz="2600" dirty="0"/>
              <a:t>Use of options has increased in recent years</a:t>
            </a:r>
          </a:p>
          <a:p>
            <a:pPr lvl="1" eaLnBrk="1" hangingPunct="1">
              <a:spcBef>
                <a:spcPts val="600"/>
              </a:spcBef>
            </a:pPr>
            <a:r>
              <a:rPr lang="en-US" altLang="en-US" sz="2200" dirty="0"/>
              <a:t>In 2022, commercial banks held over $39.4 trillion options </a:t>
            </a:r>
          </a:p>
          <a:p>
            <a:pPr eaLnBrk="1" hangingPunct="1">
              <a:spcBef>
                <a:spcPts val="600"/>
              </a:spcBef>
            </a:pPr>
            <a:r>
              <a:rPr lang="en-US" altLang="en-US" sz="2400" dirty="0"/>
              <a:t>Four basic option strategies that FIs might employ to hedge interest rate risk</a:t>
            </a:r>
          </a:p>
        </p:txBody>
      </p:sp>
      <p:sp>
        <p:nvSpPr>
          <p:cNvPr id="6" name="Footer Placeholder 3">
            <a:extLst>
              <a:ext uri="{FF2B5EF4-FFF2-40B4-BE49-F238E27FC236}">
                <a16:creationId xmlns:a16="http://schemas.microsoft.com/office/drawing/2014/main" id="{39421E5B-00AA-42FD-8566-B8EDDCA36B60}"/>
              </a:ext>
            </a:extLst>
          </p:cNvPr>
          <p:cNvSpPr>
            <a:spLocks noGrp="1"/>
          </p:cNvSpPr>
          <p:nvPr>
            <p:ph type="ftr" sz="quarter" idx="11"/>
          </p:nvPr>
        </p:nvSpPr>
        <p:spPr>
          <a:xfrm>
            <a:off x="493558" y="6553200"/>
            <a:ext cx="8143631" cy="304800"/>
          </a:xfrm>
        </p:spPr>
        <p:txBody>
          <a:bodyPr/>
          <a:lstStyle/>
          <a:p>
            <a:pPr>
              <a:defRPr/>
            </a:pPr>
            <a:r>
              <a:rPr lang="en-US" altLang="en-US" dirty="0"/>
              <a:t>©McGraw Hill LLC. All rights reserved. No reproduction or distribution without the prior written consent of McGraw Hill. </a:t>
            </a:r>
          </a:p>
        </p:txBody>
      </p:sp>
      <p:sp>
        <p:nvSpPr>
          <p:cNvPr id="7" name="Slide Number Placeholder 1">
            <a:extLst>
              <a:ext uri="{FF2B5EF4-FFF2-40B4-BE49-F238E27FC236}">
                <a16:creationId xmlns:a16="http://schemas.microsoft.com/office/drawing/2014/main" id="{8FDCCF4C-4830-4E99-93F4-599DEFD05439}"/>
              </a:ext>
            </a:extLst>
          </p:cNvPr>
          <p:cNvSpPr>
            <a:spLocks noGrp="1"/>
          </p:cNvSpPr>
          <p:nvPr>
            <p:ph type="sldNum" sz="quarter" idx="12"/>
          </p:nvPr>
        </p:nvSpPr>
        <p:spPr>
          <a:xfrm>
            <a:off x="6553200" y="6553200"/>
            <a:ext cx="2133600" cy="304800"/>
          </a:xfrm>
        </p:spPr>
        <p:txBody>
          <a:bodyPr/>
          <a:lstStyle/>
          <a:p>
            <a:pPr>
              <a:defRPr/>
            </a:pPr>
            <a:r>
              <a:rPr lang="en-US" altLang="en-US" dirty="0"/>
              <a:t>24-</a:t>
            </a:r>
            <a:fld id="{7AF55BBF-CA4E-4AD6-B039-F5AB6EDCC4B9}" type="slidenum">
              <a:rPr lang="en-US" altLang="en-US" smtClean="0"/>
              <a:pPr>
                <a:defRPr/>
              </a:pPr>
              <a:t>10</a:t>
            </a:fld>
            <a:endParaRPr lang="en-US" altLang="en-US" dirty="0"/>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4"/>
          <p:cNvSpPr txBox="1">
            <a:spLocks noGrp="1"/>
          </p:cNvSpPr>
          <p:nvPr/>
        </p:nvSpPr>
        <p:spPr bwMode="auto">
          <a:xfrm>
            <a:off x="3733800" y="6477000"/>
            <a:ext cx="838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endParaRPr lang="en-US" altLang="en-US" sz="2000" b="1" dirty="0"/>
          </a:p>
        </p:txBody>
      </p:sp>
      <p:sp>
        <p:nvSpPr>
          <p:cNvPr id="13316" name="Rectangle 2"/>
          <p:cNvSpPr>
            <a:spLocks noGrp="1" noChangeArrowheads="1"/>
          </p:cNvSpPr>
          <p:nvPr>
            <p:ph type="title"/>
          </p:nvPr>
        </p:nvSpPr>
        <p:spPr/>
        <p:txBody>
          <a:bodyPr anchor="ctr"/>
          <a:lstStyle/>
          <a:p>
            <a:pPr eaLnBrk="1" hangingPunct="1"/>
            <a:r>
              <a:rPr lang="en-US" altLang="en-US" sz="3500" dirty="0"/>
              <a:t>Option Strategies:</a:t>
            </a:r>
            <a:br>
              <a:rPr lang="en-US" altLang="en-US" sz="3500" dirty="0"/>
            </a:br>
            <a:r>
              <a:rPr lang="en-US" altLang="en-US" sz="3500" dirty="0"/>
              <a:t>1. Buying a Call Option on a Bond</a:t>
            </a:r>
          </a:p>
        </p:txBody>
      </p:sp>
      <p:sp>
        <p:nvSpPr>
          <p:cNvPr id="13317" name="Rectangle 3"/>
          <p:cNvSpPr>
            <a:spLocks noGrp="1" noChangeArrowheads="1"/>
          </p:cNvSpPr>
          <p:nvPr>
            <p:ph sz="half" idx="1"/>
          </p:nvPr>
        </p:nvSpPr>
        <p:spPr>
          <a:xfrm>
            <a:off x="238539" y="1493838"/>
            <a:ext cx="4257261" cy="4983161"/>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lnSpc>
                <a:spcPct val="90000"/>
              </a:lnSpc>
              <a:spcBef>
                <a:spcPts val="600"/>
              </a:spcBef>
            </a:pPr>
            <a:r>
              <a:rPr lang="en-US" altLang="en-US" sz="2400" dirty="0"/>
              <a:t>Buying (or taking a long position in) a call option is a strategy to take when interest rates are expected to fall</a:t>
            </a:r>
          </a:p>
          <a:p>
            <a:pPr lvl="1" eaLnBrk="1" hangingPunct="1">
              <a:lnSpc>
                <a:spcPct val="90000"/>
              </a:lnSpc>
              <a:spcBef>
                <a:spcPts val="600"/>
              </a:spcBef>
            </a:pPr>
            <a:r>
              <a:rPr lang="en-US" altLang="en-US" sz="2200" dirty="0"/>
              <a:t>As interest rates fall, bond prices rise, and the call option buyer has a large profit potential</a:t>
            </a:r>
          </a:p>
          <a:p>
            <a:pPr lvl="1" eaLnBrk="1" hangingPunct="1">
              <a:lnSpc>
                <a:spcPct val="90000"/>
              </a:lnSpc>
              <a:spcBef>
                <a:spcPts val="600"/>
              </a:spcBef>
            </a:pPr>
            <a:r>
              <a:rPr lang="en-US" altLang="en-US" sz="2200" dirty="0"/>
              <a:t>As interest rates rise, bond prices fall, and the potential for a negative payoff (loss) for the buyer of the call option increases</a:t>
            </a:r>
          </a:p>
        </p:txBody>
      </p:sp>
      <p:sp>
        <p:nvSpPr>
          <p:cNvPr id="7" name="Footer Placeholder 3">
            <a:extLst>
              <a:ext uri="{FF2B5EF4-FFF2-40B4-BE49-F238E27FC236}">
                <a16:creationId xmlns:a16="http://schemas.microsoft.com/office/drawing/2014/main" id="{C84ACE9F-7E0F-46BC-A13B-482A7BBF94BA}"/>
              </a:ext>
            </a:extLst>
          </p:cNvPr>
          <p:cNvSpPr>
            <a:spLocks noGrp="1"/>
          </p:cNvSpPr>
          <p:nvPr>
            <p:ph type="ftr" sz="quarter" idx="11"/>
          </p:nvPr>
        </p:nvSpPr>
        <p:spPr>
          <a:xfrm>
            <a:off x="756138" y="6553200"/>
            <a:ext cx="7479324" cy="304800"/>
          </a:xfrm>
        </p:spPr>
        <p:txBody>
          <a:bodyPr/>
          <a:lstStyle/>
          <a:p>
            <a:pPr>
              <a:defRPr/>
            </a:pPr>
            <a:r>
              <a:rPr lang="en-US" altLang="en-US" dirty="0"/>
              <a:t>©McGraw Hill LLC. All rights reserved. No reproduction or distribution without the prior written consent of McGraw Hill. </a:t>
            </a:r>
          </a:p>
        </p:txBody>
      </p:sp>
      <p:sp>
        <p:nvSpPr>
          <p:cNvPr id="8" name="Slide Number Placeholder 1">
            <a:extLst>
              <a:ext uri="{FF2B5EF4-FFF2-40B4-BE49-F238E27FC236}">
                <a16:creationId xmlns:a16="http://schemas.microsoft.com/office/drawing/2014/main" id="{849065EC-EF3A-4882-B456-92A119F51763}"/>
              </a:ext>
            </a:extLst>
          </p:cNvPr>
          <p:cNvSpPr>
            <a:spLocks noGrp="1"/>
          </p:cNvSpPr>
          <p:nvPr>
            <p:ph type="sldNum" sz="quarter" idx="12"/>
          </p:nvPr>
        </p:nvSpPr>
        <p:spPr>
          <a:xfrm>
            <a:off x="6553200" y="6553200"/>
            <a:ext cx="2133600" cy="304800"/>
          </a:xfrm>
        </p:spPr>
        <p:txBody>
          <a:bodyPr/>
          <a:lstStyle/>
          <a:p>
            <a:pPr>
              <a:defRPr/>
            </a:pPr>
            <a:r>
              <a:rPr lang="en-US" altLang="en-US" dirty="0"/>
              <a:t>24-</a:t>
            </a:r>
            <a:fld id="{7AF55BBF-CA4E-4AD6-B039-F5AB6EDCC4B9}" type="slidenum">
              <a:rPr lang="en-US" altLang="en-US" smtClean="0"/>
              <a:pPr>
                <a:defRPr/>
              </a:pPr>
              <a:t>11</a:t>
            </a:fld>
            <a:endParaRPr lang="en-US" altLang="en-US" dirty="0"/>
          </a:p>
        </p:txBody>
      </p:sp>
      <p:pic>
        <p:nvPicPr>
          <p:cNvPr id="5" name="Content Placeholder 4">
            <a:extLst>
              <a:ext uri="{FF2B5EF4-FFF2-40B4-BE49-F238E27FC236}">
                <a16:creationId xmlns:a16="http://schemas.microsoft.com/office/drawing/2014/main" id="{21F4F97F-D5BD-4BB6-9A51-0E45D49B12D9}"/>
              </a:ext>
            </a:extLst>
          </p:cNvPr>
          <p:cNvPicPr>
            <a:picLocks noGrp="1" noChangeAspect="1"/>
          </p:cNvPicPr>
          <p:nvPr>
            <p:ph sz="half" idx="2"/>
          </p:nvPr>
        </p:nvPicPr>
        <p:blipFill>
          <a:blip r:embed="rId3"/>
          <a:stretch>
            <a:fillRect/>
          </a:stretch>
        </p:blipFill>
        <p:spPr>
          <a:xfrm>
            <a:off x="4599890" y="2686086"/>
            <a:ext cx="4504354" cy="2598665"/>
          </a:xfrm>
        </p:spPr>
      </p:pic>
    </p:spTree>
    <p:extLst>
      <p:ext uri="{BB962C8B-B14F-4D97-AF65-F5344CB8AC3E}">
        <p14:creationId xmlns:p14="http://schemas.microsoft.com/office/powerpoint/2010/main" val="3658925920"/>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4"/>
          <p:cNvSpPr txBox="1">
            <a:spLocks noGrp="1"/>
          </p:cNvSpPr>
          <p:nvPr/>
        </p:nvSpPr>
        <p:spPr bwMode="auto">
          <a:xfrm>
            <a:off x="3733800" y="6477000"/>
            <a:ext cx="838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endParaRPr lang="en-US" altLang="en-US" sz="2000" b="1" dirty="0"/>
          </a:p>
        </p:txBody>
      </p:sp>
      <p:sp>
        <p:nvSpPr>
          <p:cNvPr id="13316" name="Rectangle 2"/>
          <p:cNvSpPr>
            <a:spLocks noGrp="1" noChangeArrowheads="1"/>
          </p:cNvSpPr>
          <p:nvPr>
            <p:ph type="title"/>
          </p:nvPr>
        </p:nvSpPr>
        <p:spPr/>
        <p:txBody>
          <a:bodyPr anchor="ctr"/>
          <a:lstStyle/>
          <a:p>
            <a:pPr eaLnBrk="1" hangingPunct="1"/>
            <a:r>
              <a:rPr lang="en-US" altLang="en-US" sz="3500" dirty="0"/>
              <a:t>Option Strategies:</a:t>
            </a:r>
            <a:br>
              <a:rPr lang="en-US" altLang="en-US" sz="3500" dirty="0"/>
            </a:br>
            <a:r>
              <a:rPr lang="en-US" altLang="en-US" sz="3500" dirty="0"/>
              <a:t>2. Writing a Call Option on a Bond</a:t>
            </a:r>
          </a:p>
        </p:txBody>
      </p:sp>
      <p:sp>
        <p:nvSpPr>
          <p:cNvPr id="13317" name="Rectangle 3"/>
          <p:cNvSpPr>
            <a:spLocks noGrp="1" noChangeArrowheads="1"/>
          </p:cNvSpPr>
          <p:nvPr>
            <p:ph sz="half" idx="1"/>
          </p:nvPr>
        </p:nvSpPr>
        <p:spPr>
          <a:xfrm>
            <a:off x="172278" y="1550504"/>
            <a:ext cx="4323522" cy="5002696"/>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lnSpc>
                <a:spcPct val="90000"/>
              </a:lnSpc>
              <a:spcBef>
                <a:spcPts val="600"/>
              </a:spcBef>
            </a:pPr>
            <a:r>
              <a:rPr lang="en-US" altLang="en-US" sz="2300" dirty="0"/>
              <a:t>Writing (or taking a short position in) a call option is a strategy to take when interest rates are expected to rise, but is an unacceptable strategy when hedging interest rate risk</a:t>
            </a:r>
          </a:p>
          <a:p>
            <a:pPr lvl="1" eaLnBrk="1" hangingPunct="1">
              <a:lnSpc>
                <a:spcPct val="90000"/>
              </a:lnSpc>
              <a:spcBef>
                <a:spcPts val="600"/>
              </a:spcBef>
            </a:pPr>
            <a:r>
              <a:rPr lang="en-US" altLang="en-US" sz="2100" dirty="0"/>
              <a:t>When interest rates rise and bond prices fall, the potential for the writer of the call to receive a positive payoff or profit increases</a:t>
            </a:r>
          </a:p>
          <a:p>
            <a:pPr lvl="1" eaLnBrk="1" hangingPunct="1">
              <a:lnSpc>
                <a:spcPct val="90000"/>
              </a:lnSpc>
              <a:spcBef>
                <a:spcPts val="600"/>
              </a:spcBef>
            </a:pPr>
            <a:r>
              <a:rPr lang="en-US" altLang="en-US" sz="2100" dirty="0"/>
              <a:t>When interest rates fall and bond prices rise, the probability that the writer will take a loss increases</a:t>
            </a:r>
          </a:p>
          <a:p>
            <a:pPr lvl="1" eaLnBrk="1" hangingPunct="1">
              <a:lnSpc>
                <a:spcPct val="90000"/>
              </a:lnSpc>
              <a:spcBef>
                <a:spcPts val="600"/>
              </a:spcBef>
            </a:pPr>
            <a:endParaRPr lang="en-US" altLang="en-US" sz="2200" dirty="0"/>
          </a:p>
        </p:txBody>
      </p:sp>
      <p:sp>
        <p:nvSpPr>
          <p:cNvPr id="7" name="Footer Placeholder 3">
            <a:extLst>
              <a:ext uri="{FF2B5EF4-FFF2-40B4-BE49-F238E27FC236}">
                <a16:creationId xmlns:a16="http://schemas.microsoft.com/office/drawing/2014/main" id="{4C543E01-7087-47CE-9310-5AFF211DA3FF}"/>
              </a:ext>
            </a:extLst>
          </p:cNvPr>
          <p:cNvSpPr>
            <a:spLocks noGrp="1"/>
          </p:cNvSpPr>
          <p:nvPr>
            <p:ph type="ftr" sz="quarter" idx="11"/>
          </p:nvPr>
        </p:nvSpPr>
        <p:spPr>
          <a:xfrm>
            <a:off x="880507" y="6553200"/>
            <a:ext cx="7455877" cy="304800"/>
          </a:xfrm>
        </p:spPr>
        <p:txBody>
          <a:bodyPr/>
          <a:lstStyle/>
          <a:p>
            <a:pPr>
              <a:defRPr/>
            </a:pPr>
            <a:r>
              <a:rPr lang="en-US" altLang="en-US" dirty="0"/>
              <a:t>©McGraw Hill LLC. All rights reserved. No reproduction or distribution without the prior written consent of McGraw Hill. </a:t>
            </a:r>
          </a:p>
        </p:txBody>
      </p:sp>
      <p:sp>
        <p:nvSpPr>
          <p:cNvPr id="8" name="Slide Number Placeholder 1">
            <a:extLst>
              <a:ext uri="{FF2B5EF4-FFF2-40B4-BE49-F238E27FC236}">
                <a16:creationId xmlns:a16="http://schemas.microsoft.com/office/drawing/2014/main" id="{1630C595-AD78-46C8-B700-C97C2FC56579}"/>
              </a:ext>
            </a:extLst>
          </p:cNvPr>
          <p:cNvSpPr>
            <a:spLocks noGrp="1"/>
          </p:cNvSpPr>
          <p:nvPr>
            <p:ph type="sldNum" sz="quarter" idx="12"/>
          </p:nvPr>
        </p:nvSpPr>
        <p:spPr>
          <a:xfrm>
            <a:off x="6553200" y="6553200"/>
            <a:ext cx="2133600" cy="304800"/>
          </a:xfrm>
        </p:spPr>
        <p:txBody>
          <a:bodyPr/>
          <a:lstStyle/>
          <a:p>
            <a:pPr>
              <a:defRPr/>
            </a:pPr>
            <a:r>
              <a:rPr lang="en-US" altLang="en-US" dirty="0"/>
              <a:t>24-</a:t>
            </a:r>
            <a:fld id="{7AF55BBF-CA4E-4AD6-B039-F5AB6EDCC4B9}" type="slidenum">
              <a:rPr lang="en-US" altLang="en-US" smtClean="0"/>
              <a:pPr>
                <a:defRPr/>
              </a:pPr>
              <a:t>12</a:t>
            </a:fld>
            <a:endParaRPr lang="en-US" altLang="en-US" dirty="0"/>
          </a:p>
        </p:txBody>
      </p:sp>
      <p:pic>
        <p:nvPicPr>
          <p:cNvPr id="6" name="Content Placeholder 5">
            <a:extLst>
              <a:ext uri="{FF2B5EF4-FFF2-40B4-BE49-F238E27FC236}">
                <a16:creationId xmlns:a16="http://schemas.microsoft.com/office/drawing/2014/main" id="{601555FC-F5BB-46B9-AB6C-A604E666DE4E}"/>
              </a:ext>
            </a:extLst>
          </p:cNvPr>
          <p:cNvPicPr>
            <a:picLocks noGrp="1" noChangeAspect="1"/>
          </p:cNvPicPr>
          <p:nvPr>
            <p:ph sz="half" idx="2"/>
          </p:nvPr>
        </p:nvPicPr>
        <p:blipFill>
          <a:blip r:embed="rId3"/>
          <a:stretch>
            <a:fillRect/>
          </a:stretch>
        </p:blipFill>
        <p:spPr>
          <a:xfrm>
            <a:off x="4608446" y="2795801"/>
            <a:ext cx="4495800" cy="2512103"/>
          </a:xfrm>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4"/>
          <p:cNvSpPr txBox="1">
            <a:spLocks noGrp="1"/>
          </p:cNvSpPr>
          <p:nvPr/>
        </p:nvSpPr>
        <p:spPr bwMode="auto">
          <a:xfrm>
            <a:off x="3733800" y="6477000"/>
            <a:ext cx="838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endParaRPr lang="en-US" altLang="en-US" sz="2000" b="1" dirty="0"/>
          </a:p>
        </p:txBody>
      </p:sp>
      <p:sp>
        <p:nvSpPr>
          <p:cNvPr id="16388" name="Rectangle 2"/>
          <p:cNvSpPr>
            <a:spLocks noGrp="1" noChangeArrowheads="1"/>
          </p:cNvSpPr>
          <p:nvPr>
            <p:ph type="title"/>
          </p:nvPr>
        </p:nvSpPr>
        <p:spPr/>
        <p:txBody>
          <a:bodyPr anchor="ctr"/>
          <a:lstStyle/>
          <a:p>
            <a:pPr eaLnBrk="1" hangingPunct="1"/>
            <a:r>
              <a:rPr lang="en-US" altLang="en-US" sz="3500" dirty="0"/>
              <a:t>Option Strategies:</a:t>
            </a:r>
            <a:br>
              <a:rPr lang="en-US" altLang="en-US" sz="3500" dirty="0"/>
            </a:br>
            <a:r>
              <a:rPr lang="en-US" altLang="en-US" sz="3500" dirty="0"/>
              <a:t>3. Buying a Put Option on a Bond</a:t>
            </a:r>
          </a:p>
        </p:txBody>
      </p:sp>
      <p:sp>
        <p:nvSpPr>
          <p:cNvPr id="16389" name="Rectangle 3"/>
          <p:cNvSpPr>
            <a:spLocks noGrp="1" noChangeArrowheads="1"/>
          </p:cNvSpPr>
          <p:nvPr>
            <p:ph sz="half" idx="1"/>
          </p:nvPr>
        </p:nvSpPr>
        <p:spPr>
          <a:xfrm>
            <a:off x="185531" y="1466700"/>
            <a:ext cx="4310270" cy="5015948"/>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lnSpc>
                <a:spcPct val="90000"/>
              </a:lnSpc>
              <a:spcBef>
                <a:spcPts val="600"/>
              </a:spcBef>
            </a:pPr>
            <a:r>
              <a:rPr lang="en-US" altLang="en-US" sz="2400" dirty="0"/>
              <a:t>Buying (or taking a long position in) a put option is a strategy to take when interest rates are expected to rise</a:t>
            </a:r>
          </a:p>
          <a:p>
            <a:pPr lvl="1" eaLnBrk="1" hangingPunct="1">
              <a:lnSpc>
                <a:spcPct val="90000"/>
              </a:lnSpc>
              <a:spcBef>
                <a:spcPts val="600"/>
              </a:spcBef>
            </a:pPr>
            <a:r>
              <a:rPr lang="en-US" altLang="en-US" sz="2200" dirty="0"/>
              <a:t>When interest rates rise and bond prices fall, the probability that the buyer of the put will make a profit from exercising the option increases</a:t>
            </a:r>
          </a:p>
          <a:p>
            <a:pPr lvl="1" eaLnBrk="1" hangingPunct="1">
              <a:lnSpc>
                <a:spcPct val="90000"/>
              </a:lnSpc>
              <a:spcBef>
                <a:spcPts val="600"/>
              </a:spcBef>
            </a:pPr>
            <a:r>
              <a:rPr lang="en-US" altLang="en-US" sz="2200" dirty="0"/>
              <a:t>When interest rates fall and bond prices rise, the probability that the buyer of a put will lose increases</a:t>
            </a:r>
          </a:p>
        </p:txBody>
      </p:sp>
      <p:sp>
        <p:nvSpPr>
          <p:cNvPr id="7" name="Footer Placeholder 3">
            <a:extLst>
              <a:ext uri="{FF2B5EF4-FFF2-40B4-BE49-F238E27FC236}">
                <a16:creationId xmlns:a16="http://schemas.microsoft.com/office/drawing/2014/main" id="{E90213BD-9015-4C50-96A0-815EC32B75F0}"/>
              </a:ext>
            </a:extLst>
          </p:cNvPr>
          <p:cNvSpPr>
            <a:spLocks noGrp="1"/>
          </p:cNvSpPr>
          <p:nvPr>
            <p:ph type="ftr" sz="quarter" idx="11"/>
          </p:nvPr>
        </p:nvSpPr>
        <p:spPr>
          <a:xfrm>
            <a:off x="1113692" y="6583362"/>
            <a:ext cx="6916616" cy="304800"/>
          </a:xfrm>
        </p:spPr>
        <p:txBody>
          <a:bodyPr/>
          <a:lstStyle/>
          <a:p>
            <a:pPr>
              <a:defRPr/>
            </a:pPr>
            <a:r>
              <a:rPr lang="en-US" altLang="en-US" dirty="0"/>
              <a:t>©McGraw Hill LLC. All rights reserved. No reproduction or distribution without the prior written consent of McGraw Hill. </a:t>
            </a:r>
          </a:p>
        </p:txBody>
      </p:sp>
      <p:sp>
        <p:nvSpPr>
          <p:cNvPr id="8" name="Slide Number Placeholder 1">
            <a:extLst>
              <a:ext uri="{FF2B5EF4-FFF2-40B4-BE49-F238E27FC236}">
                <a16:creationId xmlns:a16="http://schemas.microsoft.com/office/drawing/2014/main" id="{4BA58645-2C21-49AB-B021-EE17F2A4757C}"/>
              </a:ext>
            </a:extLst>
          </p:cNvPr>
          <p:cNvSpPr>
            <a:spLocks noGrp="1"/>
          </p:cNvSpPr>
          <p:nvPr>
            <p:ph type="sldNum" sz="quarter" idx="12"/>
          </p:nvPr>
        </p:nvSpPr>
        <p:spPr>
          <a:xfrm>
            <a:off x="6559062" y="6583362"/>
            <a:ext cx="2133600" cy="304800"/>
          </a:xfrm>
        </p:spPr>
        <p:txBody>
          <a:bodyPr/>
          <a:lstStyle/>
          <a:p>
            <a:pPr>
              <a:defRPr/>
            </a:pPr>
            <a:r>
              <a:rPr lang="en-US" altLang="en-US" dirty="0"/>
              <a:t>24-</a:t>
            </a:r>
            <a:fld id="{7AF55BBF-CA4E-4AD6-B039-F5AB6EDCC4B9}" type="slidenum">
              <a:rPr lang="en-US" altLang="en-US" smtClean="0"/>
              <a:pPr>
                <a:defRPr/>
              </a:pPr>
              <a:t>13</a:t>
            </a:fld>
            <a:endParaRPr lang="en-US" altLang="en-US" dirty="0"/>
          </a:p>
        </p:txBody>
      </p:sp>
      <p:pic>
        <p:nvPicPr>
          <p:cNvPr id="6" name="Content Placeholder 5">
            <a:extLst>
              <a:ext uri="{FF2B5EF4-FFF2-40B4-BE49-F238E27FC236}">
                <a16:creationId xmlns:a16="http://schemas.microsoft.com/office/drawing/2014/main" id="{98741C86-3240-4D9F-A6EF-9BDC6E4CD6DA}"/>
              </a:ext>
            </a:extLst>
          </p:cNvPr>
          <p:cNvPicPr>
            <a:picLocks noGrp="1" noChangeAspect="1"/>
          </p:cNvPicPr>
          <p:nvPr>
            <p:ph sz="half" idx="2"/>
          </p:nvPr>
        </p:nvPicPr>
        <p:blipFill>
          <a:blip r:embed="rId3"/>
          <a:stretch>
            <a:fillRect/>
          </a:stretch>
        </p:blipFill>
        <p:spPr>
          <a:xfrm>
            <a:off x="4572000" y="2881023"/>
            <a:ext cx="4518763" cy="2328405"/>
          </a:xfrm>
        </p:spPr>
      </p:pic>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4"/>
          <p:cNvSpPr txBox="1">
            <a:spLocks noGrp="1"/>
          </p:cNvSpPr>
          <p:nvPr/>
        </p:nvSpPr>
        <p:spPr bwMode="auto">
          <a:xfrm>
            <a:off x="3733800" y="6477000"/>
            <a:ext cx="838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endParaRPr lang="en-US" altLang="en-US" sz="2000" b="1" dirty="0"/>
          </a:p>
        </p:txBody>
      </p:sp>
      <p:sp>
        <p:nvSpPr>
          <p:cNvPr id="16388" name="Rectangle 2"/>
          <p:cNvSpPr>
            <a:spLocks noGrp="1" noChangeArrowheads="1"/>
          </p:cNvSpPr>
          <p:nvPr>
            <p:ph type="title"/>
          </p:nvPr>
        </p:nvSpPr>
        <p:spPr/>
        <p:txBody>
          <a:bodyPr anchor="ctr"/>
          <a:lstStyle/>
          <a:p>
            <a:pPr eaLnBrk="1" hangingPunct="1"/>
            <a:r>
              <a:rPr lang="en-US" altLang="en-US" sz="3500" dirty="0"/>
              <a:t>Option Strategies:</a:t>
            </a:r>
            <a:br>
              <a:rPr lang="en-US" altLang="en-US" sz="3500" dirty="0"/>
            </a:br>
            <a:r>
              <a:rPr lang="en-US" altLang="en-US" sz="3500" dirty="0"/>
              <a:t>4. Writing a Put Option on a Bond</a:t>
            </a:r>
          </a:p>
        </p:txBody>
      </p:sp>
      <p:sp>
        <p:nvSpPr>
          <p:cNvPr id="16389" name="Rectangle 3"/>
          <p:cNvSpPr>
            <a:spLocks noGrp="1" noChangeArrowheads="1"/>
          </p:cNvSpPr>
          <p:nvPr>
            <p:ph sz="half" idx="1"/>
          </p:nvPr>
        </p:nvSpPr>
        <p:spPr>
          <a:xfrm>
            <a:off x="106017" y="1719262"/>
            <a:ext cx="4389783" cy="4757737"/>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spcBef>
                <a:spcPts val="600"/>
              </a:spcBef>
            </a:pPr>
            <a:r>
              <a:rPr lang="en-US" altLang="en-US" sz="2400" dirty="0"/>
              <a:t>Writing (or taking a short position in) a put option is a strategy to take when interest rates are expected to fall</a:t>
            </a:r>
          </a:p>
          <a:p>
            <a:pPr lvl="1" eaLnBrk="1" hangingPunct="1">
              <a:spcBef>
                <a:spcPts val="600"/>
              </a:spcBef>
            </a:pPr>
            <a:r>
              <a:rPr lang="en-US" altLang="en-US" sz="2200" dirty="0"/>
              <a:t>When interest rates rise and bond prices fall, the writer of the put is exposed to potentially large losses</a:t>
            </a:r>
          </a:p>
          <a:p>
            <a:pPr lvl="1" eaLnBrk="1" hangingPunct="1">
              <a:spcBef>
                <a:spcPts val="600"/>
              </a:spcBef>
            </a:pPr>
            <a:r>
              <a:rPr lang="en-US" altLang="en-US" sz="2200" dirty="0"/>
              <a:t>As interest rates fall and bond prices rise, the writer has an enhanced probability of making a profit</a:t>
            </a:r>
          </a:p>
        </p:txBody>
      </p:sp>
      <p:sp>
        <p:nvSpPr>
          <p:cNvPr id="7" name="Footer Placeholder 3">
            <a:extLst>
              <a:ext uri="{FF2B5EF4-FFF2-40B4-BE49-F238E27FC236}">
                <a16:creationId xmlns:a16="http://schemas.microsoft.com/office/drawing/2014/main" id="{76FD894A-5ED3-4D87-BEF8-9ACEC68E1936}"/>
              </a:ext>
            </a:extLst>
          </p:cNvPr>
          <p:cNvSpPr>
            <a:spLocks noGrp="1"/>
          </p:cNvSpPr>
          <p:nvPr>
            <p:ph type="ftr" sz="quarter" idx="11"/>
          </p:nvPr>
        </p:nvSpPr>
        <p:spPr>
          <a:xfrm>
            <a:off x="457200" y="6557108"/>
            <a:ext cx="8229600" cy="304800"/>
          </a:xfrm>
        </p:spPr>
        <p:txBody>
          <a:bodyPr/>
          <a:lstStyle/>
          <a:p>
            <a:pPr>
              <a:defRPr/>
            </a:pPr>
            <a:r>
              <a:rPr lang="en-US" altLang="en-US" dirty="0"/>
              <a:t>©McGraw Hill LLC. All rights reserved. No reproduction or distribution without the prior written consent of McGraw Hill. </a:t>
            </a:r>
          </a:p>
        </p:txBody>
      </p:sp>
      <p:sp>
        <p:nvSpPr>
          <p:cNvPr id="8" name="Slide Number Placeholder 1">
            <a:extLst>
              <a:ext uri="{FF2B5EF4-FFF2-40B4-BE49-F238E27FC236}">
                <a16:creationId xmlns:a16="http://schemas.microsoft.com/office/drawing/2014/main" id="{E00BCF65-228A-4B9E-AE7C-C8B0256CC628}"/>
              </a:ext>
            </a:extLst>
          </p:cNvPr>
          <p:cNvSpPr>
            <a:spLocks noGrp="1"/>
          </p:cNvSpPr>
          <p:nvPr>
            <p:ph type="sldNum" sz="quarter" idx="12"/>
          </p:nvPr>
        </p:nvSpPr>
        <p:spPr>
          <a:xfrm>
            <a:off x="6553200" y="6553200"/>
            <a:ext cx="2133600" cy="304800"/>
          </a:xfrm>
        </p:spPr>
        <p:txBody>
          <a:bodyPr/>
          <a:lstStyle/>
          <a:p>
            <a:pPr>
              <a:defRPr/>
            </a:pPr>
            <a:r>
              <a:rPr lang="en-US" altLang="en-US" dirty="0"/>
              <a:t>24-</a:t>
            </a:r>
            <a:fld id="{7AF55BBF-CA4E-4AD6-B039-F5AB6EDCC4B9}" type="slidenum">
              <a:rPr lang="en-US" altLang="en-US" smtClean="0"/>
              <a:pPr>
                <a:defRPr/>
              </a:pPr>
              <a:t>14</a:t>
            </a:fld>
            <a:endParaRPr lang="en-US" altLang="en-US" dirty="0"/>
          </a:p>
        </p:txBody>
      </p:sp>
      <p:pic>
        <p:nvPicPr>
          <p:cNvPr id="6" name="Content Placeholder 5">
            <a:extLst>
              <a:ext uri="{FF2B5EF4-FFF2-40B4-BE49-F238E27FC236}">
                <a16:creationId xmlns:a16="http://schemas.microsoft.com/office/drawing/2014/main" id="{B8B4A626-B11D-4393-AA8C-1AB4F81703BA}"/>
              </a:ext>
            </a:extLst>
          </p:cNvPr>
          <p:cNvPicPr>
            <a:picLocks noGrp="1" noChangeAspect="1"/>
          </p:cNvPicPr>
          <p:nvPr>
            <p:ph sz="half" idx="2"/>
          </p:nvPr>
        </p:nvPicPr>
        <p:blipFill>
          <a:blip r:embed="rId3"/>
          <a:stretch>
            <a:fillRect/>
          </a:stretch>
        </p:blipFill>
        <p:spPr>
          <a:xfrm>
            <a:off x="4572000" y="2927217"/>
            <a:ext cx="4486939" cy="2341825"/>
          </a:xfrm>
        </p:spPr>
      </p:pic>
    </p:spTree>
    <p:extLst>
      <p:ext uri="{BB962C8B-B14F-4D97-AF65-F5344CB8AC3E}">
        <p14:creationId xmlns:p14="http://schemas.microsoft.com/office/powerpoint/2010/main" val="1163752349"/>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4"/>
          <p:cNvSpPr txBox="1">
            <a:spLocks noGrp="1"/>
          </p:cNvSpPr>
          <p:nvPr/>
        </p:nvSpPr>
        <p:spPr bwMode="auto">
          <a:xfrm>
            <a:off x="3733800" y="6477000"/>
            <a:ext cx="838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endParaRPr lang="en-US" altLang="en-US" sz="2000" b="1" dirty="0"/>
          </a:p>
        </p:txBody>
      </p:sp>
      <p:sp>
        <p:nvSpPr>
          <p:cNvPr id="5" name="Title 4">
            <a:extLst>
              <a:ext uri="{FF2B5EF4-FFF2-40B4-BE49-F238E27FC236}">
                <a16:creationId xmlns:a16="http://schemas.microsoft.com/office/drawing/2014/main" id="{A8A29919-03C1-436E-9C6A-187FFD887F6E}"/>
              </a:ext>
            </a:extLst>
          </p:cNvPr>
          <p:cNvSpPr>
            <a:spLocks noGrp="1"/>
          </p:cNvSpPr>
          <p:nvPr>
            <p:ph type="title"/>
          </p:nvPr>
        </p:nvSpPr>
        <p:spPr>
          <a:xfrm>
            <a:off x="381000" y="226875"/>
            <a:ext cx="7543800" cy="1295400"/>
          </a:xfrm>
        </p:spPr>
        <p:txBody>
          <a:bodyPr/>
          <a:lstStyle/>
          <a:p>
            <a:r>
              <a:rPr lang="en-US" sz="3600" dirty="0"/>
              <a:t>Buying a Put Option to Hedge the Interest Rate Risk on a Bond</a:t>
            </a:r>
          </a:p>
        </p:txBody>
      </p:sp>
      <p:sp>
        <p:nvSpPr>
          <p:cNvPr id="6" name="Footer Placeholder 3">
            <a:extLst>
              <a:ext uri="{FF2B5EF4-FFF2-40B4-BE49-F238E27FC236}">
                <a16:creationId xmlns:a16="http://schemas.microsoft.com/office/drawing/2014/main" id="{BAC41277-DE14-403B-B2BB-22DB58985515}"/>
              </a:ext>
            </a:extLst>
          </p:cNvPr>
          <p:cNvSpPr>
            <a:spLocks noGrp="1"/>
          </p:cNvSpPr>
          <p:nvPr>
            <p:ph type="ftr" sz="quarter" idx="11"/>
          </p:nvPr>
        </p:nvSpPr>
        <p:spPr>
          <a:xfrm>
            <a:off x="800100" y="6553200"/>
            <a:ext cx="7543800" cy="304800"/>
          </a:xfrm>
        </p:spPr>
        <p:txBody>
          <a:bodyPr/>
          <a:lstStyle/>
          <a:p>
            <a:pPr>
              <a:defRPr/>
            </a:pPr>
            <a:r>
              <a:rPr lang="en-US" altLang="en-US" dirty="0"/>
              <a:t>©McGraw Hill LLC. All rights reserved. No reproduction or distribution without the prior written consent of McGraw Hill. </a:t>
            </a:r>
          </a:p>
        </p:txBody>
      </p:sp>
      <p:sp>
        <p:nvSpPr>
          <p:cNvPr id="7" name="Slide Number Placeholder 1">
            <a:extLst>
              <a:ext uri="{FF2B5EF4-FFF2-40B4-BE49-F238E27FC236}">
                <a16:creationId xmlns:a16="http://schemas.microsoft.com/office/drawing/2014/main" id="{1D7397C2-17F6-4496-A015-4E6FF46F392D}"/>
              </a:ext>
            </a:extLst>
          </p:cNvPr>
          <p:cNvSpPr>
            <a:spLocks noGrp="1"/>
          </p:cNvSpPr>
          <p:nvPr>
            <p:ph type="sldNum" sz="quarter" idx="12"/>
          </p:nvPr>
        </p:nvSpPr>
        <p:spPr>
          <a:xfrm>
            <a:off x="6553200" y="6553200"/>
            <a:ext cx="2133600" cy="304800"/>
          </a:xfrm>
        </p:spPr>
        <p:txBody>
          <a:bodyPr/>
          <a:lstStyle/>
          <a:p>
            <a:pPr>
              <a:defRPr/>
            </a:pPr>
            <a:r>
              <a:rPr lang="en-US" altLang="en-US" dirty="0"/>
              <a:t>24-</a:t>
            </a:r>
            <a:fld id="{7AF55BBF-CA4E-4AD6-B039-F5AB6EDCC4B9}" type="slidenum">
              <a:rPr lang="en-US" altLang="en-US" smtClean="0"/>
              <a:pPr>
                <a:defRPr/>
              </a:pPr>
              <a:t>15</a:t>
            </a:fld>
            <a:endParaRPr lang="en-US" altLang="en-US" dirty="0"/>
          </a:p>
        </p:txBody>
      </p:sp>
      <p:pic>
        <p:nvPicPr>
          <p:cNvPr id="8" name="Content Placeholder 7">
            <a:extLst>
              <a:ext uri="{FF2B5EF4-FFF2-40B4-BE49-F238E27FC236}">
                <a16:creationId xmlns:a16="http://schemas.microsoft.com/office/drawing/2014/main" id="{BE563441-4816-4B73-B736-D92A535F1F7E}"/>
              </a:ext>
            </a:extLst>
          </p:cNvPr>
          <p:cNvPicPr>
            <a:picLocks noGrp="1" noChangeAspect="1"/>
          </p:cNvPicPr>
          <p:nvPr>
            <p:ph idx="1"/>
          </p:nvPr>
        </p:nvPicPr>
        <p:blipFill>
          <a:blip r:embed="rId3"/>
          <a:stretch>
            <a:fillRect/>
          </a:stretch>
        </p:blipFill>
        <p:spPr>
          <a:xfrm>
            <a:off x="1344475" y="1965519"/>
            <a:ext cx="6275525" cy="4144437"/>
          </a:xfrm>
        </p:spPr>
      </p:pic>
    </p:spTree>
    <p:extLst>
      <p:ext uri="{BB962C8B-B14F-4D97-AF65-F5344CB8AC3E}">
        <p14:creationId xmlns:p14="http://schemas.microsoft.com/office/powerpoint/2010/main" val="2364820988"/>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4"/>
          <p:cNvSpPr txBox="1">
            <a:spLocks noGrp="1"/>
          </p:cNvSpPr>
          <p:nvPr/>
        </p:nvSpPr>
        <p:spPr bwMode="auto">
          <a:xfrm>
            <a:off x="3733800" y="6477000"/>
            <a:ext cx="838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endParaRPr lang="en-US" altLang="en-US" sz="2000" b="1" dirty="0"/>
          </a:p>
        </p:txBody>
      </p:sp>
      <p:sp>
        <p:nvSpPr>
          <p:cNvPr id="5" name="Title 4">
            <a:extLst>
              <a:ext uri="{FF2B5EF4-FFF2-40B4-BE49-F238E27FC236}">
                <a16:creationId xmlns:a16="http://schemas.microsoft.com/office/drawing/2014/main" id="{A8A29919-03C1-436E-9C6A-187FFD887F6E}"/>
              </a:ext>
            </a:extLst>
          </p:cNvPr>
          <p:cNvSpPr>
            <a:spLocks noGrp="1"/>
          </p:cNvSpPr>
          <p:nvPr>
            <p:ph type="title"/>
          </p:nvPr>
        </p:nvSpPr>
        <p:spPr>
          <a:xfrm>
            <a:off x="457200" y="250826"/>
            <a:ext cx="7543800" cy="1295400"/>
          </a:xfrm>
        </p:spPr>
        <p:txBody>
          <a:bodyPr/>
          <a:lstStyle/>
          <a:p>
            <a:r>
              <a:rPr lang="en-US" sz="3600" dirty="0"/>
              <a:t>Net Payoff of Buying a Bond Put and Investing in a Bond</a:t>
            </a:r>
          </a:p>
        </p:txBody>
      </p:sp>
      <p:sp>
        <p:nvSpPr>
          <p:cNvPr id="6" name="Footer Placeholder 3">
            <a:extLst>
              <a:ext uri="{FF2B5EF4-FFF2-40B4-BE49-F238E27FC236}">
                <a16:creationId xmlns:a16="http://schemas.microsoft.com/office/drawing/2014/main" id="{BAC41277-DE14-403B-B2BB-22DB58985515}"/>
              </a:ext>
            </a:extLst>
          </p:cNvPr>
          <p:cNvSpPr>
            <a:spLocks noGrp="1"/>
          </p:cNvSpPr>
          <p:nvPr>
            <p:ph type="ftr" sz="quarter" idx="11"/>
          </p:nvPr>
        </p:nvSpPr>
        <p:spPr>
          <a:xfrm>
            <a:off x="648676" y="6553200"/>
            <a:ext cx="7846646" cy="304800"/>
          </a:xfrm>
        </p:spPr>
        <p:txBody>
          <a:bodyPr/>
          <a:lstStyle/>
          <a:p>
            <a:pPr>
              <a:defRPr/>
            </a:pPr>
            <a:r>
              <a:rPr lang="en-US" altLang="en-US" dirty="0"/>
              <a:t>©McGraw Hill LLC. All rights reserved. No reproduction or distribution without the prior written consent of McGraw Hill. </a:t>
            </a:r>
          </a:p>
        </p:txBody>
      </p:sp>
      <p:sp>
        <p:nvSpPr>
          <p:cNvPr id="7" name="Slide Number Placeholder 1">
            <a:extLst>
              <a:ext uri="{FF2B5EF4-FFF2-40B4-BE49-F238E27FC236}">
                <a16:creationId xmlns:a16="http://schemas.microsoft.com/office/drawing/2014/main" id="{1D7397C2-17F6-4496-A015-4E6FF46F392D}"/>
              </a:ext>
            </a:extLst>
          </p:cNvPr>
          <p:cNvSpPr>
            <a:spLocks noGrp="1"/>
          </p:cNvSpPr>
          <p:nvPr>
            <p:ph type="sldNum" sz="quarter" idx="12"/>
          </p:nvPr>
        </p:nvSpPr>
        <p:spPr>
          <a:xfrm>
            <a:off x="6553200" y="6553200"/>
            <a:ext cx="2133600" cy="304800"/>
          </a:xfrm>
        </p:spPr>
        <p:txBody>
          <a:bodyPr/>
          <a:lstStyle/>
          <a:p>
            <a:pPr>
              <a:defRPr/>
            </a:pPr>
            <a:r>
              <a:rPr lang="en-US" altLang="en-US" dirty="0"/>
              <a:t>24-</a:t>
            </a:r>
            <a:fld id="{7AF55BBF-CA4E-4AD6-B039-F5AB6EDCC4B9}" type="slidenum">
              <a:rPr lang="en-US" altLang="en-US" smtClean="0"/>
              <a:pPr>
                <a:defRPr/>
              </a:pPr>
              <a:t>16</a:t>
            </a:fld>
            <a:endParaRPr lang="en-US" altLang="en-US" dirty="0"/>
          </a:p>
        </p:txBody>
      </p:sp>
      <p:pic>
        <p:nvPicPr>
          <p:cNvPr id="4" name="Content Placeholder 3">
            <a:extLst>
              <a:ext uri="{FF2B5EF4-FFF2-40B4-BE49-F238E27FC236}">
                <a16:creationId xmlns:a16="http://schemas.microsoft.com/office/drawing/2014/main" id="{5D69EBCC-FD08-4206-8A93-D96C7ACE7506}"/>
              </a:ext>
            </a:extLst>
          </p:cNvPr>
          <p:cNvPicPr>
            <a:picLocks noGrp="1" noChangeAspect="1"/>
          </p:cNvPicPr>
          <p:nvPr>
            <p:ph idx="1"/>
          </p:nvPr>
        </p:nvPicPr>
        <p:blipFill>
          <a:blip r:embed="rId3"/>
          <a:stretch>
            <a:fillRect/>
          </a:stretch>
        </p:blipFill>
        <p:spPr>
          <a:xfrm>
            <a:off x="1035798" y="2186734"/>
            <a:ext cx="7072403" cy="3697231"/>
          </a:xfrm>
        </p:spPr>
      </p:pic>
    </p:spTree>
    <p:extLst>
      <p:ext uri="{BB962C8B-B14F-4D97-AF65-F5344CB8AC3E}">
        <p14:creationId xmlns:p14="http://schemas.microsoft.com/office/powerpoint/2010/main" val="768202503"/>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4"/>
          <p:cNvSpPr txBox="1">
            <a:spLocks noGrp="1"/>
          </p:cNvSpPr>
          <p:nvPr/>
        </p:nvSpPr>
        <p:spPr bwMode="auto">
          <a:xfrm>
            <a:off x="3733800" y="6477000"/>
            <a:ext cx="838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endParaRPr lang="en-US" altLang="en-US" sz="2000" b="1" dirty="0"/>
          </a:p>
        </p:txBody>
      </p:sp>
      <p:sp>
        <p:nvSpPr>
          <p:cNvPr id="20484" name="Rectangle 2"/>
          <p:cNvSpPr>
            <a:spLocks noGrp="1" noChangeArrowheads="1"/>
          </p:cNvSpPr>
          <p:nvPr>
            <p:ph type="title" idx="4294967295"/>
          </p:nvPr>
        </p:nvSpPr>
        <p:spPr/>
        <p:txBody>
          <a:bodyPr anchor="ctr"/>
          <a:lstStyle/>
          <a:p>
            <a:pPr eaLnBrk="1" hangingPunct="1"/>
            <a:r>
              <a:rPr lang="en-US" altLang="en-US" sz="3500" dirty="0"/>
              <a:t>Caps, Floors, and Collars</a:t>
            </a:r>
          </a:p>
        </p:txBody>
      </p:sp>
      <p:sp>
        <p:nvSpPr>
          <p:cNvPr id="20485" name="Rectangle 3"/>
          <p:cNvSpPr>
            <a:spLocks noGrp="1" noChangeArrowheads="1"/>
          </p:cNvSpPr>
          <p:nvPr>
            <p:ph type="body" sz="half" idx="4294967295"/>
          </p:nvPr>
        </p:nvSpPr>
        <p:spPr>
          <a:xfrm>
            <a:off x="112643" y="1643062"/>
            <a:ext cx="8918713" cy="4833938"/>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lnSpc>
                <a:spcPct val="80000"/>
              </a:lnSpc>
              <a:spcBef>
                <a:spcPts val="600"/>
              </a:spcBef>
            </a:pPr>
            <a:r>
              <a:rPr lang="en-US" altLang="en-US" sz="2200" dirty="0"/>
              <a:t>Buying a </a:t>
            </a:r>
            <a:r>
              <a:rPr lang="en-US" altLang="en-US" sz="2200" i="1" dirty="0"/>
              <a:t>cap</a:t>
            </a:r>
            <a:r>
              <a:rPr lang="en-US" altLang="en-US" sz="2200" dirty="0"/>
              <a:t> means buying a call option or a succession of call options on interest rates </a:t>
            </a:r>
          </a:p>
          <a:p>
            <a:pPr lvl="1" eaLnBrk="1" hangingPunct="1">
              <a:lnSpc>
                <a:spcPct val="80000"/>
              </a:lnSpc>
              <a:spcBef>
                <a:spcPts val="600"/>
              </a:spcBef>
            </a:pPr>
            <a:r>
              <a:rPr lang="en-US" altLang="en-US" sz="2050" dirty="0"/>
              <a:t>Buying an interest rate cap is like buying insurance against an (excessive) increase in interest rates</a:t>
            </a:r>
          </a:p>
          <a:p>
            <a:pPr lvl="1" eaLnBrk="1" hangingPunct="1">
              <a:lnSpc>
                <a:spcPct val="80000"/>
              </a:lnSpc>
              <a:spcBef>
                <a:spcPts val="600"/>
              </a:spcBef>
            </a:pPr>
            <a:r>
              <a:rPr lang="en-US" altLang="en-US" sz="2050" dirty="0"/>
              <a:t>In general, FIs purchase interest rate caps if they are exposed to losses when interest rates risk</a:t>
            </a:r>
          </a:p>
          <a:p>
            <a:pPr eaLnBrk="1" hangingPunct="1">
              <a:lnSpc>
                <a:spcPct val="80000"/>
              </a:lnSpc>
              <a:spcBef>
                <a:spcPts val="600"/>
              </a:spcBef>
            </a:pPr>
            <a:r>
              <a:rPr lang="en-US" altLang="en-US" sz="2200" dirty="0"/>
              <a:t>Buying a </a:t>
            </a:r>
            <a:r>
              <a:rPr lang="en-US" altLang="en-US" sz="2200" i="1" dirty="0"/>
              <a:t>floor</a:t>
            </a:r>
            <a:r>
              <a:rPr lang="en-US" altLang="en-US" sz="2200" dirty="0"/>
              <a:t> is similar to buying a put option on interest rates</a:t>
            </a:r>
          </a:p>
          <a:p>
            <a:pPr lvl="1" eaLnBrk="1" hangingPunct="1">
              <a:lnSpc>
                <a:spcPct val="80000"/>
              </a:lnSpc>
              <a:spcBef>
                <a:spcPts val="600"/>
              </a:spcBef>
            </a:pPr>
            <a:r>
              <a:rPr lang="en-US" altLang="en-US" sz="2050" dirty="0"/>
              <a:t>If interest rates fall below the floor rate, the seller of the floor compensates the buyer in return for an up-front premium</a:t>
            </a:r>
          </a:p>
          <a:p>
            <a:pPr lvl="1" eaLnBrk="1" hangingPunct="1">
              <a:lnSpc>
                <a:spcPct val="80000"/>
              </a:lnSpc>
              <a:spcBef>
                <a:spcPts val="600"/>
              </a:spcBef>
            </a:pPr>
            <a:r>
              <a:rPr lang="en-US" altLang="en-US" sz="2050" dirty="0"/>
              <a:t>Like caps, floors can have one or many exercise dates</a:t>
            </a:r>
          </a:p>
          <a:p>
            <a:pPr lvl="1" eaLnBrk="1" hangingPunct="1">
              <a:lnSpc>
                <a:spcPct val="80000"/>
              </a:lnSpc>
              <a:spcBef>
                <a:spcPts val="600"/>
              </a:spcBef>
            </a:pPr>
            <a:r>
              <a:rPr lang="en-US" altLang="en-US" sz="2050" dirty="0"/>
              <a:t>FIs purchase floors when they have fixed costs of debt and have variables rates (returns) on assets or they are net short in bonds</a:t>
            </a:r>
          </a:p>
          <a:p>
            <a:pPr eaLnBrk="1" hangingPunct="1">
              <a:lnSpc>
                <a:spcPct val="80000"/>
              </a:lnSpc>
              <a:spcBef>
                <a:spcPts val="600"/>
              </a:spcBef>
            </a:pPr>
            <a:r>
              <a:rPr lang="en-US" altLang="en-US" sz="2200" dirty="0"/>
              <a:t>A </a:t>
            </a:r>
            <a:r>
              <a:rPr lang="en-US" altLang="en-US" sz="2200" i="1" dirty="0"/>
              <a:t>collar</a:t>
            </a:r>
            <a:r>
              <a:rPr lang="en-US" altLang="en-US" sz="2200" dirty="0"/>
              <a:t> occurs when an FI takes a simultaneous position in a cap and a floor, such as buying a cap and selling a floor</a:t>
            </a:r>
          </a:p>
          <a:p>
            <a:pPr lvl="1" eaLnBrk="1" hangingPunct="1">
              <a:lnSpc>
                <a:spcPct val="80000"/>
              </a:lnSpc>
              <a:spcBef>
                <a:spcPts val="600"/>
              </a:spcBef>
            </a:pPr>
            <a:r>
              <a:rPr lang="en-US" altLang="en-US" sz="2050" dirty="0"/>
              <a:t>Purchased by FIs when they are concerned about excessive volatility of interest rates or more commonly to finance cap or floor positions</a:t>
            </a:r>
          </a:p>
        </p:txBody>
      </p:sp>
      <p:sp>
        <p:nvSpPr>
          <p:cNvPr id="5" name="Footer Placeholder 3">
            <a:extLst>
              <a:ext uri="{FF2B5EF4-FFF2-40B4-BE49-F238E27FC236}">
                <a16:creationId xmlns:a16="http://schemas.microsoft.com/office/drawing/2014/main" id="{7B84B915-64BB-46DB-98EB-97FF42F26062}"/>
              </a:ext>
            </a:extLst>
          </p:cNvPr>
          <p:cNvSpPr>
            <a:spLocks noGrp="1"/>
          </p:cNvSpPr>
          <p:nvPr>
            <p:ph type="ftr" sz="quarter" idx="11"/>
          </p:nvPr>
        </p:nvSpPr>
        <p:spPr>
          <a:xfrm>
            <a:off x="1008183" y="6553200"/>
            <a:ext cx="7127631" cy="304800"/>
          </a:xfrm>
        </p:spPr>
        <p:txBody>
          <a:bodyPr/>
          <a:lstStyle/>
          <a:p>
            <a:pPr>
              <a:defRPr/>
            </a:pPr>
            <a:r>
              <a:rPr lang="en-US" altLang="en-US" dirty="0"/>
              <a:t>©McGraw Hill LLC. All rights reserved. No reproduction or distribution without the prior written consent of McGraw Hill. </a:t>
            </a:r>
          </a:p>
        </p:txBody>
      </p:sp>
      <p:sp>
        <p:nvSpPr>
          <p:cNvPr id="6" name="Slide Number Placeholder 1">
            <a:extLst>
              <a:ext uri="{FF2B5EF4-FFF2-40B4-BE49-F238E27FC236}">
                <a16:creationId xmlns:a16="http://schemas.microsoft.com/office/drawing/2014/main" id="{A7165BCC-EF40-4480-A8AA-4CDDBE606BF2}"/>
              </a:ext>
            </a:extLst>
          </p:cNvPr>
          <p:cNvSpPr>
            <a:spLocks noGrp="1"/>
          </p:cNvSpPr>
          <p:nvPr>
            <p:ph type="sldNum" sz="quarter" idx="12"/>
          </p:nvPr>
        </p:nvSpPr>
        <p:spPr>
          <a:xfrm>
            <a:off x="6553200" y="6553200"/>
            <a:ext cx="2133600" cy="304800"/>
          </a:xfrm>
        </p:spPr>
        <p:txBody>
          <a:bodyPr/>
          <a:lstStyle/>
          <a:p>
            <a:pPr>
              <a:defRPr/>
            </a:pPr>
            <a:r>
              <a:rPr lang="en-US" altLang="en-US" dirty="0"/>
              <a:t>24-</a:t>
            </a:r>
            <a:fld id="{7AF55BBF-CA4E-4AD6-B039-F5AB6EDCC4B9}" type="slidenum">
              <a:rPr lang="en-US" altLang="en-US" smtClean="0"/>
              <a:pPr>
                <a:defRPr/>
              </a:pPr>
              <a:t>17</a:t>
            </a:fld>
            <a:endParaRPr lang="en-US" altLang="en-US" dirty="0"/>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4"/>
          <p:cNvSpPr txBox="1">
            <a:spLocks noGrp="1"/>
          </p:cNvSpPr>
          <p:nvPr/>
        </p:nvSpPr>
        <p:spPr bwMode="auto">
          <a:xfrm>
            <a:off x="3733800" y="6477000"/>
            <a:ext cx="838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endParaRPr lang="en-US" altLang="en-US" sz="2000" b="1" dirty="0"/>
          </a:p>
        </p:txBody>
      </p:sp>
      <p:sp>
        <p:nvSpPr>
          <p:cNvPr id="21508" name="Rectangle 2"/>
          <p:cNvSpPr>
            <a:spLocks noGrp="1" noChangeArrowheads="1"/>
          </p:cNvSpPr>
          <p:nvPr>
            <p:ph type="title" idx="4294967295"/>
          </p:nvPr>
        </p:nvSpPr>
        <p:spPr/>
        <p:txBody>
          <a:bodyPr anchor="ctr"/>
          <a:lstStyle/>
          <a:p>
            <a:pPr eaLnBrk="1" hangingPunct="1"/>
            <a:r>
              <a:rPr lang="en-US" altLang="en-US" sz="3500" dirty="0"/>
              <a:t>Risks Associated with Futures, Forwards, and Options</a:t>
            </a:r>
          </a:p>
        </p:txBody>
      </p:sp>
      <p:sp>
        <p:nvSpPr>
          <p:cNvPr id="21509" name="Rectangle 3"/>
          <p:cNvSpPr>
            <a:spLocks noGrp="1" noChangeArrowheads="1"/>
          </p:cNvSpPr>
          <p:nvPr>
            <p:ph type="body" sz="half" idx="4294967295"/>
          </p:nvPr>
        </p:nvSpPr>
        <p:spPr>
          <a:xfrm>
            <a:off x="172278" y="1540565"/>
            <a:ext cx="8799443" cy="4936435"/>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lnSpc>
                <a:spcPct val="87000"/>
              </a:lnSpc>
              <a:spcBef>
                <a:spcPts val="600"/>
              </a:spcBef>
            </a:pPr>
            <a:r>
              <a:rPr lang="en-US" altLang="en-US" sz="2300" dirty="0"/>
              <a:t>FIs can be either users or dealers of derivative contracts</a:t>
            </a:r>
          </a:p>
          <a:p>
            <a:pPr lvl="1" eaLnBrk="1" hangingPunct="1">
              <a:lnSpc>
                <a:spcPct val="87000"/>
              </a:lnSpc>
              <a:spcBef>
                <a:spcPts val="600"/>
              </a:spcBef>
            </a:pPr>
            <a:r>
              <a:rPr lang="en-US" altLang="en-US" sz="2100" dirty="0"/>
              <a:t>In 2022, 1,139 banks were users of derivatives, with four big dealer banks accounting for some 88.2% of the $190.9 trillion derivatives held by the user banks</a:t>
            </a:r>
          </a:p>
          <a:p>
            <a:pPr eaLnBrk="1" hangingPunct="1">
              <a:lnSpc>
                <a:spcPct val="87000"/>
              </a:lnSpc>
              <a:spcBef>
                <a:spcPts val="600"/>
              </a:spcBef>
            </a:pPr>
            <a:r>
              <a:rPr lang="en-US" altLang="en-US" sz="2300" dirty="0"/>
              <a:t>Contingent credit risk is likely to be present when FIs expand their positions in forward, futures, and option contracts</a:t>
            </a:r>
          </a:p>
          <a:p>
            <a:pPr lvl="1" eaLnBrk="1" hangingPunct="1">
              <a:lnSpc>
                <a:spcPct val="87000"/>
              </a:lnSpc>
              <a:spcBef>
                <a:spcPts val="600"/>
              </a:spcBef>
            </a:pPr>
            <a:r>
              <a:rPr lang="en-US" altLang="en-US" sz="2100" i="1" dirty="0"/>
              <a:t>Contingent credit risk </a:t>
            </a:r>
            <a:r>
              <a:rPr lang="en-US" altLang="en-US" sz="2100" dirty="0"/>
              <a:t>relates to the fact that the counterparty to one of these contracts may default on payment obligations, leaving the FI unhedged and having to replace the contract at today’s interest rates, prices, or exchange rates</a:t>
            </a:r>
          </a:p>
          <a:p>
            <a:pPr lvl="2" eaLnBrk="1" hangingPunct="1">
              <a:lnSpc>
                <a:spcPct val="87000"/>
              </a:lnSpc>
              <a:spcBef>
                <a:spcPts val="600"/>
              </a:spcBef>
            </a:pPr>
            <a:r>
              <a:rPr lang="en-US" altLang="en-US" sz="1900" dirty="0"/>
              <a:t>Futures are essentially default risk free, unless a systemic financial market collapse threatens the exchange itself</a:t>
            </a:r>
          </a:p>
          <a:p>
            <a:pPr lvl="2" eaLnBrk="1" hangingPunct="1">
              <a:lnSpc>
                <a:spcPct val="87000"/>
              </a:lnSpc>
              <a:spcBef>
                <a:spcPts val="600"/>
              </a:spcBef>
            </a:pPr>
            <a:r>
              <a:rPr lang="en-US" altLang="en-US" sz="1900" dirty="0"/>
              <a:t>Default risk is much more serious for forward contracts than for futures contracts because forwards are essentially OTC arrangements</a:t>
            </a:r>
          </a:p>
          <a:p>
            <a:pPr lvl="2" eaLnBrk="1" hangingPunct="1">
              <a:lnSpc>
                <a:spcPct val="87000"/>
              </a:lnSpc>
              <a:spcBef>
                <a:spcPts val="600"/>
              </a:spcBef>
            </a:pPr>
            <a:r>
              <a:rPr lang="en-US" altLang="en-US" sz="1900" dirty="0"/>
              <a:t>Standardized options are virtually default risk free, but specialized options purchased OTC have some element of default risk</a:t>
            </a:r>
          </a:p>
        </p:txBody>
      </p:sp>
      <p:sp>
        <p:nvSpPr>
          <p:cNvPr id="6" name="Footer Placeholder 3">
            <a:extLst>
              <a:ext uri="{FF2B5EF4-FFF2-40B4-BE49-F238E27FC236}">
                <a16:creationId xmlns:a16="http://schemas.microsoft.com/office/drawing/2014/main" id="{13AE42CC-11F5-429B-88F3-96A74DC9DC03}"/>
              </a:ext>
            </a:extLst>
          </p:cNvPr>
          <p:cNvSpPr>
            <a:spLocks noGrp="1"/>
          </p:cNvSpPr>
          <p:nvPr>
            <p:ph type="ftr" sz="quarter" idx="11"/>
          </p:nvPr>
        </p:nvSpPr>
        <p:spPr>
          <a:xfrm>
            <a:off x="584199" y="6564923"/>
            <a:ext cx="7975600" cy="304800"/>
          </a:xfrm>
        </p:spPr>
        <p:txBody>
          <a:bodyPr/>
          <a:lstStyle/>
          <a:p>
            <a:pPr>
              <a:defRPr/>
            </a:pPr>
            <a:r>
              <a:rPr lang="en-US" altLang="en-US" dirty="0"/>
              <a:t>©McGraw Hill LLC. All rights reserved. No reproduction or distribution without the prior written consent of McGraw Hill. </a:t>
            </a:r>
          </a:p>
        </p:txBody>
      </p:sp>
      <p:sp>
        <p:nvSpPr>
          <p:cNvPr id="7" name="Slide Number Placeholder 1">
            <a:extLst>
              <a:ext uri="{FF2B5EF4-FFF2-40B4-BE49-F238E27FC236}">
                <a16:creationId xmlns:a16="http://schemas.microsoft.com/office/drawing/2014/main" id="{AD08AF75-7D5C-4420-8043-4B047DAB8BF0}"/>
              </a:ext>
            </a:extLst>
          </p:cNvPr>
          <p:cNvSpPr>
            <a:spLocks noGrp="1"/>
          </p:cNvSpPr>
          <p:nvPr>
            <p:ph type="sldNum" sz="quarter" idx="12"/>
          </p:nvPr>
        </p:nvSpPr>
        <p:spPr>
          <a:xfrm>
            <a:off x="6553200" y="6553200"/>
            <a:ext cx="2133600" cy="304800"/>
          </a:xfrm>
        </p:spPr>
        <p:txBody>
          <a:bodyPr/>
          <a:lstStyle/>
          <a:p>
            <a:pPr>
              <a:defRPr/>
            </a:pPr>
            <a:r>
              <a:rPr lang="en-US" altLang="en-US" dirty="0"/>
              <a:t>24-</a:t>
            </a:r>
            <a:fld id="{7AF55BBF-CA4E-4AD6-B039-F5AB6EDCC4B9}" type="slidenum">
              <a:rPr lang="en-US" altLang="en-US" smtClean="0"/>
              <a:pPr>
                <a:defRPr/>
              </a:pPr>
              <a:t>18</a:t>
            </a:fld>
            <a:endParaRPr lang="en-US" altLang="en-US" dirty="0"/>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4"/>
          <p:cNvSpPr txBox="1">
            <a:spLocks noGrp="1"/>
          </p:cNvSpPr>
          <p:nvPr/>
        </p:nvSpPr>
        <p:spPr bwMode="auto">
          <a:xfrm>
            <a:off x="3700669" y="6476999"/>
            <a:ext cx="838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endParaRPr lang="en-US" altLang="en-US" sz="2000" b="1" dirty="0"/>
          </a:p>
        </p:txBody>
      </p:sp>
      <p:sp>
        <p:nvSpPr>
          <p:cNvPr id="22532" name="Rectangle 2"/>
          <p:cNvSpPr>
            <a:spLocks noGrp="1" noChangeArrowheads="1"/>
          </p:cNvSpPr>
          <p:nvPr>
            <p:ph type="title" idx="4294967295"/>
          </p:nvPr>
        </p:nvSpPr>
        <p:spPr/>
        <p:txBody>
          <a:bodyPr anchor="ctr"/>
          <a:lstStyle/>
          <a:p>
            <a:pPr eaLnBrk="1" hangingPunct="1"/>
            <a:r>
              <a:rPr lang="en-US" altLang="en-US" sz="3500" dirty="0"/>
              <a:t>Hedging with Interest Rate Swaps</a:t>
            </a:r>
          </a:p>
        </p:txBody>
      </p:sp>
      <p:sp>
        <p:nvSpPr>
          <p:cNvPr id="22533" name="Rectangle 3"/>
          <p:cNvSpPr>
            <a:spLocks noGrp="1" noChangeArrowheads="1"/>
          </p:cNvSpPr>
          <p:nvPr>
            <p:ph type="body" sz="half" idx="4294967295"/>
          </p:nvPr>
        </p:nvSpPr>
        <p:spPr>
          <a:xfrm>
            <a:off x="92765" y="1493838"/>
            <a:ext cx="8892209" cy="4983161"/>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lnSpc>
                <a:spcPct val="90000"/>
              </a:lnSpc>
              <a:spcBef>
                <a:spcPts val="600"/>
              </a:spcBef>
            </a:pPr>
            <a:r>
              <a:rPr lang="en-US" altLang="en-US" sz="2300" dirty="0"/>
              <a:t>Market for swaps has grown enormously in recent years</a:t>
            </a:r>
          </a:p>
          <a:p>
            <a:pPr lvl="1" eaLnBrk="1" hangingPunct="1">
              <a:lnSpc>
                <a:spcPct val="90000"/>
              </a:lnSpc>
              <a:spcBef>
                <a:spcPts val="600"/>
              </a:spcBef>
            </a:pPr>
            <a:r>
              <a:rPr lang="en-US" altLang="en-US" sz="2050" dirty="0"/>
              <a:t>Value of swap contracts outstanding by U.S. commercial banks was more than $108.9 trillion in 2019</a:t>
            </a:r>
          </a:p>
          <a:p>
            <a:pPr eaLnBrk="1" hangingPunct="1">
              <a:lnSpc>
                <a:spcPct val="90000"/>
              </a:lnSpc>
              <a:spcBef>
                <a:spcPts val="600"/>
              </a:spcBef>
            </a:pPr>
            <a:r>
              <a:rPr lang="en-US" altLang="en-US" sz="2300" dirty="0"/>
              <a:t>Consider two FIs: </a:t>
            </a:r>
          </a:p>
          <a:p>
            <a:pPr lvl="1" eaLnBrk="1" hangingPunct="1">
              <a:lnSpc>
                <a:spcPct val="90000"/>
              </a:lnSpc>
              <a:spcBef>
                <a:spcPts val="600"/>
              </a:spcBef>
            </a:pPr>
            <a:r>
              <a:rPr lang="en-US" altLang="en-US" sz="2050" dirty="0"/>
              <a:t>The first is a money center bank that has raised $100 million of its funds by issuing four-year, medium-term notes with 10% annual fixed coupons rather than relying on short-term deposits to raise funds</a:t>
            </a:r>
          </a:p>
          <a:p>
            <a:pPr lvl="1" eaLnBrk="1" hangingPunct="1">
              <a:lnSpc>
                <a:spcPct val="90000"/>
              </a:lnSpc>
              <a:spcBef>
                <a:spcPts val="600"/>
              </a:spcBef>
            </a:pPr>
            <a:endParaRPr lang="en-US" altLang="en-US" sz="2050" dirty="0"/>
          </a:p>
          <a:p>
            <a:pPr lvl="1" eaLnBrk="1" hangingPunct="1">
              <a:lnSpc>
                <a:spcPct val="90000"/>
              </a:lnSpc>
              <a:spcBef>
                <a:spcPts val="600"/>
              </a:spcBef>
            </a:pPr>
            <a:endParaRPr lang="en-US" altLang="en-US" sz="2050" dirty="0"/>
          </a:p>
          <a:p>
            <a:pPr lvl="1" eaLnBrk="1" hangingPunct="1">
              <a:lnSpc>
                <a:spcPct val="90000"/>
              </a:lnSpc>
              <a:spcBef>
                <a:spcPts val="600"/>
              </a:spcBef>
            </a:pPr>
            <a:endParaRPr lang="en-US" altLang="en-US" sz="2050" dirty="0"/>
          </a:p>
          <a:p>
            <a:pPr lvl="1" eaLnBrk="1" hangingPunct="1">
              <a:lnSpc>
                <a:spcPct val="90000"/>
              </a:lnSpc>
              <a:spcBef>
                <a:spcPts val="600"/>
              </a:spcBef>
            </a:pPr>
            <a:r>
              <a:rPr lang="en-US" altLang="en-US" sz="2050" dirty="0"/>
              <a:t>Second party of the swap is a savings bank that has invested $100 million in fixed-rate residential mortgages of long duration</a:t>
            </a:r>
          </a:p>
          <a:p>
            <a:pPr marL="693737" lvl="2" indent="0" eaLnBrk="1" hangingPunct="1">
              <a:lnSpc>
                <a:spcPct val="90000"/>
              </a:lnSpc>
              <a:spcBef>
                <a:spcPts val="600"/>
              </a:spcBef>
              <a:buNone/>
            </a:pPr>
            <a:endParaRPr lang="en-US" altLang="en-US" sz="2000" dirty="0"/>
          </a:p>
        </p:txBody>
      </p:sp>
      <p:sp>
        <p:nvSpPr>
          <p:cNvPr id="6" name="Footer Placeholder 3">
            <a:extLst>
              <a:ext uri="{FF2B5EF4-FFF2-40B4-BE49-F238E27FC236}">
                <a16:creationId xmlns:a16="http://schemas.microsoft.com/office/drawing/2014/main" id="{7484760F-0B93-469D-98FD-3FC2EA143C33}"/>
              </a:ext>
            </a:extLst>
          </p:cNvPr>
          <p:cNvSpPr>
            <a:spLocks noGrp="1"/>
          </p:cNvSpPr>
          <p:nvPr>
            <p:ph type="ftr" sz="quarter" idx="11"/>
          </p:nvPr>
        </p:nvSpPr>
        <p:spPr>
          <a:xfrm>
            <a:off x="906585" y="6557107"/>
            <a:ext cx="7330830" cy="304800"/>
          </a:xfrm>
        </p:spPr>
        <p:txBody>
          <a:bodyPr/>
          <a:lstStyle/>
          <a:p>
            <a:pPr>
              <a:defRPr/>
            </a:pPr>
            <a:r>
              <a:rPr lang="en-US" altLang="en-US" dirty="0"/>
              <a:t>©McGraw Hill LLC. All rights reserved. No reproduction or distribution without the prior written consent of McGraw Hill. </a:t>
            </a:r>
          </a:p>
        </p:txBody>
      </p:sp>
      <p:sp>
        <p:nvSpPr>
          <p:cNvPr id="7" name="Slide Number Placeholder 1">
            <a:extLst>
              <a:ext uri="{FF2B5EF4-FFF2-40B4-BE49-F238E27FC236}">
                <a16:creationId xmlns:a16="http://schemas.microsoft.com/office/drawing/2014/main" id="{73AA8816-1DF2-4390-83FB-09972314AAF7}"/>
              </a:ext>
            </a:extLst>
          </p:cNvPr>
          <p:cNvSpPr>
            <a:spLocks noGrp="1"/>
          </p:cNvSpPr>
          <p:nvPr>
            <p:ph type="sldNum" sz="quarter" idx="12"/>
          </p:nvPr>
        </p:nvSpPr>
        <p:spPr>
          <a:xfrm>
            <a:off x="6553200" y="6553200"/>
            <a:ext cx="2133600" cy="304800"/>
          </a:xfrm>
        </p:spPr>
        <p:txBody>
          <a:bodyPr/>
          <a:lstStyle/>
          <a:p>
            <a:pPr>
              <a:defRPr/>
            </a:pPr>
            <a:r>
              <a:rPr lang="en-US" altLang="en-US" dirty="0"/>
              <a:t>24-</a:t>
            </a:r>
            <a:fld id="{7AF55BBF-CA4E-4AD6-B039-F5AB6EDCC4B9}" type="slidenum">
              <a:rPr lang="en-US" altLang="en-US" smtClean="0"/>
              <a:pPr>
                <a:defRPr/>
              </a:pPr>
              <a:t>19</a:t>
            </a:fld>
            <a:endParaRPr lang="en-US" altLang="en-US" dirty="0"/>
          </a:p>
        </p:txBody>
      </p:sp>
      <p:pic>
        <p:nvPicPr>
          <p:cNvPr id="4" name="Picture 3">
            <a:extLst>
              <a:ext uri="{FF2B5EF4-FFF2-40B4-BE49-F238E27FC236}">
                <a16:creationId xmlns:a16="http://schemas.microsoft.com/office/drawing/2014/main" id="{6879E1C4-188E-48D8-ACF3-C599F70F89F0}"/>
              </a:ext>
            </a:extLst>
          </p:cNvPr>
          <p:cNvPicPr>
            <a:picLocks noChangeAspect="1"/>
          </p:cNvPicPr>
          <p:nvPr/>
        </p:nvPicPr>
        <p:blipFill>
          <a:blip r:embed="rId3"/>
          <a:stretch>
            <a:fillRect/>
          </a:stretch>
        </p:blipFill>
        <p:spPr>
          <a:xfrm>
            <a:off x="1866900" y="3818903"/>
            <a:ext cx="5410200" cy="1095375"/>
          </a:xfrm>
          <a:prstGeom prst="rect">
            <a:avLst/>
          </a:prstGeom>
        </p:spPr>
      </p:pic>
      <p:pic>
        <p:nvPicPr>
          <p:cNvPr id="8" name="Picture 7">
            <a:extLst>
              <a:ext uri="{FF2B5EF4-FFF2-40B4-BE49-F238E27FC236}">
                <a16:creationId xmlns:a16="http://schemas.microsoft.com/office/drawing/2014/main" id="{B5A328B5-60B8-4E36-BD2F-4BD4069E98C0}"/>
              </a:ext>
            </a:extLst>
          </p:cNvPr>
          <p:cNvPicPr>
            <a:picLocks noChangeAspect="1"/>
          </p:cNvPicPr>
          <p:nvPr/>
        </p:nvPicPr>
        <p:blipFill>
          <a:blip r:embed="rId4"/>
          <a:stretch>
            <a:fillRect/>
          </a:stretch>
        </p:blipFill>
        <p:spPr>
          <a:xfrm>
            <a:off x="1895475" y="5553074"/>
            <a:ext cx="5353050" cy="885825"/>
          </a:xfrm>
          <a:prstGeom prst="rect">
            <a:avLst/>
          </a:prstGeom>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4"/>
          <p:cNvSpPr txBox="1">
            <a:spLocks noGrp="1"/>
          </p:cNvSpPr>
          <p:nvPr/>
        </p:nvSpPr>
        <p:spPr bwMode="auto">
          <a:xfrm>
            <a:off x="3733800" y="6477000"/>
            <a:ext cx="838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endParaRPr lang="en-US" altLang="en-US" sz="2000" b="1" dirty="0"/>
          </a:p>
        </p:txBody>
      </p:sp>
      <p:sp>
        <p:nvSpPr>
          <p:cNvPr id="4100" name="Rectangle 2"/>
          <p:cNvSpPr>
            <a:spLocks noGrp="1" noChangeArrowheads="1"/>
          </p:cNvSpPr>
          <p:nvPr>
            <p:ph type="title" idx="4294967295"/>
          </p:nvPr>
        </p:nvSpPr>
        <p:spPr/>
        <p:txBody>
          <a:bodyPr anchor="ctr"/>
          <a:lstStyle/>
          <a:p>
            <a:pPr eaLnBrk="1" hangingPunct="1"/>
            <a:r>
              <a:rPr lang="en-US" altLang="en-US" sz="3500" dirty="0"/>
              <a:t>Derivative Securities Used to Manage Risk</a:t>
            </a:r>
          </a:p>
        </p:txBody>
      </p:sp>
      <p:sp>
        <p:nvSpPr>
          <p:cNvPr id="4101" name="Rectangle 3"/>
          <p:cNvSpPr>
            <a:spLocks noGrp="1" noChangeArrowheads="1"/>
          </p:cNvSpPr>
          <p:nvPr>
            <p:ph type="body" sz="half" idx="4294967295"/>
          </p:nvPr>
        </p:nvSpPr>
        <p:spPr>
          <a:xfrm>
            <a:off x="457200" y="1719262"/>
            <a:ext cx="8148638" cy="4757737"/>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lnSpc>
                <a:spcPct val="90000"/>
              </a:lnSpc>
              <a:spcBef>
                <a:spcPts val="600"/>
              </a:spcBef>
            </a:pPr>
            <a:r>
              <a:rPr lang="en-US" altLang="en-US" sz="2300" dirty="0"/>
              <a:t>Managers are increasingly turning to off-balance-sheet (OBS) instruments such as forwards, futures, options, and swaps to hedge the risks their FIs face</a:t>
            </a:r>
          </a:p>
          <a:p>
            <a:pPr lvl="1" eaLnBrk="1" hangingPunct="1">
              <a:lnSpc>
                <a:spcPct val="90000"/>
              </a:lnSpc>
              <a:spcBef>
                <a:spcPts val="600"/>
              </a:spcBef>
            </a:pPr>
            <a:r>
              <a:rPr lang="en-US" altLang="en-US" sz="2100" dirty="0"/>
              <a:t>Derivatives play a role in managing an FI’s interest rate, foreign exchange, and credit risk exposures</a:t>
            </a:r>
          </a:p>
          <a:p>
            <a:pPr eaLnBrk="1" hangingPunct="1">
              <a:lnSpc>
                <a:spcPct val="90000"/>
              </a:lnSpc>
              <a:spcBef>
                <a:spcPts val="600"/>
              </a:spcBef>
            </a:pPr>
            <a:r>
              <a:rPr lang="en-US" altLang="en-US" sz="2300" dirty="0"/>
              <a:t>As the (controversial) use of derivatives has increased, so have the fees and revenues FIs have generated</a:t>
            </a:r>
          </a:p>
          <a:p>
            <a:pPr lvl="1" eaLnBrk="1" hangingPunct="1">
              <a:lnSpc>
                <a:spcPct val="90000"/>
              </a:lnSpc>
              <a:spcBef>
                <a:spcPts val="600"/>
              </a:spcBef>
            </a:pPr>
            <a:r>
              <a:rPr lang="en-US" altLang="en-US" sz="2100" dirty="0"/>
              <a:t>Revenue from derivatives transactions at commercial banks totaled $9.6 billion in 2022</a:t>
            </a:r>
          </a:p>
          <a:p>
            <a:pPr eaLnBrk="1" hangingPunct="1">
              <a:lnSpc>
                <a:spcPct val="90000"/>
              </a:lnSpc>
              <a:spcBef>
                <a:spcPts val="600"/>
              </a:spcBef>
            </a:pPr>
            <a:r>
              <a:rPr lang="en-US" altLang="en-US" sz="2300" dirty="0"/>
              <a:t>Traders of derivatives can be speculators or hedgers</a:t>
            </a:r>
          </a:p>
          <a:p>
            <a:pPr lvl="1" eaLnBrk="1" hangingPunct="1">
              <a:lnSpc>
                <a:spcPct val="90000"/>
              </a:lnSpc>
              <a:spcBef>
                <a:spcPts val="600"/>
              </a:spcBef>
            </a:pPr>
            <a:r>
              <a:rPr lang="en-US" altLang="en-US" sz="2100" i="1" dirty="0"/>
              <a:t>Speculators</a:t>
            </a:r>
            <a:r>
              <a:rPr lang="en-US" altLang="en-US" sz="2100" dirty="0"/>
              <a:t> buy derivative contracts to profit from a price increase or sell to profit from a price decrease</a:t>
            </a:r>
          </a:p>
          <a:p>
            <a:pPr lvl="1" eaLnBrk="1" hangingPunct="1">
              <a:lnSpc>
                <a:spcPct val="90000"/>
              </a:lnSpc>
              <a:spcBef>
                <a:spcPts val="600"/>
              </a:spcBef>
            </a:pPr>
            <a:r>
              <a:rPr lang="en-US" altLang="en-US" sz="2100" i="1" dirty="0"/>
              <a:t>Hedgers</a:t>
            </a:r>
            <a:r>
              <a:rPr lang="en-US" altLang="en-US" sz="2100" dirty="0"/>
              <a:t> take a position in a derivative contract as protection against an increase or decrease in the price of a security</a:t>
            </a:r>
          </a:p>
          <a:p>
            <a:pPr lvl="1" eaLnBrk="1" hangingPunct="1">
              <a:lnSpc>
                <a:spcPct val="90000"/>
              </a:lnSpc>
              <a:spcBef>
                <a:spcPts val="600"/>
              </a:spcBef>
            </a:pPr>
            <a:endParaRPr lang="en-US" altLang="en-US" sz="2000" dirty="0"/>
          </a:p>
          <a:p>
            <a:pPr lvl="1" eaLnBrk="1" hangingPunct="1">
              <a:lnSpc>
                <a:spcPct val="90000"/>
              </a:lnSpc>
              <a:spcBef>
                <a:spcPts val="600"/>
              </a:spcBef>
            </a:pPr>
            <a:endParaRPr lang="en-US" altLang="en-US" sz="2400" dirty="0"/>
          </a:p>
        </p:txBody>
      </p:sp>
      <p:sp>
        <p:nvSpPr>
          <p:cNvPr id="6" name="Footer Placeholder 3">
            <a:extLst>
              <a:ext uri="{FF2B5EF4-FFF2-40B4-BE49-F238E27FC236}">
                <a16:creationId xmlns:a16="http://schemas.microsoft.com/office/drawing/2014/main" id="{BECEE0E3-65A4-448E-AF1B-92DDC7A6AF9B}"/>
              </a:ext>
            </a:extLst>
          </p:cNvPr>
          <p:cNvSpPr>
            <a:spLocks noGrp="1"/>
          </p:cNvSpPr>
          <p:nvPr>
            <p:ph type="ftr" sz="quarter" idx="11"/>
          </p:nvPr>
        </p:nvSpPr>
        <p:spPr>
          <a:xfrm>
            <a:off x="640312" y="6557108"/>
            <a:ext cx="7863376" cy="304800"/>
          </a:xfrm>
        </p:spPr>
        <p:txBody>
          <a:bodyPr/>
          <a:lstStyle/>
          <a:p>
            <a:pPr>
              <a:defRPr/>
            </a:pPr>
            <a:r>
              <a:rPr lang="en-US" altLang="en-US" dirty="0"/>
              <a:t>©McGraw Hill LLC. All rights reserved. No reproduction or distribution without the prior written consent of McGraw Hill. </a:t>
            </a:r>
          </a:p>
        </p:txBody>
      </p:sp>
      <p:sp>
        <p:nvSpPr>
          <p:cNvPr id="7" name="Slide Number Placeholder 1">
            <a:extLst>
              <a:ext uri="{FF2B5EF4-FFF2-40B4-BE49-F238E27FC236}">
                <a16:creationId xmlns:a16="http://schemas.microsoft.com/office/drawing/2014/main" id="{D52B43D5-1C0E-426C-9DD8-11508B71F371}"/>
              </a:ext>
            </a:extLst>
          </p:cNvPr>
          <p:cNvSpPr>
            <a:spLocks noGrp="1"/>
          </p:cNvSpPr>
          <p:nvPr>
            <p:ph type="sldNum" sz="quarter" idx="12"/>
          </p:nvPr>
        </p:nvSpPr>
        <p:spPr>
          <a:xfrm>
            <a:off x="6553200" y="6553200"/>
            <a:ext cx="2133600" cy="304800"/>
          </a:xfrm>
        </p:spPr>
        <p:txBody>
          <a:bodyPr/>
          <a:lstStyle/>
          <a:p>
            <a:pPr>
              <a:defRPr/>
            </a:pPr>
            <a:r>
              <a:rPr lang="en-US" altLang="en-US" dirty="0"/>
              <a:t>24-</a:t>
            </a:r>
            <a:fld id="{7AF55BBF-CA4E-4AD6-B039-F5AB6EDCC4B9}" type="slidenum">
              <a:rPr lang="en-US" altLang="en-US" smtClean="0"/>
              <a:pPr>
                <a:defRPr/>
              </a:pPr>
              <a:t>2</a:t>
            </a:fld>
            <a:endParaRPr lang="en-US" altLang="en-US" dirty="0"/>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4"/>
          <p:cNvSpPr txBox="1">
            <a:spLocks noGrp="1"/>
          </p:cNvSpPr>
          <p:nvPr/>
        </p:nvSpPr>
        <p:spPr bwMode="auto">
          <a:xfrm>
            <a:off x="3733800" y="6477000"/>
            <a:ext cx="838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endParaRPr lang="en-US" altLang="en-US" sz="2000" b="1" dirty="0"/>
          </a:p>
        </p:txBody>
      </p:sp>
      <p:sp>
        <p:nvSpPr>
          <p:cNvPr id="5" name="Title 4">
            <a:extLst>
              <a:ext uri="{FF2B5EF4-FFF2-40B4-BE49-F238E27FC236}">
                <a16:creationId xmlns:a16="http://schemas.microsoft.com/office/drawing/2014/main" id="{A8A29919-03C1-436E-9C6A-187FFD887F6E}"/>
              </a:ext>
            </a:extLst>
          </p:cNvPr>
          <p:cNvSpPr>
            <a:spLocks noGrp="1"/>
          </p:cNvSpPr>
          <p:nvPr>
            <p:ph type="title"/>
          </p:nvPr>
        </p:nvSpPr>
        <p:spPr>
          <a:xfrm>
            <a:off x="381000" y="0"/>
            <a:ext cx="7543800" cy="1295400"/>
          </a:xfrm>
        </p:spPr>
        <p:txBody>
          <a:bodyPr/>
          <a:lstStyle/>
          <a:p>
            <a:r>
              <a:rPr lang="en-US" sz="3600" dirty="0"/>
              <a:t>Fixed-Floating Rate Swap and Associated Financing Cost</a:t>
            </a:r>
          </a:p>
        </p:txBody>
      </p:sp>
      <p:sp>
        <p:nvSpPr>
          <p:cNvPr id="6" name="Footer Placeholder 3">
            <a:extLst>
              <a:ext uri="{FF2B5EF4-FFF2-40B4-BE49-F238E27FC236}">
                <a16:creationId xmlns:a16="http://schemas.microsoft.com/office/drawing/2014/main" id="{BAC41277-DE14-403B-B2BB-22DB58985515}"/>
              </a:ext>
            </a:extLst>
          </p:cNvPr>
          <p:cNvSpPr>
            <a:spLocks noGrp="1"/>
          </p:cNvSpPr>
          <p:nvPr>
            <p:ph type="ftr" sz="quarter" idx="11"/>
          </p:nvPr>
        </p:nvSpPr>
        <p:spPr>
          <a:xfrm>
            <a:off x="984480" y="6553200"/>
            <a:ext cx="7186993" cy="304800"/>
          </a:xfrm>
        </p:spPr>
        <p:txBody>
          <a:bodyPr/>
          <a:lstStyle/>
          <a:p>
            <a:pPr>
              <a:defRPr/>
            </a:pPr>
            <a:r>
              <a:rPr lang="en-US" altLang="en-US" dirty="0"/>
              <a:t>©McGraw Hill LLC. All rights reserved. No reproduction or distribution without the prior written consent of McGraw Hill. </a:t>
            </a:r>
          </a:p>
        </p:txBody>
      </p:sp>
      <p:sp>
        <p:nvSpPr>
          <p:cNvPr id="7" name="Slide Number Placeholder 1">
            <a:extLst>
              <a:ext uri="{FF2B5EF4-FFF2-40B4-BE49-F238E27FC236}">
                <a16:creationId xmlns:a16="http://schemas.microsoft.com/office/drawing/2014/main" id="{1D7397C2-17F6-4496-A015-4E6FF46F392D}"/>
              </a:ext>
            </a:extLst>
          </p:cNvPr>
          <p:cNvSpPr>
            <a:spLocks noGrp="1"/>
          </p:cNvSpPr>
          <p:nvPr>
            <p:ph type="sldNum" sz="quarter" idx="12"/>
          </p:nvPr>
        </p:nvSpPr>
        <p:spPr>
          <a:xfrm>
            <a:off x="6553200" y="6553200"/>
            <a:ext cx="2133600" cy="304800"/>
          </a:xfrm>
        </p:spPr>
        <p:txBody>
          <a:bodyPr/>
          <a:lstStyle/>
          <a:p>
            <a:pPr>
              <a:defRPr/>
            </a:pPr>
            <a:r>
              <a:rPr lang="en-US" altLang="en-US" dirty="0"/>
              <a:t>24-</a:t>
            </a:r>
            <a:fld id="{7AF55BBF-CA4E-4AD6-B039-F5AB6EDCC4B9}" type="slidenum">
              <a:rPr lang="en-US" altLang="en-US" smtClean="0"/>
              <a:pPr>
                <a:defRPr/>
              </a:pPr>
              <a:t>20</a:t>
            </a:fld>
            <a:endParaRPr lang="en-US" altLang="en-US" dirty="0"/>
          </a:p>
        </p:txBody>
      </p:sp>
      <p:pic>
        <p:nvPicPr>
          <p:cNvPr id="11" name="Content Placeholder 10">
            <a:extLst>
              <a:ext uri="{FF2B5EF4-FFF2-40B4-BE49-F238E27FC236}">
                <a16:creationId xmlns:a16="http://schemas.microsoft.com/office/drawing/2014/main" id="{5295929B-8936-4CE4-B7B0-62A53C7A61CF}"/>
              </a:ext>
            </a:extLst>
          </p:cNvPr>
          <p:cNvPicPr>
            <a:picLocks noGrp="1" noChangeAspect="1"/>
          </p:cNvPicPr>
          <p:nvPr>
            <p:ph idx="1"/>
          </p:nvPr>
        </p:nvPicPr>
        <p:blipFill>
          <a:blip r:embed="rId3"/>
          <a:stretch>
            <a:fillRect/>
          </a:stretch>
        </p:blipFill>
        <p:spPr>
          <a:xfrm>
            <a:off x="972527" y="1639024"/>
            <a:ext cx="7198946" cy="2132046"/>
          </a:xfrm>
        </p:spPr>
      </p:pic>
      <p:pic>
        <p:nvPicPr>
          <p:cNvPr id="13" name="Picture 12">
            <a:extLst>
              <a:ext uri="{FF2B5EF4-FFF2-40B4-BE49-F238E27FC236}">
                <a16:creationId xmlns:a16="http://schemas.microsoft.com/office/drawing/2014/main" id="{BCCB09F5-9F55-4A16-B7D2-97EFDCE93F4B}"/>
              </a:ext>
            </a:extLst>
          </p:cNvPr>
          <p:cNvPicPr>
            <a:picLocks noChangeAspect="1"/>
          </p:cNvPicPr>
          <p:nvPr/>
        </p:nvPicPr>
        <p:blipFill>
          <a:blip r:embed="rId4"/>
          <a:stretch>
            <a:fillRect/>
          </a:stretch>
        </p:blipFill>
        <p:spPr>
          <a:xfrm>
            <a:off x="878484" y="3847270"/>
            <a:ext cx="7387032" cy="2629730"/>
          </a:xfrm>
          <a:prstGeom prst="rect">
            <a:avLst/>
          </a:prstGeom>
        </p:spPr>
      </p:pic>
    </p:spTree>
    <p:extLst>
      <p:ext uri="{BB962C8B-B14F-4D97-AF65-F5344CB8AC3E}">
        <p14:creationId xmlns:p14="http://schemas.microsoft.com/office/powerpoint/2010/main" val="4231357938"/>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4"/>
          <p:cNvSpPr txBox="1">
            <a:spLocks noGrp="1"/>
          </p:cNvSpPr>
          <p:nvPr/>
        </p:nvSpPr>
        <p:spPr bwMode="auto">
          <a:xfrm>
            <a:off x="3733800" y="6477000"/>
            <a:ext cx="838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endParaRPr lang="en-US" altLang="en-US" sz="2000" b="1" dirty="0"/>
          </a:p>
        </p:txBody>
      </p:sp>
      <p:sp>
        <p:nvSpPr>
          <p:cNvPr id="22532" name="Rectangle 2"/>
          <p:cNvSpPr>
            <a:spLocks noGrp="1" noChangeArrowheads="1"/>
          </p:cNvSpPr>
          <p:nvPr>
            <p:ph type="title" idx="4294967295"/>
          </p:nvPr>
        </p:nvSpPr>
        <p:spPr/>
        <p:txBody>
          <a:bodyPr anchor="ctr"/>
          <a:lstStyle/>
          <a:p>
            <a:pPr eaLnBrk="1" hangingPunct="1"/>
            <a:r>
              <a:rPr lang="en-US" altLang="en-US" sz="3500" dirty="0"/>
              <a:t>Hedging with Currency Swaps</a:t>
            </a:r>
          </a:p>
        </p:txBody>
      </p:sp>
      <p:sp>
        <p:nvSpPr>
          <p:cNvPr id="22533" name="Rectangle 3"/>
          <p:cNvSpPr>
            <a:spLocks noGrp="1" noChangeArrowheads="1"/>
          </p:cNvSpPr>
          <p:nvPr>
            <p:ph type="body" sz="half" idx="4294967295"/>
          </p:nvPr>
        </p:nvSpPr>
        <p:spPr>
          <a:xfrm>
            <a:off x="92765" y="1493838"/>
            <a:ext cx="8892209" cy="4983161"/>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spcBef>
                <a:spcPts val="600"/>
              </a:spcBef>
            </a:pPr>
            <a:r>
              <a:rPr lang="en-US" altLang="en-US" sz="2350" b="1" dirty="0"/>
              <a:t>Currency swaps </a:t>
            </a:r>
            <a:r>
              <a:rPr lang="en-US" altLang="en-US" sz="2350" dirty="0"/>
              <a:t>are used to hedge against foreign exchange rate risk from mismatched currencies on assets and liabilities</a:t>
            </a:r>
          </a:p>
          <a:p>
            <a:pPr eaLnBrk="1" hangingPunct="1">
              <a:spcBef>
                <a:spcPts val="600"/>
              </a:spcBef>
            </a:pPr>
            <a:r>
              <a:rPr lang="en-US" altLang="en-US" sz="2350" dirty="0"/>
              <a:t>Consider two FIs with opposing currency risks: </a:t>
            </a:r>
          </a:p>
          <a:p>
            <a:pPr lvl="1" eaLnBrk="1" hangingPunct="1">
              <a:spcBef>
                <a:spcPts val="600"/>
              </a:spcBef>
            </a:pPr>
            <a:r>
              <a:rPr lang="en-US" altLang="en-US" sz="2200" dirty="0"/>
              <a:t>U.S. FI with all its $80 million fixed-rate assets denominated in dollars is financing part of its asset portfolio with a £50 million issue of four-year, medium-term British pound notes that have a fixed annual coupon of 10%</a:t>
            </a:r>
          </a:p>
          <a:p>
            <a:pPr lvl="2" eaLnBrk="1" hangingPunct="1">
              <a:spcBef>
                <a:spcPts val="600"/>
              </a:spcBef>
            </a:pPr>
            <a:r>
              <a:rPr lang="en-US" altLang="en-US" sz="2000" dirty="0"/>
              <a:t>Exposed to risk that the dollar with </a:t>
            </a:r>
            <a:r>
              <a:rPr lang="en-US" altLang="en-US" sz="2000" i="1" dirty="0"/>
              <a:t>depreciate</a:t>
            </a:r>
            <a:r>
              <a:rPr lang="en-US" altLang="en-US" sz="2000" dirty="0"/>
              <a:t> against the pound </a:t>
            </a:r>
          </a:p>
          <a:p>
            <a:pPr lvl="1" eaLnBrk="1" hangingPunct="1">
              <a:spcBef>
                <a:spcPts val="600"/>
              </a:spcBef>
            </a:pPr>
            <a:r>
              <a:rPr lang="en-US" altLang="en-US" sz="2200" dirty="0"/>
              <a:t>FI in the U.K. has all its £50 million assets denominated in pounds and is funding those assets with a $80 million issue of four-year, medium-term dollar notes with a fixed annual coupon of 10%</a:t>
            </a:r>
          </a:p>
          <a:p>
            <a:pPr lvl="2" eaLnBrk="1" hangingPunct="1">
              <a:spcBef>
                <a:spcPts val="600"/>
              </a:spcBef>
            </a:pPr>
            <a:r>
              <a:rPr lang="en-US" altLang="en-US" sz="2000" dirty="0"/>
              <a:t>Exposed to the risk that the dollar will </a:t>
            </a:r>
            <a:r>
              <a:rPr lang="en-US" altLang="en-US" sz="2000" i="1" dirty="0"/>
              <a:t>appreciate</a:t>
            </a:r>
            <a:r>
              <a:rPr lang="en-US" altLang="en-US" sz="2000" dirty="0"/>
              <a:t> against the pound</a:t>
            </a:r>
          </a:p>
          <a:p>
            <a:pPr lvl="1" eaLnBrk="1" hangingPunct="1">
              <a:spcBef>
                <a:spcPts val="600"/>
              </a:spcBef>
            </a:pPr>
            <a:endParaRPr lang="en-US" altLang="en-US" sz="2050" dirty="0"/>
          </a:p>
          <a:p>
            <a:pPr marL="693737" lvl="2" indent="0" eaLnBrk="1" hangingPunct="1">
              <a:spcBef>
                <a:spcPts val="600"/>
              </a:spcBef>
              <a:buNone/>
            </a:pPr>
            <a:endParaRPr lang="en-US" altLang="en-US" sz="2000" dirty="0"/>
          </a:p>
        </p:txBody>
      </p:sp>
      <p:sp>
        <p:nvSpPr>
          <p:cNvPr id="6" name="Footer Placeholder 3">
            <a:extLst>
              <a:ext uri="{FF2B5EF4-FFF2-40B4-BE49-F238E27FC236}">
                <a16:creationId xmlns:a16="http://schemas.microsoft.com/office/drawing/2014/main" id="{7484760F-0B93-469D-98FD-3FC2EA143C33}"/>
              </a:ext>
            </a:extLst>
          </p:cNvPr>
          <p:cNvSpPr>
            <a:spLocks noGrp="1"/>
          </p:cNvSpPr>
          <p:nvPr>
            <p:ph type="ftr" sz="quarter" idx="11"/>
          </p:nvPr>
        </p:nvSpPr>
        <p:spPr>
          <a:xfrm>
            <a:off x="953477" y="6564923"/>
            <a:ext cx="7237046" cy="304800"/>
          </a:xfrm>
        </p:spPr>
        <p:txBody>
          <a:bodyPr/>
          <a:lstStyle/>
          <a:p>
            <a:pPr>
              <a:defRPr/>
            </a:pPr>
            <a:r>
              <a:rPr lang="en-US" altLang="en-US" dirty="0"/>
              <a:t>©McGraw Hill LLC. All rights reserved. No reproduction or distribution without the prior written consent of McGraw Hill. </a:t>
            </a:r>
          </a:p>
        </p:txBody>
      </p:sp>
      <p:sp>
        <p:nvSpPr>
          <p:cNvPr id="7" name="Slide Number Placeholder 1">
            <a:extLst>
              <a:ext uri="{FF2B5EF4-FFF2-40B4-BE49-F238E27FC236}">
                <a16:creationId xmlns:a16="http://schemas.microsoft.com/office/drawing/2014/main" id="{73AA8816-1DF2-4390-83FB-09972314AAF7}"/>
              </a:ext>
            </a:extLst>
          </p:cNvPr>
          <p:cNvSpPr>
            <a:spLocks noGrp="1"/>
          </p:cNvSpPr>
          <p:nvPr>
            <p:ph type="sldNum" sz="quarter" idx="12"/>
          </p:nvPr>
        </p:nvSpPr>
        <p:spPr>
          <a:xfrm>
            <a:off x="6553200" y="6553200"/>
            <a:ext cx="2133600" cy="304800"/>
          </a:xfrm>
        </p:spPr>
        <p:txBody>
          <a:bodyPr/>
          <a:lstStyle/>
          <a:p>
            <a:pPr>
              <a:defRPr/>
            </a:pPr>
            <a:r>
              <a:rPr lang="en-US" altLang="en-US" dirty="0"/>
              <a:t>24-</a:t>
            </a:r>
            <a:fld id="{7AF55BBF-CA4E-4AD6-B039-F5AB6EDCC4B9}" type="slidenum">
              <a:rPr lang="en-US" altLang="en-US" smtClean="0"/>
              <a:pPr>
                <a:defRPr/>
              </a:pPr>
              <a:t>21</a:t>
            </a:fld>
            <a:endParaRPr lang="en-US" altLang="en-US" dirty="0"/>
          </a:p>
        </p:txBody>
      </p:sp>
    </p:spTree>
    <p:extLst>
      <p:ext uri="{BB962C8B-B14F-4D97-AF65-F5344CB8AC3E}">
        <p14:creationId xmlns:p14="http://schemas.microsoft.com/office/powerpoint/2010/main" val="1890883680"/>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Slide Number Placeholder 4"/>
          <p:cNvSpPr txBox="1">
            <a:spLocks noGrp="1"/>
          </p:cNvSpPr>
          <p:nvPr/>
        </p:nvSpPr>
        <p:spPr bwMode="auto">
          <a:xfrm>
            <a:off x="3733800" y="6477000"/>
            <a:ext cx="838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endParaRPr lang="en-US" altLang="en-US" sz="2000" b="1" dirty="0"/>
          </a:p>
        </p:txBody>
      </p:sp>
      <p:sp>
        <p:nvSpPr>
          <p:cNvPr id="7" name="Rectangle 2"/>
          <p:cNvSpPr txBox="1">
            <a:spLocks noChangeArrowheads="1"/>
          </p:cNvSpPr>
          <p:nvPr/>
        </p:nvSpPr>
        <p:spPr bwMode="auto">
          <a:xfrm>
            <a:off x="381000" y="185945"/>
            <a:ext cx="75438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sz="3500" kern="0" dirty="0"/>
              <a:t>Fixed-Fixed Pound/Dollar Currency Swap and Associated Financing Costs</a:t>
            </a:r>
          </a:p>
        </p:txBody>
      </p:sp>
      <p:pic>
        <p:nvPicPr>
          <p:cNvPr id="3" name="Picture 2">
            <a:extLst>
              <a:ext uri="{FF2B5EF4-FFF2-40B4-BE49-F238E27FC236}">
                <a16:creationId xmlns:a16="http://schemas.microsoft.com/office/drawing/2014/main" id="{4783B1FB-85FC-40DD-B325-8BF11488FFBB}"/>
              </a:ext>
            </a:extLst>
          </p:cNvPr>
          <p:cNvPicPr>
            <a:picLocks noChangeAspect="1"/>
          </p:cNvPicPr>
          <p:nvPr/>
        </p:nvPicPr>
        <p:blipFill>
          <a:blip r:embed="rId3"/>
          <a:stretch>
            <a:fillRect/>
          </a:stretch>
        </p:blipFill>
        <p:spPr>
          <a:xfrm>
            <a:off x="1351598" y="1753773"/>
            <a:ext cx="6440801" cy="1919288"/>
          </a:xfrm>
          <a:prstGeom prst="rect">
            <a:avLst/>
          </a:prstGeom>
        </p:spPr>
      </p:pic>
      <p:pic>
        <p:nvPicPr>
          <p:cNvPr id="5" name="Picture 4">
            <a:extLst>
              <a:ext uri="{FF2B5EF4-FFF2-40B4-BE49-F238E27FC236}">
                <a16:creationId xmlns:a16="http://schemas.microsoft.com/office/drawing/2014/main" id="{7F69F90E-3D35-4AFA-93AE-9440A53B1063}"/>
              </a:ext>
            </a:extLst>
          </p:cNvPr>
          <p:cNvPicPr>
            <a:picLocks noChangeAspect="1"/>
          </p:cNvPicPr>
          <p:nvPr/>
        </p:nvPicPr>
        <p:blipFill>
          <a:blip r:embed="rId4"/>
          <a:stretch>
            <a:fillRect/>
          </a:stretch>
        </p:blipFill>
        <p:spPr>
          <a:xfrm>
            <a:off x="669263" y="3879228"/>
            <a:ext cx="7805470" cy="2467804"/>
          </a:xfrm>
          <a:prstGeom prst="rect">
            <a:avLst/>
          </a:prstGeom>
        </p:spPr>
      </p:pic>
      <p:sp>
        <p:nvSpPr>
          <p:cNvPr id="10" name="Footer Placeholder 3">
            <a:extLst>
              <a:ext uri="{FF2B5EF4-FFF2-40B4-BE49-F238E27FC236}">
                <a16:creationId xmlns:a16="http://schemas.microsoft.com/office/drawing/2014/main" id="{224FBA35-C68C-4AC1-BFC0-64A3D9ACC8A0}"/>
              </a:ext>
            </a:extLst>
          </p:cNvPr>
          <p:cNvSpPr>
            <a:spLocks noGrp="1"/>
          </p:cNvSpPr>
          <p:nvPr>
            <p:ph type="ftr" sz="quarter" idx="11"/>
          </p:nvPr>
        </p:nvSpPr>
        <p:spPr>
          <a:xfrm>
            <a:off x="592539" y="6553199"/>
            <a:ext cx="7958918" cy="304800"/>
          </a:xfrm>
        </p:spPr>
        <p:txBody>
          <a:bodyPr/>
          <a:lstStyle/>
          <a:p>
            <a:pPr>
              <a:defRPr/>
            </a:pPr>
            <a:r>
              <a:rPr lang="en-US" altLang="en-US" dirty="0"/>
              <a:t>©McGraw Hill LLC. All rights reserved. No reproduction or distribution without the prior written consent of McGraw Hill. </a:t>
            </a:r>
          </a:p>
        </p:txBody>
      </p:sp>
      <p:sp>
        <p:nvSpPr>
          <p:cNvPr id="11" name="Slide Number Placeholder 1">
            <a:extLst>
              <a:ext uri="{FF2B5EF4-FFF2-40B4-BE49-F238E27FC236}">
                <a16:creationId xmlns:a16="http://schemas.microsoft.com/office/drawing/2014/main" id="{0C4D8C60-42EF-466F-86AC-6AB5AE856C85}"/>
              </a:ext>
            </a:extLst>
          </p:cNvPr>
          <p:cNvSpPr>
            <a:spLocks noGrp="1"/>
          </p:cNvSpPr>
          <p:nvPr>
            <p:ph type="sldNum" sz="quarter" idx="12"/>
          </p:nvPr>
        </p:nvSpPr>
        <p:spPr>
          <a:xfrm>
            <a:off x="6553200" y="6553200"/>
            <a:ext cx="2133600" cy="304800"/>
          </a:xfrm>
        </p:spPr>
        <p:txBody>
          <a:bodyPr/>
          <a:lstStyle/>
          <a:p>
            <a:pPr>
              <a:defRPr/>
            </a:pPr>
            <a:r>
              <a:rPr lang="en-US" altLang="en-US" dirty="0"/>
              <a:t>24-</a:t>
            </a:r>
            <a:fld id="{7AF55BBF-CA4E-4AD6-B039-F5AB6EDCC4B9}" type="slidenum">
              <a:rPr lang="en-US" altLang="en-US" smtClean="0"/>
              <a:pPr>
                <a:defRPr/>
              </a:pPr>
              <a:t>22</a:t>
            </a:fld>
            <a:endParaRPr lang="en-US" altLang="en-US" dirty="0"/>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4"/>
          <p:cNvSpPr txBox="1">
            <a:spLocks noGrp="1"/>
          </p:cNvSpPr>
          <p:nvPr/>
        </p:nvSpPr>
        <p:spPr bwMode="auto">
          <a:xfrm>
            <a:off x="3733800" y="6477000"/>
            <a:ext cx="838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endParaRPr lang="en-US" altLang="en-US" sz="2000" b="1" dirty="0"/>
          </a:p>
        </p:txBody>
      </p:sp>
      <p:sp>
        <p:nvSpPr>
          <p:cNvPr id="22532" name="Rectangle 2"/>
          <p:cNvSpPr>
            <a:spLocks noGrp="1" noChangeArrowheads="1"/>
          </p:cNvSpPr>
          <p:nvPr>
            <p:ph type="title" idx="4294967295"/>
          </p:nvPr>
        </p:nvSpPr>
        <p:spPr/>
        <p:txBody>
          <a:bodyPr anchor="ctr"/>
          <a:lstStyle/>
          <a:p>
            <a:pPr eaLnBrk="1" hangingPunct="1"/>
            <a:r>
              <a:rPr lang="en-US" altLang="en-US" sz="3500" dirty="0"/>
              <a:t>Credit Swaps</a:t>
            </a:r>
          </a:p>
        </p:txBody>
      </p:sp>
      <p:sp>
        <p:nvSpPr>
          <p:cNvPr id="22533" name="Rectangle 3"/>
          <p:cNvSpPr>
            <a:spLocks noGrp="1" noChangeArrowheads="1"/>
          </p:cNvSpPr>
          <p:nvPr>
            <p:ph type="body" sz="half" idx="4294967295"/>
          </p:nvPr>
        </p:nvSpPr>
        <p:spPr>
          <a:xfrm>
            <a:off x="318051" y="1719263"/>
            <a:ext cx="8507897" cy="4757737"/>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lnSpc>
                <a:spcPct val="90000"/>
              </a:lnSpc>
              <a:spcBef>
                <a:spcPts val="600"/>
              </a:spcBef>
            </a:pPr>
            <a:r>
              <a:rPr lang="en-US" altLang="en-US" sz="2400" dirty="0"/>
              <a:t>Credit default swaps (CDSs) allow FIs to better hedge credit risk</a:t>
            </a:r>
          </a:p>
          <a:p>
            <a:pPr lvl="1" eaLnBrk="1" hangingPunct="1">
              <a:lnSpc>
                <a:spcPct val="90000"/>
              </a:lnSpc>
              <a:spcBef>
                <a:spcPts val="600"/>
              </a:spcBef>
            </a:pPr>
            <a:r>
              <a:rPr lang="en-US" altLang="en-US" sz="2200" dirty="0"/>
              <a:t>Buyer of CDS makes periodic payments to seller until the end of the life of the swap or until the credit event specified in the contract occurs</a:t>
            </a:r>
          </a:p>
          <a:p>
            <a:pPr lvl="1" eaLnBrk="1" hangingPunct="1">
              <a:lnSpc>
                <a:spcPct val="90000"/>
              </a:lnSpc>
              <a:spcBef>
                <a:spcPts val="600"/>
              </a:spcBef>
            </a:pPr>
            <a:r>
              <a:rPr lang="en-US" altLang="en-US" sz="2200" dirty="0"/>
              <a:t>Settlement of the swap in the event of a default involves either physical delivery of the bonds (or loans) or a cash payment</a:t>
            </a:r>
          </a:p>
          <a:p>
            <a:pPr eaLnBrk="1" hangingPunct="1">
              <a:lnSpc>
                <a:spcPct val="90000"/>
              </a:lnSpc>
              <a:spcBef>
                <a:spcPts val="600"/>
              </a:spcBef>
            </a:pPr>
            <a:r>
              <a:rPr lang="en-US" altLang="en-US" sz="2400" dirty="0"/>
              <a:t>Credit swaps are important for two reasons:</a:t>
            </a:r>
          </a:p>
          <a:p>
            <a:pPr marL="801687" lvl="1" indent="-457200" eaLnBrk="1" hangingPunct="1">
              <a:lnSpc>
                <a:spcPct val="90000"/>
              </a:lnSpc>
              <a:spcBef>
                <a:spcPts val="600"/>
              </a:spcBef>
              <a:buFont typeface="+mj-lt"/>
              <a:buAutoNum type="arabicPeriod"/>
            </a:pPr>
            <a:r>
              <a:rPr lang="en-US" altLang="en-US" sz="2200" dirty="0"/>
              <a:t>Credit risk is still more likely to cause an FI to fail than either interest rate risk or FX risk</a:t>
            </a:r>
          </a:p>
          <a:p>
            <a:pPr marL="801687" lvl="1" indent="-457200" eaLnBrk="1" hangingPunct="1">
              <a:lnSpc>
                <a:spcPct val="90000"/>
              </a:lnSpc>
              <a:spcBef>
                <a:spcPts val="600"/>
              </a:spcBef>
              <a:buFont typeface="+mj-lt"/>
              <a:buAutoNum type="arabicPeriod"/>
            </a:pPr>
            <a:r>
              <a:rPr lang="en-US" altLang="en-US" sz="2200" dirty="0"/>
              <a:t>Credit default swaps (CDSs) allow FIs to maintain long-term customer lending relationships without bearing the full credit risk exposure from those relationships</a:t>
            </a:r>
          </a:p>
          <a:p>
            <a:pPr marL="452437" indent="-457200" eaLnBrk="1" hangingPunct="1">
              <a:lnSpc>
                <a:spcPct val="90000"/>
              </a:lnSpc>
              <a:spcBef>
                <a:spcPts val="600"/>
              </a:spcBef>
            </a:pPr>
            <a:endParaRPr lang="en-US" altLang="en-US" sz="2400" dirty="0"/>
          </a:p>
          <a:p>
            <a:pPr marL="344487" lvl="1" indent="0" eaLnBrk="1" hangingPunct="1">
              <a:lnSpc>
                <a:spcPct val="90000"/>
              </a:lnSpc>
              <a:spcBef>
                <a:spcPts val="600"/>
              </a:spcBef>
              <a:buNone/>
            </a:pPr>
            <a:endParaRPr lang="en-US" altLang="en-US" sz="2200" dirty="0"/>
          </a:p>
          <a:p>
            <a:pPr marL="344487" lvl="1" indent="0" eaLnBrk="1" hangingPunct="1">
              <a:lnSpc>
                <a:spcPct val="90000"/>
              </a:lnSpc>
              <a:spcBef>
                <a:spcPts val="600"/>
              </a:spcBef>
              <a:buNone/>
            </a:pPr>
            <a:endParaRPr lang="en-US" altLang="en-US" sz="2000" dirty="0"/>
          </a:p>
        </p:txBody>
      </p:sp>
      <p:sp>
        <p:nvSpPr>
          <p:cNvPr id="6" name="Footer Placeholder 3">
            <a:extLst>
              <a:ext uri="{FF2B5EF4-FFF2-40B4-BE49-F238E27FC236}">
                <a16:creationId xmlns:a16="http://schemas.microsoft.com/office/drawing/2014/main" id="{36D2EF6C-1D99-4C0B-929C-751BCD11917E}"/>
              </a:ext>
            </a:extLst>
          </p:cNvPr>
          <p:cNvSpPr>
            <a:spLocks noGrp="1"/>
          </p:cNvSpPr>
          <p:nvPr>
            <p:ph type="ftr" sz="quarter" idx="11"/>
          </p:nvPr>
        </p:nvSpPr>
        <p:spPr>
          <a:xfrm>
            <a:off x="992553" y="6549292"/>
            <a:ext cx="7158892" cy="304800"/>
          </a:xfrm>
        </p:spPr>
        <p:txBody>
          <a:bodyPr/>
          <a:lstStyle/>
          <a:p>
            <a:pPr>
              <a:defRPr/>
            </a:pPr>
            <a:r>
              <a:rPr lang="en-US" altLang="en-US" dirty="0"/>
              <a:t>©McGraw Hill LLC. All rights reserved. No reproduction or distribution without the prior written consent of McGraw Hill. </a:t>
            </a:r>
          </a:p>
        </p:txBody>
      </p:sp>
      <p:sp>
        <p:nvSpPr>
          <p:cNvPr id="7" name="Slide Number Placeholder 1">
            <a:extLst>
              <a:ext uri="{FF2B5EF4-FFF2-40B4-BE49-F238E27FC236}">
                <a16:creationId xmlns:a16="http://schemas.microsoft.com/office/drawing/2014/main" id="{06714514-1F33-4EF9-840E-6C703C4BF52E}"/>
              </a:ext>
            </a:extLst>
          </p:cNvPr>
          <p:cNvSpPr>
            <a:spLocks noGrp="1"/>
          </p:cNvSpPr>
          <p:nvPr>
            <p:ph type="sldNum" sz="quarter" idx="12"/>
          </p:nvPr>
        </p:nvSpPr>
        <p:spPr>
          <a:xfrm>
            <a:off x="6553200" y="6553200"/>
            <a:ext cx="2133600" cy="304800"/>
          </a:xfrm>
        </p:spPr>
        <p:txBody>
          <a:bodyPr/>
          <a:lstStyle/>
          <a:p>
            <a:pPr>
              <a:defRPr/>
            </a:pPr>
            <a:r>
              <a:rPr lang="en-US" altLang="en-US" dirty="0"/>
              <a:t>24-</a:t>
            </a:r>
            <a:fld id="{7AF55BBF-CA4E-4AD6-B039-F5AB6EDCC4B9}" type="slidenum">
              <a:rPr lang="en-US" altLang="en-US" smtClean="0"/>
              <a:pPr>
                <a:defRPr/>
              </a:pPr>
              <a:t>23</a:t>
            </a:fld>
            <a:endParaRPr lang="en-US" altLang="en-US" dirty="0"/>
          </a:p>
        </p:txBody>
      </p:sp>
    </p:spTree>
    <p:extLst>
      <p:ext uri="{BB962C8B-B14F-4D97-AF65-F5344CB8AC3E}">
        <p14:creationId xmlns:p14="http://schemas.microsoft.com/office/powerpoint/2010/main" val="4168423653"/>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4"/>
          <p:cNvSpPr txBox="1">
            <a:spLocks noGrp="1"/>
          </p:cNvSpPr>
          <p:nvPr/>
        </p:nvSpPr>
        <p:spPr bwMode="auto">
          <a:xfrm>
            <a:off x="3733800" y="6477000"/>
            <a:ext cx="838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endParaRPr lang="en-US" altLang="en-US" sz="2000" b="1" dirty="0"/>
          </a:p>
        </p:txBody>
      </p:sp>
      <p:sp>
        <p:nvSpPr>
          <p:cNvPr id="22532" name="Rectangle 2"/>
          <p:cNvSpPr>
            <a:spLocks noGrp="1" noChangeArrowheads="1"/>
          </p:cNvSpPr>
          <p:nvPr>
            <p:ph type="title" idx="4294967295"/>
          </p:nvPr>
        </p:nvSpPr>
        <p:spPr/>
        <p:txBody>
          <a:bodyPr anchor="ctr"/>
          <a:lstStyle/>
          <a:p>
            <a:pPr eaLnBrk="1" hangingPunct="1"/>
            <a:r>
              <a:rPr lang="en-US" altLang="en-US" sz="3500" dirty="0"/>
              <a:t>Credit Swaps (Continued)</a:t>
            </a:r>
          </a:p>
        </p:txBody>
      </p:sp>
      <p:sp>
        <p:nvSpPr>
          <p:cNvPr id="22533" name="Rectangle 3"/>
          <p:cNvSpPr>
            <a:spLocks noGrp="1" noChangeArrowheads="1"/>
          </p:cNvSpPr>
          <p:nvPr>
            <p:ph type="body" sz="half" idx="4294967295"/>
          </p:nvPr>
        </p:nvSpPr>
        <p:spPr>
          <a:xfrm>
            <a:off x="331305" y="1719262"/>
            <a:ext cx="8494644" cy="4757737"/>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marL="452437" indent="-457200" eaLnBrk="1" hangingPunct="1">
              <a:lnSpc>
                <a:spcPct val="90000"/>
              </a:lnSpc>
              <a:spcBef>
                <a:spcPts val="600"/>
              </a:spcBef>
            </a:pPr>
            <a:r>
              <a:rPr lang="en-US" altLang="en-US" sz="2400" b="1" dirty="0"/>
              <a:t>Total return swap </a:t>
            </a:r>
            <a:r>
              <a:rPr lang="en-US" altLang="en-US" sz="2400" dirty="0"/>
              <a:t>involves an obligation to pay interest at a specified fixed or floating rate for payments representing the total return on a specified amount</a:t>
            </a:r>
          </a:p>
          <a:p>
            <a:pPr marL="801687" lvl="1" indent="-457200" eaLnBrk="1" hangingPunct="1">
              <a:lnSpc>
                <a:spcPct val="90000"/>
              </a:lnSpc>
              <a:spcBef>
                <a:spcPts val="600"/>
              </a:spcBef>
            </a:pPr>
            <a:r>
              <a:rPr lang="en-US" altLang="en-US" sz="2200" dirty="0"/>
              <a:t>Can be designed to cover any change in value of the principal as well as just the interest</a:t>
            </a:r>
          </a:p>
          <a:p>
            <a:pPr marL="801687" lvl="1" indent="-457200" eaLnBrk="1" hangingPunct="1">
              <a:lnSpc>
                <a:spcPct val="90000"/>
              </a:lnSpc>
              <a:spcBef>
                <a:spcPts val="600"/>
              </a:spcBef>
            </a:pPr>
            <a:r>
              <a:rPr lang="en-US" altLang="en-US" sz="2200" dirty="0"/>
              <a:t>Often used when there is exposure to a change in the credit risk of the counterparty</a:t>
            </a:r>
          </a:p>
          <a:p>
            <a:pPr marL="801687" lvl="1" indent="-457200" eaLnBrk="1" hangingPunct="1">
              <a:lnSpc>
                <a:spcPct val="90000"/>
              </a:lnSpc>
              <a:spcBef>
                <a:spcPts val="600"/>
              </a:spcBef>
            </a:pPr>
            <a:endParaRPr lang="en-US" altLang="en-US" sz="2200" dirty="0"/>
          </a:p>
          <a:p>
            <a:pPr marL="452437" indent="-457200" eaLnBrk="1" hangingPunct="1">
              <a:lnSpc>
                <a:spcPct val="90000"/>
              </a:lnSpc>
              <a:spcBef>
                <a:spcPts val="600"/>
              </a:spcBef>
            </a:pPr>
            <a:r>
              <a:rPr lang="en-US" altLang="en-US" sz="2400" b="1" dirty="0"/>
              <a:t>Pure credit swap </a:t>
            </a:r>
            <a:r>
              <a:rPr lang="en-US" altLang="en-US" sz="2400" dirty="0"/>
              <a:t>is a swap in which an FI received the par value of the loan on default in return for paying a periodic swap fee</a:t>
            </a:r>
          </a:p>
          <a:p>
            <a:pPr marL="801687" lvl="1" indent="-457200" eaLnBrk="1" hangingPunct="1">
              <a:lnSpc>
                <a:spcPct val="90000"/>
              </a:lnSpc>
              <a:spcBef>
                <a:spcPts val="600"/>
              </a:spcBef>
            </a:pPr>
            <a:r>
              <a:rPr lang="en-US" altLang="en-US" sz="2200" dirty="0"/>
              <a:t>Similar to buying credit insurance and/or a multi-period credit option</a:t>
            </a:r>
          </a:p>
          <a:p>
            <a:pPr marL="452437" indent="-457200" eaLnBrk="1" hangingPunct="1">
              <a:lnSpc>
                <a:spcPct val="90000"/>
              </a:lnSpc>
              <a:spcBef>
                <a:spcPts val="600"/>
              </a:spcBef>
            </a:pPr>
            <a:endParaRPr lang="en-US" altLang="en-US" sz="2400" dirty="0"/>
          </a:p>
          <a:p>
            <a:pPr marL="344487" lvl="1" indent="0" eaLnBrk="1" hangingPunct="1">
              <a:lnSpc>
                <a:spcPct val="90000"/>
              </a:lnSpc>
              <a:spcBef>
                <a:spcPts val="600"/>
              </a:spcBef>
              <a:buNone/>
            </a:pPr>
            <a:endParaRPr lang="en-US" altLang="en-US" sz="2400" dirty="0"/>
          </a:p>
          <a:p>
            <a:pPr marL="344487" lvl="1" indent="0" eaLnBrk="1" hangingPunct="1">
              <a:lnSpc>
                <a:spcPct val="90000"/>
              </a:lnSpc>
              <a:spcBef>
                <a:spcPts val="600"/>
              </a:spcBef>
              <a:buNone/>
            </a:pPr>
            <a:endParaRPr lang="en-US" altLang="en-US" sz="2400" dirty="0"/>
          </a:p>
        </p:txBody>
      </p:sp>
      <p:sp>
        <p:nvSpPr>
          <p:cNvPr id="6" name="Footer Placeholder 3">
            <a:extLst>
              <a:ext uri="{FF2B5EF4-FFF2-40B4-BE49-F238E27FC236}">
                <a16:creationId xmlns:a16="http://schemas.microsoft.com/office/drawing/2014/main" id="{36D2EF6C-1D99-4C0B-929C-751BCD11917E}"/>
              </a:ext>
            </a:extLst>
          </p:cNvPr>
          <p:cNvSpPr>
            <a:spLocks noGrp="1"/>
          </p:cNvSpPr>
          <p:nvPr>
            <p:ph type="ftr" sz="quarter" idx="11"/>
          </p:nvPr>
        </p:nvSpPr>
        <p:spPr>
          <a:xfrm>
            <a:off x="1135950" y="6553200"/>
            <a:ext cx="6885354" cy="304800"/>
          </a:xfrm>
        </p:spPr>
        <p:txBody>
          <a:bodyPr/>
          <a:lstStyle/>
          <a:p>
            <a:pPr>
              <a:defRPr/>
            </a:pPr>
            <a:r>
              <a:rPr lang="en-US" altLang="en-US" dirty="0"/>
              <a:t>©McGraw Hill LLC. All rights reserved. No reproduction or distribution without the prior written consent of McGraw Hill. </a:t>
            </a:r>
          </a:p>
        </p:txBody>
      </p:sp>
      <p:sp>
        <p:nvSpPr>
          <p:cNvPr id="7" name="Slide Number Placeholder 1">
            <a:extLst>
              <a:ext uri="{FF2B5EF4-FFF2-40B4-BE49-F238E27FC236}">
                <a16:creationId xmlns:a16="http://schemas.microsoft.com/office/drawing/2014/main" id="{06714514-1F33-4EF9-840E-6C703C4BF52E}"/>
              </a:ext>
            </a:extLst>
          </p:cNvPr>
          <p:cNvSpPr>
            <a:spLocks noGrp="1"/>
          </p:cNvSpPr>
          <p:nvPr>
            <p:ph type="sldNum" sz="quarter" idx="12"/>
          </p:nvPr>
        </p:nvSpPr>
        <p:spPr>
          <a:xfrm>
            <a:off x="6553200" y="6553200"/>
            <a:ext cx="2133600" cy="304800"/>
          </a:xfrm>
        </p:spPr>
        <p:txBody>
          <a:bodyPr/>
          <a:lstStyle/>
          <a:p>
            <a:pPr>
              <a:defRPr/>
            </a:pPr>
            <a:r>
              <a:rPr lang="en-US" altLang="en-US" dirty="0"/>
              <a:t>24-</a:t>
            </a:r>
            <a:fld id="{7AF55BBF-CA4E-4AD6-B039-F5AB6EDCC4B9}" type="slidenum">
              <a:rPr lang="en-US" altLang="en-US" smtClean="0"/>
              <a:pPr>
                <a:defRPr/>
              </a:pPr>
              <a:t>24</a:t>
            </a:fld>
            <a:endParaRPr lang="en-US" altLang="en-US" dirty="0"/>
          </a:p>
        </p:txBody>
      </p:sp>
    </p:spTree>
    <p:extLst>
      <p:ext uri="{BB962C8B-B14F-4D97-AF65-F5344CB8AC3E}">
        <p14:creationId xmlns:p14="http://schemas.microsoft.com/office/powerpoint/2010/main" val="2453367312"/>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4"/>
          <p:cNvSpPr txBox="1">
            <a:spLocks noGrp="1"/>
          </p:cNvSpPr>
          <p:nvPr/>
        </p:nvSpPr>
        <p:spPr bwMode="auto">
          <a:xfrm>
            <a:off x="3733800" y="6477000"/>
            <a:ext cx="838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endParaRPr lang="en-US" altLang="en-US" sz="2000" b="1" dirty="0"/>
          </a:p>
        </p:txBody>
      </p:sp>
      <p:sp>
        <p:nvSpPr>
          <p:cNvPr id="32772" name="Rectangle 2"/>
          <p:cNvSpPr>
            <a:spLocks noGrp="1" noChangeArrowheads="1"/>
          </p:cNvSpPr>
          <p:nvPr>
            <p:ph type="title" idx="4294967295"/>
          </p:nvPr>
        </p:nvSpPr>
        <p:spPr/>
        <p:txBody>
          <a:bodyPr anchor="ctr"/>
          <a:lstStyle/>
          <a:p>
            <a:pPr eaLnBrk="1" hangingPunct="1"/>
            <a:r>
              <a:rPr lang="en-US" altLang="en-US" sz="3500" dirty="0"/>
              <a:t>Credit Swaps (Concluded)</a:t>
            </a:r>
          </a:p>
        </p:txBody>
      </p:sp>
      <p:sp>
        <p:nvSpPr>
          <p:cNvPr id="7" name="Footer Placeholder 3">
            <a:extLst>
              <a:ext uri="{FF2B5EF4-FFF2-40B4-BE49-F238E27FC236}">
                <a16:creationId xmlns:a16="http://schemas.microsoft.com/office/drawing/2014/main" id="{8C241621-6F37-4D21-B4FB-1F20FA20881F}"/>
              </a:ext>
            </a:extLst>
          </p:cNvPr>
          <p:cNvSpPr>
            <a:spLocks noGrp="1"/>
          </p:cNvSpPr>
          <p:nvPr>
            <p:ph type="ftr" sz="quarter" idx="11"/>
          </p:nvPr>
        </p:nvSpPr>
        <p:spPr>
          <a:xfrm>
            <a:off x="897302" y="6553200"/>
            <a:ext cx="7246326" cy="304800"/>
          </a:xfrm>
        </p:spPr>
        <p:txBody>
          <a:bodyPr/>
          <a:lstStyle/>
          <a:p>
            <a:pPr>
              <a:defRPr/>
            </a:pPr>
            <a:r>
              <a:rPr lang="en-US" altLang="en-US" dirty="0"/>
              <a:t>©McGraw Hill LLC. All rights reserved. No reproduction or distribution without the prior written consent of McGraw Hill. </a:t>
            </a:r>
          </a:p>
        </p:txBody>
      </p:sp>
      <p:sp>
        <p:nvSpPr>
          <p:cNvPr id="8" name="Slide Number Placeholder 1">
            <a:extLst>
              <a:ext uri="{FF2B5EF4-FFF2-40B4-BE49-F238E27FC236}">
                <a16:creationId xmlns:a16="http://schemas.microsoft.com/office/drawing/2014/main" id="{3BB85E88-7407-4379-83B0-C96B88C1FB3B}"/>
              </a:ext>
            </a:extLst>
          </p:cNvPr>
          <p:cNvSpPr>
            <a:spLocks noGrp="1"/>
          </p:cNvSpPr>
          <p:nvPr>
            <p:ph type="sldNum" sz="quarter" idx="12"/>
          </p:nvPr>
        </p:nvSpPr>
        <p:spPr>
          <a:xfrm>
            <a:off x="6553200" y="6553200"/>
            <a:ext cx="2133600" cy="304800"/>
          </a:xfrm>
        </p:spPr>
        <p:txBody>
          <a:bodyPr/>
          <a:lstStyle/>
          <a:p>
            <a:pPr>
              <a:defRPr/>
            </a:pPr>
            <a:r>
              <a:rPr lang="en-US" altLang="en-US" dirty="0"/>
              <a:t>24-</a:t>
            </a:r>
            <a:fld id="{7AF55BBF-CA4E-4AD6-B039-F5AB6EDCC4B9}" type="slidenum">
              <a:rPr lang="en-US" altLang="en-US" smtClean="0"/>
              <a:pPr>
                <a:defRPr/>
              </a:pPr>
              <a:t>25</a:t>
            </a:fld>
            <a:endParaRPr lang="en-US" altLang="en-US" dirty="0"/>
          </a:p>
        </p:txBody>
      </p:sp>
      <p:pic>
        <p:nvPicPr>
          <p:cNvPr id="3" name="Picture 2">
            <a:extLst>
              <a:ext uri="{FF2B5EF4-FFF2-40B4-BE49-F238E27FC236}">
                <a16:creationId xmlns:a16="http://schemas.microsoft.com/office/drawing/2014/main" id="{16A36B7A-9A30-4AA5-A7B1-4414643407BC}"/>
              </a:ext>
            </a:extLst>
          </p:cNvPr>
          <p:cNvPicPr>
            <a:picLocks noChangeAspect="1"/>
          </p:cNvPicPr>
          <p:nvPr/>
        </p:nvPicPr>
        <p:blipFill>
          <a:blip r:embed="rId3"/>
          <a:stretch>
            <a:fillRect/>
          </a:stretch>
        </p:blipFill>
        <p:spPr>
          <a:xfrm>
            <a:off x="897302" y="1901360"/>
            <a:ext cx="7349393" cy="1726096"/>
          </a:xfrm>
          <a:prstGeom prst="rect">
            <a:avLst/>
          </a:prstGeom>
        </p:spPr>
      </p:pic>
      <p:pic>
        <p:nvPicPr>
          <p:cNvPr id="5" name="Picture 4">
            <a:extLst>
              <a:ext uri="{FF2B5EF4-FFF2-40B4-BE49-F238E27FC236}">
                <a16:creationId xmlns:a16="http://schemas.microsoft.com/office/drawing/2014/main" id="{DF926B8D-383B-46DF-8D5D-7F483E6772D8}"/>
              </a:ext>
            </a:extLst>
          </p:cNvPr>
          <p:cNvPicPr>
            <a:picLocks noChangeAspect="1"/>
          </p:cNvPicPr>
          <p:nvPr/>
        </p:nvPicPr>
        <p:blipFill>
          <a:blip r:embed="rId4"/>
          <a:stretch>
            <a:fillRect/>
          </a:stretch>
        </p:blipFill>
        <p:spPr>
          <a:xfrm>
            <a:off x="897303" y="4461116"/>
            <a:ext cx="7349393" cy="1726096"/>
          </a:xfrm>
          <a:prstGeom prst="rect">
            <a:avLst/>
          </a:prstGeom>
        </p:spPr>
      </p:pic>
      <p:sp>
        <p:nvSpPr>
          <p:cNvPr id="6" name="TextBox 5">
            <a:extLst>
              <a:ext uri="{FF2B5EF4-FFF2-40B4-BE49-F238E27FC236}">
                <a16:creationId xmlns:a16="http://schemas.microsoft.com/office/drawing/2014/main" id="{613EF6B1-8594-4402-B4E6-5EE40B9D2B27}"/>
              </a:ext>
            </a:extLst>
          </p:cNvPr>
          <p:cNvSpPr txBox="1"/>
          <p:nvPr/>
        </p:nvSpPr>
        <p:spPr>
          <a:xfrm>
            <a:off x="457199" y="1336410"/>
            <a:ext cx="5426765" cy="446276"/>
          </a:xfrm>
          <a:prstGeom prst="rect">
            <a:avLst/>
          </a:prstGeom>
          <a:noFill/>
        </p:spPr>
        <p:txBody>
          <a:bodyPr wrap="square" rtlCol="0">
            <a:spAutoFit/>
          </a:bodyPr>
          <a:lstStyle/>
          <a:p>
            <a:r>
              <a:rPr lang="en-US" sz="2300" b="1" i="1" dirty="0">
                <a:latin typeface="+mn-lt"/>
                <a:cs typeface="Times New Roman" panose="02020603050405020304" pitchFamily="18" charset="0"/>
              </a:rPr>
              <a:t>Cash Flows on a Total Return Swap</a:t>
            </a:r>
          </a:p>
        </p:txBody>
      </p:sp>
      <p:sp>
        <p:nvSpPr>
          <p:cNvPr id="14" name="TextBox 13">
            <a:extLst>
              <a:ext uri="{FF2B5EF4-FFF2-40B4-BE49-F238E27FC236}">
                <a16:creationId xmlns:a16="http://schemas.microsoft.com/office/drawing/2014/main" id="{1C6D3ACE-7669-444E-A087-B6F33B2BC80B}"/>
              </a:ext>
            </a:extLst>
          </p:cNvPr>
          <p:cNvSpPr txBox="1"/>
          <p:nvPr/>
        </p:nvSpPr>
        <p:spPr>
          <a:xfrm>
            <a:off x="457199" y="3896166"/>
            <a:ext cx="5426765" cy="446276"/>
          </a:xfrm>
          <a:prstGeom prst="rect">
            <a:avLst/>
          </a:prstGeom>
          <a:noFill/>
        </p:spPr>
        <p:txBody>
          <a:bodyPr wrap="square" rtlCol="0">
            <a:spAutoFit/>
          </a:bodyPr>
          <a:lstStyle/>
          <a:p>
            <a:r>
              <a:rPr lang="en-US" sz="2300" b="1" i="1" dirty="0">
                <a:latin typeface="+mn-lt"/>
                <a:cs typeface="Times New Roman" panose="02020603050405020304" pitchFamily="18" charset="0"/>
              </a:rPr>
              <a:t>A Pure Credit Swap</a:t>
            </a: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4"/>
          <p:cNvSpPr txBox="1">
            <a:spLocks noGrp="1"/>
          </p:cNvSpPr>
          <p:nvPr/>
        </p:nvSpPr>
        <p:spPr bwMode="auto">
          <a:xfrm>
            <a:off x="3733800" y="6477000"/>
            <a:ext cx="838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endParaRPr lang="en-US" altLang="en-US" sz="2000" b="1" dirty="0"/>
          </a:p>
        </p:txBody>
      </p:sp>
      <p:sp>
        <p:nvSpPr>
          <p:cNvPr id="24580" name="Rectangle 2"/>
          <p:cNvSpPr>
            <a:spLocks noGrp="1" noChangeArrowheads="1"/>
          </p:cNvSpPr>
          <p:nvPr>
            <p:ph type="title" idx="4294967295"/>
          </p:nvPr>
        </p:nvSpPr>
        <p:spPr/>
        <p:txBody>
          <a:bodyPr anchor="ctr"/>
          <a:lstStyle/>
          <a:p>
            <a:pPr eaLnBrk="1" hangingPunct="1"/>
            <a:r>
              <a:rPr lang="en-US" altLang="en-US" sz="3500" dirty="0"/>
              <a:t>Credit Risk Concerns with Swaps</a:t>
            </a:r>
          </a:p>
        </p:txBody>
      </p:sp>
      <p:sp>
        <p:nvSpPr>
          <p:cNvPr id="24581" name="Rectangle 3"/>
          <p:cNvSpPr>
            <a:spLocks noGrp="1" noChangeArrowheads="1"/>
          </p:cNvSpPr>
          <p:nvPr>
            <p:ph type="body" sz="half" idx="4294967295"/>
          </p:nvPr>
        </p:nvSpPr>
        <p:spPr>
          <a:xfrm>
            <a:off x="238539" y="1719262"/>
            <a:ext cx="8680173" cy="4757737"/>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lnSpc>
                <a:spcPct val="87000"/>
              </a:lnSpc>
              <a:spcBef>
                <a:spcPts val="600"/>
              </a:spcBef>
            </a:pPr>
            <a:r>
              <a:rPr lang="en-US" altLang="en-US" sz="2300" dirty="0"/>
              <a:t>At the heart of the 2008-2009 financial crisis were derivative securities, mainly credit swaps, held by FIs</a:t>
            </a:r>
            <a:endParaRPr lang="en-US" altLang="en-US" sz="1900" dirty="0"/>
          </a:p>
          <a:p>
            <a:pPr eaLnBrk="1" hangingPunct="1">
              <a:lnSpc>
                <a:spcPct val="87000"/>
              </a:lnSpc>
              <a:spcBef>
                <a:spcPts val="600"/>
              </a:spcBef>
            </a:pPr>
            <a:r>
              <a:rPr lang="en-US" altLang="en-US" sz="2300" dirty="0"/>
              <a:t>Credit risk on swaps and loans differ in three major ways:</a:t>
            </a:r>
          </a:p>
          <a:p>
            <a:pPr marL="801687" lvl="1" indent="-457200" eaLnBrk="1" hangingPunct="1">
              <a:lnSpc>
                <a:spcPct val="87000"/>
              </a:lnSpc>
              <a:spcBef>
                <a:spcPts val="600"/>
              </a:spcBef>
              <a:buFont typeface="+mj-lt"/>
              <a:buAutoNum type="arabicPeriod"/>
            </a:pPr>
            <a:r>
              <a:rPr lang="en-US" altLang="en-US" sz="2200" b="1" dirty="0"/>
              <a:t>Netting and swaps</a:t>
            </a:r>
          </a:p>
          <a:p>
            <a:pPr lvl="2" eaLnBrk="1" hangingPunct="1">
              <a:lnSpc>
                <a:spcPct val="87000"/>
              </a:lnSpc>
              <a:spcBef>
                <a:spcPts val="600"/>
              </a:spcBef>
            </a:pPr>
            <a:r>
              <a:rPr lang="en-US" altLang="en-US" sz="2000" dirty="0"/>
              <a:t>Generally, each party calculates the net difference between the fixed and floating payment due, and one party makes a single payment for the net difference to the other on each payment date</a:t>
            </a:r>
          </a:p>
          <a:p>
            <a:pPr marL="801687" lvl="1" indent="-457200" eaLnBrk="1" hangingPunct="1">
              <a:lnSpc>
                <a:spcPct val="87000"/>
              </a:lnSpc>
              <a:spcBef>
                <a:spcPts val="600"/>
              </a:spcBef>
              <a:buFont typeface="+mj-lt"/>
              <a:buAutoNum type="arabicPeriod"/>
            </a:pPr>
            <a:r>
              <a:rPr lang="en-US" altLang="en-US" sz="2200" b="1" dirty="0"/>
              <a:t>Payment flows are interest, not principal</a:t>
            </a:r>
          </a:p>
          <a:p>
            <a:pPr lvl="2" eaLnBrk="1" hangingPunct="1">
              <a:lnSpc>
                <a:spcPct val="87000"/>
              </a:lnSpc>
              <a:spcBef>
                <a:spcPts val="600"/>
              </a:spcBef>
            </a:pPr>
            <a:r>
              <a:rPr lang="en-US" altLang="en-US" sz="2000" dirty="0"/>
              <a:t>Default risk on interest rate swaps is less than on a regular loan, given interest rate swaps involve swaps of </a:t>
            </a:r>
            <a:r>
              <a:rPr lang="en-US" altLang="en-US" sz="2000" i="1" dirty="0"/>
              <a:t>interest payments only </a:t>
            </a:r>
            <a:r>
              <a:rPr lang="en-US" altLang="en-US" sz="2000" dirty="0"/>
              <a:t>measured against some notional principal value, while loans have both interest and principal payments exposed to credit risk</a:t>
            </a:r>
          </a:p>
          <a:p>
            <a:pPr marL="801687" lvl="1" indent="-457200" eaLnBrk="1" hangingPunct="1">
              <a:lnSpc>
                <a:spcPct val="87000"/>
              </a:lnSpc>
              <a:spcBef>
                <a:spcPts val="600"/>
              </a:spcBef>
              <a:buFont typeface="+mj-lt"/>
              <a:buAutoNum type="arabicPeriod"/>
            </a:pPr>
            <a:r>
              <a:rPr lang="en-US" altLang="en-US" sz="2200" b="1" dirty="0"/>
              <a:t>Standby letters of credit</a:t>
            </a:r>
          </a:p>
          <a:p>
            <a:pPr lvl="2" eaLnBrk="1" hangingPunct="1">
              <a:lnSpc>
                <a:spcPct val="87000"/>
              </a:lnSpc>
              <a:spcBef>
                <a:spcPts val="600"/>
              </a:spcBef>
            </a:pPr>
            <a:r>
              <a:rPr lang="en-US" altLang="en-US" sz="2000" dirty="0"/>
              <a:t>Should default occur, standby letter of credit party would provide swap payments in lieu of default party</a:t>
            </a:r>
          </a:p>
          <a:p>
            <a:pPr eaLnBrk="1" hangingPunct="1">
              <a:lnSpc>
                <a:spcPct val="87000"/>
              </a:lnSpc>
              <a:spcBef>
                <a:spcPts val="600"/>
              </a:spcBef>
            </a:pPr>
            <a:endParaRPr lang="en-US" altLang="en-US" sz="2500" dirty="0"/>
          </a:p>
        </p:txBody>
      </p:sp>
      <p:sp>
        <p:nvSpPr>
          <p:cNvPr id="6" name="Footer Placeholder 3">
            <a:extLst>
              <a:ext uri="{FF2B5EF4-FFF2-40B4-BE49-F238E27FC236}">
                <a16:creationId xmlns:a16="http://schemas.microsoft.com/office/drawing/2014/main" id="{F9E6A375-42C9-4637-90E9-AF6255BF0BD7}"/>
              </a:ext>
            </a:extLst>
          </p:cNvPr>
          <p:cNvSpPr>
            <a:spLocks noGrp="1"/>
          </p:cNvSpPr>
          <p:nvPr>
            <p:ph type="ftr" sz="quarter" idx="11"/>
          </p:nvPr>
        </p:nvSpPr>
        <p:spPr>
          <a:xfrm>
            <a:off x="742461" y="6541477"/>
            <a:ext cx="7659077" cy="304800"/>
          </a:xfrm>
        </p:spPr>
        <p:txBody>
          <a:bodyPr/>
          <a:lstStyle/>
          <a:p>
            <a:pPr>
              <a:defRPr/>
            </a:pPr>
            <a:r>
              <a:rPr lang="en-US" altLang="en-US" dirty="0"/>
              <a:t>©McGraw Hill LLC. All rights reserved. No reproduction or distribution without the prior written consent of McGraw Hill. </a:t>
            </a:r>
          </a:p>
        </p:txBody>
      </p:sp>
      <p:sp>
        <p:nvSpPr>
          <p:cNvPr id="7" name="Slide Number Placeholder 1">
            <a:extLst>
              <a:ext uri="{FF2B5EF4-FFF2-40B4-BE49-F238E27FC236}">
                <a16:creationId xmlns:a16="http://schemas.microsoft.com/office/drawing/2014/main" id="{8A2881E8-4DDD-454D-9D4F-F467F15ED0AE}"/>
              </a:ext>
            </a:extLst>
          </p:cNvPr>
          <p:cNvSpPr>
            <a:spLocks noGrp="1"/>
          </p:cNvSpPr>
          <p:nvPr>
            <p:ph type="sldNum" sz="quarter" idx="12"/>
          </p:nvPr>
        </p:nvSpPr>
        <p:spPr>
          <a:xfrm>
            <a:off x="6553200" y="6553200"/>
            <a:ext cx="2133600" cy="304800"/>
          </a:xfrm>
        </p:spPr>
        <p:txBody>
          <a:bodyPr/>
          <a:lstStyle/>
          <a:p>
            <a:pPr>
              <a:defRPr/>
            </a:pPr>
            <a:r>
              <a:rPr lang="en-US" altLang="en-US" dirty="0"/>
              <a:t>24-</a:t>
            </a:r>
            <a:fld id="{7AF55BBF-CA4E-4AD6-B039-F5AB6EDCC4B9}" type="slidenum">
              <a:rPr lang="en-US" altLang="en-US" smtClean="0"/>
              <a:pPr>
                <a:defRPr/>
              </a:pPr>
              <a:t>26</a:t>
            </a:fld>
            <a:endParaRPr lang="en-US" altLang="en-US" dirty="0"/>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Slide Number Placeholder 4"/>
          <p:cNvSpPr txBox="1">
            <a:spLocks noGrp="1"/>
          </p:cNvSpPr>
          <p:nvPr/>
        </p:nvSpPr>
        <p:spPr bwMode="auto">
          <a:xfrm>
            <a:off x="3733800" y="6477000"/>
            <a:ext cx="838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endParaRPr lang="en-US" altLang="en-US" sz="2000" b="1" dirty="0"/>
          </a:p>
        </p:txBody>
      </p:sp>
      <p:sp>
        <p:nvSpPr>
          <p:cNvPr id="7" name="Rectangle 2"/>
          <p:cNvSpPr txBox="1">
            <a:spLocks noChangeArrowheads="1"/>
          </p:cNvSpPr>
          <p:nvPr/>
        </p:nvSpPr>
        <p:spPr bwMode="auto">
          <a:xfrm>
            <a:off x="381000" y="185945"/>
            <a:ext cx="75438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sz="3500" kern="0" dirty="0"/>
              <a:t>Comparison of Hedging Methods</a:t>
            </a:r>
          </a:p>
        </p:txBody>
      </p:sp>
      <p:sp>
        <p:nvSpPr>
          <p:cNvPr id="10" name="Footer Placeholder 3">
            <a:extLst>
              <a:ext uri="{FF2B5EF4-FFF2-40B4-BE49-F238E27FC236}">
                <a16:creationId xmlns:a16="http://schemas.microsoft.com/office/drawing/2014/main" id="{224FBA35-C68C-4AC1-BFC0-64A3D9ACC8A0}"/>
              </a:ext>
            </a:extLst>
          </p:cNvPr>
          <p:cNvSpPr>
            <a:spLocks noGrp="1"/>
          </p:cNvSpPr>
          <p:nvPr>
            <p:ph type="ftr" sz="quarter" idx="11"/>
          </p:nvPr>
        </p:nvSpPr>
        <p:spPr>
          <a:xfrm>
            <a:off x="647700" y="6553200"/>
            <a:ext cx="7010400" cy="304800"/>
          </a:xfrm>
        </p:spPr>
        <p:txBody>
          <a:bodyPr/>
          <a:lstStyle/>
          <a:p>
            <a:pPr>
              <a:defRPr/>
            </a:pPr>
            <a:r>
              <a:rPr lang="en-US" altLang="en-US" dirty="0"/>
              <a:t>©McGraw Hill LLC. All rights reserved. No reproduction or distribution without the prior written consent of McGraw Hill. </a:t>
            </a:r>
          </a:p>
        </p:txBody>
      </p:sp>
      <p:sp>
        <p:nvSpPr>
          <p:cNvPr id="11" name="Slide Number Placeholder 1">
            <a:extLst>
              <a:ext uri="{FF2B5EF4-FFF2-40B4-BE49-F238E27FC236}">
                <a16:creationId xmlns:a16="http://schemas.microsoft.com/office/drawing/2014/main" id="{0C4D8C60-42EF-466F-86AC-6AB5AE856C85}"/>
              </a:ext>
            </a:extLst>
          </p:cNvPr>
          <p:cNvSpPr>
            <a:spLocks noGrp="1"/>
          </p:cNvSpPr>
          <p:nvPr>
            <p:ph type="sldNum" sz="quarter" idx="12"/>
          </p:nvPr>
        </p:nvSpPr>
        <p:spPr>
          <a:xfrm>
            <a:off x="6553200" y="6553200"/>
            <a:ext cx="2133600" cy="304800"/>
          </a:xfrm>
        </p:spPr>
        <p:txBody>
          <a:bodyPr/>
          <a:lstStyle/>
          <a:p>
            <a:pPr>
              <a:defRPr/>
            </a:pPr>
            <a:r>
              <a:rPr lang="en-US" altLang="en-US" dirty="0"/>
              <a:t>24-</a:t>
            </a:r>
            <a:fld id="{7AF55BBF-CA4E-4AD6-B039-F5AB6EDCC4B9}" type="slidenum">
              <a:rPr lang="en-US" altLang="en-US" smtClean="0"/>
              <a:pPr>
                <a:defRPr/>
              </a:pPr>
              <a:t>27</a:t>
            </a:fld>
            <a:endParaRPr lang="en-US" altLang="en-US" dirty="0"/>
          </a:p>
        </p:txBody>
      </p:sp>
      <p:pic>
        <p:nvPicPr>
          <p:cNvPr id="4" name="Picture 3">
            <a:extLst>
              <a:ext uri="{FF2B5EF4-FFF2-40B4-BE49-F238E27FC236}">
                <a16:creationId xmlns:a16="http://schemas.microsoft.com/office/drawing/2014/main" id="{54465136-E22E-47BB-B125-20F11259EF7E}"/>
              </a:ext>
            </a:extLst>
          </p:cNvPr>
          <p:cNvPicPr>
            <a:picLocks noChangeAspect="1"/>
          </p:cNvPicPr>
          <p:nvPr/>
        </p:nvPicPr>
        <p:blipFill>
          <a:blip r:embed="rId3"/>
          <a:stretch>
            <a:fillRect/>
          </a:stretch>
        </p:blipFill>
        <p:spPr>
          <a:xfrm>
            <a:off x="141182" y="2160104"/>
            <a:ext cx="8861635" cy="3836585"/>
          </a:xfrm>
          <a:prstGeom prst="rect">
            <a:avLst/>
          </a:prstGeom>
        </p:spPr>
      </p:pic>
    </p:spTree>
    <p:extLst>
      <p:ext uri="{BB962C8B-B14F-4D97-AF65-F5344CB8AC3E}">
        <p14:creationId xmlns:p14="http://schemas.microsoft.com/office/powerpoint/2010/main" val="1689342070"/>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noChangeArrowheads="1"/>
          </p:cNvSpPr>
          <p:nvPr>
            <p:ph type="title" idx="4294967295"/>
          </p:nvPr>
        </p:nvSpPr>
        <p:spPr/>
        <p:txBody>
          <a:bodyPr anchor="ctr"/>
          <a:lstStyle/>
          <a:p>
            <a:pPr eaLnBrk="1" hangingPunct="1"/>
            <a:r>
              <a:rPr lang="en-US" altLang="en-US" sz="3500" dirty="0"/>
              <a:t>Forward and Futures Contracts</a:t>
            </a:r>
          </a:p>
        </p:txBody>
      </p:sp>
      <p:sp>
        <p:nvSpPr>
          <p:cNvPr id="5125" name="Rectangle 3"/>
          <p:cNvSpPr>
            <a:spLocks noGrp="1" noChangeArrowheads="1"/>
          </p:cNvSpPr>
          <p:nvPr>
            <p:ph type="body" sz="half" idx="4294967295"/>
          </p:nvPr>
        </p:nvSpPr>
        <p:spPr>
          <a:xfrm>
            <a:off x="258415" y="1532493"/>
            <a:ext cx="8627165" cy="4909930"/>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lnSpc>
                <a:spcPct val="87000"/>
              </a:lnSpc>
              <a:spcBef>
                <a:spcPts val="600"/>
              </a:spcBef>
            </a:pPr>
            <a:r>
              <a:rPr lang="en-US" altLang="en-US" sz="2300" dirty="0"/>
              <a:t>A </a:t>
            </a:r>
            <a:r>
              <a:rPr lang="en-US" altLang="en-US" sz="2300" b="1" dirty="0"/>
              <a:t>spot contract</a:t>
            </a:r>
            <a:r>
              <a:rPr lang="en-US" altLang="en-US" sz="2300" dirty="0"/>
              <a:t> is an agreement to transact involving the immediate exchange of assets and funds</a:t>
            </a:r>
          </a:p>
          <a:p>
            <a:pPr lvl="1" eaLnBrk="1" hangingPunct="1">
              <a:lnSpc>
                <a:spcPct val="87000"/>
              </a:lnSpc>
              <a:spcBef>
                <a:spcPts val="600"/>
              </a:spcBef>
            </a:pPr>
            <a:r>
              <a:rPr lang="en-US" altLang="en-US" sz="2100" dirty="0"/>
              <a:t>Unique feature is the immediate and simultaneous exchange of cash for securities (i.e., </a:t>
            </a:r>
            <a:r>
              <a:rPr lang="en-US" altLang="en-US" sz="2100" i="1" dirty="0"/>
              <a:t>delivery versus payment</a:t>
            </a:r>
            <a:r>
              <a:rPr lang="en-US" altLang="en-US" sz="2100" dirty="0"/>
              <a:t>)</a:t>
            </a:r>
          </a:p>
          <a:p>
            <a:pPr eaLnBrk="1" hangingPunct="1">
              <a:lnSpc>
                <a:spcPct val="87000"/>
              </a:lnSpc>
              <a:spcBef>
                <a:spcPts val="600"/>
              </a:spcBef>
            </a:pPr>
            <a:r>
              <a:rPr lang="en-US" altLang="en-US" sz="2300" dirty="0"/>
              <a:t>A </a:t>
            </a:r>
            <a:r>
              <a:rPr lang="en-US" altLang="en-US" sz="2300" b="1" dirty="0"/>
              <a:t>forward contract</a:t>
            </a:r>
            <a:r>
              <a:rPr lang="en-US" altLang="en-US" sz="2300" dirty="0"/>
              <a:t> is an agreement to transact involving the future exchange of a set amount of assets at a set price</a:t>
            </a:r>
          </a:p>
          <a:p>
            <a:pPr lvl="1" eaLnBrk="1" hangingPunct="1">
              <a:lnSpc>
                <a:spcPct val="87000"/>
              </a:lnSpc>
              <a:spcBef>
                <a:spcPts val="600"/>
              </a:spcBef>
            </a:pPr>
            <a:r>
              <a:rPr lang="en-US" altLang="en-US" sz="2100" dirty="0"/>
              <a:t>Participants take a position in forward contracts because the future (spot) price or interest rate on an asset is uncertain</a:t>
            </a:r>
          </a:p>
          <a:p>
            <a:pPr lvl="1" eaLnBrk="1" hangingPunct="1">
              <a:lnSpc>
                <a:spcPct val="87000"/>
              </a:lnSpc>
              <a:spcBef>
                <a:spcPts val="600"/>
              </a:spcBef>
            </a:pPr>
            <a:r>
              <a:rPr lang="en-US" altLang="en-US" sz="2100" dirty="0"/>
              <a:t>As of 2022, commercial banks held over $24.5 trillion in forward contracts off their balance sheet</a:t>
            </a:r>
          </a:p>
          <a:p>
            <a:pPr lvl="1" eaLnBrk="1" hangingPunct="1">
              <a:lnSpc>
                <a:spcPct val="87000"/>
              </a:lnSpc>
              <a:spcBef>
                <a:spcPts val="600"/>
              </a:spcBef>
            </a:pPr>
            <a:r>
              <a:rPr lang="en-US" altLang="en-US" sz="2100" dirty="0"/>
              <a:t>Often involve underlying assets that are nonstandardized</a:t>
            </a:r>
          </a:p>
          <a:p>
            <a:pPr lvl="1" eaLnBrk="1" hangingPunct="1">
              <a:lnSpc>
                <a:spcPct val="87000"/>
              </a:lnSpc>
              <a:spcBef>
                <a:spcPts val="600"/>
              </a:spcBef>
            </a:pPr>
            <a:r>
              <a:rPr lang="en-US" altLang="en-US" sz="2100" dirty="0"/>
              <a:t>Buyer and seller must locate and deal directly with each other to set terms of contract </a:t>
            </a:r>
          </a:p>
          <a:p>
            <a:pPr lvl="1" eaLnBrk="1" hangingPunct="1">
              <a:lnSpc>
                <a:spcPct val="87000"/>
              </a:lnSpc>
              <a:spcBef>
                <a:spcPts val="600"/>
              </a:spcBef>
            </a:pPr>
            <a:r>
              <a:rPr lang="en-US" altLang="en-US" sz="2100" dirty="0"/>
              <a:t>Once a party has agreed to a forward position, canceling the deal prior to expiration is generally difficult</a:t>
            </a:r>
          </a:p>
        </p:txBody>
      </p:sp>
      <p:sp>
        <p:nvSpPr>
          <p:cNvPr id="5" name="Footer Placeholder 3">
            <a:extLst>
              <a:ext uri="{FF2B5EF4-FFF2-40B4-BE49-F238E27FC236}">
                <a16:creationId xmlns:a16="http://schemas.microsoft.com/office/drawing/2014/main" id="{F6A88D45-6B43-48D7-8AF1-2CECA8B03A40}"/>
              </a:ext>
            </a:extLst>
          </p:cNvPr>
          <p:cNvSpPr>
            <a:spLocks noGrp="1"/>
          </p:cNvSpPr>
          <p:nvPr>
            <p:ph type="ftr" sz="quarter" idx="11"/>
          </p:nvPr>
        </p:nvSpPr>
        <p:spPr>
          <a:xfrm>
            <a:off x="777629" y="6553200"/>
            <a:ext cx="7588739" cy="304800"/>
          </a:xfrm>
        </p:spPr>
        <p:txBody>
          <a:bodyPr/>
          <a:lstStyle/>
          <a:p>
            <a:pPr>
              <a:defRPr/>
            </a:pPr>
            <a:r>
              <a:rPr lang="en-US" altLang="en-US" dirty="0"/>
              <a:t>©McGraw Hill LLC. All rights reserved. No reproduction or distribution without the prior written consent of McGraw Hill. </a:t>
            </a:r>
          </a:p>
        </p:txBody>
      </p:sp>
      <p:sp>
        <p:nvSpPr>
          <p:cNvPr id="6" name="Slide Number Placeholder 1">
            <a:extLst>
              <a:ext uri="{FF2B5EF4-FFF2-40B4-BE49-F238E27FC236}">
                <a16:creationId xmlns:a16="http://schemas.microsoft.com/office/drawing/2014/main" id="{2C49AECE-DD4A-4D07-9004-68C8DE71CD29}"/>
              </a:ext>
            </a:extLst>
          </p:cNvPr>
          <p:cNvSpPr>
            <a:spLocks noGrp="1"/>
          </p:cNvSpPr>
          <p:nvPr>
            <p:ph type="sldNum" sz="quarter" idx="12"/>
          </p:nvPr>
        </p:nvSpPr>
        <p:spPr>
          <a:xfrm>
            <a:off x="6553200" y="6553200"/>
            <a:ext cx="2133600" cy="304800"/>
          </a:xfrm>
        </p:spPr>
        <p:txBody>
          <a:bodyPr/>
          <a:lstStyle/>
          <a:p>
            <a:pPr>
              <a:defRPr/>
            </a:pPr>
            <a:r>
              <a:rPr lang="en-US" altLang="en-US" dirty="0"/>
              <a:t>24-</a:t>
            </a:r>
            <a:fld id="{7AF55BBF-CA4E-4AD6-B039-F5AB6EDCC4B9}" type="slidenum">
              <a:rPr lang="en-US" altLang="en-US" smtClean="0"/>
              <a:pPr>
                <a:defRPr/>
              </a:pPr>
              <a:t>3</a:t>
            </a:fld>
            <a:endParaRPr lang="en-US" altLang="en-US" dirty="0"/>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2"/>
          <p:cNvSpPr>
            <a:spLocks noGrp="1" noChangeArrowheads="1"/>
          </p:cNvSpPr>
          <p:nvPr>
            <p:ph type="title" idx="4294967295"/>
          </p:nvPr>
        </p:nvSpPr>
        <p:spPr/>
        <p:txBody>
          <a:bodyPr anchor="ctr"/>
          <a:lstStyle/>
          <a:p>
            <a:pPr eaLnBrk="1" hangingPunct="1"/>
            <a:r>
              <a:rPr lang="en-US" altLang="en-US" sz="3500" dirty="0"/>
              <a:t>Forward and Futures Contracts (Continued)</a:t>
            </a:r>
          </a:p>
        </p:txBody>
      </p:sp>
      <p:sp>
        <p:nvSpPr>
          <p:cNvPr id="6149" name="Rectangle 3"/>
          <p:cNvSpPr>
            <a:spLocks noGrp="1" noChangeArrowheads="1"/>
          </p:cNvSpPr>
          <p:nvPr>
            <p:ph type="body" sz="half" idx="4294967295"/>
          </p:nvPr>
        </p:nvSpPr>
        <p:spPr>
          <a:xfrm>
            <a:off x="159026" y="1757292"/>
            <a:ext cx="8852451" cy="4694789"/>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lnSpc>
                <a:spcPct val="95000"/>
              </a:lnSpc>
              <a:spcBef>
                <a:spcPts val="600"/>
              </a:spcBef>
            </a:pPr>
            <a:r>
              <a:rPr lang="en-US" altLang="en-US" sz="2400" dirty="0"/>
              <a:t>A </a:t>
            </a:r>
            <a:r>
              <a:rPr lang="en-US" altLang="en-US" sz="2400" b="1" dirty="0"/>
              <a:t>futures contract</a:t>
            </a:r>
            <a:r>
              <a:rPr lang="en-US" altLang="en-US" sz="2400" dirty="0"/>
              <a:t> is an agreement to transact involving the future exchange of a set amount of assets for a price that is settled daily</a:t>
            </a:r>
          </a:p>
          <a:p>
            <a:pPr lvl="1" eaLnBrk="1" hangingPunct="1">
              <a:lnSpc>
                <a:spcPct val="95000"/>
              </a:lnSpc>
              <a:spcBef>
                <a:spcPts val="600"/>
              </a:spcBef>
            </a:pPr>
            <a:r>
              <a:rPr lang="en-US" altLang="en-US" sz="2300" dirty="0"/>
              <a:t>Very similar to a forward contract, with the difference between the two relating to price</a:t>
            </a:r>
          </a:p>
          <a:p>
            <a:pPr lvl="2" eaLnBrk="1" hangingPunct="1">
              <a:lnSpc>
                <a:spcPct val="95000"/>
              </a:lnSpc>
              <a:spcBef>
                <a:spcPts val="600"/>
              </a:spcBef>
            </a:pPr>
            <a:r>
              <a:rPr lang="en-US" altLang="en-US" sz="2100" dirty="0"/>
              <a:t>In a forward contract, price is fixed over life of contract, whereas in a futures contract, it is </a:t>
            </a:r>
            <a:r>
              <a:rPr lang="en-US" altLang="en-US" sz="2100" b="1" dirty="0"/>
              <a:t>market to market </a:t>
            </a:r>
            <a:r>
              <a:rPr lang="en-US" altLang="en-US" sz="2100" dirty="0"/>
              <a:t>daily (i.e., the contract’s price and the future contract holder’s account are adjusted each day as the futures price for the contract changes)</a:t>
            </a:r>
          </a:p>
          <a:p>
            <a:pPr lvl="2" eaLnBrk="1" hangingPunct="1">
              <a:lnSpc>
                <a:spcPct val="95000"/>
              </a:lnSpc>
              <a:spcBef>
                <a:spcPts val="600"/>
              </a:spcBef>
            </a:pPr>
            <a:r>
              <a:rPr lang="en-US" altLang="en-US" sz="2100" dirty="0"/>
              <a:t>Actual daily cash settlements occur between the buyer and seller in response to the marking-to-market process</a:t>
            </a:r>
          </a:p>
          <a:p>
            <a:pPr lvl="1" eaLnBrk="1" hangingPunct="1">
              <a:lnSpc>
                <a:spcPct val="95000"/>
              </a:lnSpc>
              <a:spcBef>
                <a:spcPts val="600"/>
              </a:spcBef>
            </a:pPr>
            <a:r>
              <a:rPr lang="en-US" altLang="en-US" sz="2300" dirty="0"/>
              <a:t>In 2022, commercial banks held over $4.2 trillion in futures contracts off their balance sheet</a:t>
            </a:r>
          </a:p>
          <a:p>
            <a:pPr eaLnBrk="1" hangingPunct="1">
              <a:lnSpc>
                <a:spcPct val="95000"/>
              </a:lnSpc>
              <a:spcBef>
                <a:spcPts val="600"/>
              </a:spcBef>
            </a:pPr>
            <a:endParaRPr lang="en-US" altLang="en-US" sz="2200" dirty="0"/>
          </a:p>
        </p:txBody>
      </p:sp>
      <p:sp>
        <p:nvSpPr>
          <p:cNvPr id="5" name="Footer Placeholder 3">
            <a:extLst>
              <a:ext uri="{FF2B5EF4-FFF2-40B4-BE49-F238E27FC236}">
                <a16:creationId xmlns:a16="http://schemas.microsoft.com/office/drawing/2014/main" id="{E882AF65-4DD2-4EE1-99B4-EB0990447B62}"/>
              </a:ext>
            </a:extLst>
          </p:cNvPr>
          <p:cNvSpPr>
            <a:spLocks noGrp="1"/>
          </p:cNvSpPr>
          <p:nvPr>
            <p:ph type="ftr" sz="quarter" idx="11"/>
          </p:nvPr>
        </p:nvSpPr>
        <p:spPr>
          <a:xfrm>
            <a:off x="720543" y="6553200"/>
            <a:ext cx="7729415" cy="304800"/>
          </a:xfrm>
        </p:spPr>
        <p:txBody>
          <a:bodyPr/>
          <a:lstStyle/>
          <a:p>
            <a:pPr>
              <a:defRPr/>
            </a:pPr>
            <a:r>
              <a:rPr lang="en-US" altLang="en-US" dirty="0"/>
              <a:t>©McGraw Hill LLC. All rights reserved. No reproduction or distribution without the prior written consent of McGraw Hill. </a:t>
            </a:r>
          </a:p>
        </p:txBody>
      </p:sp>
      <p:sp>
        <p:nvSpPr>
          <p:cNvPr id="6" name="Slide Number Placeholder 1">
            <a:extLst>
              <a:ext uri="{FF2B5EF4-FFF2-40B4-BE49-F238E27FC236}">
                <a16:creationId xmlns:a16="http://schemas.microsoft.com/office/drawing/2014/main" id="{17FBC7C1-0018-4D16-B548-AF0F7364DB2C}"/>
              </a:ext>
            </a:extLst>
          </p:cNvPr>
          <p:cNvSpPr>
            <a:spLocks noGrp="1"/>
          </p:cNvSpPr>
          <p:nvPr>
            <p:ph type="sldNum" sz="quarter" idx="12"/>
          </p:nvPr>
        </p:nvSpPr>
        <p:spPr>
          <a:xfrm>
            <a:off x="6553200" y="6553200"/>
            <a:ext cx="2133600" cy="304800"/>
          </a:xfrm>
        </p:spPr>
        <p:txBody>
          <a:bodyPr/>
          <a:lstStyle/>
          <a:p>
            <a:pPr>
              <a:defRPr/>
            </a:pPr>
            <a:r>
              <a:rPr lang="en-US" altLang="en-US" dirty="0"/>
              <a:t>24-</a:t>
            </a:r>
            <a:fld id="{7AF55BBF-CA4E-4AD6-B039-F5AB6EDCC4B9}" type="slidenum">
              <a:rPr lang="en-US" altLang="en-US" smtClean="0"/>
              <a:pPr>
                <a:defRPr/>
              </a:pPr>
              <a:t>4</a:t>
            </a:fld>
            <a:endParaRPr lang="en-US" altLang="en-US" dirty="0"/>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4"/>
          <p:cNvSpPr txBox="1">
            <a:spLocks noGrp="1"/>
          </p:cNvSpPr>
          <p:nvPr/>
        </p:nvSpPr>
        <p:spPr bwMode="auto">
          <a:xfrm>
            <a:off x="3733800" y="6477000"/>
            <a:ext cx="838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endParaRPr lang="en-US" altLang="en-US" sz="2000" b="1" dirty="0"/>
          </a:p>
        </p:txBody>
      </p:sp>
      <p:sp>
        <p:nvSpPr>
          <p:cNvPr id="7172" name="Rectangle 2"/>
          <p:cNvSpPr>
            <a:spLocks noGrp="1" noChangeArrowheads="1"/>
          </p:cNvSpPr>
          <p:nvPr>
            <p:ph type="title" idx="4294967295"/>
          </p:nvPr>
        </p:nvSpPr>
        <p:spPr>
          <a:xfrm>
            <a:off x="477672" y="204715"/>
            <a:ext cx="7659853" cy="1266897"/>
          </a:xfrm>
        </p:spPr>
        <p:txBody>
          <a:bodyPr anchor="ctr"/>
          <a:lstStyle/>
          <a:p>
            <a:pPr eaLnBrk="1" hangingPunct="1"/>
            <a:r>
              <a:rPr lang="en-US" altLang="en-US" sz="3500" dirty="0"/>
              <a:t>Hedging with Forward Contracts</a:t>
            </a:r>
          </a:p>
        </p:txBody>
      </p:sp>
      <p:sp>
        <p:nvSpPr>
          <p:cNvPr id="7173" name="Rectangle 3"/>
          <p:cNvSpPr>
            <a:spLocks noGrp="1" noChangeArrowheads="1"/>
          </p:cNvSpPr>
          <p:nvPr>
            <p:ph type="body" sz="half" idx="4294967295"/>
          </p:nvPr>
        </p:nvSpPr>
        <p:spPr>
          <a:xfrm>
            <a:off x="139148" y="1719263"/>
            <a:ext cx="8865704" cy="4757737"/>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lnSpc>
                <a:spcPct val="95000"/>
              </a:lnSpc>
              <a:spcBef>
                <a:spcPts val="600"/>
              </a:spcBef>
            </a:pPr>
            <a:r>
              <a:rPr lang="en-US" altLang="en-US" sz="2300" dirty="0"/>
              <a:t>A </a:t>
            </a:r>
            <a:r>
              <a:rPr lang="en-US" altLang="en-US" sz="2300" b="1" dirty="0"/>
              <a:t>naive hedge</a:t>
            </a:r>
            <a:r>
              <a:rPr lang="en-US" altLang="en-US" sz="2300" dirty="0"/>
              <a:t> is a hedge of a cash asset on a direct dollar-for-dollar basis with a forward or futures contract</a:t>
            </a:r>
          </a:p>
          <a:p>
            <a:pPr eaLnBrk="1" hangingPunct="1">
              <a:lnSpc>
                <a:spcPct val="95000"/>
              </a:lnSpc>
              <a:spcBef>
                <a:spcPts val="600"/>
              </a:spcBef>
            </a:pPr>
            <a:r>
              <a:rPr lang="en-US" altLang="en-US" sz="2300" dirty="0"/>
              <a:t>Managers can predict a capital loss, or change in bond portfolio values (</a:t>
            </a:r>
            <a:r>
              <a:rPr lang="el-GR" altLang="en-US" sz="2300" dirty="0">
                <a:cs typeface="Times New Roman" pitchFamily="18" charset="0"/>
              </a:rPr>
              <a:t>Δ</a:t>
            </a:r>
            <a:r>
              <a:rPr lang="en-US" altLang="en-US" sz="2300" i="1" dirty="0">
                <a:cs typeface="Times New Roman" pitchFamily="18" charset="0"/>
              </a:rPr>
              <a:t>P</a:t>
            </a:r>
            <a:r>
              <a:rPr lang="en-US" altLang="en-US" sz="2300" dirty="0">
                <a:cs typeface="Times New Roman" pitchFamily="18" charset="0"/>
              </a:rPr>
              <a:t>)</a:t>
            </a:r>
            <a:r>
              <a:rPr lang="en-US" altLang="en-US" sz="2300" i="1" dirty="0">
                <a:cs typeface="Times New Roman" pitchFamily="18" charset="0"/>
              </a:rPr>
              <a:t> </a:t>
            </a:r>
            <a:r>
              <a:rPr lang="en-US" altLang="en-US" sz="2300" dirty="0">
                <a:cs typeface="Times New Roman" pitchFamily="18" charset="0"/>
              </a:rPr>
              <a:t>from </a:t>
            </a:r>
            <a:r>
              <a:rPr lang="en-US" altLang="en-US" sz="2300" dirty="0"/>
              <a:t>duration equation of Chapter 3:</a:t>
            </a:r>
          </a:p>
          <a:p>
            <a:pPr eaLnBrk="1" hangingPunct="1">
              <a:lnSpc>
                <a:spcPct val="95000"/>
              </a:lnSpc>
              <a:spcBef>
                <a:spcPts val="600"/>
              </a:spcBef>
              <a:buFont typeface="Wingdings" pitchFamily="2" charset="2"/>
              <a:buNone/>
            </a:pPr>
            <a:endParaRPr lang="en-US" altLang="en-US" sz="2200" dirty="0"/>
          </a:p>
          <a:p>
            <a:pPr eaLnBrk="1" hangingPunct="1">
              <a:lnSpc>
                <a:spcPct val="95000"/>
              </a:lnSpc>
              <a:spcBef>
                <a:spcPts val="600"/>
              </a:spcBef>
              <a:buFont typeface="Wingdings" pitchFamily="2" charset="2"/>
              <a:buNone/>
            </a:pPr>
            <a:endParaRPr lang="en-US" altLang="en-US" sz="2200" dirty="0"/>
          </a:p>
          <a:p>
            <a:pPr eaLnBrk="1" hangingPunct="1">
              <a:lnSpc>
                <a:spcPct val="95000"/>
              </a:lnSpc>
              <a:spcBef>
                <a:spcPts val="600"/>
              </a:spcBef>
            </a:pPr>
            <a:endParaRPr lang="en-US" altLang="en-US" sz="2400" dirty="0"/>
          </a:p>
          <a:p>
            <a:pPr eaLnBrk="1" hangingPunct="1">
              <a:lnSpc>
                <a:spcPct val="95000"/>
              </a:lnSpc>
              <a:spcBef>
                <a:spcPts val="600"/>
              </a:spcBef>
            </a:pPr>
            <a:endParaRPr lang="en-US" altLang="en-US" sz="2400" dirty="0"/>
          </a:p>
          <a:p>
            <a:pPr eaLnBrk="1" hangingPunct="1">
              <a:lnSpc>
                <a:spcPct val="95000"/>
              </a:lnSpc>
              <a:spcBef>
                <a:spcPts val="600"/>
              </a:spcBef>
            </a:pPr>
            <a:endParaRPr lang="en-US" altLang="en-US" sz="2400" dirty="0"/>
          </a:p>
          <a:p>
            <a:pPr eaLnBrk="1" hangingPunct="1">
              <a:lnSpc>
                <a:spcPct val="95000"/>
              </a:lnSpc>
              <a:spcBef>
                <a:spcPts val="600"/>
              </a:spcBef>
            </a:pPr>
            <a:endParaRPr lang="en-US" altLang="en-US" sz="2400" dirty="0"/>
          </a:p>
          <a:p>
            <a:pPr eaLnBrk="1" hangingPunct="1">
              <a:lnSpc>
                <a:spcPct val="95000"/>
              </a:lnSpc>
              <a:spcBef>
                <a:spcPts val="600"/>
              </a:spcBef>
            </a:pPr>
            <a:endParaRPr lang="en-US" altLang="en-US" sz="2300" dirty="0"/>
          </a:p>
          <a:p>
            <a:pPr eaLnBrk="1" hangingPunct="1">
              <a:lnSpc>
                <a:spcPct val="95000"/>
              </a:lnSpc>
              <a:spcBef>
                <a:spcPts val="600"/>
              </a:spcBef>
            </a:pPr>
            <a:r>
              <a:rPr lang="en-US" altLang="en-US" sz="2300" dirty="0"/>
              <a:t>Hedging allows FIs to </a:t>
            </a:r>
            <a:r>
              <a:rPr lang="en-US" altLang="en-US" sz="2300" b="1" dirty="0"/>
              <a:t>immunize </a:t>
            </a:r>
            <a:r>
              <a:rPr lang="en-US" altLang="en-US" sz="2300" dirty="0"/>
              <a:t>assets against interest rate risk</a:t>
            </a:r>
          </a:p>
        </p:txBody>
      </p:sp>
      <p:sp>
        <p:nvSpPr>
          <p:cNvPr id="7" name="Footer Placeholder 3">
            <a:extLst>
              <a:ext uri="{FF2B5EF4-FFF2-40B4-BE49-F238E27FC236}">
                <a16:creationId xmlns:a16="http://schemas.microsoft.com/office/drawing/2014/main" id="{1D78DDF0-993F-4B46-A9FC-74C8257EFDDE}"/>
              </a:ext>
            </a:extLst>
          </p:cNvPr>
          <p:cNvSpPr>
            <a:spLocks noGrp="1"/>
          </p:cNvSpPr>
          <p:nvPr>
            <p:ph type="ftr" sz="quarter" idx="11"/>
          </p:nvPr>
        </p:nvSpPr>
        <p:spPr>
          <a:xfrm>
            <a:off x="840153" y="6558550"/>
            <a:ext cx="7463693" cy="304800"/>
          </a:xfrm>
        </p:spPr>
        <p:txBody>
          <a:bodyPr/>
          <a:lstStyle/>
          <a:p>
            <a:pPr>
              <a:defRPr/>
            </a:pPr>
            <a:r>
              <a:rPr lang="en-US" altLang="en-US" dirty="0"/>
              <a:t>©McGraw Hill LLC. All rights reserved. No reproduction or distribution without the prior written consent of McGraw Hill. </a:t>
            </a:r>
          </a:p>
        </p:txBody>
      </p:sp>
      <p:sp>
        <p:nvSpPr>
          <p:cNvPr id="8" name="Slide Number Placeholder 1">
            <a:extLst>
              <a:ext uri="{FF2B5EF4-FFF2-40B4-BE49-F238E27FC236}">
                <a16:creationId xmlns:a16="http://schemas.microsoft.com/office/drawing/2014/main" id="{BDB17DE6-3950-47A3-B702-7490DA055FA8}"/>
              </a:ext>
            </a:extLst>
          </p:cNvPr>
          <p:cNvSpPr>
            <a:spLocks noGrp="1"/>
          </p:cNvSpPr>
          <p:nvPr>
            <p:ph type="sldNum" sz="quarter" idx="12"/>
          </p:nvPr>
        </p:nvSpPr>
        <p:spPr>
          <a:xfrm>
            <a:off x="6553200" y="6553200"/>
            <a:ext cx="2133600" cy="304800"/>
          </a:xfrm>
        </p:spPr>
        <p:txBody>
          <a:bodyPr/>
          <a:lstStyle/>
          <a:p>
            <a:pPr>
              <a:defRPr/>
            </a:pPr>
            <a:r>
              <a:rPr lang="en-US" altLang="en-US" dirty="0"/>
              <a:t>24-</a:t>
            </a:r>
            <a:fld id="{7AF55BBF-CA4E-4AD6-B039-F5AB6EDCC4B9}" type="slidenum">
              <a:rPr lang="en-US" altLang="en-US" smtClean="0"/>
              <a:pPr>
                <a:defRPr/>
              </a:pPr>
              <a:t>5</a:t>
            </a:fld>
            <a:endParaRPr lang="en-US" altLang="en-US" dirty="0"/>
          </a:p>
        </p:txBody>
      </p:sp>
      <p:pic>
        <p:nvPicPr>
          <p:cNvPr id="5" name="Picture 4">
            <a:extLst>
              <a:ext uri="{FF2B5EF4-FFF2-40B4-BE49-F238E27FC236}">
                <a16:creationId xmlns:a16="http://schemas.microsoft.com/office/drawing/2014/main" id="{823BCAEB-5526-40B3-874B-DA77401942BF}"/>
              </a:ext>
            </a:extLst>
          </p:cNvPr>
          <p:cNvPicPr>
            <a:picLocks noChangeAspect="1"/>
          </p:cNvPicPr>
          <p:nvPr/>
        </p:nvPicPr>
        <p:blipFill>
          <a:blip r:embed="rId3"/>
          <a:stretch>
            <a:fillRect/>
          </a:stretch>
        </p:blipFill>
        <p:spPr>
          <a:xfrm>
            <a:off x="2832301" y="3163852"/>
            <a:ext cx="2641193" cy="983974"/>
          </a:xfrm>
          <a:prstGeom prst="rect">
            <a:avLst/>
          </a:prstGeom>
        </p:spPr>
      </p:pic>
      <p:pic>
        <p:nvPicPr>
          <p:cNvPr id="11" name="Picture 10">
            <a:extLst>
              <a:ext uri="{FF2B5EF4-FFF2-40B4-BE49-F238E27FC236}">
                <a16:creationId xmlns:a16="http://schemas.microsoft.com/office/drawing/2014/main" id="{EFA86904-4FF2-4676-A3BC-E0807ACEDF4E}"/>
              </a:ext>
            </a:extLst>
          </p:cNvPr>
          <p:cNvPicPr>
            <a:picLocks noChangeAspect="1"/>
          </p:cNvPicPr>
          <p:nvPr/>
        </p:nvPicPr>
        <p:blipFill>
          <a:blip r:embed="rId4"/>
          <a:stretch>
            <a:fillRect/>
          </a:stretch>
        </p:blipFill>
        <p:spPr>
          <a:xfrm>
            <a:off x="1321061" y="4094818"/>
            <a:ext cx="5663675" cy="1999661"/>
          </a:xfrm>
          <a:prstGeom prst="rect">
            <a:avLst/>
          </a:prstGeom>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4"/>
          <p:cNvSpPr txBox="1">
            <a:spLocks noGrp="1"/>
          </p:cNvSpPr>
          <p:nvPr/>
        </p:nvSpPr>
        <p:spPr bwMode="auto">
          <a:xfrm>
            <a:off x="3733800" y="6477000"/>
            <a:ext cx="838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endParaRPr lang="en-US" altLang="en-US" sz="2000" b="1" dirty="0"/>
          </a:p>
        </p:txBody>
      </p:sp>
      <p:sp>
        <p:nvSpPr>
          <p:cNvPr id="8197" name="Rectangle 3"/>
          <p:cNvSpPr>
            <a:spLocks noGrp="1" noChangeArrowheads="1"/>
          </p:cNvSpPr>
          <p:nvPr>
            <p:ph type="body" sz="half" idx="4294967295"/>
          </p:nvPr>
        </p:nvSpPr>
        <p:spPr>
          <a:xfrm>
            <a:off x="318053" y="1719262"/>
            <a:ext cx="8574156" cy="4757737"/>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lnSpc>
                <a:spcPct val="90000"/>
              </a:lnSpc>
              <a:spcBef>
                <a:spcPts val="600"/>
              </a:spcBef>
            </a:pPr>
            <a:r>
              <a:rPr lang="en-US" altLang="en-US" sz="2400" dirty="0"/>
              <a:t>Though some hedging of interest rate risk does take place using forward contracts, many FIs hedge interest rate risk either at the micro level (i.e., microhedging) or at the macro level (i.e., macrohedging) using futures contracts</a:t>
            </a:r>
          </a:p>
          <a:p>
            <a:pPr eaLnBrk="1" hangingPunct="1">
              <a:lnSpc>
                <a:spcPct val="90000"/>
              </a:lnSpc>
              <a:spcBef>
                <a:spcPts val="600"/>
              </a:spcBef>
            </a:pPr>
            <a:r>
              <a:rPr lang="en-US" altLang="en-US" sz="2400" b="1" dirty="0"/>
              <a:t>Microhedging</a:t>
            </a:r>
            <a:r>
              <a:rPr lang="en-US" altLang="en-US" sz="2400" dirty="0"/>
              <a:t> is using a derivative securities contract to hedge a specific asset or liability</a:t>
            </a:r>
          </a:p>
          <a:p>
            <a:pPr lvl="1" eaLnBrk="1" hangingPunct="1">
              <a:lnSpc>
                <a:spcPct val="90000"/>
              </a:lnSpc>
              <a:spcBef>
                <a:spcPts val="600"/>
              </a:spcBef>
            </a:pPr>
            <a:r>
              <a:rPr lang="en-US" altLang="en-US" sz="2200" b="1" dirty="0"/>
              <a:t>Basis risk</a:t>
            </a:r>
            <a:r>
              <a:rPr lang="en-US" altLang="en-US" sz="2200" dirty="0"/>
              <a:t> is a residual risk that occurs because the movement in a spot (cash) asset’s spot price is not perfectly correlated with the movement in the price of the asset delivered under a futures or forward contract</a:t>
            </a:r>
          </a:p>
          <a:p>
            <a:pPr eaLnBrk="1" hangingPunct="1">
              <a:lnSpc>
                <a:spcPct val="90000"/>
              </a:lnSpc>
              <a:spcBef>
                <a:spcPts val="600"/>
              </a:spcBef>
            </a:pPr>
            <a:r>
              <a:rPr lang="en-US" altLang="en-US" sz="2400" b="1" dirty="0"/>
              <a:t>Macrohedging </a:t>
            </a:r>
            <a:r>
              <a:rPr lang="en-US" altLang="en-US" sz="2400" dirty="0"/>
              <a:t>is hedging the entire duration gap of an FI</a:t>
            </a:r>
          </a:p>
          <a:p>
            <a:pPr lvl="1" eaLnBrk="1" hangingPunct="1">
              <a:lnSpc>
                <a:spcPct val="90000"/>
              </a:lnSpc>
              <a:spcBef>
                <a:spcPts val="600"/>
              </a:spcBef>
            </a:pPr>
            <a:r>
              <a:rPr lang="en-US" altLang="en-US" sz="2200" dirty="0"/>
              <a:t>Efficiency of the macrohedge is that it focuses only on those mismatches positions that are candidates for OBS hedging activities</a:t>
            </a:r>
          </a:p>
        </p:txBody>
      </p:sp>
      <p:sp>
        <p:nvSpPr>
          <p:cNvPr id="6" name="Rectangle 2"/>
          <p:cNvSpPr txBox="1">
            <a:spLocks noChangeArrowheads="1"/>
          </p:cNvSpPr>
          <p:nvPr/>
        </p:nvSpPr>
        <p:spPr bwMode="auto">
          <a:xfrm>
            <a:off x="477672" y="204715"/>
            <a:ext cx="7659853" cy="1266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sz="3500" kern="0" dirty="0"/>
              <a:t>Hedging with Futures Contracts</a:t>
            </a:r>
          </a:p>
        </p:txBody>
      </p:sp>
      <p:sp>
        <p:nvSpPr>
          <p:cNvPr id="7" name="Footer Placeholder 3">
            <a:extLst>
              <a:ext uri="{FF2B5EF4-FFF2-40B4-BE49-F238E27FC236}">
                <a16:creationId xmlns:a16="http://schemas.microsoft.com/office/drawing/2014/main" id="{5480D8D2-DB35-48C9-8909-FBE6977949EB}"/>
              </a:ext>
            </a:extLst>
          </p:cNvPr>
          <p:cNvSpPr>
            <a:spLocks noGrp="1"/>
          </p:cNvSpPr>
          <p:nvPr>
            <p:ph type="ftr" sz="quarter" idx="11"/>
          </p:nvPr>
        </p:nvSpPr>
        <p:spPr>
          <a:xfrm>
            <a:off x="931900" y="6553200"/>
            <a:ext cx="7346461" cy="304800"/>
          </a:xfrm>
        </p:spPr>
        <p:txBody>
          <a:bodyPr/>
          <a:lstStyle/>
          <a:p>
            <a:pPr>
              <a:defRPr/>
            </a:pPr>
            <a:r>
              <a:rPr lang="en-US" altLang="en-US" dirty="0"/>
              <a:t>©McGraw Hill LLC. All rights reserved. No reproduction or distribution without the prior written consent of McGraw Hill. </a:t>
            </a:r>
          </a:p>
        </p:txBody>
      </p:sp>
      <p:sp>
        <p:nvSpPr>
          <p:cNvPr id="8" name="Slide Number Placeholder 1">
            <a:extLst>
              <a:ext uri="{FF2B5EF4-FFF2-40B4-BE49-F238E27FC236}">
                <a16:creationId xmlns:a16="http://schemas.microsoft.com/office/drawing/2014/main" id="{12798723-EADA-4412-8D57-8BFFFCF7B051}"/>
              </a:ext>
            </a:extLst>
          </p:cNvPr>
          <p:cNvSpPr>
            <a:spLocks noGrp="1"/>
          </p:cNvSpPr>
          <p:nvPr>
            <p:ph type="sldNum" sz="quarter" idx="12"/>
          </p:nvPr>
        </p:nvSpPr>
        <p:spPr>
          <a:xfrm>
            <a:off x="6553200" y="6553200"/>
            <a:ext cx="2133600" cy="304800"/>
          </a:xfrm>
        </p:spPr>
        <p:txBody>
          <a:bodyPr/>
          <a:lstStyle/>
          <a:p>
            <a:pPr>
              <a:defRPr/>
            </a:pPr>
            <a:r>
              <a:rPr lang="en-US" altLang="en-US" dirty="0"/>
              <a:t>24-</a:t>
            </a:r>
            <a:fld id="{7AF55BBF-CA4E-4AD6-B039-F5AB6EDCC4B9}" type="slidenum">
              <a:rPr lang="en-US" altLang="en-US" smtClean="0"/>
              <a:pPr>
                <a:defRPr/>
              </a:pPr>
              <a:t>6</a:t>
            </a:fld>
            <a:endParaRPr lang="en-US" altLang="en-US" dirty="0"/>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4"/>
          <p:cNvSpPr txBox="1">
            <a:spLocks noGrp="1"/>
          </p:cNvSpPr>
          <p:nvPr/>
        </p:nvSpPr>
        <p:spPr bwMode="auto">
          <a:xfrm>
            <a:off x="3733800" y="6477000"/>
            <a:ext cx="838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endParaRPr lang="en-US" altLang="en-US" sz="2000" b="1" dirty="0"/>
          </a:p>
        </p:txBody>
      </p:sp>
      <p:sp>
        <p:nvSpPr>
          <p:cNvPr id="8197" name="Rectangle 3"/>
          <p:cNvSpPr>
            <a:spLocks noGrp="1" noChangeArrowheads="1"/>
          </p:cNvSpPr>
          <p:nvPr>
            <p:ph type="body" sz="half" idx="4294967295"/>
          </p:nvPr>
        </p:nvSpPr>
        <p:spPr>
          <a:xfrm>
            <a:off x="245165" y="1719263"/>
            <a:ext cx="8653670" cy="4757737"/>
          </a:xfrm>
          <a:solidFill>
            <a:schemeClr val="bg1"/>
          </a:solidFill>
          <a:ln w="31750">
            <a:solidFill>
              <a:srgbClr val="007FBE"/>
            </a:solidFill>
            <a:miter lim="800000"/>
            <a:headEnd/>
            <a:tailEnd/>
          </a:ln>
          <a:effectLst>
            <a:outerShdw dist="107763" dir="2700000" algn="ctr" rotWithShape="0">
              <a:schemeClr val="bg2"/>
            </a:outerShdw>
          </a:effectLst>
        </p:spPr>
        <p:txBody>
          <a:bodyPr/>
          <a:lstStyle/>
          <a:p>
            <a:pPr eaLnBrk="1" hangingPunct="1">
              <a:lnSpc>
                <a:spcPct val="90000"/>
              </a:lnSpc>
              <a:spcBef>
                <a:spcPts val="600"/>
              </a:spcBef>
            </a:pPr>
            <a:r>
              <a:rPr lang="en-US" altLang="en-US" sz="2400" dirty="0"/>
              <a:t>Number of futures contracts an FI should buy or sell in a microhedge depends on the interest rate risk exposure created by a particular asset or liability on the balance sheet</a:t>
            </a:r>
          </a:p>
          <a:p>
            <a:pPr eaLnBrk="1" hangingPunct="1">
              <a:lnSpc>
                <a:spcPct val="90000"/>
              </a:lnSpc>
              <a:spcBef>
                <a:spcPts val="600"/>
              </a:spcBef>
            </a:pPr>
            <a:r>
              <a:rPr lang="en-US" altLang="en-US" sz="2400" dirty="0"/>
              <a:t>Key is to take a position in the futures market to offset a loss on the balance sheet due to a move in interest rates with a gain in the futures market</a:t>
            </a:r>
          </a:p>
          <a:p>
            <a:pPr lvl="1" eaLnBrk="1" hangingPunct="1">
              <a:lnSpc>
                <a:spcPct val="90000"/>
              </a:lnSpc>
              <a:spcBef>
                <a:spcPts val="600"/>
              </a:spcBef>
            </a:pPr>
            <a:r>
              <a:rPr lang="en-US" altLang="en-US" sz="2200" dirty="0"/>
              <a:t>A long (short) position is the appropriate hedge when the FI stands to lose on the balance sheet if interest rates are expected to fall (rise)</a:t>
            </a:r>
          </a:p>
        </p:txBody>
      </p:sp>
      <p:sp>
        <p:nvSpPr>
          <p:cNvPr id="6" name="Rectangle 2"/>
          <p:cNvSpPr txBox="1">
            <a:spLocks noChangeArrowheads="1"/>
          </p:cNvSpPr>
          <p:nvPr/>
        </p:nvSpPr>
        <p:spPr bwMode="auto">
          <a:xfrm>
            <a:off x="477672" y="204715"/>
            <a:ext cx="7659853" cy="1266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a:lstStyle>
          <a:p>
            <a:pPr eaLnBrk="1" hangingPunct="1"/>
            <a:r>
              <a:rPr lang="en-US" altLang="en-US" sz="3500" kern="0" dirty="0"/>
              <a:t>Microhedging with Futures</a:t>
            </a:r>
          </a:p>
        </p:txBody>
      </p:sp>
      <p:sp>
        <p:nvSpPr>
          <p:cNvPr id="7" name="Footer Placeholder 3">
            <a:extLst>
              <a:ext uri="{FF2B5EF4-FFF2-40B4-BE49-F238E27FC236}">
                <a16:creationId xmlns:a16="http://schemas.microsoft.com/office/drawing/2014/main" id="{5480D8D2-DB35-48C9-8909-FBE6977949EB}"/>
              </a:ext>
            </a:extLst>
          </p:cNvPr>
          <p:cNvSpPr>
            <a:spLocks noGrp="1"/>
          </p:cNvSpPr>
          <p:nvPr>
            <p:ph type="ftr" sz="quarter" idx="11"/>
          </p:nvPr>
        </p:nvSpPr>
        <p:spPr>
          <a:xfrm>
            <a:off x="715107" y="6565900"/>
            <a:ext cx="7713785" cy="304800"/>
          </a:xfrm>
        </p:spPr>
        <p:txBody>
          <a:bodyPr/>
          <a:lstStyle/>
          <a:p>
            <a:pPr>
              <a:defRPr/>
            </a:pPr>
            <a:r>
              <a:rPr lang="en-US" altLang="en-US" dirty="0"/>
              <a:t>©McGraw Hill LLC. All rights reserved. No reproduction or distribution without the prior written consent of McGraw Hill. </a:t>
            </a:r>
          </a:p>
        </p:txBody>
      </p:sp>
      <p:sp>
        <p:nvSpPr>
          <p:cNvPr id="8" name="Slide Number Placeholder 1">
            <a:extLst>
              <a:ext uri="{FF2B5EF4-FFF2-40B4-BE49-F238E27FC236}">
                <a16:creationId xmlns:a16="http://schemas.microsoft.com/office/drawing/2014/main" id="{12798723-EADA-4412-8D57-8BFFFCF7B051}"/>
              </a:ext>
            </a:extLst>
          </p:cNvPr>
          <p:cNvSpPr>
            <a:spLocks noGrp="1"/>
          </p:cNvSpPr>
          <p:nvPr>
            <p:ph type="sldNum" sz="quarter" idx="12"/>
          </p:nvPr>
        </p:nvSpPr>
        <p:spPr>
          <a:xfrm>
            <a:off x="6553200" y="6553200"/>
            <a:ext cx="2133600" cy="304800"/>
          </a:xfrm>
        </p:spPr>
        <p:txBody>
          <a:bodyPr/>
          <a:lstStyle/>
          <a:p>
            <a:pPr>
              <a:defRPr/>
            </a:pPr>
            <a:r>
              <a:rPr lang="en-US" altLang="en-US" dirty="0"/>
              <a:t>24-</a:t>
            </a:r>
            <a:fld id="{7AF55BBF-CA4E-4AD6-B039-F5AB6EDCC4B9}" type="slidenum">
              <a:rPr lang="en-US" altLang="en-US" smtClean="0"/>
              <a:pPr>
                <a:defRPr/>
              </a:pPr>
              <a:t>7</a:t>
            </a:fld>
            <a:endParaRPr lang="en-US" altLang="en-US" dirty="0"/>
          </a:p>
        </p:txBody>
      </p:sp>
      <p:pic>
        <p:nvPicPr>
          <p:cNvPr id="3" name="Picture 2">
            <a:extLst>
              <a:ext uri="{FF2B5EF4-FFF2-40B4-BE49-F238E27FC236}">
                <a16:creationId xmlns:a16="http://schemas.microsoft.com/office/drawing/2014/main" id="{1D7C4F0A-10A5-4E42-BDB7-639941EF15EC}"/>
              </a:ext>
            </a:extLst>
          </p:cNvPr>
          <p:cNvPicPr>
            <a:picLocks noChangeAspect="1"/>
          </p:cNvPicPr>
          <p:nvPr/>
        </p:nvPicPr>
        <p:blipFill>
          <a:blip r:embed="rId3"/>
          <a:stretch>
            <a:fillRect/>
          </a:stretch>
        </p:blipFill>
        <p:spPr>
          <a:xfrm>
            <a:off x="571500" y="4933950"/>
            <a:ext cx="8001000" cy="1504950"/>
          </a:xfrm>
          <a:prstGeom prst="rect">
            <a:avLst/>
          </a:prstGeom>
        </p:spPr>
      </p:pic>
    </p:spTree>
    <p:extLst>
      <p:ext uri="{BB962C8B-B14F-4D97-AF65-F5344CB8AC3E}">
        <p14:creationId xmlns:p14="http://schemas.microsoft.com/office/powerpoint/2010/main" val="3263364283"/>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4"/>
          <p:cNvSpPr txBox="1">
            <a:spLocks noGrp="1"/>
          </p:cNvSpPr>
          <p:nvPr/>
        </p:nvSpPr>
        <p:spPr bwMode="auto">
          <a:xfrm>
            <a:off x="3733800" y="6477000"/>
            <a:ext cx="838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endParaRPr lang="en-US" altLang="en-US" sz="2000" b="1" dirty="0"/>
          </a:p>
        </p:txBody>
      </p:sp>
      <p:sp>
        <p:nvSpPr>
          <p:cNvPr id="5" name="Title 4">
            <a:extLst>
              <a:ext uri="{FF2B5EF4-FFF2-40B4-BE49-F238E27FC236}">
                <a16:creationId xmlns:a16="http://schemas.microsoft.com/office/drawing/2014/main" id="{A8A29919-03C1-436E-9C6A-187FFD887F6E}"/>
              </a:ext>
            </a:extLst>
          </p:cNvPr>
          <p:cNvSpPr>
            <a:spLocks noGrp="1"/>
          </p:cNvSpPr>
          <p:nvPr>
            <p:ph type="title"/>
          </p:nvPr>
        </p:nvSpPr>
        <p:spPr>
          <a:xfrm>
            <a:off x="381000" y="215004"/>
            <a:ext cx="7543800" cy="1295400"/>
          </a:xfrm>
        </p:spPr>
        <p:txBody>
          <a:bodyPr/>
          <a:lstStyle/>
          <a:p>
            <a:r>
              <a:rPr lang="en-US" dirty="0"/>
              <a:t>Futures Contracts on Interest Rates, May 14, 2023</a:t>
            </a:r>
          </a:p>
        </p:txBody>
      </p:sp>
      <p:sp>
        <p:nvSpPr>
          <p:cNvPr id="6" name="Footer Placeholder 3">
            <a:extLst>
              <a:ext uri="{FF2B5EF4-FFF2-40B4-BE49-F238E27FC236}">
                <a16:creationId xmlns:a16="http://schemas.microsoft.com/office/drawing/2014/main" id="{BAC41277-DE14-403B-B2BB-22DB58985515}"/>
              </a:ext>
            </a:extLst>
          </p:cNvPr>
          <p:cNvSpPr>
            <a:spLocks noGrp="1"/>
          </p:cNvSpPr>
          <p:nvPr>
            <p:ph type="ftr" sz="quarter" idx="11"/>
          </p:nvPr>
        </p:nvSpPr>
        <p:spPr>
          <a:xfrm>
            <a:off x="712432" y="6553200"/>
            <a:ext cx="7719135" cy="304800"/>
          </a:xfrm>
        </p:spPr>
        <p:txBody>
          <a:bodyPr/>
          <a:lstStyle/>
          <a:p>
            <a:pPr>
              <a:defRPr/>
            </a:pPr>
            <a:r>
              <a:rPr lang="en-US" altLang="en-US" dirty="0"/>
              <a:t>©McGraw Hill LLC. All rights reserved. No reproduction or distribution without the prior written consent of McGraw Hill. </a:t>
            </a:r>
          </a:p>
        </p:txBody>
      </p:sp>
      <p:sp>
        <p:nvSpPr>
          <p:cNvPr id="7" name="Slide Number Placeholder 1">
            <a:extLst>
              <a:ext uri="{FF2B5EF4-FFF2-40B4-BE49-F238E27FC236}">
                <a16:creationId xmlns:a16="http://schemas.microsoft.com/office/drawing/2014/main" id="{1D7397C2-17F6-4496-A015-4E6FF46F392D}"/>
              </a:ext>
            </a:extLst>
          </p:cNvPr>
          <p:cNvSpPr>
            <a:spLocks noGrp="1"/>
          </p:cNvSpPr>
          <p:nvPr>
            <p:ph type="sldNum" sz="quarter" idx="12"/>
          </p:nvPr>
        </p:nvSpPr>
        <p:spPr>
          <a:xfrm>
            <a:off x="6553200" y="6553200"/>
            <a:ext cx="2133600" cy="304800"/>
          </a:xfrm>
        </p:spPr>
        <p:txBody>
          <a:bodyPr/>
          <a:lstStyle/>
          <a:p>
            <a:pPr>
              <a:defRPr/>
            </a:pPr>
            <a:r>
              <a:rPr lang="en-US" altLang="en-US" dirty="0"/>
              <a:t>24-</a:t>
            </a:r>
            <a:fld id="{7AF55BBF-CA4E-4AD6-B039-F5AB6EDCC4B9}" type="slidenum">
              <a:rPr lang="en-US" altLang="en-US" smtClean="0"/>
              <a:pPr>
                <a:defRPr/>
              </a:pPr>
              <a:t>8</a:t>
            </a:fld>
            <a:endParaRPr lang="en-US" altLang="en-US" dirty="0"/>
          </a:p>
        </p:txBody>
      </p:sp>
      <p:sp>
        <p:nvSpPr>
          <p:cNvPr id="2" name="Content Placeholder 1">
            <a:extLst>
              <a:ext uri="{FF2B5EF4-FFF2-40B4-BE49-F238E27FC236}">
                <a16:creationId xmlns:a16="http://schemas.microsoft.com/office/drawing/2014/main" id="{E4A193C8-F27F-227D-F894-4D35475F7DE6}"/>
              </a:ext>
            </a:extLst>
          </p:cNvPr>
          <p:cNvSpPr>
            <a:spLocks noGrp="1"/>
          </p:cNvSpPr>
          <p:nvPr>
            <p:ph idx="1"/>
          </p:nvPr>
        </p:nvSpPr>
        <p:spPr/>
        <p:txBody>
          <a:bodyPr/>
          <a:lstStyle/>
          <a:p>
            <a:endParaRPr lang="en-US"/>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4"/>
          <p:cNvSpPr txBox="1">
            <a:spLocks noGrp="1"/>
          </p:cNvSpPr>
          <p:nvPr/>
        </p:nvSpPr>
        <p:spPr bwMode="auto">
          <a:xfrm>
            <a:off x="3733800" y="6477000"/>
            <a:ext cx="838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a:endParaRPr lang="en-US" altLang="en-US" sz="2000" b="1" dirty="0"/>
          </a:p>
        </p:txBody>
      </p:sp>
      <p:sp>
        <p:nvSpPr>
          <p:cNvPr id="5" name="Title 4">
            <a:extLst>
              <a:ext uri="{FF2B5EF4-FFF2-40B4-BE49-F238E27FC236}">
                <a16:creationId xmlns:a16="http://schemas.microsoft.com/office/drawing/2014/main" id="{A8A29919-03C1-436E-9C6A-187FFD887F6E}"/>
              </a:ext>
            </a:extLst>
          </p:cNvPr>
          <p:cNvSpPr>
            <a:spLocks noGrp="1"/>
          </p:cNvSpPr>
          <p:nvPr>
            <p:ph type="title"/>
          </p:nvPr>
        </p:nvSpPr>
        <p:spPr>
          <a:xfrm>
            <a:off x="381000" y="518422"/>
            <a:ext cx="7543800" cy="1295400"/>
          </a:xfrm>
        </p:spPr>
        <p:txBody>
          <a:bodyPr/>
          <a:lstStyle/>
          <a:p>
            <a:r>
              <a:rPr lang="en-US" sz="3600" dirty="0"/>
              <a:t>Profit or Loss on a Futures Position in Eurodollar Futures, Taken on May 14, 2023</a:t>
            </a:r>
          </a:p>
        </p:txBody>
      </p:sp>
      <p:sp>
        <p:nvSpPr>
          <p:cNvPr id="6" name="Footer Placeholder 3">
            <a:extLst>
              <a:ext uri="{FF2B5EF4-FFF2-40B4-BE49-F238E27FC236}">
                <a16:creationId xmlns:a16="http://schemas.microsoft.com/office/drawing/2014/main" id="{BAC41277-DE14-403B-B2BB-22DB58985515}"/>
              </a:ext>
            </a:extLst>
          </p:cNvPr>
          <p:cNvSpPr>
            <a:spLocks noGrp="1"/>
          </p:cNvSpPr>
          <p:nvPr>
            <p:ph type="ftr" sz="quarter" idx="11"/>
          </p:nvPr>
        </p:nvSpPr>
        <p:spPr>
          <a:xfrm>
            <a:off x="726831" y="6553200"/>
            <a:ext cx="7291754" cy="304800"/>
          </a:xfrm>
        </p:spPr>
        <p:txBody>
          <a:bodyPr/>
          <a:lstStyle/>
          <a:p>
            <a:pPr>
              <a:defRPr/>
            </a:pPr>
            <a:r>
              <a:rPr lang="en-US" altLang="en-US" dirty="0"/>
              <a:t>©McGraw Hill LLC. All rights reserved. No reproduction or distribution without the prior written consent of McGraw Hill. </a:t>
            </a:r>
          </a:p>
        </p:txBody>
      </p:sp>
      <p:sp>
        <p:nvSpPr>
          <p:cNvPr id="7" name="Slide Number Placeholder 1">
            <a:extLst>
              <a:ext uri="{FF2B5EF4-FFF2-40B4-BE49-F238E27FC236}">
                <a16:creationId xmlns:a16="http://schemas.microsoft.com/office/drawing/2014/main" id="{1D7397C2-17F6-4496-A015-4E6FF46F392D}"/>
              </a:ext>
            </a:extLst>
          </p:cNvPr>
          <p:cNvSpPr>
            <a:spLocks noGrp="1"/>
          </p:cNvSpPr>
          <p:nvPr>
            <p:ph type="sldNum" sz="quarter" idx="12"/>
          </p:nvPr>
        </p:nvSpPr>
        <p:spPr>
          <a:xfrm>
            <a:off x="6553200" y="6553200"/>
            <a:ext cx="2133600" cy="304800"/>
          </a:xfrm>
        </p:spPr>
        <p:txBody>
          <a:bodyPr/>
          <a:lstStyle/>
          <a:p>
            <a:pPr>
              <a:defRPr/>
            </a:pPr>
            <a:r>
              <a:rPr lang="en-US" altLang="en-US" dirty="0"/>
              <a:t>24-</a:t>
            </a:r>
            <a:fld id="{7AF55BBF-CA4E-4AD6-B039-F5AB6EDCC4B9}" type="slidenum">
              <a:rPr lang="en-US" altLang="en-US" smtClean="0"/>
              <a:pPr>
                <a:defRPr/>
              </a:pPr>
              <a:t>9</a:t>
            </a:fld>
            <a:endParaRPr lang="en-US" altLang="en-US" dirty="0"/>
          </a:p>
        </p:txBody>
      </p:sp>
      <p:sp>
        <p:nvSpPr>
          <p:cNvPr id="2" name="Content Placeholder 1">
            <a:extLst>
              <a:ext uri="{FF2B5EF4-FFF2-40B4-BE49-F238E27FC236}">
                <a16:creationId xmlns:a16="http://schemas.microsoft.com/office/drawing/2014/main" id="{87ED9F9B-E135-5BF8-6F0D-25AEFC41146E}"/>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295992664"/>
      </p:ext>
    </p:extLst>
  </p:cSld>
  <p:clrMapOvr>
    <a:masterClrMapping/>
  </p:clrMapOvr>
  <p:transition/>
</p:sld>
</file>

<file path=ppt/theme/theme1.xml><?xml version="1.0" encoding="utf-8"?>
<a:theme xmlns:a="http://schemas.openxmlformats.org/drawingml/2006/main" name="Network">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Netwo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
      <a:clrScheme name="Network 11">
        <a:dk1>
          <a:srgbClr val="000000"/>
        </a:dk1>
        <a:lt1>
          <a:srgbClr val="FFFFFF"/>
        </a:lt1>
        <a:dk2>
          <a:srgbClr val="A50021"/>
        </a:dk2>
        <a:lt2>
          <a:srgbClr val="808080"/>
        </a:lt2>
        <a:accent1>
          <a:srgbClr val="006699"/>
        </a:accent1>
        <a:accent2>
          <a:srgbClr val="DDDDDD"/>
        </a:accent2>
        <a:accent3>
          <a:srgbClr val="FFFFFF"/>
        </a:accent3>
        <a:accent4>
          <a:srgbClr val="000000"/>
        </a:accent4>
        <a:accent5>
          <a:srgbClr val="AAB8CA"/>
        </a:accent5>
        <a:accent6>
          <a:srgbClr val="C8C8C8"/>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effe371-beea-496d-8355-49b3f4f3bd58">
      <Terms xmlns="http://schemas.microsoft.com/office/infopath/2007/PartnerControls"/>
    </lcf76f155ced4ddcb4097134ff3c332f>
    <TaxCatchAll xmlns="893f84f8-0566-415c-9cf5-b575de20e0a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C51905A83F92F40BD0DC72259F8AAD9" ma:contentTypeVersion="16" ma:contentTypeDescription="Create a new document." ma:contentTypeScope="" ma:versionID="ca52bbee1f1be16a242bb9a6e17d9915">
  <xsd:schema xmlns:xsd="http://www.w3.org/2001/XMLSchema" xmlns:xs="http://www.w3.org/2001/XMLSchema" xmlns:p="http://schemas.microsoft.com/office/2006/metadata/properties" xmlns:ns2="ceffe371-beea-496d-8355-49b3f4f3bd58" xmlns:ns3="893f84f8-0566-415c-9cf5-b575de20e0a3" targetNamespace="http://schemas.microsoft.com/office/2006/metadata/properties" ma:root="true" ma:fieldsID="3076bdf8b688088cd7b1e8ac2c87d7a7" ns2:_="" ns3:_="">
    <xsd:import namespace="ceffe371-beea-496d-8355-49b3f4f3bd58"/>
    <xsd:import namespace="893f84f8-0566-415c-9cf5-b575de20e0a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ffe371-beea-496d-8355-49b3f4f3bd5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db8617a1-beef-4e24-867f-51551f54cf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93f84f8-0566-415c-9cf5-b575de20e0a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89f135d9-025e-4c4d-bd42-7a46997d5481}" ma:internalName="TaxCatchAll" ma:showField="CatchAllData" ma:web="893f84f8-0566-415c-9cf5-b575de20e0a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1612D0E-3E34-4D1C-8AA6-915AFAC73E21}">
  <ds:schemaRefs>
    <ds:schemaRef ds:uri="http://schemas.microsoft.com/sharepoint/v3/contenttype/forms"/>
  </ds:schemaRefs>
</ds:datastoreItem>
</file>

<file path=customXml/itemProps2.xml><?xml version="1.0" encoding="utf-8"?>
<ds:datastoreItem xmlns:ds="http://schemas.openxmlformats.org/officeDocument/2006/customXml" ds:itemID="{656C6078-80F1-4478-8E66-DEB34183D116}">
  <ds:schemaRefs>
    <ds:schemaRef ds:uri="http://schemas.microsoft.com/office/2006/metadata/properties"/>
    <ds:schemaRef ds:uri="http://schemas.microsoft.com/office/infopath/2007/PartnerControls"/>
    <ds:schemaRef ds:uri="ceffe371-beea-496d-8355-49b3f4f3bd58"/>
    <ds:schemaRef ds:uri="893f84f8-0566-415c-9cf5-b575de20e0a3"/>
  </ds:schemaRefs>
</ds:datastoreItem>
</file>

<file path=customXml/itemProps3.xml><?xml version="1.0" encoding="utf-8"?>
<ds:datastoreItem xmlns:ds="http://schemas.openxmlformats.org/officeDocument/2006/customXml" ds:itemID="{84F53B32-5331-4D46-9785-479752CD464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effe371-beea-496d-8355-49b3f4f3bd58"/>
    <ds:schemaRef ds:uri="893f84f8-0566-415c-9cf5-b575de20e0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C:\WINDOWS\Application Data\Microsoft\Templates\template2ndEdS&amp;C.pot</Template>
  <TotalTime>5785</TotalTime>
  <Words>3607</Words>
  <Application>Microsoft Office PowerPoint</Application>
  <PresentationFormat>On-screen Show (4:3)</PresentationFormat>
  <Paragraphs>233</Paragraphs>
  <Slides>27</Slides>
  <Notes>27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STIX MathJax Main</vt:lpstr>
      <vt:lpstr>Times New Roman</vt:lpstr>
      <vt:lpstr>Wingdings</vt:lpstr>
      <vt:lpstr>Network</vt:lpstr>
      <vt:lpstr>Chapter Twenty-Four</vt:lpstr>
      <vt:lpstr>Derivative Securities Used to Manage Risk</vt:lpstr>
      <vt:lpstr>Forward and Futures Contracts</vt:lpstr>
      <vt:lpstr>Forward and Futures Contracts (Continued)</vt:lpstr>
      <vt:lpstr>Hedging with Forward Contracts</vt:lpstr>
      <vt:lpstr>PowerPoint Presentation</vt:lpstr>
      <vt:lpstr>PowerPoint Presentation</vt:lpstr>
      <vt:lpstr>Futures Contracts on Interest Rates, May 14, 2023</vt:lpstr>
      <vt:lpstr>Profit or Loss on a Futures Position in Eurodollar Futures, Taken on May 14, 2023</vt:lpstr>
      <vt:lpstr>Options</vt:lpstr>
      <vt:lpstr>Option Strategies: 1. Buying a Call Option on a Bond</vt:lpstr>
      <vt:lpstr>Option Strategies: 2. Writing a Call Option on a Bond</vt:lpstr>
      <vt:lpstr>Option Strategies: 3. Buying a Put Option on a Bond</vt:lpstr>
      <vt:lpstr>Option Strategies: 4. Writing a Put Option on a Bond</vt:lpstr>
      <vt:lpstr>Buying a Put Option to Hedge the Interest Rate Risk on a Bond</vt:lpstr>
      <vt:lpstr>Net Payoff of Buying a Bond Put and Investing in a Bond</vt:lpstr>
      <vt:lpstr>Caps, Floors, and Collars</vt:lpstr>
      <vt:lpstr>Risks Associated with Futures, Forwards, and Options</vt:lpstr>
      <vt:lpstr>Hedging with Interest Rate Swaps</vt:lpstr>
      <vt:lpstr>Fixed-Floating Rate Swap and Associated Financing Cost</vt:lpstr>
      <vt:lpstr>Hedging with Currency Swaps</vt:lpstr>
      <vt:lpstr>PowerPoint Presentation</vt:lpstr>
      <vt:lpstr>Credit Swaps</vt:lpstr>
      <vt:lpstr>Credit Swaps (Continued)</vt:lpstr>
      <vt:lpstr>Credit Swaps (Concluded)</vt:lpstr>
      <vt:lpstr>Credit Risk Concerns with Swaps</vt:lpstr>
      <vt:lpstr>PowerPoint Presentation</vt:lpstr>
    </vt:vector>
  </TitlesOfParts>
  <Company>University at Buffalo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MARKETS AND INSTITIUTIONS: A Modern Perspective</dc:title>
  <dc:creator>Joseph Ogden</dc:creator>
  <cp:lastModifiedBy>Gunasundari Kuppan</cp:lastModifiedBy>
  <cp:revision>498</cp:revision>
  <dcterms:created xsi:type="dcterms:W3CDTF">2000-07-01T19:33:32Z</dcterms:created>
  <dcterms:modified xsi:type="dcterms:W3CDTF">2024-03-13T09:39:02Z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0x0101000C51905A83F92F40BD0DC72259F8AAD9</vt:lpwstr>
  </property>
</Properties>
</file>