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6"/>
  </p:notesMasterIdLst>
  <p:sldIdLst>
    <p:sldId id="259" r:id="rId2"/>
    <p:sldId id="300" r:id="rId3"/>
    <p:sldId id="301" r:id="rId4"/>
    <p:sldId id="302" r:id="rId5"/>
    <p:sldId id="261" r:id="rId6"/>
    <p:sldId id="262" r:id="rId7"/>
    <p:sldId id="263" r:id="rId8"/>
    <p:sldId id="264" r:id="rId9"/>
    <p:sldId id="265" r:id="rId10"/>
    <p:sldId id="266" r:id="rId11"/>
    <p:sldId id="268" r:id="rId12"/>
    <p:sldId id="267" r:id="rId13"/>
    <p:sldId id="269" r:id="rId14"/>
    <p:sldId id="270" r:id="rId15"/>
    <p:sldId id="271" r:id="rId16"/>
    <p:sldId id="272" r:id="rId17"/>
    <p:sldId id="273" r:id="rId18"/>
    <p:sldId id="274" r:id="rId19"/>
    <p:sldId id="275" r:id="rId20"/>
    <p:sldId id="289" r:id="rId21"/>
    <p:sldId id="276" r:id="rId22"/>
    <p:sldId id="291" r:id="rId23"/>
    <p:sldId id="292" r:id="rId24"/>
    <p:sldId id="293" r:id="rId25"/>
    <p:sldId id="294" r:id="rId26"/>
    <p:sldId id="295" r:id="rId27"/>
    <p:sldId id="296" r:id="rId28"/>
    <p:sldId id="297" r:id="rId29"/>
    <p:sldId id="298" r:id="rId30"/>
    <p:sldId id="278" r:id="rId31"/>
    <p:sldId id="279" r:id="rId32"/>
    <p:sldId id="281" r:id="rId33"/>
    <p:sldId id="282" r:id="rId34"/>
    <p:sldId id="299" r:id="rId3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8" autoAdjust="0"/>
    <p:restoredTop sz="95807"/>
  </p:normalViewPr>
  <p:slideViewPr>
    <p:cSldViewPr snapToGrid="0">
      <p:cViewPr varScale="1">
        <p:scale>
          <a:sx n="110" d="100"/>
          <a:sy n="110" d="100"/>
        </p:scale>
        <p:origin x="608" y="16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4525B2-14A2-774C-81B8-DD860BD52255}" type="datetimeFigureOut">
              <a:rPr lang="tr-TR" smtClean="0"/>
              <a:t>3.12.2023</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E13DEF-01F9-6845-9416-E6974F679DCF}" type="slidenum">
              <a:rPr lang="tr-TR" smtClean="0"/>
              <a:t>‹#›</a:t>
            </a:fld>
            <a:endParaRPr lang="tr-TR"/>
          </a:p>
        </p:txBody>
      </p:sp>
    </p:spTree>
    <p:extLst>
      <p:ext uri="{BB962C8B-B14F-4D97-AF65-F5344CB8AC3E}">
        <p14:creationId xmlns:p14="http://schemas.microsoft.com/office/powerpoint/2010/main" val="283504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5"/>
          </p:nvPr>
        </p:nvSpPr>
        <p:spPr/>
        <p:txBody>
          <a:bodyPr/>
          <a:lstStyle/>
          <a:p>
            <a:fld id="{16E13DEF-01F9-6845-9416-E6974F679DCF}" type="slidenum">
              <a:rPr lang="tr-TR" smtClean="0"/>
              <a:t>1</a:t>
            </a:fld>
            <a:endParaRPr lang="tr-TR"/>
          </a:p>
        </p:txBody>
      </p:sp>
    </p:spTree>
    <p:extLst>
      <p:ext uri="{BB962C8B-B14F-4D97-AF65-F5344CB8AC3E}">
        <p14:creationId xmlns:p14="http://schemas.microsoft.com/office/powerpoint/2010/main" val="30603034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Slayt Görüntüsü Yer Tutucusu">
            <a:extLst>
              <a:ext uri="{FF2B5EF4-FFF2-40B4-BE49-F238E27FC236}">
                <a16:creationId xmlns:a16="http://schemas.microsoft.com/office/drawing/2014/main" id="{D3D921B6-8E69-BDD0-54C1-5F3B7F7ACF2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2 Not Yer Tutucusu">
            <a:extLst>
              <a:ext uri="{FF2B5EF4-FFF2-40B4-BE49-F238E27FC236}">
                <a16:creationId xmlns:a16="http://schemas.microsoft.com/office/drawing/2014/main" id="{D8BB7893-D79F-4AC4-B12C-E69B1783696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56324" name="3 Slayt Numarası Yer Tutucusu">
            <a:extLst>
              <a:ext uri="{FF2B5EF4-FFF2-40B4-BE49-F238E27FC236}">
                <a16:creationId xmlns:a16="http://schemas.microsoft.com/office/drawing/2014/main" id="{E004FD3E-665C-6519-25D4-E22D3335BD6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F98FD61-E7EE-8C4E-9390-FC12E9B68572}" type="slidenum">
              <a:rPr lang="tr-TR" altLang="tr-TR"/>
              <a:pPr>
                <a:spcBef>
                  <a:spcPct val="0"/>
                </a:spcBef>
              </a:pPr>
              <a:t>13</a:t>
            </a:fld>
            <a:endParaRPr lang="tr-TR" altLang="tr-T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Slayt Görüntüsü Yer Tutucusu">
            <a:extLst>
              <a:ext uri="{FF2B5EF4-FFF2-40B4-BE49-F238E27FC236}">
                <a16:creationId xmlns:a16="http://schemas.microsoft.com/office/drawing/2014/main" id="{F2E99926-DEBF-6472-5DDC-A56128EDF7C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2 Not Yer Tutucusu">
            <a:extLst>
              <a:ext uri="{FF2B5EF4-FFF2-40B4-BE49-F238E27FC236}">
                <a16:creationId xmlns:a16="http://schemas.microsoft.com/office/drawing/2014/main" id="{558EB62E-FA70-5DBD-2E0B-FCAC3A031CA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58372" name="3 Slayt Numarası Yer Tutucusu">
            <a:extLst>
              <a:ext uri="{FF2B5EF4-FFF2-40B4-BE49-F238E27FC236}">
                <a16:creationId xmlns:a16="http://schemas.microsoft.com/office/drawing/2014/main" id="{71CD84BA-802B-32E5-A07B-840E74C70D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603FEFB-2495-1D41-A0F4-C3AE2CF41370}" type="slidenum">
              <a:rPr lang="tr-TR" altLang="tr-TR"/>
              <a:pPr>
                <a:spcBef>
                  <a:spcPct val="0"/>
                </a:spcBef>
              </a:pPr>
              <a:t>14</a:t>
            </a:fld>
            <a:endParaRPr lang="tr-TR" altLang="tr-T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Slayt Görüntüsü Yer Tutucusu">
            <a:extLst>
              <a:ext uri="{FF2B5EF4-FFF2-40B4-BE49-F238E27FC236}">
                <a16:creationId xmlns:a16="http://schemas.microsoft.com/office/drawing/2014/main" id="{6938C565-E71B-DA92-FFAE-436F95260A5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2 Not Yer Tutucusu">
            <a:extLst>
              <a:ext uri="{FF2B5EF4-FFF2-40B4-BE49-F238E27FC236}">
                <a16:creationId xmlns:a16="http://schemas.microsoft.com/office/drawing/2014/main" id="{E857122C-280F-9389-2CF2-6BB8B3950C1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60420" name="3 Slayt Numarası Yer Tutucusu">
            <a:extLst>
              <a:ext uri="{FF2B5EF4-FFF2-40B4-BE49-F238E27FC236}">
                <a16:creationId xmlns:a16="http://schemas.microsoft.com/office/drawing/2014/main" id="{8C1E1EEC-3559-A456-DD1C-D5B321DF047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823588F-CCB5-914D-870C-C1337A7D71E8}" type="slidenum">
              <a:rPr lang="tr-TR" altLang="tr-TR"/>
              <a:pPr>
                <a:spcBef>
                  <a:spcPct val="0"/>
                </a:spcBef>
              </a:pPr>
              <a:t>15</a:t>
            </a:fld>
            <a:endParaRPr lang="tr-TR" altLang="tr-T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1 Slayt Görüntüsü Yer Tutucusu">
            <a:extLst>
              <a:ext uri="{FF2B5EF4-FFF2-40B4-BE49-F238E27FC236}">
                <a16:creationId xmlns:a16="http://schemas.microsoft.com/office/drawing/2014/main" id="{9C805AA7-6737-D63B-2C2C-1BE51BFFAB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2 Not Yer Tutucusu">
            <a:extLst>
              <a:ext uri="{FF2B5EF4-FFF2-40B4-BE49-F238E27FC236}">
                <a16:creationId xmlns:a16="http://schemas.microsoft.com/office/drawing/2014/main" id="{87AE079C-8E1A-ECFB-F258-329D8AC00F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62468" name="3 Slayt Numarası Yer Tutucusu">
            <a:extLst>
              <a:ext uri="{FF2B5EF4-FFF2-40B4-BE49-F238E27FC236}">
                <a16:creationId xmlns:a16="http://schemas.microsoft.com/office/drawing/2014/main" id="{996F1AFE-4047-5335-BE9A-6DC9705AD32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0E5D95D-5DCA-3C41-ABAF-BDA35E1A92F3}" type="slidenum">
              <a:rPr lang="tr-TR" altLang="tr-TR"/>
              <a:pPr>
                <a:spcBef>
                  <a:spcPct val="0"/>
                </a:spcBef>
              </a:pPr>
              <a:t>16</a:t>
            </a:fld>
            <a:endParaRPr lang="tr-TR" altLang="tr-T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1 Slayt Görüntüsü Yer Tutucusu">
            <a:extLst>
              <a:ext uri="{FF2B5EF4-FFF2-40B4-BE49-F238E27FC236}">
                <a16:creationId xmlns:a16="http://schemas.microsoft.com/office/drawing/2014/main" id="{CE9635F1-6B05-2C8E-1408-D07C6D83AED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2 Not Yer Tutucusu">
            <a:extLst>
              <a:ext uri="{FF2B5EF4-FFF2-40B4-BE49-F238E27FC236}">
                <a16:creationId xmlns:a16="http://schemas.microsoft.com/office/drawing/2014/main" id="{F471EC9A-156E-C81F-EE5A-D2A3E9484D6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64516" name="3 Slayt Numarası Yer Tutucusu">
            <a:extLst>
              <a:ext uri="{FF2B5EF4-FFF2-40B4-BE49-F238E27FC236}">
                <a16:creationId xmlns:a16="http://schemas.microsoft.com/office/drawing/2014/main" id="{97BF0657-CFBD-02C8-75C3-FA1127DDBDB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395CB80-B1BF-3F4D-B5E4-3188FB2E8EB7}" type="slidenum">
              <a:rPr lang="tr-TR" altLang="tr-TR"/>
              <a:pPr>
                <a:spcBef>
                  <a:spcPct val="0"/>
                </a:spcBef>
              </a:pPr>
              <a:t>17</a:t>
            </a:fld>
            <a:endParaRPr lang="tr-TR" altLang="tr-T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1 Slayt Görüntüsü Yer Tutucusu">
            <a:extLst>
              <a:ext uri="{FF2B5EF4-FFF2-40B4-BE49-F238E27FC236}">
                <a16:creationId xmlns:a16="http://schemas.microsoft.com/office/drawing/2014/main" id="{DB4DF7FB-05E4-BC0F-3B79-16F81CD26B2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2 Not Yer Tutucusu">
            <a:extLst>
              <a:ext uri="{FF2B5EF4-FFF2-40B4-BE49-F238E27FC236}">
                <a16:creationId xmlns:a16="http://schemas.microsoft.com/office/drawing/2014/main" id="{D1224E72-D2F6-8A02-95B1-64017563B0D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66564" name="3 Slayt Numarası Yer Tutucusu">
            <a:extLst>
              <a:ext uri="{FF2B5EF4-FFF2-40B4-BE49-F238E27FC236}">
                <a16:creationId xmlns:a16="http://schemas.microsoft.com/office/drawing/2014/main" id="{AFF4C7F1-6896-895D-E394-F08C385C95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A53D17-8E4F-7A4F-A280-01F4E9A83E98}" type="slidenum">
              <a:rPr lang="tr-TR" altLang="tr-TR"/>
              <a:pPr>
                <a:spcBef>
                  <a:spcPct val="0"/>
                </a:spcBef>
              </a:pPr>
              <a:t>18</a:t>
            </a:fld>
            <a:endParaRPr lang="tr-TR" altLang="tr-T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1 Slayt Görüntüsü Yer Tutucusu">
            <a:extLst>
              <a:ext uri="{FF2B5EF4-FFF2-40B4-BE49-F238E27FC236}">
                <a16:creationId xmlns:a16="http://schemas.microsoft.com/office/drawing/2014/main" id="{C95032AB-E018-DE24-7A61-F07CDD2CCCD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2 Not Yer Tutucusu">
            <a:extLst>
              <a:ext uri="{FF2B5EF4-FFF2-40B4-BE49-F238E27FC236}">
                <a16:creationId xmlns:a16="http://schemas.microsoft.com/office/drawing/2014/main" id="{118EA857-E562-1465-1E48-72067ADE28D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68612" name="3 Slayt Numarası Yer Tutucusu">
            <a:extLst>
              <a:ext uri="{FF2B5EF4-FFF2-40B4-BE49-F238E27FC236}">
                <a16:creationId xmlns:a16="http://schemas.microsoft.com/office/drawing/2014/main" id="{23F2359F-122F-0001-EBCD-2BF90900AC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FBF7EA6-327D-5444-A062-E6A3C88F9130}" type="slidenum">
              <a:rPr lang="tr-TR" altLang="tr-TR"/>
              <a:pPr>
                <a:spcBef>
                  <a:spcPct val="0"/>
                </a:spcBef>
              </a:pPr>
              <a:t>19</a:t>
            </a:fld>
            <a:endParaRPr lang="tr-TR" altLang="tr-T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1 Slayt Görüntüsü Yer Tutucusu">
            <a:extLst>
              <a:ext uri="{FF2B5EF4-FFF2-40B4-BE49-F238E27FC236}">
                <a16:creationId xmlns:a16="http://schemas.microsoft.com/office/drawing/2014/main" id="{4BE40093-FFDE-ECC6-5418-E964FD6DB39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2 Not Yer Tutucusu">
            <a:extLst>
              <a:ext uri="{FF2B5EF4-FFF2-40B4-BE49-F238E27FC236}">
                <a16:creationId xmlns:a16="http://schemas.microsoft.com/office/drawing/2014/main" id="{8045D243-223C-6C24-10A2-B9806D0470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70660" name="3 Slayt Numarası Yer Tutucusu">
            <a:extLst>
              <a:ext uri="{FF2B5EF4-FFF2-40B4-BE49-F238E27FC236}">
                <a16:creationId xmlns:a16="http://schemas.microsoft.com/office/drawing/2014/main" id="{ED312978-D586-5274-D881-E9BDB79DCFD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C6996EE-C283-F243-A124-4DF0C9E28DFC}" type="slidenum">
              <a:rPr lang="tr-TR" altLang="tr-TR"/>
              <a:pPr>
                <a:spcBef>
                  <a:spcPct val="0"/>
                </a:spcBef>
              </a:pPr>
              <a:t>20</a:t>
            </a:fld>
            <a:endParaRPr lang="tr-TR" altLang="tr-T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1 Slayt Görüntüsü Yer Tutucusu">
            <a:extLst>
              <a:ext uri="{FF2B5EF4-FFF2-40B4-BE49-F238E27FC236}">
                <a16:creationId xmlns:a16="http://schemas.microsoft.com/office/drawing/2014/main" id="{501C46D0-2C7C-D2FE-B653-2552D21C96F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2 Not Yer Tutucusu">
            <a:extLst>
              <a:ext uri="{FF2B5EF4-FFF2-40B4-BE49-F238E27FC236}">
                <a16:creationId xmlns:a16="http://schemas.microsoft.com/office/drawing/2014/main" id="{15C29BC4-8203-ADC6-B442-AAE945BB2CA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72708" name="3 Slayt Numarası Yer Tutucusu">
            <a:extLst>
              <a:ext uri="{FF2B5EF4-FFF2-40B4-BE49-F238E27FC236}">
                <a16:creationId xmlns:a16="http://schemas.microsoft.com/office/drawing/2014/main" id="{B0689B6A-C578-D662-B036-6B169AE222C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4E7AC52-6F8C-644C-8E61-819B3C72FDCA}" type="slidenum">
              <a:rPr lang="tr-TR" altLang="tr-TR"/>
              <a:pPr>
                <a:spcBef>
                  <a:spcPct val="0"/>
                </a:spcBef>
              </a:pPr>
              <a:t>21</a:t>
            </a:fld>
            <a:endParaRPr lang="tr-TR" altLang="tr-T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1 Slayt Görüntüsü Yer Tutucusu">
            <a:extLst>
              <a:ext uri="{FF2B5EF4-FFF2-40B4-BE49-F238E27FC236}">
                <a16:creationId xmlns:a16="http://schemas.microsoft.com/office/drawing/2014/main" id="{F284B9CF-4E13-C58E-891D-0386A27DCB0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2 Not Yer Tutucusu">
            <a:extLst>
              <a:ext uri="{FF2B5EF4-FFF2-40B4-BE49-F238E27FC236}">
                <a16:creationId xmlns:a16="http://schemas.microsoft.com/office/drawing/2014/main" id="{2B1C5A78-9571-90A2-A4A5-81EE5E02099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74756" name="3 Slayt Numarası Yer Tutucusu">
            <a:extLst>
              <a:ext uri="{FF2B5EF4-FFF2-40B4-BE49-F238E27FC236}">
                <a16:creationId xmlns:a16="http://schemas.microsoft.com/office/drawing/2014/main" id="{B61F4573-3BC3-9DC6-C976-F242AC3084F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75A04AF-A0A5-1E4B-8DEA-7A63747F2BC0}" type="slidenum">
              <a:rPr lang="tr-TR" altLang="tr-TR"/>
              <a:pPr>
                <a:spcBef>
                  <a:spcPct val="0"/>
                </a:spcBef>
              </a:pPr>
              <a:t>22</a:t>
            </a:fld>
            <a:endParaRPr lang="tr-TR" alt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Slayt Görüntüsü Yer Tutucusu">
            <a:extLst>
              <a:ext uri="{FF2B5EF4-FFF2-40B4-BE49-F238E27FC236}">
                <a16:creationId xmlns:a16="http://schemas.microsoft.com/office/drawing/2014/main" id="{1BF4E7B5-5E3D-2A55-CE77-F51FA2A11C2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2 Not Yer Tutucusu">
            <a:extLst>
              <a:ext uri="{FF2B5EF4-FFF2-40B4-BE49-F238E27FC236}">
                <a16:creationId xmlns:a16="http://schemas.microsoft.com/office/drawing/2014/main" id="{681FA2E6-8BED-4780-7499-F1210FD3BEC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39940" name="3 Slayt Numarası Yer Tutucusu">
            <a:extLst>
              <a:ext uri="{FF2B5EF4-FFF2-40B4-BE49-F238E27FC236}">
                <a16:creationId xmlns:a16="http://schemas.microsoft.com/office/drawing/2014/main" id="{8406E4C8-3EEF-D6D5-03A7-FABDC94AF1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31A0FCC-F134-F740-8DBD-50119D025C32}" type="slidenum">
              <a:rPr lang="tr-TR" altLang="tr-TR"/>
              <a:pPr>
                <a:spcBef>
                  <a:spcPct val="0"/>
                </a:spcBef>
              </a:pPr>
              <a:t>5</a:t>
            </a:fld>
            <a:endParaRPr lang="tr-TR" altLang="tr-T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1 Slayt Görüntüsü Yer Tutucusu">
            <a:extLst>
              <a:ext uri="{FF2B5EF4-FFF2-40B4-BE49-F238E27FC236}">
                <a16:creationId xmlns:a16="http://schemas.microsoft.com/office/drawing/2014/main" id="{EDAE8BD5-4373-57F7-0910-6B5921A5BE1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2 Not Yer Tutucusu">
            <a:extLst>
              <a:ext uri="{FF2B5EF4-FFF2-40B4-BE49-F238E27FC236}">
                <a16:creationId xmlns:a16="http://schemas.microsoft.com/office/drawing/2014/main" id="{407D76D5-438E-0AF1-CD94-7080E42DC8C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76804" name="3 Slayt Numarası Yer Tutucusu">
            <a:extLst>
              <a:ext uri="{FF2B5EF4-FFF2-40B4-BE49-F238E27FC236}">
                <a16:creationId xmlns:a16="http://schemas.microsoft.com/office/drawing/2014/main" id="{3A609A86-7196-6290-CCA6-C190243B63C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B4471F-E129-E545-A340-93960DAC4CE2}" type="slidenum">
              <a:rPr lang="tr-TR" altLang="tr-TR"/>
              <a:pPr>
                <a:spcBef>
                  <a:spcPct val="0"/>
                </a:spcBef>
              </a:pPr>
              <a:t>23</a:t>
            </a:fld>
            <a:endParaRPr lang="tr-TR" altLang="tr-T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1 Slayt Görüntüsü Yer Tutucusu">
            <a:extLst>
              <a:ext uri="{FF2B5EF4-FFF2-40B4-BE49-F238E27FC236}">
                <a16:creationId xmlns:a16="http://schemas.microsoft.com/office/drawing/2014/main" id="{E58F80A5-CB94-A91D-446A-87043258D9E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2 Not Yer Tutucusu">
            <a:extLst>
              <a:ext uri="{FF2B5EF4-FFF2-40B4-BE49-F238E27FC236}">
                <a16:creationId xmlns:a16="http://schemas.microsoft.com/office/drawing/2014/main" id="{FED4F44C-407D-4E0C-FB9C-C01798449B3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78852" name="3 Slayt Numarası Yer Tutucusu">
            <a:extLst>
              <a:ext uri="{FF2B5EF4-FFF2-40B4-BE49-F238E27FC236}">
                <a16:creationId xmlns:a16="http://schemas.microsoft.com/office/drawing/2014/main" id="{230F8D8D-0076-C2EC-AFBF-76A22F79227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C605DE-10E5-3A4F-A5B1-6BE9A76F8ED9}" type="slidenum">
              <a:rPr lang="tr-TR" altLang="tr-TR"/>
              <a:pPr>
                <a:spcBef>
                  <a:spcPct val="0"/>
                </a:spcBef>
              </a:pPr>
              <a:t>24</a:t>
            </a:fld>
            <a:endParaRPr lang="tr-TR" altLang="tr-T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1 Slayt Görüntüsü Yer Tutucusu">
            <a:extLst>
              <a:ext uri="{FF2B5EF4-FFF2-40B4-BE49-F238E27FC236}">
                <a16:creationId xmlns:a16="http://schemas.microsoft.com/office/drawing/2014/main" id="{D7E14701-4601-DE4C-1FD4-806839D3698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2 Not Yer Tutucusu">
            <a:extLst>
              <a:ext uri="{FF2B5EF4-FFF2-40B4-BE49-F238E27FC236}">
                <a16:creationId xmlns:a16="http://schemas.microsoft.com/office/drawing/2014/main" id="{81C67797-D706-FF31-4D3F-9AD5496E162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80900" name="3 Slayt Numarası Yer Tutucusu">
            <a:extLst>
              <a:ext uri="{FF2B5EF4-FFF2-40B4-BE49-F238E27FC236}">
                <a16:creationId xmlns:a16="http://schemas.microsoft.com/office/drawing/2014/main" id="{D9783330-5E1A-49E7-48D2-0533DF87376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664FD28-7A96-0D45-AF98-0544EF04B6D6}" type="slidenum">
              <a:rPr lang="tr-TR" altLang="tr-TR"/>
              <a:pPr>
                <a:spcBef>
                  <a:spcPct val="0"/>
                </a:spcBef>
              </a:pPr>
              <a:t>25</a:t>
            </a:fld>
            <a:endParaRPr lang="tr-TR" altLang="tr-T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1 Slayt Görüntüsü Yer Tutucusu">
            <a:extLst>
              <a:ext uri="{FF2B5EF4-FFF2-40B4-BE49-F238E27FC236}">
                <a16:creationId xmlns:a16="http://schemas.microsoft.com/office/drawing/2014/main" id="{A89F5D38-6702-74D3-6827-0C502A9617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2 Not Yer Tutucusu">
            <a:extLst>
              <a:ext uri="{FF2B5EF4-FFF2-40B4-BE49-F238E27FC236}">
                <a16:creationId xmlns:a16="http://schemas.microsoft.com/office/drawing/2014/main" id="{E82BBD00-DD69-BF51-D779-3BEC206B0B8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82948" name="3 Slayt Numarası Yer Tutucusu">
            <a:extLst>
              <a:ext uri="{FF2B5EF4-FFF2-40B4-BE49-F238E27FC236}">
                <a16:creationId xmlns:a16="http://schemas.microsoft.com/office/drawing/2014/main" id="{D388B675-32C0-E335-F30B-3243D3BD685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E047CAD-F7E9-AF4E-87E5-4CFB76E902B4}" type="slidenum">
              <a:rPr lang="tr-TR" altLang="tr-TR"/>
              <a:pPr>
                <a:spcBef>
                  <a:spcPct val="0"/>
                </a:spcBef>
              </a:pPr>
              <a:t>26</a:t>
            </a:fld>
            <a:endParaRPr lang="tr-TR" altLang="tr-T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1 Slayt Görüntüsü Yer Tutucusu">
            <a:extLst>
              <a:ext uri="{FF2B5EF4-FFF2-40B4-BE49-F238E27FC236}">
                <a16:creationId xmlns:a16="http://schemas.microsoft.com/office/drawing/2014/main" id="{81E3ADAB-EBBB-5468-52A6-35B1800E17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2 Not Yer Tutucusu">
            <a:extLst>
              <a:ext uri="{FF2B5EF4-FFF2-40B4-BE49-F238E27FC236}">
                <a16:creationId xmlns:a16="http://schemas.microsoft.com/office/drawing/2014/main" id="{F101F5AC-EA76-AEC7-C8E8-F68FB0CDE6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84996" name="3 Slayt Numarası Yer Tutucusu">
            <a:extLst>
              <a:ext uri="{FF2B5EF4-FFF2-40B4-BE49-F238E27FC236}">
                <a16:creationId xmlns:a16="http://schemas.microsoft.com/office/drawing/2014/main" id="{27E96600-FEBA-7695-64A8-DC21D25E4A8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321338B-0095-FB45-A0CC-95D8CB92E815}" type="slidenum">
              <a:rPr lang="tr-TR" altLang="tr-TR"/>
              <a:pPr>
                <a:spcBef>
                  <a:spcPct val="0"/>
                </a:spcBef>
              </a:pPr>
              <a:t>27</a:t>
            </a:fld>
            <a:endParaRPr lang="tr-TR" altLang="tr-T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1 Slayt Görüntüsü Yer Tutucusu">
            <a:extLst>
              <a:ext uri="{FF2B5EF4-FFF2-40B4-BE49-F238E27FC236}">
                <a16:creationId xmlns:a16="http://schemas.microsoft.com/office/drawing/2014/main" id="{93208820-7901-0744-9A50-D1856811C38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2 Not Yer Tutucusu">
            <a:extLst>
              <a:ext uri="{FF2B5EF4-FFF2-40B4-BE49-F238E27FC236}">
                <a16:creationId xmlns:a16="http://schemas.microsoft.com/office/drawing/2014/main" id="{167B3087-0D1C-CA5D-DA9C-65CEA829A1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87044" name="3 Slayt Numarası Yer Tutucusu">
            <a:extLst>
              <a:ext uri="{FF2B5EF4-FFF2-40B4-BE49-F238E27FC236}">
                <a16:creationId xmlns:a16="http://schemas.microsoft.com/office/drawing/2014/main" id="{2330EE8E-F4B6-A4D9-702C-32DFF2A62EF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4A87D68-4858-B54A-8F85-5C0158929355}" type="slidenum">
              <a:rPr lang="tr-TR" altLang="tr-TR"/>
              <a:pPr>
                <a:spcBef>
                  <a:spcPct val="0"/>
                </a:spcBef>
              </a:pPr>
              <a:t>28</a:t>
            </a:fld>
            <a:endParaRPr lang="tr-TR" altLang="tr-T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1 Slayt Görüntüsü Yer Tutucusu">
            <a:extLst>
              <a:ext uri="{FF2B5EF4-FFF2-40B4-BE49-F238E27FC236}">
                <a16:creationId xmlns:a16="http://schemas.microsoft.com/office/drawing/2014/main" id="{0E6378B5-C4AD-6660-40DB-D5EA400ADD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2 Not Yer Tutucusu">
            <a:extLst>
              <a:ext uri="{FF2B5EF4-FFF2-40B4-BE49-F238E27FC236}">
                <a16:creationId xmlns:a16="http://schemas.microsoft.com/office/drawing/2014/main" id="{E5D357C5-14EE-AEC6-1194-D6D5AB2E82D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89092" name="3 Slayt Numarası Yer Tutucusu">
            <a:extLst>
              <a:ext uri="{FF2B5EF4-FFF2-40B4-BE49-F238E27FC236}">
                <a16:creationId xmlns:a16="http://schemas.microsoft.com/office/drawing/2014/main" id="{445A6DF9-A225-8E62-3E2E-798C7B5BAC5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DB0CAF8-30A6-934D-8068-4DDC12491A5C}" type="slidenum">
              <a:rPr lang="tr-TR" altLang="tr-TR"/>
              <a:pPr>
                <a:spcBef>
                  <a:spcPct val="0"/>
                </a:spcBef>
              </a:pPr>
              <a:t>29</a:t>
            </a:fld>
            <a:endParaRPr lang="tr-TR" altLang="tr-T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1 Slayt Görüntüsü Yer Tutucusu">
            <a:extLst>
              <a:ext uri="{FF2B5EF4-FFF2-40B4-BE49-F238E27FC236}">
                <a16:creationId xmlns:a16="http://schemas.microsoft.com/office/drawing/2014/main" id="{0EC92708-5799-0361-6B2D-4057F228410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2 Not Yer Tutucusu">
            <a:extLst>
              <a:ext uri="{FF2B5EF4-FFF2-40B4-BE49-F238E27FC236}">
                <a16:creationId xmlns:a16="http://schemas.microsoft.com/office/drawing/2014/main" id="{3738B34B-6FB6-AE13-A64C-23017C2851E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91140" name="3 Slayt Numarası Yer Tutucusu">
            <a:extLst>
              <a:ext uri="{FF2B5EF4-FFF2-40B4-BE49-F238E27FC236}">
                <a16:creationId xmlns:a16="http://schemas.microsoft.com/office/drawing/2014/main" id="{B25FEFD9-02B7-BE08-E137-1249E0636C7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C42B64-D51A-B14E-B720-0B49760AA66B}" type="slidenum">
              <a:rPr lang="tr-TR" altLang="tr-TR"/>
              <a:pPr>
                <a:spcBef>
                  <a:spcPct val="0"/>
                </a:spcBef>
              </a:pPr>
              <a:t>30</a:t>
            </a:fld>
            <a:endParaRPr lang="tr-TR" altLang="tr-T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1 Slayt Görüntüsü Yer Tutucusu">
            <a:extLst>
              <a:ext uri="{FF2B5EF4-FFF2-40B4-BE49-F238E27FC236}">
                <a16:creationId xmlns:a16="http://schemas.microsoft.com/office/drawing/2014/main" id="{BAB5AA78-9128-4976-F022-82143E30163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2 Not Yer Tutucusu">
            <a:extLst>
              <a:ext uri="{FF2B5EF4-FFF2-40B4-BE49-F238E27FC236}">
                <a16:creationId xmlns:a16="http://schemas.microsoft.com/office/drawing/2014/main" id="{0D771672-D10E-73D1-CBAE-AE6D903DA7C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93188" name="3 Slayt Numarası Yer Tutucusu">
            <a:extLst>
              <a:ext uri="{FF2B5EF4-FFF2-40B4-BE49-F238E27FC236}">
                <a16:creationId xmlns:a16="http://schemas.microsoft.com/office/drawing/2014/main" id="{B98A8828-A7A1-371A-0EA5-CDDE1DDA366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D653CE7-26BB-DE46-B4DB-340DB2F748CF}" type="slidenum">
              <a:rPr lang="tr-TR" altLang="tr-TR"/>
              <a:pPr>
                <a:spcBef>
                  <a:spcPct val="0"/>
                </a:spcBef>
              </a:pPr>
              <a:t>31</a:t>
            </a:fld>
            <a:endParaRPr lang="tr-TR" altLang="tr-T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1 Slayt Görüntüsü Yer Tutucusu">
            <a:extLst>
              <a:ext uri="{FF2B5EF4-FFF2-40B4-BE49-F238E27FC236}">
                <a16:creationId xmlns:a16="http://schemas.microsoft.com/office/drawing/2014/main" id="{23DF1188-EE16-0242-DEAC-BF438EE73B8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2 Not Yer Tutucusu">
            <a:extLst>
              <a:ext uri="{FF2B5EF4-FFF2-40B4-BE49-F238E27FC236}">
                <a16:creationId xmlns:a16="http://schemas.microsoft.com/office/drawing/2014/main" id="{D5071B7E-24D7-6387-393D-EC26E096749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95236" name="3 Slayt Numarası Yer Tutucusu">
            <a:extLst>
              <a:ext uri="{FF2B5EF4-FFF2-40B4-BE49-F238E27FC236}">
                <a16:creationId xmlns:a16="http://schemas.microsoft.com/office/drawing/2014/main" id="{EFA57410-17B3-49AA-4BD9-878FFFCB6A7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45B73E-6EE1-394F-986D-377A2E544AB0}" type="slidenum">
              <a:rPr lang="tr-TR" altLang="tr-TR"/>
              <a:pPr>
                <a:spcBef>
                  <a:spcPct val="0"/>
                </a:spcBef>
              </a:pPr>
              <a:t>32</a:t>
            </a:fld>
            <a:endParaRPr lang="tr-TR" alt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Slayt Görüntüsü Yer Tutucusu">
            <a:extLst>
              <a:ext uri="{FF2B5EF4-FFF2-40B4-BE49-F238E27FC236}">
                <a16:creationId xmlns:a16="http://schemas.microsoft.com/office/drawing/2014/main" id="{FC781AD6-6BEC-6E0B-BD1A-A2AC4DEDB51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2 Not Yer Tutucusu">
            <a:extLst>
              <a:ext uri="{FF2B5EF4-FFF2-40B4-BE49-F238E27FC236}">
                <a16:creationId xmlns:a16="http://schemas.microsoft.com/office/drawing/2014/main" id="{D0794F06-6E48-1B10-2B05-2898A0F138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41988" name="3 Slayt Numarası Yer Tutucusu">
            <a:extLst>
              <a:ext uri="{FF2B5EF4-FFF2-40B4-BE49-F238E27FC236}">
                <a16:creationId xmlns:a16="http://schemas.microsoft.com/office/drawing/2014/main" id="{47090BE3-B3D5-5882-8860-66901F11F74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2633482-9E55-1849-A736-5134704ADF6D}" type="slidenum">
              <a:rPr lang="tr-TR" altLang="tr-TR"/>
              <a:pPr>
                <a:spcBef>
                  <a:spcPct val="0"/>
                </a:spcBef>
              </a:pPr>
              <a:t>6</a:t>
            </a:fld>
            <a:endParaRPr lang="tr-TR" altLang="tr-T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1 Slayt Görüntüsü Yer Tutucusu">
            <a:extLst>
              <a:ext uri="{FF2B5EF4-FFF2-40B4-BE49-F238E27FC236}">
                <a16:creationId xmlns:a16="http://schemas.microsoft.com/office/drawing/2014/main" id="{E1E833A8-F90D-C9A3-2B16-BFDB6D5AE2A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2 Not Yer Tutucusu">
            <a:extLst>
              <a:ext uri="{FF2B5EF4-FFF2-40B4-BE49-F238E27FC236}">
                <a16:creationId xmlns:a16="http://schemas.microsoft.com/office/drawing/2014/main" id="{2C8BCED4-CACA-EACD-6C56-77DF5DF00A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97284" name="3 Slayt Numarası Yer Tutucusu">
            <a:extLst>
              <a:ext uri="{FF2B5EF4-FFF2-40B4-BE49-F238E27FC236}">
                <a16:creationId xmlns:a16="http://schemas.microsoft.com/office/drawing/2014/main" id="{E6A009AF-7D3A-1551-EB6C-C00C0245C85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D29AC9C-38C6-6C45-8A41-26A92BCF12CE}" type="slidenum">
              <a:rPr lang="tr-TR" altLang="tr-TR"/>
              <a:pPr>
                <a:spcBef>
                  <a:spcPct val="0"/>
                </a:spcBef>
              </a:pPr>
              <a:t>33</a:t>
            </a:fld>
            <a:endParaRPr lang="tr-TR" alt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Slayt Görüntüsü Yer Tutucusu">
            <a:extLst>
              <a:ext uri="{FF2B5EF4-FFF2-40B4-BE49-F238E27FC236}">
                <a16:creationId xmlns:a16="http://schemas.microsoft.com/office/drawing/2014/main" id="{E9FE8BEA-2EA0-9CD6-5FD2-A1FB2BAC150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2 Not Yer Tutucusu">
            <a:extLst>
              <a:ext uri="{FF2B5EF4-FFF2-40B4-BE49-F238E27FC236}">
                <a16:creationId xmlns:a16="http://schemas.microsoft.com/office/drawing/2014/main" id="{4377F158-89EF-DB3A-6086-4888349B47A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44036" name="3 Slayt Numarası Yer Tutucusu">
            <a:extLst>
              <a:ext uri="{FF2B5EF4-FFF2-40B4-BE49-F238E27FC236}">
                <a16:creationId xmlns:a16="http://schemas.microsoft.com/office/drawing/2014/main" id="{B1D54E28-FE69-4C7F-406B-EE0542314BC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B03B15-0260-F246-B049-1BB494B5DBD8}" type="slidenum">
              <a:rPr lang="tr-TR" altLang="tr-TR"/>
              <a:pPr>
                <a:spcBef>
                  <a:spcPct val="0"/>
                </a:spcBef>
              </a:pPr>
              <a:t>7</a:t>
            </a:fld>
            <a:endParaRPr lang="tr-TR" alt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1 Slayt Görüntüsü Yer Tutucusu">
            <a:extLst>
              <a:ext uri="{FF2B5EF4-FFF2-40B4-BE49-F238E27FC236}">
                <a16:creationId xmlns:a16="http://schemas.microsoft.com/office/drawing/2014/main" id="{919026C5-86C3-9F6A-6BFE-5591849D54E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2 Not Yer Tutucusu">
            <a:extLst>
              <a:ext uri="{FF2B5EF4-FFF2-40B4-BE49-F238E27FC236}">
                <a16:creationId xmlns:a16="http://schemas.microsoft.com/office/drawing/2014/main" id="{08EB647B-E516-2444-4F0D-827FAC48A82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46084" name="3 Slayt Numarası Yer Tutucusu">
            <a:extLst>
              <a:ext uri="{FF2B5EF4-FFF2-40B4-BE49-F238E27FC236}">
                <a16:creationId xmlns:a16="http://schemas.microsoft.com/office/drawing/2014/main" id="{4EB7D6CE-2769-4837-9CF2-4BEEB17FDC6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5386D2E-9167-A144-A03F-C1E4FAAD5EC0}" type="slidenum">
              <a:rPr lang="tr-TR" altLang="tr-TR"/>
              <a:pPr>
                <a:spcBef>
                  <a:spcPct val="0"/>
                </a:spcBef>
              </a:pPr>
              <a:t>8</a:t>
            </a:fld>
            <a:endParaRPr lang="tr-TR" alt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1 Slayt Görüntüsü Yer Tutucusu">
            <a:extLst>
              <a:ext uri="{FF2B5EF4-FFF2-40B4-BE49-F238E27FC236}">
                <a16:creationId xmlns:a16="http://schemas.microsoft.com/office/drawing/2014/main" id="{630F19BB-D9C2-A256-5C8F-956D1A655F9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2 Not Yer Tutucusu">
            <a:extLst>
              <a:ext uri="{FF2B5EF4-FFF2-40B4-BE49-F238E27FC236}">
                <a16:creationId xmlns:a16="http://schemas.microsoft.com/office/drawing/2014/main" id="{7524DCE0-8E11-A474-B5B2-23E269B1615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48132" name="3 Slayt Numarası Yer Tutucusu">
            <a:extLst>
              <a:ext uri="{FF2B5EF4-FFF2-40B4-BE49-F238E27FC236}">
                <a16:creationId xmlns:a16="http://schemas.microsoft.com/office/drawing/2014/main" id="{8F9ECC41-EA60-42F6-F376-507D9E3FE00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CEF467A-4EF4-BA4B-8430-EBC81DF44373}" type="slidenum">
              <a:rPr lang="tr-TR" altLang="tr-TR"/>
              <a:pPr>
                <a:spcBef>
                  <a:spcPct val="0"/>
                </a:spcBef>
              </a:pPr>
              <a:t>9</a:t>
            </a:fld>
            <a:endParaRPr lang="tr-TR" alt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Slayt Görüntüsü Yer Tutucusu">
            <a:extLst>
              <a:ext uri="{FF2B5EF4-FFF2-40B4-BE49-F238E27FC236}">
                <a16:creationId xmlns:a16="http://schemas.microsoft.com/office/drawing/2014/main" id="{1BC32002-5AB2-16E5-8BE7-472A5EF55DB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2 Not Yer Tutucusu">
            <a:extLst>
              <a:ext uri="{FF2B5EF4-FFF2-40B4-BE49-F238E27FC236}">
                <a16:creationId xmlns:a16="http://schemas.microsoft.com/office/drawing/2014/main" id="{32BA0D32-6391-D834-7AF0-88E6103745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50180" name="3 Slayt Numarası Yer Tutucusu">
            <a:extLst>
              <a:ext uri="{FF2B5EF4-FFF2-40B4-BE49-F238E27FC236}">
                <a16:creationId xmlns:a16="http://schemas.microsoft.com/office/drawing/2014/main" id="{FB820193-8A39-C279-A6A4-ABD78BF2E89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0FFBAEF-FD6D-E34D-BE92-AED05ED6548B}" type="slidenum">
              <a:rPr lang="tr-TR" altLang="tr-TR"/>
              <a:pPr>
                <a:spcBef>
                  <a:spcPct val="0"/>
                </a:spcBef>
              </a:pPr>
              <a:t>10</a:t>
            </a:fld>
            <a:endParaRPr lang="tr-TR" altLang="tr-T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1 Slayt Görüntüsü Yer Tutucusu">
            <a:extLst>
              <a:ext uri="{FF2B5EF4-FFF2-40B4-BE49-F238E27FC236}">
                <a16:creationId xmlns:a16="http://schemas.microsoft.com/office/drawing/2014/main" id="{7BC3FA52-7AC6-9EA8-9089-D83CF2B440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2 Not Yer Tutucusu">
            <a:extLst>
              <a:ext uri="{FF2B5EF4-FFF2-40B4-BE49-F238E27FC236}">
                <a16:creationId xmlns:a16="http://schemas.microsoft.com/office/drawing/2014/main" id="{637F7FE5-781B-68CA-553D-9B66DDC2AF2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52228" name="3 Slayt Numarası Yer Tutucusu">
            <a:extLst>
              <a:ext uri="{FF2B5EF4-FFF2-40B4-BE49-F238E27FC236}">
                <a16:creationId xmlns:a16="http://schemas.microsoft.com/office/drawing/2014/main" id="{446398D9-317D-F4C1-7ADE-F2D417F8E46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6FED11E-818A-944A-9442-E82EA717F6F4}" type="slidenum">
              <a:rPr lang="tr-TR" altLang="tr-TR"/>
              <a:pPr>
                <a:spcBef>
                  <a:spcPct val="0"/>
                </a:spcBef>
              </a:pPr>
              <a:t>11</a:t>
            </a:fld>
            <a:endParaRPr lang="tr-TR" altLang="tr-T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1 Slayt Görüntüsü Yer Tutucusu">
            <a:extLst>
              <a:ext uri="{FF2B5EF4-FFF2-40B4-BE49-F238E27FC236}">
                <a16:creationId xmlns:a16="http://schemas.microsoft.com/office/drawing/2014/main" id="{9C9089EC-AC77-F8B1-CFA8-EBF8DD01024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2 Not Yer Tutucusu">
            <a:extLst>
              <a:ext uri="{FF2B5EF4-FFF2-40B4-BE49-F238E27FC236}">
                <a16:creationId xmlns:a16="http://schemas.microsoft.com/office/drawing/2014/main" id="{91FD0CB3-87F4-3041-923C-689F09132A7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54276" name="3 Slayt Numarası Yer Tutucusu">
            <a:extLst>
              <a:ext uri="{FF2B5EF4-FFF2-40B4-BE49-F238E27FC236}">
                <a16:creationId xmlns:a16="http://schemas.microsoft.com/office/drawing/2014/main" id="{FAFF5264-B756-01C3-A7D1-71C94E17CCD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2D04C6E-27C4-534E-8693-DF4D6752B77A}" type="slidenum">
              <a:rPr lang="tr-TR" altLang="tr-TR"/>
              <a:pPr>
                <a:spcBef>
                  <a:spcPct val="0"/>
                </a:spcBef>
              </a:pPr>
              <a:t>12</a:t>
            </a:fld>
            <a:endParaRPr lang="tr-TR" alt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a:t>Asıl başlık stili için tıklatın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r>
              <a:rPr lang="tr-TR" dirty="0" err="1"/>
              <a:t>Öğr</a:t>
            </a:r>
            <a:r>
              <a:rPr lang="tr-TR" dirty="0"/>
              <a:t>. Gör. Emine SARAÇ</a:t>
            </a: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F7ABE4F3-D43A-4DFB-BCD1-4A8B62BE63FF}"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82317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3E507BC-FD8B-44F4-99E9-7D50164BD102}" type="datetimeFigureOut">
              <a:rPr lang="tr-TR" smtClean="0"/>
              <a:t>3.12.2023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3244400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3E507BC-FD8B-44F4-99E9-7D50164BD102}" type="datetimeFigureOut">
              <a:rPr lang="tr-TR" smtClean="0"/>
              <a:t>3.12.2023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1631956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pic>
        <p:nvPicPr>
          <p:cNvPr id="7" name="Resim 6">
            <a:extLst>
              <a:ext uri="{FF2B5EF4-FFF2-40B4-BE49-F238E27FC236}">
                <a16:creationId xmlns:a16="http://schemas.microsoft.com/office/drawing/2014/main" id="{C537F620-9782-D2B5-DD37-61C72DC2E4E4}"/>
              </a:ext>
            </a:extLst>
          </p:cNvPr>
          <p:cNvPicPr>
            <a:picLocks noChangeAspect="1"/>
          </p:cNvPicPr>
          <p:nvPr userDrawn="1"/>
        </p:nvPicPr>
        <p:blipFill>
          <a:blip r:embed="rId2"/>
          <a:stretch>
            <a:fillRect/>
          </a:stretch>
        </p:blipFill>
        <p:spPr>
          <a:xfrm>
            <a:off x="11193137" y="6081312"/>
            <a:ext cx="694064" cy="732416"/>
          </a:xfrm>
          <a:prstGeom prst="rect">
            <a:avLst/>
          </a:prstGeom>
        </p:spPr>
      </p:pic>
      <p:sp>
        <p:nvSpPr>
          <p:cNvPr id="8" name="Veri Yer Tutucusu 7">
            <a:extLst>
              <a:ext uri="{FF2B5EF4-FFF2-40B4-BE49-F238E27FC236}">
                <a16:creationId xmlns:a16="http://schemas.microsoft.com/office/drawing/2014/main" id="{14588595-7B53-A175-CE1C-6D444FA664EF}"/>
              </a:ext>
            </a:extLst>
          </p:cNvPr>
          <p:cNvSpPr>
            <a:spLocks noGrp="1"/>
          </p:cNvSpPr>
          <p:nvPr>
            <p:ph type="dt" sz="half" idx="10"/>
          </p:nvPr>
        </p:nvSpPr>
        <p:spPr/>
        <p:txBody>
          <a:bodyPr/>
          <a:lstStyle/>
          <a:p>
            <a:r>
              <a:rPr lang="tr-TR" dirty="0" err="1"/>
              <a:t>Öğr</a:t>
            </a:r>
            <a:r>
              <a:rPr lang="tr-TR" dirty="0"/>
              <a:t>. Gör. Emine SARAÇ</a:t>
            </a:r>
          </a:p>
        </p:txBody>
      </p:sp>
      <p:sp>
        <p:nvSpPr>
          <p:cNvPr id="9" name="Alt Bilgi Yer Tutucusu 8">
            <a:extLst>
              <a:ext uri="{FF2B5EF4-FFF2-40B4-BE49-F238E27FC236}">
                <a16:creationId xmlns:a16="http://schemas.microsoft.com/office/drawing/2014/main" id="{C6673FA2-EB9A-228F-7569-46A95098A3B4}"/>
              </a:ext>
            </a:extLst>
          </p:cNvPr>
          <p:cNvSpPr>
            <a:spLocks noGrp="1"/>
          </p:cNvSpPr>
          <p:nvPr>
            <p:ph type="ftr" sz="quarter" idx="11"/>
          </p:nvPr>
        </p:nvSpPr>
        <p:spPr/>
        <p:txBody>
          <a:bodyPr/>
          <a:lstStyle/>
          <a:p>
            <a:endParaRPr lang="tr-TR"/>
          </a:p>
        </p:txBody>
      </p:sp>
      <p:sp>
        <p:nvSpPr>
          <p:cNvPr id="10" name="Slayt Numarası Yer Tutucusu 9">
            <a:extLst>
              <a:ext uri="{FF2B5EF4-FFF2-40B4-BE49-F238E27FC236}">
                <a16:creationId xmlns:a16="http://schemas.microsoft.com/office/drawing/2014/main" id="{295D8BDE-DB23-2803-2A0F-10FBE4739AD3}"/>
              </a:ext>
            </a:extLst>
          </p:cNvPr>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2321799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43E507BC-FD8B-44F4-99E9-7D50164BD102}" type="datetimeFigureOut">
              <a:rPr lang="tr-TR" smtClean="0"/>
              <a:t>3.12.2023</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F7ABE4F3-D43A-4DFB-BCD1-4A8B62BE63FF}"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39359062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3E507BC-FD8B-44F4-99E9-7D50164BD102}" type="datetimeFigureOut">
              <a:rPr lang="tr-TR" smtClean="0"/>
              <a:t>3.12.2023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81128739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257300" y="2909102"/>
            <a:ext cx="4800600" cy="299639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633864" y="2909102"/>
            <a:ext cx="4800600" cy="299639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3E507BC-FD8B-44F4-99E9-7D50164BD102}" type="datetimeFigureOut">
              <a:rPr lang="tr-TR" smtClean="0"/>
              <a:t>3.12.2023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312092924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43E507BC-FD8B-44F4-99E9-7D50164BD102}" type="datetimeFigureOut">
              <a:rPr lang="tr-TR" smtClean="0"/>
              <a:t>3.12.2023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3807895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E507BC-FD8B-44F4-99E9-7D50164BD102}" type="datetimeFigureOut">
              <a:rPr lang="tr-TR" smtClean="0"/>
              <a:t>3.12.2023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2183952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a:t>Asıl başlık stili için tıklatın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65051" y="6375679"/>
            <a:ext cx="1233355" cy="348462"/>
          </a:xfrm>
        </p:spPr>
        <p:txBody>
          <a:bodyPr/>
          <a:lstStyle/>
          <a:p>
            <a:fld id="{43E507BC-FD8B-44F4-99E9-7D50164BD102}" type="datetimeFigureOut">
              <a:rPr lang="tr-TR" smtClean="0"/>
              <a:t>3.12.2023</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F7ABE4F3-D43A-4DFB-BCD1-4A8B62BE63FF}"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38288705"/>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a:t>Asıl başlık stili için tıklatın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65950" y="6375679"/>
            <a:ext cx="1232456" cy="348462"/>
          </a:xfrm>
        </p:spPr>
        <p:txBody>
          <a:bodyPr/>
          <a:lstStyle/>
          <a:p>
            <a:fld id="{43E507BC-FD8B-44F4-99E9-7D50164BD102}" type="datetimeFigureOut">
              <a:rPr lang="tr-TR" smtClean="0"/>
              <a:t>3.12.2023</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739597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43E507BC-FD8B-44F4-99E9-7D50164BD102}" type="datetimeFigureOut">
              <a:rPr lang="tr-TR" smtClean="0"/>
              <a:t>3.12.2023</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F7ABE4F3-D43A-4DFB-BCD1-4A8B62BE63FF}"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3914355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F5388A-069C-01B7-F6A7-F574CF278D66}"/>
              </a:ext>
            </a:extLst>
          </p:cNvPr>
          <p:cNvSpPr>
            <a:spLocks noGrp="1"/>
          </p:cNvSpPr>
          <p:nvPr>
            <p:ph type="ctrTitle"/>
          </p:nvPr>
        </p:nvSpPr>
        <p:spPr/>
        <p:txBody>
          <a:bodyPr/>
          <a:lstStyle/>
          <a:p>
            <a:r>
              <a:rPr lang="tr-TR" dirty="0"/>
              <a:t>AİLE SOSYOLOJİSİ</a:t>
            </a:r>
          </a:p>
        </p:txBody>
      </p:sp>
      <p:sp>
        <p:nvSpPr>
          <p:cNvPr id="3" name="Alt Başlık 2">
            <a:extLst>
              <a:ext uri="{FF2B5EF4-FFF2-40B4-BE49-F238E27FC236}">
                <a16:creationId xmlns:a16="http://schemas.microsoft.com/office/drawing/2014/main" id="{D46D4B5C-9C8A-7E0E-4701-0B134FE9C2D4}"/>
              </a:ext>
            </a:extLst>
          </p:cNvPr>
          <p:cNvSpPr>
            <a:spLocks noGrp="1"/>
          </p:cNvSpPr>
          <p:nvPr>
            <p:ph type="subTitle" idx="1"/>
          </p:nvPr>
        </p:nvSpPr>
        <p:spPr>
          <a:xfrm>
            <a:off x="2215045" y="5759612"/>
            <a:ext cx="8045373" cy="961863"/>
          </a:xfrm>
        </p:spPr>
        <p:txBody>
          <a:bodyPr>
            <a:noAutofit/>
          </a:bodyPr>
          <a:lstStyle/>
          <a:p>
            <a:r>
              <a:rPr lang="tr-TR" sz="3200" dirty="0">
                <a:solidFill>
                  <a:schemeClr val="bg1"/>
                </a:solidFill>
                <a:latin typeface="+mj-lt"/>
              </a:rPr>
              <a:t>Ailede kişilerarası ilişkiler</a:t>
            </a:r>
          </a:p>
        </p:txBody>
      </p:sp>
    </p:spTree>
    <p:extLst>
      <p:ext uri="{BB962C8B-B14F-4D97-AF65-F5344CB8AC3E}">
        <p14:creationId xmlns:p14="http://schemas.microsoft.com/office/powerpoint/2010/main" val="3392000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1 Başlık">
            <a:extLst>
              <a:ext uri="{FF2B5EF4-FFF2-40B4-BE49-F238E27FC236}">
                <a16:creationId xmlns:a16="http://schemas.microsoft.com/office/drawing/2014/main" id="{D35B1A9D-AEAC-48A5-24C8-73FE44737D21}"/>
              </a:ext>
            </a:extLst>
          </p:cNvPr>
          <p:cNvSpPr>
            <a:spLocks noGrp="1"/>
          </p:cNvSpPr>
          <p:nvPr>
            <p:ph type="title"/>
          </p:nvPr>
        </p:nvSpPr>
        <p:spPr>
          <a:xfrm>
            <a:off x="960699" y="623888"/>
            <a:ext cx="9097701" cy="1281112"/>
          </a:xfrm>
        </p:spPr>
        <p:txBody>
          <a:bodyPr/>
          <a:lstStyle/>
          <a:p>
            <a:pPr eaLnBrk="1" hangingPunct="1"/>
            <a:r>
              <a:rPr lang="tr-TR" altLang="tr-TR" b="1" i="1" dirty="0">
                <a:solidFill>
                  <a:srgbClr val="FF0000"/>
                </a:solidFill>
                <a:latin typeface="Comic Sans MS" panose="030F0902030302020204" pitchFamily="66" charset="0"/>
              </a:rPr>
              <a:t>SAĞLIKSIZ AİLE</a:t>
            </a:r>
          </a:p>
        </p:txBody>
      </p:sp>
      <p:sp>
        <p:nvSpPr>
          <p:cNvPr id="49155" name="2 İçerik Yer Tutucusu">
            <a:extLst>
              <a:ext uri="{FF2B5EF4-FFF2-40B4-BE49-F238E27FC236}">
                <a16:creationId xmlns:a16="http://schemas.microsoft.com/office/drawing/2014/main" id="{B22AA75D-95E3-5BA9-29C4-2DA6A79B01D4}"/>
              </a:ext>
            </a:extLst>
          </p:cNvPr>
          <p:cNvSpPr>
            <a:spLocks noGrp="1"/>
          </p:cNvSpPr>
          <p:nvPr>
            <p:ph idx="1"/>
          </p:nvPr>
        </p:nvSpPr>
        <p:spPr>
          <a:xfrm>
            <a:off x="960699" y="1628776"/>
            <a:ext cx="9497751" cy="4619625"/>
          </a:xfrm>
        </p:spPr>
        <p:txBody>
          <a:bodyPr/>
          <a:lstStyle/>
          <a:p>
            <a:pPr algn="ctr" eaLnBrk="1" hangingPunct="1">
              <a:buFont typeface="Wingdings 2" pitchFamily="2" charset="2"/>
              <a:buNone/>
            </a:pPr>
            <a:r>
              <a:rPr lang="tr-TR" altLang="tr-TR" dirty="0">
                <a:latin typeface="Comic Sans MS" panose="030F0902030302020204" pitchFamily="66" charset="0"/>
              </a:rPr>
              <a:t>Optimal aile fonksiyonlarının yeterince yerine    getirilmemesi </a:t>
            </a:r>
          </a:p>
          <a:p>
            <a:pPr algn="ctr" eaLnBrk="1" hangingPunct="1">
              <a:buFont typeface="Wingdings 2" pitchFamily="2" charset="2"/>
              <a:buNone/>
            </a:pPr>
            <a:r>
              <a:rPr lang="tr-TR" altLang="tr-TR" dirty="0">
                <a:latin typeface="Comic Sans MS" panose="030F0902030302020204" pitchFamily="66" charset="0"/>
              </a:rPr>
              <a:t>=</a:t>
            </a:r>
          </a:p>
          <a:p>
            <a:pPr algn="ctr" eaLnBrk="1" hangingPunct="1">
              <a:buFont typeface="Wingdings 2" pitchFamily="2" charset="2"/>
              <a:buNone/>
            </a:pPr>
            <a:r>
              <a:rPr lang="tr-TR" altLang="tr-TR" dirty="0">
                <a:latin typeface="Comic Sans MS" panose="030F0902030302020204" pitchFamily="66" charset="0"/>
              </a:rPr>
              <a:t>    Sağlıksız aileler</a:t>
            </a:r>
          </a:p>
          <a:p>
            <a:pPr algn="ctr" eaLnBrk="1" hangingPunct="1">
              <a:buFont typeface="Wingdings 2" pitchFamily="2" charset="2"/>
              <a:buNone/>
            </a:pPr>
            <a:endParaRPr lang="tr-TR" altLang="tr-TR" dirty="0">
              <a:latin typeface="Comic Sans MS" panose="030F0902030302020204" pitchFamily="66" charset="0"/>
            </a:endParaRPr>
          </a:p>
          <a:p>
            <a:pPr algn="just" eaLnBrk="1" hangingPunct="1">
              <a:buFont typeface="Wingdings" pitchFamily="2" charset="2"/>
              <a:buChar char="v"/>
            </a:pPr>
            <a:r>
              <a:rPr lang="tr-TR" altLang="tr-TR" dirty="0">
                <a:latin typeface="Comic Sans MS" panose="030F0902030302020204" pitchFamily="66" charset="0"/>
              </a:rPr>
              <a:t>Ailenin </a:t>
            </a:r>
            <a:r>
              <a:rPr lang="tr-TR" altLang="tr-TR" dirty="0" err="1">
                <a:latin typeface="Comic Sans MS" panose="030F0902030302020204" pitchFamily="66" charset="0"/>
              </a:rPr>
              <a:t>fonksiyonelsizliği</a:t>
            </a:r>
            <a:r>
              <a:rPr lang="tr-TR" altLang="tr-TR" dirty="0">
                <a:latin typeface="Comic Sans MS" panose="030F0902030302020204" pitchFamily="66" charset="0"/>
              </a:rPr>
              <a:t> aile üyelerinin aşırı </a:t>
            </a:r>
            <a:r>
              <a:rPr lang="tr-TR" altLang="tr-TR" dirty="0" err="1">
                <a:latin typeface="Comic Sans MS" panose="030F0902030302020204" pitchFamily="66" charset="0"/>
              </a:rPr>
              <a:t>içiçeliği</a:t>
            </a:r>
            <a:r>
              <a:rPr lang="tr-TR" altLang="tr-TR" dirty="0">
                <a:latin typeface="Comic Sans MS" panose="030F0902030302020204" pitchFamily="66" charset="0"/>
              </a:rPr>
              <a:t> ya da     kopukluğuyla sonuçlanabilir.</a:t>
            </a:r>
          </a:p>
          <a:p>
            <a:pPr algn="just" eaLnBrk="1" hangingPunct="1">
              <a:buFont typeface="Wingdings" pitchFamily="2" charset="2"/>
              <a:buChar char="v"/>
            </a:pPr>
            <a:r>
              <a:rPr lang="tr-TR" altLang="tr-TR" dirty="0">
                <a:latin typeface="Comic Sans MS" panose="030F0902030302020204" pitchFamily="66" charset="0"/>
              </a:rPr>
              <a:t>Kopuk ailelerde aile üyeleri birbirine çok az bağlıdır.</a:t>
            </a:r>
          </a:p>
          <a:p>
            <a:pPr algn="just" eaLnBrk="1" hangingPunct="1">
              <a:buFont typeface="Wingdings" pitchFamily="2" charset="2"/>
              <a:buChar char="v"/>
            </a:pPr>
            <a:r>
              <a:rPr lang="tr-TR" altLang="tr-TR" dirty="0">
                <a:latin typeface="Comic Sans MS" panose="030F0902030302020204" pitchFamily="66" charset="0"/>
              </a:rPr>
              <a:t>Yetersiz ve sağlıksız bir iletişim vardır.</a:t>
            </a:r>
          </a:p>
          <a:p>
            <a:pPr algn="just" eaLnBrk="1" hangingPunct="1">
              <a:buFont typeface="Wingdings" pitchFamily="2" charset="2"/>
              <a:buChar char="v"/>
            </a:pPr>
            <a:r>
              <a:rPr lang="tr-TR" altLang="tr-TR" dirty="0">
                <a:latin typeface="Comic Sans MS" panose="030F0902030302020204" pitchFamily="66" charset="0"/>
              </a:rPr>
              <a:t>Aile üyeleri ne kendi sosyal ve duygusal ihtiyaçlarını aile içinde karşılayabilirler, ne de diğer aile üyelerinin  ihtiyaçlarını  karşılamayı öğrenirler.</a:t>
            </a:r>
          </a:p>
          <a:p>
            <a:pPr algn="just" eaLnBrk="1" hangingPunct="1">
              <a:buFont typeface="Wingdings" pitchFamily="2" charset="2"/>
              <a:buChar char="v"/>
            </a:pPr>
            <a:endParaRPr lang="tr-TR" altLang="tr-TR" dirty="0">
              <a:latin typeface="Comic Sans MS" panose="030F0902030302020204" pitchFamily="66"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Başlık">
            <a:extLst>
              <a:ext uri="{FF2B5EF4-FFF2-40B4-BE49-F238E27FC236}">
                <a16:creationId xmlns:a16="http://schemas.microsoft.com/office/drawing/2014/main" id="{3833692D-02E6-FB38-15AA-177FB3A4AC36}"/>
              </a:ext>
            </a:extLst>
          </p:cNvPr>
          <p:cNvSpPr>
            <a:spLocks noGrp="1"/>
          </p:cNvSpPr>
          <p:nvPr>
            <p:ph type="title"/>
          </p:nvPr>
        </p:nvSpPr>
        <p:spPr>
          <a:xfrm>
            <a:off x="1064871" y="623888"/>
            <a:ext cx="8993529" cy="1281112"/>
          </a:xfrm>
        </p:spPr>
        <p:txBody>
          <a:bodyPr/>
          <a:lstStyle/>
          <a:p>
            <a:pPr eaLnBrk="1" hangingPunct="1"/>
            <a:r>
              <a:rPr lang="tr-TR" altLang="tr-TR" sz="2400" b="1" i="1" dirty="0">
                <a:solidFill>
                  <a:srgbClr val="FF0000"/>
                </a:solidFill>
                <a:latin typeface="Comic Sans MS" panose="030F0902030302020204" pitchFamily="66" charset="0"/>
              </a:rPr>
              <a:t>SAĞLIKSIZ AİLENİN YOL AÇTIĞI SORUNLAR</a:t>
            </a:r>
          </a:p>
        </p:txBody>
      </p:sp>
      <p:sp>
        <p:nvSpPr>
          <p:cNvPr id="15363" name="2 İçerik Yer Tutucusu">
            <a:extLst>
              <a:ext uri="{FF2B5EF4-FFF2-40B4-BE49-F238E27FC236}">
                <a16:creationId xmlns:a16="http://schemas.microsoft.com/office/drawing/2014/main" id="{04326A52-E337-01EA-78C8-48328FBBA468}"/>
              </a:ext>
            </a:extLst>
          </p:cNvPr>
          <p:cNvSpPr>
            <a:spLocks noGrp="1"/>
          </p:cNvSpPr>
          <p:nvPr>
            <p:ph idx="1"/>
          </p:nvPr>
        </p:nvSpPr>
        <p:spPr>
          <a:xfrm>
            <a:off x="1388962" y="2133600"/>
            <a:ext cx="8669438" cy="3778250"/>
          </a:xfrm>
        </p:spPr>
        <p:txBody>
          <a:bodyPr rtlCol="0">
            <a:normAutofit fontScale="92500" lnSpcReduction="20000"/>
          </a:bodyPr>
          <a:lstStyle/>
          <a:p>
            <a:pPr algn="just">
              <a:buNone/>
              <a:defRPr/>
            </a:pPr>
            <a:r>
              <a:rPr lang="tr-TR" altLang="tr-TR" sz="2400" i="1" dirty="0">
                <a:solidFill>
                  <a:schemeClr val="tx1">
                    <a:lumMod val="75000"/>
                    <a:lumOff val="25000"/>
                  </a:schemeClr>
                </a:solidFill>
                <a:latin typeface="Comic Sans MS" panose="030F0702030302020204" pitchFamily="66" charset="0"/>
              </a:rPr>
              <a:t>1. Kopuk ilişkiler </a:t>
            </a:r>
            <a:r>
              <a:rPr lang="tr-TR" altLang="tr-TR" sz="2400" dirty="0">
                <a:solidFill>
                  <a:schemeClr val="tx1">
                    <a:lumMod val="75000"/>
                    <a:lumOff val="25000"/>
                  </a:schemeClr>
                </a:solidFill>
                <a:latin typeface="Comic Sans MS" panose="030F0702030302020204" pitchFamily="66" charset="0"/>
                <a:sym typeface="Wingdings" panose="05000000000000000000" pitchFamily="2" charset="2"/>
              </a:rPr>
              <a:t> Problem çözmede yetersizlik</a:t>
            </a:r>
          </a:p>
          <a:p>
            <a:pPr algn="just">
              <a:buNone/>
              <a:defRPr/>
            </a:pPr>
            <a:endParaRPr lang="tr-TR" altLang="tr-TR" sz="2400" dirty="0">
              <a:solidFill>
                <a:schemeClr val="tx1">
                  <a:lumMod val="75000"/>
                  <a:lumOff val="25000"/>
                </a:schemeClr>
              </a:solidFill>
              <a:latin typeface="Comic Sans MS" panose="030F0702030302020204" pitchFamily="66" charset="0"/>
              <a:sym typeface="Wingdings" panose="05000000000000000000" pitchFamily="2" charset="2"/>
            </a:endParaRPr>
          </a:p>
          <a:p>
            <a:pPr algn="just">
              <a:buNone/>
              <a:defRPr/>
            </a:pPr>
            <a:r>
              <a:rPr lang="tr-TR" altLang="tr-TR" sz="2400" i="1" dirty="0">
                <a:solidFill>
                  <a:schemeClr val="tx1">
                    <a:lumMod val="75000"/>
                    <a:lumOff val="25000"/>
                  </a:schemeClr>
                </a:solidFill>
                <a:latin typeface="Comic Sans MS" panose="030F0702030302020204" pitchFamily="66" charset="0"/>
                <a:sym typeface="Wingdings" panose="05000000000000000000" pitchFamily="2" charset="2"/>
              </a:rPr>
              <a:t>2. </a:t>
            </a:r>
            <a:r>
              <a:rPr lang="tr-TR" altLang="tr-TR" sz="2400" i="1" dirty="0" err="1">
                <a:solidFill>
                  <a:schemeClr val="tx1">
                    <a:lumMod val="75000"/>
                    <a:lumOff val="25000"/>
                  </a:schemeClr>
                </a:solidFill>
                <a:latin typeface="Comic Sans MS" panose="030F0702030302020204" pitchFamily="66" charset="0"/>
                <a:sym typeface="Wingdings" panose="05000000000000000000" pitchFamily="2" charset="2"/>
              </a:rPr>
              <a:t>İçiçe</a:t>
            </a:r>
            <a:r>
              <a:rPr lang="tr-TR" altLang="tr-TR" sz="2400" i="1" dirty="0">
                <a:solidFill>
                  <a:schemeClr val="tx1">
                    <a:lumMod val="75000"/>
                    <a:lumOff val="25000"/>
                  </a:schemeClr>
                </a:solidFill>
                <a:latin typeface="Comic Sans MS" panose="030F0702030302020204" pitchFamily="66" charset="0"/>
                <a:sym typeface="Wingdings" panose="05000000000000000000" pitchFamily="2" charset="2"/>
              </a:rPr>
              <a:t> ilişkiler </a:t>
            </a:r>
            <a:r>
              <a:rPr lang="tr-TR" altLang="tr-TR" sz="2400" dirty="0">
                <a:solidFill>
                  <a:schemeClr val="tx1">
                    <a:lumMod val="75000"/>
                    <a:lumOff val="25000"/>
                  </a:schemeClr>
                </a:solidFill>
                <a:latin typeface="Comic Sans MS" panose="030F0702030302020204" pitchFamily="66" charset="0"/>
                <a:sym typeface="Wingdings" panose="05000000000000000000" pitchFamily="2" charset="2"/>
              </a:rPr>
              <a:t> Bağımsızlık duygusunun gelişmemesi</a:t>
            </a:r>
          </a:p>
          <a:p>
            <a:pPr algn="just">
              <a:buNone/>
              <a:defRPr/>
            </a:pPr>
            <a:endParaRPr lang="tr-TR" altLang="tr-TR" sz="2400" dirty="0">
              <a:solidFill>
                <a:schemeClr val="tx1">
                  <a:lumMod val="75000"/>
                  <a:lumOff val="25000"/>
                </a:schemeClr>
              </a:solidFill>
              <a:latin typeface="Comic Sans MS" panose="030F0702030302020204" pitchFamily="66" charset="0"/>
              <a:sym typeface="Wingdings" panose="05000000000000000000" pitchFamily="2" charset="2"/>
            </a:endParaRPr>
          </a:p>
          <a:p>
            <a:pPr algn="just">
              <a:buNone/>
              <a:defRPr/>
            </a:pPr>
            <a:r>
              <a:rPr lang="tr-TR" altLang="tr-TR" sz="2400" i="1" dirty="0">
                <a:solidFill>
                  <a:schemeClr val="tx1">
                    <a:lumMod val="75000"/>
                    <a:lumOff val="25000"/>
                  </a:schemeClr>
                </a:solidFill>
                <a:latin typeface="Comic Sans MS" panose="030F0702030302020204" pitchFamily="66" charset="0"/>
                <a:sym typeface="Wingdings" panose="05000000000000000000" pitchFamily="2" charset="2"/>
              </a:rPr>
              <a:t>3. Yetersiz/sağlıksız iletişim </a:t>
            </a:r>
            <a:r>
              <a:rPr lang="tr-TR" altLang="tr-TR" sz="2400" dirty="0">
                <a:solidFill>
                  <a:schemeClr val="tx1">
                    <a:lumMod val="75000"/>
                    <a:lumOff val="25000"/>
                  </a:schemeClr>
                </a:solidFill>
                <a:latin typeface="Comic Sans MS" panose="030F0702030302020204" pitchFamily="66" charset="0"/>
                <a:sym typeface="Wingdings" panose="05000000000000000000" pitchFamily="2" charset="2"/>
              </a:rPr>
              <a:t> Sosyal uyumsuzluk</a:t>
            </a:r>
          </a:p>
          <a:p>
            <a:pPr algn="just">
              <a:buNone/>
              <a:defRPr/>
            </a:pPr>
            <a:endParaRPr lang="tr-TR" altLang="tr-TR" sz="2400" dirty="0">
              <a:solidFill>
                <a:schemeClr val="tx1">
                  <a:lumMod val="75000"/>
                  <a:lumOff val="25000"/>
                </a:schemeClr>
              </a:solidFill>
              <a:latin typeface="Comic Sans MS" panose="030F0702030302020204" pitchFamily="66" charset="0"/>
              <a:sym typeface="Wingdings" panose="05000000000000000000" pitchFamily="2" charset="2"/>
            </a:endParaRPr>
          </a:p>
          <a:p>
            <a:pPr algn="just">
              <a:buNone/>
              <a:defRPr/>
            </a:pPr>
            <a:r>
              <a:rPr lang="tr-TR" altLang="tr-TR" sz="2400" i="1" dirty="0">
                <a:solidFill>
                  <a:schemeClr val="tx1">
                    <a:lumMod val="75000"/>
                    <a:lumOff val="25000"/>
                  </a:schemeClr>
                </a:solidFill>
                <a:latin typeface="Comic Sans MS" panose="030F0702030302020204" pitchFamily="66" charset="0"/>
                <a:sym typeface="Wingdings" panose="05000000000000000000" pitchFamily="2" charset="2"/>
              </a:rPr>
              <a:t>4. Rollerin belirsizliği </a:t>
            </a:r>
            <a:r>
              <a:rPr lang="tr-TR" altLang="tr-TR" sz="2400" dirty="0">
                <a:solidFill>
                  <a:schemeClr val="tx1">
                    <a:lumMod val="75000"/>
                    <a:lumOff val="25000"/>
                  </a:schemeClr>
                </a:solidFill>
                <a:latin typeface="Comic Sans MS" panose="030F0702030302020204" pitchFamily="66" charset="0"/>
                <a:sym typeface="Wingdings" panose="05000000000000000000" pitchFamily="2" charset="2"/>
              </a:rPr>
              <a:t> Sorumluluk duygusunda yetersizlik</a:t>
            </a:r>
          </a:p>
          <a:p>
            <a:pPr algn="just">
              <a:buNone/>
              <a:defRPr/>
            </a:pPr>
            <a:endParaRPr lang="tr-TR" altLang="tr-TR" sz="2400" dirty="0">
              <a:solidFill>
                <a:schemeClr val="tx1">
                  <a:lumMod val="75000"/>
                  <a:lumOff val="25000"/>
                </a:schemeClr>
              </a:solidFill>
              <a:latin typeface="Comic Sans MS" panose="030F0702030302020204" pitchFamily="66" charset="0"/>
              <a:sym typeface="Wingdings" panose="05000000000000000000" pitchFamily="2" charset="2"/>
            </a:endParaRPr>
          </a:p>
          <a:p>
            <a:pPr algn="just">
              <a:buNone/>
              <a:defRPr/>
            </a:pPr>
            <a:r>
              <a:rPr lang="tr-TR" altLang="tr-TR" sz="2400" dirty="0">
                <a:solidFill>
                  <a:schemeClr val="tx1">
                    <a:lumMod val="75000"/>
                    <a:lumOff val="25000"/>
                  </a:schemeClr>
                </a:solidFill>
                <a:latin typeface="Comic Sans MS" panose="030F0702030302020204" pitchFamily="66" charset="0"/>
                <a:sym typeface="Wingdings" panose="05000000000000000000" pitchFamily="2" charset="2"/>
              </a:rPr>
              <a:t>5. Depresyon, madde bağımlılığı, uyum bozukluğu</a:t>
            </a:r>
            <a:endParaRPr lang="tr-TR" altLang="tr-TR" sz="2400" dirty="0">
              <a:solidFill>
                <a:schemeClr val="tx1">
                  <a:lumMod val="75000"/>
                  <a:lumOff val="25000"/>
                </a:schemeClr>
              </a:solidFill>
              <a:latin typeface="Comic Sans MS" panose="030F0702030302020204"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1 Başlık">
            <a:extLst>
              <a:ext uri="{FF2B5EF4-FFF2-40B4-BE49-F238E27FC236}">
                <a16:creationId xmlns:a16="http://schemas.microsoft.com/office/drawing/2014/main" id="{3F1C6EB1-2F58-7ED6-48AD-7BB7F7FCC337}"/>
              </a:ext>
            </a:extLst>
          </p:cNvPr>
          <p:cNvSpPr>
            <a:spLocks noGrp="1"/>
          </p:cNvSpPr>
          <p:nvPr>
            <p:ph type="title"/>
          </p:nvPr>
        </p:nvSpPr>
        <p:spPr>
          <a:xfrm>
            <a:off x="856527" y="623888"/>
            <a:ext cx="9201873" cy="1281112"/>
          </a:xfrm>
        </p:spPr>
        <p:txBody>
          <a:bodyPr>
            <a:normAutofit/>
          </a:bodyPr>
          <a:lstStyle/>
          <a:p>
            <a:pPr eaLnBrk="1" hangingPunct="1"/>
            <a:r>
              <a:rPr lang="tr-TR" altLang="tr-TR" b="1" i="1" dirty="0">
                <a:solidFill>
                  <a:srgbClr val="FF0000"/>
                </a:solidFill>
                <a:latin typeface="Comic Sans MS" panose="030F0902030302020204" pitchFamily="66" charset="0"/>
              </a:rPr>
              <a:t>EŞLERARASI İLİŞKİLER</a:t>
            </a:r>
          </a:p>
        </p:txBody>
      </p:sp>
      <p:sp>
        <p:nvSpPr>
          <p:cNvPr id="53251" name="2 İçerik Yer Tutucusu">
            <a:extLst>
              <a:ext uri="{FF2B5EF4-FFF2-40B4-BE49-F238E27FC236}">
                <a16:creationId xmlns:a16="http://schemas.microsoft.com/office/drawing/2014/main" id="{0A0C1138-3E3E-3495-3FD6-93766AC9B77C}"/>
              </a:ext>
            </a:extLst>
          </p:cNvPr>
          <p:cNvSpPr>
            <a:spLocks noGrp="1"/>
          </p:cNvSpPr>
          <p:nvPr>
            <p:ph idx="1"/>
          </p:nvPr>
        </p:nvSpPr>
        <p:spPr>
          <a:xfrm>
            <a:off x="856527" y="1484314"/>
            <a:ext cx="9601923" cy="4764087"/>
          </a:xfrm>
        </p:spPr>
        <p:txBody>
          <a:bodyPr/>
          <a:lstStyle/>
          <a:p>
            <a:pPr algn="just" eaLnBrk="1" hangingPunct="1">
              <a:buFont typeface="Wingdings 2" pitchFamily="2" charset="2"/>
              <a:buNone/>
            </a:pPr>
            <a:r>
              <a:rPr lang="tr-TR" altLang="tr-TR" sz="2800" dirty="0">
                <a:latin typeface="Comic Sans MS" panose="030F0902030302020204" pitchFamily="66" charset="0"/>
              </a:rPr>
              <a:t>      </a:t>
            </a:r>
            <a:endParaRPr lang="tr-TR" altLang="tr-TR" sz="2400" dirty="0">
              <a:latin typeface="Comic Sans MS" panose="030F0902030302020204" pitchFamily="66" charset="0"/>
            </a:endParaRPr>
          </a:p>
          <a:p>
            <a:pPr algn="just" eaLnBrk="1" hangingPunct="1">
              <a:buFont typeface="Wingdings 2" pitchFamily="2" charset="2"/>
              <a:buNone/>
            </a:pPr>
            <a:r>
              <a:rPr lang="tr-TR" altLang="tr-TR" sz="2400" dirty="0">
                <a:latin typeface="Comic Sans MS" panose="030F0902030302020204" pitchFamily="66" charset="0"/>
              </a:rPr>
              <a:t>       Başarılı bir evlilik için nitelikli bir karı-koca ilişkisi önemlidir.</a:t>
            </a:r>
          </a:p>
          <a:p>
            <a:pPr algn="just" eaLnBrk="1" hangingPunct="1">
              <a:buFont typeface="Wingdings 2" pitchFamily="2" charset="2"/>
              <a:buNone/>
            </a:pPr>
            <a:endParaRPr lang="tr-TR" altLang="tr-TR" sz="2400" dirty="0">
              <a:latin typeface="Comic Sans MS" panose="030F0902030302020204" pitchFamily="66" charset="0"/>
            </a:endParaRPr>
          </a:p>
          <a:p>
            <a:pPr algn="just" eaLnBrk="1" hangingPunct="1">
              <a:buFont typeface="Wingdings 2" pitchFamily="2" charset="2"/>
              <a:buNone/>
            </a:pPr>
            <a:r>
              <a:rPr lang="tr-TR" altLang="tr-TR" sz="2400" dirty="0">
                <a:latin typeface="Comic Sans MS" panose="030F0902030302020204" pitchFamily="66" charset="0"/>
              </a:rPr>
              <a:t>       Anne baba ve çocuk arasındaki ilişkinin sağlıklı olabilmesi öncelikle anne-babanın kendi aralarındaki ilişkinin sağlıklı olmasına bağlıdır.</a:t>
            </a:r>
          </a:p>
          <a:p>
            <a:pPr algn="just" eaLnBrk="1" hangingPunct="1">
              <a:buFont typeface="Wingdings 2" pitchFamily="2" charset="2"/>
              <a:buNone/>
            </a:pPr>
            <a:endParaRPr lang="tr-TR" altLang="tr-TR" sz="2400" dirty="0">
              <a:latin typeface="Comic Sans MS" panose="030F0902030302020204" pitchFamily="66" charset="0"/>
            </a:endParaRPr>
          </a:p>
          <a:p>
            <a:pPr algn="just" eaLnBrk="1" hangingPunct="1">
              <a:buFont typeface="Wingdings 2" pitchFamily="2" charset="2"/>
              <a:buNone/>
            </a:pPr>
            <a:r>
              <a:rPr lang="tr-TR" altLang="tr-TR" sz="2400" dirty="0">
                <a:latin typeface="Comic Sans MS" panose="030F0902030302020204" pitchFamily="66" charset="0"/>
              </a:rPr>
              <a:t>       Eşler arasındaki olumlu ilişkiler anne-baba olarak rollerini doğru bir şekilde oynamalarına yardım eder.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1 Başlık">
            <a:extLst>
              <a:ext uri="{FF2B5EF4-FFF2-40B4-BE49-F238E27FC236}">
                <a16:creationId xmlns:a16="http://schemas.microsoft.com/office/drawing/2014/main" id="{67ADADD7-2F9E-C8FF-EB04-260546043913}"/>
              </a:ext>
            </a:extLst>
          </p:cNvPr>
          <p:cNvSpPr>
            <a:spLocks noGrp="1"/>
          </p:cNvSpPr>
          <p:nvPr>
            <p:ph type="title"/>
          </p:nvPr>
        </p:nvSpPr>
        <p:spPr>
          <a:xfrm>
            <a:off x="1597306" y="623888"/>
            <a:ext cx="8461094" cy="788988"/>
          </a:xfrm>
        </p:spPr>
        <p:txBody>
          <a:bodyPr>
            <a:normAutofit fontScale="90000"/>
          </a:bodyPr>
          <a:lstStyle/>
          <a:p>
            <a:pPr eaLnBrk="1" hangingPunct="1"/>
            <a:r>
              <a:rPr lang="tr-TR" altLang="tr-TR" b="1" i="1" dirty="0">
                <a:solidFill>
                  <a:srgbClr val="FF0000"/>
                </a:solidFill>
                <a:latin typeface="Comic Sans MS" panose="030F0902030302020204" pitchFamily="66" charset="0"/>
              </a:rPr>
              <a:t>EVLİLİK UYUMU</a:t>
            </a:r>
          </a:p>
        </p:txBody>
      </p:sp>
      <p:sp>
        <p:nvSpPr>
          <p:cNvPr id="55299" name="2 İçerik Yer Tutucusu">
            <a:extLst>
              <a:ext uri="{FF2B5EF4-FFF2-40B4-BE49-F238E27FC236}">
                <a16:creationId xmlns:a16="http://schemas.microsoft.com/office/drawing/2014/main" id="{3ECA869E-6B1B-0591-76EC-48051A30D0C9}"/>
              </a:ext>
            </a:extLst>
          </p:cNvPr>
          <p:cNvSpPr>
            <a:spLocks noGrp="1"/>
          </p:cNvSpPr>
          <p:nvPr>
            <p:ph idx="1"/>
          </p:nvPr>
        </p:nvSpPr>
        <p:spPr>
          <a:xfrm>
            <a:off x="960699" y="1412876"/>
            <a:ext cx="9497751" cy="4835525"/>
          </a:xfrm>
        </p:spPr>
        <p:txBody>
          <a:bodyPr/>
          <a:lstStyle/>
          <a:p>
            <a:pPr algn="just" eaLnBrk="1" hangingPunct="1">
              <a:buFont typeface="Wingdings 2" pitchFamily="2" charset="2"/>
              <a:buNone/>
            </a:pPr>
            <a:r>
              <a:rPr lang="tr-TR" altLang="tr-TR" dirty="0"/>
              <a:t>       </a:t>
            </a:r>
            <a:r>
              <a:rPr lang="tr-TR" altLang="tr-TR" sz="2400" dirty="0">
                <a:latin typeface="Comic Sans MS" panose="030F0902030302020204" pitchFamily="66" charset="0"/>
              </a:rPr>
              <a:t>Eşlerin karşılıklı olarak evlilikten beklentilerini gerçekleştirebilmek için tutum ve davranışlarında yaptıkları değişiklikleri ifade eder.</a:t>
            </a:r>
          </a:p>
          <a:p>
            <a:pPr algn="just" eaLnBrk="1" hangingPunct="1">
              <a:buFont typeface="Wingdings 2" pitchFamily="2" charset="2"/>
              <a:buNone/>
            </a:pPr>
            <a:r>
              <a:rPr lang="tr-TR" altLang="tr-TR" sz="2400" dirty="0">
                <a:latin typeface="Comic Sans MS" panose="030F0902030302020204" pitchFamily="66" charset="0"/>
              </a:rPr>
              <a:t>         </a:t>
            </a:r>
          </a:p>
          <a:p>
            <a:pPr algn="just" eaLnBrk="1" hangingPunct="1">
              <a:buFont typeface="Wingdings" pitchFamily="2" charset="2"/>
              <a:buChar char="ü"/>
            </a:pPr>
            <a:r>
              <a:rPr lang="tr-TR" altLang="tr-TR" sz="2400" dirty="0">
                <a:latin typeface="Comic Sans MS" panose="030F0902030302020204" pitchFamily="66" charset="0"/>
              </a:rPr>
              <a:t>   Eşler tarafından paylaşılan faaliyetler</a:t>
            </a:r>
          </a:p>
          <a:p>
            <a:pPr algn="just" eaLnBrk="1" hangingPunct="1">
              <a:buFont typeface="Wingdings" pitchFamily="2" charset="2"/>
              <a:buChar char="ü"/>
            </a:pPr>
            <a:r>
              <a:rPr lang="tr-TR" altLang="tr-TR" sz="2400" dirty="0">
                <a:latin typeface="Comic Sans MS" panose="030F0902030302020204" pitchFamily="66" charset="0"/>
              </a:rPr>
              <a:t>   Eşlerin rol tamamlayıcısının derecesi</a:t>
            </a:r>
          </a:p>
          <a:p>
            <a:pPr algn="just" eaLnBrk="1" hangingPunct="1">
              <a:buFont typeface="Wingdings" pitchFamily="2" charset="2"/>
              <a:buChar char="ü"/>
            </a:pPr>
            <a:r>
              <a:rPr lang="tr-TR" altLang="tr-TR" sz="2400" dirty="0">
                <a:latin typeface="Comic Sans MS" panose="030F0902030302020204" pitchFamily="66" charset="0"/>
              </a:rPr>
              <a:t>   Evlilikteki çatışma düzeyi uyumun belirleyicileridir.</a:t>
            </a:r>
          </a:p>
          <a:p>
            <a:pPr algn="just" eaLnBrk="1" hangingPunct="1">
              <a:buFont typeface="Wingdings" pitchFamily="2" charset="2"/>
              <a:buChar char="ü"/>
            </a:pPr>
            <a:endParaRPr lang="tr-TR" altLang="tr-TR" sz="2400" dirty="0">
              <a:latin typeface="Comic Sans MS" panose="030F0902030302020204" pitchFamily="66" charset="0"/>
            </a:endParaRPr>
          </a:p>
          <a:p>
            <a:pPr algn="just" eaLnBrk="1" hangingPunct="1">
              <a:buFont typeface="Wingdings 2" pitchFamily="2" charset="2"/>
              <a:buNone/>
            </a:pPr>
            <a:r>
              <a:rPr lang="tr-TR" altLang="tr-TR" sz="2400" i="1" dirty="0">
                <a:solidFill>
                  <a:srgbClr val="0070C0"/>
                </a:solidFill>
                <a:latin typeface="Comic Sans MS" panose="030F0902030302020204" pitchFamily="66" charset="0"/>
              </a:rPr>
              <a:t>Uyum;</a:t>
            </a:r>
            <a:r>
              <a:rPr lang="tr-TR" altLang="tr-TR" sz="2400" i="1" dirty="0">
                <a:solidFill>
                  <a:srgbClr val="00B0F0"/>
                </a:solidFill>
                <a:latin typeface="Comic Sans MS" panose="030F0902030302020204" pitchFamily="66" charset="0"/>
              </a:rPr>
              <a:t> </a:t>
            </a:r>
            <a:r>
              <a:rPr lang="tr-TR" altLang="tr-TR" sz="2400" dirty="0">
                <a:latin typeface="Comic Sans MS" panose="030F0902030302020204" pitchFamily="66" charset="0"/>
              </a:rPr>
              <a:t>eşlerin birbirlerine ve evliliğin bütünlüğüne uyum sağlayacak şekilde değişiklikleri özümsemeleridir.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B644F894-8B83-4045-709B-6107E97F0B41}"/>
              </a:ext>
            </a:extLst>
          </p:cNvPr>
          <p:cNvSpPr>
            <a:spLocks noGrp="1"/>
          </p:cNvSpPr>
          <p:nvPr>
            <p:ph type="title"/>
          </p:nvPr>
        </p:nvSpPr>
        <p:spPr>
          <a:xfrm>
            <a:off x="3468688" y="623888"/>
            <a:ext cx="6589712" cy="1281112"/>
          </a:xfrm>
        </p:spPr>
        <p:txBody>
          <a:bodyPr rtlCol="0">
            <a:normAutofit/>
          </a:bodyPr>
          <a:lstStyle/>
          <a:p>
            <a:pPr>
              <a:defRPr/>
            </a:pPr>
            <a:r>
              <a:rPr lang="tr-TR" dirty="0">
                <a:solidFill>
                  <a:schemeClr val="tx2">
                    <a:satMod val="130000"/>
                  </a:schemeClr>
                </a:solidFill>
              </a:rPr>
              <a:t> </a:t>
            </a:r>
          </a:p>
        </p:txBody>
      </p:sp>
      <p:sp>
        <p:nvSpPr>
          <p:cNvPr id="57347" name="2 İçerik Yer Tutucusu">
            <a:extLst>
              <a:ext uri="{FF2B5EF4-FFF2-40B4-BE49-F238E27FC236}">
                <a16:creationId xmlns:a16="http://schemas.microsoft.com/office/drawing/2014/main" id="{29012139-F32A-3642-34EA-BCAF73700A5F}"/>
              </a:ext>
            </a:extLst>
          </p:cNvPr>
          <p:cNvSpPr>
            <a:spLocks noGrp="1"/>
          </p:cNvSpPr>
          <p:nvPr>
            <p:ph idx="1"/>
          </p:nvPr>
        </p:nvSpPr>
        <p:spPr>
          <a:xfrm>
            <a:off x="1284790" y="1484314"/>
            <a:ext cx="9173660" cy="4764087"/>
          </a:xfrm>
        </p:spPr>
        <p:txBody>
          <a:bodyPr>
            <a:normAutofit/>
          </a:bodyPr>
          <a:lstStyle/>
          <a:p>
            <a:pPr algn="just" eaLnBrk="1" hangingPunct="1">
              <a:buFont typeface="Wingdings 2" pitchFamily="2" charset="2"/>
              <a:buNone/>
            </a:pPr>
            <a:r>
              <a:rPr lang="tr-TR" altLang="tr-TR" dirty="0">
                <a:solidFill>
                  <a:srgbClr val="FF0000"/>
                </a:solidFill>
                <a:latin typeface="Comic Sans MS" panose="030F0902030302020204" pitchFamily="66" charset="0"/>
              </a:rPr>
              <a:t>        </a:t>
            </a:r>
            <a:r>
              <a:rPr lang="tr-TR" altLang="tr-TR" dirty="0">
                <a:latin typeface="Comic Sans MS" panose="030F0902030302020204" pitchFamily="66" charset="0"/>
              </a:rPr>
              <a:t>Ailede birlik-beraberliğin sağlanabilmesi; eşler arasında iletişim, değer ve amaçlar, karar verme, evle ilgili faaliyetlerin yürütülme </a:t>
            </a:r>
            <a:r>
              <a:rPr lang="tr-TR" altLang="tr-TR" dirty="0" err="1">
                <a:latin typeface="Comic Sans MS" panose="030F0902030302020204" pitchFamily="66" charset="0"/>
              </a:rPr>
              <a:t>biçimi,yakın</a:t>
            </a:r>
            <a:r>
              <a:rPr lang="tr-TR" altLang="tr-TR" dirty="0">
                <a:latin typeface="Comic Sans MS" panose="030F0902030302020204" pitchFamily="66" charset="0"/>
              </a:rPr>
              <a:t> akraba ilişkileri, zorunlu etkinlikler dışında kalan serbest zamanın değerlendirilmesi, gelirin idaresi </a:t>
            </a:r>
            <a:r>
              <a:rPr lang="tr-TR" altLang="tr-TR" dirty="0" err="1">
                <a:latin typeface="Comic Sans MS" panose="030F0902030302020204" pitchFamily="66" charset="0"/>
              </a:rPr>
              <a:t>vb</a:t>
            </a:r>
            <a:r>
              <a:rPr lang="tr-TR" altLang="tr-TR" dirty="0">
                <a:latin typeface="Comic Sans MS" panose="030F0902030302020204" pitchFamily="66" charset="0"/>
              </a:rPr>
              <a:t> ekonomik, yönetsel ve </a:t>
            </a:r>
            <a:r>
              <a:rPr lang="tr-TR" altLang="tr-TR" dirty="0" err="1">
                <a:latin typeface="Comic Sans MS" panose="030F0902030302020204" pitchFamily="66" charset="0"/>
              </a:rPr>
              <a:t>psiko</a:t>
            </a:r>
            <a:r>
              <a:rPr lang="tr-TR" altLang="tr-TR" dirty="0">
                <a:latin typeface="Comic Sans MS" panose="030F0902030302020204" pitchFamily="66" charset="0"/>
              </a:rPr>
              <a:t>-sosyal konularda anlaşmaya varılması gereklidir.</a:t>
            </a:r>
          </a:p>
          <a:p>
            <a:pPr eaLnBrk="1" hangingPunct="1">
              <a:buFont typeface="Wingdings 2" pitchFamily="2" charset="2"/>
              <a:buNone/>
            </a:pPr>
            <a:endParaRPr lang="tr-TR" altLang="tr-TR" dirty="0">
              <a:solidFill>
                <a:srgbClr val="FF0000"/>
              </a:solidFill>
              <a:latin typeface="Comic Sans MS" panose="030F0902030302020204" pitchFamily="66" charset="0"/>
            </a:endParaRPr>
          </a:p>
          <a:p>
            <a:pPr eaLnBrk="1" hangingPunct="1">
              <a:buFont typeface="Wingdings 2" pitchFamily="2" charset="2"/>
              <a:buNone/>
            </a:pPr>
            <a:r>
              <a:rPr lang="tr-TR" altLang="tr-TR" dirty="0">
                <a:solidFill>
                  <a:srgbClr val="FF0000"/>
                </a:solidFill>
                <a:latin typeface="Comic Sans MS" panose="030F0902030302020204" pitchFamily="66" charset="0"/>
              </a:rPr>
              <a:t>    Evlilikteki problemler </a:t>
            </a:r>
            <a:r>
              <a:rPr lang="tr-TR" altLang="tr-TR" dirty="0">
                <a:latin typeface="Comic Sans MS" panose="030F0902030302020204" pitchFamily="66" charset="0"/>
                <a:sym typeface="Wingdings" pitchFamily="2" charset="2"/>
              </a:rPr>
              <a:t>Kişilerarası ilişkinin </a:t>
            </a:r>
            <a:r>
              <a:rPr lang="tr-TR" altLang="tr-TR" dirty="0">
                <a:solidFill>
                  <a:srgbClr val="FF0000"/>
                </a:solidFill>
                <a:latin typeface="Comic Sans MS" panose="030F0902030302020204" pitchFamily="66" charset="0"/>
                <a:sym typeface="Wingdings" pitchFamily="2" charset="2"/>
              </a:rPr>
              <a:t>kaçınılmaz</a:t>
            </a:r>
            <a:r>
              <a:rPr lang="tr-TR" altLang="tr-TR" dirty="0">
                <a:latin typeface="Comic Sans MS" panose="030F0902030302020204" pitchFamily="66" charset="0"/>
                <a:sym typeface="Wingdings" pitchFamily="2" charset="2"/>
              </a:rPr>
              <a:t> bir öğesi</a:t>
            </a:r>
          </a:p>
          <a:p>
            <a:pPr eaLnBrk="1" hangingPunct="1">
              <a:buFont typeface="Wingdings 2" pitchFamily="2" charset="2"/>
              <a:buNone/>
            </a:pPr>
            <a:r>
              <a:rPr lang="tr-TR" altLang="tr-TR" dirty="0">
                <a:solidFill>
                  <a:srgbClr val="FF0000"/>
                </a:solidFill>
                <a:latin typeface="Comic Sans MS" panose="030F0902030302020204" pitchFamily="66" charset="0"/>
                <a:sym typeface="Wingdings" pitchFamily="2" charset="2"/>
              </a:rPr>
              <a:t>    Evlilik uyumu              </a:t>
            </a:r>
            <a:r>
              <a:rPr lang="tr-TR" altLang="tr-TR" dirty="0">
                <a:latin typeface="Comic Sans MS" panose="030F0902030302020204" pitchFamily="66" charset="0"/>
                <a:sym typeface="Wingdings" pitchFamily="2" charset="2"/>
              </a:rPr>
              <a:t> </a:t>
            </a:r>
            <a:r>
              <a:rPr lang="tr-TR" altLang="tr-TR" dirty="0">
                <a:solidFill>
                  <a:srgbClr val="FF0000"/>
                </a:solidFill>
                <a:latin typeface="Comic Sans MS" panose="030F0902030302020204" pitchFamily="66" charset="0"/>
                <a:sym typeface="Wingdings" pitchFamily="2" charset="2"/>
              </a:rPr>
              <a:t>Süreklilik</a:t>
            </a:r>
            <a:r>
              <a:rPr lang="tr-TR" altLang="tr-TR" dirty="0">
                <a:latin typeface="Comic Sans MS" panose="030F0902030302020204" pitchFamily="66" charset="0"/>
                <a:sym typeface="Wingdings" pitchFamily="2" charset="2"/>
              </a:rPr>
              <a:t> taşıyan bir boyut    </a:t>
            </a:r>
          </a:p>
          <a:p>
            <a:pPr eaLnBrk="1" hangingPunct="1">
              <a:buFont typeface="Wingdings 2" pitchFamily="2" charset="2"/>
              <a:buNone/>
            </a:pPr>
            <a:endParaRPr lang="tr-TR" altLang="tr-TR" dirty="0">
              <a:latin typeface="Comic Sans MS" panose="030F0902030302020204" pitchFamily="66" charset="0"/>
              <a:sym typeface="Wingdings" pitchFamily="2" charset="2"/>
            </a:endParaRPr>
          </a:p>
          <a:p>
            <a:pPr algn="just" eaLnBrk="1" hangingPunct="1">
              <a:buFont typeface="Wingdings 2" pitchFamily="2" charset="2"/>
              <a:buNone/>
            </a:pPr>
            <a:r>
              <a:rPr lang="tr-TR" altLang="tr-TR" dirty="0">
                <a:latin typeface="Comic Sans MS" panose="030F0902030302020204" pitchFamily="66" charset="0"/>
                <a:sym typeface="Wingdings" pitchFamily="2" charset="2"/>
              </a:rPr>
              <a:t>        </a:t>
            </a:r>
            <a:r>
              <a:rPr lang="tr-TR" altLang="tr-TR" i="1" dirty="0">
                <a:latin typeface="Comic Sans MS" panose="030F0902030302020204" pitchFamily="66" charset="0"/>
                <a:sym typeface="Wingdings" pitchFamily="2" charset="2"/>
              </a:rPr>
              <a:t>Eşler arasındaki uyumun bozulması her ilişkide olabilen kişilerarası bir olgudur. Önemli olan çiftin bu durumun üstesinden gelebilme yeteneğidir.</a:t>
            </a:r>
            <a:endParaRPr lang="tr-TR" altLang="tr-TR" i="1" dirty="0">
              <a:latin typeface="Comic Sans MS" panose="030F0902030302020204" pitchFamily="66"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1 Başlık">
            <a:extLst>
              <a:ext uri="{FF2B5EF4-FFF2-40B4-BE49-F238E27FC236}">
                <a16:creationId xmlns:a16="http://schemas.microsoft.com/office/drawing/2014/main" id="{D806ECB4-4E89-1ABB-E0C2-A8F78495DA7C}"/>
              </a:ext>
            </a:extLst>
          </p:cNvPr>
          <p:cNvSpPr>
            <a:spLocks noGrp="1"/>
          </p:cNvSpPr>
          <p:nvPr>
            <p:ph type="title"/>
          </p:nvPr>
        </p:nvSpPr>
        <p:spPr>
          <a:xfrm>
            <a:off x="972273" y="260350"/>
            <a:ext cx="9454427" cy="1143000"/>
          </a:xfrm>
        </p:spPr>
        <p:txBody>
          <a:bodyPr/>
          <a:lstStyle/>
          <a:p>
            <a:pPr eaLnBrk="1" hangingPunct="1"/>
            <a:r>
              <a:rPr lang="tr-TR" altLang="tr-TR" sz="3200" b="1" i="1" dirty="0">
                <a:solidFill>
                  <a:srgbClr val="FF0000"/>
                </a:solidFill>
                <a:latin typeface="Comic Sans MS" panose="030F0902030302020204" pitchFamily="66" charset="0"/>
              </a:rPr>
              <a:t>Evlilik Uyumunu Etkileyen Etmenler </a:t>
            </a:r>
          </a:p>
        </p:txBody>
      </p:sp>
      <p:sp>
        <p:nvSpPr>
          <p:cNvPr id="19459" name="2 İçerik Yer Tutucusu">
            <a:extLst>
              <a:ext uri="{FF2B5EF4-FFF2-40B4-BE49-F238E27FC236}">
                <a16:creationId xmlns:a16="http://schemas.microsoft.com/office/drawing/2014/main" id="{CAEA8713-2BF2-636D-3AFC-1B91429D6B1E}"/>
              </a:ext>
            </a:extLst>
          </p:cNvPr>
          <p:cNvSpPr>
            <a:spLocks noGrp="1"/>
          </p:cNvSpPr>
          <p:nvPr>
            <p:ph idx="1"/>
          </p:nvPr>
        </p:nvSpPr>
        <p:spPr>
          <a:xfrm>
            <a:off x="1004023" y="1412876"/>
            <a:ext cx="9454427" cy="4835525"/>
          </a:xfrm>
        </p:spPr>
        <p:txBody>
          <a:bodyPr rtlCol="0">
            <a:normAutofit fontScale="92500" lnSpcReduction="10000"/>
          </a:bodyPr>
          <a:lstStyle/>
          <a:p>
            <a:pPr>
              <a:buNone/>
              <a:defRPr/>
            </a:pPr>
            <a:r>
              <a:rPr lang="tr-TR" altLang="tr-TR" sz="2800" b="1" i="1" dirty="0">
                <a:solidFill>
                  <a:srgbClr val="00B050"/>
                </a:solidFill>
                <a:latin typeface="Comic Sans MS" panose="030F0702030302020204" pitchFamily="66" charset="0"/>
              </a:rPr>
              <a:t>Eş Seçimi Kararının Etkisi</a:t>
            </a:r>
            <a:r>
              <a:rPr lang="tr-TR" altLang="tr-TR" sz="2400" b="1" dirty="0">
                <a:solidFill>
                  <a:schemeClr val="tx1">
                    <a:lumMod val="75000"/>
                    <a:lumOff val="25000"/>
                  </a:schemeClr>
                </a:solidFill>
                <a:latin typeface="Comic Sans MS" panose="030F0702030302020204" pitchFamily="66" charset="0"/>
              </a:rPr>
              <a:t>   </a:t>
            </a:r>
          </a:p>
          <a:p>
            <a:pPr algn="just">
              <a:buFont typeface="Courier New" panose="02070309020205020404" pitchFamily="49" charset="0"/>
              <a:buChar char="o"/>
              <a:defRPr/>
            </a:pPr>
            <a:r>
              <a:rPr lang="tr-TR" altLang="tr-TR" sz="2400" b="1" dirty="0">
                <a:solidFill>
                  <a:schemeClr val="tx1">
                    <a:lumMod val="75000"/>
                    <a:lumOff val="25000"/>
                  </a:schemeClr>
                </a:solidFill>
                <a:latin typeface="Comic Sans MS" panose="030F0702030302020204" pitchFamily="66" charset="0"/>
              </a:rPr>
              <a:t> Fiziksel sağlık ve görünüm,</a:t>
            </a:r>
          </a:p>
          <a:p>
            <a:pPr algn="just">
              <a:buFont typeface="Courier New" panose="02070309020205020404" pitchFamily="49" charset="0"/>
              <a:buChar char="o"/>
              <a:defRPr/>
            </a:pPr>
            <a:r>
              <a:rPr lang="tr-TR" altLang="tr-TR" sz="2400" b="1" dirty="0">
                <a:solidFill>
                  <a:schemeClr val="tx1">
                    <a:lumMod val="75000"/>
                    <a:lumOff val="25000"/>
                  </a:schemeClr>
                </a:solidFill>
                <a:latin typeface="Comic Sans MS" panose="030F0702030302020204" pitchFamily="66" charset="0"/>
              </a:rPr>
              <a:t> </a:t>
            </a:r>
            <a:r>
              <a:rPr lang="tr-TR" altLang="tr-TR" sz="2400" b="1" dirty="0" err="1">
                <a:solidFill>
                  <a:schemeClr val="tx1">
                    <a:lumMod val="75000"/>
                    <a:lumOff val="25000"/>
                  </a:schemeClr>
                </a:solidFill>
                <a:latin typeface="Comic Sans MS" panose="030F0702030302020204" pitchFamily="66" charset="0"/>
              </a:rPr>
              <a:t>Sosyo</a:t>
            </a:r>
            <a:r>
              <a:rPr lang="tr-TR" altLang="tr-TR" sz="2400" b="1" dirty="0">
                <a:solidFill>
                  <a:schemeClr val="tx1">
                    <a:lumMod val="75000"/>
                    <a:lumOff val="25000"/>
                  </a:schemeClr>
                </a:solidFill>
                <a:latin typeface="Comic Sans MS" panose="030F0702030302020204" pitchFamily="66" charset="0"/>
              </a:rPr>
              <a:t>-kültürel yakınlık,</a:t>
            </a:r>
          </a:p>
          <a:p>
            <a:pPr algn="just">
              <a:buFont typeface="Courier New" panose="02070309020205020404" pitchFamily="49" charset="0"/>
              <a:buChar char="o"/>
              <a:defRPr/>
            </a:pPr>
            <a:r>
              <a:rPr lang="tr-TR" altLang="tr-TR" sz="2400" b="1" dirty="0">
                <a:solidFill>
                  <a:schemeClr val="tx1">
                    <a:lumMod val="75000"/>
                    <a:lumOff val="25000"/>
                  </a:schemeClr>
                </a:solidFill>
                <a:latin typeface="Comic Sans MS" panose="030F0702030302020204" pitchFamily="66" charset="0"/>
              </a:rPr>
              <a:t> Hayat görüşü, siyasi görüş,</a:t>
            </a:r>
          </a:p>
          <a:p>
            <a:pPr algn="just">
              <a:buFont typeface="Courier New" panose="02070309020205020404" pitchFamily="49" charset="0"/>
              <a:buChar char="o"/>
              <a:defRPr/>
            </a:pPr>
            <a:r>
              <a:rPr lang="tr-TR" altLang="tr-TR" sz="2400" b="1" dirty="0">
                <a:solidFill>
                  <a:schemeClr val="tx1">
                    <a:lumMod val="75000"/>
                    <a:lumOff val="25000"/>
                  </a:schemeClr>
                </a:solidFill>
                <a:latin typeface="Comic Sans MS" panose="030F0702030302020204" pitchFamily="66" charset="0"/>
              </a:rPr>
              <a:t> Yaş, din, eğitim durumu </a:t>
            </a:r>
            <a:r>
              <a:rPr lang="tr-TR" altLang="tr-TR" sz="2400" b="1" dirty="0" err="1">
                <a:solidFill>
                  <a:schemeClr val="tx1">
                    <a:lumMod val="75000"/>
                    <a:lumOff val="25000"/>
                  </a:schemeClr>
                </a:solidFill>
                <a:latin typeface="Comic Sans MS" panose="030F0702030302020204" pitchFamily="66" charset="0"/>
              </a:rPr>
              <a:t>vb</a:t>
            </a:r>
            <a:r>
              <a:rPr lang="tr-TR" altLang="tr-TR" sz="2400" b="1" dirty="0">
                <a:solidFill>
                  <a:schemeClr val="tx1">
                    <a:lumMod val="75000"/>
                    <a:lumOff val="25000"/>
                  </a:schemeClr>
                </a:solidFill>
                <a:latin typeface="Comic Sans MS" panose="030F0702030302020204" pitchFamily="66" charset="0"/>
              </a:rPr>
              <a:t>,</a:t>
            </a:r>
          </a:p>
          <a:p>
            <a:pPr algn="just">
              <a:buFont typeface="Courier New" panose="02070309020205020404" pitchFamily="49" charset="0"/>
              <a:buChar char="o"/>
              <a:defRPr/>
            </a:pPr>
            <a:r>
              <a:rPr lang="tr-TR" altLang="tr-TR" sz="2400" b="1" dirty="0">
                <a:solidFill>
                  <a:schemeClr val="tx1">
                    <a:lumMod val="75000"/>
                    <a:lumOff val="25000"/>
                  </a:schemeClr>
                </a:solidFill>
                <a:latin typeface="Comic Sans MS" panose="030F0702030302020204" pitchFamily="66" charset="0"/>
              </a:rPr>
              <a:t> Kişilik özellikleri ve hedefler....</a:t>
            </a:r>
          </a:p>
          <a:p>
            <a:pPr algn="just">
              <a:buNone/>
              <a:defRPr/>
            </a:pPr>
            <a:r>
              <a:rPr lang="tr-TR" altLang="tr-TR" sz="2400" b="1" dirty="0">
                <a:solidFill>
                  <a:schemeClr val="tx1">
                    <a:lumMod val="75000"/>
                    <a:lumOff val="25000"/>
                  </a:schemeClr>
                </a:solidFill>
                <a:latin typeface="Comic Sans MS" panose="030F0702030302020204" pitchFamily="66" charset="0"/>
              </a:rPr>
              <a:t>Bu özelliklerin ne ölçüde ve başka hangi özelliklerin dikkate alınması gerektiği kişinin kendi tercihidir.</a:t>
            </a:r>
          </a:p>
          <a:p>
            <a:pPr algn="just">
              <a:buNone/>
              <a:defRPr/>
            </a:pPr>
            <a:r>
              <a:rPr lang="tr-TR" altLang="tr-TR" sz="2400" b="1" i="1" dirty="0">
                <a:solidFill>
                  <a:srgbClr val="0070C0"/>
                </a:solidFill>
                <a:latin typeface="Comic Sans MS" panose="030F0702030302020204" pitchFamily="66" charset="0"/>
              </a:rPr>
              <a:t>ANCAK;</a:t>
            </a:r>
          </a:p>
          <a:p>
            <a:pPr algn="just">
              <a:buNone/>
              <a:defRPr/>
            </a:pPr>
            <a:r>
              <a:rPr lang="tr-TR" altLang="tr-TR" sz="2400" b="1" dirty="0">
                <a:solidFill>
                  <a:schemeClr val="tx1">
                    <a:lumMod val="75000"/>
                    <a:lumOff val="25000"/>
                  </a:schemeClr>
                </a:solidFill>
                <a:latin typeface="Comic Sans MS" panose="030F0702030302020204" pitchFamily="66" charset="0"/>
              </a:rPr>
              <a:t>  </a:t>
            </a:r>
            <a:r>
              <a:rPr lang="tr-TR" altLang="tr-TR" sz="2400" b="1" i="1" dirty="0">
                <a:solidFill>
                  <a:schemeClr val="tx1">
                    <a:lumMod val="75000"/>
                    <a:lumOff val="25000"/>
                  </a:schemeClr>
                </a:solidFill>
                <a:latin typeface="Comic Sans MS" panose="030F0702030302020204" pitchFamily="66" charset="0"/>
              </a:rPr>
              <a:t>Benzerlikler eşlerin birbirinden etkilenmesini sağlayan bir unsurdur.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1 Başlık">
            <a:extLst>
              <a:ext uri="{FF2B5EF4-FFF2-40B4-BE49-F238E27FC236}">
                <a16:creationId xmlns:a16="http://schemas.microsoft.com/office/drawing/2014/main" id="{44BEE48C-2E9A-2AE2-36DE-8BEAE7212444}"/>
              </a:ext>
            </a:extLst>
          </p:cNvPr>
          <p:cNvSpPr>
            <a:spLocks noGrp="1"/>
          </p:cNvSpPr>
          <p:nvPr>
            <p:ph type="title"/>
          </p:nvPr>
        </p:nvSpPr>
        <p:spPr>
          <a:xfrm>
            <a:off x="1203767" y="623888"/>
            <a:ext cx="8854633" cy="1281112"/>
          </a:xfrm>
        </p:spPr>
        <p:txBody>
          <a:bodyPr/>
          <a:lstStyle/>
          <a:p>
            <a:pPr eaLnBrk="1" hangingPunct="1"/>
            <a:r>
              <a:rPr lang="tr-TR" altLang="tr-TR" sz="2800" b="1" i="1" dirty="0">
                <a:latin typeface="Comic Sans MS" panose="030F0902030302020204" pitchFamily="66" charset="0"/>
              </a:rPr>
              <a:t>Ekonomik Sorunların Etkisi</a:t>
            </a:r>
          </a:p>
        </p:txBody>
      </p:sp>
      <p:sp>
        <p:nvSpPr>
          <p:cNvPr id="61443" name="2 İçerik Yer Tutucusu">
            <a:extLst>
              <a:ext uri="{FF2B5EF4-FFF2-40B4-BE49-F238E27FC236}">
                <a16:creationId xmlns:a16="http://schemas.microsoft.com/office/drawing/2014/main" id="{949B0C7F-B59C-3815-DB08-01DC6DC128AD}"/>
              </a:ext>
            </a:extLst>
          </p:cNvPr>
          <p:cNvSpPr>
            <a:spLocks noGrp="1"/>
          </p:cNvSpPr>
          <p:nvPr>
            <p:ph idx="1"/>
          </p:nvPr>
        </p:nvSpPr>
        <p:spPr>
          <a:xfrm>
            <a:off x="983848" y="1412876"/>
            <a:ext cx="9474603" cy="4835525"/>
          </a:xfrm>
        </p:spPr>
        <p:txBody>
          <a:bodyPr/>
          <a:lstStyle/>
          <a:p>
            <a:pPr algn="just" eaLnBrk="1" hangingPunct="1">
              <a:buFont typeface="Arial" panose="020B0604020202020204" pitchFamily="34" charset="0"/>
              <a:buChar char="•"/>
            </a:pPr>
            <a:r>
              <a:rPr lang="tr-TR" altLang="tr-TR" dirty="0"/>
              <a:t> </a:t>
            </a:r>
            <a:r>
              <a:rPr lang="tr-TR" altLang="tr-TR" sz="2400" dirty="0">
                <a:latin typeface="Comic Sans MS" panose="030F0902030302020204" pitchFamily="66" charset="0"/>
              </a:rPr>
              <a:t>Temel ihtiyaçları karşılayacak yeterli gelirin olmaması,</a:t>
            </a:r>
          </a:p>
          <a:p>
            <a:pPr algn="just" eaLnBrk="1" hangingPunct="1">
              <a:buFont typeface="Arial" panose="020B0604020202020204" pitchFamily="34" charset="0"/>
              <a:buChar char="•"/>
            </a:pPr>
            <a:r>
              <a:rPr lang="tr-TR" altLang="tr-TR" sz="2400" dirty="0">
                <a:latin typeface="Comic Sans MS" panose="030F0902030302020204" pitchFamily="66" charset="0"/>
              </a:rPr>
              <a:t>  Para tüketim biçimi,</a:t>
            </a:r>
          </a:p>
          <a:p>
            <a:pPr algn="just" eaLnBrk="1" hangingPunct="1">
              <a:buFont typeface="Arial" panose="020B0604020202020204" pitchFamily="34" charset="0"/>
              <a:buChar char="•"/>
            </a:pPr>
            <a:r>
              <a:rPr lang="tr-TR" altLang="tr-TR" sz="2400" dirty="0">
                <a:latin typeface="Comic Sans MS" panose="030F0902030302020204" pitchFamily="66" charset="0"/>
              </a:rPr>
              <a:t>  Ekonomik kararlarda eşler arasındaki güç dengesi.</a:t>
            </a:r>
          </a:p>
          <a:p>
            <a:pPr eaLnBrk="1" hangingPunct="1">
              <a:buFont typeface="Wingdings 2" pitchFamily="2" charset="2"/>
              <a:buNone/>
            </a:pPr>
            <a:endParaRPr lang="tr-TR" altLang="tr-TR" sz="2400" dirty="0">
              <a:latin typeface="Comic Sans MS" panose="030F0902030302020204" pitchFamily="66" charset="0"/>
            </a:endParaRPr>
          </a:p>
          <a:p>
            <a:pPr algn="just" eaLnBrk="1" hangingPunct="1">
              <a:buFont typeface="Wingdings 2" pitchFamily="2" charset="2"/>
              <a:buNone/>
            </a:pPr>
            <a:r>
              <a:rPr lang="tr-TR" altLang="tr-TR" sz="2400" dirty="0">
                <a:latin typeface="Comic Sans MS" panose="030F0902030302020204" pitchFamily="66" charset="0"/>
              </a:rPr>
              <a:t>   </a:t>
            </a:r>
            <a:r>
              <a:rPr lang="tr-TR" altLang="tr-TR" i="1" dirty="0">
                <a:latin typeface="Comic Sans MS" panose="030F0902030302020204" pitchFamily="66" charset="0"/>
              </a:rPr>
              <a:t>Evlilik uyumunda gelirin miktarı ile birlikte eşlerin para idaresi gibi ekonomik konularda </a:t>
            </a:r>
            <a:r>
              <a:rPr lang="tr-TR" altLang="tr-TR" i="1" dirty="0" err="1">
                <a:latin typeface="Comic Sans MS" panose="030F0902030302020204" pitchFamily="66" charset="0"/>
              </a:rPr>
              <a:t>fikirbirliğine</a:t>
            </a:r>
            <a:r>
              <a:rPr lang="tr-TR" altLang="tr-TR" i="1" dirty="0">
                <a:latin typeface="Comic Sans MS" panose="030F0902030302020204" pitchFamily="66" charset="0"/>
              </a:rPr>
              <a:t> varmaları ve ortak bir anlayış oluşturmaları önemlidir. Böylece, ailede ekonomik kaynakların kullanımı, muhafazası ve tasarrufuna ilişkin problemlerin çıkması önlendiği gibi, bu konuda yaşanabilecek çatışmaların da önüne geçilir.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1 Başlık">
            <a:extLst>
              <a:ext uri="{FF2B5EF4-FFF2-40B4-BE49-F238E27FC236}">
                <a16:creationId xmlns:a16="http://schemas.microsoft.com/office/drawing/2014/main" id="{5F66DE77-0838-ACCF-927C-79ADA5C4033F}"/>
              </a:ext>
            </a:extLst>
          </p:cNvPr>
          <p:cNvSpPr>
            <a:spLocks noGrp="1"/>
          </p:cNvSpPr>
          <p:nvPr>
            <p:ph type="title"/>
          </p:nvPr>
        </p:nvSpPr>
        <p:spPr>
          <a:xfrm>
            <a:off x="1331089" y="623888"/>
            <a:ext cx="8727311" cy="1281112"/>
          </a:xfrm>
        </p:spPr>
        <p:txBody>
          <a:bodyPr/>
          <a:lstStyle/>
          <a:p>
            <a:pPr eaLnBrk="1" hangingPunct="1"/>
            <a:r>
              <a:rPr lang="tr-TR" altLang="tr-TR" sz="2800" b="1" i="1" dirty="0">
                <a:latin typeface="Comic Sans MS" panose="030F0902030302020204" pitchFamily="66" charset="0"/>
              </a:rPr>
              <a:t>İletişim ve Dayanışmanın Etkisi</a:t>
            </a:r>
          </a:p>
        </p:txBody>
      </p:sp>
      <p:sp>
        <p:nvSpPr>
          <p:cNvPr id="63491" name="2 İçerik Yer Tutucusu">
            <a:extLst>
              <a:ext uri="{FF2B5EF4-FFF2-40B4-BE49-F238E27FC236}">
                <a16:creationId xmlns:a16="http://schemas.microsoft.com/office/drawing/2014/main" id="{51716FD3-E007-B406-283E-672A2C6C068C}"/>
              </a:ext>
            </a:extLst>
          </p:cNvPr>
          <p:cNvSpPr>
            <a:spLocks noGrp="1"/>
          </p:cNvSpPr>
          <p:nvPr>
            <p:ph idx="1"/>
          </p:nvPr>
        </p:nvSpPr>
        <p:spPr>
          <a:xfrm>
            <a:off x="787078" y="1196976"/>
            <a:ext cx="9671373" cy="5051425"/>
          </a:xfrm>
        </p:spPr>
        <p:txBody>
          <a:bodyPr/>
          <a:lstStyle/>
          <a:p>
            <a:pPr algn="just" eaLnBrk="1" hangingPunct="1">
              <a:buFont typeface="Wingdings 2" pitchFamily="2" charset="2"/>
              <a:buNone/>
            </a:pPr>
            <a:r>
              <a:rPr lang="tr-TR" altLang="tr-TR" dirty="0"/>
              <a:t>      </a:t>
            </a:r>
            <a:r>
              <a:rPr lang="tr-TR" altLang="tr-TR" sz="2400" dirty="0">
                <a:latin typeface="Comic Sans MS" panose="030F0902030302020204" pitchFamily="66" charset="0"/>
              </a:rPr>
              <a:t>Ailede iletişim; mesajların paylaşılması yoluyla zamanla gelişen, kişilerarası ilişkilerde birlikteliği gerektiren, organize olmuş ve doğal olarak oluşan etkileşim mekanizmasıdır.</a:t>
            </a:r>
          </a:p>
          <a:p>
            <a:pPr algn="just" eaLnBrk="1" hangingPunct="1">
              <a:buFont typeface="Wingdings 2" pitchFamily="2" charset="2"/>
              <a:buNone/>
            </a:pPr>
            <a:endParaRPr lang="tr-TR" altLang="tr-TR" sz="2400" dirty="0">
              <a:latin typeface="Comic Sans MS" panose="030F0902030302020204" pitchFamily="66" charset="0"/>
            </a:endParaRPr>
          </a:p>
          <a:p>
            <a:pPr algn="just" eaLnBrk="1" hangingPunct="1">
              <a:buFont typeface="Wingdings 2" pitchFamily="2" charset="2"/>
              <a:buNone/>
            </a:pPr>
            <a:r>
              <a:rPr lang="tr-TR" altLang="tr-TR" sz="2400" dirty="0">
                <a:latin typeface="Comic Sans MS" panose="030F0902030302020204" pitchFamily="66" charset="0"/>
              </a:rPr>
              <a:t>       Açık, etkili ve nitelikli iletişim evlilik başarısı ve mutluluğu olumlu etkiler. Sorunların çözümünde etkili iletişim şarttır.</a:t>
            </a:r>
          </a:p>
          <a:p>
            <a:pPr algn="just" eaLnBrk="1" hangingPunct="1">
              <a:buFont typeface="Wingdings 2" pitchFamily="2" charset="2"/>
              <a:buNone/>
            </a:pPr>
            <a:endParaRPr lang="tr-TR" altLang="tr-TR" sz="2400" dirty="0">
              <a:latin typeface="Comic Sans MS" panose="030F0902030302020204" pitchFamily="66" charset="0"/>
            </a:endParaRPr>
          </a:p>
          <a:p>
            <a:pPr algn="just" eaLnBrk="1" hangingPunct="1">
              <a:buFont typeface="Wingdings 2" pitchFamily="2" charset="2"/>
              <a:buNone/>
            </a:pPr>
            <a:r>
              <a:rPr lang="tr-TR" altLang="tr-TR" sz="2400" dirty="0">
                <a:latin typeface="Comic Sans MS" panose="030F0902030302020204" pitchFamily="66" charset="0"/>
              </a:rPr>
              <a:t>       Her iki eşin de iletişim konusunda istekli ve başarılı olması</a:t>
            </a:r>
            <a:r>
              <a:rPr lang="tr-TR" altLang="tr-TR" sz="2400" dirty="0">
                <a:latin typeface="Comic Sans MS" panose="030F0902030302020204" pitchFamily="66" charset="0"/>
                <a:sym typeface="Wingdings" pitchFamily="2" charset="2"/>
              </a:rPr>
              <a:t> </a:t>
            </a:r>
            <a:r>
              <a:rPr lang="tr-TR" altLang="tr-TR" sz="2400" dirty="0">
                <a:solidFill>
                  <a:srgbClr val="FF0000"/>
                </a:solidFill>
                <a:latin typeface="Comic Sans MS" panose="030F0902030302020204" pitchFamily="66" charset="0"/>
                <a:sym typeface="Wingdings" pitchFamily="2" charset="2"/>
              </a:rPr>
              <a:t>MUTLULUK</a:t>
            </a:r>
            <a:endParaRPr lang="tr-TR" altLang="tr-TR" sz="2400" dirty="0">
              <a:solidFill>
                <a:srgbClr val="FF0000"/>
              </a:solidFill>
              <a:latin typeface="Comic Sans MS" panose="030F0902030302020204" pitchFamily="66"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C5B8515C-18D3-7878-68F1-B7DF683E8C5E}"/>
              </a:ext>
            </a:extLst>
          </p:cNvPr>
          <p:cNvSpPr>
            <a:spLocks noGrp="1"/>
          </p:cNvSpPr>
          <p:nvPr>
            <p:ph type="title"/>
          </p:nvPr>
        </p:nvSpPr>
        <p:spPr>
          <a:xfrm>
            <a:off x="3468688" y="623888"/>
            <a:ext cx="6589712" cy="1281112"/>
          </a:xfrm>
        </p:spPr>
        <p:txBody>
          <a:bodyPr rtlCol="0">
            <a:normAutofit/>
          </a:bodyPr>
          <a:lstStyle/>
          <a:p>
            <a:pPr>
              <a:defRPr/>
            </a:pPr>
            <a:r>
              <a:rPr lang="tr-TR" dirty="0">
                <a:solidFill>
                  <a:schemeClr val="tx2">
                    <a:satMod val="130000"/>
                  </a:schemeClr>
                </a:solidFill>
              </a:rPr>
              <a:t> </a:t>
            </a:r>
          </a:p>
        </p:txBody>
      </p:sp>
      <p:sp>
        <p:nvSpPr>
          <p:cNvPr id="3" name="2 İçerik Yer Tutucusu">
            <a:extLst>
              <a:ext uri="{FF2B5EF4-FFF2-40B4-BE49-F238E27FC236}">
                <a16:creationId xmlns:a16="http://schemas.microsoft.com/office/drawing/2014/main" id="{E7318D12-37DE-4674-CBBC-C480AD90FCF9}"/>
              </a:ext>
            </a:extLst>
          </p:cNvPr>
          <p:cNvSpPr>
            <a:spLocks noGrp="1"/>
          </p:cNvSpPr>
          <p:nvPr>
            <p:ph idx="1"/>
          </p:nvPr>
        </p:nvSpPr>
        <p:spPr>
          <a:xfrm>
            <a:off x="1157468" y="623888"/>
            <a:ext cx="9300982" cy="5624513"/>
          </a:xfrm>
        </p:spPr>
        <p:txBody>
          <a:bodyPr rtlCol="0">
            <a:normAutofit/>
          </a:bodyPr>
          <a:lstStyle/>
          <a:p>
            <a:pPr marL="365760" indent="-283464">
              <a:buNone/>
              <a:defRPr/>
            </a:pPr>
            <a:r>
              <a:rPr lang="tr-TR" sz="2400" dirty="0">
                <a:solidFill>
                  <a:srgbClr val="00B050"/>
                </a:solidFill>
                <a:latin typeface="Comic Sans MS" pitchFamily="66" charset="0"/>
              </a:rPr>
              <a:t>    </a:t>
            </a:r>
            <a:r>
              <a:rPr lang="tr-TR" dirty="0">
                <a:solidFill>
                  <a:schemeClr val="tx2"/>
                </a:solidFill>
                <a:latin typeface="Comic Sans MS" pitchFamily="66" charset="0"/>
              </a:rPr>
              <a:t>Dayanışmayı engelleyen  2 temel unsur;</a:t>
            </a:r>
          </a:p>
          <a:p>
            <a:pPr marL="365760" indent="-283464">
              <a:buFont typeface="Wingdings" pitchFamily="2" charset="2"/>
              <a:buChar char="q"/>
              <a:defRPr/>
            </a:pPr>
            <a:r>
              <a:rPr lang="tr-TR" dirty="0">
                <a:solidFill>
                  <a:schemeClr val="tx1">
                    <a:lumMod val="75000"/>
                    <a:lumOff val="25000"/>
                  </a:schemeClr>
                </a:solidFill>
                <a:latin typeface="Comic Sans MS" pitchFamily="66" charset="0"/>
              </a:rPr>
              <a:t>             Toplumsal etkinliklerden kopmak,</a:t>
            </a:r>
          </a:p>
          <a:p>
            <a:pPr marL="365760" indent="-283464">
              <a:buFont typeface="Wingdings" pitchFamily="2" charset="2"/>
              <a:buChar char="q"/>
              <a:defRPr/>
            </a:pPr>
            <a:r>
              <a:rPr lang="tr-TR" dirty="0">
                <a:solidFill>
                  <a:schemeClr val="tx1">
                    <a:lumMod val="75000"/>
                    <a:lumOff val="25000"/>
                  </a:schemeClr>
                </a:solidFill>
                <a:latin typeface="Comic Sans MS" pitchFamily="66" charset="0"/>
              </a:rPr>
              <a:t>             Aileye çocukların katılması</a:t>
            </a:r>
          </a:p>
          <a:p>
            <a:pPr marL="365760" indent="-283464">
              <a:buNone/>
              <a:defRPr/>
            </a:pPr>
            <a:r>
              <a:rPr lang="tr-TR" sz="2400" dirty="0">
                <a:solidFill>
                  <a:schemeClr val="tx1">
                    <a:lumMod val="75000"/>
                    <a:lumOff val="25000"/>
                  </a:schemeClr>
                </a:solidFill>
                <a:latin typeface="Comic Sans MS" pitchFamily="66" charset="0"/>
              </a:rPr>
              <a:t>  </a:t>
            </a:r>
            <a:r>
              <a:rPr lang="tr-TR" dirty="0">
                <a:solidFill>
                  <a:schemeClr val="tx1">
                    <a:lumMod val="75000"/>
                    <a:lumOff val="25000"/>
                  </a:schemeClr>
                </a:solidFill>
                <a:latin typeface="Comic Sans MS" pitchFamily="66" charset="0"/>
              </a:rPr>
              <a:t>Dayanışmanın kurulması ve sürdürülmesini tehlikeye atar.</a:t>
            </a:r>
          </a:p>
          <a:p>
            <a:pPr marL="365760" indent="-283464">
              <a:buNone/>
              <a:defRPr/>
            </a:pPr>
            <a:endParaRPr lang="tr-TR" dirty="0">
              <a:solidFill>
                <a:schemeClr val="tx1">
                  <a:lumMod val="75000"/>
                  <a:lumOff val="25000"/>
                </a:schemeClr>
              </a:solidFill>
              <a:latin typeface="Comic Sans MS" pitchFamily="66" charset="0"/>
            </a:endParaRPr>
          </a:p>
          <a:p>
            <a:pPr marL="365760" indent="-283464">
              <a:buNone/>
              <a:defRPr/>
            </a:pPr>
            <a:r>
              <a:rPr lang="tr-TR" dirty="0">
                <a:solidFill>
                  <a:schemeClr val="accent5"/>
                </a:solidFill>
                <a:latin typeface="Comic Sans MS" pitchFamily="66" charset="0"/>
              </a:rPr>
              <a:t>Evlilikteki uyumun olumlu ve dengeli olabilmesi için; </a:t>
            </a:r>
          </a:p>
          <a:p>
            <a:pPr marL="365760" indent="-283464">
              <a:buNone/>
              <a:defRPr/>
            </a:pPr>
            <a:r>
              <a:rPr lang="tr-TR" dirty="0">
                <a:solidFill>
                  <a:schemeClr val="accent5"/>
                </a:solidFill>
                <a:latin typeface="Comic Sans MS" pitchFamily="66" charset="0"/>
              </a:rPr>
              <a:t>     </a:t>
            </a:r>
          </a:p>
          <a:p>
            <a:pPr marL="365760" indent="-283464">
              <a:buFont typeface="Wingdings" pitchFamily="2" charset="2"/>
              <a:buChar char="q"/>
              <a:defRPr/>
            </a:pPr>
            <a:r>
              <a:rPr lang="tr-TR" dirty="0">
                <a:solidFill>
                  <a:schemeClr val="tx1">
                    <a:lumMod val="75000"/>
                    <a:lumOff val="25000"/>
                  </a:schemeClr>
                </a:solidFill>
                <a:latin typeface="Comic Sans MS" pitchFamily="66" charset="0"/>
              </a:rPr>
              <a:t>           Evlilik ilişkisinin sürekliliğini sağlamak,</a:t>
            </a:r>
          </a:p>
          <a:p>
            <a:pPr marL="365760" indent="-283464">
              <a:buFont typeface="Wingdings" pitchFamily="2" charset="2"/>
              <a:buChar char="q"/>
              <a:defRPr/>
            </a:pPr>
            <a:r>
              <a:rPr lang="tr-TR" dirty="0">
                <a:solidFill>
                  <a:schemeClr val="tx1">
                    <a:lumMod val="75000"/>
                    <a:lumOff val="25000"/>
                  </a:schemeClr>
                </a:solidFill>
                <a:latin typeface="Comic Sans MS" pitchFamily="66" charset="0"/>
              </a:rPr>
              <a:t>           Yeni etkinlikler planlamak, </a:t>
            </a:r>
          </a:p>
          <a:p>
            <a:pPr marL="365760" indent="-283464">
              <a:buFont typeface="Wingdings" pitchFamily="2" charset="2"/>
              <a:buChar char="q"/>
              <a:defRPr/>
            </a:pPr>
            <a:r>
              <a:rPr lang="tr-TR" dirty="0">
                <a:solidFill>
                  <a:schemeClr val="tx1">
                    <a:lumMod val="75000"/>
                    <a:lumOff val="25000"/>
                  </a:schemeClr>
                </a:solidFill>
                <a:latin typeface="Comic Sans MS" pitchFamily="66" charset="0"/>
              </a:rPr>
              <a:t>           Romantik olanaklar yaratmak,</a:t>
            </a:r>
          </a:p>
          <a:p>
            <a:pPr marL="365760" indent="-283464">
              <a:buFont typeface="Wingdings" pitchFamily="2" charset="2"/>
              <a:buChar char="q"/>
              <a:defRPr/>
            </a:pPr>
            <a:r>
              <a:rPr lang="tr-TR" dirty="0">
                <a:solidFill>
                  <a:schemeClr val="tx1">
                    <a:lumMod val="75000"/>
                    <a:lumOff val="25000"/>
                  </a:schemeClr>
                </a:solidFill>
                <a:latin typeface="Comic Sans MS" pitchFamily="66" charset="0"/>
              </a:rPr>
              <a:t>           Duygusal dayanışmayı güçlendirmek</a:t>
            </a:r>
          </a:p>
          <a:p>
            <a:pPr marL="365760" indent="-283464">
              <a:buFont typeface="Wingdings" pitchFamily="2" charset="2"/>
              <a:buChar char="q"/>
              <a:defRPr/>
            </a:pPr>
            <a:r>
              <a:rPr lang="tr-TR" dirty="0">
                <a:solidFill>
                  <a:schemeClr val="tx1">
                    <a:lumMod val="75000"/>
                    <a:lumOff val="25000"/>
                  </a:schemeClr>
                </a:solidFill>
                <a:latin typeface="Comic Sans MS" pitchFamily="66" charset="0"/>
              </a:rPr>
              <a:t>           Mesleki rollerle ilgili destek sunmak önemlidir.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1 Başlık">
            <a:extLst>
              <a:ext uri="{FF2B5EF4-FFF2-40B4-BE49-F238E27FC236}">
                <a16:creationId xmlns:a16="http://schemas.microsoft.com/office/drawing/2014/main" id="{6F80FCFB-0564-B1DE-DB98-66687D9A927C}"/>
              </a:ext>
            </a:extLst>
          </p:cNvPr>
          <p:cNvSpPr>
            <a:spLocks noGrp="1"/>
          </p:cNvSpPr>
          <p:nvPr>
            <p:ph type="title"/>
          </p:nvPr>
        </p:nvSpPr>
        <p:spPr>
          <a:xfrm>
            <a:off x="1111170" y="333375"/>
            <a:ext cx="9244093" cy="1143000"/>
          </a:xfrm>
        </p:spPr>
        <p:txBody>
          <a:bodyPr/>
          <a:lstStyle/>
          <a:p>
            <a:pPr eaLnBrk="1" hangingPunct="1"/>
            <a:r>
              <a:rPr lang="tr-TR" altLang="tr-TR" sz="3200" b="1" i="1" dirty="0">
                <a:latin typeface="Comic Sans MS" panose="030F0902030302020204" pitchFamily="66" charset="0"/>
              </a:rPr>
              <a:t>Cinsel Yaşamın Etkisi</a:t>
            </a:r>
          </a:p>
        </p:txBody>
      </p:sp>
      <p:sp>
        <p:nvSpPr>
          <p:cNvPr id="21507" name="2 İçerik Yer Tutucusu">
            <a:extLst>
              <a:ext uri="{FF2B5EF4-FFF2-40B4-BE49-F238E27FC236}">
                <a16:creationId xmlns:a16="http://schemas.microsoft.com/office/drawing/2014/main" id="{E140324C-77DE-5BF1-1DFA-D46AEFB3AE7C}"/>
              </a:ext>
            </a:extLst>
          </p:cNvPr>
          <p:cNvSpPr>
            <a:spLocks noGrp="1"/>
          </p:cNvSpPr>
          <p:nvPr>
            <p:ph idx="1"/>
          </p:nvPr>
        </p:nvSpPr>
        <p:spPr>
          <a:xfrm>
            <a:off x="937549" y="1412876"/>
            <a:ext cx="9520901" cy="4835525"/>
          </a:xfrm>
        </p:spPr>
        <p:txBody>
          <a:bodyPr rtlCol="0">
            <a:normAutofit lnSpcReduction="10000"/>
          </a:bodyPr>
          <a:lstStyle/>
          <a:p>
            <a:pPr marL="365760" indent="-283464">
              <a:buNone/>
              <a:defRPr/>
            </a:pPr>
            <a:r>
              <a:rPr lang="tr-TR" sz="2400" dirty="0">
                <a:solidFill>
                  <a:schemeClr val="tx1">
                    <a:lumMod val="75000"/>
                    <a:lumOff val="25000"/>
                  </a:schemeClr>
                </a:solidFill>
                <a:latin typeface="Comic Sans MS" pitchFamily="66" charset="0"/>
              </a:rPr>
              <a:t>       Cinsel ilişki evliliğin ayrılmaz bir parçası olarak görülmekle </a:t>
            </a:r>
            <a:r>
              <a:rPr lang="tr-TR" sz="2400" dirty="0" err="1">
                <a:solidFill>
                  <a:schemeClr val="tx1">
                    <a:lumMod val="75000"/>
                    <a:lumOff val="25000"/>
                  </a:schemeClr>
                </a:solidFill>
                <a:latin typeface="Comic Sans MS" pitchFamily="66" charset="0"/>
              </a:rPr>
              <a:t>birlikte,herkes</a:t>
            </a:r>
            <a:r>
              <a:rPr lang="tr-TR" sz="2400" dirty="0">
                <a:solidFill>
                  <a:schemeClr val="tx1">
                    <a:lumMod val="75000"/>
                    <a:lumOff val="25000"/>
                  </a:schemeClr>
                </a:solidFill>
                <a:latin typeface="Comic Sans MS" pitchFamily="66" charset="0"/>
              </a:rPr>
              <a:t> için her durumda ve her zaman aynı anlama gelmemektedir.</a:t>
            </a:r>
          </a:p>
          <a:p>
            <a:pPr marL="365760" indent="-283464">
              <a:buNone/>
              <a:defRPr/>
            </a:pPr>
            <a:endParaRPr lang="tr-TR" sz="2400" dirty="0">
              <a:solidFill>
                <a:schemeClr val="tx1">
                  <a:lumMod val="75000"/>
                  <a:lumOff val="25000"/>
                </a:schemeClr>
              </a:solidFill>
              <a:latin typeface="Comic Sans MS" pitchFamily="66" charset="0"/>
            </a:endParaRPr>
          </a:p>
          <a:p>
            <a:pPr marL="365760" indent="-283464">
              <a:buFont typeface="Wingdings" pitchFamily="2" charset="2"/>
              <a:buChar char="§"/>
              <a:defRPr/>
            </a:pPr>
            <a:r>
              <a:rPr lang="tr-TR" sz="2400" dirty="0">
                <a:solidFill>
                  <a:schemeClr val="tx1">
                    <a:lumMod val="75000"/>
                    <a:lumOff val="25000"/>
                  </a:schemeClr>
                </a:solidFill>
                <a:latin typeface="Comic Sans MS" pitchFamily="66" charset="0"/>
              </a:rPr>
              <a:t>      Fiziksel doyum</a:t>
            </a:r>
          </a:p>
          <a:p>
            <a:pPr marL="365760" indent="-283464">
              <a:buFont typeface="Wingdings" pitchFamily="2" charset="2"/>
              <a:buChar char="§"/>
              <a:defRPr/>
            </a:pPr>
            <a:r>
              <a:rPr lang="tr-TR" sz="2400" dirty="0">
                <a:solidFill>
                  <a:schemeClr val="tx1">
                    <a:lumMod val="75000"/>
                    <a:lumOff val="25000"/>
                  </a:schemeClr>
                </a:solidFill>
                <a:latin typeface="Comic Sans MS" pitchFamily="66" charset="0"/>
              </a:rPr>
              <a:t>      Psikolojik doyum</a:t>
            </a:r>
          </a:p>
          <a:p>
            <a:pPr marL="365760" indent="-283464">
              <a:buFont typeface="Wingdings" pitchFamily="2" charset="2"/>
              <a:buChar char="§"/>
              <a:defRPr/>
            </a:pPr>
            <a:endParaRPr lang="tr-TR" sz="2400" dirty="0">
              <a:solidFill>
                <a:schemeClr val="tx1">
                  <a:lumMod val="75000"/>
                  <a:lumOff val="25000"/>
                </a:schemeClr>
              </a:solidFill>
              <a:latin typeface="Comic Sans MS" pitchFamily="66" charset="0"/>
            </a:endParaRPr>
          </a:p>
          <a:p>
            <a:pPr marL="365760" indent="-283464" algn="just">
              <a:buNone/>
              <a:defRPr/>
            </a:pPr>
            <a:r>
              <a:rPr lang="tr-TR" sz="2400" dirty="0">
                <a:solidFill>
                  <a:schemeClr val="tx1">
                    <a:lumMod val="75000"/>
                    <a:lumOff val="25000"/>
                  </a:schemeClr>
                </a:solidFill>
                <a:latin typeface="Comic Sans MS" pitchFamily="66" charset="0"/>
              </a:rPr>
              <a:t>       Cinsel ilişkilerde aşkın varlığı, eşlerin bütünleşmesine, tam bir doyum sağlamasına yardım ettiği için gereklidir. Fiziksel ve psikolojik doyumun birlikte sağlanması halinde evlilik anlam kazanır, kadın ve erkek bütünleşir.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5F6D49-1FF7-C828-E8BF-89E55831C40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2FB9D6A-732B-0CA2-4487-9E053E1F14A1}"/>
              </a:ext>
            </a:extLst>
          </p:cNvPr>
          <p:cNvSpPr>
            <a:spLocks noGrp="1"/>
          </p:cNvSpPr>
          <p:nvPr>
            <p:ph idx="1"/>
          </p:nvPr>
        </p:nvSpPr>
        <p:spPr/>
        <p:txBody>
          <a:bodyPr>
            <a:normAutofit lnSpcReduction="10000"/>
          </a:bodyPr>
          <a:lstStyle/>
          <a:p>
            <a:pPr marL="0" indent="0">
              <a:buNone/>
            </a:pPr>
            <a:r>
              <a:rPr lang="tr-TR" b="0" i="0" u="none" strike="noStrike" dirty="0">
                <a:solidFill>
                  <a:srgbClr val="003042"/>
                </a:solidFill>
                <a:effectLst/>
                <a:latin typeface="Nunito" panose="020F0502020204030204" pitchFamily="34" charset="0"/>
              </a:rPr>
              <a:t>Ailede sağlıklı iletişimin varlığı, aile üyelerinin birbirlerini anlamalarını sağlar ve aralarında kuvvetli bir bağ oluşturur. </a:t>
            </a:r>
          </a:p>
          <a:p>
            <a:pPr marL="0" indent="0">
              <a:buNone/>
            </a:pPr>
            <a:r>
              <a:rPr lang="tr-TR" b="0" i="0" u="none" strike="noStrike" dirty="0">
                <a:solidFill>
                  <a:srgbClr val="003042"/>
                </a:solidFill>
                <a:effectLst/>
                <a:latin typeface="Nunito" panose="020F0502020204030204" pitchFamily="34" charset="0"/>
              </a:rPr>
              <a:t>Ayrıca çocuklara doğru iletişimi öğretir. Aile içi sağlıklı iletişimin varlığı, ailenin diğer kişilerle ilişkilerini de olumlu yönde etkiler. </a:t>
            </a:r>
          </a:p>
          <a:p>
            <a:pPr marL="0" indent="0">
              <a:buNone/>
            </a:pPr>
            <a:r>
              <a:rPr lang="tr-TR" b="0" i="0" u="none" strike="noStrike" dirty="0">
                <a:solidFill>
                  <a:srgbClr val="003042"/>
                </a:solidFill>
                <a:effectLst/>
                <a:latin typeface="Nunito" panose="020F0502020204030204" pitchFamily="34" charset="0"/>
              </a:rPr>
              <a:t>Bireycilik, bencillik, paylaşamama, öfke, yargılama, kötümserlik, yalnızlık duygusu azalır. Böyle bir ailede karşıdakini anlamaya çalışma, birlikte karar verme, hatalara karşı tolerans ve sevgi hâkimdir. </a:t>
            </a:r>
          </a:p>
          <a:p>
            <a:pPr marL="0" indent="0">
              <a:buNone/>
            </a:pPr>
            <a:r>
              <a:rPr lang="tr-TR" b="0" i="0" u="none" strike="noStrike" dirty="0">
                <a:solidFill>
                  <a:srgbClr val="003042"/>
                </a:solidFill>
                <a:effectLst/>
                <a:latin typeface="Nunito" panose="020F0502020204030204" pitchFamily="34" charset="0"/>
              </a:rPr>
              <a:t>Sağlıklı iletişimin var olduğu ailelerde tek bir otoriter güç olmaz. Bu güç uygun yer ve zamanda üyelerce paylaşılır. Sağlıklı iletişim kurabilen ailelerde kriz ve stres ile bağ etmek kolaylaşır.</a:t>
            </a:r>
            <a:endParaRPr lang="tr-TR" dirty="0"/>
          </a:p>
        </p:txBody>
      </p:sp>
    </p:spTree>
    <p:extLst>
      <p:ext uri="{BB962C8B-B14F-4D97-AF65-F5344CB8AC3E}">
        <p14:creationId xmlns:p14="http://schemas.microsoft.com/office/powerpoint/2010/main" val="7351532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1 Başlık">
            <a:extLst>
              <a:ext uri="{FF2B5EF4-FFF2-40B4-BE49-F238E27FC236}">
                <a16:creationId xmlns:a16="http://schemas.microsoft.com/office/drawing/2014/main" id="{DBB0335F-01A2-0ECB-D85E-79DDF701EADC}"/>
              </a:ext>
            </a:extLst>
          </p:cNvPr>
          <p:cNvSpPr>
            <a:spLocks noGrp="1"/>
          </p:cNvSpPr>
          <p:nvPr>
            <p:ph type="title"/>
          </p:nvPr>
        </p:nvSpPr>
        <p:spPr>
          <a:xfrm>
            <a:off x="1331089" y="358815"/>
            <a:ext cx="8727311" cy="1546185"/>
          </a:xfrm>
        </p:spPr>
        <p:txBody>
          <a:bodyPr/>
          <a:lstStyle/>
          <a:p>
            <a:pPr eaLnBrk="1" hangingPunct="1"/>
            <a:r>
              <a:rPr lang="tr-TR" altLang="tr-TR" sz="2400" b="1" i="1" dirty="0">
                <a:solidFill>
                  <a:srgbClr val="FF0000"/>
                </a:solidFill>
                <a:latin typeface="Comic Sans MS" panose="030F0902030302020204" pitchFamily="66" charset="0"/>
              </a:rPr>
              <a:t>Evlilik Uyumunun Çocuklar Üzerindeki Etkileri</a:t>
            </a:r>
          </a:p>
        </p:txBody>
      </p:sp>
      <p:sp>
        <p:nvSpPr>
          <p:cNvPr id="3" name="2 İçerik Yer Tutucusu">
            <a:extLst>
              <a:ext uri="{FF2B5EF4-FFF2-40B4-BE49-F238E27FC236}">
                <a16:creationId xmlns:a16="http://schemas.microsoft.com/office/drawing/2014/main" id="{46D4FED2-1EAD-CA6F-1985-EE1089CFFC1A}"/>
              </a:ext>
            </a:extLst>
          </p:cNvPr>
          <p:cNvSpPr>
            <a:spLocks noGrp="1"/>
          </p:cNvSpPr>
          <p:nvPr>
            <p:ph idx="1"/>
          </p:nvPr>
        </p:nvSpPr>
        <p:spPr>
          <a:xfrm>
            <a:off x="1111170" y="1341438"/>
            <a:ext cx="9347281" cy="4906962"/>
          </a:xfrm>
        </p:spPr>
        <p:txBody>
          <a:bodyPr rtlCol="0">
            <a:normAutofit/>
          </a:bodyPr>
          <a:lstStyle/>
          <a:p>
            <a:pPr marL="365760" indent="-283464" algn="just">
              <a:buNone/>
              <a:defRPr/>
            </a:pPr>
            <a:r>
              <a:rPr lang="tr-TR" dirty="0">
                <a:solidFill>
                  <a:schemeClr val="tx1">
                    <a:lumMod val="75000"/>
                    <a:lumOff val="25000"/>
                  </a:schemeClr>
                </a:solidFill>
              </a:rPr>
              <a:t>     </a:t>
            </a:r>
            <a:r>
              <a:rPr lang="tr-TR" sz="2400" dirty="0">
                <a:solidFill>
                  <a:schemeClr val="tx1">
                    <a:lumMod val="75000"/>
                    <a:lumOff val="25000"/>
                  </a:schemeClr>
                </a:solidFill>
                <a:latin typeface="Comic Sans MS" pitchFamily="66" charset="0"/>
              </a:rPr>
              <a:t>Çocuk temel ihtiyaçları karşılandıktan sonra, anne- babasının birbirlerini sevdiğini bildiği sürece kendini mutlu ve güvende hisseder. Eşlerin karşılıklı ilişkilerine özen göstermeleri, çocuklarına özen göstermeleri ile eş anlamlıdır.</a:t>
            </a:r>
          </a:p>
          <a:p>
            <a:pPr marL="365760" indent="-283464" algn="just">
              <a:buNone/>
              <a:defRPr/>
            </a:pPr>
            <a:r>
              <a:rPr lang="tr-TR" sz="2400" dirty="0">
                <a:solidFill>
                  <a:schemeClr val="tx1">
                    <a:lumMod val="75000"/>
                    <a:lumOff val="25000"/>
                  </a:schemeClr>
                </a:solidFill>
                <a:latin typeface="Comic Sans MS" pitchFamily="66" charset="0"/>
              </a:rPr>
              <a:t> </a:t>
            </a:r>
            <a:r>
              <a:rPr lang="tr-TR" i="1" dirty="0">
                <a:solidFill>
                  <a:schemeClr val="tx2">
                    <a:lumMod val="50000"/>
                  </a:schemeClr>
                </a:solidFill>
                <a:latin typeface="Comic Sans MS" pitchFamily="66" charset="0"/>
              </a:rPr>
              <a:t>Olumlu duygusal bağlar</a:t>
            </a:r>
            <a:r>
              <a:rPr lang="tr-TR" i="1" dirty="0">
                <a:solidFill>
                  <a:schemeClr val="tx2">
                    <a:lumMod val="50000"/>
                  </a:schemeClr>
                </a:solidFill>
                <a:latin typeface="Comic Sans MS" pitchFamily="66" charset="0"/>
                <a:sym typeface="Wingdings" pitchFamily="2" charset="2"/>
              </a:rPr>
              <a:t> Çocuğun gereksinimlerine duyarlılık</a:t>
            </a:r>
          </a:p>
          <a:p>
            <a:pPr marL="365760" indent="-283464" algn="just">
              <a:buNone/>
              <a:defRPr/>
            </a:pPr>
            <a:r>
              <a:rPr lang="tr-TR" i="1" dirty="0">
                <a:solidFill>
                  <a:schemeClr val="tx2">
                    <a:lumMod val="50000"/>
                  </a:schemeClr>
                </a:solidFill>
                <a:latin typeface="Comic Sans MS" pitchFamily="66" charset="0"/>
                <a:sym typeface="Wingdings" pitchFamily="2" charset="2"/>
              </a:rPr>
              <a:t> Çözülemeyen çatışmalarGerginlikOlumsuz ebeveyn tutumları</a:t>
            </a:r>
          </a:p>
          <a:p>
            <a:pPr marL="365760" indent="-283464" algn="just">
              <a:buFont typeface="Wingdings" pitchFamily="2" charset="2"/>
              <a:buChar char="q"/>
              <a:defRPr/>
            </a:pPr>
            <a:r>
              <a:rPr lang="tr-TR" i="1" dirty="0">
                <a:solidFill>
                  <a:schemeClr val="accent5">
                    <a:lumMod val="60000"/>
                    <a:lumOff val="40000"/>
                  </a:schemeClr>
                </a:solidFill>
                <a:latin typeface="Comic Sans MS" pitchFamily="66" charset="0"/>
                <a:sym typeface="Wingdings" pitchFamily="2" charset="2"/>
              </a:rPr>
              <a:t>        </a:t>
            </a:r>
            <a:r>
              <a:rPr lang="tr-TR" dirty="0">
                <a:solidFill>
                  <a:schemeClr val="tx2"/>
                </a:solidFill>
                <a:latin typeface="Comic Sans MS" pitchFamily="66" charset="0"/>
                <a:sym typeface="Wingdings" pitchFamily="2" charset="2"/>
              </a:rPr>
              <a:t>Çocuğun benlik saygısında azalma,</a:t>
            </a:r>
          </a:p>
          <a:p>
            <a:pPr marL="365760" indent="-283464" algn="just">
              <a:buFont typeface="Wingdings" pitchFamily="2" charset="2"/>
              <a:buChar char="q"/>
              <a:defRPr/>
            </a:pPr>
            <a:r>
              <a:rPr lang="tr-TR" dirty="0">
                <a:solidFill>
                  <a:schemeClr val="tx2"/>
                </a:solidFill>
                <a:latin typeface="Comic Sans MS" pitchFamily="66" charset="0"/>
                <a:sym typeface="Wingdings" pitchFamily="2" charset="2"/>
              </a:rPr>
              <a:t>        Duygusal ve davranışsal uyum sorunları,</a:t>
            </a:r>
          </a:p>
          <a:p>
            <a:pPr marL="365760" indent="-283464" algn="just">
              <a:buFont typeface="Wingdings" pitchFamily="2" charset="2"/>
              <a:buChar char="q"/>
              <a:defRPr/>
            </a:pPr>
            <a:r>
              <a:rPr lang="tr-TR" dirty="0">
                <a:solidFill>
                  <a:schemeClr val="tx2"/>
                </a:solidFill>
                <a:latin typeface="Comic Sans MS" pitchFamily="66" charset="0"/>
                <a:sym typeface="Wingdings" pitchFamily="2" charset="2"/>
              </a:rPr>
              <a:t>        Akran ilişkilerinde uyumsuzluk,</a:t>
            </a:r>
          </a:p>
          <a:p>
            <a:pPr marL="365760" indent="-283464" algn="just">
              <a:buFont typeface="Wingdings" pitchFamily="2" charset="2"/>
              <a:buChar char="q"/>
              <a:defRPr/>
            </a:pPr>
            <a:r>
              <a:rPr lang="tr-TR" dirty="0">
                <a:solidFill>
                  <a:schemeClr val="tx2"/>
                </a:solidFill>
                <a:latin typeface="Comic Sans MS" pitchFamily="66" charset="0"/>
                <a:sym typeface="Wingdings" pitchFamily="2" charset="2"/>
              </a:rPr>
              <a:t>        Korku, kaygı,</a:t>
            </a:r>
          </a:p>
          <a:p>
            <a:pPr marL="365760" indent="-283464" algn="just">
              <a:buFont typeface="Wingdings" pitchFamily="2" charset="2"/>
              <a:buChar char="q"/>
              <a:defRPr/>
            </a:pPr>
            <a:r>
              <a:rPr lang="tr-TR" dirty="0">
                <a:solidFill>
                  <a:schemeClr val="tx2"/>
                </a:solidFill>
                <a:latin typeface="Comic Sans MS" pitchFamily="66" charset="0"/>
                <a:sym typeface="Wingdings" pitchFamily="2" charset="2"/>
              </a:rPr>
              <a:t>         Problem çözme becerisinin gelişiminde yetersizlik vb.</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Başlık">
            <a:extLst>
              <a:ext uri="{FF2B5EF4-FFF2-40B4-BE49-F238E27FC236}">
                <a16:creationId xmlns:a16="http://schemas.microsoft.com/office/drawing/2014/main" id="{A1E9A18F-432B-4358-0BB8-0B803C5805B7}"/>
              </a:ext>
            </a:extLst>
          </p:cNvPr>
          <p:cNvSpPr>
            <a:spLocks noGrp="1"/>
          </p:cNvSpPr>
          <p:nvPr>
            <p:ph type="title"/>
          </p:nvPr>
        </p:nvSpPr>
        <p:spPr>
          <a:xfrm>
            <a:off x="1134320" y="324092"/>
            <a:ext cx="8924080" cy="648182"/>
          </a:xfrm>
        </p:spPr>
        <p:txBody>
          <a:bodyPr>
            <a:normAutofit fontScale="90000"/>
          </a:bodyPr>
          <a:lstStyle/>
          <a:p>
            <a:pPr eaLnBrk="1" hangingPunct="1"/>
            <a:r>
              <a:rPr lang="tr-TR" altLang="tr-TR" b="1" i="1" dirty="0">
                <a:solidFill>
                  <a:srgbClr val="FF0000"/>
                </a:solidFill>
                <a:latin typeface="Comic Sans MS" panose="030F0902030302020204" pitchFamily="66" charset="0"/>
              </a:rPr>
              <a:t>EBEVEYN-ÇOCUK İLİŞKİSİ</a:t>
            </a:r>
          </a:p>
        </p:txBody>
      </p:sp>
      <p:sp>
        <p:nvSpPr>
          <p:cNvPr id="22531" name="2 İçerik Yer Tutucusu">
            <a:extLst>
              <a:ext uri="{FF2B5EF4-FFF2-40B4-BE49-F238E27FC236}">
                <a16:creationId xmlns:a16="http://schemas.microsoft.com/office/drawing/2014/main" id="{6B2EBFF8-02B2-53FC-67DC-9E15C38D14DA}"/>
              </a:ext>
            </a:extLst>
          </p:cNvPr>
          <p:cNvSpPr>
            <a:spLocks noGrp="1"/>
          </p:cNvSpPr>
          <p:nvPr>
            <p:ph idx="1"/>
          </p:nvPr>
        </p:nvSpPr>
        <p:spPr>
          <a:xfrm>
            <a:off x="1134320" y="1457326"/>
            <a:ext cx="9395570" cy="5400675"/>
          </a:xfrm>
        </p:spPr>
        <p:txBody>
          <a:bodyPr rtlCol="0">
            <a:normAutofit fontScale="92500" lnSpcReduction="10000"/>
          </a:bodyPr>
          <a:lstStyle/>
          <a:p>
            <a:pPr marL="365760" indent="-283464">
              <a:buNone/>
              <a:defRPr/>
            </a:pPr>
            <a:r>
              <a:rPr lang="tr-TR" dirty="0">
                <a:solidFill>
                  <a:schemeClr val="tx1">
                    <a:lumMod val="75000"/>
                    <a:lumOff val="25000"/>
                  </a:schemeClr>
                </a:solidFill>
                <a:latin typeface="Comic Sans MS" pitchFamily="66" charset="0"/>
              </a:rPr>
              <a:t> Çocuklar;</a:t>
            </a:r>
          </a:p>
          <a:p>
            <a:pPr marL="365760" indent="-283464">
              <a:defRPr/>
            </a:pPr>
            <a:r>
              <a:rPr lang="tr-TR" dirty="0">
                <a:solidFill>
                  <a:schemeClr val="tx1">
                    <a:lumMod val="75000"/>
                    <a:lumOff val="25000"/>
                  </a:schemeClr>
                </a:solidFill>
                <a:latin typeface="Comic Sans MS" pitchFamily="66" charset="0"/>
              </a:rPr>
              <a:t>Bebeklik,</a:t>
            </a:r>
          </a:p>
          <a:p>
            <a:pPr marL="365760" indent="-283464">
              <a:defRPr/>
            </a:pPr>
            <a:r>
              <a:rPr lang="tr-TR" dirty="0">
                <a:solidFill>
                  <a:schemeClr val="tx1">
                    <a:lumMod val="75000"/>
                    <a:lumOff val="25000"/>
                  </a:schemeClr>
                </a:solidFill>
                <a:latin typeface="Comic Sans MS" pitchFamily="66" charset="0"/>
              </a:rPr>
              <a:t>Okul öncesi yıllar,</a:t>
            </a:r>
          </a:p>
          <a:p>
            <a:pPr marL="365760" indent="-283464">
              <a:defRPr/>
            </a:pPr>
            <a:r>
              <a:rPr lang="tr-TR" dirty="0">
                <a:solidFill>
                  <a:schemeClr val="tx1">
                    <a:lumMod val="75000"/>
                    <a:lumOff val="25000"/>
                  </a:schemeClr>
                </a:solidFill>
                <a:latin typeface="Comic Sans MS" pitchFamily="66" charset="0"/>
              </a:rPr>
              <a:t>Okul yılları ve</a:t>
            </a:r>
          </a:p>
          <a:p>
            <a:pPr marL="365760" indent="-283464">
              <a:defRPr/>
            </a:pPr>
            <a:r>
              <a:rPr lang="tr-TR" dirty="0">
                <a:solidFill>
                  <a:schemeClr val="tx1">
                    <a:lumMod val="75000"/>
                    <a:lumOff val="25000"/>
                  </a:schemeClr>
                </a:solidFill>
                <a:latin typeface="Comic Sans MS" pitchFamily="66" charset="0"/>
              </a:rPr>
              <a:t>Ergenlik dönemini büyük ölçüde aileleri ile geçirirler.</a:t>
            </a:r>
          </a:p>
          <a:p>
            <a:pPr marL="365760" indent="-283464">
              <a:buFont typeface="Wingdings" pitchFamily="2" charset="2"/>
              <a:buChar char="ü"/>
              <a:defRPr/>
            </a:pPr>
            <a:r>
              <a:rPr lang="tr-TR" dirty="0">
                <a:solidFill>
                  <a:schemeClr val="tx1">
                    <a:lumMod val="75000"/>
                    <a:lumOff val="25000"/>
                  </a:schemeClr>
                </a:solidFill>
                <a:latin typeface="Comic Sans MS" pitchFamily="66" charset="0"/>
              </a:rPr>
              <a:t>  </a:t>
            </a:r>
            <a:r>
              <a:rPr lang="tr-TR" i="1" dirty="0" err="1">
                <a:solidFill>
                  <a:schemeClr val="tx1">
                    <a:lumMod val="75000"/>
                    <a:lumOff val="25000"/>
                  </a:schemeClr>
                </a:solidFill>
                <a:latin typeface="Comic Sans MS" pitchFamily="66" charset="0"/>
              </a:rPr>
              <a:t>İnsanlararası</a:t>
            </a:r>
            <a:r>
              <a:rPr lang="tr-TR" i="1" dirty="0">
                <a:solidFill>
                  <a:schemeClr val="tx1">
                    <a:lumMod val="75000"/>
                    <a:lumOff val="25000"/>
                  </a:schemeClr>
                </a:solidFill>
                <a:latin typeface="Comic Sans MS" pitchFamily="66" charset="0"/>
              </a:rPr>
              <a:t> ilişkiler,</a:t>
            </a:r>
          </a:p>
          <a:p>
            <a:pPr marL="365760" indent="-283464">
              <a:buFont typeface="Wingdings" pitchFamily="2" charset="2"/>
              <a:buChar char="ü"/>
              <a:defRPr/>
            </a:pPr>
            <a:r>
              <a:rPr lang="tr-TR" i="1" dirty="0">
                <a:solidFill>
                  <a:schemeClr val="tx1">
                    <a:lumMod val="75000"/>
                    <a:lumOff val="25000"/>
                  </a:schemeClr>
                </a:solidFill>
                <a:latin typeface="Comic Sans MS" pitchFamily="66" charset="0"/>
              </a:rPr>
              <a:t>  Toplumun değer yargıları,</a:t>
            </a:r>
          </a:p>
          <a:p>
            <a:pPr marL="365760" indent="-283464">
              <a:buFont typeface="Wingdings" pitchFamily="2" charset="2"/>
              <a:buChar char="ü"/>
              <a:defRPr/>
            </a:pPr>
            <a:r>
              <a:rPr lang="tr-TR" i="1" dirty="0">
                <a:solidFill>
                  <a:schemeClr val="tx1">
                    <a:lumMod val="75000"/>
                    <a:lumOff val="25000"/>
                  </a:schemeClr>
                </a:solidFill>
                <a:latin typeface="Comic Sans MS" pitchFamily="66" charset="0"/>
              </a:rPr>
              <a:t> Özgüven aile bireyleri ile kurulan ilişkiler yoluyla öğrenilir.</a:t>
            </a:r>
          </a:p>
          <a:p>
            <a:pPr marL="365760" indent="-283464">
              <a:buNone/>
              <a:defRPr/>
            </a:pPr>
            <a:r>
              <a:rPr lang="tr-TR" dirty="0">
                <a:solidFill>
                  <a:schemeClr val="tx2">
                    <a:lumMod val="50000"/>
                  </a:schemeClr>
                </a:solidFill>
                <a:latin typeface="Comic Sans MS" pitchFamily="66" charset="0"/>
              </a:rPr>
              <a:t>Olumlu ebeveyn çocuk ilişkisi</a:t>
            </a:r>
            <a:r>
              <a:rPr lang="tr-TR" dirty="0">
                <a:solidFill>
                  <a:schemeClr val="tx2">
                    <a:lumMod val="50000"/>
                  </a:schemeClr>
                </a:solidFill>
                <a:latin typeface="Comic Sans MS" pitchFamily="66" charset="0"/>
                <a:sym typeface="Wingdings" pitchFamily="2" charset="2"/>
              </a:rPr>
              <a:t>Sevgiye dayalı ilişkiler</a:t>
            </a:r>
          </a:p>
          <a:p>
            <a:pPr marL="365760" indent="-283464">
              <a:buNone/>
              <a:defRPr/>
            </a:pPr>
            <a:r>
              <a:rPr lang="tr-TR" dirty="0">
                <a:solidFill>
                  <a:schemeClr val="tx2">
                    <a:lumMod val="50000"/>
                  </a:schemeClr>
                </a:solidFill>
                <a:latin typeface="Comic Sans MS" pitchFamily="66" charset="0"/>
                <a:sym typeface="Wingdings" pitchFamily="2" charset="2"/>
              </a:rPr>
              <a:t>                                             Kendine ve diğer. güven duyma</a:t>
            </a:r>
          </a:p>
          <a:p>
            <a:pPr marL="365760" indent="-283464">
              <a:buNone/>
              <a:defRPr/>
            </a:pPr>
            <a:r>
              <a:rPr lang="tr-TR" dirty="0">
                <a:solidFill>
                  <a:schemeClr val="tx2">
                    <a:lumMod val="50000"/>
                  </a:schemeClr>
                </a:solidFill>
                <a:latin typeface="Comic Sans MS" pitchFamily="66" charset="0"/>
                <a:sym typeface="Wingdings" pitchFamily="2" charset="2"/>
              </a:rPr>
              <a:t>                                             Öğrenmeye isteklilik,</a:t>
            </a:r>
          </a:p>
          <a:p>
            <a:pPr marL="365760" indent="-283464">
              <a:buNone/>
              <a:defRPr/>
            </a:pPr>
            <a:r>
              <a:rPr lang="tr-TR" dirty="0">
                <a:solidFill>
                  <a:schemeClr val="tx2">
                    <a:lumMod val="50000"/>
                  </a:schemeClr>
                </a:solidFill>
                <a:latin typeface="Comic Sans MS" pitchFamily="66" charset="0"/>
                <a:sym typeface="Wingdings" pitchFamily="2" charset="2"/>
              </a:rPr>
              <a:t>                                             Hoşgörü,</a:t>
            </a:r>
          </a:p>
          <a:p>
            <a:pPr marL="365760" indent="-283464">
              <a:buNone/>
              <a:defRPr/>
            </a:pPr>
            <a:r>
              <a:rPr lang="tr-TR" dirty="0">
                <a:solidFill>
                  <a:schemeClr val="tx2">
                    <a:lumMod val="50000"/>
                  </a:schemeClr>
                </a:solidFill>
                <a:latin typeface="Comic Sans MS" pitchFamily="66" charset="0"/>
                <a:sym typeface="Wingdings" pitchFamily="2" charset="2"/>
              </a:rPr>
              <a:t>                                             Kendini ifade edebilme,</a:t>
            </a:r>
          </a:p>
          <a:p>
            <a:pPr marL="365760" indent="-283464">
              <a:buNone/>
              <a:defRPr/>
            </a:pPr>
            <a:r>
              <a:rPr lang="tr-TR" dirty="0">
                <a:solidFill>
                  <a:schemeClr val="tx2">
                    <a:lumMod val="50000"/>
                  </a:schemeClr>
                </a:solidFill>
                <a:latin typeface="Comic Sans MS" pitchFamily="66" charset="0"/>
                <a:sym typeface="Wingdings" pitchFamily="2" charset="2"/>
              </a:rPr>
              <a:t>                                             </a:t>
            </a:r>
            <a:r>
              <a:rPr lang="tr-TR" dirty="0" err="1">
                <a:solidFill>
                  <a:schemeClr val="tx2">
                    <a:lumMod val="50000"/>
                  </a:schemeClr>
                </a:solidFill>
                <a:latin typeface="Comic Sans MS" pitchFamily="66" charset="0"/>
                <a:sym typeface="Wingdings" pitchFamily="2" charset="2"/>
              </a:rPr>
              <a:t>Başk</a:t>
            </a:r>
            <a:r>
              <a:rPr lang="tr-TR" dirty="0">
                <a:solidFill>
                  <a:schemeClr val="tx2">
                    <a:lumMod val="50000"/>
                  </a:schemeClr>
                </a:solidFill>
                <a:latin typeface="Comic Sans MS" pitchFamily="66" charset="0"/>
                <a:sym typeface="Wingdings" pitchFamily="2" charset="2"/>
              </a:rPr>
              <a:t>. duyarlılık, </a:t>
            </a:r>
            <a:r>
              <a:rPr lang="tr-TR" dirty="0" err="1">
                <a:solidFill>
                  <a:schemeClr val="tx2">
                    <a:lumMod val="50000"/>
                  </a:schemeClr>
                </a:solidFill>
                <a:latin typeface="Comic Sans MS" pitchFamily="66" charset="0"/>
                <a:sym typeface="Wingdings" pitchFamily="2" charset="2"/>
              </a:rPr>
              <a:t>soruml</a:t>
            </a:r>
            <a:r>
              <a:rPr lang="tr-TR" dirty="0">
                <a:solidFill>
                  <a:schemeClr val="tx2">
                    <a:lumMod val="50000"/>
                  </a:schemeClr>
                </a:solidFill>
                <a:latin typeface="Comic Sans MS" pitchFamily="66" charset="0"/>
                <a:sym typeface="Wingdings" pitchFamily="2" charset="2"/>
              </a:rPr>
              <a:t>. sahibi olma.</a:t>
            </a:r>
            <a:endParaRPr lang="tr-TR" dirty="0">
              <a:solidFill>
                <a:schemeClr val="tx2">
                  <a:lumMod val="50000"/>
                </a:schemeClr>
              </a:solidFill>
              <a:latin typeface="Comic Sans MS" pitchFamily="66"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1 Başlık">
            <a:extLst>
              <a:ext uri="{FF2B5EF4-FFF2-40B4-BE49-F238E27FC236}">
                <a16:creationId xmlns:a16="http://schemas.microsoft.com/office/drawing/2014/main" id="{606F5444-D423-D81E-AA96-B5B825071C5D}"/>
              </a:ext>
            </a:extLst>
          </p:cNvPr>
          <p:cNvSpPr>
            <a:spLocks noGrp="1"/>
          </p:cNvSpPr>
          <p:nvPr>
            <p:ph type="title"/>
          </p:nvPr>
        </p:nvSpPr>
        <p:spPr>
          <a:xfrm>
            <a:off x="844952" y="623888"/>
            <a:ext cx="9213448" cy="1281112"/>
          </a:xfrm>
        </p:spPr>
        <p:txBody>
          <a:bodyPr/>
          <a:lstStyle/>
          <a:p>
            <a:pPr eaLnBrk="1" hangingPunct="1"/>
            <a:r>
              <a:rPr lang="tr-TR" altLang="tr-TR" sz="4000" b="1" i="1" dirty="0">
                <a:solidFill>
                  <a:srgbClr val="FF0000"/>
                </a:solidFill>
                <a:latin typeface="Comic Sans MS" panose="030F0902030302020204" pitchFamily="66" charset="0"/>
              </a:rPr>
              <a:t>EBEVEYN TUTUMLARI</a:t>
            </a:r>
          </a:p>
        </p:txBody>
      </p:sp>
      <p:sp>
        <p:nvSpPr>
          <p:cNvPr id="73731" name="2 İçerik Yer Tutucusu">
            <a:extLst>
              <a:ext uri="{FF2B5EF4-FFF2-40B4-BE49-F238E27FC236}">
                <a16:creationId xmlns:a16="http://schemas.microsoft.com/office/drawing/2014/main" id="{85CAC346-1205-7844-0B03-7C94BF2E9C9E}"/>
              </a:ext>
            </a:extLst>
          </p:cNvPr>
          <p:cNvSpPr>
            <a:spLocks noGrp="1"/>
          </p:cNvSpPr>
          <p:nvPr>
            <p:ph idx="1"/>
          </p:nvPr>
        </p:nvSpPr>
        <p:spPr>
          <a:xfrm>
            <a:off x="1041722" y="1341438"/>
            <a:ext cx="9416728" cy="4906962"/>
          </a:xfrm>
        </p:spPr>
        <p:txBody>
          <a:bodyPr/>
          <a:lstStyle/>
          <a:p>
            <a:pPr eaLnBrk="1" hangingPunct="1"/>
            <a:endParaRPr lang="tr-TR" altLang="tr-TR" dirty="0"/>
          </a:p>
          <a:p>
            <a:pPr eaLnBrk="1" hangingPunct="1"/>
            <a:r>
              <a:rPr lang="tr-TR" altLang="tr-TR" sz="2800" dirty="0">
                <a:latin typeface="Comic Sans MS" panose="030F0902030302020204" pitchFamily="66" charset="0"/>
              </a:rPr>
              <a:t>Baskıcı ve Otoriter Tutum</a:t>
            </a:r>
          </a:p>
          <a:p>
            <a:pPr eaLnBrk="1" hangingPunct="1"/>
            <a:r>
              <a:rPr lang="tr-TR" altLang="tr-TR" sz="2800" dirty="0">
                <a:latin typeface="Comic Sans MS" panose="030F0902030302020204" pitchFamily="66" charset="0"/>
              </a:rPr>
              <a:t>Gevşek ve Aşırı İzin Verici Tutum</a:t>
            </a:r>
          </a:p>
          <a:p>
            <a:pPr eaLnBrk="1" hangingPunct="1"/>
            <a:r>
              <a:rPr lang="tr-TR" altLang="tr-TR" sz="2800" dirty="0">
                <a:latin typeface="Comic Sans MS" panose="030F0902030302020204" pitchFamily="66" charset="0"/>
              </a:rPr>
              <a:t>Dengesiz ve Kararsız Tutum</a:t>
            </a:r>
          </a:p>
          <a:p>
            <a:pPr eaLnBrk="1" hangingPunct="1"/>
            <a:r>
              <a:rPr lang="tr-TR" altLang="tr-TR" sz="2800" dirty="0">
                <a:latin typeface="Comic Sans MS" panose="030F0902030302020204" pitchFamily="66" charset="0"/>
              </a:rPr>
              <a:t>Aşırı Koruyucu Tutum</a:t>
            </a:r>
          </a:p>
          <a:p>
            <a:pPr eaLnBrk="1" hangingPunct="1"/>
            <a:r>
              <a:rPr lang="tr-TR" altLang="tr-TR" sz="2800" dirty="0">
                <a:latin typeface="Comic Sans MS" panose="030F0902030302020204" pitchFamily="66" charset="0"/>
              </a:rPr>
              <a:t>İlgisiz ve Kayıtsız Tutum</a:t>
            </a:r>
          </a:p>
          <a:p>
            <a:pPr eaLnBrk="1" hangingPunct="1"/>
            <a:r>
              <a:rPr lang="tr-TR" altLang="tr-TR" sz="2800" dirty="0">
                <a:latin typeface="Comic Sans MS" panose="030F0902030302020204" pitchFamily="66" charset="0"/>
              </a:rPr>
              <a:t>Güven Verici, Destekleyici ve Hoşgörülü Tutum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1 Başlık">
            <a:extLst>
              <a:ext uri="{FF2B5EF4-FFF2-40B4-BE49-F238E27FC236}">
                <a16:creationId xmlns:a16="http://schemas.microsoft.com/office/drawing/2014/main" id="{86DFB6C5-E4BA-79F5-F3F8-B0C4D4A9C601}"/>
              </a:ext>
            </a:extLst>
          </p:cNvPr>
          <p:cNvSpPr>
            <a:spLocks noGrp="1"/>
          </p:cNvSpPr>
          <p:nvPr>
            <p:ph type="title"/>
          </p:nvPr>
        </p:nvSpPr>
        <p:spPr>
          <a:xfrm>
            <a:off x="2855913" y="260350"/>
            <a:ext cx="7499350" cy="1143000"/>
          </a:xfrm>
        </p:spPr>
        <p:txBody>
          <a:bodyPr/>
          <a:lstStyle/>
          <a:p>
            <a:pPr eaLnBrk="1" hangingPunct="1"/>
            <a:r>
              <a:rPr lang="tr-TR" altLang="tr-TR" sz="3200" b="1" i="1">
                <a:solidFill>
                  <a:srgbClr val="FF0000"/>
                </a:solidFill>
                <a:latin typeface="Comic Sans MS" panose="030F0902030302020204" pitchFamily="66" charset="0"/>
              </a:rPr>
              <a:t>Baskıcı ve Otoriter Tutum</a:t>
            </a:r>
          </a:p>
        </p:txBody>
      </p:sp>
      <p:sp>
        <p:nvSpPr>
          <p:cNvPr id="75779" name="2 İçerik Yer Tutucusu">
            <a:extLst>
              <a:ext uri="{FF2B5EF4-FFF2-40B4-BE49-F238E27FC236}">
                <a16:creationId xmlns:a16="http://schemas.microsoft.com/office/drawing/2014/main" id="{CEA3C193-01D9-0AD6-CACC-E17D42B95AA3}"/>
              </a:ext>
            </a:extLst>
          </p:cNvPr>
          <p:cNvSpPr>
            <a:spLocks noGrp="1"/>
          </p:cNvSpPr>
          <p:nvPr>
            <p:ph idx="1"/>
          </p:nvPr>
        </p:nvSpPr>
        <p:spPr>
          <a:xfrm>
            <a:off x="2424114" y="1412876"/>
            <a:ext cx="8034337" cy="4835525"/>
          </a:xfrm>
        </p:spPr>
        <p:txBody>
          <a:bodyPr/>
          <a:lstStyle/>
          <a:p>
            <a:pPr eaLnBrk="1" hangingPunct="1">
              <a:buFont typeface="Wingdings 2" pitchFamily="2" charset="2"/>
              <a:buNone/>
            </a:pPr>
            <a:r>
              <a:rPr lang="tr-TR" altLang="tr-TR">
                <a:latin typeface="Comic Sans MS" panose="030F0902030302020204" pitchFamily="66" charset="0"/>
              </a:rPr>
              <a:t>   Anne-baba kendini toplumsal otoritenin temsilcisi olarak görür.</a:t>
            </a:r>
          </a:p>
          <a:p>
            <a:pPr eaLnBrk="1" hangingPunct="1">
              <a:buFont typeface="Wingdings" pitchFamily="2" charset="2"/>
              <a:buChar char="v"/>
            </a:pPr>
            <a:r>
              <a:rPr lang="tr-TR" altLang="tr-TR"/>
              <a:t>        </a:t>
            </a:r>
            <a:r>
              <a:rPr lang="tr-TR" altLang="tr-TR">
                <a:latin typeface="Comic Sans MS" panose="030F0902030302020204" pitchFamily="66" charset="0"/>
              </a:rPr>
              <a:t>Katı disiplin</a:t>
            </a:r>
          </a:p>
          <a:p>
            <a:pPr eaLnBrk="1" hangingPunct="1">
              <a:buFont typeface="Wingdings" pitchFamily="2" charset="2"/>
              <a:buChar char="v"/>
            </a:pPr>
            <a:r>
              <a:rPr lang="tr-TR" altLang="tr-TR">
                <a:latin typeface="Comic Sans MS" panose="030F0902030302020204" pitchFamily="66" charset="0"/>
              </a:rPr>
              <a:t>         Denetim</a:t>
            </a:r>
          </a:p>
          <a:p>
            <a:pPr eaLnBrk="1" hangingPunct="1">
              <a:buFont typeface="Wingdings" pitchFamily="2" charset="2"/>
              <a:buChar char="v"/>
            </a:pPr>
            <a:r>
              <a:rPr lang="tr-TR" altLang="tr-TR">
                <a:latin typeface="Comic Sans MS" panose="030F0902030302020204" pitchFamily="66" charset="0"/>
              </a:rPr>
              <a:t>         Katı kurallar</a:t>
            </a:r>
          </a:p>
          <a:p>
            <a:pPr eaLnBrk="1" hangingPunct="1">
              <a:buFont typeface="Wingdings" pitchFamily="2" charset="2"/>
              <a:buChar char="v"/>
            </a:pPr>
            <a:r>
              <a:rPr lang="tr-TR" altLang="tr-TR">
                <a:latin typeface="Comic Sans MS" panose="030F0902030302020204" pitchFamily="66" charset="0"/>
              </a:rPr>
              <a:t>         İtaat beklentisi</a:t>
            </a:r>
          </a:p>
          <a:p>
            <a:pPr eaLnBrk="1" hangingPunct="1">
              <a:buFont typeface="Wingdings" pitchFamily="2" charset="2"/>
              <a:buChar char="v"/>
            </a:pPr>
            <a:r>
              <a:rPr lang="tr-TR" altLang="tr-TR">
                <a:latin typeface="Comic Sans MS" panose="030F0902030302020204" pitchFamily="66" charset="0"/>
              </a:rPr>
              <a:t>         Bol eleştiri, aşağılama, şiddet</a:t>
            </a:r>
          </a:p>
          <a:p>
            <a:pPr eaLnBrk="1" hangingPunct="1">
              <a:buFont typeface="Wingdings 2" pitchFamily="2" charset="2"/>
              <a:buNone/>
            </a:pPr>
            <a:r>
              <a:rPr lang="tr-TR" altLang="tr-TR">
                <a:latin typeface="Comic Sans MS" panose="030F0902030302020204" pitchFamily="66" charset="0"/>
              </a:rPr>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1 Başlık">
            <a:extLst>
              <a:ext uri="{FF2B5EF4-FFF2-40B4-BE49-F238E27FC236}">
                <a16:creationId xmlns:a16="http://schemas.microsoft.com/office/drawing/2014/main" id="{45817E2A-570D-4D05-C675-244DD07F4D64}"/>
              </a:ext>
            </a:extLst>
          </p:cNvPr>
          <p:cNvSpPr>
            <a:spLocks noGrp="1"/>
          </p:cNvSpPr>
          <p:nvPr>
            <p:ph type="title"/>
          </p:nvPr>
        </p:nvSpPr>
        <p:spPr>
          <a:xfrm>
            <a:off x="995423" y="623888"/>
            <a:ext cx="9062977" cy="1281112"/>
          </a:xfrm>
        </p:spPr>
        <p:txBody>
          <a:bodyPr>
            <a:normAutofit/>
          </a:bodyPr>
          <a:lstStyle/>
          <a:p>
            <a:pPr eaLnBrk="1" hangingPunct="1"/>
            <a:r>
              <a:rPr lang="tr-TR" altLang="tr-TR" sz="3200" b="1" i="1" dirty="0">
                <a:latin typeface="Comic Sans MS" panose="030F0902030302020204" pitchFamily="66" charset="0"/>
              </a:rPr>
              <a:t>Baskıcı ve otoriter tutumla yetişen çocuklarda;</a:t>
            </a:r>
          </a:p>
        </p:txBody>
      </p:sp>
      <p:sp>
        <p:nvSpPr>
          <p:cNvPr id="28675" name="2 İçerik Yer Tutucusu">
            <a:extLst>
              <a:ext uri="{FF2B5EF4-FFF2-40B4-BE49-F238E27FC236}">
                <a16:creationId xmlns:a16="http://schemas.microsoft.com/office/drawing/2014/main" id="{794CCF18-CD1C-E780-B81B-875B26C25251}"/>
              </a:ext>
            </a:extLst>
          </p:cNvPr>
          <p:cNvSpPr>
            <a:spLocks noGrp="1"/>
          </p:cNvSpPr>
          <p:nvPr>
            <p:ph idx="1"/>
          </p:nvPr>
        </p:nvSpPr>
        <p:spPr>
          <a:xfrm>
            <a:off x="995423" y="2133600"/>
            <a:ext cx="9062977" cy="3778250"/>
          </a:xfrm>
        </p:spPr>
        <p:txBody>
          <a:bodyPr rtlCol="0">
            <a:normAutofit lnSpcReduction="10000"/>
          </a:bodyPr>
          <a:lstStyle/>
          <a:p>
            <a:pPr>
              <a:buFont typeface="Wingdings 3" charset="2"/>
              <a:buChar char=""/>
              <a:defRPr/>
            </a:pPr>
            <a:r>
              <a:rPr lang="tr-TR" altLang="tr-TR" sz="2800" dirty="0">
                <a:solidFill>
                  <a:schemeClr val="tx1">
                    <a:lumMod val="75000"/>
                    <a:lumOff val="25000"/>
                  </a:schemeClr>
                </a:solidFill>
                <a:latin typeface="Comic Sans MS" panose="030F0702030302020204" pitchFamily="66" charset="0"/>
              </a:rPr>
              <a:t>Zihinsel ve sosyal açıdan yetersizlik,</a:t>
            </a:r>
          </a:p>
          <a:p>
            <a:pPr>
              <a:buFont typeface="Wingdings 3" charset="2"/>
              <a:buChar char=""/>
              <a:defRPr/>
            </a:pPr>
            <a:r>
              <a:rPr lang="tr-TR" altLang="tr-TR" sz="2800" dirty="0">
                <a:solidFill>
                  <a:schemeClr val="tx1">
                    <a:lumMod val="75000"/>
                    <a:lumOff val="25000"/>
                  </a:schemeClr>
                </a:solidFill>
                <a:latin typeface="Comic Sans MS" panose="030F0702030302020204" pitchFamily="66" charset="0"/>
              </a:rPr>
              <a:t>Akran ilişkilerinde zayıflık,</a:t>
            </a:r>
          </a:p>
          <a:p>
            <a:pPr>
              <a:buFont typeface="Wingdings 3" charset="2"/>
              <a:buChar char=""/>
              <a:defRPr/>
            </a:pPr>
            <a:r>
              <a:rPr lang="tr-TR" altLang="tr-TR" sz="2800" dirty="0">
                <a:solidFill>
                  <a:schemeClr val="tx1">
                    <a:lumMod val="75000"/>
                    <a:lumOff val="25000"/>
                  </a:schemeClr>
                </a:solidFill>
                <a:latin typeface="Comic Sans MS" panose="030F0702030302020204" pitchFamily="66" charset="0"/>
              </a:rPr>
              <a:t>Özgüven yetersizliği,</a:t>
            </a:r>
          </a:p>
          <a:p>
            <a:pPr>
              <a:buFont typeface="Wingdings 3" charset="2"/>
              <a:buChar char=""/>
              <a:defRPr/>
            </a:pPr>
            <a:r>
              <a:rPr lang="tr-TR" altLang="tr-TR" sz="2800" dirty="0">
                <a:solidFill>
                  <a:schemeClr val="tx1">
                    <a:lumMod val="75000"/>
                    <a:lumOff val="25000"/>
                  </a:schemeClr>
                </a:solidFill>
                <a:latin typeface="Comic Sans MS" panose="030F0702030302020204" pitchFamily="66" charset="0"/>
              </a:rPr>
              <a:t>Çekingenlik,</a:t>
            </a:r>
          </a:p>
          <a:p>
            <a:pPr>
              <a:buFont typeface="Wingdings 3" charset="2"/>
              <a:buChar char=""/>
              <a:defRPr/>
            </a:pPr>
            <a:r>
              <a:rPr lang="tr-TR" altLang="tr-TR" sz="2800" dirty="0">
                <a:solidFill>
                  <a:schemeClr val="tx1">
                    <a:lumMod val="75000"/>
                    <a:lumOff val="25000"/>
                  </a:schemeClr>
                </a:solidFill>
                <a:latin typeface="Comic Sans MS" panose="030F0702030302020204" pitchFamily="66" charset="0"/>
              </a:rPr>
              <a:t>Başkalarının etkisinde kolay kalma,</a:t>
            </a:r>
          </a:p>
          <a:p>
            <a:pPr>
              <a:buFont typeface="Wingdings 3" charset="2"/>
              <a:buChar char=""/>
              <a:defRPr/>
            </a:pPr>
            <a:r>
              <a:rPr lang="tr-TR" altLang="tr-TR" sz="2800" dirty="0">
                <a:solidFill>
                  <a:schemeClr val="tx1">
                    <a:lumMod val="75000"/>
                    <a:lumOff val="25000"/>
                  </a:schemeClr>
                </a:solidFill>
                <a:latin typeface="Comic Sans MS" panose="030F0702030302020204" pitchFamily="66" charset="0"/>
              </a:rPr>
              <a:t>Aşırı hassas bir kişilik yapısı,</a:t>
            </a:r>
          </a:p>
          <a:p>
            <a:pPr>
              <a:buFont typeface="Wingdings 3" charset="2"/>
              <a:buChar char=""/>
              <a:defRPr/>
            </a:pPr>
            <a:r>
              <a:rPr lang="tr-TR" altLang="tr-TR" sz="2800" dirty="0">
                <a:solidFill>
                  <a:schemeClr val="tx1">
                    <a:lumMod val="75000"/>
                    <a:lumOff val="25000"/>
                  </a:schemeClr>
                </a:solidFill>
                <a:latin typeface="Comic Sans MS" panose="030F0702030302020204" pitchFamily="66" charset="0"/>
              </a:rPr>
              <a:t>İsyankarlık……. görülebilir.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1 Başlık">
            <a:extLst>
              <a:ext uri="{FF2B5EF4-FFF2-40B4-BE49-F238E27FC236}">
                <a16:creationId xmlns:a16="http://schemas.microsoft.com/office/drawing/2014/main" id="{AC522595-087E-A577-3527-3511FF8F79F2}"/>
              </a:ext>
            </a:extLst>
          </p:cNvPr>
          <p:cNvSpPr>
            <a:spLocks noGrp="1"/>
          </p:cNvSpPr>
          <p:nvPr>
            <p:ph type="title"/>
          </p:nvPr>
        </p:nvSpPr>
        <p:spPr>
          <a:xfrm>
            <a:off x="937549" y="623888"/>
            <a:ext cx="9120851" cy="1281112"/>
          </a:xfrm>
        </p:spPr>
        <p:txBody>
          <a:bodyPr/>
          <a:lstStyle/>
          <a:p>
            <a:pPr eaLnBrk="1" hangingPunct="1"/>
            <a:r>
              <a:rPr lang="tr-TR" altLang="tr-TR" sz="3200" b="1" i="1" dirty="0">
                <a:solidFill>
                  <a:srgbClr val="FF0000"/>
                </a:solidFill>
                <a:latin typeface="Comic Sans MS" panose="030F0902030302020204" pitchFamily="66" charset="0"/>
              </a:rPr>
              <a:t>Gevşek ve Aşırı İzin Verici Tutum</a:t>
            </a:r>
          </a:p>
        </p:txBody>
      </p:sp>
      <p:sp>
        <p:nvSpPr>
          <p:cNvPr id="79875" name="2 İçerik Yer Tutucusu">
            <a:extLst>
              <a:ext uri="{FF2B5EF4-FFF2-40B4-BE49-F238E27FC236}">
                <a16:creationId xmlns:a16="http://schemas.microsoft.com/office/drawing/2014/main" id="{9C6DFE27-9E57-0BFD-7344-FCA0FCA6A1FE}"/>
              </a:ext>
            </a:extLst>
          </p:cNvPr>
          <p:cNvSpPr>
            <a:spLocks noGrp="1"/>
          </p:cNvSpPr>
          <p:nvPr>
            <p:ph idx="1"/>
          </p:nvPr>
        </p:nvSpPr>
        <p:spPr>
          <a:xfrm>
            <a:off x="1238491" y="2141316"/>
            <a:ext cx="9219959" cy="4107085"/>
          </a:xfrm>
        </p:spPr>
        <p:txBody>
          <a:bodyPr/>
          <a:lstStyle/>
          <a:p>
            <a:pPr algn="just" eaLnBrk="1" hangingPunct="1">
              <a:buFont typeface="Wingdings 2" pitchFamily="2" charset="2"/>
              <a:buNone/>
            </a:pPr>
            <a:r>
              <a:rPr lang="tr-TR" altLang="tr-TR" dirty="0"/>
              <a:t>  </a:t>
            </a:r>
            <a:r>
              <a:rPr lang="tr-TR" altLang="tr-TR" dirty="0">
                <a:latin typeface="Comic Sans MS" panose="030F0902030302020204" pitchFamily="66" charset="0"/>
              </a:rPr>
              <a:t>Özellikle orta yaşın üzerinde çocuk sahibi olan ailelerde yetişen, tek çocuklarda görülür.</a:t>
            </a:r>
          </a:p>
          <a:p>
            <a:pPr algn="just" eaLnBrk="1" hangingPunct="1">
              <a:buFont typeface="Wingdings" pitchFamily="2" charset="2"/>
              <a:buChar char="v"/>
            </a:pPr>
            <a:r>
              <a:rPr lang="tr-TR" altLang="tr-TR" dirty="0">
                <a:latin typeface="Comic Sans MS" panose="030F0902030302020204" pitchFamily="66" charset="0"/>
              </a:rPr>
              <a:t>       Çocuk merkezli bir aile ortamı,</a:t>
            </a:r>
          </a:p>
          <a:p>
            <a:pPr algn="just" eaLnBrk="1" hangingPunct="1">
              <a:buFont typeface="Wingdings" pitchFamily="2" charset="2"/>
              <a:buChar char="v"/>
            </a:pPr>
            <a:r>
              <a:rPr lang="tr-TR" altLang="tr-TR" dirty="0">
                <a:latin typeface="Comic Sans MS" panose="030F0902030302020204" pitchFamily="66" charset="0"/>
              </a:rPr>
              <a:t>       Abartılı  sevgi,</a:t>
            </a:r>
          </a:p>
          <a:p>
            <a:pPr algn="just" eaLnBrk="1" hangingPunct="1">
              <a:buFont typeface="Wingdings" pitchFamily="2" charset="2"/>
              <a:buChar char="v"/>
            </a:pPr>
            <a:r>
              <a:rPr lang="tr-TR" altLang="tr-TR" dirty="0">
                <a:latin typeface="Comic Sans MS" panose="030F0902030302020204" pitchFamily="66" charset="0"/>
              </a:rPr>
              <a:t>       Kuralsızlık,</a:t>
            </a:r>
          </a:p>
          <a:p>
            <a:pPr algn="just" eaLnBrk="1" hangingPunct="1">
              <a:buFont typeface="Wingdings" pitchFamily="2" charset="2"/>
              <a:buChar char="v"/>
            </a:pPr>
            <a:r>
              <a:rPr lang="tr-TR" altLang="tr-TR" dirty="0">
                <a:latin typeface="Comic Sans MS" panose="030F0902030302020204" pitchFamily="66" charset="0"/>
              </a:rPr>
              <a:t>       Aşırı hoşgörü</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1 Başlık">
            <a:extLst>
              <a:ext uri="{FF2B5EF4-FFF2-40B4-BE49-F238E27FC236}">
                <a16:creationId xmlns:a16="http://schemas.microsoft.com/office/drawing/2014/main" id="{B3BF7E14-64E1-E1BC-D415-8A6594544B14}"/>
              </a:ext>
            </a:extLst>
          </p:cNvPr>
          <p:cNvSpPr>
            <a:spLocks noGrp="1"/>
          </p:cNvSpPr>
          <p:nvPr>
            <p:ph type="title"/>
          </p:nvPr>
        </p:nvSpPr>
        <p:spPr>
          <a:xfrm>
            <a:off x="1157468" y="623888"/>
            <a:ext cx="8900932" cy="1281112"/>
          </a:xfrm>
        </p:spPr>
        <p:txBody>
          <a:bodyPr>
            <a:normAutofit/>
          </a:bodyPr>
          <a:lstStyle/>
          <a:p>
            <a:pPr eaLnBrk="1" hangingPunct="1"/>
            <a:r>
              <a:rPr lang="tr-TR" altLang="tr-TR" sz="3200" b="1" i="1" dirty="0">
                <a:solidFill>
                  <a:srgbClr val="00B0F0"/>
                </a:solidFill>
                <a:latin typeface="Comic Sans MS" panose="030F0902030302020204" pitchFamily="66" charset="0"/>
              </a:rPr>
              <a:t>Gevşek ve aşırı izin verici tutumla yetişen çocuklarda;</a:t>
            </a:r>
            <a:endParaRPr lang="tr-TR" altLang="tr-TR" sz="3200" dirty="0">
              <a:solidFill>
                <a:srgbClr val="00B0F0"/>
              </a:solidFill>
            </a:endParaRPr>
          </a:p>
        </p:txBody>
      </p:sp>
      <p:sp>
        <p:nvSpPr>
          <p:cNvPr id="81923" name="2 İçerik Yer Tutucusu">
            <a:extLst>
              <a:ext uri="{FF2B5EF4-FFF2-40B4-BE49-F238E27FC236}">
                <a16:creationId xmlns:a16="http://schemas.microsoft.com/office/drawing/2014/main" id="{4A060A88-06A7-E705-8D29-0A4BFE36779D}"/>
              </a:ext>
            </a:extLst>
          </p:cNvPr>
          <p:cNvSpPr>
            <a:spLocks noGrp="1"/>
          </p:cNvSpPr>
          <p:nvPr>
            <p:ph idx="1"/>
          </p:nvPr>
        </p:nvSpPr>
        <p:spPr>
          <a:xfrm>
            <a:off x="1250066" y="2133600"/>
            <a:ext cx="8808334" cy="3778250"/>
          </a:xfrm>
        </p:spPr>
        <p:txBody>
          <a:bodyPr/>
          <a:lstStyle/>
          <a:p>
            <a:pPr eaLnBrk="1" hangingPunct="1">
              <a:buFont typeface="Arial" panose="020B0604020202020204" pitchFamily="34" charset="0"/>
              <a:buChar char="•"/>
            </a:pPr>
            <a:r>
              <a:rPr lang="tr-TR" altLang="tr-TR" dirty="0">
                <a:latin typeface="Comic Sans MS" panose="030F0902030302020204" pitchFamily="66" charset="0"/>
              </a:rPr>
              <a:t> Doyumsuzluk</a:t>
            </a:r>
          </a:p>
          <a:p>
            <a:pPr eaLnBrk="1" hangingPunct="1">
              <a:buFont typeface="Arial" panose="020B0604020202020204" pitchFamily="34" charset="0"/>
              <a:buChar char="•"/>
            </a:pPr>
            <a:r>
              <a:rPr lang="tr-TR" altLang="tr-TR" dirty="0">
                <a:latin typeface="Comic Sans MS" panose="030F0902030302020204" pitchFamily="66" charset="0"/>
              </a:rPr>
              <a:t> Şımarıklık,</a:t>
            </a:r>
          </a:p>
          <a:p>
            <a:pPr eaLnBrk="1" hangingPunct="1">
              <a:buFont typeface="Arial" panose="020B0604020202020204" pitchFamily="34" charset="0"/>
              <a:buChar char="•"/>
            </a:pPr>
            <a:r>
              <a:rPr lang="tr-TR" altLang="tr-TR" dirty="0">
                <a:latin typeface="Comic Sans MS" panose="030F0902030302020204" pitchFamily="66" charset="0"/>
              </a:rPr>
              <a:t> Disiplinsizlik,</a:t>
            </a:r>
          </a:p>
          <a:p>
            <a:pPr eaLnBrk="1" hangingPunct="1">
              <a:buFont typeface="Arial" panose="020B0604020202020204" pitchFamily="34" charset="0"/>
              <a:buChar char="•"/>
            </a:pPr>
            <a:r>
              <a:rPr lang="tr-TR" altLang="tr-TR" dirty="0">
                <a:latin typeface="Comic Sans MS" panose="030F0902030302020204" pitchFamily="66" charset="0"/>
              </a:rPr>
              <a:t> Anne-babaya hükmetme ve saygısızlık</a:t>
            </a:r>
          </a:p>
          <a:p>
            <a:pPr eaLnBrk="1" hangingPunct="1">
              <a:buFont typeface="Arial" panose="020B0604020202020204" pitchFamily="34" charset="0"/>
              <a:buChar char="•"/>
            </a:pPr>
            <a:r>
              <a:rPr lang="tr-TR" altLang="tr-TR" dirty="0">
                <a:latin typeface="Comic Sans MS" panose="030F0902030302020204" pitchFamily="66" charset="0"/>
              </a:rPr>
              <a:t> Okula uyum sağlamada zorluk,</a:t>
            </a:r>
          </a:p>
          <a:p>
            <a:pPr eaLnBrk="1" hangingPunct="1">
              <a:buFont typeface="Arial" panose="020B0604020202020204" pitchFamily="34" charset="0"/>
              <a:buChar char="•"/>
            </a:pPr>
            <a:r>
              <a:rPr lang="tr-TR" altLang="tr-TR" dirty="0">
                <a:latin typeface="Comic Sans MS" panose="030F0902030302020204" pitchFamily="66" charset="0"/>
              </a:rPr>
              <a:t>  Arkadaş ilişkilerinde uyumsuzluk…. görülebilir.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E89C1155-ADCA-3F70-A85E-89D9BA4DC8F4}"/>
              </a:ext>
            </a:extLst>
          </p:cNvPr>
          <p:cNvSpPr>
            <a:spLocks noGrp="1"/>
          </p:cNvSpPr>
          <p:nvPr>
            <p:ph type="title"/>
          </p:nvPr>
        </p:nvSpPr>
        <p:spPr>
          <a:xfrm>
            <a:off x="1597306" y="620714"/>
            <a:ext cx="9359619" cy="1057615"/>
          </a:xfrm>
        </p:spPr>
        <p:txBody>
          <a:bodyPr rtlCol="0">
            <a:normAutofit fontScale="90000"/>
          </a:bodyPr>
          <a:lstStyle/>
          <a:p>
            <a:pPr>
              <a:defRPr/>
            </a:pPr>
            <a:br>
              <a:rPr lang="tr-TR" sz="4400" dirty="0">
                <a:solidFill>
                  <a:srgbClr val="FF0000"/>
                </a:solidFill>
                <a:latin typeface="Comic Sans MS" pitchFamily="66" charset="0"/>
              </a:rPr>
            </a:br>
            <a:r>
              <a:rPr lang="tr-TR" sz="2700" dirty="0">
                <a:solidFill>
                  <a:srgbClr val="FF0000"/>
                </a:solidFill>
                <a:latin typeface="Comic Sans MS" pitchFamily="66" charset="0"/>
              </a:rPr>
              <a:t>Dengesiz ve Kararsız Tutum</a:t>
            </a:r>
            <a:br>
              <a:rPr lang="tr-TR" sz="4400" dirty="0">
                <a:solidFill>
                  <a:schemeClr val="tx2">
                    <a:satMod val="130000"/>
                  </a:schemeClr>
                </a:solidFill>
                <a:latin typeface="Comic Sans MS" pitchFamily="66" charset="0"/>
              </a:rPr>
            </a:br>
            <a:endParaRPr lang="tr-TR" dirty="0">
              <a:solidFill>
                <a:schemeClr val="tx2">
                  <a:satMod val="130000"/>
                </a:schemeClr>
              </a:solidFill>
            </a:endParaRPr>
          </a:p>
        </p:txBody>
      </p:sp>
      <p:sp>
        <p:nvSpPr>
          <p:cNvPr id="31747" name="2 İçerik Yer Tutucusu">
            <a:extLst>
              <a:ext uri="{FF2B5EF4-FFF2-40B4-BE49-F238E27FC236}">
                <a16:creationId xmlns:a16="http://schemas.microsoft.com/office/drawing/2014/main" id="{16F76F18-DD7E-67E2-122D-C1525D01DC8E}"/>
              </a:ext>
            </a:extLst>
          </p:cNvPr>
          <p:cNvSpPr>
            <a:spLocks noGrp="1"/>
          </p:cNvSpPr>
          <p:nvPr>
            <p:ph idx="1"/>
          </p:nvPr>
        </p:nvSpPr>
        <p:spPr>
          <a:xfrm>
            <a:off x="1006997" y="1916114"/>
            <a:ext cx="9451453" cy="4332287"/>
          </a:xfrm>
        </p:spPr>
        <p:txBody>
          <a:bodyPr rtlCol="0">
            <a:normAutofit/>
          </a:bodyPr>
          <a:lstStyle/>
          <a:p>
            <a:pPr algn="just">
              <a:buNone/>
              <a:defRPr/>
            </a:pPr>
            <a:r>
              <a:rPr lang="tr-TR" altLang="tr-TR" dirty="0">
                <a:solidFill>
                  <a:schemeClr val="tx1">
                    <a:lumMod val="75000"/>
                    <a:lumOff val="25000"/>
                  </a:schemeClr>
                </a:solidFill>
              </a:rPr>
              <a:t>   </a:t>
            </a:r>
            <a:r>
              <a:rPr lang="tr-TR" altLang="tr-TR" sz="2400" dirty="0">
                <a:solidFill>
                  <a:schemeClr val="tx1">
                    <a:lumMod val="75000"/>
                    <a:lumOff val="25000"/>
                  </a:schemeClr>
                </a:solidFill>
                <a:latin typeface="Comic Sans MS" panose="030F0702030302020204" pitchFamily="66" charset="0"/>
              </a:rPr>
              <a:t>Anne-babanın birbirini desteklemeyen bir eğitim anlayışı söz konusudur. Bu tutum çocuğun davranışlarına rehberlik edecek dengeli değer yargılarının oluşumunu engeller.</a:t>
            </a:r>
          </a:p>
          <a:p>
            <a:pPr algn="just">
              <a:buFont typeface="Wingdings" panose="05000000000000000000" pitchFamily="2" charset="2"/>
              <a:buChar char="v"/>
              <a:defRPr/>
            </a:pPr>
            <a:r>
              <a:rPr lang="tr-TR" altLang="tr-TR" sz="2400" dirty="0">
                <a:solidFill>
                  <a:schemeClr val="tx1">
                    <a:lumMod val="75000"/>
                    <a:lumOff val="25000"/>
                  </a:schemeClr>
                </a:solidFill>
                <a:latin typeface="Comic Sans MS" panose="030F0702030302020204" pitchFamily="66" charset="0"/>
              </a:rPr>
              <a:t>        Aşırı hoşgörü/sert cezalandırma arasında gidip gelen davranışlar,</a:t>
            </a:r>
          </a:p>
          <a:p>
            <a:pPr algn="just">
              <a:buFont typeface="Wingdings" panose="05000000000000000000" pitchFamily="2" charset="2"/>
              <a:buChar char="v"/>
              <a:defRPr/>
            </a:pPr>
            <a:r>
              <a:rPr lang="tr-TR" altLang="tr-TR" sz="2400" dirty="0">
                <a:solidFill>
                  <a:schemeClr val="tx1">
                    <a:lumMod val="75000"/>
                    <a:lumOff val="25000"/>
                  </a:schemeClr>
                </a:solidFill>
                <a:latin typeface="Comic Sans MS" panose="030F0702030302020204" pitchFamily="66" charset="0"/>
              </a:rPr>
              <a:t>       Anne-babanın görüş ayrılığı</a:t>
            </a:r>
          </a:p>
          <a:p>
            <a:pPr algn="just">
              <a:buFont typeface="Wingdings" panose="05000000000000000000" pitchFamily="2" charset="2"/>
              <a:buChar char="v"/>
              <a:defRPr/>
            </a:pPr>
            <a:r>
              <a:rPr lang="tr-TR" altLang="tr-TR" sz="2400" dirty="0">
                <a:solidFill>
                  <a:schemeClr val="tx1">
                    <a:lumMod val="75000"/>
                    <a:lumOff val="25000"/>
                  </a:schemeClr>
                </a:solidFill>
                <a:latin typeface="Comic Sans MS" panose="030F0702030302020204" pitchFamily="66" charset="0"/>
              </a:rPr>
              <a:t>        Ebeveynin zaman içindeki tutarsız davranışları</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7926A1CB-AA5C-D38F-0D3D-9DC9C925477E}"/>
              </a:ext>
            </a:extLst>
          </p:cNvPr>
          <p:cNvSpPr>
            <a:spLocks noGrp="1"/>
          </p:cNvSpPr>
          <p:nvPr>
            <p:ph type="title"/>
          </p:nvPr>
        </p:nvSpPr>
        <p:spPr>
          <a:xfrm>
            <a:off x="1273215" y="623888"/>
            <a:ext cx="9537539" cy="1281112"/>
          </a:xfrm>
        </p:spPr>
        <p:txBody>
          <a:bodyPr rtlCol="0">
            <a:normAutofit fontScale="90000"/>
          </a:bodyPr>
          <a:lstStyle/>
          <a:p>
            <a:pPr>
              <a:defRPr/>
            </a:pPr>
            <a:r>
              <a:rPr lang="tr-TR" sz="4000" b="1" i="1" dirty="0">
                <a:solidFill>
                  <a:srgbClr val="00B0F0"/>
                </a:solidFill>
                <a:latin typeface="Comic Sans MS" pitchFamily="66" charset="0"/>
              </a:rPr>
              <a:t>Dengesiz ve kararsız tutumla yetişen çocuklarda;</a:t>
            </a:r>
            <a:endParaRPr lang="tr-TR" b="1" i="1" dirty="0">
              <a:solidFill>
                <a:srgbClr val="00B0F0"/>
              </a:solidFill>
            </a:endParaRPr>
          </a:p>
        </p:txBody>
      </p:sp>
      <p:sp>
        <p:nvSpPr>
          <p:cNvPr id="86019" name="2 İçerik Yer Tutucusu">
            <a:extLst>
              <a:ext uri="{FF2B5EF4-FFF2-40B4-BE49-F238E27FC236}">
                <a16:creationId xmlns:a16="http://schemas.microsoft.com/office/drawing/2014/main" id="{B060CC67-F0D7-E531-C9FF-D7631F1D5D49}"/>
              </a:ext>
            </a:extLst>
          </p:cNvPr>
          <p:cNvSpPr>
            <a:spLocks noGrp="1"/>
          </p:cNvSpPr>
          <p:nvPr>
            <p:ph idx="1"/>
          </p:nvPr>
        </p:nvSpPr>
        <p:spPr>
          <a:xfrm>
            <a:off x="1273215" y="2133600"/>
            <a:ext cx="8785185" cy="3778250"/>
          </a:xfrm>
        </p:spPr>
        <p:txBody>
          <a:bodyPr/>
          <a:lstStyle/>
          <a:p>
            <a:pPr eaLnBrk="1" hangingPunct="1"/>
            <a:endParaRPr lang="tr-TR" altLang="tr-TR" dirty="0"/>
          </a:p>
          <a:p>
            <a:pPr eaLnBrk="1" hangingPunct="1"/>
            <a:r>
              <a:rPr lang="tr-TR" altLang="tr-TR" dirty="0"/>
              <a:t>Davranışlarını anne-babanın ruh haline göre ayarlama, </a:t>
            </a:r>
          </a:p>
          <a:p>
            <a:pPr eaLnBrk="1" hangingPunct="1"/>
            <a:r>
              <a:rPr lang="tr-TR" altLang="tr-TR" dirty="0"/>
              <a:t>Dengesiz bir kişilik yapısı,</a:t>
            </a:r>
          </a:p>
          <a:p>
            <a:pPr eaLnBrk="1" hangingPunct="1"/>
            <a:r>
              <a:rPr lang="tr-TR" altLang="tr-TR" dirty="0"/>
              <a:t>İç çatışmaları, huzursuzluk… görülebilir.</a:t>
            </a:r>
          </a:p>
          <a:p>
            <a:pPr eaLnBrk="1" hangingPunct="1"/>
            <a:endParaRPr lang="tr-TR" altLang="tr-TR" dirty="0"/>
          </a:p>
          <a:p>
            <a:pPr eaLnBrk="1" hangingPunct="1"/>
            <a:endParaRPr lang="tr-TR" altLang="tr-TR" dirty="0"/>
          </a:p>
          <a:p>
            <a:pPr eaLnBrk="1" hangingPunct="1"/>
            <a:endParaRPr lang="tr-TR" altLang="tr-TR" dirty="0"/>
          </a:p>
          <a:p>
            <a:pPr eaLnBrk="1" hangingPunct="1"/>
            <a:endParaRPr lang="tr-TR" alt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22AEBD22-36D6-65E9-C285-D8BFE631A866}"/>
              </a:ext>
            </a:extLst>
          </p:cNvPr>
          <p:cNvSpPr>
            <a:spLocks noGrp="1"/>
          </p:cNvSpPr>
          <p:nvPr>
            <p:ph type="title"/>
          </p:nvPr>
        </p:nvSpPr>
        <p:spPr>
          <a:xfrm>
            <a:off x="925976" y="623890"/>
            <a:ext cx="9132424" cy="1220786"/>
          </a:xfrm>
        </p:spPr>
        <p:txBody>
          <a:bodyPr rtlCol="0">
            <a:noAutofit/>
          </a:bodyPr>
          <a:lstStyle/>
          <a:p>
            <a:pPr>
              <a:defRPr/>
            </a:pPr>
            <a:br>
              <a:rPr lang="tr-TR" b="1" i="1" dirty="0">
                <a:solidFill>
                  <a:schemeClr val="tx2">
                    <a:satMod val="130000"/>
                  </a:schemeClr>
                </a:solidFill>
                <a:latin typeface="Comic Sans MS" pitchFamily="66" charset="0"/>
              </a:rPr>
            </a:br>
            <a:r>
              <a:rPr lang="tr-TR" sz="2400" b="1" i="1" dirty="0">
                <a:solidFill>
                  <a:srgbClr val="FF0000"/>
                </a:solidFill>
                <a:latin typeface="Comic Sans MS" pitchFamily="66" charset="0"/>
              </a:rPr>
              <a:t>Aşırı Koruyucu Tutum</a:t>
            </a:r>
            <a:br>
              <a:rPr lang="tr-TR" sz="2400" b="1" i="1" dirty="0">
                <a:solidFill>
                  <a:srgbClr val="FF0000"/>
                </a:solidFill>
                <a:latin typeface="Comic Sans MS" pitchFamily="66" charset="0"/>
              </a:rPr>
            </a:br>
            <a:endParaRPr lang="tr-TR" sz="2400" b="1" i="1" dirty="0">
              <a:solidFill>
                <a:srgbClr val="FF0000"/>
              </a:solidFill>
            </a:endParaRPr>
          </a:p>
        </p:txBody>
      </p:sp>
      <p:sp>
        <p:nvSpPr>
          <p:cNvPr id="88067" name="2 İçerik Yer Tutucusu">
            <a:extLst>
              <a:ext uri="{FF2B5EF4-FFF2-40B4-BE49-F238E27FC236}">
                <a16:creationId xmlns:a16="http://schemas.microsoft.com/office/drawing/2014/main" id="{02C35497-F723-8946-6DF7-39BA536AAD01}"/>
              </a:ext>
            </a:extLst>
          </p:cNvPr>
          <p:cNvSpPr>
            <a:spLocks noGrp="1"/>
          </p:cNvSpPr>
          <p:nvPr>
            <p:ph idx="1"/>
          </p:nvPr>
        </p:nvSpPr>
        <p:spPr>
          <a:xfrm>
            <a:off x="925976" y="1844676"/>
            <a:ext cx="9532476" cy="4403725"/>
          </a:xfrm>
        </p:spPr>
        <p:txBody>
          <a:bodyPr/>
          <a:lstStyle/>
          <a:p>
            <a:pPr algn="just" eaLnBrk="1" hangingPunct="1">
              <a:buFont typeface="Wingdings 2" pitchFamily="2" charset="2"/>
              <a:buNone/>
            </a:pPr>
            <a:r>
              <a:rPr lang="tr-TR" altLang="tr-TR" dirty="0"/>
              <a:t>   </a:t>
            </a:r>
            <a:r>
              <a:rPr lang="tr-TR" altLang="tr-TR" sz="2800" dirty="0">
                <a:latin typeface="Comic Sans MS" panose="030F0902030302020204" pitchFamily="66" charset="0"/>
              </a:rPr>
              <a:t>Anne-babanın çocuğa gereğinden fazla kontrol ve özen göstermesidir. Özellikle anne-çocuk ilişkisinde görülür.</a:t>
            </a:r>
          </a:p>
          <a:p>
            <a:pPr algn="just" eaLnBrk="1" hangingPunct="1">
              <a:buFont typeface="Wingdings 2" pitchFamily="2" charset="2"/>
              <a:buNone/>
            </a:pPr>
            <a:endParaRPr lang="tr-TR" altLang="tr-TR" sz="2800" dirty="0">
              <a:latin typeface="Comic Sans MS" panose="030F0902030302020204" pitchFamily="66" charset="0"/>
            </a:endParaRPr>
          </a:p>
          <a:p>
            <a:pPr algn="just" eaLnBrk="1" hangingPunct="1">
              <a:buFont typeface="Wingdings" pitchFamily="2" charset="2"/>
              <a:buChar char="v"/>
            </a:pPr>
            <a:r>
              <a:rPr lang="tr-TR" altLang="tr-TR" sz="2800" dirty="0">
                <a:latin typeface="Comic Sans MS" panose="030F0902030302020204" pitchFamily="66" charset="0"/>
              </a:rPr>
              <a:t>      Annenin duygusal yalnızlığı.</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B90C6C-1F56-F465-A718-00F322F3853B}"/>
              </a:ext>
            </a:extLst>
          </p:cNvPr>
          <p:cNvSpPr>
            <a:spLocks noGrp="1"/>
          </p:cNvSpPr>
          <p:nvPr>
            <p:ph type="title"/>
          </p:nvPr>
        </p:nvSpPr>
        <p:spPr/>
        <p:txBody>
          <a:bodyPr/>
          <a:lstStyle/>
          <a:p>
            <a:r>
              <a:rPr lang="tr-TR" dirty="0"/>
              <a:t> </a:t>
            </a:r>
          </a:p>
        </p:txBody>
      </p:sp>
      <p:sp>
        <p:nvSpPr>
          <p:cNvPr id="3" name="İçerik Yer Tutucusu 2">
            <a:extLst>
              <a:ext uri="{FF2B5EF4-FFF2-40B4-BE49-F238E27FC236}">
                <a16:creationId xmlns:a16="http://schemas.microsoft.com/office/drawing/2014/main" id="{555D200B-6D8C-837C-E363-F0A8B3DF6A79}"/>
              </a:ext>
            </a:extLst>
          </p:cNvPr>
          <p:cNvSpPr>
            <a:spLocks noGrp="1"/>
          </p:cNvSpPr>
          <p:nvPr>
            <p:ph idx="1"/>
          </p:nvPr>
        </p:nvSpPr>
        <p:spPr>
          <a:xfrm>
            <a:off x="1251678" y="1574157"/>
            <a:ext cx="10178322" cy="4305435"/>
          </a:xfrm>
        </p:spPr>
        <p:txBody>
          <a:bodyPr>
            <a:normAutofit/>
          </a:bodyPr>
          <a:lstStyle/>
          <a:p>
            <a:r>
              <a:rPr lang="tr-TR" b="0" i="0" u="none" strike="noStrike" dirty="0">
                <a:solidFill>
                  <a:srgbClr val="003042"/>
                </a:solidFill>
                <a:effectLst/>
                <a:latin typeface="Nunito" pitchFamily="2" charset="0"/>
              </a:rPr>
              <a:t>Aile içi iletişim denilince akla ilk aşamada eşler arası etkileşim gelmektedir, sonrasında da ebeveyn çocuk arası iletişim önem arz etmektedir. </a:t>
            </a:r>
          </a:p>
          <a:p>
            <a:r>
              <a:rPr lang="tr-TR" b="0" i="0" u="none" strike="noStrike" dirty="0">
                <a:solidFill>
                  <a:srgbClr val="003042"/>
                </a:solidFill>
                <a:effectLst/>
                <a:latin typeface="Nunito" pitchFamily="2" charset="0"/>
              </a:rPr>
              <a:t>Türk toplumunda gerek sosyal hayatta gerekse de iş hayatında karşılaştığımız problemlerin nedeni doğru ve sağlıklı iletişim kuramamaktan veya iletişimsizlikten kaynaklanır. Etkileşim sonucu sosyal ilişki kurulabilmektedir. </a:t>
            </a:r>
          </a:p>
          <a:p>
            <a:r>
              <a:rPr lang="tr-TR" b="0" i="0" u="none" strike="noStrike" dirty="0">
                <a:solidFill>
                  <a:srgbClr val="003042"/>
                </a:solidFill>
                <a:effectLst/>
                <a:latin typeface="Nunito" pitchFamily="2" charset="0"/>
              </a:rPr>
              <a:t>Bireyin sosyal ilişkisi, aile ve arkadaşlarıyla olan bağı ve bu bağların yoğunluğunu ifade eder. </a:t>
            </a:r>
          </a:p>
          <a:p>
            <a:r>
              <a:rPr lang="tr-TR" b="0" i="0" u="none" strike="noStrike" dirty="0">
                <a:solidFill>
                  <a:srgbClr val="003042"/>
                </a:solidFill>
                <a:effectLst/>
                <a:latin typeface="Nunito" pitchFamily="2" charset="0"/>
              </a:rPr>
              <a:t>Sağlıklı bir sosyal yaşam için aile dışındaki bireylerle de sosyal ilişkiler kurulması gerekir. </a:t>
            </a:r>
          </a:p>
          <a:p>
            <a:r>
              <a:rPr lang="tr-TR" b="0" i="0" u="none" strike="noStrike" dirty="0">
                <a:solidFill>
                  <a:srgbClr val="003042"/>
                </a:solidFill>
                <a:effectLst/>
                <a:latin typeface="Nunito" pitchFamily="2" charset="0"/>
              </a:rPr>
              <a:t>Aile içi iletişimdeki başarı düzeyi dışsal iletişim unsurlarını etkiler. Aile, toplumun en temel kurumu olması nedeniyle aile içi iletişim önem arz etmektedir. </a:t>
            </a:r>
            <a:endParaRPr lang="tr-TR" dirty="0"/>
          </a:p>
        </p:txBody>
      </p:sp>
    </p:spTree>
    <p:extLst>
      <p:ext uri="{BB962C8B-B14F-4D97-AF65-F5344CB8AC3E}">
        <p14:creationId xmlns:p14="http://schemas.microsoft.com/office/powerpoint/2010/main" val="23572339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F8AFECE3-AF66-038A-E3DC-37DCA09C20EE}"/>
              </a:ext>
            </a:extLst>
          </p:cNvPr>
          <p:cNvSpPr>
            <a:spLocks noGrp="1"/>
          </p:cNvSpPr>
          <p:nvPr>
            <p:ph type="title"/>
          </p:nvPr>
        </p:nvSpPr>
        <p:spPr>
          <a:xfrm>
            <a:off x="1018572" y="623888"/>
            <a:ext cx="9039828" cy="1281112"/>
          </a:xfrm>
        </p:spPr>
        <p:txBody>
          <a:bodyPr rtlCol="0">
            <a:noAutofit/>
          </a:bodyPr>
          <a:lstStyle/>
          <a:p>
            <a:pPr>
              <a:defRPr/>
            </a:pPr>
            <a:br>
              <a:rPr lang="tr-TR" sz="3200" b="1" i="1" dirty="0">
                <a:solidFill>
                  <a:srgbClr val="FF0000"/>
                </a:solidFill>
                <a:latin typeface="Comic Sans MS" pitchFamily="66" charset="0"/>
              </a:rPr>
            </a:br>
            <a:r>
              <a:rPr lang="tr-TR" sz="3200" b="1" i="1" dirty="0">
                <a:solidFill>
                  <a:srgbClr val="00B0F0"/>
                </a:solidFill>
                <a:latin typeface="Comic Sans MS" pitchFamily="66" charset="0"/>
              </a:rPr>
              <a:t>Aşırı koruyucu tutumla yetişen çocuklarda;</a:t>
            </a:r>
            <a:br>
              <a:rPr lang="tr-TR" sz="3200" b="1" i="1" dirty="0">
                <a:solidFill>
                  <a:srgbClr val="FF0000"/>
                </a:solidFill>
                <a:latin typeface="Comic Sans MS" pitchFamily="66" charset="0"/>
              </a:rPr>
            </a:br>
            <a:endParaRPr lang="tr-TR" sz="3200" dirty="0">
              <a:solidFill>
                <a:schemeClr val="tx2">
                  <a:satMod val="130000"/>
                </a:schemeClr>
              </a:solidFill>
            </a:endParaRPr>
          </a:p>
        </p:txBody>
      </p:sp>
      <p:sp>
        <p:nvSpPr>
          <p:cNvPr id="32771" name="2 İçerik Yer Tutucusu">
            <a:extLst>
              <a:ext uri="{FF2B5EF4-FFF2-40B4-BE49-F238E27FC236}">
                <a16:creationId xmlns:a16="http://schemas.microsoft.com/office/drawing/2014/main" id="{1B730367-1A60-D6E1-FA01-936A091E301B}"/>
              </a:ext>
            </a:extLst>
          </p:cNvPr>
          <p:cNvSpPr>
            <a:spLocks noGrp="1"/>
          </p:cNvSpPr>
          <p:nvPr>
            <p:ph idx="1"/>
          </p:nvPr>
        </p:nvSpPr>
        <p:spPr>
          <a:xfrm>
            <a:off x="1018572" y="2133600"/>
            <a:ext cx="9039828" cy="3778250"/>
          </a:xfrm>
        </p:spPr>
        <p:txBody>
          <a:bodyPr rtlCol="0">
            <a:normAutofit fontScale="92500" lnSpcReduction="20000"/>
          </a:bodyPr>
          <a:lstStyle/>
          <a:p>
            <a:pPr marL="365760" indent="-283464">
              <a:buFont typeface="Wingdings 2"/>
              <a:buChar char=""/>
              <a:defRPr/>
            </a:pPr>
            <a:endParaRPr lang="tr-TR" sz="2800" dirty="0">
              <a:solidFill>
                <a:schemeClr val="tx1">
                  <a:lumMod val="75000"/>
                  <a:lumOff val="25000"/>
                </a:schemeClr>
              </a:solidFill>
              <a:latin typeface="Comic Sans MS" pitchFamily="66" charset="0"/>
            </a:endParaRPr>
          </a:p>
          <a:p>
            <a:pPr marL="365760" indent="-283464">
              <a:buFont typeface="Wingdings 2"/>
              <a:buChar char=""/>
              <a:defRPr/>
            </a:pPr>
            <a:r>
              <a:rPr lang="tr-TR" sz="2800" dirty="0">
                <a:solidFill>
                  <a:schemeClr val="tx1">
                    <a:lumMod val="75000"/>
                    <a:lumOff val="25000"/>
                  </a:schemeClr>
                </a:solidFill>
                <a:latin typeface="Comic Sans MS" pitchFamily="66" charset="0"/>
              </a:rPr>
              <a:t>Diğer insanlara bağımlı olma, </a:t>
            </a:r>
          </a:p>
          <a:p>
            <a:pPr marL="365760" indent="-283464">
              <a:buFont typeface="Wingdings 2"/>
              <a:buChar char=""/>
              <a:defRPr/>
            </a:pPr>
            <a:r>
              <a:rPr lang="tr-TR" sz="2800" dirty="0">
                <a:solidFill>
                  <a:schemeClr val="tx1">
                    <a:lumMod val="75000"/>
                    <a:lumOff val="25000"/>
                  </a:schemeClr>
                </a:solidFill>
                <a:latin typeface="Comic Sans MS" pitchFamily="66" charset="0"/>
              </a:rPr>
              <a:t>Güvensizlik,</a:t>
            </a:r>
          </a:p>
          <a:p>
            <a:pPr marL="365760" indent="-283464">
              <a:buFont typeface="Wingdings 2"/>
              <a:buChar char=""/>
              <a:defRPr/>
            </a:pPr>
            <a:r>
              <a:rPr lang="tr-TR" sz="2800" dirty="0">
                <a:solidFill>
                  <a:schemeClr val="tx1">
                    <a:lumMod val="75000"/>
                    <a:lumOff val="25000"/>
                  </a:schemeClr>
                </a:solidFill>
                <a:latin typeface="Comic Sans MS" pitchFamily="66" charset="0"/>
              </a:rPr>
              <a:t>Aynı koruyuculuğu eşinden/ diğer insanlardan bekleme,</a:t>
            </a:r>
          </a:p>
          <a:p>
            <a:pPr marL="365760" indent="-283464">
              <a:buFont typeface="Wingdings 2"/>
              <a:buChar char=""/>
              <a:defRPr/>
            </a:pPr>
            <a:r>
              <a:rPr lang="tr-TR" sz="2800" dirty="0">
                <a:solidFill>
                  <a:schemeClr val="tx1">
                    <a:lumMod val="75000"/>
                    <a:lumOff val="25000"/>
                  </a:schemeClr>
                </a:solidFill>
                <a:latin typeface="Comic Sans MS" pitchFamily="66" charset="0"/>
              </a:rPr>
              <a:t>Asosyallik,</a:t>
            </a:r>
          </a:p>
          <a:p>
            <a:pPr marL="365760" indent="-283464">
              <a:buFont typeface="Wingdings 2"/>
              <a:buChar char=""/>
              <a:defRPr/>
            </a:pPr>
            <a:r>
              <a:rPr lang="tr-TR" sz="2800" dirty="0">
                <a:solidFill>
                  <a:schemeClr val="tx1">
                    <a:lumMod val="75000"/>
                    <a:lumOff val="25000"/>
                  </a:schemeClr>
                </a:solidFill>
                <a:latin typeface="Comic Sans MS" pitchFamily="66" charset="0"/>
              </a:rPr>
              <a:t>Girişimcilik becerinde yetersizlik,</a:t>
            </a:r>
          </a:p>
          <a:p>
            <a:pPr marL="365760" indent="-283464">
              <a:buFont typeface="Wingdings 2"/>
              <a:buChar char=""/>
              <a:defRPr/>
            </a:pPr>
            <a:r>
              <a:rPr lang="tr-TR" sz="2800" dirty="0">
                <a:solidFill>
                  <a:schemeClr val="tx1">
                    <a:lumMod val="75000"/>
                    <a:lumOff val="25000"/>
                  </a:schemeClr>
                </a:solidFill>
                <a:latin typeface="Comic Sans MS" pitchFamily="66" charset="0"/>
              </a:rPr>
              <a:t>Problemlerle </a:t>
            </a:r>
            <a:r>
              <a:rPr lang="tr-TR" sz="2800" dirty="0" err="1">
                <a:solidFill>
                  <a:schemeClr val="tx1">
                    <a:lumMod val="75000"/>
                    <a:lumOff val="25000"/>
                  </a:schemeClr>
                </a:solidFill>
                <a:latin typeface="Comic Sans MS" pitchFamily="66" charset="0"/>
              </a:rPr>
              <a:t>başetmede</a:t>
            </a:r>
            <a:r>
              <a:rPr lang="tr-TR" sz="2800" dirty="0">
                <a:solidFill>
                  <a:schemeClr val="tx1">
                    <a:lumMod val="75000"/>
                    <a:lumOff val="25000"/>
                  </a:schemeClr>
                </a:solidFill>
                <a:latin typeface="Comic Sans MS" pitchFamily="66" charset="0"/>
              </a:rPr>
              <a:t> güçlük,</a:t>
            </a:r>
          </a:p>
          <a:p>
            <a:pPr marL="365760" indent="-283464">
              <a:buFont typeface="Wingdings 2"/>
              <a:buChar char=""/>
              <a:defRPr/>
            </a:pPr>
            <a:r>
              <a:rPr lang="tr-TR" sz="2800" dirty="0">
                <a:solidFill>
                  <a:schemeClr val="tx1">
                    <a:lumMod val="75000"/>
                    <a:lumOff val="25000"/>
                  </a:schemeClr>
                </a:solidFill>
                <a:latin typeface="Comic Sans MS" pitchFamily="66" charset="0"/>
              </a:rPr>
              <a:t>Duygusal kırıklıklar, mutsuzluk….görülebilir.</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5508AC7F-072C-BCB2-5CD9-8E7D8026A8D9}"/>
              </a:ext>
            </a:extLst>
          </p:cNvPr>
          <p:cNvSpPr>
            <a:spLocks noGrp="1"/>
          </p:cNvSpPr>
          <p:nvPr>
            <p:ph type="title"/>
          </p:nvPr>
        </p:nvSpPr>
        <p:spPr>
          <a:xfrm>
            <a:off x="1099595" y="0"/>
            <a:ext cx="9327105" cy="1143000"/>
          </a:xfrm>
        </p:spPr>
        <p:txBody>
          <a:bodyPr rtlCol="0">
            <a:normAutofit fontScale="90000"/>
          </a:bodyPr>
          <a:lstStyle/>
          <a:p>
            <a:pPr>
              <a:defRPr/>
            </a:pPr>
            <a:br>
              <a:rPr lang="tr-TR" sz="4400" dirty="0">
                <a:solidFill>
                  <a:schemeClr val="tx2">
                    <a:satMod val="130000"/>
                  </a:schemeClr>
                </a:solidFill>
                <a:latin typeface="Comic Sans MS" pitchFamily="66" charset="0"/>
              </a:rPr>
            </a:br>
            <a:r>
              <a:rPr lang="tr-TR" sz="2700" b="1" i="1" dirty="0">
                <a:solidFill>
                  <a:srgbClr val="FF0000"/>
                </a:solidFill>
                <a:latin typeface="Comic Sans MS" pitchFamily="66" charset="0"/>
              </a:rPr>
              <a:t>İlgisiz ve Kayıtsız Tutum</a:t>
            </a:r>
            <a:br>
              <a:rPr lang="tr-TR" sz="2700" dirty="0">
                <a:solidFill>
                  <a:srgbClr val="FF0000"/>
                </a:solidFill>
                <a:latin typeface="Comic Sans MS" pitchFamily="66" charset="0"/>
              </a:rPr>
            </a:br>
            <a:endParaRPr lang="tr-TR" sz="2700" dirty="0">
              <a:solidFill>
                <a:srgbClr val="FF0000"/>
              </a:solidFill>
            </a:endParaRPr>
          </a:p>
        </p:txBody>
      </p:sp>
      <p:sp>
        <p:nvSpPr>
          <p:cNvPr id="33795" name="2 İçerik Yer Tutucusu">
            <a:extLst>
              <a:ext uri="{FF2B5EF4-FFF2-40B4-BE49-F238E27FC236}">
                <a16:creationId xmlns:a16="http://schemas.microsoft.com/office/drawing/2014/main" id="{99D24795-BDF5-A909-1C77-5790FACA36B6}"/>
              </a:ext>
            </a:extLst>
          </p:cNvPr>
          <p:cNvSpPr>
            <a:spLocks noGrp="1"/>
          </p:cNvSpPr>
          <p:nvPr>
            <p:ph idx="1"/>
          </p:nvPr>
        </p:nvSpPr>
        <p:spPr>
          <a:xfrm>
            <a:off x="972273" y="908050"/>
            <a:ext cx="9486177" cy="5340350"/>
          </a:xfrm>
        </p:spPr>
        <p:txBody>
          <a:bodyPr rtlCol="0">
            <a:normAutofit/>
          </a:bodyPr>
          <a:lstStyle/>
          <a:p>
            <a:pPr marL="365760" indent="-283464" algn="just">
              <a:buNone/>
              <a:defRPr/>
            </a:pPr>
            <a:r>
              <a:rPr lang="tr-TR" dirty="0">
                <a:solidFill>
                  <a:schemeClr val="tx1">
                    <a:lumMod val="75000"/>
                    <a:lumOff val="25000"/>
                  </a:schemeClr>
                </a:solidFill>
              </a:rPr>
              <a:t>   </a:t>
            </a:r>
            <a:r>
              <a:rPr lang="tr-TR" sz="2400" dirty="0">
                <a:solidFill>
                  <a:schemeClr val="tx1">
                    <a:lumMod val="75000"/>
                    <a:lumOff val="25000"/>
                  </a:schemeClr>
                </a:solidFill>
                <a:latin typeface="Comic Sans MS" pitchFamily="66" charset="0"/>
              </a:rPr>
              <a:t>Anne-babanın çocuğu görmezden gelme, yalnız bırakma şeklinde dışlamasıdır. Bir tür duygusal istismardır.</a:t>
            </a:r>
          </a:p>
          <a:p>
            <a:pPr marL="365760" indent="-283464" algn="just">
              <a:buFont typeface="Courier New" pitchFamily="49" charset="0"/>
              <a:buChar char="o"/>
              <a:defRPr/>
            </a:pPr>
            <a:r>
              <a:rPr lang="tr-TR" sz="2400" dirty="0">
                <a:solidFill>
                  <a:schemeClr val="tx1">
                    <a:lumMod val="75000"/>
                    <a:lumOff val="25000"/>
                  </a:schemeClr>
                </a:solidFill>
                <a:latin typeface="Comic Sans MS" pitchFamily="66" charset="0"/>
              </a:rPr>
              <a:t>        Düşük benlik saygısı,</a:t>
            </a:r>
          </a:p>
          <a:p>
            <a:pPr marL="365760" indent="-283464" algn="just">
              <a:buFont typeface="Courier New" pitchFamily="49" charset="0"/>
              <a:buChar char="o"/>
              <a:defRPr/>
            </a:pPr>
            <a:r>
              <a:rPr lang="tr-TR" sz="2400" dirty="0">
                <a:solidFill>
                  <a:schemeClr val="tx1">
                    <a:lumMod val="75000"/>
                    <a:lumOff val="25000"/>
                  </a:schemeClr>
                </a:solidFill>
                <a:latin typeface="Comic Sans MS" pitchFamily="66" charset="0"/>
              </a:rPr>
              <a:t>        Özgüven yetersizliği,</a:t>
            </a:r>
          </a:p>
          <a:p>
            <a:pPr marL="365760" indent="-283464" algn="just">
              <a:buFont typeface="Courier New" pitchFamily="49" charset="0"/>
              <a:buChar char="o"/>
              <a:defRPr/>
            </a:pPr>
            <a:r>
              <a:rPr lang="tr-TR" sz="2400" dirty="0">
                <a:solidFill>
                  <a:schemeClr val="tx1">
                    <a:lumMod val="75000"/>
                    <a:lumOff val="25000"/>
                  </a:schemeClr>
                </a:solidFill>
                <a:latin typeface="Comic Sans MS" pitchFamily="66" charset="0"/>
              </a:rPr>
              <a:t>        Aşağılık duygusu,</a:t>
            </a:r>
          </a:p>
          <a:p>
            <a:pPr marL="365760" indent="-283464" algn="just">
              <a:buFont typeface="Courier New" pitchFamily="49" charset="0"/>
              <a:buChar char="o"/>
              <a:defRPr/>
            </a:pPr>
            <a:r>
              <a:rPr lang="tr-TR" sz="2400" dirty="0">
                <a:solidFill>
                  <a:schemeClr val="tx1">
                    <a:lumMod val="75000"/>
                    <a:lumOff val="25000"/>
                  </a:schemeClr>
                </a:solidFill>
                <a:latin typeface="Comic Sans MS" pitchFamily="66" charset="0"/>
              </a:rPr>
              <a:t>        Akran ilişkilerinde yetersizlik,</a:t>
            </a:r>
          </a:p>
          <a:p>
            <a:pPr marL="365760" indent="-283464" algn="just">
              <a:buFont typeface="Courier New" pitchFamily="49" charset="0"/>
              <a:buChar char="o"/>
              <a:defRPr/>
            </a:pPr>
            <a:r>
              <a:rPr lang="tr-TR" sz="2400" dirty="0">
                <a:solidFill>
                  <a:schemeClr val="tx1">
                    <a:lumMod val="75000"/>
                    <a:lumOff val="25000"/>
                  </a:schemeClr>
                </a:solidFill>
                <a:latin typeface="Comic Sans MS" pitchFamily="66" charset="0"/>
              </a:rPr>
              <a:t>        Okula uyum sorunları,</a:t>
            </a:r>
          </a:p>
          <a:p>
            <a:pPr marL="365760" indent="-283464" algn="just">
              <a:buFont typeface="Courier New" pitchFamily="49" charset="0"/>
              <a:buChar char="o"/>
              <a:defRPr/>
            </a:pPr>
            <a:r>
              <a:rPr lang="tr-TR" sz="2400" dirty="0">
                <a:solidFill>
                  <a:schemeClr val="tx1">
                    <a:lumMod val="75000"/>
                    <a:lumOff val="25000"/>
                  </a:schemeClr>
                </a:solidFill>
                <a:latin typeface="Comic Sans MS" pitchFamily="66" charset="0"/>
              </a:rPr>
              <a:t>        Düşük motivasyon ve başarısızlık,</a:t>
            </a:r>
          </a:p>
          <a:p>
            <a:pPr marL="365760" indent="-283464" algn="just">
              <a:buFont typeface="Courier New" pitchFamily="49" charset="0"/>
              <a:buChar char="o"/>
              <a:defRPr/>
            </a:pPr>
            <a:r>
              <a:rPr lang="tr-TR" sz="2400" dirty="0">
                <a:solidFill>
                  <a:schemeClr val="tx1">
                    <a:lumMod val="75000"/>
                    <a:lumOff val="25000"/>
                  </a:schemeClr>
                </a:solidFill>
                <a:latin typeface="Comic Sans MS" pitchFamily="66" charset="0"/>
              </a:rPr>
              <a:t>        İlgi çekmeye dönük olumsuz davranışlar,</a:t>
            </a:r>
          </a:p>
          <a:p>
            <a:pPr marL="365760" indent="-283464" algn="just">
              <a:buFont typeface="Courier New" pitchFamily="49" charset="0"/>
              <a:buChar char="o"/>
              <a:defRPr/>
            </a:pPr>
            <a:r>
              <a:rPr lang="tr-TR" sz="2400" dirty="0">
                <a:solidFill>
                  <a:schemeClr val="tx1">
                    <a:lumMod val="75000"/>
                    <a:lumOff val="25000"/>
                  </a:schemeClr>
                </a:solidFill>
                <a:latin typeface="Comic Sans MS" pitchFamily="66" charset="0"/>
              </a:rPr>
              <a:t>        Madde kullanımı ve suça yönelme.</a:t>
            </a:r>
          </a:p>
          <a:p>
            <a:pPr marL="365760" indent="-283464" algn="just">
              <a:buNone/>
              <a:defRPr/>
            </a:pPr>
            <a:endParaRPr lang="tr-TR" sz="2800" dirty="0">
              <a:solidFill>
                <a:schemeClr val="tx1">
                  <a:lumMod val="75000"/>
                  <a:lumOff val="25000"/>
                </a:schemeClr>
              </a:solidFill>
              <a:latin typeface="Comic Sans MS" pitchFamily="66"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1 Başlık">
            <a:extLst>
              <a:ext uri="{FF2B5EF4-FFF2-40B4-BE49-F238E27FC236}">
                <a16:creationId xmlns:a16="http://schemas.microsoft.com/office/drawing/2014/main" id="{D2C1E620-F91D-CE81-7ABF-48E38E5FA1E2}"/>
              </a:ext>
            </a:extLst>
          </p:cNvPr>
          <p:cNvSpPr>
            <a:spLocks noGrp="1"/>
          </p:cNvSpPr>
          <p:nvPr>
            <p:ph type="title"/>
          </p:nvPr>
        </p:nvSpPr>
        <p:spPr>
          <a:xfrm>
            <a:off x="995423" y="623889"/>
            <a:ext cx="9062977" cy="788987"/>
          </a:xfrm>
        </p:spPr>
        <p:txBody>
          <a:bodyPr/>
          <a:lstStyle/>
          <a:p>
            <a:pPr eaLnBrk="1" hangingPunct="1"/>
            <a:r>
              <a:rPr lang="tr-TR" altLang="tr-TR" sz="2400" b="1" i="1" dirty="0">
                <a:solidFill>
                  <a:srgbClr val="FF0000"/>
                </a:solidFill>
                <a:latin typeface="Comic Sans MS" panose="030F0902030302020204" pitchFamily="66" charset="0"/>
              </a:rPr>
              <a:t>Güven Verici, Destekleyici ve Hoşgörülü Tutum</a:t>
            </a:r>
            <a:endParaRPr lang="tr-TR" altLang="tr-TR" sz="2400" b="1" i="1" dirty="0">
              <a:solidFill>
                <a:srgbClr val="FF0000"/>
              </a:solidFill>
            </a:endParaRPr>
          </a:p>
        </p:txBody>
      </p:sp>
      <p:sp>
        <p:nvSpPr>
          <p:cNvPr id="36867" name="2 İçerik Yer Tutucusu">
            <a:extLst>
              <a:ext uri="{FF2B5EF4-FFF2-40B4-BE49-F238E27FC236}">
                <a16:creationId xmlns:a16="http://schemas.microsoft.com/office/drawing/2014/main" id="{A263DAFF-9183-F2A7-53C0-F139D9F3FECE}"/>
              </a:ext>
            </a:extLst>
          </p:cNvPr>
          <p:cNvSpPr>
            <a:spLocks noGrp="1"/>
          </p:cNvSpPr>
          <p:nvPr>
            <p:ph idx="1"/>
          </p:nvPr>
        </p:nvSpPr>
        <p:spPr>
          <a:xfrm>
            <a:off x="995424" y="1412876"/>
            <a:ext cx="9463028" cy="4835525"/>
          </a:xfrm>
        </p:spPr>
        <p:txBody>
          <a:bodyPr rtlCol="0">
            <a:normAutofit/>
          </a:bodyPr>
          <a:lstStyle/>
          <a:p>
            <a:pPr algn="just">
              <a:buNone/>
              <a:defRPr/>
            </a:pPr>
            <a:r>
              <a:rPr lang="tr-TR" altLang="tr-TR" sz="2800" dirty="0">
                <a:solidFill>
                  <a:schemeClr val="tx1">
                    <a:lumMod val="75000"/>
                    <a:lumOff val="25000"/>
                  </a:schemeClr>
                </a:solidFill>
                <a:latin typeface="Comic Sans MS" panose="030F0702030302020204" pitchFamily="66" charset="0"/>
              </a:rPr>
              <a:t>   Anne-babanın bazı kısıtlamalar dışında çocuğuna hoşgörülü olması, desteklemesi ve arzularını dilediği biçimde gerçekleştirmesine izin vermesidir.</a:t>
            </a:r>
          </a:p>
          <a:p>
            <a:pPr algn="just">
              <a:buNone/>
              <a:defRPr/>
            </a:pPr>
            <a:endParaRPr lang="tr-TR" altLang="tr-TR" sz="2800" dirty="0">
              <a:solidFill>
                <a:schemeClr val="tx1">
                  <a:lumMod val="75000"/>
                  <a:lumOff val="25000"/>
                </a:schemeClr>
              </a:solidFill>
              <a:latin typeface="Comic Sans MS" panose="030F0702030302020204" pitchFamily="66" charset="0"/>
            </a:endParaRPr>
          </a:p>
          <a:p>
            <a:pPr algn="just">
              <a:buFont typeface="Wingdings" panose="05000000000000000000" pitchFamily="2" charset="2"/>
              <a:buChar char="v"/>
              <a:defRPr/>
            </a:pPr>
            <a:r>
              <a:rPr lang="tr-TR" altLang="tr-TR" sz="2800" dirty="0">
                <a:solidFill>
                  <a:schemeClr val="tx1">
                    <a:lumMod val="75000"/>
                    <a:lumOff val="25000"/>
                  </a:schemeClr>
                </a:solidFill>
                <a:latin typeface="Comic Sans MS" panose="030F0702030302020204" pitchFamily="66" charset="0"/>
              </a:rPr>
              <a:t>         Yüksek özgüven,</a:t>
            </a:r>
          </a:p>
          <a:p>
            <a:pPr algn="just">
              <a:buFont typeface="Wingdings" panose="05000000000000000000" pitchFamily="2" charset="2"/>
              <a:buChar char="v"/>
              <a:defRPr/>
            </a:pPr>
            <a:r>
              <a:rPr lang="tr-TR" altLang="tr-TR" sz="2800" dirty="0">
                <a:solidFill>
                  <a:schemeClr val="tx1">
                    <a:lumMod val="75000"/>
                    <a:lumOff val="25000"/>
                  </a:schemeClr>
                </a:solidFill>
                <a:latin typeface="Comic Sans MS" panose="030F0702030302020204" pitchFamily="66" charset="0"/>
              </a:rPr>
              <a:t>         Başarı motivasyonu,</a:t>
            </a:r>
          </a:p>
          <a:p>
            <a:pPr algn="just">
              <a:buFont typeface="Wingdings" panose="05000000000000000000" pitchFamily="2" charset="2"/>
              <a:buChar char="v"/>
              <a:defRPr/>
            </a:pPr>
            <a:r>
              <a:rPr lang="tr-TR" altLang="tr-TR" sz="2800" dirty="0">
                <a:solidFill>
                  <a:schemeClr val="tx1">
                    <a:lumMod val="75000"/>
                    <a:lumOff val="25000"/>
                  </a:schemeClr>
                </a:solidFill>
                <a:latin typeface="Comic Sans MS" panose="030F0702030302020204" pitchFamily="66" charset="0"/>
              </a:rPr>
              <a:t>         Kendini rahat ifade etme,</a:t>
            </a:r>
          </a:p>
          <a:p>
            <a:pPr algn="just">
              <a:buFont typeface="Wingdings" panose="05000000000000000000" pitchFamily="2" charset="2"/>
              <a:buChar char="v"/>
              <a:defRPr/>
            </a:pPr>
            <a:r>
              <a:rPr lang="tr-TR" altLang="tr-TR" sz="2800" dirty="0">
                <a:solidFill>
                  <a:schemeClr val="tx1">
                    <a:lumMod val="75000"/>
                    <a:lumOff val="25000"/>
                  </a:schemeClr>
                </a:solidFill>
                <a:latin typeface="Comic Sans MS" panose="030F0702030302020204" pitchFamily="66" charset="0"/>
              </a:rPr>
              <a:t>         Karar verme ve sonuçlarını olgunlukla karşılama becerisi,</a:t>
            </a:r>
          </a:p>
          <a:p>
            <a:pPr algn="just">
              <a:buFont typeface="Wingdings" panose="05000000000000000000" pitchFamily="2" charset="2"/>
              <a:buChar char="v"/>
              <a:defRPr/>
            </a:pPr>
            <a:endParaRPr lang="tr-TR" altLang="tr-TR" sz="2800" dirty="0">
              <a:solidFill>
                <a:schemeClr val="tx1">
                  <a:lumMod val="75000"/>
                  <a:lumOff val="25000"/>
                </a:schemeClr>
              </a:solidFill>
              <a:latin typeface="Comic Sans MS" panose="030F0702030302020204" pitchFamily="66"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1 Başlık">
            <a:extLst>
              <a:ext uri="{FF2B5EF4-FFF2-40B4-BE49-F238E27FC236}">
                <a16:creationId xmlns:a16="http://schemas.microsoft.com/office/drawing/2014/main" id="{16EBDC57-EF53-65A9-E6F4-539D7B693026}"/>
              </a:ext>
            </a:extLst>
          </p:cNvPr>
          <p:cNvSpPr>
            <a:spLocks noGrp="1"/>
          </p:cNvSpPr>
          <p:nvPr>
            <p:ph type="title"/>
          </p:nvPr>
        </p:nvSpPr>
        <p:spPr>
          <a:xfrm>
            <a:off x="1203767" y="347240"/>
            <a:ext cx="9464233" cy="795759"/>
          </a:xfrm>
        </p:spPr>
        <p:txBody>
          <a:bodyPr>
            <a:normAutofit fontScale="90000"/>
          </a:bodyPr>
          <a:lstStyle/>
          <a:p>
            <a:pPr eaLnBrk="1" hangingPunct="1"/>
            <a:r>
              <a:rPr lang="tr-TR" altLang="tr-TR" sz="2800" b="1" i="1" dirty="0">
                <a:solidFill>
                  <a:srgbClr val="00B0F0"/>
                </a:solidFill>
                <a:latin typeface="Comic Sans MS" panose="030F0902030302020204" pitchFamily="66" charset="0"/>
              </a:rPr>
              <a:t>Güven verici, destekleyici ve hoşgörülü tutumla yetişen çocuklarda;</a:t>
            </a:r>
            <a:endParaRPr lang="tr-TR" altLang="tr-TR" sz="2800" b="1" i="1" dirty="0">
              <a:solidFill>
                <a:srgbClr val="00B0F0"/>
              </a:solidFill>
            </a:endParaRPr>
          </a:p>
        </p:txBody>
      </p:sp>
      <p:sp>
        <p:nvSpPr>
          <p:cNvPr id="37891" name="2 İçerik Yer Tutucusu">
            <a:extLst>
              <a:ext uri="{FF2B5EF4-FFF2-40B4-BE49-F238E27FC236}">
                <a16:creationId xmlns:a16="http://schemas.microsoft.com/office/drawing/2014/main" id="{45308474-F7FD-F117-3E52-B0FB5250CC1F}"/>
              </a:ext>
            </a:extLst>
          </p:cNvPr>
          <p:cNvSpPr>
            <a:spLocks noGrp="1"/>
          </p:cNvSpPr>
          <p:nvPr>
            <p:ph idx="1"/>
          </p:nvPr>
        </p:nvSpPr>
        <p:spPr>
          <a:xfrm>
            <a:off x="1203767" y="2133600"/>
            <a:ext cx="8854633" cy="3778250"/>
          </a:xfrm>
        </p:spPr>
        <p:txBody>
          <a:bodyPr rtlCol="0">
            <a:normAutofit/>
          </a:bodyPr>
          <a:lstStyle/>
          <a:p>
            <a:pPr algn="just">
              <a:buFont typeface="Wingdings 3" charset="2"/>
              <a:buChar char=""/>
              <a:defRPr/>
            </a:pPr>
            <a:r>
              <a:rPr lang="tr-TR" altLang="tr-TR" sz="2800" dirty="0">
                <a:solidFill>
                  <a:schemeClr val="tx1">
                    <a:lumMod val="75000"/>
                    <a:lumOff val="25000"/>
                  </a:schemeClr>
                </a:solidFill>
                <a:latin typeface="Comic Sans MS" panose="030F0702030302020204" pitchFamily="66" charset="0"/>
              </a:rPr>
              <a:t>Sorumluluk duygusu,</a:t>
            </a:r>
          </a:p>
          <a:p>
            <a:pPr algn="just">
              <a:buFont typeface="Wingdings 3" charset="2"/>
              <a:buChar char=""/>
              <a:defRPr/>
            </a:pPr>
            <a:r>
              <a:rPr lang="tr-TR" altLang="tr-TR" sz="2800" dirty="0">
                <a:solidFill>
                  <a:schemeClr val="tx1">
                    <a:lumMod val="75000"/>
                    <a:lumOff val="25000"/>
                  </a:schemeClr>
                </a:solidFill>
                <a:latin typeface="Comic Sans MS" panose="030F0702030302020204" pitchFamily="66" charset="0"/>
              </a:rPr>
              <a:t>Merak duygusu, araştırıcılık, deneme isteği,</a:t>
            </a:r>
          </a:p>
          <a:p>
            <a:pPr algn="just">
              <a:buFont typeface="Wingdings 3" charset="2"/>
              <a:buChar char=""/>
              <a:defRPr/>
            </a:pPr>
            <a:r>
              <a:rPr lang="tr-TR" altLang="tr-TR" sz="2800" dirty="0">
                <a:solidFill>
                  <a:schemeClr val="tx1">
                    <a:lumMod val="75000"/>
                    <a:lumOff val="25000"/>
                  </a:schemeClr>
                </a:solidFill>
                <a:latin typeface="Comic Sans MS" panose="030F0702030302020204" pitchFamily="66" charset="0"/>
              </a:rPr>
              <a:t>Dünyaya ve insanlara olumlu gözle bakma,</a:t>
            </a:r>
          </a:p>
          <a:p>
            <a:pPr algn="just">
              <a:buFont typeface="Wingdings 3" charset="2"/>
              <a:buChar char=""/>
              <a:defRPr/>
            </a:pPr>
            <a:r>
              <a:rPr lang="tr-TR" altLang="tr-TR" sz="2800" dirty="0">
                <a:solidFill>
                  <a:schemeClr val="tx1">
                    <a:lumMod val="75000"/>
                    <a:lumOff val="25000"/>
                  </a:schemeClr>
                </a:solidFill>
                <a:latin typeface="Comic Sans MS" panose="030F0702030302020204" pitchFamily="66" charset="0"/>
              </a:rPr>
              <a:t>Uyumlu kişilerarası ilişkiler,</a:t>
            </a:r>
          </a:p>
          <a:p>
            <a:pPr algn="just">
              <a:buFont typeface="Wingdings 3" charset="2"/>
              <a:buChar char=""/>
              <a:defRPr/>
            </a:pPr>
            <a:r>
              <a:rPr lang="tr-TR" altLang="tr-TR" sz="2800" dirty="0">
                <a:solidFill>
                  <a:schemeClr val="tx1">
                    <a:lumMod val="75000"/>
                    <a:lumOff val="25000"/>
                  </a:schemeClr>
                </a:solidFill>
                <a:latin typeface="Comic Sans MS" panose="030F0702030302020204" pitchFamily="66" charset="0"/>
              </a:rPr>
              <a:t>Liderlik becerisi ve atılganlık…. görülebilir.</a:t>
            </a:r>
          </a:p>
          <a:p>
            <a:pPr>
              <a:buFont typeface="Wingdings 3" charset="2"/>
              <a:buChar char=""/>
              <a:defRPr/>
            </a:pPr>
            <a:endParaRPr lang="tr-TR" altLang="tr-TR" sz="2800" dirty="0">
              <a:solidFill>
                <a:schemeClr val="tx1">
                  <a:lumMod val="75000"/>
                  <a:lumOff val="25000"/>
                </a:schemeClr>
              </a:solidFill>
              <a:latin typeface="Comic Sans MS" panose="030F0702030302020204" pitchFamily="66"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Başlık 1">
            <a:extLst>
              <a:ext uri="{FF2B5EF4-FFF2-40B4-BE49-F238E27FC236}">
                <a16:creationId xmlns:a16="http://schemas.microsoft.com/office/drawing/2014/main" id="{3B04EC27-8918-20C9-3CA0-57BAD02DA5B7}"/>
              </a:ext>
            </a:extLst>
          </p:cNvPr>
          <p:cNvSpPr>
            <a:spLocks noGrp="1" noChangeArrowheads="1"/>
          </p:cNvSpPr>
          <p:nvPr>
            <p:ph type="title"/>
          </p:nvPr>
        </p:nvSpPr>
        <p:spPr>
          <a:xfrm>
            <a:off x="3468689" y="623888"/>
            <a:ext cx="6683375" cy="1281112"/>
          </a:xfrm>
        </p:spPr>
        <p:txBody>
          <a:bodyPr/>
          <a:lstStyle/>
          <a:p>
            <a:r>
              <a:rPr lang="tr-TR" altLang="tr-TR"/>
              <a:t>Kaynaklar</a:t>
            </a:r>
          </a:p>
        </p:txBody>
      </p:sp>
      <p:sp>
        <p:nvSpPr>
          <p:cNvPr id="3" name="İçerik Yer Tutucusu 2">
            <a:extLst>
              <a:ext uri="{FF2B5EF4-FFF2-40B4-BE49-F238E27FC236}">
                <a16:creationId xmlns:a16="http://schemas.microsoft.com/office/drawing/2014/main" id="{2266A851-D94B-C657-A471-BBF2E1FBA20E}"/>
              </a:ext>
            </a:extLst>
          </p:cNvPr>
          <p:cNvSpPr>
            <a:spLocks noGrp="1"/>
          </p:cNvSpPr>
          <p:nvPr>
            <p:ph idx="1"/>
          </p:nvPr>
        </p:nvSpPr>
        <p:spPr>
          <a:xfrm>
            <a:off x="1273215" y="2133600"/>
            <a:ext cx="8878848" cy="3778250"/>
          </a:xfrm>
        </p:spPr>
        <p:txBody>
          <a:bodyPr/>
          <a:lstStyle/>
          <a:p>
            <a:pPr>
              <a:buFont typeface="Wingdings 3" charset="2"/>
              <a:buChar char=""/>
              <a:defRPr/>
            </a:pPr>
            <a:r>
              <a:rPr lang="tr-TR" sz="1350" dirty="0">
                <a:solidFill>
                  <a:schemeClr val="tx1">
                    <a:lumMod val="75000"/>
                    <a:lumOff val="25000"/>
                  </a:schemeClr>
                </a:solidFill>
              </a:rPr>
              <a:t> Baran, G. 2017. Aile Yaşam Dinamiği. Pelikan Yayınevi, Ankara.</a:t>
            </a:r>
          </a:p>
          <a:p>
            <a:pPr>
              <a:buFont typeface="Wingdings 3" charset="2"/>
              <a:buChar char=""/>
              <a:defRPr/>
            </a:pPr>
            <a:r>
              <a:rPr lang="tr-TR" sz="1350" dirty="0">
                <a:solidFill>
                  <a:schemeClr val="tx1">
                    <a:lumMod val="75000"/>
                    <a:lumOff val="25000"/>
                  </a:schemeClr>
                </a:solidFill>
              </a:rPr>
              <a:t>Tepeli, K. ve </a:t>
            </a:r>
            <a:r>
              <a:rPr lang="tr-TR" sz="1350" dirty="0" err="1">
                <a:solidFill>
                  <a:schemeClr val="tx1">
                    <a:lumMod val="75000"/>
                    <a:lumOff val="25000"/>
                  </a:schemeClr>
                </a:solidFill>
              </a:rPr>
              <a:t>Durualp</a:t>
            </a:r>
            <a:r>
              <a:rPr lang="tr-TR" sz="1350" dirty="0">
                <a:solidFill>
                  <a:schemeClr val="tx1">
                    <a:lumMod val="75000"/>
                    <a:lumOff val="25000"/>
                  </a:schemeClr>
                </a:solidFill>
              </a:rPr>
              <a:t>, E. 2018. Aile Yaşam Döngüsü. Hedef Yayıncılık, Ankara. </a:t>
            </a:r>
          </a:p>
          <a:p>
            <a:pPr>
              <a:buFont typeface="Wingdings 3" charset="2"/>
              <a:buChar char=""/>
              <a:defRPr/>
            </a:pPr>
            <a:r>
              <a:rPr lang="tr-TR" sz="1350" dirty="0">
                <a:solidFill>
                  <a:schemeClr val="tx1">
                    <a:lumMod val="75000"/>
                    <a:lumOff val="25000"/>
                  </a:schemeClr>
                </a:solidFill>
              </a:rPr>
              <a:t>Özgüven, İ.E. 2001. Ailede İletişim ve Yaşam. PDREM Yayınları, Ankara</a:t>
            </a:r>
          </a:p>
          <a:p>
            <a:pPr>
              <a:buFont typeface="Wingdings 3" charset="2"/>
              <a:buChar char=""/>
              <a:defRPr/>
            </a:pPr>
            <a:endParaRPr lang="tr-TR" sz="1350" dirty="0">
              <a:solidFill>
                <a:schemeClr val="tx1">
                  <a:lumMod val="75000"/>
                  <a:lumOff val="2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23AB14-6D44-187E-FAEF-D99D6E67FD5C}"/>
              </a:ext>
            </a:extLst>
          </p:cNvPr>
          <p:cNvSpPr>
            <a:spLocks noGrp="1"/>
          </p:cNvSpPr>
          <p:nvPr>
            <p:ph type="title"/>
          </p:nvPr>
        </p:nvSpPr>
        <p:spPr/>
        <p:txBody>
          <a:bodyPr/>
          <a:lstStyle/>
          <a:p>
            <a:r>
              <a:rPr lang="tr-TR" dirty="0"/>
              <a:t> </a:t>
            </a:r>
          </a:p>
        </p:txBody>
      </p:sp>
      <p:sp>
        <p:nvSpPr>
          <p:cNvPr id="3" name="İçerik Yer Tutucusu 2">
            <a:extLst>
              <a:ext uri="{FF2B5EF4-FFF2-40B4-BE49-F238E27FC236}">
                <a16:creationId xmlns:a16="http://schemas.microsoft.com/office/drawing/2014/main" id="{73140E24-7D76-4771-CD36-04195ED4970D}"/>
              </a:ext>
            </a:extLst>
          </p:cNvPr>
          <p:cNvSpPr>
            <a:spLocks noGrp="1"/>
          </p:cNvSpPr>
          <p:nvPr>
            <p:ph idx="1"/>
          </p:nvPr>
        </p:nvSpPr>
        <p:spPr>
          <a:xfrm>
            <a:off x="983848" y="1006997"/>
            <a:ext cx="10446152" cy="5468618"/>
          </a:xfrm>
        </p:spPr>
        <p:txBody>
          <a:bodyPr>
            <a:normAutofit/>
          </a:bodyPr>
          <a:lstStyle/>
          <a:p>
            <a:r>
              <a:rPr lang="tr-TR" b="0" i="0" u="none" strike="noStrike" dirty="0">
                <a:solidFill>
                  <a:srgbClr val="003042"/>
                </a:solidFill>
                <a:effectLst/>
                <a:latin typeface="Nunito" pitchFamily="2" charset="0"/>
              </a:rPr>
              <a:t>Aile içi iletişim eşlerin birbirleri arasında, annenin çocuğuyla veya çocuklarıyla, babanın çocuğuyla veya çocuklarıyla, çocuğun anne ve babasıyla, kardeşlerin birbirleri ile kurduğu iletişim olarak tanımlanabilir. </a:t>
            </a:r>
          </a:p>
          <a:p>
            <a:r>
              <a:rPr lang="tr-TR" b="0" i="0" u="none" strike="noStrike" dirty="0">
                <a:solidFill>
                  <a:srgbClr val="003042"/>
                </a:solidFill>
                <a:effectLst/>
                <a:latin typeface="Nunito" pitchFamily="2" charset="0"/>
              </a:rPr>
              <a:t>Aile içi iletişim çocuğun kişiliğinin gelişiminde etkilidir. </a:t>
            </a:r>
            <a:r>
              <a:rPr lang="tr-TR" b="0" i="0" u="none" strike="noStrike" dirty="0" err="1">
                <a:solidFill>
                  <a:srgbClr val="003042"/>
                </a:solidFill>
                <a:effectLst/>
                <a:latin typeface="Nunito" pitchFamily="2" charset="0"/>
              </a:rPr>
              <a:t>Cüceloğlu</a:t>
            </a:r>
            <a:r>
              <a:rPr lang="tr-TR" b="0" i="0" u="none" strike="noStrike" dirty="0">
                <a:solidFill>
                  <a:srgbClr val="003042"/>
                </a:solidFill>
                <a:effectLst/>
                <a:latin typeface="Nunito" pitchFamily="2" charset="0"/>
              </a:rPr>
              <a:t> (2002)’</a:t>
            </a:r>
            <a:r>
              <a:rPr lang="tr-TR" b="0" i="0" u="none" strike="noStrike" dirty="0" err="1">
                <a:solidFill>
                  <a:srgbClr val="003042"/>
                </a:solidFill>
                <a:effectLst/>
                <a:latin typeface="Nunito" pitchFamily="2" charset="0"/>
              </a:rPr>
              <a:t>nun</a:t>
            </a:r>
            <a:r>
              <a:rPr lang="tr-TR" b="0" i="0" u="none" strike="noStrike" dirty="0">
                <a:solidFill>
                  <a:srgbClr val="003042"/>
                </a:solidFill>
                <a:effectLst/>
                <a:latin typeface="Nunito" pitchFamily="2" charset="0"/>
              </a:rPr>
              <a:t> da belirttiği gibi, çocukluğunda değerli olduğu mesajını ailede alan çocuk kendinin değerli olduğuna inanır. </a:t>
            </a:r>
          </a:p>
          <a:p>
            <a:r>
              <a:rPr lang="tr-TR" b="0" i="0" u="none" strike="noStrike" dirty="0">
                <a:solidFill>
                  <a:srgbClr val="003042"/>
                </a:solidFill>
                <a:effectLst/>
                <a:latin typeface="Nunito" pitchFamily="2" charset="0"/>
              </a:rPr>
              <a:t>Aile içi iletişimde çocuğun varlığının kabul edildiğini ona hissettirebilmek için çocuğun tüm duyguları olduğu gibi kabul edilmeli, çocuğun kendini olumlu bir varlık olarak algılayabilmesi için yakın çevresinden kendilik değerini destekleyici tavırlar görebilmesi, sınırlarına (odasına, oyuncaklarına, kendine ayırdığı zamana) o izin vermedikçe girilmemesi, sınırlarına girilecekse izin alınması, tercihlerine saygı gösterilmesi, bedeni üzerindeki haklarına saygı gösterilmesi, başarısızlıklarından çok başarılarına odaklanılması, istenmeyen bir davranışta bulunduğunda kişiliğinin değil davranışının eleştirilmesi gibi öğelere dikkat edilmesi gerekmektedir (Önder, 2003).  </a:t>
            </a:r>
          </a:p>
          <a:p>
            <a:r>
              <a:rPr lang="tr-TR" b="0" i="0" u="none" strike="noStrike" dirty="0">
                <a:solidFill>
                  <a:srgbClr val="003042"/>
                </a:solidFill>
                <a:effectLst/>
                <a:latin typeface="Nunito" pitchFamily="2" charset="0"/>
              </a:rPr>
              <a:t>Aile içi iletişimde anne baba tutumları da etkili olmaktadır. </a:t>
            </a:r>
            <a:endParaRPr lang="tr-TR" dirty="0"/>
          </a:p>
        </p:txBody>
      </p:sp>
    </p:spTree>
    <p:extLst>
      <p:ext uri="{BB962C8B-B14F-4D97-AF65-F5344CB8AC3E}">
        <p14:creationId xmlns:p14="http://schemas.microsoft.com/office/powerpoint/2010/main" val="2529219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A49D3D72-3AA3-CF64-0E38-F7188C8EF0AD}"/>
              </a:ext>
            </a:extLst>
          </p:cNvPr>
          <p:cNvSpPr>
            <a:spLocks noGrp="1"/>
          </p:cNvSpPr>
          <p:nvPr>
            <p:ph type="title"/>
          </p:nvPr>
        </p:nvSpPr>
        <p:spPr>
          <a:xfrm>
            <a:off x="1446835" y="623888"/>
            <a:ext cx="8611565" cy="1281112"/>
          </a:xfrm>
        </p:spPr>
        <p:txBody>
          <a:bodyPr rtlCol="0">
            <a:normAutofit fontScale="90000"/>
          </a:bodyPr>
          <a:lstStyle/>
          <a:p>
            <a:pPr>
              <a:defRPr/>
            </a:pPr>
            <a:br>
              <a:rPr lang="tr-TR" sz="4000" dirty="0">
                <a:solidFill>
                  <a:schemeClr val="tx2">
                    <a:satMod val="130000"/>
                  </a:schemeClr>
                </a:solidFill>
                <a:latin typeface="Comic Sans MS" pitchFamily="66" charset="0"/>
              </a:rPr>
            </a:br>
            <a:r>
              <a:rPr lang="tr-TR" sz="4000" dirty="0">
                <a:solidFill>
                  <a:schemeClr val="tx2">
                    <a:satMod val="130000"/>
                  </a:schemeClr>
                </a:solidFill>
                <a:latin typeface="Comic Sans MS" pitchFamily="66" charset="0"/>
              </a:rPr>
              <a:t>ÇOCUĞUN DAVRANIŞLARI</a:t>
            </a:r>
            <a:r>
              <a:rPr lang="tr-TR" dirty="0">
                <a:solidFill>
                  <a:schemeClr val="tx2">
                    <a:satMod val="130000"/>
                  </a:schemeClr>
                </a:solidFill>
                <a:latin typeface="Comic Sans MS" pitchFamily="66" charset="0"/>
              </a:rPr>
              <a:t>;</a:t>
            </a:r>
            <a:br>
              <a:rPr lang="tr-TR" dirty="0">
                <a:solidFill>
                  <a:schemeClr val="tx2">
                    <a:satMod val="130000"/>
                  </a:schemeClr>
                </a:solidFill>
              </a:rPr>
            </a:br>
            <a:endParaRPr lang="tr-TR" dirty="0">
              <a:solidFill>
                <a:schemeClr val="tx2">
                  <a:satMod val="130000"/>
                </a:schemeClr>
              </a:solidFill>
            </a:endParaRPr>
          </a:p>
        </p:txBody>
      </p:sp>
      <p:sp>
        <p:nvSpPr>
          <p:cNvPr id="3" name="2 İçerik Yer Tutucusu">
            <a:extLst>
              <a:ext uri="{FF2B5EF4-FFF2-40B4-BE49-F238E27FC236}">
                <a16:creationId xmlns:a16="http://schemas.microsoft.com/office/drawing/2014/main" id="{0ED0AA71-0348-77E7-4F42-DB86052E5746}"/>
              </a:ext>
            </a:extLst>
          </p:cNvPr>
          <p:cNvSpPr>
            <a:spLocks noGrp="1"/>
          </p:cNvSpPr>
          <p:nvPr>
            <p:ph idx="1"/>
          </p:nvPr>
        </p:nvSpPr>
        <p:spPr>
          <a:xfrm>
            <a:off x="1169043" y="2133600"/>
            <a:ext cx="8889357" cy="3778250"/>
          </a:xfrm>
        </p:spPr>
        <p:txBody>
          <a:bodyPr rtlCol="0">
            <a:normAutofit fontScale="92500" lnSpcReduction="20000"/>
          </a:bodyPr>
          <a:lstStyle/>
          <a:p>
            <a:pPr marL="365760" indent="-283464">
              <a:buFont typeface="Wingdings 2"/>
              <a:buChar char=""/>
              <a:defRPr/>
            </a:pPr>
            <a:r>
              <a:rPr lang="tr-TR" dirty="0">
                <a:solidFill>
                  <a:schemeClr val="tx1">
                    <a:lumMod val="75000"/>
                    <a:lumOff val="25000"/>
                  </a:schemeClr>
                </a:solidFill>
                <a:latin typeface="Comic Sans MS" pitchFamily="66" charset="0"/>
              </a:rPr>
              <a:t>Kalıtım</a:t>
            </a:r>
          </a:p>
          <a:p>
            <a:pPr marL="365760" indent="-283464">
              <a:buFont typeface="Wingdings 2"/>
              <a:buChar char=""/>
              <a:defRPr/>
            </a:pPr>
            <a:r>
              <a:rPr lang="tr-TR" dirty="0">
                <a:solidFill>
                  <a:schemeClr val="tx1">
                    <a:lumMod val="75000"/>
                    <a:lumOff val="25000"/>
                  </a:schemeClr>
                </a:solidFill>
                <a:latin typeface="Comic Sans MS" pitchFamily="66" charset="0"/>
              </a:rPr>
              <a:t>Zeka düzeyi</a:t>
            </a:r>
          </a:p>
          <a:p>
            <a:pPr marL="365760" indent="-283464">
              <a:buFont typeface="Wingdings 2"/>
              <a:buChar char=""/>
              <a:defRPr/>
            </a:pPr>
            <a:r>
              <a:rPr lang="tr-TR" dirty="0">
                <a:solidFill>
                  <a:schemeClr val="tx1">
                    <a:lumMod val="75000"/>
                    <a:lumOff val="25000"/>
                  </a:schemeClr>
                </a:solidFill>
                <a:latin typeface="Comic Sans MS" pitchFamily="66" charset="0"/>
              </a:rPr>
              <a:t>İç salgı bezleri</a:t>
            </a:r>
          </a:p>
          <a:p>
            <a:pPr marL="365760" indent="-283464">
              <a:buFont typeface="Wingdings 2"/>
              <a:buChar char=""/>
              <a:defRPr/>
            </a:pPr>
            <a:r>
              <a:rPr lang="tr-TR" dirty="0">
                <a:solidFill>
                  <a:schemeClr val="tx1">
                    <a:lumMod val="75000"/>
                    <a:lumOff val="25000"/>
                  </a:schemeClr>
                </a:solidFill>
                <a:latin typeface="Comic Sans MS" pitchFamily="66" charset="0"/>
              </a:rPr>
              <a:t>Çocuğun doğum sırası</a:t>
            </a:r>
          </a:p>
          <a:p>
            <a:pPr marL="365760" indent="-283464">
              <a:buFont typeface="Wingdings 2"/>
              <a:buChar char=""/>
              <a:defRPr/>
            </a:pPr>
            <a:r>
              <a:rPr lang="tr-TR" dirty="0">
                <a:solidFill>
                  <a:schemeClr val="tx1">
                    <a:lumMod val="75000"/>
                    <a:lumOff val="25000"/>
                  </a:schemeClr>
                </a:solidFill>
                <a:latin typeface="Comic Sans MS" pitchFamily="66" charset="0"/>
              </a:rPr>
              <a:t>Kötü arkadaşlıklar…………………………..</a:t>
            </a:r>
          </a:p>
          <a:p>
            <a:pPr marL="365760" indent="-283464">
              <a:buFont typeface="Wingdings 2"/>
              <a:buChar char=""/>
              <a:defRPr/>
            </a:pPr>
            <a:r>
              <a:rPr lang="tr-TR" i="1" dirty="0">
                <a:solidFill>
                  <a:srgbClr val="FF0000"/>
                </a:solidFill>
                <a:latin typeface="Comic Sans MS" pitchFamily="66" charset="0"/>
              </a:rPr>
              <a:t>AİLE İLİŞKİLERİ</a:t>
            </a:r>
          </a:p>
          <a:p>
            <a:pPr marL="365760" indent="-283464">
              <a:buNone/>
              <a:defRPr/>
            </a:pPr>
            <a:endParaRPr lang="tr-TR" i="1" dirty="0">
              <a:solidFill>
                <a:srgbClr val="FF0000"/>
              </a:solidFill>
              <a:latin typeface="Comic Sans MS" pitchFamily="66" charset="0"/>
            </a:endParaRPr>
          </a:p>
          <a:p>
            <a:pPr marL="365760" indent="-283464" algn="just">
              <a:buNone/>
              <a:defRPr/>
            </a:pPr>
            <a:r>
              <a:rPr lang="tr-TR" sz="3000" dirty="0">
                <a:solidFill>
                  <a:schemeClr val="tx2"/>
                </a:solidFill>
                <a:latin typeface="Comic Sans MS" pitchFamily="66" charset="0"/>
              </a:rPr>
              <a:t>  Çocuğun birlikte yaşadığı aile onun sağlıklı bir şekilde gelişmesini sağlayan, fiziksel ve ruhsal gereksinimlerini karşılayan temel bir kurumdur</a:t>
            </a:r>
            <a:r>
              <a:rPr lang="tr-TR" i="1" dirty="0">
                <a:solidFill>
                  <a:schemeClr val="tx2"/>
                </a:solidFill>
                <a:latin typeface="Comic Sans MS" pitchFamily="66" charset="0"/>
              </a:rPr>
              <a:t>.</a:t>
            </a:r>
          </a:p>
          <a:p>
            <a:pPr marL="365760" indent="-283464">
              <a:buFont typeface="Wingdings 2"/>
              <a:buChar char=""/>
              <a:defRPr/>
            </a:pPr>
            <a:endParaRPr lang="tr-TR" sz="2800" i="1" dirty="0">
              <a:solidFill>
                <a:srgbClr val="FF0000"/>
              </a:solidFill>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Başlık">
            <a:extLst>
              <a:ext uri="{FF2B5EF4-FFF2-40B4-BE49-F238E27FC236}">
                <a16:creationId xmlns:a16="http://schemas.microsoft.com/office/drawing/2014/main" id="{AE937652-AB5A-3F9D-2DB6-47D5E4AB310B}"/>
              </a:ext>
            </a:extLst>
          </p:cNvPr>
          <p:cNvSpPr>
            <a:spLocks noGrp="1"/>
          </p:cNvSpPr>
          <p:nvPr>
            <p:ph type="title"/>
          </p:nvPr>
        </p:nvSpPr>
        <p:spPr>
          <a:xfrm>
            <a:off x="1122744" y="623888"/>
            <a:ext cx="8935656" cy="1281112"/>
          </a:xfrm>
        </p:spPr>
        <p:txBody>
          <a:bodyPr/>
          <a:lstStyle/>
          <a:p>
            <a:pPr eaLnBrk="1" hangingPunct="1"/>
            <a:r>
              <a:rPr lang="tr-TR" altLang="tr-TR" sz="2400" b="1" i="1" dirty="0">
                <a:solidFill>
                  <a:srgbClr val="C00000"/>
                </a:solidFill>
                <a:latin typeface="Comic Sans MS" panose="030F0902030302020204" pitchFamily="66" charset="0"/>
              </a:rPr>
              <a:t>Başarılı insan= Çocuklukta sağlıklı aile içi ilişkiler</a:t>
            </a:r>
          </a:p>
        </p:txBody>
      </p:sp>
      <p:sp>
        <p:nvSpPr>
          <p:cNvPr id="10243" name="2 İçerik Yer Tutucusu">
            <a:extLst>
              <a:ext uri="{FF2B5EF4-FFF2-40B4-BE49-F238E27FC236}">
                <a16:creationId xmlns:a16="http://schemas.microsoft.com/office/drawing/2014/main" id="{D64554C4-99BB-9D6F-B48A-4BB3FF4739EC}"/>
              </a:ext>
            </a:extLst>
          </p:cNvPr>
          <p:cNvSpPr>
            <a:spLocks noGrp="1"/>
          </p:cNvSpPr>
          <p:nvPr>
            <p:ph idx="1"/>
          </p:nvPr>
        </p:nvSpPr>
        <p:spPr>
          <a:xfrm>
            <a:off x="1238491" y="2133600"/>
            <a:ext cx="8819909" cy="3778250"/>
          </a:xfrm>
        </p:spPr>
        <p:txBody>
          <a:bodyPr rtlCol="0">
            <a:normAutofit lnSpcReduction="10000"/>
          </a:bodyPr>
          <a:lstStyle/>
          <a:p>
            <a:pPr>
              <a:buNone/>
              <a:defRPr/>
            </a:pPr>
            <a:endParaRPr lang="tr-TR" altLang="tr-TR" dirty="0">
              <a:solidFill>
                <a:schemeClr val="tx1">
                  <a:lumMod val="75000"/>
                  <a:lumOff val="25000"/>
                </a:schemeClr>
              </a:solidFill>
            </a:endParaRPr>
          </a:p>
          <a:p>
            <a:pPr algn="just">
              <a:buFont typeface="Courier New" panose="02070309020205020404" pitchFamily="49" charset="0"/>
              <a:buChar char="o"/>
              <a:defRPr/>
            </a:pPr>
            <a:r>
              <a:rPr lang="tr-TR" altLang="tr-TR" sz="2800" dirty="0">
                <a:solidFill>
                  <a:schemeClr val="tx1">
                    <a:lumMod val="75000"/>
                    <a:lumOff val="25000"/>
                  </a:schemeClr>
                </a:solidFill>
                <a:latin typeface="Comic Sans MS" panose="030F0702030302020204" pitchFamily="66" charset="0"/>
              </a:rPr>
              <a:t>  Mutlu, sevecen, çatışma ve bunalımdan uzak, yapıcı, yaratıcı, özgüvenli bireylerin yetişmesi sağlıklı ve dengeli ailelerde başarılı ilişkilerle sağlanabilir.</a:t>
            </a:r>
          </a:p>
          <a:p>
            <a:pPr algn="just">
              <a:buFont typeface="Courier New" panose="02070309020205020404" pitchFamily="49" charset="0"/>
              <a:buChar char="o"/>
              <a:defRPr/>
            </a:pPr>
            <a:endParaRPr lang="tr-TR" altLang="tr-TR" sz="2800" dirty="0">
              <a:solidFill>
                <a:schemeClr val="tx1">
                  <a:lumMod val="75000"/>
                  <a:lumOff val="25000"/>
                </a:schemeClr>
              </a:solidFill>
              <a:latin typeface="Comic Sans MS" panose="030F0702030302020204" pitchFamily="66" charset="0"/>
            </a:endParaRPr>
          </a:p>
          <a:p>
            <a:pPr algn="just">
              <a:buFont typeface="Courier New" panose="02070309020205020404" pitchFamily="49" charset="0"/>
              <a:buChar char="o"/>
              <a:defRPr/>
            </a:pPr>
            <a:r>
              <a:rPr lang="tr-TR" altLang="tr-TR" sz="2800" dirty="0">
                <a:solidFill>
                  <a:schemeClr val="tx1">
                    <a:lumMod val="75000"/>
                    <a:lumOff val="25000"/>
                  </a:schemeClr>
                </a:solidFill>
                <a:latin typeface="Comic Sans MS" panose="030F0702030302020204" pitchFamily="66" charset="0"/>
              </a:rPr>
              <a:t>  Uyum bozukluğu gösteren çocuklar; başarısız anne-baba-çocuk ilişkisinin ürünüdürler.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Başlık">
            <a:extLst>
              <a:ext uri="{FF2B5EF4-FFF2-40B4-BE49-F238E27FC236}">
                <a16:creationId xmlns:a16="http://schemas.microsoft.com/office/drawing/2014/main" id="{252B2072-1852-8903-144F-68491479E529}"/>
              </a:ext>
            </a:extLst>
          </p:cNvPr>
          <p:cNvSpPr>
            <a:spLocks noGrp="1"/>
          </p:cNvSpPr>
          <p:nvPr>
            <p:ph type="title"/>
          </p:nvPr>
        </p:nvSpPr>
        <p:spPr>
          <a:xfrm>
            <a:off x="1296365" y="623888"/>
            <a:ext cx="8762035" cy="1281112"/>
          </a:xfrm>
        </p:spPr>
        <p:txBody>
          <a:bodyPr/>
          <a:lstStyle/>
          <a:p>
            <a:pPr eaLnBrk="1" hangingPunct="1"/>
            <a:r>
              <a:rPr lang="tr-TR" altLang="tr-TR" b="1" i="1" dirty="0">
                <a:solidFill>
                  <a:srgbClr val="FF0000"/>
                </a:solidFill>
                <a:latin typeface="Comic Sans MS" panose="030F0902030302020204" pitchFamily="66" charset="0"/>
              </a:rPr>
              <a:t>SAĞLIKLI AİLE</a:t>
            </a:r>
          </a:p>
        </p:txBody>
      </p:sp>
      <p:sp>
        <p:nvSpPr>
          <p:cNvPr id="43011" name="2 İçerik Yer Tutucusu">
            <a:extLst>
              <a:ext uri="{FF2B5EF4-FFF2-40B4-BE49-F238E27FC236}">
                <a16:creationId xmlns:a16="http://schemas.microsoft.com/office/drawing/2014/main" id="{D9A278D9-EC08-2CFA-3BD9-3F12F5372A58}"/>
              </a:ext>
            </a:extLst>
          </p:cNvPr>
          <p:cNvSpPr>
            <a:spLocks noGrp="1"/>
          </p:cNvSpPr>
          <p:nvPr>
            <p:ph idx="1"/>
          </p:nvPr>
        </p:nvSpPr>
        <p:spPr>
          <a:xfrm>
            <a:off x="1169044" y="2199190"/>
            <a:ext cx="9289408" cy="4049211"/>
          </a:xfrm>
        </p:spPr>
        <p:txBody>
          <a:bodyPr/>
          <a:lstStyle/>
          <a:p>
            <a:pPr eaLnBrk="1" hangingPunct="1">
              <a:buFont typeface="Wingdings 2" pitchFamily="2" charset="2"/>
              <a:buNone/>
            </a:pPr>
            <a:r>
              <a:rPr lang="tr-TR" altLang="tr-TR" dirty="0">
                <a:latin typeface="Comic Sans MS" panose="030F0902030302020204" pitchFamily="66" charset="0"/>
              </a:rPr>
              <a:t>Aile              = İnsan vücudu (Farabi)</a:t>
            </a:r>
          </a:p>
          <a:p>
            <a:pPr eaLnBrk="1" hangingPunct="1">
              <a:buFont typeface="Wingdings 2" pitchFamily="2" charset="2"/>
              <a:buNone/>
            </a:pPr>
            <a:r>
              <a:rPr lang="tr-TR" altLang="tr-TR" dirty="0">
                <a:latin typeface="Comic Sans MS" panose="030F0902030302020204" pitchFamily="66" charset="0"/>
              </a:rPr>
              <a:t>Aile bireyleri= Vücudun organları</a:t>
            </a:r>
          </a:p>
          <a:p>
            <a:pPr eaLnBrk="1" hangingPunct="1">
              <a:buFont typeface="Wingdings 2" pitchFamily="2" charset="2"/>
              <a:buNone/>
            </a:pPr>
            <a:r>
              <a:rPr lang="tr-TR" altLang="tr-TR" dirty="0">
                <a:latin typeface="Comic Sans MS" panose="030F0902030302020204" pitchFamily="66" charset="0"/>
              </a:rPr>
              <a:t>Sağlıklı aile   = Sağlıklı vücut</a:t>
            </a:r>
          </a:p>
          <a:p>
            <a:pPr eaLnBrk="1" hangingPunct="1">
              <a:buFont typeface="Wingdings 2" pitchFamily="2" charset="2"/>
              <a:buNone/>
            </a:pPr>
            <a:endParaRPr lang="tr-TR" altLang="tr-TR" dirty="0">
              <a:latin typeface="Comic Sans MS" panose="030F0902030302020204" pitchFamily="66" charset="0"/>
            </a:endParaRPr>
          </a:p>
          <a:p>
            <a:pPr algn="just" eaLnBrk="1" hangingPunct="1">
              <a:buFont typeface="Wingdings 2" pitchFamily="2" charset="2"/>
              <a:buNone/>
            </a:pPr>
            <a:r>
              <a:rPr lang="tr-TR" altLang="tr-TR" dirty="0">
                <a:latin typeface="Comic Sans MS" panose="030F0902030302020204" pitchFamily="66" charset="0"/>
              </a:rPr>
              <a:t>  </a:t>
            </a:r>
            <a:r>
              <a:rPr lang="tr-TR" altLang="tr-TR" i="1" dirty="0">
                <a:latin typeface="Comic Sans MS" panose="030F0902030302020204" pitchFamily="66" charset="0"/>
              </a:rPr>
              <a:t>Bütün organların vücudu korumak için yardımlaşmaları gibi, bütün aile bireyleri de aileyi korumak için yardımlaşırlar</a:t>
            </a:r>
            <a:r>
              <a:rPr lang="tr-TR" altLang="tr-TR" i="1" dirty="0"/>
              <a:t>.</a:t>
            </a:r>
          </a:p>
          <a:p>
            <a:pPr algn="just" eaLnBrk="1" hangingPunct="1">
              <a:buFont typeface="Wingdings 2" pitchFamily="2" charset="2"/>
              <a:buNone/>
            </a:pPr>
            <a:endParaRPr lang="tr-TR" altLang="tr-TR"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Başlık">
            <a:extLst>
              <a:ext uri="{FF2B5EF4-FFF2-40B4-BE49-F238E27FC236}">
                <a16:creationId xmlns:a16="http://schemas.microsoft.com/office/drawing/2014/main" id="{5C339938-60AD-08A7-B084-54C74B6F891C}"/>
              </a:ext>
            </a:extLst>
          </p:cNvPr>
          <p:cNvSpPr>
            <a:spLocks noGrp="1"/>
          </p:cNvSpPr>
          <p:nvPr>
            <p:ph type="title"/>
          </p:nvPr>
        </p:nvSpPr>
        <p:spPr>
          <a:xfrm>
            <a:off x="891251" y="333375"/>
            <a:ext cx="9533863" cy="1143000"/>
          </a:xfrm>
        </p:spPr>
        <p:txBody>
          <a:bodyPr/>
          <a:lstStyle/>
          <a:p>
            <a:pPr eaLnBrk="1" hangingPunct="1"/>
            <a:r>
              <a:rPr lang="tr-TR" altLang="tr-TR" sz="3200" i="1" dirty="0">
                <a:solidFill>
                  <a:srgbClr val="FF0000"/>
                </a:solidFill>
                <a:latin typeface="Comic Sans MS" panose="030F0902030302020204" pitchFamily="66" charset="0"/>
              </a:rPr>
              <a:t>SAĞLIKLI AİLENİN ÖZELLİKLERİ</a:t>
            </a:r>
          </a:p>
        </p:txBody>
      </p:sp>
      <p:sp>
        <p:nvSpPr>
          <p:cNvPr id="3" name="2 İçerik Yer Tutucusu">
            <a:extLst>
              <a:ext uri="{FF2B5EF4-FFF2-40B4-BE49-F238E27FC236}">
                <a16:creationId xmlns:a16="http://schemas.microsoft.com/office/drawing/2014/main" id="{6131B1F4-357A-4D44-149E-4EC412B0836D}"/>
              </a:ext>
            </a:extLst>
          </p:cNvPr>
          <p:cNvSpPr>
            <a:spLocks noGrp="1"/>
          </p:cNvSpPr>
          <p:nvPr>
            <p:ph idx="1"/>
          </p:nvPr>
        </p:nvSpPr>
        <p:spPr>
          <a:xfrm>
            <a:off x="1088020" y="1268414"/>
            <a:ext cx="9370430" cy="5184775"/>
          </a:xfrm>
        </p:spPr>
        <p:txBody>
          <a:bodyPr rtlCol="0">
            <a:normAutofit fontScale="92500" lnSpcReduction="10000"/>
          </a:bodyPr>
          <a:lstStyle/>
          <a:p>
            <a:pPr marL="365760" indent="-283464" algn="just">
              <a:buFont typeface="Wingdings 2"/>
              <a:buChar char=""/>
              <a:defRPr/>
            </a:pPr>
            <a:r>
              <a:rPr lang="tr-TR" sz="2400" dirty="0">
                <a:solidFill>
                  <a:schemeClr val="tx1">
                    <a:lumMod val="75000"/>
                    <a:lumOff val="25000"/>
                  </a:schemeClr>
                </a:solidFill>
                <a:latin typeface="Comic Sans MS" pitchFamily="66" charset="0"/>
              </a:rPr>
              <a:t>Aile içinde karşılıklı sevgi, saygı, dayanışma,bağlılık ve işbölümü esastır.</a:t>
            </a:r>
          </a:p>
          <a:p>
            <a:pPr marL="365760" indent="-283464" algn="just">
              <a:buFont typeface="Wingdings 2"/>
              <a:buChar char=""/>
              <a:defRPr/>
            </a:pPr>
            <a:r>
              <a:rPr lang="tr-TR" sz="2400" dirty="0">
                <a:solidFill>
                  <a:schemeClr val="tx1">
                    <a:lumMod val="75000"/>
                    <a:lumOff val="25000"/>
                  </a:schemeClr>
                </a:solidFill>
                <a:latin typeface="Comic Sans MS" pitchFamily="66" charset="0"/>
              </a:rPr>
              <a:t>Çok az çatışma vardır, gelişimsel değişikliklere kolay ve başarılı bir şekilde uyum sağlarlar.</a:t>
            </a:r>
          </a:p>
          <a:p>
            <a:pPr marL="365760" indent="-283464" algn="just">
              <a:buFont typeface="Wingdings 2"/>
              <a:buChar char=""/>
              <a:defRPr/>
            </a:pPr>
            <a:r>
              <a:rPr lang="tr-TR" sz="2400" dirty="0">
                <a:solidFill>
                  <a:schemeClr val="tx1">
                    <a:lumMod val="75000"/>
                    <a:lumOff val="25000"/>
                  </a:schemeClr>
                </a:solidFill>
                <a:latin typeface="Comic Sans MS" pitchFamily="66" charset="0"/>
              </a:rPr>
              <a:t>Aile üyeleri kendi fikirlerini, beklentilerini, korkularını serbestçe ve kaygı duymadan ifade edebilirler.</a:t>
            </a:r>
          </a:p>
          <a:p>
            <a:pPr marL="365760" indent="-283464" algn="just">
              <a:buFont typeface="Wingdings 2"/>
              <a:buChar char=""/>
              <a:defRPr/>
            </a:pPr>
            <a:r>
              <a:rPr lang="tr-TR" sz="2400" dirty="0">
                <a:solidFill>
                  <a:schemeClr val="tx1">
                    <a:lumMod val="75000"/>
                    <a:lumOff val="25000"/>
                  </a:schemeClr>
                </a:solidFill>
                <a:latin typeface="Comic Sans MS" pitchFamily="66" charset="0"/>
              </a:rPr>
              <a:t>Diğerlerinin duygu ve düşüncelerine saygı duyarlar.</a:t>
            </a:r>
          </a:p>
          <a:p>
            <a:pPr marL="365760" indent="-283464" algn="just">
              <a:buFont typeface="Wingdings 2"/>
              <a:buChar char=""/>
              <a:defRPr/>
            </a:pPr>
            <a:r>
              <a:rPr lang="tr-TR" sz="2400" dirty="0">
                <a:solidFill>
                  <a:schemeClr val="tx1">
                    <a:lumMod val="75000"/>
                    <a:lumOff val="25000"/>
                  </a:schemeClr>
                </a:solidFill>
                <a:latin typeface="Comic Sans MS" pitchFamily="66" charset="0"/>
              </a:rPr>
              <a:t>Aile kuralları esnektir ve kişinin kendini gerçekleştirmesine engel değildir.</a:t>
            </a:r>
          </a:p>
          <a:p>
            <a:pPr marL="365760" indent="-283464" algn="just">
              <a:buFont typeface="Wingdings 2"/>
              <a:buChar char=""/>
              <a:defRPr/>
            </a:pPr>
            <a:r>
              <a:rPr lang="tr-TR" sz="2400" dirty="0">
                <a:solidFill>
                  <a:schemeClr val="tx1">
                    <a:lumMod val="75000"/>
                    <a:lumOff val="25000"/>
                  </a:schemeClr>
                </a:solidFill>
                <a:latin typeface="Comic Sans MS" pitchFamily="66" charset="0"/>
              </a:rPr>
              <a:t>Roller açıktır ve birbirini tamamlar. Yaşa, cinsiyete, kültürel değer ve beklentilere uygundur</a:t>
            </a:r>
          </a:p>
          <a:p>
            <a:pPr marL="365760" indent="-283464" algn="just">
              <a:buFont typeface="Wingdings 2"/>
              <a:buChar char=""/>
              <a:defRPr/>
            </a:pPr>
            <a:r>
              <a:rPr lang="tr-TR" sz="2400" dirty="0">
                <a:solidFill>
                  <a:schemeClr val="tx1">
                    <a:lumMod val="75000"/>
                    <a:lumOff val="25000"/>
                  </a:schemeClr>
                </a:solidFill>
                <a:latin typeface="Comic Sans MS" pitchFamily="66" charset="0"/>
              </a:rPr>
              <a:t>Tüm aile üyeleri cinsel kimliklerini kabul ederler, karşı cinsiyete saygı duyarlar. Cinsiyetler arasında üstünlük yoktur.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Başlık">
            <a:extLst>
              <a:ext uri="{FF2B5EF4-FFF2-40B4-BE49-F238E27FC236}">
                <a16:creationId xmlns:a16="http://schemas.microsoft.com/office/drawing/2014/main" id="{1A10B94A-F00C-F5EA-9D2E-241C574807BB}"/>
              </a:ext>
            </a:extLst>
          </p:cNvPr>
          <p:cNvSpPr>
            <a:spLocks noGrp="1"/>
          </p:cNvSpPr>
          <p:nvPr>
            <p:ph type="title"/>
          </p:nvPr>
        </p:nvSpPr>
        <p:spPr>
          <a:xfrm>
            <a:off x="1169043" y="260350"/>
            <a:ext cx="9289407" cy="1157288"/>
          </a:xfrm>
        </p:spPr>
        <p:txBody>
          <a:bodyPr/>
          <a:lstStyle/>
          <a:p>
            <a:pPr eaLnBrk="1" hangingPunct="1"/>
            <a:r>
              <a:rPr lang="tr-TR" altLang="tr-TR" sz="2800" i="1" dirty="0">
                <a:solidFill>
                  <a:srgbClr val="FF0000"/>
                </a:solidFill>
                <a:latin typeface="Comic Sans MS" panose="030F0902030302020204" pitchFamily="66" charset="0"/>
              </a:rPr>
              <a:t>SAĞLIKLI AİLENİN FONKSİYONLARI</a:t>
            </a:r>
          </a:p>
        </p:txBody>
      </p:sp>
      <p:sp>
        <p:nvSpPr>
          <p:cNvPr id="13315" name="2 İçerik Yer Tutucusu">
            <a:extLst>
              <a:ext uri="{FF2B5EF4-FFF2-40B4-BE49-F238E27FC236}">
                <a16:creationId xmlns:a16="http://schemas.microsoft.com/office/drawing/2014/main" id="{2741C019-39C7-8905-5E12-67D0C8E6A2B9}"/>
              </a:ext>
            </a:extLst>
          </p:cNvPr>
          <p:cNvSpPr>
            <a:spLocks noGrp="1"/>
          </p:cNvSpPr>
          <p:nvPr>
            <p:ph idx="1"/>
          </p:nvPr>
        </p:nvSpPr>
        <p:spPr>
          <a:xfrm>
            <a:off x="1365813" y="2133600"/>
            <a:ext cx="8692587" cy="3778250"/>
          </a:xfrm>
        </p:spPr>
        <p:txBody>
          <a:bodyPr rtlCol="0">
            <a:normAutofit fontScale="85000" lnSpcReduction="20000"/>
          </a:bodyPr>
          <a:lstStyle/>
          <a:p>
            <a:pPr>
              <a:buFont typeface="Wingdings 3" charset="2"/>
              <a:buChar char=""/>
              <a:defRPr/>
            </a:pPr>
            <a:endParaRPr lang="tr-TR" altLang="tr-TR" sz="2800" i="1" dirty="0">
              <a:solidFill>
                <a:schemeClr val="tx1">
                  <a:lumMod val="75000"/>
                  <a:lumOff val="25000"/>
                </a:schemeClr>
              </a:solidFill>
              <a:latin typeface="Comic Sans MS" panose="030F0702030302020204" pitchFamily="66" charset="0"/>
            </a:endParaRPr>
          </a:p>
          <a:p>
            <a:pPr>
              <a:buFont typeface="Wingdings 3" charset="2"/>
              <a:buChar char=""/>
              <a:defRPr/>
            </a:pPr>
            <a:r>
              <a:rPr lang="tr-TR" altLang="tr-TR" sz="2800" i="1" dirty="0">
                <a:solidFill>
                  <a:schemeClr val="tx1">
                    <a:lumMod val="75000"/>
                    <a:lumOff val="25000"/>
                  </a:schemeClr>
                </a:solidFill>
                <a:latin typeface="Comic Sans MS" panose="030F0702030302020204" pitchFamily="66" charset="0"/>
              </a:rPr>
              <a:t>Duyguları paylaşma</a:t>
            </a:r>
          </a:p>
          <a:p>
            <a:pPr>
              <a:buFont typeface="Wingdings 3" charset="2"/>
              <a:buChar char=""/>
              <a:defRPr/>
            </a:pPr>
            <a:r>
              <a:rPr lang="tr-TR" altLang="tr-TR" sz="2800" i="1" dirty="0">
                <a:solidFill>
                  <a:schemeClr val="tx1">
                    <a:lumMod val="75000"/>
                    <a:lumOff val="25000"/>
                  </a:schemeClr>
                </a:solidFill>
                <a:latin typeface="Comic Sans MS" panose="030F0702030302020204" pitchFamily="66" charset="0"/>
              </a:rPr>
              <a:t>Duyguları anlama</a:t>
            </a:r>
          </a:p>
          <a:p>
            <a:pPr>
              <a:buFont typeface="Wingdings 3" charset="2"/>
              <a:buChar char=""/>
              <a:defRPr/>
            </a:pPr>
            <a:r>
              <a:rPr lang="tr-TR" altLang="tr-TR" sz="2800" i="1" dirty="0">
                <a:solidFill>
                  <a:schemeClr val="tx1">
                    <a:lumMod val="75000"/>
                    <a:lumOff val="25000"/>
                  </a:schemeClr>
                </a:solidFill>
                <a:latin typeface="Comic Sans MS" panose="030F0702030302020204" pitchFamily="66" charset="0"/>
              </a:rPr>
              <a:t>Bireysel farklılıkları kabullenme</a:t>
            </a:r>
          </a:p>
          <a:p>
            <a:pPr>
              <a:buFont typeface="Wingdings 3" charset="2"/>
              <a:buChar char=""/>
              <a:defRPr/>
            </a:pPr>
            <a:r>
              <a:rPr lang="tr-TR" altLang="tr-TR" sz="2800" i="1" dirty="0">
                <a:solidFill>
                  <a:schemeClr val="tx1">
                    <a:lumMod val="75000"/>
                    <a:lumOff val="25000"/>
                  </a:schemeClr>
                </a:solidFill>
                <a:latin typeface="Comic Sans MS" panose="030F0702030302020204" pitchFamily="66" charset="0"/>
              </a:rPr>
              <a:t>İşbirliği</a:t>
            </a:r>
          </a:p>
          <a:p>
            <a:pPr>
              <a:buFont typeface="Wingdings 3" charset="2"/>
              <a:buChar char=""/>
              <a:defRPr/>
            </a:pPr>
            <a:r>
              <a:rPr lang="tr-TR" altLang="tr-TR" sz="2800" i="1" dirty="0">
                <a:solidFill>
                  <a:schemeClr val="tx1">
                    <a:lumMod val="75000"/>
                    <a:lumOff val="25000"/>
                  </a:schemeClr>
                </a:solidFill>
                <a:latin typeface="Comic Sans MS" panose="030F0702030302020204" pitchFamily="66" charset="0"/>
              </a:rPr>
              <a:t>Mizah duygusu</a:t>
            </a:r>
          </a:p>
          <a:p>
            <a:pPr>
              <a:buFont typeface="Wingdings 3" charset="2"/>
              <a:buChar char=""/>
              <a:defRPr/>
            </a:pPr>
            <a:r>
              <a:rPr lang="tr-TR" altLang="tr-TR" sz="2800" i="1" dirty="0">
                <a:solidFill>
                  <a:schemeClr val="tx1">
                    <a:lumMod val="75000"/>
                    <a:lumOff val="25000"/>
                  </a:schemeClr>
                </a:solidFill>
                <a:latin typeface="Comic Sans MS" panose="030F0702030302020204" pitchFamily="66" charset="0"/>
              </a:rPr>
              <a:t>Problem çözme</a:t>
            </a:r>
          </a:p>
          <a:p>
            <a:pPr>
              <a:buFont typeface="Wingdings 3" charset="2"/>
              <a:buChar char=""/>
              <a:defRPr/>
            </a:pPr>
            <a:r>
              <a:rPr lang="tr-TR" altLang="tr-TR" sz="2800" i="1" dirty="0">
                <a:solidFill>
                  <a:schemeClr val="tx1">
                    <a:lumMod val="75000"/>
                    <a:lumOff val="25000"/>
                  </a:schemeClr>
                </a:solidFill>
                <a:latin typeface="Comic Sans MS" panose="030F0702030302020204" pitchFamily="66" charset="0"/>
              </a:rPr>
              <a:t>Takdir duygularını ifade etme</a:t>
            </a:r>
          </a:p>
          <a:p>
            <a:pPr>
              <a:buFont typeface="Wingdings 3" charset="2"/>
              <a:buChar char=""/>
              <a:defRPr/>
            </a:pPr>
            <a:r>
              <a:rPr lang="tr-TR" altLang="tr-TR" sz="2800" i="1" dirty="0">
                <a:solidFill>
                  <a:schemeClr val="tx1">
                    <a:lumMod val="75000"/>
                    <a:lumOff val="25000"/>
                  </a:schemeClr>
                </a:solidFill>
                <a:latin typeface="Comic Sans MS" panose="030F0702030302020204" pitchFamily="66" charset="0"/>
              </a:rPr>
              <a:t>Birlikte zaman geçirme</a:t>
            </a:r>
          </a:p>
        </p:txBody>
      </p:sp>
    </p:spTree>
  </p:cSld>
  <p:clrMapOvr>
    <a:masterClrMapping/>
  </p:clrMapOvr>
</p:sld>
</file>

<file path=ppt/theme/theme1.xml><?xml version="1.0" encoding="utf-8"?>
<a:theme xmlns:a="http://schemas.openxmlformats.org/drawingml/2006/main" name="Badg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D71F8F05-6246-47AF-9E68-E57F6C93F792}"/>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Rozet</Template>
  <TotalTime>14497</TotalTime>
  <Words>1935</Words>
  <Application>Microsoft Macintosh PowerPoint</Application>
  <PresentationFormat>Geniş ekran</PresentationFormat>
  <Paragraphs>281</Paragraphs>
  <Slides>34</Slides>
  <Notes>30</Notes>
  <HiddenSlides>0</HiddenSlides>
  <MMClips>0</MMClips>
  <ScaleCrop>false</ScaleCrop>
  <HeadingPairs>
    <vt:vector size="6" baseType="variant">
      <vt:variant>
        <vt:lpstr>Kullanılan Yazı Tipleri</vt:lpstr>
      </vt:variant>
      <vt:variant>
        <vt:i4>10</vt:i4>
      </vt:variant>
      <vt:variant>
        <vt:lpstr>Tema</vt:lpstr>
      </vt:variant>
      <vt:variant>
        <vt:i4>1</vt:i4>
      </vt:variant>
      <vt:variant>
        <vt:lpstr>Slayt Başlıkları</vt:lpstr>
      </vt:variant>
      <vt:variant>
        <vt:i4>34</vt:i4>
      </vt:variant>
    </vt:vector>
  </HeadingPairs>
  <TitlesOfParts>
    <vt:vector size="45" baseType="lpstr">
      <vt:lpstr>Arial</vt:lpstr>
      <vt:lpstr>Calibri</vt:lpstr>
      <vt:lpstr>Comic Sans MS</vt:lpstr>
      <vt:lpstr>Courier New</vt:lpstr>
      <vt:lpstr>Gill Sans MT</vt:lpstr>
      <vt:lpstr>Nunito</vt:lpstr>
      <vt:lpstr>Times New Roman</vt:lpstr>
      <vt:lpstr>Wingdings</vt:lpstr>
      <vt:lpstr>Wingdings 2</vt:lpstr>
      <vt:lpstr>Wingdings 3</vt:lpstr>
      <vt:lpstr>Badge</vt:lpstr>
      <vt:lpstr>AİLE SOSYOLOJİSİ</vt:lpstr>
      <vt:lpstr>PowerPoint Sunusu</vt:lpstr>
      <vt:lpstr> </vt:lpstr>
      <vt:lpstr> </vt:lpstr>
      <vt:lpstr> ÇOCUĞUN DAVRANIŞLARI; </vt:lpstr>
      <vt:lpstr>Başarılı insan= Çocuklukta sağlıklı aile içi ilişkiler</vt:lpstr>
      <vt:lpstr>SAĞLIKLI AİLE</vt:lpstr>
      <vt:lpstr>SAĞLIKLI AİLENİN ÖZELLİKLERİ</vt:lpstr>
      <vt:lpstr>SAĞLIKLI AİLENİN FONKSİYONLARI</vt:lpstr>
      <vt:lpstr>SAĞLIKSIZ AİLE</vt:lpstr>
      <vt:lpstr>SAĞLIKSIZ AİLENİN YOL AÇTIĞI SORUNLAR</vt:lpstr>
      <vt:lpstr>EŞLERARASI İLİŞKİLER</vt:lpstr>
      <vt:lpstr>EVLİLİK UYUMU</vt:lpstr>
      <vt:lpstr> </vt:lpstr>
      <vt:lpstr>Evlilik Uyumunu Etkileyen Etmenler </vt:lpstr>
      <vt:lpstr>Ekonomik Sorunların Etkisi</vt:lpstr>
      <vt:lpstr>İletişim ve Dayanışmanın Etkisi</vt:lpstr>
      <vt:lpstr> </vt:lpstr>
      <vt:lpstr>Cinsel Yaşamın Etkisi</vt:lpstr>
      <vt:lpstr>Evlilik Uyumunun Çocuklar Üzerindeki Etkileri</vt:lpstr>
      <vt:lpstr>EBEVEYN-ÇOCUK İLİŞKİSİ</vt:lpstr>
      <vt:lpstr>EBEVEYN TUTUMLARI</vt:lpstr>
      <vt:lpstr>Baskıcı ve Otoriter Tutum</vt:lpstr>
      <vt:lpstr>Baskıcı ve otoriter tutumla yetişen çocuklarda;</vt:lpstr>
      <vt:lpstr>Gevşek ve Aşırı İzin Verici Tutum</vt:lpstr>
      <vt:lpstr>Gevşek ve aşırı izin verici tutumla yetişen çocuklarda;</vt:lpstr>
      <vt:lpstr> Dengesiz ve Kararsız Tutum </vt:lpstr>
      <vt:lpstr>Dengesiz ve kararsız tutumla yetişen çocuklarda;</vt:lpstr>
      <vt:lpstr> Aşırı Koruyucu Tutum </vt:lpstr>
      <vt:lpstr> Aşırı koruyucu tutumla yetişen çocuklarda; </vt:lpstr>
      <vt:lpstr> İlgisiz ve Kayıtsız Tutum </vt:lpstr>
      <vt:lpstr>Güven Verici, Destekleyici ve Hoşgörülü Tutum</vt:lpstr>
      <vt:lpstr>Güven verici, destekleyici ve hoşgörülü tutumla yetişen çocuklarda;</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Ali M</dc:creator>
  <cp:lastModifiedBy>Emine Saraç</cp:lastModifiedBy>
  <cp:revision>26</cp:revision>
  <dcterms:created xsi:type="dcterms:W3CDTF">2020-01-29T07:10:30Z</dcterms:created>
  <dcterms:modified xsi:type="dcterms:W3CDTF">2023-12-03T13:20:09Z</dcterms:modified>
</cp:coreProperties>
</file>