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9"/>
  </p:handoutMasterIdLst>
  <p:sldIdLst>
    <p:sldId id="256" r:id="rId2"/>
    <p:sldId id="261" r:id="rId3"/>
    <p:sldId id="310" r:id="rId4"/>
    <p:sldId id="259" r:id="rId5"/>
    <p:sldId id="311" r:id="rId6"/>
    <p:sldId id="318" r:id="rId7"/>
    <p:sldId id="319" r:id="rId8"/>
    <p:sldId id="320" r:id="rId9"/>
    <p:sldId id="360"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56" r:id="rId26"/>
    <p:sldId id="336" r:id="rId27"/>
    <p:sldId id="337" r:id="rId28"/>
    <p:sldId id="339" r:id="rId29"/>
    <p:sldId id="340" r:id="rId30"/>
    <p:sldId id="341" r:id="rId31"/>
    <p:sldId id="342" r:id="rId32"/>
    <p:sldId id="343" r:id="rId33"/>
    <p:sldId id="344" r:id="rId34"/>
    <p:sldId id="345" r:id="rId35"/>
    <p:sldId id="346" r:id="rId36"/>
    <p:sldId id="347" r:id="rId37"/>
    <p:sldId id="348" r:id="rId38"/>
    <p:sldId id="349" r:id="rId39"/>
    <p:sldId id="350" r:id="rId40"/>
    <p:sldId id="361" r:id="rId41"/>
    <p:sldId id="351" r:id="rId42"/>
    <p:sldId id="352" r:id="rId43"/>
    <p:sldId id="353" r:id="rId44"/>
    <p:sldId id="357" r:id="rId45"/>
    <p:sldId id="358" r:id="rId46"/>
    <p:sldId id="354" r:id="rId47"/>
    <p:sldId id="355" r:id="rId48"/>
  </p:sldIdLst>
  <p:sldSz cx="9144000" cy="6858000" type="screen4x3"/>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814" autoAdjust="0"/>
    <p:restoredTop sz="94660"/>
  </p:normalViewPr>
  <p:slideViewPr>
    <p:cSldViewPr>
      <p:cViewPr>
        <p:scale>
          <a:sx n="118" d="100"/>
          <a:sy n="118" d="100"/>
        </p:scale>
        <p:origin x="-143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4915A4-7214-4FCC-9B8E-35A7779B9852}"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2B3B6BF2-160E-458A-B7BC-C3D842DB7107}">
      <dgm:prSet phldrT="[Text]"/>
      <dgm:spPr/>
      <dgm:t>
        <a:bodyPr/>
        <a:lstStyle/>
        <a:p>
          <a:r>
            <a:rPr lang="tr-TR" dirty="0" smtClean="0"/>
            <a:t>Bilimsel Araştırma Süreci</a:t>
          </a:r>
          <a:endParaRPr lang="en-US" dirty="0"/>
        </a:p>
      </dgm:t>
    </dgm:pt>
    <dgm:pt modelId="{FC8C7A7D-24E0-4547-A9D0-31C1A3BC3748}" type="parTrans" cxnId="{1B7DD857-A566-468D-A55A-F9D8A7D193F0}">
      <dgm:prSet/>
      <dgm:spPr/>
      <dgm:t>
        <a:bodyPr/>
        <a:lstStyle/>
        <a:p>
          <a:endParaRPr lang="en-US"/>
        </a:p>
      </dgm:t>
    </dgm:pt>
    <dgm:pt modelId="{CD4A1D89-8CC5-4541-8E7A-ED98C239F69F}" type="sibTrans" cxnId="{1B7DD857-A566-468D-A55A-F9D8A7D193F0}">
      <dgm:prSet/>
      <dgm:spPr/>
      <dgm:t>
        <a:bodyPr/>
        <a:lstStyle/>
        <a:p>
          <a:endParaRPr lang="en-US"/>
        </a:p>
      </dgm:t>
    </dgm:pt>
    <dgm:pt modelId="{8F314EDB-A7AA-4A38-8053-DEB1FA58F9A8}">
      <dgm:prSet phldrT="[Text]"/>
      <dgm:spPr/>
      <dgm:t>
        <a:bodyPr/>
        <a:lstStyle/>
        <a:p>
          <a:r>
            <a:rPr lang="tr-TR" dirty="0" smtClean="0"/>
            <a:t>Araştırma sorunsalı belirleme</a:t>
          </a:r>
          <a:endParaRPr lang="en-US" dirty="0"/>
        </a:p>
      </dgm:t>
    </dgm:pt>
    <dgm:pt modelId="{4FF41DFE-6248-4CE8-8756-F70245CE14D0}" type="parTrans" cxnId="{3A0CCA22-35DE-46FF-8F56-7633E5B12AB4}">
      <dgm:prSet/>
      <dgm:spPr/>
      <dgm:t>
        <a:bodyPr/>
        <a:lstStyle/>
        <a:p>
          <a:endParaRPr lang="en-US"/>
        </a:p>
      </dgm:t>
    </dgm:pt>
    <dgm:pt modelId="{B6D4122B-3142-483D-BC34-A8DFF5E1E97C}" type="sibTrans" cxnId="{3A0CCA22-35DE-46FF-8F56-7633E5B12AB4}">
      <dgm:prSet/>
      <dgm:spPr/>
      <dgm:t>
        <a:bodyPr/>
        <a:lstStyle/>
        <a:p>
          <a:endParaRPr lang="en-US"/>
        </a:p>
      </dgm:t>
    </dgm:pt>
    <dgm:pt modelId="{AA753F06-245D-427E-AAE7-76496805D9E9}">
      <dgm:prSet phldrT="[Text]"/>
      <dgm:spPr/>
      <dgm:t>
        <a:bodyPr/>
        <a:lstStyle/>
        <a:p>
          <a:r>
            <a:rPr lang="tr-TR" dirty="0" smtClean="0"/>
            <a:t>Kavramsallaştırma:kuram-model-değişken-hipotez</a:t>
          </a:r>
          <a:endParaRPr lang="en-US" dirty="0"/>
        </a:p>
      </dgm:t>
    </dgm:pt>
    <dgm:pt modelId="{C545EEF7-7A02-401A-9CCE-6EECA0516C62}" type="parTrans" cxnId="{0A1A6F47-573F-4ED6-8825-5E718A9A22AB}">
      <dgm:prSet/>
      <dgm:spPr/>
      <dgm:t>
        <a:bodyPr/>
        <a:lstStyle/>
        <a:p>
          <a:endParaRPr lang="en-US"/>
        </a:p>
      </dgm:t>
    </dgm:pt>
    <dgm:pt modelId="{29951E2A-BF68-4CDB-9E56-43A58DD45499}" type="sibTrans" cxnId="{0A1A6F47-573F-4ED6-8825-5E718A9A22AB}">
      <dgm:prSet/>
      <dgm:spPr/>
      <dgm:t>
        <a:bodyPr/>
        <a:lstStyle/>
        <a:p>
          <a:endParaRPr lang="en-US"/>
        </a:p>
      </dgm:t>
    </dgm:pt>
    <dgm:pt modelId="{BE6F41A1-7C93-44C8-A4E8-DD0FFFB3335A}">
      <dgm:prSet phldrT="[Text]"/>
      <dgm:spPr/>
      <dgm:t>
        <a:bodyPr/>
        <a:lstStyle/>
        <a:p>
          <a:r>
            <a:rPr lang="tr-TR" dirty="0" smtClean="0"/>
            <a:t>Araştırma tasarımı ve yöntemi belirleme</a:t>
          </a:r>
          <a:endParaRPr lang="en-US" dirty="0"/>
        </a:p>
      </dgm:t>
    </dgm:pt>
    <dgm:pt modelId="{C8E07E59-4DCA-4666-8C1E-CC14E5B3CC58}" type="parTrans" cxnId="{F8ADFBD3-F34B-44AD-95B3-BA3FFC9ABABB}">
      <dgm:prSet/>
      <dgm:spPr/>
      <dgm:t>
        <a:bodyPr/>
        <a:lstStyle/>
        <a:p>
          <a:endParaRPr lang="en-US"/>
        </a:p>
      </dgm:t>
    </dgm:pt>
    <dgm:pt modelId="{8D0C0BCC-B06E-48B7-BA90-959F36106F1C}" type="sibTrans" cxnId="{F8ADFBD3-F34B-44AD-95B3-BA3FFC9ABABB}">
      <dgm:prSet/>
      <dgm:spPr/>
      <dgm:t>
        <a:bodyPr/>
        <a:lstStyle/>
        <a:p>
          <a:endParaRPr lang="en-US"/>
        </a:p>
      </dgm:t>
    </dgm:pt>
    <dgm:pt modelId="{F1AA5D06-D1B1-44F2-AC0F-79E48ADE84B9}">
      <dgm:prSet phldrT="[Text]"/>
      <dgm:spPr/>
      <dgm:t>
        <a:bodyPr/>
        <a:lstStyle/>
        <a:p>
          <a:r>
            <a:rPr lang="tr-TR" dirty="0" smtClean="0"/>
            <a:t>Araştırma evren ve örneklemi belirleme</a:t>
          </a:r>
          <a:endParaRPr lang="en-US" dirty="0"/>
        </a:p>
      </dgm:t>
    </dgm:pt>
    <dgm:pt modelId="{E316C363-45EF-45CD-9946-3B3AC6AD2725}" type="parTrans" cxnId="{BD3A208A-9967-4896-8EE5-704413E5BFA9}">
      <dgm:prSet/>
      <dgm:spPr/>
      <dgm:t>
        <a:bodyPr/>
        <a:lstStyle/>
        <a:p>
          <a:endParaRPr lang="en-US"/>
        </a:p>
      </dgm:t>
    </dgm:pt>
    <dgm:pt modelId="{216DB9E7-62FB-4328-B052-E45F5EE749FA}" type="sibTrans" cxnId="{BD3A208A-9967-4896-8EE5-704413E5BFA9}">
      <dgm:prSet/>
      <dgm:spPr/>
      <dgm:t>
        <a:bodyPr/>
        <a:lstStyle/>
        <a:p>
          <a:endParaRPr lang="en-US"/>
        </a:p>
      </dgm:t>
    </dgm:pt>
    <dgm:pt modelId="{40E69090-E276-4060-B342-817CEF8CEE2A}">
      <dgm:prSet phldrT="[Text]"/>
      <dgm:spPr/>
      <dgm:t>
        <a:bodyPr/>
        <a:lstStyle/>
        <a:p>
          <a:r>
            <a:rPr lang="tr-TR" dirty="0" smtClean="0"/>
            <a:t>Verilerin analizi ve yorumlanması</a:t>
          </a:r>
          <a:endParaRPr lang="en-US" dirty="0"/>
        </a:p>
      </dgm:t>
    </dgm:pt>
    <dgm:pt modelId="{D942D261-BACA-4DA2-BF3F-BE7159B33A2A}" type="parTrans" cxnId="{04D2089A-22E5-4648-8F62-263F407753D4}">
      <dgm:prSet/>
      <dgm:spPr/>
      <dgm:t>
        <a:bodyPr/>
        <a:lstStyle/>
        <a:p>
          <a:endParaRPr lang="en-US"/>
        </a:p>
      </dgm:t>
    </dgm:pt>
    <dgm:pt modelId="{5BEB6671-64F5-41F8-98AF-AD451F11A16B}" type="sibTrans" cxnId="{04D2089A-22E5-4648-8F62-263F407753D4}">
      <dgm:prSet/>
      <dgm:spPr/>
      <dgm:t>
        <a:bodyPr/>
        <a:lstStyle/>
        <a:p>
          <a:endParaRPr lang="en-US"/>
        </a:p>
      </dgm:t>
    </dgm:pt>
    <dgm:pt modelId="{A1BF1F6A-3C6A-4ED0-A9BD-7B879FE08102}">
      <dgm:prSet phldrT="[Text]"/>
      <dgm:spPr/>
      <dgm:t>
        <a:bodyPr/>
        <a:lstStyle/>
        <a:p>
          <a:r>
            <a:rPr lang="tr-TR" dirty="0" smtClean="0"/>
            <a:t>Veri toplama araçlarının belirlenmesi ve veri toplama</a:t>
          </a:r>
          <a:endParaRPr lang="en-US" dirty="0"/>
        </a:p>
      </dgm:t>
    </dgm:pt>
    <dgm:pt modelId="{A98F3CDB-E73F-45C9-BAE6-E5E5E048B6DD}" type="parTrans" cxnId="{A9F0D234-C674-4B22-8DF3-60654A0FA8DA}">
      <dgm:prSet/>
      <dgm:spPr/>
      <dgm:t>
        <a:bodyPr/>
        <a:lstStyle/>
        <a:p>
          <a:endParaRPr lang="en-US"/>
        </a:p>
      </dgm:t>
    </dgm:pt>
    <dgm:pt modelId="{6DA8DE36-4016-47BB-849C-AD7FFCD77EE7}" type="sibTrans" cxnId="{A9F0D234-C674-4B22-8DF3-60654A0FA8DA}">
      <dgm:prSet/>
      <dgm:spPr/>
      <dgm:t>
        <a:bodyPr/>
        <a:lstStyle/>
        <a:p>
          <a:endParaRPr lang="en-US"/>
        </a:p>
      </dgm:t>
    </dgm:pt>
    <dgm:pt modelId="{63BFE28E-A017-4AB5-8A85-053B3322D9FD}">
      <dgm:prSet phldrT="[Text]"/>
      <dgm:spPr/>
      <dgm:t>
        <a:bodyPr/>
        <a:lstStyle/>
        <a:p>
          <a:r>
            <a:rPr lang="tr-TR" dirty="0" smtClean="0"/>
            <a:t>Araştırma bulgularını raporlama ve yayımlama</a:t>
          </a:r>
          <a:endParaRPr lang="en-US" dirty="0"/>
        </a:p>
      </dgm:t>
    </dgm:pt>
    <dgm:pt modelId="{C02BDAB7-2848-4A99-BEEF-00E020968439}" type="parTrans" cxnId="{3B9B4B39-5098-4501-876E-7ED29310B677}">
      <dgm:prSet/>
      <dgm:spPr/>
      <dgm:t>
        <a:bodyPr/>
        <a:lstStyle/>
        <a:p>
          <a:endParaRPr lang="en-US"/>
        </a:p>
      </dgm:t>
    </dgm:pt>
    <dgm:pt modelId="{FC732177-F98E-46D4-9362-157D42FEE9A4}" type="sibTrans" cxnId="{3B9B4B39-5098-4501-876E-7ED29310B677}">
      <dgm:prSet/>
      <dgm:spPr/>
      <dgm:t>
        <a:bodyPr/>
        <a:lstStyle/>
        <a:p>
          <a:endParaRPr lang="en-US"/>
        </a:p>
      </dgm:t>
    </dgm:pt>
    <dgm:pt modelId="{A2610666-39AD-4E1D-8C80-1A52BED1B8F4}" type="pres">
      <dgm:prSet presAssocID="{E94915A4-7214-4FCC-9B8E-35A7779B9852}" presName="Name0" presStyleCnt="0">
        <dgm:presLayoutVars>
          <dgm:chPref val="1"/>
          <dgm:dir/>
          <dgm:animOne val="branch"/>
          <dgm:animLvl val="lvl"/>
          <dgm:resizeHandles val="exact"/>
        </dgm:presLayoutVars>
      </dgm:prSet>
      <dgm:spPr/>
      <dgm:t>
        <a:bodyPr/>
        <a:lstStyle/>
        <a:p>
          <a:endParaRPr lang="en-US"/>
        </a:p>
      </dgm:t>
    </dgm:pt>
    <dgm:pt modelId="{D5EAA83C-0BA5-46CA-9EB4-EB873FFB8B1B}" type="pres">
      <dgm:prSet presAssocID="{2B3B6BF2-160E-458A-B7BC-C3D842DB7107}" presName="root1" presStyleCnt="0"/>
      <dgm:spPr/>
    </dgm:pt>
    <dgm:pt modelId="{5D9A88A7-861F-450E-9796-0FBC78FDDB29}" type="pres">
      <dgm:prSet presAssocID="{2B3B6BF2-160E-458A-B7BC-C3D842DB7107}" presName="LevelOneTextNode" presStyleLbl="node0" presStyleIdx="0" presStyleCnt="1" custScaleY="124836">
        <dgm:presLayoutVars>
          <dgm:chPref val="3"/>
        </dgm:presLayoutVars>
      </dgm:prSet>
      <dgm:spPr/>
      <dgm:t>
        <a:bodyPr/>
        <a:lstStyle/>
        <a:p>
          <a:endParaRPr lang="en-US"/>
        </a:p>
      </dgm:t>
    </dgm:pt>
    <dgm:pt modelId="{7562F017-7C2B-4EE7-9A25-D4FA2822C559}" type="pres">
      <dgm:prSet presAssocID="{2B3B6BF2-160E-458A-B7BC-C3D842DB7107}" presName="level2hierChild" presStyleCnt="0"/>
      <dgm:spPr/>
    </dgm:pt>
    <dgm:pt modelId="{0AC27547-4C75-49D6-8672-0E0EDDB106F6}" type="pres">
      <dgm:prSet presAssocID="{4FF41DFE-6248-4CE8-8756-F70245CE14D0}" presName="conn2-1" presStyleLbl="parChTrans1D2" presStyleIdx="0" presStyleCnt="7"/>
      <dgm:spPr/>
      <dgm:t>
        <a:bodyPr/>
        <a:lstStyle/>
        <a:p>
          <a:endParaRPr lang="en-US"/>
        </a:p>
      </dgm:t>
    </dgm:pt>
    <dgm:pt modelId="{FBAC5D3A-FD1C-4886-B1FC-4E6AF61B7BB0}" type="pres">
      <dgm:prSet presAssocID="{4FF41DFE-6248-4CE8-8756-F70245CE14D0}" presName="connTx" presStyleLbl="parChTrans1D2" presStyleIdx="0" presStyleCnt="7"/>
      <dgm:spPr/>
      <dgm:t>
        <a:bodyPr/>
        <a:lstStyle/>
        <a:p>
          <a:endParaRPr lang="en-US"/>
        </a:p>
      </dgm:t>
    </dgm:pt>
    <dgm:pt modelId="{0EF452EE-22BD-4FEE-94DA-0C83E2B1954D}" type="pres">
      <dgm:prSet presAssocID="{8F314EDB-A7AA-4A38-8053-DEB1FA58F9A8}" presName="root2" presStyleCnt="0"/>
      <dgm:spPr/>
    </dgm:pt>
    <dgm:pt modelId="{C3A37974-156B-4BA6-A2DF-F144606CF14F}" type="pres">
      <dgm:prSet presAssocID="{8F314EDB-A7AA-4A38-8053-DEB1FA58F9A8}" presName="LevelTwoTextNode" presStyleLbl="node2" presStyleIdx="0" presStyleCnt="7" custScaleX="247793">
        <dgm:presLayoutVars>
          <dgm:chPref val="3"/>
        </dgm:presLayoutVars>
      </dgm:prSet>
      <dgm:spPr/>
      <dgm:t>
        <a:bodyPr/>
        <a:lstStyle/>
        <a:p>
          <a:endParaRPr lang="en-US"/>
        </a:p>
      </dgm:t>
    </dgm:pt>
    <dgm:pt modelId="{70DB5896-3ACF-4BC2-BFB7-CF9EDB8B3937}" type="pres">
      <dgm:prSet presAssocID="{8F314EDB-A7AA-4A38-8053-DEB1FA58F9A8}" presName="level3hierChild" presStyleCnt="0"/>
      <dgm:spPr/>
    </dgm:pt>
    <dgm:pt modelId="{BA4FC358-6844-482D-8BDF-045CE613C3E5}" type="pres">
      <dgm:prSet presAssocID="{C545EEF7-7A02-401A-9CCE-6EECA0516C62}" presName="conn2-1" presStyleLbl="parChTrans1D2" presStyleIdx="1" presStyleCnt="7"/>
      <dgm:spPr/>
      <dgm:t>
        <a:bodyPr/>
        <a:lstStyle/>
        <a:p>
          <a:endParaRPr lang="en-US"/>
        </a:p>
      </dgm:t>
    </dgm:pt>
    <dgm:pt modelId="{5E4E55A1-970E-40F8-BFD2-A5BF161B6158}" type="pres">
      <dgm:prSet presAssocID="{C545EEF7-7A02-401A-9CCE-6EECA0516C62}" presName="connTx" presStyleLbl="parChTrans1D2" presStyleIdx="1" presStyleCnt="7"/>
      <dgm:spPr/>
      <dgm:t>
        <a:bodyPr/>
        <a:lstStyle/>
        <a:p>
          <a:endParaRPr lang="en-US"/>
        </a:p>
      </dgm:t>
    </dgm:pt>
    <dgm:pt modelId="{B59406BA-8C37-4102-AB4C-C0AD97020558}" type="pres">
      <dgm:prSet presAssocID="{AA753F06-245D-427E-AAE7-76496805D9E9}" presName="root2" presStyleCnt="0"/>
      <dgm:spPr/>
    </dgm:pt>
    <dgm:pt modelId="{5EE42064-2D94-4FC1-8A76-3BBB8AD53FBF}" type="pres">
      <dgm:prSet presAssocID="{AA753F06-245D-427E-AAE7-76496805D9E9}" presName="LevelTwoTextNode" presStyleLbl="node2" presStyleIdx="1" presStyleCnt="7" custScaleX="283921">
        <dgm:presLayoutVars>
          <dgm:chPref val="3"/>
        </dgm:presLayoutVars>
      </dgm:prSet>
      <dgm:spPr/>
      <dgm:t>
        <a:bodyPr/>
        <a:lstStyle/>
        <a:p>
          <a:endParaRPr lang="en-US"/>
        </a:p>
      </dgm:t>
    </dgm:pt>
    <dgm:pt modelId="{FFC75F18-E7AF-4423-B041-56EBD8932526}" type="pres">
      <dgm:prSet presAssocID="{AA753F06-245D-427E-AAE7-76496805D9E9}" presName="level3hierChild" presStyleCnt="0"/>
      <dgm:spPr/>
    </dgm:pt>
    <dgm:pt modelId="{721BACEF-CDCE-4824-82CA-26CB19DED872}" type="pres">
      <dgm:prSet presAssocID="{C8E07E59-4DCA-4666-8C1E-CC14E5B3CC58}" presName="conn2-1" presStyleLbl="parChTrans1D2" presStyleIdx="2" presStyleCnt="7"/>
      <dgm:spPr/>
      <dgm:t>
        <a:bodyPr/>
        <a:lstStyle/>
        <a:p>
          <a:endParaRPr lang="en-US"/>
        </a:p>
      </dgm:t>
    </dgm:pt>
    <dgm:pt modelId="{7FFB7AF1-E39B-4481-BE1C-46E2AE88868E}" type="pres">
      <dgm:prSet presAssocID="{C8E07E59-4DCA-4666-8C1E-CC14E5B3CC58}" presName="connTx" presStyleLbl="parChTrans1D2" presStyleIdx="2" presStyleCnt="7"/>
      <dgm:spPr/>
      <dgm:t>
        <a:bodyPr/>
        <a:lstStyle/>
        <a:p>
          <a:endParaRPr lang="en-US"/>
        </a:p>
      </dgm:t>
    </dgm:pt>
    <dgm:pt modelId="{5823C451-E7AA-4481-9176-1E46A4C3357E}" type="pres">
      <dgm:prSet presAssocID="{BE6F41A1-7C93-44C8-A4E8-DD0FFFB3335A}" presName="root2" presStyleCnt="0"/>
      <dgm:spPr/>
    </dgm:pt>
    <dgm:pt modelId="{FC4D4198-0425-4066-97EE-A7C20601A2C2}" type="pres">
      <dgm:prSet presAssocID="{BE6F41A1-7C93-44C8-A4E8-DD0FFFB3335A}" presName="LevelTwoTextNode" presStyleLbl="node2" presStyleIdx="2" presStyleCnt="7" custScaleX="218366">
        <dgm:presLayoutVars>
          <dgm:chPref val="3"/>
        </dgm:presLayoutVars>
      </dgm:prSet>
      <dgm:spPr/>
      <dgm:t>
        <a:bodyPr/>
        <a:lstStyle/>
        <a:p>
          <a:endParaRPr lang="en-US"/>
        </a:p>
      </dgm:t>
    </dgm:pt>
    <dgm:pt modelId="{EBD56DA1-81AD-439C-A43E-7090A786AAE2}" type="pres">
      <dgm:prSet presAssocID="{BE6F41A1-7C93-44C8-A4E8-DD0FFFB3335A}" presName="level3hierChild" presStyleCnt="0"/>
      <dgm:spPr/>
    </dgm:pt>
    <dgm:pt modelId="{D5430E15-CEFE-4AE7-A2C2-3A0C896C205E}" type="pres">
      <dgm:prSet presAssocID="{E316C363-45EF-45CD-9946-3B3AC6AD2725}" presName="conn2-1" presStyleLbl="parChTrans1D2" presStyleIdx="3" presStyleCnt="7"/>
      <dgm:spPr/>
      <dgm:t>
        <a:bodyPr/>
        <a:lstStyle/>
        <a:p>
          <a:endParaRPr lang="en-US"/>
        </a:p>
      </dgm:t>
    </dgm:pt>
    <dgm:pt modelId="{A39111CA-C539-4D7E-BA66-4325E7EB1B48}" type="pres">
      <dgm:prSet presAssocID="{E316C363-45EF-45CD-9946-3B3AC6AD2725}" presName="connTx" presStyleLbl="parChTrans1D2" presStyleIdx="3" presStyleCnt="7"/>
      <dgm:spPr/>
      <dgm:t>
        <a:bodyPr/>
        <a:lstStyle/>
        <a:p>
          <a:endParaRPr lang="en-US"/>
        </a:p>
      </dgm:t>
    </dgm:pt>
    <dgm:pt modelId="{E35721D5-2033-470E-8F67-1302D4D6DCBD}" type="pres">
      <dgm:prSet presAssocID="{F1AA5D06-D1B1-44F2-AC0F-79E48ADE84B9}" presName="root2" presStyleCnt="0"/>
      <dgm:spPr/>
    </dgm:pt>
    <dgm:pt modelId="{C2A36A67-682D-4C06-AA74-5897FBD5FF94}" type="pres">
      <dgm:prSet presAssocID="{F1AA5D06-D1B1-44F2-AC0F-79E48ADE84B9}" presName="LevelTwoTextNode" presStyleLbl="node2" presStyleIdx="3" presStyleCnt="7" custScaleX="295285">
        <dgm:presLayoutVars>
          <dgm:chPref val="3"/>
        </dgm:presLayoutVars>
      </dgm:prSet>
      <dgm:spPr/>
      <dgm:t>
        <a:bodyPr/>
        <a:lstStyle/>
        <a:p>
          <a:endParaRPr lang="en-US"/>
        </a:p>
      </dgm:t>
    </dgm:pt>
    <dgm:pt modelId="{4707C07F-876C-4B55-81C7-7A682DCBE418}" type="pres">
      <dgm:prSet presAssocID="{F1AA5D06-D1B1-44F2-AC0F-79E48ADE84B9}" presName="level3hierChild" presStyleCnt="0"/>
      <dgm:spPr/>
    </dgm:pt>
    <dgm:pt modelId="{5A4890D4-C2F5-4E36-96DC-5E2CF7F5F424}" type="pres">
      <dgm:prSet presAssocID="{A98F3CDB-E73F-45C9-BAE6-E5E5E048B6DD}" presName="conn2-1" presStyleLbl="parChTrans1D2" presStyleIdx="4" presStyleCnt="7"/>
      <dgm:spPr/>
      <dgm:t>
        <a:bodyPr/>
        <a:lstStyle/>
        <a:p>
          <a:endParaRPr lang="en-US"/>
        </a:p>
      </dgm:t>
    </dgm:pt>
    <dgm:pt modelId="{B24E1B99-D321-4EAB-97B7-0F9DA1571720}" type="pres">
      <dgm:prSet presAssocID="{A98F3CDB-E73F-45C9-BAE6-E5E5E048B6DD}" presName="connTx" presStyleLbl="parChTrans1D2" presStyleIdx="4" presStyleCnt="7"/>
      <dgm:spPr/>
      <dgm:t>
        <a:bodyPr/>
        <a:lstStyle/>
        <a:p>
          <a:endParaRPr lang="en-US"/>
        </a:p>
      </dgm:t>
    </dgm:pt>
    <dgm:pt modelId="{293473E8-5704-4D43-AF20-5F7FB29D9E7F}" type="pres">
      <dgm:prSet presAssocID="{A1BF1F6A-3C6A-4ED0-A9BD-7B879FE08102}" presName="root2" presStyleCnt="0"/>
      <dgm:spPr/>
    </dgm:pt>
    <dgm:pt modelId="{23B4344A-8839-4BDE-B3A2-343165105F8B}" type="pres">
      <dgm:prSet presAssocID="{A1BF1F6A-3C6A-4ED0-A9BD-7B879FE08102}" presName="LevelTwoTextNode" presStyleLbl="node2" presStyleIdx="4" presStyleCnt="7" custScaleX="255151">
        <dgm:presLayoutVars>
          <dgm:chPref val="3"/>
        </dgm:presLayoutVars>
      </dgm:prSet>
      <dgm:spPr/>
      <dgm:t>
        <a:bodyPr/>
        <a:lstStyle/>
        <a:p>
          <a:endParaRPr lang="en-US"/>
        </a:p>
      </dgm:t>
    </dgm:pt>
    <dgm:pt modelId="{7A8D62DC-3328-4C05-A68D-77CE83A4676E}" type="pres">
      <dgm:prSet presAssocID="{A1BF1F6A-3C6A-4ED0-A9BD-7B879FE08102}" presName="level3hierChild" presStyleCnt="0"/>
      <dgm:spPr/>
    </dgm:pt>
    <dgm:pt modelId="{4A39E179-8F32-416F-BAF8-E8C5FF0E6037}" type="pres">
      <dgm:prSet presAssocID="{D942D261-BACA-4DA2-BF3F-BE7159B33A2A}" presName="conn2-1" presStyleLbl="parChTrans1D2" presStyleIdx="5" presStyleCnt="7"/>
      <dgm:spPr/>
      <dgm:t>
        <a:bodyPr/>
        <a:lstStyle/>
        <a:p>
          <a:endParaRPr lang="en-US"/>
        </a:p>
      </dgm:t>
    </dgm:pt>
    <dgm:pt modelId="{531AEE7A-7E41-4784-9DBE-FA121CC92018}" type="pres">
      <dgm:prSet presAssocID="{D942D261-BACA-4DA2-BF3F-BE7159B33A2A}" presName="connTx" presStyleLbl="parChTrans1D2" presStyleIdx="5" presStyleCnt="7"/>
      <dgm:spPr/>
      <dgm:t>
        <a:bodyPr/>
        <a:lstStyle/>
        <a:p>
          <a:endParaRPr lang="en-US"/>
        </a:p>
      </dgm:t>
    </dgm:pt>
    <dgm:pt modelId="{752ADFDB-DABB-46AF-8570-7BB79CAF6418}" type="pres">
      <dgm:prSet presAssocID="{40E69090-E276-4060-B342-817CEF8CEE2A}" presName="root2" presStyleCnt="0"/>
      <dgm:spPr/>
    </dgm:pt>
    <dgm:pt modelId="{D72D3592-F75C-4450-898A-37BCF42248AD}" type="pres">
      <dgm:prSet presAssocID="{40E69090-E276-4060-B342-817CEF8CEE2A}" presName="LevelTwoTextNode" presStyleLbl="node2" presStyleIdx="5" presStyleCnt="7" custScaleX="255150">
        <dgm:presLayoutVars>
          <dgm:chPref val="3"/>
        </dgm:presLayoutVars>
      </dgm:prSet>
      <dgm:spPr/>
      <dgm:t>
        <a:bodyPr/>
        <a:lstStyle/>
        <a:p>
          <a:endParaRPr lang="en-US"/>
        </a:p>
      </dgm:t>
    </dgm:pt>
    <dgm:pt modelId="{FE683998-B937-4B5C-90AC-20A55B990427}" type="pres">
      <dgm:prSet presAssocID="{40E69090-E276-4060-B342-817CEF8CEE2A}" presName="level3hierChild" presStyleCnt="0"/>
      <dgm:spPr/>
    </dgm:pt>
    <dgm:pt modelId="{F95E3063-ACDB-40A7-97E4-E486855CCA71}" type="pres">
      <dgm:prSet presAssocID="{C02BDAB7-2848-4A99-BEEF-00E020968439}" presName="conn2-1" presStyleLbl="parChTrans1D2" presStyleIdx="6" presStyleCnt="7"/>
      <dgm:spPr/>
      <dgm:t>
        <a:bodyPr/>
        <a:lstStyle/>
        <a:p>
          <a:endParaRPr lang="en-US"/>
        </a:p>
      </dgm:t>
    </dgm:pt>
    <dgm:pt modelId="{DFA8A8BF-FC1D-4CCE-9B0C-6615A7D60F02}" type="pres">
      <dgm:prSet presAssocID="{C02BDAB7-2848-4A99-BEEF-00E020968439}" presName="connTx" presStyleLbl="parChTrans1D2" presStyleIdx="6" presStyleCnt="7"/>
      <dgm:spPr/>
      <dgm:t>
        <a:bodyPr/>
        <a:lstStyle/>
        <a:p>
          <a:endParaRPr lang="en-US"/>
        </a:p>
      </dgm:t>
    </dgm:pt>
    <dgm:pt modelId="{50346793-89E8-4440-9B43-5DC14D9DC798}" type="pres">
      <dgm:prSet presAssocID="{63BFE28E-A017-4AB5-8A85-053B3322D9FD}" presName="root2" presStyleCnt="0"/>
      <dgm:spPr/>
    </dgm:pt>
    <dgm:pt modelId="{49F755B5-D50F-4FDF-8658-CF17A7FDCBD3}" type="pres">
      <dgm:prSet presAssocID="{63BFE28E-A017-4AB5-8A85-053B3322D9FD}" presName="LevelTwoTextNode" presStyleLbl="node2" presStyleIdx="6" presStyleCnt="7" custFlipHor="1" custScaleX="263495">
        <dgm:presLayoutVars>
          <dgm:chPref val="3"/>
        </dgm:presLayoutVars>
      </dgm:prSet>
      <dgm:spPr/>
      <dgm:t>
        <a:bodyPr/>
        <a:lstStyle/>
        <a:p>
          <a:endParaRPr lang="en-US"/>
        </a:p>
      </dgm:t>
    </dgm:pt>
    <dgm:pt modelId="{D1900F81-CBED-464A-A57C-22D65A52F0F0}" type="pres">
      <dgm:prSet presAssocID="{63BFE28E-A017-4AB5-8A85-053B3322D9FD}" presName="level3hierChild" presStyleCnt="0"/>
      <dgm:spPr/>
    </dgm:pt>
  </dgm:ptLst>
  <dgm:cxnLst>
    <dgm:cxn modelId="{8D59B83A-1F9B-4BB4-9BC6-13227B3CBD83}" type="presOf" srcId="{D942D261-BACA-4DA2-BF3F-BE7159B33A2A}" destId="{531AEE7A-7E41-4784-9DBE-FA121CC92018}" srcOrd="1" destOrd="0" presId="urn:microsoft.com/office/officeart/2008/layout/HorizontalMultiLevelHierarchy"/>
    <dgm:cxn modelId="{EECE463B-2B0E-423A-B351-61DA142104F8}" type="presOf" srcId="{40E69090-E276-4060-B342-817CEF8CEE2A}" destId="{D72D3592-F75C-4450-898A-37BCF42248AD}" srcOrd="0" destOrd="0" presId="urn:microsoft.com/office/officeart/2008/layout/HorizontalMultiLevelHierarchy"/>
    <dgm:cxn modelId="{A9F0D234-C674-4B22-8DF3-60654A0FA8DA}" srcId="{2B3B6BF2-160E-458A-B7BC-C3D842DB7107}" destId="{A1BF1F6A-3C6A-4ED0-A9BD-7B879FE08102}" srcOrd="4" destOrd="0" parTransId="{A98F3CDB-E73F-45C9-BAE6-E5E5E048B6DD}" sibTransId="{6DA8DE36-4016-47BB-849C-AD7FFCD77EE7}"/>
    <dgm:cxn modelId="{DD8B8319-677F-4297-B1B4-C41648C07BE3}" type="presOf" srcId="{C8E07E59-4DCA-4666-8C1E-CC14E5B3CC58}" destId="{721BACEF-CDCE-4824-82CA-26CB19DED872}" srcOrd="0" destOrd="0" presId="urn:microsoft.com/office/officeart/2008/layout/HorizontalMultiLevelHierarchy"/>
    <dgm:cxn modelId="{0B9E6EB4-1C9D-4419-9893-A8D0847DADAF}" type="presOf" srcId="{C02BDAB7-2848-4A99-BEEF-00E020968439}" destId="{DFA8A8BF-FC1D-4CCE-9B0C-6615A7D60F02}" srcOrd="1" destOrd="0" presId="urn:microsoft.com/office/officeart/2008/layout/HorizontalMultiLevelHierarchy"/>
    <dgm:cxn modelId="{04D2089A-22E5-4648-8F62-263F407753D4}" srcId="{2B3B6BF2-160E-458A-B7BC-C3D842DB7107}" destId="{40E69090-E276-4060-B342-817CEF8CEE2A}" srcOrd="5" destOrd="0" parTransId="{D942D261-BACA-4DA2-BF3F-BE7159B33A2A}" sibTransId="{5BEB6671-64F5-41F8-98AF-AD451F11A16B}"/>
    <dgm:cxn modelId="{F8DF3C94-5BB3-4057-B371-782A29DD31DA}" type="presOf" srcId="{C8E07E59-4DCA-4666-8C1E-CC14E5B3CC58}" destId="{7FFB7AF1-E39B-4481-BE1C-46E2AE88868E}" srcOrd="1" destOrd="0" presId="urn:microsoft.com/office/officeart/2008/layout/HorizontalMultiLevelHierarchy"/>
    <dgm:cxn modelId="{3A0CCA22-35DE-46FF-8F56-7633E5B12AB4}" srcId="{2B3B6BF2-160E-458A-B7BC-C3D842DB7107}" destId="{8F314EDB-A7AA-4A38-8053-DEB1FA58F9A8}" srcOrd="0" destOrd="0" parTransId="{4FF41DFE-6248-4CE8-8756-F70245CE14D0}" sibTransId="{B6D4122B-3142-483D-BC34-A8DFF5E1E97C}"/>
    <dgm:cxn modelId="{CF49CEC6-75D3-48DE-B478-146F938C80FA}" type="presOf" srcId="{E316C363-45EF-45CD-9946-3B3AC6AD2725}" destId="{A39111CA-C539-4D7E-BA66-4325E7EB1B48}" srcOrd="1" destOrd="0" presId="urn:microsoft.com/office/officeart/2008/layout/HorizontalMultiLevelHierarchy"/>
    <dgm:cxn modelId="{8B314445-2444-4E38-8A2A-EDB4B453EB23}" type="presOf" srcId="{C02BDAB7-2848-4A99-BEEF-00E020968439}" destId="{F95E3063-ACDB-40A7-97E4-E486855CCA71}" srcOrd="0" destOrd="0" presId="urn:microsoft.com/office/officeart/2008/layout/HorizontalMultiLevelHierarchy"/>
    <dgm:cxn modelId="{1B7DD857-A566-468D-A55A-F9D8A7D193F0}" srcId="{E94915A4-7214-4FCC-9B8E-35A7779B9852}" destId="{2B3B6BF2-160E-458A-B7BC-C3D842DB7107}" srcOrd="0" destOrd="0" parTransId="{FC8C7A7D-24E0-4547-A9D0-31C1A3BC3748}" sibTransId="{CD4A1D89-8CC5-4541-8E7A-ED98C239F69F}"/>
    <dgm:cxn modelId="{F4D75A90-2E80-4E91-9510-5BB584613CEC}" type="presOf" srcId="{8F314EDB-A7AA-4A38-8053-DEB1FA58F9A8}" destId="{C3A37974-156B-4BA6-A2DF-F144606CF14F}" srcOrd="0" destOrd="0" presId="urn:microsoft.com/office/officeart/2008/layout/HorizontalMultiLevelHierarchy"/>
    <dgm:cxn modelId="{AFA9F79C-2F07-4572-A3C5-B9979F55B9B7}" type="presOf" srcId="{4FF41DFE-6248-4CE8-8756-F70245CE14D0}" destId="{0AC27547-4C75-49D6-8672-0E0EDDB106F6}" srcOrd="0" destOrd="0" presId="urn:microsoft.com/office/officeart/2008/layout/HorizontalMultiLevelHierarchy"/>
    <dgm:cxn modelId="{3300677A-ACBB-4F58-8F60-E426CC87359F}" type="presOf" srcId="{D942D261-BACA-4DA2-BF3F-BE7159B33A2A}" destId="{4A39E179-8F32-416F-BAF8-E8C5FF0E6037}" srcOrd="0" destOrd="0" presId="urn:microsoft.com/office/officeart/2008/layout/HorizontalMultiLevelHierarchy"/>
    <dgm:cxn modelId="{774B4C23-42F3-4341-99DA-6171FAC51470}" type="presOf" srcId="{4FF41DFE-6248-4CE8-8756-F70245CE14D0}" destId="{FBAC5D3A-FD1C-4886-B1FC-4E6AF61B7BB0}" srcOrd="1" destOrd="0" presId="urn:microsoft.com/office/officeart/2008/layout/HorizontalMultiLevelHierarchy"/>
    <dgm:cxn modelId="{F8ADFBD3-F34B-44AD-95B3-BA3FFC9ABABB}" srcId="{2B3B6BF2-160E-458A-B7BC-C3D842DB7107}" destId="{BE6F41A1-7C93-44C8-A4E8-DD0FFFB3335A}" srcOrd="2" destOrd="0" parTransId="{C8E07E59-4DCA-4666-8C1E-CC14E5B3CC58}" sibTransId="{8D0C0BCC-B06E-48B7-BA90-959F36106F1C}"/>
    <dgm:cxn modelId="{1E052447-B239-44E9-8B4E-BEF8BD289054}" type="presOf" srcId="{C545EEF7-7A02-401A-9CCE-6EECA0516C62}" destId="{5E4E55A1-970E-40F8-BFD2-A5BF161B6158}" srcOrd="1" destOrd="0" presId="urn:microsoft.com/office/officeart/2008/layout/HorizontalMultiLevelHierarchy"/>
    <dgm:cxn modelId="{3B9B4B39-5098-4501-876E-7ED29310B677}" srcId="{2B3B6BF2-160E-458A-B7BC-C3D842DB7107}" destId="{63BFE28E-A017-4AB5-8A85-053B3322D9FD}" srcOrd="6" destOrd="0" parTransId="{C02BDAB7-2848-4A99-BEEF-00E020968439}" sibTransId="{FC732177-F98E-46D4-9362-157D42FEE9A4}"/>
    <dgm:cxn modelId="{8FB28A75-99E9-453D-AC32-AA5D7636DD0B}" type="presOf" srcId="{C545EEF7-7A02-401A-9CCE-6EECA0516C62}" destId="{BA4FC358-6844-482D-8BDF-045CE613C3E5}" srcOrd="0" destOrd="0" presId="urn:microsoft.com/office/officeart/2008/layout/HorizontalMultiLevelHierarchy"/>
    <dgm:cxn modelId="{F7E4B7A3-9D44-492D-8B45-754E45C2A26A}" type="presOf" srcId="{A98F3CDB-E73F-45C9-BAE6-E5E5E048B6DD}" destId="{5A4890D4-C2F5-4E36-96DC-5E2CF7F5F424}" srcOrd="0" destOrd="0" presId="urn:microsoft.com/office/officeart/2008/layout/HorizontalMultiLevelHierarchy"/>
    <dgm:cxn modelId="{32C49A9E-62E1-48E8-BED4-60F69D7061FD}" type="presOf" srcId="{AA753F06-245D-427E-AAE7-76496805D9E9}" destId="{5EE42064-2D94-4FC1-8A76-3BBB8AD53FBF}" srcOrd="0" destOrd="0" presId="urn:microsoft.com/office/officeart/2008/layout/HorizontalMultiLevelHierarchy"/>
    <dgm:cxn modelId="{BD3A208A-9967-4896-8EE5-704413E5BFA9}" srcId="{2B3B6BF2-160E-458A-B7BC-C3D842DB7107}" destId="{F1AA5D06-D1B1-44F2-AC0F-79E48ADE84B9}" srcOrd="3" destOrd="0" parTransId="{E316C363-45EF-45CD-9946-3B3AC6AD2725}" sibTransId="{216DB9E7-62FB-4328-B052-E45F5EE749FA}"/>
    <dgm:cxn modelId="{F6C256AA-6345-4465-A825-7A2442D92090}" type="presOf" srcId="{2B3B6BF2-160E-458A-B7BC-C3D842DB7107}" destId="{5D9A88A7-861F-450E-9796-0FBC78FDDB29}" srcOrd="0" destOrd="0" presId="urn:microsoft.com/office/officeart/2008/layout/HorizontalMultiLevelHierarchy"/>
    <dgm:cxn modelId="{733F1406-C6A9-4397-BB84-10FDEAD51A34}" type="presOf" srcId="{63BFE28E-A017-4AB5-8A85-053B3322D9FD}" destId="{49F755B5-D50F-4FDF-8658-CF17A7FDCBD3}" srcOrd="0" destOrd="0" presId="urn:microsoft.com/office/officeart/2008/layout/HorizontalMultiLevelHierarchy"/>
    <dgm:cxn modelId="{82A4A48B-E846-485E-8FA7-3D1A81981CE6}" type="presOf" srcId="{E316C363-45EF-45CD-9946-3B3AC6AD2725}" destId="{D5430E15-CEFE-4AE7-A2C2-3A0C896C205E}" srcOrd="0" destOrd="0" presId="urn:microsoft.com/office/officeart/2008/layout/HorizontalMultiLevelHierarchy"/>
    <dgm:cxn modelId="{8C3E25B1-883C-4C4C-89F0-F1861F6DC3DA}" type="presOf" srcId="{A98F3CDB-E73F-45C9-BAE6-E5E5E048B6DD}" destId="{B24E1B99-D321-4EAB-97B7-0F9DA1571720}" srcOrd="1" destOrd="0" presId="urn:microsoft.com/office/officeart/2008/layout/HorizontalMultiLevelHierarchy"/>
    <dgm:cxn modelId="{7AD9A035-8BB7-4D41-A288-712B913DADE2}" type="presOf" srcId="{BE6F41A1-7C93-44C8-A4E8-DD0FFFB3335A}" destId="{FC4D4198-0425-4066-97EE-A7C20601A2C2}" srcOrd="0" destOrd="0" presId="urn:microsoft.com/office/officeart/2008/layout/HorizontalMultiLevelHierarchy"/>
    <dgm:cxn modelId="{25257AC9-FE9B-440E-9462-BAC7DB5668F4}" type="presOf" srcId="{E94915A4-7214-4FCC-9B8E-35A7779B9852}" destId="{A2610666-39AD-4E1D-8C80-1A52BED1B8F4}" srcOrd="0" destOrd="0" presId="urn:microsoft.com/office/officeart/2008/layout/HorizontalMultiLevelHierarchy"/>
    <dgm:cxn modelId="{4CF987B8-240C-4610-B4E8-08F3BD5399D0}" type="presOf" srcId="{F1AA5D06-D1B1-44F2-AC0F-79E48ADE84B9}" destId="{C2A36A67-682D-4C06-AA74-5897FBD5FF94}" srcOrd="0" destOrd="0" presId="urn:microsoft.com/office/officeart/2008/layout/HorizontalMultiLevelHierarchy"/>
    <dgm:cxn modelId="{0A1A6F47-573F-4ED6-8825-5E718A9A22AB}" srcId="{2B3B6BF2-160E-458A-B7BC-C3D842DB7107}" destId="{AA753F06-245D-427E-AAE7-76496805D9E9}" srcOrd="1" destOrd="0" parTransId="{C545EEF7-7A02-401A-9CCE-6EECA0516C62}" sibTransId="{29951E2A-BF68-4CDB-9E56-43A58DD45499}"/>
    <dgm:cxn modelId="{573FACDF-A96C-41BF-A3CA-D0AB8539F171}" type="presOf" srcId="{A1BF1F6A-3C6A-4ED0-A9BD-7B879FE08102}" destId="{23B4344A-8839-4BDE-B3A2-343165105F8B}" srcOrd="0" destOrd="0" presId="urn:microsoft.com/office/officeart/2008/layout/HorizontalMultiLevelHierarchy"/>
    <dgm:cxn modelId="{907603D6-39AD-46FC-8F66-10A7022D68F5}" type="presParOf" srcId="{A2610666-39AD-4E1D-8C80-1A52BED1B8F4}" destId="{D5EAA83C-0BA5-46CA-9EB4-EB873FFB8B1B}" srcOrd="0" destOrd="0" presId="urn:microsoft.com/office/officeart/2008/layout/HorizontalMultiLevelHierarchy"/>
    <dgm:cxn modelId="{4D579523-CAA1-4C52-8438-439B8D0896E6}" type="presParOf" srcId="{D5EAA83C-0BA5-46CA-9EB4-EB873FFB8B1B}" destId="{5D9A88A7-861F-450E-9796-0FBC78FDDB29}" srcOrd="0" destOrd="0" presId="urn:microsoft.com/office/officeart/2008/layout/HorizontalMultiLevelHierarchy"/>
    <dgm:cxn modelId="{61A6415D-7435-46AE-9DE4-5A3893B9B664}" type="presParOf" srcId="{D5EAA83C-0BA5-46CA-9EB4-EB873FFB8B1B}" destId="{7562F017-7C2B-4EE7-9A25-D4FA2822C559}" srcOrd="1" destOrd="0" presId="urn:microsoft.com/office/officeart/2008/layout/HorizontalMultiLevelHierarchy"/>
    <dgm:cxn modelId="{4D9B7A3F-BFFB-45F3-92D2-A7845C6A5841}" type="presParOf" srcId="{7562F017-7C2B-4EE7-9A25-D4FA2822C559}" destId="{0AC27547-4C75-49D6-8672-0E0EDDB106F6}" srcOrd="0" destOrd="0" presId="urn:microsoft.com/office/officeart/2008/layout/HorizontalMultiLevelHierarchy"/>
    <dgm:cxn modelId="{01DBA7FD-BCEB-485F-A6A2-01E52A735011}" type="presParOf" srcId="{0AC27547-4C75-49D6-8672-0E0EDDB106F6}" destId="{FBAC5D3A-FD1C-4886-B1FC-4E6AF61B7BB0}" srcOrd="0" destOrd="0" presId="urn:microsoft.com/office/officeart/2008/layout/HorizontalMultiLevelHierarchy"/>
    <dgm:cxn modelId="{F122A411-1370-4448-8430-0EE0C7B07DFA}" type="presParOf" srcId="{7562F017-7C2B-4EE7-9A25-D4FA2822C559}" destId="{0EF452EE-22BD-4FEE-94DA-0C83E2B1954D}" srcOrd="1" destOrd="0" presId="urn:microsoft.com/office/officeart/2008/layout/HorizontalMultiLevelHierarchy"/>
    <dgm:cxn modelId="{38DD213E-01C2-4150-A157-EA16930AB7CD}" type="presParOf" srcId="{0EF452EE-22BD-4FEE-94DA-0C83E2B1954D}" destId="{C3A37974-156B-4BA6-A2DF-F144606CF14F}" srcOrd="0" destOrd="0" presId="urn:microsoft.com/office/officeart/2008/layout/HorizontalMultiLevelHierarchy"/>
    <dgm:cxn modelId="{BDEB2CC3-EEA3-473E-87E5-DAB5A7AEBA91}" type="presParOf" srcId="{0EF452EE-22BD-4FEE-94DA-0C83E2B1954D}" destId="{70DB5896-3ACF-4BC2-BFB7-CF9EDB8B3937}" srcOrd="1" destOrd="0" presId="urn:microsoft.com/office/officeart/2008/layout/HorizontalMultiLevelHierarchy"/>
    <dgm:cxn modelId="{83F8D328-20C9-4E64-87E2-EB109AE5D5AD}" type="presParOf" srcId="{7562F017-7C2B-4EE7-9A25-D4FA2822C559}" destId="{BA4FC358-6844-482D-8BDF-045CE613C3E5}" srcOrd="2" destOrd="0" presId="urn:microsoft.com/office/officeart/2008/layout/HorizontalMultiLevelHierarchy"/>
    <dgm:cxn modelId="{42FCFEAE-AE31-454D-950B-7FF843372E56}" type="presParOf" srcId="{BA4FC358-6844-482D-8BDF-045CE613C3E5}" destId="{5E4E55A1-970E-40F8-BFD2-A5BF161B6158}" srcOrd="0" destOrd="0" presId="urn:microsoft.com/office/officeart/2008/layout/HorizontalMultiLevelHierarchy"/>
    <dgm:cxn modelId="{CBE7D46D-F02B-44A8-A6E9-E96D63341DBF}" type="presParOf" srcId="{7562F017-7C2B-4EE7-9A25-D4FA2822C559}" destId="{B59406BA-8C37-4102-AB4C-C0AD97020558}" srcOrd="3" destOrd="0" presId="urn:microsoft.com/office/officeart/2008/layout/HorizontalMultiLevelHierarchy"/>
    <dgm:cxn modelId="{3C3B4122-10EF-4B5A-93FC-563DCE0C9691}" type="presParOf" srcId="{B59406BA-8C37-4102-AB4C-C0AD97020558}" destId="{5EE42064-2D94-4FC1-8A76-3BBB8AD53FBF}" srcOrd="0" destOrd="0" presId="urn:microsoft.com/office/officeart/2008/layout/HorizontalMultiLevelHierarchy"/>
    <dgm:cxn modelId="{F0841FE9-9230-4519-AD92-35C5A1B22919}" type="presParOf" srcId="{B59406BA-8C37-4102-AB4C-C0AD97020558}" destId="{FFC75F18-E7AF-4423-B041-56EBD8932526}" srcOrd="1" destOrd="0" presId="urn:microsoft.com/office/officeart/2008/layout/HorizontalMultiLevelHierarchy"/>
    <dgm:cxn modelId="{418D1F22-E3B7-43E6-92A6-74956C954877}" type="presParOf" srcId="{7562F017-7C2B-4EE7-9A25-D4FA2822C559}" destId="{721BACEF-CDCE-4824-82CA-26CB19DED872}" srcOrd="4" destOrd="0" presId="urn:microsoft.com/office/officeart/2008/layout/HorizontalMultiLevelHierarchy"/>
    <dgm:cxn modelId="{8F8EB138-13E1-4226-88DB-87283988ECC7}" type="presParOf" srcId="{721BACEF-CDCE-4824-82CA-26CB19DED872}" destId="{7FFB7AF1-E39B-4481-BE1C-46E2AE88868E}" srcOrd="0" destOrd="0" presId="urn:microsoft.com/office/officeart/2008/layout/HorizontalMultiLevelHierarchy"/>
    <dgm:cxn modelId="{A897F9FA-D132-458A-AC6E-D8BE9DDAC0BD}" type="presParOf" srcId="{7562F017-7C2B-4EE7-9A25-D4FA2822C559}" destId="{5823C451-E7AA-4481-9176-1E46A4C3357E}" srcOrd="5" destOrd="0" presId="urn:microsoft.com/office/officeart/2008/layout/HorizontalMultiLevelHierarchy"/>
    <dgm:cxn modelId="{8B447CEF-6869-4EC9-8E3A-A4361A5CA5DF}" type="presParOf" srcId="{5823C451-E7AA-4481-9176-1E46A4C3357E}" destId="{FC4D4198-0425-4066-97EE-A7C20601A2C2}" srcOrd="0" destOrd="0" presId="urn:microsoft.com/office/officeart/2008/layout/HorizontalMultiLevelHierarchy"/>
    <dgm:cxn modelId="{F4805AF4-5B7D-4B95-8292-0F2617FFD5EE}" type="presParOf" srcId="{5823C451-E7AA-4481-9176-1E46A4C3357E}" destId="{EBD56DA1-81AD-439C-A43E-7090A786AAE2}" srcOrd="1" destOrd="0" presId="urn:microsoft.com/office/officeart/2008/layout/HorizontalMultiLevelHierarchy"/>
    <dgm:cxn modelId="{9E1C92E0-3CB0-4ACE-876C-D7CB597E6538}" type="presParOf" srcId="{7562F017-7C2B-4EE7-9A25-D4FA2822C559}" destId="{D5430E15-CEFE-4AE7-A2C2-3A0C896C205E}" srcOrd="6" destOrd="0" presId="urn:microsoft.com/office/officeart/2008/layout/HorizontalMultiLevelHierarchy"/>
    <dgm:cxn modelId="{36652214-CF7E-44B4-91A3-682E7659FB3F}" type="presParOf" srcId="{D5430E15-CEFE-4AE7-A2C2-3A0C896C205E}" destId="{A39111CA-C539-4D7E-BA66-4325E7EB1B48}" srcOrd="0" destOrd="0" presId="urn:microsoft.com/office/officeart/2008/layout/HorizontalMultiLevelHierarchy"/>
    <dgm:cxn modelId="{3F894F9A-0F4B-4DAD-8BC4-FDE8D11A43A5}" type="presParOf" srcId="{7562F017-7C2B-4EE7-9A25-D4FA2822C559}" destId="{E35721D5-2033-470E-8F67-1302D4D6DCBD}" srcOrd="7" destOrd="0" presId="urn:microsoft.com/office/officeart/2008/layout/HorizontalMultiLevelHierarchy"/>
    <dgm:cxn modelId="{8D205FCD-1521-4F71-98AA-EEDEDE5C522B}" type="presParOf" srcId="{E35721D5-2033-470E-8F67-1302D4D6DCBD}" destId="{C2A36A67-682D-4C06-AA74-5897FBD5FF94}" srcOrd="0" destOrd="0" presId="urn:microsoft.com/office/officeart/2008/layout/HorizontalMultiLevelHierarchy"/>
    <dgm:cxn modelId="{42989F7D-2B76-49A8-9073-A7542ED79614}" type="presParOf" srcId="{E35721D5-2033-470E-8F67-1302D4D6DCBD}" destId="{4707C07F-876C-4B55-81C7-7A682DCBE418}" srcOrd="1" destOrd="0" presId="urn:microsoft.com/office/officeart/2008/layout/HorizontalMultiLevelHierarchy"/>
    <dgm:cxn modelId="{E3918165-2E63-4E7D-A340-A421D609A598}" type="presParOf" srcId="{7562F017-7C2B-4EE7-9A25-D4FA2822C559}" destId="{5A4890D4-C2F5-4E36-96DC-5E2CF7F5F424}" srcOrd="8" destOrd="0" presId="urn:microsoft.com/office/officeart/2008/layout/HorizontalMultiLevelHierarchy"/>
    <dgm:cxn modelId="{9D8DC7E4-0A19-4191-BE49-186855AD625F}" type="presParOf" srcId="{5A4890D4-C2F5-4E36-96DC-5E2CF7F5F424}" destId="{B24E1B99-D321-4EAB-97B7-0F9DA1571720}" srcOrd="0" destOrd="0" presId="urn:microsoft.com/office/officeart/2008/layout/HorizontalMultiLevelHierarchy"/>
    <dgm:cxn modelId="{C14D0791-8D41-4A45-8CC3-1E7EE4464EBD}" type="presParOf" srcId="{7562F017-7C2B-4EE7-9A25-D4FA2822C559}" destId="{293473E8-5704-4D43-AF20-5F7FB29D9E7F}" srcOrd="9" destOrd="0" presId="urn:microsoft.com/office/officeart/2008/layout/HorizontalMultiLevelHierarchy"/>
    <dgm:cxn modelId="{CC67E427-1D0F-46C6-AD07-F370FD8F6009}" type="presParOf" srcId="{293473E8-5704-4D43-AF20-5F7FB29D9E7F}" destId="{23B4344A-8839-4BDE-B3A2-343165105F8B}" srcOrd="0" destOrd="0" presId="urn:microsoft.com/office/officeart/2008/layout/HorizontalMultiLevelHierarchy"/>
    <dgm:cxn modelId="{AA56252B-BC32-4377-A3C2-965699B23FF6}" type="presParOf" srcId="{293473E8-5704-4D43-AF20-5F7FB29D9E7F}" destId="{7A8D62DC-3328-4C05-A68D-77CE83A4676E}" srcOrd="1" destOrd="0" presId="urn:microsoft.com/office/officeart/2008/layout/HorizontalMultiLevelHierarchy"/>
    <dgm:cxn modelId="{2F9BD1F5-47BD-432B-A9E0-FA97B68C1AE4}" type="presParOf" srcId="{7562F017-7C2B-4EE7-9A25-D4FA2822C559}" destId="{4A39E179-8F32-416F-BAF8-E8C5FF0E6037}" srcOrd="10" destOrd="0" presId="urn:microsoft.com/office/officeart/2008/layout/HorizontalMultiLevelHierarchy"/>
    <dgm:cxn modelId="{13C65FD0-51E5-4221-859A-9E415BBC6DC8}" type="presParOf" srcId="{4A39E179-8F32-416F-BAF8-E8C5FF0E6037}" destId="{531AEE7A-7E41-4784-9DBE-FA121CC92018}" srcOrd="0" destOrd="0" presId="urn:microsoft.com/office/officeart/2008/layout/HorizontalMultiLevelHierarchy"/>
    <dgm:cxn modelId="{DE535B85-C60E-46D9-9525-AD3375409AC7}" type="presParOf" srcId="{7562F017-7C2B-4EE7-9A25-D4FA2822C559}" destId="{752ADFDB-DABB-46AF-8570-7BB79CAF6418}" srcOrd="11" destOrd="0" presId="urn:microsoft.com/office/officeart/2008/layout/HorizontalMultiLevelHierarchy"/>
    <dgm:cxn modelId="{14C031E3-05F4-4591-8E9A-3AE648FCE797}" type="presParOf" srcId="{752ADFDB-DABB-46AF-8570-7BB79CAF6418}" destId="{D72D3592-F75C-4450-898A-37BCF42248AD}" srcOrd="0" destOrd="0" presId="urn:microsoft.com/office/officeart/2008/layout/HorizontalMultiLevelHierarchy"/>
    <dgm:cxn modelId="{48873D8C-1D18-45E5-9072-0844DA57D475}" type="presParOf" srcId="{752ADFDB-DABB-46AF-8570-7BB79CAF6418}" destId="{FE683998-B937-4B5C-90AC-20A55B990427}" srcOrd="1" destOrd="0" presId="urn:microsoft.com/office/officeart/2008/layout/HorizontalMultiLevelHierarchy"/>
    <dgm:cxn modelId="{E788DEA9-EE50-4D36-A461-B8543E795E89}" type="presParOf" srcId="{7562F017-7C2B-4EE7-9A25-D4FA2822C559}" destId="{F95E3063-ACDB-40A7-97E4-E486855CCA71}" srcOrd="12" destOrd="0" presId="urn:microsoft.com/office/officeart/2008/layout/HorizontalMultiLevelHierarchy"/>
    <dgm:cxn modelId="{5CAC0988-792D-4502-A2D5-D8CB9C5B6C48}" type="presParOf" srcId="{F95E3063-ACDB-40A7-97E4-E486855CCA71}" destId="{DFA8A8BF-FC1D-4CCE-9B0C-6615A7D60F02}" srcOrd="0" destOrd="0" presId="urn:microsoft.com/office/officeart/2008/layout/HorizontalMultiLevelHierarchy"/>
    <dgm:cxn modelId="{E36FB4CA-9AC7-4D62-984C-8FC8F6F2106D}" type="presParOf" srcId="{7562F017-7C2B-4EE7-9A25-D4FA2822C559}" destId="{50346793-89E8-4440-9B43-5DC14D9DC798}" srcOrd="13" destOrd="0" presId="urn:microsoft.com/office/officeart/2008/layout/HorizontalMultiLevelHierarchy"/>
    <dgm:cxn modelId="{2AABB8DA-16D2-4B85-9A1C-ED212F3C7BB8}" type="presParOf" srcId="{50346793-89E8-4440-9B43-5DC14D9DC798}" destId="{49F755B5-D50F-4FDF-8658-CF17A7FDCBD3}" srcOrd="0" destOrd="0" presId="urn:microsoft.com/office/officeart/2008/layout/HorizontalMultiLevelHierarchy"/>
    <dgm:cxn modelId="{FE92EC20-791D-4EFC-9333-E03D91F6AC52}" type="presParOf" srcId="{50346793-89E8-4440-9B43-5DC14D9DC798}" destId="{D1900F81-CBED-464A-A57C-22D65A52F0F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502A18-EF06-43B8-B339-9488D464CFBE}" type="doc">
      <dgm:prSet loTypeId="urn:microsoft.com/office/officeart/2005/8/layout/process1" loCatId="process" qsTypeId="urn:microsoft.com/office/officeart/2005/8/quickstyle/simple1" qsCatId="simple" csTypeId="urn:microsoft.com/office/officeart/2005/8/colors/accent1_2" csCatId="accent1" phldr="1"/>
      <dgm:spPr/>
    </dgm:pt>
    <dgm:pt modelId="{B86E88D5-693A-4BB7-8EB2-F71E5FAEF619}">
      <dgm:prSet phldrT="[Text]"/>
      <dgm:spPr/>
      <dgm:t>
        <a:bodyPr/>
        <a:lstStyle/>
        <a:p>
          <a:r>
            <a:rPr lang="tr-TR" dirty="0" smtClean="0"/>
            <a:t>Meraklı olduğunuz ve ilgi duyduğunuz bir konuyu belirleyin</a:t>
          </a:r>
          <a:endParaRPr lang="en-US" dirty="0"/>
        </a:p>
      </dgm:t>
    </dgm:pt>
    <dgm:pt modelId="{75D5523E-29AC-48CA-8787-ECA569EDBA2E}" type="parTrans" cxnId="{6F2FAB9D-F505-40E4-96CA-F166D02A60F3}">
      <dgm:prSet/>
      <dgm:spPr/>
      <dgm:t>
        <a:bodyPr/>
        <a:lstStyle/>
        <a:p>
          <a:endParaRPr lang="en-US"/>
        </a:p>
      </dgm:t>
    </dgm:pt>
    <dgm:pt modelId="{9A7605D2-21B4-49DB-9BFD-5DD22372E518}" type="sibTrans" cxnId="{6F2FAB9D-F505-40E4-96CA-F166D02A60F3}">
      <dgm:prSet/>
      <dgm:spPr/>
      <dgm:t>
        <a:bodyPr/>
        <a:lstStyle/>
        <a:p>
          <a:endParaRPr lang="en-US"/>
        </a:p>
      </dgm:t>
    </dgm:pt>
    <dgm:pt modelId="{C61221E8-2F06-43F7-B5FD-9FFCF4C12CF2}">
      <dgm:prSet phldrT="[Text]"/>
      <dgm:spPr/>
      <dgm:t>
        <a:bodyPr/>
        <a:lstStyle/>
        <a:p>
          <a:r>
            <a:rPr lang="tr-TR" dirty="0" smtClean="0"/>
            <a:t>Yazın taramasını titiz bir şekilde yapın</a:t>
          </a:r>
          <a:endParaRPr lang="en-US" dirty="0"/>
        </a:p>
      </dgm:t>
    </dgm:pt>
    <dgm:pt modelId="{7C011771-AD9D-409C-ACA7-9256428E0471}" type="parTrans" cxnId="{7A6583F2-CAB9-48C8-B888-14C2B060E6A2}">
      <dgm:prSet/>
      <dgm:spPr/>
      <dgm:t>
        <a:bodyPr/>
        <a:lstStyle/>
        <a:p>
          <a:endParaRPr lang="en-US"/>
        </a:p>
      </dgm:t>
    </dgm:pt>
    <dgm:pt modelId="{F58869F7-93CA-4FB3-9942-438735EE8E64}" type="sibTrans" cxnId="{7A6583F2-CAB9-48C8-B888-14C2B060E6A2}">
      <dgm:prSet/>
      <dgm:spPr/>
      <dgm:t>
        <a:bodyPr/>
        <a:lstStyle/>
        <a:p>
          <a:endParaRPr lang="en-US"/>
        </a:p>
      </dgm:t>
    </dgm:pt>
    <dgm:pt modelId="{D2421F6F-6D0E-4F6F-9253-C4B9DB470087}">
      <dgm:prSet phldrT="[Text]"/>
      <dgm:spPr/>
      <dgm:t>
        <a:bodyPr/>
        <a:lstStyle/>
        <a:p>
          <a:r>
            <a:rPr lang="tr-TR" dirty="0" smtClean="0"/>
            <a:t>Tecrübeliaraştırmacılardan yararlanın</a:t>
          </a:r>
          <a:endParaRPr lang="en-US" dirty="0"/>
        </a:p>
      </dgm:t>
    </dgm:pt>
    <dgm:pt modelId="{562A2BC5-C0C1-4339-8CBD-CB55C92E3752}" type="parTrans" cxnId="{79563647-AC73-41C6-9EB7-28CEC0D6EDFE}">
      <dgm:prSet/>
      <dgm:spPr/>
      <dgm:t>
        <a:bodyPr/>
        <a:lstStyle/>
        <a:p>
          <a:endParaRPr lang="en-US"/>
        </a:p>
      </dgm:t>
    </dgm:pt>
    <dgm:pt modelId="{D22E2F0D-50A3-41B1-8DCA-A77673CB23C6}" type="sibTrans" cxnId="{79563647-AC73-41C6-9EB7-28CEC0D6EDFE}">
      <dgm:prSet/>
      <dgm:spPr/>
      <dgm:t>
        <a:bodyPr/>
        <a:lstStyle/>
        <a:p>
          <a:endParaRPr lang="en-US"/>
        </a:p>
      </dgm:t>
    </dgm:pt>
    <dgm:pt modelId="{115D9A9A-E4CC-4456-85F2-F9158122B9D1}">
      <dgm:prSet phldrT="[Text]"/>
      <dgm:spPr/>
      <dgm:t>
        <a:bodyPr/>
        <a:lstStyle/>
        <a:p>
          <a:r>
            <a:rPr lang="tr-TR" dirty="0" smtClean="0"/>
            <a:t>Araştırma sorunsalını daraltarak bileşenleri ile birlikte hareket edin</a:t>
          </a:r>
          <a:endParaRPr lang="en-US" dirty="0"/>
        </a:p>
      </dgm:t>
    </dgm:pt>
    <dgm:pt modelId="{BC33F556-AC26-430C-8785-BE441D2DFC64}" type="parTrans" cxnId="{EBB5B485-EA37-43DB-ADCF-AEC1B675B56A}">
      <dgm:prSet/>
      <dgm:spPr/>
      <dgm:t>
        <a:bodyPr/>
        <a:lstStyle/>
        <a:p>
          <a:endParaRPr lang="en-US"/>
        </a:p>
      </dgm:t>
    </dgm:pt>
    <dgm:pt modelId="{ED0AE10F-A053-47F6-9AB1-DA049DBAF572}" type="sibTrans" cxnId="{EBB5B485-EA37-43DB-ADCF-AEC1B675B56A}">
      <dgm:prSet/>
      <dgm:spPr/>
      <dgm:t>
        <a:bodyPr/>
        <a:lstStyle/>
        <a:p>
          <a:endParaRPr lang="en-US"/>
        </a:p>
      </dgm:t>
    </dgm:pt>
    <dgm:pt modelId="{925E222F-B3DB-4E79-B512-02965A280F44}" type="pres">
      <dgm:prSet presAssocID="{1B502A18-EF06-43B8-B339-9488D464CFBE}" presName="Name0" presStyleCnt="0">
        <dgm:presLayoutVars>
          <dgm:dir/>
          <dgm:resizeHandles val="exact"/>
        </dgm:presLayoutVars>
      </dgm:prSet>
      <dgm:spPr/>
    </dgm:pt>
    <dgm:pt modelId="{9E05CE57-F939-4826-9ECA-B40FA0A1FE29}" type="pres">
      <dgm:prSet presAssocID="{B86E88D5-693A-4BB7-8EB2-F71E5FAEF619}" presName="node" presStyleLbl="node1" presStyleIdx="0" presStyleCnt="4">
        <dgm:presLayoutVars>
          <dgm:bulletEnabled val="1"/>
        </dgm:presLayoutVars>
      </dgm:prSet>
      <dgm:spPr/>
      <dgm:t>
        <a:bodyPr/>
        <a:lstStyle/>
        <a:p>
          <a:endParaRPr lang="en-US"/>
        </a:p>
      </dgm:t>
    </dgm:pt>
    <dgm:pt modelId="{D0FD4C21-02F9-4FF7-9841-9225901DC3E6}" type="pres">
      <dgm:prSet presAssocID="{9A7605D2-21B4-49DB-9BFD-5DD22372E518}" presName="sibTrans" presStyleLbl="sibTrans2D1" presStyleIdx="0" presStyleCnt="3"/>
      <dgm:spPr/>
      <dgm:t>
        <a:bodyPr/>
        <a:lstStyle/>
        <a:p>
          <a:endParaRPr lang="en-US"/>
        </a:p>
      </dgm:t>
    </dgm:pt>
    <dgm:pt modelId="{EE3C667B-E21F-4C25-A425-B04775FAF04F}" type="pres">
      <dgm:prSet presAssocID="{9A7605D2-21B4-49DB-9BFD-5DD22372E518}" presName="connectorText" presStyleLbl="sibTrans2D1" presStyleIdx="0" presStyleCnt="3"/>
      <dgm:spPr/>
      <dgm:t>
        <a:bodyPr/>
        <a:lstStyle/>
        <a:p>
          <a:endParaRPr lang="en-US"/>
        </a:p>
      </dgm:t>
    </dgm:pt>
    <dgm:pt modelId="{F2901E94-8F67-42EE-BEED-5B4DE52561C9}" type="pres">
      <dgm:prSet presAssocID="{C61221E8-2F06-43F7-B5FD-9FFCF4C12CF2}" presName="node" presStyleLbl="node1" presStyleIdx="1" presStyleCnt="4">
        <dgm:presLayoutVars>
          <dgm:bulletEnabled val="1"/>
        </dgm:presLayoutVars>
      </dgm:prSet>
      <dgm:spPr/>
      <dgm:t>
        <a:bodyPr/>
        <a:lstStyle/>
        <a:p>
          <a:endParaRPr lang="en-US"/>
        </a:p>
      </dgm:t>
    </dgm:pt>
    <dgm:pt modelId="{0F749298-DE7D-40AF-971D-0F845B03210F}" type="pres">
      <dgm:prSet presAssocID="{F58869F7-93CA-4FB3-9942-438735EE8E64}" presName="sibTrans" presStyleLbl="sibTrans2D1" presStyleIdx="1" presStyleCnt="3"/>
      <dgm:spPr/>
      <dgm:t>
        <a:bodyPr/>
        <a:lstStyle/>
        <a:p>
          <a:endParaRPr lang="en-US"/>
        </a:p>
      </dgm:t>
    </dgm:pt>
    <dgm:pt modelId="{CF909E6F-1C34-41E4-9F2A-F6BDA4581FA4}" type="pres">
      <dgm:prSet presAssocID="{F58869F7-93CA-4FB3-9942-438735EE8E64}" presName="connectorText" presStyleLbl="sibTrans2D1" presStyleIdx="1" presStyleCnt="3"/>
      <dgm:spPr/>
      <dgm:t>
        <a:bodyPr/>
        <a:lstStyle/>
        <a:p>
          <a:endParaRPr lang="en-US"/>
        </a:p>
      </dgm:t>
    </dgm:pt>
    <dgm:pt modelId="{A39BA7A4-65F6-46FB-B0BC-F1103FA1EC4F}" type="pres">
      <dgm:prSet presAssocID="{D2421F6F-6D0E-4F6F-9253-C4B9DB470087}" presName="node" presStyleLbl="node1" presStyleIdx="2" presStyleCnt="4">
        <dgm:presLayoutVars>
          <dgm:bulletEnabled val="1"/>
        </dgm:presLayoutVars>
      </dgm:prSet>
      <dgm:spPr/>
      <dgm:t>
        <a:bodyPr/>
        <a:lstStyle/>
        <a:p>
          <a:endParaRPr lang="en-US"/>
        </a:p>
      </dgm:t>
    </dgm:pt>
    <dgm:pt modelId="{A27DB47D-1608-4676-8184-64E1C56D2118}" type="pres">
      <dgm:prSet presAssocID="{D22E2F0D-50A3-41B1-8DCA-A77673CB23C6}" presName="sibTrans" presStyleLbl="sibTrans2D1" presStyleIdx="2" presStyleCnt="3"/>
      <dgm:spPr/>
      <dgm:t>
        <a:bodyPr/>
        <a:lstStyle/>
        <a:p>
          <a:endParaRPr lang="en-US"/>
        </a:p>
      </dgm:t>
    </dgm:pt>
    <dgm:pt modelId="{DC67A47F-4F35-4AD8-988C-6A92F78A6FEC}" type="pres">
      <dgm:prSet presAssocID="{D22E2F0D-50A3-41B1-8DCA-A77673CB23C6}" presName="connectorText" presStyleLbl="sibTrans2D1" presStyleIdx="2" presStyleCnt="3"/>
      <dgm:spPr/>
      <dgm:t>
        <a:bodyPr/>
        <a:lstStyle/>
        <a:p>
          <a:endParaRPr lang="en-US"/>
        </a:p>
      </dgm:t>
    </dgm:pt>
    <dgm:pt modelId="{A1A36D54-6442-4D19-9AFB-0B3890D1E2F3}" type="pres">
      <dgm:prSet presAssocID="{115D9A9A-E4CC-4456-85F2-F9158122B9D1}" presName="node" presStyleLbl="node1" presStyleIdx="3" presStyleCnt="4">
        <dgm:presLayoutVars>
          <dgm:bulletEnabled val="1"/>
        </dgm:presLayoutVars>
      </dgm:prSet>
      <dgm:spPr/>
      <dgm:t>
        <a:bodyPr/>
        <a:lstStyle/>
        <a:p>
          <a:endParaRPr lang="en-US"/>
        </a:p>
      </dgm:t>
    </dgm:pt>
  </dgm:ptLst>
  <dgm:cxnLst>
    <dgm:cxn modelId="{7A6583F2-CAB9-48C8-B888-14C2B060E6A2}" srcId="{1B502A18-EF06-43B8-B339-9488D464CFBE}" destId="{C61221E8-2F06-43F7-B5FD-9FFCF4C12CF2}" srcOrd="1" destOrd="0" parTransId="{7C011771-AD9D-409C-ACA7-9256428E0471}" sibTransId="{F58869F7-93CA-4FB3-9942-438735EE8E64}"/>
    <dgm:cxn modelId="{6941FC6A-A238-4A1E-8AE4-98696BD5F70B}" type="presOf" srcId="{D22E2F0D-50A3-41B1-8DCA-A77673CB23C6}" destId="{A27DB47D-1608-4676-8184-64E1C56D2118}" srcOrd="0" destOrd="0" presId="urn:microsoft.com/office/officeart/2005/8/layout/process1"/>
    <dgm:cxn modelId="{DB9A335A-0960-49DE-9872-626D2FA82C37}" type="presOf" srcId="{D22E2F0D-50A3-41B1-8DCA-A77673CB23C6}" destId="{DC67A47F-4F35-4AD8-988C-6A92F78A6FEC}" srcOrd="1" destOrd="0" presId="urn:microsoft.com/office/officeart/2005/8/layout/process1"/>
    <dgm:cxn modelId="{56480A85-AF11-4A78-AF1E-8138E1B3747D}" type="presOf" srcId="{9A7605D2-21B4-49DB-9BFD-5DD22372E518}" destId="{D0FD4C21-02F9-4FF7-9841-9225901DC3E6}" srcOrd="0" destOrd="0" presId="urn:microsoft.com/office/officeart/2005/8/layout/process1"/>
    <dgm:cxn modelId="{F0CEB409-E1C1-40C3-96D4-D47233610DC6}" type="presOf" srcId="{B86E88D5-693A-4BB7-8EB2-F71E5FAEF619}" destId="{9E05CE57-F939-4826-9ECA-B40FA0A1FE29}" srcOrd="0" destOrd="0" presId="urn:microsoft.com/office/officeart/2005/8/layout/process1"/>
    <dgm:cxn modelId="{6F2FAB9D-F505-40E4-96CA-F166D02A60F3}" srcId="{1B502A18-EF06-43B8-B339-9488D464CFBE}" destId="{B86E88D5-693A-4BB7-8EB2-F71E5FAEF619}" srcOrd="0" destOrd="0" parTransId="{75D5523E-29AC-48CA-8787-ECA569EDBA2E}" sibTransId="{9A7605D2-21B4-49DB-9BFD-5DD22372E518}"/>
    <dgm:cxn modelId="{FDEA5446-209A-4AEB-9EC5-8B2CCF51D6EC}" type="presOf" srcId="{F58869F7-93CA-4FB3-9942-438735EE8E64}" destId="{0F749298-DE7D-40AF-971D-0F845B03210F}" srcOrd="0" destOrd="0" presId="urn:microsoft.com/office/officeart/2005/8/layout/process1"/>
    <dgm:cxn modelId="{E4959C63-E6A9-438E-860E-DA200F9E0FED}" type="presOf" srcId="{115D9A9A-E4CC-4456-85F2-F9158122B9D1}" destId="{A1A36D54-6442-4D19-9AFB-0B3890D1E2F3}" srcOrd="0" destOrd="0" presId="urn:microsoft.com/office/officeart/2005/8/layout/process1"/>
    <dgm:cxn modelId="{208159F2-8DAC-43A9-9C51-802DCC7C891E}" type="presOf" srcId="{F58869F7-93CA-4FB3-9942-438735EE8E64}" destId="{CF909E6F-1C34-41E4-9F2A-F6BDA4581FA4}" srcOrd="1" destOrd="0" presId="urn:microsoft.com/office/officeart/2005/8/layout/process1"/>
    <dgm:cxn modelId="{8B75B1CF-D71F-45C4-8C00-74FD8CD7AD16}" type="presOf" srcId="{9A7605D2-21B4-49DB-9BFD-5DD22372E518}" destId="{EE3C667B-E21F-4C25-A425-B04775FAF04F}" srcOrd="1" destOrd="0" presId="urn:microsoft.com/office/officeart/2005/8/layout/process1"/>
    <dgm:cxn modelId="{79563647-AC73-41C6-9EB7-28CEC0D6EDFE}" srcId="{1B502A18-EF06-43B8-B339-9488D464CFBE}" destId="{D2421F6F-6D0E-4F6F-9253-C4B9DB470087}" srcOrd="2" destOrd="0" parTransId="{562A2BC5-C0C1-4339-8CBD-CB55C92E3752}" sibTransId="{D22E2F0D-50A3-41B1-8DCA-A77673CB23C6}"/>
    <dgm:cxn modelId="{B8229B83-C6F0-408B-8A85-0F84FCBB2D5F}" type="presOf" srcId="{D2421F6F-6D0E-4F6F-9253-C4B9DB470087}" destId="{A39BA7A4-65F6-46FB-B0BC-F1103FA1EC4F}" srcOrd="0" destOrd="0" presId="urn:microsoft.com/office/officeart/2005/8/layout/process1"/>
    <dgm:cxn modelId="{2E7DFF44-92DB-4168-BCD5-A9B9763A6E14}" type="presOf" srcId="{1B502A18-EF06-43B8-B339-9488D464CFBE}" destId="{925E222F-B3DB-4E79-B512-02965A280F44}" srcOrd="0" destOrd="0" presId="urn:microsoft.com/office/officeart/2005/8/layout/process1"/>
    <dgm:cxn modelId="{AC27496F-1ED9-4BD6-9295-CD19AF713A2A}" type="presOf" srcId="{C61221E8-2F06-43F7-B5FD-9FFCF4C12CF2}" destId="{F2901E94-8F67-42EE-BEED-5B4DE52561C9}" srcOrd="0" destOrd="0" presId="urn:microsoft.com/office/officeart/2005/8/layout/process1"/>
    <dgm:cxn modelId="{EBB5B485-EA37-43DB-ADCF-AEC1B675B56A}" srcId="{1B502A18-EF06-43B8-B339-9488D464CFBE}" destId="{115D9A9A-E4CC-4456-85F2-F9158122B9D1}" srcOrd="3" destOrd="0" parTransId="{BC33F556-AC26-430C-8785-BE441D2DFC64}" sibTransId="{ED0AE10F-A053-47F6-9AB1-DA049DBAF572}"/>
    <dgm:cxn modelId="{D1522AD7-2B4D-4FF1-B51F-BE9045DC046D}" type="presParOf" srcId="{925E222F-B3DB-4E79-B512-02965A280F44}" destId="{9E05CE57-F939-4826-9ECA-B40FA0A1FE29}" srcOrd="0" destOrd="0" presId="urn:microsoft.com/office/officeart/2005/8/layout/process1"/>
    <dgm:cxn modelId="{7B32F31F-C312-4E21-A7A7-68596EDBDEC2}" type="presParOf" srcId="{925E222F-B3DB-4E79-B512-02965A280F44}" destId="{D0FD4C21-02F9-4FF7-9841-9225901DC3E6}" srcOrd="1" destOrd="0" presId="urn:microsoft.com/office/officeart/2005/8/layout/process1"/>
    <dgm:cxn modelId="{3AD123CD-E376-4767-BB48-D2523393B772}" type="presParOf" srcId="{D0FD4C21-02F9-4FF7-9841-9225901DC3E6}" destId="{EE3C667B-E21F-4C25-A425-B04775FAF04F}" srcOrd="0" destOrd="0" presId="urn:microsoft.com/office/officeart/2005/8/layout/process1"/>
    <dgm:cxn modelId="{28FE6C13-055C-4BAC-8F1F-A6A22FF6DD15}" type="presParOf" srcId="{925E222F-B3DB-4E79-B512-02965A280F44}" destId="{F2901E94-8F67-42EE-BEED-5B4DE52561C9}" srcOrd="2" destOrd="0" presId="urn:microsoft.com/office/officeart/2005/8/layout/process1"/>
    <dgm:cxn modelId="{A6186780-A774-441D-BE7B-4F9F66B13867}" type="presParOf" srcId="{925E222F-B3DB-4E79-B512-02965A280F44}" destId="{0F749298-DE7D-40AF-971D-0F845B03210F}" srcOrd="3" destOrd="0" presId="urn:microsoft.com/office/officeart/2005/8/layout/process1"/>
    <dgm:cxn modelId="{D884C3F6-9DDD-4A14-AE72-C9E4FE698307}" type="presParOf" srcId="{0F749298-DE7D-40AF-971D-0F845B03210F}" destId="{CF909E6F-1C34-41E4-9F2A-F6BDA4581FA4}" srcOrd="0" destOrd="0" presId="urn:microsoft.com/office/officeart/2005/8/layout/process1"/>
    <dgm:cxn modelId="{80F74FC7-73B4-47AD-91DE-660DFBD2A021}" type="presParOf" srcId="{925E222F-B3DB-4E79-B512-02965A280F44}" destId="{A39BA7A4-65F6-46FB-B0BC-F1103FA1EC4F}" srcOrd="4" destOrd="0" presId="urn:microsoft.com/office/officeart/2005/8/layout/process1"/>
    <dgm:cxn modelId="{84B7740D-E274-445C-A00E-9EEE6B7E5415}" type="presParOf" srcId="{925E222F-B3DB-4E79-B512-02965A280F44}" destId="{A27DB47D-1608-4676-8184-64E1C56D2118}" srcOrd="5" destOrd="0" presId="urn:microsoft.com/office/officeart/2005/8/layout/process1"/>
    <dgm:cxn modelId="{3E3A4380-3B73-4BB2-B612-5557F816FDB4}" type="presParOf" srcId="{A27DB47D-1608-4676-8184-64E1C56D2118}" destId="{DC67A47F-4F35-4AD8-988C-6A92F78A6FEC}" srcOrd="0" destOrd="0" presId="urn:microsoft.com/office/officeart/2005/8/layout/process1"/>
    <dgm:cxn modelId="{F7193455-1CF9-4BD2-9A63-436EC99B1E54}" type="presParOf" srcId="{925E222F-B3DB-4E79-B512-02965A280F44}" destId="{A1A36D54-6442-4D19-9AFB-0B3890D1E2F3}"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E3063-ACDB-40A7-97E4-E486855CCA71}">
      <dsp:nvSpPr>
        <dsp:cNvPr id="0" name=""/>
        <dsp:cNvSpPr/>
      </dsp:nvSpPr>
      <dsp:spPr>
        <a:xfrm>
          <a:off x="1327242" y="2536713"/>
          <a:ext cx="391514" cy="2238079"/>
        </a:xfrm>
        <a:custGeom>
          <a:avLst/>
          <a:gdLst/>
          <a:ahLst/>
          <a:cxnLst/>
          <a:rect l="0" t="0" r="0" b="0"/>
          <a:pathLst>
            <a:path>
              <a:moveTo>
                <a:pt x="0" y="0"/>
              </a:moveTo>
              <a:lnTo>
                <a:pt x="195757" y="0"/>
              </a:lnTo>
              <a:lnTo>
                <a:pt x="195757" y="2238079"/>
              </a:lnTo>
              <a:lnTo>
                <a:pt x="391514" y="22380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1466197" y="3598951"/>
        <a:ext cx="113603" cy="113603"/>
      </dsp:txXfrm>
    </dsp:sp>
    <dsp:sp modelId="{4A39E179-8F32-416F-BAF8-E8C5FF0E6037}">
      <dsp:nvSpPr>
        <dsp:cNvPr id="0" name=""/>
        <dsp:cNvSpPr/>
      </dsp:nvSpPr>
      <dsp:spPr>
        <a:xfrm>
          <a:off x="1327242" y="2536713"/>
          <a:ext cx="391514" cy="1492053"/>
        </a:xfrm>
        <a:custGeom>
          <a:avLst/>
          <a:gdLst/>
          <a:ahLst/>
          <a:cxnLst/>
          <a:rect l="0" t="0" r="0" b="0"/>
          <a:pathLst>
            <a:path>
              <a:moveTo>
                <a:pt x="0" y="0"/>
              </a:moveTo>
              <a:lnTo>
                <a:pt x="195757" y="0"/>
              </a:lnTo>
              <a:lnTo>
                <a:pt x="195757" y="1492053"/>
              </a:lnTo>
              <a:lnTo>
                <a:pt x="391514" y="14920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84435" y="3244176"/>
        <a:ext cx="77128" cy="77128"/>
      </dsp:txXfrm>
    </dsp:sp>
    <dsp:sp modelId="{5A4890D4-C2F5-4E36-96DC-5E2CF7F5F424}">
      <dsp:nvSpPr>
        <dsp:cNvPr id="0" name=""/>
        <dsp:cNvSpPr/>
      </dsp:nvSpPr>
      <dsp:spPr>
        <a:xfrm>
          <a:off x="1327242" y="2536713"/>
          <a:ext cx="391514" cy="746026"/>
        </a:xfrm>
        <a:custGeom>
          <a:avLst/>
          <a:gdLst/>
          <a:ahLst/>
          <a:cxnLst/>
          <a:rect l="0" t="0" r="0" b="0"/>
          <a:pathLst>
            <a:path>
              <a:moveTo>
                <a:pt x="0" y="0"/>
              </a:moveTo>
              <a:lnTo>
                <a:pt x="195757" y="0"/>
              </a:lnTo>
              <a:lnTo>
                <a:pt x="195757" y="746026"/>
              </a:lnTo>
              <a:lnTo>
                <a:pt x="391514" y="7460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501936" y="2888663"/>
        <a:ext cx="42125" cy="42125"/>
      </dsp:txXfrm>
    </dsp:sp>
    <dsp:sp modelId="{D5430E15-CEFE-4AE7-A2C2-3A0C896C205E}">
      <dsp:nvSpPr>
        <dsp:cNvPr id="0" name=""/>
        <dsp:cNvSpPr/>
      </dsp:nvSpPr>
      <dsp:spPr>
        <a:xfrm>
          <a:off x="1327242" y="2490993"/>
          <a:ext cx="391514" cy="91440"/>
        </a:xfrm>
        <a:custGeom>
          <a:avLst/>
          <a:gdLst/>
          <a:ahLst/>
          <a:cxnLst/>
          <a:rect l="0" t="0" r="0" b="0"/>
          <a:pathLst>
            <a:path>
              <a:moveTo>
                <a:pt x="0" y="45720"/>
              </a:moveTo>
              <a:lnTo>
                <a:pt x="391514"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513211" y="2526925"/>
        <a:ext cx="19575" cy="19575"/>
      </dsp:txXfrm>
    </dsp:sp>
    <dsp:sp modelId="{721BACEF-CDCE-4824-82CA-26CB19DED872}">
      <dsp:nvSpPr>
        <dsp:cNvPr id="0" name=""/>
        <dsp:cNvSpPr/>
      </dsp:nvSpPr>
      <dsp:spPr>
        <a:xfrm>
          <a:off x="1327242" y="1790686"/>
          <a:ext cx="391514" cy="746026"/>
        </a:xfrm>
        <a:custGeom>
          <a:avLst/>
          <a:gdLst/>
          <a:ahLst/>
          <a:cxnLst/>
          <a:rect l="0" t="0" r="0" b="0"/>
          <a:pathLst>
            <a:path>
              <a:moveTo>
                <a:pt x="0" y="746026"/>
              </a:moveTo>
              <a:lnTo>
                <a:pt x="195757" y="746026"/>
              </a:lnTo>
              <a:lnTo>
                <a:pt x="195757" y="0"/>
              </a:lnTo>
              <a:lnTo>
                <a:pt x="39151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501936" y="2142637"/>
        <a:ext cx="42125" cy="42125"/>
      </dsp:txXfrm>
    </dsp:sp>
    <dsp:sp modelId="{BA4FC358-6844-482D-8BDF-045CE613C3E5}">
      <dsp:nvSpPr>
        <dsp:cNvPr id="0" name=""/>
        <dsp:cNvSpPr/>
      </dsp:nvSpPr>
      <dsp:spPr>
        <a:xfrm>
          <a:off x="1327242" y="1044660"/>
          <a:ext cx="391514" cy="1492053"/>
        </a:xfrm>
        <a:custGeom>
          <a:avLst/>
          <a:gdLst/>
          <a:ahLst/>
          <a:cxnLst/>
          <a:rect l="0" t="0" r="0" b="0"/>
          <a:pathLst>
            <a:path>
              <a:moveTo>
                <a:pt x="0" y="1492053"/>
              </a:moveTo>
              <a:lnTo>
                <a:pt x="195757" y="1492053"/>
              </a:lnTo>
              <a:lnTo>
                <a:pt x="195757" y="0"/>
              </a:lnTo>
              <a:lnTo>
                <a:pt x="39151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84435" y="1752122"/>
        <a:ext cx="77128" cy="77128"/>
      </dsp:txXfrm>
    </dsp:sp>
    <dsp:sp modelId="{0AC27547-4C75-49D6-8672-0E0EDDB106F6}">
      <dsp:nvSpPr>
        <dsp:cNvPr id="0" name=""/>
        <dsp:cNvSpPr/>
      </dsp:nvSpPr>
      <dsp:spPr>
        <a:xfrm>
          <a:off x="1327242" y="298633"/>
          <a:ext cx="391514" cy="2238079"/>
        </a:xfrm>
        <a:custGeom>
          <a:avLst/>
          <a:gdLst/>
          <a:ahLst/>
          <a:cxnLst/>
          <a:rect l="0" t="0" r="0" b="0"/>
          <a:pathLst>
            <a:path>
              <a:moveTo>
                <a:pt x="0" y="2238079"/>
              </a:moveTo>
              <a:lnTo>
                <a:pt x="195757" y="2238079"/>
              </a:lnTo>
              <a:lnTo>
                <a:pt x="195757" y="0"/>
              </a:lnTo>
              <a:lnTo>
                <a:pt x="39151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1466197" y="1360871"/>
        <a:ext cx="113603" cy="113603"/>
      </dsp:txXfrm>
    </dsp:sp>
    <dsp:sp modelId="{5D9A88A7-861F-450E-9796-0FBC78FDDB29}">
      <dsp:nvSpPr>
        <dsp:cNvPr id="0" name=""/>
        <dsp:cNvSpPr/>
      </dsp:nvSpPr>
      <dsp:spPr>
        <a:xfrm rot="16200000">
          <a:off x="-931820" y="2238302"/>
          <a:ext cx="3921304" cy="5968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smtClean="0"/>
            <a:t>Bilimsel Araştırma Süreci</a:t>
          </a:r>
          <a:endParaRPr lang="en-US" sz="2900" kern="1200" dirty="0"/>
        </a:p>
      </dsp:txBody>
      <dsp:txXfrm>
        <a:off x="-931820" y="2238302"/>
        <a:ext cx="3921304" cy="596821"/>
      </dsp:txXfrm>
    </dsp:sp>
    <dsp:sp modelId="{C3A37974-156B-4BA6-A2DF-F144606CF14F}">
      <dsp:nvSpPr>
        <dsp:cNvPr id="0" name=""/>
        <dsp:cNvSpPr/>
      </dsp:nvSpPr>
      <dsp:spPr>
        <a:xfrm>
          <a:off x="1718757" y="222"/>
          <a:ext cx="4850731" cy="5968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smtClean="0"/>
            <a:t>Araştırma sorunsalı belirleme</a:t>
          </a:r>
          <a:endParaRPr lang="en-US" sz="1700" kern="1200" dirty="0"/>
        </a:p>
      </dsp:txBody>
      <dsp:txXfrm>
        <a:off x="1718757" y="222"/>
        <a:ext cx="4850731" cy="596821"/>
      </dsp:txXfrm>
    </dsp:sp>
    <dsp:sp modelId="{5EE42064-2D94-4FC1-8A76-3BBB8AD53FBF}">
      <dsp:nvSpPr>
        <dsp:cNvPr id="0" name=""/>
        <dsp:cNvSpPr/>
      </dsp:nvSpPr>
      <dsp:spPr>
        <a:xfrm>
          <a:off x="1718757" y="746249"/>
          <a:ext cx="5557963" cy="5968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Kavramsallaştırma:kuram-model-değişken-hipotez</a:t>
          </a:r>
          <a:endParaRPr lang="en-US" sz="1600" kern="1200" dirty="0"/>
        </a:p>
      </dsp:txBody>
      <dsp:txXfrm>
        <a:off x="1718757" y="746249"/>
        <a:ext cx="5557963" cy="596821"/>
      </dsp:txXfrm>
    </dsp:sp>
    <dsp:sp modelId="{FC4D4198-0425-4066-97EE-A7C20601A2C2}">
      <dsp:nvSpPr>
        <dsp:cNvPr id="0" name=""/>
        <dsp:cNvSpPr/>
      </dsp:nvSpPr>
      <dsp:spPr>
        <a:xfrm>
          <a:off x="1718757" y="1492276"/>
          <a:ext cx="4274675" cy="5968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Araştırma tasarımı ve yöntemi belirleme</a:t>
          </a:r>
          <a:endParaRPr lang="en-US" sz="1600" kern="1200" dirty="0"/>
        </a:p>
      </dsp:txBody>
      <dsp:txXfrm>
        <a:off x="1718757" y="1492276"/>
        <a:ext cx="4274675" cy="596821"/>
      </dsp:txXfrm>
    </dsp:sp>
    <dsp:sp modelId="{C2A36A67-682D-4C06-AA74-5897FBD5FF94}">
      <dsp:nvSpPr>
        <dsp:cNvPr id="0" name=""/>
        <dsp:cNvSpPr/>
      </dsp:nvSpPr>
      <dsp:spPr>
        <a:xfrm>
          <a:off x="1718757" y="2238302"/>
          <a:ext cx="5780422" cy="5968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Araştırma evren ve örneklemi belirleme</a:t>
          </a:r>
          <a:endParaRPr lang="en-US" sz="1600" kern="1200" dirty="0"/>
        </a:p>
      </dsp:txBody>
      <dsp:txXfrm>
        <a:off x="1718757" y="2238302"/>
        <a:ext cx="5780422" cy="596821"/>
      </dsp:txXfrm>
    </dsp:sp>
    <dsp:sp modelId="{23B4344A-8839-4BDE-B3A2-343165105F8B}">
      <dsp:nvSpPr>
        <dsp:cNvPr id="0" name=""/>
        <dsp:cNvSpPr/>
      </dsp:nvSpPr>
      <dsp:spPr>
        <a:xfrm>
          <a:off x="1718757" y="2984329"/>
          <a:ext cx="4994769" cy="5968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smtClean="0"/>
            <a:t>Veri toplama araçlarının belirlenmesi ve veri toplama</a:t>
          </a:r>
          <a:endParaRPr lang="en-US" sz="1500" kern="1200" dirty="0"/>
        </a:p>
      </dsp:txBody>
      <dsp:txXfrm>
        <a:off x="1718757" y="2984329"/>
        <a:ext cx="4994769" cy="596821"/>
      </dsp:txXfrm>
    </dsp:sp>
    <dsp:sp modelId="{D72D3592-F75C-4450-898A-37BCF42248AD}">
      <dsp:nvSpPr>
        <dsp:cNvPr id="0" name=""/>
        <dsp:cNvSpPr/>
      </dsp:nvSpPr>
      <dsp:spPr>
        <a:xfrm>
          <a:off x="1718757" y="3730356"/>
          <a:ext cx="4994749" cy="5968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smtClean="0"/>
            <a:t>Verilerin analizi ve yorumlanması</a:t>
          </a:r>
          <a:endParaRPr lang="en-US" sz="1500" kern="1200" dirty="0"/>
        </a:p>
      </dsp:txBody>
      <dsp:txXfrm>
        <a:off x="1718757" y="3730356"/>
        <a:ext cx="4994749" cy="596821"/>
      </dsp:txXfrm>
    </dsp:sp>
    <dsp:sp modelId="{49F755B5-D50F-4FDF-8658-CF17A7FDCBD3}">
      <dsp:nvSpPr>
        <dsp:cNvPr id="0" name=""/>
        <dsp:cNvSpPr/>
      </dsp:nvSpPr>
      <dsp:spPr>
        <a:xfrm flipH="1">
          <a:off x="1718757" y="4476382"/>
          <a:ext cx="5158109" cy="5968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smtClean="0"/>
            <a:t>Araştırma bulgularını raporlama ve yayımlama</a:t>
          </a:r>
          <a:endParaRPr lang="en-US" sz="1500" kern="1200" dirty="0"/>
        </a:p>
      </dsp:txBody>
      <dsp:txXfrm>
        <a:off x="1718757" y="4476382"/>
        <a:ext cx="5158109" cy="5968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5CE57-F939-4826-9ECA-B40FA0A1FE29}">
      <dsp:nvSpPr>
        <dsp:cNvPr id="0" name=""/>
        <dsp:cNvSpPr/>
      </dsp:nvSpPr>
      <dsp:spPr>
        <a:xfrm>
          <a:off x="3616" y="1788614"/>
          <a:ext cx="1581224" cy="948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smtClean="0"/>
            <a:t>Meraklı olduğunuz ve ilgi duyduğunuz bir konuyu belirleyin</a:t>
          </a:r>
          <a:endParaRPr lang="en-US" sz="1000" kern="1200" dirty="0"/>
        </a:p>
      </dsp:txBody>
      <dsp:txXfrm>
        <a:off x="31403" y="1816401"/>
        <a:ext cx="1525650" cy="893160"/>
      </dsp:txXfrm>
    </dsp:sp>
    <dsp:sp modelId="{D0FD4C21-02F9-4FF7-9841-9225901DC3E6}">
      <dsp:nvSpPr>
        <dsp:cNvPr id="0" name=""/>
        <dsp:cNvSpPr/>
      </dsp:nvSpPr>
      <dsp:spPr>
        <a:xfrm>
          <a:off x="1742963" y="2066909"/>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742963" y="2145338"/>
        <a:ext cx="234653" cy="235285"/>
      </dsp:txXfrm>
    </dsp:sp>
    <dsp:sp modelId="{F2901E94-8F67-42EE-BEED-5B4DE52561C9}">
      <dsp:nvSpPr>
        <dsp:cNvPr id="0" name=""/>
        <dsp:cNvSpPr/>
      </dsp:nvSpPr>
      <dsp:spPr>
        <a:xfrm>
          <a:off x="2217330" y="1788614"/>
          <a:ext cx="1581224" cy="948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smtClean="0"/>
            <a:t>Yazın taramasını titiz bir şekilde yapın</a:t>
          </a:r>
          <a:endParaRPr lang="en-US" sz="1000" kern="1200" dirty="0"/>
        </a:p>
      </dsp:txBody>
      <dsp:txXfrm>
        <a:off x="2245117" y="1816401"/>
        <a:ext cx="1525650" cy="893160"/>
      </dsp:txXfrm>
    </dsp:sp>
    <dsp:sp modelId="{0F749298-DE7D-40AF-971D-0F845B03210F}">
      <dsp:nvSpPr>
        <dsp:cNvPr id="0" name=""/>
        <dsp:cNvSpPr/>
      </dsp:nvSpPr>
      <dsp:spPr>
        <a:xfrm>
          <a:off x="3956677" y="2066909"/>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3956677" y="2145338"/>
        <a:ext cx="234653" cy="235285"/>
      </dsp:txXfrm>
    </dsp:sp>
    <dsp:sp modelId="{A39BA7A4-65F6-46FB-B0BC-F1103FA1EC4F}">
      <dsp:nvSpPr>
        <dsp:cNvPr id="0" name=""/>
        <dsp:cNvSpPr/>
      </dsp:nvSpPr>
      <dsp:spPr>
        <a:xfrm>
          <a:off x="4431044" y="1788614"/>
          <a:ext cx="1581224" cy="948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smtClean="0"/>
            <a:t>Tecrübeliaraştırmacılardan yararlanın</a:t>
          </a:r>
          <a:endParaRPr lang="en-US" sz="1000" kern="1200" dirty="0"/>
        </a:p>
      </dsp:txBody>
      <dsp:txXfrm>
        <a:off x="4458831" y="1816401"/>
        <a:ext cx="1525650" cy="893160"/>
      </dsp:txXfrm>
    </dsp:sp>
    <dsp:sp modelId="{A27DB47D-1608-4676-8184-64E1C56D2118}">
      <dsp:nvSpPr>
        <dsp:cNvPr id="0" name=""/>
        <dsp:cNvSpPr/>
      </dsp:nvSpPr>
      <dsp:spPr>
        <a:xfrm>
          <a:off x="6170391" y="2066909"/>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6170391" y="2145338"/>
        <a:ext cx="234653" cy="235285"/>
      </dsp:txXfrm>
    </dsp:sp>
    <dsp:sp modelId="{A1A36D54-6442-4D19-9AFB-0B3890D1E2F3}">
      <dsp:nvSpPr>
        <dsp:cNvPr id="0" name=""/>
        <dsp:cNvSpPr/>
      </dsp:nvSpPr>
      <dsp:spPr>
        <a:xfrm>
          <a:off x="6644759" y="1788614"/>
          <a:ext cx="1581224" cy="948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smtClean="0"/>
            <a:t>Araştırma sorunsalını daraltarak bileşenleri ile birlikte hareket edin</a:t>
          </a:r>
          <a:endParaRPr lang="en-US" sz="1000" kern="1200" dirty="0"/>
        </a:p>
      </dsp:txBody>
      <dsp:txXfrm>
        <a:off x="6672546" y="1816401"/>
        <a:ext cx="1525650" cy="89316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C55B4343-61B8-4549-9672-25B04658EAA2}" type="datetimeFigureOut">
              <a:rPr lang="en-US" smtClean="0"/>
              <a:t>2/5/2020</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FE7904D1-135E-4524-8EAF-1A781A924015}" type="slidenum">
              <a:rPr lang="en-US" smtClean="0"/>
              <a:t>‹#›</a:t>
            </a:fld>
            <a:endParaRPr lang="en-US"/>
          </a:p>
        </p:txBody>
      </p:sp>
    </p:spTree>
    <p:extLst>
      <p:ext uri="{BB962C8B-B14F-4D97-AF65-F5344CB8AC3E}">
        <p14:creationId xmlns:p14="http://schemas.microsoft.com/office/powerpoint/2010/main" val="13041196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05.02.2020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72723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05.02.2020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56211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05.02.2020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26178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05.02.2020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60516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4DA9839-98E6-4664-9A00-349C1C561696}" type="datetimeFigureOut">
              <a:rPr lang="tr-TR" smtClean="0"/>
              <a:t>05.02.2020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280690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4DA9839-98E6-4664-9A00-349C1C561696}" type="datetimeFigureOut">
              <a:rPr lang="tr-TR" smtClean="0"/>
              <a:t>05.02.2020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462830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4DA9839-98E6-4664-9A00-349C1C561696}" type="datetimeFigureOut">
              <a:rPr lang="tr-TR" smtClean="0"/>
              <a:t>05.02.2020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07935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4DA9839-98E6-4664-9A00-349C1C561696}" type="datetimeFigureOut">
              <a:rPr lang="tr-TR" smtClean="0"/>
              <a:t>05.02.2020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233077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4DA9839-98E6-4664-9A00-349C1C561696}" type="datetimeFigureOut">
              <a:rPr lang="tr-TR" smtClean="0"/>
              <a:t>05.02.2020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63311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4DA9839-98E6-4664-9A00-349C1C561696}" type="datetimeFigureOut">
              <a:rPr lang="tr-TR" smtClean="0"/>
              <a:t>05.02.2020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117522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4DA9839-98E6-4664-9A00-349C1C561696}" type="datetimeFigureOut">
              <a:rPr lang="tr-TR" smtClean="0"/>
              <a:t>05.02.2020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715817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A9839-98E6-4664-9A00-349C1C561696}" type="datetimeFigureOut">
              <a:rPr lang="tr-TR" smtClean="0"/>
              <a:t>05.02.2020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7A014-692C-4282-ACF6-BC76E367860F}" type="slidenum">
              <a:rPr lang="tr-TR" smtClean="0"/>
              <a:t>‹#›</a:t>
            </a:fld>
            <a:endParaRPr lang="tr-TR"/>
          </a:p>
        </p:txBody>
      </p:sp>
    </p:spTree>
    <p:extLst>
      <p:ext uri="{BB962C8B-B14F-4D97-AF65-F5344CB8AC3E}">
        <p14:creationId xmlns:p14="http://schemas.microsoft.com/office/powerpoint/2010/main" val="2529036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dayasa@gmail.com" TargetMode="External"/><Relationship Id="rId2" Type="http://schemas.openxmlformats.org/officeDocument/2006/relationships/hyperlink" Target="mailto:edayasa@cag.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search.proquest.com/pqdtglobal/docview/1027130438/fulltextPDF/E53B140C14B4472PQ/2?accountid=1556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cag.edu.tr/tr/akademik-kadro/26/hakkinda"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apastyle.or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15616" y="188640"/>
            <a:ext cx="7772400" cy="1470025"/>
          </a:xfrm>
        </p:spPr>
        <p:txBody>
          <a:bodyPr/>
          <a:lstStyle/>
          <a:p>
            <a:r>
              <a:rPr lang="tr-TR" dirty="0"/>
              <a:t>MAN 644 – Bilimsel Araştırma Yöntemleri ve Yayın Etiği </a:t>
            </a:r>
            <a:endParaRPr lang="tr-TR" dirty="0"/>
          </a:p>
        </p:txBody>
      </p:sp>
      <p:sp>
        <p:nvSpPr>
          <p:cNvPr id="3" name="Alt Başlık 2"/>
          <p:cNvSpPr>
            <a:spLocks noGrp="1"/>
          </p:cNvSpPr>
          <p:nvPr>
            <p:ph type="subTitle" idx="1"/>
          </p:nvPr>
        </p:nvSpPr>
        <p:spPr>
          <a:xfrm>
            <a:off x="2555776" y="3284984"/>
            <a:ext cx="6588224" cy="2952328"/>
          </a:xfrm>
        </p:spPr>
        <p:txBody>
          <a:bodyPr>
            <a:normAutofit fontScale="70000" lnSpcReduction="20000"/>
          </a:bodyPr>
          <a:lstStyle/>
          <a:p>
            <a:r>
              <a:rPr lang="tr-TR" dirty="0" smtClean="0"/>
              <a:t> </a:t>
            </a:r>
            <a:r>
              <a:rPr lang="tr-TR" dirty="0" smtClean="0">
                <a:solidFill>
                  <a:schemeClr val="bg2">
                    <a:lumMod val="10000"/>
                  </a:schemeClr>
                </a:solidFill>
              </a:rPr>
              <a:t>Çağ Üniversitesi </a:t>
            </a:r>
          </a:p>
          <a:p>
            <a:r>
              <a:rPr lang="tr-TR" dirty="0" smtClean="0">
                <a:solidFill>
                  <a:schemeClr val="bg2">
                    <a:lumMod val="10000"/>
                  </a:schemeClr>
                </a:solidFill>
              </a:rPr>
              <a:t>Sosyal Bilimler Enstitüsü</a:t>
            </a:r>
          </a:p>
          <a:p>
            <a:r>
              <a:rPr lang="tr-TR" dirty="0" smtClean="0">
                <a:solidFill>
                  <a:schemeClr val="bg2">
                    <a:lumMod val="10000"/>
                  </a:schemeClr>
                </a:solidFill>
              </a:rPr>
              <a:t>İşletme Yönetimi Yüksek Lisans </a:t>
            </a:r>
            <a:r>
              <a:rPr lang="tr-TR" dirty="0" err="1" smtClean="0">
                <a:solidFill>
                  <a:schemeClr val="bg2">
                    <a:lumMod val="10000"/>
                  </a:schemeClr>
                </a:solidFill>
              </a:rPr>
              <a:t>Prog</a:t>
            </a:r>
            <a:r>
              <a:rPr lang="tr-TR" dirty="0" smtClean="0">
                <a:solidFill>
                  <a:schemeClr val="bg2">
                    <a:lumMod val="10000"/>
                  </a:schemeClr>
                </a:solidFill>
              </a:rPr>
              <a:t>.</a:t>
            </a:r>
          </a:p>
          <a:p>
            <a:r>
              <a:rPr lang="tr-TR" dirty="0" smtClean="0">
                <a:solidFill>
                  <a:schemeClr val="bg2">
                    <a:lumMod val="10000"/>
                  </a:schemeClr>
                </a:solidFill>
              </a:rPr>
              <a:t>2019-2020 </a:t>
            </a:r>
            <a:r>
              <a:rPr lang="tr-TR" dirty="0" smtClean="0">
                <a:solidFill>
                  <a:schemeClr val="bg2">
                    <a:lumMod val="10000"/>
                  </a:schemeClr>
                </a:solidFill>
              </a:rPr>
              <a:t>Bahar dönemi</a:t>
            </a:r>
          </a:p>
          <a:p>
            <a:r>
              <a:rPr lang="tr-TR" dirty="0" smtClean="0">
                <a:solidFill>
                  <a:schemeClr val="bg2">
                    <a:lumMod val="10000"/>
                  </a:schemeClr>
                </a:solidFill>
              </a:rPr>
              <a:t>Çarşamba 18:30-21:30</a:t>
            </a:r>
          </a:p>
          <a:p>
            <a:r>
              <a:rPr lang="tr-TR" dirty="0" smtClean="0">
                <a:solidFill>
                  <a:schemeClr val="bg2">
                    <a:lumMod val="10000"/>
                  </a:schemeClr>
                </a:solidFill>
              </a:rPr>
              <a:t>Doç.Dr.Eda </a:t>
            </a:r>
            <a:r>
              <a:rPr lang="tr-TR" cap="all" dirty="0" smtClean="0">
                <a:solidFill>
                  <a:schemeClr val="bg2">
                    <a:lumMod val="10000"/>
                  </a:schemeClr>
                </a:solidFill>
              </a:rPr>
              <a:t>Yaşa özeltürkay</a:t>
            </a:r>
          </a:p>
          <a:p>
            <a:r>
              <a:rPr lang="tr-TR" dirty="0" smtClean="0">
                <a:solidFill>
                  <a:schemeClr val="bg2">
                    <a:lumMod val="10000"/>
                  </a:schemeClr>
                </a:solidFill>
                <a:hlinkClick r:id="rId2"/>
              </a:rPr>
              <a:t>edayasa@cag.edu.tr</a:t>
            </a:r>
            <a:endParaRPr lang="tr-TR" dirty="0" smtClean="0">
              <a:solidFill>
                <a:schemeClr val="bg2">
                  <a:lumMod val="10000"/>
                </a:schemeClr>
              </a:solidFill>
            </a:endParaRPr>
          </a:p>
          <a:p>
            <a:r>
              <a:rPr lang="tr-TR" dirty="0" smtClean="0">
                <a:solidFill>
                  <a:schemeClr val="bg2">
                    <a:lumMod val="10000"/>
                  </a:schemeClr>
                </a:solidFill>
                <a:hlinkClick r:id="rId3"/>
              </a:rPr>
              <a:t>edayasa@gmail.com</a:t>
            </a:r>
            <a:endParaRPr lang="tr-TR" dirty="0" smtClean="0">
              <a:solidFill>
                <a:schemeClr val="bg2">
                  <a:lumMod val="10000"/>
                </a:schemeClr>
              </a:solidFill>
            </a:endParaRPr>
          </a:p>
          <a:p>
            <a:endParaRPr lang="tr-TR" dirty="0" smtClean="0"/>
          </a:p>
          <a:p>
            <a:endParaRPr lang="tr-TR" dirty="0" smtClean="0"/>
          </a:p>
          <a:p>
            <a:endParaRPr lang="tr-TR" dirty="0"/>
          </a:p>
        </p:txBody>
      </p:sp>
    </p:spTree>
    <p:extLst>
      <p:ext uri="{BB962C8B-B14F-4D97-AF65-F5344CB8AC3E}">
        <p14:creationId xmlns:p14="http://schemas.microsoft.com/office/powerpoint/2010/main" val="4143906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Bookmarking</a:t>
            </a:r>
            <a:r>
              <a:rPr lang="tr-TR" b="1" i="1" dirty="0" smtClean="0"/>
              <a:t>-İşaretleme</a:t>
            </a:r>
            <a:r>
              <a:rPr lang="en-US" b="1" dirty="0"/>
              <a:t/>
            </a:r>
            <a:br>
              <a:rPr lang="en-US" b="1" dirty="0"/>
            </a:br>
            <a:endParaRPr lang="en-US" b="1" dirty="0"/>
          </a:p>
        </p:txBody>
      </p:sp>
      <p:sp>
        <p:nvSpPr>
          <p:cNvPr id="3" name="Content Placeholder 2"/>
          <p:cNvSpPr>
            <a:spLocks noGrp="1"/>
          </p:cNvSpPr>
          <p:nvPr>
            <p:ph idx="1"/>
          </p:nvPr>
        </p:nvSpPr>
        <p:spPr/>
        <p:txBody>
          <a:bodyPr>
            <a:normAutofit/>
          </a:bodyPr>
          <a:lstStyle/>
          <a:p>
            <a:r>
              <a:rPr lang="tr-TR" dirty="0" smtClean="0"/>
              <a:t> Özellikle internet kaynaklarını incelerken iyi bir çalışmaya rastlarsanız, daha sonr direk ulaşmak için onu favorilerinize ekleyebilirsiniz!</a:t>
            </a:r>
          </a:p>
          <a:p>
            <a:endParaRPr lang="tr-TR" dirty="0" smtClean="0"/>
          </a:p>
          <a:p>
            <a:endParaRPr lang="tr-TR" dirty="0" smtClean="0"/>
          </a:p>
          <a:p>
            <a:pPr marL="0" indent="0">
              <a:buNone/>
            </a:pPr>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0376" y="3550450"/>
            <a:ext cx="5004048" cy="2814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4572000" y="4725144"/>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5400000">
            <a:off x="6276938" y="2888940"/>
            <a:ext cx="530932"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6460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99799"/>
            <a:ext cx="8424936" cy="5434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706090"/>
          </a:xfrm>
        </p:spPr>
        <p:txBody>
          <a:bodyPr>
            <a:normAutofit/>
          </a:bodyPr>
          <a:lstStyle/>
          <a:p>
            <a:r>
              <a:rPr lang="tr-TR" sz="2800" b="1" dirty="0" smtClean="0"/>
              <a:t> Türkiye: </a:t>
            </a:r>
            <a:r>
              <a:rPr lang="en-US" sz="2800" b="1" dirty="0" smtClean="0"/>
              <a:t>https://tez.yok.gov.tr/UlusalTezMerkezi/</a:t>
            </a:r>
            <a:endParaRPr lang="en-US" sz="2800" b="1" dirty="0"/>
          </a:p>
        </p:txBody>
      </p:sp>
    </p:spTree>
    <p:extLst>
      <p:ext uri="{BB962C8B-B14F-4D97-AF65-F5344CB8AC3E}">
        <p14:creationId xmlns:p14="http://schemas.microsoft.com/office/powerpoint/2010/main" val="2273438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7048"/>
            <a:ext cx="12553950" cy="7058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7496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488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670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56"/>
            <a:ext cx="9144000" cy="6698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743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 </a:t>
            </a:r>
            <a:r>
              <a:rPr lang="tr-TR" sz="2700" b="1" dirty="0" smtClean="0"/>
              <a:t>Yurtdışı: </a:t>
            </a:r>
            <a:r>
              <a:rPr lang="en-US" sz="2700" b="1" dirty="0" smtClean="0"/>
              <a:t>https://search.proquest.com/pqdtglobal/index</a:t>
            </a:r>
            <a:endParaRPr lang="en-US" sz="2700" b="1"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211734" cy="5373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611560" y="3933056"/>
            <a:ext cx="432048"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7256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 doktora tezi...</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search.proquest.com/pqdtglobal/docview/1027130438/fulltextPDF/E53B140C14B4472PQ/2?accountid=15560</a:t>
            </a:r>
            <a:endParaRPr lang="tr-TR" dirty="0" smtClean="0"/>
          </a:p>
          <a:p>
            <a:endParaRPr lang="en-US" dirty="0"/>
          </a:p>
        </p:txBody>
      </p:sp>
    </p:spTree>
    <p:extLst>
      <p:ext uri="{BB962C8B-B14F-4D97-AF65-F5344CB8AC3E}">
        <p14:creationId xmlns:p14="http://schemas.microsoft.com/office/powerpoint/2010/main" val="1405400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76" y="116632"/>
            <a:ext cx="10151096" cy="5709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6786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49"/>
          </a:xfrm>
        </p:spPr>
        <p:txBody>
          <a:bodyPr>
            <a:normAutofit fontScale="90000"/>
          </a:bodyPr>
          <a:lstStyle/>
          <a:p>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9826"/>
            <a:ext cx="3648076" cy="3505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59697" y="3717032"/>
            <a:ext cx="5248829" cy="3018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476672"/>
            <a:ext cx="5572124" cy="3168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0654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040327"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07704" y="548680"/>
            <a:ext cx="3229987" cy="369332"/>
          </a:xfrm>
          <a:prstGeom prst="rect">
            <a:avLst/>
          </a:prstGeom>
        </p:spPr>
        <p:txBody>
          <a:bodyPr wrap="none">
            <a:spAutoFit/>
          </a:bodyPr>
          <a:lstStyle/>
          <a:p>
            <a:r>
              <a:rPr lang="en-US" dirty="0" smtClean="0"/>
              <a:t>https://www.sciencedirect.com/</a:t>
            </a:r>
            <a:endParaRPr lang="en-US" dirty="0"/>
          </a:p>
        </p:txBody>
      </p:sp>
    </p:spTree>
    <p:extLst>
      <p:ext uri="{BB962C8B-B14F-4D97-AF65-F5344CB8AC3E}">
        <p14:creationId xmlns:p14="http://schemas.microsoft.com/office/powerpoint/2010/main" val="2403404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idx="4294967295"/>
          </p:nvPr>
        </p:nvSpPr>
        <p:spPr>
          <a:xfrm>
            <a:off x="457200" y="274638"/>
            <a:ext cx="8229600" cy="778098"/>
          </a:xfrm>
        </p:spPr>
        <p:txBody>
          <a:bodyPr/>
          <a:lstStyle/>
          <a:p>
            <a:pPr eaLnBrk="1" hangingPunct="1"/>
            <a:r>
              <a:rPr lang="tr-TR" altLang="tr-TR" b="1" dirty="0" smtClean="0">
                <a:latin typeface="+mn-lt"/>
              </a:rPr>
              <a:t>TANIŞMA</a:t>
            </a:r>
          </a:p>
        </p:txBody>
      </p:sp>
      <p:sp>
        <p:nvSpPr>
          <p:cNvPr id="3075" name="Rectangle 3"/>
          <p:cNvSpPr>
            <a:spLocks noGrp="1"/>
          </p:cNvSpPr>
          <p:nvPr>
            <p:ph type="body" idx="4294967295"/>
          </p:nvPr>
        </p:nvSpPr>
        <p:spPr>
          <a:xfrm>
            <a:off x="457200" y="1052736"/>
            <a:ext cx="8229600" cy="5073427"/>
          </a:xfrm>
        </p:spPr>
        <p:txBody>
          <a:bodyPr>
            <a:normAutofit/>
          </a:bodyPr>
          <a:lstStyle/>
          <a:p>
            <a:pPr eaLnBrk="1" hangingPunct="1"/>
            <a:r>
              <a:rPr lang="tr-TR" altLang="tr-TR" sz="1600" b="1" dirty="0" smtClean="0"/>
              <a:t>EĞİTİM</a:t>
            </a:r>
          </a:p>
          <a:p>
            <a:pPr lvl="1" eaLnBrk="1" hangingPunct="1"/>
            <a:r>
              <a:rPr lang="tr-TR" altLang="tr-TR" sz="1600" b="1" dirty="0" smtClean="0">
                <a:solidFill>
                  <a:schemeClr val="tx2"/>
                </a:solidFill>
              </a:rPr>
              <a:t>Çukurova Üniversitesi, Sosyal Bilimler Enstitüsü,  İşletme (Pazarlama) Doktora programı (2006-2012).</a:t>
            </a:r>
          </a:p>
          <a:p>
            <a:pPr lvl="1" eaLnBrk="1" hangingPunct="1"/>
            <a:r>
              <a:rPr lang="tr-TR" altLang="tr-TR" sz="1600" b="1" dirty="0" smtClean="0">
                <a:solidFill>
                  <a:schemeClr val="tx2"/>
                </a:solidFill>
              </a:rPr>
              <a:t>Çağ Üniversitesi , Sosyal Bilimler Enstitüsü, İşletme Yönetimi Y.L. programı, (2003-2006).</a:t>
            </a:r>
          </a:p>
          <a:p>
            <a:pPr lvl="1" eaLnBrk="1" hangingPunct="1"/>
            <a:r>
              <a:rPr lang="tr-TR" altLang="tr-TR" sz="1600" b="1" dirty="0" smtClean="0">
                <a:solidFill>
                  <a:schemeClr val="tx2"/>
                </a:solidFill>
              </a:rPr>
              <a:t>Çağ Üniversitesi, İktisadi  ve İdari Bilimler Fakültesi, İşletme bölümü, (1998-2003)</a:t>
            </a:r>
            <a:endParaRPr lang="tr-TR" altLang="tr-TR" sz="1600" dirty="0" smtClean="0"/>
          </a:p>
          <a:p>
            <a:pPr eaLnBrk="1" hangingPunct="1"/>
            <a:r>
              <a:rPr lang="tr-TR" altLang="tr-TR" sz="1600" b="1" dirty="0" smtClean="0"/>
              <a:t>DENEYİM</a:t>
            </a:r>
          </a:p>
          <a:p>
            <a:pPr lvl="1" eaLnBrk="1" hangingPunct="1"/>
            <a:r>
              <a:rPr lang="tr-TR" altLang="tr-TR" sz="1600" b="1" dirty="0" smtClean="0">
                <a:solidFill>
                  <a:schemeClr val="tx2"/>
                </a:solidFill>
              </a:rPr>
              <a:t>Çağ Üniversitesi Öğrenci Dekanı, 2012- Devam Ediyor</a:t>
            </a:r>
          </a:p>
          <a:p>
            <a:pPr lvl="1" eaLnBrk="1" hangingPunct="1"/>
            <a:r>
              <a:rPr lang="tr-TR" altLang="tr-TR" sz="1600" b="1" dirty="0" smtClean="0">
                <a:solidFill>
                  <a:schemeClr val="tx2"/>
                </a:solidFill>
              </a:rPr>
              <a:t>Çağ Üniversitesi , İİBF, İşletme Bölümü Öğretim görevlisi (2006-2012)</a:t>
            </a:r>
          </a:p>
          <a:p>
            <a:pPr lvl="1" eaLnBrk="1" hangingPunct="1"/>
            <a:r>
              <a:rPr lang="tr-TR" altLang="tr-TR" sz="1600" b="1" dirty="0" smtClean="0">
                <a:solidFill>
                  <a:schemeClr val="tx2"/>
                </a:solidFill>
              </a:rPr>
              <a:t>Çağ Üniversitesi , İİBF , İşletme Bölümü Araştırma Görevlisi (2003-2006).</a:t>
            </a:r>
          </a:p>
          <a:p>
            <a:pPr lvl="1" eaLnBrk="1" hangingPunct="1"/>
            <a:r>
              <a:rPr lang="tr-TR" altLang="tr-TR" sz="1600" b="1" dirty="0" smtClean="0">
                <a:solidFill>
                  <a:schemeClr val="tx2"/>
                </a:solidFill>
              </a:rPr>
              <a:t>Çağ Üniversitesi ,Kariyer Merkezi,  Koordinatör </a:t>
            </a:r>
            <a:r>
              <a:rPr lang="tr-TR" altLang="tr-TR" sz="1600" b="1" dirty="0" err="1" smtClean="0">
                <a:solidFill>
                  <a:schemeClr val="tx2"/>
                </a:solidFill>
              </a:rPr>
              <a:t>Yard</a:t>
            </a:r>
            <a:r>
              <a:rPr lang="tr-TR" altLang="tr-TR" sz="1600" b="1" dirty="0" smtClean="0">
                <a:solidFill>
                  <a:schemeClr val="tx2"/>
                </a:solidFill>
              </a:rPr>
              <a:t>. (2009- 2017)</a:t>
            </a:r>
          </a:p>
          <a:p>
            <a:pPr lvl="1" eaLnBrk="1" hangingPunct="1"/>
            <a:r>
              <a:rPr lang="tr-TR" altLang="tr-TR" sz="1600" b="1" dirty="0" smtClean="0">
                <a:solidFill>
                  <a:schemeClr val="tx2"/>
                </a:solidFill>
              </a:rPr>
              <a:t> Fransa (2013), Portekiz  (2009) ve Almanya (2007)  Erasmus öğretim elemanı değişimi</a:t>
            </a:r>
          </a:p>
          <a:p>
            <a:pPr lvl="1" eaLnBrk="1" hangingPunct="1"/>
            <a:r>
              <a:rPr lang="tr-TR" altLang="tr-TR" sz="1600" b="1" dirty="0" smtClean="0">
                <a:solidFill>
                  <a:schemeClr val="tx2"/>
                </a:solidFill>
              </a:rPr>
              <a:t>Amerika, 6760-2430. bölge   Ulus. Rotary Group Study Exchange (GSE) grup üyeliği (2010, Nisan)</a:t>
            </a:r>
            <a:endParaRPr lang="tr-TR" altLang="tr-TR" sz="1600" b="1" dirty="0" smtClean="0">
              <a:solidFill>
                <a:srgbClr val="C00000"/>
              </a:solidFill>
            </a:endParaRPr>
          </a:p>
          <a:p>
            <a:pPr lvl="1" eaLnBrk="1" hangingPunct="1">
              <a:buFont typeface="Arial" charset="0"/>
              <a:buChar char="•"/>
            </a:pPr>
            <a:r>
              <a:rPr lang="tr-TR" altLang="tr-TR" sz="1600" b="1" dirty="0" smtClean="0"/>
              <a:t>SOSYAL VE KÜLTÜREL ÜYELİKLER</a:t>
            </a:r>
          </a:p>
          <a:p>
            <a:pPr marL="457200" lvl="1" indent="0" eaLnBrk="1" hangingPunct="1">
              <a:buNone/>
            </a:pPr>
            <a:r>
              <a:rPr lang="tr-TR" altLang="tr-TR" sz="1600" b="1" dirty="0" smtClean="0">
                <a:solidFill>
                  <a:schemeClr val="tx2"/>
                </a:solidFill>
              </a:rPr>
              <a:t>Çağ Üniversitesi Mezunlar Derneği (Kurucu üye) 2010- Devam ediyor</a:t>
            </a:r>
          </a:p>
          <a:p>
            <a:pPr marL="457200" lvl="1" indent="0" algn="r">
              <a:buNone/>
            </a:pPr>
            <a:r>
              <a:rPr lang="tr-TR" altLang="tr-TR" sz="1600" b="1" dirty="0" smtClean="0">
                <a:effectLst>
                  <a:outerShdw blurRad="38100" dist="38100" dir="2700000" algn="tl">
                    <a:srgbClr val="000000">
                      <a:alpha val="43137"/>
                    </a:srgbClr>
                  </a:outerShdw>
                </a:effectLst>
              </a:rPr>
              <a:t>	</a:t>
            </a:r>
            <a:r>
              <a:rPr lang="tr-TR" altLang="tr-TR" sz="1600" b="1" i="1" dirty="0" smtClean="0">
                <a:effectLst>
                  <a:outerShdw blurRad="38100" dist="38100" dir="2700000" algn="tl">
                    <a:srgbClr val="000000">
                      <a:alpha val="43137"/>
                    </a:srgbClr>
                  </a:outerShdw>
                </a:effectLst>
              </a:rPr>
              <a:t>Detaylı bilgi &amp; yayınlar:  </a:t>
            </a:r>
            <a:r>
              <a:rPr lang="tr-TR" altLang="tr-TR" sz="1600" b="1" i="1" dirty="0">
                <a:effectLst>
                  <a:outerShdw blurRad="38100" dist="38100" dir="2700000" algn="tl">
                    <a:srgbClr val="000000">
                      <a:alpha val="43137"/>
                    </a:srgbClr>
                  </a:outerShdw>
                </a:effectLst>
                <a:hlinkClick r:id="rId2"/>
              </a:rPr>
              <a:t>http://cag.edu.tr/tr/akademik-kadro/26/akademik</a:t>
            </a:r>
            <a:endParaRPr lang="tr-TR" altLang="tr-TR" sz="1600" b="1" i="1" dirty="0" smtClean="0">
              <a:solidFill>
                <a:schemeClr val="tx2"/>
              </a:solidFill>
            </a:endParaRPr>
          </a:p>
          <a:p>
            <a:pPr lvl="1" algn="r" eaLnBrk="1" hangingPunct="1">
              <a:buFont typeface="Arial" charset="0"/>
              <a:buChar char="•"/>
            </a:pPr>
            <a:endParaRPr lang="tr-TR" altLang="tr-TR" sz="1600" b="1" i="1" dirty="0" smtClean="0">
              <a:solidFill>
                <a:schemeClr val="tx2"/>
              </a:solidFill>
            </a:endParaRPr>
          </a:p>
        </p:txBody>
      </p:sp>
    </p:spTree>
    <p:extLst>
      <p:ext uri="{BB962C8B-B14F-4D97-AF65-F5344CB8AC3E}">
        <p14:creationId xmlns:p14="http://schemas.microsoft.com/office/powerpoint/2010/main" val="1179792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Google arama...</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124744"/>
            <a:ext cx="5472608" cy="5270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5165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Google akademik…</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24743"/>
            <a:ext cx="8574921" cy="561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a:off x="755576" y="2183476"/>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97757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77400"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19472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 y="548680"/>
            <a:ext cx="8960995"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2956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36757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20888"/>
            <a:ext cx="8229600" cy="1143000"/>
          </a:xfrm>
        </p:spPr>
        <p:txBody>
          <a:bodyPr/>
          <a:lstStyle/>
          <a:p>
            <a:r>
              <a:rPr lang="tr-TR" dirty="0"/>
              <a:t> </a:t>
            </a:r>
            <a:r>
              <a:rPr lang="tr-TR" dirty="0" smtClean="0"/>
              <a:t>Okudukça not alalım...</a:t>
            </a:r>
            <a:endParaRPr lang="en-US" dirty="0"/>
          </a:p>
        </p:txBody>
      </p:sp>
    </p:spTree>
    <p:extLst>
      <p:ext uri="{BB962C8B-B14F-4D97-AF65-F5344CB8AC3E}">
        <p14:creationId xmlns:p14="http://schemas.microsoft.com/office/powerpoint/2010/main" val="3011593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59" y="-76200"/>
            <a:ext cx="9175892"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4360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315416"/>
            <a:ext cx="10483155" cy="7019970"/>
          </a:xfrm>
          <a:prstGeom prst="rect">
            <a:avLst/>
          </a:prstGeom>
          <a:ln/>
          <a:extLst/>
        </p:spPr>
        <p:style>
          <a:lnRef idx="1">
            <a:schemeClr val="accent1"/>
          </a:lnRef>
          <a:fillRef idx="3">
            <a:schemeClr val="accent1"/>
          </a:fillRef>
          <a:effectRef idx="2">
            <a:schemeClr val="accent1"/>
          </a:effectRef>
          <a:fontRef idx="minor">
            <a:schemeClr val="lt1"/>
          </a:fontRef>
        </p:style>
      </p:pic>
    </p:spTree>
    <p:extLst>
      <p:ext uri="{BB962C8B-B14F-4D97-AF65-F5344CB8AC3E}">
        <p14:creationId xmlns:p14="http://schemas.microsoft.com/office/powerpoint/2010/main" val="1684867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0"/>
            <a:ext cx="9424369" cy="638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0" y="3501008"/>
            <a:ext cx="1331640" cy="1872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9506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İdeal bir araştırma sorunsalı ve konusunun özellikleri</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4332080"/>
              </p:ext>
            </p:extLst>
          </p:nvPr>
        </p:nvGraphicFramePr>
        <p:xfrm>
          <a:off x="457200" y="1600200"/>
          <a:ext cx="8229600" cy="414528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tr-TR" dirty="0" smtClean="0"/>
                        <a:t>özellikler</a:t>
                      </a:r>
                      <a:endParaRPr lang="en-US" dirty="0"/>
                    </a:p>
                  </a:txBody>
                  <a:tcPr/>
                </a:tc>
                <a:tc>
                  <a:txBody>
                    <a:bodyPr/>
                    <a:lstStyle/>
                    <a:p>
                      <a:r>
                        <a:rPr lang="tr-TR" dirty="0" smtClean="0"/>
                        <a:t>Açıklama</a:t>
                      </a:r>
                      <a:endParaRPr lang="en-US" dirty="0"/>
                    </a:p>
                  </a:txBody>
                  <a:tcPr/>
                </a:tc>
              </a:tr>
              <a:tr h="370840">
                <a:tc>
                  <a:txBody>
                    <a:bodyPr/>
                    <a:lstStyle/>
                    <a:p>
                      <a:r>
                        <a:rPr lang="tr-TR" dirty="0" smtClean="0"/>
                        <a:t>Araştırılabilir ve çözümlenebilir</a:t>
                      </a:r>
                      <a:r>
                        <a:rPr lang="tr-TR" baseline="0" dirty="0" smtClean="0"/>
                        <a:t> olması</a:t>
                      </a:r>
                      <a:endParaRPr lang="en-US" dirty="0"/>
                    </a:p>
                  </a:txBody>
                  <a:tcPr/>
                </a:tc>
                <a:tc>
                  <a:txBody>
                    <a:bodyPr/>
                    <a:lstStyle/>
                    <a:p>
                      <a:r>
                        <a:rPr lang="tr-TR" dirty="0" smtClean="0"/>
                        <a:t>Değişkenlere ilişkin veri toplanabilir olmalı</a:t>
                      </a:r>
                      <a:endParaRPr lang="en-US" dirty="0"/>
                    </a:p>
                  </a:txBody>
                  <a:tcPr/>
                </a:tc>
              </a:tr>
              <a:tr h="370840">
                <a:tc>
                  <a:txBody>
                    <a:bodyPr/>
                    <a:lstStyle/>
                    <a:p>
                      <a:r>
                        <a:rPr lang="tr-TR" dirty="0" smtClean="0"/>
                        <a:t>İlgili yazın ve uygulamaya katkı sağlamalıdır</a:t>
                      </a:r>
                      <a:endParaRPr lang="en-US" dirty="0"/>
                    </a:p>
                  </a:txBody>
                  <a:tcPr/>
                </a:tc>
                <a:tc>
                  <a:txBody>
                    <a:bodyPr/>
                    <a:lstStyle/>
                    <a:p>
                      <a:r>
                        <a:rPr lang="tr-TR" dirty="0" smtClean="0"/>
                        <a:t>Araştırma sonucu faydalı olmalıdır</a:t>
                      </a:r>
                      <a:endParaRPr lang="en-US" dirty="0"/>
                    </a:p>
                  </a:txBody>
                  <a:tcPr/>
                </a:tc>
              </a:tr>
              <a:tr h="370840">
                <a:tc>
                  <a:txBody>
                    <a:bodyPr/>
                    <a:lstStyle/>
                    <a:p>
                      <a:r>
                        <a:rPr lang="tr-TR" dirty="0" smtClean="0"/>
                        <a:t>Özgün ve yenilikçi olmalı</a:t>
                      </a:r>
                      <a:endParaRPr lang="en-US" dirty="0"/>
                    </a:p>
                  </a:txBody>
                  <a:tcPr/>
                </a:tc>
                <a:tc>
                  <a:txBody>
                    <a:bodyPr/>
                    <a:lstStyle/>
                    <a:p>
                      <a:r>
                        <a:rPr lang="tr-TR" dirty="0" smtClean="0"/>
                        <a:t>Çok çalışılmamış olmalı</a:t>
                      </a:r>
                      <a:endParaRPr lang="en-US" dirty="0"/>
                    </a:p>
                  </a:txBody>
                  <a:tcPr/>
                </a:tc>
              </a:tr>
              <a:tr h="370840">
                <a:tc>
                  <a:txBody>
                    <a:bodyPr/>
                    <a:lstStyle/>
                    <a:p>
                      <a:r>
                        <a:rPr lang="tr-TR" dirty="0" smtClean="0"/>
                        <a:t>Etik kurallara uygun olmalı</a:t>
                      </a:r>
                      <a:endParaRPr lang="en-US" dirty="0"/>
                    </a:p>
                  </a:txBody>
                  <a:tcPr/>
                </a:tc>
                <a:tc>
                  <a:txBody>
                    <a:bodyPr/>
                    <a:lstStyle/>
                    <a:p>
                      <a:r>
                        <a:rPr lang="tr-TR" dirty="0" smtClean="0"/>
                        <a:t>Gizlilik, yasal</a:t>
                      </a:r>
                      <a:r>
                        <a:rPr lang="tr-TR" baseline="0" dirty="0" smtClean="0"/>
                        <a:t> kurallar, ve etik anlayışlara uygun olmalı</a:t>
                      </a:r>
                      <a:endParaRPr lang="en-US" dirty="0"/>
                    </a:p>
                  </a:txBody>
                  <a:tcPr/>
                </a:tc>
              </a:tr>
              <a:tr h="370840">
                <a:tc gridSpan="2">
                  <a:txBody>
                    <a:bodyPr/>
                    <a:lstStyle/>
                    <a:p>
                      <a:r>
                        <a:rPr lang="tr-TR" dirty="0" smtClean="0"/>
                        <a:t>Değerlendiricilerin beklentilerini karşılamalı</a:t>
                      </a:r>
                      <a:endParaRPr lang="en-US" dirty="0"/>
                    </a:p>
                  </a:txBody>
                  <a:tcPr/>
                </a:tc>
                <a:tc hMerge="1">
                  <a:txBody>
                    <a:bodyPr/>
                    <a:lstStyle/>
                    <a:p>
                      <a:endParaRPr lang="en-US" dirty="0"/>
                    </a:p>
                  </a:txBody>
                  <a:tcPr/>
                </a:tc>
              </a:tr>
              <a:tr h="370840">
                <a:tc gridSpan="2">
                  <a:txBody>
                    <a:bodyPr/>
                    <a:lstStyle/>
                    <a:p>
                      <a:r>
                        <a:rPr lang="tr-TR" dirty="0" smtClean="0"/>
                        <a:t>Araştırmacının yetenek</a:t>
                      </a:r>
                      <a:r>
                        <a:rPr lang="tr-TR" baseline="0" dirty="0" smtClean="0"/>
                        <a:t> ve imkanlarıyla uyumlu olmalı</a:t>
                      </a:r>
                      <a:endParaRPr lang="en-US" dirty="0"/>
                    </a:p>
                  </a:txBody>
                  <a:tcPr/>
                </a:tc>
                <a:tc hMerge="1">
                  <a:txBody>
                    <a:bodyPr/>
                    <a:lstStyle/>
                    <a:p>
                      <a:endParaRPr lang="en-US" dirty="0"/>
                    </a:p>
                  </a:txBody>
                  <a:tcPr/>
                </a:tc>
              </a:tr>
              <a:tr h="370840">
                <a:tc gridSpan="2">
                  <a:txBody>
                    <a:bodyPr/>
                    <a:lstStyle/>
                    <a:p>
                      <a:r>
                        <a:rPr lang="tr-TR" dirty="0" smtClean="0"/>
                        <a:t>Çok geniş ve çok dar olmamalı:                          kapsam ve sınırları makul olmalı</a:t>
                      </a:r>
                    </a:p>
                    <a:p>
                      <a:r>
                        <a:rPr lang="tr-TR" dirty="0" smtClean="0"/>
                        <a:t>Zaman ve maliyet</a:t>
                      </a:r>
                      <a:r>
                        <a:rPr lang="tr-TR" baseline="0" dirty="0" smtClean="0"/>
                        <a:t> açısından gerçekleştirilebilir olmalı</a:t>
                      </a:r>
                      <a:endParaRPr lang="en-US" dirty="0"/>
                    </a:p>
                  </a:txBody>
                  <a:tcPr/>
                </a:tc>
                <a:tc hMerge="1">
                  <a:txBody>
                    <a:bodyPr/>
                    <a:lstStyle/>
                    <a:p>
                      <a:endParaRPr lang="en-US"/>
                    </a:p>
                  </a:txBody>
                  <a:tcPr/>
                </a:tc>
              </a:tr>
              <a:tr h="370840">
                <a:tc gridSpan="2">
                  <a:txBody>
                    <a:bodyPr/>
                    <a:lstStyle/>
                    <a:p>
                      <a:r>
                        <a:rPr lang="tr-TR" dirty="0" smtClean="0"/>
                        <a:t>Araştırmacının merak ve ilgisine uygun olmalıdır.</a:t>
                      </a:r>
                      <a:endParaRPr lang="en-US" dirty="0"/>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969165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052736"/>
            <a:ext cx="6390456" cy="4792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793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400" b="1" dirty="0" smtClean="0"/>
              <a:t>Araştırma  konusu &amp; sorunsalı belirleme aşamaları</a:t>
            </a:r>
            <a:endParaRPr lang="en-US"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311737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55453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Araştırma konusunun daraltılması</a:t>
            </a:r>
            <a:endParaRPr lang="en-US" dirty="0"/>
          </a:p>
        </p:txBody>
      </p:sp>
      <p:sp>
        <p:nvSpPr>
          <p:cNvPr id="3" name="Content Placeholder 2"/>
          <p:cNvSpPr>
            <a:spLocks noGrp="1"/>
          </p:cNvSpPr>
          <p:nvPr>
            <p:ph idx="1"/>
          </p:nvPr>
        </p:nvSpPr>
        <p:spPr>
          <a:xfrm>
            <a:off x="107504" y="1340768"/>
            <a:ext cx="8784976" cy="3744416"/>
          </a:xfrm>
        </p:spPr>
        <p:txBody>
          <a:bodyPr>
            <a:normAutofit/>
          </a:bodyPr>
          <a:lstStyle/>
          <a:p>
            <a:r>
              <a:rPr lang="tr-TR" sz="2000" dirty="0" smtClean="0"/>
              <a:t>Çok geniş araştırma konuları </a:t>
            </a:r>
            <a:r>
              <a:rPr lang="tr-TR" sz="2000" i="1" dirty="0" smtClean="0"/>
              <a:t>araştırılması zor ve zaman alıcıdır. </a:t>
            </a:r>
          </a:p>
          <a:p>
            <a:r>
              <a:rPr lang="tr-TR" sz="2000" i="1" dirty="0" smtClean="0"/>
              <a:t>Sektör açısından (imalat,otomotiv, hizmet vb.)</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41876"/>
            <a:ext cx="7981063" cy="4489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314059" y="3501008"/>
            <a:ext cx="1266053"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38815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100" b="1" i="1" dirty="0" smtClean="0"/>
              <a:t/>
            </a:r>
            <a:br>
              <a:rPr lang="tr-TR" sz="3100" b="1" i="1" dirty="0" smtClean="0"/>
            </a:br>
            <a:r>
              <a:rPr lang="tr-TR" sz="3100" b="1" i="1" dirty="0" smtClean="0"/>
              <a:t>Konunun kapsamı açısından (performansa dayalı ücret, pazara  ilk giriş fiyatı vb.)</a:t>
            </a:r>
            <a:r>
              <a:rPr lang="tr-TR" i="1" dirty="0" smtClean="0"/>
              <a:t/>
            </a:r>
            <a:br>
              <a:rPr lang="tr-TR" i="1" dirty="0" smtClean="0"/>
            </a:br>
            <a:endParaRPr lang="en-US" dirty="0"/>
          </a:p>
        </p:txBody>
      </p:sp>
      <p:sp>
        <p:nvSpPr>
          <p:cNvPr id="3" name="Content Placeholder 2"/>
          <p:cNvSpPr>
            <a:spLocks noGrp="1"/>
          </p:cNvSpPr>
          <p:nvPr>
            <p:ph idx="1"/>
          </p:nvPr>
        </p:nvSpPr>
        <p:spPr/>
        <p:txBody>
          <a:bodyPr>
            <a:normAutofit/>
          </a:bodyPr>
          <a:lstStyle/>
          <a:p>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412776"/>
            <a:ext cx="7590812" cy="426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148064" y="3068960"/>
            <a:ext cx="79208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49060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2700" b="1" i="1" dirty="0" smtClean="0"/>
              <a:t/>
            </a:r>
            <a:br>
              <a:rPr lang="tr-TR" sz="2700" b="1" i="1" dirty="0" smtClean="0"/>
            </a:br>
            <a:r>
              <a:rPr lang="tr-TR" sz="2700" b="1" i="1" dirty="0" smtClean="0"/>
              <a:t>Coğrafi alan açısından (Ankara-İstanbul,Çukurova, Akdeniz bölgesi vb.)</a:t>
            </a:r>
            <a:r>
              <a:rPr lang="tr-TR" i="1" dirty="0" smtClean="0"/>
              <a:t/>
            </a:r>
            <a:br>
              <a:rPr lang="tr-TR" i="1" dirty="0" smtClean="0"/>
            </a:br>
            <a:endParaRPr lang="en-US" dirty="0"/>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9" y="1251520"/>
            <a:ext cx="9967076" cy="560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436096" y="3356992"/>
            <a:ext cx="72008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389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2700" b="1" i="1" dirty="0" smtClean="0"/>
              <a:t>Çalışan grupları (beyaz yakalı,  beyaz yakalı robotlar, mavi yakalı, yöneticiler,vb.)</a:t>
            </a:r>
            <a:r>
              <a:rPr lang="tr-TR" i="1" dirty="0" smtClean="0"/>
              <a:t/>
            </a:r>
            <a:br>
              <a:rPr lang="tr-TR" i="1" dirty="0" smtClean="0"/>
            </a:br>
            <a:endParaRPr lang="en-US" dirty="0"/>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688" y="952469"/>
            <a:ext cx="9871065" cy="5552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63688" y="3429000"/>
            <a:ext cx="309634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587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12776"/>
            <a:ext cx="6766720"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139952" y="3284984"/>
            <a:ext cx="129614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984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2700" b="1" i="1" dirty="0" smtClean="0"/>
              <a:t>Yaş grupları açısından (X,Y,Z, çocuk ,genç yaşlı vb.)</a:t>
            </a:r>
            <a:r>
              <a:rPr lang="en-US" i="1" dirty="0" smtClean="0"/>
              <a:t/>
            </a:r>
            <a:br>
              <a:rPr lang="en-US" i="1" dirty="0" smtClean="0"/>
            </a:br>
            <a:endParaRPr lang="en-US" dirty="0"/>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908720"/>
            <a:ext cx="9671043" cy="5439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7480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2700" b="1" i="1" dirty="0" smtClean="0"/>
              <a:t>Zaman açısından (2010-2018 yılları arasında)</a:t>
            </a:r>
            <a:r>
              <a:rPr lang="tr-TR" i="1" dirty="0" smtClean="0"/>
              <a:t/>
            </a:r>
            <a:br>
              <a:rPr lang="tr-TR" i="1" dirty="0" smtClean="0"/>
            </a:br>
            <a:endParaRPr lang="en-US" dirty="0"/>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1088" y="-139008"/>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0" y="2636912"/>
            <a:ext cx="151216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79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Araştırma sorunsalının bileşenleri</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55259531"/>
              </p:ext>
            </p:extLst>
          </p:nvPr>
        </p:nvGraphicFramePr>
        <p:xfrm>
          <a:off x="457200" y="1412875"/>
          <a:ext cx="8229600" cy="26619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tr-TR" dirty="0" smtClean="0"/>
                        <a:t>Bileşen</a:t>
                      </a:r>
                      <a:endParaRPr lang="en-US" dirty="0"/>
                    </a:p>
                  </a:txBody>
                  <a:tcPr/>
                </a:tc>
                <a:tc>
                  <a:txBody>
                    <a:bodyPr/>
                    <a:lstStyle/>
                    <a:p>
                      <a:r>
                        <a:rPr lang="tr-TR" dirty="0" smtClean="0"/>
                        <a:t>Açıklama</a:t>
                      </a:r>
                      <a:endParaRPr lang="en-US" dirty="0"/>
                    </a:p>
                  </a:txBody>
                  <a:tcPr/>
                </a:tc>
              </a:tr>
              <a:tr h="370840">
                <a:tc>
                  <a:txBody>
                    <a:bodyPr/>
                    <a:lstStyle/>
                    <a:p>
                      <a:r>
                        <a:rPr lang="tr-TR" dirty="0" smtClean="0"/>
                        <a:t>Giriş cümlesi</a:t>
                      </a:r>
                      <a:endParaRPr lang="en-US" dirty="0"/>
                    </a:p>
                  </a:txBody>
                  <a:tcPr/>
                </a:tc>
                <a:tc>
                  <a:txBody>
                    <a:bodyPr/>
                    <a:lstStyle/>
                    <a:p>
                      <a:r>
                        <a:rPr lang="tr-TR" dirty="0" smtClean="0"/>
                        <a:t>Konuya genel bir giriş ve okuyucuyu konuya alıştırma</a:t>
                      </a:r>
                      <a:endParaRPr lang="en-US" dirty="0"/>
                    </a:p>
                  </a:txBody>
                  <a:tcPr/>
                </a:tc>
              </a:tr>
              <a:tr h="370840">
                <a:tc>
                  <a:txBody>
                    <a:bodyPr/>
                    <a:lstStyle/>
                    <a:p>
                      <a:r>
                        <a:rPr lang="tr-TR" dirty="0" smtClean="0"/>
                        <a:t>Sorunsal ve boşluk</a:t>
                      </a:r>
                      <a:endParaRPr lang="en-US" dirty="0"/>
                    </a:p>
                  </a:txBody>
                  <a:tcPr/>
                </a:tc>
                <a:tc>
                  <a:txBody>
                    <a:bodyPr/>
                    <a:lstStyle/>
                    <a:p>
                      <a:r>
                        <a:rPr lang="tr-TR" dirty="0" smtClean="0"/>
                        <a:t>Konuyla</a:t>
                      </a:r>
                      <a:r>
                        <a:rPr lang="tr-TR" baseline="0" dirty="0" smtClean="0"/>
                        <a:t> ilgili boşluk ve problem nedir?</a:t>
                      </a:r>
                      <a:endParaRPr lang="en-US" dirty="0"/>
                    </a:p>
                  </a:txBody>
                  <a:tcPr/>
                </a:tc>
              </a:tr>
              <a:tr h="370840">
                <a:tc>
                  <a:txBody>
                    <a:bodyPr/>
                    <a:lstStyle/>
                    <a:p>
                      <a:r>
                        <a:rPr lang="tr-TR" dirty="0" smtClean="0"/>
                        <a:t>Amaç</a:t>
                      </a:r>
                      <a:endParaRPr lang="en-US" dirty="0"/>
                    </a:p>
                  </a:txBody>
                  <a:tcPr/>
                </a:tc>
                <a:tc>
                  <a:txBody>
                    <a:bodyPr/>
                    <a:lstStyle/>
                    <a:p>
                      <a:r>
                        <a:rPr lang="tr-TR" dirty="0" smtClean="0"/>
                        <a:t>Araştırmacının</a:t>
                      </a:r>
                      <a:r>
                        <a:rPr lang="tr-TR" baseline="0" dirty="0" smtClean="0"/>
                        <a:t> amacı ne? Neye odaklanılacak?</a:t>
                      </a:r>
                      <a:endParaRPr lang="en-US" dirty="0"/>
                    </a:p>
                  </a:txBody>
                  <a:tcPr/>
                </a:tc>
              </a:tr>
              <a:tr h="370840">
                <a:tc>
                  <a:txBody>
                    <a:bodyPr/>
                    <a:lstStyle/>
                    <a:p>
                      <a:r>
                        <a:rPr lang="tr-TR" dirty="0" smtClean="0"/>
                        <a:t>Önem ve katkı</a:t>
                      </a:r>
                      <a:endParaRPr lang="en-US" dirty="0"/>
                    </a:p>
                  </a:txBody>
                  <a:tcPr/>
                </a:tc>
                <a:tc>
                  <a:txBody>
                    <a:bodyPr/>
                    <a:lstStyle/>
                    <a:p>
                      <a:r>
                        <a:rPr lang="tr-TR" dirty="0" smtClean="0"/>
                        <a:t>Bu konuyu</a:t>
                      </a:r>
                      <a:r>
                        <a:rPr lang="tr-TR" baseline="0" dirty="0" smtClean="0"/>
                        <a:t> çalışmak neden önemli? Yenilik ve katkı ne olacak</a:t>
                      </a:r>
                      <a:endParaRPr lang="en-US" dirty="0"/>
                    </a:p>
                  </a:txBody>
                  <a:tcPr/>
                </a:tc>
              </a:tr>
            </a:tbl>
          </a:graphicData>
        </a:graphic>
      </p:graphicFrame>
    </p:spTree>
    <p:extLst>
      <p:ext uri="{BB962C8B-B14F-4D97-AF65-F5344CB8AC3E}">
        <p14:creationId xmlns:p14="http://schemas.microsoft.com/office/powerpoint/2010/main" val="3657193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İyi bir özet</a:t>
            </a:r>
            <a:endParaRPr lang="en-US" dirty="0"/>
          </a:p>
        </p:txBody>
      </p:sp>
      <p:sp>
        <p:nvSpPr>
          <p:cNvPr id="3" name="Content Placeholder 2"/>
          <p:cNvSpPr>
            <a:spLocks noGrp="1"/>
          </p:cNvSpPr>
          <p:nvPr>
            <p:ph idx="1"/>
          </p:nvPr>
        </p:nvSpPr>
        <p:spPr>
          <a:xfrm>
            <a:off x="323528" y="1600200"/>
            <a:ext cx="8712968" cy="5141168"/>
          </a:xfrm>
        </p:spPr>
        <p:txBody>
          <a:bodyPr>
            <a:normAutofit fontScale="25000" lnSpcReduction="20000"/>
          </a:bodyPr>
          <a:lstStyle/>
          <a:p>
            <a:pPr marL="0" indent="0" algn="ctr">
              <a:buNone/>
            </a:pPr>
            <a:r>
              <a:rPr lang="tr-TR" sz="6200" b="1" dirty="0" smtClean="0"/>
              <a:t>Araştırmanın amacı, yöntemi, ana bulgularını ve orjinalliğini içerir.</a:t>
            </a:r>
          </a:p>
          <a:p>
            <a:r>
              <a:rPr lang="en-US" sz="4800" dirty="0"/>
              <a:t>To produce a structured abstract for the </a:t>
            </a:r>
            <a:r>
              <a:rPr lang="en-US" sz="4800" b="1" dirty="0"/>
              <a:t>journal and Emerald </a:t>
            </a:r>
            <a:r>
              <a:rPr lang="en-US" sz="4800" dirty="0"/>
              <a:t>database, please complete the following fields about your paper. </a:t>
            </a:r>
            <a:endParaRPr lang="tr-TR" sz="4800" dirty="0" smtClean="0"/>
          </a:p>
          <a:p>
            <a:r>
              <a:rPr lang="tr-TR" sz="4800" dirty="0" smtClean="0"/>
              <a:t> Özette olmazsa olmaz dört başlık:</a:t>
            </a:r>
          </a:p>
          <a:p>
            <a:r>
              <a:rPr lang="tr-TR" sz="4800" dirty="0" smtClean="0"/>
              <a:t>Amaç,tasarım/yöntembilim/yaklaşım, Bulgular ve orjinalliği/ değer iken</a:t>
            </a:r>
          </a:p>
          <a:p>
            <a:r>
              <a:rPr lang="tr-TR" sz="4800" dirty="0" smtClean="0"/>
              <a:t>Çalışmanıza dayalı olarak,  araştırma sınırlılıkları, uygulamaya dönük öneriler ve sosyal etkiler de yer alabilir. </a:t>
            </a:r>
          </a:p>
          <a:p>
            <a:r>
              <a:rPr lang="tr-TR" sz="4800" dirty="0" smtClean="0"/>
              <a:t>Açık ve net olmalı, 250 kelimeyi aşmamalı</a:t>
            </a:r>
          </a:p>
          <a:p>
            <a:r>
              <a:rPr lang="tr-TR" sz="4800" dirty="0" smtClean="0"/>
              <a:t>Gerçek makalede ne var ise özette onlar yer almalı, içeriği yansıtmalıdır.</a:t>
            </a:r>
          </a:p>
          <a:p>
            <a:endParaRPr lang="tr-TR" dirty="0" smtClean="0"/>
          </a:p>
          <a:p>
            <a:r>
              <a:rPr lang="tr-TR" b="1" dirty="0"/>
              <a:t> </a:t>
            </a:r>
            <a:r>
              <a:rPr lang="tr-TR" b="1" dirty="0" smtClean="0"/>
              <a:t>Emerald yayınevi için özet yazımı:</a:t>
            </a:r>
          </a:p>
          <a:p>
            <a:r>
              <a:rPr lang="en-US" sz="4300" dirty="0" smtClean="0"/>
              <a:t>Please </a:t>
            </a:r>
            <a:r>
              <a:rPr lang="en-US" sz="4300" dirty="0"/>
              <a:t>divide the abstract up into these headings</a:t>
            </a:r>
            <a:r>
              <a:rPr lang="en-US" sz="4300" dirty="0" smtClean="0"/>
              <a:t>:</a:t>
            </a:r>
            <a:endParaRPr lang="tr-TR" sz="4300" dirty="0" smtClean="0"/>
          </a:p>
          <a:p>
            <a:r>
              <a:rPr lang="en-US" sz="4300" dirty="0" smtClean="0"/>
              <a:t> </a:t>
            </a:r>
            <a:r>
              <a:rPr lang="en-US" sz="4300" b="1" dirty="0"/>
              <a:t>Purpose </a:t>
            </a:r>
            <a:r>
              <a:rPr lang="en-US" sz="4300" dirty="0"/>
              <a:t>What are the reason(s) for writing the paper or the aims of the research</a:t>
            </a:r>
            <a:r>
              <a:rPr lang="en-US" sz="4300" dirty="0" smtClean="0"/>
              <a:t>?</a:t>
            </a:r>
            <a:endParaRPr lang="tr-TR" sz="4300" dirty="0" smtClean="0"/>
          </a:p>
          <a:p>
            <a:r>
              <a:rPr lang="en-US" sz="4300" dirty="0" smtClean="0"/>
              <a:t> </a:t>
            </a:r>
            <a:r>
              <a:rPr lang="en-US" sz="4300" b="1" dirty="0"/>
              <a:t>Design/methodology/approach</a:t>
            </a:r>
            <a:r>
              <a:rPr lang="en-US" sz="4300" dirty="0"/>
              <a:t> How are the objectives achieved? Include the main method(s) used for the research. What is the approach to the topic and what is the theoretical or subject scope of the paper</a:t>
            </a:r>
            <a:r>
              <a:rPr lang="en-US" sz="4300" dirty="0" smtClean="0"/>
              <a:t>?</a:t>
            </a:r>
            <a:endParaRPr lang="tr-TR" sz="4300" dirty="0" smtClean="0"/>
          </a:p>
          <a:p>
            <a:r>
              <a:rPr lang="en-US" sz="4300" dirty="0" smtClean="0"/>
              <a:t> </a:t>
            </a:r>
            <a:r>
              <a:rPr lang="en-US" sz="4300" b="1" dirty="0"/>
              <a:t>Findings</a:t>
            </a:r>
            <a:r>
              <a:rPr lang="en-US" sz="4300" dirty="0"/>
              <a:t> What was found in the course of the work? This will refer to analysis, discussion, or results. </a:t>
            </a:r>
            <a:endParaRPr lang="tr-TR" sz="4300" dirty="0" smtClean="0"/>
          </a:p>
          <a:p>
            <a:r>
              <a:rPr lang="en-US" sz="4300" b="1" dirty="0" smtClean="0"/>
              <a:t>Research </a:t>
            </a:r>
            <a:r>
              <a:rPr lang="en-US" sz="4300" b="1" dirty="0"/>
              <a:t>limitations/implications (if applicable) </a:t>
            </a:r>
            <a:r>
              <a:rPr lang="en-US" sz="4300" dirty="0"/>
              <a:t>If research is reported on in the paper this section must be completed and should include suggestions for future research and any identified limitations in the research process</a:t>
            </a:r>
            <a:r>
              <a:rPr lang="en-US" sz="4300" dirty="0" smtClean="0"/>
              <a:t>.</a:t>
            </a:r>
            <a:endParaRPr lang="tr-TR" sz="4300" dirty="0" smtClean="0"/>
          </a:p>
          <a:p>
            <a:r>
              <a:rPr lang="en-US" sz="4300" dirty="0" smtClean="0"/>
              <a:t> </a:t>
            </a:r>
            <a:r>
              <a:rPr lang="en-US" sz="4300" b="1" dirty="0"/>
              <a:t>Practical implications (if applicable</a:t>
            </a:r>
            <a:r>
              <a:rPr lang="en-US" sz="4300" dirty="0"/>
              <a:t>) What outcomes and implications for practice, applications and consequences are identified? How will 2 the research impact upon the business or enterprise? What changes to practice should be made as a result of this research? What is the commercial or economic impact? Not all papers will have practical implications. </a:t>
            </a:r>
            <a:endParaRPr lang="tr-TR" sz="4300" dirty="0" smtClean="0"/>
          </a:p>
          <a:p>
            <a:r>
              <a:rPr lang="en-US" sz="4300" b="1" dirty="0" smtClean="0"/>
              <a:t>Social </a:t>
            </a:r>
            <a:r>
              <a:rPr lang="en-US" sz="4300" b="1" dirty="0"/>
              <a:t>implications (if applicable</a:t>
            </a:r>
            <a:r>
              <a:rPr lang="en-US" sz="4300" dirty="0"/>
              <a:t>) What will be the impact on society of this research? How will it influence public attitudes? How will it influence (corporate) social responsibility or environmental issues? How could it inform public or industry policy? How might it affect quality of life? Not all papers will have social implications. </a:t>
            </a:r>
            <a:endParaRPr lang="tr-TR" sz="4300" dirty="0" smtClean="0"/>
          </a:p>
          <a:p>
            <a:r>
              <a:rPr lang="en-US" sz="4300" b="1" dirty="0" smtClean="0"/>
              <a:t>Originality/value </a:t>
            </a:r>
            <a:r>
              <a:rPr lang="en-US" sz="4300" dirty="0"/>
              <a:t>What is new in the paper? State the value of the paper and to whom</a:t>
            </a:r>
            <a:endParaRPr lang="tr-TR" sz="4300" dirty="0" smtClean="0"/>
          </a:p>
        </p:txBody>
      </p:sp>
    </p:spTree>
    <p:extLst>
      <p:ext uri="{BB962C8B-B14F-4D97-AF65-F5344CB8AC3E}">
        <p14:creationId xmlns:p14="http://schemas.microsoft.com/office/powerpoint/2010/main" val="2186281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Araştırma Yöntemleri </a:t>
            </a:r>
            <a:r>
              <a:rPr lang="tr-TR" dirty="0" smtClean="0"/>
              <a:t>Dersi</a:t>
            </a:r>
            <a:r>
              <a:rPr lang="tr-TR" dirty="0"/>
              <a:t/>
            </a:r>
            <a:br>
              <a:rPr lang="tr-TR" dirty="0"/>
            </a:br>
            <a:r>
              <a:rPr lang="tr-TR" dirty="0"/>
              <a:t>İçerik:</a:t>
            </a:r>
          </a:p>
        </p:txBody>
      </p:sp>
      <p:sp>
        <p:nvSpPr>
          <p:cNvPr id="3" name="İçerik Yer Tutucusu 2"/>
          <p:cNvSpPr>
            <a:spLocks noGrp="1"/>
          </p:cNvSpPr>
          <p:nvPr>
            <p:ph idx="1"/>
          </p:nvPr>
        </p:nvSpPr>
        <p:spPr/>
        <p:txBody>
          <a:bodyPr>
            <a:normAutofit fontScale="55000" lnSpcReduction="20000"/>
          </a:bodyPr>
          <a:lstStyle/>
          <a:p>
            <a:r>
              <a:rPr lang="tr-TR" dirty="0" smtClean="0"/>
              <a:t>Bilimsel yöntem ve bilim felsefesi</a:t>
            </a:r>
          </a:p>
          <a:p>
            <a:r>
              <a:rPr lang="tr-TR" b="1" dirty="0" smtClean="0"/>
              <a:t>Bilimsel araştırma süreci ve araştırma sorunsalı belirleme</a:t>
            </a:r>
          </a:p>
          <a:p>
            <a:r>
              <a:rPr lang="tr-TR" dirty="0" smtClean="0"/>
              <a:t>Araştırmanın kavramsal çerçevesi: kuram, model, hipotez,değişken ve işlemselleştirme</a:t>
            </a:r>
          </a:p>
          <a:p>
            <a:r>
              <a:rPr lang="tr-TR" dirty="0" smtClean="0"/>
              <a:t>Sunum ve rapor  </a:t>
            </a:r>
            <a:r>
              <a:rPr lang="tr-TR" dirty="0"/>
              <a:t>hazırlama </a:t>
            </a:r>
            <a:r>
              <a:rPr lang="tr-TR" dirty="0" smtClean="0"/>
              <a:t>teknikleri (APA &amp; Paraphrasing)</a:t>
            </a:r>
          </a:p>
          <a:p>
            <a:r>
              <a:rPr lang="tr-TR" dirty="0" smtClean="0"/>
              <a:t>Araştırma evreni ve örnekleme</a:t>
            </a:r>
          </a:p>
          <a:p>
            <a:r>
              <a:rPr lang="tr-TR" dirty="0" smtClean="0"/>
              <a:t>İşletimsel tanımlama ve ölçme</a:t>
            </a:r>
          </a:p>
          <a:p>
            <a:r>
              <a:rPr lang="tr-TR" dirty="0" smtClean="0"/>
              <a:t>Veri toplama teknikleri</a:t>
            </a:r>
          </a:p>
          <a:p>
            <a:r>
              <a:rPr lang="tr-TR" dirty="0" smtClean="0"/>
              <a:t>Veri işlemeye hazırlık,temel istatistiki ölçüler ve analiz türleri </a:t>
            </a:r>
          </a:p>
          <a:p>
            <a:pPr fontAlgn="t"/>
            <a:r>
              <a:rPr lang="tr-TR" dirty="0" smtClean="0"/>
              <a:t>Bilimsel </a:t>
            </a:r>
            <a:r>
              <a:rPr lang="tr-TR" dirty="0"/>
              <a:t>araştırmada veri: birincil ve ikincil veriler</a:t>
            </a:r>
          </a:p>
          <a:p>
            <a:pPr fontAlgn="t"/>
            <a:r>
              <a:rPr lang="tr-TR" dirty="0" smtClean="0"/>
              <a:t>SPSS </a:t>
            </a:r>
            <a:r>
              <a:rPr lang="tr-TR" dirty="0"/>
              <a:t>programı ve veri girişi</a:t>
            </a:r>
          </a:p>
          <a:p>
            <a:pPr fontAlgn="t"/>
            <a:r>
              <a:rPr lang="tr-TR" dirty="0"/>
              <a:t>Nitel araştırma yöntem ve teknikleri</a:t>
            </a:r>
          </a:p>
          <a:p>
            <a:pPr fontAlgn="t"/>
            <a:r>
              <a:rPr lang="tr-TR" dirty="0"/>
              <a:t>Nicel analizler: Farklılık testleri</a:t>
            </a:r>
          </a:p>
          <a:p>
            <a:pPr fontAlgn="t"/>
            <a:r>
              <a:rPr lang="tr-TR" dirty="0"/>
              <a:t>Nicel analizler: ilişki testleri</a:t>
            </a:r>
          </a:p>
          <a:p>
            <a:pPr fontAlgn="t"/>
            <a:r>
              <a:rPr lang="tr-TR" dirty="0"/>
              <a:t>Güvenilirlik ve geçerlilik testleri örnekler</a:t>
            </a:r>
          </a:p>
          <a:p>
            <a:pPr fontAlgn="t"/>
            <a:r>
              <a:rPr lang="tr-TR" dirty="0" smtClean="0"/>
              <a:t>Sunumlar</a:t>
            </a:r>
            <a:endParaRPr lang="tr-TR" dirty="0"/>
          </a:p>
          <a:p>
            <a:endParaRPr lang="tr-TR" dirty="0"/>
          </a:p>
        </p:txBody>
      </p:sp>
    </p:spTree>
    <p:extLst>
      <p:ext uri="{BB962C8B-B14F-4D97-AF65-F5344CB8AC3E}">
        <p14:creationId xmlns:p14="http://schemas.microsoft.com/office/powerpoint/2010/main" val="3786176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İyi bir başlık için...</a:t>
            </a:r>
            <a:endParaRPr lang="en-US" dirty="0"/>
          </a:p>
        </p:txBody>
      </p:sp>
      <p:sp>
        <p:nvSpPr>
          <p:cNvPr id="3" name="Content Placeholder 2"/>
          <p:cNvSpPr>
            <a:spLocks noGrp="1"/>
          </p:cNvSpPr>
          <p:nvPr>
            <p:ph idx="1"/>
          </p:nvPr>
        </p:nvSpPr>
        <p:spPr/>
        <p:txBody>
          <a:bodyPr>
            <a:normAutofit/>
          </a:bodyPr>
          <a:lstStyle/>
          <a:p>
            <a:r>
              <a:rPr lang="tr-TR" dirty="0" smtClean="0"/>
              <a:t>Açık ve anlaşılır olarak çalışmanın ana amacını içermeli</a:t>
            </a:r>
          </a:p>
          <a:p>
            <a:r>
              <a:rPr lang="tr-TR" dirty="0" smtClean="0"/>
              <a:t>Kısaltma kullanmaktan kaçının</a:t>
            </a:r>
          </a:p>
          <a:p>
            <a:r>
              <a:rPr lang="tr-TR" dirty="0" smtClean="0"/>
              <a:t>Olumlu bir etki yaratacak ve okuyucunun ilgisini çekecek kelimeler kullanın.</a:t>
            </a:r>
          </a:p>
          <a:p>
            <a:r>
              <a:rPr lang="tr-TR" dirty="0"/>
              <a:t> </a:t>
            </a:r>
            <a:r>
              <a:rPr lang="tr-TR" dirty="0" smtClean="0"/>
              <a:t> alanına özgü güncel terminolojiyi kullanın.</a:t>
            </a:r>
            <a:endParaRPr lang="en-US" dirty="0"/>
          </a:p>
          <a:p>
            <a:endParaRPr lang="en-US" dirty="0"/>
          </a:p>
        </p:txBody>
      </p:sp>
    </p:spTree>
    <p:extLst>
      <p:ext uri="{BB962C8B-B14F-4D97-AF65-F5344CB8AC3E}">
        <p14:creationId xmlns:p14="http://schemas.microsoft.com/office/powerpoint/2010/main" val="3747806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0928" y="-315416"/>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148064" y="2492896"/>
            <a:ext cx="280831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07035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7032" y="-531440"/>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03848" y="2564904"/>
            <a:ext cx="295232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1049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Yazımda </a:t>
            </a:r>
            <a:r>
              <a:rPr lang="tr-TR" dirty="0" smtClean="0">
                <a:hlinkClick r:id="rId2"/>
              </a:rPr>
              <a:t>APA .6.0</a:t>
            </a:r>
            <a:endParaRPr lang="en-US" dirty="0"/>
          </a:p>
        </p:txBody>
      </p:sp>
      <p:sp>
        <p:nvSpPr>
          <p:cNvPr id="3" name="Content Placeholder 2"/>
          <p:cNvSpPr>
            <a:spLocks noGrp="1"/>
          </p:cNvSpPr>
          <p:nvPr>
            <p:ph idx="1"/>
          </p:nvPr>
        </p:nvSpPr>
        <p:spPr/>
        <p:txBody>
          <a:bodyPr>
            <a:normAutofit fontScale="92500" lnSpcReduction="10000"/>
          </a:bodyPr>
          <a:lstStyle/>
          <a:p>
            <a:r>
              <a:rPr lang="tr-TR" sz="2800" dirty="0" smtClean="0"/>
              <a:t>Bir araştırma raporunda araştırma probleminden önerilere kadar olan bölüm ve alt bölümlerden oluşan rapor metine Ana bölümler denilmektedir (Karasar, 2009). APA (1967) modeline göre hazırlanan raporlarda ana bölümler;</a:t>
            </a:r>
          </a:p>
          <a:p>
            <a:r>
              <a:rPr lang="tr-TR" sz="2800" dirty="0" smtClean="0"/>
              <a:t>Giriş</a:t>
            </a:r>
          </a:p>
          <a:p>
            <a:r>
              <a:rPr lang="tr-TR" sz="2800" dirty="0" smtClean="0"/>
              <a:t>Yöntem</a:t>
            </a:r>
          </a:p>
          <a:p>
            <a:r>
              <a:rPr lang="tr-TR" sz="2800" dirty="0" smtClean="0"/>
              <a:t>Bulgular ve yorum</a:t>
            </a:r>
          </a:p>
          <a:p>
            <a:r>
              <a:rPr lang="tr-TR" sz="2800" dirty="0" smtClean="0"/>
              <a:t>Özet,Yargı ve Öneriler’den oluşmaktadır.</a:t>
            </a:r>
          </a:p>
          <a:p>
            <a:r>
              <a:rPr lang="tr-TR" sz="2800" dirty="0" smtClean="0"/>
              <a:t>Evren,Örneklem ve Verilerin toplanması Yöntem’in alt bölümlerindedir. </a:t>
            </a:r>
            <a:endParaRPr lang="en-US" sz="2800" dirty="0"/>
          </a:p>
        </p:txBody>
      </p:sp>
    </p:spTree>
    <p:extLst>
      <p:ext uri="{BB962C8B-B14F-4D97-AF65-F5344CB8AC3E}">
        <p14:creationId xmlns:p14="http://schemas.microsoft.com/office/powerpoint/2010/main" val="42891886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
            </a:r>
            <a:br>
              <a:rPr lang="tr-TR" dirty="0" smtClean="0"/>
            </a:br>
            <a:r>
              <a:rPr lang="en-US" sz="3100" b="1" dirty="0" err="1" smtClean="0"/>
              <a:t>Makalede</a:t>
            </a:r>
            <a:r>
              <a:rPr lang="en-US" sz="3100" b="1" dirty="0" smtClean="0"/>
              <a:t> </a:t>
            </a:r>
            <a:r>
              <a:rPr lang="en-US" sz="3100" b="1" dirty="0"/>
              <a:t>APA 6. </a:t>
            </a:r>
            <a:r>
              <a:rPr lang="en-US" sz="3100" b="1" dirty="0" err="1"/>
              <a:t>sürüm</a:t>
            </a:r>
            <a:r>
              <a:rPr lang="en-US" sz="3100" b="1" dirty="0"/>
              <a:t> </a:t>
            </a:r>
            <a:r>
              <a:rPr lang="en-US" sz="3100" b="1" dirty="0" err="1"/>
              <a:t>tarzı</a:t>
            </a:r>
            <a:r>
              <a:rPr lang="en-US" sz="3100" b="1" dirty="0"/>
              <a:t> </a:t>
            </a:r>
            <a:r>
              <a:rPr lang="en-US" sz="3100" b="1" dirty="0" err="1"/>
              <a:t>metin</a:t>
            </a:r>
            <a:r>
              <a:rPr lang="en-US" sz="3100" b="1" dirty="0"/>
              <a:t> </a:t>
            </a:r>
            <a:r>
              <a:rPr lang="en-US" sz="3100" b="1" dirty="0" err="1"/>
              <a:t>içi</a:t>
            </a:r>
            <a:r>
              <a:rPr lang="en-US" sz="3100" b="1" dirty="0"/>
              <a:t> </a:t>
            </a:r>
            <a:r>
              <a:rPr lang="en-US" sz="3100" b="1" dirty="0" err="1"/>
              <a:t>atıf</a:t>
            </a:r>
            <a:r>
              <a:rPr lang="en-US" sz="3100" b="1" dirty="0"/>
              <a:t> </a:t>
            </a:r>
            <a:r>
              <a:rPr lang="en-US" sz="3100" b="1" dirty="0" err="1" smtClean="0"/>
              <a:t>yöntemi</a:t>
            </a:r>
            <a:r>
              <a:rPr lang="tr-TR" sz="3100" b="1" dirty="0"/>
              <a:t> </a:t>
            </a:r>
            <a:r>
              <a:rPr lang="tr-TR" sz="3100" b="1" dirty="0" smtClean="0"/>
              <a:t>örnekleri</a:t>
            </a:r>
            <a:r>
              <a:rPr lang="tr-TR" sz="3100" b="1" dirty="0"/>
              <a:t>:</a:t>
            </a:r>
            <a:r>
              <a:rPr lang="en-US" sz="3100" b="1" dirty="0"/>
              <a:t/>
            </a:r>
            <a:br>
              <a:rPr lang="en-US" sz="3100" b="1" dirty="0"/>
            </a:br>
            <a:endParaRPr lang="en-US" sz="3100" b="1" dirty="0"/>
          </a:p>
        </p:txBody>
      </p:sp>
      <p:sp>
        <p:nvSpPr>
          <p:cNvPr id="3" name="Content Placeholder 2"/>
          <p:cNvSpPr>
            <a:spLocks noGrp="1"/>
          </p:cNvSpPr>
          <p:nvPr>
            <p:ph idx="1"/>
          </p:nvPr>
        </p:nvSpPr>
        <p:spPr>
          <a:xfrm>
            <a:off x="107504" y="1412776"/>
            <a:ext cx="8784976" cy="4713387"/>
          </a:xfrm>
        </p:spPr>
        <p:txBody>
          <a:bodyPr>
            <a:normAutofit fontScale="47500" lnSpcReduction="20000"/>
          </a:bodyPr>
          <a:lstStyle/>
          <a:p>
            <a:endParaRPr lang="en-US" dirty="0"/>
          </a:p>
          <a:p>
            <a:pPr marL="0" indent="0" algn="ctr">
              <a:buNone/>
            </a:pPr>
            <a:r>
              <a:rPr lang="en-US" sz="3800" b="1" dirty="0" err="1"/>
              <a:t>Metin</a:t>
            </a:r>
            <a:r>
              <a:rPr lang="en-US" sz="3800" b="1" dirty="0"/>
              <a:t> </a:t>
            </a:r>
            <a:r>
              <a:rPr lang="en-US" sz="3800" b="1" dirty="0" err="1"/>
              <a:t>içi</a:t>
            </a:r>
            <a:r>
              <a:rPr lang="en-US" sz="3800" b="1" dirty="0"/>
              <a:t> </a:t>
            </a:r>
            <a:r>
              <a:rPr lang="en-US" sz="3800" b="1" dirty="0" err="1"/>
              <a:t>göndermeler</a:t>
            </a:r>
            <a:r>
              <a:rPr lang="en-US" sz="3800" b="1" dirty="0" smtClean="0"/>
              <a:t>:</a:t>
            </a:r>
            <a:endParaRPr lang="tr-TR" sz="3800" b="1" dirty="0" smtClean="0"/>
          </a:p>
          <a:p>
            <a:r>
              <a:rPr lang="tr-TR" b="1" dirty="0" smtClean="0"/>
              <a:t>Tek yazarlı </a:t>
            </a:r>
            <a:r>
              <a:rPr lang="en-US" b="1" dirty="0" err="1" smtClean="0"/>
              <a:t>esere</a:t>
            </a:r>
            <a:r>
              <a:rPr lang="en-US" b="1" dirty="0" smtClean="0"/>
              <a:t> </a:t>
            </a:r>
            <a:r>
              <a:rPr lang="en-US" b="1" dirty="0" err="1"/>
              <a:t>atıf</a:t>
            </a:r>
            <a:r>
              <a:rPr lang="en-US" b="1" dirty="0"/>
              <a:t> </a:t>
            </a:r>
            <a:r>
              <a:rPr lang="en-US" b="1" dirty="0" err="1"/>
              <a:t>yapılırken</a:t>
            </a:r>
            <a:r>
              <a:rPr lang="en-US" b="1" dirty="0"/>
              <a:t>:</a:t>
            </a:r>
          </a:p>
          <a:p>
            <a:pPr marL="0" indent="0">
              <a:buNone/>
            </a:pPr>
            <a:endParaRPr lang="en-US" b="1" dirty="0"/>
          </a:p>
          <a:p>
            <a:pPr marL="0" indent="0">
              <a:buNone/>
            </a:pPr>
            <a:r>
              <a:rPr lang="tr-TR" dirty="0" smtClean="0"/>
              <a:t>- </a:t>
            </a:r>
            <a:r>
              <a:rPr lang="en-US" dirty="0" smtClean="0"/>
              <a:t>1975’den </a:t>
            </a:r>
            <a:r>
              <a:rPr lang="en-US" dirty="0" err="1"/>
              <a:t>Kasım</a:t>
            </a:r>
            <a:r>
              <a:rPr lang="en-US" dirty="0"/>
              <a:t> 1989’daki Berlin </a:t>
            </a:r>
            <a:r>
              <a:rPr lang="en-US" dirty="0" err="1"/>
              <a:t>Duvarı’nın</a:t>
            </a:r>
            <a:r>
              <a:rPr lang="en-US" dirty="0"/>
              <a:t> </a:t>
            </a:r>
            <a:r>
              <a:rPr lang="en-US" dirty="0" err="1"/>
              <a:t>yıkılışına</a:t>
            </a:r>
            <a:r>
              <a:rPr lang="en-US" dirty="0"/>
              <a:t> </a:t>
            </a:r>
            <a:r>
              <a:rPr lang="en-US" dirty="0" err="1"/>
              <a:t>kadar</a:t>
            </a:r>
            <a:r>
              <a:rPr lang="en-US" dirty="0"/>
              <a:t> </a:t>
            </a:r>
            <a:r>
              <a:rPr lang="en-US" dirty="0" err="1"/>
              <a:t>Amerika</a:t>
            </a:r>
            <a:r>
              <a:rPr lang="en-US" dirty="0"/>
              <a:t> </a:t>
            </a:r>
            <a:r>
              <a:rPr lang="en-US" dirty="0" err="1"/>
              <a:t>Birleşik</a:t>
            </a:r>
            <a:r>
              <a:rPr lang="en-US" dirty="0"/>
              <a:t> </a:t>
            </a:r>
            <a:r>
              <a:rPr lang="en-US" dirty="0" err="1"/>
              <a:t>Devletleri</a:t>
            </a:r>
            <a:r>
              <a:rPr lang="en-US" dirty="0"/>
              <a:t> </a:t>
            </a:r>
            <a:r>
              <a:rPr lang="en-US" dirty="0" err="1"/>
              <a:t>yalnızca</a:t>
            </a:r>
            <a:r>
              <a:rPr lang="en-US" dirty="0"/>
              <a:t> </a:t>
            </a:r>
            <a:r>
              <a:rPr lang="en-US" dirty="0" err="1"/>
              <a:t>altı</a:t>
            </a:r>
            <a:r>
              <a:rPr lang="en-US" dirty="0"/>
              <a:t> </a:t>
            </a:r>
            <a:r>
              <a:rPr lang="en-US" dirty="0" err="1"/>
              <a:t>defa</a:t>
            </a:r>
            <a:r>
              <a:rPr lang="en-US" dirty="0"/>
              <a:t> </a:t>
            </a:r>
            <a:r>
              <a:rPr lang="en-US" dirty="0" err="1"/>
              <a:t>dış</a:t>
            </a:r>
            <a:r>
              <a:rPr lang="en-US" dirty="0"/>
              <a:t> </a:t>
            </a:r>
            <a:r>
              <a:rPr lang="en-US" dirty="0" err="1"/>
              <a:t>ülkelere</a:t>
            </a:r>
            <a:r>
              <a:rPr lang="en-US" dirty="0"/>
              <a:t> </a:t>
            </a:r>
            <a:r>
              <a:rPr lang="en-US" dirty="0" err="1"/>
              <a:t>askeri</a:t>
            </a:r>
            <a:r>
              <a:rPr lang="en-US" dirty="0"/>
              <a:t> </a:t>
            </a:r>
            <a:r>
              <a:rPr lang="en-US" dirty="0" err="1"/>
              <a:t>operasyon</a:t>
            </a:r>
            <a:r>
              <a:rPr lang="en-US" dirty="0"/>
              <a:t> </a:t>
            </a:r>
            <a:r>
              <a:rPr lang="en-US" dirty="0" err="1"/>
              <a:t>gerçekleştirirken</a:t>
            </a:r>
            <a:r>
              <a:rPr lang="en-US" dirty="0"/>
              <a:t>, 1989’dan 2004’e </a:t>
            </a:r>
            <a:r>
              <a:rPr lang="en-US" dirty="0" err="1"/>
              <a:t>kadar</a:t>
            </a:r>
            <a:r>
              <a:rPr lang="en-US" dirty="0"/>
              <a:t> </a:t>
            </a:r>
            <a:r>
              <a:rPr lang="en-US" dirty="0" err="1"/>
              <a:t>dokuz</a:t>
            </a:r>
            <a:r>
              <a:rPr lang="en-US" dirty="0"/>
              <a:t> </a:t>
            </a:r>
            <a:r>
              <a:rPr lang="en-US" dirty="0" err="1"/>
              <a:t>büyük</a:t>
            </a:r>
            <a:r>
              <a:rPr lang="en-US" dirty="0"/>
              <a:t> </a:t>
            </a:r>
            <a:r>
              <a:rPr lang="en-US" dirty="0" err="1"/>
              <a:t>askeri</a:t>
            </a:r>
            <a:r>
              <a:rPr lang="en-US" dirty="0"/>
              <a:t> </a:t>
            </a:r>
            <a:r>
              <a:rPr lang="en-US" dirty="0" err="1"/>
              <a:t>operasyon</a:t>
            </a:r>
            <a:r>
              <a:rPr lang="en-US" dirty="0"/>
              <a:t> </a:t>
            </a:r>
            <a:r>
              <a:rPr lang="en-US" dirty="0" err="1"/>
              <a:t>yapılmış</a:t>
            </a:r>
            <a:r>
              <a:rPr lang="en-US" dirty="0"/>
              <a:t> </a:t>
            </a:r>
            <a:r>
              <a:rPr lang="en-US" dirty="0" err="1"/>
              <a:t>ve</a:t>
            </a:r>
            <a:r>
              <a:rPr lang="en-US" dirty="0"/>
              <a:t> </a:t>
            </a:r>
            <a:r>
              <a:rPr lang="en-US" dirty="0" err="1"/>
              <a:t>gönderilen</a:t>
            </a:r>
            <a:r>
              <a:rPr lang="en-US" dirty="0"/>
              <a:t> </a:t>
            </a:r>
            <a:r>
              <a:rPr lang="en-US" dirty="0" err="1"/>
              <a:t>askerlerin</a:t>
            </a:r>
            <a:r>
              <a:rPr lang="en-US" dirty="0"/>
              <a:t> </a:t>
            </a:r>
            <a:r>
              <a:rPr lang="en-US" dirty="0" err="1"/>
              <a:t>sayısı</a:t>
            </a:r>
            <a:r>
              <a:rPr lang="en-US" dirty="0"/>
              <a:t> </a:t>
            </a:r>
            <a:r>
              <a:rPr lang="en-US" dirty="0" err="1"/>
              <a:t>yüz</a:t>
            </a:r>
            <a:r>
              <a:rPr lang="en-US" dirty="0"/>
              <a:t> </a:t>
            </a:r>
            <a:r>
              <a:rPr lang="en-US" dirty="0" err="1"/>
              <a:t>binleri</a:t>
            </a:r>
            <a:r>
              <a:rPr lang="en-US" dirty="0"/>
              <a:t> </a:t>
            </a:r>
            <a:r>
              <a:rPr lang="en-US" dirty="0" err="1"/>
              <a:t>bulmuştur</a:t>
            </a:r>
            <a:r>
              <a:rPr lang="en-US" dirty="0"/>
              <a:t> </a:t>
            </a:r>
            <a:r>
              <a:rPr lang="en-US" b="1" dirty="0"/>
              <a:t>(Gray, 2005: 14</a:t>
            </a:r>
            <a:r>
              <a:rPr lang="en-US" b="1" dirty="0" smtClean="0"/>
              <a:t>).</a:t>
            </a:r>
            <a:r>
              <a:rPr lang="tr-TR" b="1" dirty="0" smtClean="0"/>
              <a:t> </a:t>
            </a:r>
            <a:r>
              <a:rPr lang="tr-TR" dirty="0" smtClean="0"/>
              <a:t>  </a:t>
            </a:r>
            <a:r>
              <a:rPr lang="en-US" dirty="0" err="1" smtClean="0"/>
              <a:t>Veya</a:t>
            </a:r>
            <a:r>
              <a:rPr lang="tr-TR" dirty="0" smtClean="0"/>
              <a:t> </a:t>
            </a:r>
            <a:r>
              <a:rPr lang="en-US" dirty="0" err="1" smtClean="0"/>
              <a:t>Feroz</a:t>
            </a:r>
            <a:r>
              <a:rPr lang="en-US" dirty="0" smtClean="0"/>
              <a:t> </a:t>
            </a:r>
            <a:r>
              <a:rPr lang="en-US" b="1" dirty="0" err="1"/>
              <a:t>Ahmad'a</a:t>
            </a:r>
            <a:r>
              <a:rPr lang="en-US" b="1" dirty="0"/>
              <a:t> (2012: 101) </a:t>
            </a:r>
            <a:r>
              <a:rPr lang="en-US" dirty="0" err="1"/>
              <a:t>göre</a:t>
            </a:r>
            <a:r>
              <a:rPr lang="en-US" dirty="0"/>
              <a:t> </a:t>
            </a:r>
            <a:r>
              <a:rPr lang="en-US" dirty="0" err="1"/>
              <a:t>harf</a:t>
            </a:r>
            <a:r>
              <a:rPr lang="en-US" dirty="0"/>
              <a:t> </a:t>
            </a:r>
            <a:r>
              <a:rPr lang="en-US" dirty="0" err="1"/>
              <a:t>inkılâbının</a:t>
            </a:r>
            <a:r>
              <a:rPr lang="en-US" dirty="0"/>
              <a:t> en </a:t>
            </a:r>
            <a:r>
              <a:rPr lang="en-US" dirty="0" err="1"/>
              <a:t>önemli</a:t>
            </a:r>
            <a:r>
              <a:rPr lang="en-US" dirty="0"/>
              <a:t> </a:t>
            </a:r>
            <a:r>
              <a:rPr lang="en-US" dirty="0" err="1"/>
              <a:t>amaçlarından</a:t>
            </a:r>
            <a:r>
              <a:rPr lang="en-US" dirty="0"/>
              <a:t> </a:t>
            </a:r>
            <a:r>
              <a:rPr lang="en-US" dirty="0" err="1"/>
              <a:t>biri</a:t>
            </a:r>
            <a:r>
              <a:rPr lang="en-US" dirty="0"/>
              <a:t>, </a:t>
            </a:r>
            <a:r>
              <a:rPr lang="en-US" dirty="0" err="1"/>
              <a:t>yeni</a:t>
            </a:r>
            <a:r>
              <a:rPr lang="en-US" dirty="0"/>
              <a:t> </a:t>
            </a:r>
            <a:r>
              <a:rPr lang="en-US" dirty="0" err="1"/>
              <a:t>Türkiye'de</a:t>
            </a:r>
            <a:r>
              <a:rPr lang="en-US" dirty="0"/>
              <a:t> </a:t>
            </a:r>
            <a:r>
              <a:rPr lang="en-US" dirty="0" err="1"/>
              <a:t>okuryazarlık</a:t>
            </a:r>
            <a:r>
              <a:rPr lang="en-US" dirty="0"/>
              <a:t> </a:t>
            </a:r>
            <a:r>
              <a:rPr lang="en-US" dirty="0" err="1"/>
              <a:t>sürecinin</a:t>
            </a:r>
            <a:r>
              <a:rPr lang="en-US" dirty="0"/>
              <a:t> </a:t>
            </a:r>
            <a:r>
              <a:rPr lang="en-US" dirty="0" err="1"/>
              <a:t>ve</a:t>
            </a:r>
            <a:r>
              <a:rPr lang="en-US" dirty="0"/>
              <a:t> </a:t>
            </a:r>
            <a:r>
              <a:rPr lang="en-US" dirty="0" err="1"/>
              <a:t>eğitiminin</a:t>
            </a:r>
            <a:r>
              <a:rPr lang="en-US" dirty="0"/>
              <a:t> </a:t>
            </a:r>
            <a:r>
              <a:rPr lang="en-US" dirty="0" err="1"/>
              <a:t>hızlandırılmasıydı</a:t>
            </a:r>
            <a:r>
              <a:rPr lang="en-US" dirty="0"/>
              <a:t>.</a:t>
            </a:r>
          </a:p>
          <a:p>
            <a:endParaRPr lang="en-US" dirty="0"/>
          </a:p>
          <a:p>
            <a:r>
              <a:rPr lang="en-US" b="1" dirty="0" err="1"/>
              <a:t>İki</a:t>
            </a:r>
            <a:r>
              <a:rPr lang="en-US" b="1" dirty="0"/>
              <a:t> </a:t>
            </a:r>
            <a:r>
              <a:rPr lang="en-US" b="1" dirty="0" err="1"/>
              <a:t>yazarlı</a:t>
            </a:r>
            <a:r>
              <a:rPr lang="en-US" b="1" dirty="0"/>
              <a:t> </a:t>
            </a:r>
            <a:r>
              <a:rPr lang="en-US" b="1" dirty="0" err="1"/>
              <a:t>esere</a:t>
            </a:r>
            <a:r>
              <a:rPr lang="en-US" b="1" dirty="0"/>
              <a:t> </a:t>
            </a:r>
            <a:r>
              <a:rPr lang="en-US" b="1" dirty="0" err="1"/>
              <a:t>atıf</a:t>
            </a:r>
            <a:r>
              <a:rPr lang="en-US" b="1" dirty="0"/>
              <a:t> </a:t>
            </a:r>
            <a:r>
              <a:rPr lang="en-US" b="1" dirty="0" err="1"/>
              <a:t>yapılırken</a:t>
            </a:r>
            <a:r>
              <a:rPr lang="en-US" b="1" dirty="0"/>
              <a:t>:</a:t>
            </a:r>
          </a:p>
          <a:p>
            <a:pPr marL="0" indent="0">
              <a:buNone/>
            </a:pPr>
            <a:endParaRPr lang="en-US" dirty="0"/>
          </a:p>
          <a:p>
            <a:pPr marL="0" indent="0">
              <a:buNone/>
            </a:pPr>
            <a:r>
              <a:rPr lang="tr-TR" dirty="0" smtClean="0"/>
              <a:t>- </a:t>
            </a:r>
            <a:r>
              <a:rPr lang="en-US" dirty="0" smtClean="0"/>
              <a:t>Trans </a:t>
            </a:r>
            <a:r>
              <a:rPr lang="en-US" dirty="0" err="1"/>
              <a:t>Pasifik</a:t>
            </a:r>
            <a:r>
              <a:rPr lang="en-US" dirty="0"/>
              <a:t> </a:t>
            </a:r>
            <a:r>
              <a:rPr lang="en-US" dirty="0" err="1"/>
              <a:t>Antlaşması</a:t>
            </a:r>
            <a:r>
              <a:rPr lang="en-US" dirty="0"/>
              <a:t>, son </a:t>
            </a:r>
            <a:r>
              <a:rPr lang="en-US" dirty="0" err="1"/>
              <a:t>yıllarda</a:t>
            </a:r>
            <a:r>
              <a:rPr lang="en-US" dirty="0"/>
              <a:t> </a:t>
            </a:r>
            <a:r>
              <a:rPr lang="en-US" dirty="0" err="1"/>
              <a:t>küresel</a:t>
            </a:r>
            <a:r>
              <a:rPr lang="en-US" dirty="0"/>
              <a:t> </a:t>
            </a:r>
            <a:r>
              <a:rPr lang="en-US" dirty="0" err="1"/>
              <a:t>ölçekteki</a:t>
            </a:r>
            <a:r>
              <a:rPr lang="en-US" dirty="0"/>
              <a:t> en </a:t>
            </a:r>
            <a:r>
              <a:rPr lang="en-US" dirty="0" err="1"/>
              <a:t>büyük</a:t>
            </a:r>
            <a:r>
              <a:rPr lang="en-US" dirty="0"/>
              <a:t> </a:t>
            </a:r>
            <a:r>
              <a:rPr lang="en-US" dirty="0" err="1"/>
              <a:t>antlaşmalardan</a:t>
            </a:r>
            <a:r>
              <a:rPr lang="en-US" dirty="0"/>
              <a:t> </a:t>
            </a:r>
            <a:r>
              <a:rPr lang="en-US" dirty="0" err="1"/>
              <a:t>biridir</a:t>
            </a:r>
            <a:r>
              <a:rPr lang="en-US" dirty="0"/>
              <a:t> </a:t>
            </a:r>
            <a:r>
              <a:rPr lang="en-US" b="1" dirty="0"/>
              <a:t>(Green </a:t>
            </a:r>
            <a:r>
              <a:rPr lang="en-US" b="1" dirty="0" err="1"/>
              <a:t>ve</a:t>
            </a:r>
            <a:r>
              <a:rPr lang="en-US" b="1" dirty="0"/>
              <a:t> Goodman, 2015: 45</a:t>
            </a:r>
            <a:r>
              <a:rPr lang="en-US" b="1" dirty="0" smtClean="0"/>
              <a:t>).</a:t>
            </a:r>
            <a:r>
              <a:rPr lang="tr-TR" b="1" dirty="0" smtClean="0"/>
              <a:t> </a:t>
            </a:r>
            <a:r>
              <a:rPr lang="en-US" dirty="0" err="1" smtClean="0"/>
              <a:t>Veya</a:t>
            </a:r>
            <a:r>
              <a:rPr lang="tr-TR" dirty="0" smtClean="0"/>
              <a:t> </a:t>
            </a:r>
            <a:r>
              <a:rPr lang="en-US" dirty="0" smtClean="0"/>
              <a:t>Green </a:t>
            </a:r>
            <a:r>
              <a:rPr lang="en-US" dirty="0" err="1"/>
              <a:t>ve</a:t>
            </a:r>
            <a:r>
              <a:rPr lang="en-US" dirty="0"/>
              <a:t> </a:t>
            </a:r>
            <a:r>
              <a:rPr lang="en-US" dirty="0" err="1"/>
              <a:t>Goodman'a</a:t>
            </a:r>
            <a:r>
              <a:rPr lang="en-US" dirty="0"/>
              <a:t> (2015: 45) </a:t>
            </a:r>
            <a:r>
              <a:rPr lang="en-US" dirty="0" err="1"/>
              <a:t>göre</a:t>
            </a:r>
            <a:r>
              <a:rPr lang="en-US" dirty="0"/>
              <a:t> Trans </a:t>
            </a:r>
            <a:r>
              <a:rPr lang="en-US" dirty="0" err="1"/>
              <a:t>Pasifik</a:t>
            </a:r>
            <a:r>
              <a:rPr lang="en-US" dirty="0"/>
              <a:t> </a:t>
            </a:r>
            <a:r>
              <a:rPr lang="en-US" dirty="0" err="1"/>
              <a:t>Antlaşması</a:t>
            </a:r>
            <a:r>
              <a:rPr lang="en-US" dirty="0"/>
              <a:t>, son </a:t>
            </a:r>
            <a:r>
              <a:rPr lang="en-US" dirty="0" err="1"/>
              <a:t>yıllarda</a:t>
            </a:r>
            <a:r>
              <a:rPr lang="en-US" dirty="0"/>
              <a:t> </a:t>
            </a:r>
            <a:r>
              <a:rPr lang="en-US" dirty="0" err="1"/>
              <a:t>küresel</a:t>
            </a:r>
            <a:r>
              <a:rPr lang="en-US" dirty="0"/>
              <a:t> </a:t>
            </a:r>
            <a:r>
              <a:rPr lang="en-US" dirty="0" err="1"/>
              <a:t>ölçekteki</a:t>
            </a:r>
            <a:r>
              <a:rPr lang="en-US" dirty="0"/>
              <a:t> en </a:t>
            </a:r>
            <a:r>
              <a:rPr lang="en-US" dirty="0" err="1"/>
              <a:t>büyük</a:t>
            </a:r>
            <a:r>
              <a:rPr lang="en-US" dirty="0"/>
              <a:t> </a:t>
            </a:r>
            <a:r>
              <a:rPr lang="en-US" dirty="0" err="1"/>
              <a:t>antlaşmalardan</a:t>
            </a:r>
            <a:r>
              <a:rPr lang="en-US" dirty="0"/>
              <a:t> </a:t>
            </a:r>
            <a:r>
              <a:rPr lang="en-US" dirty="0" err="1"/>
              <a:t>biridir</a:t>
            </a:r>
            <a:r>
              <a:rPr lang="en-US" dirty="0"/>
              <a:t>.</a:t>
            </a:r>
          </a:p>
          <a:p>
            <a:endParaRPr lang="en-US" dirty="0"/>
          </a:p>
          <a:p>
            <a:r>
              <a:rPr lang="en-US" b="1" dirty="0" err="1"/>
              <a:t>Üç</a:t>
            </a:r>
            <a:r>
              <a:rPr lang="en-US" b="1" dirty="0"/>
              <a:t> </a:t>
            </a:r>
            <a:r>
              <a:rPr lang="en-US" b="1" dirty="0" err="1"/>
              <a:t>veya</a:t>
            </a:r>
            <a:r>
              <a:rPr lang="en-US" b="1" dirty="0"/>
              <a:t> </a:t>
            </a:r>
            <a:r>
              <a:rPr lang="en-US" b="1" dirty="0" err="1"/>
              <a:t>daha</a:t>
            </a:r>
            <a:r>
              <a:rPr lang="en-US" b="1" dirty="0"/>
              <a:t> </a:t>
            </a:r>
            <a:r>
              <a:rPr lang="en-US" b="1" dirty="0" err="1"/>
              <a:t>fazla</a:t>
            </a:r>
            <a:r>
              <a:rPr lang="en-US" b="1" dirty="0"/>
              <a:t> </a:t>
            </a:r>
            <a:r>
              <a:rPr lang="en-US" b="1" dirty="0" err="1"/>
              <a:t>yazarlı</a:t>
            </a:r>
            <a:r>
              <a:rPr lang="en-US" b="1" dirty="0"/>
              <a:t> </a:t>
            </a:r>
            <a:r>
              <a:rPr lang="en-US" b="1" dirty="0" err="1"/>
              <a:t>eserlere</a:t>
            </a:r>
            <a:r>
              <a:rPr lang="en-US" b="1" dirty="0"/>
              <a:t> </a:t>
            </a:r>
            <a:r>
              <a:rPr lang="en-US" dirty="0" err="1"/>
              <a:t>atıf</a:t>
            </a:r>
            <a:r>
              <a:rPr lang="en-US" dirty="0"/>
              <a:t> </a:t>
            </a:r>
            <a:r>
              <a:rPr lang="en-US" dirty="0" err="1"/>
              <a:t>yapmak</a:t>
            </a:r>
            <a:r>
              <a:rPr lang="en-US" dirty="0"/>
              <a:t> </a:t>
            </a:r>
            <a:r>
              <a:rPr lang="en-US" dirty="0" err="1"/>
              <a:t>için</a:t>
            </a:r>
            <a:r>
              <a:rPr lang="en-US" dirty="0"/>
              <a:t> </a:t>
            </a:r>
            <a:endParaRPr lang="tr-TR" dirty="0" smtClean="0"/>
          </a:p>
          <a:p>
            <a:pPr marL="0" indent="0">
              <a:buNone/>
            </a:pPr>
            <a:r>
              <a:rPr lang="tr-TR" dirty="0" smtClean="0"/>
              <a:t>- </a:t>
            </a:r>
            <a:r>
              <a:rPr lang="en-US" dirty="0" smtClean="0"/>
              <a:t>ilk </a:t>
            </a:r>
            <a:r>
              <a:rPr lang="en-US" dirty="0" err="1"/>
              <a:t>yazarın</a:t>
            </a:r>
            <a:r>
              <a:rPr lang="en-US" dirty="0"/>
              <a:t> </a:t>
            </a:r>
            <a:r>
              <a:rPr lang="en-US" dirty="0" err="1"/>
              <a:t>soyisminden</a:t>
            </a:r>
            <a:r>
              <a:rPr lang="en-US" dirty="0"/>
              <a:t> </a:t>
            </a:r>
            <a:r>
              <a:rPr lang="en-US" dirty="0" err="1"/>
              <a:t>sonra</a:t>
            </a:r>
            <a:r>
              <a:rPr lang="en-US" dirty="0"/>
              <a:t> </a:t>
            </a:r>
            <a:r>
              <a:rPr lang="en-US" dirty="0" err="1"/>
              <a:t>diğer</a:t>
            </a:r>
            <a:r>
              <a:rPr lang="en-US" dirty="0"/>
              <a:t> </a:t>
            </a:r>
            <a:r>
              <a:rPr lang="en-US" dirty="0" err="1"/>
              <a:t>yazarların</a:t>
            </a:r>
            <a:r>
              <a:rPr lang="en-US" dirty="0"/>
              <a:t> </a:t>
            </a:r>
            <a:r>
              <a:rPr lang="en-US" dirty="0" err="1"/>
              <a:t>soyisimlerini</a:t>
            </a:r>
            <a:r>
              <a:rPr lang="en-US" dirty="0"/>
              <a:t> </a:t>
            </a:r>
            <a:r>
              <a:rPr lang="en-US" dirty="0" err="1"/>
              <a:t>kullanmak</a:t>
            </a:r>
            <a:r>
              <a:rPr lang="en-US" dirty="0"/>
              <a:t> </a:t>
            </a:r>
            <a:r>
              <a:rPr lang="en-US" dirty="0" err="1"/>
              <a:t>yerine</a:t>
            </a:r>
            <a:r>
              <a:rPr lang="en-US" dirty="0"/>
              <a:t>  '</a:t>
            </a:r>
            <a:r>
              <a:rPr lang="en-US" dirty="0" err="1"/>
              <a:t>vd</a:t>
            </a:r>
            <a:r>
              <a:rPr lang="en-US" dirty="0"/>
              <a:t>.' </a:t>
            </a:r>
            <a:r>
              <a:rPr lang="en-US" dirty="0" err="1"/>
              <a:t>ifadesi</a:t>
            </a:r>
            <a:r>
              <a:rPr lang="en-US" dirty="0"/>
              <a:t> </a:t>
            </a:r>
            <a:r>
              <a:rPr lang="en-US" dirty="0" err="1" smtClean="0"/>
              <a:t>kullanılır</a:t>
            </a:r>
            <a:r>
              <a:rPr lang="en-US" dirty="0" smtClean="0"/>
              <a:t>.</a:t>
            </a:r>
            <a:r>
              <a:rPr lang="tr-TR" dirty="0" smtClean="0"/>
              <a:t> </a:t>
            </a:r>
            <a:r>
              <a:rPr lang="en-US" dirty="0" err="1" smtClean="0"/>
              <a:t>İklim</a:t>
            </a:r>
            <a:r>
              <a:rPr lang="en-US" dirty="0"/>
              <a:t>, </a:t>
            </a:r>
            <a:r>
              <a:rPr lang="en-US" dirty="0" err="1"/>
              <a:t>insan</a:t>
            </a:r>
            <a:r>
              <a:rPr lang="en-US" dirty="0"/>
              <a:t> </a:t>
            </a:r>
            <a:r>
              <a:rPr lang="en-US" dirty="0" err="1"/>
              <a:t>karakteri</a:t>
            </a:r>
            <a:r>
              <a:rPr lang="en-US" dirty="0"/>
              <a:t> </a:t>
            </a:r>
            <a:r>
              <a:rPr lang="en-US" dirty="0" err="1"/>
              <a:t>üzerinde</a:t>
            </a:r>
            <a:r>
              <a:rPr lang="en-US" dirty="0"/>
              <a:t> </a:t>
            </a:r>
            <a:r>
              <a:rPr lang="en-US" dirty="0" err="1"/>
              <a:t>belirleyici</a:t>
            </a:r>
            <a:r>
              <a:rPr lang="en-US" dirty="0"/>
              <a:t> </a:t>
            </a:r>
            <a:r>
              <a:rPr lang="en-US" dirty="0" err="1"/>
              <a:t>özelliğe</a:t>
            </a:r>
            <a:r>
              <a:rPr lang="en-US" dirty="0"/>
              <a:t> </a:t>
            </a:r>
            <a:r>
              <a:rPr lang="en-US" dirty="0" err="1"/>
              <a:t>sahiptir</a:t>
            </a:r>
            <a:r>
              <a:rPr lang="en-US" b="1" dirty="0"/>
              <a:t>. (Walter </a:t>
            </a:r>
            <a:r>
              <a:rPr lang="en-US" b="1" dirty="0" err="1"/>
              <a:t>vd</a:t>
            </a:r>
            <a:r>
              <a:rPr lang="en-US" b="1" dirty="0"/>
              <a:t>., 1998: </a:t>
            </a:r>
            <a:r>
              <a:rPr lang="en-US" b="1" dirty="0" smtClean="0"/>
              <a:t>25)</a:t>
            </a:r>
            <a:r>
              <a:rPr lang="tr-TR" b="1" dirty="0" smtClean="0"/>
              <a:t> </a:t>
            </a:r>
            <a:r>
              <a:rPr lang="en-US" dirty="0" err="1" smtClean="0"/>
              <a:t>Veya</a:t>
            </a:r>
            <a:r>
              <a:rPr lang="tr-TR" dirty="0" smtClean="0"/>
              <a:t> </a:t>
            </a:r>
            <a:r>
              <a:rPr lang="en-US" b="1" dirty="0" smtClean="0"/>
              <a:t>Walter </a:t>
            </a:r>
            <a:r>
              <a:rPr lang="en-US" b="1" dirty="0" err="1"/>
              <a:t>ve</a:t>
            </a:r>
            <a:r>
              <a:rPr lang="en-US" b="1" dirty="0"/>
              <a:t> </a:t>
            </a:r>
            <a:r>
              <a:rPr lang="en-US" b="1" dirty="0" err="1"/>
              <a:t>diğerlerine</a:t>
            </a:r>
            <a:r>
              <a:rPr lang="en-US" b="1" dirty="0"/>
              <a:t> </a:t>
            </a:r>
            <a:r>
              <a:rPr lang="en-US" b="1" dirty="0" err="1"/>
              <a:t>göre</a:t>
            </a:r>
            <a:r>
              <a:rPr lang="en-US" b="1" dirty="0"/>
              <a:t> (1998: 25</a:t>
            </a:r>
            <a:r>
              <a:rPr lang="en-US" dirty="0"/>
              <a:t>) </a:t>
            </a:r>
            <a:r>
              <a:rPr lang="en-US" dirty="0" err="1"/>
              <a:t>iklim</a:t>
            </a:r>
            <a:r>
              <a:rPr lang="en-US" dirty="0"/>
              <a:t>, </a:t>
            </a:r>
            <a:r>
              <a:rPr lang="en-US" dirty="0" err="1"/>
              <a:t>insan</a:t>
            </a:r>
            <a:r>
              <a:rPr lang="en-US" dirty="0"/>
              <a:t> </a:t>
            </a:r>
            <a:r>
              <a:rPr lang="en-US" dirty="0" err="1"/>
              <a:t>karakteri</a:t>
            </a:r>
            <a:r>
              <a:rPr lang="en-US" dirty="0"/>
              <a:t> </a:t>
            </a:r>
            <a:r>
              <a:rPr lang="en-US" dirty="0" err="1"/>
              <a:t>üzerinde</a:t>
            </a:r>
            <a:r>
              <a:rPr lang="en-US" dirty="0"/>
              <a:t> </a:t>
            </a:r>
            <a:r>
              <a:rPr lang="en-US" dirty="0" err="1"/>
              <a:t>belirleyici</a:t>
            </a:r>
            <a:r>
              <a:rPr lang="en-US" dirty="0"/>
              <a:t> </a:t>
            </a:r>
            <a:r>
              <a:rPr lang="en-US" dirty="0" err="1"/>
              <a:t>özelliğe</a:t>
            </a:r>
            <a:r>
              <a:rPr lang="en-US" dirty="0"/>
              <a:t> </a:t>
            </a:r>
            <a:r>
              <a:rPr lang="en-US" dirty="0" err="1"/>
              <a:t>sahiptir</a:t>
            </a:r>
            <a:r>
              <a:rPr lang="en-US" dirty="0"/>
              <a:t>.</a:t>
            </a:r>
          </a:p>
        </p:txBody>
      </p:sp>
    </p:spTree>
    <p:extLst>
      <p:ext uri="{BB962C8B-B14F-4D97-AF65-F5344CB8AC3E}">
        <p14:creationId xmlns:p14="http://schemas.microsoft.com/office/powerpoint/2010/main" val="4116032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432048"/>
          </a:xfrm>
        </p:spPr>
        <p:txBody>
          <a:bodyPr>
            <a:normAutofit fontScale="90000"/>
          </a:bodyPr>
          <a:lstStyle/>
          <a:p>
            <a:r>
              <a:rPr lang="tr-TR" b="1" dirty="0" smtClean="0"/>
              <a:t/>
            </a:r>
            <a:br>
              <a:rPr lang="tr-TR" b="1" dirty="0" smtClean="0"/>
            </a:br>
            <a:r>
              <a:rPr lang="en-US" sz="3100" b="1" dirty="0" smtClean="0"/>
              <a:t>KAYNAKÇA </a:t>
            </a:r>
            <a:r>
              <a:rPr lang="en-US" sz="3100" b="1" dirty="0"/>
              <a:t>GÖSTERİMİ</a:t>
            </a:r>
            <a:r>
              <a:rPr lang="en-US" dirty="0"/>
              <a:t/>
            </a:r>
            <a:br>
              <a:rPr lang="en-US" dirty="0"/>
            </a:br>
            <a:endParaRPr lang="en-US" dirty="0"/>
          </a:p>
        </p:txBody>
      </p:sp>
      <p:sp>
        <p:nvSpPr>
          <p:cNvPr id="3" name="Content Placeholder 2"/>
          <p:cNvSpPr>
            <a:spLocks noGrp="1"/>
          </p:cNvSpPr>
          <p:nvPr>
            <p:ph idx="1"/>
          </p:nvPr>
        </p:nvSpPr>
        <p:spPr/>
        <p:txBody>
          <a:bodyPr>
            <a:normAutofit fontScale="40000" lnSpcReduction="20000"/>
          </a:bodyPr>
          <a:lstStyle/>
          <a:p>
            <a:r>
              <a:rPr lang="en-US" b="1" dirty="0" err="1" smtClean="0"/>
              <a:t>Tek</a:t>
            </a:r>
            <a:r>
              <a:rPr lang="en-US" b="1" dirty="0" smtClean="0"/>
              <a:t> </a:t>
            </a:r>
            <a:r>
              <a:rPr lang="en-US" b="1" dirty="0" err="1"/>
              <a:t>yazarlı</a:t>
            </a:r>
            <a:r>
              <a:rPr lang="en-US" b="1" dirty="0"/>
              <a:t> </a:t>
            </a:r>
            <a:r>
              <a:rPr lang="en-US" b="1" dirty="0" err="1"/>
              <a:t>kitap</a:t>
            </a:r>
            <a:r>
              <a:rPr lang="en-US" b="1" dirty="0"/>
              <a:t>:</a:t>
            </a:r>
            <a:r>
              <a:rPr lang="en-US" dirty="0"/>
              <a:t>                 SOYADI, A. (</a:t>
            </a:r>
            <a:r>
              <a:rPr lang="en-US" dirty="0" err="1"/>
              <a:t>Yıl</a:t>
            </a:r>
            <a:r>
              <a:rPr lang="en-US" dirty="0"/>
              <a:t>), </a:t>
            </a:r>
            <a:r>
              <a:rPr lang="en-US" i="1" dirty="0" err="1"/>
              <a:t>Kitabın</a:t>
            </a:r>
            <a:r>
              <a:rPr lang="en-US" i="1" dirty="0"/>
              <a:t> </a:t>
            </a:r>
            <a:r>
              <a:rPr lang="en-US" i="1" dirty="0" err="1"/>
              <a:t>Adı</a:t>
            </a:r>
            <a:r>
              <a:rPr lang="en-US" i="1" dirty="0"/>
              <a:t> (</a:t>
            </a:r>
            <a:r>
              <a:rPr lang="en-US" i="1" dirty="0" err="1"/>
              <a:t>İtalik</a:t>
            </a:r>
            <a:r>
              <a:rPr lang="en-US" i="1" dirty="0"/>
              <a:t>),</a:t>
            </a:r>
            <a:r>
              <a:rPr lang="en-US" dirty="0"/>
              <a:t> </a:t>
            </a:r>
            <a:r>
              <a:rPr lang="en-US" dirty="0" err="1"/>
              <a:t>Şehir</a:t>
            </a:r>
            <a:r>
              <a:rPr lang="en-US" dirty="0"/>
              <a:t>: </a:t>
            </a:r>
            <a:r>
              <a:rPr lang="en-US" dirty="0" err="1"/>
              <a:t>Yayınevi</a:t>
            </a:r>
            <a:r>
              <a:rPr lang="en-US" dirty="0"/>
              <a:t>.</a:t>
            </a:r>
          </a:p>
          <a:p>
            <a:pPr marL="0" indent="0">
              <a:buNone/>
            </a:pPr>
            <a:r>
              <a:rPr lang="en-US" dirty="0" err="1"/>
              <a:t>Örnek</a:t>
            </a:r>
            <a:r>
              <a:rPr lang="en-US" dirty="0"/>
              <a:t>:                      BORTON, H. (1970), </a:t>
            </a:r>
            <a:r>
              <a:rPr lang="en-US" i="1" dirty="0"/>
              <a:t>Japan's Modern Century,</a:t>
            </a:r>
            <a:r>
              <a:rPr lang="en-US" dirty="0"/>
              <a:t> New York: The Ronald Press Company</a:t>
            </a:r>
            <a:r>
              <a:rPr lang="en-US" dirty="0" smtClean="0"/>
              <a:t>.</a:t>
            </a:r>
            <a:endParaRPr lang="tr-TR" dirty="0" smtClean="0"/>
          </a:p>
          <a:p>
            <a:pPr marL="0" indent="0">
              <a:buNone/>
            </a:pPr>
            <a:endParaRPr lang="en-US" dirty="0"/>
          </a:p>
          <a:p>
            <a:r>
              <a:rPr lang="en-US" b="1" dirty="0" err="1"/>
              <a:t>Birden</a:t>
            </a:r>
            <a:r>
              <a:rPr lang="en-US" b="1" dirty="0"/>
              <a:t> </a:t>
            </a:r>
            <a:r>
              <a:rPr lang="en-US" b="1" dirty="0" err="1"/>
              <a:t>çok</a:t>
            </a:r>
            <a:r>
              <a:rPr lang="en-US" b="1" dirty="0"/>
              <a:t> </a:t>
            </a:r>
            <a:r>
              <a:rPr lang="en-US" b="1" dirty="0" err="1"/>
              <a:t>yazarlı</a:t>
            </a:r>
            <a:r>
              <a:rPr lang="en-US" b="1" dirty="0"/>
              <a:t> </a:t>
            </a:r>
            <a:r>
              <a:rPr lang="en-US" b="1" dirty="0" err="1"/>
              <a:t>kitap</a:t>
            </a:r>
            <a:r>
              <a:rPr lang="en-US" b="1" dirty="0"/>
              <a:t>:</a:t>
            </a:r>
            <a:r>
              <a:rPr lang="en-US" dirty="0"/>
              <a:t>     SOYADI, A., SOYADI, A., SOYADI, A. (</a:t>
            </a:r>
            <a:r>
              <a:rPr lang="en-US" dirty="0" err="1"/>
              <a:t>Yıl</a:t>
            </a:r>
            <a:r>
              <a:rPr lang="en-US" dirty="0"/>
              <a:t>), </a:t>
            </a:r>
            <a:r>
              <a:rPr lang="en-US" i="1" dirty="0" err="1"/>
              <a:t>Kitabın</a:t>
            </a:r>
            <a:r>
              <a:rPr lang="en-US" i="1" dirty="0"/>
              <a:t> </a:t>
            </a:r>
            <a:r>
              <a:rPr lang="en-US" i="1" dirty="0" err="1"/>
              <a:t>Adı</a:t>
            </a:r>
            <a:r>
              <a:rPr lang="en-US" i="1" dirty="0"/>
              <a:t> (</a:t>
            </a:r>
            <a:r>
              <a:rPr lang="en-US" i="1" dirty="0" err="1"/>
              <a:t>İtalik</a:t>
            </a:r>
            <a:r>
              <a:rPr lang="en-US" i="1" dirty="0"/>
              <a:t>),</a:t>
            </a:r>
            <a:r>
              <a:rPr lang="en-US" dirty="0"/>
              <a:t> </a:t>
            </a:r>
            <a:r>
              <a:rPr lang="en-US" dirty="0" err="1"/>
              <a:t>Şehir</a:t>
            </a:r>
            <a:r>
              <a:rPr lang="en-US" dirty="0"/>
              <a:t>: </a:t>
            </a:r>
            <a:r>
              <a:rPr lang="en-US" dirty="0" err="1"/>
              <a:t>Yayınevi</a:t>
            </a:r>
            <a:r>
              <a:rPr lang="en-US" dirty="0"/>
              <a:t>.</a:t>
            </a:r>
          </a:p>
          <a:p>
            <a:pPr marL="0" indent="0">
              <a:buNone/>
            </a:pPr>
            <a:r>
              <a:rPr lang="en-US" dirty="0" err="1"/>
              <a:t>Örnek</a:t>
            </a:r>
            <a:r>
              <a:rPr lang="en-US" dirty="0"/>
              <a:t>:                        NIVISION, D., WRIGHT, A., </a:t>
            </a:r>
            <a:r>
              <a:rPr lang="en-US" dirty="0" err="1"/>
              <a:t>ve</a:t>
            </a:r>
            <a:r>
              <a:rPr lang="en-US" dirty="0"/>
              <a:t> BARY, W. (1959), </a:t>
            </a:r>
            <a:r>
              <a:rPr lang="en-US" i="1" dirty="0"/>
              <a:t>Confucianism in Action</a:t>
            </a:r>
            <a:r>
              <a:rPr lang="en-US" dirty="0"/>
              <a:t>, Stanford: Stanford University Press</a:t>
            </a:r>
            <a:r>
              <a:rPr lang="en-US" dirty="0" smtClean="0"/>
              <a:t>.</a:t>
            </a:r>
            <a:endParaRPr lang="tr-TR" dirty="0"/>
          </a:p>
          <a:p>
            <a:pPr marL="0" indent="0">
              <a:buNone/>
            </a:pPr>
            <a:endParaRPr lang="en-US" dirty="0"/>
          </a:p>
          <a:p>
            <a:r>
              <a:rPr lang="en-US" b="1" dirty="0" err="1"/>
              <a:t>Kitap</a:t>
            </a:r>
            <a:r>
              <a:rPr lang="en-US" b="1" dirty="0"/>
              <a:t> </a:t>
            </a:r>
            <a:r>
              <a:rPr lang="en-US" b="1" dirty="0" err="1"/>
              <a:t>bölümü</a:t>
            </a:r>
            <a:r>
              <a:rPr lang="en-US" b="1" dirty="0"/>
              <a:t>:</a:t>
            </a:r>
            <a:r>
              <a:rPr lang="en-US" dirty="0"/>
              <a:t>                      SOYADI, A. (</a:t>
            </a:r>
            <a:r>
              <a:rPr lang="en-US" dirty="0" err="1"/>
              <a:t>Yıl</a:t>
            </a:r>
            <a:r>
              <a:rPr lang="en-US" dirty="0"/>
              <a:t>), </a:t>
            </a:r>
            <a:r>
              <a:rPr lang="en-US" dirty="0" err="1"/>
              <a:t>Bölümün</a:t>
            </a:r>
            <a:r>
              <a:rPr lang="en-US" dirty="0"/>
              <a:t> </a:t>
            </a:r>
            <a:r>
              <a:rPr lang="en-US" dirty="0" err="1"/>
              <a:t>başlığı</a:t>
            </a:r>
            <a:r>
              <a:rPr lang="en-US" dirty="0"/>
              <a:t>, </a:t>
            </a:r>
            <a:r>
              <a:rPr lang="en-US" dirty="0" err="1"/>
              <a:t>Editörün</a:t>
            </a:r>
            <a:r>
              <a:rPr lang="en-US" dirty="0"/>
              <a:t> A. SOYADI </a:t>
            </a:r>
            <a:r>
              <a:rPr lang="en-US" dirty="0" err="1"/>
              <a:t>içinde</a:t>
            </a:r>
            <a:r>
              <a:rPr lang="en-US" dirty="0"/>
              <a:t>, </a:t>
            </a:r>
            <a:r>
              <a:rPr lang="en-US" i="1" dirty="0" err="1"/>
              <a:t>Kitabın</a:t>
            </a:r>
            <a:r>
              <a:rPr lang="en-US" i="1" dirty="0"/>
              <a:t> </a:t>
            </a:r>
            <a:r>
              <a:rPr lang="en-US" i="1" dirty="0" err="1"/>
              <a:t>Adı</a:t>
            </a:r>
            <a:r>
              <a:rPr lang="en-US" i="1" dirty="0"/>
              <a:t> (</a:t>
            </a:r>
            <a:r>
              <a:rPr lang="en-US" i="1" dirty="0" err="1"/>
              <a:t>İtalik</a:t>
            </a:r>
            <a:r>
              <a:rPr lang="en-US" i="1" dirty="0"/>
              <a:t>)</a:t>
            </a:r>
            <a:r>
              <a:rPr lang="en-US" dirty="0"/>
              <a:t> (s. </a:t>
            </a:r>
            <a:r>
              <a:rPr lang="en-US" dirty="0" err="1"/>
              <a:t>sayfa</a:t>
            </a:r>
            <a:r>
              <a:rPr lang="en-US" dirty="0"/>
              <a:t> </a:t>
            </a:r>
            <a:r>
              <a:rPr lang="en-US" dirty="0" err="1"/>
              <a:t>aralığı</a:t>
            </a:r>
            <a:r>
              <a:rPr lang="en-US" dirty="0"/>
              <a:t>) </a:t>
            </a:r>
            <a:r>
              <a:rPr lang="en-US" dirty="0" err="1"/>
              <a:t>Şehir</a:t>
            </a:r>
            <a:r>
              <a:rPr lang="en-US" dirty="0"/>
              <a:t>: </a:t>
            </a:r>
            <a:r>
              <a:rPr lang="en-US" dirty="0" err="1"/>
              <a:t>Yayınevi</a:t>
            </a:r>
            <a:r>
              <a:rPr lang="en-US" dirty="0"/>
              <a:t>.</a:t>
            </a:r>
          </a:p>
          <a:p>
            <a:pPr marL="0" indent="0">
              <a:buNone/>
            </a:pPr>
            <a:r>
              <a:rPr lang="en-US" dirty="0" err="1"/>
              <a:t>Örnek</a:t>
            </a:r>
            <a:r>
              <a:rPr lang="en-US" dirty="0"/>
              <a:t>:                        WATSON, J.(1998), Engineering Education in Japan After the </a:t>
            </a:r>
            <a:r>
              <a:rPr lang="en-US" dirty="0" err="1"/>
              <a:t>Iwakura</a:t>
            </a:r>
            <a:r>
              <a:rPr lang="en-US" dirty="0"/>
              <a:t> Mission, I. Nish </a:t>
            </a:r>
            <a:r>
              <a:rPr lang="en-US" dirty="0" err="1"/>
              <a:t>içinde</a:t>
            </a:r>
            <a:r>
              <a:rPr lang="en-US" dirty="0"/>
              <a:t>, </a:t>
            </a:r>
            <a:r>
              <a:rPr lang="en-US" i="1" dirty="0"/>
              <a:t>The </a:t>
            </a:r>
            <a:r>
              <a:rPr lang="en-US" i="1" dirty="0" err="1"/>
              <a:t>Iwakura</a:t>
            </a:r>
            <a:r>
              <a:rPr lang="en-US" i="1" dirty="0"/>
              <a:t> Mission in America and Europe: A New Assessment</a:t>
            </a:r>
            <a:r>
              <a:rPr lang="en-US" dirty="0"/>
              <a:t> (s. 108-112), Surrey: Japan Library.</a:t>
            </a:r>
          </a:p>
          <a:p>
            <a:pPr marL="0" indent="0">
              <a:buNone/>
            </a:pPr>
            <a:r>
              <a:rPr lang="en-US" dirty="0"/>
              <a:t> </a:t>
            </a:r>
          </a:p>
          <a:p>
            <a:r>
              <a:rPr lang="en-US" b="1" dirty="0" err="1"/>
              <a:t>Dergi</a:t>
            </a:r>
            <a:r>
              <a:rPr lang="en-US" b="1" dirty="0"/>
              <a:t> </a:t>
            </a:r>
            <a:r>
              <a:rPr lang="en-US" b="1" dirty="0" err="1"/>
              <a:t>makalesi</a:t>
            </a:r>
            <a:r>
              <a:rPr lang="en-US" b="1" dirty="0"/>
              <a:t>:</a:t>
            </a:r>
            <a:r>
              <a:rPr lang="en-US" dirty="0"/>
              <a:t>                     SOYADI, A. (</a:t>
            </a:r>
            <a:r>
              <a:rPr lang="en-US" dirty="0" err="1"/>
              <a:t>Yıl</a:t>
            </a:r>
            <a:r>
              <a:rPr lang="en-US" dirty="0"/>
              <a:t>), </a:t>
            </a:r>
            <a:r>
              <a:rPr lang="en-US" dirty="0" err="1"/>
              <a:t>Makalenin</a:t>
            </a:r>
            <a:r>
              <a:rPr lang="en-US" dirty="0"/>
              <a:t> </a:t>
            </a:r>
            <a:r>
              <a:rPr lang="en-US" dirty="0" err="1"/>
              <a:t>başlığı</a:t>
            </a:r>
            <a:r>
              <a:rPr lang="en-US" dirty="0"/>
              <a:t>, </a:t>
            </a:r>
            <a:r>
              <a:rPr lang="en-US" i="1" dirty="0" err="1"/>
              <a:t>Derginin</a:t>
            </a:r>
            <a:r>
              <a:rPr lang="en-US" i="1" dirty="0"/>
              <a:t> </a:t>
            </a:r>
            <a:r>
              <a:rPr lang="en-US" i="1" dirty="0" err="1"/>
              <a:t>adı</a:t>
            </a:r>
            <a:r>
              <a:rPr lang="en-US" i="1" dirty="0"/>
              <a:t> (</a:t>
            </a:r>
            <a:r>
              <a:rPr lang="en-US" i="1" dirty="0" err="1"/>
              <a:t>İtalik</a:t>
            </a:r>
            <a:r>
              <a:rPr lang="en-US" i="1" dirty="0"/>
              <a:t>),</a:t>
            </a:r>
            <a:r>
              <a:rPr lang="en-US" dirty="0"/>
              <a:t> </a:t>
            </a:r>
            <a:r>
              <a:rPr lang="en-US" dirty="0" err="1"/>
              <a:t>Cilt</a:t>
            </a:r>
            <a:r>
              <a:rPr lang="en-US" dirty="0"/>
              <a:t>(</a:t>
            </a:r>
            <a:r>
              <a:rPr lang="en-US" dirty="0" err="1"/>
              <a:t>Sayı</a:t>
            </a:r>
            <a:r>
              <a:rPr lang="en-US" dirty="0"/>
              <a:t>), </a:t>
            </a:r>
            <a:r>
              <a:rPr lang="en-US" dirty="0" err="1"/>
              <a:t>syf</a:t>
            </a:r>
            <a:r>
              <a:rPr lang="en-US" dirty="0"/>
              <a:t>.</a:t>
            </a:r>
          </a:p>
          <a:p>
            <a:pPr marL="0" indent="0">
              <a:buNone/>
            </a:pPr>
            <a:r>
              <a:rPr lang="en-US" dirty="0" err="1"/>
              <a:t>Örnek</a:t>
            </a:r>
            <a:r>
              <a:rPr lang="en-US" dirty="0"/>
              <a:t>:                        HOLMES, S. (2004), An Extraordinary Odyssey: The </a:t>
            </a:r>
            <a:r>
              <a:rPr lang="en-US" dirty="0" err="1"/>
              <a:t>Iwakura</a:t>
            </a:r>
            <a:r>
              <a:rPr lang="en-US" dirty="0"/>
              <a:t> Embassy Translated, </a:t>
            </a:r>
            <a:r>
              <a:rPr lang="en-US" i="1" dirty="0"/>
              <a:t>London Review</a:t>
            </a:r>
            <a:r>
              <a:rPr lang="en-US" dirty="0"/>
              <a:t> </a:t>
            </a:r>
            <a:r>
              <a:rPr lang="en-US" i="1" dirty="0"/>
              <a:t>Journal</a:t>
            </a:r>
            <a:r>
              <a:rPr lang="en-US" dirty="0"/>
              <a:t>, 59(1), 83-119</a:t>
            </a:r>
            <a:r>
              <a:rPr lang="en-US" dirty="0" smtClean="0"/>
              <a:t>.</a:t>
            </a:r>
            <a:endParaRPr lang="tr-TR" dirty="0" smtClean="0"/>
          </a:p>
          <a:p>
            <a:pPr marL="0" indent="0">
              <a:buNone/>
            </a:pPr>
            <a:endParaRPr lang="en-US" dirty="0"/>
          </a:p>
          <a:p>
            <a:r>
              <a:rPr lang="en-US" b="1" dirty="0"/>
              <a:t>İnternet </a:t>
            </a:r>
            <a:r>
              <a:rPr lang="en-US" b="1" dirty="0" err="1"/>
              <a:t>Alıntısı</a:t>
            </a:r>
            <a:r>
              <a:rPr lang="en-US" b="1" dirty="0"/>
              <a:t>:</a:t>
            </a:r>
            <a:r>
              <a:rPr lang="en-US" dirty="0"/>
              <a:t>                   SOYADI, A. (</a:t>
            </a:r>
            <a:r>
              <a:rPr lang="en-US" dirty="0" err="1"/>
              <a:t>Yıl</a:t>
            </a:r>
            <a:r>
              <a:rPr lang="en-US" dirty="0"/>
              <a:t>), </a:t>
            </a:r>
            <a:r>
              <a:rPr lang="en-US" i="1" dirty="0" err="1"/>
              <a:t>Başlık</a:t>
            </a:r>
            <a:r>
              <a:rPr lang="en-US" i="1" dirty="0"/>
              <a:t> (</a:t>
            </a:r>
            <a:r>
              <a:rPr lang="en-US" i="1" dirty="0" err="1"/>
              <a:t>İtalik</a:t>
            </a:r>
            <a:r>
              <a:rPr lang="en-US" i="1" dirty="0"/>
              <a:t>),</a:t>
            </a:r>
            <a:r>
              <a:rPr lang="en-US" dirty="0"/>
              <a:t> ... </a:t>
            </a:r>
            <a:r>
              <a:rPr lang="en-US" dirty="0" err="1"/>
              <a:t>tarihinde</a:t>
            </a:r>
            <a:r>
              <a:rPr lang="en-US" dirty="0"/>
              <a:t> ... </a:t>
            </a:r>
            <a:r>
              <a:rPr lang="en-US" dirty="0" err="1"/>
              <a:t>sitesi</a:t>
            </a:r>
            <a:r>
              <a:rPr lang="en-US" dirty="0"/>
              <a:t>: ... </a:t>
            </a:r>
            <a:r>
              <a:rPr lang="en-US" dirty="0" err="1"/>
              <a:t>adresinden</a:t>
            </a:r>
            <a:r>
              <a:rPr lang="en-US" dirty="0"/>
              <a:t> </a:t>
            </a:r>
            <a:r>
              <a:rPr lang="en-US" dirty="0" err="1"/>
              <a:t>alındı</a:t>
            </a:r>
            <a:r>
              <a:rPr lang="en-US" dirty="0"/>
              <a:t>.</a:t>
            </a:r>
          </a:p>
          <a:p>
            <a:pPr marL="0" indent="0">
              <a:buNone/>
            </a:pPr>
            <a:r>
              <a:rPr lang="en-US" dirty="0" err="1"/>
              <a:t>Örnek</a:t>
            </a:r>
            <a:r>
              <a:rPr lang="en-US" dirty="0"/>
              <a:t>:                         NARANGOA, L. (2000), </a:t>
            </a:r>
            <a:r>
              <a:rPr lang="en-US" i="1" dirty="0"/>
              <a:t>Japan’s Modernization: The </a:t>
            </a:r>
            <a:r>
              <a:rPr lang="en-US" i="1" dirty="0" err="1"/>
              <a:t>Iwakura</a:t>
            </a:r>
            <a:r>
              <a:rPr lang="en-US" i="1" dirty="0"/>
              <a:t> Mission to Scandinavia in 1873,</a:t>
            </a:r>
            <a:r>
              <a:rPr lang="en-US" dirty="0"/>
              <a:t> 18 </a:t>
            </a:r>
            <a:r>
              <a:rPr lang="en-US" dirty="0" err="1"/>
              <a:t>Şubat</a:t>
            </a:r>
            <a:r>
              <a:rPr lang="en-US" dirty="0"/>
              <a:t> 2017 </a:t>
            </a:r>
            <a:r>
              <a:rPr lang="en-US" dirty="0" err="1"/>
              <a:t>tarihinde</a:t>
            </a:r>
            <a:r>
              <a:rPr lang="en-US" dirty="0"/>
              <a:t> Aarhus </a:t>
            </a:r>
            <a:r>
              <a:rPr lang="en-US" dirty="0" err="1"/>
              <a:t>Üniversitesi</a:t>
            </a:r>
            <a:r>
              <a:rPr lang="en-US" dirty="0"/>
              <a:t>: http://kontur.au.dk/fileadmin/www.kontur.au.dk/OLD_ISSUES/pdf/kontur_02/li_narangoa.pdf </a:t>
            </a:r>
            <a:r>
              <a:rPr lang="en-US" dirty="0" err="1"/>
              <a:t>adresinden</a:t>
            </a:r>
            <a:r>
              <a:rPr lang="en-US" dirty="0"/>
              <a:t> </a:t>
            </a:r>
            <a:r>
              <a:rPr lang="en-US" dirty="0" err="1"/>
              <a:t>alındı</a:t>
            </a:r>
            <a:r>
              <a:rPr lang="en-US" dirty="0" smtClean="0"/>
              <a:t>.</a:t>
            </a:r>
            <a:r>
              <a:rPr lang="en-US" dirty="0"/>
              <a:t> </a:t>
            </a:r>
          </a:p>
          <a:p>
            <a:endParaRPr lang="en-US" dirty="0"/>
          </a:p>
        </p:txBody>
      </p:sp>
    </p:spTree>
    <p:extLst>
      <p:ext uri="{BB962C8B-B14F-4D97-AF65-F5344CB8AC3E}">
        <p14:creationId xmlns:p14="http://schemas.microsoft.com/office/powerpoint/2010/main" val="39882972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08920"/>
            <a:ext cx="8229600" cy="1143000"/>
          </a:xfrm>
        </p:spPr>
        <p:txBody>
          <a:bodyPr>
            <a:normAutofit fontScale="90000"/>
          </a:bodyPr>
          <a:lstStyle/>
          <a:p>
            <a:r>
              <a:rPr lang="tr-TR" dirty="0" smtClean="0"/>
              <a:t> Peki şimdi  sizin </a:t>
            </a:r>
            <a:br>
              <a:rPr lang="tr-TR" dirty="0" smtClean="0"/>
            </a:br>
            <a:r>
              <a:rPr lang="tr-TR" dirty="0" smtClean="0"/>
              <a:t>aklınıza hangi konular geliyor?</a:t>
            </a:r>
            <a:endParaRPr lang="en-US" dirty="0"/>
          </a:p>
        </p:txBody>
      </p:sp>
    </p:spTree>
    <p:extLst>
      <p:ext uri="{BB962C8B-B14F-4D97-AF65-F5344CB8AC3E}">
        <p14:creationId xmlns:p14="http://schemas.microsoft.com/office/powerpoint/2010/main" val="16518535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Sıralayalım....</a:t>
            </a:r>
            <a:endParaRPr lang="en-US" dirty="0"/>
          </a:p>
        </p:txBody>
      </p:sp>
      <p:sp>
        <p:nvSpPr>
          <p:cNvPr id="3" name="Content Placeholder 2"/>
          <p:cNvSpPr>
            <a:spLocks noGrp="1"/>
          </p:cNvSpPr>
          <p:nvPr>
            <p:ph idx="1"/>
          </p:nvPr>
        </p:nvSpPr>
        <p:spPr>
          <a:xfrm>
            <a:off x="457200" y="1600201"/>
            <a:ext cx="8229600" cy="2476872"/>
          </a:xfrm>
        </p:spPr>
        <p:txBody>
          <a:bodyPr>
            <a:normAutofit fontScale="92500" lnSpcReduction="20000"/>
          </a:bodyPr>
          <a:lstStyle/>
          <a:p>
            <a:r>
              <a:rPr lang="tr-TR" dirty="0" smtClean="0"/>
              <a:t>Anahtar kelimeler belirleyin,</a:t>
            </a:r>
          </a:p>
          <a:p>
            <a:r>
              <a:rPr lang="tr-TR" dirty="0"/>
              <a:t> A</a:t>
            </a:r>
            <a:r>
              <a:rPr lang="tr-TR" dirty="0" smtClean="0"/>
              <a:t>ramaları süzün,daraltın,</a:t>
            </a:r>
          </a:p>
          <a:p>
            <a:r>
              <a:rPr lang="tr-TR" dirty="0" smtClean="0"/>
              <a:t>Hızlı okuma yapın,</a:t>
            </a:r>
          </a:p>
          <a:p>
            <a:r>
              <a:rPr lang="tr-TR" dirty="0" smtClean="0"/>
              <a:t>Ama iyi okuyun....</a:t>
            </a:r>
          </a:p>
          <a:p>
            <a:r>
              <a:rPr lang="tr-TR" dirty="0" smtClean="0"/>
              <a:t>Yazmaya başlayın...</a:t>
            </a:r>
          </a:p>
          <a:p>
            <a:endParaRPr lang="en-US" dirty="0"/>
          </a:p>
        </p:txBody>
      </p:sp>
    </p:spTree>
    <p:extLst>
      <p:ext uri="{BB962C8B-B14F-4D97-AF65-F5344CB8AC3E}">
        <p14:creationId xmlns:p14="http://schemas.microsoft.com/office/powerpoint/2010/main" val="926493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636912"/>
            <a:ext cx="8280920" cy="1323439"/>
          </a:xfrm>
          <a:prstGeom prst="rect">
            <a:avLst/>
          </a:prstGeom>
        </p:spPr>
        <p:txBody>
          <a:bodyPr wrap="square">
            <a:spAutoFit/>
          </a:bodyPr>
          <a:lstStyle/>
          <a:p>
            <a:pPr algn="ctr"/>
            <a:r>
              <a:rPr lang="en-US" sz="4000" b="1" i="1" dirty="0" err="1" smtClean="0"/>
              <a:t>Bilimsel</a:t>
            </a:r>
            <a:r>
              <a:rPr lang="en-US" sz="4000" b="1" i="1" dirty="0" smtClean="0"/>
              <a:t> </a:t>
            </a:r>
            <a:r>
              <a:rPr lang="en-US" sz="4000" b="1" i="1" dirty="0" err="1" smtClean="0"/>
              <a:t>Araşt</a:t>
            </a:r>
            <a:r>
              <a:rPr lang="tr-TR" sz="4000" b="1" i="1" dirty="0" smtClean="0"/>
              <a:t>ı</a:t>
            </a:r>
            <a:r>
              <a:rPr lang="en-US" sz="4000" b="1" i="1" dirty="0" err="1" smtClean="0"/>
              <a:t>rma</a:t>
            </a:r>
            <a:r>
              <a:rPr lang="en-US" sz="4000" b="1" i="1" dirty="0" smtClean="0"/>
              <a:t> </a:t>
            </a:r>
            <a:r>
              <a:rPr lang="en-US" sz="4000" b="1" i="1" dirty="0" err="1" smtClean="0"/>
              <a:t>Süreci</a:t>
            </a:r>
            <a:r>
              <a:rPr lang="en-US" sz="4000" b="1" i="1" dirty="0" smtClean="0"/>
              <a:t> </a:t>
            </a:r>
            <a:r>
              <a:rPr lang="en-US" sz="4000" b="1" i="1" dirty="0" err="1" smtClean="0"/>
              <a:t>ve</a:t>
            </a:r>
            <a:r>
              <a:rPr lang="en-US" sz="4000" b="1" i="1" dirty="0" smtClean="0"/>
              <a:t> </a:t>
            </a:r>
            <a:endParaRPr lang="tr-TR" sz="4000" b="1" i="1" dirty="0" smtClean="0"/>
          </a:p>
          <a:p>
            <a:pPr algn="ctr"/>
            <a:r>
              <a:rPr lang="en-US" sz="4000" b="1" i="1" dirty="0" err="1" smtClean="0"/>
              <a:t>Araşt</a:t>
            </a:r>
            <a:r>
              <a:rPr lang="tr-TR" sz="4000" b="1" i="1" dirty="0" smtClean="0"/>
              <a:t>ı</a:t>
            </a:r>
            <a:r>
              <a:rPr lang="en-US" sz="4000" b="1" i="1" dirty="0" err="1" smtClean="0"/>
              <a:t>rma</a:t>
            </a:r>
            <a:r>
              <a:rPr lang="en-US" sz="4000" b="1" i="1" dirty="0" smtClean="0"/>
              <a:t> </a:t>
            </a:r>
            <a:r>
              <a:rPr lang="tr-TR" sz="4000" b="1" i="1" dirty="0" err="1"/>
              <a:t>S</a:t>
            </a:r>
            <a:r>
              <a:rPr lang="en-US" sz="4000" b="1" i="1" dirty="0" err="1" smtClean="0"/>
              <a:t>orunsal</a:t>
            </a:r>
            <a:r>
              <a:rPr lang="tr-TR" sz="4000" b="1" i="1" dirty="0" smtClean="0"/>
              <a:t>ı</a:t>
            </a:r>
            <a:r>
              <a:rPr lang="en-US" sz="4000" b="1" i="1" dirty="0" smtClean="0"/>
              <a:t> </a:t>
            </a:r>
            <a:r>
              <a:rPr lang="tr-TR" sz="4000" b="1" i="1" dirty="0" err="1"/>
              <a:t>B</a:t>
            </a:r>
            <a:r>
              <a:rPr lang="en-US" sz="4000" b="1" i="1" dirty="0" err="1" smtClean="0"/>
              <a:t>elirleme</a:t>
            </a:r>
            <a:endParaRPr lang="en-US" sz="4000" b="1" i="1" dirty="0"/>
          </a:p>
        </p:txBody>
      </p:sp>
    </p:spTree>
    <p:extLst>
      <p:ext uri="{BB962C8B-B14F-4D97-AF65-F5344CB8AC3E}">
        <p14:creationId xmlns:p14="http://schemas.microsoft.com/office/powerpoint/2010/main" val="4009577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b="1" dirty="0" smtClean="0"/>
              <a:t>Bilimsel araştırma aşamaları(süreci)</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1206312"/>
              </p:ext>
            </p:extLst>
          </p:nvPr>
        </p:nvGraphicFramePr>
        <p:xfrm>
          <a:off x="539552" y="1196752"/>
          <a:ext cx="8229600"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8139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1. Araştırma sorunsalı belirleme</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3878301"/>
              </p:ext>
            </p:extLst>
          </p:nvPr>
        </p:nvGraphicFramePr>
        <p:xfrm>
          <a:off x="467544" y="1556792"/>
          <a:ext cx="7859216" cy="3632200"/>
        </p:xfrm>
        <a:graphic>
          <a:graphicData uri="http://schemas.openxmlformats.org/drawingml/2006/table">
            <a:tbl>
              <a:tblPr firstRow="1" bandRow="1">
                <a:tableStyleId>{5C22544A-7EE6-4342-B048-85BDC9FD1C3A}</a:tableStyleId>
              </a:tblPr>
              <a:tblGrid>
                <a:gridCol w="1797825"/>
                <a:gridCol w="6061391"/>
              </a:tblGrid>
              <a:tr h="370840">
                <a:tc>
                  <a:txBody>
                    <a:bodyPr/>
                    <a:lstStyle/>
                    <a:p>
                      <a:r>
                        <a:rPr lang="tr-TR" dirty="0" smtClean="0"/>
                        <a:t>Adımlar</a:t>
                      </a:r>
                      <a:endParaRPr lang="en-US" dirty="0"/>
                    </a:p>
                  </a:txBody>
                  <a:tcPr/>
                </a:tc>
                <a:tc>
                  <a:txBody>
                    <a:bodyPr/>
                    <a:lstStyle/>
                    <a:p>
                      <a:r>
                        <a:rPr lang="tr-TR" dirty="0" smtClean="0"/>
                        <a:t>Açıklama</a:t>
                      </a:r>
                      <a:endParaRPr lang="en-US" dirty="0"/>
                    </a:p>
                  </a:txBody>
                  <a:tcPr/>
                </a:tc>
              </a:tr>
              <a:tr h="2898120">
                <a:tc>
                  <a:txBody>
                    <a:bodyPr/>
                    <a:lstStyle/>
                    <a:p>
                      <a:r>
                        <a:rPr lang="tr-TR" sz="1600" b="1" dirty="0" smtClean="0"/>
                        <a:t>a. Sorunsal</a:t>
                      </a:r>
                      <a:r>
                        <a:rPr lang="tr-TR" sz="1600" b="1" baseline="0" dirty="0" smtClean="0"/>
                        <a:t> belirleme</a:t>
                      </a:r>
                      <a:endParaRPr lang="en-US" sz="1600" b="1" dirty="0"/>
                    </a:p>
                  </a:txBody>
                  <a:tcPr/>
                </a:tc>
                <a:tc>
                  <a:txBody>
                    <a:bodyPr/>
                    <a:lstStyle/>
                    <a:p>
                      <a:r>
                        <a:rPr lang="tr-TR" sz="1600" dirty="0" smtClean="0"/>
                        <a:t>Araştırılmak istenen alanda herhangi bir problemin</a:t>
                      </a:r>
                      <a:r>
                        <a:rPr lang="tr-TR" sz="1600" baseline="0" dirty="0" smtClean="0"/>
                        <a:t> ifadesidir.</a:t>
                      </a:r>
                    </a:p>
                    <a:p>
                      <a:r>
                        <a:rPr lang="tr-TR" sz="1600" baseline="0" dirty="0" smtClean="0"/>
                        <a:t> Problemin ne olduğu,neden böyle bir araştırmaya ihtiyaç duyulduğunun izahıdır.</a:t>
                      </a:r>
                    </a:p>
                    <a:p>
                      <a:r>
                        <a:rPr lang="tr-TR" sz="1600" baseline="0" dirty="0" smtClean="0"/>
                        <a:t>Başarıya etki eden faktörler </a:t>
                      </a:r>
                      <a:r>
                        <a:rPr lang="tr-TR" sz="1600" b="1" baseline="0" dirty="0" smtClean="0"/>
                        <a:t>nelerdir?</a:t>
                      </a:r>
                    </a:p>
                    <a:p>
                      <a:r>
                        <a:rPr lang="tr-TR" sz="1600" baseline="0" dirty="0" smtClean="0"/>
                        <a:t>İnsanlar </a:t>
                      </a:r>
                      <a:r>
                        <a:rPr lang="tr-TR" sz="1600" b="1" baseline="0" dirty="0" smtClean="0"/>
                        <a:t>neden</a:t>
                      </a:r>
                      <a:r>
                        <a:rPr lang="tr-TR" sz="1600" baseline="0" dirty="0" smtClean="0"/>
                        <a:t> taklit ürün satın alırlar?</a:t>
                      </a:r>
                    </a:p>
                    <a:p>
                      <a:r>
                        <a:rPr lang="tr-TR" sz="1600" b="1" baseline="0" dirty="0" smtClean="0"/>
                        <a:t>Neden</a:t>
                      </a:r>
                      <a:r>
                        <a:rPr lang="tr-TR" sz="1600" baseline="0" dirty="0" smtClean="0"/>
                        <a:t>  şirketler git gide birbirine benzemektedirler?</a:t>
                      </a:r>
                    </a:p>
                    <a:p>
                      <a:r>
                        <a:rPr lang="tr-TR" sz="1600" baseline="0" dirty="0" smtClean="0"/>
                        <a:t>Çalışan örgütsel bağlılığı </a:t>
                      </a:r>
                      <a:r>
                        <a:rPr lang="tr-TR" sz="1600" b="1" baseline="0" dirty="0" smtClean="0"/>
                        <a:t>nasıl</a:t>
                      </a:r>
                      <a:r>
                        <a:rPr lang="tr-TR" sz="1600" baseline="0" dirty="0" smtClean="0"/>
                        <a:t> arttırılır?</a:t>
                      </a:r>
                    </a:p>
                    <a:p>
                      <a:r>
                        <a:rPr lang="tr-TR" sz="1600" baseline="0" dirty="0" smtClean="0"/>
                        <a:t>İnsanlar </a:t>
                      </a:r>
                      <a:r>
                        <a:rPr lang="tr-TR" sz="1600" b="1" baseline="0" dirty="0" smtClean="0"/>
                        <a:t>neden</a:t>
                      </a:r>
                      <a:r>
                        <a:rPr lang="tr-TR" sz="1600" baseline="0" dirty="0" smtClean="0"/>
                        <a:t> depresyona girerler?</a:t>
                      </a:r>
                    </a:p>
                    <a:p>
                      <a:r>
                        <a:rPr lang="tr-TR" sz="1600" baseline="0" dirty="0" smtClean="0"/>
                        <a:t>Her bilimsel araştırmada bir araştırma sorunsalı-problemi mevcuttur.</a:t>
                      </a:r>
                    </a:p>
                    <a:p>
                      <a:r>
                        <a:rPr lang="tr-TR" sz="1600" baseline="0" dirty="0" smtClean="0"/>
                        <a:t>Sorunu belirlemek zaman alıcıdır.</a:t>
                      </a:r>
                    </a:p>
                    <a:p>
                      <a:r>
                        <a:rPr lang="tr-TR" sz="1600" baseline="0" dirty="0" smtClean="0"/>
                        <a:t>Araştırmacı oncelikle literatürdeki boşluklara bakarak bir sorun belirleyebilir.</a:t>
                      </a:r>
                    </a:p>
                    <a:p>
                      <a:r>
                        <a:rPr lang="tr-TR" sz="1600" baseline="0" dirty="0" smtClean="0"/>
                        <a:t> </a:t>
                      </a:r>
                      <a:endParaRPr lang="en-US" sz="1600" dirty="0"/>
                    </a:p>
                  </a:txBody>
                  <a:tcPr/>
                </a:tc>
              </a:tr>
            </a:tbl>
          </a:graphicData>
        </a:graphic>
      </p:graphicFrame>
    </p:spTree>
    <p:extLst>
      <p:ext uri="{BB962C8B-B14F-4D97-AF65-F5344CB8AC3E}">
        <p14:creationId xmlns:p14="http://schemas.microsoft.com/office/powerpoint/2010/main" val="3472473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
            </a:r>
            <a:br>
              <a:rPr lang="tr-TR" dirty="0" smtClean="0"/>
            </a:br>
            <a:r>
              <a:rPr lang="tr-TR" sz="3600" b="1" dirty="0" smtClean="0"/>
              <a:t>Araştırma konu ve sorunsalı belirleme kaynakları</a:t>
            </a:r>
            <a:r>
              <a:rPr lang="en-US" sz="3600" b="1" dirty="0" smtClean="0"/>
              <a:t/>
            </a:r>
            <a:br>
              <a:rPr lang="en-US" sz="3600" b="1" dirty="0" smtClean="0"/>
            </a:br>
            <a:endParaRPr lang="en-US" sz="3600" b="1" dirty="0"/>
          </a:p>
        </p:txBody>
      </p:sp>
      <p:sp>
        <p:nvSpPr>
          <p:cNvPr id="5" name="Content Placeholder 4"/>
          <p:cNvSpPr>
            <a:spLocks noGrp="1"/>
          </p:cNvSpPr>
          <p:nvPr>
            <p:ph idx="1"/>
          </p:nvPr>
        </p:nvSpPr>
        <p:spPr>
          <a:xfrm>
            <a:off x="467544" y="2492896"/>
            <a:ext cx="8229600" cy="1252736"/>
          </a:xfrm>
        </p:spPr>
        <p:txBody>
          <a:bodyPr/>
          <a:lstStyle/>
          <a:p>
            <a:pPr marL="0" indent="0">
              <a:buNone/>
            </a:pPr>
            <a:r>
              <a:rPr lang="tr-TR" dirty="0"/>
              <a:t> </a:t>
            </a:r>
            <a:r>
              <a:rPr lang="tr-TR" i="1" dirty="0"/>
              <a:t>Ö</a:t>
            </a:r>
            <a:r>
              <a:rPr lang="tr-TR" i="1" dirty="0" smtClean="0"/>
              <a:t>nceki  bilimsel çalışmalar; tezler, makaleler, bildiriler, raporlar...</a:t>
            </a:r>
          </a:p>
          <a:p>
            <a:pPr marL="0" indent="0">
              <a:buNone/>
            </a:pPr>
            <a:endParaRPr lang="en-US" dirty="0"/>
          </a:p>
        </p:txBody>
      </p:sp>
    </p:spTree>
    <p:extLst>
      <p:ext uri="{BB962C8B-B14F-4D97-AF65-F5344CB8AC3E}">
        <p14:creationId xmlns:p14="http://schemas.microsoft.com/office/powerpoint/2010/main" val="319306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706090"/>
          </a:xfrm>
        </p:spPr>
        <p:txBody>
          <a:bodyPr>
            <a:normAutofit/>
          </a:bodyPr>
          <a:lstStyle/>
          <a:p>
            <a:r>
              <a:rPr lang="tr-TR" sz="2400" b="1" dirty="0" smtClean="0"/>
              <a:t>Eleştirel bir mantıkla çalışmaları incelerken;</a:t>
            </a:r>
            <a:endParaRPr lang="en-US" sz="2400" b="1" dirty="0"/>
          </a:p>
        </p:txBody>
      </p:sp>
      <p:sp>
        <p:nvSpPr>
          <p:cNvPr id="3" name="İçerik Yer Tutucusu 2"/>
          <p:cNvSpPr>
            <a:spLocks noGrp="1"/>
          </p:cNvSpPr>
          <p:nvPr>
            <p:ph idx="1"/>
          </p:nvPr>
        </p:nvSpPr>
        <p:spPr>
          <a:xfrm>
            <a:off x="0" y="548680"/>
            <a:ext cx="9144000" cy="6309320"/>
          </a:xfrm>
        </p:spPr>
        <p:txBody>
          <a:bodyPr>
            <a:normAutofit fontScale="25000" lnSpcReduction="20000"/>
          </a:bodyPr>
          <a:lstStyle/>
          <a:p>
            <a:r>
              <a:rPr lang="tr-TR" sz="9600" dirty="0" smtClean="0"/>
              <a:t>Makalenin araştırma problemi (varlık gerekçesi) açıkça ifade edilmiş mi?</a:t>
            </a:r>
          </a:p>
          <a:p>
            <a:r>
              <a:rPr lang="tr-TR" sz="9600" dirty="0" smtClean="0"/>
              <a:t>Araştırmanın amacı açıkça ifade edilmiş mi?</a:t>
            </a:r>
          </a:p>
          <a:p>
            <a:r>
              <a:rPr lang="tr-TR" sz="9600" dirty="0" smtClean="0"/>
              <a:t>Araştırma ele aldığı konuya ilişkin kaynaklara sahip mi?</a:t>
            </a:r>
          </a:p>
          <a:p>
            <a:r>
              <a:rPr lang="tr-TR" sz="9600" dirty="0" smtClean="0"/>
              <a:t>Kaynak incelemesi yeterince kapsamlı mı?</a:t>
            </a:r>
          </a:p>
          <a:p>
            <a:r>
              <a:rPr lang="tr-TR" sz="9600" dirty="0" smtClean="0"/>
              <a:t>Kuramsal bir çerçeve oluşturulmuş mu?</a:t>
            </a:r>
          </a:p>
          <a:p>
            <a:r>
              <a:rPr lang="tr-TR" sz="9600" dirty="0" smtClean="0"/>
              <a:t>Araştırma yöntemi ifade edilip açıklanmış mı?</a:t>
            </a:r>
          </a:p>
          <a:p>
            <a:r>
              <a:rPr lang="tr-TR" sz="9600" dirty="0" smtClean="0"/>
              <a:t>Araştırmanın soru ve hipotezleri ilgili yazınla ilişkilendirilerek mi geliştirilmiş?</a:t>
            </a:r>
          </a:p>
          <a:p>
            <a:r>
              <a:rPr lang="tr-TR" sz="9600" dirty="0" smtClean="0"/>
              <a:t>Araştırmanın evreni, örneklemi iyi tanımlanmış ve «</a:t>
            </a:r>
            <a:r>
              <a:rPr lang="tr-TR" sz="9600" dirty="0" err="1" smtClean="0"/>
              <a:t>niçin»leri</a:t>
            </a:r>
            <a:r>
              <a:rPr lang="tr-TR" sz="9600" dirty="0" smtClean="0"/>
              <a:t> açıklanmış mı?</a:t>
            </a:r>
          </a:p>
          <a:p>
            <a:r>
              <a:rPr lang="tr-TR" sz="9600" dirty="0" smtClean="0"/>
              <a:t>Veri çözümleme yöntemi incelenmiş ve açık mı?</a:t>
            </a:r>
          </a:p>
          <a:p>
            <a:r>
              <a:rPr lang="tr-TR" sz="9600" dirty="0" smtClean="0"/>
              <a:t>Elde edilen bulgular amaç ve hipotezlerle uyumlu mu, tartışılmış mı?</a:t>
            </a:r>
          </a:p>
          <a:p>
            <a:r>
              <a:rPr lang="tr-TR" sz="9600" dirty="0" smtClean="0"/>
              <a:t>Bulgulara ek ne tür gelecek çalışmaları önerilmiş,</a:t>
            </a:r>
          </a:p>
          <a:p>
            <a:r>
              <a:rPr lang="tr-TR" sz="9600" dirty="0" smtClean="0"/>
              <a:t>Sonuç ile araştırma amacı makul bir şekilde örtüşmüş mü?</a:t>
            </a:r>
          </a:p>
          <a:p>
            <a:r>
              <a:rPr lang="tr-TR" sz="9600" dirty="0" smtClean="0"/>
              <a:t>Yazar, çalışmanın sınırlılık-kısıtlar dan bahsetmiş mi?</a:t>
            </a:r>
          </a:p>
          <a:p>
            <a:r>
              <a:rPr lang="tr-TR" sz="9600" dirty="0" smtClean="0"/>
              <a:t>Kaynakça yeterli mi?</a:t>
            </a:r>
          </a:p>
          <a:p>
            <a:endParaRPr lang="tr-TR" dirty="0" smtClean="0"/>
          </a:p>
          <a:p>
            <a:endParaRPr lang="tr-TR" dirty="0" smtClean="0"/>
          </a:p>
          <a:p>
            <a:endParaRPr lang="tr-TR" dirty="0" smtClean="0"/>
          </a:p>
          <a:p>
            <a:endParaRPr lang="tr-TR" dirty="0" smtClean="0"/>
          </a:p>
          <a:p>
            <a:endParaRPr lang="tr-TR" dirty="0" smtClean="0"/>
          </a:p>
          <a:p>
            <a:endParaRPr lang="tr-TR" dirty="0" smtClean="0"/>
          </a:p>
          <a:p>
            <a:r>
              <a:rPr lang="tr-TR" dirty="0" smtClean="0"/>
              <a:t> </a:t>
            </a:r>
          </a:p>
        </p:txBody>
      </p:sp>
    </p:spTree>
    <p:extLst>
      <p:ext uri="{BB962C8B-B14F-4D97-AF65-F5344CB8AC3E}">
        <p14:creationId xmlns:p14="http://schemas.microsoft.com/office/powerpoint/2010/main" val="4175678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661</TotalTime>
  <Words>1479</Words>
  <Application>Microsoft Office PowerPoint</Application>
  <PresentationFormat>On-screen Show (4:3)</PresentationFormat>
  <Paragraphs>207</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Ofis Teması</vt:lpstr>
      <vt:lpstr>MAN 644 – Bilimsel Araştırma Yöntemleri ve Yayın Etiği </vt:lpstr>
      <vt:lpstr>TANIŞMA</vt:lpstr>
      <vt:lpstr>PowerPoint Presentation</vt:lpstr>
      <vt:lpstr>Araştırma Yöntemleri Dersi İçerik:</vt:lpstr>
      <vt:lpstr>PowerPoint Presentation</vt:lpstr>
      <vt:lpstr>Bilimsel araştırma aşamaları(süreci)</vt:lpstr>
      <vt:lpstr>1. Araştırma sorunsalı belirleme</vt:lpstr>
      <vt:lpstr> Araştırma konu ve sorunsalı belirleme kaynakları </vt:lpstr>
      <vt:lpstr>Eleştirel bir mantıkla çalışmaları incelerken;</vt:lpstr>
      <vt:lpstr>Bookmarking-İşaretleme </vt:lpstr>
      <vt:lpstr> Türkiye: https://tez.yok.gov.tr/UlusalTezMerkezi/</vt:lpstr>
      <vt:lpstr>PowerPoint Presentation</vt:lpstr>
      <vt:lpstr>PowerPoint Presentation</vt:lpstr>
      <vt:lpstr>PowerPoint Presentation</vt:lpstr>
      <vt:lpstr> Yurtdışı: https://search.proquest.com/pqdtglobal/index</vt:lpstr>
      <vt:lpstr>Örnek doktora tezi...</vt:lpstr>
      <vt:lpstr>PowerPoint Presentation</vt:lpstr>
      <vt:lpstr>PowerPoint Presentation</vt:lpstr>
      <vt:lpstr>PowerPoint Presentation</vt:lpstr>
      <vt:lpstr>Google arama...</vt:lpstr>
      <vt:lpstr>Google akademik…</vt:lpstr>
      <vt:lpstr>PowerPoint Presentation</vt:lpstr>
      <vt:lpstr>PowerPoint Presentation</vt:lpstr>
      <vt:lpstr>PowerPoint Presentation</vt:lpstr>
      <vt:lpstr> Okudukça not alalım...</vt:lpstr>
      <vt:lpstr>PowerPoint Presentation</vt:lpstr>
      <vt:lpstr>PowerPoint Presentation</vt:lpstr>
      <vt:lpstr>PowerPoint Presentation</vt:lpstr>
      <vt:lpstr>İdeal bir araştırma sorunsalı ve konusunun özellikleri</vt:lpstr>
      <vt:lpstr>Araştırma  konusu &amp; sorunsalı belirleme aşamaları</vt:lpstr>
      <vt:lpstr>Araştırma konusunun daraltılması</vt:lpstr>
      <vt:lpstr> Konunun kapsamı açısından (performansa dayalı ücret, pazara  ilk giriş fiyatı vb.) </vt:lpstr>
      <vt:lpstr> Coğrafi alan açısından (Ankara-İstanbul,Çukurova, Akdeniz bölgesi vb.) </vt:lpstr>
      <vt:lpstr>Çalışan grupları (beyaz yakalı,  beyaz yakalı robotlar, mavi yakalı, yöneticiler,vb.) </vt:lpstr>
      <vt:lpstr>PowerPoint Presentation</vt:lpstr>
      <vt:lpstr>Yaş grupları açısından (X,Y,Z, çocuk ,genç yaşlı vb.) </vt:lpstr>
      <vt:lpstr>Zaman açısından (2010-2018 yılları arasında) </vt:lpstr>
      <vt:lpstr>Araştırma sorunsalının bileşenleri</vt:lpstr>
      <vt:lpstr>İyi bir özet</vt:lpstr>
      <vt:lpstr>İyi bir başlık için...</vt:lpstr>
      <vt:lpstr>PowerPoint Presentation</vt:lpstr>
      <vt:lpstr>PowerPoint Presentation</vt:lpstr>
      <vt:lpstr> Yazımda APA .6.0</vt:lpstr>
      <vt:lpstr> Makalede APA 6. sürüm tarzı metin içi atıf yöntemi örnekleri: </vt:lpstr>
      <vt:lpstr> KAYNAKÇA GÖSTERİMİ </vt:lpstr>
      <vt:lpstr> Peki şimdi  sizin  aklınıza hangi konular geliyor?</vt:lpstr>
      <vt:lpstr>Sıralayalım....</vt:lpstr>
    </vt:vector>
  </TitlesOfParts>
  <Company>Progressive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Araştırma Yöntemleri</dc:title>
  <dc:creator>Eda YAŞA</dc:creator>
  <cp:lastModifiedBy>none</cp:lastModifiedBy>
  <cp:revision>45</cp:revision>
  <cp:lastPrinted>2018-02-13T12:32:55Z</cp:lastPrinted>
  <dcterms:created xsi:type="dcterms:W3CDTF">2016-09-27T08:36:27Z</dcterms:created>
  <dcterms:modified xsi:type="dcterms:W3CDTF">2020-02-05T14:29:43Z</dcterms:modified>
</cp:coreProperties>
</file>