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23720DD-5B6D-40BF-8493-A6B52D484E6B}" type="datetimeFigureOut">
              <a:rPr lang="tr-TR" smtClean="0"/>
              <a:t>3.03.2026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TYPES OF ETHICS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Res</a:t>
            </a:r>
            <a:r>
              <a:rPr lang="tr-TR" dirty="0" smtClean="0"/>
              <a:t>. </a:t>
            </a:r>
            <a:r>
              <a:rPr lang="tr-TR" dirty="0" err="1" smtClean="0"/>
              <a:t>Asst</a:t>
            </a:r>
            <a:r>
              <a:rPr lang="tr-TR" dirty="0" smtClean="0"/>
              <a:t>. Pelin Özçelik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28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75750" y="1700808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buFont typeface="Wingdings" pitchFamily="2" charset="2"/>
              <a:buChar char="v"/>
            </a:pPr>
            <a:r>
              <a:rPr lang="tr-TR" sz="2400" dirty="0" err="1" smtClean="0"/>
              <a:t>Work</a:t>
            </a:r>
            <a:r>
              <a:rPr lang="tr-TR" sz="2400" dirty="0" smtClean="0"/>
              <a:t> </a:t>
            </a:r>
            <a:r>
              <a:rPr lang="tr-TR" sz="2400" dirty="0" err="1" smtClean="0"/>
              <a:t>environments</a:t>
            </a:r>
            <a:r>
              <a:rPr lang="tr-TR" sz="2400" dirty="0" smtClean="0"/>
              <a:t> </a:t>
            </a:r>
            <a:r>
              <a:rPr lang="tr-TR" sz="2400" dirty="0" err="1" smtClean="0"/>
              <a:t>change</a:t>
            </a:r>
            <a:r>
              <a:rPr lang="tr-TR" sz="2400" dirty="0" smtClean="0"/>
              <a:t> </a:t>
            </a:r>
            <a:r>
              <a:rPr lang="tr-TR" sz="2400" dirty="0" err="1" smtClean="0"/>
              <a:t>from</a:t>
            </a:r>
            <a:r>
              <a:rPr lang="tr-TR" sz="2400" dirty="0" smtClean="0"/>
              <a:t> </a:t>
            </a:r>
            <a:r>
              <a:rPr lang="tr-TR" sz="2400" dirty="0" err="1" smtClean="0"/>
              <a:t>nation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nation</a:t>
            </a:r>
            <a:r>
              <a:rPr lang="tr-TR" sz="2400" dirty="0" smtClean="0"/>
              <a:t>.</a:t>
            </a:r>
          </a:p>
          <a:p>
            <a:pPr marL="1257300" lvl="2" indent="-342900" algn="just">
              <a:buFont typeface="Wingdings" pitchFamily="2" charset="2"/>
              <a:buChar char="v"/>
            </a:pPr>
            <a:r>
              <a:rPr lang="tr-TR" sz="2400" u="sng" dirty="0" err="1"/>
              <a:t>Multinational</a:t>
            </a:r>
            <a:r>
              <a:rPr lang="tr-TR" sz="2400" dirty="0"/>
              <a:t> </a:t>
            </a:r>
            <a:r>
              <a:rPr lang="tr-TR" sz="2400" u="sng" dirty="0" err="1"/>
              <a:t>companies</a:t>
            </a:r>
            <a:r>
              <a:rPr lang="tr-TR" sz="2400" dirty="0"/>
              <a:t> </a:t>
            </a:r>
            <a:r>
              <a:rPr lang="tr-TR" sz="2400" dirty="0" err="1"/>
              <a:t>like</a:t>
            </a:r>
            <a:r>
              <a:rPr lang="tr-TR" sz="2400" dirty="0"/>
              <a:t> Toyota, IBM, Apple, Arçelik </a:t>
            </a:r>
            <a:r>
              <a:rPr lang="tr-TR" sz="2400" dirty="0" err="1"/>
              <a:t>etc</a:t>
            </a:r>
            <a:r>
              <a:rPr lang="tr-TR" sz="2400" dirty="0" smtClean="0"/>
              <a:t>.</a:t>
            </a:r>
          </a:p>
          <a:p>
            <a:pPr marL="800100" lvl="1" indent="-342900" algn="just">
              <a:buFont typeface="Wingdings" pitchFamily="2" charset="2"/>
              <a:buChar char="v"/>
            </a:pPr>
            <a:r>
              <a:rPr lang="tr-TR" sz="2400" dirty="0" err="1" smtClean="0"/>
              <a:t>Many</a:t>
            </a:r>
            <a:r>
              <a:rPr lang="tr-TR" sz="2400" dirty="0" smtClean="0"/>
              <a:t> </a:t>
            </a:r>
            <a:r>
              <a:rPr lang="tr-TR" sz="2400" dirty="0" err="1" smtClean="0"/>
              <a:t>companies</a:t>
            </a:r>
            <a:r>
              <a:rPr lang="tr-TR" sz="2400" dirty="0" smtClean="0"/>
              <a:t> </a:t>
            </a:r>
            <a:r>
              <a:rPr lang="tr-TR" sz="2400" dirty="0" err="1" smtClean="0"/>
              <a:t>formed</a:t>
            </a:r>
            <a:r>
              <a:rPr lang="tr-TR" sz="2400" dirty="0" smtClean="0"/>
              <a:t> </a:t>
            </a:r>
            <a:r>
              <a:rPr lang="tr-TR" sz="2400" dirty="0" err="1" smtClean="0"/>
              <a:t>well-designed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codes</a:t>
            </a:r>
            <a:r>
              <a:rPr lang="tr-TR" sz="2400" b="1" u="sng" dirty="0" smtClean="0"/>
              <a:t> of </a:t>
            </a:r>
            <a:r>
              <a:rPr lang="tr-TR" sz="2400" b="1" u="sng" dirty="0" err="1" smtClean="0"/>
              <a:t>conduct</a:t>
            </a:r>
            <a:r>
              <a:rPr lang="tr-TR" sz="2400" b="1" u="sng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b="1" u="sng" dirty="0" err="1" smtClean="0"/>
              <a:t>code</a:t>
            </a:r>
            <a:r>
              <a:rPr lang="tr-TR" sz="2400" b="1" u="sng" dirty="0" smtClean="0"/>
              <a:t> of </a:t>
            </a:r>
            <a:r>
              <a:rPr lang="tr-TR" sz="2400" b="1" u="sng" dirty="0" err="1" smtClean="0"/>
              <a:t>ethics</a:t>
            </a:r>
            <a:r>
              <a:rPr lang="tr-TR" sz="2400" dirty="0" smtClean="0"/>
              <a:t>.</a:t>
            </a:r>
          </a:p>
          <a:p>
            <a:pPr lvl="1" algn="just"/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27584" y="526577"/>
            <a:ext cx="7656334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INTERNATIONAL DIFFERENCES IN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3074" name="Picture 2" descr="C:\Users\14203290854\Downloads\WhatsApp Image 2026-03-03 at 1.44.32 PM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45024"/>
            <a:ext cx="4400186" cy="3101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14203290854\Downloads\WhatsApp Image 2026-03-03 at 1.45.31 PM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185" y="3645024"/>
            <a:ext cx="4498167" cy="305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18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35969" y="4077072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Courier New" pitchFamily="49" charset="0"/>
              <a:buChar char="o"/>
            </a:pPr>
            <a:r>
              <a:rPr lang="tr-TR" sz="2800" b="1" u="sng" dirty="0" err="1" smtClean="0"/>
              <a:t>Society</a:t>
            </a:r>
            <a:r>
              <a:rPr lang="tr-TR" sz="2800" dirty="0"/>
              <a:t> </a:t>
            </a:r>
            <a:r>
              <a:rPr lang="tr-TR" sz="2800" dirty="0" smtClean="0"/>
              <a:t>is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association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people</a:t>
            </a:r>
            <a:r>
              <a:rPr lang="tr-TR" sz="2800" dirty="0" smtClean="0"/>
              <a:t> </a:t>
            </a:r>
            <a:r>
              <a:rPr lang="tr-TR" sz="2800" dirty="0" err="1" smtClean="0"/>
              <a:t>organised</a:t>
            </a:r>
            <a:r>
              <a:rPr lang="tr-TR" sz="2800" dirty="0" smtClean="0"/>
              <a:t> </a:t>
            </a:r>
            <a:r>
              <a:rPr lang="tr-TR" sz="2800" dirty="0" err="1" smtClean="0"/>
              <a:t>under</a:t>
            </a:r>
            <a:r>
              <a:rPr lang="tr-TR" sz="2800" dirty="0" smtClean="0"/>
              <a:t> a </a:t>
            </a:r>
            <a:r>
              <a:rPr lang="tr-TR" sz="2800" b="1" u="sng" dirty="0" err="1" smtClean="0"/>
              <a:t>system</a:t>
            </a:r>
            <a:r>
              <a:rPr lang="tr-TR" sz="2800" b="1" u="sng" dirty="0" smtClean="0"/>
              <a:t> of </a:t>
            </a:r>
            <a:r>
              <a:rPr lang="tr-TR" sz="2800" b="1" u="sng" dirty="0" err="1" smtClean="0"/>
              <a:t>rules</a:t>
            </a:r>
            <a:r>
              <a:rPr lang="tr-TR" sz="2800" dirty="0" smtClean="0"/>
              <a:t>.</a:t>
            </a:r>
          </a:p>
          <a:p>
            <a:pPr marL="914400" lvl="1" indent="-457200">
              <a:buFont typeface="Courier New" pitchFamily="49" charset="0"/>
              <a:buChar char="o"/>
            </a:pPr>
            <a:r>
              <a:rPr lang="tr-TR" sz="2800" dirty="0" smtClean="0"/>
              <a:t>Rules </a:t>
            </a:r>
            <a:r>
              <a:rPr lang="tr-TR" sz="2800" dirty="0" err="1" smtClean="0"/>
              <a:t>advance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good</a:t>
            </a:r>
            <a:r>
              <a:rPr lang="tr-TR" sz="2800" dirty="0" smtClean="0"/>
              <a:t> of </a:t>
            </a:r>
            <a:r>
              <a:rPr lang="tr-TR" sz="2800" dirty="0" err="1" smtClean="0"/>
              <a:t>members</a:t>
            </a:r>
            <a:r>
              <a:rPr lang="tr-TR" sz="2800" dirty="0" smtClean="0"/>
              <a:t> </a:t>
            </a:r>
            <a:r>
              <a:rPr lang="tr-TR" sz="2800" dirty="0" err="1" smtClean="0"/>
              <a:t>over</a:t>
            </a:r>
            <a:r>
              <a:rPr lang="tr-TR" sz="2800" dirty="0" smtClean="0"/>
              <a:t> time. </a:t>
            </a:r>
            <a:endParaRPr lang="tr-TR" sz="28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15841" y="591327"/>
            <a:ext cx="765633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DEFINING TERMS IN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098" name="Picture 2" descr="C:\Users\14203290854\Downloads\WhatsApp Image 2026-03-03 at 1.56.09 PM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760"/>
            <a:ext cx="7200800" cy="259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644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35969" y="1556792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Courier New" pitchFamily="49" charset="0"/>
              <a:buChar char="o"/>
            </a:pPr>
            <a:r>
              <a:rPr lang="tr-TR" sz="2800" b="1" u="sng" dirty="0" err="1" smtClean="0"/>
              <a:t>Morality</a:t>
            </a:r>
            <a:r>
              <a:rPr lang="tr-TR" sz="2800" dirty="0" smtClean="0"/>
              <a:t>, </a:t>
            </a:r>
            <a:r>
              <a:rPr lang="tr-TR" sz="2800" dirty="0" err="1" smtClean="0"/>
              <a:t>could</a:t>
            </a:r>
            <a:r>
              <a:rPr lang="tr-TR" sz="2800" dirty="0" smtClean="0"/>
              <a:t> be </a:t>
            </a:r>
            <a:r>
              <a:rPr lang="tr-TR" sz="2800" dirty="0" err="1" smtClean="0"/>
              <a:t>defined</a:t>
            </a:r>
            <a:r>
              <a:rPr lang="tr-TR" sz="2800" dirty="0" smtClean="0"/>
              <a:t> as </a:t>
            </a:r>
            <a:r>
              <a:rPr lang="tr-TR" sz="2800" dirty="0" err="1" smtClean="0"/>
              <a:t>society’s</a:t>
            </a:r>
            <a:r>
              <a:rPr lang="tr-TR" sz="2800" dirty="0" smtClean="0"/>
              <a:t> </a:t>
            </a:r>
            <a:r>
              <a:rPr lang="tr-TR" sz="2800" dirty="0" err="1" smtClean="0"/>
              <a:t>rule</a:t>
            </a:r>
            <a:r>
              <a:rPr lang="tr-TR" sz="2800" dirty="0" smtClean="0"/>
              <a:t> </a:t>
            </a:r>
            <a:r>
              <a:rPr lang="tr-TR" sz="2800" dirty="0" err="1" smtClean="0"/>
              <a:t>conduct</a:t>
            </a:r>
            <a:r>
              <a:rPr lang="tr-TR" sz="2800" dirty="0" smtClean="0"/>
              <a:t>. </a:t>
            </a:r>
            <a:r>
              <a:rPr lang="tr-TR" sz="2800" dirty="0" err="1" smtClean="0"/>
              <a:t>What</a:t>
            </a:r>
            <a:r>
              <a:rPr lang="tr-TR" sz="2800" dirty="0" smtClean="0"/>
              <a:t> </a:t>
            </a:r>
            <a:r>
              <a:rPr lang="tr-TR" sz="2800" dirty="0" err="1" smtClean="0"/>
              <a:t>people</a:t>
            </a:r>
            <a:r>
              <a:rPr lang="tr-TR" sz="2800" dirty="0" smtClean="0"/>
              <a:t>:</a:t>
            </a:r>
            <a:endParaRPr lang="tr-TR" sz="28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15841" y="591327"/>
            <a:ext cx="765633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DEFINING TERMS IN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1218068" y="2963772"/>
            <a:ext cx="2592288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Oval 5"/>
          <p:cNvSpPr/>
          <p:nvPr/>
        </p:nvSpPr>
        <p:spPr>
          <a:xfrm>
            <a:off x="4657328" y="2852933"/>
            <a:ext cx="2592288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5089376" y="323417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/>
              <a:t>Should’nt</a:t>
            </a:r>
            <a:r>
              <a:rPr lang="tr-TR" sz="2400" b="1" dirty="0" smtClean="0"/>
              <a:t> do</a:t>
            </a:r>
            <a:endParaRPr lang="tr-TR" sz="2400" b="1" dirty="0"/>
          </a:p>
        </p:txBody>
      </p:sp>
      <p:sp>
        <p:nvSpPr>
          <p:cNvPr id="9" name="Metin kutusu 8"/>
          <p:cNvSpPr txBox="1"/>
          <p:nvPr/>
        </p:nvSpPr>
        <p:spPr>
          <a:xfrm>
            <a:off x="1799692" y="3234170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/>
              <a:t>Should</a:t>
            </a:r>
            <a:r>
              <a:rPr lang="tr-TR" sz="2400" b="1" dirty="0" smtClean="0"/>
              <a:t> do</a:t>
            </a:r>
            <a:endParaRPr lang="tr-TR" sz="2400" b="1" dirty="0"/>
          </a:p>
        </p:txBody>
      </p:sp>
      <p:sp>
        <p:nvSpPr>
          <p:cNvPr id="7" name="Metin kutusu 6"/>
          <p:cNvSpPr txBox="1"/>
          <p:nvPr/>
        </p:nvSpPr>
        <p:spPr>
          <a:xfrm>
            <a:off x="3995936" y="3234171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OR</a:t>
            </a:r>
            <a:endParaRPr lang="tr-TR" sz="2400" b="1" dirty="0"/>
          </a:p>
        </p:txBody>
      </p:sp>
      <p:cxnSp>
        <p:nvCxnSpPr>
          <p:cNvPr id="11" name="Düz Ok Bağlayıcısı 10"/>
          <p:cNvCxnSpPr/>
          <p:nvPr/>
        </p:nvCxnSpPr>
        <p:spPr>
          <a:xfrm flipH="1">
            <a:off x="3059832" y="2510899"/>
            <a:ext cx="432048" cy="3420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414174" y="2479488"/>
            <a:ext cx="445858" cy="3734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ikdörtgen 15"/>
          <p:cNvSpPr/>
          <p:nvPr/>
        </p:nvSpPr>
        <p:spPr>
          <a:xfrm>
            <a:off x="2195736" y="4578959"/>
            <a:ext cx="424847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schemeClr val="tx1"/>
                </a:solidFill>
              </a:rPr>
              <a:t>in </a:t>
            </a:r>
            <a:r>
              <a:rPr lang="tr-TR" sz="2400" b="1" dirty="0" err="1" smtClean="0">
                <a:solidFill>
                  <a:schemeClr val="tx1"/>
                </a:solidFill>
              </a:rPr>
              <a:t>various</a:t>
            </a:r>
            <a:r>
              <a:rPr lang="tr-TR" sz="2400" b="1" dirty="0" smtClean="0">
                <a:solidFill>
                  <a:schemeClr val="tx1"/>
                </a:solidFill>
              </a:rPr>
              <a:t> </a:t>
            </a:r>
            <a:r>
              <a:rPr lang="tr-TR" sz="2400" b="1" dirty="0" err="1" smtClean="0">
                <a:solidFill>
                  <a:schemeClr val="tx1"/>
                </a:solidFill>
              </a:rPr>
              <a:t>situations</a:t>
            </a:r>
            <a:r>
              <a:rPr lang="tr-TR" sz="2400" b="1" dirty="0" smtClean="0">
                <a:solidFill>
                  <a:schemeClr val="tx1"/>
                </a:solidFill>
              </a:rPr>
              <a:t>.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52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35969" y="1556792"/>
            <a:ext cx="784887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Font typeface="Courier New" pitchFamily="49" charset="0"/>
              <a:buChar char="o"/>
            </a:pPr>
            <a:r>
              <a:rPr lang="tr-TR" sz="2800" b="1" u="sng" dirty="0" err="1" smtClean="0"/>
              <a:t>Ethics</a:t>
            </a:r>
            <a:r>
              <a:rPr lang="tr-TR" sz="2800" dirty="0" smtClean="0"/>
              <a:t>, </a:t>
            </a:r>
            <a:r>
              <a:rPr lang="tr-TR" sz="2800" dirty="0" err="1" smtClean="0"/>
              <a:t>therefore</a:t>
            </a:r>
            <a:r>
              <a:rPr lang="tr-TR" sz="2800" dirty="0" smtClean="0"/>
              <a:t> </a:t>
            </a:r>
            <a:r>
              <a:rPr lang="tr-TR" sz="2800" dirty="0" err="1" smtClean="0"/>
              <a:t>could</a:t>
            </a:r>
            <a:r>
              <a:rPr lang="tr-TR" sz="2800" dirty="0" smtClean="0"/>
              <a:t> be </a:t>
            </a:r>
            <a:r>
              <a:rPr lang="tr-TR" sz="2800" dirty="0" err="1" smtClean="0"/>
              <a:t>rational</a:t>
            </a:r>
            <a:r>
              <a:rPr lang="tr-TR" sz="2800" dirty="0" smtClean="0"/>
              <a:t> </a:t>
            </a:r>
            <a:r>
              <a:rPr lang="tr-TR" sz="2800" dirty="0" err="1" smtClean="0"/>
              <a:t>examination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morality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evalution</a:t>
            </a:r>
            <a:r>
              <a:rPr lang="tr-TR" sz="2800" dirty="0" smtClean="0"/>
              <a:t> of </a:t>
            </a:r>
            <a:r>
              <a:rPr lang="tr-TR" sz="2800" dirty="0" err="1" smtClean="0"/>
              <a:t>people’s</a:t>
            </a:r>
            <a:r>
              <a:rPr lang="tr-TR" sz="2800" dirty="0" smtClean="0"/>
              <a:t> </a:t>
            </a:r>
            <a:r>
              <a:rPr lang="tr-TR" sz="2800" dirty="0" err="1" smtClean="0"/>
              <a:t>behaviour</a:t>
            </a:r>
            <a:r>
              <a:rPr lang="tr-TR" sz="2800" dirty="0" smtClean="0"/>
              <a:t>. </a:t>
            </a:r>
          </a:p>
          <a:p>
            <a:pPr marL="914400" lvl="1" indent="-457200" algn="just">
              <a:buFont typeface="Courier New" pitchFamily="49" charset="0"/>
              <a:buChar char="o"/>
            </a:pPr>
            <a:r>
              <a:rPr lang="tr-TR" sz="2800" dirty="0" err="1" smtClean="0"/>
              <a:t>Ethics</a:t>
            </a:r>
            <a:r>
              <a:rPr lang="tr-TR" sz="2800" dirty="0" smtClean="0"/>
              <a:t> is </a:t>
            </a:r>
            <a:r>
              <a:rPr lang="tr-TR" sz="2800" dirty="0" err="1" smtClean="0"/>
              <a:t>important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every</a:t>
            </a:r>
            <a:r>
              <a:rPr lang="tr-TR" sz="2800" dirty="0" smtClean="0"/>
              <a:t> </a:t>
            </a:r>
            <a:r>
              <a:rPr lang="tr-TR" sz="2800" dirty="0" err="1" smtClean="0"/>
              <a:t>society</a:t>
            </a:r>
            <a:r>
              <a:rPr lang="tr-TR" sz="2800" dirty="0"/>
              <a:t>:</a:t>
            </a:r>
            <a:endParaRPr lang="tr-TR" sz="2800" dirty="0" smtClean="0"/>
          </a:p>
          <a:p>
            <a:pPr marL="1371600" lvl="2" indent="-457200" algn="just">
              <a:buFont typeface="Wingdings" pitchFamily="2" charset="2"/>
              <a:buChar char="Ø"/>
            </a:pPr>
            <a:r>
              <a:rPr lang="tr-TR" sz="2800" dirty="0" smtClean="0"/>
              <a:t>First of </a:t>
            </a:r>
            <a:r>
              <a:rPr lang="tr-TR" sz="2800" dirty="0" err="1" smtClean="0"/>
              <a:t>all</a:t>
            </a:r>
            <a:r>
              <a:rPr lang="tr-TR" sz="2800" dirty="0" smtClean="0"/>
              <a:t>, it </a:t>
            </a:r>
            <a:r>
              <a:rPr lang="tr-TR" sz="2800" dirty="0" err="1" smtClean="0"/>
              <a:t>plays</a:t>
            </a:r>
            <a:r>
              <a:rPr lang="tr-TR" sz="2800" dirty="0" smtClean="0"/>
              <a:t> a </a:t>
            </a:r>
            <a:r>
              <a:rPr lang="tr-TR" sz="2800" dirty="0" err="1" smtClean="0"/>
              <a:t>critical</a:t>
            </a:r>
            <a:r>
              <a:rPr lang="tr-TR" sz="2800" dirty="0" smtClean="0"/>
              <a:t> role in </a:t>
            </a:r>
            <a:r>
              <a:rPr lang="tr-TR" sz="2800" u="sng" dirty="0" err="1" smtClean="0"/>
              <a:t>shaping</a:t>
            </a:r>
            <a:r>
              <a:rPr lang="tr-TR" sz="2800" u="sng" dirty="0" smtClean="0"/>
              <a:t> </a:t>
            </a:r>
            <a:r>
              <a:rPr lang="tr-TR" sz="2800" u="sng" dirty="0" err="1" smtClean="0"/>
              <a:t>the</a:t>
            </a:r>
            <a:r>
              <a:rPr lang="tr-TR" sz="2800" u="sng" dirty="0" smtClean="0"/>
              <a:t> </a:t>
            </a:r>
            <a:r>
              <a:rPr lang="tr-TR" sz="2800" u="sng" dirty="0" err="1" smtClean="0"/>
              <a:t>individual</a:t>
            </a:r>
            <a:r>
              <a:rPr lang="tr-TR" sz="2800" u="sng" dirty="0" smtClean="0"/>
              <a:t> </a:t>
            </a:r>
            <a:r>
              <a:rPr lang="tr-TR" sz="2800" u="sng" dirty="0" err="1" smtClean="0"/>
              <a:t>behaviours</a:t>
            </a:r>
            <a:r>
              <a:rPr lang="tr-TR" sz="2800" dirty="0" smtClean="0"/>
              <a:t> </a:t>
            </a:r>
            <a:r>
              <a:rPr lang="tr-TR" sz="2800" dirty="0" err="1" smtClean="0"/>
              <a:t>within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society</a:t>
            </a:r>
            <a:r>
              <a:rPr lang="tr-TR" sz="2800" dirty="0" smtClean="0"/>
              <a:t>.</a:t>
            </a:r>
          </a:p>
          <a:p>
            <a:pPr marL="1371600" lvl="2" indent="-457200" algn="just">
              <a:buFont typeface="Wingdings" pitchFamily="2" charset="2"/>
              <a:buChar char="Ø"/>
            </a:pPr>
            <a:r>
              <a:rPr lang="tr-TR" sz="2800" dirty="0" err="1" smtClean="0"/>
              <a:t>Secondly</a:t>
            </a:r>
            <a:r>
              <a:rPr lang="tr-TR" sz="2800" dirty="0" smtClean="0"/>
              <a:t>, </a:t>
            </a:r>
            <a:r>
              <a:rPr lang="tr-TR" sz="2800" dirty="0" err="1" smtClean="0"/>
              <a:t>ethics</a:t>
            </a:r>
            <a:r>
              <a:rPr lang="tr-TR" sz="2800" dirty="0" smtClean="0"/>
              <a:t> </a:t>
            </a:r>
            <a:r>
              <a:rPr lang="tr-TR" sz="2800" dirty="0" err="1" smtClean="0"/>
              <a:t>helps</a:t>
            </a:r>
            <a:r>
              <a:rPr lang="tr-TR" sz="2800" dirty="0" smtClean="0"/>
              <a:t> us </a:t>
            </a:r>
            <a:r>
              <a:rPr lang="tr-TR" sz="2800" u="sng" dirty="0" err="1" smtClean="0"/>
              <a:t>balance</a:t>
            </a:r>
            <a:r>
              <a:rPr lang="tr-TR" sz="2800" u="sng" dirty="0" smtClean="0"/>
              <a:t> self-</a:t>
            </a:r>
            <a:r>
              <a:rPr lang="tr-TR" sz="2800" u="sng" dirty="0" err="1" smtClean="0"/>
              <a:t>interest</a:t>
            </a:r>
            <a:r>
              <a:rPr lang="tr-TR" sz="2800" u="sng" dirty="0" smtClean="0"/>
              <a:t> </a:t>
            </a:r>
            <a:r>
              <a:rPr lang="tr-TR" sz="2800" u="sng" dirty="0" err="1" smtClean="0"/>
              <a:t>and</a:t>
            </a:r>
            <a:r>
              <a:rPr lang="tr-TR" sz="2800" u="sng" dirty="0" smtClean="0"/>
              <a:t> </a:t>
            </a:r>
            <a:r>
              <a:rPr lang="tr-TR" sz="2800" u="sng" dirty="0" err="1" smtClean="0"/>
              <a:t>good</a:t>
            </a:r>
            <a:r>
              <a:rPr lang="tr-TR" sz="2800" u="sng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society</a:t>
            </a:r>
            <a:r>
              <a:rPr lang="tr-TR" sz="2800" dirty="0" smtClean="0"/>
              <a:t>.</a:t>
            </a:r>
          </a:p>
          <a:p>
            <a:pPr marL="1371600" lvl="2" indent="-457200" algn="just">
              <a:buFont typeface="Wingdings" pitchFamily="2" charset="2"/>
              <a:buChar char="Ø"/>
            </a:pPr>
            <a:r>
              <a:rPr lang="tr-TR" sz="2800" dirty="0" err="1" smtClean="0"/>
              <a:t>Finally</a:t>
            </a:r>
            <a:r>
              <a:rPr lang="tr-TR" sz="2800" dirty="0" smtClean="0"/>
              <a:t>, </a:t>
            </a:r>
            <a:r>
              <a:rPr lang="tr-TR" sz="2800" dirty="0" err="1" smtClean="0"/>
              <a:t>without</a:t>
            </a:r>
            <a:r>
              <a:rPr lang="tr-TR" sz="2800" dirty="0" smtClean="0"/>
              <a:t> </a:t>
            </a:r>
            <a:r>
              <a:rPr lang="tr-TR" sz="2800" dirty="0" err="1" smtClean="0"/>
              <a:t>ethics</a:t>
            </a:r>
            <a:r>
              <a:rPr lang="tr-TR" sz="2800" dirty="0" smtClean="0"/>
              <a:t>, </a:t>
            </a:r>
            <a:r>
              <a:rPr lang="tr-TR" sz="2800" dirty="0" err="1" smtClean="0"/>
              <a:t>society</a:t>
            </a:r>
            <a:r>
              <a:rPr lang="tr-TR" sz="2800" dirty="0" smtClean="0"/>
              <a:t> </a:t>
            </a:r>
            <a:r>
              <a:rPr lang="tr-TR" sz="2800" dirty="0" err="1" smtClean="0"/>
              <a:t>might</a:t>
            </a:r>
            <a:r>
              <a:rPr lang="tr-TR" sz="2800" dirty="0" smtClean="0"/>
              <a:t> </a:t>
            </a:r>
            <a:r>
              <a:rPr lang="tr-TR" sz="2800" dirty="0" err="1" smtClean="0"/>
              <a:t>fall</a:t>
            </a:r>
            <a:r>
              <a:rPr lang="tr-TR" sz="2800" dirty="0" smtClean="0"/>
              <a:t> </a:t>
            </a:r>
            <a:r>
              <a:rPr lang="tr-TR" sz="2800" dirty="0" err="1" smtClean="0"/>
              <a:t>into</a:t>
            </a:r>
            <a:r>
              <a:rPr lang="tr-TR" sz="2800" dirty="0" smtClean="0"/>
              <a:t> </a:t>
            </a:r>
            <a:r>
              <a:rPr lang="tr-TR" sz="2800" dirty="0" err="1" smtClean="0"/>
              <a:t>chaos</a:t>
            </a:r>
            <a:r>
              <a:rPr lang="tr-TR" sz="2800" dirty="0" smtClean="0"/>
              <a:t> </a:t>
            </a:r>
            <a:r>
              <a:rPr lang="tr-TR" sz="2800" dirty="0" err="1" smtClean="0"/>
              <a:t>if</a:t>
            </a:r>
            <a:r>
              <a:rPr lang="tr-TR" sz="2800" dirty="0" smtClean="0"/>
              <a:t> </a:t>
            </a:r>
            <a:r>
              <a:rPr lang="tr-TR" sz="2800" dirty="0" err="1" smtClean="0"/>
              <a:t>we</a:t>
            </a:r>
            <a:r>
              <a:rPr lang="tr-TR" sz="2800" dirty="0" smtClean="0"/>
              <a:t> </a:t>
            </a:r>
            <a:r>
              <a:rPr lang="tr-TR" sz="2800" dirty="0" err="1" smtClean="0"/>
              <a:t>accept</a:t>
            </a:r>
            <a:r>
              <a:rPr lang="tr-TR" sz="2800" dirty="0" smtClean="0"/>
              <a:t> </a:t>
            </a:r>
            <a:r>
              <a:rPr lang="tr-TR" sz="2800" dirty="0" err="1" smtClean="0"/>
              <a:t>that</a:t>
            </a:r>
            <a:r>
              <a:rPr lang="tr-TR" sz="2800" dirty="0" smtClean="0"/>
              <a:t> </a:t>
            </a:r>
            <a:r>
              <a:rPr lang="tr-TR" sz="2800" dirty="0" err="1" smtClean="0"/>
              <a:t>each</a:t>
            </a:r>
            <a:r>
              <a:rPr lang="tr-TR" sz="2800" dirty="0" smtClean="0"/>
              <a:t> of us </a:t>
            </a:r>
            <a:r>
              <a:rPr lang="tr-TR" sz="2800" dirty="0" err="1" smtClean="0"/>
              <a:t>pick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choose</a:t>
            </a:r>
            <a:r>
              <a:rPr lang="tr-TR" sz="2800" dirty="0" smtClean="0"/>
              <a:t> </a:t>
            </a:r>
            <a:r>
              <a:rPr lang="tr-TR" sz="2800" dirty="0" err="1" smtClean="0"/>
              <a:t>what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right</a:t>
            </a:r>
            <a:r>
              <a:rPr lang="tr-TR" sz="2800" dirty="0" smtClean="0"/>
              <a:t> </a:t>
            </a:r>
            <a:r>
              <a:rPr lang="tr-TR" sz="2800" dirty="0" err="1" smtClean="0"/>
              <a:t>thing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do.</a:t>
            </a:r>
          </a:p>
          <a:p>
            <a:pPr marL="914400" lvl="1" indent="-457200">
              <a:buFont typeface="Courier New" pitchFamily="49" charset="0"/>
              <a:buChar char="o"/>
            </a:pPr>
            <a:endParaRPr lang="tr-TR" sz="28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15841" y="591327"/>
            <a:ext cx="765633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DEFINING TERMS IN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111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41199" y="2276872"/>
            <a:ext cx="78488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Font typeface="Courier New" pitchFamily="49" charset="0"/>
              <a:buChar char="o"/>
            </a:pPr>
            <a:r>
              <a:rPr lang="tr-TR" sz="2800" u="sng" dirty="0" err="1" smtClean="0"/>
              <a:t>To</a:t>
            </a:r>
            <a:r>
              <a:rPr lang="tr-TR" sz="2800" u="sng" dirty="0" smtClean="0"/>
              <a:t> re-</a:t>
            </a:r>
            <a:r>
              <a:rPr lang="tr-TR" sz="2800" u="sng" dirty="0" err="1" smtClean="0"/>
              <a:t>emphasize</a:t>
            </a:r>
            <a:r>
              <a:rPr lang="tr-TR" sz="2800" dirty="0" smtClean="0"/>
              <a:t>, </a:t>
            </a:r>
            <a:r>
              <a:rPr lang="tr-TR" sz="2800" dirty="0" err="1" smtClean="0"/>
              <a:t>ethics</a:t>
            </a:r>
            <a:r>
              <a:rPr lang="tr-TR" sz="2800" dirty="0" smtClean="0"/>
              <a:t> </a:t>
            </a:r>
            <a:r>
              <a:rPr lang="tr-TR" sz="2800" dirty="0" err="1" smtClean="0"/>
              <a:t>refers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avolution</a:t>
            </a:r>
            <a:r>
              <a:rPr lang="tr-TR" sz="2800" dirty="0" smtClean="0"/>
              <a:t> of moral </a:t>
            </a:r>
            <a:r>
              <a:rPr lang="tr-TR" sz="2800" dirty="0" err="1" smtClean="0"/>
              <a:t>values</a:t>
            </a:r>
            <a:r>
              <a:rPr lang="tr-TR" sz="2800" dirty="0" smtClean="0"/>
              <a:t>, </a:t>
            </a:r>
            <a:r>
              <a:rPr lang="tr-TR" sz="2800" dirty="0" err="1" smtClean="0"/>
              <a:t>principles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standarts</a:t>
            </a:r>
            <a:r>
              <a:rPr lang="tr-TR" sz="2800" dirty="0" smtClean="0"/>
              <a:t> of </a:t>
            </a:r>
            <a:r>
              <a:rPr lang="tr-TR" sz="2800" dirty="0" err="1" smtClean="0"/>
              <a:t>human</a:t>
            </a:r>
            <a:r>
              <a:rPr lang="tr-TR" sz="2800" dirty="0" smtClean="0"/>
              <a:t> </a:t>
            </a:r>
            <a:r>
              <a:rPr lang="tr-TR" sz="2800" dirty="0" err="1" smtClean="0"/>
              <a:t>conduct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its</a:t>
            </a:r>
            <a:r>
              <a:rPr lang="tr-TR" sz="2800" dirty="0" smtClean="0"/>
              <a:t> </a:t>
            </a:r>
            <a:r>
              <a:rPr lang="tr-TR" sz="2800" dirty="0" err="1" smtClean="0"/>
              <a:t>application</a:t>
            </a:r>
            <a:r>
              <a:rPr lang="tr-TR" sz="2800" dirty="0" smtClean="0"/>
              <a:t> in </a:t>
            </a:r>
            <a:r>
              <a:rPr lang="tr-TR" sz="2800" dirty="0" err="1" smtClean="0"/>
              <a:t>daily</a:t>
            </a:r>
            <a:r>
              <a:rPr lang="tr-TR" sz="2800" dirty="0" smtClean="0"/>
              <a:t> life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determine</a:t>
            </a:r>
            <a:r>
              <a:rPr lang="tr-TR" sz="2800" dirty="0" smtClean="0"/>
              <a:t> </a:t>
            </a:r>
            <a:r>
              <a:rPr lang="tr-TR" sz="2800" dirty="0" err="1" smtClean="0"/>
              <a:t>acceptable</a:t>
            </a:r>
            <a:r>
              <a:rPr lang="tr-TR" sz="2800" dirty="0" smtClean="0"/>
              <a:t> </a:t>
            </a:r>
            <a:r>
              <a:rPr lang="tr-TR" sz="2800" dirty="0" err="1" smtClean="0"/>
              <a:t>human</a:t>
            </a:r>
            <a:r>
              <a:rPr lang="tr-TR" sz="2800" dirty="0" smtClean="0"/>
              <a:t> </a:t>
            </a:r>
            <a:r>
              <a:rPr lang="tr-TR" sz="2800" dirty="0" err="1" smtClean="0"/>
              <a:t>behaviour</a:t>
            </a:r>
            <a:r>
              <a:rPr lang="tr-TR" sz="2800" dirty="0" smtClean="0"/>
              <a:t>.</a:t>
            </a:r>
          </a:p>
          <a:p>
            <a:pPr marL="1371600" lvl="2" indent="-457200" algn="just">
              <a:buFont typeface="Courier New" pitchFamily="49" charset="0"/>
              <a:buChar char="o"/>
            </a:pPr>
            <a:r>
              <a:rPr lang="tr-TR" sz="2800" dirty="0" smtClean="0"/>
              <a:t>(</a:t>
            </a:r>
            <a:r>
              <a:rPr lang="tr-TR" sz="2800" dirty="0" err="1" smtClean="0"/>
              <a:t>Comparison</a:t>
            </a:r>
            <a:r>
              <a:rPr lang="tr-TR" sz="2800" dirty="0" smtClean="0"/>
              <a:t> of </a:t>
            </a:r>
            <a:r>
              <a:rPr lang="tr-TR" sz="2800" dirty="0" err="1" smtClean="0"/>
              <a:t>right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wrong</a:t>
            </a:r>
            <a:r>
              <a:rPr lang="tr-TR" sz="2800" dirty="0" smtClean="0"/>
              <a:t>.) </a:t>
            </a:r>
          </a:p>
          <a:p>
            <a:pPr marL="914400" lvl="1" indent="-457200">
              <a:buFont typeface="Courier New" pitchFamily="49" charset="0"/>
              <a:buChar char="o"/>
            </a:pPr>
            <a:endParaRPr lang="tr-TR" sz="28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1043608" y="1171683"/>
            <a:ext cx="765633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DEFINING TERMS IN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048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802254" y="4293096"/>
            <a:ext cx="765633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Thank</a:t>
            </a:r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tr-TR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you</a:t>
            </a:r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tr-TR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for</a:t>
            </a:r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tr-TR" sz="32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listening</a:t>
            </a:r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…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878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2000" y="685800"/>
            <a:ext cx="7842448" cy="5335488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026" name="Picture 2" descr="C:\Users\14203290854\Downloads\WhatsApp Image 2026-03-03 at 12.53.37 PM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8" y="692696"/>
            <a:ext cx="779425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şağı Ok 4"/>
          <p:cNvSpPr/>
          <p:nvPr/>
        </p:nvSpPr>
        <p:spPr>
          <a:xfrm>
            <a:off x="1619672" y="407707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şağı Ok 6"/>
          <p:cNvSpPr/>
          <p:nvPr/>
        </p:nvSpPr>
        <p:spPr>
          <a:xfrm>
            <a:off x="3635896" y="4077072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Aşağı Ok 7"/>
          <p:cNvSpPr/>
          <p:nvPr/>
        </p:nvSpPr>
        <p:spPr>
          <a:xfrm>
            <a:off x="5668175" y="4097408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7524328" y="4097408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935596" y="4606698"/>
            <a:ext cx="15121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What is the meaning and source of moral concepts?</a:t>
            </a:r>
            <a:endParaRPr lang="tr-T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2951820" y="4606821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What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values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​​do societies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embrace?</a:t>
            </a:r>
            <a:endParaRPr lang="tr-T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984099" y="4745197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What should we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do?</a:t>
            </a:r>
            <a:endParaRPr lang="tr-T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6840252" y="4745320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What 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right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action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tr-T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b="1" dirty="0" err="1" smtClean="0">
                <a:latin typeface="Arial" pitchFamily="34" charset="0"/>
                <a:cs typeface="Arial" pitchFamily="34" charset="0"/>
              </a:rPr>
              <a:t>case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?</a:t>
            </a:r>
            <a:endParaRPr lang="tr-T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89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35046" y="1916832"/>
            <a:ext cx="7848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Meaning </a:t>
            </a:r>
            <a:r>
              <a:rPr lang="en-US" sz="2400" dirty="0"/>
              <a:t>of moral terms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Nature </a:t>
            </a:r>
            <a:r>
              <a:rPr lang="en-US" sz="2400" dirty="0"/>
              <a:t>of morality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Objectivism </a:t>
            </a:r>
            <a:r>
              <a:rPr lang="en-US" sz="2400" dirty="0"/>
              <a:t>vs. </a:t>
            </a:r>
            <a:r>
              <a:rPr lang="en-US" sz="2400" dirty="0" smtClean="0"/>
              <a:t>Subjectivism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Moral </a:t>
            </a:r>
            <a:r>
              <a:rPr lang="en-US" sz="2400" dirty="0"/>
              <a:t>realism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Moral </a:t>
            </a:r>
            <a:r>
              <a:rPr lang="en-US" sz="2400" dirty="0"/>
              <a:t>relativism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Universality</a:t>
            </a:r>
            <a:r>
              <a:rPr lang="en-US" sz="2400" dirty="0"/>
              <a:t>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Moral </a:t>
            </a:r>
            <a:r>
              <a:rPr lang="en-US" sz="2400" dirty="0"/>
              <a:t>language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Good </a:t>
            </a:r>
            <a:r>
              <a:rPr lang="en-US" sz="2400" dirty="0"/>
              <a:t>/ Right / Wrong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27584" y="836712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META-ETHICS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357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35046" y="1916832"/>
            <a:ext cx="7848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Moral beliefs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Cultural values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Social norms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Empirical observation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Ethical practices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Comparative </a:t>
            </a:r>
            <a:r>
              <a:rPr lang="en-US" sz="2400" dirty="0"/>
              <a:t>ethics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Behavioral </a:t>
            </a:r>
            <a:r>
              <a:rPr lang="en-US" sz="2400" dirty="0"/>
              <a:t>patterns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Tradition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27584" y="836712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DESCRIPTIVE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714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35046" y="1916832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Moral duties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err="1" smtClean="0"/>
              <a:t>Justic</a:t>
            </a:r>
            <a:r>
              <a:rPr lang="tr-TR" sz="2400" dirty="0" smtClean="0"/>
              <a:t>e </a:t>
            </a:r>
            <a:r>
              <a:rPr lang="en-US" sz="2400" dirty="0" smtClean="0"/>
              <a:t>Rights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Responsibility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Consequences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Utilitarianism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Deontology</a:t>
            </a:r>
            <a:r>
              <a:rPr lang="en-US" sz="2400" dirty="0"/>
              <a:t>	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Virtue ethics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Moral principles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Obligation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27584" y="836712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NORMATIVE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5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35046" y="1916832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Practical issues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Business ethics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Crypto ethics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AI ethics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Medical ethics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Environmental ethics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Corporate responsibility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Human rights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Ethical decision-making</a:t>
            </a:r>
            <a:endParaRPr lang="tr-TR" sz="2400" dirty="0" smtClean="0"/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/>
              <a:t>Professional </a:t>
            </a:r>
            <a:r>
              <a:rPr lang="en-US" sz="2400" dirty="0"/>
              <a:t>conduct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27584" y="836712"/>
            <a:ext cx="576064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APPLIED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65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87404" y="1337972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itchFamily="2" charset="2"/>
              <a:buChar char="v"/>
            </a:pPr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differences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: </a:t>
            </a:r>
          </a:p>
          <a:p>
            <a:pPr marL="1257300" lvl="2" indent="-342900">
              <a:buFont typeface="Wingdings" pitchFamily="2" charset="2"/>
              <a:buChar char="v"/>
            </a:pP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b="1" u="sng" dirty="0" err="1" smtClean="0"/>
              <a:t>regions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b="1" u="sng" dirty="0" err="1" smtClean="0"/>
              <a:t>locations</a:t>
            </a:r>
            <a:r>
              <a:rPr lang="tr-TR" sz="2400" dirty="0" smtClean="0"/>
              <a:t> in a </a:t>
            </a:r>
            <a:r>
              <a:rPr lang="tr-TR" sz="2400" dirty="0" err="1" smtClean="0"/>
              <a:t>country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in </a:t>
            </a:r>
            <a:r>
              <a:rPr lang="tr-TR" sz="2400" dirty="0" err="1" smtClean="0"/>
              <a:t>entire</a:t>
            </a:r>
            <a:r>
              <a:rPr lang="tr-TR" sz="2400" dirty="0" smtClean="0"/>
              <a:t> </a:t>
            </a:r>
            <a:r>
              <a:rPr lang="tr-TR" sz="2400" dirty="0" err="1" smtClean="0"/>
              <a:t>world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25918" y="692696"/>
            <a:ext cx="765633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NATIONAL DIFFERENCES IN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1" name="Picture 3" descr="C:\Users\14203290854\Downloads\WhatsApp Image 2026-03-03 at 1.25.55 PM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38301"/>
            <a:ext cx="4824536" cy="362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54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87404" y="1772816"/>
            <a:ext cx="78488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itchFamily="2" charset="2"/>
              <a:buChar char="v"/>
            </a:pPr>
            <a:r>
              <a:rPr lang="tr-TR" sz="2800" dirty="0" err="1" smtClean="0"/>
              <a:t>These</a:t>
            </a:r>
            <a:r>
              <a:rPr lang="tr-TR" sz="2800" dirty="0" smtClean="0"/>
              <a:t> </a:t>
            </a:r>
            <a:r>
              <a:rPr lang="tr-TR" sz="2800" dirty="0" err="1" smtClean="0"/>
              <a:t>differences</a:t>
            </a:r>
            <a:r>
              <a:rPr lang="tr-TR" sz="2800" dirty="0" smtClean="0"/>
              <a:t> </a:t>
            </a:r>
            <a:r>
              <a:rPr lang="tr-TR" sz="2800" dirty="0" err="1" smtClean="0"/>
              <a:t>mainly</a:t>
            </a:r>
            <a:r>
              <a:rPr lang="tr-TR" sz="2800" dirty="0" smtClean="0"/>
              <a:t> </a:t>
            </a:r>
            <a:r>
              <a:rPr lang="tr-TR" sz="2800" dirty="0" err="1" smtClean="0"/>
              <a:t>came</a:t>
            </a:r>
            <a:r>
              <a:rPr lang="tr-TR" sz="2800" dirty="0" smtClean="0"/>
              <a:t> </a:t>
            </a:r>
            <a:r>
              <a:rPr lang="tr-TR" sz="2800" dirty="0" err="1" smtClean="0"/>
              <a:t>from</a:t>
            </a:r>
            <a:r>
              <a:rPr lang="tr-TR" sz="2800" dirty="0" smtClean="0"/>
              <a:t>:</a:t>
            </a:r>
          </a:p>
          <a:p>
            <a:pPr lvl="1"/>
            <a:endParaRPr lang="tr-TR" sz="2800" dirty="0" smtClean="0"/>
          </a:p>
          <a:p>
            <a:pPr marL="1257300" lvl="2" indent="-342900">
              <a:buFont typeface="Wingdings" pitchFamily="2" charset="2"/>
              <a:buChar char="v"/>
            </a:pPr>
            <a:r>
              <a:rPr lang="tr-TR" sz="2800" dirty="0" err="1" smtClean="0"/>
              <a:t>Culture</a:t>
            </a:r>
            <a:endParaRPr lang="tr-TR" sz="2800" dirty="0" smtClean="0"/>
          </a:p>
          <a:p>
            <a:pPr marL="1257300" lvl="2" indent="-342900">
              <a:buFont typeface="Wingdings" pitchFamily="2" charset="2"/>
              <a:buChar char="v"/>
            </a:pPr>
            <a:r>
              <a:rPr lang="tr-TR" sz="2800" dirty="0" err="1" smtClean="0"/>
              <a:t>Attitudes</a:t>
            </a:r>
            <a:endParaRPr lang="tr-TR" sz="2800" dirty="0" smtClean="0"/>
          </a:p>
          <a:p>
            <a:pPr marL="1257300" lvl="2" indent="-342900">
              <a:buFont typeface="Wingdings" pitchFamily="2" charset="2"/>
              <a:buChar char="v"/>
            </a:pPr>
            <a:r>
              <a:rPr lang="tr-TR" sz="2800" dirty="0" err="1" smtClean="0"/>
              <a:t>Religious</a:t>
            </a:r>
            <a:r>
              <a:rPr lang="tr-TR" sz="2800" dirty="0" smtClean="0"/>
              <a:t> </a:t>
            </a:r>
            <a:r>
              <a:rPr lang="tr-TR" sz="2800" dirty="0" err="1" smtClean="0"/>
              <a:t>Beliefs</a:t>
            </a:r>
            <a:endParaRPr lang="tr-TR" sz="2800" dirty="0" smtClean="0"/>
          </a:p>
          <a:p>
            <a:pPr marL="1257300" lvl="2" indent="-342900">
              <a:buFont typeface="Wingdings" pitchFamily="2" charset="2"/>
              <a:buChar char="v"/>
            </a:pPr>
            <a:r>
              <a:rPr lang="tr-TR" sz="2800" dirty="0" err="1" smtClean="0"/>
              <a:t>Education</a:t>
            </a:r>
            <a:endParaRPr lang="tr-TR" sz="2800" dirty="0" smtClean="0"/>
          </a:p>
          <a:p>
            <a:pPr marL="1257300" lvl="2" indent="-342900">
              <a:buFont typeface="Wingdings" pitchFamily="2" charset="2"/>
              <a:buChar char="v"/>
            </a:pPr>
            <a:r>
              <a:rPr lang="tr-TR" sz="2800" dirty="0" smtClean="0"/>
              <a:t>Nature of </a:t>
            </a:r>
            <a:r>
              <a:rPr lang="tr-TR" sz="2800" dirty="0" err="1" smtClean="0"/>
              <a:t>Government</a:t>
            </a:r>
            <a:endParaRPr lang="tr-TR" sz="2800" dirty="0" smtClean="0"/>
          </a:p>
          <a:p>
            <a:pPr marL="1257300" lvl="2" indent="-342900">
              <a:buFont typeface="Wingdings" pitchFamily="2" charset="2"/>
              <a:buChar char="v"/>
            </a:pPr>
            <a:r>
              <a:rPr lang="tr-TR" sz="2800" dirty="0" err="1" smtClean="0"/>
              <a:t>Work</a:t>
            </a:r>
            <a:r>
              <a:rPr lang="tr-TR" sz="2800" dirty="0" smtClean="0"/>
              <a:t> Environment</a:t>
            </a:r>
            <a:endParaRPr lang="tr-TR" sz="28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27584" y="836712"/>
            <a:ext cx="765633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NATIONAL DIFFERENCES IN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838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87404" y="1556792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>
              <a:buFont typeface="Wingdings" pitchFamily="2" charset="2"/>
              <a:buChar char="v"/>
            </a:pPr>
            <a:r>
              <a:rPr lang="tr-TR" sz="2400" dirty="0" err="1" smtClean="0"/>
              <a:t>It</a:t>
            </a:r>
            <a:r>
              <a:rPr lang="tr-TR" sz="2400" dirty="0" smtClean="0"/>
              <a:t> </a:t>
            </a:r>
            <a:r>
              <a:rPr lang="tr-TR" sz="2400" dirty="0" err="1" smtClean="0"/>
              <a:t>means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differences</a:t>
            </a:r>
            <a:r>
              <a:rPr lang="tr-TR" sz="2400" dirty="0" smtClean="0"/>
              <a:t> </a:t>
            </a:r>
            <a:r>
              <a:rPr lang="tr-TR" sz="2400" b="1" u="sng" dirty="0" err="1" smtClean="0"/>
              <a:t>between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or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among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countries</a:t>
            </a:r>
            <a:r>
              <a:rPr lang="tr-TR" sz="2400" dirty="0" smtClean="0"/>
              <a:t>: </a:t>
            </a:r>
          </a:p>
          <a:p>
            <a:pPr marL="1257300" lvl="2" indent="-342900">
              <a:buFont typeface="Wingdings" pitchFamily="2" charset="2"/>
              <a:buChar char="v"/>
            </a:pPr>
            <a:r>
              <a:rPr lang="tr-TR" sz="2400" dirty="0" smtClean="0"/>
              <a:t>in </a:t>
            </a:r>
            <a:r>
              <a:rPr lang="tr-TR" sz="2400" dirty="0" err="1" smtClean="0"/>
              <a:t>terms</a:t>
            </a:r>
            <a:r>
              <a:rPr lang="tr-TR" sz="2400" dirty="0" smtClean="0"/>
              <a:t> of </a:t>
            </a:r>
            <a:r>
              <a:rPr lang="tr-TR" sz="2400" b="1" u="sng" dirty="0" err="1" smtClean="0"/>
              <a:t>values</a:t>
            </a:r>
            <a:r>
              <a:rPr lang="tr-TR" sz="2400" b="1" u="sng" dirty="0" smtClean="0"/>
              <a:t>, </a:t>
            </a:r>
            <a:r>
              <a:rPr lang="tr-TR" sz="2400" b="1" u="sng" dirty="0" err="1" smtClean="0"/>
              <a:t>beliefs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and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cultures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827584" y="526577"/>
            <a:ext cx="7656334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INTERNATIONAL DIFFERENCES IN ETHICS</a:t>
            </a: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 descr="C:\Users\14203290854\Downloads\WhatsApp Image 2026-03-03 at 1.16.07 PM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57120"/>
            <a:ext cx="7488832" cy="340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ağ Ok 2"/>
          <p:cNvSpPr/>
          <p:nvPr/>
        </p:nvSpPr>
        <p:spPr>
          <a:xfrm>
            <a:off x="1031001" y="4494659"/>
            <a:ext cx="2304256" cy="6114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033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94</TotalTime>
  <Words>371</Words>
  <Application>Microsoft Office PowerPoint</Application>
  <PresentationFormat>Ekran Gösterisi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NewsPrint</vt:lpstr>
      <vt:lpstr>TYPES OF ETHICS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ETHICS</dc:title>
  <dc:creator>Pelin OZCELIK</dc:creator>
  <cp:lastModifiedBy>Pelin OZCELIK</cp:lastModifiedBy>
  <cp:revision>30</cp:revision>
  <dcterms:created xsi:type="dcterms:W3CDTF">2026-03-03T09:39:47Z</dcterms:created>
  <dcterms:modified xsi:type="dcterms:W3CDTF">2026-03-03T11:31:47Z</dcterms:modified>
</cp:coreProperties>
</file>