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1" r:id="rId1"/>
  </p:sldMasterIdLst>
  <p:notesMasterIdLst>
    <p:notesMasterId r:id="rId25"/>
  </p:notesMasterIdLst>
  <p:sldIdLst>
    <p:sldId id="314" r:id="rId2"/>
    <p:sldId id="282" r:id="rId3"/>
    <p:sldId id="281" r:id="rId4"/>
    <p:sldId id="272" r:id="rId5"/>
    <p:sldId id="283" r:id="rId6"/>
    <p:sldId id="284" r:id="rId7"/>
    <p:sldId id="315" r:id="rId8"/>
    <p:sldId id="285" r:id="rId9"/>
    <p:sldId id="286" r:id="rId10"/>
    <p:sldId id="316" r:id="rId11"/>
    <p:sldId id="287" r:id="rId12"/>
    <p:sldId id="288" r:id="rId13"/>
    <p:sldId id="289" r:id="rId14"/>
    <p:sldId id="290" r:id="rId15"/>
    <p:sldId id="291" r:id="rId16"/>
    <p:sldId id="293" r:id="rId17"/>
    <p:sldId id="292" r:id="rId18"/>
    <p:sldId id="294" r:id="rId19"/>
    <p:sldId id="295" r:id="rId20"/>
    <p:sldId id="296" r:id="rId21"/>
    <p:sldId id="317" r:id="rId22"/>
    <p:sldId id="318" r:id="rId23"/>
    <p:sldId id="319" r:id="rId2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/>
    <p:restoredTop sz="94697"/>
  </p:normalViewPr>
  <p:slideViewPr>
    <p:cSldViewPr snapToGrid="0">
      <p:cViewPr varScale="1">
        <p:scale>
          <a:sx n="119" d="100"/>
          <a:sy n="119" d="100"/>
        </p:scale>
        <p:origin x="232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18B2C4-7EE7-F14E-A374-3DF0EED36223}" type="datetimeFigureOut">
              <a:rPr lang="tr-TR" smtClean="0"/>
              <a:t>6.03.2026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29B5C-7490-A148-BB64-04ACDD1254E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213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0F8F0-4BDE-0040-B0CF-B50DD5355F49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40730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951A6-48D1-3A43-B981-3CE81AB8E659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410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50EA4-D7BF-E54D-8B60-64CFB978429E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0827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C3905-52EA-3F4C-9B93-BA045D32A966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0658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46184-58CE-4348-A8FE-C564A0C8427B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9732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79C91-CA54-AF40-85B7-5E0EDD46DBB1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822561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C8A8-24B4-1348-A014-8A6C5909ED90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02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034AF-7225-3A4D-BF86-342DABD750B5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388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1DEBF-53FE-0549-9F3E-524FD291E482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5232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55D08-CE81-3149-B578-F2E734631CF4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2945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F7BB3-5F98-A346-AF7C-BDFCE9580873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8309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DFC54-7E7B-8848-BDD3-A07C257DE16C}" type="datetime1">
              <a:rPr lang="tr-TR" smtClean="0"/>
              <a:t>6.03.2026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853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C6734-D110-1348-B607-5B81438D1009}" type="datetime1">
              <a:rPr lang="tr-TR" smtClean="0"/>
              <a:t>6.03.2026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0193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2D34E7-C7B1-C847-A09C-F16274B0A43F}" type="datetime1">
              <a:rPr lang="tr-TR" smtClean="0"/>
              <a:t>6.03.2026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76950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38328-88BE-514A-B9B0-8C091DEE1E15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08637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5CA61-5108-BD46-8F0A-8F4E2E82378C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364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A731-D748-7E44-9B4F-573D9CC77AED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/>
              <a:t>Dr. Öğr. Üyesi Dilara Demirez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487D4C4-A31F-43C3-849A-36AF9EC1E5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51790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4">
            <a:extLst>
              <a:ext uri="{FF2B5EF4-FFF2-40B4-BE49-F238E27FC236}">
                <a16:creationId xmlns:a16="http://schemas.microsoft.com/office/drawing/2014/main" id="{2C8ED057-9607-A842-A26F-CAE7389559D6}"/>
              </a:ext>
            </a:extLst>
          </p:cNvPr>
          <p:cNvSpPr>
            <a:spLocks noGrp="1"/>
          </p:cNvSpPr>
          <p:nvPr>
            <p:ph idx="1"/>
          </p:nvPr>
        </p:nvSpPr>
        <p:spPr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endParaRPr lang="tr-TR" sz="2400" b="1" dirty="0"/>
          </a:p>
          <a:p>
            <a:pPr marL="0" indent="0">
              <a:buNone/>
            </a:pPr>
            <a:r>
              <a:rPr lang="tr-TR" sz="2400" b="1" dirty="0"/>
              <a:t>Dersin Öğrenme Çıktısı: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2400" dirty="0"/>
              <a:t>3. Toplam fayda ve marjinal faydayı hesaplar, fayda maksimizasyonunu (tüketici dengesi) belirleyebilirsiniz.</a:t>
            </a:r>
            <a:endParaRPr lang="tr-TR" sz="2400" b="1" dirty="0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F8BB25DE-77D0-6841-A9B3-EF19EC686F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B159A-9FC7-9749-BAD3-6CD2AFF798D4}" type="datetime1">
              <a:rPr lang="tr-TR" smtClean="0"/>
              <a:t>6.03.2026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7FEA1C72-9A58-2B4A-B863-40B953F08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984739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244848" cy="1280890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Fayda, Toplam Fayda ve Marjinal Fayda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756AF-516F-CA4C-9B4B-6CA1ABEC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F91-97FA-224A-90B6-1A9FBEC918F6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30B1C6-2F58-AF4C-8CED-9DFE18D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9E724B33-E341-9117-6FAF-2440D257C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507524"/>
            <a:ext cx="8915400" cy="5251622"/>
          </a:xfrm>
        </p:spPr>
        <p:txBody>
          <a:bodyPr>
            <a:normAutofit/>
          </a:bodyPr>
          <a:lstStyle/>
          <a:p>
            <a:r>
              <a:rPr lang="en-US" sz="3200" b="1" dirty="0"/>
              <a:t>Fayda: </a:t>
            </a:r>
            <a:r>
              <a:rPr lang="en-US" sz="3200" dirty="0"/>
              <a:t>Mal </a:t>
            </a:r>
            <a:r>
              <a:rPr lang="en-US" sz="3200" dirty="0" err="1"/>
              <a:t>ve</a:t>
            </a:r>
            <a:r>
              <a:rPr lang="en-US" sz="3200" dirty="0"/>
              <a:t> </a:t>
            </a:r>
            <a:r>
              <a:rPr lang="en-US" sz="3200" dirty="0" err="1"/>
              <a:t>hizmetlerin</a:t>
            </a:r>
            <a:r>
              <a:rPr lang="en-US" sz="3200" dirty="0"/>
              <a:t> </a:t>
            </a:r>
            <a:r>
              <a:rPr lang="en-US" sz="3200" dirty="0" err="1"/>
              <a:t>tüketiminden</a:t>
            </a:r>
            <a:r>
              <a:rPr lang="en-US" sz="3200" dirty="0"/>
              <a:t> </a:t>
            </a:r>
            <a:r>
              <a:rPr lang="en-US" sz="3200" dirty="0" err="1"/>
              <a:t>elde</a:t>
            </a:r>
            <a:r>
              <a:rPr lang="en-US" sz="3200" dirty="0"/>
              <a:t> </a:t>
            </a:r>
            <a:r>
              <a:rPr lang="en-US" sz="3200" dirty="0" err="1"/>
              <a:t>edilen</a:t>
            </a:r>
            <a:r>
              <a:rPr lang="en-US" sz="3200" dirty="0"/>
              <a:t> </a:t>
            </a:r>
            <a:r>
              <a:rPr lang="en-US" sz="3200" dirty="0" err="1"/>
              <a:t>tatmin</a:t>
            </a:r>
            <a:r>
              <a:rPr lang="en-US" sz="3200" dirty="0"/>
              <a:t> </a:t>
            </a:r>
            <a:r>
              <a:rPr lang="en-US" sz="3200" dirty="0" err="1"/>
              <a:t>düzeyi</a:t>
            </a:r>
            <a:r>
              <a:rPr lang="en-US" sz="3200" dirty="0"/>
              <a:t>.</a:t>
            </a:r>
          </a:p>
          <a:p>
            <a:r>
              <a:rPr lang="en-US" sz="3200" b="1" dirty="0" err="1"/>
              <a:t>Toplam</a:t>
            </a:r>
            <a:r>
              <a:rPr lang="en-US" sz="3200" b="1" dirty="0"/>
              <a:t> Fayda (TU): </a:t>
            </a:r>
            <a:r>
              <a:rPr lang="en-US" sz="3200" dirty="0" err="1"/>
              <a:t>Tüketilen</a:t>
            </a:r>
            <a:r>
              <a:rPr lang="en-US" sz="3200" dirty="0"/>
              <a:t> </a:t>
            </a:r>
            <a:r>
              <a:rPr lang="en-US" sz="3200" dirty="0" err="1"/>
              <a:t>tüm</a:t>
            </a:r>
            <a:r>
              <a:rPr lang="en-US" sz="3200" dirty="0"/>
              <a:t> </a:t>
            </a:r>
            <a:r>
              <a:rPr lang="en-US" sz="3200" dirty="0" err="1"/>
              <a:t>birimlerin</a:t>
            </a:r>
            <a:r>
              <a:rPr lang="en-US" sz="3200" dirty="0"/>
              <a:t> </a:t>
            </a:r>
            <a:r>
              <a:rPr lang="en-US" sz="3200" dirty="0" err="1"/>
              <a:t>sağladığı</a:t>
            </a:r>
            <a:r>
              <a:rPr lang="en-US" sz="3200" dirty="0"/>
              <a:t> </a:t>
            </a:r>
            <a:r>
              <a:rPr lang="en-US" sz="3200" dirty="0" err="1"/>
              <a:t>toplam</a:t>
            </a:r>
            <a:r>
              <a:rPr lang="en-US" sz="3200" dirty="0"/>
              <a:t> </a:t>
            </a:r>
            <a:r>
              <a:rPr lang="en-US" sz="3200" dirty="0" err="1"/>
              <a:t>tatmin</a:t>
            </a:r>
            <a:r>
              <a:rPr lang="en-US" sz="3200" dirty="0"/>
              <a:t>.</a:t>
            </a:r>
          </a:p>
          <a:p>
            <a:r>
              <a:rPr lang="en-US" sz="3200" b="1" dirty="0" err="1"/>
              <a:t>Marjinal</a:t>
            </a:r>
            <a:r>
              <a:rPr lang="en-US" sz="3200" b="1" dirty="0"/>
              <a:t> Fayda (MU): </a:t>
            </a:r>
            <a:r>
              <a:rPr lang="en-US" sz="3200" dirty="0"/>
              <a:t>Ek </a:t>
            </a:r>
            <a:r>
              <a:rPr lang="en-US" sz="3200" dirty="0" err="1"/>
              <a:t>bir</a:t>
            </a:r>
            <a:r>
              <a:rPr lang="en-US" sz="3200" dirty="0"/>
              <a:t> </a:t>
            </a:r>
            <a:r>
              <a:rPr lang="en-US" sz="3200" dirty="0" err="1"/>
              <a:t>birim</a:t>
            </a:r>
            <a:r>
              <a:rPr lang="en-US" sz="3200" dirty="0"/>
              <a:t> </a:t>
            </a:r>
            <a:r>
              <a:rPr lang="en-US" sz="3200" dirty="0" err="1"/>
              <a:t>daha</a:t>
            </a:r>
            <a:r>
              <a:rPr lang="en-US" sz="3200" dirty="0"/>
              <a:t> </a:t>
            </a:r>
            <a:r>
              <a:rPr lang="en-US" sz="3200" dirty="0" err="1"/>
              <a:t>tüketildiğinde</a:t>
            </a:r>
            <a:r>
              <a:rPr lang="en-US" sz="3200" dirty="0"/>
              <a:t> </a:t>
            </a:r>
            <a:r>
              <a:rPr lang="en-US" sz="3200" dirty="0" err="1"/>
              <a:t>elde</a:t>
            </a:r>
            <a:r>
              <a:rPr lang="en-US" sz="3200" dirty="0"/>
              <a:t> </a:t>
            </a:r>
            <a:r>
              <a:rPr lang="en-US" sz="3200" dirty="0" err="1"/>
              <a:t>edilen</a:t>
            </a:r>
            <a:r>
              <a:rPr lang="en-US" sz="3200" dirty="0"/>
              <a:t> ek </a:t>
            </a:r>
            <a:r>
              <a:rPr lang="en-US" sz="3200" dirty="0" err="1"/>
              <a:t>tatmin</a:t>
            </a:r>
            <a:r>
              <a:rPr lang="en-US" sz="3200" dirty="0"/>
              <a:t>. </a:t>
            </a:r>
            <a:r>
              <a:rPr lang="en-US" sz="3200" dirty="0" err="1"/>
              <a:t>Örnek</a:t>
            </a:r>
            <a:r>
              <a:rPr lang="en-US" sz="3200" dirty="0"/>
              <a:t>: İlk </a:t>
            </a:r>
            <a:r>
              <a:rPr lang="en-US" sz="3200" dirty="0" err="1"/>
              <a:t>kahve</a:t>
            </a:r>
            <a:r>
              <a:rPr lang="en-US" sz="3200" dirty="0"/>
              <a:t> </a:t>
            </a:r>
            <a:r>
              <a:rPr lang="en-US" sz="3200" dirty="0" err="1"/>
              <a:t>çok</a:t>
            </a:r>
            <a:r>
              <a:rPr lang="en-US" sz="3200" dirty="0"/>
              <a:t> </a:t>
            </a:r>
            <a:r>
              <a:rPr lang="en-US" sz="3200" dirty="0" err="1"/>
              <a:t>keyif</a:t>
            </a:r>
            <a:r>
              <a:rPr lang="en-US" sz="3200" dirty="0"/>
              <a:t> </a:t>
            </a:r>
            <a:r>
              <a:rPr lang="en-US" sz="3200" dirty="0" err="1"/>
              <a:t>verirken</a:t>
            </a:r>
            <a:r>
              <a:rPr lang="en-US" sz="3200" dirty="0"/>
              <a:t>, </a:t>
            </a:r>
            <a:r>
              <a:rPr lang="en-US" sz="3200" dirty="0" err="1"/>
              <a:t>dördüncü</a:t>
            </a:r>
            <a:r>
              <a:rPr lang="en-US" sz="3200" dirty="0"/>
              <a:t> </a:t>
            </a:r>
            <a:r>
              <a:rPr lang="en-US" sz="3200" dirty="0" err="1"/>
              <a:t>kahvede</a:t>
            </a:r>
            <a:r>
              <a:rPr lang="en-US" sz="3200" dirty="0"/>
              <a:t> </a:t>
            </a:r>
            <a:r>
              <a:rPr lang="en-US" sz="3200" dirty="0" err="1"/>
              <a:t>tatmin</a:t>
            </a:r>
            <a:r>
              <a:rPr lang="en-US" sz="3200" dirty="0"/>
              <a:t> </a:t>
            </a:r>
            <a:r>
              <a:rPr lang="en-US" sz="3200" dirty="0" err="1"/>
              <a:t>azalır</a:t>
            </a:r>
            <a:r>
              <a:rPr lang="en-US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46734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1" y="779974"/>
            <a:ext cx="9207087" cy="4944904"/>
          </a:xfrm>
        </p:spPr>
        <p:txBody>
          <a:bodyPr>
            <a:normAutofit/>
          </a:bodyPr>
          <a:lstStyle/>
          <a:p>
            <a:r>
              <a:rPr lang="tr-TR" sz="3000" b="1" dirty="0"/>
              <a:t>Örnek: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914" y="779974"/>
            <a:ext cx="4576031" cy="5225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6566660-56E4-9345-B88D-8F4542EC55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E2C17-43E9-FA45-B0A0-C55124AD33A9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50D93C3-1612-FA42-B433-A1E88569D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509811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1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49" y="1305428"/>
            <a:ext cx="5395479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4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057" y="1305428"/>
            <a:ext cx="5275943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ABA38FD7-7E84-E442-90AD-48FE204BC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80CFE-1D57-914C-AFCB-F4F217C72776}" type="datetime1">
              <a:rPr lang="tr-TR" smtClean="0"/>
              <a:t>6.03.2026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185FD247-AB04-E442-96F5-1D078FACA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357917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Azalan Marjinal Fayda Kanunu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21027"/>
            <a:ext cx="8915400" cy="5436973"/>
          </a:xfrm>
        </p:spPr>
        <p:txBody>
          <a:bodyPr>
            <a:normAutofit/>
          </a:bodyPr>
          <a:lstStyle/>
          <a:p>
            <a:r>
              <a:rPr lang="tr-TR" sz="3000" dirty="0"/>
              <a:t>Bir mal veya hizmet tüketiminde, her ilave birimden daha az fayda elde edilmesi durumuna </a:t>
            </a:r>
            <a:r>
              <a:rPr lang="tr-TR" sz="3000" b="1" dirty="0">
                <a:solidFill>
                  <a:schemeClr val="accent2"/>
                </a:solidFill>
              </a:rPr>
              <a:t>Azalan Marjinal Fayda Kanunu </a:t>
            </a:r>
            <a:r>
              <a:rPr lang="tr-TR" sz="3000" dirty="0"/>
              <a:t>denir.</a:t>
            </a:r>
          </a:p>
          <a:p>
            <a:r>
              <a:rPr lang="tr-TR" sz="3000" dirty="0"/>
              <a:t>Her ek birim tüketimde sağlanan fayda azalır.</a:t>
            </a:r>
          </a:p>
          <a:p>
            <a:r>
              <a:rPr lang="tr-TR" sz="3000" dirty="0"/>
              <a:t>Önceki örnekte de, marjinal fayda kanununa göre ilk baklava diliminden başlayıp, her ilave dilimde marjinal fayda azalmakta, bir noktada sıfır olmakta, ondan sonra da negatife geçmektedir.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C52B0D4-1426-6547-9C67-EC707D93A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6B2CE-2382-594A-990F-54F86EEB5CE8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66D53C3-E04B-DD4D-AF5D-E2D8A3A0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954835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Tüketici Dengesi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82811"/>
            <a:ext cx="8915400" cy="5375189"/>
          </a:xfrm>
        </p:spPr>
        <p:txBody>
          <a:bodyPr>
            <a:normAutofit/>
          </a:bodyPr>
          <a:lstStyle/>
          <a:p>
            <a:r>
              <a:rPr lang="tr-TR" sz="3200" dirty="0"/>
              <a:t>Tüketici, gelirini nasıl harcarsa, yani mal ve hizmet piyasalarından hangi miktarda mal veya hizmet satın alıp tüketirse, elde edeceği toplam fayda maksimum olacaktır?</a:t>
            </a:r>
          </a:p>
          <a:p>
            <a:endParaRPr lang="tr-TR" sz="3200" dirty="0"/>
          </a:p>
          <a:p>
            <a:pPr marL="457200" lvl="1" indent="0">
              <a:buNone/>
            </a:pPr>
            <a:endParaRPr lang="tr-TR" sz="3200" dirty="0"/>
          </a:p>
          <a:p>
            <a:pPr marL="457200" lvl="1" indent="0">
              <a:buNone/>
            </a:pPr>
            <a:r>
              <a:rPr lang="tr-TR" sz="3200" b="1" dirty="0"/>
              <a:t>				</a:t>
            </a:r>
            <a:r>
              <a:rPr lang="tr-TR" sz="3200" b="1" dirty="0">
                <a:solidFill>
                  <a:schemeClr val="accent2"/>
                </a:solidFill>
              </a:rPr>
              <a:t>Tüketici Dengesi</a:t>
            </a:r>
          </a:p>
          <a:p>
            <a:endParaRPr lang="tr-TR" sz="3200" dirty="0"/>
          </a:p>
        </p:txBody>
      </p:sp>
      <p:sp>
        <p:nvSpPr>
          <p:cNvPr id="4" name="Aşağı Ok 3"/>
          <p:cNvSpPr/>
          <p:nvPr/>
        </p:nvSpPr>
        <p:spPr>
          <a:xfrm>
            <a:off x="6096000" y="3935908"/>
            <a:ext cx="1260763" cy="1399309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9DDBA46-E7E2-6F46-9649-3B82CB5FA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5C464-EF3D-AD4C-83B3-EE7EC80AC9BB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DDFA5D9-B8CD-D948-92FB-C22C760DB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25147871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741405"/>
            <a:ext cx="8915400" cy="6116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3200" dirty="0"/>
              <a:t>Tüketici;</a:t>
            </a:r>
          </a:p>
          <a:p>
            <a:pPr marL="742950" lvl="2" indent="-342900"/>
            <a:r>
              <a:rPr lang="tr-TR" sz="3000" dirty="0"/>
              <a:t>Sınırlı miktardaki geliri,</a:t>
            </a:r>
          </a:p>
          <a:p>
            <a:pPr marL="742950" lvl="2" indent="-342900"/>
            <a:r>
              <a:rPr lang="tr-TR" sz="3000" dirty="0"/>
              <a:t>Piyasadaki fiyatlar ve</a:t>
            </a:r>
          </a:p>
          <a:p>
            <a:pPr marL="742950" lvl="2" indent="-342900"/>
            <a:r>
              <a:rPr lang="tr-TR" sz="3000" dirty="0"/>
              <a:t>Tercihleri</a:t>
            </a:r>
          </a:p>
          <a:p>
            <a:pPr marL="0" lvl="1" indent="0">
              <a:buNone/>
            </a:pPr>
            <a:r>
              <a:rPr lang="tr-TR" sz="3200" dirty="0"/>
              <a:t>Çerçevesinde kendisini en mutlu edecek (</a:t>
            </a:r>
            <a:r>
              <a:rPr lang="tr-TR" sz="3200" dirty="0">
                <a:solidFill>
                  <a:schemeClr val="accent2"/>
                </a:solidFill>
              </a:rPr>
              <a:t>toplam faydasını maksimum </a:t>
            </a:r>
            <a:r>
              <a:rPr lang="tr-TR" sz="3200" dirty="0"/>
              <a:t>yapacak) mal ve hizmetleri satın alıp tüketir.</a:t>
            </a:r>
          </a:p>
          <a:p>
            <a:endParaRPr lang="tr-TR" sz="32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BA7A82-D7B0-BD46-8CB0-997FA95F7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38CB2-640B-5640-BB89-3E121AC6F538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F12B126-AB68-7B45-A07F-2C6B222C0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42213003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642551"/>
            <a:ext cx="8915400" cy="6215449"/>
          </a:xfrm>
        </p:spPr>
        <p:txBody>
          <a:bodyPr>
            <a:normAutofit/>
          </a:bodyPr>
          <a:lstStyle/>
          <a:p>
            <a:r>
              <a:rPr lang="tr-TR" sz="3000" b="1" dirty="0"/>
              <a:t>Örnek: </a:t>
            </a:r>
            <a:r>
              <a:rPr lang="tr-TR" sz="3000" dirty="0"/>
              <a:t>Ayşe isminde bir tüketiciyi ele alalım ve aşağıdaki varsayımlarda bulunalım:</a:t>
            </a:r>
          </a:p>
          <a:p>
            <a:pPr lvl="1"/>
            <a:r>
              <a:rPr lang="tr-TR" sz="2800" dirty="0"/>
              <a:t>Ayşe bir firmada çalışmakta ve ayda 270 TL maaş almaktadır.</a:t>
            </a:r>
          </a:p>
          <a:p>
            <a:pPr lvl="1"/>
            <a:r>
              <a:rPr lang="tr-TR" sz="2800" dirty="0"/>
              <a:t>Ayşe maaşıyla çeşitli mal ve hizmetler satın alabilir. A ve B malları olarak sınırlayacağız. A malının birim fiyatı=60 TL, B malının birim fiyatı=30 TL’dir.</a:t>
            </a:r>
          </a:p>
          <a:p>
            <a:pPr lvl="1"/>
            <a:endParaRPr lang="tr-TR" sz="2800" b="1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6106008E-596D-C047-A663-B630E013EA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0DAF4-E299-3F41-8EA0-688164010F90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3C97052-D3A8-BE4B-AB36-CCA995FE9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41644437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937052"/>
            <a:ext cx="9602788" cy="4724400"/>
          </a:xfrm>
        </p:spPr>
        <p:txBody>
          <a:bodyPr>
            <a:normAutofit/>
          </a:bodyPr>
          <a:lstStyle/>
          <a:p>
            <a:r>
              <a:rPr lang="tr-TR" sz="3000" b="1" dirty="0"/>
              <a:t>Örnek:																		    									                </a:t>
            </a:r>
            <a:r>
              <a:rPr lang="tr-TR" sz="2800" dirty="0"/>
              <a:t>(60*2)+(30*5)=270</a:t>
            </a:r>
          </a:p>
          <a:p>
            <a:pPr lvl="8"/>
            <a:r>
              <a:rPr lang="tr-TR" sz="2200" dirty="0"/>
              <a:t>                                A ve B malından satın 						alarak toplam 			                             ödediği tutar 270 TL.</a:t>
            </a:r>
          </a:p>
          <a:p>
            <a:pPr marL="0" indent="0">
              <a:buNone/>
            </a:pPr>
            <a:r>
              <a:rPr lang="tr-TR" sz="2800" b="1" dirty="0"/>
              <a:t>								</a:t>
            </a:r>
            <a:r>
              <a:rPr lang="tr-TR" sz="3000" b="1" dirty="0"/>
              <a:t>						</a:t>
            </a:r>
            <a:r>
              <a:rPr lang="tr-TR" sz="2800" dirty="0"/>
              <a:t>500+1800=</a:t>
            </a:r>
            <a:r>
              <a:rPr lang="tr-TR" sz="2800" b="1" dirty="0"/>
              <a:t>	</a:t>
            </a:r>
            <a:r>
              <a:rPr lang="tr-TR" sz="2800" dirty="0"/>
              <a:t>2300</a:t>
            </a:r>
          </a:p>
          <a:p>
            <a:pPr marL="0" indent="0">
              <a:buNone/>
            </a:pPr>
            <a:r>
              <a:rPr lang="tr-TR" sz="2800" dirty="0"/>
              <a:t>														</a:t>
            </a:r>
            <a:r>
              <a:rPr lang="tr-TR" sz="2200" dirty="0"/>
              <a:t>A ve B malından elde 														edilen toplam fayda</a:t>
            </a:r>
          </a:p>
          <a:p>
            <a:pPr marL="0" indent="0">
              <a:buNone/>
            </a:pPr>
            <a:r>
              <a:rPr lang="tr-TR" sz="2200" dirty="0"/>
              <a:t>														2300 birim.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7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4126" y="971690"/>
            <a:ext cx="4668983" cy="5070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8458201" y="2440264"/>
            <a:ext cx="484908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Oval 6"/>
          <p:cNvSpPr/>
          <p:nvPr/>
        </p:nvSpPr>
        <p:spPr>
          <a:xfrm>
            <a:off x="8458201" y="2842049"/>
            <a:ext cx="484908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8485911" y="3520925"/>
            <a:ext cx="484908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8458201" y="3188416"/>
            <a:ext cx="484908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8458201" y="3853434"/>
            <a:ext cx="484908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Oval 10"/>
          <p:cNvSpPr/>
          <p:nvPr/>
        </p:nvSpPr>
        <p:spPr>
          <a:xfrm>
            <a:off x="6012873" y="2426416"/>
            <a:ext cx="484908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/>
          <p:cNvSpPr/>
          <p:nvPr/>
        </p:nvSpPr>
        <p:spPr>
          <a:xfrm>
            <a:off x="6012873" y="2800485"/>
            <a:ext cx="484908" cy="2216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4876800" y="2939036"/>
            <a:ext cx="339435" cy="235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7106592" y="3964270"/>
            <a:ext cx="339435" cy="2355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Veri Yer Tutucusu 5">
            <a:extLst>
              <a:ext uri="{FF2B5EF4-FFF2-40B4-BE49-F238E27FC236}">
                <a16:creationId xmlns:a16="http://schemas.microsoft.com/office/drawing/2014/main" id="{5C7E0F70-FF32-4B41-A77D-D07BE4C03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A0420-C59F-2A42-9458-8E2D4AF3C12D}" type="datetime1">
              <a:rPr lang="tr-TR" smtClean="0"/>
              <a:t>6.03.2026</a:t>
            </a:fld>
            <a:endParaRPr lang="tr-TR"/>
          </a:p>
        </p:txBody>
      </p:sp>
      <p:sp>
        <p:nvSpPr>
          <p:cNvPr id="13" name="Alt Bilgi Yer Tutucusu 12">
            <a:extLst>
              <a:ext uri="{FF2B5EF4-FFF2-40B4-BE49-F238E27FC236}">
                <a16:creationId xmlns:a16="http://schemas.microsoft.com/office/drawing/2014/main" id="{8959CB80-728C-134C-983D-C9C7C7C80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017630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Değer Paradoksu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32238"/>
            <a:ext cx="8915400" cy="5325762"/>
          </a:xfrm>
        </p:spPr>
        <p:txBody>
          <a:bodyPr>
            <a:noAutofit/>
          </a:bodyPr>
          <a:lstStyle/>
          <a:p>
            <a:r>
              <a:rPr lang="tr-TR" sz="3200" dirty="0"/>
              <a:t>Su gibi, insan hayatı için çok önemli ve gerekli bazı malların fiyatlarının düşük, buna karşın elmas gibi insan hayatı için o kadar önemli ve gerekli olmayan bazı malların fiyatlarının yüksek olması</a:t>
            </a:r>
            <a:endParaRPr lang="tr-TR" sz="3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tr-TR" sz="3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tr-TR" sz="3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tr-TR" sz="3200" b="1" dirty="0">
                <a:solidFill>
                  <a:schemeClr val="accent2"/>
                </a:solidFill>
              </a:rPr>
              <a:t>					Değer paradoksu</a:t>
            </a:r>
            <a:r>
              <a:rPr lang="tr-TR" sz="3200" dirty="0"/>
              <a:t>	</a:t>
            </a:r>
            <a:r>
              <a:rPr lang="tr-TR" sz="3200" b="1" dirty="0"/>
              <a:t>			 </a:t>
            </a:r>
          </a:p>
        </p:txBody>
      </p:sp>
      <p:sp>
        <p:nvSpPr>
          <p:cNvPr id="4" name="Aşağı Ok 3"/>
          <p:cNvSpPr/>
          <p:nvPr/>
        </p:nvSpPr>
        <p:spPr>
          <a:xfrm>
            <a:off x="6096000" y="4072599"/>
            <a:ext cx="1260763" cy="1399309"/>
          </a:xfrm>
          <a:prstGeom prst="downArrow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47A741-DD01-7A43-9948-3A86CA88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10C-1B13-F149-800E-62AD18172B5E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67939A-3E9C-1348-B3AE-1048B552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347159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23319"/>
            <a:ext cx="8915400" cy="5634681"/>
          </a:xfrm>
        </p:spPr>
        <p:txBody>
          <a:bodyPr>
            <a:noAutofit/>
          </a:bodyPr>
          <a:lstStyle/>
          <a:p>
            <a:r>
              <a:rPr lang="tr-TR" sz="3200" dirty="0"/>
              <a:t>Doğada su boldur ve </a:t>
            </a:r>
            <a:r>
              <a:rPr lang="tr-TR" sz="3200" dirty="0">
                <a:solidFill>
                  <a:schemeClr val="accent2"/>
                </a:solidFill>
              </a:rPr>
              <a:t>arzı fazla</a:t>
            </a:r>
            <a:r>
              <a:rPr lang="tr-TR" sz="3200" dirty="0"/>
              <a:t>dır. Arz ve talebin kesiştiği yerde </a:t>
            </a:r>
            <a:r>
              <a:rPr lang="tr-TR" sz="3200" dirty="0">
                <a:solidFill>
                  <a:schemeClr val="accent2"/>
                </a:solidFill>
              </a:rPr>
              <a:t>denge fiyatı düşük, miktarı fazla</a:t>
            </a:r>
            <a:r>
              <a:rPr lang="tr-TR" sz="3200" dirty="0"/>
              <a:t>dır.</a:t>
            </a:r>
          </a:p>
          <a:p>
            <a:r>
              <a:rPr lang="tr-TR" sz="3200" dirty="0"/>
              <a:t>Tüketicilerin su tüketiminden elde ettikleri toplam fayda çok büyük olmasına karşın, çok miktarda su tüketildiği için, tüketilen son birimin sağladığı fayda oldukça düşüktür (azalan marjinal fayda).</a:t>
            </a:r>
            <a:r>
              <a:rPr lang="tr-TR" sz="3200" b="1" dirty="0"/>
              <a:t>		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74B3E6C-31DC-5E49-BAE5-D6E5776DC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1CE31-6E53-3343-93B6-4EA826D22D12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6BE6D0-A935-5441-B213-7A4F22C3B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254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TÜKETİCİ DAVRANIŞI TEORİSİ</a:t>
            </a:r>
            <a:b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Tüketici Kuramına Giriş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61503" y="2022763"/>
            <a:ext cx="8915400" cy="4724400"/>
          </a:xfrm>
        </p:spPr>
        <p:txBody>
          <a:bodyPr>
            <a:noAutofit/>
          </a:bodyPr>
          <a:lstStyle/>
          <a:p>
            <a:r>
              <a:rPr lang="tr-TR" sz="2800" dirty="0"/>
              <a:t>Önceki konularda; </a:t>
            </a:r>
          </a:p>
          <a:p>
            <a:pPr lvl="1"/>
            <a:r>
              <a:rPr lang="tr-TR" sz="2800" dirty="0"/>
              <a:t>Arz ve talebin genel esasları, esneklikleri,</a:t>
            </a:r>
          </a:p>
          <a:p>
            <a:pPr lvl="1"/>
            <a:r>
              <a:rPr lang="tr-TR" sz="2800" dirty="0"/>
              <a:t>Fiyat sisteminin işleyişini, </a:t>
            </a:r>
          </a:p>
          <a:p>
            <a:pPr lvl="1"/>
            <a:r>
              <a:rPr lang="tr-TR" sz="2800" dirty="0"/>
              <a:t>Denge fiyatının oluşumunu inceledik. </a:t>
            </a:r>
          </a:p>
          <a:p>
            <a:r>
              <a:rPr lang="tr-TR" sz="2800" dirty="0"/>
              <a:t>Bu bölümde;</a:t>
            </a:r>
          </a:p>
          <a:p>
            <a:pPr lvl="1"/>
            <a:r>
              <a:rPr lang="tr-TR" sz="2800" dirty="0"/>
              <a:t>Ekonomideki birimlerin davranışları ve </a:t>
            </a:r>
          </a:p>
          <a:p>
            <a:pPr lvl="1"/>
            <a:r>
              <a:rPr lang="tr-TR" sz="2800" dirty="0"/>
              <a:t>Onların bir tüketici olarak seçimleri tartışılacaktır. 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7F5F57D-2486-FB44-A38C-EC4D00DE3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EAF12-590E-B749-BD21-997C0C7563C6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299640BE-4970-1247-9080-9AAAFF091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Dr. Öğr. Üyesi Dilara </a:t>
            </a:r>
            <a:r>
              <a:rPr lang="tr-TR" dirty="0" err="1"/>
              <a:t>Demirez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777993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48032"/>
            <a:ext cx="8915400" cy="5609968"/>
          </a:xfrm>
        </p:spPr>
        <p:txBody>
          <a:bodyPr>
            <a:noAutofit/>
          </a:bodyPr>
          <a:lstStyle/>
          <a:p>
            <a:r>
              <a:rPr lang="tr-TR" sz="3200" dirty="0"/>
              <a:t>Elmas ise doğada çok azdır. Arz ve talebin kesiştiği noktada </a:t>
            </a:r>
            <a:r>
              <a:rPr lang="tr-TR" sz="3200" dirty="0">
                <a:solidFill>
                  <a:schemeClr val="accent2"/>
                </a:solidFill>
              </a:rPr>
              <a:t>denge fiyatı çok yüksek, miktarı az</a:t>
            </a:r>
            <a:r>
              <a:rPr lang="tr-TR" sz="3200" dirty="0"/>
              <a:t>dır. </a:t>
            </a:r>
          </a:p>
          <a:p>
            <a:r>
              <a:rPr lang="tr-TR" sz="3200" dirty="0"/>
              <a:t>Elmastan elde edilen toplam fayda suyunkinden çok daha az olmasına rağmen, miktarı az olduğundan son biriminden sağlanan </a:t>
            </a:r>
            <a:r>
              <a:rPr lang="tr-TR" sz="3200" dirty="0">
                <a:solidFill>
                  <a:schemeClr val="accent2"/>
                </a:solidFill>
              </a:rPr>
              <a:t>marjinal faydası suyunkinden daha fazla</a:t>
            </a:r>
            <a:r>
              <a:rPr lang="tr-TR" sz="3200" dirty="0"/>
              <a:t>dır.</a:t>
            </a:r>
            <a:r>
              <a:rPr lang="tr-TR" sz="3200" b="1" dirty="0"/>
              <a:t>	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C08889D-E677-2941-9677-1892DF0F0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AF853-DA18-A54C-AFE9-48CBF354ADFD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B97324E0-CFA5-694C-AC6F-136D65918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8968287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Sınıf İçi Etkinlik – Fayda Avı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32238"/>
            <a:ext cx="8915400" cy="5325762"/>
          </a:xfrm>
        </p:spPr>
        <p:txBody>
          <a:bodyPr>
            <a:noAutofit/>
          </a:bodyPr>
          <a:lstStyle/>
          <a:p>
            <a:r>
              <a:rPr lang="tr-TR" sz="3200" b="1" dirty="0"/>
              <a:t>Amaç: </a:t>
            </a:r>
            <a:r>
              <a:rPr lang="tr-TR" sz="3200" dirty="0"/>
              <a:t>Tüketici tercihlerini gözlemleme.</a:t>
            </a:r>
          </a:p>
          <a:p>
            <a:r>
              <a:rPr lang="tr-TR" sz="3200" b="1" dirty="0"/>
              <a:t>Yöntem:</a:t>
            </a:r>
          </a:p>
          <a:p>
            <a:pPr lvl="1"/>
            <a:r>
              <a:rPr lang="tr-TR" sz="3000" dirty="0"/>
              <a:t>Günlük tüketimlerinizden 3 ürün seçin.</a:t>
            </a:r>
          </a:p>
          <a:p>
            <a:pPr lvl="1"/>
            <a:r>
              <a:rPr lang="tr-TR" sz="3000" dirty="0"/>
              <a:t>Her ürün için 1., 2. ve 3. birimdeki tatmin derecesini 1–5 arası puanlayın.</a:t>
            </a:r>
          </a:p>
          <a:p>
            <a:r>
              <a:rPr lang="tr-TR" sz="3200" dirty="0"/>
              <a:t>Azalan marjinal fayda örneğinizi oluşturun.</a:t>
            </a:r>
            <a:endParaRPr lang="tr-TR" sz="32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tr-TR" sz="3200" b="1" dirty="0">
                <a:solidFill>
                  <a:schemeClr val="accent2"/>
                </a:solidFill>
              </a:rPr>
              <a:t>				</a:t>
            </a:r>
            <a:r>
              <a:rPr lang="tr-TR" sz="3200" b="1" dirty="0"/>
              <a:t>			 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47A741-DD01-7A43-9948-3A86CA88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10C-1B13-F149-800E-62AD18172B5E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67939A-3E9C-1348-B3AE-1048B552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0643723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430199" cy="1280890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Çalışma – Rasyonel Tüketici Analizi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32238"/>
            <a:ext cx="8915400" cy="5325762"/>
          </a:xfrm>
        </p:spPr>
        <p:txBody>
          <a:bodyPr>
            <a:noAutofit/>
          </a:bodyPr>
          <a:lstStyle/>
          <a:p>
            <a:r>
              <a:rPr lang="tr-TR" sz="3200" b="1" dirty="0"/>
              <a:t>Görev: </a:t>
            </a:r>
            <a:r>
              <a:rPr lang="tr-TR" sz="3200" dirty="0"/>
              <a:t>Bir senaryo oluşturulur.</a:t>
            </a:r>
          </a:p>
          <a:p>
            <a:pPr lvl="1"/>
            <a:r>
              <a:rPr lang="tr-TR" sz="3000" dirty="0"/>
              <a:t>Gelir: 1000 TL</a:t>
            </a:r>
          </a:p>
          <a:p>
            <a:pPr lvl="1"/>
            <a:r>
              <a:rPr lang="tr-TR" sz="2800" dirty="0"/>
              <a:t>Ürünler: Kahve (100 TL) ve Kitap (200 TL)</a:t>
            </a:r>
          </a:p>
          <a:p>
            <a:pPr lvl="1"/>
            <a:r>
              <a:rPr lang="tr-TR" sz="3000" dirty="0"/>
              <a:t>Görev: En yüksek toplam faydayı sağlayacak kombinasyon bulunur.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47A741-DD01-7A43-9948-3A86CA88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10C-1B13-F149-800E-62AD18172B5E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67939A-3E9C-1348-B3AE-1048B552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263758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9430199" cy="1280890"/>
          </a:xfrm>
        </p:spPr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Güncel Örnek – Kahve Zinciri Tercihleri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532238"/>
            <a:ext cx="8915400" cy="53257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r-TR" sz="3200" dirty="0"/>
              <a:t>Sınıf içi tartışma konusu:</a:t>
            </a:r>
          </a:p>
          <a:p>
            <a:pPr lvl="1"/>
            <a:r>
              <a:rPr lang="tr-TR" sz="3000" dirty="0" err="1"/>
              <a:t>Starbucks</a:t>
            </a:r>
            <a:r>
              <a:rPr lang="tr-TR" sz="3000" dirty="0"/>
              <a:t> – </a:t>
            </a:r>
            <a:r>
              <a:rPr lang="tr-TR" sz="3000" dirty="0" err="1"/>
              <a:t>Tchibo</a:t>
            </a:r>
            <a:r>
              <a:rPr lang="tr-TR" sz="3000" dirty="0"/>
              <a:t> – Yerel kahveciler karşılaştırması.</a:t>
            </a:r>
          </a:p>
          <a:p>
            <a:pPr lvl="1"/>
            <a:r>
              <a:rPr lang="tr-TR" sz="3000" dirty="0"/>
              <a:t>Fiyat, fayda ve marka algısı ilişkisi.</a:t>
            </a:r>
          </a:p>
          <a:p>
            <a:pPr lvl="1"/>
            <a:r>
              <a:rPr lang="tr-TR" sz="3000" dirty="0"/>
              <a:t>Tüketici tercihinde davranışsal unsurlar (alışkanlık, statü, kolaylık).</a:t>
            </a:r>
            <a:endParaRPr lang="tr-TR" sz="2800" dirty="0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47A741-DD01-7A43-9948-3A86CA887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7710C-1B13-F149-800E-62AD18172B5E}" type="datetime1">
              <a:rPr lang="tr-TR" smtClean="0"/>
              <a:t>6.03.2026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967939A-3E9C-1348-B3AE-1048B552A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7887165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790832"/>
            <a:ext cx="8915400" cy="6067168"/>
          </a:xfrm>
        </p:spPr>
        <p:txBody>
          <a:bodyPr>
            <a:normAutofit/>
          </a:bodyPr>
          <a:lstStyle/>
          <a:p>
            <a:r>
              <a:rPr lang="tr-TR" sz="3200" dirty="0"/>
              <a:t>Ekonomik aktiviteler, </a:t>
            </a:r>
            <a:r>
              <a:rPr lang="tr-TR" sz="3200" b="1" dirty="0"/>
              <a:t>firmalar</a:t>
            </a:r>
            <a:r>
              <a:rPr lang="tr-TR" sz="3200" dirty="0"/>
              <a:t> ve </a:t>
            </a:r>
            <a:r>
              <a:rPr lang="tr-TR" sz="3200" b="1" dirty="0"/>
              <a:t>tüketiciler</a:t>
            </a:r>
            <a:r>
              <a:rPr lang="tr-TR" sz="3200" dirty="0"/>
              <a:t>in yer aldığı iki piyasada sürdürülmektedir. </a:t>
            </a:r>
          </a:p>
          <a:p>
            <a:endParaRPr lang="tr-TR" sz="2800" dirty="0"/>
          </a:p>
          <a:p>
            <a:r>
              <a:rPr lang="tr-TR" sz="3200" dirty="0"/>
              <a:t>Bu piyasalar; </a:t>
            </a:r>
          </a:p>
          <a:p>
            <a:pPr lvl="1"/>
            <a:r>
              <a:rPr lang="tr-TR" sz="2800" dirty="0"/>
              <a:t>Mal ve hizmetlerin alınıp satıldığı </a:t>
            </a:r>
            <a:r>
              <a:rPr lang="tr-TR" sz="2800" dirty="0">
                <a:solidFill>
                  <a:schemeClr val="accent2"/>
                </a:solidFill>
              </a:rPr>
              <a:t>mal piyasası </a:t>
            </a:r>
            <a:r>
              <a:rPr lang="tr-TR" sz="2800" dirty="0"/>
              <a:t>ve </a:t>
            </a:r>
          </a:p>
          <a:p>
            <a:pPr lvl="1"/>
            <a:r>
              <a:rPr lang="tr-TR" sz="2800" dirty="0"/>
              <a:t>Firmaların talep ettikleri üretim faktörleriyle çıktı üretip sattığı </a:t>
            </a:r>
            <a:r>
              <a:rPr lang="tr-TR" sz="2800" dirty="0">
                <a:solidFill>
                  <a:schemeClr val="accent2"/>
                </a:solidFill>
              </a:rPr>
              <a:t>faktör piyasası</a:t>
            </a:r>
            <a:r>
              <a:rPr lang="tr-TR" sz="2800" dirty="0"/>
              <a:t>dır. </a:t>
            </a:r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  <a:p>
            <a:endParaRPr lang="tr-TR" sz="28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1806EB1-3CB4-D646-9BBC-FECCDB90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81F0F-8A40-F149-B432-734A6823FD0D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F9986B1-0529-F743-BE3C-7EB3E0E66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518143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272746"/>
            <a:ext cx="8915400" cy="5585254"/>
          </a:xfrm>
        </p:spPr>
        <p:txBody>
          <a:bodyPr>
            <a:normAutofit/>
          </a:bodyPr>
          <a:lstStyle/>
          <a:p>
            <a:r>
              <a:rPr lang="tr-TR" sz="3200" dirty="0"/>
              <a:t>Talebin oluşmasında </a:t>
            </a:r>
            <a:r>
              <a:rPr lang="tr-TR" sz="3200" dirty="0">
                <a:solidFill>
                  <a:schemeClr val="accent2"/>
                </a:solidFill>
              </a:rPr>
              <a:t>tüketici davranışı</a:t>
            </a:r>
            <a:r>
              <a:rPr lang="tr-TR" sz="3200" dirty="0"/>
              <a:t>, arzın oluşmasında </a:t>
            </a:r>
            <a:r>
              <a:rPr lang="tr-TR" sz="3200" dirty="0">
                <a:solidFill>
                  <a:schemeClr val="accent2"/>
                </a:solidFill>
              </a:rPr>
              <a:t>firma davranışı </a:t>
            </a:r>
            <a:r>
              <a:rPr lang="tr-TR" sz="3200" dirty="0"/>
              <a:t>etkilidir. </a:t>
            </a:r>
          </a:p>
          <a:p>
            <a:endParaRPr lang="tr-TR" sz="3200" dirty="0"/>
          </a:p>
          <a:p>
            <a:r>
              <a:rPr lang="tr-TR" sz="3200" dirty="0"/>
              <a:t>Tüketici davranışı </a:t>
            </a:r>
            <a:r>
              <a:rPr lang="tr-TR" sz="3200" dirty="0">
                <a:solidFill>
                  <a:schemeClr val="accent2"/>
                </a:solidFill>
              </a:rPr>
              <a:t>azalan marjinal fayda</a:t>
            </a:r>
            <a:r>
              <a:rPr lang="tr-TR" sz="3200" dirty="0"/>
              <a:t> teorisine, firma davranışı ise </a:t>
            </a:r>
            <a:r>
              <a:rPr lang="tr-TR" sz="3200" dirty="0">
                <a:solidFill>
                  <a:schemeClr val="accent2"/>
                </a:solidFill>
              </a:rPr>
              <a:t>artan marjinal maliyet </a:t>
            </a:r>
            <a:r>
              <a:rPr lang="tr-TR" sz="3200" dirty="0"/>
              <a:t>teorisine dayanır.</a:t>
            </a:r>
          </a:p>
          <a:p>
            <a:endParaRPr lang="tr-TR" sz="3200" dirty="0"/>
          </a:p>
          <a:p>
            <a:r>
              <a:rPr lang="tr-TR" sz="3200" dirty="0"/>
              <a:t>Şema 5.1’de tüketici ve firma davranışları oklar yardımıyla gösterilmiştir. </a:t>
            </a:r>
          </a:p>
          <a:p>
            <a:endParaRPr lang="tr-TR" sz="3200" dirty="0"/>
          </a:p>
          <a:p>
            <a:endParaRPr lang="tr-TR" sz="3200" dirty="0"/>
          </a:p>
          <a:p>
            <a:endParaRPr lang="tr-TR" sz="3200" dirty="0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886B2BA-747A-E347-9315-3DDD0AE1F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19F01-1161-CF4B-992B-32857982C17C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2CA76E-4B88-0745-839C-8E7E040AB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253326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759" y="106528"/>
            <a:ext cx="6438029" cy="6838342"/>
          </a:xfrm>
          <a:prstGeom prst="rect">
            <a:avLst/>
          </a:prstGeom>
        </p:spPr>
      </p:pic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B7C3315E-D0D5-7048-BFD2-01733FE02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F2C3D-A2C1-2843-97D6-3E740BB10C2F}" type="datetime1">
              <a:rPr lang="tr-TR" smtClean="0"/>
              <a:t>6.03.2026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904D621-02A4-DF4A-92D9-BC819CBA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3649919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741405"/>
            <a:ext cx="8915400" cy="6116595"/>
          </a:xfrm>
        </p:spPr>
        <p:txBody>
          <a:bodyPr>
            <a:normAutofit/>
          </a:bodyPr>
          <a:lstStyle/>
          <a:p>
            <a:r>
              <a:rPr lang="tr-TR" sz="3200" dirty="0"/>
              <a:t>Şemada, çıktı piyasası olarak adlandırdığımız </a:t>
            </a:r>
            <a:r>
              <a:rPr lang="tr-TR" sz="3200" dirty="0">
                <a:solidFill>
                  <a:schemeClr val="accent2"/>
                </a:solidFill>
              </a:rPr>
              <a:t>mal ve hizmet piyasası</a:t>
            </a:r>
            <a:r>
              <a:rPr lang="tr-TR" sz="3200" dirty="0"/>
              <a:t>nda, hane halkı (tüketici aileler) </a:t>
            </a:r>
            <a:r>
              <a:rPr lang="tr-TR" sz="3200" dirty="0">
                <a:solidFill>
                  <a:schemeClr val="accent2"/>
                </a:solidFill>
              </a:rPr>
              <a:t>üç temel seçim</a:t>
            </a:r>
            <a:r>
              <a:rPr lang="tr-TR" sz="3200" dirty="0"/>
              <a:t> yapmak durumundadırlar.</a:t>
            </a:r>
          </a:p>
          <a:p>
            <a:pPr lvl="1"/>
            <a:r>
              <a:rPr lang="tr-TR" sz="3000" dirty="0"/>
              <a:t>Ne kadar çıktı talep edecekler?</a:t>
            </a:r>
          </a:p>
          <a:p>
            <a:pPr lvl="1"/>
            <a:r>
              <a:rPr lang="tr-TR" sz="3000" dirty="0"/>
              <a:t>Ne kadar iş gücü arzında bulunacaklar?</a:t>
            </a:r>
          </a:p>
          <a:p>
            <a:pPr lvl="1"/>
            <a:r>
              <a:rPr lang="tr-TR" sz="3000" dirty="0"/>
              <a:t>Günlük ne kadar harcayacaklar ve gelecekleri için ne kadar tasarrufta bulunacaklar?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E05F0CB-A8B9-464A-9A2A-6E3ED37AC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7AB5A-B279-944B-ADD4-449CB0830EDC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8AA2CED2-D4BC-6A45-B3CD-5FB5B7B7F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305640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Tüketici Davranışının Temelleri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08670"/>
            <a:ext cx="8915400" cy="5449330"/>
          </a:xfrm>
        </p:spPr>
        <p:txBody>
          <a:bodyPr>
            <a:normAutofit/>
          </a:bodyPr>
          <a:lstStyle/>
          <a:p>
            <a:r>
              <a:rPr lang="tr-TR" sz="3000" dirty="0"/>
              <a:t>Tüketiciler sınırlı gelirle en fazla faydayı elde etmeye çalışır.</a:t>
            </a:r>
          </a:p>
          <a:p>
            <a:r>
              <a:rPr lang="tr-TR" sz="3000" dirty="0"/>
              <a:t>Tercihler, ihtiyaçlar ve gelir düzeyi kararları etkiler.</a:t>
            </a:r>
          </a:p>
          <a:p>
            <a:r>
              <a:rPr lang="tr-TR" sz="3000" dirty="0"/>
              <a:t>Ekonomide “rasyonel birey” varsayımı: Tüketici faydasını maksimize etmeye çalışır.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59795E-E78F-D248-A045-3E69A279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CB46-FC56-7244-964C-442FDD49F08B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3D8B99-BC5E-EB46-80DC-10A82DDC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31134905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Fayda (</a:t>
            </a:r>
            <a:r>
              <a:rPr lang="tr-T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Utility</a:t>
            </a:r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Kavramı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08670"/>
            <a:ext cx="8915400" cy="5449330"/>
          </a:xfrm>
        </p:spPr>
        <p:txBody>
          <a:bodyPr>
            <a:normAutofit/>
          </a:bodyPr>
          <a:lstStyle/>
          <a:p>
            <a:r>
              <a:rPr lang="tr-TR" sz="3000" dirty="0"/>
              <a:t>Tüketiciler mal ve hizmet satın alıp tüketerek ihtiyaçlarını karşılarlar ve bundan mutluluk duyarlar. </a:t>
            </a:r>
          </a:p>
          <a:p>
            <a:r>
              <a:rPr lang="tr-TR" sz="3000" dirty="0"/>
              <a:t>Tüketicilerin bir mal veya hizmeti satın alıp tüketmesi sonucu elde edeceği mutluluğa ekonomide </a:t>
            </a:r>
            <a:r>
              <a:rPr lang="tr-TR" sz="3000" b="1" dirty="0">
                <a:solidFill>
                  <a:schemeClr val="accent2"/>
                </a:solidFill>
              </a:rPr>
              <a:t>fayda </a:t>
            </a:r>
            <a:r>
              <a:rPr lang="tr-TR" sz="3000" dirty="0"/>
              <a:t>denilmektedir.</a:t>
            </a:r>
          </a:p>
          <a:p>
            <a:r>
              <a:rPr lang="tr-TR" sz="3000" dirty="0">
                <a:solidFill>
                  <a:schemeClr val="accent2"/>
                </a:solidFill>
              </a:rPr>
              <a:t>Belirli bir noktaya kadar</a:t>
            </a:r>
            <a:r>
              <a:rPr lang="tr-TR" sz="3000" dirty="0"/>
              <a:t>, bir mal veya hizmetin tüketimi arttıkça, o mal veya hizmetin tüketiminden elde edilen mutluluk (fayda) da artar. 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159795E-E78F-D248-A045-3E69A279B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3CB46-FC56-7244-964C-442FDD49F08B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A3D8B99-BC5E-EB46-80DC-10A82DDCA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69443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Toplam Fayda ve Marjinal Fayda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1470454"/>
            <a:ext cx="8915400" cy="5387546"/>
          </a:xfrm>
        </p:spPr>
        <p:txBody>
          <a:bodyPr>
            <a:normAutofit/>
          </a:bodyPr>
          <a:lstStyle/>
          <a:p>
            <a:r>
              <a:rPr lang="tr-TR" sz="3000" dirty="0"/>
              <a:t>Bir mal veya hizmetten belli bir miktarda tüketildiği zaman elde edilen faydaya </a:t>
            </a:r>
            <a:r>
              <a:rPr lang="tr-TR" sz="3000" b="1" dirty="0">
                <a:solidFill>
                  <a:schemeClr val="accent2"/>
                </a:solidFill>
              </a:rPr>
              <a:t>toplam fayda </a:t>
            </a:r>
            <a:r>
              <a:rPr lang="tr-TR" sz="3000" dirty="0"/>
              <a:t>(total </a:t>
            </a:r>
            <a:r>
              <a:rPr lang="tr-TR" sz="3000" dirty="0" err="1"/>
              <a:t>utility</a:t>
            </a:r>
            <a:r>
              <a:rPr lang="tr-TR" sz="3000" dirty="0"/>
              <a:t>=TU) denir.</a:t>
            </a:r>
          </a:p>
          <a:p>
            <a:endParaRPr lang="tr-TR" sz="3000" dirty="0"/>
          </a:p>
          <a:p>
            <a:r>
              <a:rPr lang="tr-TR" sz="3000" dirty="0"/>
              <a:t>Bir mal veya hizmetten bir birim fazla veya bir birim az tüketildiği zaman toplam faydada meydana gelecek </a:t>
            </a:r>
            <a:r>
              <a:rPr lang="tr-TR" sz="3000" dirty="0">
                <a:solidFill>
                  <a:schemeClr val="accent2"/>
                </a:solidFill>
              </a:rPr>
              <a:t>değişmeye</a:t>
            </a:r>
            <a:r>
              <a:rPr lang="tr-TR" sz="3000" dirty="0"/>
              <a:t> </a:t>
            </a:r>
            <a:r>
              <a:rPr lang="tr-TR" sz="3000" b="1" dirty="0">
                <a:solidFill>
                  <a:schemeClr val="accent2"/>
                </a:solidFill>
              </a:rPr>
              <a:t>marjinal fayda </a:t>
            </a:r>
            <a:r>
              <a:rPr lang="tr-TR" sz="3000" dirty="0"/>
              <a:t>(</a:t>
            </a:r>
            <a:r>
              <a:rPr lang="tr-TR" sz="3000" dirty="0" err="1"/>
              <a:t>marginal</a:t>
            </a:r>
            <a:r>
              <a:rPr lang="tr-TR" sz="3000" dirty="0"/>
              <a:t> </a:t>
            </a:r>
            <a:r>
              <a:rPr lang="tr-TR" sz="3000" dirty="0" err="1"/>
              <a:t>utility</a:t>
            </a:r>
            <a:r>
              <a:rPr lang="tr-TR" sz="3000" dirty="0"/>
              <a:t>=MU) denir.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B1756AF-516F-CA4C-9B4B-6CA1ABECC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FEF91-97FA-224A-90B6-1A9FBEC918F6}" type="datetime1">
              <a:rPr lang="tr-TR" smtClean="0"/>
              <a:t>6.03.2026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930B1C6-2F58-AF4C-8CED-9DFE18D64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Dr. Öğr. Üyesi Dilara Demirez</a:t>
            </a:r>
          </a:p>
        </p:txBody>
      </p:sp>
    </p:spTree>
    <p:extLst>
      <p:ext uri="{BB962C8B-B14F-4D97-AF65-F5344CB8AC3E}">
        <p14:creationId xmlns:p14="http://schemas.microsoft.com/office/powerpoint/2010/main" val="17456416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Duman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1193</TotalTime>
  <Words>1164</Words>
  <Application>Microsoft Macintosh PowerPoint</Application>
  <PresentationFormat>Geniş ekran</PresentationFormat>
  <Paragraphs>141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23</vt:i4>
      </vt:variant>
    </vt:vector>
  </HeadingPairs>
  <TitlesOfParts>
    <vt:vector size="28" baseType="lpstr">
      <vt:lpstr>Arial</vt:lpstr>
      <vt:lpstr>Calibri</vt:lpstr>
      <vt:lpstr>Century Gothic</vt:lpstr>
      <vt:lpstr>Wingdings 3</vt:lpstr>
      <vt:lpstr>Duman</vt:lpstr>
      <vt:lpstr>PowerPoint Sunusu</vt:lpstr>
      <vt:lpstr>5. TÜKETİCİ DAVRANIŞI TEORİSİ  Tüketici Kuramına Giriş</vt:lpstr>
      <vt:lpstr>PowerPoint Sunusu</vt:lpstr>
      <vt:lpstr>PowerPoint Sunusu</vt:lpstr>
      <vt:lpstr>PowerPoint Sunusu</vt:lpstr>
      <vt:lpstr>PowerPoint Sunusu</vt:lpstr>
      <vt:lpstr>Tüketici Davranışının Temelleri</vt:lpstr>
      <vt:lpstr>Fayda (Utility) Kavramı</vt:lpstr>
      <vt:lpstr>Toplam Fayda ve Marjinal Fayda</vt:lpstr>
      <vt:lpstr>Fayda, Toplam Fayda ve Marjinal Fayda</vt:lpstr>
      <vt:lpstr>PowerPoint Sunusu</vt:lpstr>
      <vt:lpstr>PowerPoint Sunusu</vt:lpstr>
      <vt:lpstr>Azalan Marjinal Fayda Kanunu</vt:lpstr>
      <vt:lpstr>Tüketici Dengesi</vt:lpstr>
      <vt:lpstr>PowerPoint Sunusu</vt:lpstr>
      <vt:lpstr>PowerPoint Sunusu</vt:lpstr>
      <vt:lpstr>PowerPoint Sunusu</vt:lpstr>
      <vt:lpstr>Değer Paradoksu</vt:lpstr>
      <vt:lpstr>PowerPoint Sunusu</vt:lpstr>
      <vt:lpstr>PowerPoint Sunusu</vt:lpstr>
      <vt:lpstr>Sınıf İçi Etkinlik – Fayda Avı</vt:lpstr>
      <vt:lpstr>Çalışma – Rasyonel Tüketici Analizi</vt:lpstr>
      <vt:lpstr>Güncel Örnek – Kahve Zinciri Tercihleri</vt:lpstr>
    </vt:vector>
  </TitlesOfParts>
  <Company>NouS/TncTR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İKT 104 GENEL İKTİSAT</dc:title>
  <dc:creator>Windows Kullanıcısı</dc:creator>
  <cp:lastModifiedBy>Microsoft Office User</cp:lastModifiedBy>
  <cp:revision>102</cp:revision>
  <dcterms:created xsi:type="dcterms:W3CDTF">2020-01-23T07:14:01Z</dcterms:created>
  <dcterms:modified xsi:type="dcterms:W3CDTF">2026-03-06T08:50:25Z</dcterms:modified>
</cp:coreProperties>
</file>