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4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49" r:id="rId10"/>
    <p:sldId id="265" r:id="rId11"/>
    <p:sldId id="351" r:id="rId12"/>
    <p:sldId id="35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53" r:id="rId24"/>
    <p:sldId id="279" r:id="rId25"/>
    <p:sldId id="280" r:id="rId26"/>
    <p:sldId id="281" r:id="rId27"/>
    <p:sldId id="282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D65ABC-90AF-49D1-9DAB-F3BAE79058E8}" v="2" dt="2024-12-23T06:16:57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8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10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74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76302" y="1210416"/>
            <a:ext cx="8602979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6933">
              <a:spcBef>
                <a:spcPts val="140"/>
              </a:spcBef>
            </a:pPr>
            <a:r>
              <a:rPr lang="en-GB"/>
              <a:t>Copyright ©</a:t>
            </a:r>
            <a:r>
              <a:rPr lang="en-GB" spc="-20"/>
              <a:t> </a:t>
            </a:r>
            <a:r>
              <a:rPr lang="en-GB"/>
              <a:t>2018,</a:t>
            </a:r>
            <a:r>
              <a:rPr lang="en-GB" spc="-27"/>
              <a:t> </a:t>
            </a:r>
            <a:r>
              <a:rPr lang="en-GB"/>
              <a:t>2015,</a:t>
            </a:r>
            <a:r>
              <a:rPr lang="en-GB" spc="-33"/>
              <a:t> </a:t>
            </a:r>
            <a:r>
              <a:rPr lang="en-GB"/>
              <a:t>2012</a:t>
            </a:r>
            <a:r>
              <a:rPr lang="en-GB" spc="-13"/>
              <a:t> </a:t>
            </a:r>
            <a:r>
              <a:rPr lang="en-GB"/>
              <a:t>Pearson</a:t>
            </a:r>
            <a:r>
              <a:rPr lang="en-GB" spc="-13"/>
              <a:t> </a:t>
            </a:r>
            <a:r>
              <a:rPr lang="en-GB"/>
              <a:t>Education,</a:t>
            </a:r>
            <a:r>
              <a:rPr lang="en-GB" spc="13"/>
              <a:t> </a:t>
            </a:r>
            <a:r>
              <a:rPr lang="en-GB"/>
              <a:t>Inc.</a:t>
            </a:r>
            <a:r>
              <a:rPr lang="en-GB" spc="7"/>
              <a:t> </a:t>
            </a:r>
            <a:r>
              <a:rPr lang="en-GB"/>
              <a:t>All</a:t>
            </a:r>
            <a:r>
              <a:rPr lang="en-GB" spc="-13"/>
              <a:t> </a:t>
            </a:r>
            <a:r>
              <a:rPr lang="en-GB"/>
              <a:t>Rights</a:t>
            </a:r>
            <a:r>
              <a:rPr lang="en-GB" spc="-13"/>
              <a:t> Reserved</a:t>
            </a:r>
            <a:endParaRPr lang="en-GB" spc="-1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58FF-C92A-450E-8EA7-0CAC5583C831}" type="datetime1">
              <a:rPr lang="en-GB" smtClean="0"/>
              <a:t>23/12/2024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50799">
              <a:lnSpc>
                <a:spcPts val="1900"/>
              </a:lnSpc>
            </a:pPr>
            <a:fld id="{81D60167-4931-47E6-BA6A-407CBD079E47}" type="slidenum">
              <a:rPr lang="en-GB" spc="-33" smtClean="0"/>
              <a:pPr marL="50799">
                <a:lnSpc>
                  <a:spcPts val="1900"/>
                </a:lnSpc>
              </a:pPr>
              <a:t>‹#›</a:t>
            </a:fld>
            <a:endParaRPr lang="en-GB" spc="-33" dirty="0"/>
          </a:p>
        </p:txBody>
      </p:sp>
    </p:spTree>
    <p:extLst>
      <p:ext uri="{BB962C8B-B14F-4D97-AF65-F5344CB8AC3E}">
        <p14:creationId xmlns:p14="http://schemas.microsoft.com/office/powerpoint/2010/main" val="236498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7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5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08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4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2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3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8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6C13-BD30-4A6D-AF0E-2DB493BA02AE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865EC51-11DB-4811-ACAA-4A6EF51312B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nsu.u.e@cag.edu.tr" TargetMode="External"/><Relationship Id="rId2" Type="http://schemas.openxmlformats.org/officeDocument/2006/relationships/hyperlink" Target="mailto:cnsunvr@gmail.com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v/business-33682243/what-is-gdp-and-how-is-it-measured" TargetMode="External"/><Relationship Id="rId2" Type="http://schemas.openxmlformats.org/officeDocument/2006/relationships/hyperlink" Target="http://www.bbc.co.uk/news/business-132007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ews/uk-2337027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6E99-359E-1ACB-286F-604E27B90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990600"/>
            <a:ext cx="11836400" cy="1994392"/>
          </a:xfrm>
        </p:spPr>
        <p:txBody>
          <a:bodyPr/>
          <a:lstStyle/>
          <a:p>
            <a:pPr algn="ctr"/>
            <a:r>
              <a:rPr lang="en-GB" sz="4800" spc="-13">
                <a:solidFill>
                  <a:schemeClr val="tx1"/>
                </a:solidFill>
              </a:rPr>
              <a:t>Economi</a:t>
            </a:r>
            <a:r>
              <a:rPr lang="en-GB" spc="-13">
                <a:solidFill>
                  <a:schemeClr val="tx1"/>
                </a:solidFill>
              </a:rPr>
              <a:t>cs</a:t>
            </a:r>
            <a:br>
              <a:rPr lang="en-GB" sz="4800" spc="-13">
                <a:solidFill>
                  <a:schemeClr val="tx1"/>
                </a:solidFill>
              </a:rPr>
            </a:br>
            <a:r>
              <a:rPr lang="en-GB" sz="4800" spc="-13">
                <a:solidFill>
                  <a:schemeClr val="tx1"/>
                </a:solidFill>
              </a:rPr>
              <a:t>“introduction </a:t>
            </a:r>
            <a:r>
              <a:rPr lang="en-GB" sz="4800" spc="-13" dirty="0">
                <a:solidFill>
                  <a:schemeClr val="tx1"/>
                </a:solidFill>
              </a:rPr>
              <a:t>to macroeconomics </a:t>
            </a:r>
            <a:r>
              <a:rPr lang="en-GB" sz="4800" spc="-13">
                <a:solidFill>
                  <a:schemeClr val="tx1"/>
                </a:solidFill>
              </a:rPr>
              <a:t>&amp;growth”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0EF90F9-3FF3-01E7-7F31-D220CDC2A3A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22400" y="3678091"/>
            <a:ext cx="9753600" cy="13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		: DR CANSU UNVER-ERBAS</a:t>
            </a:r>
            <a:endParaRPr lang="en-GB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		: </a:t>
            </a: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cnsunvr@gmail.com</a:t>
            </a: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cansu.u.e@cag.edu.tr</a:t>
            </a:r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E3D8F-C94A-F003-5F19-82777ABCD08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903524" y="6373029"/>
            <a:ext cx="5938836" cy="309201"/>
          </a:xfrm>
        </p:spPr>
        <p:txBody>
          <a:bodyPr/>
          <a:lstStyle/>
          <a:p>
            <a:r>
              <a:rPr lang="en-GB" dirty="0"/>
              <a:t>Copyright © 2018, 2015, 2012 Pearson Education, Inc. All Rights Reserved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F738B-C6B1-3C48-EB21-DC72D87A1BB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A40B368-D5CD-4378-9BBD-C6BD7CC92074}" type="datetime1">
              <a:rPr lang="en-GB" smtClean="0"/>
              <a:t>23/12/2024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A690C-A314-F9A2-EB25-C9EAAD23ED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304800" y="232119"/>
            <a:ext cx="811019" cy="503579"/>
          </a:xfrm>
        </p:spPr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93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580" y="804520"/>
            <a:ext cx="8759220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18339"/>
            <a:r>
              <a:rPr lang="en-US" sz="2700" b="1" dirty="0"/>
              <a:t>Organization</a:t>
            </a:r>
            <a:r>
              <a:rPr lang="en-US" sz="2700" b="1" spc="-73" dirty="0"/>
              <a:t> </a:t>
            </a:r>
            <a:r>
              <a:rPr lang="en-US" sz="2700" b="1" dirty="0"/>
              <a:t>of</a:t>
            </a:r>
            <a:r>
              <a:rPr lang="en-US" sz="2700" b="1" spc="-93" dirty="0"/>
              <a:t> </a:t>
            </a:r>
            <a:r>
              <a:rPr lang="en-US" sz="2700" b="1" dirty="0"/>
              <a:t>Economic</a:t>
            </a:r>
            <a:r>
              <a:rPr lang="en-US" sz="2700" b="1" spc="-87" dirty="0"/>
              <a:t> </a:t>
            </a:r>
            <a:r>
              <a:rPr lang="en-US" sz="2700" b="1" spc="-13" dirty="0"/>
              <a:t>Activity</a:t>
            </a:r>
            <a:endParaRPr lang="en-US" sz="2700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fld id="{81D60167-4931-47E6-BA6A-407CBD079E47}" type="slidenum">
              <a:rPr lang="en-US" sz="2800" spc="-25" smtClean="0">
                <a:solidFill>
                  <a:schemeClr val="accent1"/>
                </a:solidFill>
                <a:latin typeface="+mn-lt"/>
                <a:cs typeface="+mn-cs"/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2800" spc="-33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223520" y="2015732"/>
            <a:ext cx="8585200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73286" marR="6773" indent="-228600" defTabSz="914400">
              <a:lnSpc>
                <a:spcPct val="110000"/>
              </a:lnSpc>
              <a:spcBef>
                <a:spcPts val="12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73275" algn="l"/>
                <a:tab pos="474121" algn="l"/>
              </a:tabLst>
            </a:pPr>
            <a:r>
              <a:rPr lang="en-US" sz="2000" dirty="0"/>
              <a:t>Households</a:t>
            </a:r>
            <a:r>
              <a:rPr lang="en-US" sz="2000" spc="-87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supply</a:t>
            </a:r>
            <a:r>
              <a:rPr lang="en-US" sz="2000" spc="-67" dirty="0"/>
              <a:t> </a:t>
            </a:r>
            <a:r>
              <a:rPr lang="en-US" sz="2000" dirty="0"/>
              <a:t>inputs</a:t>
            </a:r>
            <a:r>
              <a:rPr lang="en-US" sz="2000" spc="-87" dirty="0"/>
              <a:t> </a:t>
            </a:r>
            <a:r>
              <a:rPr lang="en-US" sz="2000" dirty="0"/>
              <a:t>to</a:t>
            </a:r>
            <a:r>
              <a:rPr lang="en-US" sz="2000" spc="-87" dirty="0"/>
              <a:t> </a:t>
            </a:r>
            <a:r>
              <a:rPr lang="en-US" sz="2000" dirty="0"/>
              <a:t>firms</a:t>
            </a:r>
            <a:r>
              <a:rPr lang="en-US" sz="2000" spc="-93" dirty="0"/>
              <a:t> </a:t>
            </a:r>
            <a:r>
              <a:rPr lang="en-US" sz="2000" dirty="0"/>
              <a:t>who</a:t>
            </a:r>
            <a:r>
              <a:rPr lang="en-US" sz="2000" spc="-60" dirty="0"/>
              <a:t> </a:t>
            </a:r>
            <a:r>
              <a:rPr lang="en-US" sz="2000" dirty="0"/>
              <a:t>use</a:t>
            </a:r>
            <a:r>
              <a:rPr lang="en-US" sz="2000" spc="-87" dirty="0"/>
              <a:t> </a:t>
            </a:r>
            <a:r>
              <a:rPr lang="en-US" sz="2000" spc="-13" dirty="0"/>
              <a:t>knowledge</a:t>
            </a:r>
            <a:r>
              <a:rPr lang="en-US" sz="2000" spc="-67" dirty="0"/>
              <a:t> </a:t>
            </a:r>
            <a:r>
              <a:rPr lang="en-US" sz="2000" dirty="0"/>
              <a:t>to</a:t>
            </a:r>
            <a:r>
              <a:rPr lang="en-US" sz="2000" spc="-87" dirty="0"/>
              <a:t> </a:t>
            </a:r>
            <a:r>
              <a:rPr lang="en-US" sz="2000" spc="-13" dirty="0"/>
              <a:t>transform </a:t>
            </a:r>
            <a:r>
              <a:rPr lang="en-US" sz="2000" dirty="0"/>
              <a:t>these</a:t>
            </a:r>
            <a:r>
              <a:rPr lang="en-US" sz="2000" spc="-73" dirty="0"/>
              <a:t> </a:t>
            </a:r>
            <a:r>
              <a:rPr lang="en-US" sz="2000" dirty="0"/>
              <a:t>inputs</a:t>
            </a:r>
            <a:r>
              <a:rPr lang="en-US" sz="2000" spc="-73" dirty="0"/>
              <a:t> </a:t>
            </a:r>
            <a:r>
              <a:rPr lang="en-US" sz="2000" dirty="0"/>
              <a:t>in</a:t>
            </a:r>
            <a:r>
              <a:rPr lang="en-US" sz="2000" spc="-67" dirty="0"/>
              <a:t> </a:t>
            </a:r>
            <a:r>
              <a:rPr lang="en-US" sz="2000" spc="-13" dirty="0"/>
              <a:t>production</a:t>
            </a:r>
            <a:r>
              <a:rPr lang="en-US" sz="2000" spc="-67" dirty="0"/>
              <a:t> </a:t>
            </a:r>
            <a:r>
              <a:rPr lang="en-US" sz="2000" dirty="0"/>
              <a:t>into</a:t>
            </a:r>
            <a:r>
              <a:rPr lang="en-US" sz="2000" spc="-73" dirty="0"/>
              <a:t> </a:t>
            </a:r>
            <a:r>
              <a:rPr lang="en-US" sz="2000" dirty="0"/>
              <a:t>goods</a:t>
            </a:r>
            <a:r>
              <a:rPr lang="en-US" sz="2000" spc="-60" dirty="0"/>
              <a:t> </a:t>
            </a:r>
            <a:r>
              <a:rPr lang="en-US" sz="2000" dirty="0"/>
              <a:t>and</a:t>
            </a:r>
            <a:r>
              <a:rPr lang="en-US" sz="2000" spc="-80" dirty="0"/>
              <a:t> </a:t>
            </a:r>
            <a:r>
              <a:rPr lang="en-US" sz="2000" dirty="0"/>
              <a:t>services</a:t>
            </a:r>
            <a:r>
              <a:rPr lang="en-US" sz="2000" spc="-80" dirty="0"/>
              <a:t> </a:t>
            </a:r>
            <a:r>
              <a:rPr lang="en-US" sz="2000" dirty="0"/>
              <a:t>that</a:t>
            </a:r>
            <a:r>
              <a:rPr lang="en-US" sz="2000" spc="-60" dirty="0"/>
              <a:t> </a:t>
            </a:r>
            <a:r>
              <a:rPr lang="en-US" sz="2000" spc="-13" dirty="0"/>
              <a:t>households </a:t>
            </a:r>
            <a:r>
              <a:rPr lang="en-US" sz="2000" b="1" spc="-13" dirty="0">
                <a:solidFill>
                  <a:srgbClr val="FF0000"/>
                </a:solidFill>
              </a:rPr>
              <a:t>demand</a:t>
            </a:r>
            <a:r>
              <a:rPr lang="en-US" sz="2000" spc="-13" dirty="0"/>
              <a:t>.</a:t>
            </a:r>
            <a:endParaRPr lang="en-US" sz="2000" dirty="0"/>
          </a:p>
          <a:p>
            <a:pPr marL="473286" marR="171022" indent="-228600" defTabSz="914400">
              <a:lnSpc>
                <a:spcPct val="110000"/>
              </a:lnSpc>
              <a:spcBef>
                <a:spcPts val="60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73275" algn="l"/>
                <a:tab pos="474121" algn="l"/>
              </a:tabLst>
            </a:pPr>
            <a:r>
              <a:rPr lang="en-US" sz="2000" dirty="0"/>
              <a:t>For</a:t>
            </a:r>
            <a:r>
              <a:rPr lang="en-US" sz="2000" spc="-80" dirty="0"/>
              <a:t> </a:t>
            </a:r>
            <a:r>
              <a:rPr lang="en-US" sz="2000" spc="-13" dirty="0"/>
              <a:t>supplying</a:t>
            </a:r>
            <a:r>
              <a:rPr lang="en-US" sz="2000" spc="-93" dirty="0"/>
              <a:t> </a:t>
            </a:r>
            <a:r>
              <a:rPr lang="en-US" sz="2000" dirty="0"/>
              <a:t>inputs,</a:t>
            </a:r>
            <a:r>
              <a:rPr lang="en-US" sz="2000" spc="-73" dirty="0"/>
              <a:t> </a:t>
            </a:r>
            <a:r>
              <a:rPr lang="en-US" sz="2000" dirty="0"/>
              <a:t>households</a:t>
            </a:r>
            <a:r>
              <a:rPr lang="en-US" sz="2000" spc="-73" dirty="0"/>
              <a:t> </a:t>
            </a:r>
            <a:r>
              <a:rPr lang="en-US" sz="2000" b="1" spc="-27" dirty="0">
                <a:solidFill>
                  <a:srgbClr val="FF0000"/>
                </a:solidFill>
              </a:rPr>
              <a:t>receive</a:t>
            </a:r>
            <a:r>
              <a:rPr lang="en-US" sz="2000" spc="-100" dirty="0"/>
              <a:t> </a:t>
            </a:r>
            <a:r>
              <a:rPr lang="en-US" sz="2000" dirty="0"/>
              <a:t>income</a:t>
            </a:r>
            <a:r>
              <a:rPr lang="en-US" sz="2000" spc="-93" dirty="0"/>
              <a:t> </a:t>
            </a:r>
            <a:r>
              <a:rPr lang="en-US" sz="2000" dirty="0"/>
              <a:t>from</a:t>
            </a:r>
            <a:r>
              <a:rPr lang="en-US" sz="2000" spc="-87" dirty="0"/>
              <a:t> </a:t>
            </a:r>
            <a:r>
              <a:rPr lang="en-US" sz="2000" dirty="0"/>
              <a:t>firms</a:t>
            </a:r>
            <a:r>
              <a:rPr lang="en-US" sz="2000" spc="-93" dirty="0"/>
              <a:t> </a:t>
            </a:r>
            <a:r>
              <a:rPr lang="en-US" sz="2000" spc="-13" dirty="0"/>
              <a:t>which </a:t>
            </a:r>
            <a:r>
              <a:rPr lang="en-US" sz="2000" dirty="0"/>
              <a:t>is</a:t>
            </a:r>
            <a:r>
              <a:rPr lang="en-US" sz="2000" spc="-80" dirty="0"/>
              <a:t> </a:t>
            </a:r>
            <a:r>
              <a:rPr lang="en-US" sz="2000" dirty="0"/>
              <a:t>used</a:t>
            </a:r>
            <a:r>
              <a:rPr lang="en-US" sz="2000" spc="-80" dirty="0"/>
              <a:t> </a:t>
            </a:r>
            <a:r>
              <a:rPr lang="en-US" sz="2000" dirty="0"/>
              <a:t>for</a:t>
            </a:r>
            <a:r>
              <a:rPr lang="en-US" sz="2000" spc="-73" dirty="0"/>
              <a:t> </a:t>
            </a:r>
            <a:r>
              <a:rPr lang="en-US" sz="2000" b="1" spc="-13" dirty="0">
                <a:solidFill>
                  <a:srgbClr val="FF0000"/>
                </a:solidFill>
              </a:rPr>
              <a:t>expenditure</a:t>
            </a:r>
            <a:r>
              <a:rPr lang="en-US" sz="2000" spc="-47" dirty="0"/>
              <a:t> </a:t>
            </a:r>
            <a:r>
              <a:rPr lang="en-US" sz="2000" dirty="0"/>
              <a:t>on</a:t>
            </a:r>
            <a:r>
              <a:rPr lang="en-US" sz="2000" spc="-60" dirty="0"/>
              <a:t> </a:t>
            </a:r>
            <a:r>
              <a:rPr lang="en-US" sz="2000" dirty="0"/>
              <a:t>final</a:t>
            </a:r>
            <a:r>
              <a:rPr lang="en-US" sz="2000" spc="-87" dirty="0"/>
              <a:t> </a:t>
            </a:r>
            <a:r>
              <a:rPr lang="en-US" sz="2000" dirty="0"/>
              <a:t>goods</a:t>
            </a:r>
            <a:r>
              <a:rPr lang="en-US" sz="2000" spc="-73" dirty="0"/>
              <a:t> </a:t>
            </a:r>
            <a:r>
              <a:rPr lang="en-US" sz="2000" dirty="0"/>
              <a:t>and</a:t>
            </a:r>
            <a:r>
              <a:rPr lang="en-US" sz="2000" spc="-87" dirty="0"/>
              <a:t> </a:t>
            </a:r>
            <a:r>
              <a:rPr lang="en-US" sz="2000" dirty="0"/>
              <a:t>services</a:t>
            </a:r>
            <a:r>
              <a:rPr lang="en-US" sz="2000" spc="-87" dirty="0"/>
              <a:t> </a:t>
            </a:r>
            <a:r>
              <a:rPr lang="en-US" sz="2000" spc="-13" dirty="0"/>
              <a:t>produced</a:t>
            </a:r>
            <a:r>
              <a:rPr lang="en-US" sz="2000" spc="-67" dirty="0"/>
              <a:t> </a:t>
            </a:r>
            <a:r>
              <a:rPr lang="en-US" sz="2000" spc="-33" dirty="0"/>
              <a:t>by </a:t>
            </a:r>
            <a:r>
              <a:rPr lang="en-US" sz="2000" spc="-13" dirty="0"/>
              <a:t>firms.</a:t>
            </a:r>
            <a:endParaRPr lang="en-US" sz="2000" dirty="0"/>
          </a:p>
          <a:p>
            <a:pPr marL="473286" marR="799233" indent="-228600" defTabSz="914400">
              <a:lnSpc>
                <a:spcPct val="110000"/>
              </a:lnSpc>
              <a:spcBef>
                <a:spcPts val="612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73275" algn="l"/>
                <a:tab pos="474121" algn="l"/>
              </a:tabLst>
            </a:pPr>
            <a:r>
              <a:rPr lang="en-US" sz="2000" dirty="0"/>
              <a:t>This</a:t>
            </a:r>
            <a:r>
              <a:rPr lang="en-US" sz="2000" spc="-67" dirty="0"/>
              <a:t> </a:t>
            </a:r>
            <a:r>
              <a:rPr lang="en-US" sz="2000" b="1" spc="-13" dirty="0">
                <a:solidFill>
                  <a:srgbClr val="FF0000"/>
                </a:solidFill>
              </a:rPr>
              <a:t>generates</a:t>
            </a:r>
            <a:r>
              <a:rPr lang="en-US" sz="2000" spc="-47" dirty="0"/>
              <a:t> </a:t>
            </a:r>
            <a:r>
              <a:rPr lang="en-US" sz="2000" dirty="0"/>
              <a:t>a</a:t>
            </a:r>
            <a:r>
              <a:rPr lang="en-US" sz="2000" spc="-73" dirty="0"/>
              <a:t> </a:t>
            </a:r>
            <a:r>
              <a:rPr lang="en-US" sz="2000" spc="-13" dirty="0"/>
              <a:t>(circular)</a:t>
            </a:r>
            <a:r>
              <a:rPr lang="en-US" sz="2000" spc="-47" dirty="0"/>
              <a:t> </a:t>
            </a:r>
            <a:r>
              <a:rPr lang="en-US" sz="2000" dirty="0"/>
              <a:t>flow</a:t>
            </a:r>
            <a:r>
              <a:rPr lang="en-US" sz="2000" spc="-47" dirty="0"/>
              <a:t> </a:t>
            </a:r>
            <a:r>
              <a:rPr lang="en-US" sz="2000" dirty="0"/>
              <a:t>of</a:t>
            </a:r>
            <a:r>
              <a:rPr lang="en-US" sz="2000" spc="-67" dirty="0"/>
              <a:t> </a:t>
            </a:r>
            <a:r>
              <a:rPr lang="en-US" sz="2000" spc="-13" dirty="0"/>
              <a:t>resources</a:t>
            </a:r>
            <a:r>
              <a:rPr lang="en-US" sz="2000" spc="-53" dirty="0"/>
              <a:t> </a:t>
            </a:r>
            <a:r>
              <a:rPr lang="en-US" sz="2000" dirty="0"/>
              <a:t>and</a:t>
            </a:r>
            <a:r>
              <a:rPr lang="en-US" sz="2000" spc="-53" dirty="0"/>
              <a:t> </a:t>
            </a:r>
            <a:r>
              <a:rPr lang="en-US" sz="2000" dirty="0"/>
              <a:t>money</a:t>
            </a:r>
            <a:r>
              <a:rPr lang="en-US" sz="2000" spc="-33" dirty="0"/>
              <a:t> </a:t>
            </a:r>
            <a:r>
              <a:rPr lang="en-US" sz="2000" dirty="0"/>
              <a:t>in</a:t>
            </a:r>
            <a:r>
              <a:rPr lang="en-US" sz="2000" spc="-60" dirty="0"/>
              <a:t> </a:t>
            </a:r>
            <a:r>
              <a:rPr lang="en-US" sz="2000" spc="-33" dirty="0"/>
              <a:t>the </a:t>
            </a:r>
            <a:r>
              <a:rPr lang="en-US" sz="2000" dirty="0"/>
              <a:t>economy</a:t>
            </a:r>
            <a:r>
              <a:rPr lang="en-US" sz="2000" spc="-87" dirty="0"/>
              <a:t> </a:t>
            </a:r>
            <a:r>
              <a:rPr lang="en-US" sz="2000" spc="-13" dirty="0"/>
              <a:t>between</a:t>
            </a:r>
            <a:r>
              <a:rPr lang="en-US" sz="2000" spc="-80" dirty="0"/>
              <a:t> </a:t>
            </a:r>
            <a:r>
              <a:rPr lang="en-US" sz="2000" dirty="0"/>
              <a:t>households</a:t>
            </a:r>
            <a:r>
              <a:rPr lang="en-US" sz="2000" spc="-107" dirty="0"/>
              <a:t> </a:t>
            </a:r>
            <a:r>
              <a:rPr lang="en-US" sz="2000" dirty="0"/>
              <a:t>and</a:t>
            </a:r>
            <a:r>
              <a:rPr lang="en-US" sz="2000" spc="-107" dirty="0"/>
              <a:t> </a:t>
            </a:r>
            <a:r>
              <a:rPr lang="en-US" sz="2000" spc="-13" dirty="0"/>
              <a:t>firms</a:t>
            </a:r>
            <a:endParaRPr lang="en-US" sz="2000" dirty="0"/>
          </a:p>
          <a:p>
            <a:pPr marL="474132" indent="-228600" defTabSz="914400">
              <a:lnSpc>
                <a:spcPct val="110000"/>
              </a:lnSpc>
              <a:spcBef>
                <a:spcPts val="60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473275" algn="l"/>
                <a:tab pos="474121" algn="l"/>
              </a:tabLst>
            </a:pPr>
            <a:r>
              <a:rPr lang="en-US" sz="2000" spc="-13" dirty="0"/>
              <a:t>Macroeconomics</a:t>
            </a:r>
            <a:r>
              <a:rPr lang="en-US" sz="2000" spc="-53" dirty="0"/>
              <a:t> </a:t>
            </a:r>
            <a:r>
              <a:rPr lang="en-US" sz="2000" dirty="0"/>
              <a:t>is</a:t>
            </a:r>
            <a:r>
              <a:rPr lang="en-US" sz="2000" spc="-80" dirty="0"/>
              <a:t> </a:t>
            </a:r>
            <a:r>
              <a:rPr lang="en-US" sz="2000" spc="-13" dirty="0"/>
              <a:t>primarily</a:t>
            </a:r>
            <a:r>
              <a:rPr lang="en-US" sz="2000" spc="-73" dirty="0"/>
              <a:t> </a:t>
            </a:r>
            <a:r>
              <a:rPr lang="en-US" sz="2000" dirty="0"/>
              <a:t>concerned</a:t>
            </a:r>
            <a:r>
              <a:rPr lang="en-US" sz="2000" spc="-53" dirty="0"/>
              <a:t> </a:t>
            </a:r>
            <a:r>
              <a:rPr lang="en-US" sz="2000" dirty="0"/>
              <a:t>with</a:t>
            </a:r>
            <a:r>
              <a:rPr lang="en-US" sz="2000" spc="-60" dirty="0"/>
              <a:t> </a:t>
            </a:r>
            <a:r>
              <a:rPr lang="en-US" sz="2000" dirty="0"/>
              <a:t>the</a:t>
            </a:r>
            <a:r>
              <a:rPr lang="en-US" sz="2000" spc="-47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flow</a:t>
            </a:r>
            <a:r>
              <a:rPr lang="en-US" sz="2000" b="1" spc="-73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of</a:t>
            </a:r>
            <a:r>
              <a:rPr lang="en-US" sz="2000" b="1" spc="-67" dirty="0">
                <a:solidFill>
                  <a:srgbClr val="FF0000"/>
                </a:solidFill>
              </a:rPr>
              <a:t> </a:t>
            </a:r>
            <a:r>
              <a:rPr lang="en-US" sz="2000" b="1" spc="-13" dirty="0">
                <a:solidFill>
                  <a:srgbClr val="FF0000"/>
                </a:solidFill>
              </a:rPr>
              <a:t>income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and</a:t>
            </a:r>
            <a:r>
              <a:rPr lang="en-US" sz="2000" b="1" spc="-73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output</a:t>
            </a:r>
            <a:r>
              <a:rPr lang="en-US" sz="2000" dirty="0"/>
              <a:t>): </a:t>
            </a:r>
            <a:r>
              <a:rPr lang="en-US" sz="2000" spc="-47" dirty="0"/>
              <a:t> </a:t>
            </a:r>
            <a:r>
              <a:rPr lang="en-US" sz="2000" dirty="0"/>
              <a:t>its</a:t>
            </a:r>
            <a:r>
              <a:rPr lang="en-US" sz="2000" spc="-87" dirty="0"/>
              <a:t> </a:t>
            </a:r>
            <a:r>
              <a:rPr lang="en-US" sz="2000" dirty="0"/>
              <a:t>total</a:t>
            </a:r>
            <a:r>
              <a:rPr lang="en-US" sz="2000" spc="-87" dirty="0"/>
              <a:t> </a:t>
            </a:r>
            <a:r>
              <a:rPr lang="en-US" sz="2000" dirty="0"/>
              <a:t>size,</a:t>
            </a:r>
            <a:r>
              <a:rPr lang="en-US" sz="2000" spc="-87" dirty="0"/>
              <a:t> </a:t>
            </a:r>
            <a:r>
              <a:rPr lang="en-US" sz="2000" dirty="0"/>
              <a:t>what</a:t>
            </a:r>
            <a:r>
              <a:rPr lang="en-US" sz="2000" spc="-73" dirty="0"/>
              <a:t> </a:t>
            </a:r>
            <a:r>
              <a:rPr lang="en-US" sz="2000" dirty="0"/>
              <a:t>makes</a:t>
            </a:r>
            <a:r>
              <a:rPr lang="en-US" sz="2000" spc="-60" dirty="0"/>
              <a:t> </a:t>
            </a:r>
            <a:r>
              <a:rPr lang="en-US" sz="2000" dirty="0"/>
              <a:t>it</a:t>
            </a:r>
            <a:r>
              <a:rPr lang="en-US" sz="2000" spc="-87" dirty="0"/>
              <a:t> </a:t>
            </a:r>
            <a:r>
              <a:rPr lang="en-US" sz="2000" spc="-13" dirty="0"/>
              <a:t>contract</a:t>
            </a:r>
            <a:r>
              <a:rPr lang="en-US" sz="2000" spc="-67" dirty="0"/>
              <a:t> </a:t>
            </a:r>
            <a:r>
              <a:rPr lang="en-US" sz="2000" dirty="0"/>
              <a:t>and</a:t>
            </a:r>
            <a:r>
              <a:rPr lang="en-US" sz="2000" spc="-87" dirty="0"/>
              <a:t> </a:t>
            </a:r>
            <a:r>
              <a:rPr lang="en-US" sz="2000" spc="-13" dirty="0"/>
              <a:t>expand.</a:t>
            </a:r>
            <a:endParaRPr lang="en-US" sz="2000" dirty="0"/>
          </a:p>
        </p:txBody>
      </p:sp>
      <p:pic>
        <p:nvPicPr>
          <p:cNvPr id="6" name="Graphic 5" descr="Circular flowchart with solid fill">
            <a:extLst>
              <a:ext uri="{FF2B5EF4-FFF2-40B4-BE49-F238E27FC236}">
                <a16:creationId xmlns:a16="http://schemas.microsoft.com/office/drawing/2014/main" id="{915D2A04-76E8-B510-AF7A-AD2B64E61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1976" y="1960748"/>
            <a:ext cx="2936504" cy="29365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E5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24B4A4-7168-54EC-DADC-090F049C5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5377F-F6F5-775C-6F75-6375E54C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854917"/>
            <a:ext cx="348322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 dirty="0"/>
              <a:t>GDP</a:t>
            </a:r>
            <a:r>
              <a:rPr lang="en-US" sz="2800" spc="-220" dirty="0"/>
              <a:t> </a:t>
            </a:r>
            <a:r>
              <a:rPr lang="en-US" sz="2800" spc="-13" dirty="0"/>
              <a:t>components</a:t>
            </a:r>
            <a:endParaRPr lang="en-US" sz="2800" dirty="0"/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DFA0717-7C25-4028-28CD-B5046794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855" y="1116345"/>
            <a:ext cx="5947956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5B644B-48D9-B98F-F909-7D5CD1D3F3B0}"/>
              </a:ext>
            </a:extLst>
          </p:cNvPr>
          <p:cNvSpPr txBox="1"/>
          <p:nvPr/>
        </p:nvSpPr>
        <p:spPr>
          <a:xfrm>
            <a:off x="97235" y="3921182"/>
            <a:ext cx="371550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86" indent="0">
              <a:spcBef>
                <a:spcPts val="573"/>
              </a:spcBef>
              <a:buNone/>
              <a:tabLst>
                <a:tab pos="398770" algn="l"/>
                <a:tab pos="399617" algn="l"/>
              </a:tabLst>
            </a:pPr>
            <a:r>
              <a:rPr lang="en-GB" sz="1800" dirty="0">
                <a:latin typeface="Garamond"/>
                <a:cs typeface="Garamond"/>
              </a:rPr>
              <a:t>These</a:t>
            </a:r>
            <a:r>
              <a:rPr lang="en-GB" sz="1800" spc="7" dirty="0">
                <a:latin typeface="Garamond"/>
                <a:cs typeface="Garamond"/>
              </a:rPr>
              <a:t> </a:t>
            </a:r>
            <a:r>
              <a:rPr lang="en-GB" sz="1800" dirty="0">
                <a:latin typeface="Garamond"/>
                <a:cs typeface="Garamond"/>
              </a:rPr>
              <a:t>components</a:t>
            </a:r>
            <a:r>
              <a:rPr lang="en-GB" sz="1800" spc="-47" dirty="0">
                <a:latin typeface="Garamond"/>
                <a:cs typeface="Garamond"/>
              </a:rPr>
              <a:t> </a:t>
            </a:r>
            <a:r>
              <a:rPr lang="en-GB" sz="1800" dirty="0">
                <a:latin typeface="Garamond"/>
                <a:cs typeface="Garamond"/>
              </a:rPr>
              <a:t>add</a:t>
            </a:r>
            <a:r>
              <a:rPr lang="en-GB" sz="1800" spc="-7" dirty="0">
                <a:latin typeface="Garamond"/>
                <a:cs typeface="Garamond"/>
              </a:rPr>
              <a:t> </a:t>
            </a:r>
            <a:r>
              <a:rPr lang="en-GB" sz="1800" dirty="0">
                <a:latin typeface="Garamond"/>
                <a:cs typeface="Garamond"/>
              </a:rPr>
              <a:t>up</a:t>
            </a:r>
            <a:r>
              <a:rPr lang="en-GB" sz="1800" spc="-13" dirty="0">
                <a:latin typeface="Garamond"/>
                <a:cs typeface="Garamond"/>
              </a:rPr>
              <a:t> </a:t>
            </a:r>
            <a:r>
              <a:rPr lang="en-GB" sz="1800" dirty="0">
                <a:latin typeface="Garamond"/>
                <a:cs typeface="Garamond"/>
              </a:rPr>
              <a:t>to</a:t>
            </a:r>
            <a:r>
              <a:rPr lang="en-GB" sz="1800" spc="-7" dirty="0">
                <a:latin typeface="Garamond"/>
                <a:cs typeface="Garamond"/>
              </a:rPr>
              <a:t> </a:t>
            </a:r>
            <a:r>
              <a:rPr lang="en-GB" sz="1800" dirty="0">
                <a:latin typeface="Garamond"/>
                <a:cs typeface="Garamond"/>
              </a:rPr>
              <a:t>GDP</a:t>
            </a:r>
            <a:r>
              <a:rPr lang="en-GB" sz="1800" spc="-20" dirty="0">
                <a:latin typeface="Garamond"/>
                <a:cs typeface="Garamond"/>
              </a:rPr>
              <a:t> </a:t>
            </a:r>
            <a:r>
              <a:rPr lang="en-GB" sz="1800" dirty="0">
                <a:latin typeface="Garamond"/>
                <a:cs typeface="Garamond"/>
              </a:rPr>
              <a:t>(denoted </a:t>
            </a:r>
            <a:r>
              <a:rPr lang="en-GB" sz="1800" b="1" spc="-33" dirty="0">
                <a:latin typeface="Garamond"/>
                <a:cs typeface="Garamond"/>
              </a:rPr>
              <a:t>Y</a:t>
            </a:r>
            <a:r>
              <a:rPr lang="en-GB" sz="1800" spc="-33" dirty="0">
                <a:latin typeface="Garamond"/>
                <a:cs typeface="Garamond"/>
              </a:rPr>
              <a:t>):</a:t>
            </a:r>
            <a:endParaRPr lang="en-GB" sz="1800" dirty="0">
              <a:latin typeface="Garamond"/>
              <a:cs typeface="Garamond"/>
            </a:endParaRPr>
          </a:p>
          <a:p>
            <a:pPr marL="16086" indent="0">
              <a:spcBef>
                <a:spcPts val="573"/>
              </a:spcBef>
              <a:buNone/>
              <a:tabLst>
                <a:tab pos="398770" algn="l"/>
                <a:tab pos="399617" algn="l"/>
              </a:tabLst>
            </a:pPr>
            <a:r>
              <a:rPr lang="nn-NO" sz="1800" b="1" dirty="0">
                <a:latin typeface="Arial"/>
                <a:cs typeface="Arial"/>
              </a:rPr>
              <a:t>			Y</a:t>
            </a:r>
            <a:r>
              <a:rPr lang="nn-NO" sz="1800" b="1" spc="627" dirty="0">
                <a:latin typeface="Arial"/>
                <a:cs typeface="Arial"/>
              </a:rPr>
              <a:t> </a:t>
            </a:r>
            <a:r>
              <a:rPr lang="nn-NO" sz="1800" b="1" spc="-67" dirty="0">
                <a:latin typeface="Arial"/>
                <a:cs typeface="Arial"/>
              </a:rPr>
              <a:t>=</a:t>
            </a:r>
            <a:r>
              <a:rPr lang="nn-NO" sz="1800" b="1" dirty="0">
                <a:latin typeface="Arial"/>
                <a:cs typeface="Arial"/>
              </a:rPr>
              <a:t>	C</a:t>
            </a:r>
            <a:r>
              <a:rPr lang="nn-NO" sz="1800" b="1" spc="640" dirty="0">
                <a:latin typeface="Arial"/>
                <a:cs typeface="Arial"/>
              </a:rPr>
              <a:t> </a:t>
            </a:r>
            <a:r>
              <a:rPr lang="nn-NO" sz="1800" b="1" dirty="0">
                <a:latin typeface="Arial"/>
                <a:cs typeface="Arial"/>
              </a:rPr>
              <a:t>+</a:t>
            </a:r>
            <a:r>
              <a:rPr lang="nn-NO" sz="1800" b="1" spc="660" dirty="0">
                <a:latin typeface="Arial"/>
                <a:cs typeface="Arial"/>
              </a:rPr>
              <a:t> </a:t>
            </a:r>
            <a:r>
              <a:rPr lang="nn-NO" sz="1800" b="1" dirty="0">
                <a:latin typeface="Arial"/>
                <a:cs typeface="Arial"/>
              </a:rPr>
              <a:t>I</a:t>
            </a:r>
            <a:r>
              <a:rPr lang="nn-NO" sz="1800" b="1" spc="653" dirty="0">
                <a:latin typeface="Arial"/>
                <a:cs typeface="Arial"/>
              </a:rPr>
              <a:t> </a:t>
            </a:r>
            <a:r>
              <a:rPr lang="nn-NO" sz="1800" b="1" dirty="0">
                <a:latin typeface="Arial"/>
                <a:cs typeface="Arial"/>
              </a:rPr>
              <a:t>+</a:t>
            </a:r>
            <a:r>
              <a:rPr lang="nn-NO" sz="1800" b="1" spc="660" dirty="0">
                <a:latin typeface="Arial"/>
                <a:cs typeface="Arial"/>
              </a:rPr>
              <a:t> </a:t>
            </a:r>
            <a:r>
              <a:rPr lang="nn-NO" sz="1800" b="1" dirty="0">
                <a:latin typeface="Arial"/>
                <a:cs typeface="Arial"/>
              </a:rPr>
              <a:t>G</a:t>
            </a:r>
            <a:r>
              <a:rPr lang="nn-NO" sz="1800" b="1" spc="653" dirty="0">
                <a:latin typeface="Arial"/>
                <a:cs typeface="Arial"/>
              </a:rPr>
              <a:t> </a:t>
            </a:r>
            <a:r>
              <a:rPr lang="nn-NO" sz="1800" b="1" dirty="0">
                <a:latin typeface="Arial"/>
                <a:cs typeface="Arial"/>
              </a:rPr>
              <a:t>+</a:t>
            </a:r>
            <a:r>
              <a:rPr lang="nn-NO" sz="1800" b="1" spc="660" dirty="0">
                <a:latin typeface="Arial"/>
                <a:cs typeface="Arial"/>
              </a:rPr>
              <a:t> </a:t>
            </a:r>
            <a:r>
              <a:rPr lang="nn-NO" sz="1800" b="1" spc="-33" dirty="0">
                <a:latin typeface="Arial"/>
                <a:cs typeface="Arial"/>
              </a:rPr>
              <a:t>NX</a:t>
            </a:r>
            <a:endParaRPr lang="nn-NO" sz="1800" dirty="0">
              <a:latin typeface="Arial"/>
              <a:cs typeface="Arial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2956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481" y="1363989"/>
            <a:ext cx="3292524" cy="4197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aking Notes Chicken">
            <a:extLst>
              <a:ext uri="{FF2B5EF4-FFF2-40B4-BE49-F238E27FC236}">
                <a16:creationId xmlns:a16="http://schemas.microsoft.com/office/drawing/2014/main" id="{7CAE0626-8737-775A-546D-754243F8D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2" y="1873133"/>
            <a:ext cx="3292523" cy="32925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4074" y="782320"/>
            <a:ext cx="4865846" cy="49460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spcAft>
                <a:spcPts val="600"/>
              </a:spcAft>
            </a:pPr>
            <a:fld id="{81D60167-4931-47E6-BA6A-407CBD079E47}" type="slidenum">
              <a:rPr lang="en-GB" spc="-25" smtClean="0"/>
              <a:pPr marL="38100">
                <a:spcAft>
                  <a:spcPts val="600"/>
                </a:spcAft>
              </a:pPr>
              <a:t>13</a:t>
            </a:fld>
            <a:endParaRPr lang="en-GB" spc="-33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580" y="804520"/>
            <a:ext cx="7631460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50320"/>
            <a:r>
              <a:rPr lang="en-US" sz="4400" b="1" dirty="0"/>
              <a:t>Measuring</a:t>
            </a:r>
            <a:r>
              <a:rPr lang="en-US" sz="4400" b="1" spc="-300" dirty="0"/>
              <a:t> </a:t>
            </a:r>
            <a:r>
              <a:rPr lang="en-US" sz="4400" b="1" spc="-33" dirty="0"/>
              <a:t>GDP (</a:t>
            </a:r>
            <a:r>
              <a:rPr lang="en-US" sz="4400" b="1" cap="none" spc="-33" dirty="0"/>
              <a:t>cont</a:t>
            </a:r>
            <a:r>
              <a:rPr lang="en-US" sz="4400" b="1" spc="-33" dirty="0"/>
              <a:t>.)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fld id="{81D60167-4931-47E6-BA6A-407CBD079E47}" type="slidenum">
              <a:rPr lang="en-US" sz="2800" spc="-25" smtClean="0">
                <a:solidFill>
                  <a:schemeClr val="accent1"/>
                </a:solidFill>
                <a:latin typeface="+mn-lt"/>
                <a:cs typeface="+mn-cs"/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2800" spc="-33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619760" y="2015732"/>
            <a:ext cx="8239760" cy="3927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10000"/>
              </a:lnSpc>
              <a:spcBef>
                <a:spcPts val="127"/>
              </a:spcBef>
              <a:buClr>
                <a:schemeClr val="accent1"/>
              </a:buClr>
              <a:buSzPct val="100000"/>
            </a:pPr>
            <a:r>
              <a:rPr lang="en-US" sz="2000" b="1" i="1" spc="-87" dirty="0"/>
              <a:t>Nominal</a:t>
            </a:r>
            <a:r>
              <a:rPr lang="en-US" sz="2000" b="1" i="1" spc="-27" dirty="0"/>
              <a:t> </a:t>
            </a:r>
            <a:r>
              <a:rPr lang="en-US" sz="2000" b="1" dirty="0"/>
              <a:t>GDP</a:t>
            </a:r>
            <a:r>
              <a:rPr lang="en-US" sz="2000" b="1" spc="33" dirty="0"/>
              <a:t> </a:t>
            </a:r>
            <a:r>
              <a:rPr lang="en-US" sz="2000" b="1" dirty="0"/>
              <a:t>and</a:t>
            </a:r>
            <a:r>
              <a:rPr lang="en-US" sz="2000" b="1" spc="20" dirty="0"/>
              <a:t> </a:t>
            </a:r>
            <a:r>
              <a:rPr lang="en-US" sz="2000" b="1" i="1" spc="-73" dirty="0"/>
              <a:t>Real</a:t>
            </a:r>
            <a:r>
              <a:rPr lang="en-US" sz="2000" b="1" i="1" spc="-67" dirty="0"/>
              <a:t> </a:t>
            </a:r>
            <a:r>
              <a:rPr lang="en-US" sz="2000" b="1" spc="-33" dirty="0"/>
              <a:t>GDP</a:t>
            </a:r>
            <a:endParaRPr lang="en-US" sz="2000" dirty="0"/>
          </a:p>
          <a:p>
            <a:pPr marL="398770" indent="-228600" defTabSz="914400">
              <a:lnSpc>
                <a:spcPct val="110000"/>
              </a:lnSpc>
              <a:spcBef>
                <a:spcPts val="168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98770" algn="l"/>
                <a:tab pos="399617" algn="l"/>
              </a:tabLst>
            </a:pPr>
            <a:r>
              <a:rPr lang="en-US" sz="2000" b="1" i="1" spc="-33" dirty="0"/>
              <a:t>Real</a:t>
            </a:r>
            <a:r>
              <a:rPr lang="en-US" sz="2000" b="1" i="1" spc="-40" dirty="0"/>
              <a:t> </a:t>
            </a:r>
            <a:r>
              <a:rPr lang="en-US" sz="2000" b="1" dirty="0"/>
              <a:t>GDP</a:t>
            </a:r>
            <a:r>
              <a:rPr lang="en-US" sz="2000" b="1" spc="-40" dirty="0"/>
              <a:t> </a:t>
            </a:r>
            <a:r>
              <a:rPr lang="en-US" sz="2000" dirty="0"/>
              <a:t>is</a:t>
            </a:r>
            <a:r>
              <a:rPr lang="en-US" sz="2000" spc="-7" dirty="0"/>
              <a:t> </a:t>
            </a:r>
            <a:r>
              <a:rPr lang="en-US" sz="2000" dirty="0"/>
              <a:t>the</a:t>
            </a:r>
            <a:r>
              <a:rPr lang="en-US" sz="2000" spc="-20" dirty="0"/>
              <a:t> </a:t>
            </a:r>
            <a:r>
              <a:rPr lang="en-US" sz="2000" dirty="0"/>
              <a:t>value</a:t>
            </a:r>
            <a:r>
              <a:rPr lang="en-US" sz="2000" spc="-47" dirty="0"/>
              <a:t> </a:t>
            </a:r>
            <a:r>
              <a:rPr lang="en-US" sz="2000" dirty="0"/>
              <a:t>of</a:t>
            </a:r>
            <a:r>
              <a:rPr lang="en-US" sz="2000" spc="253" dirty="0"/>
              <a:t> </a:t>
            </a:r>
            <a:r>
              <a:rPr lang="en-US" sz="2000" dirty="0"/>
              <a:t>final</a:t>
            </a:r>
            <a:r>
              <a:rPr lang="en-US" sz="2000" spc="-40" dirty="0"/>
              <a:t> </a:t>
            </a:r>
            <a:r>
              <a:rPr lang="en-US" sz="2000" dirty="0"/>
              <a:t>goods</a:t>
            </a:r>
            <a:r>
              <a:rPr lang="en-US" sz="2000" spc="-33" dirty="0"/>
              <a:t> </a:t>
            </a:r>
            <a:r>
              <a:rPr lang="en-US" sz="2000" dirty="0"/>
              <a:t>and</a:t>
            </a:r>
            <a:r>
              <a:rPr lang="en-US" sz="2000" spc="-7" dirty="0"/>
              <a:t> </a:t>
            </a:r>
            <a:r>
              <a:rPr lang="en-US" sz="2000" dirty="0"/>
              <a:t>services</a:t>
            </a:r>
            <a:r>
              <a:rPr lang="en-US" sz="2000" spc="-47" dirty="0"/>
              <a:t> </a:t>
            </a:r>
            <a:r>
              <a:rPr lang="en-US" sz="2000" dirty="0"/>
              <a:t>produced</a:t>
            </a:r>
            <a:r>
              <a:rPr lang="en-US" sz="2000" spc="-33" dirty="0"/>
              <a:t> </a:t>
            </a:r>
            <a:r>
              <a:rPr lang="en-US" sz="2000" dirty="0"/>
              <a:t>each year</a:t>
            </a:r>
            <a:r>
              <a:rPr lang="en-US" sz="2000" spc="-13" dirty="0"/>
              <a:t> </a:t>
            </a:r>
            <a:r>
              <a:rPr lang="en-US" sz="2000" dirty="0"/>
              <a:t>when</a:t>
            </a:r>
            <a:r>
              <a:rPr lang="en-US" sz="2000" spc="-7" dirty="0"/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valued</a:t>
            </a:r>
            <a:r>
              <a:rPr lang="en-US" sz="2000" u="sng" spc="-33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at</a:t>
            </a:r>
            <a:r>
              <a:rPr lang="en-US" sz="2000" u="sng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the</a:t>
            </a:r>
            <a:r>
              <a:rPr lang="en-US" sz="2000" u="sng" spc="-7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prices</a:t>
            </a:r>
            <a:r>
              <a:rPr lang="en-US" sz="2000" u="sng" spc="-47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spc="-33" dirty="0">
                <a:uFill>
                  <a:solidFill>
                    <a:srgbClr val="000000"/>
                  </a:solidFill>
                </a:uFill>
              </a:rPr>
              <a:t>of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a</a:t>
            </a:r>
            <a:r>
              <a:rPr lang="en-US" sz="2000" u="sng" spc="-27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reference</a:t>
            </a:r>
            <a:r>
              <a:rPr lang="en-US" sz="2000" u="sng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base</a:t>
            </a:r>
            <a:r>
              <a:rPr lang="en-US" sz="2000" u="sng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spc="-27" dirty="0">
                <a:uFill>
                  <a:solidFill>
                    <a:srgbClr val="000000"/>
                  </a:solidFill>
                </a:uFill>
              </a:rPr>
              <a:t>year</a:t>
            </a:r>
            <a:r>
              <a:rPr lang="en-US" sz="2000" spc="-27" dirty="0"/>
              <a:t>.</a:t>
            </a:r>
            <a:endParaRPr lang="en-US" sz="2000" dirty="0"/>
          </a:p>
          <a:p>
            <a:pPr marL="398770" indent="-228600" defTabSz="914400">
              <a:lnSpc>
                <a:spcPct val="110000"/>
              </a:lnSpc>
              <a:spcBef>
                <a:spcPts val="168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98770" algn="l"/>
                <a:tab pos="399617" algn="l"/>
              </a:tabLst>
            </a:pPr>
            <a:r>
              <a:rPr lang="en-US" sz="2000" dirty="0"/>
              <a:t>Taking</a:t>
            </a:r>
            <a:r>
              <a:rPr lang="en-US" sz="2000" spc="-60" dirty="0"/>
              <a:t> </a:t>
            </a:r>
            <a:r>
              <a:rPr lang="en-US" sz="2000" dirty="0"/>
              <a:t>the</a:t>
            </a:r>
            <a:r>
              <a:rPr lang="en-US" sz="2000" spc="-27" dirty="0"/>
              <a:t> </a:t>
            </a:r>
            <a:r>
              <a:rPr lang="en-US" sz="2000" dirty="0"/>
              <a:t>reference</a:t>
            </a:r>
            <a:r>
              <a:rPr lang="en-US" sz="2000" spc="-7" dirty="0"/>
              <a:t> </a:t>
            </a:r>
            <a:r>
              <a:rPr lang="en-US" sz="2000" dirty="0"/>
              <a:t>base</a:t>
            </a:r>
            <a:r>
              <a:rPr lang="en-US" sz="2000" spc="-33" dirty="0"/>
              <a:t> </a:t>
            </a:r>
            <a:r>
              <a:rPr lang="en-US" sz="2000" dirty="0"/>
              <a:t>year</a:t>
            </a:r>
            <a:r>
              <a:rPr lang="en-US" sz="2000" spc="20" dirty="0"/>
              <a:t> </a:t>
            </a:r>
            <a:r>
              <a:rPr lang="en-US" sz="2000" dirty="0"/>
              <a:t>as</a:t>
            </a:r>
            <a:r>
              <a:rPr lang="en-US" sz="2000" spc="-13" dirty="0"/>
              <a:t> </a:t>
            </a:r>
            <a:r>
              <a:rPr lang="en-US" sz="2000" dirty="0"/>
              <a:t>2020,</a:t>
            </a:r>
            <a:r>
              <a:rPr lang="en-US" sz="2000" spc="-73" dirty="0"/>
              <a:t> </a:t>
            </a:r>
            <a:r>
              <a:rPr lang="en-US" sz="2000" dirty="0"/>
              <a:t>we</a:t>
            </a:r>
            <a:r>
              <a:rPr lang="en-US" sz="2000" spc="-7" dirty="0"/>
              <a:t> </a:t>
            </a:r>
            <a:r>
              <a:rPr lang="en-US" sz="2000" dirty="0"/>
              <a:t>describe</a:t>
            </a:r>
            <a:r>
              <a:rPr lang="en-US" sz="2000" spc="-53" dirty="0"/>
              <a:t> </a:t>
            </a:r>
            <a:r>
              <a:rPr lang="en-US" sz="2000" dirty="0"/>
              <a:t>real</a:t>
            </a:r>
            <a:r>
              <a:rPr lang="en-US" sz="2000" spc="-13" dirty="0"/>
              <a:t> </a:t>
            </a:r>
            <a:r>
              <a:rPr lang="en-US" sz="2000" dirty="0"/>
              <a:t>GDP</a:t>
            </a:r>
            <a:r>
              <a:rPr lang="en-US" sz="2000" spc="7" dirty="0"/>
              <a:t> </a:t>
            </a:r>
            <a:r>
              <a:rPr lang="en-US" sz="2000" dirty="0"/>
              <a:t>as measured</a:t>
            </a:r>
            <a:r>
              <a:rPr lang="en-US" sz="2000" spc="-20" dirty="0"/>
              <a:t> </a:t>
            </a:r>
            <a:r>
              <a:rPr lang="en-US" sz="2000" dirty="0"/>
              <a:t>in</a:t>
            </a:r>
            <a:r>
              <a:rPr lang="en-US" sz="2000" spc="-33" dirty="0"/>
              <a:t> </a:t>
            </a:r>
            <a:r>
              <a:rPr lang="en-US" sz="2000" dirty="0"/>
              <a:t>2021</a:t>
            </a:r>
            <a:r>
              <a:rPr lang="en-US" sz="2000" spc="-40" dirty="0"/>
              <a:t> </a:t>
            </a:r>
            <a:r>
              <a:rPr lang="en-US" sz="2000" spc="-13" dirty="0"/>
              <a:t>dollars.</a:t>
            </a:r>
            <a:endParaRPr lang="en-US" sz="2000" dirty="0"/>
          </a:p>
          <a:p>
            <a:pPr marL="398770" indent="-228600" defTabSz="914400">
              <a:lnSpc>
                <a:spcPct val="110000"/>
              </a:lnSpc>
              <a:spcBef>
                <a:spcPts val="168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98770" algn="l"/>
                <a:tab pos="399617" algn="l"/>
              </a:tabLst>
            </a:pPr>
            <a:r>
              <a:rPr lang="en-US" sz="2000" b="1" dirty="0"/>
              <a:t>Nominal</a:t>
            </a:r>
            <a:r>
              <a:rPr lang="en-US" sz="2000" b="1" spc="-33" dirty="0"/>
              <a:t> </a:t>
            </a:r>
            <a:r>
              <a:rPr lang="en-US" sz="2000" b="1" dirty="0"/>
              <a:t>GDP</a:t>
            </a:r>
            <a:r>
              <a:rPr lang="en-US" sz="2000" b="1" spc="-20" dirty="0"/>
              <a:t> </a:t>
            </a:r>
            <a:r>
              <a:rPr lang="en-US" sz="2000" dirty="0"/>
              <a:t>is</a:t>
            </a:r>
            <a:r>
              <a:rPr lang="en-US" sz="2000" spc="-27" dirty="0"/>
              <a:t> </a:t>
            </a:r>
            <a:r>
              <a:rPr lang="en-US" sz="2000" dirty="0"/>
              <a:t>the</a:t>
            </a:r>
            <a:r>
              <a:rPr lang="en-US" sz="2000" spc="-7" dirty="0"/>
              <a:t> </a:t>
            </a:r>
            <a:r>
              <a:rPr lang="en-US" sz="2000" dirty="0"/>
              <a:t>value</a:t>
            </a:r>
            <a:r>
              <a:rPr lang="en-US" sz="2000" spc="-53" dirty="0"/>
              <a:t> </a:t>
            </a:r>
            <a:r>
              <a:rPr lang="en-US" sz="2000" dirty="0"/>
              <a:t>of</a:t>
            </a:r>
            <a:r>
              <a:rPr lang="en-US" sz="2000" spc="233" dirty="0"/>
              <a:t> </a:t>
            </a:r>
            <a:r>
              <a:rPr lang="en-US" sz="2000" dirty="0"/>
              <a:t>goods</a:t>
            </a:r>
            <a:r>
              <a:rPr lang="en-US" sz="2000" spc="-27" dirty="0"/>
              <a:t> </a:t>
            </a:r>
            <a:r>
              <a:rPr lang="en-US" sz="2000" dirty="0"/>
              <a:t>and</a:t>
            </a:r>
            <a:r>
              <a:rPr lang="en-US" sz="2000" spc="-7" dirty="0"/>
              <a:t> </a:t>
            </a:r>
            <a:r>
              <a:rPr lang="en-US" sz="2000" dirty="0"/>
              <a:t>services</a:t>
            </a:r>
            <a:r>
              <a:rPr lang="en-US" sz="2000" spc="-47" dirty="0"/>
              <a:t> </a:t>
            </a:r>
            <a:r>
              <a:rPr lang="en-US" sz="2000" dirty="0"/>
              <a:t>produced</a:t>
            </a:r>
            <a:r>
              <a:rPr lang="en-US" sz="2000" spc="-47" dirty="0"/>
              <a:t> </a:t>
            </a:r>
            <a:r>
              <a:rPr lang="en-US" sz="2000" dirty="0"/>
              <a:t>during</a:t>
            </a:r>
            <a:r>
              <a:rPr lang="en-US" sz="2000" spc="-33" dirty="0"/>
              <a:t> </a:t>
            </a:r>
            <a:r>
              <a:rPr lang="en-US" sz="2000" dirty="0"/>
              <a:t>a</a:t>
            </a:r>
            <a:r>
              <a:rPr lang="en-US" sz="2000" spc="-7" dirty="0"/>
              <a:t> </a:t>
            </a:r>
            <a:r>
              <a:rPr lang="en-US" sz="2000" dirty="0"/>
              <a:t>given</a:t>
            </a:r>
            <a:r>
              <a:rPr lang="en-US" sz="2000" spc="-53" dirty="0"/>
              <a:t> </a:t>
            </a:r>
            <a:r>
              <a:rPr lang="en-US" sz="2000" dirty="0"/>
              <a:t>year</a:t>
            </a:r>
            <a:r>
              <a:rPr lang="en-US" sz="2000" spc="13" dirty="0"/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valued</a:t>
            </a:r>
            <a:r>
              <a:rPr lang="en-US" sz="2000" u="sng" spc="-27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at</a:t>
            </a:r>
            <a:r>
              <a:rPr lang="en-US" sz="2000" u="sng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the</a:t>
            </a:r>
            <a:r>
              <a:rPr lang="en-US" sz="2000" u="sng" spc="-7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prices</a:t>
            </a:r>
            <a:r>
              <a:rPr lang="en-US" sz="2000"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spc="-27" dirty="0">
                <a:uFill>
                  <a:solidFill>
                    <a:srgbClr val="000000"/>
                  </a:solidFill>
                </a:uFill>
              </a:rPr>
              <a:t>that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prevailed</a:t>
            </a:r>
            <a:r>
              <a:rPr lang="en-US" sz="2000" u="sng" spc="-1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in</a:t>
            </a:r>
            <a:r>
              <a:rPr lang="en-US" sz="2000" u="sng" spc="-33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that</a:t>
            </a:r>
            <a:r>
              <a:rPr lang="en-US" sz="2000" u="sng" spc="-7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u="sng" dirty="0">
                <a:uFill>
                  <a:solidFill>
                    <a:srgbClr val="000000"/>
                  </a:solidFill>
                </a:uFill>
              </a:rPr>
              <a:t>same </a:t>
            </a:r>
            <a:r>
              <a:rPr lang="en-US" sz="2000" u="sng" spc="-13" dirty="0">
                <a:uFill>
                  <a:solidFill>
                    <a:srgbClr val="000000"/>
                  </a:solidFill>
                </a:uFill>
              </a:rPr>
              <a:t>year.</a:t>
            </a:r>
            <a:endParaRPr lang="en-US" sz="2000" dirty="0"/>
          </a:p>
          <a:p>
            <a:pPr marL="398770" indent="-228600" defTabSz="914400">
              <a:lnSpc>
                <a:spcPct val="110000"/>
              </a:lnSpc>
              <a:spcBef>
                <a:spcPts val="168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398770" algn="l"/>
                <a:tab pos="399617" algn="l"/>
              </a:tabLst>
            </a:pPr>
            <a:r>
              <a:rPr lang="en-US" sz="2000" dirty="0"/>
              <a:t>Nominal</a:t>
            </a:r>
            <a:r>
              <a:rPr lang="en-US" sz="2000" spc="-47" dirty="0"/>
              <a:t> </a:t>
            </a:r>
            <a:r>
              <a:rPr lang="en-US" sz="2000" dirty="0"/>
              <a:t>GDP</a:t>
            </a:r>
            <a:r>
              <a:rPr lang="en-US" sz="2000" spc="20" dirty="0"/>
              <a:t> </a:t>
            </a:r>
            <a:r>
              <a:rPr lang="en-US" sz="2000" dirty="0"/>
              <a:t>does</a:t>
            </a:r>
            <a:r>
              <a:rPr lang="en-US" sz="2000" spc="-40" dirty="0"/>
              <a:t> </a:t>
            </a:r>
            <a:r>
              <a:rPr lang="en-US" sz="2000" dirty="0"/>
              <a:t>not</a:t>
            </a:r>
            <a:r>
              <a:rPr lang="en-US" sz="2000" spc="-33" dirty="0"/>
              <a:t> </a:t>
            </a:r>
            <a:r>
              <a:rPr lang="en-US" sz="2000" dirty="0"/>
              <a:t>consider</a:t>
            </a:r>
            <a:r>
              <a:rPr lang="en-US" sz="2000" spc="-47" dirty="0"/>
              <a:t> </a:t>
            </a:r>
            <a:r>
              <a:rPr lang="en-US" sz="2000" dirty="0"/>
              <a:t>the</a:t>
            </a:r>
            <a:r>
              <a:rPr lang="en-US" sz="2000" spc="-27" dirty="0"/>
              <a:t> </a:t>
            </a:r>
            <a:r>
              <a:rPr lang="en-US" sz="2000" dirty="0"/>
              <a:t>‘real</a:t>
            </a:r>
            <a:r>
              <a:rPr lang="en-US" sz="2000" spc="-40" dirty="0"/>
              <a:t> </a:t>
            </a:r>
            <a:r>
              <a:rPr lang="en-US" sz="2000" dirty="0"/>
              <a:t>value’</a:t>
            </a:r>
            <a:r>
              <a:rPr lang="en-US" sz="2000" spc="-47" dirty="0"/>
              <a:t> </a:t>
            </a:r>
            <a:r>
              <a:rPr lang="en-US" sz="2000" dirty="0"/>
              <a:t>of</a:t>
            </a:r>
            <a:r>
              <a:rPr lang="en-US" sz="2000" spc="233" dirty="0"/>
              <a:t> </a:t>
            </a:r>
            <a:r>
              <a:rPr lang="en-US" sz="2000" dirty="0"/>
              <a:t>money</a:t>
            </a:r>
            <a:r>
              <a:rPr lang="en-US" sz="2000" spc="-13" dirty="0"/>
              <a:t> </a:t>
            </a:r>
            <a:r>
              <a:rPr lang="en-US" sz="2000" dirty="0"/>
              <a:t>i.e.,</a:t>
            </a:r>
            <a:r>
              <a:rPr lang="en-US" sz="2000" spc="-47" dirty="0"/>
              <a:t> </a:t>
            </a:r>
            <a:r>
              <a:rPr lang="en-US" sz="2000" spc="-13" dirty="0"/>
              <a:t>inflation.</a:t>
            </a:r>
            <a:endParaRPr lang="en-US" sz="2000" dirty="0"/>
          </a:p>
        </p:txBody>
      </p:sp>
      <p:pic>
        <p:nvPicPr>
          <p:cNvPr id="6" name="Picture 5" descr="Ashamed Chicken">
            <a:extLst>
              <a:ext uri="{FF2B5EF4-FFF2-40B4-BE49-F238E27FC236}">
                <a16:creationId xmlns:a16="http://schemas.microsoft.com/office/drawing/2014/main" id="{5FE2D303-41F9-2CFC-AB62-8589BAC56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13" y="2202263"/>
            <a:ext cx="3295989" cy="3295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2160" y="2379995"/>
            <a:ext cx="6035040" cy="209801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359833" marR="146470" indent="-342900" algn="just">
              <a:spcBef>
                <a:spcPts val="1359"/>
              </a:spcBef>
              <a:buFont typeface="Wingdings" panose="05000000000000000000" pitchFamily="2" charset="2"/>
              <a:buChar char="q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4.3(a)</a:t>
            </a:r>
            <a:r>
              <a:rPr sz="2000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sz="2000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3" dirty="0">
                <a:latin typeface="Arial" panose="020B0604020202020204" pitchFamily="34" charset="0"/>
                <a:cs typeface="Arial" panose="020B0604020202020204" pitchFamily="34" charset="0"/>
              </a:rPr>
              <a:t>quantities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 2009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(the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3" dirty="0">
                <a:latin typeface="Arial" panose="020B0604020202020204" pitchFamily="34" charset="0"/>
                <a:cs typeface="Arial" panose="020B0604020202020204" pitchFamily="34" charset="0"/>
              </a:rPr>
              <a:t>year).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9833" marR="342891" indent="-342900">
              <a:spcBef>
                <a:spcPts val="1347"/>
              </a:spcBef>
              <a:buFont typeface="Wingdings" panose="05000000000000000000" pitchFamily="2" charset="2"/>
              <a:buChar char="q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GDP</a:t>
            </a:r>
            <a:r>
              <a:rPr sz="2000" spc="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$100 </a:t>
            </a:r>
            <a:r>
              <a:rPr sz="2000" spc="-13" dirty="0">
                <a:latin typeface="Arial" panose="020B0604020202020204" pitchFamily="34" charset="0"/>
                <a:cs typeface="Arial" panose="020B0604020202020204" pitchFamily="34" charset="0"/>
              </a:rPr>
              <a:t>million.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9833" indent="-342900">
              <a:spcBef>
                <a:spcPts val="1333"/>
              </a:spcBef>
              <a:buFont typeface="Wingdings" panose="05000000000000000000" pitchFamily="2" charset="2"/>
              <a:buChar char="q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sz="20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sz="2000" spc="-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0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sz="20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year,</a:t>
            </a:r>
            <a:r>
              <a:rPr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GB" sz="20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GDP</a:t>
            </a:r>
            <a:r>
              <a:rPr sz="2000" spc="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equals</a:t>
            </a:r>
            <a:r>
              <a:rPr sz="20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r>
              <a:rPr sz="2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GDP</a:t>
            </a:r>
            <a:r>
              <a:rPr sz="2000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spc="-33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GB" sz="20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  <a:r>
              <a:rPr sz="20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3" dirty="0">
                <a:latin typeface="Arial" panose="020B0604020202020204" pitchFamily="34" charset="0"/>
                <a:cs typeface="Arial" panose="020B0604020202020204" pitchFamily="34" charset="0"/>
              </a:rPr>
              <a:t>million.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0240" y="923087"/>
            <a:ext cx="5933440" cy="459442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933" algn="just">
              <a:spcBef>
                <a:spcPts val="1760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r>
              <a:rPr lang="en-GB" sz="3200" b="1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GB" sz="3200" b="1" spc="-33" dirty="0">
                <a:latin typeface="Arial" panose="020B0604020202020204" pitchFamily="34" charset="0"/>
                <a:cs typeface="Arial" panose="020B0604020202020204" pitchFamily="34" charset="0"/>
              </a:rPr>
              <a:t> GDP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8463" y="1226109"/>
            <a:ext cx="4072128" cy="46715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160" y="2311173"/>
            <a:ext cx="5933439" cy="223565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59833" marR="72812" indent="-342900">
              <a:spcBef>
                <a:spcPts val="133"/>
              </a:spcBef>
              <a:buFont typeface="Wingdings" panose="05000000000000000000" pitchFamily="2" charset="2"/>
              <a:buChar char="q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4.3(b)</a:t>
            </a:r>
            <a:r>
              <a:rPr sz="2400" spc="-4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sz="2400" spc="-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3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quantities</a:t>
            </a:r>
            <a:r>
              <a:rPr sz="2400" spc="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3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24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r>
              <a:rPr sz="24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7" dirty="0"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9833" indent="-342900">
              <a:spcBef>
                <a:spcPts val="1553"/>
              </a:spcBef>
              <a:buFont typeface="Wingdings" panose="05000000000000000000" pitchFamily="2" charset="2"/>
              <a:buChar char="q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GDP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sz="2400" spc="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3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24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$300</a:t>
            </a:r>
            <a:r>
              <a:rPr sz="2400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million.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9833" marR="6773" indent="-342900">
              <a:spcBef>
                <a:spcPts val="1347"/>
              </a:spcBef>
              <a:buFont typeface="Wingdings" panose="05000000000000000000" pitchFamily="2" charset="2"/>
              <a:buChar char="q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Nominal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GDP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sz="2400" spc="4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3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7" dirty="0">
                <a:latin typeface="Arial" panose="020B0604020202020204" pitchFamily="34" charset="0"/>
                <a:cs typeface="Arial" panose="020B0604020202020204" pitchFamily="34" charset="0"/>
              </a:rPr>
              <a:t>2009.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9120" y="945388"/>
            <a:ext cx="9101600" cy="508687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r>
              <a:rPr lang="en-GB" sz="3200" b="1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GB" sz="3200" b="1" spc="-33" dirty="0">
                <a:latin typeface="Arial" panose="020B0604020202020204" pitchFamily="34" charset="0"/>
                <a:cs typeface="Arial" panose="020B0604020202020204" pitchFamily="34" charset="0"/>
              </a:rPr>
              <a:t> GDP </a:t>
            </a:r>
            <a:r>
              <a:rPr lang="en-GB" sz="3200" b="1" cap="none" spc="-33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spc="-33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6913" y="1341120"/>
            <a:ext cx="4285487" cy="46776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982" y="2440556"/>
            <a:ext cx="7111458" cy="27332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59833" marR="6773" indent="-342900">
              <a:spcBef>
                <a:spcPts val="133"/>
              </a:spcBef>
              <a:buFont typeface="Wingdings" panose="05000000000000000000" pitchFamily="2" charset="2"/>
              <a:buChar char="q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4.3(c),</a:t>
            </a:r>
            <a:r>
              <a:rPr sz="24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sz="24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sz="2400" spc="-4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GDP</a:t>
            </a:r>
            <a:r>
              <a:rPr sz="2400" spc="-33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9833" marR="364058" indent="-342900">
              <a:spcBef>
                <a:spcPts val="1325"/>
              </a:spcBef>
              <a:buFont typeface="Wingdings" panose="05000000000000000000" pitchFamily="2" charset="2"/>
              <a:buChar char="q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quantities are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2014,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3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sz="2400" spc="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7" dirty="0">
                <a:latin typeface="Arial" panose="020B0604020202020204" pitchFamily="34" charset="0"/>
                <a:cs typeface="Arial" panose="020B0604020202020204" pitchFamily="34" charset="0"/>
              </a:rPr>
              <a:t>(b).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9833" indent="-342900">
              <a:spcBef>
                <a:spcPts val="1347"/>
              </a:spcBef>
              <a:buFont typeface="Wingdings" panose="05000000000000000000" pitchFamily="2" charset="2"/>
              <a:buChar char="q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7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n-GB" sz="24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(2009),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sz="2400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7" dirty="0">
                <a:latin typeface="Arial" panose="020B0604020202020204" pitchFamily="34" charset="0"/>
                <a:cs typeface="Arial" panose="020B0604020202020204" pitchFamily="34" charset="0"/>
              </a:rPr>
              <a:t>(a).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9833" marR="480048" indent="-342900">
              <a:spcBef>
                <a:spcPts val="1325"/>
              </a:spcBef>
              <a:buFont typeface="Wingdings" panose="05000000000000000000" pitchFamily="2" charset="2"/>
              <a:buChar char="q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400" spc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expenditures</a:t>
            </a:r>
            <a:r>
              <a:rPr sz="2400" spc="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7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GDP</a:t>
            </a:r>
            <a:r>
              <a:rPr sz="24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2014,</a:t>
            </a:r>
            <a:r>
              <a:rPr sz="24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4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$160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3" dirty="0">
                <a:latin typeface="Arial" panose="020B0604020202020204" pitchFamily="34" charset="0"/>
                <a:cs typeface="Arial" panose="020B0604020202020204" pitchFamily="34" charset="0"/>
              </a:rPr>
              <a:t>million.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5970" y="1269971"/>
            <a:ext cx="4072128" cy="467156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EFC56C3A-B71B-29CF-2520-803B8415E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5815" y="761971"/>
            <a:ext cx="6578600" cy="508000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r>
              <a:rPr lang="en-GB" sz="3200" b="1" spc="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GB" sz="3200" b="1" spc="-33" dirty="0">
                <a:latin typeface="Arial" panose="020B0604020202020204" pitchFamily="34" charset="0"/>
                <a:cs typeface="Arial" panose="020B0604020202020204" pitchFamily="34" charset="0"/>
              </a:rPr>
              <a:t> GDP </a:t>
            </a:r>
            <a:r>
              <a:rPr lang="en-GB" sz="3200" b="1" cap="none" spc="-33" dirty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spc="-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" y="711004"/>
            <a:ext cx="12029440" cy="632651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33"/>
              </a:spcBef>
            </a:pPr>
            <a:r>
              <a:rPr sz="4000" b="1" dirty="0"/>
              <a:t>The</a:t>
            </a:r>
            <a:r>
              <a:rPr sz="4000" b="1" spc="-73" dirty="0"/>
              <a:t> </a:t>
            </a:r>
            <a:r>
              <a:rPr sz="4000" b="1" dirty="0"/>
              <a:t>Uses</a:t>
            </a:r>
            <a:r>
              <a:rPr sz="4000" b="1" spc="-100" dirty="0"/>
              <a:t> </a:t>
            </a:r>
            <a:r>
              <a:rPr sz="4000" b="1" dirty="0"/>
              <a:t>and</a:t>
            </a:r>
            <a:r>
              <a:rPr sz="4000" b="1" spc="-93" dirty="0"/>
              <a:t> </a:t>
            </a:r>
            <a:r>
              <a:rPr sz="4000" b="1" spc="-13" dirty="0"/>
              <a:t>Limitations </a:t>
            </a:r>
            <a:r>
              <a:rPr sz="4000" b="1" dirty="0"/>
              <a:t>of Real</a:t>
            </a:r>
            <a:r>
              <a:rPr sz="4000" b="1" spc="-20" dirty="0"/>
              <a:t> </a:t>
            </a:r>
            <a:r>
              <a:rPr sz="4000" b="1" spc="-33" dirty="0"/>
              <a:t>GDP</a:t>
            </a:r>
            <a:endParaRPr sz="4000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18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732061" y="1906184"/>
            <a:ext cx="10535920" cy="39848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>
              <a:lnSpc>
                <a:spcPts val="2793"/>
              </a:lnSpc>
              <a:spcBef>
                <a:spcPts val="133"/>
              </a:spcBef>
              <a:tabLst>
                <a:tab pos="398770" algn="l"/>
                <a:tab pos="399617" algn="l"/>
              </a:tabLst>
            </a:pPr>
            <a:r>
              <a:rPr sz="2400" dirty="0">
                <a:latin typeface="Garamond"/>
                <a:cs typeface="Garamond"/>
              </a:rPr>
              <a:t>Economists</a:t>
            </a:r>
            <a:r>
              <a:rPr sz="2400" spc="-5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use estimates</a:t>
            </a:r>
            <a:r>
              <a:rPr sz="2400" spc="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26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real</a:t>
            </a:r>
            <a:r>
              <a:rPr sz="2400" spc="-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GDP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for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two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main</a:t>
            </a:r>
            <a:r>
              <a:rPr sz="2400" spc="-13" dirty="0">
                <a:latin typeface="Garamond"/>
                <a:cs typeface="Garamond"/>
              </a:rPr>
              <a:t> purposes:</a:t>
            </a:r>
            <a:endParaRPr sz="2400" dirty="0">
              <a:latin typeface="Garamond"/>
              <a:cs typeface="Garamond"/>
            </a:endParaRPr>
          </a:p>
          <a:p>
            <a:pPr marL="580810" lvl="1" indent="-457200">
              <a:lnSpc>
                <a:spcPts val="3213"/>
              </a:lnSpc>
              <a:buClr>
                <a:schemeClr val="tx1"/>
              </a:buClr>
              <a:buSzPct val="119444"/>
              <a:buFont typeface="+mj-lt"/>
              <a:buAutoNum type="arabicPeriod"/>
              <a:tabLst>
                <a:tab pos="468195" algn="l"/>
              </a:tabLst>
            </a:pPr>
            <a:r>
              <a:rPr sz="2400" spc="-47" dirty="0">
                <a:latin typeface="Garamond"/>
                <a:cs typeface="Garamond"/>
              </a:rPr>
              <a:t>To</a:t>
            </a:r>
            <a:r>
              <a:rPr sz="2400" spc="-5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compare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-7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standard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2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living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over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spc="-27" dirty="0">
                <a:latin typeface="Garamond"/>
                <a:cs typeface="Garamond"/>
              </a:rPr>
              <a:t>time</a:t>
            </a:r>
            <a:endParaRPr sz="2400" dirty="0">
              <a:latin typeface="Garamond"/>
              <a:cs typeface="Garamond"/>
            </a:endParaRPr>
          </a:p>
          <a:p>
            <a:pPr marL="580810" lvl="1" indent="-457200">
              <a:lnSpc>
                <a:spcPts val="3307"/>
              </a:lnSpc>
              <a:buClr>
                <a:schemeClr val="tx1"/>
              </a:buClr>
              <a:buSzPct val="119444"/>
              <a:buFont typeface="+mj-lt"/>
              <a:buAutoNum type="arabicPeriod"/>
              <a:tabLst>
                <a:tab pos="468195" algn="l"/>
              </a:tabLst>
            </a:pPr>
            <a:r>
              <a:rPr sz="2400" spc="-40" dirty="0">
                <a:latin typeface="Garamond"/>
                <a:cs typeface="Garamond"/>
              </a:rPr>
              <a:t>To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compare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-6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standard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2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living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across</a:t>
            </a:r>
            <a:r>
              <a:rPr sz="2400" spc="-13" dirty="0">
                <a:latin typeface="Garamond"/>
                <a:cs typeface="Garamond"/>
              </a:rPr>
              <a:t> countries</a:t>
            </a:r>
            <a:endParaRPr sz="2400" dirty="0">
              <a:latin typeface="Garamond"/>
              <a:cs typeface="Garamond"/>
            </a:endParaRPr>
          </a:p>
          <a:p>
            <a:pPr lvl="1">
              <a:lnSpc>
                <a:spcPct val="100000"/>
              </a:lnSpc>
              <a:buClr>
                <a:srgbClr val="009CAE"/>
              </a:buClr>
              <a:buFont typeface="Arial"/>
              <a:buChar char="–"/>
            </a:pPr>
            <a:endParaRPr sz="3000" dirty="0">
              <a:latin typeface="Garamond"/>
              <a:cs typeface="Garamond"/>
            </a:endParaRPr>
          </a:p>
          <a:p>
            <a:pPr marL="16933"/>
            <a:r>
              <a:rPr sz="2800" b="1" i="1" dirty="0">
                <a:latin typeface="Garamond"/>
                <a:cs typeface="Garamond"/>
              </a:rPr>
              <a:t>The</a:t>
            </a:r>
            <a:r>
              <a:rPr sz="2800" b="1" i="1" spc="-40" dirty="0">
                <a:latin typeface="Garamond"/>
                <a:cs typeface="Garamond"/>
              </a:rPr>
              <a:t> </a:t>
            </a:r>
            <a:r>
              <a:rPr sz="2800" b="1" i="1" dirty="0">
                <a:latin typeface="Garamond"/>
                <a:cs typeface="Garamond"/>
              </a:rPr>
              <a:t>Standard</a:t>
            </a:r>
            <a:r>
              <a:rPr sz="2800" b="1" i="1" spc="-27" dirty="0">
                <a:latin typeface="Garamond"/>
                <a:cs typeface="Garamond"/>
              </a:rPr>
              <a:t> </a:t>
            </a:r>
            <a:r>
              <a:rPr sz="2800" b="1" i="1" dirty="0">
                <a:latin typeface="Garamond"/>
                <a:cs typeface="Garamond"/>
              </a:rPr>
              <a:t>of</a:t>
            </a:r>
            <a:r>
              <a:rPr sz="2800" b="1" i="1" spc="333" dirty="0">
                <a:latin typeface="Garamond"/>
                <a:cs typeface="Garamond"/>
              </a:rPr>
              <a:t> </a:t>
            </a:r>
            <a:r>
              <a:rPr sz="2800" b="1" i="1" dirty="0">
                <a:latin typeface="Garamond"/>
                <a:cs typeface="Garamond"/>
              </a:rPr>
              <a:t>Living</a:t>
            </a:r>
            <a:r>
              <a:rPr sz="2800" b="1" i="1" spc="-33" dirty="0">
                <a:latin typeface="Garamond"/>
                <a:cs typeface="Garamond"/>
              </a:rPr>
              <a:t> </a:t>
            </a:r>
            <a:r>
              <a:rPr sz="2800" b="1" i="1" dirty="0">
                <a:latin typeface="Garamond"/>
                <a:cs typeface="Garamond"/>
              </a:rPr>
              <a:t>Over</a:t>
            </a:r>
            <a:r>
              <a:rPr sz="2800" b="1" i="1" spc="-33" dirty="0">
                <a:latin typeface="Garamond"/>
                <a:cs typeface="Garamond"/>
              </a:rPr>
              <a:t> </a:t>
            </a:r>
            <a:r>
              <a:rPr sz="2800" b="1" i="1" spc="-27" dirty="0">
                <a:latin typeface="Garamond"/>
                <a:cs typeface="Garamond"/>
              </a:rPr>
              <a:t>Time</a:t>
            </a:r>
            <a:endParaRPr sz="2800" b="1" i="1" dirty="0">
              <a:latin typeface="Garamond"/>
              <a:cs typeface="Garamond"/>
            </a:endParaRPr>
          </a:p>
          <a:p>
            <a:pPr marL="398770" indent="-382684">
              <a:spcBef>
                <a:spcPts val="320"/>
              </a:spcBef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400" b="1" dirty="0">
                <a:latin typeface="Garamond"/>
                <a:cs typeface="Garamond"/>
              </a:rPr>
              <a:t>Real</a:t>
            </a:r>
            <a:r>
              <a:rPr sz="2400" b="1" spc="-53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GDP</a:t>
            </a:r>
            <a:r>
              <a:rPr sz="2400" b="1" spc="7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per</a:t>
            </a:r>
            <a:r>
              <a:rPr sz="2400" b="1" spc="-27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capita</a:t>
            </a:r>
            <a:r>
              <a:rPr sz="2400" b="1" spc="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is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real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GDP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divided by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population.</a:t>
            </a:r>
            <a:endParaRPr sz="2400" dirty="0">
              <a:latin typeface="Garamond"/>
              <a:cs typeface="Garamond"/>
            </a:endParaRPr>
          </a:p>
          <a:p>
            <a:pPr marL="358986" marR="6773" indent="-342900">
              <a:lnSpc>
                <a:spcPts val="2585"/>
              </a:lnSpc>
              <a:spcBef>
                <a:spcPts val="627"/>
              </a:spcBef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400" dirty="0">
                <a:latin typeface="Garamond"/>
                <a:cs typeface="Garamond"/>
              </a:rPr>
              <a:t>Real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GDP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per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capita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tells</a:t>
            </a:r>
            <a:r>
              <a:rPr sz="2400" spc="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us the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value</a:t>
            </a:r>
            <a:r>
              <a:rPr sz="2400" spc="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26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goods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and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services</a:t>
            </a:r>
            <a:r>
              <a:rPr sz="2400" spc="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that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40" dirty="0">
                <a:latin typeface="Garamond"/>
                <a:cs typeface="Garamond"/>
              </a:rPr>
              <a:t> </a:t>
            </a:r>
            <a:r>
              <a:rPr sz="2400" i="1" dirty="0">
                <a:solidFill>
                  <a:srgbClr val="FF0000"/>
                </a:solidFill>
                <a:latin typeface="Garamond"/>
                <a:cs typeface="Garamond"/>
              </a:rPr>
              <a:t>average</a:t>
            </a:r>
            <a:r>
              <a:rPr sz="2400" i="1" spc="13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i="1" dirty="0">
                <a:solidFill>
                  <a:srgbClr val="FF0000"/>
                </a:solidFill>
                <a:latin typeface="Garamond"/>
                <a:cs typeface="Garamond"/>
              </a:rPr>
              <a:t>person</a:t>
            </a:r>
            <a:r>
              <a:rPr sz="2400" i="1" spc="27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spc="-33" dirty="0">
                <a:latin typeface="Garamond"/>
                <a:cs typeface="Garamond"/>
              </a:rPr>
              <a:t>can </a:t>
            </a:r>
            <a:r>
              <a:rPr sz="2400" spc="-13" dirty="0">
                <a:latin typeface="Garamond"/>
                <a:cs typeface="Garamond"/>
              </a:rPr>
              <a:t>enjoy.</a:t>
            </a:r>
            <a:endParaRPr sz="2400" dirty="0">
              <a:latin typeface="Garamond"/>
              <a:cs typeface="Garamond"/>
            </a:endParaRPr>
          </a:p>
          <a:p>
            <a:pPr marL="398770" indent="-382684">
              <a:lnSpc>
                <a:spcPts val="2733"/>
              </a:lnSpc>
              <a:spcBef>
                <a:spcPts val="253"/>
              </a:spcBef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400" dirty="0">
                <a:latin typeface="Garamond"/>
                <a:cs typeface="Garamond"/>
              </a:rPr>
              <a:t>By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using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real</a:t>
            </a:r>
            <a:r>
              <a:rPr sz="2400" b="1" u="sng" spc="-1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</a:t>
            </a:r>
            <a:r>
              <a:rPr sz="2400" spc="-60" dirty="0">
                <a:latin typeface="Garamond"/>
                <a:cs typeface="Garamond"/>
              </a:rPr>
              <a:t>GDP,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we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remove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any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influence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that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rising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prices and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rising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cost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spc="-33" dirty="0">
                <a:latin typeface="Garamond"/>
                <a:cs typeface="Garamond"/>
              </a:rPr>
              <a:t>of</a:t>
            </a:r>
            <a:endParaRPr sz="2400" dirty="0">
              <a:latin typeface="Garamond"/>
              <a:cs typeface="Garamond"/>
            </a:endParaRPr>
          </a:p>
          <a:p>
            <a:pPr marL="124457">
              <a:lnSpc>
                <a:spcPts val="2733"/>
              </a:lnSpc>
            </a:pPr>
            <a:r>
              <a:rPr sz="2400" dirty="0">
                <a:latin typeface="Garamond"/>
                <a:cs typeface="Garamond"/>
              </a:rPr>
              <a:t>living,</a:t>
            </a:r>
            <a:r>
              <a:rPr sz="2400" spc="-5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might</a:t>
            </a:r>
            <a:r>
              <a:rPr sz="2400" spc="-10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have</a:t>
            </a:r>
            <a:r>
              <a:rPr sz="2400" spc="-53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happened.</a:t>
            </a: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382" y="926811"/>
            <a:ext cx="11249017" cy="590697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3733" b="1" dirty="0"/>
              <a:t>The</a:t>
            </a:r>
            <a:r>
              <a:rPr sz="3733" b="1" spc="-73" dirty="0"/>
              <a:t> </a:t>
            </a:r>
            <a:r>
              <a:rPr sz="3733" b="1" dirty="0"/>
              <a:t>Uses</a:t>
            </a:r>
            <a:r>
              <a:rPr sz="3733" b="1" spc="-67" dirty="0"/>
              <a:t> </a:t>
            </a:r>
            <a:r>
              <a:rPr sz="3733" b="1" dirty="0"/>
              <a:t>and</a:t>
            </a:r>
            <a:r>
              <a:rPr sz="3733" b="1" spc="-87" dirty="0"/>
              <a:t> </a:t>
            </a:r>
            <a:r>
              <a:rPr sz="3733" b="1" dirty="0"/>
              <a:t>Limitations</a:t>
            </a:r>
            <a:r>
              <a:rPr sz="3733" b="1" spc="-60" dirty="0"/>
              <a:t> </a:t>
            </a:r>
            <a:r>
              <a:rPr sz="3733" b="1" dirty="0"/>
              <a:t>of</a:t>
            </a:r>
            <a:r>
              <a:rPr sz="3733" b="1" spc="-87" dirty="0"/>
              <a:t> </a:t>
            </a:r>
            <a:r>
              <a:rPr sz="3733" b="1" dirty="0"/>
              <a:t>Real</a:t>
            </a:r>
            <a:r>
              <a:rPr sz="3733" b="1" spc="-80" dirty="0"/>
              <a:t> </a:t>
            </a:r>
            <a:r>
              <a:rPr sz="3733" b="1" spc="-33" dirty="0"/>
              <a:t>GDP</a:t>
            </a:r>
            <a:endParaRPr sz="3733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19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536583" y="1937851"/>
            <a:ext cx="11655417" cy="3512927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16086">
              <a:spcBef>
                <a:spcPts val="373"/>
              </a:spcBef>
              <a:tabLst>
                <a:tab pos="398770" algn="l"/>
                <a:tab pos="399617" algn="l"/>
              </a:tabLst>
            </a:pPr>
            <a:r>
              <a:rPr sz="2550" b="1" spc="-13" dirty="0">
                <a:latin typeface="Garamond"/>
                <a:cs typeface="Garamond"/>
              </a:rPr>
              <a:t>Long-</a:t>
            </a:r>
            <a:r>
              <a:rPr sz="2550" b="1" dirty="0">
                <a:latin typeface="Garamond"/>
                <a:cs typeface="Garamond"/>
              </a:rPr>
              <a:t>Term</a:t>
            </a:r>
            <a:r>
              <a:rPr sz="2550" b="1" spc="-53" dirty="0">
                <a:latin typeface="Garamond"/>
                <a:cs typeface="Garamond"/>
              </a:rPr>
              <a:t> </a:t>
            </a:r>
            <a:r>
              <a:rPr sz="2550" b="1" spc="-27" dirty="0">
                <a:latin typeface="Garamond"/>
                <a:cs typeface="Garamond"/>
              </a:rPr>
              <a:t>Trend</a:t>
            </a:r>
            <a:endParaRPr sz="2550" dirty="0">
              <a:latin typeface="Garamond"/>
              <a:cs typeface="Garamond"/>
            </a:endParaRPr>
          </a:p>
          <a:p>
            <a:pPr marL="358986" marR="257380" indent="-342900">
              <a:lnSpc>
                <a:spcPts val="2160"/>
              </a:lnSpc>
              <a:spcBef>
                <a:spcPts val="507"/>
              </a:spcBef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000" dirty="0">
                <a:latin typeface="Garamond"/>
                <a:cs typeface="Garamond"/>
              </a:rPr>
              <a:t>A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good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way of</a:t>
            </a:r>
            <a:r>
              <a:rPr sz="2000" spc="2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comparing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real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GDP</a:t>
            </a:r>
            <a:r>
              <a:rPr sz="2000" spc="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per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person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over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time is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to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express it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as a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ratio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of</a:t>
            </a:r>
            <a:r>
              <a:rPr sz="2000" spc="247" dirty="0">
                <a:latin typeface="Garamond"/>
                <a:cs typeface="Garamond"/>
              </a:rPr>
              <a:t> </a:t>
            </a:r>
            <a:r>
              <a:rPr sz="2000" spc="-27" dirty="0">
                <a:latin typeface="Garamond"/>
                <a:cs typeface="Garamond"/>
              </a:rPr>
              <a:t>some </a:t>
            </a:r>
            <a:r>
              <a:rPr sz="2000" dirty="0">
                <a:latin typeface="Garamond"/>
                <a:cs typeface="Garamond"/>
              </a:rPr>
              <a:t>reference</a:t>
            </a:r>
            <a:r>
              <a:rPr sz="2000" spc="-60" dirty="0">
                <a:latin typeface="Garamond"/>
                <a:cs typeface="Garamond"/>
              </a:rPr>
              <a:t> </a:t>
            </a:r>
            <a:r>
              <a:rPr sz="2000" spc="-27" dirty="0">
                <a:latin typeface="Garamond"/>
                <a:cs typeface="Garamond"/>
              </a:rPr>
              <a:t>year.</a:t>
            </a:r>
            <a:endParaRPr sz="2000" dirty="0">
              <a:latin typeface="Garamond"/>
              <a:cs typeface="Garamond"/>
            </a:endParaRPr>
          </a:p>
          <a:p>
            <a:pPr marL="398770" indent="-382684">
              <a:spcBef>
                <a:spcPts val="213"/>
              </a:spcBef>
              <a:buFont typeface="Wingdings" panose="05000000000000000000" pitchFamily="2" charset="2"/>
              <a:buChar char="Ø"/>
              <a:tabLst>
                <a:tab pos="398770" algn="l"/>
                <a:tab pos="399617" algn="l"/>
              </a:tabLst>
            </a:pPr>
            <a:r>
              <a:rPr sz="2000" dirty="0">
                <a:latin typeface="Garamond"/>
                <a:cs typeface="Garamond"/>
              </a:rPr>
              <a:t>For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example,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in</a:t>
            </a:r>
            <a:r>
              <a:rPr sz="2000" spc="-4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1960,</a:t>
            </a:r>
            <a:r>
              <a:rPr sz="2000" spc="-7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real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GDP per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person</a:t>
            </a:r>
            <a:r>
              <a:rPr sz="2000" spc="-4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was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$17,210</a:t>
            </a:r>
            <a:r>
              <a:rPr sz="2000" spc="-7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and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in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2013,</a:t>
            </a:r>
            <a:r>
              <a:rPr sz="2000" spc="-7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it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was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$49,658.</a:t>
            </a:r>
            <a:endParaRPr sz="2000" dirty="0">
              <a:latin typeface="Garamond"/>
              <a:cs typeface="Garamond"/>
            </a:endParaRPr>
          </a:p>
          <a:p>
            <a:pPr marL="398770" indent="-382684">
              <a:spcBef>
                <a:spcPts val="240"/>
              </a:spcBef>
              <a:buFont typeface="Wingdings" panose="05000000000000000000" pitchFamily="2" charset="2"/>
              <a:buChar char="Ø"/>
              <a:tabLst>
                <a:tab pos="398770" algn="l"/>
                <a:tab pos="399617" algn="l"/>
              </a:tabLst>
            </a:pPr>
            <a:r>
              <a:rPr sz="2000" dirty="0">
                <a:latin typeface="Garamond"/>
                <a:cs typeface="Garamond"/>
              </a:rPr>
              <a:t>So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real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GDP</a:t>
            </a:r>
            <a:r>
              <a:rPr sz="2000" spc="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per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person</a:t>
            </a:r>
            <a:r>
              <a:rPr sz="2000" spc="-4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in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2013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was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2.9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times</a:t>
            </a:r>
            <a:r>
              <a:rPr sz="2000" spc="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its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1960</a:t>
            </a:r>
            <a:r>
              <a:rPr sz="2000" spc="-6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level—that</a:t>
            </a:r>
            <a:r>
              <a:rPr sz="2000" spc="-5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is,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$49,658</a:t>
            </a:r>
            <a:r>
              <a:rPr sz="2000" spc="-4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÷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$17,210</a:t>
            </a:r>
            <a:r>
              <a:rPr sz="2000" spc="-6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=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spc="-27" dirty="0">
                <a:latin typeface="Garamond"/>
                <a:cs typeface="Garamond"/>
              </a:rPr>
              <a:t>2.9.</a:t>
            </a:r>
            <a:endParaRPr sz="2000" dirty="0">
              <a:latin typeface="Garamond"/>
              <a:cs typeface="Garamond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sz="2267" dirty="0">
              <a:latin typeface="Garamond"/>
              <a:cs typeface="Garamond"/>
            </a:endParaRPr>
          </a:p>
          <a:p>
            <a:pPr marL="16933"/>
            <a:r>
              <a:rPr sz="2533" b="1" spc="-67" dirty="0">
                <a:latin typeface="Garamond"/>
                <a:cs typeface="Garamond"/>
              </a:rPr>
              <a:t>Two </a:t>
            </a:r>
            <a:r>
              <a:rPr sz="2533" b="1" dirty="0">
                <a:latin typeface="Garamond"/>
                <a:cs typeface="Garamond"/>
              </a:rPr>
              <a:t>features</a:t>
            </a:r>
            <a:r>
              <a:rPr sz="2533" b="1" spc="-80" dirty="0">
                <a:latin typeface="Garamond"/>
                <a:cs typeface="Garamond"/>
              </a:rPr>
              <a:t> </a:t>
            </a:r>
            <a:r>
              <a:rPr sz="2533" b="1" dirty="0">
                <a:latin typeface="Garamond"/>
                <a:cs typeface="Garamond"/>
              </a:rPr>
              <a:t>for</a:t>
            </a:r>
            <a:r>
              <a:rPr sz="2533" b="1" spc="-73" dirty="0">
                <a:latin typeface="Garamond"/>
                <a:cs typeface="Garamond"/>
              </a:rPr>
              <a:t> </a:t>
            </a:r>
            <a:r>
              <a:rPr sz="2533" b="1" dirty="0">
                <a:latin typeface="Garamond"/>
                <a:cs typeface="Garamond"/>
              </a:rPr>
              <a:t>GDP</a:t>
            </a:r>
            <a:r>
              <a:rPr sz="2533" b="1" spc="-73" dirty="0">
                <a:latin typeface="Garamond"/>
                <a:cs typeface="Garamond"/>
              </a:rPr>
              <a:t> </a:t>
            </a:r>
            <a:r>
              <a:rPr sz="2533" b="1" spc="-13" dirty="0">
                <a:latin typeface="Garamond"/>
                <a:cs typeface="Garamond"/>
              </a:rPr>
              <a:t>measurements:</a:t>
            </a:r>
            <a:endParaRPr sz="2533" b="1" dirty="0">
              <a:latin typeface="Garamond"/>
              <a:cs typeface="Garamond"/>
            </a:endParaRPr>
          </a:p>
          <a:p>
            <a:pPr marL="467348" lvl="1" indent="-343738">
              <a:spcBef>
                <a:spcPts val="280"/>
              </a:spcBef>
              <a:buFont typeface="Wingdings" panose="05000000000000000000" pitchFamily="2" charset="2"/>
              <a:buChar char="§"/>
              <a:tabLst>
                <a:tab pos="467348" algn="l"/>
                <a:tab pos="468195" algn="l"/>
              </a:tabLst>
            </a:pPr>
            <a:r>
              <a:rPr sz="2000" dirty="0">
                <a:latin typeface="Garamond"/>
                <a:cs typeface="Garamond"/>
              </a:rPr>
              <a:t>The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growth</a:t>
            </a:r>
            <a:r>
              <a:rPr sz="2000" b="1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of</a:t>
            </a:r>
            <a:r>
              <a:rPr sz="2000" spc="25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potential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GDP</a:t>
            </a:r>
            <a:r>
              <a:rPr sz="2000" spc="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per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person</a:t>
            </a:r>
            <a:endParaRPr sz="2000" dirty="0">
              <a:latin typeface="Garamond"/>
              <a:cs typeface="Garamond"/>
            </a:endParaRPr>
          </a:p>
          <a:p>
            <a:pPr marL="467348" lvl="1" indent="-343738">
              <a:spcBef>
                <a:spcPts val="24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467348" algn="l"/>
                <a:tab pos="468195" algn="l"/>
              </a:tabLst>
            </a:pPr>
            <a:r>
              <a:rPr sz="2000" b="1" dirty="0">
                <a:latin typeface="Garamond"/>
                <a:cs typeface="Garamond"/>
              </a:rPr>
              <a:t>Fluctuations</a:t>
            </a:r>
            <a:r>
              <a:rPr sz="2000" b="1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of</a:t>
            </a:r>
            <a:r>
              <a:rPr sz="2000" spc="2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real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GDP</a:t>
            </a:r>
            <a:r>
              <a:rPr sz="2000" spc="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around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potential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spc="-33" dirty="0">
                <a:latin typeface="Garamond"/>
                <a:cs typeface="Garamond"/>
              </a:rPr>
              <a:t>GDP</a:t>
            </a:r>
            <a:endParaRPr lang="en-GB" sz="2000" spc="-33" dirty="0">
              <a:latin typeface="Garamond"/>
              <a:cs typeface="Garamond"/>
            </a:endParaRPr>
          </a:p>
          <a:p>
            <a:pPr marL="467348" lvl="1" indent="-343738">
              <a:spcBef>
                <a:spcPts val="24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467348" algn="l"/>
                <a:tab pos="468195" algn="l"/>
              </a:tabLst>
            </a:pPr>
            <a:r>
              <a:rPr sz="2000" dirty="0">
                <a:latin typeface="Garamond"/>
                <a:cs typeface="Garamond"/>
              </a:rPr>
              <a:t>The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value</a:t>
            </a:r>
            <a:r>
              <a:rPr sz="2000" spc="-4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of</a:t>
            </a:r>
            <a:r>
              <a:rPr sz="2000" spc="2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real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GDP</a:t>
            </a:r>
            <a:r>
              <a:rPr sz="2000" spc="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when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all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the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economy’s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labour,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capital,</a:t>
            </a:r>
            <a:r>
              <a:rPr sz="2000" spc="-6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land,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and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entrepreneurial</a:t>
            </a:r>
            <a:r>
              <a:rPr sz="2000" spc="-60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ability</a:t>
            </a:r>
            <a:r>
              <a:rPr lang="en-GB" sz="2000" spc="-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are</a:t>
            </a:r>
            <a:r>
              <a:rPr sz="2000" spc="-5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fully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employed</a:t>
            </a:r>
            <a:r>
              <a:rPr sz="2000" spc="-6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is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called</a:t>
            </a:r>
            <a:r>
              <a:rPr sz="2000" spc="-60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potential</a:t>
            </a:r>
            <a:r>
              <a:rPr sz="2000" b="1" spc="-27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GDP</a:t>
            </a:r>
            <a:r>
              <a:rPr sz="2000" dirty="0">
                <a:latin typeface="Garamond"/>
                <a:cs typeface="Garamond"/>
              </a:rPr>
              <a:t>.</a:t>
            </a:r>
            <a:r>
              <a:rPr sz="2000" spc="-4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(remember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the</a:t>
            </a:r>
            <a:r>
              <a:rPr sz="2000" spc="-27" dirty="0">
                <a:latin typeface="Garamond"/>
                <a:cs typeface="Garamond"/>
              </a:rPr>
              <a:t> PPF..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From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Micro..)</a:t>
            </a:r>
            <a:endParaRPr sz="20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352" y="675990"/>
            <a:ext cx="6691647" cy="754908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4800" b="1" dirty="0"/>
              <a:t>Micro</a:t>
            </a:r>
            <a:r>
              <a:rPr sz="4800" b="1" spc="-107" dirty="0"/>
              <a:t> </a:t>
            </a:r>
            <a:r>
              <a:rPr sz="4800" b="1" dirty="0"/>
              <a:t>vs</a:t>
            </a:r>
            <a:r>
              <a:rPr sz="4800" b="1" spc="-87" dirty="0"/>
              <a:t> </a:t>
            </a:r>
            <a:r>
              <a:rPr sz="4800" b="1" spc="-13" dirty="0"/>
              <a:t>Macro?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2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101601" y="2304795"/>
            <a:ext cx="11744960" cy="314622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73275" marR="9313" indent="-457189" algn="just">
              <a:spcBef>
                <a:spcPts val="133"/>
              </a:spcBef>
              <a:buFont typeface="Wingdings" panose="05000000000000000000" pitchFamily="2" charset="2"/>
              <a:buChar char="q"/>
              <a:tabLst>
                <a:tab pos="474121" algn="l"/>
              </a:tabLst>
            </a:pPr>
            <a:r>
              <a:rPr sz="2400" dirty="0">
                <a:latin typeface="Garamond"/>
                <a:cs typeface="Garamond"/>
              </a:rPr>
              <a:t>Definition</a:t>
            </a:r>
            <a:r>
              <a:rPr sz="2400" spc="6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393" dirty="0">
                <a:latin typeface="Garamond"/>
                <a:cs typeface="Garamond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micro</a:t>
            </a:r>
            <a:r>
              <a:rPr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economics</a:t>
            </a:r>
            <a:r>
              <a:rPr sz="2400" b="1" dirty="0">
                <a:latin typeface="Garamond"/>
                <a:cs typeface="Garamond"/>
              </a:rPr>
              <a:t>:</a:t>
            </a:r>
            <a:r>
              <a:rPr sz="2400" b="1" spc="93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the</a:t>
            </a:r>
            <a:r>
              <a:rPr sz="2400" b="1" spc="93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study</a:t>
            </a:r>
            <a:r>
              <a:rPr sz="2400" b="1" spc="87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of</a:t>
            </a:r>
            <a:r>
              <a:rPr sz="2400" b="1" spc="46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how</a:t>
            </a:r>
            <a:r>
              <a:rPr sz="2400" b="1" spc="87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households</a:t>
            </a:r>
            <a:r>
              <a:rPr sz="2400" b="1" spc="93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and</a:t>
            </a:r>
            <a:r>
              <a:rPr sz="2400" b="1" spc="93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firms</a:t>
            </a:r>
            <a:r>
              <a:rPr sz="2400" b="1" spc="100" dirty="0">
                <a:latin typeface="Garamond"/>
                <a:cs typeface="Garamond"/>
              </a:rPr>
              <a:t> </a:t>
            </a:r>
            <a:r>
              <a:rPr sz="2400" b="1" spc="-27" dirty="0">
                <a:latin typeface="Garamond"/>
                <a:cs typeface="Garamond"/>
              </a:rPr>
              <a:t>make </a:t>
            </a:r>
            <a:r>
              <a:rPr sz="2400" b="1" dirty="0">
                <a:latin typeface="Garamond"/>
                <a:cs typeface="Garamond"/>
              </a:rPr>
              <a:t>decisions</a:t>
            </a:r>
            <a:r>
              <a:rPr sz="2400" b="1" spc="2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and</a:t>
            </a:r>
            <a:r>
              <a:rPr sz="2400" b="1" spc="-2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how</a:t>
            </a:r>
            <a:r>
              <a:rPr sz="2400" b="1" spc="-2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they</a:t>
            </a:r>
            <a:r>
              <a:rPr sz="2400" b="1" spc="7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interact in</a:t>
            </a:r>
            <a:r>
              <a:rPr sz="2400" b="1" spc="7" dirty="0">
                <a:latin typeface="Garamond"/>
                <a:cs typeface="Garamond"/>
              </a:rPr>
              <a:t> </a:t>
            </a:r>
            <a:r>
              <a:rPr sz="2400" b="1" spc="-13" dirty="0">
                <a:latin typeface="Garamond"/>
                <a:cs typeface="Garamond"/>
              </a:rPr>
              <a:t>markets</a:t>
            </a:r>
            <a:r>
              <a:rPr sz="2400" spc="-13" dirty="0">
                <a:latin typeface="Garamond"/>
                <a:cs typeface="Garamond"/>
              </a:rPr>
              <a:t>.</a:t>
            </a:r>
            <a:r>
              <a:rPr lang="en-GB" sz="2400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e.g.</a:t>
            </a:r>
            <a:r>
              <a:rPr sz="2000" spc="-5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Spending</a:t>
            </a:r>
            <a:r>
              <a:rPr sz="2000" spc="-6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on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talent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by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Premier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League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clubs,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your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household’s</a:t>
            </a:r>
            <a:r>
              <a:rPr sz="2000" spc="-6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spending</a:t>
            </a:r>
            <a:r>
              <a:rPr sz="2000" spc="-5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per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month,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spc="-27" dirty="0">
                <a:latin typeface="Garamond"/>
                <a:cs typeface="Garamond"/>
              </a:rPr>
              <a:t>etc.</a:t>
            </a:r>
            <a:endParaRPr sz="2000" dirty="0">
              <a:latin typeface="Garamond"/>
              <a:cs typeface="Garamond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2267" dirty="0">
              <a:latin typeface="Garamond"/>
              <a:cs typeface="Garamond"/>
            </a:endParaRPr>
          </a:p>
          <a:p>
            <a:pPr marL="473275" marR="6773" indent="-457189" algn="just">
              <a:spcBef>
                <a:spcPts val="2027"/>
              </a:spcBef>
              <a:buFont typeface="Wingdings" panose="05000000000000000000" pitchFamily="2" charset="2"/>
              <a:buChar char="q"/>
              <a:tabLst>
                <a:tab pos="474121" algn="l"/>
              </a:tabLst>
            </a:pPr>
            <a:r>
              <a:rPr sz="2400" dirty="0">
                <a:latin typeface="Garamond"/>
                <a:cs typeface="Garamond"/>
              </a:rPr>
              <a:t>Definition</a:t>
            </a:r>
            <a:r>
              <a:rPr sz="2400" spc="113" dirty="0">
                <a:latin typeface="Garamond"/>
                <a:cs typeface="Garamond"/>
              </a:rPr>
              <a:t> 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267" dirty="0">
                <a:latin typeface="Garamond"/>
                <a:cs typeface="Garamond"/>
              </a:rPr>
              <a:t> 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macro</a:t>
            </a:r>
            <a:r>
              <a:rPr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economics</a:t>
            </a:r>
            <a:r>
              <a:rPr sz="2400" b="1" dirty="0">
                <a:latin typeface="Garamond"/>
                <a:cs typeface="Garamond"/>
              </a:rPr>
              <a:t>:</a:t>
            </a:r>
            <a:r>
              <a:rPr sz="2400" b="1" spc="127" dirty="0">
                <a:latin typeface="Garamond"/>
                <a:cs typeface="Garamond"/>
              </a:rPr>
              <a:t>  </a:t>
            </a:r>
            <a:r>
              <a:rPr sz="2400" b="1" dirty="0">
                <a:latin typeface="Garamond"/>
                <a:cs typeface="Garamond"/>
              </a:rPr>
              <a:t>the</a:t>
            </a:r>
            <a:r>
              <a:rPr sz="2400" b="1" spc="127" dirty="0">
                <a:latin typeface="Garamond"/>
                <a:cs typeface="Garamond"/>
              </a:rPr>
              <a:t>  </a:t>
            </a:r>
            <a:r>
              <a:rPr sz="2400" b="1" dirty="0">
                <a:latin typeface="Garamond"/>
                <a:cs typeface="Garamond"/>
              </a:rPr>
              <a:t>study</a:t>
            </a:r>
            <a:r>
              <a:rPr sz="2400" b="1" spc="120" dirty="0">
                <a:latin typeface="Garamond"/>
                <a:cs typeface="Garamond"/>
              </a:rPr>
              <a:t>  </a:t>
            </a:r>
            <a:r>
              <a:rPr sz="2400" b="1" dirty="0">
                <a:latin typeface="Garamond"/>
                <a:cs typeface="Garamond"/>
              </a:rPr>
              <a:t>of</a:t>
            </a:r>
            <a:r>
              <a:rPr sz="2400" b="1" spc="305" dirty="0">
                <a:latin typeface="Garamond"/>
                <a:cs typeface="Garamond"/>
              </a:rPr>
              <a:t>  </a:t>
            </a:r>
            <a:r>
              <a:rPr sz="2400" b="1" spc="-13" dirty="0">
                <a:latin typeface="Garamond"/>
                <a:cs typeface="Garamond"/>
              </a:rPr>
              <a:t>economy-</a:t>
            </a:r>
            <a:r>
              <a:rPr sz="2400" b="1" dirty="0">
                <a:latin typeface="Garamond"/>
                <a:cs typeface="Garamond"/>
              </a:rPr>
              <a:t>wide</a:t>
            </a:r>
            <a:r>
              <a:rPr sz="2400" b="1" spc="133" dirty="0">
                <a:latin typeface="Garamond"/>
                <a:cs typeface="Garamond"/>
              </a:rPr>
              <a:t>  </a:t>
            </a:r>
            <a:r>
              <a:rPr sz="2400" b="1" spc="-13" dirty="0">
                <a:latin typeface="Garamond"/>
                <a:cs typeface="Garamond"/>
              </a:rPr>
              <a:t>phenomena </a:t>
            </a:r>
            <a:r>
              <a:rPr sz="2400" b="1" dirty="0">
                <a:latin typeface="Garamond"/>
                <a:cs typeface="Garamond"/>
              </a:rPr>
              <a:t>including</a:t>
            </a:r>
            <a:r>
              <a:rPr sz="2400" b="1" spc="26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inflation,</a:t>
            </a:r>
            <a:r>
              <a:rPr sz="2400" b="1" spc="26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unemployment,</a:t>
            </a:r>
            <a:r>
              <a:rPr sz="2400" b="1" spc="26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and</a:t>
            </a:r>
            <a:r>
              <a:rPr sz="2400" b="1" spc="28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economic</a:t>
            </a:r>
            <a:r>
              <a:rPr sz="2400" b="1" spc="253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growth</a:t>
            </a:r>
            <a:r>
              <a:rPr sz="2400" dirty="0">
                <a:latin typeface="Garamond"/>
                <a:cs typeface="Garamond"/>
              </a:rPr>
              <a:t>.</a:t>
            </a:r>
            <a:r>
              <a:rPr sz="2400" spc="26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25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study</a:t>
            </a:r>
            <a:r>
              <a:rPr sz="2400" spc="2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573" dirty="0">
                <a:latin typeface="Garamond"/>
                <a:cs typeface="Garamond"/>
              </a:rPr>
              <a:t> </a:t>
            </a:r>
            <a:r>
              <a:rPr sz="2400" spc="-33" dirty="0">
                <a:latin typeface="Garamond"/>
                <a:cs typeface="Garamond"/>
              </a:rPr>
              <a:t>the </a:t>
            </a:r>
            <a:r>
              <a:rPr sz="2400" dirty="0">
                <a:latin typeface="Garamond"/>
                <a:cs typeface="Garamond"/>
              </a:rPr>
              <a:t>economy</a:t>
            </a:r>
            <a:r>
              <a:rPr sz="2400" spc="2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as</a:t>
            </a:r>
            <a:r>
              <a:rPr sz="2400" spc="28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</a:t>
            </a:r>
            <a:r>
              <a:rPr sz="2400" spc="272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whole.</a:t>
            </a:r>
            <a:r>
              <a:rPr sz="2400" spc="272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We</a:t>
            </a:r>
            <a:r>
              <a:rPr sz="2400" spc="26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begin</a:t>
            </a:r>
            <a:r>
              <a:rPr sz="2400" spc="26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our</a:t>
            </a:r>
            <a:r>
              <a:rPr sz="2400" spc="28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study</a:t>
            </a:r>
            <a:r>
              <a:rPr sz="2400" spc="26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57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macroeconomics</a:t>
            </a:r>
            <a:r>
              <a:rPr sz="2400" spc="28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with</a:t>
            </a:r>
            <a:r>
              <a:rPr sz="2400" spc="272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272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country’s </a:t>
            </a:r>
            <a:r>
              <a:rPr sz="2400" dirty="0">
                <a:latin typeface="Garamond"/>
                <a:cs typeface="Garamond"/>
              </a:rPr>
              <a:t>total income</a:t>
            </a:r>
            <a:r>
              <a:rPr sz="2400" spc="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and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expenditure.</a:t>
            </a:r>
            <a:r>
              <a:rPr sz="2400" spc="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e.g.</a:t>
            </a:r>
            <a:r>
              <a:rPr sz="2400" spc="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UK’s</a:t>
            </a:r>
            <a:r>
              <a:rPr sz="2400" spc="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inflation</a:t>
            </a:r>
            <a:r>
              <a:rPr sz="2400" spc="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rate</a:t>
            </a:r>
            <a:r>
              <a:rPr sz="2400" spc="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for</a:t>
            </a:r>
            <a:r>
              <a:rPr sz="2400" spc="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last</a:t>
            </a:r>
            <a:r>
              <a:rPr sz="2400" spc="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quarter;</a:t>
            </a:r>
            <a:r>
              <a:rPr sz="2400" spc="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 </a:t>
            </a:r>
            <a:r>
              <a:rPr sz="2400" spc="-33" dirty="0">
                <a:latin typeface="Garamond"/>
                <a:cs typeface="Garamond"/>
              </a:rPr>
              <a:t>GDP </a:t>
            </a:r>
            <a:r>
              <a:rPr sz="2400" dirty="0">
                <a:latin typeface="Garamond"/>
                <a:cs typeface="Garamond"/>
              </a:rPr>
              <a:t>(National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Income)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30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China;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spc="-27" dirty="0">
                <a:latin typeface="Garamond"/>
                <a:cs typeface="Garamond"/>
              </a:rPr>
              <a:t>etc.</a:t>
            </a:r>
            <a:endParaRPr sz="2400" dirty="0">
              <a:latin typeface="Garamond"/>
              <a:cs typeface="Garamond"/>
            </a:endParaRPr>
          </a:p>
        </p:txBody>
      </p:sp>
      <p:pic>
        <p:nvPicPr>
          <p:cNvPr id="6" name="Graphic 5" descr="Competition with solid fill">
            <a:extLst>
              <a:ext uri="{FF2B5EF4-FFF2-40B4-BE49-F238E27FC236}">
                <a16:creationId xmlns:a16="http://schemas.microsoft.com/office/drawing/2014/main" id="{C4CAD2F0-5201-AF0F-BB48-53D883E53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428" y="252407"/>
            <a:ext cx="1615440" cy="1615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580" y="2410320"/>
            <a:ext cx="5610420" cy="262306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dirty="0">
                <a:latin typeface="Garamond"/>
                <a:cs typeface="Garamond"/>
              </a:rPr>
              <a:t>Potential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GDP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grows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at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steady </a:t>
            </a:r>
            <a:r>
              <a:rPr sz="2400" dirty="0">
                <a:latin typeface="Garamond"/>
                <a:cs typeface="Garamond"/>
              </a:rPr>
              <a:t>pace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because</a:t>
            </a:r>
            <a:r>
              <a:rPr sz="2400" spc="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quantities</a:t>
            </a:r>
            <a:r>
              <a:rPr sz="2400" spc="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260" dirty="0">
                <a:latin typeface="Garamond"/>
                <a:cs typeface="Garamond"/>
              </a:rPr>
              <a:t> </a:t>
            </a:r>
            <a:r>
              <a:rPr sz="2400" spc="-33" dirty="0">
                <a:latin typeface="Garamond"/>
                <a:cs typeface="Garamond"/>
              </a:rPr>
              <a:t>the </a:t>
            </a:r>
            <a:r>
              <a:rPr sz="2400" dirty="0">
                <a:latin typeface="Garamond"/>
                <a:cs typeface="Garamond"/>
              </a:rPr>
              <a:t>factors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25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production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and</a:t>
            </a:r>
            <a:r>
              <a:rPr sz="2400" spc="-27" dirty="0">
                <a:latin typeface="Garamond"/>
                <a:cs typeface="Garamond"/>
              </a:rPr>
              <a:t> their </a:t>
            </a:r>
            <a:r>
              <a:rPr sz="2400" dirty="0">
                <a:latin typeface="Garamond"/>
                <a:cs typeface="Garamond"/>
              </a:rPr>
              <a:t>productivity grow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at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steady </a:t>
            </a:r>
            <a:r>
              <a:rPr sz="2400" spc="-27" dirty="0">
                <a:latin typeface="Garamond"/>
                <a:cs typeface="Garamond"/>
              </a:rPr>
              <a:t>pace.</a:t>
            </a:r>
            <a:endParaRPr sz="24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667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267" dirty="0">
              <a:latin typeface="Garamond"/>
              <a:cs typeface="Garamond"/>
            </a:endParaRPr>
          </a:p>
          <a:p>
            <a:pPr marL="16933" marR="717109"/>
            <a:r>
              <a:rPr sz="2400" dirty="0">
                <a:latin typeface="Garamond"/>
                <a:cs typeface="Garamond"/>
              </a:rPr>
              <a:t>Real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GDP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fluctuates</a:t>
            </a:r>
            <a:r>
              <a:rPr sz="2400" spc="27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around </a:t>
            </a:r>
            <a:r>
              <a:rPr sz="2400" dirty="0">
                <a:latin typeface="Garamond"/>
                <a:cs typeface="Garamond"/>
              </a:rPr>
              <a:t>potential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spc="-27" dirty="0">
                <a:latin typeface="Garamond"/>
                <a:cs typeface="Garamond"/>
              </a:rPr>
              <a:t>GDP.</a:t>
            </a:r>
            <a:endParaRPr sz="24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496" y="598074"/>
            <a:ext cx="11779504" cy="632651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33"/>
              </a:spcBef>
            </a:pPr>
            <a:r>
              <a:rPr sz="4000" b="1" dirty="0"/>
              <a:t>The</a:t>
            </a:r>
            <a:r>
              <a:rPr sz="4000" b="1" spc="-53" dirty="0"/>
              <a:t> </a:t>
            </a:r>
            <a:r>
              <a:rPr sz="4000" b="1" dirty="0"/>
              <a:t>Uses</a:t>
            </a:r>
            <a:r>
              <a:rPr sz="4000" b="1" spc="-80" dirty="0"/>
              <a:t> </a:t>
            </a:r>
            <a:r>
              <a:rPr sz="4000" b="1" dirty="0"/>
              <a:t>and</a:t>
            </a:r>
            <a:r>
              <a:rPr sz="4000" b="1" spc="-73" dirty="0"/>
              <a:t> </a:t>
            </a:r>
            <a:r>
              <a:rPr sz="4000" b="1" dirty="0"/>
              <a:t>Limitations</a:t>
            </a:r>
            <a:r>
              <a:rPr sz="4000" b="1" spc="-27" dirty="0"/>
              <a:t> </a:t>
            </a:r>
            <a:r>
              <a:rPr sz="4000" b="1" dirty="0"/>
              <a:t>of</a:t>
            </a:r>
            <a:r>
              <a:rPr sz="4000" b="1" spc="-53" dirty="0"/>
              <a:t> </a:t>
            </a:r>
            <a:r>
              <a:rPr sz="4000" b="1" spc="-27" dirty="0"/>
              <a:t>Real </a:t>
            </a:r>
            <a:r>
              <a:rPr sz="4000" b="1" spc="-33" dirty="0"/>
              <a:t>GDP</a:t>
            </a:r>
            <a:endParaRPr sz="40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4480" y="1869440"/>
            <a:ext cx="5256784" cy="40741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721" y="3016843"/>
            <a:ext cx="5674835" cy="14585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302252">
              <a:spcBef>
                <a:spcPts val="133"/>
              </a:spcBef>
            </a:pPr>
            <a:r>
              <a:rPr sz="2400" dirty="0">
                <a:latin typeface="Garamond"/>
                <a:cs typeface="Garamond"/>
              </a:rPr>
              <a:t>Real</a:t>
            </a:r>
            <a:r>
              <a:rPr sz="2400" spc="-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GDP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per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capita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in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United States:</a:t>
            </a:r>
            <a:endParaRPr sz="2400" dirty="0">
              <a:latin typeface="Garamond"/>
              <a:cs typeface="Garamond"/>
            </a:endParaRPr>
          </a:p>
          <a:p>
            <a:pPr marL="359824" indent="-343738">
              <a:spcBef>
                <a:spcPts val="1325"/>
              </a:spcBef>
              <a:buFont typeface="Wingdings" panose="05000000000000000000" pitchFamily="2" charset="2"/>
              <a:buChar char="q"/>
              <a:tabLst>
                <a:tab pos="359824" algn="l"/>
                <a:tab pos="360671" algn="l"/>
              </a:tabLst>
            </a:pPr>
            <a:r>
              <a:rPr sz="2400" dirty="0">
                <a:latin typeface="Garamond"/>
                <a:cs typeface="Garamond"/>
              </a:rPr>
              <a:t>Doubled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between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1960</a:t>
            </a:r>
            <a:r>
              <a:rPr sz="2400" spc="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and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spc="-27" dirty="0">
                <a:latin typeface="Garamond"/>
                <a:cs typeface="Garamond"/>
              </a:rPr>
              <a:t>1987.</a:t>
            </a:r>
            <a:endParaRPr sz="2400" dirty="0">
              <a:latin typeface="Garamond"/>
              <a:cs typeface="Garamond"/>
            </a:endParaRPr>
          </a:p>
          <a:p>
            <a:pPr marL="359824" indent="-343738">
              <a:spcBef>
                <a:spcPts val="1347"/>
              </a:spcBef>
              <a:buFont typeface="Wingdings" panose="05000000000000000000" pitchFamily="2" charset="2"/>
              <a:buChar char="q"/>
              <a:tabLst>
                <a:tab pos="359824" algn="l"/>
                <a:tab pos="360671" algn="l"/>
              </a:tabLst>
            </a:pPr>
            <a:r>
              <a:rPr sz="2400" spc="-27" dirty="0">
                <a:latin typeface="Garamond"/>
                <a:cs typeface="Garamond"/>
              </a:rPr>
              <a:t>Was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3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times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its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1960</a:t>
            </a:r>
            <a:r>
              <a:rPr sz="2400" spc="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level in</a:t>
            </a:r>
            <a:r>
              <a:rPr sz="2400" spc="-27" dirty="0">
                <a:latin typeface="Garamond"/>
                <a:cs typeface="Garamond"/>
              </a:rPr>
              <a:t> 2013.</a:t>
            </a:r>
            <a:endParaRPr sz="24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120" y="731689"/>
            <a:ext cx="11755120" cy="632651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33"/>
              </a:spcBef>
            </a:pPr>
            <a:r>
              <a:rPr sz="4000" b="1" dirty="0"/>
              <a:t>The</a:t>
            </a:r>
            <a:r>
              <a:rPr sz="4000" b="1" spc="-53" dirty="0"/>
              <a:t> </a:t>
            </a:r>
            <a:r>
              <a:rPr sz="4000" b="1" dirty="0"/>
              <a:t>Uses</a:t>
            </a:r>
            <a:r>
              <a:rPr sz="4000" b="1" spc="-80" dirty="0"/>
              <a:t> </a:t>
            </a:r>
            <a:r>
              <a:rPr sz="4000" b="1" dirty="0"/>
              <a:t>and</a:t>
            </a:r>
            <a:r>
              <a:rPr sz="4000" b="1" spc="-73" dirty="0"/>
              <a:t> </a:t>
            </a:r>
            <a:r>
              <a:rPr sz="4000" b="1" dirty="0"/>
              <a:t>Limitations</a:t>
            </a:r>
            <a:r>
              <a:rPr sz="4000" b="1" spc="-27" dirty="0"/>
              <a:t> </a:t>
            </a:r>
            <a:r>
              <a:rPr sz="4000" b="1" dirty="0"/>
              <a:t>of</a:t>
            </a:r>
            <a:r>
              <a:rPr sz="4000" b="1" spc="-53" dirty="0"/>
              <a:t> </a:t>
            </a:r>
            <a:r>
              <a:rPr sz="4000" b="1" spc="-27" dirty="0"/>
              <a:t>Real </a:t>
            </a:r>
            <a:r>
              <a:rPr sz="4000" b="1" spc="-33" dirty="0"/>
              <a:t>GDP</a:t>
            </a:r>
            <a:endParaRPr sz="40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1" y="1849120"/>
            <a:ext cx="5059678" cy="4051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" y="658271"/>
            <a:ext cx="11856720" cy="632651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33"/>
              </a:spcBef>
            </a:pPr>
            <a:r>
              <a:rPr sz="4000" b="1" dirty="0"/>
              <a:t>The</a:t>
            </a:r>
            <a:r>
              <a:rPr sz="4000" b="1" spc="-73" dirty="0"/>
              <a:t> </a:t>
            </a:r>
            <a:r>
              <a:rPr sz="4000" b="1" dirty="0"/>
              <a:t>Uses</a:t>
            </a:r>
            <a:r>
              <a:rPr sz="4000" b="1" spc="-100" dirty="0"/>
              <a:t> </a:t>
            </a:r>
            <a:r>
              <a:rPr sz="4000" b="1" dirty="0"/>
              <a:t>and</a:t>
            </a:r>
            <a:r>
              <a:rPr sz="4000" b="1" spc="-93" dirty="0"/>
              <a:t> </a:t>
            </a:r>
            <a:r>
              <a:rPr sz="4000" b="1" spc="-13" dirty="0"/>
              <a:t>Limitations </a:t>
            </a:r>
            <a:r>
              <a:rPr sz="4000" b="1" dirty="0"/>
              <a:t>of Real</a:t>
            </a:r>
            <a:r>
              <a:rPr sz="4000" b="1" spc="-20" dirty="0"/>
              <a:t> </a:t>
            </a:r>
            <a:r>
              <a:rPr sz="4000" b="1" spc="-33" dirty="0"/>
              <a:t>GDP</a:t>
            </a:r>
            <a:endParaRPr sz="4000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22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600388" y="2078904"/>
            <a:ext cx="11423972" cy="371646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98770" indent="-382684">
              <a:spcBef>
                <a:spcPts val="420"/>
              </a:spcBef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400" b="1" dirty="0">
                <a:latin typeface="Garamond"/>
                <a:cs typeface="Garamond"/>
              </a:rPr>
              <a:t>Real</a:t>
            </a:r>
            <a:r>
              <a:rPr sz="2400" b="1" spc="-27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GDP</a:t>
            </a:r>
            <a:r>
              <a:rPr sz="2400" b="1" spc="47" dirty="0">
                <a:latin typeface="Garamond"/>
                <a:cs typeface="Garamond"/>
              </a:rPr>
              <a:t> </a:t>
            </a:r>
            <a:r>
              <a:rPr sz="2400" b="1" spc="-13" dirty="0">
                <a:latin typeface="Garamond"/>
                <a:cs typeface="Garamond"/>
              </a:rPr>
              <a:t>Fluctuations—</a:t>
            </a:r>
            <a:r>
              <a:rPr sz="2400" b="1" dirty="0">
                <a:latin typeface="Garamond"/>
                <a:cs typeface="Garamond"/>
              </a:rPr>
              <a:t>The</a:t>
            </a:r>
            <a:r>
              <a:rPr sz="2400" b="1" spc="8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Business</a:t>
            </a:r>
            <a:r>
              <a:rPr sz="2400" b="1" spc="60" dirty="0">
                <a:latin typeface="Garamond"/>
                <a:cs typeface="Garamond"/>
              </a:rPr>
              <a:t> </a:t>
            </a:r>
            <a:r>
              <a:rPr sz="2400" b="1" spc="-13" dirty="0">
                <a:latin typeface="Garamond"/>
                <a:cs typeface="Garamond"/>
              </a:rPr>
              <a:t>Cycle</a:t>
            </a:r>
            <a:endParaRPr sz="2400" dirty="0">
              <a:latin typeface="Garamond"/>
              <a:cs typeface="Garamond"/>
            </a:endParaRPr>
          </a:p>
          <a:p>
            <a:pPr marL="398770" indent="-382684">
              <a:lnSpc>
                <a:spcPts val="2733"/>
              </a:lnSpc>
              <a:spcBef>
                <a:spcPts val="287"/>
              </a:spcBef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400" dirty="0">
                <a:latin typeface="Garamond"/>
                <a:cs typeface="Garamond"/>
              </a:rPr>
              <a:t>A</a:t>
            </a:r>
            <a:r>
              <a:rPr sz="2400" spc="-7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business</a:t>
            </a:r>
            <a:r>
              <a:rPr sz="2400" b="1" spc="2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cycle</a:t>
            </a:r>
            <a:r>
              <a:rPr sz="2400" b="1" spc="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is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periodic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but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irregular</a:t>
            </a:r>
            <a:r>
              <a:rPr sz="2400" spc="-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up-</a:t>
            </a:r>
            <a:r>
              <a:rPr sz="2400" spc="-13" dirty="0">
                <a:latin typeface="Garamond"/>
                <a:cs typeface="Garamond"/>
              </a:rPr>
              <a:t>and-</a:t>
            </a:r>
            <a:r>
              <a:rPr sz="2400" dirty="0">
                <a:latin typeface="Garamond"/>
                <a:cs typeface="Garamond"/>
              </a:rPr>
              <a:t>down</a:t>
            </a:r>
            <a:r>
              <a:rPr sz="2400" spc="-5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movement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260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total</a:t>
            </a:r>
            <a:endParaRPr sz="2400" dirty="0">
              <a:latin typeface="Garamond"/>
              <a:cs typeface="Garamond"/>
            </a:endParaRPr>
          </a:p>
          <a:p>
            <a:pPr marL="124457">
              <a:lnSpc>
                <a:spcPts val="2733"/>
              </a:lnSpc>
            </a:pPr>
            <a:r>
              <a:rPr sz="2400" dirty="0">
                <a:latin typeface="Garamond"/>
                <a:cs typeface="Garamond"/>
              </a:rPr>
              <a:t>production</a:t>
            </a:r>
            <a:r>
              <a:rPr sz="2400" spc="-7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and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other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measures</a:t>
            </a:r>
            <a:r>
              <a:rPr sz="2400" spc="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25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economic</a:t>
            </a:r>
            <a:r>
              <a:rPr sz="2400" spc="-60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activity.</a:t>
            </a:r>
            <a:endParaRPr sz="2400" dirty="0">
              <a:latin typeface="Garamond"/>
              <a:cs typeface="Garamond"/>
            </a:endParaRPr>
          </a:p>
          <a:p>
            <a:pPr>
              <a:spcBef>
                <a:spcPts val="7"/>
              </a:spcBef>
            </a:pPr>
            <a:endParaRPr sz="3067" dirty="0">
              <a:latin typeface="Garamond"/>
              <a:cs typeface="Garamond"/>
            </a:endParaRPr>
          </a:p>
          <a:p>
            <a:pPr marL="398770" indent="-382684">
              <a:lnSpc>
                <a:spcPts val="2733"/>
              </a:lnSpc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400" dirty="0">
                <a:latin typeface="Garamond"/>
                <a:cs typeface="Garamond"/>
              </a:rPr>
              <a:t>Every cycle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has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two</a:t>
            </a:r>
            <a:r>
              <a:rPr sz="2400" spc="-53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phases:</a:t>
            </a:r>
            <a:endParaRPr sz="2400" dirty="0">
              <a:latin typeface="Garamond"/>
              <a:cs typeface="Garamond"/>
            </a:endParaRPr>
          </a:p>
          <a:p>
            <a:pPr marL="398770" lvl="1" indent="-275160">
              <a:lnSpc>
                <a:spcPts val="2593"/>
              </a:lnSpc>
              <a:buAutoNum type="arabicPeriod"/>
              <a:tabLst>
                <a:tab pos="399617" algn="l"/>
              </a:tabLst>
            </a:pPr>
            <a:r>
              <a:rPr sz="2400" b="1" spc="-13" dirty="0">
                <a:latin typeface="Garamond"/>
                <a:cs typeface="Garamond"/>
              </a:rPr>
              <a:t>Expansion</a:t>
            </a:r>
            <a:endParaRPr sz="2400" dirty="0">
              <a:latin typeface="Garamond"/>
              <a:cs typeface="Garamond"/>
            </a:endParaRPr>
          </a:p>
          <a:p>
            <a:pPr marL="422476" lvl="1" indent="-298865">
              <a:lnSpc>
                <a:spcPts val="2733"/>
              </a:lnSpc>
              <a:buAutoNum type="arabicPeriod"/>
              <a:tabLst>
                <a:tab pos="423323" algn="l"/>
              </a:tabLst>
            </a:pPr>
            <a:r>
              <a:rPr sz="2400" b="1" spc="-13" dirty="0">
                <a:latin typeface="Garamond"/>
                <a:cs typeface="Garamond"/>
              </a:rPr>
              <a:t>Recession</a:t>
            </a:r>
            <a:endParaRPr sz="2400" dirty="0">
              <a:latin typeface="Garamond"/>
              <a:cs typeface="Garamond"/>
            </a:endParaRPr>
          </a:p>
          <a:p>
            <a:pPr marL="398770" indent="-382684">
              <a:lnSpc>
                <a:spcPts val="2733"/>
              </a:lnSpc>
              <a:spcBef>
                <a:spcPts val="293"/>
              </a:spcBef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400" dirty="0">
                <a:latin typeface="Garamond"/>
                <a:cs typeface="Garamond"/>
              </a:rPr>
              <a:t>and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two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turning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points:</a:t>
            </a:r>
            <a:endParaRPr sz="2400" dirty="0">
              <a:latin typeface="Garamond"/>
              <a:cs typeface="Garamond"/>
            </a:endParaRPr>
          </a:p>
          <a:p>
            <a:pPr marL="398770" lvl="1" indent="-275160">
              <a:lnSpc>
                <a:spcPts val="2593"/>
              </a:lnSpc>
              <a:buAutoNum type="arabicPeriod"/>
              <a:tabLst>
                <a:tab pos="399617" algn="l"/>
              </a:tabLst>
            </a:pPr>
            <a:r>
              <a:rPr sz="2400" b="1" spc="-27" dirty="0">
                <a:latin typeface="Garamond"/>
                <a:cs typeface="Garamond"/>
              </a:rPr>
              <a:t>Peak</a:t>
            </a:r>
            <a:endParaRPr sz="2400" dirty="0">
              <a:latin typeface="Garamond"/>
              <a:cs typeface="Garamond"/>
            </a:endParaRPr>
          </a:p>
          <a:p>
            <a:pPr marL="423323" lvl="1" indent="-298865">
              <a:lnSpc>
                <a:spcPts val="2733"/>
              </a:lnSpc>
              <a:buAutoNum type="arabicPeriod"/>
              <a:tabLst>
                <a:tab pos="423323" algn="l"/>
              </a:tabLst>
            </a:pPr>
            <a:r>
              <a:rPr sz="2400" b="1" spc="-13" dirty="0">
                <a:latin typeface="Garamond"/>
                <a:cs typeface="Garamond"/>
              </a:rPr>
              <a:t>Trough</a:t>
            </a: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03A77E0-3960-BECE-84E6-4C0513EA695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1" y="417428"/>
            <a:ext cx="6868160" cy="51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2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160" y="2411307"/>
            <a:ext cx="5953759" cy="2736647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6933" algn="just">
              <a:spcBef>
                <a:spcPts val="1460"/>
              </a:spcBef>
            </a:pPr>
            <a:r>
              <a:rPr sz="2400" dirty="0">
                <a:latin typeface="Garamond"/>
                <a:cs typeface="Garamond"/>
              </a:rPr>
              <a:t>Figure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illustrates</a:t>
            </a:r>
            <a:r>
              <a:rPr sz="2400" spc="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business</a:t>
            </a:r>
            <a:r>
              <a:rPr sz="2400" spc="-13" dirty="0">
                <a:latin typeface="Garamond"/>
                <a:cs typeface="Garamond"/>
              </a:rPr>
              <a:t> cycle.</a:t>
            </a:r>
            <a:endParaRPr sz="2400" dirty="0">
              <a:latin typeface="Garamond"/>
              <a:cs typeface="Garamond"/>
            </a:endParaRPr>
          </a:p>
          <a:p>
            <a:pPr marL="16933" marR="6773" algn="just">
              <a:spcBef>
                <a:spcPts val="1325"/>
              </a:spcBef>
            </a:pPr>
            <a:r>
              <a:rPr sz="2400" dirty="0">
                <a:latin typeface="Garamond"/>
                <a:cs typeface="Garamond"/>
              </a:rPr>
              <a:t>An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expansion</a:t>
            </a:r>
            <a:r>
              <a:rPr sz="2400" b="1" spc="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is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</a:t>
            </a:r>
            <a:r>
              <a:rPr sz="2400" spc="-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period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during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which </a:t>
            </a:r>
            <a:r>
              <a:rPr sz="2400" dirty="0">
                <a:latin typeface="Garamond"/>
                <a:cs typeface="Garamond"/>
              </a:rPr>
              <a:t>real</a:t>
            </a:r>
            <a:r>
              <a:rPr sz="2400" spc="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GDP </a:t>
            </a:r>
            <a:r>
              <a:rPr sz="2400" spc="-13" dirty="0">
                <a:latin typeface="Garamond"/>
                <a:cs typeface="Garamond"/>
              </a:rPr>
              <a:t>increases—</a:t>
            </a:r>
            <a:r>
              <a:rPr sz="2400" dirty="0">
                <a:latin typeface="Garamond"/>
                <a:cs typeface="Garamond"/>
              </a:rPr>
              <a:t>from</a:t>
            </a:r>
            <a:r>
              <a:rPr sz="2400" spc="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</a:t>
            </a:r>
            <a:r>
              <a:rPr sz="2400" spc="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trough</a:t>
            </a:r>
            <a:r>
              <a:rPr sz="2400" spc="-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to </a:t>
            </a:r>
            <a:r>
              <a:rPr sz="2400" spc="-67" dirty="0">
                <a:latin typeface="Garamond"/>
                <a:cs typeface="Garamond"/>
              </a:rPr>
              <a:t>a </a:t>
            </a:r>
            <a:r>
              <a:rPr sz="2400" spc="-13" dirty="0">
                <a:latin typeface="Garamond"/>
                <a:cs typeface="Garamond"/>
              </a:rPr>
              <a:t>peak.</a:t>
            </a:r>
            <a:endParaRPr sz="2400" dirty="0">
              <a:latin typeface="Garamond"/>
              <a:cs typeface="Garamond"/>
            </a:endParaRPr>
          </a:p>
          <a:p>
            <a:pPr marL="16933" marR="37252">
              <a:spcBef>
                <a:spcPts val="1347"/>
              </a:spcBef>
            </a:pPr>
            <a:r>
              <a:rPr sz="2400" b="1" dirty="0">
                <a:latin typeface="Garamond"/>
                <a:cs typeface="Garamond"/>
              </a:rPr>
              <a:t>Recession</a:t>
            </a:r>
            <a:r>
              <a:rPr sz="2400" b="1" spc="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is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period</a:t>
            </a:r>
            <a:r>
              <a:rPr sz="2400" spc="-5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during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which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spc="-27" dirty="0">
                <a:latin typeface="Garamond"/>
                <a:cs typeface="Garamond"/>
              </a:rPr>
              <a:t>real </a:t>
            </a:r>
            <a:r>
              <a:rPr sz="2400" dirty="0">
                <a:latin typeface="Garamond"/>
                <a:cs typeface="Garamond"/>
              </a:rPr>
              <a:t>GDP </a:t>
            </a:r>
            <a:r>
              <a:rPr sz="2400" spc="-13" dirty="0">
                <a:latin typeface="Garamond"/>
                <a:cs typeface="Garamond"/>
              </a:rPr>
              <a:t>decreases—</a:t>
            </a:r>
            <a:r>
              <a:rPr sz="2400" dirty="0">
                <a:latin typeface="Garamond"/>
                <a:cs typeface="Garamond"/>
              </a:rPr>
              <a:t>its</a:t>
            </a:r>
            <a:r>
              <a:rPr sz="2400" spc="8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growth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rate</a:t>
            </a:r>
            <a:r>
              <a:rPr sz="2400" spc="13" dirty="0">
                <a:latin typeface="Garamond"/>
                <a:cs typeface="Garamond"/>
              </a:rPr>
              <a:t> </a:t>
            </a:r>
            <a:r>
              <a:rPr sz="2400" spc="-33" dirty="0">
                <a:latin typeface="Garamond"/>
                <a:cs typeface="Garamond"/>
              </a:rPr>
              <a:t>is </a:t>
            </a:r>
            <a:r>
              <a:rPr sz="2400" dirty="0">
                <a:latin typeface="Garamond"/>
                <a:cs typeface="Garamond"/>
              </a:rPr>
              <a:t>negative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for</a:t>
            </a:r>
            <a:r>
              <a:rPr sz="2400" spc="-6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at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least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two</a:t>
            </a:r>
            <a:r>
              <a:rPr sz="2400" spc="-60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successive quarters.</a:t>
            </a:r>
            <a:endParaRPr sz="2400" dirty="0">
              <a:latin typeface="Garamond"/>
              <a:cs typeface="Garamon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160" y="786046"/>
            <a:ext cx="11677902" cy="632651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33"/>
              </a:spcBef>
            </a:pPr>
            <a:r>
              <a:rPr sz="4000" b="1" dirty="0"/>
              <a:t>The</a:t>
            </a:r>
            <a:r>
              <a:rPr sz="4000" b="1" spc="-53" dirty="0"/>
              <a:t> </a:t>
            </a:r>
            <a:r>
              <a:rPr sz="4000" b="1" dirty="0"/>
              <a:t>Uses</a:t>
            </a:r>
            <a:r>
              <a:rPr sz="4000" b="1" spc="-80" dirty="0"/>
              <a:t> </a:t>
            </a:r>
            <a:r>
              <a:rPr sz="4000" b="1" dirty="0"/>
              <a:t>and</a:t>
            </a:r>
            <a:r>
              <a:rPr sz="4000" b="1" spc="-73" dirty="0"/>
              <a:t> </a:t>
            </a:r>
            <a:r>
              <a:rPr sz="4000" b="1" dirty="0"/>
              <a:t>Limitations</a:t>
            </a:r>
            <a:r>
              <a:rPr sz="4000" b="1" spc="-27" dirty="0"/>
              <a:t> </a:t>
            </a:r>
            <a:r>
              <a:rPr sz="4000" b="1" dirty="0"/>
              <a:t>of</a:t>
            </a:r>
            <a:r>
              <a:rPr sz="4000" b="1" spc="-53" dirty="0"/>
              <a:t> </a:t>
            </a:r>
            <a:r>
              <a:rPr sz="4000" b="1" spc="-27" dirty="0"/>
              <a:t>Real </a:t>
            </a:r>
            <a:r>
              <a:rPr sz="4000" b="1" spc="-33" dirty="0"/>
              <a:t>GDP</a:t>
            </a:r>
            <a:endParaRPr sz="4000" b="1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7567" y="1899920"/>
            <a:ext cx="5065776" cy="397459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" y="487849"/>
            <a:ext cx="11978640" cy="1104661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6933" marR="6773" algn="ctr">
              <a:lnSpc>
                <a:spcPct val="100899"/>
              </a:lnSpc>
              <a:spcBef>
                <a:spcPts val="120"/>
              </a:spcBef>
            </a:pPr>
            <a:r>
              <a:rPr sz="3600" b="1" dirty="0"/>
              <a:t>Actual</a:t>
            </a:r>
            <a:r>
              <a:rPr sz="3600" b="1" spc="-33" dirty="0"/>
              <a:t> </a:t>
            </a:r>
            <a:r>
              <a:rPr sz="3600" b="1" dirty="0"/>
              <a:t>and</a:t>
            </a:r>
            <a:r>
              <a:rPr sz="3600" b="1" spc="-7" dirty="0"/>
              <a:t> </a:t>
            </a:r>
            <a:r>
              <a:rPr sz="3600" b="1" dirty="0"/>
              <a:t>potential</a:t>
            </a:r>
            <a:r>
              <a:rPr sz="3600" b="1" spc="7" dirty="0"/>
              <a:t> </a:t>
            </a:r>
            <a:r>
              <a:rPr sz="3600" b="1" dirty="0"/>
              <a:t>economic</a:t>
            </a:r>
            <a:r>
              <a:rPr sz="3600" b="1" spc="-27" dirty="0"/>
              <a:t> </a:t>
            </a:r>
            <a:r>
              <a:rPr sz="3600" b="1" dirty="0"/>
              <a:t>growth</a:t>
            </a:r>
            <a:r>
              <a:rPr sz="3600" b="1" spc="33" dirty="0"/>
              <a:t> </a:t>
            </a:r>
            <a:r>
              <a:rPr sz="3600" b="1" spc="-67" dirty="0"/>
              <a:t>– </a:t>
            </a:r>
            <a:r>
              <a:rPr sz="3600" b="1" dirty="0"/>
              <a:t>important</a:t>
            </a:r>
            <a:r>
              <a:rPr sz="3600" b="1" spc="-20" dirty="0"/>
              <a:t> </a:t>
            </a:r>
            <a:r>
              <a:rPr sz="3600" b="1" dirty="0"/>
              <a:t>to</a:t>
            </a:r>
            <a:r>
              <a:rPr sz="3600" b="1" spc="-7" dirty="0"/>
              <a:t> </a:t>
            </a:r>
            <a:r>
              <a:rPr sz="3600" b="1" dirty="0"/>
              <a:t>understand</a:t>
            </a:r>
            <a:r>
              <a:rPr sz="3600" b="1" spc="-47" dirty="0"/>
              <a:t> </a:t>
            </a:r>
            <a:r>
              <a:rPr sz="3600" b="1" spc="-13" dirty="0"/>
              <a:t>differences</a:t>
            </a:r>
            <a:endParaRPr sz="3600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25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458183" y="2037583"/>
            <a:ext cx="10863579" cy="383438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74132" indent="-457200">
              <a:spcBef>
                <a:spcPts val="800"/>
              </a:spcBef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800" b="1" dirty="0">
                <a:latin typeface="Garamond"/>
                <a:cs typeface="Garamond"/>
              </a:rPr>
              <a:t>Actual</a:t>
            </a:r>
            <a:r>
              <a:rPr sz="2800" b="1" spc="-13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growth</a:t>
            </a:r>
            <a:r>
              <a:rPr sz="2800" b="1" spc="2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is</a:t>
            </a:r>
            <a:r>
              <a:rPr sz="2800" spc="-1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annual</a:t>
            </a:r>
            <a:r>
              <a:rPr sz="2800" spc="-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change in</a:t>
            </a:r>
            <a:r>
              <a:rPr sz="2800" spc="-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GDP</a:t>
            </a:r>
            <a:r>
              <a:rPr sz="2800" spc="1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(gross</a:t>
            </a:r>
            <a:r>
              <a:rPr sz="2800" spc="-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domestic </a:t>
            </a:r>
            <a:r>
              <a:rPr sz="2800" spc="-13" dirty="0">
                <a:latin typeface="Garamond"/>
                <a:cs typeface="Garamond"/>
              </a:rPr>
              <a:t>product)</a:t>
            </a:r>
            <a:endParaRPr sz="2800" dirty="0">
              <a:latin typeface="Garamond"/>
              <a:cs typeface="Garamond"/>
            </a:endParaRPr>
          </a:p>
          <a:p>
            <a:pPr marL="474132" indent="-457200">
              <a:spcBef>
                <a:spcPts val="673"/>
              </a:spcBef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800" b="1" dirty="0">
                <a:latin typeface="Garamond"/>
                <a:cs typeface="Garamond"/>
              </a:rPr>
              <a:t>Potential</a:t>
            </a:r>
            <a:r>
              <a:rPr sz="2800" b="1" spc="-33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growth</a:t>
            </a:r>
            <a:r>
              <a:rPr sz="2800" b="1" spc="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is</a:t>
            </a:r>
            <a:r>
              <a:rPr sz="2800" spc="-5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annual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change</a:t>
            </a:r>
            <a:r>
              <a:rPr sz="2800" spc="-2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in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the</a:t>
            </a:r>
            <a:r>
              <a:rPr sz="2800" u="sng" spc="-33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capacity</a:t>
            </a:r>
            <a:r>
              <a:rPr sz="2800" u="sng" spc="-40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of</a:t>
            </a:r>
            <a:r>
              <a:rPr sz="2800" u="sng" spc="333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economy</a:t>
            </a:r>
            <a:r>
              <a:rPr sz="2800" u="sng" spc="-13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to</a:t>
            </a:r>
            <a:r>
              <a:rPr sz="2800" spc="-13" dirty="0">
                <a:latin typeface="Garamond"/>
                <a:cs typeface="Garamond"/>
              </a:rPr>
              <a:t> produce</a:t>
            </a:r>
            <a:endParaRPr sz="2800" dirty="0">
              <a:latin typeface="Garamond"/>
              <a:cs typeface="Garamond"/>
            </a:endParaRPr>
          </a:p>
          <a:p>
            <a:pPr marL="931321" indent="-457200">
              <a:buFont typeface="Wingdings" panose="05000000000000000000" pitchFamily="2" charset="2"/>
              <a:buChar char="q"/>
            </a:pPr>
            <a:r>
              <a:rPr sz="2800" dirty="0">
                <a:latin typeface="Garamond"/>
                <a:cs typeface="Garamond"/>
              </a:rPr>
              <a:t>goods and</a:t>
            </a:r>
            <a:r>
              <a:rPr sz="2800" spc="13" dirty="0">
                <a:latin typeface="Garamond"/>
                <a:cs typeface="Garamond"/>
              </a:rPr>
              <a:t> </a:t>
            </a:r>
            <a:r>
              <a:rPr sz="2800" spc="-13" dirty="0">
                <a:latin typeface="Garamond"/>
                <a:cs typeface="Garamond"/>
              </a:rPr>
              <a:t>services</a:t>
            </a:r>
            <a:endParaRPr sz="2800" dirty="0">
              <a:latin typeface="Garamond"/>
              <a:cs typeface="Garamond"/>
            </a:endParaRPr>
          </a:p>
          <a:p>
            <a:pPr marL="474132" marR="6773" indent="-457200">
              <a:spcBef>
                <a:spcPts val="673"/>
              </a:spcBef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800" b="1" dirty="0">
                <a:latin typeface="Garamond"/>
                <a:cs typeface="Garamond"/>
              </a:rPr>
              <a:t>Potential</a:t>
            </a:r>
            <a:r>
              <a:rPr sz="2800" b="1" spc="-40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output</a:t>
            </a:r>
            <a:r>
              <a:rPr sz="2800" b="1" spc="7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(production</a:t>
            </a:r>
            <a:r>
              <a:rPr sz="2800" b="1" spc="-13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capacity):</a:t>
            </a:r>
            <a:r>
              <a:rPr sz="2800" b="1" spc="-2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the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maximum</a:t>
            </a:r>
            <a:r>
              <a:rPr sz="2800" spc="-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amount</a:t>
            </a:r>
            <a:r>
              <a:rPr sz="2800" spc="-1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of</a:t>
            </a:r>
            <a:r>
              <a:rPr sz="2800" spc="347" dirty="0">
                <a:latin typeface="Garamond"/>
                <a:cs typeface="Garamond"/>
              </a:rPr>
              <a:t> </a:t>
            </a:r>
            <a:r>
              <a:rPr sz="2800" spc="-13" dirty="0">
                <a:latin typeface="Garamond"/>
                <a:cs typeface="Garamond"/>
              </a:rPr>
              <a:t>goods </a:t>
            </a:r>
            <a:r>
              <a:rPr sz="2800" dirty="0">
                <a:latin typeface="Garamond"/>
                <a:cs typeface="Garamond"/>
              </a:rPr>
              <a:t>and</a:t>
            </a:r>
            <a:r>
              <a:rPr sz="2800" spc="-2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services</a:t>
            </a:r>
            <a:r>
              <a:rPr sz="2800" spc="-3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an</a:t>
            </a:r>
            <a:r>
              <a:rPr sz="2800" spc="-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economy</a:t>
            </a:r>
            <a:r>
              <a:rPr sz="2800" spc="2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can</a:t>
            </a:r>
            <a:r>
              <a:rPr sz="2800" spc="-1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turn</a:t>
            </a:r>
            <a:r>
              <a:rPr sz="2800" spc="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out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when</a:t>
            </a:r>
            <a:r>
              <a:rPr sz="2800" spc="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it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is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most efficient—that is,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spc="-33" dirty="0">
                <a:latin typeface="Garamond"/>
                <a:cs typeface="Garamond"/>
              </a:rPr>
              <a:t>at </a:t>
            </a:r>
            <a:r>
              <a:rPr sz="2800" dirty="0">
                <a:latin typeface="Garamond"/>
                <a:cs typeface="Garamond"/>
              </a:rPr>
              <a:t>full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spc="-13" dirty="0">
                <a:latin typeface="Garamond"/>
                <a:cs typeface="Garamond"/>
              </a:rPr>
              <a:t>capacity.</a:t>
            </a:r>
            <a:endParaRPr sz="2800" dirty="0">
              <a:latin typeface="Garamond"/>
              <a:cs typeface="Garamond"/>
            </a:endParaRPr>
          </a:p>
          <a:p>
            <a:pPr marL="474132" indent="-457200">
              <a:spcBef>
                <a:spcPts val="673"/>
              </a:spcBef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800" b="1" dirty="0">
                <a:latin typeface="Garamond"/>
                <a:cs typeface="Garamond"/>
              </a:rPr>
              <a:t>Living</a:t>
            </a:r>
            <a:r>
              <a:rPr sz="2800" b="1" spc="-7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standards</a:t>
            </a:r>
            <a:r>
              <a:rPr sz="2800" b="1" spc="-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determined</a:t>
            </a:r>
            <a:r>
              <a:rPr sz="2800" spc="-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by ability</a:t>
            </a:r>
            <a:r>
              <a:rPr sz="2800" spc="-2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of</a:t>
            </a:r>
            <a:r>
              <a:rPr sz="2800" spc="36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country</a:t>
            </a:r>
            <a:r>
              <a:rPr sz="2800" spc="-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to</a:t>
            </a:r>
            <a:r>
              <a:rPr sz="2800" spc="13" dirty="0">
                <a:latin typeface="Garamond"/>
                <a:cs typeface="Garamond"/>
              </a:rPr>
              <a:t> </a:t>
            </a:r>
            <a:r>
              <a:rPr sz="2800" spc="-13" dirty="0">
                <a:latin typeface="Garamond"/>
                <a:cs typeface="Garamond"/>
              </a:rPr>
              <a:t>produce</a:t>
            </a:r>
            <a:endParaRPr sz="2800" dirty="0">
              <a:latin typeface="Garamond"/>
              <a:cs typeface="Garamond"/>
            </a:endParaRPr>
          </a:p>
          <a:p>
            <a:pPr marL="969418" indent="-342900">
              <a:spcBef>
                <a:spcPts val="607"/>
              </a:spcBef>
              <a:buFont typeface="Wingdings" panose="05000000000000000000" pitchFamily="2" charset="2"/>
              <a:buChar char="Ø"/>
              <a:tabLst>
                <a:tab pos="1008355" algn="l"/>
              </a:tabLst>
            </a:pPr>
            <a:r>
              <a:rPr sz="2400" dirty="0">
                <a:latin typeface="Arial"/>
                <a:cs typeface="Arial"/>
              </a:rPr>
              <a:t>	</a:t>
            </a:r>
            <a:r>
              <a:rPr sz="2400" b="1" dirty="0">
                <a:latin typeface="Garamond"/>
                <a:cs typeface="Garamond"/>
              </a:rPr>
              <a:t>Resources, technology</a:t>
            </a:r>
            <a:r>
              <a:rPr sz="2400" b="1" spc="2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and</a:t>
            </a:r>
            <a:r>
              <a:rPr sz="2400" b="1" spc="-13" dirty="0">
                <a:latin typeface="Garamond"/>
                <a:cs typeface="Garamond"/>
              </a:rPr>
              <a:t> productivity</a:t>
            </a: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5439" y="1072693"/>
            <a:ext cx="12804367" cy="508687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b="1" dirty="0"/>
              <a:t>Economic</a:t>
            </a:r>
            <a:r>
              <a:rPr b="1" spc="-220" dirty="0"/>
              <a:t> </a:t>
            </a:r>
            <a:r>
              <a:rPr b="1" dirty="0"/>
              <a:t>growth</a:t>
            </a:r>
            <a:r>
              <a:rPr b="1" spc="-207" dirty="0"/>
              <a:t> </a:t>
            </a:r>
            <a:r>
              <a:rPr b="1" spc="-13" dirty="0"/>
              <a:t>fluctuates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26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1039706" y="2113448"/>
            <a:ext cx="10112587" cy="30179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74132" indent="-457200">
              <a:spcBef>
                <a:spcPts val="133"/>
              </a:spcBef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800" b="1" dirty="0">
                <a:latin typeface="Garamond"/>
                <a:cs typeface="Garamond"/>
              </a:rPr>
              <a:t>Output</a:t>
            </a:r>
            <a:r>
              <a:rPr sz="2800" b="1" spc="-33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gap</a:t>
            </a:r>
            <a:r>
              <a:rPr sz="2800" b="1" spc="-1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is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actual</a:t>
            </a:r>
            <a:r>
              <a:rPr sz="2800" spc="-3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minus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potential </a:t>
            </a:r>
            <a:r>
              <a:rPr sz="2800" spc="-13" dirty="0">
                <a:latin typeface="Garamond"/>
                <a:cs typeface="Garamond"/>
              </a:rPr>
              <a:t>output</a:t>
            </a:r>
            <a:endParaRPr sz="2800" dirty="0">
              <a:latin typeface="Garamond"/>
              <a:cs typeface="Garamond"/>
            </a:endParaRPr>
          </a:p>
          <a:p>
            <a:pPr marL="474132" indent="-457200">
              <a:spcBef>
                <a:spcPts val="2013"/>
              </a:spcBef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800" dirty="0">
                <a:latin typeface="Garamond"/>
                <a:cs typeface="Garamond"/>
              </a:rPr>
              <a:t>If</a:t>
            </a:r>
            <a:r>
              <a:rPr sz="2800" spc="31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actual</a:t>
            </a:r>
            <a:r>
              <a:rPr sz="2800" spc="-27" dirty="0"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FF0000"/>
                </a:solidFill>
                <a:latin typeface="Garamond"/>
                <a:cs typeface="Garamond"/>
              </a:rPr>
              <a:t>output</a:t>
            </a:r>
            <a:r>
              <a:rPr sz="2800" spc="-7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&lt;</a:t>
            </a:r>
            <a:r>
              <a:rPr sz="2800" spc="-1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potential </a:t>
            </a:r>
            <a:r>
              <a:rPr sz="2800" dirty="0">
                <a:solidFill>
                  <a:srgbClr val="FF0000"/>
                </a:solidFill>
                <a:latin typeface="Garamond"/>
                <a:cs typeface="Garamond"/>
              </a:rPr>
              <a:t>output</a:t>
            </a:r>
            <a:r>
              <a:rPr sz="2800" spc="-27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then</a:t>
            </a:r>
            <a:r>
              <a:rPr sz="2800" spc="-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economy</a:t>
            </a:r>
            <a:r>
              <a:rPr sz="2800" spc="2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performs</a:t>
            </a:r>
            <a:r>
              <a:rPr sz="2800" spc="20" dirty="0">
                <a:latin typeface="Garamond"/>
                <a:cs typeface="Garamond"/>
              </a:rPr>
              <a:t> </a:t>
            </a:r>
            <a:r>
              <a:rPr sz="2800" spc="-13" dirty="0">
                <a:latin typeface="Garamond"/>
                <a:cs typeface="Garamond"/>
              </a:rPr>
              <a:t>below</a:t>
            </a:r>
            <a:endParaRPr sz="2800" dirty="0">
              <a:latin typeface="Garamond"/>
              <a:cs typeface="Garamond"/>
            </a:endParaRPr>
          </a:p>
          <a:p>
            <a:pPr marL="931321" indent="-457200">
              <a:spcBef>
                <a:spcPts val="1347"/>
              </a:spcBef>
              <a:buFont typeface="Wingdings" panose="05000000000000000000" pitchFamily="2" charset="2"/>
              <a:buChar char="Ø"/>
            </a:pPr>
            <a:r>
              <a:rPr sz="2800" dirty="0">
                <a:latin typeface="Garamond"/>
                <a:cs typeface="Garamond"/>
              </a:rPr>
              <a:t>normal</a:t>
            </a:r>
            <a:r>
              <a:rPr sz="2800" spc="87" dirty="0">
                <a:latin typeface="Garamond"/>
                <a:cs typeface="Garamond"/>
              </a:rPr>
              <a:t> </a:t>
            </a:r>
            <a:r>
              <a:rPr sz="2800" spc="-13" dirty="0">
                <a:latin typeface="Garamond"/>
                <a:cs typeface="Garamond"/>
              </a:rPr>
              <a:t>capacity</a:t>
            </a:r>
            <a:endParaRPr sz="2800" dirty="0">
              <a:latin typeface="Garamond"/>
              <a:cs typeface="Garamond"/>
            </a:endParaRPr>
          </a:p>
          <a:p>
            <a:pPr marL="474132" indent="-457200">
              <a:spcBef>
                <a:spcPts val="2020"/>
              </a:spcBef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800" dirty="0">
                <a:latin typeface="Garamond"/>
                <a:cs typeface="Garamond"/>
              </a:rPr>
              <a:t>If</a:t>
            </a:r>
            <a:r>
              <a:rPr sz="2800" spc="305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potential</a:t>
            </a:r>
            <a:r>
              <a:rPr sz="2800" spc="-7" dirty="0">
                <a:latin typeface="Garamond"/>
                <a:cs typeface="Garamond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growth</a:t>
            </a:r>
            <a:r>
              <a:rPr sz="2800" b="1" spc="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&gt;</a:t>
            </a:r>
            <a:r>
              <a:rPr sz="2800" spc="-1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actual</a:t>
            </a:r>
            <a:r>
              <a:rPr sz="2800" spc="-40" dirty="0">
                <a:latin typeface="Garamond"/>
                <a:cs typeface="Garamond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Garamond"/>
                <a:cs typeface="Garamond"/>
              </a:rPr>
              <a:t>growth</a:t>
            </a:r>
            <a:r>
              <a:rPr sz="2800" dirty="0">
                <a:latin typeface="Garamond"/>
                <a:cs typeface="Garamond"/>
              </a:rPr>
              <a:t>,</a:t>
            </a:r>
            <a:r>
              <a:rPr sz="2800" spc="-13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then</a:t>
            </a:r>
            <a:r>
              <a:rPr sz="2800" spc="-7" dirty="0">
                <a:latin typeface="Garamond"/>
                <a:cs typeface="Garamond"/>
              </a:rPr>
              <a:t> </a:t>
            </a:r>
            <a:r>
              <a:rPr sz="2800" spc="-13" dirty="0">
                <a:latin typeface="Garamond"/>
                <a:cs typeface="Garamond"/>
              </a:rPr>
              <a:t>there’s</a:t>
            </a:r>
            <a:r>
              <a:rPr sz="2800" spc="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an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increase</a:t>
            </a:r>
            <a:r>
              <a:rPr sz="2800" spc="-27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in</a:t>
            </a:r>
            <a:r>
              <a:rPr sz="2800" spc="-13" dirty="0">
                <a:latin typeface="Garamond"/>
                <a:cs typeface="Garamond"/>
              </a:rPr>
              <a:t> spare</a:t>
            </a:r>
            <a:endParaRPr sz="2800" dirty="0">
              <a:latin typeface="Garamond"/>
              <a:cs typeface="Garamond"/>
            </a:endParaRPr>
          </a:p>
          <a:p>
            <a:pPr marL="931321" indent="-457200">
              <a:spcBef>
                <a:spcPts val="1340"/>
              </a:spcBef>
              <a:buFont typeface="Wingdings" panose="05000000000000000000" pitchFamily="2" charset="2"/>
              <a:buChar char="Ø"/>
            </a:pPr>
            <a:r>
              <a:rPr sz="2800" dirty="0">
                <a:latin typeface="Garamond"/>
                <a:cs typeface="Garamond"/>
              </a:rPr>
              <a:t>capacity</a:t>
            </a:r>
            <a:r>
              <a:rPr sz="2800" spc="-40" dirty="0">
                <a:latin typeface="Garamond"/>
                <a:cs typeface="Garamond"/>
              </a:rPr>
              <a:t> </a:t>
            </a:r>
            <a:r>
              <a:rPr sz="2800" dirty="0">
                <a:latin typeface="Garamond"/>
                <a:cs typeface="Garamond"/>
              </a:rPr>
              <a:t>and</a:t>
            </a:r>
            <a:r>
              <a:rPr sz="2800" spc="-20" dirty="0">
                <a:latin typeface="Garamond"/>
                <a:cs typeface="Garamond"/>
              </a:rPr>
              <a:t> </a:t>
            </a:r>
            <a:r>
              <a:rPr sz="2800" spc="-13" dirty="0">
                <a:latin typeface="Garamond"/>
                <a:cs typeface="Garamond"/>
              </a:rPr>
              <a:t>unemployment</a:t>
            </a:r>
            <a:endParaRPr sz="28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90" y="730863"/>
            <a:ext cx="11500578" cy="694207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400" b="1" dirty="0"/>
              <a:t>Positive</a:t>
            </a:r>
            <a:r>
              <a:rPr sz="4400" b="1" spc="-13" dirty="0"/>
              <a:t> </a:t>
            </a:r>
            <a:r>
              <a:rPr sz="4400" b="1" dirty="0"/>
              <a:t>vs.</a:t>
            </a:r>
            <a:r>
              <a:rPr sz="4400" b="1" spc="-33" dirty="0"/>
              <a:t> </a:t>
            </a:r>
            <a:r>
              <a:rPr sz="4400" b="1" dirty="0"/>
              <a:t>Negative</a:t>
            </a:r>
            <a:r>
              <a:rPr sz="4400" b="1" spc="-47" dirty="0"/>
              <a:t> </a:t>
            </a:r>
            <a:r>
              <a:rPr sz="4400" b="1" dirty="0"/>
              <a:t>Output</a:t>
            </a:r>
            <a:r>
              <a:rPr sz="4400" b="1" spc="-33" dirty="0"/>
              <a:t> gap</a:t>
            </a:r>
            <a:endParaRPr sz="4400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27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0" y="1990717"/>
            <a:ext cx="11795759" cy="402774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73286" marR="6773" indent="-457200">
              <a:lnSpc>
                <a:spcPct val="130000"/>
              </a:lnSpc>
              <a:spcBef>
                <a:spcPts val="133"/>
              </a:spcBef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533" dirty="0">
                <a:latin typeface="Garamond"/>
                <a:cs typeface="Garamond"/>
              </a:rPr>
              <a:t>Just</a:t>
            </a:r>
            <a:r>
              <a:rPr sz="2533" spc="-6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as</a:t>
            </a:r>
            <a:r>
              <a:rPr sz="2533" spc="-5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GDP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can</a:t>
            </a:r>
            <a:r>
              <a:rPr sz="2533" spc="-3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rise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or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fall,</a:t>
            </a:r>
            <a:r>
              <a:rPr sz="2533" spc="-2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the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output</a:t>
            </a:r>
            <a:r>
              <a:rPr sz="2533" spc="-5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gap</a:t>
            </a:r>
            <a:r>
              <a:rPr sz="2533" spc="-2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can</a:t>
            </a:r>
            <a:r>
              <a:rPr sz="2533" spc="-3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go</a:t>
            </a:r>
            <a:r>
              <a:rPr sz="2533" spc="-5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in</a:t>
            </a:r>
            <a:r>
              <a:rPr sz="2533" spc="-2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two</a:t>
            </a:r>
            <a:r>
              <a:rPr sz="2533" spc="-5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directions: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spc="-13" dirty="0">
                <a:latin typeface="Garamond"/>
                <a:cs typeface="Garamond"/>
              </a:rPr>
              <a:t>positive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spc="-33" dirty="0">
                <a:latin typeface="Garamond"/>
                <a:cs typeface="Garamond"/>
              </a:rPr>
              <a:t>and </a:t>
            </a:r>
            <a:r>
              <a:rPr sz="2533" spc="-13" dirty="0">
                <a:latin typeface="Garamond"/>
                <a:cs typeface="Garamond"/>
              </a:rPr>
              <a:t>negative.</a:t>
            </a:r>
            <a:r>
              <a:rPr sz="2533" spc="-67" dirty="0">
                <a:latin typeface="Garamond"/>
                <a:cs typeface="Garamond"/>
              </a:rPr>
              <a:t> </a:t>
            </a:r>
            <a:r>
              <a:rPr sz="2533" b="1" u="sng" dirty="0">
                <a:uFill>
                  <a:solidFill>
                    <a:srgbClr val="8063A1"/>
                  </a:solidFill>
                </a:uFill>
                <a:latin typeface="Garamond"/>
                <a:cs typeface="Garamond"/>
              </a:rPr>
              <a:t>Neither</a:t>
            </a:r>
            <a:r>
              <a:rPr sz="2533" b="1" u="sng" spc="-40" dirty="0">
                <a:uFill>
                  <a:solidFill>
                    <a:srgbClr val="8063A1"/>
                  </a:solidFill>
                </a:uFill>
                <a:latin typeface="Garamond"/>
                <a:cs typeface="Garamond"/>
              </a:rPr>
              <a:t> </a:t>
            </a:r>
            <a:r>
              <a:rPr sz="2533" b="1" u="sng" dirty="0">
                <a:uFill>
                  <a:solidFill>
                    <a:srgbClr val="8063A1"/>
                  </a:solidFill>
                </a:uFill>
                <a:latin typeface="Garamond"/>
                <a:cs typeface="Garamond"/>
              </a:rPr>
              <a:t>is</a:t>
            </a:r>
            <a:r>
              <a:rPr sz="2533" b="1" u="sng" spc="-80" dirty="0">
                <a:uFill>
                  <a:solidFill>
                    <a:srgbClr val="8063A1"/>
                  </a:solidFill>
                </a:uFill>
                <a:latin typeface="Garamond"/>
                <a:cs typeface="Garamond"/>
              </a:rPr>
              <a:t> </a:t>
            </a:r>
            <a:r>
              <a:rPr sz="2533" b="1" u="sng" spc="-13" dirty="0">
                <a:uFill>
                  <a:solidFill>
                    <a:srgbClr val="8063A1"/>
                  </a:solidFill>
                </a:uFill>
                <a:latin typeface="Garamond"/>
                <a:cs typeface="Garamond"/>
              </a:rPr>
              <a:t>ideal</a:t>
            </a:r>
            <a:r>
              <a:rPr sz="2533" spc="-13" dirty="0">
                <a:latin typeface="Garamond"/>
                <a:cs typeface="Garamond"/>
              </a:rPr>
              <a:t>.</a:t>
            </a:r>
            <a:endParaRPr sz="2533" dirty="0">
              <a:latin typeface="Garamond"/>
              <a:cs typeface="Garamond"/>
            </a:endParaRPr>
          </a:p>
          <a:p>
            <a:pPr marL="1008355" marR="198962" lvl="1" indent="-382684">
              <a:lnSpc>
                <a:spcPct val="130000"/>
              </a:lnSpc>
              <a:spcBef>
                <a:spcPts val="600"/>
              </a:spcBef>
              <a:buFont typeface="Arial"/>
              <a:buChar char="–"/>
              <a:tabLst>
                <a:tab pos="1008355" algn="l"/>
                <a:tab pos="1009201" algn="l"/>
              </a:tabLst>
            </a:pPr>
            <a:r>
              <a:rPr sz="2267" dirty="0">
                <a:latin typeface="Garamond"/>
                <a:cs typeface="Garamond"/>
              </a:rPr>
              <a:t>A</a:t>
            </a:r>
            <a:r>
              <a:rPr sz="2267" spc="-53" dirty="0">
                <a:latin typeface="Garamond"/>
                <a:cs typeface="Garamond"/>
              </a:rPr>
              <a:t> </a:t>
            </a:r>
            <a:r>
              <a:rPr sz="2267" b="1" dirty="0">
                <a:solidFill>
                  <a:srgbClr val="FF0000"/>
                </a:solidFill>
                <a:latin typeface="Garamond"/>
                <a:cs typeface="Garamond"/>
              </a:rPr>
              <a:t>positive</a:t>
            </a:r>
            <a:r>
              <a:rPr sz="2267" b="1" spc="-4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267" b="1" dirty="0">
                <a:solidFill>
                  <a:srgbClr val="FF0000"/>
                </a:solidFill>
                <a:latin typeface="Garamond"/>
                <a:cs typeface="Garamond"/>
              </a:rPr>
              <a:t>output</a:t>
            </a:r>
            <a:r>
              <a:rPr sz="2267" b="1" spc="13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267" b="1" dirty="0">
                <a:solidFill>
                  <a:srgbClr val="FF0000"/>
                </a:solidFill>
                <a:latin typeface="Garamond"/>
                <a:cs typeface="Garamond"/>
              </a:rPr>
              <a:t>gap</a:t>
            </a:r>
            <a:r>
              <a:rPr sz="2267" b="1" spc="-27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occurs</a:t>
            </a:r>
            <a:r>
              <a:rPr sz="2267" spc="-20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when</a:t>
            </a:r>
            <a:r>
              <a:rPr sz="2267" b="1" spc="-53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actual</a:t>
            </a:r>
            <a:r>
              <a:rPr sz="2267" b="1" spc="-33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output &gt;</a:t>
            </a:r>
            <a:r>
              <a:rPr sz="2267" b="1" spc="-27" dirty="0">
                <a:latin typeface="Garamond"/>
                <a:cs typeface="Garamond"/>
              </a:rPr>
              <a:t> </a:t>
            </a:r>
            <a:r>
              <a:rPr sz="2267" b="1" spc="-13" dirty="0">
                <a:latin typeface="Garamond"/>
                <a:cs typeface="Garamond"/>
              </a:rPr>
              <a:t>full-</a:t>
            </a:r>
            <a:r>
              <a:rPr sz="2267" b="1" dirty="0">
                <a:latin typeface="Garamond"/>
                <a:cs typeface="Garamond"/>
              </a:rPr>
              <a:t>capacity</a:t>
            </a:r>
            <a:r>
              <a:rPr sz="2267" b="1" spc="-53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output</a:t>
            </a:r>
            <a:r>
              <a:rPr sz="2267" dirty="0">
                <a:latin typeface="Garamond"/>
                <a:cs typeface="Garamond"/>
              </a:rPr>
              <a:t>. </a:t>
            </a:r>
            <a:r>
              <a:rPr sz="2267" spc="-27" dirty="0">
                <a:latin typeface="Garamond"/>
                <a:cs typeface="Garamond"/>
              </a:rPr>
              <a:t>This </a:t>
            </a:r>
            <a:r>
              <a:rPr sz="2267" dirty="0">
                <a:latin typeface="Garamond"/>
                <a:cs typeface="Garamond"/>
              </a:rPr>
              <a:t>happens</a:t>
            </a:r>
            <a:r>
              <a:rPr sz="2267" spc="-4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when</a:t>
            </a:r>
            <a:r>
              <a:rPr sz="2267" spc="-40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demand</a:t>
            </a:r>
            <a:r>
              <a:rPr sz="2267" spc="-40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is</a:t>
            </a:r>
            <a:r>
              <a:rPr sz="2267" spc="-2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very</a:t>
            </a:r>
            <a:r>
              <a:rPr sz="2267" spc="-2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high</a:t>
            </a:r>
            <a:r>
              <a:rPr sz="2267" spc="-4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and,</a:t>
            </a:r>
            <a:r>
              <a:rPr sz="2267" spc="-4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to</a:t>
            </a:r>
            <a:r>
              <a:rPr sz="2267" spc="-2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meet</a:t>
            </a:r>
            <a:r>
              <a:rPr sz="2267" spc="-13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that</a:t>
            </a:r>
            <a:r>
              <a:rPr sz="2267" spc="-20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demand,</a:t>
            </a:r>
            <a:r>
              <a:rPr sz="2267" spc="-4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factories</a:t>
            </a:r>
            <a:r>
              <a:rPr sz="2267" spc="-33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and</a:t>
            </a:r>
            <a:r>
              <a:rPr sz="2267" spc="-53" dirty="0">
                <a:latin typeface="Garamond"/>
                <a:cs typeface="Garamond"/>
              </a:rPr>
              <a:t> </a:t>
            </a:r>
            <a:r>
              <a:rPr sz="2267" spc="-13" dirty="0">
                <a:latin typeface="Garamond"/>
                <a:cs typeface="Garamond"/>
              </a:rPr>
              <a:t>workers </a:t>
            </a:r>
            <a:r>
              <a:rPr sz="2267" dirty="0">
                <a:latin typeface="Garamond"/>
                <a:cs typeface="Garamond"/>
              </a:rPr>
              <a:t>operate</a:t>
            </a:r>
            <a:r>
              <a:rPr sz="2267" spc="-33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far</a:t>
            </a:r>
            <a:r>
              <a:rPr sz="2267" spc="-6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above</a:t>
            </a:r>
            <a:r>
              <a:rPr sz="2267" spc="-40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their</a:t>
            </a:r>
            <a:r>
              <a:rPr sz="2267" spc="-40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most</a:t>
            </a:r>
            <a:r>
              <a:rPr sz="2267" spc="-33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efficient</a:t>
            </a:r>
            <a:r>
              <a:rPr sz="2267" spc="-53" dirty="0">
                <a:latin typeface="Garamond"/>
                <a:cs typeface="Garamond"/>
              </a:rPr>
              <a:t> </a:t>
            </a:r>
            <a:r>
              <a:rPr sz="2267" spc="-13" dirty="0">
                <a:latin typeface="Garamond"/>
                <a:cs typeface="Garamond"/>
              </a:rPr>
              <a:t>capacity.</a:t>
            </a:r>
            <a:endParaRPr sz="2267" dirty="0">
              <a:latin typeface="Garamond"/>
              <a:cs typeface="Garamond"/>
            </a:endParaRPr>
          </a:p>
          <a:p>
            <a:pPr marL="1008355" marR="105831" lvl="1" indent="-382684">
              <a:lnSpc>
                <a:spcPct val="130100"/>
              </a:lnSpc>
              <a:spcBef>
                <a:spcPts val="1773"/>
              </a:spcBef>
              <a:buFont typeface="Arial"/>
              <a:buChar char="–"/>
              <a:tabLst>
                <a:tab pos="1008355" algn="l"/>
                <a:tab pos="1009201" algn="l"/>
              </a:tabLst>
            </a:pPr>
            <a:r>
              <a:rPr sz="2267" dirty="0">
                <a:latin typeface="Garamond"/>
                <a:cs typeface="Garamond"/>
              </a:rPr>
              <a:t>A</a:t>
            </a:r>
            <a:r>
              <a:rPr sz="2267" spc="-40" dirty="0">
                <a:latin typeface="Garamond"/>
                <a:cs typeface="Garamond"/>
              </a:rPr>
              <a:t> </a:t>
            </a:r>
            <a:r>
              <a:rPr sz="2267" b="1" dirty="0">
                <a:solidFill>
                  <a:srgbClr val="FF0000"/>
                </a:solidFill>
                <a:latin typeface="Garamond"/>
                <a:cs typeface="Garamond"/>
              </a:rPr>
              <a:t>negative</a:t>
            </a:r>
            <a:r>
              <a:rPr sz="2267" b="1" spc="-47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267" b="1" dirty="0">
                <a:solidFill>
                  <a:srgbClr val="FF0000"/>
                </a:solidFill>
                <a:latin typeface="Garamond"/>
                <a:cs typeface="Garamond"/>
              </a:rPr>
              <a:t>output</a:t>
            </a:r>
            <a:r>
              <a:rPr sz="2267" b="1" spc="-13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267" b="1" dirty="0">
                <a:solidFill>
                  <a:srgbClr val="FF0000"/>
                </a:solidFill>
                <a:latin typeface="Garamond"/>
                <a:cs typeface="Garamond"/>
              </a:rPr>
              <a:t>gap</a:t>
            </a:r>
            <a:r>
              <a:rPr sz="2267" b="1" spc="-33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occurs</a:t>
            </a:r>
            <a:r>
              <a:rPr sz="2267" spc="-13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when</a:t>
            </a:r>
            <a:r>
              <a:rPr sz="2267" b="1" spc="-60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actual</a:t>
            </a:r>
            <a:r>
              <a:rPr sz="2267" b="1" spc="-40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output</a:t>
            </a:r>
            <a:r>
              <a:rPr sz="2267" b="1" spc="-13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&lt;</a:t>
            </a:r>
            <a:r>
              <a:rPr sz="2267" b="1" spc="-20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what</a:t>
            </a:r>
            <a:r>
              <a:rPr sz="2267" b="1" spc="-47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an</a:t>
            </a:r>
            <a:r>
              <a:rPr sz="2267" b="1" spc="-27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economy</a:t>
            </a:r>
            <a:r>
              <a:rPr sz="2267" b="1" spc="-53" dirty="0">
                <a:latin typeface="Garamond"/>
                <a:cs typeface="Garamond"/>
              </a:rPr>
              <a:t> </a:t>
            </a:r>
            <a:r>
              <a:rPr sz="2267" b="1" spc="-13" dirty="0">
                <a:latin typeface="Garamond"/>
                <a:cs typeface="Garamond"/>
              </a:rPr>
              <a:t>could </a:t>
            </a:r>
            <a:r>
              <a:rPr sz="2267" b="1" dirty="0">
                <a:latin typeface="Garamond"/>
                <a:cs typeface="Garamond"/>
              </a:rPr>
              <a:t>produce</a:t>
            </a:r>
            <a:r>
              <a:rPr sz="2267" b="1" spc="-33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at</a:t>
            </a:r>
            <a:r>
              <a:rPr sz="2267" b="1" spc="-20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full</a:t>
            </a:r>
            <a:r>
              <a:rPr sz="2267" b="1" spc="-40" dirty="0">
                <a:latin typeface="Garamond"/>
                <a:cs typeface="Garamond"/>
              </a:rPr>
              <a:t> </a:t>
            </a:r>
            <a:r>
              <a:rPr sz="2267" b="1" dirty="0">
                <a:latin typeface="Garamond"/>
                <a:cs typeface="Garamond"/>
              </a:rPr>
              <a:t>capacity</a:t>
            </a:r>
            <a:r>
              <a:rPr sz="2267" dirty="0">
                <a:latin typeface="Garamond"/>
                <a:cs typeface="Garamond"/>
              </a:rPr>
              <a:t>.</a:t>
            </a:r>
            <a:r>
              <a:rPr sz="2267" spc="-2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A</a:t>
            </a:r>
            <a:r>
              <a:rPr sz="2267" spc="-2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negative</a:t>
            </a:r>
            <a:r>
              <a:rPr sz="2267" spc="-2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gap</a:t>
            </a:r>
            <a:r>
              <a:rPr sz="2267" spc="-4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means</a:t>
            </a:r>
            <a:r>
              <a:rPr sz="2267" spc="-20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that</a:t>
            </a:r>
            <a:r>
              <a:rPr sz="2267" spc="-2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there</a:t>
            </a:r>
            <a:r>
              <a:rPr sz="2267" spc="-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is</a:t>
            </a:r>
            <a:r>
              <a:rPr sz="2267" spc="-13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spare</a:t>
            </a:r>
            <a:r>
              <a:rPr sz="2267" spc="-33" dirty="0">
                <a:latin typeface="Garamond"/>
                <a:cs typeface="Garamond"/>
              </a:rPr>
              <a:t> </a:t>
            </a:r>
            <a:r>
              <a:rPr sz="2267" spc="-13" dirty="0">
                <a:latin typeface="Garamond"/>
                <a:cs typeface="Garamond"/>
              </a:rPr>
              <a:t>capacity,</a:t>
            </a:r>
            <a:r>
              <a:rPr sz="2267" spc="-20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or</a:t>
            </a:r>
            <a:r>
              <a:rPr sz="2267" spc="-33" dirty="0">
                <a:latin typeface="Garamond"/>
                <a:cs typeface="Garamond"/>
              </a:rPr>
              <a:t> </a:t>
            </a:r>
            <a:r>
              <a:rPr sz="2267" spc="-13" dirty="0">
                <a:latin typeface="Garamond"/>
                <a:cs typeface="Garamond"/>
              </a:rPr>
              <a:t>slack, </a:t>
            </a:r>
            <a:r>
              <a:rPr sz="2267" dirty="0">
                <a:latin typeface="Garamond"/>
                <a:cs typeface="Garamond"/>
              </a:rPr>
              <a:t>in</a:t>
            </a:r>
            <a:r>
              <a:rPr sz="2267" spc="-4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the</a:t>
            </a:r>
            <a:r>
              <a:rPr sz="2267" spc="-2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economy</a:t>
            </a:r>
            <a:r>
              <a:rPr sz="2267" spc="-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due</a:t>
            </a:r>
            <a:r>
              <a:rPr sz="2267" spc="-20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to</a:t>
            </a:r>
            <a:r>
              <a:rPr sz="2267" spc="-27" dirty="0">
                <a:latin typeface="Garamond"/>
                <a:cs typeface="Garamond"/>
              </a:rPr>
              <a:t> </a:t>
            </a:r>
            <a:r>
              <a:rPr sz="2267" dirty="0">
                <a:latin typeface="Garamond"/>
                <a:cs typeface="Garamond"/>
              </a:rPr>
              <a:t>weak</a:t>
            </a:r>
            <a:r>
              <a:rPr sz="2267" spc="-20" dirty="0">
                <a:latin typeface="Garamond"/>
                <a:cs typeface="Garamond"/>
              </a:rPr>
              <a:t> </a:t>
            </a:r>
            <a:r>
              <a:rPr sz="2267" spc="-13" dirty="0">
                <a:latin typeface="Garamond"/>
                <a:cs typeface="Garamond"/>
              </a:rPr>
              <a:t>demand.</a:t>
            </a:r>
            <a:endParaRPr sz="2267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593" y="804841"/>
            <a:ext cx="10399607" cy="919974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b="1" dirty="0"/>
              <a:t>The</a:t>
            </a:r>
            <a:r>
              <a:rPr b="1" spc="-47" dirty="0"/>
              <a:t> </a:t>
            </a:r>
            <a:r>
              <a:rPr b="1" dirty="0"/>
              <a:t>Uses</a:t>
            </a:r>
            <a:r>
              <a:rPr b="1" spc="7" dirty="0"/>
              <a:t> </a:t>
            </a:r>
            <a:r>
              <a:rPr b="1" dirty="0"/>
              <a:t>and</a:t>
            </a:r>
            <a:r>
              <a:rPr b="1" spc="-33" dirty="0"/>
              <a:t> </a:t>
            </a:r>
            <a:r>
              <a:rPr b="1" dirty="0"/>
              <a:t>Limitations</a:t>
            </a:r>
            <a:r>
              <a:rPr b="1" spc="-67" dirty="0"/>
              <a:t> </a:t>
            </a:r>
            <a:r>
              <a:rPr b="1" dirty="0"/>
              <a:t>of</a:t>
            </a:r>
            <a:r>
              <a:rPr b="1" spc="-20" dirty="0"/>
              <a:t> </a:t>
            </a:r>
            <a:r>
              <a:rPr b="1" dirty="0"/>
              <a:t>Real</a:t>
            </a:r>
            <a:r>
              <a:rPr b="1" spc="-27" dirty="0"/>
              <a:t> </a:t>
            </a:r>
            <a:r>
              <a:rPr b="1" spc="-53" dirty="0"/>
              <a:t>GDP..</a:t>
            </a:r>
            <a:endParaRPr b="1" dirty="0"/>
          </a:p>
          <a:p>
            <a:pPr marL="16933">
              <a:lnSpc>
                <a:spcPct val="100000"/>
              </a:lnSpc>
            </a:pPr>
            <a:r>
              <a:rPr sz="2667" b="1" dirty="0">
                <a:latin typeface="Garamond"/>
                <a:cs typeface="Garamond"/>
              </a:rPr>
              <a:t>Bottom</a:t>
            </a:r>
            <a:r>
              <a:rPr sz="2667" b="1" spc="-67" dirty="0">
                <a:latin typeface="Garamond"/>
                <a:cs typeface="Garamond"/>
              </a:rPr>
              <a:t> </a:t>
            </a:r>
            <a:r>
              <a:rPr sz="2667" b="1" spc="-13" dirty="0">
                <a:latin typeface="Garamond"/>
                <a:cs typeface="Garamond"/>
              </a:rPr>
              <a:t>Line…</a:t>
            </a:r>
            <a:endParaRPr sz="2667" b="1" dirty="0">
              <a:latin typeface="Garamond"/>
              <a:cs typeface="Garam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28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878366" y="1931076"/>
            <a:ext cx="10399607" cy="339770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234521">
              <a:lnSpc>
                <a:spcPct val="150100"/>
              </a:lnSpc>
              <a:spcBef>
                <a:spcPts val="133"/>
              </a:spcBef>
              <a:tabLst>
                <a:tab pos="398770" algn="l"/>
              </a:tabLst>
            </a:pPr>
            <a:r>
              <a:rPr sz="2000" dirty="0">
                <a:latin typeface="Garamond"/>
                <a:cs typeface="Garamond"/>
              </a:rPr>
              <a:t>Do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we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get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the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wrong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message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about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the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level</a:t>
            </a:r>
            <a:r>
              <a:rPr sz="2000" spc="-4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and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growth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of</a:t>
            </a:r>
            <a:r>
              <a:rPr sz="2000" spc="24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economic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well-being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and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the </a:t>
            </a:r>
            <a:r>
              <a:rPr sz="2000" spc="-13" dirty="0">
                <a:latin typeface="Garamond"/>
                <a:cs typeface="Garamond"/>
              </a:rPr>
              <a:t>standard </a:t>
            </a:r>
            <a:r>
              <a:rPr sz="2000" dirty="0">
                <a:latin typeface="Garamond"/>
                <a:cs typeface="Garamond"/>
              </a:rPr>
              <a:t>of</a:t>
            </a:r>
            <a:r>
              <a:rPr sz="2000" spc="2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living</a:t>
            </a:r>
            <a:r>
              <a:rPr sz="2000" spc="-5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by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looking</a:t>
            </a:r>
            <a:r>
              <a:rPr sz="2000" spc="-5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at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the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growth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of</a:t>
            </a:r>
            <a:r>
              <a:rPr sz="2000" spc="2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real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spc="-27" dirty="0">
                <a:latin typeface="Garamond"/>
                <a:cs typeface="Garamond"/>
              </a:rPr>
              <a:t>GDP?</a:t>
            </a:r>
            <a:endParaRPr sz="2000" dirty="0">
              <a:latin typeface="Garamond"/>
              <a:cs typeface="Garamond"/>
            </a:endParaRPr>
          </a:p>
          <a:p>
            <a:pPr marL="436031" indent="-342900">
              <a:spcBef>
                <a:spcPts val="1680"/>
              </a:spcBef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000" dirty="0">
                <a:latin typeface="Garamond"/>
                <a:cs typeface="Garamond"/>
              </a:rPr>
              <a:t>The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influences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that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are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omitted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from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real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GDP</a:t>
            </a:r>
            <a:r>
              <a:rPr sz="2000" spc="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are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probably</a:t>
            </a:r>
            <a:r>
              <a:rPr sz="2000" spc="-60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large.</a:t>
            </a:r>
            <a:endParaRPr sz="2000" dirty="0">
              <a:latin typeface="Garamond"/>
              <a:cs typeface="Garamond"/>
            </a:endParaRPr>
          </a:p>
          <a:p>
            <a:pPr marL="436878" marR="524074" indent="-342900">
              <a:lnSpc>
                <a:spcPct val="150100"/>
              </a:lnSpc>
              <a:spcBef>
                <a:spcPts val="473"/>
              </a:spcBef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000" dirty="0">
                <a:latin typeface="Garamond"/>
                <a:cs typeface="Garamond"/>
              </a:rPr>
              <a:t>It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is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possible</a:t>
            </a:r>
            <a:r>
              <a:rPr sz="2000" spc="-5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to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construct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broader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measures that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combine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the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many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influences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that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contribute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spc="-33" dirty="0">
                <a:latin typeface="Garamond"/>
                <a:cs typeface="Garamond"/>
              </a:rPr>
              <a:t>to </a:t>
            </a:r>
            <a:r>
              <a:rPr sz="2000" dirty="0">
                <a:latin typeface="Garamond"/>
                <a:cs typeface="Garamond"/>
              </a:rPr>
              <a:t>human</a:t>
            </a:r>
            <a:r>
              <a:rPr sz="2000" spc="-13" dirty="0">
                <a:latin typeface="Garamond"/>
                <a:cs typeface="Garamond"/>
              </a:rPr>
              <a:t> happiness.</a:t>
            </a:r>
            <a:endParaRPr sz="2000" dirty="0">
              <a:latin typeface="Garamond"/>
              <a:cs typeface="Garamond"/>
            </a:endParaRPr>
          </a:p>
          <a:p>
            <a:pPr marL="436878" marR="6773" indent="-342900">
              <a:lnSpc>
                <a:spcPct val="150000"/>
              </a:lnSpc>
              <a:spcBef>
                <a:spcPts val="480"/>
              </a:spcBef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000" dirty="0">
                <a:latin typeface="Garamond"/>
                <a:cs typeface="Garamond"/>
              </a:rPr>
              <a:t>Despite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all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the</a:t>
            </a:r>
            <a:r>
              <a:rPr sz="2000" spc="-13" dirty="0">
                <a:latin typeface="Garamond"/>
                <a:cs typeface="Garamond"/>
              </a:rPr>
              <a:t> alternatives,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real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GDP</a:t>
            </a:r>
            <a:r>
              <a:rPr sz="2000" spc="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per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person</a:t>
            </a:r>
            <a:r>
              <a:rPr sz="2000" spc="-2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remains</a:t>
            </a:r>
            <a:r>
              <a:rPr sz="2000" spc="-2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the most</a:t>
            </a:r>
            <a:r>
              <a:rPr sz="2000" spc="-1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widely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used</a:t>
            </a:r>
            <a:r>
              <a:rPr sz="2000" spc="-7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indicator</a:t>
            </a:r>
            <a:r>
              <a:rPr sz="2000" spc="-40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of</a:t>
            </a:r>
            <a:r>
              <a:rPr sz="2000" spc="240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economic well-being.</a:t>
            </a:r>
            <a:endParaRPr sz="20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759" y="585848"/>
            <a:ext cx="12804367" cy="693353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4400" b="1" dirty="0"/>
              <a:t>In</a:t>
            </a:r>
            <a:r>
              <a:rPr sz="4400" b="1" spc="-53" dirty="0"/>
              <a:t> </a:t>
            </a:r>
            <a:r>
              <a:rPr sz="4400" b="1" spc="-13" dirty="0"/>
              <a:t>conclusion…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29</a:t>
            </a:fld>
            <a:endParaRPr spc="-33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64160" y="2006923"/>
            <a:ext cx="12001412" cy="4110527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474121" indent="-457189">
              <a:lnSpc>
                <a:spcPts val="2593"/>
              </a:lnSpc>
              <a:spcBef>
                <a:spcPts val="133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dirty="0"/>
              <a:t>The</a:t>
            </a:r>
            <a:r>
              <a:rPr spc="7" dirty="0"/>
              <a:t> </a:t>
            </a:r>
            <a:r>
              <a:rPr dirty="0"/>
              <a:t>Macroeconomic</a:t>
            </a:r>
            <a:r>
              <a:rPr spc="73" dirty="0"/>
              <a:t> </a:t>
            </a:r>
            <a:r>
              <a:rPr dirty="0"/>
              <a:t>environment</a:t>
            </a:r>
            <a:r>
              <a:rPr spc="53" dirty="0"/>
              <a:t> </a:t>
            </a:r>
            <a:r>
              <a:rPr dirty="0"/>
              <a:t>matters</a:t>
            </a:r>
            <a:r>
              <a:rPr spc="587" dirty="0"/>
              <a:t> </a:t>
            </a:r>
            <a:r>
              <a:rPr dirty="0"/>
              <a:t>for</a:t>
            </a:r>
            <a:r>
              <a:rPr spc="20" dirty="0"/>
              <a:t> </a:t>
            </a:r>
            <a:r>
              <a:rPr dirty="0"/>
              <a:t>every</a:t>
            </a:r>
            <a:r>
              <a:rPr spc="20" dirty="0"/>
              <a:t> </a:t>
            </a:r>
            <a:r>
              <a:rPr dirty="0"/>
              <a:t>economy</a:t>
            </a:r>
            <a:r>
              <a:rPr spc="113" dirty="0"/>
              <a:t> </a:t>
            </a:r>
            <a:r>
              <a:rPr spc="-13" dirty="0"/>
              <a:t>because</a:t>
            </a:r>
          </a:p>
          <a:p>
            <a:pPr marL="588421" indent="-342900">
              <a:lnSpc>
                <a:spcPts val="2593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it</a:t>
            </a:r>
            <a:r>
              <a:rPr spc="-47" dirty="0"/>
              <a:t> </a:t>
            </a:r>
            <a:r>
              <a:rPr dirty="0"/>
              <a:t>provides</a:t>
            </a:r>
            <a:r>
              <a:rPr spc="13" dirty="0"/>
              <a:t> </a:t>
            </a:r>
            <a:r>
              <a:rPr dirty="0"/>
              <a:t>the</a:t>
            </a:r>
            <a:r>
              <a:rPr spc="-7" dirty="0"/>
              <a:t> </a:t>
            </a:r>
            <a:r>
              <a:rPr dirty="0"/>
              <a:t>context</a:t>
            </a:r>
            <a:r>
              <a:rPr spc="-7" dirty="0"/>
              <a:t> </a:t>
            </a:r>
            <a:r>
              <a:rPr dirty="0"/>
              <a:t>for decisions</a:t>
            </a:r>
            <a:r>
              <a:rPr spc="33" dirty="0"/>
              <a:t> </a:t>
            </a:r>
            <a:r>
              <a:rPr dirty="0"/>
              <a:t>made in</a:t>
            </a:r>
            <a:r>
              <a:rPr spc="-7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3" dirty="0"/>
              <a:t>industry</a:t>
            </a:r>
          </a:p>
          <a:p>
            <a:pPr marL="474121" marR="6773" indent="-457189">
              <a:lnSpc>
                <a:spcPct val="80000"/>
              </a:lnSpc>
              <a:spcBef>
                <a:spcPts val="579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b="0" dirty="0">
                <a:latin typeface="Garamond"/>
                <a:cs typeface="Garamond"/>
              </a:rPr>
              <a:t>Flow</a:t>
            </a:r>
            <a:r>
              <a:rPr spc="-53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of</a:t>
            </a:r>
            <a:r>
              <a:rPr spc="240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resources</a:t>
            </a:r>
            <a:r>
              <a:rPr spc="13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from</a:t>
            </a:r>
            <a:r>
              <a:rPr spc="-47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consumers</a:t>
            </a:r>
            <a:r>
              <a:rPr spc="-20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to</a:t>
            </a:r>
            <a:r>
              <a:rPr spc="-40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producers</a:t>
            </a:r>
            <a:r>
              <a:rPr spc="-20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modelled</a:t>
            </a:r>
            <a:r>
              <a:rPr spc="-40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in</a:t>
            </a:r>
            <a:r>
              <a:rPr spc="-20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Circular Flow</a:t>
            </a:r>
            <a:r>
              <a:rPr spc="-13" dirty="0">
                <a:latin typeface="Garamond"/>
                <a:cs typeface="Garamond"/>
              </a:rPr>
              <a:t> </a:t>
            </a:r>
            <a:r>
              <a:rPr spc="-33" dirty="0">
                <a:latin typeface="Garamond"/>
                <a:cs typeface="Garamond"/>
              </a:rPr>
              <a:t>of </a:t>
            </a:r>
            <a:r>
              <a:rPr spc="-13" dirty="0">
                <a:latin typeface="Garamond"/>
                <a:cs typeface="Garamond"/>
              </a:rPr>
              <a:t>Income</a:t>
            </a:r>
          </a:p>
          <a:p>
            <a:pPr marL="474121" indent="-457189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b="0" dirty="0">
                <a:latin typeface="Garamond"/>
                <a:cs typeface="Garamond"/>
              </a:rPr>
              <a:t>Products/services</a:t>
            </a:r>
            <a:r>
              <a:rPr spc="67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consumption</a:t>
            </a:r>
            <a:r>
              <a:rPr spc="-27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determined</a:t>
            </a:r>
            <a:r>
              <a:rPr spc="20" dirty="0">
                <a:latin typeface="Garamond"/>
                <a:cs typeface="Garamond"/>
              </a:rPr>
              <a:t> </a:t>
            </a:r>
            <a:r>
              <a:rPr spc="-33" dirty="0">
                <a:latin typeface="Garamond"/>
                <a:cs typeface="Garamond"/>
              </a:rPr>
              <a:t>by</a:t>
            </a:r>
          </a:p>
          <a:p>
            <a:pPr marL="1008355" lvl="1" indent="-383530">
              <a:lnSpc>
                <a:spcPct val="100000"/>
              </a:lnSpc>
              <a:spcBef>
                <a:spcPts val="13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008355" algn="l"/>
                <a:tab pos="1009201" algn="l"/>
              </a:tabLst>
            </a:pPr>
            <a:r>
              <a:rPr sz="2000" spc="-13" dirty="0">
                <a:latin typeface="Garamond"/>
                <a:cs typeface="Garamond"/>
              </a:rPr>
              <a:t>Tastes/preferences</a:t>
            </a:r>
            <a:endParaRPr sz="2000" dirty="0">
              <a:latin typeface="Garamond"/>
              <a:cs typeface="Garamond"/>
            </a:endParaRPr>
          </a:p>
          <a:p>
            <a:pPr marL="1008355" lvl="1" indent="-383530">
              <a:lnSpc>
                <a:spcPts val="2393"/>
              </a:lnSpc>
              <a:spcBef>
                <a:spcPts val="7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008355" algn="l"/>
                <a:tab pos="1009201" algn="l"/>
              </a:tabLst>
            </a:pPr>
            <a:r>
              <a:rPr sz="2000" dirty="0">
                <a:latin typeface="Garamond"/>
                <a:cs typeface="Garamond"/>
              </a:rPr>
              <a:t>Resource</a:t>
            </a:r>
            <a:r>
              <a:rPr sz="2000" spc="7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trade-</a:t>
            </a:r>
            <a:r>
              <a:rPr sz="2000" spc="-33" dirty="0">
                <a:latin typeface="Garamond"/>
                <a:cs typeface="Garamond"/>
              </a:rPr>
              <a:t>off</a:t>
            </a:r>
            <a:endParaRPr sz="2000" dirty="0">
              <a:latin typeface="Garamond"/>
              <a:cs typeface="Garamond"/>
            </a:endParaRPr>
          </a:p>
          <a:p>
            <a:pPr marL="474121" indent="-457189">
              <a:lnSpc>
                <a:spcPts val="2873"/>
              </a:lnSpc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b="0" dirty="0">
                <a:latin typeface="Garamond"/>
                <a:cs typeface="Garamond"/>
              </a:rPr>
              <a:t>Key</a:t>
            </a:r>
            <a:r>
              <a:rPr spc="-20" dirty="0">
                <a:latin typeface="Garamond"/>
                <a:cs typeface="Garamond"/>
              </a:rPr>
              <a:t> </a:t>
            </a:r>
            <a:r>
              <a:rPr b="0" dirty="0">
                <a:latin typeface="Garamond"/>
                <a:cs typeface="Garamond"/>
              </a:rPr>
              <a:t>macro</a:t>
            </a:r>
            <a:r>
              <a:rPr spc="-27" dirty="0">
                <a:latin typeface="Garamond"/>
                <a:cs typeface="Garamond"/>
              </a:rPr>
              <a:t> </a:t>
            </a:r>
            <a:r>
              <a:rPr spc="-13" dirty="0">
                <a:latin typeface="Garamond"/>
                <a:cs typeface="Garamond"/>
              </a:rPr>
              <a:t>indicators</a:t>
            </a:r>
          </a:p>
          <a:p>
            <a:pPr marL="1008355" lvl="1" indent="-383530">
              <a:lnSpc>
                <a:spcPct val="100000"/>
              </a:lnSpc>
              <a:spcBef>
                <a:spcPts val="13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008355" algn="l"/>
                <a:tab pos="1009201" algn="l"/>
              </a:tabLst>
            </a:pPr>
            <a:r>
              <a:rPr sz="2000" dirty="0">
                <a:latin typeface="Garamond"/>
                <a:cs typeface="Garamond"/>
              </a:rPr>
              <a:t>National</a:t>
            </a:r>
            <a:r>
              <a:rPr sz="2000" spc="-53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income/growth</a:t>
            </a:r>
            <a:endParaRPr sz="2000" dirty="0">
              <a:latin typeface="Garamond"/>
              <a:cs typeface="Garamond"/>
            </a:endParaRPr>
          </a:p>
          <a:p>
            <a:pPr marL="1008355" lvl="1" indent="-38353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008355" algn="l"/>
                <a:tab pos="1009201" algn="l"/>
              </a:tabLst>
            </a:pPr>
            <a:r>
              <a:rPr sz="2000" spc="-13" dirty="0">
                <a:latin typeface="Garamond"/>
                <a:cs typeface="Garamond"/>
              </a:rPr>
              <a:t>Inflation</a:t>
            </a:r>
            <a:endParaRPr sz="2000" dirty="0">
              <a:latin typeface="Garamond"/>
              <a:cs typeface="Garamond"/>
            </a:endParaRPr>
          </a:p>
          <a:p>
            <a:pPr marL="1008355" lvl="1" indent="-38353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008355" algn="l"/>
                <a:tab pos="1009201" algn="l"/>
              </a:tabLst>
            </a:pPr>
            <a:r>
              <a:rPr sz="2000" dirty="0">
                <a:latin typeface="Garamond"/>
                <a:cs typeface="Garamond"/>
              </a:rPr>
              <a:t>Balance</a:t>
            </a:r>
            <a:r>
              <a:rPr sz="2000" spc="-33" dirty="0">
                <a:latin typeface="Garamond"/>
                <a:cs typeface="Garamond"/>
              </a:rPr>
              <a:t> </a:t>
            </a:r>
            <a:r>
              <a:rPr sz="2000" dirty="0">
                <a:latin typeface="Garamond"/>
                <a:cs typeface="Garamond"/>
              </a:rPr>
              <a:t>of</a:t>
            </a:r>
            <a:r>
              <a:rPr sz="2000" spc="260" dirty="0">
                <a:latin typeface="Garamond"/>
                <a:cs typeface="Garamond"/>
              </a:rPr>
              <a:t> </a:t>
            </a:r>
            <a:r>
              <a:rPr sz="2000" spc="-13" dirty="0">
                <a:latin typeface="Garamond"/>
                <a:cs typeface="Garamond"/>
              </a:rPr>
              <a:t>payments</a:t>
            </a:r>
            <a:endParaRPr sz="2000" dirty="0">
              <a:latin typeface="Garamond"/>
              <a:cs typeface="Garamond"/>
            </a:endParaRPr>
          </a:p>
          <a:p>
            <a:pPr marL="1008355" lvl="1" indent="-38353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008355" algn="l"/>
                <a:tab pos="1009201" algn="l"/>
              </a:tabLst>
            </a:pPr>
            <a:r>
              <a:rPr sz="2000" spc="-13" dirty="0">
                <a:latin typeface="Garamond"/>
                <a:cs typeface="Garamond"/>
              </a:rPr>
              <a:t>Unemployment</a:t>
            </a:r>
            <a:endParaRPr sz="20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175" y="513445"/>
            <a:ext cx="12804367" cy="825866"/>
          </a:xfrm>
          <a:prstGeom prst="rect">
            <a:avLst/>
          </a:prstGeom>
        </p:spPr>
        <p:txBody>
          <a:bodyPr vert="horz" wrap="square" lIns="0" tIns="299719" rIns="0" bIns="0" rtlCol="0" anchor="t">
            <a:spAutoFit/>
          </a:bodyPr>
          <a:lstStyle/>
          <a:p>
            <a:pPr marL="476661">
              <a:lnSpc>
                <a:spcPct val="100000"/>
              </a:lnSpc>
              <a:spcBef>
                <a:spcPts val="120"/>
              </a:spcBef>
            </a:pPr>
            <a:r>
              <a:rPr sz="3400" b="1" dirty="0"/>
              <a:t>Important</a:t>
            </a:r>
            <a:r>
              <a:rPr sz="3400" b="1" spc="-60" dirty="0"/>
              <a:t> </a:t>
            </a:r>
            <a:r>
              <a:rPr sz="3400" b="1" dirty="0"/>
              <a:t>issues</a:t>
            </a:r>
            <a:r>
              <a:rPr sz="3400" b="1" spc="-100" dirty="0"/>
              <a:t> </a:t>
            </a:r>
            <a:r>
              <a:rPr sz="3400" b="1" dirty="0"/>
              <a:t>in</a:t>
            </a:r>
            <a:r>
              <a:rPr sz="3400" b="1" spc="-73" dirty="0"/>
              <a:t> </a:t>
            </a:r>
            <a:r>
              <a:rPr sz="3400" b="1" spc="-13" dirty="0"/>
              <a:t>macroeconomics</a:t>
            </a:r>
            <a:endParaRPr sz="3400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3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807175" y="2010672"/>
            <a:ext cx="10521225" cy="366807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474132" indent="-457200">
              <a:spcBef>
                <a:spcPts val="127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533" dirty="0">
                <a:latin typeface="Garamond"/>
                <a:cs typeface="Garamond"/>
              </a:rPr>
              <a:t>Why</a:t>
            </a:r>
            <a:r>
              <a:rPr sz="2533" spc="-3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does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the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i="1" dirty="0">
                <a:latin typeface="Garamond"/>
                <a:cs typeface="Garamond"/>
              </a:rPr>
              <a:t>cost</a:t>
            </a:r>
            <a:r>
              <a:rPr sz="2533" i="1" spc="-40" dirty="0">
                <a:latin typeface="Garamond"/>
                <a:cs typeface="Garamond"/>
              </a:rPr>
              <a:t> </a:t>
            </a:r>
            <a:r>
              <a:rPr sz="2533" i="1" dirty="0">
                <a:latin typeface="Garamond"/>
                <a:cs typeface="Garamond"/>
              </a:rPr>
              <a:t>of</a:t>
            </a:r>
            <a:r>
              <a:rPr sz="2533" i="1" spc="500" dirty="0">
                <a:latin typeface="Garamond"/>
                <a:cs typeface="Garamond"/>
              </a:rPr>
              <a:t> </a:t>
            </a:r>
            <a:r>
              <a:rPr sz="2533" i="1" dirty="0">
                <a:latin typeface="Garamond"/>
                <a:cs typeface="Garamond"/>
              </a:rPr>
              <a:t>living</a:t>
            </a:r>
            <a:r>
              <a:rPr sz="2533" i="1" spc="-4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keep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spc="-13" dirty="0">
                <a:latin typeface="Garamond"/>
                <a:cs typeface="Garamond"/>
              </a:rPr>
              <a:t>rising?</a:t>
            </a:r>
            <a:endParaRPr sz="2533" dirty="0">
              <a:latin typeface="Garamond"/>
              <a:cs typeface="Garamond"/>
            </a:endParaRPr>
          </a:p>
          <a:p>
            <a:pPr marL="474132" indent="-457200">
              <a:spcBef>
                <a:spcPts val="1827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533" dirty="0">
                <a:latin typeface="Garamond"/>
                <a:cs typeface="Garamond"/>
              </a:rPr>
              <a:t>Why</a:t>
            </a:r>
            <a:r>
              <a:rPr sz="2533" spc="-6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are</a:t>
            </a:r>
            <a:r>
              <a:rPr sz="2533" spc="-6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millions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of</a:t>
            </a:r>
            <a:r>
              <a:rPr sz="2533" spc="247" dirty="0">
                <a:latin typeface="Garamond"/>
                <a:cs typeface="Garamond"/>
              </a:rPr>
              <a:t> </a:t>
            </a:r>
            <a:r>
              <a:rPr sz="2533" i="1" dirty="0">
                <a:latin typeface="Garamond"/>
                <a:cs typeface="Garamond"/>
              </a:rPr>
              <a:t>people</a:t>
            </a:r>
            <a:r>
              <a:rPr sz="2533" i="1" spc="-73" dirty="0">
                <a:latin typeface="Garamond"/>
                <a:cs typeface="Garamond"/>
              </a:rPr>
              <a:t> </a:t>
            </a:r>
            <a:r>
              <a:rPr sz="2533" i="1" dirty="0">
                <a:latin typeface="Garamond"/>
                <a:cs typeface="Garamond"/>
              </a:rPr>
              <a:t>unemployed</a:t>
            </a:r>
            <a:r>
              <a:rPr sz="2533" dirty="0">
                <a:latin typeface="Garamond"/>
                <a:cs typeface="Garamond"/>
              </a:rPr>
              <a:t>,</a:t>
            </a:r>
            <a:r>
              <a:rPr sz="2533" spc="-8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even</a:t>
            </a:r>
            <a:r>
              <a:rPr sz="2533" spc="-7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when</a:t>
            </a:r>
            <a:r>
              <a:rPr sz="2533" spc="-6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the</a:t>
            </a:r>
            <a:r>
              <a:rPr sz="2533" spc="-6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economy</a:t>
            </a:r>
            <a:r>
              <a:rPr sz="2533" spc="-6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is</a:t>
            </a:r>
            <a:r>
              <a:rPr sz="2533" spc="-67" dirty="0">
                <a:latin typeface="Garamond"/>
                <a:cs typeface="Garamond"/>
              </a:rPr>
              <a:t> </a:t>
            </a:r>
            <a:r>
              <a:rPr sz="2533" spc="-13" dirty="0">
                <a:latin typeface="Garamond"/>
                <a:cs typeface="Garamond"/>
              </a:rPr>
              <a:t>booming?</a:t>
            </a:r>
            <a:endParaRPr sz="2533" dirty="0">
              <a:latin typeface="Garamond"/>
              <a:cs typeface="Garamond"/>
            </a:endParaRPr>
          </a:p>
          <a:p>
            <a:pPr marL="474132" indent="-457200">
              <a:spcBef>
                <a:spcPts val="1827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533" dirty="0">
                <a:latin typeface="Garamond"/>
                <a:cs typeface="Garamond"/>
              </a:rPr>
              <a:t>Why</a:t>
            </a:r>
            <a:r>
              <a:rPr sz="2533" spc="-3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there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is</a:t>
            </a:r>
            <a:r>
              <a:rPr sz="2533" spc="-3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a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i="1" spc="-13" dirty="0">
                <a:latin typeface="Garamond"/>
                <a:cs typeface="Garamond"/>
              </a:rPr>
              <a:t>recession</a:t>
            </a:r>
            <a:r>
              <a:rPr sz="2533" spc="-13" dirty="0">
                <a:latin typeface="Garamond"/>
                <a:cs typeface="Garamond"/>
              </a:rPr>
              <a:t>?</a:t>
            </a:r>
            <a:endParaRPr sz="2533" dirty="0">
              <a:latin typeface="Garamond"/>
              <a:cs typeface="Garamond"/>
            </a:endParaRPr>
          </a:p>
          <a:p>
            <a:pPr marL="931321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2533" dirty="0">
                <a:latin typeface="Garamond"/>
                <a:cs typeface="Garamond"/>
              </a:rPr>
              <a:t>Can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the</a:t>
            </a:r>
            <a:r>
              <a:rPr sz="2533" spc="-6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government</a:t>
            </a:r>
            <a:r>
              <a:rPr sz="2533" spc="-7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do</a:t>
            </a:r>
            <a:r>
              <a:rPr sz="2533" spc="-5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anything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to</a:t>
            </a:r>
            <a:r>
              <a:rPr sz="2533" spc="-6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combat</a:t>
            </a:r>
            <a:r>
              <a:rPr sz="2533" spc="-6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recessions?</a:t>
            </a:r>
            <a:r>
              <a:rPr sz="2533" spc="47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Should</a:t>
            </a:r>
            <a:r>
              <a:rPr sz="2533" spc="-67" dirty="0">
                <a:latin typeface="Garamond"/>
                <a:cs typeface="Garamond"/>
              </a:rPr>
              <a:t> </a:t>
            </a:r>
            <a:r>
              <a:rPr sz="2533" spc="-33" dirty="0">
                <a:latin typeface="Garamond"/>
                <a:cs typeface="Garamond"/>
              </a:rPr>
              <a:t>it?</a:t>
            </a:r>
            <a:endParaRPr sz="2533" dirty="0">
              <a:latin typeface="Garamond"/>
              <a:cs typeface="Garamond"/>
            </a:endParaRPr>
          </a:p>
          <a:p>
            <a:pPr marL="474132" indent="-457200">
              <a:spcBef>
                <a:spcPts val="1827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533" dirty="0">
                <a:latin typeface="Garamond"/>
                <a:cs typeface="Garamond"/>
              </a:rPr>
              <a:t>What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is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the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government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i="1" dirty="0">
                <a:latin typeface="Garamond"/>
                <a:cs typeface="Garamond"/>
              </a:rPr>
              <a:t>expenditure</a:t>
            </a:r>
            <a:r>
              <a:rPr sz="2533" dirty="0">
                <a:latin typeface="Garamond"/>
                <a:cs typeface="Garamond"/>
              </a:rPr>
              <a:t>?</a:t>
            </a:r>
            <a:r>
              <a:rPr sz="2533" spc="545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How</a:t>
            </a:r>
            <a:r>
              <a:rPr sz="2533" spc="-3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does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it</a:t>
            </a:r>
            <a:r>
              <a:rPr sz="2533" spc="-5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affect</a:t>
            </a:r>
            <a:r>
              <a:rPr sz="2533" spc="-5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the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spc="-13" dirty="0">
                <a:latin typeface="Garamond"/>
                <a:cs typeface="Garamond"/>
              </a:rPr>
              <a:t>economy?</a:t>
            </a:r>
            <a:endParaRPr sz="2533" dirty="0">
              <a:latin typeface="Garamond"/>
              <a:cs typeface="Garamond"/>
            </a:endParaRPr>
          </a:p>
          <a:p>
            <a:pPr marL="474132" indent="-457200">
              <a:spcBef>
                <a:spcPts val="1827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473275" algn="l"/>
                <a:tab pos="474121" algn="l"/>
              </a:tabLst>
            </a:pPr>
            <a:r>
              <a:rPr sz="2533" dirty="0">
                <a:latin typeface="Garamond"/>
                <a:cs typeface="Garamond"/>
              </a:rPr>
              <a:t>Why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are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so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many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countries</a:t>
            </a:r>
            <a:r>
              <a:rPr sz="2533" spc="-5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poor?</a:t>
            </a:r>
            <a:r>
              <a:rPr sz="2533" spc="54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And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what</a:t>
            </a:r>
            <a:r>
              <a:rPr sz="2533" spc="-3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type</a:t>
            </a:r>
            <a:r>
              <a:rPr sz="2533" spc="-5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of</a:t>
            </a:r>
            <a:r>
              <a:rPr sz="2533" spc="26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policies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might</a:t>
            </a:r>
            <a:r>
              <a:rPr sz="2533" spc="-47" dirty="0">
                <a:latin typeface="Garamond"/>
                <a:cs typeface="Garamond"/>
              </a:rPr>
              <a:t> </a:t>
            </a:r>
            <a:r>
              <a:rPr sz="2533" spc="-27" dirty="0">
                <a:latin typeface="Garamond"/>
                <a:cs typeface="Garamond"/>
              </a:rPr>
              <a:t>help</a:t>
            </a:r>
            <a:r>
              <a:rPr lang="en-GB" sz="2533" spc="-27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them</a:t>
            </a:r>
            <a:r>
              <a:rPr sz="2533" spc="-3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grow</a:t>
            </a:r>
            <a:r>
              <a:rPr sz="2533" spc="-40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out</a:t>
            </a:r>
            <a:r>
              <a:rPr sz="2533" spc="-33" dirty="0">
                <a:latin typeface="Garamond"/>
                <a:cs typeface="Garamond"/>
              </a:rPr>
              <a:t> </a:t>
            </a:r>
            <a:r>
              <a:rPr sz="2533" dirty="0">
                <a:latin typeface="Garamond"/>
                <a:cs typeface="Garamond"/>
              </a:rPr>
              <a:t>of</a:t>
            </a:r>
            <a:r>
              <a:rPr sz="2533" spc="272" dirty="0">
                <a:latin typeface="Garamond"/>
                <a:cs typeface="Garamond"/>
              </a:rPr>
              <a:t> </a:t>
            </a:r>
            <a:r>
              <a:rPr sz="2533" i="1" spc="-13" dirty="0">
                <a:latin typeface="Garamond"/>
                <a:cs typeface="Garamond"/>
              </a:rPr>
              <a:t>poverty</a:t>
            </a:r>
            <a:r>
              <a:rPr sz="2533" spc="-13" dirty="0">
                <a:latin typeface="Garamond"/>
                <a:cs typeface="Garamond"/>
              </a:rPr>
              <a:t>?</a:t>
            </a:r>
            <a:endParaRPr sz="2533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625" y="896481"/>
            <a:ext cx="11477415" cy="571096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3600" b="1" dirty="0"/>
              <a:t>The</a:t>
            </a:r>
            <a:r>
              <a:rPr sz="3600" b="1" spc="-33" dirty="0"/>
              <a:t> </a:t>
            </a:r>
            <a:r>
              <a:rPr sz="3600" b="1" dirty="0"/>
              <a:t>four</a:t>
            </a:r>
            <a:r>
              <a:rPr sz="3600" b="1" spc="-33" dirty="0"/>
              <a:t> </a:t>
            </a:r>
            <a:r>
              <a:rPr sz="3600" b="1" dirty="0"/>
              <a:t>key</a:t>
            </a:r>
            <a:r>
              <a:rPr sz="3600" b="1" spc="-33" dirty="0"/>
              <a:t> </a:t>
            </a:r>
            <a:r>
              <a:rPr sz="3600" b="1" dirty="0">
                <a:uFill>
                  <a:solidFill>
                    <a:srgbClr val="330066"/>
                  </a:solidFill>
                </a:uFill>
              </a:rPr>
              <a:t>macroeconomic</a:t>
            </a:r>
            <a:r>
              <a:rPr sz="3600" b="1" spc="-40" dirty="0"/>
              <a:t> </a:t>
            </a:r>
            <a:r>
              <a:rPr sz="3600" b="1" spc="-13" dirty="0"/>
              <a:t>variables</a:t>
            </a:r>
            <a:endParaRPr sz="3600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4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516737" y="2125303"/>
            <a:ext cx="10935275" cy="3673656"/>
          </a:xfrm>
          <a:prstGeom prst="rect">
            <a:avLst/>
          </a:prstGeom>
        </p:spPr>
        <p:txBody>
          <a:bodyPr vert="horz" wrap="square" lIns="0" tIns="64347" rIns="0" bIns="0" rtlCol="0">
            <a:spAutoFit/>
          </a:bodyPr>
          <a:lstStyle/>
          <a:p>
            <a:pPr marL="474121" indent="-457189">
              <a:spcBef>
                <a:spcPts val="507"/>
              </a:spcBef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sz="2800" b="1" dirty="0">
                <a:latin typeface="Garamond"/>
                <a:cs typeface="Garamond"/>
              </a:rPr>
              <a:t>National </a:t>
            </a:r>
            <a:r>
              <a:rPr sz="2800" b="1" spc="-13" dirty="0">
                <a:latin typeface="Garamond"/>
                <a:cs typeface="Garamond"/>
              </a:rPr>
              <a:t>income</a:t>
            </a:r>
            <a:r>
              <a:rPr lang="en-GB" sz="2800" b="1" spc="-13" dirty="0">
                <a:latin typeface="Garamond"/>
                <a:cs typeface="Garamond"/>
              </a:rPr>
              <a:t> (NI)</a:t>
            </a:r>
            <a:endParaRPr sz="2800" dirty="0">
              <a:latin typeface="Garamond"/>
              <a:cs typeface="Garamond"/>
            </a:endParaRPr>
          </a:p>
          <a:p>
            <a:pPr marL="1008355" marR="6773" lvl="1" indent="-382684">
              <a:lnSpc>
                <a:spcPts val="2585"/>
              </a:lnSpc>
              <a:spcBef>
                <a:spcPts val="645"/>
              </a:spcBef>
              <a:buFont typeface="Arial"/>
              <a:buChar char="–"/>
              <a:tabLst>
                <a:tab pos="1008355" algn="l"/>
                <a:tab pos="1009201" algn="l"/>
              </a:tabLst>
            </a:pPr>
            <a:r>
              <a:rPr sz="2400" dirty="0">
                <a:latin typeface="Garamond"/>
                <a:cs typeface="Garamond"/>
              </a:rPr>
              <a:t>goal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is stable</a:t>
            </a:r>
            <a:r>
              <a:rPr sz="2400" spc="-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growth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in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longer term i.e.</a:t>
            </a:r>
            <a:r>
              <a:rPr sz="2400" spc="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avoid</a:t>
            </a:r>
            <a:r>
              <a:rPr sz="2400" spc="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sharp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expansions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spc="-33" dirty="0">
                <a:latin typeface="Garamond"/>
                <a:cs typeface="Garamond"/>
              </a:rPr>
              <a:t>and </a:t>
            </a:r>
            <a:r>
              <a:rPr sz="2400" spc="-13" dirty="0">
                <a:latin typeface="Garamond"/>
                <a:cs typeface="Garamond"/>
              </a:rPr>
              <a:t>contractions</a:t>
            </a:r>
            <a:endParaRPr sz="2400" dirty="0">
              <a:latin typeface="Garamond"/>
              <a:cs typeface="Garamond"/>
            </a:endParaRPr>
          </a:p>
          <a:p>
            <a:pPr marL="474121" indent="-457189">
              <a:spcBef>
                <a:spcPts val="272"/>
              </a:spcBef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sz="2800" b="1" spc="-13" dirty="0">
                <a:latin typeface="Garamond"/>
                <a:cs typeface="Garamond"/>
              </a:rPr>
              <a:t>Unemployment</a:t>
            </a:r>
            <a:r>
              <a:rPr lang="en-GB" sz="2800" b="1" spc="-13" dirty="0">
                <a:latin typeface="Garamond"/>
                <a:cs typeface="Garamond"/>
              </a:rPr>
              <a:t> (U)</a:t>
            </a:r>
            <a:endParaRPr sz="2800" dirty="0">
              <a:latin typeface="Garamond"/>
              <a:cs typeface="Garamond"/>
            </a:endParaRPr>
          </a:p>
          <a:p>
            <a:pPr marL="1008355" lvl="1" indent="-382684">
              <a:spcBef>
                <a:spcPts val="325"/>
              </a:spcBef>
              <a:buFont typeface="Arial"/>
              <a:buChar char="–"/>
              <a:tabLst>
                <a:tab pos="1008355" algn="l"/>
                <a:tab pos="1009201" algn="l"/>
              </a:tabLst>
            </a:pPr>
            <a:r>
              <a:rPr sz="2400" dirty="0">
                <a:latin typeface="Garamond"/>
                <a:cs typeface="Garamond"/>
              </a:rPr>
              <a:t>people</a:t>
            </a:r>
            <a:r>
              <a:rPr sz="2400" spc="-7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looking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for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work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but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without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spc="-33" dirty="0">
                <a:latin typeface="Garamond"/>
                <a:cs typeface="Garamond"/>
              </a:rPr>
              <a:t>job</a:t>
            </a:r>
            <a:endParaRPr sz="2400" dirty="0">
              <a:latin typeface="Garamond"/>
              <a:cs typeface="Garamond"/>
            </a:endParaRPr>
          </a:p>
          <a:p>
            <a:pPr marL="474121" indent="-457189">
              <a:spcBef>
                <a:spcPts val="300"/>
              </a:spcBef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sz="2800" b="1" spc="-13" dirty="0">
                <a:latin typeface="Garamond"/>
                <a:cs typeface="Garamond"/>
              </a:rPr>
              <a:t>Inflation</a:t>
            </a:r>
            <a:r>
              <a:rPr lang="en-GB" sz="2800" b="1" spc="-13" dirty="0">
                <a:latin typeface="Garamond"/>
                <a:cs typeface="Garamond"/>
              </a:rPr>
              <a:t> (I)</a:t>
            </a:r>
            <a:endParaRPr sz="2800" dirty="0">
              <a:latin typeface="Garamond"/>
              <a:cs typeface="Garamond"/>
            </a:endParaRPr>
          </a:p>
          <a:p>
            <a:pPr marL="1008355" lvl="1" indent="-382684">
              <a:spcBef>
                <a:spcPts val="320"/>
              </a:spcBef>
              <a:buFont typeface="Arial"/>
              <a:buChar char="–"/>
              <a:tabLst>
                <a:tab pos="1008355" algn="l"/>
                <a:tab pos="1009201" algn="l"/>
              </a:tabLst>
            </a:pPr>
            <a:r>
              <a:rPr sz="2400" dirty="0">
                <a:latin typeface="Garamond"/>
                <a:cs typeface="Garamond"/>
              </a:rPr>
              <a:t>%</a:t>
            </a:r>
            <a:r>
              <a:rPr sz="2400" spc="-6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change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in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general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price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level (usually</a:t>
            </a:r>
            <a:r>
              <a:rPr sz="2400" spc="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annua</a:t>
            </a:r>
            <a:r>
              <a:rPr lang="en-GB" sz="2400" dirty="0">
                <a:latin typeface="Garamond"/>
                <a:cs typeface="Garamond"/>
              </a:rPr>
              <a:t>l</a:t>
            </a:r>
            <a:r>
              <a:rPr sz="2400" dirty="0">
                <a:latin typeface="Garamond"/>
                <a:cs typeface="Garamond"/>
              </a:rPr>
              <a:t>l</a:t>
            </a:r>
            <a:r>
              <a:rPr lang="en-GB" sz="2400" dirty="0">
                <a:latin typeface="Garamond"/>
                <a:cs typeface="Garamond"/>
              </a:rPr>
              <a:t>y</a:t>
            </a:r>
            <a:r>
              <a:rPr sz="2400" dirty="0">
                <a:latin typeface="Garamond"/>
                <a:cs typeface="Garamond"/>
              </a:rPr>
              <a:t>,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or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quarterly)</a:t>
            </a:r>
            <a:endParaRPr sz="2400" dirty="0">
              <a:latin typeface="Garamond"/>
              <a:cs typeface="Garamond"/>
            </a:endParaRPr>
          </a:p>
          <a:p>
            <a:pPr marL="474121" indent="-457189">
              <a:spcBef>
                <a:spcPts val="305"/>
              </a:spcBef>
              <a:buFont typeface="Arial"/>
              <a:buChar char="•"/>
              <a:tabLst>
                <a:tab pos="473275" algn="l"/>
                <a:tab pos="474121" algn="l"/>
              </a:tabLst>
            </a:pPr>
            <a:r>
              <a:rPr sz="2800" b="1" dirty="0">
                <a:latin typeface="Garamond"/>
                <a:cs typeface="Garamond"/>
              </a:rPr>
              <a:t>Balance</a:t>
            </a:r>
            <a:r>
              <a:rPr sz="2800" b="1" spc="-20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of</a:t>
            </a:r>
            <a:r>
              <a:rPr sz="2800" b="1" spc="467" dirty="0">
                <a:latin typeface="Garamond"/>
                <a:cs typeface="Garamond"/>
              </a:rPr>
              <a:t> </a:t>
            </a:r>
            <a:r>
              <a:rPr sz="2800" b="1" spc="-13" dirty="0">
                <a:latin typeface="Garamond"/>
                <a:cs typeface="Garamond"/>
              </a:rPr>
              <a:t>payments</a:t>
            </a:r>
            <a:r>
              <a:rPr lang="en-GB" sz="2800" b="1" spc="-13" dirty="0">
                <a:latin typeface="Garamond"/>
                <a:cs typeface="Garamond"/>
              </a:rPr>
              <a:t> (</a:t>
            </a:r>
            <a:r>
              <a:rPr lang="en-GB" sz="2800" b="1" spc="-13" dirty="0" err="1">
                <a:latin typeface="Garamond"/>
                <a:cs typeface="Garamond"/>
              </a:rPr>
              <a:t>BoP</a:t>
            </a:r>
            <a:r>
              <a:rPr lang="en-GB" sz="2800" b="1" spc="-13" dirty="0">
                <a:latin typeface="Garamond"/>
                <a:cs typeface="Garamond"/>
              </a:rPr>
              <a:t>)</a:t>
            </a:r>
            <a:endParaRPr sz="2800" dirty="0">
              <a:latin typeface="Garamond"/>
              <a:cs typeface="Garamond"/>
            </a:endParaRPr>
          </a:p>
          <a:p>
            <a:pPr marL="1008355" lvl="1" indent="-382684">
              <a:spcBef>
                <a:spcPts val="353"/>
              </a:spcBef>
              <a:buFont typeface="Arial"/>
              <a:buChar char="–"/>
              <a:tabLst>
                <a:tab pos="1008355" algn="l"/>
                <a:tab pos="1009201" algn="l"/>
              </a:tabLst>
            </a:pPr>
            <a:r>
              <a:rPr sz="2400" dirty="0">
                <a:latin typeface="Garamond"/>
                <a:cs typeface="Garamond"/>
              </a:rPr>
              <a:t>value of</a:t>
            </a:r>
            <a:r>
              <a:rPr sz="2400" spc="2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exports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minus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value</a:t>
            </a:r>
            <a:r>
              <a:rPr sz="2400" spc="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247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imports</a:t>
            </a:r>
            <a:r>
              <a:rPr sz="3200" spc="-13" dirty="0">
                <a:latin typeface="Garamond"/>
                <a:cs typeface="Garamond"/>
              </a:rPr>
              <a:t>.</a:t>
            </a:r>
            <a:endParaRPr sz="32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759" y="666293"/>
            <a:ext cx="12804367" cy="868270"/>
          </a:xfrm>
          <a:prstGeom prst="rect">
            <a:avLst/>
          </a:prstGeom>
        </p:spPr>
        <p:txBody>
          <a:bodyPr vert="horz" wrap="square" lIns="0" tIns="128353" rIns="0" bIns="0" rtlCol="0" anchor="t">
            <a:spAutoFit/>
          </a:bodyPr>
          <a:lstStyle/>
          <a:p>
            <a:pPr marL="476661">
              <a:lnSpc>
                <a:spcPct val="100000"/>
              </a:lnSpc>
              <a:spcBef>
                <a:spcPts val="133"/>
              </a:spcBef>
            </a:pPr>
            <a:r>
              <a:rPr sz="4800" b="1" dirty="0">
                <a:latin typeface="Garamond"/>
                <a:cs typeface="Garamond"/>
              </a:rPr>
              <a:t>GDP</a:t>
            </a:r>
            <a:r>
              <a:rPr sz="4800" b="1" spc="-20" dirty="0">
                <a:latin typeface="Garamond"/>
                <a:cs typeface="Garamond"/>
              </a:rPr>
              <a:t> </a:t>
            </a:r>
            <a:r>
              <a:rPr sz="4800" b="1" dirty="0">
                <a:latin typeface="Garamond"/>
                <a:cs typeface="Garamond"/>
              </a:rPr>
              <a:t>-</a:t>
            </a:r>
            <a:r>
              <a:rPr sz="4800" b="1" spc="-7" dirty="0">
                <a:latin typeface="Garamond"/>
                <a:cs typeface="Garamond"/>
              </a:rPr>
              <a:t> </a:t>
            </a:r>
            <a:r>
              <a:rPr sz="4800" b="1" dirty="0">
                <a:latin typeface="Garamond"/>
                <a:cs typeface="Garamond"/>
              </a:rPr>
              <a:t>Gross Domestic </a:t>
            </a:r>
            <a:r>
              <a:rPr sz="4800" b="1" spc="-13" dirty="0">
                <a:latin typeface="Garamond"/>
                <a:cs typeface="Garamond"/>
              </a:rPr>
              <a:t>Product</a:t>
            </a:r>
            <a:endParaRPr sz="4800" b="1" dirty="0">
              <a:latin typeface="Garamond"/>
              <a:cs typeface="Garamon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5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738158" y="2407243"/>
            <a:ext cx="10400453" cy="311281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58986" marR="6773" indent="-342900">
              <a:lnSpc>
                <a:spcPct val="150000"/>
              </a:lnSpc>
              <a:spcBef>
                <a:spcPts val="133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400" b="1" dirty="0">
                <a:latin typeface="Garamond"/>
                <a:cs typeface="Garamond"/>
              </a:rPr>
              <a:t>GDP</a:t>
            </a:r>
            <a:r>
              <a:rPr sz="2400" b="1" spc="-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or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gross</a:t>
            </a:r>
            <a:r>
              <a:rPr sz="2400" b="1" spc="2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domestic</a:t>
            </a:r>
            <a:r>
              <a:rPr sz="2400" b="1" spc="2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product</a:t>
            </a:r>
            <a:r>
              <a:rPr sz="2400" b="1" spc="5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is</a:t>
            </a:r>
            <a:r>
              <a:rPr sz="2400" spc="-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the</a:t>
            </a:r>
            <a:r>
              <a:rPr sz="2400" spc="-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market</a:t>
            </a:r>
            <a:r>
              <a:rPr sz="2400" spc="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value</a:t>
            </a:r>
            <a:r>
              <a:rPr sz="2400" spc="2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of</a:t>
            </a:r>
            <a:r>
              <a:rPr sz="2400" spc="272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all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final</a:t>
            </a:r>
            <a:r>
              <a:rPr sz="2400" spc="-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goods</a:t>
            </a:r>
            <a:r>
              <a:rPr sz="2400" spc="-4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and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spc="-13" dirty="0">
                <a:latin typeface="Garamond"/>
                <a:cs typeface="Garamond"/>
              </a:rPr>
              <a:t>services </a:t>
            </a:r>
            <a:r>
              <a:rPr sz="2400" dirty="0">
                <a:latin typeface="Garamond"/>
                <a:cs typeface="Garamond"/>
              </a:rPr>
              <a:t>produced</a:t>
            </a:r>
            <a:r>
              <a:rPr sz="2400" spc="-3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in</a:t>
            </a:r>
            <a:r>
              <a:rPr sz="2400" spc="-4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country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in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a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given</a:t>
            </a:r>
            <a:r>
              <a:rPr sz="2400" spc="-7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time</a:t>
            </a:r>
            <a:r>
              <a:rPr sz="2400" spc="-13" dirty="0">
                <a:latin typeface="Garamond"/>
                <a:cs typeface="Garamond"/>
              </a:rPr>
              <a:t> period.</a:t>
            </a:r>
            <a:endParaRPr sz="2400" dirty="0">
              <a:latin typeface="Garamond"/>
              <a:cs typeface="Garamond"/>
            </a:endParaRPr>
          </a:p>
          <a:p>
            <a:pPr marL="398770" indent="-382684">
              <a:spcBef>
                <a:spcPts val="973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398770" algn="l"/>
                <a:tab pos="399617" algn="l"/>
              </a:tabLst>
            </a:pPr>
            <a:r>
              <a:rPr sz="2400" dirty="0">
                <a:latin typeface="Garamond"/>
                <a:cs typeface="Garamond"/>
              </a:rPr>
              <a:t>This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definition</a:t>
            </a:r>
            <a:r>
              <a:rPr sz="2400" spc="-20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has</a:t>
            </a:r>
            <a:r>
              <a:rPr sz="2400" spc="-13" dirty="0">
                <a:latin typeface="Garamond"/>
                <a:cs typeface="Garamond"/>
              </a:rPr>
              <a:t> </a:t>
            </a:r>
            <a:r>
              <a:rPr sz="2400" dirty="0">
                <a:latin typeface="Garamond"/>
                <a:cs typeface="Garamond"/>
              </a:rPr>
              <a:t>four </a:t>
            </a:r>
            <a:r>
              <a:rPr sz="2400" spc="-13" dirty="0">
                <a:latin typeface="Garamond"/>
                <a:cs typeface="Garamond"/>
              </a:rPr>
              <a:t>attributes:</a:t>
            </a:r>
            <a:endParaRPr sz="2400" dirty="0">
              <a:latin typeface="Garamond"/>
              <a:cs typeface="Garamond"/>
            </a:endParaRPr>
          </a:p>
          <a:p>
            <a:pPr marL="580810" lvl="1" indent="-457200">
              <a:spcBef>
                <a:spcPts val="107"/>
              </a:spcBef>
              <a:buClr>
                <a:schemeClr val="tx1"/>
              </a:buClr>
              <a:buSzPct val="119444"/>
              <a:buFont typeface="+mj-lt"/>
              <a:buAutoNum type="arabicPeriod"/>
              <a:tabLst>
                <a:tab pos="468195" algn="l"/>
              </a:tabLst>
            </a:pPr>
            <a:r>
              <a:rPr sz="2400" b="1" dirty="0">
                <a:latin typeface="Garamond"/>
                <a:cs typeface="Garamond"/>
              </a:rPr>
              <a:t>Market</a:t>
            </a:r>
            <a:r>
              <a:rPr sz="2400" b="1" spc="-20" dirty="0">
                <a:latin typeface="Garamond"/>
                <a:cs typeface="Garamond"/>
              </a:rPr>
              <a:t> </a:t>
            </a:r>
            <a:r>
              <a:rPr sz="2400" b="1" spc="-13" dirty="0">
                <a:latin typeface="Garamond"/>
                <a:cs typeface="Garamond"/>
              </a:rPr>
              <a:t>value</a:t>
            </a:r>
            <a:endParaRPr sz="2400" dirty="0">
              <a:latin typeface="Garamond"/>
              <a:cs typeface="Garamond"/>
            </a:endParaRPr>
          </a:p>
          <a:p>
            <a:pPr marL="580810" lvl="1" indent="-457200">
              <a:spcBef>
                <a:spcPts val="20"/>
              </a:spcBef>
              <a:buClr>
                <a:schemeClr val="tx1"/>
              </a:buClr>
              <a:buSzPct val="119444"/>
              <a:buFont typeface="+mj-lt"/>
              <a:buAutoNum type="arabicPeriod"/>
              <a:tabLst>
                <a:tab pos="468195" algn="l"/>
              </a:tabLst>
            </a:pPr>
            <a:r>
              <a:rPr sz="2400" b="1" dirty="0">
                <a:latin typeface="Garamond"/>
                <a:cs typeface="Garamond"/>
              </a:rPr>
              <a:t>Final</a:t>
            </a:r>
            <a:r>
              <a:rPr sz="2400" b="1" spc="13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goods</a:t>
            </a:r>
            <a:r>
              <a:rPr sz="2400" b="1" spc="-7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and</a:t>
            </a:r>
            <a:r>
              <a:rPr sz="2400" b="1" spc="27" dirty="0">
                <a:latin typeface="Garamond"/>
                <a:cs typeface="Garamond"/>
              </a:rPr>
              <a:t> </a:t>
            </a:r>
            <a:r>
              <a:rPr sz="2400" b="1" spc="-13" dirty="0">
                <a:latin typeface="Garamond"/>
                <a:cs typeface="Garamond"/>
              </a:rPr>
              <a:t>services</a:t>
            </a:r>
            <a:endParaRPr sz="2400" dirty="0">
              <a:latin typeface="Garamond"/>
              <a:cs typeface="Garamond"/>
            </a:endParaRPr>
          </a:p>
          <a:p>
            <a:pPr marL="580810" lvl="1" indent="-457200">
              <a:spcBef>
                <a:spcPts val="20"/>
              </a:spcBef>
              <a:buClr>
                <a:schemeClr val="tx1"/>
              </a:buClr>
              <a:buSzPct val="119444"/>
              <a:buFont typeface="+mj-lt"/>
              <a:buAutoNum type="arabicPeriod"/>
              <a:tabLst>
                <a:tab pos="468195" algn="l"/>
              </a:tabLst>
            </a:pPr>
            <a:r>
              <a:rPr sz="2400" b="1" dirty="0">
                <a:latin typeface="Garamond"/>
                <a:cs typeface="Garamond"/>
              </a:rPr>
              <a:t>Produced</a:t>
            </a:r>
            <a:r>
              <a:rPr sz="2400" b="1" spc="53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within a </a:t>
            </a:r>
            <a:r>
              <a:rPr sz="2400" b="1" spc="-13" dirty="0">
                <a:latin typeface="Garamond"/>
                <a:cs typeface="Garamond"/>
              </a:rPr>
              <a:t>country</a:t>
            </a:r>
            <a:endParaRPr sz="2400" dirty="0">
              <a:latin typeface="Garamond"/>
              <a:cs typeface="Garamond"/>
            </a:endParaRPr>
          </a:p>
          <a:p>
            <a:pPr marL="580810" lvl="1" indent="-457200">
              <a:spcBef>
                <a:spcPts val="13"/>
              </a:spcBef>
              <a:buClr>
                <a:schemeClr val="tx1"/>
              </a:buClr>
              <a:buSzPct val="119444"/>
              <a:buFont typeface="+mj-lt"/>
              <a:buAutoNum type="arabicPeriod"/>
              <a:tabLst>
                <a:tab pos="468195" algn="l"/>
              </a:tabLst>
            </a:pPr>
            <a:r>
              <a:rPr sz="2400" b="1" dirty="0">
                <a:latin typeface="Garamond"/>
                <a:cs typeface="Garamond"/>
              </a:rPr>
              <a:t>In</a:t>
            </a:r>
            <a:r>
              <a:rPr sz="2400" b="1" spc="-27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</a:t>
            </a:r>
            <a:r>
              <a:rPr sz="2400" b="1" spc="-33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given</a:t>
            </a:r>
            <a:r>
              <a:rPr sz="2400" b="1" spc="-7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time</a:t>
            </a:r>
            <a:r>
              <a:rPr sz="2400" b="1" spc="-13" dirty="0">
                <a:latin typeface="Garamond"/>
                <a:cs typeface="Garamond"/>
              </a:rPr>
              <a:t> period</a:t>
            </a:r>
            <a:endParaRPr sz="24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1068023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6933" marR="6773"/>
            <a:r>
              <a:rPr lang="en-US" b="1" dirty="0"/>
              <a:t>The</a:t>
            </a:r>
            <a:r>
              <a:rPr lang="en-US" b="1" spc="-27" dirty="0"/>
              <a:t> </a:t>
            </a:r>
            <a:r>
              <a:rPr lang="en-US" b="1" dirty="0"/>
              <a:t>gross</a:t>
            </a:r>
            <a:r>
              <a:rPr lang="en-US" b="1" spc="-27" dirty="0"/>
              <a:t> </a:t>
            </a:r>
            <a:r>
              <a:rPr lang="en-US" b="1" dirty="0"/>
              <a:t>national</a:t>
            </a:r>
            <a:r>
              <a:rPr lang="en-US" b="1" spc="-47" dirty="0"/>
              <a:t> </a:t>
            </a:r>
            <a:r>
              <a:rPr lang="en-US" b="1" dirty="0"/>
              <a:t>income</a:t>
            </a:r>
            <a:r>
              <a:rPr lang="en-US" b="1" spc="-40" dirty="0"/>
              <a:t> </a:t>
            </a:r>
            <a:r>
              <a:rPr lang="en-US" b="1" spc="-13" dirty="0"/>
              <a:t>(GNI), </a:t>
            </a:r>
            <a:br>
              <a:rPr lang="en-US" b="1" spc="-13" dirty="0"/>
            </a:br>
            <a:r>
              <a:rPr lang="en-US" b="1" dirty="0"/>
              <a:t>relation</a:t>
            </a:r>
            <a:r>
              <a:rPr lang="en-US" b="1" spc="-27" dirty="0"/>
              <a:t> </a:t>
            </a:r>
            <a:r>
              <a:rPr lang="en-US" b="1" dirty="0"/>
              <a:t>to</a:t>
            </a:r>
            <a:r>
              <a:rPr lang="en-US" b="1" spc="7" dirty="0"/>
              <a:t> </a:t>
            </a:r>
            <a:r>
              <a:rPr lang="en-US" b="1" spc="-33" dirty="0"/>
              <a:t>GDP</a:t>
            </a:r>
            <a:endParaRPr lang="en-US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fld id="{81D60167-4931-47E6-BA6A-407CBD079E47}" type="slidenum">
              <a:rPr lang="en-US" sz="2800" spc="-25" smtClean="0">
                <a:solidFill>
                  <a:schemeClr val="accent1"/>
                </a:solidFill>
                <a:latin typeface="+mn-lt"/>
                <a:cs typeface="+mn-cs"/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2800" spc="-33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6" name="Graphic 5" descr="Money with solid fill">
            <a:extLst>
              <a:ext uri="{FF2B5EF4-FFF2-40B4-BE49-F238E27FC236}">
                <a16:creationId xmlns:a16="http://schemas.microsoft.com/office/drawing/2014/main" id="{9E2EF0A0-EBAB-8B83-4D94-5E6E0B1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422" y="2015734"/>
            <a:ext cx="2136018" cy="21360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24417" y="2208774"/>
            <a:ext cx="9707397" cy="3694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44686" marR="211661" defTabSz="914400">
              <a:lnSpc>
                <a:spcPct val="120000"/>
              </a:lnSpc>
              <a:spcBef>
                <a:spcPts val="827"/>
              </a:spcBef>
              <a:buClr>
                <a:schemeClr val="accent1"/>
              </a:buClr>
              <a:buSzPct val="100000"/>
              <a:tabLst>
                <a:tab pos="474121" algn="l"/>
                <a:tab pos="474968" algn="l"/>
              </a:tabLst>
            </a:pPr>
            <a:r>
              <a:rPr lang="en-US" sz="2000" dirty="0"/>
              <a:t>The</a:t>
            </a:r>
            <a:r>
              <a:rPr lang="en-US" sz="2000" spc="-73" dirty="0"/>
              <a:t> </a:t>
            </a:r>
            <a:r>
              <a:rPr lang="en-US" sz="2000" dirty="0"/>
              <a:t>gross</a:t>
            </a:r>
            <a:r>
              <a:rPr lang="en-US" sz="2000" spc="-80" dirty="0"/>
              <a:t> </a:t>
            </a:r>
            <a:r>
              <a:rPr lang="en-US" sz="2000" dirty="0"/>
              <a:t>national</a:t>
            </a:r>
            <a:r>
              <a:rPr lang="en-US" sz="2000" spc="-93" dirty="0"/>
              <a:t> </a:t>
            </a:r>
            <a:r>
              <a:rPr lang="en-US" sz="2000" dirty="0"/>
              <a:t>income</a:t>
            </a:r>
            <a:r>
              <a:rPr lang="en-US" sz="2000" spc="-80" dirty="0"/>
              <a:t> </a:t>
            </a:r>
            <a:r>
              <a:rPr lang="en-US" sz="2000" dirty="0"/>
              <a:t>(GNI),</a:t>
            </a:r>
            <a:r>
              <a:rPr lang="en-US" sz="2000" spc="-60" dirty="0"/>
              <a:t> </a:t>
            </a:r>
            <a:r>
              <a:rPr lang="en-US" sz="2000" dirty="0"/>
              <a:t>previously</a:t>
            </a:r>
            <a:r>
              <a:rPr lang="en-US" sz="2000" spc="-87" dirty="0"/>
              <a:t> </a:t>
            </a:r>
            <a:r>
              <a:rPr lang="en-US" sz="2000" dirty="0"/>
              <a:t>known</a:t>
            </a:r>
            <a:r>
              <a:rPr lang="en-US" sz="2000" spc="-73" dirty="0"/>
              <a:t> </a:t>
            </a:r>
            <a:r>
              <a:rPr lang="en-US" sz="2000" dirty="0"/>
              <a:t>as</a:t>
            </a:r>
            <a:r>
              <a:rPr lang="en-US" sz="2000" spc="-100" dirty="0"/>
              <a:t> </a:t>
            </a:r>
            <a:r>
              <a:rPr lang="en-US" sz="2000" spc="-13" dirty="0"/>
              <a:t>gross </a:t>
            </a:r>
            <a:r>
              <a:rPr lang="en-US" sz="2000" dirty="0"/>
              <a:t>national</a:t>
            </a:r>
            <a:r>
              <a:rPr lang="en-US" sz="2000" spc="-107" dirty="0"/>
              <a:t> </a:t>
            </a:r>
            <a:r>
              <a:rPr lang="en-US" sz="2000" dirty="0"/>
              <a:t>product</a:t>
            </a:r>
            <a:r>
              <a:rPr lang="en-US" sz="2000" spc="-113" dirty="0"/>
              <a:t> </a:t>
            </a:r>
            <a:r>
              <a:rPr lang="en-US" sz="2000" dirty="0"/>
              <a:t>(GNP),</a:t>
            </a:r>
            <a:r>
              <a:rPr lang="en-US" sz="2000" spc="-87" dirty="0"/>
              <a:t> </a:t>
            </a:r>
            <a:r>
              <a:rPr lang="en-US" sz="2000" spc="-33" dirty="0"/>
              <a:t>is:</a:t>
            </a:r>
          </a:p>
          <a:p>
            <a:pPr marL="244686" marR="211661" defTabSz="914400">
              <a:lnSpc>
                <a:spcPct val="120000"/>
              </a:lnSpc>
              <a:spcBef>
                <a:spcPts val="827"/>
              </a:spcBef>
              <a:buClr>
                <a:schemeClr val="accent1"/>
              </a:buClr>
              <a:buSzPct val="100000"/>
              <a:tabLst>
                <a:tab pos="474121" algn="l"/>
                <a:tab pos="474968" algn="l"/>
              </a:tabLst>
            </a:pPr>
            <a:endParaRPr lang="en-US" sz="2000" dirty="0"/>
          </a:p>
          <a:p>
            <a:pPr marL="285750" marR="141390" indent="-285750" defTabSz="914400">
              <a:lnSpc>
                <a:spcPct val="120000"/>
              </a:lnSpc>
              <a:spcBef>
                <a:spcPts val="68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b="1" dirty="0"/>
              <a:t>he</a:t>
            </a:r>
            <a:r>
              <a:rPr lang="en-US" sz="2000" b="1" spc="-67" dirty="0"/>
              <a:t> </a:t>
            </a:r>
            <a:r>
              <a:rPr lang="en-US" sz="2000" b="1" dirty="0"/>
              <a:t>total</a:t>
            </a:r>
            <a:r>
              <a:rPr lang="en-US" sz="2000" b="1" spc="-60" dirty="0"/>
              <a:t> </a:t>
            </a:r>
            <a:r>
              <a:rPr lang="en-US" sz="2000" b="1" dirty="0"/>
              <a:t>domestic</a:t>
            </a:r>
            <a:r>
              <a:rPr lang="en-US" sz="2000" b="1" spc="-60" dirty="0"/>
              <a:t> </a:t>
            </a:r>
            <a:r>
              <a:rPr lang="en-US" sz="2000" b="1" dirty="0"/>
              <a:t>and</a:t>
            </a:r>
            <a:r>
              <a:rPr lang="en-US" sz="2000" b="1" spc="-73" dirty="0"/>
              <a:t> </a:t>
            </a:r>
            <a:r>
              <a:rPr lang="en-US" sz="2000" b="1" dirty="0"/>
              <a:t>foreign</a:t>
            </a:r>
            <a:r>
              <a:rPr lang="en-US" sz="2000" b="1" spc="-47" dirty="0"/>
              <a:t> </a:t>
            </a:r>
            <a:r>
              <a:rPr lang="en-US" sz="2000" b="1" dirty="0"/>
              <a:t>output</a:t>
            </a:r>
            <a:r>
              <a:rPr lang="en-US" sz="2000" b="1" spc="-40" dirty="0"/>
              <a:t> </a:t>
            </a:r>
            <a:r>
              <a:rPr lang="en-US" sz="2000" b="1" dirty="0"/>
              <a:t>claimed</a:t>
            </a:r>
            <a:r>
              <a:rPr lang="en-US" sz="2000" b="1" spc="-80" dirty="0"/>
              <a:t> </a:t>
            </a:r>
            <a:r>
              <a:rPr lang="en-US" sz="2000" b="1" dirty="0"/>
              <a:t>by</a:t>
            </a:r>
            <a:r>
              <a:rPr lang="en-US" sz="2000" b="1" spc="-67" dirty="0"/>
              <a:t> </a:t>
            </a:r>
            <a:r>
              <a:rPr lang="en-US" sz="2000" b="1" spc="-13" dirty="0"/>
              <a:t>residents </a:t>
            </a:r>
            <a:r>
              <a:rPr lang="en-US" sz="2000" b="1" dirty="0"/>
              <a:t>of</a:t>
            </a:r>
            <a:r>
              <a:rPr lang="en-US" sz="2000" b="1" spc="-7" dirty="0"/>
              <a:t> </a:t>
            </a:r>
            <a:r>
              <a:rPr lang="en-US" sz="2000" b="1" dirty="0"/>
              <a:t>a</a:t>
            </a:r>
            <a:r>
              <a:rPr lang="en-US" sz="2000" b="1" spc="-27" dirty="0"/>
              <a:t> </a:t>
            </a:r>
            <a:r>
              <a:rPr lang="en-US" sz="2000" b="1" spc="-13" dirty="0"/>
              <a:t>country</a:t>
            </a:r>
            <a:r>
              <a:rPr lang="en-US" sz="2000" spc="-13" dirty="0"/>
              <a:t>.</a:t>
            </a:r>
          </a:p>
          <a:p>
            <a:pPr marL="285750" marR="141390" indent="-285750" defTabSz="914400">
              <a:lnSpc>
                <a:spcPct val="120000"/>
              </a:lnSpc>
              <a:spcBef>
                <a:spcPts val="68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GNI</a:t>
            </a:r>
            <a:r>
              <a:rPr lang="en-US" sz="2000" spc="-73" dirty="0"/>
              <a:t> </a:t>
            </a:r>
            <a:r>
              <a:rPr lang="en-US" sz="2000" dirty="0"/>
              <a:t>consisting</a:t>
            </a:r>
            <a:r>
              <a:rPr lang="en-US" sz="2000" spc="-93" dirty="0"/>
              <a:t> </a:t>
            </a:r>
            <a:r>
              <a:rPr lang="en-US" sz="2000" dirty="0"/>
              <a:t>of</a:t>
            </a:r>
            <a:r>
              <a:rPr lang="en-US" sz="2000" spc="-93" dirty="0"/>
              <a:t> </a:t>
            </a:r>
            <a:r>
              <a:rPr lang="en-US" sz="2000" dirty="0"/>
              <a:t>gross</a:t>
            </a:r>
            <a:r>
              <a:rPr lang="en-US" sz="2000" spc="-80" dirty="0"/>
              <a:t> </a:t>
            </a:r>
            <a:r>
              <a:rPr lang="en-US" sz="2000" dirty="0"/>
              <a:t>domestic</a:t>
            </a:r>
            <a:r>
              <a:rPr lang="en-US" sz="2000" spc="-80" dirty="0"/>
              <a:t> </a:t>
            </a:r>
            <a:r>
              <a:rPr lang="en-US" sz="2000" dirty="0"/>
              <a:t>product</a:t>
            </a:r>
            <a:r>
              <a:rPr lang="en-US" sz="2000" spc="-67" dirty="0"/>
              <a:t> </a:t>
            </a:r>
            <a:r>
              <a:rPr lang="en-US" sz="2000" dirty="0"/>
              <a:t>(GDP),</a:t>
            </a:r>
            <a:r>
              <a:rPr lang="en-US" sz="2000" spc="-67" dirty="0"/>
              <a:t> </a:t>
            </a:r>
            <a:r>
              <a:rPr lang="en-US" sz="2000" dirty="0"/>
              <a:t>plus</a:t>
            </a:r>
            <a:r>
              <a:rPr lang="en-US" sz="2000" spc="-93" dirty="0"/>
              <a:t> </a:t>
            </a:r>
            <a:r>
              <a:rPr lang="en-US" sz="2000" spc="-13" dirty="0"/>
              <a:t>factor </a:t>
            </a:r>
            <a:r>
              <a:rPr lang="en-US" sz="2000" dirty="0"/>
              <a:t>incomes</a:t>
            </a:r>
            <a:r>
              <a:rPr lang="en-US" sz="2000" spc="-107" dirty="0"/>
              <a:t> </a:t>
            </a:r>
            <a:r>
              <a:rPr lang="en-US" sz="2000" dirty="0"/>
              <a:t>earned</a:t>
            </a:r>
            <a:r>
              <a:rPr lang="en-US" sz="2000" spc="-80" dirty="0"/>
              <a:t> </a:t>
            </a:r>
            <a:r>
              <a:rPr lang="en-US" sz="2000" dirty="0"/>
              <a:t>by</a:t>
            </a:r>
            <a:r>
              <a:rPr lang="en-US" sz="2000" spc="-93" dirty="0"/>
              <a:t> </a:t>
            </a:r>
            <a:r>
              <a:rPr lang="en-US" sz="2000" dirty="0"/>
              <a:t>foreign</a:t>
            </a:r>
            <a:r>
              <a:rPr lang="en-US" sz="2000" spc="-80" dirty="0"/>
              <a:t> </a:t>
            </a:r>
            <a:r>
              <a:rPr lang="en-US" sz="2000" dirty="0"/>
              <a:t>residents</a:t>
            </a:r>
            <a:r>
              <a:rPr lang="en-US" sz="2000" spc="-100" dirty="0"/>
              <a:t> </a:t>
            </a:r>
            <a:r>
              <a:rPr lang="en-US" sz="2000" dirty="0"/>
              <a:t>(because</a:t>
            </a:r>
            <a:r>
              <a:rPr lang="en-US" sz="2000" spc="-87" dirty="0"/>
              <a:t> </a:t>
            </a:r>
            <a:r>
              <a:rPr lang="en-US" sz="2000" dirty="0"/>
              <a:t>they</a:t>
            </a:r>
            <a:r>
              <a:rPr lang="en-US" sz="2000" spc="-87" dirty="0"/>
              <a:t> </a:t>
            </a:r>
            <a:r>
              <a:rPr lang="en-US" sz="2000" dirty="0"/>
              <a:t>pay</a:t>
            </a:r>
            <a:r>
              <a:rPr lang="en-US" sz="2000" spc="-100" dirty="0"/>
              <a:t> </a:t>
            </a:r>
            <a:r>
              <a:rPr lang="en-US" sz="2000" spc="-13" dirty="0"/>
              <a:t>taxes </a:t>
            </a:r>
            <a:r>
              <a:rPr lang="en-US" sz="2000" dirty="0"/>
              <a:t>locally),</a:t>
            </a:r>
            <a:r>
              <a:rPr lang="en-US" sz="2000" spc="-93" dirty="0"/>
              <a:t> </a:t>
            </a:r>
            <a:r>
              <a:rPr lang="en-US" sz="2000" dirty="0"/>
              <a:t>minus</a:t>
            </a:r>
            <a:r>
              <a:rPr lang="en-US" sz="2000" spc="-67" dirty="0"/>
              <a:t> </a:t>
            </a:r>
            <a:r>
              <a:rPr lang="en-US" sz="2000" dirty="0"/>
              <a:t>income</a:t>
            </a:r>
            <a:r>
              <a:rPr lang="en-US" sz="2000" spc="-87" dirty="0"/>
              <a:t> </a:t>
            </a:r>
            <a:r>
              <a:rPr lang="en-US" sz="2000" dirty="0"/>
              <a:t>earned</a:t>
            </a:r>
            <a:r>
              <a:rPr lang="en-US" sz="2000" spc="-67" dirty="0"/>
              <a:t> </a:t>
            </a:r>
            <a:r>
              <a:rPr lang="en-US" sz="2000" dirty="0"/>
              <a:t>in</a:t>
            </a:r>
            <a:r>
              <a:rPr lang="en-US" sz="2000" spc="-87" dirty="0"/>
              <a:t> </a:t>
            </a:r>
            <a:r>
              <a:rPr lang="en-US" sz="2000" dirty="0"/>
              <a:t>the</a:t>
            </a:r>
            <a:r>
              <a:rPr lang="en-US" sz="2000" spc="-80" dirty="0"/>
              <a:t> </a:t>
            </a:r>
            <a:r>
              <a:rPr lang="en-US" sz="2000" dirty="0"/>
              <a:t>domestic</a:t>
            </a:r>
            <a:r>
              <a:rPr lang="en-US" sz="2000" spc="-60" dirty="0"/>
              <a:t> </a:t>
            </a:r>
            <a:r>
              <a:rPr lang="en-US" sz="2000" dirty="0"/>
              <a:t>economy</a:t>
            </a:r>
            <a:r>
              <a:rPr lang="en-US" sz="2000" spc="-93" dirty="0"/>
              <a:t> </a:t>
            </a:r>
            <a:r>
              <a:rPr lang="en-US" sz="2000" dirty="0"/>
              <a:t>by</a:t>
            </a:r>
            <a:r>
              <a:rPr lang="en-US" sz="2000" spc="-80" dirty="0"/>
              <a:t> </a:t>
            </a:r>
            <a:r>
              <a:rPr lang="en-US" sz="2000" spc="-27" dirty="0"/>
              <a:t>non- </a:t>
            </a:r>
            <a:r>
              <a:rPr lang="en-US" sz="2000" dirty="0"/>
              <a:t>residents</a:t>
            </a:r>
            <a:r>
              <a:rPr lang="en-US" sz="2000" spc="-73" dirty="0"/>
              <a:t> </a:t>
            </a:r>
            <a:r>
              <a:rPr lang="en-US" sz="2000" dirty="0"/>
              <a:t>(ppl</a:t>
            </a:r>
            <a:r>
              <a:rPr lang="en-US" sz="2000" spc="-73" dirty="0"/>
              <a:t> </a:t>
            </a:r>
            <a:r>
              <a:rPr lang="en-US" sz="2000" dirty="0"/>
              <a:t>that</a:t>
            </a:r>
            <a:r>
              <a:rPr lang="en-US" sz="2000" spc="-73" dirty="0"/>
              <a:t> </a:t>
            </a:r>
            <a:r>
              <a:rPr lang="en-US" sz="2000" dirty="0"/>
              <a:t>lives</a:t>
            </a:r>
            <a:r>
              <a:rPr lang="en-US" sz="2000" spc="-73" dirty="0"/>
              <a:t> </a:t>
            </a:r>
            <a:r>
              <a:rPr lang="en-US" sz="2000" dirty="0"/>
              <a:t>abroad</a:t>
            </a:r>
            <a:r>
              <a:rPr lang="en-US" sz="2000" spc="-53" dirty="0"/>
              <a:t> </a:t>
            </a:r>
            <a:r>
              <a:rPr lang="en-US" sz="2000" dirty="0"/>
              <a:t>so</a:t>
            </a:r>
            <a:r>
              <a:rPr lang="en-US" sz="2000" spc="-60" dirty="0"/>
              <a:t> </a:t>
            </a:r>
            <a:r>
              <a:rPr lang="en-US" sz="2000" dirty="0"/>
              <a:t>their</a:t>
            </a:r>
            <a:r>
              <a:rPr lang="en-US" sz="2000" spc="-67" dirty="0"/>
              <a:t> </a:t>
            </a:r>
            <a:r>
              <a:rPr lang="en-US" sz="2000" dirty="0"/>
              <a:t>income</a:t>
            </a:r>
            <a:r>
              <a:rPr lang="en-US" sz="2000" spc="-67" dirty="0"/>
              <a:t> </a:t>
            </a:r>
            <a:r>
              <a:rPr lang="en-US" sz="2000" dirty="0"/>
              <a:t>is</a:t>
            </a:r>
            <a:r>
              <a:rPr lang="en-US" sz="2000" spc="-73" dirty="0"/>
              <a:t> </a:t>
            </a:r>
            <a:r>
              <a:rPr lang="en-US" sz="2000" dirty="0"/>
              <a:t>not</a:t>
            </a:r>
            <a:r>
              <a:rPr lang="en-US" sz="2000" spc="-73" dirty="0"/>
              <a:t> </a:t>
            </a:r>
            <a:r>
              <a:rPr lang="en-US" sz="2000" dirty="0"/>
              <a:t>being</a:t>
            </a:r>
            <a:r>
              <a:rPr lang="en-US" sz="2000" spc="-73" dirty="0"/>
              <a:t> </a:t>
            </a:r>
            <a:r>
              <a:rPr lang="en-US" sz="2000" spc="-27" dirty="0"/>
              <a:t>used </a:t>
            </a:r>
            <a:r>
              <a:rPr lang="en-US" sz="2000" dirty="0"/>
              <a:t>locally</a:t>
            </a:r>
            <a:r>
              <a:rPr lang="en-US" sz="2000" spc="-80" dirty="0"/>
              <a:t> </a:t>
            </a:r>
            <a:r>
              <a:rPr lang="en-US" sz="2000" dirty="0"/>
              <a:t>and</a:t>
            </a:r>
            <a:r>
              <a:rPr lang="en-US" sz="2000" spc="-40" dirty="0"/>
              <a:t> </a:t>
            </a:r>
            <a:r>
              <a:rPr lang="en-US" sz="2000" dirty="0"/>
              <a:t>they</a:t>
            </a:r>
            <a:r>
              <a:rPr lang="en-US" sz="2000" spc="-53" dirty="0"/>
              <a:t> </a:t>
            </a:r>
            <a:r>
              <a:rPr lang="en-US" sz="2000" dirty="0"/>
              <a:t>do</a:t>
            </a:r>
            <a:r>
              <a:rPr lang="en-US" sz="2000" spc="-53" dirty="0"/>
              <a:t> </a:t>
            </a:r>
            <a:r>
              <a:rPr lang="en-US" sz="2000" dirty="0"/>
              <a:t>not</a:t>
            </a:r>
            <a:r>
              <a:rPr lang="en-US" sz="2000" spc="-60" dirty="0"/>
              <a:t> </a:t>
            </a:r>
            <a:r>
              <a:rPr lang="en-US" sz="2000" dirty="0"/>
              <a:t>pay</a:t>
            </a:r>
            <a:r>
              <a:rPr lang="en-US" sz="2000" spc="-53" dirty="0"/>
              <a:t> </a:t>
            </a:r>
            <a:r>
              <a:rPr lang="en-US" sz="2000" dirty="0"/>
              <a:t>tax</a:t>
            </a:r>
            <a:r>
              <a:rPr lang="en-US" sz="2000" spc="-47" dirty="0"/>
              <a:t> </a:t>
            </a:r>
            <a:r>
              <a:rPr lang="en-US" sz="2000" spc="-13" dirty="0"/>
              <a:t>locally)</a:t>
            </a:r>
            <a:endParaRPr lang="en-US" sz="2000" dirty="0"/>
          </a:p>
        </p:txBody>
      </p:sp>
      <p:pic>
        <p:nvPicPr>
          <p:cNvPr id="8" name="Graphic 7" descr="Coins with solid fill">
            <a:extLst>
              <a:ext uri="{FF2B5EF4-FFF2-40B4-BE49-F238E27FC236}">
                <a16:creationId xmlns:a16="http://schemas.microsoft.com/office/drawing/2014/main" id="{75EE0DC0-F660-914A-84F2-271D1CE62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399" y="3905746"/>
            <a:ext cx="1697494" cy="16974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116" y="563880"/>
            <a:ext cx="9025603" cy="693353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4400" b="1" dirty="0"/>
              <a:t>National</a:t>
            </a:r>
            <a:r>
              <a:rPr sz="4400" b="1" spc="-207" dirty="0"/>
              <a:t> </a:t>
            </a:r>
            <a:r>
              <a:rPr sz="4400" b="1" spc="-13" dirty="0"/>
              <a:t>income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7</a:t>
            </a:fld>
            <a:endParaRPr spc="-33" dirty="0"/>
          </a:p>
        </p:txBody>
      </p:sp>
      <p:sp>
        <p:nvSpPr>
          <p:cNvPr id="3" name="object 3"/>
          <p:cNvSpPr txBox="1"/>
          <p:nvPr/>
        </p:nvSpPr>
        <p:spPr>
          <a:xfrm>
            <a:off x="995408" y="1900089"/>
            <a:ext cx="8705427" cy="2827270"/>
          </a:xfrm>
          <a:prstGeom prst="rect">
            <a:avLst/>
          </a:prstGeom>
        </p:spPr>
        <p:txBody>
          <a:bodyPr vert="horz" wrap="square" lIns="0" tIns="254847" rIns="0" bIns="0" rtlCol="0">
            <a:spAutoFit/>
          </a:bodyPr>
          <a:lstStyle/>
          <a:p>
            <a:pPr marL="16932">
              <a:spcBef>
                <a:spcPts val="2007"/>
              </a:spcBef>
              <a:tabLst>
                <a:tab pos="473275" algn="l"/>
                <a:tab pos="474121" algn="l"/>
              </a:tabLst>
            </a:pPr>
            <a:r>
              <a:rPr sz="2800" b="1" dirty="0">
                <a:latin typeface="Garamond"/>
                <a:cs typeface="Garamond"/>
              </a:rPr>
              <a:t>In the</a:t>
            </a:r>
            <a:r>
              <a:rPr sz="2800" b="1" spc="20" dirty="0">
                <a:latin typeface="Garamond"/>
                <a:cs typeface="Garamond"/>
              </a:rPr>
              <a:t> </a:t>
            </a:r>
            <a:r>
              <a:rPr sz="2800" b="1" spc="-13" dirty="0">
                <a:latin typeface="Garamond"/>
                <a:cs typeface="Garamond"/>
              </a:rPr>
              <a:t>news….</a:t>
            </a:r>
            <a:endParaRPr sz="2800" dirty="0">
              <a:latin typeface="Garamond"/>
              <a:cs typeface="Garamond"/>
            </a:endParaRPr>
          </a:p>
          <a:p>
            <a:pPr marL="1236102" lvl="1" indent="-610430">
              <a:spcBef>
                <a:spcPts val="1867"/>
              </a:spcBef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1236102" algn="l"/>
                <a:tab pos="1236949" algn="l"/>
              </a:tabLst>
            </a:pP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GDP</a:t>
            </a:r>
            <a:r>
              <a:rPr sz="2800" b="1" spc="-27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2800" b="1" spc="-27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</a:t>
            </a:r>
            <a:r>
              <a:rPr sz="2800" b="1" spc="33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spc="-13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growth</a:t>
            </a:r>
            <a:endParaRPr sz="2800" dirty="0">
              <a:latin typeface="Garamond"/>
              <a:cs typeface="Garamond"/>
            </a:endParaRPr>
          </a:p>
          <a:p>
            <a:pPr marL="1453690" lvl="1" indent="-828019">
              <a:spcBef>
                <a:spcPts val="2360"/>
              </a:spcBef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1453690" algn="l"/>
                <a:tab pos="1454537" algn="l"/>
              </a:tabLst>
            </a:pP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But,</a:t>
            </a:r>
            <a:r>
              <a:rPr sz="2800" b="1" spc="-20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is</a:t>
            </a:r>
            <a:r>
              <a:rPr sz="2800" b="1" spc="-27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GDP</a:t>
            </a:r>
            <a:r>
              <a:rPr sz="2800" b="1" spc="-33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spc="-13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measured?</a:t>
            </a:r>
            <a:endParaRPr sz="2800" dirty="0">
              <a:latin typeface="Garamond"/>
              <a:cs typeface="Garamond"/>
            </a:endParaRPr>
          </a:p>
          <a:p>
            <a:pPr marL="1453690" lvl="1" indent="-828019">
              <a:spcBef>
                <a:spcPts val="2347"/>
              </a:spcBef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1453690" algn="l"/>
                <a:tab pos="1454537" algn="l"/>
              </a:tabLst>
            </a:pP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London</a:t>
            </a:r>
            <a:r>
              <a:rPr sz="2800" b="1" spc="13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Olympics</a:t>
            </a:r>
            <a:r>
              <a:rPr sz="2800" b="1" spc="-20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2012</a:t>
            </a:r>
            <a:r>
              <a:rPr sz="2800" b="1" spc="7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2800" b="1" spc="-13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</a:t>
            </a:r>
            <a:r>
              <a:rPr sz="2800" b="1" spc="-7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</a:t>
            </a:r>
            <a:r>
              <a:rPr sz="2800" b="1" spc="-7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b="1" spc="-13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income</a:t>
            </a:r>
            <a:endParaRPr sz="28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724897" y="608825"/>
            <a:ext cx="9176783" cy="1438000"/>
          </a:xfrm>
          <a:prstGeom prst="rect">
            <a:avLst/>
          </a:prstGeom>
        </p:spPr>
        <p:txBody>
          <a:bodyPr vert="horz" wrap="square" lIns="0" tIns="22013" rIns="0" bIns="0" rtlCol="0" anchor="t">
            <a:spAutoFit/>
          </a:bodyPr>
          <a:lstStyle/>
          <a:p>
            <a:pPr marL="16933">
              <a:lnSpc>
                <a:spcPct val="100000"/>
              </a:lnSpc>
              <a:spcBef>
                <a:spcPts val="173"/>
              </a:spcBef>
            </a:pPr>
            <a:r>
              <a:rPr lang="en-GB" sz="4000" b="1" dirty="0"/>
              <a:t>U.S.</a:t>
            </a:r>
            <a:r>
              <a:rPr lang="en-GB" sz="4000" b="1" spc="93" dirty="0"/>
              <a:t> </a:t>
            </a:r>
            <a:r>
              <a:rPr sz="4000" b="1" dirty="0"/>
              <a:t>Gross</a:t>
            </a:r>
            <a:r>
              <a:rPr sz="4000" b="1" spc="87" dirty="0"/>
              <a:t> </a:t>
            </a:r>
            <a:r>
              <a:rPr sz="4000" b="1" dirty="0"/>
              <a:t>Domestic</a:t>
            </a:r>
            <a:r>
              <a:rPr sz="4000" b="1" spc="40" dirty="0"/>
              <a:t> </a:t>
            </a:r>
            <a:r>
              <a:rPr sz="4000" b="1" spc="-13" dirty="0"/>
              <a:t>Product</a:t>
            </a:r>
            <a:br>
              <a:rPr lang="en-GB" sz="4000" b="1" spc="-13" dirty="0"/>
            </a:br>
            <a:r>
              <a:rPr lang="en-GB" sz="1200" b="1" dirty="0">
                <a:latin typeface="Arial"/>
                <a:cs typeface="Arial"/>
              </a:rPr>
              <a:t>in</a:t>
            </a:r>
            <a:r>
              <a:rPr lang="en-GB" sz="1200" b="1" spc="65" dirty="0">
                <a:latin typeface="Arial"/>
                <a:cs typeface="Arial"/>
              </a:rPr>
              <a:t> </a:t>
            </a:r>
            <a:r>
              <a:rPr lang="en-GB" sz="1200" b="1" dirty="0">
                <a:latin typeface="Arial"/>
                <a:cs typeface="Arial"/>
              </a:rPr>
              <a:t>billions</a:t>
            </a:r>
            <a:r>
              <a:rPr lang="en-GB" sz="1200" b="1" spc="65" dirty="0">
                <a:latin typeface="Arial"/>
                <a:cs typeface="Arial"/>
              </a:rPr>
              <a:t> </a:t>
            </a:r>
            <a:r>
              <a:rPr lang="en-GB" sz="1200" b="1" dirty="0">
                <a:latin typeface="Arial"/>
                <a:cs typeface="Arial"/>
              </a:rPr>
              <a:t>of</a:t>
            </a:r>
            <a:r>
              <a:rPr lang="en-GB" sz="1200" b="1" spc="50" dirty="0">
                <a:latin typeface="Arial"/>
                <a:cs typeface="Arial"/>
              </a:rPr>
              <a:t> </a:t>
            </a:r>
            <a:r>
              <a:rPr lang="en-GB" sz="1200" b="1" dirty="0">
                <a:latin typeface="Arial"/>
                <a:cs typeface="Arial"/>
              </a:rPr>
              <a:t>chained</a:t>
            </a:r>
            <a:r>
              <a:rPr lang="en-GB" sz="1200" b="1" spc="60" dirty="0">
                <a:latin typeface="Arial"/>
                <a:cs typeface="Arial"/>
              </a:rPr>
              <a:t> </a:t>
            </a:r>
            <a:r>
              <a:rPr lang="en-GB" sz="1200" b="1" dirty="0">
                <a:latin typeface="Arial"/>
                <a:cs typeface="Arial"/>
              </a:rPr>
              <a:t>1996</a:t>
            </a:r>
            <a:r>
              <a:rPr lang="en-GB" sz="1200" b="1" spc="35" dirty="0">
                <a:latin typeface="Arial"/>
                <a:cs typeface="Arial"/>
              </a:rPr>
              <a:t> </a:t>
            </a:r>
            <a:r>
              <a:rPr lang="en-GB" sz="1200" b="1" spc="-10" dirty="0">
                <a:latin typeface="Arial"/>
                <a:cs typeface="Arial"/>
              </a:rPr>
              <a:t>dollars</a:t>
            </a:r>
            <a:br>
              <a:rPr lang="en-GB" sz="4000" dirty="0">
                <a:latin typeface="Arial"/>
                <a:cs typeface="Arial"/>
              </a:rPr>
            </a:br>
            <a:endParaRPr sz="4000" b="1" dirty="0"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xfrm>
            <a:off x="8386571" y="4811175"/>
            <a:ext cx="259715" cy="196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GB" spc="-25" smtClean="0"/>
              <a:pPr marL="38100">
                <a:lnSpc>
                  <a:spcPts val="1425"/>
                </a:lnSpc>
              </a:pPr>
              <a:t>8</a:t>
            </a:fld>
            <a:endParaRPr spc="-33" dirty="0"/>
          </a:p>
        </p:txBody>
      </p:sp>
      <p:pic>
        <p:nvPicPr>
          <p:cNvPr id="2" name="Picture 1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BBD1912-6B36-207C-3FFD-58C91DFD3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8" t="34076" r="23111" b="24757"/>
          <a:stretch/>
        </p:blipFill>
        <p:spPr bwMode="auto">
          <a:xfrm>
            <a:off x="2824480" y="1890303"/>
            <a:ext cx="6207759" cy="3931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5501-FA2D-97F4-4149-E0131B98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1" y="753719"/>
            <a:ext cx="10821174" cy="1049235"/>
          </a:xfrm>
        </p:spPr>
        <p:txBody>
          <a:bodyPr>
            <a:normAutofit/>
          </a:bodyPr>
          <a:lstStyle/>
          <a:p>
            <a:r>
              <a:rPr lang="en-GB" sz="4000" b="1" dirty="0"/>
              <a:t>U.S.</a:t>
            </a:r>
            <a:r>
              <a:rPr lang="en-GB" sz="4000" b="1" spc="93" dirty="0"/>
              <a:t> </a:t>
            </a:r>
            <a:r>
              <a:rPr lang="en-GB" sz="4000" b="1" dirty="0"/>
              <a:t>Gross</a:t>
            </a:r>
            <a:r>
              <a:rPr lang="en-GB" sz="4000" b="1" spc="87" dirty="0"/>
              <a:t> </a:t>
            </a:r>
            <a:r>
              <a:rPr lang="en-GB" sz="4000" b="1" dirty="0"/>
              <a:t>Domestic</a:t>
            </a:r>
            <a:r>
              <a:rPr lang="en-GB" sz="4000" b="1" spc="40" dirty="0"/>
              <a:t> </a:t>
            </a:r>
            <a:r>
              <a:rPr lang="en-GB" sz="4000" b="1" spc="-13" dirty="0"/>
              <a:t>Product</a:t>
            </a:r>
            <a:br>
              <a:rPr lang="en-GB" sz="8000" b="1" spc="-13" dirty="0"/>
            </a:br>
            <a:r>
              <a:rPr lang="en-GB" sz="1200" b="1" dirty="0">
                <a:latin typeface="Arial"/>
                <a:cs typeface="Arial"/>
              </a:rPr>
              <a:t>in</a:t>
            </a:r>
            <a:r>
              <a:rPr lang="en-GB" sz="1200" b="1" spc="65" dirty="0">
                <a:latin typeface="Arial"/>
                <a:cs typeface="Arial"/>
              </a:rPr>
              <a:t> </a:t>
            </a:r>
            <a:r>
              <a:rPr lang="en-GB" sz="1200" b="1" dirty="0">
                <a:latin typeface="Arial"/>
                <a:cs typeface="Arial"/>
              </a:rPr>
              <a:t>billions</a:t>
            </a:r>
            <a:r>
              <a:rPr lang="en-GB" sz="1200" b="1" spc="65" dirty="0">
                <a:latin typeface="Arial"/>
                <a:cs typeface="Arial"/>
              </a:rPr>
              <a:t> </a:t>
            </a:r>
            <a:r>
              <a:rPr lang="en-GB" sz="1200" b="1" dirty="0">
                <a:latin typeface="Arial"/>
                <a:cs typeface="Arial"/>
              </a:rPr>
              <a:t>of</a:t>
            </a:r>
            <a:r>
              <a:rPr lang="en-GB" sz="1200" b="1" spc="50" dirty="0">
                <a:latin typeface="Arial"/>
                <a:cs typeface="Arial"/>
              </a:rPr>
              <a:t> </a:t>
            </a:r>
            <a:r>
              <a:rPr lang="en-GB" sz="1200" b="1" dirty="0">
                <a:latin typeface="Arial"/>
                <a:cs typeface="Arial"/>
              </a:rPr>
              <a:t>chained</a:t>
            </a:r>
            <a:r>
              <a:rPr lang="en-GB" sz="1200" b="1" spc="60" dirty="0">
                <a:latin typeface="Arial"/>
                <a:cs typeface="Arial"/>
              </a:rPr>
              <a:t> </a:t>
            </a:r>
            <a:r>
              <a:rPr lang="en-GB" sz="1200" b="1" dirty="0">
                <a:latin typeface="Arial"/>
                <a:cs typeface="Arial"/>
              </a:rPr>
              <a:t>1996</a:t>
            </a:r>
            <a:r>
              <a:rPr lang="en-GB" sz="1200" b="1" spc="35" dirty="0">
                <a:latin typeface="Arial"/>
                <a:cs typeface="Arial"/>
              </a:rPr>
              <a:t> </a:t>
            </a:r>
            <a:r>
              <a:rPr lang="en-GB" sz="1200" b="1" spc="-10" dirty="0">
                <a:latin typeface="Arial"/>
                <a:cs typeface="Arial"/>
              </a:rPr>
              <a:t>dollars</a:t>
            </a:r>
            <a:endParaRPr lang="en-GB" sz="1200" dirty="0"/>
          </a:p>
        </p:txBody>
      </p:sp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FEEBEF-5C23-E00D-2262-3E2B1C664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331" t="34469" r="23111" b="24562"/>
          <a:stretch/>
        </p:blipFill>
        <p:spPr bwMode="auto">
          <a:xfrm>
            <a:off x="3442116" y="2016125"/>
            <a:ext cx="5622093" cy="3449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7916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102</TotalTime>
  <Words>1669</Words>
  <Application>Microsoft Office PowerPoint</Application>
  <PresentationFormat>Widescreen</PresentationFormat>
  <Paragraphs>169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Garamond</vt:lpstr>
      <vt:lpstr>Gill Sans MT</vt:lpstr>
      <vt:lpstr>Times New Roman</vt:lpstr>
      <vt:lpstr>Verdana</vt:lpstr>
      <vt:lpstr>Wingdings</vt:lpstr>
      <vt:lpstr>Gallery</vt:lpstr>
      <vt:lpstr>Economics “introduction to macroeconomics &amp;growth”</vt:lpstr>
      <vt:lpstr>Micro vs Macro?</vt:lpstr>
      <vt:lpstr>Important issues in macroeconomics</vt:lpstr>
      <vt:lpstr>The four key macroeconomic variables</vt:lpstr>
      <vt:lpstr>GDP - Gross Domestic Product</vt:lpstr>
      <vt:lpstr>The gross national income (GNI),  relation to GDP</vt:lpstr>
      <vt:lpstr>National income</vt:lpstr>
      <vt:lpstr>U.S. Gross Domestic Product in billions of chained 1996 dollars </vt:lpstr>
      <vt:lpstr>U.S. Gross Domestic Product in billions of chained 1996 dollars</vt:lpstr>
      <vt:lpstr>Organization of Economic Activity</vt:lpstr>
      <vt:lpstr>PowerPoint Presentation</vt:lpstr>
      <vt:lpstr>GDP components</vt:lpstr>
      <vt:lpstr>PowerPoint Presentation</vt:lpstr>
      <vt:lpstr>Measuring GDP (cont.)</vt:lpstr>
      <vt:lpstr>Calculating Real GDP</vt:lpstr>
      <vt:lpstr>Calculating Real GDP (cont.)</vt:lpstr>
      <vt:lpstr>Calculating Real GDP (cont.)</vt:lpstr>
      <vt:lpstr>The Uses and Limitations of Real GDP</vt:lpstr>
      <vt:lpstr>The Uses and Limitations of Real GDP</vt:lpstr>
      <vt:lpstr>The Uses and Limitations of Real GDP</vt:lpstr>
      <vt:lpstr>The Uses and Limitations of Real GDP</vt:lpstr>
      <vt:lpstr>The Uses and Limitations of Real GDP</vt:lpstr>
      <vt:lpstr>PowerPoint Presentation</vt:lpstr>
      <vt:lpstr>The Uses and Limitations of Real GDP</vt:lpstr>
      <vt:lpstr>Actual and potential economic growth – important to understand differences</vt:lpstr>
      <vt:lpstr>Economic growth fluctuates</vt:lpstr>
      <vt:lpstr>Positive vs. Negative Output gap</vt:lpstr>
      <vt:lpstr>The Uses and Limitations of Real GDP.. Bottom Line…</vt:lpstr>
      <vt:lpstr>In conclusion…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BSP304-Business Economics Topic-6 introduction to macroeconomics &amp;growth</dc:title>
  <dc:creator>CANSU Unver-Erbas</dc:creator>
  <cp:lastModifiedBy>Cansu Unver-Erbas</cp:lastModifiedBy>
  <cp:revision>2</cp:revision>
  <dcterms:created xsi:type="dcterms:W3CDTF">2022-11-04T14:21:07Z</dcterms:created>
  <dcterms:modified xsi:type="dcterms:W3CDTF">2024-12-23T06:20:41Z</dcterms:modified>
</cp:coreProperties>
</file>