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C331F0-1334-401A-8AD7-EBE1AFD7F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581E97B-42C0-482E-AF72-EBC4C7F8A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7792A9-31E5-463E-B3AC-41B97F0F9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3EA0EB-A840-4350-8232-D6213F6F8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DF82A9-E9FF-4526-BB9A-687C3E82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7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121B503-C1D0-40B9-BF28-ADD4E2451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C726E88-10F0-4F5E-8275-9352E57D3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D938B9-EED7-447B-A488-6471E99FA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A7415A-3098-400B-BB82-B92BB6DA8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B63E0DF-0F2D-4738-A872-6080B435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49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BD568C3-88AE-4B12-BB5D-97BB58599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87F6329-440D-4754-8E95-AF737D38F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036030-40CD-49D2-B7F8-E4473037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9D1583-D105-4999-B08C-8B1CACD24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9BA6CE-7F59-4F0B-AA81-5725FC41B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480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C22AF79-7806-4826-8979-0003005B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FE7190-D261-4CD2-B438-56BD071E4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17F6DB-F8B9-4DA1-9BF2-5A4ABD222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12C8F3-4F7A-4957-8BB6-39D31E77C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CE8D147-7240-49BF-BF20-00AE05C08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129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56F6EF-4484-4BBF-B517-471E230D4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686FFA4-7C84-495B-8B78-EA0D6F848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2EF3C4-DDDD-455B-9467-E0906931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606E95-9E6D-4EA8-994D-874DAEC71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A27655-DABA-4909-B024-506E02574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603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2A242A-1190-4533-98BF-9B5739CFC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FCE975-6DA3-4683-8163-1101C393D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92B3FAF-C9C9-459D-BC8A-EB460071E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D78463-1867-4CB0-8D05-65410C60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045B73F-0A6E-4C66-A104-09E822D11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7884436-DB3C-41D7-A9A4-27E347BBA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17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9D80B8-6911-4F36-96B1-553052A6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9D8D7BD-606C-4639-AD4F-34C934093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2973559-81BB-43EC-B0B8-4D3B6487F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CA14D69-CCA8-446C-89A4-FF6120294C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97F97F5-462D-4662-9577-15E974F57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32B3BAD-A378-47F0-8F8F-459AED5F6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BEB0D22-F178-4569-BFED-410255B90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74CB710-BAC4-49F9-A0AF-E9126F93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97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E614E2-671A-4EFE-8C5B-DCD789F2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8FDC671-B59C-4BF1-840B-E37710604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225210E-51E2-4785-8F50-ECA996868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EC73828-B32D-4B5E-8E14-2FA75481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67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CE69DCB-52A2-41E5-9D47-AA367345A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51210F3-F9B5-4DD4-98FD-35B8B2B4A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676106D-938A-4D57-848F-9B10B7E2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2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D5D6E7-1ADE-4FD1-ABA2-57645E29B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1CA3F9-0E61-407A-A222-6EE57378A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346384C-D63F-47E7-8147-52F76E399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EE844A-000F-4873-9036-C687B5C82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02D2F52-4191-4706-8CC7-56225DF8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4E8E866-AD29-459A-91DA-13B3A25C0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83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73260F-327F-4751-AD74-5904F7D80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307DF35-A851-4A1E-BEBF-A82973E48A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A3581D1-132E-4E1A-97F1-8C503602D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44DCAE5-20FA-40DB-8A7E-E6E6CC5A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CA540C2-E30D-4BD2-9327-DA951696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AD8F9C-68A6-4F58-99B3-89B137D1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60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D6CE42D-6591-4E02-B94E-B7380DFB9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676C041-DE23-431D-9AC6-20B3BE5D8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D83BDB-7D07-4B92-91BF-4D73E6220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6DD6676-C1AB-47CB-9488-6C89198ED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9519346-D1BD-4AAB-B385-73AB4F425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17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DE01B5-553A-4C6D-A086-5C6E9C7770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 dirty="0"/>
              <a:t> 105, </a:t>
            </a:r>
            <a:r>
              <a:rPr lang="tr-TR" sz="3200" dirty="0" err="1"/>
              <a:t>Worksheet</a:t>
            </a:r>
            <a:r>
              <a:rPr lang="tr-TR" sz="3200" dirty="0"/>
              <a:t>, 10th </a:t>
            </a:r>
            <a:r>
              <a:rPr lang="tr-TR" sz="3200" dirty="0" err="1"/>
              <a:t>week</a:t>
            </a:r>
            <a:endParaRPr lang="tr-TR" sz="32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82DB6D-338A-4801-81F2-E449F812AC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6314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48CF43-14C0-447C-B45B-F46AFA18C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 dirty="0"/>
              <a:t> 105, Worksheet,10 </a:t>
            </a:r>
            <a:r>
              <a:rPr lang="tr-TR" sz="3200" dirty="0" err="1"/>
              <a:t>th</a:t>
            </a:r>
            <a:r>
              <a:rPr lang="tr-TR" sz="3200" dirty="0"/>
              <a:t> </a:t>
            </a:r>
            <a:r>
              <a:rPr lang="tr-TR" sz="3200" dirty="0" err="1"/>
              <a:t>week</a:t>
            </a:r>
            <a:r>
              <a:rPr lang="tr-TR" sz="3200" dirty="0"/>
              <a:t>- 1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0FABDE-D257-4A83-9F16-315751A96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+mj-lt"/>
              </a:rPr>
              <a:t>‘’Uğraşma/ Şiir yazamazsın/ Bu denli maviyken gökyüzü/ Ve deniz </a:t>
            </a:r>
            <a:r>
              <a:rPr lang="tr-TR" dirty="0" err="1">
                <a:latin typeface="+mj-lt"/>
              </a:rPr>
              <a:t>yanıbaşındayken</a:t>
            </a:r>
            <a:r>
              <a:rPr lang="tr-TR" dirty="0">
                <a:latin typeface="+mj-lt"/>
              </a:rPr>
              <a:t>’’ Sabahattin Kudret Aksal</a:t>
            </a:r>
          </a:p>
          <a:p>
            <a:r>
              <a:rPr lang="tr-TR" dirty="0">
                <a:latin typeface="+mj-lt"/>
              </a:rPr>
              <a:t>‘’</a:t>
            </a:r>
            <a:r>
              <a:rPr lang="tr-TR" dirty="0" err="1">
                <a:latin typeface="+mj-lt"/>
              </a:rPr>
              <a:t>Ubi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dubium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ibi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libertas</a:t>
            </a:r>
            <a:r>
              <a:rPr lang="tr-TR" dirty="0">
                <a:latin typeface="+mj-lt"/>
              </a:rPr>
              <a:t>’’. Nerede şüphe varsa, orada özgürlük vardır.</a:t>
            </a:r>
          </a:p>
          <a:p>
            <a:r>
              <a:rPr lang="tr-TR" dirty="0">
                <a:latin typeface="+mj-lt"/>
              </a:rPr>
              <a:t>1.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does</a:t>
            </a:r>
            <a:r>
              <a:rPr lang="tr-TR" dirty="0">
                <a:latin typeface="+mj-lt"/>
              </a:rPr>
              <a:t> it </a:t>
            </a:r>
            <a:r>
              <a:rPr lang="tr-TR" dirty="0" err="1">
                <a:latin typeface="+mj-lt"/>
              </a:rPr>
              <a:t>mean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rates</a:t>
            </a:r>
            <a:r>
              <a:rPr lang="tr-TR" dirty="0">
                <a:latin typeface="+mj-lt"/>
              </a:rPr>
              <a:t>? 1815 %, 212 %, 40 %, 14 %, 5 %. </a:t>
            </a:r>
          </a:p>
          <a:p>
            <a:r>
              <a:rPr lang="tr-TR" dirty="0">
                <a:latin typeface="+mj-lt"/>
              </a:rPr>
              <a:t>2. </a:t>
            </a:r>
            <a:r>
              <a:rPr lang="tr-TR" dirty="0" err="1">
                <a:latin typeface="+mj-lt"/>
              </a:rPr>
              <a:t>Suppose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</a:t>
            </a:r>
            <a:r>
              <a:rPr lang="tr-TR" dirty="0">
                <a:latin typeface="+mj-lt"/>
              </a:rPr>
              <a:t> is 50,000. lira. How </a:t>
            </a:r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 (time) it </a:t>
            </a:r>
            <a:r>
              <a:rPr lang="tr-TR" dirty="0" err="1">
                <a:latin typeface="+mj-lt"/>
              </a:rPr>
              <a:t>takes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reach</a:t>
            </a:r>
            <a:r>
              <a:rPr lang="tr-TR" dirty="0">
                <a:latin typeface="+mj-lt"/>
              </a:rPr>
              <a:t> 100,000. lira?</a:t>
            </a:r>
          </a:p>
          <a:p>
            <a:r>
              <a:rPr lang="tr-TR" dirty="0">
                <a:latin typeface="+mj-lt"/>
              </a:rPr>
              <a:t>3.</a:t>
            </a:r>
            <a:r>
              <a:rPr lang="tr-TR" dirty="0"/>
              <a:t> </a:t>
            </a:r>
            <a:r>
              <a:rPr lang="tr-TR" dirty="0">
                <a:latin typeface="+mj-lt"/>
              </a:rPr>
              <a:t>Using </a:t>
            </a:r>
            <a:r>
              <a:rPr lang="tr-TR" dirty="0" err="1">
                <a:latin typeface="+mj-lt"/>
              </a:rPr>
              <a:t>available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statistics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TÜİK (</a:t>
            </a:r>
            <a:r>
              <a:rPr lang="tr-TR" dirty="0" err="1">
                <a:latin typeface="+mj-lt"/>
              </a:rPr>
              <a:t>Turkish</a:t>
            </a:r>
            <a:r>
              <a:rPr lang="tr-TR" dirty="0">
                <a:latin typeface="+mj-lt"/>
              </a:rPr>
              <a:t> Statistical </a:t>
            </a:r>
            <a:r>
              <a:rPr lang="tr-TR" dirty="0" err="1">
                <a:latin typeface="+mj-lt"/>
              </a:rPr>
              <a:t>Institute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find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2021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2022; a)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imports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exports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gross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domestic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formation</a:t>
            </a:r>
            <a:r>
              <a:rPr lang="tr-TR" dirty="0">
                <a:latin typeface="+mj-lt"/>
              </a:rPr>
              <a:t>; b) </a:t>
            </a:r>
            <a:r>
              <a:rPr lang="tr-TR" dirty="0" err="1">
                <a:latin typeface="+mj-lt"/>
              </a:rPr>
              <a:t>calculate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them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terms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2021 </a:t>
            </a:r>
            <a:r>
              <a:rPr lang="tr-TR" dirty="0" err="1">
                <a:latin typeface="+mj-lt"/>
              </a:rPr>
              <a:t>and</a:t>
            </a:r>
            <a:r>
              <a:rPr lang="tr-TR">
                <a:latin typeface="+mj-lt"/>
              </a:rPr>
              <a:t> 2022.</a:t>
            </a:r>
            <a:endParaRPr lang="tr-TR" dirty="0">
              <a:latin typeface="+mj-lt"/>
            </a:endParaRP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1384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9CE424-3B96-4D17-AC2E-9864F0344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 dirty="0"/>
              <a:t> 105, </a:t>
            </a:r>
            <a:r>
              <a:rPr lang="tr-TR" sz="3200" dirty="0" err="1"/>
              <a:t>Worksheet</a:t>
            </a:r>
            <a:r>
              <a:rPr lang="tr-TR" sz="3200" dirty="0"/>
              <a:t>, 11th </a:t>
            </a:r>
            <a:r>
              <a:rPr lang="tr-TR" sz="3200" dirty="0" err="1"/>
              <a:t>week</a:t>
            </a:r>
            <a:r>
              <a:rPr lang="tr-TR" sz="3200" dirty="0"/>
              <a:t>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6BA45E-FEFF-45E9-B712-460470A96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+mj-lt"/>
              </a:rPr>
              <a:t>4. </a:t>
            </a:r>
            <a:r>
              <a:rPr lang="tr-TR" sz="1800" dirty="0" err="1">
                <a:latin typeface="+mj-lt"/>
              </a:rPr>
              <a:t>Average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real</a:t>
            </a:r>
            <a:r>
              <a:rPr lang="tr-TR" sz="1800" dirty="0">
                <a:latin typeface="+mj-lt"/>
              </a:rPr>
              <a:t>    </a:t>
            </a:r>
            <a:r>
              <a:rPr lang="tr-TR" sz="1800" dirty="0" err="1">
                <a:latin typeface="+mj-lt"/>
              </a:rPr>
              <a:t>Labor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demand</a:t>
            </a:r>
            <a:r>
              <a:rPr lang="tr-TR" sz="1800" dirty="0">
                <a:latin typeface="+mj-lt"/>
              </a:rPr>
              <a:t>         </a:t>
            </a:r>
            <a:r>
              <a:rPr lang="tr-TR" sz="1800" dirty="0" err="1">
                <a:latin typeface="+mj-lt"/>
              </a:rPr>
              <a:t>Labor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supply</a:t>
            </a:r>
            <a:r>
              <a:rPr lang="tr-TR" sz="1800" dirty="0">
                <a:latin typeface="+mj-lt"/>
              </a:rPr>
              <a:t>            </a:t>
            </a:r>
            <a:r>
              <a:rPr lang="tr-TR" sz="1800" dirty="0" err="1">
                <a:latin typeface="+mj-lt"/>
              </a:rPr>
              <a:t>Labor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force</a:t>
            </a:r>
            <a:endParaRPr lang="tr-TR" sz="1800" dirty="0">
              <a:latin typeface="+mj-lt"/>
            </a:endParaRPr>
          </a:p>
          <a:p>
            <a:pPr marL="0" indent="0">
              <a:buNone/>
            </a:pPr>
            <a:r>
              <a:rPr lang="tr-TR" sz="1800" dirty="0">
                <a:latin typeface="+mj-lt"/>
              </a:rPr>
              <a:t>         </a:t>
            </a:r>
            <a:r>
              <a:rPr lang="tr-TR" sz="1800" dirty="0" err="1">
                <a:latin typeface="+mj-lt"/>
              </a:rPr>
              <a:t>wage</a:t>
            </a:r>
            <a:r>
              <a:rPr lang="tr-TR" sz="1800" dirty="0">
                <a:latin typeface="+mj-lt"/>
              </a:rPr>
              <a:t> (TL/</a:t>
            </a:r>
            <a:r>
              <a:rPr lang="tr-TR" sz="1800" dirty="0" err="1">
                <a:latin typeface="+mj-lt"/>
              </a:rPr>
              <a:t>hour</a:t>
            </a:r>
            <a:r>
              <a:rPr lang="tr-TR" sz="1800" dirty="0">
                <a:latin typeface="+mj-lt"/>
              </a:rPr>
              <a:t>)      (000)                          (000)                        (000)</a:t>
            </a:r>
          </a:p>
          <a:p>
            <a:pPr marL="0" indent="0">
              <a:buNone/>
            </a:pPr>
            <a:r>
              <a:rPr lang="tr-TR" sz="1800" dirty="0">
                <a:latin typeface="+mj-lt"/>
              </a:rPr>
              <a:t>              3.00                     200                             100                           118</a:t>
            </a:r>
          </a:p>
          <a:p>
            <a:pPr marL="0" indent="0">
              <a:buNone/>
            </a:pPr>
            <a:r>
              <a:rPr lang="tr-TR" sz="1800" dirty="0">
                <a:latin typeface="+mj-lt"/>
              </a:rPr>
              <a:t>              4.00                     170                              120                          136</a:t>
            </a:r>
          </a:p>
          <a:p>
            <a:pPr marL="0" indent="0">
              <a:buNone/>
            </a:pPr>
            <a:r>
              <a:rPr lang="tr-TR" sz="1800" dirty="0">
                <a:latin typeface="+mj-lt"/>
              </a:rPr>
              <a:t>              5.00                     140                              140                          154</a:t>
            </a:r>
          </a:p>
          <a:p>
            <a:pPr marL="0" indent="0">
              <a:buNone/>
            </a:pPr>
            <a:r>
              <a:rPr lang="tr-TR" sz="1800" dirty="0">
                <a:latin typeface="+mj-lt"/>
              </a:rPr>
              <a:t>              6.00                     110                              160                           172</a:t>
            </a:r>
          </a:p>
          <a:p>
            <a:pPr marL="0" indent="0">
              <a:buNone/>
            </a:pPr>
            <a:r>
              <a:rPr lang="tr-TR" sz="1800" dirty="0">
                <a:latin typeface="+mj-lt"/>
              </a:rPr>
              <a:t>              7.00                       70                              190                           199</a:t>
            </a:r>
          </a:p>
          <a:p>
            <a:pPr marL="0" indent="0">
              <a:buNone/>
            </a:pPr>
            <a:r>
              <a:rPr lang="tr-TR" sz="1800" dirty="0">
                <a:latin typeface="+mj-lt"/>
              </a:rPr>
              <a:t>a) </a:t>
            </a:r>
            <a:r>
              <a:rPr lang="tr-TR" sz="1800" dirty="0" err="1">
                <a:latin typeface="+mj-lt"/>
              </a:rPr>
              <a:t>Plot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the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labor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demand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and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labor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supply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curves</a:t>
            </a:r>
            <a:r>
              <a:rPr lang="tr-TR" sz="1800" dirty="0">
                <a:latin typeface="+mj-lt"/>
              </a:rPr>
              <a:t>. b) Can </a:t>
            </a:r>
            <a:r>
              <a:rPr lang="tr-TR" sz="1800" dirty="0" err="1">
                <a:latin typeface="+mj-lt"/>
              </a:rPr>
              <a:t>you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see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the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inelastic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nature</a:t>
            </a:r>
            <a:r>
              <a:rPr lang="tr-TR" sz="1800" dirty="0">
                <a:latin typeface="+mj-lt"/>
              </a:rPr>
              <a:t> of </a:t>
            </a:r>
            <a:r>
              <a:rPr lang="tr-TR" sz="1800" dirty="0" err="1">
                <a:latin typeface="+mj-lt"/>
              </a:rPr>
              <a:t>the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labor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supply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curve</a:t>
            </a:r>
            <a:r>
              <a:rPr lang="tr-TR" sz="1800" dirty="0">
                <a:latin typeface="+mj-lt"/>
              </a:rPr>
              <a:t>? </a:t>
            </a:r>
            <a:r>
              <a:rPr lang="tr-TR" sz="1800" dirty="0" err="1">
                <a:latin typeface="+mj-lt"/>
              </a:rPr>
              <a:t>Explain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why</a:t>
            </a:r>
            <a:r>
              <a:rPr lang="tr-TR" sz="1800" dirty="0">
                <a:latin typeface="+mj-lt"/>
              </a:rPr>
              <a:t>. c) </a:t>
            </a:r>
            <a:r>
              <a:rPr lang="tr-TR" sz="1800" dirty="0" err="1">
                <a:latin typeface="+mj-lt"/>
              </a:rPr>
              <a:t>Where</a:t>
            </a:r>
            <a:r>
              <a:rPr lang="tr-TR" sz="1800" dirty="0">
                <a:latin typeface="+mj-lt"/>
              </a:rPr>
              <a:t> is </a:t>
            </a:r>
            <a:r>
              <a:rPr lang="tr-TR" sz="1800" dirty="0" err="1">
                <a:latin typeface="+mj-lt"/>
              </a:rPr>
              <a:t>the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equilibrium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for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labor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supply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and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labor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demand</a:t>
            </a:r>
            <a:r>
              <a:rPr lang="tr-TR" sz="1800" dirty="0">
                <a:latin typeface="+mj-lt"/>
              </a:rPr>
              <a:t>? As </a:t>
            </a:r>
            <a:r>
              <a:rPr lang="tr-TR" sz="1800" dirty="0" err="1">
                <a:latin typeface="+mj-lt"/>
              </a:rPr>
              <a:t>you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compare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with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labor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force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and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equilibrium</a:t>
            </a:r>
            <a:r>
              <a:rPr lang="tr-TR" sz="1800" dirty="0">
                <a:latin typeface="+mj-lt"/>
              </a:rPr>
              <a:t>, do </a:t>
            </a:r>
            <a:r>
              <a:rPr lang="tr-TR" sz="1800" dirty="0" err="1">
                <a:latin typeface="+mj-lt"/>
              </a:rPr>
              <a:t>you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see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any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unemployment</a:t>
            </a:r>
            <a:r>
              <a:rPr lang="tr-TR" sz="1800" dirty="0">
                <a:latin typeface="+mj-lt"/>
              </a:rPr>
              <a:t>? </a:t>
            </a:r>
            <a:r>
              <a:rPr lang="tr-TR" sz="1800" dirty="0" err="1">
                <a:latin typeface="+mj-lt"/>
              </a:rPr>
              <a:t>If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so</a:t>
            </a:r>
            <a:r>
              <a:rPr lang="tr-TR" sz="1800" dirty="0">
                <a:latin typeface="+mj-lt"/>
              </a:rPr>
              <a:t>, </a:t>
            </a:r>
            <a:r>
              <a:rPr lang="tr-TR" sz="1800" dirty="0" err="1">
                <a:latin typeface="+mj-lt"/>
              </a:rPr>
              <a:t>what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kaind</a:t>
            </a:r>
            <a:r>
              <a:rPr lang="tr-TR" sz="1800" dirty="0">
                <a:latin typeface="+mj-lt"/>
              </a:rPr>
              <a:t> of </a:t>
            </a:r>
            <a:r>
              <a:rPr lang="tr-TR" sz="1800" dirty="0" err="1">
                <a:latin typeface="+mj-lt"/>
              </a:rPr>
              <a:t>unemployment</a:t>
            </a:r>
            <a:r>
              <a:rPr lang="tr-TR" sz="1800" dirty="0">
                <a:latin typeface="+mj-lt"/>
              </a:rPr>
              <a:t> is </a:t>
            </a:r>
            <a:r>
              <a:rPr lang="tr-TR" sz="1800" dirty="0" err="1">
                <a:latin typeface="+mj-lt"/>
              </a:rPr>
              <a:t>that</a:t>
            </a:r>
            <a:r>
              <a:rPr lang="tr-TR" sz="1800" dirty="0">
                <a:latin typeface="+mj-lt"/>
              </a:rPr>
              <a:t>? d) </a:t>
            </a:r>
            <a:r>
              <a:rPr lang="tr-TR" sz="1800" dirty="0" err="1">
                <a:latin typeface="+mj-lt"/>
              </a:rPr>
              <a:t>If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the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wage</a:t>
            </a:r>
            <a:r>
              <a:rPr lang="tr-TR" sz="1800" dirty="0">
                <a:latin typeface="+mj-lt"/>
              </a:rPr>
              <a:t> rate </a:t>
            </a:r>
            <a:r>
              <a:rPr lang="tr-TR" sz="1800" dirty="0" err="1">
                <a:latin typeface="+mj-lt"/>
              </a:rPr>
              <a:t>increases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to</a:t>
            </a:r>
            <a:r>
              <a:rPr lang="tr-TR" sz="1800" dirty="0">
                <a:latin typeface="+mj-lt"/>
              </a:rPr>
              <a:t> 7.00 lira/</a:t>
            </a:r>
            <a:r>
              <a:rPr lang="tr-TR" sz="1800" dirty="0" err="1">
                <a:latin typeface="+mj-lt"/>
              </a:rPr>
              <a:t>hour</a:t>
            </a:r>
            <a:r>
              <a:rPr lang="tr-TR" sz="1800" dirty="0">
                <a:latin typeface="+mj-lt"/>
              </a:rPr>
              <a:t>, </a:t>
            </a:r>
            <a:r>
              <a:rPr lang="tr-TR" sz="1800" dirty="0" err="1">
                <a:latin typeface="+mj-lt"/>
              </a:rPr>
              <a:t>explain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what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happens</a:t>
            </a:r>
            <a:r>
              <a:rPr lang="tr-TR" sz="1800" dirty="0">
                <a:latin typeface="+mj-lt"/>
              </a:rPr>
              <a:t> in </a:t>
            </a:r>
            <a:r>
              <a:rPr lang="tr-TR" sz="1800" dirty="0" err="1">
                <a:latin typeface="+mj-lt"/>
              </a:rPr>
              <a:t>labor</a:t>
            </a:r>
            <a:r>
              <a:rPr lang="tr-TR" sz="1800" dirty="0">
                <a:latin typeface="+mj-lt"/>
              </a:rPr>
              <a:t> market? </a:t>
            </a:r>
            <a:r>
              <a:rPr lang="tr-TR" sz="1800" dirty="0" err="1">
                <a:latin typeface="+mj-lt"/>
              </a:rPr>
              <a:t>Why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wage</a:t>
            </a:r>
            <a:r>
              <a:rPr lang="tr-TR" sz="1800" dirty="0">
                <a:latin typeface="+mj-lt"/>
              </a:rPr>
              <a:t> rate </a:t>
            </a:r>
            <a:r>
              <a:rPr lang="tr-TR" sz="1800" dirty="0" err="1">
                <a:latin typeface="+mj-lt"/>
              </a:rPr>
              <a:t>increases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to</a:t>
            </a:r>
            <a:r>
              <a:rPr lang="tr-TR" sz="1800" dirty="0">
                <a:latin typeface="+mj-lt"/>
              </a:rPr>
              <a:t> 7.00 lira/</a:t>
            </a:r>
            <a:r>
              <a:rPr lang="tr-TR" sz="1800" dirty="0" err="1">
                <a:latin typeface="+mj-lt"/>
              </a:rPr>
              <a:t>hour</a:t>
            </a:r>
            <a:r>
              <a:rPr lang="tr-TR" sz="1800" dirty="0">
                <a:latin typeface="+mj-lt"/>
              </a:rPr>
              <a:t>?</a:t>
            </a:r>
          </a:p>
          <a:p>
            <a:pPr marL="0" indent="0">
              <a:buNone/>
            </a:pPr>
            <a:r>
              <a:rPr lang="tr-TR" sz="1800" dirty="0">
                <a:latin typeface="+mj-lt"/>
              </a:rPr>
              <a:t>              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2838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C233883-4ED4-4733-BDDF-20A08563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 dirty="0"/>
              <a:t> 105, </a:t>
            </a:r>
            <a:r>
              <a:rPr lang="tr-TR" sz="3200" dirty="0" err="1"/>
              <a:t>Worksheet</a:t>
            </a:r>
            <a:r>
              <a:rPr lang="tr-TR" sz="3200" dirty="0"/>
              <a:t>, 11 </a:t>
            </a:r>
            <a:r>
              <a:rPr lang="tr-TR" sz="3200" dirty="0" err="1"/>
              <a:t>th</a:t>
            </a:r>
            <a:r>
              <a:rPr lang="tr-TR" sz="3200" dirty="0"/>
              <a:t> </a:t>
            </a:r>
            <a:r>
              <a:rPr lang="tr-TR" sz="3200" dirty="0" err="1"/>
              <a:t>week</a:t>
            </a:r>
            <a:r>
              <a:rPr lang="tr-TR" sz="3200" dirty="0"/>
              <a:t>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8B70FB-F48E-4D2F-948A-17C014749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5.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relationship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actual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potential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Could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also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actual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potential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6. </a:t>
            </a:r>
            <a:r>
              <a:rPr lang="tr-TR" dirty="0" err="1">
                <a:latin typeface="+mj-lt"/>
              </a:rPr>
              <a:t>According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, at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stage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cycle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at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present</a:t>
            </a:r>
            <a:r>
              <a:rPr lang="tr-TR" dirty="0">
                <a:latin typeface="+mj-lt"/>
              </a:rPr>
              <a:t> time? (Hint: </a:t>
            </a:r>
            <a:r>
              <a:rPr lang="tr-TR" dirty="0" err="1">
                <a:latin typeface="+mj-lt"/>
              </a:rPr>
              <a:t>Consider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phases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cycle</a:t>
            </a:r>
            <a:r>
              <a:rPr lang="tr-TR" dirty="0">
                <a:latin typeface="+mj-lt"/>
              </a:rPr>
              <a:t>).</a:t>
            </a:r>
          </a:p>
          <a:p>
            <a:r>
              <a:rPr lang="tr-TR" dirty="0">
                <a:latin typeface="+mj-lt"/>
              </a:rPr>
              <a:t>7.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consequences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8.Suppose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impose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every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worker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receive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wage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match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 in 2022. </a:t>
            </a:r>
            <a:r>
              <a:rPr lang="tr-TR" dirty="0" err="1">
                <a:latin typeface="+mj-lt"/>
              </a:rPr>
              <a:t>Evaluate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consequences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such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rates</a:t>
            </a:r>
            <a:r>
              <a:rPr lang="tr-TR" dirty="0">
                <a:latin typeface="+mj-lt"/>
              </a:rPr>
              <a:t> </a:t>
            </a:r>
            <a:r>
              <a:rPr lang="tr-TR">
                <a:latin typeface="+mj-lt"/>
              </a:rPr>
              <a:t>in 2022.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578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4B44D6-122C-485D-A0E0-0B745A0E6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/>
              <a:t> 105, </a:t>
            </a:r>
            <a:r>
              <a:rPr lang="tr-TR" sz="3200" dirty="0" err="1"/>
              <a:t>Worksheet</a:t>
            </a:r>
            <a:r>
              <a:rPr lang="tr-TR" sz="3200" dirty="0"/>
              <a:t>, 11 </a:t>
            </a:r>
            <a:r>
              <a:rPr lang="tr-TR" sz="3200" dirty="0" err="1"/>
              <a:t>th</a:t>
            </a:r>
            <a:r>
              <a:rPr lang="tr-TR" sz="3200" dirty="0"/>
              <a:t> </a:t>
            </a:r>
            <a:r>
              <a:rPr lang="tr-TR" sz="3200" dirty="0" err="1"/>
              <a:t>week</a:t>
            </a:r>
            <a:r>
              <a:rPr lang="tr-TR" sz="3200" dirty="0"/>
              <a:t>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661912-0441-4777-ABA8-64876FC46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+mj-lt"/>
              </a:rPr>
              <a:t>9. </a:t>
            </a:r>
            <a:r>
              <a:rPr lang="tr-TR" dirty="0" err="1">
                <a:latin typeface="+mj-lt"/>
              </a:rPr>
              <a:t>Outline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two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groups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solutions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problem: </a:t>
            </a:r>
            <a:r>
              <a:rPr lang="tr-TR" dirty="0" err="1">
                <a:latin typeface="+mj-lt"/>
              </a:rPr>
              <a:t>Group</a:t>
            </a:r>
            <a:r>
              <a:rPr lang="tr-TR" dirty="0">
                <a:latin typeface="+mj-lt"/>
              </a:rPr>
              <a:t> 1- market </a:t>
            </a:r>
            <a:r>
              <a:rPr lang="tr-TR" dirty="0" err="1">
                <a:latin typeface="+mj-lt"/>
              </a:rPr>
              <a:t>oriented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Group</a:t>
            </a:r>
            <a:r>
              <a:rPr lang="tr-TR" dirty="0">
                <a:latin typeface="+mj-lt"/>
              </a:rPr>
              <a:t> 2- </a:t>
            </a:r>
            <a:r>
              <a:rPr lang="tr-TR" dirty="0" err="1">
                <a:latin typeface="+mj-lt"/>
              </a:rPr>
              <a:t>interventionist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10. </a:t>
            </a:r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low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stable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economically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desirable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11.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gap</a:t>
            </a:r>
            <a:r>
              <a:rPr lang="tr-TR" dirty="0">
                <a:latin typeface="+mj-lt"/>
              </a:rPr>
              <a:t>? How is </a:t>
            </a:r>
            <a:r>
              <a:rPr lang="tr-TR" dirty="0" err="1">
                <a:latin typeface="+mj-lt"/>
              </a:rPr>
              <a:t>measured</a:t>
            </a:r>
            <a:r>
              <a:rPr lang="tr-TR" dirty="0">
                <a:latin typeface="+mj-lt"/>
              </a:rPr>
              <a:t>? (Hint: </a:t>
            </a:r>
            <a:r>
              <a:rPr lang="tr-TR" dirty="0" err="1">
                <a:latin typeface="+mj-lt"/>
              </a:rPr>
              <a:t>Think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potential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actual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).</a:t>
            </a:r>
          </a:p>
          <a:p>
            <a:r>
              <a:rPr lang="tr-TR" dirty="0">
                <a:latin typeface="+mj-lt"/>
              </a:rPr>
              <a:t>12. </a:t>
            </a:r>
            <a:r>
              <a:rPr lang="tr-TR" dirty="0" err="1">
                <a:latin typeface="+mj-lt"/>
              </a:rPr>
              <a:t>Actual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 can </a:t>
            </a:r>
            <a:r>
              <a:rPr lang="tr-TR" dirty="0" err="1">
                <a:latin typeface="+mj-lt"/>
              </a:rPr>
              <a:t>never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greater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potential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. True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false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13.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major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influences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actual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spendings</a:t>
            </a:r>
            <a:r>
              <a:rPr lang="tr-TR" dirty="0">
                <a:latin typeface="+mj-lt"/>
              </a:rPr>
              <a:t>. True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false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>
                <a:latin typeface="+mj-lt"/>
              </a:rPr>
              <a:t>14. </a:t>
            </a:r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there</a:t>
            </a:r>
            <a:r>
              <a:rPr lang="tr-TR" dirty="0">
                <a:latin typeface="+mj-lt"/>
              </a:rPr>
              <a:t> is an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population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migration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help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person</a:t>
            </a:r>
            <a:r>
              <a:rPr lang="tr-TR" dirty="0">
                <a:latin typeface="+mj-lt"/>
              </a:rPr>
              <a:t>. True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false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2581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547</Words>
  <Application>Microsoft Office PowerPoint</Application>
  <PresentationFormat>Geniş ekran</PresentationFormat>
  <Paragraphs>29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Eco 105, Worksheet, 10th week</vt:lpstr>
      <vt:lpstr>Eco 105, Worksheet,10 th week- 1</vt:lpstr>
      <vt:lpstr>Eco 105, Worksheet, 11th week, 2</vt:lpstr>
      <vt:lpstr>Eco 105, Worksheet, 11 th week, 3</vt:lpstr>
      <vt:lpstr>Eco 105, Worksheet, 11 th week,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105, Worksheet, 11th week</dc:title>
  <dc:creator>Mahir Fisunoğlu</dc:creator>
  <cp:lastModifiedBy>Mahir Fisunoğlu</cp:lastModifiedBy>
  <cp:revision>24</cp:revision>
  <dcterms:created xsi:type="dcterms:W3CDTF">2020-12-13T18:09:21Z</dcterms:created>
  <dcterms:modified xsi:type="dcterms:W3CDTF">2023-12-06T17:40:48Z</dcterms:modified>
</cp:coreProperties>
</file>