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3" r:id="rId8"/>
    <p:sldId id="262" r:id="rId9"/>
    <p:sldId id="272" r:id="rId10"/>
    <p:sldId id="264" r:id="rId11"/>
    <p:sldId id="274" r:id="rId12"/>
    <p:sldId id="275" r:id="rId13"/>
    <p:sldId id="268" r:id="rId14"/>
    <p:sldId id="269" r:id="rId15"/>
    <p:sldId id="270" r:id="rId16"/>
    <p:sldId id="276" r:id="rId17"/>
    <p:sldId id="277" r:id="rId18"/>
    <p:sldId id="278" r:id="rId19"/>
    <p:sldId id="265" r:id="rId20"/>
    <p:sldId id="266" r:id="rId21"/>
    <p:sldId id="267"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73" autoAdjust="0"/>
  </p:normalViewPr>
  <p:slideViewPr>
    <p:cSldViewPr>
      <p:cViewPr varScale="1">
        <p:scale>
          <a:sx n="104" d="100"/>
          <a:sy n="104" d="100"/>
        </p:scale>
        <p:origin x="6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2319F23C-04D8-428A-A215-D313F3F3063D}" type="datetimeFigureOut">
              <a:rPr lang="tr-TR" smtClean="0"/>
              <a:t>28.03.2023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D99C37-9F11-4CE9-A6BF-06159622DA1E}"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319F23C-04D8-428A-A215-D313F3F3063D}" type="datetimeFigureOut">
              <a:rPr lang="tr-TR" smtClean="0"/>
              <a:t>28.03.2023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D99C37-9F11-4CE9-A6BF-06159622DA1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319F23C-04D8-428A-A215-D313F3F3063D}" type="datetimeFigureOut">
              <a:rPr lang="tr-TR" smtClean="0"/>
              <a:t>28.03.2023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D99C37-9F11-4CE9-A6BF-06159622DA1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2319F23C-04D8-428A-A215-D313F3F3063D}" type="datetimeFigureOut">
              <a:rPr lang="tr-TR" smtClean="0"/>
              <a:t>28.03.2023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D99C37-9F11-4CE9-A6BF-06159622DA1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319F23C-04D8-428A-A215-D313F3F3063D}" type="datetimeFigureOut">
              <a:rPr lang="tr-TR" smtClean="0"/>
              <a:t>28.03.2023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D99C37-9F11-4CE9-A6BF-06159622DA1E}"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2319F23C-04D8-428A-A215-D313F3F3063D}" type="datetimeFigureOut">
              <a:rPr lang="tr-TR" smtClean="0"/>
              <a:t>28.03.2023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D99C37-9F11-4CE9-A6BF-06159622DA1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2319F23C-04D8-428A-A215-D313F3F3063D}" type="datetimeFigureOut">
              <a:rPr lang="tr-TR" smtClean="0"/>
              <a:t>28.03.2023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8D99C37-9F11-4CE9-A6BF-06159622DA1E}"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319F23C-04D8-428A-A215-D313F3F3063D}" type="datetimeFigureOut">
              <a:rPr lang="tr-TR" smtClean="0"/>
              <a:t>28.03.2023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8D99C37-9F11-4CE9-A6BF-06159622DA1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9F23C-04D8-428A-A215-D313F3F3063D}" type="datetimeFigureOut">
              <a:rPr lang="tr-TR" smtClean="0"/>
              <a:t>28.03.2023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8D99C37-9F11-4CE9-A6BF-06159622DA1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319F23C-04D8-428A-A215-D313F3F3063D}" type="datetimeFigureOut">
              <a:rPr lang="tr-TR" smtClean="0"/>
              <a:t>28.03.2023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D99C37-9F11-4CE9-A6BF-06159622DA1E}"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319F23C-04D8-428A-A215-D313F3F3063D}" type="datetimeFigureOut">
              <a:rPr lang="tr-TR" smtClean="0"/>
              <a:t>28.03.2023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D99C37-9F11-4CE9-A6BF-06159622DA1E}"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319F23C-04D8-428A-A215-D313F3F3063D}" type="datetimeFigureOut">
              <a:rPr lang="tr-TR" smtClean="0"/>
              <a:t>28.03.2023</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8D99C37-9F11-4CE9-A6BF-06159622DA1E}"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683568" y="4653136"/>
            <a:ext cx="7543800" cy="1524000"/>
          </a:xfrm>
        </p:spPr>
        <p:txBody>
          <a:bodyPr>
            <a:noAutofit/>
          </a:bodyPr>
          <a:lstStyle/>
          <a:p>
            <a:r>
              <a:rPr lang="tr-TR" sz="3600" i="1" dirty="0"/>
              <a:t>YAŞLILARDA SIK GÖRÜLEN SAĞLIK PROBLEMLERİ İLE TEDAVİ VE BAKIM ESNASINDA ORTAYA ÇIKAN TIP ETİĞİ SORUNLARI</a:t>
            </a:r>
          </a:p>
        </p:txBody>
      </p:sp>
    </p:spTree>
    <p:extLst>
      <p:ext uri="{BB962C8B-B14F-4D97-AF65-F5344CB8AC3E}">
        <p14:creationId xmlns:p14="http://schemas.microsoft.com/office/powerpoint/2010/main" val="247146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pPr marL="0" indent="0">
              <a:buNone/>
            </a:pPr>
            <a:endParaRPr lang="tr-TR" sz="2400" b="1" i="1" dirty="0"/>
          </a:p>
          <a:p>
            <a:pPr marL="0" indent="0" algn="just">
              <a:buNone/>
            </a:pPr>
            <a:r>
              <a:rPr lang="tr-TR" sz="2200" b="1" i="1" dirty="0"/>
              <a:t>3.Endokrin Sistem İle İlgili Problemler</a:t>
            </a:r>
          </a:p>
          <a:p>
            <a:pPr marL="0" indent="0" algn="just">
              <a:buNone/>
            </a:pPr>
            <a:endParaRPr lang="tr-TR" sz="2200" b="1" i="1" dirty="0"/>
          </a:p>
          <a:p>
            <a:pPr marL="0" indent="0" algn="just">
              <a:buNone/>
            </a:pPr>
            <a:r>
              <a:rPr lang="tr-TR" sz="2200" dirty="0"/>
              <a:t>Yaşlılarda endokrin sistem hastalıkları içerisinde pankreas ve </a:t>
            </a:r>
            <a:r>
              <a:rPr lang="tr-TR" sz="2200" dirty="0" err="1"/>
              <a:t>tiroid</a:t>
            </a:r>
            <a:r>
              <a:rPr lang="tr-TR" sz="2200" dirty="0"/>
              <a:t> bezi hastalıkları oldukça sık görülür.</a:t>
            </a:r>
          </a:p>
          <a:p>
            <a:pPr marL="0" indent="0" algn="just">
              <a:buNone/>
            </a:pPr>
            <a:r>
              <a:rPr lang="tr-TR" sz="2200" b="1" i="1" dirty="0"/>
              <a:t>a) </a:t>
            </a:r>
            <a:r>
              <a:rPr lang="tr-TR" sz="2200" b="1" i="1" dirty="0" err="1"/>
              <a:t>Diyabetes</a:t>
            </a:r>
            <a:r>
              <a:rPr lang="tr-TR" sz="2200" b="1" i="1" dirty="0"/>
              <a:t> </a:t>
            </a:r>
            <a:r>
              <a:rPr lang="tr-TR" sz="2200" b="1" i="1" dirty="0" err="1"/>
              <a:t>Mellitus</a:t>
            </a:r>
            <a:r>
              <a:rPr lang="tr-TR" sz="2200" b="1" i="1" dirty="0"/>
              <a:t>(Diyabet):</a:t>
            </a:r>
            <a:r>
              <a:rPr lang="tr-TR" sz="2200" dirty="0"/>
              <a:t> </a:t>
            </a:r>
            <a:r>
              <a:rPr lang="tr-TR" sz="2200" dirty="0" err="1"/>
              <a:t>Diyabetes</a:t>
            </a:r>
            <a:r>
              <a:rPr lang="tr-TR" sz="2200" dirty="0"/>
              <a:t> </a:t>
            </a:r>
            <a:r>
              <a:rPr lang="tr-TR" sz="2200" dirty="0" err="1"/>
              <a:t>Mellitus</a:t>
            </a:r>
            <a:r>
              <a:rPr lang="tr-TR" sz="2200" dirty="0"/>
              <a:t> pankreastan salgılanan insülin </a:t>
            </a:r>
            <a:r>
              <a:rPr lang="tr-TR" sz="2200" dirty="0" err="1"/>
              <a:t>sekresyonunda</a:t>
            </a:r>
            <a:r>
              <a:rPr lang="tr-TR" sz="2200" dirty="0"/>
              <a:t> kanda glikoz (şeker) düzeyinin yüksekliği ile seyreden </a:t>
            </a:r>
            <a:r>
              <a:rPr lang="tr-TR" sz="2200" dirty="0" err="1"/>
              <a:t>metabolik</a:t>
            </a:r>
            <a:r>
              <a:rPr lang="tr-TR" sz="2200" dirty="0"/>
              <a:t> bir hastalıktır. </a:t>
            </a:r>
          </a:p>
          <a:p>
            <a:pPr marL="0" indent="0" algn="just">
              <a:buNone/>
            </a:pPr>
            <a:r>
              <a:rPr lang="tr-TR" sz="2200" dirty="0"/>
              <a:t>Yaşlılarda sık görülen diyabete bağlı gelişebilecek komplikasyonlar;</a:t>
            </a:r>
          </a:p>
          <a:p>
            <a:pPr marL="0" indent="0" algn="just">
              <a:buNone/>
            </a:pPr>
            <a:r>
              <a:rPr lang="tr-TR" sz="2200" dirty="0"/>
              <a:t>-Hipoglisemi</a:t>
            </a:r>
          </a:p>
          <a:p>
            <a:pPr marL="0" indent="0" algn="just">
              <a:buNone/>
            </a:pPr>
            <a:r>
              <a:rPr lang="tr-TR" sz="2200" dirty="0"/>
              <a:t>-Diyabetik </a:t>
            </a:r>
            <a:r>
              <a:rPr lang="tr-TR" sz="2200" dirty="0" err="1"/>
              <a:t>nefropatiye</a:t>
            </a:r>
            <a:r>
              <a:rPr lang="tr-TR" sz="2200" dirty="0"/>
              <a:t> bağlı böbrek yetmezliği</a:t>
            </a:r>
          </a:p>
          <a:p>
            <a:pPr marL="0" indent="0" algn="just">
              <a:buNone/>
            </a:pPr>
            <a:r>
              <a:rPr lang="tr-TR" sz="2200" dirty="0"/>
              <a:t>-Diyabetik </a:t>
            </a:r>
            <a:r>
              <a:rPr lang="tr-TR" sz="2200" dirty="0" err="1"/>
              <a:t>retinopatiye</a:t>
            </a:r>
            <a:r>
              <a:rPr lang="tr-TR" sz="2200" dirty="0"/>
              <a:t> bağlı körlük</a:t>
            </a:r>
          </a:p>
          <a:p>
            <a:pPr marL="0" indent="0" algn="just">
              <a:buNone/>
            </a:pPr>
            <a:r>
              <a:rPr lang="tr-TR" sz="2200" dirty="0"/>
              <a:t>-</a:t>
            </a:r>
            <a:r>
              <a:rPr lang="tr-TR" sz="2200" dirty="0" err="1"/>
              <a:t>Hiperglisemik</a:t>
            </a:r>
            <a:r>
              <a:rPr lang="tr-TR" sz="2200" dirty="0"/>
              <a:t> </a:t>
            </a:r>
            <a:r>
              <a:rPr lang="tr-TR" sz="2200" dirty="0" err="1"/>
              <a:t>hiperosmolar</a:t>
            </a:r>
            <a:r>
              <a:rPr lang="tr-TR" sz="2200" dirty="0"/>
              <a:t> </a:t>
            </a:r>
            <a:r>
              <a:rPr lang="tr-TR" sz="2200" dirty="0" err="1"/>
              <a:t>nonketotik</a:t>
            </a:r>
            <a:r>
              <a:rPr lang="tr-TR" sz="2200" dirty="0"/>
              <a:t> koma</a:t>
            </a:r>
          </a:p>
          <a:p>
            <a:pPr marL="0" indent="0" algn="just">
              <a:buNone/>
            </a:pPr>
            <a:r>
              <a:rPr lang="tr-TR" sz="2200" dirty="0"/>
              <a:t>-Diyabetik </a:t>
            </a:r>
            <a:r>
              <a:rPr lang="tr-TR" sz="2200" dirty="0" err="1"/>
              <a:t>ketoasidoz</a:t>
            </a:r>
            <a:r>
              <a:rPr lang="tr-TR" sz="2200" dirty="0"/>
              <a:t> sessiz </a:t>
            </a:r>
            <a:r>
              <a:rPr lang="tr-TR" sz="2200" dirty="0" err="1"/>
              <a:t>miyokard</a:t>
            </a:r>
            <a:r>
              <a:rPr lang="tr-TR" sz="2200" dirty="0"/>
              <a:t> </a:t>
            </a:r>
            <a:r>
              <a:rPr lang="tr-TR" sz="2200" dirty="0" err="1"/>
              <a:t>infarktüsü</a:t>
            </a:r>
            <a:endParaRPr lang="tr-TR" sz="2200" dirty="0"/>
          </a:p>
          <a:p>
            <a:pPr marL="0" indent="0" algn="just">
              <a:buNone/>
            </a:pPr>
            <a:r>
              <a:rPr lang="tr-TR" sz="2200" dirty="0"/>
              <a:t>-</a:t>
            </a:r>
            <a:r>
              <a:rPr lang="tr-TR" sz="2200" dirty="0" err="1"/>
              <a:t>Sepsis</a:t>
            </a:r>
            <a:endParaRPr lang="tr-TR" sz="2200" dirty="0"/>
          </a:p>
          <a:p>
            <a:pPr marL="0" indent="0" algn="just">
              <a:buNone/>
            </a:pPr>
            <a:r>
              <a:rPr lang="tr-TR" sz="2200" dirty="0"/>
              <a:t>-Diyabetik </a:t>
            </a:r>
            <a:r>
              <a:rPr lang="tr-TR" sz="2200" dirty="0" err="1"/>
              <a:t>nöropatiye</a:t>
            </a:r>
            <a:r>
              <a:rPr lang="tr-TR" sz="2200" dirty="0"/>
              <a:t> bağlı ampütasyonlar</a:t>
            </a:r>
          </a:p>
          <a:p>
            <a:pPr marL="0" indent="0">
              <a:buNone/>
            </a:pPr>
            <a:endParaRPr lang="tr-TR" sz="2400" dirty="0"/>
          </a:p>
          <a:p>
            <a:pPr marL="0" indent="0">
              <a:buNone/>
            </a:pPr>
            <a:endParaRPr lang="tr-TR" sz="2400" dirty="0"/>
          </a:p>
          <a:p>
            <a:pPr marL="0" indent="0">
              <a:buNone/>
            </a:pPr>
            <a:r>
              <a:rPr lang="tr-TR" sz="2400" b="1" i="1" dirty="0"/>
              <a:t> </a:t>
            </a:r>
          </a:p>
        </p:txBody>
      </p:sp>
      <p:pic>
        <p:nvPicPr>
          <p:cNvPr id="3074" name="Picture 2" descr="C:\Users\Elif Gürhan\Downloads\gangr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5013176"/>
            <a:ext cx="4211960" cy="183265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lif Gürhan\Downloads\indir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179335"/>
            <a:ext cx="3419872" cy="183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2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332656"/>
            <a:ext cx="7543800" cy="5407496"/>
          </a:xfrm>
        </p:spPr>
        <p:txBody>
          <a:bodyPr/>
          <a:lstStyle/>
          <a:p>
            <a:pPr marL="0" indent="0" algn="just">
              <a:buNone/>
            </a:pPr>
            <a:r>
              <a:rPr lang="tr-TR" sz="2000" b="1" i="1" dirty="0"/>
              <a:t>b) </a:t>
            </a:r>
            <a:r>
              <a:rPr lang="tr-TR" sz="2000" b="1" i="1" dirty="0" err="1"/>
              <a:t>Hipotriodi</a:t>
            </a:r>
            <a:r>
              <a:rPr lang="tr-TR" sz="2000" b="1" i="1" dirty="0"/>
              <a:t> ve </a:t>
            </a:r>
            <a:r>
              <a:rPr lang="tr-TR" sz="2000" b="1" i="1" dirty="0" err="1"/>
              <a:t>hipertiroidi</a:t>
            </a:r>
            <a:r>
              <a:rPr lang="tr-TR" sz="2000" b="1" i="1" dirty="0"/>
              <a:t>: </a:t>
            </a:r>
            <a:r>
              <a:rPr lang="tr-TR" sz="2000" dirty="0"/>
              <a:t>Tiroit bezlerinden salgılanan  tiroksin (T4) ve </a:t>
            </a:r>
            <a:r>
              <a:rPr lang="tr-TR" sz="2000" dirty="0" err="1"/>
              <a:t>tiriiyodotronin</a:t>
            </a:r>
            <a:r>
              <a:rPr lang="tr-TR" sz="2000" dirty="0"/>
              <a:t> (T3) hormonları bazal </a:t>
            </a:r>
            <a:r>
              <a:rPr lang="tr-TR" sz="2000" dirty="0" err="1"/>
              <a:t>metabolik</a:t>
            </a:r>
            <a:r>
              <a:rPr lang="tr-TR" sz="2000" dirty="0"/>
              <a:t> hız ile birlikte kardiyak ve nörolojik fonksiyonları kontrol ederler. Bu hormonların az salgılanması sonucu </a:t>
            </a:r>
            <a:r>
              <a:rPr lang="tr-TR" sz="2000" dirty="0" err="1"/>
              <a:t>hipotroid</a:t>
            </a:r>
            <a:r>
              <a:rPr lang="tr-TR" sz="2000" dirty="0"/>
              <a:t>, fazlalığı </a:t>
            </a:r>
            <a:r>
              <a:rPr lang="tr-TR" sz="2000" dirty="0" err="1"/>
              <a:t>hipertroid</a:t>
            </a:r>
            <a:r>
              <a:rPr lang="tr-TR" sz="2000" dirty="0"/>
              <a:t> olarak adlandırılır.</a:t>
            </a:r>
          </a:p>
          <a:p>
            <a:pPr marL="0" indent="0">
              <a:buNone/>
            </a:pPr>
            <a:endParaRPr lang="tr-TR" b="1" i="1" dirty="0"/>
          </a:p>
          <a:p>
            <a:pPr marL="0" indent="0">
              <a:buNone/>
            </a:pPr>
            <a:endParaRPr lang="tr-TR" b="1" i="1" dirty="0"/>
          </a:p>
          <a:p>
            <a:pPr marL="0" indent="0">
              <a:buNone/>
            </a:pPr>
            <a:endParaRPr lang="tr-TR" b="1" i="1" dirty="0"/>
          </a:p>
          <a:p>
            <a:pPr marL="0" indent="0">
              <a:buNone/>
            </a:pPr>
            <a:endParaRPr lang="tr-TR" b="1" i="1" dirty="0"/>
          </a:p>
        </p:txBody>
      </p:sp>
      <p:pic>
        <p:nvPicPr>
          <p:cNvPr id="1026" name="Picture 2" descr="C:\Users\Elif Gürhan\Downloads\indir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036404"/>
            <a:ext cx="4104456" cy="279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51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04664"/>
            <a:ext cx="9144000" cy="5760640"/>
          </a:xfrm>
        </p:spPr>
        <p:txBody>
          <a:bodyPr>
            <a:normAutofit/>
          </a:bodyPr>
          <a:lstStyle/>
          <a:p>
            <a:pPr marL="0" indent="0">
              <a:buNone/>
            </a:pPr>
            <a:endParaRPr lang="tr-TR" b="1" i="1" dirty="0"/>
          </a:p>
          <a:p>
            <a:pPr marL="0" indent="0">
              <a:buNone/>
            </a:pPr>
            <a:endParaRPr lang="tr-TR" b="1" i="1" dirty="0"/>
          </a:p>
          <a:p>
            <a:pPr marL="0" indent="0">
              <a:buNone/>
            </a:pPr>
            <a:endParaRPr lang="tr-TR" b="1" i="1" dirty="0"/>
          </a:p>
          <a:p>
            <a:pPr marL="0" indent="0" algn="just">
              <a:buNone/>
            </a:pPr>
            <a:r>
              <a:rPr lang="tr-TR" sz="2000" b="1" i="1" dirty="0"/>
              <a:t>4. </a:t>
            </a:r>
            <a:r>
              <a:rPr lang="tr-TR" sz="2000" b="1" i="1" dirty="0" err="1"/>
              <a:t>Üriner</a:t>
            </a:r>
            <a:r>
              <a:rPr lang="tr-TR" sz="2000" b="1" i="1" dirty="0"/>
              <a:t> Sistemle İlgili Problemler</a:t>
            </a:r>
          </a:p>
          <a:p>
            <a:pPr marL="0" indent="0" algn="just">
              <a:buNone/>
            </a:pPr>
            <a:endParaRPr lang="tr-TR" sz="2000" dirty="0"/>
          </a:p>
          <a:p>
            <a:pPr marL="0" indent="0" algn="just">
              <a:buNone/>
            </a:pPr>
            <a:r>
              <a:rPr lang="tr-TR" sz="2000" b="1" i="1" dirty="0"/>
              <a:t>a) İdrar </a:t>
            </a:r>
            <a:r>
              <a:rPr lang="tr-TR" sz="2000" b="1" i="1" dirty="0" err="1"/>
              <a:t>kontinansı</a:t>
            </a:r>
            <a:r>
              <a:rPr lang="tr-TR" sz="2000" b="1" i="1" dirty="0"/>
              <a:t> (idrar kaçırma): </a:t>
            </a:r>
            <a:r>
              <a:rPr lang="tr-TR" sz="2000" dirty="0"/>
              <a:t>İdrar </a:t>
            </a:r>
            <a:r>
              <a:rPr lang="tr-TR" sz="2000" dirty="0" err="1"/>
              <a:t>kontinansı</a:t>
            </a:r>
            <a:r>
              <a:rPr lang="tr-TR" sz="2000" dirty="0"/>
              <a:t> herhangi bir şekilde idrar kaçırma olarak tanımlanmaktadır. Yaşlı hastalarda idrar kaçırma, idrar yolu enfeksiyonu, cilt </a:t>
            </a:r>
            <a:r>
              <a:rPr lang="tr-TR" sz="2000" dirty="0" err="1"/>
              <a:t>irritasyonu</a:t>
            </a:r>
            <a:r>
              <a:rPr lang="tr-TR" sz="2000" dirty="0"/>
              <a:t>, cilt üzerinde yara ve  cilt enfeksiyonuna neden olur. Yaşlanma ile birlikte kısıtlanan fiziksel aktiviteyi iyice kısıtlar, sosyal yaşamı daraltır, hastaların yaşam kalitesini bozar.</a:t>
            </a:r>
          </a:p>
          <a:p>
            <a:pPr marL="0" indent="0" algn="just">
              <a:buNone/>
            </a:pPr>
            <a:r>
              <a:rPr lang="tr-TR" sz="2000" b="1" i="1" dirty="0"/>
              <a:t>b) Prostat </a:t>
            </a:r>
            <a:r>
              <a:rPr lang="tr-TR" sz="2000" b="1" i="1" dirty="0" err="1"/>
              <a:t>hipertrofisi</a:t>
            </a:r>
            <a:r>
              <a:rPr lang="tr-TR" sz="2000" b="1" i="1" dirty="0"/>
              <a:t>:  </a:t>
            </a:r>
            <a:r>
              <a:rPr lang="tr-TR" sz="2000" dirty="0"/>
              <a:t>Prostat, erkeklerde prostat bezinin büyümesi ve idrar yollarını sıkıştırması olarak ortaya çıkar. Bu iyi huylu, kanser olmayan bir büyümedir. Prostat bezi büyüdüğünde idrarın dışarıya doğru ilerlediği yol prostat bezinin içinden geçtiği için zamanla idrarla ilgili sorunlar çıkmaya başlar. Prostat </a:t>
            </a:r>
            <a:r>
              <a:rPr lang="tr-TR" sz="2000" dirty="0" err="1"/>
              <a:t>hipertrofisi</a:t>
            </a:r>
            <a:r>
              <a:rPr lang="tr-TR" sz="2000" dirty="0"/>
              <a:t> özellikle erkeklerde neden olacağı ikincil problemler nedeni ile önemli bir sağlık sorunudur.</a:t>
            </a:r>
            <a:endParaRPr lang="tr-TR" sz="2000" b="1" i="1" dirty="0"/>
          </a:p>
        </p:txBody>
      </p:sp>
      <p:pic>
        <p:nvPicPr>
          <p:cNvPr id="2051" name="Picture 3" descr="C:\Users\Elif Gürhan\Downloads\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35164"/>
            <a:ext cx="3528392"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404664"/>
            <a:ext cx="7622232" cy="5760640"/>
          </a:xfrm>
        </p:spPr>
        <p:txBody>
          <a:bodyPr/>
          <a:lstStyle/>
          <a:p>
            <a:pPr marL="0" indent="0" algn="just">
              <a:buNone/>
            </a:pPr>
            <a:r>
              <a:rPr lang="tr-TR" sz="2000" b="1" i="1" dirty="0"/>
              <a:t>5.Serebro-vasküler Sistemle İlgili Problemler</a:t>
            </a:r>
          </a:p>
          <a:p>
            <a:pPr marL="0" indent="0" algn="just">
              <a:buNone/>
            </a:pPr>
            <a:endParaRPr lang="tr-TR" sz="2000" b="1" i="1" dirty="0"/>
          </a:p>
          <a:p>
            <a:pPr marL="0" indent="0" algn="just">
              <a:buNone/>
            </a:pPr>
            <a:r>
              <a:rPr lang="tr-TR" sz="2000" b="1" i="1" dirty="0" err="1"/>
              <a:t>a.Serebrovasküler</a:t>
            </a:r>
            <a:r>
              <a:rPr lang="tr-TR" sz="2000" b="1" i="1" dirty="0"/>
              <a:t> olay(İnme): </a:t>
            </a:r>
            <a:r>
              <a:rPr lang="tr-TR" sz="2000" dirty="0"/>
              <a:t>İnme beyin kan akımı ile doğrudan ya da dolaylı olarak ilişkili ani ortaya çıkan nörolojik bozukluklardır ve klinikte </a:t>
            </a:r>
            <a:r>
              <a:rPr lang="tr-TR" sz="2000" dirty="0" err="1"/>
              <a:t>tromboz</a:t>
            </a:r>
            <a:r>
              <a:rPr lang="tr-TR" sz="2000" dirty="0"/>
              <a:t>, </a:t>
            </a:r>
            <a:r>
              <a:rPr lang="tr-TR" sz="2000" dirty="0" err="1"/>
              <a:t>emboli</a:t>
            </a:r>
            <a:r>
              <a:rPr lang="tr-TR" sz="2000" dirty="0"/>
              <a:t> ve kanama şeklinde görülmektedir.</a:t>
            </a:r>
          </a:p>
          <a:p>
            <a:pPr marL="0" indent="0" algn="just">
              <a:buNone/>
            </a:pPr>
            <a:r>
              <a:rPr lang="tr-TR" sz="2000" b="1" i="1" dirty="0"/>
              <a:t>  </a:t>
            </a:r>
            <a:r>
              <a:rPr lang="tr-TR" sz="2000" dirty="0"/>
              <a:t>Ailede inme geçirmiş bireylerin oluşu, hipertansiyon, diyabet, kalp krizi, aşırı alkol-tuz tüketimi, sigara risk faktörlerindendir.</a:t>
            </a:r>
          </a:p>
          <a:p>
            <a:pPr marL="0" indent="0">
              <a:buNone/>
            </a:pPr>
            <a:endParaRPr lang="tr-TR" b="1" i="1" dirty="0"/>
          </a:p>
          <a:p>
            <a:pPr marL="0" indent="0">
              <a:buNone/>
            </a:pPr>
            <a:endParaRPr lang="tr-TR" b="1" i="1" dirty="0"/>
          </a:p>
          <a:p>
            <a:pPr marL="0" indent="0">
              <a:buNone/>
            </a:pPr>
            <a:endParaRPr lang="tr-TR" b="1" i="1" dirty="0"/>
          </a:p>
          <a:p>
            <a:pPr marL="0" indent="0">
              <a:buNone/>
            </a:pPr>
            <a:endParaRPr lang="tr-TR" b="1" i="1" dirty="0"/>
          </a:p>
          <a:p>
            <a:pPr marL="0" indent="0">
              <a:buNone/>
            </a:pPr>
            <a:endParaRPr lang="tr-TR" b="1" i="1" dirty="0"/>
          </a:p>
        </p:txBody>
      </p:sp>
      <p:pic>
        <p:nvPicPr>
          <p:cNvPr id="1027" name="Picture 3" descr="C:\Users\Elif Gürhan\Downloads\in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01770"/>
            <a:ext cx="4824536" cy="242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8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04664"/>
            <a:ext cx="7543800" cy="5760640"/>
          </a:xfrm>
        </p:spPr>
        <p:txBody>
          <a:bodyPr/>
          <a:lstStyle/>
          <a:p>
            <a:pPr marL="0" indent="0" algn="just">
              <a:buNone/>
            </a:pPr>
            <a:r>
              <a:rPr lang="tr-TR" sz="2000" b="1" i="1" dirty="0"/>
              <a:t>b. </a:t>
            </a:r>
            <a:r>
              <a:rPr lang="tr-TR" sz="2000" b="1" i="1" dirty="0" err="1"/>
              <a:t>Demans</a:t>
            </a:r>
            <a:r>
              <a:rPr lang="tr-TR" sz="2000" b="1" i="1" dirty="0"/>
              <a:t>: </a:t>
            </a:r>
            <a:r>
              <a:rPr lang="tr-TR" sz="2000" dirty="0" err="1"/>
              <a:t>Demans</a:t>
            </a:r>
            <a:r>
              <a:rPr lang="tr-TR" sz="2000" dirty="0"/>
              <a:t> algılama, dikkat, zeka, gerçeği değerlendirme, yargılama, oryantasyon bozukluğu gibi kazanılmış bilişsel işlevlerde ve becerilerde ileri derecede çöküntü ve buna paralel olarak sosyal ve mesleki yaşantının bozulması ile gerçekleşen bir süreçtir. </a:t>
            </a:r>
          </a:p>
          <a:p>
            <a:pPr marL="0" indent="0" algn="just">
              <a:buNone/>
            </a:pPr>
            <a:r>
              <a:rPr lang="tr-TR" sz="2000" dirty="0" err="1"/>
              <a:t>Demansların</a:t>
            </a:r>
            <a:r>
              <a:rPr lang="tr-TR" sz="2000" dirty="0"/>
              <a:t> %50-70’ini Alzheimer oluşturmaktadır. Beyin korteksinin sorumlu olduğu üst düzey işlevlerin bozulması ile bireyin günlük yaşamını her zamanki gibi sürdürmesini engelleyen ilerleyici ve kronik bir hastalıktır.</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pic>
        <p:nvPicPr>
          <p:cNvPr id="2050" name="Picture 2" descr="C:\Users\Elif Gürhan\Downloads\al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27" y="3861048"/>
            <a:ext cx="3705200" cy="20749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lif Gürhan\Downloads\dem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75236"/>
            <a:ext cx="3711624" cy="207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2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54416" cy="5479504"/>
          </a:xfrm>
        </p:spPr>
        <p:txBody>
          <a:bodyPr/>
          <a:lstStyle/>
          <a:p>
            <a:pPr marL="0" indent="0" algn="just">
              <a:buNone/>
            </a:pPr>
            <a:r>
              <a:rPr lang="tr-TR" sz="2000" b="1" i="1" dirty="0"/>
              <a:t>c. Parkinson Hastalığı: </a:t>
            </a:r>
            <a:r>
              <a:rPr lang="tr-TR" sz="2000" dirty="0" err="1"/>
              <a:t>Dopamin</a:t>
            </a:r>
            <a:r>
              <a:rPr lang="tr-TR" sz="2000" dirty="0"/>
              <a:t> üreten beyin hücrelerinin kaybına bağlı olarak ortaya çıkan bir hastalıktır. Tremor(titreme), gövde-kol-bacaklarda sertlik, hareketlerde yavaşlama, denge kaybı… gibi belirtileri vardır.</a:t>
            </a:r>
          </a:p>
          <a:p>
            <a:pPr marL="0" indent="0" algn="just">
              <a:buNone/>
            </a:pPr>
            <a:r>
              <a:rPr lang="tr-TR" sz="2000" dirty="0"/>
              <a:t>Parkinson hastalarında sık olarak depresyon, yutma-çiğneme zorlukları, kabızlık, </a:t>
            </a:r>
            <a:r>
              <a:rPr lang="tr-TR" sz="2000" dirty="0" err="1"/>
              <a:t>inkontinans</a:t>
            </a:r>
            <a:r>
              <a:rPr lang="tr-TR" sz="2000" dirty="0"/>
              <a:t>, uyku bozuklukları görülür. Hastalık süreklidir, semptomlar tedavi altında iken bile şiddetlenebilir. Şiddetlenme hızı kişiye göre değişir.</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pic>
        <p:nvPicPr>
          <p:cNvPr id="3074" name="Picture 2" descr="C:\Users\Elif Gürhan\Downloads\parkin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429000"/>
            <a:ext cx="3429000" cy="33569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lif Gürhan\Downloa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223" y="3493822"/>
            <a:ext cx="3987824" cy="262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8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000" b="1" i="1" dirty="0"/>
              <a:t>6-Gastrointestinal Sistem İle İlgili Problemler:</a:t>
            </a:r>
            <a:r>
              <a:rPr lang="tr-TR" sz="2000" dirty="0"/>
              <a:t> </a:t>
            </a:r>
          </a:p>
          <a:p>
            <a:pPr marL="0" indent="0" algn="just">
              <a:buNone/>
            </a:pPr>
            <a:endParaRPr lang="tr-TR" sz="2000" dirty="0"/>
          </a:p>
          <a:p>
            <a:pPr marL="0" indent="0" algn="just">
              <a:buNone/>
            </a:pPr>
            <a:r>
              <a:rPr lang="tr-TR" sz="2000" dirty="0"/>
              <a:t>Yaşlanma ile birlikte </a:t>
            </a:r>
            <a:r>
              <a:rPr lang="tr-TR" sz="2000" dirty="0" err="1"/>
              <a:t>gastointestinal</a:t>
            </a:r>
            <a:r>
              <a:rPr lang="tr-TR" sz="2000" dirty="0"/>
              <a:t> dönem sistem </a:t>
            </a:r>
            <a:r>
              <a:rPr lang="tr-TR" sz="2000" dirty="0" err="1"/>
              <a:t>peristaltizminin</a:t>
            </a:r>
            <a:r>
              <a:rPr lang="tr-TR" sz="2000" dirty="0"/>
              <a:t> yavaşlaması, salgılanan sindirim ve diğer enzimlerin azalması, </a:t>
            </a:r>
            <a:r>
              <a:rPr lang="tr-TR" sz="2000" dirty="0" err="1"/>
              <a:t>metabolik</a:t>
            </a:r>
            <a:r>
              <a:rPr lang="tr-TR" sz="2000" dirty="0"/>
              <a:t> aktivitenin yavaşlaması ve diş kaybı ya da diş sağlığının bozulması ile sindirim sistemine ait yakınmalar yaşlı hastalarda oldukça sık görülmektedir.</a:t>
            </a:r>
            <a:endParaRPr lang="tr-TR" sz="2000" b="1" i="1" dirty="0"/>
          </a:p>
        </p:txBody>
      </p:sp>
    </p:spTree>
    <p:extLst>
      <p:ext uri="{BB962C8B-B14F-4D97-AF65-F5344CB8AC3E}">
        <p14:creationId xmlns:p14="http://schemas.microsoft.com/office/powerpoint/2010/main" val="212023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32656"/>
            <a:ext cx="9144000" cy="5832648"/>
          </a:xfrm>
        </p:spPr>
        <p:txBody>
          <a:bodyPr/>
          <a:lstStyle/>
          <a:p>
            <a:pPr marL="0" indent="0" algn="just">
              <a:buNone/>
            </a:pPr>
            <a:r>
              <a:rPr lang="tr-TR" sz="2000" b="1" i="1" dirty="0"/>
              <a:t>7- Solunum Sistemi İle İlgili Problemler</a:t>
            </a:r>
          </a:p>
          <a:p>
            <a:pPr marL="0" indent="0" algn="just">
              <a:buNone/>
            </a:pPr>
            <a:r>
              <a:rPr lang="tr-TR" sz="2000" dirty="0"/>
              <a:t>Yaşlanma ile birlikte akciğer yapı ve fonksiyonlarında birçok değişim meydana gelmektedir.(Enfeksiyon, uyku bozukluğu, difüzyon kapasitesinde azalma…). Bu değişimlere bağlı olarak yaşlılıkta sık görülen solunum sistemi hastalıklarının başında KOAH ve </a:t>
            </a:r>
            <a:r>
              <a:rPr lang="tr-TR" sz="2000" dirty="0" err="1"/>
              <a:t>Pnömani</a:t>
            </a:r>
            <a:r>
              <a:rPr lang="tr-TR" sz="2000" dirty="0"/>
              <a:t>(Zatürre) gelmektedir.</a:t>
            </a:r>
          </a:p>
          <a:p>
            <a:pPr marL="0" indent="0" algn="just">
              <a:buNone/>
            </a:pPr>
            <a:r>
              <a:rPr lang="tr-TR" sz="2000" b="1" i="1" dirty="0"/>
              <a:t>a) Kronik </a:t>
            </a:r>
            <a:r>
              <a:rPr lang="tr-TR" sz="2000" b="1" i="1" dirty="0" err="1"/>
              <a:t>Obstruktif</a:t>
            </a:r>
            <a:r>
              <a:rPr lang="tr-TR" sz="2000" b="1" i="1" dirty="0"/>
              <a:t> Akciğer Hastalığı(KOAH):</a:t>
            </a:r>
            <a:r>
              <a:rPr lang="tr-TR" sz="2000" dirty="0"/>
              <a:t> Yaşlı hastalarda en çok görülen solunum sistemi hastalığı </a:t>
            </a:r>
            <a:r>
              <a:rPr lang="tr-TR" sz="2000" dirty="0" err="1"/>
              <a:t>KOAH’tır</a:t>
            </a:r>
            <a:r>
              <a:rPr lang="tr-TR" sz="2000" dirty="0"/>
              <a:t>. KOAH hava yolu tıkanıklığına neden olan bir hastalık grubudur. Bu tıkanıklığa en çok neden olan hastalıklar ise kronik bronşit ve amfizemdir.</a:t>
            </a:r>
          </a:p>
          <a:p>
            <a:pPr marL="457200" indent="-457200">
              <a:buAutoNum type="alphaLcParenR"/>
            </a:pPr>
            <a:endParaRPr lang="tr-TR" b="1" i="1" dirty="0"/>
          </a:p>
          <a:p>
            <a:pPr marL="457200" indent="-457200">
              <a:buAutoNum type="alphaLcParenR"/>
            </a:pPr>
            <a:endParaRPr lang="tr-TR" b="1" i="1" dirty="0"/>
          </a:p>
          <a:p>
            <a:pPr marL="457200" indent="-457200">
              <a:buAutoNum type="alphaLcParenR"/>
            </a:pPr>
            <a:endParaRPr lang="tr-TR" b="1" i="1" dirty="0"/>
          </a:p>
          <a:p>
            <a:pPr marL="0" indent="0">
              <a:buNone/>
            </a:pPr>
            <a:endParaRPr lang="tr-TR" b="1" i="1" dirty="0"/>
          </a:p>
        </p:txBody>
      </p:sp>
      <p:pic>
        <p:nvPicPr>
          <p:cNvPr id="3074" name="Picture 2" descr="C:\Users\Elif Gürhan\Downloads\indir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861048"/>
            <a:ext cx="3384144" cy="19435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lif Gürhan\Downloads\indir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861048"/>
            <a:ext cx="3426155" cy="191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2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b="1" i="1" dirty="0"/>
              <a:t>b)</a:t>
            </a:r>
            <a:r>
              <a:rPr lang="tr-TR" b="1" i="1" dirty="0" err="1"/>
              <a:t>Pnömani</a:t>
            </a:r>
            <a:r>
              <a:rPr lang="tr-TR" b="1" i="1" dirty="0"/>
              <a:t>(zatürre): </a:t>
            </a:r>
            <a:r>
              <a:rPr lang="tr-TR" dirty="0"/>
              <a:t>Yaşlılarda </a:t>
            </a:r>
            <a:r>
              <a:rPr lang="tr-TR" dirty="0" err="1"/>
              <a:t>immün</a:t>
            </a:r>
            <a:r>
              <a:rPr lang="tr-TR" dirty="0"/>
              <a:t> sistem fonksiyonlarının gerilemesi ile özellikle alt solunum yolu enfeksiyonlarının görülme sıklığı artar. </a:t>
            </a:r>
            <a:r>
              <a:rPr lang="tr-TR" dirty="0" err="1"/>
              <a:t>Pnömani</a:t>
            </a:r>
            <a:r>
              <a:rPr lang="tr-TR" dirty="0"/>
              <a:t> diğer bir deyişle akciğer enfeksiyonu yaşlılarda sık görülen ve </a:t>
            </a:r>
            <a:r>
              <a:rPr lang="tr-TR" dirty="0" err="1"/>
              <a:t>mortaliteye</a:t>
            </a:r>
            <a:r>
              <a:rPr lang="tr-TR" dirty="0"/>
              <a:t> neden olabilecek enfeksiyon hastalıklardan birisidir.</a:t>
            </a:r>
            <a:endParaRPr lang="tr-TR" b="1" i="1" dirty="0"/>
          </a:p>
        </p:txBody>
      </p:sp>
    </p:spTree>
    <p:extLst>
      <p:ext uri="{BB962C8B-B14F-4D97-AF65-F5344CB8AC3E}">
        <p14:creationId xmlns:p14="http://schemas.microsoft.com/office/powerpoint/2010/main" val="341774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04664"/>
            <a:ext cx="7543800" cy="5760640"/>
          </a:xfrm>
        </p:spPr>
        <p:txBody>
          <a:bodyPr/>
          <a:lstStyle/>
          <a:p>
            <a:pPr marL="0" indent="0" algn="ctr">
              <a:buNone/>
            </a:pPr>
            <a:r>
              <a:rPr lang="tr-TR" b="1" i="1" dirty="0"/>
              <a:t>Yaşlı Hastanın Bakımı ve Tedavisi Sırasında Ortaya Çıkan Tıp Etiği Sorunları</a:t>
            </a:r>
          </a:p>
          <a:p>
            <a:pPr marL="0" indent="0" algn="ctr">
              <a:buNone/>
            </a:pPr>
            <a:endParaRPr lang="tr-TR" b="1" i="1" dirty="0"/>
          </a:p>
          <a:p>
            <a:pPr marL="0" indent="0" algn="ctr">
              <a:buNone/>
            </a:pPr>
            <a:r>
              <a:rPr lang="tr-TR" dirty="0"/>
              <a:t>Tıp etiğinin temelinde 4 temel ilke yer almaktadır:</a:t>
            </a:r>
          </a:p>
          <a:p>
            <a:pPr marL="0" indent="0" algn="ctr">
              <a:buNone/>
            </a:pPr>
            <a:r>
              <a:rPr lang="tr-TR" dirty="0"/>
              <a:t>1-Yarar Sağlama</a:t>
            </a:r>
          </a:p>
          <a:p>
            <a:pPr marL="0" indent="0" algn="ctr">
              <a:buNone/>
            </a:pPr>
            <a:r>
              <a:rPr lang="tr-TR" dirty="0"/>
              <a:t>2-Zarar Vermeme</a:t>
            </a:r>
          </a:p>
          <a:p>
            <a:pPr marL="0" indent="0" algn="ctr">
              <a:buNone/>
            </a:pPr>
            <a:r>
              <a:rPr lang="tr-TR" dirty="0"/>
              <a:t>3-Hasta Özerkliğine Saygı Gösterme</a:t>
            </a:r>
          </a:p>
          <a:p>
            <a:pPr marL="0" indent="0" algn="ctr">
              <a:buNone/>
            </a:pPr>
            <a:r>
              <a:rPr lang="tr-TR" dirty="0"/>
              <a:t>4-Adalet</a:t>
            </a:r>
          </a:p>
        </p:txBody>
      </p:sp>
    </p:spTree>
    <p:extLst>
      <p:ext uri="{BB962C8B-B14F-4D97-AF65-F5344CB8AC3E}">
        <p14:creationId xmlns:p14="http://schemas.microsoft.com/office/powerpoint/2010/main" val="213782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332656"/>
            <a:ext cx="6696744" cy="548680"/>
          </a:xfrm>
        </p:spPr>
        <p:txBody>
          <a:bodyPr>
            <a:normAutofit fontScale="90000"/>
          </a:bodyPr>
          <a:lstStyle/>
          <a:p>
            <a:r>
              <a:rPr lang="tr-TR" sz="3200" dirty="0">
                <a:solidFill>
                  <a:schemeClr val="tx1"/>
                </a:solidFill>
              </a:rPr>
              <a:t>Yaşlılarda En Sık Hastaneye Yatış Nedenleri</a:t>
            </a:r>
          </a:p>
        </p:txBody>
      </p:sp>
      <p:sp>
        <p:nvSpPr>
          <p:cNvPr id="3" name="İçerik Yer Tutucusu 2"/>
          <p:cNvSpPr>
            <a:spLocks noGrp="1"/>
          </p:cNvSpPr>
          <p:nvPr>
            <p:ph idx="1"/>
          </p:nvPr>
        </p:nvSpPr>
        <p:spPr>
          <a:xfrm>
            <a:off x="0" y="764704"/>
            <a:ext cx="9144000" cy="6093296"/>
          </a:xfrm>
        </p:spPr>
        <p:txBody>
          <a:bodyPr>
            <a:normAutofit/>
          </a:bodyPr>
          <a:lstStyle/>
          <a:p>
            <a:pPr marL="0" indent="0" algn="just">
              <a:buNone/>
            </a:pPr>
            <a:r>
              <a:rPr lang="tr-TR" sz="1800" dirty="0"/>
              <a:t>-Kas iskelet sistemi hastalıkları: osteoporoz, </a:t>
            </a:r>
            <a:r>
              <a:rPr lang="tr-TR" sz="1800" dirty="0" err="1"/>
              <a:t>artrit</a:t>
            </a:r>
            <a:r>
              <a:rPr lang="tr-TR" sz="1800" dirty="0"/>
              <a:t>(eklem iltihabı), </a:t>
            </a:r>
            <a:r>
              <a:rPr lang="tr-TR" sz="1800" dirty="0" err="1"/>
              <a:t>artralji</a:t>
            </a:r>
            <a:r>
              <a:rPr lang="tr-TR" sz="1800" dirty="0"/>
              <a:t>(iltihaba bağlı eklem ağrısı) vb.</a:t>
            </a:r>
          </a:p>
          <a:p>
            <a:pPr marL="0" indent="0" algn="just">
              <a:buNone/>
            </a:pPr>
            <a:endParaRPr lang="tr-TR" sz="1800" dirty="0"/>
          </a:p>
          <a:p>
            <a:pPr marL="0" indent="0" algn="just">
              <a:buNone/>
            </a:pPr>
            <a:r>
              <a:rPr lang="tr-TR" sz="1800" dirty="0"/>
              <a:t>-Hafızada zayıflama, renk körlüğü, görme bozukluğu ve işitme kaybı gibi problemler</a:t>
            </a:r>
          </a:p>
          <a:p>
            <a:pPr marL="0" indent="0" algn="just">
              <a:buNone/>
            </a:pPr>
            <a:endParaRPr lang="tr-TR" sz="1800" dirty="0"/>
          </a:p>
          <a:p>
            <a:pPr marL="0" indent="0" algn="just">
              <a:buNone/>
            </a:pPr>
            <a:r>
              <a:rPr lang="tr-TR" sz="1800" dirty="0"/>
              <a:t>-</a:t>
            </a:r>
            <a:r>
              <a:rPr lang="tr-TR" sz="1800" dirty="0" err="1"/>
              <a:t>Genitoüriner</a:t>
            </a:r>
            <a:r>
              <a:rPr lang="tr-TR" sz="1800" dirty="0"/>
              <a:t> sistem(idrar yolu-böbrek-idrar kanalı-idrar kesesi) hastalıkları: böbrek yetmezliği, idrar yolu enfeksiyonu, prostat vb.</a:t>
            </a:r>
          </a:p>
          <a:p>
            <a:pPr marL="0" indent="0" algn="just">
              <a:buNone/>
            </a:pPr>
            <a:endParaRPr lang="tr-TR" sz="1800" dirty="0"/>
          </a:p>
          <a:p>
            <a:pPr marL="0" indent="0" algn="just">
              <a:buNone/>
            </a:pPr>
            <a:r>
              <a:rPr lang="tr-TR" sz="1800" dirty="0"/>
              <a:t>-Endokrin ve </a:t>
            </a:r>
            <a:r>
              <a:rPr lang="tr-TR" sz="1800" dirty="0" err="1"/>
              <a:t>metabolik</a:t>
            </a:r>
            <a:r>
              <a:rPr lang="tr-TR" sz="1800" dirty="0"/>
              <a:t> sistem sorunları: diyabet, tiroit, guatr vb.</a:t>
            </a:r>
          </a:p>
          <a:p>
            <a:pPr marL="0" indent="0" algn="just">
              <a:buNone/>
            </a:pPr>
            <a:endParaRPr lang="tr-TR" sz="1800" dirty="0"/>
          </a:p>
          <a:p>
            <a:pPr marL="0" indent="0" algn="just">
              <a:buNone/>
            </a:pPr>
            <a:r>
              <a:rPr lang="tr-TR" sz="1800" dirty="0"/>
              <a:t>-Sindirim sistemi hastalıkları: safra kesesi problemleri , ülserler, bağırsak kanserleri</a:t>
            </a:r>
          </a:p>
          <a:p>
            <a:pPr marL="0" indent="0" algn="just">
              <a:buNone/>
            </a:pPr>
            <a:endParaRPr lang="tr-TR" sz="1800" dirty="0"/>
          </a:p>
          <a:p>
            <a:pPr marL="0" indent="0" algn="just">
              <a:buNone/>
            </a:pPr>
            <a:r>
              <a:rPr lang="tr-TR" sz="1800" dirty="0"/>
              <a:t>-Kan ve kan yapıcı Sistemle ilgili sorunlar ve bazı dolaşım sistemi sorunları: hipertansiyon, anemi, </a:t>
            </a:r>
            <a:r>
              <a:rPr lang="tr-TR" sz="1800" dirty="0" err="1"/>
              <a:t>miyokard</a:t>
            </a:r>
            <a:r>
              <a:rPr lang="tr-TR" sz="1800" dirty="0"/>
              <a:t> enfarktüsü(kalp krizi)</a:t>
            </a:r>
          </a:p>
          <a:p>
            <a:pPr marL="0" indent="0" algn="just">
              <a:buNone/>
            </a:pPr>
            <a:endParaRPr lang="tr-TR" sz="1800" dirty="0"/>
          </a:p>
          <a:p>
            <a:pPr marL="0" indent="0" algn="just">
              <a:buNone/>
            </a:pPr>
            <a:r>
              <a:rPr lang="tr-TR" sz="1800" dirty="0"/>
              <a:t>-Solunum sistemi sorunları: KOAH, astım, amfizem, akciğer kanserleri vb.</a:t>
            </a:r>
          </a:p>
          <a:p>
            <a:pPr marL="0" indent="0" algn="just">
              <a:buNone/>
            </a:pPr>
            <a:endParaRPr lang="tr-TR" sz="1800" dirty="0"/>
          </a:p>
        </p:txBody>
      </p:sp>
    </p:spTree>
    <p:extLst>
      <p:ext uri="{BB962C8B-B14F-4D97-AF65-F5344CB8AC3E}">
        <p14:creationId xmlns:p14="http://schemas.microsoft.com/office/powerpoint/2010/main" val="219955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04664"/>
            <a:ext cx="9108504" cy="5760640"/>
          </a:xfrm>
        </p:spPr>
        <p:txBody>
          <a:bodyPr>
            <a:normAutofit fontScale="92500" lnSpcReduction="20000"/>
          </a:bodyPr>
          <a:lstStyle/>
          <a:p>
            <a:pPr marL="0" indent="0" algn="ctr">
              <a:buNone/>
            </a:pPr>
            <a:r>
              <a:rPr lang="tr-TR" b="1" i="1" dirty="0"/>
              <a:t>Geriatri ve </a:t>
            </a:r>
            <a:r>
              <a:rPr lang="tr-TR" b="1" i="1" dirty="0" err="1"/>
              <a:t>gerontoloji</a:t>
            </a:r>
            <a:r>
              <a:rPr lang="tr-TR" b="1" i="1" dirty="0"/>
              <a:t> etiği sorunları:</a:t>
            </a:r>
          </a:p>
          <a:p>
            <a:pPr marL="0" indent="0" algn="ctr">
              <a:buNone/>
            </a:pPr>
            <a:endParaRPr lang="tr-TR" b="1" i="1" dirty="0"/>
          </a:p>
          <a:p>
            <a:pPr marL="0" indent="0" algn="just">
              <a:buNone/>
            </a:pPr>
            <a:r>
              <a:rPr lang="tr-TR" sz="2000" dirty="0"/>
              <a:t>1- Yatakta vücut bakımı-temizliği yapılması, boşaltım ihtiyacının giderilmesi, sonda uygulanması gibi işlemler sırasında yaşlı hastaların mahremiyetine özen gösterilmemesi.</a:t>
            </a:r>
          </a:p>
          <a:p>
            <a:pPr marL="0" indent="0" algn="just">
              <a:buNone/>
            </a:pPr>
            <a:endParaRPr lang="tr-TR" sz="2000" dirty="0"/>
          </a:p>
          <a:p>
            <a:pPr marL="0" indent="0" algn="just">
              <a:buNone/>
            </a:pPr>
            <a:r>
              <a:rPr lang="tr-TR" sz="2000" dirty="0"/>
              <a:t>2-Yaşlı hastalar hakkındaki tıbbi kararların kendileriyle değil yakınlarıyla görüşülerek alınması.</a:t>
            </a:r>
          </a:p>
          <a:p>
            <a:pPr marL="0" indent="0" algn="just">
              <a:buNone/>
            </a:pPr>
            <a:endParaRPr lang="tr-TR" sz="2000" dirty="0"/>
          </a:p>
          <a:p>
            <a:pPr marL="0" indent="0" algn="just">
              <a:buNone/>
            </a:pPr>
            <a:r>
              <a:rPr lang="tr-TR" sz="2000" dirty="0"/>
              <a:t>3- Yaşlı hastaların kronik, hafif ve belirsiz yakınmalarının «yaşa bağlanarak» dikkate alınmaması.</a:t>
            </a:r>
          </a:p>
          <a:p>
            <a:pPr marL="0" indent="0" algn="just">
              <a:buNone/>
            </a:pPr>
            <a:endParaRPr lang="tr-TR" sz="2000" dirty="0"/>
          </a:p>
          <a:p>
            <a:pPr marL="0" indent="0" algn="just">
              <a:buNone/>
            </a:pPr>
            <a:r>
              <a:rPr lang="tr-TR" sz="2000" dirty="0"/>
              <a:t>4- Yaşlılara kötü </a:t>
            </a:r>
            <a:r>
              <a:rPr lang="tr-TR" sz="2000" dirty="0" err="1"/>
              <a:t>prognozlarının</a:t>
            </a:r>
            <a:r>
              <a:rPr lang="tr-TR" sz="2000" dirty="0"/>
              <a:t>(hastalık seyri) bildirilmemesi</a:t>
            </a:r>
          </a:p>
          <a:p>
            <a:pPr marL="0" indent="0" algn="just">
              <a:buNone/>
            </a:pPr>
            <a:endParaRPr lang="tr-TR" sz="2000" dirty="0"/>
          </a:p>
          <a:p>
            <a:pPr marL="0" indent="0" algn="just">
              <a:buNone/>
            </a:pPr>
            <a:r>
              <a:rPr lang="tr-TR" sz="2000" dirty="0"/>
              <a:t>5-Yaşlı hastalarla iletişimde standart bir hasta yaklaşımı</a:t>
            </a:r>
          </a:p>
          <a:p>
            <a:pPr marL="0" indent="0" algn="just">
              <a:buNone/>
            </a:pPr>
            <a:endParaRPr lang="tr-TR" sz="2000" dirty="0"/>
          </a:p>
          <a:p>
            <a:pPr marL="0" indent="0" algn="just">
              <a:buNone/>
            </a:pPr>
            <a:r>
              <a:rPr lang="tr-TR" sz="2000" dirty="0"/>
              <a:t>6-Karar verme yeteneği göz ardı edilerek yaşlı hastanın tedaviyi reddetme  hakkının dikkate alınmaması ya da tedaviyi reddetme isteklerinin hemen kabul edilmesi.</a:t>
            </a:r>
          </a:p>
          <a:p>
            <a:pPr marL="0" indent="0" algn="just">
              <a:buNone/>
            </a:pPr>
            <a:endParaRPr lang="tr-TR" sz="2000" dirty="0"/>
          </a:p>
          <a:p>
            <a:pPr marL="0" indent="0" algn="just">
              <a:buNone/>
            </a:pPr>
            <a:r>
              <a:rPr lang="tr-TR" sz="2000" dirty="0"/>
              <a:t>7-Yaşlı nüfusa yeterince kaynak ayrılmaması ve bütün sağlık yükünü sosyal sigortaların çekmesi.</a:t>
            </a:r>
          </a:p>
        </p:txBody>
      </p:sp>
    </p:spTree>
    <p:extLst>
      <p:ext uri="{BB962C8B-B14F-4D97-AF65-F5344CB8AC3E}">
        <p14:creationId xmlns:p14="http://schemas.microsoft.com/office/powerpoint/2010/main" val="423760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96" y="404664"/>
            <a:ext cx="9073008" cy="5760640"/>
          </a:xfrm>
        </p:spPr>
        <p:txBody>
          <a:bodyPr>
            <a:normAutofit lnSpcReduction="10000"/>
          </a:bodyPr>
          <a:lstStyle/>
          <a:p>
            <a:pPr marL="0" indent="0" algn="just">
              <a:buNone/>
            </a:pPr>
            <a:r>
              <a:rPr lang="tr-TR" sz="2000" dirty="0"/>
              <a:t>8- Yaşlı yakınlarının isteklerinin yaşlı hastalara yönelik tıbbi uygulamalarının öncelikli belirleyicisi haline getirilmesi</a:t>
            </a:r>
          </a:p>
          <a:p>
            <a:pPr marL="0" indent="0" algn="just">
              <a:buNone/>
            </a:pPr>
            <a:endParaRPr lang="tr-TR" sz="2000" dirty="0"/>
          </a:p>
          <a:p>
            <a:pPr marL="0" indent="0" algn="just">
              <a:buNone/>
            </a:pPr>
            <a:r>
              <a:rPr lang="tr-TR" sz="2000" dirty="0"/>
              <a:t>9-Anlamayacakları varsayılarak yaşlı hastalara durumları hakkında tam ve ayrıntılı bilgi verilmemesi.</a:t>
            </a:r>
          </a:p>
          <a:p>
            <a:pPr marL="0" indent="0" algn="just">
              <a:buNone/>
            </a:pPr>
            <a:endParaRPr lang="tr-TR" sz="2000" dirty="0"/>
          </a:p>
          <a:p>
            <a:pPr marL="0" indent="0" algn="just">
              <a:buNone/>
            </a:pPr>
            <a:r>
              <a:rPr lang="tr-TR" sz="2000" dirty="0"/>
              <a:t>10- Terminal dönemdeki yaşlı hastalara agresif tedavi uygulamaları yapılarak, yaşam kalitesini düşürmek pahasına yaşam süresinin uzatılması.</a:t>
            </a:r>
          </a:p>
          <a:p>
            <a:pPr marL="0" indent="0" algn="just">
              <a:buNone/>
            </a:pPr>
            <a:endParaRPr lang="tr-TR" sz="2000" dirty="0"/>
          </a:p>
          <a:p>
            <a:pPr marL="0" indent="0" algn="just">
              <a:buNone/>
            </a:pPr>
            <a:r>
              <a:rPr lang="tr-TR" sz="2000" dirty="0"/>
              <a:t>11-Zihinsel yeterlilikleri olmadığı için tıbbi karar verme sürecine katılamayan yaşlı hastalara, yapılabilecek işlemler hakkında bilgi verilmemesi.</a:t>
            </a:r>
          </a:p>
          <a:p>
            <a:pPr marL="0" indent="0" algn="just">
              <a:buNone/>
            </a:pPr>
            <a:endParaRPr lang="tr-TR" sz="2000" dirty="0"/>
          </a:p>
          <a:p>
            <a:pPr marL="0" indent="0" algn="just">
              <a:buNone/>
            </a:pPr>
            <a:r>
              <a:rPr lang="tr-TR" sz="2000" dirty="0"/>
              <a:t>12- </a:t>
            </a:r>
            <a:r>
              <a:rPr lang="tr-TR" sz="2000" dirty="0" err="1"/>
              <a:t>Tolere</a:t>
            </a:r>
            <a:r>
              <a:rPr lang="tr-TR" sz="2000" dirty="0"/>
              <a:t> edemeyeceği varsayılarak yaşlı hastalara radikal tedavi işlemleri yapmaktan kaçınılması, palyatif desteklerle yetinme eğilimi gösterilmesi</a:t>
            </a:r>
          </a:p>
          <a:p>
            <a:pPr marL="0" indent="0" algn="just">
              <a:buNone/>
            </a:pPr>
            <a:endParaRPr lang="tr-TR" sz="2000" dirty="0"/>
          </a:p>
          <a:p>
            <a:pPr marL="0" indent="0" algn="just">
              <a:buNone/>
            </a:pPr>
            <a:r>
              <a:rPr lang="tr-TR" sz="2000" dirty="0"/>
              <a:t>13-Yaşlı hastaların yaşam kalitesini arttırma, yaşam süresini uzatma isteklerinin yersiz-yakışıksız bulunması, dikkate alınmaması.</a:t>
            </a:r>
          </a:p>
        </p:txBody>
      </p:sp>
    </p:spTree>
    <p:extLst>
      <p:ext uri="{BB962C8B-B14F-4D97-AF65-F5344CB8AC3E}">
        <p14:creationId xmlns:p14="http://schemas.microsoft.com/office/powerpoint/2010/main" val="6516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96752"/>
            <a:ext cx="8229600" cy="706090"/>
          </a:xfrm>
        </p:spPr>
        <p:txBody>
          <a:bodyPr>
            <a:normAutofit fontScale="90000"/>
          </a:bodyPr>
          <a:lstStyle/>
          <a:p>
            <a:pPr algn="ctr"/>
            <a:r>
              <a:rPr lang="tr-TR" dirty="0">
                <a:solidFill>
                  <a:schemeClr val="tx1"/>
                </a:solidFill>
              </a:rPr>
              <a:t>Yaşlılığın Yedi I’sı</a:t>
            </a:r>
          </a:p>
        </p:txBody>
      </p:sp>
      <p:sp>
        <p:nvSpPr>
          <p:cNvPr id="3" name="İçerik Yer Tutucusu 2"/>
          <p:cNvSpPr>
            <a:spLocks noGrp="1"/>
          </p:cNvSpPr>
          <p:nvPr>
            <p:ph idx="1"/>
          </p:nvPr>
        </p:nvSpPr>
        <p:spPr>
          <a:xfrm>
            <a:off x="467544" y="764704"/>
            <a:ext cx="8229600" cy="6093296"/>
          </a:xfrm>
        </p:spPr>
        <p:txBody>
          <a:bodyPr/>
          <a:lstStyle/>
          <a:p>
            <a:pPr algn="ctr"/>
            <a:r>
              <a:rPr lang="tr-TR" dirty="0" err="1"/>
              <a:t>Immobility</a:t>
            </a:r>
            <a:r>
              <a:rPr lang="tr-TR" dirty="0"/>
              <a:t>(hareketsizlik)</a:t>
            </a:r>
          </a:p>
          <a:p>
            <a:pPr algn="ctr"/>
            <a:r>
              <a:rPr lang="tr-TR" dirty="0" err="1"/>
              <a:t>Intellectual</a:t>
            </a:r>
            <a:r>
              <a:rPr lang="tr-TR" dirty="0"/>
              <a:t> </a:t>
            </a:r>
            <a:r>
              <a:rPr lang="tr-TR" dirty="0" err="1"/>
              <a:t>Failure</a:t>
            </a:r>
            <a:r>
              <a:rPr lang="tr-TR" dirty="0"/>
              <a:t>(Bilişsel Yetersizlik)</a:t>
            </a:r>
          </a:p>
          <a:p>
            <a:pPr algn="ctr"/>
            <a:r>
              <a:rPr lang="tr-TR" dirty="0" err="1"/>
              <a:t>Instability</a:t>
            </a:r>
            <a:r>
              <a:rPr lang="tr-TR" dirty="0"/>
              <a:t>(Dengesizlik)</a:t>
            </a:r>
          </a:p>
          <a:p>
            <a:pPr algn="ctr"/>
            <a:r>
              <a:rPr lang="tr-TR" dirty="0" err="1"/>
              <a:t>Incontinence</a:t>
            </a:r>
            <a:r>
              <a:rPr lang="tr-TR" dirty="0"/>
              <a:t> (</a:t>
            </a:r>
            <a:r>
              <a:rPr lang="tr-TR" dirty="0" err="1"/>
              <a:t>İnkontinans</a:t>
            </a:r>
            <a:r>
              <a:rPr lang="tr-TR" dirty="0"/>
              <a:t>)</a:t>
            </a:r>
          </a:p>
          <a:p>
            <a:pPr algn="ctr"/>
            <a:r>
              <a:rPr lang="tr-TR" dirty="0" err="1"/>
              <a:t>Insomnia</a:t>
            </a:r>
            <a:r>
              <a:rPr lang="tr-TR" dirty="0"/>
              <a:t>(Uykusuzluk)</a:t>
            </a:r>
          </a:p>
          <a:p>
            <a:pPr algn="ctr"/>
            <a:r>
              <a:rPr lang="tr-TR" dirty="0" err="1"/>
              <a:t>Iatrojenik</a:t>
            </a:r>
            <a:r>
              <a:rPr lang="tr-TR" dirty="0"/>
              <a:t> </a:t>
            </a:r>
            <a:r>
              <a:rPr lang="tr-TR" dirty="0" err="1"/>
              <a:t>Problems</a:t>
            </a:r>
            <a:r>
              <a:rPr lang="tr-TR" dirty="0"/>
              <a:t>(</a:t>
            </a:r>
            <a:r>
              <a:rPr lang="tr-TR" dirty="0" err="1"/>
              <a:t>İyatrojenik</a:t>
            </a:r>
            <a:r>
              <a:rPr lang="tr-TR" dirty="0"/>
              <a:t> Problemler)</a:t>
            </a:r>
          </a:p>
          <a:p>
            <a:pPr algn="ctr"/>
            <a:r>
              <a:rPr lang="tr-TR" dirty="0" err="1"/>
              <a:t>Involement</a:t>
            </a:r>
            <a:r>
              <a:rPr lang="tr-TR" dirty="0"/>
              <a:t> of </a:t>
            </a:r>
            <a:r>
              <a:rPr lang="tr-TR" dirty="0" err="1"/>
              <a:t>Families</a:t>
            </a:r>
            <a:r>
              <a:rPr lang="tr-TR" dirty="0"/>
              <a:t> (Ailelerin Katılımı)</a:t>
            </a:r>
          </a:p>
        </p:txBody>
      </p:sp>
    </p:spTree>
    <p:extLst>
      <p:ext uri="{BB962C8B-B14F-4D97-AF65-F5344CB8AC3E}">
        <p14:creationId xmlns:p14="http://schemas.microsoft.com/office/powerpoint/2010/main" val="359295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512" y="2708920"/>
            <a:ext cx="9180512" cy="1143000"/>
          </a:xfrm>
        </p:spPr>
        <p:txBody>
          <a:bodyPr>
            <a:normAutofit/>
          </a:bodyPr>
          <a:lstStyle/>
          <a:p>
            <a:pPr algn="ctr"/>
            <a:r>
              <a:rPr lang="tr-TR" sz="3200" i="1" dirty="0">
                <a:solidFill>
                  <a:schemeClr val="tx1"/>
                </a:solidFill>
              </a:rPr>
              <a:t>Yaşlı Bireylerde Sık Görülen Sağlık Problemleri ve Nedenleri</a:t>
            </a:r>
          </a:p>
        </p:txBody>
      </p:sp>
    </p:spTree>
    <p:extLst>
      <p:ext uri="{BB962C8B-B14F-4D97-AF65-F5344CB8AC3E}">
        <p14:creationId xmlns:p14="http://schemas.microsoft.com/office/powerpoint/2010/main" val="47726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76672"/>
            <a:ext cx="8229600" cy="836712"/>
          </a:xfrm>
        </p:spPr>
        <p:txBody>
          <a:bodyPr>
            <a:normAutofit/>
          </a:bodyPr>
          <a:lstStyle/>
          <a:p>
            <a:pPr algn="l"/>
            <a:r>
              <a:rPr lang="tr-TR" sz="2400" b="1" i="1" dirty="0"/>
              <a:t>1-Kalp ve Damar İle İlgili Problemler</a:t>
            </a:r>
          </a:p>
        </p:txBody>
      </p:sp>
      <p:sp>
        <p:nvSpPr>
          <p:cNvPr id="3" name="İçerik Yer Tutucusu 2"/>
          <p:cNvSpPr>
            <a:spLocks noGrp="1"/>
          </p:cNvSpPr>
          <p:nvPr>
            <p:ph idx="1"/>
          </p:nvPr>
        </p:nvSpPr>
        <p:spPr>
          <a:xfrm>
            <a:off x="0" y="692696"/>
            <a:ext cx="9144000" cy="6165304"/>
          </a:xfrm>
        </p:spPr>
        <p:txBody>
          <a:bodyPr>
            <a:normAutofit/>
          </a:bodyPr>
          <a:lstStyle/>
          <a:p>
            <a:pPr marL="0" indent="0" algn="just">
              <a:buNone/>
            </a:pPr>
            <a:r>
              <a:rPr lang="tr-TR" sz="2000" dirty="0"/>
              <a:t>Yaşlanma ile birlikte: </a:t>
            </a:r>
          </a:p>
          <a:p>
            <a:pPr marL="0" indent="0" algn="just">
              <a:buNone/>
            </a:pPr>
            <a:r>
              <a:rPr lang="tr-TR" sz="2000" dirty="0"/>
              <a:t>-Kan damarlarının eski elastikiyetini yitirmesi</a:t>
            </a:r>
          </a:p>
          <a:p>
            <a:pPr marL="0" indent="0" algn="just">
              <a:buNone/>
            </a:pPr>
            <a:r>
              <a:rPr lang="tr-TR" sz="2000" dirty="0"/>
              <a:t>-Kalbin etrafındaki yağ tabakasının artması</a:t>
            </a:r>
          </a:p>
          <a:p>
            <a:pPr marL="0" indent="0" algn="just">
              <a:buNone/>
            </a:pPr>
            <a:r>
              <a:rPr lang="tr-TR" sz="2000" dirty="0"/>
              <a:t>-Kalp kapakçıklarındaki esnekliğin zaman içerisinde kaybolması </a:t>
            </a:r>
          </a:p>
          <a:p>
            <a:pPr marL="0" indent="0" algn="just">
              <a:buNone/>
            </a:pPr>
            <a:r>
              <a:rPr lang="tr-TR" sz="2000" dirty="0"/>
              <a:t>-Kalbin kas gücünün zayıflaması</a:t>
            </a:r>
          </a:p>
          <a:p>
            <a:pPr marL="0" indent="0" algn="just">
              <a:buNone/>
            </a:pPr>
            <a:r>
              <a:rPr lang="tr-TR" sz="2000" dirty="0"/>
              <a:t>-Kalp atımının azalması…gibi değişikliklerle birlikte;</a:t>
            </a:r>
          </a:p>
          <a:p>
            <a:pPr marL="0" indent="0" algn="just">
              <a:buNone/>
            </a:pPr>
            <a:r>
              <a:rPr lang="tr-TR" sz="2000" dirty="0"/>
              <a:t>-yaşlılarda olabilecek sigara kullanımı,</a:t>
            </a:r>
          </a:p>
          <a:p>
            <a:pPr marL="0" indent="0" algn="just">
              <a:buNone/>
            </a:pPr>
            <a:r>
              <a:rPr lang="tr-TR" sz="2000" dirty="0"/>
              <a:t>-stres</a:t>
            </a:r>
          </a:p>
          <a:p>
            <a:pPr marL="0" indent="0" algn="just">
              <a:buNone/>
            </a:pPr>
            <a:r>
              <a:rPr lang="tr-TR" sz="2000" dirty="0"/>
              <a:t>-kan yağlarının ve </a:t>
            </a:r>
            <a:r>
              <a:rPr lang="tr-TR" sz="2000" dirty="0" err="1"/>
              <a:t>kolestrol</a:t>
            </a:r>
            <a:r>
              <a:rPr lang="tr-TR" sz="2000" dirty="0"/>
              <a:t> seviyelerinin yüksek olması</a:t>
            </a:r>
          </a:p>
          <a:p>
            <a:pPr marL="0" indent="0" algn="just">
              <a:buNone/>
            </a:pPr>
            <a:r>
              <a:rPr lang="tr-TR" sz="2000" dirty="0"/>
              <a:t>-diyabet</a:t>
            </a:r>
          </a:p>
          <a:p>
            <a:pPr marL="0" indent="0" algn="just">
              <a:buNone/>
            </a:pPr>
            <a:r>
              <a:rPr lang="tr-TR" sz="2000" dirty="0"/>
              <a:t>-</a:t>
            </a:r>
            <a:r>
              <a:rPr lang="tr-TR" sz="2000" dirty="0" err="1"/>
              <a:t>romatizmal</a:t>
            </a:r>
            <a:r>
              <a:rPr lang="tr-TR" sz="2000" dirty="0"/>
              <a:t> hastalıklar</a:t>
            </a:r>
          </a:p>
          <a:p>
            <a:pPr marL="0" indent="0" algn="just">
              <a:buNone/>
            </a:pPr>
            <a:r>
              <a:rPr lang="tr-TR" sz="2000" dirty="0"/>
              <a:t>-uygun olmayan beslenme de eklenince yaşlılık döneminde kalp hastalıklarının görülme sıklığı daha da artmaktadır.</a:t>
            </a:r>
          </a:p>
        </p:txBody>
      </p:sp>
    </p:spTree>
    <p:extLst>
      <p:ext uri="{BB962C8B-B14F-4D97-AF65-F5344CB8AC3E}">
        <p14:creationId xmlns:p14="http://schemas.microsoft.com/office/powerpoint/2010/main" val="129958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indent="0" algn="just">
              <a:buNone/>
            </a:pPr>
            <a:r>
              <a:rPr lang="tr-TR" sz="2000" b="1" i="1" dirty="0"/>
              <a:t>a)Hipertansiyon: </a:t>
            </a:r>
            <a:r>
              <a:rPr lang="tr-TR" sz="2000" dirty="0"/>
              <a:t>Yaşlanma ile birlikte damar duvarının zamanla kalınlaşması, </a:t>
            </a:r>
            <a:r>
              <a:rPr lang="tr-TR" sz="2000" dirty="0" err="1"/>
              <a:t>kolajen</a:t>
            </a:r>
            <a:r>
              <a:rPr lang="tr-TR" sz="2000" dirty="0"/>
              <a:t> birikimi, elastik liflerde bozulma ve kalsiyum depolanması nedeni ile arterlerin sertliği artar ve bu artış kan basıncının yükselmesine ve nabız basıncının genişlemesine neden olur.</a:t>
            </a:r>
          </a:p>
          <a:p>
            <a:pPr marL="0" indent="0" algn="just">
              <a:buNone/>
            </a:pPr>
            <a:r>
              <a:rPr lang="tr-TR" sz="2000" dirty="0"/>
              <a:t>Bu yüksek kan basıncı yaşlı bireylerde kalp yetmezliğine, inmeye, böbrek yetmezliğine, koroner arter hastalığına neden olabilir. Diyet beslenme, fiziksel aktivite yapma, sigara ve alkol kullanılmaması gibi önlemler hipertansiyonda ilaç tedavisi kadar önemlidir.</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b="1" i="1" dirty="0"/>
          </a:p>
        </p:txBody>
      </p:sp>
      <p:pic>
        <p:nvPicPr>
          <p:cNvPr id="1026" name="Picture 2" descr="C:\Users\Elif Gürhan\Downloads\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38" y="3212976"/>
            <a:ext cx="771152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08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04664"/>
            <a:ext cx="9144000" cy="5760640"/>
          </a:xfrm>
        </p:spPr>
        <p:txBody>
          <a:bodyPr/>
          <a:lstStyle/>
          <a:p>
            <a:pPr marL="0" indent="0">
              <a:buNone/>
            </a:pPr>
            <a:endParaRPr lang="tr-TR" b="1" i="1" dirty="0"/>
          </a:p>
          <a:p>
            <a:pPr marL="0" indent="0" algn="just">
              <a:buNone/>
            </a:pPr>
            <a:r>
              <a:rPr lang="tr-TR" sz="2000" b="1" i="1" dirty="0"/>
              <a:t>b)Koroner Arter Hastalığı:</a:t>
            </a:r>
            <a:r>
              <a:rPr lang="tr-TR" sz="2000" dirty="0"/>
              <a:t> Koroner arter hastalığı, kalbi besleyen damarlar olan koroner arterlerin duvarında kolesterol içerikli yağlı plakların birikerek yıllar içinde damarı tıkaması sonucu oluşmaktadır. </a:t>
            </a:r>
          </a:p>
          <a:p>
            <a:pPr marL="0" indent="0" algn="just">
              <a:buNone/>
            </a:pPr>
            <a:r>
              <a:rPr lang="tr-TR" sz="2000" dirty="0"/>
              <a:t> Damar duvarındaki yağ birikim sürecine “</a:t>
            </a:r>
            <a:r>
              <a:rPr lang="tr-TR" sz="2000" dirty="0" err="1"/>
              <a:t>ateroskleroz</a:t>
            </a:r>
            <a:r>
              <a:rPr lang="tr-TR" sz="2000" dirty="0"/>
              <a:t>”  denir. </a:t>
            </a:r>
            <a:r>
              <a:rPr lang="tr-TR" sz="2000" dirty="0" err="1"/>
              <a:t>Ateroskleroz</a:t>
            </a:r>
            <a:r>
              <a:rPr lang="tr-TR" sz="2000" dirty="0"/>
              <a:t> ile kalp damarının giderek tıkanması kalp kasının oksijensiz kalmasına ve uzun vadede kalp yetersizliğine yol açmaktadır.</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pic>
        <p:nvPicPr>
          <p:cNvPr id="2051" name="Picture 3" descr="C:\Users\Elif Gürhan\Downloads\indir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321807"/>
            <a:ext cx="4104456" cy="28792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lif Gürhan\Downloads\indir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1807"/>
            <a:ext cx="3747326" cy="289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21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6" y="17923"/>
            <a:ext cx="9143384" cy="6840077"/>
          </a:xfrm>
        </p:spPr>
        <p:txBody>
          <a:bodyPr>
            <a:normAutofit/>
          </a:bodyPr>
          <a:lstStyle/>
          <a:p>
            <a:pPr marL="0" indent="0">
              <a:buNone/>
            </a:pPr>
            <a:r>
              <a:rPr lang="tr-TR" sz="2400" b="1" i="1" dirty="0"/>
              <a:t> </a:t>
            </a:r>
          </a:p>
          <a:p>
            <a:pPr marL="0" indent="0" algn="just">
              <a:buNone/>
            </a:pPr>
            <a:r>
              <a:rPr lang="tr-TR" sz="2000" b="1" i="1" dirty="0"/>
              <a:t>2. Kas ve İskelet Sistemi İle İlgili Problemler</a:t>
            </a:r>
          </a:p>
          <a:p>
            <a:pPr marL="0" indent="0" algn="just">
              <a:buNone/>
            </a:pPr>
            <a:endParaRPr lang="tr-TR" sz="2000" b="1" i="1" dirty="0"/>
          </a:p>
          <a:p>
            <a:pPr marL="0" indent="0" algn="just">
              <a:buNone/>
            </a:pPr>
            <a:r>
              <a:rPr lang="tr-TR" sz="2000" b="1" i="1" dirty="0"/>
              <a:t>a) </a:t>
            </a:r>
            <a:r>
              <a:rPr lang="tr-TR" sz="2000" b="1" i="1" dirty="0" err="1"/>
              <a:t>Artrit</a:t>
            </a:r>
            <a:r>
              <a:rPr lang="tr-TR" sz="2000" b="1" i="1" dirty="0"/>
              <a:t>:</a:t>
            </a:r>
            <a:r>
              <a:rPr lang="tr-TR" sz="2000" dirty="0"/>
              <a:t> </a:t>
            </a:r>
            <a:r>
              <a:rPr lang="tr-TR" sz="2000" dirty="0" err="1"/>
              <a:t>Artrit</a:t>
            </a:r>
            <a:r>
              <a:rPr lang="tr-TR" sz="2000" dirty="0"/>
              <a:t> tek bir hastalık olmayıp eklemler ve bağ dokusunu ilgilendiren </a:t>
            </a:r>
            <a:r>
              <a:rPr lang="tr-TR" sz="2000" dirty="0" err="1"/>
              <a:t>osteoartrit</a:t>
            </a:r>
            <a:r>
              <a:rPr lang="tr-TR" sz="2000" dirty="0"/>
              <a:t> (kireçlenme), </a:t>
            </a:r>
            <a:r>
              <a:rPr lang="tr-TR" sz="2000" dirty="0" err="1"/>
              <a:t>romatoid</a:t>
            </a:r>
            <a:r>
              <a:rPr lang="tr-TR" sz="2000" dirty="0"/>
              <a:t> </a:t>
            </a:r>
            <a:r>
              <a:rPr lang="tr-TR" sz="2000" dirty="0" err="1"/>
              <a:t>artrit</a:t>
            </a:r>
            <a:r>
              <a:rPr lang="tr-TR" sz="2000" dirty="0"/>
              <a:t>, gut gibi hastalıkları kapsayan terimdir. Günlük yaşam aktivitelerinin yerine getirilmesinde kısıtlılığa sebep olur ve ağrılı bir hastalıktır.</a:t>
            </a:r>
          </a:p>
          <a:p>
            <a:pPr marL="457200" indent="-457200">
              <a:buAutoNum type="alphaLcParenR"/>
            </a:pPr>
            <a:endParaRPr lang="tr-TR" dirty="0"/>
          </a:p>
          <a:p>
            <a:pPr marL="0" indent="0">
              <a:buNone/>
            </a:pPr>
            <a:endParaRPr lang="tr-TR" sz="2400" dirty="0"/>
          </a:p>
          <a:p>
            <a:pPr marL="457200" indent="-457200">
              <a:buAutoNum type="alphaLcParenR"/>
            </a:pPr>
            <a:endParaRPr lang="tr-TR" dirty="0"/>
          </a:p>
          <a:p>
            <a:pPr marL="457200" indent="-457200">
              <a:buAutoNum type="alphaLcParenR"/>
            </a:pPr>
            <a:endParaRPr lang="tr-TR" sz="2400" dirty="0"/>
          </a:p>
          <a:p>
            <a:pPr marL="457200" indent="-457200">
              <a:buAutoNum type="alphaLcParenR"/>
            </a:pPr>
            <a:endParaRPr lang="tr-TR" dirty="0"/>
          </a:p>
          <a:p>
            <a:pPr marL="457200" indent="-457200">
              <a:buAutoNum type="alphaLcParenR"/>
            </a:pPr>
            <a:endParaRPr lang="tr-TR" sz="2400" dirty="0"/>
          </a:p>
          <a:p>
            <a:pPr marL="0" indent="0">
              <a:buNone/>
            </a:pPr>
            <a:endParaRPr lang="tr-TR" dirty="0"/>
          </a:p>
          <a:p>
            <a:pPr marL="0" indent="0">
              <a:buNone/>
            </a:pPr>
            <a:endParaRPr lang="tr-TR" sz="2400" dirty="0"/>
          </a:p>
          <a:p>
            <a:pPr marL="0" indent="0">
              <a:buNone/>
            </a:pPr>
            <a:endParaRPr lang="tr-TR" sz="2400" dirty="0"/>
          </a:p>
          <a:p>
            <a:pPr marL="0" indent="0">
              <a:buNone/>
            </a:pPr>
            <a:r>
              <a:rPr lang="tr-TR" sz="2400" dirty="0"/>
              <a:t>.</a:t>
            </a:r>
          </a:p>
        </p:txBody>
      </p:sp>
      <p:pic>
        <p:nvPicPr>
          <p:cNvPr id="6146" name="Picture 2" descr="C:\Users\Elif Gürhan\Downloads\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594216"/>
            <a:ext cx="2749150" cy="153952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lif Gürhan\Downloads\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046936"/>
            <a:ext cx="2749150" cy="14273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Elif Gürhan\Downloads\kirç.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4843032"/>
            <a:ext cx="2060475" cy="131254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Elif Gürhan\Downloads\indir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96" y="2852936"/>
            <a:ext cx="1910432" cy="19104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Elif Gürhan\Downloads\indir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4946290"/>
            <a:ext cx="1714500" cy="118745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Elif Gürhan\Downloads\indir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3731477"/>
            <a:ext cx="19050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2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04664"/>
            <a:ext cx="7543800" cy="5760640"/>
          </a:xfrm>
        </p:spPr>
        <p:txBody>
          <a:bodyPr/>
          <a:lstStyle/>
          <a:p>
            <a:pPr marL="0" indent="0" algn="just">
              <a:buNone/>
            </a:pPr>
            <a:r>
              <a:rPr lang="tr-TR" sz="2000" b="1" i="1" dirty="0"/>
              <a:t>b) Osteoporoz(Kemik Erimesi): </a:t>
            </a:r>
            <a:r>
              <a:rPr lang="tr-TR" sz="2000" dirty="0"/>
              <a:t>Osteoporoz kemiklerin sertliklerinin azalıp, zayıf ve kırılabilir hale gelme durumudur, zamanla kemik yapımı ve yıkımı arasında oluşan dengesizliği ifade eder. Osteoporoz ile birlikte kemik kütlesinde azalma, kemik dokusunun yapısında ve bütünlüğünde bozulma meydana gelmektedir. Osteoporoz tedavi edilemez. Bu nedenle  düzenli egzersiz, günlük beslenmede kalsiyum ve D vitamini alımı, güneşe çıkılması osteoporozdan korunmak için önemli önlemlerdir.</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pic>
        <p:nvPicPr>
          <p:cNvPr id="5122" name="Picture 2" descr="C:\Users\Elif Gürhan\Downloads\o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2048256" cy="218236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lif Gürhan\Downloads\o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437" y="3645024"/>
            <a:ext cx="3280336" cy="21823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Elif Gürhan\Download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645024"/>
            <a:ext cx="3040378" cy="218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603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0</TotalTime>
  <Words>1380</Words>
  <Application>Microsoft Office PowerPoint</Application>
  <PresentationFormat>Ekran Gösterisi (4:3)</PresentationFormat>
  <Paragraphs>158</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Impact</vt:lpstr>
      <vt:lpstr>Times New Roman</vt:lpstr>
      <vt:lpstr>NewsPrint</vt:lpstr>
      <vt:lpstr>YAŞLILARDA SIK GÖRÜLEN SAĞLIK PROBLEMLERİ İLE TEDAVİ VE BAKIM ESNASINDA ORTAYA ÇIKAN TIP ETİĞİ SORUNLARI</vt:lpstr>
      <vt:lpstr>Yaşlılarda En Sık Hastaneye Yatış Nedenleri</vt:lpstr>
      <vt:lpstr>Yaşlılığın Yedi I’sı</vt:lpstr>
      <vt:lpstr>Yaşlı Bireylerde Sık Görülen Sağlık Problemleri ve Nedenleri</vt:lpstr>
      <vt:lpstr>1-Kalp ve Damar İle İlgili Problemler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YAŞLILARDA SIK GÖRÜLEN SAĞLIK PROBLEMLERİ İLE TEDAVİ VE BAKIM ESNASINDA ORTAYA ÇIKAN TIP ETİĞİ SORUNLARI</dc:title>
  <dc:creator>Elif Gürhan</dc:creator>
  <cp:lastModifiedBy>Elif GÜRHAN DURAN</cp:lastModifiedBy>
  <cp:revision>58</cp:revision>
  <dcterms:created xsi:type="dcterms:W3CDTF">2020-01-09T11:17:10Z</dcterms:created>
  <dcterms:modified xsi:type="dcterms:W3CDTF">2023-03-28T12:34:55Z</dcterms:modified>
</cp:coreProperties>
</file>