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0"/>
  </p:notesMasterIdLst>
  <p:sldIdLst>
    <p:sldId id="392" r:id="rId2"/>
    <p:sldId id="506" r:id="rId3"/>
    <p:sldId id="508" r:id="rId4"/>
    <p:sldId id="566" r:id="rId5"/>
    <p:sldId id="507" r:id="rId6"/>
    <p:sldId id="509" r:id="rId7"/>
    <p:sldId id="510" r:id="rId8"/>
    <p:sldId id="393" r:id="rId9"/>
    <p:sldId id="394" r:id="rId10"/>
    <p:sldId id="479" r:id="rId11"/>
    <p:sldId id="395" r:id="rId12"/>
    <p:sldId id="397" r:id="rId13"/>
    <p:sldId id="474" r:id="rId14"/>
    <p:sldId id="447" r:id="rId15"/>
    <p:sldId id="448" r:id="rId16"/>
    <p:sldId id="487" r:id="rId17"/>
    <p:sldId id="398" r:id="rId18"/>
    <p:sldId id="494" r:id="rId19"/>
    <p:sldId id="399" r:id="rId20"/>
    <p:sldId id="493" r:id="rId21"/>
    <p:sldId id="403" r:id="rId22"/>
    <p:sldId id="402" r:id="rId23"/>
    <p:sldId id="449" r:id="rId24"/>
    <p:sldId id="401" r:id="rId25"/>
    <p:sldId id="404" r:id="rId26"/>
    <p:sldId id="481" r:id="rId27"/>
    <p:sldId id="405" r:id="rId28"/>
    <p:sldId id="495" r:id="rId29"/>
    <p:sldId id="406" r:id="rId30"/>
    <p:sldId id="450" r:id="rId31"/>
    <p:sldId id="496" r:id="rId32"/>
    <p:sldId id="407" r:id="rId33"/>
    <p:sldId id="451" r:id="rId34"/>
    <p:sldId id="409" r:id="rId35"/>
    <p:sldId id="455" r:id="rId36"/>
    <p:sldId id="502" r:id="rId37"/>
    <p:sldId id="408" r:id="rId38"/>
    <p:sldId id="413" r:id="rId39"/>
    <p:sldId id="456" r:id="rId40"/>
    <p:sldId id="505" r:id="rId41"/>
    <p:sldId id="497" r:id="rId42"/>
    <p:sldId id="414" r:id="rId43"/>
    <p:sldId id="417" r:id="rId44"/>
    <p:sldId id="416" r:id="rId45"/>
    <p:sldId id="458" r:id="rId46"/>
    <p:sldId id="498" r:id="rId47"/>
    <p:sldId id="415" r:id="rId48"/>
    <p:sldId id="419" r:id="rId49"/>
    <p:sldId id="418" r:id="rId50"/>
    <p:sldId id="488" r:id="rId51"/>
    <p:sldId id="420" r:id="rId52"/>
    <p:sldId id="499" r:id="rId53"/>
    <p:sldId id="422" r:id="rId54"/>
    <p:sldId id="500" r:id="rId55"/>
    <p:sldId id="421" r:id="rId56"/>
    <p:sldId id="492" r:id="rId57"/>
    <p:sldId id="459" r:id="rId58"/>
    <p:sldId id="501" r:id="rId59"/>
    <p:sldId id="423" r:id="rId60"/>
    <p:sldId id="460" r:id="rId61"/>
    <p:sldId id="503" r:id="rId62"/>
    <p:sldId id="424" r:id="rId63"/>
    <p:sldId id="461" r:id="rId64"/>
    <p:sldId id="489" r:id="rId65"/>
    <p:sldId id="425" r:id="rId66"/>
    <p:sldId id="429" r:id="rId67"/>
    <p:sldId id="462" r:id="rId68"/>
    <p:sldId id="428" r:id="rId69"/>
    <p:sldId id="463" r:id="rId70"/>
    <p:sldId id="504" r:id="rId71"/>
    <p:sldId id="427" r:id="rId72"/>
    <p:sldId id="426" r:id="rId73"/>
    <p:sldId id="430" r:id="rId74"/>
    <p:sldId id="433" r:id="rId75"/>
    <p:sldId id="466" r:id="rId76"/>
    <p:sldId id="432" r:id="rId77"/>
    <p:sldId id="567" r:id="rId78"/>
    <p:sldId id="431" r:id="rId79"/>
    <p:sldId id="468" r:id="rId80"/>
    <p:sldId id="438" r:id="rId81"/>
    <p:sldId id="439" r:id="rId82"/>
    <p:sldId id="469" r:id="rId83"/>
    <p:sldId id="475" r:id="rId84"/>
    <p:sldId id="437" r:id="rId85"/>
    <p:sldId id="476" r:id="rId86"/>
    <p:sldId id="464" r:id="rId87"/>
    <p:sldId id="436" r:id="rId88"/>
    <p:sldId id="435" r:id="rId89"/>
    <p:sldId id="465" r:id="rId90"/>
    <p:sldId id="482" r:id="rId91"/>
    <p:sldId id="434" r:id="rId92"/>
    <p:sldId id="483" r:id="rId93"/>
    <p:sldId id="440" r:id="rId94"/>
    <p:sldId id="441" r:id="rId95"/>
    <p:sldId id="486" r:id="rId96"/>
    <p:sldId id="442" r:id="rId97"/>
    <p:sldId id="480" r:id="rId98"/>
    <p:sldId id="477" r:id="rId99"/>
    <p:sldId id="260" r:id="rId100"/>
    <p:sldId id="261" r:id="rId101"/>
    <p:sldId id="490" r:id="rId102"/>
    <p:sldId id="262" r:id="rId103"/>
    <p:sldId id="370" r:id="rId104"/>
    <p:sldId id="263" r:id="rId105"/>
    <p:sldId id="371" r:id="rId106"/>
    <p:sldId id="338" r:id="rId107"/>
    <p:sldId id="491" r:id="rId108"/>
    <p:sldId id="267" r:id="rId109"/>
    <p:sldId id="268" r:id="rId110"/>
    <p:sldId id="269" r:id="rId111"/>
    <p:sldId id="373" r:id="rId112"/>
    <p:sldId id="270" r:id="rId113"/>
    <p:sldId id="271" r:id="rId114"/>
    <p:sldId id="359" r:id="rId115"/>
    <p:sldId id="443" r:id="rId116"/>
    <p:sldId id="444" r:id="rId117"/>
    <p:sldId id="446" r:id="rId118"/>
    <p:sldId id="471" r:id="rId119"/>
    <p:sldId id="472" r:id="rId120"/>
    <p:sldId id="473" r:id="rId121"/>
    <p:sldId id="523" r:id="rId122"/>
    <p:sldId id="524" r:id="rId123"/>
    <p:sldId id="562" r:id="rId124"/>
    <p:sldId id="527" r:id="rId125"/>
    <p:sldId id="563" r:id="rId126"/>
    <p:sldId id="525" r:id="rId127"/>
    <p:sldId id="564" r:id="rId128"/>
    <p:sldId id="526" r:id="rId1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5" d="100"/>
          <a:sy n="75" d="100"/>
        </p:scale>
        <p:origin x="158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48C7-5428-4494-8F15-B622C76892F8}" type="datetimeFigureOut">
              <a:rPr lang="tr-TR" smtClean="0"/>
              <a:pPr/>
              <a:t>7.11.2023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55444-D083-45F4-A84D-E0FDB2AB340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38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99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120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104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105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106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5444-D083-45F4-A84D-E0FDB2AB340B}" type="slidenum">
              <a:rPr lang="tr-TR" smtClean="0"/>
              <a:pPr/>
              <a:t>109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ECCE-D24A-460B-8A13-ED0BEF50F081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1ED3-CD4F-4FF6-A92D-4219645A8B65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F069-85D0-44EA-A8D5-E48E17228B4C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016C-569F-41F8-B244-C21DC564C065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9832-7578-4B65-A31C-F1406608DEE0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5BBB-A1E2-4221-8094-4047FD380D54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7295-5559-4EE3-9D42-200AE2A19103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46D7-7DBF-4610-8AE2-CCECB88FFA40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0377-EE94-4C70-AE60-75028B4E0B59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0BA3-8962-4589-89A5-C913D79224AF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DF6A-4C8A-4DD4-9F1C-CD4471074478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C1415-B681-4CDF-8BDB-0FA71F55869D}" type="datetime1">
              <a:rPr lang="tr-TR" smtClean="0"/>
              <a:pPr/>
              <a:t>7.11.2023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INTEREST RATE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DETERMINATION OF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INTEREST RATE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In the alternative </a:t>
            </a:r>
            <a:r>
              <a:rPr lang="en-US" dirty="0">
                <a:solidFill>
                  <a:srgbClr val="0070C0"/>
                </a:solidFill>
              </a:rPr>
              <a:t>Keynesian model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known as </a:t>
            </a:r>
            <a:r>
              <a:rPr lang="en-US" dirty="0">
                <a:solidFill>
                  <a:srgbClr val="0070C0"/>
                </a:solidFill>
              </a:rPr>
              <a:t>the liquidity preference framework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interest rate is determined </a:t>
            </a:r>
            <a:r>
              <a:rPr lang="tr-TR" dirty="0"/>
              <a:t>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money market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supply of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demand for money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2371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00198"/>
          </a:xfrm>
        </p:spPr>
        <p:txBody>
          <a:bodyPr>
            <a:normAutofit fontScale="90000"/>
          </a:bodyPr>
          <a:lstStyle/>
          <a:p>
            <a:br>
              <a:rPr lang="tr-TR" sz="4000" b="1" dirty="0"/>
            </a:br>
            <a:r>
              <a:rPr lang="en-US" sz="4000" b="1" dirty="0"/>
              <a:t>RISK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85926"/>
            <a:ext cx="8215370" cy="507207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Risk structure is determined by </a:t>
            </a:r>
            <a:endParaRPr lang="tr-TR" dirty="0"/>
          </a:p>
          <a:p>
            <a:pPr lvl="1"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default risk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liquidity.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100</a:t>
            </a:fld>
            <a:endParaRPr lang="tr-T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4026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53012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risk of default </a:t>
            </a:r>
            <a:r>
              <a:rPr lang="en-US" dirty="0"/>
              <a:t>occurs </a:t>
            </a:r>
            <a:r>
              <a:rPr lang="tr-TR" dirty="0"/>
              <a:t>                                                  </a:t>
            </a:r>
            <a:r>
              <a:rPr lang="en-US" dirty="0"/>
              <a:t>when the issuer of the bond (borrower) is </a:t>
            </a:r>
            <a:r>
              <a:rPr lang="tr-TR" dirty="0"/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unable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unwilling to make interest payments</a:t>
            </a:r>
            <a:r>
              <a:rPr lang="en-US" dirty="0"/>
              <a:t> when promised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pay off the face value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when the bond matures.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102</a:t>
            </a:fld>
            <a:endParaRPr lang="tr-TR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corporation suffering big losses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might be more likely </a:t>
            </a:r>
            <a:r>
              <a:rPr lang="tr-TR" dirty="0"/>
              <a:t>                                                        </a:t>
            </a:r>
            <a:r>
              <a:rPr lang="en-US" dirty="0"/>
              <a:t>to suspend interest payments </a:t>
            </a:r>
            <a:r>
              <a:rPr lang="tr-TR" dirty="0"/>
              <a:t>                                            </a:t>
            </a:r>
            <a:r>
              <a:rPr lang="en-US" dirty="0"/>
              <a:t>on its bonds.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default risk on its bonds </a:t>
            </a:r>
            <a:r>
              <a:rPr lang="tr-TR" dirty="0"/>
              <a:t>                                              </a:t>
            </a:r>
            <a:r>
              <a:rPr lang="en-US" dirty="0"/>
              <a:t>would therefore be quite high.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103</a:t>
            </a:fld>
            <a:endParaRPr lang="tr-TR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628800"/>
            <a:ext cx="7992888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By contrast,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Treasury bonds </a:t>
            </a:r>
            <a:r>
              <a:rPr lang="en-US" dirty="0"/>
              <a:t>have usually been considered to have </a:t>
            </a:r>
            <a:r>
              <a:rPr lang="en-US" dirty="0">
                <a:solidFill>
                  <a:srgbClr val="0070C0"/>
                </a:solidFill>
              </a:rPr>
              <a:t>no default risk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government can always </a:t>
            </a:r>
            <a:r>
              <a:rPr lang="tr-TR" dirty="0">
                <a:solidFill>
                  <a:srgbClr val="0070C0"/>
                </a:solidFill>
              </a:rPr>
              <a:t>   </a:t>
            </a:r>
            <a:r>
              <a:rPr lang="en-US" dirty="0">
                <a:solidFill>
                  <a:srgbClr val="0070C0"/>
                </a:solidFill>
              </a:rPr>
              <a:t>increase taxes to pay off its obligations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Bonds like these with no default risk are called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default-free bonds.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104</a:t>
            </a:fld>
            <a:endParaRPr lang="tr-TR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4009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571612"/>
            <a:ext cx="7959828" cy="52863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spread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the interest rates of bonds with default risk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default-free bonds</a:t>
            </a:r>
            <a:r>
              <a:rPr lang="en-US" dirty="0"/>
              <a:t>, </a:t>
            </a:r>
            <a:r>
              <a:rPr lang="tr-TR" dirty="0"/>
              <a:t> 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both with </a:t>
            </a:r>
            <a:r>
              <a:rPr lang="en-US" dirty="0"/>
              <a:t>the same maturity, </a:t>
            </a:r>
            <a:r>
              <a:rPr lang="tr-TR" dirty="0"/>
              <a:t>                                                     is </a:t>
            </a:r>
            <a:r>
              <a:rPr lang="en-US" dirty="0"/>
              <a:t>called </a:t>
            </a:r>
            <a:r>
              <a:rPr lang="en-US" u="sng" dirty="0">
                <a:solidFill>
                  <a:srgbClr val="0070C0"/>
                </a:solidFill>
              </a:rPr>
              <a:t>risk premium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Risk premium</a:t>
            </a:r>
            <a:r>
              <a:rPr lang="en-US" dirty="0"/>
              <a:t> indicates </a:t>
            </a:r>
            <a:r>
              <a:rPr lang="en-US" dirty="0">
                <a:solidFill>
                  <a:srgbClr val="0070C0"/>
                </a:solidFill>
              </a:rPr>
              <a:t>how much additional interest</a:t>
            </a:r>
            <a:r>
              <a:rPr lang="en-US" dirty="0"/>
              <a:t> people must earn </a:t>
            </a:r>
            <a:r>
              <a:rPr lang="tr-TR" dirty="0"/>
              <a:t>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be willing to hold that risky bond.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105</a:t>
            </a:fld>
            <a:endParaRPr lang="tr-TR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Default Risk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bond with default risk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will always </a:t>
            </a:r>
            <a:r>
              <a:rPr lang="en-US" dirty="0">
                <a:solidFill>
                  <a:srgbClr val="0070C0"/>
                </a:solidFill>
              </a:rPr>
              <a:t>have a positive risk premium.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higher the default risk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of a corporate bond,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higher is the risk premium</a:t>
            </a:r>
            <a:r>
              <a:rPr lang="en-US" dirty="0"/>
              <a:t>.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7030A0"/>
                </a:solidFill>
              </a:rPr>
              <a:t>(Türkiye-USA), CDS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tr-TR" dirty="0">
                <a:solidFill>
                  <a:srgbClr val="7030A0"/>
                </a:solidFill>
              </a:rPr>
              <a:t>**</a:t>
            </a:r>
            <a:r>
              <a:rPr lang="en-US" dirty="0">
                <a:solidFill>
                  <a:srgbClr val="7030A0"/>
                </a:solidFill>
              </a:rPr>
              <a:t>  </a:t>
            </a:r>
            <a:endParaRPr lang="tr-TR" dirty="0">
              <a:solidFill>
                <a:srgbClr val="7030A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106</a:t>
            </a:fld>
            <a:endParaRPr lang="tr-TR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Liquidity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7327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Liquidity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more liquid </a:t>
            </a:r>
            <a:r>
              <a:rPr lang="en-US" dirty="0"/>
              <a:t>an asset is,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more desirable </a:t>
            </a:r>
            <a:r>
              <a:rPr lang="en-US" dirty="0"/>
              <a:t>it is</a:t>
            </a:r>
            <a:r>
              <a:rPr lang="en-US" i="1" dirty="0"/>
              <a:t>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108</a:t>
            </a:fld>
            <a:endParaRPr lang="tr-TR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Liquidity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484784"/>
            <a:ext cx="8064896" cy="53732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Treasury bonds </a:t>
            </a:r>
            <a:r>
              <a:rPr lang="en-US" dirty="0"/>
              <a:t>are the most liquid </a:t>
            </a:r>
            <a:r>
              <a:rPr lang="tr-TR" dirty="0"/>
              <a:t>                                 </a:t>
            </a:r>
            <a:r>
              <a:rPr lang="en-US" dirty="0"/>
              <a:t>of all long-terms bonds</a:t>
            </a:r>
            <a:r>
              <a:rPr lang="en-US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Corporate bonds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not as liquid</a:t>
            </a:r>
            <a:r>
              <a:rPr lang="en-US" dirty="0"/>
              <a:t>, </a:t>
            </a:r>
            <a:r>
              <a:rPr lang="tr-TR" dirty="0"/>
              <a:t>                       </a:t>
            </a:r>
            <a:r>
              <a:rPr lang="en-US" dirty="0"/>
              <a:t>because fewer bonds </a:t>
            </a:r>
            <a:r>
              <a:rPr lang="tr-TR" dirty="0"/>
              <a:t>                                                        </a:t>
            </a:r>
            <a:r>
              <a:rPr lang="en-US" dirty="0"/>
              <a:t>for any one corporation are traded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Thus</a:t>
            </a:r>
            <a:r>
              <a:rPr lang="tr-TR" dirty="0"/>
              <a:t>,</a:t>
            </a:r>
            <a:r>
              <a:rPr lang="en-US" dirty="0"/>
              <a:t> it can be </a:t>
            </a:r>
            <a:r>
              <a:rPr lang="en-US" dirty="0">
                <a:solidFill>
                  <a:srgbClr val="0070C0"/>
                </a:solidFill>
              </a:rPr>
              <a:t>costly to sell </a:t>
            </a:r>
            <a:r>
              <a:rPr lang="en-US" dirty="0"/>
              <a:t>these bonds </a:t>
            </a:r>
            <a:r>
              <a:rPr lang="tr-TR" dirty="0"/>
              <a:t>                    </a:t>
            </a:r>
            <a:r>
              <a:rPr lang="en-US" dirty="0"/>
              <a:t>in an emergency,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it might be </a:t>
            </a:r>
            <a:r>
              <a:rPr lang="en-US" dirty="0">
                <a:solidFill>
                  <a:srgbClr val="0070C0"/>
                </a:solidFill>
              </a:rPr>
              <a:t>hard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find buyers quickly.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109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THE</a:t>
            </a:r>
            <a:r>
              <a:rPr lang="tr-TR" sz="4400" b="1" dirty="0">
                <a:latin typeface="+mj-lt"/>
              </a:rPr>
              <a:t> </a:t>
            </a:r>
            <a:r>
              <a:rPr lang="en-US" sz="4400" b="1" dirty="0">
                <a:latin typeface="+mj-lt"/>
              </a:rPr>
              <a:t>THEORY OF ASSET DEMAND </a:t>
            </a:r>
            <a:br>
              <a:rPr lang="tr-TR" sz="4400" b="1" dirty="0">
                <a:latin typeface="+mj-lt"/>
              </a:rPr>
            </a:br>
            <a:r>
              <a:rPr lang="en-US" sz="4400" b="1" dirty="0">
                <a:latin typeface="+mj-lt"/>
              </a:rPr>
              <a:t>(PORTFOLIO CHOICE THEORY)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Liquidity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104414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lower liquidity </a:t>
            </a:r>
            <a:r>
              <a:rPr lang="en-US" dirty="0"/>
              <a:t>of corporate bonds relative to Treasury bonds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increases the spread</a:t>
            </a:r>
            <a:r>
              <a:rPr lang="en-US" dirty="0"/>
              <a:t> between the interest rates on these two bonds.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Therefore,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risk premiums </a:t>
            </a:r>
            <a:r>
              <a:rPr lang="en-US" dirty="0"/>
              <a:t>between interest rates </a:t>
            </a:r>
            <a:r>
              <a:rPr lang="tr-TR" dirty="0"/>
              <a:t>                   </a:t>
            </a:r>
            <a:r>
              <a:rPr lang="en-US" dirty="0"/>
              <a:t>on corporate bonds and Treasury bonds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reflect </a:t>
            </a:r>
            <a:r>
              <a:rPr lang="en-US" dirty="0"/>
              <a:t>the corporate bond’s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default risk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its liquidity.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110</a:t>
            </a:fld>
            <a:endParaRPr lang="tr-TR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Liquidity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104414" cy="5229200"/>
          </a:xfrm>
        </p:spPr>
        <p:txBody>
          <a:bodyPr>
            <a:normAutofit/>
          </a:bodyPr>
          <a:lstStyle/>
          <a:p>
            <a:r>
              <a:rPr lang="en-US" dirty="0"/>
              <a:t>In fact, </a:t>
            </a:r>
            <a:r>
              <a:rPr lang="tr-TR" dirty="0"/>
              <a:t>                                                                                       </a:t>
            </a:r>
            <a:r>
              <a:rPr lang="en-US" dirty="0"/>
              <a:t>a risk premium is more accurately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a risk and liquidity premium</a:t>
            </a:r>
            <a:r>
              <a:rPr lang="en-US" dirty="0"/>
              <a:t>,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but conventionally it is called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risk premium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111</a:t>
            </a:fld>
            <a:endParaRPr lang="tr-TR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en-US" b="1" dirty="0"/>
              <a:t>TERM STRUCTURE </a:t>
            </a:r>
            <a:br>
              <a:rPr lang="tr-TR" b="1" dirty="0"/>
            </a:br>
            <a:r>
              <a:rPr lang="en-US" b="1" dirty="0"/>
              <a:t>OF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112</a:t>
            </a:fld>
            <a:endParaRPr lang="tr-TR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25848"/>
          </a:xfrm>
        </p:spPr>
        <p:txBody>
          <a:bodyPr>
            <a:normAutofit fontScale="90000"/>
          </a:bodyPr>
          <a:lstStyle/>
          <a:p>
            <a:br>
              <a:rPr lang="tr-TR" sz="4000" b="1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53012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Bonds with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identical </a:t>
            </a:r>
            <a:r>
              <a:rPr lang="en-US" dirty="0">
                <a:solidFill>
                  <a:srgbClr val="0070C0"/>
                </a:solidFill>
              </a:rPr>
              <a:t>risk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liquidity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tax characteristics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may have </a:t>
            </a:r>
            <a:r>
              <a:rPr lang="en-US" dirty="0">
                <a:solidFill>
                  <a:srgbClr val="0070C0"/>
                </a:solidFill>
              </a:rPr>
              <a:t>different interest rates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their time remaining to maturity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is different. </a:t>
            </a:r>
            <a:endParaRPr lang="tr-TR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The liquidity premium theory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of the term structure explains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  <a:tabLst>
                <a:tab pos="354013" algn="l"/>
              </a:tabLst>
            </a:pPr>
            <a:r>
              <a:rPr lang="en-US" dirty="0">
                <a:solidFill>
                  <a:srgbClr val="0070C0"/>
                </a:solidFill>
              </a:rPr>
              <a:t>why interest rates on bonds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different maturities differ.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113</a:t>
            </a:fld>
            <a:endParaRPr lang="tr-TR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5373216"/>
          </a:xfrm>
        </p:spPr>
        <p:txBody>
          <a:bodyPr>
            <a:normAutofit/>
          </a:bodyPr>
          <a:lstStyle/>
          <a:p>
            <a:r>
              <a:rPr lang="en-US" dirty="0"/>
              <a:t>The liquidity premium theory states that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interest rate on a long-term bond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will equal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average of short-term interest rates expected to occur over the life of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the long-term bond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plus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a liquidity premium </a:t>
            </a:r>
            <a:r>
              <a:rPr lang="en-US" dirty="0"/>
              <a:t>that respond</a:t>
            </a:r>
            <a:r>
              <a:rPr lang="tr-TR" dirty="0"/>
              <a:t>s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to supply and demand conditions </a:t>
            </a:r>
            <a:r>
              <a:rPr lang="tr-TR" dirty="0"/>
              <a:t>                                        </a:t>
            </a:r>
            <a:r>
              <a:rPr lang="en-US" dirty="0"/>
              <a:t>for that bond. </a:t>
            </a:r>
            <a:endParaRPr lang="tr-TR" dirty="0"/>
          </a:p>
          <a:p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114</a:t>
            </a:fld>
            <a:endParaRPr lang="tr-TR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this theory,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investors tend to prefer shorter term bonds </a:t>
            </a:r>
            <a:r>
              <a:rPr lang="en-US" dirty="0"/>
              <a:t>because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these bonds bear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less interest-rate risk.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Hence,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investor must be offered a positive liquidity premium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induce them to hold longer-term bonds. </a:t>
            </a:r>
            <a:endParaRPr lang="tr-TR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115</a:t>
            </a:fld>
            <a:endParaRPr lang="tr-TR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535753" y="1628800"/>
                <a:ext cx="8064000" cy="5220000"/>
              </a:xfrm>
            </p:spPr>
            <p:txBody>
              <a:bodyPr>
                <a:normAutofit lnSpcReduction="10000"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dirty="0"/>
                  <a:t>The liquidity premium theory is written as </a:t>
                </a:r>
                <a:endParaRPr lang="tr-TR" dirty="0"/>
              </a:p>
              <a:p>
                <a:pPr>
                  <a:spcBef>
                    <a:spcPts val="2400"/>
                  </a:spcBef>
                  <a:spcAft>
                    <a:spcPts val="2400"/>
                  </a:spcAft>
                  <a:buNone/>
                </a:pPr>
                <a:r>
                  <a:rPr lang="tr-TR" dirty="0"/>
                  <a:t>	</a:t>
                </a:r>
                <a:r>
                  <a:rPr lang="en-US" dirty="0"/>
                  <a:t> i</a:t>
                </a:r>
                <a:r>
                  <a:rPr lang="en-US" baseline="-25000" dirty="0"/>
                  <a:t>nt  </a:t>
                </a:r>
                <a:r>
                  <a:rPr lang="tr-TR" dirty="0"/>
                  <a:t>=</a:t>
                </a:r>
                <a:r>
                  <a:rPr lang="tr-TR" baseline="-25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baseline="-250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</m:t>
                            </m:r>
                          </m:sub>
                        </m:sSub>
                        <m:r>
                          <a:rPr lang="en-US">
                            <a:latin typeface="Cambria Math"/>
                          </a:rPr>
                          <m:t> +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</m:t>
                            </m:r>
                            <m:r>
                              <a:rPr lang="en-US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e</m:t>
                            </m:r>
                          </m:sup>
                        </m:sSubSup>
                        <m:r>
                          <a:rPr lang="en-US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t</m:t>
                            </m:r>
                            <m:r>
                              <a:rPr lang="en-US">
                                <a:latin typeface="Cambria Math"/>
                              </a:rPr>
                              <m:t>+2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e</m:t>
                            </m:r>
                          </m:sup>
                        </m:sSubSup>
                        <m:r>
                          <a:rPr lang="en-US" baseline="-25000">
                            <a:latin typeface="Cambria Math"/>
                          </a:rPr>
                          <m:t> </m:t>
                        </m:r>
                        <m:r>
                          <a:rPr lang="en-US">
                            <a:latin typeface="Cambria Math"/>
                          </a:rPr>
                          <m:t>+… + </m:t>
                        </m:r>
                        <m:sSubSup>
                          <m:sSub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tr-TR" b="0" i="0" smtClean="0">
                                <a:latin typeface="Cambria Math"/>
                              </a:rPr>
                              <m:t>t</m:t>
                            </m:r>
                            <m:r>
                              <a:rPr lang="tr-TR" b="0" i="0" smtClean="0">
                                <a:latin typeface="Cambria Math"/>
                              </a:rPr>
                              <m:t>+(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n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>
                                <a:latin typeface="Cambria Math"/>
                              </a:rPr>
                              <m:t>1)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e</m:t>
                            </m:r>
                          </m:sup>
                        </m:sSubSup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n</m:t>
                        </m:r>
                      </m:den>
                    </m:f>
                  </m:oMath>
                </a14:m>
                <a:r>
                  <a:rPr lang="tr-TR" dirty="0"/>
                  <a:t> + </a:t>
                </a:r>
                <a:r>
                  <a:rPr lang="en-US" dirty="0" err="1"/>
                  <a:t>l</a:t>
                </a:r>
                <a:r>
                  <a:rPr lang="en-US" baseline="-25000" dirty="0" err="1"/>
                  <a:t>nt</a:t>
                </a:r>
                <a:r>
                  <a:rPr lang="en-US" dirty="0"/>
                  <a:t>		(</a:t>
                </a:r>
                <a:r>
                  <a:rPr lang="tr-TR" dirty="0"/>
                  <a:t>4</a:t>
                </a:r>
                <a:r>
                  <a:rPr lang="en-US" dirty="0"/>
                  <a:t>) </a:t>
                </a:r>
                <a:endParaRPr lang="tr-TR" dirty="0"/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tr-TR" dirty="0"/>
                  <a:t>	</a:t>
                </a:r>
                <a:r>
                  <a:rPr lang="en-US" dirty="0"/>
                  <a:t>Where, </a:t>
                </a:r>
                <a:endParaRPr lang="tr-TR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tr-TR" dirty="0"/>
                  <a:t>	</a:t>
                </a:r>
                <a:r>
                  <a:rPr lang="en-US" dirty="0">
                    <a:solidFill>
                      <a:srgbClr val="0070C0"/>
                    </a:solidFill>
                  </a:rPr>
                  <a:t>(</a:t>
                </a:r>
                <a:r>
                  <a:rPr lang="en-US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aseline="-25000" dirty="0" err="1">
                    <a:solidFill>
                      <a:srgbClr val="0070C0"/>
                    </a:solidFill>
                  </a:rPr>
                  <a:t>nt</a:t>
                </a:r>
                <a:r>
                  <a:rPr lang="en-US" dirty="0">
                    <a:solidFill>
                      <a:srgbClr val="0070C0"/>
                    </a:solidFill>
                  </a:rPr>
                  <a:t>) is the interest rate on a long-term bond, </a:t>
                </a:r>
                <a:endParaRPr lang="tr-TR" dirty="0">
                  <a:solidFill>
                    <a:srgbClr val="0070C0"/>
                  </a:solidFill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tr-TR" dirty="0">
                    <a:solidFill>
                      <a:srgbClr val="0070C0"/>
                    </a:solidFill>
                  </a:rPr>
                  <a:t>	</a:t>
                </a:r>
                <a:r>
                  <a:rPr lang="en-US" dirty="0">
                    <a:solidFill>
                      <a:srgbClr val="0070C0"/>
                    </a:solidFill>
                  </a:rPr>
                  <a:t>(</a:t>
                </a:r>
                <a:r>
                  <a:rPr lang="en-US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aseline="30000" dirty="0" err="1">
                    <a:solidFill>
                      <a:srgbClr val="0070C0"/>
                    </a:solidFill>
                  </a:rPr>
                  <a:t>e</a:t>
                </a:r>
                <a:r>
                  <a:rPr lang="en-US" dirty="0">
                    <a:solidFill>
                      <a:srgbClr val="0070C0"/>
                    </a:solidFill>
                  </a:rPr>
                  <a:t>) is the expected short</a:t>
                </a:r>
                <a:r>
                  <a:rPr lang="tr-TR" dirty="0">
                    <a:solidFill>
                      <a:srgbClr val="0070C0"/>
                    </a:solidFill>
                  </a:rPr>
                  <a:t>-</a:t>
                </a:r>
                <a:r>
                  <a:rPr lang="en-US" dirty="0">
                    <a:solidFill>
                      <a:srgbClr val="0070C0"/>
                    </a:solidFill>
                  </a:rPr>
                  <a:t>term interest rate,</a:t>
                </a:r>
                <a:endParaRPr lang="tr-TR" dirty="0">
                  <a:solidFill>
                    <a:srgbClr val="0070C0"/>
                  </a:solidFill>
                </a:endParaRPr>
              </a:p>
              <a:p>
                <a:pPr marL="354013" indent="-354013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tr-TR" dirty="0">
                    <a:solidFill>
                      <a:srgbClr val="0070C0"/>
                    </a:solidFill>
                  </a:rPr>
                  <a:t>	</a:t>
                </a:r>
                <a:r>
                  <a:rPr lang="en-US" dirty="0">
                    <a:solidFill>
                      <a:srgbClr val="0070C0"/>
                    </a:solidFill>
                  </a:rPr>
                  <a:t>(</a:t>
                </a:r>
                <a:r>
                  <a:rPr lang="en-US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aseline="-25000" dirty="0" err="1">
                    <a:solidFill>
                      <a:srgbClr val="0070C0"/>
                    </a:solidFill>
                  </a:rPr>
                  <a:t>nt</a:t>
                </a:r>
                <a:r>
                  <a:rPr lang="en-US" dirty="0">
                    <a:solidFill>
                      <a:srgbClr val="0070C0"/>
                    </a:solidFill>
                  </a:rPr>
                  <a:t>)</a:t>
                </a:r>
                <a:r>
                  <a:rPr lang="en-US" baseline="-25000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</a:rPr>
                  <a:t>is the liquidity (term) premium for the </a:t>
                </a:r>
                <a:endParaRPr lang="tr-TR" dirty="0">
                  <a:solidFill>
                    <a:srgbClr val="0070C0"/>
                  </a:solidFill>
                </a:endParaRPr>
              </a:p>
              <a:p>
                <a:pPr marL="354013" indent="-354013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tr-TR" dirty="0">
                    <a:solidFill>
                      <a:srgbClr val="0070C0"/>
                    </a:solidFill>
                  </a:rPr>
                  <a:t>		 </a:t>
                </a:r>
                <a:r>
                  <a:rPr lang="en-US" dirty="0">
                    <a:solidFill>
                      <a:srgbClr val="0070C0"/>
                    </a:solidFill>
                  </a:rPr>
                  <a:t>n-period bond at time (t). </a:t>
                </a:r>
                <a:endParaRPr lang="tr-TR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5753" y="1628800"/>
                <a:ext cx="8064000" cy="5220000"/>
              </a:xfrm>
              <a:blipFill>
                <a:blip r:embed="rId3"/>
                <a:stretch>
                  <a:fillRect l="-1738" t="-2453" r="-166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116</a:t>
            </a:fld>
            <a:endParaRPr lang="tr-T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00808"/>
            <a:ext cx="8176992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liquidity premium is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generally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positive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typically grows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as the term to maturity increases.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 simple numerical example clarifies what</a:t>
            </a:r>
            <a:r>
              <a:rPr lang="tr-TR" dirty="0"/>
              <a:t>    </a:t>
            </a:r>
            <a:r>
              <a:rPr lang="en-US" dirty="0"/>
              <a:t> the liquidity premium theory in Equation </a:t>
            </a:r>
            <a:r>
              <a:rPr lang="tr-TR" dirty="0"/>
              <a:t>4                   </a:t>
            </a:r>
            <a:r>
              <a:rPr lang="en-US" dirty="0"/>
              <a:t> is saying.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117</a:t>
            </a:fld>
            <a:endParaRPr lang="tr-TR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00808"/>
            <a:ext cx="8072494" cy="5157192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one-year expected interest rate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over the next five years be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5%, 6%, 7%, 8% and 9%, </a:t>
            </a:r>
            <a:r>
              <a:rPr lang="tr-TR" dirty="0"/>
              <a:t>*</a:t>
            </a:r>
          </a:p>
          <a:p>
            <a:pPr marL="354013" indent="0">
              <a:buNone/>
              <a:tabLst>
                <a:tab pos="442913" algn="l"/>
              </a:tabLst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liquidity premiums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for one-to five-year bonds be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0%, 0.25%, 0.5%, 0.75%, and 1.0%, respectively.</a:t>
            </a:r>
            <a:r>
              <a:rPr lang="tr-TR" dirty="0"/>
              <a:t>*</a:t>
            </a:r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118</a:t>
            </a:fld>
            <a:endParaRPr lang="tr-TR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628800"/>
            <a:ext cx="8072494" cy="522920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/>
              <a:t>Equation </a:t>
            </a:r>
            <a:r>
              <a:rPr lang="tr-TR" dirty="0"/>
              <a:t>4</a:t>
            </a:r>
            <a:r>
              <a:rPr lang="en-US" dirty="0"/>
              <a:t> then indicates that the interest rate on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two-year bond </a:t>
            </a:r>
            <a:r>
              <a:rPr lang="en-US" dirty="0"/>
              <a:t>would be </a:t>
            </a:r>
            <a:endParaRPr lang="tr-TR" dirty="0"/>
          </a:p>
          <a:p>
            <a:pPr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dirty="0"/>
              <a:t>			</a:t>
            </a:r>
            <a:r>
              <a:rPr lang="tr-TR" dirty="0"/>
              <a:t>	+ </a:t>
            </a:r>
            <a:r>
              <a:rPr lang="en-US" dirty="0"/>
              <a:t>0.25% = 5.75% </a:t>
            </a:r>
            <a:endParaRPr lang="tr-TR" dirty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five-year bond </a:t>
            </a:r>
            <a:r>
              <a:rPr lang="en-US" dirty="0"/>
              <a:t>it would be </a:t>
            </a:r>
            <a:endParaRPr lang="tr-TR" dirty="0"/>
          </a:p>
          <a:p>
            <a:pPr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dirty="0"/>
              <a:t>				 </a:t>
            </a:r>
            <a:r>
              <a:rPr lang="tr-TR" dirty="0"/>
              <a:t>		</a:t>
            </a:r>
            <a:r>
              <a:rPr lang="en-US" dirty="0"/>
              <a:t>+ 1% = 8% </a:t>
            </a:r>
            <a:endParaRPr lang="tr-TR" dirty="0"/>
          </a:p>
          <a:p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119</a:t>
            </a:fld>
            <a:endParaRPr lang="tr-T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3071810"/>
            <a:ext cx="1042989" cy="928694"/>
          </a:xfrm>
          <a:prstGeom prst="rect">
            <a:avLst/>
          </a:prstGeom>
          <a:noFill/>
        </p:spPr>
      </p:pic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4950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214950"/>
            <a:ext cx="2867028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THEORY OF </a:t>
            </a:r>
            <a:br>
              <a:rPr lang="tr-TR" sz="4000" b="1" dirty="0"/>
            </a:br>
            <a:r>
              <a:rPr lang="en-US" sz="4000" b="1" dirty="0"/>
              <a:t>ASSET DEMAND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portfolio choice theory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security prices are determined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asset markets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demand for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supply of the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security.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4000" b="1" dirty="0"/>
              <a:t>TERM STRUCTURE OF </a:t>
            </a:r>
            <a:br>
              <a:rPr lang="tr-TR" sz="4000" b="1" dirty="0"/>
            </a:br>
            <a:r>
              <a:rPr lang="en-US" sz="4000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772816"/>
            <a:ext cx="8176992" cy="5085184"/>
          </a:xfrm>
        </p:spPr>
        <p:txBody>
          <a:bodyPr>
            <a:normAutofit/>
          </a:bodyPr>
          <a:lstStyle/>
          <a:p>
            <a:r>
              <a:rPr lang="en-US" dirty="0"/>
              <a:t>Doing a similar calculation for the one- three-, and four-year interest rates, we can verify that one- to five-year interest-rates are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one-year</a:t>
            </a:r>
            <a:r>
              <a:rPr lang="en-US" sz="3200" dirty="0"/>
              <a:t> interest rate, </a:t>
            </a:r>
            <a:r>
              <a:rPr lang="en-US" sz="3200" dirty="0">
                <a:solidFill>
                  <a:srgbClr val="0070C0"/>
                </a:solidFill>
              </a:rPr>
              <a:t>5.0%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two-year</a:t>
            </a:r>
            <a:r>
              <a:rPr lang="en-US" sz="3200" dirty="0"/>
              <a:t> interest rate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5.75%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three-year</a:t>
            </a:r>
            <a:r>
              <a:rPr lang="en-US" sz="3200" dirty="0"/>
              <a:t> interest rate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6.5%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four-year</a:t>
            </a:r>
            <a:r>
              <a:rPr lang="en-US" sz="3200" dirty="0"/>
              <a:t> interest rate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7.25%</a:t>
            </a:r>
            <a:r>
              <a:rPr lang="en-US" sz="3200" dirty="0"/>
              <a:t>, </a:t>
            </a:r>
            <a:endParaRPr lang="tr-TR" sz="3200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five-year</a:t>
            </a:r>
            <a:r>
              <a:rPr lang="en-US" sz="3200" dirty="0"/>
              <a:t> interest rate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8.0%</a:t>
            </a:r>
            <a:r>
              <a:rPr lang="en-US" sz="3200" dirty="0"/>
              <a:t>. </a:t>
            </a:r>
          </a:p>
          <a:p>
            <a:endParaRPr lang="en-US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120</a:t>
            </a:fld>
            <a:endParaRPr lang="tr-T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THE DISTINCTION BETWEEN REAL AND NOMINAL INTEREST RATES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121</a:t>
            </a:fld>
            <a:endParaRPr lang="tr-TR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 far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we have </a:t>
            </a:r>
            <a:r>
              <a:rPr lang="en-US" dirty="0">
                <a:solidFill>
                  <a:srgbClr val="0070C0"/>
                </a:solidFill>
              </a:rPr>
              <a:t>discussed the nominal interest rates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ignored the effects of inflation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cost of borrowing.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fact,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nominal interest rate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is distinguished </a:t>
            </a:r>
            <a:r>
              <a:rPr lang="tr-TR" dirty="0"/>
              <a:t>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real interest rate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122</a:t>
            </a:fld>
            <a:endParaRPr lang="tr-TR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real interest rate is adjusted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subtracting expected changes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in the price level (inflation)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so that it </a:t>
            </a:r>
            <a:r>
              <a:rPr lang="en-US" dirty="0">
                <a:solidFill>
                  <a:srgbClr val="0070C0"/>
                </a:solidFill>
              </a:rPr>
              <a:t>more accurately reflects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 true cost of borrowing.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123</a:t>
            </a:fld>
            <a:endParaRPr lang="tr-TR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interest rate is more precisely referred </a:t>
            </a:r>
            <a:r>
              <a:rPr lang="tr-TR" dirty="0"/>
              <a:t>                   </a:t>
            </a:r>
            <a:r>
              <a:rPr lang="en-US" dirty="0"/>
              <a:t>to as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</a:rPr>
              <a:t>ex</a:t>
            </a:r>
            <a:r>
              <a:rPr lang="tr-TR" i="1" dirty="0">
                <a:solidFill>
                  <a:srgbClr val="0070C0"/>
                </a:solidFill>
              </a:rPr>
              <a:t>-</a:t>
            </a:r>
            <a:r>
              <a:rPr lang="en-US" i="1" dirty="0">
                <a:solidFill>
                  <a:srgbClr val="0070C0"/>
                </a:solidFill>
              </a:rPr>
              <a:t>ante </a:t>
            </a:r>
            <a:r>
              <a:rPr lang="en-US" dirty="0">
                <a:solidFill>
                  <a:srgbClr val="0070C0"/>
                </a:solidFill>
              </a:rPr>
              <a:t>real interest rate</a:t>
            </a:r>
            <a:r>
              <a:rPr lang="en-US" dirty="0"/>
              <a:t> </a:t>
            </a:r>
            <a:r>
              <a:rPr lang="tr-TR" dirty="0"/>
              <a:t>                                        </a:t>
            </a:r>
            <a:r>
              <a:rPr lang="en-US" dirty="0"/>
              <a:t>because it is adjusted for </a:t>
            </a:r>
            <a:r>
              <a:rPr lang="en-US" dirty="0">
                <a:solidFill>
                  <a:srgbClr val="0070C0"/>
                </a:solidFill>
              </a:rPr>
              <a:t>expected changes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in the price level.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</a:rPr>
              <a:t>ex</a:t>
            </a:r>
            <a:r>
              <a:rPr lang="tr-TR" i="1">
                <a:solidFill>
                  <a:srgbClr val="0070C0"/>
                </a:solidFill>
              </a:rPr>
              <a:t>-</a:t>
            </a:r>
            <a:r>
              <a:rPr lang="en-US" i="1">
                <a:solidFill>
                  <a:srgbClr val="0070C0"/>
                </a:solidFill>
              </a:rPr>
              <a:t>ante </a:t>
            </a:r>
            <a:r>
              <a:rPr lang="en-US" dirty="0">
                <a:solidFill>
                  <a:srgbClr val="0070C0"/>
                </a:solidFill>
              </a:rPr>
              <a:t>real interest rate </a:t>
            </a:r>
            <a:r>
              <a:rPr lang="en-US" dirty="0"/>
              <a:t>is most important to economic decisions, </a:t>
            </a:r>
            <a:r>
              <a:rPr lang="tr-TR" dirty="0"/>
              <a:t>                              </a:t>
            </a:r>
            <a:r>
              <a:rPr lang="en-US" dirty="0"/>
              <a:t>and typically is what economists mean </a:t>
            </a:r>
            <a:r>
              <a:rPr lang="tr-TR" dirty="0"/>
              <a:t>                  </a:t>
            </a:r>
            <a:r>
              <a:rPr lang="en-US" dirty="0"/>
              <a:t>when they refer to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“real” interest rate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124</a:t>
            </a:fld>
            <a:endParaRPr lang="tr-TR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interest rate that is adjusted </a:t>
            </a:r>
            <a:r>
              <a:rPr lang="tr-TR" dirty="0"/>
              <a:t>                                           </a:t>
            </a:r>
            <a:r>
              <a:rPr lang="en-US" dirty="0"/>
              <a:t>for </a:t>
            </a:r>
            <a:r>
              <a:rPr lang="en-US" u="sng" dirty="0">
                <a:solidFill>
                  <a:srgbClr val="0070C0"/>
                </a:solidFill>
              </a:rPr>
              <a:t>actual changes</a:t>
            </a:r>
            <a:r>
              <a:rPr lang="en-US" dirty="0"/>
              <a:t> in the price level </a:t>
            </a:r>
            <a:r>
              <a:rPr lang="tr-TR" dirty="0"/>
              <a:t>                                       </a:t>
            </a:r>
            <a:r>
              <a:rPr lang="en-US" dirty="0"/>
              <a:t>is called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i="1" dirty="0">
                <a:solidFill>
                  <a:srgbClr val="0070C0"/>
                </a:solidFill>
              </a:rPr>
              <a:t>ex post </a:t>
            </a:r>
            <a:r>
              <a:rPr lang="en-US" dirty="0">
                <a:solidFill>
                  <a:srgbClr val="0070C0"/>
                </a:solidFill>
              </a:rPr>
              <a:t>real interest rate.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describes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well a lender has done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in real terms </a:t>
            </a:r>
            <a:r>
              <a:rPr lang="en-US" dirty="0">
                <a:solidFill>
                  <a:srgbClr val="0070C0"/>
                </a:solidFill>
              </a:rPr>
              <a:t>after the fact.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125</a:t>
            </a:fld>
            <a:endParaRPr lang="tr-TR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real interest rate (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-25000" dirty="0" err="1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equals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nominal interest rate (i)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minus</a:t>
            </a:r>
            <a:r>
              <a:rPr lang="en-US" dirty="0">
                <a:solidFill>
                  <a:srgbClr val="0070C0"/>
                </a:solidFill>
              </a:rPr>
              <a:t> the expected inflation rate (π</a:t>
            </a:r>
            <a:r>
              <a:rPr lang="en-US" baseline="30000" dirty="0">
                <a:solidFill>
                  <a:srgbClr val="0070C0"/>
                </a:solidFill>
              </a:rPr>
              <a:t>e</a:t>
            </a:r>
            <a:r>
              <a:rPr lang="en-US" dirty="0">
                <a:solidFill>
                  <a:srgbClr val="0070C0"/>
                </a:solidFill>
              </a:rPr>
              <a:t>):</a:t>
            </a:r>
          </a:p>
          <a:p>
            <a:pPr>
              <a:spcBef>
                <a:spcPts val="1800"/>
              </a:spcBef>
              <a:buNone/>
            </a:pPr>
            <a:r>
              <a:rPr lang="en-US" dirty="0"/>
              <a:t> </a:t>
            </a:r>
            <a:r>
              <a:rPr lang="tr-TR" dirty="0"/>
              <a:t>			</a:t>
            </a:r>
            <a:r>
              <a:rPr lang="en-US" dirty="0" err="1"/>
              <a:t>i</a:t>
            </a:r>
            <a:r>
              <a:rPr lang="en-US" baseline="-25000" dirty="0" err="1"/>
              <a:t>r</a:t>
            </a:r>
            <a:r>
              <a:rPr lang="en-US" dirty="0"/>
              <a:t> = i-π</a:t>
            </a:r>
            <a:r>
              <a:rPr lang="en-US" baseline="30000" dirty="0"/>
              <a:t>e</a:t>
            </a:r>
            <a:r>
              <a:rPr lang="en-US" dirty="0"/>
              <a:t>  				(</a:t>
            </a:r>
            <a:r>
              <a:rPr lang="tr-TR" dirty="0"/>
              <a:t>5</a:t>
            </a:r>
            <a:r>
              <a:rPr lang="en-US" dirty="0"/>
              <a:t>)</a:t>
            </a:r>
            <a:endParaRPr lang="tr-TR" dirty="0"/>
          </a:p>
          <a:p>
            <a:pPr>
              <a:spcBef>
                <a:spcPts val="180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Türkiye</a:t>
            </a:r>
            <a:r>
              <a:rPr lang="en-US" dirty="0">
                <a:solidFill>
                  <a:srgbClr val="7030A0"/>
                </a:solidFill>
              </a:rPr>
              <a:t>, higher interest and expected inflation)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126</a:t>
            </a:fld>
            <a:endParaRPr lang="tr-TR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r>
              <a:rPr lang="en-US" dirty="0"/>
              <a:t>To see why this definition makes sense, </a:t>
            </a:r>
            <a:r>
              <a:rPr lang="tr-TR" dirty="0"/>
              <a:t>                          </a:t>
            </a:r>
            <a:r>
              <a:rPr lang="en-US" dirty="0"/>
              <a:t>let</a:t>
            </a:r>
            <a:r>
              <a:rPr lang="tr-TR" dirty="0"/>
              <a:t>’</a:t>
            </a:r>
            <a:r>
              <a:rPr lang="en-US" dirty="0"/>
              <a:t>s first consider a situation </a:t>
            </a:r>
            <a:r>
              <a:rPr lang="tr-TR" dirty="0"/>
              <a:t>                                                </a:t>
            </a:r>
            <a:r>
              <a:rPr lang="en-US" dirty="0"/>
              <a:t>in which we have made a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one-year simple loan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with</a:t>
            </a:r>
            <a:r>
              <a:rPr lang="en-US" dirty="0">
                <a:solidFill>
                  <a:srgbClr val="0070C0"/>
                </a:solidFill>
              </a:rPr>
              <a:t> a 5% interest rate</a:t>
            </a:r>
            <a:r>
              <a:rPr lang="en-US" dirty="0"/>
              <a:t> (i = 5%)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and we expect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price level to rise by 3%</a:t>
            </a:r>
            <a:r>
              <a:rPr lang="en-US" dirty="0"/>
              <a:t> over the course of the year (π</a:t>
            </a:r>
            <a:r>
              <a:rPr lang="en-US" baseline="30000" dirty="0"/>
              <a:t>e</a:t>
            </a:r>
            <a:r>
              <a:rPr lang="en-US" dirty="0"/>
              <a:t> = 3%).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127</a:t>
            </a:fld>
            <a:endParaRPr lang="tr-TR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REAL AND NOMINAL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a result of making the loan, </a:t>
            </a:r>
            <a:r>
              <a:rPr lang="tr-TR" dirty="0"/>
              <a:t>                                              </a:t>
            </a:r>
            <a:r>
              <a:rPr lang="en-US" dirty="0"/>
              <a:t>at the end of the year </a:t>
            </a:r>
            <a:r>
              <a:rPr lang="tr-TR" dirty="0"/>
              <a:t>                                                          </a:t>
            </a:r>
            <a:r>
              <a:rPr lang="en-US" dirty="0"/>
              <a:t>we will have 2% more in </a:t>
            </a:r>
            <a:r>
              <a:rPr lang="en-US" dirty="0">
                <a:solidFill>
                  <a:srgbClr val="0070C0"/>
                </a:solidFill>
              </a:rPr>
              <a:t>real terms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that is, </a:t>
            </a:r>
            <a:r>
              <a:rPr lang="en-US" dirty="0">
                <a:solidFill>
                  <a:srgbClr val="0070C0"/>
                </a:solidFill>
              </a:rPr>
              <a:t>in terms of real goods and services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we can buy.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this case, </a:t>
            </a:r>
            <a:r>
              <a:rPr lang="en-US" dirty="0">
                <a:solidFill>
                  <a:srgbClr val="0070C0"/>
                </a:solidFill>
              </a:rPr>
              <a:t>the interest rate </a:t>
            </a:r>
            <a:r>
              <a:rPr lang="en-US" dirty="0"/>
              <a:t>we have earned in terms of real goods and services </a:t>
            </a:r>
            <a:r>
              <a:rPr lang="en-US" dirty="0">
                <a:solidFill>
                  <a:srgbClr val="0070C0"/>
                </a:solidFill>
              </a:rPr>
              <a:t>is 2%</a:t>
            </a:r>
            <a:r>
              <a:rPr lang="tr-TR" dirty="0"/>
              <a:t>:</a:t>
            </a:r>
            <a:r>
              <a:rPr lang="en-US" dirty="0"/>
              <a:t> 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				</a:t>
            </a:r>
            <a:r>
              <a:rPr lang="en-US" dirty="0">
                <a:solidFill>
                  <a:srgbClr val="0070C0"/>
                </a:solidFill>
              </a:rPr>
              <a:t>R = 5% - 3% = 2%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128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THEORY OF </a:t>
            </a:r>
            <a:br>
              <a:rPr lang="tr-TR" sz="4000" b="1" dirty="0"/>
            </a:br>
            <a:r>
              <a:rPr lang="en-US" sz="4000" b="1" dirty="0"/>
              <a:t>ASSET DEMAND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At this stage,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to simplify the understanding of interest rate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we assume that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bond is the only security </a:t>
            </a:r>
            <a:r>
              <a:rPr lang="en-US" dirty="0"/>
              <a:t>in the market. </a:t>
            </a:r>
            <a:endParaRPr lang="tr-TR" dirty="0"/>
          </a:p>
          <a:p>
            <a:r>
              <a:rPr lang="en-US" dirty="0"/>
              <a:t>As we will see below,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there is an interest 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corresponding</a:t>
            </a:r>
            <a:r>
              <a:rPr lang="en-US" dirty="0">
                <a:solidFill>
                  <a:srgbClr val="0070C0"/>
                </a:solidFill>
              </a:rPr>
              <a:t> to each security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in financial market</a:t>
            </a:r>
            <a:r>
              <a:rPr lang="tr-TR" dirty="0"/>
              <a:t>s.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905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THEORY OF </a:t>
            </a:r>
            <a:br>
              <a:rPr lang="tr-TR" sz="4000" b="1" dirty="0"/>
            </a:br>
            <a:r>
              <a:rPr lang="en-US" sz="4000" b="1" dirty="0"/>
              <a:t>ASSET DEMAND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Since we have assumed a single security,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there is only </a:t>
            </a:r>
            <a:r>
              <a:rPr lang="en-US" dirty="0">
                <a:solidFill>
                  <a:srgbClr val="0070C0"/>
                </a:solidFill>
              </a:rPr>
              <a:t>one interest rate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corresponding to </a:t>
            </a:r>
            <a:r>
              <a:rPr lang="en-US" dirty="0">
                <a:solidFill>
                  <a:srgbClr val="0070C0"/>
                </a:solidFill>
              </a:rPr>
              <a:t>this security</a:t>
            </a:r>
            <a:r>
              <a:rPr lang="tr-TR" dirty="0">
                <a:solidFill>
                  <a:srgbClr val="0070C0"/>
                </a:solidFill>
              </a:rPr>
              <a:t>’s</a:t>
            </a:r>
            <a:r>
              <a:rPr lang="en-US" dirty="0">
                <a:solidFill>
                  <a:srgbClr val="0070C0"/>
                </a:solidFill>
              </a:rPr>
              <a:t> price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When the security price is determined,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interest rate </a:t>
            </a:r>
            <a:r>
              <a:rPr lang="en-US" dirty="0"/>
              <a:t>corresponding to this price</a:t>
            </a:r>
            <a:r>
              <a:rPr lang="tr-TR" dirty="0"/>
              <a:t>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is also determined </a:t>
            </a:r>
            <a:r>
              <a:rPr lang="en-US" dirty="0"/>
              <a:t>simultaneously.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THEORY OF </a:t>
            </a:r>
            <a:br>
              <a:rPr lang="tr-TR" sz="4000" b="1" dirty="0"/>
            </a:br>
            <a:r>
              <a:rPr lang="en-US" sz="4000" b="1" dirty="0"/>
              <a:t>ASSET DEMAND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Hence,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when we explain </a:t>
            </a:r>
            <a:r>
              <a:rPr lang="en-US" dirty="0">
                <a:solidFill>
                  <a:srgbClr val="0070C0"/>
                </a:solidFill>
              </a:rPr>
              <a:t>the determination of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>
                <a:solidFill>
                  <a:srgbClr val="0070C0"/>
                </a:solidFill>
              </a:rPr>
              <a:t>the security price,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determination of the corresponding interest rate also will be explained </a:t>
            </a:r>
            <a:r>
              <a:rPr lang="en-US" dirty="0"/>
              <a:t>automatically.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To do this,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we should understand </a:t>
            </a:r>
            <a:r>
              <a:rPr lang="en-US" dirty="0">
                <a:solidFill>
                  <a:srgbClr val="0070C0"/>
                </a:solidFill>
              </a:rPr>
              <a:t>the factors affecting the demand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supply of bond.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The Demand </a:t>
            </a:r>
            <a:br>
              <a:rPr lang="tr-TR" b="1" dirty="0"/>
            </a:br>
            <a:r>
              <a:rPr lang="en-US" b="1" dirty="0"/>
              <a:t>for Bond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99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The Demand </a:t>
            </a:r>
            <a:br>
              <a:rPr lang="tr-TR" b="1" dirty="0"/>
            </a:br>
            <a:r>
              <a:rPr lang="en-US" b="1" dirty="0"/>
              <a:t>for Bond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factors</a:t>
            </a:r>
            <a:r>
              <a:rPr lang="en-US" dirty="0"/>
              <a:t> that affect the demand </a:t>
            </a:r>
            <a:r>
              <a:rPr lang="tr-TR" dirty="0"/>
              <a:t>                                </a:t>
            </a:r>
            <a:r>
              <a:rPr lang="en-US" dirty="0"/>
              <a:t>for bonds are: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bond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price,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wealth,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relative expected return,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expected inflation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relative riskiness,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relative liquidity.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A93F0D-A865-405A-9452-0AA87A63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E6C479B7-B594-4ECE-A48A-00C8E12D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679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We will explain </a:t>
            </a:r>
            <a:r>
              <a:rPr lang="tr-TR" dirty="0"/>
              <a:t>                                                                      </a:t>
            </a:r>
            <a:r>
              <a:rPr lang="en-US" dirty="0"/>
              <a:t>the relationship between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bond price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demand for bond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by using the example of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one-year discount bonds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which make </a:t>
            </a:r>
            <a:r>
              <a:rPr lang="en-US" dirty="0">
                <a:solidFill>
                  <a:srgbClr val="0070C0"/>
                </a:solidFill>
              </a:rPr>
              <a:t>no coupon payments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but pay the owner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face value </a:t>
            </a:r>
            <a:r>
              <a:rPr lang="en-US" dirty="0"/>
              <a:t>in a year.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8A290E8-E7DC-4418-BC3B-F91E2799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+mj-lt"/>
              </a:rPr>
              <a:t>INTEREST RATE</a:t>
            </a: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683BDB8-ACC5-4131-B7CA-99EC6765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Interest rates are among the most closely watched variables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economy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directly affect our everyday lives and have important consequences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health of the economy.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6198460-497C-4F82-8F33-4E36F22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73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If the holding period is one year,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then</a:t>
            </a:r>
            <a:r>
              <a:rPr lang="en-US" dirty="0">
                <a:solidFill>
                  <a:srgbClr val="0070C0"/>
                </a:solidFill>
              </a:rPr>
              <a:t> the return on the bonds </a:t>
            </a:r>
            <a:r>
              <a:rPr lang="en-US" dirty="0"/>
              <a:t>is known 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is</a:t>
            </a:r>
            <a:r>
              <a:rPr lang="en-US" dirty="0">
                <a:solidFill>
                  <a:srgbClr val="0070C0"/>
                </a:solidFill>
              </a:rPr>
              <a:t> equal to the interest rate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as measured by the yield to maturity.</a:t>
            </a:r>
            <a:r>
              <a:rPr lang="tr-TR" dirty="0"/>
              <a:t>*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231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That means, </a:t>
            </a:r>
          </a:p>
          <a:p>
            <a:pPr marL="0" indent="0">
              <a:spcAft>
                <a:spcPts val="3600"/>
              </a:spcAft>
              <a:buNone/>
            </a:pPr>
            <a:r>
              <a:rPr lang="en-US" dirty="0"/>
              <a:t>				i = R</a:t>
            </a:r>
            <a:r>
              <a:rPr lang="en-US" baseline="30000" dirty="0"/>
              <a:t>e</a:t>
            </a:r>
            <a:r>
              <a:rPr lang="en-US" dirty="0"/>
              <a:t> =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Where 	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= interest rate = yield to maturity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		</a:t>
            </a: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baseline="30000" dirty="0">
                <a:solidFill>
                  <a:srgbClr val="0070C0"/>
                </a:solidFill>
              </a:rPr>
              <a:t>e</a:t>
            </a:r>
            <a:r>
              <a:rPr lang="en-US" dirty="0">
                <a:solidFill>
                  <a:srgbClr val="0070C0"/>
                </a:solidFill>
              </a:rPr>
              <a:t>= expected return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		</a:t>
            </a: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F = face value </a:t>
            </a:r>
            <a:r>
              <a:rPr lang="en-US" dirty="0"/>
              <a:t>of the discount bond</a:t>
            </a:r>
            <a:endParaRPr lang="tr-TR" dirty="0"/>
          </a:p>
          <a:p>
            <a:pPr marL="360363" indent="-360363">
              <a:buNone/>
            </a:pPr>
            <a:r>
              <a:rPr lang="en-US" dirty="0">
                <a:solidFill>
                  <a:srgbClr val="0070C0"/>
                </a:solidFill>
              </a:rPr>
              <a:t>		</a:t>
            </a: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 = initial purchase price </a:t>
            </a:r>
            <a:r>
              <a:rPr lang="en-US" dirty="0"/>
              <a:t>of the </a:t>
            </a:r>
            <a:r>
              <a:rPr lang="tr-TR" dirty="0"/>
              <a:t>			       </a:t>
            </a:r>
            <a:r>
              <a:rPr lang="en-US" dirty="0"/>
              <a:t>discount bond</a:t>
            </a:r>
            <a:r>
              <a:rPr lang="tr-TR" dirty="0"/>
              <a:t>     *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2380" y="2132856"/>
            <a:ext cx="785818" cy="7476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This formula shows that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a particular value of the interest rate </a:t>
            </a:r>
            <a:r>
              <a:rPr lang="en-US" dirty="0"/>
              <a:t>corresponds to </a:t>
            </a:r>
            <a:r>
              <a:rPr lang="en-US" dirty="0">
                <a:solidFill>
                  <a:srgbClr val="0070C0"/>
                </a:solidFill>
              </a:rPr>
              <a:t>a bond price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there is a </a:t>
            </a:r>
            <a:r>
              <a:rPr lang="en-US" dirty="0">
                <a:solidFill>
                  <a:srgbClr val="0070C0"/>
                </a:solidFill>
              </a:rPr>
              <a:t>negative relationship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between the</a:t>
            </a:r>
            <a:r>
              <a:rPr lang="tr-TR" dirty="0"/>
              <a:t>m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When the price of a bond rises  its interest rate falls</a:t>
            </a:r>
            <a:r>
              <a:rPr lang="en-US" dirty="0"/>
              <a:t>, and </a:t>
            </a:r>
            <a:r>
              <a:rPr lang="en-US" i="1" dirty="0"/>
              <a:t>vice versa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301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If </a:t>
            </a:r>
            <a:r>
              <a:rPr lang="tr-TR" dirty="0"/>
              <a:t>   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face value is 1,000 liras</a:t>
            </a: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price of the bond is 950 liras</a:t>
            </a:r>
            <a:r>
              <a:rPr lang="en-US" dirty="0"/>
              <a:t>, </a:t>
            </a:r>
          </a:p>
          <a:p>
            <a:pPr marL="354013" indent="0">
              <a:spcBef>
                <a:spcPts val="0"/>
              </a:spcBef>
              <a:spcAft>
                <a:spcPts val="4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interest rate </a:t>
            </a: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en-US" dirty="0"/>
              <a:t>the expected return</a:t>
            </a:r>
            <a:r>
              <a:rPr lang="tr-TR" dirty="0"/>
              <a:t>)</a:t>
            </a:r>
            <a:r>
              <a:rPr lang="en-US" dirty="0"/>
              <a:t> is</a:t>
            </a:r>
            <a:endParaRPr lang="tr-TR" dirty="0"/>
          </a:p>
          <a:p>
            <a:pPr>
              <a:spcBef>
                <a:spcPts val="2400"/>
              </a:spcBef>
              <a:spcAft>
                <a:spcPts val="3000"/>
              </a:spcAft>
              <a:buNone/>
            </a:pPr>
            <a:r>
              <a:rPr lang="en-US" dirty="0"/>
              <a:t>	            		   = 0.053 = </a:t>
            </a:r>
            <a:r>
              <a:rPr lang="en-US" dirty="0">
                <a:solidFill>
                  <a:srgbClr val="0070C0"/>
                </a:solidFill>
              </a:rPr>
              <a:t>5.3%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228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221088"/>
            <a:ext cx="1285884" cy="1175371"/>
          </a:xfrm>
          <a:prstGeom prst="rect">
            <a:avLst/>
          </a:prstGeom>
          <a:noFill/>
        </p:spPr>
      </p:pic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lower price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900 liras</a:t>
            </a:r>
            <a:r>
              <a:rPr lang="en-US" dirty="0"/>
              <a:t>,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interest rate is higher</a:t>
            </a:r>
          </a:p>
          <a:p>
            <a:pPr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dirty="0"/>
              <a:t>                                       = 0.111 = </a:t>
            </a:r>
            <a:r>
              <a:rPr lang="en-US" dirty="0">
                <a:solidFill>
                  <a:srgbClr val="0070C0"/>
                </a:solidFill>
              </a:rPr>
              <a:t>11.1 %</a:t>
            </a:r>
            <a:endParaRPr lang="tr-TR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The quantity demanded of bond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will be higher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 expected return (interest rate) </a:t>
            </a:r>
            <a:r>
              <a:rPr lang="tr-TR" dirty="0">
                <a:solidFill>
                  <a:srgbClr val="0070C0"/>
                </a:solidFill>
              </a:rPr>
              <a:t>               </a:t>
            </a:r>
            <a:r>
              <a:rPr lang="en-US" dirty="0">
                <a:solidFill>
                  <a:srgbClr val="0070C0"/>
                </a:solidFill>
              </a:rPr>
              <a:t>on this bonds is higher</a:t>
            </a:r>
            <a:r>
              <a:rPr lang="en-US" dirty="0"/>
              <a:t>, </a:t>
            </a:r>
            <a:r>
              <a:rPr lang="en-US" i="1" dirty="0"/>
              <a:t>ceteris paribus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140968"/>
            <a:ext cx="1285884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Continuing with this reasoning,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if the bond price is </a:t>
            </a:r>
            <a:r>
              <a:rPr lang="en-US" dirty="0">
                <a:solidFill>
                  <a:srgbClr val="0070C0"/>
                </a:solidFill>
              </a:rPr>
              <a:t>850 liras </a:t>
            </a:r>
            <a:r>
              <a:rPr lang="en-US" dirty="0"/>
              <a:t>(interest rate </a:t>
            </a:r>
            <a:r>
              <a:rPr lang="tr-TR" dirty="0"/>
              <a:t>                 </a:t>
            </a:r>
            <a:r>
              <a:rPr lang="en-US" dirty="0"/>
              <a:t>and expected return </a:t>
            </a:r>
            <a:r>
              <a:rPr lang="tr-TR" dirty="0"/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17.6%</a:t>
            </a:r>
            <a:r>
              <a:rPr lang="en-US" dirty="0"/>
              <a:t>),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bonds demanded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will be greater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than it is in the previous two examples.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Similarly,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lower prices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quantity</a:t>
            </a:r>
            <a:r>
              <a:rPr lang="en-US" dirty="0"/>
              <a:t> of bonds demanded </a:t>
            </a:r>
            <a:r>
              <a:rPr lang="tr-TR" dirty="0"/>
              <a:t>                                         </a:t>
            </a:r>
            <a:r>
              <a:rPr lang="en-US" dirty="0"/>
              <a:t>will be even </a:t>
            </a:r>
            <a:r>
              <a:rPr lang="en-US" dirty="0">
                <a:solidFill>
                  <a:srgbClr val="0070C0"/>
                </a:solidFill>
              </a:rPr>
              <a:t>higher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When the price is 800 liras,                                       </a:t>
            </a:r>
            <a:r>
              <a:rPr lang="en-US" dirty="0"/>
              <a:t>interest rate = </a:t>
            </a:r>
            <a:r>
              <a:rPr lang="en-US" dirty="0">
                <a:solidFill>
                  <a:srgbClr val="0070C0"/>
                </a:solidFill>
              </a:rPr>
              <a:t>25%;</a:t>
            </a:r>
            <a:r>
              <a:rPr lang="en-US" dirty="0"/>
              <a:t>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when the price is </a:t>
            </a:r>
            <a:r>
              <a:rPr lang="en-US" dirty="0">
                <a:solidFill>
                  <a:srgbClr val="0070C0"/>
                </a:solidFill>
              </a:rPr>
              <a:t>750 liras                                    </a:t>
            </a:r>
            <a:r>
              <a:rPr lang="en-US" dirty="0"/>
              <a:t>interest rate =</a:t>
            </a:r>
            <a:r>
              <a:rPr lang="en-US" dirty="0">
                <a:solidFill>
                  <a:srgbClr val="0070C0"/>
                </a:solidFill>
              </a:rPr>
              <a:t>33.3%.</a:t>
            </a:r>
            <a:r>
              <a:rPr lang="en-US" dirty="0"/>
              <a:t>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69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Bond Price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As our example indicates, 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there is a negative relationship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the bond price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quantity demanded of this bond</a:t>
            </a:r>
            <a:r>
              <a:rPr lang="tr-TR" dirty="0">
                <a:solidFill>
                  <a:srgbClr val="0070C0"/>
                </a:solidFill>
              </a:rPr>
              <a:t>, </a:t>
            </a:r>
          </a:p>
          <a:p>
            <a:pPr marL="354013" indent="0">
              <a:spcBef>
                <a:spcPts val="600"/>
              </a:spcBef>
              <a:buNone/>
            </a:pPr>
            <a:r>
              <a:rPr lang="en-US" i="1" dirty="0"/>
              <a:t>ceteris paribus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C4C95B1E-912A-4DD5-A8F6-FB11632FC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Wealth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A2E689D-1AF5-440A-B8E5-A967A192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384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Wealth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Wealth is </a:t>
            </a:r>
            <a:r>
              <a:rPr lang="en-US" dirty="0">
                <a:solidFill>
                  <a:srgbClr val="0070C0"/>
                </a:solidFill>
              </a:rPr>
              <a:t>the total resources owned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>
                <a:solidFill>
                  <a:srgbClr val="0070C0"/>
                </a:solidFill>
              </a:rPr>
              <a:t>by the individual</a:t>
            </a:r>
            <a:r>
              <a:rPr lang="en-US" dirty="0"/>
              <a:t>, including all assets.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When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wealth of people </a:t>
            </a:r>
            <a:r>
              <a:rPr lang="en-US" dirty="0">
                <a:solidFill>
                  <a:srgbClr val="0070C0"/>
                </a:solidFill>
              </a:rPr>
              <a:t>increases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</a:t>
            </a:r>
            <a:r>
              <a:rPr lang="en-US" dirty="0"/>
              <a:t>have </a:t>
            </a:r>
            <a:r>
              <a:rPr lang="en-US" dirty="0">
                <a:solidFill>
                  <a:srgbClr val="0070C0"/>
                </a:solidFill>
              </a:rPr>
              <a:t>more resources available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with which to purchase assets,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so,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assets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</a:t>
            </a:r>
            <a:r>
              <a:rPr lang="en-US" dirty="0">
                <a:solidFill>
                  <a:srgbClr val="0070C0"/>
                </a:solidFill>
              </a:rPr>
              <a:t>demand increases.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8A290E8-E7DC-4418-BC3B-F91E2799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+mj-lt"/>
              </a:rPr>
              <a:t>INTEREST RATE</a:t>
            </a: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683BDB8-ACC5-4131-B7CA-99EC6765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affect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 decisions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 as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whether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consume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save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whether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buy a house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whether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purchase bonds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put funds into a savings account.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6198460-497C-4F82-8F33-4E36F22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808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Wealth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Thus, </a:t>
            </a:r>
            <a:endParaRPr lang="tr-TR" dirty="0"/>
          </a:p>
          <a:p>
            <a:pPr marL="0" indent="354013">
              <a:buNone/>
            </a:pPr>
            <a:r>
              <a:rPr lang="en-US" i="1" dirty="0"/>
              <a:t>holding everything else constant, </a:t>
            </a:r>
            <a:endParaRPr lang="tr-TR" i="1" dirty="0"/>
          </a:p>
          <a:p>
            <a:pPr marL="354013" indent="0">
              <a:buNone/>
            </a:pPr>
            <a:r>
              <a:rPr lang="en-US" i="1" dirty="0">
                <a:solidFill>
                  <a:srgbClr val="0070C0"/>
                </a:solidFill>
              </a:rPr>
              <a:t>an increase in wealth raises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the quantity demanded of a bond, </a:t>
            </a:r>
            <a:endParaRPr lang="tr-TR" i="1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i="1" dirty="0"/>
              <a:t>and vice versa.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406A0BC-8A5A-4271-83EA-A8DA24F6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Relative </a:t>
            </a:r>
            <a:br>
              <a:rPr lang="tr-TR" b="1" i="1" dirty="0"/>
            </a:br>
            <a:r>
              <a:rPr lang="en-US" b="1" i="1" dirty="0"/>
              <a:t>Expected Returns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7563AA5-31F8-45D5-80A4-1D8F9933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562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</a:t>
            </a: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Expected Returns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return on a bond is the measure of </a:t>
            </a:r>
            <a:r>
              <a:rPr lang="en-US" dirty="0"/>
              <a:t> </a:t>
            </a:r>
            <a:r>
              <a:rPr lang="tr-TR" dirty="0"/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how much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people</a:t>
            </a:r>
            <a:r>
              <a:rPr lang="en-US" dirty="0">
                <a:solidFill>
                  <a:srgbClr val="0070C0"/>
                </a:solidFill>
              </a:rPr>
              <a:t> gain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/>
              <a:t>from holding that bond.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Before deciding which asset to buy, </a:t>
            </a:r>
            <a:r>
              <a:rPr lang="tr-TR" dirty="0"/>
              <a:t>     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people</a:t>
            </a:r>
            <a:r>
              <a:rPr lang="en-US" dirty="0">
                <a:solidFill>
                  <a:srgbClr val="0070C0"/>
                </a:solidFill>
              </a:rPr>
              <a:t> compare expected returns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of alternative assets.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</a:t>
            </a: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Expected Returns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An increase in a bond’s expected return </a:t>
            </a:r>
            <a:r>
              <a:rPr lang="en-US" i="1" dirty="0"/>
              <a:t>relative to that of alternative assets, </a:t>
            </a:r>
            <a:endParaRPr lang="tr-TR" i="1" dirty="0"/>
          </a:p>
          <a:p>
            <a:pPr marL="354013" indent="0">
              <a:buNone/>
            </a:pPr>
            <a:r>
              <a:rPr lang="en-US" i="1" dirty="0"/>
              <a:t>ceteris paribus, </a:t>
            </a:r>
            <a:endParaRPr lang="tr-TR" i="1" dirty="0"/>
          </a:p>
          <a:p>
            <a:pPr marL="354013" indent="0">
              <a:buNone/>
            </a:pPr>
            <a:r>
              <a:rPr lang="en-US" i="1" dirty="0">
                <a:solidFill>
                  <a:srgbClr val="0070C0"/>
                </a:solidFill>
              </a:rPr>
              <a:t>raises the quantity demanded of that bond, </a:t>
            </a:r>
            <a:r>
              <a:rPr lang="en-US" i="1" dirty="0"/>
              <a:t>and vice versa.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</a:t>
            </a: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Expected Returns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Changes in </a:t>
            </a:r>
            <a:r>
              <a:rPr lang="en-US" dirty="0">
                <a:solidFill>
                  <a:srgbClr val="0070C0"/>
                </a:solidFill>
              </a:rPr>
              <a:t>expected returns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on other assets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also affect the demand for bonds.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If people began </a:t>
            </a:r>
            <a:r>
              <a:rPr lang="en-US" dirty="0">
                <a:solidFill>
                  <a:srgbClr val="0070C0"/>
                </a:solidFill>
              </a:rPr>
              <a:t>to expect that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stock prices will rise </a:t>
            </a:r>
            <a:r>
              <a:rPr lang="en-US" dirty="0"/>
              <a:t>in the future,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expected capital gains </a:t>
            </a:r>
            <a:r>
              <a:rPr lang="en-US" dirty="0"/>
              <a:t>and, therefore,</a:t>
            </a:r>
            <a:r>
              <a:rPr lang="en-US" dirty="0">
                <a:solidFill>
                  <a:srgbClr val="0070C0"/>
                </a:solidFill>
              </a:rPr>
              <a:t> expected returns on stock would rise.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</a:t>
            </a: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Expected Returns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i="1" dirty="0"/>
              <a:t>With the expected return on bonds held constant, </a:t>
            </a:r>
            <a:endParaRPr lang="tr-TR" i="1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the expected return on bonds </a:t>
            </a:r>
            <a:r>
              <a:rPr lang="tr-TR" i="1" dirty="0">
                <a:solidFill>
                  <a:srgbClr val="0070C0"/>
                </a:solidFill>
              </a:rPr>
              <a:t>                                    </a:t>
            </a:r>
            <a:r>
              <a:rPr lang="en-US" i="1" dirty="0"/>
              <a:t>relative to </a:t>
            </a:r>
            <a:r>
              <a:rPr lang="en-US" i="1" dirty="0">
                <a:solidFill>
                  <a:srgbClr val="0070C0"/>
                </a:solidFill>
              </a:rPr>
              <a:t>stocks would fall, </a:t>
            </a:r>
            <a:endParaRPr lang="tr-TR" i="1" dirty="0">
              <a:solidFill>
                <a:srgbClr val="0070C0"/>
              </a:solidFill>
            </a:endParaRPr>
          </a:p>
          <a:p>
            <a:pPr marL="354013" indent="0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lowering the demand for bonds.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67DD62EA-A83F-429B-A082-093B37975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Expected Inflation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F24B18D-6BA5-422F-A746-BA0CC64CB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17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Expected Inflation 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A change in </a:t>
            </a:r>
            <a:r>
              <a:rPr lang="en-US" dirty="0">
                <a:solidFill>
                  <a:srgbClr val="0070C0"/>
                </a:solidFill>
              </a:rPr>
              <a:t>expected inflation </a:t>
            </a:r>
            <a:r>
              <a:rPr lang="en-US" dirty="0"/>
              <a:t>is likely </a:t>
            </a:r>
            <a:r>
              <a:rPr lang="tr-TR" dirty="0"/>
              <a:t>                             </a:t>
            </a:r>
            <a:r>
              <a:rPr lang="en-US" dirty="0"/>
              <a:t>to alter </a:t>
            </a:r>
            <a:r>
              <a:rPr lang="en-US" dirty="0">
                <a:solidFill>
                  <a:srgbClr val="0070C0"/>
                </a:solidFill>
              </a:rPr>
              <a:t>expected returns on physical assets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such as automobiles and houses,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affect the demand for bonds.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 increase in expected inflation </a:t>
            </a:r>
            <a:r>
              <a:rPr lang="en-US" dirty="0"/>
              <a:t>will lead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higher prices of cars and houses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in the future </a:t>
            </a:r>
            <a:r>
              <a:rPr lang="tr-TR" dirty="0"/>
              <a:t>                                                                 </a:t>
            </a:r>
            <a:r>
              <a:rPr lang="en-US" dirty="0"/>
              <a:t>and hence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higher nominal capital gains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br>
              <a:rPr lang="tr-TR" sz="4000" b="1" i="1" dirty="0">
                <a:latin typeface="+mj-lt"/>
              </a:rPr>
            </a:b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Expected Inflation </a:t>
            </a:r>
            <a:br>
              <a:rPr lang="tr-TR" sz="3600" dirty="0">
                <a:latin typeface="+mj-lt"/>
              </a:rPr>
            </a:b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The resulting rise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i="1" dirty="0"/>
              <a:t>in</a:t>
            </a:r>
            <a:r>
              <a:rPr lang="en-US" i="1" dirty="0">
                <a:solidFill>
                  <a:srgbClr val="0070C0"/>
                </a:solidFill>
              </a:rPr>
              <a:t> the expected returns today</a:t>
            </a:r>
            <a:r>
              <a:rPr lang="tr-TR" i="1" dirty="0">
                <a:solidFill>
                  <a:srgbClr val="0070C0"/>
                </a:solidFill>
              </a:rPr>
              <a:t> </a:t>
            </a:r>
            <a:r>
              <a:rPr lang="en-US" i="1" dirty="0"/>
              <a:t>on</a:t>
            </a:r>
            <a:r>
              <a:rPr lang="en-US" i="1" dirty="0">
                <a:solidFill>
                  <a:srgbClr val="0070C0"/>
                </a:solidFill>
              </a:rPr>
              <a:t> these real assets will lead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                                     </a:t>
            </a:r>
            <a:r>
              <a:rPr lang="en-US" i="1" dirty="0"/>
              <a:t>to</a:t>
            </a:r>
            <a:r>
              <a:rPr lang="en-US" i="1" dirty="0">
                <a:solidFill>
                  <a:srgbClr val="0070C0"/>
                </a:solidFill>
              </a:rPr>
              <a:t> a fall </a:t>
            </a:r>
            <a:r>
              <a:rPr lang="en-US" i="1" dirty="0"/>
              <a:t>in</a:t>
            </a:r>
            <a:r>
              <a:rPr lang="en-US" i="1" dirty="0">
                <a:solidFill>
                  <a:srgbClr val="0070C0"/>
                </a:solidFill>
              </a:rPr>
              <a:t> the expected return on bonds </a:t>
            </a:r>
            <a:r>
              <a:rPr lang="en-US" i="1" dirty="0"/>
              <a:t>relative to </a:t>
            </a:r>
            <a:r>
              <a:rPr lang="en-US" i="1" dirty="0">
                <a:solidFill>
                  <a:srgbClr val="0070C0"/>
                </a:solidFill>
              </a:rPr>
              <a:t>the expected return on real assets today </a:t>
            </a:r>
            <a:endParaRPr lang="tr-TR" i="1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i="1" dirty="0"/>
              <a:t>and thus </a:t>
            </a:r>
            <a:r>
              <a:rPr lang="en-US" i="1" dirty="0">
                <a:solidFill>
                  <a:srgbClr val="0070C0"/>
                </a:solidFill>
              </a:rPr>
              <a:t>cause</a:t>
            </a:r>
            <a:r>
              <a:rPr lang="tr-TR" i="1" dirty="0">
                <a:solidFill>
                  <a:srgbClr val="0070C0"/>
                </a:solidFill>
              </a:rPr>
              <a:t>s</a:t>
            </a:r>
            <a:r>
              <a:rPr lang="en-US" i="1" dirty="0">
                <a:solidFill>
                  <a:srgbClr val="0070C0"/>
                </a:solidFill>
              </a:rPr>
              <a:t> the demand for bonds to fall. </a:t>
            </a:r>
            <a:endParaRPr lang="tr-TR" i="1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br>
              <a:rPr lang="tr-TR" sz="4000" b="1" i="1" dirty="0">
                <a:latin typeface="+mj-lt"/>
              </a:rPr>
            </a:b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Expected Inflation </a:t>
            </a:r>
            <a:br>
              <a:rPr lang="tr-TR" sz="3600" dirty="0">
                <a:latin typeface="+mj-lt"/>
              </a:rPr>
            </a:b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Alternatively,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we can think of </a:t>
            </a:r>
            <a:r>
              <a:rPr lang="en-US" dirty="0">
                <a:solidFill>
                  <a:srgbClr val="0070C0"/>
                </a:solidFill>
              </a:rPr>
              <a:t>the rise in expected inflation as lowering the real interest rate on bonds,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the resulting decline in the relative expected return on bonds </a:t>
            </a:r>
            <a:r>
              <a:rPr lang="tr-TR" dirty="0"/>
              <a:t>                                       </a:t>
            </a:r>
            <a:r>
              <a:rPr lang="en-US" dirty="0"/>
              <a:t>will cause </a:t>
            </a:r>
            <a:r>
              <a:rPr lang="en-US" dirty="0">
                <a:solidFill>
                  <a:srgbClr val="0070C0"/>
                </a:solidFill>
              </a:rPr>
              <a:t>the demand for bonds to fall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8A290E8-E7DC-4418-BC3B-F91E2799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+mj-lt"/>
              </a:rPr>
              <a:t>INTEREST RATE</a:t>
            </a: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683BDB8-ACC5-4131-B7CA-99EC6765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Interest rates also affect economic decisions of businesses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 as whether to use their funds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invest in new equipment for factories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save their money in a bank.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6198460-497C-4F82-8F33-4E36F22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800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br>
              <a:rPr lang="tr-TR" sz="4000" b="1" i="1" dirty="0">
                <a:latin typeface="+mj-lt"/>
              </a:rPr>
            </a:b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Expected Inflation </a:t>
            </a:r>
            <a:br>
              <a:rPr lang="tr-TR" sz="3600" dirty="0">
                <a:latin typeface="+mj-lt"/>
              </a:rPr>
            </a:b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result is:</a:t>
            </a:r>
            <a:r>
              <a:rPr lang="tr-TR" dirty="0"/>
              <a:t>                                 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An increase in the expected rate of inflation lower</a:t>
            </a:r>
            <a:r>
              <a:rPr lang="tr-TR" i="1" dirty="0">
                <a:solidFill>
                  <a:srgbClr val="0070C0"/>
                </a:solidFill>
              </a:rPr>
              <a:t>s</a:t>
            </a:r>
            <a:r>
              <a:rPr lang="en-US" i="1" dirty="0">
                <a:solidFill>
                  <a:srgbClr val="0070C0"/>
                </a:solidFill>
              </a:rPr>
              <a:t> the real</a:t>
            </a:r>
            <a:r>
              <a:rPr lang="tr-TR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expected return for bonds </a:t>
            </a:r>
            <a:r>
              <a:rPr lang="tr-TR" i="1" dirty="0">
                <a:solidFill>
                  <a:srgbClr val="0070C0"/>
                </a:solidFill>
              </a:rPr>
              <a:t>                       </a:t>
            </a:r>
            <a:r>
              <a:rPr lang="en-US" i="1" dirty="0"/>
              <a:t>and </a:t>
            </a:r>
            <a:r>
              <a:rPr lang="en-US" i="1" dirty="0">
                <a:solidFill>
                  <a:srgbClr val="0070C0"/>
                </a:solidFill>
              </a:rPr>
              <a:t>cause their demand to decline.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4986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C3DFC84C-F207-494E-924C-BD41A742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Relative Risk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10F3908-9DCC-4A59-9DB8-27EF11FE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892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Risk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degree of risk </a:t>
            </a:r>
            <a:r>
              <a:rPr lang="en-US" dirty="0"/>
              <a:t>of an asset’s returns </a:t>
            </a:r>
            <a:r>
              <a:rPr lang="tr-TR" dirty="0"/>
              <a:t>                       </a:t>
            </a:r>
            <a:r>
              <a:rPr lang="en-US" dirty="0"/>
              <a:t>also </a:t>
            </a:r>
            <a:r>
              <a:rPr lang="en-US" dirty="0">
                <a:solidFill>
                  <a:srgbClr val="0070C0"/>
                </a:solidFill>
              </a:rPr>
              <a:t>affects the demand for the asset.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Risk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some people may </a:t>
            </a:r>
            <a:r>
              <a:rPr lang="en-US" dirty="0"/>
              <a:t>be </a:t>
            </a:r>
            <a:r>
              <a:rPr lang="en-US" dirty="0">
                <a:solidFill>
                  <a:srgbClr val="0070C0"/>
                </a:solidFill>
              </a:rPr>
              <a:t>risk lover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and prefer risky assets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most people are risk-averse</a:t>
            </a:r>
            <a:r>
              <a:rPr lang="tr-TR" dirty="0">
                <a:solidFill>
                  <a:srgbClr val="0070C0"/>
                </a:solidFill>
              </a:rPr>
              <a:t>,</a:t>
            </a:r>
            <a:endParaRPr lang="en-US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they </a:t>
            </a:r>
            <a:r>
              <a:rPr lang="en-US" dirty="0">
                <a:solidFill>
                  <a:srgbClr val="0070C0"/>
                </a:solidFill>
              </a:rPr>
              <a:t>prefer to hold the less risky asset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Hence, </a:t>
            </a:r>
            <a:r>
              <a:rPr lang="en-US" i="1" dirty="0"/>
              <a:t>ceteris paribus, </a:t>
            </a:r>
            <a:endParaRPr lang="tr-TR" i="1" dirty="0"/>
          </a:p>
          <a:p>
            <a:pPr marL="354013" indent="0">
              <a:spcBef>
                <a:spcPts val="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if a bond’s risk rises </a:t>
            </a:r>
            <a:r>
              <a:rPr lang="en-US" i="1" dirty="0"/>
              <a:t>relative to that of alternative assets,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its quantity demanded will fall,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</a:t>
            </a:r>
            <a:r>
              <a:rPr lang="en-US" i="1" dirty="0"/>
              <a:t>and vice versa.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Risk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If bond prices become </a:t>
            </a:r>
            <a:r>
              <a:rPr lang="en-US" dirty="0">
                <a:solidFill>
                  <a:srgbClr val="0070C0"/>
                </a:solidFill>
              </a:rPr>
              <a:t>more volatile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 risk associated with bond increases,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bonds become </a:t>
            </a:r>
            <a:r>
              <a:rPr lang="en-US" dirty="0">
                <a:solidFill>
                  <a:srgbClr val="0070C0"/>
                </a:solidFill>
              </a:rPr>
              <a:t>a less attractive asset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solidFill>
                  <a:srgbClr val="0070C0"/>
                </a:solidFill>
              </a:rPr>
              <a:t>An increase </a:t>
            </a:r>
            <a:r>
              <a:rPr lang="tr-TR" i="1" dirty="0">
                <a:solidFill>
                  <a:srgbClr val="0070C0"/>
                </a:solidFill>
              </a:rPr>
              <a:t>in </a:t>
            </a:r>
            <a:r>
              <a:rPr lang="en-US" i="1" dirty="0">
                <a:solidFill>
                  <a:srgbClr val="0070C0"/>
                </a:solidFill>
              </a:rPr>
              <a:t>the riskiness of bonds </a:t>
            </a:r>
            <a:r>
              <a:rPr lang="tr-TR" i="1" dirty="0">
                <a:solidFill>
                  <a:srgbClr val="0070C0"/>
                </a:solidFill>
              </a:rPr>
              <a:t>                        </a:t>
            </a:r>
            <a:r>
              <a:rPr lang="en-US" i="1" dirty="0">
                <a:solidFill>
                  <a:srgbClr val="0070C0"/>
                </a:solidFill>
              </a:rPr>
              <a:t>causes the demand for bonds to fall.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Risk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Conversely,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an increase in the </a:t>
            </a:r>
            <a:r>
              <a:rPr lang="en-US" dirty="0">
                <a:solidFill>
                  <a:srgbClr val="0070C0"/>
                </a:solidFill>
              </a:rPr>
              <a:t>volatility of the price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of another asset</a:t>
            </a:r>
            <a:r>
              <a:rPr lang="en-US" dirty="0"/>
              <a:t>, such as the stock,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would make bonds more attractive</a:t>
            </a:r>
            <a:r>
              <a:rPr lang="en-US" dirty="0"/>
              <a:t>. 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solidFill>
                  <a:srgbClr val="0070C0"/>
                </a:solidFill>
              </a:rPr>
              <a:t>An increase in the riskiness of alternative assets causes the demand for bonds to rise.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518EAAA4-0831-42E6-9085-92D5A52DC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Relative Liquidity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B3D0873-999F-4B35-8F01-C6BC5A8FB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42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</a:t>
            </a:r>
            <a:r>
              <a:rPr lang="en-US" sz="4000" b="1" i="1" dirty="0"/>
              <a:t> </a:t>
            </a:r>
            <a:r>
              <a:rPr lang="en-US" sz="4000" b="1" i="1" dirty="0">
                <a:latin typeface="+mj-lt"/>
              </a:rPr>
              <a:t>Liquidity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 asset is liquid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there are many buyers and sellers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in its market. </a:t>
            </a:r>
          </a:p>
          <a:p>
            <a:pPr>
              <a:spcBef>
                <a:spcPts val="1200"/>
              </a:spcBef>
            </a:pPr>
            <a:r>
              <a:rPr lang="en-US" dirty="0"/>
              <a:t>If more people start trading </a:t>
            </a:r>
            <a:r>
              <a:rPr lang="tr-TR" dirty="0"/>
              <a:t>                                                </a:t>
            </a:r>
            <a:r>
              <a:rPr lang="en-US" dirty="0"/>
              <a:t>in the bond market,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it become</a:t>
            </a:r>
            <a:r>
              <a:rPr lang="tr-TR" dirty="0"/>
              <a:t>s</a:t>
            </a:r>
            <a:r>
              <a:rPr lang="en-US" dirty="0"/>
              <a:t> easier to sell bonds quickly, </a:t>
            </a: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increase in their liquidity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would cause the quantity of bonds demanded </a:t>
            </a:r>
            <a:r>
              <a:rPr lang="en-US" dirty="0"/>
              <a:t>at each interest rate</a:t>
            </a:r>
            <a:r>
              <a:rPr lang="en-US" dirty="0">
                <a:solidFill>
                  <a:srgbClr val="0070C0"/>
                </a:solidFill>
              </a:rPr>
              <a:t> to rise.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Liquidity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On the other hand, 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reduction of brokerage commissions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for trading common stocks,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would increase the liquidity of stocks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relative to bonds,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would lower demand for bonds.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tr-TR" sz="4000" b="1" i="1" dirty="0">
                <a:latin typeface="+mj-lt"/>
              </a:rPr>
            </a:br>
            <a:r>
              <a:rPr lang="en-US" sz="4000" b="1" i="1" dirty="0">
                <a:latin typeface="+mj-lt"/>
              </a:rPr>
              <a:t>Relative Liquidity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That is, 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there is a positive relationship </a:t>
            </a:r>
            <a:r>
              <a:rPr lang="tr-TR" i="1" dirty="0">
                <a:solidFill>
                  <a:srgbClr val="0070C0"/>
                </a:solidFill>
              </a:rPr>
              <a:t>                                 </a:t>
            </a:r>
            <a:r>
              <a:rPr lang="en-US" i="1" dirty="0"/>
              <a:t>between</a:t>
            </a:r>
            <a:r>
              <a:rPr lang="en-US" i="1" dirty="0">
                <a:solidFill>
                  <a:srgbClr val="0070C0"/>
                </a:solidFill>
              </a:rPr>
              <a:t> the relative liquidity of an asset </a:t>
            </a:r>
            <a:r>
              <a:rPr lang="tr-TR" i="1" dirty="0">
                <a:solidFill>
                  <a:srgbClr val="0070C0"/>
                </a:solidFill>
              </a:rPr>
              <a:t>                  </a:t>
            </a:r>
            <a:r>
              <a:rPr lang="en-US" i="1" dirty="0"/>
              <a:t>and</a:t>
            </a:r>
            <a:r>
              <a:rPr lang="en-US" i="1" dirty="0">
                <a:solidFill>
                  <a:srgbClr val="0070C0"/>
                </a:solidFill>
              </a:rPr>
              <a:t> the demand for </a:t>
            </a:r>
            <a:r>
              <a:rPr lang="tr-TR" i="1" dirty="0">
                <a:solidFill>
                  <a:srgbClr val="0070C0"/>
                </a:solidFill>
              </a:rPr>
              <a:t>i</a:t>
            </a:r>
            <a:r>
              <a:rPr lang="en-US" i="1" dirty="0">
                <a:solidFill>
                  <a:srgbClr val="0070C0"/>
                </a:solidFill>
              </a:rPr>
              <a:t>t</a:t>
            </a:r>
            <a:r>
              <a:rPr lang="en-US" i="1" dirty="0"/>
              <a:t>, ceteris paribus; </a:t>
            </a:r>
            <a:endParaRPr lang="tr-TR" i="1" dirty="0"/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i="1" dirty="0">
                <a:solidFill>
                  <a:srgbClr val="0070C0"/>
                </a:solidFill>
              </a:rPr>
              <a:t>an increase in the relative liquidity of an asset raises its demand</a:t>
            </a:r>
            <a:r>
              <a:rPr lang="en-US" i="1" dirty="0"/>
              <a:t>, and vice versa.</a:t>
            </a:r>
            <a:r>
              <a:rPr lang="en-US" b="1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8A290E8-E7DC-4418-BC3B-F91E2799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+mj-lt"/>
              </a:rPr>
              <a:t>INTEREST RATE</a:t>
            </a: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683BDB8-ACC5-4131-B7CA-99EC6765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this chapter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assume a single interest rate first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examine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determination of this interest rate in two different approaches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assets demand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portfolio choice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approach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Keynesian liquidity preference approach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6198460-497C-4F82-8F33-4E36F22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017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The Supply </a:t>
            </a:r>
            <a:br>
              <a:rPr lang="tr-TR" b="1" dirty="0"/>
            </a:br>
            <a:r>
              <a:rPr lang="en-US" b="1" dirty="0"/>
              <a:t>of Bonds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7935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The Supply </a:t>
            </a:r>
            <a:br>
              <a:rPr lang="tr-TR" b="1" dirty="0"/>
            </a:br>
            <a:r>
              <a:rPr lang="en-US" b="1" dirty="0"/>
              <a:t>of Bonds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supply of assets </a:t>
            </a:r>
            <a:r>
              <a:rPr lang="en-US" dirty="0"/>
              <a:t>is determined </a:t>
            </a:r>
            <a:r>
              <a:rPr lang="tr-TR" dirty="0"/>
              <a:t>                                      </a:t>
            </a:r>
            <a:r>
              <a:rPr lang="en-US" dirty="0"/>
              <a:t>by the following factors: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its price, 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expected profitability of investment opportunities,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expected inflation,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and government budget deficits </a:t>
            </a:r>
            <a:r>
              <a:rPr lang="tr-TR" sz="3200" dirty="0">
                <a:solidFill>
                  <a:srgbClr val="0070C0"/>
                </a:solidFill>
              </a:rPr>
              <a:t>                               </a:t>
            </a:r>
            <a:r>
              <a:rPr lang="en-US" sz="3200" dirty="0"/>
              <a:t>(or surplus).</a:t>
            </a:r>
            <a:endParaRPr lang="tr-TR" sz="3200" dirty="0"/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6188B6C7-8C72-4D3E-A554-CBD82B13A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Bond</a:t>
            </a:r>
            <a:r>
              <a:rPr lang="tr-TR" b="1" i="1" dirty="0"/>
              <a:t> </a:t>
            </a:r>
            <a:r>
              <a:rPr lang="en-US" b="1" i="1" dirty="0"/>
              <a:t>Price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777E7DD-8371-491E-9DE7-F03F3D08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452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Price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a positive relationship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the bond price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quantity supplied of the bond</a:t>
            </a:r>
            <a:r>
              <a:rPr lang="en-US" dirty="0"/>
              <a:t>, </a:t>
            </a:r>
            <a:r>
              <a:rPr lang="tr-TR" dirty="0"/>
              <a:t>                 </a:t>
            </a:r>
            <a:r>
              <a:rPr lang="en-US" dirty="0"/>
              <a:t>ceteris paribus,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the higher the price the higher is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the total fund </a:t>
            </a:r>
            <a:r>
              <a:rPr lang="en-US" dirty="0"/>
              <a:t>that the bond issuer (borrower) receive</a:t>
            </a:r>
            <a:r>
              <a:rPr lang="tr-TR" dirty="0"/>
              <a:t>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as the bond price rises, </a:t>
            </a:r>
            <a:r>
              <a:rPr lang="en-US" dirty="0"/>
              <a:t>ceteris paribus, </a:t>
            </a:r>
            <a:r>
              <a:rPr lang="tr-TR" dirty="0"/>
              <a:t>                     </a:t>
            </a:r>
            <a:r>
              <a:rPr lang="en-US" dirty="0">
                <a:solidFill>
                  <a:srgbClr val="0070C0"/>
                </a:solidFill>
              </a:rPr>
              <a:t>the supply of bonds increases.</a:t>
            </a:r>
            <a:r>
              <a:rPr lang="en-US" baseline="30000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08A918D7-3BD3-4F47-992A-0885DC7B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Expected Profitability of </a:t>
            </a:r>
            <a:br>
              <a:rPr lang="en-US" b="1" i="1" dirty="0"/>
            </a:br>
            <a:r>
              <a:rPr lang="en-US" b="1" i="1" dirty="0"/>
              <a:t>investment opportunities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A8029C0-9B7B-41E8-A50D-D90D3467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0064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Expected Profitability of </a:t>
            </a:r>
            <a:br>
              <a:rPr lang="en-US" b="1" i="1" dirty="0"/>
            </a:br>
            <a:r>
              <a:rPr lang="en-US" b="1" i="1" dirty="0"/>
              <a:t>investment opportunities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When the expected profit from investment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>
                <a:solidFill>
                  <a:srgbClr val="0070C0"/>
                </a:solidFill>
              </a:rPr>
              <a:t>is high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firms will be more willing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borrow to finance these investments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they will issue more bonds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 marL="35401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(feasibility)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Expected Profitability of </a:t>
            </a:r>
            <a:br>
              <a:rPr lang="en-US" b="1" i="1" dirty="0"/>
            </a:br>
            <a:r>
              <a:rPr lang="en-US" b="1" i="1" dirty="0"/>
              <a:t>investment opportunities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For example:</a:t>
            </a:r>
          </a:p>
          <a:p>
            <a:pPr marL="354013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When the economy is growing rapidly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there are many investment opportunities </a:t>
            </a:r>
            <a:r>
              <a:rPr lang="en-US" dirty="0"/>
              <a:t>that are expected to be </a:t>
            </a:r>
            <a:r>
              <a:rPr lang="en-US" dirty="0">
                <a:solidFill>
                  <a:srgbClr val="0070C0"/>
                </a:solidFill>
              </a:rPr>
              <a:t>profitable</a:t>
            </a:r>
            <a:r>
              <a:rPr lang="en-US" dirty="0"/>
              <a:t>,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bonds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at any given bond price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will increase.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0452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Expected Profitability of </a:t>
            </a:r>
            <a:br>
              <a:rPr lang="en-US" b="1" i="1" dirty="0"/>
            </a:br>
            <a:r>
              <a:rPr lang="en-US" b="1" i="1" dirty="0"/>
              <a:t>investment opportunities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/>
              <a:t>Therefore, </a:t>
            </a:r>
            <a:r>
              <a:rPr lang="tr-TR" i="1" dirty="0"/>
              <a:t>                                     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in a business cycle expansion,</a:t>
            </a:r>
            <a:r>
              <a:rPr lang="tr-TR" i="1" dirty="0">
                <a:solidFill>
                  <a:srgbClr val="0070C0"/>
                </a:solidFill>
              </a:rPr>
              <a:t>*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the supply of bonds increases.</a:t>
            </a:r>
            <a:endParaRPr lang="tr-TR" i="1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b="1" i="1" dirty="0"/>
              <a:t> </a:t>
            </a:r>
            <a:r>
              <a:rPr lang="en-US" i="1" dirty="0"/>
              <a:t>Likewise</a:t>
            </a:r>
            <a:r>
              <a:rPr lang="en-US" b="1" i="1" dirty="0"/>
              <a:t>, </a:t>
            </a:r>
            <a:r>
              <a:rPr lang="tr-TR" b="1" i="1" dirty="0"/>
              <a:t>                                                                                 </a:t>
            </a:r>
            <a:r>
              <a:rPr lang="en-US" i="1" dirty="0">
                <a:solidFill>
                  <a:srgbClr val="0070C0"/>
                </a:solidFill>
              </a:rPr>
              <a:t>in a recession,</a:t>
            </a:r>
            <a:r>
              <a:rPr lang="tr-TR" i="1" dirty="0">
                <a:solidFill>
                  <a:srgbClr val="0070C0"/>
                </a:solidFill>
              </a:rPr>
              <a:t>*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endParaRPr lang="tr-TR" i="1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i="1" dirty="0"/>
              <a:t>when there are far fewer expected profitable investment opportunities,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endParaRPr lang="tr-TR" i="1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i="1" dirty="0">
                <a:solidFill>
                  <a:srgbClr val="0070C0"/>
                </a:solidFill>
              </a:rPr>
              <a:t>the supply of bonds falls.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0DC90B2E-1BD6-4A6D-8B0F-2ED73A6BC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Expected Inflation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ADD7722-A5D2-47C0-B10D-C3462E1B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673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Expected Inflation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real cost of borrowing </a:t>
            </a:r>
            <a:r>
              <a:rPr lang="en-US" dirty="0"/>
              <a:t>is more accurately measured by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real interest rate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real interest rate equals </a:t>
            </a:r>
            <a:endParaRPr lang="tr-TR" dirty="0"/>
          </a:p>
          <a:p>
            <a:pPr marL="0" indent="35401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nominal interest rate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buNone/>
            </a:pPr>
            <a:r>
              <a:rPr lang="en-US" dirty="0"/>
              <a:t>minus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expected inflation rate.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8A290E8-E7DC-4418-BC3B-F91E2799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+mj-lt"/>
              </a:rPr>
              <a:t>INTEREST RATE</a:t>
            </a:r>
            <a:endParaRPr lang="tr-TR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2683BDB8-ACC5-4131-B7CA-99EC6765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Then,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discuss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interest rates differ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considering their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 structure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term structure.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Finally,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make a distinction between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nominal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real interest rates.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id="{C6198460-497C-4F82-8F33-4E36F22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248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Expected Inflation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For a given interest rate </a:t>
            </a:r>
            <a:r>
              <a:rPr lang="tr-TR" dirty="0"/>
              <a:t>                                                        </a:t>
            </a:r>
            <a:r>
              <a:rPr lang="en-US" dirty="0"/>
              <a:t>(and a corresponding bond price),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when expected inflation increases,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the real cost of borrowing falls;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hence </a:t>
            </a:r>
            <a:r>
              <a:rPr lang="en-US" dirty="0">
                <a:solidFill>
                  <a:srgbClr val="0070C0"/>
                </a:solidFill>
              </a:rPr>
              <a:t>the quantity of bonds supplied increases </a:t>
            </a:r>
            <a:r>
              <a:rPr lang="en-US" dirty="0"/>
              <a:t>at any given bond price.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solidFill>
                  <a:srgbClr val="0070C0"/>
                </a:solidFill>
              </a:rPr>
              <a:t>An increase in expected inflation causes </a:t>
            </a:r>
            <a:r>
              <a:rPr lang="tr-TR" i="1" dirty="0">
                <a:solidFill>
                  <a:srgbClr val="0070C0"/>
                </a:solidFill>
              </a:rPr>
              <a:t>                      </a:t>
            </a:r>
            <a:r>
              <a:rPr lang="en-US" i="1" dirty="0">
                <a:solidFill>
                  <a:srgbClr val="0070C0"/>
                </a:solidFill>
              </a:rPr>
              <a:t>the supply of bonds to increase.</a:t>
            </a:r>
            <a:r>
              <a:rPr lang="en-US" dirty="0">
                <a:solidFill>
                  <a:srgbClr val="0070C0"/>
                </a:solidFill>
              </a:rPr>
              <a:t> 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62CC85B1-235D-4FD5-9D5C-1BD7119B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Government Budget Deficits </a:t>
            </a:r>
            <a:br>
              <a:rPr lang="tr-TR" b="1" i="1" dirty="0"/>
            </a:br>
            <a:r>
              <a:rPr lang="en-US" b="1" i="1" dirty="0"/>
              <a:t>(or surplus)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BBD0C2A-D500-47B0-BCD6-D440160C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1944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Government  Budget Deficits </a:t>
            </a:r>
            <a:br>
              <a:rPr lang="tr-TR" b="1" i="1" dirty="0"/>
            </a:br>
            <a:r>
              <a:rPr lang="en-US" b="1" i="1" dirty="0"/>
              <a:t>(or surplus)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Government deficit is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gap between government’s expenditures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revenues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Treasury issues bonds </a:t>
            </a:r>
            <a:r>
              <a:rPr lang="tr-TR" dirty="0"/>
              <a:t>                                                          </a:t>
            </a:r>
            <a:r>
              <a:rPr lang="en-US" dirty="0"/>
              <a:t>to finance government deficits.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i="1" dirty="0"/>
              <a:t>Government  Budget Deficits </a:t>
            </a:r>
            <a:br>
              <a:rPr lang="tr-TR" b="1" i="1" dirty="0"/>
            </a:br>
            <a:r>
              <a:rPr lang="en-US" b="1" i="1" dirty="0"/>
              <a:t>(or surplus)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When these deficits are large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Treasury sells </a:t>
            </a:r>
            <a:r>
              <a:rPr lang="en-US" dirty="0">
                <a:solidFill>
                  <a:srgbClr val="0070C0"/>
                </a:solidFill>
              </a:rPr>
              <a:t>more bonds</a:t>
            </a:r>
            <a:r>
              <a:rPr lang="en-US" dirty="0"/>
              <a:t>, </a:t>
            </a:r>
            <a:r>
              <a:rPr lang="tr-TR" dirty="0"/>
              <a:t>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quantity of bonds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at each bond price </a:t>
            </a:r>
            <a:r>
              <a:rPr lang="tr-TR" dirty="0"/>
              <a:t>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increases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solidFill>
                  <a:srgbClr val="0070C0"/>
                </a:solidFill>
              </a:rPr>
              <a:t>Higher government deficits increase </a:t>
            </a:r>
            <a:r>
              <a:rPr lang="tr-TR" i="1" dirty="0">
                <a:solidFill>
                  <a:srgbClr val="0070C0"/>
                </a:solidFill>
              </a:rPr>
              <a:t>                                </a:t>
            </a:r>
            <a:r>
              <a:rPr lang="en-US" i="1" dirty="0">
                <a:solidFill>
                  <a:srgbClr val="0070C0"/>
                </a:solidFill>
              </a:rPr>
              <a:t>the supply of bond</a:t>
            </a:r>
            <a:r>
              <a:rPr lang="tr-TR" i="1" dirty="0">
                <a:solidFill>
                  <a:srgbClr val="0070C0"/>
                </a:solidFill>
              </a:rPr>
              <a:t>s</a:t>
            </a:r>
            <a:r>
              <a:rPr lang="en-US" i="1" dirty="0">
                <a:solidFill>
                  <a:srgbClr val="0070C0"/>
                </a:solidFill>
              </a:rPr>
              <a:t>, </a:t>
            </a:r>
            <a:r>
              <a:rPr lang="tr-TR" i="1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i="1" dirty="0"/>
              <a:t>and vice versa.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6307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equilibrium in the bond market is achieved when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bonds demanded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equals</a:t>
            </a:r>
            <a:r>
              <a:rPr lang="en-US" dirty="0">
                <a:solidFill>
                  <a:srgbClr val="0070C0"/>
                </a:solidFill>
              </a:rPr>
              <a:t> the quantity of bonds supplied.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 interest rate that corresponds </a:t>
            </a:r>
            <a:r>
              <a:rPr lang="tr-TR" dirty="0"/>
              <a:t>                                       </a:t>
            </a:r>
            <a:r>
              <a:rPr lang="en-US" dirty="0"/>
              <a:t>to the equilibrium bond price is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equilibrium interest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market there is </a:t>
            </a:r>
            <a:r>
              <a:rPr lang="en-US" dirty="0">
                <a:solidFill>
                  <a:srgbClr val="0070C0"/>
                </a:solidFill>
              </a:rPr>
              <a:t>a tendency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toward equilibrium.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If the price of bonds is higher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equilibrium price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(that means the interest rate is lower than </a:t>
            </a:r>
            <a:r>
              <a:rPr lang="tr-TR" dirty="0"/>
              <a:t>  </a:t>
            </a:r>
            <a:r>
              <a:rPr lang="en-US" dirty="0"/>
              <a:t>the equilibrium interest rate),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of bond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is greater than </a:t>
            </a:r>
            <a:r>
              <a:rPr lang="en-US" dirty="0">
                <a:solidFill>
                  <a:srgbClr val="0070C0"/>
                </a:solidFill>
              </a:rPr>
              <a:t>the quantity demanded.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an excess supply.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Because people want to sell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more bonds </a:t>
            </a:r>
            <a:r>
              <a:rPr lang="en-US" dirty="0"/>
              <a:t>than others want to buy,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price of the bonds will fall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(and the rate of interest will rise).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This decline will stop when the price </a:t>
            </a:r>
            <a:r>
              <a:rPr lang="tr-TR" dirty="0"/>
              <a:t>                             </a:t>
            </a:r>
            <a:r>
              <a:rPr lang="en-US" dirty="0"/>
              <a:t>has reached </a:t>
            </a:r>
            <a:r>
              <a:rPr lang="en-US" dirty="0">
                <a:solidFill>
                  <a:srgbClr val="0070C0"/>
                </a:solidFill>
              </a:rPr>
              <a:t>the equilibrium price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the excess supply of bonds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has been eliminated.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If the price of the bond is lower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the equilibrium price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(that means the interest rate is higher </a:t>
            </a:r>
            <a:r>
              <a:rPr lang="tr-TR" dirty="0"/>
              <a:t>                      </a:t>
            </a:r>
            <a:r>
              <a:rPr lang="en-US" dirty="0"/>
              <a:t>than the equilibrium interest rate),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quantity demanded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is greater than </a:t>
            </a:r>
            <a:r>
              <a:rPr lang="en-US" dirty="0">
                <a:solidFill>
                  <a:srgbClr val="0070C0"/>
                </a:solidFill>
              </a:rPr>
              <a:t>the quantity supplied.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excess demand.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now want to buy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more bonds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others are willing to sell</a:t>
            </a:r>
            <a:r>
              <a:rPr lang="en-US" dirty="0"/>
              <a:t>, </a:t>
            </a:r>
            <a:r>
              <a:rPr lang="tr-TR" dirty="0"/>
              <a:t>                       </a:t>
            </a:r>
            <a:r>
              <a:rPr lang="en-US" dirty="0"/>
              <a:t>so the price of bonds will be driven up </a:t>
            </a:r>
            <a:r>
              <a:rPr lang="tr-TR" dirty="0"/>
              <a:t>                              </a:t>
            </a:r>
            <a:r>
              <a:rPr lang="en-US" dirty="0"/>
              <a:t>(the rate of interest will fall).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3DBF7B91-4E65-4739-B44D-AE8FC561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DETERMINATION OF </a:t>
            </a:r>
            <a:br>
              <a:rPr kumimoji="0" lang="tr-TR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INTEREST RATE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A33BFF-128E-4F39-9201-38D2BCB0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9498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increase in bond price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(and fall in the interest rate) </a:t>
            </a:r>
            <a:r>
              <a:rPr lang="tr-TR" dirty="0"/>
              <a:t>                                               </a:t>
            </a:r>
            <a:r>
              <a:rPr lang="en-US" dirty="0"/>
              <a:t>will continue </a:t>
            </a:r>
            <a:r>
              <a:rPr lang="en-US" dirty="0">
                <a:solidFill>
                  <a:srgbClr val="0070C0"/>
                </a:solidFill>
              </a:rPr>
              <a:t>until the price reach</a:t>
            </a:r>
            <a:r>
              <a:rPr lang="tr-TR" dirty="0">
                <a:solidFill>
                  <a:srgbClr val="0070C0"/>
                </a:solidFill>
              </a:rPr>
              <a:t>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equilibrium price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/>
              <a:t>(until</a:t>
            </a:r>
            <a:r>
              <a:rPr lang="tr-TR" dirty="0"/>
              <a:t> </a:t>
            </a:r>
            <a:r>
              <a:rPr lang="en-US" dirty="0"/>
              <a:t>the interest rate will reach</a:t>
            </a:r>
            <a:r>
              <a:rPr lang="tr-TR" dirty="0"/>
              <a:t>es</a:t>
            </a:r>
            <a:r>
              <a:rPr lang="en-US" dirty="0"/>
              <a:t> </a:t>
            </a:r>
            <a:r>
              <a:rPr lang="tr-TR" dirty="0"/>
              <a:t>                                    </a:t>
            </a:r>
            <a:r>
              <a:rPr lang="en-US" dirty="0"/>
              <a:t>the equilibrium interest rate) </a:t>
            </a:r>
            <a:r>
              <a:rPr lang="tr-TR" dirty="0"/>
              <a:t>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excess demand for bonds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will be eliminated.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1938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Market Equilibrium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In summary, </a:t>
            </a:r>
            <a:endParaRPr lang="tr-TR" dirty="0"/>
          </a:p>
          <a:p>
            <a:pPr lvl="1"/>
            <a:r>
              <a:rPr lang="en-US" sz="3200" dirty="0"/>
              <a:t>there is </a:t>
            </a:r>
            <a:r>
              <a:rPr lang="en-US" sz="3200" dirty="0">
                <a:solidFill>
                  <a:srgbClr val="0070C0"/>
                </a:solidFill>
              </a:rPr>
              <a:t>a positive relationship </a:t>
            </a:r>
            <a:r>
              <a:rPr lang="en-US" sz="3200" dirty="0"/>
              <a:t>between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r-TR" sz="3200" dirty="0">
                <a:solidFill>
                  <a:srgbClr val="0070C0"/>
                </a:solidFill>
              </a:rPr>
              <a:t>                   </a:t>
            </a:r>
            <a:r>
              <a:rPr lang="en-US" sz="3200" dirty="0">
                <a:solidFill>
                  <a:srgbClr val="0070C0"/>
                </a:solidFill>
              </a:rPr>
              <a:t>the asset demand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interest rate,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a negative relationship </a:t>
            </a:r>
            <a:r>
              <a:rPr lang="en-US" sz="3200" dirty="0"/>
              <a:t>between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r-TR" sz="3200" dirty="0">
                <a:solidFill>
                  <a:srgbClr val="0070C0"/>
                </a:solidFill>
              </a:rPr>
              <a:t>                     </a:t>
            </a:r>
            <a:r>
              <a:rPr lang="en-US" sz="3200" dirty="0">
                <a:solidFill>
                  <a:srgbClr val="0070C0"/>
                </a:solidFill>
              </a:rPr>
              <a:t>the asset supply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interest rate. 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400" b="1" dirty="0">
                <a:solidFill>
                  <a:schemeClr val="tx1"/>
                </a:solidFill>
                <a:latin typeface="+mj-lt"/>
              </a:rPr>
              <a:t>THE KEYNESIAN </a:t>
            </a:r>
            <a:br>
              <a:rPr lang="tr-TR" sz="4400" b="1" dirty="0">
                <a:solidFill>
                  <a:schemeClr val="tx1"/>
                </a:solidFill>
                <a:latin typeface="+mj-lt"/>
              </a:rPr>
            </a:br>
            <a:r>
              <a:rPr lang="en-US" sz="4400" b="1" dirty="0">
                <a:solidFill>
                  <a:schemeClr val="tx1"/>
                </a:solidFill>
                <a:latin typeface="+mj-lt"/>
              </a:rPr>
              <a:t>LIQUIDITY PREFERENCE THEORY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8691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 the alternative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Keynesian model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equilibrium interest rate is determined </a:t>
            </a:r>
            <a:r>
              <a:rPr lang="tr-TR" dirty="0"/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in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money market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supply of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demand for money.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Keynes argued that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money is the sum of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currency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demand deposits,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it has a </a:t>
            </a:r>
            <a:r>
              <a:rPr lang="en-US" u="sng" dirty="0">
                <a:solidFill>
                  <a:srgbClr val="0070C0"/>
                </a:solidFill>
              </a:rPr>
              <a:t>zero rate of return</a:t>
            </a:r>
            <a:r>
              <a:rPr lang="en-US" dirty="0">
                <a:solidFill>
                  <a:srgbClr val="0070C0"/>
                </a:solidFill>
              </a:rPr>
              <a:t>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Bonds are </a:t>
            </a:r>
            <a:r>
              <a:rPr lang="en-US" dirty="0"/>
              <a:t>the only alternative asset </a:t>
            </a:r>
            <a:r>
              <a:rPr lang="tr-TR" dirty="0"/>
              <a:t>                            </a:t>
            </a:r>
            <a:r>
              <a:rPr lang="en-US" dirty="0"/>
              <a:t>to money in Keynes’s framework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have an expected return equal to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the interest rate.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9651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As this interest rate rises</a:t>
            </a:r>
            <a:r>
              <a:rPr lang="en-US" dirty="0"/>
              <a:t>, </a:t>
            </a:r>
            <a:r>
              <a:rPr lang="en-US" i="1" dirty="0"/>
              <a:t>ceteris paribus, </a:t>
            </a:r>
            <a:endParaRPr lang="tr-TR" i="1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the expected return on money falls</a:t>
            </a:r>
            <a:r>
              <a:rPr lang="en-US" dirty="0"/>
              <a:t> </a:t>
            </a:r>
            <a:r>
              <a:rPr lang="tr-TR" dirty="0"/>
              <a:t>                          </a:t>
            </a:r>
            <a:r>
              <a:rPr lang="en-US" dirty="0"/>
              <a:t>relative to the expected return on bonds, </a:t>
            </a:r>
            <a:endParaRPr lang="tr-TR" dirty="0"/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/>
              <a:t>and as the theory of asset demand tells us, this causes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quantity of money demanded to fall.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5338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can also see that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quantity of money demanded </a:t>
            </a:r>
            <a:r>
              <a:rPr lang="en-US" dirty="0"/>
              <a:t>and </a:t>
            </a:r>
            <a:r>
              <a:rPr lang="tr-TR" dirty="0"/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the interest rate should be negatively related </a:t>
            </a:r>
            <a:r>
              <a:rPr lang="en-US" dirty="0"/>
              <a:t>by using the concept of </a:t>
            </a:r>
            <a:r>
              <a:rPr lang="en-US" dirty="0">
                <a:solidFill>
                  <a:srgbClr val="0070C0"/>
                </a:solidFill>
              </a:rPr>
              <a:t>opportunity cost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The opportunity cost of an asset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amount of interest </a:t>
            </a:r>
            <a:r>
              <a:rPr lang="en-US" dirty="0"/>
              <a:t>(expected return) </a:t>
            </a:r>
            <a:r>
              <a:rPr lang="en-US" dirty="0">
                <a:solidFill>
                  <a:srgbClr val="0070C0"/>
                </a:solidFill>
              </a:rPr>
              <a:t>sacrificed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en-US" dirty="0"/>
              <a:t>by not holding </a:t>
            </a:r>
            <a:r>
              <a:rPr lang="en-US" dirty="0">
                <a:solidFill>
                  <a:srgbClr val="0070C0"/>
                </a:solidFill>
              </a:rPr>
              <a:t>the alternative asset.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9751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the interest rate on bonds (i) rises,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opportunity cost of holding money rises;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thus</a:t>
            </a:r>
            <a:r>
              <a:rPr lang="tr-TR" dirty="0"/>
              <a:t>,</a:t>
            </a:r>
            <a:r>
              <a:rPr lang="en-US" dirty="0"/>
              <a:t> the money is less desirable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quantity of money demanded must fall.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4431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en-US" sz="4000" b="1" dirty="0"/>
              <a:t>THE LIQUIDITY PREFERENCE </a:t>
            </a:r>
            <a:br>
              <a:rPr lang="tr-TR" sz="4000" b="1" dirty="0"/>
            </a:br>
            <a:r>
              <a:rPr lang="en-US" sz="4000" b="1" dirty="0"/>
              <a:t>THEORY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Equilibrium</a:t>
            </a:r>
            <a:r>
              <a:rPr lang="en-US" dirty="0"/>
              <a:t> occurs where </a:t>
            </a:r>
            <a:r>
              <a:rPr lang="tr-TR" dirty="0"/>
              <a:t>                                                    </a:t>
            </a:r>
            <a:r>
              <a:rPr lang="en-US" dirty="0"/>
              <a:t>the quantity of money demanded equals </a:t>
            </a:r>
            <a:r>
              <a:rPr lang="tr-TR" dirty="0"/>
              <a:t>                       </a:t>
            </a:r>
            <a:r>
              <a:rPr lang="en-US" dirty="0"/>
              <a:t>the quantity of money supplied: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				M</a:t>
            </a:r>
            <a:r>
              <a:rPr lang="en-US" baseline="30000" dirty="0"/>
              <a:t>d</a:t>
            </a:r>
            <a:r>
              <a:rPr lang="en-US" dirty="0"/>
              <a:t> = M</a:t>
            </a:r>
            <a:r>
              <a:rPr lang="en-US" baseline="30000" dirty="0"/>
              <a:t>s</a:t>
            </a:r>
            <a:r>
              <a:rPr lang="en-US" dirty="0"/>
              <a:t>				(3)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11713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50851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There is a tendency toward this equilibrium. </a:t>
            </a:r>
            <a:endParaRPr lang="tr-TR" dirty="0"/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When the interest rate is </a:t>
            </a:r>
            <a:r>
              <a:rPr lang="en-US" dirty="0"/>
              <a:t>above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the equilibrium interest rate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quantity of money demanded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is</a:t>
            </a:r>
            <a:r>
              <a:rPr lang="en-US" dirty="0"/>
              <a:t> lower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the equilibrium quantity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dirty="0"/>
              <a:t>while </a:t>
            </a:r>
            <a:r>
              <a:rPr lang="en-US" dirty="0">
                <a:solidFill>
                  <a:srgbClr val="0070C0"/>
                </a:solidFill>
              </a:rPr>
              <a:t>the quantity of money supplied is</a:t>
            </a:r>
            <a:r>
              <a:rPr lang="en-US" dirty="0"/>
              <a:t> </a:t>
            </a:r>
            <a:r>
              <a:rPr lang="tr-TR" dirty="0"/>
              <a:t>                    </a:t>
            </a:r>
            <a:r>
              <a:rPr lang="en-US" dirty="0"/>
              <a:t>higher than </a:t>
            </a:r>
            <a:r>
              <a:rPr lang="en-US" dirty="0">
                <a:solidFill>
                  <a:srgbClr val="0070C0"/>
                </a:solidFill>
              </a:rPr>
              <a:t>the equilibrium quantity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79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DETERMINATION OF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INTEREST RATE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97152"/>
          </a:xfrm>
        </p:spPr>
        <p:txBody>
          <a:bodyPr/>
          <a:lstStyle/>
          <a:p>
            <a:r>
              <a:rPr lang="en-US" dirty="0"/>
              <a:t>We will use </a:t>
            </a:r>
            <a:r>
              <a:rPr lang="en-US" dirty="0">
                <a:solidFill>
                  <a:srgbClr val="0070C0"/>
                </a:solidFill>
              </a:rPr>
              <a:t>two approaches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to explain the determination of interest rate: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theory of asset demand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sz="3200" dirty="0"/>
              <a:t>(or the portfolio choice theory) </a:t>
            </a: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liquidity preference.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excess supply of money </a:t>
            </a:r>
            <a:r>
              <a:rPr lang="en-US" dirty="0"/>
              <a:t>means that people are holding more money </a:t>
            </a:r>
            <a:r>
              <a:rPr lang="tr-TR" dirty="0"/>
              <a:t>                                      </a:t>
            </a:r>
            <a:r>
              <a:rPr lang="en-US" dirty="0"/>
              <a:t>than they desire</a:t>
            </a:r>
            <a:r>
              <a:rPr lang="tr-TR" dirty="0"/>
              <a:t>;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they will try to get rid of their excess money balances by trying to buy bonds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Accordingly,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will bid up the price of bonds.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the bond price rises, </a:t>
            </a:r>
            <a:r>
              <a:rPr lang="en-US" dirty="0">
                <a:solidFill>
                  <a:srgbClr val="0070C0"/>
                </a:solidFill>
              </a:rPr>
              <a:t>the interest rate will fall </a:t>
            </a:r>
            <a:r>
              <a:rPr lang="en-US" dirty="0"/>
              <a:t>toward </a:t>
            </a:r>
            <a:r>
              <a:rPr lang="en-US" dirty="0">
                <a:solidFill>
                  <a:srgbClr val="0070C0"/>
                </a:solidFill>
              </a:rPr>
              <a:t>the equilibrium interest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90935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Likewise,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the interest rate is </a:t>
            </a:r>
            <a:r>
              <a:rPr lang="en-US" dirty="0"/>
              <a:t>lower than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the equilibrium interest rate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quantity of money demanded is </a:t>
            </a:r>
            <a:r>
              <a:rPr lang="tr-TR" dirty="0"/>
              <a:t>                      </a:t>
            </a:r>
            <a:r>
              <a:rPr lang="en-US" dirty="0"/>
              <a:t>higher than </a:t>
            </a:r>
            <a:r>
              <a:rPr lang="en-US" dirty="0">
                <a:solidFill>
                  <a:srgbClr val="0070C0"/>
                </a:solidFill>
              </a:rPr>
              <a:t>the equilibrium quantity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 quantity of money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is</a:t>
            </a:r>
            <a:r>
              <a:rPr lang="en-US" dirty="0"/>
              <a:t> lower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equilibrium quantity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an excess demand </a:t>
            </a:r>
            <a:r>
              <a:rPr lang="en-US" dirty="0"/>
              <a:t>for money </a:t>
            </a:r>
            <a:r>
              <a:rPr lang="tr-TR" dirty="0"/>
              <a:t>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people want to hold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more money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they currently have.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58774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To try to obtain more money, </a:t>
            </a:r>
            <a:r>
              <a:rPr lang="tr-TR" dirty="0"/>
              <a:t>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will sell their only asset (bonds)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bonds price will fall.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the price of bonds falls,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interest rate will rise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toward </a:t>
            </a:r>
            <a:r>
              <a:rPr lang="en-US" dirty="0">
                <a:solidFill>
                  <a:srgbClr val="0070C0"/>
                </a:solidFill>
              </a:rPr>
              <a:t>the equilibrium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7300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</p:spPr>
        <p:txBody>
          <a:bodyPr>
            <a:normAutofit/>
          </a:bodyPr>
          <a:lstStyle/>
          <a:p>
            <a:r>
              <a:rPr lang="en-US" sz="4000" b="1" dirty="0"/>
              <a:t>THE LIQUIDITY PREFERENCE </a:t>
            </a:r>
            <a:br>
              <a:rPr lang="tr-TR" sz="4000" b="1" dirty="0"/>
            </a:br>
            <a:r>
              <a:rPr lang="en-US" sz="4000" b="1" dirty="0"/>
              <a:t>THEORY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/>
              <a:t>Although the asset demand and liquidity preference frameworks look different,</a:t>
            </a:r>
            <a:endParaRPr lang="tr-TR" dirty="0"/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>
                <a:solidFill>
                  <a:srgbClr val="0070C0"/>
                </a:solidFill>
              </a:rPr>
              <a:t>the liquidity preference analysis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of the market for money </a:t>
            </a:r>
            <a:r>
              <a:rPr lang="en-US" dirty="0"/>
              <a:t>is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  <a:tabLst>
                <a:tab pos="354013" algn="l"/>
              </a:tabLst>
            </a:pPr>
            <a:r>
              <a:rPr lang="en-US" dirty="0"/>
              <a:t>closely related to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supply and demand framework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of the bond market.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1086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/>
          </a:bodyPr>
          <a:lstStyle/>
          <a:p>
            <a:r>
              <a:rPr lang="en-US" sz="4000" b="1" dirty="0"/>
              <a:t>THE LIQUIDITY PREFERENCE </a:t>
            </a:r>
            <a:br>
              <a:rPr lang="tr-TR" sz="4000" b="1" dirty="0"/>
            </a:br>
            <a:r>
              <a:rPr lang="en-US" sz="4000" b="1" dirty="0"/>
              <a:t>THEORY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/>
              <a:t>The starting point of Keynes’s analysis is </a:t>
            </a:r>
            <a:r>
              <a:rPr lang="tr-TR" dirty="0"/>
              <a:t>                         </a:t>
            </a:r>
            <a:r>
              <a:rPr lang="en-US" dirty="0"/>
              <a:t>his assumption that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there are two main categories of assets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people use to store their wealth: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buNone/>
            </a:pPr>
            <a:r>
              <a:rPr lang="en-US" dirty="0">
                <a:solidFill>
                  <a:srgbClr val="0070C0"/>
                </a:solidFill>
              </a:rPr>
              <a:t>money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bonds.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Therefore,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in any economy,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total wealth </a:t>
            </a:r>
            <a:r>
              <a:rPr lang="en-US" dirty="0"/>
              <a:t>must equal </a:t>
            </a:r>
            <a:r>
              <a:rPr lang="en-US" dirty="0">
                <a:solidFill>
                  <a:srgbClr val="0070C0"/>
                </a:solidFill>
              </a:rPr>
              <a:t>the total quantity of bonds </a:t>
            </a:r>
            <a:r>
              <a:rPr lang="en-US" dirty="0"/>
              <a:t>plus</a:t>
            </a:r>
            <a:r>
              <a:rPr lang="en-US" dirty="0">
                <a:solidFill>
                  <a:srgbClr val="0070C0"/>
                </a:solidFill>
              </a:rPr>
              <a:t> money,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which equals </a:t>
            </a:r>
            <a:r>
              <a:rPr lang="tr-TR" dirty="0"/>
              <a:t>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quantity of bonds supplied (B</a:t>
            </a:r>
            <a:r>
              <a:rPr lang="en-US" baseline="30000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plus</a:t>
            </a:r>
            <a:r>
              <a:rPr lang="en-US" dirty="0">
                <a:solidFill>
                  <a:srgbClr val="0070C0"/>
                </a:solidFill>
              </a:rPr>
              <a:t> the quantity of money supplied (M</a:t>
            </a:r>
            <a:r>
              <a:rPr lang="en-US" baseline="30000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).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9202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quantity of bonds (B</a:t>
            </a:r>
            <a:r>
              <a:rPr lang="en-US" baseline="30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money (M</a:t>
            </a:r>
            <a:r>
              <a:rPr lang="en-US" baseline="30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that people want to hold </a:t>
            </a:r>
            <a:r>
              <a:rPr lang="tr-TR" dirty="0"/>
              <a:t>                                                  </a:t>
            </a:r>
            <a:r>
              <a:rPr lang="en-US" dirty="0"/>
              <a:t>and thus demand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must also equal the total amount of wealth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because people cannot purchase </a:t>
            </a:r>
            <a:r>
              <a:rPr lang="tr-TR" dirty="0"/>
              <a:t>                                       </a:t>
            </a:r>
            <a:r>
              <a:rPr lang="en-US" dirty="0"/>
              <a:t>more assets </a:t>
            </a:r>
            <a:r>
              <a:rPr lang="tr-TR" dirty="0"/>
              <a:t>                                                                               </a:t>
            </a:r>
            <a:r>
              <a:rPr lang="en-US" dirty="0"/>
              <a:t>than their available resources allow.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86</a:t>
            </a:fld>
            <a:endParaRPr lang="tr-TR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conclusion is that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quantity of bonds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money supplied </a:t>
            </a:r>
            <a:r>
              <a:rPr lang="en-US" dirty="0"/>
              <a:t>must equal </a:t>
            </a:r>
            <a:r>
              <a:rPr lang="en-US" dirty="0">
                <a:solidFill>
                  <a:srgbClr val="0070C0"/>
                </a:solidFill>
              </a:rPr>
              <a:t>the quantity of bonds and money demanded: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		</a:t>
            </a:r>
            <a:r>
              <a:rPr lang="tr-TR" dirty="0"/>
              <a:t>	</a:t>
            </a:r>
            <a:r>
              <a:rPr lang="en-US" dirty="0"/>
              <a:t>B</a:t>
            </a:r>
            <a:r>
              <a:rPr lang="en-US" baseline="30000" dirty="0"/>
              <a:t>s</a:t>
            </a:r>
            <a:r>
              <a:rPr lang="en-US" dirty="0"/>
              <a:t> + M</a:t>
            </a:r>
            <a:r>
              <a:rPr lang="en-US" baseline="30000" dirty="0"/>
              <a:t>s</a:t>
            </a:r>
            <a:r>
              <a:rPr lang="en-US" dirty="0"/>
              <a:t> = </a:t>
            </a:r>
            <a:r>
              <a:rPr lang="en-US" dirty="0" err="1"/>
              <a:t>B</a:t>
            </a:r>
            <a:r>
              <a:rPr lang="en-US" baseline="30000" dirty="0" err="1"/>
              <a:t>d</a:t>
            </a:r>
            <a:r>
              <a:rPr lang="en-US" dirty="0"/>
              <a:t> + </a:t>
            </a:r>
            <a:r>
              <a:rPr lang="en-US" dirty="0" err="1"/>
              <a:t>M</a:t>
            </a:r>
            <a:r>
              <a:rPr lang="en-US" baseline="30000" dirty="0" err="1"/>
              <a:t>d</a:t>
            </a:r>
            <a:r>
              <a:rPr lang="en-US" dirty="0"/>
              <a:t> 			(1)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Let’s collect the bond terms on one side of </a:t>
            </a:r>
            <a:r>
              <a:rPr lang="tr-TR" dirty="0"/>
              <a:t>                    </a:t>
            </a:r>
            <a:r>
              <a:rPr lang="en-US" dirty="0"/>
              <a:t>the equation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and the money terms on the other, then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tr-TR" dirty="0"/>
              <a:t>	</a:t>
            </a:r>
            <a:r>
              <a:rPr lang="en-US" dirty="0"/>
              <a:t>B</a:t>
            </a:r>
            <a:r>
              <a:rPr lang="en-US" baseline="30000" dirty="0"/>
              <a:t>s</a:t>
            </a:r>
            <a:r>
              <a:rPr lang="en-US" dirty="0"/>
              <a:t> – B</a:t>
            </a:r>
            <a:r>
              <a:rPr lang="en-US" baseline="30000" dirty="0"/>
              <a:t>d</a:t>
            </a:r>
            <a:r>
              <a:rPr lang="en-US" dirty="0"/>
              <a:t> = M</a:t>
            </a:r>
            <a:r>
              <a:rPr lang="en-US" baseline="30000" dirty="0"/>
              <a:t>d</a:t>
            </a:r>
            <a:r>
              <a:rPr lang="en-US" dirty="0"/>
              <a:t> – M</a:t>
            </a:r>
            <a:r>
              <a:rPr lang="en-US" baseline="30000" dirty="0"/>
              <a:t>s</a:t>
            </a:r>
            <a:r>
              <a:rPr lang="en-US" dirty="0"/>
              <a:t>			(2)</a:t>
            </a:r>
            <a:r>
              <a:rPr lang="tr-TR" dirty="0"/>
              <a:t>*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87</a:t>
            </a:fld>
            <a:endParaRPr lang="tr-TR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Equation (2) says that</a:t>
            </a:r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if the </a:t>
            </a:r>
            <a:r>
              <a:rPr lang="en-US" u="sng" dirty="0">
                <a:solidFill>
                  <a:srgbClr val="0070C0"/>
                </a:solidFill>
              </a:rPr>
              <a:t>money market </a:t>
            </a:r>
            <a:r>
              <a:rPr lang="en-US" dirty="0">
                <a:solidFill>
                  <a:srgbClr val="0070C0"/>
                </a:solidFill>
              </a:rPr>
              <a:t>is in equilibrium, </a:t>
            </a: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that is </a:t>
            </a:r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30000" dirty="0" err="1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= M</a:t>
            </a:r>
            <a:r>
              <a:rPr lang="en-US" baseline="30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, </a:t>
            </a: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right-hand side equals zero,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that is </a:t>
            </a:r>
            <a:r>
              <a:rPr lang="en-US" dirty="0">
                <a:solidFill>
                  <a:srgbClr val="0070C0"/>
                </a:solidFill>
              </a:rPr>
              <a:t>B</a:t>
            </a:r>
            <a:r>
              <a:rPr lang="en-US" baseline="30000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= B</a:t>
            </a:r>
            <a:r>
              <a:rPr lang="en-US" baseline="30000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>
              <a:spcBef>
                <a:spcPts val="1200"/>
              </a:spcBef>
            </a:pPr>
            <a:r>
              <a:rPr lang="en-US" dirty="0"/>
              <a:t>That means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when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money market is in equilibrium,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the bond market is also in equilibrium.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88</a:t>
            </a:fld>
            <a:endParaRPr lang="tr-T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no difference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between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interest rate determined in bond market </a:t>
            </a:r>
            <a:r>
              <a:rPr lang="en-US" dirty="0"/>
              <a:t>by equating the supply and demand for bonds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tr-TR" dirty="0"/>
              <a:t>  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interest rate determined in money market</a:t>
            </a:r>
            <a:r>
              <a:rPr lang="en-US" dirty="0"/>
              <a:t> by equating the supply and demand for money.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89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DETERMINATION OF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INTEREST RATE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theory of asset demand</a:t>
            </a:r>
            <a:r>
              <a:rPr lang="en-US" dirty="0"/>
              <a:t>,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dirty="0"/>
              <a:t>interest rate is determined </a:t>
            </a:r>
            <a:r>
              <a:rPr lang="tr-TR" dirty="0"/>
              <a:t>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assets market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asset demand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asset supply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this sense,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liquidity preference framework,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which analyzes </a:t>
            </a:r>
            <a:r>
              <a:rPr lang="en-US" dirty="0">
                <a:solidFill>
                  <a:srgbClr val="0070C0"/>
                </a:solidFill>
              </a:rPr>
              <a:t>the market for money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is equivalent to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a framework </a:t>
            </a:r>
            <a:r>
              <a:rPr lang="en-US" dirty="0"/>
              <a:t>analyzing </a:t>
            </a:r>
            <a:r>
              <a:rPr lang="en-US" dirty="0">
                <a:solidFill>
                  <a:srgbClr val="0070C0"/>
                </a:solidFill>
              </a:rPr>
              <a:t>supply and demand </a:t>
            </a:r>
            <a:r>
              <a:rPr lang="tr-TR" dirty="0">
                <a:solidFill>
                  <a:srgbClr val="0070C0"/>
                </a:solidFill>
              </a:rPr>
              <a:t>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bond market. </a:t>
            </a:r>
            <a:endParaRPr lang="tr-TR" dirty="0">
              <a:solidFill>
                <a:srgbClr val="0070C0"/>
              </a:solidFill>
            </a:endParaRPr>
          </a:p>
          <a:p>
            <a:r>
              <a:rPr lang="en-US" dirty="0"/>
              <a:t>However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i</a:t>
            </a:r>
            <a:r>
              <a:rPr lang="en-US" dirty="0"/>
              <a:t>n practice,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two approaches differ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62282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That is because </a:t>
            </a:r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 liquidity preference approach implicitly </a:t>
            </a:r>
            <a:r>
              <a:rPr lang="en-US" dirty="0">
                <a:solidFill>
                  <a:srgbClr val="0070C0"/>
                </a:solidFill>
              </a:rPr>
              <a:t>ignores any effects on interest rates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arise from the changes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 the expected returns on real assets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such as automobiles and houses </a:t>
            </a:r>
            <a:r>
              <a:rPr lang="tr-TR" dirty="0"/>
              <a:t>                                              </a:t>
            </a:r>
            <a:r>
              <a:rPr lang="en-US" dirty="0"/>
              <a:t>by assuming that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are only two kinds of assets</a:t>
            </a:r>
            <a:r>
              <a:rPr lang="en-US" dirty="0"/>
              <a:t>, </a:t>
            </a:r>
            <a:r>
              <a:rPr lang="tr-TR" dirty="0"/>
              <a:t>                                </a:t>
            </a:r>
            <a:r>
              <a:rPr lang="en-US" dirty="0"/>
              <a:t>money and bonds.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91</a:t>
            </a:fld>
            <a:endParaRPr lang="tr-T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LIQUIDITY PREFERENCE </a:t>
            </a:r>
            <a:br>
              <a:rPr lang="tr-TR" b="1" dirty="0"/>
            </a:br>
            <a:r>
              <a:rPr lang="en-US" b="1" dirty="0"/>
              <a:t>THEORY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Nonetheless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tr-TR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n most instances,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both frameworks yield </a:t>
            </a:r>
            <a:r>
              <a:rPr lang="tr-TR" dirty="0"/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same predictions for interest rate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6963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WHY </a:t>
            </a:r>
            <a:br>
              <a:rPr lang="tr-T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 RATES DIFFER? </a:t>
            </a:r>
            <a:br>
              <a:rPr lang="tr-T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93</a:t>
            </a:fld>
            <a:endParaRPr lang="tr-TR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RISK AND TERM STRUCTURE</a:t>
            </a:r>
            <a:br>
              <a:rPr lang="tr-TR" b="1" dirty="0"/>
            </a:br>
            <a:r>
              <a:rPr lang="en-US" b="1" dirty="0"/>
              <a:t> OF INTEREST 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Up until now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we assumed that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is only one kind of bond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only one interest rate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studied the determination </a:t>
            </a:r>
            <a:r>
              <a:rPr lang="tr-TR" dirty="0"/>
              <a:t>                                              </a:t>
            </a:r>
            <a:r>
              <a:rPr lang="en-US" dirty="0"/>
              <a:t>of this</a:t>
            </a:r>
            <a:r>
              <a:rPr lang="en-US" b="1" dirty="0"/>
              <a:t> </a:t>
            </a:r>
            <a:r>
              <a:rPr lang="en-US" dirty="0"/>
              <a:t>interest rate.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94</a:t>
            </a:fld>
            <a:endParaRPr lang="tr-TR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RISK AND TERM STRUCTURE</a:t>
            </a:r>
            <a:br>
              <a:rPr lang="tr-TR" b="1" dirty="0"/>
            </a:br>
            <a:r>
              <a:rPr lang="en-US" b="1" dirty="0"/>
              <a:t> OF INTEREST 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We know, however, that </a:t>
            </a:r>
            <a:endParaRPr lang="tr-TR" dirty="0"/>
          </a:p>
          <a:p>
            <a:pPr marL="35401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interest rates on different categories of bonds differ from one another</a:t>
            </a:r>
            <a:r>
              <a:rPr lang="en-US" dirty="0"/>
              <a:t> in any given year, </a:t>
            </a:r>
            <a:endParaRPr lang="tr-TR" dirty="0"/>
          </a:p>
          <a:p>
            <a:pPr marL="35401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and the difference</a:t>
            </a:r>
            <a:r>
              <a:rPr lang="en-US" dirty="0">
                <a:solidFill>
                  <a:srgbClr val="0070C0"/>
                </a:solidFill>
              </a:rPr>
              <a:t> between the interest rates varies over time</a:t>
            </a:r>
            <a:r>
              <a:rPr lang="en-US" dirty="0"/>
              <a:t>. </a:t>
            </a:r>
            <a:endParaRPr lang="tr-TR" dirty="0"/>
          </a:p>
          <a:p>
            <a:pPr marL="354013" indent="-354013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Now, we will examine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why interest rates on different bonds vary.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87493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RISK AND TERM STRUCTURE</a:t>
            </a:r>
            <a:br>
              <a:rPr lang="tr-TR" b="1" dirty="0"/>
            </a:br>
            <a:r>
              <a:rPr lang="en-US" b="1" dirty="0"/>
              <a:t> OF INTEREST 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Interest rate on a bond is determined by </a:t>
            </a:r>
            <a:endParaRPr lang="tr-TR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the </a:t>
            </a:r>
            <a:r>
              <a:rPr lang="en-US" sz="3200" i="1" dirty="0">
                <a:solidFill>
                  <a:srgbClr val="0070C0"/>
                </a:solidFill>
              </a:rPr>
              <a:t>risk and liquidity structure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i="1" dirty="0">
                <a:solidFill>
                  <a:srgbClr val="0070C0"/>
                </a:solidFill>
              </a:rPr>
              <a:t>term structure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/>
              <a:t>of this bond.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96</a:t>
            </a:fld>
            <a:endParaRPr lang="tr-T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RISK AND TERM STRUCTURE</a:t>
            </a:r>
            <a:br>
              <a:rPr lang="tr-TR" b="1" dirty="0"/>
            </a:br>
            <a:r>
              <a:rPr lang="en-US" b="1" dirty="0"/>
              <a:t> OF INTEREST 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Risk and liquidity structure are shortly called </a:t>
            </a:r>
            <a:r>
              <a:rPr lang="en-US" dirty="0">
                <a:solidFill>
                  <a:srgbClr val="0070C0"/>
                </a:solidFill>
              </a:rPr>
              <a:t>risk structure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dirty="0"/>
              <a:t>risk structure of interest rates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relationship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between </a:t>
            </a:r>
            <a:r>
              <a:rPr lang="en-US" dirty="0">
                <a:solidFill>
                  <a:srgbClr val="0070C0"/>
                </a:solidFill>
              </a:rPr>
              <a:t>the various interest rates on bonds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the same terms to maturity.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73836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RISK AND TERM STRUCTURE</a:t>
            </a:r>
            <a:br>
              <a:rPr lang="tr-TR" b="1" dirty="0"/>
            </a:br>
            <a:r>
              <a:rPr lang="en-US" b="1" dirty="0"/>
              <a:t> OF INTEREST 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term structure </a:t>
            </a:r>
            <a:r>
              <a:rPr lang="en-US" dirty="0"/>
              <a:t>of interest rates is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the relationship among interest rates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on bonds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buNone/>
            </a:pP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different terms to maturity. 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04851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en-US" b="1" dirty="0"/>
              <a:t>RISK STRUCTURE </a:t>
            </a:r>
            <a:br>
              <a:rPr lang="tr-TR" b="1" dirty="0"/>
            </a:br>
            <a:r>
              <a:rPr lang="en-US" b="1" dirty="0"/>
              <a:t>OF </a:t>
            </a:r>
            <a:br>
              <a:rPr lang="tr-TR" b="1" dirty="0"/>
            </a:br>
            <a:r>
              <a:rPr lang="en-US" b="1" dirty="0"/>
              <a:t>INTEREST RATES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9506</TotalTime>
  <Words>4861</Words>
  <Application>Microsoft Office PowerPoint</Application>
  <PresentationFormat>On-screen Show (4:3)</PresentationFormat>
  <Paragraphs>626</Paragraphs>
  <Slides>128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2" baseType="lpstr">
      <vt:lpstr>Arial</vt:lpstr>
      <vt:lpstr>Calibri</vt:lpstr>
      <vt:lpstr>Cambria Math</vt:lpstr>
      <vt:lpstr>Ofis Teması</vt:lpstr>
      <vt:lpstr> INTEREST RATE </vt:lpstr>
      <vt:lpstr>INTEREST RATE</vt:lpstr>
      <vt:lpstr>INTEREST RATE</vt:lpstr>
      <vt:lpstr>INTEREST RATE</vt:lpstr>
      <vt:lpstr>INTEREST RATE</vt:lpstr>
      <vt:lpstr>INTEREST RATE</vt:lpstr>
      <vt:lpstr>DETERMINATION OF  INTEREST RATE</vt:lpstr>
      <vt:lpstr> DETERMINATION OF  INTEREST RATE </vt:lpstr>
      <vt:lpstr> DETERMINATION OF  INTEREST RATE </vt:lpstr>
      <vt:lpstr> DETERMINATION OF  INTEREST RATE </vt:lpstr>
      <vt:lpstr>THE THEORY OF ASSET DEMAND  (PORTFOLIO CHOICE THEORY) </vt:lpstr>
      <vt:lpstr>THEORY OF  ASSET DEMAND</vt:lpstr>
      <vt:lpstr>THEORY OF  ASSET DEMAND</vt:lpstr>
      <vt:lpstr>THEORY OF  ASSET DEMAND</vt:lpstr>
      <vt:lpstr>THEORY OF  ASSET DEMAND</vt:lpstr>
      <vt:lpstr>The Demand  for Bond</vt:lpstr>
      <vt:lpstr> The Demand  for Bond </vt:lpstr>
      <vt:lpstr>Bond Price</vt:lpstr>
      <vt:lpstr>Bond Price</vt:lpstr>
      <vt:lpstr>Bond Price</vt:lpstr>
      <vt:lpstr>Bond Price</vt:lpstr>
      <vt:lpstr>Bond Price</vt:lpstr>
      <vt:lpstr>Bond Price</vt:lpstr>
      <vt:lpstr>Bond Price</vt:lpstr>
      <vt:lpstr>Bond Price</vt:lpstr>
      <vt:lpstr>Bond Price</vt:lpstr>
      <vt:lpstr>Bond Price</vt:lpstr>
      <vt:lpstr>Wealth</vt:lpstr>
      <vt:lpstr> Wealth </vt:lpstr>
      <vt:lpstr> Wealth </vt:lpstr>
      <vt:lpstr>Relative  Expected Returns</vt:lpstr>
      <vt:lpstr> Relative  Expected Returns </vt:lpstr>
      <vt:lpstr> Relative  Expected Returns </vt:lpstr>
      <vt:lpstr> Relative  Expected Returns </vt:lpstr>
      <vt:lpstr> Relative  Expected Returns </vt:lpstr>
      <vt:lpstr>Expected Inflation </vt:lpstr>
      <vt:lpstr> Expected Inflation  </vt:lpstr>
      <vt:lpstr>  Expected Inflation   </vt:lpstr>
      <vt:lpstr>  Expected Inflation   </vt:lpstr>
      <vt:lpstr>  Expected Inflation   </vt:lpstr>
      <vt:lpstr>Relative Risk</vt:lpstr>
      <vt:lpstr> Relative Risk </vt:lpstr>
      <vt:lpstr> Relative Risk </vt:lpstr>
      <vt:lpstr> Relative Risk </vt:lpstr>
      <vt:lpstr> Relative Risk </vt:lpstr>
      <vt:lpstr>Relative Liquidity</vt:lpstr>
      <vt:lpstr> Relative Liquidity </vt:lpstr>
      <vt:lpstr> Relative Liquidity </vt:lpstr>
      <vt:lpstr> Relative Liquidity </vt:lpstr>
      <vt:lpstr>The Supply  of Bonds </vt:lpstr>
      <vt:lpstr> The Supply  of Bonds </vt:lpstr>
      <vt:lpstr>Bond Price</vt:lpstr>
      <vt:lpstr> Price </vt:lpstr>
      <vt:lpstr>Expected Profitability of  investment opportunities</vt:lpstr>
      <vt:lpstr> Expected Profitability of  investment opportunities </vt:lpstr>
      <vt:lpstr> Expected Profitability of  investment opportunities </vt:lpstr>
      <vt:lpstr> Expected Profitability of  investment opportunities </vt:lpstr>
      <vt:lpstr>Expected Inflation</vt:lpstr>
      <vt:lpstr> Expected Inflation </vt:lpstr>
      <vt:lpstr> Expected Inflation </vt:lpstr>
      <vt:lpstr>Government Budget Deficits  (or surplus) </vt:lpstr>
      <vt:lpstr> Government  Budget Deficits  (or surplus) </vt:lpstr>
      <vt:lpstr> Government  Budget Deficits  (or surplus) </vt:lpstr>
      <vt:lpstr>Market Equilibrium </vt:lpstr>
      <vt:lpstr> Market Equilibrium </vt:lpstr>
      <vt:lpstr> Market Equilibrium </vt:lpstr>
      <vt:lpstr> Market Equilibrium </vt:lpstr>
      <vt:lpstr> Market Equilibrium </vt:lpstr>
      <vt:lpstr> Market Equilibrium </vt:lpstr>
      <vt:lpstr> Market Equilibrium </vt:lpstr>
      <vt:lpstr> Market Equilibrium </vt:lpstr>
      <vt:lpstr>THE KEYNESIAN  LIQUIDITY PREFERENCE THEORY 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THE LIQUIDITY PREFERENCE  THEORY</vt:lpstr>
      <vt:lpstr>WHY  INTEREST RATES DIFFER?   </vt:lpstr>
      <vt:lpstr>THE RISK AND TERM STRUCTURE  OF INTEREST RATES</vt:lpstr>
      <vt:lpstr>THE RISK AND TERM STRUCTURE  OF INTEREST RATES</vt:lpstr>
      <vt:lpstr>THE RISK AND TERM STRUCTURE  OF INTEREST RATES</vt:lpstr>
      <vt:lpstr>THE RISK AND TERM STRUCTURE  OF INTEREST RATES</vt:lpstr>
      <vt:lpstr>THE RISK AND TERM STRUCTURE  OF INTEREST RATES</vt:lpstr>
      <vt:lpstr>RISK STRUCTURE  OF  INTEREST RATES </vt:lpstr>
      <vt:lpstr> RISK STRUCTURE OF  INTEREST RATES </vt:lpstr>
      <vt:lpstr>Default Risk </vt:lpstr>
      <vt:lpstr> Default Risk </vt:lpstr>
      <vt:lpstr> Default Risk </vt:lpstr>
      <vt:lpstr> Default Risk </vt:lpstr>
      <vt:lpstr> Default Risk </vt:lpstr>
      <vt:lpstr> Default Risk </vt:lpstr>
      <vt:lpstr>Liquidity </vt:lpstr>
      <vt:lpstr> Liquidity </vt:lpstr>
      <vt:lpstr> Liquidity </vt:lpstr>
      <vt:lpstr> Liquidity </vt:lpstr>
      <vt:lpstr> Liquidity </vt:lpstr>
      <vt:lpstr>TERM STRUCTURE  OF  INTEREST RATES </vt:lpstr>
      <vt:lpstr> TERM STRUCTURE OF  INTEREST RATES </vt:lpstr>
      <vt:lpstr> TERM STRUCTURE OF  INTEREST RATES </vt:lpstr>
      <vt:lpstr> TERM STRUCTURE OF  INTEREST RATES </vt:lpstr>
      <vt:lpstr> TERM STRUCTURE OF  INTEREST RATES </vt:lpstr>
      <vt:lpstr> TERM STRUCTURE OF  INTEREST RATES </vt:lpstr>
      <vt:lpstr> TERM STRUCTURE OF  INTEREST RATES </vt:lpstr>
      <vt:lpstr> TERM STRUCTURE OF  INTEREST RATES </vt:lpstr>
      <vt:lpstr> TERM STRUCTURE OF  INTEREST RATES </vt:lpstr>
      <vt:lpstr>THE DISTINCTION BETWEEN REAL AND NOMINAL INTEREST RATES </vt:lpstr>
      <vt:lpstr> REAL AND NOMINAL  INTEREST RATES </vt:lpstr>
      <vt:lpstr> REAL AND NOMINAL  INTEREST RATES </vt:lpstr>
      <vt:lpstr> REAL AND NOMINAL  INTEREST RATES </vt:lpstr>
      <vt:lpstr> REAL AND NOMINAL  INTEREST RATES </vt:lpstr>
      <vt:lpstr> REAL AND NOMINAL  INTEREST RATES </vt:lpstr>
      <vt:lpstr> REAL AND NOMINAL  INTEREST RATES </vt:lpstr>
      <vt:lpstr> REAL AND NOMINAL  INTEREST RATES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RISK  AND TERM  STRUCTURE  OF INTEREST RATES </dc:title>
  <dc:creator>user</dc:creator>
  <cp:lastModifiedBy>Cemil Günay</cp:lastModifiedBy>
  <cp:revision>351</cp:revision>
  <dcterms:created xsi:type="dcterms:W3CDTF">2012-10-13T17:14:28Z</dcterms:created>
  <dcterms:modified xsi:type="dcterms:W3CDTF">2023-11-07T07:54:45Z</dcterms:modified>
</cp:coreProperties>
</file>