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4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0" r:id="rId15"/>
    <p:sldId id="271" r:id="rId16"/>
    <p:sldId id="272" r:id="rId17"/>
    <p:sldId id="283" r:id="rId18"/>
    <p:sldId id="284" r:id="rId19"/>
    <p:sldId id="273" r:id="rId20"/>
    <p:sldId id="274" r:id="rId21"/>
    <p:sldId id="279" r:id="rId22"/>
    <p:sldId id="276" r:id="rId23"/>
    <p:sldId id="277" r:id="rId24"/>
    <p:sldId id="278" r:id="rId25"/>
    <p:sldId id="280" r:id="rId26"/>
    <p:sldId id="275" r:id="rId27"/>
    <p:sldId id="286" r:id="rId28"/>
    <p:sldId id="281" r:id="rId29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W" initials="AW" lastIdx="5" clrIdx="0">
    <p:extLst>
      <p:ext uri="{19B8F6BF-5375-455C-9EA6-DF929625EA0E}">
        <p15:presenceInfo xmlns:p15="http://schemas.microsoft.com/office/powerpoint/2012/main" xmlns="" userId="AW" providerId="None"/>
      </p:ext>
    </p:extLst>
  </p:cmAuthor>
  <p:cmAuthor id="2" name="mlarmon" initials="m" lastIdx="7" clrIdx="1">
    <p:extLst>
      <p:ext uri="{19B8F6BF-5375-455C-9EA6-DF929625EA0E}">
        <p15:presenceInfo xmlns:p15="http://schemas.microsoft.com/office/powerpoint/2012/main" xmlns="" userId="mlarmon" providerId="None"/>
      </p:ext>
    </p:extLst>
  </p:cmAuthor>
  <p:cmAuthor id="3" name="Matt Will" initials="MW" lastIdx="4" clrIdx="2">
    <p:extLst>
      <p:ext uri="{19B8F6BF-5375-455C-9EA6-DF929625EA0E}">
        <p15:presenceInfo xmlns:p15="http://schemas.microsoft.com/office/powerpoint/2012/main" xmlns="" userId="e6e855e49a24a0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C7683"/>
    <a:srgbClr val="992D4F"/>
    <a:srgbClr val="458B8A"/>
    <a:srgbClr val="FFFFFF"/>
    <a:srgbClr val="C0D5EA"/>
    <a:srgbClr val="CCECFF"/>
    <a:srgbClr val="85C2FF"/>
    <a:srgbClr val="91C9C8"/>
    <a:srgbClr val="9DCFCE"/>
    <a:srgbClr val="79BD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32" autoAdjust="0"/>
    <p:restoredTop sz="94386" autoAdjust="0"/>
  </p:normalViewPr>
  <p:slideViewPr>
    <p:cSldViewPr>
      <p:cViewPr>
        <p:scale>
          <a:sx n="90" d="100"/>
          <a:sy n="90" d="100"/>
        </p:scale>
        <p:origin x="-1090" y="-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0" d="100"/>
        <a:sy n="170" d="100"/>
      </p:scale>
      <p:origin x="0" y="-79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7.xml"/><Relationship Id="rId2" Type="http://schemas.openxmlformats.org/officeDocument/2006/relationships/slide" Target="slides/slide16.xml"/><Relationship Id="rId1" Type="http://schemas.openxmlformats.org/officeDocument/2006/relationships/slide" Target="slides/slide10.xml"/><Relationship Id="rId5" Type="http://schemas.openxmlformats.org/officeDocument/2006/relationships/slide" Target="slides/slide22.xml"/><Relationship Id="rId4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5719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37281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072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0727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71584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12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891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8919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505017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14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09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0967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075170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15</a:t>
            </a: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199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1991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222745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18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301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3015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802361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18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301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3015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974119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18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301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3015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701684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19</a:t>
            </a:r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403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4039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22529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23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608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6087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490858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24</a:t>
            </a: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711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7111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909201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26</a:t>
            </a: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813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8135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31880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3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175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1751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739413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8441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20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50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506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439866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5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277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2775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538951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3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379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3799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062527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6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482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482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897925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8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584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5847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605380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10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687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6871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006066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11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789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7895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504195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000" i="1" dirty="0"/>
              <a:t>13</a:t>
            </a: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3994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994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8985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-3845" y="6976"/>
            <a:ext cx="9136311" cy="6858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-3845" y="6567983"/>
            <a:ext cx="9144000" cy="321931"/>
          </a:xfrm>
          <a:prstGeom prst="rect">
            <a:avLst/>
          </a:prstGeom>
          <a:solidFill>
            <a:srgbClr val="5C7683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3789028" y="6567984"/>
            <a:ext cx="533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100" b="1" i="0" dirty="0">
                <a:solidFill>
                  <a:schemeClr val="tx1"/>
                </a:solidFill>
                <a:latin typeface="Arial Narrow" panose="020B0606020202030204" pitchFamily="34" charset="0"/>
                <a:cs typeface="Times New Roman" pitchFamily="18" charset="0"/>
              </a:rPr>
              <a:t>Copyright © 2018 by The McGraw-Hill Companies, Inc. All rights reserved</a:t>
            </a:r>
            <a:r>
              <a:rPr lang="en-US" sz="1100" b="1" i="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0"/>
            <a:ext cx="9144000" cy="495300"/>
          </a:xfrm>
          <a:prstGeom prst="rect">
            <a:avLst/>
          </a:prstGeom>
          <a:solidFill>
            <a:srgbClr val="5C7683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3"/>
          <p:cNvSpPr>
            <a:spLocks noChangeArrowheads="1"/>
          </p:cNvSpPr>
          <p:nvPr userDrawn="1"/>
        </p:nvSpPr>
        <p:spPr bwMode="auto">
          <a:xfrm>
            <a:off x="-3845" y="6567983"/>
            <a:ext cx="9144000" cy="321931"/>
          </a:xfrm>
          <a:prstGeom prst="rect">
            <a:avLst/>
          </a:prstGeom>
          <a:solidFill>
            <a:srgbClr val="5C7683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Text Box 8"/>
          <p:cNvSpPr txBox="1">
            <a:spLocks noChangeArrowheads="1"/>
          </p:cNvSpPr>
          <p:nvPr userDrawn="1"/>
        </p:nvSpPr>
        <p:spPr bwMode="auto">
          <a:xfrm>
            <a:off x="3789028" y="6567984"/>
            <a:ext cx="533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100" b="0" i="0" dirty="0">
                <a:solidFill>
                  <a:schemeClr val="tx1"/>
                </a:solidFill>
                <a:latin typeface="Arial Narrow" panose="020B0606020202030204" pitchFamily="34" charset="0"/>
                <a:cs typeface="Times New Roman" pitchFamily="18" charset="0"/>
              </a:rPr>
              <a:t>Copyright © 2020 by The McGraw-Hill Companies, Inc. All rights reserved</a:t>
            </a:r>
            <a:r>
              <a:rPr lang="en-US" sz="1100" b="0" i="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2721033" y="914400"/>
            <a:ext cx="3200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altLang="en-US" sz="4800" b="0" dirty="0">
                <a:solidFill>
                  <a:schemeClr val="tx1"/>
                </a:solidFill>
                <a:latin typeface="Century Gothic" panose="020B0502020202020204" pitchFamily="34" charset="0"/>
              </a:rPr>
              <a:t>Chapter 3</a:t>
            </a:r>
          </a:p>
        </p:txBody>
      </p:sp>
      <p:sp>
        <p:nvSpPr>
          <p:cNvPr id="15" name="Rectangle 19"/>
          <p:cNvSpPr>
            <a:spLocks noChangeArrowheads="1"/>
          </p:cNvSpPr>
          <p:nvPr userDrawn="1"/>
        </p:nvSpPr>
        <p:spPr bwMode="auto">
          <a:xfrm>
            <a:off x="4407712" y="3238919"/>
            <a:ext cx="3746041" cy="1197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 b="0" dirty="0">
                <a:solidFill>
                  <a:schemeClr val="tx1"/>
                </a:solidFill>
                <a:latin typeface="Century Gothic" panose="020B0502020202020204" pitchFamily="34" charset="0"/>
              </a:rPr>
              <a:t>Accounting and Finance</a:t>
            </a:r>
          </a:p>
        </p:txBody>
      </p:sp>
      <p:sp>
        <p:nvSpPr>
          <p:cNvPr id="16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495300"/>
          </a:xfrm>
          <a:prstGeom prst="rect">
            <a:avLst/>
          </a:prstGeom>
          <a:solidFill>
            <a:srgbClr val="5C7683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BF74EE8F-4C2C-4979-AE9B-55EAB672A037}"/>
              </a:ext>
            </a:extLst>
          </p:cNvPr>
          <p:cNvSpPr/>
          <p:nvPr userDrawn="1"/>
        </p:nvSpPr>
        <p:spPr bwMode="auto">
          <a:xfrm>
            <a:off x="533400" y="2286000"/>
            <a:ext cx="2895600" cy="3657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Book Cover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10e</a:t>
            </a:r>
          </a:p>
        </p:txBody>
      </p:sp>
    </p:spTree>
    <p:extLst>
      <p:ext uri="{BB962C8B-B14F-4D97-AF65-F5344CB8AC3E}">
        <p14:creationId xmlns:p14="http://schemas.microsoft.com/office/powerpoint/2010/main" val="889027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388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57294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lvl="0"/>
            <a:r>
              <a:rPr lang="en-US" noProof="0" dirty="0"/>
              <a:t>Click icon to add table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49654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34914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49654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572230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49654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8551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Box 8"/>
          <p:cNvSpPr txBox="1">
            <a:spLocks noChangeArrowheads="1"/>
          </p:cNvSpPr>
          <p:nvPr userDrawn="1"/>
        </p:nvSpPr>
        <p:spPr bwMode="auto">
          <a:xfrm>
            <a:off x="3276600" y="6553200"/>
            <a:ext cx="533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100" b="0" i="0" dirty="0">
                <a:solidFill>
                  <a:schemeClr val="tx1"/>
                </a:solidFill>
                <a:latin typeface="Arial Narrow" panose="020B0606020202030204" pitchFamily="34" charset="0"/>
                <a:cs typeface="Times New Roman" pitchFamily="18" charset="0"/>
              </a:rPr>
              <a:t>Copyright © 2020 by The McGraw-Hill Companies, Inc. All rights reserved</a:t>
            </a:r>
            <a:r>
              <a:rPr lang="en-US" sz="1100" b="0" i="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45364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12192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3276600" y="6567984"/>
            <a:ext cx="533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100" b="0" i="0" dirty="0">
                <a:solidFill>
                  <a:schemeClr val="tx1"/>
                </a:solidFill>
                <a:latin typeface="Arial Narrow" panose="020B0606020202030204" pitchFamily="34" charset="0"/>
                <a:cs typeface="Times New Roman" pitchFamily="18" charset="0"/>
              </a:rPr>
              <a:t>Copyright © 2020 by The McGraw-Hill Companies, Inc. All rights reserved</a:t>
            </a:r>
            <a:r>
              <a:rPr lang="en-US" sz="1100" b="0" i="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24885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49654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86565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713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0810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350" y="11430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5200" y="1143001"/>
            <a:ext cx="511175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7350" y="2305050"/>
            <a:ext cx="3008313" cy="41719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22734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1054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371600"/>
            <a:ext cx="5486400" cy="3660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6721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3554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ChangeArrowheads="1"/>
          </p:cNvSpPr>
          <p:nvPr/>
        </p:nvSpPr>
        <p:spPr bwMode="auto">
          <a:xfrm>
            <a:off x="0" y="990600"/>
            <a:ext cx="9144000" cy="76200"/>
          </a:xfrm>
          <a:prstGeom prst="rect">
            <a:avLst/>
          </a:prstGeom>
          <a:solidFill>
            <a:srgbClr val="992D4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9331" name="Rectangle 3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5C7683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485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8649654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20486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143000"/>
            <a:ext cx="83820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US" altLang="en-US" dirty="0"/>
          </a:p>
        </p:txBody>
      </p:sp>
      <p:sp>
        <p:nvSpPr>
          <p:cNvPr id="99334" name="Rectangle 6"/>
          <p:cNvSpPr>
            <a:spLocks noChangeArrowheads="1"/>
          </p:cNvSpPr>
          <p:nvPr/>
        </p:nvSpPr>
        <p:spPr bwMode="auto">
          <a:xfrm>
            <a:off x="6477000" y="64008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9337" name="Rectangle 9"/>
          <p:cNvSpPr>
            <a:spLocks noChangeArrowheads="1"/>
          </p:cNvSpPr>
          <p:nvPr/>
        </p:nvSpPr>
        <p:spPr bwMode="auto">
          <a:xfrm>
            <a:off x="8648860" y="6475412"/>
            <a:ext cx="458788" cy="382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r">
              <a:defRPr/>
            </a:pPr>
            <a:r>
              <a:rPr lang="en-US" sz="1000" b="1" dirty="0">
                <a:solidFill>
                  <a:srgbClr val="455EA0"/>
                </a:solidFill>
                <a:latin typeface="Arial" charset="0"/>
              </a:rPr>
              <a:t>3- </a:t>
            </a:r>
            <a:fld id="{E60E7E61-42B9-45CE-A0EE-FB8F7CCA12F2}" type="slidenum">
              <a:rPr lang="en-US" sz="1000" b="1">
                <a:solidFill>
                  <a:srgbClr val="455EA0"/>
                </a:solidFill>
                <a:latin typeface="Arial" charset="0"/>
              </a:rPr>
              <a:pPr algn="r">
                <a:defRPr/>
              </a:pPr>
              <a:t>‹#›</a:t>
            </a:fld>
            <a:endParaRPr lang="en-US" sz="1000" b="1" dirty="0">
              <a:solidFill>
                <a:srgbClr val="455EA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74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56" r:id="rId13"/>
    <p:sldLayoutId id="2147483663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DFFFF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DFFFF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DFFFF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DFFFF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CCFF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CCFF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CCFF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FCCFF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200">
          <a:solidFill>
            <a:srgbClr val="01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10000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1000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rgbClr val="010000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01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rgbClr val="01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rgbClr val="01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rgbClr val="01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rgbClr val="01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www.irs.gov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F8AEDD2C-05F1-4BD5-AF71-33455B5A26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209800"/>
            <a:ext cx="3106882" cy="4020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646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/>
              <a:t>Book Values and Market Values </a:t>
            </a:r>
            <a:r>
              <a:rPr lang="en-US" sz="2000" dirty="0"/>
              <a:t>(3 of 3)</a:t>
            </a:r>
            <a:endParaRPr lang="en-US" alt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19200"/>
            <a:ext cx="7772400" cy="609600"/>
          </a:xfrm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b="1" i="1" u="sng" dirty="0">
                <a:solidFill>
                  <a:schemeClr val="tx1"/>
                </a:solidFill>
              </a:rPr>
              <a:t>Example (continued)</a:t>
            </a:r>
          </a:p>
          <a:p>
            <a:pPr algn="ctr">
              <a:buFont typeface="Wingdings" pitchFamily="2" charset="2"/>
              <a:buNone/>
            </a:pPr>
            <a:endParaRPr lang="en-US" altLang="en-US" sz="1000" b="1" dirty="0">
              <a:solidFill>
                <a:schemeClr val="tx1"/>
              </a:solidFill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552450" y="1981200"/>
            <a:ext cx="7658100" cy="1737360"/>
          </a:xfrm>
          <a:prstGeom prst="roundRect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Font typeface="Wingdings" pitchFamily="2" charset="2"/>
              <a:buNone/>
            </a:pPr>
            <a:r>
              <a:rPr lang="en-US" altLang="en-US" sz="3200" dirty="0">
                <a:latin typeface="Calibri" panose="020F0502020204030204" pitchFamily="34" charset="0"/>
              </a:rPr>
              <a:t>Book Value Balance Sheet</a:t>
            </a:r>
          </a:p>
          <a:p>
            <a:pPr>
              <a:buFont typeface="Wingdings" pitchFamily="2" charset="2"/>
              <a:buNone/>
            </a:pPr>
            <a:r>
              <a:rPr lang="en-US" altLang="en-US" sz="2800" dirty="0">
                <a:latin typeface="Calibri" panose="020F0502020204030204" pitchFamily="34" charset="0"/>
              </a:rPr>
              <a:t>Assets = $10 bil			Debt = $4 bil</a:t>
            </a:r>
          </a:p>
          <a:p>
            <a:pPr>
              <a:buFont typeface="Wingdings" pitchFamily="2" charset="2"/>
              <a:buNone/>
            </a:pPr>
            <a:r>
              <a:rPr lang="en-US" altLang="en-US" sz="2800" dirty="0">
                <a:latin typeface="Calibri" panose="020F0502020204030204" pitchFamily="34" charset="0"/>
              </a:rPr>
              <a:t>					Equity = $6 bil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552450" y="4572000"/>
            <a:ext cx="7658100" cy="1737360"/>
          </a:xfrm>
          <a:prstGeom prst="roundRect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t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3200" dirty="0">
                <a:latin typeface="Calibri" panose="020F0502020204030204" pitchFamily="34" charset="0"/>
              </a:rPr>
              <a:t>Market Value Balance Sheet</a:t>
            </a:r>
          </a:p>
          <a:p>
            <a:r>
              <a:rPr lang="en-US" altLang="en-US" sz="2800" dirty="0">
                <a:latin typeface="Calibri" panose="020F0502020204030204" pitchFamily="34" charset="0"/>
              </a:rPr>
              <a:t>Assets = $11.5 bil			Debt = $4 bil</a:t>
            </a:r>
          </a:p>
          <a:p>
            <a:r>
              <a:rPr lang="en-US" altLang="en-US" sz="2800" dirty="0">
                <a:latin typeface="Calibri" panose="020F0502020204030204" pitchFamily="34" charset="0"/>
              </a:rPr>
              <a:t>					Equity = $7.5 bil</a:t>
            </a:r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6858000" y="3718560"/>
            <a:ext cx="0" cy="7010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" name="Straight Arrow Connector 5"/>
          <p:cNvCxnSpPr>
            <a:stCxn id="16388" idx="2"/>
          </p:cNvCxnSpPr>
          <p:nvPr/>
        </p:nvCxnSpPr>
        <p:spPr bwMode="auto">
          <a:xfrm>
            <a:off x="4381500" y="3718560"/>
            <a:ext cx="0" cy="7010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>
            <a:off x="1828800" y="3718560"/>
            <a:ext cx="0" cy="7010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610370840"/>
      </p:ext>
    </p:extLst>
  </p:cSld>
  <p:clrMapOvr>
    <a:masterClrMapping/>
  </p:clrMapOvr>
  <p:transition spd="med">
    <p:pull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Income Statement </a:t>
            </a:r>
            <a:r>
              <a:rPr lang="en-US" altLang="en-US" sz="2000" dirty="0"/>
              <a:t>(1 of 3)</a:t>
            </a:r>
            <a:endParaRPr lang="en-US" alt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Definition</a:t>
            </a:r>
          </a:p>
          <a:p>
            <a:pPr lvl="1"/>
            <a:r>
              <a:rPr lang="en-US" altLang="en-US" sz="2800" dirty="0"/>
              <a:t>Financial statement that shows the revenues, expenses, and net income of a firm over a period of time (from an accounting perspective)</a:t>
            </a:r>
          </a:p>
        </p:txBody>
      </p:sp>
    </p:spTree>
    <p:extLst>
      <p:ext uri="{BB962C8B-B14F-4D97-AF65-F5344CB8AC3E}">
        <p14:creationId xmlns:p14="http://schemas.microsoft.com/office/powerpoint/2010/main" val="1547111226"/>
      </p:ext>
    </p:extLst>
  </p:cSld>
  <p:clrMapOvr>
    <a:masterClrMapping/>
  </p:clrMapOvr>
  <p:transition spd="med">
    <p:pull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The Income Statement </a:t>
            </a:r>
            <a:r>
              <a:rPr lang="en-US" altLang="en-US" sz="2000" dirty="0"/>
              <a:t>(2 of 3)</a:t>
            </a:r>
            <a:endParaRPr lang="en-US" altLang="en-US" dirty="0"/>
          </a:p>
        </p:txBody>
      </p:sp>
      <p:sp>
        <p:nvSpPr>
          <p:cNvPr id="10" name="TextBox 6"/>
          <p:cNvSpPr txBox="1">
            <a:spLocks noChangeArrowheads="1"/>
          </p:cNvSpPr>
          <p:nvPr/>
        </p:nvSpPr>
        <p:spPr bwMode="auto">
          <a:xfrm>
            <a:off x="859244" y="1219199"/>
            <a:ext cx="7239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dirty="0">
                <a:latin typeface="Calibri" panose="020F0502020204030204" pitchFamily="34" charset="0"/>
              </a:rPr>
              <a:t>Home Depot’s Income Statement (December 31, 2017) </a:t>
            </a:r>
          </a:p>
          <a:p>
            <a:pPr algn="ctr"/>
            <a:r>
              <a:rPr lang="en-US" altLang="en-US" dirty="0">
                <a:latin typeface="Calibri" panose="020F0502020204030204" pitchFamily="34" charset="0"/>
              </a:rPr>
              <a:t>$ Millions</a:t>
            </a:r>
          </a:p>
        </p:txBody>
      </p:sp>
      <p:pic>
        <p:nvPicPr>
          <p:cNvPr id="5" name="Table Placeholder 4">
            <a:extLst>
              <a:ext uri="{FF2B5EF4-FFF2-40B4-BE49-F238E27FC236}">
                <a16:creationId xmlns:a16="http://schemas.microsoft.com/office/drawing/2014/main" xmlns="" id="{D0261DAA-B65D-40FF-AEC7-4C48C00D2F38}"/>
              </a:ext>
            </a:extLst>
          </p:cNvPr>
          <p:cNvPicPr>
            <a:picLocks noGrp="1" noChangeAspect="1"/>
          </p:cNvPicPr>
          <p:nvPr>
            <p:ph type="tbl" idx="1"/>
          </p:nvPr>
        </p:nvPicPr>
        <p:blipFill>
          <a:blip r:embed="rId3"/>
          <a:stretch>
            <a:fillRect/>
          </a:stretch>
        </p:blipFill>
        <p:spPr>
          <a:xfrm>
            <a:off x="1371600" y="2209800"/>
            <a:ext cx="5715000" cy="37433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08628736"/>
      </p:ext>
    </p:extLst>
  </p:cSld>
  <p:clrMapOvr>
    <a:masterClrMapping/>
  </p:clrMapOvr>
  <p:transition spd="med">
    <p:pull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Income Statement (3 of 3)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Earnings Before Interest and Taxes (EBIT)</a:t>
            </a:r>
            <a:endParaRPr lang="en-US" altLang="en-US" sz="2800" dirty="0"/>
          </a:p>
          <a:p>
            <a:pPr marL="182880" indent="0">
              <a:buNone/>
            </a:pPr>
            <a:r>
              <a:rPr lang="en-US" altLang="en-US" sz="2400" dirty="0"/>
              <a:t>EBIT = total revenues + other income - costs - deprecation</a:t>
            </a:r>
          </a:p>
          <a:p>
            <a:pPr marL="731520" indent="0">
              <a:buNone/>
            </a:pPr>
            <a:r>
              <a:rPr lang="en-US" altLang="en-US" sz="2400" dirty="0"/>
              <a:t> = 100,904 + 325 - (66,547 + 17,864) - 2,062</a:t>
            </a:r>
          </a:p>
          <a:p>
            <a:pPr marL="731520" indent="0">
              <a:buNone/>
            </a:pPr>
            <a:r>
              <a:rPr lang="en-US" altLang="en-US" sz="2400" dirty="0"/>
              <a:t>= $ 14,755 million</a:t>
            </a:r>
          </a:p>
          <a:p>
            <a:pPr marL="731520" indent="0">
              <a:buNone/>
            </a:pPr>
            <a:endParaRPr lang="en-US" altLang="en-US" sz="2400" dirty="0"/>
          </a:p>
          <a:p>
            <a:pPr marL="182880" indent="0">
              <a:buNone/>
            </a:pPr>
            <a:r>
              <a:rPr lang="en-US" altLang="en-US" sz="2400" dirty="0">
                <a:latin typeface="Calibri" panose="020F0502020204030204" pitchFamily="34" charset="0"/>
              </a:rPr>
              <a:t>Home Depot’s Income Statement (December 31, 2017)</a:t>
            </a:r>
          </a:p>
          <a:p>
            <a:pPr marL="0" indent="0"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837233049"/>
      </p:ext>
    </p:extLst>
  </p:cSld>
  <p:clrMapOvr>
    <a:masterClrMapping/>
  </p:clrMapOvr>
  <p:transition spd="med">
    <p:pull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Profits vs. Cash Flows</a:t>
            </a:r>
          </a:p>
        </p:txBody>
      </p:sp>
      <p:sp>
        <p:nvSpPr>
          <p:cNvPr id="12698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Differences</a:t>
            </a:r>
          </a:p>
          <a:p>
            <a:pPr lvl="1"/>
            <a:r>
              <a:rPr lang="en-US" altLang="en-US" sz="2800" dirty="0"/>
              <a:t>“Profits” subtract depreciation (a non-cash expense)</a:t>
            </a:r>
          </a:p>
          <a:p>
            <a:pPr lvl="1"/>
            <a:r>
              <a:rPr lang="en-US" altLang="en-US" sz="2800" dirty="0"/>
              <a:t>“Profits” ignore cash expenditures on new capital (the expense is capitalized)</a:t>
            </a:r>
          </a:p>
          <a:p>
            <a:pPr lvl="1"/>
            <a:r>
              <a:rPr lang="en-US" altLang="en-US" sz="2800" dirty="0"/>
              <a:t>“Profits” record income and expenses at the time of sales, not when the cash exchanges actually occur</a:t>
            </a:r>
          </a:p>
          <a:p>
            <a:pPr lvl="1"/>
            <a:r>
              <a:rPr lang="en-US" altLang="en-US" sz="2800" dirty="0"/>
              <a:t>“Profits” do not consider changes in working capital</a:t>
            </a:r>
          </a:p>
        </p:txBody>
      </p:sp>
    </p:spTree>
    <p:extLst>
      <p:ext uri="{BB962C8B-B14F-4D97-AF65-F5344CB8AC3E}">
        <p14:creationId xmlns:p14="http://schemas.microsoft.com/office/powerpoint/2010/main" val="2191966454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6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6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6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69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69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69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69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69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69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69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69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69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69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69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69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1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Statement of Cash Flows </a:t>
            </a:r>
            <a:r>
              <a:rPr lang="en-US" altLang="en-US" sz="2000" dirty="0"/>
              <a:t>(1 of 4)</a:t>
            </a:r>
            <a:endParaRPr lang="en-US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Definition</a:t>
            </a:r>
          </a:p>
          <a:p>
            <a:pPr lvl="1"/>
            <a:r>
              <a:rPr lang="en-US" altLang="en-US" sz="2800" dirty="0"/>
              <a:t>Financial statement that shows the firm’s cash receipts and cash payments over a period of time</a:t>
            </a:r>
          </a:p>
        </p:txBody>
      </p:sp>
    </p:spTree>
    <p:extLst>
      <p:ext uri="{BB962C8B-B14F-4D97-AF65-F5344CB8AC3E}">
        <p14:creationId xmlns:p14="http://schemas.microsoft.com/office/powerpoint/2010/main" val="483656653"/>
      </p:ext>
    </p:extLst>
  </p:cSld>
  <p:clrMapOvr>
    <a:masterClrMapping/>
  </p:clrMapOvr>
  <p:transition spd="med">
    <p:pull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The Statement of Cash Flows </a:t>
            </a:r>
            <a:r>
              <a:rPr lang="en-US" altLang="en-US" sz="2000" dirty="0"/>
              <a:t>(2 of 4)</a:t>
            </a:r>
            <a:endParaRPr lang="en-US" altLang="en-US" dirty="0"/>
          </a:p>
        </p:txBody>
      </p:sp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819149" y="1295400"/>
            <a:ext cx="779145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dirty="0">
                <a:latin typeface="Calibri" panose="020F0502020204030204" pitchFamily="34" charset="0"/>
              </a:rPr>
              <a:t>Home Depot Statement of Cash Flows (December 31, 2017) </a:t>
            </a:r>
          </a:p>
          <a:p>
            <a:pPr algn="ctr"/>
            <a:r>
              <a:rPr lang="en-US" altLang="en-US" dirty="0">
                <a:latin typeface="Calibri" panose="020F0502020204030204" pitchFamily="34" charset="0"/>
              </a:rPr>
              <a:t>$ Millions</a:t>
            </a:r>
          </a:p>
        </p:txBody>
      </p:sp>
      <p:pic>
        <p:nvPicPr>
          <p:cNvPr id="5" name="Table Placeholder 4">
            <a:extLst>
              <a:ext uri="{FF2B5EF4-FFF2-40B4-BE49-F238E27FC236}">
                <a16:creationId xmlns:a16="http://schemas.microsoft.com/office/drawing/2014/main" xmlns="" id="{6D366BBD-06BD-40ED-8F2C-852FD18F3421}"/>
              </a:ext>
            </a:extLst>
          </p:cNvPr>
          <p:cNvPicPr>
            <a:picLocks noGrp="1" noChangeAspect="1"/>
          </p:cNvPicPr>
          <p:nvPr>
            <p:ph type="tbl" idx="1"/>
          </p:nvPr>
        </p:nvPicPr>
        <p:blipFill>
          <a:blip r:embed="rId3"/>
          <a:stretch>
            <a:fillRect/>
          </a:stretch>
        </p:blipFill>
        <p:spPr>
          <a:xfrm>
            <a:off x="990600" y="2514600"/>
            <a:ext cx="6556075" cy="36575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26011334"/>
      </p:ext>
    </p:extLst>
  </p:cSld>
  <p:clrMapOvr>
    <a:masterClrMapping/>
  </p:clrMapOvr>
  <p:transition spd="med">
    <p:pull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The Statement of Cash Flows </a:t>
            </a:r>
            <a:r>
              <a:rPr lang="en-US" altLang="en-US" sz="2000" dirty="0"/>
              <a:t>(3 of 4)</a:t>
            </a:r>
            <a:endParaRPr lang="en-US" altLang="en-US" dirty="0"/>
          </a:p>
        </p:txBody>
      </p:sp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652462" y="1295400"/>
            <a:ext cx="783907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dirty="0">
                <a:latin typeface="Calibri" panose="020F0502020204030204" pitchFamily="34" charset="0"/>
              </a:rPr>
              <a:t>Home Depot Statement of Cash Flows (December 31, 2017) (continued)  $ Millions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53A591E5-2763-4D48-9424-C0BA2C089D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2505917"/>
            <a:ext cx="5275634" cy="37429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53423447"/>
      </p:ext>
    </p:extLst>
  </p:cSld>
  <p:clrMapOvr>
    <a:masterClrMapping/>
  </p:clrMapOvr>
  <p:transition spd="med">
    <p:pull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The Statement of Cash Flows </a:t>
            </a:r>
            <a:r>
              <a:rPr lang="en-US" altLang="en-US" sz="2000" dirty="0"/>
              <a:t>(4 of 4)</a:t>
            </a:r>
            <a:endParaRPr lang="en-US" altLang="en-US" dirty="0"/>
          </a:p>
        </p:txBody>
      </p:sp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685800" y="1435853"/>
            <a:ext cx="819245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dirty="0">
                <a:latin typeface="Calibri" panose="020F0502020204030204" pitchFamily="34" charset="0"/>
              </a:rPr>
              <a:t>Home Depot Statement of Cash Flows (December 31, 2017) (continued)  $ Millions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34AF954-A55B-4CB1-AE3E-E5F1F07A2F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324275"/>
            <a:ext cx="7183518" cy="14669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99811142"/>
      </p:ext>
    </p:extLst>
  </p:cSld>
  <p:clrMapOvr>
    <a:masterClrMapping/>
  </p:clrMapOvr>
  <p:transition spd="med">
    <p:pull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Free Cash Flow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5105400"/>
          </a:xfrm>
        </p:spPr>
        <p:txBody>
          <a:bodyPr>
            <a:noAutofit/>
          </a:bodyPr>
          <a:lstStyle/>
          <a:p>
            <a:r>
              <a:rPr lang="en-US" altLang="en-US" sz="3000" dirty="0"/>
              <a:t>Free Cash Flow (FCF)</a:t>
            </a:r>
          </a:p>
          <a:p>
            <a:pPr lvl="1"/>
            <a:r>
              <a:rPr lang="en-US" altLang="en-US" sz="2600" dirty="0"/>
              <a:t>Cash available for distribution to investors after firm pays for new investments or additions to working capital</a:t>
            </a:r>
          </a:p>
          <a:p>
            <a:pPr marL="1257300" lvl="3" indent="0">
              <a:buNone/>
            </a:pPr>
            <a:r>
              <a:rPr lang="en-US" altLang="en-US" sz="2400" dirty="0"/>
              <a:t>FCF = Net Income </a:t>
            </a:r>
          </a:p>
          <a:p>
            <a:pPr marL="1257300" lvl="3" indent="0">
              <a:buNone/>
            </a:pPr>
            <a:r>
              <a:rPr lang="en-US" altLang="en-US" sz="2400" dirty="0"/>
              <a:t>+ interest </a:t>
            </a:r>
          </a:p>
          <a:p>
            <a:pPr marL="1257300" lvl="3" indent="0">
              <a:buNone/>
            </a:pPr>
            <a:r>
              <a:rPr lang="en-US" altLang="en-US" sz="2400" dirty="0"/>
              <a:t>+ depreciation </a:t>
            </a:r>
          </a:p>
          <a:p>
            <a:pPr marL="1257300" lvl="3" indent="0">
              <a:buNone/>
            </a:pPr>
            <a:r>
              <a:rPr lang="en-US" altLang="en-US" sz="2400" dirty="0"/>
              <a:t>- additions to net working capital</a:t>
            </a:r>
          </a:p>
          <a:p>
            <a:pPr marL="1257300" lvl="3" indent="0">
              <a:buNone/>
            </a:pPr>
            <a:r>
              <a:rPr lang="en-US" altLang="en-US" sz="2400" dirty="0"/>
              <a:t>- capital expenditures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altLang="en-US" sz="2400" dirty="0"/>
              <a:t>Home Depot free cash flow =</a:t>
            </a:r>
          </a:p>
          <a:p>
            <a:pPr marL="400050" lvl="1" indent="0">
              <a:buNone/>
            </a:pPr>
            <a:r>
              <a:rPr lang="en-US" altLang="en-US" sz="2400" dirty="0"/>
              <a:t>$8,630 + $1,057 + $2,062 - $1,066 - $1,955 = $8,728</a:t>
            </a:r>
          </a:p>
        </p:txBody>
      </p:sp>
    </p:spTree>
    <p:extLst>
      <p:ext uri="{BB962C8B-B14F-4D97-AF65-F5344CB8AC3E}">
        <p14:creationId xmlns:p14="http://schemas.microsoft.com/office/powerpoint/2010/main" val="2313439926"/>
      </p:ext>
    </p:extLst>
  </p:cSld>
  <p:clrMapOvr>
    <a:masterClrMapping/>
  </p:clrMapOvr>
  <p:transition spd="med"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Topics Covered</a:t>
            </a:r>
          </a:p>
        </p:txBody>
      </p:sp>
      <p:sp>
        <p:nvSpPr>
          <p:cNvPr id="108549" name="Rectangle 5"/>
          <p:cNvSpPr>
            <a:spLocks noGrp="1" noChangeArrowheads="1"/>
          </p:cNvSpPr>
          <p:nvPr>
            <p:ph idx="1"/>
          </p:nvPr>
        </p:nvSpPr>
        <p:spPr>
          <a:xfrm>
            <a:off x="838200" y="1305697"/>
            <a:ext cx="7772400" cy="4572000"/>
          </a:xfrm>
          <a:noFill/>
        </p:spPr>
        <p:txBody>
          <a:bodyPr/>
          <a:lstStyle/>
          <a:p>
            <a:pPr marL="966788" indent="-966788">
              <a:buNone/>
            </a:pPr>
            <a:r>
              <a:rPr lang="en-US" altLang="en-US" sz="3200" dirty="0">
                <a:solidFill>
                  <a:schemeClr val="tx1"/>
                </a:solidFill>
              </a:rPr>
              <a:t>3.1	The Balance Sheet</a:t>
            </a:r>
          </a:p>
          <a:p>
            <a:pPr marL="966788" indent="-966788">
              <a:buNone/>
            </a:pPr>
            <a:r>
              <a:rPr lang="en-US" altLang="en-US" sz="3200" dirty="0">
                <a:solidFill>
                  <a:schemeClr val="tx1"/>
                </a:solidFill>
              </a:rPr>
              <a:t>3.2	The Income Statement</a:t>
            </a:r>
          </a:p>
          <a:p>
            <a:pPr marL="966788" indent="-966788">
              <a:buNone/>
            </a:pPr>
            <a:r>
              <a:rPr lang="en-US" altLang="en-US" sz="3200" dirty="0">
                <a:solidFill>
                  <a:schemeClr val="tx1"/>
                </a:solidFill>
              </a:rPr>
              <a:t>3.3	The Statement of Cash Flows</a:t>
            </a:r>
          </a:p>
          <a:p>
            <a:pPr marL="966788" indent="-966788">
              <a:buNone/>
            </a:pPr>
            <a:r>
              <a:rPr lang="en-US" altLang="en-US" sz="3200" dirty="0">
                <a:solidFill>
                  <a:schemeClr val="tx1"/>
                </a:solidFill>
              </a:rPr>
              <a:t>3.4	Accounting Practice and Malpractice</a:t>
            </a:r>
          </a:p>
          <a:p>
            <a:pPr marL="966788" indent="-966788">
              <a:buNone/>
            </a:pPr>
            <a:r>
              <a:rPr lang="en-US" altLang="en-US" sz="3200" dirty="0">
                <a:solidFill>
                  <a:schemeClr val="tx1"/>
                </a:solidFill>
              </a:rPr>
              <a:t>3.5	Taxes</a:t>
            </a:r>
          </a:p>
        </p:txBody>
      </p:sp>
    </p:spTree>
    <p:extLst>
      <p:ext uri="{BB962C8B-B14F-4D97-AF65-F5344CB8AC3E}">
        <p14:creationId xmlns:p14="http://schemas.microsoft.com/office/powerpoint/2010/main" val="877557343"/>
      </p:ext>
    </p:extLst>
  </p:cSld>
  <p:clrMapOvr>
    <a:masterClrMapping/>
  </p:clrMapOvr>
  <p:transition spd="med">
    <p:pull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Accounting Practice</a:t>
            </a:r>
          </a:p>
        </p:txBody>
      </p:sp>
      <p:sp>
        <p:nvSpPr>
          <p:cNvPr id="133125" name="Rectangle 5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n-US" altLang="en-US" sz="3200" dirty="0"/>
              <a:t>Revenue recognition</a:t>
            </a:r>
          </a:p>
          <a:p>
            <a:r>
              <a:rPr lang="en-US" altLang="en-US" sz="3200" dirty="0"/>
              <a:t>Cookie-jar reserves</a:t>
            </a:r>
          </a:p>
          <a:p>
            <a:r>
              <a:rPr lang="en-US" altLang="en-US" sz="3200" dirty="0"/>
              <a:t>Off-balance sheet assets and liabilities</a:t>
            </a:r>
          </a:p>
        </p:txBody>
      </p:sp>
    </p:spTree>
    <p:extLst>
      <p:ext uri="{BB962C8B-B14F-4D97-AF65-F5344CB8AC3E}">
        <p14:creationId xmlns:p14="http://schemas.microsoft.com/office/powerpoint/2010/main" val="1349350224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33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33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133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5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Corporate Tax Rates (2018)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3BF6BC4D-1019-446E-B581-E65686EF4477}"/>
              </a:ext>
            </a:extLst>
          </p:cNvPr>
          <p:cNvSpPr/>
          <p:nvPr/>
        </p:nvSpPr>
        <p:spPr>
          <a:xfrm>
            <a:off x="1524000" y="2274838"/>
            <a:ext cx="54102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Companies pay tax on their income.  The U.S. Tax Cuts and Jobs Act, passed in December 2017, reduced the corporate tax rate from 35% to 21%.  Thus for every $100 that the company earns, it pays $21 in federal tax.</a:t>
            </a:r>
            <a:endParaRPr lang="en-US" sz="5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56929807"/>
      </p:ext>
    </p:extLst>
  </p:cSld>
  <p:clrMapOvr>
    <a:masterClrMapping/>
  </p:clrMapOvr>
  <p:transition spd="med">
    <p:pull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Taxes </a:t>
            </a:r>
            <a:r>
              <a:rPr lang="en-US" altLang="en-US" sz="2000" dirty="0"/>
              <a:t>(1 of 5)</a:t>
            </a:r>
            <a:endParaRPr lang="en-US" altLang="en-US" dirty="0"/>
          </a:p>
        </p:txBody>
      </p:sp>
      <p:sp>
        <p:nvSpPr>
          <p:cNvPr id="137221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1143000"/>
            <a:ext cx="7772400" cy="4572000"/>
          </a:xfrm>
          <a:noFill/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b="1" i="1" u="sng" dirty="0">
                <a:solidFill>
                  <a:schemeClr val="tx1"/>
                </a:solidFill>
              </a:rPr>
              <a:t>Example</a:t>
            </a:r>
            <a:endParaRPr lang="en-US" altLang="en-US" b="1" i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i="1" dirty="0">
                <a:solidFill>
                  <a:schemeClr val="tx1"/>
                </a:solidFill>
              </a:rPr>
              <a:t>Taxes and cash flows can be changed by the use of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i="1" dirty="0">
                <a:solidFill>
                  <a:schemeClr val="tx1"/>
                </a:solidFill>
              </a:rPr>
              <a:t>debt. Firm A pays part of its profits as debt interest.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i="1" dirty="0">
                <a:solidFill>
                  <a:schemeClr val="tx1"/>
                </a:solidFill>
              </a:rPr>
              <a:t>Firm B does not.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0FF1722-AE9F-4A18-873B-B01888B361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3392010"/>
            <a:ext cx="5940759" cy="23866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6454342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21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Taxes </a:t>
            </a:r>
            <a:r>
              <a:rPr lang="en-US" altLang="en-US" sz="2000" dirty="0"/>
              <a:t>(2 of 5)</a:t>
            </a:r>
            <a:endParaRPr lang="en-US" altLang="en-US" dirty="0"/>
          </a:p>
        </p:txBody>
      </p:sp>
      <p:sp>
        <p:nvSpPr>
          <p:cNvPr id="25605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1219200"/>
            <a:ext cx="8077200" cy="4572000"/>
          </a:xfrm>
          <a:noFill/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u="sng" dirty="0">
                <a:solidFill>
                  <a:schemeClr val="tx1"/>
                </a:solidFill>
              </a:rPr>
              <a:t>FOOD FOR THOUGHT</a:t>
            </a:r>
            <a:endParaRPr lang="en-US" altLang="en-US" sz="28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If you were both the debt and equity holders of the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firm, which would generate more cash flow to you?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28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				</a:t>
            </a:r>
            <a:endParaRPr lang="en-US" altLang="en-US" sz="2800" b="1" dirty="0">
              <a:solidFill>
                <a:schemeClr val="tx1"/>
              </a:solidFill>
            </a:endParaRP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7407350" y="4038600"/>
            <a:ext cx="606425" cy="143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8800" dirty="0">
                <a:latin typeface="Calibri" panose="020F0502020204030204" pitchFamily="34" charset="0"/>
              </a:rPr>
              <a:t>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A0BFCF44-6260-4B4A-8F9F-11109EF5B0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366" y="3252186"/>
            <a:ext cx="5940759" cy="23866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83462036"/>
      </p:ext>
    </p:extLst>
  </p:cSld>
  <p:clrMapOvr>
    <a:masterClrMapping/>
  </p:clrMapOvr>
  <p:transition spd="med">
    <p:pull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Taxes </a:t>
            </a:r>
            <a:r>
              <a:rPr lang="en-US" altLang="en-US" sz="2000" dirty="0"/>
              <a:t>(3 of 5)</a:t>
            </a:r>
            <a:endParaRPr lang="en-US" altLang="en-US" dirty="0"/>
          </a:p>
        </p:txBody>
      </p:sp>
      <p:sp>
        <p:nvSpPr>
          <p:cNvPr id="141317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1219200"/>
            <a:ext cx="8077200" cy="2971800"/>
          </a:xfrm>
          <a:noFill/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altLang="en-US" sz="2800" u="sng" dirty="0">
                <a:solidFill>
                  <a:schemeClr val="tx1"/>
                </a:solidFill>
              </a:rPr>
              <a:t>FOOD FOR THOUGHT</a:t>
            </a:r>
            <a:endParaRPr lang="en-US" altLang="en-US" sz="28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If you were both the debt and equity holders of the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firm, which would generate more cash flow to you?</a:t>
            </a:r>
          </a:p>
          <a:p>
            <a:pPr>
              <a:buFont typeface="Wingdings" pitchFamily="2" charset="2"/>
              <a:buNone/>
            </a:pPr>
            <a:endParaRPr lang="en-US" altLang="en-US" sz="28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None/>
            </a:pPr>
            <a:endParaRPr lang="en-US" altLang="en-US" sz="28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				</a:t>
            </a:r>
            <a:r>
              <a:rPr lang="en-US" altLang="en-US" sz="2800" b="1" u="sng" dirty="0">
                <a:solidFill>
                  <a:schemeClr val="tx1"/>
                </a:solidFill>
              </a:rPr>
              <a:t>Firm A	Firm B</a:t>
            </a:r>
            <a:endParaRPr lang="en-US" altLang="en-US" sz="2800" i="1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Net income		  47.4		  79</a:t>
            </a:r>
          </a:p>
        </p:txBody>
      </p:sp>
      <p:sp>
        <p:nvSpPr>
          <p:cNvPr id="141318" name="Text Box 6"/>
          <p:cNvSpPr txBox="1">
            <a:spLocks noChangeArrowheads="1"/>
          </p:cNvSpPr>
          <p:nvPr/>
        </p:nvSpPr>
        <p:spPr bwMode="auto">
          <a:xfrm>
            <a:off x="685800" y="4648200"/>
            <a:ext cx="7467600" cy="157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SzPct val="100000"/>
              <a:buFont typeface="Wingdings" pitchFamily="2" charset="2"/>
              <a:buNone/>
            </a:pPr>
            <a:r>
              <a:rPr lang="en-US" altLang="en-US" sz="2800" dirty="0">
                <a:solidFill>
                  <a:srgbClr val="010000"/>
                </a:solidFill>
                <a:latin typeface="Calibri" panose="020F0502020204030204" pitchFamily="34" charset="0"/>
              </a:rPr>
              <a:t>+ Interest		</a:t>
            </a:r>
            <a:r>
              <a:rPr lang="en-US" altLang="en-US" sz="2800" u="sng" dirty="0">
                <a:solidFill>
                  <a:srgbClr val="010000"/>
                </a:solidFill>
                <a:latin typeface="Calibri" panose="020F0502020204030204" pitchFamily="34" charset="0"/>
              </a:rPr>
              <a:t>  40		    0</a:t>
            </a:r>
          </a:p>
          <a:p>
            <a:pPr>
              <a:spcBef>
                <a:spcPct val="20000"/>
              </a:spcBef>
              <a:buSzPct val="100000"/>
              <a:buFont typeface="Wingdings" pitchFamily="2" charset="2"/>
              <a:buNone/>
            </a:pPr>
            <a:r>
              <a:rPr lang="en-US" altLang="en-US" sz="2800" b="1" dirty="0">
                <a:solidFill>
                  <a:srgbClr val="010000"/>
                </a:solidFill>
                <a:latin typeface="Calibri" panose="020F0502020204030204" pitchFamily="34" charset="0"/>
              </a:rPr>
              <a:t>Net cash flow	  87.4		  79</a:t>
            </a:r>
          </a:p>
          <a:p>
            <a:pPr>
              <a:spcBef>
                <a:spcPct val="50000"/>
              </a:spcBef>
            </a:pPr>
            <a:endParaRPr lang="en-US" altLang="en-US" dirty="0">
              <a:latin typeface="Calibri" panose="020F0502020204030204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7392988" y="3430588"/>
            <a:ext cx="606425" cy="143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8800" dirty="0">
                <a:latin typeface="Calibri" panose="020F050202020403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51944590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4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7" grpId="0" autoUpdateAnimBg="0"/>
      <p:bldP spid="141318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Personal Tax Rates (2018)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680D0C0-FB79-4E6A-AD67-C497967BD0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1981200"/>
            <a:ext cx="6261758" cy="3505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46470135"/>
      </p:ext>
    </p:extLst>
  </p:cSld>
  <p:clrMapOvr>
    <a:masterClrMapping/>
  </p:clrMapOvr>
  <p:transition spd="med">
    <p:pull dir="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Taxes </a:t>
            </a:r>
            <a:r>
              <a:rPr lang="en-US" altLang="en-US" sz="2000" dirty="0"/>
              <a:t>(4 of 5)</a:t>
            </a:r>
          </a:p>
        </p:txBody>
      </p:sp>
      <p:sp>
        <p:nvSpPr>
          <p:cNvPr id="13517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Taxes have a major impact on financial decisions</a:t>
            </a:r>
          </a:p>
          <a:p>
            <a:r>
              <a:rPr lang="en-US" altLang="en-US" sz="3200" dirty="0"/>
              <a:t>Marginal Tax Rate is the tax that the individual pays on each extra dollar of income</a:t>
            </a:r>
          </a:p>
          <a:p>
            <a:r>
              <a:rPr lang="en-US" altLang="en-US" sz="3200" dirty="0"/>
              <a:t>Average Tax Rate is the total tax bill divided by total income</a:t>
            </a:r>
          </a:p>
        </p:txBody>
      </p:sp>
    </p:spTree>
    <p:extLst>
      <p:ext uri="{BB962C8B-B14F-4D97-AF65-F5344CB8AC3E}">
        <p14:creationId xmlns:p14="http://schemas.microsoft.com/office/powerpoint/2010/main" val="875581712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5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5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5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5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5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5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5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5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5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3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Taxes </a:t>
            </a:r>
            <a:r>
              <a:rPr lang="en-US" altLang="en-US" sz="2000" dirty="0"/>
              <a:t>(5 of 5)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sz="2400" b="1" i="1" u="sng" dirty="0">
                    <a:solidFill>
                      <a:schemeClr val="tx1"/>
                    </a:solidFill>
                  </a:rPr>
                  <a:t>Example</a:t>
                </a:r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:r>
                  <a:rPr lang="en-US" sz="2400" i="1" dirty="0">
                    <a:solidFill>
                      <a:schemeClr val="tx1"/>
                    </a:solidFill>
                  </a:rPr>
                  <a:t>- Taxes paid by single person making $50,000</a:t>
                </a:r>
              </a:p>
              <a:p>
                <a:pPr marL="0" indent="0">
                  <a:buNone/>
                </a:pPr>
                <a:endParaRPr lang="en-US" sz="24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Tax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.10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×9,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525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.1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2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×2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9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17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5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.2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2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×1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1,300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=$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6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939.50</m:t>
                      </m:r>
                    </m:oMath>
                  </m:oMathPara>
                </a14:m>
                <a:endParaRPr lang="en-US" sz="2400" b="0" dirty="0">
                  <a:solidFill>
                    <a:schemeClr val="tx1"/>
                  </a:solidFill>
                  <a:ea typeface="Cambria Math"/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Average</m:t>
                      </m:r>
                      <m:r>
                        <a:rPr lang="en-US" sz="2400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tax</m:t>
                      </m:r>
                      <m:r>
                        <a:rPr lang="en-US" sz="2400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rate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6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939.50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50,000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=.1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39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or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1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3.9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%</m:t>
                      </m:r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55" t="-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9918480"/>
      </p:ext>
    </p:extLst>
  </p:cSld>
  <p:clrMapOvr>
    <a:masterClrMapping/>
  </p:clrMapOvr>
  <p:transition spd="med">
    <p:pull dir="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IRS Web Site</a:t>
            </a:r>
          </a:p>
        </p:txBody>
      </p:sp>
      <p:sp>
        <p:nvSpPr>
          <p:cNvPr id="27651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dirty="0">
                <a:hlinkClick r:id="rId2"/>
              </a:rPr>
              <a:t>IRS Web Site (www.irs.gov) </a:t>
            </a:r>
            <a:endParaRPr lang="en-US" alt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81200"/>
            <a:ext cx="6019800" cy="4271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7955392"/>
      </p:ext>
    </p:extLst>
  </p:cSld>
  <p:clrMapOvr>
    <a:masterClrMapping/>
  </p:clrMapOvr>
  <p:transition spd="med"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Balance Sheet </a:t>
            </a:r>
            <a:r>
              <a:rPr lang="en-US" altLang="en-US" sz="2000" dirty="0"/>
              <a:t>(1 of 5)</a:t>
            </a:r>
            <a:endParaRPr lang="en-US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Definition</a:t>
            </a:r>
          </a:p>
          <a:p>
            <a:pPr lvl="1"/>
            <a:r>
              <a:rPr lang="en-US" altLang="en-US" sz="2800" dirty="0"/>
              <a:t>Financial statement that shows the value of the firm’s assets and liabilities at a particular time (from an accounting perspective)</a:t>
            </a:r>
          </a:p>
        </p:txBody>
      </p:sp>
    </p:spTree>
    <p:extLst>
      <p:ext uri="{BB962C8B-B14F-4D97-AF65-F5344CB8AC3E}">
        <p14:creationId xmlns:p14="http://schemas.microsoft.com/office/powerpoint/2010/main" val="2883956193"/>
      </p:ext>
    </p:extLst>
  </p:cSld>
  <p:clrMapOvr>
    <a:masterClrMapping/>
  </p:clrMapOvr>
  <p:transition spd="med"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4"/>
          <p:cNvSpPr>
            <a:spLocks noGrp="1" noChangeArrowheads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r>
              <a:rPr lang="en-US" altLang="en-US" sz="3800" dirty="0">
                <a:latin typeface="Century Gothic" panose="020B0502020202020204" pitchFamily="34" charset="0"/>
              </a:rPr>
              <a:t>The Balance Sheet </a:t>
            </a:r>
            <a:r>
              <a:rPr lang="en-US" altLang="en-US" sz="2000" dirty="0"/>
              <a:t>(2 of 5)</a:t>
            </a:r>
            <a:endParaRPr lang="en-US" altLang="en-US" sz="3800" dirty="0">
              <a:latin typeface="Century Gothic" panose="020B0502020202020204" pitchFamily="34" charset="0"/>
            </a:endParaRPr>
          </a:p>
        </p:txBody>
      </p:sp>
      <p:sp>
        <p:nvSpPr>
          <p:cNvPr id="1032" name="Rectangle 5"/>
          <p:cNvSpPr>
            <a:spLocks noChangeArrowheads="1"/>
          </p:cNvSpPr>
          <p:nvPr/>
        </p:nvSpPr>
        <p:spPr bwMode="auto">
          <a:xfrm>
            <a:off x="152400" y="990600"/>
            <a:ext cx="9139238" cy="582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 dirty="0">
                <a:latin typeface="Calibri" panose="020F0502020204030204" pitchFamily="34" charset="0"/>
              </a:rPr>
              <a:t>The Main Balance Sheet Items</a:t>
            </a:r>
          </a:p>
        </p:txBody>
      </p:sp>
      <p:graphicFrame>
        <p:nvGraphicFramePr>
          <p:cNvPr id="1026" name="Object 2">
            <a:hlinkClick r:id="" action="ppaction://ole?verb=0"/>
          </p:cNvPr>
          <p:cNvGraphicFramePr>
            <a:graphicFrameLocks/>
          </p:cNvGraphicFramePr>
          <p:nvPr/>
        </p:nvGraphicFramePr>
        <p:xfrm>
          <a:off x="4660900" y="3168650"/>
          <a:ext cx="117475" cy="20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590" name="Equation" r:id="rId4" imgW="115560" imgH="204480" progId="Equation.3">
                  <p:embed/>
                </p:oleObj>
              </mc:Choice>
              <mc:Fallback>
                <p:oleObj name="Equation" r:id="rId4" imgW="115560" imgH="204480" progId="Equation.3">
                  <p:embed/>
                  <p:pic>
                    <p:nvPicPr>
                      <p:cNvPr id="1026" name="Object 2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3168650"/>
                        <a:ext cx="117475" cy="206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7" name="Rectangle 8"/>
          <p:cNvSpPr>
            <a:spLocks noChangeArrowheads="1"/>
          </p:cNvSpPr>
          <p:nvPr/>
        </p:nvSpPr>
        <p:spPr bwMode="auto">
          <a:xfrm>
            <a:off x="609600" y="1765300"/>
            <a:ext cx="3425825" cy="442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dirty="0"/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dirty="0">
                <a:latin typeface="Calibri" panose="020F0502020204030204" pitchFamily="34" charset="0"/>
              </a:rPr>
              <a:t>Current Assets</a:t>
            </a:r>
          </a:p>
          <a:p>
            <a:pPr marL="342900" indent="-342900">
              <a:lnSpc>
                <a:spcPct val="5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</a:rPr>
              <a:t>Cash &amp; Securities</a:t>
            </a:r>
          </a:p>
          <a:p>
            <a:pPr marL="342900" indent="-342900">
              <a:lnSpc>
                <a:spcPct val="5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</a:rPr>
              <a:t>Receivables</a:t>
            </a:r>
          </a:p>
          <a:p>
            <a:pPr marL="342900" indent="-342900">
              <a:lnSpc>
                <a:spcPct val="5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</a:rPr>
              <a:t>Inventories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dirty="0">
              <a:latin typeface="Calibri" panose="020F0502020204030204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altLang="en-US" sz="2800" b="1" dirty="0">
                <a:latin typeface="Calibri" panose="020F0502020204030204" pitchFamily="34" charset="0"/>
              </a:rPr>
              <a:t>+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dirty="0">
              <a:latin typeface="Calibri" panose="020F0502020204030204" pitchFamily="34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dirty="0">
                <a:latin typeface="Calibri" panose="020F0502020204030204" pitchFamily="34" charset="0"/>
              </a:rPr>
              <a:t>Fixed Assets</a:t>
            </a:r>
          </a:p>
          <a:p>
            <a:pPr marL="342900" indent="-342900">
              <a:lnSpc>
                <a:spcPct val="5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</a:rPr>
              <a:t>Tangible Assets</a:t>
            </a:r>
          </a:p>
          <a:p>
            <a:pPr marL="342900" indent="-342900">
              <a:lnSpc>
                <a:spcPct val="5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</a:rPr>
              <a:t>Intangible Assets</a:t>
            </a:r>
          </a:p>
          <a:p>
            <a:pPr latinLnBrk="1">
              <a:lnSpc>
                <a:spcPct val="50000"/>
              </a:lnSpc>
              <a:spcBef>
                <a:spcPct val="50000"/>
              </a:spcBef>
            </a:pPr>
            <a:endParaRPr lang="en-US" altLang="en-US" dirty="0"/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4089400" y="1766887"/>
            <a:ext cx="4597401" cy="4486275"/>
            <a:chOff x="2688" y="1153"/>
            <a:chExt cx="2896" cy="2826"/>
          </a:xfrm>
        </p:grpSpPr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3522" y="1153"/>
              <a:ext cx="2062" cy="2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50000"/>
                </a:lnSpc>
                <a:spcBef>
                  <a:spcPct val="50000"/>
                </a:spcBef>
              </a:pPr>
              <a:endParaRPr lang="en-US" altLang="en-US" dirty="0"/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altLang="en-US" dirty="0">
                  <a:latin typeface="Calibri" panose="020F0502020204030204" pitchFamily="34" charset="0"/>
                </a:rPr>
                <a:t>Current Liabilities</a:t>
              </a:r>
            </a:p>
            <a:p>
              <a:pPr marL="342900" indent="-342900">
                <a:lnSpc>
                  <a:spcPct val="50000"/>
                </a:lnSpc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altLang="en-US" dirty="0">
                  <a:latin typeface="Calibri" panose="020F0502020204030204" pitchFamily="34" charset="0"/>
                </a:rPr>
                <a:t>Payables</a:t>
              </a:r>
            </a:p>
            <a:p>
              <a:pPr marL="342900" indent="-342900">
                <a:lnSpc>
                  <a:spcPct val="50000"/>
                </a:lnSpc>
                <a:spcBef>
                  <a:spcPct val="50000"/>
                </a:spcBef>
                <a:buFont typeface="Arial" panose="020B0604020202020204" pitchFamily="34" charset="0"/>
                <a:buChar char="•"/>
              </a:pPr>
              <a:r>
                <a:rPr lang="en-US" altLang="en-US" dirty="0">
                  <a:latin typeface="Calibri" panose="020F0502020204030204" pitchFamily="34" charset="0"/>
                </a:rPr>
                <a:t>Short-term Debt</a:t>
              </a: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endParaRPr lang="en-US" altLang="en-US" dirty="0">
                <a:latin typeface="Calibri" panose="020F0502020204030204" pitchFamily="34" charset="0"/>
              </a:endParaRP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altLang="en-US" sz="2800" b="1" dirty="0">
                  <a:latin typeface="Calibri" panose="020F0502020204030204" pitchFamily="34" charset="0"/>
                </a:rPr>
                <a:t>+</a:t>
              </a: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endParaRPr lang="en-US" altLang="en-US" dirty="0">
                <a:latin typeface="Calibri" panose="020F0502020204030204" pitchFamily="34" charset="0"/>
              </a:endParaRP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altLang="en-US" dirty="0">
                  <a:latin typeface="Calibri" panose="020F0502020204030204" pitchFamily="34" charset="0"/>
                </a:rPr>
                <a:t>Long-term Liabilities</a:t>
              </a: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endParaRPr lang="en-US" altLang="en-US" dirty="0">
                <a:latin typeface="Calibri" panose="020F0502020204030204" pitchFamily="34" charset="0"/>
              </a:endParaRP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altLang="en-US" sz="2800" b="1" dirty="0">
                  <a:latin typeface="Calibri" panose="020F0502020204030204" pitchFamily="34" charset="0"/>
                </a:rPr>
                <a:t>+</a:t>
              </a:r>
              <a:endParaRPr lang="en-US" altLang="en-US" dirty="0">
                <a:latin typeface="Calibri" panose="020F0502020204030204" pitchFamily="34" charset="0"/>
              </a:endParaRP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endParaRPr lang="en-US" altLang="en-US" dirty="0">
                <a:latin typeface="Calibri" panose="020F0502020204030204" pitchFamily="34" charset="0"/>
              </a:endParaRP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altLang="en-US" dirty="0">
                  <a:latin typeface="Calibri" panose="020F0502020204030204" pitchFamily="34" charset="0"/>
                </a:rPr>
                <a:t>Shareholders’ Equity</a:t>
              </a:r>
            </a:p>
          </p:txBody>
        </p:sp>
        <p:sp>
          <p:nvSpPr>
            <p:cNvPr id="1036" name="Rectangle 13"/>
            <p:cNvSpPr>
              <a:spLocks noChangeArrowheads="1"/>
            </p:cNvSpPr>
            <p:nvPr/>
          </p:nvSpPr>
          <p:spPr bwMode="auto">
            <a:xfrm>
              <a:off x="2688" y="2304"/>
              <a:ext cx="334" cy="5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4800" b="1" dirty="0">
                  <a:latin typeface="Calibri" panose="020F0502020204030204" pitchFamily="34" charset="0"/>
                </a:rPr>
                <a:t>=</a:t>
              </a:r>
            </a:p>
          </p:txBody>
        </p:sp>
      </p:grpSp>
      <p:sp>
        <p:nvSpPr>
          <p:cNvPr id="4" name="Left Brace 3"/>
          <p:cNvSpPr/>
          <p:nvPr/>
        </p:nvSpPr>
        <p:spPr bwMode="auto">
          <a:xfrm rot="10800000">
            <a:off x="3022600" y="1830388"/>
            <a:ext cx="835025" cy="4418012"/>
          </a:xfrm>
          <a:prstGeom prst="leftBrac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Left Brace 14"/>
          <p:cNvSpPr/>
          <p:nvPr/>
        </p:nvSpPr>
        <p:spPr bwMode="auto">
          <a:xfrm>
            <a:off x="4699000" y="1835150"/>
            <a:ext cx="835025" cy="4418012"/>
          </a:xfrm>
          <a:prstGeom prst="leftBrac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507919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Balance Sheet </a:t>
            </a:r>
            <a:r>
              <a:rPr lang="en-US" altLang="en-US" sz="2000" dirty="0"/>
              <a:t>(3 of 5)</a:t>
            </a:r>
            <a:endParaRPr lang="en-US" dirty="0"/>
          </a:p>
        </p:txBody>
      </p:sp>
      <p:sp>
        <p:nvSpPr>
          <p:cNvPr id="11267" name="TextBox 6"/>
          <p:cNvSpPr txBox="1">
            <a:spLocks noChangeArrowheads="1"/>
          </p:cNvSpPr>
          <p:nvPr/>
        </p:nvSpPr>
        <p:spPr bwMode="auto">
          <a:xfrm>
            <a:off x="685800" y="1219199"/>
            <a:ext cx="80924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dirty="0">
                <a:latin typeface="Calibri" panose="020F0502020204030204" pitchFamily="34" charset="0"/>
              </a:rPr>
              <a:t>Home Depot’s Balance Sheet (December 31, 2017) $ Millions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B3380814-B3E1-4310-9945-A11299984A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999915"/>
            <a:ext cx="8666667" cy="40095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59811138"/>
      </p:ext>
    </p:extLst>
  </p:cSld>
  <p:clrMapOvr>
    <a:masterClrMapping/>
  </p:clrMapOvr>
  <p:transition spd="med"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The Balance Sheet </a:t>
            </a:r>
            <a:r>
              <a:rPr lang="en-US" altLang="en-US" sz="2000" dirty="0"/>
              <a:t>(4 of 5)</a:t>
            </a:r>
            <a:endParaRPr lang="en-US" altLang="en-US" dirty="0"/>
          </a:p>
        </p:txBody>
      </p:sp>
      <p:sp>
        <p:nvSpPr>
          <p:cNvPr id="11059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3200" dirty="0">
                <a:solidFill>
                  <a:schemeClr val="tx1"/>
                </a:solidFill>
              </a:rPr>
              <a:t>Common-Size Balance Sheet</a:t>
            </a:r>
          </a:p>
          <a:p>
            <a:pPr lvl="1">
              <a:defRPr/>
            </a:pPr>
            <a:r>
              <a:rPr lang="en-US" sz="2800" dirty="0">
                <a:solidFill>
                  <a:schemeClr val="tx1"/>
                </a:solidFill>
                <a:ea typeface="+mn-ea"/>
                <a:cs typeface="+mn-cs"/>
              </a:rPr>
              <a:t>All items in the balance sheet are expressed as a percentage of total assets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824677"/>
      </p:ext>
    </p:extLst>
  </p:cSld>
  <p:clrMapOvr>
    <a:masterClrMapping/>
  </p:clrMapOvr>
  <p:transition spd="med">
    <p:pull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Balance Sheet </a:t>
            </a:r>
            <a:r>
              <a:rPr lang="en-US" altLang="en-US" sz="2000" dirty="0"/>
              <a:t>(5 of 5)</a:t>
            </a:r>
            <a:endParaRPr lang="en-US" altLang="en-US" dirty="0"/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548640" y="1219199"/>
            <a:ext cx="804672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dirty="0">
                <a:latin typeface="Calibri" panose="020F0502020204030204" pitchFamily="34" charset="0"/>
              </a:rPr>
              <a:t>Home Depot Common Size Balance Sheet (December 31, 2017) $ Millions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542AE28A-BA02-4740-9338-A1C52BF4B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587" y="2286000"/>
            <a:ext cx="8666667" cy="38190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88160031"/>
      </p:ext>
    </p:extLst>
  </p:cSld>
  <p:clrMapOvr>
    <a:masterClrMapping/>
  </p:clrMapOvr>
  <p:transition spd="med"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Book Values and Market Values </a:t>
            </a:r>
            <a:r>
              <a:rPr lang="en-US" sz="2000" dirty="0"/>
              <a:t>(1 of 3)</a:t>
            </a:r>
            <a:endParaRPr lang="en-US" altLang="en-US" sz="2000" dirty="0"/>
          </a:p>
        </p:txBody>
      </p:sp>
      <p:sp>
        <p:nvSpPr>
          <p:cNvPr id="114693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sz="3200" dirty="0"/>
              <a:t>Book Values</a:t>
            </a:r>
          </a:p>
          <a:p>
            <a:pPr lvl="1"/>
            <a:r>
              <a:rPr lang="en-US" altLang="en-US" sz="2800" dirty="0"/>
              <a:t>Value of assets or liabilities according to the balance sheet</a:t>
            </a:r>
          </a:p>
          <a:p>
            <a:r>
              <a:rPr lang="en-US" altLang="en-US" sz="3200" dirty="0"/>
              <a:t>Market Values</a:t>
            </a:r>
          </a:p>
          <a:p>
            <a:pPr lvl="1"/>
            <a:r>
              <a:rPr lang="en-US" altLang="en-US" sz="2800" dirty="0"/>
              <a:t>The value of assets or liabilities were they to be resold in a market</a:t>
            </a:r>
          </a:p>
          <a:p>
            <a:r>
              <a:rPr lang="en-US" altLang="en-US" sz="3200" dirty="0"/>
              <a:t>Generally Accepted Accounting Principles (GAAP)</a:t>
            </a:r>
          </a:p>
          <a:p>
            <a:pPr lvl="1"/>
            <a:r>
              <a:rPr lang="en-US" altLang="en-US" sz="2800" dirty="0"/>
              <a:t>Procedures for preparing financial statements</a:t>
            </a:r>
          </a:p>
          <a:p>
            <a:r>
              <a:rPr lang="en-US" altLang="en-US" sz="3200" dirty="0"/>
              <a:t>Equity and asset “market values” are usually higher than their “book values”</a:t>
            </a:r>
          </a:p>
        </p:txBody>
      </p:sp>
    </p:spTree>
    <p:extLst>
      <p:ext uri="{BB962C8B-B14F-4D97-AF65-F5344CB8AC3E}">
        <p14:creationId xmlns:p14="http://schemas.microsoft.com/office/powerpoint/2010/main" val="3375749909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4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4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46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46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46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46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46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46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46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46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46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46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46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46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/>
              <a:t>Book Values and Market Values </a:t>
            </a:r>
            <a:r>
              <a:rPr lang="en-US" sz="2000" dirty="0"/>
              <a:t>(2 of 3)</a:t>
            </a:r>
            <a:endParaRPr lang="en-US" altLang="en-US" dirty="0"/>
          </a:p>
        </p:txBody>
      </p:sp>
      <p:sp>
        <p:nvSpPr>
          <p:cNvPr id="116741" name="Rectangle 5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b="1" i="1" u="sng" dirty="0">
                <a:solidFill>
                  <a:schemeClr val="tx1"/>
                </a:solidFill>
              </a:rPr>
              <a:t>Example</a:t>
            </a:r>
            <a:endParaRPr lang="en-US" altLang="en-US" sz="2800" b="1" i="1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altLang="en-US" sz="2800" i="1" dirty="0">
                <a:solidFill>
                  <a:schemeClr val="tx1"/>
                </a:solidFill>
              </a:rPr>
              <a:t>According to GAAP, your firm has equity worth $6</a:t>
            </a:r>
          </a:p>
          <a:p>
            <a:pPr>
              <a:buFont typeface="Wingdings" pitchFamily="2" charset="2"/>
              <a:buNone/>
            </a:pPr>
            <a:r>
              <a:rPr lang="en-US" altLang="en-US" sz="2800" i="1" dirty="0">
                <a:solidFill>
                  <a:schemeClr val="tx1"/>
                </a:solidFill>
              </a:rPr>
              <a:t>billion, debt worth $4 billion, assets worth $10</a:t>
            </a:r>
          </a:p>
          <a:p>
            <a:pPr>
              <a:buFont typeface="Wingdings" pitchFamily="2" charset="2"/>
              <a:buNone/>
            </a:pPr>
            <a:r>
              <a:rPr lang="en-US" altLang="en-US" sz="2800" i="1" dirty="0">
                <a:solidFill>
                  <a:schemeClr val="tx1"/>
                </a:solidFill>
              </a:rPr>
              <a:t>billion. The market values your firm’s 100 million</a:t>
            </a:r>
          </a:p>
          <a:p>
            <a:pPr>
              <a:buFont typeface="Wingdings" pitchFamily="2" charset="2"/>
              <a:buNone/>
            </a:pPr>
            <a:r>
              <a:rPr lang="en-US" altLang="en-US" sz="2800" i="1" dirty="0">
                <a:solidFill>
                  <a:schemeClr val="tx1"/>
                </a:solidFill>
              </a:rPr>
              <a:t>shares at $75 per share and the debt at $4 billion</a:t>
            </a:r>
          </a:p>
          <a:p>
            <a:pPr>
              <a:buFont typeface="Wingdings" pitchFamily="2" charset="2"/>
              <a:buNone/>
            </a:pPr>
            <a:endParaRPr lang="en-US" altLang="en-US" sz="2800" i="1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altLang="en-US" sz="2800" b="1" dirty="0">
                <a:solidFill>
                  <a:schemeClr val="tx1"/>
                </a:solidFill>
              </a:rPr>
              <a:t>Q: </a:t>
            </a:r>
            <a:r>
              <a:rPr lang="en-US" altLang="en-US" sz="2800" dirty="0">
                <a:solidFill>
                  <a:schemeClr val="tx1"/>
                </a:solidFill>
              </a:rPr>
              <a:t>What is the market value of your assets?</a:t>
            </a:r>
          </a:p>
          <a:p>
            <a:pPr>
              <a:buFont typeface="Wingdings" pitchFamily="2" charset="2"/>
              <a:buNone/>
            </a:pPr>
            <a:r>
              <a:rPr lang="en-US" altLang="en-US" sz="2800" b="1" dirty="0">
                <a:solidFill>
                  <a:schemeClr val="accent2"/>
                </a:solidFill>
              </a:rPr>
              <a:t>A: </a:t>
            </a:r>
            <a:r>
              <a:rPr lang="en-US" altLang="en-US" sz="2800" dirty="0">
                <a:solidFill>
                  <a:schemeClr val="accent2"/>
                </a:solidFill>
              </a:rPr>
              <a:t>Since (Assets = liabilities + equity), your assets must have a market value of $11.5 billion</a:t>
            </a:r>
          </a:p>
        </p:txBody>
      </p:sp>
    </p:spTree>
    <p:extLst>
      <p:ext uri="{BB962C8B-B14F-4D97-AF65-F5344CB8AC3E}">
        <p14:creationId xmlns:p14="http://schemas.microsoft.com/office/powerpoint/2010/main" val="1961647904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67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67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67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67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67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67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67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67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67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67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67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67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1" grpId="0" build="p" autoUpdateAnimBg="0"/>
    </p:bldLst>
  </p:timing>
</p:sld>
</file>

<file path=ppt/theme/theme1.xml><?xml version="1.0" encoding="utf-8"?>
<a:theme xmlns:a="http://schemas.openxmlformats.org/drawingml/2006/main" name="BMM4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entury Gothic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MM4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MM4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MM4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MM4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MM4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MM4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MM4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1635</TotalTime>
  <Pages>8923980</Pages>
  <Words>952</Words>
  <Application>Microsoft Office PowerPoint</Application>
  <PresentationFormat>Ekran Gösterisi (4:3)</PresentationFormat>
  <Paragraphs>168</Paragraphs>
  <Slides>28</Slides>
  <Notes>21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0" baseType="lpstr">
      <vt:lpstr>BMM4e</vt:lpstr>
      <vt:lpstr>Equation</vt:lpstr>
      <vt:lpstr>PowerPoint Sunusu</vt:lpstr>
      <vt:lpstr>Topics Covered</vt:lpstr>
      <vt:lpstr>The Balance Sheet (1 of 5)</vt:lpstr>
      <vt:lpstr>The Balance Sheet (2 of 5)</vt:lpstr>
      <vt:lpstr>The Balance Sheet (3 of 5)</vt:lpstr>
      <vt:lpstr>The Balance Sheet (4 of 5)</vt:lpstr>
      <vt:lpstr>The Balance Sheet (5 of 5)</vt:lpstr>
      <vt:lpstr>Book Values and Market Values (1 of 3)</vt:lpstr>
      <vt:lpstr>Book Values and Market Values (2 of 3)</vt:lpstr>
      <vt:lpstr>Book Values and Market Values (3 of 3)</vt:lpstr>
      <vt:lpstr>The Income Statement (1 of 3)</vt:lpstr>
      <vt:lpstr>The Income Statement (2 of 3)</vt:lpstr>
      <vt:lpstr>The Income Statement (3 of 3)</vt:lpstr>
      <vt:lpstr>Profits vs. Cash Flows</vt:lpstr>
      <vt:lpstr>The Statement of Cash Flows (1 of 4)</vt:lpstr>
      <vt:lpstr>The Statement of Cash Flows (2 of 4)</vt:lpstr>
      <vt:lpstr>The Statement of Cash Flows (3 of 4)</vt:lpstr>
      <vt:lpstr>The Statement of Cash Flows (4 of 4)</vt:lpstr>
      <vt:lpstr>Free Cash Flow</vt:lpstr>
      <vt:lpstr>Accounting Practice</vt:lpstr>
      <vt:lpstr>Corporate Tax Rates (2018)</vt:lpstr>
      <vt:lpstr>Taxes (1 of 5)</vt:lpstr>
      <vt:lpstr>Taxes (2 of 5)</vt:lpstr>
      <vt:lpstr>Taxes (3 of 5)</vt:lpstr>
      <vt:lpstr>Personal Tax Rates (2018)</vt:lpstr>
      <vt:lpstr>Taxes (4 of 5)</vt:lpstr>
      <vt:lpstr>Taxes (5 of 5)</vt:lpstr>
      <vt:lpstr>IRS Web Site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Firm and  The Financial Manager</dc:title>
  <dc:creator>Matt Will</dc:creator>
  <cp:lastModifiedBy>Aysegul KURTULGAN</cp:lastModifiedBy>
  <cp:revision>322</cp:revision>
  <dcterms:created xsi:type="dcterms:W3CDTF">1997-10-06T19:15:22Z</dcterms:created>
  <dcterms:modified xsi:type="dcterms:W3CDTF">2025-02-17T12:16:14Z</dcterms:modified>
</cp:coreProperties>
</file>