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73"/>
  </p:notesMasterIdLst>
  <p:sldIdLst>
    <p:sldId id="256" r:id="rId2"/>
    <p:sldId id="257" r:id="rId3"/>
    <p:sldId id="258" r:id="rId4"/>
    <p:sldId id="285" r:id="rId5"/>
    <p:sldId id="286" r:id="rId6"/>
    <p:sldId id="259" r:id="rId7"/>
    <p:sldId id="260" r:id="rId8"/>
    <p:sldId id="321" r:id="rId9"/>
    <p:sldId id="271" r:id="rId10"/>
    <p:sldId id="270" r:id="rId11"/>
    <p:sldId id="272" r:id="rId12"/>
    <p:sldId id="273" r:id="rId13"/>
    <p:sldId id="323" r:id="rId14"/>
    <p:sldId id="261" r:id="rId15"/>
    <p:sldId id="263" r:id="rId16"/>
    <p:sldId id="328" r:id="rId17"/>
    <p:sldId id="326" r:id="rId18"/>
    <p:sldId id="329" r:id="rId19"/>
    <p:sldId id="332" r:id="rId20"/>
    <p:sldId id="333" r:id="rId21"/>
    <p:sldId id="280" r:id="rId22"/>
    <p:sldId id="275" r:id="rId23"/>
    <p:sldId id="276" r:id="rId24"/>
    <p:sldId id="336" r:id="rId25"/>
    <p:sldId id="339" r:id="rId26"/>
    <p:sldId id="340" r:id="rId27"/>
    <p:sldId id="342" r:id="rId28"/>
    <p:sldId id="343" r:id="rId29"/>
    <p:sldId id="344" r:id="rId30"/>
    <p:sldId id="345" r:id="rId31"/>
    <p:sldId id="346" r:id="rId32"/>
    <p:sldId id="347" r:id="rId33"/>
    <p:sldId id="348" r:id="rId34"/>
    <p:sldId id="349" r:id="rId35"/>
    <p:sldId id="352" r:id="rId36"/>
    <p:sldId id="353" r:id="rId37"/>
    <p:sldId id="354" r:id="rId38"/>
    <p:sldId id="356" r:id="rId39"/>
    <p:sldId id="357" r:id="rId40"/>
    <p:sldId id="359" r:id="rId41"/>
    <p:sldId id="361" r:id="rId42"/>
    <p:sldId id="362" r:id="rId43"/>
    <p:sldId id="363" r:id="rId44"/>
    <p:sldId id="364" r:id="rId45"/>
    <p:sldId id="365" r:id="rId46"/>
    <p:sldId id="366" r:id="rId47"/>
    <p:sldId id="367" r:id="rId48"/>
    <p:sldId id="368" r:id="rId49"/>
    <p:sldId id="369" r:id="rId50"/>
    <p:sldId id="370" r:id="rId51"/>
    <p:sldId id="371" r:id="rId52"/>
    <p:sldId id="372" r:id="rId53"/>
    <p:sldId id="373" r:id="rId54"/>
    <p:sldId id="374" r:id="rId55"/>
    <p:sldId id="375" r:id="rId56"/>
    <p:sldId id="376" r:id="rId57"/>
    <p:sldId id="377" r:id="rId58"/>
    <p:sldId id="378" r:id="rId59"/>
    <p:sldId id="379" r:id="rId60"/>
    <p:sldId id="380" r:id="rId61"/>
    <p:sldId id="381" r:id="rId62"/>
    <p:sldId id="382" r:id="rId63"/>
    <p:sldId id="383" r:id="rId64"/>
    <p:sldId id="384" r:id="rId65"/>
    <p:sldId id="386" r:id="rId66"/>
    <p:sldId id="387" r:id="rId67"/>
    <p:sldId id="388" r:id="rId68"/>
    <p:sldId id="389" r:id="rId69"/>
    <p:sldId id="390" r:id="rId70"/>
    <p:sldId id="391" r:id="rId71"/>
    <p:sldId id="392" r:id="rId7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391" autoAdjust="0"/>
    <p:restoredTop sz="94660"/>
  </p:normalViewPr>
  <p:slideViewPr>
    <p:cSldViewPr snapToGrid="0">
      <p:cViewPr varScale="1">
        <p:scale>
          <a:sx n="79" d="100"/>
          <a:sy n="79" d="100"/>
        </p:scale>
        <p:origin x="64" y="6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CF82A8-AE76-4C15-A4D8-3E79985CEFFB}" type="datetimeFigureOut">
              <a:rPr lang="tr-TR" smtClean="0"/>
              <a:t>8.11.2024</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641DD5-A842-42B9-AE43-D42221D658E0}" type="slidenum">
              <a:rPr lang="tr-TR" smtClean="0"/>
              <a:t>‹#›</a:t>
            </a:fld>
            <a:endParaRPr lang="tr-TR"/>
          </a:p>
        </p:txBody>
      </p:sp>
    </p:spTree>
    <p:extLst>
      <p:ext uri="{BB962C8B-B14F-4D97-AF65-F5344CB8AC3E}">
        <p14:creationId xmlns:p14="http://schemas.microsoft.com/office/powerpoint/2010/main" val="736466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4DDE85E7-4338-4D41-90FE-1D85DAC2F011}" type="slidenum">
              <a:rPr lang="tr-TR" smtClean="0"/>
              <a:t>70</a:t>
            </a:fld>
            <a:endParaRPr lang="tr-TR"/>
          </a:p>
        </p:txBody>
      </p:sp>
    </p:spTree>
    <p:extLst>
      <p:ext uri="{BB962C8B-B14F-4D97-AF65-F5344CB8AC3E}">
        <p14:creationId xmlns:p14="http://schemas.microsoft.com/office/powerpoint/2010/main" val="1585359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4DDE85E7-4338-4D41-90FE-1D85DAC2F011}" type="slidenum">
              <a:rPr lang="tr-TR" smtClean="0"/>
              <a:t>71</a:t>
            </a:fld>
            <a:endParaRPr lang="tr-TR"/>
          </a:p>
        </p:txBody>
      </p:sp>
    </p:spTree>
    <p:extLst>
      <p:ext uri="{BB962C8B-B14F-4D97-AF65-F5344CB8AC3E}">
        <p14:creationId xmlns:p14="http://schemas.microsoft.com/office/powerpoint/2010/main" val="3236576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6B248A-5545-4374-A8DA-B17C19883A9E}" type="datetimeFigureOut">
              <a:rPr lang="tr-TR" smtClean="0"/>
              <a:t>8.11.2024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2801076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6B248A-5545-4374-A8DA-B17C19883A9E}" type="datetimeFigureOut">
              <a:rPr lang="tr-TR" smtClean="0"/>
              <a:t>8.11.2024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1331950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6B248A-5545-4374-A8DA-B17C19883A9E}" type="datetimeFigureOut">
              <a:rPr lang="tr-TR" smtClean="0"/>
              <a:t>8.11.2024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7692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6B248A-5545-4374-A8DA-B17C19883A9E}" type="datetimeFigureOut">
              <a:rPr lang="tr-TR" smtClean="0"/>
              <a:t>8.11.2024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283593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6B248A-5545-4374-A8DA-B17C19883A9E}" type="datetimeFigureOut">
              <a:rPr lang="tr-TR" smtClean="0"/>
              <a:t>8.11.2024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2861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6B248A-5545-4374-A8DA-B17C19883A9E}" type="datetimeFigureOut">
              <a:rPr lang="tr-TR" smtClean="0"/>
              <a:t>8.11.2024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29430821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6B248A-5545-4374-A8DA-B17C19883A9E}" type="datetimeFigureOut">
              <a:rPr lang="tr-TR" smtClean="0"/>
              <a:t>8.11.2024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1503207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6B248A-5545-4374-A8DA-B17C19883A9E}" type="datetimeFigureOut">
              <a:rPr lang="tr-TR" smtClean="0"/>
              <a:t>8.11.2024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3959551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6B248A-5545-4374-A8DA-B17C19883A9E}" type="datetimeFigureOut">
              <a:rPr lang="tr-TR" smtClean="0"/>
              <a:t>8.11.2024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3076573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6B248A-5545-4374-A8DA-B17C19883A9E}" type="datetimeFigureOut">
              <a:rPr lang="tr-TR" smtClean="0"/>
              <a:t>8.11.2024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1474126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6B248A-5545-4374-A8DA-B17C19883A9E}" type="datetimeFigureOut">
              <a:rPr lang="tr-TR" smtClean="0"/>
              <a:t>8.11.2024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1795861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6B248A-5545-4374-A8DA-B17C19883A9E}" type="datetimeFigureOut">
              <a:rPr lang="tr-TR" smtClean="0"/>
              <a:t>8.11.2024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2505349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6B248A-5545-4374-A8DA-B17C19883A9E}" type="datetimeFigureOut">
              <a:rPr lang="tr-TR" smtClean="0"/>
              <a:t>8.11.2024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2415996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6B248A-5545-4374-A8DA-B17C19883A9E}" type="datetimeFigureOut">
              <a:rPr lang="tr-TR" smtClean="0"/>
              <a:t>8.11.2024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3269475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6B248A-5545-4374-A8DA-B17C19883A9E}" type="datetimeFigureOut">
              <a:rPr lang="tr-TR" smtClean="0"/>
              <a:t>8.11.2024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2930558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6B248A-5545-4374-A8DA-B17C19883A9E}" type="datetimeFigureOut">
              <a:rPr lang="tr-TR" smtClean="0"/>
              <a:t>8.11.2024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983079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6B248A-5545-4374-A8DA-B17C19883A9E}" type="datetimeFigureOut">
              <a:rPr lang="tr-TR" smtClean="0"/>
              <a:t>8.11.2024</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9C9EBA3-F6B7-48F7-918B-59D8D9763AB8}" type="slidenum">
              <a:rPr lang="tr-TR" smtClean="0"/>
              <a:t>‹#›</a:t>
            </a:fld>
            <a:endParaRPr lang="tr-TR"/>
          </a:p>
        </p:txBody>
      </p:sp>
    </p:spTree>
    <p:extLst>
      <p:ext uri="{BB962C8B-B14F-4D97-AF65-F5344CB8AC3E}">
        <p14:creationId xmlns:p14="http://schemas.microsoft.com/office/powerpoint/2010/main" val="28391783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C58732-B080-4DE3-9941-066084385016}"/>
              </a:ext>
            </a:extLst>
          </p:cNvPr>
          <p:cNvSpPr>
            <a:spLocks noGrp="1"/>
          </p:cNvSpPr>
          <p:nvPr>
            <p:ph type="ctrTitle"/>
          </p:nvPr>
        </p:nvSpPr>
        <p:spPr>
          <a:xfrm>
            <a:off x="1124425" y="3429000"/>
            <a:ext cx="8264237" cy="1646302"/>
          </a:xfrm>
        </p:spPr>
        <p:txBody>
          <a:bodyPr/>
          <a:lstStyle/>
          <a:p>
            <a:pPr algn="ctr"/>
            <a:r>
              <a:rPr lang="tr-TR" dirty="0"/>
              <a:t>Türkiye’de Çocuk Koruma Sistemi ve Korunma İhtiyacı Olan Çocuklar</a:t>
            </a:r>
            <a:br>
              <a:rPr lang="tr-TR" dirty="0"/>
            </a:br>
            <a:endParaRPr lang="tr-TR" dirty="0"/>
          </a:p>
        </p:txBody>
      </p:sp>
    </p:spTree>
    <p:extLst>
      <p:ext uri="{BB962C8B-B14F-4D97-AF65-F5344CB8AC3E}">
        <p14:creationId xmlns:p14="http://schemas.microsoft.com/office/powerpoint/2010/main" val="1598103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3AC732-45F5-47EF-BE2F-3F59402C44A3}"/>
              </a:ext>
            </a:extLst>
          </p:cNvPr>
          <p:cNvSpPr>
            <a:spLocks noGrp="1"/>
          </p:cNvSpPr>
          <p:nvPr>
            <p:ph type="title"/>
          </p:nvPr>
        </p:nvSpPr>
        <p:spPr>
          <a:xfrm>
            <a:off x="297873" y="1960418"/>
            <a:ext cx="9274002" cy="1930400"/>
          </a:xfrm>
        </p:spPr>
        <p:txBody>
          <a:bodyPr>
            <a:normAutofit fontScale="90000"/>
          </a:bodyPr>
          <a:lstStyle/>
          <a:p>
            <a:pPr algn="ctr"/>
            <a:r>
              <a:rPr lang="tr-TR" dirty="0"/>
              <a:t>4. 5395 SAYILI ÇOCUK KORUMA KANUNU VE KORUNMAYA İHTİYACI OLAN ÇOCUKLARA YÖNELİK KORUYUCU VE DESTEKLEYİCİ TEDBİRLER</a:t>
            </a:r>
          </a:p>
        </p:txBody>
      </p:sp>
    </p:spTree>
    <p:extLst>
      <p:ext uri="{BB962C8B-B14F-4D97-AF65-F5344CB8AC3E}">
        <p14:creationId xmlns:p14="http://schemas.microsoft.com/office/powerpoint/2010/main" val="131485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a:extLst>
              <a:ext uri="{FF2B5EF4-FFF2-40B4-BE49-F238E27FC236}">
                <a16:creationId xmlns:a16="http://schemas.microsoft.com/office/drawing/2014/main" id="{38712785-3E10-4D76-AAC6-34D9D94827C1}"/>
              </a:ext>
            </a:extLst>
          </p:cNvPr>
          <p:cNvSpPr>
            <a:spLocks noGrp="1"/>
          </p:cNvSpPr>
          <p:nvPr>
            <p:ph idx="1"/>
          </p:nvPr>
        </p:nvSpPr>
        <p:spPr>
          <a:xfrm>
            <a:off x="415635" y="-1"/>
            <a:ext cx="9019309" cy="6428509"/>
          </a:xfrm>
        </p:spPr>
        <p:txBody>
          <a:bodyPr>
            <a:noAutofit/>
          </a:bodyPr>
          <a:lstStyle/>
          <a:p>
            <a:pPr marL="0" indent="0" algn="just">
              <a:buNone/>
            </a:pPr>
            <a:r>
              <a:rPr lang="tr-TR" sz="1600" b="1" i="1" dirty="0">
                <a:latin typeface="Times New Roman" panose="02020603050405020304" pitchFamily="18" charset="0"/>
                <a:cs typeface="Times New Roman" panose="02020603050405020304" pitchFamily="18" charset="0"/>
              </a:rPr>
              <a:t>Türkiye’ de korunmaya ihtiyacı olan çocuklara yönelik sosyal hizmet uygulamaları 5395 Sayılı Çocuk Koruma Kanunu çerçevesinde şekillenmektedir. Bu Kanunun uygulanmasında, çocuğun haklarının korunması amacıyla; </a:t>
            </a:r>
          </a:p>
          <a:p>
            <a:pPr algn="just"/>
            <a:r>
              <a:rPr lang="tr-TR" sz="1600" dirty="0">
                <a:latin typeface="Times New Roman" panose="02020603050405020304" pitchFamily="18" charset="0"/>
                <a:cs typeface="Times New Roman" panose="02020603050405020304" pitchFamily="18" charset="0"/>
              </a:rPr>
              <a:t>a) Çocuğun yaşama, gelişme, korunma ve katılım haklarının güvence altına alınması, </a:t>
            </a:r>
          </a:p>
          <a:p>
            <a:pPr algn="just"/>
            <a:r>
              <a:rPr lang="tr-TR" sz="1600" dirty="0">
                <a:latin typeface="Times New Roman" panose="02020603050405020304" pitchFamily="18" charset="0"/>
                <a:cs typeface="Times New Roman" panose="02020603050405020304" pitchFamily="18" charset="0"/>
              </a:rPr>
              <a:t>b) Çocuğun yarar ve esenliğinin gözetilmesi, </a:t>
            </a:r>
          </a:p>
          <a:p>
            <a:pPr algn="just"/>
            <a:r>
              <a:rPr lang="tr-TR" sz="1600" dirty="0">
                <a:latin typeface="Times New Roman" panose="02020603050405020304" pitchFamily="18" charset="0"/>
                <a:cs typeface="Times New Roman" panose="02020603050405020304" pitchFamily="18" charset="0"/>
              </a:rPr>
              <a:t>c) Çocuk ve ailesinin herhangi bir nedenle ayrımcılığa tâbi tutulmaması, </a:t>
            </a:r>
          </a:p>
          <a:p>
            <a:pPr algn="just"/>
            <a:r>
              <a:rPr lang="tr-TR" sz="1600" dirty="0">
                <a:latin typeface="Times New Roman" panose="02020603050405020304" pitchFamily="18" charset="0"/>
                <a:cs typeface="Times New Roman" panose="02020603050405020304" pitchFamily="18" charset="0"/>
              </a:rPr>
              <a:t>d) Çocuk ve ailesi bilgilendirilmek suretiyle karar sürecine katılımlarının sağlanması, </a:t>
            </a:r>
          </a:p>
          <a:p>
            <a:pPr algn="just"/>
            <a:r>
              <a:rPr lang="tr-TR" sz="1600" dirty="0">
                <a:latin typeface="Times New Roman" panose="02020603050405020304" pitchFamily="18" charset="0"/>
                <a:cs typeface="Times New Roman" panose="02020603050405020304" pitchFamily="18" charset="0"/>
              </a:rPr>
              <a:t>e) Çocuğun, ailesinin, ilgililerin, kamu kurumlarının ve sivil toplum kuruluşlarının işbirliği içinde çalışmaları, </a:t>
            </a:r>
          </a:p>
          <a:p>
            <a:pPr algn="just"/>
            <a:r>
              <a:rPr lang="tr-TR" sz="1600" dirty="0">
                <a:latin typeface="Times New Roman" panose="02020603050405020304" pitchFamily="18" charset="0"/>
                <a:cs typeface="Times New Roman" panose="02020603050405020304" pitchFamily="18" charset="0"/>
              </a:rPr>
              <a:t>f) İnsan haklarına dayalı, adil, etkili ve süratli bir </a:t>
            </a:r>
            <a:r>
              <a:rPr lang="tr-TR" sz="1600" dirty="0" err="1">
                <a:latin typeface="Times New Roman" panose="02020603050405020304" pitchFamily="18" charset="0"/>
                <a:cs typeface="Times New Roman" panose="02020603050405020304" pitchFamily="18" charset="0"/>
              </a:rPr>
              <a:t>usûl</a:t>
            </a:r>
            <a:r>
              <a:rPr lang="tr-TR" sz="1600" dirty="0">
                <a:latin typeface="Times New Roman" panose="02020603050405020304" pitchFamily="18" charset="0"/>
                <a:cs typeface="Times New Roman" panose="02020603050405020304" pitchFamily="18" charset="0"/>
              </a:rPr>
              <a:t> izlenmesi, </a:t>
            </a:r>
          </a:p>
          <a:p>
            <a:pPr algn="just"/>
            <a:r>
              <a:rPr lang="tr-TR" sz="1600" dirty="0">
                <a:latin typeface="Times New Roman" panose="02020603050405020304" pitchFamily="18" charset="0"/>
                <a:cs typeface="Times New Roman" panose="02020603050405020304" pitchFamily="18" charset="0"/>
              </a:rPr>
              <a:t>g) Soruşturma ve kovuşturma sürecinde çocuğun durumuna uygun özel ihtimam gösterilmesi, </a:t>
            </a:r>
          </a:p>
          <a:p>
            <a:pPr algn="just"/>
            <a:r>
              <a:rPr lang="tr-TR" sz="1600" dirty="0">
                <a:latin typeface="Times New Roman" panose="02020603050405020304" pitchFamily="18" charset="0"/>
                <a:cs typeface="Times New Roman" panose="02020603050405020304" pitchFamily="18" charset="0"/>
              </a:rPr>
              <a:t>h) Kararların alınmasında ve uygulanmasında, çocuğun yaşına ve gelişimine uygun eğitimini ve öğrenimini, kişiliğini ve toplumsal sorumluluğunu geliştirmesinin desteklenmesi, </a:t>
            </a:r>
          </a:p>
          <a:p>
            <a:pPr algn="just"/>
            <a:r>
              <a:rPr lang="tr-TR" sz="1600" dirty="0">
                <a:latin typeface="Times New Roman" panose="02020603050405020304" pitchFamily="18" charset="0"/>
                <a:cs typeface="Times New Roman" panose="02020603050405020304" pitchFamily="18" charset="0"/>
              </a:rPr>
              <a:t>i) Çocuklar hakkında özgürlüğü kısıtlayıcı tedbirler ile hapis cezasına en son çare olarak başvurulması,</a:t>
            </a:r>
          </a:p>
          <a:p>
            <a:pPr algn="just"/>
            <a:r>
              <a:rPr lang="tr-TR" sz="1600" dirty="0">
                <a:latin typeface="Times New Roman" panose="02020603050405020304" pitchFamily="18" charset="0"/>
                <a:cs typeface="Times New Roman" panose="02020603050405020304" pitchFamily="18" charset="0"/>
              </a:rPr>
              <a:t>j) Tedbir kararı verilirken kurumda bakım ve kurumda tutmanın son çare olarak görülmesi, kararların verilmesinde ve uygulanmasında toplumsal sorumluluğun paylaşılmasının sağlanması, </a:t>
            </a:r>
          </a:p>
          <a:p>
            <a:pPr algn="just"/>
            <a:r>
              <a:rPr lang="tr-TR" sz="1600" dirty="0">
                <a:latin typeface="Times New Roman" panose="02020603050405020304" pitchFamily="18" charset="0"/>
                <a:cs typeface="Times New Roman" panose="02020603050405020304" pitchFamily="18" charset="0"/>
              </a:rPr>
              <a:t>k) Çocukların bakılıp gözetildiği, tedbir kararlarının uygulandığı kurumlarda yetişkinlerden ayrı tutulmaları, </a:t>
            </a:r>
          </a:p>
          <a:p>
            <a:pPr algn="just"/>
            <a:r>
              <a:rPr lang="tr-TR" sz="1600" dirty="0">
                <a:latin typeface="Times New Roman" panose="02020603050405020304" pitchFamily="18" charset="0"/>
                <a:cs typeface="Times New Roman" panose="02020603050405020304" pitchFamily="18" charset="0"/>
              </a:rPr>
              <a:t>l) Çocuklar hakkında yürütülen işlemlerde, yargılama ve kararların yerine getirilmesinde kimliğinin başkaları tarafından belirlenememesine yönelik önlemler alınması, </a:t>
            </a:r>
          </a:p>
          <a:p>
            <a:pPr marL="0" indent="0" algn="just">
              <a:buNone/>
            </a:pPr>
            <a:r>
              <a:rPr lang="tr-TR" sz="1600" b="1" i="1" dirty="0">
                <a:latin typeface="Times New Roman" panose="02020603050405020304" pitchFamily="18" charset="0"/>
                <a:cs typeface="Times New Roman" panose="02020603050405020304" pitchFamily="18" charset="0"/>
              </a:rPr>
              <a:t>İlkeleri gözetilir. </a:t>
            </a:r>
          </a:p>
        </p:txBody>
      </p:sp>
    </p:spTree>
    <p:extLst>
      <p:ext uri="{BB962C8B-B14F-4D97-AF65-F5344CB8AC3E}">
        <p14:creationId xmlns:p14="http://schemas.microsoft.com/office/powerpoint/2010/main" val="2512629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B11F6FD-A41F-417B-9769-2E6230792C07}"/>
              </a:ext>
            </a:extLst>
          </p:cNvPr>
          <p:cNvSpPr>
            <a:spLocks noGrp="1"/>
          </p:cNvSpPr>
          <p:nvPr>
            <p:ph idx="1"/>
          </p:nvPr>
        </p:nvSpPr>
        <p:spPr>
          <a:xfrm>
            <a:off x="677334" y="332509"/>
            <a:ext cx="8596668" cy="6151418"/>
          </a:xfrm>
        </p:spPr>
        <p:txBody>
          <a:bodyPr>
            <a:normAutofit fontScale="85000" lnSpcReduction="20000"/>
          </a:bodyPr>
          <a:lstStyle/>
          <a:p>
            <a:pPr marL="0" indent="0" algn="just">
              <a:buNone/>
            </a:pPr>
            <a:r>
              <a:rPr lang="tr-TR" b="1" dirty="0">
                <a:solidFill>
                  <a:schemeClr val="accent2"/>
                </a:solidFill>
                <a:latin typeface="Times New Roman" panose="02020603050405020304" pitchFamily="18" charset="0"/>
                <a:cs typeface="Times New Roman" panose="02020603050405020304" pitchFamily="18" charset="0"/>
              </a:rPr>
              <a:t>Korunmaya ihtiyacı olan çocuklara yönelik koruyucu ve destekleyici tedbirler şöyledir:</a:t>
            </a:r>
          </a:p>
          <a:p>
            <a:pPr algn="just"/>
            <a:r>
              <a:rPr lang="tr-TR" dirty="0">
                <a:latin typeface="Times New Roman" panose="02020603050405020304" pitchFamily="18" charset="0"/>
                <a:cs typeface="Times New Roman" panose="02020603050405020304" pitchFamily="18" charset="0"/>
              </a:rPr>
              <a:t>Madde 5- (1) Koruyucu ve destekleyici tedbirler, çocuğun öncelikle kendi aile ortamında korunmasını sağlamaya yönelik danışmanlık, eğitim, bakım, sağlık ve barınma konularında alınacak tedbirlerdir. Bunlardan; </a:t>
            </a:r>
          </a:p>
          <a:p>
            <a:pPr algn="just"/>
            <a:r>
              <a:rPr lang="tr-TR" b="1" dirty="0">
                <a:solidFill>
                  <a:schemeClr val="accent2"/>
                </a:solidFill>
                <a:latin typeface="Times New Roman" panose="02020603050405020304" pitchFamily="18" charset="0"/>
                <a:cs typeface="Times New Roman" panose="02020603050405020304" pitchFamily="18" charset="0"/>
              </a:rPr>
              <a:t>a) Danışmanlık tedbiri, </a:t>
            </a:r>
            <a:r>
              <a:rPr lang="tr-TR" dirty="0">
                <a:latin typeface="Times New Roman" panose="02020603050405020304" pitchFamily="18" charset="0"/>
                <a:cs typeface="Times New Roman" panose="02020603050405020304" pitchFamily="18" charset="0"/>
              </a:rPr>
              <a:t>çocuğun bakımından sorumlu olan kimselere çocuk yetiştirme konusunda; çocuklara da eğitim ve gelişimleri ile ilgili sorunlarının çözümünde yol göstermeye, </a:t>
            </a:r>
          </a:p>
          <a:p>
            <a:pPr algn="just"/>
            <a:r>
              <a:rPr lang="tr-TR" b="1" dirty="0">
                <a:solidFill>
                  <a:schemeClr val="accent2"/>
                </a:solidFill>
                <a:latin typeface="Times New Roman" panose="02020603050405020304" pitchFamily="18" charset="0"/>
                <a:cs typeface="Times New Roman" panose="02020603050405020304" pitchFamily="18" charset="0"/>
              </a:rPr>
              <a:t>b) Eğitim tedbiri, </a:t>
            </a:r>
            <a:r>
              <a:rPr lang="tr-TR" dirty="0">
                <a:latin typeface="Times New Roman" panose="02020603050405020304" pitchFamily="18" charset="0"/>
                <a:cs typeface="Times New Roman" panose="02020603050405020304" pitchFamily="18" charset="0"/>
              </a:rPr>
              <a:t>çocuğun bir eğitim kurumuna gündüzlü veya yatılı olarak devamına; iş ve meslek edinmesi amacıyla bir meslek veya sanat edinme kursuna gitmesine veya meslek sahibi bir ustanın yanına yahut kamuya ya da özel sektöre ait işyerlerine yerleştirilmesine, </a:t>
            </a:r>
          </a:p>
          <a:p>
            <a:pPr algn="just"/>
            <a:r>
              <a:rPr lang="tr-TR" b="1" dirty="0">
                <a:solidFill>
                  <a:schemeClr val="accent2"/>
                </a:solidFill>
                <a:latin typeface="Times New Roman" panose="02020603050405020304" pitchFamily="18" charset="0"/>
                <a:cs typeface="Times New Roman" panose="02020603050405020304" pitchFamily="18" charset="0"/>
              </a:rPr>
              <a:t>c) Bakım tedbiri, </a:t>
            </a:r>
            <a:r>
              <a:rPr lang="tr-TR" dirty="0">
                <a:latin typeface="Times New Roman" panose="02020603050405020304" pitchFamily="18" charset="0"/>
                <a:cs typeface="Times New Roman" panose="02020603050405020304" pitchFamily="18" charset="0"/>
              </a:rPr>
              <a:t>çocuğun bakımından sorumlu olan kimsenin herhangi bir nedenle görevini yerine getirememesi hâlinde, çocuğun resmî veya özel bakım yurdu ya da koruyucu aile hizmetlerinden yararlandırılması veya bu kurumlara yerleştirilmesine, </a:t>
            </a:r>
          </a:p>
          <a:p>
            <a:pPr algn="just"/>
            <a:r>
              <a:rPr lang="tr-TR" b="1" dirty="0">
                <a:solidFill>
                  <a:schemeClr val="accent2"/>
                </a:solidFill>
                <a:latin typeface="Times New Roman" panose="02020603050405020304" pitchFamily="18" charset="0"/>
                <a:cs typeface="Times New Roman" panose="02020603050405020304" pitchFamily="18" charset="0"/>
              </a:rPr>
              <a:t>d) Sağlık tedbiri, </a:t>
            </a:r>
            <a:r>
              <a:rPr lang="tr-TR" dirty="0">
                <a:latin typeface="Times New Roman" panose="02020603050405020304" pitchFamily="18" charset="0"/>
                <a:cs typeface="Times New Roman" panose="02020603050405020304" pitchFamily="18" charset="0"/>
              </a:rPr>
              <a:t>çocuğun fiziksel ve ruhsal sağlığının korunması ve tedavisi için gerekli geçici veya sürekli tıbbî bakım ve rehabilitasyonuna, bağımlılık yapan maddeleri kullananların tedavilerinin yapılmasına, </a:t>
            </a:r>
          </a:p>
          <a:p>
            <a:pPr algn="just"/>
            <a:r>
              <a:rPr lang="tr-TR" b="1" dirty="0">
                <a:solidFill>
                  <a:schemeClr val="accent2"/>
                </a:solidFill>
                <a:latin typeface="Times New Roman" panose="02020603050405020304" pitchFamily="18" charset="0"/>
                <a:cs typeface="Times New Roman" panose="02020603050405020304" pitchFamily="18" charset="0"/>
              </a:rPr>
              <a:t>e) Barınma tedbiri, </a:t>
            </a:r>
            <a:r>
              <a:rPr lang="tr-TR" dirty="0">
                <a:latin typeface="Times New Roman" panose="02020603050405020304" pitchFamily="18" charset="0"/>
                <a:cs typeface="Times New Roman" panose="02020603050405020304" pitchFamily="18" charset="0"/>
              </a:rPr>
              <a:t>barınma yeri olmayan çocuklu kimselere veya hayatı tehlikede olan hamile kadınlara uygun barınma yeri sağlamaya, </a:t>
            </a:r>
          </a:p>
          <a:p>
            <a:pPr marL="0" indent="0" algn="just">
              <a:buNone/>
            </a:pPr>
            <a:r>
              <a:rPr lang="tr-TR" dirty="0">
                <a:latin typeface="Times New Roman" panose="02020603050405020304" pitchFamily="18" charset="0"/>
                <a:cs typeface="Times New Roman" panose="02020603050405020304" pitchFamily="18" charset="0"/>
              </a:rPr>
              <a:t>Yönelik tedbirdir. </a:t>
            </a:r>
          </a:p>
          <a:p>
            <a:pPr algn="just"/>
            <a:r>
              <a:rPr lang="tr-TR" dirty="0">
                <a:latin typeface="Times New Roman" panose="02020603050405020304" pitchFamily="18" charset="0"/>
                <a:cs typeface="Times New Roman" panose="02020603050405020304" pitchFamily="18" charset="0"/>
              </a:rPr>
              <a:t>(2) Hakkında, birinci fıkranın (e) bendinde tanımlanan barınma tedbiri uygulanan kimselerin, talepleri hâlinde kimlikleri ve adresleri gizli tutulur. </a:t>
            </a:r>
          </a:p>
          <a:p>
            <a:pPr algn="just"/>
            <a:r>
              <a:rPr lang="tr-TR" dirty="0">
                <a:latin typeface="Times New Roman" panose="02020603050405020304" pitchFamily="18" charset="0"/>
                <a:cs typeface="Times New Roman" panose="02020603050405020304" pitchFamily="18" charset="0"/>
              </a:rPr>
              <a:t>(3) Tehlike altında bulunmadığının tespiti ya da tehlike altında bulunmakla birlikte veli veya vasisinin ya da bakım ve gözetiminden sorumlu kimsenin desteklenmesi suretiyle tehlikenin bertaraf edileceğinin anlaşılması hâlinde; çocuk, bu kişilere teslim edilir. Bu fıkranın uygulanmasında, çocuk hakkında birinci fıkrada belirtilen tedbirlerden birisine de karar verilebilir</a:t>
            </a:r>
          </a:p>
        </p:txBody>
      </p:sp>
    </p:spTree>
    <p:extLst>
      <p:ext uri="{BB962C8B-B14F-4D97-AF65-F5344CB8AC3E}">
        <p14:creationId xmlns:p14="http://schemas.microsoft.com/office/powerpoint/2010/main" val="3382510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26720" y="0"/>
            <a:ext cx="8641080" cy="6858000"/>
          </a:xfrm>
        </p:spPr>
        <p:txBody>
          <a:bodyPr>
            <a:normAutofit/>
          </a:bodyPr>
          <a:lstStyle/>
          <a:p>
            <a:pPr marL="0" indent="0">
              <a:buNone/>
            </a:pPr>
            <a:r>
              <a:rPr lang="tr-TR" sz="2400" i="1" dirty="0"/>
              <a:t>    </a:t>
            </a:r>
          </a:p>
          <a:p>
            <a:pPr marL="0" indent="0">
              <a:buNone/>
            </a:pPr>
            <a:endParaRPr lang="tr-TR" sz="2400" i="1" dirty="0"/>
          </a:p>
          <a:p>
            <a:pPr marL="0" indent="0" algn="just">
              <a:buNone/>
            </a:pPr>
            <a:r>
              <a:rPr lang="tr-TR" i="1" dirty="0">
                <a:latin typeface="Times New Roman" pitchFamily="18" charset="0"/>
                <a:cs typeface="Times New Roman" pitchFamily="18" charset="0"/>
              </a:rPr>
              <a:t>Bu çocuklara verilen hizmetler 3 aşamada açıklanabilir.</a:t>
            </a:r>
          </a:p>
          <a:p>
            <a:pPr marL="0" indent="0" algn="just">
              <a:buNone/>
            </a:pPr>
            <a:endParaRPr lang="tr-TR"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1.Aşama: Korunmaya İhtiyacı olan çocukların büyük gruplar halinde bakımının sağlanmasıdır. Günümüzde  çocuk evleri, çocuk evleri sitesi, çocuk  destek merkezileri buna örnek gösterilebilir.</a:t>
            </a:r>
          </a:p>
          <a:p>
            <a:pPr marL="0" indent="0" algn="just">
              <a:buNone/>
            </a:pPr>
            <a:endParaRPr lang="tr-TR"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2. Aşama: Büyük grup bakımının zararlarının anlaşılması üzerine evlat edinme ve koruyucu aile hizmetlerinin ve daha küçük grup bakımı hizmetinin gelişimi ve uygulanmasıdır.</a:t>
            </a:r>
          </a:p>
          <a:p>
            <a:pPr marL="0" indent="0" algn="just">
              <a:buNone/>
            </a:pPr>
            <a:endParaRPr lang="tr-TR"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3.Aşama: Asgari bakım standartlarının sağlanması durumunda çocuğun öz ailesinin bakımından faydalanabilmesi için </a:t>
            </a:r>
            <a:r>
              <a:rPr lang="tr-TR" dirty="0" err="1">
                <a:latin typeface="Times New Roman" pitchFamily="18" charset="0"/>
                <a:cs typeface="Times New Roman" pitchFamily="18" charset="0"/>
              </a:rPr>
              <a:t>sosyo</a:t>
            </a:r>
            <a:r>
              <a:rPr lang="tr-TR" dirty="0">
                <a:latin typeface="Times New Roman" pitchFamily="18" charset="0"/>
                <a:cs typeface="Times New Roman" pitchFamily="18" charset="0"/>
              </a:rPr>
              <a:t>-ekonomik destek modellerinin geliştirilmesi ve uygulanmasıdır.</a:t>
            </a:r>
          </a:p>
          <a:p>
            <a:endParaRPr lang="tr-TR" sz="2400" dirty="0"/>
          </a:p>
        </p:txBody>
      </p:sp>
    </p:spTree>
    <p:extLst>
      <p:ext uri="{BB962C8B-B14F-4D97-AF65-F5344CB8AC3E}">
        <p14:creationId xmlns:p14="http://schemas.microsoft.com/office/powerpoint/2010/main" val="2599047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8620" y="0"/>
            <a:ext cx="8641080" cy="6741368"/>
          </a:xfrm>
        </p:spPr>
        <p:txBody>
          <a:bodyPr>
            <a:normAutofit/>
          </a:bodyPr>
          <a:lstStyle/>
          <a:p>
            <a:pPr marL="0" indent="0" algn="ctr">
              <a:buNone/>
            </a:pPr>
            <a:endParaRPr lang="tr-TR" sz="2400" dirty="0"/>
          </a:p>
          <a:p>
            <a:pPr marL="0" indent="0" algn="ctr">
              <a:buNone/>
            </a:pPr>
            <a:r>
              <a:rPr lang="tr-TR" sz="2400" b="1" dirty="0">
                <a:solidFill>
                  <a:schemeClr val="accent1"/>
                </a:solidFill>
              </a:rPr>
              <a:t> </a:t>
            </a:r>
            <a:r>
              <a:rPr lang="tr-TR" sz="2400" b="1" dirty="0">
                <a:solidFill>
                  <a:schemeClr val="accent1"/>
                </a:solidFill>
                <a:latin typeface="Times New Roman" pitchFamily="18" charset="0"/>
                <a:cs typeface="Times New Roman" pitchFamily="18" charset="0"/>
              </a:rPr>
              <a:t>2.Çocuk Koruma Sisteminde Sosyal Hizmet Uygulamaları</a:t>
            </a:r>
          </a:p>
          <a:p>
            <a:pPr marL="0" indent="0" algn="ctr">
              <a:buNone/>
            </a:pPr>
            <a:endParaRPr lang="tr-TR" sz="2400" b="1" dirty="0">
              <a:solidFill>
                <a:schemeClr val="accent1"/>
              </a:solidFill>
              <a:latin typeface="Times New Roman" pitchFamily="18" charset="0"/>
              <a:cs typeface="Times New Roman" pitchFamily="18" charset="0"/>
            </a:endParaRPr>
          </a:p>
          <a:p>
            <a:pPr marL="0" indent="0" algn="ctr">
              <a:buNone/>
            </a:pPr>
            <a:r>
              <a:rPr lang="tr-TR" sz="2400" b="1" dirty="0">
                <a:solidFill>
                  <a:schemeClr val="accent1"/>
                </a:solidFill>
                <a:latin typeface="Times New Roman" pitchFamily="18" charset="0"/>
                <a:cs typeface="Times New Roman" pitchFamily="18" charset="0"/>
              </a:rPr>
              <a:t>    a. Kurum Bakımı</a:t>
            </a:r>
          </a:p>
          <a:p>
            <a:pPr marL="0" indent="0" algn="ctr">
              <a:buNone/>
            </a:pPr>
            <a:endParaRPr lang="tr-TR" sz="2400"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5395 sayılı Çocuk Koruma Kanunu kapsamında haklarında bakım ve/veya barınma tedbirinin uygulanmasına kararı verilen ya da verilecek çocuklar Aile ve Sosyal Hizmetler Bakanlığı’nın kurum bakım modellerinden faydalanmaktadırlar.</a:t>
            </a:r>
          </a:p>
          <a:p>
            <a:pPr marL="0" indent="0" algn="just">
              <a:buNone/>
            </a:pPr>
            <a:endParaRPr lang="tr-TR"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Bu amaçla korunmaya ihtiyacı olan çocukların tespiti, incelenmesi, korunma kararlarının ve gerekli tedbirlerin alınması ve kaldırılmasına ilişkin yönetmelik , bu esasları yerine getirecek ve işlemleri yapacak birimlerin görev, yetki ve sorumlulukları 2828 sayılı Sosyal Hizmetler Kanunu’nun 21. ve 22. maddelerine dayanılarak hazırlanmıştır. </a:t>
            </a:r>
          </a:p>
        </p:txBody>
      </p:sp>
    </p:spTree>
    <p:extLst>
      <p:ext uri="{BB962C8B-B14F-4D97-AF65-F5344CB8AC3E}">
        <p14:creationId xmlns:p14="http://schemas.microsoft.com/office/powerpoint/2010/main" val="3765696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8640" y="-998220"/>
            <a:ext cx="8319160" cy="7856220"/>
          </a:xfrm>
        </p:spPr>
        <p:txBody>
          <a:bodyPr>
            <a:normAutofit/>
          </a:bodyPr>
          <a:lstStyle/>
          <a:p>
            <a:pPr marL="0" indent="0">
              <a:buNone/>
            </a:pPr>
            <a:r>
              <a:rPr lang="tr-TR" sz="2400" b="1" dirty="0"/>
              <a:t>       </a:t>
            </a:r>
          </a:p>
          <a:p>
            <a:pPr marL="0" indent="0">
              <a:buNone/>
            </a:pPr>
            <a:endParaRPr lang="tr-TR" sz="2400" b="1" dirty="0"/>
          </a:p>
          <a:p>
            <a:pPr marL="0" indent="0">
              <a:buNone/>
            </a:pPr>
            <a:endParaRPr lang="tr-TR" sz="2400" b="1" dirty="0"/>
          </a:p>
          <a:p>
            <a:pPr marL="0" indent="0" algn="just">
              <a:buNone/>
            </a:pPr>
            <a:r>
              <a:rPr lang="tr-TR" sz="2000" b="1" i="1" dirty="0">
                <a:solidFill>
                  <a:schemeClr val="accent2"/>
                </a:solidFill>
                <a:latin typeface="Times New Roman" pitchFamily="18" charset="0"/>
                <a:cs typeface="Times New Roman" pitchFamily="18" charset="0"/>
              </a:rPr>
              <a:t>a.1. Çocuk Koruma İlk Müdahale Birimleri(ÇOKİM)</a:t>
            </a:r>
          </a:p>
          <a:p>
            <a:pPr marL="0" indent="0" algn="just">
              <a:buNone/>
            </a:pPr>
            <a:endParaRPr lang="tr-TR"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Çocuk Koruma İlk Müdahale Birimi(ÇOKİM), 2828 Sayılı Sosyal Hizmetler Kanununda Sosyal Hizmetler ve Çocuk Esirgeme Kurumuna bildirilen çocuklara sunulacak hizmet modeli belirleninceye kadar, kız ve erkeklerin ayrı bölümlerde barındırıldıkları birim olarak tanımlanmıştır.</a:t>
            </a:r>
          </a:p>
          <a:p>
            <a:pPr marL="0" indent="0" algn="just">
              <a:buNone/>
            </a:pPr>
            <a:endParaRPr lang="tr-TR"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Aile ve Sosyal Hizmetler Bakanlığı İl Müdürlüklerine bağlı </a:t>
            </a:r>
            <a:r>
              <a:rPr lang="tr-TR" dirty="0" err="1">
                <a:latin typeface="Times New Roman" pitchFamily="18" charset="0"/>
                <a:cs typeface="Times New Roman" pitchFamily="18" charset="0"/>
              </a:rPr>
              <a:t>ÇOKİM’lerin</a:t>
            </a:r>
            <a:r>
              <a:rPr lang="tr-TR" dirty="0">
                <a:latin typeface="Times New Roman" pitchFamily="18" charset="0"/>
                <a:cs typeface="Times New Roman" pitchFamily="18" charset="0"/>
              </a:rPr>
              <a:t> kız ve erkek çocuklar için yatılı olacak şekilde, en az 6 kapasiteye sahip olması ve ihtiyaç duyulması halinde kapasitesinin en fazla 20’ye çıkartılması, birimlerin çocukların geliş nedenlerine göre ayrı bölümler halinde düzenlenmesine uygun olarak hizmet  vermesi  beklenmektedir.</a:t>
            </a:r>
          </a:p>
          <a:p>
            <a:pPr marL="0" indent="0" algn="just">
              <a:buNone/>
            </a:pPr>
            <a:endParaRPr lang="tr-TR"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Hizmet verecek bu birimler kapasitelerine göre  birim  sorumlusu,  sosyal  çalışmacı,  psikolog,  çocuk  gelişimci,  çocuk  eğiticisi, öğretmen, hemşire, yurt yönetim memuru ile büro memuru, güvenlik görevlisi, bakım, temizlik elemanı vb. personelin görevlendirilmesi de beklenmektedir.</a:t>
            </a:r>
          </a:p>
          <a:p>
            <a:pPr marL="0" indent="0" algn="just">
              <a:buNone/>
            </a:pPr>
            <a:endParaRPr lang="tr-TR" dirty="0">
              <a:latin typeface="Times New Roman" pitchFamily="18" charset="0"/>
              <a:cs typeface="Times New Roman" pitchFamily="18" charset="0"/>
            </a:endParaRPr>
          </a:p>
          <a:p>
            <a:pPr marL="0" indent="0" algn="just">
              <a:buNone/>
            </a:pPr>
            <a:endParaRPr lang="tr-TR" dirty="0">
              <a:latin typeface="Times New Roman" pitchFamily="18" charset="0"/>
              <a:cs typeface="Times New Roman" pitchFamily="18" charset="0"/>
            </a:endParaRPr>
          </a:p>
          <a:p>
            <a:endParaRPr lang="tr-TR" sz="2400" dirty="0"/>
          </a:p>
        </p:txBody>
      </p:sp>
    </p:spTree>
    <p:extLst>
      <p:ext uri="{BB962C8B-B14F-4D97-AF65-F5344CB8AC3E}">
        <p14:creationId xmlns:p14="http://schemas.microsoft.com/office/powerpoint/2010/main" val="36956796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DC62103-FAA6-4E49-B763-1568FAA06A97}"/>
              </a:ext>
            </a:extLst>
          </p:cNvPr>
          <p:cNvSpPr>
            <a:spLocks noGrp="1"/>
          </p:cNvSpPr>
          <p:nvPr>
            <p:ph idx="1"/>
          </p:nvPr>
        </p:nvSpPr>
        <p:spPr>
          <a:xfrm>
            <a:off x="632460" y="914400"/>
            <a:ext cx="8770620" cy="4762500"/>
          </a:xfrm>
        </p:spPr>
        <p:txBody>
          <a:bodyPr>
            <a:normAutofit/>
          </a:bodyPr>
          <a:lstStyle/>
          <a:p>
            <a:pPr marL="0" indent="0">
              <a:buNone/>
            </a:pPr>
            <a:r>
              <a:rPr lang="tr-TR" sz="2100" b="1" i="1" dirty="0">
                <a:solidFill>
                  <a:schemeClr val="accent2"/>
                </a:solidFill>
              </a:rPr>
              <a:t>Acil korunma kararı alınması</a:t>
            </a:r>
          </a:p>
          <a:p>
            <a:pPr algn="just"/>
            <a:r>
              <a:rPr lang="tr-TR" dirty="0">
                <a:latin typeface="Times New Roman" panose="02020603050405020304" pitchFamily="18" charset="0"/>
                <a:cs typeface="Times New Roman" panose="02020603050405020304" pitchFamily="18" charset="0"/>
              </a:rPr>
              <a:t> Madde 9- (1) Derhâl korunma altına alınmasını gerektiren bir durumun varlığı hâlinde çocuk, Sosyal Hizmetler ve Çocuk Esirgeme Kurumu tarafından bakım ve gözetim altına alındıktan sonra acil korunma kararının alınması için Kurum tarafından çocuğun Kuruma geldiği tarihten itibaren en geç beş gün içinde çocuk hâkimine müracaat edilir. Hâkim tarafından, üç gün içinde talep hakkında karar verilir. Hâkim, çocuğun bulunduğu yerin gizli tutulmasına ve gerektiğinde kişisel ilişkinin tesisine karar verebilir.</a:t>
            </a:r>
          </a:p>
          <a:p>
            <a:pPr algn="just"/>
            <a:r>
              <a:rPr lang="tr-TR" dirty="0">
                <a:latin typeface="Times New Roman" panose="02020603050405020304" pitchFamily="18" charset="0"/>
                <a:cs typeface="Times New Roman" panose="02020603050405020304" pitchFamily="18" charset="0"/>
              </a:rPr>
              <a:t> (2) Acil korunma kararı en fazla otuz günlük süre ile sınırlı olmak üzere verilebilir. Bu süre içinde Kurumca çocuk hakkında sosyal inceleme yapılır. Kurum, yaptığı inceleme sonucunda, tedbir kararı alınmasının gerekmediği sonucuna varırsa bu yöndeki görüşünü ve sağlayacağı hizmetleri hâkime bildirir. Çocuğun, ailesine teslim edilip edilmeyeceğine veya uygun görülen başkaca bir tedbire hâkim tarafından karar verilir.</a:t>
            </a:r>
          </a:p>
          <a:p>
            <a:pPr algn="just"/>
            <a:r>
              <a:rPr lang="tr-TR" dirty="0">
                <a:latin typeface="Times New Roman" panose="02020603050405020304" pitchFamily="18" charset="0"/>
                <a:cs typeface="Times New Roman" panose="02020603050405020304" pitchFamily="18" charset="0"/>
              </a:rPr>
              <a:t> (3) Kurum, çocuk hakkında tedbir kararı alınması gerektiği sonucuna varırsa hâkimden koruyucu ve destekleyici tedbir kararı verilmesini talep eder. </a:t>
            </a:r>
          </a:p>
        </p:txBody>
      </p:sp>
    </p:spTree>
    <p:extLst>
      <p:ext uri="{BB962C8B-B14F-4D97-AF65-F5344CB8AC3E}">
        <p14:creationId xmlns:p14="http://schemas.microsoft.com/office/powerpoint/2010/main" val="20547034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1892" y="160020"/>
            <a:ext cx="4643576" cy="6858000"/>
          </a:xfrm>
        </p:spPr>
        <p:txBody>
          <a:bodyPr>
            <a:normAutofit lnSpcReduction="10000"/>
          </a:bodyPr>
          <a:lstStyle/>
          <a:p>
            <a:pPr marL="0" indent="0" algn="just">
              <a:buNone/>
            </a:pPr>
            <a:endParaRPr lang="tr-TR" dirty="0">
              <a:latin typeface="Times New Roman" pitchFamily="18" charset="0"/>
              <a:cs typeface="Times New Roman" pitchFamily="18" charset="0"/>
            </a:endParaRPr>
          </a:p>
          <a:p>
            <a:pPr marL="0" indent="0" algn="just">
              <a:buNone/>
            </a:pPr>
            <a:r>
              <a:rPr lang="tr-TR" b="1" i="1" dirty="0" err="1">
                <a:latin typeface="Times New Roman" pitchFamily="18" charset="0"/>
                <a:cs typeface="Times New Roman" pitchFamily="18" charset="0"/>
              </a:rPr>
              <a:t>ÇOKİM’e</a:t>
            </a:r>
            <a:r>
              <a:rPr lang="tr-TR" b="1" i="1" dirty="0">
                <a:latin typeface="Times New Roman" pitchFamily="18" charset="0"/>
                <a:cs typeface="Times New Roman" pitchFamily="18" charset="0"/>
              </a:rPr>
              <a:t> gelme nedenleri:</a:t>
            </a:r>
          </a:p>
          <a:p>
            <a:pPr marL="0" indent="0" algn="just">
              <a:buNone/>
            </a:pPr>
            <a:endParaRPr lang="tr-TR" b="1" i="1" dirty="0">
              <a:latin typeface="Times New Roman" pitchFamily="18" charset="0"/>
              <a:cs typeface="Times New Roman" pitchFamily="18" charset="0"/>
            </a:endParaRPr>
          </a:p>
          <a:p>
            <a:pPr algn="just">
              <a:buFontTx/>
              <a:buChar char="-"/>
            </a:pPr>
            <a:r>
              <a:rPr lang="tr-TR" dirty="0">
                <a:latin typeface="Times New Roman" pitchFamily="18" charset="0"/>
                <a:cs typeface="Times New Roman" pitchFamily="18" charset="0"/>
              </a:rPr>
              <a:t>Evden Kaçma</a:t>
            </a:r>
          </a:p>
          <a:p>
            <a:pPr algn="just">
              <a:buFontTx/>
              <a:buChar char="-"/>
            </a:pPr>
            <a:r>
              <a:rPr lang="tr-TR" dirty="0">
                <a:latin typeface="Times New Roman" pitchFamily="18" charset="0"/>
                <a:cs typeface="Times New Roman" pitchFamily="18" charset="0"/>
              </a:rPr>
              <a:t>Kurumdan Kaçma</a:t>
            </a:r>
          </a:p>
          <a:p>
            <a:pPr algn="just">
              <a:buFontTx/>
              <a:buChar char="-"/>
            </a:pPr>
            <a:r>
              <a:rPr lang="tr-TR" dirty="0">
                <a:latin typeface="Times New Roman" pitchFamily="18" charset="0"/>
                <a:cs typeface="Times New Roman" pitchFamily="18" charset="0"/>
              </a:rPr>
              <a:t>Riskli Davranışlar-Duygusal Rahatsızlıklar </a:t>
            </a:r>
          </a:p>
          <a:p>
            <a:pPr marL="0" indent="0" algn="just">
              <a:buNone/>
            </a:pPr>
            <a:r>
              <a:rPr lang="tr-TR" dirty="0">
                <a:latin typeface="Times New Roman" pitchFamily="18" charset="0"/>
                <a:cs typeface="Times New Roman" pitchFamily="18" charset="0"/>
              </a:rPr>
              <a:t>(kendine zarar verme, intihar, madde kullanımı… )</a:t>
            </a:r>
          </a:p>
          <a:p>
            <a:pPr algn="just">
              <a:buFontTx/>
              <a:buChar char="-"/>
            </a:pPr>
            <a:endParaRPr lang="tr-TR" dirty="0">
              <a:latin typeface="Times New Roman" pitchFamily="18" charset="0"/>
              <a:cs typeface="Times New Roman" pitchFamily="18" charset="0"/>
            </a:endParaRPr>
          </a:p>
          <a:p>
            <a:pPr marL="0" indent="0" algn="just">
              <a:buNone/>
            </a:pPr>
            <a:r>
              <a:rPr lang="tr-TR" b="1" i="1" dirty="0" err="1">
                <a:latin typeface="Times New Roman" pitchFamily="18" charset="0"/>
                <a:cs typeface="Times New Roman" pitchFamily="18" charset="0"/>
              </a:rPr>
              <a:t>ÇOKİM’e</a:t>
            </a:r>
            <a:r>
              <a:rPr lang="tr-TR" b="1" i="1" dirty="0">
                <a:latin typeface="Times New Roman" pitchFamily="18" charset="0"/>
                <a:cs typeface="Times New Roman" pitchFamily="18" charset="0"/>
              </a:rPr>
              <a:t> teslim edilme nedenleri:</a:t>
            </a:r>
          </a:p>
          <a:p>
            <a:pPr marL="0" indent="0" algn="just">
              <a:buNone/>
            </a:pPr>
            <a:endParaRPr lang="tr-TR" b="1" i="1"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-Evden Kaçma(İstismar sonucu olabilir)</a:t>
            </a:r>
          </a:p>
          <a:p>
            <a:pPr marL="0" indent="0" algn="just">
              <a:buNone/>
            </a:pPr>
            <a:r>
              <a:rPr lang="tr-TR" dirty="0">
                <a:latin typeface="Times New Roman" pitchFamily="18" charset="0"/>
                <a:cs typeface="Times New Roman" pitchFamily="18" charset="0"/>
              </a:rPr>
              <a:t>-Cinsel İstismar</a:t>
            </a:r>
          </a:p>
          <a:p>
            <a:pPr marL="0" indent="0" algn="just">
              <a:buNone/>
            </a:pPr>
            <a:r>
              <a:rPr lang="tr-TR" dirty="0">
                <a:latin typeface="Times New Roman" pitchFamily="18" charset="0"/>
                <a:cs typeface="Times New Roman" pitchFamily="18" charset="0"/>
              </a:rPr>
              <a:t>-Aile İçi Şiddet</a:t>
            </a:r>
          </a:p>
          <a:p>
            <a:pPr marL="0" indent="0" algn="just">
              <a:buNone/>
            </a:pPr>
            <a:r>
              <a:rPr lang="tr-TR" dirty="0">
                <a:latin typeface="Times New Roman" pitchFamily="18" charset="0"/>
                <a:cs typeface="Times New Roman" pitchFamily="18" charset="0"/>
              </a:rPr>
              <a:t>-Kuruluşu İzinsiz Terk</a:t>
            </a:r>
          </a:p>
          <a:p>
            <a:pPr marL="0" indent="0" algn="just">
              <a:buNone/>
            </a:pPr>
            <a:r>
              <a:rPr lang="tr-TR" dirty="0">
                <a:latin typeface="Times New Roman" pitchFamily="18" charset="0"/>
                <a:cs typeface="Times New Roman" pitchFamily="18" charset="0"/>
              </a:rPr>
              <a:t>-Ergen Hamileliği</a:t>
            </a:r>
          </a:p>
          <a:p>
            <a:pPr marL="0" indent="0" algn="just">
              <a:buNone/>
            </a:pPr>
            <a:r>
              <a:rPr lang="tr-TR" dirty="0">
                <a:latin typeface="Times New Roman" pitchFamily="18" charset="0"/>
                <a:cs typeface="Times New Roman" pitchFamily="18" charset="0"/>
              </a:rPr>
              <a:t>-Ebeveyn terki</a:t>
            </a:r>
          </a:p>
          <a:p>
            <a:pPr marL="0" indent="0" algn="just">
              <a:buNone/>
            </a:pPr>
            <a:r>
              <a:rPr lang="tr-TR" dirty="0">
                <a:latin typeface="Times New Roman" pitchFamily="18" charset="0"/>
                <a:cs typeface="Times New Roman" pitchFamily="18" charset="0"/>
              </a:rPr>
              <a:t>-Ebeveynin cezaevine girmesi</a:t>
            </a:r>
          </a:p>
        </p:txBody>
      </p:sp>
      <p:sp>
        <p:nvSpPr>
          <p:cNvPr id="4" name="İçerik Yer Tutucusu 2"/>
          <p:cNvSpPr txBox="1">
            <a:spLocks/>
          </p:cNvSpPr>
          <p:nvPr/>
        </p:nvSpPr>
        <p:spPr>
          <a:xfrm>
            <a:off x="5379720" y="-102492"/>
            <a:ext cx="4038600" cy="686143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buFont typeface="Wingdings 3" charset="2"/>
              <a:buNone/>
            </a:pPr>
            <a:endParaRPr lang="tr-TR" dirty="0">
              <a:latin typeface="Times New Roman" pitchFamily="18" charset="0"/>
              <a:cs typeface="Times New Roman" pitchFamily="18" charset="0"/>
            </a:endParaRPr>
          </a:p>
          <a:p>
            <a:pPr marL="0" indent="0" algn="just">
              <a:buFont typeface="Wingdings 3" charset="2"/>
              <a:buNone/>
            </a:pPr>
            <a:r>
              <a:rPr lang="tr-TR" b="1" i="1" dirty="0" err="1">
                <a:latin typeface="Times New Roman" pitchFamily="18" charset="0"/>
                <a:cs typeface="Times New Roman" pitchFamily="18" charset="0"/>
              </a:rPr>
              <a:t>ÇOKİM’de</a:t>
            </a:r>
            <a:r>
              <a:rPr lang="tr-TR" b="1" i="1" dirty="0">
                <a:latin typeface="Times New Roman" pitchFamily="18" charset="0"/>
                <a:cs typeface="Times New Roman" pitchFamily="18" charset="0"/>
              </a:rPr>
              <a:t> alınan ilk tedbirlere yönelik bilgiler:</a:t>
            </a:r>
          </a:p>
          <a:p>
            <a:pPr marL="0" indent="0" algn="just">
              <a:buFont typeface="Wingdings 3" charset="2"/>
              <a:buNone/>
            </a:pPr>
            <a:endParaRPr lang="tr-TR" dirty="0">
              <a:latin typeface="Times New Roman" pitchFamily="18" charset="0"/>
              <a:cs typeface="Times New Roman" pitchFamily="18" charset="0"/>
            </a:endParaRPr>
          </a:p>
          <a:p>
            <a:pPr marL="0" indent="0" algn="just">
              <a:buFont typeface="Wingdings 3" charset="2"/>
              <a:buNone/>
            </a:pPr>
            <a:r>
              <a:rPr lang="tr-TR" dirty="0">
                <a:latin typeface="Times New Roman" pitchFamily="18" charset="0"/>
                <a:cs typeface="Times New Roman" pitchFamily="18" charset="0"/>
              </a:rPr>
              <a:t>-Acil Koruma Kararı</a:t>
            </a:r>
          </a:p>
          <a:p>
            <a:pPr marL="0" indent="0" algn="just">
              <a:buFont typeface="Wingdings 3" charset="2"/>
              <a:buNone/>
            </a:pPr>
            <a:r>
              <a:rPr lang="tr-TR" dirty="0">
                <a:latin typeface="Times New Roman" pitchFamily="18" charset="0"/>
                <a:cs typeface="Times New Roman" pitchFamily="18" charset="0"/>
              </a:rPr>
              <a:t>-Bakım Tedbiri</a:t>
            </a:r>
          </a:p>
          <a:p>
            <a:pPr marL="0" indent="0" algn="just">
              <a:buFont typeface="Wingdings 3" charset="2"/>
              <a:buNone/>
            </a:pPr>
            <a:r>
              <a:rPr lang="tr-TR" dirty="0">
                <a:latin typeface="Times New Roman" pitchFamily="18" charset="0"/>
                <a:cs typeface="Times New Roman" pitchFamily="18" charset="0"/>
              </a:rPr>
              <a:t>-Sağlık Tedbiri</a:t>
            </a:r>
          </a:p>
          <a:p>
            <a:pPr marL="0" indent="0" algn="just">
              <a:buFont typeface="Wingdings 3" charset="2"/>
              <a:buNone/>
            </a:pPr>
            <a:r>
              <a:rPr lang="tr-TR" dirty="0">
                <a:latin typeface="Times New Roman" pitchFamily="18" charset="0"/>
                <a:cs typeface="Times New Roman" pitchFamily="18" charset="0"/>
              </a:rPr>
              <a:t>-Danışmanlık Tedbiri</a:t>
            </a:r>
          </a:p>
          <a:p>
            <a:pPr marL="0" indent="0" algn="just">
              <a:buFont typeface="Wingdings 3" charset="2"/>
              <a:buNone/>
            </a:pPr>
            <a:endParaRPr lang="tr-TR" dirty="0">
              <a:latin typeface="Times New Roman" pitchFamily="18" charset="0"/>
              <a:cs typeface="Times New Roman" pitchFamily="18" charset="0"/>
            </a:endParaRPr>
          </a:p>
          <a:p>
            <a:pPr marL="0" indent="0" algn="just">
              <a:buFont typeface="Wingdings 3" charset="2"/>
              <a:buNone/>
            </a:pPr>
            <a:r>
              <a:rPr lang="tr-TR" b="1" i="1" dirty="0" err="1">
                <a:latin typeface="Times New Roman" pitchFamily="18" charset="0"/>
                <a:cs typeface="Times New Roman" pitchFamily="18" charset="0"/>
              </a:rPr>
              <a:t>ÇOKİM’de</a:t>
            </a:r>
            <a:r>
              <a:rPr lang="tr-TR" b="1" i="1" dirty="0">
                <a:latin typeface="Times New Roman" pitchFamily="18" charset="0"/>
                <a:cs typeface="Times New Roman" pitchFamily="18" charset="0"/>
              </a:rPr>
              <a:t> çocukların yararlandığı hizmetler:</a:t>
            </a:r>
          </a:p>
          <a:p>
            <a:pPr marL="0" indent="0" algn="just">
              <a:buFont typeface="Wingdings 3" charset="2"/>
              <a:buNone/>
            </a:pPr>
            <a:endParaRPr lang="tr-TR" dirty="0">
              <a:latin typeface="Times New Roman" pitchFamily="18" charset="0"/>
              <a:cs typeface="Times New Roman" pitchFamily="18" charset="0"/>
            </a:endParaRPr>
          </a:p>
          <a:p>
            <a:pPr marL="0" indent="0" algn="just">
              <a:buFont typeface="Wingdings 3" charset="2"/>
              <a:buNone/>
            </a:pPr>
            <a:r>
              <a:rPr lang="tr-TR" dirty="0">
                <a:latin typeface="Times New Roman" pitchFamily="18" charset="0"/>
                <a:cs typeface="Times New Roman" pitchFamily="18" charset="0"/>
              </a:rPr>
              <a:t>-Aileye teslim</a:t>
            </a:r>
          </a:p>
          <a:p>
            <a:pPr marL="0" indent="0" algn="just">
              <a:buFont typeface="Wingdings 3" charset="2"/>
              <a:buNone/>
            </a:pPr>
            <a:r>
              <a:rPr lang="tr-TR" dirty="0">
                <a:latin typeface="Times New Roman" pitchFamily="18" charset="0"/>
                <a:cs typeface="Times New Roman" pitchFamily="18" charset="0"/>
              </a:rPr>
              <a:t>-Kuruluşa teslim</a:t>
            </a:r>
          </a:p>
          <a:p>
            <a:pPr marL="0" indent="0" algn="just">
              <a:buFont typeface="Wingdings 3" charset="2"/>
              <a:buNone/>
            </a:pPr>
            <a:r>
              <a:rPr lang="tr-TR" dirty="0">
                <a:latin typeface="Times New Roman" pitchFamily="18" charset="0"/>
                <a:cs typeface="Times New Roman" pitchFamily="18" charset="0"/>
              </a:rPr>
              <a:t>-Çocuk Evleri</a:t>
            </a:r>
          </a:p>
          <a:p>
            <a:pPr marL="0" indent="0" algn="just">
              <a:buFont typeface="Wingdings 3" charset="2"/>
              <a:buNone/>
            </a:pPr>
            <a:r>
              <a:rPr lang="tr-TR" dirty="0">
                <a:latin typeface="Times New Roman" pitchFamily="18" charset="0"/>
                <a:cs typeface="Times New Roman" pitchFamily="18" charset="0"/>
              </a:rPr>
              <a:t>-Çocuk Destek Merkezleri(ÇODEM)</a:t>
            </a:r>
          </a:p>
          <a:p>
            <a:pPr marL="0" indent="0" algn="just">
              <a:buFont typeface="Wingdings 3" charset="2"/>
              <a:buNone/>
            </a:pPr>
            <a:r>
              <a:rPr lang="tr-TR" dirty="0">
                <a:latin typeface="Times New Roman" pitchFamily="18" charset="0"/>
                <a:cs typeface="Times New Roman" pitchFamily="18" charset="0"/>
              </a:rPr>
              <a:t>-Çocuk Evleri Koordinasyon Merkezi Müdürlüğü (ÇEKOM)</a:t>
            </a:r>
          </a:p>
        </p:txBody>
      </p:sp>
    </p:spTree>
    <p:extLst>
      <p:ext uri="{BB962C8B-B14F-4D97-AF65-F5344CB8AC3E}">
        <p14:creationId xmlns:p14="http://schemas.microsoft.com/office/powerpoint/2010/main" val="42673787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19100" y="0"/>
            <a:ext cx="8892540" cy="6858000"/>
          </a:xfrm>
        </p:spPr>
        <p:txBody>
          <a:bodyPr>
            <a:normAutofit/>
          </a:bodyPr>
          <a:lstStyle/>
          <a:p>
            <a:pPr marL="0" indent="0">
              <a:buNone/>
            </a:pPr>
            <a:endParaRPr lang="tr-TR" sz="2000" dirty="0"/>
          </a:p>
          <a:p>
            <a:pPr marL="0" indent="0">
              <a:buNone/>
            </a:pPr>
            <a:r>
              <a:rPr lang="tr-TR" sz="2400" b="1" i="1" dirty="0">
                <a:solidFill>
                  <a:schemeClr val="accent2"/>
                </a:solidFill>
                <a:latin typeface="Times New Roman" pitchFamily="18" charset="0"/>
                <a:cs typeface="Times New Roman" pitchFamily="18" charset="0"/>
              </a:rPr>
              <a:t>a.4. Çocuk Evleri, Çocuk Evleri Sitesi (Sevgi Evleri)</a:t>
            </a:r>
          </a:p>
          <a:p>
            <a:pPr marL="0" indent="0" algn="ctr">
              <a:buNone/>
            </a:pPr>
            <a:endParaRPr lang="tr-TR" sz="2400" b="1" dirty="0">
              <a:latin typeface="Times New Roman" pitchFamily="18" charset="0"/>
              <a:cs typeface="Times New Roman" pitchFamily="18" charset="0"/>
            </a:endParaRPr>
          </a:p>
          <a:p>
            <a:pPr algn="just"/>
            <a:r>
              <a:rPr lang="tr-TR" sz="2400" dirty="0"/>
              <a:t> </a:t>
            </a:r>
            <a:r>
              <a:rPr lang="en-US" dirty="0" err="1">
                <a:latin typeface="Times New Roman" panose="02020603050405020304" pitchFamily="18" charset="0"/>
                <a:cs typeface="Times New Roman" panose="02020603050405020304" pitchFamily="18" charset="0"/>
              </a:rPr>
              <a:t>Çocuk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evleri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yetiştirme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yurtları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çocuk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yuvalarının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önce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sayıca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azaltılması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sonra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tamamen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kapatılması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isteğinin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sonucu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alternatif</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hizmet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modeli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olarak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düşünülen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yaygınlaştırılması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amaçlanan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kuruluş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şeklidir</a:t>
            </a:r>
            <a:r>
              <a:rPr lang="en-US"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Bu  </a:t>
            </a:r>
            <a:r>
              <a:rPr lang="en-US" dirty="0" err="1">
                <a:latin typeface="Times New Roman" panose="02020603050405020304" pitchFamily="18" charset="0"/>
                <a:cs typeface="Times New Roman" panose="02020603050405020304" pitchFamily="18" charset="0"/>
              </a:rPr>
              <a:t>kapsamda</a:t>
            </a:r>
            <a:r>
              <a:rPr lang="en-US" dirty="0">
                <a:latin typeface="Times New Roman" panose="02020603050405020304" pitchFamily="18" charset="0"/>
                <a:cs typeface="Times New Roman" panose="02020603050405020304" pitchFamily="18" charset="0"/>
              </a:rPr>
              <a:t> 24/5/1983 </a:t>
            </a:r>
            <a:r>
              <a:rPr lang="en-US" dirty="0" err="1">
                <a:latin typeface="Times New Roman" panose="02020603050405020304" pitchFamily="18" charset="0"/>
                <a:cs typeface="Times New Roman" panose="02020603050405020304" pitchFamily="18" charset="0"/>
              </a:rPr>
              <a:t>tarih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2828 </a:t>
            </a:r>
            <a:r>
              <a:rPr lang="en-US" dirty="0" err="1">
                <a:latin typeface="Times New Roman" panose="02020603050405020304" pitchFamily="18" charset="0"/>
                <a:cs typeface="Times New Roman" panose="02020603050405020304" pitchFamily="18" charset="0"/>
              </a:rPr>
              <a:t>sayılı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Sosyal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Hizmetler</a:t>
            </a:r>
            <a:r>
              <a:rPr lang="tr-TR"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Kanunu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ile</a:t>
            </a:r>
            <a:r>
              <a:rPr lang="en-US" dirty="0">
                <a:latin typeface="Times New Roman" panose="02020603050405020304" pitchFamily="18" charset="0"/>
                <a:cs typeface="Times New Roman" panose="02020603050405020304" pitchFamily="18" charset="0"/>
              </a:rPr>
              <a:t> 3/7/2005 </a:t>
            </a:r>
            <a:r>
              <a:rPr lang="en-US" dirty="0" err="1">
                <a:latin typeface="Times New Roman" panose="02020603050405020304" pitchFamily="18" charset="0"/>
                <a:cs typeface="Times New Roman" panose="02020603050405020304" pitchFamily="18" charset="0"/>
              </a:rPr>
              <a:t>tarih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5395 </a:t>
            </a:r>
            <a:r>
              <a:rPr lang="en-US" dirty="0" err="1">
                <a:latin typeface="Times New Roman" panose="02020603050405020304" pitchFamily="18" charset="0"/>
                <a:cs typeface="Times New Roman" panose="02020603050405020304" pitchFamily="18" charset="0"/>
              </a:rPr>
              <a:t>sayılı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Çocuk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Koruma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Kanunu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kapsamında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haklarında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korunma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a:t>
            </a:r>
            <a:r>
              <a:rPr lang="en-US" dirty="0">
                <a:latin typeface="Times New Roman" panose="02020603050405020304" pitchFamily="18" charset="0"/>
                <a:cs typeface="Times New Roman" panose="02020603050405020304" pitchFamily="18" charset="0"/>
              </a:rPr>
              <a:t> da </a:t>
            </a:r>
            <a:r>
              <a:rPr lang="en-US" dirty="0" err="1">
                <a:latin typeface="Times New Roman" panose="02020603050405020304" pitchFamily="18" charset="0"/>
                <a:cs typeface="Times New Roman" panose="02020603050405020304" pitchFamily="18" charset="0"/>
              </a:rPr>
              <a:t>tedbir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kararı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verilen</a:t>
            </a:r>
            <a:r>
              <a:rPr lang="en-US" dirty="0">
                <a:latin typeface="Times New Roman" panose="02020603050405020304" pitchFamily="18" charset="0"/>
                <a:cs typeface="Times New Roman" panose="02020603050405020304" pitchFamily="18" charset="0"/>
              </a:rPr>
              <a:t> 0-18 </a:t>
            </a:r>
            <a:r>
              <a:rPr lang="en-US" dirty="0" err="1">
                <a:latin typeface="Times New Roman" panose="02020603050405020304" pitchFamily="18" charset="0"/>
                <a:cs typeface="Times New Roman" panose="02020603050405020304" pitchFamily="18" charset="0"/>
              </a:rPr>
              <a:t>yaş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arası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korunmaya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ihtiyacı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çocukları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korumak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veya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meslek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sahibi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yapmak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izlemek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desteklemekle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görevli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yükümlü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çocuk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evlerinin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kurulması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amacıyla</a:t>
            </a:r>
            <a:r>
              <a:rPr lang="en-US" dirty="0">
                <a:latin typeface="Times New Roman" panose="02020603050405020304" pitchFamily="18" charset="0"/>
                <a:cs typeface="Times New Roman" panose="02020603050405020304" pitchFamily="18" charset="0"/>
              </a:rPr>
              <a:t>  05.10.2008  </a:t>
            </a:r>
            <a:r>
              <a:rPr lang="en-US" dirty="0" err="1">
                <a:latin typeface="Times New Roman" panose="02020603050405020304" pitchFamily="18" charset="0"/>
                <a:cs typeface="Times New Roman" panose="02020603050405020304" pitchFamily="18" charset="0"/>
              </a:rPr>
              <a:t>tarihinde</a:t>
            </a:r>
            <a:r>
              <a:rPr lang="en-US"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a:t>
            </a:r>
            <a:r>
              <a:rPr lang="en-US" b="1" i="1" dirty="0" err="1">
                <a:latin typeface="Times New Roman" panose="02020603050405020304" pitchFamily="18" charset="0"/>
                <a:cs typeface="Times New Roman" panose="02020603050405020304" pitchFamily="18" charset="0"/>
              </a:rPr>
              <a:t>Çocuk</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Evleri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Çalışma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Usul</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ve</a:t>
            </a:r>
            <a:r>
              <a:rPr lang="tr-TR"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Esasları</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Hakkında</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Yönetmelik</a:t>
            </a:r>
            <a:r>
              <a:rPr lang="en-US" b="1" i="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yayınlanmıştır</a:t>
            </a:r>
            <a:r>
              <a:rPr lang="en-US"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Bu yönetmeliğe göre çocuk evleri her ilin sosyal-kültürel ve fiziksel yapısının çocuk yetiştirmeye uygun bölgelerinde, tercihen il merkezinde okullara ve hastanelere yakın, bağış olarak alınan ve özellikle lojman olarak kullanılan apartman dairesi ya da müstakil dairelerden oluşan evlerdir.</a:t>
            </a:r>
          </a:p>
          <a:p>
            <a:pPr algn="just"/>
            <a:r>
              <a:rPr lang="tr-TR" dirty="0">
                <a:latin typeface="Times New Roman" panose="02020603050405020304" pitchFamily="18" charset="0"/>
                <a:cs typeface="Times New Roman" panose="02020603050405020304" pitchFamily="18" charset="0"/>
              </a:rPr>
              <a:t>  Söz konusu evlerde, 0-18 yaş grubu arasında 5-8 çocuğa  bakım ve korunma sağlanarak, çocukların bedensel, psikososyal gelişim ve eğitimlerinin tamamlanmasına çalışılmaktadır.</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43923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5300" y="692696"/>
            <a:ext cx="8648700" cy="6165304"/>
          </a:xfrm>
        </p:spPr>
        <p:txBody>
          <a:bodyPr>
            <a:normAutofit/>
          </a:bodyPr>
          <a:lstStyle/>
          <a:p>
            <a:pPr marL="0" indent="0">
              <a:buNone/>
            </a:pPr>
            <a:r>
              <a:rPr lang="tr-TR" sz="2400" b="1" i="1" dirty="0">
                <a:solidFill>
                  <a:schemeClr val="accent2"/>
                </a:solidFill>
                <a:latin typeface="Times New Roman" pitchFamily="18" charset="0"/>
                <a:cs typeface="Times New Roman" pitchFamily="18" charset="0"/>
              </a:rPr>
              <a:t>    a.5.Çocuk Destek Merkezleri</a:t>
            </a:r>
          </a:p>
          <a:p>
            <a:pPr marL="0" indent="0" algn="ctr">
              <a:buNone/>
            </a:pPr>
            <a:endParaRPr lang="tr-TR" sz="2400" b="1" dirty="0">
              <a:latin typeface="Times New Roman" pitchFamily="18" charset="0"/>
              <a:cs typeface="Times New Roman" pitchFamily="18" charset="0"/>
            </a:endParaRPr>
          </a:p>
          <a:p>
            <a:pPr algn="just"/>
            <a:r>
              <a:rPr lang="tr-TR" sz="2400" dirty="0">
                <a:latin typeface="Times New Roman" pitchFamily="18" charset="0"/>
                <a:cs typeface="Times New Roman" pitchFamily="18" charset="0"/>
              </a:rPr>
              <a:t>   </a:t>
            </a:r>
            <a:r>
              <a:rPr lang="tr-TR" dirty="0">
                <a:latin typeface="Times New Roman" pitchFamily="18" charset="0"/>
                <a:cs typeface="Times New Roman" pitchFamily="18" charset="0"/>
              </a:rPr>
              <a:t>Sokakta yaşayan ve çalışan çocuklar, problemli ve korunma altındaki çocuklar diğer çocuklardan farklı kabul edilmektedir. Bu nedenle bu çocukların geçici süre ile rehabilitasyonu ve topluma yeniden kazandırılmalarını sağlamak amacıyla, yatılı veya gündüzlü çocuk destek merkezlerinin açılışına olanak sağlanmıştır. Sokakta yaşayan çocukların kapalı kurumlarda uzun süre kalamayacağı kabul edilerek ‘açık kapı’ sistemine göre çocukların kurumlara geliş ve gidişleri esnek kurallara bağlanmıştır.</a:t>
            </a:r>
          </a:p>
          <a:p>
            <a:pPr marL="0" indent="0" algn="just">
              <a:buNone/>
            </a:pPr>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   Çocuklar ve gençlerin kendi isteği ile ayrılabilmeleri veya bütün mesleki müdahalelere rağmen olumlu bir sonuç elde edilemeyen çocuk ve gençler için sosyal servis ayrılış ve çıkış kararı alabilmiş, merkezden geçici ayrılıklarda açık kapı düzeni uygulanmaktadır.</a:t>
            </a:r>
          </a:p>
          <a:p>
            <a:pPr marL="0" indent="0">
              <a:buNone/>
            </a:pP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128258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BA3DABA-FB5E-4412-9BE0-07B4FB787E9B}"/>
              </a:ext>
            </a:extLst>
          </p:cNvPr>
          <p:cNvSpPr>
            <a:spLocks noGrp="1"/>
          </p:cNvSpPr>
          <p:nvPr>
            <p:ph idx="1"/>
          </p:nvPr>
        </p:nvSpPr>
        <p:spPr>
          <a:xfrm>
            <a:off x="677334" y="214745"/>
            <a:ext cx="8596668" cy="6428510"/>
          </a:xfrm>
        </p:spPr>
        <p:txBody>
          <a:bodyPr>
            <a:normAutofit fontScale="92500" lnSpcReduction="20000"/>
          </a:bodyPr>
          <a:lstStyle/>
          <a:p>
            <a:endParaRPr lang="tr-TR" b="0" i="0" dirty="0">
              <a:solidFill>
                <a:srgbClr val="222222"/>
              </a:solidFill>
              <a:effectLst/>
              <a:latin typeface="Arial" panose="020B0604020202020204" pitchFamily="34" charset="0"/>
            </a:endParaRPr>
          </a:p>
          <a:p>
            <a:pPr marL="0" indent="0" algn="ctr">
              <a:buNone/>
            </a:pPr>
            <a:r>
              <a:rPr lang="tr-TR" sz="3500" dirty="0">
                <a:solidFill>
                  <a:schemeClr val="accent1"/>
                </a:solidFill>
                <a:latin typeface="Arial" panose="020B0604020202020204" pitchFamily="34" charset="0"/>
              </a:rPr>
              <a:t>ÇOCUK KAVRAMI</a:t>
            </a:r>
          </a:p>
          <a:p>
            <a:endParaRPr lang="tr-TR" b="0" i="0" dirty="0">
              <a:solidFill>
                <a:srgbClr val="222222"/>
              </a:solidFill>
              <a:effectLst/>
              <a:latin typeface="Arial" panose="020B0604020202020204" pitchFamily="34" charset="0"/>
            </a:endParaRPr>
          </a:p>
          <a:p>
            <a:pPr algn="just"/>
            <a:r>
              <a:rPr lang="tr-TR" sz="1900" b="0" i="0" dirty="0">
                <a:effectLst/>
              </a:rPr>
              <a:t>Terim olarak "çocuk”, bebeklik çağı ile erginlik çağı arasındaki gelişme döneminde bulunan insan anlamına gelmektedir . Bu dönemde bireyin fiziksel (bedensel), düşünsel (psikolojik) yönden gelişmesi ile temel ve mesleki eğitim süreçleri henüz tamamlanmamıştır. </a:t>
            </a:r>
          </a:p>
          <a:p>
            <a:pPr algn="just"/>
            <a:r>
              <a:rPr lang="tr-TR" sz="1900" b="0" i="0" dirty="0">
                <a:effectLst/>
              </a:rPr>
              <a:t>Pek çok çalışmada ise, bu dönem çocukluk ve gençlik olarak ikiye ayrılmakta ve "çocukluk” gençlikten önce gelen ve buluğ ile sona eren dönem olarak tanımlanmaktadır. Ancak her ne şekilde olursa olsun, çocukluğun, sürekli bir değişiklik ve ilerleyen bir olgunlaşma çağı olduğu ve bundan dolayı, çocuk kavramına değişmeyen bir tanım yüklemenin imkânsız olduğu unutulmamalıdır. </a:t>
            </a:r>
          </a:p>
          <a:p>
            <a:pPr algn="just"/>
            <a:r>
              <a:rPr lang="tr-TR" sz="1900" b="0" i="0" dirty="0">
                <a:effectLst/>
              </a:rPr>
              <a:t>Yapılan antropolojik çalışmalar da çocukluk olgusunun kültürel çeşitliliğini ve göreliliğini ortaya koymaktadır. Yine de yapılan bilimsel çalışmalarda esas olarak çocukluk döneminin yaş faktörüne bağlı bir şekilde tanımlanmaya çalışıldığı söylenebilir. Buna karşın ülkemizde de görülebileceği gibi, çocukluk olgusuna siyasal, hukuksal ve diğer alanlardaki yaklaşım farklılıklar dolayısıyla farklı yaş kriterlerinin konulması çocuklukla, gençlik veya yetişkinlik grubu ayrım çizgisi bakımından çelişkiler yaratmaktadır. Ancak evrensel bir kaynak olarak </a:t>
            </a:r>
            <a:r>
              <a:rPr lang="tr-TR" sz="1900" b="0" i="0">
                <a:effectLst/>
              </a:rPr>
              <a:t>Çocuk Hakları </a:t>
            </a:r>
            <a:r>
              <a:rPr lang="tr-TR" sz="1900" b="0" i="0" dirty="0">
                <a:effectLst/>
              </a:rPr>
              <a:t>Sözleşmesi'nin tanımı önemlidir.</a:t>
            </a:r>
            <a:br>
              <a:rPr lang="tr-TR" dirty="0"/>
            </a:br>
            <a:br>
              <a:rPr lang="tr-TR" dirty="0"/>
            </a:br>
            <a:endParaRPr lang="tr-TR" dirty="0"/>
          </a:p>
        </p:txBody>
      </p:sp>
    </p:spTree>
    <p:extLst>
      <p:ext uri="{BB962C8B-B14F-4D97-AF65-F5344CB8AC3E}">
        <p14:creationId xmlns:p14="http://schemas.microsoft.com/office/powerpoint/2010/main" val="1426844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26720" y="0"/>
            <a:ext cx="8732520" cy="6858000"/>
          </a:xfrm>
        </p:spPr>
        <p:txBody>
          <a:bodyPr>
            <a:normAutofit lnSpcReduction="10000"/>
          </a:bodyPr>
          <a:lstStyle/>
          <a:p>
            <a:pPr marL="0" indent="0">
              <a:buNone/>
            </a:pPr>
            <a:r>
              <a:rPr lang="tr-TR" sz="2400" dirty="0">
                <a:latin typeface="Times New Roman" pitchFamily="18" charset="0"/>
                <a:cs typeface="Times New Roman" pitchFamily="18" charset="0"/>
              </a:rPr>
              <a:t> </a:t>
            </a:r>
          </a:p>
          <a:p>
            <a:pPr marL="0" indent="0">
              <a:buNone/>
            </a:pPr>
            <a:endParaRPr lang="tr-TR" sz="2400" i="1" dirty="0">
              <a:latin typeface="Times New Roman" pitchFamily="18" charset="0"/>
              <a:cs typeface="Times New Roman" pitchFamily="18" charset="0"/>
            </a:endParaRPr>
          </a:p>
          <a:p>
            <a:pPr marL="0" indent="0" algn="just">
              <a:buNone/>
            </a:pPr>
            <a:r>
              <a:rPr lang="tr-TR" b="1" i="1" dirty="0">
                <a:latin typeface="Times New Roman" pitchFamily="18" charset="0"/>
                <a:cs typeface="Times New Roman" pitchFamily="18" charset="0"/>
              </a:rPr>
              <a:t>2828 Sayılı Sosyal Hizmetler Kanunu’nda Çocuk Destek Merkezleri:</a:t>
            </a:r>
          </a:p>
          <a:p>
            <a:pPr marL="0" indent="0" algn="just">
              <a:buNone/>
            </a:pPr>
            <a:endParaRPr lang="tr-TR" b="1" i="1"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Suça sürüklenmesi, suç mağduru olması veya sokakta sosyal tehlikelerle karşı karşıya kalması sebebiyle haklarında bakım tedbiri veya korunma kararı verilen çocuklardan psikososyal desteğe ihtiyaç duyduğu tespit edilenlerin, bu ihtiyaçları giderilinceye kadar geçici süre ile bakım ve korunmalarının sağlandığı; bu süre içinde aile, yakın çevre ve toplum ile ilişkilerinin düzenlenmesine yönelik çalışmaların yürütüldüğü; çocukların mağduriyet, suça sürüklenme, yaş ve cinsiyet durumuna göre ayrı ayrı yapılandırılan veya ihtisaslaştırılan sosyal hizmet kuruluşları olarak tanımlanmıştır.</a:t>
            </a:r>
          </a:p>
          <a:p>
            <a:pPr algn="just"/>
            <a:r>
              <a:rPr lang="tr-TR" sz="2400" dirty="0">
                <a:latin typeface="Times New Roman" pitchFamily="18" charset="0"/>
                <a:cs typeface="Times New Roman" pitchFamily="18" charset="0"/>
              </a:rPr>
              <a:t> </a:t>
            </a:r>
            <a:r>
              <a:rPr lang="tr-TR" dirty="0">
                <a:latin typeface="Times New Roman" pitchFamily="18" charset="0"/>
                <a:cs typeface="Times New Roman" pitchFamily="18" charset="0"/>
              </a:rPr>
              <a:t>Çocuk ve Gençlik merkezinde bulunan çocuk ve gençlerin korunma kararları bulunmamakta, merkezi izinsiz terk eden çocuk ve gençler kaçak muamelesi görmemekte ancak çocuk ve gencin rehabilitasyonuna devam edilmesi ve olası tehlikeleri önlemek için varsa ailesi, polis veya jandarmaya bilgi verilmektedir.</a:t>
            </a:r>
          </a:p>
          <a:p>
            <a:pPr algn="just"/>
            <a:r>
              <a:rPr lang="tr-TR" dirty="0">
                <a:latin typeface="Times New Roman" pitchFamily="18" charset="0"/>
                <a:cs typeface="Times New Roman" pitchFamily="18" charset="0"/>
              </a:rPr>
              <a:t>  Çocuk ve gencin merkeze tekrar gelmesi halinde ise rehabilitasyon programına devam edilmektedir.</a:t>
            </a:r>
          </a:p>
          <a:p>
            <a:pPr algn="just"/>
            <a:r>
              <a:rPr lang="tr-TR" dirty="0">
                <a:latin typeface="Times New Roman" pitchFamily="18" charset="0"/>
                <a:cs typeface="Times New Roman" pitchFamily="18" charset="0"/>
              </a:rPr>
              <a:t>  Çocuklar ve gençler, rehabilitasyon sonucu ailesine döndürüldüğünde veya koruma altına alındığında ise merkezden ayrılmaktadırlar.</a:t>
            </a:r>
          </a:p>
          <a:p>
            <a:pPr algn="just"/>
            <a:r>
              <a:rPr lang="tr-TR" dirty="0">
                <a:latin typeface="Times New Roman" pitchFamily="18" charset="0"/>
                <a:cs typeface="Times New Roman" pitchFamily="18" charset="0"/>
              </a:rPr>
              <a:t> Çocuk destek merkezlerinde bulunulan bölgeye göre farklı uygulamalar da yapılabilmektedir (Gözlem evi, gece barınağı).</a:t>
            </a:r>
          </a:p>
        </p:txBody>
      </p:sp>
    </p:spTree>
    <p:extLst>
      <p:ext uri="{BB962C8B-B14F-4D97-AF65-F5344CB8AC3E}">
        <p14:creationId xmlns:p14="http://schemas.microsoft.com/office/powerpoint/2010/main" val="1968947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2A5493F-9101-45D2-8237-CCCAAEEC20EA}"/>
              </a:ext>
            </a:extLst>
          </p:cNvPr>
          <p:cNvSpPr>
            <a:spLocks noGrp="1"/>
          </p:cNvSpPr>
          <p:nvPr>
            <p:ph idx="1"/>
          </p:nvPr>
        </p:nvSpPr>
        <p:spPr>
          <a:xfrm>
            <a:off x="2207568" y="1484785"/>
            <a:ext cx="6347714" cy="4528845"/>
          </a:xfrm>
        </p:spPr>
        <p:txBody>
          <a:bodyPr/>
          <a:lstStyle/>
          <a:p>
            <a:pPr marL="0" indent="0">
              <a:buNone/>
            </a:pPr>
            <a:r>
              <a:rPr lang="tr-TR" b="1" dirty="0"/>
              <a:t>İhtisaslaşma alanlarına göre çocuk destek merkezleri</a:t>
            </a:r>
          </a:p>
          <a:p>
            <a:endParaRPr lang="tr-TR" dirty="0"/>
          </a:p>
          <a:p>
            <a:r>
              <a:rPr lang="tr-TR" dirty="0"/>
              <a:t>a) Suça Sürüklenen Çocuklara Yönelik Merkezler</a:t>
            </a:r>
          </a:p>
          <a:p>
            <a:r>
              <a:rPr lang="tr-TR" dirty="0"/>
              <a:t>b) Suç Mağduru Çocuklara Yönelik Merkezler</a:t>
            </a:r>
          </a:p>
          <a:p>
            <a:r>
              <a:rPr lang="tr-TR" dirty="0"/>
              <a:t>c) Madde Bağımlısı Çocuklara Yönelik Merkezler</a:t>
            </a:r>
          </a:p>
          <a:p>
            <a:r>
              <a:rPr lang="tr-TR" dirty="0"/>
              <a:t>d) Sokakta Yaşayan Çocuklara Yönelik Merkezler</a:t>
            </a:r>
          </a:p>
          <a:p>
            <a:r>
              <a:rPr lang="tr-TR" dirty="0"/>
              <a:t>e) Gebe çocuklar ve Çocuk Annelere Yönelik Merkezler</a:t>
            </a:r>
          </a:p>
          <a:p>
            <a:r>
              <a:rPr lang="tr-TR" dirty="0"/>
              <a:t>f) </a:t>
            </a:r>
            <a:r>
              <a:rPr lang="tr-TR" dirty="0" err="1"/>
              <a:t>Refakatsiz</a:t>
            </a:r>
            <a:r>
              <a:rPr lang="tr-TR" dirty="0"/>
              <a:t> Çocuklara Yönelik Merkezler</a:t>
            </a:r>
          </a:p>
          <a:p>
            <a:endParaRPr lang="tr-TR" dirty="0"/>
          </a:p>
        </p:txBody>
      </p:sp>
    </p:spTree>
    <p:extLst>
      <p:ext uri="{BB962C8B-B14F-4D97-AF65-F5344CB8AC3E}">
        <p14:creationId xmlns:p14="http://schemas.microsoft.com/office/powerpoint/2010/main" val="24065255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0C696922-E492-46D8-B9A7-D755CCB1543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83632" y="571837"/>
            <a:ext cx="5328592" cy="4985883"/>
          </a:xfrm>
        </p:spPr>
      </p:pic>
    </p:spTree>
    <p:extLst>
      <p:ext uri="{BB962C8B-B14F-4D97-AF65-F5344CB8AC3E}">
        <p14:creationId xmlns:p14="http://schemas.microsoft.com/office/powerpoint/2010/main" val="128937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6DE1978A-06D1-4FD1-BE33-4A44ABA2F1F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47528" y="332657"/>
            <a:ext cx="6552728" cy="4739941"/>
          </a:xfrm>
        </p:spPr>
      </p:pic>
    </p:spTree>
    <p:extLst>
      <p:ext uri="{BB962C8B-B14F-4D97-AF65-F5344CB8AC3E}">
        <p14:creationId xmlns:p14="http://schemas.microsoft.com/office/powerpoint/2010/main" val="19138794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6740" y="9978"/>
            <a:ext cx="8290560" cy="6858000"/>
          </a:xfrm>
        </p:spPr>
        <p:txBody>
          <a:bodyPr>
            <a:normAutofit/>
          </a:bodyPr>
          <a:lstStyle/>
          <a:p>
            <a:pPr marL="0" indent="0">
              <a:buNone/>
            </a:pPr>
            <a:endParaRPr lang="tr-TR" sz="2400" b="1" dirty="0">
              <a:latin typeface="Times New Roman" pitchFamily="18" charset="0"/>
              <a:cs typeface="Times New Roman" pitchFamily="18" charset="0"/>
            </a:endParaRPr>
          </a:p>
          <a:p>
            <a:pPr marL="0" indent="0" algn="ctr">
              <a:buNone/>
            </a:pPr>
            <a:r>
              <a:rPr lang="tr-TR" sz="2000" b="1" dirty="0">
                <a:latin typeface="Times New Roman" pitchFamily="18" charset="0"/>
                <a:cs typeface="Times New Roman" pitchFamily="18" charset="0"/>
              </a:rPr>
              <a:t>Kurum Bakımının Olumlu Yönleri</a:t>
            </a:r>
          </a:p>
          <a:p>
            <a:pPr marL="0" indent="0">
              <a:buNone/>
            </a:pPr>
            <a:endParaRPr lang="tr-TR" sz="2400"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1- Bu gruplandırmaya esas teşkil eden çocukların bakım ve koruma altına alınması, eğitimlerine veya diğer sosyal desteklerine katkı sağlamaktadır.</a:t>
            </a:r>
          </a:p>
          <a:p>
            <a:pPr marL="0" indent="0" algn="just">
              <a:buNone/>
            </a:pPr>
            <a:endParaRPr lang="tr-TR"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2- ASHB sosyal hizmet modellerinden yararlanan çocuklardan reşit olduğu tarih itibariyle bu hizmetlerden yararlanmaya devam edenler işe yerleştirilme hizmetlerinden yararlanmaktadır.(Serbest kadro ve pozisyon toplamının binde biri)</a:t>
            </a:r>
          </a:p>
          <a:p>
            <a:pPr marL="0" indent="0" algn="just">
              <a:buNone/>
            </a:pPr>
            <a:r>
              <a:rPr lang="tr-TR" dirty="0">
                <a:latin typeface="Times New Roman" pitchFamily="18" charset="0"/>
                <a:cs typeface="Times New Roman" pitchFamily="18" charset="0"/>
              </a:rPr>
              <a:t>Bu imkanın istismar edilmesi de söz konusu olmaktadır.(Anlaşmalı boşanma, iş garantisi duygusu ile eğitime önem verilmemesi)</a:t>
            </a:r>
          </a:p>
          <a:p>
            <a:pPr marL="0" indent="0" algn="just">
              <a:buNone/>
            </a:pPr>
            <a:endParaRPr lang="tr-TR"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3-Kız çocukları için evlenme yardımı ile kurum bakımında bulunanlara sosyal ve ekonomik destek bağlamında harçlık verilmektedir.</a:t>
            </a:r>
          </a:p>
        </p:txBody>
      </p:sp>
    </p:spTree>
    <p:extLst>
      <p:ext uri="{BB962C8B-B14F-4D97-AF65-F5344CB8AC3E}">
        <p14:creationId xmlns:p14="http://schemas.microsoft.com/office/powerpoint/2010/main" val="35295286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67800" y="325036"/>
            <a:ext cx="8008560" cy="5877272"/>
          </a:xfrm>
        </p:spPr>
        <p:txBody>
          <a:bodyPr>
            <a:normAutofit/>
          </a:bodyPr>
          <a:lstStyle/>
          <a:p>
            <a:pPr marL="0" indent="0" algn="just">
              <a:buNone/>
            </a:pPr>
            <a:endParaRPr lang="tr-TR" i="1" dirty="0">
              <a:latin typeface="Times New Roman" pitchFamily="18" charset="0"/>
              <a:cs typeface="Times New Roman" pitchFamily="18" charset="0"/>
            </a:endParaRPr>
          </a:p>
          <a:p>
            <a:pPr marL="0" indent="0" algn="ctr">
              <a:buNone/>
            </a:pPr>
            <a:r>
              <a:rPr lang="tr-TR" sz="1800" b="1" dirty="0">
                <a:latin typeface="Times New Roman" pitchFamily="18" charset="0"/>
                <a:cs typeface="Times New Roman" pitchFamily="18" charset="0"/>
              </a:rPr>
              <a:t>Kurum Bakımının Olumsuz Yönleri</a:t>
            </a:r>
          </a:p>
          <a:p>
            <a:pPr marL="0" indent="0" algn="just">
              <a:buNone/>
            </a:pPr>
            <a:endParaRPr lang="tr-TR" b="1" dirty="0">
              <a:latin typeface="Times New Roman" pitchFamily="18" charset="0"/>
              <a:cs typeface="Times New Roman" pitchFamily="18" charset="0"/>
            </a:endParaRPr>
          </a:p>
          <a:p>
            <a:pPr marL="0" indent="0" algn="just">
              <a:buNone/>
            </a:pPr>
            <a:r>
              <a:rPr lang="tr-TR" b="1" dirty="0">
                <a:latin typeface="Times New Roman" pitchFamily="18" charset="0"/>
                <a:cs typeface="Times New Roman" pitchFamily="18" charset="0"/>
              </a:rPr>
              <a:t>1-</a:t>
            </a:r>
            <a:r>
              <a:rPr lang="tr-TR" dirty="0">
                <a:latin typeface="Times New Roman" pitchFamily="18" charset="0"/>
                <a:cs typeface="Times New Roman" pitchFamily="18" charset="0"/>
              </a:rPr>
              <a:t>Her çocuk şefkate, kendine yakın olan birinin sevgi, anlayış ve güvencesine muhtaçtır. Bunun için özel eşyaları, odası olmalı; alışveriş yapabileceği, arkadaşlarını kabul edebileceği, sosyal yaşamın diğer faaliyetine katılabileceği bir ortamı bulunmalıdır. Kurum bu olanakları ona tam olarak sağlayamaz.</a:t>
            </a:r>
          </a:p>
          <a:p>
            <a:pPr marL="0" indent="0" algn="just">
              <a:buNone/>
            </a:pPr>
            <a:r>
              <a:rPr lang="tr-TR" b="1" dirty="0">
                <a:latin typeface="Times New Roman" pitchFamily="18" charset="0"/>
                <a:cs typeface="Times New Roman" pitchFamily="18" charset="0"/>
              </a:rPr>
              <a:t>2-</a:t>
            </a:r>
            <a:r>
              <a:rPr lang="tr-TR" dirty="0">
                <a:latin typeface="Times New Roman" pitchFamily="18" charset="0"/>
                <a:cs typeface="Times New Roman" pitchFamily="18" charset="0"/>
              </a:rPr>
              <a:t>Kurumda anne yoksunluğu ya da sık sık bakıcı değiştirmek söz konusudur. Çocuklar bu durumun olumsuz etkisine de maruz kalmaktadırlar.</a:t>
            </a:r>
          </a:p>
          <a:p>
            <a:pPr marL="0" indent="0" algn="just">
              <a:buNone/>
            </a:pPr>
            <a:r>
              <a:rPr lang="tr-TR" b="1" dirty="0">
                <a:latin typeface="Times New Roman" pitchFamily="18" charset="0"/>
                <a:cs typeface="Times New Roman" pitchFamily="18" charset="0"/>
              </a:rPr>
              <a:t>3-</a:t>
            </a:r>
            <a:r>
              <a:rPr lang="tr-TR" dirty="0">
                <a:latin typeface="Times New Roman" pitchFamily="18" charset="0"/>
                <a:cs typeface="Times New Roman" pitchFamily="18" charset="0"/>
              </a:rPr>
              <a:t>Kurumun ortamında bir çocuğun herhangi bir hususta yaşadığı rahatsızlık diğer çocukları da huzursuz etmektedir,</a:t>
            </a:r>
          </a:p>
          <a:p>
            <a:pPr marL="0" indent="0" algn="just">
              <a:buNone/>
            </a:pPr>
            <a:r>
              <a:rPr lang="tr-TR" b="1" dirty="0">
                <a:latin typeface="Times New Roman" pitchFamily="18" charset="0"/>
                <a:cs typeface="Times New Roman" pitchFamily="18" charset="0"/>
              </a:rPr>
              <a:t>4-</a:t>
            </a:r>
            <a:r>
              <a:rPr lang="tr-TR" dirty="0">
                <a:latin typeface="Times New Roman" pitchFamily="18" charset="0"/>
                <a:cs typeface="Times New Roman" pitchFamily="18" charset="0"/>
              </a:rPr>
              <a:t>Bazı çocukların, özellikle 3 yaşından küçük çocukların özel bakıma ve anne kucağına ihtiyaçları vardır,</a:t>
            </a:r>
          </a:p>
          <a:p>
            <a:pPr marL="0" indent="0" algn="just">
              <a:buNone/>
            </a:pPr>
            <a:r>
              <a:rPr lang="tr-TR" b="1" dirty="0">
                <a:latin typeface="Times New Roman" pitchFamily="18" charset="0"/>
                <a:cs typeface="Times New Roman" pitchFamily="18" charset="0"/>
              </a:rPr>
              <a:t>5-</a:t>
            </a:r>
            <a:r>
              <a:rPr lang="tr-TR" dirty="0">
                <a:latin typeface="Times New Roman" pitchFamily="18" charset="0"/>
                <a:cs typeface="Times New Roman" pitchFamily="18" charset="0"/>
              </a:rPr>
              <a:t>Yetim çocukların, bir aileye ait olma ihtiyacı duymalarından dolayı kurumda kalmaları uygun değildir.</a:t>
            </a:r>
          </a:p>
          <a:p>
            <a:endParaRPr lang="tr-TR" dirty="0"/>
          </a:p>
        </p:txBody>
      </p:sp>
    </p:spTree>
    <p:extLst>
      <p:ext uri="{BB962C8B-B14F-4D97-AF65-F5344CB8AC3E}">
        <p14:creationId xmlns:p14="http://schemas.microsoft.com/office/powerpoint/2010/main" val="8943448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2207569" y="2664527"/>
            <a:ext cx="6624735" cy="1528947"/>
          </a:xfrm>
        </p:spPr>
        <p:txBody>
          <a:bodyPr>
            <a:normAutofit fontScale="92500"/>
          </a:bodyPr>
          <a:lstStyle/>
          <a:p>
            <a:pPr algn="ctr"/>
            <a:r>
              <a:rPr lang="tr-TR" sz="3600" b="1" dirty="0">
                <a:solidFill>
                  <a:schemeClr val="accent1"/>
                </a:solidFill>
              </a:rPr>
              <a:t>ÇOCUK KORUMA SİSTEMİNDE AİLE TEMELLİ BAKIM MODELLERİ</a:t>
            </a:r>
          </a:p>
        </p:txBody>
      </p:sp>
    </p:spTree>
    <p:extLst>
      <p:ext uri="{BB962C8B-B14F-4D97-AF65-F5344CB8AC3E}">
        <p14:creationId xmlns:p14="http://schemas.microsoft.com/office/powerpoint/2010/main" val="20010497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19536" y="0"/>
            <a:ext cx="6480720" cy="6858000"/>
          </a:xfrm>
        </p:spPr>
        <p:txBody>
          <a:bodyPr>
            <a:normAutofit fontScale="92500" lnSpcReduction="20000"/>
          </a:bodyPr>
          <a:lstStyle/>
          <a:p>
            <a:pPr marL="0" indent="0" algn="ctr">
              <a:buNone/>
            </a:pPr>
            <a:r>
              <a:rPr lang="tr-TR" sz="3300" b="1" dirty="0">
                <a:solidFill>
                  <a:schemeClr val="accent1"/>
                </a:solidFill>
                <a:latin typeface="Times New Roman" pitchFamily="18" charset="0"/>
                <a:cs typeface="Times New Roman" pitchFamily="18" charset="0"/>
              </a:rPr>
              <a:t>Koruyucu Aile Bakımı</a:t>
            </a:r>
          </a:p>
          <a:p>
            <a:pPr marL="0" indent="0" algn="ctr">
              <a:buNone/>
            </a:pPr>
            <a:r>
              <a:rPr lang="tr-TR" sz="3300" b="1" dirty="0">
                <a:solidFill>
                  <a:schemeClr val="accent1"/>
                </a:solidFill>
                <a:latin typeface="Times New Roman" pitchFamily="18" charset="0"/>
                <a:cs typeface="Times New Roman" pitchFamily="18" charset="0"/>
              </a:rPr>
              <a:t>(Koruyucu Aile Hizmetleri)</a:t>
            </a:r>
          </a:p>
          <a:p>
            <a:pPr marL="0" indent="0" algn="ctr">
              <a:buNone/>
            </a:pPr>
            <a:endParaRPr lang="tr-TR" sz="2800" b="1" dirty="0">
              <a:latin typeface="Times New Roman" pitchFamily="18" charset="0"/>
              <a:cs typeface="Times New Roman" pitchFamily="18" charset="0"/>
            </a:endParaRPr>
          </a:p>
          <a:p>
            <a:pPr marL="0" indent="0" algn="just">
              <a:buNone/>
            </a:pPr>
            <a:r>
              <a:rPr lang="tr-TR" sz="1900" b="1" dirty="0">
                <a:latin typeface="Times New Roman" pitchFamily="18" charset="0"/>
                <a:cs typeface="Times New Roman" pitchFamily="18" charset="0"/>
              </a:rPr>
              <a:t>1.Koruyucu Ailenin Tanımı</a:t>
            </a:r>
          </a:p>
          <a:p>
            <a:pPr marL="0" indent="0" algn="just">
              <a:buNone/>
            </a:pPr>
            <a:endParaRPr lang="tr-TR" sz="1900" b="1" dirty="0">
              <a:latin typeface="Times New Roman" pitchFamily="18" charset="0"/>
              <a:cs typeface="Times New Roman" pitchFamily="18" charset="0"/>
            </a:endParaRPr>
          </a:p>
          <a:p>
            <a:pPr algn="just"/>
            <a:r>
              <a:rPr lang="tr-TR" sz="1900" dirty="0">
                <a:latin typeface="Times New Roman" pitchFamily="18" charset="0"/>
                <a:cs typeface="Times New Roman" pitchFamily="18" charset="0"/>
              </a:rPr>
              <a:t>Koruyucu aile bakımı, çeşitli nedenlerle biyolojik ailesi yanında bakımları sağlanamayan çocukların, kısa veya uzun süreli bakımlarını üstlenen anne ve baba özelliklerini taşıyan kişilerin yanında, devlet denetiminde yetiştirilmeleri olarak tanımlanmakta ve bu hizmeti veren aileye ya da kişilere </a:t>
            </a:r>
            <a:r>
              <a:rPr lang="tr-TR" sz="1900" b="1" i="1" dirty="0">
                <a:latin typeface="Times New Roman" pitchFamily="18" charset="0"/>
                <a:cs typeface="Times New Roman" pitchFamily="18" charset="0"/>
              </a:rPr>
              <a:t>koruyucu aile </a:t>
            </a:r>
            <a:r>
              <a:rPr lang="tr-TR" sz="1900" dirty="0">
                <a:latin typeface="Times New Roman" pitchFamily="18" charset="0"/>
                <a:cs typeface="Times New Roman" pitchFamily="18" charset="0"/>
              </a:rPr>
              <a:t>denilmektedir.</a:t>
            </a:r>
          </a:p>
          <a:p>
            <a:pPr algn="just"/>
            <a:endParaRPr lang="tr-TR" sz="1900" dirty="0">
              <a:latin typeface="Times New Roman" pitchFamily="18" charset="0"/>
              <a:cs typeface="Times New Roman" pitchFamily="18" charset="0"/>
            </a:endParaRPr>
          </a:p>
          <a:p>
            <a:pPr algn="just"/>
            <a:r>
              <a:rPr lang="en-US" sz="1900" dirty="0" err="1">
                <a:latin typeface="Times New Roman" pitchFamily="18" charset="0"/>
                <a:cs typeface="Times New Roman" pitchFamily="18" charset="0"/>
              </a:rPr>
              <a:t>Ülkemizde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koruyucu</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aile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hizmetlerini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ve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uygulamalarını</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yürütmekle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sorumlu</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tek</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kurum</a:t>
            </a:r>
            <a:r>
              <a:rPr lang="en-US" sz="1900"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Aile</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Çalışma</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ve</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Sosyal</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Hizmetler</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Bakanlığı</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Çocuk</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Hizmetleri</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Genel</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Müdürlüğü’dür</a:t>
            </a:r>
            <a:r>
              <a:rPr lang="en-US" sz="1900" dirty="0">
                <a:latin typeface="Times New Roman" pitchFamily="18" charset="0"/>
                <a:cs typeface="Times New Roman" pitchFamily="18" charset="0"/>
              </a:rPr>
              <a:t>. Bu </a:t>
            </a:r>
            <a:r>
              <a:rPr lang="en-US" sz="1900" dirty="0" err="1">
                <a:latin typeface="Times New Roman" pitchFamily="18" charset="0"/>
                <a:cs typeface="Times New Roman" pitchFamily="18" charset="0"/>
              </a:rPr>
              <a:t>hizmetler</a:t>
            </a:r>
            <a:r>
              <a:rPr lang="en-US" sz="1900" dirty="0">
                <a:latin typeface="Times New Roman" pitchFamily="18" charset="0"/>
                <a:cs typeface="Times New Roman" pitchFamily="18" charset="0"/>
              </a:rPr>
              <a:t>, 2828 </a:t>
            </a:r>
            <a:r>
              <a:rPr lang="en-US" sz="1900" dirty="0" err="1">
                <a:latin typeface="Times New Roman" pitchFamily="18" charset="0"/>
                <a:cs typeface="Times New Roman" pitchFamily="18" charset="0"/>
              </a:rPr>
              <a:t>sayılı</a:t>
            </a:r>
            <a:r>
              <a:rPr lang="tr-TR" sz="1900" dirty="0">
                <a:latin typeface="Times New Roman" pitchFamily="18" charset="0"/>
                <a:cs typeface="Times New Roman" pitchFamily="18" charset="0"/>
              </a:rPr>
              <a:t> Sosyal Hizmetler Kanunu</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ve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bu</a:t>
            </a:r>
            <a:r>
              <a:rPr lang="en-US" sz="1900" dirty="0">
                <a:latin typeface="Times New Roman" pitchFamily="18" charset="0"/>
                <a:cs typeface="Times New Roman" pitchFamily="18" charset="0"/>
              </a:rPr>
              <a:t> </a:t>
            </a:r>
            <a:r>
              <a:rPr lang="tr-TR" sz="1900" dirty="0">
                <a:latin typeface="Times New Roman" pitchFamily="18" charset="0"/>
                <a:cs typeface="Times New Roman" pitchFamily="18" charset="0"/>
              </a:rPr>
              <a:t>kanuna</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dayanak</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alınarak</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hazırlanan</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ve</a:t>
            </a:r>
            <a:r>
              <a:rPr lang="en-US" sz="1900" dirty="0">
                <a:latin typeface="Times New Roman" pitchFamily="18" charset="0"/>
                <a:cs typeface="Times New Roman" pitchFamily="18" charset="0"/>
              </a:rPr>
              <a:t>  14.12.2012  </a:t>
            </a:r>
            <a:r>
              <a:rPr lang="en-US" sz="1900" dirty="0" err="1">
                <a:latin typeface="Times New Roman" pitchFamily="18" charset="0"/>
                <a:cs typeface="Times New Roman" pitchFamily="18" charset="0"/>
              </a:rPr>
              <a:t>tarihli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Koruyucu</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Aile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Yönetmeliği”çerçevesinde</a:t>
            </a:r>
            <a:r>
              <a:rPr lang="tr-TR"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koruyucu</a:t>
            </a:r>
            <a:r>
              <a:rPr lang="tr-TR"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aile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hizmetleri</a:t>
            </a:r>
            <a:r>
              <a:rPr lang="tr-TR"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bakanlıkça</a:t>
            </a:r>
            <a:r>
              <a:rPr lang="tr-TR"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belirlenen</a:t>
            </a:r>
            <a:r>
              <a:rPr lang="tr-TR"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esaslar</a:t>
            </a:r>
            <a:r>
              <a:rPr lang="tr-TR"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çerçevesin</a:t>
            </a:r>
            <a:r>
              <a:rPr lang="tr-TR" sz="1900" dirty="0">
                <a:latin typeface="Times New Roman" pitchFamily="18" charset="0"/>
                <a:cs typeface="Times New Roman" pitchFamily="18" charset="0"/>
              </a:rPr>
              <a:t>de </a:t>
            </a:r>
            <a:r>
              <a:rPr lang="en-US" sz="1900" dirty="0" err="1">
                <a:latin typeface="Times New Roman" pitchFamily="18" charset="0"/>
                <a:cs typeface="Times New Roman" pitchFamily="18" charset="0"/>
              </a:rPr>
              <a:t>Genel</a:t>
            </a:r>
            <a:r>
              <a:rPr lang="tr-TR"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Müdürlüğün</a:t>
            </a:r>
            <a:r>
              <a:rPr lang="tr-TR"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koordinasyonunda</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il</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müdürlüklerinde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oluşturulan</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komisyonlar</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ile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bu</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hizmet</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kapsamında</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görevlendirilen</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sosyal</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çalışma</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görevlisi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tarafından</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yürütülür</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madde</a:t>
            </a:r>
            <a:r>
              <a:rPr lang="en-US" sz="1900" dirty="0">
                <a:latin typeface="Times New Roman" pitchFamily="18" charset="0"/>
                <a:cs typeface="Times New Roman" pitchFamily="18" charset="0"/>
              </a:rPr>
              <a:t> 5).</a:t>
            </a:r>
            <a:endParaRPr lang="tr-TR" sz="1900" dirty="0">
              <a:latin typeface="Times New Roman" pitchFamily="18" charset="0"/>
              <a:cs typeface="Times New Roman" pitchFamily="18" charset="0"/>
            </a:endParaRPr>
          </a:p>
          <a:p>
            <a:pPr marL="0" indent="0">
              <a:buNone/>
            </a:pP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25199540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91544" y="692696"/>
            <a:ext cx="6696744" cy="6165304"/>
          </a:xfrm>
        </p:spPr>
        <p:txBody>
          <a:bodyPr>
            <a:normAutofit/>
          </a:bodyPr>
          <a:lstStyle/>
          <a:p>
            <a:pPr marL="0" indent="0" algn="just">
              <a:buNone/>
            </a:pPr>
            <a:r>
              <a:rPr lang="tr-TR" b="1" dirty="0">
                <a:latin typeface="Times New Roman" panose="02020603050405020304" pitchFamily="18" charset="0"/>
                <a:cs typeface="Times New Roman" pitchFamily="18" charset="0"/>
              </a:rPr>
              <a:t>2. Koruyucu Aile Olmanın Koşulları</a:t>
            </a:r>
          </a:p>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Koruyucu aile olmak isteyen kişilerin bazı koşullara sahip olması gerekmektedir. Koruyucu aile olmak için başvuruda bulunan kişilerin:</a:t>
            </a:r>
          </a:p>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a) Türk vatandaşı olması ve Türkiye’de sürekli ikamet etmesi,</a:t>
            </a:r>
          </a:p>
          <a:p>
            <a:pPr marL="0" indent="0" algn="just">
              <a:buNone/>
            </a:pPr>
            <a:r>
              <a:rPr lang="tr-TR" dirty="0">
                <a:latin typeface="Times New Roman" panose="02020603050405020304" pitchFamily="18" charset="0"/>
                <a:cs typeface="Times New Roman" panose="02020603050405020304" pitchFamily="18" charset="0"/>
              </a:rPr>
              <a:t>b) 25-65 yaş aralığında bulunması,</a:t>
            </a:r>
          </a:p>
          <a:p>
            <a:pPr marL="0" indent="0" algn="just">
              <a:buNone/>
            </a:pPr>
            <a:r>
              <a:rPr lang="tr-TR" dirty="0">
                <a:latin typeface="Times New Roman" panose="02020603050405020304" pitchFamily="18" charset="0"/>
                <a:cs typeface="Times New Roman" panose="02020603050405020304" pitchFamily="18" charset="0"/>
              </a:rPr>
              <a:t>c) En az ilkokul düzeyinde eğitim almış olması,</a:t>
            </a:r>
          </a:p>
          <a:p>
            <a:pPr marL="0" indent="0" algn="just">
              <a:buNone/>
            </a:pPr>
            <a:r>
              <a:rPr lang="tr-TR" dirty="0">
                <a:latin typeface="Times New Roman" panose="02020603050405020304" pitchFamily="18" charset="0"/>
                <a:cs typeface="Times New Roman" panose="02020603050405020304" pitchFamily="18" charset="0"/>
              </a:rPr>
              <a:t>ç) Düzenli gelire sahip olması,</a:t>
            </a:r>
          </a:p>
          <a:p>
            <a:pPr marL="0" indent="0" algn="just">
              <a:buNone/>
            </a:pPr>
            <a:r>
              <a:rPr lang="tr-TR" dirty="0">
                <a:latin typeface="Times New Roman" panose="02020603050405020304" pitchFamily="18" charset="0"/>
                <a:cs typeface="Times New Roman" panose="02020603050405020304" pitchFamily="18" charset="0"/>
              </a:rPr>
              <a:t>gerekir.</a:t>
            </a:r>
          </a:p>
          <a:p>
            <a:pPr marL="0" indent="0" algn="just">
              <a:buNone/>
            </a:pPr>
            <a:r>
              <a:rPr lang="tr-TR" dirty="0">
                <a:latin typeface="Times New Roman" panose="02020603050405020304" pitchFamily="18" charset="0"/>
                <a:cs typeface="Times New Roman" panose="02020603050405020304" pitchFamily="18" charset="0"/>
              </a:rPr>
              <a:t>  Koruyucu aile çeşit ve modellerine göre bu kriterler değişebilmektedir( eğitim şartı, yaş aralığı) </a:t>
            </a:r>
          </a:p>
          <a:p>
            <a:pPr marL="0" indent="0">
              <a:buNone/>
            </a:pP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1735671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91544" y="260648"/>
            <a:ext cx="6192688" cy="6597352"/>
          </a:xfrm>
        </p:spPr>
        <p:txBody>
          <a:bodyPr>
            <a:normAutofit/>
          </a:bodyPr>
          <a:lstStyle/>
          <a:p>
            <a:pPr marL="0" indent="0" algn="just">
              <a:buNone/>
            </a:pPr>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Koruyucu aile seçiminde, kanunen çocuğa bakmakla yükümlü öz anne-baba ya da vasisi dışındaki kişilerden özellikle çocuğun yakın çevresinde olan akrabalar, komşular ya da aile dostları tercih edilmektedir.</a:t>
            </a:r>
          </a:p>
          <a:p>
            <a:pPr algn="just"/>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Koruyucu ailenin ana babalı bir ortam olması tercih edilse de evli olmayanlar da koruyucu aile olmaktadır. Koruyucu aile olmak isteyen kişilerin bekar olması halinde yanına çocuk yerleştirilecek olan kişinin diğer ebeveynin yoksunluğunu hissettirmeyecek akraba ilişkilerine sahip olması beklenmektedir.</a:t>
            </a:r>
          </a:p>
          <a:p>
            <a:pPr algn="just"/>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Ayrıca seçilecek ailenin sağlıklı olması, çocuğun temel ihtiyaçlarını sağlaması hijyen ve güvenlik standartlarına uygun evlerinin olması ve ailenin ikamet çevresinde okul, sağlık kuruluşları, oyun alanları olması gerekmektedir.</a:t>
            </a:r>
          </a:p>
        </p:txBody>
      </p:sp>
    </p:spTree>
    <p:extLst>
      <p:ext uri="{BB962C8B-B14F-4D97-AF65-F5344CB8AC3E}">
        <p14:creationId xmlns:p14="http://schemas.microsoft.com/office/powerpoint/2010/main" val="3020298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194147D-2244-4C80-98D3-864E68BA49B3}"/>
              </a:ext>
            </a:extLst>
          </p:cNvPr>
          <p:cNvSpPr>
            <a:spLocks noGrp="1"/>
          </p:cNvSpPr>
          <p:nvPr>
            <p:ph idx="1"/>
          </p:nvPr>
        </p:nvSpPr>
        <p:spPr>
          <a:xfrm>
            <a:off x="698116" y="768929"/>
            <a:ext cx="8596668" cy="5771198"/>
          </a:xfrm>
        </p:spPr>
        <p:txBody>
          <a:bodyPr>
            <a:normAutofit fontScale="92500" lnSpcReduction="20000"/>
          </a:bodyPr>
          <a:lstStyle/>
          <a:p>
            <a:pPr algn="just"/>
            <a:r>
              <a:rPr lang="tr-TR" sz="1900" b="0" i="0" dirty="0">
                <a:effectLst/>
                <a:latin typeface="+mj-lt"/>
              </a:rPr>
              <a:t>1990 yılında kabul edilen "Birleşmiş Milletler Çocuk Hakları Sözleşmesinin” birinci maddesinde kimin çocuk sayılacağına değinilmektedir. Buna göre:</a:t>
            </a:r>
          </a:p>
          <a:p>
            <a:pPr algn="just"/>
            <a:r>
              <a:rPr lang="tr-TR" sz="1900" b="1" i="1" dirty="0">
                <a:effectLst/>
                <a:latin typeface="+mj-lt"/>
              </a:rPr>
              <a:t>Çocuğa uygulanabilecek olan kanuna göre daha erken yaşta reşit olma durumu hariç, on sekiz yaşına kadar her insan çocuk sayılır</a:t>
            </a:r>
            <a:br>
              <a:rPr lang="tr-TR" sz="1900" dirty="0">
                <a:latin typeface="+mj-lt"/>
              </a:rPr>
            </a:br>
            <a:br>
              <a:rPr lang="tr-TR" sz="1900" dirty="0">
                <a:latin typeface="+mj-lt"/>
              </a:rPr>
            </a:br>
            <a:r>
              <a:rPr lang="tr-TR" sz="1900" b="0" i="0" dirty="0">
                <a:effectLst/>
                <a:latin typeface="+mj-lt"/>
              </a:rPr>
              <a:t>Bu tanım Türk Medeni Kanunu'nda ise "küçük” kavramı ile ortaya konulmaktadır. Yani Medeni Kanunumuza göre rüşt yaşı dikkate alınarak, 18 yaşını doldurmamış olan herkes "küçük” eş deyişle "çocuk” olarak algılanmalıdır. </a:t>
            </a:r>
          </a:p>
          <a:p>
            <a:pPr algn="just"/>
            <a:r>
              <a:rPr lang="tr-TR" sz="1900" dirty="0">
                <a:latin typeface="+mj-lt"/>
              </a:rPr>
              <a:t>O</a:t>
            </a:r>
            <a:r>
              <a:rPr lang="tr-TR" sz="1900" b="0" i="0" dirty="0">
                <a:effectLst/>
                <a:latin typeface="+mj-lt"/>
              </a:rPr>
              <a:t>ysa, örneğin Türkiye İstatistik Kurumu, Devlet Planlama Teşkilatı veya Milli Eğitim Bakanlığı'nın çocuk kavramını çeşitli tarihlerde farklı tanımladıkları görülmektedir.</a:t>
            </a:r>
            <a:br>
              <a:rPr lang="tr-TR" sz="1900" dirty="0">
                <a:latin typeface="+mj-lt"/>
              </a:rPr>
            </a:br>
            <a:endParaRPr lang="tr-TR" sz="1900" dirty="0">
              <a:latin typeface="+mj-lt"/>
            </a:endParaRPr>
          </a:p>
          <a:p>
            <a:pPr algn="just"/>
            <a:r>
              <a:rPr lang="tr-TR" sz="1900" b="0" i="0" dirty="0">
                <a:effectLst/>
                <a:latin typeface="+mj-lt"/>
              </a:rPr>
              <a:t>Genel olarak ise, 0—5 yaşları arasındaki insanların okul öncesi çocuk konumunda oldukları söylenilebilir. 6—15 yaşları arasındaki insanlar ise yine genel olarak temel okul eğitimini zorunlu olarak alması gereken okul çocuğu kategorisinde görülür. Nüfusun 16—18 yaşları arasındaki kesimi İçin yukarıda da belirtildiği gibi çocuk sıfatından daha çok "genç” sıfatı kullanılmaktadır. Bu sıfatın sosyal hukuk, İş hukuku ve ceza hukuku alanlarında da sonuçları vardır. Bu yaştakiler kısmen reşit ve hukuken sorumlu tutulabilir sayılmaktadırlar. Tam reşit olma yaşı ise genelde on sekizdir.</a:t>
            </a:r>
          </a:p>
          <a:p>
            <a:pPr marL="0" indent="0">
              <a:buNone/>
            </a:pPr>
            <a:br>
              <a:rPr lang="tr-TR" dirty="0"/>
            </a:br>
            <a:endParaRPr lang="tr-TR" dirty="0"/>
          </a:p>
        </p:txBody>
      </p:sp>
    </p:spTree>
    <p:extLst>
      <p:ext uri="{BB962C8B-B14F-4D97-AF65-F5344CB8AC3E}">
        <p14:creationId xmlns:p14="http://schemas.microsoft.com/office/powerpoint/2010/main" val="19512437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47528" y="0"/>
            <a:ext cx="6768752" cy="6858000"/>
          </a:xfrm>
        </p:spPr>
        <p:txBody>
          <a:bodyPr>
            <a:normAutofit fontScale="25000" lnSpcReduction="20000"/>
          </a:bodyPr>
          <a:lstStyle/>
          <a:p>
            <a:pPr marL="0" indent="0" algn="just">
              <a:buNone/>
            </a:pPr>
            <a:r>
              <a:rPr lang="tr-TR" sz="6400" dirty="0">
                <a:latin typeface="Times New Roman" pitchFamily="18" charset="0"/>
                <a:cs typeface="Times New Roman" pitchFamily="18" charset="0"/>
              </a:rPr>
              <a:t>Koruyucu aile olmak üzere il veya ilçe müdürlüklerine başvuran kişilere hizmetin esasları ve işleyişi ile yerleştirilecek çocukların özellikleri hakkında bilgi verilerek ilk görüşme yapılır, uygun görülen kişi veya eşlerle ilk görüşme formu doldurulur ve yazılı başvuru alınarak aşağıdaki bilgi ve belgelerin en geç bir ay içinde tamamlanması istenir:</a:t>
            </a:r>
          </a:p>
          <a:p>
            <a:pPr marL="0" indent="0" algn="just">
              <a:buNone/>
            </a:pPr>
            <a:endParaRPr lang="tr-TR" sz="6400" dirty="0">
              <a:latin typeface="Times New Roman" pitchFamily="18" charset="0"/>
              <a:cs typeface="Times New Roman" pitchFamily="18" charset="0"/>
            </a:endParaRPr>
          </a:p>
          <a:p>
            <a:pPr marL="0" indent="0" algn="just">
              <a:buNone/>
            </a:pPr>
            <a:r>
              <a:rPr lang="tr-TR" sz="6400" dirty="0">
                <a:latin typeface="Times New Roman" pitchFamily="18" charset="0"/>
                <a:cs typeface="Times New Roman" pitchFamily="18" charset="0"/>
              </a:rPr>
              <a:t>a) T.C. Kimlik Numarası beyanı.</a:t>
            </a:r>
          </a:p>
          <a:p>
            <a:pPr marL="0" indent="0" algn="just">
              <a:buNone/>
            </a:pPr>
            <a:r>
              <a:rPr lang="tr-TR" sz="6400" dirty="0">
                <a:latin typeface="Times New Roman" pitchFamily="18" charset="0"/>
                <a:cs typeface="Times New Roman" pitchFamily="18" charset="0"/>
              </a:rPr>
              <a:t>b) Bir adet vesikalık fotoğraf.</a:t>
            </a:r>
          </a:p>
          <a:p>
            <a:pPr marL="0" indent="0" algn="just">
              <a:buNone/>
            </a:pPr>
            <a:r>
              <a:rPr lang="tr-TR" sz="6400" dirty="0">
                <a:latin typeface="Times New Roman" pitchFamily="18" charset="0"/>
                <a:cs typeface="Times New Roman" pitchFamily="18" charset="0"/>
              </a:rPr>
              <a:t>c) Öğrenim durumunu gösterir belgenin onaylı örneği.</a:t>
            </a:r>
          </a:p>
          <a:p>
            <a:pPr marL="0" indent="0" algn="just">
              <a:buNone/>
            </a:pPr>
            <a:r>
              <a:rPr lang="tr-TR" sz="6400" dirty="0">
                <a:latin typeface="Times New Roman" pitchFamily="18" charset="0"/>
                <a:cs typeface="Times New Roman" pitchFamily="18" charset="0"/>
              </a:rPr>
              <a:t>ç) İş, gelir ve sosyal güvenlik durumunu gösteren belgenin onaylı örneği.</a:t>
            </a:r>
          </a:p>
          <a:p>
            <a:pPr marL="0" indent="0" algn="just">
              <a:buNone/>
            </a:pPr>
            <a:r>
              <a:rPr lang="tr-TR" sz="6400" dirty="0">
                <a:latin typeface="Times New Roman" pitchFamily="18" charset="0"/>
                <a:cs typeface="Times New Roman" pitchFamily="18" charset="0"/>
              </a:rPr>
              <a:t>d) Koruyucu aile olacak kişiler ve varsa birlikte yaşadığı kişilerden, çocuğun yüksek yararından hareketle; 26/9/2004 tarihli ve 5237 sayılı Türk Ceza Kanununun 53 üncü maddesinde belirtilen süreler geçmiş olsa bile; kasten işlenen bir suçtan dolayı bir yıl veya daha fazla süreyle hapis cezasına ya da affa uğramış olsa bile millete ve devlete karşı suçlar, topluma karşı suçlar, kişilere karşı suçlar ile uluslararası suçlardan ve çocuklara yönelik işlenen istismar suçlarından mahkûm olmadığına dair adli sicil belgesi.</a:t>
            </a:r>
          </a:p>
          <a:p>
            <a:pPr marL="0" indent="0" algn="just">
              <a:buNone/>
            </a:pPr>
            <a:r>
              <a:rPr lang="tr-TR" sz="6400" dirty="0">
                <a:latin typeface="Times New Roman" pitchFamily="18" charset="0"/>
                <a:cs typeface="Times New Roman" pitchFamily="18" charset="0"/>
              </a:rPr>
              <a:t>e) Varsa koruyucu aile birinci kademe, koruyucu aile ikinci kademe veya temel aile eğitimi belgesi veya belgelerinin onaylı örneği.</a:t>
            </a:r>
          </a:p>
          <a:p>
            <a:pPr marL="0" indent="0" algn="just">
              <a:buNone/>
            </a:pPr>
            <a:r>
              <a:rPr lang="tr-TR" sz="6400" dirty="0">
                <a:latin typeface="Times New Roman" pitchFamily="18" charset="0"/>
                <a:cs typeface="Times New Roman" pitchFamily="18" charset="0"/>
              </a:rPr>
              <a:t>f) Sosyal inceleme sürecinde tespit edilen durumlara ilişkin koruyucu aileyi tanımaya yönelik ihtiyaç duyulacak diğer belgeler.</a:t>
            </a:r>
          </a:p>
          <a:p>
            <a:pPr marL="0" indent="0" algn="just">
              <a:buNone/>
            </a:pPr>
            <a:r>
              <a:rPr lang="tr-TR" sz="6400" dirty="0">
                <a:latin typeface="Times New Roman" pitchFamily="18" charset="0"/>
                <a:cs typeface="Times New Roman" pitchFamily="18" charset="0"/>
              </a:rPr>
              <a:t>g) Koruyucu aile olacak kişiler ve varsa birlikte yaşadığı kişilerin, çocuğun bakımını, </a:t>
            </a:r>
            <a:r>
              <a:rPr lang="tr-TR" sz="6400" dirty="0" err="1">
                <a:latin typeface="Times New Roman" pitchFamily="18" charset="0"/>
                <a:cs typeface="Times New Roman" pitchFamily="18" charset="0"/>
              </a:rPr>
              <a:t>psiko</a:t>
            </a:r>
            <a:r>
              <a:rPr lang="tr-TR" sz="6400" dirty="0">
                <a:latin typeface="Times New Roman" pitchFamily="18" charset="0"/>
                <a:cs typeface="Times New Roman" pitchFamily="18" charset="0"/>
              </a:rPr>
              <a:t>-sosyal gelişimini ve eğitimini etkileyecek ya da çocuğa zarar verecek düzeyde fiziksel engeli, ruhsal rahatsızlığı ve bulaşıcı hastalığının olmadığını gösteren, Devlet ya da üniversite hastanelerinin ilgili bölümlerinden alınan doktor raporu, gerekli görülmesi halinde kişinin sağlığına, devam eden hastalığına veya bağımlılığına ilişkin ayrıntılı rapor.</a:t>
            </a:r>
          </a:p>
          <a:p>
            <a:pPr marL="0" indent="0" algn="just">
              <a:buNone/>
            </a:pP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23167818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63552" y="490364"/>
            <a:ext cx="6192688" cy="5877272"/>
          </a:xfrm>
        </p:spPr>
        <p:txBody>
          <a:bodyPr>
            <a:normAutofit/>
          </a:bodyPr>
          <a:lstStyle/>
          <a:p>
            <a:pPr marL="0" indent="0" algn="just">
              <a:buNone/>
            </a:pPr>
            <a:r>
              <a:rPr lang="tr-TR" sz="1900" b="1" dirty="0">
                <a:latin typeface="Times New Roman" panose="02020603050405020304" pitchFamily="18" charset="0"/>
                <a:cs typeface="Times New Roman" pitchFamily="18" charset="0"/>
              </a:rPr>
              <a:t>3.Koruyucu Aile Biriminin Görevleri</a:t>
            </a:r>
          </a:p>
          <a:p>
            <a:pPr marL="0" indent="0" algn="just">
              <a:buNone/>
            </a:pPr>
            <a:endParaRPr lang="tr-TR" sz="1900" b="1" dirty="0">
              <a:latin typeface="Times New Roman" panose="02020603050405020304" pitchFamily="18" charset="0"/>
              <a:cs typeface="Times New Roman" pitchFamily="18" charset="0"/>
            </a:endParaRPr>
          </a:p>
          <a:p>
            <a:pPr marL="0" indent="0" algn="just">
              <a:buNone/>
            </a:pPr>
            <a:r>
              <a:rPr lang="tr-TR" sz="1900" dirty="0">
                <a:latin typeface="Times New Roman" panose="02020603050405020304" pitchFamily="18" charset="0"/>
                <a:cs typeface="Times New Roman" panose="02020603050405020304" pitchFamily="18" charset="0"/>
              </a:rPr>
              <a:t>a) Başvuruların alınması,</a:t>
            </a:r>
          </a:p>
          <a:p>
            <a:pPr marL="0" indent="0" algn="just">
              <a:buNone/>
            </a:pPr>
            <a:r>
              <a:rPr lang="tr-TR" sz="1900" dirty="0">
                <a:latin typeface="Times New Roman" panose="02020603050405020304" pitchFamily="18" charset="0"/>
                <a:cs typeface="Times New Roman" panose="02020603050405020304" pitchFamily="18" charset="0"/>
              </a:rPr>
              <a:t>b) Sosyal incelemenin yapılması,</a:t>
            </a:r>
          </a:p>
          <a:p>
            <a:pPr marL="0" indent="0" algn="just">
              <a:buNone/>
            </a:pPr>
            <a:r>
              <a:rPr lang="tr-TR" sz="1900" dirty="0">
                <a:latin typeface="Times New Roman" panose="02020603050405020304" pitchFamily="18" charset="0"/>
                <a:cs typeface="Times New Roman" panose="02020603050405020304" pitchFamily="18" charset="0"/>
              </a:rPr>
              <a:t>c) Dosya oluşturulması,</a:t>
            </a:r>
          </a:p>
          <a:p>
            <a:pPr marL="0" indent="0" algn="just">
              <a:buNone/>
            </a:pPr>
            <a:r>
              <a:rPr lang="tr-TR" sz="1900" dirty="0">
                <a:latin typeface="Times New Roman" panose="02020603050405020304" pitchFamily="18" charset="0"/>
                <a:cs typeface="Times New Roman" panose="02020603050405020304" pitchFamily="18" charset="0"/>
              </a:rPr>
              <a:t>ç) Çocuk ile ailenin uyumlaştırılması,</a:t>
            </a:r>
          </a:p>
          <a:p>
            <a:pPr marL="0" indent="0" algn="just">
              <a:buNone/>
            </a:pPr>
            <a:r>
              <a:rPr lang="tr-TR" sz="1900" dirty="0">
                <a:latin typeface="Times New Roman" panose="02020603050405020304" pitchFamily="18" charset="0"/>
                <a:cs typeface="Times New Roman" panose="02020603050405020304" pitchFamily="18" charset="0"/>
              </a:rPr>
              <a:t>d) Çocuğun aileye yerleştirilmesi,</a:t>
            </a:r>
          </a:p>
          <a:p>
            <a:pPr marL="0" indent="0" algn="just">
              <a:buNone/>
            </a:pPr>
            <a:r>
              <a:rPr lang="tr-TR" sz="1900" dirty="0">
                <a:latin typeface="Times New Roman" panose="02020603050405020304" pitchFamily="18" charset="0"/>
                <a:cs typeface="Times New Roman" panose="02020603050405020304" pitchFamily="18" charset="0"/>
              </a:rPr>
              <a:t>e) Çocuğun yerleştirilmesi ile aile yanında izlenmesi, bakımı, sağlık durumu ve eğitimine yönelik tedbir kararlarının yerine getirilmesi ve diğer süreçlerin takibi,</a:t>
            </a:r>
          </a:p>
          <a:p>
            <a:pPr marL="0" indent="0" algn="just">
              <a:buNone/>
            </a:pPr>
            <a:r>
              <a:rPr lang="tr-TR" sz="1900" dirty="0">
                <a:latin typeface="Times New Roman" panose="02020603050405020304" pitchFamily="18" charset="0"/>
                <a:cs typeface="Times New Roman" panose="02020603050405020304" pitchFamily="18" charset="0"/>
              </a:rPr>
              <a:t>f) Koruyucu aile eğitimlerinin planlanması,</a:t>
            </a:r>
          </a:p>
          <a:p>
            <a:pPr marL="0" indent="0" algn="just">
              <a:buNone/>
            </a:pPr>
            <a:r>
              <a:rPr lang="tr-TR" sz="1900" dirty="0">
                <a:latin typeface="Times New Roman" panose="02020603050405020304" pitchFamily="18" charset="0"/>
                <a:cs typeface="Times New Roman" panose="02020603050405020304" pitchFamily="18" charset="0"/>
              </a:rPr>
              <a:t>g) Koruyucu aile ile ilişkilerin düzenli yürütülmesi,</a:t>
            </a:r>
          </a:p>
          <a:p>
            <a:pPr marL="0" indent="0" algn="just">
              <a:buNone/>
            </a:pPr>
            <a:r>
              <a:rPr lang="tr-TR" sz="1900" dirty="0">
                <a:latin typeface="Times New Roman" panose="02020603050405020304" pitchFamily="18" charset="0"/>
                <a:cs typeface="Times New Roman" panose="02020603050405020304" pitchFamily="18" charset="0"/>
              </a:rPr>
              <a:t>ğ) Çocuğun öz ailesi ve yakınlarıyla görüştürülmesi ile ilgili planlama yapılması ve uygulanması,</a:t>
            </a:r>
          </a:p>
          <a:p>
            <a:pPr marL="0" indent="0" algn="just">
              <a:buNone/>
            </a:pPr>
            <a:r>
              <a:rPr lang="tr-TR" sz="1900" dirty="0">
                <a:latin typeface="Times New Roman" panose="02020603050405020304" pitchFamily="18" charset="0"/>
                <a:cs typeface="Times New Roman" panose="02020603050405020304" pitchFamily="18" charset="0"/>
              </a:rPr>
              <a:t>h) Verilecek diğer görevler.</a:t>
            </a:r>
          </a:p>
          <a:p>
            <a:pPr marL="0" indent="0">
              <a:buNone/>
            </a:pP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42922455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8180" y="1117011"/>
            <a:ext cx="8145780" cy="4623978"/>
          </a:xfrm>
        </p:spPr>
        <p:txBody>
          <a:bodyPr>
            <a:normAutofit fontScale="92500" lnSpcReduction="10000"/>
          </a:bodyPr>
          <a:lstStyle/>
          <a:p>
            <a:pPr marL="0" indent="0" algn="just">
              <a:buNone/>
            </a:pPr>
            <a:r>
              <a:rPr lang="tr-TR" b="1" dirty="0">
                <a:latin typeface="Times New Roman" pitchFamily="18" charset="0"/>
                <a:cs typeface="Times New Roman" pitchFamily="18" charset="0"/>
              </a:rPr>
              <a:t>4.Koruyucu Aile Tür ve Modelleri </a:t>
            </a:r>
          </a:p>
          <a:p>
            <a:pPr marL="0" indent="0" algn="just">
              <a:buNone/>
            </a:pPr>
            <a:r>
              <a:rPr lang="tr-TR" dirty="0">
                <a:latin typeface="Times New Roman" pitchFamily="18" charset="0"/>
                <a:cs typeface="Times New Roman" pitchFamily="18" charset="0"/>
              </a:rPr>
              <a:t>Koruyucu aile bakımının birkaç türü ve modeli bulunmaktadır.</a:t>
            </a:r>
          </a:p>
          <a:p>
            <a:pPr marL="0" indent="0" algn="just">
              <a:buNone/>
            </a:pPr>
            <a:endParaRPr lang="tr-TR" dirty="0">
              <a:latin typeface="Times New Roman" pitchFamily="18" charset="0"/>
              <a:cs typeface="Times New Roman" pitchFamily="18" charset="0"/>
            </a:endParaRPr>
          </a:p>
          <a:p>
            <a:pPr marL="0" indent="0" algn="just">
              <a:buNone/>
            </a:pPr>
            <a:r>
              <a:rPr lang="tr-TR" b="1" dirty="0">
                <a:latin typeface="Times New Roman" pitchFamily="18" charset="0"/>
                <a:cs typeface="Times New Roman" pitchFamily="18" charset="0"/>
              </a:rPr>
              <a:t>a. Koruyucu Aile Türleri</a:t>
            </a:r>
          </a:p>
          <a:p>
            <a:pPr marL="0" indent="0" algn="just">
              <a:buNone/>
            </a:pPr>
            <a:r>
              <a:rPr lang="tr-TR" dirty="0">
                <a:latin typeface="Times New Roman" pitchFamily="18" charset="0"/>
                <a:cs typeface="Times New Roman" pitchFamily="18" charset="0"/>
              </a:rPr>
              <a:t>Koruyucu aile olabilmek için başvuruda bulunan ve gerekli koşulları yerine getiren müracaatçılar, koruyucu aile olmaktadır. Koruyucu aile yönteminin gönüllü ve geleneksel bakım türlerinden farkı bulunmaktadır.</a:t>
            </a:r>
          </a:p>
          <a:p>
            <a:pPr marL="0" indent="0" algn="just">
              <a:buNone/>
            </a:pPr>
            <a:r>
              <a:rPr lang="tr-TR" dirty="0">
                <a:latin typeface="Times New Roman" pitchFamily="18" charset="0"/>
                <a:cs typeface="Times New Roman" pitchFamily="18" charset="0"/>
              </a:rPr>
              <a:t>Bu fark , sunulan hizmetin yasal statüsünün ve maddi bir karşılığının bulunmasından kaynaklanmaktadır. </a:t>
            </a:r>
          </a:p>
          <a:p>
            <a:pPr marL="0" indent="0" algn="just">
              <a:buNone/>
            </a:pPr>
            <a:endParaRPr lang="tr-TR" dirty="0">
              <a:latin typeface="Times New Roman" pitchFamily="18" charset="0"/>
              <a:cs typeface="Times New Roman" pitchFamily="18" charset="0"/>
            </a:endParaRPr>
          </a:p>
          <a:p>
            <a:pPr marL="0" indent="0" algn="just">
              <a:buNone/>
            </a:pPr>
            <a:r>
              <a:rPr lang="tr-TR" b="1" dirty="0">
                <a:latin typeface="Times New Roman" pitchFamily="18" charset="0"/>
                <a:cs typeface="Times New Roman" pitchFamily="18" charset="0"/>
              </a:rPr>
              <a:t>a. 1. Gönüllü Olarak Hizmet Veren Koruyucu Aileler</a:t>
            </a:r>
          </a:p>
          <a:p>
            <a:pPr marL="0" indent="0" algn="just">
              <a:buNone/>
            </a:pPr>
            <a:r>
              <a:rPr lang="tr-TR" dirty="0">
                <a:latin typeface="Times New Roman" pitchFamily="18" charset="0"/>
                <a:cs typeface="Times New Roman" pitchFamily="18" charset="0"/>
              </a:rPr>
              <a:t>  Genellikle, evlat edinme bakım yönteminden faydalanamayan aile ve anne-babası olmayıp evlatlık verilmesi mümkün olmayan çocuklara yönelik uygulanan koruyucu aile türüdür. Gönüllü koruyucu olan ailelere, hiçbir ödeme yapılmamakta, çocukların bütün masraflarını aile kendi karşılamaktadır.</a:t>
            </a:r>
          </a:p>
          <a:p>
            <a:pPr marL="0" indent="0" algn="just">
              <a:buNone/>
            </a:pPr>
            <a:endParaRPr lang="tr-TR" b="1" dirty="0">
              <a:latin typeface="Times New Roman" pitchFamily="18" charset="0"/>
              <a:cs typeface="Times New Roman" pitchFamily="18" charset="0"/>
            </a:endParaRPr>
          </a:p>
          <a:p>
            <a:pPr marL="0" indent="0" algn="just">
              <a:buNone/>
            </a:pPr>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38071447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1000" y="0"/>
            <a:ext cx="8892540" cy="6858000"/>
          </a:xfrm>
        </p:spPr>
        <p:txBody>
          <a:bodyPr>
            <a:normAutofit fontScale="92500" lnSpcReduction="20000"/>
          </a:bodyPr>
          <a:lstStyle/>
          <a:p>
            <a:pPr marL="0" indent="0" algn="just">
              <a:buNone/>
            </a:pPr>
            <a:r>
              <a:rPr lang="tr-TR" b="1" dirty="0">
                <a:latin typeface="Times New Roman" pitchFamily="18" charset="0"/>
                <a:cs typeface="Times New Roman" pitchFamily="18" charset="0"/>
              </a:rPr>
              <a:t>a.2. Maddi Destekle Hizmet Veren Koruyucu Aileler</a:t>
            </a:r>
          </a:p>
          <a:p>
            <a:pPr marL="0" indent="0" algn="just">
              <a:buNone/>
            </a:pPr>
            <a:endParaRPr lang="tr-TR" b="1" dirty="0">
              <a:latin typeface="Times New Roman" pitchFamily="18" charset="0"/>
              <a:cs typeface="Times New Roman" pitchFamily="18" charset="0"/>
            </a:endParaRPr>
          </a:p>
          <a:p>
            <a:pPr algn="just"/>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Ailelerin talepleri doğrultusunda koruyucu ailelere maddi(parasal) destek de verilmektedir.</a:t>
            </a:r>
            <a:endParaRPr lang="tr-TR" b="1"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Genel olarak bakıldığında, koruyucu ailelere verilen para ancak çocuğun masraflarını karşılayacak miktarda karşılanmaktadır, aksi takdirde, para kazanmak amacıyla koruyucu aile olmak isteyenlerin sayısının artacağından endişe edilmektedir. </a:t>
            </a:r>
          </a:p>
          <a:p>
            <a:pPr algn="just"/>
            <a:r>
              <a:rPr lang="tr-TR" dirty="0">
                <a:latin typeface="Times New Roman" pitchFamily="18" charset="0"/>
                <a:cs typeface="Times New Roman" pitchFamily="18" charset="0"/>
              </a:rPr>
              <a:t>  Maddi destekle hizmet veren koruyucu ailelere, ülkenin ekonomik imkanlarına bağlı olarak </a:t>
            </a:r>
            <a:r>
              <a:rPr lang="tr-TR" i="1" dirty="0">
                <a:effectLst>
                  <a:outerShdw blurRad="38100" dist="38100" dir="2700000" algn="tl">
                    <a:srgbClr val="000000">
                      <a:alpha val="43137"/>
                    </a:srgbClr>
                  </a:outerShdw>
                </a:effectLst>
                <a:latin typeface="Times New Roman" pitchFamily="18" charset="0"/>
                <a:cs typeface="Times New Roman" pitchFamily="18" charset="0"/>
              </a:rPr>
              <a:t>aylık bakım ödemesi ve geçici koruyucu aile ödemesi</a:t>
            </a:r>
            <a:r>
              <a:rPr lang="tr-TR" dirty="0">
                <a:latin typeface="Times New Roman" pitchFamily="18" charset="0"/>
                <a:cs typeface="Times New Roman" pitchFamily="18" charset="0"/>
              </a:rPr>
              <a:t> adı altında iki türlü bakım ödemesi yapılmaktadır.</a:t>
            </a:r>
          </a:p>
          <a:p>
            <a:pPr algn="just"/>
            <a:r>
              <a:rPr lang="tr-TR" dirty="0">
                <a:latin typeface="Times New Roman" pitchFamily="18" charset="0"/>
                <a:cs typeface="Times New Roman" pitchFamily="18" charset="0"/>
              </a:rPr>
              <a:t>  </a:t>
            </a:r>
            <a:r>
              <a:rPr lang="tr-TR" i="1" dirty="0">
                <a:effectLst>
                  <a:outerShdw blurRad="38100" dist="38100" dir="2700000" algn="tl">
                    <a:srgbClr val="000000">
                      <a:alpha val="43137"/>
                    </a:srgbClr>
                  </a:outerShdw>
                </a:effectLst>
                <a:latin typeface="Times New Roman" pitchFamily="18" charset="0"/>
                <a:cs typeface="Times New Roman" pitchFamily="18" charset="0"/>
              </a:rPr>
              <a:t>Aylık bakım ödemesi </a:t>
            </a:r>
            <a:r>
              <a:rPr lang="tr-TR" dirty="0">
                <a:latin typeface="Times New Roman" pitchFamily="18" charset="0"/>
                <a:cs typeface="Times New Roman" pitchFamily="18" charset="0"/>
              </a:rPr>
              <a:t>koruyucu aile yanına yerleştirilen çocuğun bakım, eğitim ve yetiştirilmelerine ilişkin harcamalara karşılık olmak üzere talepte bulunan koruyucu ailelere yapılan ödemelerdir.</a:t>
            </a:r>
          </a:p>
          <a:p>
            <a:pPr algn="just"/>
            <a:r>
              <a:rPr lang="tr-TR" dirty="0">
                <a:latin typeface="Times New Roman" pitchFamily="18" charset="0"/>
                <a:cs typeface="Times New Roman" pitchFamily="18" charset="0"/>
              </a:rPr>
              <a:t>   Geçici koruyucu aileler yanına yerleştirilen çocukların bakımlarının gerçekleştirilmesi amacıyla ailelerin hizmetine karşılık yapılan ödemeler </a:t>
            </a:r>
            <a:r>
              <a:rPr lang="tr-TR" i="1" dirty="0">
                <a:effectLst>
                  <a:outerShdw blurRad="38100" dist="38100" dir="2700000" algn="tl">
                    <a:srgbClr val="000000">
                      <a:alpha val="43137"/>
                    </a:srgbClr>
                  </a:outerShdw>
                </a:effectLst>
                <a:latin typeface="Times New Roman" pitchFamily="18" charset="0"/>
                <a:cs typeface="Times New Roman" pitchFamily="18" charset="0"/>
              </a:rPr>
              <a:t>geçici koruyucu aylık ödemeyi </a:t>
            </a:r>
            <a:r>
              <a:rPr lang="tr-TR" dirty="0">
                <a:latin typeface="Times New Roman" pitchFamily="18" charset="0"/>
                <a:cs typeface="Times New Roman" pitchFamily="18" charset="0"/>
              </a:rPr>
              <a:t>ifade etmektedir.</a:t>
            </a:r>
          </a:p>
          <a:p>
            <a:pPr algn="just"/>
            <a:endParaRPr lang="tr-TR" dirty="0">
              <a:latin typeface="Times New Roman" pitchFamily="18" charset="0"/>
              <a:cs typeface="Times New Roman" pitchFamily="18" charset="0"/>
            </a:endParaRPr>
          </a:p>
          <a:p>
            <a:pPr marL="0" indent="0" algn="just">
              <a:buNone/>
            </a:pPr>
            <a:r>
              <a:rPr lang="tr-TR" b="1" dirty="0">
                <a:latin typeface="Times New Roman" pitchFamily="18" charset="0"/>
                <a:cs typeface="Times New Roman" pitchFamily="18" charset="0"/>
              </a:rPr>
              <a:t>a.3. Çok Sayıda Çocuğa Bakım Sağlayan Koruyucu Aileler</a:t>
            </a:r>
          </a:p>
          <a:p>
            <a:pPr marL="0" indent="0" algn="just">
              <a:buNone/>
            </a:pPr>
            <a:endParaRPr lang="tr-TR" b="1"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Kişisel bakım bazı çocuklar için faydadan çok zarar verebilmektedir. Bu nedenle ergenlik çağında ve ağır bunalım geçiren çocuklar için çok sayıda çocuğa bakım sağlayan koruyucu aile türünden faydalanılmaktadır.</a:t>
            </a:r>
          </a:p>
          <a:p>
            <a:pPr algn="just"/>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Bu bakım yöntemi tek başına bir koruyucu aile yanına verilmesi uygun görülmeyen ve kurum bakımına uyum sağlayamayan çocuklara yönelik olarak geliştirilmiş bir bakım yöntemidir.</a:t>
            </a:r>
          </a:p>
          <a:p>
            <a:pPr algn="just"/>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28449301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04602" y="304800"/>
            <a:ext cx="8853766" cy="6553200"/>
          </a:xfrm>
        </p:spPr>
        <p:txBody>
          <a:bodyPr>
            <a:normAutofit fontScale="92500" lnSpcReduction="10000"/>
          </a:bodyPr>
          <a:lstStyle/>
          <a:p>
            <a:pPr marL="0" indent="0" algn="just">
              <a:buNone/>
            </a:pPr>
            <a:r>
              <a:rPr lang="tr-TR" b="1" dirty="0">
                <a:latin typeface="Times New Roman" pitchFamily="18" charset="0"/>
                <a:cs typeface="Times New Roman" pitchFamily="18" charset="0"/>
              </a:rPr>
              <a:t>b. Koruyucu Aile Modelleri</a:t>
            </a:r>
          </a:p>
          <a:p>
            <a:pPr marL="0" indent="0" algn="just">
              <a:buNone/>
            </a:pPr>
            <a:endParaRPr lang="tr-TR" b="1" dirty="0">
              <a:latin typeface="Times New Roman" pitchFamily="18" charset="0"/>
              <a:cs typeface="Times New Roman" pitchFamily="18" charset="0"/>
            </a:endParaRPr>
          </a:p>
          <a:p>
            <a:pPr marL="0" indent="0" algn="just">
              <a:buNone/>
            </a:pPr>
            <a:r>
              <a:rPr lang="tr-TR" b="1" dirty="0">
                <a:latin typeface="Times New Roman" pitchFamily="18" charset="0"/>
                <a:cs typeface="Times New Roman" pitchFamily="18" charset="0"/>
              </a:rPr>
              <a:t>b.1. Akraba veya Yakın Çevre Koruyucu Aile Modeli</a:t>
            </a:r>
          </a:p>
          <a:p>
            <a:pPr marL="0" indent="0" algn="just">
              <a:buNone/>
            </a:pPr>
            <a:endParaRPr lang="tr-TR" b="1"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Bu model koruyucu aileye yerleştirilen korunmaya ihtiyacı bulunan çocukların veli ya da vasisi dışında kalan, kan bağı bulunan akrabalar ya da çocuğun iletişim içinde olduğu veya tanıdığı bakıcı, komşu gibi yakın çevresinde olan, tercih etmeleri halinde en az temel ana-baba eğitimleri kapsamında eğitim almış kişi ve ailelerin sağladığı bakım modelidir.</a:t>
            </a:r>
          </a:p>
          <a:p>
            <a:pPr marL="0" indent="0" algn="just">
              <a:buNone/>
            </a:pPr>
            <a:endParaRPr lang="tr-TR"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Bu modelde, öncelikle akrabalara ya da belli bir süre devam eden ana-baba-çocuk ilişkisinin kurulduğu yakın çevre ailelerden uygun olanlara koruyucu aile olmaları yönünde teklifte bulunulur. Bu kişilerin koruyucu aile olmak istemesi durumunda, yapılan sosyal inceleme sonucuna göre, koruyucu aile olmaları komisyonca uygun görülenler için yaş ve eğitim koşulu aranmamaktadır.</a:t>
            </a:r>
          </a:p>
          <a:p>
            <a:pPr marL="0" indent="0" algn="just">
              <a:buNone/>
            </a:pPr>
            <a:r>
              <a:rPr lang="tr-TR" b="1" dirty="0">
                <a:latin typeface="Times New Roman" pitchFamily="18" charset="0"/>
                <a:cs typeface="Times New Roman" pitchFamily="18" charset="0"/>
              </a:rPr>
              <a:t>b.2. Geçici Koruyucu Aile Modeli</a:t>
            </a:r>
          </a:p>
          <a:p>
            <a:pPr marL="0" indent="0" algn="just">
              <a:buNone/>
            </a:pPr>
            <a:endParaRPr lang="tr-TR" b="1"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Geçici koruyucu aile modeli sürekli değildir. Bu bağlamda geçici koruyucu aile modeli, acil koruma gereken ya da hakkında hizmet planı oluşturulmamış ve kuruluş bakımına yerleştirilmemiş ya da kendisi için planlanan hizmet modelinden çeşitli nedenlerle henüz yararlandırılamamış korunmaya ihtiyacı bulunan çocuklar için uygulanan yöntemdir.</a:t>
            </a:r>
          </a:p>
          <a:p>
            <a:pPr marL="0" indent="0" algn="just">
              <a:buNone/>
            </a:pPr>
            <a:r>
              <a:rPr lang="tr-TR" dirty="0">
                <a:latin typeface="Times New Roman" pitchFamily="18" charset="0"/>
                <a:cs typeface="Times New Roman" pitchFamily="18" charset="0"/>
              </a:rPr>
              <a:t>  Geçici koruyucu aile modelinde temel ana, baba eğitimleri ve koruyucu aile birinci ve ikinci kademe eğitimini almış profesyonel kişi ve aileler hizmet sunmaktadır. Sunulan hizmet ya da koruyucu aile olma birkaç gün ile en fazla bir ay arasında değişmektedir.</a:t>
            </a:r>
          </a:p>
          <a:p>
            <a:pPr marL="0" indent="0" algn="just">
              <a:buNone/>
            </a:pPr>
            <a:endParaRPr lang="tr-TR" dirty="0">
              <a:latin typeface="Times New Roman" pitchFamily="18" charset="0"/>
              <a:cs typeface="Times New Roman" pitchFamily="18" charset="0"/>
            </a:endParaRPr>
          </a:p>
          <a:p>
            <a:pPr marL="0" indent="0" algn="just">
              <a:buNone/>
            </a:pPr>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16343430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7889" y="1189528"/>
            <a:ext cx="8779859" cy="5668471"/>
          </a:xfrm>
        </p:spPr>
        <p:txBody>
          <a:bodyPr>
            <a:normAutofit/>
          </a:bodyPr>
          <a:lstStyle/>
          <a:p>
            <a:pPr marL="0" indent="0" algn="just">
              <a:buNone/>
            </a:pPr>
            <a:r>
              <a:rPr lang="tr-TR" b="1" dirty="0">
                <a:latin typeface="Times New Roman" pitchFamily="18" charset="0"/>
                <a:cs typeface="Times New Roman" pitchFamily="18" charset="0"/>
              </a:rPr>
              <a:t>b.3. Süreli Koruyucu Aile Modeli</a:t>
            </a:r>
          </a:p>
          <a:p>
            <a:pPr marL="0" indent="0" algn="just">
              <a:buNone/>
            </a:pPr>
            <a:endParaRPr lang="tr-TR" b="1"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Süreli koruyucu aile modeli öz ailesi yanına kısa sürede döndürülme imkânı bulunmayan ya da kalıcı olarak aile yanına yerleştirilemeyen çocuklara, tercihen temel ana-baba eğitimleri ve Koruyucu Aile Birinci Kademe Eğitimini almış kişi ve ailelerin sağladığı bakımı ifade eder.</a:t>
            </a:r>
          </a:p>
          <a:p>
            <a:pPr marL="0" indent="0" algn="just">
              <a:buNone/>
            </a:pPr>
            <a:endParaRPr lang="tr-TR" dirty="0">
              <a:latin typeface="Times New Roman" pitchFamily="18" charset="0"/>
              <a:cs typeface="Times New Roman" pitchFamily="18" charset="0"/>
            </a:endParaRPr>
          </a:p>
          <a:p>
            <a:pPr marL="0" indent="0" algn="just">
              <a:buNone/>
            </a:pPr>
            <a:r>
              <a:rPr lang="tr-TR" b="1" dirty="0">
                <a:latin typeface="Times New Roman" pitchFamily="18" charset="0"/>
                <a:cs typeface="Times New Roman" pitchFamily="18" charset="0"/>
              </a:rPr>
              <a:t>b.4. Uzmanlaşmış Koruyucu Aile Modeli</a:t>
            </a:r>
          </a:p>
          <a:p>
            <a:pPr marL="0" indent="0" algn="just">
              <a:buNone/>
            </a:pPr>
            <a:endParaRPr lang="tr-TR" b="1"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Söz konusu bu model, özel zorlukları ve ihtiyaçları olan çocuklara yardımcı olabilecek lisans eğitimine sahip veya eşlerden birinin en az ilköğretim düzeyinde olmak üzere temel ana baba eğitimleri, koruyucu aile birinci ve ikinci kademe eğitimlerini almış kişi ve ailelerin sağladığı bakım modelidir.</a:t>
            </a:r>
          </a:p>
        </p:txBody>
      </p:sp>
    </p:spTree>
    <p:extLst>
      <p:ext uri="{BB962C8B-B14F-4D97-AF65-F5344CB8AC3E}">
        <p14:creationId xmlns:p14="http://schemas.microsoft.com/office/powerpoint/2010/main" val="14771607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1773" y="0"/>
            <a:ext cx="9152092" cy="6858000"/>
          </a:xfrm>
        </p:spPr>
        <p:txBody>
          <a:bodyPr>
            <a:normAutofit/>
          </a:bodyPr>
          <a:lstStyle/>
          <a:p>
            <a:pPr marL="0" indent="0" algn="just">
              <a:buNone/>
            </a:pPr>
            <a:endParaRPr lang="tr-TR" b="1" dirty="0">
              <a:latin typeface="Times New Roman" pitchFamily="18" charset="0"/>
              <a:cs typeface="Times New Roman" pitchFamily="18" charset="0"/>
            </a:endParaRPr>
          </a:p>
          <a:p>
            <a:pPr marL="0" indent="0" algn="just">
              <a:buNone/>
            </a:pPr>
            <a:r>
              <a:rPr lang="tr-TR" b="1" dirty="0">
                <a:latin typeface="Times New Roman" pitchFamily="18" charset="0"/>
                <a:cs typeface="Times New Roman" pitchFamily="18" charset="0"/>
              </a:rPr>
              <a:t>5.Koruyucu Ailenin Görevleri</a:t>
            </a:r>
          </a:p>
          <a:p>
            <a:pPr marL="0" indent="0" algn="just">
              <a:buNone/>
            </a:pPr>
            <a:endParaRPr lang="tr-TR" b="1" dirty="0">
              <a:latin typeface="Times New Roman" pitchFamily="18" charset="0"/>
              <a:cs typeface="Times New Roman" pitchFamily="18" charset="0"/>
            </a:endParaRPr>
          </a:p>
          <a:p>
            <a:pPr marL="0" indent="0" algn="just">
              <a:buNone/>
            </a:pPr>
            <a:r>
              <a:rPr lang="tr-TR" i="1" dirty="0">
                <a:latin typeface="Times New Roman" pitchFamily="18" charset="0"/>
                <a:cs typeface="Times New Roman" pitchFamily="18" charset="0"/>
              </a:rPr>
              <a:t>Koruyucu Aile Yönetmeliğine göre koruyucu ailelerin görev ve yükümlülükleri şunlardır;</a:t>
            </a:r>
          </a:p>
          <a:p>
            <a:pPr marL="0" indent="0" algn="just">
              <a:buNone/>
            </a:pPr>
            <a:endParaRPr lang="tr-TR" i="1"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a) Yanına yerleştirilen çocuğun her yönden sağlıklı gelişimi için gerekli koşulları sağlamak ve uygulamak, Sağlık Bakanlığının belirlediği aralıklarda çocuk izlem protokollerine göre izlemini yaptırmak, varsa tedavi planı ile ilgili yükümlülükleri yerine getirmek, uygulanmasında koruyucu aile birimiyle işbirliği içerisinde olmak.</a:t>
            </a:r>
          </a:p>
          <a:p>
            <a:pPr marL="0" indent="0" algn="just">
              <a:buNone/>
            </a:pPr>
            <a:r>
              <a:rPr lang="tr-TR" dirty="0">
                <a:latin typeface="Times New Roman" pitchFamily="18" charset="0"/>
                <a:cs typeface="Times New Roman" pitchFamily="18" charset="0"/>
              </a:rPr>
              <a:t>b) Çocuğun yetenekleri ve becerilerinin el verdiği ölçüde eğitim ve öğretimi veya meslek sahibi edindirilmesi için gerekli çabayı göstermek, çocuğu koruma, eğitme ve yetiştirme dışında hiçbir surette çalıştırmamak.</a:t>
            </a:r>
          </a:p>
          <a:p>
            <a:pPr marL="0" indent="0" algn="just">
              <a:buNone/>
            </a:pPr>
            <a:r>
              <a:rPr lang="tr-TR" dirty="0">
                <a:latin typeface="Times New Roman" pitchFamily="18" charset="0"/>
                <a:cs typeface="Times New Roman" pitchFamily="18" charset="0"/>
              </a:rPr>
              <a:t>c) Görüştürülmesinde koruyucu aile birimince bir sakınca bulunmaması durumunda çocuğun; anne, babası ve diğer yakınları ile koruyucu aile birimince uygun görülen şekil ve zamanda görüşmesini sağlamak.</a:t>
            </a:r>
          </a:p>
          <a:p>
            <a:pPr marL="0" indent="0" algn="just">
              <a:buNone/>
            </a:pPr>
            <a:r>
              <a:rPr lang="tr-TR" dirty="0">
                <a:latin typeface="Times New Roman" pitchFamily="18" charset="0"/>
                <a:cs typeface="Times New Roman" pitchFamily="18" charset="0"/>
              </a:rPr>
              <a:t>ç) Çocuğun kan bağı bulunan ya da eski çevresinden kişilerle il veya ilçe müdürlüğünün bilgisi dışında iletişim kurmamak.</a:t>
            </a:r>
          </a:p>
          <a:p>
            <a:pPr marL="0" indent="0" algn="just">
              <a:buNone/>
            </a:pP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27687767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7DD82D2-A958-430B-A9D8-76437A13B82E}"/>
              </a:ext>
            </a:extLst>
          </p:cNvPr>
          <p:cNvSpPr>
            <a:spLocks noGrp="1"/>
          </p:cNvSpPr>
          <p:nvPr>
            <p:ph idx="1"/>
          </p:nvPr>
        </p:nvSpPr>
        <p:spPr>
          <a:xfrm>
            <a:off x="469337" y="194208"/>
            <a:ext cx="8982159" cy="6663791"/>
          </a:xfrm>
        </p:spPr>
        <p:txBody>
          <a:bodyPr>
            <a:normAutofit fontScale="92500" lnSpcReduction="10000"/>
          </a:bodyPr>
          <a:lstStyle/>
          <a:p>
            <a:pPr marL="0" indent="0" algn="just">
              <a:buNone/>
            </a:pPr>
            <a:r>
              <a:rPr lang="tr-TR" dirty="0">
                <a:latin typeface="Times New Roman" pitchFamily="18" charset="0"/>
                <a:cs typeface="Times New Roman" pitchFamily="18" charset="0"/>
              </a:rPr>
              <a:t>d) Çocuğun karşılanabilir nitelikteki ihtiyaç, istek ve beklentileri ile çocuğu ilgilendiren kararlarda düşüncesini almak.</a:t>
            </a:r>
          </a:p>
          <a:p>
            <a:pPr marL="0" indent="0" algn="just">
              <a:buNone/>
            </a:pPr>
            <a:r>
              <a:rPr lang="tr-TR" dirty="0">
                <a:latin typeface="Times New Roman" pitchFamily="18" charset="0"/>
                <a:cs typeface="Times New Roman" pitchFamily="18" charset="0"/>
              </a:rPr>
              <a:t>e) Çocuğun devam edeceği okul, katılacağı kurs, sünnet gibi hayatını etkileyen, değiştiren konularda sorumlu sosyal çalışma görevlisi ile birlikte karar almak.</a:t>
            </a:r>
          </a:p>
          <a:p>
            <a:pPr marL="0" indent="0" algn="just">
              <a:buNone/>
            </a:pPr>
            <a:r>
              <a:rPr lang="tr-TR" dirty="0">
                <a:latin typeface="Times New Roman" pitchFamily="18" charset="0"/>
                <a:cs typeface="Times New Roman" pitchFamily="18" charset="0"/>
              </a:rPr>
              <a:t>f) Hizmet sürecinde çocukla ilgili oluşan her türlü rutin dışı değişiklikleri ve bunlara ilişkin duyumlarını zaman geçirmeksizin sorumlu sosyal çalışma görevlisine bildirmek.</a:t>
            </a:r>
          </a:p>
          <a:p>
            <a:pPr marL="0" indent="0" algn="just">
              <a:buNone/>
            </a:pPr>
            <a:r>
              <a:rPr lang="tr-TR" dirty="0">
                <a:latin typeface="Times New Roman" pitchFamily="18" charset="0"/>
                <a:cs typeface="Times New Roman" pitchFamily="18" charset="0"/>
              </a:rPr>
              <a:t>g) Koruyucu aile hizmet sürecine ve yerleştirilen çocuklara ilişkin olarak mesleki çalışmaları yürüten sosyal çalışma görevlilerine gerekli çalışma şartlarını hazırlamak, periyodik izlemeleri ve mesleki yönlendirmeleri kabul etmek, koruyucu ve destekleyici tedbir kararlarının uygulanması için uygulama planı doğrultusunda işbirliği yapmak.</a:t>
            </a:r>
          </a:p>
          <a:p>
            <a:pPr marL="0" indent="0" algn="just">
              <a:buNone/>
            </a:pPr>
            <a:r>
              <a:rPr lang="tr-TR" dirty="0">
                <a:latin typeface="Times New Roman" pitchFamily="18" charset="0"/>
                <a:cs typeface="Times New Roman" pitchFamily="18" charset="0"/>
              </a:rPr>
              <a:t>ğ) İl veya ilçe müdürlükleri tarafından koruyucu aile konusunda yapılacak eğitim ve çalışmalara katılmak.</a:t>
            </a:r>
          </a:p>
          <a:p>
            <a:pPr marL="0" indent="0" algn="just">
              <a:buNone/>
            </a:pPr>
            <a:r>
              <a:rPr lang="tr-TR" dirty="0">
                <a:latin typeface="Times New Roman" pitchFamily="18" charset="0"/>
                <a:cs typeface="Times New Roman" pitchFamily="18" charset="0"/>
              </a:rPr>
              <a:t>h) Çocuğun, il veya ilçe müdürlüğünün uygun görüşü alınmaksızın başka bir kişi veya ailenin yanına bırakarak oturma yerini değiştirmemek.</a:t>
            </a:r>
          </a:p>
          <a:p>
            <a:pPr marL="0" indent="0" algn="just">
              <a:buNone/>
            </a:pPr>
            <a:r>
              <a:rPr lang="tr-TR" dirty="0">
                <a:latin typeface="Times New Roman" pitchFamily="18" charset="0"/>
                <a:cs typeface="Times New Roman" pitchFamily="18" charset="0"/>
              </a:rPr>
              <a:t>ı) Telefon değişikliği bilgisini hemen,  adres bilgilerindeki değişikliklerini acil durumlar dışında değişiklik gerçekleşmeden bulunduğu il veya ilçede en az yirmi gün önce, başka bir il veya ilçeye taşınma durumunda en az bir ay önce il veya ilçe müdürlüğüne bildirmek ve taşınma sonrasında da sürekli yerleşim yerini yirmi gün içinde bildirmek.</a:t>
            </a:r>
          </a:p>
          <a:p>
            <a:pPr marL="0" indent="0" algn="just">
              <a:buNone/>
            </a:pPr>
            <a:r>
              <a:rPr lang="tr-TR" dirty="0">
                <a:latin typeface="Times New Roman" pitchFamily="18" charset="0"/>
                <a:cs typeface="Times New Roman" pitchFamily="18" charset="0"/>
              </a:rPr>
              <a:t>i) Çocuğun koşullarının değişmesi sonucu il veya ilçe müdürlüğü tarafından hizmet modelinde bir değişikliğe gidilmesinin planlanması halinde, çocuğun yararının gerektirdiği işlemlerin yapılabilmesi için her türlü destekte bulunmak ve çocuğun ayrılık sürecine hazırlanmasında il veya ilçe müdürlüğü ile iş birliği yapmak.</a:t>
            </a:r>
          </a:p>
          <a:p>
            <a:pPr marL="0" indent="0" algn="just">
              <a:buNone/>
            </a:pPr>
            <a:r>
              <a:rPr lang="tr-TR" dirty="0">
                <a:latin typeface="Times New Roman" pitchFamily="18" charset="0"/>
                <a:cs typeface="Times New Roman" pitchFamily="18" charset="0"/>
              </a:rPr>
              <a:t>j) Çocuk yerleştirme önerisini geçerli bir mazereti olmaması halinde kabul etmek.</a:t>
            </a:r>
          </a:p>
          <a:p>
            <a:pPr marL="0" indent="0">
              <a:buNone/>
            </a:pPr>
            <a:endParaRPr lang="tr-TR" dirty="0">
              <a:latin typeface="Times New Roman" pitchFamily="18" charset="0"/>
              <a:cs typeface="Times New Roman" pitchFamily="18" charset="0"/>
            </a:endParaRPr>
          </a:p>
          <a:p>
            <a:pPr marL="0" indent="0">
              <a:buNone/>
            </a:pP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39290038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25981" y="0"/>
            <a:ext cx="8439993" cy="6858000"/>
          </a:xfrm>
        </p:spPr>
        <p:txBody>
          <a:bodyPr>
            <a:normAutofit/>
          </a:bodyPr>
          <a:lstStyle/>
          <a:p>
            <a:pPr marL="0" indent="0" algn="just">
              <a:buNone/>
            </a:pPr>
            <a:r>
              <a:rPr lang="tr-TR" b="1" dirty="0">
                <a:latin typeface="Times New Roman" pitchFamily="18" charset="0"/>
                <a:cs typeface="Times New Roman" pitchFamily="18" charset="0"/>
              </a:rPr>
              <a:t>6.Çocuğun Geri Alınması</a:t>
            </a:r>
          </a:p>
          <a:p>
            <a:pPr marL="0" indent="0" algn="just">
              <a:buNone/>
            </a:pPr>
            <a:endParaRPr lang="tr-TR" b="1"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Koruyucu aile yanına yerleştirilen çocuk, aşağıdaki durumların tespiti halinde yerleştirmede izlenen usulle geri alınır.</a:t>
            </a:r>
          </a:p>
          <a:p>
            <a:pPr marL="0" indent="0" algn="just">
              <a:buNone/>
            </a:pPr>
            <a:r>
              <a:rPr lang="tr-TR" dirty="0">
                <a:latin typeface="Times New Roman" pitchFamily="18" charset="0"/>
                <a:cs typeface="Times New Roman" pitchFamily="18" charset="0"/>
              </a:rPr>
              <a:t>a) Koruyucu ailenin yükümlülüklerini yerine getirmemesi.</a:t>
            </a:r>
          </a:p>
          <a:p>
            <a:pPr marL="0" indent="0" algn="just">
              <a:buNone/>
            </a:pPr>
            <a:r>
              <a:rPr lang="tr-TR" dirty="0">
                <a:latin typeface="Times New Roman" pitchFamily="18" charset="0"/>
                <a:cs typeface="Times New Roman" pitchFamily="18" charset="0"/>
              </a:rPr>
              <a:t>b) Çocukla koruyucu aile arasındaki sağlıklı iletişimin yapılan mesleki çalışmalara rağmen kurulamaması veya devam ettirilememesi.</a:t>
            </a:r>
          </a:p>
          <a:p>
            <a:pPr marL="0" indent="0" algn="just">
              <a:buNone/>
            </a:pPr>
            <a:r>
              <a:rPr lang="tr-TR" dirty="0">
                <a:latin typeface="Times New Roman" pitchFamily="18" charset="0"/>
                <a:cs typeface="Times New Roman" pitchFamily="18" charset="0"/>
              </a:rPr>
              <a:t>c) Koruyucu aile tarafından çocuğun istismar edildiğinin tespit edilmesi.</a:t>
            </a:r>
          </a:p>
          <a:p>
            <a:pPr marL="0" indent="0" algn="just">
              <a:buNone/>
            </a:pPr>
            <a:r>
              <a:rPr lang="tr-TR" dirty="0">
                <a:latin typeface="Times New Roman" pitchFamily="18" charset="0"/>
                <a:cs typeface="Times New Roman" pitchFamily="18" charset="0"/>
              </a:rPr>
              <a:t>ç) Koruyucu ailenin, çocuğun öz ailesi ile ilişkilerini zedeleyecek tutum ve davranışlarda bulunduğunun ve bu doğrultuda ifadeler kullandığının belirlenmesi.</a:t>
            </a:r>
          </a:p>
          <a:p>
            <a:pPr marL="0" indent="0" algn="just">
              <a:buNone/>
            </a:pPr>
            <a:r>
              <a:rPr lang="tr-TR" dirty="0">
                <a:latin typeface="Times New Roman" pitchFamily="18" charset="0"/>
                <a:cs typeface="Times New Roman" pitchFamily="18" charset="0"/>
              </a:rPr>
              <a:t>d) Çocuk için hizmetten beklenen yararın gerçekleşmediğinin yapılan izlemelerde tespit edilmesi.</a:t>
            </a:r>
          </a:p>
          <a:p>
            <a:pPr marL="0" indent="0" algn="just">
              <a:buNone/>
            </a:pPr>
            <a:r>
              <a:rPr lang="tr-TR" dirty="0">
                <a:latin typeface="Times New Roman" pitchFamily="18" charset="0"/>
                <a:cs typeface="Times New Roman" pitchFamily="18" charset="0"/>
              </a:rPr>
              <a:t>e) Çocuğun koruyucu aileye yerleştirilme nedeninin ortadan kalkması.</a:t>
            </a:r>
          </a:p>
          <a:p>
            <a:pPr marL="0" indent="0" algn="just">
              <a:buNone/>
            </a:pPr>
            <a:r>
              <a:rPr lang="tr-TR" dirty="0">
                <a:latin typeface="Times New Roman" pitchFamily="18" charset="0"/>
                <a:cs typeface="Times New Roman" pitchFamily="18" charset="0"/>
              </a:rPr>
              <a:t>f) Çocuğun yararlanacağı hizmet modelinin değişmesi veya koruma kararının kaldırılması.</a:t>
            </a:r>
          </a:p>
          <a:p>
            <a:pPr marL="0" indent="0" algn="just">
              <a:buNone/>
            </a:pPr>
            <a:r>
              <a:rPr lang="tr-TR" dirty="0">
                <a:latin typeface="Times New Roman" pitchFamily="18" charset="0"/>
                <a:cs typeface="Times New Roman" pitchFamily="18" charset="0"/>
              </a:rPr>
              <a:t>g) Koruyucu ailenin herhangi bir nedenle hizmet vermekten vazgeçmesi.</a:t>
            </a:r>
          </a:p>
          <a:p>
            <a:pPr marL="0" indent="0" algn="just">
              <a:buNone/>
            </a:pP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6401705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E37292-FDE1-4C08-80C3-5D3A4DCDE35B}"/>
              </a:ext>
            </a:extLst>
          </p:cNvPr>
          <p:cNvSpPr>
            <a:spLocks noGrp="1"/>
          </p:cNvSpPr>
          <p:nvPr>
            <p:ph idx="1"/>
          </p:nvPr>
        </p:nvSpPr>
        <p:spPr>
          <a:xfrm>
            <a:off x="428877" y="0"/>
            <a:ext cx="8876963" cy="6858000"/>
          </a:xfrm>
        </p:spPr>
        <p:txBody>
          <a:bodyPr>
            <a:noAutofit/>
          </a:bodyPr>
          <a:lstStyle/>
          <a:p>
            <a:pPr marL="0" indent="0" algn="just">
              <a:buNone/>
            </a:pPr>
            <a:r>
              <a:rPr lang="tr-TR" sz="1400" b="1" dirty="0">
                <a:latin typeface="Times New Roman" panose="02020603050405020304" pitchFamily="18" charset="0"/>
                <a:cs typeface="Times New Roman" panose="02020603050405020304" pitchFamily="18" charset="0"/>
              </a:rPr>
              <a:t>7. Koruyucu Aile Bakımının Olumlu ve Olumsuz Yönleri</a:t>
            </a:r>
          </a:p>
          <a:p>
            <a:pPr marL="0" indent="0" algn="just">
              <a:buNone/>
            </a:pPr>
            <a:endParaRPr lang="tr-TR" sz="1400" b="1" dirty="0">
              <a:latin typeface="Times New Roman" panose="02020603050405020304" pitchFamily="18" charset="0"/>
              <a:cs typeface="Times New Roman" panose="02020603050405020304" pitchFamily="18" charset="0"/>
            </a:endParaRPr>
          </a:p>
          <a:p>
            <a:pPr algn="just"/>
            <a:r>
              <a:rPr lang="tr-TR" sz="1400" dirty="0">
                <a:latin typeface="Times New Roman" panose="02020603050405020304" pitchFamily="18" charset="0"/>
                <a:cs typeface="Times New Roman" panose="02020603050405020304" pitchFamily="18" charset="0"/>
              </a:rPr>
              <a:t> Aile temelli bakım yöntemlerinden biri olan koruyucu aile bakımının, koruyucu aile yanına yerleştirilmiş olan korunmaya ihtiyacı bulunan çocukların yaşamları üzerinde etkileri bulunmaktadır. Bu etkileri, koruyucu aile bakımının olumlu ve olumsuz yönleri olarak değerlendirmek mümkündür.</a:t>
            </a:r>
          </a:p>
          <a:p>
            <a:pPr marL="0" indent="0" algn="just">
              <a:buNone/>
            </a:pPr>
            <a:r>
              <a:rPr lang="tr-TR" sz="1400" b="1" dirty="0">
                <a:latin typeface="Times New Roman" panose="02020603050405020304" pitchFamily="18" charset="0"/>
                <a:cs typeface="Times New Roman" panose="02020603050405020304" pitchFamily="18" charset="0"/>
              </a:rPr>
              <a:t>       a. Olumlu Yönleri</a:t>
            </a:r>
          </a:p>
          <a:p>
            <a:pPr algn="just"/>
            <a:r>
              <a:rPr lang="tr-TR" sz="1400" dirty="0">
                <a:latin typeface="Times New Roman" panose="02020603050405020304" pitchFamily="18" charset="0"/>
                <a:cs typeface="Times New Roman" panose="02020603050405020304" pitchFamily="18" charset="0"/>
              </a:rPr>
              <a:t>Koruyucu aile bakımı, çocuğu, koruyucu aileyi ve çocuğun gerçek ailesini etkileyen üçlü bir süreçtir. Bu bağlamda, koruyucu aile bakımı bu üçlünün her biri için farklı anlamlar taşımaktadır. Koruyucu aile bakımı öncelikle çocuğun gelişimi açısından önemlidir. Koruyucu aile bakımında, çocuğa bakım veren kişiler, sıklıkla değişmemektedir. Çünkü bakım, genellikle uzun sürelidir. Bu durum, çocuk ile bakım veren arasında sağlıklı ve güvene dayalı bir ilişki oluşmasını sağlamakta ve çocuğun ruh sağlığını olumlu yönde etkilemektedir. Kurum bakımının aksine çocuk, koruyucu aile bakımında, bakım verene kolaylıkla ulaşmaktadır. Ayrıca çocuğun kendisine bakım vereni ebeveyni gibi görmesi için, bakım verenle çocuk arasındaki yaş farkının fazla olması gereklidir. Koruyucu ailelerde, bakım verenle çocuk arasındaki yaş farkının fazla olmasının, çocuğun duygusal ve cinsel gelişimine olumlu yönde katkı sağladığı belirtilmektedir</a:t>
            </a:r>
          </a:p>
          <a:p>
            <a:pPr algn="just"/>
            <a:r>
              <a:rPr lang="tr-TR" sz="1400" dirty="0">
                <a:latin typeface="Times New Roman" panose="02020603050405020304" pitchFamily="18" charset="0"/>
                <a:cs typeface="Times New Roman" panose="02020603050405020304" pitchFamily="18" charset="0"/>
              </a:rPr>
              <a:t>Bununla birlikte koruyucu aile bakımının korunmaya ihtiyacı bulunan çocuklara sağladığı en önemli fayda, onların bir aile sıcaklığına kavuşturulmasıdır. Çünkü koruyucu aile bakımı öz ailesince bakım ve korunmaları sağlanamayan, anne ve babasından tamamen ayrılmış, kimsesiz, terk edilmiş ve bir aileye ihtiyaç duyan çocuklar için birçok olumlu katkı sağlamaktadır. Çocuk, öz ailesindeki sorunlardan dolayı aileden uzaklaştırıldığında, sosyal hizmetler hem çocuğun güvenliği için çaba harcamakta hem de çocuğun ailesindeki sorunların çözümüne katkı sunarak, çocuğun aile ile ilişkisinin devamını sağlamaktadır. Böylece, çocuğun kısa sürede ailesine döndürülmesi amaçlanmaktadır.</a:t>
            </a:r>
          </a:p>
          <a:p>
            <a:pPr algn="just"/>
            <a:r>
              <a:rPr lang="tr-TR" sz="1400" dirty="0">
                <a:latin typeface="Times New Roman" panose="02020603050405020304" pitchFamily="18" charset="0"/>
                <a:cs typeface="Times New Roman" panose="02020603050405020304" pitchFamily="18" charset="0"/>
              </a:rPr>
              <a:t>Son olarak, koruyucu aile yönetmeliğinin değiştirilmesiyle koruyucu aile olmak isteyen ancak ekonomik kaygı taşıyanlara kolaylıklar sağlanmıştır. Bu bağlamda, daha önce de ifade edildiği gibi koruyucu aile olan veya koruyucu aile olmak isteyen ancak herhangi bir sosyal güvencesi olmayanların, Sosyal Güvenlik Kurumu kapsamında isteğe bağlı sigorta primlerinin ASHB koruyucu aileler için gönderilen ödenekten karşılanmasıdır.</a:t>
            </a:r>
          </a:p>
          <a:p>
            <a:pPr algn="just"/>
            <a:endParaRPr lang="tr-TR"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7965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49676" y="0"/>
            <a:ext cx="8784976" cy="6858000"/>
          </a:xfrm>
        </p:spPr>
        <p:txBody>
          <a:bodyPr>
            <a:normAutofit/>
          </a:bodyPr>
          <a:lstStyle/>
          <a:p>
            <a:pPr marL="0" indent="0" algn="just">
              <a:buNone/>
            </a:pPr>
            <a:endParaRPr lang="tr-TR" b="1" dirty="0"/>
          </a:p>
          <a:p>
            <a:pPr marL="0" indent="0" algn="just">
              <a:buNone/>
            </a:pPr>
            <a:endParaRPr lang="tr-TR" b="1" dirty="0"/>
          </a:p>
          <a:p>
            <a:pPr marL="0" indent="0" algn="just">
              <a:buNone/>
            </a:pPr>
            <a:endParaRPr lang="tr-TR" b="1" dirty="0"/>
          </a:p>
          <a:p>
            <a:pPr marL="0" indent="0" algn="just">
              <a:buNone/>
            </a:pPr>
            <a:endParaRPr lang="tr-TR" b="1" dirty="0"/>
          </a:p>
          <a:p>
            <a:pPr marL="0" indent="0" algn="ctr">
              <a:buNone/>
            </a:pPr>
            <a:r>
              <a:rPr lang="tr-TR" sz="3600" b="1" dirty="0">
                <a:solidFill>
                  <a:schemeClr val="accent1"/>
                </a:solidFill>
              </a:rPr>
              <a:t>ÇOCUK HAKLARI</a:t>
            </a:r>
          </a:p>
          <a:p>
            <a:pPr marL="0" indent="0" algn="just">
              <a:buNone/>
            </a:pPr>
            <a:r>
              <a:rPr lang="tr-TR" sz="2800" dirty="0"/>
              <a:t>  </a:t>
            </a:r>
            <a:r>
              <a:rPr lang="tr-TR" dirty="0"/>
              <a:t>Çocuk hakları çerçevesinde evrensel boyutta en kapsamlı belge 1989 yılında Birleşmiş Milletler Kurulu tarafından kabul edilen «</a:t>
            </a:r>
            <a:r>
              <a:rPr lang="tr-TR" u="sng" dirty="0"/>
              <a:t>Birleşmiş Milletler Çocuk Hakları Sözleşmesi</a:t>
            </a:r>
            <a:r>
              <a:rPr lang="tr-TR" dirty="0"/>
              <a:t>» </a:t>
            </a:r>
            <a:r>
              <a:rPr lang="tr-TR" dirty="0" err="1"/>
              <a:t>dir</a:t>
            </a:r>
            <a:r>
              <a:rPr lang="tr-TR" dirty="0"/>
              <a:t>. Türkiye’nin 1995 yılında onayladığı bu sözleşme dünyadaki ülkelerin tamamına yakını tarafından imzalanmıştır. </a:t>
            </a:r>
          </a:p>
          <a:p>
            <a:pPr marL="0" indent="0" algn="just">
              <a:buNone/>
            </a:pPr>
            <a:r>
              <a:rPr lang="tr-TR" dirty="0"/>
              <a:t>   Bu Sözleşme; sivil, kültürel, ekonomik, siyasi ve sosyal haklar olduğu gibi insancıl hukuk da dâhil, sadece çocukları ilgilendiren tüm uluslararası insan haklarını kapsamak üzere geliştirilmiş ilk araçtır.</a:t>
            </a:r>
          </a:p>
          <a:p>
            <a:pPr marL="0" indent="0" algn="just">
              <a:buNone/>
            </a:pPr>
            <a:r>
              <a:rPr lang="tr-TR" dirty="0"/>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95D89CB-C1E3-470F-A332-0CF9E93FD24E}"/>
              </a:ext>
            </a:extLst>
          </p:cNvPr>
          <p:cNvSpPr>
            <a:spLocks noGrp="1"/>
          </p:cNvSpPr>
          <p:nvPr>
            <p:ph idx="1"/>
          </p:nvPr>
        </p:nvSpPr>
        <p:spPr>
          <a:xfrm>
            <a:off x="283221" y="0"/>
            <a:ext cx="9063080" cy="6918690"/>
          </a:xfrm>
        </p:spPr>
        <p:txBody>
          <a:bodyPr>
            <a:normAutofit fontScale="85000" lnSpcReduction="20000"/>
          </a:bodyPr>
          <a:lstStyle/>
          <a:p>
            <a:pPr marL="0" indent="0" algn="just">
              <a:buNone/>
            </a:pPr>
            <a:r>
              <a:rPr lang="tr-TR" b="1" dirty="0"/>
              <a:t>      </a:t>
            </a:r>
            <a:r>
              <a:rPr lang="tr-TR" b="1" dirty="0">
                <a:latin typeface="Times New Roman" panose="02020603050405020304" pitchFamily="18" charset="0"/>
                <a:cs typeface="Times New Roman" panose="02020603050405020304" pitchFamily="18" charset="0"/>
              </a:rPr>
              <a:t>b. Olumsuz Yönleri</a:t>
            </a:r>
          </a:p>
          <a:p>
            <a:pPr marL="0" indent="0" algn="just">
              <a:buNone/>
            </a:pPr>
            <a:endParaRPr lang="tr-TR" b="1"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Korunma altına alınmadan önce ya da korunma altında iken yaşamış oldukları </a:t>
            </a:r>
            <a:r>
              <a:rPr lang="tr-TR" dirty="0" err="1">
                <a:latin typeface="Times New Roman" panose="02020603050405020304" pitchFamily="18" charset="0"/>
                <a:cs typeface="Times New Roman" panose="02020603050405020304" pitchFamily="18" charset="0"/>
              </a:rPr>
              <a:t>travmatik</a:t>
            </a:r>
            <a:r>
              <a:rPr lang="tr-TR" dirty="0">
                <a:latin typeface="Times New Roman" panose="02020603050405020304" pitchFamily="18" charset="0"/>
                <a:cs typeface="Times New Roman" panose="02020603050405020304" pitchFamily="18" charset="0"/>
              </a:rPr>
              <a:t> deneyimler sonucunda, korunmaya ihtiyacı olan çocukların gelişim ve algılamaları, akranlarından geri olabilmektedir. Korunmaya ihtiyacı bulunan çocuklar deneyimleri nedeniyle, yetişkinlerle güven temelli ilişkiler kurarken zorlanmakta, kendilerini suçlama, başarısızlık gibi olumsuz duyguları yoğun olarak yaşayabilmektedirler. Koruyucu aileye yerleştirilen korunmaya ihtiyacı bulunan çocukların bu özellikleri, koruyucu aile ile aralarında ciddi uyum sorunları yaşanmasına neden olmaktadır. Ayrıca koruyucu ailenin  biyolojik çocuğuyla, koruyucu aile olunan çocuklar arasında kıskançlık başta olmak üzere çeşitli anlaşmazlıklar çıkmakta sorunlar çözülemediğinde ise koruyucu ailesi olunan çocuğun kuruluşa geri dönmesi kaçınılmaz hale gelmektedir. Koruyucu aile uygulamalarında karşılaşılan zorluklara koruyucu aileden gelen güçlükleri de eklemek gerekir.</a:t>
            </a:r>
          </a:p>
          <a:p>
            <a:pPr algn="just"/>
            <a:r>
              <a:rPr lang="tr-TR" sz="1800" dirty="0">
                <a:latin typeface="Times New Roman" panose="02020603050405020304" pitchFamily="18" charset="0"/>
                <a:cs typeface="Times New Roman" panose="02020603050405020304" pitchFamily="18" charset="0"/>
              </a:rPr>
              <a:t>Çocuklar için uygun olarak seçilemeyen koruyucu ailenin de bazı sakıncaları bulunmaktadır. Çocuğun özelliklerine göre koruyucu aile seçilmemesi, çocukla koruyucu aile arasındaki ilişkilerin denetlenmemesi ve gerekli yönlendirmelerin yapılmaması çocuk ve koruyucu aile arasında çatışmalara neden olmaktadır. Ayrıca denetim eksikliği ya da yetersiz denetim, yasak olmasına rağmen, bazı koruyucu aileler tarafından çocuğun ev işlerine yardımcı olan biri gibi kullanılmasına da yol açabilecektir. Bununla birlikte, gönüllü ya da ücretli koruyucu aile uygulamasında, doğal ana baba ile koruyucu aile arasındaki ilişkilerde sorunlar yaşanabilmekte bu durum çocukları olumsuz etkilemektedir.</a:t>
            </a:r>
          </a:p>
          <a:p>
            <a:pPr algn="just"/>
            <a:r>
              <a:rPr lang="tr-TR" sz="1800" dirty="0">
                <a:latin typeface="Times New Roman" panose="02020603050405020304" pitchFamily="18" charset="0"/>
                <a:cs typeface="Times New Roman" panose="02020603050405020304" pitchFamily="18" charset="0"/>
              </a:rPr>
              <a:t>Koruyucu aile bakımı, çocuğun biyolojik ailesinin, çocuklara devamlı veya geçici bir süre için bakamadıkları, genellikle ailenin sorunlarının çözülmesiyle çocukları yeniden yanlarına alabileceği durumlarda en uygun bakım yöntemi olarak seçilmektedir. Ancak bazı ülkelerde bu yola gereğinden fazla başvurulmakta aile içerisindeki herhangi bir düzensizlik, çatışma veya bozulma, çocuğun aileden alınıp koruyucu aile yanına yerleştirilmesi için yeterli görülmekte, çocuğun aileden koparılmasının yaratacağı olumsuzluklar yeterince değerlendirilmemektedir. Bu tür yanlış uygulamalar, sosyal hizmetlerin geliştiği ülkelerde sıklıkla görülmektedir. </a:t>
            </a:r>
          </a:p>
          <a:p>
            <a:pPr algn="just"/>
            <a:r>
              <a:rPr lang="tr-TR" sz="1800" dirty="0">
                <a:latin typeface="Times New Roman" panose="02020603050405020304" pitchFamily="18" charset="0"/>
                <a:cs typeface="Times New Roman" panose="02020603050405020304" pitchFamily="18" charset="0"/>
              </a:rPr>
              <a:t>Koruyucu aile uygulamasının olumsuz yönlerinden birisi de anne figürünün sıklıkla değişmesidir. Her ne kadar koruyucu aile bakımı uzun süreli bir bakım olarak hedeflenmiş olsa da çocuktan ya da aileden kaynaklanan nedenlerle beklenen uyum sağlanamadığında çocuğun aileden alınıp tekrar yuvaya veya yurda oradan da tekrar bir başka koruyucu aileye verilmesi söz konusudur. Bu bağlamda anne figürlerinin sıklıkla değişmesinin, çocuğun güvensizlik ve reddedilme duygularını daha da pekiştireceği açıktır. Bu nedenle koruyucu ailenin seçiminde, çocuk ve aile için karşılıklı uyumun sağlanması esastır</a:t>
            </a:r>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24700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A95896-E2DA-4904-9A88-AF6BB05C1F1D}"/>
              </a:ext>
            </a:extLst>
          </p:cNvPr>
          <p:cNvSpPr>
            <a:spLocks noGrp="1"/>
          </p:cNvSpPr>
          <p:nvPr>
            <p:ph type="ctrTitle"/>
          </p:nvPr>
        </p:nvSpPr>
        <p:spPr/>
        <p:txBody>
          <a:bodyPr/>
          <a:lstStyle/>
          <a:p>
            <a:pPr algn="ctr"/>
            <a:r>
              <a:rPr lang="tr-TR" sz="4800" b="1" dirty="0">
                <a:solidFill>
                  <a:schemeClr val="accent1"/>
                </a:solidFill>
              </a:rPr>
              <a:t>ÇOCUK KORUMA SİSTEMİNDE AİLE TEMELLİ BAKIM MODELLERİ</a:t>
            </a:r>
            <a:br>
              <a:rPr lang="tr-TR" sz="5400" b="1" dirty="0">
                <a:solidFill>
                  <a:schemeClr val="accent1"/>
                </a:solidFill>
              </a:rPr>
            </a:br>
            <a:endParaRPr lang="tr-TR" dirty="0"/>
          </a:p>
        </p:txBody>
      </p:sp>
      <p:sp>
        <p:nvSpPr>
          <p:cNvPr id="3" name="Alt Başlık 2">
            <a:extLst>
              <a:ext uri="{FF2B5EF4-FFF2-40B4-BE49-F238E27FC236}">
                <a16:creationId xmlns:a16="http://schemas.microsoft.com/office/drawing/2014/main" id="{64170403-F4CC-4238-B7EC-C8C70C316078}"/>
              </a:ext>
            </a:extLst>
          </p:cNvPr>
          <p:cNvSpPr>
            <a:spLocks noGrp="1"/>
          </p:cNvSpPr>
          <p:nvPr>
            <p:ph type="subTitle" idx="1"/>
          </p:nvPr>
        </p:nvSpPr>
        <p:spPr/>
        <p:txBody>
          <a:bodyPr>
            <a:normAutofit/>
          </a:bodyPr>
          <a:lstStyle/>
          <a:p>
            <a:pPr algn="ctr"/>
            <a:r>
              <a:rPr lang="tr-TR" sz="2800" b="1" dirty="0">
                <a:solidFill>
                  <a:schemeClr val="accent2"/>
                </a:solidFill>
              </a:rPr>
              <a:t>EVLAT EDİNME</a:t>
            </a:r>
          </a:p>
        </p:txBody>
      </p:sp>
    </p:spTree>
    <p:extLst>
      <p:ext uri="{BB962C8B-B14F-4D97-AF65-F5344CB8AC3E}">
        <p14:creationId xmlns:p14="http://schemas.microsoft.com/office/powerpoint/2010/main" val="6161531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E7EE710-62DC-4FCD-AC93-149D866DF671}"/>
              </a:ext>
            </a:extLst>
          </p:cNvPr>
          <p:cNvSpPr>
            <a:spLocks noGrp="1"/>
          </p:cNvSpPr>
          <p:nvPr>
            <p:ph idx="1"/>
          </p:nvPr>
        </p:nvSpPr>
        <p:spPr>
          <a:xfrm>
            <a:off x="407171" y="55418"/>
            <a:ext cx="8596668" cy="6802582"/>
          </a:xfrm>
        </p:spPr>
        <p:txBody>
          <a:bodyPr>
            <a:normAutofit/>
          </a:bodyPr>
          <a:lstStyle/>
          <a:p>
            <a:pPr marL="0" indent="0" algn="ctr">
              <a:buNone/>
            </a:pPr>
            <a:r>
              <a:rPr lang="tr-TR" dirty="0"/>
              <a:t>     </a:t>
            </a:r>
            <a:r>
              <a:rPr lang="tr-TR" sz="2400" b="1" dirty="0">
                <a:solidFill>
                  <a:schemeClr val="accent2"/>
                </a:solidFill>
              </a:rPr>
              <a:t>Evlat Edinme</a:t>
            </a:r>
          </a:p>
          <a:p>
            <a:pPr marL="0" indent="0" algn="ctr">
              <a:buNone/>
            </a:pPr>
            <a:endParaRPr lang="tr-TR" dirty="0"/>
          </a:p>
          <a:p>
            <a:pPr algn="just"/>
            <a:r>
              <a:rPr lang="tr-TR" dirty="0"/>
              <a:t>Çocuk sahibi olmak, insan ve aile yaşamının önemli bir aşamasıdır ve çiftlerin ortak özlemleridir. Bu nedenle, çocuksuzluk bazı aileler için başlı başına bir sorundur. Çocuk sahibi olamayan aileler, çocuk hasretini gidermek için değişik çarelere başvurmaktadır. Aileler, doğal ve yasal yollardan çocuk ihtiyaçlarını gideremediğinde, zaman zaman yasa dışı ve uygun olmayan yolları denemektedirler. Bazı kimselerin, yasa dışı yollardan buldukları çocukları, yüklü paralar karşılığı, çocuk sahibi olmak isteyen ailelere satarak çocuk ticareti yaptıkları, çocuk borsası oluşturdukları bilinmektedir. Dolayısıyla, devlet, hem yasa dışı yolları engellemek hem de korunmaya ihtiyacı bulunan çocukları koruma altına alarak uygun bakım yöntemleri sunmaktadır.</a:t>
            </a:r>
          </a:p>
          <a:p>
            <a:pPr algn="just"/>
            <a:endParaRPr lang="tr-TR" dirty="0"/>
          </a:p>
          <a:p>
            <a:pPr algn="just"/>
            <a:r>
              <a:rPr lang="tr-TR" dirty="0"/>
              <a:t>Kurum bakımı ve koruyucu aile gibi evlat edinme ya da bir başka ifadeyle evlat edindirme hizmeti de devletin korunmaya ihtiyacı bulunan çocuklara sunduğu bakım yöntemlerinden biridir. Tarihsel süreçte evlat edinme; dini, siyasi, ekonomik, psikolojik, sosyal ve </a:t>
            </a:r>
            <a:r>
              <a:rPr lang="tr-TR" dirty="0" err="1"/>
              <a:t>ahlâki</a:t>
            </a:r>
            <a:r>
              <a:rPr lang="tr-TR" dirty="0"/>
              <a:t> amaçlar içerisinde daha çok evlat edinen ailenin sürekliliğini sağlama aracı olarak işlev görmüş olsa da günümüzde bu işlev değişmiştir.</a:t>
            </a:r>
          </a:p>
        </p:txBody>
      </p:sp>
    </p:spTree>
    <p:extLst>
      <p:ext uri="{BB962C8B-B14F-4D97-AF65-F5344CB8AC3E}">
        <p14:creationId xmlns:p14="http://schemas.microsoft.com/office/powerpoint/2010/main" val="19018134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9AAD06C-82F8-4D50-A0DC-C2ACBCC7D39C}"/>
              </a:ext>
            </a:extLst>
          </p:cNvPr>
          <p:cNvSpPr>
            <a:spLocks noGrp="1"/>
          </p:cNvSpPr>
          <p:nvPr>
            <p:ph idx="1"/>
          </p:nvPr>
        </p:nvSpPr>
        <p:spPr>
          <a:xfrm>
            <a:off x="677334" y="256309"/>
            <a:ext cx="8596668" cy="5785053"/>
          </a:xfrm>
        </p:spPr>
        <p:txBody>
          <a:bodyPr>
            <a:normAutofit/>
          </a:bodyPr>
          <a:lstStyle/>
          <a:p>
            <a:pPr algn="just"/>
            <a:r>
              <a:rPr lang="tr-TR" dirty="0"/>
              <a:t>Artık evlat edinmenin asıl amacı, çocukları olmayanlara bir varis bulmak ve onların evlat özlemlerini gidermek değil, aile yuvasından yoksun korunmaya ihtiyacı bulunan çocuklara uygun bir aile ve aile çevresinin sağlanmasıdır.</a:t>
            </a:r>
          </a:p>
          <a:p>
            <a:pPr algn="just"/>
            <a:r>
              <a:rPr lang="tr-TR" dirty="0"/>
              <a:t> Türkiye'de küçüklerin evlat edinilmesinde aracılık faaliyetleri Bakanlar Kurulunca yetki verilen kurum ve kuruluşlarca yapılır. Türkiye'de bu görev ASHB ÇHGM’ ne verilmiştir. Evlat edinme hizmetleri, söz konusu kurum tarafından </a:t>
            </a:r>
            <a:r>
              <a:rPr lang="tr-TR" b="1" i="1" dirty="0"/>
              <a:t>"Küçüklerin Evlât Edinilmesinde Aracılık Faaliyetlerinin Yürütülmesine İlişkin Tüzük" </a:t>
            </a:r>
            <a:r>
              <a:rPr lang="tr-TR" dirty="0"/>
              <a:t>ve </a:t>
            </a:r>
            <a:r>
              <a:rPr lang="tr-TR" b="1" i="1" dirty="0"/>
              <a:t>"Evlat Edinme Yönergesi” </a:t>
            </a:r>
            <a:r>
              <a:rPr lang="tr-TR" dirty="0"/>
              <a:t>hükümlerine göre yürütülmektedir. Yurt dışında ise evlat edinme işlemlerinin takibi International </a:t>
            </a:r>
            <a:r>
              <a:rPr lang="tr-TR" dirty="0" err="1"/>
              <a:t>Social</a:t>
            </a:r>
            <a:r>
              <a:rPr lang="tr-TR" dirty="0"/>
              <a:t> Services tarafından yaptırılmaktadır.</a:t>
            </a:r>
          </a:p>
          <a:p>
            <a:pPr algn="just"/>
            <a:r>
              <a:rPr lang="tr-TR" dirty="0"/>
              <a:t>Evlat Edinmenin Tanımı</a:t>
            </a:r>
          </a:p>
          <a:p>
            <a:pPr algn="just"/>
            <a:r>
              <a:rPr lang="tr-TR" dirty="0"/>
              <a:t>Evlat edinme değişik şekillerde tanımlanmaktadır. Bir tanıma göre, evlat edinme, çocuğun ihtiyaçlarını karşılamayı amaçlayan bir sosyal hizmet alanıdır. </a:t>
            </a:r>
          </a:p>
          <a:p>
            <a:pPr algn="just"/>
            <a:r>
              <a:rPr lang="tr-TR" dirty="0"/>
              <a:t>Bir diğer tanıma göre ise öz ailesi yanında bakımı sağlanamayan çocuğa verilen evlat edinme hizmeti çocuk refah hizmetlerinin önemli bir düzenlemesidir.</a:t>
            </a:r>
          </a:p>
        </p:txBody>
      </p:sp>
    </p:spTree>
    <p:extLst>
      <p:ext uri="{BB962C8B-B14F-4D97-AF65-F5344CB8AC3E}">
        <p14:creationId xmlns:p14="http://schemas.microsoft.com/office/powerpoint/2010/main" val="36810809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5F320C8-CD21-4D61-B6D0-D3055F505B79}"/>
              </a:ext>
            </a:extLst>
          </p:cNvPr>
          <p:cNvSpPr>
            <a:spLocks noGrp="1"/>
          </p:cNvSpPr>
          <p:nvPr>
            <p:ph idx="1"/>
          </p:nvPr>
        </p:nvSpPr>
        <p:spPr>
          <a:xfrm>
            <a:off x="337898" y="221674"/>
            <a:ext cx="8596668" cy="6636326"/>
          </a:xfrm>
        </p:spPr>
        <p:txBody>
          <a:bodyPr>
            <a:normAutofit/>
          </a:bodyPr>
          <a:lstStyle/>
          <a:p>
            <a:pPr algn="just"/>
            <a:r>
              <a:rPr lang="tr-TR" dirty="0"/>
              <a:t> Evlat edindirme yöntemi, geçici olmayıp, sürekli bakım sağlayan ve koruyucu aile bakımından farklılık göstermektedir. Evlat edinme, kan bağına dayanmaksızın yasal açıdan ana-baba ve çocuk bağının kurulmasıdır. Bu bağlantı ile ana-baba çocuğa karşı, çocuk da onlara karşı hak ve görev yüklenir. Ayrıca evlat edindirme ana babadan yoksun çocukları anne-babaya, çocuk hasreti çeken aileleri de çocuğa kavuşturmaktadır.</a:t>
            </a:r>
          </a:p>
          <a:p>
            <a:pPr algn="just"/>
            <a:r>
              <a:rPr lang="tr-TR" dirty="0"/>
              <a:t>Bir başka tanıma göre ise evlat edinme hizmeti şu şekilde ifade edilmektedir: Evlat edinme, doğumla birlikte bir hısımlık grubuna ait olan kişinin sosyolojik açıdan kan bağlarına eş tutulan yani hısımlık bağlarını kazanmasını sağlayıcı, kurumlaşmış bir uygulama ile yeni kazanılan bağların eskilerini tamamen veya kısmen bertaraf etmesidir. </a:t>
            </a:r>
          </a:p>
          <a:p>
            <a:pPr algn="just"/>
            <a:r>
              <a:rPr lang="tr-TR" dirty="0"/>
              <a:t>Bu niteliği ile evlat edinme suni olarak nesep bağı kurmaya olanak veren bir kurumdur ve bu nedenle koruyucu aile bakımından farklılık göstermektedir. Evlat edinme öncelikle, evlat edinilecek çocuğu, çocuğun öz ailesini ve çocuğu evlat edinmek isteyen aileyi de içine alan üçlü ve yasal bir süreçtir. </a:t>
            </a:r>
          </a:p>
          <a:p>
            <a:pPr algn="just"/>
            <a:r>
              <a:rPr lang="tr-TR" dirty="0"/>
              <a:t>Evlat edinme hizmeti bu açıdan değerlendirildiğinde, sonuçları bakımından iki yönlüdür. Ailenin çocuğa, çocuğun da aileye olan ihtiyacına cevap vermektedir. Ancak her ne şekilde olursa olsun evlat edinme hizmetinde üç temel hususun dikkate alınması gereklidir. Bunlar: çocuğun ihtiyaçları, çocuğun biyolojik ailesinin ve çocuğu evlat edinen ailenin ihtiyaçlarıdır. Bütün bunların bilinmesi çocuğun özel ihtiyaçlarını en iyi şekilde karşılayacak ailenin bulunmasına yardımcı olacaktır.</a:t>
            </a:r>
          </a:p>
        </p:txBody>
      </p:sp>
    </p:spTree>
    <p:extLst>
      <p:ext uri="{BB962C8B-B14F-4D97-AF65-F5344CB8AC3E}">
        <p14:creationId xmlns:p14="http://schemas.microsoft.com/office/powerpoint/2010/main" val="1695838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046F926-F1B4-4FD4-A8EE-AA481554F6E8}"/>
              </a:ext>
            </a:extLst>
          </p:cNvPr>
          <p:cNvSpPr>
            <a:spLocks noGrp="1"/>
          </p:cNvSpPr>
          <p:nvPr>
            <p:ph idx="1"/>
          </p:nvPr>
        </p:nvSpPr>
        <p:spPr>
          <a:xfrm>
            <a:off x="358680" y="588819"/>
            <a:ext cx="8596668" cy="5576454"/>
          </a:xfrm>
        </p:spPr>
        <p:txBody>
          <a:bodyPr>
            <a:normAutofit/>
          </a:bodyPr>
          <a:lstStyle/>
          <a:p>
            <a:pPr algn="just"/>
            <a:r>
              <a:rPr lang="tr-TR" dirty="0"/>
              <a:t>Çocukların ailelerinden sürekli olarak ayrılmalarının zorunlu olduğu veya kimselerinin bulunmadığı hallerde evlatlık kurumu en iyi bakım modeli olarak kabul edilmektedir. Daha önce de değinildiği gibi evlat edinme, </a:t>
            </a:r>
            <a:r>
              <a:rPr lang="tr-TR" dirty="0" err="1"/>
              <a:t>TMK'nun</a:t>
            </a:r>
            <a:r>
              <a:rPr lang="tr-TR" dirty="0"/>
              <a:t> 305-320'inci düzenlenmiştir. </a:t>
            </a:r>
          </a:p>
          <a:p>
            <a:pPr algn="just"/>
            <a:endParaRPr lang="tr-TR" dirty="0"/>
          </a:p>
          <a:p>
            <a:pPr algn="just"/>
            <a:r>
              <a:rPr lang="tr-TR" dirty="0"/>
              <a:t>Buna göre: Evlat edinme, koşulları, sonuçları ve sona ermesi TMK' da düzenlenmiş bulunan ve hakimin izni ile tamamlanan hukuksal bir kurum olup, evlat edinenle evlatlık arasında, evlilik içi soy bağına benzer bir hısımlık ilişkisi meydana getirmektedir. </a:t>
            </a:r>
          </a:p>
          <a:p>
            <a:pPr algn="just"/>
            <a:endParaRPr lang="tr-TR" dirty="0"/>
          </a:p>
          <a:p>
            <a:pPr algn="just"/>
            <a:r>
              <a:rPr lang="tr-TR" dirty="0"/>
              <a:t>Evlat edinme, ana-babası hukuken ya da fiilen belli olmayan veya ana-babası bulunmakla birlikte, asıl ailesinde sağlıklı yetişme olanağı bulunmayan çocukların, başka bir ailenin devamlı ve asli üyesi durumuna gelmesini sağlar. Böylece, evlat edinilen çocuğa, kan bağı ile bağlı olduğu ana-babasının evinde bulamadığı güvenlik, sağlanmış olur. Evlat edinme sonucunda, çocuk evlat edinenin mirasçısı olur, onun soyadını alarak onun velayeti altına girer. Bir başka ifadeyle, TMK evlat edinmeyi mahkeme kararı ile kurulabilen bir hısımlık ilişkisi olarak düzenlemiştir.</a:t>
            </a:r>
          </a:p>
        </p:txBody>
      </p:sp>
    </p:spTree>
    <p:extLst>
      <p:ext uri="{BB962C8B-B14F-4D97-AF65-F5344CB8AC3E}">
        <p14:creationId xmlns:p14="http://schemas.microsoft.com/office/powerpoint/2010/main" val="30055472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CEF6CFB-7E03-488F-83DF-615E9D5E2327}"/>
              </a:ext>
            </a:extLst>
          </p:cNvPr>
          <p:cNvSpPr>
            <a:spLocks noGrp="1"/>
          </p:cNvSpPr>
          <p:nvPr>
            <p:ph idx="1"/>
          </p:nvPr>
        </p:nvSpPr>
        <p:spPr>
          <a:xfrm>
            <a:off x="330970" y="1572491"/>
            <a:ext cx="8596668" cy="4330325"/>
          </a:xfrm>
        </p:spPr>
        <p:txBody>
          <a:bodyPr/>
          <a:lstStyle/>
          <a:p>
            <a:pPr algn="just"/>
            <a:r>
              <a:rPr lang="tr-TR" dirty="0"/>
              <a:t>Evlat edinme hizmetinin iki türde değerlendirildiği veya tanımlandığı görülmektedir. Bunlardan ilki </a:t>
            </a:r>
            <a:r>
              <a:rPr lang="tr-TR" b="1" i="1" dirty="0"/>
              <a:t>kısmi evlat edinme,</a:t>
            </a:r>
            <a:r>
              <a:rPr lang="tr-TR" dirty="0"/>
              <a:t> ikincisi ise </a:t>
            </a:r>
            <a:r>
              <a:rPr lang="tr-TR" b="1" i="1" dirty="0"/>
              <a:t>tam evlat edinmedir. </a:t>
            </a:r>
            <a:r>
              <a:rPr lang="tr-TR" dirty="0"/>
              <a:t>Kısmi evlat edinme, evlat edinilmiş çocuğun kendi öz ailesi ile ilişkisinin devam etmesi şeklinde tanımlanmaktadır. Söz konusu evlat edinme şekline, kısmi dendiği gibi basit, gevşek ve sınırlı evlat edinme sistemi de denmektedir. </a:t>
            </a:r>
            <a:r>
              <a:rPr lang="tr-TR" b="1" dirty="0"/>
              <a:t>Kısmi evlat edinmede, </a:t>
            </a:r>
            <a:r>
              <a:rPr lang="tr-TR" dirty="0"/>
              <a:t>evlat edinilen kişinin öz ailesi ile ilişkileri kısmen devam etmekte, evlat edinilen ile evlat edinen ve onun ailesi arasında sınırlı bir hısımlık ilişkisi kurulmaktadır. Örneğin, evlat edinilen ile evlat edinenin hısımları arasında hiçbir bağ oluşmamakta, evlat edinilen yalnızca edinenin mirasçısı olabilmekte, evlat edinilenin öz ana-babasına karşı miras hakkı devam etmektedir.</a:t>
            </a:r>
          </a:p>
        </p:txBody>
      </p:sp>
    </p:spTree>
    <p:extLst>
      <p:ext uri="{BB962C8B-B14F-4D97-AF65-F5344CB8AC3E}">
        <p14:creationId xmlns:p14="http://schemas.microsoft.com/office/powerpoint/2010/main" val="15873011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CC575F9-B794-4886-8CDD-34A4339CE027}"/>
              </a:ext>
            </a:extLst>
          </p:cNvPr>
          <p:cNvSpPr>
            <a:spLocks noGrp="1"/>
          </p:cNvSpPr>
          <p:nvPr>
            <p:ph idx="1"/>
          </p:nvPr>
        </p:nvSpPr>
        <p:spPr>
          <a:xfrm>
            <a:off x="656552" y="1183843"/>
            <a:ext cx="8596668" cy="3880773"/>
          </a:xfrm>
        </p:spPr>
        <p:txBody>
          <a:bodyPr>
            <a:normAutofit lnSpcReduction="10000"/>
          </a:bodyPr>
          <a:lstStyle/>
          <a:p>
            <a:pPr algn="just"/>
            <a:r>
              <a:rPr lang="tr-TR" b="1" dirty="0"/>
              <a:t>Tam evlat edinme </a:t>
            </a:r>
            <a:r>
              <a:rPr lang="tr-TR" dirty="0"/>
              <a:t>ise evlatlığın asıl ailesiyle tüm ilişkilerini sona erdirip, bütün hak ve yükümlülükler bakımından yeni ailesinin tam üyesi haline gelmesi, evlat edinenin ailesiyle bütünleşmesi olarak tanımlanmaktadır. Tam evlat edinme, evlatlık ile evlat edinen ve onun ailesi arasında evlilik içi soy bağı ile tamamen aynı olan bir hısımlık bağı meydana getirmektedir. Ayrıca tam evlat edinmede, evlat edinilen çocuk, evlat edinen kişilerden doğmuş çocukların hukuksal statüsünü kazanmaktadır. Bunun sonucu olarak evlat edinilen, evlat edinenin kan ve sıhrî hısımlarıyla hısım olur. Çocuğun asıl ana-babasıyla olan soy bağı, evlilik dışı doğan çocuğun asıl ana-babası tarafından evlat edinilmesi gibi bazı istisnaların dışında son bulur. Bu türde bir düzenlenmenin amacı, çocuğun asıl ailesinden tamamen koparak evlat edinen kişi ya da aileyi benimsemesini sağlamaktır. Kuvvetli evlat edinme sistemi de denen bu sistem, 20'inci yüzyılın ikinci yarısından sonra kabul edilmeye başlanmış, ABD'nin bazı eyaletlerinde, İngiltere, Rusya, Norveç, Almanya, İsviçre gibi ülkelerin Medeni Kanunlarında da yer almıştır.</a:t>
            </a:r>
          </a:p>
        </p:txBody>
      </p:sp>
    </p:spTree>
    <p:extLst>
      <p:ext uri="{BB962C8B-B14F-4D97-AF65-F5344CB8AC3E}">
        <p14:creationId xmlns:p14="http://schemas.microsoft.com/office/powerpoint/2010/main" val="30196229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13CC116-8E05-489C-AE03-D1DE04ACD1C5}"/>
              </a:ext>
            </a:extLst>
          </p:cNvPr>
          <p:cNvSpPr>
            <a:spLocks noGrp="1"/>
          </p:cNvSpPr>
          <p:nvPr>
            <p:ph idx="1"/>
          </p:nvPr>
        </p:nvSpPr>
        <p:spPr>
          <a:xfrm>
            <a:off x="614989" y="1266971"/>
            <a:ext cx="8596668" cy="3880773"/>
          </a:xfrm>
        </p:spPr>
        <p:txBody>
          <a:bodyPr>
            <a:normAutofit lnSpcReduction="10000"/>
          </a:bodyPr>
          <a:lstStyle/>
          <a:p>
            <a:pPr algn="just"/>
            <a:r>
              <a:rPr lang="tr-TR" dirty="0"/>
              <a:t>Türkiye'de ise 1926 yılında kabul edilmiş olan 743 sayılı Medeni Kanun'da sınırlı evlat edinme türü benimsenip, evlat edinen ile evlatlık arasındaki ilişki akdi bir ilişki olarak kabul edilmiştir. </a:t>
            </a:r>
          </a:p>
          <a:p>
            <a:pPr algn="just"/>
            <a:r>
              <a:rPr lang="tr-TR" dirty="0"/>
              <a:t>22.11.2001 tarihinde kabul edilen ve halen yürürlükte olan 4721 sayılı TMK’ </a:t>
            </a:r>
            <a:r>
              <a:rPr lang="tr-TR" dirty="0" err="1"/>
              <a:t>na</a:t>
            </a:r>
            <a:r>
              <a:rPr lang="tr-TR" dirty="0"/>
              <a:t> göre ise tam evlat edinme yöntemi benimsenmiştir. Ayrıca 4721 sayılı TMK’ </a:t>
            </a:r>
            <a:r>
              <a:rPr lang="tr-TR" dirty="0" err="1"/>
              <a:t>na</a:t>
            </a:r>
            <a:r>
              <a:rPr lang="tr-TR" dirty="0"/>
              <a:t> göre evlatlık ilişkisi, kanunun aradığı koşulların yerine getirilmesi halinde mahkeme kararıyla kurulan hukuki bir ilişkiye dönüşmüştür. </a:t>
            </a:r>
          </a:p>
          <a:p>
            <a:pPr algn="just"/>
            <a:r>
              <a:rPr lang="tr-TR" dirty="0"/>
              <a:t>Ancak 4721 sayılı TMK </a:t>
            </a:r>
            <a:r>
              <a:rPr lang="tr-TR" dirty="0" err="1"/>
              <a:t>nun</a:t>
            </a:r>
            <a:r>
              <a:rPr lang="tr-TR" dirty="0"/>
              <a:t> tam evlat edinmeyi değil karma sistemi kabul ettiğini belirten görüşler de mevcuttur. Karma sistemde, küçüklerin evlat edinilmesi açısından, evlat edinenle evlatlık arasında hısımlık ilişkisi kurulup küçüğün gerçek ana ve babasıyla tüm ilişkisi kesilirken, erginlerin evlat edinilmesinde tam bir hısımlık ilişkisi doğmamakta, öz ana-babayla olan soy bağı devam etmektedir.</a:t>
            </a:r>
          </a:p>
        </p:txBody>
      </p:sp>
    </p:spTree>
    <p:extLst>
      <p:ext uri="{BB962C8B-B14F-4D97-AF65-F5344CB8AC3E}">
        <p14:creationId xmlns:p14="http://schemas.microsoft.com/office/powerpoint/2010/main" val="33683017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82FF02-E2E5-4E29-903C-C833EAC7BC70}"/>
              </a:ext>
            </a:extLst>
          </p:cNvPr>
          <p:cNvSpPr>
            <a:spLocks noGrp="1"/>
          </p:cNvSpPr>
          <p:nvPr>
            <p:ph type="ctrTitle"/>
          </p:nvPr>
        </p:nvSpPr>
        <p:spPr>
          <a:xfrm>
            <a:off x="1507067" y="3083406"/>
            <a:ext cx="7766936" cy="1646302"/>
          </a:xfrm>
        </p:spPr>
        <p:txBody>
          <a:bodyPr/>
          <a:lstStyle/>
          <a:p>
            <a:pPr algn="ctr"/>
            <a:r>
              <a:rPr lang="tr-TR" sz="5400" b="1" dirty="0">
                <a:solidFill>
                  <a:schemeClr val="accent2"/>
                </a:solidFill>
              </a:rPr>
              <a:t>EVLAT EDİNMENİN UNSURLARI</a:t>
            </a:r>
            <a:br>
              <a:rPr lang="tr-TR" sz="5400" b="1" dirty="0">
                <a:solidFill>
                  <a:schemeClr val="accent2"/>
                </a:solidFill>
              </a:rPr>
            </a:br>
            <a:endParaRPr lang="tr-TR" dirty="0"/>
          </a:p>
        </p:txBody>
      </p:sp>
    </p:spTree>
    <p:extLst>
      <p:ext uri="{BB962C8B-B14F-4D97-AF65-F5344CB8AC3E}">
        <p14:creationId xmlns:p14="http://schemas.microsoft.com/office/powerpoint/2010/main" val="2932811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84596" y="740088"/>
            <a:ext cx="8887929" cy="7848302"/>
          </a:xfrm>
          <a:prstGeom prst="rect">
            <a:avLst/>
          </a:prstGeom>
        </p:spPr>
        <p:txBody>
          <a:bodyPr wrap="square">
            <a:spAutoFit/>
          </a:bodyPr>
          <a:lstStyle/>
          <a:p>
            <a:pPr algn="just"/>
            <a:r>
              <a:rPr lang="tr-TR" dirty="0">
                <a:solidFill>
                  <a:schemeClr val="tx1">
                    <a:lumMod val="75000"/>
                    <a:lumOff val="25000"/>
                  </a:schemeClr>
                </a:solidFill>
              </a:rPr>
              <a:t>Sözleşme’nin </a:t>
            </a:r>
            <a:r>
              <a:rPr lang="tr-TR" b="1" i="1" u="sng" dirty="0">
                <a:solidFill>
                  <a:schemeClr val="tx1">
                    <a:lumMod val="75000"/>
                    <a:lumOff val="25000"/>
                  </a:schemeClr>
                </a:solidFill>
              </a:rPr>
              <a:t>dört adet yol gösterici ilkesi </a:t>
            </a:r>
            <a:r>
              <a:rPr lang="tr-TR" dirty="0">
                <a:solidFill>
                  <a:schemeClr val="tx1">
                    <a:lumMod val="75000"/>
                    <a:lumOff val="25000"/>
                  </a:schemeClr>
                </a:solidFill>
              </a:rPr>
              <a:t>bulunmaktadır ve bu ilkeler hakların tümünün yerine getirilmesi için temel gerekliliklerdir. Bu ilkeler:</a:t>
            </a:r>
          </a:p>
          <a:p>
            <a:pPr algn="just"/>
            <a:endParaRPr lang="tr-TR" dirty="0">
              <a:solidFill>
                <a:schemeClr val="tx1">
                  <a:lumMod val="75000"/>
                  <a:lumOff val="25000"/>
                </a:schemeClr>
              </a:solidFill>
            </a:endParaRPr>
          </a:p>
          <a:p>
            <a:pPr algn="just"/>
            <a:r>
              <a:rPr lang="tr-TR" b="1" dirty="0">
                <a:solidFill>
                  <a:schemeClr val="tx1">
                    <a:lumMod val="75000"/>
                    <a:lumOff val="25000"/>
                  </a:schemeClr>
                </a:solidFill>
              </a:rPr>
              <a:t>Ayrımcılık yapmama: </a:t>
            </a:r>
            <a:r>
              <a:rPr lang="tr-TR" dirty="0">
                <a:solidFill>
                  <a:schemeClr val="tx1">
                    <a:lumMod val="75000"/>
                    <a:lumOff val="25000"/>
                  </a:schemeClr>
                </a:solidFill>
              </a:rPr>
              <a:t>ÇHS’ </a:t>
            </a:r>
            <a:r>
              <a:rPr lang="tr-TR" dirty="0" err="1">
                <a:solidFill>
                  <a:schemeClr val="tx1">
                    <a:lumMod val="75000"/>
                    <a:lumOff val="25000"/>
                  </a:schemeClr>
                </a:solidFill>
              </a:rPr>
              <a:t>nin</a:t>
            </a:r>
            <a:r>
              <a:rPr lang="tr-TR" dirty="0">
                <a:solidFill>
                  <a:schemeClr val="tx1">
                    <a:lumMod val="75000"/>
                    <a:lumOff val="25000"/>
                  </a:schemeClr>
                </a:solidFill>
              </a:rPr>
              <a:t> 42 maddesi dinleri, ırkları veya yetenekleri ne olursa olsun; ne düşündükleri veya söyledikleri gözetilmeksizin; kültürleri ne olursa olsun; kız veya erkek, zengin veya fakir fark etmeksizin tüm çocukların haklarına ilişkindir.</a:t>
            </a:r>
          </a:p>
          <a:p>
            <a:pPr algn="just"/>
            <a:endParaRPr lang="tr-TR" dirty="0">
              <a:solidFill>
                <a:schemeClr val="tx1">
                  <a:lumMod val="75000"/>
                  <a:lumOff val="25000"/>
                </a:schemeClr>
              </a:solidFill>
            </a:endParaRPr>
          </a:p>
          <a:p>
            <a:pPr algn="just"/>
            <a:r>
              <a:rPr lang="tr-TR" b="1" dirty="0">
                <a:solidFill>
                  <a:schemeClr val="tx1">
                    <a:lumMod val="75000"/>
                    <a:lumOff val="25000"/>
                  </a:schemeClr>
                </a:solidFill>
              </a:rPr>
              <a:t>Çocuğun üstün yararı:</a:t>
            </a:r>
            <a:r>
              <a:rPr lang="tr-TR" dirty="0">
                <a:solidFill>
                  <a:schemeClr val="tx1">
                    <a:lumMod val="75000"/>
                    <a:lumOff val="25000"/>
                  </a:schemeClr>
                </a:solidFill>
              </a:rPr>
              <a:t> çocukları etkileyebilecek yönde verilen her karar veya yapılan her işlem her zaman için onların üstün yararına öncelik tanımalıdır.</a:t>
            </a:r>
          </a:p>
          <a:p>
            <a:pPr algn="just"/>
            <a:endParaRPr lang="tr-TR" dirty="0">
              <a:solidFill>
                <a:schemeClr val="tx1">
                  <a:lumMod val="75000"/>
                  <a:lumOff val="25000"/>
                </a:schemeClr>
              </a:solidFill>
            </a:endParaRPr>
          </a:p>
          <a:p>
            <a:pPr algn="just"/>
            <a:r>
              <a:rPr lang="tr-TR" b="1" dirty="0">
                <a:solidFill>
                  <a:schemeClr val="tx1">
                    <a:lumMod val="75000"/>
                    <a:lumOff val="25000"/>
                  </a:schemeClr>
                </a:solidFill>
              </a:rPr>
              <a:t>Çocuğun varlığını ve gelişimini sürdürmesini sağlama:</a:t>
            </a:r>
            <a:r>
              <a:rPr lang="tr-TR" dirty="0">
                <a:solidFill>
                  <a:schemeClr val="tx1">
                    <a:lumMod val="75000"/>
                    <a:lumOff val="25000"/>
                  </a:schemeClr>
                </a:solidFill>
              </a:rPr>
              <a:t> her çocuğun doğal olarak yaşama hakkı vardır. Onlara gelişmeleri ve potansiyellerini gerçekleştirebilmeleri için her fırsatın temin edilmesi, karar verme yetkisine sahip bireylerin sorumluluğundadır. </a:t>
            </a:r>
          </a:p>
          <a:p>
            <a:pPr algn="just"/>
            <a:endParaRPr lang="tr-TR" dirty="0">
              <a:solidFill>
                <a:schemeClr val="tx1">
                  <a:lumMod val="75000"/>
                  <a:lumOff val="25000"/>
                </a:schemeClr>
              </a:solidFill>
            </a:endParaRPr>
          </a:p>
          <a:p>
            <a:pPr algn="just"/>
            <a:r>
              <a:rPr lang="tr-TR" b="1" dirty="0">
                <a:solidFill>
                  <a:schemeClr val="tx1">
                    <a:lumMod val="75000"/>
                    <a:lumOff val="25000"/>
                  </a:schemeClr>
                </a:solidFill>
              </a:rPr>
              <a:t>Katılım:</a:t>
            </a:r>
            <a:r>
              <a:rPr lang="tr-TR" dirty="0">
                <a:solidFill>
                  <a:schemeClr val="tx1">
                    <a:lumMod val="75000"/>
                    <a:lumOff val="25000"/>
                  </a:schemeClr>
                </a:solidFill>
              </a:rPr>
              <a:t> Çocuklar kendi yaşam ve tecrübelerinin uzmanlarıdır ve kendilerini etkileyecek kararlarda onlara danışılması gerekmektedir. Her çocuğun kendi düşüncesini ifade etme hakkı vardır ve haklarının en iyi şekilde nasıl korunacağı ve yerine getirileceğine ilişkin tavsiye ve değerli bilgiler verebilirler.</a:t>
            </a:r>
          </a:p>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dirty="0"/>
          </a:p>
        </p:txBody>
      </p:sp>
    </p:spTree>
    <p:extLst>
      <p:ext uri="{BB962C8B-B14F-4D97-AF65-F5344CB8AC3E}">
        <p14:creationId xmlns:p14="http://schemas.microsoft.com/office/powerpoint/2010/main" val="198426919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9002E10-79F8-4175-A751-604D19DACCE2}"/>
              </a:ext>
            </a:extLst>
          </p:cNvPr>
          <p:cNvSpPr>
            <a:spLocks noGrp="1"/>
          </p:cNvSpPr>
          <p:nvPr>
            <p:ph idx="1"/>
          </p:nvPr>
        </p:nvSpPr>
        <p:spPr>
          <a:xfrm>
            <a:off x="677334" y="0"/>
            <a:ext cx="8596668" cy="6858000"/>
          </a:xfrm>
        </p:spPr>
        <p:txBody>
          <a:bodyPr>
            <a:normAutofit lnSpcReduction="10000"/>
          </a:bodyPr>
          <a:lstStyle/>
          <a:p>
            <a:pPr marL="0" indent="0" algn="ctr">
              <a:buNone/>
            </a:pPr>
            <a:r>
              <a:rPr lang="tr-TR" dirty="0"/>
              <a:t>     </a:t>
            </a:r>
            <a:r>
              <a:rPr lang="tr-TR" sz="2000" b="1" dirty="0">
                <a:solidFill>
                  <a:schemeClr val="accent2"/>
                </a:solidFill>
              </a:rPr>
              <a:t>Evlat Edinmenin Unsurları </a:t>
            </a:r>
          </a:p>
          <a:p>
            <a:pPr algn="just"/>
            <a:r>
              <a:rPr lang="tr-TR" dirty="0"/>
              <a:t>Evlat edinmenin unsurlarını asli ve şekli unsurlar olarak iki kısımda incelemek mümkündür. </a:t>
            </a:r>
          </a:p>
          <a:p>
            <a:pPr algn="just"/>
            <a:r>
              <a:rPr lang="tr-TR" b="1" dirty="0">
                <a:solidFill>
                  <a:schemeClr val="accent1"/>
                </a:solidFill>
              </a:rPr>
              <a:t>Evlat Edinmenin Asli Unsurları</a:t>
            </a:r>
          </a:p>
          <a:p>
            <a:pPr algn="just"/>
            <a:endParaRPr lang="tr-TR" b="1" dirty="0">
              <a:solidFill>
                <a:schemeClr val="accent1"/>
              </a:solidFill>
            </a:endParaRPr>
          </a:p>
          <a:p>
            <a:pPr algn="just"/>
            <a:r>
              <a:rPr lang="tr-TR" dirty="0"/>
              <a:t>Türkiye'de, evlat edinme işlemleri Türk Medeni Kanunu’ </a:t>
            </a:r>
            <a:r>
              <a:rPr lang="tr-TR" dirty="0" err="1"/>
              <a:t>na</a:t>
            </a:r>
            <a:r>
              <a:rPr lang="tr-TR" dirty="0"/>
              <a:t> göre yapılmaktadır. </a:t>
            </a:r>
            <a:r>
              <a:rPr lang="tr-TR" dirty="0" err="1"/>
              <a:t>TMK'na</a:t>
            </a:r>
            <a:r>
              <a:rPr lang="tr-TR" dirty="0"/>
              <a:t> göre, evlat edinmek isteyenlerin karşılaştıkları ilk unsur yaştır. TMK, evlat edinilen için bir yaş koşulu getirmemiş olmakla birlikte 306'ıncı maddesinde evlat edinenler için alt yaş sınırını 30 yaş olarak belirlemiştir. Dolayısıyla, evlat edinmeye karar veren bir kimse, 30 yaşın üstünde herhangi bir yaşta evlat edinebilir. Ancak söz konusu Kanun'un 308'inci maddesi evlat edinen kişinin evlatlıktan en az 18 yaş büyük olmasını zorunlu bir koşul olarak kabul etmiştir.</a:t>
            </a:r>
          </a:p>
          <a:p>
            <a:pPr algn="just"/>
            <a:endParaRPr lang="tr-TR" dirty="0"/>
          </a:p>
          <a:p>
            <a:pPr algn="just"/>
            <a:r>
              <a:rPr lang="tr-TR" dirty="0"/>
              <a:t>Bir diğer unsur ise bakım ve eğitim koşuludur. Evlat edinmeyle ilgili daha önceki uygulamalarda, evlat edinme istemiyle kuruma başvuran aileler çocuğun aileye yerleştirilmesini takiben evlat edinmeye ilişkin yasal işlemlerini tamamlayabilirken, yeni düzenlemede TMK’ </a:t>
            </a:r>
            <a:r>
              <a:rPr lang="tr-TR" dirty="0" err="1"/>
              <a:t>nun</a:t>
            </a:r>
            <a:r>
              <a:rPr lang="tr-TR" dirty="0"/>
              <a:t> 305'inci maddesi, bir küçüğün evlat edinilmesini evlat edinen tarafından bir yıl süre ile bakılmış ve eğitilmiş olma koşuluna bağlamıştır. Bu bağlamda, bir küçüğü evlat edinen kişi küçüğe bir yıl bakım ve gözetim verdikten sonra, diğer koşulları da uygunsa evlat edinme işlemlerini gerçekleştirebilecektir.</a:t>
            </a:r>
          </a:p>
        </p:txBody>
      </p:sp>
    </p:spTree>
    <p:extLst>
      <p:ext uri="{BB962C8B-B14F-4D97-AF65-F5344CB8AC3E}">
        <p14:creationId xmlns:p14="http://schemas.microsoft.com/office/powerpoint/2010/main" val="24637780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9B0220-984F-4205-8DEB-72EF9CBDC0AB}"/>
              </a:ext>
            </a:extLst>
          </p:cNvPr>
          <p:cNvSpPr>
            <a:spLocks noGrp="1"/>
          </p:cNvSpPr>
          <p:nvPr>
            <p:ph idx="1"/>
          </p:nvPr>
        </p:nvSpPr>
        <p:spPr>
          <a:xfrm>
            <a:off x="138545" y="266700"/>
            <a:ext cx="8969202" cy="6324599"/>
          </a:xfrm>
        </p:spPr>
        <p:txBody>
          <a:bodyPr/>
          <a:lstStyle/>
          <a:p>
            <a:pPr algn="just"/>
            <a:r>
              <a:rPr lang="tr-TR" dirty="0"/>
              <a:t>Ancak evlat edinme, ergin ve kısıtlılar için farklı bir şekilde yürütülmektedir. TMK’ </a:t>
            </a:r>
            <a:r>
              <a:rPr lang="tr-TR" dirty="0" err="1"/>
              <a:t>nun</a:t>
            </a:r>
            <a:r>
              <a:rPr lang="tr-TR" dirty="0"/>
              <a:t> 313’ üncü maddesine göre ergin ve kısıtlıların evlat edinilebilmesi için evlat edinenin sahih sebepli alt soyunun yani çocuğunun olup olmaması önemlidir. Evlat edinenin altsoyunun bulunması halinde, ergin ve kısıtlıların evlat edinilmesi için ancak altsoyun açık izni ile olanaklı hale gelmektedir. Küçüklerin evlat edinilmesinde ise bu koşul aranmaz. Ayrıca ergin ve kısıtlıların evlat edinilmesindeki koşullardan birisi de küçüklerde sadece bir yıl olan bakım ve gözetim süresinin söz konusu bu kişilerde beş yıl olmasıdır. Bir başka ifadeyle, ergin veya kısıtlı bir kişiyi evlat edinecek kişi, ergin veya kısıtlıyla beş yıl beraber yaşamış ya da bakıp gözetmiş olmalıdır.</a:t>
            </a:r>
          </a:p>
          <a:p>
            <a:pPr algn="just"/>
            <a:endParaRPr lang="tr-TR" dirty="0"/>
          </a:p>
          <a:p>
            <a:pPr algn="just"/>
            <a:r>
              <a:rPr lang="tr-TR" dirty="0"/>
              <a:t>Bir ergin veya kısıtlının evlat edinilmesi için evlat edinen tarafından en az beş yıldan beri bakılıp gözetilme koşulunun gerçekleşmesi için, bakım ve gözetimin sürekli bir şekilde (evlat edinen ile edinilenin hep bir arada olması) yerine getirilmesi gerekir. Bu niteliği taşımayan, örneğin sadece hafta sonlarında gerçekleşen bakım ilişkisinin yeterli olmayacağı kabul edilmektedir. TMK’ </a:t>
            </a:r>
            <a:r>
              <a:rPr lang="tr-TR" dirty="0" err="1"/>
              <a:t>nun</a:t>
            </a:r>
            <a:r>
              <a:rPr lang="tr-TR" dirty="0"/>
              <a:t> öngördüğü bir yıllık takip ve izleme sürecinin bitiminde düzenlenecek raporlar kapsamında yapılacak değerlendirme sonucunda, evlat edinme işleminin tamamlanmasına ya da iptaline karar verilecektir. Böylelikle, anne-baba-çocuk ilişkisinin kurulması ve yeni </a:t>
            </a:r>
            <a:r>
              <a:rPr lang="tr-TR"/>
              <a:t>oluşan durumlar </a:t>
            </a:r>
            <a:r>
              <a:rPr lang="tr-TR" dirty="0"/>
              <a:t>sürecinde, aile ve çocuğa sunulan mesleki destek, çocuklar için daha sağlıklı ortamların oluşmasını sağlayacaktır.</a:t>
            </a:r>
          </a:p>
        </p:txBody>
      </p:sp>
    </p:spTree>
    <p:extLst>
      <p:ext uri="{BB962C8B-B14F-4D97-AF65-F5344CB8AC3E}">
        <p14:creationId xmlns:p14="http://schemas.microsoft.com/office/powerpoint/2010/main" val="312047226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9D9D210-0FAF-463C-819F-5032AAB7D776}"/>
              </a:ext>
            </a:extLst>
          </p:cNvPr>
          <p:cNvSpPr>
            <a:spLocks noGrp="1"/>
          </p:cNvSpPr>
          <p:nvPr>
            <p:ph idx="1"/>
          </p:nvPr>
        </p:nvSpPr>
        <p:spPr>
          <a:xfrm>
            <a:off x="261697" y="339436"/>
            <a:ext cx="8596668" cy="6518564"/>
          </a:xfrm>
        </p:spPr>
        <p:txBody>
          <a:bodyPr>
            <a:normAutofit/>
          </a:bodyPr>
          <a:lstStyle/>
          <a:p>
            <a:pPr algn="just"/>
            <a:r>
              <a:rPr lang="tr-TR" dirty="0"/>
              <a:t>Evlat edinmenin bir başka unsuru ise evlat edinmek isteyen eşler ile ilgilidir. Eski uygulamada 35 yaşını doldurmuş üzerlerine kayıtlı çocuğu olmayan eşler isterlerse tek başlarına evlat edinebilirken, TMK ile yeni uygulamaya geçilmiş ve eşlerin ancak birlikte evlat edinebileceği kabul edilmiştir. Evli olmayan fakat birlikte yaşayanlar ise bir aile gibi birlikte evlat edinememektedir. Evlat edinecek eşlerin, en az beş yıldan beri evli veya 30 yaşını doldurmuş olmaları gerekmektedir. Bu uygulama ile eşlerin ölümü ya da ayrılmaları halinde çocuğun haklarının daha iyi korunabilmesi amaçlanmıştır. </a:t>
            </a:r>
          </a:p>
          <a:p>
            <a:pPr algn="just"/>
            <a:endParaRPr lang="tr-TR" dirty="0"/>
          </a:p>
          <a:p>
            <a:pPr algn="just"/>
            <a:r>
              <a:rPr lang="tr-TR" dirty="0"/>
              <a:t>Evlat edinme işleminin, evlat edinen kişinin varsa diğer çocuklarının haklarını hakkaniyete aykırı bir biçimde zedelememesi gereklidir. 4721 sayılı TMK’ </a:t>
            </a:r>
            <a:r>
              <a:rPr lang="tr-TR" dirty="0" err="1"/>
              <a:t>nundan</a:t>
            </a:r>
            <a:r>
              <a:rPr lang="tr-TR" dirty="0"/>
              <a:t> önce, nüfusuna kayıtlı öz çocuğu olan aileler ile çocuğu olup da ikinci doğum şansı olmayan fakat çocuk isteyen çiftler, evlat edinmek isteseler de evlat edinemiyorlardı. Ayrıca evlat edinmek üzere yanlarına çocuk yerleştirildikten sonra kendi çocuğuna sahip olma şansını yakalayan ailelerden bazıları da yanlarına yerleştirilen çocuğu kaybetmemek için onun nesebini değiştirme yollarını denemekteydi. 4721 sayılı TMK’ </a:t>
            </a:r>
            <a:r>
              <a:rPr lang="tr-TR" dirty="0" err="1"/>
              <a:t>nun</a:t>
            </a:r>
            <a:r>
              <a:rPr lang="tr-TR" dirty="0"/>
              <a:t> yürürlüğe girmesi ile birlikte artık çocuğu olan aileler de diğer çocuklarının haklarının hakkaniyete aykırı bir biçimde zedelenmemesi koşuluyla evlat edinebilmektedir. Böylece, korunmaya ihtiyacı bulunan çocukların neseplerinin değiştirilmesi girişimleri baştan önlenmektedir.</a:t>
            </a:r>
          </a:p>
          <a:p>
            <a:pPr algn="just"/>
            <a:endParaRPr lang="tr-TR" dirty="0"/>
          </a:p>
        </p:txBody>
      </p:sp>
    </p:spTree>
    <p:extLst>
      <p:ext uri="{BB962C8B-B14F-4D97-AF65-F5344CB8AC3E}">
        <p14:creationId xmlns:p14="http://schemas.microsoft.com/office/powerpoint/2010/main" val="18171770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2552A5-6DEA-47CD-9D57-413AFF62F102}"/>
              </a:ext>
            </a:extLst>
          </p:cNvPr>
          <p:cNvSpPr>
            <a:spLocks noGrp="1"/>
          </p:cNvSpPr>
          <p:nvPr>
            <p:ph idx="1"/>
          </p:nvPr>
        </p:nvSpPr>
        <p:spPr>
          <a:xfrm>
            <a:off x="330970" y="471055"/>
            <a:ext cx="8596668" cy="6470072"/>
          </a:xfrm>
        </p:spPr>
        <p:txBody>
          <a:bodyPr>
            <a:normAutofit fontScale="92500" lnSpcReduction="10000"/>
          </a:bodyPr>
          <a:lstStyle/>
          <a:p>
            <a:pPr algn="just"/>
            <a:r>
              <a:rPr lang="tr-TR" dirty="0"/>
              <a:t>Evlat edinmenin unsurlarından bir diğeri de rıza koşuludur. Rıza koşulu, küçüğün evlat edinilmesi için ana ve babasının rıza vermesidir. Küçüğün evlat edinilmesi için verilen rızada, evlat edinen kişilerin adları belirtilmemiş veya evlat edinenler henüz belirlenmemiş olsa dahi rıza geçerlidir. Ancak ayırt etme gücüne sahip olan kişinin rızası olmadıkça evlatlığa alınamaz. Ayrıca evlat edinilen ayırt etme gücüne sahip olsa bile, kişinin velayet altında bulunması durumunda, anne ve babasının rızası aynen gereklidir. Ana ve babanın rızası doğumdan sonraki ilk 6 hafta geçtikten sonra verilebilir. Verilen rızanın tutanağa geçirilmesinden sonraki 6 hafta içinde rıza aynı usulle geri alınabilir.</a:t>
            </a:r>
          </a:p>
          <a:p>
            <a:pPr algn="just"/>
            <a:endParaRPr lang="tr-TR" dirty="0"/>
          </a:p>
          <a:p>
            <a:pPr algn="just"/>
            <a:r>
              <a:rPr lang="tr-TR" dirty="0"/>
              <a:t>Geri almadan sonra yeniden rıza verilirse, ikinci rızadan geri dönülemez. Evlat edinilen kişinin ana ve babasına, birinin kim olduğu veya uzun süreden beri nerede oturduğu bilinmiyorsa veya ayırt etme gücünden sürekli olarak yoksun bulunuyorsa ya da küçüğe karşı özen gösterme yükümlülüğünü yeterince yerine getirmiyorsa anne ve babanın rıza koşulu aranmamakta ve rızanın aranmaması kararı ilgiliye yazılı olarak bildirilmektedir. Yine TMK’ </a:t>
            </a:r>
            <a:r>
              <a:rPr lang="tr-TR" dirty="0" err="1"/>
              <a:t>na</a:t>
            </a:r>
            <a:r>
              <a:rPr lang="tr-TR" dirty="0"/>
              <a:t> göre, evlat edinilen evliyse eşinin de rızasının bulunması gereklidir.</a:t>
            </a:r>
          </a:p>
          <a:p>
            <a:pPr algn="just"/>
            <a:endParaRPr lang="tr-TR" dirty="0"/>
          </a:p>
          <a:p>
            <a:pPr algn="just"/>
            <a:r>
              <a:rPr lang="tr-TR" dirty="0"/>
              <a:t>Evlat edinilecek kişi vesayet altında ise ayırt etme gücüne sahip olup olmamasına bakılmaksızın vesayet dairelerinin izniyle evlat edinilebilir. Ayrıca evlat edinme, şahsa sıkı surette bağlı bir hak olduğundan, evlat edinenin temyiz kudretine sahip olması gerekir. Eğer evlat edinmek isteyen kimse mümeyyiz bir kısıtlı ise vasisinin ve ayrıca sulh hâkimi ve asliye mahkemelerinin izni gereklidir.</a:t>
            </a:r>
          </a:p>
          <a:p>
            <a:endParaRPr lang="tr-TR" dirty="0"/>
          </a:p>
        </p:txBody>
      </p:sp>
    </p:spTree>
    <p:extLst>
      <p:ext uri="{BB962C8B-B14F-4D97-AF65-F5344CB8AC3E}">
        <p14:creationId xmlns:p14="http://schemas.microsoft.com/office/powerpoint/2010/main" val="308377649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30DC297-5DAB-425B-8297-AA64EC06952C}"/>
              </a:ext>
            </a:extLst>
          </p:cNvPr>
          <p:cNvSpPr>
            <a:spLocks noGrp="1"/>
          </p:cNvSpPr>
          <p:nvPr>
            <p:ph idx="1"/>
          </p:nvPr>
        </p:nvSpPr>
        <p:spPr>
          <a:xfrm>
            <a:off x="538788" y="1391661"/>
            <a:ext cx="8596668" cy="6650902"/>
          </a:xfrm>
        </p:spPr>
        <p:txBody>
          <a:bodyPr/>
          <a:lstStyle/>
          <a:p>
            <a:pPr algn="just"/>
            <a:r>
              <a:rPr lang="tr-TR" b="1" dirty="0">
                <a:solidFill>
                  <a:schemeClr val="accent1"/>
                </a:solidFill>
              </a:rPr>
              <a:t>Evlat Edinmenin Şekli Unsurları</a:t>
            </a:r>
          </a:p>
          <a:p>
            <a:pPr algn="just"/>
            <a:endParaRPr lang="tr-TR" b="1" dirty="0">
              <a:solidFill>
                <a:schemeClr val="accent1"/>
              </a:solidFill>
            </a:endParaRPr>
          </a:p>
          <a:p>
            <a:pPr algn="just"/>
            <a:r>
              <a:rPr lang="tr-TR" dirty="0"/>
              <a:t>Evlat edinmenin biçimsel koşullarından ilki rızanın geçirilmesidir. TMK’ </a:t>
            </a:r>
            <a:r>
              <a:rPr lang="tr-TR" dirty="0" err="1"/>
              <a:t>nun</a:t>
            </a:r>
            <a:r>
              <a:rPr lang="tr-TR" dirty="0"/>
              <a:t> 309'uncu maddesi uyarınca ana-babanın rızası, küçüğün veya ana babanın oturdukları yer mahkemesinde sözlü veya yazılı olarak tutanağa geçirilmiş ya da rızanın aranmamasına karar verilmiş olmalıdır. TMK’ </a:t>
            </a:r>
            <a:r>
              <a:rPr lang="tr-TR" dirty="0" err="1"/>
              <a:t>nun</a:t>
            </a:r>
            <a:r>
              <a:rPr lang="tr-TR" dirty="0"/>
              <a:t> 312’inci maddesine göre; evlat edindirilmek amacıyla bir kuruma yerleştirilen küçüğün ana ve babasından birinin rızasının eksik olması halinde, evlat edinenin veya evlat edinmede aracılık yapan kurumun isteği üzerine, küçüğün aileye yerleştirilmesinden önce oturduğu yerdeki mahkeme rızanın aranıp aranmamasına karar vermektedir. Diğer hallerde ise bu konudaki karar evlat edinme işlemleri sırasında verilmektedir.</a:t>
            </a:r>
          </a:p>
        </p:txBody>
      </p:sp>
    </p:spTree>
    <p:extLst>
      <p:ext uri="{BB962C8B-B14F-4D97-AF65-F5344CB8AC3E}">
        <p14:creationId xmlns:p14="http://schemas.microsoft.com/office/powerpoint/2010/main" val="10282110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54C3CC-5A22-48E2-A0B4-D96C2B7982A3}"/>
              </a:ext>
            </a:extLst>
          </p:cNvPr>
          <p:cNvSpPr>
            <a:spLocks noGrp="1"/>
          </p:cNvSpPr>
          <p:nvPr>
            <p:ph idx="1"/>
          </p:nvPr>
        </p:nvSpPr>
        <p:spPr>
          <a:xfrm>
            <a:off x="448734" y="249382"/>
            <a:ext cx="8596668" cy="5875107"/>
          </a:xfrm>
        </p:spPr>
        <p:txBody>
          <a:bodyPr>
            <a:normAutofit lnSpcReduction="10000"/>
          </a:bodyPr>
          <a:lstStyle/>
          <a:p>
            <a:pPr algn="just"/>
            <a:r>
              <a:rPr lang="tr-TR" dirty="0"/>
              <a:t>Evlat edinmenin şekli unsurlarının ikincisi ise evlat edinme kararıdır. TMK’ </a:t>
            </a:r>
            <a:r>
              <a:rPr lang="tr-TR" dirty="0" err="1"/>
              <a:t>nun</a:t>
            </a:r>
            <a:r>
              <a:rPr lang="tr-TR" dirty="0"/>
              <a:t> 315'inci maddesi uyarınca, evlatlık ilişkisi mahkemece verilen "evlat edinme kararı” ile kurulmuş olur. Evlat edinmek isteyen kişinin bizzat kendisi veya avukatı aracılığıyla ikametgâhının bulunduğu yerdeki aile mahkemesine, aile mahkemesi bulunmayan yerde ise asliye hukuk mahkemesine başvuruda bulunması gereklidir. Kurumun bakım ve koruması altındaki çocuklardan durumu evlat edindirmeye uygun olanlar, mahkeme işlemleri tamamlandıktan sonra, ailelere verilmektedir. </a:t>
            </a:r>
          </a:p>
          <a:p>
            <a:pPr algn="just"/>
            <a:endParaRPr lang="tr-TR" dirty="0"/>
          </a:p>
          <a:p>
            <a:pPr algn="just"/>
            <a:r>
              <a:rPr lang="tr-TR" dirty="0"/>
              <a:t>Ancak hâkimin, evlat edinmeye izin verebilmesi için, evlat edinme işleminde evlat edinilecek çocuğun menfaatinin bulunması gereklidir. Yetkili mahkeme, evlat edinen kişinin oturduğu yer, birlikte evlat edinmede ise eşlerden birinin oturduğu yerdeki mahkemedir. TMK’ </a:t>
            </a:r>
            <a:r>
              <a:rPr lang="tr-TR" dirty="0" err="1"/>
              <a:t>nun</a:t>
            </a:r>
            <a:r>
              <a:rPr lang="tr-TR" dirty="0"/>
              <a:t> 316'ıncı maddesine göre mahkeme, esaslı sayılan her türlü durum ve koşulu kapsamlı bir biçimde araştırdıktan, evlat edinen ile edinilenin dinlenmeleri ve gerektiği takdirde uzman görüşlerini aldıktan sonra evlat edinme kararını verebilir. Araştırmayla evlat edinen ile edinilenin kişiliği ve sağlığı, karşılıklı ilişkileri, ekonomik durumları, evlat edinenin eğitme yeteneği, evlat edinmeye yönelten nedenler ve aile ilişkileri ile bakım ilişkilerindeki gelişmelerin açıklığa kavuşturulması hedeflenir. Evlat edinenin altsoyu varsa, onların evlat edinme ile ilgili tavır ve düşünceleri de değerlendirilmektedir.</a:t>
            </a:r>
          </a:p>
          <a:p>
            <a:pPr algn="just"/>
            <a:endParaRPr lang="tr-TR" dirty="0"/>
          </a:p>
        </p:txBody>
      </p:sp>
    </p:spTree>
    <p:extLst>
      <p:ext uri="{BB962C8B-B14F-4D97-AF65-F5344CB8AC3E}">
        <p14:creationId xmlns:p14="http://schemas.microsoft.com/office/powerpoint/2010/main" val="31100418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D2B188-4F36-4F62-BF5A-BE6643F8B32D}"/>
              </a:ext>
            </a:extLst>
          </p:cNvPr>
          <p:cNvSpPr>
            <a:spLocks noGrp="1"/>
          </p:cNvSpPr>
          <p:nvPr>
            <p:ph idx="1"/>
          </p:nvPr>
        </p:nvSpPr>
        <p:spPr>
          <a:xfrm>
            <a:off x="469516" y="768927"/>
            <a:ext cx="8596668" cy="5895889"/>
          </a:xfrm>
        </p:spPr>
        <p:txBody>
          <a:bodyPr/>
          <a:lstStyle/>
          <a:p>
            <a:pPr algn="just"/>
            <a:r>
              <a:rPr lang="tr-TR" dirty="0"/>
              <a:t>TMK’ </a:t>
            </a:r>
            <a:r>
              <a:rPr lang="tr-TR" dirty="0" err="1"/>
              <a:t>nun</a:t>
            </a:r>
            <a:r>
              <a:rPr lang="tr-TR" dirty="0"/>
              <a:t> 314’ üncü maddesine göre, evlat edinmenin şekli unsurlarının üçüncüsü ise nüfusa tescildir. Evlatlıkla ilgili kesinleşmiş mahkeme kararı, evlat edinen ve evlat edinilenin naklen geldiği nüfus kütüklerine işlenerek, iki kütük arasında bağ kurulur. Evlat edinme öncesinde, ilgili sosyal hizmet uzmanlarınca evlat edinecek ailelere, hukuki ve sosyal boyutlar hakkında gerekli bilgi verilmektedir. Ayrıca evlat edinme öncesinde çocuk ve aile arasında çıkabilecek problemler konusunda danışmanlık yapılmakta, ailenin çocuğa istenildiği şekilde bakıp bakmadığı takip edilmektedir.</a:t>
            </a:r>
          </a:p>
          <a:p>
            <a:pPr algn="just"/>
            <a:endParaRPr lang="tr-TR" dirty="0"/>
          </a:p>
          <a:p>
            <a:pPr algn="just"/>
            <a:r>
              <a:rPr lang="tr-TR" dirty="0"/>
              <a:t>Evlat edinme işleminin geçerli olması için kanunun öngördüğü asli ve şekli koşullara uyulması gereklidir. Aksi halde yapılmış olan işlem, evlat edinme hizmetinin butlanı, iptaline veya işlemin hükümsüzlüğüne neden olur. Yürürlükte bulunan TMK açısından evlatlık ilişkisi bir aile hukuku sözleşmesi olarak değil, kamusal yanı ağırlıklı olan ve hakim kararıyla kurulan bir ilişkidir. Hakim kararıyla kurulan bu ilişki yine ancak hakim kararıyla sona erdirilmektedir.</a:t>
            </a:r>
          </a:p>
        </p:txBody>
      </p:sp>
    </p:spTree>
    <p:extLst>
      <p:ext uri="{BB962C8B-B14F-4D97-AF65-F5344CB8AC3E}">
        <p14:creationId xmlns:p14="http://schemas.microsoft.com/office/powerpoint/2010/main" val="117375578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68C3A1E-D07C-472A-AC7F-B133B94BAA74}"/>
              </a:ext>
            </a:extLst>
          </p:cNvPr>
          <p:cNvSpPr>
            <a:spLocks noGrp="1"/>
          </p:cNvSpPr>
          <p:nvPr>
            <p:ph idx="1"/>
          </p:nvPr>
        </p:nvSpPr>
        <p:spPr>
          <a:xfrm>
            <a:off x="677334" y="0"/>
            <a:ext cx="8596668" cy="6857999"/>
          </a:xfrm>
        </p:spPr>
        <p:txBody>
          <a:bodyPr>
            <a:normAutofit/>
          </a:bodyPr>
          <a:lstStyle/>
          <a:p>
            <a:pPr algn="just"/>
            <a:r>
              <a:rPr lang="tr-TR" sz="1600" dirty="0"/>
              <a:t>Evlatlık ilişkisinin sona erdirilmesi iki şekilde mümkündür. Bunlardan ilki evlatlık ilişkisi kurulurken yasal neden bulunmaksızın rıza alınmamışsa ve küçüğün menfaati ağır biçimde zedelenmeyecekse, rızası alınması gereken kişilerin başvurusu ve mahkeme kararı ile evlatlık ilişkisi ortadan kaldırılabilir, Evlat edinilecek kişilerden, ayırt etme gücüne sahip olanların kendilerinin, evlat edinilecek kişinin küçük ya da kısıtlı olması durumunda ise onların, ana babalarının, evli olan ergin ve kısıtlılar için ise eşlerinin rızasının alınması gerekmektedir. Evlatlık ilişkisi kurulurken eğer bu kişilerin rızaları alınmaz ise rızası alınmayan kişiler, evlatlık ilişkisinin kaldırılmasını talep edebilirler.</a:t>
            </a:r>
          </a:p>
          <a:p>
            <a:pPr algn="just"/>
            <a:endParaRPr lang="tr-TR" sz="1600" dirty="0"/>
          </a:p>
          <a:p>
            <a:pPr algn="just"/>
            <a:r>
              <a:rPr lang="tr-TR" sz="1600" dirty="0"/>
              <a:t>Evlatlık ilişkisinin sona erdirilebileceği ikinci durum ise evlat edinme işleminin esasa ilişkin diğer noksanlıklardan biriyle sakatsa, cumhuriyet savcısı veya ilgili her kişi evlatlık ilişkisinin kaldırılmasını isteyebilir. Rıza dışında, evlat edinmenin koşullarında bir eksiklik bulunması diğer noksanlıklar olarak değerlendirilmekte ve bu noksanlıkların esasa ilişkin olması gerekmektedir. Bu duruma örnek olarak, kanun hükmü gereği evlat edinen ile evlatlık arasındaki yaş farkının, evlat edinenin evlatlığa bir yıl bakma ve eğitme ilişkisinin bulunmaması ve birlikte evlat edinme kuralına aykırı hallerin bulunması örnek gösterilebilir. Evlat edinmenin asli koşullarına uyulmaması nedeniyle meydana gelen iptal durumlarında, iptal davası belli bir süre ile sınırlandırılmakta ve hatta hakim, bu hallerde çocuğun güvenliğine zarar vermeyecekse evlat edinmeyi iptal edebilmektedir. Evlat edinme işleminin iptali için dava hakkı, evlatlık ilişkisinin kaldırılması sebebinin öğrenilmesinden başlayarak bir yıl ve her halde  evlat edinme işleminin üzerinden beş yıl geçmesiyle birlikte düşmektedir. Bir yıllık süre, öğrenmeye bağlı olduğu için değişken, beş yıllık süre mutlak, yani değişmez bir süre olarak kabul edilmektedir.</a:t>
            </a:r>
          </a:p>
          <a:p>
            <a:pPr algn="just"/>
            <a:endParaRPr lang="tr-TR" sz="1600" dirty="0"/>
          </a:p>
        </p:txBody>
      </p:sp>
    </p:spTree>
    <p:extLst>
      <p:ext uri="{BB962C8B-B14F-4D97-AF65-F5344CB8AC3E}">
        <p14:creationId xmlns:p14="http://schemas.microsoft.com/office/powerpoint/2010/main" val="30604284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5A00DBA-FD2D-4CDB-9F99-62FB44E13D76}"/>
              </a:ext>
            </a:extLst>
          </p:cNvPr>
          <p:cNvSpPr>
            <a:spLocks noGrp="1"/>
          </p:cNvSpPr>
          <p:nvPr>
            <p:ph idx="1"/>
          </p:nvPr>
        </p:nvSpPr>
        <p:spPr>
          <a:xfrm>
            <a:off x="649625" y="55418"/>
            <a:ext cx="8596668" cy="6747163"/>
          </a:xfrm>
        </p:spPr>
        <p:txBody>
          <a:bodyPr>
            <a:normAutofit lnSpcReduction="10000"/>
          </a:bodyPr>
          <a:lstStyle/>
          <a:p>
            <a:pPr algn="just"/>
            <a:r>
              <a:rPr lang="tr-TR" dirty="0"/>
              <a:t>TMK’ </a:t>
            </a:r>
            <a:r>
              <a:rPr lang="tr-TR" dirty="0" err="1"/>
              <a:t>nunda</a:t>
            </a:r>
            <a:r>
              <a:rPr lang="tr-TR" dirty="0"/>
              <a:t> öngörülen işlemlerin tamamlanması ve mahkeme kararıyla resmileşerek nesep ilişkisine dönüşen evlat edinme hizmeti hukukun çeşitli alanlarında bazı sonuçlar meydana getirmektedir. Bunlar aşağıdaki gibidir:</a:t>
            </a:r>
          </a:p>
          <a:p>
            <a:pPr algn="just"/>
            <a:r>
              <a:rPr lang="tr-TR" b="1" dirty="0"/>
              <a:t>Evlenme Yasağı: </a:t>
            </a:r>
            <a:r>
              <a:rPr lang="tr-TR" dirty="0"/>
              <a:t>Evlat edinen ile evlatlığın veya bunlardan biri ile diğerinin altsoyu ve eşi arasında evlenme yasaklanmıştır.</a:t>
            </a:r>
          </a:p>
          <a:p>
            <a:pPr algn="just"/>
            <a:r>
              <a:rPr lang="tr-TR" b="1" dirty="0"/>
              <a:t>Miras: </a:t>
            </a:r>
            <a:r>
              <a:rPr lang="tr-TR" dirty="0"/>
              <a:t>Evlatlık, evlat edinen kimsenin mirasçısı olur. Buna karşılık, evlat edinen ve hısımları evlatlığın mirasçısı olamaz. Evlatlığın asıl ailesindeki mirasçılığı ise devam eder.</a:t>
            </a:r>
          </a:p>
          <a:p>
            <a:pPr algn="just"/>
            <a:r>
              <a:rPr lang="tr-TR" b="1" dirty="0"/>
              <a:t>Velayet: </a:t>
            </a:r>
            <a:r>
              <a:rPr lang="tr-TR" dirty="0"/>
              <a:t>Küçükleri Evlat Edinme Tüzüğü (KEET)'nün 20'inci maddesine göre, evlat edinilen küçük ise kendi öz anne ve babasının velayetinden çıkar, evlat edinenin velayeti altına girer. Yani evlat edinme kararının verilmesinden sonra ana babaya ait haklar evlat edinene geçer.</a:t>
            </a:r>
          </a:p>
          <a:p>
            <a:pPr algn="just"/>
            <a:r>
              <a:rPr lang="tr-TR" b="1" dirty="0"/>
              <a:t>Nafaka: </a:t>
            </a:r>
            <a:r>
              <a:rPr lang="tr-TR" dirty="0"/>
              <a:t>Evlatlık ve evlat edinen birbirinden, karşılıklı olarak nafaka isteyebilirler.</a:t>
            </a:r>
          </a:p>
          <a:p>
            <a:pPr algn="just"/>
            <a:r>
              <a:rPr lang="tr-TR" b="1" dirty="0"/>
              <a:t>Evlatlığın Öz Ana-Babasıyla İlişkileri: </a:t>
            </a:r>
            <a:r>
              <a:rPr lang="tr-TR" dirty="0"/>
              <a:t>Yargıtay içtihadına göre, evlatlığın öz ana ve babası, küçük çocuklarıyla kişisel ilişki kurma hakkına sahip bulunmaktadır.</a:t>
            </a:r>
          </a:p>
          <a:p>
            <a:pPr algn="just"/>
            <a:r>
              <a:rPr lang="tr-TR" b="1" dirty="0"/>
              <a:t>Ad-</a:t>
            </a:r>
            <a:r>
              <a:rPr lang="tr-TR" b="1" dirty="0" err="1"/>
              <a:t>soyad</a:t>
            </a:r>
            <a:r>
              <a:rPr lang="tr-TR" b="1" dirty="0"/>
              <a:t>: </a:t>
            </a:r>
            <a:r>
              <a:rPr lang="tr-TR" dirty="0"/>
              <a:t>Küçük veya ergin olan evlatlık isterse, evlat edinenin soyadını alır. Evlât edinen de isterse, çocuğa yeni bir ad verebilir.</a:t>
            </a:r>
          </a:p>
          <a:p>
            <a:pPr algn="just"/>
            <a:r>
              <a:rPr lang="tr-TR" b="1" dirty="0"/>
              <a:t>Vatandaşlık: </a:t>
            </a:r>
            <a:r>
              <a:rPr lang="tr-TR" dirty="0"/>
              <a:t>Türk Vatandaşlık Kanunu'nun 3'üncü maddesinin 11'inci Fıkrasına göre bir Türk'ün evlatlık edindiği yabancı henüz reşit değilse ve ana babasının yeri bilinmiyor veya kendileri bulunamıyor yahut evlatlık vatansız ise o takdirde Türk vatandaşı olur.</a:t>
            </a:r>
          </a:p>
        </p:txBody>
      </p:sp>
    </p:spTree>
    <p:extLst>
      <p:ext uri="{BB962C8B-B14F-4D97-AF65-F5344CB8AC3E}">
        <p14:creationId xmlns:p14="http://schemas.microsoft.com/office/powerpoint/2010/main" val="121819676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42D2949-55DB-4ED6-B1B4-EB1704B14475}"/>
              </a:ext>
            </a:extLst>
          </p:cNvPr>
          <p:cNvSpPr>
            <a:spLocks noGrp="1"/>
          </p:cNvSpPr>
          <p:nvPr>
            <p:ph idx="1"/>
          </p:nvPr>
        </p:nvSpPr>
        <p:spPr>
          <a:xfrm>
            <a:off x="594206" y="651164"/>
            <a:ext cx="8596668" cy="6497782"/>
          </a:xfrm>
        </p:spPr>
        <p:txBody>
          <a:bodyPr>
            <a:normAutofit/>
          </a:bodyPr>
          <a:lstStyle/>
          <a:p>
            <a:pPr algn="just"/>
            <a:r>
              <a:rPr lang="tr-TR" dirty="0"/>
              <a:t>KEET’ nün 20'inci maddesine göre, evlat edinme ile ilgili kayıtlar belgeler ve bilgiler, mahkeme kararı olmadıkça veya evlatlık istemedikçe hiçbir şekilde açıklanamaz. Ancak evlatlığın istemi halinde, evlat edinmenin, evlatlığın psikolojisi üzerindeki etkisi de göz önüne alınarak, kurumca belirlenecek koşullar çerçevesinde sosyal çalışmacı tarafından kendisine açıklama yapılır. </a:t>
            </a:r>
          </a:p>
          <a:p>
            <a:pPr algn="just"/>
            <a:endParaRPr lang="tr-TR" dirty="0"/>
          </a:p>
          <a:p>
            <a:pPr algn="just"/>
            <a:r>
              <a:rPr lang="tr-TR" dirty="0"/>
              <a:t>Evlat edinme işlemi, ilgili yasalara ve evlat edinme işlemini yürüten kurumların izledikleri politika ile ilgili olarak ülkeden ülkeye değişiklik göstermektedir. Hiç kuşkusuz, çocuğun aileye yerleştirilmesi işleminde çocuğun özel durumu kadar, çocuğu evlat edinen ailenin de amaç ve koşullarının uygun olup olmadığı önem taşımaktadır. Ne var ki, Türkiye'de evlat edinmeye yeteri kadar önem gösterilmemektedir. Avrupa ülkelerinde çocukların bakım ve korunması daha çok koruyucu aile ve evlat edinme hizmetleriyle sağlanırken, Türkiye'de bu işin kurum bakımı ile çözülmeye çalışılmış olduğu, koruyucu aile ve evlat edinme hizmetlerinin oldukça yetersiz kaldığı görülmektedir. </a:t>
            </a:r>
          </a:p>
        </p:txBody>
      </p:sp>
    </p:spTree>
    <p:extLst>
      <p:ext uri="{BB962C8B-B14F-4D97-AF65-F5344CB8AC3E}">
        <p14:creationId xmlns:p14="http://schemas.microsoft.com/office/powerpoint/2010/main" val="401543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31619" y="893618"/>
            <a:ext cx="9725891" cy="1320800"/>
          </a:xfrm>
        </p:spPr>
        <p:txBody>
          <a:bodyPr>
            <a:noAutofit/>
          </a:bodyPr>
          <a:lstStyle/>
          <a:p>
            <a:pPr algn="ctr"/>
            <a:r>
              <a:rPr lang="tr-TR" sz="2800" dirty="0"/>
              <a:t>BİRLEŞMİŞ MİLLETLER ÇOCUK HAKLARI SÖZLEŞMESİNDE YER ALAN EN ÖNEMLİ ÇOCUK HAKLARI</a:t>
            </a:r>
          </a:p>
        </p:txBody>
      </p:sp>
      <p:sp>
        <p:nvSpPr>
          <p:cNvPr id="3" name="İçerik Yer Tutucusu 2"/>
          <p:cNvSpPr>
            <a:spLocks noGrp="1"/>
          </p:cNvSpPr>
          <p:nvPr>
            <p:ph idx="1"/>
          </p:nvPr>
        </p:nvSpPr>
        <p:spPr/>
        <p:txBody>
          <a:bodyPr>
            <a:normAutofit/>
          </a:bodyPr>
          <a:lstStyle/>
          <a:p>
            <a:r>
              <a:rPr lang="tr-TR" dirty="0"/>
              <a:t>Korunmaya muhtaç durumlarda korunma ve sahip çıkılma</a:t>
            </a:r>
          </a:p>
          <a:p>
            <a:r>
              <a:rPr lang="tr-TR" dirty="0"/>
              <a:t>Uyuşturucu  maddelere karşı korunma</a:t>
            </a:r>
          </a:p>
          <a:p>
            <a:r>
              <a:rPr lang="tr-TR" dirty="0"/>
              <a:t>Cinsel istismara karşı korunma</a:t>
            </a:r>
          </a:p>
          <a:p>
            <a:r>
              <a:rPr lang="tr-TR" dirty="0"/>
              <a:t>Silahlı çatışmalardan ve askeri eğitimden uzak tutulma</a:t>
            </a:r>
          </a:p>
          <a:p>
            <a:r>
              <a:rPr lang="tr-TR" dirty="0"/>
              <a:t>Çocuk kaçırmalarına ve ticaretine karşı korunma</a:t>
            </a:r>
          </a:p>
          <a:p>
            <a:r>
              <a:rPr lang="tr-TR" dirty="0"/>
              <a:t>Çocuğa uygun olmayan soruşturma ve yargı şekline maruz kalmama</a:t>
            </a:r>
          </a:p>
          <a:p>
            <a:r>
              <a:rPr lang="tr-TR" dirty="0"/>
              <a:t>Şiddetten korunma</a:t>
            </a:r>
          </a:p>
          <a:p>
            <a:r>
              <a:rPr lang="tr-TR" dirty="0"/>
              <a:t>Kendisi için ağır olan bir işte çalıştırılmama ve sömürülmeme</a:t>
            </a:r>
          </a:p>
        </p:txBody>
      </p:sp>
    </p:spTree>
    <p:extLst>
      <p:ext uri="{BB962C8B-B14F-4D97-AF65-F5344CB8AC3E}">
        <p14:creationId xmlns:p14="http://schemas.microsoft.com/office/powerpoint/2010/main" val="353897394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183B705-8F8A-4A64-B4DD-433400D6EA7D}"/>
              </a:ext>
            </a:extLst>
          </p:cNvPr>
          <p:cNvSpPr>
            <a:spLocks noGrp="1"/>
          </p:cNvSpPr>
          <p:nvPr>
            <p:ph idx="1"/>
          </p:nvPr>
        </p:nvSpPr>
        <p:spPr>
          <a:xfrm>
            <a:off x="344824" y="374074"/>
            <a:ext cx="8596668" cy="5681144"/>
          </a:xfrm>
        </p:spPr>
        <p:txBody>
          <a:bodyPr>
            <a:normAutofit/>
          </a:bodyPr>
          <a:lstStyle/>
          <a:p>
            <a:pPr marL="0" indent="0">
              <a:buNone/>
            </a:pPr>
            <a:r>
              <a:rPr lang="tr-TR" dirty="0"/>
              <a:t>     </a:t>
            </a:r>
            <a:r>
              <a:rPr lang="tr-TR" b="1" dirty="0">
                <a:solidFill>
                  <a:schemeClr val="accent2"/>
                </a:solidFill>
              </a:rPr>
              <a:t>Evlat Edinmenin Olumlu ve Olumsuz Yönleri </a:t>
            </a:r>
          </a:p>
          <a:p>
            <a:pPr algn="just"/>
            <a:r>
              <a:rPr lang="tr-TR" dirty="0"/>
              <a:t>Kurum bakımı ve koruyucu aile bakım yöntemi dışında bir başka bakım yöntemi olan evlat edinme yönteminin de korunmaya ihtiyacı bulunan çocukların yaşamları üzerinde etkileri bulunmaktadır. Bu etkileri de evlat edinmenin olumlu ve olumsuz yönleri olarak değerlendirmek de mümkündür.</a:t>
            </a:r>
          </a:p>
          <a:p>
            <a:pPr algn="just"/>
            <a:endParaRPr lang="tr-TR" dirty="0"/>
          </a:p>
          <a:p>
            <a:pPr algn="just"/>
            <a:r>
              <a:rPr lang="tr-TR" b="1" dirty="0">
                <a:solidFill>
                  <a:schemeClr val="accent1"/>
                </a:solidFill>
              </a:rPr>
              <a:t>Olumlu Yönleri</a:t>
            </a:r>
          </a:p>
          <a:p>
            <a:pPr algn="just"/>
            <a:endParaRPr lang="tr-TR" b="1" dirty="0">
              <a:solidFill>
                <a:schemeClr val="accent1"/>
              </a:solidFill>
            </a:endParaRPr>
          </a:p>
          <a:p>
            <a:pPr algn="just"/>
            <a:r>
              <a:rPr lang="tr-TR" dirty="0"/>
              <a:t>Evlat edinme, eski çağlardan beri devam eden sosyoekonomik, dinsel, siyasal ve kültürel olmak üzere birçok amaca hizmet etmiştir. Sosyal hizmetler açısından amaç ise öz ailesi olmayıp ya da öz ailesi tarafından terk edilen, korunmaya ihtiyacı bulunan çocuğa gerçek aile modeline yakın bir ortam hazırlamak, diğer yandan çocuğu olmayan ailelerin de bu konudaki çocuk özlemlerine cevap vermektir. Ayrıca evlat edinme ile hem çocukların geleceği kanunların öngördüğü şekilde güven altına alınmaktadır hem de çocuklar bir aileye ve aile ortamına kavuşturularak bağlanma, güven duygusu ve kişisel gelişimlerinin olumlu yönde tamamlanmasına katkı sağlanmaktadır.</a:t>
            </a:r>
          </a:p>
        </p:txBody>
      </p:sp>
    </p:spTree>
    <p:extLst>
      <p:ext uri="{BB962C8B-B14F-4D97-AF65-F5344CB8AC3E}">
        <p14:creationId xmlns:p14="http://schemas.microsoft.com/office/powerpoint/2010/main" val="37322735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003D37B-C2BA-400A-95ED-2718A7089E32}"/>
              </a:ext>
            </a:extLst>
          </p:cNvPr>
          <p:cNvSpPr>
            <a:spLocks noGrp="1"/>
          </p:cNvSpPr>
          <p:nvPr>
            <p:ph idx="1"/>
          </p:nvPr>
        </p:nvSpPr>
        <p:spPr>
          <a:xfrm>
            <a:off x="677334" y="1364673"/>
            <a:ext cx="8596668" cy="4676689"/>
          </a:xfrm>
        </p:spPr>
        <p:txBody>
          <a:bodyPr/>
          <a:lstStyle/>
          <a:p>
            <a:pPr algn="just"/>
            <a:r>
              <a:rPr lang="tr-TR" dirty="0"/>
              <a:t>Evlat edinme hizmeti evlat edinen kişilerin evlat özlemlerini giderme, onlara psikolojik doyum ve toplum içinde statü sağlama açısından olumlu katkılar sunmaktadır. Ayrıca çocuklar savaş, doğal afetler, istismar, aile parçalanmaları veya diğer nedenlerle korunma ihtiyacı duyduklarında onlara bir yuva bulunması gibi faydaları bulunmaktadır. Bununla birlikte, yardıma ihtiyacı olan bazı ergin kişilerin de sıcak bir aile ocağına kavuşmalarını ve bir aile çevresinde topluma yararlı insanlar olarak yetişmeleri sağlanmaktadır. Bundan başka, evlat edinme ile evlilik dışı doğan çocukların nesebi düzeltilerek, çocukların toplumsal baskıdan uzak, sağlıklı bir şekilde büyümeleri ve içinde bulundukları konumdan daha iyi bir hukuksal statü kazanmaları gibi toplumsal yararları da bulunmaktadır. Ayrıca çocuğu evlat edinmek, aileye anlatılmaz sevinç ve mutluluk getirebilir, evlat edinilen çocuğun hayatı için büyük fark yaratabilir. Çünkü bir aileye sahip olan çocuk, aileden sevgi, güvenlik ve mutluluk alır.</a:t>
            </a:r>
          </a:p>
        </p:txBody>
      </p:sp>
    </p:spTree>
    <p:extLst>
      <p:ext uri="{BB962C8B-B14F-4D97-AF65-F5344CB8AC3E}">
        <p14:creationId xmlns:p14="http://schemas.microsoft.com/office/powerpoint/2010/main" val="364080743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61376A-A11A-4454-B961-CE03BF3AB39C}"/>
              </a:ext>
            </a:extLst>
          </p:cNvPr>
          <p:cNvSpPr>
            <a:spLocks noGrp="1"/>
          </p:cNvSpPr>
          <p:nvPr>
            <p:ph idx="1"/>
          </p:nvPr>
        </p:nvSpPr>
        <p:spPr>
          <a:xfrm>
            <a:off x="393316" y="200891"/>
            <a:ext cx="8596668" cy="6497781"/>
          </a:xfrm>
        </p:spPr>
        <p:txBody>
          <a:bodyPr>
            <a:normAutofit lnSpcReduction="10000"/>
          </a:bodyPr>
          <a:lstStyle/>
          <a:p>
            <a:pPr algn="just"/>
            <a:r>
              <a:rPr lang="tr-TR" b="1" dirty="0">
                <a:solidFill>
                  <a:schemeClr val="accent1"/>
                </a:solidFill>
              </a:rPr>
              <a:t>Olumsuz Yönleri</a:t>
            </a:r>
          </a:p>
          <a:p>
            <a:pPr algn="just"/>
            <a:r>
              <a:rPr lang="tr-TR" dirty="0"/>
              <a:t>Evlat edinme yöntemine ilişkin olarak olumlu görüşler olduğu kadar, olumsuz görüş ve tedirginlikler de bulunmaktadır. Bazı kimseler, "kendi kanından gelmeyen", "soyu belli olmayan” çocuklara karşı, güvensizlik duymaktadır. Bununla birlikte mirastan yoksun kalacak akrabaların haklarının yendiği de ileri sürülmektedir.</a:t>
            </a:r>
          </a:p>
          <a:p>
            <a:pPr algn="just"/>
            <a:r>
              <a:rPr lang="tr-TR" dirty="0"/>
              <a:t>Bazı kimselerin ise yakınlarına duyduğu öfke ve kırgınlık nedeniyle onları mirastan mahrum bırakmak ya da miras hisselerini azaltmak için evlat edinme yöntemine başvurdukları ve evlat edindikleri bilinmektedir. Bazı kişiler de hile yoluyla kendilerini evlatlığa kabul ettirmekte ve böylece servet sahibi olmakta, çaresiz, hastalıklı ve yaşlı kişiler istismar edilmektedir. Evlat edinmeye ilişkin bir başka eleştiri ya da olumsuz görüş ise çocuğun ana ve babasının hayatta olması ve çocuğun bunlardan koparılıp alınmasının çocuk üzerinde yaratacağı olumsuz etkiye ve psikolojik dengesizliklere ilişkindir.</a:t>
            </a:r>
          </a:p>
          <a:p>
            <a:pPr algn="just"/>
            <a:r>
              <a:rPr lang="tr-TR" dirty="0"/>
              <a:t>Ayrıca evlat edinmenin esas amacından saptırılarak, evlat edinilenin istismarı, örneğin hizmetçi gibi ya da ahlâk dışı kullanılma olasılığı üzerinde de durulmaktadır. Evlat edinilen ana-babalı çocukların, öz anne ve babasından ayrıldıkları için olumsuz etkilendikleri söylenmektedir. Evlat edinme genellikle toplumda bir tabu olarak kabul edilir. Genellikle yorucu ve zaman alıcı bir süreçtir. Evlat edinilen çocuk, daha sonra gerçek ailesi hakkında bilgi edinmek isteyebilir ve çocuk bir noktada terk edildiği gerçeğini asla kabullenmeyebilir. Bu durum evlat edinen aile ile evlat edinilen çocuk arasında uyuşmazlıklara neden olabilir.</a:t>
            </a:r>
          </a:p>
        </p:txBody>
      </p:sp>
    </p:spTree>
    <p:extLst>
      <p:ext uri="{BB962C8B-B14F-4D97-AF65-F5344CB8AC3E}">
        <p14:creationId xmlns:p14="http://schemas.microsoft.com/office/powerpoint/2010/main" val="48623984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16A4DE-5D91-448C-8FE5-84DA93C21E73}"/>
              </a:ext>
            </a:extLst>
          </p:cNvPr>
          <p:cNvSpPr>
            <a:spLocks noGrp="1"/>
          </p:cNvSpPr>
          <p:nvPr>
            <p:ph type="ctrTitle"/>
          </p:nvPr>
        </p:nvSpPr>
        <p:spPr>
          <a:xfrm>
            <a:off x="1132994" y="3131898"/>
            <a:ext cx="7766936" cy="1646302"/>
          </a:xfrm>
        </p:spPr>
        <p:txBody>
          <a:bodyPr/>
          <a:lstStyle/>
          <a:p>
            <a:pPr algn="ctr"/>
            <a:r>
              <a:rPr lang="tr-TR" dirty="0"/>
              <a:t>ÇOCUK KORUMA SİSTEMİNDE ÇOCUĞUN KENDİ AİLESİ YANINDA BAKIM VE KORUNMASI</a:t>
            </a:r>
          </a:p>
        </p:txBody>
      </p:sp>
    </p:spTree>
    <p:extLst>
      <p:ext uri="{BB962C8B-B14F-4D97-AF65-F5344CB8AC3E}">
        <p14:creationId xmlns:p14="http://schemas.microsoft.com/office/powerpoint/2010/main" val="299167962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BC7E28D-D750-43E6-92D2-1896D37821B3}"/>
              </a:ext>
            </a:extLst>
          </p:cNvPr>
          <p:cNvSpPr>
            <a:spLocks noGrp="1"/>
          </p:cNvSpPr>
          <p:nvPr>
            <p:ph idx="1"/>
          </p:nvPr>
        </p:nvSpPr>
        <p:spPr>
          <a:xfrm>
            <a:off x="677334" y="311727"/>
            <a:ext cx="8596668" cy="5729635"/>
          </a:xfrm>
        </p:spPr>
        <p:txBody>
          <a:bodyPr>
            <a:normAutofit/>
          </a:bodyPr>
          <a:lstStyle/>
          <a:p>
            <a:pPr marL="0" indent="0" algn="just">
              <a:buNone/>
            </a:pPr>
            <a:r>
              <a:rPr lang="tr-TR" b="1" dirty="0">
                <a:latin typeface="Times New Roman" panose="02020603050405020304" pitchFamily="18" charset="0"/>
                <a:cs typeface="Times New Roman" panose="02020603050405020304" pitchFamily="18" charset="0"/>
              </a:rPr>
              <a:t>    Çocuğun kendi ailesi yanında bakımı ve korunması </a:t>
            </a:r>
          </a:p>
          <a:p>
            <a:pPr marL="0" indent="0" algn="just">
              <a:buNone/>
            </a:pPr>
            <a:endParaRPr lang="tr-TR" b="1"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Toplumun en küçük yapı taşı olarak kabul edilen aile, çocuğun kendini aile bireyleriyle ve toplumun diğer bireyleriyle özdeşleştirdiği ilk duraktır. Çocuğun bakımını üstlenen bireyler çocuğun rol modelleri olarak, çocuğu aynı bir toprağa biçim verir gibi şekillendirip, topluma hazır hale getirirler. Aile bireylerinden birinin yaşadığı değişimin, ailenin diğer tüm üyelerini de etkilediği sosyal hizmet mesleği ve disiplini tarafından kabul edilmektedir.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Buradan hareketle ailenin çocuğun gelişiminde çok önemli bir rol oynadığını söylemek mümkündür. Ailenin bu rolleri yerine getiremediği durumlarda çocuklar için korunma ihtiyacı doğmakta ve bu ihtiyaç da devlet tarafından çeşitli şekillerde yerine getirilmektedir. Çocuk için ailede gördüğü sevgi ve ilgiyi ikame edebilecek başka bir ortam yoktur. Çocuğun özellikle annesinden gördüğü şefkat ve ilgi ilerleyen gelişim aşamaları için çok önemlidir. Zira anne sevgisinden yararlanamayan çocuk, biyolojik ihtiyaçları giderilse dahi içgüdüsel olarak tatmin edilemediği için ruhsal açıdan ön görülemeyen davranışlar sergileyebilir.</a:t>
            </a:r>
          </a:p>
        </p:txBody>
      </p:sp>
    </p:spTree>
    <p:extLst>
      <p:ext uri="{BB962C8B-B14F-4D97-AF65-F5344CB8AC3E}">
        <p14:creationId xmlns:p14="http://schemas.microsoft.com/office/powerpoint/2010/main" val="55336279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3B8026D-8ADA-47F7-A95C-FB6DC9C62842}"/>
              </a:ext>
            </a:extLst>
          </p:cNvPr>
          <p:cNvSpPr>
            <a:spLocks noGrp="1"/>
          </p:cNvSpPr>
          <p:nvPr>
            <p:ph idx="1"/>
          </p:nvPr>
        </p:nvSpPr>
        <p:spPr>
          <a:xfrm>
            <a:off x="608062" y="1169989"/>
            <a:ext cx="8596668" cy="3880773"/>
          </a:xfrm>
        </p:spPr>
        <p:txBody>
          <a:bodyPr/>
          <a:lstStyle/>
          <a:p>
            <a:pPr algn="just"/>
            <a:r>
              <a:rPr lang="tr-TR" dirty="0">
                <a:latin typeface="Times New Roman" panose="02020603050405020304" pitchFamily="18" charset="0"/>
                <a:cs typeface="Times New Roman" panose="02020603050405020304" pitchFamily="18" charset="0"/>
              </a:rPr>
              <a:t>Ülkemizde yoksulluktan dolayı korunmaya ihtiyaç duyan çocukların aileleri yanında desteklenmeleri için “Sosyal ve Ekonomik Destek Hizmetleri” (SED Hizmetleri) yürütülmektedir. Buna göre, sosyal ve maddi açıdan ihtiyaç halinde bulunan ailelere çocuklarının bakımlarını sürdürsünler diye sunulan bir hizmet olan SED, iki şekilde uygulanmaktadır.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Bunlardan ilki maksimum 2 yılı içeren </a:t>
            </a:r>
            <a:r>
              <a:rPr lang="tr-TR" b="1" i="1" dirty="0">
                <a:latin typeface="Times New Roman" panose="02020603050405020304" pitchFamily="18" charset="0"/>
                <a:cs typeface="Times New Roman" panose="02020603050405020304" pitchFamily="18" charset="0"/>
              </a:rPr>
              <a:t>“süreli ekonomik destek” </a:t>
            </a:r>
            <a:r>
              <a:rPr lang="tr-TR" dirty="0">
                <a:latin typeface="Times New Roman" panose="02020603050405020304" pitchFamily="18" charset="0"/>
                <a:cs typeface="Times New Roman" panose="02020603050405020304" pitchFamily="18" charset="0"/>
              </a:rPr>
              <a:t>ikincisi ise tek seferli ve katlı biçimde uygulanan </a:t>
            </a:r>
            <a:r>
              <a:rPr lang="tr-TR" b="1" i="1" dirty="0">
                <a:latin typeface="Times New Roman" panose="02020603050405020304" pitchFamily="18" charset="0"/>
                <a:cs typeface="Times New Roman" panose="02020603050405020304" pitchFamily="18" charset="0"/>
              </a:rPr>
              <a:t>“geçici ekonomik destek” </a:t>
            </a:r>
            <a:r>
              <a:rPr lang="tr-TR" dirty="0">
                <a:latin typeface="Times New Roman" panose="02020603050405020304" pitchFamily="18" charset="0"/>
                <a:cs typeface="Times New Roman" panose="02020603050405020304" pitchFamily="18" charset="0"/>
              </a:rPr>
              <a:t>tir. Sunulan desteğin miktarı ise çocukların öğrenim durumlarına göre değişkenlik göstermektedir. </a:t>
            </a:r>
          </a:p>
        </p:txBody>
      </p:sp>
    </p:spTree>
    <p:extLst>
      <p:ext uri="{BB962C8B-B14F-4D97-AF65-F5344CB8AC3E}">
        <p14:creationId xmlns:p14="http://schemas.microsoft.com/office/powerpoint/2010/main" val="69146226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D1D5518-B21B-4DBE-BE8B-D6A970378821}"/>
              </a:ext>
            </a:extLst>
          </p:cNvPr>
          <p:cNvSpPr>
            <a:spLocks noGrp="1"/>
          </p:cNvSpPr>
          <p:nvPr>
            <p:ph idx="1"/>
          </p:nvPr>
        </p:nvSpPr>
        <p:spPr>
          <a:xfrm>
            <a:off x="448734" y="155863"/>
            <a:ext cx="8596668" cy="6546273"/>
          </a:xfrm>
        </p:spPr>
        <p:txBody>
          <a:bodyPr>
            <a:normAutofit/>
          </a:bodyPr>
          <a:lstStyle/>
          <a:p>
            <a:pPr marL="0" indent="0" algn="just">
              <a:buNone/>
            </a:pPr>
            <a:r>
              <a:rPr lang="tr-TR" sz="2000" b="1" dirty="0"/>
              <a:t>    </a:t>
            </a:r>
            <a:r>
              <a:rPr lang="tr-TR" b="1" dirty="0">
                <a:latin typeface="Times New Roman" panose="02020603050405020304" pitchFamily="18" charset="0"/>
                <a:cs typeface="Times New Roman" panose="02020603050405020304" pitchFamily="18" charset="0"/>
              </a:rPr>
              <a:t>Sosyal ve Ekonomik Destek(SED) Hizmet Modeli </a:t>
            </a:r>
          </a:p>
          <a:p>
            <a:pPr marL="0" indent="0" algn="just">
              <a:buNone/>
            </a:pPr>
            <a:endParaRPr lang="tr-TR" b="1"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Yoksul olan ve temel gereksinimlerini karşılayamayacak durumda olan ve hayatlarını en düşük düzeyde bile sürdürmede zorlanan ailelere ve kişilere, çocuklarına yanlarında bakabilmelerine olanak sağlaması amacı ile kaynakların yeterliliği doğrultusunda gerçekleştirilen ekonomik yardım hizmetleriyle, ailelere yapılacak olan sosyal ve psikolojik destek hizmetlerini kapsayan sosyal hizmetlerle ilgili desteği içermektedir. </a:t>
            </a:r>
          </a:p>
          <a:p>
            <a:pPr algn="just"/>
            <a:r>
              <a:rPr lang="tr-TR" dirty="0">
                <a:latin typeface="Times New Roman" panose="02020603050405020304" pitchFamily="18" charset="0"/>
                <a:cs typeface="Times New Roman" panose="02020603050405020304" pitchFamily="18" charset="0"/>
              </a:rPr>
              <a:t>Aile ve Sosyal Hizmetler Bakanlığı Çocuk Hizmetleri Genel Müdürlüğünce yapılan yardımlarda; hedefinde bulunan kitle içerisinde önceliği bulunan korunma ihtiyacı olan genç ve çocukların korunmalarına esas teşkil eden sebebin ekonomik açıdan yokluğun olması durumunda, yoksunluk çeken ailelere ve kişilere kurumsal bakım sağlamak yerine, ekonomik yardımların ve diğer destek olacak yardımların sosyal hizmetler uygulamalarından faydalandırılmaları uygun görülebilmektedir. Bu uygulamaların sonucunda, ailelerin parçalanmamalarına ve birlikte bir yaşam sürdürebilmelerine olanak sağlaması amaçlanmaktadır. Bunlarla birlikte kurumsal bakımdan ayrılan ve ekonomik açıdan bir desteğe gereksinimi olan gençlerin belirli bir süre içerisinde desteklenmeleri sağlanarak, toplumsal yaşamda muhtaçlık durumuna düşmeden yaşamlarının devamlılığını sağlayabilmeleri hedeflenmektedir. SED hizmetiyle ilgili esas ilke, bireylerin kendi kendilerine yeten kişiler haline gelmelerini sağlamaktır.</a:t>
            </a:r>
          </a:p>
        </p:txBody>
      </p:sp>
    </p:spTree>
    <p:extLst>
      <p:ext uri="{BB962C8B-B14F-4D97-AF65-F5344CB8AC3E}">
        <p14:creationId xmlns:p14="http://schemas.microsoft.com/office/powerpoint/2010/main" val="377879805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6777E86-75EC-4B26-9C92-57D353B21A79}"/>
              </a:ext>
            </a:extLst>
          </p:cNvPr>
          <p:cNvSpPr>
            <a:spLocks noGrp="1"/>
          </p:cNvSpPr>
          <p:nvPr>
            <p:ph idx="1"/>
          </p:nvPr>
        </p:nvSpPr>
        <p:spPr>
          <a:xfrm>
            <a:off x="531862" y="123971"/>
            <a:ext cx="8596668" cy="6505429"/>
          </a:xfrm>
        </p:spPr>
        <p:txBody>
          <a:bodyPr>
            <a:normAutofit/>
          </a:bodyPr>
          <a:lstStyle/>
          <a:p>
            <a:r>
              <a:rPr lang="tr-TR" sz="2000" b="1" i="1" dirty="0">
                <a:latin typeface="Times New Roman" panose="02020603050405020304" pitchFamily="18" charset="0"/>
                <a:cs typeface="Times New Roman" panose="02020603050405020304" pitchFamily="18" charset="0"/>
              </a:rPr>
              <a:t>SED hizmetinin genel esasları nelerdir? </a:t>
            </a:r>
          </a:p>
          <a:p>
            <a:endParaRPr lang="tr-TR" sz="2000" b="1" i="1"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a) Ailelerin kendi çevresel ve bünyesel koşullarından ortaya çıkan ve onların kontrollerinin dışında meydana gelen sosyal ve maddi yoksunluklarının karşılanmasına yönelik, ailelere ve çocuklarına yönelik mesleki çalışmaların gerçekleştirilmesi,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 Ailelerin ve gençlerin gereksinimlerinin karşılanması süreci içerisinde sosyal problemlerin tespit edilmesi ve çözümü için gerekli olan desteklerin ve rehberliğin sağlanarak yaşam standartlarının yükseltilmesi,</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c) Yardımlarda bulunan kamu kurumları ile gönüllü kuruluşların arasında bir iş birliğinin ve koordinasyonun tesis edilmesi sayesinde güç birliğinin oluşturulması, özel ya da kamu kurumlarının sosyal yardımlarla ilgili olarak veri tabanını kullanmalarına imkan tanıyarak eldeki kaynakların en verimli bir biçimde kullanılması, </a:t>
            </a:r>
          </a:p>
        </p:txBody>
      </p:sp>
    </p:spTree>
    <p:extLst>
      <p:ext uri="{BB962C8B-B14F-4D97-AF65-F5344CB8AC3E}">
        <p14:creationId xmlns:p14="http://schemas.microsoft.com/office/powerpoint/2010/main" val="109951336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4E61956-29CF-44FD-B4E3-359FFA88459E}"/>
              </a:ext>
            </a:extLst>
          </p:cNvPr>
          <p:cNvSpPr>
            <a:spLocks noGrp="1"/>
          </p:cNvSpPr>
          <p:nvPr>
            <p:ph idx="1"/>
          </p:nvPr>
        </p:nvSpPr>
        <p:spPr>
          <a:xfrm>
            <a:off x="594206" y="456480"/>
            <a:ext cx="8596668" cy="5868120"/>
          </a:xfrm>
        </p:spPr>
        <p:txBody>
          <a:bodyPr/>
          <a:lstStyle/>
          <a:p>
            <a:pPr algn="just"/>
            <a:r>
              <a:rPr lang="tr-TR" dirty="0">
                <a:latin typeface="Times New Roman" panose="02020603050405020304" pitchFamily="18" charset="0"/>
                <a:cs typeface="Times New Roman" panose="02020603050405020304" pitchFamily="18" charset="0"/>
              </a:rPr>
              <a:t>d) Ekonomik ve sosyal destek hizmetlerinin uygulanmasında korunmaya muhtaç genç ve çocuklara öncelik verilmesi, ekonomik destek taleplerinin bütçe olanakları dahilinde karşılanamayacak olması durumunda, muhtaçlık derecesi, acil olma durumu ve müracaat sırası göz önünde bulundurularak öncelikli değerlendirilmesinin yapılması,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e) Muhtaçlık durumu olan çocukların aileleri ya da yakınlarıyla ekonomik desteklere gereksinimi olan gençlerin, en kısa zamanda kendi olanakları ile yaşamlarını sürdürebilecekleri bir konuma gelmelerine ve bu koşullara ulaşmalarının sağlanması,</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f) Ekonomik ve sosyal destek hizmetlerinin sosyal güvenlik sistemi eksikliklerini giderebilecek şekilde planlanarak geliştirilebilmesine özen gösterilmesi,</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g) Ekonomik ve sosyal desteklerin muhtaçlık kriterleri ve çocukların üstün yararlılıkları ilkesi yönünde gerçekleştirilmesi, rehberlik edilmesi ve izlenmesi,</a:t>
            </a:r>
          </a:p>
        </p:txBody>
      </p:sp>
    </p:spTree>
    <p:extLst>
      <p:ext uri="{BB962C8B-B14F-4D97-AF65-F5344CB8AC3E}">
        <p14:creationId xmlns:p14="http://schemas.microsoft.com/office/powerpoint/2010/main" val="208614469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76AA4A4-7FF3-4666-8CDB-2DE7951D3236}"/>
              </a:ext>
            </a:extLst>
          </p:cNvPr>
          <p:cNvSpPr>
            <a:spLocks noGrp="1"/>
          </p:cNvSpPr>
          <p:nvPr>
            <p:ph idx="1"/>
          </p:nvPr>
        </p:nvSpPr>
        <p:spPr>
          <a:xfrm>
            <a:off x="448734" y="0"/>
            <a:ext cx="8596668" cy="6858000"/>
          </a:xfrm>
        </p:spPr>
        <p:txBody>
          <a:bodyPr>
            <a:normAutofit lnSpcReduction="10000"/>
          </a:bodyPr>
          <a:lstStyle/>
          <a:p>
            <a:pPr algn="just"/>
            <a:r>
              <a:rPr lang="tr-TR" dirty="0">
                <a:latin typeface="Times New Roman" panose="02020603050405020304" pitchFamily="18" charset="0"/>
                <a:cs typeface="Times New Roman" panose="02020603050405020304" pitchFamily="18" charset="0"/>
              </a:rPr>
              <a:t>h) Ekonomik destek talep edenlerden, sağlıkla ilgili bir engel ya da çalışmalarına engel olan özel bir durum olmaması durumunda meslek edinme kurumlarına ya da Çalışma ve İş Kurumu İl Müdürlüğüne müracaat etmiş olması,</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i) Durumları uygun olan çocukların bakım tedbirleri kararı alınmadan ailesi ya da yakınlarının yanında desteklenmeleri, bu kapsamda doğum ile sağlık problemi olan çocuklar ve çok fazla çocuk sahibi olanların durumlarının öncelikli olarak değerlendirmeye alınması,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j) Sosyal hizmet kuruluşları içerisinde koruma altında olan çocukların, ekonomik ve sosyal desteklerle ailelerinin yanına döndürülmesi, uygun bulunanların bakım tedbirleri kararı kaldırılarak aile ortamın içerisinde desteklenmeleri ve bakılmaları,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k) Kuruma müracaat edenlerin ve ailelerinden elde edilen belgeler ve bilgilerin, gizlilik ilkesi uyarınca işleme konulması ve kişisel verilerin korunması,</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l) Ekonomik ve sosyal destek hizmetlerinin verilişinde Birleşmiş Milletler Çocuk Hakları Sözleşmesi kapsamında, insan haklarına ve haysiyetine yaraşır biçimde davranılması, kişilik haklarının ihlal edilmemesi, özel yaşamın gizliliğinin korunması, çocuk ile ilgili olarak alınacak her çeşit kararda ve yapılacak işlemde çocuğun düşüncesinin alınıp, öncelikli olarak çocuğun yararının gözetilmesi, hizmet esasları olarak belirlenmiştir. </a:t>
            </a:r>
          </a:p>
        </p:txBody>
      </p:sp>
    </p:spTree>
    <p:extLst>
      <p:ext uri="{BB962C8B-B14F-4D97-AF65-F5344CB8AC3E}">
        <p14:creationId xmlns:p14="http://schemas.microsoft.com/office/powerpoint/2010/main" val="2187394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7598" y="694153"/>
            <a:ext cx="8229600" cy="5606083"/>
          </a:xfrm>
        </p:spPr>
        <p:txBody>
          <a:bodyPr>
            <a:normAutofit/>
          </a:bodyPr>
          <a:lstStyle/>
          <a:p>
            <a:pPr algn="just"/>
            <a:r>
              <a:rPr lang="tr-TR" dirty="0"/>
              <a:t>Azınlık çocuklarının kendi kültürünü, dilini ve dinini öğrenme ve yaşayabilmesi</a:t>
            </a:r>
          </a:p>
          <a:p>
            <a:pPr algn="just"/>
            <a:r>
              <a:rPr lang="tr-TR" dirty="0"/>
              <a:t>Sığınmacı çocukların korunma, barınma ve diğer sosyal ihtiyaçlarının giderilmesi</a:t>
            </a:r>
          </a:p>
          <a:p>
            <a:pPr algn="just"/>
            <a:r>
              <a:rPr lang="tr-TR" dirty="0"/>
              <a:t>Kendisine zarar verilen çocuğun iyileştirilme ve uyumlu hale getirilmesi</a:t>
            </a:r>
          </a:p>
          <a:p>
            <a:pPr algn="just"/>
            <a:r>
              <a:rPr lang="tr-TR" dirty="0"/>
              <a:t>Çocuğun özel hayatı ve onuruna saygı</a:t>
            </a:r>
          </a:p>
          <a:p>
            <a:pPr algn="just"/>
            <a:r>
              <a:rPr lang="tr-TR" dirty="0"/>
              <a:t>Ana ve babanın çocuk ile ilgili haklarına saygı</a:t>
            </a:r>
          </a:p>
          <a:p>
            <a:pPr algn="just"/>
            <a:r>
              <a:rPr lang="tr-TR" dirty="0"/>
              <a:t>Çocuğun ebeveyni ile beraber yaşaması ve onları görebilmesi</a:t>
            </a:r>
          </a:p>
          <a:p>
            <a:pPr algn="just"/>
            <a:r>
              <a:rPr lang="tr-TR" dirty="0"/>
              <a:t>Sağlıklı yaşam sürdürebilmesi için gerekli önlemler alınması</a:t>
            </a:r>
          </a:p>
          <a:p>
            <a:pPr algn="just"/>
            <a:r>
              <a:rPr lang="tr-TR" dirty="0"/>
              <a:t>Sosyal güvence</a:t>
            </a:r>
          </a:p>
          <a:p>
            <a:pPr algn="just"/>
            <a:r>
              <a:rPr lang="tr-TR" dirty="0"/>
              <a:t>Engelli ise yardım ve teşvik görme</a:t>
            </a:r>
          </a:p>
          <a:p>
            <a:pPr algn="just"/>
            <a:r>
              <a:rPr lang="tr-TR" dirty="0"/>
              <a:t>Okuma ve meslek edinme</a:t>
            </a:r>
          </a:p>
          <a:p>
            <a:pPr algn="just"/>
            <a:r>
              <a:rPr lang="tr-TR" dirty="0"/>
              <a:t>Çocuğun istek ve iradesinin dikkate alınması</a:t>
            </a:r>
          </a:p>
          <a:p>
            <a:pPr algn="just"/>
            <a:r>
              <a:rPr lang="tr-TR" dirty="0"/>
              <a:t>Mutlu olma ve yaşama</a:t>
            </a:r>
          </a:p>
          <a:p>
            <a:endParaRPr lang="tr-TR" dirty="0"/>
          </a:p>
        </p:txBody>
      </p:sp>
    </p:spTree>
    <p:extLst>
      <p:ext uri="{BB962C8B-B14F-4D97-AF65-F5344CB8AC3E}">
        <p14:creationId xmlns:p14="http://schemas.microsoft.com/office/powerpoint/2010/main" val="184784465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981DC64-DCA0-4C9E-8917-AE6EF5A9BF73}"/>
              </a:ext>
            </a:extLst>
          </p:cNvPr>
          <p:cNvSpPr>
            <a:spLocks noGrp="1"/>
          </p:cNvSpPr>
          <p:nvPr>
            <p:ph idx="1"/>
          </p:nvPr>
        </p:nvSpPr>
        <p:spPr>
          <a:xfrm>
            <a:off x="462588" y="96982"/>
            <a:ext cx="8596668" cy="6629400"/>
          </a:xfrm>
        </p:spPr>
        <p:txBody>
          <a:bodyPr>
            <a:normAutofit lnSpcReduction="10000"/>
          </a:bodyPr>
          <a:lstStyle/>
          <a:p>
            <a:pPr algn="just"/>
            <a:r>
              <a:rPr lang="tr-TR" b="1" i="1" dirty="0">
                <a:latin typeface="Times New Roman" panose="02020603050405020304" pitchFamily="18" charset="0"/>
                <a:cs typeface="Times New Roman" panose="02020603050405020304" pitchFamily="18" charset="0"/>
              </a:rPr>
              <a:t>SED hizmetinden kimlerin faydalanabileceğini aşağıdaki şekilde sıralayabiliriz;</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a) Kendileriyle ilgili olarak bakım tedbir kararı verilen, bir sosyal hizmet kuruluşunda bakılan ve destek sağlandığı zaman ailesinin ya da yakınlarının yanına verilecek olan çocukların, </a:t>
            </a:r>
          </a:p>
          <a:p>
            <a:pPr marL="0" indent="0" algn="just">
              <a:buNone/>
            </a:pP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 Ekonomik bakımdan yoksun olma sebebiyle, destek sağlanmadığı zaman korumaya muhtaç olabilecek olanlarla ilgili bakım tedbirleri kararının alınmasına bakılmaksızın ekonomik ve sosyal desteklerden faydalandırılarak aileleri ya da yakınlarınca bakılabilecek durumda olan çocukların,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c) Bakımla ilgili tedbir kararı olan ve yaş haddini aşmaları sebebiyle, koruyucu ailelerinin yanından ya da sosyal hizmet kuruluşlarından ayrılanlardan meslek ve iş edinme eğitimlerine ya da kurslarına devam edenler ya da bir meslek ya da iş sahibi olmayan ve destek alamadıkları durumda muhtaç konumuna düşebilecek olan gençlerin,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d) Hastalıklar, olağan üstü felaketler, tabii afetler ya da kaza sonucu belirli bir süre kendisini ve sorumluluğu altında bulunan geçindirmekle yükümlü olduğu kişilerin temel gereksinimlerini karşılayabilecek durumu olmayanlar ile ameliyat gerektiren ve yaşamsal tehlikesi olan durumlarla karşı karşıya kalan ya da vefat edenlerin çocukların ekonomik ve sosyal destek hizmetlerinden faydalanabilecekleri söylenebilir. </a:t>
            </a:r>
          </a:p>
        </p:txBody>
      </p:sp>
    </p:spTree>
    <p:extLst>
      <p:ext uri="{BB962C8B-B14F-4D97-AF65-F5344CB8AC3E}">
        <p14:creationId xmlns:p14="http://schemas.microsoft.com/office/powerpoint/2010/main" val="2563522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722F94B-A371-4447-BFEE-BBA5D3054A2E}"/>
              </a:ext>
            </a:extLst>
          </p:cNvPr>
          <p:cNvSpPr>
            <a:spLocks noGrp="1"/>
          </p:cNvSpPr>
          <p:nvPr>
            <p:ph idx="1"/>
          </p:nvPr>
        </p:nvSpPr>
        <p:spPr>
          <a:xfrm>
            <a:off x="649624" y="1038371"/>
            <a:ext cx="8596668" cy="3880773"/>
          </a:xfrm>
        </p:spPr>
        <p:txBody>
          <a:bodyPr/>
          <a:lstStyle/>
          <a:p>
            <a:pPr algn="just"/>
            <a:r>
              <a:rPr lang="tr-TR" dirty="0">
                <a:latin typeface="Times New Roman" panose="02020603050405020304" pitchFamily="18" charset="0"/>
                <a:cs typeface="Times New Roman" panose="02020603050405020304" pitchFamily="18" charset="0"/>
              </a:rPr>
              <a:t>Yukarıda SED hizmetinden kimlerin yararlanabileceği açıklanmıştır. Bu kişi ya da kişilerin nasıl yararlanacağını şöyle sıralamak mümkündür. Bir dilekçe ile Aile, Çalışma ve Sosyal Hizmetler İl Müdürlüğüne veya Sosyal Hizmet Merkezi Müdürlüklerine başvurulur. Meslek elemanları (psikolog, sosyal çalışmacı, psikolojik danışman, sosyolog, çocuk gelişimcisi ve rehberlik öğretmeni) müracaatçıyla bir ön görüşme yapmaktadır. Başvuruda bulunanların durumlarının ekonomik ve sosyal destekle desteklenmesine uygun görüldüğü zaman başvuru sahibi için bir dosya açılmaktadır. Başvuru sahibi hakkında sosyal incelemeler yapılmaktadır. Bu sosyal incelemenin neticesinde ekonomik ve sosyal destek hizmetleriyle çocuklarının ailelerinin aynında desteklenmeleri uygun olarak görülen kişiler için gereken işlemler başlatılmaktadır</a:t>
            </a:r>
          </a:p>
        </p:txBody>
      </p:sp>
    </p:spTree>
    <p:extLst>
      <p:ext uri="{BB962C8B-B14F-4D97-AF65-F5344CB8AC3E}">
        <p14:creationId xmlns:p14="http://schemas.microsoft.com/office/powerpoint/2010/main" val="698189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9382" y="0"/>
            <a:ext cx="9144000" cy="5327073"/>
          </a:xfrm>
        </p:spPr>
        <p:txBody>
          <a:bodyPr>
            <a:normAutofit/>
          </a:bodyPr>
          <a:lstStyle/>
          <a:p>
            <a:pPr marL="0" indent="0" algn="ctr">
              <a:buNone/>
            </a:pPr>
            <a:endParaRPr lang="tr-TR" sz="3600" b="1" dirty="0">
              <a:solidFill>
                <a:schemeClr val="accent1"/>
              </a:solidFill>
              <a:latin typeface="Times New Roman" pitchFamily="18" charset="0"/>
              <a:cs typeface="Times New Roman" pitchFamily="18" charset="0"/>
            </a:endParaRPr>
          </a:p>
          <a:p>
            <a:pPr marL="0" indent="0" algn="ctr">
              <a:buNone/>
            </a:pPr>
            <a:r>
              <a:rPr lang="tr-TR" sz="3200" b="1" dirty="0">
                <a:solidFill>
                  <a:schemeClr val="accent1"/>
                </a:solidFill>
                <a:latin typeface="Times New Roman" pitchFamily="18" charset="0"/>
                <a:cs typeface="Times New Roman" pitchFamily="18" charset="0"/>
              </a:rPr>
              <a:t>3. KORUNMAYA İHTİYACI OLAN ÇOCUK KAVRAMI</a:t>
            </a:r>
          </a:p>
          <a:p>
            <a:pPr marL="0" indent="0" algn="just">
              <a:buNone/>
            </a:pPr>
            <a:endParaRPr lang="tr-TR" sz="1900" dirty="0">
              <a:latin typeface="Times New Roman" pitchFamily="18" charset="0"/>
              <a:cs typeface="Times New Roman" pitchFamily="18" charset="0"/>
            </a:endParaRPr>
          </a:p>
          <a:p>
            <a:pPr marL="0" indent="0" algn="just">
              <a:buNone/>
            </a:pPr>
            <a:r>
              <a:rPr lang="tr-TR" sz="1900" i="1" u="sng" dirty="0">
                <a:latin typeface="Times New Roman" pitchFamily="18" charset="0"/>
                <a:cs typeface="Times New Roman" pitchFamily="18" charset="0"/>
              </a:rPr>
              <a:t>Korunmaya ihtiyacı olan çocuk kavramı</a:t>
            </a:r>
            <a:r>
              <a:rPr lang="tr-TR" sz="1900" dirty="0">
                <a:latin typeface="Times New Roman" pitchFamily="18" charset="0"/>
                <a:cs typeface="Times New Roman" pitchFamily="18" charset="0"/>
              </a:rPr>
              <a:t> en geniş anlamıyla uzun ya da kısa süreli olmak üzere bedensel, ruhsal, zihinsel gelişimleri olumsuz  etkileyebilecek  veya  sağlıklı  bir  kişiden  beklenen  biyolojik,  psikolojik, ekonomik veya sosyal bütünlüğünü zarara uğratabilecek her türlü olay ve yaşantıya maruz kalmış 18 yaş ve altındaki kişileri kapsamaktadır .</a:t>
            </a:r>
          </a:p>
          <a:p>
            <a:pPr marL="0" indent="0" algn="just">
              <a:buNone/>
            </a:pPr>
            <a:endParaRPr lang="tr-TR" sz="1900" dirty="0">
              <a:latin typeface="Times New Roman" pitchFamily="18" charset="0"/>
              <a:cs typeface="Times New Roman" pitchFamily="18" charset="0"/>
            </a:endParaRPr>
          </a:p>
          <a:p>
            <a:pPr marL="0" indent="0" algn="just">
              <a:buNone/>
            </a:pPr>
            <a:r>
              <a:rPr lang="tr-TR" sz="1900" dirty="0">
                <a:latin typeface="Times New Roman" pitchFamily="18" charset="0"/>
                <a:cs typeface="Times New Roman" pitchFamily="18" charset="0"/>
              </a:rPr>
              <a:t>Dar anlamda ise; kanunun gösterdiği zorunluluklar çerçevesinde çocuğun bakımının yerine getirilememesi sonucunda bedensel, duygusal ve zihinsel olarak zararlara açık hale gelmesi şeklinde tanımlanmaktadır .</a:t>
            </a:r>
          </a:p>
        </p:txBody>
      </p:sp>
    </p:spTree>
    <p:extLst>
      <p:ext uri="{BB962C8B-B14F-4D97-AF65-F5344CB8AC3E}">
        <p14:creationId xmlns:p14="http://schemas.microsoft.com/office/powerpoint/2010/main" val="3994656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01782" y="0"/>
            <a:ext cx="9144000" cy="6047510"/>
          </a:xfrm>
        </p:spPr>
        <p:txBody>
          <a:bodyPr>
            <a:normAutofit/>
          </a:bodyPr>
          <a:lstStyle/>
          <a:p>
            <a:pPr marL="0" indent="0">
              <a:buNone/>
            </a:pPr>
            <a:r>
              <a:rPr lang="tr-TR" sz="2400" dirty="0"/>
              <a:t>  </a:t>
            </a:r>
          </a:p>
          <a:p>
            <a:pPr marL="0" indent="0">
              <a:buNone/>
            </a:pPr>
            <a:endParaRPr lang="tr-TR" sz="2400" dirty="0"/>
          </a:p>
          <a:p>
            <a:pPr marL="0" indent="0">
              <a:buNone/>
            </a:pPr>
            <a:endParaRPr lang="tr-TR" sz="2400" dirty="0"/>
          </a:p>
          <a:p>
            <a:pPr marL="0" indent="0" algn="just">
              <a:buNone/>
            </a:pPr>
            <a:r>
              <a:rPr lang="tr-TR" u="sng" dirty="0">
                <a:effectLst>
                  <a:outerShdw blurRad="38100" dist="38100" dir="2700000" algn="tl">
                    <a:srgbClr val="000000">
                      <a:alpha val="43137"/>
                    </a:srgbClr>
                  </a:outerShdw>
                </a:effectLst>
                <a:latin typeface="Times New Roman" pitchFamily="18" charset="0"/>
                <a:cs typeface="Times New Roman" pitchFamily="18" charset="0"/>
              </a:rPr>
              <a:t>2828 sayılı Sosyal Hizmetler Kanunu’nda</a:t>
            </a:r>
            <a:r>
              <a:rPr lang="tr-TR" dirty="0">
                <a:latin typeface="Times New Roman" pitchFamily="18" charset="0"/>
                <a:cs typeface="Times New Roman" pitchFamily="18" charset="0"/>
              </a:rPr>
              <a:t> korunmaya ihtiyacı olan çocuk “beden, ruh ve ahlak gelişimleri veya şahsi güvenlikleri tehlikede olup;</a:t>
            </a:r>
          </a:p>
          <a:p>
            <a:pPr marL="0" indent="0" algn="just">
              <a:buNone/>
            </a:pPr>
            <a:endParaRPr lang="tr-TR"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1. Ana veya babasız, ana ve babasız,</a:t>
            </a:r>
          </a:p>
          <a:p>
            <a:pPr marL="0" indent="0" algn="just">
              <a:buNone/>
            </a:pPr>
            <a:r>
              <a:rPr lang="tr-TR" dirty="0">
                <a:latin typeface="Times New Roman" pitchFamily="18" charset="0"/>
                <a:cs typeface="Times New Roman" pitchFamily="18" charset="0"/>
              </a:rPr>
              <a:t>     2. Ana veya babası veya her ikisi de belli olmayan,</a:t>
            </a:r>
          </a:p>
          <a:p>
            <a:pPr marL="0" indent="0" algn="just">
              <a:buNone/>
            </a:pPr>
            <a:r>
              <a:rPr lang="tr-TR" dirty="0">
                <a:latin typeface="Times New Roman" pitchFamily="18" charset="0"/>
                <a:cs typeface="Times New Roman" pitchFamily="18" charset="0"/>
              </a:rPr>
              <a:t>     3. Ana ve babası veya her ikisi tarafından terkedilen,</a:t>
            </a:r>
          </a:p>
          <a:p>
            <a:pPr marL="0" indent="0" algn="just">
              <a:buNone/>
            </a:pPr>
            <a:r>
              <a:rPr lang="tr-TR" dirty="0">
                <a:latin typeface="Times New Roman" pitchFamily="18" charset="0"/>
                <a:cs typeface="Times New Roman" pitchFamily="18" charset="0"/>
              </a:rPr>
              <a:t>     4. Ana veya babası tarafından ihmal edilip; fuhuş, dilencilik, alkollü içkileri veya uyuşturucu maddeleri kullanma gibi her türlü sosyal tehlikelere ve kötü alışkanlıklara karşı savunmasız bırakılan ve başıboşluğa sürüklenen çocuk olarak tanımlanmıştır.</a:t>
            </a:r>
          </a:p>
          <a:p>
            <a:pPr marL="0" indent="0">
              <a:buNone/>
            </a:pPr>
            <a:endParaRPr lang="tr-TR" sz="2400" dirty="0"/>
          </a:p>
        </p:txBody>
      </p:sp>
    </p:spTree>
    <p:extLst>
      <p:ext uri="{BB962C8B-B14F-4D97-AF65-F5344CB8AC3E}">
        <p14:creationId xmlns:p14="http://schemas.microsoft.com/office/powerpoint/2010/main" val="58117591"/>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10167</Words>
  <Application>Microsoft Office PowerPoint</Application>
  <PresentationFormat>Geniş ekran</PresentationFormat>
  <Paragraphs>464</Paragraphs>
  <Slides>71</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71</vt:i4>
      </vt:variant>
    </vt:vector>
  </HeadingPairs>
  <TitlesOfParts>
    <vt:vector size="77" baseType="lpstr">
      <vt:lpstr>Arial</vt:lpstr>
      <vt:lpstr>Calibri</vt:lpstr>
      <vt:lpstr>Times New Roman</vt:lpstr>
      <vt:lpstr>Trebuchet MS</vt:lpstr>
      <vt:lpstr>Wingdings 3</vt:lpstr>
      <vt:lpstr>Yüzeyler</vt:lpstr>
      <vt:lpstr>Türkiye’de Çocuk Koruma Sistemi ve Korunma İhtiyacı Olan Çocuklar </vt:lpstr>
      <vt:lpstr>PowerPoint Sunusu</vt:lpstr>
      <vt:lpstr>PowerPoint Sunusu</vt:lpstr>
      <vt:lpstr>PowerPoint Sunusu</vt:lpstr>
      <vt:lpstr>PowerPoint Sunusu</vt:lpstr>
      <vt:lpstr>BİRLEŞMİŞ MİLLETLER ÇOCUK HAKLARI SÖZLEŞMESİNDE YER ALAN EN ÖNEMLİ ÇOCUK HAKLARI</vt:lpstr>
      <vt:lpstr>PowerPoint Sunusu</vt:lpstr>
      <vt:lpstr>PowerPoint Sunusu</vt:lpstr>
      <vt:lpstr>PowerPoint Sunusu</vt:lpstr>
      <vt:lpstr>4. 5395 SAYILI ÇOCUK KORUMA KANUNU VE KORUNMAYA İHTİYACI OLAN ÇOCUKLARA YÖNELİK KORUYUCU VE DESTEKLEYİCİ TEDBİRLER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ÇOCUK KORUMA SİSTEMİNDE AİLE TEMELLİ BAKIM MODELLERİ </vt:lpstr>
      <vt:lpstr>PowerPoint Sunusu</vt:lpstr>
      <vt:lpstr>PowerPoint Sunusu</vt:lpstr>
      <vt:lpstr>PowerPoint Sunusu</vt:lpstr>
      <vt:lpstr>PowerPoint Sunusu</vt:lpstr>
      <vt:lpstr>PowerPoint Sunusu</vt:lpstr>
      <vt:lpstr>PowerPoint Sunusu</vt:lpstr>
      <vt:lpstr>PowerPoint Sunusu</vt:lpstr>
      <vt:lpstr>EVLAT EDİNMENİN UNSURLARI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ÇOCUK KORUMA SİSTEMİNDE ÇOCUĞUN KENDİ AİLESİ YANINDA BAKIM VE KORUNMASI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ÇOCUKLARLA SOSYAL HİZMET UYGULAMASI</dc:title>
  <dc:creator>Elif GÜRHAN DURAN</dc:creator>
  <cp:lastModifiedBy>Elif GÜRHAN DURAN</cp:lastModifiedBy>
  <cp:revision>27</cp:revision>
  <dcterms:created xsi:type="dcterms:W3CDTF">2021-02-07T17:33:19Z</dcterms:created>
  <dcterms:modified xsi:type="dcterms:W3CDTF">2024-11-08T14:47:46Z</dcterms:modified>
</cp:coreProperties>
</file>