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2" r:id="rId5"/>
    <p:sldId id="265" r:id="rId6"/>
    <p:sldId id="264" r:id="rId7"/>
    <p:sldId id="266" r:id="rId8"/>
    <p:sldId id="261" r:id="rId9"/>
    <p:sldId id="267" r:id="rId10"/>
    <p:sldId id="268" r:id="rId11"/>
    <p:sldId id="269" r:id="rId12"/>
    <p:sldId id="270" r:id="rId13"/>
    <p:sldId id="271" r:id="rId14"/>
    <p:sldId id="293" r:id="rId15"/>
    <p:sldId id="294" r:id="rId16"/>
    <p:sldId id="295" r:id="rId17"/>
    <p:sldId id="296" r:id="rId18"/>
    <p:sldId id="297" r:id="rId19"/>
    <p:sldId id="274"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3" r:id="rId53"/>
    <p:sldId id="310" r:id="rId54"/>
    <p:sldId id="314" r:id="rId55"/>
    <p:sldId id="311" r:id="rId56"/>
    <p:sldId id="312"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8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02.03.2020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02.03.2020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02.03.2020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02.03.2020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02.03.2020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02.03.2020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02.03.2020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02.03.2020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dirty="0" smtClean="0"/>
              <a:t>MAN-556 Araştırma Yöntemleri</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Yüksek Lisans </a:t>
            </a:r>
            <a:r>
              <a:rPr lang="tr-TR" dirty="0" err="1" smtClean="0">
                <a:solidFill>
                  <a:schemeClr val="bg2">
                    <a:lumMod val="10000"/>
                  </a:schemeClr>
                </a:solidFill>
              </a:rPr>
              <a:t>Prog</a:t>
            </a:r>
            <a:r>
              <a:rPr lang="tr-TR" dirty="0" smtClean="0">
                <a:solidFill>
                  <a:schemeClr val="bg2">
                    <a:lumMod val="10000"/>
                  </a:schemeClr>
                </a:solidFill>
              </a:rPr>
              <a:t>.</a:t>
            </a:r>
          </a:p>
          <a:p>
            <a:r>
              <a:rPr lang="tr-TR" dirty="0" smtClean="0">
                <a:solidFill>
                  <a:schemeClr val="bg2">
                    <a:lumMod val="10000"/>
                  </a:schemeClr>
                </a:solidFill>
              </a:rPr>
              <a:t>2016-2017 Güz dönemi</a:t>
            </a:r>
          </a:p>
          <a:p>
            <a:r>
              <a:rPr lang="tr-TR" dirty="0">
                <a:solidFill>
                  <a:schemeClr val="bg2">
                    <a:lumMod val="10000"/>
                  </a:schemeClr>
                </a:solidFill>
              </a:rPr>
              <a:t> </a:t>
            </a:r>
            <a:r>
              <a:rPr lang="tr-TR" dirty="0" smtClean="0">
                <a:solidFill>
                  <a:schemeClr val="bg2">
                    <a:lumMod val="10000"/>
                  </a:schemeClr>
                </a:solidFill>
              </a:rPr>
              <a:t>Perşembe: 18:30-21:30</a:t>
            </a:r>
          </a:p>
          <a:p>
            <a:r>
              <a:rPr lang="tr-TR" dirty="0" err="1" smtClean="0">
                <a:solidFill>
                  <a:schemeClr val="bg2">
                    <a:lumMod val="10000"/>
                  </a:schemeClr>
                </a:solidFill>
              </a:rPr>
              <a:t>Yard.Doç.Dr.Eda</a:t>
            </a:r>
            <a:r>
              <a:rPr lang="tr-TR" dirty="0" smtClean="0">
                <a:solidFill>
                  <a:schemeClr val="bg2">
                    <a:lumMod val="10000"/>
                  </a:schemeClr>
                </a:solidFill>
              </a:rPr>
              <a:t> Yaşa </a:t>
            </a:r>
            <a:r>
              <a:rPr lang="tr-TR" dirty="0" err="1" smtClean="0">
                <a:solidFill>
                  <a:schemeClr val="bg2">
                    <a:lumMod val="10000"/>
                  </a:schemeClr>
                </a:solidFill>
              </a:rPr>
              <a:t>Özeltürkay</a:t>
            </a:r>
            <a:r>
              <a:rPr lang="tr-TR" dirty="0" smtClean="0">
                <a:solidFill>
                  <a:schemeClr val="bg2">
                    <a:lumMod val="10000"/>
                  </a:schemeClr>
                </a:solidFill>
              </a:rPr>
              <a:t>,</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rPr>
              <a:t>edayasa@gmail.com</a:t>
            </a: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r>
              <a:rPr lang="tr-TR" dirty="0" err="1" smtClean="0"/>
              <a:t>Variable</a:t>
            </a:r>
            <a:r>
              <a:rPr lang="tr-TR" dirty="0" smtClean="0"/>
              <a:t> </a:t>
            </a:r>
            <a:r>
              <a:rPr lang="tr-TR" dirty="0" err="1" smtClean="0"/>
              <a:t>View</a:t>
            </a:r>
            <a:r>
              <a:rPr lang="tr-TR" dirty="0" smtClean="0"/>
              <a:t> (Değişken Görünümü)</a:t>
            </a:r>
            <a:endParaRPr lang="tr-T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3980" y="1772816"/>
            <a:ext cx="7743062" cy="435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04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1-Name</a:t>
            </a:r>
            <a:r>
              <a:rPr lang="tr-TR" dirty="0"/>
              <a:t> </a:t>
            </a:r>
            <a:r>
              <a:rPr lang="tr-TR" dirty="0" smtClean="0"/>
              <a:t>: İsim-Kod</a:t>
            </a:r>
            <a:endParaRPr lang="tr-TR" dirty="0"/>
          </a:p>
        </p:txBody>
      </p:sp>
      <p:sp>
        <p:nvSpPr>
          <p:cNvPr id="3" name="İçerik Yer Tutucusu 2"/>
          <p:cNvSpPr>
            <a:spLocks noGrp="1"/>
          </p:cNvSpPr>
          <p:nvPr>
            <p:ph idx="1"/>
          </p:nvPr>
        </p:nvSpPr>
        <p:spPr/>
        <p:txBody>
          <a:bodyPr>
            <a:normAutofit fontScale="77500" lnSpcReduction="20000"/>
          </a:bodyPr>
          <a:lstStyle/>
          <a:p>
            <a:r>
              <a:rPr lang="tr-TR" b="1" u="sng" dirty="0"/>
              <a:t>Değişken isimleri; </a:t>
            </a:r>
            <a:endParaRPr lang="tr-TR" b="1" u="sng" dirty="0" smtClean="0"/>
          </a:p>
          <a:p>
            <a:r>
              <a:rPr lang="tr-TR" dirty="0" smtClean="0"/>
              <a:t>Mutlaka </a:t>
            </a:r>
            <a:r>
              <a:rPr lang="tr-TR" dirty="0"/>
              <a:t>harfle başlar, ikinci ve sonraki karakterler herhangi bir sayı veya sembol olabilir, </a:t>
            </a:r>
            <a:r>
              <a:rPr lang="tr-TR" dirty="0" smtClean="0"/>
              <a:t> (a1 ,s20 gibi)</a:t>
            </a:r>
            <a:endParaRPr lang="tr-TR" dirty="0"/>
          </a:p>
          <a:p>
            <a:r>
              <a:rPr lang="tr-TR" dirty="0" smtClean="0"/>
              <a:t>Boşluk </a:t>
            </a:r>
            <a:r>
              <a:rPr lang="tr-TR" dirty="0"/>
              <a:t>kullanılmaz, </a:t>
            </a:r>
            <a:r>
              <a:rPr lang="tr-TR" dirty="0" smtClean="0"/>
              <a:t> (Soru 1 olmaz)</a:t>
            </a:r>
          </a:p>
          <a:p>
            <a:r>
              <a:rPr lang="tr-TR" dirty="0" smtClean="0"/>
              <a:t>Özel </a:t>
            </a:r>
            <a:r>
              <a:rPr lang="tr-TR" dirty="0"/>
              <a:t>karakterler (!, ?, ‘ veya *) kullanılmaz, </a:t>
            </a:r>
            <a:endParaRPr lang="tr-TR" dirty="0" smtClean="0"/>
          </a:p>
          <a:p>
            <a:r>
              <a:rPr lang="tr-TR" dirty="0" smtClean="0"/>
              <a:t>  </a:t>
            </a:r>
            <a:r>
              <a:rPr lang="tr-TR" dirty="0"/>
              <a:t>ALL, AND, BY, EQ, GE, GT, LE, LT, NE, NOT, OR, TO, WITH kelime ve heceleri değişken adı olarak kullanılamaz</a:t>
            </a:r>
            <a:r>
              <a:rPr lang="tr-TR" dirty="0" smtClean="0"/>
              <a:t>,</a:t>
            </a:r>
          </a:p>
          <a:p>
            <a:r>
              <a:rPr lang="tr-TR" dirty="0" smtClean="0"/>
              <a:t>  </a:t>
            </a:r>
            <a:r>
              <a:rPr lang="tr-TR" dirty="0"/>
              <a:t>Büyük, küçük harf (tek veya karışık olarak) kullanılabilir, </a:t>
            </a:r>
            <a:endParaRPr lang="tr-TR" dirty="0" smtClean="0"/>
          </a:p>
          <a:p>
            <a:r>
              <a:rPr lang="tr-TR" dirty="0" smtClean="0"/>
              <a:t>Nokta </a:t>
            </a:r>
            <a:r>
              <a:rPr lang="tr-TR" dirty="0"/>
              <a:t>veya alt çizgi ile bitmez, </a:t>
            </a:r>
            <a:endParaRPr lang="tr-TR" dirty="0" smtClean="0"/>
          </a:p>
          <a:p>
            <a:r>
              <a:rPr lang="tr-TR" dirty="0" smtClean="0"/>
              <a:t> </a:t>
            </a:r>
            <a:r>
              <a:rPr lang="tr-TR" dirty="0"/>
              <a:t>Her isim bir kez kullanılır (tekrara izin verilmez</a:t>
            </a:r>
            <a:r>
              <a:rPr lang="tr-TR" dirty="0" smtClean="0"/>
              <a:t>).</a:t>
            </a:r>
          </a:p>
          <a:p>
            <a:r>
              <a:rPr lang="tr-TR" dirty="0" smtClean="0"/>
              <a:t> Türkçe </a:t>
            </a:r>
            <a:r>
              <a:rPr lang="tr-TR" dirty="0"/>
              <a:t>karakterler kullanılabilir. </a:t>
            </a:r>
          </a:p>
        </p:txBody>
      </p:sp>
    </p:spTree>
    <p:extLst>
      <p:ext uri="{BB962C8B-B14F-4D97-AF65-F5344CB8AC3E}">
        <p14:creationId xmlns:p14="http://schemas.microsoft.com/office/powerpoint/2010/main" val="231181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 </a:t>
            </a:r>
            <a:r>
              <a:rPr lang="tr-TR" dirty="0" err="1" smtClean="0"/>
              <a:t>Variable</a:t>
            </a:r>
            <a:r>
              <a:rPr lang="tr-TR" dirty="0" smtClean="0"/>
              <a:t> </a:t>
            </a:r>
            <a:r>
              <a:rPr lang="tr-TR" dirty="0" err="1" smtClean="0"/>
              <a:t>Type</a:t>
            </a:r>
            <a:r>
              <a:rPr lang="tr-TR" dirty="0" smtClean="0"/>
              <a:t> : Değişken türleri</a:t>
            </a:r>
            <a:endParaRPr lang="tr-TR" dirty="0"/>
          </a:p>
        </p:txBody>
      </p:sp>
      <p:sp>
        <p:nvSpPr>
          <p:cNvPr id="3" name="İçerik Yer Tutucusu 2"/>
          <p:cNvSpPr>
            <a:spLocks noGrp="1"/>
          </p:cNvSpPr>
          <p:nvPr>
            <p:ph idx="1"/>
          </p:nvPr>
        </p:nvSpPr>
        <p:spPr/>
        <p:txBody>
          <a:bodyPr>
            <a:normAutofit fontScale="62500" lnSpcReduction="20000"/>
          </a:bodyPr>
          <a:lstStyle/>
          <a:p>
            <a:r>
              <a:rPr lang="tr-TR" b="1" u="sng" dirty="0"/>
              <a:t> </a:t>
            </a:r>
            <a:r>
              <a:rPr lang="tr-TR" b="1" u="sng" dirty="0" err="1"/>
              <a:t>Numeric</a:t>
            </a:r>
            <a:r>
              <a:rPr lang="tr-TR" b="1" u="sng" dirty="0"/>
              <a:t> (Sayısal</a:t>
            </a:r>
            <a:r>
              <a:rPr lang="tr-TR" dirty="0"/>
              <a:t>): Değerleri standart rakamlardan oluşan değişkenlerdir. </a:t>
            </a:r>
            <a:endParaRPr lang="tr-TR" dirty="0" smtClean="0"/>
          </a:p>
          <a:p>
            <a:r>
              <a:rPr lang="tr-TR" dirty="0" smtClean="0"/>
              <a:t>• </a:t>
            </a:r>
            <a:r>
              <a:rPr lang="tr-TR" b="1" u="sng" dirty="0" err="1"/>
              <a:t>Comma</a:t>
            </a:r>
            <a:r>
              <a:rPr lang="tr-TR" b="1" u="sng" dirty="0"/>
              <a:t> (Virgül</a:t>
            </a:r>
            <a:r>
              <a:rPr lang="tr-TR" dirty="0"/>
              <a:t>): Her üç rakamın arasına virgül konulan ve </a:t>
            </a:r>
            <a:r>
              <a:rPr lang="tr-TR" dirty="0" smtClean="0"/>
              <a:t>küsuratları </a:t>
            </a:r>
            <a:r>
              <a:rPr lang="tr-TR" dirty="0"/>
              <a:t>nokta ile ayrılan değerlerdir. </a:t>
            </a:r>
            <a:endParaRPr lang="tr-TR" dirty="0" smtClean="0"/>
          </a:p>
          <a:p>
            <a:r>
              <a:rPr lang="tr-TR" dirty="0" smtClean="0"/>
              <a:t>• </a:t>
            </a:r>
            <a:r>
              <a:rPr lang="tr-TR" b="1" u="sng" dirty="0" err="1"/>
              <a:t>Dot</a:t>
            </a:r>
            <a:r>
              <a:rPr lang="tr-TR" b="1" u="sng" dirty="0"/>
              <a:t> (Nokta): </a:t>
            </a:r>
            <a:r>
              <a:rPr lang="tr-TR" dirty="0"/>
              <a:t>Her üç rakamın arasına nokta konulan ve </a:t>
            </a:r>
            <a:r>
              <a:rPr lang="tr-TR" dirty="0" smtClean="0"/>
              <a:t>küsuratları </a:t>
            </a:r>
            <a:r>
              <a:rPr lang="tr-TR" dirty="0"/>
              <a:t>ise virgül ile ayrılan değerlerdir</a:t>
            </a:r>
            <a:r>
              <a:rPr lang="tr-TR" dirty="0" smtClean="0"/>
              <a:t>.</a:t>
            </a:r>
          </a:p>
          <a:p>
            <a:r>
              <a:rPr lang="tr-TR" dirty="0" smtClean="0"/>
              <a:t> </a:t>
            </a:r>
            <a:r>
              <a:rPr lang="tr-TR" dirty="0"/>
              <a:t>• </a:t>
            </a:r>
            <a:r>
              <a:rPr lang="tr-TR" b="1" u="sng" dirty="0" err="1"/>
              <a:t>Scientific</a:t>
            </a:r>
            <a:r>
              <a:rPr lang="tr-TR" b="1" u="sng" dirty="0"/>
              <a:t> </a:t>
            </a:r>
            <a:r>
              <a:rPr lang="tr-TR" b="1" u="sng" dirty="0" err="1"/>
              <a:t>Notation</a:t>
            </a:r>
            <a:r>
              <a:rPr lang="tr-TR" b="1" u="sng" dirty="0"/>
              <a:t> (Bilimsel İşaretleme, özel sembol</a:t>
            </a:r>
            <a:r>
              <a:rPr lang="tr-TR" dirty="0"/>
              <a:t>): Sayısal verileri </a:t>
            </a:r>
            <a:r>
              <a:rPr lang="tr-TR" dirty="0" err="1"/>
              <a:t>üssel</a:t>
            </a:r>
            <a:r>
              <a:rPr lang="tr-TR" dirty="0"/>
              <a:t> olarak ifade eder. </a:t>
            </a:r>
            <a:r>
              <a:rPr lang="tr-TR" dirty="0" err="1"/>
              <a:t>Örn</a:t>
            </a:r>
            <a:r>
              <a:rPr lang="tr-TR" dirty="0"/>
              <a:t>: 1.000.000 = 1.E6, 1.E+6, 1.D6, 1.D+6 veya 1.+6 </a:t>
            </a:r>
            <a:endParaRPr lang="tr-TR" dirty="0" smtClean="0"/>
          </a:p>
          <a:p>
            <a:r>
              <a:rPr lang="tr-TR" dirty="0" smtClean="0"/>
              <a:t>• </a:t>
            </a:r>
            <a:r>
              <a:rPr lang="tr-TR" b="1" u="sng" dirty="0" err="1"/>
              <a:t>Date</a:t>
            </a:r>
            <a:r>
              <a:rPr lang="tr-TR" b="1" u="sng" dirty="0"/>
              <a:t> (Tarih</a:t>
            </a:r>
            <a:r>
              <a:rPr lang="tr-TR" dirty="0"/>
              <a:t>):  </a:t>
            </a:r>
            <a:endParaRPr lang="tr-TR" dirty="0" smtClean="0"/>
          </a:p>
          <a:p>
            <a:r>
              <a:rPr lang="tr-TR" dirty="0" smtClean="0"/>
              <a:t>• </a:t>
            </a:r>
            <a:r>
              <a:rPr lang="tr-TR" b="1" u="sng" dirty="0" err="1"/>
              <a:t>Dollar</a:t>
            </a:r>
            <a:r>
              <a:rPr lang="tr-TR" b="1" u="sng" dirty="0"/>
              <a:t> </a:t>
            </a:r>
            <a:r>
              <a:rPr lang="tr-TR" dirty="0"/>
              <a:t>(Dolar</a:t>
            </a:r>
            <a:r>
              <a:rPr lang="tr-TR" dirty="0" smtClean="0"/>
              <a:t>):</a:t>
            </a:r>
          </a:p>
          <a:p>
            <a:r>
              <a:rPr lang="tr-TR" dirty="0" smtClean="0"/>
              <a:t> </a:t>
            </a:r>
            <a:r>
              <a:rPr lang="tr-TR" dirty="0"/>
              <a:t>• </a:t>
            </a:r>
            <a:r>
              <a:rPr lang="tr-TR" b="1" u="sng" dirty="0" err="1"/>
              <a:t>Custom</a:t>
            </a:r>
            <a:r>
              <a:rPr lang="tr-TR" b="1" u="sng" dirty="0"/>
              <a:t> </a:t>
            </a:r>
            <a:r>
              <a:rPr lang="tr-TR" b="1" u="sng" dirty="0" err="1"/>
              <a:t>Currency</a:t>
            </a:r>
            <a:r>
              <a:rPr lang="tr-TR" b="1" u="sng" dirty="0"/>
              <a:t> </a:t>
            </a:r>
            <a:r>
              <a:rPr lang="tr-TR" dirty="0"/>
              <a:t>(Özel Tanımlanmış Veriler): </a:t>
            </a:r>
            <a:endParaRPr lang="tr-TR" dirty="0" smtClean="0"/>
          </a:p>
          <a:p>
            <a:r>
              <a:rPr lang="tr-TR" dirty="0" smtClean="0"/>
              <a:t>• </a:t>
            </a:r>
            <a:r>
              <a:rPr lang="tr-TR" b="1" u="sng" dirty="0" err="1"/>
              <a:t>String</a:t>
            </a:r>
            <a:r>
              <a:rPr lang="tr-TR" b="1" u="sng" dirty="0"/>
              <a:t> (Dizi - </a:t>
            </a:r>
            <a:r>
              <a:rPr lang="tr-TR" b="1" u="sng" dirty="0" err="1"/>
              <a:t>Alfasayısal</a:t>
            </a:r>
            <a:r>
              <a:rPr lang="tr-TR" dirty="0"/>
              <a:t>): Sayısal olmayan bu nedenle hesaplamalarda kullanılmayacak değerlerdir. Belirlenen uzunluğa kadar her hangi bir karakteri </a:t>
            </a:r>
            <a:r>
              <a:rPr lang="tr-TR" dirty="0" smtClean="0"/>
              <a:t>içerebilir</a:t>
            </a:r>
            <a:r>
              <a:rPr lang="tr-TR" dirty="0"/>
              <a:t>. Büyük ve küçük harfler ayırt edilir. </a:t>
            </a:r>
            <a:endParaRPr lang="tr-TR" dirty="0" smtClean="0"/>
          </a:p>
          <a:p>
            <a:endParaRPr lang="tr-TR" dirty="0"/>
          </a:p>
          <a:p>
            <a:r>
              <a:rPr lang="tr-TR" dirty="0" smtClean="0"/>
              <a:t> Var-</a:t>
            </a:r>
            <a:r>
              <a:rPr lang="tr-TR" dirty="0" err="1" smtClean="0"/>
              <a:t>variable</a:t>
            </a:r>
            <a:r>
              <a:rPr lang="tr-TR" dirty="0" smtClean="0"/>
              <a:t> den türemiştir.</a:t>
            </a:r>
            <a:endParaRPr lang="tr-TR" dirty="0"/>
          </a:p>
        </p:txBody>
      </p:sp>
    </p:spTree>
    <p:extLst>
      <p:ext uri="{BB962C8B-B14F-4D97-AF65-F5344CB8AC3E}">
        <p14:creationId xmlns:p14="http://schemas.microsoft.com/office/powerpoint/2010/main" val="262112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70000" lnSpcReduction="20000"/>
          </a:bodyPr>
          <a:lstStyle/>
          <a:p>
            <a:r>
              <a:rPr lang="tr-TR" b="1" u="sng" dirty="0"/>
              <a:t>3. </a:t>
            </a:r>
            <a:r>
              <a:rPr lang="tr-TR" b="1" u="sng" dirty="0" err="1"/>
              <a:t>Width</a:t>
            </a:r>
            <a:r>
              <a:rPr lang="tr-TR" b="1" u="sng" dirty="0"/>
              <a:t> (Genişlik</a:t>
            </a:r>
            <a:r>
              <a:rPr lang="tr-TR" dirty="0"/>
              <a:t>): Sütun genişliği. Her hücreye kadar karakter yazılabileceğini belirler. Sadece ana ekranın görünümüyle alakalıdır. Hesaplamalar üzerinde etkisi yoktur. </a:t>
            </a:r>
            <a:endParaRPr lang="tr-TR" dirty="0" smtClean="0"/>
          </a:p>
          <a:p>
            <a:r>
              <a:rPr lang="tr-TR" b="1" u="sng" dirty="0" smtClean="0"/>
              <a:t>4</a:t>
            </a:r>
            <a:r>
              <a:rPr lang="tr-TR" b="1" u="sng" dirty="0"/>
              <a:t>. </a:t>
            </a:r>
            <a:r>
              <a:rPr lang="tr-TR" b="1" u="sng" dirty="0" err="1"/>
              <a:t>Decimals</a:t>
            </a:r>
            <a:r>
              <a:rPr lang="tr-TR" b="1" u="sng" dirty="0"/>
              <a:t> (Ondalıklar): Virgül </a:t>
            </a:r>
            <a:r>
              <a:rPr lang="tr-TR" dirty="0"/>
              <a:t>veya noktadan sonraki </a:t>
            </a:r>
            <a:r>
              <a:rPr lang="tr-TR" dirty="0" err="1"/>
              <a:t>küsüratların</a:t>
            </a:r>
            <a:r>
              <a:rPr lang="tr-TR" dirty="0"/>
              <a:t> ana ekranda ne şekilde görüleceğini belirler. Basamakların fazla olduğu durumlarda bunları aşağı veya yukarı yuvarlar. </a:t>
            </a:r>
            <a:r>
              <a:rPr lang="tr-TR" dirty="0" err="1"/>
              <a:t>Örn</a:t>
            </a:r>
            <a:r>
              <a:rPr lang="tr-TR" dirty="0"/>
              <a:t>: 1,978 değeri için </a:t>
            </a:r>
            <a:r>
              <a:rPr lang="tr-TR" dirty="0" err="1"/>
              <a:t>decimal</a:t>
            </a:r>
            <a:r>
              <a:rPr lang="tr-TR" dirty="0"/>
              <a:t> 2. ayarlandığında bunu 1,98 olarak </a:t>
            </a:r>
            <a:r>
              <a:rPr lang="tr-TR" dirty="0" err="1"/>
              <a:t>decimal</a:t>
            </a:r>
            <a:r>
              <a:rPr lang="tr-TR" dirty="0"/>
              <a:t> 1 ayarlandığında 2,0 olarak gösterir. Ancak bu işlemlerin hesaplama üzerinde etkisi yoktur.   </a:t>
            </a:r>
            <a:endParaRPr lang="tr-TR" dirty="0" smtClean="0"/>
          </a:p>
          <a:p>
            <a:r>
              <a:rPr lang="tr-TR" b="1" u="sng" dirty="0" smtClean="0"/>
              <a:t>5</a:t>
            </a:r>
            <a:r>
              <a:rPr lang="tr-TR" b="1" u="sng" dirty="0"/>
              <a:t>. </a:t>
            </a:r>
            <a:r>
              <a:rPr lang="tr-TR" b="1" u="sng" dirty="0" err="1"/>
              <a:t>Label</a:t>
            </a:r>
            <a:r>
              <a:rPr lang="tr-TR" b="1" u="sng" dirty="0"/>
              <a:t> (Etiket</a:t>
            </a:r>
            <a:r>
              <a:rPr lang="tr-TR" dirty="0"/>
              <a:t>): Tanımlama, sınıflandırma için kullanılan açıklamalardır. </a:t>
            </a:r>
            <a:endParaRPr lang="tr-TR" dirty="0" smtClean="0"/>
          </a:p>
          <a:p>
            <a:r>
              <a:rPr lang="tr-TR" b="1" u="sng" dirty="0" smtClean="0"/>
              <a:t>6</a:t>
            </a:r>
            <a:r>
              <a:rPr lang="tr-TR" b="1" u="sng" dirty="0"/>
              <a:t>. </a:t>
            </a:r>
            <a:r>
              <a:rPr lang="tr-TR" b="1" u="sng" dirty="0" err="1"/>
              <a:t>Values</a:t>
            </a:r>
            <a:r>
              <a:rPr lang="tr-TR" b="1" u="sng" dirty="0"/>
              <a:t> (Açıklamalar</a:t>
            </a:r>
            <a:r>
              <a:rPr lang="tr-TR" dirty="0"/>
              <a:t>): 1 = Bayan veya E = Erkek şeklinde değer (</a:t>
            </a:r>
            <a:r>
              <a:rPr lang="tr-TR" dirty="0" err="1"/>
              <a:t>value</a:t>
            </a:r>
            <a:r>
              <a:rPr lang="tr-TR" dirty="0"/>
              <a:t>) ve değerin alacağı isim (</a:t>
            </a:r>
            <a:r>
              <a:rPr lang="tr-TR" dirty="0" err="1"/>
              <a:t>value</a:t>
            </a:r>
            <a:r>
              <a:rPr lang="tr-TR" dirty="0"/>
              <a:t> </a:t>
            </a:r>
            <a:r>
              <a:rPr lang="tr-TR" dirty="0" err="1"/>
              <a:t>label</a:t>
            </a:r>
            <a:r>
              <a:rPr lang="tr-TR" dirty="0"/>
              <a:t>) tanımlamak için kullanılır. </a:t>
            </a:r>
            <a:endParaRPr lang="tr-TR" dirty="0" smtClean="0"/>
          </a:p>
          <a:p>
            <a:r>
              <a:rPr lang="tr-TR" dirty="0" smtClean="0"/>
              <a:t> </a:t>
            </a:r>
            <a:r>
              <a:rPr lang="tr-TR" b="1" u="sng" dirty="0"/>
              <a:t>7. </a:t>
            </a:r>
            <a:r>
              <a:rPr lang="tr-TR" b="1" u="sng" dirty="0" err="1"/>
              <a:t>Missing</a:t>
            </a:r>
            <a:r>
              <a:rPr lang="tr-TR" b="1" u="sng" dirty="0"/>
              <a:t> </a:t>
            </a:r>
            <a:r>
              <a:rPr lang="tr-TR" dirty="0"/>
              <a:t>(Eksik, girilmemiş değerler): Eksik değerlerin hangi kodla gösterileceğini belirler. </a:t>
            </a:r>
            <a:endParaRPr lang="tr-TR" dirty="0" smtClean="0"/>
          </a:p>
          <a:p>
            <a:r>
              <a:rPr lang="tr-TR" b="1" u="sng" dirty="0" smtClean="0"/>
              <a:t> </a:t>
            </a:r>
            <a:r>
              <a:rPr lang="tr-TR" b="1" u="sng" dirty="0"/>
              <a:t>8. </a:t>
            </a:r>
            <a:r>
              <a:rPr lang="tr-TR" b="1" u="sng" dirty="0" err="1"/>
              <a:t>Columns</a:t>
            </a:r>
            <a:r>
              <a:rPr lang="tr-TR" b="1" u="sng" dirty="0"/>
              <a:t> </a:t>
            </a:r>
            <a:r>
              <a:rPr lang="tr-TR" dirty="0"/>
              <a:t>(Sütun genişliği):   </a:t>
            </a:r>
            <a:endParaRPr lang="tr-TR" dirty="0" smtClean="0"/>
          </a:p>
          <a:p>
            <a:r>
              <a:rPr lang="tr-TR" b="1" u="sng" dirty="0" smtClean="0"/>
              <a:t>9</a:t>
            </a:r>
            <a:r>
              <a:rPr lang="tr-TR" b="1" u="sng" dirty="0"/>
              <a:t>. </a:t>
            </a:r>
            <a:r>
              <a:rPr lang="tr-TR" b="1" u="sng" dirty="0" err="1"/>
              <a:t>Align</a:t>
            </a:r>
            <a:r>
              <a:rPr lang="tr-TR" b="1" u="sng" dirty="0"/>
              <a:t> </a:t>
            </a:r>
            <a:r>
              <a:rPr lang="tr-TR" dirty="0"/>
              <a:t>(Hizalama): Sola, ortaya ve sağa seçenekleri vardır. </a:t>
            </a:r>
          </a:p>
        </p:txBody>
      </p:sp>
    </p:spTree>
    <p:extLst>
      <p:ext uri="{BB962C8B-B14F-4D97-AF65-F5344CB8AC3E}">
        <p14:creationId xmlns:p14="http://schemas.microsoft.com/office/powerpoint/2010/main" val="576103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dirty="0" err="1" smtClean="0"/>
              <a:t>label</a:t>
            </a:r>
            <a:r>
              <a:rPr lang="tr-TR" dirty="0" smtClean="0"/>
              <a:t> &amp; </a:t>
            </a:r>
            <a:r>
              <a:rPr lang="tr-TR" dirty="0" err="1" smtClean="0"/>
              <a:t>value</a:t>
            </a:r>
            <a:r>
              <a:rPr lang="tr-TR" dirty="0" smtClean="0"/>
              <a:t> girişi</a:t>
            </a:r>
            <a:endParaRPr lang="tr-TR"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5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rot="4962731">
            <a:off x="2880841" y="121522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7488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260648"/>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a:off x="-1296652" y="1386880"/>
            <a:ext cx="504056"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82641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Düz Ok Bağlayıcısı 4"/>
          <p:cNvCxnSpPr/>
          <p:nvPr/>
        </p:nvCxnSpPr>
        <p:spPr>
          <a:xfrm>
            <a:off x="-1548680" y="198884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00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725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11663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35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pPr fontAlgn="t"/>
            <a:r>
              <a:rPr lang="tr-TR" dirty="0"/>
              <a:t>Bilim ve bilimsel yaklaşım ve yazmaya başlamak</a:t>
            </a:r>
          </a:p>
          <a:p>
            <a:pPr fontAlgn="t"/>
            <a:r>
              <a:rPr lang="tr-TR" dirty="0"/>
              <a:t>Bilimsel araştırma süreci ve araştırma konusu seçimi</a:t>
            </a:r>
          </a:p>
          <a:p>
            <a:pPr fontAlgn="t"/>
            <a:r>
              <a:rPr lang="tr-TR" dirty="0"/>
              <a:t>Eleştirel kaynak incelemesi, hipotez ve strateji geliştirilmesi</a:t>
            </a:r>
          </a:p>
          <a:p>
            <a:pPr fontAlgn="t"/>
            <a:r>
              <a:rPr lang="tr-TR" dirty="0" smtClean="0"/>
              <a:t>Bilimsel </a:t>
            </a:r>
            <a:r>
              <a:rPr lang="tr-TR" dirty="0"/>
              <a:t>araştırmada veri: birincil ve ikincil </a:t>
            </a:r>
            <a:r>
              <a:rPr lang="tr-TR" dirty="0" smtClean="0"/>
              <a:t>veriler</a:t>
            </a:r>
          </a:p>
          <a:p>
            <a:pPr fontAlgn="t"/>
            <a:r>
              <a:rPr lang="tr-TR" dirty="0"/>
              <a:t>Araştırmalarda ölçme ve </a:t>
            </a:r>
            <a:r>
              <a:rPr lang="tr-TR" dirty="0" smtClean="0"/>
              <a:t>ölçekler</a:t>
            </a:r>
          </a:p>
          <a:p>
            <a:pPr fontAlgn="t"/>
            <a:r>
              <a:rPr lang="tr-TR" dirty="0"/>
              <a:t> </a:t>
            </a:r>
            <a:r>
              <a:rPr lang="tr-TR" dirty="0" smtClean="0"/>
              <a:t>Araştırma Evreni ve örnekleme</a:t>
            </a:r>
            <a:endParaRPr lang="tr-TR" dirty="0"/>
          </a:p>
          <a:p>
            <a:pPr fontAlgn="t"/>
            <a:r>
              <a:rPr lang="tr-TR" b="1" dirty="0"/>
              <a:t>SPSS 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a:t>Sunum hazırlama teknikleri</a:t>
            </a:r>
          </a:p>
          <a:p>
            <a:pPr fontAlgn="t"/>
            <a:r>
              <a:rPr lang="tr-TR" dirty="0"/>
              <a:t>Sunumlar</a:t>
            </a:r>
          </a:p>
          <a:p>
            <a:pPr fontAlgn="t"/>
            <a:r>
              <a:rPr lang="tr-TR" dirty="0"/>
              <a:t>Sunumlar</a:t>
            </a:r>
          </a:p>
          <a:p>
            <a:pPr fontAlgn="t"/>
            <a:r>
              <a:rPr lang="tr-TR" dirty="0"/>
              <a:t>Sunumlar</a:t>
            </a:r>
          </a:p>
          <a:p>
            <a:endParaRPr lang="tr-TR" dirty="0"/>
          </a:p>
        </p:txBody>
      </p:sp>
    </p:spTree>
    <p:extLst>
      <p:ext uri="{BB962C8B-B14F-4D97-AF65-F5344CB8AC3E}">
        <p14:creationId xmlns:p14="http://schemas.microsoft.com/office/powerpoint/2010/main" val="37861766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10. </a:t>
            </a:r>
            <a:r>
              <a:rPr lang="tr-TR" dirty="0" err="1" smtClean="0"/>
              <a:t>Measure</a:t>
            </a:r>
            <a:r>
              <a:rPr lang="tr-TR" dirty="0" smtClean="0"/>
              <a:t>: Veri tipi</a:t>
            </a:r>
            <a:endParaRPr lang="tr-TR" dirty="0"/>
          </a:p>
        </p:txBody>
      </p:sp>
      <p:sp>
        <p:nvSpPr>
          <p:cNvPr id="3" name="İçerik Yer Tutucusu 2"/>
          <p:cNvSpPr>
            <a:spLocks noGrp="1"/>
          </p:cNvSpPr>
          <p:nvPr>
            <p:ph idx="1"/>
          </p:nvPr>
        </p:nvSpPr>
        <p:spPr/>
        <p:txBody>
          <a:bodyPr>
            <a:normAutofit fontScale="92500" lnSpcReduction="10000"/>
          </a:bodyPr>
          <a:lstStyle/>
          <a:p>
            <a:r>
              <a:rPr lang="tr-TR" dirty="0"/>
              <a:t> </a:t>
            </a:r>
            <a:r>
              <a:rPr lang="tr-TR" b="1" u="sng" dirty="0" err="1"/>
              <a:t>Scale</a:t>
            </a:r>
            <a:r>
              <a:rPr lang="tr-TR" b="1" u="sng" dirty="0"/>
              <a:t> (Metrik</a:t>
            </a:r>
            <a:r>
              <a:rPr lang="tr-TR" dirty="0"/>
              <a:t>): Sürekli değişkenler. </a:t>
            </a:r>
            <a:r>
              <a:rPr lang="tr-TR" dirty="0" err="1"/>
              <a:t>Örn</a:t>
            </a:r>
            <a:r>
              <a:rPr lang="tr-TR" dirty="0"/>
              <a:t>: Yaş, boy, kilo, gelir,  sıcaklık, kan değerleri vs.  </a:t>
            </a:r>
            <a:endParaRPr lang="tr-TR" dirty="0" smtClean="0"/>
          </a:p>
          <a:p>
            <a:r>
              <a:rPr lang="tr-TR" dirty="0" smtClean="0"/>
              <a:t>• </a:t>
            </a:r>
            <a:r>
              <a:rPr lang="tr-TR" b="1" u="sng" dirty="0" err="1"/>
              <a:t>Ordinal</a:t>
            </a:r>
            <a:r>
              <a:rPr lang="tr-TR" b="1" u="sng" dirty="0"/>
              <a:t> (Sıralı): </a:t>
            </a:r>
            <a:r>
              <a:rPr lang="tr-TR" dirty="0"/>
              <a:t>Kesikli değişkenler: </a:t>
            </a:r>
            <a:r>
              <a:rPr lang="tr-TR" dirty="0" err="1"/>
              <a:t>Örn</a:t>
            </a:r>
            <a:r>
              <a:rPr lang="tr-TR" dirty="0"/>
              <a:t>:, </a:t>
            </a:r>
            <a:r>
              <a:rPr lang="tr-TR" dirty="0" err="1"/>
              <a:t>Likert</a:t>
            </a:r>
            <a:r>
              <a:rPr lang="tr-TR" dirty="0"/>
              <a:t> ölçeği, eğitim düzeyi, tutum gibi düşükten yükseğe veya tam tersi sıralayabileceğiniz değişkenlerdir. </a:t>
            </a:r>
            <a:r>
              <a:rPr lang="tr-TR" dirty="0" err="1"/>
              <a:t>Ordinal</a:t>
            </a:r>
            <a:r>
              <a:rPr lang="tr-TR" dirty="0"/>
              <a:t> (sıralı) verileri sayısal kodlar ile ifade etmek her zaman daha iyidir.  </a:t>
            </a:r>
            <a:endParaRPr lang="tr-TR" dirty="0" smtClean="0"/>
          </a:p>
          <a:p>
            <a:r>
              <a:rPr lang="tr-TR" dirty="0" smtClean="0"/>
              <a:t>• </a:t>
            </a:r>
            <a:r>
              <a:rPr lang="tr-TR" b="1" u="sng" dirty="0"/>
              <a:t>Nominal (Nitel): </a:t>
            </a:r>
            <a:r>
              <a:rPr lang="tr-TR" dirty="0" smtClean="0"/>
              <a:t>Kategorik </a:t>
            </a:r>
            <a:r>
              <a:rPr lang="tr-TR" dirty="0"/>
              <a:t>veriler. </a:t>
            </a:r>
            <a:r>
              <a:rPr lang="tr-TR" dirty="0" err="1"/>
              <a:t>Örn</a:t>
            </a:r>
            <a:r>
              <a:rPr lang="tr-TR" dirty="0"/>
              <a:t>: Cinsiyet, Plaka, Posta kodu, Mezun olunan okul, Meslek, Saç rengi, göz rengi vs. </a:t>
            </a:r>
          </a:p>
        </p:txBody>
      </p:sp>
    </p:spTree>
    <p:extLst>
      <p:ext uri="{BB962C8B-B14F-4D97-AF65-F5344CB8AC3E}">
        <p14:creationId xmlns:p14="http://schemas.microsoft.com/office/powerpoint/2010/main" val="1066469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Role:</a:t>
            </a:r>
            <a:endParaRPr lang="tr-TR" dirty="0"/>
          </a:p>
        </p:txBody>
      </p:sp>
      <p:sp>
        <p:nvSpPr>
          <p:cNvPr id="3" name="İçerik Yer Tutucusu 2"/>
          <p:cNvSpPr>
            <a:spLocks noGrp="1"/>
          </p:cNvSpPr>
          <p:nvPr>
            <p:ph idx="1"/>
          </p:nvPr>
        </p:nvSpPr>
        <p:spPr/>
        <p:txBody>
          <a:bodyPr/>
          <a:lstStyle/>
          <a:p>
            <a:r>
              <a:rPr lang="tr-TR" dirty="0" smtClean="0"/>
              <a:t>Bu </a:t>
            </a:r>
            <a:r>
              <a:rPr lang="tr-TR" dirty="0"/>
              <a:t>bölümde yapılan düzenlemeler sadece rol ayrımını destekleyen diyaloglarda kullanılır. Diğer hesaplamalar üzerinde etkisi yoktur.  </a:t>
            </a:r>
          </a:p>
          <a:p>
            <a:pPr marL="0" indent="0">
              <a:buNone/>
            </a:pP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56991"/>
            <a:ext cx="6926982" cy="350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198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Role:</a:t>
            </a:r>
            <a:endParaRPr lang="tr-TR" dirty="0"/>
          </a:p>
        </p:txBody>
      </p:sp>
      <p:sp>
        <p:nvSpPr>
          <p:cNvPr id="3" name="İçerik Yer Tutucusu 2"/>
          <p:cNvSpPr>
            <a:spLocks noGrp="1"/>
          </p:cNvSpPr>
          <p:nvPr>
            <p:ph idx="1"/>
          </p:nvPr>
        </p:nvSpPr>
        <p:spPr/>
        <p:txBody>
          <a:bodyPr>
            <a:normAutofit fontScale="77500" lnSpcReduction="20000"/>
          </a:bodyPr>
          <a:lstStyle/>
          <a:p>
            <a:r>
              <a:rPr lang="tr-TR" dirty="0"/>
              <a:t>Seçenekler: </a:t>
            </a:r>
            <a:endParaRPr lang="tr-TR" dirty="0" smtClean="0"/>
          </a:p>
          <a:p>
            <a:r>
              <a:rPr lang="tr-TR" dirty="0" smtClean="0"/>
              <a:t>• </a:t>
            </a:r>
            <a:r>
              <a:rPr lang="tr-TR" b="1" u="sng" dirty="0" err="1"/>
              <a:t>Input</a:t>
            </a:r>
            <a:r>
              <a:rPr lang="tr-TR" b="1" u="sng" dirty="0"/>
              <a:t> (Giriş, kayıt): </a:t>
            </a:r>
            <a:r>
              <a:rPr lang="tr-TR" dirty="0"/>
              <a:t>Değişken bağımsız değişken olarak görülecektir</a:t>
            </a:r>
            <a:r>
              <a:rPr lang="tr-TR" dirty="0" smtClean="0"/>
              <a:t>.</a:t>
            </a:r>
          </a:p>
          <a:p>
            <a:r>
              <a:rPr lang="tr-TR" dirty="0" smtClean="0"/>
              <a:t> </a:t>
            </a:r>
            <a:r>
              <a:rPr lang="tr-TR" dirty="0"/>
              <a:t>• </a:t>
            </a:r>
            <a:r>
              <a:rPr lang="tr-TR" b="1" u="sng" dirty="0" err="1"/>
              <a:t>Target</a:t>
            </a:r>
            <a:r>
              <a:rPr lang="tr-TR" b="1" u="sng" dirty="0"/>
              <a:t> (Hedef</a:t>
            </a:r>
            <a:r>
              <a:rPr lang="tr-TR" dirty="0"/>
              <a:t>): Değişken bağımlı değişken olarak görülecektir. </a:t>
            </a:r>
            <a:endParaRPr lang="tr-TR" dirty="0" smtClean="0"/>
          </a:p>
          <a:p>
            <a:r>
              <a:rPr lang="tr-TR" dirty="0" smtClean="0"/>
              <a:t>• </a:t>
            </a:r>
            <a:r>
              <a:rPr lang="tr-TR" b="1" u="sng" dirty="0" err="1"/>
              <a:t>Both</a:t>
            </a:r>
            <a:r>
              <a:rPr lang="tr-TR" b="1" u="sng" dirty="0"/>
              <a:t> (Her ikisi</a:t>
            </a:r>
            <a:r>
              <a:rPr lang="tr-TR" dirty="0"/>
              <a:t>): Değişken hem bağımlı hem bağımsız değişken olarak görülecektir. </a:t>
            </a:r>
            <a:endParaRPr lang="tr-TR" dirty="0" smtClean="0"/>
          </a:p>
          <a:p>
            <a:r>
              <a:rPr lang="tr-TR" dirty="0" smtClean="0"/>
              <a:t>• </a:t>
            </a:r>
            <a:r>
              <a:rPr lang="tr-TR" b="1" u="sng" dirty="0" err="1"/>
              <a:t>Partition</a:t>
            </a:r>
            <a:r>
              <a:rPr lang="tr-TR" b="1" u="sng" dirty="0"/>
              <a:t> (Bölüm): </a:t>
            </a:r>
            <a:r>
              <a:rPr lang="tr-TR" dirty="0"/>
              <a:t>Değişken </a:t>
            </a:r>
            <a:r>
              <a:rPr lang="tr-TR" dirty="0" err="1"/>
              <a:t>egsersiz</a:t>
            </a:r>
            <a:r>
              <a:rPr lang="tr-TR" dirty="0"/>
              <a:t>, test veya doğrulama amacıyla kullanılmak üzere tüm veriden örnekler oluşturmak için kullanılacaktır. </a:t>
            </a:r>
            <a:endParaRPr lang="tr-TR" dirty="0" smtClean="0"/>
          </a:p>
          <a:p>
            <a:r>
              <a:rPr lang="tr-TR" dirty="0" smtClean="0"/>
              <a:t>• </a:t>
            </a:r>
            <a:r>
              <a:rPr lang="tr-TR" b="1" u="sng" dirty="0" err="1"/>
              <a:t>Split</a:t>
            </a:r>
            <a:r>
              <a:rPr lang="tr-TR" b="1" u="sng" dirty="0"/>
              <a:t> (Bölme</a:t>
            </a:r>
            <a:r>
              <a:rPr lang="tr-TR" dirty="0"/>
              <a:t>): PASW </a:t>
            </a:r>
            <a:r>
              <a:rPr lang="tr-TR" dirty="0" err="1"/>
              <a:t>Modelleyicisinde</a:t>
            </a:r>
            <a:r>
              <a:rPr lang="tr-TR" dirty="0"/>
              <a:t> gidiş-dönüş uyumlulukları için kullanılır. Bu role sahip değerler bölünmüş dosya değişkeni olarak kullanılmaz. </a:t>
            </a:r>
          </a:p>
        </p:txBody>
      </p:sp>
    </p:spTree>
    <p:extLst>
      <p:ext uri="{BB962C8B-B14F-4D97-AF65-F5344CB8AC3E}">
        <p14:creationId xmlns:p14="http://schemas.microsoft.com/office/powerpoint/2010/main" val="798833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13455"/>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rot="19875229">
            <a:off x="100053" y="2542920"/>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25781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11663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a:off x="683568" y="1556792"/>
            <a:ext cx="936104"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79922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18864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264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şağı Ok 3"/>
          <p:cNvSpPr/>
          <p:nvPr/>
        </p:nvSpPr>
        <p:spPr>
          <a:xfrm>
            <a:off x="6505575" y="188640"/>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40301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şağı Ok 3"/>
          <p:cNvSpPr/>
          <p:nvPr/>
        </p:nvSpPr>
        <p:spPr>
          <a:xfrm>
            <a:off x="4716016" y="1412776"/>
            <a:ext cx="45719"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476672"/>
            <a:ext cx="3501408" cy="369332"/>
          </a:xfrm>
          <a:prstGeom prst="rect">
            <a:avLst/>
          </a:prstGeom>
        </p:spPr>
        <p:txBody>
          <a:bodyPr wrap="none">
            <a:spAutoFit/>
          </a:bodyPr>
          <a:lstStyle/>
          <a:p>
            <a:r>
              <a:rPr lang="tr-TR" b="1" u="sng" dirty="0"/>
              <a:t> Value </a:t>
            </a:r>
            <a:r>
              <a:rPr lang="tr-TR" b="1" u="sng" dirty="0" err="1"/>
              <a:t>Labels</a:t>
            </a:r>
            <a:r>
              <a:rPr lang="tr-TR" b="1" u="sng" dirty="0"/>
              <a:t> (Değişken Etiketleri): </a:t>
            </a:r>
          </a:p>
        </p:txBody>
      </p:sp>
    </p:spTree>
    <p:extLst>
      <p:ext uri="{BB962C8B-B14F-4D97-AF65-F5344CB8AC3E}">
        <p14:creationId xmlns:p14="http://schemas.microsoft.com/office/powerpoint/2010/main" val="2301824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Edit</a:t>
            </a:r>
            <a:r>
              <a:rPr lang="tr-TR" dirty="0" smtClean="0"/>
              <a:t> (Düzen) </a:t>
            </a:r>
            <a:r>
              <a:rPr lang="tr-TR" dirty="0" err="1" smtClean="0"/>
              <a:t>Menüsu</a:t>
            </a:r>
            <a:endParaRPr lang="tr-TR"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5321187"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çerik Yer Tutucusu 2"/>
          <p:cNvSpPr txBox="1">
            <a:spLocks/>
          </p:cNvSpPr>
          <p:nvPr/>
        </p:nvSpPr>
        <p:spPr>
          <a:xfrm>
            <a:off x="5220072" y="1268760"/>
            <a:ext cx="3949615" cy="510202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dirty="0" smtClean="0"/>
              <a:t> </a:t>
            </a:r>
            <a:r>
              <a:rPr lang="tr-TR" sz="2600" b="1" dirty="0" err="1">
                <a:effectLst>
                  <a:outerShdw blurRad="38100" dist="38100" dir="2700000" algn="tl">
                    <a:srgbClr val="000000">
                      <a:alpha val="43137"/>
                    </a:srgbClr>
                  </a:outerShdw>
                </a:effectLst>
              </a:rPr>
              <a:t>Undo</a:t>
            </a:r>
            <a:r>
              <a:rPr lang="tr-TR" sz="2600" b="1" dirty="0">
                <a:effectLst>
                  <a:outerShdw blurRad="38100" dist="38100" dir="2700000" algn="tl">
                    <a:srgbClr val="000000">
                      <a:alpha val="43137"/>
                    </a:srgbClr>
                  </a:outerShdw>
                </a:effectLst>
              </a:rPr>
              <a:t>: </a:t>
            </a:r>
            <a:r>
              <a:rPr lang="tr-TR" sz="2600" dirty="0" err="1"/>
              <a:t>Undo</a:t>
            </a:r>
            <a:r>
              <a:rPr lang="tr-TR" sz="2600" dirty="0"/>
              <a:t> komutu, son yapılan işlemin iptal edilmesini sağlar. </a:t>
            </a:r>
            <a:endParaRPr lang="tr-TR" sz="2600" dirty="0" smtClean="0"/>
          </a:p>
          <a:p>
            <a:r>
              <a:rPr lang="tr-TR" sz="2600" b="1" u="sng" dirty="0" err="1" smtClean="0"/>
              <a:t>Redo</a:t>
            </a:r>
            <a:r>
              <a:rPr lang="tr-TR" sz="2600" dirty="0"/>
              <a:t>: </a:t>
            </a:r>
            <a:r>
              <a:rPr lang="tr-TR" sz="2600" dirty="0" err="1"/>
              <a:t>Undo</a:t>
            </a:r>
            <a:r>
              <a:rPr lang="tr-TR" sz="2600" dirty="0"/>
              <a:t> komutu ile geri alınan bir işlevin tekrar gerçekleştirilmesini sağlar. </a:t>
            </a:r>
            <a:r>
              <a:rPr lang="tr-TR" sz="2600" dirty="0" smtClean="0"/>
              <a:t> </a:t>
            </a:r>
            <a:endParaRPr lang="tr-TR" sz="2600" dirty="0"/>
          </a:p>
          <a:p>
            <a:r>
              <a:rPr lang="tr-TR" sz="2600" b="1" u="sng" dirty="0" err="1"/>
              <a:t>Cut</a:t>
            </a:r>
            <a:r>
              <a:rPr lang="tr-TR" sz="2600" dirty="0"/>
              <a:t>: Aktif pencerede seçilen bölümün kesilip panoya alınmasını sağlar. </a:t>
            </a:r>
            <a:r>
              <a:rPr lang="tr-TR" sz="2600" dirty="0" smtClean="0"/>
              <a:t> </a:t>
            </a:r>
            <a:endParaRPr lang="tr-TR" sz="2600" dirty="0"/>
          </a:p>
          <a:p>
            <a:r>
              <a:rPr lang="tr-TR" sz="2600" b="1" u="sng" dirty="0" err="1"/>
              <a:t>Copy</a:t>
            </a:r>
            <a:r>
              <a:rPr lang="tr-TR" sz="2600" dirty="0"/>
              <a:t>: Aktif pencerede seçilen bölümün kopyalanıp panoya alınmasını sağlar</a:t>
            </a:r>
            <a:r>
              <a:rPr lang="tr-TR" sz="2600" dirty="0" smtClean="0"/>
              <a:t>.</a:t>
            </a:r>
            <a:endParaRPr lang="tr-TR" sz="2600" dirty="0"/>
          </a:p>
          <a:p>
            <a:r>
              <a:rPr lang="tr-TR" sz="2600" b="1" u="sng" dirty="0" err="1"/>
              <a:t>Paste</a:t>
            </a:r>
            <a:r>
              <a:rPr lang="tr-TR" sz="2600" b="1" u="sng" dirty="0"/>
              <a:t>: </a:t>
            </a:r>
            <a:r>
              <a:rPr lang="tr-TR" sz="2600" dirty="0"/>
              <a:t>Daha önce kesilip ya da kopyalanıp panoya alınmış olan bölümün, seçilen alana yapıştırılmasını sağlar. </a:t>
            </a:r>
          </a:p>
          <a:p>
            <a:r>
              <a:rPr lang="tr-TR" sz="2600" b="1" u="sng" dirty="0" err="1"/>
              <a:t>Clear</a:t>
            </a:r>
            <a:r>
              <a:rPr lang="tr-TR" sz="2600" b="1" u="sng" dirty="0"/>
              <a:t>:</a:t>
            </a:r>
            <a:r>
              <a:rPr lang="tr-TR" sz="2600" dirty="0"/>
              <a:t> Seçilen bölümün ya da hücrenin silinmesini/boşaltılmasını sağlar. </a:t>
            </a:r>
          </a:p>
          <a:p>
            <a:r>
              <a:rPr lang="tr-TR" sz="2600" b="1" u="sng" dirty="0" err="1"/>
              <a:t>Find</a:t>
            </a:r>
            <a:r>
              <a:rPr lang="tr-TR" sz="2600" b="1" u="sng" dirty="0"/>
              <a:t>:</a:t>
            </a:r>
            <a:r>
              <a:rPr lang="tr-TR" sz="2600" dirty="0"/>
              <a:t> Aktif pencerede, belirli bir metnin ya da değerin bulunmasını sağlar. </a:t>
            </a:r>
          </a:p>
        </p:txBody>
      </p:sp>
    </p:spTree>
    <p:extLst>
      <p:ext uri="{BB962C8B-B14F-4D97-AF65-F5344CB8AC3E}">
        <p14:creationId xmlns:p14="http://schemas.microsoft.com/office/powerpoint/2010/main" val="1824204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VIEW MENÜSÜ </a:t>
            </a:r>
          </a:p>
        </p:txBody>
      </p:sp>
      <p:sp>
        <p:nvSpPr>
          <p:cNvPr id="3" name="İçerik Yer Tutucusu 2"/>
          <p:cNvSpPr>
            <a:spLocks noGrp="1"/>
          </p:cNvSpPr>
          <p:nvPr>
            <p:ph idx="1"/>
          </p:nvPr>
        </p:nvSpPr>
        <p:spPr>
          <a:xfrm>
            <a:off x="467544" y="1196752"/>
            <a:ext cx="8003232" cy="4525963"/>
          </a:xfrm>
        </p:spPr>
        <p:txBody>
          <a:bodyPr>
            <a:normAutofit/>
          </a:bodyPr>
          <a:lstStyle/>
          <a:p>
            <a:r>
              <a:rPr lang="tr-TR" sz="2000" dirty="0"/>
              <a:t>SPSS penceresinin bilgisayar ekranındaki görüntüsü ile ilgili değişiklikler yapılmasını sağlayan seçeneklerin bulunduğu menüdür. </a:t>
            </a:r>
            <a:endParaRPr lang="tr-TR" sz="2000" dirty="0" smtClean="0"/>
          </a:p>
          <a:p>
            <a:r>
              <a:rPr lang="tr-TR" sz="2000" dirty="0" smtClean="0"/>
              <a:t>Durum </a:t>
            </a:r>
            <a:r>
              <a:rPr lang="tr-TR" sz="2000" dirty="0"/>
              <a:t>çubuğu ve araç çubuğunun pencere üzerinde </a:t>
            </a:r>
            <a:r>
              <a:rPr lang="tr-TR" sz="2000" b="1" dirty="0"/>
              <a:t>bulunup bulunmayacağı, değer </a:t>
            </a:r>
            <a:r>
              <a:rPr lang="tr-TR" sz="2000" dirty="0"/>
              <a:t>etiketlerinin ve değişkenlerin font karakteristiklerinin belirlenmesi, veri sayfasındaki çizgilerin (</a:t>
            </a:r>
            <a:r>
              <a:rPr lang="tr-TR" sz="2000" dirty="0" err="1"/>
              <a:t>Grid</a:t>
            </a:r>
            <a:r>
              <a:rPr lang="tr-TR" sz="2000" dirty="0"/>
              <a:t> </a:t>
            </a:r>
            <a:r>
              <a:rPr lang="tr-TR" sz="2000" dirty="0" err="1"/>
              <a:t>Lines</a:t>
            </a:r>
            <a:r>
              <a:rPr lang="tr-TR" sz="2000" dirty="0"/>
              <a:t>) görüntülenip görüntülenmeyeceği bu menüden </a:t>
            </a:r>
            <a:r>
              <a:rPr lang="tr-TR" sz="2000" dirty="0" smtClean="0"/>
              <a:t>belirlenir.</a:t>
            </a:r>
            <a:endParaRPr lang="tr-TR" sz="20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68960"/>
            <a:ext cx="660289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806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SPSS Programı Tanıtım ve Veri girişi</a:t>
            </a:r>
            <a:endParaRPr lang="tr-TR" dirty="0"/>
          </a:p>
        </p:txBody>
      </p:sp>
      <p:sp>
        <p:nvSpPr>
          <p:cNvPr id="3" name="İçerik Yer Tutucusu 2"/>
          <p:cNvSpPr>
            <a:spLocks noGrp="1"/>
          </p:cNvSpPr>
          <p:nvPr>
            <p:ph idx="1"/>
          </p:nvPr>
        </p:nvSpPr>
        <p:spPr/>
        <p:txBody>
          <a:bodyPr>
            <a:normAutofit lnSpcReduction="10000"/>
          </a:bodyPr>
          <a:lstStyle/>
          <a:p>
            <a:r>
              <a:rPr lang="tr-TR" dirty="0" smtClean="0"/>
              <a:t>Statistical </a:t>
            </a:r>
            <a:r>
              <a:rPr lang="tr-TR" dirty="0" err="1" smtClean="0"/>
              <a:t>Package</a:t>
            </a:r>
            <a:r>
              <a:rPr lang="tr-TR" dirty="0" smtClean="0"/>
              <a:t> </a:t>
            </a:r>
            <a:r>
              <a:rPr lang="tr-TR" dirty="0" err="1" smtClean="0"/>
              <a:t>for</a:t>
            </a:r>
            <a:r>
              <a:rPr lang="tr-TR" dirty="0" smtClean="0"/>
              <a:t> </a:t>
            </a:r>
            <a:r>
              <a:rPr lang="tr-TR" dirty="0" err="1" smtClean="0"/>
              <a:t>Social</a:t>
            </a:r>
            <a:r>
              <a:rPr lang="tr-TR" dirty="0" smtClean="0"/>
              <a:t> </a:t>
            </a:r>
            <a:r>
              <a:rPr lang="tr-TR" dirty="0" err="1" smtClean="0"/>
              <a:t>Sciences</a:t>
            </a:r>
            <a:r>
              <a:rPr lang="tr-TR" dirty="0" smtClean="0"/>
              <a:t> (SPSS),</a:t>
            </a:r>
          </a:p>
          <a:p>
            <a:r>
              <a:rPr lang="tr-TR" dirty="0" smtClean="0"/>
              <a:t>İşletme</a:t>
            </a:r>
          </a:p>
          <a:p>
            <a:r>
              <a:rPr lang="tr-TR" dirty="0" smtClean="0"/>
              <a:t>Ekonomi</a:t>
            </a:r>
          </a:p>
          <a:p>
            <a:r>
              <a:rPr lang="tr-TR" dirty="0" smtClean="0"/>
              <a:t>Sosyoloji</a:t>
            </a:r>
          </a:p>
          <a:p>
            <a:r>
              <a:rPr lang="tr-TR" dirty="0" smtClean="0"/>
              <a:t>Psikoloji</a:t>
            </a:r>
          </a:p>
          <a:p>
            <a:r>
              <a:rPr lang="tr-TR" dirty="0"/>
              <a:t> P</a:t>
            </a:r>
            <a:r>
              <a:rPr lang="tr-TR" dirty="0" smtClean="0"/>
              <a:t>azarlama vb. kullanılmaktadır.</a:t>
            </a:r>
          </a:p>
          <a:p>
            <a:r>
              <a:rPr lang="tr-TR" dirty="0"/>
              <a:t> </a:t>
            </a:r>
            <a:r>
              <a:rPr lang="tr-TR" b="1" i="1" dirty="0" smtClean="0"/>
              <a:t>Microsoft Office Excel </a:t>
            </a:r>
            <a:r>
              <a:rPr lang="tr-TR" dirty="0" smtClean="0"/>
              <a:t>programına benzemektedir.</a:t>
            </a:r>
          </a:p>
          <a:p>
            <a:endParaRPr lang="tr-TR" dirty="0" smtClean="0"/>
          </a:p>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5766" y="5157192"/>
            <a:ext cx="3182566" cy="178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353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548680"/>
          </a:xfrm>
        </p:spPr>
        <p:txBody>
          <a:bodyPr>
            <a:normAutofit fontScale="90000"/>
          </a:bodyPr>
          <a:lstStyle/>
          <a:p>
            <a:r>
              <a:rPr lang="tr-TR" dirty="0" smtClean="0"/>
              <a:t>Data (Veri)</a:t>
            </a:r>
            <a:endParaRPr lang="tr-TR" dirty="0"/>
          </a:p>
        </p:txBody>
      </p:sp>
      <p:sp>
        <p:nvSpPr>
          <p:cNvPr id="3" name="İçerik Yer Tutucusu 2"/>
          <p:cNvSpPr>
            <a:spLocks noGrp="1"/>
          </p:cNvSpPr>
          <p:nvPr>
            <p:ph idx="1"/>
          </p:nvPr>
        </p:nvSpPr>
        <p:spPr>
          <a:xfrm>
            <a:off x="107504" y="692696"/>
            <a:ext cx="9036496" cy="6048672"/>
          </a:xfrm>
        </p:spPr>
        <p:txBody>
          <a:bodyPr>
            <a:normAutofit fontScale="25000" lnSpcReduction="20000"/>
          </a:bodyPr>
          <a:lstStyle/>
          <a:p>
            <a:r>
              <a:rPr lang="tr-TR" sz="7200" dirty="0" smtClean="0">
                <a:effectLst>
                  <a:outerShdw blurRad="38100" dist="38100" dir="2700000" algn="tl">
                    <a:srgbClr val="000000">
                      <a:alpha val="43137"/>
                    </a:srgbClr>
                  </a:outerShdw>
                </a:effectLst>
              </a:rPr>
              <a:t>Veri seti ile ilgili işlemler bu menüde gerçekleştirilmektedir. Bu menünün bazı alt menüleri kısaca aşağıdaki gibidir. </a:t>
            </a:r>
          </a:p>
          <a:p>
            <a:endParaRPr lang="tr-TR" sz="7200" dirty="0" smtClean="0"/>
          </a:p>
          <a:p>
            <a:r>
              <a:rPr lang="tr-TR" sz="7200" dirty="0" smtClean="0"/>
              <a:t> </a:t>
            </a:r>
            <a:r>
              <a:rPr lang="tr-TR" sz="7200" b="1" u="sng" dirty="0" err="1" smtClean="0"/>
              <a:t>Transpose</a:t>
            </a:r>
            <a:r>
              <a:rPr lang="tr-TR" sz="7200" b="1" u="sng" dirty="0" smtClean="0"/>
              <a:t>  </a:t>
            </a:r>
            <a:r>
              <a:rPr lang="tr-TR" sz="7200" dirty="0" smtClean="0"/>
              <a:t>Bir SPSS veri dosyasında </a:t>
            </a:r>
            <a:r>
              <a:rPr lang="tr-TR" sz="7200" b="1" dirty="0" smtClean="0"/>
              <a:t>her satır bir birime ve her sütun bir değişkene karşılık gelmektedir</a:t>
            </a:r>
            <a:r>
              <a:rPr lang="tr-TR" sz="7200" dirty="0" smtClean="0"/>
              <a:t>. Bu düzenin ters olduğu dosyalarda, veriyi doğru formata getirmek için bu alt menü kullanılabilir. Verilerin yer aldığı sütunların satırlara, satırların ise sütunlara dönüşmesini sağlar. </a:t>
            </a:r>
          </a:p>
          <a:p>
            <a:pPr marL="0" indent="0">
              <a:buNone/>
            </a:pPr>
            <a:endParaRPr lang="tr-TR" sz="7200" dirty="0" smtClean="0"/>
          </a:p>
          <a:p>
            <a:r>
              <a:rPr lang="tr-TR" sz="7200" b="1" u="sng" dirty="0" err="1" smtClean="0"/>
              <a:t>Sort</a:t>
            </a:r>
            <a:r>
              <a:rPr lang="tr-TR" sz="7200" b="1" u="sng" dirty="0" smtClean="0"/>
              <a:t> </a:t>
            </a:r>
            <a:r>
              <a:rPr lang="tr-TR" sz="7200" b="1" u="sng" dirty="0" err="1" smtClean="0"/>
              <a:t>Cases</a:t>
            </a:r>
            <a:r>
              <a:rPr lang="tr-TR" sz="7200" b="1" u="sng" dirty="0" smtClean="0"/>
              <a:t> </a:t>
            </a:r>
            <a:r>
              <a:rPr lang="tr-TR" sz="7200" dirty="0" smtClean="0"/>
              <a:t>alt menüsü veri </a:t>
            </a:r>
            <a:r>
              <a:rPr lang="tr-TR" sz="7200" b="1" dirty="0" smtClean="0"/>
              <a:t>dosyasında kayıtlı olan birimlerin seçilen bir veya daha fazla değişkene göre küçükten büyüğe ya da büyükten küçüğe doğru sıralanmasını </a:t>
            </a:r>
            <a:r>
              <a:rPr lang="tr-TR" sz="7200" dirty="0" smtClean="0"/>
              <a:t>sağlar. </a:t>
            </a:r>
          </a:p>
          <a:p>
            <a:endParaRPr lang="tr-TR" sz="7200" dirty="0" smtClean="0"/>
          </a:p>
          <a:p>
            <a:r>
              <a:rPr lang="tr-TR" sz="7200" b="1" u="sng" dirty="0" err="1"/>
              <a:t>Split</a:t>
            </a:r>
            <a:r>
              <a:rPr lang="tr-TR" sz="7200" b="1" u="sng" dirty="0"/>
              <a:t> File </a:t>
            </a:r>
            <a:r>
              <a:rPr lang="tr-TR" sz="7200" dirty="0" smtClean="0"/>
              <a:t>alt </a:t>
            </a:r>
            <a:r>
              <a:rPr lang="tr-TR" sz="7200" dirty="0"/>
              <a:t>menüsü bir ya </a:t>
            </a:r>
            <a:r>
              <a:rPr lang="tr-TR" sz="7200" b="1" dirty="0"/>
              <a:t>da daha fazla grup değişkenine göre, veri dosyasını gruplara ayırır</a:t>
            </a:r>
            <a:r>
              <a:rPr lang="tr-TR" sz="7200" dirty="0"/>
              <a:t>. Böylece analizlerin her grup için ayrı ayrı yapılmasını sağlar. </a:t>
            </a:r>
          </a:p>
          <a:p>
            <a:pPr marL="0" indent="0">
              <a:buNone/>
            </a:pPr>
            <a:endParaRPr lang="tr-TR" sz="7200" dirty="0"/>
          </a:p>
          <a:p>
            <a:r>
              <a:rPr lang="tr-TR" sz="7200" b="1" u="sng" dirty="0" smtClean="0"/>
              <a:t>Select </a:t>
            </a:r>
            <a:r>
              <a:rPr lang="tr-TR" sz="7200" b="1" u="sng" dirty="0" err="1"/>
              <a:t>Cases</a:t>
            </a:r>
            <a:r>
              <a:rPr lang="tr-TR" sz="7200" b="1" u="sng" dirty="0"/>
              <a:t> </a:t>
            </a:r>
            <a:r>
              <a:rPr lang="tr-TR" sz="7200" dirty="0"/>
              <a:t>alt menüsü, </a:t>
            </a:r>
            <a:r>
              <a:rPr lang="tr-TR" sz="7200" b="1" dirty="0"/>
              <a:t>değişkenler ve karmaşık ifadeleri de içeren kriterleri temel alarak, birimlerin alt gruplarının oluşturulması için çeşitli seçenekler sunar. Ayrıca birimlerin rasgele örneklem</a:t>
            </a:r>
            <a:r>
              <a:rPr lang="tr-TR" sz="7200" dirty="0"/>
              <a:t>i de oluşturulabilir. Bir alt grup oluşturulması için kullanılan kriterler: </a:t>
            </a:r>
            <a:r>
              <a:rPr lang="tr-TR" sz="7200" dirty="0" smtClean="0"/>
              <a:t>  </a:t>
            </a:r>
            <a:r>
              <a:rPr lang="tr-TR" sz="7200" dirty="0"/>
              <a:t>Değişken değerleri ve aralıkları • Tarih ve saat aralıkları  • Aritmetik ifadeler • Mantıksal ifadeler • Fonksiyonlar olabilir. </a:t>
            </a:r>
          </a:p>
          <a:p>
            <a:pPr marL="0" indent="0">
              <a:buNone/>
            </a:pPr>
            <a:r>
              <a:rPr lang="tr-TR" sz="7200" dirty="0"/>
              <a:t> </a:t>
            </a:r>
          </a:p>
          <a:p>
            <a:r>
              <a:rPr lang="tr-TR" sz="7200" b="1" u="sng" dirty="0" err="1"/>
              <a:t>Weight</a:t>
            </a:r>
            <a:r>
              <a:rPr lang="tr-TR" sz="7200" b="1" u="sng" dirty="0"/>
              <a:t> </a:t>
            </a:r>
            <a:r>
              <a:rPr lang="tr-TR" sz="7200" b="1" u="sng" dirty="0" err="1"/>
              <a:t>Cases</a:t>
            </a:r>
            <a:r>
              <a:rPr lang="tr-TR" sz="7200" b="1" u="sng" dirty="0"/>
              <a:t>  </a:t>
            </a:r>
            <a:r>
              <a:rPr lang="tr-TR" sz="7200" dirty="0"/>
              <a:t>İstatistiksel analizler için birimlere farklı ağırlıklar verilmesini sağlar. </a:t>
            </a:r>
            <a:r>
              <a:rPr lang="tr-TR" sz="7200" b="1" dirty="0"/>
              <a:t>Örneğin frekans ya da çapraz tablo biçiminde girilmiş verilerin frekanslarını gösteren sütunun birim veriler olduğunun </a:t>
            </a:r>
            <a:r>
              <a:rPr lang="tr-TR" sz="7200" b="1" dirty="0" err="1"/>
              <a:t>SPSS’e</a:t>
            </a:r>
            <a:r>
              <a:rPr lang="tr-TR" sz="7200" b="1" dirty="0"/>
              <a:t> belirtilmesini sağlar. Böylece </a:t>
            </a:r>
            <a:r>
              <a:rPr lang="tr-TR" sz="7200" dirty="0"/>
              <a:t>tablo frekans değerlerinden ilgili istatistiksel analizler yapılabilir. </a:t>
            </a:r>
          </a:p>
          <a:p>
            <a:endParaRPr lang="tr-TR" sz="5500" dirty="0"/>
          </a:p>
          <a:p>
            <a:pPr marL="0" indent="0">
              <a:buNone/>
            </a:pPr>
            <a:r>
              <a:rPr lang="tr-TR" sz="5500" dirty="0"/>
              <a:t> </a:t>
            </a:r>
            <a:endParaRPr lang="tr-TR" sz="5500" dirty="0" smtClean="0"/>
          </a:p>
          <a:p>
            <a:endParaRPr lang="tr-TR" sz="5500" dirty="0"/>
          </a:p>
        </p:txBody>
      </p:sp>
    </p:spTree>
    <p:extLst>
      <p:ext uri="{BB962C8B-B14F-4D97-AF65-F5344CB8AC3E}">
        <p14:creationId xmlns:p14="http://schemas.microsoft.com/office/powerpoint/2010/main" val="4209383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200" dirty="0" smtClean="0"/>
              <a:t> </a:t>
            </a:r>
            <a:br>
              <a:rPr lang="tr-TR" sz="2200" dirty="0" smtClean="0"/>
            </a:br>
            <a:r>
              <a:rPr lang="tr-TR" sz="2200" dirty="0"/>
              <a:t/>
            </a:r>
            <a:br>
              <a:rPr lang="tr-TR" sz="2200" dirty="0"/>
            </a:br>
            <a:r>
              <a:rPr lang="tr-TR" sz="2200" dirty="0" smtClean="0"/>
              <a:t/>
            </a:r>
            <a:br>
              <a:rPr lang="tr-TR" sz="2200" dirty="0" smtClean="0"/>
            </a:br>
            <a:r>
              <a:rPr lang="tr-TR" sz="2200" b="1" u="sng" dirty="0" err="1" smtClean="0"/>
              <a:t>Transform</a:t>
            </a:r>
            <a:r>
              <a:rPr lang="tr-TR" sz="2200" b="1" u="sng" dirty="0" smtClean="0"/>
              <a:t> (</a:t>
            </a:r>
            <a:r>
              <a:rPr lang="tr-TR" sz="2200" b="1" u="sng" dirty="0"/>
              <a:t>Dönüştürme) </a:t>
            </a:r>
            <a:r>
              <a:rPr lang="tr-TR" sz="2200" dirty="0"/>
              <a:t>Veri dosyasındaki değişkenlerden yeni değişkenler türetmek, dönüşüm iş </a:t>
            </a:r>
            <a:r>
              <a:rPr lang="tr-TR" sz="2200" dirty="0" err="1"/>
              <a:t>lemlerini</a:t>
            </a:r>
            <a:r>
              <a:rPr lang="tr-TR" sz="2200" dirty="0"/>
              <a:t> gerçekleştirmek için </a:t>
            </a:r>
            <a:r>
              <a:rPr lang="tr-TR" sz="2000" dirty="0"/>
              <a:t>kullanılan bir menüdür</a:t>
            </a:r>
            <a:r>
              <a:rPr lang="tr-TR" dirty="0"/>
              <a:t>. </a:t>
            </a:r>
            <a:br>
              <a:rPr lang="tr-TR" dirty="0"/>
            </a:br>
            <a:r>
              <a:rPr lang="tr-TR" dirty="0"/>
              <a:t> </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299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1032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322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90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18864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204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105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47667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078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Reports</a:t>
            </a:r>
            <a:endParaRPr lang="tr-TR" dirty="0"/>
          </a:p>
        </p:txBody>
      </p:sp>
      <p:sp>
        <p:nvSpPr>
          <p:cNvPr id="3" name="İçerik Yer Tutucusu 2"/>
          <p:cNvSpPr>
            <a:spLocks noGrp="1"/>
          </p:cNvSpPr>
          <p:nvPr>
            <p:ph idx="1"/>
          </p:nvPr>
        </p:nvSpPr>
        <p:spPr/>
        <p:txBody>
          <a:bodyPr/>
          <a:lstStyle/>
          <a:p>
            <a:r>
              <a:rPr lang="tr-TR" dirty="0" err="1"/>
              <a:t>Analyze</a:t>
            </a:r>
            <a:r>
              <a:rPr lang="tr-TR" dirty="0"/>
              <a:t> menüsünün bir alt menüsü olan </a:t>
            </a:r>
            <a:r>
              <a:rPr lang="tr-TR" dirty="0" err="1"/>
              <a:t>Reports</a:t>
            </a:r>
            <a:r>
              <a:rPr lang="tr-TR" dirty="0"/>
              <a:t> ile veri setinde yer </a:t>
            </a:r>
            <a:r>
              <a:rPr lang="tr-TR" dirty="0" smtClean="0"/>
              <a:t>alan</a:t>
            </a:r>
          </a:p>
          <a:p>
            <a:r>
              <a:rPr lang="tr-TR" dirty="0" smtClean="0"/>
              <a:t> Satır </a:t>
            </a:r>
            <a:r>
              <a:rPr lang="tr-TR" dirty="0"/>
              <a:t>(Report </a:t>
            </a:r>
            <a:r>
              <a:rPr lang="tr-TR" dirty="0" err="1"/>
              <a:t>Summaries</a:t>
            </a:r>
            <a:r>
              <a:rPr lang="tr-TR" dirty="0"/>
              <a:t> in </a:t>
            </a:r>
            <a:r>
              <a:rPr lang="tr-TR" dirty="0" err="1"/>
              <a:t>Rows</a:t>
            </a:r>
            <a:r>
              <a:rPr lang="tr-TR" dirty="0"/>
              <a:t>), </a:t>
            </a:r>
            <a:endParaRPr lang="tr-TR" dirty="0" smtClean="0"/>
          </a:p>
          <a:p>
            <a:r>
              <a:rPr lang="tr-TR" dirty="0"/>
              <a:t>S</a:t>
            </a:r>
            <a:r>
              <a:rPr lang="tr-TR" dirty="0" smtClean="0"/>
              <a:t>ütun </a:t>
            </a:r>
            <a:r>
              <a:rPr lang="tr-TR" dirty="0"/>
              <a:t>(Report </a:t>
            </a:r>
            <a:r>
              <a:rPr lang="tr-TR" dirty="0" err="1"/>
              <a:t>Summaries</a:t>
            </a:r>
            <a:r>
              <a:rPr lang="tr-TR" dirty="0"/>
              <a:t> in </a:t>
            </a:r>
            <a:r>
              <a:rPr lang="tr-TR" dirty="0" err="1"/>
              <a:t>Columns</a:t>
            </a:r>
            <a:r>
              <a:rPr lang="tr-TR" dirty="0"/>
              <a:t>) ya da tümüne (Case </a:t>
            </a:r>
            <a:r>
              <a:rPr lang="tr-TR" dirty="0" err="1"/>
              <a:t>Summaries</a:t>
            </a:r>
            <a:r>
              <a:rPr lang="tr-TR" dirty="0"/>
              <a:t>) ilişkin kısa rapor </a:t>
            </a:r>
            <a:r>
              <a:rPr lang="tr-TR" dirty="0" smtClean="0"/>
              <a:t>içeriğinde </a:t>
            </a:r>
            <a:r>
              <a:rPr lang="tr-TR" dirty="0"/>
              <a:t>tanımlayıcı istatistikler hesaplanır</a:t>
            </a:r>
          </a:p>
        </p:txBody>
      </p:sp>
    </p:spTree>
    <p:extLst>
      <p:ext uri="{BB962C8B-B14F-4D97-AF65-F5344CB8AC3E}">
        <p14:creationId xmlns:p14="http://schemas.microsoft.com/office/powerpoint/2010/main" val="1174719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Satır (</a:t>
            </a:r>
            <a:r>
              <a:rPr lang="tr-TR" dirty="0" err="1" smtClean="0"/>
              <a:t>cases</a:t>
            </a:r>
            <a:r>
              <a:rPr lang="tr-TR" dirty="0" smtClean="0"/>
              <a:t>) –sütun (</a:t>
            </a:r>
            <a:r>
              <a:rPr lang="tr-TR" dirty="0" err="1" smtClean="0"/>
              <a:t>Variable</a:t>
            </a:r>
            <a:r>
              <a:rPr lang="tr-TR" dirty="0" smtClean="0"/>
              <a:t>) ilave</a:t>
            </a:r>
            <a:endParaRPr lang="tr-TR"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462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31977" y="620688"/>
            <a:ext cx="2160015" cy="369332"/>
          </a:xfrm>
          <a:prstGeom prst="rect">
            <a:avLst/>
          </a:prstGeom>
        </p:spPr>
        <p:txBody>
          <a:bodyPr wrap="none">
            <a:spAutoFit/>
          </a:bodyPr>
          <a:lstStyle/>
          <a:p>
            <a:r>
              <a:rPr lang="tr-TR" dirty="0" err="1"/>
              <a:t>Descriptive</a:t>
            </a:r>
            <a:r>
              <a:rPr lang="tr-TR" dirty="0"/>
              <a:t> </a:t>
            </a:r>
            <a:r>
              <a:rPr lang="tr-TR" dirty="0" err="1"/>
              <a:t>Statistics</a:t>
            </a:r>
            <a:r>
              <a:rPr lang="tr-TR" dirty="0"/>
              <a:t> </a:t>
            </a:r>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050085" cy="487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2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9" y="4192"/>
            <a:ext cx="9165362" cy="673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619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56"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şağı Ok 3"/>
          <p:cNvSpPr/>
          <p:nvPr/>
        </p:nvSpPr>
        <p:spPr>
          <a:xfrm rot="5400000">
            <a:off x="6588224" y="3717032"/>
            <a:ext cx="194421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44214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315"/>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şağı Ok 3"/>
          <p:cNvSpPr/>
          <p:nvPr/>
        </p:nvSpPr>
        <p:spPr>
          <a:xfrm>
            <a:off x="7956376" y="6021288"/>
            <a:ext cx="2304256" cy="7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44368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Cross </a:t>
            </a:r>
            <a:r>
              <a:rPr lang="tr-TR" dirty="0" err="1" smtClean="0"/>
              <a:t>tabs</a:t>
            </a:r>
            <a:r>
              <a:rPr lang="tr-TR" dirty="0" smtClean="0"/>
              <a:t> (</a:t>
            </a:r>
            <a:r>
              <a:rPr lang="tr-TR" dirty="0" err="1" smtClean="0"/>
              <a:t>capraz</a:t>
            </a:r>
            <a:r>
              <a:rPr lang="tr-TR" dirty="0" smtClean="0"/>
              <a:t> tablolar)</a:t>
            </a:r>
            <a:endParaRPr lang="tr-TR" dirty="0"/>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670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Compare</a:t>
            </a:r>
            <a:r>
              <a:rPr lang="tr-TR" dirty="0"/>
              <a:t> </a:t>
            </a:r>
            <a:r>
              <a:rPr lang="tr-TR" dirty="0" err="1"/>
              <a:t>Means</a:t>
            </a:r>
            <a:endParaRPr lang="tr-TR" dirty="0"/>
          </a:p>
        </p:txBody>
      </p:sp>
      <p:sp>
        <p:nvSpPr>
          <p:cNvPr id="3" name="İçerik Yer Tutucusu 2"/>
          <p:cNvSpPr>
            <a:spLocks noGrp="1"/>
          </p:cNvSpPr>
          <p:nvPr>
            <p:ph idx="1"/>
          </p:nvPr>
        </p:nvSpPr>
        <p:spPr/>
        <p:txBody>
          <a:bodyPr>
            <a:normAutofit fontScale="92500" lnSpcReduction="10000"/>
          </a:bodyPr>
          <a:lstStyle/>
          <a:p>
            <a:r>
              <a:rPr lang="tr-TR" dirty="0" err="1" smtClean="0"/>
              <a:t>Analyze</a:t>
            </a:r>
            <a:r>
              <a:rPr lang="tr-TR" dirty="0" smtClean="0"/>
              <a:t> </a:t>
            </a:r>
            <a:r>
              <a:rPr lang="tr-TR" dirty="0"/>
              <a:t>menüsünün bir alt menüsü olan </a:t>
            </a:r>
            <a:r>
              <a:rPr lang="tr-TR" dirty="0" err="1"/>
              <a:t>Compare</a:t>
            </a:r>
            <a:r>
              <a:rPr lang="tr-TR" dirty="0"/>
              <a:t> </a:t>
            </a:r>
            <a:r>
              <a:rPr lang="tr-TR" dirty="0" err="1"/>
              <a:t>Means</a:t>
            </a:r>
            <a:r>
              <a:rPr lang="tr-TR" dirty="0"/>
              <a:t> ile veri setinde yer alan </a:t>
            </a:r>
            <a:r>
              <a:rPr lang="tr-TR" b="1" i="1" dirty="0"/>
              <a:t>değişkenlerin bağımlı ve bağımsız olarak ayrılmasıyla tanımlayıcı istatistiklerin (</a:t>
            </a:r>
            <a:r>
              <a:rPr lang="tr-TR" b="1" i="1" dirty="0" err="1"/>
              <a:t>Means</a:t>
            </a:r>
            <a:r>
              <a:rPr lang="tr-TR" b="1" i="1" dirty="0"/>
              <a:t>) hesaplanmasının yanı sıra tek örneklem t testi (</a:t>
            </a:r>
            <a:r>
              <a:rPr lang="tr-TR" b="1" i="1" dirty="0" err="1"/>
              <a:t>One-Sample</a:t>
            </a:r>
            <a:r>
              <a:rPr lang="tr-TR" b="1" i="1" dirty="0"/>
              <a:t> T Test), bağımsız iki örneklem t testi (</a:t>
            </a:r>
            <a:r>
              <a:rPr lang="tr-TR" b="1" i="1" dirty="0" err="1"/>
              <a:t>Independent-Samples</a:t>
            </a:r>
            <a:r>
              <a:rPr lang="tr-TR" b="1" i="1" dirty="0"/>
              <a:t> T Test), eşleştirilmiş t testi (</a:t>
            </a:r>
            <a:r>
              <a:rPr lang="tr-TR" b="1" i="1" dirty="0" err="1"/>
              <a:t>Paired-Samples</a:t>
            </a:r>
            <a:r>
              <a:rPr lang="tr-TR" b="1" i="1" dirty="0"/>
              <a:t> T Test) ve tek yönlü </a:t>
            </a:r>
            <a:r>
              <a:rPr lang="tr-TR" b="1" i="1" dirty="0" err="1"/>
              <a:t>varyans</a:t>
            </a:r>
            <a:r>
              <a:rPr lang="tr-TR" b="1" i="1" dirty="0"/>
              <a:t> analizi (</a:t>
            </a:r>
            <a:r>
              <a:rPr lang="tr-TR" b="1" i="1" dirty="0" err="1"/>
              <a:t>One-Way</a:t>
            </a:r>
            <a:r>
              <a:rPr lang="tr-TR" b="1" i="1" dirty="0"/>
              <a:t> ANOVA) </a:t>
            </a:r>
            <a:r>
              <a:rPr lang="tr-TR" dirty="0"/>
              <a:t>uygulamaları yapılmaktadır</a:t>
            </a:r>
          </a:p>
        </p:txBody>
      </p:sp>
    </p:spTree>
    <p:extLst>
      <p:ext uri="{BB962C8B-B14F-4D97-AF65-F5344CB8AC3E}">
        <p14:creationId xmlns:p14="http://schemas.microsoft.com/office/powerpoint/2010/main" val="28959139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47667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414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858218"/>
          </a:xfrm>
        </p:spPr>
        <p:txBody>
          <a:bodyPr>
            <a:normAutofit/>
          </a:bodyPr>
          <a:lstStyle/>
          <a:p>
            <a:r>
              <a:rPr lang="tr-TR" sz="1800" b="1" u="sng" dirty="0"/>
              <a:t>General </a:t>
            </a:r>
            <a:r>
              <a:rPr lang="tr-TR" sz="1800" b="1" u="sng" dirty="0" err="1"/>
              <a:t>Linear</a:t>
            </a:r>
            <a:r>
              <a:rPr lang="tr-TR" sz="1800" b="1" u="sng" dirty="0"/>
              <a:t> Model </a:t>
            </a:r>
            <a:br>
              <a:rPr lang="tr-TR" sz="1800" b="1" u="sng" dirty="0"/>
            </a:br>
            <a:r>
              <a:rPr lang="tr-TR" sz="1800" dirty="0" err="1"/>
              <a:t>Analyze</a:t>
            </a:r>
            <a:r>
              <a:rPr lang="tr-TR" sz="1800" dirty="0"/>
              <a:t> menüsünün bir alt menüsü olan General </a:t>
            </a:r>
            <a:r>
              <a:rPr lang="tr-TR" sz="1800" dirty="0" err="1"/>
              <a:t>Linear</a:t>
            </a:r>
            <a:r>
              <a:rPr lang="tr-TR" sz="1800" dirty="0"/>
              <a:t> Model </a:t>
            </a:r>
            <a:r>
              <a:rPr lang="tr-TR" sz="1800" b="1" u="sng" dirty="0"/>
              <a:t>ile tek değişkenli (</a:t>
            </a:r>
            <a:r>
              <a:rPr lang="tr-TR" sz="1800" b="1" u="sng" dirty="0" err="1"/>
              <a:t>Univariate</a:t>
            </a:r>
            <a:r>
              <a:rPr lang="tr-TR" sz="1800" b="1" u="sng" dirty="0"/>
              <a:t>), çok değişkenli (</a:t>
            </a:r>
            <a:r>
              <a:rPr lang="tr-TR" sz="1800" b="1" u="sng" dirty="0" err="1"/>
              <a:t>Multivariate</a:t>
            </a:r>
            <a:r>
              <a:rPr lang="tr-TR" sz="1800" b="1" u="sng" dirty="0"/>
              <a:t>) </a:t>
            </a:r>
            <a:r>
              <a:rPr lang="tr-TR" sz="1800" dirty="0"/>
              <a:t>ya da </a:t>
            </a:r>
            <a:r>
              <a:rPr lang="tr-TR" sz="1800" b="1" u="sng" dirty="0"/>
              <a:t>tekrarlı ölçümlere sahip denemelerden (</a:t>
            </a:r>
            <a:r>
              <a:rPr lang="tr-TR" sz="1800" b="1" u="sng" dirty="0" err="1"/>
              <a:t>Repeated</a:t>
            </a:r>
            <a:r>
              <a:rPr lang="tr-TR" sz="1800" b="1" u="sng" dirty="0"/>
              <a:t> </a:t>
            </a:r>
            <a:r>
              <a:rPr lang="tr-TR" sz="1800" b="1" u="sng" dirty="0" err="1"/>
              <a:t>Measures</a:t>
            </a:r>
            <a:r>
              <a:rPr lang="tr-TR" sz="1800" b="1" u="sng" dirty="0"/>
              <a:t>) </a:t>
            </a:r>
            <a:r>
              <a:rPr lang="tr-TR" sz="1800" dirty="0"/>
              <a:t>meydana gelen veri setine </a:t>
            </a:r>
            <a:r>
              <a:rPr lang="tr-TR" sz="1800" dirty="0" err="1"/>
              <a:t>varyans</a:t>
            </a:r>
            <a:r>
              <a:rPr lang="tr-TR" sz="1800" dirty="0"/>
              <a:t> analizi uygulanır. </a:t>
            </a:r>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8050085" cy="466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333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Correlate</a:t>
            </a:r>
            <a:r>
              <a:rPr lang="tr-TR" dirty="0"/>
              <a:t> </a:t>
            </a:r>
            <a:r>
              <a:rPr lang="tr-TR" dirty="0" smtClean="0"/>
              <a:t> (Korelasyon)</a:t>
            </a:r>
            <a:endParaRPr lang="tr-TR" dirty="0"/>
          </a:p>
        </p:txBody>
      </p:sp>
      <p:sp>
        <p:nvSpPr>
          <p:cNvPr id="4" name="İçerik Yer Tutucusu 3"/>
          <p:cNvSpPr>
            <a:spLocks noGrp="1"/>
          </p:cNvSpPr>
          <p:nvPr>
            <p:ph idx="1"/>
          </p:nvPr>
        </p:nvSpPr>
        <p:spPr/>
        <p:txBody>
          <a:bodyPr>
            <a:normAutofit lnSpcReduction="10000"/>
          </a:bodyPr>
          <a:lstStyle/>
          <a:p>
            <a:r>
              <a:rPr lang="tr-TR" dirty="0" err="1"/>
              <a:t>Analyze</a:t>
            </a:r>
            <a:r>
              <a:rPr lang="tr-TR" dirty="0"/>
              <a:t> menüsünün bir alt menüsü olan </a:t>
            </a:r>
            <a:r>
              <a:rPr lang="tr-TR" dirty="0" err="1"/>
              <a:t>Correlate</a:t>
            </a:r>
            <a:r>
              <a:rPr lang="tr-TR" dirty="0"/>
              <a:t> ile değerleri </a:t>
            </a:r>
            <a:r>
              <a:rPr lang="tr-TR" b="1" i="1" dirty="0"/>
              <a:t>eşit aralıklı ya da oranlı ölçekle ölçülmüş iki değişken arasındaki korelasyon katsayısı (</a:t>
            </a:r>
            <a:r>
              <a:rPr lang="tr-TR" b="1" i="1" dirty="0" err="1"/>
              <a:t>Bivariate</a:t>
            </a:r>
            <a:r>
              <a:rPr lang="tr-TR" b="1" i="1" dirty="0"/>
              <a:t>) </a:t>
            </a:r>
            <a:r>
              <a:rPr lang="tr-TR" dirty="0"/>
              <a:t>veya </a:t>
            </a:r>
            <a:r>
              <a:rPr lang="tr-TR" b="1" i="1" dirty="0"/>
              <a:t>bazı değişkenler sabit tutulduğunda iki değişken arasındaki kısmi korelasyon katsayısı (</a:t>
            </a:r>
            <a:r>
              <a:rPr lang="tr-TR" b="1" i="1" dirty="0" err="1"/>
              <a:t>Partial</a:t>
            </a:r>
            <a:r>
              <a:rPr lang="tr-TR" dirty="0"/>
              <a:t>), çeşitli uzaklık benzerlik yaklaşımları dikkate alınarak </a:t>
            </a:r>
            <a:r>
              <a:rPr lang="tr-TR" b="1" i="1" dirty="0"/>
              <a:t>birimler/değişkenler arasındaki uzaklıklar ve benzerlikler (</a:t>
            </a:r>
            <a:r>
              <a:rPr lang="tr-TR" b="1" i="1" dirty="0" err="1"/>
              <a:t>Distances</a:t>
            </a:r>
            <a:r>
              <a:rPr lang="tr-TR" b="1" i="1" dirty="0"/>
              <a:t>) </a:t>
            </a:r>
            <a:r>
              <a:rPr lang="tr-TR" dirty="0"/>
              <a:t>hesaplanır. </a:t>
            </a:r>
          </a:p>
        </p:txBody>
      </p:sp>
    </p:spTree>
    <p:extLst>
      <p:ext uri="{BB962C8B-B14F-4D97-AF65-F5344CB8AC3E}">
        <p14:creationId xmlns:p14="http://schemas.microsoft.com/office/powerpoint/2010/main" val="3846958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57" y="1268760"/>
            <a:ext cx="805008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623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Regression</a:t>
            </a:r>
            <a:endParaRPr lang="tr-TR" dirty="0"/>
          </a:p>
        </p:txBody>
      </p:sp>
      <p:sp>
        <p:nvSpPr>
          <p:cNvPr id="3" name="İçerik Yer Tutucusu 2"/>
          <p:cNvSpPr>
            <a:spLocks noGrp="1"/>
          </p:cNvSpPr>
          <p:nvPr>
            <p:ph idx="1"/>
          </p:nvPr>
        </p:nvSpPr>
        <p:spPr/>
        <p:txBody>
          <a:bodyPr/>
          <a:lstStyle/>
          <a:p>
            <a:r>
              <a:rPr lang="tr-TR" dirty="0" err="1"/>
              <a:t>Analyze</a:t>
            </a:r>
            <a:r>
              <a:rPr lang="tr-TR" dirty="0"/>
              <a:t> menüsünün bir alt menüsü olan </a:t>
            </a:r>
            <a:r>
              <a:rPr lang="tr-TR" dirty="0" err="1"/>
              <a:t>Regression</a:t>
            </a:r>
            <a:r>
              <a:rPr lang="tr-TR" dirty="0"/>
              <a:t> ile doğrusal (</a:t>
            </a:r>
            <a:r>
              <a:rPr lang="tr-TR" dirty="0" err="1"/>
              <a:t>Linear</a:t>
            </a:r>
            <a:r>
              <a:rPr lang="tr-TR" dirty="0" smtClean="0"/>
              <a:t>),</a:t>
            </a:r>
          </a:p>
          <a:p>
            <a:r>
              <a:rPr lang="tr-TR" dirty="0" smtClean="0"/>
              <a:t> </a:t>
            </a:r>
            <a:r>
              <a:rPr lang="tr-TR" dirty="0"/>
              <a:t>lojistik (</a:t>
            </a:r>
            <a:r>
              <a:rPr lang="tr-TR" dirty="0" err="1"/>
              <a:t>Binary</a:t>
            </a:r>
            <a:r>
              <a:rPr lang="tr-TR" dirty="0"/>
              <a:t>, </a:t>
            </a:r>
            <a:r>
              <a:rPr lang="tr-TR" dirty="0" err="1"/>
              <a:t>Multinomial</a:t>
            </a:r>
            <a:r>
              <a:rPr lang="tr-TR" dirty="0"/>
              <a:t> </a:t>
            </a:r>
            <a:r>
              <a:rPr lang="tr-TR" dirty="0" err="1"/>
              <a:t>Logistic</a:t>
            </a:r>
            <a:r>
              <a:rPr lang="tr-TR" dirty="0"/>
              <a:t>, </a:t>
            </a:r>
            <a:r>
              <a:rPr lang="tr-TR" dirty="0" err="1"/>
              <a:t>Ordinal</a:t>
            </a:r>
            <a:r>
              <a:rPr lang="tr-TR" dirty="0"/>
              <a:t>), </a:t>
            </a:r>
            <a:r>
              <a:rPr lang="tr-TR" dirty="0" err="1"/>
              <a:t>probit</a:t>
            </a:r>
            <a:r>
              <a:rPr lang="tr-TR" dirty="0"/>
              <a:t>, </a:t>
            </a:r>
            <a:endParaRPr lang="tr-TR" dirty="0" smtClean="0"/>
          </a:p>
          <a:p>
            <a:r>
              <a:rPr lang="tr-TR" dirty="0" smtClean="0"/>
              <a:t>doğrusal </a:t>
            </a:r>
            <a:r>
              <a:rPr lang="tr-TR" dirty="0"/>
              <a:t>olmayan (</a:t>
            </a:r>
            <a:r>
              <a:rPr lang="tr-TR" dirty="0" err="1"/>
              <a:t>Nonlinear</a:t>
            </a:r>
            <a:r>
              <a:rPr lang="tr-TR" dirty="0" smtClean="0"/>
              <a:t>),</a:t>
            </a:r>
          </a:p>
          <a:p>
            <a:r>
              <a:rPr lang="tr-TR" dirty="0" smtClean="0"/>
              <a:t> </a:t>
            </a:r>
            <a:r>
              <a:rPr lang="tr-TR" dirty="0"/>
              <a:t>tartılı en küçük kareler (</a:t>
            </a:r>
            <a:r>
              <a:rPr lang="tr-TR" dirty="0" err="1"/>
              <a:t>Weight</a:t>
            </a:r>
            <a:r>
              <a:rPr lang="tr-TR" dirty="0"/>
              <a:t> </a:t>
            </a:r>
            <a:r>
              <a:rPr lang="tr-TR" dirty="0" err="1"/>
              <a:t>Estimation</a:t>
            </a:r>
            <a:r>
              <a:rPr lang="tr-TR" dirty="0"/>
              <a:t>) ve iki aşamalı en küçük kareler (2-Stage </a:t>
            </a:r>
            <a:r>
              <a:rPr lang="tr-TR" dirty="0" err="1"/>
              <a:t>Least</a:t>
            </a:r>
            <a:r>
              <a:rPr lang="tr-TR" dirty="0"/>
              <a:t> </a:t>
            </a:r>
            <a:r>
              <a:rPr lang="tr-TR" dirty="0" err="1"/>
              <a:t>Squares</a:t>
            </a:r>
            <a:r>
              <a:rPr lang="tr-TR" dirty="0"/>
              <a:t>) gibi regresyon yöntemleri uygulanır. </a:t>
            </a:r>
          </a:p>
        </p:txBody>
      </p:sp>
    </p:spTree>
    <p:extLst>
      <p:ext uri="{BB962C8B-B14F-4D97-AF65-F5344CB8AC3E}">
        <p14:creationId xmlns:p14="http://schemas.microsoft.com/office/powerpoint/2010/main" val="3589402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Regresyon</a:t>
            </a:r>
            <a:endParaRPr lang="tr-TR" dirty="0"/>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640959"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17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4" y="-44766"/>
            <a:ext cx="9252441" cy="690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83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Loglinear</a:t>
            </a:r>
            <a:endParaRPr lang="tr-TR" dirty="0"/>
          </a:p>
        </p:txBody>
      </p:sp>
      <p:sp>
        <p:nvSpPr>
          <p:cNvPr id="3" name="İçerik Yer Tutucusu 2"/>
          <p:cNvSpPr>
            <a:spLocks noGrp="1"/>
          </p:cNvSpPr>
          <p:nvPr>
            <p:ph idx="1"/>
          </p:nvPr>
        </p:nvSpPr>
        <p:spPr/>
        <p:txBody>
          <a:bodyPr/>
          <a:lstStyle/>
          <a:p>
            <a:r>
              <a:rPr lang="tr-TR" dirty="0" err="1"/>
              <a:t>Analyze</a:t>
            </a:r>
            <a:r>
              <a:rPr lang="tr-TR" dirty="0"/>
              <a:t> menüsünün bir alt menüsü olan </a:t>
            </a:r>
            <a:r>
              <a:rPr lang="tr-TR" dirty="0" err="1"/>
              <a:t>Loglinear</a:t>
            </a:r>
            <a:r>
              <a:rPr lang="tr-TR" dirty="0"/>
              <a:t> ile kategorik değişkenlere sahip veri setine genel (General), </a:t>
            </a:r>
            <a:r>
              <a:rPr lang="tr-TR" dirty="0" err="1"/>
              <a:t>lojit</a:t>
            </a:r>
            <a:r>
              <a:rPr lang="tr-TR" dirty="0"/>
              <a:t> (</a:t>
            </a:r>
            <a:r>
              <a:rPr lang="tr-TR" dirty="0" err="1"/>
              <a:t>Logit</a:t>
            </a:r>
            <a:r>
              <a:rPr lang="tr-TR" dirty="0"/>
              <a:t>) ve hiyerarşik </a:t>
            </a:r>
            <a:r>
              <a:rPr lang="tr-TR" dirty="0" err="1"/>
              <a:t>loglinear</a:t>
            </a:r>
            <a:r>
              <a:rPr lang="tr-TR" dirty="0"/>
              <a:t> (Model </a:t>
            </a:r>
            <a:r>
              <a:rPr lang="tr-TR" dirty="0" err="1"/>
              <a:t>Selection</a:t>
            </a:r>
            <a:r>
              <a:rPr lang="tr-TR" dirty="0"/>
              <a:t>) analizleri uygulanır. </a:t>
            </a:r>
          </a:p>
          <a:p>
            <a:endParaRPr lang="tr-TR" dirty="0" smtClean="0"/>
          </a:p>
          <a:p>
            <a:pPr marL="0" indent="0">
              <a:buNone/>
            </a:pPr>
            <a:endParaRPr lang="tr-TR" dirty="0"/>
          </a:p>
          <a:p>
            <a:endParaRPr lang="tr-TR" dirty="0"/>
          </a:p>
        </p:txBody>
      </p:sp>
    </p:spTree>
    <p:extLst>
      <p:ext uri="{BB962C8B-B14F-4D97-AF65-F5344CB8AC3E}">
        <p14:creationId xmlns:p14="http://schemas.microsoft.com/office/powerpoint/2010/main" val="2306749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1663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470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Classify</a:t>
            </a:r>
            <a:r>
              <a:rPr lang="tr-TR" dirty="0"/>
              <a:t> </a:t>
            </a:r>
          </a:p>
        </p:txBody>
      </p:sp>
      <p:sp>
        <p:nvSpPr>
          <p:cNvPr id="3" name="İçerik Yer Tutucusu 2"/>
          <p:cNvSpPr>
            <a:spLocks noGrp="1"/>
          </p:cNvSpPr>
          <p:nvPr>
            <p:ph idx="1"/>
          </p:nvPr>
        </p:nvSpPr>
        <p:spPr>
          <a:xfrm>
            <a:off x="467544" y="1089018"/>
            <a:ext cx="8229600" cy="4525963"/>
          </a:xfrm>
        </p:spPr>
        <p:txBody>
          <a:bodyPr/>
          <a:lstStyle/>
          <a:p>
            <a:r>
              <a:rPr lang="tr-TR" dirty="0" err="1"/>
              <a:t>Analyze</a:t>
            </a:r>
            <a:r>
              <a:rPr lang="tr-TR" dirty="0"/>
              <a:t> menüsünün bir alt menüsü olan </a:t>
            </a:r>
            <a:r>
              <a:rPr lang="tr-TR" dirty="0" err="1"/>
              <a:t>Classify</a:t>
            </a:r>
            <a:r>
              <a:rPr lang="tr-TR" dirty="0"/>
              <a:t> ile veri setine k ortalamalar (K-</a:t>
            </a:r>
            <a:r>
              <a:rPr lang="tr-TR" dirty="0" err="1"/>
              <a:t>Means</a:t>
            </a:r>
            <a:r>
              <a:rPr lang="tr-TR" dirty="0"/>
              <a:t> Cluster) ve hiyerarşik tekniğine (</a:t>
            </a:r>
            <a:r>
              <a:rPr lang="tr-TR" dirty="0" err="1"/>
              <a:t>Hierarchical</a:t>
            </a:r>
            <a:r>
              <a:rPr lang="tr-TR" dirty="0"/>
              <a:t> Cluster) göre kümeleme analizi ya da </a:t>
            </a:r>
            <a:r>
              <a:rPr lang="tr-TR" dirty="0" err="1"/>
              <a:t>diskriminant</a:t>
            </a:r>
            <a:r>
              <a:rPr lang="tr-TR" dirty="0"/>
              <a:t> analizi (</a:t>
            </a:r>
            <a:r>
              <a:rPr lang="tr-TR" dirty="0" err="1"/>
              <a:t>Discriminant</a:t>
            </a:r>
            <a:r>
              <a:rPr lang="tr-TR" dirty="0"/>
              <a:t>) uygulanır. </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769" y="3429744"/>
            <a:ext cx="6143713" cy="345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92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r>
              <a:rPr lang="tr-TR" dirty="0" err="1" smtClean="0"/>
              <a:t>Dimension</a:t>
            </a:r>
            <a:r>
              <a:rPr lang="tr-TR" dirty="0" smtClean="0"/>
              <a:t> </a:t>
            </a:r>
            <a:r>
              <a:rPr lang="tr-TR" dirty="0" err="1" smtClean="0"/>
              <a:t>Reduction</a:t>
            </a:r>
            <a:r>
              <a:rPr lang="tr-TR" dirty="0" smtClean="0"/>
              <a:t> Faktör analizi</a:t>
            </a:r>
            <a:endParaRPr lang="tr-TR" dirty="0"/>
          </a:p>
        </p:txBody>
      </p:sp>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719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Scale</a:t>
            </a:r>
            <a:r>
              <a:rPr lang="tr-TR" dirty="0" smtClean="0"/>
              <a:t> : güvenilirlik analizi </a:t>
            </a:r>
            <a:endParaRPr lang="tr-TR" dirty="0"/>
          </a:p>
        </p:txBody>
      </p:sp>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434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rot="19264443">
            <a:off x="4211960" y="4797152"/>
            <a:ext cx="43204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09470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663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939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Veri dosyası-çıktı dosyası</a:t>
            </a:r>
            <a:endParaRPr lang="tr-TR" dirty="0"/>
          </a:p>
        </p:txBody>
      </p:sp>
      <p:sp>
        <p:nvSpPr>
          <p:cNvPr id="3" name="İçerik Yer Tutucusu 2"/>
          <p:cNvSpPr>
            <a:spLocks noGrp="1"/>
          </p:cNvSpPr>
          <p:nvPr>
            <p:ph idx="1"/>
          </p:nvPr>
        </p:nvSpPr>
        <p:spPr/>
        <p:txBody>
          <a:bodyPr/>
          <a:lstStyle/>
          <a:p>
            <a:r>
              <a:rPr lang="tr-TR" dirty="0" smtClean="0"/>
              <a:t> Data: Veri dosyası</a:t>
            </a:r>
          </a:p>
          <a:p>
            <a:r>
              <a:rPr lang="tr-TR" dirty="0" err="1" smtClean="0"/>
              <a:t>Output</a:t>
            </a:r>
            <a:r>
              <a:rPr lang="tr-TR" dirty="0" smtClean="0"/>
              <a:t>: Çıktı dosyası</a:t>
            </a:r>
          </a:p>
          <a:p>
            <a:endParaRPr lang="tr-TR" dirty="0"/>
          </a:p>
        </p:txBody>
      </p:sp>
    </p:spTree>
    <p:extLst>
      <p:ext uri="{BB962C8B-B14F-4D97-AF65-F5344CB8AC3E}">
        <p14:creationId xmlns:p14="http://schemas.microsoft.com/office/powerpoint/2010/main" val="3093086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FILE MENÜSÜ </a:t>
            </a:r>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Genel olarak dosya işlemlerinin yapıldığı bir menüdür</a:t>
            </a:r>
            <a:r>
              <a:rPr lang="tr-TR" dirty="0" smtClean="0">
                <a:latin typeface="Arial" panose="020B0604020202020204" pitchFamily="34" charset="0"/>
                <a:cs typeface="Arial" panose="020B0604020202020204" pitchFamily="34" charset="0"/>
              </a:rPr>
              <a:t>.</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4"/>
            <a:ext cx="7143006" cy="401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070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720" y="-5251"/>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927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35477"/>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14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1488</Words>
  <Application>Microsoft Office PowerPoint</Application>
  <PresentationFormat>On-screen Show (4:3)</PresentationFormat>
  <Paragraphs>134</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Ofis Teması</vt:lpstr>
      <vt:lpstr>MAN-556 Araştırma Yöntemleri</vt:lpstr>
      <vt:lpstr>Araştırma Yöntemleri Dersi İçerik:</vt:lpstr>
      <vt:lpstr>SPSS Programı Tanıtım ve Veri girişi</vt:lpstr>
      <vt:lpstr>PowerPoint Presentation</vt:lpstr>
      <vt:lpstr>PowerPoint Presentation</vt:lpstr>
      <vt:lpstr>  Veri dosyası-çıktı dosyası</vt:lpstr>
      <vt:lpstr>FILE MENÜSÜ </vt:lpstr>
      <vt:lpstr>PowerPoint Presentation</vt:lpstr>
      <vt:lpstr>PowerPoint Presentation</vt:lpstr>
      <vt:lpstr> Variable View (Değişken Görünümü)</vt:lpstr>
      <vt:lpstr> 1-Name : İsim-Kod</vt:lpstr>
      <vt:lpstr>2- Variable Type : Değişken türleri</vt:lpstr>
      <vt:lpstr>PowerPoint Presentation</vt:lpstr>
      <vt:lpstr> label &amp; value girişi</vt:lpstr>
      <vt:lpstr>PowerPoint Presentation</vt:lpstr>
      <vt:lpstr>PowerPoint Presentation</vt:lpstr>
      <vt:lpstr>PowerPoint Presentation</vt:lpstr>
      <vt:lpstr>PowerPoint Presentation</vt:lpstr>
      <vt:lpstr>PowerPoint Presentation</vt:lpstr>
      <vt:lpstr>10. Measure: Veri tipi</vt:lpstr>
      <vt:lpstr>Role:</vt:lpstr>
      <vt:lpstr>Role:</vt:lpstr>
      <vt:lpstr>PowerPoint Presentation</vt:lpstr>
      <vt:lpstr>PowerPoint Presentation</vt:lpstr>
      <vt:lpstr>PowerPoint Presentation</vt:lpstr>
      <vt:lpstr>PowerPoint Presentation</vt:lpstr>
      <vt:lpstr>PowerPoint Presentation</vt:lpstr>
      <vt:lpstr>Edit (Düzen) Menüsu</vt:lpstr>
      <vt:lpstr>VIEW MENÜSÜ </vt:lpstr>
      <vt:lpstr>Data (Veri)</vt:lpstr>
      <vt:lpstr>    Transform (Dönüştürme) Veri dosyasındaki değişkenlerden yeni değişkenler türetmek, dönüşüm iş lemlerini gerçekleştirmek için kullanılan bir menüdür.   </vt:lpstr>
      <vt:lpstr>PowerPoint Presentation</vt:lpstr>
      <vt:lpstr>PowerPoint Presentation</vt:lpstr>
      <vt:lpstr>PowerPoint Presentation</vt:lpstr>
      <vt:lpstr>PowerPoint Presentation</vt:lpstr>
      <vt:lpstr>PowerPoint Presentation</vt:lpstr>
      <vt:lpstr>Reports</vt:lpstr>
      <vt:lpstr> Satır (cases) –sütun (Variable) ilave</vt:lpstr>
      <vt:lpstr>PowerPoint Presentation</vt:lpstr>
      <vt:lpstr>PowerPoint Presentation</vt:lpstr>
      <vt:lpstr>PowerPoint Presentation</vt:lpstr>
      <vt:lpstr>Cross tabs (capraz tablolar)</vt:lpstr>
      <vt:lpstr>Compare Means</vt:lpstr>
      <vt:lpstr>PowerPoint Presentation</vt:lpstr>
      <vt:lpstr>General Linear Model  Analyze menüsünün bir alt menüsü olan General Linear Model ile tek değişkenli (Univariate), çok değişkenli (Multivariate) ya da tekrarlı ölçümlere sahip denemelerden (Repeated Measures) meydana gelen veri setine varyans analizi uygulanır. </vt:lpstr>
      <vt:lpstr>Correlate  (Korelasyon)</vt:lpstr>
      <vt:lpstr>PowerPoint Presentation</vt:lpstr>
      <vt:lpstr>Regression</vt:lpstr>
      <vt:lpstr>Regresyon</vt:lpstr>
      <vt:lpstr>Loglinear</vt:lpstr>
      <vt:lpstr>PowerPoint Presentation</vt:lpstr>
      <vt:lpstr>Classify </vt:lpstr>
      <vt:lpstr> Dimension Reduction Faktör analizi</vt:lpstr>
      <vt:lpstr>Scale : güvenilirlik analizi </vt:lpstr>
      <vt:lpstr>PowerPoint Presentation</vt:lpstr>
      <vt:lpstr>PowerPoint Presentation</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32</cp:revision>
  <dcterms:created xsi:type="dcterms:W3CDTF">2016-09-27T08:36:27Z</dcterms:created>
  <dcterms:modified xsi:type="dcterms:W3CDTF">2020-03-02T10:07:14Z</dcterms:modified>
</cp:coreProperties>
</file>