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1" r:id="rId6"/>
    <p:sldId id="260" r:id="rId7"/>
    <p:sldId id="263" r:id="rId8"/>
    <p:sldId id="265" r:id="rId9"/>
    <p:sldId id="266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56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F28BE-89E1-453D-9377-1F0CAF6724AE}" type="datetimeFigureOut">
              <a:rPr lang="tr-TR" smtClean="0"/>
              <a:t>24 Oca 2024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DF2FF-878E-4CE5-AA13-0D3CCF97AA7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99361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F28BE-89E1-453D-9377-1F0CAF6724AE}" type="datetimeFigureOut">
              <a:rPr lang="tr-TR" smtClean="0"/>
              <a:t>24 Oca 2024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DF2FF-878E-4CE5-AA13-0D3CCF97AA7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94906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F28BE-89E1-453D-9377-1F0CAF6724AE}" type="datetimeFigureOut">
              <a:rPr lang="tr-TR" smtClean="0"/>
              <a:t>24 Oca 2024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DF2FF-878E-4CE5-AA13-0D3CCF97AA7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62485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F28BE-89E1-453D-9377-1F0CAF6724AE}" type="datetimeFigureOut">
              <a:rPr lang="tr-TR" smtClean="0"/>
              <a:t>24 Oca 2024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DF2FF-878E-4CE5-AA13-0D3CCF97AA7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1216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F28BE-89E1-453D-9377-1F0CAF6724AE}" type="datetimeFigureOut">
              <a:rPr lang="tr-TR" smtClean="0"/>
              <a:t>24 Oca 2024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DF2FF-878E-4CE5-AA13-0D3CCF97AA7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06151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F28BE-89E1-453D-9377-1F0CAF6724AE}" type="datetimeFigureOut">
              <a:rPr lang="tr-TR" smtClean="0"/>
              <a:t>24 Oca 2024</a:t>
            </a:fld>
            <a:endParaRPr lang="tr-TR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DF2FF-878E-4CE5-AA13-0D3CCF97AA7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4730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F28BE-89E1-453D-9377-1F0CAF6724AE}" type="datetimeFigureOut">
              <a:rPr lang="tr-TR" smtClean="0"/>
              <a:t>24 Oca 2024</a:t>
            </a:fld>
            <a:endParaRPr lang="tr-TR" dirty="0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DF2FF-878E-4CE5-AA13-0D3CCF97AA7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3797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F28BE-89E1-453D-9377-1F0CAF6724AE}" type="datetimeFigureOut">
              <a:rPr lang="tr-TR" smtClean="0"/>
              <a:t>24 Oca 2024</a:t>
            </a:fld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DF2FF-878E-4CE5-AA13-0D3CCF97AA7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14002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F28BE-89E1-453D-9377-1F0CAF6724AE}" type="datetimeFigureOut">
              <a:rPr lang="tr-TR" smtClean="0"/>
              <a:t>24 Oca 2024</a:t>
            </a:fld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DF2FF-878E-4CE5-AA13-0D3CCF97AA7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22179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F28BE-89E1-453D-9377-1F0CAF6724AE}" type="datetimeFigureOut">
              <a:rPr lang="tr-TR" smtClean="0"/>
              <a:t>24 Oca 2024</a:t>
            </a:fld>
            <a:endParaRPr lang="tr-TR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DF2FF-878E-4CE5-AA13-0D3CCF97AA7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18777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F28BE-89E1-453D-9377-1F0CAF6724AE}" type="datetimeFigureOut">
              <a:rPr lang="tr-TR" smtClean="0"/>
              <a:t>24 Oca 2024</a:t>
            </a:fld>
            <a:endParaRPr lang="tr-TR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DF2FF-878E-4CE5-AA13-0D3CCF97AA7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57960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0F28BE-89E1-453D-9377-1F0CAF6724AE}" type="datetimeFigureOut">
              <a:rPr lang="tr-TR" smtClean="0"/>
              <a:t>24 Oca 2024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5DF2FF-878E-4CE5-AA13-0D3CCF97AA7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86940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vestopedia.com/terms/c/call.asp" TargetMode="External"/><Relationship Id="rId2" Type="http://schemas.openxmlformats.org/officeDocument/2006/relationships/hyperlink" Target="https://www.investopedia.com/terms/p/put.asp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vestopedia.com/terms/s/strikeprice.asp" TargetMode="External"/><Relationship Id="rId2" Type="http://schemas.openxmlformats.org/officeDocument/2006/relationships/hyperlink" Target="https://www.investopedia.com/terms/l/longstraddle.asp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vestopedia.com/terms/c/calloption.asp" TargetMode="External"/><Relationship Id="rId2" Type="http://schemas.openxmlformats.org/officeDocument/2006/relationships/hyperlink" Target="https://www.investopedia.com/terms/s/shortstraddle.asp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Types of Straddles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736516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/>
              <a:t>An options straddle involves buying (or selling) both a call and a put with the same strike price and expiration on the same underlying asset.</a:t>
            </a:r>
            <a:endParaRPr lang="tr-TR" dirty="0"/>
          </a:p>
          <a:p>
            <a:pPr algn="just"/>
            <a:r>
              <a:rPr lang="en-US" dirty="0"/>
              <a:t> A long straddle pays off when volatility increases and the price of the underlying moves by a large amount, but it doesn't matter whether it's to the upside or the downside.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32861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A straddle is a strategy accomplished by holding an equal number of </a:t>
            </a:r>
            <a:r>
              <a:rPr lang="en-US" u="sng" dirty="0">
                <a:hlinkClick r:id="rId2"/>
              </a:rPr>
              <a:t>puts</a:t>
            </a:r>
            <a:r>
              <a:rPr lang="en-US" dirty="0"/>
              <a:t> and </a:t>
            </a:r>
            <a:r>
              <a:rPr lang="en-US" u="sng" dirty="0">
                <a:hlinkClick r:id="rId3"/>
              </a:rPr>
              <a:t>calls</a:t>
            </a:r>
            <a:r>
              <a:rPr lang="en-US" dirty="0"/>
              <a:t> with the same strike price and expiration dates. </a:t>
            </a:r>
            <a:endParaRPr lang="tr-TR" dirty="0"/>
          </a:p>
          <a:p>
            <a:pPr algn="just"/>
            <a:r>
              <a:rPr lang="en-US" dirty="0"/>
              <a:t>The following are the two types of straddle positions.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455130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u="sng" dirty="0">
                <a:hlinkClick r:id="rId2"/>
              </a:rPr>
              <a:t>Long Straddle</a:t>
            </a:r>
            <a:r>
              <a:rPr lang="en-US" dirty="0"/>
              <a:t>: The long straddle is designed around the purchase of a put and a call at the exact same </a:t>
            </a:r>
            <a:r>
              <a:rPr lang="en-US" u="sng" dirty="0">
                <a:hlinkClick r:id="rId3"/>
              </a:rPr>
              <a:t>strike price</a:t>
            </a:r>
            <a:r>
              <a:rPr lang="en-US" dirty="0"/>
              <a:t> and expiration date. </a:t>
            </a:r>
            <a:endParaRPr lang="tr-TR" dirty="0"/>
          </a:p>
          <a:p>
            <a:r>
              <a:rPr lang="en-US" dirty="0"/>
              <a:t>The long straddle is meant to take advantage of the market price change by exploiting increased volatility. </a:t>
            </a:r>
            <a:endParaRPr lang="tr-TR" dirty="0"/>
          </a:p>
          <a:p>
            <a:r>
              <a:rPr lang="en-US" dirty="0"/>
              <a:t>Regardless of which direction the market's price moves, a long straddle position will have you positioned to take advantage of it.</a:t>
            </a:r>
          </a:p>
          <a:p>
            <a:br>
              <a:rPr lang="en-US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600093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İçerik Yer Tutucus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3039175"/>
              </p:ext>
            </p:extLst>
          </p:nvPr>
        </p:nvGraphicFramePr>
        <p:xfrm>
          <a:off x="899592" y="1844824"/>
          <a:ext cx="7488833" cy="3314217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6279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98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80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187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0806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0971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1876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0806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9976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8989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648072">
                <a:tc>
                  <a:txBody>
                    <a:bodyPr/>
                    <a:lstStyle/>
                    <a:p>
                      <a:pPr marL="53975" marR="50165" algn="ctr">
                        <a:lnSpc>
                          <a:spcPts val="1255"/>
                        </a:lnSpc>
                        <a:spcAft>
                          <a:spcPts val="0"/>
                        </a:spcAft>
                      </a:pPr>
                      <a:r>
                        <a:rPr lang="tr-TR" sz="1100" dirty="0"/>
                        <a:t>Spot on </a:t>
                      </a:r>
                      <a:r>
                        <a:rPr lang="tr-TR" sz="1100" dirty="0" err="1"/>
                        <a:t>maturity</a:t>
                      </a:r>
                      <a:r>
                        <a:rPr lang="tr-TR" sz="1100" dirty="0"/>
                        <a:t> </a:t>
                      </a:r>
                      <a:r>
                        <a:rPr lang="tr-TR" sz="1100" dirty="0" err="1"/>
                        <a:t>date</a:t>
                      </a:r>
                      <a:endParaRPr lang="tr-TR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1285" algn="l">
                        <a:lnSpc>
                          <a:spcPts val="1255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15</a:t>
                      </a:r>
                      <a:endParaRPr lang="tr-TR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9220" marR="104775" algn="ctr">
                        <a:lnSpc>
                          <a:spcPts val="1255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20</a:t>
                      </a:r>
                      <a:endParaRPr lang="tr-TR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66370" algn="l">
                        <a:lnSpc>
                          <a:spcPts val="1255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25</a:t>
                      </a:r>
                      <a:endParaRPr lang="tr-TR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9220" marR="105410" algn="ctr">
                        <a:lnSpc>
                          <a:spcPts val="1255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30</a:t>
                      </a:r>
                      <a:endParaRPr lang="tr-TR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3190" algn="l">
                        <a:lnSpc>
                          <a:spcPts val="1255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35</a:t>
                      </a:r>
                      <a:endParaRPr lang="tr-TR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64465" algn="l">
                        <a:lnSpc>
                          <a:spcPts val="1255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40</a:t>
                      </a:r>
                      <a:endParaRPr lang="tr-TR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7315" marR="107315" algn="ctr">
                        <a:lnSpc>
                          <a:spcPts val="1255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45</a:t>
                      </a:r>
                      <a:endParaRPr lang="tr-TR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58115" algn="l">
                        <a:lnSpc>
                          <a:spcPts val="1255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50</a:t>
                      </a:r>
                      <a:endParaRPr lang="tr-TR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3030" algn="l">
                        <a:lnSpc>
                          <a:spcPts val="1255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55</a:t>
                      </a:r>
                      <a:endParaRPr lang="tr-TR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7551">
                <a:tc>
                  <a:txBody>
                    <a:bodyPr/>
                    <a:lstStyle/>
                    <a:p>
                      <a:pPr marL="53975" marR="50165" algn="ctr">
                        <a:lnSpc>
                          <a:spcPts val="1170"/>
                        </a:lnSpc>
                        <a:spcAft>
                          <a:spcPts val="0"/>
                        </a:spcAft>
                      </a:pPr>
                      <a:r>
                        <a:rPr lang="tr-TR" sz="1100" dirty="0" err="1">
                          <a:effectLst/>
                        </a:rPr>
                        <a:t>Long</a:t>
                      </a:r>
                      <a:r>
                        <a:rPr lang="tr-TR" sz="1100" dirty="0">
                          <a:effectLst/>
                        </a:rPr>
                        <a:t> put (X=35)</a:t>
                      </a:r>
                      <a:endParaRPr lang="tr-TR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1285" algn="l">
                        <a:lnSpc>
                          <a:spcPts val="117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18</a:t>
                      </a:r>
                      <a:endParaRPr lang="tr-TR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9220" marR="104775" algn="ctr">
                        <a:lnSpc>
                          <a:spcPts val="117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13</a:t>
                      </a:r>
                      <a:endParaRPr lang="tr-TR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01295" algn="l">
                        <a:lnSpc>
                          <a:spcPts val="117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8</a:t>
                      </a:r>
                      <a:endParaRPr lang="tr-TR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ts val="117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</a:t>
                      </a:r>
                      <a:endParaRPr lang="tr-TR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35890" algn="l">
                        <a:lnSpc>
                          <a:spcPts val="117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-2</a:t>
                      </a:r>
                      <a:endParaRPr lang="tr-TR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76530" algn="l">
                        <a:lnSpc>
                          <a:spcPts val="117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-2</a:t>
                      </a:r>
                      <a:endParaRPr lang="tr-TR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7315" marR="107315" algn="ctr">
                        <a:lnSpc>
                          <a:spcPts val="117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-2</a:t>
                      </a:r>
                      <a:endParaRPr lang="tr-TR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70180" algn="l">
                        <a:lnSpc>
                          <a:spcPts val="117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-2</a:t>
                      </a:r>
                      <a:endParaRPr lang="tr-TR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5730" algn="l">
                        <a:lnSpc>
                          <a:spcPts val="117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-2</a:t>
                      </a:r>
                      <a:endParaRPr lang="tr-TR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94538">
                <a:tc>
                  <a:txBody>
                    <a:bodyPr/>
                    <a:lstStyle/>
                    <a:p>
                      <a:pPr marL="55245" marR="50165" algn="ctr">
                        <a:lnSpc>
                          <a:spcPts val="1180"/>
                        </a:lnSpc>
                        <a:spcAft>
                          <a:spcPts val="0"/>
                        </a:spcAft>
                      </a:pPr>
                      <a:r>
                        <a:rPr lang="tr-TR" sz="1100" dirty="0" err="1">
                          <a:effectLst/>
                        </a:rPr>
                        <a:t>Long</a:t>
                      </a:r>
                      <a:r>
                        <a:rPr lang="tr-TR" sz="1100" dirty="0">
                          <a:effectLst/>
                        </a:rPr>
                        <a:t>  </a:t>
                      </a:r>
                      <a:r>
                        <a:rPr lang="tr-TR" sz="1100" dirty="0" err="1">
                          <a:effectLst/>
                        </a:rPr>
                        <a:t>call</a:t>
                      </a:r>
                      <a:r>
                        <a:rPr lang="tr-TR" sz="1100" dirty="0">
                          <a:effectLst/>
                        </a:rPr>
                        <a:t> (X=35)</a:t>
                      </a:r>
                      <a:endParaRPr lang="tr-TR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33350" algn="l">
                        <a:lnSpc>
                          <a:spcPts val="118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-7</a:t>
                      </a:r>
                      <a:endParaRPr lang="tr-TR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9220" marR="104775" algn="ctr">
                        <a:lnSpc>
                          <a:spcPts val="118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-7</a:t>
                      </a:r>
                      <a:endParaRPr lang="tr-TR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78435" algn="l">
                        <a:lnSpc>
                          <a:spcPts val="118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-7</a:t>
                      </a:r>
                      <a:endParaRPr lang="tr-TR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9220" marR="105410" algn="ctr">
                        <a:lnSpc>
                          <a:spcPts val="118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-7</a:t>
                      </a:r>
                      <a:endParaRPr lang="tr-TR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35890" algn="l">
                        <a:lnSpc>
                          <a:spcPts val="118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-7</a:t>
                      </a:r>
                      <a:endParaRPr lang="tr-TR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76530" algn="l">
                        <a:lnSpc>
                          <a:spcPts val="118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-2</a:t>
                      </a:r>
                      <a:endParaRPr lang="tr-TR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</a:t>
                      </a:r>
                      <a:endParaRPr lang="tr-TR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93040" algn="l">
                        <a:lnSpc>
                          <a:spcPts val="118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8</a:t>
                      </a:r>
                      <a:endParaRPr lang="tr-TR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3030" algn="l">
                        <a:lnSpc>
                          <a:spcPts val="118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13</a:t>
                      </a:r>
                      <a:endParaRPr lang="tr-TR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84056">
                <a:tc>
                  <a:txBody>
                    <a:bodyPr/>
                    <a:lstStyle/>
                    <a:p>
                      <a:pPr marL="54610" marR="50165" algn="ctr">
                        <a:lnSpc>
                          <a:spcPts val="1170"/>
                        </a:lnSpc>
                        <a:spcAft>
                          <a:spcPts val="0"/>
                        </a:spcAft>
                      </a:pPr>
                      <a:r>
                        <a:rPr kumimoji="0" lang="tr-TR" altLang="tr-T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02124"/>
                          </a:solidFill>
                          <a:effectLst/>
                          <a:latin typeface="inherit"/>
                        </a:rPr>
                        <a:t>LONG POSITION </a:t>
                      </a:r>
                      <a:r>
                        <a:rPr lang="en-US" sz="1100" b="1" dirty="0"/>
                        <a:t>Straddle</a:t>
                      </a:r>
                      <a:r>
                        <a:rPr kumimoji="0" lang="tr-TR" altLang="tr-T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02124"/>
                          </a:solidFill>
                          <a:effectLst/>
                          <a:latin typeface="inherit"/>
                        </a:rPr>
                        <a:t> STRATEGY </a:t>
                      </a:r>
                      <a:endParaRPr lang="tr-TR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1285" algn="l">
                        <a:lnSpc>
                          <a:spcPts val="117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11</a:t>
                      </a:r>
                      <a:endParaRPr lang="tr-TR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ts val="117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6</a:t>
                      </a:r>
                      <a:endParaRPr lang="tr-TR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01295" algn="l">
                        <a:lnSpc>
                          <a:spcPts val="117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</a:t>
                      </a:r>
                      <a:endParaRPr lang="tr-TR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9220" marR="105410" algn="ctr">
                        <a:lnSpc>
                          <a:spcPts val="117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-4</a:t>
                      </a:r>
                      <a:endParaRPr lang="tr-TR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35890" algn="l">
                        <a:lnSpc>
                          <a:spcPts val="117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-9</a:t>
                      </a:r>
                      <a:endParaRPr lang="tr-TR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76530" algn="l">
                        <a:lnSpc>
                          <a:spcPts val="117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-4</a:t>
                      </a:r>
                      <a:endParaRPr lang="tr-TR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7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</a:t>
                      </a:r>
                      <a:endParaRPr lang="tr-TR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93040" algn="l">
                        <a:lnSpc>
                          <a:spcPts val="117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6</a:t>
                      </a:r>
                      <a:endParaRPr lang="tr-TR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3030" algn="l">
                        <a:lnSpc>
                          <a:spcPts val="117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11</a:t>
                      </a:r>
                      <a:endParaRPr lang="tr-TR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Rectangle 2">
            <a:extLst>
              <a:ext uri="{FF2B5EF4-FFF2-40B4-BE49-F238E27FC236}">
                <a16:creationId xmlns:a16="http://schemas.microsoft.com/office/drawing/2014/main" id="{08860B74-8233-1E45-6B2E-9F45DBB9E6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679099"/>
            <a:ext cx="6997428" cy="334077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21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TABLE 27: LONG POSITION </a:t>
            </a:r>
            <a:r>
              <a:rPr lang="en-US" sz="2400" b="1" dirty="0"/>
              <a:t>Straddle</a:t>
            </a:r>
            <a:r>
              <a:rPr kumimoji="0" lang="tr-TR" altLang="tr-TR" sz="21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STRATEGY (PROFIT/LOSS)</a:t>
            </a:r>
            <a:r>
              <a:rPr kumimoji="0" lang="tr-TR" altLang="tr-TR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tr-TR" alt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77644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u="sng" dirty="0">
                <a:hlinkClick r:id="rId2"/>
              </a:rPr>
              <a:t>Short Straddle</a:t>
            </a:r>
            <a:r>
              <a:rPr lang="en-US" dirty="0"/>
              <a:t>: The short straddle requires the trader to sell both a put and a </a:t>
            </a:r>
            <a:r>
              <a:rPr lang="en-US" u="sng" dirty="0">
                <a:hlinkClick r:id="rId3"/>
              </a:rPr>
              <a:t>call option</a:t>
            </a:r>
            <a:r>
              <a:rPr lang="en-US" dirty="0"/>
              <a:t> at the same strike price and expiration date. </a:t>
            </a:r>
            <a:endParaRPr lang="tr-TR" dirty="0"/>
          </a:p>
          <a:p>
            <a:r>
              <a:rPr lang="en-US" dirty="0"/>
              <a:t>By selling the options, a trader is able to collect the premium as a profit. </a:t>
            </a:r>
            <a:endParaRPr lang="tr-TR" dirty="0"/>
          </a:p>
          <a:p>
            <a:r>
              <a:rPr lang="en-US" dirty="0"/>
              <a:t>A trader only thrives when a short straddle is in a market with little or no volatility. </a:t>
            </a:r>
            <a:endParaRPr lang="tr-TR" dirty="0"/>
          </a:p>
          <a:p>
            <a:r>
              <a:rPr lang="en-US" dirty="0"/>
              <a:t>The opportunity to profit will be based 100% on the market's lack of ability to move up or down.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065014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991880"/>
          </a:xfrm>
        </p:spPr>
        <p:txBody>
          <a:bodyPr>
            <a:normAutofit/>
          </a:bodyPr>
          <a:lstStyle/>
          <a:p>
            <a:br>
              <a:rPr lang="tr-TR" dirty="0"/>
            </a:b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4974528"/>
              </p:ext>
            </p:extLst>
          </p:nvPr>
        </p:nvGraphicFramePr>
        <p:xfrm>
          <a:off x="323528" y="1772816"/>
          <a:ext cx="8064895" cy="2501529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3000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01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64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39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640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640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2394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0640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0346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8770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517691">
                <a:tc>
                  <a:txBody>
                    <a:bodyPr/>
                    <a:lstStyle/>
                    <a:p>
                      <a:pPr marL="53975" marR="50165" algn="ctr">
                        <a:lnSpc>
                          <a:spcPts val="1255"/>
                        </a:lnSpc>
                        <a:spcAft>
                          <a:spcPts val="0"/>
                        </a:spcAft>
                      </a:pPr>
                      <a:r>
                        <a:rPr lang="tr-TR" sz="1100" dirty="0"/>
                        <a:t>Spot on </a:t>
                      </a:r>
                      <a:r>
                        <a:rPr lang="tr-TR" sz="1100" dirty="0" err="1"/>
                        <a:t>maturity</a:t>
                      </a:r>
                      <a:r>
                        <a:rPr lang="tr-TR" sz="1100" dirty="0"/>
                        <a:t> </a:t>
                      </a:r>
                      <a:r>
                        <a:rPr lang="tr-TR" sz="1100" dirty="0" err="1"/>
                        <a:t>date</a:t>
                      </a:r>
                      <a:endParaRPr lang="tr-TR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6680" marR="102235" algn="ctr">
                        <a:lnSpc>
                          <a:spcPts val="124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15</a:t>
                      </a:r>
                      <a:endParaRPr lang="tr-TR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9855" marR="103505" algn="ctr">
                        <a:lnSpc>
                          <a:spcPts val="124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20</a:t>
                      </a:r>
                      <a:endParaRPr lang="tr-TR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73355" marR="167640" algn="ctr">
                        <a:lnSpc>
                          <a:spcPts val="124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25</a:t>
                      </a:r>
                      <a:endParaRPr lang="tr-TR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6685" algn="l">
                        <a:lnSpc>
                          <a:spcPts val="124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30</a:t>
                      </a:r>
                      <a:endParaRPr lang="tr-TR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9855" marR="100330" algn="ctr">
                        <a:lnSpc>
                          <a:spcPts val="124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35</a:t>
                      </a:r>
                      <a:endParaRPr lang="tr-TR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75260" marR="166370" algn="ctr">
                        <a:lnSpc>
                          <a:spcPts val="124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40</a:t>
                      </a:r>
                      <a:endParaRPr lang="tr-TR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9855" marR="99060" algn="ctr">
                        <a:lnSpc>
                          <a:spcPts val="124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45</a:t>
                      </a:r>
                      <a:endParaRPr lang="tr-TR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70815" algn="r">
                        <a:lnSpc>
                          <a:spcPts val="124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50</a:t>
                      </a:r>
                      <a:endParaRPr lang="tr-TR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29540" algn="r">
                        <a:lnSpc>
                          <a:spcPts val="124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55</a:t>
                      </a:r>
                      <a:endParaRPr lang="tr-TR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4852">
                <a:tc>
                  <a:txBody>
                    <a:bodyPr/>
                    <a:lstStyle/>
                    <a:p>
                      <a:pPr marL="217170" marR="211455" algn="ctr">
                        <a:lnSpc>
                          <a:spcPts val="1160"/>
                        </a:lnSpc>
                        <a:spcAft>
                          <a:spcPts val="0"/>
                        </a:spcAft>
                      </a:pPr>
                      <a:r>
                        <a:rPr lang="tr-TR" sz="1100" dirty="0" err="1">
                          <a:effectLst/>
                        </a:rPr>
                        <a:t>Short</a:t>
                      </a:r>
                      <a:r>
                        <a:rPr lang="tr-TR" sz="1100" dirty="0">
                          <a:effectLst/>
                        </a:rPr>
                        <a:t> put (X=35)</a:t>
                      </a:r>
                      <a:endParaRPr lang="tr-TR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6680" marR="102235" algn="ctr">
                        <a:lnSpc>
                          <a:spcPts val="116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-18</a:t>
                      </a:r>
                      <a:endParaRPr lang="tr-TR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9855" marR="103505" algn="ctr">
                        <a:lnSpc>
                          <a:spcPts val="116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-13</a:t>
                      </a:r>
                      <a:endParaRPr lang="tr-TR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73355" marR="167640" algn="ctr">
                        <a:lnSpc>
                          <a:spcPts val="116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-8</a:t>
                      </a:r>
                      <a:endParaRPr lang="tr-TR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58750" algn="l">
                        <a:lnSpc>
                          <a:spcPts val="116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-3</a:t>
                      </a:r>
                      <a:endParaRPr lang="tr-TR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6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</a:t>
                      </a:r>
                      <a:endParaRPr lang="tr-TR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ts val="116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</a:t>
                      </a:r>
                      <a:endParaRPr lang="tr-TR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795" algn="ctr">
                        <a:lnSpc>
                          <a:spcPts val="116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</a:t>
                      </a:r>
                      <a:endParaRPr lang="tr-TR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05740" algn="r">
                        <a:lnSpc>
                          <a:spcPts val="116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</a:t>
                      </a:r>
                      <a:endParaRPr lang="tr-TR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64465" algn="r">
                        <a:lnSpc>
                          <a:spcPts val="116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</a:t>
                      </a:r>
                      <a:endParaRPr lang="tr-TR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4511">
                <a:tc>
                  <a:txBody>
                    <a:bodyPr/>
                    <a:lstStyle/>
                    <a:p>
                      <a:pPr marL="215900" marR="211455" algn="ctr">
                        <a:lnSpc>
                          <a:spcPts val="118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tr-TR" sz="1100" dirty="0" err="1">
                          <a:effectLst/>
                        </a:rPr>
                        <a:t>Short</a:t>
                      </a:r>
                      <a:r>
                        <a:rPr lang="tr-TR" sz="1100" dirty="0">
                          <a:effectLst/>
                        </a:rPr>
                        <a:t> </a:t>
                      </a:r>
                      <a:r>
                        <a:rPr lang="tr-TR" sz="1100" dirty="0" err="1">
                          <a:effectLst/>
                        </a:rPr>
                        <a:t>call</a:t>
                      </a:r>
                      <a:r>
                        <a:rPr lang="tr-TR" sz="1100" dirty="0">
                          <a:effectLst/>
                        </a:rPr>
                        <a:t> (X=35)</a:t>
                      </a:r>
                      <a:endParaRPr lang="tr-TR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ts val="118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</a:t>
                      </a:r>
                      <a:endParaRPr lang="tr-TR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ts val="118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</a:t>
                      </a:r>
                      <a:endParaRPr lang="tr-TR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ts val="118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</a:t>
                      </a:r>
                      <a:endParaRPr lang="tr-TR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81610" algn="l">
                        <a:lnSpc>
                          <a:spcPts val="118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</a:t>
                      </a:r>
                      <a:endParaRPr lang="tr-TR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</a:t>
                      </a:r>
                      <a:endParaRPr lang="tr-TR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75260" marR="166370" algn="ctr">
                        <a:lnSpc>
                          <a:spcPts val="118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-2</a:t>
                      </a:r>
                      <a:endParaRPr lang="tr-TR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9855" marR="99060" algn="ctr">
                        <a:lnSpc>
                          <a:spcPts val="118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-7</a:t>
                      </a:r>
                      <a:endParaRPr lang="tr-TR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47955" algn="r">
                        <a:lnSpc>
                          <a:spcPts val="118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-12</a:t>
                      </a:r>
                      <a:endParaRPr lang="tr-TR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06680" algn="r">
                        <a:lnSpc>
                          <a:spcPts val="118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-17</a:t>
                      </a:r>
                      <a:endParaRPr lang="tr-TR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4475">
                <a:tc>
                  <a:txBody>
                    <a:bodyPr/>
                    <a:lstStyle/>
                    <a:p>
                      <a:pPr marL="374650" marR="346710" indent="-12700" algn="l">
                        <a:lnSpc>
                          <a:spcPts val="126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kumimoji="0" lang="tr-TR" altLang="tr-T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02124"/>
                          </a:solidFill>
                          <a:effectLst/>
                          <a:latin typeface="inherit"/>
                        </a:rPr>
                        <a:t>SHORT POSITION </a:t>
                      </a:r>
                      <a:r>
                        <a:rPr kumimoji="0" lang="tr-TR" altLang="tr-TR" sz="11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202124"/>
                          </a:solidFill>
                          <a:effectLst/>
                          <a:latin typeface="inherit"/>
                        </a:rPr>
                        <a:t>Straddle</a:t>
                      </a:r>
                      <a:r>
                        <a:rPr kumimoji="0" lang="tr-TR" altLang="tr-T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02124"/>
                          </a:solidFill>
                          <a:effectLst/>
                          <a:latin typeface="inherit"/>
                        </a:rPr>
                        <a:t> STRATEGY </a:t>
                      </a:r>
                      <a:endParaRPr lang="tr-TR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6680" marR="102235" algn="ctr">
                        <a:lnSpc>
                          <a:spcPts val="1255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-15</a:t>
                      </a:r>
                      <a:endParaRPr lang="tr-TR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9855" marR="103505" algn="ctr">
                        <a:lnSpc>
                          <a:spcPts val="1255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-10</a:t>
                      </a:r>
                      <a:endParaRPr lang="tr-TR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73355" marR="167640" algn="ctr">
                        <a:lnSpc>
                          <a:spcPts val="1255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-5</a:t>
                      </a:r>
                      <a:endParaRPr lang="tr-TR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81610" algn="l">
                        <a:lnSpc>
                          <a:spcPts val="1255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</a:t>
                      </a:r>
                      <a:endParaRPr lang="tr-TR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255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5</a:t>
                      </a:r>
                      <a:endParaRPr lang="tr-TR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ts val="1255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</a:t>
                      </a:r>
                      <a:endParaRPr lang="tr-TR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9855" marR="99060" algn="ctr">
                        <a:lnSpc>
                          <a:spcPts val="1255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-5</a:t>
                      </a:r>
                      <a:endParaRPr lang="tr-TR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47955" algn="r">
                        <a:lnSpc>
                          <a:spcPts val="1255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-10</a:t>
                      </a:r>
                      <a:endParaRPr lang="tr-TR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06680" algn="r">
                        <a:lnSpc>
                          <a:spcPts val="1255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-15</a:t>
                      </a:r>
                      <a:endParaRPr lang="tr-TR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Rectangle 2">
            <a:extLst>
              <a:ext uri="{FF2B5EF4-FFF2-40B4-BE49-F238E27FC236}">
                <a16:creationId xmlns:a16="http://schemas.microsoft.com/office/drawing/2014/main" id="{4AB1D48C-1C61-75F2-3EC5-994A235423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528" y="342893"/>
            <a:ext cx="8363272" cy="287910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21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TABLE 28: SHORT POSITION </a:t>
            </a:r>
            <a:r>
              <a:rPr kumimoji="0" lang="tr-TR" altLang="tr-TR" sz="21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Straddle</a:t>
            </a:r>
            <a:r>
              <a:rPr kumimoji="0" lang="tr-TR" altLang="tr-TR" sz="21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STRATEGY (PROFIT/LOSS)</a:t>
            </a:r>
            <a:r>
              <a:rPr kumimoji="0" lang="tr-TR" altLang="tr-TR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tr-TR" alt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37445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An </a:t>
            </a:r>
            <a:r>
              <a:rPr lang="tr-TR" dirty="0" err="1"/>
              <a:t>investor</a:t>
            </a:r>
            <a:r>
              <a:rPr lang="tr-TR" dirty="0"/>
              <a:t> </a:t>
            </a:r>
            <a:r>
              <a:rPr lang="tr-TR" dirty="0" err="1"/>
              <a:t>applies</a:t>
            </a:r>
            <a:r>
              <a:rPr lang="tr-TR" dirty="0"/>
              <a:t> a </a:t>
            </a:r>
            <a:r>
              <a:rPr lang="tr-TR" dirty="0" err="1"/>
              <a:t>short</a:t>
            </a:r>
            <a:r>
              <a:rPr lang="tr-TR" dirty="0"/>
              <a:t> </a:t>
            </a:r>
            <a:r>
              <a:rPr lang="tr-TR" dirty="0" err="1"/>
              <a:t>position</a:t>
            </a:r>
            <a:r>
              <a:rPr lang="tr-TR" dirty="0"/>
              <a:t> </a:t>
            </a:r>
            <a:r>
              <a:rPr lang="tr-TR" dirty="0" err="1"/>
              <a:t>straddle</a:t>
            </a:r>
            <a:r>
              <a:rPr lang="tr-TR" dirty="0"/>
              <a:t> </a:t>
            </a:r>
            <a:r>
              <a:rPr lang="tr-TR" dirty="0" err="1"/>
              <a:t>strategy</a:t>
            </a:r>
            <a:r>
              <a:rPr lang="tr-TR" dirty="0"/>
              <a:t> </a:t>
            </a:r>
            <a:r>
              <a:rPr lang="tr-TR" dirty="0" err="1"/>
              <a:t>using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options</a:t>
            </a:r>
            <a:r>
              <a:rPr lang="tr-TR" dirty="0"/>
              <a:t> </a:t>
            </a:r>
            <a:r>
              <a:rPr lang="tr-TR" dirty="0" err="1"/>
              <a:t>listed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table</a:t>
            </a:r>
            <a:r>
              <a:rPr lang="tr-TR" dirty="0"/>
              <a:t> </a:t>
            </a:r>
            <a:r>
              <a:rPr lang="tr-TR" dirty="0" err="1"/>
              <a:t>below</a:t>
            </a:r>
            <a:r>
              <a:rPr lang="tr-TR" dirty="0"/>
              <a:t>, </a:t>
            </a:r>
            <a:r>
              <a:rPr lang="tr-TR" dirty="0" err="1"/>
              <a:t>which</a:t>
            </a:r>
            <a:r>
              <a:rPr lang="tr-TR" dirty="0"/>
              <a:t> </a:t>
            </a:r>
            <a:r>
              <a:rPr lang="tr-TR" dirty="0" err="1"/>
              <a:t>have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same</a:t>
            </a:r>
            <a:r>
              <a:rPr lang="tr-TR" dirty="0"/>
              <a:t> </a:t>
            </a:r>
            <a:r>
              <a:rPr lang="tr-TR" dirty="0" err="1"/>
              <a:t>underlying</a:t>
            </a:r>
            <a:r>
              <a:rPr lang="tr-TR" dirty="0"/>
              <a:t> </a:t>
            </a:r>
            <a:r>
              <a:rPr lang="tr-TR" dirty="0" err="1"/>
              <a:t>asset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maturity</a:t>
            </a:r>
            <a:r>
              <a:rPr lang="tr-TR" dirty="0"/>
              <a:t>. </a:t>
            </a:r>
            <a:r>
              <a:rPr lang="tr-TR" dirty="0" err="1"/>
              <a:t>Accordingly</a:t>
            </a:r>
            <a:r>
              <a:rPr lang="tr-TR" dirty="0"/>
              <a:t>, </a:t>
            </a:r>
            <a:r>
              <a:rPr lang="tr-TR" dirty="0" err="1"/>
              <a:t>if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price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underlying</a:t>
            </a:r>
            <a:r>
              <a:rPr lang="tr-TR" dirty="0"/>
              <a:t> </a:t>
            </a:r>
            <a:r>
              <a:rPr lang="tr-TR" dirty="0" err="1"/>
              <a:t>asset</a:t>
            </a:r>
            <a:r>
              <a:rPr lang="tr-TR" dirty="0"/>
              <a:t> is 19 TL on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maturity</a:t>
            </a:r>
            <a:r>
              <a:rPr lang="tr-TR" dirty="0"/>
              <a:t> </a:t>
            </a:r>
            <a:r>
              <a:rPr lang="tr-TR" dirty="0" err="1"/>
              <a:t>date</a:t>
            </a:r>
            <a:r>
              <a:rPr lang="tr-TR" dirty="0"/>
              <a:t>, </a:t>
            </a:r>
            <a:r>
              <a:rPr lang="tr-TR" dirty="0" err="1"/>
              <a:t>what</a:t>
            </a:r>
            <a:r>
              <a:rPr lang="tr-TR" dirty="0"/>
              <a:t> is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investor's</a:t>
            </a:r>
            <a:r>
              <a:rPr lang="tr-TR" dirty="0"/>
              <a:t> </a:t>
            </a:r>
            <a:r>
              <a:rPr lang="tr-TR" dirty="0" err="1"/>
              <a:t>profit</a:t>
            </a:r>
            <a:r>
              <a:rPr lang="tr-TR" dirty="0"/>
              <a:t>/</a:t>
            </a:r>
            <a:r>
              <a:rPr lang="tr-TR" dirty="0" err="1"/>
              <a:t>loss</a:t>
            </a:r>
            <a:r>
              <a:rPr lang="tr-TR" dirty="0"/>
              <a:t> </a:t>
            </a:r>
            <a:r>
              <a:rPr lang="tr-TR" dirty="0" err="1"/>
              <a:t>situation</a:t>
            </a:r>
            <a:r>
              <a:rPr lang="tr-TR" dirty="0"/>
              <a:t>?</a:t>
            </a:r>
          </a:p>
          <a:p>
            <a:endParaRPr lang="tr-TR" dirty="0"/>
          </a:p>
          <a:p>
            <a:r>
              <a:rPr lang="tr-TR" dirty="0"/>
              <a:t> 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172707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2367154"/>
              </p:ext>
            </p:extLst>
          </p:nvPr>
        </p:nvGraphicFramePr>
        <p:xfrm>
          <a:off x="539553" y="2060848"/>
          <a:ext cx="7724253" cy="262973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745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745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752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39703">
                <a:tc>
                  <a:txBody>
                    <a:bodyPr/>
                    <a:lstStyle/>
                    <a:p>
                      <a:pPr algn="l">
                        <a:lnSpc>
                          <a:spcPts val="2700"/>
                        </a:lnSpc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tr-TR" sz="1000">
                          <a:effectLst/>
                        </a:rPr>
                        <a:t>European Type Call/Put Option </a:t>
                      </a:r>
                      <a:endParaRPr lang="tr-TR" sz="1100">
                        <a:effectLst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Strike Price (TL)</a:t>
                      </a:r>
                      <a:endParaRPr lang="tr-TR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Option Premium (TL)</a:t>
                      </a:r>
                      <a:endParaRPr lang="tr-TR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5018">
                <a:tc>
                  <a:txBody>
                    <a:bodyPr/>
                    <a:lstStyle/>
                    <a:p>
                      <a:pPr algn="l">
                        <a:lnSpc>
                          <a:spcPts val="2700"/>
                        </a:lnSpc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tr-TR" sz="1000">
                          <a:effectLst/>
                        </a:rPr>
                        <a:t>Call option </a:t>
                      </a:r>
                      <a:endParaRPr lang="tr-TR" sz="1100">
                        <a:effectLst/>
                      </a:endParaRPr>
                    </a:p>
                    <a:p>
                      <a:pPr algn="l">
                        <a:lnSpc>
                          <a:spcPts val="2700"/>
                        </a:lnSpc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tr-TR" sz="10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17</a:t>
                      </a:r>
                      <a:endParaRPr lang="tr-TR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2</a:t>
                      </a:r>
                      <a:endParaRPr lang="tr-TR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5018">
                <a:tc>
                  <a:txBody>
                    <a:bodyPr/>
                    <a:lstStyle/>
                    <a:p>
                      <a:pPr algn="l">
                        <a:lnSpc>
                          <a:spcPts val="2700"/>
                        </a:lnSpc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tr-TR" sz="1000">
                          <a:effectLst/>
                        </a:rPr>
                        <a:t>Put option </a:t>
                      </a:r>
                      <a:endParaRPr lang="tr-TR" sz="1100">
                        <a:effectLst/>
                      </a:endParaRPr>
                    </a:p>
                    <a:p>
                      <a:pPr algn="l">
                        <a:lnSpc>
                          <a:spcPts val="2700"/>
                        </a:lnSpc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tr-TR" sz="10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17</a:t>
                      </a:r>
                      <a:endParaRPr lang="tr-TR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1</a:t>
                      </a:r>
                      <a:endParaRPr lang="tr-TR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4312869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500</Words>
  <Application>Microsoft Office PowerPoint</Application>
  <PresentationFormat>Ekran Gösterisi (4:3)</PresentationFormat>
  <Paragraphs>111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4" baseType="lpstr">
      <vt:lpstr>Arial</vt:lpstr>
      <vt:lpstr>Calibri</vt:lpstr>
      <vt:lpstr>inherit</vt:lpstr>
      <vt:lpstr>Times New Roman</vt:lpstr>
      <vt:lpstr>Ofis Teması</vt:lpstr>
      <vt:lpstr>Types of Straddles</vt:lpstr>
      <vt:lpstr>PowerPoint Sunusu</vt:lpstr>
      <vt:lpstr>PowerPoint Sunusu</vt:lpstr>
      <vt:lpstr>PowerPoint Sunusu</vt:lpstr>
      <vt:lpstr>TABLE 27: LONG POSITION Straddle STRATEGY (PROFIT/LOSS) </vt:lpstr>
      <vt:lpstr>PowerPoint Sunusu</vt:lpstr>
      <vt:lpstr> 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Types of Straddles</dc:title>
  <dc:creator>Aysegul KURTULGAN</dc:creator>
  <cp:lastModifiedBy>Ayşegül  KURTULGAN</cp:lastModifiedBy>
  <cp:revision>8</cp:revision>
  <dcterms:created xsi:type="dcterms:W3CDTF">2024-01-12T06:16:27Z</dcterms:created>
  <dcterms:modified xsi:type="dcterms:W3CDTF">2024-01-24T17:19:12Z</dcterms:modified>
</cp:coreProperties>
</file>