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93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490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48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21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615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3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379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400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17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877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796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28BE-89E1-453D-9377-1F0CAF6724AE}" type="datetimeFigureOut">
              <a:rPr lang="tr-TR" smtClean="0"/>
              <a:t>24 Oca 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DF2FF-878E-4CE5-AA13-0D3CCF97AA7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94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c/call.asp" TargetMode="External"/><Relationship Id="rId2" Type="http://schemas.openxmlformats.org/officeDocument/2006/relationships/hyperlink" Target="https://www.investopedia.com/terms/p/put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s/strikeprice.asp" TargetMode="External"/><Relationship Id="rId2" Type="http://schemas.openxmlformats.org/officeDocument/2006/relationships/hyperlink" Target="https://www.investopedia.com/terms/l/longstraddle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vestopedia.com/terms/c/calloption.asp" TargetMode="External"/><Relationship Id="rId2" Type="http://schemas.openxmlformats.org/officeDocument/2006/relationships/hyperlink" Target="https://www.investopedia.com/terms/s/shortstraddle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Types of Straddles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65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An options straddle involves buying (or selling) both a call and a put with the same strike price and expiration on the same underlying asset.</a:t>
            </a:r>
            <a:endParaRPr lang="tr-TR" dirty="0"/>
          </a:p>
          <a:p>
            <a:pPr algn="just"/>
            <a:r>
              <a:rPr lang="en-US" dirty="0"/>
              <a:t> A long straddle pays off when volatility increases and the price of the underlying moves by a large amount, but it doesn't matter whether it's to the upside or the downside.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286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straddle is a strategy accomplished by holding an equal number of </a:t>
            </a:r>
            <a:r>
              <a:rPr lang="en-US" u="sng" dirty="0">
                <a:hlinkClick r:id="rId2"/>
              </a:rPr>
              <a:t>puts</a:t>
            </a:r>
            <a:r>
              <a:rPr lang="en-US" dirty="0"/>
              <a:t> and </a:t>
            </a:r>
            <a:r>
              <a:rPr lang="en-US" u="sng" dirty="0">
                <a:hlinkClick r:id="rId3"/>
              </a:rPr>
              <a:t>calls</a:t>
            </a:r>
            <a:r>
              <a:rPr lang="en-US" dirty="0"/>
              <a:t> with the same strike price and expiration dates. </a:t>
            </a:r>
            <a:endParaRPr lang="tr-TR" dirty="0"/>
          </a:p>
          <a:p>
            <a:pPr algn="just"/>
            <a:r>
              <a:rPr lang="en-US" dirty="0"/>
              <a:t>The following are the two types of straddle positions.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51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>
                <a:hlinkClick r:id="rId2"/>
              </a:rPr>
              <a:t>Long Straddle</a:t>
            </a:r>
            <a:r>
              <a:rPr lang="en-US" dirty="0"/>
              <a:t>: The long straddle is designed around the purchase of a put and a call at the exact same </a:t>
            </a:r>
            <a:r>
              <a:rPr lang="en-US" u="sng" dirty="0">
                <a:hlinkClick r:id="rId3"/>
              </a:rPr>
              <a:t>strike price</a:t>
            </a:r>
            <a:r>
              <a:rPr lang="en-US" dirty="0"/>
              <a:t> and expiration date. </a:t>
            </a:r>
            <a:endParaRPr lang="tr-TR" dirty="0"/>
          </a:p>
          <a:p>
            <a:r>
              <a:rPr lang="en-US" dirty="0"/>
              <a:t>The long straddle is meant to take advantage of the market price change by exploiting increased volatility. </a:t>
            </a:r>
            <a:endParaRPr lang="tr-TR" dirty="0"/>
          </a:p>
          <a:p>
            <a:r>
              <a:rPr lang="en-US" dirty="0"/>
              <a:t>Regardless of which direction the market's price moves, a long straddle position will have you positioned to take advantage of it.</a:t>
            </a:r>
          </a:p>
          <a:p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000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039175"/>
              </p:ext>
            </p:extLst>
          </p:nvPr>
        </p:nvGraphicFramePr>
        <p:xfrm>
          <a:off x="899592" y="1844824"/>
          <a:ext cx="7488833" cy="33142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2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97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7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8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53975" marR="5016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Spot on </a:t>
                      </a:r>
                      <a:r>
                        <a:rPr lang="tr-TR" sz="1100" dirty="0" err="1"/>
                        <a:t>maturity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date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477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6370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541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90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446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731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551">
                <a:tc>
                  <a:txBody>
                    <a:bodyPr/>
                    <a:lstStyle/>
                    <a:p>
                      <a:pPr marL="53975" marR="501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Long</a:t>
                      </a:r>
                      <a:r>
                        <a:rPr lang="tr-TR" sz="1100" dirty="0">
                          <a:effectLst/>
                        </a:rPr>
                        <a:t> put (X=35)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18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477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8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653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315" marR="10731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18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573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4538">
                <a:tc>
                  <a:txBody>
                    <a:bodyPr/>
                    <a:lstStyle/>
                    <a:p>
                      <a:pPr marL="55245" marR="50165" algn="ctr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Long</a:t>
                      </a:r>
                      <a:r>
                        <a:rPr lang="tr-TR" sz="1100" dirty="0">
                          <a:effectLst/>
                        </a:rPr>
                        <a:t>  </a:t>
                      </a:r>
                      <a:r>
                        <a:rPr lang="tr-TR" sz="1100" dirty="0" err="1">
                          <a:effectLst/>
                        </a:rPr>
                        <a:t>call</a:t>
                      </a:r>
                      <a:r>
                        <a:rPr lang="tr-TR" sz="1100" dirty="0">
                          <a:effectLst/>
                        </a:rPr>
                        <a:t> (X=35)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4775" algn="ctr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5410" algn="ctr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6530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8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algn="l">
                        <a:lnSpc>
                          <a:spcPts val="118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56">
                <a:tc>
                  <a:txBody>
                    <a:bodyPr/>
                    <a:lstStyle/>
                    <a:p>
                      <a:pPr marL="54610" marR="5016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latin typeface="inherit"/>
                        </a:rPr>
                        <a:t>LONG POSITION </a:t>
                      </a:r>
                      <a:r>
                        <a:rPr lang="en-US" sz="1100" b="1" dirty="0"/>
                        <a:t>Straddle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latin typeface="inherit"/>
                        </a:rPr>
                        <a:t> STRATEGY 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11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220" marR="10541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-4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589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-9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653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-4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6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030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11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08860B74-8233-1E45-6B2E-9F45DBB9E6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79099"/>
            <a:ext cx="6997428" cy="33407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TABLE 27: LONG POSITION </a:t>
            </a:r>
            <a:r>
              <a:rPr lang="en-US" sz="2400" b="1" dirty="0"/>
              <a:t>Straddle</a:t>
            </a:r>
            <a:r>
              <a:rPr kumimoji="0" lang="tr-TR" altLang="tr-TR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STRATEGY (PROFIT/LOSS)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6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>
                <a:hlinkClick r:id="rId2"/>
              </a:rPr>
              <a:t>Short Straddle</a:t>
            </a:r>
            <a:r>
              <a:rPr lang="en-US" dirty="0"/>
              <a:t>: The short straddle requires the trader to sell both a put and a </a:t>
            </a:r>
            <a:r>
              <a:rPr lang="en-US" u="sng" dirty="0">
                <a:hlinkClick r:id="rId3"/>
              </a:rPr>
              <a:t>call option</a:t>
            </a:r>
            <a:r>
              <a:rPr lang="en-US" dirty="0"/>
              <a:t> at the same strike price and expiration date. </a:t>
            </a:r>
            <a:endParaRPr lang="tr-TR" dirty="0"/>
          </a:p>
          <a:p>
            <a:r>
              <a:rPr lang="en-US" dirty="0"/>
              <a:t>By selling the options, a trader is able to collect the premium as a profit. </a:t>
            </a:r>
            <a:endParaRPr lang="tr-TR" dirty="0"/>
          </a:p>
          <a:p>
            <a:r>
              <a:rPr lang="en-US" dirty="0"/>
              <a:t>A trader only thrives when a short straddle is in a market with little or no volatility. </a:t>
            </a:r>
            <a:endParaRPr lang="tr-TR" dirty="0"/>
          </a:p>
          <a:p>
            <a:r>
              <a:rPr lang="en-US" dirty="0"/>
              <a:t>The opportunity to profit will be based 100% on the market's lack of ability to move up or down.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650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91880"/>
          </a:xfrm>
        </p:spPr>
        <p:txBody>
          <a:bodyPr>
            <a:normAutofit/>
          </a:bodyPr>
          <a:lstStyle/>
          <a:p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974528"/>
              </p:ext>
            </p:extLst>
          </p:nvPr>
        </p:nvGraphicFramePr>
        <p:xfrm>
          <a:off x="323528" y="1772816"/>
          <a:ext cx="8064895" cy="25015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0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64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3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7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7691">
                <a:tc>
                  <a:txBody>
                    <a:bodyPr/>
                    <a:lstStyle/>
                    <a:p>
                      <a:pPr marL="53975" marR="5016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 dirty="0"/>
                        <a:t>Spot on </a:t>
                      </a:r>
                      <a:r>
                        <a:rPr lang="tr-TR" sz="1100" dirty="0" err="1"/>
                        <a:t>maturity</a:t>
                      </a:r>
                      <a:r>
                        <a:rPr lang="tr-TR" sz="1100" dirty="0"/>
                        <a:t> </a:t>
                      </a:r>
                      <a:r>
                        <a:rPr lang="tr-TR" sz="1100" dirty="0" err="1"/>
                        <a:t>date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102235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103505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685" algn="l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100330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 marR="166370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99060" algn="ct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45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0815" algn="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9540" algn="r">
                        <a:lnSpc>
                          <a:spcPts val="12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52">
                <a:tc>
                  <a:txBody>
                    <a:bodyPr/>
                    <a:lstStyle/>
                    <a:p>
                      <a:pPr marL="217170" marR="21145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Short</a:t>
                      </a:r>
                      <a:r>
                        <a:rPr lang="tr-TR" sz="1100" dirty="0">
                          <a:effectLst/>
                        </a:rPr>
                        <a:t> put (X=35)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10223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-18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10350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-8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 algn="l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-3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4465" algn="r">
                        <a:lnSpc>
                          <a:spcPts val="116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511">
                <a:tc>
                  <a:txBody>
                    <a:bodyPr/>
                    <a:lstStyle/>
                    <a:p>
                      <a:pPr marL="215900" marR="211455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 dirty="0" err="1">
                          <a:effectLst/>
                        </a:rPr>
                        <a:t>Short</a:t>
                      </a:r>
                      <a:r>
                        <a:rPr lang="tr-TR" sz="1100" dirty="0">
                          <a:effectLst/>
                        </a:rPr>
                        <a:t> </a:t>
                      </a:r>
                      <a:r>
                        <a:rPr lang="tr-TR" sz="1100" dirty="0" err="1">
                          <a:effectLst/>
                        </a:rPr>
                        <a:t>call</a:t>
                      </a:r>
                      <a:r>
                        <a:rPr lang="tr-TR" sz="1100" dirty="0">
                          <a:effectLst/>
                        </a:rPr>
                        <a:t> (X=35)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1610" algn="l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 marR="166370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99060" algn="ct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1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475">
                <a:tc>
                  <a:txBody>
                    <a:bodyPr/>
                    <a:lstStyle/>
                    <a:p>
                      <a:pPr marL="374650" marR="346710" indent="-12700" algn="l">
                        <a:lnSpc>
                          <a:spcPts val="126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latin typeface="inherit"/>
                        </a:rPr>
                        <a:t>SHORT POSITION </a:t>
                      </a:r>
                      <a:r>
                        <a:rPr kumimoji="0" lang="tr-TR" altLang="tr-T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latin typeface="inherit"/>
                        </a:rPr>
                        <a:t>Straddle</a:t>
                      </a:r>
                      <a:r>
                        <a:rPr kumimoji="0" lang="tr-TR" alt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latin typeface="inherit"/>
                        </a:rPr>
                        <a:t> STRATEGY 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680" marR="10223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10350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3355" marR="16764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1610" algn="l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 marR="9906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-5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7955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-10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-15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4AB1D48C-1C61-75F2-3EC5-994A23542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42893"/>
            <a:ext cx="8363272" cy="28791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TABLE 28: SHORT POSITION </a:t>
            </a:r>
            <a:r>
              <a:rPr kumimoji="0" lang="tr-TR" altLang="tr-TR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Straddle</a:t>
            </a:r>
            <a:r>
              <a:rPr kumimoji="0" lang="tr-TR" altLang="tr-TR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STRATEGY (PROFIT/LOSS)</a:t>
            </a:r>
            <a:r>
              <a:rPr kumimoji="0" lang="tr-TR" altLang="tr-T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4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 </a:t>
            </a:r>
            <a:r>
              <a:rPr lang="tr-TR" dirty="0" err="1"/>
              <a:t>investor</a:t>
            </a:r>
            <a:r>
              <a:rPr lang="tr-TR" dirty="0"/>
              <a:t> </a:t>
            </a:r>
            <a:r>
              <a:rPr lang="tr-TR" dirty="0" err="1"/>
              <a:t>applies</a:t>
            </a:r>
            <a:r>
              <a:rPr lang="tr-TR" dirty="0"/>
              <a:t> a </a:t>
            </a:r>
            <a:r>
              <a:rPr lang="tr-TR" dirty="0" err="1"/>
              <a:t>short</a:t>
            </a:r>
            <a:r>
              <a:rPr lang="tr-TR" dirty="0"/>
              <a:t> </a:t>
            </a:r>
            <a:r>
              <a:rPr lang="tr-TR" dirty="0" err="1"/>
              <a:t>position</a:t>
            </a:r>
            <a:r>
              <a:rPr lang="tr-TR" dirty="0"/>
              <a:t> </a:t>
            </a:r>
            <a:r>
              <a:rPr lang="tr-TR" dirty="0" err="1"/>
              <a:t>straddle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options</a:t>
            </a:r>
            <a:r>
              <a:rPr lang="tr-TR" dirty="0"/>
              <a:t> </a:t>
            </a:r>
            <a:r>
              <a:rPr lang="tr-TR" dirty="0" err="1"/>
              <a:t>listed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 </a:t>
            </a:r>
            <a:r>
              <a:rPr lang="tr-TR" dirty="0" err="1"/>
              <a:t>below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underlying</a:t>
            </a:r>
            <a:r>
              <a:rPr lang="tr-TR" dirty="0"/>
              <a:t> </a:t>
            </a:r>
            <a:r>
              <a:rPr lang="tr-TR" dirty="0" err="1"/>
              <a:t>asset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maturity</a:t>
            </a:r>
            <a:r>
              <a:rPr lang="tr-TR" dirty="0"/>
              <a:t>. </a:t>
            </a:r>
            <a:r>
              <a:rPr lang="tr-TR" dirty="0" err="1"/>
              <a:t>Accordingly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underlying</a:t>
            </a:r>
            <a:r>
              <a:rPr lang="tr-TR" dirty="0"/>
              <a:t> </a:t>
            </a:r>
            <a:r>
              <a:rPr lang="tr-TR" dirty="0" err="1"/>
              <a:t>asset</a:t>
            </a:r>
            <a:r>
              <a:rPr lang="tr-TR" dirty="0"/>
              <a:t> is 19 TL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maturity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,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investor's</a:t>
            </a:r>
            <a:r>
              <a:rPr lang="tr-TR" dirty="0"/>
              <a:t> </a:t>
            </a:r>
            <a:r>
              <a:rPr lang="tr-TR" dirty="0" err="1"/>
              <a:t>profit</a:t>
            </a:r>
            <a:r>
              <a:rPr lang="tr-TR" dirty="0"/>
              <a:t>/</a:t>
            </a:r>
            <a:r>
              <a:rPr lang="tr-TR" dirty="0" err="1"/>
              <a:t>loss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?</a:t>
            </a:r>
          </a:p>
          <a:p>
            <a:endParaRPr lang="tr-TR" dirty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27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367154"/>
              </p:ext>
            </p:extLst>
          </p:nvPr>
        </p:nvGraphicFramePr>
        <p:xfrm>
          <a:off x="539553" y="2060848"/>
          <a:ext cx="7724253" cy="2629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5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9703">
                <a:tc>
                  <a:txBody>
                    <a:bodyPr/>
                    <a:lstStyle/>
                    <a:p>
                      <a:pPr algn="l">
                        <a:lnSpc>
                          <a:spcPts val="27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1000">
                          <a:effectLst/>
                        </a:rPr>
                        <a:t>European Type Call/Put Option </a:t>
                      </a:r>
                      <a:endParaRPr lang="tr-TR" sz="11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Strike Price (TL)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Option Premium (TL)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018">
                <a:tc>
                  <a:txBody>
                    <a:bodyPr/>
                    <a:lstStyle/>
                    <a:p>
                      <a:pPr algn="l">
                        <a:lnSpc>
                          <a:spcPts val="27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1000">
                          <a:effectLst/>
                        </a:rPr>
                        <a:t>Call option </a:t>
                      </a:r>
                      <a:endParaRPr lang="tr-TR" sz="1100">
                        <a:effectLst/>
                      </a:endParaRPr>
                    </a:p>
                    <a:p>
                      <a:pPr algn="l">
                        <a:lnSpc>
                          <a:spcPts val="27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18">
                <a:tc>
                  <a:txBody>
                    <a:bodyPr/>
                    <a:lstStyle/>
                    <a:p>
                      <a:pPr algn="l">
                        <a:lnSpc>
                          <a:spcPts val="27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1000">
                          <a:effectLst/>
                        </a:rPr>
                        <a:t>Put option </a:t>
                      </a:r>
                      <a:endParaRPr lang="tr-TR" sz="1100">
                        <a:effectLst/>
                      </a:endParaRPr>
                    </a:p>
                    <a:p>
                      <a:pPr algn="l">
                        <a:lnSpc>
                          <a:spcPts val="27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17</a:t>
                      </a:r>
                      <a:endParaRPr lang="tr-TR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</a:t>
                      </a:r>
                      <a:endParaRPr lang="tr-TR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3128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500</Words>
  <Application>Microsoft Office PowerPoint</Application>
  <PresentationFormat>Ekran Gösterisi (4:3)</PresentationFormat>
  <Paragraphs>111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inherit</vt:lpstr>
      <vt:lpstr>Times New Roman</vt:lpstr>
      <vt:lpstr>Ofis Teması</vt:lpstr>
      <vt:lpstr>Types of Straddles</vt:lpstr>
      <vt:lpstr>PowerPoint Sunusu</vt:lpstr>
      <vt:lpstr>PowerPoint Sunusu</vt:lpstr>
      <vt:lpstr>PowerPoint Sunusu</vt:lpstr>
      <vt:lpstr>TABLE 27: LONG POSITION Straddle STRATEGY (PROFIT/LOSS) </vt:lpstr>
      <vt:lpstr>PowerPoint Sunusu</vt:lpstr>
      <vt:lpstr>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Straddles</dc:title>
  <dc:creator>Aysegul KURTULGAN</dc:creator>
  <cp:lastModifiedBy>Ayşegül  KURTULGAN</cp:lastModifiedBy>
  <cp:revision>8</cp:revision>
  <dcterms:created xsi:type="dcterms:W3CDTF">2024-01-12T06:16:27Z</dcterms:created>
  <dcterms:modified xsi:type="dcterms:W3CDTF">2024-01-24T17:19:12Z</dcterms:modified>
</cp:coreProperties>
</file>