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0" r:id="rId7"/>
    <p:sldId id="263" r:id="rId8"/>
    <p:sldId id="265" r:id="rId9"/>
    <p:sldId id="266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28BE-89E1-453D-9377-1F0CAF6724AE}" type="datetimeFigureOut">
              <a:rPr lang="tr-TR" smtClean="0"/>
              <a:t>24 Oca 2024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DF2FF-878E-4CE5-AA13-0D3CCF97AA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9361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28BE-89E1-453D-9377-1F0CAF6724AE}" type="datetimeFigureOut">
              <a:rPr lang="tr-TR" smtClean="0"/>
              <a:t>24 Oca 2024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DF2FF-878E-4CE5-AA13-0D3CCF97AA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4906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28BE-89E1-453D-9377-1F0CAF6724AE}" type="datetimeFigureOut">
              <a:rPr lang="tr-TR" smtClean="0"/>
              <a:t>24 Oca 2024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DF2FF-878E-4CE5-AA13-0D3CCF97AA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248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28BE-89E1-453D-9377-1F0CAF6724AE}" type="datetimeFigureOut">
              <a:rPr lang="tr-TR" smtClean="0"/>
              <a:t>24 Oca 2024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DF2FF-878E-4CE5-AA13-0D3CCF97AA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2167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28BE-89E1-453D-9377-1F0CAF6724AE}" type="datetimeFigureOut">
              <a:rPr lang="tr-TR" smtClean="0"/>
              <a:t>24 Oca 2024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DF2FF-878E-4CE5-AA13-0D3CCF97AA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6151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28BE-89E1-453D-9377-1F0CAF6724AE}" type="datetimeFigureOut">
              <a:rPr lang="tr-TR" smtClean="0"/>
              <a:t>24 Oca 2024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DF2FF-878E-4CE5-AA13-0D3CCF97AA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730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28BE-89E1-453D-9377-1F0CAF6724AE}" type="datetimeFigureOut">
              <a:rPr lang="tr-TR" smtClean="0"/>
              <a:t>24 Oca 2024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DF2FF-878E-4CE5-AA13-0D3CCF97AA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3797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28BE-89E1-453D-9377-1F0CAF6724AE}" type="datetimeFigureOut">
              <a:rPr lang="tr-TR" smtClean="0"/>
              <a:t>24 Oca 2024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DF2FF-878E-4CE5-AA13-0D3CCF97AA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4002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28BE-89E1-453D-9377-1F0CAF6724AE}" type="datetimeFigureOut">
              <a:rPr lang="tr-TR" smtClean="0"/>
              <a:t>24 Oca 2024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DF2FF-878E-4CE5-AA13-0D3CCF97AA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2179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28BE-89E1-453D-9377-1F0CAF6724AE}" type="datetimeFigureOut">
              <a:rPr lang="tr-TR" smtClean="0"/>
              <a:t>24 Oca 2024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DF2FF-878E-4CE5-AA13-0D3CCF97AA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8777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28BE-89E1-453D-9377-1F0CAF6724AE}" type="datetimeFigureOut">
              <a:rPr lang="tr-TR" smtClean="0"/>
              <a:t>24 Oca 2024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DF2FF-878E-4CE5-AA13-0D3CCF97AA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7960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F28BE-89E1-453D-9377-1F0CAF6724AE}" type="datetimeFigureOut">
              <a:rPr lang="tr-TR" smtClean="0"/>
              <a:t>24 Oca 2024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DF2FF-878E-4CE5-AA13-0D3CCF97AA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6940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vestopedia.com/terms/c/call.asp" TargetMode="External"/><Relationship Id="rId2" Type="http://schemas.openxmlformats.org/officeDocument/2006/relationships/hyperlink" Target="https://www.investopedia.com/terms/p/put.asp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vestopedia.com/terms/s/strikeprice.asp" TargetMode="External"/><Relationship Id="rId2" Type="http://schemas.openxmlformats.org/officeDocument/2006/relationships/hyperlink" Target="https://www.investopedia.com/terms/l/longstraddle.as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vestopedia.com/terms/c/calloption.asp" TargetMode="External"/><Relationship Id="rId2" Type="http://schemas.openxmlformats.org/officeDocument/2006/relationships/hyperlink" Target="https://www.investopedia.com/terms/s/shortstraddle.asp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Types of Straddles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3651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/>
              <a:t>An options straddle involves buying (or selling) both a call and a put with the same strike price and expiration on the same underlying asset.</a:t>
            </a:r>
            <a:endParaRPr lang="tr-TR" dirty="0"/>
          </a:p>
          <a:p>
            <a:pPr algn="just"/>
            <a:r>
              <a:rPr lang="en-US" dirty="0"/>
              <a:t> A long straddle pays off when volatility increases and the price of the underlying moves by a large amount, but it doesn't matter whether it's to the upside or the downside.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2861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A straddle is a strategy accomplished by holding an equal number of </a:t>
            </a:r>
            <a:r>
              <a:rPr lang="en-US" u="sng" dirty="0">
                <a:hlinkClick r:id="rId2"/>
              </a:rPr>
              <a:t>puts</a:t>
            </a:r>
            <a:r>
              <a:rPr lang="en-US" dirty="0"/>
              <a:t> and </a:t>
            </a:r>
            <a:r>
              <a:rPr lang="en-US" u="sng" dirty="0">
                <a:hlinkClick r:id="rId3"/>
              </a:rPr>
              <a:t>calls</a:t>
            </a:r>
            <a:r>
              <a:rPr lang="en-US" dirty="0"/>
              <a:t> with the same strike price and expiration dates. </a:t>
            </a:r>
            <a:endParaRPr lang="tr-TR" dirty="0"/>
          </a:p>
          <a:p>
            <a:pPr algn="just"/>
            <a:r>
              <a:rPr lang="en-US" dirty="0"/>
              <a:t>The following are the two types of straddle positions.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5513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u="sng" dirty="0">
                <a:hlinkClick r:id="rId2"/>
              </a:rPr>
              <a:t>Long Straddle</a:t>
            </a:r>
            <a:r>
              <a:rPr lang="en-US" dirty="0"/>
              <a:t>: The long straddle is designed around the purchase of a put and a call at the exact same </a:t>
            </a:r>
            <a:r>
              <a:rPr lang="en-US" u="sng" dirty="0">
                <a:hlinkClick r:id="rId3"/>
              </a:rPr>
              <a:t>strike price</a:t>
            </a:r>
            <a:r>
              <a:rPr lang="en-US" dirty="0"/>
              <a:t> and expiration date. </a:t>
            </a:r>
            <a:endParaRPr lang="tr-TR" dirty="0"/>
          </a:p>
          <a:p>
            <a:r>
              <a:rPr lang="en-US" dirty="0"/>
              <a:t>The long straddle is meant to take advantage of the market price change by exploiting increased volatility. </a:t>
            </a:r>
            <a:endParaRPr lang="tr-TR" dirty="0"/>
          </a:p>
          <a:p>
            <a:r>
              <a:rPr lang="en-US" dirty="0"/>
              <a:t>Regardless of which direction the market's price moves, a long straddle position will have you positioned to take advantage of it.</a:t>
            </a:r>
          </a:p>
          <a:p>
            <a:br>
              <a:rPr lang="en-US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0009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3039175"/>
              </p:ext>
            </p:extLst>
          </p:nvPr>
        </p:nvGraphicFramePr>
        <p:xfrm>
          <a:off x="899592" y="1844824"/>
          <a:ext cx="7488833" cy="331421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627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98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80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87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80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97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187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806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97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8989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marL="53975" marR="50165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tr-TR" sz="1100" dirty="0"/>
                        <a:t>Spot on </a:t>
                      </a:r>
                      <a:r>
                        <a:rPr lang="tr-TR" sz="1100" dirty="0" err="1"/>
                        <a:t>maturity</a:t>
                      </a:r>
                      <a:r>
                        <a:rPr lang="tr-TR" sz="1100" dirty="0"/>
                        <a:t> </a:t>
                      </a:r>
                      <a:r>
                        <a:rPr lang="tr-TR" sz="1100" dirty="0" err="1"/>
                        <a:t>date</a:t>
                      </a:r>
                      <a:endParaRPr lang="tr-TR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1285" algn="l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15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220" marR="104775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20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6370" algn="l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25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220" marR="105410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30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3190" algn="l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35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4465" algn="l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40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5" marR="107315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45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115" algn="l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50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3030" algn="l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55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7551">
                <a:tc>
                  <a:txBody>
                    <a:bodyPr/>
                    <a:lstStyle/>
                    <a:p>
                      <a:pPr marL="53975" marR="50165" algn="ctr">
                        <a:lnSpc>
                          <a:spcPts val="117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err="1">
                          <a:effectLst/>
                        </a:rPr>
                        <a:t>Long</a:t>
                      </a:r>
                      <a:r>
                        <a:rPr lang="tr-TR" sz="1100" dirty="0">
                          <a:effectLst/>
                        </a:rPr>
                        <a:t> put (X=35)</a:t>
                      </a:r>
                      <a:endParaRPr lang="tr-TR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1285" algn="l">
                        <a:lnSpc>
                          <a:spcPts val="117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18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220" marR="104775" algn="ctr">
                        <a:lnSpc>
                          <a:spcPts val="117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1295" algn="l">
                        <a:lnSpc>
                          <a:spcPts val="117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8</a:t>
                      </a:r>
                      <a:endParaRPr lang="tr-TR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17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5890" algn="l">
                        <a:lnSpc>
                          <a:spcPts val="117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-2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6530" algn="l">
                        <a:lnSpc>
                          <a:spcPts val="117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-2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5" marR="107315" algn="ctr">
                        <a:lnSpc>
                          <a:spcPts val="117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-2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0180" algn="l">
                        <a:lnSpc>
                          <a:spcPts val="117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-2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5730" algn="l">
                        <a:lnSpc>
                          <a:spcPts val="117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-2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4538">
                <a:tc>
                  <a:txBody>
                    <a:bodyPr/>
                    <a:lstStyle/>
                    <a:p>
                      <a:pPr marL="55245" marR="50165" algn="ctr">
                        <a:lnSpc>
                          <a:spcPts val="118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err="1">
                          <a:effectLst/>
                        </a:rPr>
                        <a:t>Long</a:t>
                      </a:r>
                      <a:r>
                        <a:rPr lang="tr-TR" sz="1100" dirty="0">
                          <a:effectLst/>
                        </a:rPr>
                        <a:t>  </a:t>
                      </a:r>
                      <a:r>
                        <a:rPr lang="tr-TR" sz="1100" dirty="0" err="1">
                          <a:effectLst/>
                        </a:rPr>
                        <a:t>call</a:t>
                      </a:r>
                      <a:r>
                        <a:rPr lang="tr-TR" sz="1100" dirty="0">
                          <a:effectLst/>
                        </a:rPr>
                        <a:t> (X=35)</a:t>
                      </a:r>
                      <a:endParaRPr lang="tr-TR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350" algn="l">
                        <a:lnSpc>
                          <a:spcPts val="118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-7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220" marR="104775" algn="ctr">
                        <a:lnSpc>
                          <a:spcPts val="118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-7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8435" algn="l">
                        <a:lnSpc>
                          <a:spcPts val="118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-7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220" marR="105410" algn="ctr">
                        <a:lnSpc>
                          <a:spcPts val="118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-7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5890" algn="l">
                        <a:lnSpc>
                          <a:spcPts val="118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-7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6530" algn="l">
                        <a:lnSpc>
                          <a:spcPts val="118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-2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3040" algn="l">
                        <a:lnSpc>
                          <a:spcPts val="118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3030" algn="l">
                        <a:lnSpc>
                          <a:spcPts val="118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4056">
                <a:tc>
                  <a:txBody>
                    <a:bodyPr/>
                    <a:lstStyle/>
                    <a:p>
                      <a:pPr marL="54610" marR="50165" algn="ctr">
                        <a:lnSpc>
                          <a:spcPts val="1170"/>
                        </a:lnSpc>
                        <a:spcAft>
                          <a:spcPts val="0"/>
                        </a:spcAft>
                      </a:pPr>
                      <a:r>
                        <a:rPr kumimoji="0" lang="tr-TR" alt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2124"/>
                          </a:solidFill>
                          <a:effectLst/>
                          <a:latin typeface="inherit"/>
                        </a:rPr>
                        <a:t>LONG POSITION </a:t>
                      </a:r>
                      <a:r>
                        <a:rPr lang="en-US" sz="1100" b="1" dirty="0"/>
                        <a:t>Straddle</a:t>
                      </a:r>
                      <a:r>
                        <a:rPr kumimoji="0" lang="tr-TR" alt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2124"/>
                          </a:solidFill>
                          <a:effectLst/>
                          <a:latin typeface="inherit"/>
                        </a:rPr>
                        <a:t> STRATEGY </a:t>
                      </a:r>
                      <a:endParaRPr lang="tr-TR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1285" algn="l">
                        <a:lnSpc>
                          <a:spcPts val="117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17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1295" algn="l">
                        <a:lnSpc>
                          <a:spcPts val="117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220" marR="105410" algn="ctr">
                        <a:lnSpc>
                          <a:spcPts val="117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-4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5890" algn="l">
                        <a:lnSpc>
                          <a:spcPts val="117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-9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6530" algn="l">
                        <a:lnSpc>
                          <a:spcPts val="117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-4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7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3040" algn="l">
                        <a:lnSpc>
                          <a:spcPts val="117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3030" algn="l">
                        <a:lnSpc>
                          <a:spcPts val="117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11</a:t>
                      </a:r>
                      <a:endParaRPr lang="tr-TR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Rectangle 2">
            <a:extLst>
              <a:ext uri="{FF2B5EF4-FFF2-40B4-BE49-F238E27FC236}">
                <a16:creationId xmlns:a16="http://schemas.microsoft.com/office/drawing/2014/main" id="{08860B74-8233-1E45-6B2E-9F45DBB9E6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79099"/>
            <a:ext cx="6997428" cy="334077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TABLE 27: LONG POSITION </a:t>
            </a:r>
            <a:r>
              <a:rPr lang="en-US" sz="2400" b="1" dirty="0"/>
              <a:t>Straddle</a:t>
            </a:r>
            <a:r>
              <a:rPr kumimoji="0" lang="tr-TR" altLang="tr-TR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STRATEGY (PROFIT/LOSS)</a:t>
            </a:r>
            <a:r>
              <a:rPr kumimoji="0" lang="tr-TR" altLang="tr-T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764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u="sng" dirty="0">
                <a:hlinkClick r:id="rId2"/>
              </a:rPr>
              <a:t>Short Straddle</a:t>
            </a:r>
            <a:r>
              <a:rPr lang="en-US" dirty="0"/>
              <a:t>: The short straddle requires the trader to sell both a put and a </a:t>
            </a:r>
            <a:r>
              <a:rPr lang="en-US" u="sng" dirty="0">
                <a:hlinkClick r:id="rId3"/>
              </a:rPr>
              <a:t>call option</a:t>
            </a:r>
            <a:r>
              <a:rPr lang="en-US" dirty="0"/>
              <a:t> at the same strike price and expiration date. </a:t>
            </a:r>
            <a:endParaRPr lang="tr-TR" dirty="0"/>
          </a:p>
          <a:p>
            <a:r>
              <a:rPr lang="en-US" dirty="0"/>
              <a:t>By selling the options, a trader is able to collect the premium as a profit. </a:t>
            </a:r>
            <a:endParaRPr lang="tr-TR" dirty="0"/>
          </a:p>
          <a:p>
            <a:r>
              <a:rPr lang="en-US" dirty="0"/>
              <a:t>A trader only thrives when a short straddle is in a market with little or no volatility. </a:t>
            </a:r>
            <a:endParaRPr lang="tr-TR" dirty="0"/>
          </a:p>
          <a:p>
            <a:r>
              <a:rPr lang="en-US" dirty="0"/>
              <a:t>The opportunity to profit will be based 100% on the market's lack of ability to move up or down.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6501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91880"/>
          </a:xfrm>
        </p:spPr>
        <p:txBody>
          <a:bodyPr>
            <a:normAutofit/>
          </a:bodyPr>
          <a:lstStyle/>
          <a:p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4974528"/>
              </p:ext>
            </p:extLst>
          </p:nvPr>
        </p:nvGraphicFramePr>
        <p:xfrm>
          <a:off x="323528" y="1772816"/>
          <a:ext cx="8064895" cy="250152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300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1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4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39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64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64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39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64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034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8770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17691">
                <a:tc>
                  <a:txBody>
                    <a:bodyPr/>
                    <a:lstStyle/>
                    <a:p>
                      <a:pPr marL="53975" marR="50165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tr-TR" sz="1100" dirty="0"/>
                        <a:t>Spot on </a:t>
                      </a:r>
                      <a:r>
                        <a:rPr lang="tr-TR" sz="1100" dirty="0" err="1"/>
                        <a:t>maturity</a:t>
                      </a:r>
                      <a:r>
                        <a:rPr lang="tr-TR" sz="1100" dirty="0"/>
                        <a:t> </a:t>
                      </a:r>
                      <a:r>
                        <a:rPr lang="tr-TR" sz="1100" dirty="0" err="1"/>
                        <a:t>date</a:t>
                      </a:r>
                      <a:endParaRPr lang="tr-TR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680" marR="102235" algn="ctr">
                        <a:lnSpc>
                          <a:spcPts val="124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15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 marR="103505" algn="ctr">
                        <a:lnSpc>
                          <a:spcPts val="124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20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3355" marR="167640" algn="ctr">
                        <a:lnSpc>
                          <a:spcPts val="124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25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685" algn="l">
                        <a:lnSpc>
                          <a:spcPts val="124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30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 marR="100330" algn="ctr">
                        <a:lnSpc>
                          <a:spcPts val="124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35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5260" marR="166370" algn="ctr">
                        <a:lnSpc>
                          <a:spcPts val="124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40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 marR="99060" algn="ctr">
                        <a:lnSpc>
                          <a:spcPts val="124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45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0815" algn="r">
                        <a:lnSpc>
                          <a:spcPts val="124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50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9540" algn="r">
                        <a:lnSpc>
                          <a:spcPts val="124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55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852">
                <a:tc>
                  <a:txBody>
                    <a:bodyPr/>
                    <a:lstStyle/>
                    <a:p>
                      <a:pPr marL="217170" marR="211455" algn="ctr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err="1">
                          <a:effectLst/>
                        </a:rPr>
                        <a:t>Short</a:t>
                      </a:r>
                      <a:r>
                        <a:rPr lang="tr-TR" sz="1100" dirty="0">
                          <a:effectLst/>
                        </a:rPr>
                        <a:t> put (X=35)</a:t>
                      </a:r>
                      <a:endParaRPr lang="tr-TR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680" marR="102235" algn="ctr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-18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 marR="103505" algn="ctr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-13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3355" marR="167640" algn="ctr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-8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750" algn="l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-3</a:t>
                      </a:r>
                      <a:endParaRPr lang="tr-TR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05740" algn="r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64465" algn="r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511">
                <a:tc>
                  <a:txBody>
                    <a:bodyPr/>
                    <a:lstStyle/>
                    <a:p>
                      <a:pPr marL="215900" marR="21145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tr-TR" sz="1100" dirty="0" err="1">
                          <a:effectLst/>
                        </a:rPr>
                        <a:t>Short</a:t>
                      </a:r>
                      <a:r>
                        <a:rPr lang="tr-TR" sz="1100" dirty="0">
                          <a:effectLst/>
                        </a:rPr>
                        <a:t> </a:t>
                      </a:r>
                      <a:r>
                        <a:rPr lang="tr-TR" sz="1100" dirty="0" err="1">
                          <a:effectLst/>
                        </a:rPr>
                        <a:t>call</a:t>
                      </a:r>
                      <a:r>
                        <a:rPr lang="tr-TR" sz="1100" dirty="0">
                          <a:effectLst/>
                        </a:rPr>
                        <a:t> (X=35)</a:t>
                      </a:r>
                      <a:endParaRPr lang="tr-TR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1610" algn="l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5260" marR="166370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-2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 marR="99060" algn="ct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-7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7955" algn="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-12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6680" algn="r">
                        <a:lnSpc>
                          <a:spcPts val="118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-17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4475">
                <a:tc>
                  <a:txBody>
                    <a:bodyPr/>
                    <a:lstStyle/>
                    <a:p>
                      <a:pPr marL="374650" marR="346710" indent="-12700" algn="l">
                        <a:lnSpc>
                          <a:spcPts val="126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kumimoji="0" lang="tr-TR" alt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2124"/>
                          </a:solidFill>
                          <a:effectLst/>
                          <a:latin typeface="inherit"/>
                        </a:rPr>
                        <a:t>SHORT POSITION </a:t>
                      </a:r>
                      <a:r>
                        <a:rPr kumimoji="0" lang="tr-TR" altLang="tr-TR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02124"/>
                          </a:solidFill>
                          <a:effectLst/>
                          <a:latin typeface="inherit"/>
                        </a:rPr>
                        <a:t>Straddle</a:t>
                      </a:r>
                      <a:r>
                        <a:rPr kumimoji="0" lang="tr-TR" alt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2124"/>
                          </a:solidFill>
                          <a:effectLst/>
                          <a:latin typeface="inherit"/>
                        </a:rPr>
                        <a:t> STRATEGY </a:t>
                      </a:r>
                      <a:endParaRPr lang="tr-TR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680" marR="102235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-15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 marR="103505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-10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3355" marR="167640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-5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1610" algn="l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 marR="99060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-5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7955" algn="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-10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6680" algn="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-15</a:t>
                      </a:r>
                      <a:endParaRPr lang="tr-TR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id="{4AB1D48C-1C61-75F2-3EC5-994A23542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342893"/>
            <a:ext cx="8363272" cy="28791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TABLE 28: SHORT POSITION </a:t>
            </a:r>
            <a:r>
              <a:rPr kumimoji="0" lang="tr-TR" altLang="tr-TR" sz="21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Straddle</a:t>
            </a:r>
            <a:r>
              <a:rPr kumimoji="0" lang="tr-TR" altLang="tr-TR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STRATEGY (PROFIT/LOSS)</a:t>
            </a:r>
            <a:r>
              <a:rPr kumimoji="0" lang="tr-TR" altLang="tr-T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744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 </a:t>
            </a:r>
            <a:r>
              <a:rPr lang="tr-TR" dirty="0" err="1"/>
              <a:t>investor</a:t>
            </a:r>
            <a:r>
              <a:rPr lang="tr-TR" dirty="0"/>
              <a:t> </a:t>
            </a:r>
            <a:r>
              <a:rPr lang="tr-TR" dirty="0" err="1"/>
              <a:t>applies</a:t>
            </a:r>
            <a:r>
              <a:rPr lang="tr-TR" dirty="0"/>
              <a:t> a </a:t>
            </a:r>
            <a:r>
              <a:rPr lang="tr-TR" dirty="0" err="1"/>
              <a:t>short</a:t>
            </a:r>
            <a:r>
              <a:rPr lang="tr-TR" dirty="0"/>
              <a:t> </a:t>
            </a:r>
            <a:r>
              <a:rPr lang="tr-TR" dirty="0" err="1"/>
              <a:t>position</a:t>
            </a:r>
            <a:r>
              <a:rPr lang="tr-TR" dirty="0"/>
              <a:t> </a:t>
            </a:r>
            <a:r>
              <a:rPr lang="tr-TR" dirty="0" err="1"/>
              <a:t>straddle</a:t>
            </a:r>
            <a:r>
              <a:rPr lang="tr-TR" dirty="0"/>
              <a:t> </a:t>
            </a:r>
            <a:r>
              <a:rPr lang="tr-TR" dirty="0" err="1"/>
              <a:t>strategy</a:t>
            </a:r>
            <a:r>
              <a:rPr lang="tr-TR" dirty="0"/>
              <a:t> </a:t>
            </a:r>
            <a:r>
              <a:rPr lang="tr-TR" dirty="0" err="1"/>
              <a:t>using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options</a:t>
            </a:r>
            <a:r>
              <a:rPr lang="tr-TR" dirty="0"/>
              <a:t> </a:t>
            </a:r>
            <a:r>
              <a:rPr lang="tr-TR" dirty="0" err="1"/>
              <a:t>listed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table</a:t>
            </a:r>
            <a:r>
              <a:rPr lang="tr-TR" dirty="0"/>
              <a:t> </a:t>
            </a:r>
            <a:r>
              <a:rPr lang="tr-TR" dirty="0" err="1"/>
              <a:t>below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underlying</a:t>
            </a:r>
            <a:r>
              <a:rPr lang="tr-TR" dirty="0"/>
              <a:t> </a:t>
            </a:r>
            <a:r>
              <a:rPr lang="tr-TR" dirty="0" err="1"/>
              <a:t>asset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maturity</a:t>
            </a:r>
            <a:r>
              <a:rPr lang="tr-TR" dirty="0"/>
              <a:t>. </a:t>
            </a:r>
            <a:r>
              <a:rPr lang="tr-TR" dirty="0" err="1"/>
              <a:t>Accordingly</a:t>
            </a:r>
            <a:r>
              <a:rPr lang="tr-TR" dirty="0"/>
              <a:t>,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price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underlying</a:t>
            </a:r>
            <a:r>
              <a:rPr lang="tr-TR" dirty="0"/>
              <a:t> </a:t>
            </a:r>
            <a:r>
              <a:rPr lang="tr-TR" dirty="0" err="1"/>
              <a:t>asset</a:t>
            </a:r>
            <a:r>
              <a:rPr lang="tr-TR" dirty="0"/>
              <a:t> is 19 TL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maturity</a:t>
            </a:r>
            <a:r>
              <a:rPr lang="tr-TR" dirty="0"/>
              <a:t> </a:t>
            </a:r>
            <a:r>
              <a:rPr lang="tr-TR" dirty="0" err="1"/>
              <a:t>date</a:t>
            </a:r>
            <a:r>
              <a:rPr lang="tr-TR" dirty="0"/>
              <a:t>, </a:t>
            </a:r>
            <a:r>
              <a:rPr lang="tr-TR" dirty="0" err="1"/>
              <a:t>what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investor's</a:t>
            </a:r>
            <a:r>
              <a:rPr lang="tr-TR" dirty="0"/>
              <a:t> </a:t>
            </a:r>
            <a:r>
              <a:rPr lang="tr-TR" dirty="0" err="1"/>
              <a:t>profit</a:t>
            </a:r>
            <a:r>
              <a:rPr lang="tr-TR" dirty="0"/>
              <a:t>/</a:t>
            </a:r>
            <a:r>
              <a:rPr lang="tr-TR" dirty="0" err="1"/>
              <a:t>loss</a:t>
            </a:r>
            <a:r>
              <a:rPr lang="tr-TR" dirty="0"/>
              <a:t> </a:t>
            </a:r>
            <a:r>
              <a:rPr lang="tr-TR" dirty="0" err="1"/>
              <a:t>situation</a:t>
            </a:r>
            <a:r>
              <a:rPr lang="tr-TR" dirty="0"/>
              <a:t>?</a:t>
            </a:r>
          </a:p>
          <a:p>
            <a:endParaRPr lang="tr-TR" dirty="0"/>
          </a:p>
          <a:p>
            <a:r>
              <a:rPr lang="tr-TR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7270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2367154"/>
              </p:ext>
            </p:extLst>
          </p:nvPr>
        </p:nvGraphicFramePr>
        <p:xfrm>
          <a:off x="539553" y="2060848"/>
          <a:ext cx="7724253" cy="26297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4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4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5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9703">
                <a:tc>
                  <a:txBody>
                    <a:bodyPr/>
                    <a:lstStyle/>
                    <a:p>
                      <a:pPr algn="l">
                        <a:lnSpc>
                          <a:spcPts val="27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tr-TR" sz="1000">
                          <a:effectLst/>
                        </a:rPr>
                        <a:t>European Type Call/Put Option </a:t>
                      </a:r>
                      <a:endParaRPr lang="tr-TR" sz="110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Strike Price (TL)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Option Premium (TL)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5018">
                <a:tc>
                  <a:txBody>
                    <a:bodyPr/>
                    <a:lstStyle/>
                    <a:p>
                      <a:pPr algn="l">
                        <a:lnSpc>
                          <a:spcPts val="27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tr-TR" sz="1000">
                          <a:effectLst/>
                        </a:rPr>
                        <a:t>Call option </a:t>
                      </a:r>
                      <a:endParaRPr lang="tr-TR" sz="1100">
                        <a:effectLst/>
                      </a:endParaRPr>
                    </a:p>
                    <a:p>
                      <a:pPr algn="l">
                        <a:lnSpc>
                          <a:spcPts val="27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17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2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5018">
                <a:tc>
                  <a:txBody>
                    <a:bodyPr/>
                    <a:lstStyle/>
                    <a:p>
                      <a:pPr algn="l">
                        <a:lnSpc>
                          <a:spcPts val="27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tr-TR" sz="1000">
                          <a:effectLst/>
                        </a:rPr>
                        <a:t>Put option </a:t>
                      </a:r>
                      <a:endParaRPr lang="tr-TR" sz="1100">
                        <a:effectLst/>
                      </a:endParaRPr>
                    </a:p>
                    <a:p>
                      <a:pPr algn="l">
                        <a:lnSpc>
                          <a:spcPts val="27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17</a:t>
                      </a:r>
                      <a:endParaRPr lang="tr-TR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431286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500</Words>
  <Application>Microsoft Office PowerPoint</Application>
  <PresentationFormat>Ekran Gösterisi (4:3)</PresentationFormat>
  <Paragraphs>111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inherit</vt:lpstr>
      <vt:lpstr>Times New Roman</vt:lpstr>
      <vt:lpstr>Ofis Teması</vt:lpstr>
      <vt:lpstr>Types of Straddles</vt:lpstr>
      <vt:lpstr>PowerPoint Sunusu</vt:lpstr>
      <vt:lpstr>PowerPoint Sunusu</vt:lpstr>
      <vt:lpstr>PowerPoint Sunusu</vt:lpstr>
      <vt:lpstr>TABLE 27: LONG POSITION Straddle STRATEGY (PROFIT/LOSS) </vt:lpstr>
      <vt:lpstr>PowerPoint Sunusu</vt:lpstr>
      <vt:lpstr> 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Straddles</dc:title>
  <dc:creator>Aysegul KURTULGAN</dc:creator>
  <cp:lastModifiedBy>Ayşegül  KURTULGAN</cp:lastModifiedBy>
  <cp:revision>8</cp:revision>
  <dcterms:created xsi:type="dcterms:W3CDTF">2024-01-12T06:16:27Z</dcterms:created>
  <dcterms:modified xsi:type="dcterms:W3CDTF">2024-01-24T17:19:12Z</dcterms:modified>
</cp:coreProperties>
</file>