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Lst>
  <p:notesMasterIdLst>
    <p:notesMasterId r:id="rId50"/>
  </p:notesMasterIdLst>
  <p:handoutMasterIdLst>
    <p:handoutMasterId r:id="rId51"/>
  </p:handoutMasterIdLst>
  <p:sldIdLst>
    <p:sldId id="344" r:id="rId2"/>
    <p:sldId id="257" r:id="rId3"/>
    <p:sldId id="297" r:id="rId4"/>
    <p:sldId id="298" r:id="rId5"/>
    <p:sldId id="259" r:id="rId6"/>
    <p:sldId id="299" r:id="rId7"/>
    <p:sldId id="300" r:id="rId8"/>
    <p:sldId id="301" r:id="rId9"/>
    <p:sldId id="302" r:id="rId10"/>
    <p:sldId id="303" r:id="rId11"/>
    <p:sldId id="304" r:id="rId12"/>
    <p:sldId id="306" r:id="rId13"/>
    <p:sldId id="307" r:id="rId14"/>
    <p:sldId id="308" r:id="rId15"/>
    <p:sldId id="309" r:id="rId16"/>
    <p:sldId id="310" r:id="rId17"/>
    <p:sldId id="311" r:id="rId18"/>
    <p:sldId id="312" r:id="rId19"/>
    <p:sldId id="313" r:id="rId20"/>
    <p:sldId id="314" r:id="rId21"/>
    <p:sldId id="315" r:id="rId22"/>
    <p:sldId id="316" r:id="rId23"/>
    <p:sldId id="317" r:id="rId24"/>
    <p:sldId id="318" r:id="rId25"/>
    <p:sldId id="319" r:id="rId26"/>
    <p:sldId id="320" r:id="rId27"/>
    <p:sldId id="321" r:id="rId28"/>
    <p:sldId id="322" r:id="rId29"/>
    <p:sldId id="323" r:id="rId30"/>
    <p:sldId id="324" r:id="rId31"/>
    <p:sldId id="345" r:id="rId32"/>
    <p:sldId id="325" r:id="rId33"/>
    <p:sldId id="326" r:id="rId34"/>
    <p:sldId id="330" r:id="rId35"/>
    <p:sldId id="331" r:id="rId36"/>
    <p:sldId id="332" r:id="rId37"/>
    <p:sldId id="346" r:id="rId38"/>
    <p:sldId id="333" r:id="rId39"/>
    <p:sldId id="334" r:id="rId40"/>
    <p:sldId id="335" r:id="rId41"/>
    <p:sldId id="336" r:id="rId42"/>
    <p:sldId id="337" r:id="rId43"/>
    <p:sldId id="338" r:id="rId44"/>
    <p:sldId id="339" r:id="rId45"/>
    <p:sldId id="340" r:id="rId46"/>
    <p:sldId id="341" r:id="rId47"/>
    <p:sldId id="342" r:id="rId48"/>
    <p:sldId id="343" r:id="rId4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hruthi V Kumar" initials="SVK"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7140D"/>
    <a:srgbClr val="FEDF14"/>
    <a:srgbClr val="EED700"/>
    <a:srgbClr val="29279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2" d="100"/>
          <a:sy n="82" d="100"/>
        </p:scale>
        <p:origin x="1474" y="72"/>
      </p:cViewPr>
      <p:guideLst>
        <p:guide orient="horz" pos="2160"/>
        <p:guide pos="2880"/>
      </p:guideLst>
    </p:cSldViewPr>
  </p:slideViewPr>
  <p:notesTextViewPr>
    <p:cViewPr>
      <p:scale>
        <a:sx n="100" d="100"/>
        <a:sy n="100" d="100"/>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B626918-3064-6E42-A299-7FE56F86057C}" type="datetimeFigureOut">
              <a:rPr lang="en-US" smtClean="0"/>
              <a:pPr/>
              <a:t>11/10/2020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6F06C38-1D6E-7044-A0C7-B473B6D46E6D}" type="slidenum">
              <a:rPr lang="en-US" smtClean="0"/>
              <a:pPr/>
              <a:t>‹#›</a:t>
            </a:fld>
            <a:endParaRPr lang="en-US" dirty="0"/>
          </a:p>
        </p:txBody>
      </p:sp>
    </p:spTree>
    <p:extLst>
      <p:ext uri="{BB962C8B-B14F-4D97-AF65-F5344CB8AC3E}">
        <p14:creationId xmlns:p14="http://schemas.microsoft.com/office/powerpoint/2010/main" val="260329728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2DC17F-833C-2641-98B2-840A6B3BA077}" type="datetimeFigureOut">
              <a:rPr lang="en-US" smtClean="0"/>
              <a:pPr/>
              <a:t>11/10/2020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B5DB8A-4D92-6940-A47A-36AE24402E4A}" type="slidenum">
              <a:rPr lang="en-US" smtClean="0"/>
              <a:pPr/>
              <a:t>‹#›</a:t>
            </a:fld>
            <a:endParaRPr lang="en-US" dirty="0"/>
          </a:p>
        </p:txBody>
      </p:sp>
    </p:spTree>
    <p:extLst>
      <p:ext uri="{BB962C8B-B14F-4D97-AF65-F5344CB8AC3E}">
        <p14:creationId xmlns:p14="http://schemas.microsoft.com/office/powerpoint/2010/main" val="182733272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1" name="Picture 10" descr="Boone16ePT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3975099" y="1975436"/>
            <a:ext cx="4761261" cy="3188356"/>
          </a:xfrm>
        </p:spPr>
        <p:txBody>
          <a:bodyPr anchor="t">
            <a:noAutofit/>
          </a:bodyPr>
          <a:lstStyle>
            <a:lvl1pPr>
              <a:lnSpc>
                <a:spcPts val="5160"/>
              </a:lnSpc>
              <a:defRPr sz="5400" cap="all" spc="-100"/>
            </a:lvl1pPr>
          </a:lstStyle>
          <a:p>
            <a:r>
              <a:rPr lang="en-US" dirty="0"/>
              <a:t>Click to edit Master title style</a:t>
            </a:r>
          </a:p>
        </p:txBody>
      </p:sp>
      <p:sp>
        <p:nvSpPr>
          <p:cNvPr id="3" name="Subtitle 2"/>
          <p:cNvSpPr>
            <a:spLocks noGrp="1"/>
          </p:cNvSpPr>
          <p:nvPr>
            <p:ph type="subTitle" idx="1"/>
          </p:nvPr>
        </p:nvSpPr>
        <p:spPr>
          <a:xfrm>
            <a:off x="3975099" y="4846320"/>
            <a:ext cx="4571023" cy="1398172"/>
          </a:xfrm>
        </p:spPr>
        <p:txBody>
          <a:bodyPr>
            <a:normAutofit/>
          </a:bodyPr>
          <a:lstStyle>
            <a:lvl1pPr marL="0" indent="0" algn="l">
              <a:buNone/>
              <a:defRPr sz="3600" b="0" i="0" spc="0">
                <a:solidFill>
                  <a:schemeClr val="tx1"/>
                </a:solidFill>
                <a:latin typeface="Trebuchet MS Bold"/>
                <a:cs typeface="Trebuchet MS Bol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4560F547-DEBC-894D-9785-9AEA5A664622}" type="datetime1">
              <a:rPr lang="en-US" smtClean="0">
                <a:solidFill>
                  <a:prstClr val="black">
                    <a:tint val="75000"/>
                  </a:prstClr>
                </a:solidFill>
              </a:rPr>
              <a:pPr/>
              <a:t>11/10/2020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B896723-57CD-594F-A552-1F057032A5F7}" type="slidenum">
              <a:rPr lang="en-US" smtClean="0">
                <a:solidFill>
                  <a:prstClr val="white"/>
                </a:solidFill>
              </a:rPr>
              <a:pPr/>
              <a:t>‹#›</a:t>
            </a:fld>
            <a:endParaRPr lang="en-US">
              <a:solidFill>
                <a:prstClr val="white"/>
              </a:solidFill>
            </a:endParaRPr>
          </a:p>
        </p:txBody>
      </p:sp>
      <p:sp>
        <p:nvSpPr>
          <p:cNvPr id="10" name="TextBox 9"/>
          <p:cNvSpPr txBox="1"/>
          <p:nvPr userDrawn="1"/>
        </p:nvSpPr>
        <p:spPr>
          <a:xfrm>
            <a:off x="3975099" y="1098956"/>
            <a:ext cx="2533474" cy="584776"/>
          </a:xfrm>
          <a:prstGeom prst="rect">
            <a:avLst/>
          </a:prstGeom>
          <a:noFill/>
        </p:spPr>
        <p:txBody>
          <a:bodyPr wrap="square" rtlCol="0">
            <a:spAutoFit/>
          </a:bodyPr>
          <a:lstStyle/>
          <a:p>
            <a:r>
              <a:rPr lang="en-US" sz="3200" b="1" dirty="0">
                <a:solidFill>
                  <a:prstClr val="black"/>
                </a:solidFill>
                <a:cs typeface="Calibri"/>
              </a:rPr>
              <a:t>Chapter 9</a:t>
            </a:r>
          </a:p>
        </p:txBody>
      </p:sp>
      <p:sp>
        <p:nvSpPr>
          <p:cNvPr id="12" name="TextBox 11"/>
          <p:cNvSpPr txBox="1"/>
          <p:nvPr userDrawn="1"/>
        </p:nvSpPr>
        <p:spPr>
          <a:xfrm>
            <a:off x="95281" y="5769100"/>
            <a:ext cx="3150839" cy="1015663"/>
          </a:xfrm>
          <a:prstGeom prst="rect">
            <a:avLst/>
          </a:prstGeom>
          <a:noFill/>
        </p:spPr>
        <p:txBody>
          <a:bodyPr wrap="square" rtlCol="0">
            <a:spAutoFit/>
          </a:bodyPr>
          <a:lstStyle/>
          <a:p>
            <a:pPr defTabSz="914400" fontAlgn="base">
              <a:spcBef>
                <a:spcPct val="0"/>
              </a:spcBef>
              <a:spcAft>
                <a:spcPct val="0"/>
              </a:spcAft>
              <a:defRPr/>
            </a:pPr>
            <a:r>
              <a:rPr lang="en-US" sz="1000" dirty="0">
                <a:solidFill>
                  <a:srgbClr val="FFFFFF"/>
                </a:solidFill>
                <a:latin typeface="Cambria"/>
                <a:cs typeface="Cambria"/>
              </a:rPr>
              <a:t>© 2016 </a:t>
            </a:r>
            <a:r>
              <a:rPr lang="en-US" sz="1000" dirty="0" err="1">
                <a:solidFill>
                  <a:srgbClr val="FFFFFF"/>
                </a:solidFill>
                <a:latin typeface="Cambria"/>
                <a:cs typeface="Cambria"/>
              </a:rPr>
              <a:t>Cengage</a:t>
            </a:r>
            <a:r>
              <a:rPr lang="en-US" sz="1000" dirty="0">
                <a:solidFill>
                  <a:srgbClr val="FFFFFF"/>
                </a:solidFill>
                <a:latin typeface="Cambria"/>
                <a:cs typeface="Cambria"/>
              </a:rPr>
              <a:t> Learning.  All Rights Reserved. May not be copied, scanned, or duplicated,</a:t>
            </a:r>
            <a:r>
              <a:rPr lang="en-US" sz="1000" baseline="0" dirty="0">
                <a:solidFill>
                  <a:srgbClr val="FFFFFF"/>
                </a:solidFill>
                <a:latin typeface="Cambria"/>
                <a:cs typeface="Cambria"/>
              </a:rPr>
              <a:t> in whole or in part, except for use as permitted in a license distributed with a certain product or service or otherwise on a password-protected website for classroom use.</a:t>
            </a:r>
            <a:endParaRPr lang="en-US" sz="1000" dirty="0">
              <a:solidFill>
                <a:srgbClr val="FFFFFF"/>
              </a:solidFill>
              <a:latin typeface="Cambria"/>
              <a:cs typeface="Cambria"/>
            </a:endParaRPr>
          </a:p>
        </p:txBody>
      </p:sp>
      <p:pic>
        <p:nvPicPr>
          <p:cNvPr id="13" name="Picture 12" descr="9781305075368.jpg"/>
          <p:cNvPicPr>
            <a:picLocks noChangeAspect="1"/>
          </p:cNvPicPr>
          <p:nvPr userDrawn="1"/>
        </p:nvPicPr>
        <p:blipFill>
          <a:blip r:embed="rId3"/>
          <a:stretch>
            <a:fillRect/>
          </a:stretch>
        </p:blipFill>
        <p:spPr>
          <a:xfrm>
            <a:off x="267726" y="118534"/>
            <a:ext cx="2323073" cy="2793798"/>
          </a:xfrm>
          <a:prstGeom prst="rect">
            <a:avLst/>
          </a:prstGeom>
        </p:spPr>
      </p:pic>
    </p:spTree>
    <p:extLst>
      <p:ext uri="{BB962C8B-B14F-4D97-AF65-F5344CB8AC3E}">
        <p14:creationId xmlns:p14="http://schemas.microsoft.com/office/powerpoint/2010/main" val="3026464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A42BE06-E95B-B245-9118-D6D34FC4A6FA}" type="datetime1">
              <a:rPr lang="en-US" smtClean="0">
                <a:solidFill>
                  <a:prstClr val="black">
                    <a:tint val="75000"/>
                  </a:prstClr>
                </a:solidFill>
              </a:rPr>
              <a:pPr/>
              <a:t>11/10/2020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B896723-57CD-594F-A552-1F057032A5F7}"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3949018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9282EE-3329-6649-8BED-C620C1CCFA52}" type="datetime1">
              <a:rPr lang="en-US" smtClean="0">
                <a:solidFill>
                  <a:prstClr val="black">
                    <a:tint val="75000"/>
                  </a:prstClr>
                </a:solidFill>
              </a:rPr>
              <a:pPr/>
              <a:t>11/10/2020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B896723-57CD-594F-A552-1F057032A5F7}"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2650065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F3AD73B-1C6E-C942-8619-30E5F64124A4}" type="datetime1">
              <a:rPr lang="en-US" smtClean="0">
                <a:solidFill>
                  <a:prstClr val="black">
                    <a:tint val="75000"/>
                  </a:prstClr>
                </a:solidFill>
              </a:rPr>
              <a:pPr/>
              <a:t>11/10/2020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B896723-57CD-594F-A552-1F057032A5F7}"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243984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Boone16e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5401"/>
            <a:ext cx="9144000" cy="6858000"/>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254920"/>
            <a:ext cx="8229600" cy="471494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481D884-57D7-D74B-B7C2-0BF96B4ABCF3}" type="datetime1">
              <a:rPr lang="en-US" smtClean="0">
                <a:solidFill>
                  <a:prstClr val="black">
                    <a:tint val="75000"/>
                  </a:prstClr>
                </a:solidFill>
              </a:rPr>
              <a:pPr/>
              <a:t>11/10/2020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6945270" y="6497478"/>
            <a:ext cx="2133600" cy="365125"/>
          </a:xfrm>
        </p:spPr>
        <p:txBody>
          <a:bodyPr/>
          <a:lstStyle/>
          <a:p>
            <a:fld id="{4B896723-57CD-594F-A552-1F057032A5F7}" type="slidenum">
              <a:rPr lang="en-US" smtClean="0">
                <a:solidFill>
                  <a:prstClr val="white"/>
                </a:solidFill>
              </a:rPr>
              <a:pPr/>
              <a:t>‹#›</a:t>
            </a:fld>
            <a:endParaRPr lang="en-US">
              <a:solidFill>
                <a:prstClr val="white"/>
              </a:solidFill>
            </a:endParaRPr>
          </a:p>
        </p:txBody>
      </p:sp>
      <p:sp>
        <p:nvSpPr>
          <p:cNvPr id="9" name="TextBox 8"/>
          <p:cNvSpPr txBox="1"/>
          <p:nvPr userDrawn="1"/>
        </p:nvSpPr>
        <p:spPr>
          <a:xfrm>
            <a:off x="-26639" y="6594845"/>
            <a:ext cx="8763000" cy="338554"/>
          </a:xfrm>
          <a:prstGeom prst="rect">
            <a:avLst/>
          </a:prstGeom>
          <a:noFill/>
        </p:spPr>
        <p:txBody>
          <a:bodyPr wrap="square" rtlCol="0">
            <a:spAutoFit/>
          </a:bodyPr>
          <a:lstStyle/>
          <a:p>
            <a:pPr defTabSz="914400" fontAlgn="base">
              <a:spcBef>
                <a:spcPct val="0"/>
              </a:spcBef>
              <a:spcAft>
                <a:spcPct val="0"/>
              </a:spcAft>
              <a:defRPr/>
            </a:pPr>
            <a:r>
              <a:rPr lang="en-US" sz="800" dirty="0">
                <a:solidFill>
                  <a:schemeClr val="bg1"/>
                </a:solidFill>
                <a:latin typeface="Cambria"/>
                <a:cs typeface="Cambria"/>
              </a:rPr>
              <a:t>© 2016 </a:t>
            </a:r>
            <a:r>
              <a:rPr lang="en-US" sz="800" dirty="0" err="1">
                <a:solidFill>
                  <a:schemeClr val="bg1"/>
                </a:solidFill>
                <a:latin typeface="Cambria"/>
                <a:cs typeface="Cambria"/>
              </a:rPr>
              <a:t>Cengage</a:t>
            </a:r>
            <a:r>
              <a:rPr lang="en-US" sz="800" dirty="0">
                <a:solidFill>
                  <a:schemeClr val="bg1"/>
                </a:solidFill>
                <a:latin typeface="Cambria"/>
                <a:cs typeface="Cambria"/>
              </a:rPr>
              <a:t> Learning.  All Rights Reserved. May</a:t>
            </a:r>
            <a:r>
              <a:rPr lang="en-US" sz="800" baseline="0" dirty="0">
                <a:solidFill>
                  <a:schemeClr val="bg1"/>
                </a:solidFill>
                <a:latin typeface="Cambria"/>
                <a:cs typeface="Cambria"/>
              </a:rPr>
              <a:t> not be copied, scanned, or duplicated, in whole or in part, except for use as permitted in a license distributed with a certain product or </a:t>
            </a:r>
          </a:p>
          <a:p>
            <a:pPr defTabSz="914400" fontAlgn="base">
              <a:spcBef>
                <a:spcPct val="0"/>
              </a:spcBef>
              <a:spcAft>
                <a:spcPct val="0"/>
              </a:spcAft>
              <a:defRPr/>
            </a:pPr>
            <a:r>
              <a:rPr lang="en-US" sz="800" baseline="0" dirty="0">
                <a:solidFill>
                  <a:schemeClr val="bg1"/>
                </a:solidFill>
                <a:latin typeface="Cambria"/>
                <a:cs typeface="Cambria"/>
              </a:rPr>
              <a:t>service or otherwise on a password-protected website for classroom use.</a:t>
            </a:r>
            <a:endParaRPr lang="en-US" sz="800" dirty="0">
              <a:solidFill>
                <a:schemeClr val="bg1"/>
              </a:solidFill>
              <a:latin typeface="Cambria"/>
              <a:cs typeface="Cambria"/>
            </a:endParaRPr>
          </a:p>
        </p:txBody>
      </p:sp>
      <p:sp>
        <p:nvSpPr>
          <p:cNvPr id="10" name="TextBox 9"/>
          <p:cNvSpPr txBox="1"/>
          <p:nvPr userDrawn="1"/>
        </p:nvSpPr>
        <p:spPr>
          <a:xfrm>
            <a:off x="2084101" y="9769"/>
            <a:ext cx="6854745" cy="307777"/>
          </a:xfrm>
          <a:prstGeom prst="rect">
            <a:avLst/>
          </a:prstGeom>
          <a:noFill/>
        </p:spPr>
        <p:txBody>
          <a:bodyPr wrap="square" rtlCol="0">
            <a:spAutoFit/>
          </a:bodyPr>
          <a:lstStyle/>
          <a:p>
            <a:pPr algn="r"/>
            <a:r>
              <a:rPr lang="en-US" sz="1400" dirty="0">
                <a:solidFill>
                  <a:prstClr val="white">
                    <a:lumMod val="50000"/>
                  </a:prstClr>
                </a:solidFill>
              </a:rPr>
              <a:t>Chapter 9   Market Segmentation, Targeting,</a:t>
            </a:r>
            <a:r>
              <a:rPr lang="en-US" sz="1400" baseline="0" dirty="0">
                <a:solidFill>
                  <a:prstClr val="white">
                    <a:lumMod val="50000"/>
                  </a:prstClr>
                </a:solidFill>
              </a:rPr>
              <a:t> and Positioning</a:t>
            </a:r>
            <a:endParaRPr lang="en-US" sz="1400" dirty="0">
              <a:solidFill>
                <a:prstClr val="white">
                  <a:lumMod val="50000"/>
                </a:prstClr>
              </a:solidFill>
            </a:endParaRPr>
          </a:p>
        </p:txBody>
      </p:sp>
    </p:spTree>
    <p:extLst>
      <p:ext uri="{BB962C8B-B14F-4D97-AF65-F5344CB8AC3E}">
        <p14:creationId xmlns:p14="http://schemas.microsoft.com/office/powerpoint/2010/main" val="111360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descr="Boone16eOBJ.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769"/>
            <a:ext cx="9144000" cy="6858000"/>
          </a:xfrm>
          <a:prstGeom prst="rect">
            <a:avLst/>
          </a:prstGeom>
        </p:spPr>
      </p:pic>
      <p:sp>
        <p:nvSpPr>
          <p:cNvPr id="2" name="Title 1"/>
          <p:cNvSpPr>
            <a:spLocks noGrp="1"/>
          </p:cNvSpPr>
          <p:nvPr>
            <p:ph type="title"/>
          </p:nvPr>
        </p:nvSpPr>
        <p:spPr>
          <a:xfrm>
            <a:off x="1249076" y="274638"/>
            <a:ext cx="7377723" cy="973751"/>
          </a:xfrm>
          <a:effectLst>
            <a:outerShdw blurRad="50800" dist="38100" dir="2700000" sx="97000" sy="97000" algn="tl" rotWithShape="0">
              <a:prstClr val="black">
                <a:alpha val="47000"/>
              </a:prstClr>
            </a:outerShdw>
          </a:effectLst>
        </p:spPr>
        <p:txBody>
          <a:bodyPr/>
          <a:lstStyle>
            <a:lvl1pPr>
              <a:defRPr>
                <a:solidFill>
                  <a:srgbClr val="292795"/>
                </a:solidFill>
              </a:defRPr>
            </a:lvl1pPr>
          </a:lstStyle>
          <a:p>
            <a:r>
              <a:rPr lang="en-US" dirty="0"/>
              <a:t>Click to edit Master title style</a:t>
            </a:r>
          </a:p>
        </p:txBody>
      </p:sp>
      <p:sp>
        <p:nvSpPr>
          <p:cNvPr id="3" name="Content Placeholder 2"/>
          <p:cNvSpPr>
            <a:spLocks noGrp="1"/>
          </p:cNvSpPr>
          <p:nvPr>
            <p:ph idx="1"/>
          </p:nvPr>
        </p:nvSpPr>
        <p:spPr>
          <a:xfrm>
            <a:off x="732692" y="1264689"/>
            <a:ext cx="7954108" cy="4714940"/>
          </a:xfrm>
        </p:spPr>
        <p:txBody>
          <a:bodyPr/>
          <a:lstStyle>
            <a:lvl1pPr marL="514350" indent="-514350">
              <a:buClr>
                <a:srgbClr val="FF0000"/>
              </a:buClr>
              <a:buSzPct val="120000"/>
              <a:buFont typeface="Wingdings" charset="2"/>
              <a:buAutoNum type="arabicPlain"/>
              <a:defRPr b="0" i="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481D884-57D7-D74B-B7C2-0BF96B4ABCF3}" type="datetime1">
              <a:rPr lang="en-US" smtClean="0">
                <a:solidFill>
                  <a:prstClr val="black">
                    <a:tint val="75000"/>
                  </a:prstClr>
                </a:solidFill>
              </a:rPr>
              <a:pPr/>
              <a:t>11/10/2020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6945270" y="6497478"/>
            <a:ext cx="2133600" cy="365125"/>
          </a:xfrm>
        </p:spPr>
        <p:txBody>
          <a:bodyPr/>
          <a:lstStyle/>
          <a:p>
            <a:fld id="{4B896723-57CD-594F-A552-1F057032A5F7}" type="slidenum">
              <a:rPr lang="en-US" smtClean="0">
                <a:solidFill>
                  <a:prstClr val="white"/>
                </a:solidFill>
              </a:rPr>
              <a:pPr/>
              <a:t>‹#›</a:t>
            </a:fld>
            <a:endParaRPr lang="en-US">
              <a:solidFill>
                <a:prstClr val="white"/>
              </a:solidFill>
            </a:endParaRPr>
          </a:p>
        </p:txBody>
      </p:sp>
      <p:sp>
        <p:nvSpPr>
          <p:cNvPr id="9" name="TextBox 8"/>
          <p:cNvSpPr txBox="1"/>
          <p:nvPr userDrawn="1"/>
        </p:nvSpPr>
        <p:spPr>
          <a:xfrm>
            <a:off x="-26639" y="6577911"/>
            <a:ext cx="8763000" cy="338554"/>
          </a:xfrm>
          <a:prstGeom prst="rect">
            <a:avLst/>
          </a:prstGeom>
          <a:noFill/>
        </p:spPr>
        <p:txBody>
          <a:bodyPr wrap="square" rtlCol="0">
            <a:spAutoFit/>
          </a:bodyPr>
          <a:lstStyle/>
          <a:p>
            <a:pPr defTabSz="914400" fontAlgn="base">
              <a:spcBef>
                <a:spcPct val="0"/>
              </a:spcBef>
              <a:spcAft>
                <a:spcPct val="0"/>
              </a:spcAft>
              <a:defRPr/>
            </a:pPr>
            <a:r>
              <a:rPr lang="en-US" sz="800" dirty="0">
                <a:solidFill>
                  <a:schemeClr val="bg1"/>
                </a:solidFill>
                <a:latin typeface="Cambria"/>
                <a:cs typeface="Cambria"/>
              </a:rPr>
              <a:t>© 2016 </a:t>
            </a:r>
            <a:r>
              <a:rPr lang="en-US" sz="800" dirty="0" err="1">
                <a:solidFill>
                  <a:schemeClr val="bg1"/>
                </a:solidFill>
                <a:latin typeface="Cambria"/>
                <a:cs typeface="Cambria"/>
              </a:rPr>
              <a:t>Cengage</a:t>
            </a:r>
            <a:r>
              <a:rPr lang="en-US" sz="800" dirty="0">
                <a:solidFill>
                  <a:schemeClr val="bg1"/>
                </a:solidFill>
                <a:latin typeface="Cambria"/>
                <a:cs typeface="Cambria"/>
              </a:rPr>
              <a:t> Learning.  All Rights Reserved. May</a:t>
            </a:r>
            <a:r>
              <a:rPr lang="en-US" sz="800" baseline="0" dirty="0">
                <a:solidFill>
                  <a:schemeClr val="bg1"/>
                </a:solidFill>
                <a:latin typeface="Cambria"/>
                <a:cs typeface="Cambria"/>
              </a:rPr>
              <a:t> not be copied, scanned, or duplicated, in whole or in part, except for use as permitted in a license distributed with a certain product or </a:t>
            </a:r>
          </a:p>
          <a:p>
            <a:pPr defTabSz="914400" fontAlgn="base">
              <a:spcBef>
                <a:spcPct val="0"/>
              </a:spcBef>
              <a:spcAft>
                <a:spcPct val="0"/>
              </a:spcAft>
              <a:defRPr/>
            </a:pPr>
            <a:r>
              <a:rPr lang="en-US" sz="800" baseline="0" dirty="0">
                <a:solidFill>
                  <a:schemeClr val="bg1"/>
                </a:solidFill>
                <a:latin typeface="Cambria"/>
                <a:cs typeface="Cambria"/>
              </a:rPr>
              <a:t>service or otherwise on a password-protected website for classroom use.</a:t>
            </a:r>
            <a:endParaRPr lang="en-US" sz="800" dirty="0">
              <a:solidFill>
                <a:schemeClr val="bg1"/>
              </a:solidFill>
              <a:latin typeface="Cambria"/>
              <a:cs typeface="Cambria"/>
            </a:endParaRPr>
          </a:p>
        </p:txBody>
      </p:sp>
      <p:sp>
        <p:nvSpPr>
          <p:cNvPr id="10" name="TextBox 9"/>
          <p:cNvSpPr txBox="1"/>
          <p:nvPr userDrawn="1"/>
        </p:nvSpPr>
        <p:spPr>
          <a:xfrm>
            <a:off x="2084101" y="9769"/>
            <a:ext cx="6854745" cy="307777"/>
          </a:xfrm>
          <a:prstGeom prst="rect">
            <a:avLst/>
          </a:prstGeom>
          <a:noFill/>
        </p:spPr>
        <p:txBody>
          <a:bodyPr wrap="square" rtlCol="0">
            <a:spAutoFit/>
          </a:bodyPr>
          <a:lstStyle/>
          <a:p>
            <a:pPr algn="r"/>
            <a:r>
              <a:rPr lang="en-US" sz="1400" dirty="0">
                <a:solidFill>
                  <a:prstClr val="white">
                    <a:lumMod val="50000"/>
                  </a:prstClr>
                </a:solidFill>
              </a:rPr>
              <a:t>Chapter 9   Market Segmentation, Targeting,</a:t>
            </a:r>
            <a:r>
              <a:rPr lang="en-US" sz="1400" baseline="0" dirty="0">
                <a:solidFill>
                  <a:prstClr val="white">
                    <a:lumMod val="50000"/>
                  </a:prstClr>
                </a:solidFill>
              </a:rPr>
              <a:t> and Positioning</a:t>
            </a:r>
            <a:endParaRPr lang="en-US" sz="1400" dirty="0">
              <a:solidFill>
                <a:prstClr val="white">
                  <a:lumMod val="50000"/>
                </a:prstClr>
              </a:solidFill>
            </a:endParaRPr>
          </a:p>
        </p:txBody>
      </p:sp>
    </p:spTree>
    <p:extLst>
      <p:ext uri="{BB962C8B-B14F-4D97-AF65-F5344CB8AC3E}">
        <p14:creationId xmlns:p14="http://schemas.microsoft.com/office/powerpoint/2010/main" val="2835104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02232F-257B-DA4F-B1B9-674BBEDDAC5B}" type="datetime1">
              <a:rPr lang="en-US" smtClean="0">
                <a:solidFill>
                  <a:prstClr val="black">
                    <a:tint val="75000"/>
                  </a:prstClr>
                </a:solidFill>
              </a:rPr>
              <a:pPr/>
              <a:t>11/10/2020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B896723-57CD-594F-A552-1F057032A5F7}"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74659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CAF83C4-AB2C-874B-81C9-C24BB68FD701}" type="datetime1">
              <a:rPr lang="en-US" smtClean="0">
                <a:solidFill>
                  <a:prstClr val="black">
                    <a:tint val="75000"/>
                  </a:prstClr>
                </a:solidFill>
              </a:rPr>
              <a:pPr/>
              <a:t>11/10/2020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B896723-57CD-594F-A552-1F057032A5F7}"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336426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FDFA60B-AB7F-3044-ACFE-C83A52ECA41E}" type="datetime1">
              <a:rPr lang="en-US" smtClean="0">
                <a:solidFill>
                  <a:prstClr val="black">
                    <a:tint val="75000"/>
                  </a:prstClr>
                </a:solidFill>
              </a:rPr>
              <a:pPr/>
              <a:t>11/10/2020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B896723-57CD-594F-A552-1F057032A5F7}"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98377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7F6A2D4-A7D8-804A-A695-68B39F9B933C}" type="datetime1">
              <a:rPr lang="en-US" smtClean="0">
                <a:solidFill>
                  <a:prstClr val="black">
                    <a:tint val="75000"/>
                  </a:prstClr>
                </a:solidFill>
              </a:rPr>
              <a:pPr/>
              <a:t>11/10/2020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B896723-57CD-594F-A552-1F057032A5F7}"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4722796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27C3B8-9DBA-8D4C-9AAA-258604806F9D}" type="datetime1">
              <a:rPr lang="en-US" smtClean="0">
                <a:solidFill>
                  <a:prstClr val="black">
                    <a:tint val="75000"/>
                  </a:prstClr>
                </a:solidFill>
              </a:rPr>
              <a:pPr/>
              <a:t>11/10/2020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B896723-57CD-594F-A552-1F057032A5F7}"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796647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5F2680-8D42-BB42-94AF-BA68EB201D9A}" type="datetime1">
              <a:rPr lang="en-US" smtClean="0">
                <a:solidFill>
                  <a:prstClr val="black">
                    <a:tint val="75000"/>
                  </a:prstClr>
                </a:solidFill>
              </a:rPr>
              <a:pPr/>
              <a:t>11/10/2020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B896723-57CD-594F-A552-1F057032A5F7}"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953687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973751"/>
          </a:xfrm>
          <a:prstGeom prst="rect">
            <a:avLst/>
          </a:prstGeom>
          <a:effectLst>
            <a:outerShdw blurRad="50800" dist="38100" dir="2700000" algn="tl" rotWithShape="0">
              <a:prstClr val="black">
                <a:alpha val="40000"/>
              </a:prstClr>
            </a:outerShdw>
          </a:effectLst>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333072"/>
            <a:ext cx="8229600" cy="471494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94EBA9-6EBF-F841-954A-92830B4900F0}" type="datetime1">
              <a:rPr lang="en-US" smtClean="0">
                <a:solidFill>
                  <a:prstClr val="black">
                    <a:tint val="75000"/>
                  </a:prstClr>
                </a:solidFill>
              </a:rPr>
              <a:pPr/>
              <a:t>11/10/2020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a:defRPr sz="1200">
                <a:solidFill>
                  <a:schemeClr val="bg1"/>
                </a:solidFill>
              </a:defRPr>
            </a:lvl1pPr>
          </a:lstStyle>
          <a:p>
            <a:fld id="{4B896723-57CD-594F-A552-1F057032A5F7}" type="slidenum">
              <a:rPr lang="en-US" smtClean="0">
                <a:solidFill>
                  <a:prstClr val="white"/>
                </a:solidFill>
              </a:rPr>
              <a:pPr/>
              <a:t>‹#›</a:t>
            </a:fld>
            <a:endParaRPr lang="en-US" dirty="0">
              <a:solidFill>
                <a:prstClr val="white"/>
              </a:solidFill>
            </a:endParaRPr>
          </a:p>
        </p:txBody>
      </p:sp>
      <p:sp>
        <p:nvSpPr>
          <p:cNvPr id="8" name="TextBox 7"/>
          <p:cNvSpPr txBox="1"/>
          <p:nvPr userDrawn="1"/>
        </p:nvSpPr>
        <p:spPr>
          <a:xfrm>
            <a:off x="9335320" y="5937991"/>
            <a:ext cx="184666" cy="369332"/>
          </a:xfrm>
          <a:prstGeom prst="rect">
            <a:avLst/>
          </a:prstGeom>
          <a:noFill/>
        </p:spPr>
        <p:txBody>
          <a:bodyPr wrap="none" rtlCol="0">
            <a:spAutoFit/>
          </a:bodyPr>
          <a:lstStyle/>
          <a:p>
            <a:endParaRPr lang="en-US" dirty="0">
              <a:solidFill>
                <a:prstClr val="black"/>
              </a:solidFill>
            </a:endParaRPr>
          </a:p>
        </p:txBody>
      </p:sp>
    </p:spTree>
    <p:extLst>
      <p:ext uri="{BB962C8B-B14F-4D97-AF65-F5344CB8AC3E}">
        <p14:creationId xmlns:p14="http://schemas.microsoft.com/office/powerpoint/2010/main" val="44070032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hdr="0" ftr="0" dt="0"/>
  <p:txStyles>
    <p:titleStyle>
      <a:lvl1pPr algn="l" defTabSz="457200" rtl="0" eaLnBrk="1" latinLnBrk="0" hangingPunct="1">
        <a:spcBef>
          <a:spcPct val="0"/>
        </a:spcBef>
        <a:buNone/>
        <a:defRPr sz="3400" b="1" i="0" kern="1200">
          <a:solidFill>
            <a:schemeClr val="tx1"/>
          </a:solidFill>
          <a:latin typeface="Trebuchet MS Bold"/>
          <a:ea typeface="+mj-ea"/>
          <a:cs typeface="Trebuchet MS Bold"/>
        </a:defRPr>
      </a:lvl1pPr>
    </p:titleStyle>
    <p:bodyStyle>
      <a:lvl1pPr marL="347472" indent="-347472" algn="l" defTabSz="457200" rtl="0" eaLnBrk="1" latinLnBrk="0" hangingPunct="1">
        <a:spcBef>
          <a:spcPct val="20000"/>
        </a:spcBef>
        <a:buClr>
          <a:srgbClr val="292795"/>
        </a:buClr>
        <a:buSzPct val="101000"/>
        <a:buFont typeface="Lucida Grande"/>
        <a:buChar char="▮"/>
        <a:defRPr sz="3200" kern="1200">
          <a:solidFill>
            <a:schemeClr val="tx1"/>
          </a:solidFill>
          <a:latin typeface="Cambria"/>
          <a:ea typeface="+mn-ea"/>
          <a:cs typeface="Cambria"/>
        </a:defRPr>
      </a:lvl1pPr>
      <a:lvl2pPr marL="742950" indent="-285750" algn="l" defTabSz="457200" rtl="0" eaLnBrk="1" latinLnBrk="0" hangingPunct="1">
        <a:spcBef>
          <a:spcPct val="20000"/>
        </a:spcBef>
        <a:buFont typeface="Arial"/>
        <a:buChar char="•"/>
        <a:defRPr sz="2800" kern="1200">
          <a:solidFill>
            <a:schemeClr val="tx1"/>
          </a:solidFill>
          <a:latin typeface="Cambria"/>
          <a:ea typeface="+mn-ea"/>
          <a:cs typeface="Cambria"/>
        </a:defRPr>
      </a:lvl2pPr>
      <a:lvl3pPr marL="1143000" indent="-228600" algn="l" defTabSz="457200" rtl="0" eaLnBrk="1" latinLnBrk="0" hangingPunct="1">
        <a:spcBef>
          <a:spcPct val="20000"/>
        </a:spcBef>
        <a:buFont typeface="Arial"/>
        <a:buChar char="•"/>
        <a:defRPr sz="2400" kern="1200">
          <a:solidFill>
            <a:schemeClr val="tx1"/>
          </a:solidFill>
          <a:latin typeface="Cambria"/>
          <a:ea typeface="+mn-ea"/>
          <a:cs typeface="Cambria"/>
        </a:defRPr>
      </a:lvl3pPr>
      <a:lvl4pPr marL="1600200" indent="-228600" algn="l" defTabSz="457200" rtl="0" eaLnBrk="1" latinLnBrk="0" hangingPunct="1">
        <a:spcBef>
          <a:spcPct val="20000"/>
        </a:spcBef>
        <a:buFont typeface="Arial"/>
        <a:buChar char="–"/>
        <a:defRPr sz="2000" kern="1200">
          <a:solidFill>
            <a:schemeClr val="tx1"/>
          </a:solidFill>
          <a:latin typeface="Cambria"/>
          <a:ea typeface="+mn-ea"/>
          <a:cs typeface="Cambria"/>
        </a:defRPr>
      </a:lvl4pPr>
      <a:lvl5pPr marL="2057400" indent="-228600" algn="l" defTabSz="457200" rtl="0" eaLnBrk="1" latinLnBrk="0" hangingPunct="1">
        <a:spcBef>
          <a:spcPct val="20000"/>
        </a:spcBef>
        <a:buFont typeface="Arial"/>
        <a:buChar char="»"/>
        <a:defRPr sz="2000" kern="1200">
          <a:solidFill>
            <a:schemeClr val="tx1"/>
          </a:solidFill>
          <a:latin typeface="Cambria"/>
          <a:ea typeface="+mn-ea"/>
          <a:cs typeface="Cambr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earth.google.com/"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www.stjosephaspirin.com/"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ilovepeanutbutter.com/" TargetMode="Externa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www.cengage.com/marketing/book_content/boone_9781133628460/videos/ch09.htm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800" dirty="0"/>
              <a:t>Market Segmentation,</a:t>
            </a:r>
            <a:br>
              <a:rPr lang="en-US" sz="4800" dirty="0"/>
            </a:br>
            <a:r>
              <a:rPr lang="en-US" sz="4800" dirty="0"/>
              <a:t>Targeting, and Positioning</a:t>
            </a:r>
            <a:br>
              <a:rPr lang="en-US" sz="4800" dirty="0"/>
            </a:br>
            <a:endParaRPr lang="en-US" sz="4800" dirty="0"/>
          </a:p>
        </p:txBody>
      </p:sp>
      <p:sp>
        <p:nvSpPr>
          <p:cNvPr id="4" name="Slide Number Placeholder 3"/>
          <p:cNvSpPr>
            <a:spLocks noGrp="1"/>
          </p:cNvSpPr>
          <p:nvPr>
            <p:ph type="sldNum" sz="quarter" idx="12"/>
          </p:nvPr>
        </p:nvSpPr>
        <p:spPr/>
        <p:txBody>
          <a:bodyPr/>
          <a:lstStyle/>
          <a:p>
            <a:fld id="{4B896723-57CD-594F-A552-1F057032A5F7}" type="slidenum">
              <a:rPr lang="en-US" smtClean="0">
                <a:solidFill>
                  <a:prstClr val="white"/>
                </a:solidFill>
              </a:rPr>
              <a:pPr/>
              <a:t>1</a:t>
            </a:fld>
            <a:endParaRPr lang="en-US">
              <a:solidFill>
                <a:prstClr val="white"/>
              </a:solidFill>
            </a:endParaRPr>
          </a:p>
        </p:txBody>
      </p:sp>
    </p:spTree>
    <p:extLst>
      <p:ext uri="{BB962C8B-B14F-4D97-AF65-F5344CB8AC3E}">
        <p14:creationId xmlns:p14="http://schemas.microsoft.com/office/powerpoint/2010/main" val="42682486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Segmenting Consumer Markets</a:t>
            </a:r>
          </a:p>
        </p:txBody>
      </p:sp>
      <p:sp>
        <p:nvSpPr>
          <p:cNvPr id="3" name="Content Placeholder 2"/>
          <p:cNvSpPr>
            <a:spLocks noGrp="1"/>
          </p:cNvSpPr>
          <p:nvPr>
            <p:ph idx="1"/>
          </p:nvPr>
        </p:nvSpPr>
        <p:spPr/>
        <p:txBody>
          <a:bodyPr/>
          <a:lstStyle/>
          <a:p>
            <a:pPr marL="342900" lvl="1" indent="-342900"/>
            <a:r>
              <a:rPr lang="fr-FR" dirty="0" err="1"/>
              <a:t>Geographic</a:t>
            </a:r>
            <a:r>
              <a:rPr lang="fr-FR" dirty="0"/>
              <a:t> segmentation</a:t>
            </a:r>
          </a:p>
          <a:p>
            <a:pPr marL="342900" lvl="1" indent="-342900"/>
            <a:r>
              <a:rPr lang="fr-FR" dirty="0" err="1"/>
              <a:t>Demographic</a:t>
            </a:r>
            <a:r>
              <a:rPr lang="fr-FR" dirty="0"/>
              <a:t> segmentation</a:t>
            </a:r>
          </a:p>
          <a:p>
            <a:pPr marL="342900" lvl="1" indent="-342900"/>
            <a:r>
              <a:rPr lang="fr-FR" dirty="0" err="1"/>
              <a:t>Psychographic</a:t>
            </a:r>
            <a:r>
              <a:rPr lang="fr-FR" dirty="0"/>
              <a:t> segmentation</a:t>
            </a:r>
          </a:p>
          <a:p>
            <a:pPr marL="342900" lvl="1" indent="-342900"/>
            <a:r>
              <a:rPr lang="fr-FR" dirty="0"/>
              <a:t>Product-</a:t>
            </a:r>
            <a:r>
              <a:rPr lang="fr-FR" dirty="0" err="1"/>
              <a:t>related</a:t>
            </a:r>
            <a:r>
              <a:rPr lang="fr-FR" dirty="0"/>
              <a:t> segmentation</a:t>
            </a:r>
          </a:p>
          <a:p>
            <a:endParaRPr lang="en-US" dirty="0"/>
          </a:p>
        </p:txBody>
      </p:sp>
      <p:sp>
        <p:nvSpPr>
          <p:cNvPr id="4" name="Slide Number Placeholder 3"/>
          <p:cNvSpPr>
            <a:spLocks noGrp="1"/>
          </p:cNvSpPr>
          <p:nvPr>
            <p:ph type="sldNum" sz="quarter" idx="12"/>
          </p:nvPr>
        </p:nvSpPr>
        <p:spPr/>
        <p:txBody>
          <a:bodyPr/>
          <a:lstStyle/>
          <a:p>
            <a:fld id="{4B896723-57CD-594F-A552-1F057032A5F7}" type="slidenum">
              <a:rPr lang="en-US" smtClean="0"/>
              <a:pPr/>
              <a:t>10</a:t>
            </a:fld>
            <a:endParaRPr lang="en-US" dirty="0"/>
          </a:p>
        </p:txBody>
      </p:sp>
    </p:spTree>
    <p:extLst>
      <p:ext uri="{BB962C8B-B14F-4D97-AF65-F5344CB8AC3E}">
        <p14:creationId xmlns:p14="http://schemas.microsoft.com/office/powerpoint/2010/main" val="12794805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Geographic Segmentation</a:t>
            </a:r>
          </a:p>
        </p:txBody>
      </p:sp>
      <p:sp>
        <p:nvSpPr>
          <p:cNvPr id="3" name="Content Placeholder 2"/>
          <p:cNvSpPr>
            <a:spLocks noGrp="1"/>
          </p:cNvSpPr>
          <p:nvPr>
            <p:ph idx="1"/>
          </p:nvPr>
        </p:nvSpPr>
        <p:spPr/>
        <p:txBody>
          <a:bodyPr>
            <a:normAutofit/>
          </a:bodyPr>
          <a:lstStyle/>
          <a:p>
            <a:r>
              <a:rPr lang="en-US" sz="2400" dirty="0"/>
              <a:t>Division of an overall market into homogenous groups based on their locations</a:t>
            </a:r>
          </a:p>
          <a:p>
            <a:r>
              <a:rPr lang="en-US" sz="2400" dirty="0"/>
              <a:t>Marketers look at:</a:t>
            </a:r>
          </a:p>
          <a:p>
            <a:pPr lvl="1"/>
            <a:r>
              <a:rPr lang="en-US" sz="2400" dirty="0"/>
              <a:t>Economic variables</a:t>
            </a:r>
          </a:p>
          <a:p>
            <a:pPr lvl="1"/>
            <a:r>
              <a:rPr lang="en-US" sz="2400" dirty="0"/>
              <a:t>Geographic indicators</a:t>
            </a:r>
          </a:p>
          <a:p>
            <a:pPr lvl="1"/>
            <a:r>
              <a:rPr lang="en-US" sz="2400" dirty="0"/>
              <a:t>Migration patterns</a:t>
            </a:r>
            <a:r>
              <a:rPr lang="tr-TR" sz="2400" dirty="0"/>
              <a:t>*</a:t>
            </a:r>
            <a:endParaRPr lang="en-US" sz="2400" dirty="0"/>
          </a:p>
          <a:p>
            <a:r>
              <a:rPr lang="en-US" sz="2400" dirty="0"/>
              <a:t>Pay close attention to fastest-growing States</a:t>
            </a:r>
            <a:endParaRPr lang="tr-TR" sz="2400" dirty="0"/>
          </a:p>
          <a:p>
            <a:pPr marL="0" indent="0">
              <a:buNone/>
            </a:pPr>
            <a:r>
              <a:rPr lang="tr-TR" sz="2000" dirty="0"/>
              <a:t>*</a:t>
            </a:r>
            <a:r>
              <a:rPr lang="en-US" sz="2000" dirty="0"/>
              <a:t>Human </a:t>
            </a:r>
            <a:r>
              <a:rPr lang="en-US" sz="2000" dirty="0">
                <a:highlight>
                  <a:srgbClr val="FFFF00"/>
                </a:highlight>
              </a:rPr>
              <a:t>migration</a:t>
            </a:r>
            <a:r>
              <a:rPr lang="en-US" sz="2000" dirty="0"/>
              <a:t> is the movement of people from one place in the world to another. Human </a:t>
            </a:r>
            <a:r>
              <a:rPr lang="en-US" sz="2000" dirty="0">
                <a:highlight>
                  <a:srgbClr val="FFFF00"/>
                </a:highlight>
              </a:rPr>
              <a:t>patterns</a:t>
            </a:r>
            <a:r>
              <a:rPr lang="tr-TR" sz="2000" dirty="0">
                <a:highlight>
                  <a:srgbClr val="FFFF00"/>
                </a:highlight>
              </a:rPr>
              <a:t>/</a:t>
            </a:r>
            <a:r>
              <a:rPr lang="tr-TR" sz="2000" dirty="0" err="1">
                <a:highlight>
                  <a:srgbClr val="FFFF00"/>
                </a:highlight>
              </a:rPr>
              <a:t>designs</a:t>
            </a:r>
            <a:r>
              <a:rPr lang="tr-TR" sz="2000" dirty="0"/>
              <a:t> </a:t>
            </a:r>
            <a:r>
              <a:rPr lang="en-US" sz="2000" dirty="0"/>
              <a:t>of movement reflect the conditions of a changing world and impact the cultural landscapes of both the places people leave and the places they settle.</a:t>
            </a:r>
            <a:endParaRPr lang="tr-TR" sz="2000" dirty="0"/>
          </a:p>
          <a:p>
            <a:pPr marL="344488" indent="0">
              <a:buNone/>
            </a:pPr>
            <a:endParaRPr lang="en-US" sz="2400" dirty="0"/>
          </a:p>
        </p:txBody>
      </p:sp>
      <p:sp>
        <p:nvSpPr>
          <p:cNvPr id="4" name="Slide Number Placeholder 3"/>
          <p:cNvSpPr>
            <a:spLocks noGrp="1"/>
          </p:cNvSpPr>
          <p:nvPr>
            <p:ph type="sldNum" sz="quarter" idx="12"/>
          </p:nvPr>
        </p:nvSpPr>
        <p:spPr/>
        <p:txBody>
          <a:bodyPr/>
          <a:lstStyle/>
          <a:p>
            <a:fld id="{4B896723-57CD-594F-A552-1F057032A5F7}" type="slidenum">
              <a:rPr lang="en-US" smtClean="0"/>
              <a:pPr/>
              <a:t>11</a:t>
            </a:fld>
            <a:endParaRPr lang="en-US" dirty="0"/>
          </a:p>
        </p:txBody>
      </p:sp>
    </p:spTree>
    <p:extLst>
      <p:ext uri="{BB962C8B-B14F-4D97-AF65-F5344CB8AC3E}">
        <p14:creationId xmlns:p14="http://schemas.microsoft.com/office/powerpoint/2010/main" val="40817912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Geographic Segmentation</a:t>
            </a:r>
          </a:p>
        </p:txBody>
      </p:sp>
      <p:sp>
        <p:nvSpPr>
          <p:cNvPr id="3" name="Content Placeholder 2"/>
          <p:cNvSpPr>
            <a:spLocks noGrp="1"/>
          </p:cNvSpPr>
          <p:nvPr>
            <p:ph idx="1"/>
          </p:nvPr>
        </p:nvSpPr>
        <p:spPr/>
        <p:txBody>
          <a:bodyPr/>
          <a:lstStyle/>
          <a:p>
            <a:r>
              <a:rPr lang="en-US" dirty="0"/>
              <a:t>Government now classifies urban data using several categories</a:t>
            </a:r>
            <a:r>
              <a:rPr lang="tr-TR" dirty="0"/>
              <a:t> – USA !</a:t>
            </a:r>
            <a:endParaRPr lang="en-US" dirty="0"/>
          </a:p>
          <a:p>
            <a:pPr lvl="1"/>
            <a:r>
              <a:rPr lang="en-US" b="1" dirty="0">
                <a:solidFill>
                  <a:srgbClr val="FF0000"/>
                </a:solidFill>
              </a:rPr>
              <a:t>Core based statistical area (CBSA)</a:t>
            </a:r>
          </a:p>
          <a:p>
            <a:pPr lvl="1"/>
            <a:r>
              <a:rPr lang="en-US" b="1" dirty="0">
                <a:solidFill>
                  <a:srgbClr val="FF0000"/>
                </a:solidFill>
              </a:rPr>
              <a:t>Metropolitan statistical area (MSA)</a:t>
            </a:r>
          </a:p>
          <a:p>
            <a:pPr lvl="1"/>
            <a:r>
              <a:rPr lang="en-US" b="1" dirty="0" err="1">
                <a:solidFill>
                  <a:srgbClr val="FF0000"/>
                </a:solidFill>
              </a:rPr>
              <a:t>Micropolitan</a:t>
            </a:r>
            <a:r>
              <a:rPr lang="en-US" b="1" dirty="0">
                <a:solidFill>
                  <a:srgbClr val="FF0000"/>
                </a:solidFill>
              </a:rPr>
              <a:t> statistical area</a:t>
            </a:r>
          </a:p>
          <a:p>
            <a:pPr lvl="1"/>
            <a:r>
              <a:rPr lang="en-US" b="1" dirty="0">
                <a:solidFill>
                  <a:srgbClr val="FF0000"/>
                </a:solidFill>
              </a:rPr>
              <a:t>Consolidated metropolitan statistical area (CMSA)</a:t>
            </a:r>
          </a:p>
          <a:p>
            <a:pPr lvl="1"/>
            <a:r>
              <a:rPr lang="en-US" b="1" dirty="0">
                <a:solidFill>
                  <a:srgbClr val="FF0000"/>
                </a:solidFill>
              </a:rPr>
              <a:t>Primary metropolitan statistical area (PMSA)</a:t>
            </a:r>
          </a:p>
        </p:txBody>
      </p:sp>
      <p:sp>
        <p:nvSpPr>
          <p:cNvPr id="4" name="Slide Number Placeholder 3"/>
          <p:cNvSpPr>
            <a:spLocks noGrp="1"/>
          </p:cNvSpPr>
          <p:nvPr>
            <p:ph type="sldNum" sz="quarter" idx="12"/>
          </p:nvPr>
        </p:nvSpPr>
        <p:spPr/>
        <p:txBody>
          <a:bodyPr/>
          <a:lstStyle/>
          <a:p>
            <a:fld id="{4B896723-57CD-594F-A552-1F057032A5F7}" type="slidenum">
              <a:rPr lang="en-US" smtClean="0"/>
              <a:pPr/>
              <a:t>12</a:t>
            </a:fld>
            <a:endParaRPr lang="en-US" dirty="0"/>
          </a:p>
        </p:txBody>
      </p:sp>
    </p:spTree>
    <p:extLst>
      <p:ext uri="{BB962C8B-B14F-4D97-AF65-F5344CB8AC3E}">
        <p14:creationId xmlns:p14="http://schemas.microsoft.com/office/powerpoint/2010/main" val="2627721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Geographic Segmentation</a:t>
            </a:r>
          </a:p>
        </p:txBody>
      </p:sp>
      <p:sp>
        <p:nvSpPr>
          <p:cNvPr id="3" name="Content Placeholder 2"/>
          <p:cNvSpPr>
            <a:spLocks noGrp="1"/>
          </p:cNvSpPr>
          <p:nvPr>
            <p:ph idx="1"/>
          </p:nvPr>
        </p:nvSpPr>
        <p:spPr/>
        <p:txBody>
          <a:bodyPr/>
          <a:lstStyle/>
          <a:p>
            <a:r>
              <a:rPr lang="en-US" dirty="0"/>
              <a:t>Marketers focus on </a:t>
            </a:r>
            <a:r>
              <a:rPr lang="en-US" b="1" dirty="0">
                <a:solidFill>
                  <a:srgbClr val="FF0000"/>
                </a:solidFill>
              </a:rPr>
              <a:t>core regions</a:t>
            </a:r>
            <a:r>
              <a:rPr lang="en-US" dirty="0"/>
              <a:t>, those from which they draw</a:t>
            </a:r>
            <a:r>
              <a:rPr lang="tr-TR" dirty="0"/>
              <a:t>/</a:t>
            </a:r>
            <a:r>
              <a:rPr lang="tr-TR" dirty="0" err="1"/>
              <a:t>make</a:t>
            </a:r>
            <a:r>
              <a:rPr lang="en-US" dirty="0"/>
              <a:t> 40 to 80 percent of sales</a:t>
            </a:r>
          </a:p>
          <a:p>
            <a:r>
              <a:rPr lang="en-US" dirty="0"/>
              <a:t>Residence location within a region is an important variable</a:t>
            </a:r>
          </a:p>
          <a:p>
            <a:r>
              <a:rPr lang="en-US" dirty="0"/>
              <a:t>Provides useful distinctions</a:t>
            </a:r>
            <a:r>
              <a:rPr lang="tr-TR" dirty="0"/>
              <a:t>/</a:t>
            </a:r>
            <a:r>
              <a:rPr lang="tr-TR" dirty="0" err="1"/>
              <a:t>differences</a:t>
            </a:r>
            <a:r>
              <a:rPr lang="en-US" dirty="0"/>
              <a:t> when regional preferences</a:t>
            </a:r>
            <a:r>
              <a:rPr lang="tr-TR" dirty="0"/>
              <a:t>/</a:t>
            </a:r>
            <a:r>
              <a:rPr lang="tr-TR" dirty="0" err="1"/>
              <a:t>choices</a:t>
            </a:r>
            <a:r>
              <a:rPr lang="en-US" dirty="0"/>
              <a:t> or needs exist</a:t>
            </a:r>
          </a:p>
        </p:txBody>
      </p:sp>
      <p:sp>
        <p:nvSpPr>
          <p:cNvPr id="4" name="Slide Number Placeholder 3"/>
          <p:cNvSpPr>
            <a:spLocks noGrp="1"/>
          </p:cNvSpPr>
          <p:nvPr>
            <p:ph type="sldNum" sz="quarter" idx="12"/>
          </p:nvPr>
        </p:nvSpPr>
        <p:spPr/>
        <p:txBody>
          <a:bodyPr/>
          <a:lstStyle/>
          <a:p>
            <a:fld id="{4B896723-57CD-594F-A552-1F057032A5F7}" type="slidenum">
              <a:rPr lang="en-US" smtClean="0"/>
              <a:pPr/>
              <a:t>13</a:t>
            </a:fld>
            <a:endParaRPr lang="en-US" dirty="0"/>
          </a:p>
        </p:txBody>
      </p:sp>
    </p:spTree>
    <p:extLst>
      <p:ext uri="{BB962C8B-B14F-4D97-AF65-F5344CB8AC3E}">
        <p14:creationId xmlns:p14="http://schemas.microsoft.com/office/powerpoint/2010/main" val="11615293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Geographic Information Systems (GISs)</a:t>
            </a:r>
          </a:p>
        </p:txBody>
      </p:sp>
      <p:sp>
        <p:nvSpPr>
          <p:cNvPr id="3" name="Content Placeholder 2"/>
          <p:cNvSpPr>
            <a:spLocks noGrp="1"/>
          </p:cNvSpPr>
          <p:nvPr>
            <p:ph idx="1"/>
          </p:nvPr>
        </p:nvSpPr>
        <p:spPr/>
        <p:txBody>
          <a:bodyPr/>
          <a:lstStyle/>
          <a:p>
            <a:pPr marL="338138" indent="-338138">
              <a:tabLst>
                <a:tab pos="627063" algn="l"/>
                <a:tab pos="635000" algn="l"/>
              </a:tabLst>
            </a:pPr>
            <a:r>
              <a:rPr lang="en-US" dirty="0"/>
              <a:t>Computer systems that assemble</a:t>
            </a:r>
            <a:r>
              <a:rPr lang="tr-TR" dirty="0"/>
              <a:t>/</a:t>
            </a:r>
            <a:r>
              <a:rPr lang="tr-TR" dirty="0" err="1"/>
              <a:t>combine</a:t>
            </a:r>
            <a:r>
              <a:rPr lang="en-US" dirty="0"/>
              <a:t>, store, manipulate</a:t>
            </a:r>
            <a:r>
              <a:rPr lang="tr-TR" dirty="0"/>
              <a:t>/</a:t>
            </a:r>
            <a:r>
              <a:rPr lang="tr-TR" dirty="0" err="1"/>
              <a:t>process</a:t>
            </a:r>
            <a:r>
              <a:rPr lang="en-US" dirty="0"/>
              <a:t>, and display</a:t>
            </a:r>
            <a:r>
              <a:rPr lang="tr-TR" dirty="0"/>
              <a:t>/ </a:t>
            </a:r>
            <a:r>
              <a:rPr lang="tr-TR" dirty="0" err="1"/>
              <a:t>exhibit</a:t>
            </a:r>
            <a:r>
              <a:rPr lang="en-US" dirty="0"/>
              <a:t> data by location</a:t>
            </a:r>
          </a:p>
          <a:p>
            <a:pPr marL="338138" indent="-338138">
              <a:tabLst>
                <a:tab pos="627063" algn="l"/>
                <a:tab pos="635000" algn="l"/>
              </a:tabLst>
            </a:pPr>
            <a:r>
              <a:rPr lang="en-US" dirty="0"/>
              <a:t>Simplifies the job of analyzing geographic marketing information</a:t>
            </a:r>
          </a:p>
        </p:txBody>
      </p:sp>
      <p:sp>
        <p:nvSpPr>
          <p:cNvPr id="4" name="Slide Number Placeholder 3"/>
          <p:cNvSpPr>
            <a:spLocks noGrp="1"/>
          </p:cNvSpPr>
          <p:nvPr>
            <p:ph type="sldNum" sz="quarter" idx="12"/>
          </p:nvPr>
        </p:nvSpPr>
        <p:spPr/>
        <p:txBody>
          <a:bodyPr/>
          <a:lstStyle/>
          <a:p>
            <a:fld id="{4B896723-57CD-594F-A552-1F057032A5F7}" type="slidenum">
              <a:rPr lang="en-US" smtClean="0"/>
              <a:pPr/>
              <a:t>14</a:t>
            </a:fld>
            <a:endParaRPr lang="en-US" dirty="0"/>
          </a:p>
        </p:txBody>
      </p:sp>
    </p:spTree>
    <p:extLst>
      <p:ext uri="{BB962C8B-B14F-4D97-AF65-F5344CB8AC3E}">
        <p14:creationId xmlns:p14="http://schemas.microsoft.com/office/powerpoint/2010/main" val="16536214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Geographic Information Systems (GISs)</a:t>
            </a:r>
          </a:p>
        </p:txBody>
      </p:sp>
      <p:sp>
        <p:nvSpPr>
          <p:cNvPr id="3" name="Content Placeholder 2"/>
          <p:cNvSpPr>
            <a:spLocks noGrp="1"/>
          </p:cNvSpPr>
          <p:nvPr>
            <p:ph idx="1"/>
          </p:nvPr>
        </p:nvSpPr>
        <p:spPr/>
        <p:txBody>
          <a:bodyPr/>
          <a:lstStyle/>
          <a:p>
            <a:pPr marL="338138" indent="-338138">
              <a:tabLst>
                <a:tab pos="627063" algn="l"/>
                <a:tab pos="635000" algn="l"/>
              </a:tabLst>
            </a:pPr>
            <a:r>
              <a:rPr lang="en-US" dirty="0"/>
              <a:t>Number of companies benefit from using a GIS</a:t>
            </a:r>
          </a:p>
          <a:p>
            <a:pPr marL="738188" lvl="1" indent="-338138">
              <a:tabLst>
                <a:tab pos="627063" algn="l"/>
                <a:tab pos="635000" algn="l"/>
              </a:tabLst>
            </a:pPr>
            <a:r>
              <a:rPr lang="en-US" dirty="0"/>
              <a:t>Locate new outlets</a:t>
            </a:r>
          </a:p>
          <a:p>
            <a:pPr marL="738188" lvl="1" indent="-338138">
              <a:tabLst>
                <a:tab pos="627063" algn="l"/>
                <a:tab pos="635000" algn="l"/>
              </a:tabLst>
            </a:pPr>
            <a:r>
              <a:rPr lang="en-US" dirty="0"/>
              <a:t>Assign sales territories</a:t>
            </a:r>
          </a:p>
          <a:p>
            <a:pPr marL="738188" lvl="1" indent="-338138">
              <a:tabLst>
                <a:tab pos="627063" algn="l"/>
                <a:tab pos="635000" algn="l"/>
              </a:tabLst>
            </a:pPr>
            <a:r>
              <a:rPr lang="en-US" dirty="0"/>
              <a:t>Plan distribution centers</a:t>
            </a:r>
          </a:p>
          <a:p>
            <a:pPr marL="738188" lvl="1" indent="-338138">
              <a:tabLst>
                <a:tab pos="627063" algn="l"/>
                <a:tab pos="635000" algn="l"/>
              </a:tabLst>
            </a:pPr>
            <a:r>
              <a:rPr lang="en-US" dirty="0"/>
              <a:t>Map out</a:t>
            </a:r>
            <a:r>
              <a:rPr lang="tr-TR" dirty="0"/>
              <a:t>/plan</a:t>
            </a:r>
            <a:r>
              <a:rPr lang="en-US" dirty="0"/>
              <a:t> the most efficient delivery routes</a:t>
            </a:r>
          </a:p>
          <a:p>
            <a:pPr marL="738188" lvl="1" indent="-338138">
              <a:tabLst>
                <a:tab pos="627063" algn="l"/>
                <a:tab pos="635000" algn="l"/>
              </a:tabLst>
            </a:pPr>
            <a:r>
              <a:rPr lang="en-US" dirty="0"/>
              <a:t>Example: </a:t>
            </a:r>
            <a:r>
              <a:rPr lang="en-US" dirty="0">
                <a:hlinkClick r:id="rId2"/>
              </a:rPr>
              <a:t>Google Earth</a:t>
            </a:r>
            <a:r>
              <a:rPr lang="en-US" dirty="0"/>
              <a:t>, allows users to view different parts of the country at a close up</a:t>
            </a:r>
          </a:p>
          <a:p>
            <a:endParaRPr lang="en-US" dirty="0"/>
          </a:p>
        </p:txBody>
      </p:sp>
      <p:sp>
        <p:nvSpPr>
          <p:cNvPr id="4" name="Slide Number Placeholder 3"/>
          <p:cNvSpPr>
            <a:spLocks noGrp="1"/>
          </p:cNvSpPr>
          <p:nvPr>
            <p:ph type="sldNum" sz="quarter" idx="12"/>
          </p:nvPr>
        </p:nvSpPr>
        <p:spPr/>
        <p:txBody>
          <a:bodyPr/>
          <a:lstStyle/>
          <a:p>
            <a:fld id="{4B896723-57CD-594F-A552-1F057032A5F7}" type="slidenum">
              <a:rPr lang="en-US" smtClean="0"/>
              <a:pPr/>
              <a:t>15</a:t>
            </a:fld>
            <a:endParaRPr lang="en-US" dirty="0"/>
          </a:p>
        </p:txBody>
      </p:sp>
    </p:spTree>
    <p:extLst>
      <p:ext uri="{BB962C8B-B14F-4D97-AF65-F5344CB8AC3E}">
        <p14:creationId xmlns:p14="http://schemas.microsoft.com/office/powerpoint/2010/main" val="20345117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Demographic Segmentation</a:t>
            </a:r>
          </a:p>
        </p:txBody>
      </p:sp>
      <p:sp>
        <p:nvSpPr>
          <p:cNvPr id="3" name="Content Placeholder 2"/>
          <p:cNvSpPr>
            <a:spLocks noGrp="1"/>
          </p:cNvSpPr>
          <p:nvPr>
            <p:ph idx="1"/>
          </p:nvPr>
        </p:nvSpPr>
        <p:spPr/>
        <p:txBody>
          <a:bodyPr/>
          <a:lstStyle/>
          <a:p>
            <a:r>
              <a:rPr lang="en-US" dirty="0"/>
              <a:t>Division of an overall market into homogenous groups based on:</a:t>
            </a:r>
          </a:p>
          <a:p>
            <a:pPr lvl="1"/>
            <a:r>
              <a:rPr lang="en-US" dirty="0"/>
              <a:t>Gender and age</a:t>
            </a:r>
          </a:p>
          <a:p>
            <a:pPr lvl="1"/>
            <a:r>
              <a:rPr lang="en-US" dirty="0"/>
              <a:t>Income and occupation</a:t>
            </a:r>
          </a:p>
          <a:p>
            <a:pPr lvl="1"/>
            <a:r>
              <a:rPr lang="en-US" dirty="0"/>
              <a:t>Education</a:t>
            </a:r>
          </a:p>
          <a:p>
            <a:pPr lvl="1"/>
            <a:r>
              <a:rPr lang="en-US" dirty="0"/>
              <a:t>Sexual orientation</a:t>
            </a:r>
          </a:p>
          <a:p>
            <a:pPr lvl="1"/>
            <a:r>
              <a:rPr lang="en-US" dirty="0"/>
              <a:t>Household size</a:t>
            </a:r>
          </a:p>
          <a:p>
            <a:pPr lvl="1"/>
            <a:r>
              <a:rPr lang="en-US" dirty="0"/>
              <a:t>Stage in the family lifecycle</a:t>
            </a:r>
          </a:p>
        </p:txBody>
      </p:sp>
      <p:sp>
        <p:nvSpPr>
          <p:cNvPr id="4" name="Slide Number Placeholder 3"/>
          <p:cNvSpPr>
            <a:spLocks noGrp="1"/>
          </p:cNvSpPr>
          <p:nvPr>
            <p:ph type="sldNum" sz="quarter" idx="12"/>
          </p:nvPr>
        </p:nvSpPr>
        <p:spPr/>
        <p:txBody>
          <a:bodyPr/>
          <a:lstStyle/>
          <a:p>
            <a:fld id="{4B896723-57CD-594F-A552-1F057032A5F7}" type="slidenum">
              <a:rPr lang="en-US" smtClean="0"/>
              <a:pPr/>
              <a:t>16</a:t>
            </a:fld>
            <a:endParaRPr lang="en-US" dirty="0"/>
          </a:p>
        </p:txBody>
      </p:sp>
    </p:spTree>
    <p:extLst>
      <p:ext uri="{BB962C8B-B14F-4D97-AF65-F5344CB8AC3E}">
        <p14:creationId xmlns:p14="http://schemas.microsoft.com/office/powerpoint/2010/main" val="11945829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Segmenting by Gender</a:t>
            </a:r>
          </a:p>
        </p:txBody>
      </p:sp>
      <p:sp>
        <p:nvSpPr>
          <p:cNvPr id="3" name="Content Placeholder 2"/>
          <p:cNvSpPr>
            <a:spLocks noGrp="1"/>
          </p:cNvSpPr>
          <p:nvPr>
            <p:ph idx="1"/>
          </p:nvPr>
        </p:nvSpPr>
        <p:spPr/>
        <p:txBody>
          <a:bodyPr/>
          <a:lstStyle/>
          <a:p>
            <a:r>
              <a:rPr lang="en-US" dirty="0"/>
              <a:t>Lines blurring</a:t>
            </a:r>
            <a:r>
              <a:rPr lang="tr-TR" dirty="0"/>
              <a:t>/</a:t>
            </a:r>
            <a:r>
              <a:rPr lang="tr-TR" dirty="0" err="1"/>
              <a:t>unclear</a:t>
            </a:r>
            <a:r>
              <a:rPr lang="en-US" dirty="0"/>
              <a:t> in recent years</a:t>
            </a:r>
          </a:p>
          <a:p>
            <a:r>
              <a:rPr lang="en-US" dirty="0"/>
              <a:t>Example: Men buying skin-care products and women buying power tools and trucks</a:t>
            </a:r>
          </a:p>
          <a:p>
            <a:r>
              <a:rPr lang="en-US" dirty="0"/>
              <a:t>Female consumers who regularly use the Internet make most of the decisions about retail items</a:t>
            </a:r>
          </a:p>
          <a:p>
            <a:endParaRPr lang="en-US" dirty="0"/>
          </a:p>
        </p:txBody>
      </p:sp>
      <p:sp>
        <p:nvSpPr>
          <p:cNvPr id="4" name="Slide Number Placeholder 3"/>
          <p:cNvSpPr>
            <a:spLocks noGrp="1"/>
          </p:cNvSpPr>
          <p:nvPr>
            <p:ph type="sldNum" sz="quarter" idx="12"/>
          </p:nvPr>
        </p:nvSpPr>
        <p:spPr/>
        <p:txBody>
          <a:bodyPr/>
          <a:lstStyle/>
          <a:p>
            <a:fld id="{4B896723-57CD-594F-A552-1F057032A5F7}" type="slidenum">
              <a:rPr lang="en-US" smtClean="0"/>
              <a:pPr/>
              <a:t>17</a:t>
            </a:fld>
            <a:endParaRPr lang="en-US" dirty="0"/>
          </a:p>
        </p:txBody>
      </p:sp>
    </p:spTree>
    <p:extLst>
      <p:ext uri="{BB962C8B-B14F-4D97-AF65-F5344CB8AC3E}">
        <p14:creationId xmlns:p14="http://schemas.microsoft.com/office/powerpoint/2010/main" val="5183259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Segmenting by Age</a:t>
            </a:r>
          </a:p>
        </p:txBody>
      </p:sp>
      <p:sp>
        <p:nvSpPr>
          <p:cNvPr id="3" name="Content Placeholder 2"/>
          <p:cNvSpPr>
            <a:spLocks noGrp="1"/>
          </p:cNvSpPr>
          <p:nvPr>
            <p:ph idx="1"/>
          </p:nvPr>
        </p:nvSpPr>
        <p:spPr/>
        <p:txBody>
          <a:bodyPr/>
          <a:lstStyle/>
          <a:p>
            <a:r>
              <a:rPr lang="en-US" dirty="0"/>
              <a:t>Has become blurred as consumers’ roles and needs change</a:t>
            </a:r>
          </a:p>
          <a:p>
            <a:pPr lvl="1"/>
            <a:r>
              <a:rPr lang="en-US" dirty="0"/>
              <a:t>Example: </a:t>
            </a:r>
            <a:r>
              <a:rPr lang="en-US" dirty="0">
                <a:hlinkClick r:id="rId2"/>
              </a:rPr>
              <a:t>St. Joseph’s baby aspirin </a:t>
            </a:r>
            <a:r>
              <a:rPr lang="en-US" dirty="0"/>
              <a:t>now marketed to adults to help prevent heart disease</a:t>
            </a:r>
          </a:p>
          <a:p>
            <a:r>
              <a:rPr lang="en-US" dirty="0"/>
              <a:t>School-age children have significant influence over family purchases</a:t>
            </a:r>
          </a:p>
          <a:p>
            <a:endParaRPr lang="en-US" dirty="0"/>
          </a:p>
        </p:txBody>
      </p:sp>
      <p:sp>
        <p:nvSpPr>
          <p:cNvPr id="4" name="Slide Number Placeholder 3"/>
          <p:cNvSpPr>
            <a:spLocks noGrp="1"/>
          </p:cNvSpPr>
          <p:nvPr>
            <p:ph type="sldNum" sz="quarter" idx="12"/>
          </p:nvPr>
        </p:nvSpPr>
        <p:spPr/>
        <p:txBody>
          <a:bodyPr/>
          <a:lstStyle/>
          <a:p>
            <a:fld id="{4B896723-57CD-594F-A552-1F057032A5F7}" type="slidenum">
              <a:rPr lang="en-US" smtClean="0"/>
              <a:pPr/>
              <a:t>18</a:t>
            </a:fld>
            <a:endParaRPr lang="en-US" dirty="0"/>
          </a:p>
        </p:txBody>
      </p:sp>
    </p:spTree>
    <p:extLst>
      <p:ext uri="{BB962C8B-B14F-4D97-AF65-F5344CB8AC3E}">
        <p14:creationId xmlns:p14="http://schemas.microsoft.com/office/powerpoint/2010/main" val="2622575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Tweens</a:t>
            </a:r>
            <a:r>
              <a:rPr lang="tr-TR" dirty="0"/>
              <a:t> (8-12)</a:t>
            </a:r>
            <a:r>
              <a:rPr lang="en-US" dirty="0"/>
              <a:t> and Teens</a:t>
            </a:r>
            <a:r>
              <a:rPr lang="tr-TR" dirty="0"/>
              <a:t> (13-19)</a:t>
            </a:r>
            <a:endParaRPr lang="en-US" dirty="0"/>
          </a:p>
        </p:txBody>
      </p:sp>
      <p:sp>
        <p:nvSpPr>
          <p:cNvPr id="3" name="Content Placeholder 2"/>
          <p:cNvSpPr>
            <a:spLocks noGrp="1"/>
          </p:cNvSpPr>
          <p:nvPr>
            <p:ph idx="1"/>
          </p:nvPr>
        </p:nvSpPr>
        <p:spPr/>
        <p:txBody>
          <a:bodyPr/>
          <a:lstStyle/>
          <a:p>
            <a:pPr marL="338138" indent="-338138">
              <a:tabLst>
                <a:tab pos="635000" algn="l"/>
              </a:tabLst>
            </a:pPr>
            <a:r>
              <a:rPr lang="en-US" dirty="0"/>
              <a:t>Influence billions of dollars of family purchases</a:t>
            </a:r>
          </a:p>
          <a:p>
            <a:pPr marL="338138" indent="-338138">
              <a:tabLst>
                <a:tab pos="635000" algn="l"/>
              </a:tabLst>
            </a:pPr>
            <a:r>
              <a:rPr lang="en-US" dirty="0"/>
              <a:t>Marketers could describe this group as being interactive</a:t>
            </a:r>
          </a:p>
          <a:p>
            <a:pPr marL="338138" indent="-338138">
              <a:tabLst>
                <a:tab pos="635000" algn="l"/>
              </a:tabLst>
            </a:pPr>
            <a:r>
              <a:rPr lang="en-US" dirty="0"/>
              <a:t>Companies that target this group have expanded their product lines</a:t>
            </a:r>
          </a:p>
        </p:txBody>
      </p:sp>
      <p:sp>
        <p:nvSpPr>
          <p:cNvPr id="4" name="Slide Number Placeholder 3"/>
          <p:cNvSpPr>
            <a:spLocks noGrp="1"/>
          </p:cNvSpPr>
          <p:nvPr>
            <p:ph type="sldNum" sz="quarter" idx="12"/>
          </p:nvPr>
        </p:nvSpPr>
        <p:spPr/>
        <p:txBody>
          <a:bodyPr/>
          <a:lstStyle/>
          <a:p>
            <a:fld id="{4B896723-57CD-594F-A552-1F057032A5F7}" type="slidenum">
              <a:rPr lang="en-US" smtClean="0"/>
              <a:pPr/>
              <a:t>19</a:t>
            </a:fld>
            <a:endParaRPr lang="en-US" dirty="0"/>
          </a:p>
        </p:txBody>
      </p:sp>
    </p:spTree>
    <p:extLst>
      <p:ext uri="{BB962C8B-B14F-4D97-AF65-F5344CB8AC3E}">
        <p14:creationId xmlns:p14="http://schemas.microsoft.com/office/powerpoint/2010/main" val="34120779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p:txBody>
          <a:bodyPr>
            <a:normAutofit/>
          </a:bodyPr>
          <a:lstStyle/>
          <a:p>
            <a:pPr marL="533400" indent="-533400">
              <a:buFont typeface="Calibri" pitchFamily="34" charset="0"/>
              <a:buAutoNum type="arabicPeriod"/>
            </a:pPr>
            <a:r>
              <a:rPr lang="en-US" dirty="0"/>
              <a:t>Identify the two essential</a:t>
            </a:r>
            <a:r>
              <a:rPr lang="tr-TR" dirty="0"/>
              <a:t>/</a:t>
            </a:r>
            <a:r>
              <a:rPr lang="tr-TR" dirty="0" err="1"/>
              <a:t>necessary</a:t>
            </a:r>
            <a:r>
              <a:rPr lang="en-US" dirty="0"/>
              <a:t> components of a market.</a:t>
            </a:r>
          </a:p>
          <a:p>
            <a:pPr marL="533400" indent="-533400">
              <a:buFont typeface="Calibri" pitchFamily="34" charset="0"/>
              <a:buAutoNum type="arabicPeriod"/>
            </a:pPr>
            <a:r>
              <a:rPr lang="en-US" dirty="0"/>
              <a:t>Outline the role of market segmentation in developing a marketing strategy.</a:t>
            </a:r>
          </a:p>
          <a:p>
            <a:pPr marL="533400" indent="-533400">
              <a:buFont typeface="Calibri" pitchFamily="34" charset="0"/>
              <a:buAutoNum type="arabicPeriod"/>
            </a:pPr>
            <a:r>
              <a:rPr lang="en-US" dirty="0"/>
              <a:t>Describe the four components necessary for effective segmentation.</a:t>
            </a:r>
          </a:p>
          <a:p>
            <a:pPr marL="533400" indent="-533400">
              <a:buFont typeface="Calibri" pitchFamily="34" charset="0"/>
              <a:buAutoNum type="arabicPeriod"/>
            </a:pPr>
            <a:r>
              <a:rPr lang="en-US" dirty="0"/>
              <a:t>Explain the geographic approach to segmenting consumer markets.</a:t>
            </a:r>
          </a:p>
        </p:txBody>
      </p:sp>
      <p:sp>
        <p:nvSpPr>
          <p:cNvPr id="4" name="Slide Number Placeholder 3"/>
          <p:cNvSpPr>
            <a:spLocks noGrp="1"/>
          </p:cNvSpPr>
          <p:nvPr>
            <p:ph type="sldNum" sz="quarter" idx="12"/>
          </p:nvPr>
        </p:nvSpPr>
        <p:spPr/>
        <p:txBody>
          <a:bodyPr/>
          <a:lstStyle/>
          <a:p>
            <a:fld id="{4B896723-57CD-594F-A552-1F057032A5F7}" type="slidenum">
              <a:rPr lang="en-US" smtClean="0"/>
              <a:pPr/>
              <a:t>2</a:t>
            </a:fld>
            <a:endParaRPr lang="en-US" dirty="0"/>
          </a:p>
        </p:txBody>
      </p:sp>
    </p:spTree>
    <p:extLst>
      <p:ext uri="{BB962C8B-B14F-4D97-AF65-F5344CB8AC3E}">
        <p14:creationId xmlns:p14="http://schemas.microsoft.com/office/powerpoint/2010/main" val="2689006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Generation X</a:t>
            </a:r>
          </a:p>
        </p:txBody>
      </p:sp>
      <p:sp>
        <p:nvSpPr>
          <p:cNvPr id="3" name="Content Placeholder 2"/>
          <p:cNvSpPr>
            <a:spLocks noGrp="1"/>
          </p:cNvSpPr>
          <p:nvPr>
            <p:ph idx="1"/>
          </p:nvPr>
        </p:nvSpPr>
        <p:spPr/>
        <p:txBody>
          <a:bodyPr/>
          <a:lstStyle/>
          <a:p>
            <a:pPr marL="338138" indent="-338138">
              <a:tabLst>
                <a:tab pos="463550" algn="l"/>
                <a:tab pos="635000" algn="l"/>
              </a:tabLst>
            </a:pPr>
            <a:r>
              <a:rPr lang="en-US" dirty="0"/>
              <a:t>Born between 1968 and 1979</a:t>
            </a:r>
          </a:p>
          <a:p>
            <a:pPr marL="338138" indent="-338138">
              <a:tabLst>
                <a:tab pos="463550" algn="l"/>
                <a:tab pos="635000" algn="l"/>
              </a:tabLst>
            </a:pPr>
            <a:r>
              <a:rPr lang="en-US" dirty="0"/>
              <a:t>Family-oriented</a:t>
            </a:r>
            <a:r>
              <a:rPr lang="tr-TR" dirty="0"/>
              <a:t>*</a:t>
            </a:r>
            <a:r>
              <a:rPr lang="en-US" dirty="0"/>
              <a:t>, well educated, and optimistic</a:t>
            </a:r>
          </a:p>
          <a:p>
            <a:pPr marL="338138" indent="-338138">
              <a:tabLst>
                <a:tab pos="463550" algn="l"/>
                <a:tab pos="635000" algn="l"/>
              </a:tabLst>
            </a:pPr>
            <a:r>
              <a:rPr lang="en-US" dirty="0"/>
              <a:t>TV is an important marketing tool</a:t>
            </a:r>
          </a:p>
          <a:p>
            <a:pPr marL="338138" indent="-338138">
              <a:tabLst>
                <a:tab pos="463550" algn="l"/>
                <a:tab pos="635000" algn="l"/>
              </a:tabLst>
            </a:pPr>
            <a:r>
              <a:rPr lang="en-US" dirty="0"/>
              <a:t>Prefer goods and services that support certain causes</a:t>
            </a:r>
            <a:r>
              <a:rPr lang="tr-TR" dirty="0"/>
              <a:t>/</a:t>
            </a:r>
            <a:r>
              <a:rPr lang="tr-TR" dirty="0" err="1"/>
              <a:t>justifications</a:t>
            </a:r>
            <a:r>
              <a:rPr lang="tr-TR" dirty="0"/>
              <a:t>.</a:t>
            </a:r>
            <a:endParaRPr lang="en-US" dirty="0"/>
          </a:p>
          <a:p>
            <a:pPr marL="0" indent="0">
              <a:buNone/>
            </a:pPr>
            <a:r>
              <a:rPr lang="tr-TR" sz="2000" dirty="0"/>
              <a:t>*</a:t>
            </a:r>
            <a:r>
              <a:rPr lang="en-US" sz="2000" dirty="0">
                <a:highlight>
                  <a:srgbClr val="FFFF00"/>
                </a:highlight>
              </a:rPr>
              <a:t>Family oriented </a:t>
            </a:r>
            <a:r>
              <a:rPr lang="en-US" sz="2000" dirty="0"/>
              <a:t>is a principle that puts family at the center and focuses on their values, strengths and relationships. </a:t>
            </a:r>
          </a:p>
        </p:txBody>
      </p:sp>
      <p:sp>
        <p:nvSpPr>
          <p:cNvPr id="4" name="Slide Number Placeholder 3"/>
          <p:cNvSpPr>
            <a:spLocks noGrp="1"/>
          </p:cNvSpPr>
          <p:nvPr>
            <p:ph type="sldNum" sz="quarter" idx="12"/>
          </p:nvPr>
        </p:nvSpPr>
        <p:spPr/>
        <p:txBody>
          <a:bodyPr/>
          <a:lstStyle/>
          <a:p>
            <a:fld id="{4B896723-57CD-594F-A552-1F057032A5F7}" type="slidenum">
              <a:rPr lang="en-US" smtClean="0"/>
              <a:pPr/>
              <a:t>20</a:t>
            </a:fld>
            <a:endParaRPr lang="en-US" dirty="0"/>
          </a:p>
        </p:txBody>
      </p:sp>
    </p:spTree>
    <p:extLst>
      <p:ext uri="{BB962C8B-B14F-4D97-AF65-F5344CB8AC3E}">
        <p14:creationId xmlns:p14="http://schemas.microsoft.com/office/powerpoint/2010/main" val="37696499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Baby Boomers</a:t>
            </a:r>
          </a:p>
        </p:txBody>
      </p:sp>
      <p:sp>
        <p:nvSpPr>
          <p:cNvPr id="3" name="Content Placeholder 2"/>
          <p:cNvSpPr>
            <a:spLocks noGrp="1"/>
          </p:cNvSpPr>
          <p:nvPr>
            <p:ph idx="1"/>
          </p:nvPr>
        </p:nvSpPr>
        <p:spPr/>
        <p:txBody>
          <a:bodyPr/>
          <a:lstStyle/>
          <a:p>
            <a:pPr marL="338138" indent="-338138">
              <a:tabLst>
                <a:tab pos="635000" algn="l"/>
              </a:tabLst>
            </a:pPr>
            <a:r>
              <a:rPr lang="en-US" dirty="0"/>
              <a:t>Born between 1946 and 1964</a:t>
            </a:r>
          </a:p>
          <a:p>
            <a:pPr marL="338138" indent="-338138">
              <a:tabLst>
                <a:tab pos="635000" algn="l"/>
              </a:tabLst>
            </a:pPr>
            <a:r>
              <a:rPr lang="en-US" dirty="0"/>
              <a:t>Popular segment because of their numbers and income levels</a:t>
            </a:r>
          </a:p>
          <a:p>
            <a:pPr marL="338138" indent="-338138">
              <a:tabLst>
                <a:tab pos="635000" algn="l"/>
              </a:tabLst>
            </a:pPr>
            <a:r>
              <a:rPr lang="en-US" dirty="0"/>
              <a:t>Lucrative</a:t>
            </a:r>
            <a:r>
              <a:rPr lang="tr-TR" dirty="0"/>
              <a:t>/</a:t>
            </a:r>
            <a:r>
              <a:rPr lang="tr-TR" dirty="0" err="1"/>
              <a:t>profitable</a:t>
            </a:r>
            <a:r>
              <a:rPr lang="en-US" dirty="0"/>
              <a:t> segment for many marketers</a:t>
            </a:r>
          </a:p>
          <a:p>
            <a:endParaRPr lang="en-US" dirty="0"/>
          </a:p>
        </p:txBody>
      </p:sp>
      <p:sp>
        <p:nvSpPr>
          <p:cNvPr id="4" name="Slide Number Placeholder 3"/>
          <p:cNvSpPr>
            <a:spLocks noGrp="1"/>
          </p:cNvSpPr>
          <p:nvPr>
            <p:ph type="sldNum" sz="quarter" idx="12"/>
          </p:nvPr>
        </p:nvSpPr>
        <p:spPr/>
        <p:txBody>
          <a:bodyPr/>
          <a:lstStyle/>
          <a:p>
            <a:fld id="{4B896723-57CD-594F-A552-1F057032A5F7}" type="slidenum">
              <a:rPr lang="en-US" smtClean="0"/>
              <a:pPr/>
              <a:t>21</a:t>
            </a:fld>
            <a:endParaRPr lang="en-US" dirty="0"/>
          </a:p>
        </p:txBody>
      </p:sp>
    </p:spTree>
    <p:extLst>
      <p:ext uri="{BB962C8B-B14F-4D97-AF65-F5344CB8AC3E}">
        <p14:creationId xmlns:p14="http://schemas.microsoft.com/office/powerpoint/2010/main" val="7923579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Seniors</a:t>
            </a:r>
          </a:p>
        </p:txBody>
      </p:sp>
      <p:sp>
        <p:nvSpPr>
          <p:cNvPr id="3" name="Content Placeholder 2"/>
          <p:cNvSpPr>
            <a:spLocks noGrp="1"/>
          </p:cNvSpPr>
          <p:nvPr>
            <p:ph idx="1"/>
          </p:nvPr>
        </p:nvSpPr>
        <p:spPr/>
        <p:txBody>
          <a:bodyPr/>
          <a:lstStyle/>
          <a:p>
            <a:r>
              <a:rPr lang="en-US" dirty="0"/>
              <a:t>High discretionary</a:t>
            </a:r>
            <a:r>
              <a:rPr lang="tr-TR" dirty="0"/>
              <a:t>/(in a </a:t>
            </a:r>
            <a:r>
              <a:rPr lang="tr-TR" dirty="0" err="1"/>
              <a:t>way</a:t>
            </a:r>
            <a:r>
              <a:rPr lang="tr-TR" dirty="0"/>
              <a:t>)</a:t>
            </a:r>
            <a:r>
              <a:rPr lang="tr-TR" dirty="0" err="1"/>
              <a:t>disposable</a:t>
            </a:r>
            <a:r>
              <a:rPr lang="en-US" dirty="0"/>
              <a:t> income</a:t>
            </a:r>
          </a:p>
          <a:p>
            <a:r>
              <a:rPr lang="en-US" dirty="0"/>
              <a:t>High rates of home ownership</a:t>
            </a:r>
          </a:p>
          <a:p>
            <a:r>
              <a:rPr lang="en-US" dirty="0"/>
              <a:t>Spend money conservatively, but indulge</a:t>
            </a:r>
            <a:r>
              <a:rPr lang="tr-TR" dirty="0"/>
              <a:t>/</a:t>
            </a:r>
            <a:r>
              <a:rPr lang="tr-TR" dirty="0" err="1"/>
              <a:t>enjoy</a:t>
            </a:r>
            <a:r>
              <a:rPr lang="en-US" dirty="0"/>
              <a:t> in luxury</a:t>
            </a:r>
          </a:p>
          <a:p>
            <a:r>
              <a:rPr lang="en-US" dirty="0"/>
              <a:t>Not likely to be the first to try </a:t>
            </a:r>
            <a:r>
              <a:rPr lang="tr-TR" dirty="0"/>
              <a:t>(</a:t>
            </a:r>
            <a:r>
              <a:rPr lang="tr-TR" dirty="0" err="1"/>
              <a:t>pioneer</a:t>
            </a:r>
            <a:r>
              <a:rPr lang="tr-TR" dirty="0"/>
              <a:t>)</a:t>
            </a:r>
            <a:r>
              <a:rPr lang="en-US" dirty="0"/>
              <a:t>new products</a:t>
            </a:r>
          </a:p>
          <a:p>
            <a:pPr marL="0" indent="0">
              <a:buNone/>
            </a:pPr>
            <a:endParaRPr lang="en-US" dirty="0"/>
          </a:p>
        </p:txBody>
      </p:sp>
      <p:sp>
        <p:nvSpPr>
          <p:cNvPr id="4" name="Slide Number Placeholder 3"/>
          <p:cNvSpPr>
            <a:spLocks noGrp="1"/>
          </p:cNvSpPr>
          <p:nvPr>
            <p:ph type="sldNum" sz="quarter" idx="12"/>
          </p:nvPr>
        </p:nvSpPr>
        <p:spPr/>
        <p:txBody>
          <a:bodyPr/>
          <a:lstStyle/>
          <a:p>
            <a:fld id="{4B896723-57CD-594F-A552-1F057032A5F7}" type="slidenum">
              <a:rPr lang="en-US" smtClean="0"/>
              <a:pPr/>
              <a:t>22</a:t>
            </a:fld>
            <a:endParaRPr lang="en-US" dirty="0"/>
          </a:p>
        </p:txBody>
      </p:sp>
    </p:spTree>
    <p:extLst>
      <p:ext uri="{BB962C8B-B14F-4D97-AF65-F5344CB8AC3E}">
        <p14:creationId xmlns:p14="http://schemas.microsoft.com/office/powerpoint/2010/main" val="39765238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Cohort</a:t>
            </a:r>
            <a:r>
              <a:rPr lang="tr-TR" dirty="0"/>
              <a:t>/</a:t>
            </a:r>
            <a:r>
              <a:rPr lang="tr-TR" dirty="0" err="1"/>
              <a:t>Group</a:t>
            </a:r>
            <a:r>
              <a:rPr lang="tr-TR" dirty="0"/>
              <a:t> of </a:t>
            </a:r>
            <a:r>
              <a:rPr lang="tr-TR" dirty="0" err="1"/>
              <a:t>people</a:t>
            </a:r>
            <a:r>
              <a:rPr lang="en-US" dirty="0"/>
              <a:t> Effect</a:t>
            </a:r>
          </a:p>
        </p:txBody>
      </p:sp>
      <p:sp>
        <p:nvSpPr>
          <p:cNvPr id="3" name="Content Placeholder 2"/>
          <p:cNvSpPr>
            <a:spLocks noGrp="1"/>
          </p:cNvSpPr>
          <p:nvPr>
            <p:ph idx="1"/>
          </p:nvPr>
        </p:nvSpPr>
        <p:spPr/>
        <p:txBody>
          <a:bodyPr>
            <a:normAutofit/>
          </a:bodyPr>
          <a:lstStyle/>
          <a:p>
            <a:r>
              <a:rPr lang="en-US" sz="2400" dirty="0"/>
              <a:t>Tendency of members of a generation to be influenced and bound together</a:t>
            </a:r>
            <a:r>
              <a:rPr lang="tr-TR" sz="2400" dirty="0"/>
              <a:t>/</a:t>
            </a:r>
            <a:r>
              <a:rPr lang="tr-TR" sz="2400" dirty="0" err="1"/>
              <a:t>team</a:t>
            </a:r>
            <a:r>
              <a:rPr lang="tr-TR" sz="2400" dirty="0"/>
              <a:t> </a:t>
            </a:r>
            <a:r>
              <a:rPr lang="tr-TR" sz="2400" dirty="0" err="1"/>
              <a:t>up</a:t>
            </a:r>
            <a:r>
              <a:rPr lang="en-US" sz="2400" dirty="0"/>
              <a:t> by significant events in their formative year</a:t>
            </a:r>
            <a:r>
              <a:rPr lang="tr-TR" sz="2400" dirty="0"/>
              <a:t>. </a:t>
            </a:r>
            <a:r>
              <a:rPr lang="tr-TR" sz="2400" dirty="0" err="1"/>
              <a:t>For</a:t>
            </a:r>
            <a:r>
              <a:rPr lang="tr-TR" sz="2400" dirty="0"/>
              <a:t> </a:t>
            </a:r>
            <a:r>
              <a:rPr lang="tr-TR" sz="2400" dirty="0" err="1"/>
              <a:t>example</a:t>
            </a:r>
            <a:r>
              <a:rPr lang="tr-TR" sz="2400" dirty="0"/>
              <a:t>,  </a:t>
            </a:r>
            <a:r>
              <a:rPr lang="tr-TR" sz="2400" dirty="0" err="1"/>
              <a:t>travelling</a:t>
            </a:r>
            <a:r>
              <a:rPr lang="tr-TR" sz="2400" dirty="0"/>
              <a:t> </a:t>
            </a:r>
            <a:r>
              <a:rPr lang="tr-TR" sz="2400" dirty="0" err="1"/>
              <a:t>abroad</a:t>
            </a:r>
            <a:r>
              <a:rPr lang="tr-TR" sz="2400" dirty="0"/>
              <a:t>, </a:t>
            </a:r>
            <a:r>
              <a:rPr lang="tr-TR" sz="2400" dirty="0" err="1"/>
              <a:t>playing</a:t>
            </a:r>
            <a:r>
              <a:rPr lang="tr-TR" sz="2400" dirty="0"/>
              <a:t> </a:t>
            </a:r>
            <a:r>
              <a:rPr lang="tr-TR" sz="2400" dirty="0" err="1"/>
              <a:t>hooky</a:t>
            </a:r>
            <a:r>
              <a:rPr lang="tr-TR" sz="2400" dirty="0"/>
              <a:t> </a:t>
            </a:r>
            <a:r>
              <a:rPr lang="tr-TR" sz="2400" dirty="0" err="1"/>
              <a:t>etc</a:t>
            </a:r>
            <a:endParaRPr lang="en-US" sz="2400" dirty="0"/>
          </a:p>
          <a:p>
            <a:pPr lvl="1"/>
            <a:r>
              <a:rPr lang="en-US" sz="2400" dirty="0"/>
              <a:t>Ages 17 to 22</a:t>
            </a:r>
          </a:p>
          <a:p>
            <a:r>
              <a:rPr lang="en-US" sz="2400" dirty="0"/>
              <a:t>The current cohort (born during the late 1970s to the early 1990s) may be the most cohesive</a:t>
            </a:r>
            <a:r>
              <a:rPr lang="tr-TR" sz="2400" dirty="0"/>
              <a:t>/</a:t>
            </a:r>
            <a:r>
              <a:rPr lang="tr-TR" sz="2400" dirty="0" err="1"/>
              <a:t>connected</a:t>
            </a:r>
            <a:r>
              <a:rPr lang="en-US" sz="2400" dirty="0"/>
              <a:t> </a:t>
            </a:r>
            <a:r>
              <a:rPr lang="tr-TR" sz="2400" dirty="0" err="1"/>
              <a:t>up</a:t>
            </a:r>
            <a:r>
              <a:rPr lang="tr-TR" sz="2400" dirty="0"/>
              <a:t> </a:t>
            </a:r>
            <a:r>
              <a:rPr lang="en-US" sz="2400" dirty="0"/>
              <a:t>to date</a:t>
            </a:r>
          </a:p>
          <a:p>
            <a:pPr lvl="1"/>
            <a:r>
              <a:rPr lang="en-US" sz="2400" dirty="0"/>
              <a:t>Generation Y, the Millennial Generation, Generation Next, Echo Boomers, and the 9–11 Generation</a:t>
            </a:r>
          </a:p>
          <a:p>
            <a:pPr>
              <a:buNone/>
            </a:pPr>
            <a:endParaRPr lang="en-US" dirty="0"/>
          </a:p>
        </p:txBody>
      </p:sp>
      <p:sp>
        <p:nvSpPr>
          <p:cNvPr id="4" name="Slide Number Placeholder 3"/>
          <p:cNvSpPr>
            <a:spLocks noGrp="1"/>
          </p:cNvSpPr>
          <p:nvPr>
            <p:ph type="sldNum" sz="quarter" idx="12"/>
          </p:nvPr>
        </p:nvSpPr>
        <p:spPr/>
        <p:txBody>
          <a:bodyPr/>
          <a:lstStyle/>
          <a:p>
            <a:fld id="{4B896723-57CD-594F-A552-1F057032A5F7}" type="slidenum">
              <a:rPr lang="en-US" smtClean="0"/>
              <a:pPr/>
              <a:t>23</a:t>
            </a:fld>
            <a:endParaRPr lang="en-US" dirty="0"/>
          </a:p>
        </p:txBody>
      </p:sp>
    </p:spTree>
    <p:extLst>
      <p:ext uri="{BB962C8B-B14F-4D97-AF65-F5344CB8AC3E}">
        <p14:creationId xmlns:p14="http://schemas.microsoft.com/office/powerpoint/2010/main" val="20708831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Hispanics and African Americans</a:t>
            </a:r>
          </a:p>
        </p:txBody>
      </p:sp>
      <p:sp>
        <p:nvSpPr>
          <p:cNvPr id="3" name="Content Placeholder 2"/>
          <p:cNvSpPr>
            <a:spLocks noGrp="1"/>
          </p:cNvSpPr>
          <p:nvPr>
            <p:ph idx="1"/>
          </p:nvPr>
        </p:nvSpPr>
        <p:spPr/>
        <p:txBody>
          <a:bodyPr/>
          <a:lstStyle/>
          <a:p>
            <a:r>
              <a:rPr lang="en-US" dirty="0"/>
              <a:t>Largest ethnic/minority groups in U.S.</a:t>
            </a:r>
          </a:p>
          <a:p>
            <a:r>
              <a:rPr lang="en-US" dirty="0"/>
              <a:t>Hispanic population is growing much faster than the African American population</a:t>
            </a:r>
          </a:p>
          <a:p>
            <a:r>
              <a:rPr lang="en-US" dirty="0"/>
              <a:t>Many companies find it a challenge to reach Hispanic consumers and turn them into customers</a:t>
            </a:r>
          </a:p>
        </p:txBody>
      </p:sp>
      <p:sp>
        <p:nvSpPr>
          <p:cNvPr id="4" name="Slide Number Placeholder 3"/>
          <p:cNvSpPr>
            <a:spLocks noGrp="1"/>
          </p:cNvSpPr>
          <p:nvPr>
            <p:ph type="sldNum" sz="quarter" idx="12"/>
          </p:nvPr>
        </p:nvSpPr>
        <p:spPr/>
        <p:txBody>
          <a:bodyPr/>
          <a:lstStyle/>
          <a:p>
            <a:fld id="{4B896723-57CD-594F-A552-1F057032A5F7}" type="slidenum">
              <a:rPr lang="en-US" smtClean="0"/>
              <a:pPr/>
              <a:t>24</a:t>
            </a:fld>
            <a:endParaRPr lang="en-US" dirty="0"/>
          </a:p>
        </p:txBody>
      </p:sp>
    </p:spTree>
    <p:extLst>
      <p:ext uri="{BB962C8B-B14F-4D97-AF65-F5344CB8AC3E}">
        <p14:creationId xmlns:p14="http://schemas.microsoft.com/office/powerpoint/2010/main" val="7794426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Asian Americans</a:t>
            </a:r>
          </a:p>
        </p:txBody>
      </p:sp>
      <p:sp>
        <p:nvSpPr>
          <p:cNvPr id="3" name="Content Placeholder 2"/>
          <p:cNvSpPr>
            <a:spLocks noGrp="1"/>
          </p:cNvSpPr>
          <p:nvPr>
            <p:ph idx="1"/>
          </p:nvPr>
        </p:nvSpPr>
        <p:spPr/>
        <p:txBody>
          <a:bodyPr/>
          <a:lstStyle/>
          <a:p>
            <a:r>
              <a:rPr lang="en-US" dirty="0"/>
              <a:t>Fastest growing segment of the U.S. population</a:t>
            </a:r>
          </a:p>
          <a:p>
            <a:r>
              <a:rPr lang="en-US" dirty="0"/>
              <a:t>Fastest-growing income</a:t>
            </a:r>
          </a:p>
          <a:p>
            <a:r>
              <a:rPr lang="en-US" dirty="0"/>
              <a:t>Population is concentrated in fewer geographic areas than other ethnic markets</a:t>
            </a:r>
          </a:p>
          <a:p>
            <a:r>
              <a:rPr lang="en-US" dirty="0"/>
              <a:t>Very diverse group</a:t>
            </a:r>
          </a:p>
        </p:txBody>
      </p:sp>
      <p:sp>
        <p:nvSpPr>
          <p:cNvPr id="4" name="Slide Number Placeholder 3"/>
          <p:cNvSpPr>
            <a:spLocks noGrp="1"/>
          </p:cNvSpPr>
          <p:nvPr>
            <p:ph type="sldNum" sz="quarter" idx="12"/>
          </p:nvPr>
        </p:nvSpPr>
        <p:spPr/>
        <p:txBody>
          <a:bodyPr/>
          <a:lstStyle/>
          <a:p>
            <a:fld id="{4B896723-57CD-594F-A552-1F057032A5F7}" type="slidenum">
              <a:rPr lang="en-US" smtClean="0"/>
              <a:pPr/>
              <a:t>25</a:t>
            </a:fld>
            <a:endParaRPr lang="en-US" dirty="0"/>
          </a:p>
        </p:txBody>
      </p:sp>
    </p:spTree>
    <p:extLst>
      <p:ext uri="{BB962C8B-B14F-4D97-AF65-F5344CB8AC3E}">
        <p14:creationId xmlns:p14="http://schemas.microsoft.com/office/powerpoint/2010/main" val="39833649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Native Americans</a:t>
            </a:r>
          </a:p>
        </p:txBody>
      </p:sp>
      <p:sp>
        <p:nvSpPr>
          <p:cNvPr id="3" name="Content Placeholder 2"/>
          <p:cNvSpPr>
            <a:spLocks noGrp="1"/>
          </p:cNvSpPr>
          <p:nvPr>
            <p:ph idx="1"/>
          </p:nvPr>
        </p:nvSpPr>
        <p:spPr/>
        <p:txBody>
          <a:bodyPr/>
          <a:lstStyle/>
          <a:p>
            <a:r>
              <a:rPr lang="en-US" dirty="0"/>
              <a:t>Current population 5.2 million, 2 percent of the total U.S. population</a:t>
            </a:r>
          </a:p>
          <a:p>
            <a:r>
              <a:rPr lang="en-US" dirty="0"/>
              <a:t>Businesses are growing </a:t>
            </a:r>
          </a:p>
          <a:p>
            <a:endParaRPr lang="en-US" dirty="0"/>
          </a:p>
        </p:txBody>
      </p:sp>
      <p:sp>
        <p:nvSpPr>
          <p:cNvPr id="4" name="Slide Number Placeholder 3"/>
          <p:cNvSpPr>
            <a:spLocks noGrp="1"/>
          </p:cNvSpPr>
          <p:nvPr>
            <p:ph type="sldNum" sz="quarter" idx="12"/>
          </p:nvPr>
        </p:nvSpPr>
        <p:spPr/>
        <p:txBody>
          <a:bodyPr/>
          <a:lstStyle/>
          <a:p>
            <a:fld id="{4B896723-57CD-594F-A552-1F057032A5F7}" type="slidenum">
              <a:rPr lang="en-US" smtClean="0"/>
              <a:pPr/>
              <a:t>26</a:t>
            </a:fld>
            <a:endParaRPr lang="en-US" dirty="0"/>
          </a:p>
        </p:txBody>
      </p:sp>
    </p:spTree>
    <p:extLst>
      <p:ext uri="{BB962C8B-B14F-4D97-AF65-F5344CB8AC3E}">
        <p14:creationId xmlns:p14="http://schemas.microsoft.com/office/powerpoint/2010/main" val="42585563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People of Mixed Race</a:t>
            </a:r>
          </a:p>
        </p:txBody>
      </p:sp>
      <p:sp>
        <p:nvSpPr>
          <p:cNvPr id="3" name="Content Placeholder 2"/>
          <p:cNvSpPr>
            <a:spLocks noGrp="1"/>
          </p:cNvSpPr>
          <p:nvPr>
            <p:ph idx="1"/>
          </p:nvPr>
        </p:nvSpPr>
        <p:spPr/>
        <p:txBody>
          <a:bodyPr/>
          <a:lstStyle/>
          <a:p>
            <a:r>
              <a:rPr lang="en-US" dirty="0"/>
              <a:t>The ability to select more than one racial category on census forms has been recently introduced</a:t>
            </a:r>
          </a:p>
          <a:p>
            <a:r>
              <a:rPr lang="en-US" dirty="0"/>
              <a:t>About 9 million U.S. residents classify themselves this way</a:t>
            </a:r>
          </a:p>
        </p:txBody>
      </p:sp>
      <p:sp>
        <p:nvSpPr>
          <p:cNvPr id="4" name="Slide Number Placeholder 3"/>
          <p:cNvSpPr>
            <a:spLocks noGrp="1"/>
          </p:cNvSpPr>
          <p:nvPr>
            <p:ph type="sldNum" sz="quarter" idx="12"/>
          </p:nvPr>
        </p:nvSpPr>
        <p:spPr/>
        <p:txBody>
          <a:bodyPr/>
          <a:lstStyle/>
          <a:p>
            <a:fld id="{4B896723-57CD-594F-A552-1F057032A5F7}" type="slidenum">
              <a:rPr lang="en-US" smtClean="0"/>
              <a:pPr/>
              <a:t>27</a:t>
            </a:fld>
            <a:endParaRPr lang="en-US" dirty="0"/>
          </a:p>
        </p:txBody>
      </p:sp>
    </p:spTree>
    <p:extLst>
      <p:ext uri="{BB962C8B-B14F-4D97-AF65-F5344CB8AC3E}">
        <p14:creationId xmlns:p14="http://schemas.microsoft.com/office/powerpoint/2010/main" val="23364503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Segmenting by Family Life Cycle Stages</a:t>
            </a:r>
          </a:p>
        </p:txBody>
      </p:sp>
      <p:sp>
        <p:nvSpPr>
          <p:cNvPr id="3" name="Content Placeholder 2"/>
          <p:cNvSpPr>
            <a:spLocks noGrp="1"/>
          </p:cNvSpPr>
          <p:nvPr>
            <p:ph idx="1"/>
          </p:nvPr>
        </p:nvSpPr>
        <p:spPr/>
        <p:txBody>
          <a:bodyPr>
            <a:normAutofit/>
          </a:bodyPr>
          <a:lstStyle/>
          <a:p>
            <a:r>
              <a:rPr lang="en-US" sz="2400" b="1" dirty="0">
                <a:solidFill>
                  <a:srgbClr val="FF0000"/>
                </a:solidFill>
              </a:rPr>
              <a:t>Family lifecycle</a:t>
            </a:r>
            <a:r>
              <a:rPr lang="en-US" sz="2400" dirty="0"/>
              <a:t> - Process of family formation</a:t>
            </a:r>
            <a:r>
              <a:rPr lang="tr-TR" sz="2400" dirty="0"/>
              <a:t>/</a:t>
            </a:r>
            <a:r>
              <a:rPr lang="tr-TR" sz="2400" dirty="0" err="1"/>
              <a:t>composition</a:t>
            </a:r>
            <a:r>
              <a:rPr lang="en-US" sz="2400" dirty="0"/>
              <a:t> and dissolution</a:t>
            </a:r>
            <a:r>
              <a:rPr lang="tr-TR" sz="2400" dirty="0"/>
              <a:t>/ </a:t>
            </a:r>
            <a:r>
              <a:rPr lang="tr-TR" sz="2400" dirty="0" err="1"/>
              <a:t>decomposition</a:t>
            </a:r>
            <a:endParaRPr lang="en-US" sz="2400" dirty="0"/>
          </a:p>
          <a:p>
            <a:r>
              <a:rPr lang="en-US" sz="2400" dirty="0">
                <a:highlight>
                  <a:srgbClr val="FFFF00"/>
                </a:highlight>
              </a:rPr>
              <a:t>Life stage</a:t>
            </a:r>
            <a:r>
              <a:rPr lang="en-US" sz="2400" dirty="0"/>
              <a:t>, not age, is primary concern of marketer</a:t>
            </a:r>
          </a:p>
          <a:p>
            <a:r>
              <a:rPr lang="en-US" sz="2400" dirty="0"/>
              <a:t>Empty nesters</a:t>
            </a:r>
            <a:r>
              <a:rPr lang="tr-TR" sz="2400" dirty="0"/>
              <a:t>/</a:t>
            </a:r>
            <a:r>
              <a:rPr lang="tr-TR" sz="2400" dirty="0" err="1"/>
              <a:t>farmers</a:t>
            </a:r>
            <a:r>
              <a:rPr lang="en-US" sz="2400" dirty="0"/>
              <a:t> may have higher disposable incomes and spend more on </a:t>
            </a:r>
            <a:r>
              <a:rPr lang="en-US" sz="2400" dirty="0">
                <a:highlight>
                  <a:srgbClr val="FFFF00"/>
                </a:highlight>
              </a:rPr>
              <a:t>premium items</a:t>
            </a:r>
            <a:r>
              <a:rPr lang="tr-TR" sz="2400" dirty="0"/>
              <a:t>*</a:t>
            </a:r>
            <a:endParaRPr lang="en-US" sz="2400" dirty="0"/>
          </a:p>
          <a:p>
            <a:r>
              <a:rPr lang="en-US" sz="2400" dirty="0"/>
              <a:t>Increase in "boomerangs"—grown children who have returned home to live with their parents</a:t>
            </a:r>
            <a:endParaRPr lang="tr-TR" sz="2400" dirty="0"/>
          </a:p>
          <a:p>
            <a:pPr marL="0" indent="0">
              <a:buNone/>
            </a:pPr>
            <a:r>
              <a:rPr lang="tr-TR" sz="2000" dirty="0"/>
              <a:t>*</a:t>
            </a:r>
            <a:r>
              <a:rPr lang="en-US" sz="2000" dirty="0"/>
              <a:t>In marketing, premiums are promotional items — toys, collectables, souvenirs and household products</a:t>
            </a:r>
            <a:r>
              <a:rPr lang="tr-TR" sz="2000" dirty="0"/>
              <a:t> (</a:t>
            </a:r>
            <a:r>
              <a:rPr lang="tr-TR" sz="2000" dirty="0" err="1"/>
              <a:t>non-food</a:t>
            </a:r>
            <a:r>
              <a:rPr lang="tr-TR" sz="2000" dirty="0"/>
              <a:t>)</a:t>
            </a:r>
            <a:r>
              <a:rPr lang="en-US" sz="2000" dirty="0"/>
              <a:t> — that are linked to a product, and often require proofs of purchase such as box tops or tokens to acquire. The consumer generally must pay at least the shipping and handling costs to receive the premium.</a:t>
            </a:r>
          </a:p>
        </p:txBody>
      </p:sp>
      <p:sp>
        <p:nvSpPr>
          <p:cNvPr id="4" name="Slide Number Placeholder 3"/>
          <p:cNvSpPr>
            <a:spLocks noGrp="1"/>
          </p:cNvSpPr>
          <p:nvPr>
            <p:ph type="sldNum" sz="quarter" idx="12"/>
          </p:nvPr>
        </p:nvSpPr>
        <p:spPr/>
        <p:txBody>
          <a:bodyPr/>
          <a:lstStyle/>
          <a:p>
            <a:fld id="{4B896723-57CD-594F-A552-1F057032A5F7}" type="slidenum">
              <a:rPr lang="en-US" smtClean="0"/>
              <a:pPr/>
              <a:t>28</a:t>
            </a:fld>
            <a:endParaRPr lang="en-US" dirty="0"/>
          </a:p>
        </p:txBody>
      </p:sp>
    </p:spTree>
    <p:extLst>
      <p:ext uri="{BB962C8B-B14F-4D97-AF65-F5344CB8AC3E}">
        <p14:creationId xmlns:p14="http://schemas.microsoft.com/office/powerpoint/2010/main" val="30307042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Segmenting by Household Type</a:t>
            </a:r>
          </a:p>
        </p:txBody>
      </p:sp>
      <p:sp>
        <p:nvSpPr>
          <p:cNvPr id="3" name="Content Placeholder 2"/>
          <p:cNvSpPr>
            <a:spLocks noGrp="1"/>
          </p:cNvSpPr>
          <p:nvPr>
            <p:ph idx="1"/>
          </p:nvPr>
        </p:nvSpPr>
        <p:spPr/>
        <p:txBody>
          <a:bodyPr/>
          <a:lstStyle/>
          <a:p>
            <a:r>
              <a:rPr lang="en-US" dirty="0"/>
              <a:t>Average household size in U.S. has decreased from 5.8 in 1790 to less than 3 today</a:t>
            </a:r>
          </a:p>
          <a:p>
            <a:r>
              <a:rPr lang="en-US" dirty="0"/>
              <a:t>U.S. households embody</a:t>
            </a:r>
            <a:r>
              <a:rPr lang="tr-TR" dirty="0"/>
              <a:t>/</a:t>
            </a:r>
            <a:r>
              <a:rPr lang="tr-TR" dirty="0" err="1"/>
              <a:t>include</a:t>
            </a:r>
            <a:r>
              <a:rPr lang="en-US" dirty="0"/>
              <a:t> a wide range of diversity</a:t>
            </a:r>
          </a:p>
          <a:p>
            <a:r>
              <a:rPr lang="en-US" dirty="0"/>
              <a:t>Growing number of same-sex couples who share households</a:t>
            </a:r>
          </a:p>
        </p:txBody>
      </p:sp>
      <p:sp>
        <p:nvSpPr>
          <p:cNvPr id="4" name="Slide Number Placeholder 3"/>
          <p:cNvSpPr>
            <a:spLocks noGrp="1"/>
          </p:cNvSpPr>
          <p:nvPr>
            <p:ph type="sldNum" sz="quarter" idx="12"/>
          </p:nvPr>
        </p:nvSpPr>
        <p:spPr/>
        <p:txBody>
          <a:bodyPr/>
          <a:lstStyle/>
          <a:p>
            <a:fld id="{4B896723-57CD-594F-A552-1F057032A5F7}" type="slidenum">
              <a:rPr lang="en-US" smtClean="0"/>
              <a:pPr/>
              <a:t>29</a:t>
            </a:fld>
            <a:endParaRPr lang="en-US" dirty="0"/>
          </a:p>
        </p:txBody>
      </p:sp>
    </p:spTree>
    <p:extLst>
      <p:ext uri="{BB962C8B-B14F-4D97-AF65-F5344CB8AC3E}">
        <p14:creationId xmlns:p14="http://schemas.microsoft.com/office/powerpoint/2010/main" val="39936506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a:xfrm>
            <a:off x="345233" y="1264689"/>
            <a:ext cx="8341567" cy="4714940"/>
          </a:xfrm>
        </p:spPr>
        <p:txBody>
          <a:bodyPr>
            <a:normAutofit/>
          </a:bodyPr>
          <a:lstStyle/>
          <a:p>
            <a:pPr>
              <a:buFont typeface="+mj-lt"/>
              <a:buAutoNum type="arabicPeriod" startAt="5"/>
            </a:pPr>
            <a:r>
              <a:rPr lang="en-US" sz="2400" dirty="0"/>
              <a:t>Discuss the demographic approach to segmenting consumer markets.</a:t>
            </a:r>
          </a:p>
          <a:p>
            <a:pPr>
              <a:buAutoNum type="arabicPeriod" startAt="5"/>
            </a:pPr>
            <a:r>
              <a:rPr lang="en-US" sz="2400" dirty="0"/>
              <a:t>Outline the psychographic</a:t>
            </a:r>
            <a:r>
              <a:rPr lang="tr-TR" sz="2400" dirty="0"/>
              <a:t>*</a:t>
            </a:r>
            <a:r>
              <a:rPr lang="en-US" sz="2400" dirty="0"/>
              <a:t> approach to segmenting consumer markets.</a:t>
            </a:r>
          </a:p>
          <a:p>
            <a:pPr>
              <a:buAutoNum type="arabicPeriod" startAt="5"/>
            </a:pPr>
            <a:r>
              <a:rPr lang="en-US" sz="2400" dirty="0"/>
              <a:t>Describe product-related segmentation.</a:t>
            </a:r>
            <a:endParaRPr lang="tr-TR" sz="2400" dirty="0"/>
          </a:p>
          <a:p>
            <a:pPr marL="0" indent="0">
              <a:buNone/>
            </a:pPr>
            <a:r>
              <a:rPr lang="tr-TR" sz="2000" dirty="0"/>
              <a:t>* </a:t>
            </a:r>
            <a:r>
              <a:rPr lang="en-US" sz="2000" dirty="0"/>
              <a:t>Psychographics is the qualitative methodology of studying consumers based on psychological characteristics and traits such as </a:t>
            </a:r>
            <a:r>
              <a:rPr lang="en-US" sz="2000" dirty="0">
                <a:highlight>
                  <a:srgbClr val="FFFF00"/>
                </a:highlight>
              </a:rPr>
              <a:t>values, desires, goals, interests, and lifestyle choices</a:t>
            </a:r>
            <a:r>
              <a:rPr lang="en-US" sz="2000" dirty="0"/>
              <a:t>. Psychographics in marketing focus on understanding the consumer's </a:t>
            </a:r>
            <a:r>
              <a:rPr lang="en-US" sz="2000" dirty="0">
                <a:highlight>
                  <a:srgbClr val="FFFF00"/>
                </a:highlight>
              </a:rPr>
              <a:t>emotions and values</a:t>
            </a:r>
            <a:r>
              <a:rPr lang="en-US" sz="2000" dirty="0"/>
              <a:t>, so you can market more accurately.</a:t>
            </a:r>
            <a:r>
              <a:rPr lang="tr-TR" sz="2000" dirty="0"/>
              <a:t> P</a:t>
            </a:r>
            <a:r>
              <a:rPr lang="en-US" sz="2000" dirty="0" err="1"/>
              <a:t>sychographic</a:t>
            </a:r>
            <a:r>
              <a:rPr lang="en-US" sz="2000" dirty="0"/>
              <a:t> variables are any attributes</a:t>
            </a:r>
            <a:r>
              <a:rPr lang="tr-TR" sz="2000" dirty="0"/>
              <a:t>/</a:t>
            </a:r>
            <a:r>
              <a:rPr lang="tr-TR" sz="2000" dirty="0" err="1"/>
              <a:t>characteristics</a:t>
            </a:r>
            <a:r>
              <a:rPr lang="en-US" sz="2000" dirty="0"/>
              <a:t> relating to </a:t>
            </a:r>
            <a:r>
              <a:rPr lang="en-US" sz="2000" dirty="0">
                <a:highlight>
                  <a:srgbClr val="FFFF00"/>
                </a:highlight>
              </a:rPr>
              <a:t>personality, values, attitudes, interests, or lifestyles</a:t>
            </a:r>
            <a:r>
              <a:rPr lang="en-US" sz="2000" dirty="0"/>
              <a:t>. They are also called </a:t>
            </a:r>
            <a:r>
              <a:rPr lang="en-US" sz="2000" dirty="0">
                <a:highlight>
                  <a:srgbClr val="00FFFF"/>
                </a:highlight>
              </a:rPr>
              <a:t>IAO</a:t>
            </a:r>
            <a:r>
              <a:rPr lang="en-US" sz="2000" dirty="0"/>
              <a:t> variables (for </a:t>
            </a:r>
            <a:r>
              <a:rPr lang="en-US" sz="2000" dirty="0">
                <a:highlight>
                  <a:srgbClr val="00FFFF"/>
                </a:highlight>
              </a:rPr>
              <a:t>Interests, Activities, and Opinions</a:t>
            </a:r>
            <a:r>
              <a:rPr lang="en-US" sz="2000" dirty="0"/>
              <a:t>)</a:t>
            </a:r>
          </a:p>
        </p:txBody>
      </p:sp>
      <p:sp>
        <p:nvSpPr>
          <p:cNvPr id="4" name="Slide Number Placeholder 3"/>
          <p:cNvSpPr>
            <a:spLocks noGrp="1"/>
          </p:cNvSpPr>
          <p:nvPr>
            <p:ph type="sldNum" sz="quarter" idx="12"/>
          </p:nvPr>
        </p:nvSpPr>
        <p:spPr/>
        <p:txBody>
          <a:bodyPr/>
          <a:lstStyle/>
          <a:p>
            <a:fld id="{4B896723-57CD-594F-A552-1F057032A5F7}" type="slidenum">
              <a:rPr lang="en-US" smtClean="0"/>
              <a:pPr/>
              <a:t>3</a:t>
            </a:fld>
            <a:endParaRPr lang="en-US" dirty="0"/>
          </a:p>
        </p:txBody>
      </p:sp>
    </p:spTree>
    <p:extLst>
      <p:ext uri="{BB962C8B-B14F-4D97-AF65-F5344CB8AC3E}">
        <p14:creationId xmlns:p14="http://schemas.microsoft.com/office/powerpoint/2010/main" val="9420333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Segmenting by </a:t>
            </a:r>
            <a:br>
              <a:rPr lang="en-US" dirty="0"/>
            </a:br>
            <a:r>
              <a:rPr lang="en-US" dirty="0"/>
              <a:t>Income and Expenditure Patterns</a:t>
            </a:r>
          </a:p>
        </p:txBody>
      </p:sp>
      <p:sp>
        <p:nvSpPr>
          <p:cNvPr id="3" name="Content Placeholder 2"/>
          <p:cNvSpPr>
            <a:spLocks noGrp="1"/>
          </p:cNvSpPr>
          <p:nvPr>
            <p:ph idx="1"/>
          </p:nvPr>
        </p:nvSpPr>
        <p:spPr/>
        <p:txBody>
          <a:bodyPr/>
          <a:lstStyle/>
          <a:p>
            <a:r>
              <a:rPr lang="en-US" b="1" dirty="0">
                <a:solidFill>
                  <a:srgbClr val="FF0000"/>
                </a:solidFill>
              </a:rPr>
              <a:t>Engel’s laws </a:t>
            </a:r>
            <a:r>
              <a:rPr lang="en-US" dirty="0"/>
              <a:t>-</a:t>
            </a:r>
            <a:r>
              <a:rPr lang="en-US" b="1" dirty="0">
                <a:solidFill>
                  <a:srgbClr val="FF0000"/>
                </a:solidFill>
              </a:rPr>
              <a:t> </a:t>
            </a:r>
            <a:r>
              <a:rPr lang="en-US" dirty="0"/>
              <a:t>As household income increases:</a:t>
            </a:r>
          </a:p>
          <a:p>
            <a:pPr lvl="1"/>
            <a:r>
              <a:rPr lang="en-US" dirty="0"/>
              <a:t>A small percentage of expenditures goes for food</a:t>
            </a:r>
          </a:p>
          <a:p>
            <a:pPr lvl="1"/>
            <a:r>
              <a:rPr lang="en-US" dirty="0"/>
              <a:t>Percentage spent on housing, household operations, and clothing remains constant</a:t>
            </a:r>
          </a:p>
          <a:p>
            <a:pPr lvl="1"/>
            <a:r>
              <a:rPr lang="en-US" dirty="0"/>
              <a:t>Percentage spent on recreational</a:t>
            </a:r>
            <a:r>
              <a:rPr lang="tr-TR" dirty="0"/>
              <a:t>/</a:t>
            </a:r>
            <a:r>
              <a:rPr lang="tr-TR" dirty="0" err="1"/>
              <a:t>fun</a:t>
            </a:r>
            <a:r>
              <a:rPr lang="en-US" dirty="0"/>
              <a:t> and educational items increases</a:t>
            </a:r>
          </a:p>
        </p:txBody>
      </p:sp>
      <p:sp>
        <p:nvSpPr>
          <p:cNvPr id="4" name="Slide Number Placeholder 3"/>
          <p:cNvSpPr>
            <a:spLocks noGrp="1"/>
          </p:cNvSpPr>
          <p:nvPr>
            <p:ph type="sldNum" sz="quarter" idx="12"/>
          </p:nvPr>
        </p:nvSpPr>
        <p:spPr/>
        <p:txBody>
          <a:bodyPr/>
          <a:lstStyle/>
          <a:p>
            <a:fld id="{4B896723-57CD-594F-A552-1F057032A5F7}" type="slidenum">
              <a:rPr lang="en-US" smtClean="0"/>
              <a:pPr/>
              <a:t>30</a:t>
            </a:fld>
            <a:endParaRPr lang="en-US" dirty="0"/>
          </a:p>
        </p:txBody>
      </p:sp>
    </p:spTree>
    <p:extLst>
      <p:ext uri="{BB962C8B-B14F-4D97-AF65-F5344CB8AC3E}">
        <p14:creationId xmlns:p14="http://schemas.microsoft.com/office/powerpoint/2010/main" val="31824651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26AA811-2471-4AA5-9485-263A4F8290ED}"/>
              </a:ext>
            </a:extLst>
          </p:cNvPr>
          <p:cNvSpPr>
            <a:spLocks noGrp="1"/>
          </p:cNvSpPr>
          <p:nvPr>
            <p:ph type="title"/>
          </p:nvPr>
        </p:nvSpPr>
        <p:spPr>
          <a:xfrm>
            <a:off x="457200" y="274638"/>
            <a:ext cx="8229600" cy="751729"/>
          </a:xfrm>
        </p:spPr>
        <p:txBody>
          <a:bodyPr/>
          <a:lstStyle/>
          <a:p>
            <a:pPr algn="ctr"/>
            <a:r>
              <a:rPr lang="tr-TR" dirty="0" err="1"/>
              <a:t>Engel’s</a:t>
            </a:r>
            <a:r>
              <a:rPr lang="tr-TR" dirty="0"/>
              <a:t> </a:t>
            </a:r>
            <a:r>
              <a:rPr lang="tr-TR" dirty="0" err="1"/>
              <a:t>Law</a:t>
            </a:r>
            <a:r>
              <a:rPr lang="tr-TR" dirty="0"/>
              <a:t> of </a:t>
            </a:r>
            <a:r>
              <a:rPr lang="tr-TR" dirty="0" err="1"/>
              <a:t>Consumption</a:t>
            </a:r>
            <a:endParaRPr lang="tr-TR" dirty="0"/>
          </a:p>
        </p:txBody>
      </p:sp>
      <p:sp>
        <p:nvSpPr>
          <p:cNvPr id="3" name="İçerik Yer Tutucusu 2">
            <a:extLst>
              <a:ext uri="{FF2B5EF4-FFF2-40B4-BE49-F238E27FC236}">
                <a16:creationId xmlns:a16="http://schemas.microsoft.com/office/drawing/2014/main" id="{80DF905A-AE1B-4887-B7DA-C60DA8FF75EF}"/>
              </a:ext>
            </a:extLst>
          </p:cNvPr>
          <p:cNvSpPr>
            <a:spLocks noGrp="1"/>
          </p:cNvSpPr>
          <p:nvPr>
            <p:ph idx="1"/>
          </p:nvPr>
        </p:nvSpPr>
        <p:spPr/>
        <p:txBody>
          <a:bodyPr>
            <a:normAutofit lnSpcReduction="10000"/>
          </a:bodyPr>
          <a:lstStyle/>
          <a:p>
            <a:r>
              <a:rPr lang="en-US" sz="2400" dirty="0"/>
              <a:t>Friedrich Engels was a German philosopher, social scientist, journalist, and businessman who lived from 1820 to 1895. His collection of work done with Karl Marx</a:t>
            </a:r>
            <a:r>
              <a:rPr lang="tr-TR" sz="2400" dirty="0"/>
              <a:t> (</a:t>
            </a:r>
            <a:r>
              <a:rPr lang="tr-TR" sz="2400" dirty="0" err="1"/>
              <a:t>Das</a:t>
            </a:r>
            <a:r>
              <a:rPr lang="tr-TR" sz="2400" dirty="0"/>
              <a:t> Kapital)</a:t>
            </a:r>
            <a:r>
              <a:rPr lang="en-US" sz="2400" dirty="0"/>
              <a:t> laid the groundwork for modern communism.</a:t>
            </a:r>
            <a:endParaRPr lang="tr-TR" sz="2400" dirty="0"/>
          </a:p>
          <a:p>
            <a:r>
              <a:rPr lang="en-US" sz="2400" dirty="0"/>
              <a:t>Engel's law is an observation in economics stating that, as income rises, the proportion of income spent on food falls―even if absolute expenditure on food rises. In other words, the income elasticity of demand of food is between 0 and 1.</a:t>
            </a:r>
          </a:p>
          <a:p>
            <a:r>
              <a:rPr lang="en-US" sz="2400" dirty="0"/>
              <a:t>Engel's law does not imply that food spending remains unchanged as income increases; instead, it suggests that consumers increase their expenditures for food products in percentage terms less than their increases in income.</a:t>
            </a:r>
            <a:endParaRPr lang="tr-TR" sz="2400" dirty="0"/>
          </a:p>
        </p:txBody>
      </p:sp>
      <p:sp>
        <p:nvSpPr>
          <p:cNvPr id="4" name="Slayt Numarası Yer Tutucusu 3">
            <a:extLst>
              <a:ext uri="{FF2B5EF4-FFF2-40B4-BE49-F238E27FC236}">
                <a16:creationId xmlns:a16="http://schemas.microsoft.com/office/drawing/2014/main" id="{CA7B056D-B660-4889-92C3-8FDA934FFCE8}"/>
              </a:ext>
            </a:extLst>
          </p:cNvPr>
          <p:cNvSpPr>
            <a:spLocks noGrp="1"/>
          </p:cNvSpPr>
          <p:nvPr>
            <p:ph type="sldNum" sz="quarter" idx="12"/>
          </p:nvPr>
        </p:nvSpPr>
        <p:spPr/>
        <p:txBody>
          <a:bodyPr/>
          <a:lstStyle/>
          <a:p>
            <a:fld id="{4B896723-57CD-594F-A552-1F057032A5F7}" type="slidenum">
              <a:rPr lang="en-US" smtClean="0">
                <a:solidFill>
                  <a:prstClr val="white"/>
                </a:solidFill>
              </a:rPr>
              <a:pPr/>
              <a:t>31</a:t>
            </a:fld>
            <a:endParaRPr lang="en-US">
              <a:solidFill>
                <a:prstClr val="white"/>
              </a:solidFill>
            </a:endParaRPr>
          </a:p>
        </p:txBody>
      </p:sp>
    </p:spTree>
    <p:extLst>
      <p:ext uri="{BB962C8B-B14F-4D97-AF65-F5344CB8AC3E}">
        <p14:creationId xmlns:p14="http://schemas.microsoft.com/office/powerpoint/2010/main" val="92770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Demographic Segmentation Abroad</a:t>
            </a:r>
          </a:p>
        </p:txBody>
      </p:sp>
      <p:sp>
        <p:nvSpPr>
          <p:cNvPr id="3" name="Content Placeholder 2"/>
          <p:cNvSpPr>
            <a:spLocks noGrp="1"/>
          </p:cNvSpPr>
          <p:nvPr>
            <p:ph idx="1"/>
          </p:nvPr>
        </p:nvSpPr>
        <p:spPr>
          <a:xfrm>
            <a:off x="326571" y="1254920"/>
            <a:ext cx="8444205" cy="4714940"/>
          </a:xfrm>
        </p:spPr>
        <p:txBody>
          <a:bodyPr/>
          <a:lstStyle/>
          <a:p>
            <a:r>
              <a:rPr lang="en-US" dirty="0"/>
              <a:t>Source of global demographic information</a:t>
            </a:r>
          </a:p>
          <a:p>
            <a:pPr lvl="1"/>
            <a:r>
              <a:rPr lang="en-US" dirty="0"/>
              <a:t>International Programs Center (IPC) at the U.S. Census Bureau</a:t>
            </a:r>
          </a:p>
          <a:p>
            <a:r>
              <a:rPr lang="en-US" dirty="0"/>
              <a:t>Private marketing research firms can supp</a:t>
            </a:r>
            <a:r>
              <a:rPr lang="tr-TR" dirty="0" err="1"/>
              <a:t>ly</a:t>
            </a:r>
            <a:r>
              <a:rPr lang="tr-TR" dirty="0"/>
              <a:t>/ </a:t>
            </a:r>
            <a:r>
              <a:rPr lang="en-US" dirty="0"/>
              <a:t> </a:t>
            </a:r>
            <a:r>
              <a:rPr lang="tr-TR" dirty="0" err="1"/>
              <a:t>provide</a:t>
            </a:r>
            <a:r>
              <a:rPr lang="tr-TR" dirty="0"/>
              <a:t> </a:t>
            </a:r>
            <a:r>
              <a:rPr lang="en-US" dirty="0"/>
              <a:t>government data</a:t>
            </a:r>
          </a:p>
          <a:p>
            <a:pPr marL="0" indent="0">
              <a:buNone/>
            </a:pPr>
            <a:endParaRPr lang="en-US" dirty="0"/>
          </a:p>
        </p:txBody>
      </p:sp>
      <p:sp>
        <p:nvSpPr>
          <p:cNvPr id="4" name="Slide Number Placeholder 3"/>
          <p:cNvSpPr>
            <a:spLocks noGrp="1"/>
          </p:cNvSpPr>
          <p:nvPr>
            <p:ph type="sldNum" sz="quarter" idx="12"/>
          </p:nvPr>
        </p:nvSpPr>
        <p:spPr/>
        <p:txBody>
          <a:bodyPr/>
          <a:lstStyle/>
          <a:p>
            <a:fld id="{4B896723-57CD-594F-A552-1F057032A5F7}" type="slidenum">
              <a:rPr lang="en-US" smtClean="0"/>
              <a:pPr/>
              <a:t>32</a:t>
            </a:fld>
            <a:endParaRPr lang="en-US" dirty="0"/>
          </a:p>
        </p:txBody>
      </p:sp>
    </p:spTree>
    <p:extLst>
      <p:ext uri="{BB962C8B-B14F-4D97-AF65-F5344CB8AC3E}">
        <p14:creationId xmlns:p14="http://schemas.microsoft.com/office/powerpoint/2010/main" val="1631756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Psychographic Segmentation?</a:t>
            </a:r>
          </a:p>
        </p:txBody>
      </p:sp>
      <p:sp>
        <p:nvSpPr>
          <p:cNvPr id="3" name="Content Placeholder 2"/>
          <p:cNvSpPr>
            <a:spLocks noGrp="1"/>
          </p:cNvSpPr>
          <p:nvPr>
            <p:ph idx="1"/>
          </p:nvPr>
        </p:nvSpPr>
        <p:spPr/>
        <p:txBody>
          <a:bodyPr/>
          <a:lstStyle/>
          <a:p>
            <a:r>
              <a:rPr lang="en-US" dirty="0"/>
              <a:t>Division of a population into groups that have similar attitudes, values, and lifestyles</a:t>
            </a:r>
          </a:p>
          <a:p>
            <a:r>
              <a:rPr lang="en-US" b="1" dirty="0">
                <a:solidFill>
                  <a:srgbClr val="FF0000"/>
                </a:solidFill>
              </a:rPr>
              <a:t>AIO statements </a:t>
            </a:r>
            <a:r>
              <a:rPr lang="en-US" dirty="0"/>
              <a:t>-</a:t>
            </a:r>
            <a:r>
              <a:rPr lang="en-US" b="1" dirty="0"/>
              <a:t> </a:t>
            </a:r>
            <a:r>
              <a:rPr lang="en-US" dirty="0"/>
              <a:t>Items on lifestyle surveys that describe various </a:t>
            </a:r>
            <a:r>
              <a:rPr lang="en-US" dirty="0">
                <a:highlight>
                  <a:srgbClr val="FFFF00"/>
                </a:highlight>
              </a:rPr>
              <a:t>a</a:t>
            </a:r>
            <a:r>
              <a:rPr lang="en-US" dirty="0"/>
              <a:t>ctivities, </a:t>
            </a:r>
            <a:r>
              <a:rPr lang="en-US" dirty="0">
                <a:highlight>
                  <a:srgbClr val="FFFF00"/>
                </a:highlight>
              </a:rPr>
              <a:t>i</a:t>
            </a:r>
            <a:r>
              <a:rPr lang="en-US" dirty="0"/>
              <a:t>nterests, and respondents’</a:t>
            </a:r>
            <a:r>
              <a:rPr lang="tr-TR" dirty="0"/>
              <a:t>/</a:t>
            </a:r>
            <a:r>
              <a:rPr lang="tr-TR" dirty="0" err="1"/>
              <a:t>subjects’s</a:t>
            </a:r>
            <a:r>
              <a:rPr lang="en-US" dirty="0"/>
              <a:t> </a:t>
            </a:r>
            <a:r>
              <a:rPr lang="en-US" dirty="0">
                <a:highlight>
                  <a:srgbClr val="FFFF00"/>
                </a:highlight>
              </a:rPr>
              <a:t>o</a:t>
            </a:r>
            <a:r>
              <a:rPr lang="en-US" dirty="0"/>
              <a:t>pinions</a:t>
            </a:r>
          </a:p>
          <a:p>
            <a:endParaRPr lang="en-US" dirty="0"/>
          </a:p>
        </p:txBody>
      </p:sp>
      <p:sp>
        <p:nvSpPr>
          <p:cNvPr id="4" name="Slide Number Placeholder 3"/>
          <p:cNvSpPr>
            <a:spLocks noGrp="1"/>
          </p:cNvSpPr>
          <p:nvPr>
            <p:ph type="sldNum" sz="quarter" idx="12"/>
          </p:nvPr>
        </p:nvSpPr>
        <p:spPr/>
        <p:txBody>
          <a:bodyPr/>
          <a:lstStyle/>
          <a:p>
            <a:fld id="{4B896723-57CD-594F-A552-1F057032A5F7}" type="slidenum">
              <a:rPr lang="en-US" smtClean="0"/>
              <a:pPr/>
              <a:t>33</a:t>
            </a:fld>
            <a:endParaRPr lang="en-US" dirty="0"/>
          </a:p>
        </p:txBody>
      </p:sp>
    </p:spTree>
    <p:extLst>
      <p:ext uri="{BB962C8B-B14F-4D97-AF65-F5344CB8AC3E}">
        <p14:creationId xmlns:p14="http://schemas.microsoft.com/office/powerpoint/2010/main" val="22124974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Psychographic Segmentation</a:t>
            </a:r>
          </a:p>
        </p:txBody>
      </p:sp>
      <p:sp>
        <p:nvSpPr>
          <p:cNvPr id="3" name="Content Placeholder 2"/>
          <p:cNvSpPr>
            <a:spLocks noGrp="1"/>
          </p:cNvSpPr>
          <p:nvPr>
            <p:ph idx="1"/>
          </p:nvPr>
        </p:nvSpPr>
        <p:spPr/>
        <p:txBody>
          <a:bodyPr/>
          <a:lstStyle/>
          <a:p>
            <a:r>
              <a:rPr lang="en-US" dirty="0"/>
              <a:t>Quantify</a:t>
            </a:r>
            <a:r>
              <a:rPr lang="tr-TR" dirty="0"/>
              <a:t>/</a:t>
            </a:r>
            <a:r>
              <a:rPr lang="tr-TR" dirty="0" err="1"/>
              <a:t>measure</a:t>
            </a:r>
            <a:r>
              <a:rPr lang="en-US" dirty="0"/>
              <a:t> aspects</a:t>
            </a:r>
            <a:r>
              <a:rPr lang="tr-TR" dirty="0"/>
              <a:t>/</a:t>
            </a:r>
            <a:r>
              <a:rPr lang="tr-TR" dirty="0" err="1"/>
              <a:t>characteristics</a:t>
            </a:r>
            <a:r>
              <a:rPr lang="tr-TR" dirty="0"/>
              <a:t> </a:t>
            </a:r>
            <a:r>
              <a:rPr lang="en-US" dirty="0"/>
              <a:t>of consumers’ personalities and lifestyles</a:t>
            </a:r>
          </a:p>
          <a:p>
            <a:r>
              <a:rPr lang="en-US" dirty="0"/>
              <a:t>Plan and promote more effectively</a:t>
            </a:r>
          </a:p>
          <a:p>
            <a:r>
              <a:rPr lang="en-US" dirty="0"/>
              <a:t>Acts as a good supplement</a:t>
            </a:r>
            <a:r>
              <a:rPr lang="tr-TR" dirty="0"/>
              <a:t>/</a:t>
            </a:r>
            <a:r>
              <a:rPr lang="tr-TR" dirty="0" err="1"/>
              <a:t>complement</a:t>
            </a:r>
            <a:r>
              <a:rPr lang="en-US" dirty="0"/>
              <a:t> to geographic and demographic segmentation</a:t>
            </a:r>
          </a:p>
          <a:p>
            <a:endParaRPr lang="en-US" dirty="0"/>
          </a:p>
        </p:txBody>
      </p:sp>
      <p:sp>
        <p:nvSpPr>
          <p:cNvPr id="4" name="Slide Number Placeholder 3"/>
          <p:cNvSpPr>
            <a:spLocks noGrp="1"/>
          </p:cNvSpPr>
          <p:nvPr>
            <p:ph type="sldNum" sz="quarter" idx="12"/>
          </p:nvPr>
        </p:nvSpPr>
        <p:spPr/>
        <p:txBody>
          <a:bodyPr/>
          <a:lstStyle/>
          <a:p>
            <a:fld id="{4B896723-57CD-594F-A552-1F057032A5F7}" type="slidenum">
              <a:rPr lang="en-US" smtClean="0"/>
              <a:pPr/>
              <a:t>34</a:t>
            </a:fld>
            <a:endParaRPr lang="en-US" dirty="0"/>
          </a:p>
        </p:txBody>
      </p:sp>
    </p:spTree>
    <p:extLst>
      <p:ext uri="{BB962C8B-B14F-4D97-AF65-F5344CB8AC3E}">
        <p14:creationId xmlns:p14="http://schemas.microsoft.com/office/powerpoint/2010/main" val="36978619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Product-Related Segmentation</a:t>
            </a:r>
          </a:p>
        </p:txBody>
      </p:sp>
      <p:sp>
        <p:nvSpPr>
          <p:cNvPr id="3" name="Content Placeholder 2"/>
          <p:cNvSpPr>
            <a:spLocks noGrp="1"/>
          </p:cNvSpPr>
          <p:nvPr>
            <p:ph idx="1"/>
          </p:nvPr>
        </p:nvSpPr>
        <p:spPr/>
        <p:txBody>
          <a:bodyPr/>
          <a:lstStyle/>
          <a:p>
            <a:r>
              <a:rPr lang="en-US" dirty="0"/>
              <a:t>Division of a population into homogeneous groups based on their relationships to a product</a:t>
            </a:r>
          </a:p>
          <a:p>
            <a:r>
              <a:rPr lang="en-US" dirty="0"/>
              <a:t>Segmenting by benefits sought</a:t>
            </a:r>
            <a:r>
              <a:rPr lang="tr-TR" dirty="0"/>
              <a:t>/</a:t>
            </a:r>
            <a:r>
              <a:rPr lang="tr-TR" dirty="0" err="1"/>
              <a:t>looked</a:t>
            </a:r>
            <a:r>
              <a:rPr lang="tr-TR" dirty="0"/>
              <a:t> </a:t>
            </a:r>
            <a:r>
              <a:rPr lang="tr-TR" dirty="0" err="1"/>
              <a:t>for</a:t>
            </a:r>
            <a:endParaRPr lang="en-US" dirty="0"/>
          </a:p>
          <a:p>
            <a:pPr lvl="1"/>
            <a:r>
              <a:rPr lang="en-US" dirty="0"/>
              <a:t>Focuses on the benefits people expect from using the product</a:t>
            </a:r>
          </a:p>
          <a:p>
            <a:pPr lvl="1"/>
            <a:r>
              <a:rPr lang="en-US" dirty="0"/>
              <a:t>Example: Women who work out</a:t>
            </a:r>
            <a:r>
              <a:rPr lang="tr-TR" dirty="0"/>
              <a:t>/</a:t>
            </a:r>
            <a:r>
              <a:rPr lang="tr-TR" dirty="0" err="1"/>
              <a:t>exercise</a:t>
            </a:r>
            <a:r>
              <a:rPr lang="en-US" dirty="0"/>
              <a:t> at Curves want to look their best and feel healthy</a:t>
            </a:r>
          </a:p>
        </p:txBody>
      </p:sp>
      <p:sp>
        <p:nvSpPr>
          <p:cNvPr id="4" name="Slide Number Placeholder 3"/>
          <p:cNvSpPr>
            <a:spLocks noGrp="1"/>
          </p:cNvSpPr>
          <p:nvPr>
            <p:ph type="sldNum" sz="quarter" idx="12"/>
          </p:nvPr>
        </p:nvSpPr>
        <p:spPr/>
        <p:txBody>
          <a:bodyPr/>
          <a:lstStyle/>
          <a:p>
            <a:fld id="{4B896723-57CD-594F-A552-1F057032A5F7}" type="slidenum">
              <a:rPr lang="en-US" smtClean="0"/>
              <a:pPr/>
              <a:t>35</a:t>
            </a:fld>
            <a:endParaRPr lang="en-US" dirty="0"/>
          </a:p>
        </p:txBody>
      </p:sp>
    </p:spTree>
    <p:extLst>
      <p:ext uri="{BB962C8B-B14F-4D97-AF65-F5344CB8AC3E}">
        <p14:creationId xmlns:p14="http://schemas.microsoft.com/office/powerpoint/2010/main" val="29957363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Product-Related Segmentation</a:t>
            </a:r>
          </a:p>
        </p:txBody>
      </p:sp>
      <p:sp>
        <p:nvSpPr>
          <p:cNvPr id="3" name="Content Placeholder 2"/>
          <p:cNvSpPr>
            <a:spLocks noGrp="1"/>
          </p:cNvSpPr>
          <p:nvPr>
            <p:ph idx="1"/>
          </p:nvPr>
        </p:nvSpPr>
        <p:spPr/>
        <p:txBody>
          <a:bodyPr/>
          <a:lstStyle/>
          <a:p>
            <a:r>
              <a:rPr lang="en-US" dirty="0"/>
              <a:t>Segmenting by usage rates</a:t>
            </a:r>
          </a:p>
          <a:p>
            <a:pPr lvl="1"/>
            <a:r>
              <a:rPr lang="en-US" b="1" dirty="0">
                <a:solidFill>
                  <a:srgbClr val="FF0000"/>
                </a:solidFill>
              </a:rPr>
              <a:t>80/20 principle </a:t>
            </a:r>
            <a:r>
              <a:rPr lang="en-US" dirty="0"/>
              <a:t>(Pareto’s law) - 80 percent of a product’s revenues come from 20 percent of its customers</a:t>
            </a:r>
          </a:p>
          <a:p>
            <a:pPr lvl="1"/>
            <a:r>
              <a:rPr lang="en-US" dirty="0"/>
              <a:t>Marketers may target heavy, moderate, light users or nonusers</a:t>
            </a:r>
          </a:p>
        </p:txBody>
      </p:sp>
      <p:sp>
        <p:nvSpPr>
          <p:cNvPr id="4" name="Slide Number Placeholder 3"/>
          <p:cNvSpPr>
            <a:spLocks noGrp="1"/>
          </p:cNvSpPr>
          <p:nvPr>
            <p:ph type="sldNum" sz="quarter" idx="12"/>
          </p:nvPr>
        </p:nvSpPr>
        <p:spPr/>
        <p:txBody>
          <a:bodyPr/>
          <a:lstStyle/>
          <a:p>
            <a:fld id="{4B896723-57CD-594F-A552-1F057032A5F7}" type="slidenum">
              <a:rPr lang="en-US" smtClean="0"/>
              <a:pPr/>
              <a:t>36</a:t>
            </a:fld>
            <a:endParaRPr lang="en-US" dirty="0"/>
          </a:p>
        </p:txBody>
      </p:sp>
    </p:spTree>
    <p:extLst>
      <p:ext uri="{BB962C8B-B14F-4D97-AF65-F5344CB8AC3E}">
        <p14:creationId xmlns:p14="http://schemas.microsoft.com/office/powerpoint/2010/main" val="10756108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EA6683E-45ED-4441-A9C0-919156CF5728}"/>
              </a:ext>
            </a:extLst>
          </p:cNvPr>
          <p:cNvSpPr>
            <a:spLocks noGrp="1"/>
          </p:cNvSpPr>
          <p:nvPr>
            <p:ph type="title"/>
          </p:nvPr>
        </p:nvSpPr>
        <p:spPr>
          <a:xfrm>
            <a:off x="457200" y="274638"/>
            <a:ext cx="8229600" cy="714407"/>
          </a:xfrm>
        </p:spPr>
        <p:txBody>
          <a:bodyPr/>
          <a:lstStyle/>
          <a:p>
            <a:pPr algn="ctr"/>
            <a:r>
              <a:rPr lang="tr-TR" dirty="0" err="1"/>
              <a:t>The</a:t>
            </a:r>
            <a:r>
              <a:rPr lang="tr-TR" dirty="0"/>
              <a:t> </a:t>
            </a:r>
            <a:r>
              <a:rPr lang="tr-TR" dirty="0" err="1"/>
              <a:t>Pareto</a:t>
            </a:r>
            <a:r>
              <a:rPr lang="tr-TR" dirty="0"/>
              <a:t> </a:t>
            </a:r>
            <a:r>
              <a:rPr lang="tr-TR" dirty="0" err="1"/>
              <a:t>Principle</a:t>
            </a:r>
            <a:endParaRPr lang="tr-TR" dirty="0"/>
          </a:p>
        </p:txBody>
      </p:sp>
      <p:sp>
        <p:nvSpPr>
          <p:cNvPr id="3" name="İçerik Yer Tutucusu 2">
            <a:extLst>
              <a:ext uri="{FF2B5EF4-FFF2-40B4-BE49-F238E27FC236}">
                <a16:creationId xmlns:a16="http://schemas.microsoft.com/office/drawing/2014/main" id="{D2E79998-95C0-4C7B-AFBB-70E69090D398}"/>
              </a:ext>
            </a:extLst>
          </p:cNvPr>
          <p:cNvSpPr>
            <a:spLocks noGrp="1"/>
          </p:cNvSpPr>
          <p:nvPr>
            <p:ph idx="1"/>
          </p:nvPr>
        </p:nvSpPr>
        <p:spPr>
          <a:xfrm>
            <a:off x="373223" y="1063690"/>
            <a:ext cx="8416213" cy="4906170"/>
          </a:xfrm>
        </p:spPr>
        <p:txBody>
          <a:bodyPr>
            <a:normAutofit fontScale="62500" lnSpcReduction="20000"/>
          </a:bodyPr>
          <a:lstStyle/>
          <a:p>
            <a:r>
              <a:rPr lang="en-US" dirty="0"/>
              <a:t>The Pareto principle states that for many outcomes roughly 80% of consequences come from 20% of the causes (the “vital few”). Other names for this principle are the 80/20 rule, the law of the vital few, or the principle of factor sparsity.</a:t>
            </a:r>
          </a:p>
          <a:p>
            <a:endParaRPr lang="en-US" dirty="0"/>
          </a:p>
          <a:p>
            <a:r>
              <a:rPr lang="en-US" dirty="0"/>
              <a:t>Management consultant Joseph M. </a:t>
            </a:r>
            <a:r>
              <a:rPr lang="en-US" dirty="0" err="1"/>
              <a:t>Juran</a:t>
            </a:r>
            <a:r>
              <a:rPr lang="en-US" dirty="0"/>
              <a:t> developed the concept in the context of quality control, and improvement, naming it after Italian economist Vilfredo Pareto, who noted the 80/20 connection while at the University of Lausanne in 1896. In his first work, </a:t>
            </a:r>
            <a:r>
              <a:rPr lang="en-US" b="1" i="1" dirty="0" err="1"/>
              <a:t>Cours</a:t>
            </a:r>
            <a:r>
              <a:rPr lang="en-US" b="1" i="1" dirty="0"/>
              <a:t> </a:t>
            </a:r>
            <a:r>
              <a:rPr lang="en-US" b="1" i="1" dirty="0" err="1"/>
              <a:t>d'économie</a:t>
            </a:r>
            <a:r>
              <a:rPr lang="en-US" b="1" i="1" dirty="0"/>
              <a:t> politique</a:t>
            </a:r>
            <a:r>
              <a:rPr lang="en-US" dirty="0"/>
              <a:t>, Pareto showed that approximately 80% of the land in Italy was owned by 20% of the population. The Pareto principle is only tangentially</a:t>
            </a:r>
            <a:r>
              <a:rPr lang="tr-TR" dirty="0"/>
              <a:t>/</a:t>
            </a:r>
            <a:r>
              <a:rPr lang="tr-TR" dirty="0" err="1"/>
              <a:t>unrefinedly</a:t>
            </a:r>
            <a:r>
              <a:rPr lang="en-US" dirty="0"/>
              <a:t> related to Pareto efficiency.</a:t>
            </a:r>
          </a:p>
          <a:p>
            <a:endParaRPr lang="en-US" dirty="0"/>
          </a:p>
          <a:p>
            <a:r>
              <a:rPr lang="en-US" dirty="0"/>
              <a:t>Mathematically, the 80/20 rule is roughly described by a power law distribution (also known as a Pareto distribution) for a particular set of parameters, and many natural phenomena have been shown to exhibit such a distribution. It is an adage of business management that "80% of sales come from 20% of clients".</a:t>
            </a:r>
            <a:endParaRPr lang="tr-TR" dirty="0"/>
          </a:p>
        </p:txBody>
      </p:sp>
      <p:sp>
        <p:nvSpPr>
          <p:cNvPr id="4" name="Slayt Numarası Yer Tutucusu 3">
            <a:extLst>
              <a:ext uri="{FF2B5EF4-FFF2-40B4-BE49-F238E27FC236}">
                <a16:creationId xmlns:a16="http://schemas.microsoft.com/office/drawing/2014/main" id="{9FBA0984-55E0-4775-AFE8-C51A216FB397}"/>
              </a:ext>
            </a:extLst>
          </p:cNvPr>
          <p:cNvSpPr>
            <a:spLocks noGrp="1"/>
          </p:cNvSpPr>
          <p:nvPr>
            <p:ph type="sldNum" sz="quarter" idx="12"/>
          </p:nvPr>
        </p:nvSpPr>
        <p:spPr/>
        <p:txBody>
          <a:bodyPr/>
          <a:lstStyle/>
          <a:p>
            <a:fld id="{4B896723-57CD-594F-A552-1F057032A5F7}" type="slidenum">
              <a:rPr lang="en-US" smtClean="0">
                <a:solidFill>
                  <a:prstClr val="white"/>
                </a:solidFill>
              </a:rPr>
              <a:pPr/>
              <a:t>37</a:t>
            </a:fld>
            <a:endParaRPr lang="en-US">
              <a:solidFill>
                <a:prstClr val="white"/>
              </a:solidFill>
            </a:endParaRPr>
          </a:p>
        </p:txBody>
      </p:sp>
    </p:spTree>
    <p:extLst>
      <p:ext uri="{BB962C8B-B14F-4D97-AF65-F5344CB8AC3E}">
        <p14:creationId xmlns:p14="http://schemas.microsoft.com/office/powerpoint/2010/main" val="23936252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73751"/>
          </a:xfrm>
        </p:spPr>
        <p:txBody>
          <a:bodyPr anchor="ctr">
            <a:normAutofit/>
          </a:bodyPr>
          <a:lstStyle/>
          <a:p>
            <a:r>
              <a:rPr lang="en-US" dirty="0"/>
              <a:t>Product-Related Segmentation</a:t>
            </a:r>
          </a:p>
        </p:txBody>
      </p:sp>
      <p:sp>
        <p:nvSpPr>
          <p:cNvPr id="3" name="Content Placeholder 2"/>
          <p:cNvSpPr>
            <a:spLocks noGrp="1"/>
          </p:cNvSpPr>
          <p:nvPr>
            <p:ph sz="half" idx="1"/>
          </p:nvPr>
        </p:nvSpPr>
        <p:spPr>
          <a:xfrm>
            <a:off x="457200" y="1600200"/>
            <a:ext cx="4038600" cy="4525963"/>
          </a:xfrm>
        </p:spPr>
        <p:txBody>
          <a:bodyPr>
            <a:normAutofit/>
          </a:bodyPr>
          <a:lstStyle/>
          <a:p>
            <a:r>
              <a:rPr lang="en-US" dirty="0"/>
              <a:t>Segmenting by brand loyalty</a:t>
            </a:r>
          </a:p>
          <a:p>
            <a:pPr lvl="1"/>
            <a:r>
              <a:rPr lang="en-US" sz="2800" dirty="0"/>
              <a:t>Example: Frequent purchaser programs</a:t>
            </a:r>
          </a:p>
          <a:p>
            <a:pPr marL="0" indent="0">
              <a:buNone/>
            </a:pPr>
            <a:r>
              <a:rPr lang="tr-TR" dirty="0"/>
              <a:t> </a:t>
            </a:r>
          </a:p>
          <a:p>
            <a:pPr marL="0" indent="0">
              <a:buNone/>
            </a:pPr>
            <a:r>
              <a:rPr lang="tr-TR" dirty="0" err="1"/>
              <a:t>Starbucks</a:t>
            </a:r>
            <a:r>
              <a:rPr lang="tr-TR" dirty="0"/>
              <a:t> </a:t>
            </a:r>
            <a:r>
              <a:rPr lang="tr-TR" dirty="0" err="1"/>
              <a:t>Card</a:t>
            </a:r>
            <a:endParaRPr lang="tr-TR" dirty="0"/>
          </a:p>
          <a:p>
            <a:pPr marL="0" indent="0">
              <a:buNone/>
            </a:pPr>
            <a:endParaRPr lang="en-US" dirty="0"/>
          </a:p>
        </p:txBody>
      </p:sp>
      <p:pic>
        <p:nvPicPr>
          <p:cNvPr id="5" name="Resim 4">
            <a:extLst>
              <a:ext uri="{FF2B5EF4-FFF2-40B4-BE49-F238E27FC236}">
                <a16:creationId xmlns:a16="http://schemas.microsoft.com/office/drawing/2014/main" id="{4275A2F7-869C-48D8-A3AA-3134B81215F1}"/>
              </a:ext>
            </a:extLst>
          </p:cNvPr>
          <p:cNvPicPr>
            <a:picLocks noChangeAspect="1"/>
          </p:cNvPicPr>
          <p:nvPr/>
        </p:nvPicPr>
        <p:blipFill>
          <a:blip r:embed="rId2"/>
          <a:stretch>
            <a:fillRect/>
          </a:stretch>
        </p:blipFill>
        <p:spPr>
          <a:xfrm>
            <a:off x="4648200" y="2232597"/>
            <a:ext cx="4038600" cy="3261168"/>
          </a:xfrm>
          <a:prstGeom prst="rect">
            <a:avLst/>
          </a:prstGeom>
          <a:noFill/>
        </p:spPr>
      </p:pic>
      <p:sp>
        <p:nvSpPr>
          <p:cNvPr id="4" name="Slide Number Placeholder 3"/>
          <p:cNvSpPr>
            <a:spLocks noGrp="1"/>
          </p:cNvSpPr>
          <p:nvPr>
            <p:ph type="sldNum" sz="quarter" idx="12"/>
          </p:nvPr>
        </p:nvSpPr>
        <p:spPr>
          <a:xfrm>
            <a:off x="7010400" y="6492875"/>
            <a:ext cx="2133600" cy="365125"/>
          </a:xfrm>
        </p:spPr>
        <p:txBody>
          <a:bodyPr anchor="ctr">
            <a:normAutofit/>
          </a:bodyPr>
          <a:lstStyle/>
          <a:p>
            <a:pPr>
              <a:spcAft>
                <a:spcPts val="600"/>
              </a:spcAft>
            </a:pPr>
            <a:fld id="{4B896723-57CD-594F-A552-1F057032A5F7}" type="slidenum">
              <a:rPr lang="en-US" smtClean="0">
                <a:solidFill>
                  <a:prstClr val="white"/>
                </a:solidFill>
              </a:rPr>
              <a:pPr>
                <a:spcAft>
                  <a:spcPts val="600"/>
                </a:spcAft>
              </a:pPr>
              <a:t>38</a:t>
            </a:fld>
            <a:endParaRPr lang="en-US">
              <a:solidFill>
                <a:prstClr val="white"/>
              </a:solidFill>
            </a:endParaRPr>
          </a:p>
        </p:txBody>
      </p:sp>
      <p:sp>
        <p:nvSpPr>
          <p:cNvPr id="7" name="Metin kutusu 6">
            <a:extLst>
              <a:ext uri="{FF2B5EF4-FFF2-40B4-BE49-F238E27FC236}">
                <a16:creationId xmlns:a16="http://schemas.microsoft.com/office/drawing/2014/main" id="{6DAB91E0-828A-460F-BF57-13E5BD6EEA27}"/>
              </a:ext>
            </a:extLst>
          </p:cNvPr>
          <p:cNvSpPr txBox="1"/>
          <p:nvPr/>
        </p:nvSpPr>
        <p:spPr>
          <a:xfrm>
            <a:off x="746448" y="4749589"/>
            <a:ext cx="2407299" cy="369332"/>
          </a:xfrm>
          <a:prstGeom prst="rect">
            <a:avLst/>
          </a:prstGeom>
          <a:noFill/>
        </p:spPr>
        <p:txBody>
          <a:bodyPr wrap="square">
            <a:spAutoFit/>
          </a:bodyPr>
          <a:lstStyle/>
          <a:p>
            <a:r>
              <a:rPr lang="tr-TR" b="1" dirty="0">
                <a:solidFill>
                  <a:srgbClr val="FF0000"/>
                </a:solidFill>
              </a:rPr>
              <a:t>STARBUCKS® REWARDS</a:t>
            </a:r>
          </a:p>
        </p:txBody>
      </p:sp>
    </p:spTree>
    <p:extLst>
      <p:ext uri="{BB962C8B-B14F-4D97-AF65-F5344CB8AC3E}">
        <p14:creationId xmlns:p14="http://schemas.microsoft.com/office/powerpoint/2010/main" val="24755783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Product-Related Segmentation</a:t>
            </a:r>
          </a:p>
        </p:txBody>
      </p:sp>
      <p:sp>
        <p:nvSpPr>
          <p:cNvPr id="3" name="Content Placeholder 2"/>
          <p:cNvSpPr>
            <a:spLocks noGrp="1"/>
          </p:cNvSpPr>
          <p:nvPr>
            <p:ph idx="1"/>
          </p:nvPr>
        </p:nvSpPr>
        <p:spPr/>
        <p:txBody>
          <a:bodyPr/>
          <a:lstStyle/>
          <a:p>
            <a:r>
              <a:rPr lang="en-US" dirty="0"/>
              <a:t>Using multiple segmentation bases</a:t>
            </a:r>
          </a:p>
          <a:p>
            <a:pPr lvl="1"/>
            <a:r>
              <a:rPr lang="en-US" dirty="0"/>
              <a:t>Segmentation helps marketers increase their accuracy</a:t>
            </a:r>
            <a:r>
              <a:rPr lang="tr-TR" dirty="0"/>
              <a:t>/</a:t>
            </a:r>
            <a:r>
              <a:rPr lang="tr-TR" dirty="0" err="1"/>
              <a:t>certainty</a:t>
            </a:r>
            <a:r>
              <a:rPr lang="en-US" dirty="0"/>
              <a:t> in reaching the right markets</a:t>
            </a:r>
          </a:p>
          <a:p>
            <a:pPr lvl="1"/>
            <a:r>
              <a:rPr lang="en-US" dirty="0"/>
              <a:t>Segmentation helps marketers to know their potential customers better</a:t>
            </a:r>
          </a:p>
          <a:p>
            <a:endParaRPr lang="en-US" dirty="0"/>
          </a:p>
          <a:p>
            <a:endParaRPr lang="en-US" dirty="0"/>
          </a:p>
        </p:txBody>
      </p:sp>
      <p:sp>
        <p:nvSpPr>
          <p:cNvPr id="4" name="Slide Number Placeholder 3"/>
          <p:cNvSpPr>
            <a:spLocks noGrp="1"/>
          </p:cNvSpPr>
          <p:nvPr>
            <p:ph type="sldNum" sz="quarter" idx="12"/>
          </p:nvPr>
        </p:nvSpPr>
        <p:spPr/>
        <p:txBody>
          <a:bodyPr/>
          <a:lstStyle/>
          <a:p>
            <a:fld id="{4B896723-57CD-594F-A552-1F057032A5F7}" type="slidenum">
              <a:rPr lang="en-US" smtClean="0"/>
              <a:pPr/>
              <a:t>39</a:t>
            </a:fld>
            <a:endParaRPr lang="en-US" dirty="0"/>
          </a:p>
        </p:txBody>
      </p:sp>
    </p:spTree>
    <p:extLst>
      <p:ext uri="{BB962C8B-B14F-4D97-AF65-F5344CB8AC3E}">
        <p14:creationId xmlns:p14="http://schemas.microsoft.com/office/powerpoint/2010/main" val="25520431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p:txBody>
          <a:bodyPr>
            <a:normAutofit/>
          </a:bodyPr>
          <a:lstStyle/>
          <a:p>
            <a:pPr>
              <a:buSzPct val="100000"/>
              <a:buFont typeface="+mj-lt"/>
              <a:buAutoNum type="arabicPeriod" startAt="8"/>
            </a:pPr>
            <a:r>
              <a:rPr lang="en-US" dirty="0"/>
              <a:t>Identify the four steps in the market segmentation process.</a:t>
            </a:r>
          </a:p>
          <a:p>
            <a:pPr>
              <a:buSzPct val="100000"/>
              <a:buFont typeface="+mj-lt"/>
              <a:buAutoNum type="arabicPeriod" startAt="8"/>
            </a:pPr>
            <a:r>
              <a:rPr lang="en-US" dirty="0"/>
              <a:t>Discuss four basic strategies for reaching target markets.</a:t>
            </a:r>
          </a:p>
          <a:p>
            <a:pPr>
              <a:buSzPct val="100000"/>
              <a:buFont typeface="+mj-lt"/>
              <a:buAutoNum type="arabicPeriod" startAt="8"/>
            </a:pPr>
            <a:r>
              <a:rPr lang="en-US" dirty="0"/>
              <a:t>Explain the four types of positioning strategies and the reasons for positioning and repositioning products.</a:t>
            </a:r>
          </a:p>
          <a:p>
            <a:pPr>
              <a:buAutoNum type="arabicPeriod" startAt="8"/>
            </a:pPr>
            <a:endParaRPr lang="en-US" dirty="0"/>
          </a:p>
          <a:p>
            <a:pPr>
              <a:buAutoNum type="arabicPeriod" startAt="8"/>
            </a:pPr>
            <a:endParaRPr lang="en-US" dirty="0"/>
          </a:p>
        </p:txBody>
      </p:sp>
      <p:sp>
        <p:nvSpPr>
          <p:cNvPr id="4" name="Slide Number Placeholder 3"/>
          <p:cNvSpPr>
            <a:spLocks noGrp="1"/>
          </p:cNvSpPr>
          <p:nvPr>
            <p:ph type="sldNum" sz="quarter" idx="12"/>
          </p:nvPr>
        </p:nvSpPr>
        <p:spPr/>
        <p:txBody>
          <a:bodyPr/>
          <a:lstStyle/>
          <a:p>
            <a:fld id="{4B896723-57CD-594F-A552-1F057032A5F7}" type="slidenum">
              <a:rPr lang="en-US" smtClean="0"/>
              <a:pPr/>
              <a:t>4</a:t>
            </a:fld>
            <a:endParaRPr lang="en-US" dirty="0"/>
          </a:p>
        </p:txBody>
      </p:sp>
    </p:spTree>
    <p:extLst>
      <p:ext uri="{BB962C8B-B14F-4D97-AF65-F5344CB8AC3E}">
        <p14:creationId xmlns:p14="http://schemas.microsoft.com/office/powerpoint/2010/main" val="23518123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Market Segmentation Process</a:t>
            </a:r>
          </a:p>
        </p:txBody>
      </p:sp>
      <p:sp>
        <p:nvSpPr>
          <p:cNvPr id="3" name="Content Placeholder 2"/>
          <p:cNvSpPr>
            <a:spLocks noGrp="1"/>
          </p:cNvSpPr>
          <p:nvPr>
            <p:ph idx="1"/>
          </p:nvPr>
        </p:nvSpPr>
        <p:spPr/>
        <p:txBody>
          <a:bodyPr/>
          <a:lstStyle/>
          <a:p>
            <a:r>
              <a:rPr lang="en-US" dirty="0"/>
              <a:t>Develop a relevant</a:t>
            </a:r>
            <a:r>
              <a:rPr lang="tr-TR" dirty="0"/>
              <a:t>/</a:t>
            </a:r>
            <a:r>
              <a:rPr lang="tr-TR" dirty="0" err="1"/>
              <a:t>appropriate</a:t>
            </a:r>
            <a:r>
              <a:rPr lang="en-US" dirty="0"/>
              <a:t> profile for each segment</a:t>
            </a:r>
          </a:p>
          <a:p>
            <a:pPr lvl="1"/>
            <a:r>
              <a:rPr lang="en-US" dirty="0"/>
              <a:t>In-depth analysis helps managers accurately</a:t>
            </a:r>
            <a:r>
              <a:rPr lang="tr-TR" dirty="0"/>
              <a:t>/ </a:t>
            </a:r>
            <a:r>
              <a:rPr lang="tr-TR" dirty="0" err="1"/>
              <a:t>precisely</a:t>
            </a:r>
            <a:r>
              <a:rPr lang="en-US" dirty="0"/>
              <a:t> match buyers’ needs with the firm’s marketing offerings</a:t>
            </a:r>
          </a:p>
          <a:p>
            <a:r>
              <a:rPr lang="en-US" dirty="0"/>
              <a:t>Forecast market potential</a:t>
            </a:r>
          </a:p>
          <a:p>
            <a:pPr lvl="1"/>
            <a:r>
              <a:rPr lang="en-US" dirty="0"/>
              <a:t>Market potential sets the upper limit on the demand competing firms can expect from a segment</a:t>
            </a:r>
          </a:p>
        </p:txBody>
      </p:sp>
      <p:sp>
        <p:nvSpPr>
          <p:cNvPr id="4" name="Slide Number Placeholder 3"/>
          <p:cNvSpPr>
            <a:spLocks noGrp="1"/>
          </p:cNvSpPr>
          <p:nvPr>
            <p:ph type="sldNum" sz="quarter" idx="12"/>
          </p:nvPr>
        </p:nvSpPr>
        <p:spPr/>
        <p:txBody>
          <a:bodyPr/>
          <a:lstStyle/>
          <a:p>
            <a:fld id="{4B896723-57CD-594F-A552-1F057032A5F7}" type="slidenum">
              <a:rPr lang="en-US" smtClean="0"/>
              <a:pPr/>
              <a:t>40</a:t>
            </a:fld>
            <a:endParaRPr lang="en-US" dirty="0"/>
          </a:p>
        </p:txBody>
      </p:sp>
    </p:spTree>
    <p:extLst>
      <p:ext uri="{BB962C8B-B14F-4D97-AF65-F5344CB8AC3E}">
        <p14:creationId xmlns:p14="http://schemas.microsoft.com/office/powerpoint/2010/main" val="2252142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Market Segmentation Process</a:t>
            </a:r>
          </a:p>
        </p:txBody>
      </p:sp>
      <p:sp>
        <p:nvSpPr>
          <p:cNvPr id="3" name="Content Placeholder 2"/>
          <p:cNvSpPr>
            <a:spLocks noGrp="1"/>
          </p:cNvSpPr>
          <p:nvPr>
            <p:ph idx="1"/>
          </p:nvPr>
        </p:nvSpPr>
        <p:spPr/>
        <p:txBody>
          <a:bodyPr>
            <a:normAutofit/>
          </a:bodyPr>
          <a:lstStyle/>
          <a:p>
            <a:r>
              <a:rPr lang="en-US" dirty="0"/>
              <a:t>Forecast probable market share</a:t>
            </a:r>
          </a:p>
          <a:p>
            <a:pPr lvl="1"/>
            <a:r>
              <a:rPr lang="en-US" dirty="0"/>
              <a:t>Comes from analysis of competitors’ market position and development of marketing strategy</a:t>
            </a:r>
          </a:p>
          <a:p>
            <a:r>
              <a:rPr lang="en-US" dirty="0"/>
              <a:t>Select specific market segments</a:t>
            </a:r>
          </a:p>
          <a:p>
            <a:pPr lvl="1"/>
            <a:r>
              <a:rPr lang="en-US" dirty="0"/>
              <a:t>Use demand forecasts and cost projections to determine profits and the return on investment from each segment</a:t>
            </a:r>
          </a:p>
          <a:p>
            <a:pPr lvl="1"/>
            <a:r>
              <a:rPr lang="en-US" dirty="0"/>
              <a:t>Marketers weigh</a:t>
            </a:r>
            <a:r>
              <a:rPr lang="tr-TR" dirty="0"/>
              <a:t>/</a:t>
            </a:r>
            <a:r>
              <a:rPr lang="tr-TR" dirty="0" err="1"/>
              <a:t>matter</a:t>
            </a:r>
            <a:r>
              <a:rPr lang="en-US" dirty="0"/>
              <a:t> more than monetary costs and benefits</a:t>
            </a:r>
          </a:p>
          <a:p>
            <a:endParaRPr lang="en-US" dirty="0"/>
          </a:p>
          <a:p>
            <a:endParaRPr lang="en-US" dirty="0"/>
          </a:p>
        </p:txBody>
      </p:sp>
      <p:sp>
        <p:nvSpPr>
          <p:cNvPr id="4" name="Slide Number Placeholder 3"/>
          <p:cNvSpPr>
            <a:spLocks noGrp="1"/>
          </p:cNvSpPr>
          <p:nvPr>
            <p:ph type="sldNum" sz="quarter" idx="12"/>
          </p:nvPr>
        </p:nvSpPr>
        <p:spPr/>
        <p:txBody>
          <a:bodyPr/>
          <a:lstStyle/>
          <a:p>
            <a:fld id="{4B896723-57CD-594F-A552-1F057032A5F7}" type="slidenum">
              <a:rPr lang="en-US" smtClean="0"/>
              <a:pPr/>
              <a:t>41</a:t>
            </a:fld>
            <a:endParaRPr lang="en-US" dirty="0"/>
          </a:p>
        </p:txBody>
      </p:sp>
    </p:spTree>
    <p:extLst>
      <p:ext uri="{BB962C8B-B14F-4D97-AF65-F5344CB8AC3E}">
        <p14:creationId xmlns:p14="http://schemas.microsoft.com/office/powerpoint/2010/main" val="33327453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73751"/>
          </a:xfrm>
        </p:spPr>
        <p:txBody>
          <a:bodyPr anchor="ctr">
            <a:normAutofit/>
          </a:bodyPr>
          <a:lstStyle/>
          <a:p>
            <a:r>
              <a:rPr lang="en-US" dirty="0"/>
              <a:t>Strategies for Reaching Target Markets</a:t>
            </a:r>
          </a:p>
        </p:txBody>
      </p:sp>
      <p:sp>
        <p:nvSpPr>
          <p:cNvPr id="3" name="Content Placeholder 2"/>
          <p:cNvSpPr>
            <a:spLocks noGrp="1"/>
          </p:cNvSpPr>
          <p:nvPr>
            <p:ph sz="half" idx="1"/>
          </p:nvPr>
        </p:nvSpPr>
        <p:spPr>
          <a:xfrm>
            <a:off x="457200" y="1600200"/>
            <a:ext cx="4038600" cy="4525963"/>
          </a:xfrm>
        </p:spPr>
        <p:txBody>
          <a:bodyPr>
            <a:normAutofit/>
          </a:bodyPr>
          <a:lstStyle/>
          <a:p>
            <a:pPr>
              <a:lnSpc>
                <a:spcPct val="90000"/>
              </a:lnSpc>
            </a:pPr>
            <a:r>
              <a:rPr lang="en-US" sz="2000" b="1" dirty="0"/>
              <a:t>Undifferentiated marketing</a:t>
            </a:r>
          </a:p>
          <a:p>
            <a:pPr lvl="1">
              <a:lnSpc>
                <a:spcPct val="90000"/>
              </a:lnSpc>
            </a:pPr>
            <a:r>
              <a:rPr lang="en-US" sz="2000" dirty="0"/>
              <a:t>Strategy that focuses on producing a single product and marketing it to all customers; also called mass marketing</a:t>
            </a:r>
            <a:r>
              <a:rPr lang="tr-TR" sz="2000" dirty="0"/>
              <a:t>, </a:t>
            </a:r>
            <a:r>
              <a:rPr lang="en-US" sz="2000" dirty="0"/>
              <a:t>e.g., gasoline, soft drinks, white </a:t>
            </a:r>
            <a:r>
              <a:rPr lang="en-US" sz="2000" dirty="0" err="1"/>
              <a:t>brea</a:t>
            </a:r>
            <a:r>
              <a:rPr lang="tr-TR" sz="2000" dirty="0"/>
              <a:t>d.</a:t>
            </a:r>
            <a:r>
              <a:rPr lang="en-US" sz="2000" dirty="0"/>
              <a:t> </a:t>
            </a:r>
            <a:r>
              <a:rPr lang="en-US" sz="2000" b="1" dirty="0"/>
              <a:t>Differentiated marketing</a:t>
            </a:r>
          </a:p>
          <a:p>
            <a:pPr lvl="1">
              <a:lnSpc>
                <a:spcPct val="90000"/>
              </a:lnSpc>
            </a:pPr>
            <a:r>
              <a:rPr lang="en-US" sz="2000" dirty="0"/>
              <a:t>Strategy that focuses on producing several products and pricing, promoting, and distributing them with different marketing mixes designed to satisfy smaller segments</a:t>
            </a:r>
            <a:r>
              <a:rPr lang="tr-TR" sz="2000" dirty="0"/>
              <a:t>. </a:t>
            </a:r>
            <a:endParaRPr lang="en-US" sz="2000" dirty="0"/>
          </a:p>
          <a:p>
            <a:pPr>
              <a:lnSpc>
                <a:spcPct val="90000"/>
              </a:lnSpc>
            </a:pPr>
            <a:endParaRPr lang="en-US" sz="2000" dirty="0"/>
          </a:p>
        </p:txBody>
      </p:sp>
      <p:pic>
        <p:nvPicPr>
          <p:cNvPr id="5" name="Resim 4">
            <a:extLst>
              <a:ext uri="{FF2B5EF4-FFF2-40B4-BE49-F238E27FC236}">
                <a16:creationId xmlns:a16="http://schemas.microsoft.com/office/drawing/2014/main" id="{08293084-4CE1-4B6F-923D-E401CD319A3F}"/>
              </a:ext>
            </a:extLst>
          </p:cNvPr>
          <p:cNvPicPr>
            <a:picLocks noChangeAspect="1"/>
          </p:cNvPicPr>
          <p:nvPr/>
        </p:nvPicPr>
        <p:blipFill>
          <a:blip r:embed="rId2"/>
          <a:stretch>
            <a:fillRect/>
          </a:stretch>
        </p:blipFill>
        <p:spPr>
          <a:xfrm>
            <a:off x="4572000" y="1248389"/>
            <a:ext cx="4038600" cy="2362580"/>
          </a:xfrm>
          <a:prstGeom prst="rect">
            <a:avLst/>
          </a:prstGeom>
          <a:noFill/>
        </p:spPr>
      </p:pic>
      <p:sp>
        <p:nvSpPr>
          <p:cNvPr id="4" name="Slide Number Placeholder 3"/>
          <p:cNvSpPr>
            <a:spLocks noGrp="1"/>
          </p:cNvSpPr>
          <p:nvPr>
            <p:ph type="sldNum" sz="quarter" idx="12"/>
          </p:nvPr>
        </p:nvSpPr>
        <p:spPr>
          <a:xfrm>
            <a:off x="7010400" y="6492875"/>
            <a:ext cx="2133600" cy="365125"/>
          </a:xfrm>
        </p:spPr>
        <p:txBody>
          <a:bodyPr anchor="ctr">
            <a:normAutofit/>
          </a:bodyPr>
          <a:lstStyle/>
          <a:p>
            <a:pPr>
              <a:spcAft>
                <a:spcPts val="600"/>
              </a:spcAft>
            </a:pPr>
            <a:fld id="{4B896723-57CD-594F-A552-1F057032A5F7}" type="slidenum">
              <a:rPr lang="en-US" smtClean="0">
                <a:solidFill>
                  <a:prstClr val="white"/>
                </a:solidFill>
              </a:rPr>
              <a:pPr>
                <a:spcAft>
                  <a:spcPts val="600"/>
                </a:spcAft>
              </a:pPr>
              <a:t>42</a:t>
            </a:fld>
            <a:endParaRPr lang="en-US">
              <a:solidFill>
                <a:prstClr val="white"/>
              </a:solidFill>
            </a:endParaRPr>
          </a:p>
        </p:txBody>
      </p:sp>
      <p:pic>
        <p:nvPicPr>
          <p:cNvPr id="7" name="Resim 6">
            <a:extLst>
              <a:ext uri="{FF2B5EF4-FFF2-40B4-BE49-F238E27FC236}">
                <a16:creationId xmlns:a16="http://schemas.microsoft.com/office/drawing/2014/main" id="{3D7BF7E4-F222-4BD7-94D0-759EA4DDDCD7}"/>
              </a:ext>
            </a:extLst>
          </p:cNvPr>
          <p:cNvPicPr>
            <a:picLocks noChangeAspect="1"/>
          </p:cNvPicPr>
          <p:nvPr/>
        </p:nvPicPr>
        <p:blipFill>
          <a:blip r:embed="rId3"/>
          <a:stretch>
            <a:fillRect/>
          </a:stretch>
        </p:blipFill>
        <p:spPr>
          <a:xfrm>
            <a:off x="4572000" y="3665974"/>
            <a:ext cx="4114800" cy="2826902"/>
          </a:xfrm>
          <a:prstGeom prst="rect">
            <a:avLst/>
          </a:prstGeom>
        </p:spPr>
      </p:pic>
    </p:spTree>
    <p:extLst>
      <p:ext uri="{BB962C8B-B14F-4D97-AF65-F5344CB8AC3E}">
        <p14:creationId xmlns:p14="http://schemas.microsoft.com/office/powerpoint/2010/main" val="1091958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73751"/>
          </a:xfrm>
        </p:spPr>
        <p:txBody>
          <a:bodyPr anchor="ctr">
            <a:normAutofit/>
          </a:bodyPr>
          <a:lstStyle/>
          <a:p>
            <a:r>
              <a:rPr lang="en-US" dirty="0"/>
              <a:t>Concentrated Marketing</a:t>
            </a:r>
          </a:p>
        </p:txBody>
      </p:sp>
      <p:sp>
        <p:nvSpPr>
          <p:cNvPr id="3" name="Content Placeholder 2"/>
          <p:cNvSpPr>
            <a:spLocks noGrp="1"/>
          </p:cNvSpPr>
          <p:nvPr>
            <p:ph sz="half" idx="1"/>
          </p:nvPr>
        </p:nvSpPr>
        <p:spPr>
          <a:xfrm>
            <a:off x="457200" y="1600200"/>
            <a:ext cx="4038600" cy="4525963"/>
          </a:xfrm>
        </p:spPr>
        <p:txBody>
          <a:bodyPr>
            <a:normAutofit/>
          </a:bodyPr>
          <a:lstStyle/>
          <a:p>
            <a:pPr>
              <a:lnSpc>
                <a:spcPct val="90000"/>
              </a:lnSpc>
            </a:pPr>
            <a:r>
              <a:rPr lang="en-US" sz="2200"/>
              <a:t>Focusing marketing efforts on satisfying a single market segment; also called niche marketing</a:t>
            </a:r>
          </a:p>
          <a:p>
            <a:pPr>
              <a:lnSpc>
                <a:spcPct val="90000"/>
              </a:lnSpc>
            </a:pPr>
            <a:r>
              <a:rPr lang="en-US" sz="2200"/>
              <a:t>Approach can appeal to small firms or to firms that offer highly specialized goods and services</a:t>
            </a:r>
          </a:p>
          <a:p>
            <a:pPr>
              <a:lnSpc>
                <a:spcPct val="90000"/>
              </a:lnSpc>
            </a:pPr>
            <a:r>
              <a:rPr lang="en-US" sz="2200"/>
              <a:t>Example: </a:t>
            </a:r>
            <a:r>
              <a:rPr lang="en-US" sz="2200">
                <a:hlinkClick r:id="rId2"/>
              </a:rPr>
              <a:t>Peanut Butter &amp; Co</a:t>
            </a:r>
            <a:r>
              <a:rPr lang="en-US" sz="2200"/>
              <a:t>, which appeals to peanut butter lovers</a:t>
            </a:r>
          </a:p>
          <a:p>
            <a:pPr>
              <a:lnSpc>
                <a:spcPct val="90000"/>
              </a:lnSpc>
            </a:pPr>
            <a:r>
              <a:rPr lang="en-US" sz="2200"/>
              <a:t>Can backfire if competitors target the same niche or if market decreases</a:t>
            </a:r>
          </a:p>
          <a:p>
            <a:pPr marL="0" indent="0">
              <a:lnSpc>
                <a:spcPct val="90000"/>
              </a:lnSpc>
              <a:buNone/>
            </a:pPr>
            <a:endParaRPr lang="en-US" sz="2200"/>
          </a:p>
        </p:txBody>
      </p:sp>
      <p:pic>
        <p:nvPicPr>
          <p:cNvPr id="5" name="Resim 4">
            <a:extLst>
              <a:ext uri="{FF2B5EF4-FFF2-40B4-BE49-F238E27FC236}">
                <a16:creationId xmlns:a16="http://schemas.microsoft.com/office/drawing/2014/main" id="{B4E59411-DC88-4B31-9730-DFD8782372B4}"/>
              </a:ext>
            </a:extLst>
          </p:cNvPr>
          <p:cNvPicPr>
            <a:picLocks noChangeAspect="1"/>
          </p:cNvPicPr>
          <p:nvPr/>
        </p:nvPicPr>
        <p:blipFill>
          <a:blip r:embed="rId3"/>
          <a:stretch>
            <a:fillRect/>
          </a:stretch>
        </p:blipFill>
        <p:spPr>
          <a:xfrm>
            <a:off x="4648200" y="1843881"/>
            <a:ext cx="4038600" cy="4038600"/>
          </a:xfrm>
          <a:prstGeom prst="rect">
            <a:avLst/>
          </a:prstGeom>
          <a:noFill/>
        </p:spPr>
      </p:pic>
      <p:sp>
        <p:nvSpPr>
          <p:cNvPr id="4" name="Slide Number Placeholder 3"/>
          <p:cNvSpPr>
            <a:spLocks noGrp="1"/>
          </p:cNvSpPr>
          <p:nvPr>
            <p:ph type="sldNum" sz="quarter" idx="12"/>
          </p:nvPr>
        </p:nvSpPr>
        <p:spPr>
          <a:xfrm>
            <a:off x="7010400" y="6492875"/>
            <a:ext cx="2133600" cy="365125"/>
          </a:xfrm>
        </p:spPr>
        <p:txBody>
          <a:bodyPr anchor="ctr">
            <a:normAutofit/>
          </a:bodyPr>
          <a:lstStyle/>
          <a:p>
            <a:pPr>
              <a:spcAft>
                <a:spcPts val="600"/>
              </a:spcAft>
            </a:pPr>
            <a:fld id="{4B896723-57CD-594F-A552-1F057032A5F7}" type="slidenum">
              <a:rPr lang="en-US" smtClean="0">
                <a:solidFill>
                  <a:prstClr val="white"/>
                </a:solidFill>
              </a:rPr>
              <a:pPr>
                <a:spcAft>
                  <a:spcPts val="600"/>
                </a:spcAft>
              </a:pPr>
              <a:t>43</a:t>
            </a:fld>
            <a:endParaRPr lang="en-US">
              <a:solidFill>
                <a:prstClr val="white"/>
              </a:solidFill>
            </a:endParaRPr>
          </a:p>
        </p:txBody>
      </p:sp>
    </p:spTree>
    <p:extLst>
      <p:ext uri="{BB962C8B-B14F-4D97-AF65-F5344CB8AC3E}">
        <p14:creationId xmlns:p14="http://schemas.microsoft.com/office/powerpoint/2010/main" val="15422708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93109"/>
          </a:xfrm>
        </p:spPr>
        <p:txBody>
          <a:bodyPr anchor="ctr">
            <a:normAutofit fontScale="90000"/>
          </a:bodyPr>
          <a:lstStyle/>
          <a:p>
            <a:pPr algn="ctr"/>
            <a:r>
              <a:rPr lang="en-US" dirty="0"/>
              <a:t>Micromarketing</a:t>
            </a:r>
          </a:p>
        </p:txBody>
      </p:sp>
      <p:pic>
        <p:nvPicPr>
          <p:cNvPr id="5" name="Resim 4">
            <a:extLst>
              <a:ext uri="{FF2B5EF4-FFF2-40B4-BE49-F238E27FC236}">
                <a16:creationId xmlns:a16="http://schemas.microsoft.com/office/drawing/2014/main" id="{8722BBFB-0976-4729-B6A3-404B182606F8}"/>
              </a:ext>
            </a:extLst>
          </p:cNvPr>
          <p:cNvPicPr>
            <a:picLocks noChangeAspect="1"/>
          </p:cNvPicPr>
          <p:nvPr/>
        </p:nvPicPr>
        <p:blipFill>
          <a:blip r:embed="rId2"/>
          <a:stretch>
            <a:fillRect/>
          </a:stretch>
        </p:blipFill>
        <p:spPr>
          <a:xfrm>
            <a:off x="711374" y="1600200"/>
            <a:ext cx="3530251" cy="4525963"/>
          </a:xfrm>
          <a:prstGeom prst="rect">
            <a:avLst/>
          </a:prstGeom>
          <a:noFill/>
        </p:spPr>
      </p:pic>
      <p:sp>
        <p:nvSpPr>
          <p:cNvPr id="3" name="Content Placeholder 2"/>
          <p:cNvSpPr>
            <a:spLocks noGrp="1"/>
          </p:cNvSpPr>
          <p:nvPr>
            <p:ph sz="half" idx="2"/>
          </p:nvPr>
        </p:nvSpPr>
        <p:spPr>
          <a:xfrm>
            <a:off x="4648200" y="1600200"/>
            <a:ext cx="4038600" cy="4525963"/>
          </a:xfrm>
        </p:spPr>
        <p:txBody>
          <a:bodyPr>
            <a:normAutofit/>
          </a:bodyPr>
          <a:lstStyle/>
          <a:p>
            <a:pPr>
              <a:lnSpc>
                <a:spcPct val="90000"/>
              </a:lnSpc>
            </a:pPr>
            <a:r>
              <a:rPr lang="en-US" sz="2000" dirty="0"/>
              <a:t>Targeting potential customers at very narrow, basic levels</a:t>
            </a:r>
          </a:p>
          <a:p>
            <a:pPr>
              <a:lnSpc>
                <a:spcPct val="90000"/>
              </a:lnSpc>
            </a:pPr>
            <a:r>
              <a:rPr lang="en-US" sz="2000" dirty="0"/>
              <a:t>Internet makes micromarketing more effective</a:t>
            </a:r>
          </a:p>
          <a:p>
            <a:pPr>
              <a:lnSpc>
                <a:spcPct val="90000"/>
              </a:lnSpc>
            </a:pPr>
            <a:r>
              <a:rPr lang="en-US" sz="2000" dirty="0"/>
              <a:t>Firms can suffer if market is too small and specialized to be profitable</a:t>
            </a:r>
          </a:p>
          <a:p>
            <a:pPr>
              <a:lnSpc>
                <a:spcPct val="90000"/>
              </a:lnSpc>
            </a:pPr>
            <a:r>
              <a:rPr lang="tr-TR" sz="2000" dirty="0" err="1"/>
              <a:t>e.g</a:t>
            </a:r>
            <a:r>
              <a:rPr lang="tr-TR" sz="2000" dirty="0"/>
              <a:t>., w</a:t>
            </a:r>
            <a:r>
              <a:rPr lang="en-US" sz="2000" dirty="0"/>
              <a:t>hen P&amp;G was introducing its </a:t>
            </a:r>
            <a:r>
              <a:rPr lang="en-US" sz="2000" dirty="0">
                <a:highlight>
                  <a:srgbClr val="FFFF00"/>
                </a:highlight>
              </a:rPr>
              <a:t>Pantene Relaxed &amp; Natural shampoo and conditioner </a:t>
            </a:r>
            <a:r>
              <a:rPr lang="en-US" sz="2000" dirty="0"/>
              <a:t>product line, it created and ran a unique marketing campaign to target </a:t>
            </a:r>
            <a:r>
              <a:rPr lang="en-US" sz="2000" dirty="0">
                <a:highlight>
                  <a:srgbClr val="00FFFF"/>
                </a:highlight>
              </a:rPr>
              <a:t>African American women</a:t>
            </a:r>
            <a:r>
              <a:rPr lang="en-US" sz="2000" dirty="0"/>
              <a:t>. </a:t>
            </a:r>
            <a:endParaRPr lang="tr-TR" sz="2000" dirty="0"/>
          </a:p>
          <a:p>
            <a:pPr marL="0" indent="0">
              <a:lnSpc>
                <a:spcPct val="90000"/>
              </a:lnSpc>
              <a:buNone/>
            </a:pPr>
            <a:endParaRPr lang="en-US" sz="2000" dirty="0"/>
          </a:p>
        </p:txBody>
      </p:sp>
      <p:sp>
        <p:nvSpPr>
          <p:cNvPr id="4" name="Slide Number Placeholder 3"/>
          <p:cNvSpPr>
            <a:spLocks noGrp="1"/>
          </p:cNvSpPr>
          <p:nvPr>
            <p:ph type="sldNum" sz="quarter" idx="12"/>
          </p:nvPr>
        </p:nvSpPr>
        <p:spPr>
          <a:xfrm>
            <a:off x="7010400" y="6492875"/>
            <a:ext cx="2133600" cy="365125"/>
          </a:xfrm>
        </p:spPr>
        <p:txBody>
          <a:bodyPr anchor="ctr">
            <a:normAutofit/>
          </a:bodyPr>
          <a:lstStyle/>
          <a:p>
            <a:pPr>
              <a:spcAft>
                <a:spcPts val="600"/>
              </a:spcAft>
            </a:pPr>
            <a:fld id="{4B896723-57CD-594F-A552-1F057032A5F7}" type="slidenum">
              <a:rPr lang="en-US" smtClean="0">
                <a:solidFill>
                  <a:prstClr val="white"/>
                </a:solidFill>
              </a:rPr>
              <a:pPr>
                <a:spcAft>
                  <a:spcPts val="600"/>
                </a:spcAft>
              </a:pPr>
              <a:t>44</a:t>
            </a:fld>
            <a:endParaRPr lang="en-US">
              <a:solidFill>
                <a:prstClr val="white"/>
              </a:solidFill>
            </a:endParaRPr>
          </a:p>
        </p:txBody>
      </p:sp>
    </p:spTree>
    <p:extLst>
      <p:ext uri="{BB962C8B-B14F-4D97-AF65-F5344CB8AC3E}">
        <p14:creationId xmlns:p14="http://schemas.microsoft.com/office/powerpoint/2010/main" val="27906087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Selecting and Executing a Strategy</a:t>
            </a:r>
          </a:p>
        </p:txBody>
      </p:sp>
      <p:sp>
        <p:nvSpPr>
          <p:cNvPr id="3" name="Content Placeholder 2"/>
          <p:cNvSpPr>
            <a:spLocks noGrp="1"/>
          </p:cNvSpPr>
          <p:nvPr>
            <p:ph idx="1"/>
          </p:nvPr>
        </p:nvSpPr>
        <p:spPr/>
        <p:txBody>
          <a:bodyPr/>
          <a:lstStyle/>
          <a:p>
            <a:r>
              <a:rPr lang="en-US" dirty="0"/>
              <a:t>Basic determinants of marketing strategy</a:t>
            </a:r>
          </a:p>
          <a:p>
            <a:pPr lvl="1"/>
            <a:r>
              <a:rPr lang="en-US" dirty="0"/>
              <a:t>Company resources</a:t>
            </a:r>
          </a:p>
          <a:p>
            <a:pPr lvl="1"/>
            <a:r>
              <a:rPr lang="en-US" dirty="0"/>
              <a:t>Product homogeneity</a:t>
            </a:r>
          </a:p>
          <a:p>
            <a:pPr lvl="1"/>
            <a:r>
              <a:rPr lang="en-US" dirty="0"/>
              <a:t>Stage in the product lifestyle</a:t>
            </a:r>
          </a:p>
          <a:p>
            <a:pPr lvl="1"/>
            <a:r>
              <a:rPr lang="en-US" dirty="0"/>
              <a:t>Competitors’ strategies</a:t>
            </a:r>
          </a:p>
          <a:p>
            <a:endParaRPr lang="en-US" dirty="0"/>
          </a:p>
        </p:txBody>
      </p:sp>
      <p:sp>
        <p:nvSpPr>
          <p:cNvPr id="4" name="Slide Number Placeholder 3"/>
          <p:cNvSpPr>
            <a:spLocks noGrp="1"/>
          </p:cNvSpPr>
          <p:nvPr>
            <p:ph type="sldNum" sz="quarter" idx="12"/>
          </p:nvPr>
        </p:nvSpPr>
        <p:spPr/>
        <p:txBody>
          <a:bodyPr/>
          <a:lstStyle/>
          <a:p>
            <a:fld id="{4B896723-57CD-594F-A552-1F057032A5F7}" type="slidenum">
              <a:rPr lang="en-US" smtClean="0"/>
              <a:pPr/>
              <a:t>45</a:t>
            </a:fld>
            <a:endParaRPr lang="en-US" dirty="0"/>
          </a:p>
        </p:txBody>
      </p:sp>
    </p:spTree>
    <p:extLst>
      <p:ext uri="{BB962C8B-B14F-4D97-AF65-F5344CB8AC3E}">
        <p14:creationId xmlns:p14="http://schemas.microsoft.com/office/powerpoint/2010/main" val="29687657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Positioning</a:t>
            </a:r>
          </a:p>
        </p:txBody>
      </p:sp>
      <p:sp>
        <p:nvSpPr>
          <p:cNvPr id="3" name="Content Placeholder 2"/>
          <p:cNvSpPr>
            <a:spLocks noGrp="1"/>
          </p:cNvSpPr>
          <p:nvPr>
            <p:ph idx="1"/>
          </p:nvPr>
        </p:nvSpPr>
        <p:spPr/>
        <p:txBody>
          <a:bodyPr/>
          <a:lstStyle/>
          <a:p>
            <a:r>
              <a:rPr lang="en-US" dirty="0"/>
              <a:t>Placing a product at a certain point or location within a market in the minds of prospective buyers</a:t>
            </a:r>
          </a:p>
          <a:p>
            <a:r>
              <a:rPr lang="en-US" dirty="0"/>
              <a:t>Possible approaches </a:t>
            </a:r>
          </a:p>
          <a:p>
            <a:pPr lvl="1"/>
            <a:r>
              <a:rPr lang="en-US" dirty="0"/>
              <a:t>Attributes</a:t>
            </a:r>
            <a:r>
              <a:rPr lang="tr-TR" dirty="0"/>
              <a:t>/</a:t>
            </a:r>
            <a:r>
              <a:rPr lang="tr-TR" dirty="0" err="1"/>
              <a:t>features</a:t>
            </a:r>
            <a:endParaRPr lang="en-US" dirty="0"/>
          </a:p>
          <a:p>
            <a:pPr lvl="1"/>
            <a:r>
              <a:rPr lang="en-US" dirty="0"/>
              <a:t>Price/quality</a:t>
            </a:r>
          </a:p>
          <a:p>
            <a:pPr lvl="1"/>
            <a:r>
              <a:rPr lang="en-US" dirty="0"/>
              <a:t>Competitors</a:t>
            </a:r>
          </a:p>
          <a:p>
            <a:pPr lvl="1"/>
            <a:r>
              <a:rPr lang="en-US" dirty="0"/>
              <a:t>Application</a:t>
            </a:r>
            <a:r>
              <a:rPr lang="tr-TR" dirty="0"/>
              <a:t>/</a:t>
            </a:r>
            <a:r>
              <a:rPr lang="tr-TR" dirty="0" err="1"/>
              <a:t>practise</a:t>
            </a:r>
            <a:endParaRPr lang="en-US" dirty="0"/>
          </a:p>
          <a:p>
            <a:pPr lvl="1"/>
            <a:r>
              <a:rPr lang="en-US" dirty="0"/>
              <a:t>Product user/class</a:t>
            </a:r>
            <a:r>
              <a:rPr lang="tr-TR" dirty="0"/>
              <a:t> (</a:t>
            </a:r>
            <a:r>
              <a:rPr lang="tr-TR" dirty="0" err="1"/>
              <a:t>social</a:t>
            </a:r>
            <a:r>
              <a:rPr lang="tr-TR" dirty="0"/>
              <a:t>)</a:t>
            </a:r>
            <a:endParaRPr lang="en-US" dirty="0"/>
          </a:p>
          <a:p>
            <a:endParaRPr lang="en-US" dirty="0"/>
          </a:p>
        </p:txBody>
      </p:sp>
      <p:sp>
        <p:nvSpPr>
          <p:cNvPr id="4" name="Slide Number Placeholder 3"/>
          <p:cNvSpPr>
            <a:spLocks noGrp="1"/>
          </p:cNvSpPr>
          <p:nvPr>
            <p:ph type="sldNum" sz="quarter" idx="12"/>
          </p:nvPr>
        </p:nvSpPr>
        <p:spPr/>
        <p:txBody>
          <a:bodyPr/>
          <a:lstStyle/>
          <a:p>
            <a:fld id="{4B896723-57CD-594F-A552-1F057032A5F7}" type="slidenum">
              <a:rPr lang="en-US" smtClean="0"/>
              <a:pPr/>
              <a:t>46</a:t>
            </a:fld>
            <a:endParaRPr lang="en-US" dirty="0"/>
          </a:p>
        </p:txBody>
      </p:sp>
    </p:spTree>
    <p:extLst>
      <p:ext uri="{BB962C8B-B14F-4D97-AF65-F5344CB8AC3E}">
        <p14:creationId xmlns:p14="http://schemas.microsoft.com/office/powerpoint/2010/main" val="15581966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Positioning</a:t>
            </a:r>
          </a:p>
        </p:txBody>
      </p:sp>
      <p:sp>
        <p:nvSpPr>
          <p:cNvPr id="3" name="Content Placeholder 2"/>
          <p:cNvSpPr>
            <a:spLocks noGrp="1"/>
          </p:cNvSpPr>
          <p:nvPr>
            <p:ph idx="1"/>
          </p:nvPr>
        </p:nvSpPr>
        <p:spPr/>
        <p:txBody>
          <a:bodyPr/>
          <a:lstStyle/>
          <a:p>
            <a:r>
              <a:rPr lang="en-US" dirty="0"/>
              <a:t>Distinguishes</a:t>
            </a:r>
            <a:r>
              <a:rPr lang="tr-TR" dirty="0"/>
              <a:t>/</a:t>
            </a:r>
            <a:r>
              <a:rPr lang="tr-TR" dirty="0" err="1"/>
              <a:t>separates</a:t>
            </a:r>
            <a:r>
              <a:rPr lang="en-US" dirty="0"/>
              <a:t> firm’s offerings from its competitors’</a:t>
            </a:r>
          </a:p>
          <a:p>
            <a:r>
              <a:rPr lang="en-US" dirty="0"/>
              <a:t>Marketers may develop a positioning map and reposition a product as necessary</a:t>
            </a:r>
          </a:p>
          <a:p>
            <a:endParaRPr lang="en-US" dirty="0"/>
          </a:p>
        </p:txBody>
      </p:sp>
      <p:sp>
        <p:nvSpPr>
          <p:cNvPr id="4" name="Slide Number Placeholder 3"/>
          <p:cNvSpPr>
            <a:spLocks noGrp="1"/>
          </p:cNvSpPr>
          <p:nvPr>
            <p:ph type="sldNum" sz="quarter" idx="12"/>
          </p:nvPr>
        </p:nvSpPr>
        <p:spPr/>
        <p:txBody>
          <a:bodyPr/>
          <a:lstStyle/>
          <a:p>
            <a:fld id="{4B896723-57CD-594F-A552-1F057032A5F7}" type="slidenum">
              <a:rPr lang="en-US" smtClean="0"/>
              <a:pPr/>
              <a:t>47</a:t>
            </a:fld>
            <a:endParaRPr lang="en-US" dirty="0"/>
          </a:p>
        </p:txBody>
      </p:sp>
    </p:spTree>
    <p:extLst>
      <p:ext uri="{BB962C8B-B14F-4D97-AF65-F5344CB8AC3E}">
        <p14:creationId xmlns:p14="http://schemas.microsoft.com/office/powerpoint/2010/main" val="2250422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Nederlander</a:t>
            </a:r>
            <a:r>
              <a:rPr lang="en-US" dirty="0"/>
              <a:t> Video</a:t>
            </a:r>
          </a:p>
        </p:txBody>
      </p:sp>
      <p:sp>
        <p:nvSpPr>
          <p:cNvPr id="4" name="Slide Number Placeholder 3"/>
          <p:cNvSpPr>
            <a:spLocks noGrp="1"/>
          </p:cNvSpPr>
          <p:nvPr>
            <p:ph type="sldNum" sz="quarter" idx="12"/>
          </p:nvPr>
        </p:nvSpPr>
        <p:spPr/>
        <p:txBody>
          <a:bodyPr/>
          <a:lstStyle/>
          <a:p>
            <a:fld id="{4B896723-57CD-594F-A552-1F057032A5F7}" type="slidenum">
              <a:rPr lang="en-US" smtClean="0"/>
              <a:pPr/>
              <a:t>48</a:t>
            </a:fld>
            <a:endParaRPr lang="en-US" dirty="0"/>
          </a:p>
        </p:txBody>
      </p:sp>
      <p:sp>
        <p:nvSpPr>
          <p:cNvPr id="5" name="TextBox 4"/>
          <p:cNvSpPr txBox="1"/>
          <p:nvPr/>
        </p:nvSpPr>
        <p:spPr>
          <a:xfrm>
            <a:off x="457200" y="2342609"/>
            <a:ext cx="7341704" cy="923330"/>
          </a:xfrm>
          <a:prstGeom prst="rect">
            <a:avLst/>
          </a:prstGeom>
          <a:noFill/>
        </p:spPr>
        <p:txBody>
          <a:bodyPr wrap="square" rtlCol="0">
            <a:spAutoFit/>
          </a:bodyPr>
          <a:lstStyle/>
          <a:p>
            <a:r>
              <a:rPr lang="en-US" u="sng" dirty="0">
                <a:hlinkClick r:id="rId2"/>
              </a:rPr>
              <a:t>http</a:t>
            </a:r>
            <a:r>
              <a:rPr lang="en-US" u="sng">
                <a:hlinkClick r:id="rId2"/>
              </a:rPr>
              <a:t>://www.cengage.com/marketing/book_content/boone_9781133628460/videos/ch09.html</a:t>
            </a:r>
            <a:endParaRPr lang="en-US" u="sng"/>
          </a:p>
          <a:p>
            <a:endParaRPr lang="en-US" dirty="0"/>
          </a:p>
        </p:txBody>
      </p:sp>
    </p:spTree>
    <p:extLst>
      <p:ext uri="{BB962C8B-B14F-4D97-AF65-F5344CB8AC3E}">
        <p14:creationId xmlns:p14="http://schemas.microsoft.com/office/powerpoint/2010/main" val="27849705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p:txBody>
          <a:bodyPr>
            <a:normAutofit/>
          </a:bodyPr>
          <a:lstStyle/>
          <a:p>
            <a:r>
              <a:rPr lang="en-US" b="1" dirty="0">
                <a:solidFill>
                  <a:srgbClr val="FF0000"/>
                </a:solidFill>
              </a:rPr>
              <a:t>Market</a:t>
            </a:r>
            <a:r>
              <a:rPr lang="en-US" dirty="0"/>
              <a:t> - Group of people with sufficient purchasing power, authority, and willingness</a:t>
            </a:r>
            <a:r>
              <a:rPr lang="tr-TR" dirty="0"/>
              <a:t>/</a:t>
            </a:r>
            <a:r>
              <a:rPr lang="tr-TR" dirty="0" err="1"/>
              <a:t>desire</a:t>
            </a:r>
            <a:r>
              <a:rPr lang="en-US" dirty="0"/>
              <a:t> to buy</a:t>
            </a:r>
          </a:p>
          <a:p>
            <a:r>
              <a:rPr lang="en-US" b="1" dirty="0">
                <a:solidFill>
                  <a:srgbClr val="FF0000"/>
                </a:solidFill>
              </a:rPr>
              <a:t>Target market</a:t>
            </a:r>
            <a:r>
              <a:rPr lang="en-US" dirty="0"/>
              <a:t> - Group of people a firm</a:t>
            </a:r>
            <a:r>
              <a:rPr lang="tr-TR" dirty="0"/>
              <a:t>/ </a:t>
            </a:r>
            <a:r>
              <a:rPr lang="tr-TR" dirty="0" err="1"/>
              <a:t>company</a:t>
            </a:r>
            <a:r>
              <a:rPr lang="en-US" dirty="0"/>
              <a:t> believes is most likely to buy its goods and services</a:t>
            </a:r>
          </a:p>
        </p:txBody>
      </p:sp>
      <p:sp>
        <p:nvSpPr>
          <p:cNvPr id="4" name="Slide Number Placeholder 3"/>
          <p:cNvSpPr>
            <a:spLocks noGrp="1"/>
          </p:cNvSpPr>
          <p:nvPr>
            <p:ph type="sldNum" sz="quarter" idx="12"/>
          </p:nvPr>
        </p:nvSpPr>
        <p:spPr/>
        <p:txBody>
          <a:bodyPr/>
          <a:lstStyle/>
          <a:p>
            <a:fld id="{4B896723-57CD-594F-A552-1F057032A5F7}" type="slidenum">
              <a:rPr lang="en-US" smtClean="0"/>
              <a:pPr/>
              <a:t>5</a:t>
            </a:fld>
            <a:endParaRPr lang="en-US" dirty="0"/>
          </a:p>
        </p:txBody>
      </p:sp>
    </p:spTree>
    <p:extLst>
      <p:ext uri="{BB962C8B-B14F-4D97-AF65-F5344CB8AC3E}">
        <p14:creationId xmlns:p14="http://schemas.microsoft.com/office/powerpoint/2010/main" val="19518227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Markets</a:t>
            </a:r>
          </a:p>
        </p:txBody>
      </p:sp>
      <p:sp>
        <p:nvSpPr>
          <p:cNvPr id="3" name="Content Placeholder 2"/>
          <p:cNvSpPr>
            <a:spLocks noGrp="1"/>
          </p:cNvSpPr>
          <p:nvPr>
            <p:ph idx="1"/>
          </p:nvPr>
        </p:nvSpPr>
        <p:spPr>
          <a:xfrm>
            <a:off x="373224" y="1254920"/>
            <a:ext cx="8621486" cy="4714940"/>
          </a:xfrm>
        </p:spPr>
        <p:txBody>
          <a:bodyPr/>
          <a:lstStyle/>
          <a:p>
            <a:r>
              <a:rPr lang="en-US" b="1" dirty="0">
                <a:solidFill>
                  <a:srgbClr val="FF0000"/>
                </a:solidFill>
              </a:rPr>
              <a:t>Consumer products</a:t>
            </a:r>
            <a:r>
              <a:rPr lang="en-US" dirty="0"/>
              <a:t> - Products bought by ultimate consumers</a:t>
            </a:r>
            <a:r>
              <a:rPr lang="tr-TR" dirty="0"/>
              <a:t> </a:t>
            </a:r>
            <a:r>
              <a:rPr lang="tr-TR" dirty="0" err="1"/>
              <a:t>or</a:t>
            </a:r>
            <a:r>
              <a:rPr lang="tr-TR" dirty="0"/>
              <a:t> final </a:t>
            </a:r>
            <a:r>
              <a:rPr lang="tr-TR" dirty="0" err="1"/>
              <a:t>users</a:t>
            </a:r>
            <a:r>
              <a:rPr lang="en-US" dirty="0"/>
              <a:t> for personal use</a:t>
            </a:r>
          </a:p>
          <a:p>
            <a:r>
              <a:rPr lang="en-US" b="1" dirty="0">
                <a:solidFill>
                  <a:srgbClr val="FF0000"/>
                </a:solidFill>
              </a:rPr>
              <a:t>Business products</a:t>
            </a:r>
            <a:r>
              <a:rPr lang="en-US" dirty="0"/>
              <a:t> - Goods and services purchased for use either directly or indirectly in the production of other goods and services for resale</a:t>
            </a:r>
          </a:p>
        </p:txBody>
      </p:sp>
      <p:sp>
        <p:nvSpPr>
          <p:cNvPr id="4" name="Slide Number Placeholder 3"/>
          <p:cNvSpPr>
            <a:spLocks noGrp="1"/>
          </p:cNvSpPr>
          <p:nvPr>
            <p:ph type="sldNum" sz="quarter" idx="12"/>
          </p:nvPr>
        </p:nvSpPr>
        <p:spPr/>
        <p:txBody>
          <a:bodyPr/>
          <a:lstStyle/>
          <a:p>
            <a:fld id="{4B896723-57CD-594F-A552-1F057032A5F7}" type="slidenum">
              <a:rPr lang="en-US" smtClean="0"/>
              <a:pPr/>
              <a:t>6</a:t>
            </a:fld>
            <a:endParaRPr lang="en-US" dirty="0"/>
          </a:p>
        </p:txBody>
      </p:sp>
    </p:spTree>
    <p:extLst>
      <p:ext uri="{BB962C8B-B14F-4D97-AF65-F5344CB8AC3E}">
        <p14:creationId xmlns:p14="http://schemas.microsoft.com/office/powerpoint/2010/main" val="27989919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Markets</a:t>
            </a:r>
          </a:p>
        </p:txBody>
      </p:sp>
      <p:sp>
        <p:nvSpPr>
          <p:cNvPr id="3" name="Content Placeholder 2"/>
          <p:cNvSpPr>
            <a:spLocks noGrp="1"/>
          </p:cNvSpPr>
          <p:nvPr>
            <p:ph idx="1"/>
          </p:nvPr>
        </p:nvSpPr>
        <p:spPr/>
        <p:txBody>
          <a:bodyPr/>
          <a:lstStyle/>
          <a:p>
            <a:r>
              <a:rPr lang="en-US" dirty="0"/>
              <a:t>A product can be either a consumer product or business product, depending on its use</a:t>
            </a:r>
          </a:p>
          <a:p>
            <a:pPr lvl="1"/>
            <a:r>
              <a:rPr lang="en-US" dirty="0"/>
              <a:t>Example: Tires can be purchased by consumers for the family car or by Ford for its production line</a:t>
            </a:r>
            <a:r>
              <a:rPr lang="tr-TR" dirty="0"/>
              <a:t>.</a:t>
            </a:r>
          </a:p>
          <a:p>
            <a:pPr lvl="1"/>
            <a:r>
              <a:rPr lang="tr-TR" dirty="0" err="1"/>
              <a:t>Buying</a:t>
            </a:r>
            <a:r>
              <a:rPr lang="tr-TR" dirty="0"/>
              <a:t> </a:t>
            </a:r>
            <a:r>
              <a:rPr lang="tr-TR" dirty="0" err="1"/>
              <a:t>tomatoes</a:t>
            </a:r>
            <a:r>
              <a:rPr lang="tr-TR" dirty="0"/>
              <a:t> 2-3 kg </a:t>
            </a:r>
            <a:r>
              <a:rPr lang="tr-TR" dirty="0" err="1"/>
              <a:t>for</a:t>
            </a:r>
            <a:r>
              <a:rPr lang="tr-TR" dirty="0"/>
              <a:t> </a:t>
            </a:r>
            <a:r>
              <a:rPr lang="tr-TR" dirty="0" err="1"/>
              <a:t>family</a:t>
            </a:r>
            <a:r>
              <a:rPr lang="tr-TR" dirty="0"/>
              <a:t> </a:t>
            </a:r>
            <a:r>
              <a:rPr lang="tr-TR" dirty="0" err="1"/>
              <a:t>consumption</a:t>
            </a:r>
            <a:r>
              <a:rPr lang="tr-TR" dirty="0"/>
              <a:t>.</a:t>
            </a:r>
          </a:p>
          <a:p>
            <a:pPr lvl="1"/>
            <a:r>
              <a:rPr lang="tr-TR" dirty="0" err="1"/>
              <a:t>Purchasing</a:t>
            </a:r>
            <a:r>
              <a:rPr lang="tr-TR" dirty="0"/>
              <a:t> </a:t>
            </a:r>
            <a:r>
              <a:rPr lang="tr-TR" dirty="0" err="1"/>
              <a:t>tomatoes</a:t>
            </a:r>
            <a:r>
              <a:rPr lang="tr-TR" dirty="0"/>
              <a:t> 20-30 </a:t>
            </a:r>
            <a:r>
              <a:rPr lang="tr-TR" dirty="0" err="1"/>
              <a:t>tons</a:t>
            </a:r>
            <a:r>
              <a:rPr lang="tr-TR" dirty="0"/>
              <a:t> </a:t>
            </a:r>
            <a:r>
              <a:rPr lang="tr-TR" dirty="0" err="1"/>
              <a:t>for</a:t>
            </a:r>
            <a:r>
              <a:rPr lang="tr-TR" dirty="0"/>
              <a:t> </a:t>
            </a:r>
            <a:r>
              <a:rPr lang="tr-TR" dirty="0" err="1"/>
              <a:t>further</a:t>
            </a:r>
            <a:r>
              <a:rPr lang="tr-TR" dirty="0"/>
              <a:t> </a:t>
            </a:r>
            <a:r>
              <a:rPr lang="tr-TR" dirty="0" err="1"/>
              <a:t>processing</a:t>
            </a:r>
            <a:r>
              <a:rPr lang="tr-TR" dirty="0"/>
              <a:t> </a:t>
            </a:r>
            <a:r>
              <a:rPr lang="tr-TR" dirty="0" err="1"/>
              <a:t>to</a:t>
            </a:r>
            <a:r>
              <a:rPr lang="tr-TR" dirty="0"/>
              <a:t> </a:t>
            </a:r>
            <a:r>
              <a:rPr lang="tr-TR" dirty="0" err="1"/>
              <a:t>have</a:t>
            </a:r>
            <a:r>
              <a:rPr lang="tr-TR" dirty="0"/>
              <a:t> </a:t>
            </a:r>
            <a:r>
              <a:rPr lang="tr-TR" dirty="0" err="1"/>
              <a:t>tomato</a:t>
            </a:r>
            <a:r>
              <a:rPr lang="tr-TR" dirty="0"/>
              <a:t> </a:t>
            </a:r>
            <a:r>
              <a:rPr lang="tr-TR" dirty="0" err="1"/>
              <a:t>paste</a:t>
            </a:r>
            <a:r>
              <a:rPr lang="tr-TR" dirty="0"/>
              <a:t>.</a:t>
            </a:r>
            <a:endParaRPr lang="en-US" dirty="0"/>
          </a:p>
        </p:txBody>
      </p:sp>
      <p:sp>
        <p:nvSpPr>
          <p:cNvPr id="4" name="Slide Number Placeholder 3"/>
          <p:cNvSpPr>
            <a:spLocks noGrp="1"/>
          </p:cNvSpPr>
          <p:nvPr>
            <p:ph type="sldNum" sz="quarter" idx="12"/>
          </p:nvPr>
        </p:nvSpPr>
        <p:spPr/>
        <p:txBody>
          <a:bodyPr/>
          <a:lstStyle/>
          <a:p>
            <a:fld id="{4B896723-57CD-594F-A552-1F057032A5F7}" type="slidenum">
              <a:rPr lang="en-US" smtClean="0"/>
              <a:pPr/>
              <a:t>7</a:t>
            </a:fld>
            <a:endParaRPr lang="en-US" dirty="0"/>
          </a:p>
        </p:txBody>
      </p:sp>
    </p:spTree>
    <p:extLst>
      <p:ext uri="{BB962C8B-B14F-4D97-AF65-F5344CB8AC3E}">
        <p14:creationId xmlns:p14="http://schemas.microsoft.com/office/powerpoint/2010/main" val="38618948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Role of Market Segmentation</a:t>
            </a:r>
          </a:p>
        </p:txBody>
      </p:sp>
      <p:sp>
        <p:nvSpPr>
          <p:cNvPr id="3" name="Content Placeholder 2"/>
          <p:cNvSpPr>
            <a:spLocks noGrp="1"/>
          </p:cNvSpPr>
          <p:nvPr>
            <p:ph idx="1"/>
          </p:nvPr>
        </p:nvSpPr>
        <p:spPr/>
        <p:txBody>
          <a:bodyPr>
            <a:normAutofit lnSpcReduction="10000"/>
          </a:bodyPr>
          <a:lstStyle/>
          <a:p>
            <a:r>
              <a:rPr lang="en-US" dirty="0"/>
              <a:t>Marketing strategies must be adjusted</a:t>
            </a:r>
            <a:r>
              <a:rPr lang="tr-TR" dirty="0"/>
              <a:t> </a:t>
            </a:r>
            <a:r>
              <a:rPr lang="tr-TR" dirty="0" err="1"/>
              <a:t>customized</a:t>
            </a:r>
            <a:r>
              <a:rPr lang="en-US" dirty="0"/>
              <a:t> to meet the needs of different consumer groups</a:t>
            </a:r>
          </a:p>
          <a:p>
            <a:r>
              <a:rPr lang="en-US" b="1" dirty="0">
                <a:solidFill>
                  <a:srgbClr val="FF0000"/>
                </a:solidFill>
              </a:rPr>
              <a:t>Market segmentation</a:t>
            </a:r>
            <a:r>
              <a:rPr lang="en-US" b="1" dirty="0"/>
              <a:t> </a:t>
            </a:r>
            <a:r>
              <a:rPr lang="en-US" dirty="0"/>
              <a:t>- Division of the total market into smaller, relatively homogenous groups</a:t>
            </a:r>
            <a:r>
              <a:rPr lang="tr-TR" dirty="0"/>
              <a:t>.</a:t>
            </a:r>
          </a:p>
          <a:p>
            <a:r>
              <a:rPr lang="tr-TR" sz="2400" dirty="0" err="1"/>
              <a:t>Homogenous</a:t>
            </a:r>
            <a:r>
              <a:rPr lang="tr-TR" sz="2400" dirty="0"/>
              <a:t>: O</a:t>
            </a:r>
            <a:r>
              <a:rPr lang="en-US" sz="2400" dirty="0"/>
              <a:t>f the same or a similar kind or nature.</a:t>
            </a:r>
            <a:r>
              <a:rPr lang="tr-TR" sz="2400" dirty="0"/>
              <a:t> H.S. </a:t>
            </a:r>
            <a:r>
              <a:rPr lang="tr-TR" sz="2400" dirty="0" err="1"/>
              <a:t>are</a:t>
            </a:r>
            <a:r>
              <a:rPr lang="tr-TR" sz="2400" dirty="0"/>
              <a:t> </a:t>
            </a:r>
            <a:r>
              <a:rPr lang="tr-TR" sz="2400" dirty="0" err="1"/>
              <a:t>better</a:t>
            </a:r>
            <a:r>
              <a:rPr lang="tr-TR" sz="2400" dirty="0"/>
              <a:t> </a:t>
            </a:r>
            <a:r>
              <a:rPr lang="tr-TR" sz="2400" dirty="0" err="1"/>
              <a:t>representatives</a:t>
            </a:r>
            <a:r>
              <a:rPr lang="tr-TR" sz="2400" dirty="0"/>
              <a:t> of </a:t>
            </a:r>
            <a:r>
              <a:rPr lang="tr-TR" sz="2400" dirty="0" err="1"/>
              <a:t>the</a:t>
            </a:r>
            <a:r>
              <a:rPr lang="tr-TR" sz="2400" dirty="0"/>
              <a:t> </a:t>
            </a:r>
            <a:r>
              <a:rPr lang="tr-TR" sz="2400" dirty="0" err="1"/>
              <a:t>population</a:t>
            </a:r>
            <a:r>
              <a:rPr lang="tr-TR" sz="2400" dirty="0"/>
              <a:t>.</a:t>
            </a:r>
          </a:p>
          <a:p>
            <a:r>
              <a:rPr lang="tr-TR" sz="2400" dirty="0" err="1"/>
              <a:t>Heterogenous</a:t>
            </a:r>
            <a:r>
              <a:rPr lang="tr-TR" sz="2400" dirty="0"/>
              <a:t>: C</a:t>
            </a:r>
            <a:r>
              <a:rPr lang="en-US" sz="2400" dirty="0" err="1"/>
              <a:t>onsisting</a:t>
            </a:r>
            <a:r>
              <a:rPr lang="en-US" sz="2400" dirty="0"/>
              <a:t> of dissimilar or diverse ingredients or constituents.</a:t>
            </a:r>
            <a:r>
              <a:rPr lang="tr-TR" sz="2400" dirty="0"/>
              <a:t> </a:t>
            </a:r>
            <a:r>
              <a:rPr lang="tr-TR" sz="2400" dirty="0" err="1"/>
              <a:t>Heterogeanous</a:t>
            </a:r>
            <a:r>
              <a:rPr lang="tr-TR" sz="2400" dirty="0"/>
              <a:t> </a:t>
            </a:r>
            <a:r>
              <a:rPr lang="tr-TR" sz="2400" dirty="0" err="1"/>
              <a:t>samples</a:t>
            </a:r>
            <a:r>
              <a:rPr lang="tr-TR" sz="2400" dirty="0"/>
              <a:t> </a:t>
            </a:r>
            <a:r>
              <a:rPr lang="tr-TR" sz="2400" dirty="0" err="1"/>
              <a:t>are</a:t>
            </a:r>
            <a:r>
              <a:rPr lang="tr-TR" sz="2400" dirty="0"/>
              <a:t> </a:t>
            </a:r>
            <a:r>
              <a:rPr lang="tr-TR" sz="2400" dirty="0" err="1"/>
              <a:t>poor</a:t>
            </a:r>
            <a:r>
              <a:rPr lang="tr-TR" sz="2400" dirty="0"/>
              <a:t> </a:t>
            </a:r>
            <a:r>
              <a:rPr lang="tr-TR" sz="2400" dirty="0" err="1"/>
              <a:t>representatives</a:t>
            </a:r>
            <a:r>
              <a:rPr lang="tr-TR" sz="2400" dirty="0"/>
              <a:t> of </a:t>
            </a:r>
            <a:r>
              <a:rPr lang="tr-TR" sz="2400" dirty="0" err="1"/>
              <a:t>the</a:t>
            </a:r>
            <a:r>
              <a:rPr lang="tr-TR" sz="2400" dirty="0"/>
              <a:t> </a:t>
            </a:r>
            <a:r>
              <a:rPr lang="tr-TR" sz="2400" dirty="0" err="1"/>
              <a:t>population</a:t>
            </a:r>
            <a:r>
              <a:rPr lang="tr-TR" sz="2400" dirty="0"/>
              <a:t>.</a:t>
            </a:r>
            <a:endParaRPr lang="en-US" sz="2400" dirty="0"/>
          </a:p>
          <a:p>
            <a:endParaRPr lang="en-US" dirty="0"/>
          </a:p>
        </p:txBody>
      </p:sp>
      <p:sp>
        <p:nvSpPr>
          <p:cNvPr id="4" name="Slide Number Placeholder 3"/>
          <p:cNvSpPr>
            <a:spLocks noGrp="1"/>
          </p:cNvSpPr>
          <p:nvPr>
            <p:ph type="sldNum" sz="quarter" idx="12"/>
          </p:nvPr>
        </p:nvSpPr>
        <p:spPr/>
        <p:txBody>
          <a:bodyPr/>
          <a:lstStyle/>
          <a:p>
            <a:fld id="{4B896723-57CD-594F-A552-1F057032A5F7}" type="slidenum">
              <a:rPr lang="en-US" smtClean="0"/>
              <a:pPr/>
              <a:t>8</a:t>
            </a:fld>
            <a:endParaRPr lang="en-US" dirty="0"/>
          </a:p>
        </p:txBody>
      </p:sp>
    </p:spTree>
    <p:extLst>
      <p:ext uri="{BB962C8B-B14F-4D97-AF65-F5344CB8AC3E}">
        <p14:creationId xmlns:p14="http://schemas.microsoft.com/office/powerpoint/2010/main" val="32535770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Criteria for Effective Segmentation</a:t>
            </a:r>
          </a:p>
        </p:txBody>
      </p:sp>
      <p:sp>
        <p:nvSpPr>
          <p:cNvPr id="3" name="Content Placeholder 2"/>
          <p:cNvSpPr>
            <a:spLocks noGrp="1"/>
          </p:cNvSpPr>
          <p:nvPr>
            <p:ph idx="1"/>
          </p:nvPr>
        </p:nvSpPr>
        <p:spPr/>
        <p:txBody>
          <a:bodyPr/>
          <a:lstStyle/>
          <a:p>
            <a:r>
              <a:rPr lang="en-US" dirty="0"/>
              <a:t>The market segment must present measurable purchasing power and size</a:t>
            </a:r>
          </a:p>
          <a:p>
            <a:r>
              <a:rPr lang="en-US" dirty="0"/>
              <a:t>Marketers must find a way to effectively promote and serve the market segment</a:t>
            </a:r>
          </a:p>
          <a:p>
            <a:r>
              <a:rPr lang="en-US" dirty="0"/>
              <a:t>Segment must be sufficiently large to offer good profit potential</a:t>
            </a:r>
          </a:p>
          <a:p>
            <a:r>
              <a:rPr lang="en-US" dirty="0"/>
              <a:t>Firm must aim for segments that match its marketing capabilities</a:t>
            </a:r>
            <a:r>
              <a:rPr lang="tr-TR" dirty="0"/>
              <a:t>/</a:t>
            </a:r>
            <a:r>
              <a:rPr lang="tr-TR" dirty="0" err="1"/>
              <a:t>abilities</a:t>
            </a:r>
            <a:r>
              <a:rPr lang="tr-TR" dirty="0"/>
              <a:t> (</a:t>
            </a:r>
            <a:r>
              <a:rPr lang="tr-TR" dirty="0" err="1"/>
              <a:t>potential</a:t>
            </a:r>
            <a:r>
              <a:rPr lang="tr-TR" dirty="0"/>
              <a:t>)</a:t>
            </a:r>
            <a:endParaRPr lang="en-US" dirty="0"/>
          </a:p>
          <a:p>
            <a:endParaRPr lang="en-US" dirty="0"/>
          </a:p>
        </p:txBody>
      </p:sp>
      <p:sp>
        <p:nvSpPr>
          <p:cNvPr id="4" name="Slide Number Placeholder 3"/>
          <p:cNvSpPr>
            <a:spLocks noGrp="1"/>
          </p:cNvSpPr>
          <p:nvPr>
            <p:ph type="sldNum" sz="quarter" idx="12"/>
          </p:nvPr>
        </p:nvSpPr>
        <p:spPr/>
        <p:txBody>
          <a:bodyPr/>
          <a:lstStyle/>
          <a:p>
            <a:fld id="{4B896723-57CD-594F-A552-1F057032A5F7}" type="slidenum">
              <a:rPr lang="en-US" smtClean="0"/>
              <a:pPr/>
              <a:t>9</a:t>
            </a:fld>
            <a:endParaRPr lang="en-US" dirty="0"/>
          </a:p>
        </p:txBody>
      </p:sp>
    </p:spTree>
    <p:extLst>
      <p:ext uri="{BB962C8B-B14F-4D97-AF65-F5344CB8AC3E}">
        <p14:creationId xmlns:p14="http://schemas.microsoft.com/office/powerpoint/2010/main" val="136960503"/>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193</TotalTime>
  <Words>2398</Words>
  <Application>Microsoft Office PowerPoint</Application>
  <PresentationFormat>Ekran Gösterisi (4:3)</PresentationFormat>
  <Paragraphs>272</Paragraphs>
  <Slides>48</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48</vt:i4>
      </vt:variant>
    </vt:vector>
  </HeadingPairs>
  <TitlesOfParts>
    <vt:vector size="55" baseType="lpstr">
      <vt:lpstr>Arial</vt:lpstr>
      <vt:lpstr>Calibri</vt:lpstr>
      <vt:lpstr>Cambria</vt:lpstr>
      <vt:lpstr>Lucida Grande</vt:lpstr>
      <vt:lpstr>Trebuchet MS Bold</vt:lpstr>
      <vt:lpstr>Wingdings</vt:lpstr>
      <vt:lpstr>1_Office Theme</vt:lpstr>
      <vt:lpstr>Market Segmentation, Targeting, and Positioning </vt:lpstr>
      <vt:lpstr>Objectives</vt:lpstr>
      <vt:lpstr>Objectives</vt:lpstr>
      <vt:lpstr>Objectives</vt:lpstr>
      <vt:lpstr>Introduction</vt:lpstr>
      <vt:lpstr>Types of Markets</vt:lpstr>
      <vt:lpstr>Types of Markets</vt:lpstr>
      <vt:lpstr>The Role of Market Segmentation</vt:lpstr>
      <vt:lpstr>Criteria for Effective Segmentation</vt:lpstr>
      <vt:lpstr>Segmenting Consumer Markets</vt:lpstr>
      <vt:lpstr>Geographic Segmentation</vt:lpstr>
      <vt:lpstr>Geographic Segmentation</vt:lpstr>
      <vt:lpstr>Using Geographic Segmentation</vt:lpstr>
      <vt:lpstr>Geographic Information Systems (GISs)</vt:lpstr>
      <vt:lpstr>Geographic Information Systems (GISs)</vt:lpstr>
      <vt:lpstr>Demographic Segmentation</vt:lpstr>
      <vt:lpstr>Segmenting by Gender</vt:lpstr>
      <vt:lpstr>Segmenting by Age</vt:lpstr>
      <vt:lpstr>Tweens (8-12) and Teens (13-19)</vt:lpstr>
      <vt:lpstr>Generation X</vt:lpstr>
      <vt:lpstr>Baby Boomers</vt:lpstr>
      <vt:lpstr>Seniors</vt:lpstr>
      <vt:lpstr>The Cohort/Group of people Effect</vt:lpstr>
      <vt:lpstr>Hispanics and African Americans</vt:lpstr>
      <vt:lpstr>Asian Americans</vt:lpstr>
      <vt:lpstr>Native Americans</vt:lpstr>
      <vt:lpstr>People of Mixed Race</vt:lpstr>
      <vt:lpstr>Segmenting by Family Life Cycle Stages</vt:lpstr>
      <vt:lpstr>Segmenting by Household Type</vt:lpstr>
      <vt:lpstr>Segmenting by  Income and Expenditure Patterns</vt:lpstr>
      <vt:lpstr>Engel’s Law of Consumption</vt:lpstr>
      <vt:lpstr>Demographic Segmentation Abroad</vt:lpstr>
      <vt:lpstr>What Is Psychographic Segmentation?</vt:lpstr>
      <vt:lpstr>Using Psychographic Segmentation</vt:lpstr>
      <vt:lpstr>Product-Related Segmentation</vt:lpstr>
      <vt:lpstr>Product-Related Segmentation</vt:lpstr>
      <vt:lpstr>The Pareto Principle</vt:lpstr>
      <vt:lpstr>Product-Related Segmentation</vt:lpstr>
      <vt:lpstr>Product-Related Segmentation</vt:lpstr>
      <vt:lpstr>The Market Segmentation Process</vt:lpstr>
      <vt:lpstr>The Market Segmentation Process</vt:lpstr>
      <vt:lpstr>Strategies for Reaching Target Markets</vt:lpstr>
      <vt:lpstr>Concentrated Marketing</vt:lpstr>
      <vt:lpstr>Micromarketing</vt:lpstr>
      <vt:lpstr>Selecting and Executing a Strategy</vt:lpstr>
      <vt:lpstr>Positioning</vt:lpstr>
      <vt:lpstr>Positioning</vt:lpstr>
      <vt:lpstr>Nederlander Video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Market Segmentation, Targeting, and Positioning </dc:title>
  <dc:creator>Bülent ÖZER</dc:creator>
  <cp:lastModifiedBy>Bülent ÖZER</cp:lastModifiedBy>
  <cp:revision>3</cp:revision>
  <dcterms:created xsi:type="dcterms:W3CDTF">2020-11-07T18:54:23Z</dcterms:created>
  <dcterms:modified xsi:type="dcterms:W3CDTF">2020-11-10T09:41:46Z</dcterms:modified>
</cp:coreProperties>
</file>