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7" r:id="rId5"/>
    <p:sldId id="278" r:id="rId6"/>
    <p:sldId id="279" r:id="rId7"/>
    <p:sldId id="259" r:id="rId8"/>
    <p:sldId id="260" r:id="rId9"/>
    <p:sldId id="261" r:id="rId10"/>
    <p:sldId id="28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9" autoAdjust="0"/>
    <p:restoredTop sz="94660"/>
  </p:normalViewPr>
  <p:slideViewPr>
    <p:cSldViewPr>
      <p:cViewPr varScale="1">
        <p:scale>
          <a:sx n="67" d="100"/>
          <a:sy n="67" d="100"/>
        </p:scale>
        <p:origin x="-147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23D433D-3CCF-4926-875E-EA78B4F93314}"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252215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3D433D-3CCF-4926-875E-EA78B4F93314}"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1267756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3D433D-3CCF-4926-875E-EA78B4F93314}"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570805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23D433D-3CCF-4926-875E-EA78B4F93314}"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4217638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23D433D-3CCF-4926-875E-EA78B4F93314}" type="datetimeFigureOut">
              <a:rPr lang="tr-TR" smtClean="0"/>
              <a:t>3.04.2024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1261488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23D433D-3CCF-4926-875E-EA78B4F93314}" type="datetimeFigureOut">
              <a:rPr lang="tr-TR" smtClean="0"/>
              <a:t>3.04.2024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278357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23D433D-3CCF-4926-875E-EA78B4F93314}" type="datetimeFigureOut">
              <a:rPr lang="tr-TR" smtClean="0"/>
              <a:t>3.04.2024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2751153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23D433D-3CCF-4926-875E-EA78B4F93314}" type="datetimeFigureOut">
              <a:rPr lang="tr-TR" smtClean="0"/>
              <a:t>3.04.2024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1276268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23D433D-3CCF-4926-875E-EA78B4F93314}" type="datetimeFigureOut">
              <a:rPr lang="tr-TR" smtClean="0"/>
              <a:t>3.04.2024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4107776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23D433D-3CCF-4926-875E-EA78B4F93314}" type="datetimeFigureOut">
              <a:rPr lang="tr-TR" smtClean="0"/>
              <a:t>3.04.2024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1740961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23D433D-3CCF-4926-875E-EA78B4F93314}" type="datetimeFigureOut">
              <a:rPr lang="tr-TR" smtClean="0"/>
              <a:t>3.04.2024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7D1B43-98D1-4FA3-9883-166184FBD6BB}" type="slidenum">
              <a:rPr lang="tr-TR" smtClean="0"/>
              <a:t>‹#›</a:t>
            </a:fld>
            <a:endParaRPr lang="tr-TR"/>
          </a:p>
        </p:txBody>
      </p:sp>
    </p:spTree>
    <p:extLst>
      <p:ext uri="{BB962C8B-B14F-4D97-AF65-F5344CB8AC3E}">
        <p14:creationId xmlns:p14="http://schemas.microsoft.com/office/powerpoint/2010/main" val="1680267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3D433D-3CCF-4926-875E-EA78B4F93314}" type="datetimeFigureOut">
              <a:rPr lang="tr-TR" smtClean="0"/>
              <a:t>3.04.2024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7D1B43-98D1-4FA3-9883-166184FBD6BB}" type="slidenum">
              <a:rPr lang="tr-TR" smtClean="0"/>
              <a:t>‹#›</a:t>
            </a:fld>
            <a:endParaRPr lang="tr-TR"/>
          </a:p>
        </p:txBody>
      </p:sp>
    </p:spTree>
    <p:extLst>
      <p:ext uri="{BB962C8B-B14F-4D97-AF65-F5344CB8AC3E}">
        <p14:creationId xmlns:p14="http://schemas.microsoft.com/office/powerpoint/2010/main" val="22398368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turkedebiyati.org/fiillerde-hareke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www.turkdilbilgisi.com/fiilde-cati-konu-anlatimi/#1-etken-catili-fiiller" TargetMode="External"/><Relationship Id="rId3" Type="http://schemas.openxmlformats.org/officeDocument/2006/relationships/hyperlink" Target="https://www.turkdilbilgisi.com/fiilde-cati-konu-anlatimi/#1-gecisli-fiiller" TargetMode="External"/><Relationship Id="rId7" Type="http://schemas.openxmlformats.org/officeDocument/2006/relationships/hyperlink" Target="https://www.turkdilbilgisi.com/fiilde-cati-konu-anlatimi/#b-ozne-yuklem-iliskisine-gore-fiiller" TargetMode="External"/><Relationship Id="rId12" Type="http://schemas.openxmlformats.org/officeDocument/2006/relationships/hyperlink" Target="https://www.turkdilbilgisi.com/fiilde-cati-konu-anlatimi/#fiilde-cati-soru-kaliplari-hakkinda" TargetMode="External"/><Relationship Id="rId2" Type="http://schemas.openxmlformats.org/officeDocument/2006/relationships/hyperlink" Target="https://www.turkdilbilgisi.com/fiilde-cati-konu-anlatimi/#a-nesne-yuklem-iliskisine-gore-fiiller" TargetMode="External"/><Relationship Id="rId1" Type="http://schemas.openxmlformats.org/officeDocument/2006/relationships/slideLayout" Target="../slideLayouts/slideLayout2.xml"/><Relationship Id="rId6" Type="http://schemas.openxmlformats.org/officeDocument/2006/relationships/hyperlink" Target="https://www.turkdilbilgisi.com/fiilde-cati-konu-anlatimi/#4-ettirgen-catili-fiiller" TargetMode="External"/><Relationship Id="rId11" Type="http://schemas.openxmlformats.org/officeDocument/2006/relationships/hyperlink" Target="https://www.turkdilbilgisi.com/fiilde-cati-konu-anlatimi/#4-istes-catili-fiiller" TargetMode="External"/><Relationship Id="rId5" Type="http://schemas.openxmlformats.org/officeDocument/2006/relationships/hyperlink" Target="https://www.turkdilbilgisi.com/fiilde-cati-konu-anlatimi/#3-oldurgan-catili-fiiller" TargetMode="External"/><Relationship Id="rId10" Type="http://schemas.openxmlformats.org/officeDocument/2006/relationships/hyperlink" Target="https://www.turkdilbilgisi.com/fiilde-cati-konu-anlatimi/#3-donuslu-catili-fiiller" TargetMode="External"/><Relationship Id="rId4" Type="http://schemas.openxmlformats.org/officeDocument/2006/relationships/hyperlink" Target="https://www.turkdilbilgisi.com/fiilde-cati-konu-anlatimi/#2-gecissiz-fiiller" TargetMode="External"/><Relationship Id="rId9" Type="http://schemas.openxmlformats.org/officeDocument/2006/relationships/hyperlink" Target="https://www.turkdilbilgisi.com/fiilde-cati-konu-anlatimi/#2-edilgen-catili-fiiller"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turkdilbilgisi.com/fiil-nedir-cesitleri/" TargetMode="External"/><Relationship Id="rId2" Type="http://schemas.openxmlformats.org/officeDocument/2006/relationships/hyperlink" Target="https://www.turkdilbilgisi.com/cumlenin-ogeleri/" TargetMode="External"/><Relationship Id="rId1" Type="http://schemas.openxmlformats.org/officeDocument/2006/relationships/slideLayout" Target="../slideLayouts/slideLayout2.xml"/><Relationship Id="rId4" Type="http://schemas.openxmlformats.org/officeDocument/2006/relationships/hyperlink" Target="https://www.turkdilbilgisi.com/ekler-konu-anlatimi/"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turkedebiyati.org/yapim-ekler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FİİL ÇATISI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51562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FF0000"/>
                </a:solidFill>
                <a:latin typeface="Roboto Condensed"/>
                <a:ea typeface="Times New Roman"/>
                <a:cs typeface="Times New Roman"/>
              </a:rPr>
              <a:t>a) Etken Fiil</a:t>
            </a:r>
            <a:r>
              <a:rPr lang="tr-TR" sz="4000" dirty="0">
                <a:solidFill>
                  <a:srgbClr val="FF0000"/>
                </a:solidFill>
                <a:ea typeface="Calibri"/>
                <a:cs typeface="Times New Roman"/>
              </a:rPr>
              <a:t/>
            </a:r>
            <a:br>
              <a:rPr lang="tr-TR" sz="4000" dirty="0">
                <a:solidFill>
                  <a:srgbClr val="FF0000"/>
                </a:solidFill>
                <a:ea typeface="Calibri"/>
                <a:cs typeface="Times New Roman"/>
              </a:rPr>
            </a:br>
            <a:endParaRPr lang="tr-TR" dirty="0">
              <a:solidFill>
                <a:srgbClr val="FF0000"/>
              </a:solidFill>
            </a:endParaRPr>
          </a:p>
        </p:txBody>
      </p:sp>
      <p:sp>
        <p:nvSpPr>
          <p:cNvPr id="3" name="İçerik Yer Tutucusu 2"/>
          <p:cNvSpPr>
            <a:spLocks noGrp="1"/>
          </p:cNvSpPr>
          <p:nvPr>
            <p:ph idx="1"/>
          </p:nvPr>
        </p:nvSpPr>
        <p:spPr>
          <a:xfrm>
            <a:off x="0" y="836712"/>
            <a:ext cx="9144000" cy="6021288"/>
          </a:xfrm>
        </p:spPr>
        <p:txBody>
          <a:bodyPr>
            <a:normAutofit fontScale="92500" lnSpcReduction="20000"/>
          </a:bodyPr>
          <a:lstStyle/>
          <a:p>
            <a:pPr marL="0" indent="0" algn="just">
              <a:lnSpc>
                <a:spcPct val="160000"/>
              </a:lnSpc>
              <a:spcBef>
                <a:spcPts val="0"/>
              </a:spcBef>
              <a:buNone/>
            </a:pPr>
            <a:r>
              <a:rPr lang="tr-TR" dirty="0" smtClean="0">
                <a:solidFill>
                  <a:srgbClr val="2C2F34"/>
                </a:solidFill>
                <a:latin typeface="Roboto Condensed"/>
                <a:ea typeface="Times New Roman"/>
                <a:cs typeface="Times New Roman"/>
              </a:rPr>
              <a:t>-</a:t>
            </a:r>
            <a:r>
              <a:rPr lang="tr-TR" dirty="0">
                <a:solidFill>
                  <a:srgbClr val="2C2F34"/>
                </a:solidFill>
                <a:latin typeface="Roboto Condensed"/>
                <a:ea typeface="Times New Roman"/>
                <a:cs typeface="Times New Roman"/>
              </a:rPr>
              <a:t>Etken fiilin belirttiği işi, oluşu, hareketi, durumu ve kılışı yapan öznenin kendisidir</a:t>
            </a:r>
            <a:r>
              <a:rPr lang="tr-TR" dirty="0" smtClean="0">
                <a:solidFill>
                  <a:srgbClr val="2C2F34"/>
                </a:solidFill>
                <a:latin typeface="Roboto Condensed"/>
                <a:ea typeface="Times New Roman"/>
                <a:cs typeface="Times New Roman"/>
              </a:rPr>
              <a:t>.</a:t>
            </a:r>
          </a:p>
          <a:p>
            <a:pPr marL="0" indent="0" algn="just">
              <a:lnSpc>
                <a:spcPct val="160000"/>
              </a:lnSpc>
              <a:spcBef>
                <a:spcPts val="0"/>
              </a:spcBef>
              <a:buNone/>
            </a:pPr>
            <a:r>
              <a:rPr lang="tr-TR" dirty="0" smtClean="0">
                <a:solidFill>
                  <a:srgbClr val="2C2F34"/>
                </a:solidFill>
                <a:latin typeface="Roboto Condensed"/>
                <a:ea typeface="Times New Roman"/>
                <a:cs typeface="Times New Roman"/>
              </a:rPr>
              <a:t>-</a:t>
            </a:r>
            <a:r>
              <a:rPr lang="tr-TR" dirty="0">
                <a:solidFill>
                  <a:srgbClr val="2C2F34"/>
                </a:solidFill>
                <a:latin typeface="Roboto Condensed"/>
                <a:ea typeface="Times New Roman"/>
                <a:cs typeface="Times New Roman"/>
              </a:rPr>
              <a:t>Özne gerçek öznedir</a:t>
            </a:r>
            <a:r>
              <a:rPr lang="tr-TR" dirty="0" smtClean="0">
                <a:solidFill>
                  <a:srgbClr val="2C2F34"/>
                </a:solidFill>
                <a:latin typeface="Roboto Condensed"/>
                <a:ea typeface="Times New Roman"/>
                <a:cs typeface="Times New Roman"/>
              </a:rPr>
              <a:t>.</a:t>
            </a:r>
          </a:p>
          <a:p>
            <a:pPr marL="0" indent="0" algn="just">
              <a:lnSpc>
                <a:spcPct val="160000"/>
              </a:lnSpc>
              <a:spcBef>
                <a:spcPts val="0"/>
              </a:spcBef>
              <a:buNone/>
            </a:pPr>
            <a:r>
              <a:rPr lang="tr-TR" dirty="0" smtClean="0">
                <a:solidFill>
                  <a:srgbClr val="2C2F34"/>
                </a:solidFill>
                <a:latin typeface="Roboto Condensed"/>
                <a:ea typeface="Times New Roman"/>
                <a:cs typeface="Times New Roman"/>
              </a:rPr>
              <a:t>-</a:t>
            </a:r>
            <a:r>
              <a:rPr lang="tr-TR" dirty="0">
                <a:solidFill>
                  <a:srgbClr val="2C2F34"/>
                </a:solidFill>
                <a:latin typeface="Roboto Condensed"/>
                <a:ea typeface="Times New Roman"/>
                <a:cs typeface="Times New Roman"/>
              </a:rPr>
              <a:t>Dilimizde tüm fiiller kök hâlinde iken etkendir.</a:t>
            </a:r>
            <a:br>
              <a:rPr lang="tr-TR" dirty="0">
                <a:solidFill>
                  <a:srgbClr val="2C2F34"/>
                </a:solidFill>
                <a:latin typeface="Roboto Condensed"/>
                <a:ea typeface="Times New Roman"/>
                <a:cs typeface="Times New Roman"/>
              </a:rPr>
            </a:br>
            <a:r>
              <a:rPr lang="tr-TR" dirty="0">
                <a:solidFill>
                  <a:srgbClr val="2C2F34"/>
                </a:solidFill>
                <a:latin typeface="Roboto Condensed"/>
                <a:ea typeface="Times New Roman"/>
                <a:cs typeface="Times New Roman"/>
              </a:rPr>
              <a:t>-Bu fiiller geçişli de olabilir geçişsiz de.</a:t>
            </a:r>
            <a:endParaRPr lang="tr-TR" sz="2400" dirty="0">
              <a:ea typeface="Calibri"/>
              <a:cs typeface="Times New Roman"/>
            </a:endParaRPr>
          </a:p>
          <a:p>
            <a:pPr marL="0" indent="0" algn="just">
              <a:lnSpc>
                <a:spcPct val="160000"/>
              </a:lnSpc>
              <a:spcBef>
                <a:spcPts val="0"/>
              </a:spcBef>
              <a:buNone/>
            </a:pPr>
            <a:r>
              <a:rPr lang="tr-TR" dirty="0" smtClean="0">
                <a:solidFill>
                  <a:srgbClr val="2C2F34"/>
                </a:solidFill>
                <a:latin typeface="Roboto Condensed"/>
                <a:ea typeface="Times New Roman"/>
                <a:cs typeface="Times New Roman"/>
              </a:rPr>
              <a:t>	Yaşlı </a:t>
            </a:r>
            <a:r>
              <a:rPr lang="tr-TR" dirty="0">
                <a:solidFill>
                  <a:srgbClr val="2C2F34"/>
                </a:solidFill>
                <a:latin typeface="Roboto Condensed"/>
                <a:ea typeface="Times New Roman"/>
                <a:cs typeface="Times New Roman"/>
              </a:rPr>
              <a:t>nine, çocuktan kendisini karşı tarafa geçirmesini istedi.</a:t>
            </a:r>
            <a:endParaRPr lang="tr-TR" sz="2400" dirty="0">
              <a:ea typeface="Calibri"/>
              <a:cs typeface="Times New Roman"/>
            </a:endParaRPr>
          </a:p>
          <a:p>
            <a:pPr marL="0" indent="0" algn="just">
              <a:lnSpc>
                <a:spcPct val="160000"/>
              </a:lnSpc>
              <a:spcBef>
                <a:spcPts val="0"/>
              </a:spcBef>
              <a:buNone/>
            </a:pPr>
            <a:r>
              <a:rPr lang="tr-TR" dirty="0" smtClean="0">
                <a:solidFill>
                  <a:srgbClr val="2C2F34"/>
                </a:solidFill>
                <a:latin typeface="Roboto Condensed"/>
                <a:ea typeface="Times New Roman"/>
                <a:cs typeface="Times New Roman"/>
              </a:rPr>
              <a:t>	Çocuk </a:t>
            </a:r>
            <a:r>
              <a:rPr lang="tr-TR" dirty="0">
                <a:solidFill>
                  <a:srgbClr val="2C2F34"/>
                </a:solidFill>
                <a:latin typeface="Roboto Condensed"/>
                <a:ea typeface="Times New Roman"/>
                <a:cs typeface="Times New Roman"/>
              </a:rPr>
              <a:t>da öğrenciliğin verdiği bir bilinçle seve seve ona yardım etti.</a:t>
            </a:r>
            <a:endParaRPr lang="tr-TR" sz="2400" dirty="0">
              <a:ea typeface="Calibri"/>
              <a:cs typeface="Times New Roman"/>
            </a:endParaRPr>
          </a:p>
          <a:p>
            <a:endParaRPr lang="tr-TR" dirty="0"/>
          </a:p>
        </p:txBody>
      </p:sp>
    </p:spTree>
    <p:extLst>
      <p:ext uri="{BB962C8B-B14F-4D97-AF65-F5344CB8AC3E}">
        <p14:creationId xmlns:p14="http://schemas.microsoft.com/office/powerpoint/2010/main" val="439645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b="1" i="0" dirty="0" smtClean="0">
                <a:solidFill>
                  <a:srgbClr val="FF0000"/>
                </a:solidFill>
                <a:effectLst/>
                <a:latin typeface="Roboto Condensed"/>
              </a:rPr>
              <a:t>a) </a:t>
            </a:r>
            <a:r>
              <a:rPr lang="tr-TR" b="1" i="0" dirty="0" smtClean="0">
                <a:solidFill>
                  <a:srgbClr val="FF0000"/>
                </a:solidFill>
                <a:effectLst/>
                <a:latin typeface="Roboto Condensed"/>
              </a:rPr>
              <a:t>Edilgen </a:t>
            </a:r>
            <a:r>
              <a:rPr lang="tr-TR" b="1" i="0" dirty="0" smtClean="0">
                <a:solidFill>
                  <a:srgbClr val="FF0000"/>
                </a:solidFill>
                <a:effectLst/>
                <a:latin typeface="Roboto Condensed"/>
              </a:rPr>
              <a:t>Fiil</a:t>
            </a:r>
            <a:endParaRPr lang="tr-TR" dirty="0">
              <a:solidFill>
                <a:srgbClr val="FF0000"/>
              </a:solidFill>
            </a:endParaRPr>
          </a:p>
        </p:txBody>
      </p:sp>
      <p:sp>
        <p:nvSpPr>
          <p:cNvPr id="3" name="İçerik Yer Tutucusu 2"/>
          <p:cNvSpPr>
            <a:spLocks noGrp="1"/>
          </p:cNvSpPr>
          <p:nvPr>
            <p:ph idx="1"/>
          </p:nvPr>
        </p:nvSpPr>
        <p:spPr>
          <a:xfrm>
            <a:off x="0" y="692696"/>
            <a:ext cx="9144000" cy="6165304"/>
          </a:xfrm>
        </p:spPr>
        <p:txBody>
          <a:bodyPr>
            <a:normAutofit fontScale="77500" lnSpcReduction="20000"/>
          </a:bodyPr>
          <a:lstStyle/>
          <a:p>
            <a:pPr>
              <a:lnSpc>
                <a:spcPct val="160000"/>
              </a:lnSpc>
              <a:spcBef>
                <a:spcPts val="0"/>
              </a:spcBef>
            </a:pPr>
            <a:r>
              <a:rPr lang="tr-TR" b="0" i="0" dirty="0" smtClean="0">
                <a:solidFill>
                  <a:srgbClr val="2C2F34"/>
                </a:solidFill>
                <a:effectLst/>
                <a:latin typeface="Roboto Condensed"/>
              </a:rPr>
              <a:t>	Gerçek öznesi söylenmeyen (ve bilinmeyen) fiillerdir. </a:t>
            </a:r>
            <a:r>
              <a:rPr lang="tr-TR" b="1" i="0" dirty="0" smtClean="0">
                <a:solidFill>
                  <a:srgbClr val="2C2F34"/>
                </a:solidFill>
                <a:effectLst/>
                <a:latin typeface="Roboto Condensed"/>
              </a:rPr>
              <a:t>*</a:t>
            </a:r>
            <a:r>
              <a:rPr lang="tr-TR" b="0" i="0" dirty="0" smtClean="0">
                <a:solidFill>
                  <a:srgbClr val="2C2F34"/>
                </a:solidFill>
                <a:effectLst/>
                <a:latin typeface="Roboto Condensed"/>
              </a:rPr>
              <a:t>Fiile </a:t>
            </a:r>
            <a:r>
              <a:rPr lang="tr-TR" b="1" i="0" dirty="0" smtClean="0">
                <a:solidFill>
                  <a:srgbClr val="2C2F34"/>
                </a:solidFill>
                <a:effectLst/>
                <a:latin typeface="Roboto Condensed"/>
              </a:rPr>
              <a:t>“-°l, -°n” </a:t>
            </a:r>
            <a:r>
              <a:rPr lang="tr-TR" b="0" i="0" dirty="0" smtClean="0">
                <a:solidFill>
                  <a:srgbClr val="2C2F34"/>
                </a:solidFill>
                <a:effectLst/>
                <a:latin typeface="Roboto Condensed"/>
              </a:rPr>
              <a:t>ekleri getirilerek yapılır.</a:t>
            </a:r>
          </a:p>
          <a:p>
            <a:pPr marL="0" indent="0">
              <a:lnSpc>
                <a:spcPct val="160000"/>
              </a:lnSpc>
              <a:spcBef>
                <a:spcPts val="0"/>
              </a:spcBef>
              <a:buNone/>
            </a:pPr>
            <a:r>
              <a:rPr lang="tr-TR" b="0" i="0" dirty="0" smtClean="0">
                <a:solidFill>
                  <a:srgbClr val="2C2F34"/>
                </a:solidFill>
                <a:effectLst/>
                <a:latin typeface="Roboto Condensed"/>
              </a:rPr>
              <a:t>	Cam kır</a:t>
            </a:r>
            <a:r>
              <a:rPr lang="tr-TR" b="1" i="0" dirty="0" smtClean="0">
                <a:solidFill>
                  <a:srgbClr val="FF0000"/>
                </a:solidFill>
                <a:effectLst/>
                <a:latin typeface="Roboto Condensed"/>
              </a:rPr>
              <a:t>ıl</a:t>
            </a:r>
            <a:r>
              <a:rPr lang="tr-TR" b="0" i="0" dirty="0" smtClean="0">
                <a:solidFill>
                  <a:srgbClr val="2C2F34"/>
                </a:solidFill>
                <a:effectLst/>
                <a:latin typeface="Roboto Condensed"/>
              </a:rPr>
              <a:t>dı. (kimin kırdığı belli değil)</a:t>
            </a:r>
          </a:p>
          <a:p>
            <a:pPr marL="0" indent="0">
              <a:lnSpc>
                <a:spcPct val="160000"/>
              </a:lnSpc>
              <a:spcBef>
                <a:spcPts val="0"/>
              </a:spcBef>
              <a:buNone/>
            </a:pPr>
            <a:r>
              <a:rPr lang="tr-TR" b="0" i="0" dirty="0" smtClean="0">
                <a:solidFill>
                  <a:srgbClr val="2C2F34"/>
                </a:solidFill>
                <a:effectLst/>
                <a:latin typeface="Roboto Condensed"/>
              </a:rPr>
              <a:t>	Bir bildiri oku</a:t>
            </a:r>
            <a:r>
              <a:rPr lang="tr-TR" b="1" i="0" dirty="0" smtClean="0">
                <a:solidFill>
                  <a:srgbClr val="FF0000"/>
                </a:solidFill>
                <a:effectLst/>
                <a:latin typeface="Roboto Condensed"/>
              </a:rPr>
              <a:t>n</a:t>
            </a:r>
            <a:r>
              <a:rPr lang="tr-TR" b="0" i="0" dirty="0" smtClean="0">
                <a:solidFill>
                  <a:srgbClr val="2C2F34"/>
                </a:solidFill>
                <a:effectLst/>
                <a:latin typeface="Roboto Condensed"/>
              </a:rPr>
              <a:t>du. (Okuyan belli değil)</a:t>
            </a:r>
          </a:p>
          <a:p>
            <a:pPr marL="0" indent="0">
              <a:lnSpc>
                <a:spcPct val="160000"/>
              </a:lnSpc>
              <a:spcBef>
                <a:spcPts val="0"/>
              </a:spcBef>
              <a:buNone/>
            </a:pPr>
            <a:r>
              <a:rPr lang="tr-TR" b="0" i="0" dirty="0" smtClean="0">
                <a:solidFill>
                  <a:srgbClr val="2C2F34"/>
                </a:solidFill>
                <a:effectLst/>
                <a:latin typeface="Roboto Condensed"/>
              </a:rPr>
              <a:t>	Ev sat</a:t>
            </a:r>
            <a:r>
              <a:rPr lang="tr-TR" b="1" i="0" dirty="0" smtClean="0">
                <a:solidFill>
                  <a:srgbClr val="FF0000"/>
                </a:solidFill>
                <a:effectLst/>
                <a:latin typeface="Roboto Condensed"/>
              </a:rPr>
              <a:t>ıl</a:t>
            </a:r>
            <a:r>
              <a:rPr lang="tr-TR" b="0" i="0" dirty="0" smtClean="0">
                <a:solidFill>
                  <a:srgbClr val="2C2F34"/>
                </a:solidFill>
                <a:effectLst/>
                <a:latin typeface="Roboto Condensed"/>
              </a:rPr>
              <a:t>dı.</a:t>
            </a:r>
          </a:p>
          <a:p>
            <a:pPr marL="0" indent="0">
              <a:lnSpc>
                <a:spcPct val="160000"/>
              </a:lnSpc>
              <a:spcBef>
                <a:spcPts val="0"/>
              </a:spcBef>
              <a:buNone/>
            </a:pPr>
            <a:r>
              <a:rPr lang="tr-TR" b="0" i="0" dirty="0" smtClean="0">
                <a:solidFill>
                  <a:srgbClr val="2C2F34"/>
                </a:solidFill>
                <a:effectLst/>
                <a:latin typeface="Roboto Condensed"/>
              </a:rPr>
              <a:t>	Kapı aç</a:t>
            </a:r>
            <a:r>
              <a:rPr lang="tr-TR" b="1" i="0" dirty="0" smtClean="0">
                <a:solidFill>
                  <a:srgbClr val="FF0000"/>
                </a:solidFill>
                <a:effectLst/>
                <a:latin typeface="Roboto Condensed"/>
              </a:rPr>
              <a:t>ıl</a:t>
            </a:r>
            <a:r>
              <a:rPr lang="tr-TR" b="0" i="0" dirty="0" smtClean="0">
                <a:solidFill>
                  <a:srgbClr val="2C2F34"/>
                </a:solidFill>
                <a:effectLst/>
                <a:latin typeface="Roboto Condensed"/>
              </a:rPr>
              <a:t>dı</a:t>
            </a:r>
          </a:p>
          <a:p>
            <a:pPr marL="0" indent="0">
              <a:lnSpc>
                <a:spcPct val="160000"/>
              </a:lnSpc>
              <a:spcBef>
                <a:spcPts val="0"/>
              </a:spcBef>
              <a:buNone/>
            </a:pPr>
            <a:r>
              <a:rPr lang="tr-TR" b="0" i="0" dirty="0" smtClean="0">
                <a:solidFill>
                  <a:srgbClr val="2C2F34"/>
                </a:solidFill>
                <a:effectLst/>
                <a:latin typeface="Roboto Condensed"/>
              </a:rPr>
              <a:t>	Araba yıka</a:t>
            </a:r>
            <a:r>
              <a:rPr lang="tr-TR" b="1" i="0" dirty="0" smtClean="0">
                <a:solidFill>
                  <a:srgbClr val="FF0000"/>
                </a:solidFill>
                <a:effectLst/>
                <a:latin typeface="Roboto Condensed"/>
              </a:rPr>
              <a:t>n</a:t>
            </a:r>
            <a:r>
              <a:rPr lang="tr-TR" b="0" i="0" dirty="0" smtClean="0">
                <a:solidFill>
                  <a:srgbClr val="2C2F34"/>
                </a:solidFill>
                <a:effectLst/>
                <a:latin typeface="Roboto Condensed"/>
              </a:rPr>
              <a:t>dı.</a:t>
            </a:r>
          </a:p>
          <a:p>
            <a:pPr marL="0" indent="0">
              <a:lnSpc>
                <a:spcPct val="160000"/>
              </a:lnSpc>
              <a:spcBef>
                <a:spcPts val="0"/>
              </a:spcBef>
              <a:buNone/>
            </a:pPr>
            <a:r>
              <a:rPr lang="tr-TR" b="0" i="0" dirty="0" smtClean="0">
                <a:solidFill>
                  <a:srgbClr val="2C2F34"/>
                </a:solidFill>
                <a:effectLst/>
                <a:latin typeface="Roboto Condensed"/>
              </a:rPr>
              <a:t>	* Bu tür fiillerin öznesi sözde öznedir. Yüklemde bildirilen işten etkilenen varlık cümlede özne gibi kullanılır, ama asıl özne söylenmemiştir. Kapı ve araba açma ve yıkama fiillerini yapan değil, bu fiillerden etkilenen varlıklardır.</a:t>
            </a:r>
          </a:p>
          <a:p>
            <a:endParaRPr lang="tr-TR" dirty="0"/>
          </a:p>
        </p:txBody>
      </p:sp>
    </p:spTree>
    <p:extLst>
      <p:ext uri="{BB962C8B-B14F-4D97-AF65-F5344CB8AC3E}">
        <p14:creationId xmlns:p14="http://schemas.microsoft.com/office/powerpoint/2010/main" val="3610726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20000"/>
          </a:bodyPr>
          <a:lstStyle/>
          <a:p>
            <a:pPr marL="0" indent="0">
              <a:lnSpc>
                <a:spcPct val="150000"/>
              </a:lnSpc>
              <a:spcBef>
                <a:spcPts val="0"/>
              </a:spcBef>
              <a:buNone/>
            </a:pPr>
            <a:r>
              <a:rPr lang="tr-TR" b="1" i="0" dirty="0" smtClean="0">
                <a:solidFill>
                  <a:srgbClr val="2C2F34"/>
                </a:solidFill>
                <a:effectLst/>
                <a:latin typeface="Roboto Condensed"/>
              </a:rPr>
              <a:t>	* Bazı cümlelerde işi yapan “</a:t>
            </a:r>
            <a:r>
              <a:rPr lang="tr-TR" b="1" i="0" dirty="0" smtClean="0">
                <a:solidFill>
                  <a:srgbClr val="FF0000"/>
                </a:solidFill>
                <a:effectLst/>
                <a:latin typeface="Roboto Condensed"/>
              </a:rPr>
              <a:t>tarafından</a:t>
            </a:r>
            <a:r>
              <a:rPr lang="tr-TR" b="1" i="0" dirty="0" smtClean="0">
                <a:solidFill>
                  <a:srgbClr val="2C2F34"/>
                </a:solidFill>
                <a:effectLst/>
                <a:latin typeface="Roboto Condensed"/>
              </a:rPr>
              <a:t>” sözüyle ya da “</a:t>
            </a:r>
            <a:r>
              <a:rPr lang="tr-TR" b="1" i="0" dirty="0" smtClean="0">
                <a:solidFill>
                  <a:srgbClr val="FF0000"/>
                </a:solidFill>
                <a:effectLst/>
                <a:latin typeface="Roboto Condensed"/>
              </a:rPr>
              <a:t>-cE</a:t>
            </a:r>
            <a:r>
              <a:rPr lang="tr-TR" b="1" i="0" dirty="0" smtClean="0">
                <a:solidFill>
                  <a:srgbClr val="2C2F34"/>
                </a:solidFill>
                <a:effectLst/>
                <a:latin typeface="Roboto Condensed"/>
              </a:rPr>
              <a:t>” ekiyle belirtilebilir.</a:t>
            </a:r>
            <a:endParaRPr lang="tr-TR" b="0" i="0" dirty="0" smtClean="0">
              <a:solidFill>
                <a:srgbClr val="2C2F34"/>
              </a:solidFill>
              <a:effectLst/>
              <a:latin typeface="Roboto Condensed"/>
            </a:endParaRPr>
          </a:p>
          <a:p>
            <a:pPr marL="0" indent="0">
              <a:lnSpc>
                <a:spcPct val="150000"/>
              </a:lnSpc>
              <a:spcBef>
                <a:spcPts val="0"/>
              </a:spcBef>
              <a:buNone/>
            </a:pPr>
            <a:r>
              <a:rPr lang="tr-TR" b="0" i="0" dirty="0" smtClean="0">
                <a:solidFill>
                  <a:srgbClr val="2C2F34"/>
                </a:solidFill>
                <a:effectLst/>
                <a:latin typeface="Roboto Condensed"/>
              </a:rPr>
              <a:t>	Hırsızlar polis </a:t>
            </a:r>
            <a:r>
              <a:rPr lang="tr-TR" b="1" i="0" dirty="0" smtClean="0">
                <a:solidFill>
                  <a:srgbClr val="2C2F34"/>
                </a:solidFill>
                <a:effectLst/>
                <a:latin typeface="Roboto Condensed"/>
              </a:rPr>
              <a:t>tarafından</a:t>
            </a:r>
            <a:r>
              <a:rPr lang="tr-TR" b="0" i="0" dirty="0" smtClean="0">
                <a:solidFill>
                  <a:srgbClr val="2C2F34"/>
                </a:solidFill>
                <a:effectLst/>
                <a:latin typeface="Roboto Condensed"/>
              </a:rPr>
              <a:t> yakalanamadı.</a:t>
            </a:r>
          </a:p>
          <a:p>
            <a:pPr marL="0" indent="0">
              <a:lnSpc>
                <a:spcPct val="150000"/>
              </a:lnSpc>
              <a:spcBef>
                <a:spcPts val="0"/>
              </a:spcBef>
              <a:buNone/>
            </a:pPr>
            <a:r>
              <a:rPr lang="tr-TR" b="0" i="0" dirty="0" smtClean="0">
                <a:solidFill>
                  <a:srgbClr val="2C2F34"/>
                </a:solidFill>
                <a:effectLst/>
                <a:latin typeface="Roboto Condensed"/>
              </a:rPr>
              <a:t>	Bu kararlar millet</a:t>
            </a:r>
            <a:r>
              <a:rPr lang="tr-TR" b="1" i="0" dirty="0" smtClean="0">
                <a:solidFill>
                  <a:srgbClr val="2C2F34"/>
                </a:solidFill>
                <a:effectLst/>
                <a:latin typeface="Roboto Condensed"/>
              </a:rPr>
              <a:t>çe</a:t>
            </a:r>
            <a:r>
              <a:rPr lang="tr-TR" b="0" i="0" dirty="0" smtClean="0">
                <a:solidFill>
                  <a:srgbClr val="2C2F34"/>
                </a:solidFill>
                <a:effectLst/>
                <a:latin typeface="Roboto Condensed"/>
              </a:rPr>
              <a:t> verilmedi.</a:t>
            </a:r>
          </a:p>
          <a:p>
            <a:pPr marL="0" indent="0">
              <a:lnSpc>
                <a:spcPct val="150000"/>
              </a:lnSpc>
              <a:spcBef>
                <a:spcPts val="0"/>
              </a:spcBef>
              <a:buNone/>
            </a:pPr>
            <a:r>
              <a:rPr lang="tr-TR" b="1" i="0" dirty="0" smtClean="0">
                <a:solidFill>
                  <a:srgbClr val="2C2F34"/>
                </a:solidFill>
                <a:effectLst/>
                <a:latin typeface="Roboto Condensed"/>
              </a:rPr>
              <a:t>	* Sözde ya da gerçek öznesi olmayan edilgen ve geçişsiz fiiller de vardır:</a:t>
            </a:r>
            <a:endParaRPr lang="tr-TR" b="0" i="0" dirty="0" smtClean="0">
              <a:solidFill>
                <a:srgbClr val="2C2F34"/>
              </a:solidFill>
              <a:effectLst/>
              <a:latin typeface="Roboto Condensed"/>
            </a:endParaRPr>
          </a:p>
          <a:p>
            <a:pPr marL="0" indent="0">
              <a:lnSpc>
                <a:spcPct val="150000"/>
              </a:lnSpc>
              <a:spcBef>
                <a:spcPts val="0"/>
              </a:spcBef>
              <a:buNone/>
            </a:pPr>
            <a:r>
              <a:rPr lang="tr-TR" b="0" i="0" dirty="0" smtClean="0">
                <a:solidFill>
                  <a:srgbClr val="2C2F34"/>
                </a:solidFill>
                <a:effectLst/>
                <a:latin typeface="Roboto Condensed"/>
              </a:rPr>
              <a:t>	Bu sıcakta uyu</a:t>
            </a:r>
            <a:r>
              <a:rPr lang="tr-TR" b="1" i="0" dirty="0" smtClean="0">
                <a:solidFill>
                  <a:srgbClr val="2C2F34"/>
                </a:solidFill>
                <a:effectLst/>
                <a:latin typeface="Roboto Condensed"/>
              </a:rPr>
              <a:t>n</a:t>
            </a:r>
            <a:r>
              <a:rPr lang="tr-TR" b="0" i="0" dirty="0" smtClean="0">
                <a:solidFill>
                  <a:srgbClr val="2C2F34"/>
                </a:solidFill>
                <a:effectLst/>
                <a:latin typeface="Roboto Condensed"/>
              </a:rPr>
              <a:t>maz.</a:t>
            </a:r>
          </a:p>
          <a:p>
            <a:pPr marL="0" indent="0">
              <a:lnSpc>
                <a:spcPct val="150000"/>
              </a:lnSpc>
              <a:spcBef>
                <a:spcPts val="0"/>
              </a:spcBef>
              <a:buNone/>
            </a:pPr>
            <a:r>
              <a:rPr lang="tr-TR" b="0" i="0" dirty="0" smtClean="0">
                <a:solidFill>
                  <a:srgbClr val="2C2F34"/>
                </a:solidFill>
                <a:effectLst/>
                <a:latin typeface="Roboto Condensed"/>
              </a:rPr>
              <a:t>	Bu söze gül</a:t>
            </a:r>
            <a:r>
              <a:rPr lang="tr-TR" b="1" i="0" dirty="0" smtClean="0">
                <a:solidFill>
                  <a:srgbClr val="2C2F34"/>
                </a:solidFill>
                <a:effectLst/>
                <a:latin typeface="Roboto Condensed"/>
              </a:rPr>
              <a:t>ün</a:t>
            </a:r>
            <a:r>
              <a:rPr lang="tr-TR" b="0" i="0" dirty="0" smtClean="0">
                <a:solidFill>
                  <a:srgbClr val="2C2F34"/>
                </a:solidFill>
                <a:effectLst/>
                <a:latin typeface="Roboto Condensed"/>
              </a:rPr>
              <a:t>ür.</a:t>
            </a:r>
          </a:p>
          <a:p>
            <a:pPr marL="0" indent="0">
              <a:lnSpc>
                <a:spcPct val="150000"/>
              </a:lnSpc>
              <a:spcBef>
                <a:spcPts val="0"/>
              </a:spcBef>
              <a:buNone/>
            </a:pPr>
            <a:r>
              <a:rPr lang="tr-TR" b="0" i="0" dirty="0" smtClean="0">
                <a:solidFill>
                  <a:srgbClr val="2C2F34"/>
                </a:solidFill>
                <a:effectLst/>
                <a:latin typeface="Roboto Condensed"/>
              </a:rPr>
              <a:t>	Yarın pikniğe gid</a:t>
            </a:r>
            <a:r>
              <a:rPr lang="tr-TR" b="1" i="0" dirty="0" smtClean="0">
                <a:solidFill>
                  <a:srgbClr val="2C2F34"/>
                </a:solidFill>
                <a:effectLst/>
                <a:latin typeface="Roboto Condensed"/>
              </a:rPr>
              <a:t>il</a:t>
            </a:r>
            <a:r>
              <a:rPr lang="tr-TR" b="0" i="0" dirty="0" smtClean="0">
                <a:solidFill>
                  <a:srgbClr val="2C2F34"/>
                </a:solidFill>
                <a:effectLst/>
                <a:latin typeface="Roboto Condensed"/>
              </a:rPr>
              <a:t>ecek.</a:t>
            </a:r>
          </a:p>
          <a:p>
            <a:pPr marL="0" indent="0">
              <a:lnSpc>
                <a:spcPct val="150000"/>
              </a:lnSpc>
              <a:spcBef>
                <a:spcPts val="0"/>
              </a:spcBef>
              <a:buNone/>
            </a:pPr>
            <a:r>
              <a:rPr lang="tr-TR" b="0" i="0" dirty="0" smtClean="0">
                <a:solidFill>
                  <a:srgbClr val="2C2F34"/>
                </a:solidFill>
                <a:effectLst/>
                <a:latin typeface="Roboto Condensed"/>
              </a:rPr>
              <a:t>	Burada kal</a:t>
            </a:r>
            <a:r>
              <a:rPr lang="tr-TR" b="1" i="0" dirty="0" smtClean="0">
                <a:solidFill>
                  <a:srgbClr val="2C2F34"/>
                </a:solidFill>
                <a:effectLst/>
                <a:latin typeface="Roboto Condensed"/>
              </a:rPr>
              <a:t>ın</a:t>
            </a:r>
            <a:r>
              <a:rPr lang="tr-TR" b="0" i="0" dirty="0" smtClean="0">
                <a:solidFill>
                  <a:srgbClr val="2C2F34"/>
                </a:solidFill>
                <a:effectLst/>
                <a:latin typeface="Roboto Condensed"/>
              </a:rPr>
              <a:t>acak.</a:t>
            </a:r>
          </a:p>
          <a:p>
            <a:pPr marL="0" indent="0">
              <a:buNone/>
            </a:pPr>
            <a:r>
              <a:rPr lang="tr-TR" b="0" i="0" dirty="0" smtClean="0">
                <a:solidFill>
                  <a:srgbClr val="2C2F34"/>
                </a:solidFill>
                <a:effectLst/>
                <a:latin typeface="Roboto Condensed"/>
              </a:rPr>
              <a:t>	</a:t>
            </a:r>
            <a:br>
              <a:rPr lang="tr-TR" b="0" i="0" dirty="0" smtClean="0">
                <a:solidFill>
                  <a:srgbClr val="2C2F34"/>
                </a:solidFill>
                <a:effectLst/>
                <a:latin typeface="Roboto Condensed"/>
              </a:rPr>
            </a:br>
            <a:endParaRPr lang="tr-TR" dirty="0"/>
          </a:p>
        </p:txBody>
      </p:sp>
    </p:spTree>
    <p:extLst>
      <p:ext uri="{BB962C8B-B14F-4D97-AF65-F5344CB8AC3E}">
        <p14:creationId xmlns:p14="http://schemas.microsoft.com/office/powerpoint/2010/main" val="2710253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548680"/>
          </a:xfrm>
        </p:spPr>
        <p:txBody>
          <a:bodyPr>
            <a:normAutofit fontScale="90000"/>
          </a:bodyPr>
          <a:lstStyle/>
          <a:p>
            <a:r>
              <a:rPr lang="tr-TR" b="1" i="0" dirty="0" smtClean="0">
                <a:solidFill>
                  <a:srgbClr val="FF0000"/>
                </a:solidFill>
                <a:effectLst/>
                <a:latin typeface="Roboto Condensed"/>
              </a:rPr>
              <a:t>c) Dönüşlü Fiil</a:t>
            </a:r>
            <a:endParaRPr lang="tr-TR" dirty="0">
              <a:solidFill>
                <a:srgbClr val="FF0000"/>
              </a:solidFill>
            </a:endParaRPr>
          </a:p>
        </p:txBody>
      </p:sp>
      <p:sp>
        <p:nvSpPr>
          <p:cNvPr id="3" name="İçerik Yer Tutucusu 2"/>
          <p:cNvSpPr>
            <a:spLocks noGrp="1"/>
          </p:cNvSpPr>
          <p:nvPr>
            <p:ph idx="1"/>
          </p:nvPr>
        </p:nvSpPr>
        <p:spPr>
          <a:xfrm>
            <a:off x="0" y="692696"/>
            <a:ext cx="8964488" cy="6264696"/>
          </a:xfrm>
        </p:spPr>
        <p:txBody>
          <a:bodyPr>
            <a:normAutofit/>
          </a:bodyPr>
          <a:lstStyle/>
          <a:p>
            <a:r>
              <a:rPr lang="tr-TR" b="0" i="0" dirty="0" smtClean="0">
                <a:solidFill>
                  <a:srgbClr val="2C2F34"/>
                </a:solidFill>
                <a:effectLst/>
                <a:latin typeface="Roboto Condensed"/>
              </a:rPr>
              <a:t>	Öznenin işi yaparken aynı zamanda o işten etkilendiğini gösteren fiillerdir. Yani fiili yapan da ondan etkilenen de öznedir.</a:t>
            </a:r>
          </a:p>
          <a:p>
            <a:pPr marL="0" indent="0">
              <a:buNone/>
            </a:pPr>
            <a:r>
              <a:rPr lang="tr-TR" b="0" i="0" dirty="0" smtClean="0">
                <a:solidFill>
                  <a:srgbClr val="2C2F34"/>
                </a:solidFill>
                <a:effectLst/>
                <a:latin typeface="Roboto Condensed"/>
              </a:rPr>
              <a:t>	- Özne gerçek öznedir.</a:t>
            </a:r>
          </a:p>
          <a:p>
            <a:pPr marL="0" indent="0">
              <a:buNone/>
            </a:pPr>
            <a:r>
              <a:rPr lang="tr-TR" b="0" i="0" dirty="0" smtClean="0">
                <a:solidFill>
                  <a:srgbClr val="2C2F34"/>
                </a:solidFill>
                <a:effectLst/>
                <a:latin typeface="Roboto Condensed"/>
              </a:rPr>
              <a:t>	- Nesne yoktur.</a:t>
            </a:r>
          </a:p>
          <a:p>
            <a:pPr marL="0" indent="0">
              <a:buNone/>
            </a:pPr>
            <a:r>
              <a:rPr lang="tr-TR" b="0" i="0" dirty="0" smtClean="0">
                <a:solidFill>
                  <a:srgbClr val="2C2F34"/>
                </a:solidFill>
                <a:effectLst/>
                <a:latin typeface="Roboto Condensed"/>
              </a:rPr>
              <a:t>	- Fiile </a:t>
            </a:r>
            <a:r>
              <a:rPr lang="tr-TR" b="1" i="0" dirty="0" smtClean="0">
                <a:solidFill>
                  <a:srgbClr val="2C2F34"/>
                </a:solidFill>
                <a:effectLst/>
                <a:latin typeface="Roboto Condensed"/>
              </a:rPr>
              <a:t>“</a:t>
            </a:r>
            <a:r>
              <a:rPr lang="tr-TR" b="1" i="0" dirty="0" smtClean="0">
                <a:solidFill>
                  <a:srgbClr val="FF0000"/>
                </a:solidFill>
                <a:effectLst/>
                <a:latin typeface="Roboto Condensed"/>
              </a:rPr>
              <a:t>-°l, -°n</a:t>
            </a:r>
            <a:r>
              <a:rPr lang="tr-TR" b="1" i="0" dirty="0" smtClean="0">
                <a:solidFill>
                  <a:srgbClr val="2C2F34"/>
                </a:solidFill>
                <a:effectLst/>
                <a:latin typeface="Roboto Condensed"/>
              </a:rPr>
              <a:t>” </a:t>
            </a:r>
            <a:r>
              <a:rPr lang="tr-TR" b="0" i="0" dirty="0" smtClean="0">
                <a:solidFill>
                  <a:srgbClr val="2C2F34"/>
                </a:solidFill>
                <a:effectLst/>
                <a:latin typeface="Roboto Condensed"/>
              </a:rPr>
              <a:t>ekleri getirilerek yapılır.</a:t>
            </a:r>
          </a:p>
          <a:p>
            <a:pPr marL="0" indent="0">
              <a:buNone/>
            </a:pPr>
            <a:r>
              <a:rPr lang="tr-TR" b="0" i="0" dirty="0" smtClean="0">
                <a:solidFill>
                  <a:srgbClr val="2C2F34"/>
                </a:solidFill>
                <a:effectLst/>
                <a:latin typeface="Roboto Condensed"/>
              </a:rPr>
              <a:t>	- Bu fiiller nesne alamazlar; geçişsizdirler.</a:t>
            </a:r>
          </a:p>
          <a:p>
            <a:pPr marL="0" indent="0">
              <a:buNone/>
            </a:pPr>
            <a:r>
              <a:rPr lang="tr-TR" b="1" i="0" dirty="0" smtClean="0">
                <a:solidFill>
                  <a:srgbClr val="2C2F34"/>
                </a:solidFill>
                <a:effectLst/>
                <a:latin typeface="Roboto Condensed"/>
              </a:rPr>
              <a:t>	Örnekler:</a:t>
            </a:r>
            <a:endParaRPr lang="tr-TR" b="0" i="0" dirty="0" smtClean="0">
              <a:solidFill>
                <a:srgbClr val="2C2F34"/>
              </a:solidFill>
              <a:effectLst/>
              <a:latin typeface="Roboto Condensed"/>
            </a:endParaRPr>
          </a:p>
          <a:p>
            <a:pPr marL="0" indent="0">
              <a:buNone/>
            </a:pPr>
            <a:r>
              <a:rPr lang="tr-TR" b="0" i="0" dirty="0" smtClean="0">
                <a:solidFill>
                  <a:srgbClr val="2C2F34"/>
                </a:solidFill>
                <a:effectLst/>
                <a:latin typeface="Roboto Condensed"/>
              </a:rPr>
              <a:t>	Kızlar süsle</a:t>
            </a:r>
            <a:r>
              <a:rPr lang="tr-TR" b="1" i="0" dirty="0" smtClean="0">
                <a:solidFill>
                  <a:srgbClr val="2C2F34"/>
                </a:solidFill>
                <a:effectLst/>
                <a:latin typeface="Roboto Condensed"/>
              </a:rPr>
              <a:t>n</a:t>
            </a:r>
            <a:r>
              <a:rPr lang="tr-TR" b="0" i="0" dirty="0" smtClean="0">
                <a:solidFill>
                  <a:srgbClr val="2C2F34"/>
                </a:solidFill>
                <a:effectLst/>
                <a:latin typeface="Roboto Condensed"/>
              </a:rPr>
              <a:t>di; delikanlılar güzelce giy</a:t>
            </a:r>
            <a:r>
              <a:rPr lang="tr-TR" b="1" i="0" dirty="0" smtClean="0">
                <a:solidFill>
                  <a:srgbClr val="2C2F34"/>
                </a:solidFill>
                <a:effectLst/>
                <a:latin typeface="Roboto Condensed"/>
              </a:rPr>
              <a:t>in</a:t>
            </a:r>
            <a:r>
              <a:rPr lang="tr-TR" b="0" i="0" dirty="0" smtClean="0">
                <a:solidFill>
                  <a:srgbClr val="2C2F34"/>
                </a:solidFill>
                <a:effectLst/>
                <a:latin typeface="Roboto Condensed"/>
              </a:rPr>
              <a:t>di.</a:t>
            </a:r>
          </a:p>
          <a:p>
            <a:pPr marL="0" indent="0">
              <a:buNone/>
            </a:pPr>
            <a:r>
              <a:rPr lang="tr-TR" b="0" i="0" dirty="0" smtClean="0">
                <a:solidFill>
                  <a:srgbClr val="2C2F34"/>
                </a:solidFill>
                <a:effectLst/>
                <a:latin typeface="Roboto Condensed"/>
              </a:rPr>
              <a:t>	Adam hep kendisiyle öv</a:t>
            </a:r>
            <a:r>
              <a:rPr lang="tr-TR" b="1" i="0" dirty="0" smtClean="0">
                <a:solidFill>
                  <a:srgbClr val="2C2F34"/>
                </a:solidFill>
                <a:effectLst/>
                <a:latin typeface="Roboto Condensed"/>
              </a:rPr>
              <a:t>ün</a:t>
            </a:r>
            <a:r>
              <a:rPr lang="tr-TR" b="0" i="0" dirty="0" smtClean="0">
                <a:solidFill>
                  <a:srgbClr val="2C2F34"/>
                </a:solidFill>
                <a:effectLst/>
                <a:latin typeface="Roboto Condensed"/>
              </a:rPr>
              <a:t>üyor.</a:t>
            </a:r>
          </a:p>
          <a:p>
            <a:endParaRPr lang="tr-TR" dirty="0"/>
          </a:p>
        </p:txBody>
      </p:sp>
    </p:spTree>
    <p:extLst>
      <p:ext uri="{BB962C8B-B14F-4D97-AF65-F5344CB8AC3E}">
        <p14:creationId xmlns:p14="http://schemas.microsoft.com/office/powerpoint/2010/main" val="573258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7500" lnSpcReduction="20000"/>
          </a:bodyPr>
          <a:lstStyle/>
          <a:p>
            <a:pPr marL="0" indent="0">
              <a:lnSpc>
                <a:spcPct val="160000"/>
              </a:lnSpc>
              <a:spcBef>
                <a:spcPts val="0"/>
              </a:spcBef>
              <a:buNone/>
            </a:pPr>
            <a:r>
              <a:rPr lang="tr-TR" b="1" i="0" dirty="0" smtClean="0">
                <a:solidFill>
                  <a:srgbClr val="2C2F34"/>
                </a:solidFill>
                <a:effectLst/>
                <a:latin typeface="Roboto Condensed"/>
              </a:rPr>
              <a:t>	* </a:t>
            </a:r>
            <a:r>
              <a:rPr lang="tr-TR" b="0" i="0" dirty="0" smtClean="0">
                <a:solidFill>
                  <a:srgbClr val="2C2F34"/>
                </a:solidFill>
                <a:effectLst/>
                <a:latin typeface="Roboto Condensed"/>
              </a:rPr>
              <a:t>Tabiat olayları ile ilgili dönüşlü fiillerde</a:t>
            </a:r>
            <a:r>
              <a:rPr lang="tr-TR" b="1" i="0" dirty="0" smtClean="0">
                <a:solidFill>
                  <a:srgbClr val="2C2F34"/>
                </a:solidFill>
                <a:effectLst/>
                <a:latin typeface="Roboto Condensed"/>
              </a:rPr>
              <a:t> “yapma”</a:t>
            </a:r>
            <a:r>
              <a:rPr lang="tr-TR" b="0" i="0" dirty="0" smtClean="0">
                <a:solidFill>
                  <a:srgbClr val="2C2F34"/>
                </a:solidFill>
                <a:effectLst/>
                <a:latin typeface="Roboto Condensed"/>
              </a:rPr>
              <a:t> anlamı yerine</a:t>
            </a:r>
            <a:r>
              <a:rPr lang="tr-TR" b="1" i="0" dirty="0" smtClean="0">
                <a:solidFill>
                  <a:srgbClr val="2C2F34"/>
                </a:solidFill>
                <a:effectLst/>
                <a:latin typeface="Roboto Condensed"/>
              </a:rPr>
              <a:t> “kendi kendine olma” </a:t>
            </a:r>
            <a:r>
              <a:rPr lang="tr-TR" b="0" i="0" dirty="0" smtClean="0">
                <a:solidFill>
                  <a:srgbClr val="2C2F34"/>
                </a:solidFill>
                <a:effectLst/>
                <a:latin typeface="Roboto Condensed"/>
              </a:rPr>
              <a:t>anlamı vardır.</a:t>
            </a:r>
          </a:p>
          <a:p>
            <a:pPr marL="0" indent="0">
              <a:lnSpc>
                <a:spcPct val="160000"/>
              </a:lnSpc>
              <a:spcBef>
                <a:spcPts val="0"/>
              </a:spcBef>
              <a:buNone/>
            </a:pPr>
            <a:r>
              <a:rPr lang="tr-TR" b="0" i="0" dirty="0" smtClean="0">
                <a:solidFill>
                  <a:srgbClr val="2C2F34"/>
                </a:solidFill>
                <a:effectLst/>
                <a:latin typeface="Roboto Condensed"/>
              </a:rPr>
              <a:t>	Karlar tepelere doğru çekildi.</a:t>
            </a:r>
          </a:p>
          <a:p>
            <a:pPr marL="0" indent="0">
              <a:lnSpc>
                <a:spcPct val="160000"/>
              </a:lnSpc>
              <a:spcBef>
                <a:spcPts val="0"/>
              </a:spcBef>
              <a:buNone/>
            </a:pPr>
            <a:r>
              <a:rPr lang="tr-TR" b="0" i="0" dirty="0" smtClean="0">
                <a:solidFill>
                  <a:srgbClr val="2C2F34"/>
                </a:solidFill>
                <a:effectLst/>
                <a:latin typeface="Roboto Condensed"/>
              </a:rPr>
              <a:t>	Sıcaklardan dolayı gölün suyu çekildi.</a:t>
            </a:r>
          </a:p>
          <a:p>
            <a:pPr marL="0" indent="0">
              <a:lnSpc>
                <a:spcPct val="160000"/>
              </a:lnSpc>
              <a:spcBef>
                <a:spcPts val="0"/>
              </a:spcBef>
              <a:buNone/>
            </a:pPr>
            <a:r>
              <a:rPr lang="tr-TR" b="0" i="0" dirty="0" smtClean="0">
                <a:solidFill>
                  <a:srgbClr val="2C2F34"/>
                </a:solidFill>
                <a:effectLst/>
                <a:latin typeface="Roboto Condensed"/>
              </a:rPr>
              <a:t>	Öğleye doğru hava açıldı.</a:t>
            </a:r>
          </a:p>
          <a:p>
            <a:pPr marL="0" indent="0">
              <a:lnSpc>
                <a:spcPct val="160000"/>
              </a:lnSpc>
              <a:spcBef>
                <a:spcPts val="0"/>
              </a:spcBef>
              <a:buNone/>
            </a:pPr>
            <a:r>
              <a:rPr lang="tr-TR" b="0" i="0" dirty="0" smtClean="0">
                <a:solidFill>
                  <a:srgbClr val="2C2F34"/>
                </a:solidFill>
                <a:effectLst/>
                <a:latin typeface="Roboto Condensed"/>
              </a:rPr>
              <a:t>	Havalar ısınınca buzlar çözüldü.</a:t>
            </a:r>
          </a:p>
          <a:p>
            <a:pPr marL="0" indent="0">
              <a:lnSpc>
                <a:spcPct val="160000"/>
              </a:lnSpc>
              <a:spcBef>
                <a:spcPts val="0"/>
              </a:spcBef>
              <a:buNone/>
            </a:pPr>
            <a:r>
              <a:rPr lang="tr-TR" b="1" i="0" dirty="0" smtClean="0">
                <a:solidFill>
                  <a:srgbClr val="2C2F34"/>
                </a:solidFill>
                <a:effectLst/>
                <a:latin typeface="Roboto Condensed"/>
              </a:rPr>
              <a:t>	* Bazı fiillerin edilgen şekilleriyle dönüşlü şekilleri farklı ekle yapılır: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sevmek ⇒ sevinmek  ⇒ sevilmek</a:t>
            </a:r>
          </a:p>
          <a:p>
            <a:pPr marL="0" indent="0">
              <a:lnSpc>
                <a:spcPct val="160000"/>
              </a:lnSpc>
              <a:spcBef>
                <a:spcPts val="0"/>
              </a:spcBef>
              <a:buNone/>
            </a:pPr>
            <a:r>
              <a:rPr lang="tr-TR" b="0" i="0" dirty="0" smtClean="0">
                <a:solidFill>
                  <a:srgbClr val="2C2F34"/>
                </a:solidFill>
                <a:effectLst/>
                <a:latin typeface="Roboto Condensed"/>
              </a:rPr>
              <a:t>	dövmek  ⇒ dövünmek ⇒ dövülmek</a:t>
            </a:r>
          </a:p>
          <a:p>
            <a:pPr marL="0" indent="0">
              <a:lnSpc>
                <a:spcPct val="160000"/>
              </a:lnSpc>
              <a:spcBef>
                <a:spcPts val="0"/>
              </a:spcBef>
              <a:buNone/>
            </a:pPr>
            <a:r>
              <a:rPr lang="tr-TR" b="0" i="0" dirty="0" smtClean="0">
                <a:solidFill>
                  <a:srgbClr val="2C2F34"/>
                </a:solidFill>
                <a:effectLst/>
                <a:latin typeface="Roboto Condensed"/>
              </a:rPr>
              <a:t>	giymek ⇒ giyinmek  ⇒ giyilmek</a:t>
            </a:r>
          </a:p>
          <a:p>
            <a:pPr marL="0" indent="0">
              <a:lnSpc>
                <a:spcPct val="160000"/>
              </a:lnSpc>
              <a:spcBef>
                <a:spcPts val="0"/>
              </a:spcBef>
              <a:buNone/>
            </a:pPr>
            <a:r>
              <a:rPr lang="tr-TR" b="0" i="0" dirty="0" smtClean="0">
                <a:solidFill>
                  <a:srgbClr val="2C2F34"/>
                </a:solidFill>
                <a:effectLst/>
                <a:latin typeface="Roboto Condensed"/>
              </a:rPr>
              <a:t>	görmek ⇒ görünmek ⇒ görülmek</a:t>
            </a:r>
          </a:p>
          <a:p>
            <a:endParaRPr lang="tr-TR" dirty="0"/>
          </a:p>
        </p:txBody>
      </p:sp>
    </p:spTree>
    <p:extLst>
      <p:ext uri="{BB962C8B-B14F-4D97-AF65-F5344CB8AC3E}">
        <p14:creationId xmlns:p14="http://schemas.microsoft.com/office/powerpoint/2010/main" val="2585351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60648"/>
            <a:ext cx="9144000" cy="6597352"/>
          </a:xfrm>
        </p:spPr>
        <p:txBody>
          <a:bodyPr>
            <a:normAutofit fontScale="92500" lnSpcReduction="10000"/>
          </a:bodyPr>
          <a:lstStyle/>
          <a:p>
            <a:pPr marL="0" indent="0">
              <a:lnSpc>
                <a:spcPct val="160000"/>
              </a:lnSpc>
              <a:spcBef>
                <a:spcPts val="0"/>
              </a:spcBef>
              <a:buNone/>
            </a:pPr>
            <a:r>
              <a:rPr lang="tr-TR" b="1" i="0" dirty="0" smtClean="0">
                <a:solidFill>
                  <a:srgbClr val="2C2F34"/>
                </a:solidFill>
                <a:effectLst/>
                <a:latin typeface="Roboto Condensed"/>
              </a:rPr>
              <a:t>	* İsme getirilen “</a:t>
            </a:r>
            <a:r>
              <a:rPr lang="tr-TR" b="1" i="0" dirty="0" smtClean="0">
                <a:solidFill>
                  <a:srgbClr val="FF0000"/>
                </a:solidFill>
                <a:effectLst/>
                <a:latin typeface="Roboto Condensed"/>
              </a:rPr>
              <a:t>-lEn</a:t>
            </a:r>
            <a:r>
              <a:rPr lang="tr-TR" b="1" i="0" dirty="0" smtClean="0">
                <a:solidFill>
                  <a:srgbClr val="2C2F34"/>
                </a:solidFill>
                <a:effectLst/>
                <a:latin typeface="Roboto Condensed"/>
              </a:rPr>
              <a:t>” ekiyle fiile getirilen “</a:t>
            </a:r>
            <a:r>
              <a:rPr lang="tr-TR" b="1" i="0" dirty="0" smtClean="0">
                <a:solidFill>
                  <a:srgbClr val="FF0000"/>
                </a:solidFill>
                <a:effectLst/>
                <a:latin typeface="Roboto Condensed"/>
              </a:rPr>
              <a:t>-İş</a:t>
            </a:r>
            <a:r>
              <a:rPr lang="tr-TR" b="1" i="0" dirty="0" smtClean="0">
                <a:solidFill>
                  <a:srgbClr val="2C2F34"/>
                </a:solidFill>
                <a:effectLst/>
                <a:latin typeface="Roboto Condensed"/>
              </a:rPr>
              <a:t>” ve “</a:t>
            </a:r>
            <a:r>
              <a:rPr lang="tr-TR" b="1" i="0" dirty="0" smtClean="0">
                <a:solidFill>
                  <a:srgbClr val="FF0000"/>
                </a:solidFill>
                <a:effectLst/>
                <a:latin typeface="Roboto Condensed"/>
              </a:rPr>
              <a:t>-lEş</a:t>
            </a:r>
            <a:r>
              <a:rPr lang="tr-TR" b="1" i="0" dirty="0" smtClean="0">
                <a:solidFill>
                  <a:srgbClr val="2C2F34"/>
                </a:solidFill>
                <a:effectLst/>
                <a:latin typeface="Roboto Condensed"/>
              </a:rPr>
              <a:t>” eki de  dönüşlülük anlamı katabilir: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O gün pek iç</a:t>
            </a:r>
            <a:r>
              <a:rPr lang="tr-TR" b="0" i="0" dirty="0" smtClean="0">
                <a:solidFill>
                  <a:srgbClr val="FF0000"/>
                </a:solidFill>
                <a:effectLst/>
                <a:latin typeface="Roboto Condensed"/>
              </a:rPr>
              <a:t>len</a:t>
            </a:r>
            <a:r>
              <a:rPr lang="tr-TR" b="0" i="0" dirty="0" smtClean="0">
                <a:solidFill>
                  <a:srgbClr val="2C2F34"/>
                </a:solidFill>
                <a:effectLst/>
                <a:latin typeface="Roboto Condensed"/>
              </a:rPr>
              <a:t>dim.</a:t>
            </a:r>
          </a:p>
          <a:p>
            <a:pPr marL="0" indent="0">
              <a:lnSpc>
                <a:spcPct val="160000"/>
              </a:lnSpc>
              <a:spcBef>
                <a:spcPts val="0"/>
              </a:spcBef>
              <a:buNone/>
            </a:pPr>
            <a:r>
              <a:rPr lang="tr-TR" b="0" i="0" dirty="0" smtClean="0">
                <a:solidFill>
                  <a:srgbClr val="2C2F34"/>
                </a:solidFill>
                <a:effectLst/>
                <a:latin typeface="Roboto Condensed"/>
              </a:rPr>
              <a:t>	Trafik polisini görünce adam tut</a:t>
            </a:r>
            <a:r>
              <a:rPr lang="tr-TR" b="0" i="0" dirty="0" smtClean="0">
                <a:solidFill>
                  <a:srgbClr val="FF0000"/>
                </a:solidFill>
                <a:effectLst/>
                <a:latin typeface="Roboto Condensed"/>
              </a:rPr>
              <a:t>uş</a:t>
            </a:r>
            <a:r>
              <a:rPr lang="tr-TR" b="0" i="0" dirty="0" smtClean="0">
                <a:solidFill>
                  <a:srgbClr val="2C2F34"/>
                </a:solidFill>
                <a:effectLst/>
                <a:latin typeface="Roboto Condensed"/>
              </a:rPr>
              <a:t>tu.</a:t>
            </a:r>
          </a:p>
          <a:p>
            <a:pPr marL="0" indent="0">
              <a:lnSpc>
                <a:spcPct val="160000"/>
              </a:lnSpc>
              <a:spcBef>
                <a:spcPts val="0"/>
              </a:spcBef>
              <a:buNone/>
            </a:pPr>
            <a:r>
              <a:rPr lang="tr-TR" b="0" i="0" dirty="0" smtClean="0">
                <a:solidFill>
                  <a:srgbClr val="2C2F34"/>
                </a:solidFill>
                <a:effectLst/>
                <a:latin typeface="Roboto Condensed"/>
              </a:rPr>
              <a:t>	Birazdan sakin</a:t>
            </a:r>
            <a:r>
              <a:rPr lang="tr-TR" b="0" i="0" dirty="0" smtClean="0">
                <a:solidFill>
                  <a:srgbClr val="FF0000"/>
                </a:solidFill>
                <a:effectLst/>
                <a:latin typeface="Roboto Condensed"/>
              </a:rPr>
              <a:t>leş</a:t>
            </a:r>
            <a:r>
              <a:rPr lang="tr-TR" b="0" i="0" dirty="0" smtClean="0">
                <a:solidFill>
                  <a:srgbClr val="2C2F34"/>
                </a:solidFill>
                <a:effectLst/>
                <a:latin typeface="Roboto Condensed"/>
              </a:rPr>
              <a:t>ir.</a:t>
            </a:r>
          </a:p>
          <a:p>
            <a:pPr marL="0" indent="0">
              <a:lnSpc>
                <a:spcPct val="160000"/>
              </a:lnSpc>
              <a:spcBef>
                <a:spcPts val="0"/>
              </a:spcBef>
              <a:buNone/>
            </a:pPr>
            <a:r>
              <a:rPr lang="tr-TR" b="1" i="0" dirty="0" smtClean="0">
                <a:solidFill>
                  <a:srgbClr val="FF0000"/>
                </a:solidFill>
                <a:effectLst/>
                <a:latin typeface="Roboto Condensed"/>
              </a:rPr>
              <a:t>	Dikkat!</a:t>
            </a:r>
            <a:r>
              <a:rPr lang="tr-TR" b="1" i="0" dirty="0" smtClean="0">
                <a:solidFill>
                  <a:srgbClr val="2C2F34"/>
                </a:solidFill>
                <a:effectLst/>
                <a:latin typeface="Roboto Condensed"/>
              </a:rPr>
              <a:t> Edilgen fiille dönüşlü fiil karıştırılabilir: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Özgür konferansta oldukça sıkıldı. ⇒  dönüşlü</a:t>
            </a:r>
          </a:p>
          <a:p>
            <a:pPr marL="0" indent="0">
              <a:lnSpc>
                <a:spcPct val="160000"/>
              </a:lnSpc>
              <a:spcBef>
                <a:spcPts val="0"/>
              </a:spcBef>
              <a:buNone/>
            </a:pPr>
            <a:r>
              <a:rPr lang="tr-TR" b="0" i="0" dirty="0" smtClean="0">
                <a:solidFill>
                  <a:srgbClr val="2C2F34"/>
                </a:solidFill>
                <a:effectLst/>
                <a:latin typeface="Roboto Condensed"/>
              </a:rPr>
              <a:t>	Sabaha kadar kurşun sıkıldı. ⇒  edilgen</a:t>
            </a:r>
          </a:p>
          <a:p>
            <a:endParaRPr lang="tr-TR" dirty="0"/>
          </a:p>
        </p:txBody>
      </p:sp>
    </p:spTree>
    <p:extLst>
      <p:ext uri="{BB962C8B-B14F-4D97-AF65-F5344CB8AC3E}">
        <p14:creationId xmlns:p14="http://schemas.microsoft.com/office/powerpoint/2010/main" val="200199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fontScale="90000"/>
          </a:bodyPr>
          <a:lstStyle/>
          <a:p>
            <a:r>
              <a:rPr lang="tr-TR" b="1" i="0" dirty="0" smtClean="0">
                <a:solidFill>
                  <a:srgbClr val="FF0000"/>
                </a:solidFill>
                <a:effectLst/>
                <a:latin typeface="Roboto Condensed"/>
              </a:rPr>
              <a:t>d) İşteş Fiil</a:t>
            </a:r>
            <a:endParaRPr lang="tr-TR" dirty="0">
              <a:solidFill>
                <a:srgbClr val="FF0000"/>
              </a:solidFill>
            </a:endParaRPr>
          </a:p>
        </p:txBody>
      </p:sp>
      <p:sp>
        <p:nvSpPr>
          <p:cNvPr id="3" name="İçerik Yer Tutucusu 2"/>
          <p:cNvSpPr>
            <a:spLocks noGrp="1"/>
          </p:cNvSpPr>
          <p:nvPr>
            <p:ph idx="1"/>
          </p:nvPr>
        </p:nvSpPr>
        <p:spPr>
          <a:xfrm>
            <a:off x="0" y="692696"/>
            <a:ext cx="9144000" cy="6165304"/>
          </a:xfrm>
        </p:spPr>
        <p:txBody>
          <a:bodyPr>
            <a:normAutofit fontScale="85000" lnSpcReduction="20000"/>
          </a:bodyPr>
          <a:lstStyle/>
          <a:p>
            <a:pPr marL="0" indent="0">
              <a:lnSpc>
                <a:spcPct val="150000"/>
              </a:lnSpc>
              <a:spcBef>
                <a:spcPts val="0"/>
              </a:spcBef>
              <a:buNone/>
            </a:pPr>
            <a:r>
              <a:rPr lang="tr-TR" b="0" i="0" dirty="0" smtClean="0">
                <a:solidFill>
                  <a:srgbClr val="2C2F34"/>
                </a:solidFill>
                <a:effectLst/>
                <a:latin typeface="Roboto Condensed"/>
              </a:rPr>
              <a:t>	-Fiilde bildirilen işin birden fazla kişi tarafından yapıldığını; işi beraber ya da karşılıklı yaptıklarını bildiren fiillerdir.</a:t>
            </a:r>
            <a:br>
              <a:rPr lang="tr-TR" b="0" i="0" dirty="0" smtClean="0">
                <a:solidFill>
                  <a:srgbClr val="2C2F34"/>
                </a:solidFill>
                <a:effectLst/>
                <a:latin typeface="Roboto Condensed"/>
              </a:rPr>
            </a:br>
            <a:r>
              <a:rPr lang="tr-TR" b="0" i="0" dirty="0" smtClean="0">
                <a:solidFill>
                  <a:srgbClr val="2C2F34"/>
                </a:solidFill>
                <a:effectLst/>
                <a:latin typeface="Roboto Condensed"/>
              </a:rPr>
              <a:t>	“</a:t>
            </a:r>
            <a:r>
              <a:rPr lang="tr-TR" b="1" i="0" dirty="0" smtClean="0">
                <a:solidFill>
                  <a:srgbClr val="FF0000"/>
                </a:solidFill>
                <a:effectLst/>
                <a:latin typeface="Roboto Condensed"/>
              </a:rPr>
              <a:t>-°ş</a:t>
            </a:r>
            <a:r>
              <a:rPr lang="tr-TR" b="0" i="0" dirty="0" smtClean="0">
                <a:solidFill>
                  <a:srgbClr val="2C2F34"/>
                </a:solidFill>
                <a:effectLst/>
                <a:latin typeface="Roboto Condensed"/>
              </a:rPr>
              <a:t>” ekiyle yapılır.</a:t>
            </a:r>
          </a:p>
          <a:p>
            <a:pPr marL="0" indent="0">
              <a:lnSpc>
                <a:spcPct val="150000"/>
              </a:lnSpc>
              <a:spcBef>
                <a:spcPts val="0"/>
              </a:spcBef>
              <a:buNone/>
            </a:pPr>
            <a:r>
              <a:rPr lang="tr-TR" b="0" i="0" dirty="0" smtClean="0">
                <a:solidFill>
                  <a:srgbClr val="2C2F34"/>
                </a:solidFill>
                <a:effectLst/>
                <a:latin typeface="Roboto Condensed"/>
              </a:rPr>
              <a:t>	Döv</a:t>
            </a:r>
            <a:r>
              <a:rPr lang="tr-TR" b="1" i="0" dirty="0" smtClean="0">
                <a:solidFill>
                  <a:srgbClr val="2C2F34"/>
                </a:solidFill>
                <a:effectLst/>
                <a:latin typeface="Roboto Condensed"/>
              </a:rPr>
              <a:t>üş</a:t>
            </a:r>
            <a:r>
              <a:rPr lang="tr-TR" b="0" i="0" dirty="0" smtClean="0">
                <a:solidFill>
                  <a:srgbClr val="2C2F34"/>
                </a:solidFill>
                <a:effectLst/>
                <a:latin typeface="Roboto Condensed"/>
              </a:rPr>
              <a:t>mek, uç</a:t>
            </a:r>
            <a:r>
              <a:rPr lang="tr-TR" b="1" i="0" dirty="0" smtClean="0">
                <a:solidFill>
                  <a:srgbClr val="2C2F34"/>
                </a:solidFill>
                <a:effectLst/>
                <a:latin typeface="Roboto Condensed"/>
              </a:rPr>
              <a:t>uş</a:t>
            </a:r>
            <a:r>
              <a:rPr lang="tr-TR" b="0" i="0" dirty="0" smtClean="0">
                <a:solidFill>
                  <a:srgbClr val="2C2F34"/>
                </a:solidFill>
                <a:effectLst/>
                <a:latin typeface="Roboto Condensed"/>
              </a:rPr>
              <a:t>mak, gül</a:t>
            </a:r>
            <a:r>
              <a:rPr lang="tr-TR" b="1" i="0" dirty="0" smtClean="0">
                <a:solidFill>
                  <a:srgbClr val="2C2F34"/>
                </a:solidFill>
                <a:effectLst/>
                <a:latin typeface="Roboto Condensed"/>
              </a:rPr>
              <a:t>üş</a:t>
            </a:r>
            <a:r>
              <a:rPr lang="tr-TR" b="0" i="0" dirty="0" smtClean="0">
                <a:solidFill>
                  <a:srgbClr val="2C2F34"/>
                </a:solidFill>
                <a:effectLst/>
                <a:latin typeface="Roboto Condensed"/>
              </a:rPr>
              <a:t>mek, gör</a:t>
            </a:r>
            <a:r>
              <a:rPr lang="tr-TR" b="1" i="0" dirty="0" smtClean="0">
                <a:solidFill>
                  <a:srgbClr val="2C2F34"/>
                </a:solidFill>
                <a:effectLst/>
                <a:latin typeface="Roboto Condensed"/>
              </a:rPr>
              <a:t>üş</a:t>
            </a:r>
            <a:r>
              <a:rPr lang="tr-TR" b="0" i="0" dirty="0" smtClean="0">
                <a:solidFill>
                  <a:srgbClr val="2C2F34"/>
                </a:solidFill>
                <a:effectLst/>
                <a:latin typeface="Roboto Condensed"/>
              </a:rPr>
              <a:t>mek…</a:t>
            </a:r>
          </a:p>
          <a:p>
            <a:pPr marL="0" indent="0">
              <a:lnSpc>
                <a:spcPct val="150000"/>
              </a:lnSpc>
              <a:spcBef>
                <a:spcPts val="0"/>
              </a:spcBef>
              <a:buNone/>
            </a:pPr>
            <a:r>
              <a:rPr lang="tr-TR" b="1" i="0" dirty="0" smtClean="0">
                <a:solidFill>
                  <a:srgbClr val="2C2F34"/>
                </a:solidFill>
                <a:effectLst/>
                <a:latin typeface="Roboto Condensed"/>
              </a:rPr>
              <a:t>* </a:t>
            </a:r>
            <a:r>
              <a:rPr lang="tr-TR" b="0" i="0" dirty="0" smtClean="0">
                <a:solidFill>
                  <a:srgbClr val="2C2F34"/>
                </a:solidFill>
                <a:effectLst/>
                <a:latin typeface="Roboto Condensed"/>
              </a:rPr>
              <a:t>Ya “</a:t>
            </a:r>
            <a:r>
              <a:rPr lang="tr-TR" b="1" i="0" dirty="0" smtClean="0">
                <a:solidFill>
                  <a:srgbClr val="2C2F34"/>
                </a:solidFill>
                <a:effectLst/>
                <a:latin typeface="Roboto Condensed"/>
              </a:rPr>
              <a:t>birlikte</a:t>
            </a:r>
            <a:r>
              <a:rPr lang="tr-TR" b="0" i="0" dirty="0" smtClean="0">
                <a:solidFill>
                  <a:srgbClr val="2C2F34"/>
                </a:solidFill>
                <a:effectLst/>
                <a:latin typeface="Roboto Condensed"/>
              </a:rPr>
              <a:t>” ya da “</a:t>
            </a:r>
            <a:r>
              <a:rPr lang="tr-TR" b="1" i="0" dirty="0" smtClean="0">
                <a:solidFill>
                  <a:srgbClr val="2C2F34"/>
                </a:solidFill>
                <a:effectLst/>
                <a:latin typeface="Roboto Condensed"/>
              </a:rPr>
              <a:t>karşılıklı</a:t>
            </a:r>
            <a:r>
              <a:rPr lang="tr-TR" b="0" i="0" dirty="0" smtClean="0">
                <a:solidFill>
                  <a:srgbClr val="2C2F34"/>
                </a:solidFill>
                <a:effectLst/>
                <a:latin typeface="Roboto Condensed"/>
              </a:rPr>
              <a:t>” anlamı katar.</a:t>
            </a:r>
          </a:p>
          <a:p>
            <a:pPr marL="0" indent="0">
              <a:lnSpc>
                <a:spcPct val="150000"/>
              </a:lnSpc>
              <a:spcBef>
                <a:spcPts val="0"/>
              </a:spcBef>
              <a:buNone/>
            </a:pPr>
            <a:r>
              <a:rPr lang="tr-TR" b="0" i="0" dirty="0" smtClean="0">
                <a:solidFill>
                  <a:srgbClr val="2C2F34"/>
                </a:solidFill>
                <a:effectLst/>
                <a:latin typeface="Roboto Condensed"/>
              </a:rPr>
              <a:t>	Kuşlar uç</a:t>
            </a:r>
            <a:r>
              <a:rPr lang="tr-TR" b="1" i="0" dirty="0" smtClean="0">
                <a:solidFill>
                  <a:srgbClr val="2C2F34"/>
                </a:solidFill>
                <a:effectLst/>
                <a:latin typeface="Roboto Condensed"/>
              </a:rPr>
              <a:t>uş</a:t>
            </a:r>
            <a:r>
              <a:rPr lang="tr-TR" b="0" i="0" dirty="0" smtClean="0">
                <a:solidFill>
                  <a:srgbClr val="2C2F34"/>
                </a:solidFill>
                <a:effectLst/>
                <a:latin typeface="Roboto Condensed"/>
              </a:rPr>
              <a:t>tu birlikte</a:t>
            </a:r>
          </a:p>
          <a:p>
            <a:pPr marL="0" indent="0">
              <a:lnSpc>
                <a:spcPct val="150000"/>
              </a:lnSpc>
              <a:spcBef>
                <a:spcPts val="0"/>
              </a:spcBef>
              <a:buNone/>
            </a:pPr>
            <a:r>
              <a:rPr lang="tr-TR" b="0" i="0" dirty="0" smtClean="0">
                <a:solidFill>
                  <a:srgbClr val="2C2F34"/>
                </a:solidFill>
                <a:effectLst/>
                <a:latin typeface="Roboto Condensed"/>
              </a:rPr>
              <a:t>	Çocuklar gül</a:t>
            </a:r>
            <a:r>
              <a:rPr lang="tr-TR" b="1" i="0" dirty="0" smtClean="0">
                <a:solidFill>
                  <a:srgbClr val="2C2F34"/>
                </a:solidFill>
                <a:effectLst/>
                <a:latin typeface="Roboto Condensed"/>
              </a:rPr>
              <a:t>üş</a:t>
            </a:r>
            <a:r>
              <a:rPr lang="tr-TR" b="0" i="0" dirty="0" smtClean="0">
                <a:solidFill>
                  <a:srgbClr val="2C2F34"/>
                </a:solidFill>
                <a:effectLst/>
                <a:latin typeface="Roboto Condensed"/>
              </a:rPr>
              <a:t>tü.   birlikte</a:t>
            </a:r>
          </a:p>
          <a:p>
            <a:pPr marL="0" indent="0">
              <a:lnSpc>
                <a:spcPct val="150000"/>
              </a:lnSpc>
              <a:spcBef>
                <a:spcPts val="0"/>
              </a:spcBef>
              <a:buNone/>
            </a:pPr>
            <a:r>
              <a:rPr lang="tr-TR" b="0" i="0" dirty="0" smtClean="0">
                <a:solidFill>
                  <a:srgbClr val="2C2F34"/>
                </a:solidFill>
                <a:effectLst/>
                <a:latin typeface="Roboto Condensed"/>
              </a:rPr>
              <a:t>	Öğrenciler kaç</a:t>
            </a:r>
            <a:r>
              <a:rPr lang="tr-TR" b="1" i="0" dirty="0" smtClean="0">
                <a:solidFill>
                  <a:srgbClr val="2C2F34"/>
                </a:solidFill>
                <a:effectLst/>
                <a:latin typeface="Roboto Condensed"/>
              </a:rPr>
              <a:t>ış</a:t>
            </a:r>
            <a:r>
              <a:rPr lang="tr-TR" b="0" i="0" dirty="0" smtClean="0">
                <a:solidFill>
                  <a:srgbClr val="2C2F34"/>
                </a:solidFill>
                <a:effectLst/>
                <a:latin typeface="Roboto Condensed"/>
              </a:rPr>
              <a:t>tı.   birlikte</a:t>
            </a:r>
          </a:p>
          <a:p>
            <a:pPr marL="0" indent="0">
              <a:lnSpc>
                <a:spcPct val="150000"/>
              </a:lnSpc>
              <a:spcBef>
                <a:spcPts val="0"/>
              </a:spcBef>
              <a:buNone/>
            </a:pPr>
            <a:r>
              <a:rPr lang="tr-TR" b="0" i="0" dirty="0" smtClean="0">
                <a:solidFill>
                  <a:srgbClr val="2C2F34"/>
                </a:solidFill>
                <a:effectLst/>
                <a:latin typeface="Roboto Condensed"/>
              </a:rPr>
              <a:t>	Arada bir yazı</a:t>
            </a:r>
            <a:r>
              <a:rPr lang="tr-TR" b="1" i="0" dirty="0" smtClean="0">
                <a:solidFill>
                  <a:srgbClr val="2C2F34"/>
                </a:solidFill>
                <a:effectLst/>
                <a:latin typeface="Roboto Condensed"/>
              </a:rPr>
              <a:t>ş</a:t>
            </a:r>
            <a:r>
              <a:rPr lang="tr-TR" b="0" i="0" dirty="0" smtClean="0">
                <a:solidFill>
                  <a:srgbClr val="2C2F34"/>
                </a:solidFill>
                <a:effectLst/>
                <a:latin typeface="Roboto Condensed"/>
              </a:rPr>
              <a:t>ırız. karşılıklı</a:t>
            </a:r>
          </a:p>
          <a:p>
            <a:pPr marL="0" indent="0">
              <a:lnSpc>
                <a:spcPct val="150000"/>
              </a:lnSpc>
              <a:spcBef>
                <a:spcPts val="0"/>
              </a:spcBef>
              <a:buNone/>
            </a:pPr>
            <a:r>
              <a:rPr lang="tr-TR" b="0" i="0" dirty="0" smtClean="0">
                <a:solidFill>
                  <a:srgbClr val="2C2F34"/>
                </a:solidFill>
                <a:effectLst/>
                <a:latin typeface="Roboto Condensed"/>
              </a:rPr>
              <a:t>	Onunla Ankara’da tanı</a:t>
            </a:r>
            <a:r>
              <a:rPr lang="tr-TR" b="1" i="0" dirty="0" smtClean="0">
                <a:solidFill>
                  <a:srgbClr val="2C2F34"/>
                </a:solidFill>
                <a:effectLst/>
                <a:latin typeface="Roboto Condensed"/>
              </a:rPr>
              <a:t>ş</a:t>
            </a:r>
            <a:r>
              <a:rPr lang="tr-TR" b="0" i="0" dirty="0" smtClean="0">
                <a:solidFill>
                  <a:srgbClr val="2C2F34"/>
                </a:solidFill>
                <a:effectLst/>
                <a:latin typeface="Roboto Condensed"/>
              </a:rPr>
              <a:t>tık.   karşılıklı</a:t>
            </a:r>
          </a:p>
          <a:p>
            <a:pPr marL="0" indent="0">
              <a:buNone/>
            </a:pPr>
            <a:endParaRPr lang="tr-TR" dirty="0">
              <a:solidFill>
                <a:srgbClr val="FF0000"/>
              </a:solidFill>
            </a:endParaRPr>
          </a:p>
        </p:txBody>
      </p:sp>
    </p:spTree>
    <p:extLst>
      <p:ext uri="{BB962C8B-B14F-4D97-AF65-F5344CB8AC3E}">
        <p14:creationId xmlns:p14="http://schemas.microsoft.com/office/powerpoint/2010/main" val="658401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964488" cy="6858000"/>
          </a:xfrm>
        </p:spPr>
        <p:txBody>
          <a:bodyPr>
            <a:normAutofit fontScale="77500" lnSpcReduction="20000"/>
          </a:bodyPr>
          <a:lstStyle/>
          <a:p>
            <a:pPr marL="0" indent="0">
              <a:lnSpc>
                <a:spcPct val="160000"/>
              </a:lnSpc>
              <a:spcBef>
                <a:spcPts val="0"/>
              </a:spcBef>
              <a:buNone/>
            </a:pPr>
            <a:r>
              <a:rPr lang="tr-TR" b="1" i="0" dirty="0" smtClean="0">
                <a:solidFill>
                  <a:srgbClr val="2C2F34"/>
                </a:solidFill>
                <a:effectLst/>
                <a:latin typeface="Roboto Condensed"/>
              </a:rPr>
              <a:t>* Bazı filler “ş” sesini yapılarında barındırır ve işteşlik ifade ederler. Bunlara anlamca işteş fiiller de denebilir.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Yarışmak, savaşmak, üleşmek, güreşmek, barışmak, konuşmak…</a:t>
            </a:r>
          </a:p>
          <a:p>
            <a:pPr marL="0" indent="0">
              <a:lnSpc>
                <a:spcPct val="160000"/>
              </a:lnSpc>
              <a:spcBef>
                <a:spcPts val="0"/>
              </a:spcBef>
              <a:buNone/>
            </a:pPr>
            <a:r>
              <a:rPr lang="tr-TR" b="1" i="0" dirty="0" smtClean="0">
                <a:solidFill>
                  <a:srgbClr val="2C2F34"/>
                </a:solidFill>
                <a:effectLst/>
                <a:latin typeface="Roboto Condensed"/>
              </a:rPr>
              <a:t>* Bazı işteş fiiller bir durumdan başka bir duruma geçmeyi ifade ederler. Bunlarda işteşlik anlamı zayıftır.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Buharlaşmak, güzelleşmek, ağırlaşmak, sertleşmek, sakinleşmek…</a:t>
            </a:r>
          </a:p>
          <a:p>
            <a:pPr marL="0" indent="0">
              <a:lnSpc>
                <a:spcPct val="160000"/>
              </a:lnSpc>
              <a:spcBef>
                <a:spcPts val="0"/>
              </a:spcBef>
              <a:buNone/>
            </a:pPr>
            <a:r>
              <a:rPr lang="tr-TR" b="0" i="0" dirty="0" smtClean="0">
                <a:solidFill>
                  <a:srgbClr val="2C2F34"/>
                </a:solidFill>
                <a:effectLst/>
                <a:latin typeface="Roboto Condensed"/>
              </a:rPr>
              <a:t>	Durum, gün geçtikçe kötüleşiyor.</a:t>
            </a:r>
          </a:p>
          <a:p>
            <a:pPr marL="0" indent="0">
              <a:lnSpc>
                <a:spcPct val="160000"/>
              </a:lnSpc>
              <a:spcBef>
                <a:spcPts val="0"/>
              </a:spcBef>
              <a:buNone/>
            </a:pPr>
            <a:r>
              <a:rPr lang="tr-TR" b="0" i="0" dirty="0" smtClean="0">
                <a:solidFill>
                  <a:srgbClr val="2C2F34"/>
                </a:solidFill>
                <a:effectLst/>
                <a:latin typeface="Roboto Condensed"/>
              </a:rPr>
              <a:t>	Hasta, biraz daha iyileşti.</a:t>
            </a:r>
          </a:p>
          <a:p>
            <a:pPr marL="0" indent="0">
              <a:lnSpc>
                <a:spcPct val="160000"/>
              </a:lnSpc>
              <a:spcBef>
                <a:spcPts val="0"/>
              </a:spcBef>
              <a:buNone/>
            </a:pPr>
            <a:r>
              <a:rPr lang="tr-TR" b="0" i="0" dirty="0" smtClean="0">
                <a:solidFill>
                  <a:srgbClr val="2C2F34"/>
                </a:solidFill>
                <a:effectLst/>
                <a:latin typeface="Roboto Condensed"/>
              </a:rPr>
              <a:t>	Güneşte fazla kaldığından iyice esmerleşti.</a:t>
            </a:r>
          </a:p>
          <a:p>
            <a:pPr marL="0" indent="0">
              <a:lnSpc>
                <a:spcPct val="160000"/>
              </a:lnSpc>
              <a:spcBef>
                <a:spcPts val="0"/>
              </a:spcBef>
              <a:buNone/>
            </a:pPr>
            <a:r>
              <a:rPr lang="tr-TR" b="0" i="0" dirty="0" smtClean="0">
                <a:solidFill>
                  <a:srgbClr val="2C2F34"/>
                </a:solidFill>
                <a:effectLst/>
                <a:latin typeface="Roboto Condensed"/>
              </a:rPr>
              <a:t>	Rengi giderek koyulaşıyor.</a:t>
            </a:r>
          </a:p>
          <a:p>
            <a:endParaRPr lang="tr-TR" dirty="0"/>
          </a:p>
        </p:txBody>
      </p:sp>
    </p:spTree>
    <p:extLst>
      <p:ext uri="{BB962C8B-B14F-4D97-AF65-F5344CB8AC3E}">
        <p14:creationId xmlns:p14="http://schemas.microsoft.com/office/powerpoint/2010/main" val="1698751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92500" lnSpcReduction="10000"/>
          </a:bodyPr>
          <a:lstStyle/>
          <a:p>
            <a:pPr>
              <a:lnSpc>
                <a:spcPct val="150000"/>
              </a:lnSpc>
              <a:spcBef>
                <a:spcPts val="0"/>
              </a:spcBef>
            </a:pPr>
            <a:r>
              <a:rPr lang="tr-TR" b="1" i="0" dirty="0" smtClean="0">
                <a:solidFill>
                  <a:srgbClr val="FF0000"/>
                </a:solidFill>
                <a:effectLst/>
                <a:latin typeface="Roboto Condensed"/>
              </a:rPr>
              <a:t>Dikkat!</a:t>
            </a:r>
            <a:r>
              <a:rPr lang="tr-TR" b="1" i="0" dirty="0" smtClean="0">
                <a:solidFill>
                  <a:srgbClr val="2C2F34"/>
                </a:solidFill>
                <a:effectLst/>
                <a:latin typeface="Roboto Condensed"/>
              </a:rPr>
              <a:t> Yapısında “</a:t>
            </a:r>
            <a:r>
              <a:rPr lang="tr-TR" b="1" i="0" dirty="0" smtClean="0">
                <a:solidFill>
                  <a:srgbClr val="FF0000"/>
                </a:solidFill>
                <a:effectLst/>
                <a:latin typeface="Roboto Condensed"/>
              </a:rPr>
              <a:t>ş</a:t>
            </a:r>
            <a:r>
              <a:rPr lang="tr-TR" b="1" i="0" dirty="0" smtClean="0">
                <a:solidFill>
                  <a:srgbClr val="2C2F34"/>
                </a:solidFill>
                <a:effectLst/>
                <a:latin typeface="Roboto Condensed"/>
              </a:rPr>
              <a:t>” sesi bulunduran bütün fiiller işteş </a:t>
            </a:r>
            <a:r>
              <a:rPr lang="tr-TR" b="1" i="0" u="sng" dirty="0" smtClean="0">
                <a:solidFill>
                  <a:srgbClr val="2C2F34"/>
                </a:solidFill>
                <a:effectLst/>
                <a:latin typeface="Roboto Condensed"/>
              </a:rPr>
              <a:t>değildir</a:t>
            </a:r>
            <a:r>
              <a:rPr lang="tr-TR" b="1" i="0" dirty="0" smtClean="0">
                <a:solidFill>
                  <a:srgbClr val="2C2F34"/>
                </a:solidFill>
                <a:effectLst/>
                <a:latin typeface="Roboto Condensed"/>
              </a:rPr>
              <a:t>. Bunlara dönüşlü de denebilir.</a:t>
            </a:r>
            <a:endParaRPr lang="tr-TR" b="0" i="0" dirty="0" smtClean="0">
              <a:solidFill>
                <a:srgbClr val="2C2F34"/>
              </a:solidFill>
              <a:effectLst/>
              <a:latin typeface="Roboto Condensed"/>
            </a:endParaRPr>
          </a:p>
          <a:p>
            <a:pPr marL="0" indent="0">
              <a:lnSpc>
                <a:spcPct val="150000"/>
              </a:lnSpc>
              <a:spcBef>
                <a:spcPts val="0"/>
              </a:spcBef>
              <a:buNone/>
            </a:pPr>
            <a:r>
              <a:rPr lang="tr-TR" b="0" i="0" dirty="0" smtClean="0">
                <a:solidFill>
                  <a:srgbClr val="2C2F34"/>
                </a:solidFill>
                <a:effectLst/>
                <a:latin typeface="Roboto Condensed"/>
              </a:rPr>
              <a:t>	Dostluğumuz günden güne gelişiyordu.</a:t>
            </a:r>
          </a:p>
          <a:p>
            <a:pPr marL="0" indent="0">
              <a:lnSpc>
                <a:spcPct val="150000"/>
              </a:lnSpc>
              <a:spcBef>
                <a:spcPts val="0"/>
              </a:spcBef>
              <a:buNone/>
            </a:pPr>
            <a:r>
              <a:rPr lang="tr-TR" b="0" i="0" dirty="0" smtClean="0">
                <a:solidFill>
                  <a:srgbClr val="2C2F34"/>
                </a:solidFill>
                <a:effectLst/>
                <a:latin typeface="Roboto Condensed"/>
              </a:rPr>
              <a:t>	Sonunda öfkesi yatıştı.</a:t>
            </a:r>
          </a:p>
          <a:p>
            <a:pPr marL="0" indent="0">
              <a:lnSpc>
                <a:spcPct val="150000"/>
              </a:lnSpc>
              <a:spcBef>
                <a:spcPts val="0"/>
              </a:spcBef>
              <a:buNone/>
            </a:pPr>
            <a:r>
              <a:rPr lang="tr-TR" b="0" i="0" dirty="0" smtClean="0">
                <a:solidFill>
                  <a:srgbClr val="2C2F34"/>
                </a:solidFill>
                <a:effectLst/>
                <a:latin typeface="Roboto Condensed"/>
              </a:rPr>
              <a:t>	Daracık bir yere sıkıştı.</a:t>
            </a:r>
          </a:p>
          <a:p>
            <a:pPr marL="0" indent="0">
              <a:lnSpc>
                <a:spcPct val="150000"/>
              </a:lnSpc>
              <a:spcBef>
                <a:spcPts val="0"/>
              </a:spcBef>
              <a:buNone/>
            </a:pPr>
            <a:r>
              <a:rPr lang="tr-TR" b="0" i="0" dirty="0" smtClean="0">
                <a:solidFill>
                  <a:srgbClr val="2C2F34"/>
                </a:solidFill>
                <a:effectLst/>
                <a:latin typeface="Roboto Condensed"/>
              </a:rPr>
              <a:t>	Boyundan büyük işlere girişti.</a:t>
            </a:r>
          </a:p>
          <a:p>
            <a:pPr marL="0" indent="0">
              <a:lnSpc>
                <a:spcPct val="150000"/>
              </a:lnSpc>
              <a:spcBef>
                <a:spcPts val="0"/>
              </a:spcBef>
              <a:buNone/>
            </a:pPr>
            <a:r>
              <a:rPr lang="tr-TR" b="0" i="0" dirty="0" smtClean="0">
                <a:solidFill>
                  <a:srgbClr val="2C2F34"/>
                </a:solidFill>
                <a:effectLst/>
                <a:latin typeface="Roboto Condensed"/>
              </a:rPr>
              <a:t>	Fırtınadan sonra deniz yatıştı.</a:t>
            </a:r>
          </a:p>
          <a:p>
            <a:pPr marL="0" indent="0">
              <a:lnSpc>
                <a:spcPct val="150000"/>
              </a:lnSpc>
              <a:spcBef>
                <a:spcPts val="0"/>
              </a:spcBef>
              <a:buNone/>
            </a:pPr>
            <a:r>
              <a:rPr lang="tr-TR" b="0" i="0" dirty="0" smtClean="0">
                <a:solidFill>
                  <a:srgbClr val="2C2F34"/>
                </a:solidFill>
                <a:effectLst/>
                <a:latin typeface="Roboto Condensed"/>
              </a:rPr>
              <a:t>	Otobüs kalkmak üzereyken yetişti.</a:t>
            </a:r>
          </a:p>
          <a:p>
            <a:pPr marL="0" indent="0">
              <a:lnSpc>
                <a:spcPct val="150000"/>
              </a:lnSpc>
              <a:spcBef>
                <a:spcPts val="0"/>
              </a:spcBef>
              <a:buNone/>
            </a:pPr>
            <a:r>
              <a:rPr lang="tr-TR" b="0" i="0" dirty="0" smtClean="0">
                <a:solidFill>
                  <a:srgbClr val="2C2F34"/>
                </a:solidFill>
                <a:effectLst/>
                <a:latin typeface="Roboto Condensed"/>
              </a:rPr>
              <a:t>	Evinden uzakta kalmaya alıştı.</a:t>
            </a:r>
          </a:p>
          <a:p>
            <a:endParaRPr lang="tr-TR" dirty="0"/>
          </a:p>
        </p:txBody>
      </p:sp>
    </p:spTree>
    <p:extLst>
      <p:ext uri="{BB962C8B-B14F-4D97-AF65-F5344CB8AC3E}">
        <p14:creationId xmlns:p14="http://schemas.microsoft.com/office/powerpoint/2010/main" val="3259414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8964488" cy="6858000"/>
          </a:xfrm>
        </p:spPr>
        <p:txBody>
          <a:bodyPr/>
          <a:lstStyle/>
          <a:p>
            <a:pPr marL="0" indent="0">
              <a:lnSpc>
                <a:spcPct val="150000"/>
              </a:lnSpc>
              <a:spcBef>
                <a:spcPts val="0"/>
              </a:spcBef>
              <a:buNone/>
            </a:pPr>
            <a:r>
              <a:rPr lang="tr-TR" b="1" i="0" dirty="0" smtClean="0">
                <a:solidFill>
                  <a:srgbClr val="2C2F34"/>
                </a:solidFill>
                <a:effectLst/>
                <a:latin typeface="Roboto Condensed"/>
              </a:rPr>
              <a:t>	* Bazı fiiller “</a:t>
            </a:r>
            <a:r>
              <a:rPr lang="tr-TR" b="1" i="0" dirty="0" smtClean="0">
                <a:solidFill>
                  <a:srgbClr val="FF0000"/>
                </a:solidFill>
                <a:effectLst/>
                <a:latin typeface="Roboto Condensed"/>
              </a:rPr>
              <a:t>-lE-ş</a:t>
            </a:r>
            <a:r>
              <a:rPr lang="tr-TR" b="1" i="0" dirty="0" smtClean="0">
                <a:solidFill>
                  <a:srgbClr val="2C2F34"/>
                </a:solidFill>
                <a:effectLst/>
                <a:latin typeface="Roboto Condensed"/>
              </a:rPr>
              <a:t>” şeklinde iki ek alarak, bazıları da “</a:t>
            </a:r>
            <a:r>
              <a:rPr lang="tr-TR" b="1" i="0" dirty="0" smtClean="0">
                <a:solidFill>
                  <a:srgbClr val="FF0000"/>
                </a:solidFill>
                <a:effectLst/>
                <a:latin typeface="Roboto Condensed"/>
              </a:rPr>
              <a:t>-lEş</a:t>
            </a:r>
            <a:r>
              <a:rPr lang="tr-TR" b="1" i="0" dirty="0" smtClean="0">
                <a:solidFill>
                  <a:srgbClr val="2C2F34"/>
                </a:solidFill>
                <a:effectLst/>
                <a:latin typeface="Roboto Condensed"/>
              </a:rPr>
              <a:t>” şeklinde tek ekle işteş yapılırlar.</a:t>
            </a:r>
            <a:endParaRPr lang="tr-TR" b="0" i="0" dirty="0" smtClean="0">
              <a:solidFill>
                <a:srgbClr val="2C2F34"/>
              </a:solidFill>
              <a:effectLst/>
              <a:latin typeface="Roboto Condensed"/>
            </a:endParaRPr>
          </a:p>
          <a:p>
            <a:pPr marL="0" indent="0">
              <a:lnSpc>
                <a:spcPct val="150000"/>
              </a:lnSpc>
              <a:spcBef>
                <a:spcPts val="0"/>
              </a:spcBef>
              <a:buNone/>
            </a:pPr>
            <a:r>
              <a:rPr lang="tr-TR" b="0" i="0" dirty="0" smtClean="0">
                <a:solidFill>
                  <a:srgbClr val="2C2F34"/>
                </a:solidFill>
                <a:effectLst/>
                <a:latin typeface="Roboto Condensed"/>
              </a:rPr>
              <a:t>	Kucak-la-ş-, selâm-la-ş-;</a:t>
            </a:r>
          </a:p>
          <a:p>
            <a:pPr marL="0" indent="0">
              <a:lnSpc>
                <a:spcPct val="150000"/>
              </a:lnSpc>
              <a:spcBef>
                <a:spcPts val="0"/>
              </a:spcBef>
              <a:buNone/>
            </a:pPr>
            <a:r>
              <a:rPr lang="tr-TR" b="0" i="0" dirty="0" smtClean="0">
                <a:solidFill>
                  <a:srgbClr val="2C2F34"/>
                </a:solidFill>
                <a:effectLst/>
                <a:latin typeface="Roboto Condensed"/>
              </a:rPr>
              <a:t>	Toka-laş, bayram-laş…</a:t>
            </a:r>
          </a:p>
          <a:p>
            <a:pPr marL="0" indent="0">
              <a:lnSpc>
                <a:spcPct val="150000"/>
              </a:lnSpc>
              <a:spcBef>
                <a:spcPts val="0"/>
              </a:spcBef>
              <a:buNone/>
            </a:pPr>
            <a:r>
              <a:rPr lang="tr-TR" b="1" i="0" dirty="0" smtClean="0">
                <a:solidFill>
                  <a:srgbClr val="2C2F34"/>
                </a:solidFill>
                <a:effectLst/>
                <a:latin typeface="Roboto Condensed"/>
              </a:rPr>
              <a:t>	* Çoğu nesne alamaz; ama bazı işteş fiiller nesne alabilirler.</a:t>
            </a:r>
            <a:endParaRPr lang="tr-TR" b="0" i="0" dirty="0" smtClean="0">
              <a:solidFill>
                <a:srgbClr val="2C2F34"/>
              </a:solidFill>
              <a:effectLst/>
              <a:latin typeface="Roboto Condensed"/>
            </a:endParaRPr>
          </a:p>
          <a:p>
            <a:pPr marL="0" indent="0">
              <a:lnSpc>
                <a:spcPct val="150000"/>
              </a:lnSpc>
              <a:spcBef>
                <a:spcPts val="0"/>
              </a:spcBef>
              <a:buNone/>
            </a:pPr>
            <a:r>
              <a:rPr lang="tr-TR" b="0" i="0" dirty="0" smtClean="0">
                <a:solidFill>
                  <a:srgbClr val="2C2F34"/>
                </a:solidFill>
                <a:effectLst/>
                <a:latin typeface="Roboto Condensed"/>
              </a:rPr>
              <a:t>	Kazandıkları parayı paylaştılar.</a:t>
            </a:r>
          </a:p>
          <a:p>
            <a:endParaRPr lang="tr-TR" dirty="0"/>
          </a:p>
        </p:txBody>
      </p:sp>
    </p:spTree>
    <p:extLst>
      <p:ext uri="{BB962C8B-B14F-4D97-AF65-F5344CB8AC3E}">
        <p14:creationId xmlns:p14="http://schemas.microsoft.com/office/powerpoint/2010/main" val="2967791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35616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0" dirty="0" smtClean="0">
                <a:solidFill>
                  <a:srgbClr val="FF0000"/>
                </a:solidFill>
                <a:effectLst/>
                <a:latin typeface="Roboto Condensed"/>
              </a:rPr>
              <a:t>2. NESNELERİNE GÖRE FİİL (EYLEM) ÇATILARI</a:t>
            </a:r>
            <a:endParaRPr lang="tr-TR" dirty="0">
              <a:solidFill>
                <a:srgbClr val="FF0000"/>
              </a:solidFill>
            </a:endParaRPr>
          </a:p>
        </p:txBody>
      </p:sp>
      <p:sp>
        <p:nvSpPr>
          <p:cNvPr id="3" name="İçerik Yer Tutucusu 2"/>
          <p:cNvSpPr>
            <a:spLocks noGrp="1"/>
          </p:cNvSpPr>
          <p:nvPr>
            <p:ph idx="1"/>
          </p:nvPr>
        </p:nvSpPr>
        <p:spPr/>
        <p:txBody>
          <a:bodyPr/>
          <a:lstStyle/>
          <a:p>
            <a:pPr>
              <a:lnSpc>
                <a:spcPct val="150000"/>
              </a:lnSpc>
              <a:spcBef>
                <a:spcPts val="0"/>
              </a:spcBef>
            </a:pPr>
            <a:r>
              <a:rPr lang="tr-TR" b="0" i="0" dirty="0" smtClean="0">
                <a:solidFill>
                  <a:srgbClr val="2C2F34"/>
                </a:solidFill>
                <a:effectLst/>
                <a:latin typeface="Roboto Condensed"/>
              </a:rPr>
              <a:t>Fiillerin nesne alıp almadıkları, alıyorlarsa hangi özellikleri taşıdığı göz önünde tutulur.</a:t>
            </a:r>
            <a:endParaRPr lang="tr-TR" dirty="0"/>
          </a:p>
        </p:txBody>
      </p:sp>
    </p:spTree>
    <p:extLst>
      <p:ext uri="{BB962C8B-B14F-4D97-AF65-F5344CB8AC3E}">
        <p14:creationId xmlns:p14="http://schemas.microsoft.com/office/powerpoint/2010/main" val="1924364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836712"/>
          </a:xfrm>
        </p:spPr>
        <p:txBody>
          <a:bodyPr/>
          <a:lstStyle/>
          <a:p>
            <a:r>
              <a:rPr lang="tr-TR" b="1" i="0" dirty="0" smtClean="0">
                <a:solidFill>
                  <a:srgbClr val="FF0000"/>
                </a:solidFill>
                <a:effectLst/>
                <a:latin typeface="Roboto Condensed"/>
              </a:rPr>
              <a:t>a) Geçişli Fiil</a:t>
            </a:r>
            <a:endParaRPr lang="tr-TR" dirty="0">
              <a:solidFill>
                <a:srgbClr val="FF0000"/>
              </a:solidFill>
            </a:endParaRPr>
          </a:p>
        </p:txBody>
      </p:sp>
      <p:sp>
        <p:nvSpPr>
          <p:cNvPr id="3" name="İçerik Yer Tutucusu 2"/>
          <p:cNvSpPr>
            <a:spLocks noGrp="1"/>
          </p:cNvSpPr>
          <p:nvPr>
            <p:ph idx="1"/>
          </p:nvPr>
        </p:nvSpPr>
        <p:spPr>
          <a:xfrm>
            <a:off x="0" y="836712"/>
            <a:ext cx="9144000" cy="5832648"/>
          </a:xfrm>
        </p:spPr>
        <p:txBody>
          <a:bodyPr>
            <a:normAutofit fontScale="77500" lnSpcReduction="20000"/>
          </a:bodyPr>
          <a:lstStyle/>
          <a:p>
            <a:pPr marL="0" indent="0">
              <a:lnSpc>
                <a:spcPct val="160000"/>
              </a:lnSpc>
              <a:spcBef>
                <a:spcPts val="0"/>
              </a:spcBef>
              <a:buNone/>
            </a:pPr>
            <a:r>
              <a:rPr lang="tr-TR" b="1" i="0" dirty="0" smtClean="0">
                <a:solidFill>
                  <a:srgbClr val="2C2F34"/>
                </a:solidFill>
                <a:effectLst/>
                <a:latin typeface="Roboto Condensed"/>
              </a:rPr>
              <a:t>	Özellikleri:</a:t>
            </a:r>
            <a:endParaRPr lang="tr-TR" b="0" i="0" dirty="0" smtClean="0">
              <a:solidFill>
                <a:srgbClr val="2C2F34"/>
              </a:solidFill>
              <a:effectLst/>
              <a:latin typeface="Roboto Condensed"/>
            </a:endParaRPr>
          </a:p>
          <a:p>
            <a:pPr lvl="1">
              <a:lnSpc>
                <a:spcPct val="160000"/>
              </a:lnSpc>
              <a:spcBef>
                <a:spcPts val="0"/>
              </a:spcBef>
              <a:buFont typeface="Arial"/>
              <a:buChar char="•"/>
            </a:pPr>
            <a:r>
              <a:rPr lang="tr-TR" b="0" i="0" dirty="0" smtClean="0">
                <a:solidFill>
                  <a:srgbClr val="2C2F34"/>
                </a:solidFill>
                <a:effectLst/>
                <a:latin typeface="Roboto Condensed"/>
              </a:rPr>
              <a:t>Geçişli fiiller, belirtili ya da belirtisiz nesne alabilen fiillerdir.</a:t>
            </a:r>
          </a:p>
          <a:p>
            <a:pPr lvl="1">
              <a:lnSpc>
                <a:spcPct val="160000"/>
              </a:lnSpc>
              <a:spcBef>
                <a:spcPts val="0"/>
              </a:spcBef>
              <a:buFont typeface="Arial"/>
              <a:buChar char="•"/>
            </a:pPr>
            <a:r>
              <a:rPr lang="tr-TR" b="0" i="0" dirty="0" smtClean="0">
                <a:solidFill>
                  <a:srgbClr val="2C2F34"/>
                </a:solidFill>
                <a:effectLst/>
                <a:latin typeface="Roboto Condensed"/>
              </a:rPr>
              <a:t>Bu fiillere “ne?, neyi?, kimi?” soruları sorulduğunda belirtili ya da belirtisiz nesne bulunur.</a:t>
            </a:r>
          </a:p>
          <a:p>
            <a:pPr lvl="1">
              <a:lnSpc>
                <a:spcPct val="160000"/>
              </a:lnSpc>
              <a:spcBef>
                <a:spcPts val="0"/>
              </a:spcBef>
              <a:buFont typeface="Arial"/>
              <a:buChar char="•"/>
            </a:pPr>
            <a:r>
              <a:rPr lang="tr-TR" b="0" i="0" dirty="0" smtClean="0">
                <a:solidFill>
                  <a:srgbClr val="2C2F34"/>
                </a:solidFill>
                <a:effectLst/>
                <a:latin typeface="Roboto Condensed"/>
              </a:rPr>
              <a:t>İş, kılış fiilleri geçişlidir.</a:t>
            </a:r>
          </a:p>
          <a:p>
            <a:pPr marL="0" indent="0">
              <a:lnSpc>
                <a:spcPct val="160000"/>
              </a:lnSpc>
              <a:spcBef>
                <a:spcPts val="0"/>
              </a:spcBef>
              <a:buNone/>
            </a:pPr>
            <a:r>
              <a:rPr lang="tr-TR" b="1" i="0" dirty="0" smtClean="0">
                <a:solidFill>
                  <a:srgbClr val="2C2F34"/>
                </a:solidFill>
                <a:effectLst/>
                <a:latin typeface="Roboto Condensed"/>
              </a:rPr>
              <a:t>	Örnekler: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Titizlikle </a:t>
            </a:r>
            <a:r>
              <a:rPr lang="tr-TR" b="0" i="0" u="sng" dirty="0" smtClean="0">
                <a:solidFill>
                  <a:srgbClr val="2C2F34"/>
                </a:solidFill>
                <a:effectLst/>
                <a:latin typeface="Roboto Condensed"/>
              </a:rPr>
              <a:t>elindeki yazıları</a:t>
            </a:r>
            <a:r>
              <a:rPr lang="tr-TR" b="0" i="0" dirty="0" smtClean="0">
                <a:solidFill>
                  <a:srgbClr val="2C2F34"/>
                </a:solidFill>
                <a:effectLst/>
                <a:latin typeface="Roboto Condensed"/>
              </a:rPr>
              <a:t> inceliyordu.</a:t>
            </a:r>
          </a:p>
          <a:p>
            <a:pPr marL="0" indent="0">
              <a:lnSpc>
                <a:spcPct val="160000"/>
              </a:lnSpc>
              <a:spcBef>
                <a:spcPts val="0"/>
              </a:spcBef>
              <a:buNone/>
            </a:pPr>
            <a:r>
              <a:rPr lang="tr-TR" b="0" i="0" dirty="0" smtClean="0">
                <a:solidFill>
                  <a:srgbClr val="2C2F34"/>
                </a:solidFill>
                <a:effectLst/>
                <a:latin typeface="Roboto Condensed"/>
              </a:rPr>
              <a:t>	Son gelişinde </a:t>
            </a:r>
            <a:r>
              <a:rPr lang="tr-TR" b="0" i="0" u="sng" dirty="0" smtClean="0">
                <a:solidFill>
                  <a:srgbClr val="2C2F34"/>
                </a:solidFill>
                <a:effectLst/>
                <a:latin typeface="Roboto Condensed"/>
              </a:rPr>
              <a:t>Ankara’yı</a:t>
            </a:r>
            <a:r>
              <a:rPr lang="tr-TR" b="0" i="0" dirty="0" smtClean="0">
                <a:solidFill>
                  <a:srgbClr val="2C2F34"/>
                </a:solidFill>
                <a:effectLst/>
                <a:latin typeface="Roboto Condensed"/>
              </a:rPr>
              <a:t> da dolaşmıştı.</a:t>
            </a:r>
          </a:p>
          <a:p>
            <a:pPr marL="0" indent="0">
              <a:lnSpc>
                <a:spcPct val="160000"/>
              </a:lnSpc>
              <a:spcBef>
                <a:spcPts val="0"/>
              </a:spcBef>
              <a:buNone/>
            </a:pPr>
            <a:r>
              <a:rPr lang="tr-TR" b="1" i="0" dirty="0" smtClean="0">
                <a:solidFill>
                  <a:srgbClr val="2C2F34"/>
                </a:solidFill>
                <a:effectLst/>
                <a:latin typeface="Roboto Condensed"/>
              </a:rPr>
              <a:t>	*Cümlede nesne kullanılmamış olsa da bu fiiller geçişlidir.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Dikkatli bakmayınca fark edemezsiniz.</a:t>
            </a:r>
          </a:p>
          <a:p>
            <a:endParaRPr lang="tr-TR" dirty="0"/>
          </a:p>
        </p:txBody>
      </p:sp>
    </p:spTree>
    <p:extLst>
      <p:ext uri="{BB962C8B-B14F-4D97-AF65-F5344CB8AC3E}">
        <p14:creationId xmlns:p14="http://schemas.microsoft.com/office/powerpoint/2010/main" val="21059106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78098"/>
          </a:xfrm>
        </p:spPr>
        <p:txBody>
          <a:bodyPr>
            <a:normAutofit fontScale="90000"/>
          </a:bodyPr>
          <a:lstStyle/>
          <a:p>
            <a:pPr marL="342900" lvl="0" indent="-342900">
              <a:spcBef>
                <a:spcPct val="20000"/>
              </a:spcBef>
            </a:pPr>
            <a:r>
              <a:rPr lang="tr-TR" sz="2700" b="1" dirty="0">
                <a:solidFill>
                  <a:srgbClr val="FF0000"/>
                </a:solidFill>
                <a:latin typeface="Roboto Condensed"/>
                <a:ea typeface="+mn-ea"/>
                <a:cs typeface="+mn-cs"/>
              </a:rPr>
              <a:t>b) Geçişsiz Fiil</a:t>
            </a:r>
            <a:r>
              <a:rPr lang="tr-TR" sz="2700" dirty="0">
                <a:solidFill>
                  <a:srgbClr val="FF0000"/>
                </a:solidFill>
                <a:latin typeface="Roboto Condensed"/>
                <a:ea typeface="+mn-ea"/>
                <a:cs typeface="+mn-cs"/>
              </a:rPr>
              <a:t/>
            </a:r>
            <a:br>
              <a:rPr lang="tr-TR" sz="2700" dirty="0">
                <a:solidFill>
                  <a:srgbClr val="FF0000"/>
                </a:solidFill>
                <a:latin typeface="Roboto Condensed"/>
                <a:ea typeface="+mn-ea"/>
                <a:cs typeface="+mn-cs"/>
              </a:rPr>
            </a:br>
            <a:endParaRPr lang="tr-TR" dirty="0">
              <a:solidFill>
                <a:srgbClr val="FF0000"/>
              </a:solidFill>
            </a:endParaRPr>
          </a:p>
        </p:txBody>
      </p:sp>
      <p:sp>
        <p:nvSpPr>
          <p:cNvPr id="3" name="İçerik Yer Tutucusu 2"/>
          <p:cNvSpPr>
            <a:spLocks noGrp="1"/>
          </p:cNvSpPr>
          <p:nvPr>
            <p:ph idx="1"/>
          </p:nvPr>
        </p:nvSpPr>
        <p:spPr>
          <a:xfrm>
            <a:off x="0" y="692696"/>
            <a:ext cx="9036496" cy="6048672"/>
          </a:xfrm>
        </p:spPr>
        <p:txBody>
          <a:bodyPr>
            <a:normAutofit fontScale="92500" lnSpcReduction="20000"/>
          </a:bodyPr>
          <a:lstStyle/>
          <a:p>
            <a:pPr lvl="1" algn="just">
              <a:lnSpc>
                <a:spcPct val="150000"/>
              </a:lnSpc>
              <a:spcBef>
                <a:spcPts val="0"/>
              </a:spcBef>
              <a:buFont typeface="Arial"/>
              <a:buChar char="•"/>
            </a:pPr>
            <a:r>
              <a:rPr lang="tr-TR" b="0" i="0" dirty="0" smtClean="0">
                <a:solidFill>
                  <a:srgbClr val="2C2F34"/>
                </a:solidFill>
                <a:effectLst/>
                <a:latin typeface="Roboto Condensed"/>
              </a:rPr>
              <a:t>Nesne alamayan fiillerdir.</a:t>
            </a:r>
          </a:p>
          <a:p>
            <a:pPr algn="just">
              <a:lnSpc>
                <a:spcPct val="150000"/>
              </a:lnSpc>
              <a:spcBef>
                <a:spcPts val="0"/>
              </a:spcBef>
              <a:buFont typeface="Arial"/>
              <a:buChar char="•"/>
            </a:pPr>
            <a:r>
              <a:rPr lang="tr-TR" b="0" i="0" u="none" strike="noStrike" dirty="0" smtClean="0">
                <a:solidFill>
                  <a:srgbClr val="2C2F34"/>
                </a:solidFill>
                <a:effectLst/>
                <a:latin typeface="Roboto Condensed"/>
                <a:hlinkClick r:id="rId2"/>
              </a:rPr>
              <a:t>Oluş ve durum fiilleri</a:t>
            </a:r>
            <a:r>
              <a:rPr lang="tr-TR" b="0" i="0" dirty="0" smtClean="0">
                <a:solidFill>
                  <a:srgbClr val="2C2F34"/>
                </a:solidFill>
                <a:effectLst/>
                <a:latin typeface="Roboto Condensed"/>
              </a:rPr>
              <a:t> geçişsizdir.</a:t>
            </a:r>
          </a:p>
          <a:p>
            <a:pPr lvl="1" algn="just">
              <a:lnSpc>
                <a:spcPct val="150000"/>
              </a:lnSpc>
              <a:spcBef>
                <a:spcPts val="0"/>
              </a:spcBef>
              <a:buFont typeface="Arial"/>
              <a:buChar char="•"/>
            </a:pPr>
            <a:r>
              <a:rPr lang="tr-TR" b="0" i="0" dirty="0" smtClean="0">
                <a:solidFill>
                  <a:srgbClr val="2C2F34"/>
                </a:solidFill>
                <a:effectLst/>
                <a:latin typeface="Roboto Condensed"/>
              </a:rPr>
              <a:t>Yükleme nesneyi bulmak için sorulan “ne?, neyi?, kimi?” sorularının cevabı yoktur.</a:t>
            </a:r>
          </a:p>
          <a:p>
            <a:pPr marL="0" indent="0" algn="just">
              <a:lnSpc>
                <a:spcPct val="150000"/>
              </a:lnSpc>
              <a:spcBef>
                <a:spcPts val="0"/>
              </a:spcBef>
              <a:buNone/>
            </a:pPr>
            <a:r>
              <a:rPr lang="tr-TR" b="1" i="0" dirty="0" smtClean="0">
                <a:solidFill>
                  <a:srgbClr val="2C2F34"/>
                </a:solidFill>
                <a:effectLst/>
                <a:latin typeface="Roboto Condensed"/>
              </a:rPr>
              <a:t>	Örnekler:</a:t>
            </a:r>
            <a:endParaRPr lang="tr-TR" b="0" i="0" dirty="0" smtClean="0">
              <a:solidFill>
                <a:srgbClr val="2C2F34"/>
              </a:solidFill>
              <a:effectLst/>
              <a:latin typeface="Roboto Condensed"/>
            </a:endParaRPr>
          </a:p>
          <a:p>
            <a:pPr marL="0" indent="0" algn="just">
              <a:lnSpc>
                <a:spcPct val="150000"/>
              </a:lnSpc>
              <a:spcBef>
                <a:spcPts val="0"/>
              </a:spcBef>
              <a:buNone/>
            </a:pPr>
            <a:r>
              <a:rPr lang="tr-TR" b="0" i="0" dirty="0" smtClean="0">
                <a:solidFill>
                  <a:srgbClr val="2C2F34"/>
                </a:solidFill>
                <a:effectLst/>
                <a:latin typeface="Roboto Condensed"/>
              </a:rPr>
              <a:t>	Kar yağdı, tren durdu, ben uyudum, kartallar uçtu, dışarıda kaldı, o da yoruldu…</a:t>
            </a:r>
          </a:p>
          <a:p>
            <a:pPr marL="0" indent="0" algn="just">
              <a:lnSpc>
                <a:spcPct val="150000"/>
              </a:lnSpc>
              <a:spcBef>
                <a:spcPts val="0"/>
              </a:spcBef>
              <a:buNone/>
            </a:pPr>
            <a:r>
              <a:rPr lang="tr-TR" b="1" i="0" dirty="0" smtClean="0">
                <a:solidFill>
                  <a:srgbClr val="FF0000"/>
                </a:solidFill>
                <a:effectLst/>
                <a:latin typeface="Roboto Condensed"/>
              </a:rPr>
              <a:t>	Dikkat!</a:t>
            </a:r>
            <a:r>
              <a:rPr lang="tr-TR" b="1" i="0" dirty="0" smtClean="0">
                <a:solidFill>
                  <a:srgbClr val="2C2F34"/>
                </a:solidFill>
                <a:effectLst/>
                <a:latin typeface="Roboto Condensed"/>
              </a:rPr>
              <a:t> Bazı fiiller hem geçişli hem geçişsiz olarak kullanılabilirler: </a:t>
            </a:r>
            <a:r>
              <a:rPr lang="tr-TR" b="0" i="0" dirty="0" smtClean="0">
                <a:solidFill>
                  <a:srgbClr val="2C2F34"/>
                </a:solidFill>
                <a:effectLst/>
                <a:latin typeface="Roboto Condensed"/>
              </a:rPr>
              <a:t>gezmek, dolaşmak, geçmek, sürmek, çalmak…</a:t>
            </a:r>
          </a:p>
          <a:p>
            <a:endParaRPr lang="tr-TR" dirty="0"/>
          </a:p>
        </p:txBody>
      </p:sp>
    </p:spTree>
    <p:extLst>
      <p:ext uri="{BB962C8B-B14F-4D97-AF65-F5344CB8AC3E}">
        <p14:creationId xmlns:p14="http://schemas.microsoft.com/office/powerpoint/2010/main" val="421392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r>
              <a:rPr lang="tr-TR" b="1" i="0" dirty="0" smtClean="0">
                <a:solidFill>
                  <a:srgbClr val="FF0000"/>
                </a:solidFill>
                <a:effectLst/>
                <a:latin typeface="Roboto Condensed"/>
              </a:rPr>
              <a:t>c) Oldurgan Fiil</a:t>
            </a:r>
            <a:endParaRPr lang="tr-TR" dirty="0">
              <a:solidFill>
                <a:srgbClr val="FF0000"/>
              </a:solidFill>
            </a:endParaRPr>
          </a:p>
        </p:txBody>
      </p:sp>
      <p:sp>
        <p:nvSpPr>
          <p:cNvPr id="3" name="İçerik Yer Tutucusu 2"/>
          <p:cNvSpPr>
            <a:spLocks noGrp="1"/>
          </p:cNvSpPr>
          <p:nvPr>
            <p:ph idx="1"/>
          </p:nvPr>
        </p:nvSpPr>
        <p:spPr>
          <a:xfrm>
            <a:off x="0" y="908720"/>
            <a:ext cx="9036496" cy="5949280"/>
          </a:xfrm>
        </p:spPr>
        <p:txBody>
          <a:bodyPr/>
          <a:lstStyle/>
          <a:p>
            <a:pPr>
              <a:lnSpc>
                <a:spcPct val="150000"/>
              </a:lnSpc>
              <a:spcBef>
                <a:spcPts val="0"/>
              </a:spcBef>
            </a:pPr>
            <a:r>
              <a:rPr lang="tr-TR" b="0" i="0" dirty="0" smtClean="0">
                <a:solidFill>
                  <a:srgbClr val="2C2F34"/>
                </a:solidFill>
                <a:effectLst/>
                <a:latin typeface="Roboto Condensed"/>
              </a:rPr>
              <a:t>Geçişsiz bir fiile </a:t>
            </a:r>
            <a:r>
              <a:rPr lang="tr-TR" b="1" i="0" dirty="0" smtClean="0">
                <a:solidFill>
                  <a:srgbClr val="2C2F34"/>
                </a:solidFill>
                <a:effectLst/>
                <a:latin typeface="Roboto Condensed"/>
              </a:rPr>
              <a:t>“</a:t>
            </a:r>
            <a:r>
              <a:rPr lang="tr-TR" b="1" i="0" dirty="0" smtClean="0">
                <a:solidFill>
                  <a:srgbClr val="FF0000"/>
                </a:solidFill>
                <a:effectLst/>
                <a:latin typeface="Roboto Condensed"/>
              </a:rPr>
              <a:t>-dİr, -t, -r</a:t>
            </a:r>
            <a:r>
              <a:rPr lang="tr-TR" b="1" i="0" dirty="0" smtClean="0">
                <a:solidFill>
                  <a:srgbClr val="2C2F34"/>
                </a:solidFill>
                <a:effectLst/>
                <a:latin typeface="Roboto Condensed"/>
              </a:rPr>
              <a:t>“</a:t>
            </a:r>
            <a:r>
              <a:rPr lang="tr-TR" b="0" i="0" dirty="0" smtClean="0">
                <a:solidFill>
                  <a:srgbClr val="2C2F34"/>
                </a:solidFill>
                <a:effectLst/>
                <a:latin typeface="Roboto Condensed"/>
              </a:rPr>
              <a:t> eklerinden biri getirilerek fiil geçişli yapılırsa buna </a:t>
            </a:r>
            <a:r>
              <a:rPr lang="tr-TR" b="1" i="0" dirty="0" smtClean="0">
                <a:solidFill>
                  <a:srgbClr val="FF0000"/>
                </a:solidFill>
                <a:effectLst/>
                <a:latin typeface="Roboto Condensed"/>
              </a:rPr>
              <a:t>oldurgan</a:t>
            </a:r>
            <a:r>
              <a:rPr lang="tr-TR" b="0" i="0" dirty="0" smtClean="0">
                <a:solidFill>
                  <a:srgbClr val="FF0000"/>
                </a:solidFill>
                <a:effectLst/>
                <a:latin typeface="Roboto Condensed"/>
              </a:rPr>
              <a:t> </a:t>
            </a:r>
            <a:r>
              <a:rPr lang="tr-TR" b="0" i="0" dirty="0" smtClean="0">
                <a:solidFill>
                  <a:srgbClr val="2C2F34"/>
                </a:solidFill>
                <a:effectLst/>
                <a:latin typeface="Roboto Condensed"/>
              </a:rPr>
              <a:t>fiil denir.</a:t>
            </a:r>
          </a:p>
          <a:p>
            <a:pPr marL="0" indent="0">
              <a:lnSpc>
                <a:spcPct val="150000"/>
              </a:lnSpc>
              <a:spcBef>
                <a:spcPts val="0"/>
              </a:spcBef>
              <a:buNone/>
            </a:pPr>
            <a:r>
              <a:rPr lang="tr-TR" b="0" i="0" dirty="0" smtClean="0">
                <a:solidFill>
                  <a:srgbClr val="2C2F34"/>
                </a:solidFill>
                <a:effectLst/>
                <a:latin typeface="Roboto Condensed"/>
              </a:rPr>
              <a:t>	Yatmak ⇒ yatırmak</a:t>
            </a:r>
          </a:p>
          <a:p>
            <a:pPr marL="0" indent="0">
              <a:lnSpc>
                <a:spcPct val="150000"/>
              </a:lnSpc>
              <a:spcBef>
                <a:spcPts val="0"/>
              </a:spcBef>
              <a:buNone/>
            </a:pPr>
            <a:r>
              <a:rPr lang="tr-TR" b="0" i="0" dirty="0" smtClean="0">
                <a:solidFill>
                  <a:srgbClr val="2C2F34"/>
                </a:solidFill>
                <a:effectLst/>
                <a:latin typeface="Roboto Condensed"/>
              </a:rPr>
              <a:t>	Ötmek  ⇒ öttürmek</a:t>
            </a:r>
          </a:p>
          <a:p>
            <a:pPr marL="0" indent="0">
              <a:lnSpc>
                <a:spcPct val="150000"/>
              </a:lnSpc>
              <a:spcBef>
                <a:spcPts val="0"/>
              </a:spcBef>
              <a:buNone/>
            </a:pPr>
            <a:r>
              <a:rPr lang="tr-TR" b="0" i="0" dirty="0" smtClean="0">
                <a:solidFill>
                  <a:srgbClr val="2C2F34"/>
                </a:solidFill>
                <a:effectLst/>
                <a:latin typeface="Roboto Condensed"/>
              </a:rPr>
              <a:t>	Uyumak ⇒ uyutmak</a:t>
            </a:r>
          </a:p>
          <a:p>
            <a:pPr marL="0" indent="0">
              <a:lnSpc>
                <a:spcPct val="150000"/>
              </a:lnSpc>
              <a:spcBef>
                <a:spcPts val="0"/>
              </a:spcBef>
              <a:buNone/>
            </a:pPr>
            <a:r>
              <a:rPr lang="tr-TR" b="0" i="0" dirty="0" smtClean="0">
                <a:solidFill>
                  <a:srgbClr val="2C2F34"/>
                </a:solidFill>
                <a:effectLst/>
                <a:latin typeface="Roboto Condensed"/>
              </a:rPr>
              <a:t>	Gezmek ⇒ gezdirmek.</a:t>
            </a:r>
          </a:p>
          <a:p>
            <a:pPr marL="0" indent="0">
              <a:lnSpc>
                <a:spcPct val="150000"/>
              </a:lnSpc>
              <a:spcBef>
                <a:spcPts val="0"/>
              </a:spcBef>
              <a:buNone/>
            </a:pPr>
            <a:r>
              <a:rPr lang="tr-TR" b="0" i="0" dirty="0" smtClean="0">
                <a:solidFill>
                  <a:srgbClr val="2C2F34"/>
                </a:solidFill>
                <a:effectLst/>
                <a:latin typeface="Roboto Condensed"/>
              </a:rPr>
              <a:t>	Kaçmak ⇒ kaçırmak</a:t>
            </a:r>
          </a:p>
          <a:p>
            <a:endParaRPr lang="tr-TR" dirty="0"/>
          </a:p>
        </p:txBody>
      </p:sp>
    </p:spTree>
    <p:extLst>
      <p:ext uri="{BB962C8B-B14F-4D97-AF65-F5344CB8AC3E}">
        <p14:creationId xmlns:p14="http://schemas.microsoft.com/office/powerpoint/2010/main" val="29939548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576064"/>
          </a:xfrm>
        </p:spPr>
        <p:txBody>
          <a:bodyPr>
            <a:normAutofit fontScale="90000"/>
          </a:bodyPr>
          <a:lstStyle/>
          <a:p>
            <a:r>
              <a:rPr lang="tr-TR" b="1" i="0" u="none" strike="noStrike" dirty="0" smtClean="0">
                <a:solidFill>
                  <a:srgbClr val="FF0000"/>
                </a:solidFill>
                <a:effectLst/>
                <a:latin typeface="Roboto Condensed"/>
              </a:rPr>
              <a:t>d) Ettirgen Fiil</a:t>
            </a:r>
            <a:endParaRPr lang="tr-TR" dirty="0">
              <a:solidFill>
                <a:srgbClr val="FF0000"/>
              </a:solidFill>
            </a:endParaRPr>
          </a:p>
        </p:txBody>
      </p:sp>
      <p:sp>
        <p:nvSpPr>
          <p:cNvPr id="3" name="İçerik Yer Tutucusu 2"/>
          <p:cNvSpPr>
            <a:spLocks noGrp="1"/>
          </p:cNvSpPr>
          <p:nvPr>
            <p:ph idx="1"/>
          </p:nvPr>
        </p:nvSpPr>
        <p:spPr>
          <a:xfrm>
            <a:off x="0" y="980728"/>
            <a:ext cx="9036496" cy="5688632"/>
          </a:xfrm>
        </p:spPr>
        <p:txBody>
          <a:bodyPr>
            <a:normAutofit fontScale="85000" lnSpcReduction="20000"/>
          </a:bodyPr>
          <a:lstStyle/>
          <a:p>
            <a:pPr lvl="1">
              <a:lnSpc>
                <a:spcPct val="160000"/>
              </a:lnSpc>
              <a:spcBef>
                <a:spcPts val="0"/>
              </a:spcBef>
              <a:buFont typeface="Arial"/>
              <a:buChar char="•"/>
            </a:pPr>
            <a:r>
              <a:rPr lang="tr-TR" b="0" i="0" dirty="0" smtClean="0">
                <a:solidFill>
                  <a:srgbClr val="2C2F34"/>
                </a:solidFill>
                <a:effectLst/>
                <a:latin typeface="Roboto Condensed"/>
              </a:rPr>
              <a:t>Geçişli olduğu hâlde “</a:t>
            </a:r>
            <a:r>
              <a:rPr lang="tr-TR" b="1" i="0" dirty="0" smtClean="0">
                <a:solidFill>
                  <a:srgbClr val="FF0000"/>
                </a:solidFill>
                <a:effectLst/>
                <a:latin typeface="Roboto Condensed"/>
              </a:rPr>
              <a:t>-dİr, -t, -r</a:t>
            </a:r>
            <a:r>
              <a:rPr lang="tr-TR" b="0" i="0" dirty="0" smtClean="0">
                <a:solidFill>
                  <a:srgbClr val="2C2F34"/>
                </a:solidFill>
                <a:effectLst/>
                <a:latin typeface="Roboto Condensed"/>
              </a:rPr>
              <a:t>” ekleriyle tekrar geçişli yapılan fillerdir. Geçişlilik dereceleri artırılmıştır.</a:t>
            </a:r>
          </a:p>
          <a:p>
            <a:pPr lvl="1">
              <a:lnSpc>
                <a:spcPct val="160000"/>
              </a:lnSpc>
              <a:spcBef>
                <a:spcPts val="0"/>
              </a:spcBef>
              <a:buFont typeface="Arial"/>
              <a:buChar char="•"/>
            </a:pPr>
            <a:r>
              <a:rPr lang="tr-TR" b="0" i="0" dirty="0" smtClean="0">
                <a:solidFill>
                  <a:srgbClr val="2C2F34"/>
                </a:solidFill>
                <a:effectLst/>
                <a:latin typeface="Roboto Condensed"/>
              </a:rPr>
              <a:t>Fiili bir başkasına yaptırma söz konusudur.</a:t>
            </a:r>
          </a:p>
          <a:p>
            <a:pPr lvl="1">
              <a:lnSpc>
                <a:spcPct val="160000"/>
              </a:lnSpc>
              <a:spcBef>
                <a:spcPts val="0"/>
              </a:spcBef>
              <a:buFont typeface="Arial"/>
              <a:buChar char="•"/>
            </a:pPr>
            <a:r>
              <a:rPr lang="tr-TR" b="0" i="0" dirty="0" smtClean="0">
                <a:solidFill>
                  <a:srgbClr val="2C2F34"/>
                </a:solidFill>
                <a:effectLst/>
                <a:latin typeface="Roboto Condensed"/>
              </a:rPr>
              <a:t>Oldurgan fiiller ettirgen hâle getirilebilir.</a:t>
            </a:r>
          </a:p>
          <a:p>
            <a:pPr marL="0" indent="0">
              <a:lnSpc>
                <a:spcPct val="160000"/>
              </a:lnSpc>
              <a:spcBef>
                <a:spcPts val="0"/>
              </a:spcBef>
              <a:buNone/>
            </a:pPr>
            <a:r>
              <a:rPr lang="tr-TR" b="1" i="0" dirty="0" smtClean="0">
                <a:solidFill>
                  <a:srgbClr val="2C2F34"/>
                </a:solidFill>
                <a:effectLst/>
                <a:latin typeface="Roboto Condensed"/>
              </a:rPr>
              <a:t>	Örnekler:</a:t>
            </a:r>
            <a:endParaRPr lang="tr-TR" b="0" i="0" dirty="0" smtClean="0">
              <a:solidFill>
                <a:srgbClr val="2C2F34"/>
              </a:solidFill>
              <a:effectLst/>
              <a:latin typeface="Roboto Condensed"/>
            </a:endParaRPr>
          </a:p>
          <a:p>
            <a:pPr marL="0" indent="0">
              <a:lnSpc>
                <a:spcPct val="160000"/>
              </a:lnSpc>
              <a:spcBef>
                <a:spcPts val="0"/>
              </a:spcBef>
              <a:buNone/>
            </a:pPr>
            <a:r>
              <a:rPr lang="tr-TR" b="0" i="0" dirty="0" smtClean="0">
                <a:solidFill>
                  <a:srgbClr val="2C2F34"/>
                </a:solidFill>
                <a:effectLst/>
                <a:latin typeface="Roboto Condensed"/>
              </a:rPr>
              <a:t>	Gazete aldı ⇒ aldırdı ⇒ aldırttı</a:t>
            </a:r>
          </a:p>
          <a:p>
            <a:pPr marL="0" indent="0">
              <a:lnSpc>
                <a:spcPct val="160000"/>
              </a:lnSpc>
              <a:spcBef>
                <a:spcPts val="0"/>
              </a:spcBef>
              <a:buNone/>
            </a:pPr>
            <a:r>
              <a:rPr lang="tr-TR" b="0" i="0" dirty="0" smtClean="0">
                <a:solidFill>
                  <a:srgbClr val="2C2F34"/>
                </a:solidFill>
                <a:effectLst/>
                <a:latin typeface="Roboto Condensed"/>
              </a:rPr>
              <a:t>	Elbiseyi yıkadı  ⇒ yıkattı ⇒ yıkattırdı</a:t>
            </a:r>
          </a:p>
          <a:p>
            <a:pPr marL="0" indent="0">
              <a:lnSpc>
                <a:spcPct val="160000"/>
              </a:lnSpc>
              <a:spcBef>
                <a:spcPts val="0"/>
              </a:spcBef>
              <a:buNone/>
            </a:pPr>
            <a:r>
              <a:rPr lang="tr-TR" b="0" i="0" dirty="0" smtClean="0">
                <a:solidFill>
                  <a:srgbClr val="2C2F34"/>
                </a:solidFill>
                <a:effectLst/>
                <a:latin typeface="Roboto Condensed"/>
              </a:rPr>
              <a:t>	İçmek ⇒ içirmek ⇒ içirtmek</a:t>
            </a:r>
          </a:p>
          <a:p>
            <a:pPr marL="0" indent="0">
              <a:lnSpc>
                <a:spcPct val="160000"/>
              </a:lnSpc>
              <a:spcBef>
                <a:spcPts val="0"/>
              </a:spcBef>
              <a:buNone/>
            </a:pPr>
            <a:r>
              <a:rPr lang="tr-TR" b="0" i="0" dirty="0" smtClean="0">
                <a:solidFill>
                  <a:srgbClr val="2C2F34"/>
                </a:solidFill>
                <a:effectLst/>
                <a:latin typeface="Roboto Condensed"/>
              </a:rPr>
              <a:t>	Durdurmak  ⇒ durdurtmak</a:t>
            </a:r>
          </a:p>
          <a:p>
            <a:pPr marL="0" indent="0">
              <a:lnSpc>
                <a:spcPct val="160000"/>
              </a:lnSpc>
              <a:spcBef>
                <a:spcPts val="0"/>
              </a:spcBef>
              <a:buNone/>
            </a:pPr>
            <a:r>
              <a:rPr lang="tr-TR" b="0" i="0" dirty="0" smtClean="0">
                <a:solidFill>
                  <a:srgbClr val="2C2F34"/>
                </a:solidFill>
                <a:effectLst/>
                <a:latin typeface="Roboto Condensed"/>
              </a:rPr>
              <a:t>	Uçmak ⇒ uçurmak ⇒ uçurtmak ⇒ uçurtturmak</a:t>
            </a:r>
          </a:p>
          <a:p>
            <a:endParaRPr lang="tr-TR" dirty="0"/>
          </a:p>
        </p:txBody>
      </p:sp>
    </p:spTree>
    <p:extLst>
      <p:ext uri="{BB962C8B-B14F-4D97-AF65-F5344CB8AC3E}">
        <p14:creationId xmlns:p14="http://schemas.microsoft.com/office/powerpoint/2010/main" val="40658471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a:bodyPr>
          <a:lstStyle/>
          <a:p>
            <a:pPr>
              <a:lnSpc>
                <a:spcPct val="150000"/>
              </a:lnSpc>
              <a:spcBef>
                <a:spcPts val="0"/>
              </a:spcBef>
            </a:pPr>
            <a:r>
              <a:rPr lang="tr-TR" b="1" i="0" dirty="0" smtClean="0">
                <a:solidFill>
                  <a:srgbClr val="2C2F34"/>
                </a:solidFill>
                <a:effectLst/>
                <a:latin typeface="Roboto Condensed"/>
              </a:rPr>
              <a:t>Sonuç: </a:t>
            </a:r>
            <a:endParaRPr lang="tr-TR" b="0" i="0" dirty="0" smtClean="0">
              <a:solidFill>
                <a:srgbClr val="2C2F34"/>
              </a:solidFill>
              <a:effectLst/>
              <a:latin typeface="Roboto Condensed"/>
            </a:endParaRPr>
          </a:p>
          <a:p>
            <a:pPr lvl="1">
              <a:lnSpc>
                <a:spcPct val="150000"/>
              </a:lnSpc>
              <a:spcBef>
                <a:spcPts val="0"/>
              </a:spcBef>
            </a:pPr>
            <a:r>
              <a:rPr lang="tr-TR" b="0" i="0" dirty="0" smtClean="0">
                <a:solidFill>
                  <a:srgbClr val="2C2F34"/>
                </a:solidFill>
                <a:effectLst/>
                <a:latin typeface="Roboto Condensed"/>
              </a:rPr>
              <a:t>Bütün fiiller çatı bakımından öznesine ve nesnesine göre ayrı ayrı iki özelliğe sahiptir:</a:t>
            </a:r>
          </a:p>
          <a:p>
            <a:pPr marL="0" indent="0">
              <a:lnSpc>
                <a:spcPct val="150000"/>
              </a:lnSpc>
              <a:spcBef>
                <a:spcPts val="0"/>
              </a:spcBef>
              <a:buNone/>
            </a:pPr>
            <a:r>
              <a:rPr lang="tr-TR" b="0" i="0" dirty="0" smtClean="0">
                <a:solidFill>
                  <a:srgbClr val="2C2F34"/>
                </a:solidFill>
                <a:effectLst/>
                <a:latin typeface="Roboto Condensed"/>
              </a:rPr>
              <a:t>	* Çocuk koşarak yolun diğer tarafına geçti.</a:t>
            </a:r>
            <a:br>
              <a:rPr lang="tr-TR" b="0" i="0" dirty="0" smtClean="0">
                <a:solidFill>
                  <a:srgbClr val="2C2F34"/>
                </a:solidFill>
                <a:effectLst/>
                <a:latin typeface="Roboto Condensed"/>
              </a:rPr>
            </a:br>
            <a:r>
              <a:rPr lang="tr-TR" b="0" i="0" dirty="0" smtClean="0">
                <a:solidFill>
                  <a:srgbClr val="2C2F34"/>
                </a:solidFill>
                <a:effectLst/>
                <a:latin typeface="Roboto Condensed"/>
              </a:rPr>
              <a:t>Öznesine göre: etken; nesnesine göre: geçişsiz</a:t>
            </a:r>
          </a:p>
          <a:p>
            <a:pPr marL="0" indent="0">
              <a:lnSpc>
                <a:spcPct val="150000"/>
              </a:lnSpc>
              <a:spcBef>
                <a:spcPts val="0"/>
              </a:spcBef>
              <a:buNone/>
            </a:pPr>
            <a:r>
              <a:rPr lang="tr-TR" b="0" i="0" dirty="0" smtClean="0">
                <a:solidFill>
                  <a:srgbClr val="2C2F34"/>
                </a:solidFill>
                <a:effectLst/>
                <a:latin typeface="Roboto Condensed"/>
              </a:rPr>
              <a:t>	* Alış veriş listesini evde unuttum.</a:t>
            </a:r>
            <a:br>
              <a:rPr lang="tr-TR" b="0" i="0" dirty="0" smtClean="0">
                <a:solidFill>
                  <a:srgbClr val="2C2F34"/>
                </a:solidFill>
                <a:effectLst/>
                <a:latin typeface="Roboto Condensed"/>
              </a:rPr>
            </a:br>
            <a:r>
              <a:rPr lang="tr-TR" b="0" i="0" dirty="0" smtClean="0">
                <a:solidFill>
                  <a:srgbClr val="2C2F34"/>
                </a:solidFill>
                <a:effectLst/>
                <a:latin typeface="Roboto Condensed"/>
              </a:rPr>
              <a:t>Öznesine göre: etken; nesnesine göre: geçişli</a:t>
            </a:r>
            <a:endParaRPr lang="tr-TR" b="0" i="0" dirty="0">
              <a:solidFill>
                <a:srgbClr val="2C2F34"/>
              </a:solidFill>
              <a:effectLst/>
              <a:latin typeface="Roboto Condensed"/>
            </a:endParaRPr>
          </a:p>
        </p:txBody>
      </p:sp>
    </p:spTree>
    <p:extLst>
      <p:ext uri="{BB962C8B-B14F-4D97-AF65-F5344CB8AC3E}">
        <p14:creationId xmlns:p14="http://schemas.microsoft.com/office/powerpoint/2010/main" val="3510909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2700" b="1" i="0" dirty="0" smtClean="0">
                <a:solidFill>
                  <a:srgbClr val="FF0000"/>
                </a:solidFill>
                <a:effectLst/>
                <a:latin typeface="Roboto Condensed"/>
              </a:rPr>
              <a:t>Fiillerde (Eylemlerde) Çatı: Öznelerine ve Nesnelerine Göre Fiil Çatıları</a:t>
            </a:r>
            <a:r>
              <a:rPr lang="tr-TR" b="1" i="0" dirty="0" smtClean="0">
                <a:solidFill>
                  <a:srgbClr val="2C2F34"/>
                </a:solidFill>
                <a:effectLst/>
                <a:latin typeface="Roboto Condensed"/>
              </a:rPr>
              <a:t/>
            </a:r>
            <a:br>
              <a:rPr lang="tr-TR" b="1" i="0" dirty="0" smtClean="0">
                <a:solidFill>
                  <a:srgbClr val="2C2F34"/>
                </a:solidFill>
                <a:effectLst/>
                <a:latin typeface="Roboto Condensed"/>
              </a:rPr>
            </a:br>
            <a:endParaRPr lang="tr-TR" dirty="0"/>
          </a:p>
        </p:txBody>
      </p:sp>
      <p:sp>
        <p:nvSpPr>
          <p:cNvPr id="3" name="İçerik Yer Tutucusu 2"/>
          <p:cNvSpPr>
            <a:spLocks noGrp="1"/>
          </p:cNvSpPr>
          <p:nvPr>
            <p:ph idx="1"/>
          </p:nvPr>
        </p:nvSpPr>
        <p:spPr>
          <a:xfrm>
            <a:off x="0" y="980728"/>
            <a:ext cx="9046840" cy="5877272"/>
          </a:xfrm>
        </p:spPr>
        <p:txBody>
          <a:bodyPr>
            <a:normAutofit fontScale="70000" lnSpcReduction="20000"/>
          </a:bodyPr>
          <a:lstStyle/>
          <a:p>
            <a:pPr marL="0" indent="0">
              <a:lnSpc>
                <a:spcPct val="170000"/>
              </a:lnSpc>
              <a:spcBef>
                <a:spcPts val="0"/>
              </a:spcBef>
              <a:buNone/>
            </a:pPr>
            <a:r>
              <a:rPr lang="tr-TR" b="0" i="0" u="sng" strike="noStrike" dirty="0" smtClean="0">
                <a:effectLst/>
                <a:latin typeface="Roboto"/>
                <a:hlinkClick r:id="rId2"/>
              </a:rPr>
              <a:t>A) Nesne-Yüklem İlişkisine Göre Fiiller</a:t>
            </a:r>
            <a:endParaRPr lang="tr-TR" b="0" i="0" u="sng" strike="noStrike" dirty="0" smtClean="0">
              <a:effectLst/>
              <a:latin typeface="Roboto"/>
            </a:endParaRPr>
          </a:p>
          <a:p>
            <a:pPr marL="0" indent="0">
              <a:lnSpc>
                <a:spcPct val="170000"/>
              </a:lnSpc>
              <a:spcBef>
                <a:spcPts val="0"/>
              </a:spcBef>
              <a:buNone/>
            </a:pPr>
            <a:r>
              <a:rPr lang="tr-TR" b="0" i="0" u="sng" strike="noStrike" dirty="0" smtClean="0">
                <a:effectLst/>
                <a:latin typeface="Roboto"/>
                <a:hlinkClick r:id="rId3"/>
              </a:rPr>
              <a:t>	1. Geçişli Fiiller</a:t>
            </a:r>
            <a:endParaRPr lang="tr-TR" b="0" i="0" u="sng" dirty="0" smtClean="0">
              <a:effectLst/>
              <a:latin typeface="Roboto"/>
            </a:endParaRPr>
          </a:p>
          <a:p>
            <a:pPr marL="0" indent="0">
              <a:lnSpc>
                <a:spcPct val="170000"/>
              </a:lnSpc>
              <a:spcBef>
                <a:spcPts val="0"/>
              </a:spcBef>
              <a:buNone/>
            </a:pPr>
            <a:r>
              <a:rPr lang="tr-TR" b="0" i="0" u="sng" strike="noStrike" dirty="0" smtClean="0">
                <a:effectLst/>
                <a:latin typeface="Roboto"/>
                <a:hlinkClick r:id="rId4"/>
              </a:rPr>
              <a:t>	2. Geçişsiz Fiiller</a:t>
            </a:r>
            <a:endParaRPr lang="tr-TR" b="0" i="0" u="sng" dirty="0" smtClean="0">
              <a:effectLst/>
              <a:latin typeface="Roboto"/>
            </a:endParaRPr>
          </a:p>
          <a:p>
            <a:pPr marL="0" indent="0">
              <a:lnSpc>
                <a:spcPct val="170000"/>
              </a:lnSpc>
              <a:spcBef>
                <a:spcPts val="0"/>
              </a:spcBef>
              <a:buNone/>
            </a:pPr>
            <a:r>
              <a:rPr lang="tr-TR" b="0" i="0" u="sng" strike="noStrike" dirty="0" smtClean="0">
                <a:effectLst/>
                <a:latin typeface="Roboto"/>
                <a:hlinkClick r:id="rId5"/>
              </a:rPr>
              <a:t>	3. Oldurgan Çatılı Fiiller</a:t>
            </a:r>
            <a:endParaRPr lang="tr-TR" b="0" i="0" u="sng" dirty="0" smtClean="0">
              <a:effectLst/>
              <a:latin typeface="Roboto"/>
            </a:endParaRPr>
          </a:p>
          <a:p>
            <a:pPr marL="0" indent="0">
              <a:lnSpc>
                <a:spcPct val="170000"/>
              </a:lnSpc>
              <a:spcBef>
                <a:spcPts val="0"/>
              </a:spcBef>
              <a:buNone/>
            </a:pPr>
            <a:r>
              <a:rPr lang="tr-TR" b="0" i="0" u="sng" strike="noStrike" dirty="0" smtClean="0">
                <a:effectLst/>
                <a:latin typeface="Roboto"/>
                <a:hlinkClick r:id="rId6"/>
              </a:rPr>
              <a:t>	4. Ettirgen Çatılı Fiiller</a:t>
            </a:r>
            <a:endParaRPr lang="tr-TR" b="0" i="0" u="sng" dirty="0" smtClean="0">
              <a:effectLst/>
              <a:latin typeface="Roboto"/>
            </a:endParaRPr>
          </a:p>
          <a:p>
            <a:pPr marL="0" indent="0">
              <a:lnSpc>
                <a:spcPct val="170000"/>
              </a:lnSpc>
              <a:spcBef>
                <a:spcPts val="0"/>
              </a:spcBef>
              <a:buNone/>
            </a:pPr>
            <a:r>
              <a:rPr lang="tr-TR" b="0" i="0" u="sng" strike="noStrike" dirty="0" smtClean="0">
                <a:effectLst/>
                <a:latin typeface="Roboto"/>
                <a:hlinkClick r:id="rId7"/>
              </a:rPr>
              <a:t>B) Özne-Yüklem İlişkisine Göre </a:t>
            </a:r>
            <a:r>
              <a:rPr lang="tr-TR" b="0" i="0" u="sng" strike="noStrike" dirty="0" smtClean="0">
                <a:effectLst/>
                <a:latin typeface="Roboto"/>
                <a:hlinkClick r:id="rId7"/>
              </a:rPr>
              <a:t>Fiiller</a:t>
            </a:r>
            <a:endParaRPr lang="tr-TR" b="0" i="0" u="sng" strike="noStrike" dirty="0" smtClean="0">
              <a:effectLst/>
              <a:latin typeface="Roboto"/>
            </a:endParaRPr>
          </a:p>
          <a:p>
            <a:pPr marL="0" indent="0">
              <a:lnSpc>
                <a:spcPct val="170000"/>
              </a:lnSpc>
              <a:spcBef>
                <a:spcPts val="0"/>
              </a:spcBef>
              <a:buNone/>
            </a:pPr>
            <a:r>
              <a:rPr lang="tr-TR" u="sng" dirty="0">
                <a:latin typeface="Roboto"/>
                <a:hlinkClick r:id="rId8"/>
              </a:rPr>
              <a:t>	</a:t>
            </a:r>
            <a:r>
              <a:rPr lang="tr-TR" b="0" i="0" u="sng" strike="noStrike" dirty="0" smtClean="0">
                <a:effectLst/>
                <a:latin typeface="Roboto"/>
                <a:hlinkClick r:id="rId8"/>
              </a:rPr>
              <a:t>1</a:t>
            </a:r>
            <a:r>
              <a:rPr lang="tr-TR" b="0" i="0" u="sng" strike="noStrike" dirty="0" smtClean="0">
                <a:effectLst/>
                <a:latin typeface="Roboto"/>
                <a:hlinkClick r:id="rId8"/>
              </a:rPr>
              <a:t>. Etken Çatılı Fiiller</a:t>
            </a:r>
            <a:endParaRPr lang="tr-TR" b="0" i="0" u="sng" dirty="0" smtClean="0">
              <a:effectLst/>
              <a:latin typeface="Roboto"/>
            </a:endParaRPr>
          </a:p>
          <a:p>
            <a:pPr marL="0" indent="0">
              <a:lnSpc>
                <a:spcPct val="170000"/>
              </a:lnSpc>
              <a:spcBef>
                <a:spcPts val="0"/>
              </a:spcBef>
              <a:buNone/>
            </a:pPr>
            <a:r>
              <a:rPr lang="tr-TR" b="0" i="0" u="sng" strike="noStrike" dirty="0" smtClean="0">
                <a:effectLst/>
                <a:latin typeface="Roboto"/>
                <a:hlinkClick r:id="rId9"/>
              </a:rPr>
              <a:t>	2. Edilgen Çatılı Fiiller</a:t>
            </a:r>
            <a:endParaRPr lang="tr-TR" b="0" i="0" u="sng" dirty="0" smtClean="0">
              <a:effectLst/>
              <a:latin typeface="Roboto"/>
            </a:endParaRPr>
          </a:p>
          <a:p>
            <a:pPr marL="0" indent="0">
              <a:lnSpc>
                <a:spcPct val="170000"/>
              </a:lnSpc>
              <a:spcBef>
                <a:spcPts val="0"/>
              </a:spcBef>
              <a:buNone/>
            </a:pPr>
            <a:r>
              <a:rPr lang="tr-TR" b="0" i="0" u="sng" strike="noStrike" dirty="0" smtClean="0">
                <a:effectLst/>
                <a:latin typeface="Roboto"/>
                <a:hlinkClick r:id="rId10"/>
              </a:rPr>
              <a:t>	3. Dönüşlü Çatılı Fiiller</a:t>
            </a:r>
            <a:endParaRPr lang="tr-TR" b="0" i="0" u="sng" dirty="0" smtClean="0">
              <a:effectLst/>
              <a:latin typeface="Roboto"/>
            </a:endParaRPr>
          </a:p>
          <a:p>
            <a:pPr marL="0" indent="0">
              <a:lnSpc>
                <a:spcPct val="170000"/>
              </a:lnSpc>
              <a:spcBef>
                <a:spcPts val="0"/>
              </a:spcBef>
              <a:buNone/>
            </a:pPr>
            <a:r>
              <a:rPr lang="tr-TR" b="0" i="0" u="sng" strike="noStrike" dirty="0" smtClean="0">
                <a:effectLst/>
                <a:latin typeface="Roboto"/>
                <a:hlinkClick r:id="rId11"/>
              </a:rPr>
              <a:t>	4. İşteş Çatılı Fiiller</a:t>
            </a:r>
            <a:endParaRPr lang="tr-TR" b="0" i="0" u="sng" dirty="0" smtClean="0">
              <a:effectLst/>
              <a:latin typeface="Roboto"/>
            </a:endParaRPr>
          </a:p>
          <a:p>
            <a:pPr marL="0" indent="0">
              <a:lnSpc>
                <a:spcPct val="170000"/>
              </a:lnSpc>
              <a:spcBef>
                <a:spcPts val="0"/>
              </a:spcBef>
              <a:buNone/>
            </a:pPr>
            <a:r>
              <a:rPr lang="tr-TR" b="0" i="0" u="sng" strike="noStrike" dirty="0" smtClean="0">
                <a:effectLst/>
                <a:latin typeface="Roboto"/>
                <a:hlinkClick r:id="rId12"/>
              </a:rPr>
              <a:t>	Fiilde Çatı Soru Kalıpları Hakkında;</a:t>
            </a:r>
            <a:endParaRPr lang="tr-TR" b="0" i="0" u="sng" dirty="0" smtClean="0">
              <a:effectLst/>
              <a:latin typeface="Roboto"/>
            </a:endParaRPr>
          </a:p>
          <a:p>
            <a:endParaRPr lang="tr-TR" dirty="0"/>
          </a:p>
        </p:txBody>
      </p:sp>
    </p:spTree>
    <p:extLst>
      <p:ext uri="{BB962C8B-B14F-4D97-AF65-F5344CB8AC3E}">
        <p14:creationId xmlns:p14="http://schemas.microsoft.com/office/powerpoint/2010/main" val="1229585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lstStyle/>
          <a:p>
            <a:pPr>
              <a:lnSpc>
                <a:spcPct val="150000"/>
              </a:lnSpc>
              <a:spcBef>
                <a:spcPts val="0"/>
              </a:spcBef>
            </a:pPr>
            <a:r>
              <a:rPr lang="tr-TR" b="0" i="0" dirty="0" smtClean="0">
                <a:solidFill>
                  <a:srgbClr val="374151"/>
                </a:solidFill>
                <a:effectLst/>
                <a:latin typeface="Roboto"/>
              </a:rPr>
              <a:t>Yüklemi fiil olan cümlelerde, </a:t>
            </a:r>
            <a:r>
              <a:rPr lang="tr-TR" b="1" i="0" dirty="0" smtClean="0">
                <a:solidFill>
                  <a:srgbClr val="374151"/>
                </a:solidFill>
                <a:effectLst/>
                <a:latin typeface="Roboto"/>
              </a:rPr>
              <a:t>yüklemin özne ve nesne ile olan</a:t>
            </a:r>
            <a:r>
              <a:rPr lang="tr-TR" b="0" i="0" dirty="0" smtClean="0">
                <a:solidFill>
                  <a:srgbClr val="374151"/>
                </a:solidFill>
                <a:effectLst/>
                <a:latin typeface="Roboto"/>
              </a:rPr>
              <a:t> anlam ve biçim ilişkisi “</a:t>
            </a:r>
            <a:r>
              <a:rPr lang="tr-TR" b="1" i="0" dirty="0" smtClean="0">
                <a:solidFill>
                  <a:srgbClr val="374151"/>
                </a:solidFill>
                <a:effectLst/>
                <a:latin typeface="Roboto"/>
              </a:rPr>
              <a:t>fiilde çatı</a:t>
            </a:r>
            <a:r>
              <a:rPr lang="tr-TR" b="0" i="0" dirty="0" smtClean="0">
                <a:solidFill>
                  <a:srgbClr val="374151"/>
                </a:solidFill>
                <a:effectLst/>
                <a:latin typeface="Roboto"/>
              </a:rPr>
              <a:t>” konusu altında incelenmektedir. Bu yazımızda fiilde çatı ile ilgili kafanızda oluşabilecek tüm soru işaretlerine cevap bulabilmeniz açısından konuyu detaylı şekilde ele aldık.</a:t>
            </a:r>
            <a:endParaRPr lang="tr-TR" dirty="0"/>
          </a:p>
        </p:txBody>
      </p:sp>
    </p:spTree>
    <p:extLst>
      <p:ext uri="{BB962C8B-B14F-4D97-AF65-F5344CB8AC3E}">
        <p14:creationId xmlns:p14="http://schemas.microsoft.com/office/powerpoint/2010/main" val="3916089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43408"/>
            <a:ext cx="8229600" cy="1008112"/>
          </a:xfrm>
        </p:spPr>
        <p:txBody>
          <a:bodyPr/>
          <a:lstStyle/>
          <a:p>
            <a:r>
              <a:rPr lang="tr-TR" b="1" i="0" dirty="0" smtClean="0">
                <a:solidFill>
                  <a:srgbClr val="FF0000"/>
                </a:solidFill>
                <a:effectLst/>
                <a:latin typeface="Roboto"/>
              </a:rPr>
              <a:t>BAŞLAMADAN ÖNCE İPUCU</a:t>
            </a:r>
            <a:endParaRPr lang="tr-TR" dirty="0">
              <a:solidFill>
                <a:srgbClr val="FF0000"/>
              </a:solidFill>
            </a:endParaRPr>
          </a:p>
        </p:txBody>
      </p:sp>
      <p:sp>
        <p:nvSpPr>
          <p:cNvPr id="3" name="İçerik Yer Tutucusu 2"/>
          <p:cNvSpPr>
            <a:spLocks noGrp="1"/>
          </p:cNvSpPr>
          <p:nvPr>
            <p:ph idx="1"/>
          </p:nvPr>
        </p:nvSpPr>
        <p:spPr>
          <a:xfrm>
            <a:off x="0" y="620688"/>
            <a:ext cx="9144000" cy="6237312"/>
          </a:xfrm>
        </p:spPr>
        <p:txBody>
          <a:bodyPr>
            <a:normAutofit fontScale="40000" lnSpcReduction="20000"/>
          </a:bodyPr>
          <a:lstStyle/>
          <a:p>
            <a:pPr>
              <a:lnSpc>
                <a:spcPct val="170000"/>
              </a:lnSpc>
              <a:spcBef>
                <a:spcPts val="0"/>
              </a:spcBef>
            </a:pPr>
            <a:r>
              <a:rPr lang="tr-TR" sz="4200" b="0" i="0" dirty="0" smtClean="0">
                <a:solidFill>
                  <a:srgbClr val="374151"/>
                </a:solidFill>
                <a:effectLst/>
                <a:latin typeface="Roboto"/>
              </a:rPr>
              <a:t>Bir fiili çatısı bakımından incelerken;</a:t>
            </a:r>
          </a:p>
          <a:p>
            <a:pPr>
              <a:lnSpc>
                <a:spcPct val="170000"/>
              </a:lnSpc>
              <a:spcBef>
                <a:spcPts val="0"/>
              </a:spcBef>
              <a:buFont typeface="+mj-lt"/>
              <a:buAutoNum type="arabicPeriod"/>
            </a:pPr>
            <a:r>
              <a:rPr lang="tr-TR" sz="4200" b="0" i="0" dirty="0" smtClean="0">
                <a:solidFill>
                  <a:srgbClr val="374151"/>
                </a:solidFill>
                <a:effectLst/>
                <a:latin typeface="Roboto"/>
              </a:rPr>
              <a:t>İlk olarak cümledeki yüklem bulunmakta,</a:t>
            </a:r>
          </a:p>
          <a:p>
            <a:pPr>
              <a:lnSpc>
                <a:spcPct val="170000"/>
              </a:lnSpc>
              <a:spcBef>
                <a:spcPts val="0"/>
              </a:spcBef>
              <a:buFont typeface="+mj-lt"/>
              <a:buAutoNum type="arabicPeriod"/>
            </a:pPr>
            <a:r>
              <a:rPr lang="tr-TR" sz="4200" b="0" i="0" dirty="0" smtClean="0">
                <a:solidFill>
                  <a:srgbClr val="374151"/>
                </a:solidFill>
                <a:effectLst/>
                <a:latin typeface="Roboto"/>
              </a:rPr>
              <a:t>Daha sonra bu yüklemin fiil olup olmadığı tespit edilmekte,</a:t>
            </a:r>
          </a:p>
          <a:p>
            <a:pPr>
              <a:lnSpc>
                <a:spcPct val="170000"/>
              </a:lnSpc>
              <a:spcBef>
                <a:spcPts val="0"/>
              </a:spcBef>
              <a:buFont typeface="+mj-lt"/>
              <a:buAutoNum type="arabicPeriod"/>
            </a:pPr>
            <a:r>
              <a:rPr lang="tr-TR" sz="4200" b="0" i="0" dirty="0" smtClean="0">
                <a:solidFill>
                  <a:srgbClr val="374151"/>
                </a:solidFill>
                <a:effectLst/>
                <a:latin typeface="Roboto"/>
              </a:rPr>
              <a:t>Yüklemin fiil olduğu anlaşıldıktan sonra bu eylemin cümledeki özne ve nesne ile olan ilişkisi incelenmekte,</a:t>
            </a:r>
          </a:p>
          <a:p>
            <a:pPr>
              <a:lnSpc>
                <a:spcPct val="170000"/>
              </a:lnSpc>
              <a:spcBef>
                <a:spcPts val="0"/>
              </a:spcBef>
              <a:buFont typeface="+mj-lt"/>
              <a:buAutoNum type="arabicPeriod"/>
            </a:pPr>
            <a:r>
              <a:rPr lang="tr-TR" sz="4200" b="0" i="0" dirty="0" smtClean="0">
                <a:solidFill>
                  <a:srgbClr val="374151"/>
                </a:solidFill>
                <a:effectLst/>
                <a:latin typeface="Roboto"/>
              </a:rPr>
              <a:t>Bunu incelerken de ayrıca fiilin içinde bulunan bazı ekler de göz önünde bulundurulmaktadır.</a:t>
            </a:r>
            <a:br>
              <a:rPr lang="tr-TR" sz="4200" b="0" i="0" dirty="0" smtClean="0">
                <a:solidFill>
                  <a:srgbClr val="374151"/>
                </a:solidFill>
                <a:effectLst/>
                <a:latin typeface="Roboto"/>
              </a:rPr>
            </a:br>
            <a:r>
              <a:rPr lang="tr-TR" sz="4200" b="0" i="0" dirty="0" smtClean="0">
                <a:solidFill>
                  <a:srgbClr val="374151"/>
                </a:solidFill>
                <a:effectLst/>
                <a:latin typeface="Roboto"/>
              </a:rPr>
              <a:t/>
            </a:r>
            <a:br>
              <a:rPr lang="tr-TR" sz="4200" b="0" i="0" dirty="0" smtClean="0">
                <a:solidFill>
                  <a:srgbClr val="374151"/>
                </a:solidFill>
                <a:effectLst/>
                <a:latin typeface="Roboto"/>
              </a:rPr>
            </a:br>
            <a:r>
              <a:rPr lang="tr-TR" sz="4200" b="0" i="0" dirty="0" smtClean="0">
                <a:solidFill>
                  <a:srgbClr val="374151"/>
                </a:solidFill>
                <a:effectLst/>
                <a:latin typeface="Roboto"/>
              </a:rPr>
              <a:t>Bu sebeple çatı konusunu daha rahat anlayabilmeniz için “</a:t>
            </a:r>
            <a:r>
              <a:rPr lang="tr-TR" sz="4200" b="1" i="0" dirty="0" smtClean="0">
                <a:solidFill>
                  <a:srgbClr val="374151"/>
                </a:solidFill>
                <a:effectLst/>
                <a:latin typeface="Roboto"/>
              </a:rPr>
              <a:t>cümlenin ögeleri, fiiller ve ekler</a:t>
            </a:r>
            <a:r>
              <a:rPr lang="tr-TR" sz="4200" b="0" i="0" dirty="0" smtClean="0">
                <a:solidFill>
                  <a:srgbClr val="374151"/>
                </a:solidFill>
                <a:effectLst/>
                <a:latin typeface="Roboto"/>
              </a:rPr>
              <a:t>” konularını öğrenmiş olmanızı </a:t>
            </a:r>
            <a:r>
              <a:rPr lang="tr-TR" sz="4200" b="1" i="0" dirty="0" smtClean="0">
                <a:solidFill>
                  <a:srgbClr val="374151"/>
                </a:solidFill>
                <a:effectLst/>
                <a:latin typeface="Roboto"/>
              </a:rPr>
              <a:t>tavsiye ediyoruz</a:t>
            </a:r>
            <a:r>
              <a:rPr lang="tr-TR" sz="4200" b="0" i="0" dirty="0" smtClean="0">
                <a:solidFill>
                  <a:srgbClr val="374151"/>
                </a:solidFill>
                <a:effectLst/>
                <a:latin typeface="Roboto"/>
              </a:rPr>
              <a:t>.</a:t>
            </a:r>
            <a:br>
              <a:rPr lang="tr-TR" sz="4200" b="0" i="0" dirty="0" smtClean="0">
                <a:solidFill>
                  <a:srgbClr val="374151"/>
                </a:solidFill>
                <a:effectLst/>
                <a:latin typeface="Roboto"/>
              </a:rPr>
            </a:br>
            <a:endParaRPr lang="tr-TR" sz="4200" b="0" i="0" dirty="0" smtClean="0">
              <a:solidFill>
                <a:srgbClr val="374151"/>
              </a:solidFill>
              <a:effectLst/>
              <a:latin typeface="Roboto"/>
            </a:endParaRPr>
          </a:p>
          <a:p>
            <a:pPr>
              <a:lnSpc>
                <a:spcPct val="170000"/>
              </a:lnSpc>
              <a:spcBef>
                <a:spcPts val="0"/>
              </a:spcBef>
            </a:pPr>
            <a:r>
              <a:rPr lang="tr-TR" sz="4200" b="0" i="0" dirty="0" smtClean="0">
                <a:solidFill>
                  <a:srgbClr val="374151"/>
                </a:solidFill>
                <a:effectLst/>
                <a:latin typeface="Roboto"/>
              </a:rPr>
              <a:t>Bu konularla ilgili ayrıntılı bilgiye </a:t>
            </a:r>
          </a:p>
          <a:p>
            <a:pPr>
              <a:lnSpc>
                <a:spcPct val="170000"/>
              </a:lnSpc>
              <a:spcBef>
                <a:spcPts val="0"/>
              </a:spcBef>
            </a:pPr>
            <a:r>
              <a:rPr lang="tr-TR" sz="4200" b="1" i="0" dirty="0" smtClean="0">
                <a:solidFill>
                  <a:srgbClr val="374151"/>
                </a:solidFill>
                <a:effectLst/>
                <a:latin typeface="Roboto"/>
              </a:rPr>
              <a:t>✓</a:t>
            </a:r>
            <a:r>
              <a:rPr lang="tr-TR" sz="4200" b="0" i="0" dirty="0" smtClean="0">
                <a:solidFill>
                  <a:srgbClr val="374151"/>
                </a:solidFill>
                <a:effectLst/>
                <a:latin typeface="Roboto"/>
              </a:rPr>
              <a:t> </a:t>
            </a:r>
            <a:r>
              <a:rPr lang="tr-TR" sz="4200" b="1" i="0" u="sng" dirty="0" smtClean="0">
                <a:solidFill>
                  <a:srgbClr val="0052A8"/>
                </a:solidFill>
                <a:effectLst/>
                <a:latin typeface="Roboto"/>
                <a:hlinkClick r:id="rId2"/>
              </a:rPr>
              <a:t>Cümlenin Ögeleri, Temel ve Yardımcı Ögeler</a:t>
            </a:r>
            <a:r>
              <a:rPr lang="tr-TR" sz="4200" b="1" i="0" dirty="0" smtClean="0">
                <a:solidFill>
                  <a:srgbClr val="374151"/>
                </a:solidFill>
                <a:effectLst/>
                <a:latin typeface="Roboto"/>
              </a:rPr>
              <a:t/>
            </a:r>
            <a:br>
              <a:rPr lang="tr-TR" sz="4200" b="1" i="0" dirty="0" smtClean="0">
                <a:solidFill>
                  <a:srgbClr val="374151"/>
                </a:solidFill>
                <a:effectLst/>
                <a:latin typeface="Roboto"/>
              </a:rPr>
            </a:br>
            <a:r>
              <a:rPr lang="tr-TR" sz="4200" b="1" i="0" dirty="0" smtClean="0">
                <a:solidFill>
                  <a:srgbClr val="374151"/>
                </a:solidFill>
                <a:effectLst/>
                <a:latin typeface="Roboto"/>
              </a:rPr>
              <a:t>✓</a:t>
            </a:r>
            <a:r>
              <a:rPr lang="tr-TR" sz="4200" b="0" i="0" dirty="0" smtClean="0">
                <a:solidFill>
                  <a:srgbClr val="374151"/>
                </a:solidFill>
                <a:effectLst/>
                <a:latin typeface="Roboto"/>
              </a:rPr>
              <a:t> </a:t>
            </a:r>
            <a:r>
              <a:rPr lang="tr-TR" sz="4200" b="1" i="0" u="sng" dirty="0" smtClean="0">
                <a:solidFill>
                  <a:srgbClr val="0052A8"/>
                </a:solidFill>
                <a:effectLst/>
                <a:latin typeface="Roboto"/>
                <a:hlinkClick r:id="rId3"/>
              </a:rPr>
              <a:t>Fiil Nedir?</a:t>
            </a:r>
            <a:r>
              <a:rPr lang="tr-TR" sz="4200" b="0" i="0" u="sng" dirty="0" smtClean="0">
                <a:solidFill>
                  <a:srgbClr val="0052A8"/>
                </a:solidFill>
                <a:effectLst/>
                <a:latin typeface="Roboto"/>
                <a:hlinkClick r:id="rId3"/>
              </a:rPr>
              <a:t/>
            </a:r>
            <a:br>
              <a:rPr lang="tr-TR" sz="4200" b="0" i="0" u="sng" dirty="0" smtClean="0">
                <a:solidFill>
                  <a:srgbClr val="0052A8"/>
                </a:solidFill>
                <a:effectLst/>
                <a:latin typeface="Roboto"/>
                <a:hlinkClick r:id="rId3"/>
              </a:rPr>
            </a:br>
            <a:r>
              <a:rPr lang="tr-TR" sz="4200" b="1" i="0" dirty="0" smtClean="0">
                <a:solidFill>
                  <a:srgbClr val="374151"/>
                </a:solidFill>
                <a:effectLst/>
                <a:latin typeface="Roboto"/>
              </a:rPr>
              <a:t>✓</a:t>
            </a:r>
            <a:r>
              <a:rPr lang="tr-TR" sz="4200" b="0" i="0" dirty="0" smtClean="0">
                <a:solidFill>
                  <a:srgbClr val="374151"/>
                </a:solidFill>
                <a:effectLst/>
                <a:latin typeface="Roboto"/>
              </a:rPr>
              <a:t> </a:t>
            </a:r>
            <a:r>
              <a:rPr lang="tr-TR" sz="4200" b="1" i="0" u="sng" dirty="0" smtClean="0">
                <a:solidFill>
                  <a:srgbClr val="0052A8"/>
                </a:solidFill>
                <a:effectLst/>
                <a:latin typeface="Roboto"/>
                <a:hlinkClick r:id="rId4"/>
              </a:rPr>
              <a:t>Ekler Konu Anlatımı</a:t>
            </a:r>
            <a:endParaRPr lang="tr-TR" sz="4200" b="0" i="0" dirty="0" smtClean="0">
              <a:solidFill>
                <a:srgbClr val="374151"/>
              </a:solidFill>
              <a:effectLst/>
              <a:latin typeface="Roboto"/>
            </a:endParaRPr>
          </a:p>
          <a:p>
            <a:endParaRPr lang="tr-TR" dirty="0"/>
          </a:p>
        </p:txBody>
      </p:sp>
    </p:spTree>
    <p:extLst>
      <p:ext uri="{BB962C8B-B14F-4D97-AF65-F5344CB8AC3E}">
        <p14:creationId xmlns:p14="http://schemas.microsoft.com/office/powerpoint/2010/main" val="540548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a:lnSpc>
                <a:spcPct val="160000"/>
              </a:lnSpc>
              <a:spcBef>
                <a:spcPts val="600"/>
              </a:spcBef>
            </a:pPr>
            <a:r>
              <a:rPr lang="tr-TR" b="1" i="0" dirty="0" smtClean="0">
                <a:solidFill>
                  <a:srgbClr val="374151"/>
                </a:solidFill>
                <a:effectLst/>
                <a:latin typeface="Roboto"/>
              </a:rPr>
              <a:t>ÖNEMLİ UYARI:</a:t>
            </a:r>
            <a:r>
              <a:rPr lang="tr-TR" dirty="0" smtClean="0"/>
              <a:t/>
            </a:r>
            <a:br>
              <a:rPr lang="tr-TR" dirty="0" smtClean="0"/>
            </a:br>
            <a:r>
              <a:rPr lang="tr-TR" b="1" i="0" dirty="0" smtClean="0">
                <a:solidFill>
                  <a:srgbClr val="374151"/>
                </a:solidFill>
                <a:effectLst/>
                <a:latin typeface="Roboto"/>
              </a:rPr>
              <a:t>Yüklemi isim olan cümlelerde</a:t>
            </a:r>
            <a:r>
              <a:rPr lang="tr-TR" b="0" i="0" dirty="0" smtClean="0">
                <a:solidFill>
                  <a:srgbClr val="374151"/>
                </a:solidFill>
                <a:effectLst/>
                <a:latin typeface="Roboto"/>
              </a:rPr>
              <a:t> çatı konusunu incelemeniz </a:t>
            </a:r>
            <a:r>
              <a:rPr lang="tr-TR" b="1" i="0" dirty="0" smtClean="0">
                <a:solidFill>
                  <a:srgbClr val="374151"/>
                </a:solidFill>
                <a:effectLst/>
                <a:latin typeface="Roboto"/>
              </a:rPr>
              <a:t>mümkün değildir</a:t>
            </a:r>
            <a:r>
              <a:rPr lang="tr-TR" b="0" i="0" dirty="0" smtClean="0">
                <a:solidFill>
                  <a:srgbClr val="374151"/>
                </a:solidFill>
                <a:effectLst/>
                <a:latin typeface="Roboto"/>
              </a:rPr>
              <a:t>.</a:t>
            </a:r>
            <a:r>
              <a:rPr lang="tr-TR" dirty="0" smtClean="0"/>
              <a:t/>
            </a:r>
            <a:br>
              <a:rPr lang="tr-TR" dirty="0" smtClean="0"/>
            </a:br>
            <a:r>
              <a:rPr lang="tr-TR" dirty="0" smtClean="0"/>
              <a:t/>
            </a:r>
            <a:br>
              <a:rPr lang="tr-TR" dirty="0" smtClean="0"/>
            </a:br>
            <a:r>
              <a:rPr lang="tr-TR" b="1" i="0" dirty="0" smtClean="0">
                <a:solidFill>
                  <a:srgbClr val="374151"/>
                </a:solidFill>
                <a:effectLst/>
                <a:latin typeface="Roboto"/>
              </a:rPr>
              <a:t>ÖRNEĞİN:</a:t>
            </a:r>
            <a:r>
              <a:rPr lang="tr-TR" dirty="0" smtClean="0"/>
              <a:t/>
            </a:r>
            <a:br>
              <a:rPr lang="tr-TR" dirty="0" smtClean="0"/>
            </a:br>
            <a:r>
              <a:rPr lang="tr-TR" b="0" i="0" dirty="0" smtClean="0">
                <a:solidFill>
                  <a:srgbClr val="374151"/>
                </a:solidFill>
                <a:effectLst/>
                <a:latin typeface="Roboto"/>
              </a:rPr>
              <a:t>Ceviz, bu tür açık alanlar için vazgeçilmez bir </a:t>
            </a:r>
            <a:r>
              <a:rPr lang="tr-TR" b="1" i="0" dirty="0" smtClean="0">
                <a:solidFill>
                  <a:srgbClr val="374151"/>
                </a:solidFill>
                <a:effectLst/>
                <a:latin typeface="Roboto"/>
              </a:rPr>
              <a:t>ağaçtır</a:t>
            </a:r>
            <a:r>
              <a:rPr lang="tr-TR" b="0" i="0" dirty="0" smtClean="0">
                <a:solidFill>
                  <a:srgbClr val="374151"/>
                </a:solidFill>
                <a:effectLst/>
                <a:latin typeface="Roboto"/>
              </a:rPr>
              <a:t>. (isim cümlesi)</a:t>
            </a:r>
            <a:r>
              <a:rPr lang="tr-TR" dirty="0" smtClean="0"/>
              <a:t/>
            </a:r>
            <a:br>
              <a:rPr lang="tr-TR" dirty="0" smtClean="0"/>
            </a:br>
            <a:r>
              <a:rPr lang="tr-TR" b="0" i="0" dirty="0" smtClean="0">
                <a:solidFill>
                  <a:srgbClr val="374151"/>
                </a:solidFill>
                <a:effectLst/>
                <a:latin typeface="Roboto"/>
              </a:rPr>
              <a:t>Simurg, Kaf Dağı’nın ardında yaşayan bir masal </a:t>
            </a:r>
            <a:r>
              <a:rPr lang="tr-TR" b="1" i="0" dirty="0" smtClean="0">
                <a:solidFill>
                  <a:srgbClr val="374151"/>
                </a:solidFill>
                <a:effectLst/>
                <a:latin typeface="Roboto"/>
              </a:rPr>
              <a:t>kuşudur</a:t>
            </a:r>
            <a:r>
              <a:rPr lang="tr-TR" b="0" i="0" dirty="0" smtClean="0">
                <a:solidFill>
                  <a:srgbClr val="374151"/>
                </a:solidFill>
                <a:effectLst/>
                <a:latin typeface="Roboto"/>
              </a:rPr>
              <a:t>. (isim cümlesi)</a:t>
            </a:r>
            <a:r>
              <a:rPr lang="tr-TR" dirty="0" smtClean="0"/>
              <a:t/>
            </a:r>
            <a:br>
              <a:rPr lang="tr-TR" dirty="0" smtClean="0"/>
            </a:br>
            <a:r>
              <a:rPr lang="tr-TR" b="0" i="0" dirty="0" smtClean="0">
                <a:solidFill>
                  <a:srgbClr val="374151"/>
                </a:solidFill>
                <a:effectLst/>
                <a:latin typeface="Roboto"/>
              </a:rPr>
              <a:t>Rahat bir işim, sıcak bir odam </a:t>
            </a:r>
            <a:r>
              <a:rPr lang="tr-TR" b="1" i="0" dirty="0" smtClean="0">
                <a:solidFill>
                  <a:srgbClr val="374151"/>
                </a:solidFill>
                <a:effectLst/>
                <a:latin typeface="Roboto"/>
              </a:rPr>
              <a:t>var</a:t>
            </a:r>
            <a:r>
              <a:rPr lang="tr-TR" b="0" i="0" dirty="0" smtClean="0">
                <a:solidFill>
                  <a:srgbClr val="374151"/>
                </a:solidFill>
                <a:effectLst/>
                <a:latin typeface="Roboto"/>
              </a:rPr>
              <a:t>. (isim cümlesi)</a:t>
            </a:r>
            <a:r>
              <a:rPr lang="tr-TR" dirty="0" smtClean="0"/>
              <a:t/>
            </a:r>
            <a:br>
              <a:rPr lang="tr-TR" dirty="0" smtClean="0"/>
            </a:br>
            <a:r>
              <a:rPr lang="tr-TR" dirty="0" smtClean="0"/>
              <a:t/>
            </a:r>
            <a:br>
              <a:rPr lang="tr-TR" dirty="0" smtClean="0"/>
            </a:br>
            <a:r>
              <a:rPr lang="tr-TR" b="0" i="0" dirty="0" smtClean="0">
                <a:solidFill>
                  <a:srgbClr val="374151"/>
                </a:solidFill>
                <a:effectLst/>
                <a:latin typeface="Roboto"/>
              </a:rPr>
              <a:t>Özellikle bu durumla ilgili “Aşağıdaki cümlelerin hangisinde, çatı özelliği aranmaz?” gibi bir soru kalıbı ile karşılaşırsınız. Bu soru kalıbında sizden istenen “yüklemi isim olan cümleyi” bulmanızdır.</a:t>
            </a:r>
            <a:endParaRPr lang="tr-TR" dirty="0"/>
          </a:p>
        </p:txBody>
      </p:sp>
    </p:spTree>
    <p:extLst>
      <p:ext uri="{BB962C8B-B14F-4D97-AF65-F5344CB8AC3E}">
        <p14:creationId xmlns:p14="http://schemas.microsoft.com/office/powerpoint/2010/main" val="263667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43408"/>
            <a:ext cx="8229600" cy="1661046"/>
          </a:xfrm>
        </p:spPr>
        <p:txBody>
          <a:bodyPr/>
          <a:lstStyle/>
          <a:p>
            <a:r>
              <a:rPr lang="tr-TR" b="1" i="0" dirty="0" smtClean="0">
                <a:solidFill>
                  <a:srgbClr val="FF0000"/>
                </a:solidFill>
                <a:effectLst/>
                <a:latin typeface="Roboto Condensed"/>
              </a:rPr>
              <a:t>FİİLDE ÇATI</a:t>
            </a:r>
            <a:endParaRPr lang="tr-TR" dirty="0">
              <a:solidFill>
                <a:srgbClr val="FF0000"/>
              </a:solidFill>
            </a:endParaRPr>
          </a:p>
        </p:txBody>
      </p:sp>
      <p:sp>
        <p:nvSpPr>
          <p:cNvPr id="3" name="İçerik Yer Tutucusu 2"/>
          <p:cNvSpPr>
            <a:spLocks noGrp="1"/>
          </p:cNvSpPr>
          <p:nvPr>
            <p:ph idx="1"/>
          </p:nvPr>
        </p:nvSpPr>
        <p:spPr>
          <a:xfrm>
            <a:off x="0" y="836712"/>
            <a:ext cx="9036496" cy="6021288"/>
          </a:xfrm>
        </p:spPr>
        <p:txBody>
          <a:bodyPr>
            <a:normAutofit fontScale="92500" lnSpcReduction="20000"/>
          </a:bodyPr>
          <a:lstStyle/>
          <a:p>
            <a:pPr>
              <a:lnSpc>
                <a:spcPct val="160000"/>
              </a:lnSpc>
              <a:spcBef>
                <a:spcPts val="0"/>
              </a:spcBef>
            </a:pPr>
            <a:r>
              <a:rPr lang="tr-TR" b="0" i="0" dirty="0" smtClean="0">
                <a:solidFill>
                  <a:srgbClr val="2C2F34"/>
                </a:solidFill>
                <a:effectLst/>
                <a:latin typeface="Roboto Condensed"/>
              </a:rPr>
              <a:t>Fiillerin özne ve nesneye bağlı olarak kazandığı anlama ve girdiği biçime </a:t>
            </a:r>
            <a:r>
              <a:rPr lang="tr-TR" b="1" i="0" dirty="0" smtClean="0">
                <a:solidFill>
                  <a:srgbClr val="2C2F34"/>
                </a:solidFill>
                <a:effectLst/>
                <a:latin typeface="Roboto Condensed"/>
              </a:rPr>
              <a:t>çatı</a:t>
            </a:r>
            <a:r>
              <a:rPr lang="tr-TR" b="0" i="0" dirty="0" smtClean="0">
                <a:solidFill>
                  <a:srgbClr val="2C2F34"/>
                </a:solidFill>
                <a:effectLst/>
                <a:latin typeface="Roboto Condensed"/>
              </a:rPr>
              <a:t> denir.</a:t>
            </a:r>
          </a:p>
          <a:p>
            <a:pPr>
              <a:lnSpc>
                <a:spcPct val="160000"/>
              </a:lnSpc>
              <a:spcBef>
                <a:spcPts val="0"/>
              </a:spcBef>
            </a:pPr>
            <a:r>
              <a:rPr lang="tr-TR" b="0" i="0" dirty="0" smtClean="0">
                <a:solidFill>
                  <a:srgbClr val="2C2F34"/>
                </a:solidFill>
                <a:effectLst/>
                <a:latin typeface="Roboto Condensed"/>
              </a:rPr>
              <a:t>Çatı, </a:t>
            </a:r>
            <a:r>
              <a:rPr lang="tr-TR" b="0" i="0" u="sng" dirty="0" smtClean="0">
                <a:solidFill>
                  <a:srgbClr val="2C2F34"/>
                </a:solidFill>
                <a:effectLst/>
                <a:latin typeface="Roboto Condensed"/>
              </a:rPr>
              <a:t>sadece fiil cümlelerinde</a:t>
            </a:r>
            <a:r>
              <a:rPr lang="tr-TR" b="0" i="0" dirty="0" smtClean="0">
                <a:solidFill>
                  <a:srgbClr val="2C2F34"/>
                </a:solidFill>
                <a:effectLst/>
                <a:latin typeface="Roboto Condensed"/>
              </a:rPr>
              <a:t> aranan bir özelliktir. İsim cümlelerinde hâliyle olmaz.</a:t>
            </a:r>
          </a:p>
          <a:p>
            <a:pPr>
              <a:lnSpc>
                <a:spcPct val="160000"/>
              </a:lnSpc>
              <a:spcBef>
                <a:spcPts val="0"/>
              </a:spcBef>
            </a:pPr>
            <a:r>
              <a:rPr lang="tr-TR" b="0" i="0" dirty="0" smtClean="0">
                <a:solidFill>
                  <a:srgbClr val="2C2F34"/>
                </a:solidFill>
                <a:effectLst/>
                <a:latin typeface="Roboto Condensed"/>
              </a:rPr>
              <a:t>Fiiller, özne ve nesne alıp almamalarına; belirtilen işin nasıl yapıldığına; işten nesnenin ve öznenin nasıl etkilendiğine göre çatılar ayrılırlar.</a:t>
            </a:r>
          </a:p>
          <a:p>
            <a:pPr>
              <a:lnSpc>
                <a:spcPct val="160000"/>
              </a:lnSpc>
              <a:spcBef>
                <a:spcPts val="0"/>
              </a:spcBef>
            </a:pPr>
            <a:r>
              <a:rPr lang="tr-TR" b="0" i="0" dirty="0" smtClean="0">
                <a:solidFill>
                  <a:srgbClr val="2C2F34"/>
                </a:solidFill>
                <a:effectLst/>
                <a:latin typeface="Roboto Condensed"/>
              </a:rPr>
              <a:t>Fiil çatılarının oluşmasında hem fiilin anlamı hem de aldığı </a:t>
            </a:r>
            <a:r>
              <a:rPr lang="tr-TR" b="0" i="0" u="none" strike="noStrike" dirty="0" smtClean="0">
                <a:solidFill>
                  <a:srgbClr val="2C2F34"/>
                </a:solidFill>
                <a:effectLst/>
                <a:latin typeface="Roboto Condensed"/>
                <a:hlinkClick r:id="rId2"/>
              </a:rPr>
              <a:t>yapım eki</a:t>
            </a:r>
            <a:r>
              <a:rPr lang="tr-TR" b="0" i="0" dirty="0" smtClean="0">
                <a:solidFill>
                  <a:srgbClr val="2C2F34"/>
                </a:solidFill>
                <a:effectLst/>
                <a:latin typeface="Roboto Condensed"/>
              </a:rPr>
              <a:t> önemlidir.</a:t>
            </a:r>
          </a:p>
          <a:p>
            <a:endParaRPr lang="tr-TR" dirty="0"/>
          </a:p>
        </p:txBody>
      </p:sp>
    </p:spTree>
    <p:extLst>
      <p:ext uri="{BB962C8B-B14F-4D97-AF65-F5344CB8AC3E}">
        <p14:creationId xmlns:p14="http://schemas.microsoft.com/office/powerpoint/2010/main" val="874170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0" dirty="0" smtClean="0">
                <a:solidFill>
                  <a:srgbClr val="2C2F34"/>
                </a:solidFill>
                <a:effectLst/>
                <a:latin typeface="Roboto Condensed"/>
              </a:rPr>
              <a:t>Çatılarına göre fiiller şunlardır:</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b="1" i="0" u="none" strike="noStrike" dirty="0" smtClean="0">
                <a:solidFill>
                  <a:srgbClr val="FFFFFF"/>
                </a:solidFill>
                <a:effectLst/>
                <a:latin typeface="Roboto Condensed"/>
              </a:rPr>
              <a:t>ZNELERİNE GÖRE FİİL (EYLEM) ÇATILARI</a:t>
            </a:r>
            <a:endParaRPr lang="tr-TR" b="0" i="0" dirty="0" smtClean="0">
              <a:solidFill>
                <a:srgbClr val="2C2F34"/>
              </a:solidFill>
              <a:effectLst/>
              <a:latin typeface="Roboto Condensed"/>
            </a:endParaRPr>
          </a:p>
          <a:p>
            <a:r>
              <a:rPr lang="tr-TR" b="1" i="0" dirty="0" smtClean="0">
                <a:solidFill>
                  <a:srgbClr val="2C2F34"/>
                </a:solidFill>
                <a:effectLst/>
                <a:latin typeface="Roboto Condensed"/>
              </a:rPr>
              <a:t>Öznesine göre fiil çatıları şunlardır:</a:t>
            </a:r>
            <a:endParaRPr lang="tr-TR" b="0" i="0" dirty="0" smtClean="0">
              <a:solidFill>
                <a:srgbClr val="2C2F34"/>
              </a:solidFill>
              <a:effectLst/>
              <a:latin typeface="Roboto Condensed"/>
            </a:endParaRPr>
          </a:p>
          <a:p>
            <a:pPr marL="0" indent="0">
              <a:buNone/>
            </a:pPr>
            <a:r>
              <a:rPr lang="tr-TR" b="0" i="0" dirty="0" smtClean="0">
                <a:solidFill>
                  <a:srgbClr val="2C2F34"/>
                </a:solidFill>
                <a:effectLst/>
                <a:latin typeface="Roboto Condensed"/>
              </a:rPr>
              <a:t>	a) Etken Fiil</a:t>
            </a:r>
            <a:br>
              <a:rPr lang="tr-TR" b="0" i="0" dirty="0" smtClean="0">
                <a:solidFill>
                  <a:srgbClr val="2C2F34"/>
                </a:solidFill>
                <a:effectLst/>
                <a:latin typeface="Roboto Condensed"/>
              </a:rPr>
            </a:br>
            <a:r>
              <a:rPr lang="tr-TR" b="0" i="0" dirty="0" smtClean="0">
                <a:solidFill>
                  <a:srgbClr val="2C2F34"/>
                </a:solidFill>
                <a:effectLst/>
                <a:latin typeface="Roboto Condensed"/>
              </a:rPr>
              <a:t>	b) Edilgen Fiil</a:t>
            </a:r>
            <a:br>
              <a:rPr lang="tr-TR" b="0" i="0" dirty="0" smtClean="0">
                <a:solidFill>
                  <a:srgbClr val="2C2F34"/>
                </a:solidFill>
                <a:effectLst/>
                <a:latin typeface="Roboto Condensed"/>
              </a:rPr>
            </a:br>
            <a:r>
              <a:rPr lang="tr-TR" b="0" i="0" dirty="0" smtClean="0">
                <a:solidFill>
                  <a:srgbClr val="2C2F34"/>
                </a:solidFill>
                <a:effectLst/>
                <a:latin typeface="Roboto Condensed"/>
              </a:rPr>
              <a:t>	c) Dönüşlü Fiil</a:t>
            </a:r>
            <a:br>
              <a:rPr lang="tr-TR" b="0" i="0" dirty="0" smtClean="0">
                <a:solidFill>
                  <a:srgbClr val="2C2F34"/>
                </a:solidFill>
                <a:effectLst/>
                <a:latin typeface="Roboto Condensed"/>
              </a:rPr>
            </a:br>
            <a:r>
              <a:rPr lang="tr-TR" b="0" i="0" dirty="0" smtClean="0">
                <a:solidFill>
                  <a:srgbClr val="2C2F34"/>
                </a:solidFill>
                <a:effectLst/>
                <a:latin typeface="Roboto Condensed"/>
              </a:rPr>
              <a:t>	d) İşteş Fiil</a:t>
            </a:r>
          </a:p>
          <a:p>
            <a:pPr marL="0" indent="0">
              <a:buNone/>
            </a:pPr>
            <a:r>
              <a:rPr lang="tr-TR" b="0" i="0" dirty="0" smtClean="0">
                <a:solidFill>
                  <a:srgbClr val="2C2F34"/>
                </a:solidFill>
                <a:effectLst/>
                <a:latin typeface="Roboto Condensed"/>
              </a:rPr>
              <a:t>	Bu başlık altındaki fiillerde özne ve fiil arasındaki ilişki göz önüne alınır.</a:t>
            </a:r>
          </a:p>
          <a:p>
            <a:r>
              <a:rPr lang="tr-TR" b="1" i="0" dirty="0" smtClean="0">
                <a:solidFill>
                  <a:srgbClr val="2C2F34"/>
                </a:solidFill>
                <a:effectLst/>
                <a:latin typeface="Roboto Condensed"/>
              </a:rPr>
              <a:t>Öznenin fiille şu ilişkileri olabilir:</a:t>
            </a:r>
            <a:endParaRPr lang="tr-TR" b="0" i="0" dirty="0" smtClean="0">
              <a:solidFill>
                <a:srgbClr val="2C2F34"/>
              </a:solidFill>
              <a:effectLst/>
              <a:latin typeface="Roboto Condensed"/>
            </a:endParaRPr>
          </a:p>
          <a:p>
            <a:endParaRPr lang="tr-TR" dirty="0"/>
          </a:p>
        </p:txBody>
      </p:sp>
    </p:spTree>
    <p:extLst>
      <p:ext uri="{BB962C8B-B14F-4D97-AF65-F5344CB8AC3E}">
        <p14:creationId xmlns:p14="http://schemas.microsoft.com/office/powerpoint/2010/main" val="396466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pPr marL="342900" lvl="0" indent="-342900">
              <a:spcBef>
                <a:spcPct val="20000"/>
              </a:spcBef>
            </a:pPr>
            <a:r>
              <a:rPr lang="tr-TR" sz="3000" b="1" dirty="0">
                <a:solidFill>
                  <a:srgbClr val="2C2F34"/>
                </a:solidFill>
                <a:latin typeface="Roboto Condensed"/>
                <a:ea typeface="+mn-ea"/>
                <a:cs typeface="+mn-cs"/>
              </a:rPr>
              <a:t>Öznenin fiille şu ilişkileri olabilir:</a:t>
            </a:r>
            <a:r>
              <a:rPr lang="tr-TR" sz="3000" dirty="0">
                <a:solidFill>
                  <a:srgbClr val="2C2F34"/>
                </a:solidFill>
                <a:latin typeface="Roboto Condensed"/>
                <a:ea typeface="+mn-ea"/>
                <a:cs typeface="+mn-cs"/>
              </a:rPr>
              <a:t/>
            </a:r>
            <a:br>
              <a:rPr lang="tr-TR" sz="3000" dirty="0">
                <a:solidFill>
                  <a:srgbClr val="2C2F34"/>
                </a:solidFill>
                <a:latin typeface="Roboto Condensed"/>
                <a:ea typeface="+mn-ea"/>
                <a:cs typeface="+mn-cs"/>
              </a:rPr>
            </a:br>
            <a:endParaRPr lang="tr-TR" dirty="0"/>
          </a:p>
        </p:txBody>
      </p:sp>
      <p:sp>
        <p:nvSpPr>
          <p:cNvPr id="3" name="İçerik Yer Tutucusu 2"/>
          <p:cNvSpPr>
            <a:spLocks noGrp="1"/>
          </p:cNvSpPr>
          <p:nvPr>
            <p:ph idx="1"/>
          </p:nvPr>
        </p:nvSpPr>
        <p:spPr>
          <a:xfrm>
            <a:off x="0" y="692696"/>
            <a:ext cx="9144000" cy="6048672"/>
          </a:xfrm>
        </p:spPr>
        <p:txBody>
          <a:bodyPr/>
          <a:lstStyle/>
          <a:p>
            <a:pPr>
              <a:buFont typeface="Arial"/>
              <a:buChar char="•"/>
            </a:pPr>
            <a:r>
              <a:rPr lang="tr-TR" b="0" i="0" dirty="0" smtClean="0">
                <a:solidFill>
                  <a:srgbClr val="2C2F34"/>
                </a:solidFill>
                <a:effectLst/>
                <a:latin typeface="Roboto Condensed"/>
              </a:rPr>
              <a:t>Özne fiilde anlatılan işi kendisi yapabilir.</a:t>
            </a:r>
          </a:p>
          <a:p>
            <a:pPr>
              <a:buFont typeface="Arial"/>
              <a:buChar char="•"/>
            </a:pPr>
            <a:r>
              <a:rPr lang="tr-TR" b="0" i="0" dirty="0" smtClean="0">
                <a:solidFill>
                  <a:srgbClr val="2C2F34"/>
                </a:solidFill>
                <a:effectLst/>
                <a:latin typeface="Roboto Condensed"/>
              </a:rPr>
              <a:t>Başkasının yaptığı işten etkilenebilir.</a:t>
            </a:r>
          </a:p>
          <a:p>
            <a:pPr>
              <a:buFont typeface="Arial"/>
              <a:buChar char="•"/>
            </a:pPr>
            <a:r>
              <a:rPr lang="tr-TR" b="0" i="0" dirty="0" smtClean="0">
                <a:solidFill>
                  <a:srgbClr val="2C2F34"/>
                </a:solidFill>
                <a:effectLst/>
                <a:latin typeface="Roboto Condensed"/>
              </a:rPr>
              <a:t>İşi kendisi yapıp yine ondan kendisi etkilenebilir.</a:t>
            </a:r>
          </a:p>
          <a:p>
            <a:pPr>
              <a:buFont typeface="Arial"/>
              <a:buChar char="•"/>
            </a:pPr>
            <a:r>
              <a:rPr lang="tr-TR" b="0" i="0" dirty="0" smtClean="0">
                <a:solidFill>
                  <a:srgbClr val="2C2F34"/>
                </a:solidFill>
                <a:effectLst/>
                <a:latin typeface="Roboto Condensed"/>
              </a:rPr>
              <a:t>İşi başkalarıyla birlikte ya da karşılıklı yapabilir.</a:t>
            </a:r>
          </a:p>
          <a:p>
            <a:r>
              <a:rPr lang="tr-TR" b="1" i="0" u="none" strike="noStrike" dirty="0" smtClean="0">
                <a:solidFill>
                  <a:srgbClr val="FFFFFF"/>
                </a:solidFill>
                <a:effectLst/>
                <a:latin typeface="Roboto Condensed"/>
              </a:rPr>
              <a:t>a) Etken Fiil</a:t>
            </a:r>
            <a:endParaRPr lang="tr-TR" b="0" i="0" dirty="0" smtClean="0">
              <a:solidFill>
                <a:srgbClr val="2C2F34"/>
              </a:solidFill>
              <a:effectLst/>
              <a:latin typeface="Roboto Condensed"/>
            </a:endParaRPr>
          </a:p>
          <a:p>
            <a:endParaRPr lang="tr-TR" dirty="0"/>
          </a:p>
        </p:txBody>
      </p:sp>
    </p:spTree>
    <p:extLst>
      <p:ext uri="{BB962C8B-B14F-4D97-AF65-F5344CB8AC3E}">
        <p14:creationId xmlns:p14="http://schemas.microsoft.com/office/powerpoint/2010/main" val="104224136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308</Words>
  <Application>Microsoft Office PowerPoint</Application>
  <PresentationFormat>Ekran Gösterisi (4:3)</PresentationFormat>
  <Paragraphs>159</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Ofis Teması</vt:lpstr>
      <vt:lpstr>FİİL ÇATISI</vt:lpstr>
      <vt:lpstr>PowerPoint Sunusu</vt:lpstr>
      <vt:lpstr>Fiillerde (Eylemlerde) Çatı: Öznelerine ve Nesnelerine Göre Fiil Çatıları </vt:lpstr>
      <vt:lpstr>PowerPoint Sunusu</vt:lpstr>
      <vt:lpstr>BAŞLAMADAN ÖNCE İPUCU</vt:lpstr>
      <vt:lpstr>PowerPoint Sunusu</vt:lpstr>
      <vt:lpstr>FİİLDE ÇATI</vt:lpstr>
      <vt:lpstr>Çatılarına göre fiiller şunlardır:</vt:lpstr>
      <vt:lpstr>Öznenin fiille şu ilişkileri olabilir: </vt:lpstr>
      <vt:lpstr>a) Etken Fiil </vt:lpstr>
      <vt:lpstr>a) Edilgen Fiil</vt:lpstr>
      <vt:lpstr>PowerPoint Sunusu</vt:lpstr>
      <vt:lpstr>c) Dönüşlü Fiil</vt:lpstr>
      <vt:lpstr>PowerPoint Sunusu</vt:lpstr>
      <vt:lpstr>PowerPoint Sunusu</vt:lpstr>
      <vt:lpstr>d) İşteş Fiil</vt:lpstr>
      <vt:lpstr>PowerPoint Sunusu</vt:lpstr>
      <vt:lpstr>PowerPoint Sunusu</vt:lpstr>
      <vt:lpstr>PowerPoint Sunusu</vt:lpstr>
      <vt:lpstr>2. NESNELERİNE GÖRE FİİL (EYLEM) ÇATILARI</vt:lpstr>
      <vt:lpstr>a) Geçişli Fiil</vt:lpstr>
      <vt:lpstr>b) Geçişsiz Fiil </vt:lpstr>
      <vt:lpstr>c) Oldurgan Fiil</vt:lpstr>
      <vt:lpstr>d) Ettirgen Fiil</vt:lpstr>
      <vt:lpstr>PowerPoint Sunusu</vt:lpstr>
    </vt:vector>
  </TitlesOfParts>
  <Company>Silentall Unattended Installer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FİİL ÇATISI</dc:title>
  <dc:creator>ronaldinho424</dc:creator>
  <cp:lastModifiedBy>ronaldinho424</cp:lastModifiedBy>
  <cp:revision>7</cp:revision>
  <dcterms:created xsi:type="dcterms:W3CDTF">2024-03-25T09:22:35Z</dcterms:created>
  <dcterms:modified xsi:type="dcterms:W3CDTF">2024-04-03T08:49:33Z</dcterms:modified>
</cp:coreProperties>
</file>