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23"/>
  </p:notesMasterIdLst>
  <p:sldIdLst>
    <p:sldId id="339" r:id="rId2"/>
    <p:sldId id="284" r:id="rId3"/>
    <p:sldId id="286" r:id="rId4"/>
    <p:sldId id="289" r:id="rId5"/>
    <p:sldId id="290" r:id="rId6"/>
    <p:sldId id="292" r:id="rId7"/>
    <p:sldId id="293" r:id="rId8"/>
    <p:sldId id="295" r:id="rId9"/>
    <p:sldId id="294" r:id="rId10"/>
    <p:sldId id="297" r:id="rId11"/>
    <p:sldId id="301" r:id="rId12"/>
    <p:sldId id="303" r:id="rId13"/>
    <p:sldId id="302" r:id="rId14"/>
    <p:sldId id="304" r:id="rId15"/>
    <p:sldId id="314" r:id="rId16"/>
    <p:sldId id="305" r:id="rId17"/>
    <p:sldId id="306" r:id="rId18"/>
    <p:sldId id="308" r:id="rId19"/>
    <p:sldId id="310" r:id="rId20"/>
    <p:sldId id="340" r:id="rId21"/>
    <p:sldId id="341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7"/>
  </p:normalViewPr>
  <p:slideViewPr>
    <p:cSldViewPr snapToGrid="0">
      <p:cViewPr varScale="1">
        <p:scale>
          <a:sx n="119" d="100"/>
          <a:sy n="119" d="100"/>
        </p:scale>
        <p:origin x="21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2915B-511B-004B-B670-51DED7DA650C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1E682-FA05-7243-9748-B4A2DD882B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907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14673-2308-9C4B-BC04-EF2E96B82A5E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73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4CB1D-E745-044D-9B27-FCBEBE74BD29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10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0513-D324-B74A-908A-BB3C3429AD32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82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913B-C66A-1E43-A373-D5F3C40B27A6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65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F1FEC-547A-2F4B-9777-5A8B3E7DA09C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732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B8502-6419-AB4E-B5CF-D6292E028824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56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BD828-2C8B-DA4E-806B-B24A815E1C53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02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D779D-6A6D-554D-86DB-F1AB7F4F727F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3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4869-F526-614A-8CC2-C3A5DB6490BA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23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B9E-6F61-004A-802E-4C5DEEB327C5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94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CDAE-93B6-0E4A-808D-E91140FA0398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0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D900-0077-FE41-B7D4-6EF1ACC333F5}" type="datetime1">
              <a:rPr lang="tr-TR" smtClean="0"/>
              <a:t>3.12.2025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85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30D-365F-AF46-9BCB-FCD93ADB0A3D}" type="datetime1">
              <a:rPr lang="tr-TR" smtClean="0"/>
              <a:t>3.12.2025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93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8D310-A296-2146-9C0A-994F2B8DD209}" type="datetime1">
              <a:rPr lang="tr-TR" smtClean="0"/>
              <a:t>3.12.2025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69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7FCF-4752-BD43-9080-2BBB833EC499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63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80CA5-D3EE-ED49-9C4E-FBC047AD30DD}" type="datetime1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64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6B70F-EBF1-C449-8505-C7417B739E5C}" type="datetime1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 Öğr. Üyesi Dilara Demirez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87D4C4-A31F-43C3-849A-36AF9EC1E5F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79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2C8ED057-9607-A842-A26F-CAE7389559D6}"/>
              </a:ext>
            </a:extLst>
          </p:cNvPr>
          <p:cNvSpPr>
            <a:spLocks noGrp="1"/>
          </p:cNvSpPr>
          <p:nvPr>
            <p:ph idx="1"/>
          </p:nvPr>
        </p:nvSpPr>
        <p:spPr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Dersin Öğrenme Çıktısı: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/>
              <a:t>5. Tam rekabet, monopol, </a:t>
            </a:r>
            <a:r>
              <a:rPr lang="tr-TR" sz="2400" dirty="0" err="1"/>
              <a:t>monopolcü</a:t>
            </a:r>
            <a:r>
              <a:rPr lang="tr-TR" sz="2400" dirty="0"/>
              <a:t> rekabet ve oligopol piyasalarını ve özelliklerini açıklar. </a:t>
            </a:r>
            <a:endParaRPr lang="tr-TR" sz="2400" b="1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FEA1C72-9A58-2B4A-B863-40B953F08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984739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Oligopolde Fiyatlama Davranışları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312432"/>
            <a:ext cx="8915400" cy="531696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000" b="1" dirty="0"/>
              <a:t>Fiyat liderliği: </a:t>
            </a:r>
            <a:r>
              <a:rPr lang="tr-TR" sz="3000" dirty="0"/>
              <a:t>Bir firma fiyatı belirler, diğerleri izler.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000" b="1" dirty="0"/>
              <a:t>Kartel anlaşmaları: </a:t>
            </a:r>
            <a:r>
              <a:rPr lang="tr-TR" sz="3000" dirty="0"/>
              <a:t>Firmalar fiyat ve üretim konusunda iş birliği yapar (yasal değildir).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000" b="1" dirty="0"/>
              <a:t>Kırık talep eğrisi modeli: </a:t>
            </a:r>
            <a:r>
              <a:rPr lang="tr-TR" sz="3000" dirty="0"/>
              <a:t>Fiyat düşürülürse rakipler takip eder, artırılırsa etmez → Fiyat katılığı oluşur.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7FEEEA-A1E9-4947-9156-DDD4761B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4084469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2789" y="968188"/>
            <a:ext cx="3919247" cy="5778975"/>
          </a:xfrm>
        </p:spPr>
        <p:txBody>
          <a:bodyPr>
            <a:noAutofit/>
          </a:bodyPr>
          <a:lstStyle/>
          <a:p>
            <a:r>
              <a:rPr lang="tr-TR" sz="3000" dirty="0"/>
              <a:t>Oligopol piyasasının </a:t>
            </a:r>
            <a:r>
              <a:rPr lang="tr-TR" sz="3000" b="1" dirty="0"/>
              <a:t>karşılıklı bağımlılık </a:t>
            </a:r>
            <a:r>
              <a:rPr lang="tr-TR" sz="3000" dirty="0"/>
              <a:t>ve </a:t>
            </a:r>
            <a:r>
              <a:rPr lang="tr-TR" sz="3000" b="1" dirty="0"/>
              <a:t>fiyat katılığı </a:t>
            </a:r>
            <a:r>
              <a:rPr lang="tr-TR" sz="3000" dirty="0"/>
              <a:t>özelliklerini en iyi yansıtan model; </a:t>
            </a:r>
            <a:r>
              <a:rPr lang="tr-TR" sz="3000" dirty="0">
                <a:solidFill>
                  <a:schemeClr val="accent2"/>
                </a:solidFill>
              </a:rPr>
              <a:t>Dirsekli Talep Eğrisi (Kırık Talep Eğrisi) </a:t>
            </a:r>
            <a:r>
              <a:rPr lang="tr-TR" sz="3000" dirty="0"/>
              <a:t>modelidir.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41276" y="968188"/>
            <a:ext cx="5922325" cy="4724400"/>
          </a:xfrm>
          <a:prstGeom prst="rect">
            <a:avLst/>
          </a:prstGeom>
        </p:spPr>
      </p:pic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14FAC5F-79AD-D74C-84DD-EA682D12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2020114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6527" y="742278"/>
            <a:ext cx="10198248" cy="6004885"/>
          </a:xfrm>
        </p:spPr>
        <p:txBody>
          <a:bodyPr>
            <a:noAutofit/>
          </a:bodyPr>
          <a:lstStyle/>
          <a:p>
            <a:r>
              <a:rPr lang="tr-TR" sz="3000" dirty="0"/>
              <a:t>Firma piyasadaki satış payını artırmak için </a:t>
            </a:r>
            <a:r>
              <a:rPr lang="tr-TR" sz="3000" dirty="0">
                <a:solidFill>
                  <a:schemeClr val="accent2"/>
                </a:solidFill>
              </a:rPr>
              <a:t>fiyatını düşürürse</a:t>
            </a:r>
            <a:r>
              <a:rPr lang="tr-TR" sz="3000" dirty="0"/>
              <a:t> diğer firmalar da müşterilerini kaybetmemek için fiyatlarını düşürecek ve söz konusu firma satışlarını fazla artıramayacaktır.</a:t>
            </a:r>
          </a:p>
          <a:p>
            <a:r>
              <a:rPr lang="tr-TR" sz="3000" dirty="0"/>
              <a:t>Firma </a:t>
            </a:r>
            <a:r>
              <a:rPr lang="tr-TR" sz="3000" dirty="0">
                <a:solidFill>
                  <a:schemeClr val="accent2"/>
                </a:solidFill>
              </a:rPr>
              <a:t>fiyatını artıracak olursa </a:t>
            </a:r>
            <a:r>
              <a:rPr lang="tr-TR" sz="3000" dirty="0"/>
              <a:t>diğer firmalar bu artışa kayıtsız kalacak ve kendi fiyatlarını artırmayacaklardır. Müşteriler diğer firmalardan alışveriş yapacak ve söz konusu firmanın satışları azalacaktır.</a:t>
            </a:r>
          </a:p>
          <a:p>
            <a:r>
              <a:rPr lang="tr-TR" sz="3000" dirty="0">
                <a:solidFill>
                  <a:schemeClr val="accent2"/>
                </a:solidFill>
              </a:rPr>
              <a:t>Her iki durumda da</a:t>
            </a:r>
            <a:r>
              <a:rPr lang="tr-TR" sz="3000" dirty="0"/>
              <a:t>, firmanın hem satışlarından elde edeceği toplam geliri hem de karı azalacaktır. </a:t>
            </a:r>
          </a:p>
          <a:p>
            <a:endParaRPr lang="tr-TR" sz="30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8E0648-6613-E940-936F-40DA1A842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402932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498478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Oligopolde Oyun Teorisi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473797"/>
            <a:ext cx="8915400" cy="5273365"/>
          </a:xfrm>
        </p:spPr>
        <p:txBody>
          <a:bodyPr>
            <a:noAutofit/>
          </a:bodyPr>
          <a:lstStyle/>
          <a:p>
            <a:r>
              <a:rPr lang="tr-TR" sz="3000" dirty="0"/>
              <a:t>Firmalar stratejik kararlar alır: fiyat, reklam, üretim miktarı.</a:t>
            </a:r>
          </a:p>
          <a:p>
            <a:r>
              <a:rPr lang="tr-TR" sz="3000" dirty="0"/>
              <a:t>Mahkum İkilemi (</a:t>
            </a:r>
            <a:r>
              <a:rPr lang="tr-TR" sz="3000" dirty="0" err="1"/>
              <a:t>Prisoner’s</a:t>
            </a:r>
            <a:r>
              <a:rPr lang="tr-TR" sz="3000" dirty="0"/>
              <a:t> Dilemma): İş birliği iki taraf için de daha iyi sonuç doğurur, ancak güvensizlik rekabete iter.</a:t>
            </a:r>
          </a:p>
          <a:p>
            <a:endParaRPr lang="tr-TR" sz="3000" dirty="0"/>
          </a:p>
          <a:p>
            <a:pPr marL="0" indent="0">
              <a:buNone/>
            </a:pPr>
            <a:r>
              <a:rPr lang="tr-TR" sz="3000" i="1" dirty="0"/>
              <a:t>Örnek: İki bankanın faiz oranı kararı.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2FB3C1-482B-0040-83DF-63863F87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4009464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914400"/>
            <a:ext cx="8915400" cy="5832763"/>
          </a:xfrm>
        </p:spPr>
        <p:txBody>
          <a:bodyPr>
            <a:noAutofit/>
          </a:bodyPr>
          <a:lstStyle/>
          <a:p>
            <a:r>
              <a:rPr lang="tr-TR" sz="3000" dirty="0"/>
              <a:t>Fiyat savaşı </a:t>
            </a:r>
            <a:r>
              <a:rPr lang="tr-TR" sz="3000" dirty="0">
                <a:solidFill>
                  <a:schemeClr val="accent2"/>
                </a:solidFill>
              </a:rPr>
              <a:t>farklı şekillerde </a:t>
            </a:r>
            <a:r>
              <a:rPr lang="tr-TR" sz="3000" dirty="0"/>
              <a:t>sonuçlanabilir:</a:t>
            </a:r>
          </a:p>
          <a:p>
            <a:pPr lvl="1"/>
            <a:r>
              <a:rPr lang="tr-TR" sz="2800" dirty="0"/>
              <a:t>Fiyat savaşını başlatan firma rakiplerini piyasadan silip piyasaya tek başına hakim olabilir ki bu durumda oligopol piyasası monopol piyasasına dönüşmüş olur. </a:t>
            </a:r>
          </a:p>
          <a:p>
            <a:pPr lvl="1"/>
            <a:r>
              <a:rPr lang="tr-TR" sz="2800" dirty="0"/>
              <a:t>Fiyat savaşını başlatan firmanın kendisi güçlü rakipleri karşısında iflas edip piyasadan ayrılabilir.</a:t>
            </a:r>
          </a:p>
          <a:p>
            <a:pPr lvl="1"/>
            <a:r>
              <a:rPr lang="tr-TR" sz="2800" dirty="0"/>
              <a:t>Firmalar fiyat savaşının kendileri için zararlı olduğunu fark edip uzlaşabilirler.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A00EC9-C128-BD44-93BA-E13DF9404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489087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957431"/>
            <a:ext cx="8915400" cy="5789732"/>
          </a:xfrm>
        </p:spPr>
        <p:txBody>
          <a:bodyPr>
            <a:noAutofit/>
          </a:bodyPr>
          <a:lstStyle/>
          <a:p>
            <a:r>
              <a:rPr lang="tr-TR" sz="3000" dirty="0"/>
              <a:t>Oligopol piyasasında firmalar arasındaki rekabet çoğu zaman </a:t>
            </a:r>
            <a:r>
              <a:rPr lang="tr-TR" sz="3000" dirty="0">
                <a:solidFill>
                  <a:schemeClr val="accent2"/>
                </a:solidFill>
              </a:rPr>
              <a:t>reklamlar</a:t>
            </a:r>
            <a:r>
              <a:rPr lang="tr-TR" sz="3000" dirty="0"/>
              <a:t>, </a:t>
            </a:r>
            <a:r>
              <a:rPr lang="tr-TR" sz="3000" dirty="0">
                <a:solidFill>
                  <a:schemeClr val="accent2"/>
                </a:solidFill>
              </a:rPr>
              <a:t>taksitli satışlar, promosyon, müşteri hizmeti ve ürün farklılaştırması </a:t>
            </a:r>
            <a:r>
              <a:rPr lang="tr-TR" sz="3000" dirty="0"/>
              <a:t>şeklinde olur.</a:t>
            </a:r>
          </a:p>
          <a:p>
            <a:r>
              <a:rPr lang="tr-TR" sz="3000" dirty="0"/>
              <a:t>Bazen de firmalar fiyat rekabetinden ve birbirine zarar vermekten kaçınmak için aralarında anlaşma yolunu veya lider firmayı takip etme yolunu seçerler.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70BADF-A072-9F44-956B-B21C3C057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610098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578305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Türkiye’de Rekabet Örnekleri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645920"/>
            <a:ext cx="8915400" cy="5406043"/>
          </a:xfrm>
        </p:spPr>
        <p:txBody>
          <a:bodyPr>
            <a:noAutofit/>
          </a:bodyPr>
          <a:lstStyle/>
          <a:p>
            <a:r>
              <a:rPr lang="tr-TR" sz="3000" dirty="0"/>
              <a:t>Bankacılık sektörü: Faiz oranları, kredi kampanyaları ve dijital hizmet rekabeti.</a:t>
            </a:r>
          </a:p>
          <a:p>
            <a:r>
              <a:rPr lang="tr-TR" sz="3000" dirty="0"/>
              <a:t>Sigortacılık sektörü: Poliçe çeşitleri, müşteri deneyimi, dijital satış kanalları. </a:t>
            </a:r>
          </a:p>
          <a:p>
            <a:r>
              <a:rPr lang="tr-TR" sz="3000" dirty="0"/>
              <a:t>Telekom sektörü: </a:t>
            </a:r>
            <a:r>
              <a:rPr lang="tr-TR" sz="3000" dirty="0" err="1"/>
              <a:t>Turkcell</a:t>
            </a:r>
            <a:r>
              <a:rPr lang="tr-TR" sz="3000" dirty="0"/>
              <a:t>, </a:t>
            </a:r>
            <a:r>
              <a:rPr lang="tr-TR" sz="3000" dirty="0" err="1"/>
              <a:t>Vodafone</a:t>
            </a:r>
            <a:r>
              <a:rPr lang="tr-TR" sz="3000" dirty="0"/>
              <a:t>, Türk Telekom – fiyat ve paket rekabeti.</a:t>
            </a:r>
            <a:endParaRPr lang="tr-TR" sz="3000" b="1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31081A-B66D-E846-8224-DAF78486E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919921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Oligopolde Yoğunlaşma ve Piyasa Yapısı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570616"/>
            <a:ext cx="8915400" cy="5564474"/>
          </a:xfrm>
        </p:spPr>
        <p:txBody>
          <a:bodyPr>
            <a:noAutofit/>
          </a:bodyPr>
          <a:lstStyle/>
          <a:p>
            <a:r>
              <a:rPr lang="tr-TR" sz="3000" dirty="0"/>
              <a:t>Piyasada </a:t>
            </a:r>
            <a:r>
              <a:rPr lang="tr-TR" sz="3000" dirty="0">
                <a:solidFill>
                  <a:schemeClr val="accent2"/>
                </a:solidFill>
              </a:rPr>
              <a:t>yoğunlaşma</a:t>
            </a:r>
            <a:r>
              <a:rPr lang="tr-TR" sz="3000" dirty="0"/>
              <a:t>, az sayıda firmanın piyasadaki toplam satışların önemli bir kısmına hakim olması durumudur.</a:t>
            </a:r>
          </a:p>
          <a:p>
            <a:r>
              <a:rPr lang="tr-TR" sz="3000" dirty="0"/>
              <a:t>Yoğunlaşma düzeyini ölçmede kullanılan en önemli ölçüt 		    </a:t>
            </a:r>
            <a:r>
              <a:rPr lang="tr-TR" sz="3000" dirty="0">
                <a:solidFill>
                  <a:schemeClr val="accent2"/>
                </a:solidFill>
              </a:rPr>
              <a:t>dört firma yoğunlaşma oranı</a:t>
            </a:r>
            <a:r>
              <a:rPr lang="tr-TR" sz="3000" dirty="0"/>
              <a:t>			piyasanın en büyük 4 firmasının piyasadaki satışların yüzde kaçına sahip olduğunu gösterir. 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430982" y="3837546"/>
            <a:ext cx="66501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Düz Ok Bağlayıcısı 5"/>
          <p:cNvCxnSpPr/>
          <p:nvPr/>
        </p:nvCxnSpPr>
        <p:spPr>
          <a:xfrm>
            <a:off x="4070140" y="4340873"/>
            <a:ext cx="66501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9BDA0B84-C5F8-FA48-BF3C-65274974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727612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 Piyasasında Ölçek Ekonomileri ve Piyasada Yoğunlaşma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570616"/>
            <a:ext cx="8915400" cy="5564474"/>
          </a:xfrm>
        </p:spPr>
        <p:txBody>
          <a:bodyPr>
            <a:noAutofit/>
          </a:bodyPr>
          <a:lstStyle/>
          <a:p>
            <a:r>
              <a:rPr lang="tr-TR" sz="3000" dirty="0"/>
              <a:t>Yoğunlaşmanın ve oligopol piyasasının ortaya çıkmasında en önemli neden </a:t>
            </a:r>
            <a:r>
              <a:rPr lang="tr-TR" sz="3000" dirty="0">
                <a:solidFill>
                  <a:schemeClr val="accent2"/>
                </a:solidFill>
              </a:rPr>
              <a:t>ölçek ekonomileri</a:t>
            </a:r>
            <a:r>
              <a:rPr lang="tr-TR" sz="3000" dirty="0"/>
              <a:t>dir.</a:t>
            </a:r>
          </a:p>
          <a:p>
            <a:r>
              <a:rPr lang="tr-TR" sz="3000" dirty="0"/>
              <a:t>Bir sektördeki üretimde ölçek ekonomileri bulunuyorsa, bir veya birkaç firma tüm piyasa talebini en ucuz maliyetle karşılar. Ölçek ekonomileri tüm piyasa talebini karşılayacak miktarlara kadar devam ediyorsa piyasaya </a:t>
            </a:r>
            <a:r>
              <a:rPr lang="tr-TR" sz="3000" dirty="0">
                <a:solidFill>
                  <a:schemeClr val="accent2"/>
                </a:solidFill>
              </a:rPr>
              <a:t>tek bir firma veya iki firma hakim olur.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80D12C-51F0-3B4A-9BFD-1D9BC113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788612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065007"/>
            <a:ext cx="8915400" cy="6070083"/>
          </a:xfrm>
        </p:spPr>
        <p:txBody>
          <a:bodyPr>
            <a:noAutofit/>
          </a:bodyPr>
          <a:lstStyle/>
          <a:p>
            <a:r>
              <a:rPr lang="tr-TR" sz="3600" dirty="0"/>
              <a:t>Oligopol piyasasındaki firmalar ölçek ekonomilerinden yararlanarak;</a:t>
            </a:r>
          </a:p>
          <a:p>
            <a:pPr lvl="1"/>
            <a:r>
              <a:rPr lang="tr-TR" sz="3200" dirty="0">
                <a:solidFill>
                  <a:schemeClr val="accent2"/>
                </a:solidFill>
              </a:rPr>
              <a:t>maliyetlerini düşürür </a:t>
            </a:r>
            <a:r>
              <a:rPr lang="tr-TR" sz="3200" dirty="0"/>
              <a:t>ve bu şekilde</a:t>
            </a:r>
          </a:p>
          <a:p>
            <a:pPr lvl="1"/>
            <a:r>
              <a:rPr lang="tr-TR" sz="3200" dirty="0">
                <a:solidFill>
                  <a:schemeClr val="accent2"/>
                </a:solidFill>
              </a:rPr>
              <a:t>karlılıklarını artırırlar</a:t>
            </a:r>
            <a:r>
              <a:rPr lang="tr-TR" sz="3200" dirty="0"/>
              <a:t>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4F0FE8-6D76-C64A-BEFC-874E4D8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607143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Monopolcü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Rekabet Piyasasının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38344"/>
            <a:ext cx="8915400" cy="5208819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Çok sayıda firma vardır.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Ürünler benzer ama farklılaştırılmıştır (marka, kalite, hizmet farkı).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Firmalar fiyat belirleyicisidir, ancak rekabet baskısı altındadır.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Uzun dönemde normal kâr elde edilir.</a:t>
            </a:r>
          </a:p>
          <a:p>
            <a:pPr marL="0" indent="0">
              <a:buNone/>
            </a:pPr>
            <a:r>
              <a:rPr lang="tr-TR" sz="32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Örnek: Kahve zincirleri, restoranlar, sigorta acenteleri, özel ders platformları.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403E8F-BC0F-8B49-8D1F-41CD6D89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894741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50284"/>
            <a:ext cx="9044893" cy="1627909"/>
          </a:xfrm>
        </p:spPr>
        <p:txBody>
          <a:bodyPr>
            <a:noAutofit/>
          </a:bodyPr>
          <a:lstStyle/>
          <a:p>
            <a:br>
              <a:rPr lang="tr-TR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Bireysel Çalışma – Sektör Rekabet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344707"/>
            <a:ext cx="8915400" cy="5790384"/>
          </a:xfrm>
        </p:spPr>
        <p:txBody>
          <a:bodyPr>
            <a:noAutofit/>
          </a:bodyPr>
          <a:lstStyle/>
          <a:p>
            <a:r>
              <a:rPr lang="tr-TR" sz="2800" dirty="0"/>
              <a:t>Türkiye’deki bir sektör seçilir (örnek: bankacılık, sigortacılık, otomotiv, Telekom, vb..).</a:t>
            </a:r>
          </a:p>
          <a:p>
            <a:r>
              <a:rPr lang="tr-TR" sz="2800" b="1" dirty="0"/>
              <a:t>Analiz Edilecek Noktalar:</a:t>
            </a:r>
          </a:p>
          <a:p>
            <a:pPr lvl="1"/>
            <a:r>
              <a:rPr lang="tr-TR" sz="2600" dirty="0"/>
              <a:t>Piyasada kaç oyuncu var?</a:t>
            </a:r>
          </a:p>
          <a:p>
            <a:pPr lvl="1"/>
            <a:r>
              <a:rPr lang="tr-TR" sz="2600" dirty="0"/>
              <a:t>Rekabetin türü nedir?</a:t>
            </a:r>
          </a:p>
          <a:p>
            <a:pPr lvl="1"/>
            <a:r>
              <a:rPr lang="tr-TR" sz="2600" dirty="0"/>
              <a:t>Ürün farklılaştırması nasıl sağlanıyor?</a:t>
            </a:r>
          </a:p>
          <a:p>
            <a:pPr lvl="1"/>
            <a:r>
              <a:rPr lang="tr-TR" sz="2600" dirty="0"/>
              <a:t>Devlet düzenlemeleri rekabeti nasıl etkiliyor?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4F0FE8-6D76-C64A-BEFC-874E4D8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15257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89212" y="50284"/>
            <a:ext cx="9044893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Vaka Analizi – Bankacılıkta Oligopol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344707"/>
            <a:ext cx="8915400" cy="5790384"/>
          </a:xfrm>
        </p:spPr>
        <p:txBody>
          <a:bodyPr>
            <a:noAutofit/>
          </a:bodyPr>
          <a:lstStyle/>
          <a:p>
            <a:r>
              <a:rPr lang="tr-TR" sz="2800" b="1" dirty="0"/>
              <a:t>Senaryo: </a:t>
            </a:r>
            <a:r>
              <a:rPr lang="tr-TR" sz="2800" dirty="0"/>
              <a:t>Türkiye’de 5 büyük banka toplam kredilerin %80’ini kontrol ediyor.</a:t>
            </a:r>
          </a:p>
          <a:p>
            <a:r>
              <a:rPr lang="tr-TR" sz="2800" b="1" dirty="0"/>
              <a:t>Sorular:</a:t>
            </a:r>
          </a:p>
          <a:p>
            <a:pPr lvl="1"/>
            <a:r>
              <a:rPr lang="tr-TR" sz="2600" dirty="0"/>
              <a:t>Bu yapı rekabeti nasıl etkiler?</a:t>
            </a:r>
          </a:p>
          <a:p>
            <a:pPr lvl="1"/>
            <a:r>
              <a:rPr lang="tr-TR" sz="2600" dirty="0"/>
              <a:t>Dijital bankacılık yeni bir giriş tehdidi midir?</a:t>
            </a:r>
          </a:p>
          <a:p>
            <a:pPr lvl="1"/>
            <a:r>
              <a:rPr lang="tr-TR" sz="2600" dirty="0"/>
              <a:t>Faiz oranları nasıl belirleniyor?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F4F0FE8-6D76-C64A-BEFC-874E4D824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618541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968188"/>
            <a:ext cx="8915400" cy="5778975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 farklılaştırması ve reklam:</a:t>
            </a:r>
          </a:p>
          <a:p>
            <a:pPr lvl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Reklam, ürün farklılaştırmasının temel aracıdır.</a:t>
            </a:r>
          </a:p>
          <a:p>
            <a:pPr lvl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Tüketici algısı oluşturur: kalite, imaj, hizmet.</a:t>
            </a:r>
          </a:p>
          <a:p>
            <a:pPr lvl="1"/>
            <a:r>
              <a:rPr lang="tr-TR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Fiyat dışı rekabetin önemi artar.</a:t>
            </a:r>
          </a:p>
          <a:p>
            <a:pPr marL="457200" lvl="1" indent="0">
              <a:buNone/>
            </a:pPr>
            <a:endParaRPr lang="tr-TR" sz="2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lvl="1" indent="0">
              <a:buNone/>
            </a:pPr>
            <a:r>
              <a:rPr lang="tr-TR" sz="2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Örnek: Bankaların mobil uygulama tasarımları, sigorta şirketlerinin müşteri sadakat kampanyaları.</a:t>
            </a:r>
            <a:endParaRPr lang="tr-TR" sz="32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41D02C-319D-7F4F-9D09-2B345FDA6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89448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Monopolcü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Rekabette Talep Eğrisi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656678"/>
            <a:ext cx="8915400" cy="5616958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Firmaların ürünleri birbirlerinin yerine tam olarak değilse de kolaylıkla ikame edilebileceklerinden, </a:t>
            </a:r>
            <a:r>
              <a:rPr lang="tr-TR" sz="3200" dirty="0">
                <a:solidFill>
                  <a:schemeClr val="accent2"/>
                </a:solidFill>
              </a:rPr>
              <a:t>talebin fiyat esnekliğinin büyük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olduğu varsayılabilir.</a:t>
            </a:r>
          </a:p>
          <a:p>
            <a:r>
              <a:rPr lang="tr-T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Monopolcü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rekabette firmaların talep eğrileri monopol piyasasındaki tek bir firmanın talep eğrisine göre </a:t>
            </a:r>
            <a:r>
              <a:rPr lang="tr-TR" sz="3200" dirty="0">
                <a:solidFill>
                  <a:schemeClr val="accent2"/>
                </a:solidFill>
              </a:rPr>
              <a:t>daha az eğimlidir.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793157-ED13-7E40-93E6-10FEFA395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7458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3599" y="871369"/>
            <a:ext cx="4572000" cy="6402267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Firma, kendi ürününe özgü talep eğrisiyle karşılaşır (negatif eğimli).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Kısa dönemde kâr veya zarar mümkündür.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Uzun dönemde yeni girişlerle kâr sıfıra yaklaşır. 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05599" y="1129226"/>
            <a:ext cx="5423285" cy="3754582"/>
          </a:xfrm>
          <a:prstGeom prst="rect">
            <a:avLst/>
          </a:prstGeom>
        </p:spPr>
      </p:pic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524010-7A60-C946-9BF2-19078DF06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Öğr. Üyesi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671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Monopolcü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Rekabet Piyasasına Yöneltilen Eleştiriler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678193"/>
            <a:ext cx="8915400" cy="5595443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Monopol rekabet piyasasında, monopol piyasasında olduğu gibi, firma dengesinde </a:t>
            </a:r>
            <a:r>
              <a:rPr lang="tr-TR" sz="3200" dirty="0">
                <a:solidFill>
                  <a:schemeClr val="accent2"/>
                </a:solidFill>
              </a:rPr>
              <a:t>P&gt;MC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olup (fiyat marjinal maliyetten büyük olup)ekonomik etkinlik sağlanamaz.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Ekonomik etkinliği ifade eden P=MC koşulu sağlanamadığı için tam rekabet durumuna göre </a:t>
            </a:r>
            <a:r>
              <a:rPr lang="tr-TR" sz="3200" dirty="0">
                <a:solidFill>
                  <a:schemeClr val="accent2"/>
                </a:solidFill>
              </a:rPr>
              <a:t>üretilen miktar daha az, fiyat daha fazladır.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73377D-E686-E54C-9947-4ABC82E3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187974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935915"/>
            <a:ext cx="8915400" cy="6337721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 farklılaştırması için, yeni tasarımlar ve reklamlara yapılan harcamalar maliyetleri artırır ve artan maliyetler yüksek fiyatlarla tüketicilere yansır.</a:t>
            </a:r>
          </a:p>
          <a:p>
            <a:r>
              <a:rPr lang="tr-T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Monopolcü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rekabet piyasasında gerek kısa dönemde gerek uzun dönemde firmalar </a:t>
            </a:r>
            <a:r>
              <a:rPr lang="tr-TR" sz="3200" dirty="0">
                <a:solidFill>
                  <a:schemeClr val="accent2"/>
                </a:solidFill>
              </a:rPr>
              <a:t>kapasitelerinin altında üretim 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yaparlar.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54B0B7B-A4B9-2F43-B02A-590CE366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035590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Monopolcü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Rekabet Piyasasının Olumlu Yönü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92925" y="1645920"/>
            <a:ext cx="8915400" cy="5627716"/>
          </a:xfrm>
        </p:spPr>
        <p:txBody>
          <a:bodyPr>
            <a:noAutofit/>
          </a:bodyPr>
          <a:lstStyle/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Ürün farklılaştırması tüketiciler için çeşitlilik sunar ve değişik tüketici tercihlerinin tatmininde olumlu bir yol oynar.</a:t>
            </a:r>
          </a:p>
          <a:p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Sürekli olarak yapılan yenilikler tüketiciler için sürekli yeni ürünler ve dolayısıyla yeni faydalar anlamına gelir.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E94754-94A1-E14E-AE48-33F60DB32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571608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9044893" cy="1627909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Oligopolün Temel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129553"/>
            <a:ext cx="8915400" cy="5617610"/>
          </a:xfrm>
        </p:spPr>
        <p:txBody>
          <a:bodyPr>
            <a:noAutofit/>
          </a:bodyPr>
          <a:lstStyle/>
          <a:p>
            <a:r>
              <a:rPr lang="tr-TR" sz="3600" dirty="0"/>
              <a:t>Az sayıda büyük firma vardır.</a:t>
            </a:r>
          </a:p>
          <a:p>
            <a:r>
              <a:rPr lang="tr-TR" sz="3600" dirty="0"/>
              <a:t>Firmalar karşılıklı bağımlıdır.</a:t>
            </a:r>
          </a:p>
          <a:p>
            <a:r>
              <a:rPr lang="tr-TR" sz="3600" dirty="0"/>
              <a:t>Kararlarını rakiplerin tepkilerini dikkate alarak alırlar.</a:t>
            </a:r>
          </a:p>
          <a:p>
            <a:r>
              <a:rPr lang="tr-TR" sz="3600" dirty="0"/>
              <a:t>Giriş engelleri yüksektir.</a:t>
            </a:r>
          </a:p>
          <a:p>
            <a:r>
              <a:rPr lang="tr-TR" sz="3600" dirty="0"/>
              <a:t>Stratejik davranış ve oyun teorisi önemlidir.</a:t>
            </a:r>
          </a:p>
          <a:p>
            <a:pPr marL="0" indent="0">
              <a:buNone/>
            </a:pPr>
            <a:r>
              <a:rPr lang="tr-TR" sz="3600" i="1" dirty="0"/>
              <a:t>Örnek: Türk telekomünikasyon sektörü, otomotiv, bankacılık.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0AB1CB-BF97-1941-BFAF-E297099B4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Dilara Demirez</a:t>
            </a:r>
          </a:p>
        </p:txBody>
      </p:sp>
    </p:spTree>
    <p:extLst>
      <p:ext uri="{BB962C8B-B14F-4D97-AF65-F5344CB8AC3E}">
        <p14:creationId xmlns:p14="http://schemas.microsoft.com/office/powerpoint/2010/main" val="381426779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1394</TotalTime>
  <Words>1029</Words>
  <Application>Microsoft Macintosh PowerPoint</Application>
  <PresentationFormat>Geniş ekran</PresentationFormat>
  <Paragraphs>102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Duman</vt:lpstr>
      <vt:lpstr>PowerPoint Sunusu</vt:lpstr>
      <vt:lpstr>Monopolcü Rekabet Piyasasının Özellikleri</vt:lpstr>
      <vt:lpstr>PowerPoint Sunusu</vt:lpstr>
      <vt:lpstr> Monopolcü Rekabette Talep Eğrisi</vt:lpstr>
      <vt:lpstr>PowerPoint Sunusu</vt:lpstr>
      <vt:lpstr>Monopolcü Rekabet Piyasasına Yöneltilen Eleştiriler</vt:lpstr>
      <vt:lpstr>PowerPoint Sunusu</vt:lpstr>
      <vt:lpstr>Monopolcü Rekabet Piyasasının Olumlu Yönü</vt:lpstr>
      <vt:lpstr>Oligopolün Temel Özellikleri</vt:lpstr>
      <vt:lpstr>Oligopolde Fiyatlama Davranışları</vt:lpstr>
      <vt:lpstr>PowerPoint Sunusu</vt:lpstr>
      <vt:lpstr>PowerPoint Sunusu</vt:lpstr>
      <vt:lpstr>Oligopolde Oyun Teorisi</vt:lpstr>
      <vt:lpstr>PowerPoint Sunusu</vt:lpstr>
      <vt:lpstr>PowerPoint Sunusu</vt:lpstr>
      <vt:lpstr>Türkiye’de Rekabet Örnekleri</vt:lpstr>
      <vt:lpstr>Oligopolde Yoğunlaşma ve Piyasa Yapısı</vt:lpstr>
      <vt:lpstr>Oligopol Piyasasında Ölçek Ekonomileri ve Piyasada Yoğunlaşma</vt:lpstr>
      <vt:lpstr>PowerPoint Sunusu</vt:lpstr>
      <vt:lpstr> Bireysel Çalışma – Sektör Rekabet Analizi</vt:lpstr>
      <vt:lpstr> Vaka Analizi – Bankacılıkta Oligopol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İKT 104 GENEL İKTİSAT</dc:title>
  <dc:creator>Windows Kullanıcısı</dc:creator>
  <cp:lastModifiedBy>Microsoft Office User</cp:lastModifiedBy>
  <cp:revision>154</cp:revision>
  <dcterms:created xsi:type="dcterms:W3CDTF">2020-01-23T07:14:01Z</dcterms:created>
  <dcterms:modified xsi:type="dcterms:W3CDTF">2025-12-03T06:39:27Z</dcterms:modified>
</cp:coreProperties>
</file>