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  <p:sldId id="296" r:id="rId42"/>
    <p:sldId id="297" r:id="rId43"/>
    <p:sldId id="298" r:id="rId44"/>
    <p:sldId id="299" r:id="rId45"/>
    <p:sldId id="300" r:id="rId46"/>
    <p:sldId id="301" r:id="rId47"/>
    <p:sldId id="302" r:id="rId48"/>
    <p:sldId id="303" r:id="rId49"/>
    <p:sldId id="304" r:id="rId50"/>
    <p:sldId id="305" r:id="rId51"/>
    <p:sldId id="306" r:id="rId52"/>
    <p:sldId id="307" r:id="rId53"/>
    <p:sldId id="308" r:id="rId54"/>
    <p:sldId id="309" r:id="rId55"/>
  </p:sldIdLst>
  <p:sldSz cx="9144000" cy="6858000" type="screen4x3"/>
  <p:notesSz cx="9144000" cy="6858000"/>
  <p:defaultTextStyle>
    <a:defPPr>
      <a:defRPr kern="0"/>
    </a:def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336" y="-6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theme" Target="theme/theme1.xml"/><Relationship Id="rId5" Type="http://schemas.openxmlformats.org/officeDocument/2006/relationships/slide" Target="slides/slide4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tableStyles" Target="tableStyle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viewProps" Target="viewProps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ansu Unver-Erbas" userId="ce9a051f-d947-46a8-abb5-a5780cc24e5c" providerId="ADAL" clId="{28C8CCED-5DE5-49EC-8241-CF95737E2DDA}"/>
    <pc:docChg chg="modSld">
      <pc:chgData name="Cansu Unver-Erbas" userId="ce9a051f-d947-46a8-abb5-a5780cc24e5c" providerId="ADAL" clId="{28C8CCED-5DE5-49EC-8241-CF95737E2DDA}" dt="2024-11-01T05:48:57.434" v="33" actId="6549"/>
      <pc:docMkLst>
        <pc:docMk/>
      </pc:docMkLst>
      <pc:sldChg chg="modSp mod">
        <pc:chgData name="Cansu Unver-Erbas" userId="ce9a051f-d947-46a8-abb5-a5780cc24e5c" providerId="ADAL" clId="{28C8CCED-5DE5-49EC-8241-CF95737E2DDA}" dt="2024-11-01T05:48:57.434" v="33" actId="6549"/>
        <pc:sldMkLst>
          <pc:docMk/>
          <pc:sldMk cId="0" sldId="256"/>
        </pc:sldMkLst>
        <pc:spChg chg="mod">
          <ac:chgData name="Cansu Unver-Erbas" userId="ce9a051f-d947-46a8-abb5-a5780cc24e5c" providerId="ADAL" clId="{28C8CCED-5DE5-49EC-8241-CF95737E2DDA}" dt="2024-11-01T05:48:54.854" v="27" actId="1076"/>
          <ac:spMkLst>
            <pc:docMk/>
            <pc:sldMk cId="0" sldId="256"/>
            <ac:spMk id="2" creationId="{00000000-0000-0000-0000-000000000000}"/>
          </ac:spMkLst>
        </pc:spChg>
        <pc:spChg chg="mod">
          <ac:chgData name="Cansu Unver-Erbas" userId="ce9a051f-d947-46a8-abb5-a5780cc24e5c" providerId="ADAL" clId="{28C8CCED-5DE5-49EC-8241-CF95737E2DDA}" dt="2024-11-01T05:48:57.434" v="33" actId="6549"/>
          <ac:spMkLst>
            <pc:docMk/>
            <pc:sldMk cId="0" sldId="256"/>
            <ac:spMk id="3" creationId="{00000000-0000-0000-0000-000000000000}"/>
          </ac:spMkLst>
        </pc:spChg>
      </pc:sldChg>
    </pc:docChg>
  </pc:docChgLst>
  <pc:docChgLst>
    <pc:chgData name="CANSU Unver-Erbas" userId="ce9a051f-d947-46a8-abb5-a5780cc24e5c" providerId="ADAL" clId="{6F07C929-2ACF-42A2-9A1F-BD2FEE73E3D6}"/>
    <pc:docChg chg="undo custSel modSld">
      <pc:chgData name="CANSU Unver-Erbas" userId="ce9a051f-d947-46a8-abb5-a5780cc24e5c" providerId="ADAL" clId="{6F07C929-2ACF-42A2-9A1F-BD2FEE73E3D6}" dt="2024-02-27T09:39:15.816" v="24" actId="20577"/>
      <pc:docMkLst>
        <pc:docMk/>
      </pc:docMkLst>
      <pc:sldChg chg="modSp mod">
        <pc:chgData name="CANSU Unver-Erbas" userId="ce9a051f-d947-46a8-abb5-a5780cc24e5c" providerId="ADAL" clId="{6F07C929-2ACF-42A2-9A1F-BD2FEE73E3D6}" dt="2024-02-27T09:37:58.667" v="1" actId="20577"/>
        <pc:sldMkLst>
          <pc:docMk/>
          <pc:sldMk cId="0" sldId="277"/>
        </pc:sldMkLst>
        <pc:spChg chg="mod">
          <ac:chgData name="CANSU Unver-Erbas" userId="ce9a051f-d947-46a8-abb5-a5780cc24e5c" providerId="ADAL" clId="{6F07C929-2ACF-42A2-9A1F-BD2FEE73E3D6}" dt="2024-02-27T09:37:58.667" v="1" actId="20577"/>
          <ac:spMkLst>
            <pc:docMk/>
            <pc:sldMk cId="0" sldId="277"/>
            <ac:spMk id="32" creationId="{00000000-0000-0000-0000-000000000000}"/>
          </ac:spMkLst>
        </pc:spChg>
      </pc:sldChg>
      <pc:sldChg chg="delSp modSp mod">
        <pc:chgData name="CANSU Unver-Erbas" userId="ce9a051f-d947-46a8-abb5-a5780cc24e5c" providerId="ADAL" clId="{6F07C929-2ACF-42A2-9A1F-BD2FEE73E3D6}" dt="2024-02-27T09:38:44.786" v="15"/>
        <pc:sldMkLst>
          <pc:docMk/>
          <pc:sldMk cId="0" sldId="278"/>
        </pc:sldMkLst>
        <pc:spChg chg="mod">
          <ac:chgData name="CANSU Unver-Erbas" userId="ce9a051f-d947-46a8-abb5-a5780cc24e5c" providerId="ADAL" clId="{6F07C929-2ACF-42A2-9A1F-BD2FEE73E3D6}" dt="2024-02-27T09:38:35.216" v="7" actId="20577"/>
          <ac:spMkLst>
            <pc:docMk/>
            <pc:sldMk cId="0" sldId="278"/>
            <ac:spMk id="19" creationId="{00000000-0000-0000-0000-000000000000}"/>
          </ac:spMkLst>
        </pc:spChg>
        <pc:spChg chg="mod">
          <ac:chgData name="CANSU Unver-Erbas" userId="ce9a051f-d947-46a8-abb5-a5780cc24e5c" providerId="ADAL" clId="{6F07C929-2ACF-42A2-9A1F-BD2FEE73E3D6}" dt="2024-02-27T09:38:44.006" v="13" actId="20577"/>
          <ac:spMkLst>
            <pc:docMk/>
            <pc:sldMk cId="0" sldId="278"/>
            <ac:spMk id="20" creationId="{00000000-0000-0000-0000-000000000000}"/>
          </ac:spMkLst>
        </pc:spChg>
        <pc:spChg chg="del mod">
          <ac:chgData name="CANSU Unver-Erbas" userId="ce9a051f-d947-46a8-abb5-a5780cc24e5c" providerId="ADAL" clId="{6F07C929-2ACF-42A2-9A1F-BD2FEE73E3D6}" dt="2024-02-27T09:38:44.786" v="15"/>
          <ac:spMkLst>
            <pc:docMk/>
            <pc:sldMk cId="0" sldId="278"/>
            <ac:spMk id="21" creationId="{00000000-0000-0000-0000-000000000000}"/>
          </ac:spMkLst>
        </pc:spChg>
      </pc:sldChg>
      <pc:sldChg chg="addSp delSp modSp mod">
        <pc:chgData name="CANSU Unver-Erbas" userId="ce9a051f-d947-46a8-abb5-a5780cc24e5c" providerId="ADAL" clId="{6F07C929-2ACF-42A2-9A1F-BD2FEE73E3D6}" dt="2024-02-27T09:39:15.816" v="24" actId="20577"/>
        <pc:sldMkLst>
          <pc:docMk/>
          <pc:sldMk cId="0" sldId="279"/>
        </pc:sldMkLst>
        <pc:spChg chg="add del mod">
          <ac:chgData name="CANSU Unver-Erbas" userId="ce9a051f-d947-46a8-abb5-a5780cc24e5c" providerId="ADAL" clId="{6F07C929-2ACF-42A2-9A1F-BD2FEE73E3D6}" dt="2024-02-27T09:39:15.816" v="24" actId="20577"/>
          <ac:spMkLst>
            <pc:docMk/>
            <pc:sldMk cId="0" sldId="279"/>
            <ac:spMk id="42" creationId="{00000000-0000-0000-0000-000000000000}"/>
          </ac:spMkLst>
        </pc:spChg>
        <pc:spChg chg="add del">
          <ac:chgData name="CANSU Unver-Erbas" userId="ce9a051f-d947-46a8-abb5-a5780cc24e5c" providerId="ADAL" clId="{6F07C929-2ACF-42A2-9A1F-BD2FEE73E3D6}" dt="2024-02-27T09:39:13.643" v="22" actId="478"/>
          <ac:spMkLst>
            <pc:docMk/>
            <pc:sldMk cId="0" sldId="279"/>
            <ac:spMk id="45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258267" y="204673"/>
            <a:ext cx="3338829" cy="360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rgbClr val="006FC0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2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9/24/2025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115570">
              <a:lnSpc>
                <a:spcPts val="1240"/>
              </a:lnSpc>
            </a:pPr>
            <a:fld id="{81D60167-4931-47E6-BA6A-407CBD079E47}" type="slidenum">
              <a:rPr spc="-50" dirty="0"/>
              <a:t>‹#›</a:t>
            </a:fld>
            <a:endParaRPr spc="-50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006FC0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2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9/24/2025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115570">
              <a:lnSpc>
                <a:spcPts val="1240"/>
              </a:lnSpc>
            </a:pPr>
            <a:fld id="{81D60167-4931-47E6-BA6A-407CBD079E47}" type="slidenum">
              <a:rPr spc="-50" dirty="0"/>
              <a:t>‹#›</a:t>
            </a:fld>
            <a:endParaRPr spc="-50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006FC0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9/24/2025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115570">
              <a:lnSpc>
                <a:spcPts val="1240"/>
              </a:lnSpc>
            </a:pPr>
            <a:fld id="{81D60167-4931-47E6-BA6A-407CBD079E47}" type="slidenum">
              <a:rPr spc="-50" dirty="0"/>
              <a:t>‹#›</a:t>
            </a:fld>
            <a:endParaRPr spc="-50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006FC0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9/24/2025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115570">
              <a:lnSpc>
                <a:spcPts val="1240"/>
              </a:lnSpc>
            </a:pPr>
            <a:fld id="{81D60167-4931-47E6-BA6A-407CBD079E47}" type="slidenum">
              <a:rPr spc="-50" dirty="0"/>
              <a:t>‹#›</a:t>
            </a:fld>
            <a:endParaRPr spc="-50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9/24/2025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115570">
              <a:lnSpc>
                <a:spcPts val="1240"/>
              </a:lnSpc>
            </a:pPr>
            <a:fld id="{81D60167-4931-47E6-BA6A-407CBD079E47}" type="slidenum">
              <a:rPr spc="-50" dirty="0"/>
              <a:t>‹#›</a:t>
            </a:fld>
            <a:endParaRPr spc="-50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78739" y="171449"/>
            <a:ext cx="6379717" cy="63766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rgbClr val="006FC0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01751" y="1219961"/>
            <a:ext cx="8340496" cy="478726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2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9/24/2025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401811" y="6464985"/>
            <a:ext cx="244475" cy="17843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115570">
              <a:lnSpc>
                <a:spcPts val="1240"/>
              </a:lnSpc>
            </a:pPr>
            <a:fld id="{81D60167-4931-47E6-BA6A-407CBD079E47}" type="slidenum">
              <a:rPr spc="-50" dirty="0"/>
              <a:t>‹#›</a:t>
            </a:fld>
            <a:endParaRPr spc="-5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6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8.png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8.png"/><Relationship Id="rId5" Type="http://schemas.openxmlformats.org/officeDocument/2006/relationships/image" Target="../media/image17.png"/><Relationship Id="rId4" Type="http://schemas.openxmlformats.org/officeDocument/2006/relationships/image" Target="../media/image20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7" Type="http://schemas.openxmlformats.org/officeDocument/2006/relationships/image" Target="../media/image21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png"/><Relationship Id="rId5" Type="http://schemas.openxmlformats.org/officeDocument/2006/relationships/image" Target="../media/image18.png"/><Relationship Id="rId4" Type="http://schemas.openxmlformats.org/officeDocument/2006/relationships/image" Target="../media/image17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png"/><Relationship Id="rId5" Type="http://schemas.openxmlformats.org/officeDocument/2006/relationships/image" Target="../media/image18.png"/><Relationship Id="rId4" Type="http://schemas.openxmlformats.org/officeDocument/2006/relationships/image" Target="../media/image17.png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jpg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0.png"/><Relationship Id="rId5" Type="http://schemas.openxmlformats.org/officeDocument/2006/relationships/image" Target="../media/image29.png"/><Relationship Id="rId4" Type="http://schemas.openxmlformats.org/officeDocument/2006/relationships/image" Target="../media/image11.png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png"/><Relationship Id="rId2" Type="http://schemas.openxmlformats.org/officeDocument/2006/relationships/image" Target="../media/image3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7.png"/><Relationship Id="rId5" Type="http://schemas.openxmlformats.org/officeDocument/2006/relationships/image" Target="../media/image36.png"/><Relationship Id="rId4" Type="http://schemas.openxmlformats.org/officeDocument/2006/relationships/image" Target="../media/image35.png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8.png"/><Relationship Id="rId1" Type="http://schemas.openxmlformats.org/officeDocument/2006/relationships/slideLayout" Target="../slideLayouts/slideLayout5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9.pn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693857" y="1981200"/>
            <a:ext cx="2856865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en-GB" sz="2800" dirty="0">
                <a:solidFill>
                  <a:srgbClr val="000000"/>
                </a:solidFill>
              </a:rPr>
              <a:t>Economics</a:t>
            </a:r>
            <a:endParaRPr sz="2800" dirty="0"/>
          </a:p>
        </p:txBody>
      </p:sp>
      <p:sp>
        <p:nvSpPr>
          <p:cNvPr id="3" name="object 3"/>
          <p:cNvSpPr txBox="1"/>
          <p:nvPr/>
        </p:nvSpPr>
        <p:spPr>
          <a:xfrm>
            <a:off x="2588323" y="2819400"/>
            <a:ext cx="3962399" cy="186781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" algn="ctr">
              <a:lnSpc>
                <a:spcPct val="100000"/>
              </a:lnSpc>
              <a:spcBef>
                <a:spcPts val="105"/>
              </a:spcBef>
            </a:pPr>
            <a:endParaRPr sz="2000" dirty="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985"/>
              </a:spcBef>
            </a:pPr>
            <a:endParaRPr sz="2000" dirty="0">
              <a:latin typeface="Calibri"/>
              <a:cs typeface="Calibri"/>
            </a:endParaRPr>
          </a:p>
          <a:p>
            <a:pPr algn="ctr">
              <a:lnSpc>
                <a:spcPct val="100000"/>
              </a:lnSpc>
            </a:pPr>
            <a:r>
              <a:rPr sz="2400" dirty="0">
                <a:solidFill>
                  <a:srgbClr val="4F81BC"/>
                </a:solidFill>
                <a:latin typeface="Calibri"/>
                <a:cs typeface="Calibri"/>
              </a:rPr>
              <a:t>Chap</a:t>
            </a:r>
            <a:r>
              <a:rPr sz="2400" spc="-30" dirty="0">
                <a:solidFill>
                  <a:srgbClr val="4F81BC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4F81BC"/>
                </a:solidFill>
                <a:latin typeface="Calibri"/>
                <a:cs typeface="Calibri"/>
              </a:rPr>
              <a:t>4:</a:t>
            </a:r>
            <a:r>
              <a:rPr sz="2400" spc="-20" dirty="0">
                <a:solidFill>
                  <a:srgbClr val="4F81BC"/>
                </a:solidFill>
                <a:latin typeface="Calibri"/>
                <a:cs typeface="Calibri"/>
              </a:rPr>
              <a:t> </a:t>
            </a:r>
            <a:r>
              <a:rPr sz="2400" spc="-10" dirty="0">
                <a:solidFill>
                  <a:srgbClr val="4F81BC"/>
                </a:solidFill>
                <a:latin typeface="Calibri"/>
                <a:cs typeface="Calibri"/>
              </a:rPr>
              <a:t>Elasticity</a:t>
            </a:r>
            <a:endParaRPr sz="2400" dirty="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459"/>
              </a:spcBef>
            </a:pPr>
            <a:endParaRPr sz="2400" dirty="0">
              <a:latin typeface="Calibri"/>
              <a:cs typeface="Calibri"/>
            </a:endParaRPr>
          </a:p>
          <a:p>
            <a:pPr marL="1270" algn="ctr">
              <a:lnSpc>
                <a:spcPct val="100000"/>
              </a:lnSpc>
            </a:pPr>
            <a:r>
              <a:rPr sz="2000" spc="-55" dirty="0">
                <a:solidFill>
                  <a:srgbClr val="0F243E"/>
                </a:solidFill>
                <a:latin typeface="Calibri"/>
                <a:cs typeface="Calibri"/>
              </a:rPr>
              <a:t>Dr.</a:t>
            </a:r>
            <a:r>
              <a:rPr lang="en-GB" sz="2000" spc="-55" dirty="0">
                <a:solidFill>
                  <a:srgbClr val="0F243E"/>
                </a:solidFill>
                <a:latin typeface="Calibri"/>
                <a:cs typeface="Calibri"/>
              </a:rPr>
              <a:t> Cansu Unver-Erbas </a:t>
            </a:r>
            <a:endParaRPr sz="2000" dirty="0">
              <a:latin typeface="Calibri"/>
              <a:cs typeface="Calibri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15570">
              <a:lnSpc>
                <a:spcPts val="1240"/>
              </a:lnSpc>
            </a:pPr>
            <a:fld id="{81D60167-4931-47E6-BA6A-407CBD079E47}" type="slidenum">
              <a:rPr spc="-50" dirty="0"/>
              <a:t>1</a:t>
            </a:fld>
            <a:endParaRPr spc="-5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261619" rIns="0" bIns="0" rtlCol="0">
            <a:spAutoFit/>
          </a:bodyPr>
          <a:lstStyle/>
          <a:p>
            <a:pPr marL="342900">
              <a:lnSpc>
                <a:spcPct val="100000"/>
              </a:lnSpc>
              <a:spcBef>
                <a:spcPts val="95"/>
              </a:spcBef>
            </a:pPr>
            <a:r>
              <a:rPr sz="2200" dirty="0"/>
              <a:t>THE</a:t>
            </a:r>
            <a:r>
              <a:rPr sz="2200" spc="-65" dirty="0"/>
              <a:t> </a:t>
            </a:r>
            <a:r>
              <a:rPr sz="2200" dirty="0"/>
              <a:t>ELASTICITY</a:t>
            </a:r>
            <a:r>
              <a:rPr sz="2200" spc="-55" dirty="0"/>
              <a:t> </a:t>
            </a:r>
            <a:r>
              <a:rPr sz="2200" dirty="0"/>
              <a:t>OF</a:t>
            </a:r>
            <a:r>
              <a:rPr sz="2200" spc="-50" dirty="0"/>
              <a:t> </a:t>
            </a:r>
            <a:r>
              <a:rPr sz="2200" spc="-10" dirty="0"/>
              <a:t>DEMAND</a:t>
            </a:r>
            <a:endParaRPr sz="2200"/>
          </a:p>
        </p:txBody>
      </p:sp>
      <p:sp>
        <p:nvSpPr>
          <p:cNvPr id="3" name="object 3"/>
          <p:cNvSpPr txBox="1"/>
          <p:nvPr/>
        </p:nvSpPr>
        <p:spPr>
          <a:xfrm>
            <a:off x="409143" y="1037082"/>
            <a:ext cx="4053840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b="1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Price</a:t>
            </a:r>
            <a:r>
              <a:rPr sz="2000" b="1" u="sng" spc="-3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000" b="1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Elasticity</a:t>
            </a:r>
            <a:r>
              <a:rPr sz="2000" b="1" u="sng" spc="-5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000" b="1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of</a:t>
            </a:r>
            <a:r>
              <a:rPr sz="2000" b="1" u="sng" spc="-2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000" b="1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Demand:</a:t>
            </a:r>
            <a:r>
              <a:rPr sz="2000" b="1" u="sng" spc="-5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000" b="1" u="sng" spc="-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Computing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770331" y="2416556"/>
            <a:ext cx="3576954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dirty="0">
                <a:latin typeface="Calibri"/>
                <a:cs typeface="Calibri"/>
              </a:rPr>
              <a:t>Price</a:t>
            </a:r>
            <a:r>
              <a:rPr sz="2000" spc="-2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Elasticity</a:t>
            </a:r>
            <a:r>
              <a:rPr sz="2000" spc="-2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of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Demand</a:t>
            </a:r>
            <a:r>
              <a:rPr sz="2000" spc="37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(PED)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spc="-50" dirty="0">
                <a:latin typeface="Calibri"/>
                <a:cs typeface="Calibri"/>
              </a:rPr>
              <a:t>=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4390390" y="2570226"/>
            <a:ext cx="3975100" cy="22860"/>
          </a:xfrm>
          <a:custGeom>
            <a:avLst/>
            <a:gdLst/>
            <a:ahLst/>
            <a:cxnLst/>
            <a:rect l="l" t="t" r="r" b="b"/>
            <a:pathLst>
              <a:path w="3975100" h="22860">
                <a:moveTo>
                  <a:pt x="3974591" y="0"/>
                </a:moveTo>
                <a:lnTo>
                  <a:pt x="0" y="0"/>
                </a:lnTo>
                <a:lnTo>
                  <a:pt x="0" y="22860"/>
                </a:lnTo>
                <a:lnTo>
                  <a:pt x="3974591" y="22860"/>
                </a:lnTo>
                <a:lnTo>
                  <a:pt x="3974591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4378197" y="2203196"/>
            <a:ext cx="4000500" cy="33655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2050" dirty="0">
                <a:latin typeface="Cambria Math"/>
                <a:cs typeface="Cambria Math"/>
              </a:rPr>
              <a:t>%</a:t>
            </a:r>
            <a:r>
              <a:rPr sz="2050" spc="-5" dirty="0">
                <a:latin typeface="Cambria Math"/>
                <a:cs typeface="Cambria Math"/>
              </a:rPr>
              <a:t> </a:t>
            </a:r>
            <a:r>
              <a:rPr sz="2050" spc="114" dirty="0">
                <a:latin typeface="Cambria Math"/>
                <a:cs typeface="Cambria Math"/>
              </a:rPr>
              <a:t>change</a:t>
            </a:r>
            <a:r>
              <a:rPr sz="2050" spc="15" dirty="0">
                <a:latin typeface="Cambria Math"/>
                <a:cs typeface="Cambria Math"/>
              </a:rPr>
              <a:t> </a:t>
            </a:r>
            <a:r>
              <a:rPr sz="2050" spc="100" dirty="0">
                <a:latin typeface="Cambria Math"/>
                <a:cs typeface="Cambria Math"/>
              </a:rPr>
              <a:t>in</a:t>
            </a:r>
            <a:r>
              <a:rPr sz="2050" spc="10" dirty="0">
                <a:latin typeface="Cambria Math"/>
                <a:cs typeface="Cambria Math"/>
              </a:rPr>
              <a:t> </a:t>
            </a:r>
            <a:r>
              <a:rPr sz="2050" spc="110" dirty="0">
                <a:latin typeface="Cambria Math"/>
                <a:cs typeface="Cambria Math"/>
              </a:rPr>
              <a:t>quantity</a:t>
            </a:r>
            <a:r>
              <a:rPr sz="2050" spc="25" dirty="0">
                <a:latin typeface="Cambria Math"/>
                <a:cs typeface="Cambria Math"/>
              </a:rPr>
              <a:t> </a:t>
            </a:r>
            <a:r>
              <a:rPr sz="2050" spc="114" dirty="0">
                <a:latin typeface="Cambria Math"/>
                <a:cs typeface="Cambria Math"/>
              </a:rPr>
              <a:t>demanded</a:t>
            </a:r>
            <a:endParaRPr sz="2050">
              <a:latin typeface="Cambria Math"/>
              <a:cs typeface="Cambria Math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5277739" y="2590291"/>
            <a:ext cx="2202180" cy="33655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2050" dirty="0">
                <a:latin typeface="Cambria Math"/>
                <a:cs typeface="Cambria Math"/>
              </a:rPr>
              <a:t>% </a:t>
            </a:r>
            <a:r>
              <a:rPr sz="2050" spc="114" dirty="0">
                <a:latin typeface="Cambria Math"/>
                <a:cs typeface="Cambria Math"/>
              </a:rPr>
              <a:t>change</a:t>
            </a:r>
            <a:r>
              <a:rPr sz="2050" spc="5" dirty="0">
                <a:latin typeface="Cambria Math"/>
                <a:cs typeface="Cambria Math"/>
              </a:rPr>
              <a:t> </a:t>
            </a:r>
            <a:r>
              <a:rPr sz="2050" spc="100" dirty="0">
                <a:latin typeface="Cambria Math"/>
                <a:cs typeface="Cambria Math"/>
              </a:rPr>
              <a:t>in</a:t>
            </a:r>
            <a:r>
              <a:rPr sz="2050" spc="10" dirty="0">
                <a:latin typeface="Cambria Math"/>
                <a:cs typeface="Cambria Math"/>
              </a:rPr>
              <a:t> </a:t>
            </a:r>
            <a:r>
              <a:rPr sz="2050" spc="85" dirty="0">
                <a:latin typeface="Cambria Math"/>
                <a:cs typeface="Cambria Math"/>
              </a:rPr>
              <a:t>price</a:t>
            </a:r>
            <a:endParaRPr sz="2050">
              <a:latin typeface="Cambria Math"/>
              <a:cs typeface="Cambria Math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409143" y="3975861"/>
            <a:ext cx="8333105" cy="63627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Example</a:t>
            </a:r>
            <a:r>
              <a:rPr sz="2000" u="sng" spc="13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000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1</a:t>
            </a:r>
            <a:r>
              <a:rPr sz="2000" dirty="0">
                <a:latin typeface="Calibri"/>
                <a:cs typeface="Calibri"/>
              </a:rPr>
              <a:t>:</a:t>
            </a:r>
            <a:r>
              <a:rPr sz="2000" spc="12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Suppose</a:t>
            </a:r>
            <a:r>
              <a:rPr sz="2000" spc="1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</a:t>
            </a:r>
            <a:r>
              <a:rPr sz="2000" spc="1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10%</a:t>
            </a:r>
            <a:r>
              <a:rPr sz="2000" spc="1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rise</a:t>
            </a:r>
            <a:r>
              <a:rPr sz="2000" spc="1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in</a:t>
            </a:r>
            <a:r>
              <a:rPr sz="2000" spc="1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1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price</a:t>
            </a:r>
            <a:r>
              <a:rPr sz="2000" spc="1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of</a:t>
            </a:r>
            <a:r>
              <a:rPr sz="2000" spc="1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all</a:t>
            </a:r>
            <a:r>
              <a:rPr sz="2000" spc="12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streaming</a:t>
            </a:r>
            <a:r>
              <a:rPr sz="2000" spc="1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services</a:t>
            </a:r>
            <a:r>
              <a:rPr sz="2000" spc="1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leads</a:t>
            </a:r>
            <a:r>
              <a:rPr sz="2000" spc="1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to</a:t>
            </a:r>
            <a:r>
              <a:rPr sz="2000" spc="130" dirty="0">
                <a:latin typeface="Calibri"/>
                <a:cs typeface="Calibri"/>
              </a:rPr>
              <a:t> </a:t>
            </a:r>
            <a:r>
              <a:rPr sz="2000" spc="-50" dirty="0">
                <a:latin typeface="Calibri"/>
                <a:cs typeface="Calibri"/>
              </a:rPr>
              <a:t>a</a:t>
            </a:r>
            <a:endParaRPr sz="20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2000" dirty="0">
                <a:latin typeface="Calibri"/>
                <a:cs typeface="Calibri"/>
              </a:rPr>
              <a:t>2%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fall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in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quantity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demanded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of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streaming</a:t>
            </a:r>
            <a:r>
              <a:rPr sz="2000" spc="-2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services.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409143" y="5559348"/>
            <a:ext cx="671195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000" dirty="0">
                <a:latin typeface="Calibri"/>
                <a:cs typeface="Calibri"/>
              </a:rPr>
              <a:t>PED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800" spc="-50" dirty="0">
                <a:latin typeface="Calibri"/>
                <a:cs typeface="Calibri"/>
              </a:rPr>
              <a:t>=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1148791" y="5813336"/>
            <a:ext cx="3975100" cy="22860"/>
          </a:xfrm>
          <a:custGeom>
            <a:avLst/>
            <a:gdLst/>
            <a:ahLst/>
            <a:cxnLst/>
            <a:rect l="l" t="t" r="r" b="b"/>
            <a:pathLst>
              <a:path w="3975100" h="22860">
                <a:moveTo>
                  <a:pt x="3974642" y="0"/>
                </a:moveTo>
                <a:lnTo>
                  <a:pt x="0" y="0"/>
                </a:lnTo>
                <a:lnTo>
                  <a:pt x="0" y="22860"/>
                </a:lnTo>
                <a:lnTo>
                  <a:pt x="3974642" y="22860"/>
                </a:lnTo>
                <a:lnTo>
                  <a:pt x="3974642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 txBox="1"/>
          <p:nvPr/>
        </p:nvSpPr>
        <p:spPr>
          <a:xfrm>
            <a:off x="2035555" y="5834278"/>
            <a:ext cx="2202180" cy="33655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2050" dirty="0">
                <a:latin typeface="Cambria Math"/>
                <a:cs typeface="Cambria Math"/>
              </a:rPr>
              <a:t>% </a:t>
            </a:r>
            <a:r>
              <a:rPr sz="2050" spc="114" dirty="0">
                <a:latin typeface="Cambria Math"/>
                <a:cs typeface="Cambria Math"/>
              </a:rPr>
              <a:t>change</a:t>
            </a:r>
            <a:r>
              <a:rPr sz="2050" spc="5" dirty="0">
                <a:latin typeface="Cambria Math"/>
                <a:cs typeface="Cambria Math"/>
              </a:rPr>
              <a:t> </a:t>
            </a:r>
            <a:r>
              <a:rPr sz="2050" spc="100" dirty="0">
                <a:latin typeface="Cambria Math"/>
                <a:cs typeface="Cambria Math"/>
              </a:rPr>
              <a:t>in</a:t>
            </a:r>
            <a:r>
              <a:rPr sz="2050" spc="10" dirty="0">
                <a:latin typeface="Cambria Math"/>
                <a:cs typeface="Cambria Math"/>
              </a:rPr>
              <a:t> </a:t>
            </a:r>
            <a:r>
              <a:rPr sz="2050" spc="85" dirty="0">
                <a:latin typeface="Cambria Math"/>
                <a:cs typeface="Cambria Math"/>
              </a:rPr>
              <a:t>price</a:t>
            </a:r>
            <a:endParaRPr sz="2050">
              <a:latin typeface="Cambria Math"/>
              <a:cs typeface="Cambria Math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5192395" y="5559348"/>
            <a:ext cx="202565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spc="-50" dirty="0">
                <a:latin typeface="Calibri"/>
                <a:cs typeface="Calibri"/>
              </a:rPr>
              <a:t>=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1136396" y="5446877"/>
            <a:ext cx="4909820" cy="33655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  <a:tabLst>
                <a:tab pos="4327525" algn="l"/>
              </a:tabLst>
            </a:pPr>
            <a:r>
              <a:rPr sz="2050" dirty="0">
                <a:latin typeface="Cambria Math"/>
                <a:cs typeface="Cambria Math"/>
              </a:rPr>
              <a:t>%</a:t>
            </a:r>
            <a:r>
              <a:rPr sz="2050" spc="5" dirty="0">
                <a:latin typeface="Cambria Math"/>
                <a:cs typeface="Cambria Math"/>
              </a:rPr>
              <a:t> </a:t>
            </a:r>
            <a:r>
              <a:rPr sz="2050" spc="114" dirty="0">
                <a:latin typeface="Cambria Math"/>
                <a:cs typeface="Cambria Math"/>
              </a:rPr>
              <a:t>change</a:t>
            </a:r>
            <a:r>
              <a:rPr sz="2050" spc="5" dirty="0">
                <a:latin typeface="Cambria Math"/>
                <a:cs typeface="Cambria Math"/>
              </a:rPr>
              <a:t> </a:t>
            </a:r>
            <a:r>
              <a:rPr sz="2050" spc="100" dirty="0">
                <a:latin typeface="Cambria Math"/>
                <a:cs typeface="Cambria Math"/>
              </a:rPr>
              <a:t>in</a:t>
            </a:r>
            <a:r>
              <a:rPr sz="2050" spc="10" dirty="0">
                <a:latin typeface="Cambria Math"/>
                <a:cs typeface="Cambria Math"/>
              </a:rPr>
              <a:t> </a:t>
            </a:r>
            <a:r>
              <a:rPr sz="2050" spc="114" dirty="0">
                <a:latin typeface="Cambria Math"/>
                <a:cs typeface="Cambria Math"/>
              </a:rPr>
              <a:t>quantity</a:t>
            </a:r>
            <a:r>
              <a:rPr sz="2050" spc="15" dirty="0">
                <a:latin typeface="Cambria Math"/>
                <a:cs typeface="Cambria Math"/>
              </a:rPr>
              <a:t> </a:t>
            </a:r>
            <a:r>
              <a:rPr sz="2050" spc="114" dirty="0">
                <a:latin typeface="Cambria Math"/>
                <a:cs typeface="Cambria Math"/>
              </a:rPr>
              <a:t>demanded</a:t>
            </a:r>
            <a:r>
              <a:rPr sz="2050" dirty="0">
                <a:latin typeface="Cambria Math"/>
                <a:cs typeface="Cambria Math"/>
              </a:rPr>
              <a:t>	</a:t>
            </a:r>
            <a:r>
              <a:rPr sz="2050" spc="-25" dirty="0">
                <a:latin typeface="Cambria Math"/>
                <a:cs typeface="Cambria Math"/>
              </a:rPr>
              <a:t>−2%</a:t>
            </a:r>
            <a:endParaRPr sz="2050">
              <a:latin typeface="Cambria Math"/>
              <a:cs typeface="Cambria Math"/>
            </a:endParaRPr>
          </a:p>
        </p:txBody>
      </p:sp>
      <p:sp>
        <p:nvSpPr>
          <p:cNvPr id="14" name="object 14"/>
          <p:cNvSpPr/>
          <p:nvPr/>
        </p:nvSpPr>
        <p:spPr>
          <a:xfrm>
            <a:off x="5463285" y="5813336"/>
            <a:ext cx="570230" cy="22860"/>
          </a:xfrm>
          <a:custGeom>
            <a:avLst/>
            <a:gdLst/>
            <a:ahLst/>
            <a:cxnLst/>
            <a:rect l="l" t="t" r="r" b="b"/>
            <a:pathLst>
              <a:path w="570229" h="22860">
                <a:moveTo>
                  <a:pt x="569976" y="0"/>
                </a:moveTo>
                <a:lnTo>
                  <a:pt x="0" y="0"/>
                </a:lnTo>
                <a:lnTo>
                  <a:pt x="0" y="22860"/>
                </a:lnTo>
                <a:lnTo>
                  <a:pt x="569976" y="22860"/>
                </a:lnTo>
                <a:lnTo>
                  <a:pt x="569976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 txBox="1"/>
          <p:nvPr/>
        </p:nvSpPr>
        <p:spPr>
          <a:xfrm>
            <a:off x="5469763" y="5834278"/>
            <a:ext cx="558165" cy="33655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2050" spc="-25" dirty="0">
                <a:latin typeface="Cambria Math"/>
                <a:cs typeface="Cambria Math"/>
              </a:rPr>
              <a:t>10%</a:t>
            </a:r>
            <a:endParaRPr sz="2050">
              <a:latin typeface="Cambria Math"/>
              <a:cs typeface="Cambria Math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6102222" y="5659932"/>
            <a:ext cx="610870" cy="3314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dirty="0">
                <a:latin typeface="Calibri"/>
                <a:cs typeface="Calibri"/>
              </a:rPr>
              <a:t>=</a:t>
            </a:r>
            <a:r>
              <a:rPr sz="2000" spc="-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-</a:t>
            </a:r>
            <a:r>
              <a:rPr sz="2000" spc="-25" dirty="0">
                <a:latin typeface="Calibri"/>
                <a:cs typeface="Calibri"/>
              </a:rPr>
              <a:t>0.2</a:t>
            </a:r>
            <a:endParaRPr sz="2000">
              <a:latin typeface="Calibri"/>
              <a:cs typeface="Calibri"/>
            </a:endParaRPr>
          </a:p>
        </p:txBody>
      </p:sp>
      <p:pic>
        <p:nvPicPr>
          <p:cNvPr id="17" name="object 17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763511" y="4706111"/>
            <a:ext cx="1923288" cy="1402080"/>
          </a:xfrm>
          <a:prstGeom prst="rect">
            <a:avLst/>
          </a:prstGeom>
        </p:spPr>
      </p:pic>
      <p:sp>
        <p:nvSpPr>
          <p:cNvPr id="18" name="object 18"/>
          <p:cNvSpPr/>
          <p:nvPr/>
        </p:nvSpPr>
        <p:spPr>
          <a:xfrm>
            <a:off x="756666" y="2205989"/>
            <a:ext cx="7777480" cy="864235"/>
          </a:xfrm>
          <a:custGeom>
            <a:avLst/>
            <a:gdLst/>
            <a:ahLst/>
            <a:cxnLst/>
            <a:rect l="l" t="t" r="r" b="b"/>
            <a:pathLst>
              <a:path w="7777480" h="864235">
                <a:moveTo>
                  <a:pt x="0" y="144018"/>
                </a:moveTo>
                <a:lnTo>
                  <a:pt x="7342" y="98511"/>
                </a:lnTo>
                <a:lnTo>
                  <a:pt x="27786" y="58978"/>
                </a:lnTo>
                <a:lnTo>
                  <a:pt x="58962" y="27797"/>
                </a:lnTo>
                <a:lnTo>
                  <a:pt x="98496" y="7345"/>
                </a:lnTo>
                <a:lnTo>
                  <a:pt x="144018" y="0"/>
                </a:lnTo>
                <a:lnTo>
                  <a:pt x="7632954" y="0"/>
                </a:lnTo>
                <a:lnTo>
                  <a:pt x="7678460" y="7345"/>
                </a:lnTo>
                <a:lnTo>
                  <a:pt x="7717993" y="27797"/>
                </a:lnTo>
                <a:lnTo>
                  <a:pt x="7749174" y="58978"/>
                </a:lnTo>
                <a:lnTo>
                  <a:pt x="7769626" y="98511"/>
                </a:lnTo>
                <a:lnTo>
                  <a:pt x="7776972" y="144018"/>
                </a:lnTo>
                <a:lnTo>
                  <a:pt x="7776972" y="720089"/>
                </a:lnTo>
                <a:lnTo>
                  <a:pt x="7769626" y="765596"/>
                </a:lnTo>
                <a:lnTo>
                  <a:pt x="7749174" y="805129"/>
                </a:lnTo>
                <a:lnTo>
                  <a:pt x="7717993" y="836310"/>
                </a:lnTo>
                <a:lnTo>
                  <a:pt x="7678460" y="856762"/>
                </a:lnTo>
                <a:lnTo>
                  <a:pt x="7632954" y="864108"/>
                </a:lnTo>
                <a:lnTo>
                  <a:pt x="144018" y="864108"/>
                </a:lnTo>
                <a:lnTo>
                  <a:pt x="98496" y="856762"/>
                </a:lnTo>
                <a:lnTo>
                  <a:pt x="58962" y="836310"/>
                </a:lnTo>
                <a:lnTo>
                  <a:pt x="27786" y="805129"/>
                </a:lnTo>
                <a:lnTo>
                  <a:pt x="7342" y="765596"/>
                </a:lnTo>
                <a:lnTo>
                  <a:pt x="0" y="720089"/>
                </a:lnTo>
                <a:lnTo>
                  <a:pt x="0" y="144018"/>
                </a:lnTo>
                <a:close/>
              </a:path>
            </a:pathLst>
          </a:custGeom>
          <a:ln w="38100">
            <a:solidFill>
              <a:srgbClr val="006FC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10</a:t>
            </a:fld>
            <a:endParaRPr spc="-25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261619" rIns="0" bIns="0" rtlCol="0">
            <a:spAutoFit/>
          </a:bodyPr>
          <a:lstStyle/>
          <a:p>
            <a:pPr marL="342900">
              <a:lnSpc>
                <a:spcPct val="100000"/>
              </a:lnSpc>
              <a:spcBef>
                <a:spcPts val="95"/>
              </a:spcBef>
            </a:pPr>
            <a:r>
              <a:rPr sz="2200" dirty="0"/>
              <a:t>THE</a:t>
            </a:r>
            <a:r>
              <a:rPr sz="2200" spc="-65" dirty="0"/>
              <a:t> </a:t>
            </a:r>
            <a:r>
              <a:rPr sz="2200" dirty="0"/>
              <a:t>ELASTICITY</a:t>
            </a:r>
            <a:r>
              <a:rPr sz="2200" spc="-55" dirty="0"/>
              <a:t> </a:t>
            </a:r>
            <a:r>
              <a:rPr sz="2200" dirty="0"/>
              <a:t>OF</a:t>
            </a:r>
            <a:r>
              <a:rPr sz="2200" spc="-50" dirty="0"/>
              <a:t> </a:t>
            </a:r>
            <a:r>
              <a:rPr sz="2200" spc="-10" dirty="0"/>
              <a:t>DEMAND</a:t>
            </a:r>
            <a:endParaRPr sz="2200"/>
          </a:p>
        </p:txBody>
      </p:sp>
      <p:sp>
        <p:nvSpPr>
          <p:cNvPr id="3" name="object 3"/>
          <p:cNvSpPr txBox="1"/>
          <p:nvPr/>
        </p:nvSpPr>
        <p:spPr>
          <a:xfrm>
            <a:off x="409143" y="1037082"/>
            <a:ext cx="4053840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b="1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Price</a:t>
            </a:r>
            <a:r>
              <a:rPr sz="2000" b="1" u="sng" spc="-3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000" b="1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Elasticity</a:t>
            </a:r>
            <a:r>
              <a:rPr sz="2000" b="1" u="sng" spc="-5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000" b="1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of</a:t>
            </a:r>
            <a:r>
              <a:rPr sz="2000" b="1" u="sng" spc="-2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000" b="1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Demand:</a:t>
            </a:r>
            <a:r>
              <a:rPr sz="2000" b="1" u="sng" spc="-5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000" b="1" u="sng" spc="-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Computing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09143" y="2134616"/>
            <a:ext cx="8333105" cy="28308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5"/>
              </a:spcBef>
            </a:pPr>
            <a:r>
              <a:rPr sz="2000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Example</a:t>
            </a:r>
            <a:r>
              <a:rPr sz="2000" u="sng" spc="37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000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2</a:t>
            </a:r>
            <a:r>
              <a:rPr sz="2000" dirty="0">
                <a:latin typeface="Calibri"/>
                <a:cs typeface="Calibri"/>
              </a:rPr>
              <a:t>:</a:t>
            </a:r>
            <a:r>
              <a:rPr sz="2000" spc="37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an</a:t>
            </a:r>
            <a:r>
              <a:rPr sz="2000" spc="37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increase</a:t>
            </a:r>
            <a:r>
              <a:rPr sz="2000" spc="36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in</a:t>
            </a:r>
            <a:r>
              <a:rPr sz="2000" spc="38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37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price</a:t>
            </a:r>
            <a:r>
              <a:rPr sz="2000" spc="37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of</a:t>
            </a:r>
            <a:r>
              <a:rPr sz="2000" spc="37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an</a:t>
            </a:r>
            <a:r>
              <a:rPr sz="2000" spc="38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ice-</a:t>
            </a:r>
            <a:r>
              <a:rPr sz="2000" dirty="0">
                <a:latin typeface="Calibri"/>
                <a:cs typeface="Calibri"/>
              </a:rPr>
              <a:t>cream</a:t>
            </a:r>
            <a:r>
              <a:rPr sz="2000" spc="36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cone</a:t>
            </a:r>
            <a:r>
              <a:rPr sz="2000" spc="38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from</a:t>
            </a:r>
            <a:r>
              <a:rPr sz="2000" spc="36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€2</a:t>
            </a:r>
            <a:r>
              <a:rPr sz="2000" spc="37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to</a:t>
            </a:r>
            <a:r>
              <a:rPr sz="2000" spc="37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€2.20 </a:t>
            </a:r>
            <a:r>
              <a:rPr sz="2000" dirty="0">
                <a:latin typeface="Calibri"/>
                <a:cs typeface="Calibri"/>
              </a:rPr>
              <a:t>causes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amount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of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ice-</a:t>
            </a:r>
            <a:r>
              <a:rPr sz="2000" dirty="0">
                <a:latin typeface="Calibri"/>
                <a:cs typeface="Calibri"/>
              </a:rPr>
              <a:t>cream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you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buy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to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fall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from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10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to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8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cones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per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month.</a:t>
            </a:r>
            <a:endParaRPr sz="20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915"/>
              </a:spcBef>
            </a:pPr>
            <a:endParaRPr sz="2000">
              <a:latin typeface="Calibri"/>
              <a:cs typeface="Calibri"/>
            </a:endParaRPr>
          </a:p>
          <a:p>
            <a:pPr algn="ctr">
              <a:lnSpc>
                <a:spcPct val="100000"/>
              </a:lnSpc>
            </a:pPr>
            <a:r>
              <a:rPr sz="2000" dirty="0">
                <a:latin typeface="Calibri"/>
                <a:cs typeface="Calibri"/>
              </a:rPr>
              <a:t>%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change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=</a:t>
            </a:r>
            <a:r>
              <a:rPr sz="2000" spc="-1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(final</a:t>
            </a:r>
            <a:r>
              <a:rPr sz="2000" spc="-15" dirty="0">
                <a:latin typeface="Calibri"/>
                <a:cs typeface="Calibri"/>
              </a:rPr>
              <a:t> </a:t>
            </a:r>
            <a:r>
              <a:rPr sz="2000" spc="-20" dirty="0">
                <a:latin typeface="Calibri"/>
                <a:cs typeface="Calibri"/>
              </a:rPr>
              <a:t>value-</a:t>
            </a:r>
            <a:r>
              <a:rPr sz="2000" dirty="0">
                <a:latin typeface="Calibri"/>
                <a:cs typeface="Calibri"/>
              </a:rPr>
              <a:t>initial</a:t>
            </a:r>
            <a:r>
              <a:rPr sz="2000" spc="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value)/initial</a:t>
            </a:r>
            <a:r>
              <a:rPr sz="2000" spc="-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value</a:t>
            </a:r>
            <a:r>
              <a:rPr sz="2000" spc="-2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(x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spc="-20" dirty="0">
                <a:latin typeface="Calibri"/>
                <a:cs typeface="Calibri"/>
              </a:rPr>
              <a:t>100)</a:t>
            </a:r>
            <a:endParaRPr sz="20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919"/>
              </a:spcBef>
            </a:pPr>
            <a:endParaRPr sz="20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2000" dirty="0">
                <a:latin typeface="Calibri"/>
                <a:cs typeface="Calibri"/>
              </a:rPr>
              <a:t>%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change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in</a:t>
            </a:r>
            <a:r>
              <a:rPr sz="2000" spc="-1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quantity</a:t>
            </a:r>
            <a:r>
              <a:rPr sz="2000" spc="-2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=</a:t>
            </a:r>
            <a:r>
              <a:rPr sz="2000" spc="-1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(8</a:t>
            </a:r>
            <a:r>
              <a:rPr sz="2000" spc="-1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–</a:t>
            </a:r>
            <a:r>
              <a:rPr sz="2000" spc="-1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10)/10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x</a:t>
            </a:r>
            <a:r>
              <a:rPr sz="2000" spc="-1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100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=</a:t>
            </a:r>
            <a:r>
              <a:rPr sz="2000" spc="-10" dirty="0">
                <a:latin typeface="Calibri"/>
                <a:cs typeface="Calibri"/>
              </a:rPr>
              <a:t> -</a:t>
            </a:r>
            <a:r>
              <a:rPr sz="2000" spc="-25" dirty="0">
                <a:latin typeface="Calibri"/>
                <a:cs typeface="Calibri"/>
              </a:rPr>
              <a:t>20</a:t>
            </a:r>
            <a:endParaRPr sz="20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919"/>
              </a:spcBef>
            </a:pPr>
            <a:endParaRPr sz="20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2000" dirty="0">
                <a:latin typeface="Calibri"/>
                <a:cs typeface="Calibri"/>
              </a:rPr>
              <a:t>%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change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in</a:t>
            </a:r>
            <a:r>
              <a:rPr sz="2000" spc="-1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price</a:t>
            </a:r>
            <a:r>
              <a:rPr sz="2000" spc="-1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=</a:t>
            </a:r>
            <a:r>
              <a:rPr sz="2000" spc="-1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(2.20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–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2)/2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x</a:t>
            </a:r>
            <a:r>
              <a:rPr sz="2000" spc="-1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100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=</a:t>
            </a:r>
            <a:r>
              <a:rPr sz="2000" spc="-10" dirty="0">
                <a:latin typeface="Calibri"/>
                <a:cs typeface="Calibri"/>
              </a:rPr>
              <a:t> </a:t>
            </a:r>
            <a:r>
              <a:rPr sz="2000" spc="-50" dirty="0">
                <a:latin typeface="Calibri"/>
                <a:cs typeface="Calibri"/>
              </a:rPr>
              <a:t>2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409143" y="5481929"/>
            <a:ext cx="3499485" cy="330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dirty="0">
                <a:latin typeface="Calibri"/>
                <a:cs typeface="Calibri"/>
              </a:rPr>
              <a:t>Price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elasticity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of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demand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(PED)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spc="-50" dirty="0">
                <a:latin typeface="Calibri"/>
                <a:cs typeface="Calibri"/>
              </a:rPr>
              <a:t>=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3953002" y="5667031"/>
            <a:ext cx="2848610" cy="17145"/>
          </a:xfrm>
          <a:custGeom>
            <a:avLst/>
            <a:gdLst/>
            <a:ahLst/>
            <a:cxnLst/>
            <a:rect l="l" t="t" r="r" b="b"/>
            <a:pathLst>
              <a:path w="2848609" h="17145">
                <a:moveTo>
                  <a:pt x="2848355" y="0"/>
                </a:moveTo>
                <a:lnTo>
                  <a:pt x="0" y="0"/>
                </a:lnTo>
                <a:lnTo>
                  <a:pt x="0" y="16763"/>
                </a:lnTo>
                <a:lnTo>
                  <a:pt x="2848355" y="16763"/>
                </a:lnTo>
                <a:lnTo>
                  <a:pt x="2848355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3940809" y="5401157"/>
            <a:ext cx="2875280" cy="248920"/>
          </a:xfrm>
          <a:prstGeom prst="rect">
            <a:avLst/>
          </a:prstGeom>
        </p:spPr>
        <p:txBody>
          <a:bodyPr vert="horz" wrap="square" lIns="0" tIns="146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5"/>
              </a:spcBef>
            </a:pPr>
            <a:r>
              <a:rPr sz="1450" dirty="0">
                <a:latin typeface="Cambria Math"/>
                <a:cs typeface="Cambria Math"/>
              </a:rPr>
              <a:t>%</a:t>
            </a:r>
            <a:r>
              <a:rPr sz="1450" spc="20" dirty="0">
                <a:latin typeface="Cambria Math"/>
                <a:cs typeface="Cambria Math"/>
              </a:rPr>
              <a:t> </a:t>
            </a:r>
            <a:r>
              <a:rPr sz="1450" spc="90" dirty="0">
                <a:latin typeface="Cambria Math"/>
                <a:cs typeface="Cambria Math"/>
              </a:rPr>
              <a:t>change</a:t>
            </a:r>
            <a:r>
              <a:rPr sz="1450" spc="15" dirty="0">
                <a:latin typeface="Cambria Math"/>
                <a:cs typeface="Cambria Math"/>
              </a:rPr>
              <a:t> </a:t>
            </a:r>
            <a:r>
              <a:rPr sz="1450" spc="90" dirty="0">
                <a:latin typeface="Cambria Math"/>
                <a:cs typeface="Cambria Math"/>
              </a:rPr>
              <a:t>in</a:t>
            </a:r>
            <a:r>
              <a:rPr sz="1450" spc="15" dirty="0">
                <a:latin typeface="Cambria Math"/>
                <a:cs typeface="Cambria Math"/>
              </a:rPr>
              <a:t> </a:t>
            </a:r>
            <a:r>
              <a:rPr sz="1450" spc="90" dirty="0">
                <a:latin typeface="Cambria Math"/>
                <a:cs typeface="Cambria Math"/>
              </a:rPr>
              <a:t>quantity</a:t>
            </a:r>
            <a:r>
              <a:rPr sz="1450" spc="20" dirty="0">
                <a:latin typeface="Cambria Math"/>
                <a:cs typeface="Cambria Math"/>
              </a:rPr>
              <a:t> </a:t>
            </a:r>
            <a:r>
              <a:rPr sz="1450" spc="90" dirty="0">
                <a:latin typeface="Cambria Math"/>
                <a:cs typeface="Cambria Math"/>
              </a:rPr>
              <a:t>demanded</a:t>
            </a:r>
            <a:endParaRPr sz="1450">
              <a:latin typeface="Cambria Math"/>
              <a:cs typeface="Cambria Math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4584319" y="5678220"/>
            <a:ext cx="1586865" cy="248920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1450" dirty="0">
                <a:latin typeface="Cambria Math"/>
                <a:cs typeface="Cambria Math"/>
              </a:rPr>
              <a:t>%</a:t>
            </a:r>
            <a:r>
              <a:rPr sz="1450" spc="15" dirty="0">
                <a:latin typeface="Cambria Math"/>
                <a:cs typeface="Cambria Math"/>
              </a:rPr>
              <a:t> </a:t>
            </a:r>
            <a:r>
              <a:rPr sz="1450" spc="90" dirty="0">
                <a:latin typeface="Cambria Math"/>
                <a:cs typeface="Cambria Math"/>
              </a:rPr>
              <a:t>change</a:t>
            </a:r>
            <a:r>
              <a:rPr sz="1450" spc="10" dirty="0">
                <a:latin typeface="Cambria Math"/>
                <a:cs typeface="Cambria Math"/>
              </a:rPr>
              <a:t> </a:t>
            </a:r>
            <a:r>
              <a:rPr sz="1450" spc="90" dirty="0">
                <a:latin typeface="Cambria Math"/>
                <a:cs typeface="Cambria Math"/>
              </a:rPr>
              <a:t>in</a:t>
            </a:r>
            <a:r>
              <a:rPr sz="1450" spc="20" dirty="0">
                <a:latin typeface="Cambria Math"/>
                <a:cs typeface="Cambria Math"/>
              </a:rPr>
              <a:t> </a:t>
            </a:r>
            <a:r>
              <a:rPr sz="1450" spc="65" dirty="0">
                <a:latin typeface="Cambria Math"/>
                <a:cs typeface="Cambria Math"/>
              </a:rPr>
              <a:t>price</a:t>
            </a:r>
            <a:endParaRPr sz="1450">
              <a:latin typeface="Cambria Math"/>
              <a:cs typeface="Cambria Math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6846189" y="5481929"/>
            <a:ext cx="1464310" cy="330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dirty="0">
                <a:latin typeface="Calibri"/>
                <a:cs typeface="Calibri"/>
              </a:rPr>
              <a:t>=</a:t>
            </a:r>
            <a:r>
              <a:rPr sz="2000" spc="-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-</a:t>
            </a:r>
            <a:r>
              <a:rPr sz="2000" dirty="0">
                <a:latin typeface="Calibri"/>
                <a:cs typeface="Calibri"/>
              </a:rPr>
              <a:t>20</a:t>
            </a:r>
            <a:r>
              <a:rPr sz="2000" spc="-1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/</a:t>
            </a:r>
            <a:r>
              <a:rPr sz="2000" spc="-1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2</a:t>
            </a:r>
            <a:r>
              <a:rPr sz="2000" spc="-2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=</a:t>
            </a:r>
            <a:r>
              <a:rPr sz="2000" spc="-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-</a:t>
            </a:r>
            <a:r>
              <a:rPr sz="2000" spc="-25" dirty="0">
                <a:latin typeface="Calibri"/>
                <a:cs typeface="Calibri"/>
              </a:rPr>
              <a:t>10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1012697" y="3105150"/>
            <a:ext cx="6944995" cy="494030"/>
          </a:xfrm>
          <a:custGeom>
            <a:avLst/>
            <a:gdLst/>
            <a:ahLst/>
            <a:cxnLst/>
            <a:rect l="l" t="t" r="r" b="b"/>
            <a:pathLst>
              <a:path w="6944995" h="494029">
                <a:moveTo>
                  <a:pt x="0" y="82296"/>
                </a:moveTo>
                <a:lnTo>
                  <a:pt x="6466" y="50256"/>
                </a:lnTo>
                <a:lnTo>
                  <a:pt x="24103" y="24098"/>
                </a:lnTo>
                <a:lnTo>
                  <a:pt x="50261" y="6465"/>
                </a:lnTo>
                <a:lnTo>
                  <a:pt x="82296" y="0"/>
                </a:lnTo>
                <a:lnTo>
                  <a:pt x="6862572" y="0"/>
                </a:lnTo>
                <a:lnTo>
                  <a:pt x="6894611" y="6465"/>
                </a:lnTo>
                <a:lnTo>
                  <a:pt x="6920769" y="24098"/>
                </a:lnTo>
                <a:lnTo>
                  <a:pt x="6938402" y="50256"/>
                </a:lnTo>
                <a:lnTo>
                  <a:pt x="6944868" y="82296"/>
                </a:lnTo>
                <a:lnTo>
                  <a:pt x="6944868" y="411479"/>
                </a:lnTo>
                <a:lnTo>
                  <a:pt x="6938402" y="443519"/>
                </a:lnTo>
                <a:lnTo>
                  <a:pt x="6920769" y="469677"/>
                </a:lnTo>
                <a:lnTo>
                  <a:pt x="6894611" y="487310"/>
                </a:lnTo>
                <a:lnTo>
                  <a:pt x="6862572" y="493775"/>
                </a:lnTo>
                <a:lnTo>
                  <a:pt x="82296" y="493775"/>
                </a:lnTo>
                <a:lnTo>
                  <a:pt x="50261" y="487310"/>
                </a:lnTo>
                <a:lnTo>
                  <a:pt x="24103" y="469677"/>
                </a:lnTo>
                <a:lnTo>
                  <a:pt x="6466" y="443519"/>
                </a:lnTo>
                <a:lnTo>
                  <a:pt x="0" y="411479"/>
                </a:lnTo>
                <a:lnTo>
                  <a:pt x="0" y="82296"/>
                </a:lnTo>
                <a:close/>
              </a:path>
            </a:pathLst>
          </a:custGeom>
          <a:ln w="38100">
            <a:solidFill>
              <a:srgbClr val="92CDD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11</a:t>
            </a:fld>
            <a:endParaRPr spc="-25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12</a:t>
            </a:fld>
            <a:endParaRPr spc="-25"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228981" rIns="0" bIns="0" rtlCol="0">
            <a:spAutoFit/>
          </a:bodyPr>
          <a:lstStyle/>
          <a:p>
            <a:pPr marL="205104">
              <a:lnSpc>
                <a:spcPct val="100000"/>
              </a:lnSpc>
              <a:spcBef>
                <a:spcPts val="95"/>
              </a:spcBef>
            </a:pPr>
            <a:r>
              <a:rPr sz="2200" dirty="0"/>
              <a:t>THE</a:t>
            </a:r>
            <a:r>
              <a:rPr sz="2200" spc="-65" dirty="0"/>
              <a:t> </a:t>
            </a:r>
            <a:r>
              <a:rPr sz="2200" dirty="0"/>
              <a:t>ELASTICITY</a:t>
            </a:r>
            <a:r>
              <a:rPr sz="2200" spc="-55" dirty="0"/>
              <a:t> </a:t>
            </a:r>
            <a:r>
              <a:rPr sz="2200" dirty="0"/>
              <a:t>OF</a:t>
            </a:r>
            <a:r>
              <a:rPr sz="2200" spc="-50" dirty="0"/>
              <a:t> </a:t>
            </a:r>
            <a:r>
              <a:rPr sz="2200" spc="-10" dirty="0"/>
              <a:t>DEMAND</a:t>
            </a:r>
            <a:endParaRPr sz="2200"/>
          </a:p>
        </p:txBody>
      </p:sp>
      <p:sp>
        <p:nvSpPr>
          <p:cNvPr id="3" name="object 3"/>
          <p:cNvSpPr txBox="1"/>
          <p:nvPr/>
        </p:nvSpPr>
        <p:spPr>
          <a:xfrm>
            <a:off x="271373" y="1004062"/>
            <a:ext cx="8333740" cy="544068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b="1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Price</a:t>
            </a:r>
            <a:r>
              <a:rPr sz="2000" b="1" u="sng" spc="-3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000" b="1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Elasticity</a:t>
            </a:r>
            <a:r>
              <a:rPr sz="2000" b="1" u="sng" spc="-5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000" b="1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of</a:t>
            </a:r>
            <a:r>
              <a:rPr sz="2000" b="1" u="sng" spc="-1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000" b="1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Demand:</a:t>
            </a:r>
            <a:r>
              <a:rPr sz="2000" b="1" u="sng" spc="-5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000" b="1" u="sng" spc="-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Interpretation</a:t>
            </a:r>
            <a:endParaRPr sz="20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919"/>
              </a:spcBef>
            </a:pPr>
            <a:endParaRPr sz="20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2000" b="1" dirty="0">
                <a:solidFill>
                  <a:srgbClr val="006FC0"/>
                </a:solidFill>
                <a:latin typeface="Calibri"/>
                <a:cs typeface="Calibri"/>
              </a:rPr>
              <a:t>The</a:t>
            </a:r>
            <a:r>
              <a:rPr sz="2000" b="1" spc="-20" dirty="0">
                <a:solidFill>
                  <a:srgbClr val="006FC0"/>
                </a:solidFill>
                <a:latin typeface="Calibri"/>
                <a:cs typeface="Calibri"/>
              </a:rPr>
              <a:t> sign</a:t>
            </a:r>
            <a:endParaRPr sz="20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915"/>
              </a:spcBef>
            </a:pPr>
            <a:endParaRPr sz="20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2000" dirty="0">
                <a:latin typeface="Calibri"/>
                <a:cs typeface="Calibri"/>
              </a:rPr>
              <a:t>The</a:t>
            </a:r>
            <a:r>
              <a:rPr sz="2000" spc="46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elasticity</a:t>
            </a:r>
            <a:r>
              <a:rPr sz="2000" spc="47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is</a:t>
            </a:r>
            <a:r>
              <a:rPr sz="2000" spc="47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usually</a:t>
            </a:r>
            <a:r>
              <a:rPr sz="2000" spc="465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reported</a:t>
            </a:r>
            <a:r>
              <a:rPr sz="2000" b="1" spc="475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as</a:t>
            </a:r>
            <a:r>
              <a:rPr sz="2000" b="1" spc="475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a</a:t>
            </a:r>
            <a:r>
              <a:rPr sz="2000" b="1" spc="465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positive</a:t>
            </a:r>
            <a:r>
              <a:rPr sz="2000" b="1" spc="475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number</a:t>
            </a:r>
            <a:r>
              <a:rPr sz="2000" b="1" spc="46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while</a:t>
            </a:r>
            <a:r>
              <a:rPr sz="2000" spc="47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it</a:t>
            </a:r>
            <a:r>
              <a:rPr sz="2000" spc="484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is</a:t>
            </a:r>
            <a:r>
              <a:rPr sz="2000" spc="48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formally</a:t>
            </a:r>
            <a:endParaRPr sz="20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2000" b="1" spc="-10" dirty="0">
                <a:latin typeface="Calibri"/>
                <a:cs typeface="Calibri"/>
              </a:rPr>
              <a:t>negative</a:t>
            </a:r>
            <a:r>
              <a:rPr sz="2000" b="1" spc="-25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from</a:t>
            </a:r>
            <a:r>
              <a:rPr sz="2000" b="1" spc="-40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the</a:t>
            </a:r>
            <a:r>
              <a:rPr sz="2000" b="1" spc="-35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law</a:t>
            </a:r>
            <a:r>
              <a:rPr sz="2000" b="1" spc="-45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of</a:t>
            </a:r>
            <a:r>
              <a:rPr sz="2000" b="1" spc="-35" dirty="0">
                <a:latin typeface="Calibri"/>
                <a:cs typeface="Calibri"/>
              </a:rPr>
              <a:t> </a:t>
            </a:r>
            <a:r>
              <a:rPr sz="2000" b="1" spc="-10" dirty="0">
                <a:latin typeface="Calibri"/>
                <a:cs typeface="Calibri"/>
              </a:rPr>
              <a:t>demand!</a:t>
            </a:r>
            <a:endParaRPr sz="2000">
              <a:latin typeface="Calibri"/>
              <a:cs typeface="Calibri"/>
            </a:endParaRPr>
          </a:p>
          <a:p>
            <a:pPr marL="12700" marR="6350" indent="914400">
              <a:lnSpc>
                <a:spcPct val="100000"/>
              </a:lnSpc>
              <a:spcBef>
                <a:spcPts val="480"/>
              </a:spcBef>
            </a:pPr>
            <a:r>
              <a:rPr sz="2000" dirty="0">
                <a:latin typeface="Calibri"/>
                <a:cs typeface="Calibri"/>
              </a:rPr>
              <a:t>→</a:t>
            </a:r>
            <a:r>
              <a:rPr sz="2000" spc="27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For</a:t>
            </a:r>
            <a:r>
              <a:rPr sz="2000" spc="260" dirty="0"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006FC0"/>
                </a:solidFill>
                <a:latin typeface="Calibri"/>
                <a:cs typeface="Calibri"/>
              </a:rPr>
              <a:t>ordinary</a:t>
            </a:r>
            <a:r>
              <a:rPr sz="2000" spc="26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006FC0"/>
                </a:solidFill>
                <a:latin typeface="Calibri"/>
                <a:cs typeface="Calibri"/>
              </a:rPr>
              <a:t>goods</a:t>
            </a:r>
            <a:r>
              <a:rPr sz="2000" spc="27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an</a:t>
            </a:r>
            <a:r>
              <a:rPr sz="2000" spc="28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increase</a:t>
            </a:r>
            <a:r>
              <a:rPr sz="2000" spc="28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in</a:t>
            </a:r>
            <a:r>
              <a:rPr sz="2000" spc="28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price</a:t>
            </a:r>
            <a:r>
              <a:rPr sz="2000" spc="27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leads</a:t>
            </a:r>
            <a:r>
              <a:rPr sz="2000" spc="28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to</a:t>
            </a:r>
            <a:r>
              <a:rPr sz="2000" spc="27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</a:t>
            </a:r>
            <a:r>
              <a:rPr sz="2000" spc="27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fall</a:t>
            </a:r>
            <a:r>
              <a:rPr sz="2000" spc="28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in</a:t>
            </a:r>
            <a:r>
              <a:rPr sz="2000" spc="28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quantity </a:t>
            </a:r>
            <a:r>
              <a:rPr sz="2000" dirty="0">
                <a:latin typeface="Calibri"/>
                <a:cs typeface="Calibri"/>
              </a:rPr>
              <a:t>demanded,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hence,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changes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in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quantity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and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price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go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into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opposite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directions.</a:t>
            </a:r>
            <a:endParaRPr sz="2000">
              <a:latin typeface="Calibri"/>
              <a:cs typeface="Calibri"/>
            </a:endParaRPr>
          </a:p>
          <a:p>
            <a:pPr marL="354330" marR="5080" indent="-342265" algn="just">
              <a:lnSpc>
                <a:spcPct val="100000"/>
              </a:lnSpc>
              <a:spcBef>
                <a:spcPts val="2210"/>
              </a:spcBef>
              <a:buFont typeface="Wingdings"/>
              <a:buChar char=""/>
              <a:tabLst>
                <a:tab pos="355600" algn="l"/>
              </a:tabLst>
            </a:pPr>
            <a:r>
              <a:rPr sz="2000" dirty="0">
                <a:solidFill>
                  <a:srgbClr val="FF0000"/>
                </a:solidFill>
                <a:latin typeface="Calibri"/>
                <a:cs typeface="Calibri"/>
              </a:rPr>
              <a:t>We</a:t>
            </a:r>
            <a:r>
              <a:rPr sz="2000" spc="65" dirty="0">
                <a:solidFill>
                  <a:srgbClr val="FF0000"/>
                </a:solidFill>
                <a:latin typeface="Calibri"/>
                <a:cs typeface="Calibri"/>
              </a:rPr>
              <a:t>  </a:t>
            </a:r>
            <a:r>
              <a:rPr sz="2000" dirty="0">
                <a:solidFill>
                  <a:srgbClr val="FF0000"/>
                </a:solidFill>
                <a:latin typeface="Calibri"/>
                <a:cs typeface="Calibri"/>
              </a:rPr>
              <a:t>interpret</a:t>
            </a:r>
            <a:r>
              <a:rPr sz="2000" spc="65" dirty="0">
                <a:solidFill>
                  <a:srgbClr val="FF0000"/>
                </a:solidFill>
                <a:latin typeface="Calibri"/>
                <a:cs typeface="Calibri"/>
              </a:rPr>
              <a:t>  </a:t>
            </a:r>
            <a:r>
              <a:rPr sz="2000" dirty="0">
                <a:solidFill>
                  <a:srgbClr val="FF0000"/>
                </a:solidFill>
                <a:latin typeface="Calibri"/>
                <a:cs typeface="Calibri"/>
              </a:rPr>
              <a:t>elasticities</a:t>
            </a:r>
            <a:r>
              <a:rPr sz="2000" spc="70" dirty="0">
                <a:solidFill>
                  <a:srgbClr val="FF0000"/>
                </a:solidFill>
                <a:latin typeface="Calibri"/>
                <a:cs typeface="Calibri"/>
              </a:rPr>
              <a:t>  </a:t>
            </a:r>
            <a:r>
              <a:rPr sz="2000" dirty="0">
                <a:solidFill>
                  <a:srgbClr val="FF0000"/>
                </a:solidFill>
                <a:latin typeface="Calibri"/>
                <a:cs typeface="Calibri"/>
              </a:rPr>
              <a:t>on</a:t>
            </a:r>
            <a:r>
              <a:rPr sz="2000" spc="65" dirty="0">
                <a:solidFill>
                  <a:srgbClr val="FF0000"/>
                </a:solidFill>
                <a:latin typeface="Calibri"/>
                <a:cs typeface="Calibri"/>
              </a:rPr>
              <a:t>  </a:t>
            </a:r>
            <a:r>
              <a:rPr sz="2000" dirty="0">
                <a:solidFill>
                  <a:srgbClr val="FF0000"/>
                </a:solidFill>
                <a:latin typeface="Calibri"/>
                <a:cs typeface="Calibri"/>
              </a:rPr>
              <a:t>their</a:t>
            </a:r>
            <a:r>
              <a:rPr sz="2000" spc="60" dirty="0">
                <a:solidFill>
                  <a:srgbClr val="FF0000"/>
                </a:solidFill>
                <a:latin typeface="Calibri"/>
                <a:cs typeface="Calibri"/>
              </a:rPr>
              <a:t>  </a:t>
            </a:r>
            <a:r>
              <a:rPr sz="2000" b="1" dirty="0">
                <a:solidFill>
                  <a:srgbClr val="FF0000"/>
                </a:solidFill>
                <a:latin typeface="Calibri"/>
                <a:cs typeface="Calibri"/>
              </a:rPr>
              <a:t>absolute</a:t>
            </a:r>
            <a:r>
              <a:rPr sz="2000" b="1" spc="70" dirty="0">
                <a:solidFill>
                  <a:srgbClr val="FF0000"/>
                </a:solidFill>
                <a:latin typeface="Calibri"/>
                <a:cs typeface="Calibri"/>
              </a:rPr>
              <a:t>  </a:t>
            </a:r>
            <a:r>
              <a:rPr sz="2000" b="1" dirty="0">
                <a:solidFill>
                  <a:srgbClr val="FF0000"/>
                </a:solidFill>
                <a:latin typeface="Calibri"/>
                <a:cs typeface="Calibri"/>
              </a:rPr>
              <a:t>values</a:t>
            </a:r>
            <a:r>
              <a:rPr sz="2000" dirty="0">
                <a:latin typeface="Calibri"/>
                <a:cs typeface="Calibri"/>
              </a:rPr>
              <a:t>,</a:t>
            </a:r>
            <a:r>
              <a:rPr sz="2000" spc="70" dirty="0">
                <a:latin typeface="Calibri"/>
                <a:cs typeface="Calibri"/>
              </a:rPr>
              <a:t>  </a:t>
            </a:r>
            <a:r>
              <a:rPr sz="2000" dirty="0">
                <a:latin typeface="Calibri"/>
                <a:cs typeface="Calibri"/>
              </a:rPr>
              <a:t>i.e.</a:t>
            </a:r>
            <a:r>
              <a:rPr sz="2000" spc="55" dirty="0">
                <a:latin typeface="Calibri"/>
                <a:cs typeface="Calibri"/>
              </a:rPr>
              <a:t>  </a:t>
            </a:r>
            <a:r>
              <a:rPr sz="2000" spc="-10" dirty="0">
                <a:latin typeface="Calibri"/>
                <a:cs typeface="Calibri"/>
              </a:rPr>
              <a:t>|-</a:t>
            </a:r>
            <a:r>
              <a:rPr sz="2000" dirty="0">
                <a:latin typeface="Calibri"/>
                <a:cs typeface="Calibri"/>
              </a:rPr>
              <a:t>0.2|</a:t>
            </a:r>
            <a:r>
              <a:rPr sz="2000" spc="70" dirty="0">
                <a:latin typeface="Calibri"/>
                <a:cs typeface="Calibri"/>
              </a:rPr>
              <a:t>  </a:t>
            </a:r>
            <a:r>
              <a:rPr sz="2000" dirty="0">
                <a:latin typeface="Calibri"/>
                <a:cs typeface="Calibri"/>
              </a:rPr>
              <a:t>=</a:t>
            </a:r>
            <a:r>
              <a:rPr sz="2000" spc="60" dirty="0">
                <a:latin typeface="Calibri"/>
                <a:cs typeface="Calibri"/>
              </a:rPr>
              <a:t>  </a:t>
            </a:r>
            <a:r>
              <a:rPr sz="2000" dirty="0">
                <a:latin typeface="Calibri"/>
                <a:cs typeface="Calibri"/>
              </a:rPr>
              <a:t>0.2</a:t>
            </a:r>
            <a:r>
              <a:rPr sz="2000" spc="60" dirty="0">
                <a:latin typeface="Calibri"/>
                <a:cs typeface="Calibri"/>
              </a:rPr>
              <a:t>  </a:t>
            </a:r>
            <a:r>
              <a:rPr sz="2000" spc="-25" dirty="0">
                <a:latin typeface="Calibri"/>
                <a:cs typeface="Calibri"/>
              </a:rPr>
              <a:t>for 	</a:t>
            </a:r>
            <a:r>
              <a:rPr sz="2000" dirty="0">
                <a:latin typeface="Calibri"/>
                <a:cs typeface="Calibri"/>
              </a:rPr>
              <a:t>example</a:t>
            </a:r>
            <a:r>
              <a:rPr sz="2000" spc="1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1.</a:t>
            </a:r>
            <a:r>
              <a:rPr sz="2000" spc="1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In</a:t>
            </a:r>
            <a:r>
              <a:rPr sz="2000" spc="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example</a:t>
            </a:r>
            <a:r>
              <a:rPr sz="2000" spc="1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2,</a:t>
            </a:r>
            <a:r>
              <a:rPr sz="2000" spc="1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 absolute</a:t>
            </a:r>
            <a:r>
              <a:rPr sz="2000" spc="1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value</a:t>
            </a:r>
            <a:r>
              <a:rPr sz="2000" spc="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of</a:t>
            </a:r>
            <a:r>
              <a:rPr sz="2000" spc="1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-</a:t>
            </a:r>
            <a:r>
              <a:rPr sz="2000" dirty="0">
                <a:latin typeface="Calibri"/>
                <a:cs typeface="Calibri"/>
              </a:rPr>
              <a:t>2</a:t>
            </a:r>
            <a:r>
              <a:rPr sz="2000" spc="2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is</a:t>
            </a:r>
            <a:r>
              <a:rPr sz="2000" spc="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2,</a:t>
            </a:r>
            <a:r>
              <a:rPr sz="2000" spc="1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so we</a:t>
            </a:r>
            <a:r>
              <a:rPr sz="2000" spc="1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will</a:t>
            </a:r>
            <a:r>
              <a:rPr sz="2000" spc="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say</a:t>
            </a:r>
            <a:r>
              <a:rPr sz="2000" spc="1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that</a:t>
            </a:r>
            <a:r>
              <a:rPr sz="2000" spc="20" dirty="0">
                <a:latin typeface="Calibri"/>
                <a:cs typeface="Calibri"/>
              </a:rPr>
              <a:t> </a:t>
            </a:r>
            <a:r>
              <a:rPr sz="2000" spc="-25" dirty="0">
                <a:latin typeface="Calibri"/>
                <a:cs typeface="Calibri"/>
              </a:rPr>
              <a:t>the 	</a:t>
            </a:r>
            <a:r>
              <a:rPr sz="2000" dirty="0">
                <a:latin typeface="Calibri"/>
                <a:cs typeface="Calibri"/>
              </a:rPr>
              <a:t>price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elasticity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of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demand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for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ice-</a:t>
            </a:r>
            <a:r>
              <a:rPr sz="2000" dirty="0">
                <a:latin typeface="Calibri"/>
                <a:cs typeface="Calibri"/>
              </a:rPr>
              <a:t>cream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is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spc="-25" dirty="0">
                <a:latin typeface="Calibri"/>
                <a:cs typeface="Calibri"/>
              </a:rPr>
              <a:t>2.</a:t>
            </a:r>
            <a:endParaRPr sz="20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2210"/>
              </a:spcBef>
              <a:buFont typeface="Wingdings"/>
              <a:buChar char=""/>
              <a:tabLst>
                <a:tab pos="355600" algn="l"/>
              </a:tabLst>
            </a:pPr>
            <a:r>
              <a:rPr sz="2000" dirty="0">
                <a:latin typeface="Calibri"/>
                <a:cs typeface="Calibri"/>
              </a:rPr>
              <a:t>With</a:t>
            </a:r>
            <a:r>
              <a:rPr sz="2000" spc="40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this</a:t>
            </a:r>
            <a:r>
              <a:rPr sz="2000" spc="40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convention,</a:t>
            </a:r>
            <a:r>
              <a:rPr sz="2000" spc="41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</a:t>
            </a:r>
            <a:r>
              <a:rPr sz="2000" spc="40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larger</a:t>
            </a:r>
            <a:r>
              <a:rPr sz="2000" spc="40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price</a:t>
            </a:r>
            <a:r>
              <a:rPr sz="2000" spc="409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elasticity</a:t>
            </a:r>
            <a:r>
              <a:rPr sz="2000" spc="409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is</a:t>
            </a:r>
            <a:r>
              <a:rPr sz="2000" spc="40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interpreted</a:t>
            </a:r>
            <a:r>
              <a:rPr sz="2000" spc="41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as</a:t>
            </a:r>
            <a:r>
              <a:rPr sz="2000" spc="40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</a:t>
            </a:r>
            <a:r>
              <a:rPr sz="2000" spc="40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greater</a:t>
            </a:r>
            <a:endParaRPr sz="2000">
              <a:latin typeface="Calibri"/>
              <a:cs typeface="Calibri"/>
            </a:endParaRPr>
          </a:p>
          <a:p>
            <a:pPr marL="355600">
              <a:lnSpc>
                <a:spcPct val="100000"/>
              </a:lnSpc>
            </a:pPr>
            <a:r>
              <a:rPr sz="2000" b="1" spc="-10" dirty="0">
                <a:latin typeface="Calibri"/>
                <a:cs typeface="Calibri"/>
              </a:rPr>
              <a:t>responsiveness</a:t>
            </a:r>
            <a:r>
              <a:rPr sz="2000" b="1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of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quantity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demanded</a:t>
            </a:r>
            <a:r>
              <a:rPr sz="2000" spc="-2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to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price.</a:t>
            </a:r>
            <a:endParaRPr sz="20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2210"/>
              </a:spcBef>
              <a:buFont typeface="Wingdings"/>
              <a:buChar char=""/>
              <a:tabLst>
                <a:tab pos="355600" algn="l"/>
              </a:tabLst>
            </a:pPr>
            <a:r>
              <a:rPr sz="2000" spc="-10" dirty="0">
                <a:solidFill>
                  <a:srgbClr val="006FC0"/>
                </a:solidFill>
                <a:latin typeface="Calibri"/>
                <a:cs typeface="Calibri"/>
              </a:rPr>
              <a:t>Giffen</a:t>
            </a:r>
            <a:r>
              <a:rPr sz="2000" spc="-3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006FC0"/>
                </a:solidFill>
                <a:latin typeface="Calibri"/>
                <a:cs typeface="Calibri"/>
              </a:rPr>
              <a:t>goods</a:t>
            </a:r>
            <a:r>
              <a:rPr sz="2000" spc="-6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break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law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of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demand;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b="1" spc="-10" dirty="0">
                <a:latin typeface="Calibri"/>
                <a:cs typeface="Calibri"/>
              </a:rPr>
              <a:t>example:</a:t>
            </a:r>
            <a:r>
              <a:rPr sz="2000" b="1" spc="-35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staple</a:t>
            </a:r>
            <a:r>
              <a:rPr sz="2000" b="1" spc="-45" dirty="0">
                <a:latin typeface="Calibri"/>
                <a:cs typeface="Calibri"/>
              </a:rPr>
              <a:t> </a:t>
            </a:r>
            <a:r>
              <a:rPr sz="2000" b="1" spc="-10" dirty="0">
                <a:latin typeface="Calibri"/>
                <a:cs typeface="Calibri"/>
              </a:rPr>
              <a:t>foods</a:t>
            </a:r>
            <a:endParaRPr sz="20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13</a:t>
            </a:fld>
            <a:endParaRPr spc="-25"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228981" rIns="0" bIns="0" rtlCol="0">
            <a:spAutoFit/>
          </a:bodyPr>
          <a:lstStyle/>
          <a:p>
            <a:pPr marL="205104">
              <a:lnSpc>
                <a:spcPct val="100000"/>
              </a:lnSpc>
              <a:spcBef>
                <a:spcPts val="95"/>
              </a:spcBef>
            </a:pPr>
            <a:r>
              <a:rPr sz="2200" dirty="0"/>
              <a:t>THE</a:t>
            </a:r>
            <a:r>
              <a:rPr sz="2200" spc="-65" dirty="0"/>
              <a:t> </a:t>
            </a:r>
            <a:r>
              <a:rPr sz="2200" dirty="0"/>
              <a:t>ELASTICITY</a:t>
            </a:r>
            <a:r>
              <a:rPr sz="2200" spc="-55" dirty="0"/>
              <a:t> </a:t>
            </a:r>
            <a:r>
              <a:rPr sz="2200" dirty="0"/>
              <a:t>OF</a:t>
            </a:r>
            <a:r>
              <a:rPr sz="2200" spc="-50" dirty="0"/>
              <a:t> </a:t>
            </a:r>
            <a:r>
              <a:rPr sz="2200" spc="-10" dirty="0"/>
              <a:t>DEMAND</a:t>
            </a:r>
            <a:endParaRPr sz="2200"/>
          </a:p>
        </p:txBody>
      </p:sp>
      <p:sp>
        <p:nvSpPr>
          <p:cNvPr id="3" name="object 3"/>
          <p:cNvSpPr txBox="1"/>
          <p:nvPr/>
        </p:nvSpPr>
        <p:spPr>
          <a:xfrm>
            <a:off x="271373" y="1004062"/>
            <a:ext cx="7731759" cy="508698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b="1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Price</a:t>
            </a:r>
            <a:r>
              <a:rPr sz="2000" b="1" u="sng" spc="-3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000" b="1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Elasticity</a:t>
            </a:r>
            <a:r>
              <a:rPr sz="2000" b="1" u="sng" spc="-5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000" b="1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of</a:t>
            </a:r>
            <a:r>
              <a:rPr sz="2000" b="1" u="sng" spc="-1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000" b="1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Demand:</a:t>
            </a:r>
            <a:r>
              <a:rPr sz="2000" b="1" u="sng" spc="-5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000" b="1" u="sng" spc="-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Interpretation</a:t>
            </a:r>
            <a:endParaRPr sz="20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919"/>
              </a:spcBef>
            </a:pPr>
            <a:endParaRPr sz="20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2000" b="1" dirty="0">
                <a:solidFill>
                  <a:srgbClr val="006FC0"/>
                </a:solidFill>
                <a:latin typeface="Calibri"/>
                <a:cs typeface="Calibri"/>
              </a:rPr>
              <a:t>The</a:t>
            </a:r>
            <a:r>
              <a:rPr sz="2000" b="1" spc="-2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b="1" spc="-10" dirty="0">
                <a:solidFill>
                  <a:srgbClr val="006FC0"/>
                </a:solidFill>
                <a:latin typeface="Calibri"/>
                <a:cs typeface="Calibri"/>
              </a:rPr>
              <a:t>value</a:t>
            </a:r>
            <a:endParaRPr sz="20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915"/>
              </a:spcBef>
            </a:pPr>
            <a:endParaRPr sz="20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2000" dirty="0">
                <a:latin typeface="Calibri"/>
                <a:cs typeface="Calibri"/>
              </a:rPr>
              <a:t>Demand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is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006FC0"/>
                </a:solidFill>
                <a:latin typeface="Calibri"/>
                <a:cs typeface="Calibri"/>
              </a:rPr>
              <a:t>price</a:t>
            </a:r>
            <a:r>
              <a:rPr sz="2000" spc="-3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006FC0"/>
                </a:solidFill>
                <a:latin typeface="Calibri"/>
                <a:cs typeface="Calibri"/>
              </a:rPr>
              <a:t>elastic</a:t>
            </a:r>
            <a:r>
              <a:rPr sz="2000" spc="-1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if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PED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spc="-25" dirty="0">
                <a:latin typeface="Calibri"/>
                <a:cs typeface="Calibri"/>
              </a:rPr>
              <a:t>&gt;1</a:t>
            </a:r>
            <a:endParaRPr sz="2000">
              <a:latin typeface="Calibri"/>
              <a:cs typeface="Calibri"/>
            </a:endParaRPr>
          </a:p>
          <a:p>
            <a:pPr marL="927100" marR="5080">
              <a:lnSpc>
                <a:spcPct val="120000"/>
              </a:lnSpc>
            </a:pPr>
            <a:r>
              <a:rPr sz="2000" b="1" dirty="0">
                <a:latin typeface="Calibri"/>
                <a:cs typeface="Calibri"/>
              </a:rPr>
              <a:t>quantity</a:t>
            </a:r>
            <a:r>
              <a:rPr sz="2000" b="1" spc="-70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demanded</a:t>
            </a:r>
            <a:r>
              <a:rPr sz="2000" b="1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changes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proportionally</a:t>
            </a:r>
            <a:r>
              <a:rPr sz="2000" b="1" spc="-90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more</a:t>
            </a:r>
            <a:r>
              <a:rPr sz="2000" b="1" spc="-35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than</a:t>
            </a:r>
            <a:r>
              <a:rPr sz="2000" b="1" spc="-55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price</a:t>
            </a:r>
            <a:r>
              <a:rPr sz="2000" dirty="0">
                <a:latin typeface="Calibri"/>
                <a:cs typeface="Calibri"/>
              </a:rPr>
              <a:t>,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i.e., </a:t>
            </a:r>
            <a:r>
              <a:rPr sz="2000" dirty="0">
                <a:latin typeface="Calibri"/>
                <a:cs typeface="Calibri"/>
              </a:rPr>
              <a:t>quantity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demanded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responds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strongly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to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price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changes</a:t>
            </a:r>
            <a:endParaRPr sz="20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915"/>
              </a:spcBef>
            </a:pPr>
            <a:endParaRPr sz="20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2000" dirty="0">
                <a:latin typeface="Calibri"/>
                <a:cs typeface="Calibri"/>
              </a:rPr>
              <a:t>Demand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is</a:t>
            </a:r>
            <a:r>
              <a:rPr sz="2000" spc="-20" dirty="0"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006FC0"/>
                </a:solidFill>
                <a:latin typeface="Calibri"/>
                <a:cs typeface="Calibri"/>
              </a:rPr>
              <a:t>price</a:t>
            </a:r>
            <a:r>
              <a:rPr sz="2000" spc="-3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006FC0"/>
                </a:solidFill>
                <a:latin typeface="Calibri"/>
                <a:cs typeface="Calibri"/>
              </a:rPr>
              <a:t>inelastic</a:t>
            </a:r>
            <a:r>
              <a:rPr sz="2000" spc="-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if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0&lt;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PED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spc="-25" dirty="0">
                <a:latin typeface="Calibri"/>
                <a:cs typeface="Calibri"/>
              </a:rPr>
              <a:t>&lt;1</a:t>
            </a:r>
            <a:endParaRPr sz="2000">
              <a:latin typeface="Calibri"/>
              <a:cs typeface="Calibri"/>
            </a:endParaRPr>
          </a:p>
          <a:p>
            <a:pPr marL="927100">
              <a:lnSpc>
                <a:spcPct val="100000"/>
              </a:lnSpc>
              <a:spcBef>
                <a:spcPts val="480"/>
              </a:spcBef>
            </a:pPr>
            <a:r>
              <a:rPr sz="2000" b="1" dirty="0">
                <a:latin typeface="Calibri"/>
                <a:cs typeface="Calibri"/>
              </a:rPr>
              <a:t>quantity</a:t>
            </a:r>
            <a:r>
              <a:rPr sz="2000" b="1" spc="-65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demanded</a:t>
            </a:r>
            <a:r>
              <a:rPr sz="2000" b="1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changes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proportionally</a:t>
            </a:r>
            <a:r>
              <a:rPr sz="2000" b="1" spc="-85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less</a:t>
            </a:r>
            <a:r>
              <a:rPr sz="2000" b="1" spc="-35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than</a:t>
            </a:r>
            <a:r>
              <a:rPr sz="2000" b="1" spc="-50" dirty="0">
                <a:latin typeface="Calibri"/>
                <a:cs typeface="Calibri"/>
              </a:rPr>
              <a:t> </a:t>
            </a:r>
            <a:r>
              <a:rPr sz="2000" b="1" spc="-10" dirty="0">
                <a:latin typeface="Calibri"/>
                <a:cs typeface="Calibri"/>
              </a:rPr>
              <a:t>price</a:t>
            </a:r>
            <a:endParaRPr sz="2000">
              <a:latin typeface="Calibri"/>
              <a:cs typeface="Calibri"/>
            </a:endParaRPr>
          </a:p>
          <a:p>
            <a:pPr marL="927100">
              <a:lnSpc>
                <a:spcPct val="100000"/>
              </a:lnSpc>
              <a:spcBef>
                <a:spcPts val="480"/>
              </a:spcBef>
            </a:pPr>
            <a:r>
              <a:rPr sz="2000" dirty="0">
                <a:latin typeface="Calibri"/>
                <a:cs typeface="Calibri"/>
              </a:rPr>
              <a:t>quantity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demanded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does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not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respond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strongly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to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price</a:t>
            </a:r>
            <a:r>
              <a:rPr sz="2000" spc="37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changes</a:t>
            </a:r>
            <a:endParaRPr sz="20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919"/>
              </a:spcBef>
            </a:pPr>
            <a:endParaRPr sz="20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2000" dirty="0">
                <a:latin typeface="Calibri"/>
                <a:cs typeface="Calibri"/>
              </a:rPr>
              <a:t>Demand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is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006FC0"/>
                </a:solidFill>
                <a:latin typeface="Calibri"/>
                <a:cs typeface="Calibri"/>
              </a:rPr>
              <a:t>price</a:t>
            </a:r>
            <a:r>
              <a:rPr sz="2000" spc="-3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006FC0"/>
                </a:solidFill>
                <a:latin typeface="Calibri"/>
                <a:cs typeface="Calibri"/>
              </a:rPr>
              <a:t>unit</a:t>
            </a:r>
            <a:r>
              <a:rPr sz="2000" spc="-4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006FC0"/>
                </a:solidFill>
                <a:latin typeface="Calibri"/>
                <a:cs typeface="Calibri"/>
              </a:rPr>
              <a:t>elastic</a:t>
            </a:r>
            <a:r>
              <a:rPr sz="2000" spc="-1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if</a:t>
            </a:r>
            <a:r>
              <a:rPr sz="2000" spc="-2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PED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spc="-25" dirty="0">
                <a:latin typeface="Calibri"/>
                <a:cs typeface="Calibri"/>
              </a:rPr>
              <a:t>=1</a:t>
            </a:r>
            <a:endParaRPr sz="2000">
              <a:latin typeface="Calibri"/>
              <a:cs typeface="Calibri"/>
            </a:endParaRPr>
          </a:p>
          <a:p>
            <a:pPr marL="927100">
              <a:lnSpc>
                <a:spcPct val="100000"/>
              </a:lnSpc>
              <a:spcBef>
                <a:spcPts val="480"/>
              </a:spcBef>
            </a:pPr>
            <a:r>
              <a:rPr sz="2000" b="1" dirty="0">
                <a:latin typeface="Calibri"/>
                <a:cs typeface="Calibri"/>
              </a:rPr>
              <a:t>quantity</a:t>
            </a:r>
            <a:r>
              <a:rPr sz="2000" b="1" spc="-70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demanded</a:t>
            </a:r>
            <a:r>
              <a:rPr sz="2000" b="1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changes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by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same</a:t>
            </a:r>
            <a:r>
              <a:rPr sz="2000" b="1" spc="-45" dirty="0">
                <a:latin typeface="Calibri"/>
                <a:cs typeface="Calibri"/>
              </a:rPr>
              <a:t> </a:t>
            </a:r>
            <a:r>
              <a:rPr sz="2000" b="1" spc="-10" dirty="0">
                <a:latin typeface="Calibri"/>
                <a:cs typeface="Calibri"/>
              </a:rPr>
              <a:t>percentage</a:t>
            </a:r>
            <a:r>
              <a:rPr sz="2000" b="1" spc="-30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as</a:t>
            </a:r>
            <a:r>
              <a:rPr sz="2000" b="1" spc="-35" dirty="0">
                <a:latin typeface="Calibri"/>
                <a:cs typeface="Calibri"/>
              </a:rPr>
              <a:t> </a:t>
            </a:r>
            <a:r>
              <a:rPr sz="2000" b="1" spc="-10" dirty="0">
                <a:latin typeface="Calibri"/>
                <a:cs typeface="Calibri"/>
              </a:rPr>
              <a:t>price</a:t>
            </a:r>
            <a:endParaRPr sz="20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14</a:t>
            </a:fld>
            <a:endParaRPr spc="-25"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228981" rIns="0" bIns="0" rtlCol="0">
            <a:spAutoFit/>
          </a:bodyPr>
          <a:lstStyle/>
          <a:p>
            <a:pPr marL="205104">
              <a:lnSpc>
                <a:spcPct val="100000"/>
              </a:lnSpc>
              <a:spcBef>
                <a:spcPts val="95"/>
              </a:spcBef>
            </a:pPr>
            <a:r>
              <a:rPr sz="2200" dirty="0"/>
              <a:t>THE</a:t>
            </a:r>
            <a:r>
              <a:rPr sz="2200" spc="-65" dirty="0"/>
              <a:t> </a:t>
            </a:r>
            <a:r>
              <a:rPr sz="2200" dirty="0"/>
              <a:t>ELASTICITY</a:t>
            </a:r>
            <a:r>
              <a:rPr sz="2200" spc="-55" dirty="0"/>
              <a:t> </a:t>
            </a:r>
            <a:r>
              <a:rPr sz="2200" dirty="0"/>
              <a:t>OF</a:t>
            </a:r>
            <a:r>
              <a:rPr sz="2200" spc="-50" dirty="0"/>
              <a:t> </a:t>
            </a:r>
            <a:r>
              <a:rPr sz="2200" spc="-10" dirty="0"/>
              <a:t>DEMAND</a:t>
            </a:r>
            <a:endParaRPr sz="2200"/>
          </a:p>
        </p:txBody>
      </p:sp>
      <p:sp>
        <p:nvSpPr>
          <p:cNvPr id="3" name="object 3"/>
          <p:cNvSpPr txBox="1"/>
          <p:nvPr/>
        </p:nvSpPr>
        <p:spPr>
          <a:xfrm>
            <a:off x="271373" y="1004062"/>
            <a:ext cx="7391400" cy="325818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b="1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Price</a:t>
            </a:r>
            <a:r>
              <a:rPr sz="2000" b="1" u="sng" spc="-3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000" b="1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Elasticity</a:t>
            </a:r>
            <a:r>
              <a:rPr sz="2000" b="1" u="sng" spc="-5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000" b="1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of</a:t>
            </a:r>
            <a:r>
              <a:rPr sz="2000" b="1" u="sng" spc="-1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000" b="1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Demand:</a:t>
            </a:r>
            <a:r>
              <a:rPr sz="2000" b="1" u="sng" spc="-5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000" b="1" u="sng" spc="-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Interpretation</a:t>
            </a:r>
            <a:endParaRPr sz="20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919"/>
              </a:spcBef>
            </a:pPr>
            <a:endParaRPr sz="20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2000" b="1" dirty="0">
                <a:solidFill>
                  <a:srgbClr val="006FC0"/>
                </a:solidFill>
                <a:latin typeface="Calibri"/>
                <a:cs typeface="Calibri"/>
              </a:rPr>
              <a:t>The</a:t>
            </a:r>
            <a:r>
              <a:rPr sz="2000" b="1" spc="-3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006FC0"/>
                </a:solidFill>
                <a:latin typeface="Calibri"/>
                <a:cs typeface="Calibri"/>
              </a:rPr>
              <a:t>value</a:t>
            </a:r>
            <a:r>
              <a:rPr sz="2000" b="1" spc="-2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006FC0"/>
                </a:solidFill>
                <a:latin typeface="Calibri"/>
                <a:cs typeface="Calibri"/>
              </a:rPr>
              <a:t>:</a:t>
            </a:r>
            <a:r>
              <a:rPr sz="2000" b="1" spc="-3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006FC0"/>
                </a:solidFill>
                <a:latin typeface="Calibri"/>
                <a:cs typeface="Calibri"/>
              </a:rPr>
              <a:t>2</a:t>
            </a:r>
            <a:r>
              <a:rPr sz="2000" b="1" spc="-1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006FC0"/>
                </a:solidFill>
                <a:latin typeface="Calibri"/>
                <a:cs typeface="Calibri"/>
              </a:rPr>
              <a:t>special</a:t>
            </a:r>
            <a:r>
              <a:rPr sz="2000" b="1" spc="-3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b="1" spc="-10" dirty="0">
                <a:solidFill>
                  <a:srgbClr val="006FC0"/>
                </a:solidFill>
                <a:latin typeface="Calibri"/>
                <a:cs typeface="Calibri"/>
              </a:rPr>
              <a:t>cases</a:t>
            </a:r>
            <a:endParaRPr sz="20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915"/>
              </a:spcBef>
            </a:pPr>
            <a:endParaRPr sz="20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2000" dirty="0">
                <a:latin typeface="Calibri"/>
                <a:cs typeface="Calibri"/>
              </a:rPr>
              <a:t>Demand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is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006FC0"/>
                </a:solidFill>
                <a:latin typeface="Calibri"/>
                <a:cs typeface="Calibri"/>
              </a:rPr>
              <a:t>price</a:t>
            </a:r>
            <a:r>
              <a:rPr sz="2000" spc="-3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spc="-10" dirty="0">
                <a:solidFill>
                  <a:srgbClr val="006FC0"/>
                </a:solidFill>
                <a:latin typeface="Calibri"/>
                <a:cs typeface="Calibri"/>
              </a:rPr>
              <a:t>perfectly</a:t>
            </a:r>
            <a:r>
              <a:rPr sz="2000" spc="-2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006FC0"/>
                </a:solidFill>
                <a:latin typeface="Calibri"/>
                <a:cs typeface="Calibri"/>
              </a:rPr>
              <a:t>elastic</a:t>
            </a:r>
            <a:r>
              <a:rPr sz="2000" spc="-1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if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PED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=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spc="-50" dirty="0">
                <a:latin typeface="Calibri"/>
                <a:cs typeface="Calibri"/>
              </a:rPr>
              <a:t>∞</a:t>
            </a:r>
            <a:endParaRPr sz="2000">
              <a:latin typeface="Calibri"/>
              <a:cs typeface="Calibri"/>
            </a:endParaRPr>
          </a:p>
          <a:p>
            <a:pPr marL="927100">
              <a:lnSpc>
                <a:spcPct val="100000"/>
              </a:lnSpc>
              <a:spcBef>
                <a:spcPts val="480"/>
              </a:spcBef>
            </a:pPr>
            <a:r>
              <a:rPr sz="2000" dirty="0">
                <a:latin typeface="Calibri"/>
                <a:cs typeface="Calibri"/>
              </a:rPr>
              <a:t>quantity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demanded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changes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infinitely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with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any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change</a:t>
            </a:r>
            <a:r>
              <a:rPr sz="2000" spc="-7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in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price</a:t>
            </a:r>
            <a:endParaRPr sz="20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915"/>
              </a:spcBef>
            </a:pPr>
            <a:endParaRPr sz="20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2000" dirty="0">
                <a:latin typeface="Calibri"/>
                <a:cs typeface="Calibri"/>
              </a:rPr>
              <a:t>Demand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is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006FC0"/>
                </a:solidFill>
                <a:latin typeface="Calibri"/>
                <a:cs typeface="Calibri"/>
              </a:rPr>
              <a:t>price</a:t>
            </a:r>
            <a:r>
              <a:rPr sz="2000" spc="-3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spc="-10" dirty="0">
                <a:solidFill>
                  <a:srgbClr val="006FC0"/>
                </a:solidFill>
                <a:latin typeface="Calibri"/>
                <a:cs typeface="Calibri"/>
              </a:rPr>
              <a:t>perfectly</a:t>
            </a:r>
            <a:r>
              <a:rPr sz="2000" spc="-2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006FC0"/>
                </a:solidFill>
                <a:latin typeface="Calibri"/>
                <a:cs typeface="Calibri"/>
              </a:rPr>
              <a:t>inelastic</a:t>
            </a:r>
            <a:r>
              <a:rPr sz="2000" spc="-1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if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PED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=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spc="-50" dirty="0">
                <a:latin typeface="Calibri"/>
                <a:cs typeface="Calibri"/>
              </a:rPr>
              <a:t>0</a:t>
            </a:r>
            <a:endParaRPr sz="2000">
              <a:latin typeface="Calibri"/>
              <a:cs typeface="Calibri"/>
            </a:endParaRPr>
          </a:p>
          <a:p>
            <a:pPr marL="927100">
              <a:lnSpc>
                <a:spcPct val="100000"/>
              </a:lnSpc>
              <a:spcBef>
                <a:spcPts val="480"/>
              </a:spcBef>
            </a:pPr>
            <a:r>
              <a:rPr sz="2000" dirty="0">
                <a:latin typeface="Calibri"/>
                <a:cs typeface="Calibri"/>
              </a:rPr>
              <a:t>quantity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demanded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does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not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respond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to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price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changes</a:t>
            </a:r>
            <a:endParaRPr sz="20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228981" rIns="0" bIns="0" rtlCol="0">
            <a:spAutoFit/>
          </a:bodyPr>
          <a:lstStyle/>
          <a:p>
            <a:pPr marL="205104">
              <a:lnSpc>
                <a:spcPct val="100000"/>
              </a:lnSpc>
              <a:spcBef>
                <a:spcPts val="95"/>
              </a:spcBef>
            </a:pPr>
            <a:r>
              <a:rPr sz="2200" dirty="0"/>
              <a:t>THE</a:t>
            </a:r>
            <a:r>
              <a:rPr sz="2200" spc="-65" dirty="0"/>
              <a:t> </a:t>
            </a:r>
            <a:r>
              <a:rPr sz="2200" dirty="0"/>
              <a:t>ELASTICITY</a:t>
            </a:r>
            <a:r>
              <a:rPr sz="2200" spc="-55" dirty="0"/>
              <a:t> </a:t>
            </a:r>
            <a:r>
              <a:rPr sz="2200" dirty="0"/>
              <a:t>OF</a:t>
            </a:r>
            <a:r>
              <a:rPr sz="2200" spc="-50" dirty="0"/>
              <a:t> </a:t>
            </a:r>
            <a:r>
              <a:rPr sz="2200" spc="-10" dirty="0"/>
              <a:t>DEMAND</a:t>
            </a:r>
            <a:endParaRPr sz="2200"/>
          </a:p>
        </p:txBody>
      </p:sp>
      <p:sp>
        <p:nvSpPr>
          <p:cNvPr id="3" name="object 3"/>
          <p:cNvSpPr txBox="1"/>
          <p:nvPr/>
        </p:nvSpPr>
        <p:spPr>
          <a:xfrm>
            <a:off x="271373" y="1004062"/>
            <a:ext cx="4380865" cy="10629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b="1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Price</a:t>
            </a:r>
            <a:r>
              <a:rPr sz="2000" b="1" u="sng" spc="-3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000" b="1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Elasticity</a:t>
            </a:r>
            <a:r>
              <a:rPr sz="2000" b="1" u="sng" spc="-5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000" b="1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of</a:t>
            </a:r>
            <a:r>
              <a:rPr sz="2000" b="1" u="sng" spc="-1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000" b="1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Demand:</a:t>
            </a:r>
            <a:r>
              <a:rPr sz="2000" b="1" u="sng" spc="-5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000" b="1" u="sng" spc="-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Interpretation</a:t>
            </a:r>
            <a:endParaRPr sz="20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919"/>
              </a:spcBef>
            </a:pPr>
            <a:endParaRPr sz="20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2000" b="1" dirty="0">
                <a:solidFill>
                  <a:srgbClr val="006FC0"/>
                </a:solidFill>
                <a:latin typeface="Calibri"/>
                <a:cs typeface="Calibri"/>
              </a:rPr>
              <a:t>The</a:t>
            </a:r>
            <a:r>
              <a:rPr sz="2000" b="1" spc="-3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006FC0"/>
                </a:solidFill>
                <a:latin typeface="Calibri"/>
                <a:cs typeface="Calibri"/>
              </a:rPr>
              <a:t>value</a:t>
            </a:r>
            <a:r>
              <a:rPr sz="2000" b="1" spc="-2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006FC0"/>
                </a:solidFill>
                <a:latin typeface="Calibri"/>
                <a:cs typeface="Calibri"/>
              </a:rPr>
              <a:t>:</a:t>
            </a:r>
            <a:r>
              <a:rPr sz="2000" b="1" spc="-3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006FC0"/>
                </a:solidFill>
                <a:latin typeface="Calibri"/>
                <a:cs typeface="Calibri"/>
              </a:rPr>
              <a:t>2</a:t>
            </a:r>
            <a:r>
              <a:rPr sz="2000" b="1" spc="-1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006FC0"/>
                </a:solidFill>
                <a:latin typeface="Calibri"/>
                <a:cs typeface="Calibri"/>
              </a:rPr>
              <a:t>special</a:t>
            </a:r>
            <a:r>
              <a:rPr sz="2000" b="1" spc="-3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b="1" spc="-10" dirty="0">
                <a:solidFill>
                  <a:srgbClr val="006FC0"/>
                </a:solidFill>
                <a:latin typeface="Calibri"/>
                <a:cs typeface="Calibri"/>
              </a:rPr>
              <a:t>cases</a:t>
            </a:r>
            <a:endParaRPr sz="2000">
              <a:latin typeface="Calibri"/>
              <a:cs typeface="Calibri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006346" y="2547747"/>
            <a:ext cx="5597506" cy="3916420"/>
          </a:xfrm>
          <a:prstGeom prst="rect">
            <a:avLst/>
          </a:prstGeom>
        </p:spPr>
      </p:pic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15</a:t>
            </a:fld>
            <a:endParaRPr spc="-25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2028444" y="2045207"/>
            <a:ext cx="5862955" cy="3299460"/>
          </a:xfrm>
          <a:custGeom>
            <a:avLst/>
            <a:gdLst/>
            <a:ahLst/>
            <a:cxnLst/>
            <a:rect l="l" t="t" r="r" b="b"/>
            <a:pathLst>
              <a:path w="5862955" h="3299460">
                <a:moveTo>
                  <a:pt x="0" y="0"/>
                </a:moveTo>
                <a:lnTo>
                  <a:pt x="0" y="3299459"/>
                </a:lnTo>
                <a:lnTo>
                  <a:pt x="5862828" y="3299459"/>
                </a:lnTo>
              </a:path>
            </a:pathLst>
          </a:custGeom>
          <a:ln w="2381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824735" y="3246120"/>
            <a:ext cx="76200" cy="250062"/>
          </a:xfrm>
          <a:prstGeom prst="rect">
            <a:avLst/>
          </a:prstGeom>
        </p:spPr>
      </p:pic>
      <p:grpSp>
        <p:nvGrpSpPr>
          <p:cNvPr id="4" name="object 4"/>
          <p:cNvGrpSpPr/>
          <p:nvPr/>
        </p:nvGrpSpPr>
        <p:grpSpPr>
          <a:xfrm>
            <a:off x="2016537" y="2342483"/>
            <a:ext cx="3387725" cy="3039110"/>
            <a:chOff x="2016537" y="2342483"/>
            <a:chExt cx="3387725" cy="3039110"/>
          </a:xfrm>
        </p:grpSpPr>
        <p:sp>
          <p:nvSpPr>
            <p:cNvPr id="5" name="object 5"/>
            <p:cNvSpPr/>
            <p:nvPr/>
          </p:nvSpPr>
          <p:spPr>
            <a:xfrm>
              <a:off x="2016537" y="3106673"/>
              <a:ext cx="3314700" cy="451484"/>
            </a:xfrm>
            <a:custGeom>
              <a:avLst/>
              <a:gdLst/>
              <a:ahLst/>
              <a:cxnLst/>
              <a:rect l="l" t="t" r="r" b="b"/>
              <a:pathLst>
                <a:path w="3314700" h="451485">
                  <a:moveTo>
                    <a:pt x="0" y="0"/>
                  </a:moveTo>
                  <a:lnTo>
                    <a:pt x="3314509" y="0"/>
                  </a:lnTo>
                </a:path>
                <a:path w="3314700" h="451485">
                  <a:moveTo>
                    <a:pt x="0" y="451103"/>
                  </a:moveTo>
                  <a:lnTo>
                    <a:pt x="3314509" y="451103"/>
                  </a:lnTo>
                </a:path>
              </a:pathLst>
            </a:custGeom>
            <a:ln w="25336">
              <a:solidFill>
                <a:srgbClr val="000000"/>
              </a:solidFill>
              <a:prstDash val="sysDot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5366765" y="2378201"/>
              <a:ext cx="1905" cy="2967355"/>
            </a:xfrm>
            <a:custGeom>
              <a:avLst/>
              <a:gdLst/>
              <a:ahLst/>
              <a:cxnLst/>
              <a:rect l="l" t="t" r="r" b="b"/>
              <a:pathLst>
                <a:path w="1904" h="2967354">
                  <a:moveTo>
                    <a:pt x="0" y="2967228"/>
                  </a:moveTo>
                  <a:lnTo>
                    <a:pt x="1524" y="0"/>
                  </a:lnTo>
                </a:path>
              </a:pathLst>
            </a:custGeom>
            <a:ln w="71437">
              <a:solidFill>
                <a:srgbClr val="004B9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" name="object 7"/>
          <p:cNvSpPr txBox="1"/>
          <p:nvPr/>
        </p:nvSpPr>
        <p:spPr>
          <a:xfrm>
            <a:off x="5168265" y="5374030"/>
            <a:ext cx="2683510" cy="2851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793875" algn="l"/>
              </a:tabLst>
            </a:pPr>
            <a:r>
              <a:rPr sz="1700" spc="-25" dirty="0">
                <a:latin typeface="Arial"/>
                <a:cs typeface="Arial"/>
              </a:rPr>
              <a:t>100</a:t>
            </a:r>
            <a:r>
              <a:rPr sz="1700" dirty="0">
                <a:latin typeface="Arial"/>
                <a:cs typeface="Arial"/>
              </a:rPr>
              <a:t>	</a:t>
            </a:r>
            <a:r>
              <a:rPr sz="2550" b="1" spc="-15" baseline="1633" dirty="0">
                <a:latin typeface="Arial"/>
                <a:cs typeface="Arial"/>
              </a:rPr>
              <a:t>Quantity</a:t>
            </a:r>
            <a:endParaRPr sz="2550" baseline="1633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954529" y="5374030"/>
            <a:ext cx="146050" cy="2851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700" spc="-50" dirty="0">
                <a:latin typeface="Arial"/>
                <a:cs typeface="Arial"/>
              </a:rPr>
              <a:t>0</a:t>
            </a:r>
            <a:endParaRPr sz="1700">
              <a:latin typeface="Arial"/>
              <a:cs typeface="Arial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1290827" y="3400044"/>
            <a:ext cx="475615" cy="472440"/>
          </a:xfrm>
          <a:custGeom>
            <a:avLst/>
            <a:gdLst/>
            <a:ahLst/>
            <a:cxnLst/>
            <a:rect l="l" t="t" r="r" b="b"/>
            <a:pathLst>
              <a:path w="475614" h="472439">
                <a:moveTo>
                  <a:pt x="0" y="472439"/>
                </a:moveTo>
                <a:lnTo>
                  <a:pt x="475488" y="0"/>
                </a:lnTo>
              </a:path>
            </a:pathLst>
          </a:custGeom>
          <a:ln w="2381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/>
          <p:nvPr/>
        </p:nvSpPr>
        <p:spPr>
          <a:xfrm>
            <a:off x="528827" y="3793235"/>
            <a:ext cx="1405255" cy="824865"/>
          </a:xfrm>
          <a:prstGeom prst="rect">
            <a:avLst/>
          </a:prstGeom>
          <a:solidFill>
            <a:srgbClr val="E0E4E9"/>
          </a:solidFill>
        </p:spPr>
        <p:txBody>
          <a:bodyPr vert="horz" wrap="square" lIns="0" tIns="0" rIns="0" bIns="0" rtlCol="0">
            <a:spAutoFit/>
          </a:bodyPr>
          <a:lstStyle/>
          <a:p>
            <a:pPr marL="109220">
              <a:lnSpc>
                <a:spcPts val="2000"/>
              </a:lnSpc>
            </a:pPr>
            <a:r>
              <a:rPr sz="1700" dirty="0">
                <a:latin typeface="Arial"/>
                <a:cs typeface="Arial"/>
              </a:rPr>
              <a:t>1.</a:t>
            </a:r>
            <a:r>
              <a:rPr sz="1700" spc="-110" dirty="0">
                <a:latin typeface="Arial"/>
                <a:cs typeface="Arial"/>
              </a:rPr>
              <a:t> </a:t>
            </a:r>
            <a:r>
              <a:rPr sz="1700" spc="-25" dirty="0">
                <a:latin typeface="Arial"/>
                <a:cs typeface="Arial"/>
              </a:rPr>
              <a:t>An</a:t>
            </a:r>
            <a:endParaRPr sz="1700">
              <a:latin typeface="Arial"/>
              <a:cs typeface="Arial"/>
            </a:endParaRPr>
          </a:p>
          <a:p>
            <a:pPr marL="109220">
              <a:lnSpc>
                <a:spcPct val="100000"/>
              </a:lnSpc>
              <a:spcBef>
                <a:spcPts val="10"/>
              </a:spcBef>
            </a:pPr>
            <a:r>
              <a:rPr sz="1700" spc="-10" dirty="0">
                <a:latin typeface="Arial"/>
                <a:cs typeface="Arial"/>
              </a:rPr>
              <a:t>increase</a:t>
            </a:r>
            <a:endParaRPr sz="1700">
              <a:latin typeface="Arial"/>
              <a:cs typeface="Arial"/>
            </a:endParaRPr>
          </a:p>
          <a:p>
            <a:pPr marL="109220">
              <a:lnSpc>
                <a:spcPct val="100000"/>
              </a:lnSpc>
              <a:spcBef>
                <a:spcPts val="20"/>
              </a:spcBef>
            </a:pPr>
            <a:r>
              <a:rPr sz="1700" dirty="0">
                <a:latin typeface="Arial"/>
                <a:cs typeface="Arial"/>
              </a:rPr>
              <a:t>in</a:t>
            </a:r>
            <a:r>
              <a:rPr sz="1700" spc="-15" dirty="0">
                <a:latin typeface="Arial"/>
                <a:cs typeface="Arial"/>
              </a:rPr>
              <a:t> </a:t>
            </a:r>
            <a:r>
              <a:rPr sz="1700" dirty="0">
                <a:latin typeface="Arial"/>
                <a:cs typeface="Arial"/>
              </a:rPr>
              <a:t>price</a:t>
            </a:r>
            <a:r>
              <a:rPr sz="1700" spc="-10" dirty="0">
                <a:latin typeface="Arial"/>
                <a:cs typeface="Arial"/>
              </a:rPr>
              <a:t> </a:t>
            </a:r>
            <a:r>
              <a:rPr sz="1700" dirty="0">
                <a:latin typeface="Arial"/>
                <a:cs typeface="Arial"/>
              </a:rPr>
              <a:t>.</a:t>
            </a:r>
            <a:r>
              <a:rPr sz="1700" spc="-15" dirty="0">
                <a:latin typeface="Arial"/>
                <a:cs typeface="Arial"/>
              </a:rPr>
              <a:t> </a:t>
            </a:r>
            <a:r>
              <a:rPr sz="1700" dirty="0">
                <a:latin typeface="Arial"/>
                <a:cs typeface="Arial"/>
              </a:rPr>
              <a:t>.</a:t>
            </a:r>
            <a:r>
              <a:rPr sz="1700" spc="-10" dirty="0">
                <a:latin typeface="Arial"/>
                <a:cs typeface="Arial"/>
              </a:rPr>
              <a:t> </a:t>
            </a:r>
            <a:r>
              <a:rPr sz="1700" spc="-50" dirty="0">
                <a:latin typeface="Arial"/>
                <a:cs typeface="Arial"/>
              </a:rPr>
              <a:t>.</a:t>
            </a:r>
            <a:endParaRPr sz="1700">
              <a:latin typeface="Arial"/>
              <a:cs typeface="Arial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5294376" y="5640323"/>
            <a:ext cx="119380" cy="254635"/>
          </a:xfrm>
          <a:custGeom>
            <a:avLst/>
            <a:gdLst/>
            <a:ahLst/>
            <a:cxnLst/>
            <a:rect l="l" t="t" r="r" b="b"/>
            <a:pathLst>
              <a:path w="119379" h="254635">
                <a:moveTo>
                  <a:pt x="118872" y="0"/>
                </a:moveTo>
                <a:lnTo>
                  <a:pt x="0" y="254507"/>
                </a:lnTo>
              </a:path>
            </a:pathLst>
          </a:custGeom>
          <a:ln w="2381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 txBox="1"/>
          <p:nvPr/>
        </p:nvSpPr>
        <p:spPr>
          <a:xfrm>
            <a:off x="2410967" y="5835396"/>
            <a:ext cx="4845050" cy="314325"/>
          </a:xfrm>
          <a:prstGeom prst="rect">
            <a:avLst/>
          </a:prstGeom>
          <a:solidFill>
            <a:srgbClr val="E0E4E9"/>
          </a:solidFill>
        </p:spPr>
        <p:txBody>
          <a:bodyPr vert="horz" wrap="square" lIns="0" tIns="20320" rIns="0" bIns="0" rtlCol="0">
            <a:spAutoFit/>
          </a:bodyPr>
          <a:lstStyle/>
          <a:p>
            <a:pPr marL="127635">
              <a:lnSpc>
                <a:spcPct val="100000"/>
              </a:lnSpc>
              <a:spcBef>
                <a:spcPts val="160"/>
              </a:spcBef>
            </a:pPr>
            <a:r>
              <a:rPr sz="1700" dirty="0">
                <a:latin typeface="Arial"/>
                <a:cs typeface="Arial"/>
              </a:rPr>
              <a:t>2.</a:t>
            </a:r>
            <a:r>
              <a:rPr sz="1700" spc="-40" dirty="0">
                <a:latin typeface="Arial"/>
                <a:cs typeface="Arial"/>
              </a:rPr>
              <a:t> </a:t>
            </a:r>
            <a:r>
              <a:rPr sz="1700" dirty="0">
                <a:latin typeface="Arial"/>
                <a:cs typeface="Arial"/>
              </a:rPr>
              <a:t>.</a:t>
            </a:r>
            <a:r>
              <a:rPr sz="1700" spc="-35" dirty="0">
                <a:latin typeface="Arial"/>
                <a:cs typeface="Arial"/>
              </a:rPr>
              <a:t> </a:t>
            </a:r>
            <a:r>
              <a:rPr sz="1700" dirty="0">
                <a:latin typeface="Arial"/>
                <a:cs typeface="Arial"/>
              </a:rPr>
              <a:t>.</a:t>
            </a:r>
            <a:r>
              <a:rPr sz="1700" spc="-25" dirty="0">
                <a:latin typeface="Arial"/>
                <a:cs typeface="Arial"/>
              </a:rPr>
              <a:t> </a:t>
            </a:r>
            <a:r>
              <a:rPr sz="1700" dirty="0">
                <a:latin typeface="Arial"/>
                <a:cs typeface="Arial"/>
              </a:rPr>
              <a:t>.</a:t>
            </a:r>
            <a:r>
              <a:rPr sz="1700" spc="-35" dirty="0">
                <a:latin typeface="Arial"/>
                <a:cs typeface="Arial"/>
              </a:rPr>
              <a:t> </a:t>
            </a:r>
            <a:r>
              <a:rPr sz="1700" dirty="0">
                <a:latin typeface="Arial"/>
                <a:cs typeface="Arial"/>
              </a:rPr>
              <a:t>leaves</a:t>
            </a:r>
            <a:r>
              <a:rPr sz="1700" spc="-35" dirty="0">
                <a:latin typeface="Arial"/>
                <a:cs typeface="Arial"/>
              </a:rPr>
              <a:t> </a:t>
            </a:r>
            <a:r>
              <a:rPr sz="1700" dirty="0">
                <a:latin typeface="Arial"/>
                <a:cs typeface="Arial"/>
              </a:rPr>
              <a:t>the</a:t>
            </a:r>
            <a:r>
              <a:rPr sz="1700" spc="-35" dirty="0">
                <a:latin typeface="Arial"/>
                <a:cs typeface="Arial"/>
              </a:rPr>
              <a:t> </a:t>
            </a:r>
            <a:r>
              <a:rPr sz="1700" dirty="0">
                <a:latin typeface="Arial"/>
                <a:cs typeface="Arial"/>
              </a:rPr>
              <a:t>quantity</a:t>
            </a:r>
            <a:r>
              <a:rPr sz="1700" spc="-20" dirty="0">
                <a:latin typeface="Arial"/>
                <a:cs typeface="Arial"/>
              </a:rPr>
              <a:t> </a:t>
            </a:r>
            <a:r>
              <a:rPr sz="1700" dirty="0">
                <a:latin typeface="Arial"/>
                <a:cs typeface="Arial"/>
              </a:rPr>
              <a:t>demanded</a:t>
            </a:r>
            <a:r>
              <a:rPr sz="1700" spc="-30" dirty="0">
                <a:latin typeface="Arial"/>
                <a:cs typeface="Arial"/>
              </a:rPr>
              <a:t> </a:t>
            </a:r>
            <a:r>
              <a:rPr sz="1700" spc="-10" dirty="0">
                <a:latin typeface="Arial"/>
                <a:cs typeface="Arial"/>
              </a:rPr>
              <a:t>unchanged.</a:t>
            </a:r>
            <a:endParaRPr sz="1700">
              <a:latin typeface="Arial"/>
              <a:cs typeface="Arial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6645656" y="6716897"/>
            <a:ext cx="1590675" cy="139700"/>
          </a:xfrm>
          <a:prstGeom prst="rect">
            <a:avLst/>
          </a:prstGeom>
        </p:spPr>
        <p:txBody>
          <a:bodyPr vert="horz" wrap="square" lIns="0" tIns="31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sz="800" b="1" dirty="0">
                <a:solidFill>
                  <a:srgbClr val="411D71"/>
                </a:solidFill>
                <a:latin typeface="Arial"/>
                <a:cs typeface="Arial"/>
              </a:rPr>
              <a:t>Copyright©2011</a:t>
            </a:r>
            <a:r>
              <a:rPr sz="800" b="1" spc="210" dirty="0">
                <a:solidFill>
                  <a:srgbClr val="411D71"/>
                </a:solidFill>
                <a:latin typeface="Arial"/>
                <a:cs typeface="Arial"/>
              </a:rPr>
              <a:t> </a:t>
            </a:r>
            <a:r>
              <a:rPr sz="800" b="1" spc="-10" dirty="0">
                <a:solidFill>
                  <a:srgbClr val="411D71"/>
                </a:solidFill>
                <a:latin typeface="Arial"/>
                <a:cs typeface="Arial"/>
              </a:rPr>
              <a:t>South-Western</a:t>
            </a:r>
            <a:endParaRPr sz="800">
              <a:latin typeface="Arial"/>
              <a:cs typeface="Arial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1290955" y="1153795"/>
            <a:ext cx="5815965" cy="255270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424815">
              <a:lnSpc>
                <a:spcPct val="100000"/>
              </a:lnSpc>
              <a:spcBef>
                <a:spcPts val="105"/>
              </a:spcBef>
            </a:pPr>
            <a:r>
              <a:rPr sz="1700" b="1" dirty="0">
                <a:latin typeface="Arial"/>
                <a:cs typeface="Arial"/>
              </a:rPr>
              <a:t>Perfectly</a:t>
            </a:r>
            <a:r>
              <a:rPr sz="1700" b="1" spc="-35" dirty="0">
                <a:latin typeface="Arial"/>
                <a:cs typeface="Arial"/>
              </a:rPr>
              <a:t> </a:t>
            </a:r>
            <a:r>
              <a:rPr sz="1700" b="1" dirty="0">
                <a:latin typeface="Arial"/>
                <a:cs typeface="Arial"/>
              </a:rPr>
              <a:t>Price</a:t>
            </a:r>
            <a:r>
              <a:rPr sz="1700" b="1" spc="-45" dirty="0">
                <a:latin typeface="Arial"/>
                <a:cs typeface="Arial"/>
              </a:rPr>
              <a:t> </a:t>
            </a:r>
            <a:r>
              <a:rPr sz="1700" b="1" dirty="0">
                <a:latin typeface="Arial"/>
                <a:cs typeface="Arial"/>
              </a:rPr>
              <a:t>Inelastic</a:t>
            </a:r>
            <a:r>
              <a:rPr sz="1700" b="1" spc="-30" dirty="0">
                <a:latin typeface="Arial"/>
                <a:cs typeface="Arial"/>
              </a:rPr>
              <a:t> </a:t>
            </a:r>
            <a:r>
              <a:rPr sz="1700" b="1" dirty="0">
                <a:latin typeface="Arial"/>
                <a:cs typeface="Arial"/>
              </a:rPr>
              <a:t>Demand:</a:t>
            </a:r>
            <a:r>
              <a:rPr sz="1700" b="1" spc="-65" dirty="0">
                <a:latin typeface="Arial"/>
                <a:cs typeface="Arial"/>
              </a:rPr>
              <a:t> </a:t>
            </a:r>
            <a:r>
              <a:rPr sz="1700" b="1" dirty="0">
                <a:latin typeface="Arial"/>
                <a:cs typeface="Arial"/>
              </a:rPr>
              <a:t>Elasticity</a:t>
            </a:r>
            <a:r>
              <a:rPr sz="1700" b="1" spc="-25" dirty="0">
                <a:latin typeface="Arial"/>
                <a:cs typeface="Arial"/>
              </a:rPr>
              <a:t> </a:t>
            </a:r>
            <a:r>
              <a:rPr sz="1700" b="1" dirty="0">
                <a:latin typeface="Arial"/>
                <a:cs typeface="Arial"/>
              </a:rPr>
              <a:t>Equals</a:t>
            </a:r>
            <a:r>
              <a:rPr sz="1700" b="1" spc="-55" dirty="0">
                <a:latin typeface="Arial"/>
                <a:cs typeface="Arial"/>
              </a:rPr>
              <a:t> </a:t>
            </a:r>
            <a:r>
              <a:rPr sz="1700" b="1" spc="-50" dirty="0">
                <a:latin typeface="Arial"/>
                <a:cs typeface="Arial"/>
              </a:rPr>
              <a:t>0</a:t>
            </a:r>
            <a:endParaRPr sz="17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17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795"/>
              </a:spcBef>
            </a:pPr>
            <a:endParaRPr sz="17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1700" b="1" spc="-10" dirty="0">
                <a:latin typeface="Arial"/>
                <a:cs typeface="Arial"/>
              </a:rPr>
              <a:t>Price</a:t>
            </a:r>
            <a:endParaRPr sz="1700">
              <a:latin typeface="Arial"/>
              <a:cs typeface="Arial"/>
            </a:endParaRPr>
          </a:p>
          <a:p>
            <a:pPr marL="4181475">
              <a:lnSpc>
                <a:spcPct val="100000"/>
              </a:lnSpc>
              <a:spcBef>
                <a:spcPts val="10"/>
              </a:spcBef>
            </a:pPr>
            <a:r>
              <a:rPr sz="1700" spc="-10" dirty="0">
                <a:latin typeface="Arial"/>
                <a:cs typeface="Arial"/>
              </a:rPr>
              <a:t>Demand</a:t>
            </a:r>
            <a:endParaRPr sz="17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664"/>
              </a:spcBef>
            </a:pPr>
            <a:endParaRPr sz="1700">
              <a:latin typeface="Arial"/>
              <a:cs typeface="Arial"/>
            </a:endParaRPr>
          </a:p>
          <a:p>
            <a:pPr marL="375920">
              <a:lnSpc>
                <a:spcPct val="100000"/>
              </a:lnSpc>
              <a:spcBef>
                <a:spcPts val="5"/>
              </a:spcBef>
            </a:pPr>
            <a:r>
              <a:rPr sz="1700" dirty="0">
                <a:latin typeface="Arial"/>
                <a:cs typeface="Arial"/>
              </a:rPr>
              <a:t>€</a:t>
            </a:r>
            <a:r>
              <a:rPr sz="1700" spc="-5" dirty="0">
                <a:latin typeface="Arial"/>
                <a:cs typeface="Arial"/>
              </a:rPr>
              <a:t> </a:t>
            </a:r>
            <a:r>
              <a:rPr sz="1700" spc="-50" dirty="0">
                <a:latin typeface="Arial"/>
                <a:cs typeface="Arial"/>
              </a:rPr>
              <a:t>5</a:t>
            </a:r>
            <a:endParaRPr sz="1700">
              <a:latin typeface="Arial"/>
              <a:cs typeface="Arial"/>
            </a:endParaRPr>
          </a:p>
          <a:p>
            <a:pPr marL="496570">
              <a:lnSpc>
                <a:spcPct val="100000"/>
              </a:lnSpc>
              <a:spcBef>
                <a:spcPts val="1350"/>
              </a:spcBef>
            </a:pPr>
            <a:r>
              <a:rPr sz="1700" spc="-50" dirty="0">
                <a:latin typeface="Arial"/>
                <a:cs typeface="Arial"/>
              </a:rPr>
              <a:t>4</a:t>
            </a:r>
            <a:endParaRPr sz="17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914144" y="2017776"/>
            <a:ext cx="5862955" cy="3301365"/>
          </a:xfrm>
          <a:custGeom>
            <a:avLst/>
            <a:gdLst/>
            <a:ahLst/>
            <a:cxnLst/>
            <a:rect l="l" t="t" r="r" b="b"/>
            <a:pathLst>
              <a:path w="5862955" h="3301365">
                <a:moveTo>
                  <a:pt x="0" y="0"/>
                </a:moveTo>
                <a:lnTo>
                  <a:pt x="0" y="3300984"/>
                </a:lnTo>
                <a:lnTo>
                  <a:pt x="5862828" y="3300984"/>
                </a:lnTo>
              </a:path>
            </a:pathLst>
          </a:custGeom>
          <a:ln w="2381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6897116" y="5343905"/>
            <a:ext cx="902335" cy="2851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700" b="1" spc="-10" dirty="0">
                <a:latin typeface="Arial"/>
                <a:cs typeface="Arial"/>
              </a:rPr>
              <a:t>Quantity</a:t>
            </a:r>
            <a:endParaRPr sz="17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692655" y="5350255"/>
            <a:ext cx="146050" cy="2851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700" spc="-50" dirty="0">
                <a:latin typeface="Arial"/>
                <a:cs typeface="Arial"/>
              </a:rPr>
              <a:t>0</a:t>
            </a:r>
            <a:endParaRPr sz="17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290955" y="1258570"/>
            <a:ext cx="6344920" cy="975994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534670">
              <a:lnSpc>
                <a:spcPct val="100000"/>
              </a:lnSpc>
              <a:spcBef>
                <a:spcPts val="105"/>
              </a:spcBef>
            </a:pPr>
            <a:r>
              <a:rPr sz="1700" b="1" dirty="0">
                <a:latin typeface="Arial"/>
                <a:cs typeface="Arial"/>
              </a:rPr>
              <a:t>Perfectly</a:t>
            </a:r>
            <a:r>
              <a:rPr sz="1700" b="1" spc="-30" dirty="0">
                <a:latin typeface="Arial"/>
                <a:cs typeface="Arial"/>
              </a:rPr>
              <a:t> </a:t>
            </a:r>
            <a:r>
              <a:rPr sz="1700" b="1" dirty="0">
                <a:latin typeface="Arial"/>
                <a:cs typeface="Arial"/>
              </a:rPr>
              <a:t>Price</a:t>
            </a:r>
            <a:r>
              <a:rPr sz="1700" b="1" spc="-40" dirty="0">
                <a:latin typeface="Arial"/>
                <a:cs typeface="Arial"/>
              </a:rPr>
              <a:t> </a:t>
            </a:r>
            <a:r>
              <a:rPr sz="1700" b="1" dirty="0">
                <a:latin typeface="Arial"/>
                <a:cs typeface="Arial"/>
              </a:rPr>
              <a:t>Elastic</a:t>
            </a:r>
            <a:r>
              <a:rPr sz="1700" b="1" spc="-30" dirty="0">
                <a:latin typeface="Arial"/>
                <a:cs typeface="Arial"/>
              </a:rPr>
              <a:t> </a:t>
            </a:r>
            <a:r>
              <a:rPr sz="1700" b="1" dirty="0">
                <a:latin typeface="Arial"/>
                <a:cs typeface="Arial"/>
              </a:rPr>
              <a:t>Demand:</a:t>
            </a:r>
            <a:r>
              <a:rPr sz="1700" b="1" spc="-60" dirty="0">
                <a:latin typeface="Arial"/>
                <a:cs typeface="Arial"/>
              </a:rPr>
              <a:t> </a:t>
            </a:r>
            <a:r>
              <a:rPr sz="1700" b="1" dirty="0">
                <a:latin typeface="Arial"/>
                <a:cs typeface="Arial"/>
              </a:rPr>
              <a:t>Elasticity</a:t>
            </a:r>
            <a:r>
              <a:rPr sz="1700" b="1" spc="-35" dirty="0">
                <a:latin typeface="Arial"/>
                <a:cs typeface="Arial"/>
              </a:rPr>
              <a:t> </a:t>
            </a:r>
            <a:r>
              <a:rPr sz="1700" b="1" dirty="0">
                <a:latin typeface="Arial"/>
                <a:cs typeface="Arial"/>
              </a:rPr>
              <a:t>Equals</a:t>
            </a:r>
            <a:r>
              <a:rPr sz="1700" b="1" spc="-45" dirty="0">
                <a:latin typeface="Arial"/>
                <a:cs typeface="Arial"/>
              </a:rPr>
              <a:t> </a:t>
            </a:r>
            <a:r>
              <a:rPr sz="1700" b="1" spc="-10" dirty="0">
                <a:latin typeface="Arial"/>
                <a:cs typeface="Arial"/>
              </a:rPr>
              <a:t>Infinity</a:t>
            </a:r>
            <a:endParaRPr sz="17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440"/>
              </a:spcBef>
            </a:pPr>
            <a:endParaRPr sz="17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1700" b="1" spc="-10" dirty="0">
                <a:latin typeface="Arial"/>
                <a:cs typeface="Arial"/>
              </a:rPr>
              <a:t>Price</a:t>
            </a:r>
            <a:endParaRPr sz="17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579880" y="3371469"/>
            <a:ext cx="327660" cy="2851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700" dirty="0">
                <a:latin typeface="Arial"/>
                <a:cs typeface="Arial"/>
              </a:rPr>
              <a:t>€</a:t>
            </a:r>
            <a:r>
              <a:rPr sz="1700" spc="-5" dirty="0">
                <a:latin typeface="Arial"/>
                <a:cs typeface="Arial"/>
              </a:rPr>
              <a:t> </a:t>
            </a:r>
            <a:r>
              <a:rPr sz="1700" spc="-50" dirty="0">
                <a:latin typeface="Arial"/>
                <a:cs typeface="Arial"/>
              </a:rPr>
              <a:t>4</a:t>
            </a:r>
            <a:endParaRPr sz="1700">
              <a:latin typeface="Arial"/>
              <a:cs typeface="Arial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1928622" y="3530346"/>
            <a:ext cx="4312920" cy="1905"/>
          </a:xfrm>
          <a:custGeom>
            <a:avLst/>
            <a:gdLst/>
            <a:ahLst/>
            <a:cxnLst/>
            <a:rect l="l" t="t" r="r" b="b"/>
            <a:pathLst>
              <a:path w="4312920" h="1904">
                <a:moveTo>
                  <a:pt x="4312920" y="0"/>
                </a:moveTo>
                <a:lnTo>
                  <a:pt x="0" y="1524"/>
                </a:lnTo>
              </a:path>
            </a:pathLst>
          </a:custGeom>
          <a:ln w="71437">
            <a:solidFill>
              <a:srgbClr val="004B9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6314694" y="3377641"/>
            <a:ext cx="844550" cy="2857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700" spc="-10" dirty="0">
                <a:latin typeface="Arial"/>
                <a:cs typeface="Arial"/>
              </a:rPr>
              <a:t>Demand</a:t>
            </a:r>
            <a:endParaRPr sz="1700">
              <a:latin typeface="Arial"/>
              <a:cs typeface="Arial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4794503" y="3608832"/>
            <a:ext cx="285115" cy="391795"/>
          </a:xfrm>
          <a:custGeom>
            <a:avLst/>
            <a:gdLst/>
            <a:ahLst/>
            <a:cxnLst/>
            <a:rect l="l" t="t" r="r" b="b"/>
            <a:pathLst>
              <a:path w="285114" h="391795">
                <a:moveTo>
                  <a:pt x="0" y="0"/>
                </a:moveTo>
                <a:lnTo>
                  <a:pt x="284988" y="391668"/>
                </a:lnTo>
              </a:path>
            </a:pathLst>
          </a:custGeom>
          <a:ln w="2381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/>
          <p:nvPr/>
        </p:nvSpPr>
        <p:spPr>
          <a:xfrm>
            <a:off x="4053840" y="3922776"/>
            <a:ext cx="2026920" cy="826135"/>
          </a:xfrm>
          <a:prstGeom prst="rect">
            <a:avLst/>
          </a:prstGeom>
          <a:solidFill>
            <a:srgbClr val="E0E4E9"/>
          </a:solidFill>
        </p:spPr>
        <p:txBody>
          <a:bodyPr vert="horz" wrap="square" lIns="0" tIns="24765" rIns="0" bIns="0" rtlCol="0">
            <a:spAutoFit/>
          </a:bodyPr>
          <a:lstStyle/>
          <a:p>
            <a:pPr marL="59690" marR="340995">
              <a:lnSpc>
                <a:spcPct val="99600"/>
              </a:lnSpc>
              <a:spcBef>
                <a:spcPts val="195"/>
              </a:spcBef>
            </a:pPr>
            <a:r>
              <a:rPr sz="1700" dirty="0">
                <a:latin typeface="Arial"/>
                <a:cs typeface="Arial"/>
              </a:rPr>
              <a:t>2.</a:t>
            </a:r>
            <a:r>
              <a:rPr sz="1700" spc="-120" dirty="0">
                <a:latin typeface="Arial"/>
                <a:cs typeface="Arial"/>
              </a:rPr>
              <a:t> </a:t>
            </a:r>
            <a:r>
              <a:rPr sz="1700" dirty="0">
                <a:latin typeface="Arial"/>
                <a:cs typeface="Arial"/>
              </a:rPr>
              <a:t>At</a:t>
            </a:r>
            <a:r>
              <a:rPr sz="1700" spc="-30" dirty="0">
                <a:latin typeface="Arial"/>
                <a:cs typeface="Arial"/>
              </a:rPr>
              <a:t> </a:t>
            </a:r>
            <a:r>
              <a:rPr sz="1700" dirty="0">
                <a:latin typeface="Arial"/>
                <a:cs typeface="Arial"/>
              </a:rPr>
              <a:t>exactly</a:t>
            </a:r>
            <a:r>
              <a:rPr sz="1700" spc="-15" dirty="0">
                <a:latin typeface="Arial"/>
                <a:cs typeface="Arial"/>
              </a:rPr>
              <a:t> </a:t>
            </a:r>
            <a:r>
              <a:rPr sz="1700" spc="-25" dirty="0">
                <a:latin typeface="Arial"/>
                <a:cs typeface="Arial"/>
              </a:rPr>
              <a:t>€4, </a:t>
            </a:r>
            <a:r>
              <a:rPr sz="1700" dirty="0">
                <a:latin typeface="Arial"/>
                <a:cs typeface="Arial"/>
              </a:rPr>
              <a:t>consumers</a:t>
            </a:r>
            <a:r>
              <a:rPr sz="1700" spc="-20" dirty="0">
                <a:latin typeface="Arial"/>
                <a:cs typeface="Arial"/>
              </a:rPr>
              <a:t> will </a:t>
            </a:r>
            <a:r>
              <a:rPr sz="1700" dirty="0">
                <a:latin typeface="Arial"/>
                <a:cs typeface="Arial"/>
              </a:rPr>
              <a:t>buy</a:t>
            </a:r>
            <a:r>
              <a:rPr sz="1700" spc="-25" dirty="0">
                <a:latin typeface="Arial"/>
                <a:cs typeface="Arial"/>
              </a:rPr>
              <a:t> </a:t>
            </a:r>
            <a:r>
              <a:rPr sz="1700" dirty="0">
                <a:latin typeface="Arial"/>
                <a:cs typeface="Arial"/>
              </a:rPr>
              <a:t>any</a:t>
            </a:r>
            <a:r>
              <a:rPr sz="1700" spc="-30" dirty="0">
                <a:latin typeface="Arial"/>
                <a:cs typeface="Arial"/>
              </a:rPr>
              <a:t> </a:t>
            </a:r>
            <a:r>
              <a:rPr sz="1700" spc="-25" dirty="0">
                <a:latin typeface="Arial"/>
                <a:cs typeface="Arial"/>
              </a:rPr>
              <a:t>quantity.</a:t>
            </a:r>
            <a:endParaRPr sz="1700">
              <a:latin typeface="Arial"/>
              <a:cs typeface="Arial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2005583" y="2665476"/>
            <a:ext cx="454659" cy="99060"/>
          </a:xfrm>
          <a:custGeom>
            <a:avLst/>
            <a:gdLst/>
            <a:ahLst/>
            <a:cxnLst/>
            <a:rect l="l" t="t" r="r" b="b"/>
            <a:pathLst>
              <a:path w="454660" h="99060">
                <a:moveTo>
                  <a:pt x="0" y="99060"/>
                </a:moveTo>
                <a:lnTo>
                  <a:pt x="454152" y="0"/>
                </a:lnTo>
              </a:path>
            </a:pathLst>
          </a:custGeom>
          <a:ln w="2381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 txBox="1"/>
          <p:nvPr/>
        </p:nvSpPr>
        <p:spPr>
          <a:xfrm>
            <a:off x="2410967" y="2429255"/>
            <a:ext cx="2239010" cy="824865"/>
          </a:xfrm>
          <a:prstGeom prst="rect">
            <a:avLst/>
          </a:prstGeom>
          <a:solidFill>
            <a:srgbClr val="E0E4E9"/>
          </a:solidFill>
        </p:spPr>
        <p:txBody>
          <a:bodyPr vert="horz" wrap="square" lIns="0" tIns="27940" rIns="0" bIns="0" rtlCol="0">
            <a:spAutoFit/>
          </a:bodyPr>
          <a:lstStyle/>
          <a:p>
            <a:pPr marL="78105" marR="371475">
              <a:lnSpc>
                <a:spcPct val="100499"/>
              </a:lnSpc>
              <a:spcBef>
                <a:spcPts val="220"/>
              </a:spcBef>
            </a:pPr>
            <a:r>
              <a:rPr sz="1700" dirty="0">
                <a:latin typeface="Arial"/>
                <a:cs typeface="Arial"/>
              </a:rPr>
              <a:t>1.</a:t>
            </a:r>
            <a:r>
              <a:rPr sz="1700" spc="-114" dirty="0">
                <a:latin typeface="Arial"/>
                <a:cs typeface="Arial"/>
              </a:rPr>
              <a:t> </a:t>
            </a:r>
            <a:r>
              <a:rPr sz="1700" dirty="0">
                <a:latin typeface="Arial"/>
                <a:cs typeface="Arial"/>
              </a:rPr>
              <a:t>At</a:t>
            </a:r>
            <a:r>
              <a:rPr sz="1700" spc="-15" dirty="0">
                <a:latin typeface="Arial"/>
                <a:cs typeface="Arial"/>
              </a:rPr>
              <a:t> </a:t>
            </a:r>
            <a:r>
              <a:rPr sz="1700" dirty="0">
                <a:latin typeface="Arial"/>
                <a:cs typeface="Arial"/>
              </a:rPr>
              <a:t>any</a:t>
            </a:r>
            <a:r>
              <a:rPr sz="1700" spc="-15" dirty="0">
                <a:latin typeface="Arial"/>
                <a:cs typeface="Arial"/>
              </a:rPr>
              <a:t> </a:t>
            </a:r>
            <a:r>
              <a:rPr sz="1700" spc="-10" dirty="0">
                <a:latin typeface="Arial"/>
                <a:cs typeface="Arial"/>
              </a:rPr>
              <a:t>price </a:t>
            </a:r>
            <a:r>
              <a:rPr sz="1700" dirty="0">
                <a:latin typeface="Arial"/>
                <a:cs typeface="Arial"/>
              </a:rPr>
              <a:t>above</a:t>
            </a:r>
            <a:r>
              <a:rPr sz="1700" spc="-30" dirty="0">
                <a:latin typeface="Arial"/>
                <a:cs typeface="Arial"/>
              </a:rPr>
              <a:t> </a:t>
            </a:r>
            <a:r>
              <a:rPr sz="1700" dirty="0">
                <a:latin typeface="Arial"/>
                <a:cs typeface="Arial"/>
              </a:rPr>
              <a:t>€4,</a:t>
            </a:r>
            <a:r>
              <a:rPr sz="1700" spc="-25" dirty="0">
                <a:latin typeface="Arial"/>
                <a:cs typeface="Arial"/>
              </a:rPr>
              <a:t> </a:t>
            </a:r>
            <a:r>
              <a:rPr sz="1700" spc="-10" dirty="0">
                <a:latin typeface="Arial"/>
                <a:cs typeface="Arial"/>
              </a:rPr>
              <a:t>quantity </a:t>
            </a:r>
            <a:r>
              <a:rPr sz="1700" dirty="0">
                <a:latin typeface="Arial"/>
                <a:cs typeface="Arial"/>
              </a:rPr>
              <a:t>demanded</a:t>
            </a:r>
            <a:r>
              <a:rPr sz="1700" spc="-55" dirty="0">
                <a:latin typeface="Arial"/>
                <a:cs typeface="Arial"/>
              </a:rPr>
              <a:t> </a:t>
            </a:r>
            <a:r>
              <a:rPr sz="1700" dirty="0">
                <a:latin typeface="Arial"/>
                <a:cs typeface="Arial"/>
              </a:rPr>
              <a:t>is</a:t>
            </a:r>
            <a:r>
              <a:rPr sz="1700" spc="-65" dirty="0">
                <a:latin typeface="Arial"/>
                <a:cs typeface="Arial"/>
              </a:rPr>
              <a:t> </a:t>
            </a:r>
            <a:r>
              <a:rPr sz="1700" spc="-10" dirty="0">
                <a:latin typeface="Arial"/>
                <a:cs typeface="Arial"/>
              </a:rPr>
              <a:t>zero.</a:t>
            </a:r>
            <a:endParaRPr sz="1700">
              <a:latin typeface="Arial"/>
              <a:cs typeface="Arial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743712" y="4276344"/>
            <a:ext cx="1094740" cy="1394460"/>
          </a:xfrm>
          <a:custGeom>
            <a:avLst/>
            <a:gdLst/>
            <a:ahLst/>
            <a:cxnLst/>
            <a:rect l="l" t="t" r="r" b="b"/>
            <a:pathLst>
              <a:path w="1094739" h="1394460">
                <a:moveTo>
                  <a:pt x="0" y="1394459"/>
                </a:moveTo>
                <a:lnTo>
                  <a:pt x="1094232" y="0"/>
                </a:lnTo>
              </a:path>
            </a:pathLst>
          </a:custGeom>
          <a:ln w="2381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 txBox="1"/>
          <p:nvPr/>
        </p:nvSpPr>
        <p:spPr>
          <a:xfrm>
            <a:off x="481583" y="5632703"/>
            <a:ext cx="3477895" cy="568960"/>
          </a:xfrm>
          <a:prstGeom prst="rect">
            <a:avLst/>
          </a:prstGeom>
          <a:solidFill>
            <a:srgbClr val="E0E4E9"/>
          </a:solidFill>
        </p:spPr>
        <p:txBody>
          <a:bodyPr vert="horz" wrap="square" lIns="0" tIns="43180" rIns="0" bIns="0" rtlCol="0">
            <a:spAutoFit/>
          </a:bodyPr>
          <a:lstStyle/>
          <a:p>
            <a:pPr marL="89535" marR="574675">
              <a:lnSpc>
                <a:spcPts val="2000"/>
              </a:lnSpc>
              <a:spcBef>
                <a:spcPts val="340"/>
              </a:spcBef>
            </a:pPr>
            <a:r>
              <a:rPr sz="1700" dirty="0">
                <a:latin typeface="Arial"/>
                <a:cs typeface="Arial"/>
              </a:rPr>
              <a:t>3.</a:t>
            </a:r>
            <a:r>
              <a:rPr sz="1700" spc="-114" dirty="0">
                <a:latin typeface="Arial"/>
                <a:cs typeface="Arial"/>
              </a:rPr>
              <a:t> </a:t>
            </a:r>
            <a:r>
              <a:rPr sz="1700" dirty="0">
                <a:latin typeface="Arial"/>
                <a:cs typeface="Arial"/>
              </a:rPr>
              <a:t>At</a:t>
            </a:r>
            <a:r>
              <a:rPr sz="1700" spc="-20" dirty="0">
                <a:latin typeface="Arial"/>
                <a:cs typeface="Arial"/>
              </a:rPr>
              <a:t> </a:t>
            </a:r>
            <a:r>
              <a:rPr sz="1700" dirty="0">
                <a:latin typeface="Arial"/>
                <a:cs typeface="Arial"/>
              </a:rPr>
              <a:t>a</a:t>
            </a:r>
            <a:r>
              <a:rPr sz="1700" spc="-20" dirty="0">
                <a:latin typeface="Arial"/>
                <a:cs typeface="Arial"/>
              </a:rPr>
              <a:t> </a:t>
            </a:r>
            <a:r>
              <a:rPr sz="1700" dirty="0">
                <a:latin typeface="Arial"/>
                <a:cs typeface="Arial"/>
              </a:rPr>
              <a:t>price</a:t>
            </a:r>
            <a:r>
              <a:rPr sz="1700" spc="-20" dirty="0">
                <a:latin typeface="Arial"/>
                <a:cs typeface="Arial"/>
              </a:rPr>
              <a:t> </a:t>
            </a:r>
            <a:r>
              <a:rPr sz="1700" dirty="0">
                <a:latin typeface="Arial"/>
                <a:cs typeface="Arial"/>
              </a:rPr>
              <a:t>below</a:t>
            </a:r>
            <a:r>
              <a:rPr sz="1700" spc="-20" dirty="0">
                <a:latin typeface="Arial"/>
                <a:cs typeface="Arial"/>
              </a:rPr>
              <a:t> </a:t>
            </a:r>
            <a:r>
              <a:rPr sz="1700" spc="-25" dirty="0">
                <a:latin typeface="Arial"/>
                <a:cs typeface="Arial"/>
              </a:rPr>
              <a:t>€4, </a:t>
            </a:r>
            <a:r>
              <a:rPr sz="1700" dirty="0">
                <a:latin typeface="Arial"/>
                <a:cs typeface="Arial"/>
              </a:rPr>
              <a:t>quantity</a:t>
            </a:r>
            <a:r>
              <a:rPr sz="1700" spc="-60" dirty="0">
                <a:latin typeface="Arial"/>
                <a:cs typeface="Arial"/>
              </a:rPr>
              <a:t> </a:t>
            </a:r>
            <a:r>
              <a:rPr sz="1700" dirty="0">
                <a:latin typeface="Arial"/>
                <a:cs typeface="Arial"/>
              </a:rPr>
              <a:t>demanded</a:t>
            </a:r>
            <a:r>
              <a:rPr sz="1700" spc="-45" dirty="0">
                <a:latin typeface="Arial"/>
                <a:cs typeface="Arial"/>
              </a:rPr>
              <a:t> </a:t>
            </a:r>
            <a:r>
              <a:rPr sz="1700" dirty="0">
                <a:latin typeface="Arial"/>
                <a:cs typeface="Arial"/>
              </a:rPr>
              <a:t>is</a:t>
            </a:r>
            <a:r>
              <a:rPr sz="1700" spc="-65" dirty="0">
                <a:latin typeface="Arial"/>
                <a:cs typeface="Arial"/>
              </a:rPr>
              <a:t> </a:t>
            </a:r>
            <a:r>
              <a:rPr sz="1700" spc="-10" dirty="0">
                <a:latin typeface="Arial"/>
                <a:cs typeface="Arial"/>
              </a:rPr>
              <a:t>infinite.</a:t>
            </a:r>
            <a:endParaRPr sz="1700">
              <a:latin typeface="Arial"/>
              <a:cs typeface="Arial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6645656" y="6716897"/>
            <a:ext cx="1590675" cy="139700"/>
          </a:xfrm>
          <a:prstGeom prst="rect">
            <a:avLst/>
          </a:prstGeom>
        </p:spPr>
        <p:txBody>
          <a:bodyPr vert="horz" wrap="square" lIns="0" tIns="31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sz="800" b="1" dirty="0">
                <a:solidFill>
                  <a:srgbClr val="411D71"/>
                </a:solidFill>
                <a:latin typeface="Arial"/>
                <a:cs typeface="Arial"/>
              </a:rPr>
              <a:t>Copyright©2011</a:t>
            </a:r>
            <a:r>
              <a:rPr sz="800" b="1" spc="210" dirty="0">
                <a:solidFill>
                  <a:srgbClr val="411D71"/>
                </a:solidFill>
                <a:latin typeface="Arial"/>
                <a:cs typeface="Arial"/>
              </a:rPr>
              <a:t> </a:t>
            </a:r>
            <a:r>
              <a:rPr sz="800" b="1" spc="-10" dirty="0">
                <a:solidFill>
                  <a:srgbClr val="411D71"/>
                </a:solidFill>
                <a:latin typeface="Arial"/>
                <a:cs typeface="Arial"/>
              </a:rPr>
              <a:t>South-Western</a:t>
            </a:r>
            <a:endParaRPr sz="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427211" y="6426809"/>
            <a:ext cx="180975" cy="2089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25" dirty="0">
                <a:solidFill>
                  <a:srgbClr val="888888"/>
                </a:solidFill>
                <a:latin typeface="Calibri"/>
                <a:cs typeface="Calibri"/>
              </a:rPr>
              <a:t>18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261619" rIns="0" bIns="0" rtlCol="0">
            <a:spAutoFit/>
          </a:bodyPr>
          <a:lstStyle/>
          <a:p>
            <a:pPr marL="342900">
              <a:lnSpc>
                <a:spcPct val="100000"/>
              </a:lnSpc>
              <a:spcBef>
                <a:spcPts val="95"/>
              </a:spcBef>
            </a:pPr>
            <a:r>
              <a:rPr sz="2200" dirty="0"/>
              <a:t>THE</a:t>
            </a:r>
            <a:r>
              <a:rPr sz="2200" spc="-65" dirty="0"/>
              <a:t> </a:t>
            </a:r>
            <a:r>
              <a:rPr sz="2200" dirty="0"/>
              <a:t>ELASTICITY</a:t>
            </a:r>
            <a:r>
              <a:rPr sz="2200" spc="-55" dirty="0"/>
              <a:t> </a:t>
            </a:r>
            <a:r>
              <a:rPr sz="2200" dirty="0"/>
              <a:t>OF</a:t>
            </a:r>
            <a:r>
              <a:rPr sz="2200" spc="-50" dirty="0"/>
              <a:t> </a:t>
            </a:r>
            <a:r>
              <a:rPr sz="2200" spc="-10" dirty="0"/>
              <a:t>DEMAND</a:t>
            </a:r>
            <a:endParaRPr sz="2200"/>
          </a:p>
        </p:txBody>
      </p:sp>
      <p:sp>
        <p:nvSpPr>
          <p:cNvPr id="4" name="object 4"/>
          <p:cNvSpPr txBox="1"/>
          <p:nvPr/>
        </p:nvSpPr>
        <p:spPr>
          <a:xfrm>
            <a:off x="409143" y="1037082"/>
            <a:ext cx="6133465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b="1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Price</a:t>
            </a:r>
            <a:r>
              <a:rPr sz="2000" b="1" u="sng" spc="-4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000" b="1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Elasticity</a:t>
            </a:r>
            <a:r>
              <a:rPr sz="2000" b="1" u="sng" spc="-7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000" b="1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of</a:t>
            </a:r>
            <a:r>
              <a:rPr sz="2000" b="1" u="sng" spc="-3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000" b="1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Demand:</a:t>
            </a:r>
            <a:r>
              <a:rPr sz="2000" b="1" u="sng" spc="-6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000" b="1" u="sng" spc="-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Interpretation</a:t>
            </a:r>
            <a:r>
              <a:rPr sz="2000" b="1" u="sng" spc="-3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000" b="1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(</a:t>
            </a:r>
            <a:r>
              <a:rPr sz="2000" b="1" i="1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absolute</a:t>
            </a:r>
            <a:r>
              <a:rPr sz="2000" b="1" i="1" u="sng" spc="-7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000" b="1" i="1" u="sng" spc="-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value</a:t>
            </a:r>
            <a:r>
              <a:rPr sz="2000" b="1" u="sng" spc="-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)</a:t>
            </a:r>
            <a:endParaRPr sz="2000">
              <a:latin typeface="Calibri"/>
              <a:cs typeface="Calibri"/>
            </a:endParaRPr>
          </a:p>
        </p:txBody>
      </p:sp>
      <p:grpSp>
        <p:nvGrpSpPr>
          <p:cNvPr id="5" name="object 5"/>
          <p:cNvGrpSpPr/>
          <p:nvPr/>
        </p:nvGrpSpPr>
        <p:grpSpPr>
          <a:xfrm>
            <a:off x="1313640" y="3457955"/>
            <a:ext cx="6308090" cy="422275"/>
            <a:chOff x="1313640" y="3457955"/>
            <a:chExt cx="6308090" cy="422275"/>
          </a:xfrm>
        </p:grpSpPr>
        <p:pic>
          <p:nvPicPr>
            <p:cNvPr id="6" name="object 6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313640" y="3530340"/>
              <a:ext cx="6307931" cy="227099"/>
            </a:xfrm>
            <a:prstGeom prst="rect">
              <a:avLst/>
            </a:prstGeom>
          </p:spPr>
        </p:pic>
        <p:sp>
          <p:nvSpPr>
            <p:cNvPr id="7" name="object 7"/>
            <p:cNvSpPr/>
            <p:nvPr/>
          </p:nvSpPr>
          <p:spPr>
            <a:xfrm>
              <a:off x="1337309" y="3528059"/>
              <a:ext cx="6264910" cy="190500"/>
            </a:xfrm>
            <a:custGeom>
              <a:avLst/>
              <a:gdLst/>
              <a:ahLst/>
              <a:cxnLst/>
              <a:rect l="l" t="t" r="r" b="b"/>
              <a:pathLst>
                <a:path w="6264909" h="190500">
                  <a:moveTo>
                    <a:pt x="190500" y="0"/>
                  </a:moveTo>
                  <a:lnTo>
                    <a:pt x="0" y="95250"/>
                  </a:lnTo>
                  <a:lnTo>
                    <a:pt x="190500" y="190500"/>
                  </a:lnTo>
                  <a:lnTo>
                    <a:pt x="129540" y="114300"/>
                  </a:lnTo>
                  <a:lnTo>
                    <a:pt x="114300" y="114300"/>
                  </a:lnTo>
                  <a:lnTo>
                    <a:pt x="114300" y="76200"/>
                  </a:lnTo>
                  <a:lnTo>
                    <a:pt x="129540" y="76200"/>
                  </a:lnTo>
                  <a:lnTo>
                    <a:pt x="190500" y="0"/>
                  </a:lnTo>
                  <a:close/>
                </a:path>
                <a:path w="6264909" h="190500">
                  <a:moveTo>
                    <a:pt x="6150356" y="95250"/>
                  </a:moveTo>
                  <a:lnTo>
                    <a:pt x="6074156" y="190500"/>
                  </a:lnTo>
                  <a:lnTo>
                    <a:pt x="6226556" y="114300"/>
                  </a:lnTo>
                  <a:lnTo>
                    <a:pt x="6150356" y="114300"/>
                  </a:lnTo>
                  <a:lnTo>
                    <a:pt x="6150356" y="95250"/>
                  </a:lnTo>
                  <a:close/>
                </a:path>
                <a:path w="6264909" h="190500">
                  <a:moveTo>
                    <a:pt x="114300" y="95250"/>
                  </a:moveTo>
                  <a:lnTo>
                    <a:pt x="114300" y="114300"/>
                  </a:lnTo>
                  <a:lnTo>
                    <a:pt x="129540" y="114300"/>
                  </a:lnTo>
                  <a:lnTo>
                    <a:pt x="114300" y="95250"/>
                  </a:lnTo>
                  <a:close/>
                </a:path>
                <a:path w="6264909" h="190500">
                  <a:moveTo>
                    <a:pt x="6135116" y="76200"/>
                  </a:moveTo>
                  <a:lnTo>
                    <a:pt x="129540" y="76200"/>
                  </a:lnTo>
                  <a:lnTo>
                    <a:pt x="114300" y="95250"/>
                  </a:lnTo>
                  <a:lnTo>
                    <a:pt x="129540" y="114300"/>
                  </a:lnTo>
                  <a:lnTo>
                    <a:pt x="6135116" y="114300"/>
                  </a:lnTo>
                  <a:lnTo>
                    <a:pt x="6150356" y="95250"/>
                  </a:lnTo>
                  <a:lnTo>
                    <a:pt x="6135116" y="76200"/>
                  </a:lnTo>
                  <a:close/>
                </a:path>
                <a:path w="6264909" h="190500">
                  <a:moveTo>
                    <a:pt x="6226556" y="76200"/>
                  </a:moveTo>
                  <a:lnTo>
                    <a:pt x="6150356" y="76200"/>
                  </a:lnTo>
                  <a:lnTo>
                    <a:pt x="6150356" y="114300"/>
                  </a:lnTo>
                  <a:lnTo>
                    <a:pt x="6226556" y="114300"/>
                  </a:lnTo>
                  <a:lnTo>
                    <a:pt x="6264656" y="95250"/>
                  </a:lnTo>
                  <a:lnTo>
                    <a:pt x="6226556" y="76200"/>
                  </a:lnTo>
                  <a:close/>
                </a:path>
                <a:path w="6264909" h="190500">
                  <a:moveTo>
                    <a:pt x="129540" y="76200"/>
                  </a:moveTo>
                  <a:lnTo>
                    <a:pt x="114300" y="76200"/>
                  </a:lnTo>
                  <a:lnTo>
                    <a:pt x="114300" y="95250"/>
                  </a:lnTo>
                  <a:lnTo>
                    <a:pt x="129540" y="76200"/>
                  </a:lnTo>
                  <a:close/>
                </a:path>
                <a:path w="6264909" h="190500">
                  <a:moveTo>
                    <a:pt x="6074156" y="0"/>
                  </a:moveTo>
                  <a:lnTo>
                    <a:pt x="6150356" y="95250"/>
                  </a:lnTo>
                  <a:lnTo>
                    <a:pt x="6150356" y="76200"/>
                  </a:lnTo>
                  <a:lnTo>
                    <a:pt x="6226556" y="76200"/>
                  </a:lnTo>
                  <a:lnTo>
                    <a:pt x="6074156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8" name="object 8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630679" y="3457994"/>
              <a:ext cx="119034" cy="391629"/>
            </a:xfrm>
            <a:prstGeom prst="rect">
              <a:avLst/>
            </a:prstGeom>
          </p:spPr>
        </p:pic>
        <p:sp>
          <p:nvSpPr>
            <p:cNvPr id="9" name="object 9"/>
            <p:cNvSpPr/>
            <p:nvPr/>
          </p:nvSpPr>
          <p:spPr>
            <a:xfrm>
              <a:off x="1692401" y="3477005"/>
              <a:ext cx="0" cy="293370"/>
            </a:xfrm>
            <a:custGeom>
              <a:avLst/>
              <a:gdLst/>
              <a:ahLst/>
              <a:cxnLst/>
              <a:rect l="l" t="t" r="r" b="b"/>
              <a:pathLst>
                <a:path h="293370">
                  <a:moveTo>
                    <a:pt x="0" y="0"/>
                  </a:moveTo>
                  <a:lnTo>
                    <a:pt x="0" y="292989"/>
                  </a:lnTo>
                </a:path>
              </a:pathLst>
            </a:custGeom>
            <a:ln w="381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0" name="object 10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4383023" y="3492995"/>
              <a:ext cx="119034" cy="387108"/>
            </a:xfrm>
            <a:prstGeom prst="rect">
              <a:avLst/>
            </a:prstGeom>
          </p:spPr>
        </p:pic>
        <p:sp>
          <p:nvSpPr>
            <p:cNvPr id="11" name="object 11"/>
            <p:cNvSpPr/>
            <p:nvPr/>
          </p:nvSpPr>
          <p:spPr>
            <a:xfrm>
              <a:off x="4444745" y="3512057"/>
              <a:ext cx="0" cy="288290"/>
            </a:xfrm>
            <a:custGeom>
              <a:avLst/>
              <a:gdLst/>
              <a:ahLst/>
              <a:cxnLst/>
              <a:rect l="l" t="t" r="r" b="b"/>
              <a:pathLst>
                <a:path h="288289">
                  <a:moveTo>
                    <a:pt x="0" y="0"/>
                  </a:moveTo>
                  <a:lnTo>
                    <a:pt x="0" y="288035"/>
                  </a:lnTo>
                </a:path>
              </a:pathLst>
            </a:custGeom>
            <a:ln w="381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2" name="object 12"/>
          <p:cNvSpPr txBox="1"/>
          <p:nvPr/>
        </p:nvSpPr>
        <p:spPr>
          <a:xfrm>
            <a:off x="5575553" y="3837888"/>
            <a:ext cx="844550" cy="3314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spc="-10" dirty="0">
                <a:latin typeface="Calibri"/>
                <a:cs typeface="Calibri"/>
              </a:rPr>
              <a:t>ELASTIC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2999358" y="3848557"/>
            <a:ext cx="1072515" cy="3314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spc="-10" dirty="0">
                <a:latin typeface="Calibri"/>
                <a:cs typeface="Calibri"/>
              </a:rPr>
              <a:t>INELASTIC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1614297" y="3154426"/>
            <a:ext cx="154940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spc="-50" dirty="0">
                <a:latin typeface="Calibri"/>
                <a:cs typeface="Calibri"/>
              </a:rPr>
              <a:t>0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4366640" y="3171570"/>
            <a:ext cx="154940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spc="-50" dirty="0">
                <a:latin typeface="Calibri"/>
                <a:cs typeface="Calibri"/>
              </a:rPr>
              <a:t>1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7564373" y="3164205"/>
            <a:ext cx="241935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spc="-50" dirty="0">
                <a:latin typeface="Cambria Math"/>
                <a:cs typeface="Cambria Math"/>
              </a:rPr>
              <a:t>∞</a:t>
            </a:r>
            <a:endParaRPr sz="2000">
              <a:latin typeface="Cambria Math"/>
              <a:cs typeface="Cambria Math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843178" y="1887677"/>
            <a:ext cx="2043430" cy="3314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spc="-10" dirty="0">
                <a:latin typeface="Calibri"/>
                <a:cs typeface="Calibri"/>
              </a:rPr>
              <a:t>perfectly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INELASTIC</a:t>
            </a:r>
            <a:endParaRPr sz="2000">
              <a:latin typeface="Calibri"/>
              <a:cs typeface="Calibri"/>
            </a:endParaRPr>
          </a:p>
        </p:txBody>
      </p:sp>
      <p:grpSp>
        <p:nvGrpSpPr>
          <p:cNvPr id="18" name="object 18"/>
          <p:cNvGrpSpPr/>
          <p:nvPr/>
        </p:nvGrpSpPr>
        <p:grpSpPr>
          <a:xfrm>
            <a:off x="1534667" y="2327122"/>
            <a:ext cx="311150" cy="988060"/>
            <a:chOff x="1534667" y="2327122"/>
            <a:chExt cx="311150" cy="988060"/>
          </a:xfrm>
        </p:grpSpPr>
        <p:pic>
          <p:nvPicPr>
            <p:cNvPr id="19" name="object 19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534667" y="2327122"/>
              <a:ext cx="310959" cy="987577"/>
            </a:xfrm>
            <a:prstGeom prst="rect">
              <a:avLst/>
            </a:prstGeom>
          </p:spPr>
        </p:pic>
        <p:sp>
          <p:nvSpPr>
            <p:cNvPr id="20" name="object 20"/>
            <p:cNvSpPr/>
            <p:nvPr/>
          </p:nvSpPr>
          <p:spPr>
            <a:xfrm>
              <a:off x="1635251" y="2346198"/>
              <a:ext cx="114300" cy="792480"/>
            </a:xfrm>
            <a:custGeom>
              <a:avLst/>
              <a:gdLst/>
              <a:ahLst/>
              <a:cxnLst/>
              <a:rect l="l" t="t" r="r" b="b"/>
              <a:pathLst>
                <a:path w="114300" h="792480">
                  <a:moveTo>
                    <a:pt x="38100" y="677799"/>
                  </a:moveTo>
                  <a:lnTo>
                    <a:pt x="0" y="677799"/>
                  </a:lnTo>
                  <a:lnTo>
                    <a:pt x="57150" y="792099"/>
                  </a:lnTo>
                  <a:lnTo>
                    <a:pt x="104775" y="696849"/>
                  </a:lnTo>
                  <a:lnTo>
                    <a:pt x="38100" y="696849"/>
                  </a:lnTo>
                  <a:lnTo>
                    <a:pt x="38100" y="677799"/>
                  </a:lnTo>
                  <a:close/>
                </a:path>
                <a:path w="114300" h="792480">
                  <a:moveTo>
                    <a:pt x="76200" y="0"/>
                  </a:moveTo>
                  <a:lnTo>
                    <a:pt x="38100" y="0"/>
                  </a:lnTo>
                  <a:lnTo>
                    <a:pt x="38100" y="696849"/>
                  </a:lnTo>
                  <a:lnTo>
                    <a:pt x="76200" y="696849"/>
                  </a:lnTo>
                  <a:lnTo>
                    <a:pt x="76200" y="0"/>
                  </a:lnTo>
                  <a:close/>
                </a:path>
                <a:path w="114300" h="792480">
                  <a:moveTo>
                    <a:pt x="114300" y="677799"/>
                  </a:moveTo>
                  <a:lnTo>
                    <a:pt x="76200" y="677799"/>
                  </a:lnTo>
                  <a:lnTo>
                    <a:pt x="76200" y="696849"/>
                  </a:lnTo>
                  <a:lnTo>
                    <a:pt x="104775" y="696849"/>
                  </a:lnTo>
                  <a:lnTo>
                    <a:pt x="114300" y="677799"/>
                  </a:lnTo>
                  <a:close/>
                </a:path>
              </a:pathLst>
            </a:custGeom>
            <a:solidFill>
              <a:srgbClr val="4F81B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1" name="object 21"/>
          <p:cNvSpPr txBox="1"/>
          <p:nvPr/>
        </p:nvSpPr>
        <p:spPr>
          <a:xfrm>
            <a:off x="4054221" y="1933701"/>
            <a:ext cx="1539240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dirty="0">
                <a:latin typeface="Calibri"/>
                <a:cs typeface="Calibri"/>
              </a:rPr>
              <a:t>unit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INELASTIC</a:t>
            </a:r>
            <a:endParaRPr sz="2000">
              <a:latin typeface="Calibri"/>
              <a:cs typeface="Calibri"/>
            </a:endParaRPr>
          </a:p>
        </p:txBody>
      </p:sp>
      <p:grpSp>
        <p:nvGrpSpPr>
          <p:cNvPr id="22" name="object 22"/>
          <p:cNvGrpSpPr/>
          <p:nvPr/>
        </p:nvGrpSpPr>
        <p:grpSpPr>
          <a:xfrm>
            <a:off x="4287011" y="2330170"/>
            <a:ext cx="311150" cy="988060"/>
            <a:chOff x="4287011" y="2330170"/>
            <a:chExt cx="311150" cy="988060"/>
          </a:xfrm>
        </p:grpSpPr>
        <p:pic>
          <p:nvPicPr>
            <p:cNvPr id="23" name="object 23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4287011" y="2330170"/>
              <a:ext cx="310959" cy="987577"/>
            </a:xfrm>
            <a:prstGeom prst="rect">
              <a:avLst/>
            </a:prstGeom>
          </p:spPr>
        </p:pic>
        <p:sp>
          <p:nvSpPr>
            <p:cNvPr id="24" name="object 24"/>
            <p:cNvSpPr/>
            <p:nvPr/>
          </p:nvSpPr>
          <p:spPr>
            <a:xfrm>
              <a:off x="4387595" y="2349245"/>
              <a:ext cx="114300" cy="792480"/>
            </a:xfrm>
            <a:custGeom>
              <a:avLst/>
              <a:gdLst/>
              <a:ahLst/>
              <a:cxnLst/>
              <a:rect l="l" t="t" r="r" b="b"/>
              <a:pathLst>
                <a:path w="114300" h="792480">
                  <a:moveTo>
                    <a:pt x="38100" y="677799"/>
                  </a:moveTo>
                  <a:lnTo>
                    <a:pt x="0" y="677799"/>
                  </a:lnTo>
                  <a:lnTo>
                    <a:pt x="57150" y="792099"/>
                  </a:lnTo>
                  <a:lnTo>
                    <a:pt x="104775" y="696849"/>
                  </a:lnTo>
                  <a:lnTo>
                    <a:pt x="38100" y="696849"/>
                  </a:lnTo>
                  <a:lnTo>
                    <a:pt x="38100" y="677799"/>
                  </a:lnTo>
                  <a:close/>
                </a:path>
                <a:path w="114300" h="792480">
                  <a:moveTo>
                    <a:pt x="76200" y="0"/>
                  </a:moveTo>
                  <a:lnTo>
                    <a:pt x="38100" y="0"/>
                  </a:lnTo>
                  <a:lnTo>
                    <a:pt x="38100" y="696849"/>
                  </a:lnTo>
                  <a:lnTo>
                    <a:pt x="76200" y="696849"/>
                  </a:lnTo>
                  <a:lnTo>
                    <a:pt x="76200" y="0"/>
                  </a:lnTo>
                  <a:close/>
                </a:path>
                <a:path w="114300" h="792480">
                  <a:moveTo>
                    <a:pt x="114300" y="677799"/>
                  </a:moveTo>
                  <a:lnTo>
                    <a:pt x="76200" y="677799"/>
                  </a:lnTo>
                  <a:lnTo>
                    <a:pt x="76200" y="696849"/>
                  </a:lnTo>
                  <a:lnTo>
                    <a:pt x="104775" y="696849"/>
                  </a:lnTo>
                  <a:lnTo>
                    <a:pt x="114300" y="677799"/>
                  </a:lnTo>
                  <a:close/>
                </a:path>
              </a:pathLst>
            </a:custGeom>
            <a:solidFill>
              <a:srgbClr val="4F81B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5" name="object 25"/>
          <p:cNvSpPr txBox="1"/>
          <p:nvPr/>
        </p:nvSpPr>
        <p:spPr>
          <a:xfrm>
            <a:off x="6756907" y="1933701"/>
            <a:ext cx="1814830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spc="-10" dirty="0">
                <a:latin typeface="Calibri"/>
                <a:cs typeface="Calibri"/>
              </a:rPr>
              <a:t>perfectly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ELASTIC</a:t>
            </a:r>
            <a:endParaRPr sz="2000">
              <a:latin typeface="Calibri"/>
              <a:cs typeface="Calibri"/>
            </a:endParaRPr>
          </a:p>
        </p:txBody>
      </p:sp>
      <p:grpSp>
        <p:nvGrpSpPr>
          <p:cNvPr id="26" name="object 26"/>
          <p:cNvGrpSpPr/>
          <p:nvPr/>
        </p:nvGrpSpPr>
        <p:grpSpPr>
          <a:xfrm>
            <a:off x="7505700" y="2343886"/>
            <a:ext cx="311150" cy="988060"/>
            <a:chOff x="7505700" y="2343886"/>
            <a:chExt cx="311150" cy="988060"/>
          </a:xfrm>
        </p:grpSpPr>
        <p:pic>
          <p:nvPicPr>
            <p:cNvPr id="27" name="object 27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7505700" y="2343886"/>
              <a:ext cx="310959" cy="987577"/>
            </a:xfrm>
            <a:prstGeom prst="rect">
              <a:avLst/>
            </a:prstGeom>
          </p:spPr>
        </p:pic>
        <p:sp>
          <p:nvSpPr>
            <p:cNvPr id="28" name="object 28"/>
            <p:cNvSpPr/>
            <p:nvPr/>
          </p:nvSpPr>
          <p:spPr>
            <a:xfrm>
              <a:off x="7606284" y="2362961"/>
              <a:ext cx="114300" cy="792480"/>
            </a:xfrm>
            <a:custGeom>
              <a:avLst/>
              <a:gdLst/>
              <a:ahLst/>
              <a:cxnLst/>
              <a:rect l="l" t="t" r="r" b="b"/>
              <a:pathLst>
                <a:path w="114300" h="792480">
                  <a:moveTo>
                    <a:pt x="38100" y="677799"/>
                  </a:moveTo>
                  <a:lnTo>
                    <a:pt x="0" y="677799"/>
                  </a:lnTo>
                  <a:lnTo>
                    <a:pt x="57150" y="792099"/>
                  </a:lnTo>
                  <a:lnTo>
                    <a:pt x="104775" y="696849"/>
                  </a:lnTo>
                  <a:lnTo>
                    <a:pt x="38100" y="696849"/>
                  </a:lnTo>
                  <a:lnTo>
                    <a:pt x="38100" y="677799"/>
                  </a:lnTo>
                  <a:close/>
                </a:path>
                <a:path w="114300" h="792480">
                  <a:moveTo>
                    <a:pt x="76200" y="0"/>
                  </a:moveTo>
                  <a:lnTo>
                    <a:pt x="38100" y="0"/>
                  </a:lnTo>
                  <a:lnTo>
                    <a:pt x="38100" y="696849"/>
                  </a:lnTo>
                  <a:lnTo>
                    <a:pt x="76200" y="696849"/>
                  </a:lnTo>
                  <a:lnTo>
                    <a:pt x="76200" y="0"/>
                  </a:lnTo>
                  <a:close/>
                </a:path>
                <a:path w="114300" h="792480">
                  <a:moveTo>
                    <a:pt x="114300" y="677799"/>
                  </a:moveTo>
                  <a:lnTo>
                    <a:pt x="76200" y="677799"/>
                  </a:lnTo>
                  <a:lnTo>
                    <a:pt x="76200" y="696849"/>
                  </a:lnTo>
                  <a:lnTo>
                    <a:pt x="104775" y="696849"/>
                  </a:lnTo>
                  <a:lnTo>
                    <a:pt x="114300" y="677799"/>
                  </a:lnTo>
                  <a:close/>
                </a:path>
              </a:pathLst>
            </a:custGeom>
            <a:solidFill>
              <a:srgbClr val="4F81B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9" name="object 29"/>
          <p:cNvSpPr txBox="1"/>
          <p:nvPr/>
        </p:nvSpPr>
        <p:spPr>
          <a:xfrm>
            <a:off x="3874134" y="4711700"/>
            <a:ext cx="1832610" cy="330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dirty="0">
                <a:latin typeface="Calibri"/>
                <a:cs typeface="Calibri"/>
              </a:rPr>
              <a:t>ORDINARY</a:t>
            </a:r>
            <a:r>
              <a:rPr sz="2000" spc="-65" dirty="0">
                <a:latin typeface="Calibri"/>
                <a:cs typeface="Calibri"/>
              </a:rPr>
              <a:t> </a:t>
            </a:r>
            <a:r>
              <a:rPr sz="2000" spc="-20" dirty="0">
                <a:latin typeface="Calibri"/>
                <a:cs typeface="Calibri"/>
              </a:rPr>
              <a:t>GOOD</a:t>
            </a:r>
            <a:endParaRPr sz="2000">
              <a:latin typeface="Calibri"/>
              <a:cs typeface="Calibri"/>
            </a:endParaRPr>
          </a:p>
        </p:txBody>
      </p:sp>
      <p:grpSp>
        <p:nvGrpSpPr>
          <p:cNvPr id="30" name="object 30"/>
          <p:cNvGrpSpPr/>
          <p:nvPr/>
        </p:nvGrpSpPr>
        <p:grpSpPr>
          <a:xfrm>
            <a:off x="1639814" y="4383023"/>
            <a:ext cx="6010910" cy="334010"/>
            <a:chOff x="1639814" y="4383023"/>
            <a:chExt cx="6010910" cy="334010"/>
          </a:xfrm>
        </p:grpSpPr>
        <p:pic>
          <p:nvPicPr>
            <p:cNvPr id="31" name="object 31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639814" y="4392047"/>
              <a:ext cx="6010674" cy="324852"/>
            </a:xfrm>
            <a:prstGeom prst="rect">
              <a:avLst/>
            </a:prstGeom>
          </p:spPr>
        </p:pic>
        <p:sp>
          <p:nvSpPr>
            <p:cNvPr id="32" name="object 32"/>
            <p:cNvSpPr/>
            <p:nvPr/>
          </p:nvSpPr>
          <p:spPr>
            <a:xfrm>
              <a:off x="1692402" y="4402073"/>
              <a:ext cx="5910580" cy="243840"/>
            </a:xfrm>
            <a:custGeom>
              <a:avLst/>
              <a:gdLst/>
              <a:ahLst/>
              <a:cxnLst/>
              <a:rect l="l" t="t" r="r" b="b"/>
              <a:pathLst>
                <a:path w="5910580" h="243839">
                  <a:moveTo>
                    <a:pt x="5910072" y="0"/>
                  </a:moveTo>
                  <a:lnTo>
                    <a:pt x="5910072" y="47446"/>
                  </a:lnTo>
                  <a:lnTo>
                    <a:pt x="5910072" y="86201"/>
                  </a:lnTo>
                  <a:lnTo>
                    <a:pt x="5910072" y="112335"/>
                  </a:lnTo>
                  <a:lnTo>
                    <a:pt x="5910072" y="121919"/>
                  </a:lnTo>
                  <a:lnTo>
                    <a:pt x="2955036" y="121919"/>
                  </a:lnTo>
                  <a:lnTo>
                    <a:pt x="2955036" y="131504"/>
                  </a:lnTo>
                  <a:lnTo>
                    <a:pt x="2955036" y="157638"/>
                  </a:lnTo>
                  <a:lnTo>
                    <a:pt x="2955036" y="196393"/>
                  </a:lnTo>
                  <a:lnTo>
                    <a:pt x="2955036" y="243839"/>
                  </a:lnTo>
                  <a:lnTo>
                    <a:pt x="2955036" y="196393"/>
                  </a:lnTo>
                  <a:lnTo>
                    <a:pt x="2955036" y="157638"/>
                  </a:lnTo>
                  <a:lnTo>
                    <a:pt x="2955036" y="131504"/>
                  </a:lnTo>
                  <a:lnTo>
                    <a:pt x="2955036" y="121919"/>
                  </a:lnTo>
                  <a:lnTo>
                    <a:pt x="0" y="121919"/>
                  </a:lnTo>
                  <a:lnTo>
                    <a:pt x="0" y="112335"/>
                  </a:lnTo>
                  <a:lnTo>
                    <a:pt x="0" y="86201"/>
                  </a:lnTo>
                  <a:lnTo>
                    <a:pt x="0" y="47446"/>
                  </a:lnTo>
                  <a:lnTo>
                    <a:pt x="0" y="0"/>
                  </a:lnTo>
                </a:path>
              </a:pathLst>
            </a:custGeom>
            <a:ln w="38099">
              <a:solidFill>
                <a:srgbClr val="4F81B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33" name="object 33"/>
          <p:cNvGrpSpPr/>
          <p:nvPr/>
        </p:nvGrpSpPr>
        <p:grpSpPr>
          <a:xfrm>
            <a:off x="-13461" y="3557270"/>
            <a:ext cx="1668780" cy="318135"/>
            <a:chOff x="-13461" y="3557270"/>
            <a:chExt cx="1668780" cy="318135"/>
          </a:xfrm>
        </p:grpSpPr>
        <p:sp>
          <p:nvSpPr>
            <p:cNvPr id="34" name="object 34"/>
            <p:cNvSpPr/>
            <p:nvPr/>
          </p:nvSpPr>
          <p:spPr>
            <a:xfrm>
              <a:off x="-761" y="3569970"/>
              <a:ext cx="1643380" cy="292735"/>
            </a:xfrm>
            <a:custGeom>
              <a:avLst/>
              <a:gdLst/>
              <a:ahLst/>
              <a:cxnLst/>
              <a:rect l="l" t="t" r="r" b="b"/>
              <a:pathLst>
                <a:path w="1643380" h="292735">
                  <a:moveTo>
                    <a:pt x="1642872" y="0"/>
                  </a:moveTo>
                  <a:lnTo>
                    <a:pt x="0" y="0"/>
                  </a:lnTo>
                  <a:lnTo>
                    <a:pt x="0" y="292608"/>
                  </a:lnTo>
                  <a:lnTo>
                    <a:pt x="1642872" y="292608"/>
                  </a:lnTo>
                  <a:lnTo>
                    <a:pt x="16428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5" name="object 35"/>
            <p:cNvSpPr/>
            <p:nvPr/>
          </p:nvSpPr>
          <p:spPr>
            <a:xfrm>
              <a:off x="-761" y="3569970"/>
              <a:ext cx="1643380" cy="292735"/>
            </a:xfrm>
            <a:custGeom>
              <a:avLst/>
              <a:gdLst/>
              <a:ahLst/>
              <a:cxnLst/>
              <a:rect l="l" t="t" r="r" b="b"/>
              <a:pathLst>
                <a:path w="1643380" h="292735">
                  <a:moveTo>
                    <a:pt x="0" y="292608"/>
                  </a:moveTo>
                  <a:lnTo>
                    <a:pt x="1642872" y="292608"/>
                  </a:lnTo>
                  <a:lnTo>
                    <a:pt x="1642872" y="0"/>
                  </a:lnTo>
                  <a:lnTo>
                    <a:pt x="0" y="0"/>
                  </a:lnTo>
                  <a:lnTo>
                    <a:pt x="0" y="292608"/>
                  </a:lnTo>
                  <a:close/>
                </a:path>
              </a:pathLst>
            </a:custGeom>
            <a:ln w="254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698245" y="4425441"/>
            <a:ext cx="5111115" cy="1628139"/>
            <a:chOff x="698245" y="4425441"/>
            <a:chExt cx="5111115" cy="1628139"/>
          </a:xfrm>
        </p:grpSpPr>
        <p:sp>
          <p:nvSpPr>
            <p:cNvPr id="3" name="object 3"/>
            <p:cNvSpPr/>
            <p:nvPr/>
          </p:nvSpPr>
          <p:spPr>
            <a:xfrm>
              <a:off x="3642360" y="4431791"/>
              <a:ext cx="0" cy="1615440"/>
            </a:xfrm>
            <a:custGeom>
              <a:avLst/>
              <a:gdLst/>
              <a:ahLst/>
              <a:cxnLst/>
              <a:rect l="l" t="t" r="r" b="b"/>
              <a:pathLst>
                <a:path h="1615439">
                  <a:moveTo>
                    <a:pt x="0" y="0"/>
                  </a:moveTo>
                  <a:lnTo>
                    <a:pt x="0" y="1615439"/>
                  </a:lnTo>
                </a:path>
              </a:pathLst>
            </a:custGeom>
            <a:ln w="12700">
              <a:solidFill>
                <a:srgbClr val="BEBEBE"/>
              </a:solidFill>
              <a:prstDash val="sys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710945" y="6009893"/>
              <a:ext cx="5085715" cy="7620"/>
            </a:xfrm>
            <a:custGeom>
              <a:avLst/>
              <a:gdLst/>
              <a:ahLst/>
              <a:cxnLst/>
              <a:rect l="l" t="t" r="r" b="b"/>
              <a:pathLst>
                <a:path w="5085715" h="7620">
                  <a:moveTo>
                    <a:pt x="0" y="0"/>
                  </a:moveTo>
                  <a:lnTo>
                    <a:pt x="5085588" y="7619"/>
                  </a:lnTo>
                </a:path>
              </a:pathLst>
            </a:custGeom>
            <a:ln w="254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" name="object 5"/>
          <p:cNvSpPr txBox="1"/>
          <p:nvPr/>
        </p:nvSpPr>
        <p:spPr>
          <a:xfrm>
            <a:off x="5299709" y="5434380"/>
            <a:ext cx="112458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solidFill>
                  <a:srgbClr val="4F81BC"/>
                </a:solidFill>
                <a:latin typeface="Calibri"/>
                <a:cs typeface="Calibri"/>
              </a:rPr>
              <a:t>demand</a:t>
            </a:r>
            <a:r>
              <a:rPr sz="1800" spc="-60" dirty="0">
                <a:solidFill>
                  <a:srgbClr val="4F81BC"/>
                </a:solidFill>
                <a:latin typeface="Calibri"/>
                <a:cs typeface="Calibri"/>
              </a:rPr>
              <a:t> </a:t>
            </a:r>
            <a:r>
              <a:rPr sz="1800" spc="-25" dirty="0">
                <a:solidFill>
                  <a:srgbClr val="4F81BC"/>
                </a:solidFill>
                <a:latin typeface="Calibri"/>
                <a:cs typeface="Calibri"/>
              </a:rPr>
              <a:t>(D)</a:t>
            </a:r>
            <a:endParaRPr sz="1800">
              <a:latin typeface="Calibri"/>
              <a:cs typeface="Calibri"/>
            </a:endParaRPr>
          </a:p>
        </p:txBody>
      </p:sp>
      <p:grpSp>
        <p:nvGrpSpPr>
          <p:cNvPr id="6" name="object 6"/>
          <p:cNvGrpSpPr/>
          <p:nvPr/>
        </p:nvGrpSpPr>
        <p:grpSpPr>
          <a:xfrm>
            <a:off x="913130" y="1966214"/>
            <a:ext cx="7906384" cy="4272915"/>
            <a:chOff x="913130" y="1966214"/>
            <a:chExt cx="7906384" cy="4272915"/>
          </a:xfrm>
        </p:grpSpPr>
        <p:sp>
          <p:nvSpPr>
            <p:cNvPr id="7" name="object 7"/>
            <p:cNvSpPr/>
            <p:nvPr/>
          </p:nvSpPr>
          <p:spPr>
            <a:xfrm>
              <a:off x="925830" y="1978914"/>
              <a:ext cx="0" cy="4247515"/>
            </a:xfrm>
            <a:custGeom>
              <a:avLst/>
              <a:gdLst/>
              <a:ahLst/>
              <a:cxnLst/>
              <a:rect l="l" t="t" r="r" b="b"/>
              <a:pathLst>
                <a:path h="4247515">
                  <a:moveTo>
                    <a:pt x="0" y="0"/>
                  </a:moveTo>
                  <a:lnTo>
                    <a:pt x="0" y="4247388"/>
                  </a:lnTo>
                </a:path>
              </a:pathLst>
            </a:custGeom>
            <a:ln w="254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925068" y="4433316"/>
              <a:ext cx="2717800" cy="0"/>
            </a:xfrm>
            <a:custGeom>
              <a:avLst/>
              <a:gdLst/>
              <a:ahLst/>
              <a:cxnLst/>
              <a:rect l="l" t="t" r="r" b="b"/>
              <a:pathLst>
                <a:path w="2717800">
                  <a:moveTo>
                    <a:pt x="2717292" y="0"/>
                  </a:moveTo>
                  <a:lnTo>
                    <a:pt x="0" y="0"/>
                  </a:lnTo>
                </a:path>
              </a:pathLst>
            </a:custGeom>
            <a:ln w="12700">
              <a:solidFill>
                <a:srgbClr val="BEBEBE"/>
              </a:solidFill>
              <a:prstDash val="sys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4644389" y="1978914"/>
              <a:ext cx="4162425" cy="1061085"/>
            </a:xfrm>
            <a:custGeom>
              <a:avLst/>
              <a:gdLst/>
              <a:ahLst/>
              <a:cxnLst/>
              <a:rect l="l" t="t" r="r" b="b"/>
              <a:pathLst>
                <a:path w="4162425" h="1061085">
                  <a:moveTo>
                    <a:pt x="4029583" y="0"/>
                  </a:moveTo>
                  <a:lnTo>
                    <a:pt x="132461" y="0"/>
                  </a:lnTo>
                  <a:lnTo>
                    <a:pt x="90594" y="6753"/>
                  </a:lnTo>
                  <a:lnTo>
                    <a:pt x="54233" y="25558"/>
                  </a:lnTo>
                  <a:lnTo>
                    <a:pt x="25558" y="54233"/>
                  </a:lnTo>
                  <a:lnTo>
                    <a:pt x="6753" y="90594"/>
                  </a:lnTo>
                  <a:lnTo>
                    <a:pt x="0" y="132461"/>
                  </a:lnTo>
                  <a:lnTo>
                    <a:pt x="0" y="928243"/>
                  </a:lnTo>
                  <a:lnTo>
                    <a:pt x="6753" y="970109"/>
                  </a:lnTo>
                  <a:lnTo>
                    <a:pt x="25558" y="1006470"/>
                  </a:lnTo>
                  <a:lnTo>
                    <a:pt x="54233" y="1035145"/>
                  </a:lnTo>
                  <a:lnTo>
                    <a:pt x="90594" y="1053950"/>
                  </a:lnTo>
                  <a:lnTo>
                    <a:pt x="132461" y="1060703"/>
                  </a:lnTo>
                  <a:lnTo>
                    <a:pt x="4029583" y="1060703"/>
                  </a:lnTo>
                  <a:lnTo>
                    <a:pt x="4071449" y="1053950"/>
                  </a:lnTo>
                  <a:lnTo>
                    <a:pt x="4107810" y="1035145"/>
                  </a:lnTo>
                  <a:lnTo>
                    <a:pt x="4136485" y="1006470"/>
                  </a:lnTo>
                  <a:lnTo>
                    <a:pt x="4155290" y="970109"/>
                  </a:lnTo>
                  <a:lnTo>
                    <a:pt x="4162043" y="928243"/>
                  </a:lnTo>
                  <a:lnTo>
                    <a:pt x="4162043" y="132461"/>
                  </a:lnTo>
                  <a:lnTo>
                    <a:pt x="4155290" y="90594"/>
                  </a:lnTo>
                  <a:lnTo>
                    <a:pt x="4136485" y="54233"/>
                  </a:lnTo>
                  <a:lnTo>
                    <a:pt x="4107810" y="25558"/>
                  </a:lnTo>
                  <a:lnTo>
                    <a:pt x="4071449" y="6753"/>
                  </a:lnTo>
                  <a:lnTo>
                    <a:pt x="4029583" y="0"/>
                  </a:lnTo>
                  <a:close/>
                </a:path>
              </a:pathLst>
            </a:custGeom>
            <a:solidFill>
              <a:srgbClr val="FFEBD9">
                <a:alpha val="50195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4644389" y="1978914"/>
              <a:ext cx="4162425" cy="1061085"/>
            </a:xfrm>
            <a:custGeom>
              <a:avLst/>
              <a:gdLst/>
              <a:ahLst/>
              <a:cxnLst/>
              <a:rect l="l" t="t" r="r" b="b"/>
              <a:pathLst>
                <a:path w="4162425" h="1061085">
                  <a:moveTo>
                    <a:pt x="0" y="132461"/>
                  </a:moveTo>
                  <a:lnTo>
                    <a:pt x="6753" y="90594"/>
                  </a:lnTo>
                  <a:lnTo>
                    <a:pt x="25558" y="54233"/>
                  </a:lnTo>
                  <a:lnTo>
                    <a:pt x="54233" y="25558"/>
                  </a:lnTo>
                  <a:lnTo>
                    <a:pt x="90594" y="6753"/>
                  </a:lnTo>
                  <a:lnTo>
                    <a:pt x="132461" y="0"/>
                  </a:lnTo>
                  <a:lnTo>
                    <a:pt x="4029583" y="0"/>
                  </a:lnTo>
                  <a:lnTo>
                    <a:pt x="4071449" y="6753"/>
                  </a:lnTo>
                  <a:lnTo>
                    <a:pt x="4107810" y="25558"/>
                  </a:lnTo>
                  <a:lnTo>
                    <a:pt x="4136485" y="54233"/>
                  </a:lnTo>
                  <a:lnTo>
                    <a:pt x="4155290" y="90594"/>
                  </a:lnTo>
                  <a:lnTo>
                    <a:pt x="4162043" y="132461"/>
                  </a:lnTo>
                  <a:lnTo>
                    <a:pt x="4162043" y="928243"/>
                  </a:lnTo>
                  <a:lnTo>
                    <a:pt x="4155290" y="970109"/>
                  </a:lnTo>
                  <a:lnTo>
                    <a:pt x="4136485" y="1006470"/>
                  </a:lnTo>
                  <a:lnTo>
                    <a:pt x="4107810" y="1035145"/>
                  </a:lnTo>
                  <a:lnTo>
                    <a:pt x="4071449" y="1053950"/>
                  </a:lnTo>
                  <a:lnTo>
                    <a:pt x="4029583" y="1060703"/>
                  </a:lnTo>
                  <a:lnTo>
                    <a:pt x="132461" y="1060703"/>
                  </a:lnTo>
                  <a:lnTo>
                    <a:pt x="90594" y="1053950"/>
                  </a:lnTo>
                  <a:lnTo>
                    <a:pt x="54233" y="1035145"/>
                  </a:lnTo>
                  <a:lnTo>
                    <a:pt x="25558" y="1006470"/>
                  </a:lnTo>
                  <a:lnTo>
                    <a:pt x="6753" y="970109"/>
                  </a:lnTo>
                  <a:lnTo>
                    <a:pt x="0" y="928243"/>
                  </a:lnTo>
                  <a:lnTo>
                    <a:pt x="0" y="132461"/>
                  </a:lnTo>
                  <a:close/>
                </a:path>
              </a:pathLst>
            </a:custGeom>
            <a:ln w="25400">
              <a:solidFill>
                <a:srgbClr val="548ED4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1" name="object 11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91770">
              <a:lnSpc>
                <a:spcPct val="100000"/>
              </a:lnSpc>
              <a:spcBef>
                <a:spcPts val="95"/>
              </a:spcBef>
            </a:pPr>
            <a:r>
              <a:rPr sz="2200" dirty="0"/>
              <a:t>THE</a:t>
            </a:r>
            <a:r>
              <a:rPr sz="2200" spc="-55" dirty="0"/>
              <a:t> </a:t>
            </a:r>
            <a:r>
              <a:rPr sz="2200" dirty="0"/>
              <a:t>ELASTICITY</a:t>
            </a:r>
            <a:r>
              <a:rPr sz="2200" spc="-45" dirty="0"/>
              <a:t> </a:t>
            </a:r>
            <a:r>
              <a:rPr sz="2200" dirty="0"/>
              <a:t>OF</a:t>
            </a:r>
            <a:r>
              <a:rPr sz="2200" spc="-45" dirty="0"/>
              <a:t> </a:t>
            </a:r>
            <a:r>
              <a:rPr sz="2200" spc="-10" dirty="0"/>
              <a:t>DEMAND</a:t>
            </a:r>
            <a:endParaRPr sz="2200"/>
          </a:p>
        </p:txBody>
      </p:sp>
      <p:sp>
        <p:nvSpPr>
          <p:cNvPr id="12" name="object 12"/>
          <p:cNvSpPr txBox="1"/>
          <p:nvPr/>
        </p:nvSpPr>
        <p:spPr>
          <a:xfrm>
            <a:off x="258267" y="820927"/>
            <a:ext cx="5009515" cy="91630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b="1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Calculating</a:t>
            </a:r>
            <a:r>
              <a:rPr sz="2000" b="1" u="sng" spc="-5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000" b="1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the</a:t>
            </a:r>
            <a:r>
              <a:rPr sz="2000" b="1" u="sng" spc="-3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000" b="1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price</a:t>
            </a:r>
            <a:r>
              <a:rPr sz="2000" b="1" u="sng" spc="-3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000" b="1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elasticity</a:t>
            </a:r>
            <a:r>
              <a:rPr sz="2000" b="1" u="sng" spc="-5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000" b="1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of</a:t>
            </a:r>
            <a:r>
              <a:rPr sz="2000" b="1" u="sng" spc="-3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000" b="1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demand</a:t>
            </a:r>
            <a:r>
              <a:rPr sz="2000" b="1" u="sng" spc="-4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000" b="1" u="sng" spc="-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curve</a:t>
            </a:r>
            <a:endParaRPr sz="20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2205"/>
              </a:spcBef>
            </a:pPr>
            <a:r>
              <a:rPr sz="2000" dirty="0">
                <a:latin typeface="Calibri"/>
                <a:cs typeface="Calibri"/>
              </a:rPr>
              <a:t>Suppose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price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increase,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from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2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to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spc="-25" dirty="0">
                <a:latin typeface="Calibri"/>
                <a:cs typeface="Calibri"/>
              </a:rPr>
              <a:t>4.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4762246" y="1991995"/>
            <a:ext cx="787400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dirty="0">
                <a:solidFill>
                  <a:srgbClr val="C0504D"/>
                </a:solidFill>
                <a:latin typeface="Calibri"/>
                <a:cs typeface="Calibri"/>
              </a:rPr>
              <a:t>%∆</a:t>
            </a:r>
            <a:r>
              <a:rPr sz="2000" spc="-25" dirty="0">
                <a:solidFill>
                  <a:srgbClr val="C0504D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C0504D"/>
                </a:solidFill>
                <a:latin typeface="Calibri"/>
                <a:cs typeface="Calibri"/>
              </a:rPr>
              <a:t>in</a:t>
            </a:r>
            <a:r>
              <a:rPr sz="2000" spc="-5" dirty="0">
                <a:solidFill>
                  <a:srgbClr val="C0504D"/>
                </a:solidFill>
                <a:latin typeface="Calibri"/>
                <a:cs typeface="Calibri"/>
              </a:rPr>
              <a:t> </a:t>
            </a:r>
            <a:r>
              <a:rPr sz="2000" spc="-50" dirty="0">
                <a:solidFill>
                  <a:srgbClr val="C0504D"/>
                </a:solidFill>
                <a:latin typeface="Calibri"/>
                <a:cs typeface="Calibri"/>
              </a:rPr>
              <a:t>P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5677027" y="1931644"/>
            <a:ext cx="2322195" cy="1061720"/>
          </a:xfrm>
          <a:prstGeom prst="rect">
            <a:avLst/>
          </a:prstGeom>
        </p:spPr>
        <p:txBody>
          <a:bodyPr vert="horz" wrap="square" lIns="0" tIns="7366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80"/>
              </a:spcBef>
            </a:pPr>
            <a:r>
              <a:rPr sz="2000" dirty="0">
                <a:solidFill>
                  <a:srgbClr val="C0504D"/>
                </a:solidFill>
                <a:latin typeface="Calibri"/>
                <a:cs typeface="Calibri"/>
              </a:rPr>
              <a:t>=</a:t>
            </a:r>
            <a:r>
              <a:rPr sz="2000" spc="-25" dirty="0">
                <a:solidFill>
                  <a:srgbClr val="C0504D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C0504D"/>
                </a:solidFill>
                <a:latin typeface="Calibri"/>
                <a:cs typeface="Calibri"/>
              </a:rPr>
              <a:t>(∆</a:t>
            </a:r>
            <a:r>
              <a:rPr sz="2000" spc="-25" dirty="0">
                <a:solidFill>
                  <a:srgbClr val="C0504D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C0504D"/>
                </a:solidFill>
                <a:latin typeface="Calibri"/>
                <a:cs typeface="Calibri"/>
              </a:rPr>
              <a:t>in</a:t>
            </a:r>
            <a:r>
              <a:rPr sz="2000" spc="-20" dirty="0">
                <a:solidFill>
                  <a:srgbClr val="C0504D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C0504D"/>
                </a:solidFill>
                <a:latin typeface="Calibri"/>
                <a:cs typeface="Calibri"/>
              </a:rPr>
              <a:t>P)</a:t>
            </a:r>
            <a:r>
              <a:rPr sz="2000" spc="-20" dirty="0">
                <a:solidFill>
                  <a:srgbClr val="C0504D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C0504D"/>
                </a:solidFill>
                <a:latin typeface="Calibri"/>
                <a:cs typeface="Calibri"/>
              </a:rPr>
              <a:t>/</a:t>
            </a:r>
            <a:r>
              <a:rPr sz="2000" spc="-20" dirty="0">
                <a:solidFill>
                  <a:srgbClr val="C0504D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C0504D"/>
                </a:solidFill>
                <a:latin typeface="Calibri"/>
                <a:cs typeface="Calibri"/>
              </a:rPr>
              <a:t>(original</a:t>
            </a:r>
            <a:r>
              <a:rPr sz="2000" spc="-25" dirty="0">
                <a:solidFill>
                  <a:srgbClr val="C0504D"/>
                </a:solidFill>
                <a:latin typeface="Calibri"/>
                <a:cs typeface="Calibri"/>
              </a:rPr>
              <a:t> P)</a:t>
            </a:r>
            <a:endParaRPr sz="20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480"/>
              </a:spcBef>
            </a:pPr>
            <a:r>
              <a:rPr sz="2000" dirty="0">
                <a:solidFill>
                  <a:srgbClr val="C0504D"/>
                </a:solidFill>
                <a:latin typeface="Calibri"/>
                <a:cs typeface="Calibri"/>
              </a:rPr>
              <a:t>=</a:t>
            </a:r>
            <a:r>
              <a:rPr sz="2000" spc="-15" dirty="0">
                <a:solidFill>
                  <a:srgbClr val="C0504D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C0504D"/>
                </a:solidFill>
                <a:latin typeface="Calibri"/>
                <a:cs typeface="Calibri"/>
              </a:rPr>
              <a:t>(4</a:t>
            </a:r>
            <a:r>
              <a:rPr sz="2000" spc="-15" dirty="0">
                <a:solidFill>
                  <a:srgbClr val="C0504D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C0504D"/>
                </a:solidFill>
                <a:latin typeface="Calibri"/>
                <a:cs typeface="Calibri"/>
              </a:rPr>
              <a:t>–</a:t>
            </a:r>
            <a:r>
              <a:rPr sz="2000" spc="-10" dirty="0">
                <a:solidFill>
                  <a:srgbClr val="C0504D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C0504D"/>
                </a:solidFill>
                <a:latin typeface="Calibri"/>
                <a:cs typeface="Calibri"/>
              </a:rPr>
              <a:t>2)</a:t>
            </a:r>
            <a:r>
              <a:rPr sz="2000" spc="-30" dirty="0">
                <a:solidFill>
                  <a:srgbClr val="C0504D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C0504D"/>
                </a:solidFill>
                <a:latin typeface="Calibri"/>
                <a:cs typeface="Calibri"/>
              </a:rPr>
              <a:t>/</a:t>
            </a:r>
            <a:r>
              <a:rPr sz="2000" spc="-15" dirty="0">
                <a:solidFill>
                  <a:srgbClr val="C0504D"/>
                </a:solidFill>
                <a:latin typeface="Calibri"/>
                <a:cs typeface="Calibri"/>
              </a:rPr>
              <a:t> </a:t>
            </a:r>
            <a:r>
              <a:rPr sz="2000" spc="-50" dirty="0">
                <a:solidFill>
                  <a:srgbClr val="C0504D"/>
                </a:solidFill>
                <a:latin typeface="Calibri"/>
                <a:cs typeface="Calibri"/>
              </a:rPr>
              <a:t>2</a:t>
            </a:r>
            <a:endParaRPr sz="20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2000" dirty="0">
                <a:solidFill>
                  <a:srgbClr val="C0504D"/>
                </a:solidFill>
                <a:latin typeface="Calibri"/>
                <a:cs typeface="Calibri"/>
              </a:rPr>
              <a:t>=</a:t>
            </a:r>
            <a:r>
              <a:rPr sz="2000" spc="-5" dirty="0">
                <a:solidFill>
                  <a:srgbClr val="C0504D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C0504D"/>
                </a:solidFill>
                <a:latin typeface="Calibri"/>
                <a:cs typeface="Calibri"/>
              </a:rPr>
              <a:t>2</a:t>
            </a:r>
            <a:r>
              <a:rPr sz="2000" spc="-5" dirty="0">
                <a:solidFill>
                  <a:srgbClr val="C0504D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C0504D"/>
                </a:solidFill>
                <a:latin typeface="Calibri"/>
                <a:cs typeface="Calibri"/>
              </a:rPr>
              <a:t>/</a:t>
            </a:r>
            <a:r>
              <a:rPr sz="2000" spc="-15" dirty="0">
                <a:solidFill>
                  <a:srgbClr val="C0504D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C0504D"/>
                </a:solidFill>
                <a:latin typeface="Calibri"/>
                <a:cs typeface="Calibri"/>
              </a:rPr>
              <a:t>2 =</a:t>
            </a:r>
            <a:r>
              <a:rPr sz="2000" spc="-20" dirty="0">
                <a:solidFill>
                  <a:srgbClr val="C0504D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C0504D"/>
                </a:solidFill>
                <a:latin typeface="Calibri"/>
                <a:cs typeface="Calibri"/>
              </a:rPr>
              <a:t>1</a:t>
            </a:r>
            <a:r>
              <a:rPr sz="2000" spc="445" dirty="0">
                <a:solidFill>
                  <a:srgbClr val="C0504D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C0504D"/>
                </a:solidFill>
                <a:latin typeface="Calibri"/>
                <a:cs typeface="Calibri"/>
              </a:rPr>
              <a:t>(i.e.,</a:t>
            </a:r>
            <a:r>
              <a:rPr sz="2000" spc="-20" dirty="0">
                <a:solidFill>
                  <a:srgbClr val="C0504D"/>
                </a:solidFill>
                <a:latin typeface="Calibri"/>
                <a:cs typeface="Calibri"/>
              </a:rPr>
              <a:t> 100%)</a:t>
            </a:r>
            <a:endParaRPr sz="2000">
              <a:latin typeface="Calibri"/>
              <a:cs typeface="Calibri"/>
            </a:endParaRPr>
          </a:p>
        </p:txBody>
      </p:sp>
      <p:grpSp>
        <p:nvGrpSpPr>
          <p:cNvPr id="15" name="object 15"/>
          <p:cNvGrpSpPr/>
          <p:nvPr/>
        </p:nvGrpSpPr>
        <p:grpSpPr>
          <a:xfrm>
            <a:off x="4631690" y="4352797"/>
            <a:ext cx="4203065" cy="822960"/>
            <a:chOff x="4631690" y="4352797"/>
            <a:chExt cx="4203065" cy="822960"/>
          </a:xfrm>
        </p:grpSpPr>
        <p:sp>
          <p:nvSpPr>
            <p:cNvPr id="16" name="object 16"/>
            <p:cNvSpPr/>
            <p:nvPr/>
          </p:nvSpPr>
          <p:spPr>
            <a:xfrm>
              <a:off x="4644390" y="4365497"/>
              <a:ext cx="4177665" cy="797560"/>
            </a:xfrm>
            <a:custGeom>
              <a:avLst/>
              <a:gdLst/>
              <a:ahLst/>
              <a:cxnLst/>
              <a:rect l="l" t="t" r="r" b="b"/>
              <a:pathLst>
                <a:path w="4177665" h="797560">
                  <a:moveTo>
                    <a:pt x="4077716" y="0"/>
                  </a:moveTo>
                  <a:lnTo>
                    <a:pt x="99568" y="0"/>
                  </a:lnTo>
                  <a:lnTo>
                    <a:pt x="60811" y="7824"/>
                  </a:lnTo>
                  <a:lnTo>
                    <a:pt x="29162" y="29162"/>
                  </a:lnTo>
                  <a:lnTo>
                    <a:pt x="7824" y="60811"/>
                  </a:lnTo>
                  <a:lnTo>
                    <a:pt x="0" y="99568"/>
                  </a:lnTo>
                  <a:lnTo>
                    <a:pt x="0" y="697483"/>
                  </a:lnTo>
                  <a:lnTo>
                    <a:pt x="7824" y="736240"/>
                  </a:lnTo>
                  <a:lnTo>
                    <a:pt x="29162" y="767889"/>
                  </a:lnTo>
                  <a:lnTo>
                    <a:pt x="60811" y="789227"/>
                  </a:lnTo>
                  <a:lnTo>
                    <a:pt x="99568" y="797051"/>
                  </a:lnTo>
                  <a:lnTo>
                    <a:pt x="4077716" y="797051"/>
                  </a:lnTo>
                  <a:lnTo>
                    <a:pt x="4116472" y="789227"/>
                  </a:lnTo>
                  <a:lnTo>
                    <a:pt x="4148121" y="767889"/>
                  </a:lnTo>
                  <a:lnTo>
                    <a:pt x="4169459" y="736240"/>
                  </a:lnTo>
                  <a:lnTo>
                    <a:pt x="4177284" y="697483"/>
                  </a:lnTo>
                  <a:lnTo>
                    <a:pt x="4177284" y="99568"/>
                  </a:lnTo>
                  <a:lnTo>
                    <a:pt x="4169459" y="60811"/>
                  </a:lnTo>
                  <a:lnTo>
                    <a:pt x="4148121" y="29162"/>
                  </a:lnTo>
                  <a:lnTo>
                    <a:pt x="4116472" y="7824"/>
                  </a:lnTo>
                  <a:lnTo>
                    <a:pt x="4077716" y="0"/>
                  </a:lnTo>
                  <a:close/>
                </a:path>
              </a:pathLst>
            </a:custGeom>
            <a:solidFill>
              <a:srgbClr val="FFEBD9">
                <a:alpha val="50195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4644390" y="4365497"/>
              <a:ext cx="4177665" cy="797560"/>
            </a:xfrm>
            <a:custGeom>
              <a:avLst/>
              <a:gdLst/>
              <a:ahLst/>
              <a:cxnLst/>
              <a:rect l="l" t="t" r="r" b="b"/>
              <a:pathLst>
                <a:path w="4177665" h="797560">
                  <a:moveTo>
                    <a:pt x="0" y="99568"/>
                  </a:moveTo>
                  <a:lnTo>
                    <a:pt x="7824" y="60811"/>
                  </a:lnTo>
                  <a:lnTo>
                    <a:pt x="29162" y="29162"/>
                  </a:lnTo>
                  <a:lnTo>
                    <a:pt x="60811" y="7824"/>
                  </a:lnTo>
                  <a:lnTo>
                    <a:pt x="99568" y="0"/>
                  </a:lnTo>
                  <a:lnTo>
                    <a:pt x="4077716" y="0"/>
                  </a:lnTo>
                  <a:lnTo>
                    <a:pt x="4116472" y="7824"/>
                  </a:lnTo>
                  <a:lnTo>
                    <a:pt x="4148121" y="29162"/>
                  </a:lnTo>
                  <a:lnTo>
                    <a:pt x="4169459" y="60811"/>
                  </a:lnTo>
                  <a:lnTo>
                    <a:pt x="4177284" y="99568"/>
                  </a:lnTo>
                  <a:lnTo>
                    <a:pt x="4177284" y="697483"/>
                  </a:lnTo>
                  <a:lnTo>
                    <a:pt x="4169459" y="736240"/>
                  </a:lnTo>
                  <a:lnTo>
                    <a:pt x="4148121" y="767889"/>
                  </a:lnTo>
                  <a:lnTo>
                    <a:pt x="4116472" y="789227"/>
                  </a:lnTo>
                  <a:lnTo>
                    <a:pt x="4077716" y="797051"/>
                  </a:lnTo>
                  <a:lnTo>
                    <a:pt x="99568" y="797051"/>
                  </a:lnTo>
                  <a:lnTo>
                    <a:pt x="60811" y="789227"/>
                  </a:lnTo>
                  <a:lnTo>
                    <a:pt x="29162" y="767889"/>
                  </a:lnTo>
                  <a:lnTo>
                    <a:pt x="7824" y="736240"/>
                  </a:lnTo>
                  <a:lnTo>
                    <a:pt x="0" y="697483"/>
                  </a:lnTo>
                  <a:lnTo>
                    <a:pt x="0" y="99568"/>
                  </a:lnTo>
                  <a:close/>
                </a:path>
              </a:pathLst>
            </a:custGeom>
            <a:ln w="25400">
              <a:solidFill>
                <a:srgbClr val="548ED4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8" name="object 18"/>
          <p:cNvSpPr txBox="1"/>
          <p:nvPr/>
        </p:nvSpPr>
        <p:spPr>
          <a:xfrm>
            <a:off x="5079619" y="4369510"/>
            <a:ext cx="3304540" cy="697230"/>
          </a:xfrm>
          <a:prstGeom prst="rect">
            <a:avLst/>
          </a:prstGeom>
        </p:spPr>
        <p:txBody>
          <a:bodyPr vert="horz" wrap="square" lIns="0" tIns="431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340"/>
              </a:spcBef>
            </a:pPr>
            <a:r>
              <a:rPr sz="2000" dirty="0">
                <a:solidFill>
                  <a:srgbClr val="C0504D"/>
                </a:solidFill>
                <a:latin typeface="Calibri"/>
                <a:cs typeface="Calibri"/>
              </a:rPr>
              <a:t>PED</a:t>
            </a:r>
            <a:r>
              <a:rPr sz="2000" spc="-30" dirty="0">
                <a:solidFill>
                  <a:srgbClr val="C0504D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C0504D"/>
                </a:solidFill>
                <a:latin typeface="Calibri"/>
                <a:cs typeface="Calibri"/>
              </a:rPr>
              <a:t>=</a:t>
            </a:r>
            <a:r>
              <a:rPr sz="2000" spc="-15" dirty="0">
                <a:solidFill>
                  <a:srgbClr val="C0504D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C0504D"/>
                </a:solidFill>
                <a:latin typeface="Calibri"/>
                <a:cs typeface="Calibri"/>
              </a:rPr>
              <a:t>|PED|</a:t>
            </a:r>
            <a:r>
              <a:rPr sz="2000" spc="-20" dirty="0">
                <a:solidFill>
                  <a:srgbClr val="C0504D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C0504D"/>
                </a:solidFill>
                <a:latin typeface="Calibri"/>
                <a:cs typeface="Calibri"/>
              </a:rPr>
              <a:t>=</a:t>
            </a:r>
            <a:r>
              <a:rPr sz="2000" spc="-25" dirty="0">
                <a:solidFill>
                  <a:srgbClr val="C0504D"/>
                </a:solidFill>
                <a:latin typeface="Calibri"/>
                <a:cs typeface="Calibri"/>
              </a:rPr>
              <a:t> </a:t>
            </a:r>
            <a:r>
              <a:rPr sz="2000" spc="-10" dirty="0">
                <a:solidFill>
                  <a:srgbClr val="C0504D"/>
                </a:solidFill>
                <a:latin typeface="Calibri"/>
                <a:cs typeface="Calibri"/>
              </a:rPr>
              <a:t>|-</a:t>
            </a:r>
            <a:r>
              <a:rPr sz="2000" dirty="0">
                <a:solidFill>
                  <a:srgbClr val="C0504D"/>
                </a:solidFill>
                <a:latin typeface="Calibri"/>
                <a:cs typeface="Calibri"/>
              </a:rPr>
              <a:t>0.25/</a:t>
            </a:r>
            <a:r>
              <a:rPr sz="2000" spc="-45" dirty="0">
                <a:solidFill>
                  <a:srgbClr val="C0504D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C0504D"/>
                </a:solidFill>
                <a:latin typeface="Calibri"/>
                <a:cs typeface="Calibri"/>
              </a:rPr>
              <a:t>1</a:t>
            </a:r>
            <a:r>
              <a:rPr sz="2000" spc="-15" dirty="0">
                <a:solidFill>
                  <a:srgbClr val="C0504D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C0504D"/>
                </a:solidFill>
                <a:latin typeface="Calibri"/>
                <a:cs typeface="Calibri"/>
              </a:rPr>
              <a:t>|=</a:t>
            </a:r>
            <a:r>
              <a:rPr sz="2000" spc="-10" dirty="0">
                <a:solidFill>
                  <a:srgbClr val="C0504D"/>
                </a:solidFill>
                <a:latin typeface="Calibri"/>
                <a:cs typeface="Calibri"/>
              </a:rPr>
              <a:t> </a:t>
            </a:r>
            <a:r>
              <a:rPr sz="2000" spc="-20" dirty="0">
                <a:solidFill>
                  <a:srgbClr val="C0504D"/>
                </a:solidFill>
                <a:latin typeface="Calibri"/>
                <a:cs typeface="Calibri"/>
              </a:rPr>
              <a:t>0.25</a:t>
            </a:r>
            <a:endParaRPr sz="2000">
              <a:latin typeface="Calibri"/>
              <a:cs typeface="Calibri"/>
            </a:endParaRPr>
          </a:p>
          <a:p>
            <a:pPr marL="131445">
              <a:lnSpc>
                <a:spcPct val="100000"/>
              </a:lnSpc>
              <a:spcBef>
                <a:spcPts val="245"/>
              </a:spcBef>
            </a:pPr>
            <a:r>
              <a:rPr sz="2000" dirty="0">
                <a:solidFill>
                  <a:srgbClr val="C0504D"/>
                </a:solidFill>
                <a:latin typeface="Calibri"/>
                <a:cs typeface="Calibri"/>
              </a:rPr>
              <a:t>or</a:t>
            </a:r>
            <a:r>
              <a:rPr sz="2000" spc="-20" dirty="0">
                <a:solidFill>
                  <a:srgbClr val="C0504D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C0504D"/>
                </a:solidFill>
                <a:latin typeface="Calibri"/>
                <a:cs typeface="Calibri"/>
              </a:rPr>
              <a:t>PED</a:t>
            </a:r>
            <a:r>
              <a:rPr sz="2000" spc="-5" dirty="0">
                <a:solidFill>
                  <a:srgbClr val="C0504D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C0504D"/>
                </a:solidFill>
                <a:latin typeface="Calibri"/>
                <a:cs typeface="Calibri"/>
              </a:rPr>
              <a:t>=</a:t>
            </a:r>
            <a:r>
              <a:rPr sz="2000" spc="-20" dirty="0">
                <a:solidFill>
                  <a:srgbClr val="C0504D"/>
                </a:solidFill>
                <a:latin typeface="Calibri"/>
                <a:cs typeface="Calibri"/>
              </a:rPr>
              <a:t> </a:t>
            </a:r>
            <a:r>
              <a:rPr sz="2000" spc="-10" dirty="0">
                <a:solidFill>
                  <a:srgbClr val="C0504D"/>
                </a:solidFill>
                <a:latin typeface="Calibri"/>
                <a:cs typeface="Calibri"/>
              </a:rPr>
              <a:t>|-</a:t>
            </a:r>
            <a:r>
              <a:rPr sz="2000" dirty="0">
                <a:solidFill>
                  <a:srgbClr val="C0504D"/>
                </a:solidFill>
                <a:latin typeface="Calibri"/>
                <a:cs typeface="Calibri"/>
              </a:rPr>
              <a:t>25%/100%|</a:t>
            </a:r>
            <a:r>
              <a:rPr sz="2000" spc="-50" dirty="0">
                <a:solidFill>
                  <a:srgbClr val="C0504D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C0504D"/>
                </a:solidFill>
                <a:latin typeface="Calibri"/>
                <a:cs typeface="Calibri"/>
              </a:rPr>
              <a:t>=</a:t>
            </a:r>
            <a:r>
              <a:rPr sz="2000" spc="-5" dirty="0">
                <a:solidFill>
                  <a:srgbClr val="C0504D"/>
                </a:solidFill>
                <a:latin typeface="Calibri"/>
                <a:cs typeface="Calibri"/>
              </a:rPr>
              <a:t> </a:t>
            </a:r>
            <a:r>
              <a:rPr sz="2000" spc="-20" dirty="0">
                <a:solidFill>
                  <a:srgbClr val="C0504D"/>
                </a:solidFill>
                <a:latin typeface="Calibri"/>
                <a:cs typeface="Calibri"/>
              </a:rPr>
              <a:t>0.25</a:t>
            </a:r>
            <a:endParaRPr sz="2000">
              <a:latin typeface="Calibri"/>
              <a:cs typeface="Calibri"/>
            </a:endParaRPr>
          </a:p>
        </p:txBody>
      </p:sp>
      <p:grpSp>
        <p:nvGrpSpPr>
          <p:cNvPr id="19" name="object 19"/>
          <p:cNvGrpSpPr/>
          <p:nvPr/>
        </p:nvGrpSpPr>
        <p:grpSpPr>
          <a:xfrm>
            <a:off x="918717" y="2545079"/>
            <a:ext cx="7915909" cy="3502660"/>
            <a:chOff x="918717" y="2545079"/>
            <a:chExt cx="7915909" cy="3502660"/>
          </a:xfrm>
        </p:grpSpPr>
        <p:sp>
          <p:nvSpPr>
            <p:cNvPr id="20" name="object 20"/>
            <p:cNvSpPr/>
            <p:nvPr/>
          </p:nvSpPr>
          <p:spPr>
            <a:xfrm>
              <a:off x="925067" y="5228844"/>
              <a:ext cx="3660775" cy="818515"/>
            </a:xfrm>
            <a:custGeom>
              <a:avLst/>
              <a:gdLst/>
              <a:ahLst/>
              <a:cxnLst/>
              <a:rect l="l" t="t" r="r" b="b"/>
              <a:pathLst>
                <a:path w="3660775" h="818514">
                  <a:moveTo>
                    <a:pt x="3646931" y="6095"/>
                  </a:moveTo>
                  <a:lnTo>
                    <a:pt x="0" y="22859"/>
                  </a:lnTo>
                </a:path>
                <a:path w="3660775" h="818514">
                  <a:moveTo>
                    <a:pt x="3660648" y="0"/>
                  </a:moveTo>
                  <a:lnTo>
                    <a:pt x="3660648" y="818387"/>
                  </a:lnTo>
                </a:path>
              </a:pathLst>
            </a:custGeom>
            <a:ln w="12700">
              <a:solidFill>
                <a:srgbClr val="BEBEBE"/>
              </a:solidFill>
              <a:prstDash val="sys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1" name="object 21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207007" y="2545079"/>
              <a:ext cx="4215384" cy="3320796"/>
            </a:xfrm>
            <a:prstGeom prst="rect">
              <a:avLst/>
            </a:prstGeom>
          </p:spPr>
        </p:pic>
        <p:sp>
          <p:nvSpPr>
            <p:cNvPr id="22" name="object 22"/>
            <p:cNvSpPr/>
            <p:nvPr/>
          </p:nvSpPr>
          <p:spPr>
            <a:xfrm>
              <a:off x="1261109" y="2579369"/>
              <a:ext cx="4104640" cy="3206750"/>
            </a:xfrm>
            <a:custGeom>
              <a:avLst/>
              <a:gdLst/>
              <a:ahLst/>
              <a:cxnLst/>
              <a:rect l="l" t="t" r="r" b="b"/>
              <a:pathLst>
                <a:path w="4104640" h="3206750">
                  <a:moveTo>
                    <a:pt x="0" y="0"/>
                  </a:moveTo>
                  <a:lnTo>
                    <a:pt x="4104131" y="3206495"/>
                  </a:lnTo>
                </a:path>
              </a:pathLst>
            </a:custGeom>
            <a:ln w="38100">
              <a:solidFill>
                <a:srgbClr val="4F81B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3" name="object 23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3485388" y="4299203"/>
              <a:ext cx="310959" cy="1001268"/>
            </a:xfrm>
            <a:prstGeom prst="rect">
              <a:avLst/>
            </a:prstGeom>
          </p:spPr>
        </p:pic>
        <p:sp>
          <p:nvSpPr>
            <p:cNvPr id="24" name="object 24"/>
            <p:cNvSpPr/>
            <p:nvPr/>
          </p:nvSpPr>
          <p:spPr>
            <a:xfrm>
              <a:off x="3585972" y="4434077"/>
              <a:ext cx="114300" cy="805815"/>
            </a:xfrm>
            <a:custGeom>
              <a:avLst/>
              <a:gdLst/>
              <a:ahLst/>
              <a:cxnLst/>
              <a:rect l="l" t="t" r="r" b="b"/>
              <a:pathLst>
                <a:path w="114300" h="805814">
                  <a:moveTo>
                    <a:pt x="57150" y="76200"/>
                  </a:moveTo>
                  <a:lnTo>
                    <a:pt x="38100" y="88900"/>
                  </a:lnTo>
                  <a:lnTo>
                    <a:pt x="38100" y="805815"/>
                  </a:lnTo>
                  <a:lnTo>
                    <a:pt x="76200" y="805815"/>
                  </a:lnTo>
                  <a:lnTo>
                    <a:pt x="76200" y="88900"/>
                  </a:lnTo>
                  <a:lnTo>
                    <a:pt x="57150" y="76200"/>
                  </a:lnTo>
                  <a:close/>
                </a:path>
                <a:path w="114300" h="805814">
                  <a:moveTo>
                    <a:pt x="57150" y="0"/>
                  </a:moveTo>
                  <a:lnTo>
                    <a:pt x="0" y="114300"/>
                  </a:lnTo>
                  <a:lnTo>
                    <a:pt x="38100" y="88900"/>
                  </a:lnTo>
                  <a:lnTo>
                    <a:pt x="38100" y="76200"/>
                  </a:lnTo>
                  <a:lnTo>
                    <a:pt x="95250" y="76200"/>
                  </a:lnTo>
                  <a:lnTo>
                    <a:pt x="57150" y="0"/>
                  </a:lnTo>
                  <a:close/>
                </a:path>
                <a:path w="114300" h="805814">
                  <a:moveTo>
                    <a:pt x="95250" y="76200"/>
                  </a:moveTo>
                  <a:lnTo>
                    <a:pt x="76200" y="76200"/>
                  </a:lnTo>
                  <a:lnTo>
                    <a:pt x="76200" y="88900"/>
                  </a:lnTo>
                  <a:lnTo>
                    <a:pt x="114300" y="114300"/>
                  </a:lnTo>
                  <a:lnTo>
                    <a:pt x="95250" y="76200"/>
                  </a:lnTo>
                  <a:close/>
                </a:path>
                <a:path w="114300" h="805814">
                  <a:moveTo>
                    <a:pt x="57150" y="76200"/>
                  </a:moveTo>
                  <a:lnTo>
                    <a:pt x="38100" y="76200"/>
                  </a:lnTo>
                  <a:lnTo>
                    <a:pt x="38100" y="88900"/>
                  </a:lnTo>
                  <a:lnTo>
                    <a:pt x="57150" y="76200"/>
                  </a:lnTo>
                  <a:close/>
                </a:path>
                <a:path w="114300" h="805814">
                  <a:moveTo>
                    <a:pt x="76200" y="76200"/>
                  </a:moveTo>
                  <a:lnTo>
                    <a:pt x="57150" y="76200"/>
                  </a:lnTo>
                  <a:lnTo>
                    <a:pt x="76200" y="88900"/>
                  </a:lnTo>
                  <a:lnTo>
                    <a:pt x="76200" y="76200"/>
                  </a:lnTo>
                  <a:close/>
                </a:path>
              </a:pathLst>
            </a:custGeom>
            <a:solidFill>
              <a:srgbClr val="C0504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5" name="object 25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3485388" y="5117655"/>
              <a:ext cx="1124724" cy="310959"/>
            </a:xfrm>
            <a:prstGeom prst="rect">
              <a:avLst/>
            </a:prstGeom>
          </p:spPr>
        </p:pic>
        <p:sp>
          <p:nvSpPr>
            <p:cNvPr id="26" name="object 26"/>
            <p:cNvSpPr/>
            <p:nvPr/>
          </p:nvSpPr>
          <p:spPr>
            <a:xfrm>
              <a:off x="3643122" y="5195315"/>
              <a:ext cx="929640" cy="114300"/>
            </a:xfrm>
            <a:custGeom>
              <a:avLst/>
              <a:gdLst/>
              <a:ahLst/>
              <a:cxnLst/>
              <a:rect l="l" t="t" r="r" b="b"/>
              <a:pathLst>
                <a:path w="929639" h="114300">
                  <a:moveTo>
                    <a:pt x="114300" y="0"/>
                  </a:moveTo>
                  <a:lnTo>
                    <a:pt x="0" y="57149"/>
                  </a:lnTo>
                  <a:lnTo>
                    <a:pt x="114300" y="114299"/>
                  </a:lnTo>
                  <a:lnTo>
                    <a:pt x="88900" y="76199"/>
                  </a:lnTo>
                  <a:lnTo>
                    <a:pt x="76200" y="76199"/>
                  </a:lnTo>
                  <a:lnTo>
                    <a:pt x="76200" y="38099"/>
                  </a:lnTo>
                  <a:lnTo>
                    <a:pt x="88900" y="38099"/>
                  </a:lnTo>
                  <a:lnTo>
                    <a:pt x="114300" y="0"/>
                  </a:lnTo>
                  <a:close/>
                </a:path>
                <a:path w="929639" h="114300">
                  <a:moveTo>
                    <a:pt x="76200" y="57149"/>
                  </a:moveTo>
                  <a:lnTo>
                    <a:pt x="76200" y="76199"/>
                  </a:lnTo>
                  <a:lnTo>
                    <a:pt x="88900" y="76199"/>
                  </a:lnTo>
                  <a:lnTo>
                    <a:pt x="76200" y="57149"/>
                  </a:lnTo>
                  <a:close/>
                </a:path>
                <a:path w="929639" h="114300">
                  <a:moveTo>
                    <a:pt x="929258" y="38099"/>
                  </a:moveTo>
                  <a:lnTo>
                    <a:pt x="88900" y="38099"/>
                  </a:lnTo>
                  <a:lnTo>
                    <a:pt x="76200" y="57149"/>
                  </a:lnTo>
                  <a:lnTo>
                    <a:pt x="88900" y="76199"/>
                  </a:lnTo>
                  <a:lnTo>
                    <a:pt x="929258" y="76199"/>
                  </a:lnTo>
                  <a:lnTo>
                    <a:pt x="929258" y="38099"/>
                  </a:lnTo>
                  <a:close/>
                </a:path>
                <a:path w="929639" h="114300">
                  <a:moveTo>
                    <a:pt x="88900" y="38099"/>
                  </a:moveTo>
                  <a:lnTo>
                    <a:pt x="76200" y="38099"/>
                  </a:lnTo>
                  <a:lnTo>
                    <a:pt x="76200" y="57149"/>
                  </a:lnTo>
                  <a:lnTo>
                    <a:pt x="88900" y="38099"/>
                  </a:lnTo>
                  <a:close/>
                </a:path>
              </a:pathLst>
            </a:custGeom>
            <a:solidFill>
              <a:srgbClr val="C0504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" name="object 27"/>
            <p:cNvSpPr/>
            <p:nvPr/>
          </p:nvSpPr>
          <p:spPr>
            <a:xfrm>
              <a:off x="4644389" y="3184397"/>
              <a:ext cx="4177665" cy="1062355"/>
            </a:xfrm>
            <a:custGeom>
              <a:avLst/>
              <a:gdLst/>
              <a:ahLst/>
              <a:cxnLst/>
              <a:rect l="l" t="t" r="r" b="b"/>
              <a:pathLst>
                <a:path w="4177665" h="1062354">
                  <a:moveTo>
                    <a:pt x="4044695" y="0"/>
                  </a:moveTo>
                  <a:lnTo>
                    <a:pt x="132587" y="0"/>
                  </a:lnTo>
                  <a:lnTo>
                    <a:pt x="90708" y="6766"/>
                  </a:lnTo>
                  <a:lnTo>
                    <a:pt x="54315" y="25603"/>
                  </a:lnTo>
                  <a:lnTo>
                    <a:pt x="25603" y="54315"/>
                  </a:lnTo>
                  <a:lnTo>
                    <a:pt x="6766" y="90708"/>
                  </a:lnTo>
                  <a:lnTo>
                    <a:pt x="0" y="132587"/>
                  </a:lnTo>
                  <a:lnTo>
                    <a:pt x="0" y="929639"/>
                  </a:lnTo>
                  <a:lnTo>
                    <a:pt x="6766" y="971519"/>
                  </a:lnTo>
                  <a:lnTo>
                    <a:pt x="25603" y="1007912"/>
                  </a:lnTo>
                  <a:lnTo>
                    <a:pt x="54315" y="1036624"/>
                  </a:lnTo>
                  <a:lnTo>
                    <a:pt x="90708" y="1055461"/>
                  </a:lnTo>
                  <a:lnTo>
                    <a:pt x="132587" y="1062227"/>
                  </a:lnTo>
                  <a:lnTo>
                    <a:pt x="4044695" y="1062227"/>
                  </a:lnTo>
                  <a:lnTo>
                    <a:pt x="4086575" y="1055461"/>
                  </a:lnTo>
                  <a:lnTo>
                    <a:pt x="4122968" y="1036624"/>
                  </a:lnTo>
                  <a:lnTo>
                    <a:pt x="4151680" y="1007912"/>
                  </a:lnTo>
                  <a:lnTo>
                    <a:pt x="4170517" y="971519"/>
                  </a:lnTo>
                  <a:lnTo>
                    <a:pt x="4177284" y="929639"/>
                  </a:lnTo>
                  <a:lnTo>
                    <a:pt x="4177284" y="132587"/>
                  </a:lnTo>
                  <a:lnTo>
                    <a:pt x="4170517" y="90708"/>
                  </a:lnTo>
                  <a:lnTo>
                    <a:pt x="4151680" y="54315"/>
                  </a:lnTo>
                  <a:lnTo>
                    <a:pt x="4122968" y="25603"/>
                  </a:lnTo>
                  <a:lnTo>
                    <a:pt x="4086575" y="6766"/>
                  </a:lnTo>
                  <a:lnTo>
                    <a:pt x="4044695" y="0"/>
                  </a:lnTo>
                  <a:close/>
                </a:path>
              </a:pathLst>
            </a:custGeom>
            <a:solidFill>
              <a:srgbClr val="FFEBD9">
                <a:alpha val="50195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" name="object 28"/>
            <p:cNvSpPr/>
            <p:nvPr/>
          </p:nvSpPr>
          <p:spPr>
            <a:xfrm>
              <a:off x="4644389" y="3184397"/>
              <a:ext cx="4177665" cy="1062355"/>
            </a:xfrm>
            <a:custGeom>
              <a:avLst/>
              <a:gdLst/>
              <a:ahLst/>
              <a:cxnLst/>
              <a:rect l="l" t="t" r="r" b="b"/>
              <a:pathLst>
                <a:path w="4177665" h="1062354">
                  <a:moveTo>
                    <a:pt x="0" y="132587"/>
                  </a:moveTo>
                  <a:lnTo>
                    <a:pt x="6766" y="90708"/>
                  </a:lnTo>
                  <a:lnTo>
                    <a:pt x="25603" y="54315"/>
                  </a:lnTo>
                  <a:lnTo>
                    <a:pt x="54315" y="25603"/>
                  </a:lnTo>
                  <a:lnTo>
                    <a:pt x="90708" y="6766"/>
                  </a:lnTo>
                  <a:lnTo>
                    <a:pt x="132587" y="0"/>
                  </a:lnTo>
                  <a:lnTo>
                    <a:pt x="4044695" y="0"/>
                  </a:lnTo>
                  <a:lnTo>
                    <a:pt x="4086575" y="6766"/>
                  </a:lnTo>
                  <a:lnTo>
                    <a:pt x="4122968" y="25603"/>
                  </a:lnTo>
                  <a:lnTo>
                    <a:pt x="4151680" y="54315"/>
                  </a:lnTo>
                  <a:lnTo>
                    <a:pt x="4170517" y="90708"/>
                  </a:lnTo>
                  <a:lnTo>
                    <a:pt x="4177284" y="132587"/>
                  </a:lnTo>
                  <a:lnTo>
                    <a:pt x="4177284" y="929639"/>
                  </a:lnTo>
                  <a:lnTo>
                    <a:pt x="4170517" y="971519"/>
                  </a:lnTo>
                  <a:lnTo>
                    <a:pt x="4151680" y="1007912"/>
                  </a:lnTo>
                  <a:lnTo>
                    <a:pt x="4122968" y="1036624"/>
                  </a:lnTo>
                  <a:lnTo>
                    <a:pt x="4086575" y="1055461"/>
                  </a:lnTo>
                  <a:lnTo>
                    <a:pt x="4044695" y="1062227"/>
                  </a:lnTo>
                  <a:lnTo>
                    <a:pt x="132587" y="1062227"/>
                  </a:lnTo>
                  <a:lnTo>
                    <a:pt x="90708" y="1055461"/>
                  </a:lnTo>
                  <a:lnTo>
                    <a:pt x="54315" y="1036624"/>
                  </a:lnTo>
                  <a:lnTo>
                    <a:pt x="25603" y="1007912"/>
                  </a:lnTo>
                  <a:lnTo>
                    <a:pt x="6766" y="971519"/>
                  </a:lnTo>
                  <a:lnTo>
                    <a:pt x="0" y="929639"/>
                  </a:lnTo>
                  <a:lnTo>
                    <a:pt x="0" y="132587"/>
                  </a:lnTo>
                  <a:close/>
                </a:path>
              </a:pathLst>
            </a:custGeom>
            <a:ln w="25399">
              <a:solidFill>
                <a:srgbClr val="548ED4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9" name="object 29"/>
          <p:cNvSpPr txBox="1"/>
          <p:nvPr/>
        </p:nvSpPr>
        <p:spPr>
          <a:xfrm>
            <a:off x="529539" y="5057394"/>
            <a:ext cx="154940" cy="330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spc="-50" dirty="0">
                <a:latin typeface="Calibri"/>
                <a:cs typeface="Calibri"/>
              </a:rPr>
              <a:t>2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33" name="object 33"/>
          <p:cNvSpPr txBox="1"/>
          <p:nvPr/>
        </p:nvSpPr>
        <p:spPr>
          <a:xfrm>
            <a:off x="3505327" y="6128943"/>
            <a:ext cx="284480" cy="2800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2005"/>
              </a:lnSpc>
            </a:pPr>
            <a:r>
              <a:rPr sz="2000" spc="-25" dirty="0">
                <a:latin typeface="Calibri"/>
                <a:cs typeface="Calibri"/>
              </a:rPr>
              <a:t>30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34" name="object 34"/>
          <p:cNvSpPr txBox="1"/>
          <p:nvPr/>
        </p:nvSpPr>
        <p:spPr>
          <a:xfrm>
            <a:off x="4427601" y="6128943"/>
            <a:ext cx="284480" cy="2800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2005"/>
              </a:lnSpc>
            </a:pPr>
            <a:r>
              <a:rPr sz="2000" spc="-25" dirty="0">
                <a:latin typeface="Calibri"/>
                <a:cs typeface="Calibri"/>
              </a:rPr>
              <a:t>40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35" name="object 35"/>
          <p:cNvSpPr txBox="1"/>
          <p:nvPr/>
        </p:nvSpPr>
        <p:spPr>
          <a:xfrm>
            <a:off x="4986273" y="6307251"/>
            <a:ext cx="2098675" cy="2800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2005"/>
              </a:lnSpc>
            </a:pPr>
            <a:r>
              <a:rPr sz="2000" dirty="0">
                <a:latin typeface="Calibri"/>
                <a:cs typeface="Calibri"/>
              </a:rPr>
              <a:t>Quantity</a:t>
            </a:r>
            <a:r>
              <a:rPr sz="2000" spc="-7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demanded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36" name="object 3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19</a:t>
            </a:fld>
            <a:endParaRPr spc="-25" dirty="0"/>
          </a:p>
        </p:txBody>
      </p:sp>
      <p:sp>
        <p:nvSpPr>
          <p:cNvPr id="30" name="object 30"/>
          <p:cNvSpPr txBox="1"/>
          <p:nvPr/>
        </p:nvSpPr>
        <p:spPr>
          <a:xfrm>
            <a:off x="526186" y="4250893"/>
            <a:ext cx="154940" cy="3314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spc="-50" dirty="0">
                <a:latin typeface="Calibri"/>
                <a:cs typeface="Calibri"/>
              </a:rPr>
              <a:t>4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4736846" y="3108172"/>
            <a:ext cx="3970020" cy="1123315"/>
          </a:xfrm>
          <a:prstGeom prst="rect">
            <a:avLst/>
          </a:prstGeom>
        </p:spPr>
        <p:txBody>
          <a:bodyPr vert="horz" wrap="square" lIns="0" tIns="73660" rIns="0" bIns="0" rtlCol="0">
            <a:spAutoFit/>
          </a:bodyPr>
          <a:lstStyle/>
          <a:p>
            <a:pPr marR="431165" algn="ctr">
              <a:lnSpc>
                <a:spcPct val="100000"/>
              </a:lnSpc>
              <a:spcBef>
                <a:spcPts val="580"/>
              </a:spcBef>
            </a:pPr>
            <a:r>
              <a:rPr sz="2000" dirty="0">
                <a:solidFill>
                  <a:srgbClr val="C0504D"/>
                </a:solidFill>
                <a:latin typeface="Calibri"/>
                <a:cs typeface="Calibri"/>
              </a:rPr>
              <a:t>%∆</a:t>
            </a:r>
            <a:r>
              <a:rPr sz="2000" spc="-40" dirty="0">
                <a:solidFill>
                  <a:srgbClr val="C0504D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C0504D"/>
                </a:solidFill>
                <a:latin typeface="Calibri"/>
                <a:cs typeface="Calibri"/>
              </a:rPr>
              <a:t>in</a:t>
            </a:r>
            <a:r>
              <a:rPr sz="2000" spc="-15" dirty="0">
                <a:solidFill>
                  <a:srgbClr val="C0504D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C0504D"/>
                </a:solidFill>
                <a:latin typeface="Calibri"/>
                <a:cs typeface="Calibri"/>
              </a:rPr>
              <a:t>Q</a:t>
            </a:r>
            <a:r>
              <a:rPr sz="1950" baseline="-21367" dirty="0">
                <a:solidFill>
                  <a:srgbClr val="C0504D"/>
                </a:solidFill>
                <a:latin typeface="Calibri"/>
                <a:cs typeface="Calibri"/>
              </a:rPr>
              <a:t>d</a:t>
            </a:r>
            <a:r>
              <a:rPr sz="1950" spc="217" baseline="-21367" dirty="0">
                <a:solidFill>
                  <a:srgbClr val="C0504D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C0504D"/>
                </a:solidFill>
                <a:latin typeface="Calibri"/>
                <a:cs typeface="Calibri"/>
              </a:rPr>
              <a:t>=</a:t>
            </a:r>
            <a:r>
              <a:rPr sz="2000" spc="-15" dirty="0">
                <a:solidFill>
                  <a:srgbClr val="C0504D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C0504D"/>
                </a:solidFill>
                <a:latin typeface="Calibri"/>
                <a:cs typeface="Calibri"/>
              </a:rPr>
              <a:t>(∆</a:t>
            </a:r>
            <a:r>
              <a:rPr sz="2000" spc="-20" dirty="0">
                <a:solidFill>
                  <a:srgbClr val="C0504D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C0504D"/>
                </a:solidFill>
                <a:latin typeface="Calibri"/>
                <a:cs typeface="Calibri"/>
              </a:rPr>
              <a:t>in</a:t>
            </a:r>
            <a:r>
              <a:rPr sz="2000" spc="-20" dirty="0">
                <a:solidFill>
                  <a:srgbClr val="C0504D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C0504D"/>
                </a:solidFill>
                <a:latin typeface="Calibri"/>
                <a:cs typeface="Calibri"/>
              </a:rPr>
              <a:t>Q</a:t>
            </a:r>
            <a:r>
              <a:rPr sz="1950" baseline="-21367" dirty="0">
                <a:solidFill>
                  <a:srgbClr val="C0504D"/>
                </a:solidFill>
                <a:latin typeface="Calibri"/>
                <a:cs typeface="Calibri"/>
              </a:rPr>
              <a:t>d</a:t>
            </a:r>
            <a:r>
              <a:rPr sz="2000" dirty="0">
                <a:solidFill>
                  <a:srgbClr val="C0504D"/>
                </a:solidFill>
                <a:latin typeface="Calibri"/>
                <a:cs typeface="Calibri"/>
              </a:rPr>
              <a:t>)</a:t>
            </a:r>
            <a:r>
              <a:rPr sz="2000" spc="-10" dirty="0">
                <a:solidFill>
                  <a:srgbClr val="C0504D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C0504D"/>
                </a:solidFill>
                <a:latin typeface="Calibri"/>
                <a:cs typeface="Calibri"/>
              </a:rPr>
              <a:t>/</a:t>
            </a:r>
            <a:r>
              <a:rPr sz="2000" spc="-20" dirty="0">
                <a:solidFill>
                  <a:srgbClr val="C0504D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C0504D"/>
                </a:solidFill>
                <a:latin typeface="Calibri"/>
                <a:cs typeface="Calibri"/>
              </a:rPr>
              <a:t>(original</a:t>
            </a:r>
            <a:r>
              <a:rPr sz="2000" spc="-15" dirty="0">
                <a:solidFill>
                  <a:srgbClr val="C0504D"/>
                </a:solidFill>
                <a:latin typeface="Calibri"/>
                <a:cs typeface="Calibri"/>
              </a:rPr>
              <a:t> </a:t>
            </a:r>
            <a:r>
              <a:rPr sz="2000" spc="-25" dirty="0">
                <a:solidFill>
                  <a:srgbClr val="C0504D"/>
                </a:solidFill>
                <a:latin typeface="Calibri"/>
                <a:cs typeface="Calibri"/>
              </a:rPr>
              <a:t>Q</a:t>
            </a:r>
            <a:r>
              <a:rPr sz="1950" spc="-37" baseline="-21367" dirty="0">
                <a:solidFill>
                  <a:srgbClr val="C0504D"/>
                </a:solidFill>
                <a:latin typeface="Calibri"/>
                <a:cs typeface="Calibri"/>
              </a:rPr>
              <a:t>d</a:t>
            </a:r>
            <a:r>
              <a:rPr sz="2000" spc="-25" dirty="0">
                <a:solidFill>
                  <a:srgbClr val="C0504D"/>
                </a:solidFill>
                <a:latin typeface="Calibri"/>
                <a:cs typeface="Calibri"/>
              </a:rPr>
              <a:t>)</a:t>
            </a:r>
            <a:endParaRPr sz="2000">
              <a:latin typeface="Calibri"/>
              <a:cs typeface="Calibri"/>
            </a:endParaRPr>
          </a:p>
          <a:p>
            <a:pPr marR="376555" algn="ctr">
              <a:lnSpc>
                <a:spcPct val="100000"/>
              </a:lnSpc>
              <a:spcBef>
                <a:spcPts val="480"/>
              </a:spcBef>
            </a:pPr>
            <a:r>
              <a:rPr sz="2000" dirty="0">
                <a:solidFill>
                  <a:srgbClr val="C0504D"/>
                </a:solidFill>
                <a:latin typeface="Calibri"/>
                <a:cs typeface="Calibri"/>
              </a:rPr>
              <a:t>=</a:t>
            </a:r>
            <a:r>
              <a:rPr sz="2000" spc="-10" dirty="0">
                <a:solidFill>
                  <a:srgbClr val="C0504D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C0504D"/>
                </a:solidFill>
                <a:latin typeface="Calibri"/>
                <a:cs typeface="Calibri"/>
              </a:rPr>
              <a:t>(30</a:t>
            </a:r>
            <a:r>
              <a:rPr sz="2000" spc="-15" dirty="0">
                <a:solidFill>
                  <a:srgbClr val="C0504D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C0504D"/>
                </a:solidFill>
                <a:latin typeface="Calibri"/>
                <a:cs typeface="Calibri"/>
              </a:rPr>
              <a:t>–</a:t>
            </a:r>
            <a:r>
              <a:rPr sz="2000" spc="-20" dirty="0">
                <a:solidFill>
                  <a:srgbClr val="C0504D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C0504D"/>
                </a:solidFill>
                <a:latin typeface="Calibri"/>
                <a:cs typeface="Calibri"/>
              </a:rPr>
              <a:t>40)</a:t>
            </a:r>
            <a:r>
              <a:rPr sz="2000" spc="-10" dirty="0">
                <a:solidFill>
                  <a:srgbClr val="C0504D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C0504D"/>
                </a:solidFill>
                <a:latin typeface="Calibri"/>
                <a:cs typeface="Calibri"/>
              </a:rPr>
              <a:t>/</a:t>
            </a:r>
            <a:r>
              <a:rPr sz="2000" spc="-20" dirty="0">
                <a:solidFill>
                  <a:srgbClr val="C0504D"/>
                </a:solidFill>
                <a:latin typeface="Calibri"/>
                <a:cs typeface="Calibri"/>
              </a:rPr>
              <a:t> </a:t>
            </a:r>
            <a:r>
              <a:rPr sz="2000" spc="-25" dirty="0">
                <a:solidFill>
                  <a:srgbClr val="C0504D"/>
                </a:solidFill>
                <a:latin typeface="Calibri"/>
                <a:cs typeface="Calibri"/>
              </a:rPr>
              <a:t>40</a:t>
            </a:r>
            <a:endParaRPr sz="2000">
              <a:latin typeface="Calibri"/>
              <a:cs typeface="Calibri"/>
            </a:endParaRPr>
          </a:p>
          <a:p>
            <a:pPr marL="970915" algn="ctr">
              <a:lnSpc>
                <a:spcPct val="100000"/>
              </a:lnSpc>
              <a:spcBef>
                <a:spcPts val="480"/>
              </a:spcBef>
            </a:pPr>
            <a:r>
              <a:rPr sz="2000" dirty="0">
                <a:solidFill>
                  <a:srgbClr val="C0504D"/>
                </a:solidFill>
                <a:latin typeface="Calibri"/>
                <a:cs typeface="Calibri"/>
              </a:rPr>
              <a:t>=</a:t>
            </a:r>
            <a:r>
              <a:rPr sz="2000" spc="-10" dirty="0">
                <a:solidFill>
                  <a:srgbClr val="C0504D"/>
                </a:solidFill>
                <a:latin typeface="Calibri"/>
                <a:cs typeface="Calibri"/>
              </a:rPr>
              <a:t> -</a:t>
            </a:r>
            <a:r>
              <a:rPr sz="2000" dirty="0">
                <a:solidFill>
                  <a:srgbClr val="C0504D"/>
                </a:solidFill>
                <a:latin typeface="Calibri"/>
                <a:cs typeface="Calibri"/>
              </a:rPr>
              <a:t>10 /</a:t>
            </a:r>
            <a:r>
              <a:rPr sz="2000" spc="-10" dirty="0">
                <a:solidFill>
                  <a:srgbClr val="C0504D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C0504D"/>
                </a:solidFill>
                <a:latin typeface="Calibri"/>
                <a:cs typeface="Calibri"/>
              </a:rPr>
              <a:t>40</a:t>
            </a:r>
            <a:r>
              <a:rPr sz="2000" spc="-15" dirty="0">
                <a:solidFill>
                  <a:srgbClr val="C0504D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C0504D"/>
                </a:solidFill>
                <a:latin typeface="Calibri"/>
                <a:cs typeface="Calibri"/>
              </a:rPr>
              <a:t>= </a:t>
            </a:r>
            <a:r>
              <a:rPr sz="2000" spc="-10" dirty="0">
                <a:solidFill>
                  <a:srgbClr val="C0504D"/>
                </a:solidFill>
                <a:latin typeface="Calibri"/>
                <a:cs typeface="Calibri"/>
              </a:rPr>
              <a:t>-</a:t>
            </a:r>
            <a:r>
              <a:rPr sz="2000" dirty="0">
                <a:solidFill>
                  <a:srgbClr val="C0504D"/>
                </a:solidFill>
                <a:latin typeface="Calibri"/>
                <a:cs typeface="Calibri"/>
              </a:rPr>
              <a:t>0.25</a:t>
            </a:r>
            <a:r>
              <a:rPr sz="2000" spc="-30" dirty="0">
                <a:solidFill>
                  <a:srgbClr val="C0504D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C0504D"/>
                </a:solidFill>
                <a:latin typeface="Calibri"/>
                <a:cs typeface="Calibri"/>
              </a:rPr>
              <a:t>(i.e.,</a:t>
            </a:r>
            <a:r>
              <a:rPr sz="2000" spc="-10" dirty="0">
                <a:solidFill>
                  <a:srgbClr val="C0504D"/>
                </a:solidFill>
                <a:latin typeface="Calibri"/>
                <a:cs typeface="Calibri"/>
              </a:rPr>
              <a:t> -</a:t>
            </a:r>
            <a:r>
              <a:rPr sz="2000" spc="-20" dirty="0">
                <a:solidFill>
                  <a:srgbClr val="C0504D"/>
                </a:solidFill>
                <a:latin typeface="Calibri"/>
                <a:cs typeface="Calibri"/>
              </a:rPr>
              <a:t>25%)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32" name="object 32"/>
          <p:cNvSpPr txBox="1"/>
          <p:nvPr/>
        </p:nvSpPr>
        <p:spPr>
          <a:xfrm>
            <a:off x="188391" y="1834806"/>
            <a:ext cx="280035" cy="1022985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>
              <a:lnSpc>
                <a:spcPts val="2005"/>
              </a:lnSpc>
            </a:pPr>
            <a:r>
              <a:rPr sz="2000" dirty="0">
                <a:latin typeface="Calibri"/>
                <a:cs typeface="Calibri"/>
              </a:rPr>
              <a:t>Price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in</a:t>
            </a:r>
            <a:r>
              <a:rPr sz="1800" spc="-20" dirty="0">
                <a:latin typeface="Calibri"/>
                <a:cs typeface="Calibri"/>
              </a:rPr>
              <a:t> </a:t>
            </a:r>
            <a:r>
              <a:rPr sz="1800" spc="-25" dirty="0">
                <a:latin typeface="Calibri"/>
                <a:cs typeface="Calibri"/>
              </a:rPr>
              <a:t>£s</a:t>
            </a:r>
            <a:endParaRPr sz="1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15570">
              <a:lnSpc>
                <a:spcPts val="1240"/>
              </a:lnSpc>
            </a:pPr>
            <a:fld id="{81D60167-4931-47E6-BA6A-407CBD079E47}" type="slidenum">
              <a:rPr spc="-50" dirty="0"/>
              <a:t>2</a:t>
            </a:fld>
            <a:endParaRPr spc="-50"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75640" y="536194"/>
            <a:ext cx="2327275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dirty="0"/>
              <a:t>AIM</a:t>
            </a:r>
            <a:r>
              <a:rPr sz="2000" spc="-5" dirty="0"/>
              <a:t> </a:t>
            </a:r>
            <a:r>
              <a:rPr sz="2000" dirty="0"/>
              <a:t>OF</a:t>
            </a:r>
            <a:r>
              <a:rPr sz="2000" spc="-20" dirty="0"/>
              <a:t> </a:t>
            </a:r>
            <a:r>
              <a:rPr sz="2000" dirty="0"/>
              <a:t>THIS</a:t>
            </a:r>
            <a:r>
              <a:rPr sz="2000" spc="-5" dirty="0"/>
              <a:t> </a:t>
            </a:r>
            <a:r>
              <a:rPr sz="2000" spc="-10" dirty="0"/>
              <a:t>LECTURE</a:t>
            </a:r>
            <a:endParaRPr sz="2000"/>
          </a:p>
        </p:txBody>
      </p:sp>
      <p:sp>
        <p:nvSpPr>
          <p:cNvPr id="3" name="object 3"/>
          <p:cNvSpPr txBox="1"/>
          <p:nvPr/>
        </p:nvSpPr>
        <p:spPr>
          <a:xfrm>
            <a:off x="275640" y="1267713"/>
            <a:ext cx="8332470" cy="13677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dirty="0">
                <a:latin typeface="Calibri"/>
                <a:cs typeface="Calibri"/>
              </a:rPr>
              <a:t>In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this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lecture,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we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will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learn</a:t>
            </a:r>
            <a:r>
              <a:rPr sz="2000" spc="-2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about: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b="1" spc="-10" dirty="0">
                <a:solidFill>
                  <a:srgbClr val="0F243E"/>
                </a:solidFill>
                <a:latin typeface="Calibri"/>
                <a:cs typeface="Calibri"/>
              </a:rPr>
              <a:t>ELASTICITY</a:t>
            </a:r>
            <a:endParaRPr sz="20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919"/>
              </a:spcBef>
            </a:pPr>
            <a:endParaRPr sz="2000">
              <a:latin typeface="Calibri"/>
              <a:cs typeface="Calibri"/>
            </a:endParaRPr>
          </a:p>
          <a:p>
            <a:pPr marL="12700" marR="5080">
              <a:lnSpc>
                <a:spcPct val="100000"/>
              </a:lnSpc>
            </a:pPr>
            <a:r>
              <a:rPr sz="2000" dirty="0">
                <a:latin typeface="Calibri"/>
                <a:cs typeface="Calibri"/>
              </a:rPr>
              <a:t>In</a:t>
            </a:r>
            <a:r>
              <a:rPr sz="2000" spc="3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previous</a:t>
            </a:r>
            <a:r>
              <a:rPr sz="2000" spc="3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lecture,</a:t>
            </a:r>
            <a:r>
              <a:rPr sz="2000" spc="36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we</a:t>
            </a:r>
            <a:r>
              <a:rPr sz="2000" spc="3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have</a:t>
            </a:r>
            <a:r>
              <a:rPr sz="2000" spc="3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looked</a:t>
            </a:r>
            <a:r>
              <a:rPr sz="2000" spc="3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at</a:t>
            </a:r>
            <a:r>
              <a:rPr sz="2000" spc="3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how</a:t>
            </a:r>
            <a:r>
              <a:rPr sz="2000" spc="3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demand</a:t>
            </a:r>
            <a:r>
              <a:rPr sz="2000" spc="37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and</a:t>
            </a:r>
            <a:r>
              <a:rPr sz="2000" spc="36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supply</a:t>
            </a:r>
            <a:r>
              <a:rPr sz="2000" spc="35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determines market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price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and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quantities.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75640" y="3341598"/>
            <a:ext cx="8204200" cy="2708275"/>
          </a:xfrm>
          <a:prstGeom prst="rect">
            <a:avLst/>
          </a:prstGeom>
        </p:spPr>
        <p:txBody>
          <a:bodyPr vert="horz" wrap="square" lIns="0" tIns="7366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80"/>
              </a:spcBef>
            </a:pPr>
            <a:r>
              <a:rPr sz="2000" dirty="0">
                <a:latin typeface="Calibri"/>
                <a:cs typeface="Calibri"/>
              </a:rPr>
              <a:t>Following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lecture,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you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should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be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able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spc="-25" dirty="0">
                <a:latin typeface="Calibri"/>
                <a:cs typeface="Calibri"/>
              </a:rPr>
              <a:t>to:</a:t>
            </a:r>
            <a:endParaRPr sz="2000">
              <a:latin typeface="Calibri"/>
              <a:cs typeface="Calibri"/>
            </a:endParaRPr>
          </a:p>
          <a:p>
            <a:pPr marL="926465" indent="-456565">
              <a:lnSpc>
                <a:spcPct val="100000"/>
              </a:lnSpc>
              <a:spcBef>
                <a:spcPts val="480"/>
              </a:spcBef>
              <a:buAutoNum type="arabicPeriod"/>
              <a:tabLst>
                <a:tab pos="926465" algn="l"/>
              </a:tabLst>
            </a:pPr>
            <a:r>
              <a:rPr sz="2000" dirty="0">
                <a:latin typeface="Calibri"/>
                <a:cs typeface="Calibri"/>
              </a:rPr>
              <a:t>Analyse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responsiveness</a:t>
            </a:r>
            <a:r>
              <a:rPr sz="2000" spc="-1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of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quantity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demanded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to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change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in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price</a:t>
            </a:r>
            <a:endParaRPr sz="2000">
              <a:latin typeface="Calibri"/>
              <a:cs typeface="Calibri"/>
            </a:endParaRPr>
          </a:p>
          <a:p>
            <a:pPr marL="927100">
              <a:lnSpc>
                <a:spcPct val="100000"/>
              </a:lnSpc>
            </a:pPr>
            <a:r>
              <a:rPr sz="2000" dirty="0">
                <a:latin typeface="Calibri"/>
                <a:cs typeface="Calibri"/>
              </a:rPr>
              <a:t>(</a:t>
            </a:r>
            <a:r>
              <a:rPr sz="2000" dirty="0">
                <a:solidFill>
                  <a:srgbClr val="006FC0"/>
                </a:solidFill>
                <a:latin typeface="Calibri"/>
                <a:cs typeface="Calibri"/>
              </a:rPr>
              <a:t>price</a:t>
            </a:r>
            <a:r>
              <a:rPr sz="2000" spc="-5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006FC0"/>
                </a:solidFill>
                <a:latin typeface="Calibri"/>
                <a:cs typeface="Calibri"/>
              </a:rPr>
              <a:t>elasticity</a:t>
            </a:r>
            <a:r>
              <a:rPr sz="2000" spc="-2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006FC0"/>
                </a:solidFill>
                <a:latin typeface="Calibri"/>
                <a:cs typeface="Calibri"/>
              </a:rPr>
              <a:t>of</a:t>
            </a:r>
            <a:r>
              <a:rPr sz="2000" spc="-6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spc="-10" dirty="0">
                <a:solidFill>
                  <a:srgbClr val="006FC0"/>
                </a:solidFill>
                <a:latin typeface="Calibri"/>
                <a:cs typeface="Calibri"/>
              </a:rPr>
              <a:t>demand</a:t>
            </a:r>
            <a:r>
              <a:rPr sz="2000" spc="-10" dirty="0">
                <a:latin typeface="Calibri"/>
                <a:cs typeface="Calibri"/>
              </a:rPr>
              <a:t>)</a:t>
            </a:r>
            <a:endParaRPr sz="2000">
              <a:latin typeface="Calibri"/>
              <a:cs typeface="Calibri"/>
            </a:endParaRPr>
          </a:p>
          <a:p>
            <a:pPr marL="927100" marR="186690" indent="-457200">
              <a:lnSpc>
                <a:spcPct val="100000"/>
              </a:lnSpc>
              <a:spcBef>
                <a:spcPts val="480"/>
              </a:spcBef>
              <a:buAutoNum type="arabicPeriod" startAt="2"/>
              <a:tabLst>
                <a:tab pos="927100" algn="l"/>
              </a:tabLst>
            </a:pPr>
            <a:r>
              <a:rPr sz="2000" dirty="0">
                <a:latin typeface="Calibri"/>
                <a:cs typeface="Calibri"/>
              </a:rPr>
              <a:t>Also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analyse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responsiveness</a:t>
            </a:r>
            <a:r>
              <a:rPr sz="2000" spc="-1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of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demand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to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income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and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to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related </a:t>
            </a:r>
            <a:r>
              <a:rPr sz="2000" dirty="0">
                <a:latin typeface="Calibri"/>
                <a:cs typeface="Calibri"/>
              </a:rPr>
              <a:t>firms’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prices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(</a:t>
            </a:r>
            <a:r>
              <a:rPr sz="2000" dirty="0">
                <a:solidFill>
                  <a:srgbClr val="006FC0"/>
                </a:solidFill>
                <a:latin typeface="Calibri"/>
                <a:cs typeface="Calibri"/>
              </a:rPr>
              <a:t>income</a:t>
            </a:r>
            <a:r>
              <a:rPr sz="2000" spc="-6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006FC0"/>
                </a:solidFill>
                <a:latin typeface="Calibri"/>
                <a:cs typeface="Calibri"/>
              </a:rPr>
              <a:t>elasticity</a:t>
            </a:r>
            <a:r>
              <a:rPr sz="2000" spc="-2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006FC0"/>
                </a:solidFill>
                <a:latin typeface="Calibri"/>
                <a:cs typeface="Calibri"/>
              </a:rPr>
              <a:t>of</a:t>
            </a:r>
            <a:r>
              <a:rPr sz="2000" spc="-5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006FC0"/>
                </a:solidFill>
                <a:latin typeface="Calibri"/>
                <a:cs typeface="Calibri"/>
              </a:rPr>
              <a:t>demand</a:t>
            </a:r>
            <a:r>
              <a:rPr sz="2000" spc="-4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006FC0"/>
                </a:solidFill>
                <a:latin typeface="Calibri"/>
                <a:cs typeface="Calibri"/>
              </a:rPr>
              <a:t>&amp;</a:t>
            </a:r>
            <a:r>
              <a:rPr sz="2000" spc="-6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spc="-25" dirty="0">
                <a:solidFill>
                  <a:srgbClr val="006FC0"/>
                </a:solidFill>
                <a:latin typeface="Calibri"/>
                <a:cs typeface="Calibri"/>
              </a:rPr>
              <a:t>cross-</a:t>
            </a:r>
            <a:r>
              <a:rPr sz="2000" dirty="0">
                <a:solidFill>
                  <a:srgbClr val="006FC0"/>
                </a:solidFill>
                <a:latin typeface="Calibri"/>
                <a:cs typeface="Calibri"/>
              </a:rPr>
              <a:t>price</a:t>
            </a:r>
            <a:r>
              <a:rPr sz="2000" spc="-3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006FC0"/>
                </a:solidFill>
                <a:latin typeface="Calibri"/>
                <a:cs typeface="Calibri"/>
              </a:rPr>
              <a:t>elasticity</a:t>
            </a:r>
            <a:r>
              <a:rPr sz="2000" spc="-25" dirty="0">
                <a:solidFill>
                  <a:srgbClr val="006FC0"/>
                </a:solidFill>
                <a:latin typeface="Calibri"/>
                <a:cs typeface="Calibri"/>
              </a:rPr>
              <a:t> of </a:t>
            </a:r>
            <a:r>
              <a:rPr sz="2000" spc="-10" dirty="0">
                <a:solidFill>
                  <a:srgbClr val="006FC0"/>
                </a:solidFill>
                <a:latin typeface="Calibri"/>
                <a:cs typeface="Calibri"/>
              </a:rPr>
              <a:t>demand</a:t>
            </a:r>
            <a:r>
              <a:rPr sz="2000" spc="-10" dirty="0">
                <a:latin typeface="Calibri"/>
                <a:cs typeface="Calibri"/>
              </a:rPr>
              <a:t>)</a:t>
            </a:r>
            <a:endParaRPr sz="2000">
              <a:latin typeface="Calibri"/>
              <a:cs typeface="Calibri"/>
            </a:endParaRPr>
          </a:p>
          <a:p>
            <a:pPr marL="927100" marR="240029" indent="-457200">
              <a:lnSpc>
                <a:spcPct val="100000"/>
              </a:lnSpc>
              <a:spcBef>
                <a:spcPts val="484"/>
              </a:spcBef>
              <a:buAutoNum type="arabicPeriod" startAt="2"/>
              <a:tabLst>
                <a:tab pos="927100" algn="l"/>
              </a:tabLst>
            </a:pPr>
            <a:r>
              <a:rPr sz="2000" dirty="0">
                <a:latin typeface="Calibri"/>
                <a:cs typeface="Calibri"/>
              </a:rPr>
              <a:t>Analyse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responsiveness</a:t>
            </a:r>
            <a:r>
              <a:rPr sz="2000" spc="-1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of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quantity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supplied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to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change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in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price </a:t>
            </a:r>
            <a:r>
              <a:rPr sz="2000" dirty="0">
                <a:latin typeface="Calibri"/>
                <a:cs typeface="Calibri"/>
              </a:rPr>
              <a:t>(</a:t>
            </a:r>
            <a:r>
              <a:rPr sz="2000" dirty="0">
                <a:solidFill>
                  <a:srgbClr val="006FC0"/>
                </a:solidFill>
                <a:latin typeface="Calibri"/>
                <a:cs typeface="Calibri"/>
              </a:rPr>
              <a:t>price</a:t>
            </a:r>
            <a:r>
              <a:rPr sz="2000" spc="-6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006FC0"/>
                </a:solidFill>
                <a:latin typeface="Calibri"/>
                <a:cs typeface="Calibri"/>
              </a:rPr>
              <a:t>elasticity</a:t>
            </a:r>
            <a:r>
              <a:rPr sz="2000" spc="-3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006FC0"/>
                </a:solidFill>
                <a:latin typeface="Calibri"/>
                <a:cs typeface="Calibri"/>
              </a:rPr>
              <a:t>of</a:t>
            </a:r>
            <a:r>
              <a:rPr sz="2000" spc="-6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spc="-10" dirty="0">
                <a:solidFill>
                  <a:srgbClr val="006FC0"/>
                </a:solidFill>
                <a:latin typeface="Calibri"/>
                <a:cs typeface="Calibri"/>
              </a:rPr>
              <a:t>supply</a:t>
            </a:r>
            <a:r>
              <a:rPr sz="2000" spc="-10" dirty="0">
                <a:latin typeface="Calibri"/>
                <a:cs typeface="Calibri"/>
              </a:rPr>
              <a:t>)</a:t>
            </a:r>
            <a:endParaRPr sz="20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698245" y="4425441"/>
            <a:ext cx="5111115" cy="1628139"/>
            <a:chOff x="698245" y="4425441"/>
            <a:chExt cx="5111115" cy="1628139"/>
          </a:xfrm>
        </p:grpSpPr>
        <p:sp>
          <p:nvSpPr>
            <p:cNvPr id="3" name="object 3"/>
            <p:cNvSpPr/>
            <p:nvPr/>
          </p:nvSpPr>
          <p:spPr>
            <a:xfrm>
              <a:off x="3642360" y="4431791"/>
              <a:ext cx="0" cy="1615440"/>
            </a:xfrm>
            <a:custGeom>
              <a:avLst/>
              <a:gdLst/>
              <a:ahLst/>
              <a:cxnLst/>
              <a:rect l="l" t="t" r="r" b="b"/>
              <a:pathLst>
                <a:path h="1615439">
                  <a:moveTo>
                    <a:pt x="0" y="0"/>
                  </a:moveTo>
                  <a:lnTo>
                    <a:pt x="0" y="1615439"/>
                  </a:lnTo>
                </a:path>
              </a:pathLst>
            </a:custGeom>
            <a:ln w="12700">
              <a:solidFill>
                <a:srgbClr val="BEBEBE"/>
              </a:solidFill>
              <a:prstDash val="sys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710945" y="6009893"/>
              <a:ext cx="5085715" cy="7620"/>
            </a:xfrm>
            <a:custGeom>
              <a:avLst/>
              <a:gdLst/>
              <a:ahLst/>
              <a:cxnLst/>
              <a:rect l="l" t="t" r="r" b="b"/>
              <a:pathLst>
                <a:path w="5085715" h="7620">
                  <a:moveTo>
                    <a:pt x="0" y="0"/>
                  </a:moveTo>
                  <a:lnTo>
                    <a:pt x="5085588" y="7619"/>
                  </a:lnTo>
                </a:path>
              </a:pathLst>
            </a:custGeom>
            <a:ln w="254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" name="object 5"/>
          <p:cNvSpPr txBox="1"/>
          <p:nvPr/>
        </p:nvSpPr>
        <p:spPr>
          <a:xfrm>
            <a:off x="5299709" y="5434380"/>
            <a:ext cx="112458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solidFill>
                  <a:srgbClr val="4F81BC"/>
                </a:solidFill>
                <a:latin typeface="Calibri"/>
                <a:cs typeface="Calibri"/>
              </a:rPr>
              <a:t>demand</a:t>
            </a:r>
            <a:r>
              <a:rPr sz="1800" spc="-60" dirty="0">
                <a:solidFill>
                  <a:srgbClr val="4F81BC"/>
                </a:solidFill>
                <a:latin typeface="Calibri"/>
                <a:cs typeface="Calibri"/>
              </a:rPr>
              <a:t> </a:t>
            </a:r>
            <a:r>
              <a:rPr sz="1800" spc="-25" dirty="0">
                <a:solidFill>
                  <a:srgbClr val="4F81BC"/>
                </a:solidFill>
                <a:latin typeface="Calibri"/>
                <a:cs typeface="Calibri"/>
              </a:rPr>
              <a:t>(D)</a:t>
            </a:r>
            <a:endParaRPr sz="1800">
              <a:latin typeface="Calibri"/>
              <a:cs typeface="Calibri"/>
            </a:endParaRPr>
          </a:p>
        </p:txBody>
      </p:sp>
      <p:grpSp>
        <p:nvGrpSpPr>
          <p:cNvPr id="6" name="object 6"/>
          <p:cNvGrpSpPr/>
          <p:nvPr/>
        </p:nvGrpSpPr>
        <p:grpSpPr>
          <a:xfrm>
            <a:off x="913130" y="1900682"/>
            <a:ext cx="7717155" cy="4338320"/>
            <a:chOff x="913130" y="1900682"/>
            <a:chExt cx="7717155" cy="4338320"/>
          </a:xfrm>
        </p:grpSpPr>
        <p:sp>
          <p:nvSpPr>
            <p:cNvPr id="7" name="object 7"/>
            <p:cNvSpPr/>
            <p:nvPr/>
          </p:nvSpPr>
          <p:spPr>
            <a:xfrm>
              <a:off x="925830" y="1978914"/>
              <a:ext cx="0" cy="4247515"/>
            </a:xfrm>
            <a:custGeom>
              <a:avLst/>
              <a:gdLst/>
              <a:ahLst/>
              <a:cxnLst/>
              <a:rect l="l" t="t" r="r" b="b"/>
              <a:pathLst>
                <a:path h="4247515">
                  <a:moveTo>
                    <a:pt x="0" y="0"/>
                  </a:moveTo>
                  <a:lnTo>
                    <a:pt x="0" y="4247388"/>
                  </a:lnTo>
                </a:path>
              </a:pathLst>
            </a:custGeom>
            <a:ln w="254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925068" y="4433316"/>
              <a:ext cx="3660775" cy="1614170"/>
            </a:xfrm>
            <a:custGeom>
              <a:avLst/>
              <a:gdLst/>
              <a:ahLst/>
              <a:cxnLst/>
              <a:rect l="l" t="t" r="r" b="b"/>
              <a:pathLst>
                <a:path w="3660775" h="1614170">
                  <a:moveTo>
                    <a:pt x="2717292" y="0"/>
                  </a:moveTo>
                  <a:lnTo>
                    <a:pt x="0" y="0"/>
                  </a:lnTo>
                </a:path>
                <a:path w="3660775" h="1614170">
                  <a:moveTo>
                    <a:pt x="3646931" y="801623"/>
                  </a:moveTo>
                  <a:lnTo>
                    <a:pt x="0" y="806195"/>
                  </a:lnTo>
                </a:path>
                <a:path w="3660775" h="1614170">
                  <a:moveTo>
                    <a:pt x="3660648" y="795527"/>
                  </a:moveTo>
                  <a:lnTo>
                    <a:pt x="3660648" y="1613915"/>
                  </a:lnTo>
                </a:path>
              </a:pathLst>
            </a:custGeom>
            <a:ln w="12700">
              <a:solidFill>
                <a:srgbClr val="BEBEBE"/>
              </a:solidFill>
              <a:prstDash val="sys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9" name="object 9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207008" y="2545080"/>
              <a:ext cx="4215384" cy="3320796"/>
            </a:xfrm>
            <a:prstGeom prst="rect">
              <a:avLst/>
            </a:prstGeom>
          </p:spPr>
        </p:pic>
        <p:sp>
          <p:nvSpPr>
            <p:cNvPr id="10" name="object 10"/>
            <p:cNvSpPr/>
            <p:nvPr/>
          </p:nvSpPr>
          <p:spPr>
            <a:xfrm>
              <a:off x="1261110" y="2579370"/>
              <a:ext cx="4104640" cy="3206750"/>
            </a:xfrm>
            <a:custGeom>
              <a:avLst/>
              <a:gdLst/>
              <a:ahLst/>
              <a:cxnLst/>
              <a:rect l="l" t="t" r="r" b="b"/>
              <a:pathLst>
                <a:path w="4104640" h="3206750">
                  <a:moveTo>
                    <a:pt x="0" y="0"/>
                  </a:moveTo>
                  <a:lnTo>
                    <a:pt x="4104131" y="3206495"/>
                  </a:lnTo>
                </a:path>
              </a:pathLst>
            </a:custGeom>
            <a:ln w="38100">
              <a:solidFill>
                <a:srgbClr val="4F81B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1" name="object 11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3482340" y="4419600"/>
              <a:ext cx="310959" cy="1001268"/>
            </a:xfrm>
            <a:prstGeom prst="rect">
              <a:avLst/>
            </a:prstGeom>
          </p:spPr>
        </p:pic>
        <p:sp>
          <p:nvSpPr>
            <p:cNvPr id="12" name="object 12"/>
            <p:cNvSpPr/>
            <p:nvPr/>
          </p:nvSpPr>
          <p:spPr>
            <a:xfrm>
              <a:off x="3582924" y="4438650"/>
              <a:ext cx="114300" cy="805815"/>
            </a:xfrm>
            <a:custGeom>
              <a:avLst/>
              <a:gdLst/>
              <a:ahLst/>
              <a:cxnLst/>
              <a:rect l="l" t="t" r="r" b="b"/>
              <a:pathLst>
                <a:path w="114300" h="805814">
                  <a:moveTo>
                    <a:pt x="0" y="691514"/>
                  </a:moveTo>
                  <a:lnTo>
                    <a:pt x="57150" y="805815"/>
                  </a:lnTo>
                  <a:lnTo>
                    <a:pt x="95250" y="729614"/>
                  </a:lnTo>
                  <a:lnTo>
                    <a:pt x="38100" y="729614"/>
                  </a:lnTo>
                  <a:lnTo>
                    <a:pt x="38100" y="716914"/>
                  </a:lnTo>
                  <a:lnTo>
                    <a:pt x="0" y="691514"/>
                  </a:lnTo>
                  <a:close/>
                </a:path>
                <a:path w="114300" h="805814">
                  <a:moveTo>
                    <a:pt x="38100" y="716914"/>
                  </a:moveTo>
                  <a:lnTo>
                    <a:pt x="38100" y="729614"/>
                  </a:lnTo>
                  <a:lnTo>
                    <a:pt x="57150" y="729614"/>
                  </a:lnTo>
                  <a:lnTo>
                    <a:pt x="38100" y="716914"/>
                  </a:lnTo>
                  <a:close/>
                </a:path>
                <a:path w="114300" h="805814">
                  <a:moveTo>
                    <a:pt x="76200" y="0"/>
                  </a:moveTo>
                  <a:lnTo>
                    <a:pt x="38100" y="0"/>
                  </a:lnTo>
                  <a:lnTo>
                    <a:pt x="38100" y="716914"/>
                  </a:lnTo>
                  <a:lnTo>
                    <a:pt x="57150" y="729614"/>
                  </a:lnTo>
                  <a:lnTo>
                    <a:pt x="76200" y="716914"/>
                  </a:lnTo>
                  <a:lnTo>
                    <a:pt x="76200" y="0"/>
                  </a:lnTo>
                  <a:close/>
                </a:path>
                <a:path w="114300" h="805814">
                  <a:moveTo>
                    <a:pt x="76200" y="716914"/>
                  </a:moveTo>
                  <a:lnTo>
                    <a:pt x="57150" y="729614"/>
                  </a:lnTo>
                  <a:lnTo>
                    <a:pt x="76200" y="729614"/>
                  </a:lnTo>
                  <a:lnTo>
                    <a:pt x="76200" y="716914"/>
                  </a:lnTo>
                  <a:close/>
                </a:path>
                <a:path w="114300" h="805814">
                  <a:moveTo>
                    <a:pt x="114300" y="691514"/>
                  </a:moveTo>
                  <a:lnTo>
                    <a:pt x="76200" y="716914"/>
                  </a:lnTo>
                  <a:lnTo>
                    <a:pt x="76200" y="729614"/>
                  </a:lnTo>
                  <a:lnTo>
                    <a:pt x="95250" y="729614"/>
                  </a:lnTo>
                  <a:lnTo>
                    <a:pt x="114300" y="691514"/>
                  </a:lnTo>
                  <a:close/>
                </a:path>
              </a:pathLst>
            </a:custGeom>
            <a:solidFill>
              <a:srgbClr val="C0504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3" name="object 13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3628644" y="5110035"/>
              <a:ext cx="1147572" cy="310959"/>
            </a:xfrm>
            <a:prstGeom prst="rect">
              <a:avLst/>
            </a:prstGeom>
          </p:spPr>
        </p:pic>
        <p:sp>
          <p:nvSpPr>
            <p:cNvPr id="14" name="object 14"/>
            <p:cNvSpPr/>
            <p:nvPr/>
          </p:nvSpPr>
          <p:spPr>
            <a:xfrm>
              <a:off x="3672078" y="5187696"/>
              <a:ext cx="951865" cy="114300"/>
            </a:xfrm>
            <a:custGeom>
              <a:avLst/>
              <a:gdLst/>
              <a:ahLst/>
              <a:cxnLst/>
              <a:rect l="l" t="t" r="r" b="b"/>
              <a:pathLst>
                <a:path w="951864" h="114300">
                  <a:moveTo>
                    <a:pt x="875157" y="57149"/>
                  </a:moveTo>
                  <a:lnTo>
                    <a:pt x="837057" y="114299"/>
                  </a:lnTo>
                  <a:lnTo>
                    <a:pt x="913257" y="76199"/>
                  </a:lnTo>
                  <a:lnTo>
                    <a:pt x="875157" y="76199"/>
                  </a:lnTo>
                  <a:lnTo>
                    <a:pt x="875157" y="57149"/>
                  </a:lnTo>
                  <a:close/>
                </a:path>
                <a:path w="951864" h="114300">
                  <a:moveTo>
                    <a:pt x="862457" y="38099"/>
                  </a:moveTo>
                  <a:lnTo>
                    <a:pt x="0" y="38099"/>
                  </a:lnTo>
                  <a:lnTo>
                    <a:pt x="0" y="76199"/>
                  </a:lnTo>
                  <a:lnTo>
                    <a:pt x="862457" y="76199"/>
                  </a:lnTo>
                  <a:lnTo>
                    <a:pt x="875157" y="57149"/>
                  </a:lnTo>
                  <a:lnTo>
                    <a:pt x="862457" y="38099"/>
                  </a:lnTo>
                  <a:close/>
                </a:path>
                <a:path w="951864" h="114300">
                  <a:moveTo>
                    <a:pt x="913257" y="38099"/>
                  </a:moveTo>
                  <a:lnTo>
                    <a:pt x="875157" y="38099"/>
                  </a:lnTo>
                  <a:lnTo>
                    <a:pt x="875157" y="76199"/>
                  </a:lnTo>
                  <a:lnTo>
                    <a:pt x="913257" y="76199"/>
                  </a:lnTo>
                  <a:lnTo>
                    <a:pt x="951357" y="57149"/>
                  </a:lnTo>
                  <a:lnTo>
                    <a:pt x="913257" y="38099"/>
                  </a:lnTo>
                  <a:close/>
                </a:path>
                <a:path w="951864" h="114300">
                  <a:moveTo>
                    <a:pt x="837057" y="0"/>
                  </a:moveTo>
                  <a:lnTo>
                    <a:pt x="875157" y="57149"/>
                  </a:lnTo>
                  <a:lnTo>
                    <a:pt x="875157" y="38099"/>
                  </a:lnTo>
                  <a:lnTo>
                    <a:pt x="913257" y="38099"/>
                  </a:lnTo>
                  <a:lnTo>
                    <a:pt x="837057" y="0"/>
                  </a:lnTo>
                  <a:close/>
                </a:path>
              </a:pathLst>
            </a:custGeom>
            <a:solidFill>
              <a:srgbClr val="C0504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4348733" y="1913382"/>
              <a:ext cx="4269105" cy="977265"/>
            </a:xfrm>
            <a:custGeom>
              <a:avLst/>
              <a:gdLst/>
              <a:ahLst/>
              <a:cxnLst/>
              <a:rect l="l" t="t" r="r" b="b"/>
              <a:pathLst>
                <a:path w="4269105" h="977264">
                  <a:moveTo>
                    <a:pt x="4146804" y="0"/>
                  </a:moveTo>
                  <a:lnTo>
                    <a:pt x="121919" y="0"/>
                  </a:lnTo>
                  <a:lnTo>
                    <a:pt x="74473" y="9584"/>
                  </a:lnTo>
                  <a:lnTo>
                    <a:pt x="35718" y="35718"/>
                  </a:lnTo>
                  <a:lnTo>
                    <a:pt x="9584" y="74473"/>
                  </a:lnTo>
                  <a:lnTo>
                    <a:pt x="0" y="121919"/>
                  </a:lnTo>
                  <a:lnTo>
                    <a:pt x="0" y="854963"/>
                  </a:lnTo>
                  <a:lnTo>
                    <a:pt x="9584" y="902410"/>
                  </a:lnTo>
                  <a:lnTo>
                    <a:pt x="35718" y="941165"/>
                  </a:lnTo>
                  <a:lnTo>
                    <a:pt x="74473" y="967299"/>
                  </a:lnTo>
                  <a:lnTo>
                    <a:pt x="121919" y="976883"/>
                  </a:lnTo>
                  <a:lnTo>
                    <a:pt x="4146804" y="976883"/>
                  </a:lnTo>
                  <a:lnTo>
                    <a:pt x="4194250" y="967299"/>
                  </a:lnTo>
                  <a:lnTo>
                    <a:pt x="4233005" y="941165"/>
                  </a:lnTo>
                  <a:lnTo>
                    <a:pt x="4259139" y="902410"/>
                  </a:lnTo>
                  <a:lnTo>
                    <a:pt x="4268723" y="854963"/>
                  </a:lnTo>
                  <a:lnTo>
                    <a:pt x="4268723" y="121919"/>
                  </a:lnTo>
                  <a:lnTo>
                    <a:pt x="4259139" y="74473"/>
                  </a:lnTo>
                  <a:lnTo>
                    <a:pt x="4233005" y="35718"/>
                  </a:lnTo>
                  <a:lnTo>
                    <a:pt x="4194250" y="9584"/>
                  </a:lnTo>
                  <a:lnTo>
                    <a:pt x="4146804" y="0"/>
                  </a:lnTo>
                  <a:close/>
                </a:path>
              </a:pathLst>
            </a:custGeom>
            <a:solidFill>
              <a:srgbClr val="FFEBD9">
                <a:alpha val="50195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4348733" y="1913382"/>
              <a:ext cx="4269105" cy="977265"/>
            </a:xfrm>
            <a:custGeom>
              <a:avLst/>
              <a:gdLst/>
              <a:ahLst/>
              <a:cxnLst/>
              <a:rect l="l" t="t" r="r" b="b"/>
              <a:pathLst>
                <a:path w="4269105" h="977264">
                  <a:moveTo>
                    <a:pt x="0" y="121919"/>
                  </a:moveTo>
                  <a:lnTo>
                    <a:pt x="9584" y="74473"/>
                  </a:lnTo>
                  <a:lnTo>
                    <a:pt x="35718" y="35718"/>
                  </a:lnTo>
                  <a:lnTo>
                    <a:pt x="74473" y="9584"/>
                  </a:lnTo>
                  <a:lnTo>
                    <a:pt x="121919" y="0"/>
                  </a:lnTo>
                  <a:lnTo>
                    <a:pt x="4146804" y="0"/>
                  </a:lnTo>
                  <a:lnTo>
                    <a:pt x="4194250" y="9584"/>
                  </a:lnTo>
                  <a:lnTo>
                    <a:pt x="4233005" y="35718"/>
                  </a:lnTo>
                  <a:lnTo>
                    <a:pt x="4259139" y="74473"/>
                  </a:lnTo>
                  <a:lnTo>
                    <a:pt x="4268723" y="121919"/>
                  </a:lnTo>
                  <a:lnTo>
                    <a:pt x="4268723" y="854963"/>
                  </a:lnTo>
                  <a:lnTo>
                    <a:pt x="4259139" y="902410"/>
                  </a:lnTo>
                  <a:lnTo>
                    <a:pt x="4233005" y="941165"/>
                  </a:lnTo>
                  <a:lnTo>
                    <a:pt x="4194250" y="967299"/>
                  </a:lnTo>
                  <a:lnTo>
                    <a:pt x="4146804" y="976883"/>
                  </a:lnTo>
                  <a:lnTo>
                    <a:pt x="121919" y="976883"/>
                  </a:lnTo>
                  <a:lnTo>
                    <a:pt x="74473" y="967299"/>
                  </a:lnTo>
                  <a:lnTo>
                    <a:pt x="35718" y="941165"/>
                  </a:lnTo>
                  <a:lnTo>
                    <a:pt x="9584" y="902410"/>
                  </a:lnTo>
                  <a:lnTo>
                    <a:pt x="0" y="854963"/>
                  </a:lnTo>
                  <a:lnTo>
                    <a:pt x="0" y="121919"/>
                  </a:lnTo>
                  <a:close/>
                </a:path>
              </a:pathLst>
            </a:custGeom>
            <a:ln w="25400">
              <a:solidFill>
                <a:srgbClr val="548ED4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4348733" y="4153661"/>
              <a:ext cx="4257040" cy="797560"/>
            </a:xfrm>
            <a:custGeom>
              <a:avLst/>
              <a:gdLst/>
              <a:ahLst/>
              <a:cxnLst/>
              <a:rect l="l" t="t" r="r" b="b"/>
              <a:pathLst>
                <a:path w="4257040" h="797560">
                  <a:moveTo>
                    <a:pt x="4156964" y="0"/>
                  </a:moveTo>
                  <a:lnTo>
                    <a:pt x="99567" y="0"/>
                  </a:lnTo>
                  <a:lnTo>
                    <a:pt x="60811" y="7824"/>
                  </a:lnTo>
                  <a:lnTo>
                    <a:pt x="29162" y="29162"/>
                  </a:lnTo>
                  <a:lnTo>
                    <a:pt x="7824" y="60811"/>
                  </a:lnTo>
                  <a:lnTo>
                    <a:pt x="0" y="99568"/>
                  </a:lnTo>
                  <a:lnTo>
                    <a:pt x="0" y="697483"/>
                  </a:lnTo>
                  <a:lnTo>
                    <a:pt x="7824" y="736240"/>
                  </a:lnTo>
                  <a:lnTo>
                    <a:pt x="29162" y="767889"/>
                  </a:lnTo>
                  <a:lnTo>
                    <a:pt x="60811" y="789227"/>
                  </a:lnTo>
                  <a:lnTo>
                    <a:pt x="99567" y="797051"/>
                  </a:lnTo>
                  <a:lnTo>
                    <a:pt x="4156964" y="797051"/>
                  </a:lnTo>
                  <a:lnTo>
                    <a:pt x="4195720" y="789227"/>
                  </a:lnTo>
                  <a:lnTo>
                    <a:pt x="4227369" y="767889"/>
                  </a:lnTo>
                  <a:lnTo>
                    <a:pt x="4248707" y="736240"/>
                  </a:lnTo>
                  <a:lnTo>
                    <a:pt x="4256532" y="697483"/>
                  </a:lnTo>
                  <a:lnTo>
                    <a:pt x="4256532" y="99568"/>
                  </a:lnTo>
                  <a:lnTo>
                    <a:pt x="4248707" y="60811"/>
                  </a:lnTo>
                  <a:lnTo>
                    <a:pt x="4227369" y="29162"/>
                  </a:lnTo>
                  <a:lnTo>
                    <a:pt x="4195720" y="7824"/>
                  </a:lnTo>
                  <a:lnTo>
                    <a:pt x="4156964" y="0"/>
                  </a:lnTo>
                  <a:close/>
                </a:path>
              </a:pathLst>
            </a:custGeom>
            <a:solidFill>
              <a:srgbClr val="FFEBD9">
                <a:alpha val="50195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4348733" y="4153661"/>
              <a:ext cx="4257040" cy="797560"/>
            </a:xfrm>
            <a:custGeom>
              <a:avLst/>
              <a:gdLst/>
              <a:ahLst/>
              <a:cxnLst/>
              <a:rect l="l" t="t" r="r" b="b"/>
              <a:pathLst>
                <a:path w="4257040" h="797560">
                  <a:moveTo>
                    <a:pt x="0" y="99568"/>
                  </a:moveTo>
                  <a:lnTo>
                    <a:pt x="7824" y="60811"/>
                  </a:lnTo>
                  <a:lnTo>
                    <a:pt x="29162" y="29162"/>
                  </a:lnTo>
                  <a:lnTo>
                    <a:pt x="60811" y="7824"/>
                  </a:lnTo>
                  <a:lnTo>
                    <a:pt x="99567" y="0"/>
                  </a:lnTo>
                  <a:lnTo>
                    <a:pt x="4156964" y="0"/>
                  </a:lnTo>
                  <a:lnTo>
                    <a:pt x="4195720" y="7824"/>
                  </a:lnTo>
                  <a:lnTo>
                    <a:pt x="4227369" y="29162"/>
                  </a:lnTo>
                  <a:lnTo>
                    <a:pt x="4248707" y="60811"/>
                  </a:lnTo>
                  <a:lnTo>
                    <a:pt x="4256532" y="99568"/>
                  </a:lnTo>
                  <a:lnTo>
                    <a:pt x="4256532" y="697483"/>
                  </a:lnTo>
                  <a:lnTo>
                    <a:pt x="4248707" y="736240"/>
                  </a:lnTo>
                  <a:lnTo>
                    <a:pt x="4227369" y="767889"/>
                  </a:lnTo>
                  <a:lnTo>
                    <a:pt x="4195720" y="789227"/>
                  </a:lnTo>
                  <a:lnTo>
                    <a:pt x="4156964" y="797051"/>
                  </a:lnTo>
                  <a:lnTo>
                    <a:pt x="99567" y="797051"/>
                  </a:lnTo>
                  <a:lnTo>
                    <a:pt x="60811" y="789227"/>
                  </a:lnTo>
                  <a:lnTo>
                    <a:pt x="29162" y="767889"/>
                  </a:lnTo>
                  <a:lnTo>
                    <a:pt x="7824" y="736240"/>
                  </a:lnTo>
                  <a:lnTo>
                    <a:pt x="0" y="697483"/>
                  </a:lnTo>
                  <a:lnTo>
                    <a:pt x="0" y="99568"/>
                  </a:lnTo>
                  <a:close/>
                </a:path>
              </a:pathLst>
            </a:custGeom>
            <a:ln w="25400">
              <a:solidFill>
                <a:srgbClr val="548ED4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9" name="object 19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91770">
              <a:lnSpc>
                <a:spcPct val="100000"/>
              </a:lnSpc>
              <a:spcBef>
                <a:spcPts val="95"/>
              </a:spcBef>
            </a:pPr>
            <a:r>
              <a:rPr sz="2200" dirty="0"/>
              <a:t>THE</a:t>
            </a:r>
            <a:r>
              <a:rPr sz="2200" spc="-55" dirty="0"/>
              <a:t> </a:t>
            </a:r>
            <a:r>
              <a:rPr sz="2200" dirty="0"/>
              <a:t>ELASTICITY</a:t>
            </a:r>
            <a:r>
              <a:rPr sz="2200" spc="-45" dirty="0"/>
              <a:t> </a:t>
            </a:r>
            <a:r>
              <a:rPr sz="2200" dirty="0"/>
              <a:t>OF</a:t>
            </a:r>
            <a:r>
              <a:rPr sz="2200" spc="-45" dirty="0"/>
              <a:t> </a:t>
            </a:r>
            <a:r>
              <a:rPr sz="2200" spc="-10" dirty="0"/>
              <a:t>DEMAND</a:t>
            </a:r>
            <a:endParaRPr sz="2200"/>
          </a:p>
        </p:txBody>
      </p:sp>
      <p:sp>
        <p:nvSpPr>
          <p:cNvPr id="20" name="object 20"/>
          <p:cNvSpPr txBox="1"/>
          <p:nvPr/>
        </p:nvSpPr>
        <p:spPr>
          <a:xfrm>
            <a:off x="529539" y="5057394"/>
            <a:ext cx="154940" cy="330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spc="-50" dirty="0">
                <a:latin typeface="Calibri"/>
                <a:cs typeface="Calibri"/>
              </a:rPr>
              <a:t>2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526186" y="4250893"/>
            <a:ext cx="154940" cy="3314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spc="-50" dirty="0">
                <a:latin typeface="Calibri"/>
                <a:cs typeface="Calibri"/>
              </a:rPr>
              <a:t>4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4734814" y="4206366"/>
            <a:ext cx="3484245" cy="3149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900" dirty="0">
                <a:solidFill>
                  <a:srgbClr val="C0504D"/>
                </a:solidFill>
                <a:latin typeface="Calibri"/>
                <a:cs typeface="Calibri"/>
              </a:rPr>
              <a:t>PED</a:t>
            </a:r>
            <a:r>
              <a:rPr sz="1900" spc="-10" dirty="0">
                <a:solidFill>
                  <a:srgbClr val="C0504D"/>
                </a:solidFill>
                <a:latin typeface="Calibri"/>
                <a:cs typeface="Calibri"/>
              </a:rPr>
              <a:t> </a:t>
            </a:r>
            <a:r>
              <a:rPr sz="1900" dirty="0">
                <a:solidFill>
                  <a:srgbClr val="C0504D"/>
                </a:solidFill>
                <a:latin typeface="Calibri"/>
                <a:cs typeface="Calibri"/>
              </a:rPr>
              <a:t>=</a:t>
            </a:r>
            <a:r>
              <a:rPr sz="1900" spc="-25" dirty="0">
                <a:solidFill>
                  <a:srgbClr val="C0504D"/>
                </a:solidFill>
                <a:latin typeface="Calibri"/>
                <a:cs typeface="Calibri"/>
              </a:rPr>
              <a:t> </a:t>
            </a:r>
            <a:r>
              <a:rPr sz="1900" dirty="0">
                <a:solidFill>
                  <a:srgbClr val="C0504D"/>
                </a:solidFill>
                <a:latin typeface="Calibri"/>
                <a:cs typeface="Calibri"/>
              </a:rPr>
              <a:t>|PED|</a:t>
            </a:r>
            <a:r>
              <a:rPr sz="1900" spc="-5" dirty="0">
                <a:solidFill>
                  <a:srgbClr val="C0504D"/>
                </a:solidFill>
                <a:latin typeface="Calibri"/>
                <a:cs typeface="Calibri"/>
              </a:rPr>
              <a:t> </a:t>
            </a:r>
            <a:r>
              <a:rPr sz="1900" dirty="0">
                <a:solidFill>
                  <a:srgbClr val="C0504D"/>
                </a:solidFill>
                <a:latin typeface="Calibri"/>
                <a:cs typeface="Calibri"/>
              </a:rPr>
              <a:t>=</a:t>
            </a:r>
            <a:r>
              <a:rPr sz="1900" spc="-25" dirty="0">
                <a:solidFill>
                  <a:srgbClr val="C0504D"/>
                </a:solidFill>
                <a:latin typeface="Calibri"/>
                <a:cs typeface="Calibri"/>
              </a:rPr>
              <a:t> </a:t>
            </a:r>
            <a:r>
              <a:rPr sz="1900" dirty="0">
                <a:solidFill>
                  <a:srgbClr val="C0504D"/>
                </a:solidFill>
                <a:latin typeface="Calibri"/>
                <a:cs typeface="Calibri"/>
              </a:rPr>
              <a:t>|</a:t>
            </a:r>
            <a:r>
              <a:rPr sz="1900" spc="-20" dirty="0">
                <a:solidFill>
                  <a:srgbClr val="C0504D"/>
                </a:solidFill>
                <a:latin typeface="Calibri"/>
                <a:cs typeface="Calibri"/>
              </a:rPr>
              <a:t> </a:t>
            </a:r>
            <a:r>
              <a:rPr sz="1900" dirty="0">
                <a:solidFill>
                  <a:srgbClr val="C0504D"/>
                </a:solidFill>
                <a:latin typeface="Calibri"/>
                <a:cs typeface="Calibri"/>
              </a:rPr>
              <a:t>0.33</a:t>
            </a:r>
            <a:r>
              <a:rPr sz="1900" spc="-30" dirty="0">
                <a:solidFill>
                  <a:srgbClr val="C0504D"/>
                </a:solidFill>
                <a:latin typeface="Calibri"/>
                <a:cs typeface="Calibri"/>
              </a:rPr>
              <a:t> </a:t>
            </a:r>
            <a:r>
              <a:rPr sz="1900" dirty="0">
                <a:solidFill>
                  <a:srgbClr val="C0504D"/>
                </a:solidFill>
                <a:latin typeface="Calibri"/>
                <a:cs typeface="Calibri"/>
              </a:rPr>
              <a:t>/</a:t>
            </a:r>
            <a:r>
              <a:rPr sz="1900" spc="-10" dirty="0">
                <a:solidFill>
                  <a:srgbClr val="C0504D"/>
                </a:solidFill>
                <a:latin typeface="Calibri"/>
                <a:cs typeface="Calibri"/>
              </a:rPr>
              <a:t> </a:t>
            </a:r>
            <a:r>
              <a:rPr sz="1900" spc="-25" dirty="0">
                <a:solidFill>
                  <a:srgbClr val="C0504D"/>
                </a:solidFill>
                <a:latin typeface="Calibri"/>
                <a:cs typeface="Calibri"/>
              </a:rPr>
              <a:t>-</a:t>
            </a:r>
            <a:r>
              <a:rPr sz="1900" dirty="0">
                <a:solidFill>
                  <a:srgbClr val="C0504D"/>
                </a:solidFill>
                <a:latin typeface="Calibri"/>
                <a:cs typeface="Calibri"/>
              </a:rPr>
              <a:t>0.5</a:t>
            </a:r>
            <a:r>
              <a:rPr sz="1900" spc="-10" dirty="0">
                <a:solidFill>
                  <a:srgbClr val="C0504D"/>
                </a:solidFill>
                <a:latin typeface="Calibri"/>
                <a:cs typeface="Calibri"/>
              </a:rPr>
              <a:t> </a:t>
            </a:r>
            <a:r>
              <a:rPr sz="1900" dirty="0">
                <a:solidFill>
                  <a:srgbClr val="C0504D"/>
                </a:solidFill>
                <a:latin typeface="Calibri"/>
                <a:cs typeface="Calibri"/>
              </a:rPr>
              <a:t>|</a:t>
            </a:r>
            <a:r>
              <a:rPr sz="1900" spc="-20" dirty="0">
                <a:solidFill>
                  <a:srgbClr val="C0504D"/>
                </a:solidFill>
                <a:latin typeface="Calibri"/>
                <a:cs typeface="Calibri"/>
              </a:rPr>
              <a:t> </a:t>
            </a:r>
            <a:r>
              <a:rPr sz="1900" dirty="0">
                <a:solidFill>
                  <a:srgbClr val="C0504D"/>
                </a:solidFill>
                <a:latin typeface="Calibri"/>
                <a:cs typeface="Calibri"/>
              </a:rPr>
              <a:t>=</a:t>
            </a:r>
            <a:r>
              <a:rPr sz="1900" spc="-25" dirty="0">
                <a:solidFill>
                  <a:srgbClr val="C0504D"/>
                </a:solidFill>
                <a:latin typeface="Calibri"/>
                <a:cs typeface="Calibri"/>
              </a:rPr>
              <a:t> </a:t>
            </a:r>
            <a:r>
              <a:rPr sz="1900" spc="-20" dirty="0">
                <a:solidFill>
                  <a:srgbClr val="C0504D"/>
                </a:solidFill>
                <a:latin typeface="Calibri"/>
                <a:cs typeface="Calibri"/>
              </a:rPr>
              <a:t>0.66</a:t>
            </a:r>
            <a:endParaRPr sz="1900">
              <a:latin typeface="Calibri"/>
              <a:cs typeface="Calibri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4551679" y="4553839"/>
            <a:ext cx="3851275" cy="3149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900" dirty="0">
                <a:solidFill>
                  <a:srgbClr val="C0504D"/>
                </a:solidFill>
                <a:latin typeface="Calibri"/>
                <a:cs typeface="Calibri"/>
              </a:rPr>
              <a:t>or</a:t>
            </a:r>
            <a:r>
              <a:rPr sz="1900" spc="-30" dirty="0">
                <a:solidFill>
                  <a:srgbClr val="C0504D"/>
                </a:solidFill>
                <a:latin typeface="Calibri"/>
                <a:cs typeface="Calibri"/>
              </a:rPr>
              <a:t> </a:t>
            </a:r>
            <a:r>
              <a:rPr sz="1900" dirty="0">
                <a:solidFill>
                  <a:srgbClr val="C0504D"/>
                </a:solidFill>
                <a:latin typeface="Calibri"/>
                <a:cs typeface="Calibri"/>
              </a:rPr>
              <a:t>PED</a:t>
            </a:r>
            <a:r>
              <a:rPr sz="1900" spc="-10" dirty="0">
                <a:solidFill>
                  <a:srgbClr val="C0504D"/>
                </a:solidFill>
                <a:latin typeface="Calibri"/>
                <a:cs typeface="Calibri"/>
              </a:rPr>
              <a:t> </a:t>
            </a:r>
            <a:r>
              <a:rPr sz="1900" dirty="0">
                <a:solidFill>
                  <a:srgbClr val="C0504D"/>
                </a:solidFill>
                <a:latin typeface="Calibri"/>
                <a:cs typeface="Calibri"/>
              </a:rPr>
              <a:t>=</a:t>
            </a:r>
            <a:r>
              <a:rPr sz="1900" spc="-25" dirty="0">
                <a:solidFill>
                  <a:srgbClr val="C0504D"/>
                </a:solidFill>
                <a:latin typeface="Calibri"/>
                <a:cs typeface="Calibri"/>
              </a:rPr>
              <a:t> </a:t>
            </a:r>
            <a:r>
              <a:rPr sz="1900" dirty="0">
                <a:solidFill>
                  <a:srgbClr val="C0504D"/>
                </a:solidFill>
                <a:latin typeface="Calibri"/>
                <a:cs typeface="Calibri"/>
              </a:rPr>
              <a:t>|PED|</a:t>
            </a:r>
            <a:r>
              <a:rPr sz="1900" spc="-10" dirty="0">
                <a:solidFill>
                  <a:srgbClr val="C0504D"/>
                </a:solidFill>
                <a:latin typeface="Calibri"/>
                <a:cs typeface="Calibri"/>
              </a:rPr>
              <a:t> </a:t>
            </a:r>
            <a:r>
              <a:rPr sz="1900" dirty="0">
                <a:solidFill>
                  <a:srgbClr val="C0504D"/>
                </a:solidFill>
                <a:latin typeface="Calibri"/>
                <a:cs typeface="Calibri"/>
              </a:rPr>
              <a:t>=</a:t>
            </a:r>
            <a:r>
              <a:rPr sz="1900" spc="-25" dirty="0">
                <a:solidFill>
                  <a:srgbClr val="C0504D"/>
                </a:solidFill>
                <a:latin typeface="Calibri"/>
                <a:cs typeface="Calibri"/>
              </a:rPr>
              <a:t> </a:t>
            </a:r>
            <a:r>
              <a:rPr sz="1900" dirty="0">
                <a:solidFill>
                  <a:srgbClr val="C0504D"/>
                </a:solidFill>
                <a:latin typeface="Calibri"/>
                <a:cs typeface="Calibri"/>
              </a:rPr>
              <a:t>|</a:t>
            </a:r>
            <a:r>
              <a:rPr sz="1900" spc="-25" dirty="0">
                <a:solidFill>
                  <a:srgbClr val="C0504D"/>
                </a:solidFill>
                <a:latin typeface="Calibri"/>
                <a:cs typeface="Calibri"/>
              </a:rPr>
              <a:t> </a:t>
            </a:r>
            <a:r>
              <a:rPr sz="1900" dirty="0">
                <a:solidFill>
                  <a:srgbClr val="C0504D"/>
                </a:solidFill>
                <a:latin typeface="Calibri"/>
                <a:cs typeface="Calibri"/>
              </a:rPr>
              <a:t>33%</a:t>
            </a:r>
            <a:r>
              <a:rPr sz="1900" spc="-25" dirty="0">
                <a:solidFill>
                  <a:srgbClr val="C0504D"/>
                </a:solidFill>
                <a:latin typeface="Calibri"/>
                <a:cs typeface="Calibri"/>
              </a:rPr>
              <a:t> </a:t>
            </a:r>
            <a:r>
              <a:rPr sz="1900" dirty="0">
                <a:solidFill>
                  <a:srgbClr val="C0504D"/>
                </a:solidFill>
                <a:latin typeface="Calibri"/>
                <a:cs typeface="Calibri"/>
              </a:rPr>
              <a:t>/</a:t>
            </a:r>
            <a:r>
              <a:rPr sz="1900" spc="-10" dirty="0">
                <a:solidFill>
                  <a:srgbClr val="C0504D"/>
                </a:solidFill>
                <a:latin typeface="Calibri"/>
                <a:cs typeface="Calibri"/>
              </a:rPr>
              <a:t> </a:t>
            </a:r>
            <a:r>
              <a:rPr sz="1900" spc="-25" dirty="0">
                <a:solidFill>
                  <a:srgbClr val="C0504D"/>
                </a:solidFill>
                <a:latin typeface="Calibri"/>
                <a:cs typeface="Calibri"/>
              </a:rPr>
              <a:t>-</a:t>
            </a:r>
            <a:r>
              <a:rPr sz="1900" dirty="0">
                <a:solidFill>
                  <a:srgbClr val="C0504D"/>
                </a:solidFill>
                <a:latin typeface="Calibri"/>
                <a:cs typeface="Calibri"/>
              </a:rPr>
              <a:t>50%</a:t>
            </a:r>
            <a:r>
              <a:rPr sz="1900" spc="-10" dirty="0">
                <a:solidFill>
                  <a:srgbClr val="C0504D"/>
                </a:solidFill>
                <a:latin typeface="Calibri"/>
                <a:cs typeface="Calibri"/>
              </a:rPr>
              <a:t> </a:t>
            </a:r>
            <a:r>
              <a:rPr sz="1900" dirty="0">
                <a:solidFill>
                  <a:srgbClr val="C0504D"/>
                </a:solidFill>
                <a:latin typeface="Calibri"/>
                <a:cs typeface="Calibri"/>
              </a:rPr>
              <a:t>|</a:t>
            </a:r>
            <a:r>
              <a:rPr sz="1900" spc="-25" dirty="0">
                <a:solidFill>
                  <a:srgbClr val="C0504D"/>
                </a:solidFill>
                <a:latin typeface="Calibri"/>
                <a:cs typeface="Calibri"/>
              </a:rPr>
              <a:t> </a:t>
            </a:r>
            <a:r>
              <a:rPr sz="1900" dirty="0">
                <a:solidFill>
                  <a:srgbClr val="C0504D"/>
                </a:solidFill>
                <a:latin typeface="Calibri"/>
                <a:cs typeface="Calibri"/>
              </a:rPr>
              <a:t>=</a:t>
            </a:r>
            <a:r>
              <a:rPr sz="1900" spc="-25" dirty="0">
                <a:solidFill>
                  <a:srgbClr val="C0504D"/>
                </a:solidFill>
                <a:latin typeface="Calibri"/>
                <a:cs typeface="Calibri"/>
              </a:rPr>
              <a:t> </a:t>
            </a:r>
            <a:r>
              <a:rPr sz="1900" spc="-20" dirty="0">
                <a:solidFill>
                  <a:srgbClr val="C0504D"/>
                </a:solidFill>
                <a:latin typeface="Calibri"/>
                <a:cs typeface="Calibri"/>
              </a:rPr>
              <a:t>0.66</a:t>
            </a:r>
            <a:endParaRPr sz="1900">
              <a:latin typeface="Calibri"/>
              <a:cs typeface="Calibri"/>
            </a:endParaRPr>
          </a:p>
        </p:txBody>
      </p:sp>
      <p:grpSp>
        <p:nvGrpSpPr>
          <p:cNvPr id="24" name="object 24"/>
          <p:cNvGrpSpPr/>
          <p:nvPr/>
        </p:nvGrpSpPr>
        <p:grpSpPr>
          <a:xfrm>
            <a:off x="4336034" y="3022345"/>
            <a:ext cx="4294505" cy="1000760"/>
            <a:chOff x="4336034" y="3022345"/>
            <a:chExt cx="4294505" cy="1000760"/>
          </a:xfrm>
        </p:grpSpPr>
        <p:sp>
          <p:nvSpPr>
            <p:cNvPr id="25" name="object 25"/>
            <p:cNvSpPr/>
            <p:nvPr/>
          </p:nvSpPr>
          <p:spPr>
            <a:xfrm>
              <a:off x="4348734" y="3035045"/>
              <a:ext cx="4269105" cy="975360"/>
            </a:xfrm>
            <a:custGeom>
              <a:avLst/>
              <a:gdLst/>
              <a:ahLst/>
              <a:cxnLst/>
              <a:rect l="l" t="t" r="r" b="b"/>
              <a:pathLst>
                <a:path w="4269105" h="975360">
                  <a:moveTo>
                    <a:pt x="4146931" y="0"/>
                  </a:moveTo>
                  <a:lnTo>
                    <a:pt x="121792" y="0"/>
                  </a:lnTo>
                  <a:lnTo>
                    <a:pt x="74366" y="9564"/>
                  </a:lnTo>
                  <a:lnTo>
                    <a:pt x="35655" y="35655"/>
                  </a:lnTo>
                  <a:lnTo>
                    <a:pt x="9564" y="74366"/>
                  </a:lnTo>
                  <a:lnTo>
                    <a:pt x="0" y="121792"/>
                  </a:lnTo>
                  <a:lnTo>
                    <a:pt x="0" y="853566"/>
                  </a:lnTo>
                  <a:lnTo>
                    <a:pt x="9564" y="900993"/>
                  </a:lnTo>
                  <a:lnTo>
                    <a:pt x="35655" y="939704"/>
                  </a:lnTo>
                  <a:lnTo>
                    <a:pt x="74366" y="965795"/>
                  </a:lnTo>
                  <a:lnTo>
                    <a:pt x="121792" y="975359"/>
                  </a:lnTo>
                  <a:lnTo>
                    <a:pt x="4146931" y="975359"/>
                  </a:lnTo>
                  <a:lnTo>
                    <a:pt x="4194357" y="965795"/>
                  </a:lnTo>
                  <a:lnTo>
                    <a:pt x="4233068" y="939704"/>
                  </a:lnTo>
                  <a:lnTo>
                    <a:pt x="4259159" y="900993"/>
                  </a:lnTo>
                  <a:lnTo>
                    <a:pt x="4268723" y="853566"/>
                  </a:lnTo>
                  <a:lnTo>
                    <a:pt x="4268723" y="121792"/>
                  </a:lnTo>
                  <a:lnTo>
                    <a:pt x="4259159" y="74366"/>
                  </a:lnTo>
                  <a:lnTo>
                    <a:pt x="4233068" y="35655"/>
                  </a:lnTo>
                  <a:lnTo>
                    <a:pt x="4194357" y="9564"/>
                  </a:lnTo>
                  <a:lnTo>
                    <a:pt x="4146931" y="0"/>
                  </a:lnTo>
                  <a:close/>
                </a:path>
              </a:pathLst>
            </a:custGeom>
            <a:solidFill>
              <a:srgbClr val="FFEBD9">
                <a:alpha val="50195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" name="object 26"/>
            <p:cNvSpPr/>
            <p:nvPr/>
          </p:nvSpPr>
          <p:spPr>
            <a:xfrm>
              <a:off x="4348734" y="3035045"/>
              <a:ext cx="4269105" cy="975360"/>
            </a:xfrm>
            <a:custGeom>
              <a:avLst/>
              <a:gdLst/>
              <a:ahLst/>
              <a:cxnLst/>
              <a:rect l="l" t="t" r="r" b="b"/>
              <a:pathLst>
                <a:path w="4269105" h="975360">
                  <a:moveTo>
                    <a:pt x="0" y="121792"/>
                  </a:moveTo>
                  <a:lnTo>
                    <a:pt x="9564" y="74366"/>
                  </a:lnTo>
                  <a:lnTo>
                    <a:pt x="35655" y="35655"/>
                  </a:lnTo>
                  <a:lnTo>
                    <a:pt x="74366" y="9564"/>
                  </a:lnTo>
                  <a:lnTo>
                    <a:pt x="121792" y="0"/>
                  </a:lnTo>
                  <a:lnTo>
                    <a:pt x="4146931" y="0"/>
                  </a:lnTo>
                  <a:lnTo>
                    <a:pt x="4194357" y="9564"/>
                  </a:lnTo>
                  <a:lnTo>
                    <a:pt x="4233068" y="35655"/>
                  </a:lnTo>
                  <a:lnTo>
                    <a:pt x="4259159" y="74366"/>
                  </a:lnTo>
                  <a:lnTo>
                    <a:pt x="4268723" y="121792"/>
                  </a:lnTo>
                  <a:lnTo>
                    <a:pt x="4268723" y="853566"/>
                  </a:lnTo>
                  <a:lnTo>
                    <a:pt x="4259159" y="900993"/>
                  </a:lnTo>
                  <a:lnTo>
                    <a:pt x="4233068" y="939704"/>
                  </a:lnTo>
                  <a:lnTo>
                    <a:pt x="4194357" y="965795"/>
                  </a:lnTo>
                  <a:lnTo>
                    <a:pt x="4146931" y="975359"/>
                  </a:lnTo>
                  <a:lnTo>
                    <a:pt x="121792" y="975359"/>
                  </a:lnTo>
                  <a:lnTo>
                    <a:pt x="74366" y="965795"/>
                  </a:lnTo>
                  <a:lnTo>
                    <a:pt x="35655" y="939704"/>
                  </a:lnTo>
                  <a:lnTo>
                    <a:pt x="9564" y="900993"/>
                  </a:lnTo>
                  <a:lnTo>
                    <a:pt x="0" y="853566"/>
                  </a:lnTo>
                  <a:lnTo>
                    <a:pt x="0" y="121792"/>
                  </a:lnTo>
                  <a:close/>
                </a:path>
              </a:pathLst>
            </a:custGeom>
            <a:ln w="25400">
              <a:solidFill>
                <a:srgbClr val="548ED4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7" name="object 27"/>
          <p:cNvSpPr txBox="1"/>
          <p:nvPr/>
        </p:nvSpPr>
        <p:spPr>
          <a:xfrm>
            <a:off x="245567" y="820927"/>
            <a:ext cx="8252459" cy="30340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5400">
              <a:lnSpc>
                <a:spcPct val="100000"/>
              </a:lnSpc>
              <a:spcBef>
                <a:spcPts val="105"/>
              </a:spcBef>
            </a:pPr>
            <a:r>
              <a:rPr sz="2000" b="1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Calculating</a:t>
            </a:r>
            <a:r>
              <a:rPr sz="2000" b="1" u="sng" spc="-5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000" b="1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the</a:t>
            </a:r>
            <a:r>
              <a:rPr sz="2000" b="1" u="sng" spc="-3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000" b="1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price</a:t>
            </a:r>
            <a:r>
              <a:rPr sz="2000" b="1" u="sng" spc="-3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000" b="1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elasticity</a:t>
            </a:r>
            <a:r>
              <a:rPr sz="2000" b="1" u="sng" spc="-5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000" b="1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of</a:t>
            </a:r>
            <a:r>
              <a:rPr sz="2000" b="1" u="sng" spc="-3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000" b="1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demand</a:t>
            </a:r>
            <a:r>
              <a:rPr sz="2000" b="1" u="sng" spc="-4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000" b="1" u="sng" spc="-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curve</a:t>
            </a:r>
            <a:endParaRPr sz="2000">
              <a:latin typeface="Calibri"/>
              <a:cs typeface="Calibri"/>
            </a:endParaRPr>
          </a:p>
          <a:p>
            <a:pPr marL="25400">
              <a:lnSpc>
                <a:spcPct val="100000"/>
              </a:lnSpc>
              <a:spcBef>
                <a:spcPts val="1435"/>
              </a:spcBef>
            </a:pPr>
            <a:r>
              <a:rPr sz="2000" dirty="0">
                <a:latin typeface="Calibri"/>
                <a:cs typeface="Calibri"/>
              </a:rPr>
              <a:t>Suppose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price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decrease,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from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4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to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2.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006FC0"/>
                </a:solidFill>
                <a:latin typeface="Calibri"/>
                <a:cs typeface="Calibri"/>
              </a:rPr>
              <a:t>Problem</a:t>
            </a:r>
            <a:r>
              <a:rPr sz="2000" dirty="0">
                <a:latin typeface="Calibri"/>
                <a:cs typeface="Calibri"/>
              </a:rPr>
              <a:t>: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we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don’t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get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same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answer!</a:t>
            </a:r>
            <a:endParaRPr sz="20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894"/>
              </a:spcBef>
            </a:pPr>
            <a:endParaRPr sz="2000">
              <a:latin typeface="Calibri"/>
              <a:cs typeface="Calibri"/>
            </a:endParaRPr>
          </a:p>
          <a:p>
            <a:pPr marL="4230370">
              <a:lnSpc>
                <a:spcPct val="100000"/>
              </a:lnSpc>
            </a:pPr>
            <a:r>
              <a:rPr sz="2000" dirty="0">
                <a:solidFill>
                  <a:srgbClr val="C0504D"/>
                </a:solidFill>
                <a:latin typeface="Calibri"/>
                <a:cs typeface="Calibri"/>
              </a:rPr>
              <a:t>%∆</a:t>
            </a:r>
            <a:r>
              <a:rPr sz="2000" spc="-25" dirty="0">
                <a:solidFill>
                  <a:srgbClr val="C0504D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C0504D"/>
                </a:solidFill>
                <a:latin typeface="Calibri"/>
                <a:cs typeface="Calibri"/>
              </a:rPr>
              <a:t>in</a:t>
            </a:r>
            <a:r>
              <a:rPr sz="2000" spc="-10" dirty="0">
                <a:solidFill>
                  <a:srgbClr val="C0504D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C0504D"/>
                </a:solidFill>
                <a:latin typeface="Calibri"/>
                <a:cs typeface="Calibri"/>
              </a:rPr>
              <a:t>P</a:t>
            </a:r>
            <a:r>
              <a:rPr sz="2000" spc="-20" dirty="0">
                <a:solidFill>
                  <a:srgbClr val="C0504D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C0504D"/>
                </a:solidFill>
                <a:latin typeface="Calibri"/>
                <a:cs typeface="Calibri"/>
              </a:rPr>
              <a:t>=</a:t>
            </a:r>
            <a:r>
              <a:rPr sz="2000" spc="-10" dirty="0">
                <a:solidFill>
                  <a:srgbClr val="C0504D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C0504D"/>
                </a:solidFill>
                <a:latin typeface="Calibri"/>
                <a:cs typeface="Calibri"/>
              </a:rPr>
              <a:t>(∆</a:t>
            </a:r>
            <a:r>
              <a:rPr sz="2000" spc="-5" dirty="0">
                <a:solidFill>
                  <a:srgbClr val="C0504D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C0504D"/>
                </a:solidFill>
                <a:latin typeface="Calibri"/>
                <a:cs typeface="Calibri"/>
              </a:rPr>
              <a:t>in</a:t>
            </a:r>
            <a:r>
              <a:rPr sz="2000" spc="-20" dirty="0">
                <a:solidFill>
                  <a:srgbClr val="C0504D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C0504D"/>
                </a:solidFill>
                <a:latin typeface="Calibri"/>
                <a:cs typeface="Calibri"/>
              </a:rPr>
              <a:t>P)</a:t>
            </a:r>
            <a:r>
              <a:rPr sz="2000" spc="-10" dirty="0">
                <a:solidFill>
                  <a:srgbClr val="C0504D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C0504D"/>
                </a:solidFill>
                <a:latin typeface="Calibri"/>
                <a:cs typeface="Calibri"/>
              </a:rPr>
              <a:t>/</a:t>
            </a:r>
            <a:r>
              <a:rPr sz="2000" spc="-15" dirty="0">
                <a:solidFill>
                  <a:srgbClr val="C0504D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C0504D"/>
                </a:solidFill>
                <a:latin typeface="Calibri"/>
                <a:cs typeface="Calibri"/>
              </a:rPr>
              <a:t>(original</a:t>
            </a:r>
            <a:r>
              <a:rPr sz="2000" spc="-15" dirty="0">
                <a:solidFill>
                  <a:srgbClr val="C0504D"/>
                </a:solidFill>
                <a:latin typeface="Calibri"/>
                <a:cs typeface="Calibri"/>
              </a:rPr>
              <a:t> </a:t>
            </a:r>
            <a:r>
              <a:rPr sz="2000" spc="-25" dirty="0">
                <a:solidFill>
                  <a:srgbClr val="C0504D"/>
                </a:solidFill>
                <a:latin typeface="Calibri"/>
                <a:cs typeface="Calibri"/>
              </a:rPr>
              <a:t>P)</a:t>
            </a:r>
            <a:endParaRPr sz="2000">
              <a:latin typeface="Calibri"/>
              <a:cs typeface="Calibri"/>
            </a:endParaRPr>
          </a:p>
          <a:p>
            <a:pPr marL="5429885">
              <a:lnSpc>
                <a:spcPct val="100000"/>
              </a:lnSpc>
              <a:spcBef>
                <a:spcPts val="480"/>
              </a:spcBef>
            </a:pPr>
            <a:r>
              <a:rPr sz="2000" dirty="0">
                <a:solidFill>
                  <a:srgbClr val="C0504D"/>
                </a:solidFill>
                <a:latin typeface="Calibri"/>
                <a:cs typeface="Calibri"/>
              </a:rPr>
              <a:t>=</a:t>
            </a:r>
            <a:r>
              <a:rPr sz="2000" spc="-10" dirty="0">
                <a:solidFill>
                  <a:srgbClr val="C0504D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C0504D"/>
                </a:solidFill>
                <a:latin typeface="Calibri"/>
                <a:cs typeface="Calibri"/>
              </a:rPr>
              <a:t>(2</a:t>
            </a:r>
            <a:r>
              <a:rPr sz="2000" spc="-10" dirty="0">
                <a:solidFill>
                  <a:srgbClr val="C0504D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C0504D"/>
                </a:solidFill>
                <a:latin typeface="Calibri"/>
                <a:cs typeface="Calibri"/>
              </a:rPr>
              <a:t>–</a:t>
            </a:r>
            <a:r>
              <a:rPr sz="2000" spc="-10" dirty="0">
                <a:solidFill>
                  <a:srgbClr val="C0504D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C0504D"/>
                </a:solidFill>
                <a:latin typeface="Calibri"/>
                <a:cs typeface="Calibri"/>
              </a:rPr>
              <a:t>4)</a:t>
            </a:r>
            <a:r>
              <a:rPr sz="2000" spc="-10" dirty="0">
                <a:solidFill>
                  <a:srgbClr val="C0504D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C0504D"/>
                </a:solidFill>
                <a:latin typeface="Calibri"/>
                <a:cs typeface="Calibri"/>
              </a:rPr>
              <a:t>/</a:t>
            </a:r>
            <a:r>
              <a:rPr sz="2000" spc="-15" dirty="0">
                <a:solidFill>
                  <a:srgbClr val="C0504D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C0504D"/>
                </a:solidFill>
                <a:latin typeface="Calibri"/>
                <a:cs typeface="Calibri"/>
              </a:rPr>
              <a:t>4</a:t>
            </a:r>
            <a:r>
              <a:rPr sz="2000" spc="-10" dirty="0">
                <a:solidFill>
                  <a:srgbClr val="C0504D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C0504D"/>
                </a:solidFill>
                <a:latin typeface="Calibri"/>
                <a:cs typeface="Calibri"/>
              </a:rPr>
              <a:t>=</a:t>
            </a:r>
            <a:r>
              <a:rPr sz="2000" spc="-5" dirty="0">
                <a:solidFill>
                  <a:srgbClr val="C0504D"/>
                </a:solidFill>
                <a:latin typeface="Calibri"/>
                <a:cs typeface="Calibri"/>
              </a:rPr>
              <a:t> </a:t>
            </a:r>
            <a:r>
              <a:rPr sz="2000" spc="-10" dirty="0">
                <a:solidFill>
                  <a:srgbClr val="C0504D"/>
                </a:solidFill>
                <a:latin typeface="Calibri"/>
                <a:cs typeface="Calibri"/>
              </a:rPr>
              <a:t>-</a:t>
            </a:r>
            <a:r>
              <a:rPr sz="2000" dirty="0">
                <a:solidFill>
                  <a:srgbClr val="C0504D"/>
                </a:solidFill>
                <a:latin typeface="Calibri"/>
                <a:cs typeface="Calibri"/>
              </a:rPr>
              <a:t>0.5</a:t>
            </a:r>
            <a:r>
              <a:rPr sz="2000" spc="-25" dirty="0">
                <a:solidFill>
                  <a:srgbClr val="C0504D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C0504D"/>
                </a:solidFill>
                <a:latin typeface="Calibri"/>
                <a:cs typeface="Calibri"/>
              </a:rPr>
              <a:t>=</a:t>
            </a:r>
            <a:r>
              <a:rPr sz="2000" spc="-10" dirty="0">
                <a:solidFill>
                  <a:srgbClr val="C0504D"/>
                </a:solidFill>
                <a:latin typeface="Calibri"/>
                <a:cs typeface="Calibri"/>
              </a:rPr>
              <a:t> -</a:t>
            </a:r>
            <a:r>
              <a:rPr sz="2000" spc="-25" dirty="0">
                <a:solidFill>
                  <a:srgbClr val="C0504D"/>
                </a:solidFill>
                <a:latin typeface="Calibri"/>
                <a:cs typeface="Calibri"/>
              </a:rPr>
              <a:t>50%</a:t>
            </a:r>
            <a:endParaRPr sz="20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105"/>
              </a:spcBef>
            </a:pPr>
            <a:endParaRPr sz="2000">
              <a:latin typeface="Calibri"/>
              <a:cs typeface="Calibri"/>
            </a:endParaRPr>
          </a:p>
          <a:p>
            <a:pPr marL="4230370">
              <a:lnSpc>
                <a:spcPct val="100000"/>
              </a:lnSpc>
              <a:spcBef>
                <a:spcPts val="5"/>
              </a:spcBef>
            </a:pPr>
            <a:r>
              <a:rPr sz="2000" dirty="0">
                <a:solidFill>
                  <a:srgbClr val="C0504D"/>
                </a:solidFill>
                <a:latin typeface="Calibri"/>
                <a:cs typeface="Calibri"/>
              </a:rPr>
              <a:t>%∆</a:t>
            </a:r>
            <a:r>
              <a:rPr sz="2000" spc="-40" dirty="0">
                <a:solidFill>
                  <a:srgbClr val="C0504D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C0504D"/>
                </a:solidFill>
                <a:latin typeface="Calibri"/>
                <a:cs typeface="Calibri"/>
              </a:rPr>
              <a:t>in</a:t>
            </a:r>
            <a:r>
              <a:rPr sz="2000" spc="-15" dirty="0">
                <a:solidFill>
                  <a:srgbClr val="C0504D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C0504D"/>
                </a:solidFill>
                <a:latin typeface="Calibri"/>
                <a:cs typeface="Calibri"/>
              </a:rPr>
              <a:t>Q</a:t>
            </a:r>
            <a:r>
              <a:rPr sz="1950" baseline="-21367" dirty="0">
                <a:solidFill>
                  <a:srgbClr val="C0504D"/>
                </a:solidFill>
                <a:latin typeface="Calibri"/>
                <a:cs typeface="Calibri"/>
              </a:rPr>
              <a:t>d</a:t>
            </a:r>
            <a:r>
              <a:rPr sz="1950" spc="225" baseline="-21367" dirty="0">
                <a:solidFill>
                  <a:srgbClr val="C0504D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C0504D"/>
                </a:solidFill>
                <a:latin typeface="Calibri"/>
                <a:cs typeface="Calibri"/>
              </a:rPr>
              <a:t>=</a:t>
            </a:r>
            <a:r>
              <a:rPr sz="2000" spc="-15" dirty="0">
                <a:solidFill>
                  <a:srgbClr val="C0504D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C0504D"/>
                </a:solidFill>
                <a:latin typeface="Calibri"/>
                <a:cs typeface="Calibri"/>
              </a:rPr>
              <a:t>(∆</a:t>
            </a:r>
            <a:r>
              <a:rPr sz="2000" spc="-20" dirty="0">
                <a:solidFill>
                  <a:srgbClr val="C0504D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C0504D"/>
                </a:solidFill>
                <a:latin typeface="Calibri"/>
                <a:cs typeface="Calibri"/>
              </a:rPr>
              <a:t>in</a:t>
            </a:r>
            <a:r>
              <a:rPr sz="2000" spc="-20" dirty="0">
                <a:solidFill>
                  <a:srgbClr val="C0504D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C0504D"/>
                </a:solidFill>
                <a:latin typeface="Calibri"/>
                <a:cs typeface="Calibri"/>
              </a:rPr>
              <a:t>Q</a:t>
            </a:r>
            <a:r>
              <a:rPr sz="1950" baseline="-21367" dirty="0">
                <a:solidFill>
                  <a:srgbClr val="C0504D"/>
                </a:solidFill>
                <a:latin typeface="Calibri"/>
                <a:cs typeface="Calibri"/>
              </a:rPr>
              <a:t>d</a:t>
            </a:r>
            <a:r>
              <a:rPr sz="2000" dirty="0">
                <a:solidFill>
                  <a:srgbClr val="C0504D"/>
                </a:solidFill>
                <a:latin typeface="Calibri"/>
                <a:cs typeface="Calibri"/>
              </a:rPr>
              <a:t>)</a:t>
            </a:r>
            <a:r>
              <a:rPr sz="2000" spc="-10" dirty="0">
                <a:solidFill>
                  <a:srgbClr val="C0504D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C0504D"/>
                </a:solidFill>
                <a:latin typeface="Calibri"/>
                <a:cs typeface="Calibri"/>
              </a:rPr>
              <a:t>/</a:t>
            </a:r>
            <a:r>
              <a:rPr sz="2000" spc="-20" dirty="0">
                <a:solidFill>
                  <a:srgbClr val="C0504D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C0504D"/>
                </a:solidFill>
                <a:latin typeface="Calibri"/>
                <a:cs typeface="Calibri"/>
              </a:rPr>
              <a:t>(original</a:t>
            </a:r>
            <a:r>
              <a:rPr sz="2000" spc="-15" dirty="0">
                <a:solidFill>
                  <a:srgbClr val="C0504D"/>
                </a:solidFill>
                <a:latin typeface="Calibri"/>
                <a:cs typeface="Calibri"/>
              </a:rPr>
              <a:t> </a:t>
            </a:r>
            <a:r>
              <a:rPr sz="2000" spc="-25" dirty="0">
                <a:solidFill>
                  <a:srgbClr val="C0504D"/>
                </a:solidFill>
                <a:latin typeface="Calibri"/>
                <a:cs typeface="Calibri"/>
              </a:rPr>
              <a:t>Q</a:t>
            </a:r>
            <a:r>
              <a:rPr sz="1950" spc="-37" baseline="-21367" dirty="0">
                <a:solidFill>
                  <a:srgbClr val="C0504D"/>
                </a:solidFill>
                <a:latin typeface="Calibri"/>
                <a:cs typeface="Calibri"/>
              </a:rPr>
              <a:t>d</a:t>
            </a:r>
            <a:r>
              <a:rPr sz="2000" spc="-25" dirty="0">
                <a:solidFill>
                  <a:srgbClr val="C0504D"/>
                </a:solidFill>
                <a:latin typeface="Calibri"/>
                <a:cs typeface="Calibri"/>
              </a:rPr>
              <a:t>)</a:t>
            </a:r>
            <a:endParaRPr sz="2000">
              <a:latin typeface="Calibri"/>
              <a:cs typeface="Calibri"/>
            </a:endParaRPr>
          </a:p>
          <a:p>
            <a:pPr marL="5201285">
              <a:lnSpc>
                <a:spcPct val="100000"/>
              </a:lnSpc>
              <a:spcBef>
                <a:spcPts val="480"/>
              </a:spcBef>
            </a:pPr>
            <a:r>
              <a:rPr sz="2000" dirty="0">
                <a:solidFill>
                  <a:srgbClr val="C0504D"/>
                </a:solidFill>
                <a:latin typeface="Calibri"/>
                <a:cs typeface="Calibri"/>
              </a:rPr>
              <a:t>=</a:t>
            </a:r>
            <a:r>
              <a:rPr sz="2000" spc="-10" dirty="0">
                <a:solidFill>
                  <a:srgbClr val="C0504D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C0504D"/>
                </a:solidFill>
                <a:latin typeface="Calibri"/>
                <a:cs typeface="Calibri"/>
              </a:rPr>
              <a:t>(40</a:t>
            </a:r>
            <a:r>
              <a:rPr sz="2000" spc="-10" dirty="0">
                <a:solidFill>
                  <a:srgbClr val="C0504D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C0504D"/>
                </a:solidFill>
                <a:latin typeface="Calibri"/>
                <a:cs typeface="Calibri"/>
              </a:rPr>
              <a:t>–</a:t>
            </a:r>
            <a:r>
              <a:rPr sz="2000" spc="-20" dirty="0">
                <a:solidFill>
                  <a:srgbClr val="C0504D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C0504D"/>
                </a:solidFill>
                <a:latin typeface="Calibri"/>
                <a:cs typeface="Calibri"/>
              </a:rPr>
              <a:t>30)</a:t>
            </a:r>
            <a:r>
              <a:rPr sz="2000" spc="-5" dirty="0">
                <a:solidFill>
                  <a:srgbClr val="C0504D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C0504D"/>
                </a:solidFill>
                <a:latin typeface="Calibri"/>
                <a:cs typeface="Calibri"/>
              </a:rPr>
              <a:t>/</a:t>
            </a:r>
            <a:r>
              <a:rPr sz="2000" spc="-20" dirty="0">
                <a:solidFill>
                  <a:srgbClr val="C0504D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C0504D"/>
                </a:solidFill>
                <a:latin typeface="Calibri"/>
                <a:cs typeface="Calibri"/>
              </a:rPr>
              <a:t>30</a:t>
            </a:r>
            <a:r>
              <a:rPr sz="2000" spc="-20" dirty="0">
                <a:solidFill>
                  <a:srgbClr val="C0504D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C0504D"/>
                </a:solidFill>
                <a:latin typeface="Calibri"/>
                <a:cs typeface="Calibri"/>
              </a:rPr>
              <a:t>=</a:t>
            </a:r>
            <a:r>
              <a:rPr sz="2000" spc="-5" dirty="0">
                <a:solidFill>
                  <a:srgbClr val="C0504D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C0504D"/>
                </a:solidFill>
                <a:latin typeface="Calibri"/>
                <a:cs typeface="Calibri"/>
              </a:rPr>
              <a:t>0.33</a:t>
            </a:r>
            <a:r>
              <a:rPr sz="2000" spc="-35" dirty="0">
                <a:solidFill>
                  <a:srgbClr val="C0504D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C0504D"/>
                </a:solidFill>
                <a:latin typeface="Calibri"/>
                <a:cs typeface="Calibri"/>
              </a:rPr>
              <a:t>=</a:t>
            </a:r>
            <a:r>
              <a:rPr sz="2000" spc="-10" dirty="0">
                <a:solidFill>
                  <a:srgbClr val="C0504D"/>
                </a:solidFill>
                <a:latin typeface="Calibri"/>
                <a:cs typeface="Calibri"/>
              </a:rPr>
              <a:t> </a:t>
            </a:r>
            <a:r>
              <a:rPr sz="2000" spc="-25" dirty="0">
                <a:solidFill>
                  <a:srgbClr val="C0504D"/>
                </a:solidFill>
                <a:latin typeface="Calibri"/>
                <a:cs typeface="Calibri"/>
              </a:rPr>
              <a:t>33%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3505327" y="6128943"/>
            <a:ext cx="284480" cy="2800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2005"/>
              </a:lnSpc>
            </a:pPr>
            <a:r>
              <a:rPr sz="2000" spc="-25" dirty="0">
                <a:latin typeface="Calibri"/>
                <a:cs typeface="Calibri"/>
              </a:rPr>
              <a:t>30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4427601" y="6128943"/>
            <a:ext cx="284480" cy="2800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2005"/>
              </a:lnSpc>
            </a:pPr>
            <a:r>
              <a:rPr sz="2000" spc="-25" dirty="0">
                <a:latin typeface="Calibri"/>
                <a:cs typeface="Calibri"/>
              </a:rPr>
              <a:t>40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4986273" y="6307251"/>
            <a:ext cx="2098675" cy="2800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2005"/>
              </a:lnSpc>
            </a:pPr>
            <a:r>
              <a:rPr sz="2000" dirty="0">
                <a:latin typeface="Calibri"/>
                <a:cs typeface="Calibri"/>
              </a:rPr>
              <a:t>Quantity</a:t>
            </a:r>
            <a:r>
              <a:rPr sz="2000" spc="-7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demanded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32" name="object 32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20</a:t>
            </a:fld>
            <a:endParaRPr spc="-25" dirty="0"/>
          </a:p>
        </p:txBody>
      </p:sp>
      <p:sp>
        <p:nvSpPr>
          <p:cNvPr id="28" name="object 28"/>
          <p:cNvSpPr txBox="1"/>
          <p:nvPr/>
        </p:nvSpPr>
        <p:spPr>
          <a:xfrm>
            <a:off x="188391" y="1834806"/>
            <a:ext cx="280035" cy="1022985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>
              <a:lnSpc>
                <a:spcPts val="2005"/>
              </a:lnSpc>
            </a:pPr>
            <a:r>
              <a:rPr sz="2000" dirty="0">
                <a:latin typeface="Calibri"/>
                <a:cs typeface="Calibri"/>
              </a:rPr>
              <a:t>Price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in</a:t>
            </a:r>
            <a:r>
              <a:rPr sz="1800" spc="-20" dirty="0">
                <a:latin typeface="Calibri"/>
                <a:cs typeface="Calibri"/>
              </a:rPr>
              <a:t> </a:t>
            </a:r>
            <a:r>
              <a:rPr sz="1800" spc="-25" dirty="0">
                <a:latin typeface="Calibri"/>
                <a:cs typeface="Calibri"/>
              </a:rPr>
              <a:t>£s</a:t>
            </a:r>
            <a:endParaRPr sz="1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91770">
              <a:lnSpc>
                <a:spcPct val="100000"/>
              </a:lnSpc>
              <a:spcBef>
                <a:spcPts val="95"/>
              </a:spcBef>
            </a:pPr>
            <a:r>
              <a:rPr sz="2200" dirty="0"/>
              <a:t>THE</a:t>
            </a:r>
            <a:r>
              <a:rPr sz="2200" spc="-55" dirty="0"/>
              <a:t> </a:t>
            </a:r>
            <a:r>
              <a:rPr sz="2200" dirty="0"/>
              <a:t>ELASTICITY</a:t>
            </a:r>
            <a:r>
              <a:rPr sz="2200" spc="-45" dirty="0"/>
              <a:t> </a:t>
            </a:r>
            <a:r>
              <a:rPr sz="2200" dirty="0"/>
              <a:t>OF</a:t>
            </a:r>
            <a:r>
              <a:rPr sz="2200" spc="-45" dirty="0"/>
              <a:t> </a:t>
            </a:r>
            <a:r>
              <a:rPr sz="2200" spc="-10" dirty="0"/>
              <a:t>DEMAND</a:t>
            </a:r>
            <a:endParaRPr sz="2200"/>
          </a:p>
        </p:txBody>
      </p:sp>
      <p:sp>
        <p:nvSpPr>
          <p:cNvPr id="3" name="object 3"/>
          <p:cNvSpPr txBox="1"/>
          <p:nvPr/>
        </p:nvSpPr>
        <p:spPr>
          <a:xfrm>
            <a:off x="258267" y="820927"/>
            <a:ext cx="8606790" cy="341630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b="1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Calculating</a:t>
            </a:r>
            <a:r>
              <a:rPr sz="2000" b="1" u="sng" spc="-4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000" b="1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the</a:t>
            </a:r>
            <a:r>
              <a:rPr sz="2000" b="1" u="sng" spc="-3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000" b="1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price</a:t>
            </a:r>
            <a:r>
              <a:rPr sz="2000" b="1" u="sng" spc="-3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000" b="1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elasticity</a:t>
            </a:r>
            <a:r>
              <a:rPr sz="2000" b="1" u="sng" spc="-4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000" b="1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of</a:t>
            </a:r>
            <a:r>
              <a:rPr sz="2000" b="1" u="sng" spc="-3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000" b="1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demand</a:t>
            </a:r>
            <a:r>
              <a:rPr sz="2000" b="1" u="sng" spc="-4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000" b="1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curve</a:t>
            </a:r>
            <a:r>
              <a:rPr sz="2000" b="1" u="sng" spc="-1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000" b="1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using</a:t>
            </a:r>
            <a:r>
              <a:rPr sz="2000" b="1" u="sng" spc="-4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000" b="1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the</a:t>
            </a:r>
            <a:r>
              <a:rPr sz="2000" b="1" u="sng" spc="-3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000" b="1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midpoint</a:t>
            </a:r>
            <a:r>
              <a:rPr sz="2000" b="1" u="sng" spc="-6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000" b="1" u="sng" spc="-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method</a:t>
            </a:r>
            <a:endParaRPr sz="200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20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04"/>
              </a:spcBef>
            </a:pPr>
            <a:endParaRPr sz="2000">
              <a:latin typeface="Calibri"/>
              <a:cs typeface="Calibri"/>
            </a:endParaRPr>
          </a:p>
          <a:p>
            <a:pPr marL="12700" marR="5080">
              <a:lnSpc>
                <a:spcPct val="100000"/>
              </a:lnSpc>
            </a:pPr>
            <a:r>
              <a:rPr sz="2000" spc="-90" dirty="0">
                <a:latin typeface="Calibri"/>
                <a:cs typeface="Calibri"/>
              </a:rPr>
              <a:t>To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avoid</a:t>
            </a:r>
            <a:r>
              <a:rPr sz="2000" spc="-8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this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problem,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use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006FC0"/>
                </a:solidFill>
                <a:latin typeface="Calibri"/>
                <a:cs typeface="Calibri"/>
              </a:rPr>
              <a:t>midpoint</a:t>
            </a:r>
            <a:r>
              <a:rPr sz="2000" b="1" spc="-9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006FC0"/>
                </a:solidFill>
                <a:latin typeface="Calibri"/>
                <a:cs typeface="Calibri"/>
              </a:rPr>
              <a:t>method</a:t>
            </a:r>
            <a:r>
              <a:rPr sz="2000" b="1" spc="-7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for</a:t>
            </a:r>
            <a:r>
              <a:rPr sz="2000" spc="-6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calculating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elasticities</a:t>
            </a:r>
            <a:r>
              <a:rPr sz="2000" spc="-1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for</a:t>
            </a:r>
            <a:r>
              <a:rPr sz="2000" spc="-6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large changes.</a:t>
            </a:r>
            <a:endParaRPr sz="20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915"/>
              </a:spcBef>
            </a:pPr>
            <a:endParaRPr sz="20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2000" dirty="0">
                <a:latin typeface="Calibri"/>
                <a:cs typeface="Calibri"/>
              </a:rPr>
              <a:t>In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midpoint</a:t>
            </a:r>
            <a:r>
              <a:rPr sz="2000" b="1" spc="-50" dirty="0">
                <a:latin typeface="Calibri"/>
                <a:cs typeface="Calibri"/>
              </a:rPr>
              <a:t> </a:t>
            </a:r>
            <a:r>
              <a:rPr sz="2000" b="1" spc="-10" dirty="0">
                <a:latin typeface="Calibri"/>
                <a:cs typeface="Calibri"/>
              </a:rPr>
              <a:t>method</a:t>
            </a:r>
            <a:r>
              <a:rPr sz="2000" spc="-10" dirty="0">
                <a:latin typeface="Calibri"/>
                <a:cs typeface="Calibri"/>
              </a:rPr>
              <a:t>:</a:t>
            </a:r>
            <a:endParaRPr sz="20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480"/>
              </a:spcBef>
            </a:pPr>
            <a:r>
              <a:rPr sz="2000" dirty="0">
                <a:latin typeface="Calibri"/>
                <a:cs typeface="Calibri"/>
              </a:rPr>
              <a:t>%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change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=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(final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spc="-20" dirty="0">
                <a:latin typeface="Calibri"/>
                <a:cs typeface="Calibri"/>
              </a:rPr>
              <a:t>value-</a:t>
            </a:r>
            <a:r>
              <a:rPr sz="2000" dirty="0">
                <a:latin typeface="Calibri"/>
                <a:cs typeface="Calibri"/>
              </a:rPr>
              <a:t>initial</a:t>
            </a:r>
            <a:r>
              <a:rPr sz="2000" spc="-10" dirty="0">
                <a:latin typeface="Calibri"/>
                <a:cs typeface="Calibri"/>
              </a:rPr>
              <a:t> value)/midpoint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of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final</a:t>
            </a:r>
            <a:r>
              <a:rPr sz="2000" spc="-1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an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initial</a:t>
            </a:r>
            <a:r>
              <a:rPr sz="2000" spc="-1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values</a:t>
            </a:r>
            <a:r>
              <a:rPr sz="2000" spc="-2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(x100)</a:t>
            </a:r>
            <a:endParaRPr sz="20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919"/>
              </a:spcBef>
            </a:pPr>
            <a:endParaRPr sz="20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2000" dirty="0">
                <a:latin typeface="Calibri"/>
                <a:cs typeface="Calibri"/>
              </a:rPr>
              <a:t>This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gives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an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b="1" spc="-10" dirty="0">
                <a:latin typeface="Calibri"/>
                <a:cs typeface="Calibri"/>
              </a:rPr>
              <a:t>average</a:t>
            </a:r>
            <a:r>
              <a:rPr sz="2000" b="1" spc="-15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estimate</a:t>
            </a:r>
            <a:r>
              <a:rPr sz="2000" b="1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change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in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price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has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on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quantity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demanded.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8427211" y="6426809"/>
            <a:ext cx="180975" cy="2089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25" dirty="0">
                <a:solidFill>
                  <a:srgbClr val="888888"/>
                </a:solidFill>
                <a:latin typeface="Calibri"/>
                <a:cs typeface="Calibri"/>
              </a:rPr>
              <a:t>21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182118" y="3161538"/>
            <a:ext cx="8351520" cy="494030"/>
          </a:xfrm>
          <a:custGeom>
            <a:avLst/>
            <a:gdLst/>
            <a:ahLst/>
            <a:cxnLst/>
            <a:rect l="l" t="t" r="r" b="b"/>
            <a:pathLst>
              <a:path w="8351520" h="494029">
                <a:moveTo>
                  <a:pt x="0" y="82296"/>
                </a:moveTo>
                <a:lnTo>
                  <a:pt x="6466" y="50256"/>
                </a:lnTo>
                <a:lnTo>
                  <a:pt x="24103" y="24098"/>
                </a:lnTo>
                <a:lnTo>
                  <a:pt x="50261" y="6465"/>
                </a:lnTo>
                <a:lnTo>
                  <a:pt x="82296" y="0"/>
                </a:lnTo>
                <a:lnTo>
                  <a:pt x="8269224" y="0"/>
                </a:lnTo>
                <a:lnTo>
                  <a:pt x="8301263" y="6465"/>
                </a:lnTo>
                <a:lnTo>
                  <a:pt x="8327421" y="24098"/>
                </a:lnTo>
                <a:lnTo>
                  <a:pt x="8345054" y="50256"/>
                </a:lnTo>
                <a:lnTo>
                  <a:pt x="8351520" y="82296"/>
                </a:lnTo>
                <a:lnTo>
                  <a:pt x="8351520" y="411479"/>
                </a:lnTo>
                <a:lnTo>
                  <a:pt x="8345054" y="443519"/>
                </a:lnTo>
                <a:lnTo>
                  <a:pt x="8327421" y="469677"/>
                </a:lnTo>
                <a:lnTo>
                  <a:pt x="8301263" y="487310"/>
                </a:lnTo>
                <a:lnTo>
                  <a:pt x="8269224" y="493775"/>
                </a:lnTo>
                <a:lnTo>
                  <a:pt x="82296" y="493775"/>
                </a:lnTo>
                <a:lnTo>
                  <a:pt x="50261" y="487310"/>
                </a:lnTo>
                <a:lnTo>
                  <a:pt x="24103" y="469677"/>
                </a:lnTo>
                <a:lnTo>
                  <a:pt x="6466" y="443519"/>
                </a:lnTo>
                <a:lnTo>
                  <a:pt x="0" y="411479"/>
                </a:lnTo>
                <a:lnTo>
                  <a:pt x="0" y="82296"/>
                </a:lnTo>
                <a:close/>
              </a:path>
            </a:pathLst>
          </a:custGeom>
          <a:ln w="38100">
            <a:solidFill>
              <a:srgbClr val="92CDD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698245" y="4425441"/>
            <a:ext cx="5111115" cy="1628139"/>
            <a:chOff x="698245" y="4425441"/>
            <a:chExt cx="5111115" cy="1628139"/>
          </a:xfrm>
        </p:grpSpPr>
        <p:sp>
          <p:nvSpPr>
            <p:cNvPr id="3" name="object 3"/>
            <p:cNvSpPr/>
            <p:nvPr/>
          </p:nvSpPr>
          <p:spPr>
            <a:xfrm>
              <a:off x="3642360" y="4431791"/>
              <a:ext cx="0" cy="1615440"/>
            </a:xfrm>
            <a:custGeom>
              <a:avLst/>
              <a:gdLst/>
              <a:ahLst/>
              <a:cxnLst/>
              <a:rect l="l" t="t" r="r" b="b"/>
              <a:pathLst>
                <a:path h="1615439">
                  <a:moveTo>
                    <a:pt x="0" y="0"/>
                  </a:moveTo>
                  <a:lnTo>
                    <a:pt x="0" y="1615439"/>
                  </a:lnTo>
                </a:path>
              </a:pathLst>
            </a:custGeom>
            <a:ln w="12700">
              <a:solidFill>
                <a:srgbClr val="BEBEBE"/>
              </a:solidFill>
              <a:prstDash val="sys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710945" y="6009893"/>
              <a:ext cx="5085715" cy="7620"/>
            </a:xfrm>
            <a:custGeom>
              <a:avLst/>
              <a:gdLst/>
              <a:ahLst/>
              <a:cxnLst/>
              <a:rect l="l" t="t" r="r" b="b"/>
              <a:pathLst>
                <a:path w="5085715" h="7620">
                  <a:moveTo>
                    <a:pt x="0" y="0"/>
                  </a:moveTo>
                  <a:lnTo>
                    <a:pt x="5085588" y="7619"/>
                  </a:lnTo>
                </a:path>
              </a:pathLst>
            </a:custGeom>
            <a:ln w="254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" name="object 5"/>
          <p:cNvSpPr txBox="1"/>
          <p:nvPr/>
        </p:nvSpPr>
        <p:spPr>
          <a:xfrm>
            <a:off x="5299709" y="5434380"/>
            <a:ext cx="112458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solidFill>
                  <a:srgbClr val="4F81BC"/>
                </a:solidFill>
                <a:latin typeface="Calibri"/>
                <a:cs typeface="Calibri"/>
              </a:rPr>
              <a:t>demand</a:t>
            </a:r>
            <a:r>
              <a:rPr sz="1800" spc="-60" dirty="0">
                <a:solidFill>
                  <a:srgbClr val="4F81BC"/>
                </a:solidFill>
                <a:latin typeface="Calibri"/>
                <a:cs typeface="Calibri"/>
              </a:rPr>
              <a:t> </a:t>
            </a:r>
            <a:r>
              <a:rPr sz="1800" spc="-25" dirty="0">
                <a:solidFill>
                  <a:srgbClr val="4F81BC"/>
                </a:solidFill>
                <a:latin typeface="Calibri"/>
                <a:cs typeface="Calibri"/>
              </a:rPr>
              <a:t>(D)</a:t>
            </a:r>
            <a:endParaRPr sz="1800">
              <a:latin typeface="Calibri"/>
              <a:cs typeface="Calibri"/>
            </a:endParaRPr>
          </a:p>
        </p:txBody>
      </p:sp>
      <p:grpSp>
        <p:nvGrpSpPr>
          <p:cNvPr id="6" name="object 6"/>
          <p:cNvGrpSpPr/>
          <p:nvPr/>
        </p:nvGrpSpPr>
        <p:grpSpPr>
          <a:xfrm>
            <a:off x="763523" y="1966214"/>
            <a:ext cx="8316595" cy="4272915"/>
            <a:chOff x="763523" y="1966214"/>
            <a:chExt cx="8316595" cy="4272915"/>
          </a:xfrm>
        </p:grpSpPr>
        <p:sp>
          <p:nvSpPr>
            <p:cNvPr id="7" name="object 7"/>
            <p:cNvSpPr/>
            <p:nvPr/>
          </p:nvSpPr>
          <p:spPr>
            <a:xfrm>
              <a:off x="925829" y="1978914"/>
              <a:ext cx="0" cy="4247515"/>
            </a:xfrm>
            <a:custGeom>
              <a:avLst/>
              <a:gdLst/>
              <a:ahLst/>
              <a:cxnLst/>
              <a:rect l="l" t="t" r="r" b="b"/>
              <a:pathLst>
                <a:path h="4247515">
                  <a:moveTo>
                    <a:pt x="0" y="0"/>
                  </a:moveTo>
                  <a:lnTo>
                    <a:pt x="0" y="4247388"/>
                  </a:lnTo>
                </a:path>
              </a:pathLst>
            </a:custGeom>
            <a:ln w="254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867155" y="4433316"/>
              <a:ext cx="3718560" cy="1614170"/>
            </a:xfrm>
            <a:custGeom>
              <a:avLst/>
              <a:gdLst/>
              <a:ahLst/>
              <a:cxnLst/>
              <a:rect l="l" t="t" r="r" b="b"/>
              <a:pathLst>
                <a:path w="3718560" h="1614170">
                  <a:moveTo>
                    <a:pt x="2775204" y="0"/>
                  </a:moveTo>
                  <a:lnTo>
                    <a:pt x="57912" y="0"/>
                  </a:lnTo>
                </a:path>
                <a:path w="3718560" h="1614170">
                  <a:moveTo>
                    <a:pt x="3704844" y="801623"/>
                  </a:moveTo>
                  <a:lnTo>
                    <a:pt x="0" y="801623"/>
                  </a:lnTo>
                </a:path>
                <a:path w="3718560" h="1614170">
                  <a:moveTo>
                    <a:pt x="3718559" y="795527"/>
                  </a:moveTo>
                  <a:lnTo>
                    <a:pt x="3718559" y="1613915"/>
                  </a:lnTo>
                </a:path>
              </a:pathLst>
            </a:custGeom>
            <a:ln w="12700">
              <a:solidFill>
                <a:srgbClr val="BEBEBE"/>
              </a:solidFill>
              <a:prstDash val="sys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9" name="object 9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207007" y="2545080"/>
              <a:ext cx="4215384" cy="3320796"/>
            </a:xfrm>
            <a:prstGeom prst="rect">
              <a:avLst/>
            </a:prstGeom>
          </p:spPr>
        </p:pic>
        <p:sp>
          <p:nvSpPr>
            <p:cNvPr id="10" name="object 10"/>
            <p:cNvSpPr/>
            <p:nvPr/>
          </p:nvSpPr>
          <p:spPr>
            <a:xfrm>
              <a:off x="1261109" y="2579370"/>
              <a:ext cx="4104640" cy="3206750"/>
            </a:xfrm>
            <a:custGeom>
              <a:avLst/>
              <a:gdLst/>
              <a:ahLst/>
              <a:cxnLst/>
              <a:rect l="l" t="t" r="r" b="b"/>
              <a:pathLst>
                <a:path w="4104640" h="3206750">
                  <a:moveTo>
                    <a:pt x="0" y="0"/>
                  </a:moveTo>
                  <a:lnTo>
                    <a:pt x="4104131" y="3206495"/>
                  </a:lnTo>
                </a:path>
              </a:pathLst>
            </a:custGeom>
            <a:ln w="38100">
              <a:solidFill>
                <a:srgbClr val="4F81B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1" name="object 11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763523" y="4792925"/>
              <a:ext cx="303326" cy="121974"/>
            </a:xfrm>
            <a:prstGeom prst="rect">
              <a:avLst/>
            </a:prstGeom>
          </p:spPr>
        </p:pic>
        <p:sp>
          <p:nvSpPr>
            <p:cNvPr id="12" name="object 12"/>
            <p:cNvSpPr/>
            <p:nvPr/>
          </p:nvSpPr>
          <p:spPr>
            <a:xfrm>
              <a:off x="825245" y="4831842"/>
              <a:ext cx="203200" cy="3810"/>
            </a:xfrm>
            <a:custGeom>
              <a:avLst/>
              <a:gdLst/>
              <a:ahLst/>
              <a:cxnLst/>
              <a:rect l="l" t="t" r="r" b="b"/>
              <a:pathLst>
                <a:path w="203200" h="3810">
                  <a:moveTo>
                    <a:pt x="202895" y="3428"/>
                  </a:moveTo>
                  <a:lnTo>
                    <a:pt x="0" y="0"/>
                  </a:lnTo>
                </a:path>
              </a:pathLst>
            </a:custGeom>
            <a:ln w="38100">
              <a:solidFill>
                <a:srgbClr val="C0504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3" name="object 13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4030979" y="5844540"/>
              <a:ext cx="121974" cy="297180"/>
            </a:xfrm>
            <a:prstGeom prst="rect">
              <a:avLst/>
            </a:prstGeom>
          </p:spPr>
        </p:pic>
        <p:sp>
          <p:nvSpPr>
            <p:cNvPr id="14" name="object 14"/>
            <p:cNvSpPr/>
            <p:nvPr/>
          </p:nvSpPr>
          <p:spPr>
            <a:xfrm>
              <a:off x="4092702" y="5883402"/>
              <a:ext cx="2540" cy="198120"/>
            </a:xfrm>
            <a:custGeom>
              <a:avLst/>
              <a:gdLst/>
              <a:ahLst/>
              <a:cxnLst/>
              <a:rect l="l" t="t" r="r" b="b"/>
              <a:pathLst>
                <a:path w="2539" h="198120">
                  <a:moveTo>
                    <a:pt x="0" y="197561"/>
                  </a:moveTo>
                  <a:lnTo>
                    <a:pt x="2286" y="0"/>
                  </a:lnTo>
                </a:path>
              </a:pathLst>
            </a:custGeom>
            <a:ln w="38100">
              <a:solidFill>
                <a:srgbClr val="C0504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3995166" y="2292858"/>
              <a:ext cx="4424680" cy="975360"/>
            </a:xfrm>
            <a:custGeom>
              <a:avLst/>
              <a:gdLst/>
              <a:ahLst/>
              <a:cxnLst/>
              <a:rect l="l" t="t" r="r" b="b"/>
              <a:pathLst>
                <a:path w="4424680" h="975360">
                  <a:moveTo>
                    <a:pt x="4302379" y="0"/>
                  </a:moveTo>
                  <a:lnTo>
                    <a:pt x="121793" y="0"/>
                  </a:lnTo>
                  <a:lnTo>
                    <a:pt x="74366" y="9564"/>
                  </a:lnTo>
                  <a:lnTo>
                    <a:pt x="35655" y="35655"/>
                  </a:lnTo>
                  <a:lnTo>
                    <a:pt x="9564" y="74366"/>
                  </a:lnTo>
                  <a:lnTo>
                    <a:pt x="0" y="121792"/>
                  </a:lnTo>
                  <a:lnTo>
                    <a:pt x="0" y="853566"/>
                  </a:lnTo>
                  <a:lnTo>
                    <a:pt x="9564" y="900993"/>
                  </a:lnTo>
                  <a:lnTo>
                    <a:pt x="35655" y="939704"/>
                  </a:lnTo>
                  <a:lnTo>
                    <a:pt x="74366" y="965795"/>
                  </a:lnTo>
                  <a:lnTo>
                    <a:pt x="121793" y="975359"/>
                  </a:lnTo>
                  <a:lnTo>
                    <a:pt x="4302379" y="975359"/>
                  </a:lnTo>
                  <a:lnTo>
                    <a:pt x="4349805" y="965795"/>
                  </a:lnTo>
                  <a:lnTo>
                    <a:pt x="4388516" y="939704"/>
                  </a:lnTo>
                  <a:lnTo>
                    <a:pt x="4414607" y="900993"/>
                  </a:lnTo>
                  <a:lnTo>
                    <a:pt x="4424172" y="853566"/>
                  </a:lnTo>
                  <a:lnTo>
                    <a:pt x="4424172" y="121792"/>
                  </a:lnTo>
                  <a:lnTo>
                    <a:pt x="4414607" y="74366"/>
                  </a:lnTo>
                  <a:lnTo>
                    <a:pt x="4388516" y="35655"/>
                  </a:lnTo>
                  <a:lnTo>
                    <a:pt x="4349805" y="9564"/>
                  </a:lnTo>
                  <a:lnTo>
                    <a:pt x="4302379" y="0"/>
                  </a:lnTo>
                  <a:close/>
                </a:path>
              </a:pathLst>
            </a:custGeom>
            <a:solidFill>
              <a:srgbClr val="FFEBD9">
                <a:alpha val="50195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3995166" y="2292858"/>
              <a:ext cx="4424680" cy="975360"/>
            </a:xfrm>
            <a:custGeom>
              <a:avLst/>
              <a:gdLst/>
              <a:ahLst/>
              <a:cxnLst/>
              <a:rect l="l" t="t" r="r" b="b"/>
              <a:pathLst>
                <a:path w="4424680" h="975360">
                  <a:moveTo>
                    <a:pt x="0" y="121792"/>
                  </a:moveTo>
                  <a:lnTo>
                    <a:pt x="9564" y="74366"/>
                  </a:lnTo>
                  <a:lnTo>
                    <a:pt x="35655" y="35655"/>
                  </a:lnTo>
                  <a:lnTo>
                    <a:pt x="74366" y="9564"/>
                  </a:lnTo>
                  <a:lnTo>
                    <a:pt x="121793" y="0"/>
                  </a:lnTo>
                  <a:lnTo>
                    <a:pt x="4302379" y="0"/>
                  </a:lnTo>
                  <a:lnTo>
                    <a:pt x="4349805" y="9564"/>
                  </a:lnTo>
                  <a:lnTo>
                    <a:pt x="4388516" y="35655"/>
                  </a:lnTo>
                  <a:lnTo>
                    <a:pt x="4414607" y="74366"/>
                  </a:lnTo>
                  <a:lnTo>
                    <a:pt x="4424172" y="121792"/>
                  </a:lnTo>
                  <a:lnTo>
                    <a:pt x="4424172" y="853566"/>
                  </a:lnTo>
                  <a:lnTo>
                    <a:pt x="4414607" y="900993"/>
                  </a:lnTo>
                  <a:lnTo>
                    <a:pt x="4388516" y="939704"/>
                  </a:lnTo>
                  <a:lnTo>
                    <a:pt x="4349805" y="965795"/>
                  </a:lnTo>
                  <a:lnTo>
                    <a:pt x="4302379" y="975359"/>
                  </a:lnTo>
                  <a:lnTo>
                    <a:pt x="121793" y="975359"/>
                  </a:lnTo>
                  <a:lnTo>
                    <a:pt x="74366" y="965795"/>
                  </a:lnTo>
                  <a:lnTo>
                    <a:pt x="35655" y="939704"/>
                  </a:lnTo>
                  <a:lnTo>
                    <a:pt x="9564" y="900993"/>
                  </a:lnTo>
                  <a:lnTo>
                    <a:pt x="0" y="853566"/>
                  </a:lnTo>
                  <a:lnTo>
                    <a:pt x="0" y="121792"/>
                  </a:lnTo>
                  <a:close/>
                </a:path>
              </a:pathLst>
            </a:custGeom>
            <a:ln w="25400">
              <a:solidFill>
                <a:srgbClr val="548ED4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5034533" y="4472178"/>
              <a:ext cx="4032885" cy="797560"/>
            </a:xfrm>
            <a:custGeom>
              <a:avLst/>
              <a:gdLst/>
              <a:ahLst/>
              <a:cxnLst/>
              <a:rect l="l" t="t" r="r" b="b"/>
              <a:pathLst>
                <a:path w="4032884" h="797560">
                  <a:moveTo>
                    <a:pt x="3932936" y="0"/>
                  </a:moveTo>
                  <a:lnTo>
                    <a:pt x="99567" y="0"/>
                  </a:lnTo>
                  <a:lnTo>
                    <a:pt x="60811" y="7824"/>
                  </a:lnTo>
                  <a:lnTo>
                    <a:pt x="29162" y="29162"/>
                  </a:lnTo>
                  <a:lnTo>
                    <a:pt x="7824" y="60811"/>
                  </a:lnTo>
                  <a:lnTo>
                    <a:pt x="0" y="99568"/>
                  </a:lnTo>
                  <a:lnTo>
                    <a:pt x="0" y="697484"/>
                  </a:lnTo>
                  <a:lnTo>
                    <a:pt x="7824" y="736240"/>
                  </a:lnTo>
                  <a:lnTo>
                    <a:pt x="29162" y="767889"/>
                  </a:lnTo>
                  <a:lnTo>
                    <a:pt x="60811" y="789227"/>
                  </a:lnTo>
                  <a:lnTo>
                    <a:pt x="99567" y="797052"/>
                  </a:lnTo>
                  <a:lnTo>
                    <a:pt x="3932936" y="797052"/>
                  </a:lnTo>
                  <a:lnTo>
                    <a:pt x="3971692" y="789227"/>
                  </a:lnTo>
                  <a:lnTo>
                    <a:pt x="4003341" y="767889"/>
                  </a:lnTo>
                  <a:lnTo>
                    <a:pt x="4024679" y="736240"/>
                  </a:lnTo>
                  <a:lnTo>
                    <a:pt x="4032504" y="697484"/>
                  </a:lnTo>
                  <a:lnTo>
                    <a:pt x="4032504" y="99568"/>
                  </a:lnTo>
                  <a:lnTo>
                    <a:pt x="4024679" y="60811"/>
                  </a:lnTo>
                  <a:lnTo>
                    <a:pt x="4003341" y="29162"/>
                  </a:lnTo>
                  <a:lnTo>
                    <a:pt x="3971692" y="7824"/>
                  </a:lnTo>
                  <a:lnTo>
                    <a:pt x="3932936" y="0"/>
                  </a:lnTo>
                  <a:close/>
                </a:path>
              </a:pathLst>
            </a:custGeom>
            <a:solidFill>
              <a:srgbClr val="FFEBD9">
                <a:alpha val="50195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5034533" y="4472178"/>
              <a:ext cx="4032885" cy="797560"/>
            </a:xfrm>
            <a:custGeom>
              <a:avLst/>
              <a:gdLst/>
              <a:ahLst/>
              <a:cxnLst/>
              <a:rect l="l" t="t" r="r" b="b"/>
              <a:pathLst>
                <a:path w="4032884" h="797560">
                  <a:moveTo>
                    <a:pt x="0" y="99568"/>
                  </a:moveTo>
                  <a:lnTo>
                    <a:pt x="7824" y="60811"/>
                  </a:lnTo>
                  <a:lnTo>
                    <a:pt x="29162" y="29162"/>
                  </a:lnTo>
                  <a:lnTo>
                    <a:pt x="60811" y="7824"/>
                  </a:lnTo>
                  <a:lnTo>
                    <a:pt x="99567" y="0"/>
                  </a:lnTo>
                  <a:lnTo>
                    <a:pt x="3932936" y="0"/>
                  </a:lnTo>
                  <a:lnTo>
                    <a:pt x="3971692" y="7824"/>
                  </a:lnTo>
                  <a:lnTo>
                    <a:pt x="4003341" y="29162"/>
                  </a:lnTo>
                  <a:lnTo>
                    <a:pt x="4024679" y="60811"/>
                  </a:lnTo>
                  <a:lnTo>
                    <a:pt x="4032504" y="99568"/>
                  </a:lnTo>
                  <a:lnTo>
                    <a:pt x="4032504" y="697484"/>
                  </a:lnTo>
                  <a:lnTo>
                    <a:pt x="4024679" y="736240"/>
                  </a:lnTo>
                  <a:lnTo>
                    <a:pt x="4003341" y="767889"/>
                  </a:lnTo>
                  <a:lnTo>
                    <a:pt x="3971692" y="789227"/>
                  </a:lnTo>
                  <a:lnTo>
                    <a:pt x="3932936" y="797052"/>
                  </a:lnTo>
                  <a:lnTo>
                    <a:pt x="99567" y="797052"/>
                  </a:lnTo>
                  <a:lnTo>
                    <a:pt x="60811" y="789227"/>
                  </a:lnTo>
                  <a:lnTo>
                    <a:pt x="29162" y="767889"/>
                  </a:lnTo>
                  <a:lnTo>
                    <a:pt x="7824" y="736240"/>
                  </a:lnTo>
                  <a:lnTo>
                    <a:pt x="0" y="697484"/>
                  </a:lnTo>
                  <a:lnTo>
                    <a:pt x="0" y="99568"/>
                  </a:lnTo>
                  <a:close/>
                </a:path>
              </a:pathLst>
            </a:custGeom>
            <a:ln w="25399">
              <a:solidFill>
                <a:srgbClr val="548ED4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9" name="object 19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91770">
              <a:lnSpc>
                <a:spcPct val="100000"/>
              </a:lnSpc>
              <a:spcBef>
                <a:spcPts val="95"/>
              </a:spcBef>
            </a:pPr>
            <a:r>
              <a:rPr sz="2200" dirty="0"/>
              <a:t>THE</a:t>
            </a:r>
            <a:r>
              <a:rPr sz="2200" spc="-55" dirty="0"/>
              <a:t> </a:t>
            </a:r>
            <a:r>
              <a:rPr sz="2200" dirty="0"/>
              <a:t>ELASTICITY</a:t>
            </a:r>
            <a:r>
              <a:rPr sz="2200" spc="-45" dirty="0"/>
              <a:t> </a:t>
            </a:r>
            <a:r>
              <a:rPr sz="2200" dirty="0"/>
              <a:t>OF</a:t>
            </a:r>
            <a:r>
              <a:rPr sz="2200" spc="-45" dirty="0"/>
              <a:t> </a:t>
            </a:r>
            <a:r>
              <a:rPr sz="2200" spc="-10" dirty="0"/>
              <a:t>DEMAND</a:t>
            </a:r>
            <a:endParaRPr sz="2200"/>
          </a:p>
        </p:txBody>
      </p:sp>
      <p:sp>
        <p:nvSpPr>
          <p:cNvPr id="20" name="object 20"/>
          <p:cNvSpPr txBox="1"/>
          <p:nvPr/>
        </p:nvSpPr>
        <p:spPr>
          <a:xfrm>
            <a:off x="523138" y="4155819"/>
            <a:ext cx="161290" cy="1232535"/>
          </a:xfrm>
          <a:prstGeom prst="rect">
            <a:avLst/>
          </a:prstGeom>
        </p:spPr>
        <p:txBody>
          <a:bodyPr vert="horz" wrap="square" lIns="0" tIns="108585" rIns="0" bIns="0" rtlCol="0">
            <a:spAutoFit/>
          </a:bodyPr>
          <a:lstStyle/>
          <a:p>
            <a:pPr marL="15240">
              <a:lnSpc>
                <a:spcPct val="100000"/>
              </a:lnSpc>
              <a:spcBef>
                <a:spcPts val="855"/>
              </a:spcBef>
            </a:pPr>
            <a:r>
              <a:rPr sz="2000" spc="-50" dirty="0">
                <a:latin typeface="Calibri"/>
                <a:cs typeface="Calibri"/>
              </a:rPr>
              <a:t>4</a:t>
            </a:r>
            <a:endParaRPr sz="20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750"/>
              </a:spcBef>
            </a:pPr>
            <a:r>
              <a:rPr sz="2000" spc="-50" dirty="0">
                <a:latin typeface="Calibri"/>
                <a:cs typeface="Calibri"/>
              </a:rPr>
              <a:t>3</a:t>
            </a:r>
            <a:endParaRPr sz="2000">
              <a:latin typeface="Calibri"/>
              <a:cs typeface="Calibri"/>
            </a:endParaRPr>
          </a:p>
          <a:p>
            <a:pPr marL="19050">
              <a:lnSpc>
                <a:spcPct val="100000"/>
              </a:lnSpc>
              <a:spcBef>
                <a:spcPts val="795"/>
              </a:spcBef>
            </a:pPr>
            <a:r>
              <a:rPr sz="2000" spc="-50" dirty="0">
                <a:latin typeface="Calibri"/>
                <a:cs typeface="Calibri"/>
              </a:rPr>
              <a:t>2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5398770" y="4689094"/>
            <a:ext cx="3302635" cy="330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dirty="0">
                <a:solidFill>
                  <a:srgbClr val="C0504D"/>
                </a:solidFill>
                <a:latin typeface="Calibri"/>
                <a:cs typeface="Calibri"/>
              </a:rPr>
              <a:t>|PED|</a:t>
            </a:r>
            <a:r>
              <a:rPr sz="2000" spc="-30" dirty="0">
                <a:solidFill>
                  <a:srgbClr val="C0504D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C0504D"/>
                </a:solidFill>
                <a:latin typeface="Calibri"/>
                <a:cs typeface="Calibri"/>
              </a:rPr>
              <a:t>=</a:t>
            </a:r>
            <a:r>
              <a:rPr sz="2000" spc="-10" dirty="0">
                <a:solidFill>
                  <a:srgbClr val="C0504D"/>
                </a:solidFill>
                <a:latin typeface="Calibri"/>
                <a:cs typeface="Calibri"/>
              </a:rPr>
              <a:t> |0.286/-</a:t>
            </a:r>
            <a:r>
              <a:rPr sz="2000" dirty="0">
                <a:solidFill>
                  <a:srgbClr val="C0504D"/>
                </a:solidFill>
                <a:latin typeface="Calibri"/>
                <a:cs typeface="Calibri"/>
              </a:rPr>
              <a:t>0.667|</a:t>
            </a:r>
            <a:r>
              <a:rPr sz="2000" spc="-45" dirty="0">
                <a:solidFill>
                  <a:srgbClr val="C0504D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C0504D"/>
                </a:solidFill>
                <a:latin typeface="Calibri"/>
                <a:cs typeface="Calibri"/>
              </a:rPr>
              <a:t>=</a:t>
            </a:r>
            <a:r>
              <a:rPr sz="2000" spc="-10" dirty="0">
                <a:solidFill>
                  <a:srgbClr val="C0504D"/>
                </a:solidFill>
                <a:latin typeface="Calibri"/>
                <a:cs typeface="Calibri"/>
              </a:rPr>
              <a:t> </a:t>
            </a:r>
            <a:r>
              <a:rPr sz="2000" spc="-20" dirty="0">
                <a:solidFill>
                  <a:srgbClr val="C0504D"/>
                </a:solidFill>
                <a:latin typeface="Calibri"/>
                <a:cs typeface="Calibri"/>
              </a:rPr>
              <a:t>0.429</a:t>
            </a:r>
            <a:endParaRPr sz="2000">
              <a:latin typeface="Calibri"/>
              <a:cs typeface="Calibri"/>
            </a:endParaRPr>
          </a:p>
        </p:txBody>
      </p:sp>
      <p:grpSp>
        <p:nvGrpSpPr>
          <p:cNvPr id="22" name="object 22"/>
          <p:cNvGrpSpPr/>
          <p:nvPr/>
        </p:nvGrpSpPr>
        <p:grpSpPr>
          <a:xfrm>
            <a:off x="4363465" y="3353053"/>
            <a:ext cx="4451350" cy="1002665"/>
            <a:chOff x="4363465" y="3353053"/>
            <a:chExt cx="4451350" cy="1002665"/>
          </a:xfrm>
        </p:grpSpPr>
        <p:sp>
          <p:nvSpPr>
            <p:cNvPr id="23" name="object 23"/>
            <p:cNvSpPr/>
            <p:nvPr/>
          </p:nvSpPr>
          <p:spPr>
            <a:xfrm>
              <a:off x="4376165" y="3365753"/>
              <a:ext cx="4425950" cy="977265"/>
            </a:xfrm>
            <a:custGeom>
              <a:avLst/>
              <a:gdLst/>
              <a:ahLst/>
              <a:cxnLst/>
              <a:rect l="l" t="t" r="r" b="b"/>
              <a:pathLst>
                <a:path w="4425950" h="977264">
                  <a:moveTo>
                    <a:pt x="4303776" y="0"/>
                  </a:moveTo>
                  <a:lnTo>
                    <a:pt x="121920" y="0"/>
                  </a:lnTo>
                  <a:lnTo>
                    <a:pt x="74473" y="9584"/>
                  </a:lnTo>
                  <a:lnTo>
                    <a:pt x="35718" y="35718"/>
                  </a:lnTo>
                  <a:lnTo>
                    <a:pt x="9584" y="74473"/>
                  </a:lnTo>
                  <a:lnTo>
                    <a:pt x="0" y="121920"/>
                  </a:lnTo>
                  <a:lnTo>
                    <a:pt x="0" y="854964"/>
                  </a:lnTo>
                  <a:lnTo>
                    <a:pt x="9584" y="902410"/>
                  </a:lnTo>
                  <a:lnTo>
                    <a:pt x="35718" y="941165"/>
                  </a:lnTo>
                  <a:lnTo>
                    <a:pt x="74473" y="967299"/>
                  </a:lnTo>
                  <a:lnTo>
                    <a:pt x="121920" y="976884"/>
                  </a:lnTo>
                  <a:lnTo>
                    <a:pt x="4303776" y="976884"/>
                  </a:lnTo>
                  <a:lnTo>
                    <a:pt x="4351222" y="967299"/>
                  </a:lnTo>
                  <a:lnTo>
                    <a:pt x="4389977" y="941165"/>
                  </a:lnTo>
                  <a:lnTo>
                    <a:pt x="4416111" y="902410"/>
                  </a:lnTo>
                  <a:lnTo>
                    <a:pt x="4425695" y="854964"/>
                  </a:lnTo>
                  <a:lnTo>
                    <a:pt x="4425695" y="121920"/>
                  </a:lnTo>
                  <a:lnTo>
                    <a:pt x="4416111" y="74473"/>
                  </a:lnTo>
                  <a:lnTo>
                    <a:pt x="4389977" y="35718"/>
                  </a:lnTo>
                  <a:lnTo>
                    <a:pt x="4351222" y="9584"/>
                  </a:lnTo>
                  <a:lnTo>
                    <a:pt x="4303776" y="0"/>
                  </a:lnTo>
                  <a:close/>
                </a:path>
              </a:pathLst>
            </a:custGeom>
            <a:solidFill>
              <a:srgbClr val="FFEBD9">
                <a:alpha val="50195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" name="object 24"/>
            <p:cNvSpPr/>
            <p:nvPr/>
          </p:nvSpPr>
          <p:spPr>
            <a:xfrm>
              <a:off x="4376165" y="3365753"/>
              <a:ext cx="4425950" cy="977265"/>
            </a:xfrm>
            <a:custGeom>
              <a:avLst/>
              <a:gdLst/>
              <a:ahLst/>
              <a:cxnLst/>
              <a:rect l="l" t="t" r="r" b="b"/>
              <a:pathLst>
                <a:path w="4425950" h="977264">
                  <a:moveTo>
                    <a:pt x="0" y="121920"/>
                  </a:moveTo>
                  <a:lnTo>
                    <a:pt x="9584" y="74473"/>
                  </a:lnTo>
                  <a:lnTo>
                    <a:pt x="35718" y="35718"/>
                  </a:lnTo>
                  <a:lnTo>
                    <a:pt x="74473" y="9584"/>
                  </a:lnTo>
                  <a:lnTo>
                    <a:pt x="121920" y="0"/>
                  </a:lnTo>
                  <a:lnTo>
                    <a:pt x="4303776" y="0"/>
                  </a:lnTo>
                  <a:lnTo>
                    <a:pt x="4351222" y="9584"/>
                  </a:lnTo>
                  <a:lnTo>
                    <a:pt x="4389977" y="35718"/>
                  </a:lnTo>
                  <a:lnTo>
                    <a:pt x="4416111" y="74473"/>
                  </a:lnTo>
                  <a:lnTo>
                    <a:pt x="4425695" y="121920"/>
                  </a:lnTo>
                  <a:lnTo>
                    <a:pt x="4425695" y="854964"/>
                  </a:lnTo>
                  <a:lnTo>
                    <a:pt x="4416111" y="902410"/>
                  </a:lnTo>
                  <a:lnTo>
                    <a:pt x="4389977" y="941165"/>
                  </a:lnTo>
                  <a:lnTo>
                    <a:pt x="4351222" y="967299"/>
                  </a:lnTo>
                  <a:lnTo>
                    <a:pt x="4303776" y="976884"/>
                  </a:lnTo>
                  <a:lnTo>
                    <a:pt x="121920" y="976884"/>
                  </a:lnTo>
                  <a:lnTo>
                    <a:pt x="74473" y="967299"/>
                  </a:lnTo>
                  <a:lnTo>
                    <a:pt x="35718" y="941165"/>
                  </a:lnTo>
                  <a:lnTo>
                    <a:pt x="9584" y="902410"/>
                  </a:lnTo>
                  <a:lnTo>
                    <a:pt x="0" y="854964"/>
                  </a:lnTo>
                  <a:lnTo>
                    <a:pt x="0" y="121920"/>
                  </a:lnTo>
                  <a:close/>
                </a:path>
              </a:pathLst>
            </a:custGeom>
            <a:ln w="25400">
              <a:solidFill>
                <a:srgbClr val="548ED4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5" name="object 25"/>
          <p:cNvSpPr txBox="1"/>
          <p:nvPr/>
        </p:nvSpPr>
        <p:spPr>
          <a:xfrm>
            <a:off x="245567" y="820927"/>
            <a:ext cx="8397240" cy="33661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5400">
              <a:lnSpc>
                <a:spcPct val="100000"/>
              </a:lnSpc>
              <a:spcBef>
                <a:spcPts val="105"/>
              </a:spcBef>
            </a:pPr>
            <a:r>
              <a:rPr sz="2000" b="1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Calculating</a:t>
            </a:r>
            <a:r>
              <a:rPr sz="2000" b="1" u="sng" spc="-4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000" b="1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the</a:t>
            </a:r>
            <a:r>
              <a:rPr sz="2000" b="1" u="sng" spc="-3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000" b="1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price</a:t>
            </a:r>
            <a:r>
              <a:rPr sz="2000" b="1" u="sng" spc="-3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000" b="1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elasticity</a:t>
            </a:r>
            <a:r>
              <a:rPr sz="2000" b="1" u="sng" spc="-4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000" b="1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of</a:t>
            </a:r>
            <a:r>
              <a:rPr sz="2000" b="1" u="sng" spc="-3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000" b="1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demand</a:t>
            </a:r>
            <a:r>
              <a:rPr sz="2000" b="1" u="sng" spc="-4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000" b="1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curve</a:t>
            </a:r>
            <a:r>
              <a:rPr sz="2000" b="1" u="sng" spc="-1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000" b="1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using</a:t>
            </a:r>
            <a:r>
              <a:rPr sz="2000" b="1" u="sng" spc="-4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000" b="1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the</a:t>
            </a:r>
            <a:r>
              <a:rPr sz="2000" b="1" u="sng" spc="-3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000" b="1" u="sng" dirty="0">
                <a:solidFill>
                  <a:srgbClr val="006FC0"/>
                </a:solidFill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midpoint</a:t>
            </a:r>
            <a:r>
              <a:rPr sz="2000" b="1" u="sng" spc="-65" dirty="0">
                <a:solidFill>
                  <a:srgbClr val="006FC0"/>
                </a:solidFill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000" b="1" u="sng" spc="-10" dirty="0">
                <a:solidFill>
                  <a:srgbClr val="006FC0"/>
                </a:solidFill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method</a:t>
            </a:r>
            <a:endParaRPr sz="2000">
              <a:latin typeface="Calibri"/>
              <a:cs typeface="Calibri"/>
            </a:endParaRPr>
          </a:p>
          <a:p>
            <a:pPr marL="25400">
              <a:lnSpc>
                <a:spcPct val="100000"/>
              </a:lnSpc>
              <a:spcBef>
                <a:spcPts val="2205"/>
              </a:spcBef>
            </a:pPr>
            <a:r>
              <a:rPr sz="2000" dirty="0">
                <a:latin typeface="Calibri"/>
                <a:cs typeface="Calibri"/>
              </a:rPr>
              <a:t>In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this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case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we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say: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1%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increase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in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price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reduces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demand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by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0.429%.</a:t>
            </a:r>
            <a:endParaRPr sz="200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20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665"/>
              </a:spcBef>
            </a:pPr>
            <a:endParaRPr sz="2000">
              <a:latin typeface="Calibri"/>
              <a:cs typeface="Calibri"/>
            </a:endParaRPr>
          </a:p>
          <a:p>
            <a:pPr marL="3876040">
              <a:lnSpc>
                <a:spcPct val="100000"/>
              </a:lnSpc>
            </a:pPr>
            <a:r>
              <a:rPr sz="2000" dirty="0">
                <a:solidFill>
                  <a:srgbClr val="C0504D"/>
                </a:solidFill>
                <a:latin typeface="Calibri"/>
                <a:cs typeface="Calibri"/>
              </a:rPr>
              <a:t>%∆</a:t>
            </a:r>
            <a:r>
              <a:rPr sz="2000" spc="-30" dirty="0">
                <a:solidFill>
                  <a:srgbClr val="C0504D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C0504D"/>
                </a:solidFill>
                <a:latin typeface="Calibri"/>
                <a:cs typeface="Calibri"/>
              </a:rPr>
              <a:t>in</a:t>
            </a:r>
            <a:r>
              <a:rPr sz="2000" spc="-10" dirty="0">
                <a:solidFill>
                  <a:srgbClr val="C0504D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C0504D"/>
                </a:solidFill>
                <a:latin typeface="Calibri"/>
                <a:cs typeface="Calibri"/>
              </a:rPr>
              <a:t>P</a:t>
            </a:r>
            <a:r>
              <a:rPr sz="2000" spc="-25" dirty="0">
                <a:solidFill>
                  <a:srgbClr val="C0504D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C0504D"/>
                </a:solidFill>
                <a:latin typeface="Calibri"/>
                <a:cs typeface="Calibri"/>
              </a:rPr>
              <a:t>=</a:t>
            </a:r>
            <a:r>
              <a:rPr sz="2000" spc="-15" dirty="0">
                <a:solidFill>
                  <a:srgbClr val="C0504D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C0504D"/>
                </a:solidFill>
                <a:latin typeface="Calibri"/>
                <a:cs typeface="Calibri"/>
              </a:rPr>
              <a:t>(∆</a:t>
            </a:r>
            <a:r>
              <a:rPr sz="2000" spc="-10" dirty="0">
                <a:solidFill>
                  <a:srgbClr val="C0504D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C0504D"/>
                </a:solidFill>
                <a:latin typeface="Calibri"/>
                <a:cs typeface="Calibri"/>
              </a:rPr>
              <a:t>in</a:t>
            </a:r>
            <a:r>
              <a:rPr sz="2000" spc="-20" dirty="0">
                <a:solidFill>
                  <a:srgbClr val="C0504D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C0504D"/>
                </a:solidFill>
                <a:latin typeface="Calibri"/>
                <a:cs typeface="Calibri"/>
              </a:rPr>
              <a:t>P)</a:t>
            </a:r>
            <a:r>
              <a:rPr sz="2000" spc="-15" dirty="0">
                <a:solidFill>
                  <a:srgbClr val="C0504D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C0504D"/>
                </a:solidFill>
                <a:latin typeface="Calibri"/>
                <a:cs typeface="Calibri"/>
              </a:rPr>
              <a:t>/</a:t>
            </a:r>
            <a:r>
              <a:rPr sz="2000" spc="-20" dirty="0">
                <a:solidFill>
                  <a:srgbClr val="C0504D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C0504D"/>
                </a:solidFill>
                <a:latin typeface="Calibri"/>
                <a:cs typeface="Calibri"/>
              </a:rPr>
              <a:t>(mid</a:t>
            </a:r>
            <a:r>
              <a:rPr sz="2000" spc="-10" dirty="0">
                <a:solidFill>
                  <a:srgbClr val="C0504D"/>
                </a:solidFill>
                <a:latin typeface="Calibri"/>
                <a:cs typeface="Calibri"/>
              </a:rPr>
              <a:t> </a:t>
            </a:r>
            <a:r>
              <a:rPr sz="2000" spc="-25" dirty="0">
                <a:solidFill>
                  <a:srgbClr val="C0504D"/>
                </a:solidFill>
                <a:latin typeface="Calibri"/>
                <a:cs typeface="Calibri"/>
              </a:rPr>
              <a:t>P)</a:t>
            </a:r>
            <a:endParaRPr sz="2000">
              <a:latin typeface="Calibri"/>
              <a:cs typeface="Calibri"/>
            </a:endParaRPr>
          </a:p>
          <a:p>
            <a:pPr marL="5075555">
              <a:lnSpc>
                <a:spcPct val="100000"/>
              </a:lnSpc>
              <a:spcBef>
                <a:spcPts val="484"/>
              </a:spcBef>
            </a:pPr>
            <a:r>
              <a:rPr sz="2000" dirty="0">
                <a:solidFill>
                  <a:srgbClr val="C0504D"/>
                </a:solidFill>
                <a:latin typeface="Calibri"/>
                <a:cs typeface="Calibri"/>
              </a:rPr>
              <a:t>=</a:t>
            </a:r>
            <a:r>
              <a:rPr sz="2000" spc="-10" dirty="0">
                <a:solidFill>
                  <a:srgbClr val="C0504D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C0504D"/>
                </a:solidFill>
                <a:latin typeface="Calibri"/>
                <a:cs typeface="Calibri"/>
              </a:rPr>
              <a:t>(2</a:t>
            </a:r>
            <a:r>
              <a:rPr sz="2000" spc="-10" dirty="0">
                <a:solidFill>
                  <a:srgbClr val="C0504D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C0504D"/>
                </a:solidFill>
                <a:latin typeface="Calibri"/>
                <a:cs typeface="Calibri"/>
              </a:rPr>
              <a:t>–</a:t>
            </a:r>
            <a:r>
              <a:rPr sz="2000" spc="-10" dirty="0">
                <a:solidFill>
                  <a:srgbClr val="C0504D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C0504D"/>
                </a:solidFill>
                <a:latin typeface="Calibri"/>
                <a:cs typeface="Calibri"/>
              </a:rPr>
              <a:t>4)/3</a:t>
            </a:r>
            <a:r>
              <a:rPr sz="2000" spc="-20" dirty="0">
                <a:solidFill>
                  <a:srgbClr val="C0504D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C0504D"/>
                </a:solidFill>
                <a:latin typeface="Calibri"/>
                <a:cs typeface="Calibri"/>
              </a:rPr>
              <a:t>=</a:t>
            </a:r>
            <a:r>
              <a:rPr sz="2000" spc="-5" dirty="0">
                <a:solidFill>
                  <a:srgbClr val="C0504D"/>
                </a:solidFill>
                <a:latin typeface="Calibri"/>
                <a:cs typeface="Calibri"/>
              </a:rPr>
              <a:t> </a:t>
            </a:r>
            <a:r>
              <a:rPr sz="2000" spc="-10" dirty="0">
                <a:solidFill>
                  <a:srgbClr val="C0504D"/>
                </a:solidFill>
                <a:latin typeface="Calibri"/>
                <a:cs typeface="Calibri"/>
              </a:rPr>
              <a:t>-</a:t>
            </a:r>
            <a:r>
              <a:rPr sz="2000" dirty="0">
                <a:solidFill>
                  <a:srgbClr val="C0504D"/>
                </a:solidFill>
                <a:latin typeface="Calibri"/>
                <a:cs typeface="Calibri"/>
              </a:rPr>
              <a:t>0.667</a:t>
            </a:r>
            <a:r>
              <a:rPr sz="2000" spc="-35" dirty="0">
                <a:solidFill>
                  <a:srgbClr val="C0504D"/>
                </a:solidFill>
                <a:latin typeface="Calibri"/>
                <a:cs typeface="Calibri"/>
              </a:rPr>
              <a:t> </a:t>
            </a:r>
            <a:r>
              <a:rPr sz="2000" spc="-10" dirty="0">
                <a:solidFill>
                  <a:srgbClr val="C0504D"/>
                </a:solidFill>
                <a:latin typeface="Calibri"/>
                <a:cs typeface="Calibri"/>
              </a:rPr>
              <a:t>(-66.7%)</a:t>
            </a:r>
            <a:endParaRPr sz="20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735"/>
              </a:spcBef>
            </a:pPr>
            <a:endParaRPr sz="2000">
              <a:latin typeface="Calibri"/>
              <a:cs typeface="Calibri"/>
            </a:endParaRPr>
          </a:p>
          <a:p>
            <a:pPr marL="4258310">
              <a:lnSpc>
                <a:spcPct val="100000"/>
              </a:lnSpc>
            </a:pPr>
            <a:r>
              <a:rPr sz="2000" dirty="0">
                <a:solidFill>
                  <a:srgbClr val="C0504D"/>
                </a:solidFill>
                <a:latin typeface="Calibri"/>
                <a:cs typeface="Calibri"/>
              </a:rPr>
              <a:t>%∆</a:t>
            </a:r>
            <a:r>
              <a:rPr sz="2000" spc="-35" dirty="0">
                <a:solidFill>
                  <a:srgbClr val="C0504D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C0504D"/>
                </a:solidFill>
                <a:latin typeface="Calibri"/>
                <a:cs typeface="Calibri"/>
              </a:rPr>
              <a:t>in</a:t>
            </a:r>
            <a:r>
              <a:rPr sz="2000" spc="-15" dirty="0">
                <a:solidFill>
                  <a:srgbClr val="C0504D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C0504D"/>
                </a:solidFill>
                <a:latin typeface="Calibri"/>
                <a:cs typeface="Calibri"/>
              </a:rPr>
              <a:t>Q</a:t>
            </a:r>
            <a:r>
              <a:rPr sz="1950" baseline="-21367" dirty="0">
                <a:solidFill>
                  <a:srgbClr val="C0504D"/>
                </a:solidFill>
                <a:latin typeface="Calibri"/>
                <a:cs typeface="Calibri"/>
              </a:rPr>
              <a:t>d</a:t>
            </a:r>
            <a:r>
              <a:rPr sz="1950" spc="217" baseline="-21367" dirty="0">
                <a:solidFill>
                  <a:srgbClr val="C0504D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C0504D"/>
                </a:solidFill>
                <a:latin typeface="Calibri"/>
                <a:cs typeface="Calibri"/>
              </a:rPr>
              <a:t>=</a:t>
            </a:r>
            <a:r>
              <a:rPr sz="2000" spc="-10" dirty="0">
                <a:solidFill>
                  <a:srgbClr val="C0504D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C0504D"/>
                </a:solidFill>
                <a:latin typeface="Calibri"/>
                <a:cs typeface="Calibri"/>
              </a:rPr>
              <a:t>(∆</a:t>
            </a:r>
            <a:r>
              <a:rPr sz="2000" spc="-20" dirty="0">
                <a:solidFill>
                  <a:srgbClr val="C0504D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C0504D"/>
                </a:solidFill>
                <a:latin typeface="Calibri"/>
                <a:cs typeface="Calibri"/>
              </a:rPr>
              <a:t>in</a:t>
            </a:r>
            <a:r>
              <a:rPr sz="2000" spc="-15" dirty="0">
                <a:solidFill>
                  <a:srgbClr val="C0504D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C0504D"/>
                </a:solidFill>
                <a:latin typeface="Calibri"/>
                <a:cs typeface="Calibri"/>
              </a:rPr>
              <a:t>Q</a:t>
            </a:r>
            <a:r>
              <a:rPr sz="1950" baseline="-21367" dirty="0">
                <a:solidFill>
                  <a:srgbClr val="C0504D"/>
                </a:solidFill>
                <a:latin typeface="Calibri"/>
                <a:cs typeface="Calibri"/>
              </a:rPr>
              <a:t>d</a:t>
            </a:r>
            <a:r>
              <a:rPr sz="2000" dirty="0">
                <a:solidFill>
                  <a:srgbClr val="C0504D"/>
                </a:solidFill>
                <a:latin typeface="Calibri"/>
                <a:cs typeface="Calibri"/>
              </a:rPr>
              <a:t>)</a:t>
            </a:r>
            <a:r>
              <a:rPr sz="2000" spc="-10" dirty="0">
                <a:solidFill>
                  <a:srgbClr val="C0504D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C0504D"/>
                </a:solidFill>
                <a:latin typeface="Calibri"/>
                <a:cs typeface="Calibri"/>
              </a:rPr>
              <a:t>/</a:t>
            </a:r>
            <a:r>
              <a:rPr sz="2000" spc="-20" dirty="0">
                <a:solidFill>
                  <a:srgbClr val="C0504D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C0504D"/>
                </a:solidFill>
                <a:latin typeface="Calibri"/>
                <a:cs typeface="Calibri"/>
              </a:rPr>
              <a:t>(mid</a:t>
            </a:r>
            <a:r>
              <a:rPr sz="2000" spc="-10" dirty="0">
                <a:solidFill>
                  <a:srgbClr val="C0504D"/>
                </a:solidFill>
                <a:latin typeface="Calibri"/>
                <a:cs typeface="Calibri"/>
              </a:rPr>
              <a:t> </a:t>
            </a:r>
            <a:r>
              <a:rPr sz="2000" spc="-25" dirty="0">
                <a:solidFill>
                  <a:srgbClr val="C0504D"/>
                </a:solidFill>
                <a:latin typeface="Calibri"/>
                <a:cs typeface="Calibri"/>
              </a:rPr>
              <a:t>Q</a:t>
            </a:r>
            <a:r>
              <a:rPr sz="1950" spc="-37" baseline="-21367" dirty="0">
                <a:solidFill>
                  <a:srgbClr val="C0504D"/>
                </a:solidFill>
                <a:latin typeface="Calibri"/>
                <a:cs typeface="Calibri"/>
              </a:rPr>
              <a:t>d</a:t>
            </a:r>
            <a:r>
              <a:rPr sz="2000" spc="-25" dirty="0">
                <a:solidFill>
                  <a:srgbClr val="C0504D"/>
                </a:solidFill>
                <a:latin typeface="Calibri"/>
                <a:cs typeface="Calibri"/>
              </a:rPr>
              <a:t>)</a:t>
            </a:r>
            <a:endParaRPr sz="2000">
              <a:latin typeface="Calibri"/>
              <a:cs typeface="Calibri"/>
            </a:endParaRPr>
          </a:p>
          <a:p>
            <a:pPr marL="5229225">
              <a:lnSpc>
                <a:spcPct val="100000"/>
              </a:lnSpc>
              <a:spcBef>
                <a:spcPts val="480"/>
              </a:spcBef>
            </a:pPr>
            <a:r>
              <a:rPr sz="2000" dirty="0">
                <a:solidFill>
                  <a:srgbClr val="C0504D"/>
                </a:solidFill>
                <a:latin typeface="Calibri"/>
                <a:cs typeface="Calibri"/>
              </a:rPr>
              <a:t>=</a:t>
            </a:r>
            <a:r>
              <a:rPr sz="2000" spc="-10" dirty="0">
                <a:solidFill>
                  <a:srgbClr val="C0504D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C0504D"/>
                </a:solidFill>
                <a:latin typeface="Calibri"/>
                <a:cs typeface="Calibri"/>
              </a:rPr>
              <a:t>(40</a:t>
            </a:r>
            <a:r>
              <a:rPr sz="2000" spc="-15" dirty="0">
                <a:solidFill>
                  <a:srgbClr val="C0504D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C0504D"/>
                </a:solidFill>
                <a:latin typeface="Calibri"/>
                <a:cs typeface="Calibri"/>
              </a:rPr>
              <a:t>–</a:t>
            </a:r>
            <a:r>
              <a:rPr sz="2000" spc="-20" dirty="0">
                <a:solidFill>
                  <a:srgbClr val="C0504D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C0504D"/>
                </a:solidFill>
                <a:latin typeface="Calibri"/>
                <a:cs typeface="Calibri"/>
              </a:rPr>
              <a:t>30)/35</a:t>
            </a:r>
            <a:r>
              <a:rPr sz="2000" spc="-35" dirty="0">
                <a:solidFill>
                  <a:srgbClr val="C0504D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C0504D"/>
                </a:solidFill>
                <a:latin typeface="Calibri"/>
                <a:cs typeface="Calibri"/>
              </a:rPr>
              <a:t>=</a:t>
            </a:r>
            <a:r>
              <a:rPr sz="2000" spc="-5" dirty="0">
                <a:solidFill>
                  <a:srgbClr val="C0504D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C0504D"/>
                </a:solidFill>
                <a:latin typeface="Calibri"/>
                <a:cs typeface="Calibri"/>
              </a:rPr>
              <a:t>0.286</a:t>
            </a:r>
            <a:r>
              <a:rPr sz="2000" spc="-35" dirty="0">
                <a:solidFill>
                  <a:srgbClr val="C0504D"/>
                </a:solidFill>
                <a:latin typeface="Calibri"/>
                <a:cs typeface="Calibri"/>
              </a:rPr>
              <a:t> </a:t>
            </a:r>
            <a:r>
              <a:rPr sz="2000" spc="-10" dirty="0">
                <a:solidFill>
                  <a:srgbClr val="C0504D"/>
                </a:solidFill>
                <a:latin typeface="Calibri"/>
                <a:cs typeface="Calibri"/>
              </a:rPr>
              <a:t>(28.6%)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402361" y="2311183"/>
            <a:ext cx="280035" cy="1023619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>
              <a:lnSpc>
                <a:spcPts val="2005"/>
              </a:lnSpc>
            </a:pPr>
            <a:r>
              <a:rPr sz="2000" dirty="0">
                <a:latin typeface="Calibri"/>
                <a:cs typeface="Calibri"/>
              </a:rPr>
              <a:t>Price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in</a:t>
            </a:r>
            <a:r>
              <a:rPr sz="1800" spc="-20" dirty="0">
                <a:latin typeface="Calibri"/>
                <a:cs typeface="Calibri"/>
              </a:rPr>
              <a:t> </a:t>
            </a:r>
            <a:r>
              <a:rPr sz="1800" spc="-25" dirty="0">
                <a:latin typeface="Calibri"/>
                <a:cs typeface="Calibri"/>
              </a:rPr>
              <a:t>£s</a:t>
            </a:r>
            <a:endParaRPr sz="1800">
              <a:latin typeface="Calibri"/>
              <a:cs typeface="Calibri"/>
            </a:endParaRPr>
          </a:p>
        </p:txBody>
      </p:sp>
      <p:grpSp>
        <p:nvGrpSpPr>
          <p:cNvPr id="27" name="object 27"/>
          <p:cNvGrpSpPr/>
          <p:nvPr/>
        </p:nvGrpSpPr>
        <p:grpSpPr>
          <a:xfrm>
            <a:off x="3503676" y="4419600"/>
            <a:ext cx="1264920" cy="1001394"/>
            <a:chOff x="3503676" y="4419600"/>
            <a:chExt cx="1264920" cy="1001394"/>
          </a:xfrm>
        </p:grpSpPr>
        <p:pic>
          <p:nvPicPr>
            <p:cNvPr id="28" name="object 28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3503676" y="4419600"/>
              <a:ext cx="310959" cy="1001268"/>
            </a:xfrm>
            <a:prstGeom prst="rect">
              <a:avLst/>
            </a:prstGeom>
          </p:spPr>
        </p:pic>
        <p:sp>
          <p:nvSpPr>
            <p:cNvPr id="29" name="object 29"/>
            <p:cNvSpPr/>
            <p:nvPr/>
          </p:nvSpPr>
          <p:spPr>
            <a:xfrm>
              <a:off x="3604260" y="4438650"/>
              <a:ext cx="114300" cy="805815"/>
            </a:xfrm>
            <a:custGeom>
              <a:avLst/>
              <a:gdLst/>
              <a:ahLst/>
              <a:cxnLst/>
              <a:rect l="l" t="t" r="r" b="b"/>
              <a:pathLst>
                <a:path w="114300" h="805814">
                  <a:moveTo>
                    <a:pt x="0" y="691514"/>
                  </a:moveTo>
                  <a:lnTo>
                    <a:pt x="57150" y="805815"/>
                  </a:lnTo>
                  <a:lnTo>
                    <a:pt x="95250" y="729614"/>
                  </a:lnTo>
                  <a:lnTo>
                    <a:pt x="38100" y="729614"/>
                  </a:lnTo>
                  <a:lnTo>
                    <a:pt x="38100" y="716914"/>
                  </a:lnTo>
                  <a:lnTo>
                    <a:pt x="0" y="691514"/>
                  </a:lnTo>
                  <a:close/>
                </a:path>
                <a:path w="114300" h="805814">
                  <a:moveTo>
                    <a:pt x="38100" y="716914"/>
                  </a:moveTo>
                  <a:lnTo>
                    <a:pt x="38100" y="729614"/>
                  </a:lnTo>
                  <a:lnTo>
                    <a:pt x="57150" y="729614"/>
                  </a:lnTo>
                  <a:lnTo>
                    <a:pt x="38100" y="716914"/>
                  </a:lnTo>
                  <a:close/>
                </a:path>
                <a:path w="114300" h="805814">
                  <a:moveTo>
                    <a:pt x="76200" y="0"/>
                  </a:moveTo>
                  <a:lnTo>
                    <a:pt x="38100" y="0"/>
                  </a:lnTo>
                  <a:lnTo>
                    <a:pt x="38100" y="716914"/>
                  </a:lnTo>
                  <a:lnTo>
                    <a:pt x="57150" y="729614"/>
                  </a:lnTo>
                  <a:lnTo>
                    <a:pt x="76200" y="716914"/>
                  </a:lnTo>
                  <a:lnTo>
                    <a:pt x="76200" y="0"/>
                  </a:lnTo>
                  <a:close/>
                </a:path>
                <a:path w="114300" h="805814">
                  <a:moveTo>
                    <a:pt x="76200" y="716914"/>
                  </a:moveTo>
                  <a:lnTo>
                    <a:pt x="57150" y="729614"/>
                  </a:lnTo>
                  <a:lnTo>
                    <a:pt x="76200" y="729614"/>
                  </a:lnTo>
                  <a:lnTo>
                    <a:pt x="76200" y="716914"/>
                  </a:lnTo>
                  <a:close/>
                </a:path>
                <a:path w="114300" h="805814">
                  <a:moveTo>
                    <a:pt x="114300" y="691514"/>
                  </a:moveTo>
                  <a:lnTo>
                    <a:pt x="76200" y="716914"/>
                  </a:lnTo>
                  <a:lnTo>
                    <a:pt x="76200" y="729614"/>
                  </a:lnTo>
                  <a:lnTo>
                    <a:pt x="95250" y="729614"/>
                  </a:lnTo>
                  <a:lnTo>
                    <a:pt x="114300" y="691514"/>
                  </a:lnTo>
                  <a:close/>
                </a:path>
              </a:pathLst>
            </a:custGeom>
            <a:solidFill>
              <a:srgbClr val="C0504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0" name="object 30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3621024" y="5110035"/>
              <a:ext cx="1147572" cy="310959"/>
            </a:xfrm>
            <a:prstGeom prst="rect">
              <a:avLst/>
            </a:prstGeom>
          </p:spPr>
        </p:pic>
        <p:sp>
          <p:nvSpPr>
            <p:cNvPr id="31" name="object 31"/>
            <p:cNvSpPr/>
            <p:nvPr/>
          </p:nvSpPr>
          <p:spPr>
            <a:xfrm>
              <a:off x="3664458" y="5187695"/>
              <a:ext cx="951865" cy="114300"/>
            </a:xfrm>
            <a:custGeom>
              <a:avLst/>
              <a:gdLst/>
              <a:ahLst/>
              <a:cxnLst/>
              <a:rect l="l" t="t" r="r" b="b"/>
              <a:pathLst>
                <a:path w="951864" h="114300">
                  <a:moveTo>
                    <a:pt x="875156" y="57149"/>
                  </a:moveTo>
                  <a:lnTo>
                    <a:pt x="837056" y="114299"/>
                  </a:lnTo>
                  <a:lnTo>
                    <a:pt x="913256" y="76199"/>
                  </a:lnTo>
                  <a:lnTo>
                    <a:pt x="875156" y="76199"/>
                  </a:lnTo>
                  <a:lnTo>
                    <a:pt x="875156" y="57149"/>
                  </a:lnTo>
                  <a:close/>
                </a:path>
                <a:path w="951864" h="114300">
                  <a:moveTo>
                    <a:pt x="862456" y="38099"/>
                  </a:moveTo>
                  <a:lnTo>
                    <a:pt x="0" y="38099"/>
                  </a:lnTo>
                  <a:lnTo>
                    <a:pt x="0" y="76199"/>
                  </a:lnTo>
                  <a:lnTo>
                    <a:pt x="862456" y="76199"/>
                  </a:lnTo>
                  <a:lnTo>
                    <a:pt x="875156" y="57149"/>
                  </a:lnTo>
                  <a:lnTo>
                    <a:pt x="862456" y="38099"/>
                  </a:lnTo>
                  <a:close/>
                </a:path>
                <a:path w="951864" h="114300">
                  <a:moveTo>
                    <a:pt x="913256" y="38099"/>
                  </a:moveTo>
                  <a:lnTo>
                    <a:pt x="875156" y="38099"/>
                  </a:lnTo>
                  <a:lnTo>
                    <a:pt x="875156" y="76199"/>
                  </a:lnTo>
                  <a:lnTo>
                    <a:pt x="913256" y="76199"/>
                  </a:lnTo>
                  <a:lnTo>
                    <a:pt x="951356" y="57149"/>
                  </a:lnTo>
                  <a:lnTo>
                    <a:pt x="913256" y="38099"/>
                  </a:lnTo>
                  <a:close/>
                </a:path>
                <a:path w="951864" h="114300">
                  <a:moveTo>
                    <a:pt x="837056" y="0"/>
                  </a:moveTo>
                  <a:lnTo>
                    <a:pt x="875156" y="57149"/>
                  </a:lnTo>
                  <a:lnTo>
                    <a:pt x="875156" y="38099"/>
                  </a:lnTo>
                  <a:lnTo>
                    <a:pt x="913256" y="38099"/>
                  </a:lnTo>
                  <a:lnTo>
                    <a:pt x="837056" y="0"/>
                  </a:lnTo>
                  <a:close/>
                </a:path>
              </a:pathLst>
            </a:custGeom>
            <a:solidFill>
              <a:srgbClr val="C0504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2" name="object 32"/>
          <p:cNvSpPr txBox="1"/>
          <p:nvPr/>
        </p:nvSpPr>
        <p:spPr>
          <a:xfrm>
            <a:off x="3479927" y="6128943"/>
            <a:ext cx="347980" cy="26007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2005"/>
              </a:lnSpc>
            </a:pPr>
            <a:r>
              <a:rPr lang="en-GB" sz="2000" spc="-25" dirty="0">
                <a:latin typeface="Calibri"/>
                <a:cs typeface="Calibri"/>
              </a:rPr>
              <a:t>30</a:t>
            </a:r>
            <a:endParaRPr sz="2000" dirty="0">
              <a:latin typeface="Calibri"/>
              <a:cs typeface="Calibri"/>
            </a:endParaRPr>
          </a:p>
        </p:txBody>
      </p:sp>
      <p:sp>
        <p:nvSpPr>
          <p:cNvPr id="33" name="object 33"/>
          <p:cNvSpPr txBox="1"/>
          <p:nvPr/>
        </p:nvSpPr>
        <p:spPr>
          <a:xfrm>
            <a:off x="3980434" y="6130163"/>
            <a:ext cx="284480" cy="2800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2005"/>
              </a:lnSpc>
            </a:pPr>
            <a:r>
              <a:rPr sz="2000" spc="-25" dirty="0">
                <a:latin typeface="Calibri"/>
                <a:cs typeface="Calibri"/>
              </a:rPr>
              <a:t>35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34" name="object 34"/>
          <p:cNvSpPr txBox="1"/>
          <p:nvPr/>
        </p:nvSpPr>
        <p:spPr>
          <a:xfrm>
            <a:off x="4427601" y="6128943"/>
            <a:ext cx="284480" cy="2800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2005"/>
              </a:lnSpc>
            </a:pPr>
            <a:r>
              <a:rPr sz="2000" spc="-25" dirty="0">
                <a:latin typeface="Calibri"/>
                <a:cs typeface="Calibri"/>
              </a:rPr>
              <a:t>40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35" name="object 35"/>
          <p:cNvSpPr txBox="1"/>
          <p:nvPr/>
        </p:nvSpPr>
        <p:spPr>
          <a:xfrm>
            <a:off x="4986273" y="6307251"/>
            <a:ext cx="2098675" cy="2800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2005"/>
              </a:lnSpc>
            </a:pPr>
            <a:r>
              <a:rPr sz="2000" dirty="0">
                <a:latin typeface="Calibri"/>
                <a:cs typeface="Calibri"/>
              </a:rPr>
              <a:t>Quantity</a:t>
            </a:r>
            <a:r>
              <a:rPr sz="2000" spc="-7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demanded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36" name="object 3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22</a:t>
            </a:fld>
            <a:endParaRPr spc="-25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698245" y="4425441"/>
            <a:ext cx="5111115" cy="1605280"/>
            <a:chOff x="698245" y="4425441"/>
            <a:chExt cx="5111115" cy="1605280"/>
          </a:xfrm>
        </p:grpSpPr>
        <p:sp>
          <p:nvSpPr>
            <p:cNvPr id="3" name="object 3"/>
            <p:cNvSpPr/>
            <p:nvPr/>
          </p:nvSpPr>
          <p:spPr>
            <a:xfrm>
              <a:off x="3642360" y="4431791"/>
              <a:ext cx="0" cy="1577340"/>
            </a:xfrm>
            <a:custGeom>
              <a:avLst/>
              <a:gdLst/>
              <a:ahLst/>
              <a:cxnLst/>
              <a:rect l="l" t="t" r="r" b="b"/>
              <a:pathLst>
                <a:path h="1577339">
                  <a:moveTo>
                    <a:pt x="0" y="0"/>
                  </a:moveTo>
                  <a:lnTo>
                    <a:pt x="0" y="1577339"/>
                  </a:lnTo>
                </a:path>
              </a:pathLst>
            </a:custGeom>
            <a:ln w="12700">
              <a:solidFill>
                <a:srgbClr val="BEBEBE"/>
              </a:solidFill>
              <a:prstDash val="sys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710945" y="6009893"/>
              <a:ext cx="5085715" cy="7620"/>
            </a:xfrm>
            <a:custGeom>
              <a:avLst/>
              <a:gdLst/>
              <a:ahLst/>
              <a:cxnLst/>
              <a:rect l="l" t="t" r="r" b="b"/>
              <a:pathLst>
                <a:path w="5085715" h="7620">
                  <a:moveTo>
                    <a:pt x="0" y="0"/>
                  </a:moveTo>
                  <a:lnTo>
                    <a:pt x="5085588" y="7619"/>
                  </a:lnTo>
                </a:path>
              </a:pathLst>
            </a:custGeom>
            <a:ln w="254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" name="object 5"/>
          <p:cNvSpPr txBox="1"/>
          <p:nvPr/>
        </p:nvSpPr>
        <p:spPr>
          <a:xfrm>
            <a:off x="5299709" y="5434380"/>
            <a:ext cx="112458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solidFill>
                  <a:srgbClr val="4F81BC"/>
                </a:solidFill>
                <a:latin typeface="Calibri"/>
                <a:cs typeface="Calibri"/>
              </a:rPr>
              <a:t>demand</a:t>
            </a:r>
            <a:r>
              <a:rPr sz="1800" spc="-60" dirty="0">
                <a:solidFill>
                  <a:srgbClr val="4F81BC"/>
                </a:solidFill>
                <a:latin typeface="Calibri"/>
                <a:cs typeface="Calibri"/>
              </a:rPr>
              <a:t> </a:t>
            </a:r>
            <a:r>
              <a:rPr sz="1800" spc="-25" dirty="0">
                <a:solidFill>
                  <a:srgbClr val="4F81BC"/>
                </a:solidFill>
                <a:latin typeface="Calibri"/>
                <a:cs typeface="Calibri"/>
              </a:rPr>
              <a:t>(D)</a:t>
            </a:r>
            <a:endParaRPr sz="1800">
              <a:latin typeface="Calibri"/>
              <a:cs typeface="Calibri"/>
            </a:endParaRPr>
          </a:p>
        </p:txBody>
      </p:sp>
      <p:grpSp>
        <p:nvGrpSpPr>
          <p:cNvPr id="6" name="object 6"/>
          <p:cNvGrpSpPr/>
          <p:nvPr/>
        </p:nvGrpSpPr>
        <p:grpSpPr>
          <a:xfrm>
            <a:off x="913130" y="1978914"/>
            <a:ext cx="4509770" cy="4247515"/>
            <a:chOff x="913130" y="1978914"/>
            <a:chExt cx="4509770" cy="4247515"/>
          </a:xfrm>
        </p:grpSpPr>
        <p:sp>
          <p:nvSpPr>
            <p:cNvPr id="7" name="object 7"/>
            <p:cNvSpPr/>
            <p:nvPr/>
          </p:nvSpPr>
          <p:spPr>
            <a:xfrm>
              <a:off x="925830" y="1978914"/>
              <a:ext cx="0" cy="4247515"/>
            </a:xfrm>
            <a:custGeom>
              <a:avLst/>
              <a:gdLst/>
              <a:ahLst/>
              <a:cxnLst/>
              <a:rect l="l" t="t" r="r" b="b"/>
              <a:pathLst>
                <a:path h="4247515">
                  <a:moveTo>
                    <a:pt x="0" y="0"/>
                  </a:moveTo>
                  <a:lnTo>
                    <a:pt x="0" y="4247388"/>
                  </a:lnTo>
                </a:path>
              </a:pathLst>
            </a:custGeom>
            <a:ln w="254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925068" y="3645408"/>
              <a:ext cx="2717800" cy="2326005"/>
            </a:xfrm>
            <a:custGeom>
              <a:avLst/>
              <a:gdLst/>
              <a:ahLst/>
              <a:cxnLst/>
              <a:rect l="l" t="t" r="r" b="b"/>
              <a:pathLst>
                <a:path w="2717800" h="2326004">
                  <a:moveTo>
                    <a:pt x="2717292" y="787908"/>
                  </a:moveTo>
                  <a:lnTo>
                    <a:pt x="0" y="787908"/>
                  </a:lnTo>
                </a:path>
                <a:path w="2717800" h="2326004">
                  <a:moveTo>
                    <a:pt x="1709927" y="0"/>
                  </a:moveTo>
                  <a:lnTo>
                    <a:pt x="7619" y="0"/>
                  </a:lnTo>
                </a:path>
                <a:path w="2717800" h="2326004">
                  <a:moveTo>
                    <a:pt x="1702308" y="0"/>
                  </a:moveTo>
                  <a:lnTo>
                    <a:pt x="1702308" y="2325624"/>
                  </a:lnTo>
                </a:path>
              </a:pathLst>
            </a:custGeom>
            <a:ln w="12700">
              <a:solidFill>
                <a:srgbClr val="BEBEBE"/>
              </a:solidFill>
              <a:prstDash val="sys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9" name="object 9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207008" y="2545080"/>
              <a:ext cx="4215384" cy="3320796"/>
            </a:xfrm>
            <a:prstGeom prst="rect">
              <a:avLst/>
            </a:prstGeom>
          </p:spPr>
        </p:pic>
        <p:sp>
          <p:nvSpPr>
            <p:cNvPr id="10" name="object 10"/>
            <p:cNvSpPr/>
            <p:nvPr/>
          </p:nvSpPr>
          <p:spPr>
            <a:xfrm>
              <a:off x="1261110" y="2579370"/>
              <a:ext cx="4104640" cy="3206750"/>
            </a:xfrm>
            <a:custGeom>
              <a:avLst/>
              <a:gdLst/>
              <a:ahLst/>
              <a:cxnLst/>
              <a:rect l="l" t="t" r="r" b="b"/>
              <a:pathLst>
                <a:path w="4104640" h="3206750">
                  <a:moveTo>
                    <a:pt x="0" y="0"/>
                  </a:moveTo>
                  <a:lnTo>
                    <a:pt x="4104131" y="3206495"/>
                  </a:lnTo>
                </a:path>
              </a:pathLst>
            </a:custGeom>
            <a:ln w="38100">
              <a:solidFill>
                <a:srgbClr val="4F81B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1" name="object 11"/>
          <p:cNvSpPr txBox="1"/>
          <p:nvPr/>
        </p:nvSpPr>
        <p:spPr>
          <a:xfrm>
            <a:off x="188391" y="1834806"/>
            <a:ext cx="280035" cy="1022985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>
              <a:lnSpc>
                <a:spcPts val="2005"/>
              </a:lnSpc>
            </a:pPr>
            <a:r>
              <a:rPr sz="2000" dirty="0">
                <a:latin typeface="Calibri"/>
                <a:cs typeface="Calibri"/>
              </a:rPr>
              <a:t>Price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in</a:t>
            </a:r>
            <a:r>
              <a:rPr sz="1800" spc="-20" dirty="0">
                <a:latin typeface="Calibri"/>
                <a:cs typeface="Calibri"/>
              </a:rPr>
              <a:t> </a:t>
            </a:r>
            <a:r>
              <a:rPr sz="1800" spc="-25" dirty="0">
                <a:latin typeface="Calibri"/>
                <a:cs typeface="Calibri"/>
              </a:rPr>
              <a:t>£s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520090" y="2628392"/>
            <a:ext cx="164465" cy="276034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spc="-50" dirty="0">
                <a:latin typeface="Calibri"/>
                <a:cs typeface="Calibri"/>
              </a:rPr>
              <a:t>8</a:t>
            </a:r>
            <a:endParaRPr sz="20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720"/>
              </a:spcBef>
            </a:pPr>
            <a:endParaRPr sz="2000">
              <a:latin typeface="Calibri"/>
              <a:cs typeface="Calibri"/>
            </a:endParaRPr>
          </a:p>
          <a:p>
            <a:pPr marL="15240">
              <a:lnSpc>
                <a:spcPct val="100000"/>
              </a:lnSpc>
            </a:pPr>
            <a:r>
              <a:rPr sz="2000" spc="-50" dirty="0">
                <a:latin typeface="Calibri"/>
                <a:cs typeface="Calibri"/>
              </a:rPr>
              <a:t>6</a:t>
            </a:r>
            <a:endParaRPr sz="20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370"/>
              </a:spcBef>
            </a:pPr>
            <a:endParaRPr sz="2000">
              <a:latin typeface="Calibri"/>
              <a:cs typeface="Calibri"/>
            </a:endParaRPr>
          </a:p>
          <a:p>
            <a:pPr marL="18415">
              <a:lnSpc>
                <a:spcPct val="100000"/>
              </a:lnSpc>
              <a:spcBef>
                <a:spcPts val="5"/>
              </a:spcBef>
            </a:pPr>
            <a:r>
              <a:rPr sz="2000" spc="-50" dirty="0">
                <a:latin typeface="Calibri"/>
                <a:cs typeface="Calibri"/>
              </a:rPr>
              <a:t>4</a:t>
            </a:r>
            <a:endParaRPr sz="20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505"/>
              </a:spcBef>
            </a:pPr>
            <a:endParaRPr sz="2000">
              <a:latin typeface="Calibri"/>
              <a:cs typeface="Calibri"/>
            </a:endParaRPr>
          </a:p>
          <a:p>
            <a:pPr marL="21590">
              <a:lnSpc>
                <a:spcPct val="100000"/>
              </a:lnSpc>
            </a:pPr>
            <a:r>
              <a:rPr sz="2000" spc="-50" dirty="0">
                <a:latin typeface="Calibri"/>
                <a:cs typeface="Calibri"/>
              </a:rPr>
              <a:t>2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13" name="object 13"/>
          <p:cNvSpPr txBox="1">
            <a:spLocks noGrp="1"/>
          </p:cNvSpPr>
          <p:nvPr>
            <p:ph type="title"/>
          </p:nvPr>
        </p:nvSpPr>
        <p:spPr>
          <a:xfrm>
            <a:off x="3464814" y="464947"/>
            <a:ext cx="2090420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b="0" dirty="0">
                <a:latin typeface="Calibri"/>
                <a:cs typeface="Calibri"/>
              </a:rPr>
              <a:t>Quick</a:t>
            </a:r>
            <a:r>
              <a:rPr sz="2800" b="0" spc="-45" dirty="0">
                <a:latin typeface="Calibri"/>
                <a:cs typeface="Calibri"/>
              </a:rPr>
              <a:t> </a:t>
            </a:r>
            <a:r>
              <a:rPr sz="2800" b="0" spc="-10" dirty="0">
                <a:latin typeface="Calibri"/>
                <a:cs typeface="Calibri"/>
              </a:rPr>
              <a:t>Exercise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1220520" y="1074546"/>
            <a:ext cx="6109970" cy="6356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5"/>
              </a:spcBef>
            </a:pPr>
            <a:r>
              <a:rPr sz="2000" spc="-10" dirty="0">
                <a:latin typeface="Calibri"/>
                <a:cs typeface="Calibri"/>
              </a:rPr>
              <a:t>Calculate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following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price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elasticity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of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demand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using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spc="-25" dirty="0">
                <a:latin typeface="Calibri"/>
                <a:cs typeface="Calibri"/>
              </a:rPr>
              <a:t>the </a:t>
            </a:r>
            <a:r>
              <a:rPr sz="2000" dirty="0">
                <a:latin typeface="Calibri"/>
                <a:cs typeface="Calibri"/>
              </a:rPr>
              <a:t>midpoint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method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for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price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decrease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from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6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to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spc="-25" dirty="0">
                <a:latin typeface="Calibri"/>
                <a:cs typeface="Calibri"/>
              </a:rPr>
              <a:t>4.</a:t>
            </a:r>
            <a:endParaRPr sz="2000">
              <a:latin typeface="Calibri"/>
              <a:cs typeface="Calibri"/>
            </a:endParaRPr>
          </a:p>
        </p:txBody>
      </p:sp>
      <p:grpSp>
        <p:nvGrpSpPr>
          <p:cNvPr id="15" name="object 15"/>
          <p:cNvGrpSpPr/>
          <p:nvPr/>
        </p:nvGrpSpPr>
        <p:grpSpPr>
          <a:xfrm>
            <a:off x="7871714" y="465073"/>
            <a:ext cx="955040" cy="601980"/>
            <a:chOff x="7871714" y="465073"/>
            <a:chExt cx="955040" cy="601980"/>
          </a:xfrm>
        </p:grpSpPr>
        <p:sp>
          <p:nvSpPr>
            <p:cNvPr id="16" name="object 16"/>
            <p:cNvSpPr/>
            <p:nvPr/>
          </p:nvSpPr>
          <p:spPr>
            <a:xfrm>
              <a:off x="8225790" y="549782"/>
              <a:ext cx="247015" cy="324485"/>
            </a:xfrm>
            <a:custGeom>
              <a:avLst/>
              <a:gdLst/>
              <a:ahLst/>
              <a:cxnLst/>
              <a:rect l="l" t="t" r="r" b="b"/>
              <a:pathLst>
                <a:path w="247015" h="324484">
                  <a:moveTo>
                    <a:pt x="0" y="123443"/>
                  </a:moveTo>
                  <a:lnTo>
                    <a:pt x="9697" y="75384"/>
                  </a:lnTo>
                  <a:lnTo>
                    <a:pt x="36147" y="36147"/>
                  </a:lnTo>
                  <a:lnTo>
                    <a:pt x="75384" y="9697"/>
                  </a:lnTo>
                  <a:lnTo>
                    <a:pt x="123443" y="0"/>
                  </a:lnTo>
                  <a:lnTo>
                    <a:pt x="171503" y="9697"/>
                  </a:lnTo>
                  <a:lnTo>
                    <a:pt x="210740" y="36147"/>
                  </a:lnTo>
                  <a:lnTo>
                    <a:pt x="237190" y="75384"/>
                  </a:lnTo>
                  <a:lnTo>
                    <a:pt x="246887" y="123443"/>
                  </a:lnTo>
                  <a:lnTo>
                    <a:pt x="242030" y="159502"/>
                  </a:lnTo>
                  <a:lnTo>
                    <a:pt x="228790" y="188928"/>
                  </a:lnTo>
                  <a:lnTo>
                    <a:pt x="209168" y="208758"/>
                  </a:lnTo>
                  <a:lnTo>
                    <a:pt x="185165" y="216026"/>
                  </a:lnTo>
                  <a:lnTo>
                    <a:pt x="173164" y="219662"/>
                  </a:lnTo>
                  <a:lnTo>
                    <a:pt x="163353" y="229584"/>
                  </a:lnTo>
                  <a:lnTo>
                    <a:pt x="156733" y="244316"/>
                  </a:lnTo>
                  <a:lnTo>
                    <a:pt x="154304" y="262381"/>
                  </a:lnTo>
                  <a:lnTo>
                    <a:pt x="154304" y="324103"/>
                  </a:lnTo>
                  <a:lnTo>
                    <a:pt x="92582" y="324103"/>
                  </a:lnTo>
                  <a:lnTo>
                    <a:pt x="92582" y="262381"/>
                  </a:lnTo>
                  <a:lnTo>
                    <a:pt x="97440" y="226323"/>
                  </a:lnTo>
                  <a:lnTo>
                    <a:pt x="110680" y="196897"/>
                  </a:lnTo>
                  <a:lnTo>
                    <a:pt x="130301" y="177067"/>
                  </a:lnTo>
                  <a:lnTo>
                    <a:pt x="154304" y="169799"/>
                  </a:lnTo>
                  <a:lnTo>
                    <a:pt x="166306" y="166145"/>
                  </a:lnTo>
                  <a:lnTo>
                    <a:pt x="176117" y="156194"/>
                  </a:lnTo>
                  <a:lnTo>
                    <a:pt x="182737" y="141456"/>
                  </a:lnTo>
                  <a:lnTo>
                    <a:pt x="185165" y="123443"/>
                  </a:lnTo>
                  <a:lnTo>
                    <a:pt x="180308" y="99440"/>
                  </a:lnTo>
                  <a:lnTo>
                    <a:pt x="167068" y="79819"/>
                  </a:lnTo>
                  <a:lnTo>
                    <a:pt x="147447" y="66579"/>
                  </a:lnTo>
                  <a:lnTo>
                    <a:pt x="123443" y="61721"/>
                  </a:lnTo>
                  <a:lnTo>
                    <a:pt x="99440" y="66579"/>
                  </a:lnTo>
                  <a:lnTo>
                    <a:pt x="79819" y="79819"/>
                  </a:lnTo>
                  <a:lnTo>
                    <a:pt x="66579" y="99440"/>
                  </a:lnTo>
                  <a:lnTo>
                    <a:pt x="61721" y="123443"/>
                  </a:lnTo>
                  <a:lnTo>
                    <a:pt x="0" y="123443"/>
                  </a:lnTo>
                  <a:close/>
                </a:path>
              </a:pathLst>
            </a:custGeom>
            <a:ln w="25400">
              <a:solidFill>
                <a:srgbClr val="FF00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7" name="object 17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8290179" y="876554"/>
              <a:ext cx="118110" cy="117983"/>
            </a:xfrm>
            <a:prstGeom prst="rect">
              <a:avLst/>
            </a:prstGeom>
          </p:spPr>
        </p:pic>
        <p:sp>
          <p:nvSpPr>
            <p:cNvPr id="18" name="object 18"/>
            <p:cNvSpPr/>
            <p:nvPr/>
          </p:nvSpPr>
          <p:spPr>
            <a:xfrm>
              <a:off x="7884414" y="477773"/>
              <a:ext cx="929640" cy="576580"/>
            </a:xfrm>
            <a:custGeom>
              <a:avLst/>
              <a:gdLst/>
              <a:ahLst/>
              <a:cxnLst/>
              <a:rect l="l" t="t" r="r" b="b"/>
              <a:pathLst>
                <a:path w="929640" h="576580">
                  <a:moveTo>
                    <a:pt x="0" y="576072"/>
                  </a:moveTo>
                  <a:lnTo>
                    <a:pt x="929640" y="576072"/>
                  </a:lnTo>
                  <a:lnTo>
                    <a:pt x="929640" y="0"/>
                  </a:lnTo>
                  <a:lnTo>
                    <a:pt x="0" y="0"/>
                  </a:lnTo>
                  <a:lnTo>
                    <a:pt x="0" y="576072"/>
                  </a:lnTo>
                  <a:close/>
                </a:path>
              </a:pathLst>
            </a:custGeom>
            <a:ln w="25400">
              <a:solidFill>
                <a:srgbClr val="FF00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9" name="object 19"/>
          <p:cNvSpPr txBox="1"/>
          <p:nvPr/>
        </p:nvSpPr>
        <p:spPr>
          <a:xfrm>
            <a:off x="2489581" y="6115716"/>
            <a:ext cx="347980" cy="26007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2005"/>
              </a:lnSpc>
            </a:pPr>
            <a:r>
              <a:rPr lang="en-GB" sz="2000" spc="-25" dirty="0">
                <a:latin typeface="Calibri"/>
                <a:cs typeface="Calibri"/>
              </a:rPr>
              <a:t>20</a:t>
            </a:r>
            <a:endParaRPr sz="2000" dirty="0">
              <a:latin typeface="Calibri"/>
              <a:cs typeface="Calibri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3500120" y="6141669"/>
            <a:ext cx="284480" cy="26007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2005"/>
              </a:lnSpc>
            </a:pPr>
            <a:r>
              <a:rPr sz="2000" spc="-25" dirty="0">
                <a:latin typeface="Calibri"/>
                <a:cs typeface="Calibri"/>
              </a:rPr>
              <a:t>3</a:t>
            </a:r>
            <a:r>
              <a:rPr lang="en-GB" sz="2000" spc="-25" dirty="0">
                <a:latin typeface="Calibri"/>
                <a:cs typeface="Calibri"/>
              </a:rPr>
              <a:t>0</a:t>
            </a:r>
            <a:endParaRPr sz="2000" dirty="0">
              <a:latin typeface="Calibri"/>
              <a:cs typeface="Calibri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4986273" y="6307251"/>
            <a:ext cx="2098675" cy="2800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2005"/>
              </a:lnSpc>
            </a:pPr>
            <a:r>
              <a:rPr sz="2000" dirty="0">
                <a:latin typeface="Calibri"/>
                <a:cs typeface="Calibri"/>
              </a:rPr>
              <a:t>Quantity</a:t>
            </a:r>
            <a:r>
              <a:rPr sz="2000" spc="-7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demanded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23" name="object 23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23</a:t>
            </a:fld>
            <a:endParaRPr spc="-25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698245" y="4425441"/>
            <a:ext cx="5111115" cy="1605280"/>
            <a:chOff x="698245" y="4425441"/>
            <a:chExt cx="5111115" cy="1605280"/>
          </a:xfrm>
        </p:grpSpPr>
        <p:sp>
          <p:nvSpPr>
            <p:cNvPr id="3" name="object 3"/>
            <p:cNvSpPr/>
            <p:nvPr/>
          </p:nvSpPr>
          <p:spPr>
            <a:xfrm>
              <a:off x="3642360" y="4431791"/>
              <a:ext cx="0" cy="1577340"/>
            </a:xfrm>
            <a:custGeom>
              <a:avLst/>
              <a:gdLst/>
              <a:ahLst/>
              <a:cxnLst/>
              <a:rect l="l" t="t" r="r" b="b"/>
              <a:pathLst>
                <a:path h="1577339">
                  <a:moveTo>
                    <a:pt x="0" y="0"/>
                  </a:moveTo>
                  <a:lnTo>
                    <a:pt x="0" y="1577339"/>
                  </a:lnTo>
                </a:path>
              </a:pathLst>
            </a:custGeom>
            <a:ln w="12700">
              <a:solidFill>
                <a:srgbClr val="BEBEBE"/>
              </a:solidFill>
              <a:prstDash val="sys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710945" y="6009893"/>
              <a:ext cx="5085715" cy="7620"/>
            </a:xfrm>
            <a:custGeom>
              <a:avLst/>
              <a:gdLst/>
              <a:ahLst/>
              <a:cxnLst/>
              <a:rect l="l" t="t" r="r" b="b"/>
              <a:pathLst>
                <a:path w="5085715" h="7620">
                  <a:moveTo>
                    <a:pt x="0" y="0"/>
                  </a:moveTo>
                  <a:lnTo>
                    <a:pt x="5085588" y="7619"/>
                  </a:lnTo>
                </a:path>
              </a:pathLst>
            </a:custGeom>
            <a:ln w="254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" name="object 5"/>
          <p:cNvSpPr txBox="1"/>
          <p:nvPr/>
        </p:nvSpPr>
        <p:spPr>
          <a:xfrm>
            <a:off x="5299709" y="5434380"/>
            <a:ext cx="112458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solidFill>
                  <a:srgbClr val="4F81BC"/>
                </a:solidFill>
                <a:latin typeface="Calibri"/>
                <a:cs typeface="Calibri"/>
              </a:rPr>
              <a:t>demand</a:t>
            </a:r>
            <a:r>
              <a:rPr sz="1800" spc="-60" dirty="0">
                <a:solidFill>
                  <a:srgbClr val="4F81BC"/>
                </a:solidFill>
                <a:latin typeface="Calibri"/>
                <a:cs typeface="Calibri"/>
              </a:rPr>
              <a:t> </a:t>
            </a:r>
            <a:r>
              <a:rPr sz="1800" spc="-25" dirty="0">
                <a:solidFill>
                  <a:srgbClr val="4F81BC"/>
                </a:solidFill>
                <a:latin typeface="Calibri"/>
                <a:cs typeface="Calibri"/>
              </a:rPr>
              <a:t>(D)</a:t>
            </a:r>
            <a:endParaRPr sz="1800">
              <a:latin typeface="Calibri"/>
              <a:cs typeface="Calibri"/>
            </a:endParaRPr>
          </a:p>
        </p:txBody>
      </p:sp>
      <p:grpSp>
        <p:nvGrpSpPr>
          <p:cNvPr id="6" name="object 6"/>
          <p:cNvGrpSpPr/>
          <p:nvPr/>
        </p:nvGrpSpPr>
        <p:grpSpPr>
          <a:xfrm>
            <a:off x="769619" y="1966214"/>
            <a:ext cx="7307580" cy="4272915"/>
            <a:chOff x="769619" y="1966214"/>
            <a:chExt cx="7307580" cy="4272915"/>
          </a:xfrm>
        </p:grpSpPr>
        <p:sp>
          <p:nvSpPr>
            <p:cNvPr id="7" name="object 7"/>
            <p:cNvSpPr/>
            <p:nvPr/>
          </p:nvSpPr>
          <p:spPr>
            <a:xfrm>
              <a:off x="925829" y="1978914"/>
              <a:ext cx="0" cy="4247515"/>
            </a:xfrm>
            <a:custGeom>
              <a:avLst/>
              <a:gdLst/>
              <a:ahLst/>
              <a:cxnLst/>
              <a:rect l="l" t="t" r="r" b="b"/>
              <a:pathLst>
                <a:path h="4247515">
                  <a:moveTo>
                    <a:pt x="0" y="0"/>
                  </a:moveTo>
                  <a:lnTo>
                    <a:pt x="0" y="4247388"/>
                  </a:lnTo>
                </a:path>
              </a:pathLst>
            </a:custGeom>
            <a:ln w="254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925067" y="3645408"/>
              <a:ext cx="2717800" cy="2326005"/>
            </a:xfrm>
            <a:custGeom>
              <a:avLst/>
              <a:gdLst/>
              <a:ahLst/>
              <a:cxnLst/>
              <a:rect l="l" t="t" r="r" b="b"/>
              <a:pathLst>
                <a:path w="2717800" h="2326004">
                  <a:moveTo>
                    <a:pt x="2717292" y="787908"/>
                  </a:moveTo>
                  <a:lnTo>
                    <a:pt x="0" y="787908"/>
                  </a:lnTo>
                </a:path>
                <a:path w="2717800" h="2326004">
                  <a:moveTo>
                    <a:pt x="1709927" y="0"/>
                  </a:moveTo>
                  <a:lnTo>
                    <a:pt x="7619" y="0"/>
                  </a:lnTo>
                </a:path>
                <a:path w="2717800" h="2326004">
                  <a:moveTo>
                    <a:pt x="1702308" y="0"/>
                  </a:moveTo>
                  <a:lnTo>
                    <a:pt x="1702308" y="2325624"/>
                  </a:lnTo>
                </a:path>
              </a:pathLst>
            </a:custGeom>
            <a:ln w="12700">
              <a:solidFill>
                <a:srgbClr val="BEBEBE"/>
              </a:solidFill>
              <a:prstDash val="sys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9" name="object 9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3070859" y="5879592"/>
              <a:ext cx="121974" cy="297179"/>
            </a:xfrm>
            <a:prstGeom prst="rect">
              <a:avLst/>
            </a:prstGeom>
          </p:spPr>
        </p:pic>
        <p:sp>
          <p:nvSpPr>
            <p:cNvPr id="10" name="object 10"/>
            <p:cNvSpPr/>
            <p:nvPr/>
          </p:nvSpPr>
          <p:spPr>
            <a:xfrm>
              <a:off x="3132581" y="5918454"/>
              <a:ext cx="2540" cy="198120"/>
            </a:xfrm>
            <a:custGeom>
              <a:avLst/>
              <a:gdLst/>
              <a:ahLst/>
              <a:cxnLst/>
              <a:rect l="l" t="t" r="r" b="b"/>
              <a:pathLst>
                <a:path w="2539" h="198120">
                  <a:moveTo>
                    <a:pt x="0" y="197561"/>
                  </a:moveTo>
                  <a:lnTo>
                    <a:pt x="2286" y="0"/>
                  </a:lnTo>
                </a:path>
              </a:pathLst>
            </a:custGeom>
            <a:ln w="38100">
              <a:solidFill>
                <a:srgbClr val="C0504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1" name="object 11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769619" y="4024829"/>
              <a:ext cx="303326" cy="121974"/>
            </a:xfrm>
            <a:prstGeom prst="rect">
              <a:avLst/>
            </a:prstGeom>
          </p:spPr>
        </p:pic>
        <p:sp>
          <p:nvSpPr>
            <p:cNvPr id="12" name="object 12"/>
            <p:cNvSpPr/>
            <p:nvPr/>
          </p:nvSpPr>
          <p:spPr>
            <a:xfrm>
              <a:off x="831341" y="4063746"/>
              <a:ext cx="203200" cy="3810"/>
            </a:xfrm>
            <a:custGeom>
              <a:avLst/>
              <a:gdLst/>
              <a:ahLst/>
              <a:cxnLst/>
              <a:rect l="l" t="t" r="r" b="b"/>
              <a:pathLst>
                <a:path w="203200" h="3810">
                  <a:moveTo>
                    <a:pt x="202895" y="3428"/>
                  </a:moveTo>
                  <a:lnTo>
                    <a:pt x="0" y="0"/>
                  </a:lnTo>
                </a:path>
              </a:pathLst>
            </a:custGeom>
            <a:ln w="38100">
              <a:solidFill>
                <a:srgbClr val="C0504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3" name="object 13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453640" y="3610356"/>
              <a:ext cx="310959" cy="1001268"/>
            </a:xfrm>
            <a:prstGeom prst="rect">
              <a:avLst/>
            </a:prstGeom>
          </p:spPr>
        </p:pic>
        <p:sp>
          <p:nvSpPr>
            <p:cNvPr id="14" name="object 14"/>
            <p:cNvSpPr/>
            <p:nvPr/>
          </p:nvSpPr>
          <p:spPr>
            <a:xfrm>
              <a:off x="2554224" y="3629406"/>
              <a:ext cx="114300" cy="805815"/>
            </a:xfrm>
            <a:custGeom>
              <a:avLst/>
              <a:gdLst/>
              <a:ahLst/>
              <a:cxnLst/>
              <a:rect l="l" t="t" r="r" b="b"/>
              <a:pathLst>
                <a:path w="114300" h="805814">
                  <a:moveTo>
                    <a:pt x="0" y="691515"/>
                  </a:moveTo>
                  <a:lnTo>
                    <a:pt x="57150" y="805815"/>
                  </a:lnTo>
                  <a:lnTo>
                    <a:pt x="95250" y="729615"/>
                  </a:lnTo>
                  <a:lnTo>
                    <a:pt x="38100" y="729615"/>
                  </a:lnTo>
                  <a:lnTo>
                    <a:pt x="38100" y="716915"/>
                  </a:lnTo>
                  <a:lnTo>
                    <a:pt x="0" y="691515"/>
                  </a:lnTo>
                  <a:close/>
                </a:path>
                <a:path w="114300" h="805814">
                  <a:moveTo>
                    <a:pt x="38100" y="716915"/>
                  </a:moveTo>
                  <a:lnTo>
                    <a:pt x="38100" y="729615"/>
                  </a:lnTo>
                  <a:lnTo>
                    <a:pt x="57150" y="729615"/>
                  </a:lnTo>
                  <a:lnTo>
                    <a:pt x="38100" y="716915"/>
                  </a:lnTo>
                  <a:close/>
                </a:path>
                <a:path w="114300" h="805814">
                  <a:moveTo>
                    <a:pt x="76200" y="0"/>
                  </a:moveTo>
                  <a:lnTo>
                    <a:pt x="38100" y="0"/>
                  </a:lnTo>
                  <a:lnTo>
                    <a:pt x="38100" y="716915"/>
                  </a:lnTo>
                  <a:lnTo>
                    <a:pt x="57150" y="729615"/>
                  </a:lnTo>
                  <a:lnTo>
                    <a:pt x="76200" y="716915"/>
                  </a:lnTo>
                  <a:lnTo>
                    <a:pt x="76200" y="0"/>
                  </a:lnTo>
                  <a:close/>
                </a:path>
                <a:path w="114300" h="805814">
                  <a:moveTo>
                    <a:pt x="76200" y="716915"/>
                  </a:moveTo>
                  <a:lnTo>
                    <a:pt x="57150" y="729615"/>
                  </a:lnTo>
                  <a:lnTo>
                    <a:pt x="76200" y="729615"/>
                  </a:lnTo>
                  <a:lnTo>
                    <a:pt x="76200" y="716915"/>
                  </a:lnTo>
                  <a:close/>
                </a:path>
                <a:path w="114300" h="805814">
                  <a:moveTo>
                    <a:pt x="114300" y="691515"/>
                  </a:moveTo>
                  <a:lnTo>
                    <a:pt x="76200" y="716915"/>
                  </a:lnTo>
                  <a:lnTo>
                    <a:pt x="76200" y="729615"/>
                  </a:lnTo>
                  <a:lnTo>
                    <a:pt x="95250" y="729615"/>
                  </a:lnTo>
                  <a:lnTo>
                    <a:pt x="114300" y="691515"/>
                  </a:lnTo>
                  <a:close/>
                </a:path>
              </a:pathLst>
            </a:custGeom>
            <a:solidFill>
              <a:srgbClr val="C0504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5" name="object 15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2613659" y="4303839"/>
              <a:ext cx="1147572" cy="310959"/>
            </a:xfrm>
            <a:prstGeom prst="rect">
              <a:avLst/>
            </a:prstGeom>
          </p:spPr>
        </p:pic>
        <p:sp>
          <p:nvSpPr>
            <p:cNvPr id="16" name="object 16"/>
            <p:cNvSpPr/>
            <p:nvPr/>
          </p:nvSpPr>
          <p:spPr>
            <a:xfrm>
              <a:off x="2657093" y="4381500"/>
              <a:ext cx="951865" cy="114300"/>
            </a:xfrm>
            <a:custGeom>
              <a:avLst/>
              <a:gdLst/>
              <a:ahLst/>
              <a:cxnLst/>
              <a:rect l="l" t="t" r="r" b="b"/>
              <a:pathLst>
                <a:path w="951864" h="114300">
                  <a:moveTo>
                    <a:pt x="875157" y="57150"/>
                  </a:moveTo>
                  <a:lnTo>
                    <a:pt x="837057" y="114300"/>
                  </a:lnTo>
                  <a:lnTo>
                    <a:pt x="913257" y="76200"/>
                  </a:lnTo>
                  <a:lnTo>
                    <a:pt x="875157" y="76200"/>
                  </a:lnTo>
                  <a:lnTo>
                    <a:pt x="875157" y="57150"/>
                  </a:lnTo>
                  <a:close/>
                </a:path>
                <a:path w="951864" h="114300">
                  <a:moveTo>
                    <a:pt x="862457" y="38100"/>
                  </a:moveTo>
                  <a:lnTo>
                    <a:pt x="0" y="38100"/>
                  </a:lnTo>
                  <a:lnTo>
                    <a:pt x="0" y="76200"/>
                  </a:lnTo>
                  <a:lnTo>
                    <a:pt x="862457" y="76200"/>
                  </a:lnTo>
                  <a:lnTo>
                    <a:pt x="875157" y="57150"/>
                  </a:lnTo>
                  <a:lnTo>
                    <a:pt x="862457" y="38100"/>
                  </a:lnTo>
                  <a:close/>
                </a:path>
                <a:path w="951864" h="114300">
                  <a:moveTo>
                    <a:pt x="913257" y="38100"/>
                  </a:moveTo>
                  <a:lnTo>
                    <a:pt x="875157" y="38100"/>
                  </a:lnTo>
                  <a:lnTo>
                    <a:pt x="875157" y="76200"/>
                  </a:lnTo>
                  <a:lnTo>
                    <a:pt x="913257" y="76200"/>
                  </a:lnTo>
                  <a:lnTo>
                    <a:pt x="951357" y="57150"/>
                  </a:lnTo>
                  <a:lnTo>
                    <a:pt x="913257" y="38100"/>
                  </a:lnTo>
                  <a:close/>
                </a:path>
                <a:path w="951864" h="114300">
                  <a:moveTo>
                    <a:pt x="837057" y="0"/>
                  </a:moveTo>
                  <a:lnTo>
                    <a:pt x="875157" y="57150"/>
                  </a:lnTo>
                  <a:lnTo>
                    <a:pt x="875157" y="38100"/>
                  </a:lnTo>
                  <a:lnTo>
                    <a:pt x="913257" y="38100"/>
                  </a:lnTo>
                  <a:lnTo>
                    <a:pt x="837057" y="0"/>
                  </a:lnTo>
                  <a:close/>
                </a:path>
              </a:pathLst>
            </a:custGeom>
            <a:solidFill>
              <a:srgbClr val="C0504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4824222" y="4459986"/>
              <a:ext cx="3240405" cy="797560"/>
            </a:xfrm>
            <a:custGeom>
              <a:avLst/>
              <a:gdLst/>
              <a:ahLst/>
              <a:cxnLst/>
              <a:rect l="l" t="t" r="r" b="b"/>
              <a:pathLst>
                <a:path w="3240404" h="797560">
                  <a:moveTo>
                    <a:pt x="3140455" y="0"/>
                  </a:moveTo>
                  <a:lnTo>
                    <a:pt x="99567" y="0"/>
                  </a:lnTo>
                  <a:lnTo>
                    <a:pt x="60811" y="7824"/>
                  </a:lnTo>
                  <a:lnTo>
                    <a:pt x="29162" y="29162"/>
                  </a:lnTo>
                  <a:lnTo>
                    <a:pt x="7824" y="60811"/>
                  </a:lnTo>
                  <a:lnTo>
                    <a:pt x="0" y="99568"/>
                  </a:lnTo>
                  <a:lnTo>
                    <a:pt x="0" y="697483"/>
                  </a:lnTo>
                  <a:lnTo>
                    <a:pt x="7824" y="736240"/>
                  </a:lnTo>
                  <a:lnTo>
                    <a:pt x="29162" y="767889"/>
                  </a:lnTo>
                  <a:lnTo>
                    <a:pt x="60811" y="789227"/>
                  </a:lnTo>
                  <a:lnTo>
                    <a:pt x="99567" y="797051"/>
                  </a:lnTo>
                  <a:lnTo>
                    <a:pt x="3140455" y="797051"/>
                  </a:lnTo>
                  <a:lnTo>
                    <a:pt x="3179212" y="789227"/>
                  </a:lnTo>
                  <a:lnTo>
                    <a:pt x="3210861" y="767889"/>
                  </a:lnTo>
                  <a:lnTo>
                    <a:pt x="3232199" y="736240"/>
                  </a:lnTo>
                  <a:lnTo>
                    <a:pt x="3240024" y="697483"/>
                  </a:lnTo>
                  <a:lnTo>
                    <a:pt x="3240024" y="99568"/>
                  </a:lnTo>
                  <a:lnTo>
                    <a:pt x="3232199" y="60811"/>
                  </a:lnTo>
                  <a:lnTo>
                    <a:pt x="3210861" y="29162"/>
                  </a:lnTo>
                  <a:lnTo>
                    <a:pt x="3179212" y="7824"/>
                  </a:lnTo>
                  <a:lnTo>
                    <a:pt x="3140455" y="0"/>
                  </a:lnTo>
                  <a:close/>
                </a:path>
              </a:pathLst>
            </a:custGeom>
            <a:solidFill>
              <a:srgbClr val="FFEBD9">
                <a:alpha val="50195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4824222" y="4459986"/>
              <a:ext cx="3240405" cy="797560"/>
            </a:xfrm>
            <a:custGeom>
              <a:avLst/>
              <a:gdLst/>
              <a:ahLst/>
              <a:cxnLst/>
              <a:rect l="l" t="t" r="r" b="b"/>
              <a:pathLst>
                <a:path w="3240404" h="797560">
                  <a:moveTo>
                    <a:pt x="0" y="99568"/>
                  </a:moveTo>
                  <a:lnTo>
                    <a:pt x="7824" y="60811"/>
                  </a:lnTo>
                  <a:lnTo>
                    <a:pt x="29162" y="29162"/>
                  </a:lnTo>
                  <a:lnTo>
                    <a:pt x="60811" y="7824"/>
                  </a:lnTo>
                  <a:lnTo>
                    <a:pt x="99567" y="0"/>
                  </a:lnTo>
                  <a:lnTo>
                    <a:pt x="3140455" y="0"/>
                  </a:lnTo>
                  <a:lnTo>
                    <a:pt x="3179212" y="7824"/>
                  </a:lnTo>
                  <a:lnTo>
                    <a:pt x="3210861" y="29162"/>
                  </a:lnTo>
                  <a:lnTo>
                    <a:pt x="3232199" y="60811"/>
                  </a:lnTo>
                  <a:lnTo>
                    <a:pt x="3240024" y="99568"/>
                  </a:lnTo>
                  <a:lnTo>
                    <a:pt x="3240024" y="697483"/>
                  </a:lnTo>
                  <a:lnTo>
                    <a:pt x="3232199" y="736240"/>
                  </a:lnTo>
                  <a:lnTo>
                    <a:pt x="3210861" y="767889"/>
                  </a:lnTo>
                  <a:lnTo>
                    <a:pt x="3179212" y="789227"/>
                  </a:lnTo>
                  <a:lnTo>
                    <a:pt x="3140455" y="797051"/>
                  </a:lnTo>
                  <a:lnTo>
                    <a:pt x="99567" y="797051"/>
                  </a:lnTo>
                  <a:lnTo>
                    <a:pt x="60811" y="789227"/>
                  </a:lnTo>
                  <a:lnTo>
                    <a:pt x="29162" y="767889"/>
                  </a:lnTo>
                  <a:lnTo>
                    <a:pt x="7824" y="736240"/>
                  </a:lnTo>
                  <a:lnTo>
                    <a:pt x="0" y="697483"/>
                  </a:lnTo>
                  <a:lnTo>
                    <a:pt x="0" y="99568"/>
                  </a:lnTo>
                  <a:close/>
                </a:path>
              </a:pathLst>
            </a:custGeom>
            <a:ln w="25400">
              <a:solidFill>
                <a:srgbClr val="548ED4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9" name="object 19"/>
          <p:cNvSpPr txBox="1"/>
          <p:nvPr/>
        </p:nvSpPr>
        <p:spPr>
          <a:xfrm>
            <a:off x="188391" y="1834806"/>
            <a:ext cx="280035" cy="1022985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>
              <a:lnSpc>
                <a:spcPts val="2005"/>
              </a:lnSpc>
            </a:pPr>
            <a:r>
              <a:rPr sz="2000" dirty="0">
                <a:latin typeface="Calibri"/>
                <a:cs typeface="Calibri"/>
              </a:rPr>
              <a:t>Price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in</a:t>
            </a:r>
            <a:r>
              <a:rPr sz="1800" spc="-20" dirty="0">
                <a:latin typeface="Calibri"/>
                <a:cs typeface="Calibri"/>
              </a:rPr>
              <a:t> </a:t>
            </a:r>
            <a:r>
              <a:rPr sz="1800" spc="-25" dirty="0">
                <a:latin typeface="Calibri"/>
                <a:cs typeface="Calibri"/>
              </a:rPr>
              <a:t>£s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529539" y="5057394"/>
            <a:ext cx="154940" cy="330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spc="-50" dirty="0">
                <a:latin typeface="Calibri"/>
                <a:cs typeface="Calibri"/>
              </a:rPr>
              <a:t>2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526186" y="4250893"/>
            <a:ext cx="154940" cy="3314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spc="-50" dirty="0">
                <a:latin typeface="Calibri"/>
                <a:cs typeface="Calibri"/>
              </a:rPr>
              <a:t>4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520090" y="2628392"/>
            <a:ext cx="154940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spc="-50" dirty="0">
                <a:latin typeface="Calibri"/>
                <a:cs typeface="Calibri"/>
              </a:rPr>
              <a:t>8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5276469" y="4676394"/>
            <a:ext cx="2335530" cy="330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dirty="0">
                <a:solidFill>
                  <a:srgbClr val="C0504D"/>
                </a:solidFill>
                <a:latin typeface="Calibri"/>
                <a:cs typeface="Calibri"/>
              </a:rPr>
              <a:t>|PED|</a:t>
            </a:r>
            <a:r>
              <a:rPr sz="2000" spc="-35" dirty="0">
                <a:solidFill>
                  <a:srgbClr val="C0504D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C0504D"/>
                </a:solidFill>
                <a:latin typeface="Calibri"/>
                <a:cs typeface="Calibri"/>
              </a:rPr>
              <a:t>=</a:t>
            </a:r>
            <a:r>
              <a:rPr sz="2000" spc="-15" dirty="0">
                <a:solidFill>
                  <a:srgbClr val="C0504D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C0504D"/>
                </a:solidFill>
                <a:latin typeface="Calibri"/>
                <a:cs typeface="Calibri"/>
              </a:rPr>
              <a:t>|0.4/-0.4</a:t>
            </a:r>
            <a:r>
              <a:rPr sz="2000" spc="-50" dirty="0">
                <a:solidFill>
                  <a:srgbClr val="C0504D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C0504D"/>
                </a:solidFill>
                <a:latin typeface="Calibri"/>
                <a:cs typeface="Calibri"/>
              </a:rPr>
              <a:t>|=</a:t>
            </a:r>
            <a:r>
              <a:rPr sz="2000" spc="-15" dirty="0">
                <a:solidFill>
                  <a:srgbClr val="C0504D"/>
                </a:solidFill>
                <a:latin typeface="Calibri"/>
                <a:cs typeface="Calibri"/>
              </a:rPr>
              <a:t> </a:t>
            </a:r>
            <a:r>
              <a:rPr sz="2000" spc="-50" dirty="0">
                <a:solidFill>
                  <a:srgbClr val="C0504D"/>
                </a:solidFill>
                <a:latin typeface="Calibri"/>
                <a:cs typeface="Calibri"/>
              </a:rPr>
              <a:t>1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24" name="object 24"/>
          <p:cNvSpPr txBox="1">
            <a:spLocks noGrp="1"/>
          </p:cNvSpPr>
          <p:nvPr>
            <p:ph type="title"/>
          </p:nvPr>
        </p:nvSpPr>
        <p:spPr>
          <a:xfrm>
            <a:off x="3464814" y="464947"/>
            <a:ext cx="2090420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b="0" dirty="0">
                <a:latin typeface="Calibri"/>
                <a:cs typeface="Calibri"/>
              </a:rPr>
              <a:t>Quick</a:t>
            </a:r>
            <a:r>
              <a:rPr sz="2800" b="0" spc="-45" dirty="0">
                <a:latin typeface="Calibri"/>
                <a:cs typeface="Calibri"/>
              </a:rPr>
              <a:t> </a:t>
            </a:r>
            <a:r>
              <a:rPr sz="2800" b="0" spc="-10" dirty="0">
                <a:latin typeface="Calibri"/>
                <a:cs typeface="Calibri"/>
              </a:rPr>
              <a:t>Exercise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1220520" y="1074546"/>
            <a:ext cx="6109970" cy="6356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5"/>
              </a:spcBef>
            </a:pPr>
            <a:r>
              <a:rPr sz="2000" spc="-10" dirty="0">
                <a:latin typeface="Calibri"/>
                <a:cs typeface="Calibri"/>
              </a:rPr>
              <a:t>Calculate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following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price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elasticity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of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demand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using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spc="-25" dirty="0">
                <a:latin typeface="Calibri"/>
                <a:cs typeface="Calibri"/>
              </a:rPr>
              <a:t>the </a:t>
            </a:r>
            <a:r>
              <a:rPr sz="2000" dirty="0">
                <a:latin typeface="Calibri"/>
                <a:cs typeface="Calibri"/>
              </a:rPr>
              <a:t>midpoint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method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for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price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decrease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from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6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to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spc="-25" dirty="0">
                <a:latin typeface="Calibri"/>
                <a:cs typeface="Calibri"/>
              </a:rPr>
              <a:t>4.</a:t>
            </a:r>
            <a:endParaRPr sz="2000">
              <a:latin typeface="Calibri"/>
              <a:cs typeface="Calibri"/>
            </a:endParaRPr>
          </a:p>
        </p:txBody>
      </p:sp>
      <p:grpSp>
        <p:nvGrpSpPr>
          <p:cNvPr id="26" name="object 26"/>
          <p:cNvGrpSpPr/>
          <p:nvPr/>
        </p:nvGrpSpPr>
        <p:grpSpPr>
          <a:xfrm>
            <a:off x="1207008" y="2078989"/>
            <a:ext cx="6858000" cy="3787140"/>
            <a:chOff x="1207008" y="2078989"/>
            <a:chExt cx="6858000" cy="3787140"/>
          </a:xfrm>
        </p:grpSpPr>
        <p:pic>
          <p:nvPicPr>
            <p:cNvPr id="27" name="object 27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207008" y="2545079"/>
              <a:ext cx="4215384" cy="3320796"/>
            </a:xfrm>
            <a:prstGeom prst="rect">
              <a:avLst/>
            </a:prstGeom>
          </p:spPr>
        </p:pic>
        <p:sp>
          <p:nvSpPr>
            <p:cNvPr id="28" name="object 28"/>
            <p:cNvSpPr/>
            <p:nvPr/>
          </p:nvSpPr>
          <p:spPr>
            <a:xfrm>
              <a:off x="1261110" y="2579369"/>
              <a:ext cx="4104640" cy="3206750"/>
            </a:xfrm>
            <a:custGeom>
              <a:avLst/>
              <a:gdLst/>
              <a:ahLst/>
              <a:cxnLst/>
              <a:rect l="l" t="t" r="r" b="b"/>
              <a:pathLst>
                <a:path w="4104640" h="3206750">
                  <a:moveTo>
                    <a:pt x="0" y="0"/>
                  </a:moveTo>
                  <a:lnTo>
                    <a:pt x="4104131" y="3206495"/>
                  </a:lnTo>
                </a:path>
              </a:pathLst>
            </a:custGeom>
            <a:ln w="38100">
              <a:solidFill>
                <a:srgbClr val="4F81B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" name="object 29"/>
            <p:cNvSpPr/>
            <p:nvPr/>
          </p:nvSpPr>
          <p:spPr>
            <a:xfrm>
              <a:off x="3542537" y="2091689"/>
              <a:ext cx="4509770" cy="977265"/>
            </a:xfrm>
            <a:custGeom>
              <a:avLst/>
              <a:gdLst/>
              <a:ahLst/>
              <a:cxnLst/>
              <a:rect l="l" t="t" r="r" b="b"/>
              <a:pathLst>
                <a:path w="4509770" h="977264">
                  <a:moveTo>
                    <a:pt x="4387595" y="0"/>
                  </a:moveTo>
                  <a:lnTo>
                    <a:pt x="121920" y="0"/>
                  </a:lnTo>
                  <a:lnTo>
                    <a:pt x="74473" y="9584"/>
                  </a:lnTo>
                  <a:lnTo>
                    <a:pt x="35718" y="35718"/>
                  </a:lnTo>
                  <a:lnTo>
                    <a:pt x="9584" y="74473"/>
                  </a:lnTo>
                  <a:lnTo>
                    <a:pt x="0" y="121920"/>
                  </a:lnTo>
                  <a:lnTo>
                    <a:pt x="0" y="854963"/>
                  </a:lnTo>
                  <a:lnTo>
                    <a:pt x="9584" y="902410"/>
                  </a:lnTo>
                  <a:lnTo>
                    <a:pt x="35718" y="941165"/>
                  </a:lnTo>
                  <a:lnTo>
                    <a:pt x="74473" y="967299"/>
                  </a:lnTo>
                  <a:lnTo>
                    <a:pt x="121920" y="976884"/>
                  </a:lnTo>
                  <a:lnTo>
                    <a:pt x="4387595" y="976884"/>
                  </a:lnTo>
                  <a:lnTo>
                    <a:pt x="4435042" y="967299"/>
                  </a:lnTo>
                  <a:lnTo>
                    <a:pt x="4473797" y="941165"/>
                  </a:lnTo>
                  <a:lnTo>
                    <a:pt x="4499931" y="902410"/>
                  </a:lnTo>
                  <a:lnTo>
                    <a:pt x="4509516" y="854963"/>
                  </a:lnTo>
                  <a:lnTo>
                    <a:pt x="4509516" y="121920"/>
                  </a:lnTo>
                  <a:lnTo>
                    <a:pt x="4499931" y="74473"/>
                  </a:lnTo>
                  <a:lnTo>
                    <a:pt x="4473797" y="35718"/>
                  </a:lnTo>
                  <a:lnTo>
                    <a:pt x="4435042" y="9584"/>
                  </a:lnTo>
                  <a:lnTo>
                    <a:pt x="4387595" y="0"/>
                  </a:lnTo>
                  <a:close/>
                </a:path>
              </a:pathLst>
            </a:custGeom>
            <a:solidFill>
              <a:srgbClr val="FFEBD9">
                <a:alpha val="50195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" name="object 30"/>
            <p:cNvSpPr/>
            <p:nvPr/>
          </p:nvSpPr>
          <p:spPr>
            <a:xfrm>
              <a:off x="3542537" y="2091689"/>
              <a:ext cx="4509770" cy="977265"/>
            </a:xfrm>
            <a:custGeom>
              <a:avLst/>
              <a:gdLst/>
              <a:ahLst/>
              <a:cxnLst/>
              <a:rect l="l" t="t" r="r" b="b"/>
              <a:pathLst>
                <a:path w="4509770" h="977264">
                  <a:moveTo>
                    <a:pt x="0" y="121920"/>
                  </a:moveTo>
                  <a:lnTo>
                    <a:pt x="9584" y="74473"/>
                  </a:lnTo>
                  <a:lnTo>
                    <a:pt x="35718" y="35718"/>
                  </a:lnTo>
                  <a:lnTo>
                    <a:pt x="74473" y="9584"/>
                  </a:lnTo>
                  <a:lnTo>
                    <a:pt x="121920" y="0"/>
                  </a:lnTo>
                  <a:lnTo>
                    <a:pt x="4387595" y="0"/>
                  </a:lnTo>
                  <a:lnTo>
                    <a:pt x="4435042" y="9584"/>
                  </a:lnTo>
                  <a:lnTo>
                    <a:pt x="4473797" y="35718"/>
                  </a:lnTo>
                  <a:lnTo>
                    <a:pt x="4499931" y="74473"/>
                  </a:lnTo>
                  <a:lnTo>
                    <a:pt x="4509516" y="121920"/>
                  </a:lnTo>
                  <a:lnTo>
                    <a:pt x="4509516" y="854963"/>
                  </a:lnTo>
                  <a:lnTo>
                    <a:pt x="4499931" y="902410"/>
                  </a:lnTo>
                  <a:lnTo>
                    <a:pt x="4473797" y="941165"/>
                  </a:lnTo>
                  <a:lnTo>
                    <a:pt x="4435042" y="967299"/>
                  </a:lnTo>
                  <a:lnTo>
                    <a:pt x="4387595" y="976884"/>
                  </a:lnTo>
                  <a:lnTo>
                    <a:pt x="121920" y="976884"/>
                  </a:lnTo>
                  <a:lnTo>
                    <a:pt x="74473" y="967299"/>
                  </a:lnTo>
                  <a:lnTo>
                    <a:pt x="35718" y="941165"/>
                  </a:lnTo>
                  <a:lnTo>
                    <a:pt x="9584" y="902410"/>
                  </a:lnTo>
                  <a:lnTo>
                    <a:pt x="0" y="854963"/>
                  </a:lnTo>
                  <a:lnTo>
                    <a:pt x="0" y="121920"/>
                  </a:lnTo>
                  <a:close/>
                </a:path>
              </a:pathLst>
            </a:custGeom>
            <a:ln w="25400">
              <a:solidFill>
                <a:srgbClr val="548ED4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1" name="object 31"/>
          <p:cNvSpPr txBox="1"/>
          <p:nvPr/>
        </p:nvSpPr>
        <p:spPr>
          <a:xfrm>
            <a:off x="3656838" y="2155159"/>
            <a:ext cx="2933700" cy="756920"/>
          </a:xfrm>
          <a:prstGeom prst="rect">
            <a:avLst/>
          </a:prstGeom>
        </p:spPr>
        <p:txBody>
          <a:bodyPr vert="horz" wrap="square" lIns="0" tIns="7302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75"/>
              </a:spcBef>
            </a:pPr>
            <a:r>
              <a:rPr sz="2000" dirty="0">
                <a:solidFill>
                  <a:srgbClr val="C0504D"/>
                </a:solidFill>
                <a:latin typeface="Calibri"/>
                <a:cs typeface="Calibri"/>
              </a:rPr>
              <a:t>%∆</a:t>
            </a:r>
            <a:r>
              <a:rPr sz="2000" spc="-35" dirty="0">
                <a:solidFill>
                  <a:srgbClr val="C0504D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C0504D"/>
                </a:solidFill>
                <a:latin typeface="Calibri"/>
                <a:cs typeface="Calibri"/>
              </a:rPr>
              <a:t>in</a:t>
            </a:r>
            <a:r>
              <a:rPr sz="2000" spc="-15" dirty="0">
                <a:solidFill>
                  <a:srgbClr val="C0504D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C0504D"/>
                </a:solidFill>
                <a:latin typeface="Calibri"/>
                <a:cs typeface="Calibri"/>
              </a:rPr>
              <a:t>P</a:t>
            </a:r>
            <a:r>
              <a:rPr sz="2000" spc="-25" dirty="0">
                <a:solidFill>
                  <a:srgbClr val="C0504D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C0504D"/>
                </a:solidFill>
                <a:latin typeface="Calibri"/>
                <a:cs typeface="Calibri"/>
              </a:rPr>
              <a:t>=</a:t>
            </a:r>
            <a:r>
              <a:rPr sz="2000" spc="-10" dirty="0">
                <a:solidFill>
                  <a:srgbClr val="C0504D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C0504D"/>
                </a:solidFill>
                <a:latin typeface="Calibri"/>
                <a:cs typeface="Calibri"/>
              </a:rPr>
              <a:t>(∆</a:t>
            </a:r>
            <a:r>
              <a:rPr sz="2000" spc="-15" dirty="0">
                <a:solidFill>
                  <a:srgbClr val="C0504D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C0504D"/>
                </a:solidFill>
                <a:latin typeface="Calibri"/>
                <a:cs typeface="Calibri"/>
              </a:rPr>
              <a:t>in</a:t>
            </a:r>
            <a:r>
              <a:rPr sz="2000" spc="-25" dirty="0">
                <a:solidFill>
                  <a:srgbClr val="C0504D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C0504D"/>
                </a:solidFill>
                <a:latin typeface="Calibri"/>
                <a:cs typeface="Calibri"/>
              </a:rPr>
              <a:t>P)</a:t>
            </a:r>
            <a:r>
              <a:rPr sz="2000" spc="-10" dirty="0">
                <a:solidFill>
                  <a:srgbClr val="C0504D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C0504D"/>
                </a:solidFill>
                <a:latin typeface="Calibri"/>
                <a:cs typeface="Calibri"/>
              </a:rPr>
              <a:t>/</a:t>
            </a:r>
            <a:r>
              <a:rPr sz="2000" spc="-15" dirty="0">
                <a:solidFill>
                  <a:srgbClr val="C0504D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C0504D"/>
                </a:solidFill>
                <a:latin typeface="Calibri"/>
                <a:cs typeface="Calibri"/>
              </a:rPr>
              <a:t>(mid</a:t>
            </a:r>
            <a:r>
              <a:rPr sz="2000" spc="-15" dirty="0">
                <a:solidFill>
                  <a:srgbClr val="C0504D"/>
                </a:solidFill>
                <a:latin typeface="Calibri"/>
                <a:cs typeface="Calibri"/>
              </a:rPr>
              <a:t> </a:t>
            </a:r>
            <a:r>
              <a:rPr sz="2000" spc="-25" dirty="0">
                <a:solidFill>
                  <a:srgbClr val="C0504D"/>
                </a:solidFill>
                <a:latin typeface="Calibri"/>
                <a:cs typeface="Calibri"/>
              </a:rPr>
              <a:t>P)</a:t>
            </a:r>
            <a:endParaRPr sz="2000">
              <a:latin typeface="Calibri"/>
              <a:cs typeface="Calibri"/>
            </a:endParaRPr>
          </a:p>
          <a:p>
            <a:pPr marL="1211580">
              <a:lnSpc>
                <a:spcPct val="100000"/>
              </a:lnSpc>
              <a:spcBef>
                <a:spcPts val="480"/>
              </a:spcBef>
            </a:pPr>
            <a:r>
              <a:rPr sz="2000" dirty="0">
                <a:solidFill>
                  <a:srgbClr val="C0504D"/>
                </a:solidFill>
                <a:latin typeface="Calibri"/>
                <a:cs typeface="Calibri"/>
              </a:rPr>
              <a:t>=</a:t>
            </a:r>
            <a:r>
              <a:rPr sz="2000" spc="-10" dirty="0">
                <a:solidFill>
                  <a:srgbClr val="C0504D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C0504D"/>
                </a:solidFill>
                <a:latin typeface="Calibri"/>
                <a:cs typeface="Calibri"/>
              </a:rPr>
              <a:t>(4</a:t>
            </a:r>
            <a:r>
              <a:rPr sz="2000" spc="-10" dirty="0">
                <a:solidFill>
                  <a:srgbClr val="C0504D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C0504D"/>
                </a:solidFill>
                <a:latin typeface="Calibri"/>
                <a:cs typeface="Calibri"/>
              </a:rPr>
              <a:t>–</a:t>
            </a:r>
            <a:r>
              <a:rPr sz="2000" spc="-5" dirty="0">
                <a:solidFill>
                  <a:srgbClr val="C0504D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C0504D"/>
                </a:solidFill>
                <a:latin typeface="Calibri"/>
                <a:cs typeface="Calibri"/>
              </a:rPr>
              <a:t>6)/5</a:t>
            </a:r>
            <a:r>
              <a:rPr sz="2000" spc="-20" dirty="0">
                <a:solidFill>
                  <a:srgbClr val="C0504D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C0504D"/>
                </a:solidFill>
                <a:latin typeface="Calibri"/>
                <a:cs typeface="Calibri"/>
              </a:rPr>
              <a:t>= </a:t>
            </a:r>
            <a:r>
              <a:rPr sz="2000" spc="-10" dirty="0">
                <a:solidFill>
                  <a:srgbClr val="C0504D"/>
                </a:solidFill>
                <a:latin typeface="Calibri"/>
                <a:cs typeface="Calibri"/>
              </a:rPr>
              <a:t>-</a:t>
            </a:r>
            <a:r>
              <a:rPr sz="2000" spc="-25" dirty="0">
                <a:solidFill>
                  <a:srgbClr val="C0504D"/>
                </a:solidFill>
                <a:latin typeface="Calibri"/>
                <a:cs typeface="Calibri"/>
              </a:rPr>
              <a:t>0.4</a:t>
            </a:r>
            <a:endParaRPr sz="2000">
              <a:latin typeface="Calibri"/>
              <a:cs typeface="Calibri"/>
            </a:endParaRPr>
          </a:p>
        </p:txBody>
      </p:sp>
      <p:grpSp>
        <p:nvGrpSpPr>
          <p:cNvPr id="32" name="object 32"/>
          <p:cNvGrpSpPr/>
          <p:nvPr/>
        </p:nvGrpSpPr>
        <p:grpSpPr>
          <a:xfrm>
            <a:off x="4255261" y="3244850"/>
            <a:ext cx="3810000" cy="1002665"/>
            <a:chOff x="4255261" y="3244850"/>
            <a:chExt cx="3810000" cy="1002665"/>
          </a:xfrm>
        </p:grpSpPr>
        <p:sp>
          <p:nvSpPr>
            <p:cNvPr id="33" name="object 33"/>
            <p:cNvSpPr/>
            <p:nvPr/>
          </p:nvSpPr>
          <p:spPr>
            <a:xfrm>
              <a:off x="4267961" y="3257550"/>
              <a:ext cx="3784600" cy="977265"/>
            </a:xfrm>
            <a:custGeom>
              <a:avLst/>
              <a:gdLst/>
              <a:ahLst/>
              <a:cxnLst/>
              <a:rect l="l" t="t" r="r" b="b"/>
              <a:pathLst>
                <a:path w="3784600" h="977264">
                  <a:moveTo>
                    <a:pt x="3662171" y="0"/>
                  </a:moveTo>
                  <a:lnTo>
                    <a:pt x="121920" y="0"/>
                  </a:lnTo>
                  <a:lnTo>
                    <a:pt x="74473" y="9584"/>
                  </a:lnTo>
                  <a:lnTo>
                    <a:pt x="35718" y="35718"/>
                  </a:lnTo>
                  <a:lnTo>
                    <a:pt x="9584" y="74473"/>
                  </a:lnTo>
                  <a:lnTo>
                    <a:pt x="0" y="121920"/>
                  </a:lnTo>
                  <a:lnTo>
                    <a:pt x="0" y="854963"/>
                  </a:lnTo>
                  <a:lnTo>
                    <a:pt x="9584" y="902410"/>
                  </a:lnTo>
                  <a:lnTo>
                    <a:pt x="35718" y="941165"/>
                  </a:lnTo>
                  <a:lnTo>
                    <a:pt x="74473" y="967299"/>
                  </a:lnTo>
                  <a:lnTo>
                    <a:pt x="121920" y="976883"/>
                  </a:lnTo>
                  <a:lnTo>
                    <a:pt x="3662171" y="976883"/>
                  </a:lnTo>
                  <a:lnTo>
                    <a:pt x="3709618" y="967299"/>
                  </a:lnTo>
                  <a:lnTo>
                    <a:pt x="3748373" y="941165"/>
                  </a:lnTo>
                  <a:lnTo>
                    <a:pt x="3774507" y="902410"/>
                  </a:lnTo>
                  <a:lnTo>
                    <a:pt x="3784091" y="854963"/>
                  </a:lnTo>
                  <a:lnTo>
                    <a:pt x="3784091" y="121920"/>
                  </a:lnTo>
                  <a:lnTo>
                    <a:pt x="3774507" y="74473"/>
                  </a:lnTo>
                  <a:lnTo>
                    <a:pt x="3748373" y="35718"/>
                  </a:lnTo>
                  <a:lnTo>
                    <a:pt x="3709618" y="9584"/>
                  </a:lnTo>
                  <a:lnTo>
                    <a:pt x="3662171" y="0"/>
                  </a:lnTo>
                  <a:close/>
                </a:path>
              </a:pathLst>
            </a:custGeom>
            <a:solidFill>
              <a:srgbClr val="FFEBD9">
                <a:alpha val="50195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4" name="object 34"/>
            <p:cNvSpPr/>
            <p:nvPr/>
          </p:nvSpPr>
          <p:spPr>
            <a:xfrm>
              <a:off x="4267961" y="3257550"/>
              <a:ext cx="3784600" cy="977265"/>
            </a:xfrm>
            <a:custGeom>
              <a:avLst/>
              <a:gdLst/>
              <a:ahLst/>
              <a:cxnLst/>
              <a:rect l="l" t="t" r="r" b="b"/>
              <a:pathLst>
                <a:path w="3784600" h="977264">
                  <a:moveTo>
                    <a:pt x="0" y="121920"/>
                  </a:moveTo>
                  <a:lnTo>
                    <a:pt x="9584" y="74473"/>
                  </a:lnTo>
                  <a:lnTo>
                    <a:pt x="35718" y="35718"/>
                  </a:lnTo>
                  <a:lnTo>
                    <a:pt x="74473" y="9584"/>
                  </a:lnTo>
                  <a:lnTo>
                    <a:pt x="121920" y="0"/>
                  </a:lnTo>
                  <a:lnTo>
                    <a:pt x="3662171" y="0"/>
                  </a:lnTo>
                  <a:lnTo>
                    <a:pt x="3709618" y="9584"/>
                  </a:lnTo>
                  <a:lnTo>
                    <a:pt x="3748373" y="35718"/>
                  </a:lnTo>
                  <a:lnTo>
                    <a:pt x="3774507" y="74473"/>
                  </a:lnTo>
                  <a:lnTo>
                    <a:pt x="3784091" y="121920"/>
                  </a:lnTo>
                  <a:lnTo>
                    <a:pt x="3784091" y="854963"/>
                  </a:lnTo>
                  <a:lnTo>
                    <a:pt x="3774507" y="902410"/>
                  </a:lnTo>
                  <a:lnTo>
                    <a:pt x="3748373" y="941165"/>
                  </a:lnTo>
                  <a:lnTo>
                    <a:pt x="3709618" y="967299"/>
                  </a:lnTo>
                  <a:lnTo>
                    <a:pt x="3662171" y="976883"/>
                  </a:lnTo>
                  <a:lnTo>
                    <a:pt x="121920" y="976883"/>
                  </a:lnTo>
                  <a:lnTo>
                    <a:pt x="74473" y="967299"/>
                  </a:lnTo>
                  <a:lnTo>
                    <a:pt x="35718" y="941165"/>
                  </a:lnTo>
                  <a:lnTo>
                    <a:pt x="9584" y="902410"/>
                  </a:lnTo>
                  <a:lnTo>
                    <a:pt x="0" y="854963"/>
                  </a:lnTo>
                  <a:lnTo>
                    <a:pt x="0" y="121920"/>
                  </a:lnTo>
                  <a:close/>
                </a:path>
              </a:pathLst>
            </a:custGeom>
            <a:ln w="25400">
              <a:solidFill>
                <a:srgbClr val="548ED4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5" name="object 35"/>
          <p:cNvSpPr txBox="1"/>
          <p:nvPr/>
        </p:nvSpPr>
        <p:spPr>
          <a:xfrm>
            <a:off x="4356480" y="3381883"/>
            <a:ext cx="3153410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5"/>
              </a:spcBef>
            </a:pPr>
            <a:r>
              <a:rPr sz="2000" dirty="0">
                <a:solidFill>
                  <a:srgbClr val="C0504D"/>
                </a:solidFill>
                <a:latin typeface="Calibri"/>
                <a:cs typeface="Calibri"/>
              </a:rPr>
              <a:t>%∆</a:t>
            </a:r>
            <a:r>
              <a:rPr sz="2000" spc="-35" dirty="0">
                <a:solidFill>
                  <a:srgbClr val="C0504D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C0504D"/>
                </a:solidFill>
                <a:latin typeface="Calibri"/>
                <a:cs typeface="Calibri"/>
              </a:rPr>
              <a:t>in</a:t>
            </a:r>
            <a:r>
              <a:rPr sz="2000" spc="-15" dirty="0">
                <a:solidFill>
                  <a:srgbClr val="C0504D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C0504D"/>
                </a:solidFill>
                <a:latin typeface="Calibri"/>
                <a:cs typeface="Calibri"/>
              </a:rPr>
              <a:t>Q</a:t>
            </a:r>
            <a:r>
              <a:rPr sz="1950" baseline="-21367" dirty="0">
                <a:solidFill>
                  <a:srgbClr val="C0504D"/>
                </a:solidFill>
                <a:latin typeface="Calibri"/>
                <a:cs typeface="Calibri"/>
              </a:rPr>
              <a:t>d</a:t>
            </a:r>
            <a:r>
              <a:rPr sz="1950" spc="217" baseline="-21367" dirty="0">
                <a:solidFill>
                  <a:srgbClr val="C0504D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C0504D"/>
                </a:solidFill>
                <a:latin typeface="Calibri"/>
                <a:cs typeface="Calibri"/>
              </a:rPr>
              <a:t>=</a:t>
            </a:r>
            <a:r>
              <a:rPr sz="2000" spc="-10" dirty="0">
                <a:solidFill>
                  <a:srgbClr val="C0504D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C0504D"/>
                </a:solidFill>
                <a:latin typeface="Calibri"/>
                <a:cs typeface="Calibri"/>
              </a:rPr>
              <a:t>(∆</a:t>
            </a:r>
            <a:r>
              <a:rPr sz="2000" spc="-20" dirty="0">
                <a:solidFill>
                  <a:srgbClr val="C0504D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C0504D"/>
                </a:solidFill>
                <a:latin typeface="Calibri"/>
                <a:cs typeface="Calibri"/>
              </a:rPr>
              <a:t>in</a:t>
            </a:r>
            <a:r>
              <a:rPr sz="2000" spc="-15" dirty="0">
                <a:solidFill>
                  <a:srgbClr val="C0504D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C0504D"/>
                </a:solidFill>
                <a:latin typeface="Calibri"/>
                <a:cs typeface="Calibri"/>
              </a:rPr>
              <a:t>Q</a:t>
            </a:r>
            <a:r>
              <a:rPr sz="1950" baseline="-21367" dirty="0">
                <a:solidFill>
                  <a:srgbClr val="C0504D"/>
                </a:solidFill>
                <a:latin typeface="Calibri"/>
                <a:cs typeface="Calibri"/>
              </a:rPr>
              <a:t>d</a:t>
            </a:r>
            <a:r>
              <a:rPr sz="2000" dirty="0">
                <a:solidFill>
                  <a:srgbClr val="C0504D"/>
                </a:solidFill>
                <a:latin typeface="Calibri"/>
                <a:cs typeface="Calibri"/>
              </a:rPr>
              <a:t>)</a:t>
            </a:r>
            <a:r>
              <a:rPr sz="2000" spc="-10" dirty="0">
                <a:solidFill>
                  <a:srgbClr val="C0504D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C0504D"/>
                </a:solidFill>
                <a:latin typeface="Calibri"/>
                <a:cs typeface="Calibri"/>
              </a:rPr>
              <a:t>/</a:t>
            </a:r>
            <a:r>
              <a:rPr sz="2000" spc="-20" dirty="0">
                <a:solidFill>
                  <a:srgbClr val="C0504D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C0504D"/>
                </a:solidFill>
                <a:latin typeface="Calibri"/>
                <a:cs typeface="Calibri"/>
              </a:rPr>
              <a:t>(mid</a:t>
            </a:r>
            <a:r>
              <a:rPr sz="2000" spc="-10" dirty="0">
                <a:solidFill>
                  <a:srgbClr val="C0504D"/>
                </a:solidFill>
                <a:latin typeface="Calibri"/>
                <a:cs typeface="Calibri"/>
              </a:rPr>
              <a:t> </a:t>
            </a:r>
            <a:r>
              <a:rPr sz="2000" spc="-25" dirty="0">
                <a:solidFill>
                  <a:srgbClr val="C0504D"/>
                </a:solidFill>
                <a:latin typeface="Calibri"/>
                <a:cs typeface="Calibri"/>
              </a:rPr>
              <a:t>Q</a:t>
            </a:r>
            <a:r>
              <a:rPr sz="1950" spc="-37" baseline="-21367" dirty="0">
                <a:solidFill>
                  <a:srgbClr val="C0504D"/>
                </a:solidFill>
                <a:latin typeface="Calibri"/>
                <a:cs typeface="Calibri"/>
              </a:rPr>
              <a:t>d</a:t>
            </a:r>
            <a:r>
              <a:rPr sz="2000" spc="-25" dirty="0">
                <a:solidFill>
                  <a:srgbClr val="C0504D"/>
                </a:solidFill>
                <a:latin typeface="Calibri"/>
                <a:cs typeface="Calibri"/>
              </a:rPr>
              <a:t>)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36" name="object 36"/>
          <p:cNvSpPr txBox="1"/>
          <p:nvPr/>
        </p:nvSpPr>
        <p:spPr>
          <a:xfrm>
            <a:off x="5352669" y="3747642"/>
            <a:ext cx="2040889" cy="330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dirty="0">
                <a:solidFill>
                  <a:srgbClr val="C0504D"/>
                </a:solidFill>
                <a:latin typeface="Calibri"/>
                <a:cs typeface="Calibri"/>
              </a:rPr>
              <a:t>=</a:t>
            </a:r>
            <a:r>
              <a:rPr sz="2000" spc="-15" dirty="0">
                <a:solidFill>
                  <a:srgbClr val="C0504D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C0504D"/>
                </a:solidFill>
                <a:latin typeface="Calibri"/>
                <a:cs typeface="Calibri"/>
              </a:rPr>
              <a:t>(30</a:t>
            </a:r>
            <a:r>
              <a:rPr sz="2000" spc="-10" dirty="0">
                <a:solidFill>
                  <a:srgbClr val="C0504D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C0504D"/>
                </a:solidFill>
                <a:latin typeface="Calibri"/>
                <a:cs typeface="Calibri"/>
              </a:rPr>
              <a:t>–</a:t>
            </a:r>
            <a:r>
              <a:rPr sz="2000" spc="-25" dirty="0">
                <a:solidFill>
                  <a:srgbClr val="C0504D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C0504D"/>
                </a:solidFill>
                <a:latin typeface="Calibri"/>
                <a:cs typeface="Calibri"/>
              </a:rPr>
              <a:t>20)/25</a:t>
            </a:r>
            <a:r>
              <a:rPr sz="2000" spc="-30" dirty="0">
                <a:solidFill>
                  <a:srgbClr val="C0504D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C0504D"/>
                </a:solidFill>
                <a:latin typeface="Calibri"/>
                <a:cs typeface="Calibri"/>
              </a:rPr>
              <a:t>=</a:t>
            </a:r>
            <a:r>
              <a:rPr sz="2000" spc="-15" dirty="0">
                <a:solidFill>
                  <a:srgbClr val="C0504D"/>
                </a:solidFill>
                <a:latin typeface="Calibri"/>
                <a:cs typeface="Calibri"/>
              </a:rPr>
              <a:t> </a:t>
            </a:r>
            <a:r>
              <a:rPr sz="2000" spc="-25" dirty="0">
                <a:solidFill>
                  <a:srgbClr val="C0504D"/>
                </a:solidFill>
                <a:latin typeface="Calibri"/>
                <a:cs typeface="Calibri"/>
              </a:rPr>
              <a:t>0.4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37" name="object 37"/>
          <p:cNvSpPr txBox="1"/>
          <p:nvPr/>
        </p:nvSpPr>
        <p:spPr>
          <a:xfrm>
            <a:off x="523138" y="3461715"/>
            <a:ext cx="154940" cy="3314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spc="-50" dirty="0">
                <a:latin typeface="Calibri"/>
                <a:cs typeface="Calibri"/>
              </a:rPr>
              <a:t>6</a:t>
            </a:r>
            <a:endParaRPr sz="2000">
              <a:latin typeface="Calibri"/>
              <a:cs typeface="Calibri"/>
            </a:endParaRPr>
          </a:p>
        </p:txBody>
      </p:sp>
      <p:grpSp>
        <p:nvGrpSpPr>
          <p:cNvPr id="38" name="object 38"/>
          <p:cNvGrpSpPr/>
          <p:nvPr/>
        </p:nvGrpSpPr>
        <p:grpSpPr>
          <a:xfrm>
            <a:off x="7871714" y="465073"/>
            <a:ext cx="955040" cy="601980"/>
            <a:chOff x="7871714" y="465073"/>
            <a:chExt cx="955040" cy="601980"/>
          </a:xfrm>
        </p:grpSpPr>
        <p:sp>
          <p:nvSpPr>
            <p:cNvPr id="39" name="object 39"/>
            <p:cNvSpPr/>
            <p:nvPr/>
          </p:nvSpPr>
          <p:spPr>
            <a:xfrm>
              <a:off x="8225790" y="549782"/>
              <a:ext cx="247015" cy="324485"/>
            </a:xfrm>
            <a:custGeom>
              <a:avLst/>
              <a:gdLst/>
              <a:ahLst/>
              <a:cxnLst/>
              <a:rect l="l" t="t" r="r" b="b"/>
              <a:pathLst>
                <a:path w="247015" h="324484">
                  <a:moveTo>
                    <a:pt x="0" y="123443"/>
                  </a:moveTo>
                  <a:lnTo>
                    <a:pt x="9697" y="75384"/>
                  </a:lnTo>
                  <a:lnTo>
                    <a:pt x="36147" y="36147"/>
                  </a:lnTo>
                  <a:lnTo>
                    <a:pt x="75384" y="9697"/>
                  </a:lnTo>
                  <a:lnTo>
                    <a:pt x="123443" y="0"/>
                  </a:lnTo>
                  <a:lnTo>
                    <a:pt x="171503" y="9697"/>
                  </a:lnTo>
                  <a:lnTo>
                    <a:pt x="210740" y="36147"/>
                  </a:lnTo>
                  <a:lnTo>
                    <a:pt x="237190" y="75384"/>
                  </a:lnTo>
                  <a:lnTo>
                    <a:pt x="246887" y="123443"/>
                  </a:lnTo>
                  <a:lnTo>
                    <a:pt x="242030" y="159502"/>
                  </a:lnTo>
                  <a:lnTo>
                    <a:pt x="228790" y="188928"/>
                  </a:lnTo>
                  <a:lnTo>
                    <a:pt x="209168" y="208758"/>
                  </a:lnTo>
                  <a:lnTo>
                    <a:pt x="185165" y="216026"/>
                  </a:lnTo>
                  <a:lnTo>
                    <a:pt x="173164" y="219662"/>
                  </a:lnTo>
                  <a:lnTo>
                    <a:pt x="163353" y="229584"/>
                  </a:lnTo>
                  <a:lnTo>
                    <a:pt x="156733" y="244316"/>
                  </a:lnTo>
                  <a:lnTo>
                    <a:pt x="154304" y="262381"/>
                  </a:lnTo>
                  <a:lnTo>
                    <a:pt x="154304" y="324103"/>
                  </a:lnTo>
                  <a:lnTo>
                    <a:pt x="92582" y="324103"/>
                  </a:lnTo>
                  <a:lnTo>
                    <a:pt x="92582" y="262381"/>
                  </a:lnTo>
                  <a:lnTo>
                    <a:pt x="97440" y="226323"/>
                  </a:lnTo>
                  <a:lnTo>
                    <a:pt x="110680" y="196897"/>
                  </a:lnTo>
                  <a:lnTo>
                    <a:pt x="130301" y="177067"/>
                  </a:lnTo>
                  <a:lnTo>
                    <a:pt x="154304" y="169799"/>
                  </a:lnTo>
                  <a:lnTo>
                    <a:pt x="166306" y="166145"/>
                  </a:lnTo>
                  <a:lnTo>
                    <a:pt x="176117" y="156194"/>
                  </a:lnTo>
                  <a:lnTo>
                    <a:pt x="182737" y="141456"/>
                  </a:lnTo>
                  <a:lnTo>
                    <a:pt x="185165" y="123443"/>
                  </a:lnTo>
                  <a:lnTo>
                    <a:pt x="180308" y="99440"/>
                  </a:lnTo>
                  <a:lnTo>
                    <a:pt x="167068" y="79819"/>
                  </a:lnTo>
                  <a:lnTo>
                    <a:pt x="147447" y="66579"/>
                  </a:lnTo>
                  <a:lnTo>
                    <a:pt x="123443" y="61721"/>
                  </a:lnTo>
                  <a:lnTo>
                    <a:pt x="99440" y="66579"/>
                  </a:lnTo>
                  <a:lnTo>
                    <a:pt x="79819" y="79819"/>
                  </a:lnTo>
                  <a:lnTo>
                    <a:pt x="66579" y="99440"/>
                  </a:lnTo>
                  <a:lnTo>
                    <a:pt x="61721" y="123443"/>
                  </a:lnTo>
                  <a:lnTo>
                    <a:pt x="0" y="123443"/>
                  </a:lnTo>
                  <a:close/>
                </a:path>
              </a:pathLst>
            </a:custGeom>
            <a:ln w="25400">
              <a:solidFill>
                <a:srgbClr val="FF00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40" name="object 40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8290179" y="876554"/>
              <a:ext cx="118110" cy="117983"/>
            </a:xfrm>
            <a:prstGeom prst="rect">
              <a:avLst/>
            </a:prstGeom>
          </p:spPr>
        </p:pic>
        <p:sp>
          <p:nvSpPr>
            <p:cNvPr id="41" name="object 41"/>
            <p:cNvSpPr/>
            <p:nvPr/>
          </p:nvSpPr>
          <p:spPr>
            <a:xfrm>
              <a:off x="7884414" y="477773"/>
              <a:ext cx="929640" cy="576580"/>
            </a:xfrm>
            <a:custGeom>
              <a:avLst/>
              <a:gdLst/>
              <a:ahLst/>
              <a:cxnLst/>
              <a:rect l="l" t="t" r="r" b="b"/>
              <a:pathLst>
                <a:path w="929640" h="576580">
                  <a:moveTo>
                    <a:pt x="0" y="576072"/>
                  </a:moveTo>
                  <a:lnTo>
                    <a:pt x="929640" y="576072"/>
                  </a:lnTo>
                  <a:lnTo>
                    <a:pt x="929640" y="0"/>
                  </a:lnTo>
                  <a:lnTo>
                    <a:pt x="0" y="0"/>
                  </a:lnTo>
                  <a:lnTo>
                    <a:pt x="0" y="576072"/>
                  </a:lnTo>
                  <a:close/>
                </a:path>
              </a:pathLst>
            </a:custGeom>
            <a:ln w="25400">
              <a:solidFill>
                <a:srgbClr val="FF00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42" name="object 42"/>
          <p:cNvSpPr txBox="1"/>
          <p:nvPr/>
        </p:nvSpPr>
        <p:spPr>
          <a:xfrm>
            <a:off x="1440941" y="6130848"/>
            <a:ext cx="284480" cy="28067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2005"/>
              </a:lnSpc>
            </a:pPr>
            <a:r>
              <a:rPr lang="en-GB" sz="2000" spc="-25" dirty="0">
                <a:latin typeface="Calibri"/>
                <a:cs typeface="Calibri"/>
              </a:rPr>
              <a:t>10</a:t>
            </a:r>
            <a:endParaRPr sz="2000" dirty="0">
              <a:latin typeface="Calibri"/>
              <a:cs typeface="Calibri"/>
            </a:endParaRPr>
          </a:p>
        </p:txBody>
      </p:sp>
      <p:sp>
        <p:nvSpPr>
          <p:cNvPr id="43" name="object 43"/>
          <p:cNvSpPr txBox="1"/>
          <p:nvPr/>
        </p:nvSpPr>
        <p:spPr>
          <a:xfrm>
            <a:off x="2476245" y="6130848"/>
            <a:ext cx="284480" cy="28067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2005"/>
              </a:lnSpc>
            </a:pPr>
            <a:r>
              <a:rPr sz="2000" spc="-25" dirty="0">
                <a:latin typeface="Calibri"/>
                <a:cs typeface="Calibri"/>
              </a:rPr>
              <a:t>20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44" name="object 44"/>
          <p:cNvSpPr txBox="1"/>
          <p:nvPr/>
        </p:nvSpPr>
        <p:spPr>
          <a:xfrm>
            <a:off x="3505327" y="6128943"/>
            <a:ext cx="284480" cy="2800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2005"/>
              </a:lnSpc>
            </a:pPr>
            <a:r>
              <a:rPr sz="2000" spc="-25" dirty="0">
                <a:latin typeface="Calibri"/>
                <a:cs typeface="Calibri"/>
              </a:rPr>
              <a:t>30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45" name="object 45"/>
          <p:cNvSpPr txBox="1"/>
          <p:nvPr/>
        </p:nvSpPr>
        <p:spPr>
          <a:xfrm>
            <a:off x="4427601" y="6128943"/>
            <a:ext cx="284480" cy="2800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2005"/>
              </a:lnSpc>
            </a:pPr>
            <a:r>
              <a:rPr sz="2000" spc="-25" dirty="0">
                <a:latin typeface="Calibri"/>
                <a:cs typeface="Calibri"/>
              </a:rPr>
              <a:t>40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46" name="object 46"/>
          <p:cNvSpPr txBox="1"/>
          <p:nvPr/>
        </p:nvSpPr>
        <p:spPr>
          <a:xfrm>
            <a:off x="4986273" y="6307251"/>
            <a:ext cx="2098675" cy="2800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2005"/>
              </a:lnSpc>
            </a:pPr>
            <a:r>
              <a:rPr sz="2000" dirty="0">
                <a:latin typeface="Calibri"/>
                <a:cs typeface="Calibri"/>
              </a:rPr>
              <a:t>Quantity</a:t>
            </a:r>
            <a:r>
              <a:rPr sz="2000" spc="-7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demanded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47" name="object 47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24</a:t>
            </a:fld>
            <a:endParaRPr spc="-25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710945" y="1978914"/>
            <a:ext cx="5085715" cy="4247515"/>
          </a:xfrm>
          <a:custGeom>
            <a:avLst/>
            <a:gdLst/>
            <a:ahLst/>
            <a:cxnLst/>
            <a:rect l="l" t="t" r="r" b="b"/>
            <a:pathLst>
              <a:path w="5085715" h="4247515">
                <a:moveTo>
                  <a:pt x="0" y="4030979"/>
                </a:moveTo>
                <a:lnTo>
                  <a:pt x="5085588" y="4038600"/>
                </a:lnTo>
              </a:path>
              <a:path w="5085715" h="4247515">
                <a:moveTo>
                  <a:pt x="214884" y="0"/>
                </a:moveTo>
                <a:lnTo>
                  <a:pt x="214884" y="4247388"/>
                </a:lnTo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5299709" y="5434380"/>
            <a:ext cx="112458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solidFill>
                  <a:srgbClr val="4F81BC"/>
                </a:solidFill>
                <a:latin typeface="Calibri"/>
                <a:cs typeface="Calibri"/>
              </a:rPr>
              <a:t>demand</a:t>
            </a:r>
            <a:r>
              <a:rPr sz="1800" spc="-60" dirty="0">
                <a:solidFill>
                  <a:srgbClr val="4F81BC"/>
                </a:solidFill>
                <a:latin typeface="Calibri"/>
                <a:cs typeface="Calibri"/>
              </a:rPr>
              <a:t> </a:t>
            </a:r>
            <a:r>
              <a:rPr sz="1800" spc="-25" dirty="0">
                <a:solidFill>
                  <a:srgbClr val="4F81BC"/>
                </a:solidFill>
                <a:latin typeface="Calibri"/>
                <a:cs typeface="Calibri"/>
              </a:rPr>
              <a:t>(D)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91770">
              <a:lnSpc>
                <a:spcPct val="100000"/>
              </a:lnSpc>
              <a:spcBef>
                <a:spcPts val="95"/>
              </a:spcBef>
            </a:pPr>
            <a:r>
              <a:rPr sz="2200" dirty="0"/>
              <a:t>THE</a:t>
            </a:r>
            <a:r>
              <a:rPr sz="2200" spc="-55" dirty="0"/>
              <a:t> </a:t>
            </a:r>
            <a:r>
              <a:rPr sz="2200" dirty="0"/>
              <a:t>ELASTICITY</a:t>
            </a:r>
            <a:r>
              <a:rPr sz="2200" spc="-45" dirty="0"/>
              <a:t> </a:t>
            </a:r>
            <a:r>
              <a:rPr sz="2200" dirty="0"/>
              <a:t>OF</a:t>
            </a:r>
            <a:r>
              <a:rPr sz="2200" spc="-45" dirty="0"/>
              <a:t> </a:t>
            </a:r>
            <a:r>
              <a:rPr sz="2200" spc="-10" dirty="0"/>
              <a:t>DEMAND</a:t>
            </a:r>
            <a:endParaRPr sz="2200"/>
          </a:p>
        </p:txBody>
      </p:sp>
      <p:sp>
        <p:nvSpPr>
          <p:cNvPr id="5" name="object 5"/>
          <p:cNvSpPr txBox="1"/>
          <p:nvPr/>
        </p:nvSpPr>
        <p:spPr>
          <a:xfrm>
            <a:off x="258267" y="820927"/>
            <a:ext cx="8434705" cy="122110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b="1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Price</a:t>
            </a:r>
            <a:r>
              <a:rPr sz="2000" b="1" u="sng" spc="-3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000" b="1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Elasticity</a:t>
            </a:r>
            <a:r>
              <a:rPr sz="2000" b="1" u="sng" spc="-6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000" b="1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along</a:t>
            </a:r>
            <a:r>
              <a:rPr sz="2000" b="1" u="sng" spc="-2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000" b="1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a</a:t>
            </a:r>
            <a:r>
              <a:rPr sz="2000" b="1" u="sng" spc="-3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000" b="1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demand</a:t>
            </a:r>
            <a:r>
              <a:rPr sz="2000" b="1" u="sng" spc="-3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000" b="1" u="sng" spc="-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curve</a:t>
            </a:r>
            <a:endParaRPr sz="2000">
              <a:latin typeface="Calibri"/>
              <a:cs typeface="Calibri"/>
            </a:endParaRPr>
          </a:p>
          <a:p>
            <a:pPr marL="1841500" marR="5080" indent="-1829435">
              <a:lnSpc>
                <a:spcPct val="100000"/>
              </a:lnSpc>
              <a:spcBef>
                <a:spcPts val="2205"/>
              </a:spcBef>
            </a:pPr>
            <a:r>
              <a:rPr sz="2000" dirty="0">
                <a:latin typeface="Calibri"/>
                <a:cs typeface="Calibri"/>
              </a:rPr>
              <a:t>Price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elasticity</a:t>
            </a:r>
            <a:r>
              <a:rPr sz="2000" spc="-1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is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related</a:t>
            </a:r>
            <a:r>
              <a:rPr sz="2000" spc="-2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to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slope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of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demand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curve,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but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price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elasticity </a:t>
            </a:r>
            <a:r>
              <a:rPr sz="2000" dirty="0">
                <a:latin typeface="Calibri"/>
                <a:cs typeface="Calibri"/>
              </a:rPr>
              <a:t>of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demand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can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vary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as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we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move</a:t>
            </a:r>
            <a:r>
              <a:rPr sz="2000" spc="-2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along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demand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curve.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88391" y="1834806"/>
            <a:ext cx="280035" cy="1022985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>
              <a:lnSpc>
                <a:spcPts val="2005"/>
              </a:lnSpc>
            </a:pPr>
            <a:r>
              <a:rPr sz="2000" dirty="0">
                <a:latin typeface="Calibri"/>
                <a:cs typeface="Calibri"/>
              </a:rPr>
              <a:t>Price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in</a:t>
            </a:r>
            <a:r>
              <a:rPr sz="1800" spc="-20" dirty="0">
                <a:latin typeface="Calibri"/>
                <a:cs typeface="Calibri"/>
              </a:rPr>
              <a:t> </a:t>
            </a:r>
            <a:r>
              <a:rPr sz="1800" spc="-25" dirty="0">
                <a:latin typeface="Calibri"/>
                <a:cs typeface="Calibri"/>
              </a:rPr>
              <a:t>£s</a:t>
            </a:r>
            <a:endParaRPr sz="1800">
              <a:latin typeface="Calibri"/>
              <a:cs typeface="Calibri"/>
            </a:endParaRPr>
          </a:p>
        </p:txBody>
      </p:sp>
      <p:grpSp>
        <p:nvGrpSpPr>
          <p:cNvPr id="7" name="object 7"/>
          <p:cNvGrpSpPr/>
          <p:nvPr/>
        </p:nvGrpSpPr>
        <p:grpSpPr>
          <a:xfrm>
            <a:off x="763523" y="2779522"/>
            <a:ext cx="7341234" cy="3362325"/>
            <a:chOff x="763523" y="2779522"/>
            <a:chExt cx="7341234" cy="3362325"/>
          </a:xfrm>
        </p:grpSpPr>
        <p:sp>
          <p:nvSpPr>
            <p:cNvPr id="8" name="object 8"/>
            <p:cNvSpPr/>
            <p:nvPr/>
          </p:nvSpPr>
          <p:spPr>
            <a:xfrm>
              <a:off x="847343" y="2785872"/>
              <a:ext cx="3738879" cy="3261360"/>
            </a:xfrm>
            <a:custGeom>
              <a:avLst/>
              <a:gdLst/>
              <a:ahLst/>
              <a:cxnLst/>
              <a:rect l="l" t="t" r="r" b="b"/>
              <a:pathLst>
                <a:path w="3738879" h="3261360">
                  <a:moveTo>
                    <a:pt x="2795016" y="1645920"/>
                  </a:moveTo>
                  <a:lnTo>
                    <a:pt x="2795016" y="3261359"/>
                  </a:lnTo>
                </a:path>
                <a:path w="3738879" h="3261360">
                  <a:moveTo>
                    <a:pt x="2795016" y="1647444"/>
                  </a:moveTo>
                  <a:lnTo>
                    <a:pt x="77724" y="1647444"/>
                  </a:lnTo>
                </a:path>
                <a:path w="3738879" h="3261360">
                  <a:moveTo>
                    <a:pt x="1787652" y="859535"/>
                  </a:moveTo>
                  <a:lnTo>
                    <a:pt x="85343" y="859535"/>
                  </a:lnTo>
                </a:path>
                <a:path w="3738879" h="3261360">
                  <a:moveTo>
                    <a:pt x="1780032" y="859535"/>
                  </a:moveTo>
                  <a:lnTo>
                    <a:pt x="1780032" y="3185160"/>
                  </a:lnTo>
                </a:path>
                <a:path w="3738879" h="3261360">
                  <a:moveTo>
                    <a:pt x="704088" y="0"/>
                  </a:moveTo>
                  <a:lnTo>
                    <a:pt x="704088" y="3223260"/>
                  </a:lnTo>
                </a:path>
                <a:path w="3738879" h="3261360">
                  <a:moveTo>
                    <a:pt x="3724655" y="2449067"/>
                  </a:moveTo>
                  <a:lnTo>
                    <a:pt x="19812" y="2449067"/>
                  </a:lnTo>
                </a:path>
                <a:path w="3738879" h="3261360">
                  <a:moveTo>
                    <a:pt x="704088" y="0"/>
                  </a:moveTo>
                  <a:lnTo>
                    <a:pt x="0" y="0"/>
                  </a:lnTo>
                </a:path>
                <a:path w="3738879" h="3261360">
                  <a:moveTo>
                    <a:pt x="3738372" y="2442972"/>
                  </a:moveTo>
                  <a:lnTo>
                    <a:pt x="3738372" y="3261359"/>
                  </a:lnTo>
                </a:path>
              </a:pathLst>
            </a:custGeom>
            <a:ln w="12700">
              <a:solidFill>
                <a:srgbClr val="BEBEBE"/>
              </a:solidFill>
              <a:prstDash val="sys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9" name="object 9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4072127" y="5844539"/>
              <a:ext cx="121974" cy="297180"/>
            </a:xfrm>
            <a:prstGeom prst="rect">
              <a:avLst/>
            </a:prstGeom>
          </p:spPr>
        </p:pic>
        <p:sp>
          <p:nvSpPr>
            <p:cNvPr id="10" name="object 10"/>
            <p:cNvSpPr/>
            <p:nvPr/>
          </p:nvSpPr>
          <p:spPr>
            <a:xfrm>
              <a:off x="4133850" y="5883401"/>
              <a:ext cx="2540" cy="198120"/>
            </a:xfrm>
            <a:custGeom>
              <a:avLst/>
              <a:gdLst/>
              <a:ahLst/>
              <a:cxnLst/>
              <a:rect l="l" t="t" r="r" b="b"/>
              <a:pathLst>
                <a:path w="2539" h="198120">
                  <a:moveTo>
                    <a:pt x="0" y="197561"/>
                  </a:moveTo>
                  <a:lnTo>
                    <a:pt x="2286" y="0"/>
                  </a:lnTo>
                </a:path>
              </a:pathLst>
            </a:custGeom>
            <a:ln w="38100">
              <a:solidFill>
                <a:srgbClr val="C0504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1" name="object 11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3070859" y="5833872"/>
              <a:ext cx="121974" cy="297180"/>
            </a:xfrm>
            <a:prstGeom prst="rect">
              <a:avLst/>
            </a:prstGeom>
          </p:spPr>
        </p:pic>
        <p:sp>
          <p:nvSpPr>
            <p:cNvPr id="12" name="object 12"/>
            <p:cNvSpPr/>
            <p:nvPr/>
          </p:nvSpPr>
          <p:spPr>
            <a:xfrm>
              <a:off x="3132581" y="5872733"/>
              <a:ext cx="2540" cy="198120"/>
            </a:xfrm>
            <a:custGeom>
              <a:avLst/>
              <a:gdLst/>
              <a:ahLst/>
              <a:cxnLst/>
              <a:rect l="l" t="t" r="r" b="b"/>
              <a:pathLst>
                <a:path w="2539" h="198120">
                  <a:moveTo>
                    <a:pt x="0" y="197561"/>
                  </a:moveTo>
                  <a:lnTo>
                    <a:pt x="2286" y="0"/>
                  </a:lnTo>
                </a:path>
              </a:pathLst>
            </a:custGeom>
            <a:ln w="38100">
              <a:solidFill>
                <a:srgbClr val="C0504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3" name="object 1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2063495" y="5844539"/>
              <a:ext cx="121974" cy="297180"/>
            </a:xfrm>
            <a:prstGeom prst="rect">
              <a:avLst/>
            </a:prstGeom>
          </p:spPr>
        </p:pic>
        <p:sp>
          <p:nvSpPr>
            <p:cNvPr id="14" name="object 14"/>
            <p:cNvSpPr/>
            <p:nvPr/>
          </p:nvSpPr>
          <p:spPr>
            <a:xfrm>
              <a:off x="2125218" y="5883401"/>
              <a:ext cx="2540" cy="198120"/>
            </a:xfrm>
            <a:custGeom>
              <a:avLst/>
              <a:gdLst/>
              <a:ahLst/>
              <a:cxnLst/>
              <a:rect l="l" t="t" r="r" b="b"/>
              <a:pathLst>
                <a:path w="2539" h="198120">
                  <a:moveTo>
                    <a:pt x="0" y="197561"/>
                  </a:moveTo>
                  <a:lnTo>
                    <a:pt x="2286" y="0"/>
                  </a:lnTo>
                </a:path>
              </a:pathLst>
            </a:custGeom>
            <a:ln w="38100">
              <a:solidFill>
                <a:srgbClr val="C0504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5" name="object 1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763523" y="4792925"/>
              <a:ext cx="303326" cy="121974"/>
            </a:xfrm>
            <a:prstGeom prst="rect">
              <a:avLst/>
            </a:prstGeom>
          </p:spPr>
        </p:pic>
        <p:sp>
          <p:nvSpPr>
            <p:cNvPr id="16" name="object 16"/>
            <p:cNvSpPr/>
            <p:nvPr/>
          </p:nvSpPr>
          <p:spPr>
            <a:xfrm>
              <a:off x="825245" y="4831842"/>
              <a:ext cx="203200" cy="3810"/>
            </a:xfrm>
            <a:custGeom>
              <a:avLst/>
              <a:gdLst/>
              <a:ahLst/>
              <a:cxnLst/>
              <a:rect l="l" t="t" r="r" b="b"/>
              <a:pathLst>
                <a:path w="203200" h="3810">
                  <a:moveTo>
                    <a:pt x="202895" y="3428"/>
                  </a:moveTo>
                  <a:lnTo>
                    <a:pt x="0" y="0"/>
                  </a:lnTo>
                </a:path>
              </a:pathLst>
            </a:custGeom>
            <a:ln w="38100">
              <a:solidFill>
                <a:srgbClr val="C0504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7" name="object 17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769619" y="4024829"/>
              <a:ext cx="303326" cy="121974"/>
            </a:xfrm>
            <a:prstGeom prst="rect">
              <a:avLst/>
            </a:prstGeom>
          </p:spPr>
        </p:pic>
        <p:sp>
          <p:nvSpPr>
            <p:cNvPr id="18" name="object 18"/>
            <p:cNvSpPr/>
            <p:nvPr/>
          </p:nvSpPr>
          <p:spPr>
            <a:xfrm>
              <a:off x="831341" y="4063746"/>
              <a:ext cx="203200" cy="3810"/>
            </a:xfrm>
            <a:custGeom>
              <a:avLst/>
              <a:gdLst/>
              <a:ahLst/>
              <a:cxnLst/>
              <a:rect l="l" t="t" r="r" b="b"/>
              <a:pathLst>
                <a:path w="203200" h="3810">
                  <a:moveTo>
                    <a:pt x="202895" y="3428"/>
                  </a:moveTo>
                  <a:lnTo>
                    <a:pt x="0" y="0"/>
                  </a:lnTo>
                </a:path>
              </a:pathLst>
            </a:custGeom>
            <a:ln w="38100">
              <a:solidFill>
                <a:srgbClr val="C0504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9" name="object 19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774191" y="3174437"/>
              <a:ext cx="303326" cy="121974"/>
            </a:xfrm>
            <a:prstGeom prst="rect">
              <a:avLst/>
            </a:prstGeom>
          </p:spPr>
        </p:pic>
        <p:sp>
          <p:nvSpPr>
            <p:cNvPr id="20" name="object 20"/>
            <p:cNvSpPr/>
            <p:nvPr/>
          </p:nvSpPr>
          <p:spPr>
            <a:xfrm>
              <a:off x="835913" y="3213354"/>
              <a:ext cx="203200" cy="3810"/>
            </a:xfrm>
            <a:custGeom>
              <a:avLst/>
              <a:gdLst/>
              <a:ahLst/>
              <a:cxnLst/>
              <a:rect l="l" t="t" r="r" b="b"/>
              <a:pathLst>
                <a:path w="203200" h="3810">
                  <a:moveTo>
                    <a:pt x="202895" y="3429"/>
                  </a:moveTo>
                  <a:lnTo>
                    <a:pt x="0" y="0"/>
                  </a:lnTo>
                </a:path>
              </a:pathLst>
            </a:custGeom>
            <a:ln w="38100">
              <a:solidFill>
                <a:srgbClr val="C0504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1" name="object 21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3503675" y="4419600"/>
              <a:ext cx="310959" cy="1001268"/>
            </a:xfrm>
            <a:prstGeom prst="rect">
              <a:avLst/>
            </a:prstGeom>
          </p:spPr>
        </p:pic>
        <p:sp>
          <p:nvSpPr>
            <p:cNvPr id="22" name="object 22"/>
            <p:cNvSpPr/>
            <p:nvPr/>
          </p:nvSpPr>
          <p:spPr>
            <a:xfrm>
              <a:off x="3604259" y="4438650"/>
              <a:ext cx="114300" cy="805815"/>
            </a:xfrm>
            <a:custGeom>
              <a:avLst/>
              <a:gdLst/>
              <a:ahLst/>
              <a:cxnLst/>
              <a:rect l="l" t="t" r="r" b="b"/>
              <a:pathLst>
                <a:path w="114300" h="805814">
                  <a:moveTo>
                    <a:pt x="0" y="691514"/>
                  </a:moveTo>
                  <a:lnTo>
                    <a:pt x="57150" y="805815"/>
                  </a:lnTo>
                  <a:lnTo>
                    <a:pt x="95250" y="729614"/>
                  </a:lnTo>
                  <a:lnTo>
                    <a:pt x="38100" y="729614"/>
                  </a:lnTo>
                  <a:lnTo>
                    <a:pt x="38100" y="716914"/>
                  </a:lnTo>
                  <a:lnTo>
                    <a:pt x="0" y="691514"/>
                  </a:lnTo>
                  <a:close/>
                </a:path>
                <a:path w="114300" h="805814">
                  <a:moveTo>
                    <a:pt x="38100" y="716914"/>
                  </a:moveTo>
                  <a:lnTo>
                    <a:pt x="38100" y="729614"/>
                  </a:lnTo>
                  <a:lnTo>
                    <a:pt x="57150" y="729614"/>
                  </a:lnTo>
                  <a:lnTo>
                    <a:pt x="38100" y="716914"/>
                  </a:lnTo>
                  <a:close/>
                </a:path>
                <a:path w="114300" h="805814">
                  <a:moveTo>
                    <a:pt x="76200" y="0"/>
                  </a:moveTo>
                  <a:lnTo>
                    <a:pt x="38100" y="0"/>
                  </a:lnTo>
                  <a:lnTo>
                    <a:pt x="38100" y="716914"/>
                  </a:lnTo>
                  <a:lnTo>
                    <a:pt x="57150" y="729614"/>
                  </a:lnTo>
                  <a:lnTo>
                    <a:pt x="76200" y="716914"/>
                  </a:lnTo>
                  <a:lnTo>
                    <a:pt x="76200" y="0"/>
                  </a:lnTo>
                  <a:close/>
                </a:path>
                <a:path w="114300" h="805814">
                  <a:moveTo>
                    <a:pt x="76200" y="716914"/>
                  </a:moveTo>
                  <a:lnTo>
                    <a:pt x="57150" y="729614"/>
                  </a:lnTo>
                  <a:lnTo>
                    <a:pt x="76200" y="729614"/>
                  </a:lnTo>
                  <a:lnTo>
                    <a:pt x="76200" y="716914"/>
                  </a:lnTo>
                  <a:close/>
                </a:path>
                <a:path w="114300" h="805814">
                  <a:moveTo>
                    <a:pt x="114300" y="691514"/>
                  </a:moveTo>
                  <a:lnTo>
                    <a:pt x="76200" y="716914"/>
                  </a:lnTo>
                  <a:lnTo>
                    <a:pt x="76200" y="729614"/>
                  </a:lnTo>
                  <a:lnTo>
                    <a:pt x="95250" y="729614"/>
                  </a:lnTo>
                  <a:lnTo>
                    <a:pt x="114300" y="691514"/>
                  </a:lnTo>
                  <a:close/>
                </a:path>
              </a:pathLst>
            </a:custGeom>
            <a:solidFill>
              <a:srgbClr val="C0504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3" name="object 23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3621023" y="5110035"/>
              <a:ext cx="1147572" cy="310959"/>
            </a:xfrm>
            <a:prstGeom prst="rect">
              <a:avLst/>
            </a:prstGeom>
          </p:spPr>
        </p:pic>
        <p:sp>
          <p:nvSpPr>
            <p:cNvPr id="24" name="object 24"/>
            <p:cNvSpPr/>
            <p:nvPr/>
          </p:nvSpPr>
          <p:spPr>
            <a:xfrm>
              <a:off x="3664457" y="5187695"/>
              <a:ext cx="951865" cy="114300"/>
            </a:xfrm>
            <a:custGeom>
              <a:avLst/>
              <a:gdLst/>
              <a:ahLst/>
              <a:cxnLst/>
              <a:rect l="l" t="t" r="r" b="b"/>
              <a:pathLst>
                <a:path w="951864" h="114300">
                  <a:moveTo>
                    <a:pt x="875156" y="57149"/>
                  </a:moveTo>
                  <a:lnTo>
                    <a:pt x="837056" y="114299"/>
                  </a:lnTo>
                  <a:lnTo>
                    <a:pt x="913256" y="76199"/>
                  </a:lnTo>
                  <a:lnTo>
                    <a:pt x="875156" y="76199"/>
                  </a:lnTo>
                  <a:lnTo>
                    <a:pt x="875156" y="57149"/>
                  </a:lnTo>
                  <a:close/>
                </a:path>
                <a:path w="951864" h="114300">
                  <a:moveTo>
                    <a:pt x="862456" y="38099"/>
                  </a:moveTo>
                  <a:lnTo>
                    <a:pt x="0" y="38099"/>
                  </a:lnTo>
                  <a:lnTo>
                    <a:pt x="0" y="76199"/>
                  </a:lnTo>
                  <a:lnTo>
                    <a:pt x="862456" y="76199"/>
                  </a:lnTo>
                  <a:lnTo>
                    <a:pt x="875156" y="57149"/>
                  </a:lnTo>
                  <a:lnTo>
                    <a:pt x="862456" y="38099"/>
                  </a:lnTo>
                  <a:close/>
                </a:path>
                <a:path w="951864" h="114300">
                  <a:moveTo>
                    <a:pt x="913256" y="38099"/>
                  </a:moveTo>
                  <a:lnTo>
                    <a:pt x="875156" y="38099"/>
                  </a:lnTo>
                  <a:lnTo>
                    <a:pt x="875156" y="76199"/>
                  </a:lnTo>
                  <a:lnTo>
                    <a:pt x="913256" y="76199"/>
                  </a:lnTo>
                  <a:lnTo>
                    <a:pt x="951356" y="57149"/>
                  </a:lnTo>
                  <a:lnTo>
                    <a:pt x="913256" y="38099"/>
                  </a:lnTo>
                  <a:close/>
                </a:path>
                <a:path w="951864" h="114300">
                  <a:moveTo>
                    <a:pt x="837056" y="0"/>
                  </a:moveTo>
                  <a:lnTo>
                    <a:pt x="875156" y="57149"/>
                  </a:lnTo>
                  <a:lnTo>
                    <a:pt x="875156" y="38099"/>
                  </a:lnTo>
                  <a:lnTo>
                    <a:pt x="913256" y="38099"/>
                  </a:lnTo>
                  <a:lnTo>
                    <a:pt x="837056" y="0"/>
                  </a:lnTo>
                  <a:close/>
                </a:path>
              </a:pathLst>
            </a:custGeom>
            <a:solidFill>
              <a:srgbClr val="C0504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5" name="object 25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453640" y="3610355"/>
              <a:ext cx="310959" cy="1001268"/>
            </a:xfrm>
            <a:prstGeom prst="rect">
              <a:avLst/>
            </a:prstGeom>
          </p:spPr>
        </p:pic>
        <p:sp>
          <p:nvSpPr>
            <p:cNvPr id="26" name="object 26"/>
            <p:cNvSpPr/>
            <p:nvPr/>
          </p:nvSpPr>
          <p:spPr>
            <a:xfrm>
              <a:off x="2554223" y="3629405"/>
              <a:ext cx="114300" cy="805815"/>
            </a:xfrm>
            <a:custGeom>
              <a:avLst/>
              <a:gdLst/>
              <a:ahLst/>
              <a:cxnLst/>
              <a:rect l="l" t="t" r="r" b="b"/>
              <a:pathLst>
                <a:path w="114300" h="805814">
                  <a:moveTo>
                    <a:pt x="0" y="691515"/>
                  </a:moveTo>
                  <a:lnTo>
                    <a:pt x="57150" y="805815"/>
                  </a:lnTo>
                  <a:lnTo>
                    <a:pt x="95250" y="729615"/>
                  </a:lnTo>
                  <a:lnTo>
                    <a:pt x="38100" y="729615"/>
                  </a:lnTo>
                  <a:lnTo>
                    <a:pt x="38100" y="716915"/>
                  </a:lnTo>
                  <a:lnTo>
                    <a:pt x="0" y="691515"/>
                  </a:lnTo>
                  <a:close/>
                </a:path>
                <a:path w="114300" h="805814">
                  <a:moveTo>
                    <a:pt x="38100" y="716915"/>
                  </a:moveTo>
                  <a:lnTo>
                    <a:pt x="38100" y="729615"/>
                  </a:lnTo>
                  <a:lnTo>
                    <a:pt x="57150" y="729615"/>
                  </a:lnTo>
                  <a:lnTo>
                    <a:pt x="38100" y="716915"/>
                  </a:lnTo>
                  <a:close/>
                </a:path>
                <a:path w="114300" h="805814">
                  <a:moveTo>
                    <a:pt x="76200" y="0"/>
                  </a:moveTo>
                  <a:lnTo>
                    <a:pt x="38100" y="0"/>
                  </a:lnTo>
                  <a:lnTo>
                    <a:pt x="38100" y="716915"/>
                  </a:lnTo>
                  <a:lnTo>
                    <a:pt x="57150" y="729615"/>
                  </a:lnTo>
                  <a:lnTo>
                    <a:pt x="76200" y="716915"/>
                  </a:lnTo>
                  <a:lnTo>
                    <a:pt x="76200" y="0"/>
                  </a:lnTo>
                  <a:close/>
                </a:path>
                <a:path w="114300" h="805814">
                  <a:moveTo>
                    <a:pt x="76200" y="716915"/>
                  </a:moveTo>
                  <a:lnTo>
                    <a:pt x="57150" y="729615"/>
                  </a:lnTo>
                  <a:lnTo>
                    <a:pt x="76200" y="729615"/>
                  </a:lnTo>
                  <a:lnTo>
                    <a:pt x="76200" y="716915"/>
                  </a:lnTo>
                  <a:close/>
                </a:path>
                <a:path w="114300" h="805814">
                  <a:moveTo>
                    <a:pt x="114300" y="691515"/>
                  </a:moveTo>
                  <a:lnTo>
                    <a:pt x="76200" y="716915"/>
                  </a:lnTo>
                  <a:lnTo>
                    <a:pt x="76200" y="729615"/>
                  </a:lnTo>
                  <a:lnTo>
                    <a:pt x="95250" y="729615"/>
                  </a:lnTo>
                  <a:lnTo>
                    <a:pt x="114300" y="691515"/>
                  </a:lnTo>
                  <a:close/>
                </a:path>
              </a:pathLst>
            </a:custGeom>
            <a:solidFill>
              <a:srgbClr val="C0504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7" name="object 27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2613659" y="4303839"/>
              <a:ext cx="1147572" cy="310959"/>
            </a:xfrm>
            <a:prstGeom prst="rect">
              <a:avLst/>
            </a:prstGeom>
          </p:spPr>
        </p:pic>
        <p:sp>
          <p:nvSpPr>
            <p:cNvPr id="28" name="object 28"/>
            <p:cNvSpPr/>
            <p:nvPr/>
          </p:nvSpPr>
          <p:spPr>
            <a:xfrm>
              <a:off x="2657094" y="4381500"/>
              <a:ext cx="951865" cy="114300"/>
            </a:xfrm>
            <a:custGeom>
              <a:avLst/>
              <a:gdLst/>
              <a:ahLst/>
              <a:cxnLst/>
              <a:rect l="l" t="t" r="r" b="b"/>
              <a:pathLst>
                <a:path w="951864" h="114300">
                  <a:moveTo>
                    <a:pt x="875157" y="57150"/>
                  </a:moveTo>
                  <a:lnTo>
                    <a:pt x="837057" y="114300"/>
                  </a:lnTo>
                  <a:lnTo>
                    <a:pt x="913257" y="76200"/>
                  </a:lnTo>
                  <a:lnTo>
                    <a:pt x="875157" y="76200"/>
                  </a:lnTo>
                  <a:lnTo>
                    <a:pt x="875157" y="57150"/>
                  </a:lnTo>
                  <a:close/>
                </a:path>
                <a:path w="951864" h="114300">
                  <a:moveTo>
                    <a:pt x="862457" y="38100"/>
                  </a:moveTo>
                  <a:lnTo>
                    <a:pt x="0" y="38100"/>
                  </a:lnTo>
                  <a:lnTo>
                    <a:pt x="0" y="76200"/>
                  </a:lnTo>
                  <a:lnTo>
                    <a:pt x="862457" y="76200"/>
                  </a:lnTo>
                  <a:lnTo>
                    <a:pt x="875157" y="57150"/>
                  </a:lnTo>
                  <a:lnTo>
                    <a:pt x="862457" y="38100"/>
                  </a:lnTo>
                  <a:close/>
                </a:path>
                <a:path w="951864" h="114300">
                  <a:moveTo>
                    <a:pt x="913257" y="38100"/>
                  </a:moveTo>
                  <a:lnTo>
                    <a:pt x="875157" y="38100"/>
                  </a:lnTo>
                  <a:lnTo>
                    <a:pt x="875157" y="76200"/>
                  </a:lnTo>
                  <a:lnTo>
                    <a:pt x="913257" y="76200"/>
                  </a:lnTo>
                  <a:lnTo>
                    <a:pt x="951357" y="57150"/>
                  </a:lnTo>
                  <a:lnTo>
                    <a:pt x="913257" y="38100"/>
                  </a:lnTo>
                  <a:close/>
                </a:path>
                <a:path w="951864" h="114300">
                  <a:moveTo>
                    <a:pt x="837057" y="0"/>
                  </a:moveTo>
                  <a:lnTo>
                    <a:pt x="875157" y="57150"/>
                  </a:lnTo>
                  <a:lnTo>
                    <a:pt x="875157" y="38100"/>
                  </a:lnTo>
                  <a:lnTo>
                    <a:pt x="913257" y="38100"/>
                  </a:lnTo>
                  <a:lnTo>
                    <a:pt x="837057" y="0"/>
                  </a:lnTo>
                  <a:close/>
                </a:path>
              </a:pathLst>
            </a:custGeom>
            <a:solidFill>
              <a:srgbClr val="C0504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9" name="object 29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417319" y="2820924"/>
              <a:ext cx="310959" cy="1001268"/>
            </a:xfrm>
            <a:prstGeom prst="rect">
              <a:avLst/>
            </a:prstGeom>
          </p:spPr>
        </p:pic>
        <p:sp>
          <p:nvSpPr>
            <p:cNvPr id="30" name="object 30"/>
            <p:cNvSpPr/>
            <p:nvPr/>
          </p:nvSpPr>
          <p:spPr>
            <a:xfrm>
              <a:off x="1517904" y="2839974"/>
              <a:ext cx="114300" cy="805815"/>
            </a:xfrm>
            <a:custGeom>
              <a:avLst/>
              <a:gdLst/>
              <a:ahLst/>
              <a:cxnLst/>
              <a:rect l="l" t="t" r="r" b="b"/>
              <a:pathLst>
                <a:path w="114300" h="805814">
                  <a:moveTo>
                    <a:pt x="0" y="691514"/>
                  </a:moveTo>
                  <a:lnTo>
                    <a:pt x="57150" y="805814"/>
                  </a:lnTo>
                  <a:lnTo>
                    <a:pt x="95250" y="729614"/>
                  </a:lnTo>
                  <a:lnTo>
                    <a:pt x="38100" y="729614"/>
                  </a:lnTo>
                  <a:lnTo>
                    <a:pt x="38100" y="716914"/>
                  </a:lnTo>
                  <a:lnTo>
                    <a:pt x="0" y="691514"/>
                  </a:lnTo>
                  <a:close/>
                </a:path>
                <a:path w="114300" h="805814">
                  <a:moveTo>
                    <a:pt x="38100" y="716914"/>
                  </a:moveTo>
                  <a:lnTo>
                    <a:pt x="38100" y="729614"/>
                  </a:lnTo>
                  <a:lnTo>
                    <a:pt x="57150" y="729614"/>
                  </a:lnTo>
                  <a:lnTo>
                    <a:pt x="38100" y="716914"/>
                  </a:lnTo>
                  <a:close/>
                </a:path>
                <a:path w="114300" h="805814">
                  <a:moveTo>
                    <a:pt x="76200" y="0"/>
                  </a:moveTo>
                  <a:lnTo>
                    <a:pt x="38100" y="0"/>
                  </a:lnTo>
                  <a:lnTo>
                    <a:pt x="38100" y="716914"/>
                  </a:lnTo>
                  <a:lnTo>
                    <a:pt x="57150" y="729614"/>
                  </a:lnTo>
                  <a:lnTo>
                    <a:pt x="76200" y="716914"/>
                  </a:lnTo>
                  <a:lnTo>
                    <a:pt x="76200" y="0"/>
                  </a:lnTo>
                  <a:close/>
                </a:path>
                <a:path w="114300" h="805814">
                  <a:moveTo>
                    <a:pt x="76200" y="716914"/>
                  </a:moveTo>
                  <a:lnTo>
                    <a:pt x="57150" y="729614"/>
                  </a:lnTo>
                  <a:lnTo>
                    <a:pt x="76200" y="729614"/>
                  </a:lnTo>
                  <a:lnTo>
                    <a:pt x="76200" y="716914"/>
                  </a:lnTo>
                  <a:close/>
                </a:path>
                <a:path w="114300" h="805814">
                  <a:moveTo>
                    <a:pt x="114300" y="691514"/>
                  </a:moveTo>
                  <a:lnTo>
                    <a:pt x="76200" y="716914"/>
                  </a:lnTo>
                  <a:lnTo>
                    <a:pt x="76200" y="729614"/>
                  </a:lnTo>
                  <a:lnTo>
                    <a:pt x="95250" y="729614"/>
                  </a:lnTo>
                  <a:lnTo>
                    <a:pt x="114300" y="691514"/>
                  </a:lnTo>
                  <a:close/>
                </a:path>
              </a:pathLst>
            </a:custGeom>
            <a:solidFill>
              <a:srgbClr val="C0504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1" name="object 31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577340" y="3514407"/>
              <a:ext cx="1147572" cy="310959"/>
            </a:xfrm>
            <a:prstGeom prst="rect">
              <a:avLst/>
            </a:prstGeom>
          </p:spPr>
        </p:pic>
        <p:sp>
          <p:nvSpPr>
            <p:cNvPr id="32" name="object 32"/>
            <p:cNvSpPr/>
            <p:nvPr/>
          </p:nvSpPr>
          <p:spPr>
            <a:xfrm>
              <a:off x="1620773" y="3592068"/>
              <a:ext cx="951865" cy="114300"/>
            </a:xfrm>
            <a:custGeom>
              <a:avLst/>
              <a:gdLst/>
              <a:ahLst/>
              <a:cxnLst/>
              <a:rect l="l" t="t" r="r" b="b"/>
              <a:pathLst>
                <a:path w="951864" h="114300">
                  <a:moveTo>
                    <a:pt x="875157" y="57150"/>
                  </a:moveTo>
                  <a:lnTo>
                    <a:pt x="837057" y="114300"/>
                  </a:lnTo>
                  <a:lnTo>
                    <a:pt x="913257" y="76200"/>
                  </a:lnTo>
                  <a:lnTo>
                    <a:pt x="875157" y="76200"/>
                  </a:lnTo>
                  <a:lnTo>
                    <a:pt x="875157" y="57150"/>
                  </a:lnTo>
                  <a:close/>
                </a:path>
                <a:path w="951864" h="114300">
                  <a:moveTo>
                    <a:pt x="862457" y="38100"/>
                  </a:moveTo>
                  <a:lnTo>
                    <a:pt x="0" y="38100"/>
                  </a:lnTo>
                  <a:lnTo>
                    <a:pt x="0" y="76200"/>
                  </a:lnTo>
                  <a:lnTo>
                    <a:pt x="862457" y="76200"/>
                  </a:lnTo>
                  <a:lnTo>
                    <a:pt x="875157" y="57150"/>
                  </a:lnTo>
                  <a:lnTo>
                    <a:pt x="862457" y="38100"/>
                  </a:lnTo>
                  <a:close/>
                </a:path>
                <a:path w="951864" h="114300">
                  <a:moveTo>
                    <a:pt x="913257" y="38100"/>
                  </a:moveTo>
                  <a:lnTo>
                    <a:pt x="875157" y="38100"/>
                  </a:lnTo>
                  <a:lnTo>
                    <a:pt x="875157" y="76200"/>
                  </a:lnTo>
                  <a:lnTo>
                    <a:pt x="913257" y="76200"/>
                  </a:lnTo>
                  <a:lnTo>
                    <a:pt x="951357" y="57150"/>
                  </a:lnTo>
                  <a:lnTo>
                    <a:pt x="913257" y="38100"/>
                  </a:lnTo>
                  <a:close/>
                </a:path>
                <a:path w="951864" h="114300">
                  <a:moveTo>
                    <a:pt x="837057" y="0"/>
                  </a:moveTo>
                  <a:lnTo>
                    <a:pt x="875157" y="57150"/>
                  </a:lnTo>
                  <a:lnTo>
                    <a:pt x="875157" y="38100"/>
                  </a:lnTo>
                  <a:lnTo>
                    <a:pt x="913257" y="38100"/>
                  </a:lnTo>
                  <a:lnTo>
                    <a:pt x="837057" y="0"/>
                  </a:lnTo>
                  <a:close/>
                </a:path>
              </a:pathLst>
            </a:custGeom>
            <a:solidFill>
              <a:srgbClr val="C0504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3" name="object 33"/>
            <p:cNvSpPr/>
            <p:nvPr/>
          </p:nvSpPr>
          <p:spPr>
            <a:xfrm>
              <a:off x="4851653" y="4394454"/>
              <a:ext cx="3240405" cy="797560"/>
            </a:xfrm>
            <a:custGeom>
              <a:avLst/>
              <a:gdLst/>
              <a:ahLst/>
              <a:cxnLst/>
              <a:rect l="l" t="t" r="r" b="b"/>
              <a:pathLst>
                <a:path w="3240404" h="797560">
                  <a:moveTo>
                    <a:pt x="3140455" y="0"/>
                  </a:moveTo>
                  <a:lnTo>
                    <a:pt x="99568" y="0"/>
                  </a:lnTo>
                  <a:lnTo>
                    <a:pt x="60811" y="7824"/>
                  </a:lnTo>
                  <a:lnTo>
                    <a:pt x="29162" y="29162"/>
                  </a:lnTo>
                  <a:lnTo>
                    <a:pt x="7824" y="60811"/>
                  </a:lnTo>
                  <a:lnTo>
                    <a:pt x="0" y="99568"/>
                  </a:lnTo>
                  <a:lnTo>
                    <a:pt x="0" y="697484"/>
                  </a:lnTo>
                  <a:lnTo>
                    <a:pt x="7824" y="736240"/>
                  </a:lnTo>
                  <a:lnTo>
                    <a:pt x="29162" y="767889"/>
                  </a:lnTo>
                  <a:lnTo>
                    <a:pt x="60811" y="789227"/>
                  </a:lnTo>
                  <a:lnTo>
                    <a:pt x="99568" y="797052"/>
                  </a:lnTo>
                  <a:lnTo>
                    <a:pt x="3140455" y="797052"/>
                  </a:lnTo>
                  <a:lnTo>
                    <a:pt x="3179212" y="789227"/>
                  </a:lnTo>
                  <a:lnTo>
                    <a:pt x="3210861" y="767889"/>
                  </a:lnTo>
                  <a:lnTo>
                    <a:pt x="3232199" y="736240"/>
                  </a:lnTo>
                  <a:lnTo>
                    <a:pt x="3240024" y="697484"/>
                  </a:lnTo>
                  <a:lnTo>
                    <a:pt x="3240024" y="99568"/>
                  </a:lnTo>
                  <a:lnTo>
                    <a:pt x="3232199" y="60811"/>
                  </a:lnTo>
                  <a:lnTo>
                    <a:pt x="3210861" y="29162"/>
                  </a:lnTo>
                  <a:lnTo>
                    <a:pt x="3179212" y="7824"/>
                  </a:lnTo>
                  <a:lnTo>
                    <a:pt x="3140455" y="0"/>
                  </a:lnTo>
                  <a:close/>
                </a:path>
              </a:pathLst>
            </a:custGeom>
            <a:solidFill>
              <a:srgbClr val="FFEBD9">
                <a:alpha val="50195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4" name="object 34"/>
            <p:cNvSpPr/>
            <p:nvPr/>
          </p:nvSpPr>
          <p:spPr>
            <a:xfrm>
              <a:off x="4851653" y="4394454"/>
              <a:ext cx="3240405" cy="797560"/>
            </a:xfrm>
            <a:custGeom>
              <a:avLst/>
              <a:gdLst/>
              <a:ahLst/>
              <a:cxnLst/>
              <a:rect l="l" t="t" r="r" b="b"/>
              <a:pathLst>
                <a:path w="3240404" h="797560">
                  <a:moveTo>
                    <a:pt x="0" y="99568"/>
                  </a:moveTo>
                  <a:lnTo>
                    <a:pt x="7824" y="60811"/>
                  </a:lnTo>
                  <a:lnTo>
                    <a:pt x="29162" y="29162"/>
                  </a:lnTo>
                  <a:lnTo>
                    <a:pt x="60811" y="7824"/>
                  </a:lnTo>
                  <a:lnTo>
                    <a:pt x="99568" y="0"/>
                  </a:lnTo>
                  <a:lnTo>
                    <a:pt x="3140455" y="0"/>
                  </a:lnTo>
                  <a:lnTo>
                    <a:pt x="3179212" y="7824"/>
                  </a:lnTo>
                  <a:lnTo>
                    <a:pt x="3210861" y="29162"/>
                  </a:lnTo>
                  <a:lnTo>
                    <a:pt x="3232199" y="60811"/>
                  </a:lnTo>
                  <a:lnTo>
                    <a:pt x="3240024" y="99568"/>
                  </a:lnTo>
                  <a:lnTo>
                    <a:pt x="3240024" y="697484"/>
                  </a:lnTo>
                  <a:lnTo>
                    <a:pt x="3232199" y="736240"/>
                  </a:lnTo>
                  <a:lnTo>
                    <a:pt x="3210861" y="767889"/>
                  </a:lnTo>
                  <a:lnTo>
                    <a:pt x="3179212" y="789227"/>
                  </a:lnTo>
                  <a:lnTo>
                    <a:pt x="3140455" y="797052"/>
                  </a:lnTo>
                  <a:lnTo>
                    <a:pt x="99568" y="797052"/>
                  </a:lnTo>
                  <a:lnTo>
                    <a:pt x="60811" y="789227"/>
                  </a:lnTo>
                  <a:lnTo>
                    <a:pt x="29162" y="767889"/>
                  </a:lnTo>
                  <a:lnTo>
                    <a:pt x="7824" y="736240"/>
                  </a:lnTo>
                  <a:lnTo>
                    <a:pt x="0" y="697484"/>
                  </a:lnTo>
                  <a:lnTo>
                    <a:pt x="0" y="99568"/>
                  </a:lnTo>
                  <a:close/>
                </a:path>
              </a:pathLst>
            </a:custGeom>
            <a:ln w="25400">
              <a:solidFill>
                <a:srgbClr val="548ED4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5" name="object 35"/>
          <p:cNvSpPr txBox="1"/>
          <p:nvPr/>
        </p:nvSpPr>
        <p:spPr>
          <a:xfrm>
            <a:off x="529539" y="5057394"/>
            <a:ext cx="154940" cy="330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spc="-50" dirty="0">
                <a:latin typeface="Calibri"/>
                <a:cs typeface="Calibri"/>
              </a:rPr>
              <a:t>2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36" name="object 36"/>
          <p:cNvSpPr txBox="1"/>
          <p:nvPr/>
        </p:nvSpPr>
        <p:spPr>
          <a:xfrm>
            <a:off x="526186" y="4250893"/>
            <a:ext cx="154940" cy="3314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spc="-50" dirty="0">
                <a:latin typeface="Calibri"/>
                <a:cs typeface="Calibri"/>
              </a:rPr>
              <a:t>4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37" name="object 37"/>
          <p:cNvSpPr txBox="1"/>
          <p:nvPr/>
        </p:nvSpPr>
        <p:spPr>
          <a:xfrm>
            <a:off x="523138" y="3461715"/>
            <a:ext cx="154940" cy="3314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spc="-50" dirty="0">
                <a:latin typeface="Calibri"/>
                <a:cs typeface="Calibri"/>
              </a:rPr>
              <a:t>6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38" name="object 38"/>
          <p:cNvSpPr txBox="1"/>
          <p:nvPr/>
        </p:nvSpPr>
        <p:spPr>
          <a:xfrm>
            <a:off x="520090" y="2628392"/>
            <a:ext cx="154940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spc="-50" dirty="0">
                <a:latin typeface="Calibri"/>
                <a:cs typeface="Calibri"/>
              </a:rPr>
              <a:t>8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39" name="object 39"/>
          <p:cNvSpPr txBox="1"/>
          <p:nvPr/>
        </p:nvSpPr>
        <p:spPr>
          <a:xfrm>
            <a:off x="5033009" y="4398593"/>
            <a:ext cx="2878455" cy="697230"/>
          </a:xfrm>
          <a:prstGeom prst="rect">
            <a:avLst/>
          </a:prstGeom>
        </p:spPr>
        <p:txBody>
          <a:bodyPr vert="horz" wrap="square" lIns="0" tIns="4381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345"/>
              </a:spcBef>
            </a:pPr>
            <a:r>
              <a:rPr sz="2000" dirty="0">
                <a:solidFill>
                  <a:srgbClr val="C0504D"/>
                </a:solidFill>
                <a:latin typeface="Calibri"/>
                <a:cs typeface="Calibri"/>
              </a:rPr>
              <a:t>price</a:t>
            </a:r>
            <a:r>
              <a:rPr sz="2000" spc="-40" dirty="0">
                <a:solidFill>
                  <a:srgbClr val="C0504D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C0504D"/>
                </a:solidFill>
                <a:latin typeface="Calibri"/>
                <a:cs typeface="Calibri"/>
              </a:rPr>
              <a:t>elasticity</a:t>
            </a:r>
            <a:r>
              <a:rPr sz="2000" spc="-15" dirty="0">
                <a:solidFill>
                  <a:srgbClr val="C0504D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C0504D"/>
                </a:solidFill>
                <a:latin typeface="Calibri"/>
                <a:cs typeface="Calibri"/>
              </a:rPr>
              <a:t>of</a:t>
            </a:r>
            <a:r>
              <a:rPr sz="2000" spc="-50" dirty="0">
                <a:solidFill>
                  <a:srgbClr val="C0504D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C0504D"/>
                </a:solidFill>
                <a:latin typeface="Calibri"/>
                <a:cs typeface="Calibri"/>
              </a:rPr>
              <a:t>demand</a:t>
            </a:r>
            <a:r>
              <a:rPr sz="2000" spc="-40" dirty="0">
                <a:solidFill>
                  <a:srgbClr val="C0504D"/>
                </a:solidFill>
                <a:latin typeface="Calibri"/>
                <a:cs typeface="Calibri"/>
              </a:rPr>
              <a:t> </a:t>
            </a:r>
            <a:r>
              <a:rPr sz="2000" spc="-50" dirty="0">
                <a:solidFill>
                  <a:srgbClr val="C0504D"/>
                </a:solidFill>
                <a:latin typeface="Calibri"/>
                <a:cs typeface="Calibri"/>
              </a:rPr>
              <a:t>=</a:t>
            </a:r>
            <a:endParaRPr sz="2000">
              <a:latin typeface="Calibri"/>
              <a:cs typeface="Calibri"/>
            </a:endParaRPr>
          </a:p>
          <a:p>
            <a:pPr algn="ctr">
              <a:lnSpc>
                <a:spcPct val="100000"/>
              </a:lnSpc>
              <a:spcBef>
                <a:spcPts val="240"/>
              </a:spcBef>
            </a:pPr>
            <a:r>
              <a:rPr sz="2000" dirty="0">
                <a:solidFill>
                  <a:srgbClr val="C0504D"/>
                </a:solidFill>
                <a:latin typeface="Calibri"/>
                <a:cs typeface="Calibri"/>
              </a:rPr>
              <a:t>|</a:t>
            </a:r>
            <a:r>
              <a:rPr sz="2000" spc="-5" dirty="0">
                <a:solidFill>
                  <a:srgbClr val="C0504D"/>
                </a:solidFill>
                <a:latin typeface="Calibri"/>
                <a:cs typeface="Calibri"/>
              </a:rPr>
              <a:t> </a:t>
            </a:r>
            <a:r>
              <a:rPr sz="2000" spc="-10" dirty="0">
                <a:solidFill>
                  <a:srgbClr val="C0504D"/>
                </a:solidFill>
                <a:latin typeface="Calibri"/>
                <a:cs typeface="Calibri"/>
              </a:rPr>
              <a:t>0.286/-</a:t>
            </a:r>
            <a:r>
              <a:rPr sz="2000" dirty="0">
                <a:solidFill>
                  <a:srgbClr val="C0504D"/>
                </a:solidFill>
                <a:latin typeface="Calibri"/>
                <a:cs typeface="Calibri"/>
              </a:rPr>
              <a:t>0.667</a:t>
            </a:r>
            <a:r>
              <a:rPr sz="2000" spc="-40" dirty="0">
                <a:solidFill>
                  <a:srgbClr val="C0504D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C0504D"/>
                </a:solidFill>
                <a:latin typeface="Calibri"/>
                <a:cs typeface="Calibri"/>
              </a:rPr>
              <a:t>| =</a:t>
            </a:r>
            <a:r>
              <a:rPr sz="2000" spc="5" dirty="0">
                <a:solidFill>
                  <a:srgbClr val="C0504D"/>
                </a:solidFill>
                <a:latin typeface="Calibri"/>
                <a:cs typeface="Calibri"/>
              </a:rPr>
              <a:t> </a:t>
            </a:r>
            <a:r>
              <a:rPr sz="2000" spc="-10" dirty="0">
                <a:solidFill>
                  <a:srgbClr val="C0504D"/>
                </a:solidFill>
                <a:latin typeface="Calibri"/>
                <a:cs typeface="Calibri"/>
              </a:rPr>
              <a:t>0.429</a:t>
            </a:r>
            <a:endParaRPr sz="2000">
              <a:latin typeface="Calibri"/>
              <a:cs typeface="Calibri"/>
            </a:endParaRPr>
          </a:p>
        </p:txBody>
      </p:sp>
      <p:grpSp>
        <p:nvGrpSpPr>
          <p:cNvPr id="40" name="object 40"/>
          <p:cNvGrpSpPr/>
          <p:nvPr/>
        </p:nvGrpSpPr>
        <p:grpSpPr>
          <a:xfrm>
            <a:off x="3595370" y="3459734"/>
            <a:ext cx="3265804" cy="822960"/>
            <a:chOff x="3595370" y="3459734"/>
            <a:chExt cx="3265804" cy="822960"/>
          </a:xfrm>
        </p:grpSpPr>
        <p:sp>
          <p:nvSpPr>
            <p:cNvPr id="41" name="object 41"/>
            <p:cNvSpPr/>
            <p:nvPr/>
          </p:nvSpPr>
          <p:spPr>
            <a:xfrm>
              <a:off x="3608070" y="3472434"/>
              <a:ext cx="3240405" cy="797560"/>
            </a:xfrm>
            <a:custGeom>
              <a:avLst/>
              <a:gdLst/>
              <a:ahLst/>
              <a:cxnLst/>
              <a:rect l="l" t="t" r="r" b="b"/>
              <a:pathLst>
                <a:path w="3240404" h="797560">
                  <a:moveTo>
                    <a:pt x="3140455" y="0"/>
                  </a:moveTo>
                  <a:lnTo>
                    <a:pt x="99567" y="0"/>
                  </a:lnTo>
                  <a:lnTo>
                    <a:pt x="60811" y="7824"/>
                  </a:lnTo>
                  <a:lnTo>
                    <a:pt x="29162" y="29162"/>
                  </a:lnTo>
                  <a:lnTo>
                    <a:pt x="7824" y="60811"/>
                  </a:lnTo>
                  <a:lnTo>
                    <a:pt x="0" y="99567"/>
                  </a:lnTo>
                  <a:lnTo>
                    <a:pt x="0" y="697483"/>
                  </a:lnTo>
                  <a:lnTo>
                    <a:pt x="7824" y="736240"/>
                  </a:lnTo>
                  <a:lnTo>
                    <a:pt x="29162" y="767889"/>
                  </a:lnTo>
                  <a:lnTo>
                    <a:pt x="60811" y="789227"/>
                  </a:lnTo>
                  <a:lnTo>
                    <a:pt x="99567" y="797051"/>
                  </a:lnTo>
                  <a:lnTo>
                    <a:pt x="3140455" y="797051"/>
                  </a:lnTo>
                  <a:lnTo>
                    <a:pt x="3179212" y="789227"/>
                  </a:lnTo>
                  <a:lnTo>
                    <a:pt x="3210861" y="767889"/>
                  </a:lnTo>
                  <a:lnTo>
                    <a:pt x="3232199" y="736240"/>
                  </a:lnTo>
                  <a:lnTo>
                    <a:pt x="3240024" y="697483"/>
                  </a:lnTo>
                  <a:lnTo>
                    <a:pt x="3240024" y="99567"/>
                  </a:lnTo>
                  <a:lnTo>
                    <a:pt x="3232199" y="60811"/>
                  </a:lnTo>
                  <a:lnTo>
                    <a:pt x="3210861" y="29162"/>
                  </a:lnTo>
                  <a:lnTo>
                    <a:pt x="3179212" y="7824"/>
                  </a:lnTo>
                  <a:lnTo>
                    <a:pt x="3140455" y="0"/>
                  </a:lnTo>
                  <a:close/>
                </a:path>
              </a:pathLst>
            </a:custGeom>
            <a:solidFill>
              <a:srgbClr val="FFEBD9">
                <a:alpha val="50195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2" name="object 42"/>
            <p:cNvSpPr/>
            <p:nvPr/>
          </p:nvSpPr>
          <p:spPr>
            <a:xfrm>
              <a:off x="3608070" y="3472434"/>
              <a:ext cx="3240405" cy="797560"/>
            </a:xfrm>
            <a:custGeom>
              <a:avLst/>
              <a:gdLst/>
              <a:ahLst/>
              <a:cxnLst/>
              <a:rect l="l" t="t" r="r" b="b"/>
              <a:pathLst>
                <a:path w="3240404" h="797560">
                  <a:moveTo>
                    <a:pt x="0" y="99567"/>
                  </a:moveTo>
                  <a:lnTo>
                    <a:pt x="7824" y="60811"/>
                  </a:lnTo>
                  <a:lnTo>
                    <a:pt x="29162" y="29162"/>
                  </a:lnTo>
                  <a:lnTo>
                    <a:pt x="60811" y="7824"/>
                  </a:lnTo>
                  <a:lnTo>
                    <a:pt x="99567" y="0"/>
                  </a:lnTo>
                  <a:lnTo>
                    <a:pt x="3140455" y="0"/>
                  </a:lnTo>
                  <a:lnTo>
                    <a:pt x="3179212" y="7824"/>
                  </a:lnTo>
                  <a:lnTo>
                    <a:pt x="3210861" y="29162"/>
                  </a:lnTo>
                  <a:lnTo>
                    <a:pt x="3232199" y="60811"/>
                  </a:lnTo>
                  <a:lnTo>
                    <a:pt x="3240024" y="99567"/>
                  </a:lnTo>
                  <a:lnTo>
                    <a:pt x="3240024" y="697483"/>
                  </a:lnTo>
                  <a:lnTo>
                    <a:pt x="3232199" y="736240"/>
                  </a:lnTo>
                  <a:lnTo>
                    <a:pt x="3210861" y="767889"/>
                  </a:lnTo>
                  <a:lnTo>
                    <a:pt x="3179212" y="789227"/>
                  </a:lnTo>
                  <a:lnTo>
                    <a:pt x="3140455" y="797051"/>
                  </a:lnTo>
                  <a:lnTo>
                    <a:pt x="99567" y="797051"/>
                  </a:lnTo>
                  <a:lnTo>
                    <a:pt x="60811" y="789227"/>
                  </a:lnTo>
                  <a:lnTo>
                    <a:pt x="29162" y="767889"/>
                  </a:lnTo>
                  <a:lnTo>
                    <a:pt x="7824" y="736240"/>
                  </a:lnTo>
                  <a:lnTo>
                    <a:pt x="0" y="697483"/>
                  </a:lnTo>
                  <a:lnTo>
                    <a:pt x="0" y="99567"/>
                  </a:lnTo>
                  <a:close/>
                </a:path>
              </a:pathLst>
            </a:custGeom>
            <a:ln w="25400">
              <a:solidFill>
                <a:srgbClr val="548ED4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43" name="object 43"/>
          <p:cNvSpPr txBox="1"/>
          <p:nvPr/>
        </p:nvSpPr>
        <p:spPr>
          <a:xfrm>
            <a:off x="3789426" y="3505657"/>
            <a:ext cx="2878455" cy="3314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dirty="0">
                <a:solidFill>
                  <a:srgbClr val="C0504D"/>
                </a:solidFill>
                <a:latin typeface="Calibri"/>
                <a:cs typeface="Calibri"/>
              </a:rPr>
              <a:t>price</a:t>
            </a:r>
            <a:r>
              <a:rPr sz="2000" spc="-40" dirty="0">
                <a:solidFill>
                  <a:srgbClr val="C0504D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C0504D"/>
                </a:solidFill>
                <a:latin typeface="Calibri"/>
                <a:cs typeface="Calibri"/>
              </a:rPr>
              <a:t>elasticity</a:t>
            </a:r>
            <a:r>
              <a:rPr sz="2000" spc="-15" dirty="0">
                <a:solidFill>
                  <a:srgbClr val="C0504D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C0504D"/>
                </a:solidFill>
                <a:latin typeface="Calibri"/>
                <a:cs typeface="Calibri"/>
              </a:rPr>
              <a:t>of</a:t>
            </a:r>
            <a:r>
              <a:rPr sz="2000" spc="-50" dirty="0">
                <a:solidFill>
                  <a:srgbClr val="C0504D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C0504D"/>
                </a:solidFill>
                <a:latin typeface="Calibri"/>
                <a:cs typeface="Calibri"/>
              </a:rPr>
              <a:t>demand</a:t>
            </a:r>
            <a:r>
              <a:rPr sz="2000" spc="-40" dirty="0">
                <a:solidFill>
                  <a:srgbClr val="C0504D"/>
                </a:solidFill>
                <a:latin typeface="Calibri"/>
                <a:cs typeface="Calibri"/>
              </a:rPr>
              <a:t> </a:t>
            </a:r>
            <a:r>
              <a:rPr sz="2000" spc="-50" dirty="0">
                <a:solidFill>
                  <a:srgbClr val="C0504D"/>
                </a:solidFill>
                <a:latin typeface="Calibri"/>
                <a:cs typeface="Calibri"/>
              </a:rPr>
              <a:t>=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44" name="object 44"/>
          <p:cNvSpPr txBox="1"/>
          <p:nvPr/>
        </p:nvSpPr>
        <p:spPr>
          <a:xfrm>
            <a:off x="4446270" y="3841496"/>
            <a:ext cx="1563370" cy="330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dirty="0">
                <a:solidFill>
                  <a:srgbClr val="C0504D"/>
                </a:solidFill>
                <a:latin typeface="Calibri"/>
                <a:cs typeface="Calibri"/>
              </a:rPr>
              <a:t>|</a:t>
            </a:r>
            <a:r>
              <a:rPr sz="2000" spc="-15" dirty="0">
                <a:solidFill>
                  <a:srgbClr val="C0504D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C0504D"/>
                </a:solidFill>
                <a:latin typeface="Calibri"/>
                <a:cs typeface="Calibri"/>
              </a:rPr>
              <a:t>0.4/-0.4</a:t>
            </a:r>
            <a:r>
              <a:rPr sz="2000" spc="-45" dirty="0">
                <a:solidFill>
                  <a:srgbClr val="C0504D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C0504D"/>
                </a:solidFill>
                <a:latin typeface="Calibri"/>
                <a:cs typeface="Calibri"/>
              </a:rPr>
              <a:t>|</a:t>
            </a:r>
            <a:r>
              <a:rPr sz="2000" spc="-20" dirty="0">
                <a:solidFill>
                  <a:srgbClr val="C0504D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C0504D"/>
                </a:solidFill>
                <a:latin typeface="Calibri"/>
                <a:cs typeface="Calibri"/>
              </a:rPr>
              <a:t>=</a:t>
            </a:r>
            <a:r>
              <a:rPr sz="2000" spc="-5" dirty="0">
                <a:solidFill>
                  <a:srgbClr val="C0504D"/>
                </a:solidFill>
                <a:latin typeface="Calibri"/>
                <a:cs typeface="Calibri"/>
              </a:rPr>
              <a:t> </a:t>
            </a:r>
            <a:r>
              <a:rPr sz="2000" spc="-50" dirty="0">
                <a:solidFill>
                  <a:srgbClr val="C0504D"/>
                </a:solidFill>
                <a:latin typeface="Calibri"/>
                <a:cs typeface="Calibri"/>
              </a:rPr>
              <a:t>1</a:t>
            </a:r>
            <a:endParaRPr sz="2000">
              <a:latin typeface="Calibri"/>
              <a:cs typeface="Calibri"/>
            </a:endParaRPr>
          </a:p>
        </p:txBody>
      </p:sp>
      <p:grpSp>
        <p:nvGrpSpPr>
          <p:cNvPr id="45" name="object 45"/>
          <p:cNvGrpSpPr/>
          <p:nvPr/>
        </p:nvGrpSpPr>
        <p:grpSpPr>
          <a:xfrm>
            <a:off x="2269489" y="2525522"/>
            <a:ext cx="3265804" cy="822960"/>
            <a:chOff x="2269489" y="2525522"/>
            <a:chExt cx="3265804" cy="822960"/>
          </a:xfrm>
        </p:grpSpPr>
        <p:sp>
          <p:nvSpPr>
            <p:cNvPr id="46" name="object 46"/>
            <p:cNvSpPr/>
            <p:nvPr/>
          </p:nvSpPr>
          <p:spPr>
            <a:xfrm>
              <a:off x="2282189" y="2538222"/>
              <a:ext cx="3240405" cy="797560"/>
            </a:xfrm>
            <a:custGeom>
              <a:avLst/>
              <a:gdLst/>
              <a:ahLst/>
              <a:cxnLst/>
              <a:rect l="l" t="t" r="r" b="b"/>
              <a:pathLst>
                <a:path w="3240404" h="797560">
                  <a:moveTo>
                    <a:pt x="3140456" y="0"/>
                  </a:moveTo>
                  <a:lnTo>
                    <a:pt x="99568" y="0"/>
                  </a:lnTo>
                  <a:lnTo>
                    <a:pt x="60811" y="7824"/>
                  </a:lnTo>
                  <a:lnTo>
                    <a:pt x="29162" y="29162"/>
                  </a:lnTo>
                  <a:lnTo>
                    <a:pt x="7824" y="60811"/>
                  </a:lnTo>
                  <a:lnTo>
                    <a:pt x="0" y="99567"/>
                  </a:lnTo>
                  <a:lnTo>
                    <a:pt x="0" y="697483"/>
                  </a:lnTo>
                  <a:lnTo>
                    <a:pt x="7824" y="736240"/>
                  </a:lnTo>
                  <a:lnTo>
                    <a:pt x="29162" y="767889"/>
                  </a:lnTo>
                  <a:lnTo>
                    <a:pt x="60811" y="789227"/>
                  </a:lnTo>
                  <a:lnTo>
                    <a:pt x="99568" y="797051"/>
                  </a:lnTo>
                  <a:lnTo>
                    <a:pt x="3140456" y="797051"/>
                  </a:lnTo>
                  <a:lnTo>
                    <a:pt x="3179212" y="789227"/>
                  </a:lnTo>
                  <a:lnTo>
                    <a:pt x="3210861" y="767889"/>
                  </a:lnTo>
                  <a:lnTo>
                    <a:pt x="3232199" y="736240"/>
                  </a:lnTo>
                  <a:lnTo>
                    <a:pt x="3240024" y="697483"/>
                  </a:lnTo>
                  <a:lnTo>
                    <a:pt x="3240024" y="99567"/>
                  </a:lnTo>
                  <a:lnTo>
                    <a:pt x="3232199" y="60811"/>
                  </a:lnTo>
                  <a:lnTo>
                    <a:pt x="3210861" y="29162"/>
                  </a:lnTo>
                  <a:lnTo>
                    <a:pt x="3179212" y="7824"/>
                  </a:lnTo>
                  <a:lnTo>
                    <a:pt x="3140456" y="0"/>
                  </a:lnTo>
                  <a:close/>
                </a:path>
              </a:pathLst>
            </a:custGeom>
            <a:solidFill>
              <a:srgbClr val="FFEBD9">
                <a:alpha val="50195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7" name="object 47"/>
            <p:cNvSpPr/>
            <p:nvPr/>
          </p:nvSpPr>
          <p:spPr>
            <a:xfrm>
              <a:off x="2282189" y="2538222"/>
              <a:ext cx="3240405" cy="797560"/>
            </a:xfrm>
            <a:custGeom>
              <a:avLst/>
              <a:gdLst/>
              <a:ahLst/>
              <a:cxnLst/>
              <a:rect l="l" t="t" r="r" b="b"/>
              <a:pathLst>
                <a:path w="3240404" h="797560">
                  <a:moveTo>
                    <a:pt x="0" y="99567"/>
                  </a:moveTo>
                  <a:lnTo>
                    <a:pt x="7824" y="60811"/>
                  </a:lnTo>
                  <a:lnTo>
                    <a:pt x="29162" y="29162"/>
                  </a:lnTo>
                  <a:lnTo>
                    <a:pt x="60811" y="7824"/>
                  </a:lnTo>
                  <a:lnTo>
                    <a:pt x="99568" y="0"/>
                  </a:lnTo>
                  <a:lnTo>
                    <a:pt x="3140456" y="0"/>
                  </a:lnTo>
                  <a:lnTo>
                    <a:pt x="3179212" y="7824"/>
                  </a:lnTo>
                  <a:lnTo>
                    <a:pt x="3210861" y="29162"/>
                  </a:lnTo>
                  <a:lnTo>
                    <a:pt x="3232199" y="60811"/>
                  </a:lnTo>
                  <a:lnTo>
                    <a:pt x="3240024" y="99567"/>
                  </a:lnTo>
                  <a:lnTo>
                    <a:pt x="3240024" y="697483"/>
                  </a:lnTo>
                  <a:lnTo>
                    <a:pt x="3232199" y="736240"/>
                  </a:lnTo>
                  <a:lnTo>
                    <a:pt x="3210861" y="767889"/>
                  </a:lnTo>
                  <a:lnTo>
                    <a:pt x="3179212" y="789227"/>
                  </a:lnTo>
                  <a:lnTo>
                    <a:pt x="3140456" y="797051"/>
                  </a:lnTo>
                  <a:lnTo>
                    <a:pt x="99568" y="797051"/>
                  </a:lnTo>
                  <a:lnTo>
                    <a:pt x="60811" y="789227"/>
                  </a:lnTo>
                  <a:lnTo>
                    <a:pt x="29162" y="767889"/>
                  </a:lnTo>
                  <a:lnTo>
                    <a:pt x="7824" y="736240"/>
                  </a:lnTo>
                  <a:lnTo>
                    <a:pt x="0" y="697483"/>
                  </a:lnTo>
                  <a:lnTo>
                    <a:pt x="0" y="99567"/>
                  </a:lnTo>
                  <a:close/>
                </a:path>
              </a:pathLst>
            </a:custGeom>
            <a:ln w="25400">
              <a:solidFill>
                <a:srgbClr val="548ED4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48" name="object 48"/>
          <p:cNvSpPr txBox="1"/>
          <p:nvPr/>
        </p:nvSpPr>
        <p:spPr>
          <a:xfrm>
            <a:off x="2462529" y="2571750"/>
            <a:ext cx="2877185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dirty="0">
                <a:solidFill>
                  <a:srgbClr val="C0504D"/>
                </a:solidFill>
                <a:latin typeface="Calibri"/>
                <a:cs typeface="Calibri"/>
              </a:rPr>
              <a:t>price</a:t>
            </a:r>
            <a:r>
              <a:rPr sz="2000" spc="-50" dirty="0">
                <a:solidFill>
                  <a:srgbClr val="C0504D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C0504D"/>
                </a:solidFill>
                <a:latin typeface="Calibri"/>
                <a:cs typeface="Calibri"/>
              </a:rPr>
              <a:t>elasticity</a:t>
            </a:r>
            <a:r>
              <a:rPr sz="2000" spc="-25" dirty="0">
                <a:solidFill>
                  <a:srgbClr val="C0504D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C0504D"/>
                </a:solidFill>
                <a:latin typeface="Calibri"/>
                <a:cs typeface="Calibri"/>
              </a:rPr>
              <a:t>of</a:t>
            </a:r>
            <a:r>
              <a:rPr sz="2000" spc="-60" dirty="0">
                <a:solidFill>
                  <a:srgbClr val="C0504D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C0504D"/>
                </a:solidFill>
                <a:latin typeface="Calibri"/>
                <a:cs typeface="Calibri"/>
              </a:rPr>
              <a:t>demand</a:t>
            </a:r>
            <a:r>
              <a:rPr sz="2000" spc="-45" dirty="0">
                <a:solidFill>
                  <a:srgbClr val="C0504D"/>
                </a:solidFill>
                <a:latin typeface="Calibri"/>
                <a:cs typeface="Calibri"/>
              </a:rPr>
              <a:t> </a:t>
            </a:r>
            <a:r>
              <a:rPr sz="2000" spc="-50" dirty="0">
                <a:solidFill>
                  <a:srgbClr val="C0504D"/>
                </a:solidFill>
                <a:latin typeface="Calibri"/>
                <a:cs typeface="Calibri"/>
              </a:rPr>
              <a:t>=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49" name="object 49"/>
          <p:cNvSpPr txBox="1"/>
          <p:nvPr/>
        </p:nvSpPr>
        <p:spPr>
          <a:xfrm>
            <a:off x="2636266" y="2907030"/>
            <a:ext cx="2528570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dirty="0">
                <a:solidFill>
                  <a:srgbClr val="C0504D"/>
                </a:solidFill>
                <a:latin typeface="Calibri"/>
                <a:cs typeface="Calibri"/>
              </a:rPr>
              <a:t>|</a:t>
            </a:r>
            <a:r>
              <a:rPr sz="2000" spc="-5" dirty="0">
                <a:solidFill>
                  <a:srgbClr val="C0504D"/>
                </a:solidFill>
                <a:latin typeface="Calibri"/>
                <a:cs typeface="Calibri"/>
              </a:rPr>
              <a:t> </a:t>
            </a:r>
            <a:r>
              <a:rPr sz="2000" spc="-10" dirty="0">
                <a:solidFill>
                  <a:srgbClr val="C0504D"/>
                </a:solidFill>
                <a:latin typeface="Calibri"/>
                <a:cs typeface="Calibri"/>
              </a:rPr>
              <a:t>0.667/-</a:t>
            </a:r>
            <a:r>
              <a:rPr sz="2000" dirty="0">
                <a:solidFill>
                  <a:srgbClr val="C0504D"/>
                </a:solidFill>
                <a:latin typeface="Calibri"/>
                <a:cs typeface="Calibri"/>
              </a:rPr>
              <a:t>0.286</a:t>
            </a:r>
            <a:r>
              <a:rPr sz="2000" spc="-40" dirty="0">
                <a:solidFill>
                  <a:srgbClr val="C0504D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C0504D"/>
                </a:solidFill>
                <a:latin typeface="Calibri"/>
                <a:cs typeface="Calibri"/>
              </a:rPr>
              <a:t>| =</a:t>
            </a:r>
            <a:r>
              <a:rPr sz="2000" spc="5" dirty="0">
                <a:solidFill>
                  <a:srgbClr val="C0504D"/>
                </a:solidFill>
                <a:latin typeface="Calibri"/>
                <a:cs typeface="Calibri"/>
              </a:rPr>
              <a:t> </a:t>
            </a:r>
            <a:r>
              <a:rPr sz="2000" spc="-10" dirty="0">
                <a:solidFill>
                  <a:srgbClr val="C0504D"/>
                </a:solidFill>
                <a:latin typeface="Calibri"/>
                <a:cs typeface="Calibri"/>
              </a:rPr>
              <a:t>2.332</a:t>
            </a:r>
            <a:endParaRPr sz="2000">
              <a:latin typeface="Calibri"/>
              <a:cs typeface="Calibri"/>
            </a:endParaRPr>
          </a:p>
        </p:txBody>
      </p:sp>
      <p:grpSp>
        <p:nvGrpSpPr>
          <p:cNvPr id="50" name="object 50"/>
          <p:cNvGrpSpPr/>
          <p:nvPr/>
        </p:nvGrpSpPr>
        <p:grpSpPr>
          <a:xfrm>
            <a:off x="1207008" y="2545079"/>
            <a:ext cx="4215765" cy="3321050"/>
            <a:chOff x="1207008" y="2545079"/>
            <a:chExt cx="4215765" cy="3321050"/>
          </a:xfrm>
        </p:grpSpPr>
        <p:pic>
          <p:nvPicPr>
            <p:cNvPr id="51" name="object 51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207008" y="2545079"/>
              <a:ext cx="4215384" cy="3320796"/>
            </a:xfrm>
            <a:prstGeom prst="rect">
              <a:avLst/>
            </a:prstGeom>
          </p:spPr>
        </p:pic>
        <p:sp>
          <p:nvSpPr>
            <p:cNvPr id="52" name="object 52"/>
            <p:cNvSpPr/>
            <p:nvPr/>
          </p:nvSpPr>
          <p:spPr>
            <a:xfrm>
              <a:off x="1261110" y="2579369"/>
              <a:ext cx="4104640" cy="3206750"/>
            </a:xfrm>
            <a:custGeom>
              <a:avLst/>
              <a:gdLst/>
              <a:ahLst/>
              <a:cxnLst/>
              <a:rect l="l" t="t" r="r" b="b"/>
              <a:pathLst>
                <a:path w="4104640" h="3206750">
                  <a:moveTo>
                    <a:pt x="0" y="0"/>
                  </a:moveTo>
                  <a:lnTo>
                    <a:pt x="4104131" y="3206495"/>
                  </a:lnTo>
                </a:path>
              </a:pathLst>
            </a:custGeom>
            <a:ln w="38100">
              <a:solidFill>
                <a:srgbClr val="4F81B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3" name="object 53"/>
          <p:cNvSpPr txBox="1"/>
          <p:nvPr/>
        </p:nvSpPr>
        <p:spPr>
          <a:xfrm>
            <a:off x="1440941" y="6130848"/>
            <a:ext cx="284480" cy="28067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2005"/>
              </a:lnSpc>
            </a:pPr>
            <a:r>
              <a:rPr sz="2000" spc="-25" dirty="0">
                <a:latin typeface="Calibri"/>
                <a:cs typeface="Calibri"/>
              </a:rPr>
              <a:t>10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54" name="object 54"/>
          <p:cNvSpPr txBox="1"/>
          <p:nvPr/>
        </p:nvSpPr>
        <p:spPr>
          <a:xfrm>
            <a:off x="2476245" y="6130848"/>
            <a:ext cx="284480" cy="28067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2005"/>
              </a:lnSpc>
            </a:pPr>
            <a:r>
              <a:rPr sz="2000" spc="-25" dirty="0">
                <a:latin typeface="Calibri"/>
                <a:cs typeface="Calibri"/>
              </a:rPr>
              <a:t>20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55" name="object 55"/>
          <p:cNvSpPr txBox="1"/>
          <p:nvPr/>
        </p:nvSpPr>
        <p:spPr>
          <a:xfrm>
            <a:off x="3505327" y="6128943"/>
            <a:ext cx="284480" cy="2800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2005"/>
              </a:lnSpc>
            </a:pPr>
            <a:r>
              <a:rPr sz="2000" spc="-25" dirty="0">
                <a:latin typeface="Calibri"/>
                <a:cs typeface="Calibri"/>
              </a:rPr>
              <a:t>30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56" name="object 56"/>
          <p:cNvSpPr txBox="1"/>
          <p:nvPr/>
        </p:nvSpPr>
        <p:spPr>
          <a:xfrm>
            <a:off x="4427601" y="6128943"/>
            <a:ext cx="284480" cy="2800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2005"/>
              </a:lnSpc>
            </a:pPr>
            <a:r>
              <a:rPr sz="2000" spc="-25" dirty="0">
                <a:latin typeface="Calibri"/>
                <a:cs typeface="Calibri"/>
              </a:rPr>
              <a:t>40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57" name="object 57"/>
          <p:cNvSpPr txBox="1"/>
          <p:nvPr/>
        </p:nvSpPr>
        <p:spPr>
          <a:xfrm>
            <a:off x="4986273" y="6307251"/>
            <a:ext cx="2098675" cy="2800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2005"/>
              </a:lnSpc>
            </a:pPr>
            <a:r>
              <a:rPr sz="2000" dirty="0">
                <a:latin typeface="Calibri"/>
                <a:cs typeface="Calibri"/>
              </a:rPr>
              <a:t>Quantity</a:t>
            </a:r>
            <a:r>
              <a:rPr sz="2000" spc="-7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demanded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58" name="object 58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25</a:t>
            </a:fld>
            <a:endParaRPr spc="-25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ctr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dirty="0"/>
              <a:t>THE</a:t>
            </a:r>
            <a:r>
              <a:rPr sz="2200" spc="-55" dirty="0"/>
              <a:t> </a:t>
            </a:r>
            <a:r>
              <a:rPr sz="2200" dirty="0"/>
              <a:t>ELASTICITY</a:t>
            </a:r>
            <a:r>
              <a:rPr sz="2200" spc="-45" dirty="0"/>
              <a:t> </a:t>
            </a:r>
            <a:r>
              <a:rPr sz="2200" dirty="0"/>
              <a:t>OF</a:t>
            </a:r>
            <a:r>
              <a:rPr sz="2200" spc="-45" dirty="0"/>
              <a:t> </a:t>
            </a:r>
            <a:r>
              <a:rPr sz="2200" spc="-10" dirty="0"/>
              <a:t>DEMAND</a:t>
            </a:r>
            <a:endParaRPr sz="2200"/>
          </a:p>
        </p:txBody>
      </p:sp>
      <p:sp>
        <p:nvSpPr>
          <p:cNvPr id="3" name="object 3"/>
          <p:cNvSpPr txBox="1"/>
          <p:nvPr/>
        </p:nvSpPr>
        <p:spPr>
          <a:xfrm>
            <a:off x="258267" y="820927"/>
            <a:ext cx="3346450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b="1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Elasticity</a:t>
            </a:r>
            <a:r>
              <a:rPr sz="2000" b="1" u="sng" spc="-5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000" b="1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along</a:t>
            </a:r>
            <a:r>
              <a:rPr sz="2000" b="1" u="sng" spc="-2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000" b="1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a</a:t>
            </a:r>
            <a:r>
              <a:rPr sz="2000" b="1" u="sng" spc="-2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000" b="1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demand</a:t>
            </a:r>
            <a:r>
              <a:rPr sz="2000" b="1" u="sng" spc="-3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000" b="1" u="sng" spc="-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curve</a:t>
            </a:r>
            <a:endParaRPr sz="2000">
              <a:latin typeface="Calibri"/>
              <a:cs typeface="Calibri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900949" y="1863200"/>
            <a:ext cx="4781298" cy="4829731"/>
          </a:xfrm>
          <a:prstGeom prst="rect">
            <a:avLst/>
          </a:prstGeom>
        </p:spPr>
      </p:pic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26</a:t>
            </a:fld>
            <a:endParaRPr spc="-25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27</a:t>
            </a:fld>
            <a:endParaRPr spc="-25"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91770">
              <a:lnSpc>
                <a:spcPct val="100000"/>
              </a:lnSpc>
              <a:spcBef>
                <a:spcPts val="95"/>
              </a:spcBef>
            </a:pPr>
            <a:r>
              <a:rPr sz="2200" dirty="0"/>
              <a:t>THE</a:t>
            </a:r>
            <a:r>
              <a:rPr sz="2200" spc="-55" dirty="0"/>
              <a:t> </a:t>
            </a:r>
            <a:r>
              <a:rPr sz="2200" dirty="0"/>
              <a:t>ELASTICITY</a:t>
            </a:r>
            <a:r>
              <a:rPr sz="2200" spc="-45" dirty="0"/>
              <a:t> </a:t>
            </a:r>
            <a:r>
              <a:rPr sz="2200" dirty="0"/>
              <a:t>OF</a:t>
            </a:r>
            <a:r>
              <a:rPr sz="2200" spc="-45" dirty="0"/>
              <a:t> </a:t>
            </a:r>
            <a:r>
              <a:rPr sz="2200" spc="-10" dirty="0"/>
              <a:t>DEMAND</a:t>
            </a:r>
            <a:endParaRPr sz="2200"/>
          </a:p>
        </p:txBody>
      </p:sp>
      <p:sp>
        <p:nvSpPr>
          <p:cNvPr id="3" name="object 3"/>
          <p:cNvSpPr txBox="1"/>
          <p:nvPr/>
        </p:nvSpPr>
        <p:spPr>
          <a:xfrm>
            <a:off x="258267" y="820927"/>
            <a:ext cx="7378700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b="1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Price</a:t>
            </a:r>
            <a:r>
              <a:rPr sz="2000" b="1" u="sng" spc="-3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000" b="1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elasticity</a:t>
            </a:r>
            <a:r>
              <a:rPr sz="2000" b="1" u="sng" spc="-4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000" b="1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of</a:t>
            </a:r>
            <a:r>
              <a:rPr sz="2000" b="1" u="sng" spc="-2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000" b="1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demand</a:t>
            </a:r>
            <a:r>
              <a:rPr sz="2000" b="1" u="sng" spc="-3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000" b="1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and</a:t>
            </a:r>
            <a:r>
              <a:rPr sz="2000" b="1" u="sng" spc="-3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000" b="1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consumer</a:t>
            </a:r>
            <a:r>
              <a:rPr sz="2000" b="1" u="sng" spc="-4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000" b="1" u="sng" spc="-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expenditures</a:t>
            </a:r>
            <a:r>
              <a:rPr sz="2000" b="1" u="sng" spc="-2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000" b="1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/</a:t>
            </a:r>
            <a:r>
              <a:rPr sz="2000" b="1" u="sng" spc="-3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000" b="1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total</a:t>
            </a:r>
            <a:r>
              <a:rPr sz="2000" b="1" u="sng" spc="-4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000" b="1" u="sng" spc="-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revenue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58267" y="1918462"/>
            <a:ext cx="8627110" cy="17335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5"/>
              </a:spcBef>
            </a:pPr>
            <a:r>
              <a:rPr sz="2000" dirty="0">
                <a:latin typeface="Calibri"/>
                <a:cs typeface="Calibri"/>
              </a:rPr>
              <a:t>What</a:t>
            </a:r>
            <a:r>
              <a:rPr sz="2000" spc="9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happens</a:t>
            </a:r>
            <a:r>
              <a:rPr sz="2000" spc="8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to</a:t>
            </a:r>
            <a:r>
              <a:rPr sz="2000" spc="9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consumer</a:t>
            </a:r>
            <a:r>
              <a:rPr sz="2000" spc="6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expenditures</a:t>
            </a:r>
            <a:r>
              <a:rPr sz="2000" spc="8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(</a:t>
            </a:r>
            <a:r>
              <a:rPr sz="2000" spc="9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=</a:t>
            </a:r>
            <a:r>
              <a:rPr sz="2000" spc="9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total</a:t>
            </a:r>
            <a:r>
              <a:rPr sz="2000" spc="8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revenue)</a:t>
            </a:r>
            <a:r>
              <a:rPr sz="2000" spc="10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when</a:t>
            </a:r>
            <a:r>
              <a:rPr sz="2000" spc="9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9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price</a:t>
            </a:r>
            <a:r>
              <a:rPr sz="2000" spc="9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of</a:t>
            </a:r>
            <a:r>
              <a:rPr sz="2000" spc="95" dirty="0">
                <a:latin typeface="Calibri"/>
                <a:cs typeface="Calibri"/>
              </a:rPr>
              <a:t> </a:t>
            </a:r>
            <a:r>
              <a:rPr sz="2000" spc="-25" dirty="0">
                <a:latin typeface="Calibri"/>
                <a:cs typeface="Calibri"/>
              </a:rPr>
              <a:t>the </a:t>
            </a:r>
            <a:r>
              <a:rPr sz="2000" spc="-10" dirty="0">
                <a:latin typeface="Calibri"/>
                <a:cs typeface="Calibri"/>
              </a:rPr>
              <a:t>good/service</a:t>
            </a:r>
            <a:r>
              <a:rPr sz="200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changes?</a:t>
            </a:r>
            <a:endParaRPr sz="20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919"/>
              </a:spcBef>
            </a:pPr>
            <a:endParaRPr sz="20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2000" dirty="0">
                <a:latin typeface="Calibri"/>
                <a:cs typeface="Calibri"/>
              </a:rPr>
              <a:t>Consumer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expenditures</a:t>
            </a:r>
            <a:r>
              <a:rPr sz="2000" spc="-2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=</a:t>
            </a:r>
            <a:r>
              <a:rPr sz="2000" spc="40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price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of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-2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good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*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quantity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sold</a:t>
            </a:r>
            <a:r>
              <a:rPr sz="2000" spc="40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(=</a:t>
            </a:r>
            <a:r>
              <a:rPr sz="2000" spc="-2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P</a:t>
            </a:r>
            <a:r>
              <a:rPr sz="2000" spc="-2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*</a:t>
            </a:r>
            <a:r>
              <a:rPr sz="2000" spc="-20" dirty="0">
                <a:latin typeface="Calibri"/>
                <a:cs typeface="Calibri"/>
              </a:rPr>
              <a:t> </a:t>
            </a:r>
            <a:r>
              <a:rPr sz="2000" spc="-25" dirty="0">
                <a:latin typeface="Calibri"/>
                <a:cs typeface="Calibri"/>
              </a:rPr>
              <a:t>Q)</a:t>
            </a:r>
            <a:endParaRPr sz="2000">
              <a:latin typeface="Calibri"/>
              <a:cs typeface="Calibri"/>
            </a:endParaRPr>
          </a:p>
          <a:p>
            <a:pPr marL="1898014">
              <a:lnSpc>
                <a:spcPct val="100000"/>
              </a:lnSpc>
              <a:spcBef>
                <a:spcPts val="480"/>
              </a:spcBef>
            </a:pPr>
            <a:r>
              <a:rPr sz="2000" dirty="0">
                <a:latin typeface="Calibri"/>
                <a:cs typeface="Calibri"/>
              </a:rPr>
              <a:t>(where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P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is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price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paid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by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consumers,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received</a:t>
            </a:r>
            <a:r>
              <a:rPr sz="2000" spc="-2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by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firms)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58267" y="4418457"/>
            <a:ext cx="8359775" cy="330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b="1" dirty="0">
                <a:solidFill>
                  <a:srgbClr val="006FC0"/>
                </a:solidFill>
                <a:latin typeface="Calibri"/>
                <a:cs typeface="Calibri"/>
              </a:rPr>
              <a:t>Whether</a:t>
            </a:r>
            <a:r>
              <a:rPr sz="2000" b="1" spc="-5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006FC0"/>
                </a:solidFill>
                <a:latin typeface="Calibri"/>
                <a:cs typeface="Calibri"/>
              </a:rPr>
              <a:t>a</a:t>
            </a:r>
            <a:r>
              <a:rPr sz="2000" b="1" spc="-5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006FC0"/>
                </a:solidFill>
                <a:latin typeface="Calibri"/>
                <a:cs typeface="Calibri"/>
              </a:rPr>
              <a:t>price</a:t>
            </a:r>
            <a:r>
              <a:rPr sz="2000" b="1" spc="-4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006FC0"/>
                </a:solidFill>
                <a:latin typeface="Calibri"/>
                <a:cs typeface="Calibri"/>
              </a:rPr>
              <a:t>increase</a:t>
            </a:r>
            <a:r>
              <a:rPr sz="2000" b="1" spc="-4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006FC0"/>
                </a:solidFill>
                <a:latin typeface="Calibri"/>
                <a:cs typeface="Calibri"/>
              </a:rPr>
              <a:t>raises</a:t>
            </a:r>
            <a:r>
              <a:rPr sz="2000" b="1" spc="-3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006FC0"/>
                </a:solidFill>
                <a:latin typeface="Calibri"/>
                <a:cs typeface="Calibri"/>
              </a:rPr>
              <a:t>or</a:t>
            </a:r>
            <a:r>
              <a:rPr sz="2000" b="1" spc="-5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006FC0"/>
                </a:solidFill>
                <a:latin typeface="Calibri"/>
                <a:cs typeface="Calibri"/>
              </a:rPr>
              <a:t>lowers</a:t>
            </a:r>
            <a:r>
              <a:rPr sz="2000" b="1" spc="-6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006FC0"/>
                </a:solidFill>
                <a:latin typeface="Calibri"/>
                <a:cs typeface="Calibri"/>
              </a:rPr>
              <a:t>total</a:t>
            </a:r>
            <a:r>
              <a:rPr sz="2000" b="1" spc="-5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b="1" spc="-10" dirty="0">
                <a:solidFill>
                  <a:srgbClr val="006FC0"/>
                </a:solidFill>
                <a:latin typeface="Calibri"/>
                <a:cs typeface="Calibri"/>
              </a:rPr>
              <a:t>expenditure</a:t>
            </a:r>
            <a:r>
              <a:rPr sz="2000" b="1" spc="-4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006FC0"/>
                </a:solidFill>
                <a:latin typeface="Calibri"/>
                <a:cs typeface="Calibri"/>
              </a:rPr>
              <a:t>depends</a:t>
            </a:r>
            <a:r>
              <a:rPr sz="2000" b="1" spc="-6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006FC0"/>
                </a:solidFill>
                <a:latin typeface="Calibri"/>
                <a:cs typeface="Calibri"/>
              </a:rPr>
              <a:t>upon</a:t>
            </a:r>
            <a:r>
              <a:rPr sz="2000" b="1" spc="-5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b="1" spc="-20" dirty="0">
                <a:solidFill>
                  <a:srgbClr val="006FC0"/>
                </a:solidFill>
                <a:latin typeface="Calibri"/>
                <a:cs typeface="Calibri"/>
              </a:rPr>
              <a:t>PED</a:t>
            </a:r>
            <a:r>
              <a:rPr sz="2000" b="1" spc="-20" dirty="0">
                <a:latin typeface="Calibri"/>
                <a:cs typeface="Calibri"/>
              </a:rPr>
              <a:t>.</a:t>
            </a:r>
            <a:endParaRPr sz="20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-29768" y="-83057"/>
            <a:ext cx="3041015" cy="330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dirty="0"/>
              <a:t>THE</a:t>
            </a:r>
            <a:r>
              <a:rPr sz="2000" spc="-40" dirty="0"/>
              <a:t> </a:t>
            </a:r>
            <a:r>
              <a:rPr sz="2000" dirty="0"/>
              <a:t>ELASTICITY</a:t>
            </a:r>
            <a:r>
              <a:rPr sz="2000" spc="-25" dirty="0"/>
              <a:t> </a:t>
            </a:r>
            <a:r>
              <a:rPr sz="2000" dirty="0"/>
              <a:t>OF</a:t>
            </a:r>
            <a:r>
              <a:rPr sz="2000" spc="-40" dirty="0"/>
              <a:t> </a:t>
            </a:r>
            <a:r>
              <a:rPr sz="2000" spc="-10" dirty="0"/>
              <a:t>DEMAND</a:t>
            </a:r>
            <a:endParaRPr sz="2000"/>
          </a:p>
        </p:txBody>
      </p:sp>
      <p:grpSp>
        <p:nvGrpSpPr>
          <p:cNvPr id="3" name="object 3"/>
          <p:cNvGrpSpPr/>
          <p:nvPr/>
        </p:nvGrpSpPr>
        <p:grpSpPr>
          <a:xfrm>
            <a:off x="972502" y="1100518"/>
            <a:ext cx="7450455" cy="4805045"/>
            <a:chOff x="972502" y="1100518"/>
            <a:chExt cx="7450455" cy="4805045"/>
          </a:xfrm>
        </p:grpSpPr>
        <p:sp>
          <p:nvSpPr>
            <p:cNvPr id="4" name="object 4"/>
            <p:cNvSpPr/>
            <p:nvPr/>
          </p:nvSpPr>
          <p:spPr>
            <a:xfrm>
              <a:off x="982979" y="1110995"/>
              <a:ext cx="7429500" cy="4784090"/>
            </a:xfrm>
            <a:custGeom>
              <a:avLst/>
              <a:gdLst/>
              <a:ahLst/>
              <a:cxnLst/>
              <a:rect l="l" t="t" r="r" b="b"/>
              <a:pathLst>
                <a:path w="7429500" h="4784090">
                  <a:moveTo>
                    <a:pt x="0" y="0"/>
                  </a:moveTo>
                  <a:lnTo>
                    <a:pt x="0" y="4783835"/>
                  </a:lnTo>
                  <a:lnTo>
                    <a:pt x="7429500" y="4783835"/>
                  </a:lnTo>
                </a:path>
              </a:pathLst>
            </a:custGeom>
            <a:ln w="20637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2974847" y="2491739"/>
              <a:ext cx="3485515" cy="2331720"/>
            </a:xfrm>
            <a:custGeom>
              <a:avLst/>
              <a:gdLst/>
              <a:ahLst/>
              <a:cxnLst/>
              <a:rect l="l" t="t" r="r" b="b"/>
              <a:pathLst>
                <a:path w="3485515" h="2331720">
                  <a:moveTo>
                    <a:pt x="0" y="0"/>
                  </a:moveTo>
                  <a:lnTo>
                    <a:pt x="3485388" y="2331720"/>
                  </a:lnTo>
                </a:path>
              </a:pathLst>
            </a:custGeom>
            <a:ln w="60325">
              <a:solidFill>
                <a:srgbClr val="004B9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/>
          <p:cNvSpPr txBox="1"/>
          <p:nvPr/>
        </p:nvSpPr>
        <p:spPr>
          <a:xfrm>
            <a:off x="6505193" y="4679950"/>
            <a:ext cx="843915" cy="2851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700" spc="-10" dirty="0">
                <a:latin typeface="Arial"/>
                <a:cs typeface="Arial"/>
              </a:rPr>
              <a:t>Demand</a:t>
            </a:r>
            <a:endParaRPr sz="170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7505445" y="5912307"/>
            <a:ext cx="902335" cy="2851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700" b="1" spc="-10" dirty="0">
                <a:latin typeface="Arial"/>
                <a:cs typeface="Arial"/>
              </a:rPr>
              <a:t>Quantity</a:t>
            </a:r>
            <a:endParaRPr sz="1700">
              <a:latin typeface="Arial"/>
              <a:cs typeface="Arial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1024127" y="6265164"/>
            <a:ext cx="3444240" cy="166370"/>
          </a:xfrm>
          <a:custGeom>
            <a:avLst/>
            <a:gdLst/>
            <a:ahLst/>
            <a:cxnLst/>
            <a:rect l="l" t="t" r="r" b="b"/>
            <a:pathLst>
              <a:path w="3444240" h="166370">
                <a:moveTo>
                  <a:pt x="0" y="0"/>
                </a:moveTo>
                <a:lnTo>
                  <a:pt x="10265" y="30497"/>
                </a:lnTo>
                <a:lnTo>
                  <a:pt x="37330" y="57102"/>
                </a:lnTo>
                <a:lnTo>
                  <a:pt x="75593" y="75920"/>
                </a:lnTo>
                <a:lnTo>
                  <a:pt x="119456" y="83058"/>
                </a:lnTo>
                <a:lnTo>
                  <a:pt x="1005687" y="83058"/>
                </a:lnTo>
                <a:lnTo>
                  <a:pt x="1460779" y="83058"/>
                </a:lnTo>
                <a:lnTo>
                  <a:pt x="1628444" y="83058"/>
                </a:lnTo>
                <a:lnTo>
                  <a:pt x="1652397" y="83058"/>
                </a:lnTo>
                <a:lnTo>
                  <a:pt x="1681662" y="87275"/>
                </a:lnTo>
                <a:lnTo>
                  <a:pt x="1707165" y="101226"/>
                </a:lnTo>
                <a:lnTo>
                  <a:pt x="1725191" y="126858"/>
                </a:lnTo>
                <a:lnTo>
                  <a:pt x="1732026" y="166116"/>
                </a:lnTo>
                <a:lnTo>
                  <a:pt x="1736074" y="126858"/>
                </a:lnTo>
                <a:lnTo>
                  <a:pt x="1749456" y="101226"/>
                </a:lnTo>
                <a:lnTo>
                  <a:pt x="1774031" y="87275"/>
                </a:lnTo>
                <a:lnTo>
                  <a:pt x="1811654" y="83058"/>
                </a:lnTo>
                <a:lnTo>
                  <a:pt x="2686403" y="83058"/>
                </a:lnTo>
                <a:lnTo>
                  <a:pt x="3135598" y="83058"/>
                </a:lnTo>
                <a:lnTo>
                  <a:pt x="3301091" y="83058"/>
                </a:lnTo>
                <a:lnTo>
                  <a:pt x="3324733" y="83058"/>
                </a:lnTo>
                <a:lnTo>
                  <a:pt x="3368641" y="75920"/>
                </a:lnTo>
                <a:lnTo>
                  <a:pt x="3406917" y="57102"/>
                </a:lnTo>
                <a:lnTo>
                  <a:pt x="3433978" y="30497"/>
                </a:lnTo>
                <a:lnTo>
                  <a:pt x="3444240" y="0"/>
                </a:lnTo>
              </a:path>
            </a:pathLst>
          </a:custGeom>
          <a:ln w="2063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2648457" y="6380784"/>
            <a:ext cx="194310" cy="2851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700" i="1" spc="-50" dirty="0">
                <a:latin typeface="Arial"/>
                <a:cs typeface="Arial"/>
              </a:rPr>
              <a:t>Q</a:t>
            </a:r>
            <a:endParaRPr sz="1700">
              <a:latin typeface="Arial"/>
              <a:cs typeface="Arial"/>
            </a:endParaRPr>
          </a:p>
        </p:txBody>
      </p:sp>
      <p:grpSp>
        <p:nvGrpSpPr>
          <p:cNvPr id="10" name="object 10"/>
          <p:cNvGrpSpPr/>
          <p:nvPr/>
        </p:nvGrpSpPr>
        <p:grpSpPr>
          <a:xfrm>
            <a:off x="753046" y="3514534"/>
            <a:ext cx="3755390" cy="2390775"/>
            <a:chOff x="753046" y="3514534"/>
            <a:chExt cx="3755390" cy="2390775"/>
          </a:xfrm>
        </p:grpSpPr>
        <p:sp>
          <p:nvSpPr>
            <p:cNvPr id="11" name="object 11"/>
            <p:cNvSpPr/>
            <p:nvPr/>
          </p:nvSpPr>
          <p:spPr>
            <a:xfrm>
              <a:off x="763523" y="3525011"/>
              <a:ext cx="160020" cy="2369820"/>
            </a:xfrm>
            <a:custGeom>
              <a:avLst/>
              <a:gdLst/>
              <a:ahLst/>
              <a:cxnLst/>
              <a:rect l="l" t="t" r="r" b="b"/>
              <a:pathLst>
                <a:path w="160019" h="2369820">
                  <a:moveTo>
                    <a:pt x="160020" y="0"/>
                  </a:moveTo>
                  <a:lnTo>
                    <a:pt x="130641" y="10306"/>
                  </a:lnTo>
                  <a:lnTo>
                    <a:pt x="105013" y="36067"/>
                  </a:lnTo>
                  <a:lnTo>
                    <a:pt x="86885" y="69544"/>
                  </a:lnTo>
                  <a:lnTo>
                    <a:pt x="80010" y="102996"/>
                  </a:lnTo>
                  <a:lnTo>
                    <a:pt x="80010" y="674879"/>
                  </a:lnTo>
                  <a:lnTo>
                    <a:pt x="80010" y="968549"/>
                  </a:lnTo>
                  <a:lnTo>
                    <a:pt x="80010" y="1076743"/>
                  </a:lnTo>
                  <a:lnTo>
                    <a:pt x="80010" y="1092200"/>
                  </a:lnTo>
                  <a:lnTo>
                    <a:pt x="75946" y="1131171"/>
                  </a:lnTo>
                  <a:lnTo>
                    <a:pt x="62507" y="1156604"/>
                  </a:lnTo>
                  <a:lnTo>
                    <a:pt x="37817" y="1170441"/>
                  </a:lnTo>
                  <a:lnTo>
                    <a:pt x="0" y="1174623"/>
                  </a:lnTo>
                  <a:lnTo>
                    <a:pt x="37817" y="1181697"/>
                  </a:lnTo>
                  <a:lnTo>
                    <a:pt x="62507" y="1200356"/>
                  </a:lnTo>
                  <a:lnTo>
                    <a:pt x="75946" y="1226754"/>
                  </a:lnTo>
                  <a:lnTo>
                    <a:pt x="80010" y="1257045"/>
                  </a:lnTo>
                  <a:lnTo>
                    <a:pt x="80010" y="1828884"/>
                  </a:lnTo>
                  <a:lnTo>
                    <a:pt x="80010" y="2122531"/>
                  </a:lnTo>
                  <a:lnTo>
                    <a:pt x="80010" y="2230717"/>
                  </a:lnTo>
                  <a:lnTo>
                    <a:pt x="80010" y="2246172"/>
                  </a:lnTo>
                  <a:lnTo>
                    <a:pt x="86885" y="2291574"/>
                  </a:lnTo>
                  <a:lnTo>
                    <a:pt x="105013" y="2331180"/>
                  </a:lnTo>
                  <a:lnTo>
                    <a:pt x="130641" y="2359194"/>
                  </a:lnTo>
                  <a:lnTo>
                    <a:pt x="160020" y="2369820"/>
                  </a:lnTo>
                </a:path>
              </a:pathLst>
            </a:custGeom>
            <a:ln w="20637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982979" y="3525011"/>
              <a:ext cx="3525520" cy="2369820"/>
            </a:xfrm>
            <a:custGeom>
              <a:avLst/>
              <a:gdLst/>
              <a:ahLst/>
              <a:cxnLst/>
              <a:rect l="l" t="t" r="r" b="b"/>
              <a:pathLst>
                <a:path w="3525520" h="2369820">
                  <a:moveTo>
                    <a:pt x="3525012" y="0"/>
                  </a:moveTo>
                  <a:lnTo>
                    <a:pt x="0" y="0"/>
                  </a:lnTo>
                  <a:lnTo>
                    <a:pt x="0" y="2369820"/>
                  </a:lnTo>
                  <a:lnTo>
                    <a:pt x="3525012" y="2369820"/>
                  </a:lnTo>
                  <a:lnTo>
                    <a:pt x="3525012" y="0"/>
                  </a:lnTo>
                  <a:close/>
                </a:path>
              </a:pathLst>
            </a:custGeom>
            <a:solidFill>
              <a:srgbClr val="EEE9F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3" name="object 13"/>
          <p:cNvSpPr txBox="1"/>
          <p:nvPr/>
        </p:nvSpPr>
        <p:spPr>
          <a:xfrm>
            <a:off x="-29768" y="479552"/>
            <a:ext cx="6630670" cy="8686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Price</a:t>
            </a:r>
            <a:r>
              <a:rPr sz="1800" b="1" u="sng" spc="-3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1800" b="1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elasticity</a:t>
            </a:r>
            <a:r>
              <a:rPr sz="1800" b="1" u="sng" spc="-4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1800" b="1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of</a:t>
            </a:r>
            <a:r>
              <a:rPr sz="1800" b="1" u="sng" spc="-3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1800" b="1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demand</a:t>
            </a:r>
            <a:r>
              <a:rPr sz="1800" b="1" u="sng" spc="-5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1800" b="1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and</a:t>
            </a:r>
            <a:r>
              <a:rPr sz="1800" b="1" u="sng" spc="-2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1800" b="1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consumer</a:t>
            </a:r>
            <a:r>
              <a:rPr sz="1800" b="1" u="sng" spc="-5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1800" b="1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expenditures</a:t>
            </a:r>
            <a:r>
              <a:rPr sz="1800" b="1" u="sng" spc="-3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1800" b="1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/</a:t>
            </a:r>
            <a:r>
              <a:rPr sz="1800" b="1" u="sng" spc="-4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1800" b="1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total</a:t>
            </a:r>
            <a:r>
              <a:rPr sz="1800" b="1" u="sng" spc="-5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1800" b="1" u="sng" spc="-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revenue</a:t>
            </a:r>
            <a:endParaRPr sz="1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40"/>
              </a:spcBef>
            </a:pPr>
            <a:endParaRPr sz="1800">
              <a:latin typeface="Calibri"/>
              <a:cs typeface="Calibri"/>
            </a:endParaRPr>
          </a:p>
          <a:p>
            <a:pPr marL="426084">
              <a:lnSpc>
                <a:spcPct val="100000"/>
              </a:lnSpc>
            </a:pPr>
            <a:r>
              <a:rPr sz="1700" b="1" spc="-10" dirty="0">
                <a:latin typeface="Arial"/>
                <a:cs typeface="Arial"/>
              </a:rPr>
              <a:t>Price</a:t>
            </a:r>
            <a:endParaRPr sz="1700">
              <a:latin typeface="Arial"/>
              <a:cs typeface="Arial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574649" y="4530978"/>
            <a:ext cx="170180" cy="2851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700" i="1" spc="-50" dirty="0">
                <a:latin typeface="Arial"/>
                <a:cs typeface="Arial"/>
              </a:rPr>
              <a:t>P</a:t>
            </a:r>
            <a:endParaRPr sz="1700">
              <a:latin typeface="Arial"/>
              <a:cs typeface="Arial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779475" y="5918708"/>
            <a:ext cx="146050" cy="2851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700" spc="-50" dirty="0">
                <a:latin typeface="Arial"/>
                <a:cs typeface="Arial"/>
              </a:rPr>
              <a:t>0</a:t>
            </a:r>
            <a:endParaRPr sz="1700">
              <a:latin typeface="Arial"/>
              <a:cs typeface="Arial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2100452" y="4387722"/>
            <a:ext cx="1421765" cy="5378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71755">
              <a:lnSpc>
                <a:spcPts val="2014"/>
              </a:lnSpc>
              <a:spcBef>
                <a:spcPts val="100"/>
              </a:spcBef>
            </a:pPr>
            <a:r>
              <a:rPr sz="1700" i="1" dirty="0">
                <a:latin typeface="Arial"/>
                <a:cs typeface="Arial"/>
              </a:rPr>
              <a:t>P</a:t>
            </a:r>
            <a:r>
              <a:rPr sz="1700" i="1" spc="-5" dirty="0">
                <a:latin typeface="Arial"/>
                <a:cs typeface="Arial"/>
              </a:rPr>
              <a:t> </a:t>
            </a:r>
            <a:r>
              <a:rPr sz="1700" dirty="0">
                <a:latin typeface="Arial"/>
                <a:cs typeface="Arial"/>
              </a:rPr>
              <a:t>×</a:t>
            </a:r>
            <a:r>
              <a:rPr sz="1700" spc="-10" dirty="0">
                <a:latin typeface="Arial"/>
                <a:cs typeface="Arial"/>
              </a:rPr>
              <a:t> </a:t>
            </a:r>
            <a:r>
              <a:rPr sz="1700" i="1" dirty="0">
                <a:latin typeface="Arial"/>
                <a:cs typeface="Arial"/>
              </a:rPr>
              <a:t>Q </a:t>
            </a:r>
            <a:r>
              <a:rPr sz="1700" dirty="0">
                <a:latin typeface="Arial"/>
                <a:cs typeface="Arial"/>
              </a:rPr>
              <a:t>=</a:t>
            </a:r>
            <a:r>
              <a:rPr sz="1700" spc="-10" dirty="0">
                <a:latin typeface="Arial"/>
                <a:cs typeface="Arial"/>
              </a:rPr>
              <a:t> </a:t>
            </a:r>
            <a:r>
              <a:rPr sz="1700" spc="-20" dirty="0">
                <a:latin typeface="Arial"/>
                <a:cs typeface="Arial"/>
              </a:rPr>
              <a:t>€400</a:t>
            </a:r>
            <a:endParaRPr sz="1700">
              <a:latin typeface="Arial"/>
              <a:cs typeface="Arial"/>
            </a:endParaRPr>
          </a:p>
          <a:p>
            <a:pPr marL="12700">
              <a:lnSpc>
                <a:spcPts val="2014"/>
              </a:lnSpc>
            </a:pPr>
            <a:r>
              <a:rPr sz="1700" dirty="0">
                <a:latin typeface="Arial"/>
                <a:cs typeface="Arial"/>
              </a:rPr>
              <a:t>(total</a:t>
            </a:r>
            <a:r>
              <a:rPr sz="1700" spc="-50" dirty="0">
                <a:latin typeface="Arial"/>
                <a:cs typeface="Arial"/>
              </a:rPr>
              <a:t> </a:t>
            </a:r>
            <a:r>
              <a:rPr sz="1700" spc="-10" dirty="0">
                <a:latin typeface="Arial"/>
                <a:cs typeface="Arial"/>
              </a:rPr>
              <a:t>revenue)</a:t>
            </a:r>
            <a:endParaRPr sz="1700">
              <a:latin typeface="Arial"/>
              <a:cs typeface="Arial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608177" y="3374516"/>
            <a:ext cx="266700" cy="2851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700" spc="-25" dirty="0">
                <a:latin typeface="Arial"/>
                <a:cs typeface="Arial"/>
              </a:rPr>
              <a:t>€4</a:t>
            </a:r>
            <a:endParaRPr sz="1700">
              <a:latin typeface="Arial"/>
              <a:cs typeface="Arial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4307585" y="5918708"/>
            <a:ext cx="386715" cy="2851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700" spc="-25" dirty="0">
                <a:latin typeface="Arial"/>
                <a:cs typeface="Arial"/>
              </a:rPr>
              <a:t>100</a:t>
            </a:r>
            <a:endParaRPr sz="1700">
              <a:latin typeface="Arial"/>
              <a:cs typeface="Arial"/>
            </a:endParaRPr>
          </a:p>
        </p:txBody>
      </p:sp>
      <p:grpSp>
        <p:nvGrpSpPr>
          <p:cNvPr id="19" name="object 19"/>
          <p:cNvGrpSpPr/>
          <p:nvPr/>
        </p:nvGrpSpPr>
        <p:grpSpPr>
          <a:xfrm>
            <a:off x="972661" y="3462528"/>
            <a:ext cx="3615054" cy="2442845"/>
            <a:chOff x="972661" y="3462528"/>
            <a:chExt cx="3615054" cy="2442845"/>
          </a:xfrm>
        </p:grpSpPr>
        <p:sp>
          <p:nvSpPr>
            <p:cNvPr id="20" name="object 20"/>
            <p:cNvSpPr/>
            <p:nvPr/>
          </p:nvSpPr>
          <p:spPr>
            <a:xfrm>
              <a:off x="982980" y="3525012"/>
              <a:ext cx="3525520" cy="2369820"/>
            </a:xfrm>
            <a:custGeom>
              <a:avLst/>
              <a:gdLst/>
              <a:ahLst/>
              <a:cxnLst/>
              <a:rect l="l" t="t" r="r" b="b"/>
              <a:pathLst>
                <a:path w="3525520" h="2369820">
                  <a:moveTo>
                    <a:pt x="3525011" y="2369820"/>
                  </a:moveTo>
                  <a:lnTo>
                    <a:pt x="3525011" y="0"/>
                  </a:lnTo>
                  <a:lnTo>
                    <a:pt x="0" y="0"/>
                  </a:lnTo>
                </a:path>
              </a:pathLst>
            </a:custGeom>
            <a:ln w="20637">
              <a:solidFill>
                <a:srgbClr val="000000"/>
              </a:solidFill>
              <a:prstDash val="sysDot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1" name="object 21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4448556" y="3462528"/>
              <a:ext cx="138684" cy="135636"/>
            </a:xfrm>
            <a:prstGeom prst="rect">
              <a:avLst/>
            </a:prstGeom>
          </p:spPr>
        </p:pic>
      </p:grpSp>
      <p:sp>
        <p:nvSpPr>
          <p:cNvPr id="22" name="object 22"/>
          <p:cNvSpPr txBox="1"/>
          <p:nvPr/>
        </p:nvSpPr>
        <p:spPr>
          <a:xfrm>
            <a:off x="6645656" y="6716897"/>
            <a:ext cx="1590675" cy="139700"/>
          </a:xfrm>
          <a:prstGeom prst="rect">
            <a:avLst/>
          </a:prstGeom>
        </p:spPr>
        <p:txBody>
          <a:bodyPr vert="horz" wrap="square" lIns="0" tIns="31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sz="800" b="1" dirty="0">
                <a:solidFill>
                  <a:srgbClr val="411D71"/>
                </a:solidFill>
                <a:latin typeface="Arial"/>
                <a:cs typeface="Arial"/>
              </a:rPr>
              <a:t>Copyright©2011</a:t>
            </a:r>
            <a:r>
              <a:rPr sz="800" b="1" spc="210" dirty="0">
                <a:solidFill>
                  <a:srgbClr val="411D71"/>
                </a:solidFill>
                <a:latin typeface="Arial"/>
                <a:cs typeface="Arial"/>
              </a:rPr>
              <a:t> </a:t>
            </a:r>
            <a:r>
              <a:rPr sz="800" b="1" spc="-10" dirty="0">
                <a:solidFill>
                  <a:srgbClr val="411D71"/>
                </a:solidFill>
                <a:latin typeface="Arial"/>
                <a:cs typeface="Arial"/>
              </a:rPr>
              <a:t>South-Western</a:t>
            </a:r>
            <a:endParaRPr sz="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8739" y="16256"/>
            <a:ext cx="3041015" cy="330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dirty="0"/>
              <a:t>THE</a:t>
            </a:r>
            <a:r>
              <a:rPr sz="2000" spc="-40" dirty="0"/>
              <a:t> </a:t>
            </a:r>
            <a:r>
              <a:rPr sz="2000" dirty="0"/>
              <a:t>ELASTICITY</a:t>
            </a:r>
            <a:r>
              <a:rPr sz="2000" spc="-25" dirty="0"/>
              <a:t> </a:t>
            </a:r>
            <a:r>
              <a:rPr sz="2000" dirty="0"/>
              <a:t>OF</a:t>
            </a:r>
            <a:r>
              <a:rPr sz="2000" spc="-40" dirty="0"/>
              <a:t> </a:t>
            </a:r>
            <a:r>
              <a:rPr sz="2000" spc="-10" dirty="0"/>
              <a:t>DEMAND</a:t>
            </a:r>
            <a:endParaRPr sz="2000"/>
          </a:p>
        </p:txBody>
      </p:sp>
      <p:sp>
        <p:nvSpPr>
          <p:cNvPr id="3" name="object 3"/>
          <p:cNvSpPr txBox="1"/>
          <p:nvPr/>
        </p:nvSpPr>
        <p:spPr>
          <a:xfrm>
            <a:off x="78739" y="578865"/>
            <a:ext cx="6630034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Price</a:t>
            </a:r>
            <a:r>
              <a:rPr sz="1800" b="1" u="sng" spc="-3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1800" b="1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elasticity</a:t>
            </a:r>
            <a:r>
              <a:rPr sz="1800" b="1" u="sng" spc="-4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1800" b="1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of</a:t>
            </a:r>
            <a:r>
              <a:rPr sz="1800" b="1" u="sng" spc="-3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1800" b="1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demand</a:t>
            </a:r>
            <a:r>
              <a:rPr sz="1800" b="1" u="sng" spc="-5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1800" b="1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and</a:t>
            </a:r>
            <a:r>
              <a:rPr sz="1800" b="1" u="sng" spc="-2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1800" b="1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consumer</a:t>
            </a:r>
            <a:r>
              <a:rPr sz="1800" b="1" u="sng" spc="-5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1800" b="1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expenditures</a:t>
            </a:r>
            <a:r>
              <a:rPr sz="1800" b="1" u="sng" spc="-3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1800" b="1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/</a:t>
            </a:r>
            <a:r>
              <a:rPr sz="1800" b="1" u="sng" spc="-4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1800" b="1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total</a:t>
            </a:r>
            <a:r>
              <a:rPr sz="1800" b="1" u="sng" spc="-5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1800" b="1" u="sng" spc="-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revenue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2321814" y="2308098"/>
            <a:ext cx="894715" cy="2905125"/>
          </a:xfrm>
          <a:custGeom>
            <a:avLst/>
            <a:gdLst/>
            <a:ahLst/>
            <a:cxnLst/>
            <a:rect l="l" t="t" r="r" b="b"/>
            <a:pathLst>
              <a:path w="894714" h="2905125">
                <a:moveTo>
                  <a:pt x="0" y="0"/>
                </a:moveTo>
                <a:lnTo>
                  <a:pt x="894588" y="2904744"/>
                </a:lnTo>
              </a:path>
            </a:pathLst>
          </a:custGeom>
          <a:ln w="44450">
            <a:solidFill>
              <a:srgbClr val="004B9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3242310" y="4811648"/>
            <a:ext cx="60388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10" dirty="0">
                <a:latin typeface="Arial"/>
                <a:cs typeface="Arial"/>
              </a:rPr>
              <a:t>Demand</a:t>
            </a:r>
            <a:endParaRPr sz="12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3623309" y="5227701"/>
            <a:ext cx="64389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spc="-10" dirty="0">
                <a:latin typeface="Arial"/>
                <a:cs typeface="Arial"/>
              </a:rPr>
              <a:t>Quantity</a:t>
            </a:r>
            <a:endParaRPr sz="120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368300" y="5232653"/>
            <a:ext cx="110489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50" dirty="0">
                <a:latin typeface="Arial"/>
                <a:cs typeface="Arial"/>
              </a:rPr>
              <a:t>0</a:t>
            </a:r>
            <a:endParaRPr sz="120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76301" y="1750314"/>
            <a:ext cx="39941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spc="-10" dirty="0">
                <a:latin typeface="Arial"/>
                <a:cs typeface="Arial"/>
              </a:rPr>
              <a:t>Price</a:t>
            </a:r>
            <a:endParaRPr sz="1200">
              <a:latin typeface="Arial"/>
              <a:cs typeface="Arial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487680" y="4802123"/>
            <a:ext cx="2611120" cy="410209"/>
          </a:xfrm>
          <a:custGeom>
            <a:avLst/>
            <a:gdLst/>
            <a:ahLst/>
            <a:cxnLst/>
            <a:rect l="l" t="t" r="r" b="b"/>
            <a:pathLst>
              <a:path w="2611120" h="410210">
                <a:moveTo>
                  <a:pt x="2610612" y="0"/>
                </a:moveTo>
                <a:lnTo>
                  <a:pt x="0" y="0"/>
                </a:lnTo>
                <a:lnTo>
                  <a:pt x="0" y="409956"/>
                </a:lnTo>
                <a:lnTo>
                  <a:pt x="2610612" y="409956"/>
                </a:lnTo>
                <a:lnTo>
                  <a:pt x="2610612" y="0"/>
                </a:lnTo>
                <a:close/>
              </a:path>
            </a:pathLst>
          </a:custGeom>
          <a:solidFill>
            <a:srgbClr val="EEE9F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/>
          <p:nvPr/>
        </p:nvSpPr>
        <p:spPr>
          <a:xfrm>
            <a:off x="495585" y="4879975"/>
            <a:ext cx="259651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742315">
              <a:lnSpc>
                <a:spcPct val="100000"/>
              </a:lnSpc>
              <a:spcBef>
                <a:spcPts val="100"/>
              </a:spcBef>
            </a:pPr>
            <a:r>
              <a:rPr sz="1200" spc="-20" dirty="0">
                <a:latin typeface="Arial"/>
                <a:cs typeface="Arial"/>
              </a:rPr>
              <a:t>Total</a:t>
            </a:r>
            <a:r>
              <a:rPr sz="1200" spc="-40" dirty="0">
                <a:latin typeface="Arial"/>
                <a:cs typeface="Arial"/>
              </a:rPr>
              <a:t> </a:t>
            </a:r>
            <a:r>
              <a:rPr sz="1200" dirty="0">
                <a:latin typeface="Arial"/>
                <a:cs typeface="Arial"/>
              </a:rPr>
              <a:t>revenue</a:t>
            </a:r>
            <a:r>
              <a:rPr sz="1200" spc="-45" dirty="0">
                <a:latin typeface="Arial"/>
                <a:cs typeface="Arial"/>
              </a:rPr>
              <a:t> </a:t>
            </a:r>
            <a:r>
              <a:rPr sz="1200" dirty="0">
                <a:latin typeface="Arial"/>
                <a:cs typeface="Arial"/>
              </a:rPr>
              <a:t>=</a:t>
            </a:r>
            <a:r>
              <a:rPr sz="1200" spc="5" dirty="0">
                <a:latin typeface="Arial"/>
                <a:cs typeface="Arial"/>
              </a:rPr>
              <a:t> </a:t>
            </a:r>
            <a:r>
              <a:rPr sz="1200" spc="-20" dirty="0">
                <a:latin typeface="Arial"/>
                <a:cs typeface="Arial"/>
              </a:rPr>
              <a:t>€100</a:t>
            </a:r>
            <a:endParaRPr sz="1200">
              <a:latin typeface="Arial"/>
              <a:cs typeface="Arial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8207120" y="5227701"/>
            <a:ext cx="64389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spc="-10" dirty="0">
                <a:latin typeface="Arial"/>
                <a:cs typeface="Arial"/>
              </a:rPr>
              <a:t>Quantity</a:t>
            </a:r>
            <a:endParaRPr sz="1200">
              <a:latin typeface="Arial"/>
              <a:cs typeface="Arial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4958588" y="5232653"/>
            <a:ext cx="110489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50" dirty="0">
                <a:latin typeface="Arial"/>
                <a:cs typeface="Arial"/>
              </a:rPr>
              <a:t>0</a:t>
            </a:r>
            <a:endParaRPr sz="1200">
              <a:latin typeface="Arial"/>
              <a:cs typeface="Arial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4664709" y="1750314"/>
            <a:ext cx="39941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spc="-10" dirty="0">
                <a:latin typeface="Arial"/>
                <a:cs typeface="Arial"/>
              </a:rPr>
              <a:t>Price</a:t>
            </a:r>
            <a:endParaRPr sz="1200">
              <a:latin typeface="Arial"/>
              <a:cs typeface="Arial"/>
            </a:endParaRPr>
          </a:p>
        </p:txBody>
      </p:sp>
      <p:grpSp>
        <p:nvGrpSpPr>
          <p:cNvPr id="14" name="object 14"/>
          <p:cNvGrpSpPr/>
          <p:nvPr/>
        </p:nvGrpSpPr>
        <p:grpSpPr>
          <a:xfrm>
            <a:off x="5106923" y="2255392"/>
            <a:ext cx="2487295" cy="2980055"/>
            <a:chOff x="5106923" y="2255392"/>
            <a:chExt cx="2487295" cy="2980055"/>
          </a:xfrm>
        </p:grpSpPr>
        <p:sp>
          <p:nvSpPr>
            <p:cNvPr id="15" name="object 15"/>
            <p:cNvSpPr/>
            <p:nvPr/>
          </p:nvSpPr>
          <p:spPr>
            <a:xfrm>
              <a:off x="5106923" y="3950207"/>
              <a:ext cx="2066925" cy="1262380"/>
            </a:xfrm>
            <a:custGeom>
              <a:avLst/>
              <a:gdLst/>
              <a:ahLst/>
              <a:cxnLst/>
              <a:rect l="l" t="t" r="r" b="b"/>
              <a:pathLst>
                <a:path w="2066925" h="1262379">
                  <a:moveTo>
                    <a:pt x="2066544" y="0"/>
                  </a:moveTo>
                  <a:lnTo>
                    <a:pt x="0" y="0"/>
                  </a:lnTo>
                  <a:lnTo>
                    <a:pt x="0" y="1261871"/>
                  </a:lnTo>
                  <a:lnTo>
                    <a:pt x="2066544" y="1261871"/>
                  </a:lnTo>
                  <a:lnTo>
                    <a:pt x="2066544" y="0"/>
                  </a:lnTo>
                  <a:close/>
                </a:path>
              </a:pathLst>
            </a:custGeom>
            <a:solidFill>
              <a:srgbClr val="EEE9F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6646925" y="2277617"/>
              <a:ext cx="925194" cy="2935605"/>
            </a:xfrm>
            <a:custGeom>
              <a:avLst/>
              <a:gdLst/>
              <a:ahLst/>
              <a:cxnLst/>
              <a:rect l="l" t="t" r="r" b="b"/>
              <a:pathLst>
                <a:path w="925195" h="2935604">
                  <a:moveTo>
                    <a:pt x="0" y="0"/>
                  </a:moveTo>
                  <a:lnTo>
                    <a:pt x="925068" y="2935224"/>
                  </a:lnTo>
                </a:path>
              </a:pathLst>
            </a:custGeom>
            <a:ln w="44450">
              <a:solidFill>
                <a:srgbClr val="004B9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7" name="object 17"/>
          <p:cNvSpPr txBox="1"/>
          <p:nvPr/>
        </p:nvSpPr>
        <p:spPr>
          <a:xfrm>
            <a:off x="7587742" y="4811648"/>
            <a:ext cx="60388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10" dirty="0">
                <a:latin typeface="Arial"/>
                <a:cs typeface="Arial"/>
              </a:rPr>
              <a:t>Demand</a:t>
            </a:r>
            <a:endParaRPr sz="1200">
              <a:latin typeface="Arial"/>
              <a:cs typeface="Arial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4874514" y="3827145"/>
            <a:ext cx="2292985" cy="80391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25" dirty="0">
                <a:latin typeface="Arial"/>
                <a:cs typeface="Arial"/>
              </a:rPr>
              <a:t>€3</a:t>
            </a:r>
            <a:endParaRPr sz="12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12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484"/>
              </a:spcBef>
            </a:pPr>
            <a:endParaRPr sz="1200">
              <a:latin typeface="Arial"/>
              <a:cs typeface="Arial"/>
            </a:endParaRPr>
          </a:p>
          <a:p>
            <a:pPr marL="695325">
              <a:lnSpc>
                <a:spcPct val="100000"/>
              </a:lnSpc>
            </a:pPr>
            <a:r>
              <a:rPr sz="1200" spc="-20" dirty="0">
                <a:latin typeface="Arial"/>
                <a:cs typeface="Arial"/>
              </a:rPr>
              <a:t>Total</a:t>
            </a:r>
            <a:r>
              <a:rPr sz="1200" spc="-40" dirty="0">
                <a:latin typeface="Arial"/>
                <a:cs typeface="Arial"/>
              </a:rPr>
              <a:t> </a:t>
            </a:r>
            <a:r>
              <a:rPr sz="1200" dirty="0">
                <a:latin typeface="Arial"/>
                <a:cs typeface="Arial"/>
              </a:rPr>
              <a:t>revenue</a:t>
            </a:r>
            <a:r>
              <a:rPr sz="1200" spc="-45" dirty="0">
                <a:latin typeface="Arial"/>
                <a:cs typeface="Arial"/>
              </a:rPr>
              <a:t> </a:t>
            </a:r>
            <a:r>
              <a:rPr sz="1200" dirty="0">
                <a:latin typeface="Arial"/>
                <a:cs typeface="Arial"/>
              </a:rPr>
              <a:t>= </a:t>
            </a:r>
            <a:r>
              <a:rPr sz="1200" spc="-20" dirty="0">
                <a:latin typeface="Arial"/>
                <a:cs typeface="Arial"/>
              </a:rPr>
              <a:t>€240</a:t>
            </a:r>
            <a:endParaRPr sz="1200">
              <a:latin typeface="Arial"/>
              <a:cs typeface="Arial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281127" y="4670297"/>
            <a:ext cx="19558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25" dirty="0">
                <a:latin typeface="Arial"/>
                <a:cs typeface="Arial"/>
              </a:rPr>
              <a:t>€1</a:t>
            </a:r>
            <a:endParaRPr sz="1200">
              <a:latin typeface="Arial"/>
              <a:cs typeface="Arial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2954782" y="5232653"/>
            <a:ext cx="28194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25" dirty="0">
                <a:latin typeface="Arial"/>
                <a:cs typeface="Arial"/>
              </a:rPr>
              <a:t>100</a:t>
            </a:r>
            <a:endParaRPr sz="1200">
              <a:latin typeface="Arial"/>
              <a:cs typeface="Arial"/>
            </a:endParaRPr>
          </a:p>
        </p:txBody>
      </p:sp>
      <p:grpSp>
        <p:nvGrpSpPr>
          <p:cNvPr id="21" name="object 21"/>
          <p:cNvGrpSpPr/>
          <p:nvPr/>
        </p:nvGrpSpPr>
        <p:grpSpPr>
          <a:xfrm>
            <a:off x="481298" y="1799558"/>
            <a:ext cx="3768090" cy="3420745"/>
            <a:chOff x="481298" y="1799558"/>
            <a:chExt cx="3768090" cy="3420745"/>
          </a:xfrm>
        </p:grpSpPr>
        <p:sp>
          <p:nvSpPr>
            <p:cNvPr id="22" name="object 22"/>
            <p:cNvSpPr/>
            <p:nvPr/>
          </p:nvSpPr>
          <p:spPr>
            <a:xfrm>
              <a:off x="488441" y="4802885"/>
              <a:ext cx="2611120" cy="410209"/>
            </a:xfrm>
            <a:custGeom>
              <a:avLst/>
              <a:gdLst/>
              <a:ahLst/>
              <a:cxnLst/>
              <a:rect l="l" t="t" r="r" b="b"/>
              <a:pathLst>
                <a:path w="2611120" h="410210">
                  <a:moveTo>
                    <a:pt x="2610612" y="409956"/>
                  </a:moveTo>
                  <a:lnTo>
                    <a:pt x="2610612" y="0"/>
                  </a:lnTo>
                  <a:lnTo>
                    <a:pt x="0" y="0"/>
                  </a:lnTo>
                </a:path>
              </a:pathLst>
            </a:custGeom>
            <a:ln w="14287">
              <a:solidFill>
                <a:srgbClr val="000000"/>
              </a:solidFill>
              <a:prstDash val="sysDot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3" name="object 2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3040380" y="4744211"/>
              <a:ext cx="100583" cy="100583"/>
            </a:xfrm>
            <a:prstGeom prst="rect">
              <a:avLst/>
            </a:prstGeom>
          </p:spPr>
        </p:pic>
        <p:sp>
          <p:nvSpPr>
            <p:cNvPr id="24" name="object 24"/>
            <p:cNvSpPr/>
            <p:nvPr/>
          </p:nvSpPr>
          <p:spPr>
            <a:xfrm>
              <a:off x="488441" y="1806701"/>
              <a:ext cx="3754120" cy="3406140"/>
            </a:xfrm>
            <a:custGeom>
              <a:avLst/>
              <a:gdLst/>
              <a:ahLst/>
              <a:cxnLst/>
              <a:rect l="l" t="t" r="r" b="b"/>
              <a:pathLst>
                <a:path w="3754120" h="3406140">
                  <a:moveTo>
                    <a:pt x="0" y="0"/>
                  </a:moveTo>
                  <a:lnTo>
                    <a:pt x="0" y="3406140"/>
                  </a:lnTo>
                  <a:lnTo>
                    <a:pt x="3753612" y="3406140"/>
                  </a:lnTo>
                </a:path>
              </a:pathLst>
            </a:custGeom>
            <a:ln w="14287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25"/>
            <p:cNvSpPr/>
            <p:nvPr/>
          </p:nvSpPr>
          <p:spPr>
            <a:xfrm>
              <a:off x="1324355" y="2048255"/>
              <a:ext cx="2072639" cy="375285"/>
            </a:xfrm>
            <a:custGeom>
              <a:avLst/>
              <a:gdLst/>
              <a:ahLst/>
              <a:cxnLst/>
              <a:rect l="l" t="t" r="r" b="b"/>
              <a:pathLst>
                <a:path w="2072639" h="375285">
                  <a:moveTo>
                    <a:pt x="2072640" y="0"/>
                  </a:moveTo>
                  <a:lnTo>
                    <a:pt x="0" y="0"/>
                  </a:lnTo>
                  <a:lnTo>
                    <a:pt x="0" y="374903"/>
                  </a:lnTo>
                  <a:lnTo>
                    <a:pt x="2072640" y="374903"/>
                  </a:lnTo>
                  <a:lnTo>
                    <a:pt x="207264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6" name="object 26"/>
          <p:cNvSpPr txBox="1"/>
          <p:nvPr/>
        </p:nvSpPr>
        <p:spPr>
          <a:xfrm>
            <a:off x="7097394" y="5232653"/>
            <a:ext cx="19621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25" dirty="0">
                <a:latin typeface="Arial"/>
                <a:cs typeface="Arial"/>
              </a:rPr>
              <a:t>80</a:t>
            </a:r>
            <a:endParaRPr sz="1200">
              <a:latin typeface="Arial"/>
              <a:cs typeface="Arial"/>
            </a:endParaRPr>
          </a:p>
        </p:txBody>
      </p:sp>
      <p:grpSp>
        <p:nvGrpSpPr>
          <p:cNvPr id="27" name="object 27"/>
          <p:cNvGrpSpPr/>
          <p:nvPr/>
        </p:nvGrpSpPr>
        <p:grpSpPr>
          <a:xfrm>
            <a:off x="5100542" y="1799558"/>
            <a:ext cx="3752850" cy="3420745"/>
            <a:chOff x="5100542" y="1799558"/>
            <a:chExt cx="3752850" cy="3420745"/>
          </a:xfrm>
        </p:grpSpPr>
        <p:sp>
          <p:nvSpPr>
            <p:cNvPr id="28" name="object 28"/>
            <p:cNvSpPr/>
            <p:nvPr/>
          </p:nvSpPr>
          <p:spPr>
            <a:xfrm>
              <a:off x="5107685" y="3950969"/>
              <a:ext cx="2066925" cy="1262380"/>
            </a:xfrm>
            <a:custGeom>
              <a:avLst/>
              <a:gdLst/>
              <a:ahLst/>
              <a:cxnLst/>
              <a:rect l="l" t="t" r="r" b="b"/>
              <a:pathLst>
                <a:path w="2066925" h="1262379">
                  <a:moveTo>
                    <a:pt x="2066543" y="1261871"/>
                  </a:moveTo>
                  <a:lnTo>
                    <a:pt x="2066543" y="0"/>
                  </a:lnTo>
                  <a:lnTo>
                    <a:pt x="0" y="0"/>
                  </a:lnTo>
                </a:path>
              </a:pathLst>
            </a:custGeom>
            <a:ln w="14287">
              <a:solidFill>
                <a:srgbClr val="000000"/>
              </a:solidFill>
              <a:prstDash val="sysDot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9" name="object 29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7130795" y="3906011"/>
              <a:ext cx="102107" cy="88392"/>
            </a:xfrm>
            <a:prstGeom prst="rect">
              <a:avLst/>
            </a:prstGeom>
          </p:spPr>
        </p:pic>
        <p:sp>
          <p:nvSpPr>
            <p:cNvPr id="30" name="object 30"/>
            <p:cNvSpPr/>
            <p:nvPr/>
          </p:nvSpPr>
          <p:spPr>
            <a:xfrm>
              <a:off x="5107685" y="1806701"/>
              <a:ext cx="3738879" cy="3406140"/>
            </a:xfrm>
            <a:custGeom>
              <a:avLst/>
              <a:gdLst/>
              <a:ahLst/>
              <a:cxnLst/>
              <a:rect l="l" t="t" r="r" b="b"/>
              <a:pathLst>
                <a:path w="3738879" h="3406140">
                  <a:moveTo>
                    <a:pt x="0" y="0"/>
                  </a:moveTo>
                  <a:lnTo>
                    <a:pt x="0" y="3406140"/>
                  </a:lnTo>
                  <a:lnTo>
                    <a:pt x="3738371" y="3406140"/>
                  </a:lnTo>
                </a:path>
              </a:pathLst>
            </a:custGeom>
            <a:ln w="14287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1" name="object 31"/>
            <p:cNvSpPr/>
            <p:nvPr/>
          </p:nvSpPr>
          <p:spPr>
            <a:xfrm>
              <a:off x="5829299" y="2048255"/>
              <a:ext cx="2072639" cy="553720"/>
            </a:xfrm>
            <a:custGeom>
              <a:avLst/>
              <a:gdLst/>
              <a:ahLst/>
              <a:cxnLst/>
              <a:rect l="l" t="t" r="r" b="b"/>
              <a:pathLst>
                <a:path w="2072640" h="553719">
                  <a:moveTo>
                    <a:pt x="2072640" y="0"/>
                  </a:moveTo>
                  <a:lnTo>
                    <a:pt x="0" y="0"/>
                  </a:lnTo>
                  <a:lnTo>
                    <a:pt x="0" y="553212"/>
                  </a:lnTo>
                  <a:lnTo>
                    <a:pt x="2072640" y="553212"/>
                  </a:lnTo>
                  <a:lnTo>
                    <a:pt x="207264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2" name="object 32"/>
          <p:cNvSpPr txBox="1"/>
          <p:nvPr/>
        </p:nvSpPr>
        <p:spPr>
          <a:xfrm>
            <a:off x="1324355" y="2048255"/>
            <a:ext cx="2072639" cy="375285"/>
          </a:xfrm>
          <a:prstGeom prst="rect">
            <a:avLst/>
          </a:prstGeom>
          <a:ln w="9525">
            <a:solidFill>
              <a:srgbClr val="000000"/>
            </a:solidFill>
          </a:ln>
        </p:spPr>
        <p:txBody>
          <a:bodyPr vert="horz" wrap="square" lIns="0" tIns="1905" rIns="0" bIns="0" rtlCol="0">
            <a:spAutoFit/>
          </a:bodyPr>
          <a:lstStyle/>
          <a:p>
            <a:pPr marL="42545" marR="22860" indent="-43180">
              <a:lnSpc>
                <a:spcPts val="1440"/>
              </a:lnSpc>
              <a:spcBef>
                <a:spcPts val="15"/>
              </a:spcBef>
            </a:pPr>
            <a:r>
              <a:rPr sz="1200" b="1" dirty="0">
                <a:latin typeface="Arial"/>
                <a:cs typeface="Arial"/>
              </a:rPr>
              <a:t>An</a:t>
            </a:r>
            <a:r>
              <a:rPr sz="1200" b="1" spc="10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Increase</a:t>
            </a:r>
            <a:r>
              <a:rPr sz="1200" b="1" spc="-50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in</a:t>
            </a:r>
            <a:r>
              <a:rPr sz="1200" b="1" spc="-25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price</a:t>
            </a:r>
            <a:r>
              <a:rPr sz="1200" b="1" spc="-30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from</a:t>
            </a:r>
            <a:r>
              <a:rPr sz="1200" b="1" spc="-10" dirty="0">
                <a:latin typeface="Arial"/>
                <a:cs typeface="Arial"/>
              </a:rPr>
              <a:t> </a:t>
            </a:r>
            <a:r>
              <a:rPr sz="1200" b="1" spc="-25" dirty="0">
                <a:latin typeface="Arial"/>
                <a:cs typeface="Arial"/>
              </a:rPr>
              <a:t>€1 </a:t>
            </a:r>
            <a:r>
              <a:rPr sz="1200" b="1" dirty="0">
                <a:latin typeface="Arial"/>
                <a:cs typeface="Arial"/>
              </a:rPr>
              <a:t>to</a:t>
            </a:r>
            <a:r>
              <a:rPr sz="1200" b="1" spc="-5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€3</a:t>
            </a:r>
            <a:r>
              <a:rPr sz="1200" b="1" spc="-15" dirty="0">
                <a:latin typeface="Arial"/>
                <a:cs typeface="Arial"/>
              </a:rPr>
              <a:t> </a:t>
            </a:r>
            <a:r>
              <a:rPr sz="1200" b="1" spc="-50" dirty="0">
                <a:latin typeface="Arial"/>
                <a:cs typeface="Arial"/>
              </a:rPr>
              <a:t>…</a:t>
            </a:r>
            <a:endParaRPr sz="1200">
              <a:latin typeface="Arial"/>
              <a:cs typeface="Arial"/>
            </a:endParaRPr>
          </a:p>
        </p:txBody>
      </p:sp>
      <p:sp>
        <p:nvSpPr>
          <p:cNvPr id="34" name="object 34"/>
          <p:cNvSpPr txBox="1"/>
          <p:nvPr/>
        </p:nvSpPr>
        <p:spPr>
          <a:xfrm>
            <a:off x="6645656" y="6716897"/>
            <a:ext cx="1590675" cy="139700"/>
          </a:xfrm>
          <a:prstGeom prst="rect">
            <a:avLst/>
          </a:prstGeom>
        </p:spPr>
        <p:txBody>
          <a:bodyPr vert="horz" wrap="square" lIns="0" tIns="31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sz="800" b="1" dirty="0">
                <a:solidFill>
                  <a:srgbClr val="411D71"/>
                </a:solidFill>
                <a:latin typeface="Arial"/>
                <a:cs typeface="Arial"/>
              </a:rPr>
              <a:t>Copyright©2011</a:t>
            </a:r>
            <a:r>
              <a:rPr sz="800" b="1" spc="210" dirty="0">
                <a:solidFill>
                  <a:srgbClr val="411D71"/>
                </a:solidFill>
                <a:latin typeface="Arial"/>
                <a:cs typeface="Arial"/>
              </a:rPr>
              <a:t> </a:t>
            </a:r>
            <a:r>
              <a:rPr sz="800" b="1" spc="-10" dirty="0">
                <a:solidFill>
                  <a:srgbClr val="411D71"/>
                </a:solidFill>
                <a:latin typeface="Arial"/>
                <a:cs typeface="Arial"/>
              </a:rPr>
              <a:t>South-Western</a:t>
            </a:r>
            <a:endParaRPr sz="800">
              <a:latin typeface="Arial"/>
              <a:cs typeface="Arial"/>
            </a:endParaRPr>
          </a:p>
        </p:txBody>
      </p:sp>
      <p:sp>
        <p:nvSpPr>
          <p:cNvPr id="33" name="object 33"/>
          <p:cNvSpPr txBox="1"/>
          <p:nvPr/>
        </p:nvSpPr>
        <p:spPr>
          <a:xfrm>
            <a:off x="5829300" y="2048255"/>
            <a:ext cx="2072639" cy="553720"/>
          </a:xfrm>
          <a:prstGeom prst="rect">
            <a:avLst/>
          </a:prstGeom>
          <a:ln w="9525">
            <a:solidFill>
              <a:srgbClr val="000000"/>
            </a:solidFill>
          </a:ln>
        </p:spPr>
        <p:txBody>
          <a:bodyPr vert="horz" wrap="square" lIns="0" tIns="1905" rIns="0" bIns="0" rtlCol="0">
            <a:spAutoFit/>
          </a:bodyPr>
          <a:lstStyle/>
          <a:p>
            <a:pPr marL="635" marR="168910">
              <a:lnSpc>
                <a:spcPts val="1440"/>
              </a:lnSpc>
              <a:spcBef>
                <a:spcPts val="15"/>
              </a:spcBef>
            </a:pPr>
            <a:r>
              <a:rPr sz="1200" b="1" dirty="0">
                <a:latin typeface="Arial"/>
                <a:cs typeface="Arial"/>
              </a:rPr>
              <a:t>…</a:t>
            </a:r>
            <a:r>
              <a:rPr sz="1200" b="1" spc="-15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leads</a:t>
            </a:r>
            <a:r>
              <a:rPr sz="1200" b="1" spc="-30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to</a:t>
            </a:r>
            <a:r>
              <a:rPr sz="1200" b="1" spc="-10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an</a:t>
            </a:r>
            <a:r>
              <a:rPr sz="1200" b="1" spc="-10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increase</a:t>
            </a:r>
            <a:r>
              <a:rPr sz="1200" b="1" spc="-55" dirty="0">
                <a:latin typeface="Arial"/>
                <a:cs typeface="Arial"/>
              </a:rPr>
              <a:t> </a:t>
            </a:r>
            <a:r>
              <a:rPr sz="1200" b="1" spc="-25" dirty="0">
                <a:latin typeface="Arial"/>
                <a:cs typeface="Arial"/>
              </a:rPr>
              <a:t>in </a:t>
            </a:r>
            <a:r>
              <a:rPr sz="1200" b="1" dirty="0">
                <a:latin typeface="Arial"/>
                <a:cs typeface="Arial"/>
              </a:rPr>
              <a:t>total</a:t>
            </a:r>
            <a:r>
              <a:rPr sz="1200" b="1" spc="-10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revenue</a:t>
            </a:r>
            <a:r>
              <a:rPr sz="1200" b="1" spc="-30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from</a:t>
            </a:r>
            <a:r>
              <a:rPr sz="1200" b="1" spc="-20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€100</a:t>
            </a:r>
            <a:r>
              <a:rPr sz="1200" b="1" spc="-50" dirty="0">
                <a:latin typeface="Arial"/>
                <a:cs typeface="Arial"/>
              </a:rPr>
              <a:t> </a:t>
            </a:r>
            <a:r>
              <a:rPr sz="1200" b="1" spc="-25" dirty="0">
                <a:latin typeface="Arial"/>
                <a:cs typeface="Arial"/>
              </a:rPr>
              <a:t>to</a:t>
            </a:r>
            <a:endParaRPr sz="1200">
              <a:latin typeface="Arial"/>
              <a:cs typeface="Arial"/>
            </a:endParaRPr>
          </a:p>
          <a:p>
            <a:pPr marL="635">
              <a:lnSpc>
                <a:spcPts val="1390"/>
              </a:lnSpc>
            </a:pPr>
            <a:r>
              <a:rPr sz="1200" b="1" spc="-20" dirty="0">
                <a:latin typeface="Arial"/>
                <a:cs typeface="Arial"/>
              </a:rPr>
              <a:t>€240</a:t>
            </a:r>
            <a:endParaRPr sz="12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15570">
              <a:lnSpc>
                <a:spcPts val="1240"/>
              </a:lnSpc>
            </a:pPr>
            <a:fld id="{81D60167-4931-47E6-BA6A-407CBD079E47}" type="slidenum">
              <a:rPr spc="-50" dirty="0"/>
              <a:t>3</a:t>
            </a:fld>
            <a:endParaRPr spc="-50"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261619" rIns="0" bIns="0" rtlCol="0">
            <a:spAutoFit/>
          </a:bodyPr>
          <a:lstStyle/>
          <a:p>
            <a:pPr marL="342900">
              <a:lnSpc>
                <a:spcPct val="100000"/>
              </a:lnSpc>
              <a:spcBef>
                <a:spcPts val="95"/>
              </a:spcBef>
            </a:pPr>
            <a:r>
              <a:rPr sz="2200" dirty="0"/>
              <a:t>THE</a:t>
            </a:r>
            <a:r>
              <a:rPr sz="2200" spc="-65" dirty="0"/>
              <a:t> </a:t>
            </a:r>
            <a:r>
              <a:rPr sz="2200" dirty="0"/>
              <a:t>ELASTICITY</a:t>
            </a:r>
            <a:r>
              <a:rPr sz="2200" spc="-55" dirty="0"/>
              <a:t> </a:t>
            </a:r>
            <a:r>
              <a:rPr sz="2200" dirty="0"/>
              <a:t>OF</a:t>
            </a:r>
            <a:r>
              <a:rPr sz="2200" spc="-50" dirty="0"/>
              <a:t> </a:t>
            </a:r>
            <a:r>
              <a:rPr sz="2200" spc="-10" dirty="0"/>
              <a:t>DEMAND</a:t>
            </a:r>
            <a:endParaRPr sz="2200"/>
          </a:p>
        </p:txBody>
      </p:sp>
      <p:sp>
        <p:nvSpPr>
          <p:cNvPr id="3" name="object 3"/>
          <p:cNvSpPr txBox="1"/>
          <p:nvPr/>
        </p:nvSpPr>
        <p:spPr>
          <a:xfrm>
            <a:off x="409143" y="1183386"/>
            <a:ext cx="8333105" cy="490410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spc="-10" dirty="0">
                <a:latin typeface="Calibri"/>
                <a:cs typeface="Calibri"/>
              </a:rPr>
              <a:t>Determinants</a:t>
            </a:r>
            <a:r>
              <a:rPr sz="2000" spc="-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of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demand: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price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of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good,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income,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price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of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related goods…</a:t>
            </a:r>
            <a:endParaRPr sz="20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915"/>
              </a:spcBef>
            </a:pPr>
            <a:endParaRPr sz="2000">
              <a:latin typeface="Calibri"/>
              <a:cs typeface="Calibri"/>
            </a:endParaRPr>
          </a:p>
          <a:p>
            <a:pPr marL="354965" indent="-342265">
              <a:lnSpc>
                <a:spcPct val="100000"/>
              </a:lnSpc>
              <a:buFont typeface="Wingdings"/>
              <a:buChar char=""/>
              <a:tabLst>
                <a:tab pos="354965" algn="l"/>
              </a:tabLst>
            </a:pPr>
            <a:r>
              <a:rPr sz="2000" dirty="0">
                <a:latin typeface="Calibri"/>
                <a:cs typeface="Calibri"/>
              </a:rPr>
              <a:t>Chapter</a:t>
            </a:r>
            <a:r>
              <a:rPr sz="2000" spc="-90" dirty="0">
                <a:latin typeface="Calibri"/>
                <a:cs typeface="Calibri"/>
              </a:rPr>
              <a:t> </a:t>
            </a:r>
            <a:r>
              <a:rPr sz="2000" spc="-25" dirty="0">
                <a:latin typeface="Calibri"/>
                <a:cs typeface="Calibri"/>
              </a:rPr>
              <a:t>2:</a:t>
            </a:r>
            <a:endParaRPr sz="2000">
              <a:latin typeface="Calibri"/>
              <a:cs typeface="Calibri"/>
            </a:endParaRPr>
          </a:p>
          <a:p>
            <a:pPr marL="812800" marR="5080" lvl="1" indent="-342900">
              <a:lnSpc>
                <a:spcPct val="100000"/>
              </a:lnSpc>
              <a:spcBef>
                <a:spcPts val="484"/>
              </a:spcBef>
              <a:buFont typeface="Wingdings"/>
              <a:buChar char=""/>
              <a:tabLst>
                <a:tab pos="812800" algn="l"/>
                <a:tab pos="1509395" algn="l"/>
                <a:tab pos="1853564" algn="l"/>
                <a:tab pos="2329180" algn="l"/>
                <a:tab pos="3369945" algn="l"/>
                <a:tab pos="3695065" algn="l"/>
                <a:tab pos="4440555" algn="l"/>
                <a:tab pos="5424805" algn="l"/>
                <a:tab pos="6398895" algn="l"/>
                <a:tab pos="7104380" algn="l"/>
                <a:tab pos="7630159" algn="l"/>
                <a:tab pos="7973695" algn="l"/>
              </a:tabLst>
            </a:pPr>
            <a:r>
              <a:rPr sz="2000" spc="-10" dirty="0">
                <a:latin typeface="Calibri"/>
                <a:cs typeface="Calibri"/>
              </a:rPr>
              <a:t>study</a:t>
            </a:r>
            <a:r>
              <a:rPr sz="2000" dirty="0">
                <a:latin typeface="Calibri"/>
                <a:cs typeface="Calibri"/>
              </a:rPr>
              <a:t>	</a:t>
            </a:r>
            <a:r>
              <a:rPr sz="2000" spc="-25" dirty="0">
                <a:latin typeface="Calibri"/>
                <a:cs typeface="Calibri"/>
              </a:rPr>
              <a:t>of</a:t>
            </a:r>
            <a:r>
              <a:rPr sz="2000" dirty="0">
                <a:latin typeface="Calibri"/>
                <a:cs typeface="Calibri"/>
              </a:rPr>
              <a:t>	</a:t>
            </a:r>
            <a:r>
              <a:rPr sz="2000" spc="-25" dirty="0">
                <a:latin typeface="Calibri"/>
                <a:cs typeface="Calibri"/>
              </a:rPr>
              <a:t>the</a:t>
            </a:r>
            <a:r>
              <a:rPr sz="2000" dirty="0">
                <a:latin typeface="Calibri"/>
                <a:cs typeface="Calibri"/>
              </a:rPr>
              <a:t>	</a:t>
            </a:r>
            <a:r>
              <a:rPr sz="2000" i="1" spc="-10" dirty="0">
                <a:solidFill>
                  <a:srgbClr val="006FC0"/>
                </a:solidFill>
                <a:latin typeface="Calibri"/>
                <a:cs typeface="Calibri"/>
              </a:rPr>
              <a:t>direction</a:t>
            </a:r>
            <a:r>
              <a:rPr sz="2000" i="1" dirty="0">
                <a:solidFill>
                  <a:srgbClr val="006FC0"/>
                </a:solidFill>
                <a:latin typeface="Calibri"/>
                <a:cs typeface="Calibri"/>
              </a:rPr>
              <a:t>	</a:t>
            </a:r>
            <a:r>
              <a:rPr sz="2000" spc="-25" dirty="0">
                <a:latin typeface="Calibri"/>
                <a:cs typeface="Calibri"/>
              </a:rPr>
              <a:t>in</a:t>
            </a:r>
            <a:r>
              <a:rPr sz="2000" dirty="0">
                <a:latin typeface="Calibri"/>
                <a:cs typeface="Calibri"/>
              </a:rPr>
              <a:t>	</a:t>
            </a:r>
            <a:r>
              <a:rPr sz="2000" spc="-10" dirty="0">
                <a:latin typeface="Calibri"/>
                <a:cs typeface="Calibri"/>
              </a:rPr>
              <a:t>which</a:t>
            </a:r>
            <a:r>
              <a:rPr sz="2000" dirty="0">
                <a:latin typeface="Calibri"/>
                <a:cs typeface="Calibri"/>
              </a:rPr>
              <a:t>	</a:t>
            </a:r>
            <a:r>
              <a:rPr sz="2000" spc="-10" dirty="0">
                <a:latin typeface="Calibri"/>
                <a:cs typeface="Calibri"/>
              </a:rPr>
              <a:t>demand</a:t>
            </a:r>
            <a:r>
              <a:rPr sz="2000" dirty="0">
                <a:latin typeface="Calibri"/>
                <a:cs typeface="Calibri"/>
              </a:rPr>
              <a:t>	</a:t>
            </a:r>
            <a:r>
              <a:rPr sz="2000" spc="-10" dirty="0">
                <a:latin typeface="Calibri"/>
                <a:cs typeface="Calibri"/>
              </a:rPr>
              <a:t>changes</a:t>
            </a:r>
            <a:r>
              <a:rPr sz="2000" dirty="0">
                <a:latin typeface="Calibri"/>
                <a:cs typeface="Calibri"/>
              </a:rPr>
              <a:t>	</a:t>
            </a:r>
            <a:r>
              <a:rPr sz="2000" spc="-20" dirty="0">
                <a:latin typeface="Calibri"/>
                <a:cs typeface="Calibri"/>
              </a:rPr>
              <a:t>when</a:t>
            </a:r>
            <a:r>
              <a:rPr sz="2000" dirty="0">
                <a:latin typeface="Calibri"/>
                <a:cs typeface="Calibri"/>
              </a:rPr>
              <a:t>	</a:t>
            </a:r>
            <a:r>
              <a:rPr sz="2000" spc="-25" dirty="0">
                <a:latin typeface="Calibri"/>
                <a:cs typeface="Calibri"/>
              </a:rPr>
              <a:t>one</a:t>
            </a:r>
            <a:r>
              <a:rPr sz="2000" dirty="0">
                <a:latin typeface="Calibri"/>
                <a:cs typeface="Calibri"/>
              </a:rPr>
              <a:t>	</a:t>
            </a:r>
            <a:r>
              <a:rPr sz="2000" spc="-25" dirty="0">
                <a:latin typeface="Calibri"/>
                <a:cs typeface="Calibri"/>
              </a:rPr>
              <a:t>of</a:t>
            </a:r>
            <a:r>
              <a:rPr sz="2000" dirty="0">
                <a:latin typeface="Calibri"/>
                <a:cs typeface="Calibri"/>
              </a:rPr>
              <a:t>	</a:t>
            </a:r>
            <a:r>
              <a:rPr sz="2000" spc="-25" dirty="0">
                <a:latin typeface="Calibri"/>
                <a:cs typeface="Calibri"/>
              </a:rPr>
              <a:t>the </a:t>
            </a:r>
            <a:r>
              <a:rPr sz="2000" dirty="0">
                <a:latin typeface="Calibri"/>
                <a:cs typeface="Calibri"/>
              </a:rPr>
              <a:t>demand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determinants</a:t>
            </a:r>
            <a:r>
              <a:rPr sz="200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changes;</a:t>
            </a:r>
            <a:endParaRPr sz="2000">
              <a:latin typeface="Calibri"/>
              <a:cs typeface="Calibri"/>
            </a:endParaRPr>
          </a:p>
          <a:p>
            <a:pPr marL="812800" marR="5080" lvl="1" indent="-342900">
              <a:lnSpc>
                <a:spcPct val="100000"/>
              </a:lnSpc>
              <a:spcBef>
                <a:spcPts val="480"/>
              </a:spcBef>
              <a:buFont typeface="Wingdings"/>
              <a:buChar char=""/>
              <a:tabLst>
                <a:tab pos="812800" algn="l"/>
              </a:tabLst>
            </a:pPr>
            <a:r>
              <a:rPr sz="2000" dirty="0">
                <a:latin typeface="Calibri"/>
                <a:cs typeface="Calibri"/>
              </a:rPr>
              <a:t>e.g.,</a:t>
            </a:r>
            <a:r>
              <a:rPr sz="2000" spc="8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when</a:t>
            </a:r>
            <a:r>
              <a:rPr sz="2000" spc="8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price</a:t>
            </a:r>
            <a:r>
              <a:rPr sz="2000" spc="9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is</a:t>
            </a:r>
            <a:r>
              <a:rPr sz="2000" spc="9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higher,</a:t>
            </a:r>
            <a:r>
              <a:rPr sz="2000" spc="9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quantity</a:t>
            </a:r>
            <a:r>
              <a:rPr sz="2000" spc="10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demanded</a:t>
            </a:r>
            <a:r>
              <a:rPr sz="2000" spc="10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is</a:t>
            </a:r>
            <a:r>
              <a:rPr sz="2000" spc="9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lower;</a:t>
            </a:r>
            <a:r>
              <a:rPr sz="2000" spc="9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when</a:t>
            </a:r>
            <a:r>
              <a:rPr sz="2000" spc="10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income</a:t>
            </a:r>
            <a:r>
              <a:rPr sz="2000" spc="90" dirty="0">
                <a:latin typeface="Calibri"/>
                <a:cs typeface="Calibri"/>
              </a:rPr>
              <a:t> </a:t>
            </a:r>
            <a:r>
              <a:rPr sz="2000" spc="-25" dirty="0">
                <a:latin typeface="Calibri"/>
                <a:cs typeface="Calibri"/>
              </a:rPr>
              <a:t>is </a:t>
            </a:r>
            <a:r>
              <a:rPr sz="2000" spc="-20" dirty="0">
                <a:latin typeface="Calibri"/>
                <a:cs typeface="Calibri"/>
              </a:rPr>
              <a:t>higher,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demand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is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higher;</a:t>
            </a:r>
            <a:endParaRPr sz="2000">
              <a:latin typeface="Calibri"/>
              <a:cs typeface="Calibri"/>
            </a:endParaRPr>
          </a:p>
          <a:p>
            <a:pPr marL="812800" lvl="1" indent="-342900">
              <a:lnSpc>
                <a:spcPct val="100000"/>
              </a:lnSpc>
              <a:spcBef>
                <a:spcPts val="480"/>
              </a:spcBef>
              <a:buClr>
                <a:srgbClr val="000000"/>
              </a:buClr>
              <a:buFont typeface="Wingdings"/>
              <a:buChar char=""/>
              <a:tabLst>
                <a:tab pos="812800" algn="l"/>
              </a:tabLst>
            </a:pPr>
            <a:r>
              <a:rPr sz="2000" spc="-10" dirty="0">
                <a:solidFill>
                  <a:srgbClr val="006FC0"/>
                </a:solidFill>
                <a:latin typeface="Calibri"/>
                <a:cs typeface="Calibri"/>
              </a:rPr>
              <a:t>qualitative</a:t>
            </a:r>
            <a:r>
              <a:rPr sz="2000" spc="-3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discussion.</a:t>
            </a:r>
            <a:endParaRPr sz="2000">
              <a:latin typeface="Calibri"/>
              <a:cs typeface="Calibri"/>
            </a:endParaRPr>
          </a:p>
          <a:p>
            <a:pPr lvl="1">
              <a:lnSpc>
                <a:spcPct val="100000"/>
              </a:lnSpc>
              <a:spcBef>
                <a:spcPts val="919"/>
              </a:spcBef>
              <a:buFont typeface="Wingdings"/>
              <a:buChar char=""/>
            </a:pPr>
            <a:endParaRPr sz="2000">
              <a:latin typeface="Calibri"/>
              <a:cs typeface="Calibri"/>
            </a:endParaRPr>
          </a:p>
          <a:p>
            <a:pPr marL="354965" indent="-342265">
              <a:lnSpc>
                <a:spcPct val="100000"/>
              </a:lnSpc>
              <a:buFont typeface="Wingdings"/>
              <a:buChar char=""/>
              <a:tabLst>
                <a:tab pos="354965" algn="l"/>
              </a:tabLst>
            </a:pPr>
            <a:r>
              <a:rPr sz="2000" dirty="0">
                <a:latin typeface="Calibri"/>
                <a:cs typeface="Calibri"/>
              </a:rPr>
              <a:t>Chapter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4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(today):</a:t>
            </a:r>
            <a:endParaRPr sz="2000">
              <a:latin typeface="Calibri"/>
              <a:cs typeface="Calibri"/>
            </a:endParaRPr>
          </a:p>
          <a:p>
            <a:pPr marL="812800" marR="5080" lvl="1" indent="-342900">
              <a:lnSpc>
                <a:spcPct val="100000"/>
              </a:lnSpc>
              <a:spcBef>
                <a:spcPts val="480"/>
              </a:spcBef>
              <a:buFont typeface="Wingdings"/>
              <a:buChar char=""/>
              <a:tabLst>
                <a:tab pos="812800" algn="l"/>
              </a:tabLst>
            </a:pPr>
            <a:r>
              <a:rPr sz="2000" dirty="0">
                <a:latin typeface="Calibri"/>
                <a:cs typeface="Calibri"/>
              </a:rPr>
              <a:t>study</a:t>
            </a:r>
            <a:r>
              <a:rPr sz="2000" spc="2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of</a:t>
            </a:r>
            <a:r>
              <a:rPr sz="2000" spc="2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215" dirty="0">
                <a:latin typeface="Calibri"/>
                <a:cs typeface="Calibri"/>
              </a:rPr>
              <a:t> </a:t>
            </a:r>
            <a:r>
              <a:rPr sz="2000" i="1" dirty="0">
                <a:solidFill>
                  <a:srgbClr val="006FC0"/>
                </a:solidFill>
                <a:latin typeface="Calibri"/>
                <a:cs typeface="Calibri"/>
              </a:rPr>
              <a:t>magnitude</a:t>
            </a:r>
            <a:r>
              <a:rPr sz="2000" i="1" spc="22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of</a:t>
            </a:r>
            <a:r>
              <a:rPr sz="2000" spc="20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demand</a:t>
            </a:r>
            <a:r>
              <a:rPr sz="2000" spc="2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changes</a:t>
            </a:r>
            <a:r>
              <a:rPr sz="2000" spc="22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when</a:t>
            </a:r>
            <a:r>
              <a:rPr sz="2000" spc="229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one</a:t>
            </a:r>
            <a:r>
              <a:rPr sz="2000" spc="2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of</a:t>
            </a:r>
            <a:r>
              <a:rPr sz="2000" spc="2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22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demand determinants </a:t>
            </a:r>
            <a:r>
              <a:rPr sz="2000" dirty="0">
                <a:latin typeface="Calibri"/>
                <a:cs typeface="Calibri"/>
              </a:rPr>
              <a:t>changes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spc="-50" dirty="0">
                <a:latin typeface="Calibri"/>
                <a:cs typeface="Calibri"/>
              </a:rPr>
              <a:t>;</a:t>
            </a:r>
            <a:endParaRPr sz="2000">
              <a:latin typeface="Calibri"/>
              <a:cs typeface="Calibri"/>
            </a:endParaRPr>
          </a:p>
          <a:p>
            <a:pPr marL="812800" lvl="1" indent="-342900">
              <a:lnSpc>
                <a:spcPct val="100000"/>
              </a:lnSpc>
              <a:spcBef>
                <a:spcPts val="480"/>
              </a:spcBef>
              <a:buFont typeface="Wingdings"/>
              <a:buChar char=""/>
              <a:tabLst>
                <a:tab pos="812800" algn="l"/>
              </a:tabLst>
            </a:pPr>
            <a:r>
              <a:rPr sz="2000" dirty="0">
                <a:latin typeface="Calibri"/>
                <a:cs typeface="Calibri"/>
              </a:rPr>
              <a:t>e.g.,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when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price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increases</a:t>
            </a:r>
            <a:r>
              <a:rPr sz="2000" spc="-2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by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10%,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quantity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demanded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decreases</a:t>
            </a:r>
            <a:r>
              <a:rPr sz="2000" spc="-2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by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spc="-25" dirty="0">
                <a:latin typeface="Calibri"/>
                <a:cs typeface="Calibri"/>
              </a:rPr>
              <a:t>5%;</a:t>
            </a:r>
            <a:endParaRPr sz="2000">
              <a:latin typeface="Calibri"/>
              <a:cs typeface="Calibri"/>
            </a:endParaRPr>
          </a:p>
          <a:p>
            <a:pPr marL="812800" lvl="1" indent="-342900">
              <a:lnSpc>
                <a:spcPct val="100000"/>
              </a:lnSpc>
              <a:spcBef>
                <a:spcPts val="484"/>
              </a:spcBef>
              <a:buClr>
                <a:srgbClr val="000000"/>
              </a:buClr>
              <a:buFont typeface="Wingdings"/>
              <a:buChar char=""/>
              <a:tabLst>
                <a:tab pos="812800" algn="l"/>
              </a:tabLst>
            </a:pPr>
            <a:r>
              <a:rPr sz="2000" spc="-10" dirty="0">
                <a:solidFill>
                  <a:srgbClr val="006FC0"/>
                </a:solidFill>
                <a:latin typeface="Calibri"/>
                <a:cs typeface="Calibri"/>
              </a:rPr>
              <a:t>quantitative</a:t>
            </a:r>
            <a:r>
              <a:rPr sz="2000" spc="-3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discussion</a:t>
            </a:r>
            <a:endParaRPr sz="20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-73660" y="-15493"/>
            <a:ext cx="3041015" cy="330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dirty="0"/>
              <a:t>THE</a:t>
            </a:r>
            <a:r>
              <a:rPr sz="2000" spc="-40" dirty="0"/>
              <a:t> </a:t>
            </a:r>
            <a:r>
              <a:rPr sz="2000" dirty="0"/>
              <a:t>ELASTICITY</a:t>
            </a:r>
            <a:r>
              <a:rPr sz="2000" spc="-25" dirty="0"/>
              <a:t> </a:t>
            </a:r>
            <a:r>
              <a:rPr sz="2000" dirty="0"/>
              <a:t>OF</a:t>
            </a:r>
            <a:r>
              <a:rPr sz="2000" spc="-40" dirty="0"/>
              <a:t> </a:t>
            </a:r>
            <a:r>
              <a:rPr sz="2000" spc="-10" dirty="0"/>
              <a:t>DEMAND</a:t>
            </a:r>
            <a:endParaRPr sz="2000"/>
          </a:p>
        </p:txBody>
      </p:sp>
      <p:sp>
        <p:nvSpPr>
          <p:cNvPr id="3" name="object 3"/>
          <p:cNvSpPr txBox="1"/>
          <p:nvPr/>
        </p:nvSpPr>
        <p:spPr>
          <a:xfrm>
            <a:off x="-12700" y="546557"/>
            <a:ext cx="6569075" cy="3003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u="sng" spc="3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1800" b="1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rice</a:t>
            </a:r>
            <a:r>
              <a:rPr sz="1800" b="1" u="sng" spc="-2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1800" b="1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elasticity</a:t>
            </a:r>
            <a:r>
              <a:rPr sz="1800" b="1" u="sng" spc="-5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1800" b="1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of</a:t>
            </a:r>
            <a:r>
              <a:rPr sz="1800" b="1" u="sng" spc="-3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1800" b="1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demand</a:t>
            </a:r>
            <a:r>
              <a:rPr sz="1800" b="1" u="sng" spc="-5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1800" b="1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and</a:t>
            </a:r>
            <a:r>
              <a:rPr sz="1800" b="1" u="sng" spc="-2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1800" b="1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consumer</a:t>
            </a:r>
            <a:r>
              <a:rPr sz="1800" b="1" u="sng" spc="-5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1800" b="1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expenditures</a:t>
            </a:r>
            <a:r>
              <a:rPr sz="1800" b="1" u="sng" spc="-3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1800" b="1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/</a:t>
            </a:r>
            <a:r>
              <a:rPr sz="1800" b="1" u="sng" spc="-4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1800" b="1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total</a:t>
            </a:r>
            <a:r>
              <a:rPr sz="1800" b="1" u="sng" spc="-5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1800" b="1" u="sng" spc="-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revenue</a:t>
            </a:r>
            <a:endParaRPr sz="1800">
              <a:latin typeface="Calibri"/>
              <a:cs typeface="Calibri"/>
            </a:endParaRPr>
          </a:p>
        </p:txBody>
      </p:sp>
      <p:grpSp>
        <p:nvGrpSpPr>
          <p:cNvPr id="4" name="object 4"/>
          <p:cNvGrpSpPr/>
          <p:nvPr/>
        </p:nvGrpSpPr>
        <p:grpSpPr>
          <a:xfrm>
            <a:off x="516191" y="1720151"/>
            <a:ext cx="3852545" cy="3725545"/>
            <a:chOff x="516191" y="1720151"/>
            <a:chExt cx="3852545" cy="3725545"/>
          </a:xfrm>
        </p:grpSpPr>
        <p:sp>
          <p:nvSpPr>
            <p:cNvPr id="5" name="object 5"/>
            <p:cNvSpPr/>
            <p:nvPr/>
          </p:nvSpPr>
          <p:spPr>
            <a:xfrm>
              <a:off x="523494" y="1727454"/>
              <a:ext cx="3837940" cy="3710940"/>
            </a:xfrm>
            <a:custGeom>
              <a:avLst/>
              <a:gdLst/>
              <a:ahLst/>
              <a:cxnLst/>
              <a:rect l="l" t="t" r="r" b="b"/>
              <a:pathLst>
                <a:path w="3837940" h="3710940">
                  <a:moveTo>
                    <a:pt x="0" y="0"/>
                  </a:moveTo>
                  <a:lnTo>
                    <a:pt x="0" y="3710940"/>
                  </a:lnTo>
                  <a:lnTo>
                    <a:pt x="3837431" y="3710940"/>
                  </a:lnTo>
                </a:path>
              </a:pathLst>
            </a:custGeom>
            <a:ln w="14287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627126" y="3118866"/>
              <a:ext cx="2490470" cy="974090"/>
            </a:xfrm>
            <a:custGeom>
              <a:avLst/>
              <a:gdLst/>
              <a:ahLst/>
              <a:cxnLst/>
              <a:rect l="l" t="t" r="r" b="b"/>
              <a:pathLst>
                <a:path w="2490470" h="974089">
                  <a:moveTo>
                    <a:pt x="0" y="0"/>
                  </a:moveTo>
                  <a:lnTo>
                    <a:pt x="2490216" y="973836"/>
                  </a:lnTo>
                </a:path>
              </a:pathLst>
            </a:custGeom>
            <a:ln w="44450">
              <a:solidFill>
                <a:srgbClr val="004B9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7" name="object 7"/>
          <p:cNvGrpSpPr/>
          <p:nvPr/>
        </p:nvGrpSpPr>
        <p:grpSpPr>
          <a:xfrm>
            <a:off x="5089715" y="1720151"/>
            <a:ext cx="3838575" cy="3725545"/>
            <a:chOff x="5089715" y="1720151"/>
            <a:chExt cx="3838575" cy="3725545"/>
          </a:xfrm>
        </p:grpSpPr>
        <p:sp>
          <p:nvSpPr>
            <p:cNvPr id="8" name="object 8"/>
            <p:cNvSpPr/>
            <p:nvPr/>
          </p:nvSpPr>
          <p:spPr>
            <a:xfrm>
              <a:off x="5097018" y="1727454"/>
              <a:ext cx="3823970" cy="3710940"/>
            </a:xfrm>
            <a:custGeom>
              <a:avLst/>
              <a:gdLst/>
              <a:ahLst/>
              <a:cxnLst/>
              <a:rect l="l" t="t" r="r" b="b"/>
              <a:pathLst>
                <a:path w="3823970" h="3710940">
                  <a:moveTo>
                    <a:pt x="0" y="0"/>
                  </a:moveTo>
                  <a:lnTo>
                    <a:pt x="0" y="3710940"/>
                  </a:lnTo>
                  <a:lnTo>
                    <a:pt x="3823716" y="3710940"/>
                  </a:lnTo>
                </a:path>
              </a:pathLst>
            </a:custGeom>
            <a:ln w="14287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5247894" y="2989326"/>
              <a:ext cx="2489200" cy="993775"/>
            </a:xfrm>
            <a:custGeom>
              <a:avLst/>
              <a:gdLst/>
              <a:ahLst/>
              <a:cxnLst/>
              <a:rect l="l" t="t" r="r" b="b"/>
              <a:pathLst>
                <a:path w="2489200" h="993775">
                  <a:moveTo>
                    <a:pt x="0" y="0"/>
                  </a:moveTo>
                  <a:lnTo>
                    <a:pt x="2488691" y="993648"/>
                  </a:lnTo>
                </a:path>
              </a:pathLst>
            </a:custGeom>
            <a:ln w="44450">
              <a:solidFill>
                <a:srgbClr val="004B9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0" name="object 10"/>
          <p:cNvSpPr txBox="1"/>
          <p:nvPr/>
        </p:nvSpPr>
        <p:spPr>
          <a:xfrm>
            <a:off x="3154807" y="3979240"/>
            <a:ext cx="647700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300" spc="-10" dirty="0">
                <a:latin typeface="Arial"/>
                <a:cs typeface="Arial"/>
              </a:rPr>
              <a:t>Demand</a:t>
            </a:r>
            <a:endParaRPr sz="1300">
              <a:latin typeface="Arial"/>
              <a:cs typeface="Arial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71424" y="1667636"/>
            <a:ext cx="427990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300" b="1" spc="-10" dirty="0">
                <a:latin typeface="Arial"/>
                <a:cs typeface="Arial"/>
              </a:rPr>
              <a:t>Price</a:t>
            </a:r>
            <a:endParaRPr sz="1300">
              <a:latin typeface="Arial"/>
              <a:cs typeface="Arial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522731" y="3596640"/>
            <a:ext cx="1333500" cy="1841500"/>
          </a:xfrm>
          <a:custGeom>
            <a:avLst/>
            <a:gdLst/>
            <a:ahLst/>
            <a:cxnLst/>
            <a:rect l="l" t="t" r="r" b="b"/>
            <a:pathLst>
              <a:path w="1333500" h="1841500">
                <a:moveTo>
                  <a:pt x="1333500" y="0"/>
                </a:moveTo>
                <a:lnTo>
                  <a:pt x="0" y="0"/>
                </a:lnTo>
                <a:lnTo>
                  <a:pt x="0" y="1840992"/>
                </a:lnTo>
                <a:lnTo>
                  <a:pt x="1333500" y="1840992"/>
                </a:lnTo>
                <a:lnTo>
                  <a:pt x="1333500" y="0"/>
                </a:lnTo>
                <a:close/>
              </a:path>
            </a:pathLst>
          </a:custGeom>
          <a:solidFill>
            <a:srgbClr val="EEE9F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 txBox="1"/>
          <p:nvPr/>
        </p:nvSpPr>
        <p:spPr>
          <a:xfrm>
            <a:off x="530637" y="4339844"/>
            <a:ext cx="1319530" cy="4216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7940">
              <a:lnSpc>
                <a:spcPct val="100000"/>
              </a:lnSpc>
              <a:spcBef>
                <a:spcPts val="95"/>
              </a:spcBef>
            </a:pPr>
            <a:r>
              <a:rPr sz="1300" spc="-25" dirty="0">
                <a:latin typeface="Arial"/>
                <a:cs typeface="Arial"/>
              </a:rPr>
              <a:t>Total</a:t>
            </a:r>
            <a:r>
              <a:rPr sz="1300" spc="-65" dirty="0">
                <a:latin typeface="Arial"/>
                <a:cs typeface="Arial"/>
              </a:rPr>
              <a:t> </a:t>
            </a:r>
            <a:r>
              <a:rPr sz="1300" dirty="0">
                <a:latin typeface="Arial"/>
                <a:cs typeface="Arial"/>
              </a:rPr>
              <a:t>revenue</a:t>
            </a:r>
            <a:r>
              <a:rPr sz="1300" spc="-30" dirty="0">
                <a:latin typeface="Arial"/>
                <a:cs typeface="Arial"/>
              </a:rPr>
              <a:t> </a:t>
            </a:r>
            <a:r>
              <a:rPr sz="1300" spc="-50" dirty="0">
                <a:latin typeface="Arial"/>
                <a:cs typeface="Arial"/>
              </a:rPr>
              <a:t>=</a:t>
            </a:r>
            <a:endParaRPr sz="1300">
              <a:latin typeface="Arial"/>
              <a:cs typeface="Arial"/>
            </a:endParaRPr>
          </a:p>
          <a:p>
            <a:pPr marL="27940">
              <a:lnSpc>
                <a:spcPct val="100000"/>
              </a:lnSpc>
            </a:pPr>
            <a:r>
              <a:rPr sz="1300" spc="-20" dirty="0">
                <a:latin typeface="Arial"/>
                <a:cs typeface="Arial"/>
              </a:rPr>
              <a:t>€200</a:t>
            </a:r>
            <a:endParaRPr sz="1300">
              <a:latin typeface="Arial"/>
              <a:cs typeface="Arial"/>
            </a:endParaRPr>
          </a:p>
        </p:txBody>
      </p:sp>
      <p:grpSp>
        <p:nvGrpSpPr>
          <p:cNvPr id="14" name="object 14"/>
          <p:cNvGrpSpPr/>
          <p:nvPr/>
        </p:nvGrpSpPr>
        <p:grpSpPr>
          <a:xfrm>
            <a:off x="516350" y="3543300"/>
            <a:ext cx="1391920" cy="1902460"/>
            <a:chOff x="516350" y="3543300"/>
            <a:chExt cx="1391920" cy="1902460"/>
          </a:xfrm>
        </p:grpSpPr>
        <p:sp>
          <p:nvSpPr>
            <p:cNvPr id="15" name="object 15"/>
            <p:cNvSpPr/>
            <p:nvPr/>
          </p:nvSpPr>
          <p:spPr>
            <a:xfrm>
              <a:off x="523494" y="3597402"/>
              <a:ext cx="1333500" cy="1841500"/>
            </a:xfrm>
            <a:custGeom>
              <a:avLst/>
              <a:gdLst/>
              <a:ahLst/>
              <a:cxnLst/>
              <a:rect l="l" t="t" r="r" b="b"/>
              <a:pathLst>
                <a:path w="1333500" h="1841500">
                  <a:moveTo>
                    <a:pt x="1333500" y="1840992"/>
                  </a:moveTo>
                  <a:lnTo>
                    <a:pt x="1333500" y="0"/>
                  </a:lnTo>
                  <a:lnTo>
                    <a:pt x="0" y="0"/>
                  </a:lnTo>
                </a:path>
              </a:pathLst>
            </a:custGeom>
            <a:ln w="14287">
              <a:solidFill>
                <a:srgbClr val="000000"/>
              </a:solidFill>
              <a:prstDash val="sysDot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6" name="object 16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798319" y="3543300"/>
              <a:ext cx="109728" cy="111251"/>
            </a:xfrm>
            <a:prstGeom prst="rect">
              <a:avLst/>
            </a:prstGeom>
          </p:spPr>
        </p:pic>
      </p:grpSp>
      <p:sp>
        <p:nvSpPr>
          <p:cNvPr id="17" name="object 17"/>
          <p:cNvSpPr txBox="1"/>
          <p:nvPr/>
        </p:nvSpPr>
        <p:spPr>
          <a:xfrm>
            <a:off x="281127" y="3469335"/>
            <a:ext cx="208915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300" spc="-25" dirty="0">
                <a:latin typeface="Arial"/>
                <a:cs typeface="Arial"/>
              </a:rPr>
              <a:t>€4</a:t>
            </a:r>
            <a:endParaRPr sz="1300">
              <a:latin typeface="Arial"/>
              <a:cs typeface="Arial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7748396" y="3857371"/>
            <a:ext cx="647700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300" spc="-10" dirty="0">
                <a:latin typeface="Arial"/>
                <a:cs typeface="Arial"/>
              </a:rPr>
              <a:t>Demand</a:t>
            </a:r>
            <a:endParaRPr sz="1300">
              <a:latin typeface="Arial"/>
              <a:cs typeface="Arial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4610861" y="1667636"/>
            <a:ext cx="427990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300" b="1" spc="-10" dirty="0">
                <a:latin typeface="Arial"/>
                <a:cs typeface="Arial"/>
              </a:rPr>
              <a:t>Price</a:t>
            </a:r>
            <a:endParaRPr sz="1300">
              <a:latin typeface="Arial"/>
              <a:cs typeface="Arial"/>
            </a:endParaRPr>
          </a:p>
        </p:txBody>
      </p:sp>
      <p:grpSp>
        <p:nvGrpSpPr>
          <p:cNvPr id="20" name="object 20"/>
          <p:cNvGrpSpPr/>
          <p:nvPr/>
        </p:nvGrpSpPr>
        <p:grpSpPr>
          <a:xfrm>
            <a:off x="5096255" y="3133344"/>
            <a:ext cx="773430" cy="2304415"/>
            <a:chOff x="5096255" y="3133344"/>
            <a:chExt cx="773430" cy="2304415"/>
          </a:xfrm>
        </p:grpSpPr>
        <p:sp>
          <p:nvSpPr>
            <p:cNvPr id="21" name="object 21"/>
            <p:cNvSpPr/>
            <p:nvPr/>
          </p:nvSpPr>
          <p:spPr>
            <a:xfrm>
              <a:off x="5096255" y="3133344"/>
              <a:ext cx="525780" cy="2304415"/>
            </a:xfrm>
            <a:custGeom>
              <a:avLst/>
              <a:gdLst/>
              <a:ahLst/>
              <a:cxnLst/>
              <a:rect l="l" t="t" r="r" b="b"/>
              <a:pathLst>
                <a:path w="525779" h="2304415">
                  <a:moveTo>
                    <a:pt x="525779" y="0"/>
                  </a:moveTo>
                  <a:lnTo>
                    <a:pt x="0" y="0"/>
                  </a:lnTo>
                  <a:lnTo>
                    <a:pt x="0" y="2304287"/>
                  </a:lnTo>
                  <a:lnTo>
                    <a:pt x="525779" y="2304287"/>
                  </a:lnTo>
                  <a:lnTo>
                    <a:pt x="525779" y="0"/>
                  </a:lnTo>
                  <a:close/>
                </a:path>
              </a:pathLst>
            </a:custGeom>
            <a:solidFill>
              <a:srgbClr val="EEE9F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" name="object 22"/>
            <p:cNvSpPr/>
            <p:nvPr/>
          </p:nvSpPr>
          <p:spPr>
            <a:xfrm>
              <a:off x="5487161" y="4493513"/>
              <a:ext cx="375285" cy="1905"/>
            </a:xfrm>
            <a:custGeom>
              <a:avLst/>
              <a:gdLst/>
              <a:ahLst/>
              <a:cxnLst/>
              <a:rect l="l" t="t" r="r" b="b"/>
              <a:pathLst>
                <a:path w="375285" h="1904">
                  <a:moveTo>
                    <a:pt x="0" y="0"/>
                  </a:moveTo>
                  <a:lnTo>
                    <a:pt x="374903" y="1524"/>
                  </a:lnTo>
                </a:path>
              </a:pathLst>
            </a:custGeom>
            <a:ln w="14287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3" name="object 23"/>
          <p:cNvSpPr txBox="1"/>
          <p:nvPr/>
        </p:nvSpPr>
        <p:spPr>
          <a:xfrm>
            <a:off x="5889116" y="4370070"/>
            <a:ext cx="1575435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300" spc="-25" dirty="0">
                <a:latin typeface="Arial"/>
                <a:cs typeface="Arial"/>
              </a:rPr>
              <a:t>Total</a:t>
            </a:r>
            <a:r>
              <a:rPr sz="1300" spc="-45" dirty="0">
                <a:latin typeface="Arial"/>
                <a:cs typeface="Arial"/>
              </a:rPr>
              <a:t> </a:t>
            </a:r>
            <a:r>
              <a:rPr sz="1300" dirty="0">
                <a:latin typeface="Arial"/>
                <a:cs typeface="Arial"/>
              </a:rPr>
              <a:t>revenue</a:t>
            </a:r>
            <a:r>
              <a:rPr sz="1300" spc="-10" dirty="0">
                <a:latin typeface="Arial"/>
                <a:cs typeface="Arial"/>
              </a:rPr>
              <a:t> </a:t>
            </a:r>
            <a:r>
              <a:rPr sz="1300" dirty="0">
                <a:latin typeface="Arial"/>
                <a:cs typeface="Arial"/>
              </a:rPr>
              <a:t>=</a:t>
            </a:r>
            <a:r>
              <a:rPr sz="1300" spc="-40" dirty="0">
                <a:latin typeface="Arial"/>
                <a:cs typeface="Arial"/>
              </a:rPr>
              <a:t> </a:t>
            </a:r>
            <a:r>
              <a:rPr sz="1300" spc="-20" dirty="0">
                <a:latin typeface="Arial"/>
                <a:cs typeface="Arial"/>
              </a:rPr>
              <a:t>€100</a:t>
            </a:r>
            <a:endParaRPr sz="1300">
              <a:latin typeface="Arial"/>
              <a:cs typeface="Arial"/>
            </a:endParaRPr>
          </a:p>
        </p:txBody>
      </p:sp>
      <p:grpSp>
        <p:nvGrpSpPr>
          <p:cNvPr id="24" name="object 24"/>
          <p:cNvGrpSpPr/>
          <p:nvPr/>
        </p:nvGrpSpPr>
        <p:grpSpPr>
          <a:xfrm>
            <a:off x="5089874" y="3086100"/>
            <a:ext cx="591820" cy="2359660"/>
            <a:chOff x="5089874" y="3086100"/>
            <a:chExt cx="591820" cy="2359660"/>
          </a:xfrm>
        </p:grpSpPr>
        <p:sp>
          <p:nvSpPr>
            <p:cNvPr id="25" name="object 25"/>
            <p:cNvSpPr/>
            <p:nvPr/>
          </p:nvSpPr>
          <p:spPr>
            <a:xfrm>
              <a:off x="5097017" y="3134105"/>
              <a:ext cx="525780" cy="2304415"/>
            </a:xfrm>
            <a:custGeom>
              <a:avLst/>
              <a:gdLst/>
              <a:ahLst/>
              <a:cxnLst/>
              <a:rect l="l" t="t" r="r" b="b"/>
              <a:pathLst>
                <a:path w="525779" h="2304415">
                  <a:moveTo>
                    <a:pt x="525780" y="2304288"/>
                  </a:moveTo>
                  <a:lnTo>
                    <a:pt x="525780" y="0"/>
                  </a:lnTo>
                  <a:lnTo>
                    <a:pt x="0" y="0"/>
                  </a:lnTo>
                </a:path>
              </a:pathLst>
            </a:custGeom>
            <a:ln w="14287">
              <a:solidFill>
                <a:srgbClr val="000000"/>
              </a:solidFill>
              <a:prstDash val="sysDot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6" name="object 26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574791" y="3086100"/>
              <a:ext cx="106680" cy="111251"/>
            </a:xfrm>
            <a:prstGeom prst="rect">
              <a:avLst/>
            </a:prstGeom>
          </p:spPr>
        </p:pic>
      </p:grpSp>
      <p:sp>
        <p:nvSpPr>
          <p:cNvPr id="27" name="object 27"/>
          <p:cNvSpPr txBox="1"/>
          <p:nvPr/>
        </p:nvSpPr>
        <p:spPr>
          <a:xfrm>
            <a:off x="4825110" y="3018789"/>
            <a:ext cx="208915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300" spc="-25" dirty="0">
                <a:latin typeface="Arial"/>
                <a:cs typeface="Arial"/>
              </a:rPr>
              <a:t>€5</a:t>
            </a:r>
            <a:endParaRPr sz="1300">
              <a:latin typeface="Arial"/>
              <a:cs typeface="Arial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3691509" y="5465240"/>
            <a:ext cx="694690" cy="21018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535"/>
              </a:lnSpc>
            </a:pPr>
            <a:r>
              <a:rPr sz="1300" b="1" spc="-10" dirty="0">
                <a:latin typeface="Arial"/>
                <a:cs typeface="Arial"/>
              </a:rPr>
              <a:t>Quantity</a:t>
            </a:r>
            <a:endParaRPr sz="1300">
              <a:latin typeface="Arial"/>
              <a:cs typeface="Arial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8235822" y="5465240"/>
            <a:ext cx="694690" cy="21018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535"/>
              </a:lnSpc>
            </a:pPr>
            <a:r>
              <a:rPr sz="1300" b="1" spc="-10" dirty="0">
                <a:latin typeface="Arial"/>
                <a:cs typeface="Arial"/>
              </a:rPr>
              <a:t>Quantity</a:t>
            </a:r>
            <a:endParaRPr sz="1300">
              <a:latin typeface="Arial"/>
              <a:cs typeface="Arial"/>
            </a:endParaRPr>
          </a:p>
        </p:txBody>
      </p:sp>
      <p:sp>
        <p:nvSpPr>
          <p:cNvPr id="32" name="object 32"/>
          <p:cNvSpPr txBox="1"/>
          <p:nvPr/>
        </p:nvSpPr>
        <p:spPr>
          <a:xfrm>
            <a:off x="369824" y="5470393"/>
            <a:ext cx="117475" cy="2095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535"/>
              </a:lnSpc>
            </a:pPr>
            <a:r>
              <a:rPr sz="1300" spc="-50" dirty="0">
                <a:latin typeface="Arial"/>
                <a:cs typeface="Arial"/>
              </a:rPr>
              <a:t>0</a:t>
            </a:r>
            <a:endParaRPr sz="1300">
              <a:latin typeface="Arial"/>
              <a:cs typeface="Arial"/>
            </a:endParaRPr>
          </a:p>
        </p:txBody>
      </p:sp>
      <p:sp>
        <p:nvSpPr>
          <p:cNvPr id="33" name="object 33"/>
          <p:cNvSpPr txBox="1"/>
          <p:nvPr/>
        </p:nvSpPr>
        <p:spPr>
          <a:xfrm>
            <a:off x="1757552" y="5470393"/>
            <a:ext cx="208279" cy="2095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535"/>
              </a:lnSpc>
            </a:pPr>
            <a:r>
              <a:rPr sz="1300" spc="-25" dirty="0">
                <a:latin typeface="Arial"/>
                <a:cs typeface="Arial"/>
              </a:rPr>
              <a:t>50</a:t>
            </a:r>
            <a:endParaRPr sz="1300">
              <a:latin typeface="Arial"/>
              <a:cs typeface="Arial"/>
            </a:endParaRPr>
          </a:p>
        </p:txBody>
      </p:sp>
      <p:sp>
        <p:nvSpPr>
          <p:cNvPr id="34" name="object 34"/>
          <p:cNvSpPr txBox="1"/>
          <p:nvPr/>
        </p:nvSpPr>
        <p:spPr>
          <a:xfrm>
            <a:off x="4914138" y="5470393"/>
            <a:ext cx="117475" cy="2095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535"/>
              </a:lnSpc>
            </a:pPr>
            <a:r>
              <a:rPr sz="1300" spc="-50" dirty="0">
                <a:latin typeface="Arial"/>
                <a:cs typeface="Arial"/>
              </a:rPr>
              <a:t>0</a:t>
            </a:r>
            <a:endParaRPr sz="1300">
              <a:latin typeface="Arial"/>
              <a:cs typeface="Arial"/>
            </a:endParaRPr>
          </a:p>
        </p:txBody>
      </p:sp>
      <p:sp>
        <p:nvSpPr>
          <p:cNvPr id="35" name="object 35"/>
          <p:cNvSpPr txBox="1"/>
          <p:nvPr/>
        </p:nvSpPr>
        <p:spPr>
          <a:xfrm>
            <a:off x="5506339" y="5470393"/>
            <a:ext cx="208279" cy="2095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535"/>
              </a:lnSpc>
            </a:pPr>
            <a:r>
              <a:rPr sz="1300" spc="-25" dirty="0">
                <a:latin typeface="Arial"/>
                <a:cs typeface="Arial"/>
              </a:rPr>
              <a:t>20</a:t>
            </a:r>
            <a:endParaRPr sz="1300">
              <a:latin typeface="Arial"/>
              <a:cs typeface="Arial"/>
            </a:endParaRPr>
          </a:p>
        </p:txBody>
      </p:sp>
      <p:sp>
        <p:nvSpPr>
          <p:cNvPr id="36" name="object 36"/>
          <p:cNvSpPr txBox="1"/>
          <p:nvPr/>
        </p:nvSpPr>
        <p:spPr>
          <a:xfrm>
            <a:off x="6645656" y="6716897"/>
            <a:ext cx="1590675" cy="139700"/>
          </a:xfrm>
          <a:prstGeom prst="rect">
            <a:avLst/>
          </a:prstGeom>
        </p:spPr>
        <p:txBody>
          <a:bodyPr vert="horz" wrap="square" lIns="0" tIns="31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sz="800" b="1" dirty="0">
                <a:solidFill>
                  <a:srgbClr val="411D71"/>
                </a:solidFill>
                <a:latin typeface="Arial"/>
                <a:cs typeface="Arial"/>
              </a:rPr>
              <a:t>Copyright©2011</a:t>
            </a:r>
            <a:r>
              <a:rPr sz="800" b="1" spc="210" dirty="0">
                <a:solidFill>
                  <a:srgbClr val="411D71"/>
                </a:solidFill>
                <a:latin typeface="Arial"/>
                <a:cs typeface="Arial"/>
              </a:rPr>
              <a:t> </a:t>
            </a:r>
            <a:r>
              <a:rPr sz="800" b="1" spc="-10" dirty="0">
                <a:solidFill>
                  <a:srgbClr val="411D71"/>
                </a:solidFill>
                <a:latin typeface="Arial"/>
                <a:cs typeface="Arial"/>
              </a:rPr>
              <a:t>South-Western</a:t>
            </a:r>
            <a:endParaRPr sz="800">
              <a:latin typeface="Arial"/>
              <a:cs typeface="Arial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1324355" y="2048255"/>
            <a:ext cx="2072639" cy="375285"/>
          </a:xfrm>
          <a:prstGeom prst="rect">
            <a:avLst/>
          </a:prstGeom>
          <a:ln w="9525">
            <a:solidFill>
              <a:srgbClr val="000000"/>
            </a:solidFill>
          </a:ln>
        </p:spPr>
        <p:txBody>
          <a:bodyPr vert="horz" wrap="square" lIns="0" tIns="1905" rIns="0" bIns="0" rtlCol="0">
            <a:spAutoFit/>
          </a:bodyPr>
          <a:lstStyle/>
          <a:p>
            <a:pPr marL="42545" marR="22860" indent="-43180">
              <a:lnSpc>
                <a:spcPts val="1440"/>
              </a:lnSpc>
              <a:spcBef>
                <a:spcPts val="15"/>
              </a:spcBef>
            </a:pPr>
            <a:r>
              <a:rPr sz="1200" b="1" dirty="0">
                <a:latin typeface="Arial"/>
                <a:cs typeface="Arial"/>
              </a:rPr>
              <a:t>An</a:t>
            </a:r>
            <a:r>
              <a:rPr sz="1200" b="1" spc="10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increase</a:t>
            </a:r>
            <a:r>
              <a:rPr sz="1200" b="1" spc="-50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in</a:t>
            </a:r>
            <a:r>
              <a:rPr sz="1200" b="1" spc="-25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price</a:t>
            </a:r>
            <a:r>
              <a:rPr sz="1200" b="1" spc="-30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from</a:t>
            </a:r>
            <a:r>
              <a:rPr sz="1200" b="1" spc="-10" dirty="0">
                <a:latin typeface="Arial"/>
                <a:cs typeface="Arial"/>
              </a:rPr>
              <a:t> </a:t>
            </a:r>
            <a:r>
              <a:rPr sz="1200" b="1" spc="-25" dirty="0">
                <a:latin typeface="Arial"/>
                <a:cs typeface="Arial"/>
              </a:rPr>
              <a:t>€4 </a:t>
            </a:r>
            <a:r>
              <a:rPr sz="1200" b="1" dirty="0">
                <a:latin typeface="Arial"/>
                <a:cs typeface="Arial"/>
              </a:rPr>
              <a:t>to</a:t>
            </a:r>
            <a:r>
              <a:rPr sz="1200" b="1" spc="-5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€5</a:t>
            </a:r>
            <a:r>
              <a:rPr sz="1200" b="1" spc="-15" dirty="0">
                <a:latin typeface="Arial"/>
                <a:cs typeface="Arial"/>
              </a:rPr>
              <a:t> </a:t>
            </a:r>
            <a:r>
              <a:rPr sz="1200" b="1" spc="-50" dirty="0">
                <a:latin typeface="Arial"/>
                <a:cs typeface="Arial"/>
              </a:rPr>
              <a:t>…</a:t>
            </a:r>
            <a:endParaRPr sz="1200">
              <a:latin typeface="Arial"/>
              <a:cs typeface="Arial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5829300" y="2048255"/>
            <a:ext cx="2072639" cy="553720"/>
          </a:xfrm>
          <a:prstGeom prst="rect">
            <a:avLst/>
          </a:prstGeom>
          <a:ln w="9525">
            <a:solidFill>
              <a:srgbClr val="000000"/>
            </a:solidFill>
          </a:ln>
        </p:spPr>
        <p:txBody>
          <a:bodyPr vert="horz" wrap="square" lIns="0" tIns="1905" rIns="0" bIns="0" rtlCol="0">
            <a:spAutoFit/>
          </a:bodyPr>
          <a:lstStyle/>
          <a:p>
            <a:pPr marL="635" marR="168910">
              <a:lnSpc>
                <a:spcPts val="1440"/>
              </a:lnSpc>
              <a:spcBef>
                <a:spcPts val="15"/>
              </a:spcBef>
            </a:pPr>
            <a:r>
              <a:rPr sz="1200" b="1" dirty="0">
                <a:latin typeface="Arial"/>
                <a:cs typeface="Arial"/>
              </a:rPr>
              <a:t>…</a:t>
            </a:r>
            <a:r>
              <a:rPr sz="1200" b="1" spc="-10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leads</a:t>
            </a:r>
            <a:r>
              <a:rPr sz="1200" b="1" spc="-30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to</a:t>
            </a:r>
            <a:r>
              <a:rPr sz="1200" b="1" spc="-5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a</a:t>
            </a:r>
            <a:r>
              <a:rPr sz="1200" b="1" spc="-10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decrease</a:t>
            </a:r>
            <a:r>
              <a:rPr sz="1200" b="1" spc="-50" dirty="0">
                <a:latin typeface="Arial"/>
                <a:cs typeface="Arial"/>
              </a:rPr>
              <a:t> </a:t>
            </a:r>
            <a:r>
              <a:rPr sz="1200" b="1" spc="-25" dirty="0">
                <a:latin typeface="Arial"/>
                <a:cs typeface="Arial"/>
              </a:rPr>
              <a:t>in </a:t>
            </a:r>
            <a:r>
              <a:rPr sz="1200" b="1" dirty="0">
                <a:latin typeface="Arial"/>
                <a:cs typeface="Arial"/>
              </a:rPr>
              <a:t>total</a:t>
            </a:r>
            <a:r>
              <a:rPr sz="1200" b="1" spc="-10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revenue</a:t>
            </a:r>
            <a:r>
              <a:rPr sz="1200" b="1" spc="-30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from</a:t>
            </a:r>
            <a:r>
              <a:rPr sz="1200" b="1" spc="-20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€200</a:t>
            </a:r>
            <a:r>
              <a:rPr sz="1200" b="1" spc="-50" dirty="0">
                <a:latin typeface="Arial"/>
                <a:cs typeface="Arial"/>
              </a:rPr>
              <a:t> </a:t>
            </a:r>
            <a:r>
              <a:rPr sz="1200" b="1" spc="-25" dirty="0">
                <a:latin typeface="Arial"/>
                <a:cs typeface="Arial"/>
              </a:rPr>
              <a:t>to</a:t>
            </a:r>
            <a:endParaRPr sz="1200">
              <a:latin typeface="Arial"/>
              <a:cs typeface="Arial"/>
            </a:endParaRPr>
          </a:p>
          <a:p>
            <a:pPr marL="635">
              <a:lnSpc>
                <a:spcPts val="1390"/>
              </a:lnSpc>
            </a:pPr>
            <a:r>
              <a:rPr sz="1200" b="1" spc="-20" dirty="0">
                <a:latin typeface="Arial"/>
                <a:cs typeface="Arial"/>
              </a:rPr>
              <a:t>€100</a:t>
            </a:r>
            <a:endParaRPr sz="12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31</a:t>
            </a:fld>
            <a:endParaRPr spc="-25"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91770">
              <a:lnSpc>
                <a:spcPct val="100000"/>
              </a:lnSpc>
              <a:spcBef>
                <a:spcPts val="95"/>
              </a:spcBef>
            </a:pPr>
            <a:r>
              <a:rPr sz="2200" dirty="0"/>
              <a:t>THE</a:t>
            </a:r>
            <a:r>
              <a:rPr sz="2200" spc="-55" dirty="0"/>
              <a:t> </a:t>
            </a:r>
            <a:r>
              <a:rPr sz="2200" dirty="0"/>
              <a:t>ELASTICITY</a:t>
            </a:r>
            <a:r>
              <a:rPr sz="2200" spc="-45" dirty="0"/>
              <a:t> </a:t>
            </a:r>
            <a:r>
              <a:rPr sz="2200" dirty="0"/>
              <a:t>OF</a:t>
            </a:r>
            <a:r>
              <a:rPr sz="2200" spc="-45" dirty="0"/>
              <a:t> </a:t>
            </a:r>
            <a:r>
              <a:rPr sz="2200" spc="-10" dirty="0"/>
              <a:t>DEMAND</a:t>
            </a:r>
            <a:endParaRPr sz="2200"/>
          </a:p>
        </p:txBody>
      </p:sp>
      <p:sp>
        <p:nvSpPr>
          <p:cNvPr id="3" name="object 3"/>
          <p:cNvSpPr txBox="1"/>
          <p:nvPr/>
        </p:nvSpPr>
        <p:spPr>
          <a:xfrm>
            <a:off x="258267" y="820927"/>
            <a:ext cx="7378700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b="1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Price</a:t>
            </a:r>
            <a:r>
              <a:rPr sz="2000" b="1" u="sng" spc="-3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000" b="1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elasticity</a:t>
            </a:r>
            <a:r>
              <a:rPr sz="2000" b="1" u="sng" spc="-4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000" b="1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of</a:t>
            </a:r>
            <a:r>
              <a:rPr sz="2000" b="1" u="sng" spc="-2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000" b="1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demand</a:t>
            </a:r>
            <a:r>
              <a:rPr sz="2000" b="1" u="sng" spc="-3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000" b="1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and</a:t>
            </a:r>
            <a:r>
              <a:rPr sz="2000" b="1" u="sng" spc="-3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000" b="1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consumer</a:t>
            </a:r>
            <a:r>
              <a:rPr sz="2000" b="1" u="sng" spc="-4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000" b="1" u="sng" spc="-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expenditures</a:t>
            </a:r>
            <a:r>
              <a:rPr sz="2000" b="1" u="sng" spc="-2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000" b="1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/</a:t>
            </a:r>
            <a:r>
              <a:rPr sz="2000" b="1" u="sng" spc="-3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000" b="1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total</a:t>
            </a:r>
            <a:r>
              <a:rPr sz="2000" b="1" u="sng" spc="-4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000" b="1" u="sng" spc="-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revenue</a:t>
            </a:r>
            <a:endParaRPr sz="2000">
              <a:latin typeface="Calibri"/>
              <a:cs typeface="Calibri"/>
            </a:endParaRPr>
          </a:p>
        </p:txBody>
      </p:sp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239217" y="1956886"/>
          <a:ext cx="8669654" cy="266953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66877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61849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982979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399415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816610">
                <a:tc>
                  <a:txBody>
                    <a:bodyPr/>
                    <a:lstStyle/>
                    <a:p>
                      <a:pPr marL="374015" indent="-342265">
                        <a:lnSpc>
                          <a:spcPts val="2200"/>
                        </a:lnSpc>
                        <a:buFont typeface="Wingdings"/>
                        <a:buChar char=""/>
                        <a:tabLst>
                          <a:tab pos="374015" algn="l"/>
                          <a:tab pos="1376045" algn="l"/>
                          <a:tab pos="2445385" algn="l"/>
                          <a:tab pos="3439795" algn="l"/>
                          <a:tab pos="3762375" algn="l"/>
                          <a:tab pos="4410075" algn="l"/>
                          <a:tab pos="5082540" algn="l"/>
                          <a:tab pos="5431790" algn="l"/>
                          <a:tab pos="6425565" algn="l"/>
                        </a:tabLst>
                      </a:pPr>
                      <a:r>
                        <a:rPr sz="2000" b="1" spc="-10" dirty="0">
                          <a:solidFill>
                            <a:srgbClr val="006FC0"/>
                          </a:solidFill>
                          <a:latin typeface="Calibri"/>
                          <a:cs typeface="Calibri"/>
                        </a:rPr>
                        <a:t>inelastic</a:t>
                      </a:r>
                      <a:r>
                        <a:rPr sz="2000" b="1" dirty="0">
                          <a:solidFill>
                            <a:srgbClr val="006FC0"/>
                          </a:solidFill>
                          <a:latin typeface="Calibri"/>
                          <a:cs typeface="Calibri"/>
                        </a:rPr>
                        <a:t>	</a:t>
                      </a:r>
                      <a:r>
                        <a:rPr sz="2000" b="1" spc="-10" dirty="0">
                          <a:solidFill>
                            <a:srgbClr val="006FC0"/>
                          </a:solidFill>
                          <a:latin typeface="Calibri"/>
                          <a:cs typeface="Calibri"/>
                        </a:rPr>
                        <a:t>demand</a:t>
                      </a:r>
                      <a:r>
                        <a:rPr sz="2000" spc="-10" dirty="0">
                          <a:latin typeface="Calibri"/>
                          <a:cs typeface="Calibri"/>
                        </a:rPr>
                        <a:t>: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	</a:t>
                      </a:r>
                      <a:r>
                        <a:rPr sz="2000" spc="-10" dirty="0">
                          <a:latin typeface="Calibri"/>
                          <a:cs typeface="Calibri"/>
                        </a:rPr>
                        <a:t>increase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	</a:t>
                      </a:r>
                      <a:r>
                        <a:rPr sz="2000" spc="-25" dirty="0">
                          <a:latin typeface="Calibri"/>
                          <a:cs typeface="Calibri"/>
                        </a:rPr>
                        <a:t>in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	</a:t>
                      </a:r>
                      <a:r>
                        <a:rPr sz="2000" spc="-10" dirty="0">
                          <a:latin typeface="Calibri"/>
                          <a:cs typeface="Calibri"/>
                        </a:rPr>
                        <a:t>price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	</a:t>
                      </a:r>
                      <a:r>
                        <a:rPr sz="2000" spc="-10" dirty="0">
                          <a:latin typeface="Calibri"/>
                          <a:cs typeface="Calibri"/>
                        </a:rPr>
                        <a:t>leads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	</a:t>
                      </a:r>
                      <a:r>
                        <a:rPr sz="2000" spc="-25" dirty="0">
                          <a:latin typeface="Calibri"/>
                          <a:cs typeface="Calibri"/>
                        </a:rPr>
                        <a:t>to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	</a:t>
                      </a:r>
                      <a:r>
                        <a:rPr sz="2000" spc="-10" dirty="0">
                          <a:latin typeface="Calibri"/>
                          <a:cs typeface="Calibri"/>
                        </a:rPr>
                        <a:t>increase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	</a:t>
                      </a:r>
                      <a:r>
                        <a:rPr sz="2000" spc="-25" dirty="0">
                          <a:latin typeface="Calibri"/>
                          <a:cs typeface="Calibri"/>
                        </a:rPr>
                        <a:t>in</a:t>
                      </a:r>
                      <a:endParaRPr sz="2000">
                        <a:latin typeface="Calibri"/>
                        <a:cs typeface="Calibri"/>
                      </a:endParaRPr>
                    </a:p>
                    <a:p>
                      <a:pPr marL="374650">
                        <a:lnSpc>
                          <a:spcPct val="100000"/>
                        </a:lnSpc>
                      </a:pPr>
                      <a:r>
                        <a:rPr sz="2000" dirty="0">
                          <a:latin typeface="Calibri"/>
                          <a:cs typeface="Calibri"/>
                        </a:rPr>
                        <a:t>consumer</a:t>
                      </a:r>
                      <a:r>
                        <a:rPr sz="20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10" dirty="0">
                          <a:latin typeface="Calibri"/>
                          <a:cs typeface="Calibri"/>
                        </a:rPr>
                        <a:t>expenditures)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22225" algn="ctr">
                        <a:lnSpc>
                          <a:spcPts val="2200"/>
                        </a:lnSpc>
                      </a:pPr>
                      <a:r>
                        <a:rPr sz="2000" spc="-10" dirty="0">
                          <a:latin typeface="Calibri"/>
                          <a:cs typeface="Calibri"/>
                        </a:rPr>
                        <a:t>total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8255" algn="ctr">
                        <a:lnSpc>
                          <a:spcPts val="2200"/>
                        </a:lnSpc>
                      </a:pPr>
                      <a:r>
                        <a:rPr sz="2000" spc="-10" dirty="0">
                          <a:latin typeface="Calibri"/>
                          <a:cs typeface="Calibri"/>
                        </a:rPr>
                        <a:t>revenue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24130" algn="r">
                        <a:lnSpc>
                          <a:spcPts val="2200"/>
                        </a:lnSpc>
                      </a:pPr>
                      <a:r>
                        <a:rPr sz="2000" spc="-25" dirty="0">
                          <a:latin typeface="Calibri"/>
                          <a:cs typeface="Calibri"/>
                        </a:rPr>
                        <a:t>(or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036319">
                <a:tc>
                  <a:txBody>
                    <a:bodyPr/>
                    <a:lstStyle/>
                    <a:p>
                      <a:pPr marL="374650" marR="78740" indent="-342900">
                        <a:lnSpc>
                          <a:spcPct val="100000"/>
                        </a:lnSpc>
                        <a:spcBef>
                          <a:spcPts val="1530"/>
                        </a:spcBef>
                        <a:buFont typeface="Wingdings"/>
                        <a:buChar char=""/>
                        <a:tabLst>
                          <a:tab pos="374650" algn="l"/>
                          <a:tab pos="1188085" algn="l"/>
                          <a:tab pos="2270125" algn="l"/>
                          <a:tab pos="3273425" algn="l"/>
                          <a:tab pos="3609975" algn="l"/>
                          <a:tab pos="4268470" algn="l"/>
                          <a:tab pos="4954905" algn="l"/>
                          <a:tab pos="5314315" algn="l"/>
                          <a:tab pos="6387465" algn="l"/>
                        </a:tabLst>
                      </a:pPr>
                      <a:r>
                        <a:rPr sz="2000" b="1" spc="-10" dirty="0">
                          <a:solidFill>
                            <a:srgbClr val="006FC0"/>
                          </a:solidFill>
                          <a:latin typeface="Calibri"/>
                          <a:cs typeface="Calibri"/>
                        </a:rPr>
                        <a:t>elastic</a:t>
                      </a:r>
                      <a:r>
                        <a:rPr sz="2000" b="1" dirty="0">
                          <a:solidFill>
                            <a:srgbClr val="006FC0"/>
                          </a:solidFill>
                          <a:latin typeface="Calibri"/>
                          <a:cs typeface="Calibri"/>
                        </a:rPr>
                        <a:t>	</a:t>
                      </a:r>
                      <a:r>
                        <a:rPr sz="2000" b="1" spc="-10" dirty="0">
                          <a:solidFill>
                            <a:srgbClr val="006FC0"/>
                          </a:solidFill>
                          <a:latin typeface="Calibri"/>
                          <a:cs typeface="Calibri"/>
                        </a:rPr>
                        <a:t>demand</a:t>
                      </a:r>
                      <a:r>
                        <a:rPr sz="2000" spc="-10" dirty="0">
                          <a:latin typeface="Calibri"/>
                          <a:cs typeface="Calibri"/>
                        </a:rPr>
                        <a:t>: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	</a:t>
                      </a:r>
                      <a:r>
                        <a:rPr sz="2000" spc="-10" dirty="0">
                          <a:latin typeface="Calibri"/>
                          <a:cs typeface="Calibri"/>
                        </a:rPr>
                        <a:t>increase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	</a:t>
                      </a:r>
                      <a:r>
                        <a:rPr sz="2000" spc="-25" dirty="0">
                          <a:latin typeface="Calibri"/>
                          <a:cs typeface="Calibri"/>
                        </a:rPr>
                        <a:t>in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	</a:t>
                      </a:r>
                      <a:r>
                        <a:rPr sz="2000" spc="-10" dirty="0">
                          <a:latin typeface="Calibri"/>
                          <a:cs typeface="Calibri"/>
                        </a:rPr>
                        <a:t>price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	</a:t>
                      </a:r>
                      <a:r>
                        <a:rPr sz="2000" spc="-10" dirty="0">
                          <a:latin typeface="Calibri"/>
                          <a:cs typeface="Calibri"/>
                        </a:rPr>
                        <a:t>leads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	</a:t>
                      </a:r>
                      <a:r>
                        <a:rPr sz="2000" spc="-25" dirty="0">
                          <a:latin typeface="Calibri"/>
                          <a:cs typeface="Calibri"/>
                        </a:rPr>
                        <a:t>to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	</a:t>
                      </a:r>
                      <a:r>
                        <a:rPr sz="2000" spc="-10" dirty="0">
                          <a:latin typeface="Calibri"/>
                          <a:cs typeface="Calibri"/>
                        </a:rPr>
                        <a:t>decrease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	</a:t>
                      </a:r>
                      <a:r>
                        <a:rPr sz="2000" spc="-25" dirty="0">
                          <a:latin typeface="Calibri"/>
                          <a:cs typeface="Calibri"/>
                        </a:rPr>
                        <a:t>in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consumer</a:t>
                      </a:r>
                      <a:r>
                        <a:rPr sz="20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10" dirty="0">
                          <a:latin typeface="Calibri"/>
                          <a:cs typeface="Calibri"/>
                        </a:rPr>
                        <a:t>expenditures)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194310" marB="0"/>
                </a:tc>
                <a:tc>
                  <a:txBody>
                    <a:bodyPr/>
                    <a:lstStyle/>
                    <a:p>
                      <a:pPr marR="18415" algn="ctr">
                        <a:lnSpc>
                          <a:spcPct val="100000"/>
                        </a:lnSpc>
                        <a:spcBef>
                          <a:spcPts val="1530"/>
                        </a:spcBef>
                      </a:pPr>
                      <a:r>
                        <a:rPr sz="2000" spc="-10" dirty="0">
                          <a:latin typeface="Calibri"/>
                          <a:cs typeface="Calibri"/>
                        </a:rPr>
                        <a:t>total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194310" marB="0"/>
                </a:tc>
                <a:tc>
                  <a:txBody>
                    <a:bodyPr/>
                    <a:lstStyle/>
                    <a:p>
                      <a:pPr marR="10795" algn="ctr">
                        <a:lnSpc>
                          <a:spcPct val="100000"/>
                        </a:lnSpc>
                        <a:spcBef>
                          <a:spcPts val="1530"/>
                        </a:spcBef>
                      </a:pPr>
                      <a:r>
                        <a:rPr sz="2000" spc="-10" dirty="0">
                          <a:latin typeface="Calibri"/>
                          <a:cs typeface="Calibri"/>
                        </a:rPr>
                        <a:t>revenue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194310" marB="0"/>
                </a:tc>
                <a:tc>
                  <a:txBody>
                    <a:bodyPr/>
                    <a:lstStyle/>
                    <a:p>
                      <a:pPr marR="25400" algn="r">
                        <a:lnSpc>
                          <a:spcPct val="100000"/>
                        </a:lnSpc>
                        <a:spcBef>
                          <a:spcPts val="1530"/>
                        </a:spcBef>
                      </a:pPr>
                      <a:r>
                        <a:rPr sz="2000" spc="-25" dirty="0">
                          <a:latin typeface="Calibri"/>
                          <a:cs typeface="Calibri"/>
                        </a:rPr>
                        <a:t>(or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194310" marB="0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816610">
                <a:tc>
                  <a:txBody>
                    <a:bodyPr/>
                    <a:lstStyle/>
                    <a:p>
                      <a:pPr marL="374015" indent="-342265">
                        <a:lnSpc>
                          <a:spcPct val="100000"/>
                        </a:lnSpc>
                        <a:spcBef>
                          <a:spcPts val="1530"/>
                        </a:spcBef>
                        <a:buFont typeface="Wingdings"/>
                        <a:buChar char=""/>
                        <a:tabLst>
                          <a:tab pos="374015" algn="l"/>
                          <a:tab pos="942975" algn="l"/>
                          <a:tab pos="1758314" algn="l"/>
                          <a:tab pos="2842260" algn="l"/>
                          <a:tab pos="3848100" algn="l"/>
                          <a:tab pos="4186554" algn="l"/>
                          <a:tab pos="4848225" algn="l"/>
                          <a:tab pos="5488305" algn="l"/>
                          <a:tab pos="5986780" algn="l"/>
                        </a:tabLst>
                      </a:pPr>
                      <a:r>
                        <a:rPr sz="2000" b="1" spc="-20" dirty="0">
                          <a:solidFill>
                            <a:srgbClr val="006FC0"/>
                          </a:solidFill>
                          <a:latin typeface="Calibri"/>
                          <a:cs typeface="Calibri"/>
                        </a:rPr>
                        <a:t>unit</a:t>
                      </a:r>
                      <a:r>
                        <a:rPr sz="2000" b="1" dirty="0">
                          <a:solidFill>
                            <a:srgbClr val="006FC0"/>
                          </a:solidFill>
                          <a:latin typeface="Calibri"/>
                          <a:cs typeface="Calibri"/>
                        </a:rPr>
                        <a:t>	</a:t>
                      </a:r>
                      <a:r>
                        <a:rPr sz="2000" b="1" spc="-10" dirty="0">
                          <a:solidFill>
                            <a:srgbClr val="006FC0"/>
                          </a:solidFill>
                          <a:latin typeface="Calibri"/>
                          <a:cs typeface="Calibri"/>
                        </a:rPr>
                        <a:t>elastic</a:t>
                      </a:r>
                      <a:r>
                        <a:rPr sz="2000" b="1" dirty="0">
                          <a:solidFill>
                            <a:srgbClr val="006FC0"/>
                          </a:solidFill>
                          <a:latin typeface="Calibri"/>
                          <a:cs typeface="Calibri"/>
                        </a:rPr>
                        <a:t>	</a:t>
                      </a:r>
                      <a:r>
                        <a:rPr sz="2000" b="1" spc="-10" dirty="0">
                          <a:solidFill>
                            <a:srgbClr val="006FC0"/>
                          </a:solidFill>
                          <a:latin typeface="Calibri"/>
                          <a:cs typeface="Calibri"/>
                        </a:rPr>
                        <a:t>demand</a:t>
                      </a:r>
                      <a:r>
                        <a:rPr sz="2000" spc="-10" dirty="0">
                          <a:latin typeface="Calibri"/>
                          <a:cs typeface="Calibri"/>
                        </a:rPr>
                        <a:t>: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	</a:t>
                      </a:r>
                      <a:r>
                        <a:rPr sz="2000" spc="-10" dirty="0">
                          <a:latin typeface="Calibri"/>
                          <a:cs typeface="Calibri"/>
                        </a:rPr>
                        <a:t>increase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	</a:t>
                      </a:r>
                      <a:r>
                        <a:rPr sz="2000" spc="-25" dirty="0">
                          <a:latin typeface="Calibri"/>
                          <a:cs typeface="Calibri"/>
                        </a:rPr>
                        <a:t>in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	</a:t>
                      </a:r>
                      <a:r>
                        <a:rPr sz="2000" spc="-10" dirty="0">
                          <a:latin typeface="Calibri"/>
                          <a:cs typeface="Calibri"/>
                        </a:rPr>
                        <a:t>price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	</a:t>
                      </a:r>
                      <a:r>
                        <a:rPr sz="2000" spc="-20" dirty="0">
                          <a:latin typeface="Calibri"/>
                          <a:cs typeface="Calibri"/>
                        </a:rPr>
                        <a:t>does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	</a:t>
                      </a:r>
                      <a:r>
                        <a:rPr sz="2000" spc="-25" dirty="0">
                          <a:latin typeface="Calibri"/>
                          <a:cs typeface="Calibri"/>
                        </a:rPr>
                        <a:t>not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	</a:t>
                      </a:r>
                      <a:r>
                        <a:rPr sz="2000" spc="-10" dirty="0">
                          <a:latin typeface="Calibri"/>
                          <a:cs typeface="Calibri"/>
                        </a:rPr>
                        <a:t>affect</a:t>
                      </a:r>
                      <a:endParaRPr sz="2000">
                        <a:latin typeface="Calibri"/>
                        <a:cs typeface="Calibri"/>
                      </a:endParaRPr>
                    </a:p>
                    <a:p>
                      <a:pPr marL="374650">
                        <a:lnSpc>
                          <a:spcPct val="100000"/>
                        </a:lnSpc>
                      </a:pPr>
                      <a:r>
                        <a:rPr sz="2000" dirty="0">
                          <a:latin typeface="Calibri"/>
                          <a:cs typeface="Calibri"/>
                        </a:rPr>
                        <a:t>consumer</a:t>
                      </a:r>
                      <a:r>
                        <a:rPr sz="20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10" dirty="0">
                          <a:latin typeface="Calibri"/>
                          <a:cs typeface="Calibri"/>
                        </a:rPr>
                        <a:t>expenditures)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194310" marB="0"/>
                </a:tc>
                <a:tc>
                  <a:txBody>
                    <a:bodyPr/>
                    <a:lstStyle/>
                    <a:p>
                      <a:pPr marR="27305" algn="ctr">
                        <a:lnSpc>
                          <a:spcPct val="100000"/>
                        </a:lnSpc>
                        <a:spcBef>
                          <a:spcPts val="1530"/>
                        </a:spcBef>
                      </a:pPr>
                      <a:r>
                        <a:rPr sz="2000" spc="-10" dirty="0">
                          <a:latin typeface="Calibri"/>
                          <a:cs typeface="Calibri"/>
                        </a:rPr>
                        <a:t>total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194310" marB="0"/>
                </a:tc>
                <a:tc>
                  <a:txBody>
                    <a:bodyPr/>
                    <a:lstStyle/>
                    <a:p>
                      <a:pPr marR="13970" algn="ctr">
                        <a:lnSpc>
                          <a:spcPct val="100000"/>
                        </a:lnSpc>
                        <a:spcBef>
                          <a:spcPts val="1530"/>
                        </a:spcBef>
                      </a:pPr>
                      <a:r>
                        <a:rPr sz="2000" spc="-10" dirty="0">
                          <a:latin typeface="Calibri"/>
                          <a:cs typeface="Calibri"/>
                        </a:rPr>
                        <a:t>revenue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194310" marB="0"/>
                </a:tc>
                <a:tc>
                  <a:txBody>
                    <a:bodyPr/>
                    <a:lstStyle/>
                    <a:p>
                      <a:pPr marR="24130" algn="r">
                        <a:lnSpc>
                          <a:spcPct val="100000"/>
                        </a:lnSpc>
                        <a:spcBef>
                          <a:spcPts val="1530"/>
                        </a:spcBef>
                      </a:pPr>
                      <a:r>
                        <a:rPr sz="2000" spc="-25" dirty="0">
                          <a:latin typeface="Calibri"/>
                          <a:cs typeface="Calibri"/>
                        </a:rPr>
                        <a:t>(or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194310" marB="0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32</a:t>
            </a:fld>
            <a:endParaRPr spc="-25"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91770">
              <a:lnSpc>
                <a:spcPct val="100000"/>
              </a:lnSpc>
              <a:spcBef>
                <a:spcPts val="95"/>
              </a:spcBef>
            </a:pPr>
            <a:r>
              <a:rPr sz="2200" dirty="0"/>
              <a:t>THE</a:t>
            </a:r>
            <a:r>
              <a:rPr sz="2200" spc="-55" dirty="0"/>
              <a:t> </a:t>
            </a:r>
            <a:r>
              <a:rPr sz="2200" dirty="0"/>
              <a:t>ELASTICITY</a:t>
            </a:r>
            <a:r>
              <a:rPr sz="2200" spc="-45" dirty="0"/>
              <a:t> </a:t>
            </a:r>
            <a:r>
              <a:rPr sz="2200" dirty="0"/>
              <a:t>OF</a:t>
            </a:r>
            <a:r>
              <a:rPr sz="2200" spc="-45" dirty="0"/>
              <a:t> </a:t>
            </a:r>
            <a:r>
              <a:rPr sz="2200" spc="-10" dirty="0"/>
              <a:t>DEMAND</a:t>
            </a:r>
            <a:endParaRPr sz="2200"/>
          </a:p>
        </p:txBody>
      </p:sp>
      <p:sp>
        <p:nvSpPr>
          <p:cNvPr id="3" name="object 3"/>
          <p:cNvSpPr txBox="1"/>
          <p:nvPr/>
        </p:nvSpPr>
        <p:spPr>
          <a:xfrm>
            <a:off x="258267" y="820927"/>
            <a:ext cx="8628380" cy="520890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b="1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Price</a:t>
            </a:r>
            <a:r>
              <a:rPr sz="2000" b="1" u="sng" spc="-3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000" b="1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elasticity</a:t>
            </a:r>
            <a:r>
              <a:rPr sz="2000" b="1" u="sng" spc="-5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000" b="1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of</a:t>
            </a:r>
            <a:r>
              <a:rPr sz="2000" b="1" u="sng" spc="-3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000" b="1" u="sng" spc="-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demand</a:t>
            </a:r>
            <a:endParaRPr sz="20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915"/>
              </a:spcBef>
            </a:pPr>
            <a:endParaRPr sz="20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2000" dirty="0">
                <a:latin typeface="Calibri"/>
                <a:cs typeface="Calibri"/>
              </a:rPr>
              <a:t>What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determines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how</a:t>
            </a:r>
            <a:r>
              <a:rPr sz="2000" spc="-7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elastic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demand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for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good</a:t>
            </a:r>
            <a:r>
              <a:rPr sz="2000" spc="-75" dirty="0">
                <a:latin typeface="Calibri"/>
                <a:cs typeface="Calibri"/>
              </a:rPr>
              <a:t> </a:t>
            </a:r>
            <a:r>
              <a:rPr sz="2000" spc="-25" dirty="0">
                <a:latin typeface="Calibri"/>
                <a:cs typeface="Calibri"/>
              </a:rPr>
              <a:t>is?</a:t>
            </a:r>
            <a:endParaRPr sz="20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919"/>
              </a:spcBef>
            </a:pPr>
            <a:endParaRPr sz="2000">
              <a:latin typeface="Calibri"/>
              <a:cs typeface="Calibri"/>
            </a:endParaRPr>
          </a:p>
          <a:p>
            <a:pPr marL="355600" marR="6985" indent="-342900">
              <a:lnSpc>
                <a:spcPct val="100000"/>
              </a:lnSpc>
              <a:buFont typeface="Wingdings"/>
              <a:buChar char=""/>
              <a:tabLst>
                <a:tab pos="355600" algn="l"/>
              </a:tabLst>
            </a:pPr>
            <a:r>
              <a:rPr sz="2000" b="1" dirty="0">
                <a:latin typeface="Calibri"/>
                <a:cs typeface="Calibri"/>
              </a:rPr>
              <a:t>Availability</a:t>
            </a:r>
            <a:r>
              <a:rPr sz="2000" b="1" spc="5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of</a:t>
            </a:r>
            <a:r>
              <a:rPr sz="2000" b="1" spc="-5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close</a:t>
            </a:r>
            <a:r>
              <a:rPr sz="2000" b="1" spc="5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substitutes</a:t>
            </a:r>
            <a:r>
              <a:rPr sz="2000" dirty="0">
                <a:latin typeface="Calibri"/>
                <a:cs typeface="Calibri"/>
              </a:rPr>
              <a:t>:</a:t>
            </a:r>
            <a:r>
              <a:rPr sz="2000" spc="1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goods</a:t>
            </a:r>
            <a:r>
              <a:rPr sz="2000" spc="1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with</a:t>
            </a:r>
            <a:r>
              <a:rPr sz="2000" spc="1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close</a:t>
            </a:r>
            <a:r>
              <a:rPr sz="2000" spc="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substitutes</a:t>
            </a:r>
            <a:r>
              <a:rPr sz="2000" spc="1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have</a:t>
            </a:r>
            <a:r>
              <a:rPr sz="2000" spc="1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more</a:t>
            </a:r>
            <a:r>
              <a:rPr sz="2000" spc="1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elastic </a:t>
            </a:r>
            <a:r>
              <a:rPr sz="2000" dirty="0">
                <a:latin typeface="Calibri"/>
                <a:cs typeface="Calibri"/>
              </a:rPr>
              <a:t>demand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(if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there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is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small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price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increase,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buyers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will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switch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to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alternatives)</a:t>
            </a:r>
            <a:endParaRPr sz="20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919"/>
              </a:spcBef>
              <a:buFont typeface="Wingdings"/>
              <a:buChar char=""/>
            </a:pPr>
            <a:endParaRPr sz="2000">
              <a:latin typeface="Calibri"/>
              <a:cs typeface="Calibri"/>
            </a:endParaRPr>
          </a:p>
          <a:p>
            <a:pPr marL="355600" marR="6985" indent="-342900">
              <a:lnSpc>
                <a:spcPct val="100000"/>
              </a:lnSpc>
              <a:spcBef>
                <a:spcPts val="5"/>
              </a:spcBef>
              <a:buFont typeface="Wingdings"/>
              <a:buChar char=""/>
              <a:tabLst>
                <a:tab pos="355600" algn="l"/>
              </a:tabLst>
            </a:pPr>
            <a:r>
              <a:rPr sz="2000" b="1" dirty="0">
                <a:latin typeface="Calibri"/>
                <a:cs typeface="Calibri"/>
              </a:rPr>
              <a:t>Necessities</a:t>
            </a:r>
            <a:r>
              <a:rPr sz="2000" b="1" spc="280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versus</a:t>
            </a:r>
            <a:r>
              <a:rPr sz="2000" b="1" spc="285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luxuries</a:t>
            </a:r>
            <a:r>
              <a:rPr sz="2000" dirty="0">
                <a:latin typeface="Calibri"/>
                <a:cs typeface="Calibri"/>
              </a:rPr>
              <a:t>:</a:t>
            </a:r>
            <a:r>
              <a:rPr sz="2000" spc="27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necessities</a:t>
            </a:r>
            <a:r>
              <a:rPr sz="2000" spc="30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have</a:t>
            </a:r>
            <a:r>
              <a:rPr sz="2000" spc="28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more</a:t>
            </a:r>
            <a:r>
              <a:rPr sz="2000" spc="29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inelastic</a:t>
            </a:r>
            <a:r>
              <a:rPr sz="2000" spc="30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demand</a:t>
            </a:r>
            <a:r>
              <a:rPr sz="2000" spc="29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(if</a:t>
            </a:r>
            <a:r>
              <a:rPr sz="2000" spc="29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price </a:t>
            </a:r>
            <a:r>
              <a:rPr sz="2000" dirty="0">
                <a:latin typeface="Calibri"/>
                <a:cs typeface="Calibri"/>
              </a:rPr>
              <a:t>rises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for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an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essential</a:t>
            </a:r>
            <a:r>
              <a:rPr sz="2000" spc="-1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good,</a:t>
            </a:r>
            <a:r>
              <a:rPr sz="2000" spc="-8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buyers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must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continue</a:t>
            </a:r>
            <a:r>
              <a:rPr sz="2000" spc="-6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to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buy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spc="-25" dirty="0">
                <a:latin typeface="Calibri"/>
                <a:cs typeface="Calibri"/>
              </a:rPr>
              <a:t>it)</a:t>
            </a:r>
            <a:endParaRPr sz="20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919"/>
              </a:spcBef>
              <a:buFont typeface="Wingdings"/>
              <a:buChar char=""/>
            </a:pPr>
            <a:endParaRPr sz="2000">
              <a:latin typeface="Calibri"/>
              <a:cs typeface="Calibri"/>
            </a:endParaRPr>
          </a:p>
          <a:p>
            <a:pPr marL="355600" marR="5080" indent="-342900">
              <a:lnSpc>
                <a:spcPct val="100000"/>
              </a:lnSpc>
              <a:buFont typeface="Wingdings"/>
              <a:buChar char=""/>
              <a:tabLst>
                <a:tab pos="355600" algn="l"/>
              </a:tabLst>
            </a:pPr>
            <a:r>
              <a:rPr sz="2000" b="1" dirty="0">
                <a:latin typeface="Calibri"/>
                <a:cs typeface="Calibri"/>
              </a:rPr>
              <a:t>Proportion</a:t>
            </a:r>
            <a:r>
              <a:rPr sz="2000" b="1" spc="185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of</a:t>
            </a:r>
            <a:r>
              <a:rPr sz="2000" b="1" spc="170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income</a:t>
            </a:r>
            <a:r>
              <a:rPr sz="2000" b="1" spc="185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spent</a:t>
            </a:r>
            <a:r>
              <a:rPr sz="2000" b="1" spc="165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on</a:t>
            </a:r>
            <a:r>
              <a:rPr sz="2000" b="1" spc="185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good</a:t>
            </a:r>
            <a:r>
              <a:rPr sz="2000" dirty="0">
                <a:latin typeface="Calibri"/>
                <a:cs typeface="Calibri"/>
              </a:rPr>
              <a:t>:</a:t>
            </a:r>
            <a:r>
              <a:rPr sz="2000" spc="17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goods</a:t>
            </a:r>
            <a:r>
              <a:rPr sz="2000" spc="18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for</a:t>
            </a:r>
            <a:r>
              <a:rPr sz="2000" spc="18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which</a:t>
            </a:r>
            <a:r>
              <a:rPr sz="2000" spc="18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</a:t>
            </a:r>
            <a:r>
              <a:rPr sz="2000" spc="18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higher</a:t>
            </a:r>
            <a:r>
              <a:rPr sz="2000" spc="18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proportion</a:t>
            </a:r>
            <a:r>
              <a:rPr sz="2000" spc="180" dirty="0">
                <a:latin typeface="Calibri"/>
                <a:cs typeface="Calibri"/>
              </a:rPr>
              <a:t> </a:t>
            </a:r>
            <a:r>
              <a:rPr sz="2000" spc="-25" dirty="0">
                <a:latin typeface="Calibri"/>
                <a:cs typeface="Calibri"/>
              </a:rPr>
              <a:t>of </a:t>
            </a:r>
            <a:r>
              <a:rPr sz="2000" dirty="0">
                <a:latin typeface="Calibri"/>
                <a:cs typeface="Calibri"/>
              </a:rPr>
              <a:t>income</a:t>
            </a:r>
            <a:r>
              <a:rPr sz="2000" spc="-8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is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spent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have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more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elastic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demand</a:t>
            </a:r>
            <a:endParaRPr sz="20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915"/>
              </a:spcBef>
              <a:buFont typeface="Wingdings"/>
              <a:buChar char=""/>
            </a:pPr>
            <a:endParaRPr sz="2000">
              <a:latin typeface="Calibri"/>
              <a:cs typeface="Calibri"/>
            </a:endParaRPr>
          </a:p>
          <a:p>
            <a:pPr marL="354965" indent="-342265">
              <a:lnSpc>
                <a:spcPct val="100000"/>
              </a:lnSpc>
              <a:spcBef>
                <a:spcPts val="5"/>
              </a:spcBef>
              <a:buFont typeface="Wingdings"/>
              <a:buChar char=""/>
              <a:tabLst>
                <a:tab pos="354965" algn="l"/>
              </a:tabLst>
            </a:pPr>
            <a:r>
              <a:rPr sz="2000" b="1" dirty="0">
                <a:latin typeface="Calibri"/>
                <a:cs typeface="Calibri"/>
              </a:rPr>
              <a:t>Time</a:t>
            </a:r>
            <a:r>
              <a:rPr sz="2000" b="1" spc="85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horizon</a:t>
            </a:r>
            <a:r>
              <a:rPr sz="2000" dirty="0">
                <a:latin typeface="Calibri"/>
                <a:cs typeface="Calibri"/>
              </a:rPr>
              <a:t>:</a:t>
            </a:r>
            <a:r>
              <a:rPr sz="2000" spc="8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demand</a:t>
            </a:r>
            <a:r>
              <a:rPr sz="2000" spc="9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over</a:t>
            </a:r>
            <a:r>
              <a:rPr sz="2000" spc="8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longer</a:t>
            </a:r>
            <a:r>
              <a:rPr sz="2000" spc="8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time</a:t>
            </a:r>
            <a:r>
              <a:rPr sz="2000" spc="9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horizons</a:t>
            </a:r>
            <a:r>
              <a:rPr sz="2000" spc="8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is</a:t>
            </a:r>
            <a:r>
              <a:rPr sz="2000" spc="8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more</a:t>
            </a:r>
            <a:r>
              <a:rPr sz="2000" spc="9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elastic</a:t>
            </a:r>
            <a:r>
              <a:rPr sz="2000" spc="9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(it</a:t>
            </a:r>
            <a:r>
              <a:rPr sz="2000" spc="8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is</a:t>
            </a:r>
            <a:r>
              <a:rPr sz="2000" spc="8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easier</a:t>
            </a:r>
            <a:r>
              <a:rPr sz="2000" spc="90" dirty="0">
                <a:latin typeface="Calibri"/>
                <a:cs typeface="Calibri"/>
              </a:rPr>
              <a:t> </a:t>
            </a:r>
            <a:r>
              <a:rPr sz="2000" spc="-25" dirty="0">
                <a:latin typeface="Calibri"/>
                <a:cs typeface="Calibri"/>
              </a:rPr>
              <a:t>to</a:t>
            </a:r>
            <a:endParaRPr sz="2000">
              <a:latin typeface="Calibri"/>
              <a:cs typeface="Calibri"/>
            </a:endParaRPr>
          </a:p>
          <a:p>
            <a:pPr marL="355600">
              <a:lnSpc>
                <a:spcPct val="100000"/>
              </a:lnSpc>
            </a:pPr>
            <a:r>
              <a:rPr sz="2000" spc="-10" dirty="0">
                <a:latin typeface="Calibri"/>
                <a:cs typeface="Calibri"/>
              </a:rPr>
              <a:t>substitute</a:t>
            </a:r>
            <a:r>
              <a:rPr sz="2000" spc="-2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away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from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product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in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long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run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than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in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short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run).</a:t>
            </a:r>
            <a:endParaRPr sz="20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33</a:t>
            </a:fld>
            <a:endParaRPr spc="-25"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625854" y="2758262"/>
            <a:ext cx="5629910" cy="5143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3200" dirty="0"/>
              <a:t>OTHER</a:t>
            </a:r>
            <a:r>
              <a:rPr sz="3200" spc="-90" dirty="0"/>
              <a:t> </a:t>
            </a:r>
            <a:r>
              <a:rPr sz="3200" dirty="0"/>
              <a:t>ELASTICITIES</a:t>
            </a:r>
            <a:r>
              <a:rPr sz="3200" spc="-80" dirty="0"/>
              <a:t> </a:t>
            </a:r>
            <a:r>
              <a:rPr sz="3200" dirty="0"/>
              <a:t>OF</a:t>
            </a:r>
            <a:r>
              <a:rPr sz="3200" spc="-75" dirty="0"/>
              <a:t> </a:t>
            </a:r>
            <a:r>
              <a:rPr sz="3200" spc="-10" dirty="0"/>
              <a:t>DEMAND</a:t>
            </a:r>
            <a:endParaRPr sz="320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261619" rIns="0" bIns="0" rtlCol="0">
            <a:spAutoFit/>
          </a:bodyPr>
          <a:lstStyle/>
          <a:p>
            <a:pPr marL="342900">
              <a:lnSpc>
                <a:spcPct val="100000"/>
              </a:lnSpc>
              <a:spcBef>
                <a:spcPts val="95"/>
              </a:spcBef>
            </a:pPr>
            <a:r>
              <a:rPr sz="2200" dirty="0"/>
              <a:t>THE</a:t>
            </a:r>
            <a:r>
              <a:rPr sz="2200" spc="-65" dirty="0"/>
              <a:t> </a:t>
            </a:r>
            <a:r>
              <a:rPr sz="2200" dirty="0"/>
              <a:t>ELASTICITY</a:t>
            </a:r>
            <a:r>
              <a:rPr sz="2200" spc="-55" dirty="0"/>
              <a:t> </a:t>
            </a:r>
            <a:r>
              <a:rPr sz="2200" dirty="0"/>
              <a:t>OF</a:t>
            </a:r>
            <a:r>
              <a:rPr sz="2200" spc="-50" dirty="0"/>
              <a:t> </a:t>
            </a:r>
            <a:r>
              <a:rPr sz="2200" spc="-10" dirty="0"/>
              <a:t>DEMAND</a:t>
            </a:r>
            <a:endParaRPr sz="2200"/>
          </a:p>
        </p:txBody>
      </p:sp>
      <p:sp>
        <p:nvSpPr>
          <p:cNvPr id="3" name="object 3"/>
          <p:cNvSpPr txBox="1"/>
          <p:nvPr/>
        </p:nvSpPr>
        <p:spPr>
          <a:xfrm>
            <a:off x="409143" y="1037082"/>
            <a:ext cx="8334375" cy="167258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algn="just">
              <a:lnSpc>
                <a:spcPct val="100000"/>
              </a:lnSpc>
              <a:spcBef>
                <a:spcPts val="105"/>
              </a:spcBef>
            </a:pPr>
            <a:r>
              <a:rPr sz="2000" b="1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Income</a:t>
            </a:r>
            <a:r>
              <a:rPr sz="2000" b="1" u="sng" spc="-4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000" b="1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Elasticity</a:t>
            </a:r>
            <a:r>
              <a:rPr sz="2000" b="1" u="sng" spc="-6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000" b="1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of</a:t>
            </a:r>
            <a:r>
              <a:rPr sz="2000" b="1" u="sng" spc="-2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000" b="1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Demand:</a:t>
            </a:r>
            <a:r>
              <a:rPr sz="2000" b="1" u="sng" spc="-5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000" b="1" u="sng" spc="-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Computing</a:t>
            </a:r>
            <a:endParaRPr sz="20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915"/>
              </a:spcBef>
            </a:pPr>
            <a:endParaRPr sz="2000">
              <a:latin typeface="Calibri"/>
              <a:cs typeface="Calibri"/>
            </a:endParaRPr>
          </a:p>
          <a:p>
            <a:pPr marL="12700" marR="5080" algn="just">
              <a:lnSpc>
                <a:spcPct val="100000"/>
              </a:lnSpc>
            </a:pPr>
            <a:r>
              <a:rPr sz="2000" b="1" dirty="0">
                <a:solidFill>
                  <a:srgbClr val="006FC0"/>
                </a:solidFill>
                <a:latin typeface="Calibri"/>
                <a:cs typeface="Calibri"/>
              </a:rPr>
              <a:t>Income</a:t>
            </a:r>
            <a:r>
              <a:rPr sz="2000" b="1" spc="5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006FC0"/>
                </a:solidFill>
                <a:latin typeface="Calibri"/>
                <a:cs typeface="Calibri"/>
              </a:rPr>
              <a:t>elasticity</a:t>
            </a:r>
            <a:r>
              <a:rPr sz="2000" b="1" spc="3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006FC0"/>
                </a:solidFill>
                <a:latin typeface="Calibri"/>
                <a:cs typeface="Calibri"/>
              </a:rPr>
              <a:t>of</a:t>
            </a:r>
            <a:r>
              <a:rPr sz="2000" b="1" spc="4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006FC0"/>
                </a:solidFill>
                <a:latin typeface="Calibri"/>
                <a:cs typeface="Calibri"/>
              </a:rPr>
              <a:t>demand</a:t>
            </a:r>
            <a:r>
              <a:rPr sz="2000" dirty="0">
                <a:latin typeface="Calibri"/>
                <a:cs typeface="Calibri"/>
              </a:rPr>
              <a:t>:</a:t>
            </a:r>
            <a:r>
              <a:rPr sz="2000" spc="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measures</a:t>
            </a:r>
            <a:r>
              <a:rPr sz="2000" spc="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how</a:t>
            </a:r>
            <a:r>
              <a:rPr sz="2000" spc="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much</a:t>
            </a:r>
            <a:r>
              <a:rPr sz="2000" spc="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quantity</a:t>
            </a:r>
            <a:r>
              <a:rPr sz="2000" spc="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demanded</a:t>
            </a:r>
            <a:r>
              <a:rPr sz="2000" spc="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of</a:t>
            </a:r>
            <a:r>
              <a:rPr sz="2000" spc="35" dirty="0">
                <a:latin typeface="Calibri"/>
                <a:cs typeface="Calibri"/>
              </a:rPr>
              <a:t> </a:t>
            </a:r>
            <a:r>
              <a:rPr sz="2000" spc="-50" dirty="0">
                <a:latin typeface="Calibri"/>
                <a:cs typeface="Calibri"/>
              </a:rPr>
              <a:t>a </a:t>
            </a:r>
            <a:r>
              <a:rPr sz="2000" dirty="0">
                <a:latin typeface="Calibri"/>
                <a:cs typeface="Calibri"/>
              </a:rPr>
              <a:t>good</a:t>
            </a:r>
            <a:r>
              <a:rPr sz="2000" spc="7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responds</a:t>
            </a:r>
            <a:r>
              <a:rPr sz="2000" spc="6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to</a:t>
            </a:r>
            <a:r>
              <a:rPr sz="2000" spc="6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</a:t>
            </a:r>
            <a:r>
              <a:rPr sz="2000" spc="6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change</a:t>
            </a:r>
            <a:r>
              <a:rPr sz="2000" spc="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in</a:t>
            </a:r>
            <a:r>
              <a:rPr sz="2000" spc="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consumer’s</a:t>
            </a:r>
            <a:r>
              <a:rPr sz="2000" spc="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income,</a:t>
            </a:r>
            <a:r>
              <a:rPr sz="2000" spc="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computed</a:t>
            </a:r>
            <a:r>
              <a:rPr sz="2000" spc="7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as</a:t>
            </a:r>
            <a:r>
              <a:rPr sz="2000" spc="6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6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percentage </a:t>
            </a:r>
            <a:r>
              <a:rPr sz="2000" dirty="0">
                <a:latin typeface="Calibri"/>
                <a:cs typeface="Calibri"/>
              </a:rPr>
              <a:t>change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in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quantity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demanded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divided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by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percentage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change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in</a:t>
            </a:r>
            <a:r>
              <a:rPr sz="2000" spc="-2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income.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678891" y="3757929"/>
            <a:ext cx="3758565" cy="330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dirty="0">
                <a:latin typeface="Calibri"/>
                <a:cs typeface="Calibri"/>
              </a:rPr>
              <a:t>Income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Elasticity</a:t>
            </a:r>
            <a:r>
              <a:rPr sz="2000" spc="-1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of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Demand</a:t>
            </a:r>
            <a:r>
              <a:rPr sz="2000" spc="37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(IED)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spc="-50" dirty="0">
                <a:latin typeface="Calibri"/>
                <a:cs typeface="Calibri"/>
              </a:rPr>
              <a:t>=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4481829" y="3911346"/>
            <a:ext cx="3975100" cy="22860"/>
          </a:xfrm>
          <a:custGeom>
            <a:avLst/>
            <a:gdLst/>
            <a:ahLst/>
            <a:cxnLst/>
            <a:rect l="l" t="t" r="r" b="b"/>
            <a:pathLst>
              <a:path w="3975100" h="22860">
                <a:moveTo>
                  <a:pt x="3974592" y="0"/>
                </a:moveTo>
                <a:lnTo>
                  <a:pt x="0" y="0"/>
                </a:lnTo>
                <a:lnTo>
                  <a:pt x="0" y="22859"/>
                </a:lnTo>
                <a:lnTo>
                  <a:pt x="3974592" y="22859"/>
                </a:lnTo>
                <a:lnTo>
                  <a:pt x="3974592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4469638" y="3544570"/>
            <a:ext cx="4000500" cy="33655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2050" dirty="0">
                <a:latin typeface="Cambria Math"/>
                <a:cs typeface="Cambria Math"/>
              </a:rPr>
              <a:t>%</a:t>
            </a:r>
            <a:r>
              <a:rPr sz="2050" spc="5" dirty="0">
                <a:latin typeface="Cambria Math"/>
                <a:cs typeface="Cambria Math"/>
              </a:rPr>
              <a:t> </a:t>
            </a:r>
            <a:r>
              <a:rPr sz="2050" spc="114" dirty="0">
                <a:latin typeface="Cambria Math"/>
                <a:cs typeface="Cambria Math"/>
              </a:rPr>
              <a:t>change</a:t>
            </a:r>
            <a:r>
              <a:rPr sz="2050" spc="15" dirty="0">
                <a:latin typeface="Cambria Math"/>
                <a:cs typeface="Cambria Math"/>
              </a:rPr>
              <a:t> </a:t>
            </a:r>
            <a:r>
              <a:rPr sz="2050" spc="100" dirty="0">
                <a:latin typeface="Cambria Math"/>
                <a:cs typeface="Cambria Math"/>
              </a:rPr>
              <a:t>in</a:t>
            </a:r>
            <a:r>
              <a:rPr sz="2050" spc="10" dirty="0">
                <a:latin typeface="Cambria Math"/>
                <a:cs typeface="Cambria Math"/>
              </a:rPr>
              <a:t> </a:t>
            </a:r>
            <a:r>
              <a:rPr sz="2050" spc="110" dirty="0">
                <a:latin typeface="Cambria Math"/>
                <a:cs typeface="Cambria Math"/>
              </a:rPr>
              <a:t>quantity</a:t>
            </a:r>
            <a:r>
              <a:rPr sz="2050" spc="20" dirty="0">
                <a:latin typeface="Cambria Math"/>
                <a:cs typeface="Cambria Math"/>
              </a:rPr>
              <a:t> </a:t>
            </a:r>
            <a:r>
              <a:rPr sz="2050" spc="114" dirty="0">
                <a:latin typeface="Cambria Math"/>
                <a:cs typeface="Cambria Math"/>
              </a:rPr>
              <a:t>demanded</a:t>
            </a:r>
            <a:endParaRPr sz="2050">
              <a:latin typeface="Cambria Math"/>
              <a:cs typeface="Cambria Math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5232019" y="3931665"/>
            <a:ext cx="2476500" cy="33655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2050" dirty="0">
                <a:latin typeface="Cambria Math"/>
                <a:cs typeface="Cambria Math"/>
              </a:rPr>
              <a:t>% </a:t>
            </a:r>
            <a:r>
              <a:rPr sz="2050" spc="114" dirty="0">
                <a:latin typeface="Cambria Math"/>
                <a:cs typeface="Cambria Math"/>
              </a:rPr>
              <a:t>change</a:t>
            </a:r>
            <a:r>
              <a:rPr sz="2050" spc="20" dirty="0">
                <a:latin typeface="Cambria Math"/>
                <a:cs typeface="Cambria Math"/>
              </a:rPr>
              <a:t> </a:t>
            </a:r>
            <a:r>
              <a:rPr sz="2050" spc="100" dirty="0">
                <a:latin typeface="Cambria Math"/>
                <a:cs typeface="Cambria Math"/>
              </a:rPr>
              <a:t>in</a:t>
            </a:r>
            <a:r>
              <a:rPr sz="2050" spc="10" dirty="0">
                <a:latin typeface="Cambria Math"/>
                <a:cs typeface="Cambria Math"/>
              </a:rPr>
              <a:t> </a:t>
            </a:r>
            <a:r>
              <a:rPr sz="2050" spc="110" dirty="0">
                <a:latin typeface="Cambria Math"/>
                <a:cs typeface="Cambria Math"/>
              </a:rPr>
              <a:t>income</a:t>
            </a:r>
            <a:endParaRPr sz="2050">
              <a:latin typeface="Cambria Math"/>
              <a:cs typeface="Cambria Math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409143" y="4805298"/>
            <a:ext cx="8335009" cy="13677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2000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Example</a:t>
            </a:r>
            <a:r>
              <a:rPr sz="2000" dirty="0">
                <a:latin typeface="Calibri"/>
                <a:cs typeface="Calibri"/>
              </a:rPr>
              <a:t>:</a:t>
            </a:r>
            <a:r>
              <a:rPr sz="2000" spc="28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Suppose</a:t>
            </a:r>
            <a:r>
              <a:rPr sz="2000" spc="28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</a:t>
            </a:r>
            <a:r>
              <a:rPr sz="2000" spc="29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10%</a:t>
            </a:r>
            <a:r>
              <a:rPr sz="2000" spc="27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rise</a:t>
            </a:r>
            <a:r>
              <a:rPr sz="2000" spc="29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in</a:t>
            </a:r>
            <a:r>
              <a:rPr sz="2000" spc="29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29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income</a:t>
            </a:r>
            <a:r>
              <a:rPr sz="2000" spc="28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of</a:t>
            </a:r>
            <a:r>
              <a:rPr sz="2000" spc="29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29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population</a:t>
            </a:r>
            <a:r>
              <a:rPr sz="2000" spc="29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leads</a:t>
            </a:r>
            <a:r>
              <a:rPr sz="2000" spc="30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to</a:t>
            </a:r>
            <a:r>
              <a:rPr sz="2000" spc="29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</a:t>
            </a:r>
            <a:r>
              <a:rPr sz="2000" spc="285" dirty="0">
                <a:latin typeface="Calibri"/>
                <a:cs typeface="Calibri"/>
              </a:rPr>
              <a:t> </a:t>
            </a:r>
            <a:r>
              <a:rPr sz="2000" spc="-25" dirty="0">
                <a:latin typeface="Calibri"/>
                <a:cs typeface="Calibri"/>
              </a:rPr>
              <a:t>8% </a:t>
            </a:r>
            <a:r>
              <a:rPr sz="2000" dirty="0">
                <a:latin typeface="Calibri"/>
                <a:cs typeface="Calibri"/>
              </a:rPr>
              <a:t>increase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in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quantity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demanded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of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streaming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services.</a:t>
            </a:r>
            <a:endParaRPr sz="20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919"/>
              </a:spcBef>
            </a:pPr>
            <a:endParaRPr sz="20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2000" dirty="0">
                <a:latin typeface="Calibri"/>
                <a:cs typeface="Calibri"/>
              </a:rPr>
              <a:t>IED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=</a:t>
            </a:r>
            <a:r>
              <a:rPr sz="2000" spc="-1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(%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change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in</a:t>
            </a:r>
            <a:r>
              <a:rPr sz="2000" spc="-1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quantity</a:t>
            </a:r>
            <a:r>
              <a:rPr sz="2000" spc="-2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demanded)/(%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change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in</a:t>
            </a:r>
            <a:r>
              <a:rPr sz="2000" spc="-1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income)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=</a:t>
            </a:r>
            <a:r>
              <a:rPr sz="2000" spc="-1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8%/10%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=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spc="-25" dirty="0">
                <a:latin typeface="Calibri"/>
                <a:cs typeface="Calibri"/>
              </a:rPr>
              <a:t>0.8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540258" y="3429761"/>
            <a:ext cx="8147684" cy="864235"/>
          </a:xfrm>
          <a:custGeom>
            <a:avLst/>
            <a:gdLst/>
            <a:ahLst/>
            <a:cxnLst/>
            <a:rect l="l" t="t" r="r" b="b"/>
            <a:pathLst>
              <a:path w="8147684" h="864235">
                <a:moveTo>
                  <a:pt x="0" y="144017"/>
                </a:moveTo>
                <a:lnTo>
                  <a:pt x="7342" y="98511"/>
                </a:lnTo>
                <a:lnTo>
                  <a:pt x="27786" y="58978"/>
                </a:lnTo>
                <a:lnTo>
                  <a:pt x="58962" y="27797"/>
                </a:lnTo>
                <a:lnTo>
                  <a:pt x="98496" y="7345"/>
                </a:lnTo>
                <a:lnTo>
                  <a:pt x="144018" y="0"/>
                </a:lnTo>
                <a:lnTo>
                  <a:pt x="8003286" y="0"/>
                </a:lnTo>
                <a:lnTo>
                  <a:pt x="8048792" y="7345"/>
                </a:lnTo>
                <a:lnTo>
                  <a:pt x="8088325" y="27797"/>
                </a:lnTo>
                <a:lnTo>
                  <a:pt x="8119506" y="58978"/>
                </a:lnTo>
                <a:lnTo>
                  <a:pt x="8139958" y="98511"/>
                </a:lnTo>
                <a:lnTo>
                  <a:pt x="8147304" y="144017"/>
                </a:lnTo>
                <a:lnTo>
                  <a:pt x="8147304" y="720089"/>
                </a:lnTo>
                <a:lnTo>
                  <a:pt x="8139958" y="765596"/>
                </a:lnTo>
                <a:lnTo>
                  <a:pt x="8119506" y="805129"/>
                </a:lnTo>
                <a:lnTo>
                  <a:pt x="8088325" y="836310"/>
                </a:lnTo>
                <a:lnTo>
                  <a:pt x="8048792" y="856762"/>
                </a:lnTo>
                <a:lnTo>
                  <a:pt x="8003286" y="864107"/>
                </a:lnTo>
                <a:lnTo>
                  <a:pt x="144018" y="864107"/>
                </a:lnTo>
                <a:lnTo>
                  <a:pt x="98496" y="856762"/>
                </a:lnTo>
                <a:lnTo>
                  <a:pt x="58962" y="836310"/>
                </a:lnTo>
                <a:lnTo>
                  <a:pt x="27786" y="805129"/>
                </a:lnTo>
                <a:lnTo>
                  <a:pt x="7342" y="765596"/>
                </a:lnTo>
                <a:lnTo>
                  <a:pt x="0" y="720089"/>
                </a:lnTo>
                <a:lnTo>
                  <a:pt x="0" y="144017"/>
                </a:lnTo>
                <a:close/>
              </a:path>
            </a:pathLst>
          </a:custGeom>
          <a:ln w="38099">
            <a:solidFill>
              <a:srgbClr val="006FC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34</a:t>
            </a:fld>
            <a:endParaRPr spc="-25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35</a:t>
            </a:fld>
            <a:endParaRPr spc="-25"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261619" rIns="0" bIns="0" rtlCol="0">
            <a:spAutoFit/>
          </a:bodyPr>
          <a:lstStyle/>
          <a:p>
            <a:pPr marL="342900">
              <a:lnSpc>
                <a:spcPct val="100000"/>
              </a:lnSpc>
              <a:spcBef>
                <a:spcPts val="95"/>
              </a:spcBef>
            </a:pPr>
            <a:r>
              <a:rPr sz="2200" dirty="0"/>
              <a:t>THE</a:t>
            </a:r>
            <a:r>
              <a:rPr sz="2200" spc="-65" dirty="0"/>
              <a:t> </a:t>
            </a:r>
            <a:r>
              <a:rPr sz="2200" dirty="0"/>
              <a:t>ELASTICITY</a:t>
            </a:r>
            <a:r>
              <a:rPr sz="2200" spc="-55" dirty="0"/>
              <a:t> </a:t>
            </a:r>
            <a:r>
              <a:rPr sz="2200" dirty="0"/>
              <a:t>OF</a:t>
            </a:r>
            <a:r>
              <a:rPr sz="2200" spc="-50" dirty="0"/>
              <a:t> </a:t>
            </a:r>
            <a:r>
              <a:rPr sz="2200" spc="-10" dirty="0"/>
              <a:t>DEMAND</a:t>
            </a:r>
            <a:endParaRPr sz="2200"/>
          </a:p>
        </p:txBody>
      </p:sp>
      <p:sp>
        <p:nvSpPr>
          <p:cNvPr id="3" name="object 3"/>
          <p:cNvSpPr txBox="1"/>
          <p:nvPr/>
        </p:nvSpPr>
        <p:spPr>
          <a:xfrm>
            <a:off x="409143" y="1037082"/>
            <a:ext cx="8333105" cy="472122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algn="just">
              <a:lnSpc>
                <a:spcPct val="100000"/>
              </a:lnSpc>
              <a:spcBef>
                <a:spcPts val="105"/>
              </a:spcBef>
            </a:pPr>
            <a:r>
              <a:rPr sz="2000" b="1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Income</a:t>
            </a:r>
            <a:r>
              <a:rPr sz="2000" b="1" u="sng" spc="-4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000" b="1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Elasticity</a:t>
            </a:r>
            <a:r>
              <a:rPr sz="2000" b="1" u="sng" spc="-6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000" b="1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of</a:t>
            </a:r>
            <a:r>
              <a:rPr sz="2000" b="1" u="sng" spc="-2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000" b="1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Demand:</a:t>
            </a:r>
            <a:r>
              <a:rPr sz="2000" b="1" u="sng" spc="-5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000" b="1" u="sng" spc="-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Interpretation</a:t>
            </a:r>
            <a:endParaRPr sz="20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915"/>
              </a:spcBef>
            </a:pPr>
            <a:endParaRPr sz="2000">
              <a:latin typeface="Calibri"/>
              <a:cs typeface="Calibri"/>
            </a:endParaRPr>
          </a:p>
          <a:p>
            <a:pPr marL="12700" marR="5715" algn="just">
              <a:lnSpc>
                <a:spcPct val="100000"/>
              </a:lnSpc>
            </a:pPr>
            <a:r>
              <a:rPr sz="2000" b="1" dirty="0">
                <a:solidFill>
                  <a:srgbClr val="006FC0"/>
                </a:solidFill>
                <a:latin typeface="Calibri"/>
                <a:cs typeface="Calibri"/>
              </a:rPr>
              <a:t>Normal</a:t>
            </a:r>
            <a:r>
              <a:rPr sz="2000" b="1" spc="27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006FC0"/>
                </a:solidFill>
                <a:latin typeface="Calibri"/>
                <a:cs typeface="Calibri"/>
              </a:rPr>
              <a:t>goods</a:t>
            </a:r>
            <a:r>
              <a:rPr sz="2000" dirty="0">
                <a:solidFill>
                  <a:srgbClr val="006FC0"/>
                </a:solidFill>
                <a:latin typeface="Calibri"/>
                <a:cs typeface="Calibri"/>
              </a:rPr>
              <a:t>:</a:t>
            </a:r>
            <a:r>
              <a:rPr sz="2000" spc="29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positive</a:t>
            </a:r>
            <a:r>
              <a:rPr sz="2000" b="1" spc="290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income</a:t>
            </a:r>
            <a:r>
              <a:rPr sz="2000" b="1" spc="295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elasticity</a:t>
            </a:r>
            <a:r>
              <a:rPr sz="2000" b="1" spc="275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of</a:t>
            </a:r>
            <a:r>
              <a:rPr sz="2000" b="1" spc="290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demand</a:t>
            </a:r>
            <a:r>
              <a:rPr sz="2000" b="1" spc="29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(i.e.,</a:t>
            </a:r>
            <a:r>
              <a:rPr sz="2000" spc="29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IED&gt;0)</a:t>
            </a:r>
            <a:r>
              <a:rPr sz="2000" spc="29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-</a:t>
            </a:r>
            <a:r>
              <a:rPr sz="2000" dirty="0">
                <a:latin typeface="Calibri"/>
                <a:cs typeface="Calibri"/>
              </a:rPr>
              <a:t>&gt;</a:t>
            </a:r>
            <a:r>
              <a:rPr sz="2000" spc="27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quantity </a:t>
            </a:r>
            <a:r>
              <a:rPr sz="2000" dirty="0">
                <a:latin typeface="Calibri"/>
                <a:cs typeface="Calibri"/>
              </a:rPr>
              <a:t>demanded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increases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with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rise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in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income.</a:t>
            </a:r>
            <a:endParaRPr sz="2000">
              <a:latin typeface="Calibri"/>
              <a:cs typeface="Calibri"/>
            </a:endParaRPr>
          </a:p>
          <a:p>
            <a:pPr marL="469900" marR="5715" algn="just">
              <a:lnSpc>
                <a:spcPct val="100000"/>
              </a:lnSpc>
              <a:spcBef>
                <a:spcPts val="484"/>
              </a:spcBef>
            </a:pPr>
            <a:r>
              <a:rPr sz="2000" dirty="0">
                <a:latin typeface="Calibri"/>
                <a:cs typeface="Calibri"/>
              </a:rPr>
              <a:t>For</a:t>
            </a:r>
            <a:r>
              <a:rPr sz="2000" spc="25" dirty="0">
                <a:latin typeface="Calibri"/>
                <a:cs typeface="Calibri"/>
              </a:rPr>
              <a:t>  </a:t>
            </a:r>
            <a:r>
              <a:rPr sz="2000" dirty="0">
                <a:solidFill>
                  <a:srgbClr val="006FC0"/>
                </a:solidFill>
                <a:latin typeface="Calibri"/>
                <a:cs typeface="Calibri"/>
              </a:rPr>
              <a:t>necessities</a:t>
            </a:r>
            <a:r>
              <a:rPr sz="2000" dirty="0">
                <a:latin typeface="Calibri"/>
                <a:cs typeface="Calibri"/>
              </a:rPr>
              <a:t>:</a:t>
            </a:r>
            <a:r>
              <a:rPr sz="2000" spc="35" dirty="0">
                <a:latin typeface="Calibri"/>
                <a:cs typeface="Calibri"/>
              </a:rPr>
              <a:t>  </a:t>
            </a:r>
            <a:r>
              <a:rPr sz="2000" dirty="0">
                <a:latin typeface="Calibri"/>
                <a:cs typeface="Calibri"/>
              </a:rPr>
              <a:t>income</a:t>
            </a:r>
            <a:r>
              <a:rPr sz="2000" spc="25" dirty="0">
                <a:latin typeface="Calibri"/>
                <a:cs typeface="Calibri"/>
              </a:rPr>
              <a:t>  </a:t>
            </a:r>
            <a:r>
              <a:rPr sz="2000" dirty="0">
                <a:latin typeface="Calibri"/>
                <a:cs typeface="Calibri"/>
              </a:rPr>
              <a:t>elasticity</a:t>
            </a:r>
            <a:r>
              <a:rPr sz="2000" spc="35" dirty="0">
                <a:latin typeface="Calibri"/>
                <a:cs typeface="Calibri"/>
              </a:rPr>
              <a:t>  </a:t>
            </a:r>
            <a:r>
              <a:rPr sz="2000" dirty="0">
                <a:latin typeface="Calibri"/>
                <a:cs typeface="Calibri"/>
              </a:rPr>
              <a:t>of</a:t>
            </a:r>
            <a:r>
              <a:rPr sz="2000" spc="35" dirty="0">
                <a:latin typeface="Calibri"/>
                <a:cs typeface="Calibri"/>
              </a:rPr>
              <a:t>  </a:t>
            </a:r>
            <a:r>
              <a:rPr sz="2000" dirty="0">
                <a:latin typeface="Calibri"/>
                <a:cs typeface="Calibri"/>
              </a:rPr>
              <a:t>demand</a:t>
            </a:r>
            <a:r>
              <a:rPr sz="2000" spc="35" dirty="0">
                <a:latin typeface="Calibri"/>
                <a:cs typeface="Calibri"/>
              </a:rPr>
              <a:t>  </a:t>
            </a:r>
            <a:r>
              <a:rPr sz="2000" dirty="0">
                <a:latin typeface="Calibri"/>
                <a:cs typeface="Calibri"/>
              </a:rPr>
              <a:t>is</a:t>
            </a:r>
            <a:r>
              <a:rPr sz="2000" spc="30" dirty="0">
                <a:latin typeface="Calibri"/>
                <a:cs typeface="Calibri"/>
              </a:rPr>
              <a:t>  </a:t>
            </a:r>
            <a:r>
              <a:rPr sz="2000" dirty="0">
                <a:latin typeface="Calibri"/>
                <a:cs typeface="Calibri"/>
              </a:rPr>
              <a:t>between</a:t>
            </a:r>
            <a:r>
              <a:rPr sz="2000" spc="35" dirty="0">
                <a:latin typeface="Calibri"/>
                <a:cs typeface="Calibri"/>
              </a:rPr>
              <a:t>  </a:t>
            </a:r>
            <a:r>
              <a:rPr sz="2000" dirty="0">
                <a:latin typeface="Calibri"/>
                <a:cs typeface="Calibri"/>
              </a:rPr>
              <a:t>0</a:t>
            </a:r>
            <a:r>
              <a:rPr sz="2000" spc="30" dirty="0">
                <a:latin typeface="Calibri"/>
                <a:cs typeface="Calibri"/>
              </a:rPr>
              <a:t>  </a:t>
            </a:r>
            <a:r>
              <a:rPr sz="2000" dirty="0">
                <a:latin typeface="Calibri"/>
                <a:cs typeface="Calibri"/>
              </a:rPr>
              <a:t>and</a:t>
            </a:r>
            <a:r>
              <a:rPr sz="2000" spc="35" dirty="0">
                <a:latin typeface="Calibri"/>
                <a:cs typeface="Calibri"/>
              </a:rPr>
              <a:t>  </a:t>
            </a:r>
            <a:r>
              <a:rPr sz="2000" dirty="0">
                <a:latin typeface="Calibri"/>
                <a:cs typeface="Calibri"/>
              </a:rPr>
              <a:t>1</a:t>
            </a:r>
            <a:r>
              <a:rPr sz="2000" spc="35" dirty="0">
                <a:latin typeface="Calibri"/>
                <a:cs typeface="Calibri"/>
              </a:rPr>
              <a:t>  </a:t>
            </a:r>
            <a:r>
              <a:rPr sz="2000" spc="-10" dirty="0">
                <a:latin typeface="Calibri"/>
                <a:cs typeface="Calibri"/>
              </a:rPr>
              <a:t>(i.e., </a:t>
            </a:r>
            <a:r>
              <a:rPr sz="2000" dirty="0">
                <a:latin typeface="Calibri"/>
                <a:cs typeface="Calibri"/>
              </a:rPr>
              <a:t>0&lt;IED&lt;1)</a:t>
            </a:r>
            <a:r>
              <a:rPr sz="2000" spc="4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-</a:t>
            </a:r>
            <a:r>
              <a:rPr sz="2000" dirty="0">
                <a:latin typeface="Calibri"/>
                <a:cs typeface="Calibri"/>
              </a:rPr>
              <a:t>&gt;</a:t>
            </a:r>
            <a:r>
              <a:rPr sz="2000" spc="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demand</a:t>
            </a:r>
            <a:r>
              <a:rPr sz="2000" spc="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increases</a:t>
            </a:r>
            <a:r>
              <a:rPr sz="2000" spc="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less</a:t>
            </a:r>
            <a:r>
              <a:rPr sz="2000" spc="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rapidly</a:t>
            </a:r>
            <a:r>
              <a:rPr sz="2000" spc="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than</a:t>
            </a:r>
            <a:r>
              <a:rPr sz="2000" spc="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an</a:t>
            </a:r>
            <a:r>
              <a:rPr sz="2000" spc="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increase</a:t>
            </a:r>
            <a:r>
              <a:rPr sz="2000" spc="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in</a:t>
            </a:r>
            <a:r>
              <a:rPr sz="2000" spc="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income</a:t>
            </a:r>
            <a:r>
              <a:rPr sz="2000" spc="3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(e.g., </a:t>
            </a:r>
            <a:r>
              <a:rPr sz="2000" dirty="0">
                <a:latin typeface="Calibri"/>
                <a:cs typeface="Calibri"/>
              </a:rPr>
              <a:t>food,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clothing,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medical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services)</a:t>
            </a:r>
            <a:endParaRPr sz="20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919"/>
              </a:spcBef>
            </a:pPr>
            <a:endParaRPr sz="2000">
              <a:latin typeface="Calibri"/>
              <a:cs typeface="Calibri"/>
            </a:endParaRPr>
          </a:p>
          <a:p>
            <a:pPr marL="469900" marR="5080" algn="just">
              <a:lnSpc>
                <a:spcPct val="100000"/>
              </a:lnSpc>
            </a:pPr>
            <a:r>
              <a:rPr sz="2000" dirty="0">
                <a:latin typeface="Calibri"/>
                <a:cs typeface="Calibri"/>
              </a:rPr>
              <a:t>For</a:t>
            </a:r>
            <a:r>
              <a:rPr sz="2000" spc="175" dirty="0"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006FC0"/>
                </a:solidFill>
                <a:latin typeface="Calibri"/>
                <a:cs typeface="Calibri"/>
              </a:rPr>
              <a:t>luxuries</a:t>
            </a:r>
            <a:r>
              <a:rPr sz="2000" dirty="0">
                <a:latin typeface="Calibri"/>
                <a:cs typeface="Calibri"/>
              </a:rPr>
              <a:t>:</a:t>
            </a:r>
            <a:r>
              <a:rPr sz="2000" spc="20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income</a:t>
            </a:r>
            <a:r>
              <a:rPr sz="2000" spc="18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elasticity</a:t>
            </a:r>
            <a:r>
              <a:rPr sz="2000" spc="19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of</a:t>
            </a:r>
            <a:r>
              <a:rPr sz="2000" spc="18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demand</a:t>
            </a:r>
            <a:r>
              <a:rPr sz="2000" spc="18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is</a:t>
            </a:r>
            <a:r>
              <a:rPr sz="2000" spc="19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greater</a:t>
            </a:r>
            <a:r>
              <a:rPr sz="2000" spc="19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than</a:t>
            </a:r>
            <a:r>
              <a:rPr sz="2000" spc="204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1</a:t>
            </a:r>
            <a:r>
              <a:rPr sz="2000" spc="18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(i.e.,</a:t>
            </a:r>
            <a:r>
              <a:rPr sz="2000" spc="18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IED&gt;1)</a:t>
            </a:r>
            <a:r>
              <a:rPr sz="2000" spc="18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-</a:t>
            </a:r>
            <a:r>
              <a:rPr sz="2000" spc="-50" dirty="0">
                <a:latin typeface="Calibri"/>
                <a:cs typeface="Calibri"/>
              </a:rPr>
              <a:t>&gt; </a:t>
            </a:r>
            <a:r>
              <a:rPr sz="2000" dirty="0">
                <a:latin typeface="Calibri"/>
                <a:cs typeface="Calibri"/>
              </a:rPr>
              <a:t>demand</a:t>
            </a:r>
            <a:r>
              <a:rPr sz="2000" spc="3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increases</a:t>
            </a:r>
            <a:r>
              <a:rPr sz="2000" spc="3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more</a:t>
            </a:r>
            <a:r>
              <a:rPr sz="2000" spc="3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rapidly</a:t>
            </a:r>
            <a:r>
              <a:rPr sz="2000" spc="3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than</a:t>
            </a:r>
            <a:r>
              <a:rPr sz="2000" spc="3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an</a:t>
            </a:r>
            <a:r>
              <a:rPr sz="2000" spc="3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increase</a:t>
            </a:r>
            <a:r>
              <a:rPr sz="2000" spc="3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in</a:t>
            </a:r>
            <a:r>
              <a:rPr sz="2000" spc="3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income</a:t>
            </a:r>
            <a:r>
              <a:rPr sz="2000" spc="3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(e.g.,</a:t>
            </a:r>
            <a:r>
              <a:rPr sz="2000" spc="36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sports </a:t>
            </a:r>
            <a:r>
              <a:rPr sz="2000" dirty="0">
                <a:latin typeface="Calibri"/>
                <a:cs typeface="Calibri"/>
              </a:rPr>
              <a:t>cars,</a:t>
            </a:r>
            <a:r>
              <a:rPr sz="2000" spc="-7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expensive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food)</a:t>
            </a:r>
            <a:endParaRPr sz="20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919"/>
              </a:spcBef>
            </a:pPr>
            <a:endParaRPr sz="2000">
              <a:latin typeface="Calibri"/>
              <a:cs typeface="Calibri"/>
            </a:endParaRPr>
          </a:p>
          <a:p>
            <a:pPr marL="12700" marR="5715" algn="just">
              <a:lnSpc>
                <a:spcPct val="100000"/>
              </a:lnSpc>
            </a:pPr>
            <a:r>
              <a:rPr sz="2000" b="1" dirty="0">
                <a:solidFill>
                  <a:srgbClr val="006FC0"/>
                </a:solidFill>
                <a:latin typeface="Calibri"/>
                <a:cs typeface="Calibri"/>
              </a:rPr>
              <a:t>Inferior</a:t>
            </a:r>
            <a:r>
              <a:rPr sz="2000" b="1" spc="22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006FC0"/>
                </a:solidFill>
                <a:latin typeface="Calibri"/>
                <a:cs typeface="Calibri"/>
              </a:rPr>
              <a:t>goods:</a:t>
            </a:r>
            <a:r>
              <a:rPr sz="2000" b="1" spc="21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negative</a:t>
            </a:r>
            <a:r>
              <a:rPr sz="2000" b="1" spc="225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income</a:t>
            </a:r>
            <a:r>
              <a:rPr sz="2000" b="1" spc="220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elasticity</a:t>
            </a:r>
            <a:r>
              <a:rPr sz="2000" b="1" spc="215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of</a:t>
            </a:r>
            <a:r>
              <a:rPr sz="2000" b="1" spc="200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demand</a:t>
            </a:r>
            <a:r>
              <a:rPr sz="2000" b="1" spc="22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(i.e.,</a:t>
            </a:r>
            <a:r>
              <a:rPr sz="2000" spc="21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IED&lt;0)</a:t>
            </a:r>
            <a:r>
              <a:rPr sz="2000" spc="21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-</a:t>
            </a:r>
            <a:r>
              <a:rPr sz="2000" dirty="0">
                <a:latin typeface="Calibri"/>
                <a:cs typeface="Calibri"/>
              </a:rPr>
              <a:t>&gt;</a:t>
            </a:r>
            <a:r>
              <a:rPr sz="2000" spc="21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quantity </a:t>
            </a:r>
            <a:r>
              <a:rPr sz="2000" dirty="0">
                <a:latin typeface="Calibri"/>
                <a:cs typeface="Calibri"/>
              </a:rPr>
              <a:t>demanded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decreases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with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rise</a:t>
            </a:r>
            <a:r>
              <a:rPr sz="2000" spc="-2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in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income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(e.g.,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frozen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pizza,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buses)</a:t>
            </a:r>
            <a:endParaRPr sz="20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261619" rIns="0" bIns="0" rtlCol="0">
            <a:spAutoFit/>
          </a:bodyPr>
          <a:lstStyle/>
          <a:p>
            <a:pPr marL="342900">
              <a:lnSpc>
                <a:spcPct val="100000"/>
              </a:lnSpc>
              <a:spcBef>
                <a:spcPts val="95"/>
              </a:spcBef>
            </a:pPr>
            <a:r>
              <a:rPr sz="2200" dirty="0"/>
              <a:t>THE</a:t>
            </a:r>
            <a:r>
              <a:rPr sz="2200" spc="-65" dirty="0"/>
              <a:t> </a:t>
            </a:r>
            <a:r>
              <a:rPr sz="2200" dirty="0"/>
              <a:t>ELASTICITY</a:t>
            </a:r>
            <a:r>
              <a:rPr sz="2200" spc="-55" dirty="0"/>
              <a:t> </a:t>
            </a:r>
            <a:r>
              <a:rPr sz="2200" dirty="0"/>
              <a:t>OF</a:t>
            </a:r>
            <a:r>
              <a:rPr sz="2200" spc="-50" dirty="0"/>
              <a:t> </a:t>
            </a:r>
            <a:r>
              <a:rPr sz="2200" spc="-10" dirty="0"/>
              <a:t>DEMAND</a:t>
            </a:r>
            <a:endParaRPr sz="2200"/>
          </a:p>
        </p:txBody>
      </p:sp>
      <p:sp>
        <p:nvSpPr>
          <p:cNvPr id="3" name="object 3"/>
          <p:cNvSpPr txBox="1"/>
          <p:nvPr/>
        </p:nvSpPr>
        <p:spPr>
          <a:xfrm>
            <a:off x="409143" y="1037082"/>
            <a:ext cx="4639945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b="1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Income</a:t>
            </a:r>
            <a:r>
              <a:rPr sz="2000" b="1" u="sng" spc="-4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000" b="1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Elasticity</a:t>
            </a:r>
            <a:r>
              <a:rPr sz="2000" b="1" u="sng" spc="-6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000" b="1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of</a:t>
            </a:r>
            <a:r>
              <a:rPr sz="2000" b="1" u="sng" spc="-2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000" b="1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Demand:</a:t>
            </a:r>
            <a:r>
              <a:rPr sz="2000" b="1" u="sng" spc="-5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000" b="1" u="sng" spc="-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Interpretation</a:t>
            </a:r>
            <a:endParaRPr sz="2000">
              <a:latin typeface="Calibri"/>
              <a:cs typeface="Calibri"/>
            </a:endParaRPr>
          </a:p>
        </p:txBody>
      </p:sp>
      <p:grpSp>
        <p:nvGrpSpPr>
          <p:cNvPr id="4" name="object 4"/>
          <p:cNvGrpSpPr/>
          <p:nvPr/>
        </p:nvGrpSpPr>
        <p:grpSpPr>
          <a:xfrm>
            <a:off x="1313640" y="2430792"/>
            <a:ext cx="6308090" cy="767080"/>
            <a:chOff x="1313640" y="2430792"/>
            <a:chExt cx="6308090" cy="767080"/>
          </a:xfrm>
        </p:grpSpPr>
        <p:pic>
          <p:nvPicPr>
            <p:cNvPr id="5" name="object 5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313640" y="2660136"/>
              <a:ext cx="6307931" cy="227099"/>
            </a:xfrm>
            <a:prstGeom prst="rect">
              <a:avLst/>
            </a:prstGeom>
          </p:spPr>
        </p:pic>
        <p:sp>
          <p:nvSpPr>
            <p:cNvPr id="6" name="object 6"/>
            <p:cNvSpPr/>
            <p:nvPr/>
          </p:nvSpPr>
          <p:spPr>
            <a:xfrm>
              <a:off x="1337309" y="2657856"/>
              <a:ext cx="6264910" cy="190500"/>
            </a:xfrm>
            <a:custGeom>
              <a:avLst/>
              <a:gdLst/>
              <a:ahLst/>
              <a:cxnLst/>
              <a:rect l="l" t="t" r="r" b="b"/>
              <a:pathLst>
                <a:path w="6264909" h="190500">
                  <a:moveTo>
                    <a:pt x="190500" y="0"/>
                  </a:moveTo>
                  <a:lnTo>
                    <a:pt x="0" y="95250"/>
                  </a:lnTo>
                  <a:lnTo>
                    <a:pt x="190500" y="190500"/>
                  </a:lnTo>
                  <a:lnTo>
                    <a:pt x="129540" y="114300"/>
                  </a:lnTo>
                  <a:lnTo>
                    <a:pt x="114300" y="114300"/>
                  </a:lnTo>
                  <a:lnTo>
                    <a:pt x="114300" y="76200"/>
                  </a:lnTo>
                  <a:lnTo>
                    <a:pt x="129540" y="76200"/>
                  </a:lnTo>
                  <a:lnTo>
                    <a:pt x="190500" y="0"/>
                  </a:lnTo>
                  <a:close/>
                </a:path>
                <a:path w="6264909" h="190500">
                  <a:moveTo>
                    <a:pt x="6150356" y="95250"/>
                  </a:moveTo>
                  <a:lnTo>
                    <a:pt x="6074156" y="190500"/>
                  </a:lnTo>
                  <a:lnTo>
                    <a:pt x="6226556" y="114300"/>
                  </a:lnTo>
                  <a:lnTo>
                    <a:pt x="6150356" y="114300"/>
                  </a:lnTo>
                  <a:lnTo>
                    <a:pt x="6150356" y="95250"/>
                  </a:lnTo>
                  <a:close/>
                </a:path>
                <a:path w="6264909" h="190500">
                  <a:moveTo>
                    <a:pt x="114300" y="95250"/>
                  </a:moveTo>
                  <a:lnTo>
                    <a:pt x="114300" y="114300"/>
                  </a:lnTo>
                  <a:lnTo>
                    <a:pt x="129540" y="114300"/>
                  </a:lnTo>
                  <a:lnTo>
                    <a:pt x="114300" y="95250"/>
                  </a:lnTo>
                  <a:close/>
                </a:path>
                <a:path w="6264909" h="190500">
                  <a:moveTo>
                    <a:pt x="6135116" y="76200"/>
                  </a:moveTo>
                  <a:lnTo>
                    <a:pt x="129540" y="76200"/>
                  </a:lnTo>
                  <a:lnTo>
                    <a:pt x="114300" y="95250"/>
                  </a:lnTo>
                  <a:lnTo>
                    <a:pt x="129540" y="114300"/>
                  </a:lnTo>
                  <a:lnTo>
                    <a:pt x="6135116" y="114300"/>
                  </a:lnTo>
                  <a:lnTo>
                    <a:pt x="6150356" y="95250"/>
                  </a:lnTo>
                  <a:lnTo>
                    <a:pt x="6135116" y="76200"/>
                  </a:lnTo>
                  <a:close/>
                </a:path>
                <a:path w="6264909" h="190500">
                  <a:moveTo>
                    <a:pt x="6226556" y="76200"/>
                  </a:moveTo>
                  <a:lnTo>
                    <a:pt x="6150356" y="76200"/>
                  </a:lnTo>
                  <a:lnTo>
                    <a:pt x="6150356" y="114300"/>
                  </a:lnTo>
                  <a:lnTo>
                    <a:pt x="6226556" y="114300"/>
                  </a:lnTo>
                  <a:lnTo>
                    <a:pt x="6264656" y="95250"/>
                  </a:lnTo>
                  <a:lnTo>
                    <a:pt x="6226556" y="76200"/>
                  </a:lnTo>
                  <a:close/>
                </a:path>
                <a:path w="6264909" h="190500">
                  <a:moveTo>
                    <a:pt x="129540" y="76200"/>
                  </a:moveTo>
                  <a:lnTo>
                    <a:pt x="114300" y="76200"/>
                  </a:lnTo>
                  <a:lnTo>
                    <a:pt x="114300" y="95250"/>
                  </a:lnTo>
                  <a:lnTo>
                    <a:pt x="129540" y="76200"/>
                  </a:lnTo>
                  <a:close/>
                </a:path>
                <a:path w="6264909" h="190500">
                  <a:moveTo>
                    <a:pt x="6074156" y="0"/>
                  </a:moveTo>
                  <a:lnTo>
                    <a:pt x="6150356" y="95250"/>
                  </a:lnTo>
                  <a:lnTo>
                    <a:pt x="6150356" y="76200"/>
                  </a:lnTo>
                  <a:lnTo>
                    <a:pt x="6226556" y="76200"/>
                  </a:lnTo>
                  <a:lnTo>
                    <a:pt x="6074156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7" name="object 7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294632" y="2430792"/>
              <a:ext cx="119034" cy="766559"/>
            </a:xfrm>
            <a:prstGeom prst="rect">
              <a:avLst/>
            </a:prstGeom>
          </p:spPr>
        </p:pic>
        <p:sp>
          <p:nvSpPr>
            <p:cNvPr id="8" name="object 8"/>
            <p:cNvSpPr/>
            <p:nvPr/>
          </p:nvSpPr>
          <p:spPr>
            <a:xfrm>
              <a:off x="4356354" y="2449830"/>
              <a:ext cx="0" cy="667385"/>
            </a:xfrm>
            <a:custGeom>
              <a:avLst/>
              <a:gdLst/>
              <a:ahLst/>
              <a:cxnLst/>
              <a:rect l="l" t="t" r="r" b="b"/>
              <a:pathLst>
                <a:path h="667385">
                  <a:moveTo>
                    <a:pt x="0" y="0"/>
                  </a:moveTo>
                  <a:lnTo>
                    <a:pt x="0" y="667004"/>
                  </a:lnTo>
                </a:path>
              </a:pathLst>
            </a:custGeom>
            <a:ln w="381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9" name="object 9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5868923" y="2580119"/>
              <a:ext cx="119034" cy="387108"/>
            </a:xfrm>
            <a:prstGeom prst="rect">
              <a:avLst/>
            </a:prstGeom>
          </p:spPr>
        </p:pic>
        <p:sp>
          <p:nvSpPr>
            <p:cNvPr id="10" name="object 10"/>
            <p:cNvSpPr/>
            <p:nvPr/>
          </p:nvSpPr>
          <p:spPr>
            <a:xfrm>
              <a:off x="5930646" y="2599182"/>
              <a:ext cx="0" cy="288290"/>
            </a:xfrm>
            <a:custGeom>
              <a:avLst/>
              <a:gdLst/>
              <a:ahLst/>
              <a:cxnLst/>
              <a:rect l="l" t="t" r="r" b="b"/>
              <a:pathLst>
                <a:path h="288289">
                  <a:moveTo>
                    <a:pt x="0" y="0"/>
                  </a:moveTo>
                  <a:lnTo>
                    <a:pt x="0" y="288035"/>
                  </a:lnTo>
                </a:path>
              </a:pathLst>
            </a:custGeom>
            <a:ln w="381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1" name="object 11"/>
          <p:cNvSpPr txBox="1"/>
          <p:nvPr/>
        </p:nvSpPr>
        <p:spPr>
          <a:xfrm>
            <a:off x="1668272" y="4327397"/>
            <a:ext cx="1712595" cy="330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dirty="0">
                <a:latin typeface="Calibri"/>
                <a:cs typeface="Calibri"/>
              </a:rPr>
              <a:t>INFERIOR</a:t>
            </a:r>
            <a:r>
              <a:rPr sz="2000" spc="-65" dirty="0">
                <a:latin typeface="Calibri"/>
                <a:cs typeface="Calibri"/>
              </a:rPr>
              <a:t> </a:t>
            </a:r>
            <a:r>
              <a:rPr sz="2000" spc="-20" dirty="0">
                <a:latin typeface="Calibri"/>
                <a:cs typeface="Calibri"/>
              </a:rPr>
              <a:t>GOOD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6413753" y="2933826"/>
            <a:ext cx="831215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spc="-10" dirty="0">
                <a:latin typeface="Calibri"/>
                <a:cs typeface="Calibri"/>
              </a:rPr>
              <a:t>luxuries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4579111" y="2932302"/>
            <a:ext cx="1146175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spc="-10" dirty="0">
                <a:latin typeface="Calibri"/>
                <a:cs typeface="Calibri"/>
              </a:rPr>
              <a:t>necessities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5357240" y="4327397"/>
            <a:ext cx="1677670" cy="330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dirty="0">
                <a:latin typeface="Calibri"/>
                <a:cs typeface="Calibri"/>
              </a:rPr>
              <a:t>NORMAL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spc="-20" dirty="0">
                <a:latin typeface="Calibri"/>
                <a:cs typeface="Calibri"/>
              </a:rPr>
              <a:t>GOOD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4279138" y="3332479"/>
            <a:ext cx="154940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spc="-50" dirty="0">
                <a:latin typeface="Calibri"/>
                <a:cs typeface="Calibri"/>
              </a:rPr>
              <a:t>0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5853810" y="3334003"/>
            <a:ext cx="154940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spc="-50" dirty="0">
                <a:latin typeface="Calibri"/>
                <a:cs typeface="Calibri"/>
              </a:rPr>
              <a:t>1</a:t>
            </a:r>
            <a:endParaRPr sz="2000">
              <a:latin typeface="Calibri"/>
              <a:cs typeface="Calibri"/>
            </a:endParaRPr>
          </a:p>
        </p:txBody>
      </p:sp>
      <p:grpSp>
        <p:nvGrpSpPr>
          <p:cNvPr id="17" name="object 17"/>
          <p:cNvGrpSpPr/>
          <p:nvPr/>
        </p:nvGrpSpPr>
        <p:grpSpPr>
          <a:xfrm>
            <a:off x="1275588" y="3881615"/>
            <a:ext cx="6375400" cy="387350"/>
            <a:chOff x="1275588" y="3881615"/>
            <a:chExt cx="6375400" cy="387350"/>
          </a:xfrm>
        </p:grpSpPr>
        <p:pic>
          <p:nvPicPr>
            <p:cNvPr id="18" name="object 18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4271759" y="3892141"/>
              <a:ext cx="3378732" cy="369103"/>
            </a:xfrm>
            <a:prstGeom prst="rect">
              <a:avLst/>
            </a:prstGeom>
          </p:spPr>
        </p:pic>
        <p:sp>
          <p:nvSpPr>
            <p:cNvPr id="19" name="object 19"/>
            <p:cNvSpPr/>
            <p:nvPr/>
          </p:nvSpPr>
          <p:spPr>
            <a:xfrm>
              <a:off x="4324350" y="3902202"/>
              <a:ext cx="3278504" cy="288290"/>
            </a:xfrm>
            <a:custGeom>
              <a:avLst/>
              <a:gdLst/>
              <a:ahLst/>
              <a:cxnLst/>
              <a:rect l="l" t="t" r="r" b="b"/>
              <a:pathLst>
                <a:path w="3278504" h="288289">
                  <a:moveTo>
                    <a:pt x="3278124" y="0"/>
                  </a:moveTo>
                  <a:lnTo>
                    <a:pt x="3276230" y="56042"/>
                  </a:lnTo>
                  <a:lnTo>
                    <a:pt x="3271075" y="101822"/>
                  </a:lnTo>
                  <a:lnTo>
                    <a:pt x="3263443" y="132695"/>
                  </a:lnTo>
                  <a:lnTo>
                    <a:pt x="3254121" y="144018"/>
                  </a:lnTo>
                  <a:lnTo>
                    <a:pt x="1663064" y="144018"/>
                  </a:lnTo>
                  <a:lnTo>
                    <a:pt x="1653742" y="155340"/>
                  </a:lnTo>
                  <a:lnTo>
                    <a:pt x="1646110" y="186213"/>
                  </a:lnTo>
                  <a:lnTo>
                    <a:pt x="1640955" y="231993"/>
                  </a:lnTo>
                  <a:lnTo>
                    <a:pt x="1639062" y="288036"/>
                  </a:lnTo>
                  <a:lnTo>
                    <a:pt x="1637168" y="231993"/>
                  </a:lnTo>
                  <a:lnTo>
                    <a:pt x="1632013" y="186213"/>
                  </a:lnTo>
                  <a:lnTo>
                    <a:pt x="1624381" y="155340"/>
                  </a:lnTo>
                  <a:lnTo>
                    <a:pt x="1615059" y="144018"/>
                  </a:lnTo>
                  <a:lnTo>
                    <a:pt x="24002" y="144018"/>
                  </a:lnTo>
                  <a:lnTo>
                    <a:pt x="14680" y="132695"/>
                  </a:lnTo>
                  <a:lnTo>
                    <a:pt x="7048" y="101822"/>
                  </a:lnTo>
                  <a:lnTo>
                    <a:pt x="1893" y="56042"/>
                  </a:lnTo>
                  <a:lnTo>
                    <a:pt x="0" y="0"/>
                  </a:lnTo>
                </a:path>
              </a:pathLst>
            </a:custGeom>
            <a:ln w="38100">
              <a:solidFill>
                <a:srgbClr val="4F81B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0" name="object 20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275588" y="3881615"/>
              <a:ext cx="3102864" cy="387108"/>
            </a:xfrm>
            <a:prstGeom prst="rect">
              <a:avLst/>
            </a:prstGeom>
          </p:spPr>
        </p:pic>
        <p:sp>
          <p:nvSpPr>
            <p:cNvPr id="21" name="object 21"/>
            <p:cNvSpPr/>
            <p:nvPr/>
          </p:nvSpPr>
          <p:spPr>
            <a:xfrm>
              <a:off x="1337310" y="3900678"/>
              <a:ext cx="2984500" cy="288290"/>
            </a:xfrm>
            <a:custGeom>
              <a:avLst/>
              <a:gdLst/>
              <a:ahLst/>
              <a:cxnLst/>
              <a:rect l="l" t="t" r="r" b="b"/>
              <a:pathLst>
                <a:path w="2984500" h="288289">
                  <a:moveTo>
                    <a:pt x="2983991" y="0"/>
                  </a:moveTo>
                  <a:lnTo>
                    <a:pt x="2982098" y="56042"/>
                  </a:lnTo>
                  <a:lnTo>
                    <a:pt x="2976943" y="101822"/>
                  </a:lnTo>
                  <a:lnTo>
                    <a:pt x="2969311" y="132695"/>
                  </a:lnTo>
                  <a:lnTo>
                    <a:pt x="2959989" y="144018"/>
                  </a:lnTo>
                  <a:lnTo>
                    <a:pt x="1515998" y="144018"/>
                  </a:lnTo>
                  <a:lnTo>
                    <a:pt x="1506676" y="155340"/>
                  </a:lnTo>
                  <a:lnTo>
                    <a:pt x="1499044" y="186213"/>
                  </a:lnTo>
                  <a:lnTo>
                    <a:pt x="1493889" y="231993"/>
                  </a:lnTo>
                  <a:lnTo>
                    <a:pt x="1491996" y="288036"/>
                  </a:lnTo>
                  <a:lnTo>
                    <a:pt x="1490102" y="231993"/>
                  </a:lnTo>
                  <a:lnTo>
                    <a:pt x="1484947" y="186213"/>
                  </a:lnTo>
                  <a:lnTo>
                    <a:pt x="1477315" y="155340"/>
                  </a:lnTo>
                  <a:lnTo>
                    <a:pt x="1467992" y="144018"/>
                  </a:lnTo>
                  <a:lnTo>
                    <a:pt x="24003" y="144018"/>
                  </a:lnTo>
                  <a:lnTo>
                    <a:pt x="14680" y="132695"/>
                  </a:lnTo>
                  <a:lnTo>
                    <a:pt x="7048" y="101822"/>
                  </a:lnTo>
                  <a:lnTo>
                    <a:pt x="1893" y="56042"/>
                  </a:lnTo>
                  <a:lnTo>
                    <a:pt x="0" y="0"/>
                  </a:lnTo>
                </a:path>
              </a:pathLst>
            </a:custGeom>
            <a:ln w="38100">
              <a:solidFill>
                <a:srgbClr val="4F81B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2" name="object 22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36</a:t>
            </a:fld>
            <a:endParaRPr spc="-25" dirty="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261619" rIns="0" bIns="0" rtlCol="0">
            <a:spAutoFit/>
          </a:bodyPr>
          <a:lstStyle/>
          <a:p>
            <a:pPr marL="342900">
              <a:lnSpc>
                <a:spcPct val="100000"/>
              </a:lnSpc>
              <a:spcBef>
                <a:spcPts val="95"/>
              </a:spcBef>
            </a:pPr>
            <a:r>
              <a:rPr sz="2200" dirty="0"/>
              <a:t>THE</a:t>
            </a:r>
            <a:r>
              <a:rPr sz="2200" spc="-65" dirty="0"/>
              <a:t> </a:t>
            </a:r>
            <a:r>
              <a:rPr sz="2200" dirty="0"/>
              <a:t>ELASTICITY</a:t>
            </a:r>
            <a:r>
              <a:rPr sz="2200" spc="-55" dirty="0"/>
              <a:t> </a:t>
            </a:r>
            <a:r>
              <a:rPr sz="2200" dirty="0"/>
              <a:t>OF</a:t>
            </a:r>
            <a:r>
              <a:rPr sz="2200" spc="-50" dirty="0"/>
              <a:t> </a:t>
            </a:r>
            <a:r>
              <a:rPr sz="2200" spc="-10" dirty="0"/>
              <a:t>DEMAND</a:t>
            </a:r>
            <a:endParaRPr sz="2200"/>
          </a:p>
        </p:txBody>
      </p:sp>
      <p:sp>
        <p:nvSpPr>
          <p:cNvPr id="3" name="object 3"/>
          <p:cNvSpPr txBox="1"/>
          <p:nvPr/>
        </p:nvSpPr>
        <p:spPr>
          <a:xfrm>
            <a:off x="409143" y="1037082"/>
            <a:ext cx="7199630" cy="502602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b="1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Income</a:t>
            </a:r>
            <a:r>
              <a:rPr sz="2000" b="1" u="sng" spc="-4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000" b="1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Elasticity</a:t>
            </a:r>
            <a:r>
              <a:rPr sz="2000" b="1" u="sng" spc="-6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000" b="1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of</a:t>
            </a:r>
            <a:r>
              <a:rPr sz="2000" b="1" u="sng" spc="-2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000" b="1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Demand:</a:t>
            </a:r>
            <a:r>
              <a:rPr sz="2000" b="1" u="sng" spc="-5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000" b="1" u="sng" spc="-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Exercise</a:t>
            </a:r>
            <a:endParaRPr sz="20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915"/>
              </a:spcBef>
            </a:pPr>
            <a:endParaRPr sz="20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2000" spc="-10" dirty="0">
                <a:latin typeface="Calibri"/>
                <a:cs typeface="Calibri"/>
              </a:rPr>
              <a:t>John’s</a:t>
            </a:r>
            <a:r>
              <a:rPr sz="2000" spc="-7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income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rises</a:t>
            </a:r>
            <a:r>
              <a:rPr sz="2000" spc="-2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from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£2000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to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£2200</a:t>
            </a:r>
            <a:r>
              <a:rPr sz="2000" spc="-6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month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and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quantity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spc="-25" dirty="0">
                <a:latin typeface="Calibri"/>
                <a:cs typeface="Calibri"/>
              </a:rPr>
              <a:t>of</a:t>
            </a:r>
            <a:endParaRPr sz="20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2000" spc="-10" dirty="0">
                <a:latin typeface="Calibri"/>
                <a:cs typeface="Calibri"/>
              </a:rPr>
              <a:t>hamburgers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he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buys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each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month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falls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from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4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to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spc="-25" dirty="0">
                <a:latin typeface="Calibri"/>
                <a:cs typeface="Calibri"/>
              </a:rPr>
              <a:t>2.</a:t>
            </a:r>
            <a:endParaRPr sz="20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915"/>
              </a:spcBef>
            </a:pPr>
            <a:endParaRPr sz="20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2000" spc="-10" dirty="0">
                <a:latin typeface="Calibri"/>
                <a:cs typeface="Calibri"/>
              </a:rPr>
              <a:t>Calculate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spc="-20" dirty="0">
                <a:latin typeface="Calibri"/>
                <a:cs typeface="Calibri"/>
              </a:rPr>
              <a:t>john’s</a:t>
            </a:r>
            <a:r>
              <a:rPr sz="2000" spc="-7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income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elasticity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(use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midpoint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method).</a:t>
            </a:r>
            <a:endParaRPr sz="20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919"/>
              </a:spcBef>
            </a:pPr>
            <a:endParaRPr sz="20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2000" dirty="0">
                <a:solidFill>
                  <a:srgbClr val="006FC0"/>
                </a:solidFill>
                <a:latin typeface="Calibri"/>
                <a:cs typeface="Calibri"/>
              </a:rPr>
              <a:t>IED</a:t>
            </a:r>
            <a:r>
              <a:rPr sz="2000" spc="-5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006FC0"/>
                </a:solidFill>
                <a:latin typeface="Calibri"/>
                <a:cs typeface="Calibri"/>
              </a:rPr>
              <a:t>=</a:t>
            </a:r>
            <a:r>
              <a:rPr sz="2000" spc="-2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006FC0"/>
                </a:solidFill>
                <a:latin typeface="Calibri"/>
                <a:cs typeface="Calibri"/>
              </a:rPr>
              <a:t>(%</a:t>
            </a:r>
            <a:r>
              <a:rPr sz="2000" spc="-2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006FC0"/>
                </a:solidFill>
                <a:latin typeface="Calibri"/>
                <a:cs typeface="Calibri"/>
              </a:rPr>
              <a:t>change</a:t>
            </a:r>
            <a:r>
              <a:rPr sz="2000" spc="-5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006FC0"/>
                </a:solidFill>
                <a:latin typeface="Calibri"/>
                <a:cs typeface="Calibri"/>
              </a:rPr>
              <a:t>in</a:t>
            </a:r>
            <a:r>
              <a:rPr sz="2000" spc="-2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006FC0"/>
                </a:solidFill>
                <a:latin typeface="Calibri"/>
                <a:cs typeface="Calibri"/>
              </a:rPr>
              <a:t>quantity</a:t>
            </a:r>
            <a:r>
              <a:rPr sz="2000" spc="-3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006FC0"/>
                </a:solidFill>
                <a:latin typeface="Calibri"/>
                <a:cs typeface="Calibri"/>
              </a:rPr>
              <a:t>demanded)/(%</a:t>
            </a:r>
            <a:r>
              <a:rPr sz="2000" spc="-3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006FC0"/>
                </a:solidFill>
                <a:latin typeface="Calibri"/>
                <a:cs typeface="Calibri"/>
              </a:rPr>
              <a:t>change</a:t>
            </a:r>
            <a:r>
              <a:rPr sz="2000" spc="-6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006FC0"/>
                </a:solidFill>
                <a:latin typeface="Calibri"/>
                <a:cs typeface="Calibri"/>
              </a:rPr>
              <a:t>in</a:t>
            </a:r>
            <a:r>
              <a:rPr sz="2000" spc="-1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spc="-10" dirty="0">
                <a:solidFill>
                  <a:srgbClr val="006FC0"/>
                </a:solidFill>
                <a:latin typeface="Calibri"/>
                <a:cs typeface="Calibri"/>
              </a:rPr>
              <a:t>income)</a:t>
            </a:r>
            <a:endParaRPr sz="20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919"/>
              </a:spcBef>
            </a:pPr>
            <a:endParaRPr sz="20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2000" dirty="0">
                <a:solidFill>
                  <a:srgbClr val="006FC0"/>
                </a:solidFill>
                <a:latin typeface="Calibri"/>
                <a:cs typeface="Calibri"/>
              </a:rPr>
              <a:t>%∆</a:t>
            </a:r>
            <a:r>
              <a:rPr sz="2000" spc="-2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006FC0"/>
                </a:solidFill>
                <a:latin typeface="Calibri"/>
                <a:cs typeface="Calibri"/>
              </a:rPr>
              <a:t>in</a:t>
            </a:r>
            <a:r>
              <a:rPr sz="2000" spc="-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006FC0"/>
                </a:solidFill>
                <a:latin typeface="Calibri"/>
                <a:cs typeface="Calibri"/>
              </a:rPr>
              <a:t>Qd</a:t>
            </a:r>
            <a:r>
              <a:rPr sz="2000" spc="-2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006FC0"/>
                </a:solidFill>
                <a:latin typeface="Calibri"/>
                <a:cs typeface="Calibri"/>
              </a:rPr>
              <a:t>=</a:t>
            </a:r>
            <a:r>
              <a:rPr sz="2000" spc="-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006FC0"/>
                </a:solidFill>
                <a:latin typeface="Calibri"/>
                <a:cs typeface="Calibri"/>
              </a:rPr>
              <a:t>(∆</a:t>
            </a:r>
            <a:r>
              <a:rPr sz="2000" spc="-2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006FC0"/>
                </a:solidFill>
                <a:latin typeface="Calibri"/>
                <a:cs typeface="Calibri"/>
              </a:rPr>
              <a:t>in</a:t>
            </a:r>
            <a:r>
              <a:rPr sz="2000" spc="-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006FC0"/>
                </a:solidFill>
                <a:latin typeface="Calibri"/>
                <a:cs typeface="Calibri"/>
              </a:rPr>
              <a:t>Qd)</a:t>
            </a:r>
            <a:r>
              <a:rPr sz="2000" spc="-1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006FC0"/>
                </a:solidFill>
                <a:latin typeface="Calibri"/>
                <a:cs typeface="Calibri"/>
              </a:rPr>
              <a:t>/</a:t>
            </a:r>
            <a:r>
              <a:rPr sz="2000" spc="-1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006FC0"/>
                </a:solidFill>
                <a:latin typeface="Calibri"/>
                <a:cs typeface="Calibri"/>
              </a:rPr>
              <a:t>(mid Qd)</a:t>
            </a:r>
            <a:r>
              <a:rPr sz="2000" spc="-1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006FC0"/>
                </a:solidFill>
                <a:latin typeface="Calibri"/>
                <a:cs typeface="Calibri"/>
              </a:rPr>
              <a:t>=</a:t>
            </a:r>
            <a:r>
              <a:rPr sz="2000" spc="-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006FC0"/>
                </a:solidFill>
                <a:latin typeface="Calibri"/>
                <a:cs typeface="Calibri"/>
              </a:rPr>
              <a:t>(2-</a:t>
            </a:r>
            <a:r>
              <a:rPr sz="2000" spc="-10" dirty="0">
                <a:solidFill>
                  <a:srgbClr val="006FC0"/>
                </a:solidFill>
                <a:latin typeface="Calibri"/>
                <a:cs typeface="Calibri"/>
              </a:rPr>
              <a:t>4)/3=-</a:t>
            </a:r>
            <a:r>
              <a:rPr sz="2000" spc="-20" dirty="0">
                <a:solidFill>
                  <a:srgbClr val="006FC0"/>
                </a:solidFill>
                <a:latin typeface="Calibri"/>
                <a:cs typeface="Calibri"/>
              </a:rPr>
              <a:t>0.67</a:t>
            </a:r>
            <a:endParaRPr sz="20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919"/>
              </a:spcBef>
            </a:pPr>
            <a:endParaRPr sz="20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2000" dirty="0">
                <a:solidFill>
                  <a:srgbClr val="006FC0"/>
                </a:solidFill>
                <a:latin typeface="Calibri"/>
                <a:cs typeface="Calibri"/>
              </a:rPr>
              <a:t>%∆</a:t>
            </a:r>
            <a:r>
              <a:rPr sz="2000" spc="-3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006FC0"/>
                </a:solidFill>
                <a:latin typeface="Calibri"/>
                <a:cs typeface="Calibri"/>
              </a:rPr>
              <a:t>in</a:t>
            </a:r>
            <a:r>
              <a:rPr sz="2000" spc="-1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006FC0"/>
                </a:solidFill>
                <a:latin typeface="Calibri"/>
                <a:cs typeface="Calibri"/>
              </a:rPr>
              <a:t>I</a:t>
            </a:r>
            <a:r>
              <a:rPr sz="2000" spc="-2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006FC0"/>
                </a:solidFill>
                <a:latin typeface="Calibri"/>
                <a:cs typeface="Calibri"/>
              </a:rPr>
              <a:t>=</a:t>
            </a:r>
            <a:r>
              <a:rPr sz="2000" spc="-1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006FC0"/>
                </a:solidFill>
                <a:latin typeface="Calibri"/>
                <a:cs typeface="Calibri"/>
              </a:rPr>
              <a:t>(∆</a:t>
            </a:r>
            <a:r>
              <a:rPr sz="2000" spc="-2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006FC0"/>
                </a:solidFill>
                <a:latin typeface="Calibri"/>
                <a:cs typeface="Calibri"/>
              </a:rPr>
              <a:t>in</a:t>
            </a:r>
            <a:r>
              <a:rPr sz="2000" spc="-1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006FC0"/>
                </a:solidFill>
                <a:latin typeface="Calibri"/>
                <a:cs typeface="Calibri"/>
              </a:rPr>
              <a:t>I)</a:t>
            </a:r>
            <a:r>
              <a:rPr sz="2000" spc="-1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006FC0"/>
                </a:solidFill>
                <a:latin typeface="Calibri"/>
                <a:cs typeface="Calibri"/>
              </a:rPr>
              <a:t>/</a:t>
            </a:r>
            <a:r>
              <a:rPr sz="2000" spc="-1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006FC0"/>
                </a:solidFill>
                <a:latin typeface="Calibri"/>
                <a:cs typeface="Calibri"/>
              </a:rPr>
              <a:t>(mid</a:t>
            </a:r>
            <a:r>
              <a:rPr sz="2000" spc="-1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006FC0"/>
                </a:solidFill>
                <a:latin typeface="Calibri"/>
                <a:cs typeface="Calibri"/>
              </a:rPr>
              <a:t>I)</a:t>
            </a:r>
            <a:r>
              <a:rPr sz="2000" spc="-1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006FC0"/>
                </a:solidFill>
                <a:latin typeface="Calibri"/>
                <a:cs typeface="Calibri"/>
              </a:rPr>
              <a:t>=</a:t>
            </a:r>
            <a:r>
              <a:rPr sz="2000" spc="-1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006FC0"/>
                </a:solidFill>
                <a:latin typeface="Calibri"/>
                <a:cs typeface="Calibri"/>
              </a:rPr>
              <a:t>(2200</a:t>
            </a:r>
            <a:r>
              <a:rPr sz="2000" spc="-2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006FC0"/>
                </a:solidFill>
                <a:latin typeface="Calibri"/>
                <a:cs typeface="Calibri"/>
              </a:rPr>
              <a:t>–</a:t>
            </a:r>
            <a:r>
              <a:rPr sz="2000" spc="-1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006FC0"/>
                </a:solidFill>
                <a:latin typeface="Calibri"/>
                <a:cs typeface="Calibri"/>
              </a:rPr>
              <a:t>2000)/2100</a:t>
            </a:r>
            <a:r>
              <a:rPr sz="2000" spc="-4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006FC0"/>
                </a:solidFill>
                <a:latin typeface="Calibri"/>
                <a:cs typeface="Calibri"/>
              </a:rPr>
              <a:t>=</a:t>
            </a:r>
            <a:r>
              <a:rPr sz="2000" spc="-20" dirty="0">
                <a:solidFill>
                  <a:srgbClr val="006FC0"/>
                </a:solidFill>
                <a:latin typeface="Calibri"/>
                <a:cs typeface="Calibri"/>
              </a:rPr>
              <a:t> 0.10</a:t>
            </a:r>
            <a:endParaRPr sz="20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919"/>
              </a:spcBef>
            </a:pPr>
            <a:endParaRPr sz="20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2000" dirty="0">
                <a:solidFill>
                  <a:srgbClr val="006FC0"/>
                </a:solidFill>
                <a:latin typeface="Calibri"/>
                <a:cs typeface="Calibri"/>
              </a:rPr>
              <a:t>IED</a:t>
            </a:r>
            <a:r>
              <a:rPr sz="2000" spc="-3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006FC0"/>
                </a:solidFill>
                <a:latin typeface="Calibri"/>
                <a:cs typeface="Calibri"/>
              </a:rPr>
              <a:t>=</a:t>
            </a:r>
            <a:r>
              <a:rPr sz="2000" spc="-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spc="-10" dirty="0">
                <a:solidFill>
                  <a:srgbClr val="006FC0"/>
                </a:solidFill>
                <a:latin typeface="Calibri"/>
                <a:cs typeface="Calibri"/>
              </a:rPr>
              <a:t>-</a:t>
            </a:r>
            <a:r>
              <a:rPr sz="2000" dirty="0">
                <a:solidFill>
                  <a:srgbClr val="006FC0"/>
                </a:solidFill>
                <a:latin typeface="Calibri"/>
                <a:cs typeface="Calibri"/>
              </a:rPr>
              <a:t>0.67</a:t>
            </a:r>
            <a:r>
              <a:rPr sz="2000" spc="-1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006FC0"/>
                </a:solidFill>
                <a:latin typeface="Calibri"/>
                <a:cs typeface="Calibri"/>
              </a:rPr>
              <a:t>/</a:t>
            </a:r>
            <a:r>
              <a:rPr sz="2000" spc="-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006FC0"/>
                </a:solidFill>
                <a:latin typeface="Calibri"/>
                <a:cs typeface="Calibri"/>
              </a:rPr>
              <a:t>0.10</a:t>
            </a:r>
            <a:r>
              <a:rPr sz="2000" spc="-4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006FC0"/>
                </a:solidFill>
                <a:latin typeface="Calibri"/>
                <a:cs typeface="Calibri"/>
              </a:rPr>
              <a:t>= </a:t>
            </a:r>
            <a:r>
              <a:rPr sz="2000" spc="-10" dirty="0">
                <a:solidFill>
                  <a:srgbClr val="006FC0"/>
                </a:solidFill>
                <a:latin typeface="Calibri"/>
                <a:cs typeface="Calibri"/>
              </a:rPr>
              <a:t>-</a:t>
            </a:r>
            <a:r>
              <a:rPr sz="2000" spc="-25" dirty="0">
                <a:solidFill>
                  <a:srgbClr val="006FC0"/>
                </a:solidFill>
                <a:latin typeface="Calibri"/>
                <a:cs typeface="Calibri"/>
              </a:rPr>
              <a:t>6.7</a:t>
            </a:r>
            <a:endParaRPr sz="2000">
              <a:latin typeface="Calibri"/>
              <a:cs typeface="Calibri"/>
            </a:endParaRPr>
          </a:p>
        </p:txBody>
      </p:sp>
      <p:grpSp>
        <p:nvGrpSpPr>
          <p:cNvPr id="4" name="object 4"/>
          <p:cNvGrpSpPr/>
          <p:nvPr/>
        </p:nvGrpSpPr>
        <p:grpSpPr>
          <a:xfrm>
            <a:off x="8040878" y="140462"/>
            <a:ext cx="953769" cy="601980"/>
            <a:chOff x="8040878" y="140462"/>
            <a:chExt cx="953769" cy="601980"/>
          </a:xfrm>
        </p:grpSpPr>
        <p:sp>
          <p:nvSpPr>
            <p:cNvPr id="5" name="object 5"/>
            <p:cNvSpPr/>
            <p:nvPr/>
          </p:nvSpPr>
          <p:spPr>
            <a:xfrm>
              <a:off x="8394192" y="225171"/>
              <a:ext cx="247015" cy="324485"/>
            </a:xfrm>
            <a:custGeom>
              <a:avLst/>
              <a:gdLst/>
              <a:ahLst/>
              <a:cxnLst/>
              <a:rect l="l" t="t" r="r" b="b"/>
              <a:pathLst>
                <a:path w="247015" h="324484">
                  <a:moveTo>
                    <a:pt x="0" y="123444"/>
                  </a:moveTo>
                  <a:lnTo>
                    <a:pt x="9697" y="75384"/>
                  </a:lnTo>
                  <a:lnTo>
                    <a:pt x="36147" y="36147"/>
                  </a:lnTo>
                  <a:lnTo>
                    <a:pt x="75384" y="9697"/>
                  </a:lnTo>
                  <a:lnTo>
                    <a:pt x="123443" y="0"/>
                  </a:lnTo>
                  <a:lnTo>
                    <a:pt x="171503" y="9697"/>
                  </a:lnTo>
                  <a:lnTo>
                    <a:pt x="210740" y="36147"/>
                  </a:lnTo>
                  <a:lnTo>
                    <a:pt x="237190" y="75384"/>
                  </a:lnTo>
                  <a:lnTo>
                    <a:pt x="246887" y="123444"/>
                  </a:lnTo>
                  <a:lnTo>
                    <a:pt x="242030" y="159502"/>
                  </a:lnTo>
                  <a:lnTo>
                    <a:pt x="228790" y="188928"/>
                  </a:lnTo>
                  <a:lnTo>
                    <a:pt x="209168" y="208758"/>
                  </a:lnTo>
                  <a:lnTo>
                    <a:pt x="185165" y="216026"/>
                  </a:lnTo>
                  <a:lnTo>
                    <a:pt x="173164" y="219660"/>
                  </a:lnTo>
                  <a:lnTo>
                    <a:pt x="163353" y="229568"/>
                  </a:lnTo>
                  <a:lnTo>
                    <a:pt x="156733" y="244262"/>
                  </a:lnTo>
                  <a:lnTo>
                    <a:pt x="154304" y="262254"/>
                  </a:lnTo>
                  <a:lnTo>
                    <a:pt x="154304" y="323976"/>
                  </a:lnTo>
                  <a:lnTo>
                    <a:pt x="92582" y="323976"/>
                  </a:lnTo>
                  <a:lnTo>
                    <a:pt x="92582" y="262254"/>
                  </a:lnTo>
                  <a:lnTo>
                    <a:pt x="97440" y="226250"/>
                  </a:lnTo>
                  <a:lnTo>
                    <a:pt x="110680" y="196818"/>
                  </a:lnTo>
                  <a:lnTo>
                    <a:pt x="130301" y="176958"/>
                  </a:lnTo>
                  <a:lnTo>
                    <a:pt x="154304" y="169671"/>
                  </a:lnTo>
                  <a:lnTo>
                    <a:pt x="166306" y="166038"/>
                  </a:lnTo>
                  <a:lnTo>
                    <a:pt x="176117" y="156130"/>
                  </a:lnTo>
                  <a:lnTo>
                    <a:pt x="182737" y="141436"/>
                  </a:lnTo>
                  <a:lnTo>
                    <a:pt x="185165" y="123444"/>
                  </a:lnTo>
                  <a:lnTo>
                    <a:pt x="180308" y="99441"/>
                  </a:lnTo>
                  <a:lnTo>
                    <a:pt x="167068" y="79819"/>
                  </a:lnTo>
                  <a:lnTo>
                    <a:pt x="147447" y="66579"/>
                  </a:lnTo>
                  <a:lnTo>
                    <a:pt x="123443" y="61722"/>
                  </a:lnTo>
                  <a:lnTo>
                    <a:pt x="99440" y="66579"/>
                  </a:lnTo>
                  <a:lnTo>
                    <a:pt x="79819" y="79819"/>
                  </a:lnTo>
                  <a:lnTo>
                    <a:pt x="66579" y="99441"/>
                  </a:lnTo>
                  <a:lnTo>
                    <a:pt x="61722" y="123444"/>
                  </a:lnTo>
                  <a:lnTo>
                    <a:pt x="0" y="123444"/>
                  </a:lnTo>
                  <a:close/>
                </a:path>
              </a:pathLst>
            </a:custGeom>
            <a:ln w="25400">
              <a:solidFill>
                <a:srgbClr val="FF00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6" name="object 6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8458581" y="551942"/>
              <a:ext cx="117983" cy="117983"/>
            </a:xfrm>
            <a:prstGeom prst="rect">
              <a:avLst/>
            </a:prstGeom>
          </p:spPr>
        </p:pic>
        <p:sp>
          <p:nvSpPr>
            <p:cNvPr id="7" name="object 7"/>
            <p:cNvSpPr/>
            <p:nvPr/>
          </p:nvSpPr>
          <p:spPr>
            <a:xfrm>
              <a:off x="8053578" y="153162"/>
              <a:ext cx="928369" cy="576580"/>
            </a:xfrm>
            <a:custGeom>
              <a:avLst/>
              <a:gdLst/>
              <a:ahLst/>
              <a:cxnLst/>
              <a:rect l="l" t="t" r="r" b="b"/>
              <a:pathLst>
                <a:path w="928370" h="576580">
                  <a:moveTo>
                    <a:pt x="0" y="576071"/>
                  </a:moveTo>
                  <a:lnTo>
                    <a:pt x="928116" y="576071"/>
                  </a:lnTo>
                  <a:lnTo>
                    <a:pt x="928116" y="0"/>
                  </a:lnTo>
                  <a:lnTo>
                    <a:pt x="0" y="0"/>
                  </a:lnTo>
                  <a:lnTo>
                    <a:pt x="0" y="576071"/>
                  </a:lnTo>
                  <a:close/>
                </a:path>
              </a:pathLst>
            </a:custGeom>
            <a:ln w="25400">
              <a:solidFill>
                <a:srgbClr val="FF00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8" name="object 8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37</a:t>
            </a:fld>
            <a:endParaRPr spc="-25" dirty="0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261619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dirty="0"/>
              <a:t>THE</a:t>
            </a:r>
            <a:r>
              <a:rPr sz="2200" spc="-65" dirty="0"/>
              <a:t> </a:t>
            </a:r>
            <a:r>
              <a:rPr sz="2200" dirty="0"/>
              <a:t>ELASTICITY</a:t>
            </a:r>
            <a:r>
              <a:rPr sz="2200" spc="-55" dirty="0"/>
              <a:t> </a:t>
            </a:r>
            <a:r>
              <a:rPr sz="2200" dirty="0"/>
              <a:t>OF</a:t>
            </a:r>
            <a:r>
              <a:rPr sz="2200" spc="-50" dirty="0"/>
              <a:t> </a:t>
            </a:r>
            <a:r>
              <a:rPr sz="2200" spc="-10" dirty="0"/>
              <a:t>DEMAND</a:t>
            </a:r>
            <a:endParaRPr sz="2200"/>
          </a:p>
        </p:txBody>
      </p:sp>
      <p:sp>
        <p:nvSpPr>
          <p:cNvPr id="3" name="object 3"/>
          <p:cNvSpPr txBox="1"/>
          <p:nvPr/>
        </p:nvSpPr>
        <p:spPr>
          <a:xfrm>
            <a:off x="78739" y="1037082"/>
            <a:ext cx="8808720" cy="197738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algn="just">
              <a:lnSpc>
                <a:spcPct val="100000"/>
              </a:lnSpc>
              <a:spcBef>
                <a:spcPts val="105"/>
              </a:spcBef>
            </a:pPr>
            <a:r>
              <a:rPr sz="2000" b="1" u="sng" spc="-2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Cross-</a:t>
            </a:r>
            <a:r>
              <a:rPr sz="2000" b="1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Price</a:t>
            </a:r>
            <a:r>
              <a:rPr sz="2000" b="1" u="sng" spc="-2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000" b="1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Elasticity</a:t>
            </a:r>
            <a:r>
              <a:rPr sz="2000" b="1" u="sng" spc="-4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000" b="1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of Demand:</a:t>
            </a:r>
            <a:r>
              <a:rPr sz="2000" b="1" u="sng" spc="-3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000" b="1" u="sng" spc="-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Computing</a:t>
            </a:r>
            <a:endParaRPr sz="20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915"/>
              </a:spcBef>
            </a:pPr>
            <a:endParaRPr sz="2000">
              <a:latin typeface="Calibri"/>
              <a:cs typeface="Calibri"/>
            </a:endParaRPr>
          </a:p>
          <a:p>
            <a:pPr marL="12700" marR="5080" algn="just">
              <a:lnSpc>
                <a:spcPct val="100000"/>
              </a:lnSpc>
            </a:pPr>
            <a:r>
              <a:rPr sz="2000" b="1" spc="-20" dirty="0">
                <a:solidFill>
                  <a:srgbClr val="006FC0"/>
                </a:solidFill>
                <a:latin typeface="Calibri"/>
                <a:cs typeface="Calibri"/>
              </a:rPr>
              <a:t>Cross-</a:t>
            </a:r>
            <a:r>
              <a:rPr sz="2000" b="1" dirty="0">
                <a:solidFill>
                  <a:srgbClr val="006FC0"/>
                </a:solidFill>
                <a:latin typeface="Calibri"/>
                <a:cs typeface="Calibri"/>
              </a:rPr>
              <a:t>Price</a:t>
            </a:r>
            <a:r>
              <a:rPr sz="2000" b="1" spc="12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006FC0"/>
                </a:solidFill>
                <a:latin typeface="Calibri"/>
                <a:cs typeface="Calibri"/>
              </a:rPr>
              <a:t>elasticity</a:t>
            </a:r>
            <a:r>
              <a:rPr sz="2000" b="1" spc="10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006FC0"/>
                </a:solidFill>
                <a:latin typeface="Calibri"/>
                <a:cs typeface="Calibri"/>
              </a:rPr>
              <a:t>of</a:t>
            </a:r>
            <a:r>
              <a:rPr sz="2000" b="1" spc="12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006FC0"/>
                </a:solidFill>
                <a:latin typeface="Calibri"/>
                <a:cs typeface="Calibri"/>
              </a:rPr>
              <a:t>demand</a:t>
            </a:r>
            <a:r>
              <a:rPr sz="2000" dirty="0">
                <a:latin typeface="Calibri"/>
                <a:cs typeface="Calibri"/>
              </a:rPr>
              <a:t>:</a:t>
            </a:r>
            <a:r>
              <a:rPr sz="2000" spc="1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measures</a:t>
            </a:r>
            <a:r>
              <a:rPr sz="2000" spc="1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how</a:t>
            </a:r>
            <a:r>
              <a:rPr sz="2000" spc="12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much</a:t>
            </a:r>
            <a:r>
              <a:rPr sz="2000" spc="12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1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quantity</a:t>
            </a:r>
            <a:r>
              <a:rPr sz="2000" spc="11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demanded</a:t>
            </a:r>
            <a:r>
              <a:rPr sz="2000" spc="1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of</a:t>
            </a:r>
            <a:r>
              <a:rPr sz="2000" spc="110" dirty="0">
                <a:latin typeface="Calibri"/>
                <a:cs typeface="Calibri"/>
              </a:rPr>
              <a:t> </a:t>
            </a:r>
            <a:r>
              <a:rPr sz="2000" spc="-50" dirty="0">
                <a:solidFill>
                  <a:srgbClr val="006FC0"/>
                </a:solidFill>
                <a:latin typeface="Calibri"/>
                <a:cs typeface="Calibri"/>
              </a:rPr>
              <a:t>a </a:t>
            </a:r>
            <a:r>
              <a:rPr sz="2000" dirty="0">
                <a:solidFill>
                  <a:srgbClr val="006FC0"/>
                </a:solidFill>
                <a:latin typeface="Calibri"/>
                <a:cs typeface="Calibri"/>
              </a:rPr>
              <a:t>good</a:t>
            </a:r>
            <a:r>
              <a:rPr sz="2000" spc="65" dirty="0">
                <a:solidFill>
                  <a:srgbClr val="006FC0"/>
                </a:solidFill>
                <a:latin typeface="Calibri"/>
                <a:cs typeface="Calibri"/>
              </a:rPr>
              <a:t>  </a:t>
            </a:r>
            <a:r>
              <a:rPr sz="2000" dirty="0">
                <a:latin typeface="Calibri"/>
                <a:cs typeface="Calibri"/>
              </a:rPr>
              <a:t>responds</a:t>
            </a:r>
            <a:r>
              <a:rPr sz="2000" spc="60" dirty="0">
                <a:latin typeface="Calibri"/>
                <a:cs typeface="Calibri"/>
              </a:rPr>
              <a:t>  </a:t>
            </a:r>
            <a:r>
              <a:rPr sz="2000" dirty="0">
                <a:latin typeface="Calibri"/>
                <a:cs typeface="Calibri"/>
              </a:rPr>
              <a:t>to</a:t>
            </a:r>
            <a:r>
              <a:rPr sz="2000" spc="70" dirty="0">
                <a:latin typeface="Calibri"/>
                <a:cs typeface="Calibri"/>
              </a:rPr>
              <a:t>  </a:t>
            </a:r>
            <a:r>
              <a:rPr sz="2000" dirty="0">
                <a:latin typeface="Calibri"/>
                <a:cs typeface="Calibri"/>
              </a:rPr>
              <a:t>a</a:t>
            </a:r>
            <a:r>
              <a:rPr sz="2000" spc="65" dirty="0">
                <a:latin typeface="Calibri"/>
                <a:cs typeface="Calibri"/>
              </a:rPr>
              <a:t>  </a:t>
            </a:r>
            <a:r>
              <a:rPr sz="2000" dirty="0">
                <a:latin typeface="Calibri"/>
                <a:cs typeface="Calibri"/>
              </a:rPr>
              <a:t>change</a:t>
            </a:r>
            <a:r>
              <a:rPr sz="2000" spc="75" dirty="0">
                <a:latin typeface="Calibri"/>
                <a:cs typeface="Calibri"/>
              </a:rPr>
              <a:t>  </a:t>
            </a:r>
            <a:r>
              <a:rPr sz="2000" dirty="0">
                <a:latin typeface="Calibri"/>
                <a:cs typeface="Calibri"/>
              </a:rPr>
              <a:t>in</a:t>
            </a:r>
            <a:r>
              <a:rPr sz="2000" spc="70" dirty="0">
                <a:latin typeface="Calibri"/>
                <a:cs typeface="Calibri"/>
              </a:rPr>
              <a:t> 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65" dirty="0">
                <a:latin typeface="Calibri"/>
                <a:cs typeface="Calibri"/>
              </a:rPr>
              <a:t>  </a:t>
            </a:r>
            <a:r>
              <a:rPr sz="2000" dirty="0">
                <a:latin typeface="Calibri"/>
                <a:cs typeface="Calibri"/>
              </a:rPr>
              <a:t>price</a:t>
            </a:r>
            <a:r>
              <a:rPr sz="2000" spc="70" dirty="0">
                <a:latin typeface="Calibri"/>
                <a:cs typeface="Calibri"/>
              </a:rPr>
              <a:t>  </a:t>
            </a:r>
            <a:r>
              <a:rPr sz="2000" dirty="0">
                <a:latin typeface="Calibri"/>
                <a:cs typeface="Calibri"/>
              </a:rPr>
              <a:t>of</a:t>
            </a:r>
            <a:r>
              <a:rPr sz="2000" spc="65" dirty="0">
                <a:latin typeface="Calibri"/>
                <a:cs typeface="Calibri"/>
              </a:rPr>
              <a:t>  </a:t>
            </a:r>
            <a:r>
              <a:rPr sz="2000" dirty="0">
                <a:solidFill>
                  <a:srgbClr val="006FC0"/>
                </a:solidFill>
                <a:latin typeface="Calibri"/>
                <a:cs typeface="Calibri"/>
              </a:rPr>
              <a:t>a</a:t>
            </a:r>
            <a:r>
              <a:rPr sz="2000" spc="70" dirty="0">
                <a:solidFill>
                  <a:srgbClr val="006FC0"/>
                </a:solidFill>
                <a:latin typeface="Calibri"/>
                <a:cs typeface="Calibri"/>
              </a:rPr>
              <a:t>  </a:t>
            </a:r>
            <a:r>
              <a:rPr sz="2000" dirty="0">
                <a:solidFill>
                  <a:srgbClr val="006FC0"/>
                </a:solidFill>
                <a:latin typeface="Calibri"/>
                <a:cs typeface="Calibri"/>
              </a:rPr>
              <a:t>related</a:t>
            </a:r>
            <a:r>
              <a:rPr sz="2000" spc="65" dirty="0">
                <a:solidFill>
                  <a:srgbClr val="006FC0"/>
                </a:solidFill>
                <a:latin typeface="Calibri"/>
                <a:cs typeface="Calibri"/>
              </a:rPr>
              <a:t>  </a:t>
            </a:r>
            <a:r>
              <a:rPr sz="2000" dirty="0">
                <a:solidFill>
                  <a:srgbClr val="006FC0"/>
                </a:solidFill>
                <a:latin typeface="Calibri"/>
                <a:cs typeface="Calibri"/>
              </a:rPr>
              <a:t>good</a:t>
            </a:r>
            <a:r>
              <a:rPr sz="2000" dirty="0">
                <a:latin typeface="Calibri"/>
                <a:cs typeface="Calibri"/>
              </a:rPr>
              <a:t>,</a:t>
            </a:r>
            <a:r>
              <a:rPr sz="2000" spc="65" dirty="0">
                <a:latin typeface="Calibri"/>
                <a:cs typeface="Calibri"/>
              </a:rPr>
              <a:t>  </a:t>
            </a:r>
            <a:r>
              <a:rPr sz="2000" dirty="0">
                <a:latin typeface="Calibri"/>
                <a:cs typeface="Calibri"/>
              </a:rPr>
              <a:t>computed</a:t>
            </a:r>
            <a:r>
              <a:rPr sz="2000" spc="70" dirty="0">
                <a:latin typeface="Calibri"/>
                <a:cs typeface="Calibri"/>
              </a:rPr>
              <a:t>  </a:t>
            </a:r>
            <a:r>
              <a:rPr sz="2000" dirty="0">
                <a:latin typeface="Calibri"/>
                <a:cs typeface="Calibri"/>
              </a:rPr>
              <a:t>as</a:t>
            </a:r>
            <a:r>
              <a:rPr sz="2000" spc="65" dirty="0">
                <a:latin typeface="Calibri"/>
                <a:cs typeface="Calibri"/>
              </a:rPr>
              <a:t>  </a:t>
            </a:r>
            <a:r>
              <a:rPr sz="2000" spc="-25" dirty="0">
                <a:latin typeface="Calibri"/>
                <a:cs typeface="Calibri"/>
              </a:rPr>
              <a:t>the </a:t>
            </a:r>
            <a:r>
              <a:rPr sz="2000" dirty="0">
                <a:latin typeface="Calibri"/>
                <a:cs typeface="Calibri"/>
              </a:rPr>
              <a:t>percentage</a:t>
            </a:r>
            <a:r>
              <a:rPr sz="2000" spc="1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change</a:t>
            </a:r>
            <a:r>
              <a:rPr sz="2000" spc="1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in</a:t>
            </a:r>
            <a:r>
              <a:rPr sz="2000" spc="1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quantity</a:t>
            </a:r>
            <a:r>
              <a:rPr sz="2000" spc="1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demanded</a:t>
            </a:r>
            <a:r>
              <a:rPr sz="2000" spc="1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divided</a:t>
            </a:r>
            <a:r>
              <a:rPr sz="2000" spc="1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by</a:t>
            </a:r>
            <a:r>
              <a:rPr sz="2000" spc="1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1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percentage</a:t>
            </a:r>
            <a:r>
              <a:rPr sz="2000" spc="1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change</a:t>
            </a:r>
            <a:r>
              <a:rPr sz="2000" spc="1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in</a:t>
            </a:r>
            <a:r>
              <a:rPr sz="2000" spc="150" dirty="0">
                <a:latin typeface="Calibri"/>
                <a:cs typeface="Calibri"/>
              </a:rPr>
              <a:t> </a:t>
            </a:r>
            <a:r>
              <a:rPr sz="2000" spc="-25" dirty="0">
                <a:latin typeface="Calibri"/>
                <a:cs typeface="Calibri"/>
              </a:rPr>
              <a:t>the </a:t>
            </a:r>
            <a:r>
              <a:rPr sz="2000" dirty="0">
                <a:latin typeface="Calibri"/>
                <a:cs typeface="Calibri"/>
              </a:rPr>
              <a:t>price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of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related</a:t>
            </a:r>
            <a:r>
              <a:rPr sz="2000" spc="-20" dirty="0">
                <a:latin typeface="Calibri"/>
                <a:cs typeface="Calibri"/>
              </a:rPr>
              <a:t> good.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19887" y="3616197"/>
            <a:ext cx="4211320" cy="330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spc="-25" dirty="0">
                <a:latin typeface="Calibri"/>
                <a:cs typeface="Calibri"/>
              </a:rPr>
              <a:t>Cross-</a:t>
            </a:r>
            <a:r>
              <a:rPr sz="2000" dirty="0">
                <a:latin typeface="Calibri"/>
                <a:cs typeface="Calibri"/>
              </a:rPr>
              <a:t>Price</a:t>
            </a:r>
            <a:r>
              <a:rPr sz="2000" spc="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Elasticity</a:t>
            </a:r>
            <a:r>
              <a:rPr sz="2000" spc="-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of</a:t>
            </a:r>
            <a:r>
              <a:rPr sz="2000" spc="-2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Demand</a:t>
            </a:r>
            <a:r>
              <a:rPr sz="2000" spc="38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(CED)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spc="-50" dirty="0">
                <a:latin typeface="Calibri"/>
                <a:cs typeface="Calibri"/>
              </a:rPr>
              <a:t>=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4373879" y="3786378"/>
            <a:ext cx="4455160" cy="20320"/>
          </a:xfrm>
          <a:custGeom>
            <a:avLst/>
            <a:gdLst/>
            <a:ahLst/>
            <a:cxnLst/>
            <a:rect l="l" t="t" r="r" b="b"/>
            <a:pathLst>
              <a:path w="4455159" h="20320">
                <a:moveTo>
                  <a:pt x="4454652" y="0"/>
                </a:moveTo>
                <a:lnTo>
                  <a:pt x="0" y="0"/>
                </a:lnTo>
                <a:lnTo>
                  <a:pt x="0" y="19812"/>
                </a:lnTo>
                <a:lnTo>
                  <a:pt x="4454652" y="19812"/>
                </a:lnTo>
                <a:lnTo>
                  <a:pt x="4454652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4361815" y="3469894"/>
            <a:ext cx="4481195" cy="2927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750" dirty="0">
                <a:latin typeface="Cambria Math"/>
                <a:cs typeface="Cambria Math"/>
              </a:rPr>
              <a:t>%</a:t>
            </a:r>
            <a:r>
              <a:rPr sz="1750" spc="5" dirty="0">
                <a:latin typeface="Cambria Math"/>
                <a:cs typeface="Cambria Math"/>
              </a:rPr>
              <a:t> </a:t>
            </a:r>
            <a:r>
              <a:rPr sz="1750" spc="110" dirty="0">
                <a:latin typeface="Cambria Math"/>
                <a:cs typeface="Cambria Math"/>
              </a:rPr>
              <a:t>change</a:t>
            </a:r>
            <a:r>
              <a:rPr sz="1750" dirty="0">
                <a:latin typeface="Cambria Math"/>
                <a:cs typeface="Cambria Math"/>
              </a:rPr>
              <a:t> </a:t>
            </a:r>
            <a:r>
              <a:rPr sz="1750" spc="95" dirty="0">
                <a:latin typeface="Cambria Math"/>
                <a:cs typeface="Cambria Math"/>
              </a:rPr>
              <a:t>in</a:t>
            </a:r>
            <a:r>
              <a:rPr sz="1750" spc="10" dirty="0">
                <a:latin typeface="Cambria Math"/>
                <a:cs typeface="Cambria Math"/>
              </a:rPr>
              <a:t> </a:t>
            </a:r>
            <a:r>
              <a:rPr sz="1750" spc="100" dirty="0">
                <a:latin typeface="Cambria Math"/>
                <a:cs typeface="Cambria Math"/>
              </a:rPr>
              <a:t>quantity</a:t>
            </a:r>
            <a:r>
              <a:rPr sz="1750" spc="10" dirty="0">
                <a:latin typeface="Cambria Math"/>
                <a:cs typeface="Cambria Math"/>
              </a:rPr>
              <a:t> </a:t>
            </a:r>
            <a:r>
              <a:rPr sz="1750" spc="114" dirty="0">
                <a:latin typeface="Cambria Math"/>
                <a:cs typeface="Cambria Math"/>
              </a:rPr>
              <a:t>demanded</a:t>
            </a:r>
            <a:r>
              <a:rPr sz="1750" spc="5" dirty="0">
                <a:latin typeface="Cambria Math"/>
                <a:cs typeface="Cambria Math"/>
              </a:rPr>
              <a:t> </a:t>
            </a:r>
            <a:r>
              <a:rPr sz="1750" spc="105" dirty="0">
                <a:latin typeface="Cambria Math"/>
                <a:cs typeface="Cambria Math"/>
              </a:rPr>
              <a:t>of</a:t>
            </a:r>
            <a:r>
              <a:rPr sz="1750" spc="20" dirty="0">
                <a:latin typeface="Cambria Math"/>
                <a:cs typeface="Cambria Math"/>
              </a:rPr>
              <a:t> </a:t>
            </a:r>
            <a:r>
              <a:rPr sz="1750" spc="110" dirty="0">
                <a:latin typeface="Cambria Math"/>
                <a:cs typeface="Cambria Math"/>
              </a:rPr>
              <a:t>good</a:t>
            </a:r>
            <a:r>
              <a:rPr sz="1750" spc="15" dirty="0">
                <a:latin typeface="Cambria Math"/>
                <a:cs typeface="Cambria Math"/>
              </a:rPr>
              <a:t> </a:t>
            </a:r>
            <a:r>
              <a:rPr sz="1750" spc="80" dirty="0">
                <a:latin typeface="Cambria Math"/>
                <a:cs typeface="Cambria Math"/>
              </a:rPr>
              <a:t>A</a:t>
            </a:r>
            <a:endParaRPr sz="1750">
              <a:latin typeface="Cambria Math"/>
              <a:cs typeface="Cambria Math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5136260" y="3802126"/>
            <a:ext cx="2931795" cy="2927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750" dirty="0">
                <a:latin typeface="Cambria Math"/>
                <a:cs typeface="Cambria Math"/>
              </a:rPr>
              <a:t>%</a:t>
            </a:r>
            <a:r>
              <a:rPr sz="1750" spc="5" dirty="0">
                <a:latin typeface="Cambria Math"/>
                <a:cs typeface="Cambria Math"/>
              </a:rPr>
              <a:t> </a:t>
            </a:r>
            <a:r>
              <a:rPr sz="1750" spc="110" dirty="0">
                <a:latin typeface="Cambria Math"/>
                <a:cs typeface="Cambria Math"/>
              </a:rPr>
              <a:t>change</a:t>
            </a:r>
            <a:r>
              <a:rPr sz="1750" spc="-5" dirty="0">
                <a:latin typeface="Cambria Math"/>
                <a:cs typeface="Cambria Math"/>
              </a:rPr>
              <a:t> </a:t>
            </a:r>
            <a:r>
              <a:rPr sz="1750" spc="95" dirty="0">
                <a:latin typeface="Cambria Math"/>
                <a:cs typeface="Cambria Math"/>
              </a:rPr>
              <a:t>in</a:t>
            </a:r>
            <a:r>
              <a:rPr sz="1750" spc="15" dirty="0">
                <a:latin typeface="Cambria Math"/>
                <a:cs typeface="Cambria Math"/>
              </a:rPr>
              <a:t> </a:t>
            </a:r>
            <a:r>
              <a:rPr sz="1750" spc="90" dirty="0">
                <a:latin typeface="Cambria Math"/>
                <a:cs typeface="Cambria Math"/>
              </a:rPr>
              <a:t>price</a:t>
            </a:r>
            <a:r>
              <a:rPr sz="1750" spc="5" dirty="0">
                <a:latin typeface="Cambria Math"/>
                <a:cs typeface="Cambria Math"/>
              </a:rPr>
              <a:t> </a:t>
            </a:r>
            <a:r>
              <a:rPr sz="1750" spc="105" dirty="0">
                <a:latin typeface="Cambria Math"/>
                <a:cs typeface="Cambria Math"/>
              </a:rPr>
              <a:t>of</a:t>
            </a:r>
            <a:r>
              <a:rPr sz="1750" spc="10" dirty="0">
                <a:latin typeface="Cambria Math"/>
                <a:cs typeface="Cambria Math"/>
              </a:rPr>
              <a:t> </a:t>
            </a:r>
            <a:r>
              <a:rPr sz="1750" spc="110" dirty="0">
                <a:latin typeface="Cambria Math"/>
                <a:cs typeface="Cambria Math"/>
              </a:rPr>
              <a:t>good</a:t>
            </a:r>
            <a:r>
              <a:rPr sz="1750" spc="10" dirty="0">
                <a:latin typeface="Cambria Math"/>
                <a:cs typeface="Cambria Math"/>
              </a:rPr>
              <a:t> </a:t>
            </a:r>
            <a:r>
              <a:rPr sz="1750" spc="65" dirty="0">
                <a:latin typeface="Cambria Math"/>
                <a:cs typeface="Cambria Math"/>
              </a:rPr>
              <a:t>B</a:t>
            </a:r>
            <a:endParaRPr sz="1750">
              <a:latin typeface="Cambria Math"/>
              <a:cs typeface="Cambria Math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78739" y="4628515"/>
            <a:ext cx="8806815" cy="13677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2000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Example</a:t>
            </a:r>
            <a:r>
              <a:rPr sz="2000" dirty="0">
                <a:latin typeface="Calibri"/>
                <a:cs typeface="Calibri"/>
              </a:rPr>
              <a:t>:</a:t>
            </a:r>
            <a:r>
              <a:rPr sz="2000" spc="1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Suppose</a:t>
            </a:r>
            <a:r>
              <a:rPr sz="2000" spc="1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</a:t>
            </a:r>
            <a:r>
              <a:rPr sz="2000" spc="1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5%</a:t>
            </a:r>
            <a:r>
              <a:rPr sz="2000" spc="1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rise</a:t>
            </a:r>
            <a:r>
              <a:rPr sz="2000" spc="1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in</a:t>
            </a:r>
            <a:r>
              <a:rPr sz="2000" spc="1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1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price</a:t>
            </a:r>
            <a:r>
              <a:rPr sz="2000" spc="1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of</a:t>
            </a:r>
            <a:r>
              <a:rPr sz="2000" spc="13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Coco-</a:t>
            </a:r>
            <a:r>
              <a:rPr sz="2000" dirty="0">
                <a:latin typeface="Calibri"/>
                <a:cs typeface="Calibri"/>
              </a:rPr>
              <a:t>Cola</a:t>
            </a:r>
            <a:r>
              <a:rPr sz="2000" spc="1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leads</a:t>
            </a:r>
            <a:r>
              <a:rPr sz="2000" spc="1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to</a:t>
            </a:r>
            <a:r>
              <a:rPr sz="2000" spc="1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</a:t>
            </a:r>
            <a:r>
              <a:rPr sz="2000" spc="1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3%</a:t>
            </a:r>
            <a:r>
              <a:rPr sz="2000" spc="1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increase</a:t>
            </a:r>
            <a:r>
              <a:rPr sz="2000" spc="1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in</a:t>
            </a:r>
            <a:r>
              <a:rPr sz="2000" spc="145" dirty="0">
                <a:latin typeface="Calibri"/>
                <a:cs typeface="Calibri"/>
              </a:rPr>
              <a:t> </a:t>
            </a:r>
            <a:r>
              <a:rPr sz="2000" spc="-25" dirty="0">
                <a:latin typeface="Calibri"/>
                <a:cs typeface="Calibri"/>
              </a:rPr>
              <a:t>the </a:t>
            </a:r>
            <a:r>
              <a:rPr sz="2000" dirty="0">
                <a:latin typeface="Calibri"/>
                <a:cs typeface="Calibri"/>
              </a:rPr>
              <a:t>quantity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demanded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of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Pepsi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Cola.</a:t>
            </a:r>
            <a:endParaRPr sz="20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919"/>
              </a:spcBef>
            </a:pPr>
            <a:endParaRPr sz="20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2000" dirty="0">
                <a:latin typeface="Calibri"/>
                <a:cs typeface="Calibri"/>
              </a:rPr>
              <a:t>CED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=</a:t>
            </a:r>
            <a:r>
              <a:rPr sz="2000" spc="-1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(%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change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in</a:t>
            </a:r>
            <a:r>
              <a:rPr sz="2000" spc="-1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quantity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demanded</a:t>
            </a:r>
            <a:r>
              <a:rPr sz="2000" spc="-2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of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A)/(%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change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in</a:t>
            </a:r>
            <a:r>
              <a:rPr sz="2000" spc="-2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price</a:t>
            </a:r>
            <a:r>
              <a:rPr sz="2000" spc="-1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of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B)</a:t>
            </a:r>
            <a:r>
              <a:rPr sz="2000" spc="-2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=</a:t>
            </a:r>
            <a:r>
              <a:rPr sz="2000" spc="-2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3%/5%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=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spc="-25" dirty="0">
                <a:latin typeface="Calibri"/>
                <a:cs typeface="Calibri"/>
              </a:rPr>
              <a:t>0.6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72389" y="3358134"/>
            <a:ext cx="8964295" cy="864235"/>
          </a:xfrm>
          <a:custGeom>
            <a:avLst/>
            <a:gdLst/>
            <a:ahLst/>
            <a:cxnLst/>
            <a:rect l="l" t="t" r="r" b="b"/>
            <a:pathLst>
              <a:path w="8964295" h="864235">
                <a:moveTo>
                  <a:pt x="0" y="144017"/>
                </a:moveTo>
                <a:lnTo>
                  <a:pt x="7342" y="98511"/>
                </a:lnTo>
                <a:lnTo>
                  <a:pt x="27786" y="58978"/>
                </a:lnTo>
                <a:lnTo>
                  <a:pt x="58962" y="27797"/>
                </a:lnTo>
                <a:lnTo>
                  <a:pt x="98496" y="7345"/>
                </a:lnTo>
                <a:lnTo>
                  <a:pt x="144018" y="0"/>
                </a:lnTo>
                <a:lnTo>
                  <a:pt x="8820150" y="0"/>
                </a:lnTo>
                <a:lnTo>
                  <a:pt x="8865656" y="7345"/>
                </a:lnTo>
                <a:lnTo>
                  <a:pt x="8905189" y="27797"/>
                </a:lnTo>
                <a:lnTo>
                  <a:pt x="8936370" y="58978"/>
                </a:lnTo>
                <a:lnTo>
                  <a:pt x="8956822" y="98511"/>
                </a:lnTo>
                <a:lnTo>
                  <a:pt x="8964167" y="144017"/>
                </a:lnTo>
                <a:lnTo>
                  <a:pt x="8964167" y="720089"/>
                </a:lnTo>
                <a:lnTo>
                  <a:pt x="8956822" y="765596"/>
                </a:lnTo>
                <a:lnTo>
                  <a:pt x="8936370" y="805129"/>
                </a:lnTo>
                <a:lnTo>
                  <a:pt x="8905189" y="836310"/>
                </a:lnTo>
                <a:lnTo>
                  <a:pt x="8865656" y="856762"/>
                </a:lnTo>
                <a:lnTo>
                  <a:pt x="8820150" y="864107"/>
                </a:lnTo>
                <a:lnTo>
                  <a:pt x="144018" y="864107"/>
                </a:lnTo>
                <a:lnTo>
                  <a:pt x="98496" y="856762"/>
                </a:lnTo>
                <a:lnTo>
                  <a:pt x="58962" y="836310"/>
                </a:lnTo>
                <a:lnTo>
                  <a:pt x="27786" y="805129"/>
                </a:lnTo>
                <a:lnTo>
                  <a:pt x="7342" y="765596"/>
                </a:lnTo>
                <a:lnTo>
                  <a:pt x="0" y="720089"/>
                </a:lnTo>
                <a:lnTo>
                  <a:pt x="0" y="144017"/>
                </a:lnTo>
                <a:close/>
              </a:path>
            </a:pathLst>
          </a:custGeom>
          <a:ln w="38100">
            <a:solidFill>
              <a:srgbClr val="006FC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38</a:t>
            </a:fld>
            <a:endParaRPr spc="-25" dirty="0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ject 8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39</a:t>
            </a:fld>
            <a:endParaRPr spc="-25"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261619" rIns="0" bIns="0" rtlCol="0">
            <a:spAutoFit/>
          </a:bodyPr>
          <a:lstStyle/>
          <a:p>
            <a:pPr marL="342900">
              <a:lnSpc>
                <a:spcPct val="100000"/>
              </a:lnSpc>
              <a:spcBef>
                <a:spcPts val="95"/>
              </a:spcBef>
            </a:pPr>
            <a:r>
              <a:rPr sz="2200" dirty="0"/>
              <a:t>THE</a:t>
            </a:r>
            <a:r>
              <a:rPr sz="2200" spc="-65" dirty="0"/>
              <a:t> </a:t>
            </a:r>
            <a:r>
              <a:rPr sz="2200" dirty="0"/>
              <a:t>ELASTICITY</a:t>
            </a:r>
            <a:r>
              <a:rPr sz="2200" spc="-55" dirty="0"/>
              <a:t> </a:t>
            </a:r>
            <a:r>
              <a:rPr sz="2200" dirty="0"/>
              <a:t>OF</a:t>
            </a:r>
            <a:r>
              <a:rPr sz="2200" spc="-50" dirty="0"/>
              <a:t> </a:t>
            </a:r>
            <a:r>
              <a:rPr sz="2200" spc="-10" dirty="0"/>
              <a:t>DEMAND</a:t>
            </a:r>
            <a:endParaRPr sz="2200"/>
          </a:p>
        </p:txBody>
      </p:sp>
      <p:sp>
        <p:nvSpPr>
          <p:cNvPr id="3" name="object 3"/>
          <p:cNvSpPr txBox="1"/>
          <p:nvPr/>
        </p:nvSpPr>
        <p:spPr>
          <a:xfrm>
            <a:off x="409143" y="1037082"/>
            <a:ext cx="5020945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b="1" u="sng" spc="-2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Cross-</a:t>
            </a:r>
            <a:r>
              <a:rPr sz="2000" b="1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Price</a:t>
            </a:r>
            <a:r>
              <a:rPr sz="2000" b="1" u="sng" spc="-2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000" b="1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Elasticity</a:t>
            </a:r>
            <a:r>
              <a:rPr sz="2000" b="1" u="sng" spc="-4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000" b="1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of Demand:</a:t>
            </a:r>
            <a:r>
              <a:rPr sz="2000" b="1" u="sng" spc="-3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000" b="1" u="sng" spc="-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Interpretation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09143" y="1768601"/>
            <a:ext cx="5375275" cy="13677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5"/>
              </a:spcBef>
              <a:tabLst>
                <a:tab pos="581025" algn="l"/>
                <a:tab pos="1175385" algn="l"/>
                <a:tab pos="1570355" algn="l"/>
                <a:tab pos="2100580" algn="l"/>
                <a:tab pos="2699385" algn="l"/>
                <a:tab pos="3769360" algn="l"/>
                <a:tab pos="4486275" algn="l"/>
              </a:tabLst>
            </a:pPr>
            <a:r>
              <a:rPr sz="2000" spc="-25" dirty="0">
                <a:latin typeface="Calibri"/>
                <a:cs typeface="Calibri"/>
              </a:rPr>
              <a:t>The</a:t>
            </a:r>
            <a:r>
              <a:rPr sz="2000" dirty="0">
                <a:latin typeface="Calibri"/>
                <a:cs typeface="Calibri"/>
              </a:rPr>
              <a:t>	</a:t>
            </a:r>
            <a:r>
              <a:rPr sz="2000" spc="-20" dirty="0">
                <a:latin typeface="Calibri"/>
                <a:cs typeface="Calibri"/>
              </a:rPr>
              <a:t>sign</a:t>
            </a:r>
            <a:r>
              <a:rPr sz="2000" dirty="0">
                <a:latin typeface="Calibri"/>
                <a:cs typeface="Calibri"/>
              </a:rPr>
              <a:t>	</a:t>
            </a:r>
            <a:r>
              <a:rPr sz="2000" spc="-25" dirty="0">
                <a:latin typeface="Calibri"/>
                <a:cs typeface="Calibri"/>
              </a:rPr>
              <a:t>of</a:t>
            </a:r>
            <a:r>
              <a:rPr sz="2000" dirty="0">
                <a:latin typeface="Calibri"/>
                <a:cs typeface="Calibri"/>
              </a:rPr>
              <a:t>	</a:t>
            </a:r>
            <a:r>
              <a:rPr sz="2000" spc="-25" dirty="0">
                <a:latin typeface="Calibri"/>
                <a:cs typeface="Calibri"/>
              </a:rPr>
              <a:t>the</a:t>
            </a:r>
            <a:r>
              <a:rPr sz="2000" dirty="0">
                <a:latin typeface="Calibri"/>
                <a:cs typeface="Calibri"/>
              </a:rPr>
              <a:t>	</a:t>
            </a:r>
            <a:r>
              <a:rPr sz="2000" spc="-25" dirty="0">
                <a:latin typeface="Calibri"/>
                <a:cs typeface="Calibri"/>
              </a:rPr>
              <a:t>CED</a:t>
            </a:r>
            <a:r>
              <a:rPr sz="2000" dirty="0">
                <a:latin typeface="Calibri"/>
                <a:cs typeface="Calibri"/>
              </a:rPr>
              <a:t>	</a:t>
            </a:r>
            <a:r>
              <a:rPr sz="2000" spc="-10" dirty="0">
                <a:latin typeface="Calibri"/>
                <a:cs typeface="Calibri"/>
              </a:rPr>
              <a:t>depends</a:t>
            </a:r>
            <a:r>
              <a:rPr sz="2000" dirty="0">
                <a:latin typeface="Calibri"/>
                <a:cs typeface="Calibri"/>
              </a:rPr>
              <a:t>	</a:t>
            </a:r>
            <a:r>
              <a:rPr sz="2000" spc="-20" dirty="0">
                <a:latin typeface="Calibri"/>
                <a:cs typeface="Calibri"/>
              </a:rPr>
              <a:t>upon</a:t>
            </a:r>
            <a:r>
              <a:rPr sz="2000" dirty="0">
                <a:latin typeface="Calibri"/>
                <a:cs typeface="Calibri"/>
              </a:rPr>
              <a:t>	</a:t>
            </a:r>
            <a:r>
              <a:rPr sz="2000" spc="-10" dirty="0">
                <a:latin typeface="Calibri"/>
                <a:cs typeface="Calibri"/>
              </a:rPr>
              <a:t>whether (alternatives)</a:t>
            </a:r>
            <a:r>
              <a:rPr sz="2000" spc="1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or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006FC0"/>
                </a:solidFill>
                <a:latin typeface="Calibri"/>
                <a:cs typeface="Calibri"/>
              </a:rPr>
              <a:t>complements</a:t>
            </a:r>
            <a:r>
              <a:rPr sz="2000" b="1" spc="-6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(bought</a:t>
            </a:r>
            <a:r>
              <a:rPr sz="2000" spc="-6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together).</a:t>
            </a:r>
            <a:endParaRPr sz="20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915"/>
              </a:spcBef>
            </a:pPr>
            <a:endParaRPr sz="20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  <a:tabLst>
                <a:tab pos="719455" algn="l"/>
                <a:tab pos="2317115" algn="l"/>
                <a:tab pos="3804285" algn="l"/>
                <a:tab pos="5092700" algn="l"/>
              </a:tabLst>
            </a:pPr>
            <a:r>
              <a:rPr sz="2000" spc="-25" dirty="0">
                <a:latin typeface="Calibri"/>
                <a:cs typeface="Calibri"/>
              </a:rPr>
              <a:t>For</a:t>
            </a:r>
            <a:r>
              <a:rPr sz="2000" dirty="0">
                <a:latin typeface="Calibri"/>
                <a:cs typeface="Calibri"/>
              </a:rPr>
              <a:t>	</a:t>
            </a:r>
            <a:r>
              <a:rPr sz="2000" b="1" spc="-10" dirty="0">
                <a:solidFill>
                  <a:srgbClr val="006FC0"/>
                </a:solidFill>
                <a:latin typeface="Calibri"/>
                <a:cs typeface="Calibri"/>
              </a:rPr>
              <a:t>substitutes</a:t>
            </a:r>
            <a:r>
              <a:rPr sz="2000" spc="-10" dirty="0">
                <a:latin typeface="Calibri"/>
                <a:cs typeface="Calibri"/>
              </a:rPr>
              <a:t>:</a:t>
            </a:r>
            <a:r>
              <a:rPr sz="2000" dirty="0">
                <a:latin typeface="Calibri"/>
                <a:cs typeface="Calibri"/>
              </a:rPr>
              <a:t>	</a:t>
            </a:r>
            <a:r>
              <a:rPr sz="2000" spc="-25" dirty="0">
                <a:latin typeface="Calibri"/>
                <a:cs typeface="Calibri"/>
              </a:rPr>
              <a:t>cross-</a:t>
            </a:r>
            <a:r>
              <a:rPr sz="2000" spc="-10" dirty="0">
                <a:latin typeface="Calibri"/>
                <a:cs typeface="Calibri"/>
              </a:rPr>
              <a:t>price</a:t>
            </a:r>
            <a:r>
              <a:rPr sz="2000" dirty="0">
                <a:latin typeface="Calibri"/>
                <a:cs typeface="Calibri"/>
              </a:rPr>
              <a:t>	</a:t>
            </a:r>
            <a:r>
              <a:rPr sz="2000" spc="-10" dirty="0">
                <a:latin typeface="Calibri"/>
                <a:cs typeface="Calibri"/>
              </a:rPr>
              <a:t>elasticity</a:t>
            </a:r>
            <a:r>
              <a:rPr sz="2000" dirty="0">
                <a:latin typeface="Calibri"/>
                <a:cs typeface="Calibri"/>
              </a:rPr>
              <a:t>	</a:t>
            </a:r>
            <a:r>
              <a:rPr sz="2000" spc="-25" dirty="0">
                <a:latin typeface="Calibri"/>
                <a:cs typeface="Calibri"/>
              </a:rPr>
              <a:t>of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942203" y="1768601"/>
            <a:ext cx="2800350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  <a:tabLst>
                <a:tab pos="1108075" algn="l"/>
                <a:tab pos="1626235" algn="l"/>
              </a:tabLst>
            </a:pPr>
            <a:r>
              <a:rPr sz="2000" spc="-10" dirty="0">
                <a:latin typeface="Calibri"/>
                <a:cs typeface="Calibri"/>
              </a:rPr>
              <a:t>products</a:t>
            </a:r>
            <a:r>
              <a:rPr sz="2000" dirty="0">
                <a:latin typeface="Calibri"/>
                <a:cs typeface="Calibri"/>
              </a:rPr>
              <a:t>	</a:t>
            </a:r>
            <a:r>
              <a:rPr sz="2000" spc="-25" dirty="0">
                <a:latin typeface="Calibri"/>
                <a:cs typeface="Calibri"/>
              </a:rPr>
              <a:t>are</a:t>
            </a:r>
            <a:r>
              <a:rPr sz="2000" dirty="0">
                <a:latin typeface="Calibri"/>
                <a:cs typeface="Calibri"/>
              </a:rPr>
              <a:t>	</a:t>
            </a:r>
            <a:r>
              <a:rPr sz="2000" b="1" spc="-10" dirty="0">
                <a:solidFill>
                  <a:srgbClr val="006FC0"/>
                </a:solidFill>
                <a:latin typeface="Calibri"/>
                <a:cs typeface="Calibri"/>
              </a:rPr>
              <a:t>substitutes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6070219" y="2805176"/>
            <a:ext cx="2673985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  <a:tabLst>
                <a:tab pos="1236345" algn="l"/>
                <a:tab pos="1763395" algn="l"/>
              </a:tabLst>
            </a:pPr>
            <a:r>
              <a:rPr sz="2000" spc="-10" dirty="0">
                <a:latin typeface="Calibri"/>
                <a:cs typeface="Calibri"/>
              </a:rPr>
              <a:t>demand</a:t>
            </a:r>
            <a:r>
              <a:rPr sz="2000" dirty="0">
                <a:latin typeface="Calibri"/>
                <a:cs typeface="Calibri"/>
              </a:rPr>
              <a:t>	</a:t>
            </a:r>
            <a:r>
              <a:rPr sz="2000" spc="-25" dirty="0">
                <a:latin typeface="Calibri"/>
                <a:cs typeface="Calibri"/>
              </a:rPr>
              <a:t>is</a:t>
            </a:r>
            <a:r>
              <a:rPr sz="2000" dirty="0">
                <a:latin typeface="Calibri"/>
                <a:cs typeface="Calibri"/>
              </a:rPr>
              <a:t>	</a:t>
            </a:r>
            <a:r>
              <a:rPr sz="2000" b="1" spc="-10" dirty="0">
                <a:latin typeface="Calibri"/>
                <a:cs typeface="Calibri"/>
              </a:rPr>
              <a:t>positive</a:t>
            </a:r>
            <a:r>
              <a:rPr sz="2000" spc="-10" dirty="0">
                <a:latin typeface="Calibri"/>
                <a:cs typeface="Calibri"/>
              </a:rPr>
              <a:t>.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358343" y="3111195"/>
            <a:ext cx="8425815" cy="197675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63500" algn="just">
              <a:lnSpc>
                <a:spcPts val="2395"/>
              </a:lnSpc>
              <a:spcBef>
                <a:spcPts val="105"/>
              </a:spcBef>
            </a:pPr>
            <a:r>
              <a:rPr sz="2000" dirty="0">
                <a:latin typeface="Calibri"/>
                <a:cs typeface="Calibri"/>
              </a:rPr>
              <a:t>Buyers</a:t>
            </a:r>
            <a:r>
              <a:rPr sz="2000" spc="254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purchase</a:t>
            </a:r>
            <a:r>
              <a:rPr sz="2000" spc="2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more</a:t>
            </a:r>
            <a:r>
              <a:rPr sz="2000" spc="2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of</a:t>
            </a:r>
            <a:r>
              <a:rPr sz="2000" spc="2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good</a:t>
            </a:r>
            <a:r>
              <a:rPr sz="2000" spc="2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</a:t>
            </a:r>
            <a:r>
              <a:rPr sz="2000" spc="2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when</a:t>
            </a:r>
            <a:r>
              <a:rPr sz="2000" spc="2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2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price</a:t>
            </a:r>
            <a:r>
              <a:rPr sz="2000" spc="2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of</a:t>
            </a:r>
            <a:r>
              <a:rPr sz="2000" spc="2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good</a:t>
            </a:r>
            <a:r>
              <a:rPr sz="2000" spc="254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B</a:t>
            </a:r>
            <a:r>
              <a:rPr sz="2000" spc="254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rises</a:t>
            </a:r>
            <a:r>
              <a:rPr sz="2000" spc="254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(</a:t>
            </a:r>
            <a:r>
              <a:rPr sz="2000" dirty="0">
                <a:solidFill>
                  <a:srgbClr val="004079"/>
                </a:solidFill>
                <a:latin typeface="Cambria Math"/>
                <a:cs typeface="Cambria Math"/>
              </a:rPr>
              <a:t>𝑃</a:t>
            </a:r>
            <a:r>
              <a:rPr sz="2175" baseline="-15325" dirty="0">
                <a:solidFill>
                  <a:srgbClr val="004079"/>
                </a:solidFill>
                <a:latin typeface="Cambria Math"/>
                <a:cs typeface="Cambria Math"/>
              </a:rPr>
              <a:t>𝐴</a:t>
            </a:r>
            <a:r>
              <a:rPr sz="2175" spc="727" baseline="-15325" dirty="0">
                <a:solidFill>
                  <a:srgbClr val="004079"/>
                </a:solidFill>
                <a:latin typeface="Cambria Math"/>
                <a:cs typeface="Cambria Math"/>
              </a:rPr>
              <a:t> </a:t>
            </a:r>
            <a:r>
              <a:rPr sz="2000" dirty="0">
                <a:solidFill>
                  <a:srgbClr val="004079"/>
                </a:solidFill>
                <a:latin typeface="Calibri"/>
                <a:cs typeface="Calibri"/>
              </a:rPr>
              <a:t>and</a:t>
            </a:r>
            <a:r>
              <a:rPr sz="2000" spc="280" dirty="0">
                <a:solidFill>
                  <a:srgbClr val="004079"/>
                </a:solidFill>
                <a:latin typeface="Calibri"/>
                <a:cs typeface="Calibri"/>
              </a:rPr>
              <a:t> </a:t>
            </a:r>
            <a:r>
              <a:rPr sz="2000" spc="-25" dirty="0">
                <a:solidFill>
                  <a:srgbClr val="004079"/>
                </a:solidFill>
                <a:latin typeface="Cambria Math"/>
                <a:cs typeface="Cambria Math"/>
              </a:rPr>
              <a:t>𝑄</a:t>
            </a:r>
            <a:r>
              <a:rPr sz="2175" spc="-37" baseline="-15325" dirty="0">
                <a:solidFill>
                  <a:srgbClr val="004079"/>
                </a:solidFill>
                <a:latin typeface="Cambria Math"/>
                <a:cs typeface="Cambria Math"/>
              </a:rPr>
              <a:t>B</a:t>
            </a:r>
            <a:endParaRPr sz="2175" baseline="-15325">
              <a:latin typeface="Cambria Math"/>
              <a:cs typeface="Cambria Math"/>
            </a:endParaRPr>
          </a:p>
          <a:p>
            <a:pPr marL="63500" algn="just">
              <a:lnSpc>
                <a:spcPts val="2395"/>
              </a:lnSpc>
            </a:pPr>
            <a:r>
              <a:rPr sz="2000" dirty="0">
                <a:solidFill>
                  <a:srgbClr val="004079"/>
                </a:solidFill>
                <a:latin typeface="Calibri"/>
                <a:cs typeface="Calibri"/>
              </a:rPr>
              <a:t>move</a:t>
            </a:r>
            <a:r>
              <a:rPr sz="2000" spc="-35" dirty="0">
                <a:solidFill>
                  <a:srgbClr val="004079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004079"/>
                </a:solidFill>
                <a:latin typeface="Calibri"/>
                <a:cs typeface="Calibri"/>
              </a:rPr>
              <a:t>in</a:t>
            </a:r>
            <a:r>
              <a:rPr sz="2000" spc="-35" dirty="0">
                <a:solidFill>
                  <a:srgbClr val="004079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004079"/>
                </a:solidFill>
                <a:latin typeface="Calibri"/>
                <a:cs typeface="Calibri"/>
              </a:rPr>
              <a:t>the</a:t>
            </a:r>
            <a:r>
              <a:rPr sz="2000" spc="-50" dirty="0">
                <a:solidFill>
                  <a:srgbClr val="004079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004079"/>
                </a:solidFill>
                <a:latin typeface="Calibri"/>
                <a:cs typeface="Calibri"/>
              </a:rPr>
              <a:t>same</a:t>
            </a:r>
            <a:r>
              <a:rPr sz="2000" spc="-30" dirty="0">
                <a:solidFill>
                  <a:srgbClr val="004079"/>
                </a:solidFill>
                <a:latin typeface="Calibri"/>
                <a:cs typeface="Calibri"/>
              </a:rPr>
              <a:t> </a:t>
            </a:r>
            <a:r>
              <a:rPr sz="2000" spc="-10" dirty="0">
                <a:solidFill>
                  <a:srgbClr val="004079"/>
                </a:solidFill>
                <a:latin typeface="Calibri"/>
                <a:cs typeface="Calibri"/>
              </a:rPr>
              <a:t>direction</a:t>
            </a:r>
            <a:r>
              <a:rPr sz="2000" spc="-10" dirty="0">
                <a:latin typeface="Calibri"/>
                <a:cs typeface="Calibri"/>
              </a:rPr>
              <a:t>).</a:t>
            </a:r>
            <a:endParaRPr sz="20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915"/>
              </a:spcBef>
            </a:pPr>
            <a:endParaRPr sz="2000">
              <a:latin typeface="Calibri"/>
              <a:cs typeface="Calibri"/>
            </a:endParaRPr>
          </a:p>
          <a:p>
            <a:pPr marL="63500" marR="46355" algn="just">
              <a:lnSpc>
                <a:spcPct val="100099"/>
              </a:lnSpc>
            </a:pPr>
            <a:r>
              <a:rPr sz="2000" dirty="0">
                <a:latin typeface="Calibri"/>
                <a:cs typeface="Calibri"/>
              </a:rPr>
              <a:t>For</a:t>
            </a:r>
            <a:r>
              <a:rPr sz="2000" spc="375" dirty="0">
                <a:latin typeface="Calibri"/>
                <a:cs typeface="Calibri"/>
              </a:rPr>
              <a:t>   </a:t>
            </a:r>
            <a:r>
              <a:rPr sz="2000" b="1" dirty="0">
                <a:solidFill>
                  <a:srgbClr val="006FC0"/>
                </a:solidFill>
                <a:latin typeface="Calibri"/>
                <a:cs typeface="Calibri"/>
              </a:rPr>
              <a:t>complements</a:t>
            </a:r>
            <a:r>
              <a:rPr sz="2000" dirty="0">
                <a:latin typeface="Calibri"/>
                <a:cs typeface="Calibri"/>
              </a:rPr>
              <a:t>:</a:t>
            </a:r>
            <a:r>
              <a:rPr sz="2000" spc="370" dirty="0">
                <a:latin typeface="Calibri"/>
                <a:cs typeface="Calibri"/>
              </a:rPr>
              <a:t>   </a:t>
            </a:r>
            <a:r>
              <a:rPr sz="2000" spc="-25" dirty="0">
                <a:latin typeface="Calibri"/>
                <a:cs typeface="Calibri"/>
              </a:rPr>
              <a:t>cross-</a:t>
            </a:r>
            <a:r>
              <a:rPr sz="2000" dirty="0">
                <a:latin typeface="Calibri"/>
                <a:cs typeface="Calibri"/>
              </a:rPr>
              <a:t>price</a:t>
            </a:r>
            <a:r>
              <a:rPr sz="2000" spc="375" dirty="0">
                <a:latin typeface="Calibri"/>
                <a:cs typeface="Calibri"/>
              </a:rPr>
              <a:t>   </a:t>
            </a:r>
            <a:r>
              <a:rPr sz="2000" dirty="0">
                <a:latin typeface="Calibri"/>
                <a:cs typeface="Calibri"/>
              </a:rPr>
              <a:t>elasticity</a:t>
            </a:r>
            <a:r>
              <a:rPr sz="2000" spc="380" dirty="0">
                <a:latin typeface="Calibri"/>
                <a:cs typeface="Calibri"/>
              </a:rPr>
              <a:t>   </a:t>
            </a:r>
            <a:r>
              <a:rPr sz="2000" dirty="0">
                <a:latin typeface="Calibri"/>
                <a:cs typeface="Calibri"/>
              </a:rPr>
              <a:t>of</a:t>
            </a:r>
            <a:r>
              <a:rPr sz="2000" spc="370" dirty="0">
                <a:latin typeface="Calibri"/>
                <a:cs typeface="Calibri"/>
              </a:rPr>
              <a:t>   </a:t>
            </a:r>
            <a:r>
              <a:rPr sz="2000" dirty="0">
                <a:latin typeface="Calibri"/>
                <a:cs typeface="Calibri"/>
              </a:rPr>
              <a:t>demand</a:t>
            </a:r>
            <a:r>
              <a:rPr sz="2000" spc="380" dirty="0">
                <a:latin typeface="Calibri"/>
                <a:cs typeface="Calibri"/>
              </a:rPr>
              <a:t>   </a:t>
            </a:r>
            <a:r>
              <a:rPr sz="2000" dirty="0">
                <a:latin typeface="Calibri"/>
                <a:cs typeface="Calibri"/>
              </a:rPr>
              <a:t>is</a:t>
            </a:r>
            <a:r>
              <a:rPr sz="2000" spc="375" dirty="0">
                <a:latin typeface="Calibri"/>
                <a:cs typeface="Calibri"/>
              </a:rPr>
              <a:t>   </a:t>
            </a:r>
            <a:r>
              <a:rPr sz="2000" b="1" spc="-10" dirty="0">
                <a:latin typeface="Calibri"/>
                <a:cs typeface="Calibri"/>
              </a:rPr>
              <a:t>negative</a:t>
            </a:r>
            <a:r>
              <a:rPr sz="2000" spc="-10" dirty="0">
                <a:latin typeface="Calibri"/>
                <a:cs typeface="Calibri"/>
              </a:rPr>
              <a:t>. </a:t>
            </a:r>
            <a:r>
              <a:rPr sz="2000" dirty="0">
                <a:latin typeface="Calibri"/>
                <a:cs typeface="Calibri"/>
              </a:rPr>
              <a:t>Buyers</a:t>
            </a:r>
            <a:r>
              <a:rPr sz="2000" spc="1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purchase</a:t>
            </a:r>
            <a:r>
              <a:rPr sz="2000" spc="1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less</a:t>
            </a:r>
            <a:r>
              <a:rPr sz="2000" spc="2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of</a:t>
            </a:r>
            <a:r>
              <a:rPr sz="2000" spc="1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good</a:t>
            </a:r>
            <a:r>
              <a:rPr sz="2000" spc="1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</a:t>
            </a:r>
            <a:r>
              <a:rPr sz="2000" spc="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when</a:t>
            </a:r>
            <a:r>
              <a:rPr sz="2000" spc="1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1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price</a:t>
            </a:r>
            <a:r>
              <a:rPr sz="2000" spc="2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of</a:t>
            </a:r>
            <a:r>
              <a:rPr sz="2000" spc="1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good</a:t>
            </a:r>
            <a:r>
              <a:rPr sz="2000" spc="1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B</a:t>
            </a:r>
            <a:r>
              <a:rPr sz="2000" spc="1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rises</a:t>
            </a:r>
            <a:r>
              <a:rPr sz="2000" spc="2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(</a:t>
            </a:r>
            <a:r>
              <a:rPr sz="2000" dirty="0">
                <a:solidFill>
                  <a:srgbClr val="004079"/>
                </a:solidFill>
                <a:latin typeface="Cambria Math"/>
                <a:cs typeface="Cambria Math"/>
              </a:rPr>
              <a:t>𝑃</a:t>
            </a:r>
            <a:r>
              <a:rPr sz="2175" baseline="-15325" dirty="0">
                <a:solidFill>
                  <a:srgbClr val="004079"/>
                </a:solidFill>
                <a:latin typeface="Cambria Math"/>
                <a:cs typeface="Cambria Math"/>
              </a:rPr>
              <a:t>𝐴</a:t>
            </a:r>
            <a:r>
              <a:rPr sz="2175" spc="345" baseline="-15325" dirty="0">
                <a:solidFill>
                  <a:srgbClr val="004079"/>
                </a:solidFill>
                <a:latin typeface="Cambria Math"/>
                <a:cs typeface="Cambria Math"/>
              </a:rPr>
              <a:t> </a:t>
            </a:r>
            <a:r>
              <a:rPr sz="2000" dirty="0">
                <a:solidFill>
                  <a:srgbClr val="004079"/>
                </a:solidFill>
                <a:latin typeface="Calibri"/>
                <a:cs typeface="Calibri"/>
              </a:rPr>
              <a:t>and</a:t>
            </a:r>
            <a:r>
              <a:rPr sz="2000" spc="10" dirty="0">
                <a:solidFill>
                  <a:srgbClr val="004079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004079"/>
                </a:solidFill>
                <a:latin typeface="Cambria Math"/>
                <a:cs typeface="Cambria Math"/>
              </a:rPr>
              <a:t>𝑄</a:t>
            </a:r>
            <a:r>
              <a:rPr sz="2175" baseline="-15325" dirty="0">
                <a:solidFill>
                  <a:srgbClr val="004079"/>
                </a:solidFill>
                <a:latin typeface="Cambria Math"/>
                <a:cs typeface="Cambria Math"/>
              </a:rPr>
              <a:t>B</a:t>
            </a:r>
            <a:r>
              <a:rPr sz="2175" spc="330" baseline="-15325" dirty="0">
                <a:solidFill>
                  <a:srgbClr val="004079"/>
                </a:solidFill>
                <a:latin typeface="Cambria Math"/>
                <a:cs typeface="Cambria Math"/>
              </a:rPr>
              <a:t> </a:t>
            </a:r>
            <a:r>
              <a:rPr sz="2000" spc="-20" dirty="0">
                <a:solidFill>
                  <a:srgbClr val="004079"/>
                </a:solidFill>
                <a:latin typeface="Calibri"/>
                <a:cs typeface="Calibri"/>
              </a:rPr>
              <a:t>move </a:t>
            </a:r>
            <a:r>
              <a:rPr sz="2000" dirty="0">
                <a:solidFill>
                  <a:srgbClr val="004079"/>
                </a:solidFill>
                <a:latin typeface="Calibri"/>
                <a:cs typeface="Calibri"/>
              </a:rPr>
              <a:t>in</a:t>
            </a:r>
            <a:r>
              <a:rPr sz="2000" spc="-30" dirty="0">
                <a:solidFill>
                  <a:srgbClr val="004079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004079"/>
                </a:solidFill>
                <a:latin typeface="Calibri"/>
                <a:cs typeface="Calibri"/>
              </a:rPr>
              <a:t>opposite</a:t>
            </a:r>
            <a:r>
              <a:rPr sz="2000" spc="-45" dirty="0">
                <a:solidFill>
                  <a:srgbClr val="004079"/>
                </a:solidFill>
                <a:latin typeface="Calibri"/>
                <a:cs typeface="Calibri"/>
              </a:rPr>
              <a:t> </a:t>
            </a:r>
            <a:r>
              <a:rPr sz="2000" spc="-10" dirty="0">
                <a:solidFill>
                  <a:srgbClr val="004079"/>
                </a:solidFill>
                <a:latin typeface="Calibri"/>
                <a:cs typeface="Calibri"/>
              </a:rPr>
              <a:t>direction</a:t>
            </a:r>
            <a:r>
              <a:rPr sz="2000" spc="-10" dirty="0">
                <a:latin typeface="Calibri"/>
                <a:cs typeface="Calibri"/>
              </a:rPr>
              <a:t>).</a:t>
            </a:r>
            <a:endParaRPr sz="20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15570">
              <a:lnSpc>
                <a:spcPts val="1240"/>
              </a:lnSpc>
            </a:pPr>
            <a:fld id="{81D60167-4931-47E6-BA6A-407CBD079E47}" type="slidenum">
              <a:rPr spc="-50" dirty="0"/>
              <a:t>4</a:t>
            </a:fld>
            <a:endParaRPr spc="-50"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261619" rIns="0" bIns="0" rtlCol="0">
            <a:spAutoFit/>
          </a:bodyPr>
          <a:lstStyle/>
          <a:p>
            <a:pPr marL="342900">
              <a:lnSpc>
                <a:spcPct val="100000"/>
              </a:lnSpc>
              <a:spcBef>
                <a:spcPts val="95"/>
              </a:spcBef>
            </a:pPr>
            <a:r>
              <a:rPr sz="2200" dirty="0"/>
              <a:t>THE</a:t>
            </a:r>
            <a:r>
              <a:rPr sz="2200" spc="-65" dirty="0"/>
              <a:t> </a:t>
            </a:r>
            <a:r>
              <a:rPr sz="2200" dirty="0"/>
              <a:t>ELASTICITY</a:t>
            </a:r>
            <a:r>
              <a:rPr sz="2200" spc="-55" dirty="0"/>
              <a:t> </a:t>
            </a:r>
            <a:r>
              <a:rPr sz="2200" dirty="0"/>
              <a:t>OF</a:t>
            </a:r>
            <a:r>
              <a:rPr sz="2200" spc="-50" dirty="0"/>
              <a:t> </a:t>
            </a:r>
            <a:r>
              <a:rPr sz="2200" spc="-10" dirty="0"/>
              <a:t>DEMAND</a:t>
            </a:r>
            <a:endParaRPr sz="2200"/>
          </a:p>
        </p:txBody>
      </p:sp>
      <p:sp>
        <p:nvSpPr>
          <p:cNvPr id="3" name="object 3"/>
          <p:cNvSpPr txBox="1"/>
          <p:nvPr/>
        </p:nvSpPr>
        <p:spPr>
          <a:xfrm>
            <a:off x="409143" y="1183386"/>
            <a:ext cx="4102100" cy="6356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5"/>
              </a:spcBef>
              <a:tabLst>
                <a:tab pos="1041400" algn="l"/>
                <a:tab pos="2109470" algn="l"/>
                <a:tab pos="2623185" algn="l"/>
                <a:tab pos="3036570" algn="l"/>
              </a:tabLst>
            </a:pPr>
            <a:r>
              <a:rPr sz="2000" spc="-10" dirty="0">
                <a:latin typeface="Calibri"/>
                <a:cs typeface="Calibri"/>
              </a:rPr>
              <a:t>Demand</a:t>
            </a:r>
            <a:r>
              <a:rPr sz="2000" dirty="0">
                <a:latin typeface="Calibri"/>
                <a:cs typeface="Calibri"/>
              </a:rPr>
              <a:t>	</a:t>
            </a:r>
            <a:r>
              <a:rPr sz="2000" spc="-10" dirty="0">
                <a:latin typeface="Calibri"/>
                <a:cs typeface="Calibri"/>
              </a:rPr>
              <a:t>elasticity</a:t>
            </a:r>
            <a:r>
              <a:rPr sz="2000" dirty="0">
                <a:latin typeface="Calibri"/>
                <a:cs typeface="Calibri"/>
              </a:rPr>
              <a:t>	</a:t>
            </a:r>
            <a:r>
              <a:rPr sz="2000" spc="-25" dirty="0">
                <a:latin typeface="Calibri"/>
                <a:cs typeface="Calibri"/>
              </a:rPr>
              <a:t>can</a:t>
            </a:r>
            <a:r>
              <a:rPr sz="2000" dirty="0">
                <a:latin typeface="Calibri"/>
                <a:cs typeface="Calibri"/>
              </a:rPr>
              <a:t>	</a:t>
            </a:r>
            <a:r>
              <a:rPr sz="2000" spc="-25" dirty="0">
                <a:latin typeface="Calibri"/>
                <a:cs typeface="Calibri"/>
              </a:rPr>
              <a:t>be</a:t>
            </a:r>
            <a:r>
              <a:rPr sz="2000" dirty="0">
                <a:latin typeface="Calibri"/>
                <a:cs typeface="Calibri"/>
              </a:rPr>
              <a:t>	</a:t>
            </a:r>
            <a:r>
              <a:rPr sz="2000" spc="-10" dirty="0">
                <a:latin typeface="Calibri"/>
                <a:cs typeface="Calibri"/>
              </a:rPr>
              <a:t>computed demand.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639183" y="1183386"/>
            <a:ext cx="4102100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  <a:tabLst>
                <a:tab pos="624840" algn="l"/>
                <a:tab pos="1543685" algn="l"/>
                <a:tab pos="1913255" algn="l"/>
                <a:tab pos="2431415" algn="l"/>
                <a:tab pos="3191510" algn="l"/>
              </a:tabLst>
            </a:pPr>
            <a:r>
              <a:rPr sz="2000" spc="-20" dirty="0">
                <a:latin typeface="Calibri"/>
                <a:cs typeface="Calibri"/>
              </a:rPr>
              <a:t>with</a:t>
            </a:r>
            <a:r>
              <a:rPr sz="2000" dirty="0">
                <a:latin typeface="Calibri"/>
                <a:cs typeface="Calibri"/>
              </a:rPr>
              <a:t>	</a:t>
            </a:r>
            <a:r>
              <a:rPr sz="2000" spc="-10" dirty="0">
                <a:latin typeface="Calibri"/>
                <a:cs typeface="Calibri"/>
              </a:rPr>
              <a:t>respect</a:t>
            </a:r>
            <a:r>
              <a:rPr sz="2000" dirty="0">
                <a:latin typeface="Calibri"/>
                <a:cs typeface="Calibri"/>
              </a:rPr>
              <a:t>	</a:t>
            </a:r>
            <a:r>
              <a:rPr sz="2000" spc="-25" dirty="0">
                <a:latin typeface="Calibri"/>
                <a:cs typeface="Calibri"/>
              </a:rPr>
              <a:t>to</a:t>
            </a:r>
            <a:r>
              <a:rPr sz="2000" dirty="0">
                <a:latin typeface="Calibri"/>
                <a:cs typeface="Calibri"/>
              </a:rPr>
              <a:t>	</a:t>
            </a:r>
            <a:r>
              <a:rPr sz="2000" spc="-25" dirty="0">
                <a:latin typeface="Calibri"/>
                <a:cs typeface="Calibri"/>
              </a:rPr>
              <a:t>any</a:t>
            </a:r>
            <a:r>
              <a:rPr sz="2000" dirty="0">
                <a:latin typeface="Calibri"/>
                <a:cs typeface="Calibri"/>
              </a:rPr>
              <a:t>	</a:t>
            </a:r>
            <a:r>
              <a:rPr sz="2000" spc="-10" dirty="0">
                <a:latin typeface="Calibri"/>
                <a:cs typeface="Calibri"/>
              </a:rPr>
              <a:t>factor</a:t>
            </a:r>
            <a:r>
              <a:rPr sz="2000" dirty="0">
                <a:latin typeface="Calibri"/>
                <a:cs typeface="Calibri"/>
              </a:rPr>
              <a:t>	</a:t>
            </a:r>
            <a:r>
              <a:rPr sz="2000" spc="-10" dirty="0">
                <a:latin typeface="Calibri"/>
                <a:cs typeface="Calibri"/>
              </a:rPr>
              <a:t>affecting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409143" y="2159609"/>
            <a:ext cx="8332470" cy="3256915"/>
          </a:xfrm>
          <a:prstGeom prst="rect">
            <a:avLst/>
          </a:prstGeom>
        </p:spPr>
        <p:txBody>
          <a:bodyPr vert="horz" wrap="square" lIns="0" tIns="73660" rIns="0" bIns="0" rtlCol="0">
            <a:spAutoFit/>
          </a:bodyPr>
          <a:lstStyle/>
          <a:p>
            <a:pPr marL="354965" indent="-342265">
              <a:lnSpc>
                <a:spcPct val="100000"/>
              </a:lnSpc>
              <a:spcBef>
                <a:spcPts val="580"/>
              </a:spcBef>
              <a:buFont typeface="Wingdings"/>
              <a:buChar char=""/>
              <a:tabLst>
                <a:tab pos="354965" algn="l"/>
              </a:tabLst>
            </a:pPr>
            <a:r>
              <a:rPr sz="2000" dirty="0">
                <a:latin typeface="Calibri"/>
                <a:cs typeface="Calibri"/>
              </a:rPr>
              <a:t>By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how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much</a:t>
            </a:r>
            <a:r>
              <a:rPr sz="2000" spc="-2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does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demand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change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when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-15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price</a:t>
            </a:r>
            <a:r>
              <a:rPr sz="2000" b="1" spc="-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of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-1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good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changes?</a:t>
            </a:r>
            <a:endParaRPr sz="2000">
              <a:latin typeface="Calibri"/>
              <a:cs typeface="Calibri"/>
            </a:endParaRPr>
          </a:p>
          <a:p>
            <a:pPr marL="927100">
              <a:lnSpc>
                <a:spcPct val="100000"/>
              </a:lnSpc>
              <a:spcBef>
                <a:spcPts val="480"/>
              </a:spcBef>
            </a:pPr>
            <a:r>
              <a:rPr sz="2000" b="1" dirty="0">
                <a:solidFill>
                  <a:srgbClr val="006FC0"/>
                </a:solidFill>
                <a:latin typeface="Calibri"/>
                <a:cs typeface="Calibri"/>
              </a:rPr>
              <a:t>Price</a:t>
            </a:r>
            <a:r>
              <a:rPr sz="2000" b="1" spc="-5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006FC0"/>
                </a:solidFill>
                <a:latin typeface="Calibri"/>
                <a:cs typeface="Calibri"/>
              </a:rPr>
              <a:t>elasticity</a:t>
            </a:r>
            <a:r>
              <a:rPr sz="2000" b="1" spc="-7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of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demand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(most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frequently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used)</a:t>
            </a:r>
            <a:endParaRPr sz="20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915"/>
              </a:spcBef>
            </a:pPr>
            <a:endParaRPr sz="2000">
              <a:latin typeface="Calibri"/>
              <a:cs typeface="Calibri"/>
            </a:endParaRPr>
          </a:p>
          <a:p>
            <a:pPr marL="354965" indent="-342265">
              <a:lnSpc>
                <a:spcPct val="100000"/>
              </a:lnSpc>
              <a:spcBef>
                <a:spcPts val="5"/>
              </a:spcBef>
              <a:buFont typeface="Wingdings"/>
              <a:buChar char=""/>
              <a:tabLst>
                <a:tab pos="354965" algn="l"/>
              </a:tabLst>
            </a:pPr>
            <a:r>
              <a:rPr sz="2000" dirty="0">
                <a:latin typeface="Calibri"/>
                <a:cs typeface="Calibri"/>
              </a:rPr>
              <a:t>By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how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much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does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demand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change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when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consumer’s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income</a:t>
            </a:r>
            <a:r>
              <a:rPr sz="2000" b="1" spc="-4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changes?</a:t>
            </a:r>
            <a:endParaRPr sz="2000">
              <a:latin typeface="Calibri"/>
              <a:cs typeface="Calibri"/>
            </a:endParaRPr>
          </a:p>
          <a:p>
            <a:pPr marL="927100">
              <a:lnSpc>
                <a:spcPct val="100000"/>
              </a:lnSpc>
              <a:spcBef>
                <a:spcPts val="480"/>
              </a:spcBef>
            </a:pPr>
            <a:r>
              <a:rPr sz="2000" b="1" dirty="0">
                <a:solidFill>
                  <a:srgbClr val="006FC0"/>
                </a:solidFill>
                <a:latin typeface="Calibri"/>
                <a:cs typeface="Calibri"/>
              </a:rPr>
              <a:t>Income</a:t>
            </a:r>
            <a:r>
              <a:rPr sz="2000" b="1" spc="-4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006FC0"/>
                </a:solidFill>
                <a:latin typeface="Calibri"/>
                <a:cs typeface="Calibri"/>
              </a:rPr>
              <a:t>elasticity</a:t>
            </a:r>
            <a:r>
              <a:rPr sz="2000" b="1" spc="-5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of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demand</a:t>
            </a:r>
            <a:endParaRPr sz="20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915"/>
              </a:spcBef>
            </a:pPr>
            <a:endParaRPr sz="2000">
              <a:latin typeface="Calibri"/>
              <a:cs typeface="Calibri"/>
            </a:endParaRPr>
          </a:p>
          <a:p>
            <a:pPr marL="354965" indent="-342265">
              <a:lnSpc>
                <a:spcPct val="100000"/>
              </a:lnSpc>
              <a:buFont typeface="Wingdings"/>
              <a:buChar char=""/>
              <a:tabLst>
                <a:tab pos="354965" algn="l"/>
              </a:tabLst>
            </a:pPr>
            <a:r>
              <a:rPr sz="2000" dirty="0">
                <a:latin typeface="Calibri"/>
                <a:cs typeface="Calibri"/>
              </a:rPr>
              <a:t>By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how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much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does</a:t>
            </a:r>
            <a:r>
              <a:rPr sz="2000" spc="-1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demand</a:t>
            </a:r>
            <a:r>
              <a:rPr sz="2000" spc="-2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change</a:t>
            </a:r>
            <a:r>
              <a:rPr sz="2000" spc="-2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when</a:t>
            </a:r>
            <a:r>
              <a:rPr sz="2000" spc="-1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-20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price</a:t>
            </a:r>
            <a:r>
              <a:rPr sz="2000" b="1" spc="-15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of</a:t>
            </a:r>
            <a:r>
              <a:rPr sz="2000" b="1" spc="-25" dirty="0">
                <a:latin typeface="Calibri"/>
                <a:cs typeface="Calibri"/>
              </a:rPr>
              <a:t> </a:t>
            </a:r>
            <a:r>
              <a:rPr sz="2000" b="1" spc="-20" dirty="0">
                <a:latin typeface="Calibri"/>
                <a:cs typeface="Calibri"/>
              </a:rPr>
              <a:t>another, </a:t>
            </a:r>
            <a:r>
              <a:rPr sz="2000" b="1" dirty="0">
                <a:latin typeface="Calibri"/>
                <a:cs typeface="Calibri"/>
              </a:rPr>
              <a:t>related,</a:t>
            </a:r>
            <a:r>
              <a:rPr sz="2000" b="1" spc="-30" dirty="0">
                <a:latin typeface="Calibri"/>
                <a:cs typeface="Calibri"/>
              </a:rPr>
              <a:t> </a:t>
            </a:r>
            <a:r>
              <a:rPr sz="2000" b="1" spc="-20" dirty="0">
                <a:latin typeface="Calibri"/>
                <a:cs typeface="Calibri"/>
              </a:rPr>
              <a:t>good</a:t>
            </a:r>
            <a:endParaRPr sz="2000">
              <a:latin typeface="Calibri"/>
              <a:cs typeface="Calibri"/>
            </a:endParaRPr>
          </a:p>
          <a:p>
            <a:pPr marL="355600">
              <a:lnSpc>
                <a:spcPct val="100000"/>
              </a:lnSpc>
              <a:spcBef>
                <a:spcPts val="5"/>
              </a:spcBef>
            </a:pPr>
            <a:r>
              <a:rPr sz="2000" spc="-10" dirty="0">
                <a:latin typeface="Calibri"/>
                <a:cs typeface="Calibri"/>
              </a:rPr>
              <a:t>changes?</a:t>
            </a:r>
            <a:endParaRPr sz="2000">
              <a:latin typeface="Calibri"/>
              <a:cs typeface="Calibri"/>
            </a:endParaRPr>
          </a:p>
          <a:p>
            <a:pPr marL="927100">
              <a:lnSpc>
                <a:spcPct val="100000"/>
              </a:lnSpc>
              <a:spcBef>
                <a:spcPts val="480"/>
              </a:spcBef>
            </a:pPr>
            <a:r>
              <a:rPr sz="2000" b="1" spc="-20" dirty="0">
                <a:solidFill>
                  <a:srgbClr val="006FC0"/>
                </a:solidFill>
                <a:latin typeface="Calibri"/>
                <a:cs typeface="Calibri"/>
              </a:rPr>
              <a:t>Cross-</a:t>
            </a:r>
            <a:r>
              <a:rPr sz="2000" b="1" dirty="0">
                <a:solidFill>
                  <a:srgbClr val="006FC0"/>
                </a:solidFill>
                <a:latin typeface="Calibri"/>
                <a:cs typeface="Calibri"/>
              </a:rPr>
              <a:t>price</a:t>
            </a:r>
            <a:r>
              <a:rPr sz="2000" b="1" spc="-1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006FC0"/>
                </a:solidFill>
                <a:latin typeface="Calibri"/>
                <a:cs typeface="Calibri"/>
              </a:rPr>
              <a:t>elasticity</a:t>
            </a:r>
            <a:r>
              <a:rPr sz="2000" b="1" spc="-4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of </a:t>
            </a:r>
            <a:r>
              <a:rPr sz="2000" spc="-10" dirty="0">
                <a:latin typeface="Calibri"/>
                <a:cs typeface="Calibri"/>
              </a:rPr>
              <a:t>demand</a:t>
            </a:r>
            <a:endParaRPr sz="20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261619" rIns="0" bIns="0" rtlCol="0">
            <a:spAutoFit/>
          </a:bodyPr>
          <a:lstStyle/>
          <a:p>
            <a:pPr marL="342900">
              <a:lnSpc>
                <a:spcPct val="100000"/>
              </a:lnSpc>
              <a:spcBef>
                <a:spcPts val="95"/>
              </a:spcBef>
            </a:pPr>
            <a:r>
              <a:rPr sz="2200" dirty="0"/>
              <a:t>THE</a:t>
            </a:r>
            <a:r>
              <a:rPr sz="2200" spc="-65" dirty="0"/>
              <a:t> </a:t>
            </a:r>
            <a:r>
              <a:rPr sz="2200" dirty="0"/>
              <a:t>ELASTICITY</a:t>
            </a:r>
            <a:r>
              <a:rPr sz="2200" spc="-55" dirty="0"/>
              <a:t> </a:t>
            </a:r>
            <a:r>
              <a:rPr sz="2200" dirty="0"/>
              <a:t>OF</a:t>
            </a:r>
            <a:r>
              <a:rPr sz="2200" spc="-50" dirty="0"/>
              <a:t> </a:t>
            </a:r>
            <a:r>
              <a:rPr sz="2200" spc="-10" dirty="0"/>
              <a:t>DEMAND</a:t>
            </a:r>
            <a:endParaRPr sz="2200"/>
          </a:p>
        </p:txBody>
      </p:sp>
      <p:sp>
        <p:nvSpPr>
          <p:cNvPr id="3" name="object 3"/>
          <p:cNvSpPr txBox="1"/>
          <p:nvPr/>
        </p:nvSpPr>
        <p:spPr>
          <a:xfrm>
            <a:off x="409143" y="1037082"/>
            <a:ext cx="5020945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b="1" u="sng" spc="-2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Cross-</a:t>
            </a:r>
            <a:r>
              <a:rPr sz="2000" b="1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Price</a:t>
            </a:r>
            <a:r>
              <a:rPr sz="2000" b="1" u="sng" spc="-2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000" b="1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Elasticity</a:t>
            </a:r>
            <a:r>
              <a:rPr sz="2000" b="1" u="sng" spc="-4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000" b="1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of Demand:</a:t>
            </a:r>
            <a:r>
              <a:rPr sz="2000" b="1" u="sng" spc="-3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000" b="1" u="sng" spc="-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Interpretation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09143" y="4329125"/>
            <a:ext cx="8333740" cy="63690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dirty="0">
                <a:latin typeface="Calibri"/>
                <a:cs typeface="Calibri"/>
              </a:rPr>
              <a:t>Note:</a:t>
            </a:r>
            <a:r>
              <a:rPr sz="2000" spc="1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If</a:t>
            </a:r>
            <a:r>
              <a:rPr sz="2000" spc="145" dirty="0">
                <a:latin typeface="Calibri"/>
                <a:cs typeface="Calibri"/>
              </a:rPr>
              <a:t> </a:t>
            </a:r>
            <a:r>
              <a:rPr sz="2000" spc="-20" dirty="0">
                <a:latin typeface="Calibri"/>
                <a:cs typeface="Calibri"/>
              </a:rPr>
              <a:t>cross-</a:t>
            </a:r>
            <a:r>
              <a:rPr sz="2000" dirty="0">
                <a:latin typeface="Calibri"/>
                <a:cs typeface="Calibri"/>
              </a:rPr>
              <a:t>price</a:t>
            </a:r>
            <a:r>
              <a:rPr sz="2000" spc="1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elasticity</a:t>
            </a:r>
            <a:r>
              <a:rPr sz="2000" spc="1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is</a:t>
            </a:r>
            <a:r>
              <a:rPr sz="2000" spc="1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close</a:t>
            </a:r>
            <a:r>
              <a:rPr sz="2000" spc="1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to</a:t>
            </a:r>
            <a:r>
              <a:rPr sz="2000" spc="1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0,</a:t>
            </a:r>
            <a:r>
              <a:rPr sz="2000" spc="1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1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goods</a:t>
            </a:r>
            <a:r>
              <a:rPr sz="2000" spc="1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are</a:t>
            </a:r>
            <a:r>
              <a:rPr sz="2000" spc="1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unrelated.</a:t>
            </a:r>
            <a:r>
              <a:rPr sz="2000" spc="1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15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higher</a:t>
            </a:r>
            <a:endParaRPr sz="20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2000" dirty="0">
                <a:latin typeface="Calibri"/>
                <a:cs typeface="Calibri"/>
              </a:rPr>
              <a:t>(in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absolute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value),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more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good</a:t>
            </a:r>
            <a:r>
              <a:rPr sz="2000" spc="-7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are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related.</a:t>
            </a:r>
            <a:endParaRPr sz="2000">
              <a:latin typeface="Calibri"/>
              <a:cs typeface="Calibri"/>
            </a:endParaRPr>
          </a:p>
        </p:txBody>
      </p:sp>
      <p:grpSp>
        <p:nvGrpSpPr>
          <p:cNvPr id="5" name="object 5"/>
          <p:cNvGrpSpPr/>
          <p:nvPr/>
        </p:nvGrpSpPr>
        <p:grpSpPr>
          <a:xfrm>
            <a:off x="1200714" y="2145804"/>
            <a:ext cx="6057265" cy="767080"/>
            <a:chOff x="1200714" y="2145804"/>
            <a:chExt cx="6057265" cy="767080"/>
          </a:xfrm>
        </p:grpSpPr>
        <p:pic>
          <p:nvPicPr>
            <p:cNvPr id="6" name="object 6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200714" y="2373624"/>
              <a:ext cx="6056771" cy="227099"/>
            </a:xfrm>
            <a:prstGeom prst="rect">
              <a:avLst/>
            </a:prstGeom>
          </p:spPr>
        </p:pic>
        <p:sp>
          <p:nvSpPr>
            <p:cNvPr id="7" name="object 7"/>
            <p:cNvSpPr/>
            <p:nvPr/>
          </p:nvSpPr>
          <p:spPr>
            <a:xfrm>
              <a:off x="1224533" y="2371343"/>
              <a:ext cx="6012815" cy="190500"/>
            </a:xfrm>
            <a:custGeom>
              <a:avLst/>
              <a:gdLst/>
              <a:ahLst/>
              <a:cxnLst/>
              <a:rect l="l" t="t" r="r" b="b"/>
              <a:pathLst>
                <a:path w="6012815" h="190500">
                  <a:moveTo>
                    <a:pt x="190500" y="0"/>
                  </a:moveTo>
                  <a:lnTo>
                    <a:pt x="0" y="95250"/>
                  </a:lnTo>
                  <a:lnTo>
                    <a:pt x="190500" y="190500"/>
                  </a:lnTo>
                  <a:lnTo>
                    <a:pt x="129540" y="114300"/>
                  </a:lnTo>
                  <a:lnTo>
                    <a:pt x="114300" y="114300"/>
                  </a:lnTo>
                  <a:lnTo>
                    <a:pt x="114300" y="76200"/>
                  </a:lnTo>
                  <a:lnTo>
                    <a:pt x="129540" y="76200"/>
                  </a:lnTo>
                  <a:lnTo>
                    <a:pt x="190500" y="0"/>
                  </a:lnTo>
                  <a:close/>
                </a:path>
                <a:path w="6012815" h="190500">
                  <a:moveTo>
                    <a:pt x="5898388" y="95250"/>
                  </a:moveTo>
                  <a:lnTo>
                    <a:pt x="5822188" y="190500"/>
                  </a:lnTo>
                  <a:lnTo>
                    <a:pt x="5974588" y="114300"/>
                  </a:lnTo>
                  <a:lnTo>
                    <a:pt x="5898388" y="114300"/>
                  </a:lnTo>
                  <a:lnTo>
                    <a:pt x="5898388" y="95250"/>
                  </a:lnTo>
                  <a:close/>
                </a:path>
                <a:path w="6012815" h="190500">
                  <a:moveTo>
                    <a:pt x="114300" y="95250"/>
                  </a:moveTo>
                  <a:lnTo>
                    <a:pt x="114300" y="114300"/>
                  </a:lnTo>
                  <a:lnTo>
                    <a:pt x="129540" y="114300"/>
                  </a:lnTo>
                  <a:lnTo>
                    <a:pt x="114300" y="95250"/>
                  </a:lnTo>
                  <a:close/>
                </a:path>
                <a:path w="6012815" h="190500">
                  <a:moveTo>
                    <a:pt x="5883147" y="76200"/>
                  </a:moveTo>
                  <a:lnTo>
                    <a:pt x="129540" y="76200"/>
                  </a:lnTo>
                  <a:lnTo>
                    <a:pt x="114300" y="95250"/>
                  </a:lnTo>
                  <a:lnTo>
                    <a:pt x="129540" y="114300"/>
                  </a:lnTo>
                  <a:lnTo>
                    <a:pt x="5883147" y="114300"/>
                  </a:lnTo>
                  <a:lnTo>
                    <a:pt x="5898388" y="95250"/>
                  </a:lnTo>
                  <a:lnTo>
                    <a:pt x="5883147" y="76200"/>
                  </a:lnTo>
                  <a:close/>
                </a:path>
                <a:path w="6012815" h="190500">
                  <a:moveTo>
                    <a:pt x="5974588" y="76200"/>
                  </a:moveTo>
                  <a:lnTo>
                    <a:pt x="5898388" y="76200"/>
                  </a:lnTo>
                  <a:lnTo>
                    <a:pt x="5898388" y="114300"/>
                  </a:lnTo>
                  <a:lnTo>
                    <a:pt x="5974588" y="114300"/>
                  </a:lnTo>
                  <a:lnTo>
                    <a:pt x="6012688" y="95250"/>
                  </a:lnTo>
                  <a:lnTo>
                    <a:pt x="5974588" y="76200"/>
                  </a:lnTo>
                  <a:close/>
                </a:path>
                <a:path w="6012815" h="190500">
                  <a:moveTo>
                    <a:pt x="129540" y="76200"/>
                  </a:moveTo>
                  <a:lnTo>
                    <a:pt x="114300" y="76200"/>
                  </a:lnTo>
                  <a:lnTo>
                    <a:pt x="114300" y="95250"/>
                  </a:lnTo>
                  <a:lnTo>
                    <a:pt x="129540" y="76200"/>
                  </a:lnTo>
                  <a:close/>
                </a:path>
                <a:path w="6012815" h="190500">
                  <a:moveTo>
                    <a:pt x="5822188" y="0"/>
                  </a:moveTo>
                  <a:lnTo>
                    <a:pt x="5898388" y="95250"/>
                  </a:lnTo>
                  <a:lnTo>
                    <a:pt x="5898388" y="76200"/>
                  </a:lnTo>
                  <a:lnTo>
                    <a:pt x="5974588" y="76200"/>
                  </a:lnTo>
                  <a:lnTo>
                    <a:pt x="582218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8" name="object 8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294631" y="2145804"/>
              <a:ext cx="119034" cy="766559"/>
            </a:xfrm>
            <a:prstGeom prst="rect">
              <a:avLst/>
            </a:prstGeom>
          </p:spPr>
        </p:pic>
        <p:sp>
          <p:nvSpPr>
            <p:cNvPr id="9" name="object 9"/>
            <p:cNvSpPr/>
            <p:nvPr/>
          </p:nvSpPr>
          <p:spPr>
            <a:xfrm>
              <a:off x="4356353" y="2164841"/>
              <a:ext cx="0" cy="667385"/>
            </a:xfrm>
            <a:custGeom>
              <a:avLst/>
              <a:gdLst/>
              <a:ahLst/>
              <a:cxnLst/>
              <a:rect l="l" t="t" r="r" b="b"/>
              <a:pathLst>
                <a:path h="667385">
                  <a:moveTo>
                    <a:pt x="0" y="0"/>
                  </a:moveTo>
                  <a:lnTo>
                    <a:pt x="0" y="667004"/>
                  </a:lnTo>
                </a:path>
              </a:pathLst>
            </a:custGeom>
            <a:ln w="381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0" name="object 10"/>
          <p:cNvSpPr txBox="1"/>
          <p:nvPr/>
        </p:nvSpPr>
        <p:spPr>
          <a:xfrm>
            <a:off x="5060060" y="2654045"/>
            <a:ext cx="1158875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spc="-10" dirty="0">
                <a:latin typeface="Calibri"/>
                <a:cs typeface="Calibri"/>
              </a:rPr>
              <a:t>substitutes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13" name="object 13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40</a:t>
            </a:fld>
            <a:endParaRPr spc="-25" dirty="0"/>
          </a:p>
        </p:txBody>
      </p:sp>
      <p:sp>
        <p:nvSpPr>
          <p:cNvPr id="11" name="object 11"/>
          <p:cNvSpPr txBox="1"/>
          <p:nvPr/>
        </p:nvSpPr>
        <p:spPr>
          <a:xfrm>
            <a:off x="2074545" y="2665222"/>
            <a:ext cx="1432560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spc="-10" dirty="0">
                <a:latin typeface="Calibri"/>
                <a:cs typeface="Calibri"/>
              </a:rPr>
              <a:t>complements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4279138" y="3045968"/>
            <a:ext cx="154940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spc="-50" dirty="0">
                <a:latin typeface="Calibri"/>
                <a:cs typeface="Calibri"/>
              </a:rPr>
              <a:t>0</a:t>
            </a:r>
            <a:endParaRPr sz="20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261619" rIns="0" bIns="0" rtlCol="0">
            <a:spAutoFit/>
          </a:bodyPr>
          <a:lstStyle/>
          <a:p>
            <a:pPr marL="342900">
              <a:lnSpc>
                <a:spcPct val="100000"/>
              </a:lnSpc>
              <a:spcBef>
                <a:spcPts val="95"/>
              </a:spcBef>
            </a:pPr>
            <a:r>
              <a:rPr sz="2200" dirty="0"/>
              <a:t>THE</a:t>
            </a:r>
            <a:r>
              <a:rPr sz="2200" spc="-65" dirty="0"/>
              <a:t> </a:t>
            </a:r>
            <a:r>
              <a:rPr sz="2200" dirty="0"/>
              <a:t>ELASTICITY</a:t>
            </a:r>
            <a:r>
              <a:rPr sz="2200" spc="-55" dirty="0"/>
              <a:t> </a:t>
            </a:r>
            <a:r>
              <a:rPr sz="2200" dirty="0"/>
              <a:t>OF</a:t>
            </a:r>
            <a:r>
              <a:rPr sz="2200" spc="-50" dirty="0"/>
              <a:t> </a:t>
            </a:r>
            <a:r>
              <a:rPr sz="2200" spc="-10" dirty="0"/>
              <a:t>DEMAND</a:t>
            </a:r>
            <a:endParaRPr sz="2200"/>
          </a:p>
        </p:txBody>
      </p:sp>
      <p:sp>
        <p:nvSpPr>
          <p:cNvPr id="3" name="object 3"/>
          <p:cNvSpPr txBox="1"/>
          <p:nvPr/>
        </p:nvSpPr>
        <p:spPr>
          <a:xfrm>
            <a:off x="345643" y="1037082"/>
            <a:ext cx="8001634" cy="502602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76200">
              <a:lnSpc>
                <a:spcPct val="100000"/>
              </a:lnSpc>
              <a:spcBef>
                <a:spcPts val="105"/>
              </a:spcBef>
            </a:pPr>
            <a:r>
              <a:rPr sz="2000" b="1" u="sng" spc="-2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Cross-</a:t>
            </a:r>
            <a:r>
              <a:rPr sz="2000" b="1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Price</a:t>
            </a:r>
            <a:r>
              <a:rPr sz="2000" b="1" u="sng" spc="-2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000" b="1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Elasticity</a:t>
            </a:r>
            <a:r>
              <a:rPr sz="2000" b="1" u="sng" spc="-4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000" b="1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of Demand:</a:t>
            </a:r>
            <a:r>
              <a:rPr sz="2000" b="1" u="sng" spc="-3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000" b="1" u="sng" spc="-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Exercise</a:t>
            </a:r>
            <a:endParaRPr sz="20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915"/>
              </a:spcBef>
            </a:pPr>
            <a:endParaRPr sz="2000">
              <a:latin typeface="Calibri"/>
              <a:cs typeface="Calibri"/>
            </a:endParaRPr>
          </a:p>
          <a:p>
            <a:pPr marL="76200">
              <a:lnSpc>
                <a:spcPct val="100000"/>
              </a:lnSpc>
            </a:pPr>
            <a:r>
              <a:rPr sz="2000" dirty="0">
                <a:latin typeface="Calibri"/>
                <a:cs typeface="Calibri"/>
              </a:rPr>
              <a:t>The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price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of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apples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rises</a:t>
            </a:r>
            <a:r>
              <a:rPr sz="2000" spc="-2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from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€1.00</a:t>
            </a:r>
            <a:r>
              <a:rPr sz="2000" spc="-6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per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kilogram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to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€1.50</a:t>
            </a:r>
            <a:r>
              <a:rPr sz="2000" spc="-7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per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kilogram.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As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spc="-50" dirty="0">
                <a:latin typeface="Calibri"/>
                <a:cs typeface="Calibri"/>
              </a:rPr>
              <a:t>a</a:t>
            </a:r>
            <a:endParaRPr sz="2000">
              <a:latin typeface="Calibri"/>
              <a:cs typeface="Calibri"/>
            </a:endParaRPr>
          </a:p>
          <a:p>
            <a:pPr marL="76200">
              <a:lnSpc>
                <a:spcPct val="100000"/>
              </a:lnSpc>
              <a:spcBef>
                <a:spcPts val="5"/>
              </a:spcBef>
            </a:pPr>
            <a:r>
              <a:rPr sz="2000" dirty="0">
                <a:latin typeface="Calibri"/>
                <a:cs typeface="Calibri"/>
              </a:rPr>
              <a:t>result,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quantity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of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oranges</a:t>
            </a:r>
            <a:r>
              <a:rPr sz="2000" spc="-6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demanded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rises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from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8000</a:t>
            </a:r>
            <a:r>
              <a:rPr sz="2000" spc="-7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per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week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to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9000.</a:t>
            </a:r>
            <a:endParaRPr sz="20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915"/>
              </a:spcBef>
            </a:pPr>
            <a:endParaRPr sz="2000">
              <a:latin typeface="Calibri"/>
              <a:cs typeface="Calibri"/>
            </a:endParaRPr>
          </a:p>
          <a:p>
            <a:pPr marL="76200">
              <a:lnSpc>
                <a:spcPct val="100000"/>
              </a:lnSpc>
            </a:pPr>
            <a:r>
              <a:rPr sz="2000" spc="-10" dirty="0">
                <a:latin typeface="Calibri"/>
                <a:cs typeface="Calibri"/>
              </a:rPr>
              <a:t>Calculate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spc="-25" dirty="0">
                <a:latin typeface="Calibri"/>
                <a:cs typeface="Calibri"/>
              </a:rPr>
              <a:t>cross-</a:t>
            </a:r>
            <a:r>
              <a:rPr sz="2000" dirty="0">
                <a:latin typeface="Calibri"/>
                <a:cs typeface="Calibri"/>
              </a:rPr>
              <a:t>price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elasticity</a:t>
            </a:r>
            <a:r>
              <a:rPr sz="2000" spc="-2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(use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midpoint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method).</a:t>
            </a:r>
            <a:endParaRPr sz="20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919"/>
              </a:spcBef>
            </a:pPr>
            <a:endParaRPr sz="2000">
              <a:latin typeface="Calibri"/>
              <a:cs typeface="Calibri"/>
            </a:endParaRPr>
          </a:p>
          <a:p>
            <a:pPr marL="76200">
              <a:lnSpc>
                <a:spcPct val="100000"/>
              </a:lnSpc>
            </a:pPr>
            <a:r>
              <a:rPr sz="2000" dirty="0">
                <a:solidFill>
                  <a:srgbClr val="006FC0"/>
                </a:solidFill>
                <a:latin typeface="Calibri"/>
                <a:cs typeface="Calibri"/>
              </a:rPr>
              <a:t>CED</a:t>
            </a:r>
            <a:r>
              <a:rPr sz="2000" spc="-4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006FC0"/>
                </a:solidFill>
                <a:latin typeface="Calibri"/>
                <a:cs typeface="Calibri"/>
              </a:rPr>
              <a:t>=</a:t>
            </a:r>
            <a:r>
              <a:rPr sz="2000" spc="-2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006FC0"/>
                </a:solidFill>
                <a:latin typeface="Calibri"/>
                <a:cs typeface="Calibri"/>
              </a:rPr>
              <a:t>(%</a:t>
            </a:r>
            <a:r>
              <a:rPr sz="2000" spc="-2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006FC0"/>
                </a:solidFill>
                <a:latin typeface="Calibri"/>
                <a:cs typeface="Calibri"/>
              </a:rPr>
              <a:t>change</a:t>
            </a:r>
            <a:r>
              <a:rPr sz="2000" spc="-4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006FC0"/>
                </a:solidFill>
                <a:latin typeface="Calibri"/>
                <a:cs typeface="Calibri"/>
              </a:rPr>
              <a:t>in</a:t>
            </a:r>
            <a:r>
              <a:rPr sz="2000" spc="-1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006FC0"/>
                </a:solidFill>
                <a:latin typeface="Calibri"/>
                <a:cs typeface="Calibri"/>
              </a:rPr>
              <a:t>quantity</a:t>
            </a:r>
            <a:r>
              <a:rPr sz="2000" spc="-3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006FC0"/>
                </a:solidFill>
                <a:latin typeface="Calibri"/>
                <a:cs typeface="Calibri"/>
              </a:rPr>
              <a:t>demanded</a:t>
            </a:r>
            <a:r>
              <a:rPr sz="2000" spc="-2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006FC0"/>
                </a:solidFill>
                <a:latin typeface="Calibri"/>
                <a:cs typeface="Calibri"/>
              </a:rPr>
              <a:t>of</a:t>
            </a:r>
            <a:r>
              <a:rPr sz="2000" spc="-2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006FC0"/>
                </a:solidFill>
                <a:latin typeface="Calibri"/>
                <a:cs typeface="Calibri"/>
              </a:rPr>
              <a:t>A)/(%</a:t>
            </a:r>
            <a:r>
              <a:rPr sz="2000" spc="-2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006FC0"/>
                </a:solidFill>
                <a:latin typeface="Calibri"/>
                <a:cs typeface="Calibri"/>
              </a:rPr>
              <a:t>change</a:t>
            </a:r>
            <a:r>
              <a:rPr sz="2000" spc="-4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006FC0"/>
                </a:solidFill>
                <a:latin typeface="Calibri"/>
                <a:cs typeface="Calibri"/>
              </a:rPr>
              <a:t>in</a:t>
            </a:r>
            <a:r>
              <a:rPr sz="2000" spc="-2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006FC0"/>
                </a:solidFill>
                <a:latin typeface="Calibri"/>
                <a:cs typeface="Calibri"/>
              </a:rPr>
              <a:t>price</a:t>
            </a:r>
            <a:r>
              <a:rPr sz="2000" spc="-1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006FC0"/>
                </a:solidFill>
                <a:latin typeface="Calibri"/>
                <a:cs typeface="Calibri"/>
              </a:rPr>
              <a:t>of</a:t>
            </a:r>
            <a:r>
              <a:rPr sz="2000" spc="-25" dirty="0">
                <a:solidFill>
                  <a:srgbClr val="006FC0"/>
                </a:solidFill>
                <a:latin typeface="Calibri"/>
                <a:cs typeface="Calibri"/>
              </a:rPr>
              <a:t> B)</a:t>
            </a:r>
            <a:endParaRPr sz="20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930"/>
              </a:spcBef>
            </a:pPr>
            <a:endParaRPr sz="2000">
              <a:latin typeface="Calibri"/>
              <a:cs typeface="Calibri"/>
            </a:endParaRPr>
          </a:p>
          <a:p>
            <a:pPr marL="76200">
              <a:lnSpc>
                <a:spcPct val="100000"/>
              </a:lnSpc>
              <a:spcBef>
                <a:spcPts val="5"/>
              </a:spcBef>
            </a:pPr>
            <a:r>
              <a:rPr sz="2000" dirty="0">
                <a:solidFill>
                  <a:srgbClr val="006FC0"/>
                </a:solidFill>
                <a:latin typeface="Calibri"/>
                <a:cs typeface="Calibri"/>
              </a:rPr>
              <a:t>%∆</a:t>
            </a:r>
            <a:r>
              <a:rPr sz="2000" spc="-2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006FC0"/>
                </a:solidFill>
                <a:latin typeface="Calibri"/>
                <a:cs typeface="Calibri"/>
              </a:rPr>
              <a:t>in</a:t>
            </a:r>
            <a:r>
              <a:rPr sz="2000" spc="-1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006FC0"/>
                </a:solidFill>
                <a:latin typeface="Cambria Math"/>
                <a:cs typeface="Cambria Math"/>
              </a:rPr>
              <a:t>𝑄</a:t>
            </a:r>
            <a:r>
              <a:rPr sz="2175" baseline="-15325" dirty="0">
                <a:solidFill>
                  <a:srgbClr val="006FC0"/>
                </a:solidFill>
                <a:latin typeface="Cambria Math"/>
                <a:cs typeface="Cambria Math"/>
              </a:rPr>
              <a:t>𝐴</a:t>
            </a:r>
            <a:r>
              <a:rPr sz="2175" spc="307" baseline="-15325" dirty="0">
                <a:solidFill>
                  <a:srgbClr val="006FC0"/>
                </a:solidFill>
                <a:latin typeface="Cambria Math"/>
                <a:cs typeface="Cambria Math"/>
              </a:rPr>
              <a:t> </a:t>
            </a:r>
            <a:r>
              <a:rPr sz="2000" dirty="0">
                <a:solidFill>
                  <a:srgbClr val="006FC0"/>
                </a:solidFill>
                <a:latin typeface="Calibri"/>
                <a:cs typeface="Calibri"/>
              </a:rPr>
              <a:t>=</a:t>
            </a:r>
            <a:r>
              <a:rPr sz="2000" spc="-1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006FC0"/>
                </a:solidFill>
                <a:latin typeface="Calibri"/>
                <a:cs typeface="Calibri"/>
              </a:rPr>
              <a:t>(∆</a:t>
            </a:r>
            <a:r>
              <a:rPr sz="2000" spc="-2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006FC0"/>
                </a:solidFill>
                <a:latin typeface="Calibri"/>
                <a:cs typeface="Calibri"/>
              </a:rPr>
              <a:t>in</a:t>
            </a:r>
            <a:r>
              <a:rPr sz="2000" spc="-1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006FC0"/>
                </a:solidFill>
                <a:latin typeface="Cambria Math"/>
                <a:cs typeface="Cambria Math"/>
              </a:rPr>
              <a:t>𝑄</a:t>
            </a:r>
            <a:r>
              <a:rPr sz="2175" baseline="-15325" dirty="0">
                <a:solidFill>
                  <a:srgbClr val="006FC0"/>
                </a:solidFill>
                <a:latin typeface="Cambria Math"/>
                <a:cs typeface="Cambria Math"/>
              </a:rPr>
              <a:t>𝐴</a:t>
            </a:r>
            <a:r>
              <a:rPr sz="2175" spc="307" baseline="-15325" dirty="0">
                <a:solidFill>
                  <a:srgbClr val="006FC0"/>
                </a:solidFill>
                <a:latin typeface="Cambria Math"/>
                <a:cs typeface="Cambria Math"/>
              </a:rPr>
              <a:t> </a:t>
            </a:r>
            <a:r>
              <a:rPr sz="2000" dirty="0">
                <a:solidFill>
                  <a:srgbClr val="006FC0"/>
                </a:solidFill>
                <a:latin typeface="Calibri"/>
                <a:cs typeface="Calibri"/>
              </a:rPr>
              <a:t>)</a:t>
            </a:r>
            <a:r>
              <a:rPr sz="2000" spc="-1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006FC0"/>
                </a:solidFill>
                <a:latin typeface="Calibri"/>
                <a:cs typeface="Calibri"/>
              </a:rPr>
              <a:t>/</a:t>
            </a:r>
            <a:r>
              <a:rPr sz="2000" spc="-1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006FC0"/>
                </a:solidFill>
                <a:latin typeface="Calibri"/>
                <a:cs typeface="Calibri"/>
              </a:rPr>
              <a:t>(mid</a:t>
            </a:r>
            <a:r>
              <a:rPr sz="2000" spc="-1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006FC0"/>
                </a:solidFill>
                <a:latin typeface="Cambria Math"/>
                <a:cs typeface="Cambria Math"/>
              </a:rPr>
              <a:t>𝑄</a:t>
            </a:r>
            <a:r>
              <a:rPr sz="2175" baseline="-15325" dirty="0">
                <a:solidFill>
                  <a:srgbClr val="006FC0"/>
                </a:solidFill>
                <a:latin typeface="Cambria Math"/>
                <a:cs typeface="Cambria Math"/>
              </a:rPr>
              <a:t>𝐴</a:t>
            </a:r>
            <a:r>
              <a:rPr sz="2175" spc="307" baseline="-15325" dirty="0">
                <a:solidFill>
                  <a:srgbClr val="006FC0"/>
                </a:solidFill>
                <a:latin typeface="Cambria Math"/>
                <a:cs typeface="Cambria Math"/>
              </a:rPr>
              <a:t> </a:t>
            </a:r>
            <a:r>
              <a:rPr sz="2000" dirty="0">
                <a:solidFill>
                  <a:srgbClr val="006FC0"/>
                </a:solidFill>
                <a:latin typeface="Calibri"/>
                <a:cs typeface="Calibri"/>
              </a:rPr>
              <a:t>)</a:t>
            </a:r>
            <a:r>
              <a:rPr sz="2000" spc="-1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006FC0"/>
                </a:solidFill>
                <a:latin typeface="Calibri"/>
                <a:cs typeface="Calibri"/>
              </a:rPr>
              <a:t>=</a:t>
            </a:r>
            <a:r>
              <a:rPr sz="2000" spc="-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006FC0"/>
                </a:solidFill>
                <a:latin typeface="Calibri"/>
                <a:cs typeface="Calibri"/>
              </a:rPr>
              <a:t>(9000</a:t>
            </a:r>
            <a:r>
              <a:rPr sz="2000" spc="-3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006FC0"/>
                </a:solidFill>
                <a:latin typeface="Calibri"/>
                <a:cs typeface="Calibri"/>
              </a:rPr>
              <a:t>–</a:t>
            </a:r>
            <a:r>
              <a:rPr sz="2000" spc="-1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006FC0"/>
                </a:solidFill>
                <a:latin typeface="Calibri"/>
                <a:cs typeface="Calibri"/>
              </a:rPr>
              <a:t>8000)/8500</a:t>
            </a:r>
            <a:r>
              <a:rPr sz="2000" spc="-5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006FC0"/>
                </a:solidFill>
                <a:latin typeface="Calibri"/>
                <a:cs typeface="Calibri"/>
              </a:rPr>
              <a:t>=</a:t>
            </a:r>
            <a:r>
              <a:rPr sz="2000" spc="-2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spc="-20" dirty="0">
                <a:solidFill>
                  <a:srgbClr val="006FC0"/>
                </a:solidFill>
                <a:latin typeface="Calibri"/>
                <a:cs typeface="Calibri"/>
              </a:rPr>
              <a:t>0.12</a:t>
            </a:r>
            <a:endParaRPr sz="20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919"/>
              </a:spcBef>
            </a:pPr>
            <a:endParaRPr sz="2000">
              <a:latin typeface="Calibri"/>
              <a:cs typeface="Calibri"/>
            </a:endParaRPr>
          </a:p>
          <a:p>
            <a:pPr marL="76200">
              <a:lnSpc>
                <a:spcPct val="100000"/>
              </a:lnSpc>
            </a:pPr>
            <a:r>
              <a:rPr sz="2000" dirty="0">
                <a:solidFill>
                  <a:srgbClr val="006FC0"/>
                </a:solidFill>
                <a:latin typeface="Calibri"/>
                <a:cs typeface="Calibri"/>
              </a:rPr>
              <a:t>%∆</a:t>
            </a:r>
            <a:r>
              <a:rPr sz="2000" spc="-5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006FC0"/>
                </a:solidFill>
                <a:latin typeface="Calibri"/>
                <a:cs typeface="Calibri"/>
              </a:rPr>
              <a:t>in</a:t>
            </a:r>
            <a:r>
              <a:rPr sz="2000" spc="-3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006FC0"/>
                </a:solidFill>
                <a:latin typeface="Cambria Math"/>
                <a:cs typeface="Cambria Math"/>
              </a:rPr>
              <a:t>𝑃</a:t>
            </a:r>
            <a:r>
              <a:rPr sz="2175" baseline="-15325" dirty="0">
                <a:solidFill>
                  <a:srgbClr val="006FC0"/>
                </a:solidFill>
                <a:latin typeface="Cambria Math"/>
                <a:cs typeface="Cambria Math"/>
              </a:rPr>
              <a:t>𝐵</a:t>
            </a:r>
            <a:r>
              <a:rPr sz="2175" spc="292" baseline="-15325" dirty="0">
                <a:solidFill>
                  <a:srgbClr val="006FC0"/>
                </a:solidFill>
                <a:latin typeface="Cambria Math"/>
                <a:cs typeface="Cambria Math"/>
              </a:rPr>
              <a:t> </a:t>
            </a:r>
            <a:r>
              <a:rPr sz="2000" dirty="0">
                <a:solidFill>
                  <a:srgbClr val="006FC0"/>
                </a:solidFill>
                <a:latin typeface="Calibri"/>
                <a:cs typeface="Calibri"/>
              </a:rPr>
              <a:t>=</a:t>
            </a:r>
            <a:r>
              <a:rPr sz="2000" spc="-3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006FC0"/>
                </a:solidFill>
                <a:latin typeface="Calibri"/>
                <a:cs typeface="Calibri"/>
              </a:rPr>
              <a:t>(∆</a:t>
            </a:r>
            <a:r>
              <a:rPr sz="2000" spc="-4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006FC0"/>
                </a:solidFill>
                <a:latin typeface="Calibri"/>
                <a:cs typeface="Calibri"/>
              </a:rPr>
              <a:t>in</a:t>
            </a:r>
            <a:r>
              <a:rPr sz="2000" spc="-3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006FC0"/>
                </a:solidFill>
                <a:latin typeface="Cambria Math"/>
                <a:cs typeface="Cambria Math"/>
              </a:rPr>
              <a:t>𝑃</a:t>
            </a:r>
            <a:r>
              <a:rPr sz="2175" baseline="-15325" dirty="0">
                <a:solidFill>
                  <a:srgbClr val="006FC0"/>
                </a:solidFill>
                <a:latin typeface="Cambria Math"/>
                <a:cs typeface="Cambria Math"/>
              </a:rPr>
              <a:t>𝐵</a:t>
            </a:r>
            <a:r>
              <a:rPr sz="2000" dirty="0">
                <a:solidFill>
                  <a:srgbClr val="006FC0"/>
                </a:solidFill>
                <a:latin typeface="Calibri"/>
                <a:cs typeface="Calibri"/>
              </a:rPr>
              <a:t>)</a:t>
            </a:r>
            <a:r>
              <a:rPr sz="2000" spc="-3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006FC0"/>
                </a:solidFill>
                <a:latin typeface="Calibri"/>
                <a:cs typeface="Calibri"/>
              </a:rPr>
              <a:t>/</a:t>
            </a:r>
            <a:r>
              <a:rPr sz="2000" spc="-4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006FC0"/>
                </a:solidFill>
                <a:latin typeface="Calibri"/>
                <a:cs typeface="Calibri"/>
              </a:rPr>
              <a:t>(mid</a:t>
            </a:r>
            <a:r>
              <a:rPr sz="2000" spc="-2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006FC0"/>
                </a:solidFill>
                <a:latin typeface="Cambria Math"/>
                <a:cs typeface="Cambria Math"/>
              </a:rPr>
              <a:t>𝑃</a:t>
            </a:r>
            <a:r>
              <a:rPr sz="2175" baseline="-15325" dirty="0">
                <a:solidFill>
                  <a:srgbClr val="006FC0"/>
                </a:solidFill>
                <a:latin typeface="Cambria Math"/>
                <a:cs typeface="Cambria Math"/>
              </a:rPr>
              <a:t>𝐵</a:t>
            </a:r>
            <a:r>
              <a:rPr sz="2000" dirty="0">
                <a:solidFill>
                  <a:srgbClr val="006FC0"/>
                </a:solidFill>
                <a:latin typeface="Calibri"/>
                <a:cs typeface="Calibri"/>
              </a:rPr>
              <a:t>)</a:t>
            </a:r>
            <a:r>
              <a:rPr sz="2000" spc="-3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006FC0"/>
                </a:solidFill>
                <a:latin typeface="Calibri"/>
                <a:cs typeface="Calibri"/>
              </a:rPr>
              <a:t>=</a:t>
            </a:r>
            <a:r>
              <a:rPr sz="2000" spc="-3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spc="-10" dirty="0">
                <a:solidFill>
                  <a:srgbClr val="006FC0"/>
                </a:solidFill>
                <a:latin typeface="Calibri"/>
                <a:cs typeface="Calibri"/>
              </a:rPr>
              <a:t>(1.5-</a:t>
            </a:r>
            <a:r>
              <a:rPr sz="2000" dirty="0">
                <a:solidFill>
                  <a:srgbClr val="006FC0"/>
                </a:solidFill>
                <a:latin typeface="Calibri"/>
                <a:cs typeface="Calibri"/>
              </a:rPr>
              <a:t>1)/1.25</a:t>
            </a:r>
            <a:r>
              <a:rPr sz="2000" spc="-8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006FC0"/>
                </a:solidFill>
                <a:latin typeface="Calibri"/>
                <a:cs typeface="Calibri"/>
              </a:rPr>
              <a:t>=</a:t>
            </a:r>
            <a:r>
              <a:rPr sz="2000" spc="-3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spc="-20" dirty="0">
                <a:solidFill>
                  <a:srgbClr val="006FC0"/>
                </a:solidFill>
                <a:latin typeface="Calibri"/>
                <a:cs typeface="Calibri"/>
              </a:rPr>
              <a:t>0.40</a:t>
            </a:r>
            <a:endParaRPr sz="20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905"/>
              </a:spcBef>
            </a:pPr>
            <a:endParaRPr sz="2000">
              <a:latin typeface="Calibri"/>
              <a:cs typeface="Calibri"/>
            </a:endParaRPr>
          </a:p>
          <a:p>
            <a:pPr marL="76200">
              <a:lnSpc>
                <a:spcPct val="100000"/>
              </a:lnSpc>
            </a:pPr>
            <a:r>
              <a:rPr sz="2000" dirty="0">
                <a:solidFill>
                  <a:srgbClr val="006FC0"/>
                </a:solidFill>
                <a:latin typeface="Calibri"/>
                <a:cs typeface="Calibri"/>
              </a:rPr>
              <a:t>CED</a:t>
            </a:r>
            <a:r>
              <a:rPr sz="2000" spc="-3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006FC0"/>
                </a:solidFill>
                <a:latin typeface="Calibri"/>
                <a:cs typeface="Calibri"/>
              </a:rPr>
              <a:t>=</a:t>
            </a:r>
            <a:r>
              <a:rPr sz="2000" spc="-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006FC0"/>
                </a:solidFill>
                <a:latin typeface="Calibri"/>
                <a:cs typeface="Calibri"/>
              </a:rPr>
              <a:t>0.12</a:t>
            </a:r>
            <a:r>
              <a:rPr sz="2000" spc="-3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006FC0"/>
                </a:solidFill>
                <a:latin typeface="Calibri"/>
                <a:cs typeface="Calibri"/>
              </a:rPr>
              <a:t>/ 0.40</a:t>
            </a:r>
            <a:r>
              <a:rPr sz="2000" spc="-3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006FC0"/>
                </a:solidFill>
                <a:latin typeface="Calibri"/>
                <a:cs typeface="Calibri"/>
              </a:rPr>
              <a:t>=</a:t>
            </a:r>
            <a:r>
              <a:rPr sz="2000" spc="-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spc="-25" dirty="0">
                <a:solidFill>
                  <a:srgbClr val="006FC0"/>
                </a:solidFill>
                <a:latin typeface="Calibri"/>
                <a:cs typeface="Calibri"/>
              </a:rPr>
              <a:t>0.3</a:t>
            </a:r>
            <a:endParaRPr sz="2000">
              <a:latin typeface="Calibri"/>
              <a:cs typeface="Calibri"/>
            </a:endParaRPr>
          </a:p>
        </p:txBody>
      </p:sp>
      <p:grpSp>
        <p:nvGrpSpPr>
          <p:cNvPr id="4" name="object 4"/>
          <p:cNvGrpSpPr/>
          <p:nvPr/>
        </p:nvGrpSpPr>
        <p:grpSpPr>
          <a:xfrm>
            <a:off x="8040878" y="140462"/>
            <a:ext cx="953769" cy="601980"/>
            <a:chOff x="8040878" y="140462"/>
            <a:chExt cx="953769" cy="601980"/>
          </a:xfrm>
        </p:grpSpPr>
        <p:sp>
          <p:nvSpPr>
            <p:cNvPr id="5" name="object 5"/>
            <p:cNvSpPr/>
            <p:nvPr/>
          </p:nvSpPr>
          <p:spPr>
            <a:xfrm>
              <a:off x="8394192" y="225171"/>
              <a:ext cx="247015" cy="324485"/>
            </a:xfrm>
            <a:custGeom>
              <a:avLst/>
              <a:gdLst/>
              <a:ahLst/>
              <a:cxnLst/>
              <a:rect l="l" t="t" r="r" b="b"/>
              <a:pathLst>
                <a:path w="247015" h="324484">
                  <a:moveTo>
                    <a:pt x="0" y="123444"/>
                  </a:moveTo>
                  <a:lnTo>
                    <a:pt x="9697" y="75384"/>
                  </a:lnTo>
                  <a:lnTo>
                    <a:pt x="36147" y="36147"/>
                  </a:lnTo>
                  <a:lnTo>
                    <a:pt x="75384" y="9697"/>
                  </a:lnTo>
                  <a:lnTo>
                    <a:pt x="123443" y="0"/>
                  </a:lnTo>
                  <a:lnTo>
                    <a:pt x="171503" y="9697"/>
                  </a:lnTo>
                  <a:lnTo>
                    <a:pt x="210740" y="36147"/>
                  </a:lnTo>
                  <a:lnTo>
                    <a:pt x="237190" y="75384"/>
                  </a:lnTo>
                  <a:lnTo>
                    <a:pt x="246887" y="123444"/>
                  </a:lnTo>
                  <a:lnTo>
                    <a:pt x="242030" y="159502"/>
                  </a:lnTo>
                  <a:lnTo>
                    <a:pt x="228790" y="188928"/>
                  </a:lnTo>
                  <a:lnTo>
                    <a:pt x="209168" y="208758"/>
                  </a:lnTo>
                  <a:lnTo>
                    <a:pt x="185165" y="216026"/>
                  </a:lnTo>
                  <a:lnTo>
                    <a:pt x="173164" y="219660"/>
                  </a:lnTo>
                  <a:lnTo>
                    <a:pt x="163353" y="229568"/>
                  </a:lnTo>
                  <a:lnTo>
                    <a:pt x="156733" y="244262"/>
                  </a:lnTo>
                  <a:lnTo>
                    <a:pt x="154304" y="262254"/>
                  </a:lnTo>
                  <a:lnTo>
                    <a:pt x="154304" y="323976"/>
                  </a:lnTo>
                  <a:lnTo>
                    <a:pt x="92582" y="323976"/>
                  </a:lnTo>
                  <a:lnTo>
                    <a:pt x="92582" y="262254"/>
                  </a:lnTo>
                  <a:lnTo>
                    <a:pt x="97440" y="226250"/>
                  </a:lnTo>
                  <a:lnTo>
                    <a:pt x="110680" y="196818"/>
                  </a:lnTo>
                  <a:lnTo>
                    <a:pt x="130301" y="176958"/>
                  </a:lnTo>
                  <a:lnTo>
                    <a:pt x="154304" y="169671"/>
                  </a:lnTo>
                  <a:lnTo>
                    <a:pt x="166306" y="166038"/>
                  </a:lnTo>
                  <a:lnTo>
                    <a:pt x="176117" y="156130"/>
                  </a:lnTo>
                  <a:lnTo>
                    <a:pt x="182737" y="141436"/>
                  </a:lnTo>
                  <a:lnTo>
                    <a:pt x="185165" y="123444"/>
                  </a:lnTo>
                  <a:lnTo>
                    <a:pt x="180308" y="99441"/>
                  </a:lnTo>
                  <a:lnTo>
                    <a:pt x="167068" y="79819"/>
                  </a:lnTo>
                  <a:lnTo>
                    <a:pt x="147447" y="66579"/>
                  </a:lnTo>
                  <a:lnTo>
                    <a:pt x="123443" y="61722"/>
                  </a:lnTo>
                  <a:lnTo>
                    <a:pt x="99440" y="66579"/>
                  </a:lnTo>
                  <a:lnTo>
                    <a:pt x="79819" y="79819"/>
                  </a:lnTo>
                  <a:lnTo>
                    <a:pt x="66579" y="99441"/>
                  </a:lnTo>
                  <a:lnTo>
                    <a:pt x="61722" y="123444"/>
                  </a:lnTo>
                  <a:lnTo>
                    <a:pt x="0" y="123444"/>
                  </a:lnTo>
                  <a:close/>
                </a:path>
              </a:pathLst>
            </a:custGeom>
            <a:ln w="25400">
              <a:solidFill>
                <a:srgbClr val="FF00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6" name="object 6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8458581" y="551942"/>
              <a:ext cx="117983" cy="117983"/>
            </a:xfrm>
            <a:prstGeom prst="rect">
              <a:avLst/>
            </a:prstGeom>
          </p:spPr>
        </p:pic>
        <p:sp>
          <p:nvSpPr>
            <p:cNvPr id="7" name="object 7"/>
            <p:cNvSpPr/>
            <p:nvPr/>
          </p:nvSpPr>
          <p:spPr>
            <a:xfrm>
              <a:off x="8053578" y="153162"/>
              <a:ext cx="928369" cy="576580"/>
            </a:xfrm>
            <a:custGeom>
              <a:avLst/>
              <a:gdLst/>
              <a:ahLst/>
              <a:cxnLst/>
              <a:rect l="l" t="t" r="r" b="b"/>
              <a:pathLst>
                <a:path w="928370" h="576580">
                  <a:moveTo>
                    <a:pt x="0" y="576071"/>
                  </a:moveTo>
                  <a:lnTo>
                    <a:pt x="928116" y="576071"/>
                  </a:lnTo>
                  <a:lnTo>
                    <a:pt x="928116" y="0"/>
                  </a:lnTo>
                  <a:lnTo>
                    <a:pt x="0" y="0"/>
                  </a:lnTo>
                  <a:lnTo>
                    <a:pt x="0" y="576071"/>
                  </a:lnTo>
                  <a:close/>
                </a:path>
              </a:pathLst>
            </a:custGeom>
            <a:ln w="25400">
              <a:solidFill>
                <a:srgbClr val="FF00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8" name="object 8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41</a:t>
            </a:fld>
            <a:endParaRPr spc="-25" dirty="0"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42</a:t>
            </a:fld>
            <a:endParaRPr spc="-25"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031619" y="2758262"/>
            <a:ext cx="4820285" cy="5143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3200" dirty="0"/>
              <a:t>PRICE</a:t>
            </a:r>
            <a:r>
              <a:rPr sz="3200" spc="-40" dirty="0"/>
              <a:t> </a:t>
            </a:r>
            <a:r>
              <a:rPr sz="3200" dirty="0"/>
              <a:t>ELASTICITY</a:t>
            </a:r>
            <a:r>
              <a:rPr sz="3200" spc="-50" dirty="0"/>
              <a:t> </a:t>
            </a:r>
            <a:r>
              <a:rPr sz="3200" dirty="0"/>
              <a:t>OF</a:t>
            </a:r>
            <a:r>
              <a:rPr sz="3200" spc="-40" dirty="0"/>
              <a:t> </a:t>
            </a:r>
            <a:r>
              <a:rPr sz="3200" spc="-25" dirty="0"/>
              <a:t>SUPPLY</a:t>
            </a:r>
            <a:endParaRPr sz="3200"/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43</a:t>
            </a:fld>
            <a:endParaRPr spc="-25" dirty="0"/>
          </a:p>
        </p:txBody>
      </p:sp>
      <p:sp>
        <p:nvSpPr>
          <p:cNvPr id="2" name="object 2"/>
          <p:cNvSpPr txBox="1"/>
          <p:nvPr/>
        </p:nvSpPr>
        <p:spPr>
          <a:xfrm>
            <a:off x="409143" y="421005"/>
            <a:ext cx="8333740" cy="594106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algn="just">
              <a:lnSpc>
                <a:spcPct val="100000"/>
              </a:lnSpc>
              <a:spcBef>
                <a:spcPts val="105"/>
              </a:spcBef>
            </a:pPr>
            <a:r>
              <a:rPr sz="2000" b="1" dirty="0">
                <a:solidFill>
                  <a:srgbClr val="006FC0"/>
                </a:solidFill>
                <a:latin typeface="Calibri"/>
                <a:cs typeface="Calibri"/>
              </a:rPr>
              <a:t>PRICE</a:t>
            </a:r>
            <a:r>
              <a:rPr sz="2000" b="1" spc="-4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006FC0"/>
                </a:solidFill>
                <a:latin typeface="Calibri"/>
                <a:cs typeface="Calibri"/>
              </a:rPr>
              <a:t>ELASTICITY</a:t>
            </a:r>
            <a:r>
              <a:rPr sz="2000" b="1" spc="-2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006FC0"/>
                </a:solidFill>
                <a:latin typeface="Calibri"/>
                <a:cs typeface="Calibri"/>
              </a:rPr>
              <a:t>OF</a:t>
            </a:r>
            <a:r>
              <a:rPr sz="2000" b="1" spc="-4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b="1" spc="-10" dirty="0">
                <a:solidFill>
                  <a:srgbClr val="006FC0"/>
                </a:solidFill>
                <a:latin typeface="Calibri"/>
                <a:cs typeface="Calibri"/>
              </a:rPr>
              <a:t>SUPPLY</a:t>
            </a:r>
            <a:endParaRPr sz="20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360"/>
              </a:spcBef>
            </a:pPr>
            <a:endParaRPr sz="2000">
              <a:latin typeface="Calibri"/>
              <a:cs typeface="Calibri"/>
            </a:endParaRPr>
          </a:p>
          <a:p>
            <a:pPr marL="12700" algn="just">
              <a:lnSpc>
                <a:spcPct val="100000"/>
              </a:lnSpc>
            </a:pPr>
            <a:r>
              <a:rPr sz="2000" dirty="0">
                <a:latin typeface="Calibri"/>
                <a:cs typeface="Calibri"/>
              </a:rPr>
              <a:t>(</a:t>
            </a:r>
            <a:r>
              <a:rPr sz="2000" b="1" i="1" dirty="0">
                <a:solidFill>
                  <a:srgbClr val="C0504D"/>
                </a:solidFill>
                <a:latin typeface="Calibri"/>
                <a:cs typeface="Calibri"/>
              </a:rPr>
              <a:t>Law</a:t>
            </a:r>
            <a:r>
              <a:rPr sz="2000" b="1" i="1" spc="-30" dirty="0">
                <a:solidFill>
                  <a:srgbClr val="C0504D"/>
                </a:solidFill>
                <a:latin typeface="Calibri"/>
                <a:cs typeface="Calibri"/>
              </a:rPr>
              <a:t> </a:t>
            </a:r>
            <a:r>
              <a:rPr sz="2000" b="1" i="1" dirty="0">
                <a:solidFill>
                  <a:srgbClr val="C0504D"/>
                </a:solidFill>
                <a:latin typeface="Calibri"/>
                <a:cs typeface="Calibri"/>
              </a:rPr>
              <a:t>of</a:t>
            </a:r>
            <a:r>
              <a:rPr sz="2000" b="1" i="1" spc="-30" dirty="0">
                <a:solidFill>
                  <a:srgbClr val="C0504D"/>
                </a:solidFill>
                <a:latin typeface="Calibri"/>
                <a:cs typeface="Calibri"/>
              </a:rPr>
              <a:t> </a:t>
            </a:r>
            <a:r>
              <a:rPr sz="2000" b="1" i="1" dirty="0">
                <a:solidFill>
                  <a:srgbClr val="C0504D"/>
                </a:solidFill>
                <a:latin typeface="Calibri"/>
                <a:cs typeface="Calibri"/>
              </a:rPr>
              <a:t>supply</a:t>
            </a:r>
            <a:r>
              <a:rPr sz="2000" i="1" dirty="0">
                <a:latin typeface="Calibri"/>
                <a:cs typeface="Calibri"/>
              </a:rPr>
              <a:t>:</a:t>
            </a:r>
            <a:r>
              <a:rPr sz="2000" i="1" spc="-60" dirty="0">
                <a:latin typeface="Calibri"/>
                <a:cs typeface="Calibri"/>
              </a:rPr>
              <a:t> </a:t>
            </a:r>
            <a:r>
              <a:rPr sz="2000" i="1" dirty="0">
                <a:latin typeface="Calibri"/>
                <a:cs typeface="Calibri"/>
              </a:rPr>
              <a:t>when</a:t>
            </a:r>
            <a:r>
              <a:rPr sz="2000" i="1" spc="-50" dirty="0">
                <a:latin typeface="Calibri"/>
                <a:cs typeface="Calibri"/>
              </a:rPr>
              <a:t> </a:t>
            </a:r>
            <a:r>
              <a:rPr sz="2000" i="1" dirty="0">
                <a:latin typeface="Calibri"/>
                <a:cs typeface="Calibri"/>
              </a:rPr>
              <a:t>the</a:t>
            </a:r>
            <a:r>
              <a:rPr sz="2000" i="1" spc="-25" dirty="0">
                <a:latin typeface="Calibri"/>
                <a:cs typeface="Calibri"/>
              </a:rPr>
              <a:t> </a:t>
            </a:r>
            <a:r>
              <a:rPr sz="2000" i="1" dirty="0">
                <a:latin typeface="Calibri"/>
                <a:cs typeface="Calibri"/>
              </a:rPr>
              <a:t>price</a:t>
            </a:r>
            <a:r>
              <a:rPr sz="2000" i="1" spc="-25" dirty="0">
                <a:latin typeface="Calibri"/>
                <a:cs typeface="Calibri"/>
              </a:rPr>
              <a:t> </a:t>
            </a:r>
            <a:r>
              <a:rPr sz="2000" i="1" dirty="0">
                <a:latin typeface="Calibri"/>
                <a:cs typeface="Calibri"/>
              </a:rPr>
              <a:t>of</a:t>
            </a:r>
            <a:r>
              <a:rPr sz="2000" i="1" spc="-30" dirty="0">
                <a:latin typeface="Calibri"/>
                <a:cs typeface="Calibri"/>
              </a:rPr>
              <a:t> </a:t>
            </a:r>
            <a:r>
              <a:rPr sz="2000" i="1" dirty="0">
                <a:latin typeface="Calibri"/>
                <a:cs typeface="Calibri"/>
              </a:rPr>
              <a:t>a</a:t>
            </a:r>
            <a:r>
              <a:rPr sz="2000" i="1" spc="-30" dirty="0">
                <a:latin typeface="Calibri"/>
                <a:cs typeface="Calibri"/>
              </a:rPr>
              <a:t> </a:t>
            </a:r>
            <a:r>
              <a:rPr sz="2000" i="1" dirty="0">
                <a:latin typeface="Calibri"/>
                <a:cs typeface="Calibri"/>
              </a:rPr>
              <a:t>good</a:t>
            </a:r>
            <a:r>
              <a:rPr sz="2000" i="1" spc="-45" dirty="0">
                <a:latin typeface="Calibri"/>
                <a:cs typeface="Calibri"/>
              </a:rPr>
              <a:t> </a:t>
            </a:r>
            <a:r>
              <a:rPr sz="2000" i="1" dirty="0">
                <a:latin typeface="Calibri"/>
                <a:cs typeface="Calibri"/>
              </a:rPr>
              <a:t>rises,</a:t>
            </a:r>
            <a:r>
              <a:rPr sz="2000" i="1" spc="-25" dirty="0">
                <a:latin typeface="Calibri"/>
                <a:cs typeface="Calibri"/>
              </a:rPr>
              <a:t> </a:t>
            </a:r>
            <a:r>
              <a:rPr sz="2000" i="1" dirty="0">
                <a:latin typeface="Calibri"/>
                <a:cs typeface="Calibri"/>
              </a:rPr>
              <a:t>the</a:t>
            </a:r>
            <a:r>
              <a:rPr sz="2000" i="1" spc="-40" dirty="0">
                <a:latin typeface="Calibri"/>
                <a:cs typeface="Calibri"/>
              </a:rPr>
              <a:t> </a:t>
            </a:r>
            <a:r>
              <a:rPr sz="2000" i="1" dirty="0">
                <a:latin typeface="Calibri"/>
                <a:cs typeface="Calibri"/>
              </a:rPr>
              <a:t>quantity</a:t>
            </a:r>
            <a:r>
              <a:rPr sz="2000" i="1" spc="-20" dirty="0">
                <a:latin typeface="Calibri"/>
                <a:cs typeface="Calibri"/>
              </a:rPr>
              <a:t> </a:t>
            </a:r>
            <a:r>
              <a:rPr sz="2000" i="1" dirty="0">
                <a:latin typeface="Calibri"/>
                <a:cs typeface="Calibri"/>
              </a:rPr>
              <a:t>supplied</a:t>
            </a:r>
            <a:r>
              <a:rPr sz="2000" i="1" spc="-45" dirty="0">
                <a:latin typeface="Calibri"/>
                <a:cs typeface="Calibri"/>
              </a:rPr>
              <a:t> </a:t>
            </a:r>
            <a:r>
              <a:rPr sz="2000" i="1" spc="-10" dirty="0">
                <a:latin typeface="Calibri"/>
                <a:cs typeface="Calibri"/>
              </a:rPr>
              <a:t>increases</a:t>
            </a:r>
            <a:r>
              <a:rPr sz="2000" spc="-10" dirty="0">
                <a:latin typeface="Calibri"/>
                <a:cs typeface="Calibri"/>
              </a:rPr>
              <a:t>.)</a:t>
            </a:r>
            <a:endParaRPr sz="20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919"/>
              </a:spcBef>
            </a:pPr>
            <a:endParaRPr sz="2000">
              <a:latin typeface="Calibri"/>
              <a:cs typeface="Calibri"/>
            </a:endParaRPr>
          </a:p>
          <a:p>
            <a:pPr marL="12700" marR="5080" algn="just">
              <a:lnSpc>
                <a:spcPct val="100000"/>
              </a:lnSpc>
            </a:pPr>
            <a:r>
              <a:rPr sz="2000" b="1" dirty="0">
                <a:solidFill>
                  <a:srgbClr val="006FC0"/>
                </a:solidFill>
                <a:latin typeface="Calibri"/>
                <a:cs typeface="Calibri"/>
              </a:rPr>
              <a:t>Price</a:t>
            </a:r>
            <a:r>
              <a:rPr sz="2000" b="1" spc="23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006FC0"/>
                </a:solidFill>
                <a:latin typeface="Calibri"/>
                <a:cs typeface="Calibri"/>
              </a:rPr>
              <a:t>elasticity</a:t>
            </a:r>
            <a:r>
              <a:rPr sz="2000" b="1" spc="21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006FC0"/>
                </a:solidFill>
                <a:latin typeface="Calibri"/>
                <a:cs typeface="Calibri"/>
              </a:rPr>
              <a:t>of</a:t>
            </a:r>
            <a:r>
              <a:rPr sz="2000" b="1" spc="23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006FC0"/>
                </a:solidFill>
                <a:latin typeface="Calibri"/>
                <a:cs typeface="Calibri"/>
              </a:rPr>
              <a:t>supply</a:t>
            </a:r>
            <a:r>
              <a:rPr sz="2000" dirty="0">
                <a:latin typeface="Calibri"/>
                <a:cs typeface="Calibri"/>
              </a:rPr>
              <a:t>:</a:t>
            </a:r>
            <a:r>
              <a:rPr sz="2000" spc="2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</a:t>
            </a:r>
            <a:r>
              <a:rPr sz="2000" spc="22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measure</a:t>
            </a:r>
            <a:r>
              <a:rPr sz="2000" spc="229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of</a:t>
            </a:r>
            <a:r>
              <a:rPr sz="2000" spc="2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how</a:t>
            </a:r>
            <a:r>
              <a:rPr sz="2000" spc="2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much</a:t>
            </a:r>
            <a:r>
              <a:rPr sz="2000" spc="2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2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quantity</a:t>
            </a:r>
            <a:r>
              <a:rPr sz="2000" spc="2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supplied</a:t>
            </a:r>
            <a:r>
              <a:rPr sz="2000" spc="2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of</a:t>
            </a:r>
            <a:r>
              <a:rPr sz="2000" spc="235" dirty="0">
                <a:latin typeface="Calibri"/>
                <a:cs typeface="Calibri"/>
              </a:rPr>
              <a:t> </a:t>
            </a:r>
            <a:r>
              <a:rPr sz="2000" spc="-50" dirty="0">
                <a:latin typeface="Calibri"/>
                <a:cs typeface="Calibri"/>
              </a:rPr>
              <a:t>a </a:t>
            </a:r>
            <a:r>
              <a:rPr sz="2000" dirty="0">
                <a:latin typeface="Calibri"/>
                <a:cs typeface="Calibri"/>
              </a:rPr>
              <a:t>good</a:t>
            </a:r>
            <a:r>
              <a:rPr sz="2000" spc="120" dirty="0">
                <a:latin typeface="Calibri"/>
                <a:cs typeface="Calibri"/>
              </a:rPr>
              <a:t>  </a:t>
            </a:r>
            <a:r>
              <a:rPr sz="2000" dirty="0">
                <a:latin typeface="Calibri"/>
                <a:cs typeface="Calibri"/>
              </a:rPr>
              <a:t>responds</a:t>
            </a:r>
            <a:r>
              <a:rPr sz="2000" spc="120" dirty="0">
                <a:latin typeface="Calibri"/>
                <a:cs typeface="Calibri"/>
              </a:rPr>
              <a:t>  </a:t>
            </a:r>
            <a:r>
              <a:rPr sz="2000" dirty="0">
                <a:latin typeface="Calibri"/>
                <a:cs typeface="Calibri"/>
              </a:rPr>
              <a:t>to</a:t>
            </a:r>
            <a:r>
              <a:rPr sz="2000" spc="125" dirty="0">
                <a:latin typeface="Calibri"/>
                <a:cs typeface="Calibri"/>
              </a:rPr>
              <a:t>  </a:t>
            </a:r>
            <a:r>
              <a:rPr sz="2000" dirty="0">
                <a:latin typeface="Calibri"/>
                <a:cs typeface="Calibri"/>
              </a:rPr>
              <a:t>a</a:t>
            </a:r>
            <a:r>
              <a:rPr sz="2000" spc="120" dirty="0">
                <a:latin typeface="Calibri"/>
                <a:cs typeface="Calibri"/>
              </a:rPr>
              <a:t>  </a:t>
            </a:r>
            <a:r>
              <a:rPr sz="2000" dirty="0">
                <a:latin typeface="Calibri"/>
                <a:cs typeface="Calibri"/>
              </a:rPr>
              <a:t>change</a:t>
            </a:r>
            <a:r>
              <a:rPr sz="2000" spc="125" dirty="0">
                <a:latin typeface="Calibri"/>
                <a:cs typeface="Calibri"/>
              </a:rPr>
              <a:t>  </a:t>
            </a:r>
            <a:r>
              <a:rPr sz="2000" dirty="0">
                <a:latin typeface="Calibri"/>
                <a:cs typeface="Calibri"/>
              </a:rPr>
              <a:t>in</a:t>
            </a:r>
            <a:r>
              <a:rPr sz="2000" spc="125" dirty="0">
                <a:latin typeface="Calibri"/>
                <a:cs typeface="Calibri"/>
              </a:rPr>
              <a:t> 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114" dirty="0">
                <a:latin typeface="Calibri"/>
                <a:cs typeface="Calibri"/>
              </a:rPr>
              <a:t>  </a:t>
            </a:r>
            <a:r>
              <a:rPr sz="2000" dirty="0">
                <a:latin typeface="Calibri"/>
                <a:cs typeface="Calibri"/>
              </a:rPr>
              <a:t>price</a:t>
            </a:r>
            <a:r>
              <a:rPr sz="2000" spc="125" dirty="0">
                <a:latin typeface="Calibri"/>
                <a:cs typeface="Calibri"/>
              </a:rPr>
              <a:t>  </a:t>
            </a:r>
            <a:r>
              <a:rPr sz="2000" dirty="0">
                <a:latin typeface="Calibri"/>
                <a:cs typeface="Calibri"/>
              </a:rPr>
              <a:t>of</a:t>
            </a:r>
            <a:r>
              <a:rPr sz="2000" spc="125" dirty="0">
                <a:latin typeface="Calibri"/>
                <a:cs typeface="Calibri"/>
              </a:rPr>
              <a:t> 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114" dirty="0">
                <a:latin typeface="Calibri"/>
                <a:cs typeface="Calibri"/>
              </a:rPr>
              <a:t>  </a:t>
            </a:r>
            <a:r>
              <a:rPr sz="2000" dirty="0">
                <a:latin typeface="Calibri"/>
                <a:cs typeface="Calibri"/>
              </a:rPr>
              <a:t>good,</a:t>
            </a:r>
            <a:r>
              <a:rPr sz="2000" spc="120" dirty="0">
                <a:latin typeface="Calibri"/>
                <a:cs typeface="Calibri"/>
              </a:rPr>
              <a:t>  </a:t>
            </a:r>
            <a:r>
              <a:rPr sz="2000" dirty="0">
                <a:latin typeface="Calibri"/>
                <a:cs typeface="Calibri"/>
              </a:rPr>
              <a:t>computed</a:t>
            </a:r>
            <a:r>
              <a:rPr sz="2000" spc="120" dirty="0">
                <a:latin typeface="Calibri"/>
                <a:cs typeface="Calibri"/>
              </a:rPr>
              <a:t>  </a:t>
            </a:r>
            <a:r>
              <a:rPr sz="2000" dirty="0">
                <a:latin typeface="Calibri"/>
                <a:cs typeface="Calibri"/>
              </a:rPr>
              <a:t>as</a:t>
            </a:r>
            <a:r>
              <a:rPr sz="2000" spc="120" dirty="0">
                <a:latin typeface="Calibri"/>
                <a:cs typeface="Calibri"/>
              </a:rPr>
              <a:t>  </a:t>
            </a:r>
            <a:r>
              <a:rPr sz="2000" spc="-25" dirty="0">
                <a:latin typeface="Calibri"/>
                <a:cs typeface="Calibri"/>
              </a:rPr>
              <a:t>the </a:t>
            </a:r>
            <a:r>
              <a:rPr sz="2000" dirty="0">
                <a:latin typeface="Calibri"/>
                <a:cs typeface="Calibri"/>
              </a:rPr>
              <a:t>percentage</a:t>
            </a:r>
            <a:r>
              <a:rPr sz="2000" spc="28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change</a:t>
            </a:r>
            <a:r>
              <a:rPr sz="2000" spc="30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in</a:t>
            </a:r>
            <a:r>
              <a:rPr sz="2000" spc="29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quantity</a:t>
            </a:r>
            <a:r>
              <a:rPr sz="2000" spc="30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supplied</a:t>
            </a:r>
            <a:r>
              <a:rPr sz="2000" spc="30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divided</a:t>
            </a:r>
            <a:r>
              <a:rPr sz="2000" spc="30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by</a:t>
            </a:r>
            <a:r>
              <a:rPr sz="2000" spc="28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29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percentage</a:t>
            </a:r>
            <a:r>
              <a:rPr sz="2000" spc="27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change</a:t>
            </a:r>
            <a:r>
              <a:rPr sz="2000" spc="300" dirty="0">
                <a:latin typeface="Calibri"/>
                <a:cs typeface="Calibri"/>
              </a:rPr>
              <a:t> </a:t>
            </a:r>
            <a:r>
              <a:rPr sz="2000" spc="-25" dirty="0">
                <a:latin typeface="Calibri"/>
                <a:cs typeface="Calibri"/>
              </a:rPr>
              <a:t>in </a:t>
            </a:r>
            <a:r>
              <a:rPr sz="2000" spc="-10" dirty="0">
                <a:latin typeface="Calibri"/>
                <a:cs typeface="Calibri"/>
              </a:rPr>
              <a:t>price.</a:t>
            </a:r>
            <a:endParaRPr sz="20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919"/>
              </a:spcBef>
            </a:pPr>
            <a:endParaRPr sz="2000">
              <a:latin typeface="Calibri"/>
              <a:cs typeface="Calibri"/>
            </a:endParaRPr>
          </a:p>
          <a:p>
            <a:pPr marL="12700" marR="5080">
              <a:lnSpc>
                <a:spcPct val="100000"/>
              </a:lnSpc>
            </a:pPr>
            <a:r>
              <a:rPr sz="2000" dirty="0">
                <a:latin typeface="Calibri"/>
                <a:cs typeface="Calibri"/>
              </a:rPr>
              <a:t>Price</a:t>
            </a:r>
            <a:r>
              <a:rPr sz="2000" spc="409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elasticity</a:t>
            </a:r>
            <a:r>
              <a:rPr sz="2000" spc="41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of</a:t>
            </a:r>
            <a:r>
              <a:rPr sz="2000" spc="409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supply</a:t>
            </a:r>
            <a:r>
              <a:rPr sz="2000" spc="40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depends</a:t>
            </a:r>
            <a:r>
              <a:rPr sz="2000" spc="41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on</a:t>
            </a:r>
            <a:r>
              <a:rPr sz="2000" spc="41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409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flexibility</a:t>
            </a:r>
            <a:r>
              <a:rPr sz="2000" spc="41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of</a:t>
            </a:r>
            <a:r>
              <a:rPr sz="2000" spc="39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sellers</a:t>
            </a:r>
            <a:r>
              <a:rPr sz="2000" spc="41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to</a:t>
            </a:r>
            <a:r>
              <a:rPr sz="2000" spc="409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change</a:t>
            </a:r>
            <a:r>
              <a:rPr sz="2000" spc="415" dirty="0">
                <a:latin typeface="Calibri"/>
                <a:cs typeface="Calibri"/>
              </a:rPr>
              <a:t> </a:t>
            </a:r>
            <a:r>
              <a:rPr sz="2000" spc="-25" dirty="0">
                <a:latin typeface="Calibri"/>
                <a:cs typeface="Calibri"/>
              </a:rPr>
              <a:t>the </a:t>
            </a:r>
            <a:r>
              <a:rPr sz="2000" dirty="0">
                <a:latin typeface="Calibri"/>
                <a:cs typeface="Calibri"/>
              </a:rPr>
              <a:t>amount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of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good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they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produce.</a:t>
            </a:r>
            <a:endParaRPr sz="20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480"/>
              </a:spcBef>
            </a:pPr>
            <a:r>
              <a:rPr sz="2000" spc="-10" dirty="0">
                <a:latin typeface="Calibri"/>
                <a:cs typeface="Calibri"/>
              </a:rPr>
              <a:t>Examples:</a:t>
            </a:r>
            <a:endParaRPr sz="2000">
              <a:latin typeface="Calibri"/>
              <a:cs typeface="Calibri"/>
            </a:endParaRPr>
          </a:p>
          <a:p>
            <a:pPr marL="355600" marR="5080" indent="-342900">
              <a:lnSpc>
                <a:spcPct val="100000"/>
              </a:lnSpc>
              <a:spcBef>
                <a:spcPts val="484"/>
              </a:spcBef>
              <a:buFont typeface="Wingdings"/>
              <a:buChar char=""/>
              <a:tabLst>
                <a:tab pos="355600" algn="l"/>
              </a:tabLst>
            </a:pPr>
            <a:r>
              <a:rPr sz="2000" dirty="0">
                <a:latin typeface="Calibri"/>
                <a:cs typeface="Calibri"/>
              </a:rPr>
              <a:t>beachfront</a:t>
            </a:r>
            <a:r>
              <a:rPr sz="2000" spc="9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land</a:t>
            </a:r>
            <a:r>
              <a:rPr sz="2000" spc="11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has</a:t>
            </a:r>
            <a:r>
              <a:rPr sz="2000" spc="10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inelastic</a:t>
            </a:r>
            <a:r>
              <a:rPr sz="2000" spc="12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supply</a:t>
            </a:r>
            <a:r>
              <a:rPr sz="2000" spc="114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(almost</a:t>
            </a:r>
            <a:r>
              <a:rPr sz="2000" spc="10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impossible</a:t>
            </a:r>
            <a:r>
              <a:rPr sz="2000" spc="10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to</a:t>
            </a:r>
            <a:r>
              <a:rPr sz="2000" spc="10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produce</a:t>
            </a:r>
            <a:r>
              <a:rPr sz="2000" spc="11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more</a:t>
            </a:r>
            <a:r>
              <a:rPr sz="2000" spc="110" dirty="0">
                <a:latin typeface="Calibri"/>
                <a:cs typeface="Calibri"/>
              </a:rPr>
              <a:t> </a:t>
            </a:r>
            <a:r>
              <a:rPr sz="2000" spc="-25" dirty="0">
                <a:latin typeface="Calibri"/>
                <a:cs typeface="Calibri"/>
              </a:rPr>
              <a:t>of </a:t>
            </a:r>
            <a:r>
              <a:rPr sz="2000" spc="-20" dirty="0">
                <a:latin typeface="Calibri"/>
                <a:cs typeface="Calibri"/>
              </a:rPr>
              <a:t>it).</a:t>
            </a:r>
            <a:endParaRPr sz="2000">
              <a:latin typeface="Calibri"/>
              <a:cs typeface="Calibri"/>
            </a:endParaRPr>
          </a:p>
          <a:p>
            <a:pPr marL="355600" marR="5080" indent="-342900">
              <a:lnSpc>
                <a:spcPct val="100000"/>
              </a:lnSpc>
              <a:spcBef>
                <a:spcPts val="480"/>
              </a:spcBef>
              <a:buFont typeface="Wingdings"/>
              <a:buChar char=""/>
              <a:tabLst>
                <a:tab pos="355600" algn="l"/>
                <a:tab pos="7328534" algn="l"/>
              </a:tabLst>
            </a:pPr>
            <a:r>
              <a:rPr sz="2000" spc="-10" dirty="0">
                <a:latin typeface="Calibri"/>
                <a:cs typeface="Calibri"/>
              </a:rPr>
              <a:t>manufactured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goods</a:t>
            </a:r>
            <a:r>
              <a:rPr sz="2000" spc="-8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(books,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cars,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tvs)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have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elastic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supply</a:t>
            </a:r>
            <a:r>
              <a:rPr sz="2000" spc="-7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because</a:t>
            </a:r>
            <a:r>
              <a:rPr sz="2000" dirty="0">
                <a:latin typeface="Calibri"/>
                <a:cs typeface="Calibri"/>
              </a:rPr>
              <a:t>	</a:t>
            </a:r>
            <a:r>
              <a:rPr sz="2000" spc="-10" dirty="0">
                <a:latin typeface="Calibri"/>
                <a:cs typeface="Calibri"/>
              </a:rPr>
              <a:t>firms</a:t>
            </a:r>
            <a:r>
              <a:rPr sz="2000" spc="50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that</a:t>
            </a:r>
            <a:r>
              <a:rPr sz="2000" spc="48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produce</a:t>
            </a:r>
            <a:r>
              <a:rPr sz="2000" spc="47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them</a:t>
            </a:r>
            <a:r>
              <a:rPr sz="2000" spc="47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can</a:t>
            </a:r>
            <a:r>
              <a:rPr sz="2000" spc="47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run</a:t>
            </a:r>
            <a:r>
              <a:rPr sz="2000" spc="47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their</a:t>
            </a:r>
            <a:r>
              <a:rPr sz="2000" spc="47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factories</a:t>
            </a:r>
            <a:r>
              <a:rPr sz="2000" spc="48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longer</a:t>
            </a:r>
            <a:r>
              <a:rPr sz="2000" spc="47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in</a:t>
            </a:r>
            <a:r>
              <a:rPr sz="2000" spc="49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response</a:t>
            </a:r>
            <a:r>
              <a:rPr sz="2000" spc="47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to</a:t>
            </a:r>
            <a:r>
              <a:rPr sz="2000" spc="47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higher prices.</a:t>
            </a:r>
            <a:endParaRPr sz="20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698245" y="1417574"/>
            <a:ext cx="7991475" cy="4821555"/>
            <a:chOff x="698245" y="1417574"/>
            <a:chExt cx="7991475" cy="4821555"/>
          </a:xfrm>
        </p:grpSpPr>
        <p:sp>
          <p:nvSpPr>
            <p:cNvPr id="3" name="object 3"/>
            <p:cNvSpPr/>
            <p:nvPr/>
          </p:nvSpPr>
          <p:spPr>
            <a:xfrm>
              <a:off x="3108960" y="3419856"/>
              <a:ext cx="1031875" cy="2606040"/>
            </a:xfrm>
            <a:custGeom>
              <a:avLst/>
              <a:gdLst/>
              <a:ahLst/>
              <a:cxnLst/>
              <a:rect l="l" t="t" r="r" b="b"/>
              <a:pathLst>
                <a:path w="1031875" h="2606040">
                  <a:moveTo>
                    <a:pt x="1031748" y="1524"/>
                  </a:moveTo>
                  <a:lnTo>
                    <a:pt x="0" y="1524"/>
                  </a:lnTo>
                </a:path>
                <a:path w="1031875" h="2606040">
                  <a:moveTo>
                    <a:pt x="96012" y="0"/>
                  </a:moveTo>
                  <a:lnTo>
                    <a:pt x="96012" y="2606040"/>
                  </a:lnTo>
                </a:path>
              </a:pathLst>
            </a:custGeom>
            <a:ln w="12700">
              <a:solidFill>
                <a:srgbClr val="BEBEBE"/>
              </a:solidFill>
              <a:prstDash val="sys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710945" y="1978914"/>
              <a:ext cx="5085715" cy="4247515"/>
            </a:xfrm>
            <a:custGeom>
              <a:avLst/>
              <a:gdLst/>
              <a:ahLst/>
              <a:cxnLst/>
              <a:rect l="l" t="t" r="r" b="b"/>
              <a:pathLst>
                <a:path w="5085715" h="4247515">
                  <a:moveTo>
                    <a:pt x="0" y="4030979"/>
                  </a:moveTo>
                  <a:lnTo>
                    <a:pt x="5085588" y="4038600"/>
                  </a:lnTo>
                </a:path>
                <a:path w="5085715" h="4247515">
                  <a:moveTo>
                    <a:pt x="214884" y="0"/>
                  </a:moveTo>
                  <a:lnTo>
                    <a:pt x="214884" y="4247388"/>
                  </a:lnTo>
                </a:path>
              </a:pathLst>
            </a:custGeom>
            <a:ln w="254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925068" y="3419856"/>
              <a:ext cx="3215640" cy="2589530"/>
            </a:xfrm>
            <a:custGeom>
              <a:avLst/>
              <a:gdLst/>
              <a:ahLst/>
              <a:cxnLst/>
              <a:rect l="l" t="t" r="r" b="b"/>
              <a:pathLst>
                <a:path w="3215640" h="2589529">
                  <a:moveTo>
                    <a:pt x="1847088" y="984504"/>
                  </a:moveTo>
                  <a:lnTo>
                    <a:pt x="0" y="996696"/>
                  </a:lnTo>
                </a:path>
                <a:path w="3215640" h="2589529">
                  <a:moveTo>
                    <a:pt x="2255520" y="0"/>
                  </a:moveTo>
                  <a:lnTo>
                    <a:pt x="0" y="0"/>
                  </a:lnTo>
                </a:path>
                <a:path w="3215640" h="2589529">
                  <a:moveTo>
                    <a:pt x="1847088" y="1011936"/>
                  </a:moveTo>
                  <a:lnTo>
                    <a:pt x="1847088" y="2589276"/>
                  </a:lnTo>
                </a:path>
                <a:path w="3215640" h="2589529">
                  <a:moveTo>
                    <a:pt x="3194304" y="0"/>
                  </a:moveTo>
                  <a:lnTo>
                    <a:pt x="3215640" y="2574036"/>
                  </a:lnTo>
                </a:path>
              </a:pathLst>
            </a:custGeom>
            <a:ln w="12700">
              <a:solidFill>
                <a:srgbClr val="BEBEBE"/>
              </a:solidFill>
              <a:prstDash val="sys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6" name="object 6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2206751" y="2878836"/>
              <a:ext cx="1237488" cy="2976372"/>
            </a:xfrm>
            <a:prstGeom prst="rect">
              <a:avLst/>
            </a:prstGeom>
          </p:spPr>
        </p:pic>
        <p:sp>
          <p:nvSpPr>
            <p:cNvPr id="7" name="object 7"/>
            <p:cNvSpPr/>
            <p:nvPr/>
          </p:nvSpPr>
          <p:spPr>
            <a:xfrm>
              <a:off x="2268473" y="2905506"/>
              <a:ext cx="1120140" cy="2870200"/>
            </a:xfrm>
            <a:custGeom>
              <a:avLst/>
              <a:gdLst/>
              <a:ahLst/>
              <a:cxnLst/>
              <a:rect l="l" t="t" r="r" b="b"/>
              <a:pathLst>
                <a:path w="1120139" h="2870200">
                  <a:moveTo>
                    <a:pt x="1120139" y="0"/>
                  </a:moveTo>
                  <a:lnTo>
                    <a:pt x="0" y="2869692"/>
                  </a:lnTo>
                </a:path>
              </a:pathLst>
            </a:custGeom>
            <a:ln w="38100">
              <a:solidFill>
                <a:srgbClr val="4F81B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5004054" y="3563874"/>
              <a:ext cx="3672840" cy="797560"/>
            </a:xfrm>
            <a:custGeom>
              <a:avLst/>
              <a:gdLst/>
              <a:ahLst/>
              <a:cxnLst/>
              <a:rect l="l" t="t" r="r" b="b"/>
              <a:pathLst>
                <a:path w="3672840" h="797560">
                  <a:moveTo>
                    <a:pt x="3573272" y="0"/>
                  </a:moveTo>
                  <a:lnTo>
                    <a:pt x="99568" y="0"/>
                  </a:lnTo>
                  <a:lnTo>
                    <a:pt x="60811" y="7824"/>
                  </a:lnTo>
                  <a:lnTo>
                    <a:pt x="29162" y="29162"/>
                  </a:lnTo>
                  <a:lnTo>
                    <a:pt x="7824" y="60811"/>
                  </a:lnTo>
                  <a:lnTo>
                    <a:pt x="0" y="99568"/>
                  </a:lnTo>
                  <a:lnTo>
                    <a:pt x="0" y="697483"/>
                  </a:lnTo>
                  <a:lnTo>
                    <a:pt x="7824" y="736240"/>
                  </a:lnTo>
                  <a:lnTo>
                    <a:pt x="29162" y="767889"/>
                  </a:lnTo>
                  <a:lnTo>
                    <a:pt x="60811" y="789227"/>
                  </a:lnTo>
                  <a:lnTo>
                    <a:pt x="99568" y="797051"/>
                  </a:lnTo>
                  <a:lnTo>
                    <a:pt x="3573272" y="797051"/>
                  </a:lnTo>
                  <a:lnTo>
                    <a:pt x="3612028" y="789227"/>
                  </a:lnTo>
                  <a:lnTo>
                    <a:pt x="3643677" y="767889"/>
                  </a:lnTo>
                  <a:lnTo>
                    <a:pt x="3665015" y="736240"/>
                  </a:lnTo>
                  <a:lnTo>
                    <a:pt x="3672840" y="697483"/>
                  </a:lnTo>
                  <a:lnTo>
                    <a:pt x="3672840" y="99568"/>
                  </a:lnTo>
                  <a:lnTo>
                    <a:pt x="3665015" y="60811"/>
                  </a:lnTo>
                  <a:lnTo>
                    <a:pt x="3643677" y="29162"/>
                  </a:lnTo>
                  <a:lnTo>
                    <a:pt x="3612028" y="7824"/>
                  </a:lnTo>
                  <a:lnTo>
                    <a:pt x="3573272" y="0"/>
                  </a:lnTo>
                  <a:close/>
                </a:path>
              </a:pathLst>
            </a:custGeom>
            <a:solidFill>
              <a:srgbClr val="FFEBD9">
                <a:alpha val="50195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5004054" y="3563874"/>
              <a:ext cx="3672840" cy="797560"/>
            </a:xfrm>
            <a:custGeom>
              <a:avLst/>
              <a:gdLst/>
              <a:ahLst/>
              <a:cxnLst/>
              <a:rect l="l" t="t" r="r" b="b"/>
              <a:pathLst>
                <a:path w="3672840" h="797560">
                  <a:moveTo>
                    <a:pt x="0" y="99568"/>
                  </a:moveTo>
                  <a:lnTo>
                    <a:pt x="7824" y="60811"/>
                  </a:lnTo>
                  <a:lnTo>
                    <a:pt x="29162" y="29162"/>
                  </a:lnTo>
                  <a:lnTo>
                    <a:pt x="60811" y="7824"/>
                  </a:lnTo>
                  <a:lnTo>
                    <a:pt x="99568" y="0"/>
                  </a:lnTo>
                  <a:lnTo>
                    <a:pt x="3573272" y="0"/>
                  </a:lnTo>
                  <a:lnTo>
                    <a:pt x="3612028" y="7824"/>
                  </a:lnTo>
                  <a:lnTo>
                    <a:pt x="3643677" y="29162"/>
                  </a:lnTo>
                  <a:lnTo>
                    <a:pt x="3665015" y="60811"/>
                  </a:lnTo>
                  <a:lnTo>
                    <a:pt x="3672840" y="99568"/>
                  </a:lnTo>
                  <a:lnTo>
                    <a:pt x="3672840" y="697483"/>
                  </a:lnTo>
                  <a:lnTo>
                    <a:pt x="3665015" y="736240"/>
                  </a:lnTo>
                  <a:lnTo>
                    <a:pt x="3643677" y="767889"/>
                  </a:lnTo>
                  <a:lnTo>
                    <a:pt x="3612028" y="789227"/>
                  </a:lnTo>
                  <a:lnTo>
                    <a:pt x="3573272" y="797051"/>
                  </a:lnTo>
                  <a:lnTo>
                    <a:pt x="99568" y="797051"/>
                  </a:lnTo>
                  <a:lnTo>
                    <a:pt x="60811" y="789227"/>
                  </a:lnTo>
                  <a:lnTo>
                    <a:pt x="29162" y="767889"/>
                  </a:lnTo>
                  <a:lnTo>
                    <a:pt x="7824" y="736240"/>
                  </a:lnTo>
                  <a:lnTo>
                    <a:pt x="0" y="697483"/>
                  </a:lnTo>
                  <a:lnTo>
                    <a:pt x="0" y="99568"/>
                  </a:lnTo>
                  <a:close/>
                </a:path>
              </a:pathLst>
            </a:custGeom>
            <a:ln w="25400">
              <a:solidFill>
                <a:srgbClr val="548ED4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1404365" y="1430274"/>
              <a:ext cx="6719570" cy="864235"/>
            </a:xfrm>
            <a:custGeom>
              <a:avLst/>
              <a:gdLst/>
              <a:ahLst/>
              <a:cxnLst/>
              <a:rect l="l" t="t" r="r" b="b"/>
              <a:pathLst>
                <a:path w="6719570" h="864235">
                  <a:moveTo>
                    <a:pt x="6611365" y="0"/>
                  </a:moveTo>
                  <a:lnTo>
                    <a:pt x="107950" y="0"/>
                  </a:lnTo>
                  <a:lnTo>
                    <a:pt x="65901" y="8473"/>
                  </a:lnTo>
                  <a:lnTo>
                    <a:pt x="31591" y="31591"/>
                  </a:lnTo>
                  <a:lnTo>
                    <a:pt x="8473" y="65901"/>
                  </a:lnTo>
                  <a:lnTo>
                    <a:pt x="0" y="107950"/>
                  </a:lnTo>
                  <a:lnTo>
                    <a:pt x="0" y="756158"/>
                  </a:lnTo>
                  <a:lnTo>
                    <a:pt x="8473" y="798206"/>
                  </a:lnTo>
                  <a:lnTo>
                    <a:pt x="31591" y="832516"/>
                  </a:lnTo>
                  <a:lnTo>
                    <a:pt x="65901" y="855634"/>
                  </a:lnTo>
                  <a:lnTo>
                    <a:pt x="107950" y="864108"/>
                  </a:lnTo>
                  <a:lnTo>
                    <a:pt x="6611365" y="864108"/>
                  </a:lnTo>
                  <a:lnTo>
                    <a:pt x="6653414" y="855634"/>
                  </a:lnTo>
                  <a:lnTo>
                    <a:pt x="6687724" y="832516"/>
                  </a:lnTo>
                  <a:lnTo>
                    <a:pt x="6710842" y="798206"/>
                  </a:lnTo>
                  <a:lnTo>
                    <a:pt x="6719315" y="756158"/>
                  </a:lnTo>
                  <a:lnTo>
                    <a:pt x="6719315" y="107950"/>
                  </a:lnTo>
                  <a:lnTo>
                    <a:pt x="6710842" y="65901"/>
                  </a:lnTo>
                  <a:lnTo>
                    <a:pt x="6687724" y="31591"/>
                  </a:lnTo>
                  <a:lnTo>
                    <a:pt x="6653414" y="8473"/>
                  </a:lnTo>
                  <a:lnTo>
                    <a:pt x="6611365" y="0"/>
                  </a:lnTo>
                  <a:close/>
                </a:path>
              </a:pathLst>
            </a:custGeom>
            <a:solidFill>
              <a:srgbClr val="FFEBD9">
                <a:alpha val="50195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1404365" y="1430274"/>
              <a:ext cx="6719570" cy="864235"/>
            </a:xfrm>
            <a:custGeom>
              <a:avLst/>
              <a:gdLst/>
              <a:ahLst/>
              <a:cxnLst/>
              <a:rect l="l" t="t" r="r" b="b"/>
              <a:pathLst>
                <a:path w="6719570" h="864235">
                  <a:moveTo>
                    <a:pt x="0" y="107950"/>
                  </a:moveTo>
                  <a:lnTo>
                    <a:pt x="8473" y="65901"/>
                  </a:lnTo>
                  <a:lnTo>
                    <a:pt x="31591" y="31591"/>
                  </a:lnTo>
                  <a:lnTo>
                    <a:pt x="65901" y="8473"/>
                  </a:lnTo>
                  <a:lnTo>
                    <a:pt x="107950" y="0"/>
                  </a:lnTo>
                  <a:lnTo>
                    <a:pt x="6611365" y="0"/>
                  </a:lnTo>
                  <a:lnTo>
                    <a:pt x="6653414" y="8473"/>
                  </a:lnTo>
                  <a:lnTo>
                    <a:pt x="6687724" y="31591"/>
                  </a:lnTo>
                  <a:lnTo>
                    <a:pt x="6710842" y="65901"/>
                  </a:lnTo>
                  <a:lnTo>
                    <a:pt x="6719315" y="107950"/>
                  </a:lnTo>
                  <a:lnTo>
                    <a:pt x="6719315" y="756158"/>
                  </a:lnTo>
                  <a:lnTo>
                    <a:pt x="6710842" y="798206"/>
                  </a:lnTo>
                  <a:lnTo>
                    <a:pt x="6687724" y="832516"/>
                  </a:lnTo>
                  <a:lnTo>
                    <a:pt x="6653414" y="855634"/>
                  </a:lnTo>
                  <a:lnTo>
                    <a:pt x="6611365" y="864108"/>
                  </a:lnTo>
                  <a:lnTo>
                    <a:pt x="107950" y="864108"/>
                  </a:lnTo>
                  <a:lnTo>
                    <a:pt x="65901" y="855634"/>
                  </a:lnTo>
                  <a:lnTo>
                    <a:pt x="31591" y="832516"/>
                  </a:lnTo>
                  <a:lnTo>
                    <a:pt x="8473" y="798206"/>
                  </a:lnTo>
                  <a:lnTo>
                    <a:pt x="0" y="756158"/>
                  </a:lnTo>
                  <a:lnTo>
                    <a:pt x="0" y="107950"/>
                  </a:lnTo>
                  <a:close/>
                </a:path>
              </a:pathLst>
            </a:custGeom>
            <a:ln w="25400">
              <a:solidFill>
                <a:srgbClr val="548ED4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2" name="object 1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91770">
              <a:lnSpc>
                <a:spcPct val="100000"/>
              </a:lnSpc>
              <a:spcBef>
                <a:spcPts val="95"/>
              </a:spcBef>
            </a:pPr>
            <a:r>
              <a:rPr sz="2200" dirty="0"/>
              <a:t>PRICE</a:t>
            </a:r>
            <a:r>
              <a:rPr sz="2200" spc="-50" dirty="0"/>
              <a:t> </a:t>
            </a:r>
            <a:r>
              <a:rPr sz="2200" dirty="0"/>
              <a:t>ELASTICITY</a:t>
            </a:r>
            <a:r>
              <a:rPr sz="2200" spc="-60" dirty="0"/>
              <a:t> </a:t>
            </a:r>
            <a:r>
              <a:rPr sz="2200" dirty="0"/>
              <a:t>OF</a:t>
            </a:r>
            <a:r>
              <a:rPr sz="2200" spc="-65" dirty="0"/>
              <a:t> </a:t>
            </a:r>
            <a:r>
              <a:rPr sz="2200" spc="-10" dirty="0"/>
              <a:t>SUPPLY</a:t>
            </a:r>
            <a:endParaRPr sz="2200"/>
          </a:p>
        </p:txBody>
      </p:sp>
      <p:sp>
        <p:nvSpPr>
          <p:cNvPr id="13" name="object 13"/>
          <p:cNvSpPr txBox="1"/>
          <p:nvPr/>
        </p:nvSpPr>
        <p:spPr>
          <a:xfrm>
            <a:off x="3466591" y="6243624"/>
            <a:ext cx="1863089" cy="330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dirty="0">
                <a:latin typeface="Calibri"/>
                <a:cs typeface="Calibri"/>
              </a:rPr>
              <a:t>Quantity</a:t>
            </a:r>
            <a:r>
              <a:rPr sz="2000" spc="-7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supplied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389331" y="1834690"/>
            <a:ext cx="280670" cy="1023619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>
              <a:lnSpc>
                <a:spcPts val="2005"/>
              </a:lnSpc>
            </a:pPr>
            <a:r>
              <a:rPr sz="2000" dirty="0">
                <a:latin typeface="Calibri"/>
                <a:cs typeface="Calibri"/>
              </a:rPr>
              <a:t>Price</a:t>
            </a:r>
            <a:r>
              <a:rPr sz="2000" spc="-6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in</a:t>
            </a:r>
            <a:r>
              <a:rPr sz="1800" spc="-20" dirty="0">
                <a:latin typeface="Calibri"/>
                <a:cs typeface="Calibri"/>
              </a:rPr>
              <a:t> </a:t>
            </a:r>
            <a:r>
              <a:rPr sz="1800" spc="-25" dirty="0">
                <a:latin typeface="Calibri"/>
                <a:cs typeface="Calibri"/>
              </a:rPr>
              <a:t>£s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4551679" y="1437609"/>
            <a:ext cx="3389629" cy="756920"/>
          </a:xfrm>
          <a:prstGeom prst="rect">
            <a:avLst/>
          </a:prstGeom>
        </p:spPr>
        <p:txBody>
          <a:bodyPr vert="horz" wrap="square" lIns="0" tIns="7302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75"/>
              </a:spcBef>
              <a:tabLst>
                <a:tab pos="290195" algn="l"/>
              </a:tabLst>
            </a:pPr>
            <a:r>
              <a:rPr sz="2000" u="sng" dirty="0">
                <a:solidFill>
                  <a:srgbClr val="C0504D"/>
                </a:solidFill>
                <a:uFill>
                  <a:solidFill>
                    <a:srgbClr val="497DBA"/>
                  </a:solidFill>
                </a:uFill>
                <a:latin typeface="Calibri"/>
                <a:cs typeface="Calibri"/>
              </a:rPr>
              <a:t>	%</a:t>
            </a:r>
            <a:r>
              <a:rPr sz="2000" u="sng" spc="-35" dirty="0">
                <a:solidFill>
                  <a:srgbClr val="C0504D"/>
                </a:solidFill>
                <a:uFill>
                  <a:solidFill>
                    <a:srgbClr val="497DBA"/>
                  </a:solidFill>
                </a:uFill>
                <a:latin typeface="Calibri"/>
                <a:cs typeface="Calibri"/>
              </a:rPr>
              <a:t> </a:t>
            </a:r>
            <a:r>
              <a:rPr sz="2000" u="sng" dirty="0">
                <a:solidFill>
                  <a:srgbClr val="C0504D"/>
                </a:solidFill>
                <a:uFill>
                  <a:solidFill>
                    <a:srgbClr val="497DBA"/>
                  </a:solidFill>
                </a:uFill>
                <a:latin typeface="Calibri"/>
                <a:cs typeface="Calibri"/>
              </a:rPr>
              <a:t>change</a:t>
            </a:r>
            <a:r>
              <a:rPr sz="2000" u="sng" spc="-40" dirty="0">
                <a:solidFill>
                  <a:srgbClr val="C0504D"/>
                </a:solidFill>
                <a:uFill>
                  <a:solidFill>
                    <a:srgbClr val="497DBA"/>
                  </a:solidFill>
                </a:uFill>
                <a:latin typeface="Calibri"/>
                <a:cs typeface="Calibri"/>
              </a:rPr>
              <a:t> </a:t>
            </a:r>
            <a:r>
              <a:rPr sz="2000" u="sng" dirty="0">
                <a:solidFill>
                  <a:srgbClr val="C0504D"/>
                </a:solidFill>
                <a:uFill>
                  <a:solidFill>
                    <a:srgbClr val="497DBA"/>
                  </a:solidFill>
                </a:uFill>
                <a:latin typeface="Calibri"/>
                <a:cs typeface="Calibri"/>
              </a:rPr>
              <a:t>in</a:t>
            </a:r>
            <a:r>
              <a:rPr sz="2000" u="sng" spc="-25" dirty="0">
                <a:solidFill>
                  <a:srgbClr val="C0504D"/>
                </a:solidFill>
                <a:uFill>
                  <a:solidFill>
                    <a:srgbClr val="497DBA"/>
                  </a:solidFill>
                </a:uFill>
                <a:latin typeface="Calibri"/>
                <a:cs typeface="Calibri"/>
              </a:rPr>
              <a:t> </a:t>
            </a:r>
            <a:r>
              <a:rPr sz="2000" u="sng" dirty="0">
                <a:solidFill>
                  <a:srgbClr val="C0504D"/>
                </a:solidFill>
                <a:uFill>
                  <a:solidFill>
                    <a:srgbClr val="497DBA"/>
                  </a:solidFill>
                </a:uFill>
                <a:latin typeface="Calibri"/>
                <a:cs typeface="Calibri"/>
              </a:rPr>
              <a:t>quantity</a:t>
            </a:r>
            <a:r>
              <a:rPr sz="2000" u="sng" spc="-25" dirty="0">
                <a:solidFill>
                  <a:srgbClr val="C0504D"/>
                </a:solidFill>
                <a:uFill>
                  <a:solidFill>
                    <a:srgbClr val="497DBA"/>
                  </a:solidFill>
                </a:uFill>
                <a:latin typeface="Calibri"/>
                <a:cs typeface="Calibri"/>
              </a:rPr>
              <a:t> </a:t>
            </a:r>
            <a:r>
              <a:rPr sz="2000" u="sng" spc="-10" dirty="0">
                <a:solidFill>
                  <a:srgbClr val="C0504D"/>
                </a:solidFill>
                <a:uFill>
                  <a:solidFill>
                    <a:srgbClr val="497DBA"/>
                  </a:solidFill>
                </a:uFill>
                <a:latin typeface="Calibri"/>
                <a:cs typeface="Calibri"/>
              </a:rPr>
              <a:t>supplied</a:t>
            </a:r>
            <a:endParaRPr sz="2000">
              <a:latin typeface="Calibri"/>
              <a:cs typeface="Calibri"/>
            </a:endParaRPr>
          </a:p>
          <a:p>
            <a:pPr marL="861694">
              <a:lnSpc>
                <a:spcPct val="100000"/>
              </a:lnSpc>
              <a:spcBef>
                <a:spcPts val="480"/>
              </a:spcBef>
            </a:pPr>
            <a:r>
              <a:rPr sz="2000" dirty="0">
                <a:solidFill>
                  <a:srgbClr val="C0504D"/>
                </a:solidFill>
                <a:latin typeface="Calibri"/>
                <a:cs typeface="Calibri"/>
              </a:rPr>
              <a:t>%</a:t>
            </a:r>
            <a:r>
              <a:rPr sz="2000" spc="-30" dirty="0">
                <a:solidFill>
                  <a:srgbClr val="C0504D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C0504D"/>
                </a:solidFill>
                <a:latin typeface="Calibri"/>
                <a:cs typeface="Calibri"/>
              </a:rPr>
              <a:t>change</a:t>
            </a:r>
            <a:r>
              <a:rPr sz="2000" spc="-35" dirty="0">
                <a:solidFill>
                  <a:srgbClr val="C0504D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C0504D"/>
                </a:solidFill>
                <a:latin typeface="Calibri"/>
                <a:cs typeface="Calibri"/>
              </a:rPr>
              <a:t>in</a:t>
            </a:r>
            <a:r>
              <a:rPr sz="2000" spc="-25" dirty="0">
                <a:solidFill>
                  <a:srgbClr val="C0504D"/>
                </a:solidFill>
                <a:latin typeface="Calibri"/>
                <a:cs typeface="Calibri"/>
              </a:rPr>
              <a:t> </a:t>
            </a:r>
            <a:r>
              <a:rPr sz="2000" spc="-20" dirty="0">
                <a:solidFill>
                  <a:srgbClr val="C0504D"/>
                </a:solidFill>
                <a:latin typeface="Calibri"/>
                <a:cs typeface="Calibri"/>
              </a:rPr>
              <a:t>price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1666113" y="1662760"/>
            <a:ext cx="2755900" cy="3314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dirty="0">
                <a:solidFill>
                  <a:srgbClr val="C0504D"/>
                </a:solidFill>
                <a:latin typeface="Calibri"/>
                <a:cs typeface="Calibri"/>
              </a:rPr>
              <a:t>price</a:t>
            </a:r>
            <a:r>
              <a:rPr sz="2000" spc="-30" dirty="0">
                <a:solidFill>
                  <a:srgbClr val="C0504D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C0504D"/>
                </a:solidFill>
                <a:latin typeface="Calibri"/>
                <a:cs typeface="Calibri"/>
              </a:rPr>
              <a:t>elasticity of</a:t>
            </a:r>
            <a:r>
              <a:rPr sz="2000" spc="-40" dirty="0">
                <a:solidFill>
                  <a:srgbClr val="C0504D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C0504D"/>
                </a:solidFill>
                <a:latin typeface="Calibri"/>
                <a:cs typeface="Calibri"/>
              </a:rPr>
              <a:t>supply</a:t>
            </a:r>
            <a:r>
              <a:rPr sz="2000" spc="375" dirty="0">
                <a:solidFill>
                  <a:srgbClr val="C0504D"/>
                </a:solidFill>
                <a:latin typeface="Calibri"/>
                <a:cs typeface="Calibri"/>
              </a:rPr>
              <a:t> </a:t>
            </a:r>
            <a:r>
              <a:rPr sz="2000" spc="-50" dirty="0">
                <a:solidFill>
                  <a:srgbClr val="C0504D"/>
                </a:solidFill>
                <a:latin typeface="Calibri"/>
                <a:cs typeface="Calibri"/>
              </a:rPr>
              <a:t>=</a:t>
            </a:r>
            <a:endParaRPr sz="2000">
              <a:latin typeface="Calibri"/>
              <a:cs typeface="Calibri"/>
            </a:endParaRPr>
          </a:p>
        </p:txBody>
      </p:sp>
      <p:grpSp>
        <p:nvGrpSpPr>
          <p:cNvPr id="17" name="object 17"/>
          <p:cNvGrpSpPr/>
          <p:nvPr/>
        </p:nvGrpSpPr>
        <p:grpSpPr>
          <a:xfrm>
            <a:off x="1251203" y="3331464"/>
            <a:ext cx="7438390" cy="2301240"/>
            <a:chOff x="1251203" y="3331464"/>
            <a:chExt cx="7438390" cy="2301240"/>
          </a:xfrm>
        </p:grpSpPr>
        <p:pic>
          <p:nvPicPr>
            <p:cNvPr id="18" name="object 18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251203" y="3331464"/>
              <a:ext cx="3080004" cy="2223516"/>
            </a:xfrm>
            <a:prstGeom prst="rect">
              <a:avLst/>
            </a:prstGeom>
          </p:spPr>
        </p:pic>
        <p:sp>
          <p:nvSpPr>
            <p:cNvPr id="19" name="object 19"/>
            <p:cNvSpPr/>
            <p:nvPr/>
          </p:nvSpPr>
          <p:spPr>
            <a:xfrm>
              <a:off x="1305305" y="3370326"/>
              <a:ext cx="2969260" cy="2108200"/>
            </a:xfrm>
            <a:custGeom>
              <a:avLst/>
              <a:gdLst/>
              <a:ahLst/>
              <a:cxnLst/>
              <a:rect l="l" t="t" r="r" b="b"/>
              <a:pathLst>
                <a:path w="2969260" h="2108200">
                  <a:moveTo>
                    <a:pt x="0" y="2107692"/>
                  </a:moveTo>
                  <a:lnTo>
                    <a:pt x="2968752" y="0"/>
                  </a:lnTo>
                </a:path>
              </a:pathLst>
            </a:custGeom>
            <a:ln w="38100">
              <a:solidFill>
                <a:srgbClr val="4F81B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0" name="object 20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705353" y="4332986"/>
              <a:ext cx="168656" cy="170180"/>
            </a:xfrm>
            <a:prstGeom prst="rect">
              <a:avLst/>
            </a:prstGeom>
          </p:spPr>
        </p:pic>
        <p:pic>
          <p:nvPicPr>
            <p:cNvPr id="21" name="object 21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3097021" y="3334766"/>
              <a:ext cx="170179" cy="170180"/>
            </a:xfrm>
            <a:prstGeom prst="rect">
              <a:avLst/>
            </a:prstGeom>
          </p:spPr>
        </p:pic>
        <p:pic>
          <p:nvPicPr>
            <p:cNvPr id="22" name="object 22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4055618" y="3334766"/>
              <a:ext cx="170180" cy="170180"/>
            </a:xfrm>
            <a:prstGeom prst="rect">
              <a:avLst/>
            </a:prstGeom>
          </p:spPr>
        </p:pic>
        <p:sp>
          <p:nvSpPr>
            <p:cNvPr id="23" name="object 23"/>
            <p:cNvSpPr/>
            <p:nvPr/>
          </p:nvSpPr>
          <p:spPr>
            <a:xfrm>
              <a:off x="4572762" y="4822698"/>
              <a:ext cx="4104640" cy="797560"/>
            </a:xfrm>
            <a:custGeom>
              <a:avLst/>
              <a:gdLst/>
              <a:ahLst/>
              <a:cxnLst/>
              <a:rect l="l" t="t" r="r" b="b"/>
              <a:pathLst>
                <a:path w="4104640" h="797560">
                  <a:moveTo>
                    <a:pt x="4004564" y="0"/>
                  </a:moveTo>
                  <a:lnTo>
                    <a:pt x="99567" y="0"/>
                  </a:lnTo>
                  <a:lnTo>
                    <a:pt x="60811" y="7824"/>
                  </a:lnTo>
                  <a:lnTo>
                    <a:pt x="29162" y="29162"/>
                  </a:lnTo>
                  <a:lnTo>
                    <a:pt x="7824" y="60811"/>
                  </a:lnTo>
                  <a:lnTo>
                    <a:pt x="0" y="99568"/>
                  </a:lnTo>
                  <a:lnTo>
                    <a:pt x="0" y="697483"/>
                  </a:lnTo>
                  <a:lnTo>
                    <a:pt x="7824" y="736240"/>
                  </a:lnTo>
                  <a:lnTo>
                    <a:pt x="29162" y="767889"/>
                  </a:lnTo>
                  <a:lnTo>
                    <a:pt x="60811" y="789227"/>
                  </a:lnTo>
                  <a:lnTo>
                    <a:pt x="99567" y="797051"/>
                  </a:lnTo>
                  <a:lnTo>
                    <a:pt x="4004564" y="797051"/>
                  </a:lnTo>
                  <a:lnTo>
                    <a:pt x="4043320" y="789227"/>
                  </a:lnTo>
                  <a:lnTo>
                    <a:pt x="4074969" y="767889"/>
                  </a:lnTo>
                  <a:lnTo>
                    <a:pt x="4096307" y="736240"/>
                  </a:lnTo>
                  <a:lnTo>
                    <a:pt x="4104132" y="697483"/>
                  </a:lnTo>
                  <a:lnTo>
                    <a:pt x="4104132" y="99568"/>
                  </a:lnTo>
                  <a:lnTo>
                    <a:pt x="4096307" y="60811"/>
                  </a:lnTo>
                  <a:lnTo>
                    <a:pt x="4074969" y="29162"/>
                  </a:lnTo>
                  <a:lnTo>
                    <a:pt x="4043320" y="7824"/>
                  </a:lnTo>
                  <a:lnTo>
                    <a:pt x="4004564" y="0"/>
                  </a:lnTo>
                  <a:close/>
                </a:path>
              </a:pathLst>
            </a:custGeom>
            <a:solidFill>
              <a:srgbClr val="FFEBD9">
                <a:alpha val="50195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" name="object 24"/>
            <p:cNvSpPr/>
            <p:nvPr/>
          </p:nvSpPr>
          <p:spPr>
            <a:xfrm>
              <a:off x="4572762" y="4822698"/>
              <a:ext cx="4104640" cy="797560"/>
            </a:xfrm>
            <a:custGeom>
              <a:avLst/>
              <a:gdLst/>
              <a:ahLst/>
              <a:cxnLst/>
              <a:rect l="l" t="t" r="r" b="b"/>
              <a:pathLst>
                <a:path w="4104640" h="797560">
                  <a:moveTo>
                    <a:pt x="0" y="99568"/>
                  </a:moveTo>
                  <a:lnTo>
                    <a:pt x="7824" y="60811"/>
                  </a:lnTo>
                  <a:lnTo>
                    <a:pt x="29162" y="29162"/>
                  </a:lnTo>
                  <a:lnTo>
                    <a:pt x="60811" y="7824"/>
                  </a:lnTo>
                  <a:lnTo>
                    <a:pt x="99567" y="0"/>
                  </a:lnTo>
                  <a:lnTo>
                    <a:pt x="4004564" y="0"/>
                  </a:lnTo>
                  <a:lnTo>
                    <a:pt x="4043320" y="7824"/>
                  </a:lnTo>
                  <a:lnTo>
                    <a:pt x="4074969" y="29162"/>
                  </a:lnTo>
                  <a:lnTo>
                    <a:pt x="4096307" y="60811"/>
                  </a:lnTo>
                  <a:lnTo>
                    <a:pt x="4104132" y="99568"/>
                  </a:lnTo>
                  <a:lnTo>
                    <a:pt x="4104132" y="697483"/>
                  </a:lnTo>
                  <a:lnTo>
                    <a:pt x="4096307" y="736240"/>
                  </a:lnTo>
                  <a:lnTo>
                    <a:pt x="4074969" y="767889"/>
                  </a:lnTo>
                  <a:lnTo>
                    <a:pt x="4043320" y="789227"/>
                  </a:lnTo>
                  <a:lnTo>
                    <a:pt x="4004564" y="797051"/>
                  </a:lnTo>
                  <a:lnTo>
                    <a:pt x="99567" y="797051"/>
                  </a:lnTo>
                  <a:lnTo>
                    <a:pt x="60811" y="789227"/>
                  </a:lnTo>
                  <a:lnTo>
                    <a:pt x="29162" y="767889"/>
                  </a:lnTo>
                  <a:lnTo>
                    <a:pt x="7824" y="736240"/>
                  </a:lnTo>
                  <a:lnTo>
                    <a:pt x="0" y="697483"/>
                  </a:lnTo>
                  <a:lnTo>
                    <a:pt x="0" y="99568"/>
                  </a:lnTo>
                  <a:close/>
                </a:path>
              </a:pathLst>
            </a:custGeom>
            <a:ln w="25400">
              <a:solidFill>
                <a:srgbClr val="548ED4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5" name="object 25"/>
          <p:cNvSpPr txBox="1"/>
          <p:nvPr/>
        </p:nvSpPr>
        <p:spPr>
          <a:xfrm>
            <a:off x="3036823" y="2458592"/>
            <a:ext cx="5453380" cy="3050540"/>
          </a:xfrm>
          <a:prstGeom prst="rect">
            <a:avLst/>
          </a:prstGeom>
        </p:spPr>
        <p:txBody>
          <a:bodyPr vert="horz" wrap="square" lIns="0" tIns="10795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850"/>
              </a:spcBef>
            </a:pPr>
            <a:r>
              <a:rPr sz="1800" spc="-10" dirty="0">
                <a:solidFill>
                  <a:srgbClr val="4F81BC"/>
                </a:solidFill>
                <a:latin typeface="Calibri"/>
                <a:cs typeface="Calibri"/>
              </a:rPr>
              <a:t>Supply</a:t>
            </a:r>
            <a:endParaRPr sz="1800">
              <a:latin typeface="Calibri"/>
              <a:cs typeface="Calibri"/>
            </a:endParaRPr>
          </a:p>
          <a:p>
            <a:pPr marL="568960">
              <a:lnSpc>
                <a:spcPct val="100000"/>
              </a:lnSpc>
              <a:spcBef>
                <a:spcPts val="745"/>
              </a:spcBef>
            </a:pPr>
            <a:r>
              <a:rPr sz="1800" dirty="0">
                <a:solidFill>
                  <a:srgbClr val="4F81BC"/>
                </a:solidFill>
                <a:latin typeface="Calibri"/>
                <a:cs typeface="Calibri"/>
              </a:rPr>
              <a:t>More</a:t>
            </a:r>
            <a:r>
              <a:rPr sz="1800" spc="-35" dirty="0">
                <a:solidFill>
                  <a:srgbClr val="4F81BC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4F81BC"/>
                </a:solidFill>
                <a:latin typeface="Calibri"/>
                <a:cs typeface="Calibri"/>
              </a:rPr>
              <a:t>elastic</a:t>
            </a:r>
            <a:r>
              <a:rPr sz="1800" spc="-45" dirty="0">
                <a:solidFill>
                  <a:srgbClr val="4F81BC"/>
                </a:solidFill>
                <a:latin typeface="Calibri"/>
                <a:cs typeface="Calibri"/>
              </a:rPr>
              <a:t> </a:t>
            </a:r>
            <a:r>
              <a:rPr sz="1800" spc="-10" dirty="0">
                <a:solidFill>
                  <a:srgbClr val="4F81BC"/>
                </a:solidFill>
                <a:latin typeface="Calibri"/>
                <a:cs typeface="Calibri"/>
              </a:rPr>
              <a:t>supply</a:t>
            </a:r>
            <a:endParaRPr sz="1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200"/>
              </a:spcBef>
            </a:pPr>
            <a:endParaRPr sz="1800">
              <a:latin typeface="Calibri"/>
              <a:cs typeface="Calibri"/>
            </a:endParaRPr>
          </a:p>
          <a:p>
            <a:pPr marL="2379980" marR="12065" indent="-205740">
              <a:lnSpc>
                <a:spcPct val="100000"/>
              </a:lnSpc>
            </a:pPr>
            <a:r>
              <a:rPr sz="2000" dirty="0">
                <a:solidFill>
                  <a:srgbClr val="C0504D"/>
                </a:solidFill>
                <a:latin typeface="Calibri"/>
                <a:cs typeface="Calibri"/>
              </a:rPr>
              <a:t>The</a:t>
            </a:r>
            <a:r>
              <a:rPr sz="2000" spc="-25" dirty="0">
                <a:solidFill>
                  <a:srgbClr val="C0504D"/>
                </a:solidFill>
                <a:latin typeface="Calibri"/>
                <a:cs typeface="Calibri"/>
              </a:rPr>
              <a:t> </a:t>
            </a:r>
            <a:r>
              <a:rPr sz="2000" spc="-10" dirty="0">
                <a:solidFill>
                  <a:srgbClr val="C0504D"/>
                </a:solidFill>
                <a:latin typeface="Calibri"/>
                <a:cs typeface="Calibri"/>
              </a:rPr>
              <a:t>flatter</a:t>
            </a:r>
            <a:r>
              <a:rPr sz="2000" spc="-20" dirty="0">
                <a:solidFill>
                  <a:srgbClr val="C0504D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C0504D"/>
                </a:solidFill>
                <a:latin typeface="Calibri"/>
                <a:cs typeface="Calibri"/>
              </a:rPr>
              <a:t>supply</a:t>
            </a:r>
            <a:r>
              <a:rPr sz="2000" spc="-35" dirty="0">
                <a:solidFill>
                  <a:srgbClr val="C0504D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C0504D"/>
                </a:solidFill>
                <a:latin typeface="Calibri"/>
                <a:cs typeface="Calibri"/>
              </a:rPr>
              <a:t>curve</a:t>
            </a:r>
            <a:r>
              <a:rPr sz="2000" spc="-35" dirty="0">
                <a:solidFill>
                  <a:srgbClr val="C0504D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C0504D"/>
                </a:solidFill>
                <a:latin typeface="Calibri"/>
                <a:cs typeface="Calibri"/>
              </a:rPr>
              <a:t>is</a:t>
            </a:r>
            <a:r>
              <a:rPr sz="2000" spc="-20" dirty="0">
                <a:solidFill>
                  <a:srgbClr val="C0504D"/>
                </a:solidFill>
                <a:latin typeface="Calibri"/>
                <a:cs typeface="Calibri"/>
              </a:rPr>
              <a:t> more </a:t>
            </a:r>
            <a:r>
              <a:rPr sz="2000" dirty="0">
                <a:solidFill>
                  <a:srgbClr val="C0504D"/>
                </a:solidFill>
                <a:latin typeface="Calibri"/>
                <a:cs typeface="Calibri"/>
              </a:rPr>
              <a:t>elastic</a:t>
            </a:r>
            <a:r>
              <a:rPr sz="2000" spc="-30" dirty="0">
                <a:solidFill>
                  <a:srgbClr val="C0504D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C0504D"/>
                </a:solidFill>
                <a:latin typeface="Calibri"/>
                <a:cs typeface="Calibri"/>
              </a:rPr>
              <a:t>than</a:t>
            </a:r>
            <a:r>
              <a:rPr sz="2000" spc="-55" dirty="0">
                <a:solidFill>
                  <a:srgbClr val="C0504D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C0504D"/>
                </a:solidFill>
                <a:latin typeface="Calibri"/>
                <a:cs typeface="Calibri"/>
              </a:rPr>
              <a:t>the</a:t>
            </a:r>
            <a:r>
              <a:rPr sz="2000" spc="-50" dirty="0">
                <a:solidFill>
                  <a:srgbClr val="C0504D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C0504D"/>
                </a:solidFill>
                <a:latin typeface="Calibri"/>
                <a:cs typeface="Calibri"/>
              </a:rPr>
              <a:t>other</a:t>
            </a:r>
            <a:r>
              <a:rPr sz="2000" spc="-55" dirty="0">
                <a:solidFill>
                  <a:srgbClr val="C0504D"/>
                </a:solidFill>
                <a:latin typeface="Calibri"/>
                <a:cs typeface="Calibri"/>
              </a:rPr>
              <a:t> </a:t>
            </a:r>
            <a:r>
              <a:rPr sz="2000" spc="-20" dirty="0">
                <a:solidFill>
                  <a:srgbClr val="C0504D"/>
                </a:solidFill>
                <a:latin typeface="Calibri"/>
                <a:cs typeface="Calibri"/>
              </a:rPr>
              <a:t>curve</a:t>
            </a:r>
            <a:endParaRPr sz="200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20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360"/>
              </a:spcBef>
            </a:pPr>
            <a:endParaRPr sz="2000">
              <a:latin typeface="Calibri"/>
              <a:cs typeface="Calibri"/>
            </a:endParaRPr>
          </a:p>
          <a:p>
            <a:pPr marL="1732914">
              <a:lnSpc>
                <a:spcPct val="100000"/>
              </a:lnSpc>
            </a:pPr>
            <a:r>
              <a:rPr sz="1900" dirty="0">
                <a:solidFill>
                  <a:srgbClr val="C0504D"/>
                </a:solidFill>
                <a:latin typeface="Calibri"/>
                <a:cs typeface="Calibri"/>
              </a:rPr>
              <a:t>The</a:t>
            </a:r>
            <a:r>
              <a:rPr sz="1900" spc="-50" dirty="0">
                <a:solidFill>
                  <a:srgbClr val="C0504D"/>
                </a:solidFill>
                <a:latin typeface="Calibri"/>
                <a:cs typeface="Calibri"/>
              </a:rPr>
              <a:t> </a:t>
            </a:r>
            <a:r>
              <a:rPr sz="1900" dirty="0">
                <a:solidFill>
                  <a:srgbClr val="C0504D"/>
                </a:solidFill>
                <a:latin typeface="Calibri"/>
                <a:cs typeface="Calibri"/>
              </a:rPr>
              <a:t>supply</a:t>
            </a:r>
            <a:r>
              <a:rPr sz="1900" spc="-40" dirty="0">
                <a:solidFill>
                  <a:srgbClr val="C0504D"/>
                </a:solidFill>
                <a:latin typeface="Calibri"/>
                <a:cs typeface="Calibri"/>
              </a:rPr>
              <a:t> </a:t>
            </a:r>
            <a:r>
              <a:rPr sz="1900" dirty="0">
                <a:solidFill>
                  <a:srgbClr val="C0504D"/>
                </a:solidFill>
                <a:latin typeface="Calibri"/>
                <a:cs typeface="Calibri"/>
              </a:rPr>
              <a:t>curve</a:t>
            </a:r>
            <a:r>
              <a:rPr sz="1900" spc="-20" dirty="0">
                <a:solidFill>
                  <a:srgbClr val="C0504D"/>
                </a:solidFill>
                <a:latin typeface="Calibri"/>
                <a:cs typeface="Calibri"/>
              </a:rPr>
              <a:t> </a:t>
            </a:r>
            <a:r>
              <a:rPr sz="1900" dirty="0">
                <a:solidFill>
                  <a:srgbClr val="C0504D"/>
                </a:solidFill>
                <a:latin typeface="Calibri"/>
                <a:cs typeface="Calibri"/>
              </a:rPr>
              <a:t>is</a:t>
            </a:r>
            <a:r>
              <a:rPr sz="1900" spc="-60" dirty="0">
                <a:solidFill>
                  <a:srgbClr val="C0504D"/>
                </a:solidFill>
                <a:latin typeface="Calibri"/>
                <a:cs typeface="Calibri"/>
              </a:rPr>
              <a:t> </a:t>
            </a:r>
            <a:r>
              <a:rPr sz="1900" dirty="0">
                <a:solidFill>
                  <a:srgbClr val="C0504D"/>
                </a:solidFill>
                <a:latin typeface="Calibri"/>
                <a:cs typeface="Calibri"/>
              </a:rPr>
              <a:t>more</a:t>
            </a:r>
            <a:r>
              <a:rPr sz="1900" spc="-45" dirty="0">
                <a:solidFill>
                  <a:srgbClr val="C0504D"/>
                </a:solidFill>
                <a:latin typeface="Calibri"/>
                <a:cs typeface="Calibri"/>
              </a:rPr>
              <a:t> </a:t>
            </a:r>
            <a:r>
              <a:rPr sz="1900" dirty="0">
                <a:solidFill>
                  <a:srgbClr val="C0504D"/>
                </a:solidFill>
                <a:latin typeface="Calibri"/>
                <a:cs typeface="Calibri"/>
              </a:rPr>
              <a:t>elastic</a:t>
            </a:r>
            <a:r>
              <a:rPr sz="1900" spc="-50" dirty="0">
                <a:solidFill>
                  <a:srgbClr val="C0504D"/>
                </a:solidFill>
                <a:latin typeface="Calibri"/>
                <a:cs typeface="Calibri"/>
              </a:rPr>
              <a:t> </a:t>
            </a:r>
            <a:r>
              <a:rPr sz="1900" spc="-20" dirty="0">
                <a:solidFill>
                  <a:srgbClr val="C0504D"/>
                </a:solidFill>
                <a:latin typeface="Calibri"/>
                <a:cs typeface="Calibri"/>
              </a:rPr>
              <a:t>when</a:t>
            </a:r>
            <a:endParaRPr sz="1900">
              <a:latin typeface="Calibri"/>
              <a:cs typeface="Calibri"/>
            </a:endParaRPr>
          </a:p>
          <a:p>
            <a:pPr marL="1778635">
              <a:lnSpc>
                <a:spcPct val="100000"/>
              </a:lnSpc>
            </a:pPr>
            <a:r>
              <a:rPr sz="1900" spc="-10" dirty="0">
                <a:solidFill>
                  <a:srgbClr val="C0504D"/>
                </a:solidFill>
                <a:latin typeface="Calibri"/>
                <a:cs typeface="Calibri"/>
              </a:rPr>
              <a:t>considered</a:t>
            </a:r>
            <a:r>
              <a:rPr sz="1900" spc="-50" dirty="0">
                <a:solidFill>
                  <a:srgbClr val="C0504D"/>
                </a:solidFill>
                <a:latin typeface="Calibri"/>
                <a:cs typeface="Calibri"/>
              </a:rPr>
              <a:t> </a:t>
            </a:r>
            <a:r>
              <a:rPr sz="1900" dirty="0">
                <a:solidFill>
                  <a:srgbClr val="C0504D"/>
                </a:solidFill>
                <a:latin typeface="Calibri"/>
                <a:cs typeface="Calibri"/>
              </a:rPr>
              <a:t>over</a:t>
            </a:r>
            <a:r>
              <a:rPr sz="1900" spc="-25" dirty="0">
                <a:solidFill>
                  <a:srgbClr val="C0504D"/>
                </a:solidFill>
                <a:latin typeface="Calibri"/>
                <a:cs typeface="Calibri"/>
              </a:rPr>
              <a:t> </a:t>
            </a:r>
            <a:r>
              <a:rPr sz="1900" dirty="0">
                <a:solidFill>
                  <a:srgbClr val="C0504D"/>
                </a:solidFill>
                <a:latin typeface="Calibri"/>
                <a:cs typeface="Calibri"/>
              </a:rPr>
              <a:t>a</a:t>
            </a:r>
            <a:r>
              <a:rPr sz="1900" spc="-45" dirty="0">
                <a:solidFill>
                  <a:srgbClr val="C0504D"/>
                </a:solidFill>
                <a:latin typeface="Calibri"/>
                <a:cs typeface="Calibri"/>
              </a:rPr>
              <a:t> </a:t>
            </a:r>
            <a:r>
              <a:rPr sz="1900" dirty="0">
                <a:solidFill>
                  <a:srgbClr val="C0504D"/>
                </a:solidFill>
                <a:latin typeface="Calibri"/>
                <a:cs typeface="Calibri"/>
              </a:rPr>
              <a:t>longer</a:t>
            </a:r>
            <a:r>
              <a:rPr sz="1900" spc="-40" dirty="0">
                <a:solidFill>
                  <a:srgbClr val="C0504D"/>
                </a:solidFill>
                <a:latin typeface="Calibri"/>
                <a:cs typeface="Calibri"/>
              </a:rPr>
              <a:t> </a:t>
            </a:r>
            <a:r>
              <a:rPr sz="1900" dirty="0">
                <a:solidFill>
                  <a:srgbClr val="C0504D"/>
                </a:solidFill>
                <a:latin typeface="Calibri"/>
                <a:cs typeface="Calibri"/>
              </a:rPr>
              <a:t>time</a:t>
            </a:r>
            <a:r>
              <a:rPr sz="1900" spc="-45" dirty="0">
                <a:solidFill>
                  <a:srgbClr val="C0504D"/>
                </a:solidFill>
                <a:latin typeface="Calibri"/>
                <a:cs typeface="Calibri"/>
              </a:rPr>
              <a:t> </a:t>
            </a:r>
            <a:r>
              <a:rPr sz="1900" spc="-10" dirty="0">
                <a:solidFill>
                  <a:srgbClr val="C0504D"/>
                </a:solidFill>
                <a:latin typeface="Calibri"/>
                <a:cs typeface="Calibri"/>
              </a:rPr>
              <a:t>period</a:t>
            </a:r>
            <a:endParaRPr sz="1900">
              <a:latin typeface="Calibri"/>
              <a:cs typeface="Calibri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8427211" y="6426809"/>
            <a:ext cx="180975" cy="2089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25" dirty="0">
                <a:solidFill>
                  <a:srgbClr val="888888"/>
                </a:solidFill>
                <a:latin typeface="Calibri"/>
                <a:cs typeface="Calibri"/>
              </a:rPr>
              <a:t>44</a:t>
            </a:r>
            <a:endParaRPr sz="1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427211" y="6426809"/>
            <a:ext cx="180975" cy="2089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25" dirty="0">
                <a:solidFill>
                  <a:srgbClr val="888888"/>
                </a:solidFill>
                <a:latin typeface="Calibri"/>
                <a:cs typeface="Calibri"/>
              </a:rPr>
              <a:t>45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06502" rIns="0" bIns="0" rtlCol="0">
            <a:spAutoFit/>
          </a:bodyPr>
          <a:lstStyle/>
          <a:p>
            <a:pPr marL="205104">
              <a:lnSpc>
                <a:spcPct val="100000"/>
              </a:lnSpc>
              <a:spcBef>
                <a:spcPts val="95"/>
              </a:spcBef>
            </a:pPr>
            <a:r>
              <a:rPr sz="2200" dirty="0"/>
              <a:t>PRICE</a:t>
            </a:r>
            <a:r>
              <a:rPr sz="2200" spc="-50" dirty="0"/>
              <a:t> </a:t>
            </a:r>
            <a:r>
              <a:rPr sz="2200" dirty="0"/>
              <a:t>ELASTICITY</a:t>
            </a:r>
            <a:r>
              <a:rPr sz="2200" spc="-60" dirty="0"/>
              <a:t> </a:t>
            </a:r>
            <a:r>
              <a:rPr sz="2200" dirty="0"/>
              <a:t>OF</a:t>
            </a:r>
            <a:r>
              <a:rPr sz="2200" spc="-65" dirty="0"/>
              <a:t> </a:t>
            </a:r>
            <a:r>
              <a:rPr sz="2200" spc="-10" dirty="0"/>
              <a:t>SUPPLY</a:t>
            </a:r>
            <a:endParaRPr sz="2200"/>
          </a:p>
        </p:txBody>
      </p:sp>
      <p:sp>
        <p:nvSpPr>
          <p:cNvPr id="4" name="object 4"/>
          <p:cNvSpPr txBox="1"/>
          <p:nvPr/>
        </p:nvSpPr>
        <p:spPr>
          <a:xfrm>
            <a:off x="271373" y="882141"/>
            <a:ext cx="6220460" cy="472122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b="1" u="sng" spc="-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Interpretation</a:t>
            </a:r>
            <a:endParaRPr sz="20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919"/>
              </a:spcBef>
            </a:pPr>
            <a:endParaRPr sz="20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2000" dirty="0">
                <a:latin typeface="Calibri"/>
                <a:cs typeface="Calibri"/>
              </a:rPr>
              <a:t>Supply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is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006FC0"/>
                </a:solidFill>
                <a:latin typeface="Calibri"/>
                <a:cs typeface="Calibri"/>
              </a:rPr>
              <a:t>price</a:t>
            </a:r>
            <a:r>
              <a:rPr sz="2000" spc="-4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006FC0"/>
                </a:solidFill>
                <a:latin typeface="Calibri"/>
                <a:cs typeface="Calibri"/>
              </a:rPr>
              <a:t>elastic</a:t>
            </a:r>
            <a:r>
              <a:rPr sz="2000" spc="-1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if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PES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spc="-25" dirty="0">
                <a:latin typeface="Calibri"/>
                <a:cs typeface="Calibri"/>
              </a:rPr>
              <a:t>&gt;1</a:t>
            </a:r>
            <a:endParaRPr sz="2000">
              <a:latin typeface="Calibri"/>
              <a:cs typeface="Calibri"/>
            </a:endParaRPr>
          </a:p>
          <a:p>
            <a:pPr marL="927100">
              <a:lnSpc>
                <a:spcPct val="100000"/>
              </a:lnSpc>
              <a:spcBef>
                <a:spcPts val="480"/>
              </a:spcBef>
            </a:pPr>
            <a:r>
              <a:rPr sz="2000" dirty="0">
                <a:latin typeface="Calibri"/>
                <a:cs typeface="Calibri"/>
              </a:rPr>
              <a:t>quantity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moves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proportionately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more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than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price</a:t>
            </a:r>
            <a:endParaRPr sz="20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915"/>
              </a:spcBef>
            </a:pPr>
            <a:endParaRPr sz="20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2000" dirty="0">
                <a:latin typeface="Calibri"/>
                <a:cs typeface="Calibri"/>
              </a:rPr>
              <a:t>Supply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is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006FC0"/>
                </a:solidFill>
                <a:latin typeface="Calibri"/>
                <a:cs typeface="Calibri"/>
              </a:rPr>
              <a:t>price</a:t>
            </a:r>
            <a:r>
              <a:rPr sz="2000" spc="-3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006FC0"/>
                </a:solidFill>
                <a:latin typeface="Calibri"/>
                <a:cs typeface="Calibri"/>
              </a:rPr>
              <a:t>inelastic</a:t>
            </a:r>
            <a:r>
              <a:rPr sz="2000" spc="-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if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0&lt;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PES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spc="-25" dirty="0">
                <a:latin typeface="Calibri"/>
                <a:cs typeface="Calibri"/>
              </a:rPr>
              <a:t>&lt;1</a:t>
            </a:r>
            <a:endParaRPr sz="2000">
              <a:latin typeface="Calibri"/>
              <a:cs typeface="Calibri"/>
            </a:endParaRPr>
          </a:p>
          <a:p>
            <a:pPr marL="927100">
              <a:lnSpc>
                <a:spcPct val="100000"/>
              </a:lnSpc>
              <a:spcBef>
                <a:spcPts val="480"/>
              </a:spcBef>
            </a:pPr>
            <a:r>
              <a:rPr sz="2000" dirty="0">
                <a:latin typeface="Calibri"/>
                <a:cs typeface="Calibri"/>
              </a:rPr>
              <a:t>quantity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moves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proportionately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less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than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price</a:t>
            </a:r>
            <a:endParaRPr sz="20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915"/>
              </a:spcBef>
            </a:pPr>
            <a:endParaRPr sz="20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2000" dirty="0">
                <a:latin typeface="Calibri"/>
                <a:cs typeface="Calibri"/>
              </a:rPr>
              <a:t>Supply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is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006FC0"/>
                </a:solidFill>
                <a:latin typeface="Calibri"/>
                <a:cs typeface="Calibri"/>
              </a:rPr>
              <a:t>price</a:t>
            </a:r>
            <a:r>
              <a:rPr sz="2000" spc="-3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006FC0"/>
                </a:solidFill>
                <a:latin typeface="Calibri"/>
                <a:cs typeface="Calibri"/>
              </a:rPr>
              <a:t>unit</a:t>
            </a:r>
            <a:r>
              <a:rPr sz="2000" spc="-3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006FC0"/>
                </a:solidFill>
                <a:latin typeface="Calibri"/>
                <a:cs typeface="Calibri"/>
              </a:rPr>
              <a:t>elastic</a:t>
            </a:r>
            <a:r>
              <a:rPr sz="2000" spc="-1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if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PES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spc="-25" dirty="0">
                <a:latin typeface="Calibri"/>
                <a:cs typeface="Calibri"/>
              </a:rPr>
              <a:t>=1</a:t>
            </a:r>
            <a:endParaRPr sz="2000">
              <a:latin typeface="Calibri"/>
              <a:cs typeface="Calibri"/>
            </a:endParaRPr>
          </a:p>
          <a:p>
            <a:pPr marL="927100">
              <a:lnSpc>
                <a:spcPct val="100000"/>
              </a:lnSpc>
              <a:spcBef>
                <a:spcPts val="480"/>
              </a:spcBef>
            </a:pPr>
            <a:r>
              <a:rPr sz="2000" dirty="0">
                <a:latin typeface="Calibri"/>
                <a:cs typeface="Calibri"/>
              </a:rPr>
              <a:t>quantity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moves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in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same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proportion</a:t>
            </a:r>
            <a:r>
              <a:rPr sz="2000" spc="-7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as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price</a:t>
            </a:r>
            <a:endParaRPr sz="20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919"/>
              </a:spcBef>
            </a:pPr>
            <a:endParaRPr sz="20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2000" dirty="0">
                <a:latin typeface="Calibri"/>
                <a:cs typeface="Calibri"/>
              </a:rPr>
              <a:t>Supply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is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006FC0"/>
                </a:solidFill>
                <a:latin typeface="Calibri"/>
                <a:cs typeface="Calibri"/>
              </a:rPr>
              <a:t>price</a:t>
            </a:r>
            <a:r>
              <a:rPr sz="2000" spc="-3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spc="-10" dirty="0">
                <a:solidFill>
                  <a:srgbClr val="006FC0"/>
                </a:solidFill>
                <a:latin typeface="Calibri"/>
                <a:cs typeface="Calibri"/>
              </a:rPr>
              <a:t>perfectly</a:t>
            </a:r>
            <a:r>
              <a:rPr sz="2000" spc="-3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006FC0"/>
                </a:solidFill>
                <a:latin typeface="Calibri"/>
                <a:cs typeface="Calibri"/>
              </a:rPr>
              <a:t>elastic</a:t>
            </a:r>
            <a:r>
              <a:rPr sz="2000" spc="-1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if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PES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=</a:t>
            </a:r>
            <a:r>
              <a:rPr sz="2000" spc="-50" dirty="0">
                <a:latin typeface="Calibri"/>
                <a:cs typeface="Calibri"/>
              </a:rPr>
              <a:t> ∞</a:t>
            </a:r>
            <a:endParaRPr sz="2000">
              <a:latin typeface="Calibri"/>
              <a:cs typeface="Calibri"/>
            </a:endParaRPr>
          </a:p>
          <a:p>
            <a:pPr marL="927100">
              <a:lnSpc>
                <a:spcPct val="100000"/>
              </a:lnSpc>
              <a:spcBef>
                <a:spcPts val="480"/>
              </a:spcBef>
            </a:pPr>
            <a:r>
              <a:rPr sz="2000" dirty="0">
                <a:latin typeface="Calibri"/>
                <a:cs typeface="Calibri"/>
              </a:rPr>
              <a:t>quantity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changes</a:t>
            </a:r>
            <a:r>
              <a:rPr sz="2000" spc="-7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infinitely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with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any</a:t>
            </a:r>
            <a:r>
              <a:rPr sz="2000" spc="-6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change</a:t>
            </a:r>
            <a:r>
              <a:rPr sz="2000" spc="-7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in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price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71373" y="5944078"/>
            <a:ext cx="5415915" cy="756920"/>
          </a:xfrm>
          <a:prstGeom prst="rect">
            <a:avLst/>
          </a:prstGeom>
        </p:spPr>
        <p:txBody>
          <a:bodyPr vert="horz" wrap="square" lIns="0" tIns="7302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75"/>
              </a:spcBef>
            </a:pPr>
            <a:r>
              <a:rPr sz="2000" dirty="0">
                <a:latin typeface="Calibri"/>
                <a:cs typeface="Calibri"/>
              </a:rPr>
              <a:t>Supply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is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006FC0"/>
                </a:solidFill>
                <a:latin typeface="Calibri"/>
                <a:cs typeface="Calibri"/>
              </a:rPr>
              <a:t>price</a:t>
            </a:r>
            <a:r>
              <a:rPr sz="2000" spc="-4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spc="-10" dirty="0">
                <a:solidFill>
                  <a:srgbClr val="006FC0"/>
                </a:solidFill>
                <a:latin typeface="Calibri"/>
                <a:cs typeface="Calibri"/>
              </a:rPr>
              <a:t>perfectly</a:t>
            </a:r>
            <a:r>
              <a:rPr sz="2000" spc="-2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006FC0"/>
                </a:solidFill>
                <a:latin typeface="Calibri"/>
                <a:cs typeface="Calibri"/>
              </a:rPr>
              <a:t>inelastic</a:t>
            </a:r>
            <a:r>
              <a:rPr sz="2000" spc="-2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if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PES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=</a:t>
            </a:r>
            <a:r>
              <a:rPr sz="2000" spc="-50" dirty="0">
                <a:latin typeface="Calibri"/>
                <a:cs typeface="Calibri"/>
              </a:rPr>
              <a:t> 0</a:t>
            </a:r>
            <a:endParaRPr sz="2000">
              <a:latin typeface="Calibri"/>
              <a:cs typeface="Calibri"/>
            </a:endParaRPr>
          </a:p>
          <a:p>
            <a:pPr marL="927100">
              <a:lnSpc>
                <a:spcPct val="100000"/>
              </a:lnSpc>
              <a:spcBef>
                <a:spcPts val="480"/>
              </a:spcBef>
            </a:pPr>
            <a:r>
              <a:rPr sz="2000" dirty="0">
                <a:latin typeface="Calibri"/>
                <a:cs typeface="Calibri"/>
              </a:rPr>
              <a:t>quantity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does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not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respond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to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price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changes</a:t>
            </a:r>
            <a:endParaRPr sz="20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936242" y="1832610"/>
            <a:ext cx="5323840" cy="3316604"/>
          </a:xfrm>
          <a:custGeom>
            <a:avLst/>
            <a:gdLst/>
            <a:ahLst/>
            <a:cxnLst/>
            <a:rect l="l" t="t" r="r" b="b"/>
            <a:pathLst>
              <a:path w="5323840" h="3316604">
                <a:moveTo>
                  <a:pt x="0" y="0"/>
                </a:moveTo>
                <a:lnTo>
                  <a:pt x="0" y="3316224"/>
                </a:lnTo>
                <a:lnTo>
                  <a:pt x="5323332" y="3316224"/>
                </a:lnTo>
              </a:path>
            </a:pathLst>
          </a:custGeom>
          <a:ln w="222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3" name="object 3"/>
          <p:cNvGrpSpPr/>
          <p:nvPr/>
        </p:nvGrpSpPr>
        <p:grpSpPr>
          <a:xfrm>
            <a:off x="1253045" y="3004566"/>
            <a:ext cx="568960" cy="686435"/>
            <a:chOff x="1253045" y="3004566"/>
            <a:chExt cx="568960" cy="686435"/>
          </a:xfrm>
        </p:grpSpPr>
        <p:sp>
          <p:nvSpPr>
            <p:cNvPr id="4" name="object 4"/>
            <p:cNvSpPr/>
            <p:nvPr/>
          </p:nvSpPr>
          <p:spPr>
            <a:xfrm>
              <a:off x="1745361" y="3004566"/>
              <a:ext cx="76200" cy="315595"/>
            </a:xfrm>
            <a:custGeom>
              <a:avLst/>
              <a:gdLst/>
              <a:ahLst/>
              <a:cxnLst/>
              <a:rect l="l" t="t" r="r" b="b"/>
              <a:pathLst>
                <a:path w="76200" h="315595">
                  <a:moveTo>
                    <a:pt x="37718" y="50800"/>
                  </a:moveTo>
                  <a:lnTo>
                    <a:pt x="26654" y="58400"/>
                  </a:lnTo>
                  <a:lnTo>
                    <a:pt x="30480" y="315595"/>
                  </a:lnTo>
                  <a:lnTo>
                    <a:pt x="52577" y="315341"/>
                  </a:lnTo>
                  <a:lnTo>
                    <a:pt x="48873" y="58015"/>
                  </a:lnTo>
                  <a:lnTo>
                    <a:pt x="37718" y="50800"/>
                  </a:lnTo>
                  <a:close/>
                </a:path>
                <a:path w="76200" h="315595">
                  <a:moveTo>
                    <a:pt x="36956" y="0"/>
                  </a:moveTo>
                  <a:lnTo>
                    <a:pt x="0" y="76708"/>
                  </a:lnTo>
                  <a:lnTo>
                    <a:pt x="26654" y="58400"/>
                  </a:lnTo>
                  <a:lnTo>
                    <a:pt x="26543" y="50926"/>
                  </a:lnTo>
                  <a:lnTo>
                    <a:pt x="48768" y="50673"/>
                  </a:lnTo>
                  <a:lnTo>
                    <a:pt x="63228" y="50673"/>
                  </a:lnTo>
                  <a:lnTo>
                    <a:pt x="36956" y="0"/>
                  </a:lnTo>
                  <a:close/>
                </a:path>
                <a:path w="76200" h="315595">
                  <a:moveTo>
                    <a:pt x="63228" y="50673"/>
                  </a:moveTo>
                  <a:lnTo>
                    <a:pt x="48768" y="50673"/>
                  </a:lnTo>
                  <a:lnTo>
                    <a:pt x="48873" y="58015"/>
                  </a:lnTo>
                  <a:lnTo>
                    <a:pt x="76200" y="75692"/>
                  </a:lnTo>
                  <a:lnTo>
                    <a:pt x="63228" y="50673"/>
                  </a:lnTo>
                  <a:close/>
                </a:path>
                <a:path w="76200" h="315595">
                  <a:moveTo>
                    <a:pt x="48768" y="50673"/>
                  </a:moveTo>
                  <a:lnTo>
                    <a:pt x="26543" y="50926"/>
                  </a:lnTo>
                  <a:lnTo>
                    <a:pt x="26654" y="58400"/>
                  </a:lnTo>
                  <a:lnTo>
                    <a:pt x="37718" y="50800"/>
                  </a:lnTo>
                  <a:lnTo>
                    <a:pt x="48769" y="50800"/>
                  </a:lnTo>
                  <a:close/>
                </a:path>
                <a:path w="76200" h="315595">
                  <a:moveTo>
                    <a:pt x="48769" y="50800"/>
                  </a:moveTo>
                  <a:lnTo>
                    <a:pt x="37718" y="50800"/>
                  </a:lnTo>
                  <a:lnTo>
                    <a:pt x="48873" y="58015"/>
                  </a:lnTo>
                  <a:lnTo>
                    <a:pt x="48769" y="5080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1264158" y="3202686"/>
              <a:ext cx="434340" cy="477520"/>
            </a:xfrm>
            <a:custGeom>
              <a:avLst/>
              <a:gdLst/>
              <a:ahLst/>
              <a:cxnLst/>
              <a:rect l="l" t="t" r="r" b="b"/>
              <a:pathLst>
                <a:path w="434339" h="477520">
                  <a:moveTo>
                    <a:pt x="0" y="477012"/>
                  </a:moveTo>
                  <a:lnTo>
                    <a:pt x="434340" y="0"/>
                  </a:lnTo>
                </a:path>
              </a:pathLst>
            </a:custGeom>
            <a:ln w="222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6" name="object 6"/>
          <p:cNvGrpSpPr/>
          <p:nvPr/>
        </p:nvGrpSpPr>
        <p:grpSpPr>
          <a:xfrm>
            <a:off x="1925129" y="2117058"/>
            <a:ext cx="3073400" cy="3064510"/>
            <a:chOff x="1925129" y="2117058"/>
            <a:chExt cx="3073400" cy="3064510"/>
          </a:xfrm>
        </p:grpSpPr>
        <p:sp>
          <p:nvSpPr>
            <p:cNvPr id="7" name="object 7"/>
            <p:cNvSpPr/>
            <p:nvPr/>
          </p:nvSpPr>
          <p:spPr>
            <a:xfrm>
              <a:off x="1925129" y="2904743"/>
              <a:ext cx="3007360" cy="0"/>
            </a:xfrm>
            <a:custGeom>
              <a:avLst/>
              <a:gdLst/>
              <a:ahLst/>
              <a:cxnLst/>
              <a:rect l="l" t="t" r="r" b="b"/>
              <a:pathLst>
                <a:path w="3007360">
                  <a:moveTo>
                    <a:pt x="0" y="0"/>
                  </a:moveTo>
                  <a:lnTo>
                    <a:pt x="3006756" y="0"/>
                  </a:lnTo>
                </a:path>
              </a:pathLst>
            </a:custGeom>
            <a:ln w="23748">
              <a:solidFill>
                <a:srgbClr val="000000"/>
              </a:solidFill>
              <a:prstDash val="sysDot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1925129" y="3342131"/>
              <a:ext cx="3007360" cy="0"/>
            </a:xfrm>
            <a:custGeom>
              <a:avLst/>
              <a:gdLst/>
              <a:ahLst/>
              <a:cxnLst/>
              <a:rect l="l" t="t" r="r" b="b"/>
              <a:pathLst>
                <a:path w="3007360">
                  <a:moveTo>
                    <a:pt x="0" y="0"/>
                  </a:moveTo>
                  <a:lnTo>
                    <a:pt x="3006756" y="0"/>
                  </a:lnTo>
                </a:path>
              </a:pathLst>
            </a:custGeom>
            <a:ln w="23749">
              <a:solidFill>
                <a:srgbClr val="000000"/>
              </a:solidFill>
              <a:prstDash val="sysDot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4964430" y="2149601"/>
              <a:ext cx="1905" cy="2999740"/>
            </a:xfrm>
            <a:custGeom>
              <a:avLst/>
              <a:gdLst/>
              <a:ahLst/>
              <a:cxnLst/>
              <a:rect l="l" t="t" r="r" b="b"/>
              <a:pathLst>
                <a:path w="1904" h="2999740">
                  <a:moveTo>
                    <a:pt x="0" y="2999232"/>
                  </a:moveTo>
                  <a:lnTo>
                    <a:pt x="1524" y="0"/>
                  </a:lnTo>
                </a:path>
              </a:pathLst>
            </a:custGeom>
            <a:ln w="65087">
              <a:solidFill>
                <a:srgbClr val="004B9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0" name="object 10"/>
          <p:cNvSpPr txBox="1"/>
          <p:nvPr/>
        </p:nvSpPr>
        <p:spPr>
          <a:xfrm>
            <a:off x="4758690" y="5207253"/>
            <a:ext cx="2472690" cy="2851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582420" algn="l"/>
              </a:tabLst>
            </a:pPr>
            <a:r>
              <a:rPr sz="1700" spc="-25" dirty="0">
                <a:latin typeface="Arial"/>
                <a:cs typeface="Arial"/>
              </a:rPr>
              <a:t>100</a:t>
            </a:r>
            <a:r>
              <a:rPr sz="1700" dirty="0">
                <a:latin typeface="Arial"/>
                <a:cs typeface="Arial"/>
              </a:rPr>
              <a:t>	</a:t>
            </a:r>
            <a:r>
              <a:rPr sz="1700" b="1" spc="-10" dirty="0">
                <a:latin typeface="Arial"/>
                <a:cs typeface="Arial"/>
              </a:rPr>
              <a:t>Quantity</a:t>
            </a:r>
            <a:endParaRPr sz="1700">
              <a:latin typeface="Arial"/>
              <a:cs typeface="Arial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1702054" y="5251830"/>
            <a:ext cx="146050" cy="2851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700" spc="-50" dirty="0">
                <a:latin typeface="Arial"/>
                <a:cs typeface="Arial"/>
              </a:rPr>
              <a:t>0</a:t>
            </a:r>
            <a:endParaRPr sz="1700">
              <a:latin typeface="Arial"/>
              <a:cs typeface="Arial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571500" y="3598164"/>
            <a:ext cx="1233170" cy="833755"/>
          </a:xfrm>
          <a:prstGeom prst="rect">
            <a:avLst/>
          </a:prstGeom>
          <a:solidFill>
            <a:srgbClr val="E0E4E9"/>
          </a:solidFill>
        </p:spPr>
        <p:txBody>
          <a:bodyPr vert="horz" wrap="square" lIns="0" tIns="3810" rIns="0" bIns="0" rtlCol="0">
            <a:spAutoFit/>
          </a:bodyPr>
          <a:lstStyle/>
          <a:p>
            <a:pPr marL="69850">
              <a:lnSpc>
                <a:spcPct val="100000"/>
              </a:lnSpc>
              <a:spcBef>
                <a:spcPts val="30"/>
              </a:spcBef>
            </a:pPr>
            <a:r>
              <a:rPr sz="1700" dirty="0">
                <a:latin typeface="Arial"/>
                <a:cs typeface="Arial"/>
              </a:rPr>
              <a:t>1.</a:t>
            </a:r>
            <a:r>
              <a:rPr sz="1700" spc="-110" dirty="0">
                <a:latin typeface="Arial"/>
                <a:cs typeface="Arial"/>
              </a:rPr>
              <a:t> </a:t>
            </a:r>
            <a:r>
              <a:rPr sz="1700" spc="-25" dirty="0">
                <a:latin typeface="Arial"/>
                <a:cs typeface="Arial"/>
              </a:rPr>
              <a:t>An</a:t>
            </a:r>
            <a:endParaRPr sz="1700">
              <a:latin typeface="Arial"/>
              <a:cs typeface="Arial"/>
            </a:endParaRPr>
          </a:p>
          <a:p>
            <a:pPr marL="69850">
              <a:lnSpc>
                <a:spcPct val="100000"/>
              </a:lnSpc>
              <a:spcBef>
                <a:spcPts val="50"/>
              </a:spcBef>
            </a:pPr>
            <a:r>
              <a:rPr sz="1700" spc="-10" dirty="0">
                <a:latin typeface="Arial"/>
                <a:cs typeface="Arial"/>
              </a:rPr>
              <a:t>increase</a:t>
            </a:r>
            <a:endParaRPr sz="1700">
              <a:latin typeface="Arial"/>
              <a:cs typeface="Arial"/>
            </a:endParaRPr>
          </a:p>
          <a:p>
            <a:pPr marL="69850">
              <a:lnSpc>
                <a:spcPct val="100000"/>
              </a:lnSpc>
              <a:spcBef>
                <a:spcPts val="35"/>
              </a:spcBef>
            </a:pPr>
            <a:r>
              <a:rPr sz="1700" dirty="0">
                <a:latin typeface="Arial"/>
                <a:cs typeface="Arial"/>
              </a:rPr>
              <a:t>in</a:t>
            </a:r>
            <a:r>
              <a:rPr sz="1700" spc="-15" dirty="0">
                <a:latin typeface="Arial"/>
                <a:cs typeface="Arial"/>
              </a:rPr>
              <a:t> </a:t>
            </a:r>
            <a:r>
              <a:rPr sz="1700" dirty="0">
                <a:latin typeface="Arial"/>
                <a:cs typeface="Arial"/>
              </a:rPr>
              <a:t>price</a:t>
            </a:r>
            <a:r>
              <a:rPr sz="1700" spc="-10" dirty="0">
                <a:latin typeface="Arial"/>
                <a:cs typeface="Arial"/>
              </a:rPr>
              <a:t> </a:t>
            </a:r>
            <a:r>
              <a:rPr sz="1700" dirty="0">
                <a:latin typeface="Arial"/>
                <a:cs typeface="Arial"/>
              </a:rPr>
              <a:t>.</a:t>
            </a:r>
            <a:r>
              <a:rPr sz="1700" spc="-15" dirty="0">
                <a:latin typeface="Arial"/>
                <a:cs typeface="Arial"/>
              </a:rPr>
              <a:t> </a:t>
            </a:r>
            <a:r>
              <a:rPr sz="1700" dirty="0">
                <a:latin typeface="Arial"/>
                <a:cs typeface="Arial"/>
              </a:rPr>
              <a:t>.</a:t>
            </a:r>
            <a:r>
              <a:rPr sz="1700" spc="-10" dirty="0">
                <a:latin typeface="Arial"/>
                <a:cs typeface="Arial"/>
              </a:rPr>
              <a:t> </a:t>
            </a:r>
            <a:r>
              <a:rPr sz="1700" spc="-50" dirty="0">
                <a:latin typeface="Arial"/>
                <a:cs typeface="Arial"/>
              </a:rPr>
              <a:t>.</a:t>
            </a:r>
            <a:endParaRPr sz="1700">
              <a:latin typeface="Arial"/>
              <a:cs typeface="Arial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1308353" y="1340307"/>
            <a:ext cx="6473190" cy="221488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890269">
              <a:lnSpc>
                <a:spcPct val="100000"/>
              </a:lnSpc>
              <a:spcBef>
                <a:spcPts val="105"/>
              </a:spcBef>
            </a:pPr>
            <a:r>
              <a:rPr sz="1700" b="1" dirty="0">
                <a:latin typeface="Arial"/>
                <a:cs typeface="Arial"/>
              </a:rPr>
              <a:t>(a)</a:t>
            </a:r>
            <a:r>
              <a:rPr sz="1700" b="1" spc="-55" dirty="0">
                <a:latin typeface="Arial"/>
                <a:cs typeface="Arial"/>
              </a:rPr>
              <a:t> </a:t>
            </a:r>
            <a:r>
              <a:rPr sz="1700" b="1" dirty="0">
                <a:latin typeface="Arial"/>
                <a:cs typeface="Arial"/>
              </a:rPr>
              <a:t>Perfectly</a:t>
            </a:r>
            <a:r>
              <a:rPr sz="1700" b="1" spc="-25" dirty="0">
                <a:latin typeface="Arial"/>
                <a:cs typeface="Arial"/>
              </a:rPr>
              <a:t> </a:t>
            </a:r>
            <a:r>
              <a:rPr sz="1700" b="1" dirty="0">
                <a:latin typeface="Arial"/>
                <a:cs typeface="Arial"/>
              </a:rPr>
              <a:t>Price</a:t>
            </a:r>
            <a:r>
              <a:rPr sz="1700" b="1" spc="-25" dirty="0">
                <a:latin typeface="Arial"/>
                <a:cs typeface="Arial"/>
              </a:rPr>
              <a:t> </a:t>
            </a:r>
            <a:r>
              <a:rPr sz="1700" b="1" dirty="0">
                <a:latin typeface="Arial"/>
                <a:cs typeface="Arial"/>
              </a:rPr>
              <a:t>Inelastic</a:t>
            </a:r>
            <a:r>
              <a:rPr sz="1700" b="1" spc="-25" dirty="0">
                <a:latin typeface="Arial"/>
                <a:cs typeface="Arial"/>
              </a:rPr>
              <a:t> </a:t>
            </a:r>
            <a:r>
              <a:rPr sz="1700" b="1" dirty="0">
                <a:latin typeface="Arial"/>
                <a:cs typeface="Arial"/>
              </a:rPr>
              <a:t>Supply:</a:t>
            </a:r>
            <a:r>
              <a:rPr sz="1700" b="1" spc="-50" dirty="0">
                <a:latin typeface="Arial"/>
                <a:cs typeface="Arial"/>
              </a:rPr>
              <a:t> </a:t>
            </a:r>
            <a:r>
              <a:rPr sz="1700" b="1" dirty="0">
                <a:latin typeface="Arial"/>
                <a:cs typeface="Arial"/>
              </a:rPr>
              <a:t>Elasticity</a:t>
            </a:r>
            <a:r>
              <a:rPr sz="1700" b="1" spc="-20" dirty="0">
                <a:latin typeface="Arial"/>
                <a:cs typeface="Arial"/>
              </a:rPr>
              <a:t> </a:t>
            </a:r>
            <a:r>
              <a:rPr sz="1700" b="1" dirty="0">
                <a:latin typeface="Arial"/>
                <a:cs typeface="Arial"/>
              </a:rPr>
              <a:t>Equals</a:t>
            </a:r>
            <a:r>
              <a:rPr sz="1700" b="1" spc="-50" dirty="0">
                <a:latin typeface="Arial"/>
                <a:cs typeface="Arial"/>
              </a:rPr>
              <a:t> 0</a:t>
            </a:r>
            <a:endParaRPr sz="17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650"/>
              </a:spcBef>
            </a:pPr>
            <a:r>
              <a:rPr sz="1700" b="1" spc="-10" dirty="0">
                <a:latin typeface="Arial"/>
                <a:cs typeface="Arial"/>
              </a:rPr>
              <a:t>Price</a:t>
            </a:r>
            <a:endParaRPr sz="1700">
              <a:latin typeface="Arial"/>
              <a:cs typeface="Arial"/>
            </a:endParaRPr>
          </a:p>
          <a:p>
            <a:pPr marL="3751579">
              <a:lnSpc>
                <a:spcPct val="100000"/>
              </a:lnSpc>
              <a:spcBef>
                <a:spcPts val="35"/>
              </a:spcBef>
            </a:pPr>
            <a:r>
              <a:rPr sz="1700" spc="-10" dirty="0">
                <a:latin typeface="Arial"/>
                <a:cs typeface="Arial"/>
              </a:rPr>
              <a:t>Supply</a:t>
            </a:r>
            <a:endParaRPr sz="1700">
              <a:latin typeface="Arial"/>
              <a:cs typeface="Arial"/>
            </a:endParaRPr>
          </a:p>
          <a:p>
            <a:pPr marL="422275" marR="5922010" indent="-120650">
              <a:lnSpc>
                <a:spcPct val="203500"/>
              </a:lnSpc>
              <a:spcBef>
                <a:spcPts val="1125"/>
              </a:spcBef>
            </a:pPr>
            <a:r>
              <a:rPr sz="1700" spc="-25" dirty="0">
                <a:latin typeface="Arial"/>
                <a:cs typeface="Arial"/>
              </a:rPr>
              <a:t>€5 </a:t>
            </a:r>
            <a:r>
              <a:rPr sz="1700" spc="-50" dirty="0">
                <a:latin typeface="Arial"/>
                <a:cs typeface="Arial"/>
              </a:rPr>
              <a:t>4</a:t>
            </a:r>
            <a:endParaRPr sz="1700">
              <a:latin typeface="Arial"/>
              <a:cs typeface="Arial"/>
            </a:endParaRPr>
          </a:p>
        </p:txBody>
      </p:sp>
      <p:sp>
        <p:nvSpPr>
          <p:cNvPr id="14" name="object 14"/>
          <p:cNvSpPr/>
          <p:nvPr/>
        </p:nvSpPr>
        <p:spPr>
          <a:xfrm>
            <a:off x="4900421" y="5511546"/>
            <a:ext cx="106680" cy="277495"/>
          </a:xfrm>
          <a:custGeom>
            <a:avLst/>
            <a:gdLst/>
            <a:ahLst/>
            <a:cxnLst/>
            <a:rect l="l" t="t" r="r" b="b"/>
            <a:pathLst>
              <a:path w="106679" h="277495">
                <a:moveTo>
                  <a:pt x="106679" y="0"/>
                </a:moveTo>
                <a:lnTo>
                  <a:pt x="0" y="277367"/>
                </a:lnTo>
              </a:path>
            </a:pathLst>
          </a:custGeom>
          <a:ln w="222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 txBox="1"/>
          <p:nvPr/>
        </p:nvSpPr>
        <p:spPr>
          <a:xfrm>
            <a:off x="2519172" y="5708903"/>
            <a:ext cx="4802505" cy="317500"/>
          </a:xfrm>
          <a:prstGeom prst="rect">
            <a:avLst/>
          </a:prstGeom>
          <a:solidFill>
            <a:srgbClr val="E0E4E9"/>
          </a:solidFill>
        </p:spPr>
        <p:txBody>
          <a:bodyPr vert="horz" wrap="square" lIns="0" tIns="13335" rIns="0" bIns="0" rtlCol="0">
            <a:spAutoFit/>
          </a:bodyPr>
          <a:lstStyle/>
          <a:p>
            <a:pPr marL="49530">
              <a:lnSpc>
                <a:spcPct val="100000"/>
              </a:lnSpc>
              <a:spcBef>
                <a:spcPts val="105"/>
              </a:spcBef>
            </a:pPr>
            <a:r>
              <a:rPr sz="1700" dirty="0">
                <a:latin typeface="Arial"/>
                <a:cs typeface="Arial"/>
              </a:rPr>
              <a:t>2.</a:t>
            </a:r>
            <a:r>
              <a:rPr sz="1700" spc="-35" dirty="0">
                <a:latin typeface="Arial"/>
                <a:cs typeface="Arial"/>
              </a:rPr>
              <a:t> </a:t>
            </a:r>
            <a:r>
              <a:rPr sz="1700" dirty="0">
                <a:latin typeface="Arial"/>
                <a:cs typeface="Arial"/>
              </a:rPr>
              <a:t>.</a:t>
            </a:r>
            <a:r>
              <a:rPr sz="1700" spc="-30" dirty="0">
                <a:latin typeface="Arial"/>
                <a:cs typeface="Arial"/>
              </a:rPr>
              <a:t> </a:t>
            </a:r>
            <a:r>
              <a:rPr sz="1700" dirty="0">
                <a:latin typeface="Arial"/>
                <a:cs typeface="Arial"/>
              </a:rPr>
              <a:t>.</a:t>
            </a:r>
            <a:r>
              <a:rPr sz="1700" spc="-25" dirty="0">
                <a:latin typeface="Arial"/>
                <a:cs typeface="Arial"/>
              </a:rPr>
              <a:t> </a:t>
            </a:r>
            <a:r>
              <a:rPr sz="1700" dirty="0">
                <a:latin typeface="Arial"/>
                <a:cs typeface="Arial"/>
              </a:rPr>
              <a:t>.</a:t>
            </a:r>
            <a:r>
              <a:rPr sz="1700" spc="-30" dirty="0">
                <a:latin typeface="Arial"/>
                <a:cs typeface="Arial"/>
              </a:rPr>
              <a:t> </a:t>
            </a:r>
            <a:r>
              <a:rPr sz="1700" dirty="0">
                <a:latin typeface="Arial"/>
                <a:cs typeface="Arial"/>
              </a:rPr>
              <a:t>leaves</a:t>
            </a:r>
            <a:r>
              <a:rPr sz="1700" spc="-35" dirty="0">
                <a:latin typeface="Arial"/>
                <a:cs typeface="Arial"/>
              </a:rPr>
              <a:t> </a:t>
            </a:r>
            <a:r>
              <a:rPr sz="1700" dirty="0">
                <a:latin typeface="Arial"/>
                <a:cs typeface="Arial"/>
              </a:rPr>
              <a:t>the</a:t>
            </a:r>
            <a:r>
              <a:rPr sz="1700" spc="-25" dirty="0">
                <a:latin typeface="Arial"/>
                <a:cs typeface="Arial"/>
              </a:rPr>
              <a:t> </a:t>
            </a:r>
            <a:r>
              <a:rPr sz="1700" dirty="0">
                <a:latin typeface="Arial"/>
                <a:cs typeface="Arial"/>
              </a:rPr>
              <a:t>quantity</a:t>
            </a:r>
            <a:r>
              <a:rPr sz="1700" spc="-20" dirty="0">
                <a:latin typeface="Arial"/>
                <a:cs typeface="Arial"/>
              </a:rPr>
              <a:t> </a:t>
            </a:r>
            <a:r>
              <a:rPr sz="1700" dirty="0">
                <a:latin typeface="Arial"/>
                <a:cs typeface="Arial"/>
              </a:rPr>
              <a:t>supplied</a:t>
            </a:r>
            <a:r>
              <a:rPr sz="1700" spc="-30" dirty="0">
                <a:latin typeface="Arial"/>
                <a:cs typeface="Arial"/>
              </a:rPr>
              <a:t> </a:t>
            </a:r>
            <a:r>
              <a:rPr sz="1700" spc="-10" dirty="0">
                <a:latin typeface="Arial"/>
                <a:cs typeface="Arial"/>
              </a:rPr>
              <a:t>unchanged.</a:t>
            </a:r>
            <a:endParaRPr sz="1700">
              <a:latin typeface="Arial"/>
              <a:cs typeface="Arial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6645656" y="6716897"/>
            <a:ext cx="1590675" cy="139700"/>
          </a:xfrm>
          <a:prstGeom prst="rect">
            <a:avLst/>
          </a:prstGeom>
        </p:spPr>
        <p:txBody>
          <a:bodyPr vert="horz" wrap="square" lIns="0" tIns="31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sz="800" b="1" dirty="0">
                <a:solidFill>
                  <a:srgbClr val="411D71"/>
                </a:solidFill>
                <a:latin typeface="Arial"/>
                <a:cs typeface="Arial"/>
              </a:rPr>
              <a:t>Copyright©2011</a:t>
            </a:r>
            <a:r>
              <a:rPr sz="800" b="1" spc="210" dirty="0">
                <a:solidFill>
                  <a:srgbClr val="411D71"/>
                </a:solidFill>
                <a:latin typeface="Arial"/>
                <a:cs typeface="Arial"/>
              </a:rPr>
              <a:t> </a:t>
            </a:r>
            <a:r>
              <a:rPr sz="800" b="1" spc="-10" dirty="0">
                <a:solidFill>
                  <a:srgbClr val="411D71"/>
                </a:solidFill>
                <a:latin typeface="Arial"/>
                <a:cs typeface="Arial"/>
              </a:rPr>
              <a:t>South-Western</a:t>
            </a:r>
            <a:endParaRPr sz="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2148649" y="1664207"/>
            <a:ext cx="5808345" cy="3831590"/>
            <a:chOff x="2148649" y="1664207"/>
            <a:chExt cx="5808345" cy="3831590"/>
          </a:xfrm>
        </p:grpSpPr>
        <p:sp>
          <p:nvSpPr>
            <p:cNvPr id="3" name="object 3"/>
            <p:cNvSpPr/>
            <p:nvPr/>
          </p:nvSpPr>
          <p:spPr>
            <a:xfrm>
              <a:off x="2267711" y="1911095"/>
              <a:ext cx="5321935" cy="3336290"/>
            </a:xfrm>
            <a:custGeom>
              <a:avLst/>
              <a:gdLst/>
              <a:ahLst/>
              <a:cxnLst/>
              <a:rect l="l" t="t" r="r" b="b"/>
              <a:pathLst>
                <a:path w="5321934" h="3336290">
                  <a:moveTo>
                    <a:pt x="0" y="3336035"/>
                  </a:moveTo>
                  <a:lnTo>
                    <a:pt x="5321808" y="3336035"/>
                  </a:lnTo>
                  <a:lnTo>
                    <a:pt x="5321808" y="0"/>
                  </a:lnTo>
                  <a:lnTo>
                    <a:pt x="0" y="0"/>
                  </a:lnTo>
                  <a:lnTo>
                    <a:pt x="0" y="3336035"/>
                  </a:lnTo>
                  <a:close/>
                </a:path>
              </a:pathLst>
            </a:custGeom>
            <a:ln w="238125">
              <a:solidFill>
                <a:srgbClr val="F3F6F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2267711" y="1911095"/>
              <a:ext cx="5321935" cy="3336290"/>
            </a:xfrm>
            <a:custGeom>
              <a:avLst/>
              <a:gdLst/>
              <a:ahLst/>
              <a:cxnLst/>
              <a:rect l="l" t="t" r="r" b="b"/>
              <a:pathLst>
                <a:path w="5321934" h="3336290">
                  <a:moveTo>
                    <a:pt x="0" y="3336035"/>
                  </a:moveTo>
                  <a:lnTo>
                    <a:pt x="5321808" y="3336035"/>
                  </a:lnTo>
                  <a:lnTo>
                    <a:pt x="5321808" y="0"/>
                  </a:lnTo>
                  <a:lnTo>
                    <a:pt x="0" y="0"/>
                  </a:lnTo>
                  <a:lnTo>
                    <a:pt x="0" y="3336035"/>
                  </a:lnTo>
                  <a:close/>
                </a:path>
              </a:pathLst>
            </a:custGeom>
            <a:ln w="215900">
              <a:solidFill>
                <a:srgbClr val="F1F4F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2179319" y="1664207"/>
              <a:ext cx="5777865" cy="3831590"/>
            </a:xfrm>
            <a:custGeom>
              <a:avLst/>
              <a:gdLst/>
              <a:ahLst/>
              <a:cxnLst/>
              <a:rect l="l" t="t" r="r" b="b"/>
              <a:pathLst>
                <a:path w="5777865" h="3831590">
                  <a:moveTo>
                    <a:pt x="5777483" y="0"/>
                  </a:moveTo>
                  <a:lnTo>
                    <a:pt x="0" y="0"/>
                  </a:lnTo>
                  <a:lnTo>
                    <a:pt x="0" y="3831336"/>
                  </a:lnTo>
                  <a:lnTo>
                    <a:pt x="5777483" y="3831336"/>
                  </a:lnTo>
                  <a:lnTo>
                    <a:pt x="5777483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/>
          <p:cNvSpPr/>
          <p:nvPr/>
        </p:nvSpPr>
        <p:spPr>
          <a:xfrm>
            <a:off x="1970277" y="3053333"/>
            <a:ext cx="76200" cy="256540"/>
          </a:xfrm>
          <a:custGeom>
            <a:avLst/>
            <a:gdLst/>
            <a:ahLst/>
            <a:cxnLst/>
            <a:rect l="l" t="t" r="r" b="b"/>
            <a:pathLst>
              <a:path w="76200" h="256539">
                <a:moveTo>
                  <a:pt x="37847" y="50800"/>
                </a:moveTo>
                <a:lnTo>
                  <a:pt x="26996" y="58154"/>
                </a:lnTo>
                <a:lnTo>
                  <a:pt x="26939" y="76453"/>
                </a:lnTo>
                <a:lnTo>
                  <a:pt x="27940" y="256158"/>
                </a:lnTo>
                <a:lnTo>
                  <a:pt x="50165" y="255904"/>
                </a:lnTo>
                <a:lnTo>
                  <a:pt x="49063" y="58154"/>
                </a:lnTo>
                <a:lnTo>
                  <a:pt x="37847" y="50800"/>
                </a:lnTo>
                <a:close/>
              </a:path>
              <a:path w="76200" h="256539">
                <a:moveTo>
                  <a:pt x="37592" y="0"/>
                </a:moveTo>
                <a:lnTo>
                  <a:pt x="0" y="76453"/>
                </a:lnTo>
                <a:lnTo>
                  <a:pt x="26837" y="58261"/>
                </a:lnTo>
                <a:lnTo>
                  <a:pt x="26797" y="50926"/>
                </a:lnTo>
                <a:lnTo>
                  <a:pt x="49022" y="50673"/>
                </a:lnTo>
                <a:lnTo>
                  <a:pt x="63352" y="50673"/>
                </a:lnTo>
                <a:lnTo>
                  <a:pt x="37592" y="0"/>
                </a:lnTo>
                <a:close/>
              </a:path>
              <a:path w="76200" h="256539">
                <a:moveTo>
                  <a:pt x="63352" y="50673"/>
                </a:moveTo>
                <a:lnTo>
                  <a:pt x="49022" y="50673"/>
                </a:lnTo>
                <a:lnTo>
                  <a:pt x="49063" y="58154"/>
                </a:lnTo>
                <a:lnTo>
                  <a:pt x="76200" y="75945"/>
                </a:lnTo>
                <a:lnTo>
                  <a:pt x="63352" y="50673"/>
                </a:lnTo>
                <a:close/>
              </a:path>
              <a:path w="76200" h="256539">
                <a:moveTo>
                  <a:pt x="37844" y="50800"/>
                </a:moveTo>
                <a:lnTo>
                  <a:pt x="26797" y="50926"/>
                </a:lnTo>
                <a:lnTo>
                  <a:pt x="26837" y="58261"/>
                </a:lnTo>
                <a:lnTo>
                  <a:pt x="37844" y="50800"/>
                </a:lnTo>
                <a:close/>
              </a:path>
              <a:path w="76200" h="256539">
                <a:moveTo>
                  <a:pt x="49022" y="50673"/>
                </a:moveTo>
                <a:lnTo>
                  <a:pt x="37847" y="50800"/>
                </a:lnTo>
                <a:lnTo>
                  <a:pt x="49063" y="58154"/>
                </a:lnTo>
                <a:lnTo>
                  <a:pt x="49022" y="5067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7" name="object 7"/>
          <p:cNvGrpSpPr/>
          <p:nvPr/>
        </p:nvGrpSpPr>
        <p:grpSpPr>
          <a:xfrm>
            <a:off x="2150681" y="1801685"/>
            <a:ext cx="5344160" cy="3358515"/>
            <a:chOff x="2150681" y="1801685"/>
            <a:chExt cx="5344160" cy="3358515"/>
          </a:xfrm>
        </p:grpSpPr>
        <p:sp>
          <p:nvSpPr>
            <p:cNvPr id="8" name="object 8"/>
            <p:cNvSpPr/>
            <p:nvPr/>
          </p:nvSpPr>
          <p:spPr>
            <a:xfrm>
              <a:off x="2161794" y="1812798"/>
              <a:ext cx="5321935" cy="3336290"/>
            </a:xfrm>
            <a:custGeom>
              <a:avLst/>
              <a:gdLst/>
              <a:ahLst/>
              <a:cxnLst/>
              <a:rect l="l" t="t" r="r" b="b"/>
              <a:pathLst>
                <a:path w="5321934" h="3336290">
                  <a:moveTo>
                    <a:pt x="0" y="0"/>
                  </a:moveTo>
                  <a:lnTo>
                    <a:pt x="0" y="3336035"/>
                  </a:lnTo>
                  <a:lnTo>
                    <a:pt x="5321808" y="3336035"/>
                  </a:lnTo>
                </a:path>
              </a:pathLst>
            </a:custGeom>
            <a:ln w="222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2180082" y="2885694"/>
              <a:ext cx="3312160" cy="2263140"/>
            </a:xfrm>
            <a:custGeom>
              <a:avLst/>
              <a:gdLst/>
              <a:ahLst/>
              <a:cxnLst/>
              <a:rect l="l" t="t" r="r" b="b"/>
              <a:pathLst>
                <a:path w="3312160" h="2263140">
                  <a:moveTo>
                    <a:pt x="3311652" y="2263139"/>
                  </a:moveTo>
                  <a:lnTo>
                    <a:pt x="3311652" y="0"/>
                  </a:lnTo>
                  <a:lnTo>
                    <a:pt x="0" y="0"/>
                  </a:lnTo>
                </a:path>
                <a:path w="3312160" h="2263140">
                  <a:moveTo>
                    <a:pt x="3029712" y="2263139"/>
                  </a:moveTo>
                  <a:lnTo>
                    <a:pt x="3029712" y="455675"/>
                  </a:lnTo>
                  <a:lnTo>
                    <a:pt x="0" y="455675"/>
                  </a:lnTo>
                </a:path>
              </a:pathLst>
            </a:custGeom>
            <a:ln w="22225">
              <a:solidFill>
                <a:srgbClr val="000000"/>
              </a:solidFill>
              <a:prstDash val="sysDot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4517898" y="2367534"/>
              <a:ext cx="1320165" cy="2007235"/>
            </a:xfrm>
            <a:custGeom>
              <a:avLst/>
              <a:gdLst/>
              <a:ahLst/>
              <a:cxnLst/>
              <a:rect l="l" t="t" r="r" b="b"/>
              <a:pathLst>
                <a:path w="1320164" h="2007235">
                  <a:moveTo>
                    <a:pt x="1319784" y="0"/>
                  </a:moveTo>
                  <a:lnTo>
                    <a:pt x="0" y="2007108"/>
                  </a:lnTo>
                </a:path>
              </a:pathLst>
            </a:custGeom>
            <a:ln w="65087">
              <a:solidFill>
                <a:srgbClr val="004B9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1" name="object 11"/>
          <p:cNvSpPr/>
          <p:nvPr/>
        </p:nvSpPr>
        <p:spPr>
          <a:xfrm>
            <a:off x="1401317" y="3182873"/>
            <a:ext cx="520065" cy="437515"/>
          </a:xfrm>
          <a:custGeom>
            <a:avLst/>
            <a:gdLst/>
            <a:ahLst/>
            <a:cxnLst/>
            <a:rect l="l" t="t" r="r" b="b"/>
            <a:pathLst>
              <a:path w="520064" h="437514">
                <a:moveTo>
                  <a:pt x="0" y="437388"/>
                </a:moveTo>
                <a:lnTo>
                  <a:pt x="519683" y="0"/>
                </a:lnTo>
              </a:path>
            </a:pathLst>
          </a:custGeom>
          <a:ln w="222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 txBox="1"/>
          <p:nvPr/>
        </p:nvSpPr>
        <p:spPr>
          <a:xfrm>
            <a:off x="751331" y="3598164"/>
            <a:ext cx="1298575" cy="833755"/>
          </a:xfrm>
          <a:prstGeom prst="rect">
            <a:avLst/>
          </a:prstGeom>
          <a:solidFill>
            <a:srgbClr val="E0E4E9"/>
          </a:solidFill>
        </p:spPr>
        <p:txBody>
          <a:bodyPr vert="horz" wrap="square" lIns="0" tIns="17145" rIns="0" bIns="0" rtlCol="0">
            <a:spAutoFit/>
          </a:bodyPr>
          <a:lstStyle/>
          <a:p>
            <a:pPr marL="86360">
              <a:lnSpc>
                <a:spcPct val="100000"/>
              </a:lnSpc>
              <a:spcBef>
                <a:spcPts val="135"/>
              </a:spcBef>
            </a:pPr>
            <a:r>
              <a:rPr sz="1700" dirty="0">
                <a:latin typeface="Arial"/>
                <a:cs typeface="Arial"/>
              </a:rPr>
              <a:t>1.</a:t>
            </a:r>
            <a:r>
              <a:rPr sz="1700" spc="-110" dirty="0">
                <a:latin typeface="Arial"/>
                <a:cs typeface="Arial"/>
              </a:rPr>
              <a:t> </a:t>
            </a:r>
            <a:r>
              <a:rPr sz="1700" dirty="0">
                <a:latin typeface="Arial"/>
                <a:cs typeface="Arial"/>
              </a:rPr>
              <a:t>A</a:t>
            </a:r>
            <a:r>
              <a:rPr sz="1700" spc="-100" dirty="0">
                <a:latin typeface="Arial"/>
                <a:cs typeface="Arial"/>
              </a:rPr>
              <a:t> </a:t>
            </a:r>
            <a:r>
              <a:rPr sz="1700" spc="-25" dirty="0">
                <a:latin typeface="Arial"/>
                <a:cs typeface="Arial"/>
              </a:rPr>
              <a:t>25%</a:t>
            </a:r>
            <a:endParaRPr sz="1700">
              <a:latin typeface="Arial"/>
              <a:cs typeface="Arial"/>
            </a:endParaRPr>
          </a:p>
          <a:p>
            <a:pPr marL="86360">
              <a:lnSpc>
                <a:spcPct val="100000"/>
              </a:lnSpc>
              <a:spcBef>
                <a:spcPts val="45"/>
              </a:spcBef>
            </a:pPr>
            <a:r>
              <a:rPr sz="1700" spc="-10" dirty="0">
                <a:latin typeface="Arial"/>
                <a:cs typeface="Arial"/>
              </a:rPr>
              <a:t>increase</a:t>
            </a:r>
            <a:endParaRPr sz="1700">
              <a:latin typeface="Arial"/>
              <a:cs typeface="Arial"/>
            </a:endParaRPr>
          </a:p>
          <a:p>
            <a:pPr marL="86360">
              <a:lnSpc>
                <a:spcPct val="100000"/>
              </a:lnSpc>
              <a:spcBef>
                <a:spcPts val="35"/>
              </a:spcBef>
            </a:pPr>
            <a:r>
              <a:rPr sz="1700" dirty="0">
                <a:latin typeface="Arial"/>
                <a:cs typeface="Arial"/>
              </a:rPr>
              <a:t>in</a:t>
            </a:r>
            <a:r>
              <a:rPr sz="1700" spc="-10" dirty="0">
                <a:latin typeface="Arial"/>
                <a:cs typeface="Arial"/>
              </a:rPr>
              <a:t> </a:t>
            </a:r>
            <a:r>
              <a:rPr sz="1700" dirty="0">
                <a:latin typeface="Arial"/>
                <a:cs typeface="Arial"/>
              </a:rPr>
              <a:t>price</a:t>
            </a:r>
            <a:r>
              <a:rPr sz="1700" spc="-15" dirty="0">
                <a:latin typeface="Arial"/>
                <a:cs typeface="Arial"/>
              </a:rPr>
              <a:t> </a:t>
            </a:r>
            <a:r>
              <a:rPr sz="1700" dirty="0">
                <a:latin typeface="Arial"/>
                <a:cs typeface="Arial"/>
              </a:rPr>
              <a:t>.</a:t>
            </a:r>
            <a:r>
              <a:rPr sz="1700" spc="-10" dirty="0">
                <a:latin typeface="Arial"/>
                <a:cs typeface="Arial"/>
              </a:rPr>
              <a:t> </a:t>
            </a:r>
            <a:r>
              <a:rPr sz="1700" dirty="0">
                <a:latin typeface="Arial"/>
                <a:cs typeface="Arial"/>
              </a:rPr>
              <a:t>.</a:t>
            </a:r>
            <a:r>
              <a:rPr sz="1700" spc="-10" dirty="0">
                <a:latin typeface="Arial"/>
                <a:cs typeface="Arial"/>
              </a:rPr>
              <a:t> </a:t>
            </a:r>
            <a:r>
              <a:rPr sz="1700" spc="-50" dirty="0">
                <a:latin typeface="Arial"/>
                <a:cs typeface="Arial"/>
              </a:rPr>
              <a:t>.</a:t>
            </a:r>
            <a:endParaRPr sz="1700">
              <a:latin typeface="Arial"/>
              <a:cs typeface="Arial"/>
            </a:endParaRPr>
          </a:p>
        </p:txBody>
      </p:sp>
      <p:grpSp>
        <p:nvGrpSpPr>
          <p:cNvPr id="13" name="object 13"/>
          <p:cNvGrpSpPr/>
          <p:nvPr/>
        </p:nvGrpSpPr>
        <p:grpSpPr>
          <a:xfrm>
            <a:off x="2310383" y="5415089"/>
            <a:ext cx="5039995" cy="548640"/>
            <a:chOff x="2310383" y="5415089"/>
            <a:chExt cx="5039995" cy="548640"/>
          </a:xfrm>
        </p:grpSpPr>
        <p:sp>
          <p:nvSpPr>
            <p:cNvPr id="14" name="object 14"/>
            <p:cNvSpPr/>
            <p:nvPr/>
          </p:nvSpPr>
          <p:spPr>
            <a:xfrm>
              <a:off x="5101589" y="5426202"/>
              <a:ext cx="195580" cy="259079"/>
            </a:xfrm>
            <a:custGeom>
              <a:avLst/>
              <a:gdLst/>
              <a:ahLst/>
              <a:cxnLst/>
              <a:rect l="l" t="t" r="r" b="b"/>
              <a:pathLst>
                <a:path w="195579" h="259079">
                  <a:moveTo>
                    <a:pt x="195072" y="0"/>
                  </a:moveTo>
                  <a:lnTo>
                    <a:pt x="0" y="259080"/>
                  </a:lnTo>
                </a:path>
              </a:pathLst>
            </a:custGeom>
            <a:ln w="222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2310383" y="5644896"/>
              <a:ext cx="5039995" cy="318770"/>
            </a:xfrm>
            <a:custGeom>
              <a:avLst/>
              <a:gdLst/>
              <a:ahLst/>
              <a:cxnLst/>
              <a:rect l="l" t="t" r="r" b="b"/>
              <a:pathLst>
                <a:path w="5039995" h="318770">
                  <a:moveTo>
                    <a:pt x="5039868" y="0"/>
                  </a:moveTo>
                  <a:lnTo>
                    <a:pt x="0" y="0"/>
                  </a:lnTo>
                  <a:lnTo>
                    <a:pt x="0" y="318515"/>
                  </a:lnTo>
                  <a:lnTo>
                    <a:pt x="5039868" y="318515"/>
                  </a:lnTo>
                  <a:lnTo>
                    <a:pt x="5039868" y="0"/>
                  </a:lnTo>
                  <a:close/>
                </a:path>
              </a:pathLst>
            </a:custGeom>
            <a:solidFill>
              <a:srgbClr val="E0E4E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6" name="object 16"/>
          <p:cNvSpPr txBox="1"/>
          <p:nvPr/>
        </p:nvSpPr>
        <p:spPr>
          <a:xfrm>
            <a:off x="1487805" y="1340307"/>
            <a:ext cx="6239510" cy="22085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017269">
              <a:lnSpc>
                <a:spcPct val="100000"/>
              </a:lnSpc>
              <a:spcBef>
                <a:spcPts val="105"/>
              </a:spcBef>
            </a:pPr>
            <a:r>
              <a:rPr sz="1700" b="1" dirty="0">
                <a:latin typeface="Arial"/>
                <a:cs typeface="Arial"/>
              </a:rPr>
              <a:t>(b)</a:t>
            </a:r>
            <a:r>
              <a:rPr sz="1700" b="1" spc="-50" dirty="0">
                <a:latin typeface="Arial"/>
                <a:cs typeface="Arial"/>
              </a:rPr>
              <a:t> </a:t>
            </a:r>
            <a:r>
              <a:rPr sz="1700" b="1" dirty="0">
                <a:latin typeface="Arial"/>
                <a:cs typeface="Arial"/>
              </a:rPr>
              <a:t>Price</a:t>
            </a:r>
            <a:r>
              <a:rPr sz="1700" b="1" spc="-30" dirty="0">
                <a:latin typeface="Arial"/>
                <a:cs typeface="Arial"/>
              </a:rPr>
              <a:t> </a:t>
            </a:r>
            <a:r>
              <a:rPr sz="1700" b="1" dirty="0">
                <a:latin typeface="Arial"/>
                <a:cs typeface="Arial"/>
              </a:rPr>
              <a:t>Inelastic</a:t>
            </a:r>
            <a:r>
              <a:rPr sz="1700" b="1" spc="-10" dirty="0">
                <a:latin typeface="Arial"/>
                <a:cs typeface="Arial"/>
              </a:rPr>
              <a:t> </a:t>
            </a:r>
            <a:r>
              <a:rPr sz="1700" b="1" dirty="0">
                <a:latin typeface="Arial"/>
                <a:cs typeface="Arial"/>
              </a:rPr>
              <a:t>Supply:</a:t>
            </a:r>
            <a:r>
              <a:rPr sz="1700" b="1" spc="-40" dirty="0">
                <a:latin typeface="Arial"/>
                <a:cs typeface="Arial"/>
              </a:rPr>
              <a:t> </a:t>
            </a:r>
            <a:r>
              <a:rPr sz="1700" b="1" dirty="0">
                <a:latin typeface="Arial"/>
                <a:cs typeface="Arial"/>
              </a:rPr>
              <a:t>Elasticity</a:t>
            </a:r>
            <a:r>
              <a:rPr sz="1700" b="1" spc="-10" dirty="0">
                <a:latin typeface="Arial"/>
                <a:cs typeface="Arial"/>
              </a:rPr>
              <a:t> </a:t>
            </a:r>
            <a:r>
              <a:rPr sz="1700" b="1" dirty="0">
                <a:latin typeface="Arial"/>
                <a:cs typeface="Arial"/>
              </a:rPr>
              <a:t>Is</a:t>
            </a:r>
            <a:r>
              <a:rPr sz="1700" b="1" spc="-35" dirty="0">
                <a:latin typeface="Arial"/>
                <a:cs typeface="Arial"/>
              </a:rPr>
              <a:t> </a:t>
            </a:r>
            <a:r>
              <a:rPr sz="1700" b="1" dirty="0">
                <a:latin typeface="Arial"/>
                <a:cs typeface="Arial"/>
              </a:rPr>
              <a:t>Less</a:t>
            </a:r>
            <a:r>
              <a:rPr sz="1700" b="1" spc="-40" dirty="0">
                <a:latin typeface="Arial"/>
                <a:cs typeface="Arial"/>
              </a:rPr>
              <a:t> </a:t>
            </a:r>
            <a:r>
              <a:rPr sz="1700" b="1" dirty="0">
                <a:latin typeface="Arial"/>
                <a:cs typeface="Arial"/>
              </a:rPr>
              <a:t>Than</a:t>
            </a:r>
            <a:r>
              <a:rPr sz="1700" b="1" spc="-30" dirty="0">
                <a:latin typeface="Arial"/>
                <a:cs typeface="Arial"/>
              </a:rPr>
              <a:t> </a:t>
            </a:r>
            <a:r>
              <a:rPr sz="1700" b="1" spc="-50" dirty="0">
                <a:latin typeface="Arial"/>
                <a:cs typeface="Arial"/>
              </a:rPr>
              <a:t>1</a:t>
            </a:r>
            <a:endParaRPr sz="1700">
              <a:latin typeface="Arial"/>
              <a:cs typeface="Arial"/>
            </a:endParaRPr>
          </a:p>
          <a:p>
            <a:pPr marR="5689600" algn="r">
              <a:lnSpc>
                <a:spcPct val="100000"/>
              </a:lnSpc>
              <a:spcBef>
                <a:spcPts val="1650"/>
              </a:spcBef>
            </a:pPr>
            <a:r>
              <a:rPr sz="1700" b="1" spc="-10" dirty="0">
                <a:latin typeface="Arial"/>
                <a:cs typeface="Arial"/>
              </a:rPr>
              <a:t>Price</a:t>
            </a:r>
            <a:endParaRPr sz="17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70"/>
              </a:spcBef>
            </a:pPr>
            <a:endParaRPr sz="1700">
              <a:latin typeface="Arial"/>
              <a:cs typeface="Arial"/>
            </a:endParaRPr>
          </a:p>
          <a:p>
            <a:pPr marR="1174115" algn="r">
              <a:lnSpc>
                <a:spcPct val="100000"/>
              </a:lnSpc>
            </a:pPr>
            <a:r>
              <a:rPr sz="1700" spc="-10" dirty="0">
                <a:latin typeface="Arial"/>
                <a:cs typeface="Arial"/>
              </a:rPr>
              <a:t>Supply</a:t>
            </a:r>
            <a:endParaRPr sz="1700">
              <a:latin typeface="Arial"/>
              <a:cs typeface="Arial"/>
            </a:endParaRPr>
          </a:p>
          <a:p>
            <a:pPr marR="5666740" algn="r">
              <a:lnSpc>
                <a:spcPct val="100000"/>
              </a:lnSpc>
              <a:spcBef>
                <a:spcPts val="1045"/>
              </a:spcBef>
            </a:pPr>
            <a:r>
              <a:rPr sz="1700" spc="-25" dirty="0">
                <a:latin typeface="Arial"/>
                <a:cs typeface="Arial"/>
              </a:rPr>
              <a:t>€5</a:t>
            </a:r>
            <a:endParaRPr sz="17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05"/>
              </a:spcBef>
            </a:pPr>
            <a:endParaRPr sz="1700">
              <a:latin typeface="Arial"/>
              <a:cs typeface="Arial"/>
            </a:endParaRPr>
          </a:p>
          <a:p>
            <a:pPr marR="5658485" algn="r">
              <a:lnSpc>
                <a:spcPct val="100000"/>
              </a:lnSpc>
            </a:pPr>
            <a:r>
              <a:rPr sz="1700" spc="-50" dirty="0">
                <a:latin typeface="Arial"/>
                <a:cs typeface="Arial"/>
              </a:rPr>
              <a:t>4</a:t>
            </a:r>
            <a:endParaRPr sz="1700">
              <a:latin typeface="Arial"/>
              <a:cs typeface="Arial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4774438" y="5234230"/>
            <a:ext cx="386715" cy="2673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985"/>
              </a:lnSpc>
            </a:pPr>
            <a:r>
              <a:rPr sz="1700" spc="-25" dirty="0">
                <a:latin typeface="Arial"/>
                <a:cs typeface="Arial"/>
              </a:rPr>
              <a:t>100</a:t>
            </a:r>
            <a:endParaRPr sz="1700">
              <a:latin typeface="Arial"/>
              <a:cs typeface="Arial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5503290" y="5234230"/>
            <a:ext cx="371475" cy="2673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985"/>
              </a:lnSpc>
            </a:pPr>
            <a:r>
              <a:rPr sz="1700" spc="-25" dirty="0">
                <a:latin typeface="Arial"/>
                <a:cs typeface="Arial"/>
              </a:rPr>
              <a:t>110</a:t>
            </a:r>
            <a:endParaRPr sz="1700">
              <a:latin typeface="Arial"/>
              <a:cs typeface="Arial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6547866" y="5227753"/>
            <a:ext cx="902335" cy="2673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985"/>
              </a:lnSpc>
            </a:pPr>
            <a:r>
              <a:rPr sz="1700" b="1" spc="-10" dirty="0">
                <a:latin typeface="Arial"/>
                <a:cs typeface="Arial"/>
              </a:rPr>
              <a:t>Quantity</a:t>
            </a:r>
            <a:endParaRPr sz="1700">
              <a:latin typeface="Arial"/>
              <a:cs typeface="Arial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1935607" y="5265853"/>
            <a:ext cx="146050" cy="2673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985"/>
              </a:lnSpc>
            </a:pPr>
            <a:r>
              <a:rPr sz="1700" spc="-50" dirty="0">
                <a:latin typeface="Arial"/>
                <a:cs typeface="Arial"/>
              </a:rPr>
              <a:t>0</a:t>
            </a:r>
            <a:endParaRPr sz="1700">
              <a:latin typeface="Arial"/>
              <a:cs typeface="Arial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2353182" y="5678327"/>
            <a:ext cx="4914265" cy="26797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985"/>
              </a:lnSpc>
            </a:pPr>
            <a:r>
              <a:rPr sz="1700" dirty="0">
                <a:latin typeface="Arial"/>
                <a:cs typeface="Arial"/>
              </a:rPr>
              <a:t>2.</a:t>
            </a:r>
            <a:r>
              <a:rPr sz="1700" spc="-20" dirty="0">
                <a:latin typeface="Arial"/>
                <a:cs typeface="Arial"/>
              </a:rPr>
              <a:t> </a:t>
            </a:r>
            <a:r>
              <a:rPr sz="1700" dirty="0">
                <a:latin typeface="Arial"/>
                <a:cs typeface="Arial"/>
              </a:rPr>
              <a:t>.</a:t>
            </a:r>
            <a:r>
              <a:rPr sz="1700" spc="-20" dirty="0">
                <a:latin typeface="Arial"/>
                <a:cs typeface="Arial"/>
              </a:rPr>
              <a:t> </a:t>
            </a:r>
            <a:r>
              <a:rPr sz="1700" dirty="0">
                <a:latin typeface="Arial"/>
                <a:cs typeface="Arial"/>
              </a:rPr>
              <a:t>.</a:t>
            </a:r>
            <a:r>
              <a:rPr sz="1700" spc="-5" dirty="0">
                <a:latin typeface="Arial"/>
                <a:cs typeface="Arial"/>
              </a:rPr>
              <a:t> </a:t>
            </a:r>
            <a:r>
              <a:rPr sz="1700" dirty="0">
                <a:latin typeface="Arial"/>
                <a:cs typeface="Arial"/>
              </a:rPr>
              <a:t>.</a:t>
            </a:r>
            <a:r>
              <a:rPr sz="1700" spc="-15" dirty="0">
                <a:latin typeface="Arial"/>
                <a:cs typeface="Arial"/>
              </a:rPr>
              <a:t> </a:t>
            </a:r>
            <a:r>
              <a:rPr sz="1700" dirty="0">
                <a:latin typeface="Arial"/>
                <a:cs typeface="Arial"/>
              </a:rPr>
              <a:t>leads</a:t>
            </a:r>
            <a:r>
              <a:rPr sz="1700" spc="-25" dirty="0">
                <a:latin typeface="Arial"/>
                <a:cs typeface="Arial"/>
              </a:rPr>
              <a:t> </a:t>
            </a:r>
            <a:r>
              <a:rPr sz="1700" dirty="0">
                <a:latin typeface="Arial"/>
                <a:cs typeface="Arial"/>
              </a:rPr>
              <a:t>to</a:t>
            </a:r>
            <a:r>
              <a:rPr sz="1700" spc="-15" dirty="0">
                <a:latin typeface="Arial"/>
                <a:cs typeface="Arial"/>
              </a:rPr>
              <a:t> </a:t>
            </a:r>
            <a:r>
              <a:rPr sz="1700" dirty="0">
                <a:latin typeface="Arial"/>
                <a:cs typeface="Arial"/>
              </a:rPr>
              <a:t>a 10%</a:t>
            </a:r>
            <a:r>
              <a:rPr sz="1700" spc="-20" dirty="0">
                <a:latin typeface="Arial"/>
                <a:cs typeface="Arial"/>
              </a:rPr>
              <a:t> </a:t>
            </a:r>
            <a:r>
              <a:rPr sz="1700" dirty="0">
                <a:latin typeface="Arial"/>
                <a:cs typeface="Arial"/>
              </a:rPr>
              <a:t>increase</a:t>
            </a:r>
            <a:r>
              <a:rPr sz="1700" spc="-25" dirty="0">
                <a:latin typeface="Arial"/>
                <a:cs typeface="Arial"/>
              </a:rPr>
              <a:t> </a:t>
            </a:r>
            <a:r>
              <a:rPr sz="1700" dirty="0">
                <a:latin typeface="Arial"/>
                <a:cs typeface="Arial"/>
              </a:rPr>
              <a:t>in</a:t>
            </a:r>
            <a:r>
              <a:rPr sz="1700" spc="-20" dirty="0">
                <a:latin typeface="Arial"/>
                <a:cs typeface="Arial"/>
              </a:rPr>
              <a:t> </a:t>
            </a:r>
            <a:r>
              <a:rPr sz="1700" dirty="0">
                <a:latin typeface="Arial"/>
                <a:cs typeface="Arial"/>
              </a:rPr>
              <a:t>quantity</a:t>
            </a:r>
            <a:r>
              <a:rPr sz="1700" spc="5" dirty="0">
                <a:latin typeface="Arial"/>
                <a:cs typeface="Arial"/>
              </a:rPr>
              <a:t> </a:t>
            </a:r>
            <a:r>
              <a:rPr sz="1700" spc="-10" dirty="0">
                <a:latin typeface="Arial"/>
                <a:cs typeface="Arial"/>
              </a:rPr>
              <a:t>supplied.</a:t>
            </a:r>
            <a:endParaRPr sz="1700">
              <a:latin typeface="Arial"/>
              <a:cs typeface="Arial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6645656" y="6716897"/>
            <a:ext cx="1590675" cy="139700"/>
          </a:xfrm>
          <a:prstGeom prst="rect">
            <a:avLst/>
          </a:prstGeom>
        </p:spPr>
        <p:txBody>
          <a:bodyPr vert="horz" wrap="square" lIns="0" tIns="31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sz="800" b="1" dirty="0">
                <a:solidFill>
                  <a:srgbClr val="411D71"/>
                </a:solidFill>
                <a:latin typeface="Arial"/>
                <a:cs typeface="Arial"/>
              </a:rPr>
              <a:t>Copyright©2011</a:t>
            </a:r>
            <a:r>
              <a:rPr sz="800" b="1" spc="210" dirty="0">
                <a:solidFill>
                  <a:srgbClr val="411D71"/>
                </a:solidFill>
                <a:latin typeface="Arial"/>
                <a:cs typeface="Arial"/>
              </a:rPr>
              <a:t> </a:t>
            </a:r>
            <a:r>
              <a:rPr sz="800" b="1" spc="-10" dirty="0">
                <a:solidFill>
                  <a:srgbClr val="411D71"/>
                </a:solidFill>
                <a:latin typeface="Arial"/>
                <a:cs typeface="Arial"/>
              </a:rPr>
              <a:t>South-Western</a:t>
            </a:r>
            <a:endParaRPr sz="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2192845" y="1746313"/>
            <a:ext cx="5979160" cy="3719195"/>
            <a:chOff x="2192845" y="1746313"/>
            <a:chExt cx="5979160" cy="3719195"/>
          </a:xfrm>
        </p:grpSpPr>
        <p:sp>
          <p:nvSpPr>
            <p:cNvPr id="3" name="object 3"/>
            <p:cNvSpPr/>
            <p:nvPr/>
          </p:nvSpPr>
          <p:spPr>
            <a:xfrm>
              <a:off x="2311907" y="1865376"/>
              <a:ext cx="5321935" cy="3337560"/>
            </a:xfrm>
            <a:custGeom>
              <a:avLst/>
              <a:gdLst/>
              <a:ahLst/>
              <a:cxnLst/>
              <a:rect l="l" t="t" r="r" b="b"/>
              <a:pathLst>
                <a:path w="5321934" h="3337560">
                  <a:moveTo>
                    <a:pt x="0" y="3337560"/>
                  </a:moveTo>
                  <a:lnTo>
                    <a:pt x="5321808" y="3337560"/>
                  </a:lnTo>
                  <a:lnTo>
                    <a:pt x="5321808" y="0"/>
                  </a:lnTo>
                  <a:lnTo>
                    <a:pt x="0" y="0"/>
                  </a:lnTo>
                  <a:lnTo>
                    <a:pt x="0" y="3337560"/>
                  </a:lnTo>
                  <a:close/>
                </a:path>
              </a:pathLst>
            </a:custGeom>
            <a:ln w="238125">
              <a:solidFill>
                <a:srgbClr val="F3F6F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2203703" y="1764792"/>
              <a:ext cx="5968365" cy="3700779"/>
            </a:xfrm>
            <a:custGeom>
              <a:avLst/>
              <a:gdLst/>
              <a:ahLst/>
              <a:cxnLst/>
              <a:rect l="l" t="t" r="r" b="b"/>
              <a:pathLst>
                <a:path w="5968365" h="3700779">
                  <a:moveTo>
                    <a:pt x="5967984" y="0"/>
                  </a:moveTo>
                  <a:lnTo>
                    <a:pt x="0" y="0"/>
                  </a:lnTo>
                  <a:lnTo>
                    <a:pt x="0" y="3700272"/>
                  </a:lnTo>
                  <a:lnTo>
                    <a:pt x="5967984" y="3700272"/>
                  </a:lnTo>
                  <a:lnTo>
                    <a:pt x="5967984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pic>
        <p:nvPicPr>
          <p:cNvPr id="5" name="object 5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993138" y="3007614"/>
            <a:ext cx="76200" cy="251587"/>
          </a:xfrm>
          <a:prstGeom prst="rect">
            <a:avLst/>
          </a:prstGeom>
        </p:spPr>
      </p:pic>
      <p:grpSp>
        <p:nvGrpSpPr>
          <p:cNvPr id="6" name="object 6"/>
          <p:cNvGrpSpPr/>
          <p:nvPr/>
        </p:nvGrpSpPr>
        <p:grpSpPr>
          <a:xfrm>
            <a:off x="2171922" y="1775777"/>
            <a:ext cx="5367020" cy="3360420"/>
            <a:chOff x="2171922" y="1775777"/>
            <a:chExt cx="5367020" cy="3360420"/>
          </a:xfrm>
        </p:grpSpPr>
        <p:sp>
          <p:nvSpPr>
            <p:cNvPr id="7" name="object 7"/>
            <p:cNvSpPr/>
            <p:nvPr/>
          </p:nvSpPr>
          <p:spPr>
            <a:xfrm>
              <a:off x="2204466" y="1786889"/>
              <a:ext cx="5323840" cy="3316604"/>
            </a:xfrm>
            <a:custGeom>
              <a:avLst/>
              <a:gdLst/>
              <a:ahLst/>
              <a:cxnLst/>
              <a:rect l="l" t="t" r="r" b="b"/>
              <a:pathLst>
                <a:path w="5323840" h="3316604">
                  <a:moveTo>
                    <a:pt x="0" y="0"/>
                  </a:moveTo>
                  <a:lnTo>
                    <a:pt x="0" y="3316224"/>
                  </a:lnTo>
                  <a:lnTo>
                    <a:pt x="5323332" y="3316224"/>
                  </a:lnTo>
                </a:path>
              </a:pathLst>
            </a:custGeom>
            <a:ln w="222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2204466" y="2858261"/>
              <a:ext cx="3764279" cy="2245360"/>
            </a:xfrm>
            <a:custGeom>
              <a:avLst/>
              <a:gdLst/>
              <a:ahLst/>
              <a:cxnLst/>
              <a:rect l="l" t="t" r="r" b="b"/>
              <a:pathLst>
                <a:path w="3764279" h="2245360">
                  <a:moveTo>
                    <a:pt x="3764279" y="2244852"/>
                  </a:moveTo>
                  <a:lnTo>
                    <a:pt x="3764279" y="0"/>
                  </a:lnTo>
                  <a:lnTo>
                    <a:pt x="0" y="0"/>
                  </a:lnTo>
                </a:path>
                <a:path w="3764279" h="2245360">
                  <a:moveTo>
                    <a:pt x="3028187" y="2244852"/>
                  </a:moveTo>
                  <a:lnTo>
                    <a:pt x="3028187" y="438912"/>
                  </a:lnTo>
                  <a:lnTo>
                    <a:pt x="0" y="438912"/>
                  </a:lnTo>
                </a:path>
              </a:pathLst>
            </a:custGeom>
            <a:ln w="22225">
              <a:solidFill>
                <a:srgbClr val="000000"/>
              </a:solidFill>
              <a:prstDash val="sysDot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2204466" y="2541269"/>
              <a:ext cx="4284345" cy="2562225"/>
            </a:xfrm>
            <a:custGeom>
              <a:avLst/>
              <a:gdLst/>
              <a:ahLst/>
              <a:cxnLst/>
              <a:rect l="l" t="t" r="r" b="b"/>
              <a:pathLst>
                <a:path w="4284345" h="2562225">
                  <a:moveTo>
                    <a:pt x="4283963" y="0"/>
                  </a:moveTo>
                  <a:lnTo>
                    <a:pt x="0" y="2561843"/>
                  </a:lnTo>
                </a:path>
              </a:pathLst>
            </a:custGeom>
            <a:ln w="65087">
              <a:solidFill>
                <a:srgbClr val="004B9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0" name="object 10"/>
          <p:cNvGrpSpPr/>
          <p:nvPr/>
        </p:nvGrpSpPr>
        <p:grpSpPr>
          <a:xfrm>
            <a:off x="2029967" y="5351081"/>
            <a:ext cx="5153025" cy="565150"/>
            <a:chOff x="2029967" y="5351081"/>
            <a:chExt cx="5153025" cy="565150"/>
          </a:xfrm>
        </p:grpSpPr>
        <p:sp>
          <p:nvSpPr>
            <p:cNvPr id="11" name="object 11"/>
            <p:cNvSpPr/>
            <p:nvPr/>
          </p:nvSpPr>
          <p:spPr>
            <a:xfrm>
              <a:off x="4671822" y="5362194"/>
              <a:ext cx="257810" cy="297180"/>
            </a:xfrm>
            <a:custGeom>
              <a:avLst/>
              <a:gdLst/>
              <a:ahLst/>
              <a:cxnLst/>
              <a:rect l="l" t="t" r="r" b="b"/>
              <a:pathLst>
                <a:path w="257810" h="297179">
                  <a:moveTo>
                    <a:pt x="257555" y="0"/>
                  </a:moveTo>
                  <a:lnTo>
                    <a:pt x="0" y="297179"/>
                  </a:lnTo>
                </a:path>
              </a:pathLst>
            </a:custGeom>
            <a:ln w="222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2029967" y="5599176"/>
              <a:ext cx="5153025" cy="317500"/>
            </a:xfrm>
            <a:custGeom>
              <a:avLst/>
              <a:gdLst/>
              <a:ahLst/>
              <a:cxnLst/>
              <a:rect l="l" t="t" r="r" b="b"/>
              <a:pathLst>
                <a:path w="5153025" h="317500">
                  <a:moveTo>
                    <a:pt x="5152644" y="0"/>
                  </a:moveTo>
                  <a:lnTo>
                    <a:pt x="0" y="0"/>
                  </a:lnTo>
                  <a:lnTo>
                    <a:pt x="0" y="316992"/>
                  </a:lnTo>
                  <a:lnTo>
                    <a:pt x="5152644" y="316992"/>
                  </a:lnTo>
                  <a:lnTo>
                    <a:pt x="5152644" y="0"/>
                  </a:lnTo>
                  <a:close/>
                </a:path>
              </a:pathLst>
            </a:custGeom>
            <a:solidFill>
              <a:srgbClr val="E0E4E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3" name="object 13"/>
          <p:cNvSpPr/>
          <p:nvPr/>
        </p:nvSpPr>
        <p:spPr>
          <a:xfrm>
            <a:off x="1447038" y="3137154"/>
            <a:ext cx="520065" cy="477520"/>
          </a:xfrm>
          <a:custGeom>
            <a:avLst/>
            <a:gdLst/>
            <a:ahLst/>
            <a:cxnLst/>
            <a:rect l="l" t="t" r="r" b="b"/>
            <a:pathLst>
              <a:path w="520064" h="477520">
                <a:moveTo>
                  <a:pt x="0" y="477012"/>
                </a:moveTo>
                <a:lnTo>
                  <a:pt x="519684" y="0"/>
                </a:lnTo>
              </a:path>
            </a:pathLst>
          </a:custGeom>
          <a:ln w="222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 txBox="1"/>
          <p:nvPr/>
        </p:nvSpPr>
        <p:spPr>
          <a:xfrm>
            <a:off x="754380" y="3534155"/>
            <a:ext cx="1275715" cy="853440"/>
          </a:xfrm>
          <a:prstGeom prst="rect">
            <a:avLst/>
          </a:prstGeom>
          <a:solidFill>
            <a:srgbClr val="E0E4E9"/>
          </a:solidFill>
        </p:spPr>
        <p:txBody>
          <a:bodyPr vert="horz" wrap="square" lIns="0" tIns="31750" rIns="0" bIns="0" rtlCol="0">
            <a:spAutoFit/>
          </a:bodyPr>
          <a:lstStyle/>
          <a:p>
            <a:pPr marL="80645">
              <a:lnSpc>
                <a:spcPct val="100000"/>
              </a:lnSpc>
              <a:spcBef>
                <a:spcPts val="250"/>
              </a:spcBef>
            </a:pPr>
            <a:r>
              <a:rPr sz="1700" dirty="0">
                <a:latin typeface="Arial"/>
                <a:cs typeface="Arial"/>
              </a:rPr>
              <a:t>1.</a:t>
            </a:r>
            <a:r>
              <a:rPr sz="1700" spc="-110" dirty="0">
                <a:latin typeface="Arial"/>
                <a:cs typeface="Arial"/>
              </a:rPr>
              <a:t> </a:t>
            </a:r>
            <a:r>
              <a:rPr sz="1700" dirty="0">
                <a:latin typeface="Arial"/>
                <a:cs typeface="Arial"/>
              </a:rPr>
              <a:t>A</a:t>
            </a:r>
            <a:r>
              <a:rPr sz="1700" spc="-95" dirty="0">
                <a:latin typeface="Arial"/>
                <a:cs typeface="Arial"/>
              </a:rPr>
              <a:t> </a:t>
            </a:r>
            <a:r>
              <a:rPr sz="1700" spc="-25" dirty="0">
                <a:latin typeface="Arial"/>
                <a:cs typeface="Arial"/>
              </a:rPr>
              <a:t>25%</a:t>
            </a:r>
            <a:endParaRPr sz="1700">
              <a:latin typeface="Arial"/>
              <a:cs typeface="Arial"/>
            </a:endParaRPr>
          </a:p>
          <a:p>
            <a:pPr marL="80645">
              <a:lnSpc>
                <a:spcPct val="100000"/>
              </a:lnSpc>
              <a:spcBef>
                <a:spcPts val="45"/>
              </a:spcBef>
            </a:pPr>
            <a:r>
              <a:rPr sz="1700" spc="-10" dirty="0">
                <a:latin typeface="Arial"/>
                <a:cs typeface="Arial"/>
              </a:rPr>
              <a:t>increase</a:t>
            </a:r>
            <a:endParaRPr sz="1700">
              <a:latin typeface="Arial"/>
              <a:cs typeface="Arial"/>
            </a:endParaRPr>
          </a:p>
          <a:p>
            <a:pPr marL="80645">
              <a:lnSpc>
                <a:spcPct val="100000"/>
              </a:lnSpc>
              <a:spcBef>
                <a:spcPts val="35"/>
              </a:spcBef>
            </a:pPr>
            <a:r>
              <a:rPr sz="1700" dirty="0">
                <a:latin typeface="Arial"/>
                <a:cs typeface="Arial"/>
              </a:rPr>
              <a:t>in</a:t>
            </a:r>
            <a:r>
              <a:rPr sz="1700" spc="-15" dirty="0">
                <a:latin typeface="Arial"/>
                <a:cs typeface="Arial"/>
              </a:rPr>
              <a:t> </a:t>
            </a:r>
            <a:r>
              <a:rPr sz="1700" dirty="0">
                <a:latin typeface="Arial"/>
                <a:cs typeface="Arial"/>
              </a:rPr>
              <a:t>price</a:t>
            </a:r>
            <a:r>
              <a:rPr sz="1700" spc="-10" dirty="0">
                <a:latin typeface="Arial"/>
                <a:cs typeface="Arial"/>
              </a:rPr>
              <a:t> </a:t>
            </a:r>
            <a:r>
              <a:rPr sz="1700" dirty="0">
                <a:latin typeface="Arial"/>
                <a:cs typeface="Arial"/>
              </a:rPr>
              <a:t>.</a:t>
            </a:r>
            <a:r>
              <a:rPr sz="1700" spc="-15" dirty="0">
                <a:latin typeface="Arial"/>
                <a:cs typeface="Arial"/>
              </a:rPr>
              <a:t> </a:t>
            </a:r>
            <a:r>
              <a:rPr sz="1700" dirty="0">
                <a:latin typeface="Arial"/>
                <a:cs typeface="Arial"/>
              </a:rPr>
              <a:t>.</a:t>
            </a:r>
            <a:r>
              <a:rPr sz="1700" spc="-10" dirty="0">
                <a:latin typeface="Arial"/>
                <a:cs typeface="Arial"/>
              </a:rPr>
              <a:t> </a:t>
            </a:r>
            <a:r>
              <a:rPr sz="1700" spc="-50" dirty="0">
                <a:latin typeface="Arial"/>
                <a:cs typeface="Arial"/>
              </a:rPr>
              <a:t>.</a:t>
            </a:r>
            <a:endParaRPr sz="1700">
              <a:latin typeface="Arial"/>
              <a:cs typeface="Arial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1968754" y="5210481"/>
            <a:ext cx="146050" cy="2673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985"/>
              </a:lnSpc>
            </a:pPr>
            <a:r>
              <a:rPr sz="1700" spc="-50" dirty="0">
                <a:latin typeface="Arial"/>
                <a:cs typeface="Arial"/>
              </a:rPr>
              <a:t>0</a:t>
            </a:r>
            <a:endParaRPr sz="1700">
              <a:latin typeface="Arial"/>
              <a:cs typeface="Arial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4966461" y="5210481"/>
            <a:ext cx="386715" cy="2673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985"/>
              </a:lnSpc>
            </a:pPr>
            <a:r>
              <a:rPr sz="1700" spc="-25" dirty="0">
                <a:latin typeface="Arial"/>
                <a:cs typeface="Arial"/>
              </a:rPr>
              <a:t>100</a:t>
            </a:r>
            <a:endParaRPr sz="1700">
              <a:latin typeface="Arial"/>
              <a:cs typeface="Arial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5831840" y="5210481"/>
            <a:ext cx="386715" cy="2673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985"/>
              </a:lnSpc>
            </a:pPr>
            <a:r>
              <a:rPr sz="1700" spc="-25" dirty="0">
                <a:latin typeface="Arial"/>
                <a:cs typeface="Arial"/>
              </a:rPr>
              <a:t>125</a:t>
            </a:r>
            <a:endParaRPr sz="1700">
              <a:latin typeface="Arial"/>
              <a:cs typeface="Arial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6574917" y="5204004"/>
            <a:ext cx="902335" cy="2673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985"/>
              </a:lnSpc>
            </a:pPr>
            <a:r>
              <a:rPr sz="1700" b="1" spc="-10" dirty="0">
                <a:latin typeface="Arial"/>
                <a:cs typeface="Arial"/>
              </a:rPr>
              <a:t>Quantity</a:t>
            </a:r>
            <a:endParaRPr sz="1700">
              <a:latin typeface="Arial"/>
              <a:cs typeface="Arial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2119629" y="5629530"/>
            <a:ext cx="4973955" cy="2673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985"/>
              </a:lnSpc>
            </a:pPr>
            <a:r>
              <a:rPr sz="1700" dirty="0">
                <a:latin typeface="Arial"/>
                <a:cs typeface="Arial"/>
              </a:rPr>
              <a:t>2.</a:t>
            </a:r>
            <a:r>
              <a:rPr sz="1700" spc="430" dirty="0">
                <a:latin typeface="Arial"/>
                <a:cs typeface="Arial"/>
              </a:rPr>
              <a:t> </a:t>
            </a:r>
            <a:r>
              <a:rPr sz="1700" dirty="0">
                <a:latin typeface="Arial"/>
                <a:cs typeface="Arial"/>
              </a:rPr>
              <a:t>.</a:t>
            </a:r>
            <a:r>
              <a:rPr sz="1700" spc="-25" dirty="0">
                <a:latin typeface="Arial"/>
                <a:cs typeface="Arial"/>
              </a:rPr>
              <a:t> </a:t>
            </a:r>
            <a:r>
              <a:rPr sz="1700" dirty="0">
                <a:latin typeface="Arial"/>
                <a:cs typeface="Arial"/>
              </a:rPr>
              <a:t>.</a:t>
            </a:r>
            <a:r>
              <a:rPr sz="1700" spc="-20" dirty="0">
                <a:latin typeface="Arial"/>
                <a:cs typeface="Arial"/>
              </a:rPr>
              <a:t> </a:t>
            </a:r>
            <a:r>
              <a:rPr sz="1700" dirty="0">
                <a:latin typeface="Arial"/>
                <a:cs typeface="Arial"/>
              </a:rPr>
              <a:t>.</a:t>
            </a:r>
            <a:r>
              <a:rPr sz="1700" spc="-25" dirty="0">
                <a:latin typeface="Arial"/>
                <a:cs typeface="Arial"/>
              </a:rPr>
              <a:t> </a:t>
            </a:r>
            <a:r>
              <a:rPr sz="1700" dirty="0">
                <a:latin typeface="Arial"/>
                <a:cs typeface="Arial"/>
              </a:rPr>
              <a:t>leads</a:t>
            </a:r>
            <a:r>
              <a:rPr sz="1700" spc="-20" dirty="0">
                <a:latin typeface="Arial"/>
                <a:cs typeface="Arial"/>
              </a:rPr>
              <a:t> </a:t>
            </a:r>
            <a:r>
              <a:rPr sz="1700" dirty="0">
                <a:latin typeface="Arial"/>
                <a:cs typeface="Arial"/>
              </a:rPr>
              <a:t>to</a:t>
            </a:r>
            <a:r>
              <a:rPr sz="1700" spc="-20" dirty="0">
                <a:latin typeface="Arial"/>
                <a:cs typeface="Arial"/>
              </a:rPr>
              <a:t> </a:t>
            </a:r>
            <a:r>
              <a:rPr sz="1700" dirty="0">
                <a:latin typeface="Arial"/>
                <a:cs typeface="Arial"/>
              </a:rPr>
              <a:t>a</a:t>
            </a:r>
            <a:r>
              <a:rPr sz="1700" spc="-15" dirty="0">
                <a:latin typeface="Arial"/>
                <a:cs typeface="Arial"/>
              </a:rPr>
              <a:t> </a:t>
            </a:r>
            <a:r>
              <a:rPr sz="1700" dirty="0">
                <a:latin typeface="Arial"/>
                <a:cs typeface="Arial"/>
              </a:rPr>
              <a:t>25%</a:t>
            </a:r>
            <a:r>
              <a:rPr sz="1700" spc="-25" dirty="0">
                <a:latin typeface="Arial"/>
                <a:cs typeface="Arial"/>
              </a:rPr>
              <a:t> </a:t>
            </a:r>
            <a:r>
              <a:rPr sz="1700" dirty="0">
                <a:latin typeface="Arial"/>
                <a:cs typeface="Arial"/>
              </a:rPr>
              <a:t>increase</a:t>
            </a:r>
            <a:r>
              <a:rPr sz="1700" spc="-40" dirty="0">
                <a:latin typeface="Arial"/>
                <a:cs typeface="Arial"/>
              </a:rPr>
              <a:t> </a:t>
            </a:r>
            <a:r>
              <a:rPr sz="1700" dirty="0">
                <a:latin typeface="Arial"/>
                <a:cs typeface="Arial"/>
              </a:rPr>
              <a:t>in</a:t>
            </a:r>
            <a:r>
              <a:rPr sz="1700" spc="-25" dirty="0">
                <a:latin typeface="Arial"/>
                <a:cs typeface="Arial"/>
              </a:rPr>
              <a:t> </a:t>
            </a:r>
            <a:r>
              <a:rPr sz="1700" dirty="0">
                <a:latin typeface="Arial"/>
                <a:cs typeface="Arial"/>
              </a:rPr>
              <a:t>quantity</a:t>
            </a:r>
            <a:r>
              <a:rPr sz="1700" spc="-25" dirty="0">
                <a:latin typeface="Arial"/>
                <a:cs typeface="Arial"/>
              </a:rPr>
              <a:t> </a:t>
            </a:r>
            <a:r>
              <a:rPr sz="1700" spc="-10" dirty="0">
                <a:latin typeface="Arial"/>
                <a:cs typeface="Arial"/>
              </a:rPr>
              <a:t>supplied.</a:t>
            </a:r>
            <a:endParaRPr sz="1700">
              <a:latin typeface="Arial"/>
              <a:cs typeface="Arial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6645656" y="6716897"/>
            <a:ext cx="1590675" cy="139700"/>
          </a:xfrm>
          <a:prstGeom prst="rect">
            <a:avLst/>
          </a:prstGeom>
        </p:spPr>
        <p:txBody>
          <a:bodyPr vert="horz" wrap="square" lIns="0" tIns="31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sz="800" b="1" dirty="0">
                <a:solidFill>
                  <a:srgbClr val="411D71"/>
                </a:solidFill>
                <a:latin typeface="Arial"/>
                <a:cs typeface="Arial"/>
              </a:rPr>
              <a:t>Copyright©2011</a:t>
            </a:r>
            <a:r>
              <a:rPr sz="800" b="1" spc="210" dirty="0">
                <a:solidFill>
                  <a:srgbClr val="411D71"/>
                </a:solidFill>
                <a:latin typeface="Arial"/>
                <a:cs typeface="Arial"/>
              </a:rPr>
              <a:t> </a:t>
            </a:r>
            <a:r>
              <a:rPr sz="800" b="1" spc="-10" dirty="0">
                <a:solidFill>
                  <a:srgbClr val="411D71"/>
                </a:solidFill>
                <a:latin typeface="Arial"/>
                <a:cs typeface="Arial"/>
              </a:rPr>
              <a:t>South-Western</a:t>
            </a:r>
            <a:endParaRPr sz="800">
              <a:latin typeface="Arial"/>
              <a:cs typeface="Arial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1522602" y="1226511"/>
            <a:ext cx="5703570" cy="2273300"/>
          </a:xfrm>
          <a:prstGeom prst="rect">
            <a:avLst/>
          </a:prstGeom>
        </p:spPr>
        <p:txBody>
          <a:bodyPr vert="horz" wrap="square" lIns="0" tIns="137160" rIns="0" bIns="0" rtlCol="0">
            <a:spAutoFit/>
          </a:bodyPr>
          <a:lstStyle/>
          <a:p>
            <a:pPr marL="1035050">
              <a:lnSpc>
                <a:spcPct val="100000"/>
              </a:lnSpc>
              <a:spcBef>
                <a:spcPts val="1080"/>
              </a:spcBef>
            </a:pPr>
            <a:r>
              <a:rPr sz="1700" b="1" dirty="0">
                <a:latin typeface="Arial"/>
                <a:cs typeface="Arial"/>
              </a:rPr>
              <a:t>(c)</a:t>
            </a:r>
            <a:r>
              <a:rPr sz="1700" b="1" spc="-55" dirty="0">
                <a:latin typeface="Arial"/>
                <a:cs typeface="Arial"/>
              </a:rPr>
              <a:t> </a:t>
            </a:r>
            <a:r>
              <a:rPr sz="1700" b="1" dirty="0">
                <a:latin typeface="Arial"/>
                <a:cs typeface="Arial"/>
              </a:rPr>
              <a:t>Unit</a:t>
            </a:r>
            <a:r>
              <a:rPr sz="1700" b="1" spc="-50" dirty="0">
                <a:latin typeface="Arial"/>
                <a:cs typeface="Arial"/>
              </a:rPr>
              <a:t> </a:t>
            </a:r>
            <a:r>
              <a:rPr sz="1700" b="1" dirty="0">
                <a:latin typeface="Arial"/>
                <a:cs typeface="Arial"/>
              </a:rPr>
              <a:t>Elastic</a:t>
            </a:r>
            <a:r>
              <a:rPr sz="1700" b="1" spc="-20" dirty="0">
                <a:latin typeface="Arial"/>
                <a:cs typeface="Arial"/>
              </a:rPr>
              <a:t> </a:t>
            </a:r>
            <a:r>
              <a:rPr sz="1700" b="1" dirty="0">
                <a:latin typeface="Arial"/>
                <a:cs typeface="Arial"/>
              </a:rPr>
              <a:t>Supply:</a:t>
            </a:r>
            <a:r>
              <a:rPr sz="1700" b="1" spc="-45" dirty="0">
                <a:latin typeface="Arial"/>
                <a:cs typeface="Arial"/>
              </a:rPr>
              <a:t> </a:t>
            </a:r>
            <a:r>
              <a:rPr sz="1700" b="1" dirty="0">
                <a:latin typeface="Arial"/>
                <a:cs typeface="Arial"/>
              </a:rPr>
              <a:t>Elasticity</a:t>
            </a:r>
            <a:r>
              <a:rPr sz="1700" b="1" spc="-15" dirty="0">
                <a:latin typeface="Arial"/>
                <a:cs typeface="Arial"/>
              </a:rPr>
              <a:t> </a:t>
            </a:r>
            <a:r>
              <a:rPr sz="1700" b="1" dirty="0">
                <a:latin typeface="Arial"/>
                <a:cs typeface="Arial"/>
              </a:rPr>
              <a:t>Equals</a:t>
            </a:r>
            <a:r>
              <a:rPr sz="1700" b="1" spc="-45" dirty="0">
                <a:latin typeface="Arial"/>
                <a:cs typeface="Arial"/>
              </a:rPr>
              <a:t> </a:t>
            </a:r>
            <a:r>
              <a:rPr sz="1700" b="1" spc="-50" dirty="0">
                <a:latin typeface="Arial"/>
                <a:cs typeface="Arial"/>
              </a:rPr>
              <a:t>1</a:t>
            </a:r>
            <a:endParaRPr sz="17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980"/>
              </a:spcBef>
            </a:pPr>
            <a:r>
              <a:rPr sz="1700" b="1" spc="-10" dirty="0">
                <a:latin typeface="Arial"/>
                <a:cs typeface="Arial"/>
              </a:rPr>
              <a:t>Price</a:t>
            </a:r>
            <a:endParaRPr sz="17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360"/>
              </a:spcBef>
            </a:pPr>
            <a:endParaRPr sz="1700">
              <a:latin typeface="Arial"/>
              <a:cs typeface="Arial"/>
            </a:endParaRPr>
          </a:p>
          <a:p>
            <a:pPr marL="5027930">
              <a:lnSpc>
                <a:spcPct val="100000"/>
              </a:lnSpc>
            </a:pPr>
            <a:r>
              <a:rPr sz="1700" spc="-10" dirty="0">
                <a:latin typeface="Arial"/>
                <a:cs typeface="Arial"/>
              </a:rPr>
              <a:t>Supply</a:t>
            </a:r>
            <a:endParaRPr sz="1700">
              <a:latin typeface="Arial"/>
              <a:cs typeface="Arial"/>
            </a:endParaRPr>
          </a:p>
          <a:p>
            <a:pPr marL="314325">
              <a:lnSpc>
                <a:spcPct val="100000"/>
              </a:lnSpc>
              <a:spcBef>
                <a:spcPts val="610"/>
              </a:spcBef>
            </a:pPr>
            <a:r>
              <a:rPr sz="1700" spc="-25" dirty="0">
                <a:latin typeface="Arial"/>
                <a:cs typeface="Arial"/>
              </a:rPr>
              <a:t>€5</a:t>
            </a:r>
            <a:endParaRPr sz="1700">
              <a:latin typeface="Arial"/>
              <a:cs typeface="Arial"/>
            </a:endParaRPr>
          </a:p>
          <a:p>
            <a:pPr marL="444500">
              <a:lnSpc>
                <a:spcPct val="100000"/>
              </a:lnSpc>
              <a:spcBef>
                <a:spcPts val="1610"/>
              </a:spcBef>
            </a:pPr>
            <a:r>
              <a:rPr sz="1700" spc="-50" dirty="0">
                <a:latin typeface="Arial"/>
                <a:cs typeface="Arial"/>
              </a:rPr>
              <a:t>4</a:t>
            </a:r>
            <a:endParaRPr sz="17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2335529" y="1949957"/>
            <a:ext cx="5323840" cy="3336290"/>
          </a:xfrm>
          <a:custGeom>
            <a:avLst/>
            <a:gdLst/>
            <a:ahLst/>
            <a:cxnLst/>
            <a:rect l="l" t="t" r="r" b="b"/>
            <a:pathLst>
              <a:path w="5323840" h="3336290">
                <a:moveTo>
                  <a:pt x="0" y="0"/>
                </a:moveTo>
                <a:lnTo>
                  <a:pt x="0" y="3336035"/>
                </a:lnTo>
                <a:lnTo>
                  <a:pt x="5323332" y="3336035"/>
                </a:lnTo>
              </a:path>
            </a:pathLst>
          </a:custGeom>
          <a:ln w="222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146045" y="3190494"/>
            <a:ext cx="76200" cy="222630"/>
          </a:xfrm>
          <a:prstGeom prst="rect">
            <a:avLst/>
          </a:prstGeom>
        </p:spPr>
      </p:pic>
      <p:grpSp>
        <p:nvGrpSpPr>
          <p:cNvPr id="4" name="object 4"/>
          <p:cNvGrpSpPr/>
          <p:nvPr/>
        </p:nvGrpSpPr>
        <p:grpSpPr>
          <a:xfrm>
            <a:off x="2290572" y="5408040"/>
            <a:ext cx="5019040" cy="691515"/>
            <a:chOff x="2290572" y="5408040"/>
            <a:chExt cx="5019040" cy="691515"/>
          </a:xfrm>
        </p:grpSpPr>
        <p:sp>
          <p:nvSpPr>
            <p:cNvPr id="5" name="object 5"/>
            <p:cNvSpPr/>
            <p:nvPr/>
          </p:nvSpPr>
          <p:spPr>
            <a:xfrm>
              <a:off x="4130801" y="5408040"/>
              <a:ext cx="908685" cy="76200"/>
            </a:xfrm>
            <a:custGeom>
              <a:avLst/>
              <a:gdLst/>
              <a:ahLst/>
              <a:cxnLst/>
              <a:rect l="l" t="t" r="r" b="b"/>
              <a:pathLst>
                <a:path w="908685" h="76200">
                  <a:moveTo>
                    <a:pt x="886095" y="26924"/>
                  </a:moveTo>
                  <a:lnTo>
                    <a:pt x="857503" y="26924"/>
                  </a:lnTo>
                  <a:lnTo>
                    <a:pt x="857503" y="49149"/>
                  </a:lnTo>
                  <a:lnTo>
                    <a:pt x="850166" y="49160"/>
                  </a:lnTo>
                  <a:lnTo>
                    <a:pt x="832231" y="76200"/>
                  </a:lnTo>
                  <a:lnTo>
                    <a:pt x="908303" y="37973"/>
                  </a:lnTo>
                  <a:lnTo>
                    <a:pt x="886095" y="26924"/>
                  </a:lnTo>
                  <a:close/>
                </a:path>
                <a:path w="908685" h="76200">
                  <a:moveTo>
                    <a:pt x="850024" y="26936"/>
                  </a:moveTo>
                  <a:lnTo>
                    <a:pt x="0" y="28321"/>
                  </a:lnTo>
                  <a:lnTo>
                    <a:pt x="0" y="50546"/>
                  </a:lnTo>
                  <a:lnTo>
                    <a:pt x="850174" y="49149"/>
                  </a:lnTo>
                  <a:lnTo>
                    <a:pt x="857503" y="38100"/>
                  </a:lnTo>
                  <a:lnTo>
                    <a:pt x="850024" y="26936"/>
                  </a:lnTo>
                  <a:close/>
                </a:path>
                <a:path w="908685" h="76200">
                  <a:moveTo>
                    <a:pt x="857503" y="38100"/>
                  </a:moveTo>
                  <a:lnTo>
                    <a:pt x="850166" y="49160"/>
                  </a:lnTo>
                  <a:lnTo>
                    <a:pt x="857503" y="49149"/>
                  </a:lnTo>
                  <a:lnTo>
                    <a:pt x="857503" y="38100"/>
                  </a:lnTo>
                  <a:close/>
                </a:path>
                <a:path w="908685" h="76200">
                  <a:moveTo>
                    <a:pt x="857503" y="26924"/>
                  </a:moveTo>
                  <a:lnTo>
                    <a:pt x="850024" y="26936"/>
                  </a:lnTo>
                  <a:lnTo>
                    <a:pt x="857503" y="38100"/>
                  </a:lnTo>
                  <a:lnTo>
                    <a:pt x="857503" y="26924"/>
                  </a:lnTo>
                  <a:close/>
                </a:path>
                <a:path w="908685" h="76200">
                  <a:moveTo>
                    <a:pt x="831976" y="0"/>
                  </a:moveTo>
                  <a:lnTo>
                    <a:pt x="850024" y="26936"/>
                  </a:lnTo>
                  <a:lnTo>
                    <a:pt x="886095" y="26924"/>
                  </a:lnTo>
                  <a:lnTo>
                    <a:pt x="831976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4650486" y="5525261"/>
              <a:ext cx="238125" cy="277495"/>
            </a:xfrm>
            <a:custGeom>
              <a:avLst/>
              <a:gdLst/>
              <a:ahLst/>
              <a:cxnLst/>
              <a:rect l="l" t="t" r="r" b="b"/>
              <a:pathLst>
                <a:path w="238125" h="277495">
                  <a:moveTo>
                    <a:pt x="0" y="0"/>
                  </a:moveTo>
                  <a:lnTo>
                    <a:pt x="237743" y="277368"/>
                  </a:lnTo>
                </a:path>
              </a:pathLst>
            </a:custGeom>
            <a:ln w="222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2290572" y="5782055"/>
              <a:ext cx="5019040" cy="317500"/>
            </a:xfrm>
            <a:custGeom>
              <a:avLst/>
              <a:gdLst/>
              <a:ahLst/>
              <a:cxnLst/>
              <a:rect l="l" t="t" r="r" b="b"/>
              <a:pathLst>
                <a:path w="5019040" h="317500">
                  <a:moveTo>
                    <a:pt x="5018532" y="0"/>
                  </a:moveTo>
                  <a:lnTo>
                    <a:pt x="0" y="0"/>
                  </a:lnTo>
                  <a:lnTo>
                    <a:pt x="0" y="316992"/>
                  </a:lnTo>
                  <a:lnTo>
                    <a:pt x="5018532" y="316992"/>
                  </a:lnTo>
                  <a:lnTo>
                    <a:pt x="5018532" y="0"/>
                  </a:lnTo>
                  <a:close/>
                </a:path>
              </a:pathLst>
            </a:custGeom>
            <a:solidFill>
              <a:srgbClr val="E0E4E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8" name="object 8"/>
          <p:cNvSpPr txBox="1"/>
          <p:nvPr/>
        </p:nvSpPr>
        <p:spPr>
          <a:xfrm>
            <a:off x="2102357" y="5362447"/>
            <a:ext cx="146050" cy="2857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700" spc="-50" dirty="0">
                <a:latin typeface="Arial"/>
                <a:cs typeface="Arial"/>
              </a:rPr>
              <a:t>0</a:t>
            </a:r>
            <a:endParaRPr sz="1700">
              <a:latin typeface="Arial"/>
              <a:cs typeface="Arial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1576577" y="3300221"/>
            <a:ext cx="521334" cy="497205"/>
          </a:xfrm>
          <a:custGeom>
            <a:avLst/>
            <a:gdLst/>
            <a:ahLst/>
            <a:cxnLst/>
            <a:rect l="l" t="t" r="r" b="b"/>
            <a:pathLst>
              <a:path w="521335" h="497204">
                <a:moveTo>
                  <a:pt x="0" y="496823"/>
                </a:moveTo>
                <a:lnTo>
                  <a:pt x="521208" y="0"/>
                </a:lnTo>
              </a:path>
            </a:pathLst>
          </a:custGeom>
          <a:ln w="222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/>
          <p:nvPr/>
        </p:nvSpPr>
        <p:spPr>
          <a:xfrm>
            <a:off x="883919" y="3717035"/>
            <a:ext cx="1256030" cy="853440"/>
          </a:xfrm>
          <a:prstGeom prst="rect">
            <a:avLst/>
          </a:prstGeom>
          <a:solidFill>
            <a:srgbClr val="E0E4E9"/>
          </a:solidFill>
        </p:spPr>
        <p:txBody>
          <a:bodyPr vert="horz" wrap="square" lIns="0" tIns="27940" rIns="0" bIns="0" rtlCol="0">
            <a:spAutoFit/>
          </a:bodyPr>
          <a:lstStyle/>
          <a:p>
            <a:pPr marL="78105">
              <a:lnSpc>
                <a:spcPct val="100000"/>
              </a:lnSpc>
              <a:spcBef>
                <a:spcPts val="220"/>
              </a:spcBef>
            </a:pPr>
            <a:r>
              <a:rPr sz="1700" dirty="0">
                <a:latin typeface="Arial"/>
                <a:cs typeface="Arial"/>
              </a:rPr>
              <a:t>1.</a:t>
            </a:r>
            <a:r>
              <a:rPr sz="1700" spc="-110" dirty="0">
                <a:latin typeface="Arial"/>
                <a:cs typeface="Arial"/>
              </a:rPr>
              <a:t> </a:t>
            </a:r>
            <a:r>
              <a:rPr sz="1700" dirty="0">
                <a:latin typeface="Arial"/>
                <a:cs typeface="Arial"/>
              </a:rPr>
              <a:t>A</a:t>
            </a:r>
            <a:r>
              <a:rPr sz="1700" spc="-105" dirty="0">
                <a:latin typeface="Arial"/>
                <a:cs typeface="Arial"/>
              </a:rPr>
              <a:t> </a:t>
            </a:r>
            <a:r>
              <a:rPr sz="1700" spc="-25" dirty="0">
                <a:latin typeface="Arial"/>
                <a:cs typeface="Arial"/>
              </a:rPr>
              <a:t>25%</a:t>
            </a:r>
            <a:endParaRPr sz="1700">
              <a:latin typeface="Arial"/>
              <a:cs typeface="Arial"/>
            </a:endParaRPr>
          </a:p>
          <a:p>
            <a:pPr marL="78105">
              <a:lnSpc>
                <a:spcPct val="100000"/>
              </a:lnSpc>
              <a:spcBef>
                <a:spcPts val="50"/>
              </a:spcBef>
            </a:pPr>
            <a:r>
              <a:rPr sz="1700" spc="-10" dirty="0">
                <a:latin typeface="Arial"/>
                <a:cs typeface="Arial"/>
              </a:rPr>
              <a:t>increase</a:t>
            </a:r>
            <a:endParaRPr sz="1700">
              <a:latin typeface="Arial"/>
              <a:cs typeface="Arial"/>
            </a:endParaRPr>
          </a:p>
          <a:p>
            <a:pPr marL="78105">
              <a:lnSpc>
                <a:spcPct val="100000"/>
              </a:lnSpc>
              <a:spcBef>
                <a:spcPts val="35"/>
              </a:spcBef>
            </a:pPr>
            <a:r>
              <a:rPr sz="1700" dirty="0">
                <a:latin typeface="Arial"/>
                <a:cs typeface="Arial"/>
              </a:rPr>
              <a:t>in</a:t>
            </a:r>
            <a:r>
              <a:rPr sz="1700" spc="-15" dirty="0">
                <a:latin typeface="Arial"/>
                <a:cs typeface="Arial"/>
              </a:rPr>
              <a:t> </a:t>
            </a:r>
            <a:r>
              <a:rPr sz="1700" dirty="0">
                <a:latin typeface="Arial"/>
                <a:cs typeface="Arial"/>
              </a:rPr>
              <a:t>price</a:t>
            </a:r>
            <a:r>
              <a:rPr sz="1700" spc="-10" dirty="0">
                <a:latin typeface="Arial"/>
                <a:cs typeface="Arial"/>
              </a:rPr>
              <a:t> </a:t>
            </a:r>
            <a:r>
              <a:rPr sz="1700" dirty="0">
                <a:latin typeface="Arial"/>
                <a:cs typeface="Arial"/>
              </a:rPr>
              <a:t>.</a:t>
            </a:r>
            <a:r>
              <a:rPr sz="1700" spc="-15" dirty="0">
                <a:latin typeface="Arial"/>
                <a:cs typeface="Arial"/>
              </a:rPr>
              <a:t> </a:t>
            </a:r>
            <a:r>
              <a:rPr sz="1700" dirty="0">
                <a:latin typeface="Arial"/>
                <a:cs typeface="Arial"/>
              </a:rPr>
              <a:t>.</a:t>
            </a:r>
            <a:r>
              <a:rPr sz="1700" spc="-10" dirty="0">
                <a:latin typeface="Arial"/>
                <a:cs typeface="Arial"/>
              </a:rPr>
              <a:t> </a:t>
            </a:r>
            <a:r>
              <a:rPr sz="1700" spc="-50" dirty="0">
                <a:latin typeface="Arial"/>
                <a:cs typeface="Arial"/>
              </a:rPr>
              <a:t>.</a:t>
            </a:r>
            <a:endParaRPr sz="1700">
              <a:latin typeface="Arial"/>
              <a:cs typeface="Arial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2335529" y="3042666"/>
            <a:ext cx="3030220" cy="2243455"/>
          </a:xfrm>
          <a:custGeom>
            <a:avLst/>
            <a:gdLst/>
            <a:ahLst/>
            <a:cxnLst/>
            <a:rect l="l" t="t" r="r" b="b"/>
            <a:pathLst>
              <a:path w="3030220" h="2243454">
                <a:moveTo>
                  <a:pt x="1514856" y="2243328"/>
                </a:moveTo>
                <a:lnTo>
                  <a:pt x="1514856" y="435863"/>
                </a:lnTo>
                <a:lnTo>
                  <a:pt x="0" y="435863"/>
                </a:lnTo>
              </a:path>
              <a:path w="3030220" h="2243454">
                <a:moveTo>
                  <a:pt x="3029711" y="2243328"/>
                </a:moveTo>
                <a:lnTo>
                  <a:pt x="3029711" y="0"/>
                </a:lnTo>
                <a:lnTo>
                  <a:pt x="0" y="0"/>
                </a:lnTo>
              </a:path>
            </a:pathLst>
          </a:custGeom>
          <a:ln w="22225">
            <a:solidFill>
              <a:srgbClr val="000000"/>
            </a:solidFill>
            <a:prstDash val="sysDot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 txBox="1"/>
          <p:nvPr/>
        </p:nvSpPr>
        <p:spPr>
          <a:xfrm>
            <a:off x="2326004" y="5280405"/>
            <a:ext cx="5292725" cy="7937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332230">
              <a:lnSpc>
                <a:spcPct val="100000"/>
              </a:lnSpc>
              <a:spcBef>
                <a:spcPts val="100"/>
              </a:spcBef>
              <a:tabLst>
                <a:tab pos="2844800" algn="l"/>
                <a:tab pos="4402455" algn="l"/>
              </a:tabLst>
            </a:pPr>
            <a:r>
              <a:rPr sz="1700" spc="-25" dirty="0">
                <a:latin typeface="Arial"/>
                <a:cs typeface="Arial"/>
              </a:rPr>
              <a:t>100</a:t>
            </a:r>
            <a:r>
              <a:rPr sz="1700" dirty="0">
                <a:latin typeface="Arial"/>
                <a:cs typeface="Arial"/>
              </a:rPr>
              <a:t>	</a:t>
            </a:r>
            <a:r>
              <a:rPr sz="1700" spc="-25" dirty="0">
                <a:latin typeface="Arial"/>
                <a:cs typeface="Arial"/>
              </a:rPr>
              <a:t>200</a:t>
            </a:r>
            <a:r>
              <a:rPr sz="1700" dirty="0">
                <a:latin typeface="Arial"/>
                <a:cs typeface="Arial"/>
              </a:rPr>
              <a:t>	</a:t>
            </a:r>
            <a:r>
              <a:rPr sz="2550" b="1" spc="-15" baseline="1633" dirty="0">
                <a:latin typeface="Arial"/>
                <a:cs typeface="Arial"/>
              </a:rPr>
              <a:t>Quantity</a:t>
            </a:r>
            <a:endParaRPr sz="2550" baseline="1633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17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1700" dirty="0">
                <a:latin typeface="Arial"/>
                <a:cs typeface="Arial"/>
              </a:rPr>
              <a:t>2.</a:t>
            </a:r>
            <a:r>
              <a:rPr sz="1700" spc="-30" dirty="0">
                <a:latin typeface="Arial"/>
                <a:cs typeface="Arial"/>
              </a:rPr>
              <a:t> </a:t>
            </a:r>
            <a:r>
              <a:rPr sz="1700" dirty="0">
                <a:latin typeface="Arial"/>
                <a:cs typeface="Arial"/>
              </a:rPr>
              <a:t>.</a:t>
            </a:r>
            <a:r>
              <a:rPr sz="1700" spc="-25" dirty="0">
                <a:latin typeface="Arial"/>
                <a:cs typeface="Arial"/>
              </a:rPr>
              <a:t> </a:t>
            </a:r>
            <a:r>
              <a:rPr sz="1700" dirty="0">
                <a:latin typeface="Arial"/>
                <a:cs typeface="Arial"/>
              </a:rPr>
              <a:t>.</a:t>
            </a:r>
            <a:r>
              <a:rPr sz="1700" spc="-20" dirty="0">
                <a:latin typeface="Arial"/>
                <a:cs typeface="Arial"/>
              </a:rPr>
              <a:t> </a:t>
            </a:r>
            <a:r>
              <a:rPr sz="1700" dirty="0">
                <a:latin typeface="Arial"/>
                <a:cs typeface="Arial"/>
              </a:rPr>
              <a:t>.</a:t>
            </a:r>
            <a:r>
              <a:rPr sz="1700" spc="-30" dirty="0">
                <a:latin typeface="Arial"/>
                <a:cs typeface="Arial"/>
              </a:rPr>
              <a:t> </a:t>
            </a:r>
            <a:r>
              <a:rPr sz="1700" dirty="0">
                <a:latin typeface="Arial"/>
                <a:cs typeface="Arial"/>
              </a:rPr>
              <a:t>leads</a:t>
            </a:r>
            <a:r>
              <a:rPr sz="1700" spc="-25" dirty="0">
                <a:latin typeface="Arial"/>
                <a:cs typeface="Arial"/>
              </a:rPr>
              <a:t> </a:t>
            </a:r>
            <a:r>
              <a:rPr sz="1700" dirty="0">
                <a:latin typeface="Arial"/>
                <a:cs typeface="Arial"/>
              </a:rPr>
              <a:t>to</a:t>
            </a:r>
            <a:r>
              <a:rPr sz="1700" spc="-25" dirty="0">
                <a:latin typeface="Arial"/>
                <a:cs typeface="Arial"/>
              </a:rPr>
              <a:t> </a:t>
            </a:r>
            <a:r>
              <a:rPr sz="1700" dirty="0">
                <a:latin typeface="Arial"/>
                <a:cs typeface="Arial"/>
              </a:rPr>
              <a:t>a</a:t>
            </a:r>
            <a:r>
              <a:rPr sz="1700" spc="-20" dirty="0">
                <a:latin typeface="Arial"/>
                <a:cs typeface="Arial"/>
              </a:rPr>
              <a:t> </a:t>
            </a:r>
            <a:r>
              <a:rPr sz="1700" dirty="0">
                <a:latin typeface="Arial"/>
                <a:cs typeface="Arial"/>
              </a:rPr>
              <a:t>100%</a:t>
            </a:r>
            <a:r>
              <a:rPr sz="1700" spc="-30" dirty="0">
                <a:latin typeface="Arial"/>
                <a:cs typeface="Arial"/>
              </a:rPr>
              <a:t> </a:t>
            </a:r>
            <a:r>
              <a:rPr sz="1700" dirty="0">
                <a:latin typeface="Arial"/>
                <a:cs typeface="Arial"/>
              </a:rPr>
              <a:t>increase</a:t>
            </a:r>
            <a:r>
              <a:rPr sz="1700" spc="-40" dirty="0">
                <a:latin typeface="Arial"/>
                <a:cs typeface="Arial"/>
              </a:rPr>
              <a:t> </a:t>
            </a:r>
            <a:r>
              <a:rPr sz="1700" dirty="0">
                <a:latin typeface="Arial"/>
                <a:cs typeface="Arial"/>
              </a:rPr>
              <a:t>in</a:t>
            </a:r>
            <a:r>
              <a:rPr sz="1700" spc="-30" dirty="0">
                <a:latin typeface="Arial"/>
                <a:cs typeface="Arial"/>
              </a:rPr>
              <a:t> </a:t>
            </a:r>
            <a:r>
              <a:rPr sz="1700" dirty="0">
                <a:latin typeface="Arial"/>
                <a:cs typeface="Arial"/>
              </a:rPr>
              <a:t>quantity</a:t>
            </a:r>
            <a:r>
              <a:rPr sz="1700" spc="-15" dirty="0">
                <a:latin typeface="Arial"/>
                <a:cs typeface="Arial"/>
              </a:rPr>
              <a:t> </a:t>
            </a:r>
            <a:r>
              <a:rPr sz="1700" spc="-10" dirty="0">
                <a:latin typeface="Arial"/>
                <a:cs typeface="Arial"/>
              </a:rPr>
              <a:t>supplied.</a:t>
            </a:r>
            <a:endParaRPr sz="1700">
              <a:latin typeface="Arial"/>
              <a:cs typeface="Arial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2551938" y="2603754"/>
            <a:ext cx="4284345" cy="1272540"/>
          </a:xfrm>
          <a:custGeom>
            <a:avLst/>
            <a:gdLst/>
            <a:ahLst/>
            <a:cxnLst/>
            <a:rect l="l" t="t" r="r" b="b"/>
            <a:pathLst>
              <a:path w="4284345" h="1272539">
                <a:moveTo>
                  <a:pt x="4283964" y="0"/>
                </a:moveTo>
                <a:lnTo>
                  <a:pt x="0" y="1272540"/>
                </a:lnTo>
              </a:path>
            </a:pathLst>
          </a:custGeom>
          <a:ln w="65087">
            <a:solidFill>
              <a:srgbClr val="004B9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 txBox="1"/>
          <p:nvPr/>
        </p:nvSpPr>
        <p:spPr>
          <a:xfrm>
            <a:off x="1656079" y="1407007"/>
            <a:ext cx="6146800" cy="2239010"/>
          </a:xfrm>
          <a:prstGeom prst="rect">
            <a:avLst/>
          </a:prstGeom>
        </p:spPr>
        <p:txBody>
          <a:bodyPr vert="horz" wrap="square" lIns="0" tIns="129539" rIns="0" bIns="0" rtlCol="0">
            <a:spAutoFit/>
          </a:bodyPr>
          <a:lstStyle/>
          <a:p>
            <a:pPr marL="819150">
              <a:lnSpc>
                <a:spcPct val="100000"/>
              </a:lnSpc>
              <a:spcBef>
                <a:spcPts val="1019"/>
              </a:spcBef>
            </a:pPr>
            <a:r>
              <a:rPr sz="1700" b="1" dirty="0">
                <a:latin typeface="Arial"/>
                <a:cs typeface="Arial"/>
              </a:rPr>
              <a:t>(d)</a:t>
            </a:r>
            <a:r>
              <a:rPr sz="1700" b="1" spc="-50" dirty="0">
                <a:latin typeface="Arial"/>
                <a:cs typeface="Arial"/>
              </a:rPr>
              <a:t> </a:t>
            </a:r>
            <a:r>
              <a:rPr sz="1700" b="1" dirty="0">
                <a:latin typeface="Arial"/>
                <a:cs typeface="Arial"/>
              </a:rPr>
              <a:t>Price</a:t>
            </a:r>
            <a:r>
              <a:rPr sz="1700" b="1" spc="-30" dirty="0">
                <a:latin typeface="Arial"/>
                <a:cs typeface="Arial"/>
              </a:rPr>
              <a:t> </a:t>
            </a:r>
            <a:r>
              <a:rPr sz="1700" b="1" dirty="0">
                <a:latin typeface="Arial"/>
                <a:cs typeface="Arial"/>
              </a:rPr>
              <a:t>Elastic</a:t>
            </a:r>
            <a:r>
              <a:rPr sz="1700" b="1" spc="-20" dirty="0">
                <a:latin typeface="Arial"/>
                <a:cs typeface="Arial"/>
              </a:rPr>
              <a:t> </a:t>
            </a:r>
            <a:r>
              <a:rPr sz="1700" b="1" dirty="0">
                <a:latin typeface="Arial"/>
                <a:cs typeface="Arial"/>
              </a:rPr>
              <a:t>Supply:</a:t>
            </a:r>
            <a:r>
              <a:rPr sz="1700" b="1" spc="-40" dirty="0">
                <a:latin typeface="Arial"/>
                <a:cs typeface="Arial"/>
              </a:rPr>
              <a:t> </a:t>
            </a:r>
            <a:r>
              <a:rPr sz="1700" b="1" dirty="0">
                <a:latin typeface="Arial"/>
                <a:cs typeface="Arial"/>
              </a:rPr>
              <a:t>Elasticity</a:t>
            </a:r>
            <a:r>
              <a:rPr sz="1700" b="1" spc="-25" dirty="0">
                <a:latin typeface="Arial"/>
                <a:cs typeface="Arial"/>
              </a:rPr>
              <a:t> </a:t>
            </a:r>
            <a:r>
              <a:rPr sz="1700" b="1" dirty="0">
                <a:latin typeface="Arial"/>
                <a:cs typeface="Arial"/>
              </a:rPr>
              <a:t>Is</a:t>
            </a:r>
            <a:r>
              <a:rPr sz="1700" b="1" spc="-30" dirty="0">
                <a:latin typeface="Arial"/>
                <a:cs typeface="Arial"/>
              </a:rPr>
              <a:t> </a:t>
            </a:r>
            <a:r>
              <a:rPr sz="1700" b="1" dirty="0">
                <a:latin typeface="Arial"/>
                <a:cs typeface="Arial"/>
              </a:rPr>
              <a:t>Greater</a:t>
            </a:r>
            <a:r>
              <a:rPr sz="1700" b="1" spc="-30" dirty="0">
                <a:latin typeface="Arial"/>
                <a:cs typeface="Arial"/>
              </a:rPr>
              <a:t> </a:t>
            </a:r>
            <a:r>
              <a:rPr sz="1700" b="1" dirty="0">
                <a:latin typeface="Arial"/>
                <a:cs typeface="Arial"/>
              </a:rPr>
              <a:t>Than</a:t>
            </a:r>
            <a:r>
              <a:rPr sz="1700" b="1" spc="-50" dirty="0">
                <a:latin typeface="Arial"/>
                <a:cs typeface="Arial"/>
              </a:rPr>
              <a:t> 1</a:t>
            </a:r>
            <a:endParaRPr sz="17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919"/>
              </a:spcBef>
            </a:pPr>
            <a:r>
              <a:rPr sz="1700" b="1" spc="-10" dirty="0">
                <a:latin typeface="Arial"/>
                <a:cs typeface="Arial"/>
              </a:rPr>
              <a:t>Price</a:t>
            </a:r>
            <a:endParaRPr sz="17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385"/>
              </a:spcBef>
            </a:pPr>
            <a:endParaRPr sz="1700">
              <a:latin typeface="Arial"/>
              <a:cs typeface="Arial"/>
            </a:endParaRPr>
          </a:p>
          <a:p>
            <a:pPr marR="229870" algn="r">
              <a:lnSpc>
                <a:spcPct val="100000"/>
              </a:lnSpc>
            </a:pPr>
            <a:r>
              <a:rPr sz="1700" spc="-10" dirty="0">
                <a:latin typeface="Arial"/>
                <a:cs typeface="Arial"/>
              </a:rPr>
              <a:t>Supply</a:t>
            </a:r>
            <a:endParaRPr sz="1700">
              <a:latin typeface="Arial"/>
              <a:cs typeface="Arial"/>
            </a:endParaRPr>
          </a:p>
          <a:p>
            <a:pPr marR="5575300" algn="r">
              <a:lnSpc>
                <a:spcPct val="100000"/>
              </a:lnSpc>
              <a:spcBef>
                <a:spcPts val="1645"/>
              </a:spcBef>
            </a:pPr>
            <a:r>
              <a:rPr sz="1700" spc="-25" dirty="0">
                <a:latin typeface="Arial"/>
                <a:cs typeface="Arial"/>
              </a:rPr>
              <a:t>€5</a:t>
            </a:r>
            <a:endParaRPr sz="1700">
              <a:latin typeface="Arial"/>
              <a:cs typeface="Arial"/>
            </a:endParaRPr>
          </a:p>
          <a:p>
            <a:pPr marR="5565775" algn="r">
              <a:lnSpc>
                <a:spcPct val="100000"/>
              </a:lnSpc>
              <a:spcBef>
                <a:spcPts val="1400"/>
              </a:spcBef>
            </a:pPr>
            <a:r>
              <a:rPr sz="1700" spc="-50" dirty="0">
                <a:latin typeface="Arial"/>
                <a:cs typeface="Arial"/>
              </a:rPr>
              <a:t>4</a:t>
            </a:r>
            <a:endParaRPr sz="1700">
              <a:latin typeface="Arial"/>
              <a:cs typeface="Arial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6645656" y="6716897"/>
            <a:ext cx="1562100" cy="139700"/>
          </a:xfrm>
          <a:prstGeom prst="rect">
            <a:avLst/>
          </a:prstGeom>
        </p:spPr>
        <p:txBody>
          <a:bodyPr vert="horz" wrap="square" lIns="0" tIns="31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sz="800" b="1" spc="-10" dirty="0">
                <a:solidFill>
                  <a:srgbClr val="411D71"/>
                </a:solidFill>
                <a:latin typeface="Arial"/>
                <a:cs typeface="Arial"/>
              </a:rPr>
              <a:t>Copyright©2011</a:t>
            </a:r>
            <a:r>
              <a:rPr sz="800" b="1" spc="120" dirty="0">
                <a:solidFill>
                  <a:srgbClr val="411D71"/>
                </a:solidFill>
                <a:latin typeface="Arial"/>
                <a:cs typeface="Arial"/>
              </a:rPr>
              <a:t> </a:t>
            </a:r>
            <a:r>
              <a:rPr sz="800" b="1" spc="-10" dirty="0">
                <a:solidFill>
                  <a:srgbClr val="411D71"/>
                </a:solidFill>
                <a:latin typeface="Arial"/>
                <a:cs typeface="Arial"/>
              </a:rPr>
              <a:t>South-Western</a:t>
            </a:r>
            <a:endParaRPr sz="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15570">
              <a:lnSpc>
                <a:spcPts val="1240"/>
              </a:lnSpc>
            </a:pPr>
            <a:fld id="{81D60167-4931-47E6-BA6A-407CBD079E47}" type="slidenum">
              <a:rPr spc="-50" dirty="0"/>
              <a:t>5</a:t>
            </a:fld>
            <a:endParaRPr spc="-50" dirty="0"/>
          </a:p>
        </p:txBody>
      </p:sp>
      <p:sp>
        <p:nvSpPr>
          <p:cNvPr id="2" name="object 2"/>
          <p:cNvSpPr txBox="1"/>
          <p:nvPr/>
        </p:nvSpPr>
        <p:spPr>
          <a:xfrm>
            <a:off x="275640" y="536194"/>
            <a:ext cx="2137410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b="1" dirty="0">
                <a:solidFill>
                  <a:srgbClr val="006FC0"/>
                </a:solidFill>
                <a:latin typeface="Calibri"/>
                <a:cs typeface="Calibri"/>
              </a:rPr>
              <a:t>READING</a:t>
            </a:r>
            <a:r>
              <a:rPr sz="2000" b="1" spc="-6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b="1" spc="-10" dirty="0">
                <a:solidFill>
                  <a:srgbClr val="006FC0"/>
                </a:solidFill>
                <a:latin typeface="Calibri"/>
                <a:cs typeface="Calibri"/>
              </a:rPr>
              <a:t>MATERIAL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275640" y="1633169"/>
            <a:ext cx="7296784" cy="106362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spc="-20" dirty="0">
                <a:latin typeface="Calibri"/>
                <a:cs typeface="Calibri"/>
              </a:rPr>
              <a:t>Mankiw,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G.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and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spc="-60" dirty="0">
                <a:latin typeface="Calibri"/>
                <a:cs typeface="Calibri"/>
              </a:rPr>
              <a:t>Taylor,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M.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(2017).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Microeconomics.</a:t>
            </a:r>
            <a:r>
              <a:rPr sz="2000" spc="39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Cengage</a:t>
            </a:r>
            <a:r>
              <a:rPr sz="2000" spc="-6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Learning.</a:t>
            </a:r>
            <a:endParaRPr sz="20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919"/>
              </a:spcBef>
            </a:pPr>
            <a:endParaRPr sz="20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2000" dirty="0">
                <a:latin typeface="Calibri"/>
                <a:cs typeface="Calibri"/>
              </a:rPr>
              <a:t>Chapter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spc="-50" dirty="0">
                <a:latin typeface="Calibri"/>
                <a:cs typeface="Calibri"/>
              </a:rPr>
              <a:t>4</a:t>
            </a:r>
            <a:endParaRPr sz="20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1938337" y="1981200"/>
            <a:ext cx="5945505" cy="3656329"/>
            <a:chOff x="1938337" y="1981200"/>
            <a:chExt cx="5945505" cy="3656329"/>
          </a:xfrm>
        </p:grpSpPr>
        <p:sp>
          <p:nvSpPr>
            <p:cNvPr id="3" name="object 3"/>
            <p:cNvSpPr/>
            <p:nvPr/>
          </p:nvSpPr>
          <p:spPr>
            <a:xfrm>
              <a:off x="2057400" y="2124455"/>
              <a:ext cx="5323840" cy="3336290"/>
            </a:xfrm>
            <a:custGeom>
              <a:avLst/>
              <a:gdLst/>
              <a:ahLst/>
              <a:cxnLst/>
              <a:rect l="l" t="t" r="r" b="b"/>
              <a:pathLst>
                <a:path w="5323840" h="3336290">
                  <a:moveTo>
                    <a:pt x="0" y="3336036"/>
                  </a:moveTo>
                  <a:lnTo>
                    <a:pt x="5323332" y="3336036"/>
                  </a:lnTo>
                  <a:lnTo>
                    <a:pt x="5323332" y="0"/>
                  </a:lnTo>
                  <a:lnTo>
                    <a:pt x="0" y="0"/>
                  </a:lnTo>
                  <a:lnTo>
                    <a:pt x="0" y="3336036"/>
                  </a:lnTo>
                  <a:close/>
                </a:path>
              </a:pathLst>
            </a:custGeom>
            <a:ln w="238125">
              <a:solidFill>
                <a:srgbClr val="F3F6F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2057400" y="2124455"/>
              <a:ext cx="5323840" cy="3336290"/>
            </a:xfrm>
            <a:custGeom>
              <a:avLst/>
              <a:gdLst/>
              <a:ahLst/>
              <a:cxnLst/>
              <a:rect l="l" t="t" r="r" b="b"/>
              <a:pathLst>
                <a:path w="5323840" h="3336290">
                  <a:moveTo>
                    <a:pt x="0" y="3336036"/>
                  </a:moveTo>
                  <a:lnTo>
                    <a:pt x="5323332" y="3336036"/>
                  </a:lnTo>
                  <a:lnTo>
                    <a:pt x="5323332" y="0"/>
                  </a:lnTo>
                  <a:lnTo>
                    <a:pt x="0" y="0"/>
                  </a:lnTo>
                  <a:lnTo>
                    <a:pt x="0" y="3336036"/>
                  </a:lnTo>
                  <a:close/>
                </a:path>
              </a:pathLst>
            </a:custGeom>
            <a:ln w="215900">
              <a:solidFill>
                <a:srgbClr val="F1F4F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1970532" y="1981200"/>
              <a:ext cx="5913120" cy="3656329"/>
            </a:xfrm>
            <a:custGeom>
              <a:avLst/>
              <a:gdLst/>
              <a:ahLst/>
              <a:cxnLst/>
              <a:rect l="l" t="t" r="r" b="b"/>
              <a:pathLst>
                <a:path w="5913120" h="3656329">
                  <a:moveTo>
                    <a:pt x="5913120" y="0"/>
                  </a:moveTo>
                  <a:lnTo>
                    <a:pt x="0" y="0"/>
                  </a:lnTo>
                  <a:lnTo>
                    <a:pt x="0" y="3656076"/>
                  </a:lnTo>
                  <a:lnTo>
                    <a:pt x="5913120" y="3656076"/>
                  </a:lnTo>
                  <a:lnTo>
                    <a:pt x="591312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1957577" y="2026157"/>
              <a:ext cx="5323840" cy="3336290"/>
            </a:xfrm>
            <a:custGeom>
              <a:avLst/>
              <a:gdLst/>
              <a:ahLst/>
              <a:cxnLst/>
              <a:rect l="l" t="t" r="r" b="b"/>
              <a:pathLst>
                <a:path w="5323840" h="3336290">
                  <a:moveTo>
                    <a:pt x="0" y="0"/>
                  </a:moveTo>
                  <a:lnTo>
                    <a:pt x="0" y="3336035"/>
                  </a:lnTo>
                  <a:lnTo>
                    <a:pt x="5323332" y="3336035"/>
                  </a:lnTo>
                </a:path>
              </a:pathLst>
            </a:custGeom>
            <a:ln w="222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" name="object 7"/>
          <p:cNvSpPr txBox="1"/>
          <p:nvPr/>
        </p:nvSpPr>
        <p:spPr>
          <a:xfrm>
            <a:off x="6338442" y="5432856"/>
            <a:ext cx="902335" cy="2851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700" b="1" spc="-10" dirty="0">
                <a:latin typeface="Arial"/>
                <a:cs typeface="Arial"/>
              </a:rPr>
              <a:t>Quantity</a:t>
            </a:r>
            <a:endParaRPr sz="170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754504" y="5438647"/>
            <a:ext cx="146050" cy="2857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700" spc="-50" dirty="0">
                <a:latin typeface="Arial"/>
                <a:cs typeface="Arial"/>
              </a:rPr>
              <a:t>0</a:t>
            </a:r>
            <a:endParaRPr sz="1700"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306830" y="1483207"/>
            <a:ext cx="6439535" cy="7778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425450">
              <a:lnSpc>
                <a:spcPct val="145200"/>
              </a:lnSpc>
              <a:spcBef>
                <a:spcPts val="100"/>
              </a:spcBef>
            </a:pPr>
            <a:r>
              <a:rPr sz="1700" b="1" dirty="0">
                <a:latin typeface="Arial"/>
                <a:cs typeface="Arial"/>
              </a:rPr>
              <a:t>(e)</a:t>
            </a:r>
            <a:r>
              <a:rPr sz="1700" b="1" spc="-55" dirty="0">
                <a:latin typeface="Arial"/>
                <a:cs typeface="Arial"/>
              </a:rPr>
              <a:t> </a:t>
            </a:r>
            <a:r>
              <a:rPr sz="1700" b="1" dirty="0">
                <a:latin typeface="Arial"/>
                <a:cs typeface="Arial"/>
              </a:rPr>
              <a:t>Perfectly</a:t>
            </a:r>
            <a:r>
              <a:rPr sz="1700" b="1" spc="-30" dirty="0">
                <a:latin typeface="Arial"/>
                <a:cs typeface="Arial"/>
              </a:rPr>
              <a:t> </a:t>
            </a:r>
            <a:r>
              <a:rPr sz="1700" b="1" dirty="0">
                <a:latin typeface="Arial"/>
                <a:cs typeface="Arial"/>
              </a:rPr>
              <a:t>Price</a:t>
            </a:r>
            <a:r>
              <a:rPr sz="1700" b="1" spc="-25" dirty="0">
                <a:latin typeface="Arial"/>
                <a:cs typeface="Arial"/>
              </a:rPr>
              <a:t> </a:t>
            </a:r>
            <a:r>
              <a:rPr sz="1700" b="1" dirty="0">
                <a:latin typeface="Arial"/>
                <a:cs typeface="Arial"/>
              </a:rPr>
              <a:t>Elastic</a:t>
            </a:r>
            <a:r>
              <a:rPr sz="1700" b="1" spc="-30" dirty="0">
                <a:latin typeface="Arial"/>
                <a:cs typeface="Arial"/>
              </a:rPr>
              <a:t> </a:t>
            </a:r>
            <a:r>
              <a:rPr sz="1700" b="1" dirty="0">
                <a:latin typeface="Arial"/>
                <a:cs typeface="Arial"/>
              </a:rPr>
              <a:t>Supply:</a:t>
            </a:r>
            <a:r>
              <a:rPr sz="1700" b="1" spc="-50" dirty="0">
                <a:latin typeface="Arial"/>
                <a:cs typeface="Arial"/>
              </a:rPr>
              <a:t> </a:t>
            </a:r>
            <a:r>
              <a:rPr sz="1700" b="1" dirty="0">
                <a:latin typeface="Arial"/>
                <a:cs typeface="Arial"/>
              </a:rPr>
              <a:t>Elasticity</a:t>
            </a:r>
            <a:r>
              <a:rPr sz="1700" b="1" spc="-30" dirty="0">
                <a:latin typeface="Arial"/>
                <a:cs typeface="Arial"/>
              </a:rPr>
              <a:t> </a:t>
            </a:r>
            <a:r>
              <a:rPr sz="1700" b="1" dirty="0">
                <a:latin typeface="Arial"/>
                <a:cs typeface="Arial"/>
              </a:rPr>
              <a:t>Equals</a:t>
            </a:r>
            <a:r>
              <a:rPr sz="1700" b="1" spc="-40" dirty="0">
                <a:latin typeface="Arial"/>
                <a:cs typeface="Arial"/>
              </a:rPr>
              <a:t> </a:t>
            </a:r>
            <a:r>
              <a:rPr sz="1700" b="1" spc="-10" dirty="0">
                <a:latin typeface="Arial"/>
                <a:cs typeface="Arial"/>
              </a:rPr>
              <a:t>Infinity Price</a:t>
            </a:r>
            <a:endParaRPr sz="1700">
              <a:latin typeface="Arial"/>
              <a:cs typeface="Arial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1617980" y="3442842"/>
            <a:ext cx="266700" cy="2851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700" spc="-25" dirty="0">
                <a:latin typeface="Arial"/>
                <a:cs typeface="Arial"/>
              </a:rPr>
              <a:t>€4</a:t>
            </a:r>
            <a:endParaRPr sz="1700">
              <a:latin typeface="Arial"/>
              <a:cs typeface="Arial"/>
            </a:endParaRPr>
          </a:p>
        </p:txBody>
      </p:sp>
      <p:grpSp>
        <p:nvGrpSpPr>
          <p:cNvPr id="11" name="object 11"/>
          <p:cNvGrpSpPr/>
          <p:nvPr/>
        </p:nvGrpSpPr>
        <p:grpSpPr>
          <a:xfrm>
            <a:off x="878141" y="3522027"/>
            <a:ext cx="5042535" cy="2209800"/>
            <a:chOff x="878141" y="3522027"/>
            <a:chExt cx="5042535" cy="2209800"/>
          </a:xfrm>
        </p:grpSpPr>
        <p:sp>
          <p:nvSpPr>
            <p:cNvPr id="12" name="object 12"/>
            <p:cNvSpPr/>
            <p:nvPr/>
          </p:nvSpPr>
          <p:spPr>
            <a:xfrm>
              <a:off x="1971293" y="3554730"/>
              <a:ext cx="3916679" cy="1905"/>
            </a:xfrm>
            <a:custGeom>
              <a:avLst/>
              <a:gdLst/>
              <a:ahLst/>
              <a:cxnLst/>
              <a:rect l="l" t="t" r="r" b="b"/>
              <a:pathLst>
                <a:path w="3916679" h="1904">
                  <a:moveTo>
                    <a:pt x="3916679" y="0"/>
                  </a:moveTo>
                  <a:lnTo>
                    <a:pt x="0" y="1524"/>
                  </a:lnTo>
                </a:path>
              </a:pathLst>
            </a:custGeom>
            <a:ln w="65087">
              <a:solidFill>
                <a:srgbClr val="004B9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889253" y="4309110"/>
              <a:ext cx="995680" cy="1411605"/>
            </a:xfrm>
            <a:custGeom>
              <a:avLst/>
              <a:gdLst/>
              <a:ahLst/>
              <a:cxnLst/>
              <a:rect l="l" t="t" r="r" b="b"/>
              <a:pathLst>
                <a:path w="995680" h="1411604">
                  <a:moveTo>
                    <a:pt x="0" y="1411223"/>
                  </a:moveTo>
                  <a:lnTo>
                    <a:pt x="995172" y="0"/>
                  </a:lnTo>
                </a:path>
              </a:pathLst>
            </a:custGeom>
            <a:ln w="222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4" name="object 14"/>
          <p:cNvSpPr txBox="1"/>
          <p:nvPr/>
        </p:nvSpPr>
        <p:spPr>
          <a:xfrm>
            <a:off x="6043040" y="3443096"/>
            <a:ext cx="688340" cy="2851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700" spc="-10" dirty="0">
                <a:latin typeface="Arial"/>
                <a:cs typeface="Arial"/>
              </a:rPr>
              <a:t>Supply</a:t>
            </a:r>
            <a:endParaRPr sz="1700">
              <a:latin typeface="Arial"/>
              <a:cs typeface="Arial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650748" y="5679947"/>
            <a:ext cx="2877820" cy="596265"/>
          </a:xfrm>
          <a:prstGeom prst="rect">
            <a:avLst/>
          </a:prstGeom>
          <a:solidFill>
            <a:srgbClr val="E0E4E9"/>
          </a:solidFill>
        </p:spPr>
        <p:txBody>
          <a:bodyPr vert="horz" wrap="square" lIns="0" tIns="24130" rIns="0" bIns="0" rtlCol="0">
            <a:spAutoFit/>
          </a:bodyPr>
          <a:lstStyle/>
          <a:p>
            <a:pPr marL="85725" marR="401320">
              <a:lnSpc>
                <a:spcPct val="100000"/>
              </a:lnSpc>
              <a:spcBef>
                <a:spcPts val="190"/>
              </a:spcBef>
            </a:pPr>
            <a:r>
              <a:rPr sz="1700" dirty="0">
                <a:latin typeface="Arial"/>
                <a:cs typeface="Arial"/>
              </a:rPr>
              <a:t>3.</a:t>
            </a:r>
            <a:r>
              <a:rPr sz="1700" spc="-114" dirty="0">
                <a:latin typeface="Arial"/>
                <a:cs typeface="Arial"/>
              </a:rPr>
              <a:t> </a:t>
            </a:r>
            <a:r>
              <a:rPr sz="1700" dirty="0">
                <a:latin typeface="Arial"/>
                <a:cs typeface="Arial"/>
              </a:rPr>
              <a:t>At</a:t>
            </a:r>
            <a:r>
              <a:rPr sz="1700" spc="-20" dirty="0">
                <a:latin typeface="Arial"/>
                <a:cs typeface="Arial"/>
              </a:rPr>
              <a:t> </a:t>
            </a:r>
            <a:r>
              <a:rPr sz="1700" dirty="0">
                <a:latin typeface="Arial"/>
                <a:cs typeface="Arial"/>
              </a:rPr>
              <a:t>a</a:t>
            </a:r>
            <a:r>
              <a:rPr sz="1700" spc="-20" dirty="0">
                <a:latin typeface="Arial"/>
                <a:cs typeface="Arial"/>
              </a:rPr>
              <a:t> </a:t>
            </a:r>
            <a:r>
              <a:rPr sz="1700" dirty="0">
                <a:latin typeface="Arial"/>
                <a:cs typeface="Arial"/>
              </a:rPr>
              <a:t>price</a:t>
            </a:r>
            <a:r>
              <a:rPr sz="1700" spc="-20" dirty="0">
                <a:latin typeface="Arial"/>
                <a:cs typeface="Arial"/>
              </a:rPr>
              <a:t> </a:t>
            </a:r>
            <a:r>
              <a:rPr sz="1700" dirty="0">
                <a:latin typeface="Arial"/>
                <a:cs typeface="Arial"/>
              </a:rPr>
              <a:t>below</a:t>
            </a:r>
            <a:r>
              <a:rPr sz="1700" spc="-20" dirty="0">
                <a:latin typeface="Arial"/>
                <a:cs typeface="Arial"/>
              </a:rPr>
              <a:t> </a:t>
            </a:r>
            <a:r>
              <a:rPr sz="1700" spc="-25" dirty="0">
                <a:latin typeface="Arial"/>
                <a:cs typeface="Arial"/>
              </a:rPr>
              <a:t>€4, </a:t>
            </a:r>
            <a:r>
              <a:rPr sz="1700" dirty="0">
                <a:latin typeface="Arial"/>
                <a:cs typeface="Arial"/>
              </a:rPr>
              <a:t>quantity</a:t>
            </a:r>
            <a:r>
              <a:rPr sz="1700" spc="-50" dirty="0">
                <a:latin typeface="Arial"/>
                <a:cs typeface="Arial"/>
              </a:rPr>
              <a:t> </a:t>
            </a:r>
            <a:r>
              <a:rPr sz="1700" dirty="0">
                <a:latin typeface="Arial"/>
                <a:cs typeface="Arial"/>
              </a:rPr>
              <a:t>supplied</a:t>
            </a:r>
            <a:r>
              <a:rPr sz="1700" spc="-50" dirty="0">
                <a:latin typeface="Arial"/>
                <a:cs typeface="Arial"/>
              </a:rPr>
              <a:t> </a:t>
            </a:r>
            <a:r>
              <a:rPr sz="1700" dirty="0">
                <a:latin typeface="Arial"/>
                <a:cs typeface="Arial"/>
              </a:rPr>
              <a:t>is</a:t>
            </a:r>
            <a:r>
              <a:rPr sz="1700" spc="-45" dirty="0">
                <a:latin typeface="Arial"/>
                <a:cs typeface="Arial"/>
              </a:rPr>
              <a:t> </a:t>
            </a:r>
            <a:r>
              <a:rPr sz="1700" spc="-20" dirty="0">
                <a:latin typeface="Arial"/>
                <a:cs typeface="Arial"/>
              </a:rPr>
              <a:t>zero.</a:t>
            </a:r>
            <a:endParaRPr sz="1700">
              <a:latin typeface="Arial"/>
              <a:cs typeface="Arial"/>
            </a:endParaRPr>
          </a:p>
        </p:txBody>
      </p:sp>
      <p:sp>
        <p:nvSpPr>
          <p:cNvPr id="16" name="object 16"/>
          <p:cNvSpPr/>
          <p:nvPr/>
        </p:nvSpPr>
        <p:spPr>
          <a:xfrm>
            <a:off x="4568190" y="3633978"/>
            <a:ext cx="259079" cy="398145"/>
          </a:xfrm>
          <a:custGeom>
            <a:avLst/>
            <a:gdLst/>
            <a:ahLst/>
            <a:cxnLst/>
            <a:rect l="l" t="t" r="r" b="b"/>
            <a:pathLst>
              <a:path w="259079" h="398145">
                <a:moveTo>
                  <a:pt x="0" y="0"/>
                </a:moveTo>
                <a:lnTo>
                  <a:pt x="259080" y="397764"/>
                </a:lnTo>
              </a:path>
            </a:pathLst>
          </a:custGeom>
          <a:ln w="222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 txBox="1"/>
          <p:nvPr/>
        </p:nvSpPr>
        <p:spPr>
          <a:xfrm>
            <a:off x="3895344" y="3951732"/>
            <a:ext cx="2144395" cy="853440"/>
          </a:xfrm>
          <a:prstGeom prst="rect">
            <a:avLst/>
          </a:prstGeom>
          <a:solidFill>
            <a:srgbClr val="E0E4E9"/>
          </a:solidFill>
        </p:spPr>
        <p:txBody>
          <a:bodyPr vert="horz" wrap="square" lIns="0" tIns="32384" rIns="0" bIns="0" rtlCol="0">
            <a:spAutoFit/>
          </a:bodyPr>
          <a:lstStyle/>
          <a:p>
            <a:pPr marL="62865" marR="178435">
              <a:lnSpc>
                <a:spcPct val="100899"/>
              </a:lnSpc>
              <a:spcBef>
                <a:spcPts val="254"/>
              </a:spcBef>
            </a:pPr>
            <a:r>
              <a:rPr sz="1700" dirty="0">
                <a:latin typeface="Arial"/>
                <a:cs typeface="Arial"/>
              </a:rPr>
              <a:t>2.</a:t>
            </a:r>
            <a:r>
              <a:rPr sz="1700" spc="-120" dirty="0">
                <a:latin typeface="Arial"/>
                <a:cs typeface="Arial"/>
              </a:rPr>
              <a:t> </a:t>
            </a:r>
            <a:r>
              <a:rPr sz="1700" dirty="0">
                <a:latin typeface="Arial"/>
                <a:cs typeface="Arial"/>
              </a:rPr>
              <a:t>At</a:t>
            </a:r>
            <a:r>
              <a:rPr sz="1700" spc="-30" dirty="0">
                <a:latin typeface="Arial"/>
                <a:cs typeface="Arial"/>
              </a:rPr>
              <a:t> </a:t>
            </a:r>
            <a:r>
              <a:rPr sz="1700" dirty="0">
                <a:latin typeface="Arial"/>
                <a:cs typeface="Arial"/>
              </a:rPr>
              <a:t>exactly</a:t>
            </a:r>
            <a:r>
              <a:rPr sz="1700" spc="-15" dirty="0">
                <a:latin typeface="Arial"/>
                <a:cs typeface="Arial"/>
              </a:rPr>
              <a:t> </a:t>
            </a:r>
            <a:r>
              <a:rPr sz="1700" spc="-25" dirty="0">
                <a:latin typeface="Arial"/>
                <a:cs typeface="Arial"/>
              </a:rPr>
              <a:t>€4, </a:t>
            </a:r>
            <a:r>
              <a:rPr sz="1700" dirty="0">
                <a:latin typeface="Arial"/>
                <a:cs typeface="Arial"/>
              </a:rPr>
              <a:t>producers</a:t>
            </a:r>
            <a:r>
              <a:rPr sz="1700" spc="-10" dirty="0">
                <a:latin typeface="Arial"/>
                <a:cs typeface="Arial"/>
              </a:rPr>
              <a:t> </a:t>
            </a:r>
            <a:r>
              <a:rPr sz="1700" spc="-20" dirty="0">
                <a:latin typeface="Arial"/>
                <a:cs typeface="Arial"/>
              </a:rPr>
              <a:t>will </a:t>
            </a:r>
            <a:r>
              <a:rPr sz="1700" dirty="0">
                <a:latin typeface="Arial"/>
                <a:cs typeface="Arial"/>
              </a:rPr>
              <a:t>supply</a:t>
            </a:r>
            <a:r>
              <a:rPr sz="1700" spc="-55" dirty="0">
                <a:latin typeface="Arial"/>
                <a:cs typeface="Arial"/>
              </a:rPr>
              <a:t> </a:t>
            </a:r>
            <a:r>
              <a:rPr sz="1700" dirty="0">
                <a:latin typeface="Arial"/>
                <a:cs typeface="Arial"/>
              </a:rPr>
              <a:t>any</a:t>
            </a:r>
            <a:r>
              <a:rPr sz="1700" spc="-40" dirty="0">
                <a:latin typeface="Arial"/>
                <a:cs typeface="Arial"/>
              </a:rPr>
              <a:t> </a:t>
            </a:r>
            <a:r>
              <a:rPr sz="1700" spc="-20" dirty="0">
                <a:latin typeface="Arial"/>
                <a:cs typeface="Arial"/>
              </a:rPr>
              <a:t>quantity.</a:t>
            </a:r>
            <a:endParaRPr sz="1700">
              <a:latin typeface="Arial"/>
              <a:cs typeface="Arial"/>
            </a:endParaRPr>
          </a:p>
        </p:txBody>
      </p:sp>
      <p:sp>
        <p:nvSpPr>
          <p:cNvPr id="18" name="object 18"/>
          <p:cNvSpPr/>
          <p:nvPr/>
        </p:nvSpPr>
        <p:spPr>
          <a:xfrm>
            <a:off x="2035301" y="2679954"/>
            <a:ext cx="411480" cy="100965"/>
          </a:xfrm>
          <a:custGeom>
            <a:avLst/>
            <a:gdLst/>
            <a:ahLst/>
            <a:cxnLst/>
            <a:rect l="l" t="t" r="r" b="b"/>
            <a:pathLst>
              <a:path w="411480" h="100964">
                <a:moveTo>
                  <a:pt x="0" y="100584"/>
                </a:moveTo>
                <a:lnTo>
                  <a:pt x="411480" y="0"/>
                </a:lnTo>
              </a:path>
            </a:pathLst>
          </a:custGeom>
          <a:ln w="222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 txBox="1"/>
          <p:nvPr/>
        </p:nvSpPr>
        <p:spPr>
          <a:xfrm>
            <a:off x="2403348" y="2441448"/>
            <a:ext cx="2077720" cy="855344"/>
          </a:xfrm>
          <a:prstGeom prst="rect">
            <a:avLst/>
          </a:prstGeom>
          <a:solidFill>
            <a:srgbClr val="E0E4E9"/>
          </a:solidFill>
        </p:spPr>
        <p:txBody>
          <a:bodyPr vert="horz" wrap="square" lIns="0" tIns="33019" rIns="0" bIns="0" rtlCol="0">
            <a:spAutoFit/>
          </a:bodyPr>
          <a:lstStyle/>
          <a:p>
            <a:pPr marL="76200" marR="220979">
              <a:lnSpc>
                <a:spcPct val="102099"/>
              </a:lnSpc>
              <a:spcBef>
                <a:spcPts val="259"/>
              </a:spcBef>
            </a:pPr>
            <a:r>
              <a:rPr sz="1700" dirty="0">
                <a:latin typeface="Arial"/>
                <a:cs typeface="Arial"/>
              </a:rPr>
              <a:t>1.</a:t>
            </a:r>
            <a:r>
              <a:rPr sz="1700" spc="-114" dirty="0">
                <a:latin typeface="Arial"/>
                <a:cs typeface="Arial"/>
              </a:rPr>
              <a:t> </a:t>
            </a:r>
            <a:r>
              <a:rPr sz="1700" dirty="0">
                <a:latin typeface="Arial"/>
                <a:cs typeface="Arial"/>
              </a:rPr>
              <a:t>At</a:t>
            </a:r>
            <a:r>
              <a:rPr sz="1700" spc="-15" dirty="0">
                <a:latin typeface="Arial"/>
                <a:cs typeface="Arial"/>
              </a:rPr>
              <a:t> </a:t>
            </a:r>
            <a:r>
              <a:rPr sz="1700" dirty="0">
                <a:latin typeface="Arial"/>
                <a:cs typeface="Arial"/>
              </a:rPr>
              <a:t>any</a:t>
            </a:r>
            <a:r>
              <a:rPr sz="1700" spc="-15" dirty="0">
                <a:latin typeface="Arial"/>
                <a:cs typeface="Arial"/>
              </a:rPr>
              <a:t> </a:t>
            </a:r>
            <a:r>
              <a:rPr sz="1700" spc="-10" dirty="0">
                <a:latin typeface="Arial"/>
                <a:cs typeface="Arial"/>
              </a:rPr>
              <a:t>price </a:t>
            </a:r>
            <a:r>
              <a:rPr sz="1700" dirty="0">
                <a:latin typeface="Arial"/>
                <a:cs typeface="Arial"/>
              </a:rPr>
              <a:t>above</a:t>
            </a:r>
            <a:r>
              <a:rPr sz="1700" spc="-30" dirty="0">
                <a:latin typeface="Arial"/>
                <a:cs typeface="Arial"/>
              </a:rPr>
              <a:t> </a:t>
            </a:r>
            <a:r>
              <a:rPr sz="1700" dirty="0">
                <a:latin typeface="Arial"/>
                <a:cs typeface="Arial"/>
              </a:rPr>
              <a:t>€4,</a:t>
            </a:r>
            <a:r>
              <a:rPr sz="1700" spc="-30" dirty="0">
                <a:latin typeface="Arial"/>
                <a:cs typeface="Arial"/>
              </a:rPr>
              <a:t> </a:t>
            </a:r>
            <a:r>
              <a:rPr sz="1700" spc="-10" dirty="0">
                <a:latin typeface="Arial"/>
                <a:cs typeface="Arial"/>
              </a:rPr>
              <a:t>quantity </a:t>
            </a:r>
            <a:r>
              <a:rPr sz="1700" dirty="0">
                <a:latin typeface="Arial"/>
                <a:cs typeface="Arial"/>
              </a:rPr>
              <a:t>supplied</a:t>
            </a:r>
            <a:r>
              <a:rPr sz="1700" spc="-45" dirty="0">
                <a:latin typeface="Arial"/>
                <a:cs typeface="Arial"/>
              </a:rPr>
              <a:t> </a:t>
            </a:r>
            <a:r>
              <a:rPr sz="1700" dirty="0">
                <a:latin typeface="Arial"/>
                <a:cs typeface="Arial"/>
              </a:rPr>
              <a:t>is</a:t>
            </a:r>
            <a:r>
              <a:rPr sz="1700" spc="-60" dirty="0">
                <a:latin typeface="Arial"/>
                <a:cs typeface="Arial"/>
              </a:rPr>
              <a:t> </a:t>
            </a:r>
            <a:r>
              <a:rPr sz="1700" spc="-10" dirty="0">
                <a:latin typeface="Arial"/>
                <a:cs typeface="Arial"/>
              </a:rPr>
              <a:t>infinite.</a:t>
            </a:r>
            <a:endParaRPr sz="1700">
              <a:latin typeface="Arial"/>
              <a:cs typeface="Arial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6645656" y="6716897"/>
            <a:ext cx="1562100" cy="139700"/>
          </a:xfrm>
          <a:prstGeom prst="rect">
            <a:avLst/>
          </a:prstGeom>
        </p:spPr>
        <p:txBody>
          <a:bodyPr vert="horz" wrap="square" lIns="0" tIns="31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sz="800" b="1" spc="-10" dirty="0">
                <a:solidFill>
                  <a:srgbClr val="411D71"/>
                </a:solidFill>
                <a:latin typeface="Arial"/>
                <a:cs typeface="Arial"/>
              </a:rPr>
              <a:t>Copyright©2011</a:t>
            </a:r>
            <a:r>
              <a:rPr sz="800" b="1" spc="120" dirty="0">
                <a:solidFill>
                  <a:srgbClr val="411D71"/>
                </a:solidFill>
                <a:latin typeface="Arial"/>
                <a:cs typeface="Arial"/>
              </a:rPr>
              <a:t> </a:t>
            </a:r>
            <a:r>
              <a:rPr sz="800" b="1" spc="-10" dirty="0">
                <a:solidFill>
                  <a:srgbClr val="411D71"/>
                </a:solidFill>
                <a:latin typeface="Arial"/>
                <a:cs typeface="Arial"/>
              </a:rPr>
              <a:t>South-Western</a:t>
            </a:r>
            <a:endParaRPr sz="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51</a:t>
            </a:fld>
            <a:endParaRPr spc="-25"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91770">
              <a:lnSpc>
                <a:spcPct val="100000"/>
              </a:lnSpc>
              <a:spcBef>
                <a:spcPts val="95"/>
              </a:spcBef>
            </a:pPr>
            <a:r>
              <a:rPr sz="2200" dirty="0"/>
              <a:t>PRICE</a:t>
            </a:r>
            <a:r>
              <a:rPr sz="2200" spc="-60" dirty="0"/>
              <a:t> </a:t>
            </a:r>
            <a:r>
              <a:rPr sz="2200" dirty="0"/>
              <a:t>ELASTICITY</a:t>
            </a:r>
            <a:r>
              <a:rPr sz="2200" spc="-65" dirty="0"/>
              <a:t> </a:t>
            </a:r>
            <a:r>
              <a:rPr sz="2200" dirty="0"/>
              <a:t>OF</a:t>
            </a:r>
            <a:r>
              <a:rPr sz="2200" spc="-70" dirty="0"/>
              <a:t> </a:t>
            </a:r>
            <a:r>
              <a:rPr sz="2200" spc="-10" dirty="0"/>
              <a:t>SUPPLY</a:t>
            </a:r>
            <a:endParaRPr sz="2200"/>
          </a:p>
        </p:txBody>
      </p:sp>
      <p:sp>
        <p:nvSpPr>
          <p:cNvPr id="3" name="object 3"/>
          <p:cNvSpPr txBox="1"/>
          <p:nvPr/>
        </p:nvSpPr>
        <p:spPr>
          <a:xfrm>
            <a:off x="258267" y="1073912"/>
            <a:ext cx="8630920" cy="526986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dirty="0">
                <a:latin typeface="Calibri"/>
                <a:cs typeface="Calibri"/>
              </a:rPr>
              <a:t>What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determines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whether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supply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of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good</a:t>
            </a:r>
            <a:r>
              <a:rPr sz="2000" spc="-6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is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elastic</a:t>
            </a:r>
            <a:r>
              <a:rPr sz="2000" spc="-2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or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inelastic?</a:t>
            </a:r>
            <a:endParaRPr sz="20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434"/>
              </a:spcBef>
            </a:pPr>
            <a:endParaRPr sz="2000">
              <a:latin typeface="Calibri"/>
              <a:cs typeface="Calibri"/>
            </a:endParaRPr>
          </a:p>
          <a:p>
            <a:pPr marL="354965" indent="-342265" algn="just">
              <a:lnSpc>
                <a:spcPct val="100000"/>
              </a:lnSpc>
              <a:spcBef>
                <a:spcPts val="5"/>
              </a:spcBef>
              <a:buFont typeface="Wingdings"/>
              <a:buChar char=""/>
              <a:tabLst>
                <a:tab pos="354965" algn="l"/>
              </a:tabLst>
            </a:pPr>
            <a:r>
              <a:rPr sz="2000" b="1" dirty="0">
                <a:latin typeface="Calibri"/>
                <a:cs typeface="Calibri"/>
              </a:rPr>
              <a:t>Time</a:t>
            </a:r>
            <a:r>
              <a:rPr sz="2000" b="1" spc="-30" dirty="0">
                <a:latin typeface="Calibri"/>
                <a:cs typeface="Calibri"/>
              </a:rPr>
              <a:t> </a:t>
            </a:r>
            <a:r>
              <a:rPr sz="2000" b="1" spc="-10" dirty="0">
                <a:latin typeface="Calibri"/>
                <a:cs typeface="Calibri"/>
              </a:rPr>
              <a:t>period</a:t>
            </a:r>
            <a:r>
              <a:rPr sz="2000" spc="-10" dirty="0">
                <a:latin typeface="Calibri"/>
                <a:cs typeface="Calibri"/>
              </a:rPr>
              <a:t>:</a:t>
            </a:r>
            <a:endParaRPr sz="2000">
              <a:latin typeface="Calibri"/>
              <a:cs typeface="Calibri"/>
            </a:endParaRPr>
          </a:p>
          <a:p>
            <a:pPr marL="756285" marR="6350" lvl="1" indent="-287020" algn="just">
              <a:lnSpc>
                <a:spcPts val="2160"/>
              </a:lnSpc>
              <a:spcBef>
                <a:spcPts val="509"/>
              </a:spcBef>
              <a:buFont typeface="Wingdings"/>
              <a:buChar char=""/>
              <a:tabLst>
                <a:tab pos="756285" algn="l"/>
              </a:tabLst>
            </a:pPr>
            <a:r>
              <a:rPr sz="2000" dirty="0">
                <a:latin typeface="Calibri"/>
                <a:cs typeface="Calibri"/>
              </a:rPr>
              <a:t>Over</a:t>
            </a:r>
            <a:r>
              <a:rPr sz="2000" spc="360" dirty="0">
                <a:latin typeface="Calibri"/>
                <a:cs typeface="Calibri"/>
              </a:rPr>
              <a:t> </a:t>
            </a:r>
            <a:r>
              <a:rPr sz="2000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short</a:t>
            </a:r>
            <a:r>
              <a:rPr sz="2000" u="sng" spc="35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000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periods</a:t>
            </a:r>
            <a:r>
              <a:rPr sz="2000" u="sng" spc="37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000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of</a:t>
            </a:r>
            <a:r>
              <a:rPr sz="2000" u="sng" spc="36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000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time</a:t>
            </a:r>
            <a:r>
              <a:rPr sz="2000" dirty="0">
                <a:latin typeface="Calibri"/>
                <a:cs typeface="Calibri"/>
              </a:rPr>
              <a:t>,</a:t>
            </a:r>
            <a:r>
              <a:rPr sz="2000" spc="37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firms</a:t>
            </a:r>
            <a:r>
              <a:rPr sz="2000" spc="36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cannot</a:t>
            </a:r>
            <a:r>
              <a:rPr sz="2000" spc="36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easily</a:t>
            </a:r>
            <a:r>
              <a:rPr sz="2000" spc="37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change</a:t>
            </a:r>
            <a:r>
              <a:rPr sz="2000" spc="3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3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size</a:t>
            </a:r>
            <a:r>
              <a:rPr sz="2000" spc="37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of</a:t>
            </a:r>
            <a:r>
              <a:rPr sz="2000" spc="37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their factories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to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make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more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or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less</a:t>
            </a:r>
            <a:r>
              <a:rPr sz="2000" spc="-2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of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good.</a:t>
            </a:r>
            <a:endParaRPr sz="2000">
              <a:latin typeface="Calibri"/>
              <a:cs typeface="Calibri"/>
            </a:endParaRPr>
          </a:p>
          <a:p>
            <a:pPr marL="756285" marR="5080" lvl="1" indent="-287020" algn="just">
              <a:lnSpc>
                <a:spcPct val="90100"/>
              </a:lnSpc>
              <a:spcBef>
                <a:spcPts val="445"/>
              </a:spcBef>
              <a:buFont typeface="Wingdings"/>
              <a:buChar char=""/>
              <a:tabLst>
                <a:tab pos="756285" algn="l"/>
              </a:tabLst>
            </a:pPr>
            <a:r>
              <a:rPr sz="2000" dirty="0">
                <a:latin typeface="Calibri"/>
                <a:cs typeface="Calibri"/>
              </a:rPr>
              <a:t>Over</a:t>
            </a:r>
            <a:r>
              <a:rPr sz="2000" spc="170" dirty="0">
                <a:latin typeface="Calibri"/>
                <a:cs typeface="Calibri"/>
              </a:rPr>
              <a:t> </a:t>
            </a:r>
            <a:r>
              <a:rPr sz="2000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longer</a:t>
            </a:r>
            <a:r>
              <a:rPr sz="2000" u="sng" spc="17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000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periods</a:t>
            </a:r>
            <a:r>
              <a:rPr sz="2000" dirty="0">
                <a:latin typeface="Calibri"/>
                <a:cs typeface="Calibri"/>
              </a:rPr>
              <a:t>,</a:t>
            </a:r>
            <a:r>
              <a:rPr sz="2000" spc="18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firms</a:t>
            </a:r>
            <a:r>
              <a:rPr sz="2000" spc="17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can</a:t>
            </a:r>
            <a:r>
              <a:rPr sz="2000" spc="18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build</a:t>
            </a:r>
            <a:r>
              <a:rPr sz="2000" spc="18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new</a:t>
            </a:r>
            <a:r>
              <a:rPr sz="2000" spc="1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factories</a:t>
            </a:r>
            <a:r>
              <a:rPr sz="2000" spc="17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or</a:t>
            </a:r>
            <a:r>
              <a:rPr sz="2000" spc="17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close</a:t>
            </a:r>
            <a:r>
              <a:rPr sz="2000" spc="17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factories.</a:t>
            </a:r>
            <a:r>
              <a:rPr sz="2000" spc="180" dirty="0">
                <a:latin typeface="Calibri"/>
                <a:cs typeface="Calibri"/>
              </a:rPr>
              <a:t> </a:t>
            </a:r>
            <a:r>
              <a:rPr sz="2000" spc="-25" dirty="0">
                <a:latin typeface="Calibri"/>
                <a:cs typeface="Calibri"/>
              </a:rPr>
              <a:t>New </a:t>
            </a:r>
            <a:r>
              <a:rPr sz="2000" dirty="0">
                <a:latin typeface="Calibri"/>
                <a:cs typeface="Calibri"/>
              </a:rPr>
              <a:t>firms</a:t>
            </a:r>
            <a:r>
              <a:rPr sz="2000" spc="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can</a:t>
            </a:r>
            <a:r>
              <a:rPr sz="2000" spc="7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enter</a:t>
            </a:r>
            <a:r>
              <a:rPr sz="2000" spc="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6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market</a:t>
            </a:r>
            <a:r>
              <a:rPr sz="2000" spc="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and</a:t>
            </a:r>
            <a:r>
              <a:rPr sz="2000" spc="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old</a:t>
            </a:r>
            <a:r>
              <a:rPr sz="2000" spc="6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firms</a:t>
            </a:r>
            <a:r>
              <a:rPr sz="2000" spc="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can</a:t>
            </a:r>
            <a:r>
              <a:rPr sz="2000" spc="7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shut</a:t>
            </a:r>
            <a:r>
              <a:rPr sz="2000" spc="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down.</a:t>
            </a:r>
            <a:r>
              <a:rPr sz="2000" spc="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Quantity</a:t>
            </a:r>
            <a:r>
              <a:rPr sz="2000" spc="6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supplied </a:t>
            </a:r>
            <a:r>
              <a:rPr sz="2000" dirty="0">
                <a:latin typeface="Calibri"/>
                <a:cs typeface="Calibri"/>
              </a:rPr>
              <a:t>can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respond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substantially</a:t>
            </a:r>
            <a:r>
              <a:rPr sz="2000" spc="-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to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price.</a:t>
            </a:r>
            <a:endParaRPr sz="2000">
              <a:latin typeface="Calibri"/>
              <a:cs typeface="Calibri"/>
            </a:endParaRPr>
          </a:p>
          <a:p>
            <a:pPr marL="756285" marR="7620" lvl="1" indent="-287020" algn="just">
              <a:lnSpc>
                <a:spcPts val="2160"/>
              </a:lnSpc>
              <a:spcBef>
                <a:spcPts val="515"/>
              </a:spcBef>
              <a:buFont typeface="Wingdings"/>
              <a:buChar char=""/>
              <a:tabLst>
                <a:tab pos="756285" algn="l"/>
              </a:tabLst>
            </a:pPr>
            <a:r>
              <a:rPr sz="2000" dirty="0">
                <a:latin typeface="Calibri"/>
                <a:cs typeface="Calibri"/>
              </a:rPr>
              <a:t>As</a:t>
            </a:r>
            <a:r>
              <a:rPr sz="2000" spc="1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</a:t>
            </a:r>
            <a:r>
              <a:rPr sz="2000" spc="1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result,</a:t>
            </a:r>
            <a:r>
              <a:rPr sz="2000" spc="1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supply</a:t>
            </a:r>
            <a:r>
              <a:rPr sz="2000" spc="1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is</a:t>
            </a:r>
            <a:r>
              <a:rPr sz="2000" spc="1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usually</a:t>
            </a:r>
            <a:r>
              <a:rPr sz="2000" spc="1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more</a:t>
            </a:r>
            <a:r>
              <a:rPr sz="2000" spc="1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elastic</a:t>
            </a:r>
            <a:r>
              <a:rPr sz="2000" spc="1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in</a:t>
            </a:r>
            <a:r>
              <a:rPr sz="2000" spc="1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1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long</a:t>
            </a:r>
            <a:r>
              <a:rPr sz="2000" spc="1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run</a:t>
            </a:r>
            <a:r>
              <a:rPr sz="2000" spc="1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than</a:t>
            </a:r>
            <a:r>
              <a:rPr sz="2000" spc="1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in</a:t>
            </a:r>
            <a:r>
              <a:rPr sz="2000" spc="1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14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short </a:t>
            </a:r>
            <a:r>
              <a:rPr sz="2000" spc="-20" dirty="0">
                <a:latin typeface="Calibri"/>
                <a:cs typeface="Calibri"/>
              </a:rPr>
              <a:t>run.</a:t>
            </a:r>
            <a:endParaRPr sz="2000">
              <a:latin typeface="Calibri"/>
              <a:cs typeface="Calibri"/>
            </a:endParaRPr>
          </a:p>
          <a:p>
            <a:pPr lvl="1">
              <a:lnSpc>
                <a:spcPct val="100000"/>
              </a:lnSpc>
              <a:spcBef>
                <a:spcPts val="675"/>
              </a:spcBef>
              <a:buFont typeface="Wingdings"/>
              <a:buChar char=""/>
            </a:pPr>
            <a:endParaRPr sz="2000">
              <a:latin typeface="Calibri"/>
              <a:cs typeface="Calibri"/>
            </a:endParaRPr>
          </a:p>
          <a:p>
            <a:pPr marL="355600" marR="6350" indent="-342900" algn="just">
              <a:lnSpc>
                <a:spcPts val="2160"/>
              </a:lnSpc>
              <a:spcBef>
                <a:spcPts val="5"/>
              </a:spcBef>
              <a:buFont typeface="Wingdings"/>
              <a:buChar char=""/>
              <a:tabLst>
                <a:tab pos="355600" algn="l"/>
              </a:tabLst>
            </a:pPr>
            <a:r>
              <a:rPr sz="2000" b="1" dirty="0">
                <a:latin typeface="Calibri"/>
                <a:cs typeface="Calibri"/>
              </a:rPr>
              <a:t>Productive</a:t>
            </a:r>
            <a:r>
              <a:rPr sz="2000" b="1" spc="95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capacity</a:t>
            </a:r>
            <a:r>
              <a:rPr sz="2000" dirty="0">
                <a:latin typeface="Calibri"/>
                <a:cs typeface="Calibri"/>
              </a:rPr>
              <a:t>:</a:t>
            </a:r>
            <a:r>
              <a:rPr sz="2000" spc="8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It</a:t>
            </a:r>
            <a:r>
              <a:rPr sz="2000" spc="9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is</a:t>
            </a:r>
            <a:r>
              <a:rPr sz="2000" spc="9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easier</a:t>
            </a:r>
            <a:r>
              <a:rPr sz="2000" spc="9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to</a:t>
            </a:r>
            <a:r>
              <a:rPr sz="2000" spc="9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expand</a:t>
            </a:r>
            <a:r>
              <a:rPr sz="2000" spc="10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output</a:t>
            </a:r>
            <a:r>
              <a:rPr sz="2000" spc="9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when</a:t>
            </a:r>
            <a:r>
              <a:rPr sz="2000" spc="8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</a:t>
            </a:r>
            <a:r>
              <a:rPr sz="2000" spc="9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firm</a:t>
            </a:r>
            <a:r>
              <a:rPr sz="2000" spc="10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is</a:t>
            </a:r>
            <a:r>
              <a:rPr sz="2000" spc="9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not</a:t>
            </a:r>
            <a:r>
              <a:rPr sz="2000" spc="9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operating </a:t>
            </a:r>
            <a:r>
              <a:rPr sz="2000" dirty="0">
                <a:latin typeface="Calibri"/>
                <a:cs typeface="Calibri"/>
              </a:rPr>
              <a:t>at</a:t>
            </a:r>
            <a:r>
              <a:rPr sz="2000" spc="60" dirty="0">
                <a:latin typeface="Calibri"/>
                <a:cs typeface="Calibri"/>
              </a:rPr>
              <a:t>  </a:t>
            </a:r>
            <a:r>
              <a:rPr sz="2000" dirty="0">
                <a:latin typeface="Calibri"/>
                <a:cs typeface="Calibri"/>
              </a:rPr>
              <a:t>full</a:t>
            </a:r>
            <a:r>
              <a:rPr sz="2000" spc="55" dirty="0">
                <a:latin typeface="Calibri"/>
                <a:cs typeface="Calibri"/>
              </a:rPr>
              <a:t>  </a:t>
            </a:r>
            <a:r>
              <a:rPr sz="2000" dirty="0">
                <a:latin typeface="Calibri"/>
                <a:cs typeface="Calibri"/>
              </a:rPr>
              <a:t>capacity</a:t>
            </a:r>
            <a:r>
              <a:rPr sz="2000" spc="65" dirty="0">
                <a:latin typeface="Calibri"/>
                <a:cs typeface="Calibri"/>
              </a:rPr>
              <a:t>  </a:t>
            </a:r>
            <a:r>
              <a:rPr sz="2000" dirty="0">
                <a:latin typeface="Calibri"/>
                <a:cs typeface="Calibri"/>
              </a:rPr>
              <a:t>(period</a:t>
            </a:r>
            <a:r>
              <a:rPr sz="2000" spc="55" dirty="0">
                <a:latin typeface="Calibri"/>
                <a:cs typeface="Calibri"/>
              </a:rPr>
              <a:t>  </a:t>
            </a:r>
            <a:r>
              <a:rPr sz="2000" dirty="0">
                <a:latin typeface="Calibri"/>
                <a:cs typeface="Calibri"/>
              </a:rPr>
              <a:t>of</a:t>
            </a:r>
            <a:r>
              <a:rPr sz="2000" spc="55" dirty="0">
                <a:latin typeface="Calibri"/>
                <a:cs typeface="Calibri"/>
              </a:rPr>
              <a:t>  </a:t>
            </a:r>
            <a:r>
              <a:rPr sz="2000" dirty="0">
                <a:latin typeface="Calibri"/>
                <a:cs typeface="Calibri"/>
              </a:rPr>
              <a:t>strong</a:t>
            </a:r>
            <a:r>
              <a:rPr sz="2000" spc="60" dirty="0">
                <a:latin typeface="Calibri"/>
                <a:cs typeface="Calibri"/>
              </a:rPr>
              <a:t>  </a:t>
            </a:r>
            <a:r>
              <a:rPr sz="2000" dirty="0">
                <a:latin typeface="Calibri"/>
                <a:cs typeface="Calibri"/>
              </a:rPr>
              <a:t>economic</a:t>
            </a:r>
            <a:r>
              <a:rPr sz="2000" spc="65" dirty="0">
                <a:latin typeface="Calibri"/>
                <a:cs typeface="Calibri"/>
              </a:rPr>
              <a:t>  </a:t>
            </a:r>
            <a:r>
              <a:rPr sz="2000" dirty="0">
                <a:latin typeface="Calibri"/>
                <a:cs typeface="Calibri"/>
              </a:rPr>
              <a:t>growth</a:t>
            </a:r>
            <a:r>
              <a:rPr sz="2000" spc="60" dirty="0">
                <a:latin typeface="Calibri"/>
                <a:cs typeface="Calibri"/>
              </a:rPr>
              <a:t>  </a:t>
            </a:r>
            <a:r>
              <a:rPr sz="2000" dirty="0">
                <a:latin typeface="Calibri"/>
                <a:cs typeface="Calibri"/>
              </a:rPr>
              <a:t>versus</a:t>
            </a:r>
            <a:r>
              <a:rPr sz="2000" spc="60" dirty="0">
                <a:latin typeface="Calibri"/>
                <a:cs typeface="Calibri"/>
              </a:rPr>
              <a:t>  </a:t>
            </a:r>
            <a:r>
              <a:rPr sz="2000" dirty="0">
                <a:latin typeface="Calibri"/>
                <a:cs typeface="Calibri"/>
              </a:rPr>
              <a:t>period</a:t>
            </a:r>
            <a:r>
              <a:rPr sz="2000" spc="55" dirty="0">
                <a:latin typeface="Calibri"/>
                <a:cs typeface="Calibri"/>
              </a:rPr>
              <a:t>  </a:t>
            </a:r>
            <a:r>
              <a:rPr sz="2000" dirty="0">
                <a:latin typeface="Calibri"/>
                <a:cs typeface="Calibri"/>
              </a:rPr>
              <a:t>of</a:t>
            </a:r>
            <a:r>
              <a:rPr sz="2000" spc="60" dirty="0">
                <a:latin typeface="Calibri"/>
                <a:cs typeface="Calibri"/>
              </a:rPr>
              <a:t>  </a:t>
            </a:r>
            <a:r>
              <a:rPr sz="2000" spc="-20" dirty="0">
                <a:latin typeface="Calibri"/>
                <a:cs typeface="Calibri"/>
              </a:rPr>
              <a:t>slow </a:t>
            </a:r>
            <a:r>
              <a:rPr sz="2000" dirty="0">
                <a:latin typeface="Calibri"/>
                <a:cs typeface="Calibri"/>
              </a:rPr>
              <a:t>economic</a:t>
            </a:r>
            <a:r>
              <a:rPr sz="2000" spc="-6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growth)</a:t>
            </a:r>
            <a:endParaRPr sz="20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680"/>
              </a:spcBef>
              <a:buFont typeface="Wingdings"/>
              <a:buChar char=""/>
            </a:pPr>
            <a:endParaRPr sz="2000">
              <a:latin typeface="Calibri"/>
              <a:cs typeface="Calibri"/>
            </a:endParaRPr>
          </a:p>
          <a:p>
            <a:pPr marL="355600" marR="5715" indent="-342900" algn="just">
              <a:lnSpc>
                <a:spcPts val="2160"/>
              </a:lnSpc>
              <a:buFont typeface="Wingdings"/>
              <a:buChar char=""/>
              <a:tabLst>
                <a:tab pos="355600" algn="l"/>
              </a:tabLst>
            </a:pPr>
            <a:r>
              <a:rPr sz="2000" b="1" dirty="0">
                <a:latin typeface="Calibri"/>
                <a:cs typeface="Calibri"/>
              </a:rPr>
              <a:t>Size</a:t>
            </a:r>
            <a:r>
              <a:rPr sz="2000" b="1" spc="185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of</a:t>
            </a:r>
            <a:r>
              <a:rPr sz="2000" b="1" spc="180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the</a:t>
            </a:r>
            <a:r>
              <a:rPr sz="2000" b="1" spc="195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firm/industry</a:t>
            </a:r>
            <a:r>
              <a:rPr sz="2000" dirty="0">
                <a:latin typeface="Calibri"/>
                <a:cs typeface="Calibri"/>
              </a:rPr>
              <a:t>:</a:t>
            </a:r>
            <a:r>
              <a:rPr sz="2000" spc="18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19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response</a:t>
            </a:r>
            <a:r>
              <a:rPr sz="2000" spc="18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of</a:t>
            </a:r>
            <a:r>
              <a:rPr sz="2000" spc="18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supply</a:t>
            </a:r>
            <a:r>
              <a:rPr sz="2000" spc="18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to</a:t>
            </a:r>
            <a:r>
              <a:rPr sz="2000" spc="18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changes</a:t>
            </a:r>
            <a:r>
              <a:rPr sz="2000" spc="18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in</a:t>
            </a:r>
            <a:r>
              <a:rPr sz="2000" spc="19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price</a:t>
            </a:r>
            <a:r>
              <a:rPr sz="2000" spc="18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in</a:t>
            </a:r>
            <a:r>
              <a:rPr sz="2000" spc="19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large firms/industries </a:t>
            </a:r>
            <a:r>
              <a:rPr sz="2000" dirty="0">
                <a:latin typeface="Calibri"/>
                <a:cs typeface="Calibri"/>
              </a:rPr>
              <a:t>is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may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be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less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elastic</a:t>
            </a:r>
            <a:r>
              <a:rPr sz="2000" spc="-2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than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in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smaller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firms/industries.</a:t>
            </a:r>
            <a:endParaRPr sz="20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52</a:t>
            </a:fld>
            <a:endParaRPr spc="-25"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91770">
              <a:lnSpc>
                <a:spcPct val="100000"/>
              </a:lnSpc>
              <a:spcBef>
                <a:spcPts val="95"/>
              </a:spcBef>
            </a:pPr>
            <a:r>
              <a:rPr sz="2200" dirty="0"/>
              <a:t>PRICE</a:t>
            </a:r>
            <a:r>
              <a:rPr sz="2200" spc="-50" dirty="0"/>
              <a:t> </a:t>
            </a:r>
            <a:r>
              <a:rPr sz="2200" dirty="0"/>
              <a:t>ELASTICITY</a:t>
            </a:r>
            <a:r>
              <a:rPr sz="2200" spc="-60" dirty="0"/>
              <a:t> </a:t>
            </a:r>
            <a:r>
              <a:rPr sz="2200" dirty="0"/>
              <a:t>OF</a:t>
            </a:r>
            <a:r>
              <a:rPr sz="2200" spc="-65" dirty="0"/>
              <a:t> </a:t>
            </a:r>
            <a:r>
              <a:rPr sz="2200" spc="-10" dirty="0"/>
              <a:t>SUPPLY</a:t>
            </a:r>
            <a:endParaRPr sz="2200"/>
          </a:p>
        </p:txBody>
      </p:sp>
      <p:sp>
        <p:nvSpPr>
          <p:cNvPr id="3" name="object 3"/>
          <p:cNvSpPr txBox="1"/>
          <p:nvPr/>
        </p:nvSpPr>
        <p:spPr>
          <a:xfrm>
            <a:off x="258267" y="1186688"/>
            <a:ext cx="6894195" cy="13677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dirty="0">
                <a:latin typeface="Calibri"/>
                <a:cs typeface="Calibri"/>
              </a:rPr>
              <a:t>What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determines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whether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supply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of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good</a:t>
            </a:r>
            <a:r>
              <a:rPr sz="2000" spc="-6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is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elastic</a:t>
            </a:r>
            <a:r>
              <a:rPr sz="2000" spc="-2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or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inelastic?</a:t>
            </a:r>
            <a:endParaRPr sz="20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915"/>
              </a:spcBef>
            </a:pPr>
            <a:endParaRPr sz="2000">
              <a:latin typeface="Calibri"/>
              <a:cs typeface="Calibri"/>
            </a:endParaRPr>
          </a:p>
          <a:p>
            <a:pPr marL="355600" marR="5080" indent="-342900">
              <a:lnSpc>
                <a:spcPct val="100000"/>
              </a:lnSpc>
              <a:spcBef>
                <a:spcPts val="5"/>
              </a:spcBef>
              <a:buFont typeface="Wingdings"/>
              <a:buChar char=""/>
              <a:tabLst>
                <a:tab pos="355600" algn="l"/>
                <a:tab pos="1403985" algn="l"/>
                <a:tab pos="1780539" algn="l"/>
                <a:tab pos="2658745" algn="l"/>
                <a:tab pos="3034665" algn="l"/>
                <a:tab pos="4425315" algn="l"/>
                <a:tab pos="5160010" algn="l"/>
                <a:tab pos="5664200" algn="l"/>
                <a:tab pos="6668770" algn="l"/>
              </a:tabLst>
            </a:pPr>
            <a:r>
              <a:rPr sz="2000" b="1" spc="-10" dirty="0">
                <a:latin typeface="Calibri"/>
                <a:cs typeface="Calibri"/>
              </a:rPr>
              <a:t>Mobility</a:t>
            </a:r>
            <a:r>
              <a:rPr sz="2000" b="1" dirty="0">
                <a:latin typeface="Calibri"/>
                <a:cs typeface="Calibri"/>
              </a:rPr>
              <a:t>	</a:t>
            </a:r>
            <a:r>
              <a:rPr sz="2000" b="1" spc="-25" dirty="0">
                <a:latin typeface="Calibri"/>
                <a:cs typeface="Calibri"/>
              </a:rPr>
              <a:t>of</a:t>
            </a:r>
            <a:r>
              <a:rPr sz="2000" b="1" dirty="0">
                <a:latin typeface="Calibri"/>
                <a:cs typeface="Calibri"/>
              </a:rPr>
              <a:t>	</a:t>
            </a:r>
            <a:r>
              <a:rPr sz="2000" b="1" spc="-10" dirty="0">
                <a:latin typeface="Calibri"/>
                <a:cs typeface="Calibri"/>
              </a:rPr>
              <a:t>factors</a:t>
            </a:r>
            <a:r>
              <a:rPr sz="2000" b="1" dirty="0">
                <a:latin typeface="Calibri"/>
                <a:cs typeface="Calibri"/>
              </a:rPr>
              <a:t>	</a:t>
            </a:r>
            <a:r>
              <a:rPr sz="2000" b="1" spc="-25" dirty="0">
                <a:latin typeface="Calibri"/>
                <a:cs typeface="Calibri"/>
              </a:rPr>
              <a:t>of</a:t>
            </a:r>
            <a:r>
              <a:rPr sz="2000" b="1" dirty="0">
                <a:latin typeface="Calibri"/>
                <a:cs typeface="Calibri"/>
              </a:rPr>
              <a:t>	</a:t>
            </a:r>
            <a:r>
              <a:rPr sz="2000" b="1" spc="-10" dirty="0">
                <a:latin typeface="Calibri"/>
                <a:cs typeface="Calibri"/>
              </a:rPr>
              <a:t>production</a:t>
            </a:r>
            <a:r>
              <a:rPr sz="2000" spc="-10" dirty="0">
                <a:latin typeface="Calibri"/>
                <a:cs typeface="Calibri"/>
              </a:rPr>
              <a:t>:</a:t>
            </a:r>
            <a:r>
              <a:rPr sz="2000" dirty="0">
                <a:latin typeface="Calibri"/>
                <a:cs typeface="Calibri"/>
              </a:rPr>
              <a:t>	</a:t>
            </a:r>
            <a:r>
              <a:rPr sz="2000" spc="-20" dirty="0">
                <a:latin typeface="Calibri"/>
                <a:cs typeface="Calibri"/>
              </a:rPr>
              <a:t>when</a:t>
            </a:r>
            <a:r>
              <a:rPr sz="2000" dirty="0">
                <a:latin typeface="Calibri"/>
                <a:cs typeface="Calibri"/>
              </a:rPr>
              <a:t>	</a:t>
            </a:r>
            <a:r>
              <a:rPr sz="2000" spc="-25" dirty="0">
                <a:latin typeface="Calibri"/>
                <a:cs typeface="Calibri"/>
              </a:rPr>
              <a:t>the</a:t>
            </a:r>
            <a:r>
              <a:rPr sz="2000" dirty="0">
                <a:latin typeface="Calibri"/>
                <a:cs typeface="Calibri"/>
              </a:rPr>
              <a:t>	</a:t>
            </a:r>
            <a:r>
              <a:rPr sz="2000" spc="-10" dirty="0">
                <a:latin typeface="Calibri"/>
                <a:cs typeface="Calibri"/>
              </a:rPr>
              <a:t>mobility</a:t>
            </a:r>
            <a:r>
              <a:rPr sz="2000" dirty="0">
                <a:latin typeface="Calibri"/>
                <a:cs typeface="Calibri"/>
              </a:rPr>
              <a:t>	</a:t>
            </a:r>
            <a:r>
              <a:rPr sz="2000" spc="-25" dirty="0">
                <a:latin typeface="Calibri"/>
                <a:cs typeface="Calibri"/>
              </a:rPr>
              <a:t>of </a:t>
            </a:r>
            <a:r>
              <a:rPr sz="2000" dirty="0">
                <a:latin typeface="Calibri"/>
                <a:cs typeface="Calibri"/>
              </a:rPr>
              <a:t>production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is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high,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supply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will</a:t>
            </a:r>
            <a:r>
              <a:rPr sz="2000" spc="-1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be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more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elastic.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7285101" y="1918462"/>
            <a:ext cx="1603375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  <a:tabLst>
                <a:tab pos="516890" algn="l"/>
                <a:tab pos="1377950" algn="l"/>
              </a:tabLst>
            </a:pPr>
            <a:r>
              <a:rPr sz="2000" spc="-25" dirty="0">
                <a:latin typeface="Calibri"/>
                <a:cs typeface="Calibri"/>
              </a:rPr>
              <a:t>the</a:t>
            </a:r>
            <a:r>
              <a:rPr sz="2000" dirty="0">
                <a:latin typeface="Calibri"/>
                <a:cs typeface="Calibri"/>
              </a:rPr>
              <a:t>	</a:t>
            </a:r>
            <a:r>
              <a:rPr sz="2000" spc="-10" dirty="0">
                <a:latin typeface="Calibri"/>
                <a:cs typeface="Calibri"/>
              </a:rPr>
              <a:t>factors</a:t>
            </a:r>
            <a:r>
              <a:rPr sz="2000" dirty="0">
                <a:latin typeface="Calibri"/>
                <a:cs typeface="Calibri"/>
              </a:rPr>
              <a:t>	</a:t>
            </a:r>
            <a:r>
              <a:rPr sz="2000" spc="-25" dirty="0">
                <a:latin typeface="Calibri"/>
                <a:cs typeface="Calibri"/>
              </a:rPr>
              <a:t>of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58267" y="3320922"/>
            <a:ext cx="8630285" cy="9404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marR="5080" indent="-342900" algn="just">
              <a:lnSpc>
                <a:spcPct val="100000"/>
              </a:lnSpc>
              <a:spcBef>
                <a:spcPts val="105"/>
              </a:spcBef>
              <a:buFont typeface="Wingdings"/>
              <a:buChar char=""/>
              <a:tabLst>
                <a:tab pos="355600" algn="l"/>
              </a:tabLst>
            </a:pPr>
            <a:r>
              <a:rPr sz="2000" b="1" dirty="0">
                <a:latin typeface="Calibri"/>
                <a:cs typeface="Calibri"/>
              </a:rPr>
              <a:t>Ease</a:t>
            </a:r>
            <a:r>
              <a:rPr sz="2000" b="1" spc="50" dirty="0">
                <a:latin typeface="Calibri"/>
                <a:cs typeface="Calibri"/>
              </a:rPr>
              <a:t>  </a:t>
            </a:r>
            <a:r>
              <a:rPr sz="2000" b="1" dirty="0">
                <a:latin typeface="Calibri"/>
                <a:cs typeface="Calibri"/>
              </a:rPr>
              <a:t>of</a:t>
            </a:r>
            <a:r>
              <a:rPr sz="2000" b="1" spc="50" dirty="0">
                <a:latin typeface="Calibri"/>
                <a:cs typeface="Calibri"/>
              </a:rPr>
              <a:t>  </a:t>
            </a:r>
            <a:r>
              <a:rPr sz="2000" b="1" dirty="0">
                <a:latin typeface="Calibri"/>
                <a:cs typeface="Calibri"/>
              </a:rPr>
              <a:t>storing</a:t>
            </a:r>
            <a:r>
              <a:rPr sz="2000" b="1" spc="55" dirty="0">
                <a:latin typeface="Calibri"/>
                <a:cs typeface="Calibri"/>
              </a:rPr>
              <a:t>  </a:t>
            </a:r>
            <a:r>
              <a:rPr sz="2000" b="1" dirty="0">
                <a:latin typeface="Calibri"/>
                <a:cs typeface="Calibri"/>
              </a:rPr>
              <a:t>stock/Inventory</a:t>
            </a:r>
            <a:r>
              <a:rPr sz="2000" dirty="0">
                <a:latin typeface="Calibri"/>
                <a:cs typeface="Calibri"/>
              </a:rPr>
              <a:t>:</a:t>
            </a:r>
            <a:r>
              <a:rPr sz="2000" spc="50" dirty="0">
                <a:latin typeface="Calibri"/>
                <a:cs typeface="Calibri"/>
              </a:rPr>
              <a:t>  </a:t>
            </a:r>
            <a:r>
              <a:rPr sz="2000" dirty="0">
                <a:latin typeface="Calibri"/>
                <a:cs typeface="Calibri"/>
              </a:rPr>
              <a:t>in</a:t>
            </a:r>
            <a:r>
              <a:rPr sz="2000" spc="55" dirty="0">
                <a:latin typeface="Calibri"/>
                <a:cs typeface="Calibri"/>
              </a:rPr>
              <a:t>  </a:t>
            </a:r>
            <a:r>
              <a:rPr sz="2000" dirty="0">
                <a:latin typeface="Calibri"/>
                <a:cs typeface="Calibri"/>
              </a:rPr>
              <a:t>industries</a:t>
            </a:r>
            <a:r>
              <a:rPr sz="2000" spc="50" dirty="0">
                <a:latin typeface="Calibri"/>
                <a:cs typeface="Calibri"/>
              </a:rPr>
              <a:t>  </a:t>
            </a:r>
            <a:r>
              <a:rPr sz="2000" dirty="0">
                <a:latin typeface="Calibri"/>
                <a:cs typeface="Calibri"/>
              </a:rPr>
              <a:t>where</a:t>
            </a:r>
            <a:r>
              <a:rPr sz="2000" spc="55" dirty="0">
                <a:latin typeface="Calibri"/>
                <a:cs typeface="Calibri"/>
              </a:rPr>
              <a:t>  </a:t>
            </a:r>
            <a:r>
              <a:rPr sz="2000" dirty="0">
                <a:latin typeface="Calibri"/>
                <a:cs typeface="Calibri"/>
              </a:rPr>
              <a:t>inventory</a:t>
            </a:r>
            <a:r>
              <a:rPr sz="2000" spc="55" dirty="0">
                <a:latin typeface="Calibri"/>
                <a:cs typeface="Calibri"/>
              </a:rPr>
              <a:t>  </a:t>
            </a:r>
            <a:r>
              <a:rPr sz="2000" spc="-10" dirty="0">
                <a:latin typeface="Calibri"/>
                <a:cs typeface="Calibri"/>
              </a:rPr>
              <a:t>build-</a:t>
            </a:r>
            <a:r>
              <a:rPr sz="2000" dirty="0">
                <a:latin typeface="Calibri"/>
                <a:cs typeface="Calibri"/>
              </a:rPr>
              <a:t>up</a:t>
            </a:r>
            <a:r>
              <a:rPr sz="2000" spc="55" dirty="0">
                <a:latin typeface="Calibri"/>
                <a:cs typeface="Calibri"/>
              </a:rPr>
              <a:t>  </a:t>
            </a:r>
            <a:r>
              <a:rPr sz="2000" spc="-25" dirty="0">
                <a:latin typeface="Calibri"/>
                <a:cs typeface="Calibri"/>
              </a:rPr>
              <a:t>is </a:t>
            </a:r>
            <a:r>
              <a:rPr sz="2000" dirty="0">
                <a:latin typeface="Calibri"/>
                <a:cs typeface="Calibri"/>
              </a:rPr>
              <a:t>relatively</a:t>
            </a:r>
            <a:r>
              <a:rPr sz="2000" spc="8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easy</a:t>
            </a:r>
            <a:r>
              <a:rPr sz="2000" spc="6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and</a:t>
            </a:r>
            <a:r>
              <a:rPr sz="2000" spc="8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cheap,</a:t>
            </a:r>
            <a:r>
              <a:rPr sz="2000" spc="8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supply</a:t>
            </a:r>
            <a:r>
              <a:rPr sz="2000" spc="7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is</a:t>
            </a:r>
            <a:r>
              <a:rPr sz="2000" spc="8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more</a:t>
            </a:r>
            <a:r>
              <a:rPr sz="2000" spc="7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price-</a:t>
            </a:r>
            <a:r>
              <a:rPr sz="2000" dirty="0">
                <a:latin typeface="Calibri"/>
                <a:cs typeface="Calibri"/>
              </a:rPr>
              <a:t>elastic</a:t>
            </a:r>
            <a:r>
              <a:rPr sz="2000" spc="8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than</a:t>
            </a:r>
            <a:r>
              <a:rPr sz="2000" spc="9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in</a:t>
            </a:r>
            <a:r>
              <a:rPr sz="2000" spc="7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industries</a:t>
            </a:r>
            <a:r>
              <a:rPr sz="2000" spc="9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where </a:t>
            </a:r>
            <a:r>
              <a:rPr sz="2000" dirty="0">
                <a:latin typeface="Calibri"/>
                <a:cs typeface="Calibri"/>
              </a:rPr>
              <a:t>it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is</a:t>
            </a:r>
            <a:r>
              <a:rPr sz="2000" spc="-1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much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harder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to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do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this.</a:t>
            </a:r>
            <a:endParaRPr sz="20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09143" y="421004"/>
            <a:ext cx="3101975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dirty="0"/>
              <a:t>THE</a:t>
            </a:r>
            <a:r>
              <a:rPr sz="2200" spc="-65" dirty="0"/>
              <a:t> </a:t>
            </a:r>
            <a:r>
              <a:rPr sz="2200" dirty="0"/>
              <a:t>ELASTICITY</a:t>
            </a:r>
            <a:r>
              <a:rPr sz="2200" spc="-55" dirty="0"/>
              <a:t> </a:t>
            </a:r>
            <a:r>
              <a:rPr sz="2200" dirty="0"/>
              <a:t>OF</a:t>
            </a:r>
            <a:r>
              <a:rPr sz="2200" spc="-50" dirty="0"/>
              <a:t> </a:t>
            </a:r>
            <a:r>
              <a:rPr sz="2200" spc="-10" dirty="0"/>
              <a:t>SUPPLY</a:t>
            </a:r>
            <a:endParaRPr sz="2200"/>
          </a:p>
        </p:txBody>
      </p:sp>
      <p:sp>
        <p:nvSpPr>
          <p:cNvPr id="3" name="object 3"/>
          <p:cNvSpPr txBox="1"/>
          <p:nvPr/>
        </p:nvSpPr>
        <p:spPr>
          <a:xfrm>
            <a:off x="345643" y="1037082"/>
            <a:ext cx="7911465" cy="502602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76200">
              <a:lnSpc>
                <a:spcPct val="100000"/>
              </a:lnSpc>
              <a:spcBef>
                <a:spcPts val="105"/>
              </a:spcBef>
            </a:pPr>
            <a:r>
              <a:rPr sz="2000" b="1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Price</a:t>
            </a:r>
            <a:r>
              <a:rPr sz="2000" b="1" u="sng" spc="-3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000" b="1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Elasticity</a:t>
            </a:r>
            <a:r>
              <a:rPr sz="2000" b="1" u="sng" spc="-6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000" b="1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of</a:t>
            </a:r>
            <a:r>
              <a:rPr sz="2000" b="1" u="sng" spc="-2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000" b="1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Supply:</a:t>
            </a:r>
            <a:r>
              <a:rPr sz="2000" b="1" u="sng" spc="-5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000" b="1" u="sng" spc="-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Exercise</a:t>
            </a:r>
            <a:endParaRPr sz="20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915"/>
              </a:spcBef>
            </a:pPr>
            <a:endParaRPr sz="2000">
              <a:latin typeface="Calibri"/>
              <a:cs typeface="Calibri"/>
            </a:endParaRPr>
          </a:p>
          <a:p>
            <a:pPr marL="76200">
              <a:lnSpc>
                <a:spcPct val="100000"/>
              </a:lnSpc>
            </a:pPr>
            <a:r>
              <a:rPr sz="2000" dirty="0">
                <a:latin typeface="Calibri"/>
                <a:cs typeface="Calibri"/>
              </a:rPr>
              <a:t>Suppose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an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increase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in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price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of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strawberries </a:t>
            </a:r>
            <a:r>
              <a:rPr sz="2000" dirty="0">
                <a:latin typeface="Calibri"/>
                <a:cs typeface="Calibri"/>
              </a:rPr>
              <a:t>from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€3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to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€3.30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raises</a:t>
            </a:r>
            <a:r>
              <a:rPr sz="2000" spc="-15" dirty="0">
                <a:latin typeface="Calibri"/>
                <a:cs typeface="Calibri"/>
              </a:rPr>
              <a:t> </a:t>
            </a:r>
            <a:r>
              <a:rPr sz="2000" spc="-25" dirty="0">
                <a:latin typeface="Calibri"/>
                <a:cs typeface="Calibri"/>
              </a:rPr>
              <a:t>the</a:t>
            </a:r>
            <a:endParaRPr sz="2000">
              <a:latin typeface="Calibri"/>
              <a:cs typeface="Calibri"/>
            </a:endParaRPr>
          </a:p>
          <a:p>
            <a:pPr marL="76200">
              <a:lnSpc>
                <a:spcPct val="100000"/>
              </a:lnSpc>
              <a:spcBef>
                <a:spcPts val="5"/>
              </a:spcBef>
            </a:pPr>
            <a:r>
              <a:rPr sz="2000" dirty="0">
                <a:latin typeface="Calibri"/>
                <a:cs typeface="Calibri"/>
              </a:rPr>
              <a:t>amount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of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strawberries</a:t>
            </a:r>
            <a:r>
              <a:rPr sz="2000" spc="1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produced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from</a:t>
            </a:r>
            <a:r>
              <a:rPr sz="2000" spc="-2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10</a:t>
            </a:r>
            <a:r>
              <a:rPr sz="2000" spc="-1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000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kg</a:t>
            </a:r>
            <a:r>
              <a:rPr sz="2000" spc="-1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to</a:t>
            </a:r>
            <a:r>
              <a:rPr sz="2000" spc="-2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11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500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kg</a:t>
            </a:r>
            <a:r>
              <a:rPr sz="2000" spc="-2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per</a:t>
            </a:r>
            <a:r>
              <a:rPr sz="2000" spc="-2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month.</a:t>
            </a:r>
            <a:endParaRPr sz="2000">
              <a:latin typeface="Calibri"/>
              <a:cs typeface="Calibri"/>
            </a:endParaRPr>
          </a:p>
          <a:p>
            <a:pPr marL="76200" marR="1026794">
              <a:lnSpc>
                <a:spcPts val="5760"/>
              </a:lnSpc>
              <a:spcBef>
                <a:spcPts val="750"/>
              </a:spcBef>
            </a:pPr>
            <a:r>
              <a:rPr sz="2000" spc="-10" dirty="0">
                <a:latin typeface="Calibri"/>
                <a:cs typeface="Calibri"/>
              </a:rPr>
              <a:t>Calculate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price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elasticity</a:t>
            </a:r>
            <a:r>
              <a:rPr sz="2000" spc="-1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of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supply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(use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midpoint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method). </a:t>
            </a:r>
            <a:r>
              <a:rPr sz="2000" dirty="0">
                <a:solidFill>
                  <a:srgbClr val="006FC0"/>
                </a:solidFill>
                <a:latin typeface="Calibri"/>
                <a:cs typeface="Calibri"/>
              </a:rPr>
              <a:t>PES</a:t>
            </a:r>
            <a:r>
              <a:rPr sz="2000" spc="-2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006FC0"/>
                </a:solidFill>
                <a:latin typeface="Calibri"/>
                <a:cs typeface="Calibri"/>
              </a:rPr>
              <a:t>=</a:t>
            </a:r>
            <a:r>
              <a:rPr sz="2000" spc="-3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006FC0"/>
                </a:solidFill>
                <a:latin typeface="Calibri"/>
                <a:cs typeface="Calibri"/>
              </a:rPr>
              <a:t>(%</a:t>
            </a:r>
            <a:r>
              <a:rPr sz="2000" spc="-2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006FC0"/>
                </a:solidFill>
                <a:latin typeface="Calibri"/>
                <a:cs typeface="Calibri"/>
              </a:rPr>
              <a:t>change</a:t>
            </a:r>
            <a:r>
              <a:rPr sz="2000" spc="-6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006FC0"/>
                </a:solidFill>
                <a:latin typeface="Calibri"/>
                <a:cs typeface="Calibri"/>
              </a:rPr>
              <a:t>in</a:t>
            </a:r>
            <a:r>
              <a:rPr sz="2000" spc="-2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006FC0"/>
                </a:solidFill>
                <a:latin typeface="Calibri"/>
                <a:cs typeface="Calibri"/>
              </a:rPr>
              <a:t>quantity</a:t>
            </a:r>
            <a:r>
              <a:rPr sz="2000" spc="-3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006FC0"/>
                </a:solidFill>
                <a:latin typeface="Calibri"/>
                <a:cs typeface="Calibri"/>
              </a:rPr>
              <a:t>supplied)/(%</a:t>
            </a:r>
            <a:r>
              <a:rPr sz="2000" spc="-3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006FC0"/>
                </a:solidFill>
                <a:latin typeface="Calibri"/>
                <a:cs typeface="Calibri"/>
              </a:rPr>
              <a:t>change</a:t>
            </a:r>
            <a:r>
              <a:rPr sz="2000" spc="-6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006FC0"/>
                </a:solidFill>
                <a:latin typeface="Calibri"/>
                <a:cs typeface="Calibri"/>
              </a:rPr>
              <a:t>in</a:t>
            </a:r>
            <a:r>
              <a:rPr sz="2000" spc="-2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spc="-10" dirty="0">
                <a:solidFill>
                  <a:srgbClr val="006FC0"/>
                </a:solidFill>
                <a:latin typeface="Calibri"/>
                <a:cs typeface="Calibri"/>
              </a:rPr>
              <a:t>price)</a:t>
            </a:r>
            <a:endParaRPr sz="20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80"/>
              </a:spcBef>
            </a:pPr>
            <a:endParaRPr sz="2000">
              <a:latin typeface="Calibri"/>
              <a:cs typeface="Calibri"/>
            </a:endParaRPr>
          </a:p>
          <a:p>
            <a:pPr marL="76200">
              <a:lnSpc>
                <a:spcPct val="100000"/>
              </a:lnSpc>
            </a:pPr>
            <a:r>
              <a:rPr sz="2000" dirty="0">
                <a:solidFill>
                  <a:srgbClr val="006FC0"/>
                </a:solidFill>
                <a:latin typeface="Calibri"/>
                <a:cs typeface="Calibri"/>
              </a:rPr>
              <a:t>%∆</a:t>
            </a:r>
            <a:r>
              <a:rPr sz="2000" spc="-3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006FC0"/>
                </a:solidFill>
                <a:latin typeface="Calibri"/>
                <a:cs typeface="Calibri"/>
              </a:rPr>
              <a:t>in</a:t>
            </a:r>
            <a:r>
              <a:rPr sz="2000" spc="-1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006FC0"/>
                </a:solidFill>
                <a:latin typeface="Cambria Math"/>
                <a:cs typeface="Cambria Math"/>
              </a:rPr>
              <a:t>𝑄</a:t>
            </a:r>
            <a:r>
              <a:rPr sz="2175" baseline="-15325" dirty="0">
                <a:solidFill>
                  <a:srgbClr val="006FC0"/>
                </a:solidFill>
                <a:latin typeface="Cambria Math"/>
                <a:cs typeface="Cambria Math"/>
              </a:rPr>
              <a:t>𝑆</a:t>
            </a:r>
            <a:r>
              <a:rPr sz="2175" spc="322" baseline="-15325" dirty="0">
                <a:solidFill>
                  <a:srgbClr val="006FC0"/>
                </a:solidFill>
                <a:latin typeface="Cambria Math"/>
                <a:cs typeface="Cambria Math"/>
              </a:rPr>
              <a:t> </a:t>
            </a:r>
            <a:r>
              <a:rPr sz="2000" dirty="0">
                <a:solidFill>
                  <a:srgbClr val="006FC0"/>
                </a:solidFill>
                <a:latin typeface="Calibri"/>
                <a:cs typeface="Calibri"/>
              </a:rPr>
              <a:t>=</a:t>
            </a:r>
            <a:r>
              <a:rPr sz="2000" spc="-1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006FC0"/>
                </a:solidFill>
                <a:latin typeface="Calibri"/>
                <a:cs typeface="Calibri"/>
              </a:rPr>
              <a:t>(∆</a:t>
            </a:r>
            <a:r>
              <a:rPr sz="2000" spc="-2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006FC0"/>
                </a:solidFill>
                <a:latin typeface="Calibri"/>
                <a:cs typeface="Calibri"/>
              </a:rPr>
              <a:t>in</a:t>
            </a:r>
            <a:r>
              <a:rPr sz="2000" spc="-1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006FC0"/>
                </a:solidFill>
                <a:latin typeface="Cambria Math"/>
                <a:cs typeface="Cambria Math"/>
              </a:rPr>
              <a:t>𝑄</a:t>
            </a:r>
            <a:r>
              <a:rPr sz="2175" baseline="-15325" dirty="0">
                <a:solidFill>
                  <a:srgbClr val="006FC0"/>
                </a:solidFill>
                <a:latin typeface="Cambria Math"/>
                <a:cs typeface="Cambria Math"/>
              </a:rPr>
              <a:t>𝑆</a:t>
            </a:r>
            <a:r>
              <a:rPr sz="2175" spc="322" baseline="-15325" dirty="0">
                <a:solidFill>
                  <a:srgbClr val="006FC0"/>
                </a:solidFill>
                <a:latin typeface="Cambria Math"/>
                <a:cs typeface="Cambria Math"/>
              </a:rPr>
              <a:t> </a:t>
            </a:r>
            <a:r>
              <a:rPr sz="2000" dirty="0">
                <a:solidFill>
                  <a:srgbClr val="006FC0"/>
                </a:solidFill>
                <a:latin typeface="Calibri"/>
                <a:cs typeface="Calibri"/>
              </a:rPr>
              <a:t>)</a:t>
            </a:r>
            <a:r>
              <a:rPr sz="2000" spc="-1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006FC0"/>
                </a:solidFill>
                <a:latin typeface="Calibri"/>
                <a:cs typeface="Calibri"/>
              </a:rPr>
              <a:t>/</a:t>
            </a:r>
            <a:r>
              <a:rPr sz="2000" spc="-1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006FC0"/>
                </a:solidFill>
                <a:latin typeface="Calibri"/>
                <a:cs typeface="Calibri"/>
              </a:rPr>
              <a:t>(mid</a:t>
            </a:r>
            <a:r>
              <a:rPr sz="2000" spc="-1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006FC0"/>
                </a:solidFill>
                <a:latin typeface="Cambria Math"/>
                <a:cs typeface="Cambria Math"/>
              </a:rPr>
              <a:t>𝑄</a:t>
            </a:r>
            <a:r>
              <a:rPr sz="2175" baseline="-15325" dirty="0">
                <a:solidFill>
                  <a:srgbClr val="006FC0"/>
                </a:solidFill>
                <a:latin typeface="Cambria Math"/>
                <a:cs typeface="Cambria Math"/>
              </a:rPr>
              <a:t>𝑆</a:t>
            </a:r>
            <a:r>
              <a:rPr sz="2175" spc="322" baseline="-15325" dirty="0">
                <a:solidFill>
                  <a:srgbClr val="006FC0"/>
                </a:solidFill>
                <a:latin typeface="Cambria Math"/>
                <a:cs typeface="Cambria Math"/>
              </a:rPr>
              <a:t> </a:t>
            </a:r>
            <a:r>
              <a:rPr sz="2000" dirty="0">
                <a:solidFill>
                  <a:srgbClr val="006FC0"/>
                </a:solidFill>
                <a:latin typeface="Calibri"/>
                <a:cs typeface="Calibri"/>
              </a:rPr>
              <a:t>)</a:t>
            </a:r>
            <a:r>
              <a:rPr sz="2000" spc="-1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006FC0"/>
                </a:solidFill>
                <a:latin typeface="Calibri"/>
                <a:cs typeface="Calibri"/>
              </a:rPr>
              <a:t>=</a:t>
            </a:r>
            <a:r>
              <a:rPr sz="2000" spc="-1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006FC0"/>
                </a:solidFill>
                <a:latin typeface="Calibri"/>
                <a:cs typeface="Calibri"/>
              </a:rPr>
              <a:t>(11500</a:t>
            </a:r>
            <a:r>
              <a:rPr sz="2000" spc="-4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006FC0"/>
                </a:solidFill>
                <a:latin typeface="Calibri"/>
                <a:cs typeface="Calibri"/>
              </a:rPr>
              <a:t>–</a:t>
            </a:r>
            <a:r>
              <a:rPr sz="2000" spc="-1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006FC0"/>
                </a:solidFill>
                <a:latin typeface="Calibri"/>
                <a:cs typeface="Calibri"/>
              </a:rPr>
              <a:t>10000)/10,750</a:t>
            </a:r>
            <a:r>
              <a:rPr sz="2000" spc="-6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006FC0"/>
                </a:solidFill>
                <a:latin typeface="Calibri"/>
                <a:cs typeface="Calibri"/>
              </a:rPr>
              <a:t>=</a:t>
            </a:r>
            <a:r>
              <a:rPr sz="2000" spc="-1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spc="-20" dirty="0">
                <a:solidFill>
                  <a:srgbClr val="006FC0"/>
                </a:solidFill>
                <a:latin typeface="Calibri"/>
                <a:cs typeface="Calibri"/>
              </a:rPr>
              <a:t>0.14</a:t>
            </a:r>
            <a:endParaRPr sz="20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919"/>
              </a:spcBef>
            </a:pPr>
            <a:endParaRPr sz="2000">
              <a:latin typeface="Calibri"/>
              <a:cs typeface="Calibri"/>
            </a:endParaRPr>
          </a:p>
          <a:p>
            <a:pPr marL="76200">
              <a:lnSpc>
                <a:spcPct val="100000"/>
              </a:lnSpc>
            </a:pPr>
            <a:r>
              <a:rPr sz="2000" dirty="0">
                <a:solidFill>
                  <a:srgbClr val="006FC0"/>
                </a:solidFill>
                <a:latin typeface="Calibri"/>
                <a:cs typeface="Calibri"/>
              </a:rPr>
              <a:t>%∆</a:t>
            </a:r>
            <a:r>
              <a:rPr sz="2000" spc="-2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006FC0"/>
                </a:solidFill>
                <a:latin typeface="Calibri"/>
                <a:cs typeface="Calibri"/>
              </a:rPr>
              <a:t>in</a:t>
            </a:r>
            <a:r>
              <a:rPr sz="2000" spc="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006FC0"/>
                </a:solidFill>
                <a:latin typeface="Cambria Math"/>
                <a:cs typeface="Cambria Math"/>
              </a:rPr>
              <a:t>𝑃</a:t>
            </a:r>
            <a:r>
              <a:rPr sz="2000" dirty="0">
                <a:solidFill>
                  <a:srgbClr val="006FC0"/>
                </a:solidFill>
                <a:latin typeface="Calibri"/>
                <a:cs typeface="Calibri"/>
              </a:rPr>
              <a:t>=</a:t>
            </a:r>
            <a:r>
              <a:rPr sz="2000" spc="-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006FC0"/>
                </a:solidFill>
                <a:latin typeface="Calibri"/>
                <a:cs typeface="Calibri"/>
              </a:rPr>
              <a:t>(∆</a:t>
            </a:r>
            <a:r>
              <a:rPr sz="2000" spc="-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006FC0"/>
                </a:solidFill>
                <a:latin typeface="Calibri"/>
                <a:cs typeface="Calibri"/>
              </a:rPr>
              <a:t>in</a:t>
            </a:r>
            <a:r>
              <a:rPr sz="2000" spc="-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006FC0"/>
                </a:solidFill>
                <a:latin typeface="Cambria Math"/>
                <a:cs typeface="Cambria Math"/>
              </a:rPr>
              <a:t>𝑃</a:t>
            </a:r>
            <a:r>
              <a:rPr sz="2000" dirty="0">
                <a:solidFill>
                  <a:srgbClr val="006FC0"/>
                </a:solidFill>
                <a:latin typeface="Calibri"/>
                <a:cs typeface="Calibri"/>
              </a:rPr>
              <a:t>)</a:t>
            </a:r>
            <a:r>
              <a:rPr sz="2000" spc="1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006FC0"/>
                </a:solidFill>
                <a:latin typeface="Calibri"/>
                <a:cs typeface="Calibri"/>
              </a:rPr>
              <a:t>/</a:t>
            </a:r>
            <a:r>
              <a:rPr sz="2000" spc="-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006FC0"/>
                </a:solidFill>
                <a:latin typeface="Calibri"/>
                <a:cs typeface="Calibri"/>
              </a:rPr>
              <a:t>(mid</a:t>
            </a:r>
            <a:r>
              <a:rPr sz="2000" spc="1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006FC0"/>
                </a:solidFill>
                <a:latin typeface="Cambria Math"/>
                <a:cs typeface="Cambria Math"/>
              </a:rPr>
              <a:t>𝑃</a:t>
            </a:r>
            <a:r>
              <a:rPr sz="2000" dirty="0">
                <a:solidFill>
                  <a:srgbClr val="006FC0"/>
                </a:solidFill>
                <a:latin typeface="Calibri"/>
                <a:cs typeface="Calibri"/>
              </a:rPr>
              <a:t>) =</a:t>
            </a:r>
            <a:r>
              <a:rPr sz="2000" spc="-10" dirty="0">
                <a:solidFill>
                  <a:srgbClr val="006FC0"/>
                </a:solidFill>
                <a:latin typeface="Calibri"/>
                <a:cs typeface="Calibri"/>
              </a:rPr>
              <a:t> (3.3-</a:t>
            </a:r>
            <a:r>
              <a:rPr sz="2000" dirty="0">
                <a:solidFill>
                  <a:srgbClr val="006FC0"/>
                </a:solidFill>
                <a:latin typeface="Calibri"/>
                <a:cs typeface="Calibri"/>
              </a:rPr>
              <a:t>3)/3.15</a:t>
            </a:r>
            <a:r>
              <a:rPr sz="2000" spc="-4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006FC0"/>
                </a:solidFill>
                <a:latin typeface="Calibri"/>
                <a:cs typeface="Calibri"/>
              </a:rPr>
              <a:t>= </a:t>
            </a:r>
            <a:r>
              <a:rPr sz="2000" spc="-20" dirty="0">
                <a:solidFill>
                  <a:srgbClr val="006FC0"/>
                </a:solidFill>
                <a:latin typeface="Calibri"/>
                <a:cs typeface="Calibri"/>
              </a:rPr>
              <a:t>0.10</a:t>
            </a:r>
            <a:endParaRPr sz="20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910"/>
              </a:spcBef>
            </a:pPr>
            <a:endParaRPr sz="2000">
              <a:latin typeface="Calibri"/>
              <a:cs typeface="Calibri"/>
            </a:endParaRPr>
          </a:p>
          <a:p>
            <a:pPr marL="76200">
              <a:lnSpc>
                <a:spcPct val="100000"/>
              </a:lnSpc>
            </a:pPr>
            <a:r>
              <a:rPr sz="2000" dirty="0">
                <a:solidFill>
                  <a:srgbClr val="006FC0"/>
                </a:solidFill>
                <a:latin typeface="Calibri"/>
                <a:cs typeface="Calibri"/>
              </a:rPr>
              <a:t>PES</a:t>
            </a:r>
            <a:r>
              <a:rPr sz="2000" spc="-1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006FC0"/>
                </a:solidFill>
                <a:latin typeface="Calibri"/>
                <a:cs typeface="Calibri"/>
              </a:rPr>
              <a:t>=</a:t>
            </a:r>
            <a:r>
              <a:rPr sz="2000" spc="-1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006FC0"/>
                </a:solidFill>
                <a:latin typeface="Calibri"/>
                <a:cs typeface="Calibri"/>
              </a:rPr>
              <a:t>0.14</a:t>
            </a:r>
            <a:r>
              <a:rPr sz="2000" spc="-3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006FC0"/>
                </a:solidFill>
                <a:latin typeface="Calibri"/>
                <a:cs typeface="Calibri"/>
              </a:rPr>
              <a:t>/</a:t>
            </a:r>
            <a:r>
              <a:rPr sz="2000" spc="-1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006FC0"/>
                </a:solidFill>
                <a:latin typeface="Calibri"/>
                <a:cs typeface="Calibri"/>
              </a:rPr>
              <a:t>0.10</a:t>
            </a:r>
            <a:r>
              <a:rPr sz="2000" spc="-4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006FC0"/>
                </a:solidFill>
                <a:latin typeface="Calibri"/>
                <a:cs typeface="Calibri"/>
              </a:rPr>
              <a:t>=</a:t>
            </a:r>
            <a:r>
              <a:rPr sz="2000" spc="-1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spc="-20" dirty="0">
                <a:solidFill>
                  <a:srgbClr val="006FC0"/>
                </a:solidFill>
                <a:latin typeface="Calibri"/>
                <a:cs typeface="Calibri"/>
              </a:rPr>
              <a:t>1.40</a:t>
            </a:r>
            <a:endParaRPr sz="2000">
              <a:latin typeface="Calibri"/>
              <a:cs typeface="Calibri"/>
            </a:endParaRPr>
          </a:p>
        </p:txBody>
      </p:sp>
      <p:grpSp>
        <p:nvGrpSpPr>
          <p:cNvPr id="4" name="object 4"/>
          <p:cNvGrpSpPr/>
          <p:nvPr/>
        </p:nvGrpSpPr>
        <p:grpSpPr>
          <a:xfrm>
            <a:off x="8040878" y="140462"/>
            <a:ext cx="953769" cy="601980"/>
            <a:chOff x="8040878" y="140462"/>
            <a:chExt cx="953769" cy="601980"/>
          </a:xfrm>
        </p:grpSpPr>
        <p:sp>
          <p:nvSpPr>
            <p:cNvPr id="5" name="object 5"/>
            <p:cNvSpPr/>
            <p:nvPr/>
          </p:nvSpPr>
          <p:spPr>
            <a:xfrm>
              <a:off x="8394192" y="225171"/>
              <a:ext cx="247015" cy="324485"/>
            </a:xfrm>
            <a:custGeom>
              <a:avLst/>
              <a:gdLst/>
              <a:ahLst/>
              <a:cxnLst/>
              <a:rect l="l" t="t" r="r" b="b"/>
              <a:pathLst>
                <a:path w="247015" h="324484">
                  <a:moveTo>
                    <a:pt x="0" y="123444"/>
                  </a:moveTo>
                  <a:lnTo>
                    <a:pt x="9697" y="75384"/>
                  </a:lnTo>
                  <a:lnTo>
                    <a:pt x="36147" y="36147"/>
                  </a:lnTo>
                  <a:lnTo>
                    <a:pt x="75384" y="9697"/>
                  </a:lnTo>
                  <a:lnTo>
                    <a:pt x="123443" y="0"/>
                  </a:lnTo>
                  <a:lnTo>
                    <a:pt x="171503" y="9697"/>
                  </a:lnTo>
                  <a:lnTo>
                    <a:pt x="210740" y="36147"/>
                  </a:lnTo>
                  <a:lnTo>
                    <a:pt x="237190" y="75384"/>
                  </a:lnTo>
                  <a:lnTo>
                    <a:pt x="246887" y="123444"/>
                  </a:lnTo>
                  <a:lnTo>
                    <a:pt x="242030" y="159502"/>
                  </a:lnTo>
                  <a:lnTo>
                    <a:pt x="228790" y="188928"/>
                  </a:lnTo>
                  <a:lnTo>
                    <a:pt x="209168" y="208758"/>
                  </a:lnTo>
                  <a:lnTo>
                    <a:pt x="185165" y="216026"/>
                  </a:lnTo>
                  <a:lnTo>
                    <a:pt x="173164" y="219660"/>
                  </a:lnTo>
                  <a:lnTo>
                    <a:pt x="163353" y="229568"/>
                  </a:lnTo>
                  <a:lnTo>
                    <a:pt x="156733" y="244262"/>
                  </a:lnTo>
                  <a:lnTo>
                    <a:pt x="154304" y="262254"/>
                  </a:lnTo>
                  <a:lnTo>
                    <a:pt x="154304" y="323976"/>
                  </a:lnTo>
                  <a:lnTo>
                    <a:pt x="92582" y="323976"/>
                  </a:lnTo>
                  <a:lnTo>
                    <a:pt x="92582" y="262254"/>
                  </a:lnTo>
                  <a:lnTo>
                    <a:pt x="97440" y="226250"/>
                  </a:lnTo>
                  <a:lnTo>
                    <a:pt x="110680" y="196818"/>
                  </a:lnTo>
                  <a:lnTo>
                    <a:pt x="130301" y="176958"/>
                  </a:lnTo>
                  <a:lnTo>
                    <a:pt x="154304" y="169671"/>
                  </a:lnTo>
                  <a:lnTo>
                    <a:pt x="166306" y="166038"/>
                  </a:lnTo>
                  <a:lnTo>
                    <a:pt x="176117" y="156130"/>
                  </a:lnTo>
                  <a:lnTo>
                    <a:pt x="182737" y="141436"/>
                  </a:lnTo>
                  <a:lnTo>
                    <a:pt x="185165" y="123444"/>
                  </a:lnTo>
                  <a:lnTo>
                    <a:pt x="180308" y="99441"/>
                  </a:lnTo>
                  <a:lnTo>
                    <a:pt x="167068" y="79819"/>
                  </a:lnTo>
                  <a:lnTo>
                    <a:pt x="147447" y="66579"/>
                  </a:lnTo>
                  <a:lnTo>
                    <a:pt x="123443" y="61722"/>
                  </a:lnTo>
                  <a:lnTo>
                    <a:pt x="99440" y="66579"/>
                  </a:lnTo>
                  <a:lnTo>
                    <a:pt x="79819" y="79819"/>
                  </a:lnTo>
                  <a:lnTo>
                    <a:pt x="66579" y="99441"/>
                  </a:lnTo>
                  <a:lnTo>
                    <a:pt x="61722" y="123444"/>
                  </a:lnTo>
                  <a:lnTo>
                    <a:pt x="0" y="123444"/>
                  </a:lnTo>
                  <a:close/>
                </a:path>
              </a:pathLst>
            </a:custGeom>
            <a:ln w="25400">
              <a:solidFill>
                <a:srgbClr val="FF00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6" name="object 6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8458581" y="551942"/>
              <a:ext cx="117983" cy="117983"/>
            </a:xfrm>
            <a:prstGeom prst="rect">
              <a:avLst/>
            </a:prstGeom>
          </p:spPr>
        </p:pic>
        <p:sp>
          <p:nvSpPr>
            <p:cNvPr id="7" name="object 7"/>
            <p:cNvSpPr/>
            <p:nvPr/>
          </p:nvSpPr>
          <p:spPr>
            <a:xfrm>
              <a:off x="8053578" y="153162"/>
              <a:ext cx="928369" cy="576580"/>
            </a:xfrm>
            <a:custGeom>
              <a:avLst/>
              <a:gdLst/>
              <a:ahLst/>
              <a:cxnLst/>
              <a:rect l="l" t="t" r="r" b="b"/>
              <a:pathLst>
                <a:path w="928370" h="576580">
                  <a:moveTo>
                    <a:pt x="0" y="576071"/>
                  </a:moveTo>
                  <a:lnTo>
                    <a:pt x="928116" y="576071"/>
                  </a:lnTo>
                  <a:lnTo>
                    <a:pt x="928116" y="0"/>
                  </a:lnTo>
                  <a:lnTo>
                    <a:pt x="0" y="0"/>
                  </a:lnTo>
                  <a:lnTo>
                    <a:pt x="0" y="576071"/>
                  </a:lnTo>
                  <a:close/>
                </a:path>
              </a:pathLst>
            </a:custGeom>
            <a:ln w="25400">
              <a:solidFill>
                <a:srgbClr val="FF00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8" name="object 8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53</a:t>
            </a:fld>
            <a:endParaRPr spc="-25" dirty="0"/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54</a:t>
            </a:fld>
            <a:endParaRPr spc="-25"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259207" rIns="0" bIns="0" rtlCol="0">
            <a:spAutoFit/>
          </a:bodyPr>
          <a:lstStyle/>
          <a:p>
            <a:pPr marL="342900">
              <a:lnSpc>
                <a:spcPct val="100000"/>
              </a:lnSpc>
              <a:spcBef>
                <a:spcPts val="100"/>
              </a:spcBef>
            </a:pPr>
            <a:r>
              <a:rPr dirty="0"/>
              <a:t>GENERAL</a:t>
            </a:r>
            <a:r>
              <a:rPr spc="-20" dirty="0"/>
              <a:t> </a:t>
            </a:r>
            <a:r>
              <a:rPr spc="-10" dirty="0"/>
              <a:t>SUMMARY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62585" marR="8890" indent="-342900">
              <a:lnSpc>
                <a:spcPct val="100000"/>
              </a:lnSpc>
              <a:spcBef>
                <a:spcPts val="95"/>
              </a:spcBef>
              <a:buFont typeface="Arial"/>
              <a:buChar char="•"/>
              <a:tabLst>
                <a:tab pos="363220" algn="l"/>
                <a:tab pos="1136015" algn="l"/>
                <a:tab pos="2346325" algn="l"/>
                <a:tab pos="2789555" algn="l"/>
                <a:tab pos="3937000" algn="l"/>
                <a:tab pos="5240655" algn="l"/>
                <a:tab pos="5944870" algn="l"/>
                <a:tab pos="6787515" algn="l"/>
                <a:tab pos="7377430" algn="l"/>
              </a:tabLst>
            </a:pPr>
            <a:r>
              <a:rPr spc="-10" dirty="0">
                <a:solidFill>
                  <a:srgbClr val="006FC0"/>
                </a:solidFill>
              </a:rPr>
              <a:t>Price</a:t>
            </a:r>
            <a:r>
              <a:rPr dirty="0">
                <a:solidFill>
                  <a:srgbClr val="006FC0"/>
                </a:solidFill>
              </a:rPr>
              <a:t>	</a:t>
            </a:r>
            <a:r>
              <a:rPr spc="-10" dirty="0">
                <a:solidFill>
                  <a:srgbClr val="006FC0"/>
                </a:solidFill>
              </a:rPr>
              <a:t>elasticity</a:t>
            </a:r>
            <a:r>
              <a:rPr dirty="0">
                <a:solidFill>
                  <a:srgbClr val="006FC0"/>
                </a:solidFill>
              </a:rPr>
              <a:t>	</a:t>
            </a:r>
            <a:r>
              <a:rPr spc="-25" dirty="0">
                <a:solidFill>
                  <a:srgbClr val="006FC0"/>
                </a:solidFill>
              </a:rPr>
              <a:t>of</a:t>
            </a:r>
            <a:r>
              <a:rPr dirty="0">
                <a:solidFill>
                  <a:srgbClr val="006FC0"/>
                </a:solidFill>
              </a:rPr>
              <a:t>	</a:t>
            </a:r>
            <a:r>
              <a:rPr spc="-10" dirty="0">
                <a:solidFill>
                  <a:srgbClr val="006FC0"/>
                </a:solidFill>
              </a:rPr>
              <a:t>demand</a:t>
            </a:r>
            <a:r>
              <a:rPr dirty="0">
                <a:solidFill>
                  <a:srgbClr val="006FC0"/>
                </a:solidFill>
              </a:rPr>
              <a:t>	</a:t>
            </a:r>
            <a:r>
              <a:rPr spc="-10" dirty="0"/>
              <a:t>measures</a:t>
            </a:r>
            <a:r>
              <a:rPr dirty="0"/>
              <a:t>	</a:t>
            </a:r>
            <a:r>
              <a:rPr spc="-25" dirty="0"/>
              <a:t>how</a:t>
            </a:r>
            <a:r>
              <a:rPr dirty="0"/>
              <a:t>	</a:t>
            </a:r>
            <a:r>
              <a:rPr spc="-20" dirty="0"/>
              <a:t>much</a:t>
            </a:r>
            <a:r>
              <a:rPr dirty="0"/>
              <a:t>	</a:t>
            </a:r>
            <a:r>
              <a:rPr spc="-25" dirty="0"/>
              <a:t>the</a:t>
            </a:r>
            <a:r>
              <a:rPr dirty="0"/>
              <a:t>	</a:t>
            </a:r>
            <a:r>
              <a:rPr spc="-10" dirty="0"/>
              <a:t>quantity </a:t>
            </a:r>
            <a:r>
              <a:rPr dirty="0"/>
              <a:t>demanded</a:t>
            </a:r>
            <a:r>
              <a:rPr spc="-40" dirty="0"/>
              <a:t> </a:t>
            </a:r>
            <a:r>
              <a:rPr dirty="0"/>
              <a:t>responds</a:t>
            </a:r>
            <a:r>
              <a:rPr spc="-55" dirty="0"/>
              <a:t> </a:t>
            </a:r>
            <a:r>
              <a:rPr dirty="0"/>
              <a:t>to</a:t>
            </a:r>
            <a:r>
              <a:rPr spc="-25" dirty="0"/>
              <a:t> </a:t>
            </a:r>
            <a:r>
              <a:rPr dirty="0"/>
              <a:t>changes</a:t>
            </a:r>
            <a:r>
              <a:rPr spc="-45" dirty="0"/>
              <a:t> </a:t>
            </a:r>
            <a:r>
              <a:rPr dirty="0"/>
              <a:t>in</a:t>
            </a:r>
            <a:r>
              <a:rPr spc="-50" dirty="0"/>
              <a:t> </a:t>
            </a:r>
            <a:r>
              <a:rPr dirty="0"/>
              <a:t>the</a:t>
            </a:r>
            <a:r>
              <a:rPr spc="-40" dirty="0"/>
              <a:t> </a:t>
            </a:r>
            <a:r>
              <a:rPr spc="-10" dirty="0"/>
              <a:t>price.</a:t>
            </a:r>
          </a:p>
          <a:p>
            <a:pPr marL="361950" indent="-342265">
              <a:lnSpc>
                <a:spcPct val="100000"/>
              </a:lnSpc>
              <a:spcBef>
                <a:spcPts val="530"/>
              </a:spcBef>
              <a:buFont typeface="Arial"/>
              <a:buChar char="•"/>
              <a:tabLst>
                <a:tab pos="362585" algn="l"/>
              </a:tabLst>
            </a:pPr>
            <a:r>
              <a:rPr dirty="0"/>
              <a:t>Price</a:t>
            </a:r>
            <a:r>
              <a:rPr spc="225" dirty="0"/>
              <a:t> </a:t>
            </a:r>
            <a:r>
              <a:rPr dirty="0"/>
              <a:t>elasticity</a:t>
            </a:r>
            <a:r>
              <a:rPr spc="225" dirty="0"/>
              <a:t> </a:t>
            </a:r>
            <a:r>
              <a:rPr dirty="0"/>
              <a:t>of</a:t>
            </a:r>
            <a:r>
              <a:rPr spc="229" dirty="0"/>
              <a:t> </a:t>
            </a:r>
            <a:r>
              <a:rPr dirty="0"/>
              <a:t>demand</a:t>
            </a:r>
            <a:r>
              <a:rPr spc="235" dirty="0"/>
              <a:t> </a:t>
            </a:r>
            <a:r>
              <a:rPr dirty="0"/>
              <a:t>is</a:t>
            </a:r>
            <a:r>
              <a:rPr spc="235" dirty="0"/>
              <a:t> </a:t>
            </a:r>
            <a:r>
              <a:rPr dirty="0"/>
              <a:t>calculated</a:t>
            </a:r>
            <a:r>
              <a:rPr spc="229" dirty="0"/>
              <a:t> </a:t>
            </a:r>
            <a:r>
              <a:rPr dirty="0"/>
              <a:t>as</a:t>
            </a:r>
            <a:r>
              <a:rPr spc="229" dirty="0"/>
              <a:t> </a:t>
            </a:r>
            <a:r>
              <a:rPr dirty="0"/>
              <a:t>the</a:t>
            </a:r>
            <a:r>
              <a:rPr spc="225" dirty="0"/>
              <a:t> </a:t>
            </a:r>
            <a:r>
              <a:rPr dirty="0"/>
              <a:t>percentage</a:t>
            </a:r>
            <a:r>
              <a:rPr spc="245" dirty="0"/>
              <a:t> </a:t>
            </a:r>
            <a:r>
              <a:rPr dirty="0"/>
              <a:t>change</a:t>
            </a:r>
            <a:r>
              <a:rPr spc="240" dirty="0"/>
              <a:t> </a:t>
            </a:r>
            <a:r>
              <a:rPr spc="-25" dirty="0"/>
              <a:t>in</a:t>
            </a:r>
          </a:p>
          <a:p>
            <a:pPr marL="362585">
              <a:lnSpc>
                <a:spcPct val="100000"/>
              </a:lnSpc>
            </a:pPr>
            <a:r>
              <a:rPr dirty="0"/>
              <a:t>quantity</a:t>
            </a:r>
            <a:r>
              <a:rPr spc="-60" dirty="0"/>
              <a:t> </a:t>
            </a:r>
            <a:r>
              <a:rPr dirty="0"/>
              <a:t>demanded</a:t>
            </a:r>
            <a:r>
              <a:rPr spc="-35" dirty="0"/>
              <a:t> </a:t>
            </a:r>
            <a:r>
              <a:rPr dirty="0"/>
              <a:t>divided</a:t>
            </a:r>
            <a:r>
              <a:rPr spc="-70" dirty="0"/>
              <a:t> </a:t>
            </a:r>
            <a:r>
              <a:rPr dirty="0"/>
              <a:t>by</a:t>
            </a:r>
            <a:r>
              <a:rPr spc="-55" dirty="0"/>
              <a:t> </a:t>
            </a:r>
            <a:r>
              <a:rPr dirty="0"/>
              <a:t>the</a:t>
            </a:r>
            <a:r>
              <a:rPr spc="-45" dirty="0"/>
              <a:t> </a:t>
            </a:r>
            <a:r>
              <a:rPr spc="-10" dirty="0"/>
              <a:t>percentage</a:t>
            </a:r>
            <a:r>
              <a:rPr spc="-30" dirty="0"/>
              <a:t> </a:t>
            </a:r>
            <a:r>
              <a:rPr dirty="0"/>
              <a:t>change</a:t>
            </a:r>
            <a:r>
              <a:rPr spc="-55" dirty="0"/>
              <a:t> </a:t>
            </a:r>
            <a:r>
              <a:rPr dirty="0"/>
              <a:t>in</a:t>
            </a:r>
            <a:r>
              <a:rPr spc="-50" dirty="0"/>
              <a:t> </a:t>
            </a:r>
            <a:r>
              <a:rPr spc="-10" dirty="0"/>
              <a:t>price.</a:t>
            </a:r>
          </a:p>
          <a:p>
            <a:pPr marL="361950" indent="-342265">
              <a:lnSpc>
                <a:spcPct val="100000"/>
              </a:lnSpc>
              <a:spcBef>
                <a:spcPts val="530"/>
              </a:spcBef>
              <a:buFont typeface="Arial"/>
              <a:buChar char="•"/>
              <a:tabLst>
                <a:tab pos="362585" algn="l"/>
              </a:tabLst>
            </a:pPr>
            <a:r>
              <a:rPr dirty="0"/>
              <a:t>If</a:t>
            </a:r>
            <a:r>
              <a:rPr spc="310" dirty="0"/>
              <a:t> </a:t>
            </a:r>
            <a:r>
              <a:rPr dirty="0"/>
              <a:t>a</a:t>
            </a:r>
            <a:r>
              <a:rPr spc="320" dirty="0"/>
              <a:t> </a:t>
            </a:r>
            <a:r>
              <a:rPr dirty="0"/>
              <a:t>demand</a:t>
            </a:r>
            <a:r>
              <a:rPr spc="320" dirty="0"/>
              <a:t> </a:t>
            </a:r>
            <a:r>
              <a:rPr dirty="0"/>
              <a:t>curve</a:t>
            </a:r>
            <a:r>
              <a:rPr spc="305" dirty="0"/>
              <a:t> </a:t>
            </a:r>
            <a:r>
              <a:rPr dirty="0"/>
              <a:t>is</a:t>
            </a:r>
            <a:r>
              <a:rPr spc="325" dirty="0"/>
              <a:t> </a:t>
            </a:r>
            <a:r>
              <a:rPr dirty="0"/>
              <a:t>elastic,</a:t>
            </a:r>
            <a:r>
              <a:rPr spc="315" dirty="0"/>
              <a:t> </a:t>
            </a:r>
            <a:r>
              <a:rPr dirty="0"/>
              <a:t>total</a:t>
            </a:r>
            <a:r>
              <a:rPr spc="325" dirty="0"/>
              <a:t> </a:t>
            </a:r>
            <a:r>
              <a:rPr dirty="0"/>
              <a:t>producer</a:t>
            </a:r>
            <a:r>
              <a:rPr spc="305" dirty="0"/>
              <a:t> </a:t>
            </a:r>
            <a:r>
              <a:rPr dirty="0"/>
              <a:t>revenue</a:t>
            </a:r>
            <a:r>
              <a:rPr spc="330" dirty="0"/>
              <a:t> </a:t>
            </a:r>
            <a:r>
              <a:rPr dirty="0"/>
              <a:t>falls</a:t>
            </a:r>
            <a:r>
              <a:rPr spc="315" dirty="0"/>
              <a:t> </a:t>
            </a:r>
            <a:r>
              <a:rPr dirty="0"/>
              <a:t>when</a:t>
            </a:r>
            <a:r>
              <a:rPr spc="330" dirty="0"/>
              <a:t> </a:t>
            </a:r>
            <a:r>
              <a:rPr spc="-25" dirty="0"/>
              <a:t>the</a:t>
            </a:r>
          </a:p>
          <a:p>
            <a:pPr marL="362585">
              <a:lnSpc>
                <a:spcPct val="100000"/>
              </a:lnSpc>
            </a:pPr>
            <a:r>
              <a:rPr dirty="0"/>
              <a:t>price</a:t>
            </a:r>
            <a:r>
              <a:rPr spc="-20" dirty="0"/>
              <a:t> </a:t>
            </a:r>
            <a:r>
              <a:rPr spc="-10" dirty="0"/>
              <a:t>rises.</a:t>
            </a:r>
          </a:p>
          <a:p>
            <a:pPr marL="361950" indent="-342265">
              <a:lnSpc>
                <a:spcPct val="100000"/>
              </a:lnSpc>
              <a:spcBef>
                <a:spcPts val="530"/>
              </a:spcBef>
              <a:buFont typeface="Arial"/>
              <a:buChar char="•"/>
              <a:tabLst>
                <a:tab pos="362585" algn="l"/>
              </a:tabLst>
            </a:pPr>
            <a:r>
              <a:rPr dirty="0"/>
              <a:t>If</a:t>
            </a:r>
            <a:r>
              <a:rPr spc="-35" dirty="0"/>
              <a:t> </a:t>
            </a:r>
            <a:r>
              <a:rPr dirty="0"/>
              <a:t>it</a:t>
            </a:r>
            <a:r>
              <a:rPr spc="-45" dirty="0"/>
              <a:t> </a:t>
            </a:r>
            <a:r>
              <a:rPr dirty="0"/>
              <a:t>is</a:t>
            </a:r>
            <a:r>
              <a:rPr spc="-45" dirty="0"/>
              <a:t> </a:t>
            </a:r>
            <a:r>
              <a:rPr dirty="0"/>
              <a:t>inelastic,</a:t>
            </a:r>
            <a:r>
              <a:rPr spc="-40" dirty="0"/>
              <a:t> </a:t>
            </a:r>
            <a:r>
              <a:rPr dirty="0"/>
              <a:t>total</a:t>
            </a:r>
            <a:r>
              <a:rPr spc="-45" dirty="0"/>
              <a:t> </a:t>
            </a:r>
            <a:r>
              <a:rPr dirty="0"/>
              <a:t>producer</a:t>
            </a:r>
            <a:r>
              <a:rPr spc="-50" dirty="0"/>
              <a:t> </a:t>
            </a:r>
            <a:r>
              <a:rPr dirty="0"/>
              <a:t>revenue</a:t>
            </a:r>
            <a:r>
              <a:rPr spc="-45" dirty="0"/>
              <a:t> </a:t>
            </a:r>
            <a:r>
              <a:rPr dirty="0"/>
              <a:t>rises</a:t>
            </a:r>
            <a:r>
              <a:rPr spc="-30" dirty="0"/>
              <a:t> </a:t>
            </a:r>
            <a:r>
              <a:rPr dirty="0"/>
              <a:t>as</a:t>
            </a:r>
            <a:r>
              <a:rPr spc="-40" dirty="0"/>
              <a:t> </a:t>
            </a:r>
            <a:r>
              <a:rPr dirty="0"/>
              <a:t>the</a:t>
            </a:r>
            <a:r>
              <a:rPr spc="-45" dirty="0"/>
              <a:t> </a:t>
            </a:r>
            <a:r>
              <a:rPr dirty="0"/>
              <a:t>price</a:t>
            </a:r>
            <a:r>
              <a:rPr spc="-50" dirty="0"/>
              <a:t> </a:t>
            </a:r>
            <a:r>
              <a:rPr spc="-10" dirty="0"/>
              <a:t>rises.</a:t>
            </a:r>
          </a:p>
          <a:p>
            <a:pPr marL="362585" marR="7620" indent="-342900">
              <a:lnSpc>
                <a:spcPct val="100000"/>
              </a:lnSpc>
              <a:spcBef>
                <a:spcPts val="525"/>
              </a:spcBef>
              <a:buFont typeface="Arial"/>
              <a:buChar char="•"/>
              <a:tabLst>
                <a:tab pos="363220" algn="l"/>
              </a:tabLst>
            </a:pPr>
            <a:r>
              <a:rPr dirty="0"/>
              <a:t>The</a:t>
            </a:r>
            <a:r>
              <a:rPr spc="310" dirty="0"/>
              <a:t> </a:t>
            </a:r>
            <a:r>
              <a:rPr dirty="0">
                <a:solidFill>
                  <a:srgbClr val="006FC0"/>
                </a:solidFill>
              </a:rPr>
              <a:t>income</a:t>
            </a:r>
            <a:r>
              <a:rPr spc="325" dirty="0">
                <a:solidFill>
                  <a:srgbClr val="006FC0"/>
                </a:solidFill>
              </a:rPr>
              <a:t> </a:t>
            </a:r>
            <a:r>
              <a:rPr dirty="0">
                <a:solidFill>
                  <a:srgbClr val="006FC0"/>
                </a:solidFill>
              </a:rPr>
              <a:t>elasticity</a:t>
            </a:r>
            <a:r>
              <a:rPr spc="310" dirty="0">
                <a:solidFill>
                  <a:srgbClr val="006FC0"/>
                </a:solidFill>
              </a:rPr>
              <a:t> </a:t>
            </a:r>
            <a:r>
              <a:rPr dirty="0">
                <a:solidFill>
                  <a:srgbClr val="006FC0"/>
                </a:solidFill>
              </a:rPr>
              <a:t>of</a:t>
            </a:r>
            <a:r>
              <a:rPr spc="325" dirty="0">
                <a:solidFill>
                  <a:srgbClr val="006FC0"/>
                </a:solidFill>
              </a:rPr>
              <a:t> </a:t>
            </a:r>
            <a:r>
              <a:rPr dirty="0">
                <a:solidFill>
                  <a:srgbClr val="006FC0"/>
                </a:solidFill>
              </a:rPr>
              <a:t>demand</a:t>
            </a:r>
            <a:r>
              <a:rPr spc="320" dirty="0">
                <a:solidFill>
                  <a:srgbClr val="006FC0"/>
                </a:solidFill>
              </a:rPr>
              <a:t> </a:t>
            </a:r>
            <a:r>
              <a:rPr dirty="0"/>
              <a:t>measures</a:t>
            </a:r>
            <a:r>
              <a:rPr spc="310" dirty="0"/>
              <a:t> </a:t>
            </a:r>
            <a:r>
              <a:rPr dirty="0"/>
              <a:t>how</a:t>
            </a:r>
            <a:r>
              <a:rPr spc="315" dirty="0"/>
              <a:t> </a:t>
            </a:r>
            <a:r>
              <a:rPr dirty="0"/>
              <a:t>much</a:t>
            </a:r>
            <a:r>
              <a:rPr spc="305" dirty="0"/>
              <a:t> </a:t>
            </a:r>
            <a:r>
              <a:rPr dirty="0"/>
              <a:t>the</a:t>
            </a:r>
            <a:r>
              <a:rPr spc="320" dirty="0"/>
              <a:t> </a:t>
            </a:r>
            <a:r>
              <a:rPr spc="-10" dirty="0"/>
              <a:t>quantity </a:t>
            </a:r>
            <a:r>
              <a:rPr dirty="0"/>
              <a:t>demanded</a:t>
            </a:r>
            <a:r>
              <a:rPr spc="-45" dirty="0"/>
              <a:t> </a:t>
            </a:r>
            <a:r>
              <a:rPr dirty="0"/>
              <a:t>responds</a:t>
            </a:r>
            <a:r>
              <a:rPr spc="-60" dirty="0"/>
              <a:t> </a:t>
            </a:r>
            <a:r>
              <a:rPr dirty="0"/>
              <a:t>to</a:t>
            </a:r>
            <a:r>
              <a:rPr spc="-30" dirty="0"/>
              <a:t> </a:t>
            </a:r>
            <a:r>
              <a:rPr dirty="0"/>
              <a:t>changes</a:t>
            </a:r>
            <a:r>
              <a:rPr spc="-50" dirty="0"/>
              <a:t> </a:t>
            </a:r>
            <a:r>
              <a:rPr dirty="0"/>
              <a:t>in</a:t>
            </a:r>
            <a:r>
              <a:rPr spc="-55" dirty="0"/>
              <a:t> </a:t>
            </a:r>
            <a:r>
              <a:rPr spc="-10" dirty="0"/>
              <a:t>consumers’</a:t>
            </a:r>
            <a:r>
              <a:rPr spc="-45" dirty="0"/>
              <a:t> </a:t>
            </a:r>
            <a:r>
              <a:rPr spc="-10" dirty="0"/>
              <a:t>income.</a:t>
            </a:r>
          </a:p>
          <a:p>
            <a:pPr marL="362585" marR="7620" indent="-342900">
              <a:lnSpc>
                <a:spcPct val="100000"/>
              </a:lnSpc>
              <a:spcBef>
                <a:spcPts val="530"/>
              </a:spcBef>
              <a:buFont typeface="Arial"/>
              <a:buChar char="•"/>
              <a:tabLst>
                <a:tab pos="363220" algn="l"/>
              </a:tabLst>
            </a:pPr>
            <a:r>
              <a:rPr dirty="0"/>
              <a:t>The</a:t>
            </a:r>
            <a:r>
              <a:rPr spc="-25" dirty="0"/>
              <a:t> </a:t>
            </a:r>
            <a:r>
              <a:rPr spc="-20" dirty="0">
                <a:solidFill>
                  <a:srgbClr val="006FC0"/>
                </a:solidFill>
              </a:rPr>
              <a:t>cross-</a:t>
            </a:r>
            <a:r>
              <a:rPr dirty="0">
                <a:solidFill>
                  <a:srgbClr val="006FC0"/>
                </a:solidFill>
              </a:rPr>
              <a:t>price</a:t>
            </a:r>
            <a:r>
              <a:rPr spc="-25" dirty="0">
                <a:solidFill>
                  <a:srgbClr val="006FC0"/>
                </a:solidFill>
              </a:rPr>
              <a:t> </a:t>
            </a:r>
            <a:r>
              <a:rPr dirty="0">
                <a:solidFill>
                  <a:srgbClr val="006FC0"/>
                </a:solidFill>
              </a:rPr>
              <a:t>elasticity</a:t>
            </a:r>
            <a:r>
              <a:rPr spc="-20" dirty="0">
                <a:solidFill>
                  <a:srgbClr val="006FC0"/>
                </a:solidFill>
              </a:rPr>
              <a:t> </a:t>
            </a:r>
            <a:r>
              <a:rPr dirty="0">
                <a:solidFill>
                  <a:srgbClr val="006FC0"/>
                </a:solidFill>
              </a:rPr>
              <a:t>of</a:t>
            </a:r>
            <a:r>
              <a:rPr spc="-25" dirty="0">
                <a:solidFill>
                  <a:srgbClr val="006FC0"/>
                </a:solidFill>
              </a:rPr>
              <a:t> </a:t>
            </a:r>
            <a:r>
              <a:rPr dirty="0">
                <a:solidFill>
                  <a:srgbClr val="006FC0"/>
                </a:solidFill>
              </a:rPr>
              <a:t>demand</a:t>
            </a:r>
            <a:r>
              <a:rPr spc="-5" dirty="0">
                <a:solidFill>
                  <a:srgbClr val="006FC0"/>
                </a:solidFill>
              </a:rPr>
              <a:t> </a:t>
            </a:r>
            <a:r>
              <a:rPr dirty="0"/>
              <a:t>measures</a:t>
            </a:r>
            <a:r>
              <a:rPr spc="-20" dirty="0"/>
              <a:t> </a:t>
            </a:r>
            <a:r>
              <a:rPr dirty="0"/>
              <a:t>how</a:t>
            </a:r>
            <a:r>
              <a:rPr spc="-20" dirty="0"/>
              <a:t> </a:t>
            </a:r>
            <a:r>
              <a:rPr dirty="0"/>
              <a:t>much</a:t>
            </a:r>
            <a:r>
              <a:rPr spc="-15" dirty="0"/>
              <a:t> </a:t>
            </a:r>
            <a:r>
              <a:rPr dirty="0"/>
              <a:t>the</a:t>
            </a:r>
            <a:r>
              <a:rPr spc="-25" dirty="0"/>
              <a:t> </a:t>
            </a:r>
            <a:r>
              <a:rPr spc="-10" dirty="0"/>
              <a:t>quantity </a:t>
            </a:r>
            <a:r>
              <a:rPr dirty="0"/>
              <a:t>demanded</a:t>
            </a:r>
            <a:r>
              <a:rPr spc="-30" dirty="0"/>
              <a:t> </a:t>
            </a:r>
            <a:r>
              <a:rPr dirty="0"/>
              <a:t>of</a:t>
            </a:r>
            <a:r>
              <a:rPr spc="-35" dirty="0"/>
              <a:t> </a:t>
            </a:r>
            <a:r>
              <a:rPr dirty="0"/>
              <a:t>one</a:t>
            </a:r>
            <a:r>
              <a:rPr spc="-35" dirty="0"/>
              <a:t> </a:t>
            </a:r>
            <a:r>
              <a:rPr dirty="0"/>
              <a:t>good</a:t>
            </a:r>
            <a:r>
              <a:rPr spc="-40" dirty="0"/>
              <a:t> </a:t>
            </a:r>
            <a:r>
              <a:rPr dirty="0"/>
              <a:t>responds</a:t>
            </a:r>
            <a:r>
              <a:rPr spc="-40" dirty="0"/>
              <a:t> </a:t>
            </a:r>
            <a:r>
              <a:rPr dirty="0"/>
              <a:t>to</a:t>
            </a:r>
            <a:r>
              <a:rPr spc="-25" dirty="0"/>
              <a:t> </a:t>
            </a:r>
            <a:r>
              <a:rPr dirty="0"/>
              <a:t>the</a:t>
            </a:r>
            <a:r>
              <a:rPr spc="-45" dirty="0"/>
              <a:t> </a:t>
            </a:r>
            <a:r>
              <a:rPr dirty="0"/>
              <a:t>price</a:t>
            </a:r>
            <a:r>
              <a:rPr spc="-40" dirty="0"/>
              <a:t> </a:t>
            </a:r>
            <a:r>
              <a:rPr dirty="0"/>
              <a:t>of</a:t>
            </a:r>
            <a:r>
              <a:rPr spc="-35" dirty="0"/>
              <a:t> </a:t>
            </a:r>
            <a:r>
              <a:rPr dirty="0"/>
              <a:t>another</a:t>
            </a:r>
            <a:r>
              <a:rPr spc="-45" dirty="0"/>
              <a:t> </a:t>
            </a:r>
            <a:r>
              <a:rPr spc="-10" dirty="0"/>
              <a:t>good.</a:t>
            </a:r>
          </a:p>
          <a:p>
            <a:pPr marL="361950" indent="-342265">
              <a:lnSpc>
                <a:spcPct val="100000"/>
              </a:lnSpc>
              <a:spcBef>
                <a:spcPts val="530"/>
              </a:spcBef>
              <a:buFont typeface="Arial"/>
              <a:buChar char="•"/>
              <a:tabLst>
                <a:tab pos="362585" algn="l"/>
                <a:tab pos="945515" algn="l"/>
                <a:tab pos="1671955" algn="l"/>
                <a:tab pos="2836545" algn="l"/>
                <a:tab pos="3231515" algn="l"/>
                <a:tab pos="4131945" algn="l"/>
                <a:tab pos="5388610" algn="l"/>
                <a:tab pos="6042660" algn="l"/>
                <a:tab pos="6837680" algn="l"/>
                <a:tab pos="7377430" algn="l"/>
              </a:tabLst>
            </a:pPr>
            <a:r>
              <a:rPr spc="-25" dirty="0"/>
              <a:t>The</a:t>
            </a:r>
            <a:r>
              <a:rPr dirty="0"/>
              <a:t>	</a:t>
            </a:r>
            <a:r>
              <a:rPr spc="-10" dirty="0">
                <a:solidFill>
                  <a:srgbClr val="006FC0"/>
                </a:solidFill>
              </a:rPr>
              <a:t>price</a:t>
            </a:r>
            <a:r>
              <a:rPr dirty="0">
                <a:solidFill>
                  <a:srgbClr val="006FC0"/>
                </a:solidFill>
              </a:rPr>
              <a:t>	</a:t>
            </a:r>
            <a:r>
              <a:rPr spc="-10" dirty="0">
                <a:solidFill>
                  <a:srgbClr val="006FC0"/>
                </a:solidFill>
              </a:rPr>
              <a:t>elasticity</a:t>
            </a:r>
            <a:r>
              <a:rPr dirty="0">
                <a:solidFill>
                  <a:srgbClr val="006FC0"/>
                </a:solidFill>
              </a:rPr>
              <a:t>	</a:t>
            </a:r>
            <a:r>
              <a:rPr spc="-25" dirty="0">
                <a:solidFill>
                  <a:srgbClr val="006FC0"/>
                </a:solidFill>
              </a:rPr>
              <a:t>of</a:t>
            </a:r>
            <a:r>
              <a:rPr dirty="0">
                <a:solidFill>
                  <a:srgbClr val="006FC0"/>
                </a:solidFill>
              </a:rPr>
              <a:t>	</a:t>
            </a:r>
            <a:r>
              <a:rPr spc="-10" dirty="0">
                <a:solidFill>
                  <a:srgbClr val="006FC0"/>
                </a:solidFill>
              </a:rPr>
              <a:t>supply</a:t>
            </a:r>
            <a:r>
              <a:rPr dirty="0">
                <a:solidFill>
                  <a:srgbClr val="006FC0"/>
                </a:solidFill>
              </a:rPr>
              <a:t>	</a:t>
            </a:r>
            <a:r>
              <a:rPr spc="-10" dirty="0"/>
              <a:t>measures</a:t>
            </a:r>
            <a:r>
              <a:rPr dirty="0"/>
              <a:t>	</a:t>
            </a:r>
            <a:r>
              <a:rPr spc="-25" dirty="0"/>
              <a:t>how</a:t>
            </a:r>
            <a:r>
              <a:rPr dirty="0"/>
              <a:t>	</a:t>
            </a:r>
            <a:r>
              <a:rPr spc="-20" dirty="0"/>
              <a:t>much</a:t>
            </a:r>
            <a:r>
              <a:rPr dirty="0"/>
              <a:t>	</a:t>
            </a:r>
            <a:r>
              <a:rPr spc="-25" dirty="0"/>
              <a:t>the</a:t>
            </a:r>
            <a:r>
              <a:rPr dirty="0"/>
              <a:t>	</a:t>
            </a:r>
            <a:r>
              <a:rPr spc="-10" dirty="0"/>
              <a:t>quantity</a:t>
            </a:r>
          </a:p>
          <a:p>
            <a:pPr marL="362585">
              <a:lnSpc>
                <a:spcPct val="100000"/>
              </a:lnSpc>
            </a:pPr>
            <a:r>
              <a:rPr dirty="0"/>
              <a:t>supplied</a:t>
            </a:r>
            <a:r>
              <a:rPr spc="-50" dirty="0"/>
              <a:t> </a:t>
            </a:r>
            <a:r>
              <a:rPr dirty="0"/>
              <a:t>responds</a:t>
            </a:r>
            <a:r>
              <a:rPr spc="-55" dirty="0"/>
              <a:t> </a:t>
            </a:r>
            <a:r>
              <a:rPr dirty="0"/>
              <a:t>to</a:t>
            </a:r>
            <a:r>
              <a:rPr spc="-20" dirty="0"/>
              <a:t> </a:t>
            </a:r>
            <a:r>
              <a:rPr dirty="0"/>
              <a:t>changes</a:t>
            </a:r>
            <a:r>
              <a:rPr spc="-35" dirty="0"/>
              <a:t> </a:t>
            </a:r>
            <a:r>
              <a:rPr dirty="0"/>
              <a:t>in</a:t>
            </a:r>
            <a:r>
              <a:rPr spc="-50" dirty="0"/>
              <a:t> </a:t>
            </a:r>
            <a:r>
              <a:rPr dirty="0"/>
              <a:t>the</a:t>
            </a:r>
            <a:r>
              <a:rPr spc="-20" dirty="0"/>
              <a:t> </a:t>
            </a:r>
            <a:r>
              <a:rPr spc="-10" dirty="0"/>
              <a:t>price.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15570">
              <a:lnSpc>
                <a:spcPts val="1240"/>
              </a:lnSpc>
            </a:pPr>
            <a:fld id="{81D60167-4931-47E6-BA6A-407CBD079E47}" type="slidenum">
              <a:rPr spc="-50" dirty="0"/>
              <a:t>6</a:t>
            </a:fld>
            <a:endParaRPr spc="-50" dirty="0"/>
          </a:p>
        </p:txBody>
      </p:sp>
      <p:sp>
        <p:nvSpPr>
          <p:cNvPr id="2" name="object 2"/>
          <p:cNvSpPr txBox="1"/>
          <p:nvPr/>
        </p:nvSpPr>
        <p:spPr>
          <a:xfrm>
            <a:off x="409143" y="421005"/>
            <a:ext cx="1936750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b="1" dirty="0">
                <a:solidFill>
                  <a:srgbClr val="006FC0"/>
                </a:solidFill>
                <a:latin typeface="Calibri"/>
                <a:cs typeface="Calibri"/>
              </a:rPr>
              <a:t>LECTURE</a:t>
            </a:r>
            <a:r>
              <a:rPr sz="2000" b="1" spc="-8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b="1" spc="-10" dirty="0">
                <a:solidFill>
                  <a:srgbClr val="006FC0"/>
                </a:solidFill>
                <a:latin typeface="Calibri"/>
                <a:cs typeface="Calibri"/>
              </a:rPr>
              <a:t>OUTLINE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09143" y="1518665"/>
            <a:ext cx="7595234" cy="179451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469900" indent="-457200">
              <a:lnSpc>
                <a:spcPct val="100000"/>
              </a:lnSpc>
              <a:spcBef>
                <a:spcPts val="105"/>
              </a:spcBef>
              <a:buAutoNum type="arabicPeriod"/>
              <a:tabLst>
                <a:tab pos="469900" algn="l"/>
              </a:tabLst>
            </a:pPr>
            <a:r>
              <a:rPr sz="2000" dirty="0">
                <a:latin typeface="Calibri"/>
                <a:cs typeface="Calibri"/>
              </a:rPr>
              <a:t>Price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elasticity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of</a:t>
            </a:r>
            <a:r>
              <a:rPr sz="2000" spc="-6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demand</a:t>
            </a:r>
            <a:endParaRPr sz="20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915"/>
              </a:spcBef>
              <a:buFont typeface="Calibri"/>
              <a:buAutoNum type="arabicPeriod"/>
            </a:pPr>
            <a:endParaRPr sz="2000">
              <a:latin typeface="Calibri"/>
              <a:cs typeface="Calibri"/>
            </a:endParaRPr>
          </a:p>
          <a:p>
            <a:pPr marL="469900" indent="-457200">
              <a:lnSpc>
                <a:spcPct val="100000"/>
              </a:lnSpc>
              <a:spcBef>
                <a:spcPts val="5"/>
              </a:spcBef>
              <a:buAutoNum type="arabicPeriod"/>
              <a:tabLst>
                <a:tab pos="469900" algn="l"/>
              </a:tabLst>
            </a:pPr>
            <a:r>
              <a:rPr sz="2000" dirty="0">
                <a:latin typeface="Calibri"/>
                <a:cs typeface="Calibri"/>
              </a:rPr>
              <a:t>Other</a:t>
            </a:r>
            <a:r>
              <a:rPr sz="2000" spc="-6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demand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elasticities:</a:t>
            </a:r>
            <a:r>
              <a:rPr sz="2000" spc="-1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income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elasticity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and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spc="-25" dirty="0">
                <a:latin typeface="Calibri"/>
                <a:cs typeface="Calibri"/>
              </a:rPr>
              <a:t>cross-</a:t>
            </a:r>
            <a:r>
              <a:rPr sz="2000" dirty="0">
                <a:latin typeface="Calibri"/>
                <a:cs typeface="Calibri"/>
              </a:rPr>
              <a:t>price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elasticity</a:t>
            </a:r>
            <a:endParaRPr sz="20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915"/>
              </a:spcBef>
              <a:buFont typeface="Calibri"/>
              <a:buAutoNum type="arabicPeriod"/>
            </a:pPr>
            <a:endParaRPr sz="2000">
              <a:latin typeface="Calibri"/>
              <a:cs typeface="Calibri"/>
            </a:endParaRPr>
          </a:p>
          <a:p>
            <a:pPr marL="469900" indent="-457200">
              <a:lnSpc>
                <a:spcPct val="100000"/>
              </a:lnSpc>
              <a:buAutoNum type="arabicPeriod"/>
              <a:tabLst>
                <a:tab pos="469900" algn="l"/>
              </a:tabLst>
            </a:pPr>
            <a:r>
              <a:rPr sz="2000" dirty="0">
                <a:latin typeface="Calibri"/>
                <a:cs typeface="Calibri"/>
              </a:rPr>
              <a:t>Price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elasticity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of</a:t>
            </a:r>
            <a:r>
              <a:rPr sz="2000" spc="-6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supply</a:t>
            </a:r>
            <a:endParaRPr sz="20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15570">
              <a:lnSpc>
                <a:spcPts val="1240"/>
              </a:lnSpc>
            </a:pPr>
            <a:fld id="{81D60167-4931-47E6-BA6A-407CBD079E47}" type="slidenum">
              <a:rPr spc="-50" dirty="0"/>
              <a:t>7</a:t>
            </a:fld>
            <a:endParaRPr spc="-50"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860550" y="2758262"/>
            <a:ext cx="5166995" cy="5143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3200" dirty="0"/>
              <a:t>PRICE</a:t>
            </a:r>
            <a:r>
              <a:rPr sz="3200" spc="-25" dirty="0"/>
              <a:t> </a:t>
            </a:r>
            <a:r>
              <a:rPr sz="3200" dirty="0"/>
              <a:t>ELASTICITY</a:t>
            </a:r>
            <a:r>
              <a:rPr sz="3200" spc="-15" dirty="0"/>
              <a:t> </a:t>
            </a:r>
            <a:r>
              <a:rPr sz="3200" dirty="0"/>
              <a:t>OF</a:t>
            </a:r>
            <a:r>
              <a:rPr sz="3200" spc="-10" dirty="0"/>
              <a:t> DEMAND</a:t>
            </a:r>
            <a:endParaRPr sz="320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15570">
              <a:lnSpc>
                <a:spcPts val="1240"/>
              </a:lnSpc>
            </a:pPr>
            <a:fld id="{81D60167-4931-47E6-BA6A-407CBD079E47}" type="slidenum">
              <a:rPr spc="-50" dirty="0"/>
              <a:t>8</a:t>
            </a:fld>
            <a:endParaRPr spc="-50"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261619" rIns="0" bIns="0" rtlCol="0">
            <a:spAutoFit/>
          </a:bodyPr>
          <a:lstStyle/>
          <a:p>
            <a:pPr marL="342900">
              <a:lnSpc>
                <a:spcPct val="100000"/>
              </a:lnSpc>
              <a:spcBef>
                <a:spcPts val="95"/>
              </a:spcBef>
            </a:pPr>
            <a:r>
              <a:rPr sz="2200" dirty="0"/>
              <a:t>THE</a:t>
            </a:r>
            <a:r>
              <a:rPr sz="2200" spc="-65" dirty="0"/>
              <a:t> </a:t>
            </a:r>
            <a:r>
              <a:rPr sz="2200" dirty="0"/>
              <a:t>ELASTICITY</a:t>
            </a:r>
            <a:r>
              <a:rPr sz="2200" spc="-55" dirty="0"/>
              <a:t> </a:t>
            </a:r>
            <a:r>
              <a:rPr sz="2200" dirty="0"/>
              <a:t>OF</a:t>
            </a:r>
            <a:r>
              <a:rPr sz="2200" spc="-50" dirty="0"/>
              <a:t> </a:t>
            </a:r>
            <a:r>
              <a:rPr sz="2200" spc="-10" dirty="0"/>
              <a:t>DEMAND</a:t>
            </a:r>
            <a:endParaRPr sz="2200"/>
          </a:p>
        </p:txBody>
      </p:sp>
      <p:sp>
        <p:nvSpPr>
          <p:cNvPr id="3" name="object 3"/>
          <p:cNvSpPr txBox="1"/>
          <p:nvPr/>
        </p:nvSpPr>
        <p:spPr>
          <a:xfrm>
            <a:off x="409143" y="1037082"/>
            <a:ext cx="8335009" cy="405066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algn="just">
              <a:lnSpc>
                <a:spcPct val="100000"/>
              </a:lnSpc>
              <a:spcBef>
                <a:spcPts val="105"/>
              </a:spcBef>
            </a:pPr>
            <a:r>
              <a:rPr sz="2000" b="1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Price</a:t>
            </a:r>
            <a:r>
              <a:rPr sz="2000" b="1" u="sng" spc="-3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000" b="1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Elasticity</a:t>
            </a:r>
            <a:r>
              <a:rPr sz="2000" b="1" u="sng" spc="-6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000" b="1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of</a:t>
            </a:r>
            <a:r>
              <a:rPr sz="2000" b="1" u="sng" spc="-2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000" b="1" u="sng" spc="-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Demand</a:t>
            </a:r>
            <a:endParaRPr sz="20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915"/>
              </a:spcBef>
            </a:pPr>
            <a:endParaRPr sz="2000">
              <a:latin typeface="Calibri"/>
              <a:cs typeface="Calibri"/>
            </a:endParaRPr>
          </a:p>
          <a:p>
            <a:pPr marL="12700" marR="5715" algn="just">
              <a:lnSpc>
                <a:spcPct val="100000"/>
              </a:lnSpc>
            </a:pPr>
            <a:r>
              <a:rPr sz="2000" dirty="0">
                <a:latin typeface="Calibri"/>
                <a:cs typeface="Calibri"/>
              </a:rPr>
              <a:t>(</a:t>
            </a:r>
            <a:r>
              <a:rPr sz="2000" b="1" i="1" dirty="0">
                <a:solidFill>
                  <a:srgbClr val="C0504D"/>
                </a:solidFill>
                <a:latin typeface="Calibri"/>
                <a:cs typeface="Calibri"/>
              </a:rPr>
              <a:t>Law</a:t>
            </a:r>
            <a:r>
              <a:rPr sz="2000" b="1" i="1" spc="60" dirty="0">
                <a:solidFill>
                  <a:srgbClr val="C0504D"/>
                </a:solidFill>
                <a:latin typeface="Calibri"/>
                <a:cs typeface="Calibri"/>
              </a:rPr>
              <a:t>  </a:t>
            </a:r>
            <a:r>
              <a:rPr sz="2000" b="1" i="1" dirty="0">
                <a:solidFill>
                  <a:srgbClr val="C0504D"/>
                </a:solidFill>
                <a:latin typeface="Calibri"/>
                <a:cs typeface="Calibri"/>
              </a:rPr>
              <a:t>of</a:t>
            </a:r>
            <a:r>
              <a:rPr sz="2000" b="1" i="1" spc="60" dirty="0">
                <a:solidFill>
                  <a:srgbClr val="C0504D"/>
                </a:solidFill>
                <a:latin typeface="Calibri"/>
                <a:cs typeface="Calibri"/>
              </a:rPr>
              <a:t>  </a:t>
            </a:r>
            <a:r>
              <a:rPr sz="2000" b="1" i="1" dirty="0">
                <a:solidFill>
                  <a:srgbClr val="C0504D"/>
                </a:solidFill>
                <a:latin typeface="Calibri"/>
                <a:cs typeface="Calibri"/>
              </a:rPr>
              <a:t>demand</a:t>
            </a:r>
            <a:r>
              <a:rPr sz="2000" i="1" dirty="0">
                <a:latin typeface="Calibri"/>
                <a:cs typeface="Calibri"/>
              </a:rPr>
              <a:t>:</a:t>
            </a:r>
            <a:r>
              <a:rPr sz="2000" i="1" spc="60" dirty="0">
                <a:latin typeface="Calibri"/>
                <a:cs typeface="Calibri"/>
              </a:rPr>
              <a:t>  </a:t>
            </a:r>
            <a:r>
              <a:rPr sz="2000" i="1" dirty="0">
                <a:latin typeface="Calibri"/>
                <a:cs typeface="Calibri"/>
              </a:rPr>
              <a:t>when</a:t>
            </a:r>
            <a:r>
              <a:rPr sz="2000" i="1" spc="70" dirty="0">
                <a:latin typeface="Calibri"/>
                <a:cs typeface="Calibri"/>
              </a:rPr>
              <a:t>  </a:t>
            </a:r>
            <a:r>
              <a:rPr sz="2000" i="1" dirty="0">
                <a:latin typeface="Calibri"/>
                <a:cs typeface="Calibri"/>
              </a:rPr>
              <a:t>the</a:t>
            </a:r>
            <a:r>
              <a:rPr sz="2000" i="1" spc="60" dirty="0">
                <a:latin typeface="Calibri"/>
                <a:cs typeface="Calibri"/>
              </a:rPr>
              <a:t>  </a:t>
            </a:r>
            <a:r>
              <a:rPr sz="2000" i="1" dirty="0">
                <a:latin typeface="Calibri"/>
                <a:cs typeface="Calibri"/>
              </a:rPr>
              <a:t>price</a:t>
            </a:r>
            <a:r>
              <a:rPr sz="2000" i="1" spc="65" dirty="0">
                <a:latin typeface="Calibri"/>
                <a:cs typeface="Calibri"/>
              </a:rPr>
              <a:t>  </a:t>
            </a:r>
            <a:r>
              <a:rPr sz="2000" i="1" dirty="0">
                <a:latin typeface="Calibri"/>
                <a:cs typeface="Calibri"/>
              </a:rPr>
              <a:t>of</a:t>
            </a:r>
            <a:r>
              <a:rPr sz="2000" i="1" spc="60" dirty="0">
                <a:latin typeface="Calibri"/>
                <a:cs typeface="Calibri"/>
              </a:rPr>
              <a:t>  </a:t>
            </a:r>
            <a:r>
              <a:rPr sz="2000" i="1" dirty="0">
                <a:latin typeface="Calibri"/>
                <a:cs typeface="Calibri"/>
              </a:rPr>
              <a:t>a</a:t>
            </a:r>
            <a:r>
              <a:rPr sz="2000" i="1" spc="60" dirty="0">
                <a:latin typeface="Calibri"/>
                <a:cs typeface="Calibri"/>
              </a:rPr>
              <a:t>  </a:t>
            </a:r>
            <a:r>
              <a:rPr sz="2000" i="1" dirty="0">
                <a:latin typeface="Calibri"/>
                <a:cs typeface="Calibri"/>
              </a:rPr>
              <a:t>good</a:t>
            </a:r>
            <a:r>
              <a:rPr sz="2000" i="1" spc="65" dirty="0">
                <a:latin typeface="Calibri"/>
                <a:cs typeface="Calibri"/>
              </a:rPr>
              <a:t>  </a:t>
            </a:r>
            <a:r>
              <a:rPr sz="2000" i="1" dirty="0">
                <a:latin typeface="Calibri"/>
                <a:cs typeface="Calibri"/>
              </a:rPr>
              <a:t>falls,</a:t>
            </a:r>
            <a:r>
              <a:rPr sz="2000" i="1" spc="65" dirty="0">
                <a:latin typeface="Calibri"/>
                <a:cs typeface="Calibri"/>
              </a:rPr>
              <a:t>  </a:t>
            </a:r>
            <a:r>
              <a:rPr sz="2000" i="1" dirty="0">
                <a:latin typeface="Calibri"/>
                <a:cs typeface="Calibri"/>
              </a:rPr>
              <a:t>the</a:t>
            </a:r>
            <a:r>
              <a:rPr sz="2000" i="1" spc="65" dirty="0">
                <a:latin typeface="Calibri"/>
                <a:cs typeface="Calibri"/>
              </a:rPr>
              <a:t>  </a:t>
            </a:r>
            <a:r>
              <a:rPr sz="2000" i="1" dirty="0">
                <a:latin typeface="Calibri"/>
                <a:cs typeface="Calibri"/>
              </a:rPr>
              <a:t>quantity</a:t>
            </a:r>
            <a:r>
              <a:rPr sz="2000" i="1" spc="70" dirty="0">
                <a:latin typeface="Calibri"/>
                <a:cs typeface="Calibri"/>
              </a:rPr>
              <a:t>  </a:t>
            </a:r>
            <a:r>
              <a:rPr sz="2000" i="1" spc="-10" dirty="0">
                <a:latin typeface="Calibri"/>
                <a:cs typeface="Calibri"/>
              </a:rPr>
              <a:t>demanded increases</a:t>
            </a:r>
            <a:r>
              <a:rPr sz="2000" spc="-10" dirty="0">
                <a:latin typeface="Calibri"/>
                <a:cs typeface="Calibri"/>
              </a:rPr>
              <a:t>.)</a:t>
            </a:r>
            <a:endParaRPr sz="20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919"/>
              </a:spcBef>
            </a:pPr>
            <a:endParaRPr sz="2000">
              <a:latin typeface="Calibri"/>
              <a:cs typeface="Calibri"/>
            </a:endParaRPr>
          </a:p>
          <a:p>
            <a:pPr marL="12700" marR="5080" algn="just">
              <a:lnSpc>
                <a:spcPct val="100000"/>
              </a:lnSpc>
            </a:pPr>
            <a:r>
              <a:rPr sz="2000" b="1" dirty="0">
                <a:solidFill>
                  <a:srgbClr val="006FC0"/>
                </a:solidFill>
                <a:latin typeface="Calibri"/>
                <a:cs typeface="Calibri"/>
              </a:rPr>
              <a:t>Price</a:t>
            </a:r>
            <a:r>
              <a:rPr sz="2000" b="1" spc="-1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006FC0"/>
                </a:solidFill>
                <a:latin typeface="Calibri"/>
                <a:cs typeface="Calibri"/>
              </a:rPr>
              <a:t>elasticity</a:t>
            </a:r>
            <a:r>
              <a:rPr sz="2000" b="1" spc="-1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006FC0"/>
                </a:solidFill>
                <a:latin typeface="Calibri"/>
                <a:cs typeface="Calibri"/>
              </a:rPr>
              <a:t>of</a:t>
            </a:r>
            <a:r>
              <a:rPr sz="2000" b="1" spc="-3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006FC0"/>
                </a:solidFill>
                <a:latin typeface="Calibri"/>
                <a:cs typeface="Calibri"/>
              </a:rPr>
              <a:t>demand</a:t>
            </a:r>
            <a:r>
              <a:rPr sz="2000" dirty="0">
                <a:latin typeface="Calibri"/>
                <a:cs typeface="Calibri"/>
              </a:rPr>
              <a:t>:</a:t>
            </a:r>
            <a:r>
              <a:rPr sz="2000" spc="-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measure</a:t>
            </a:r>
            <a:r>
              <a:rPr sz="2000" spc="-1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of</a:t>
            </a:r>
            <a:r>
              <a:rPr sz="2000" spc="-1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how</a:t>
            </a:r>
            <a:r>
              <a:rPr sz="2000" spc="-1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much</a:t>
            </a:r>
            <a:r>
              <a:rPr sz="2000" spc="-2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-2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quantity</a:t>
            </a:r>
            <a:r>
              <a:rPr sz="2000" spc="-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demanded</a:t>
            </a:r>
            <a:r>
              <a:rPr sz="2000" spc="-1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of</a:t>
            </a:r>
            <a:r>
              <a:rPr sz="2000" spc="-20" dirty="0">
                <a:latin typeface="Calibri"/>
                <a:cs typeface="Calibri"/>
              </a:rPr>
              <a:t> </a:t>
            </a:r>
            <a:r>
              <a:rPr sz="2000" spc="-50" dirty="0">
                <a:latin typeface="Calibri"/>
                <a:cs typeface="Calibri"/>
              </a:rPr>
              <a:t>a </a:t>
            </a:r>
            <a:r>
              <a:rPr sz="2000" dirty="0">
                <a:latin typeface="Calibri"/>
                <a:cs typeface="Calibri"/>
              </a:rPr>
              <a:t>good</a:t>
            </a:r>
            <a:r>
              <a:rPr sz="2000" spc="95" dirty="0">
                <a:latin typeface="Calibri"/>
                <a:cs typeface="Calibri"/>
              </a:rPr>
              <a:t>  </a:t>
            </a:r>
            <a:r>
              <a:rPr sz="2000" dirty="0">
                <a:latin typeface="Calibri"/>
                <a:cs typeface="Calibri"/>
              </a:rPr>
              <a:t>responds</a:t>
            </a:r>
            <a:r>
              <a:rPr sz="2000" spc="95" dirty="0">
                <a:latin typeface="Calibri"/>
                <a:cs typeface="Calibri"/>
              </a:rPr>
              <a:t>  </a:t>
            </a:r>
            <a:r>
              <a:rPr sz="2000" dirty="0">
                <a:latin typeface="Calibri"/>
                <a:cs typeface="Calibri"/>
              </a:rPr>
              <a:t>to</a:t>
            </a:r>
            <a:r>
              <a:rPr sz="2000" spc="95" dirty="0">
                <a:latin typeface="Calibri"/>
                <a:cs typeface="Calibri"/>
              </a:rPr>
              <a:t>  </a:t>
            </a:r>
            <a:r>
              <a:rPr sz="2000" dirty="0">
                <a:latin typeface="Calibri"/>
                <a:cs typeface="Calibri"/>
              </a:rPr>
              <a:t>a</a:t>
            </a:r>
            <a:r>
              <a:rPr sz="2000" spc="100" dirty="0">
                <a:latin typeface="Calibri"/>
                <a:cs typeface="Calibri"/>
              </a:rPr>
              <a:t>  </a:t>
            </a:r>
            <a:r>
              <a:rPr sz="2000" dirty="0">
                <a:latin typeface="Calibri"/>
                <a:cs typeface="Calibri"/>
              </a:rPr>
              <a:t>change</a:t>
            </a:r>
            <a:r>
              <a:rPr sz="2000" spc="95" dirty="0">
                <a:latin typeface="Calibri"/>
                <a:cs typeface="Calibri"/>
              </a:rPr>
              <a:t>  </a:t>
            </a:r>
            <a:r>
              <a:rPr sz="2000" dirty="0">
                <a:latin typeface="Calibri"/>
                <a:cs typeface="Calibri"/>
              </a:rPr>
              <a:t>in</a:t>
            </a:r>
            <a:r>
              <a:rPr sz="2000" spc="95" dirty="0">
                <a:latin typeface="Calibri"/>
                <a:cs typeface="Calibri"/>
              </a:rPr>
              <a:t> 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95" dirty="0">
                <a:latin typeface="Calibri"/>
                <a:cs typeface="Calibri"/>
              </a:rPr>
              <a:t>  </a:t>
            </a:r>
            <a:r>
              <a:rPr sz="2000" dirty="0">
                <a:latin typeface="Calibri"/>
                <a:cs typeface="Calibri"/>
              </a:rPr>
              <a:t>price</a:t>
            </a:r>
            <a:r>
              <a:rPr sz="2000" spc="90" dirty="0">
                <a:latin typeface="Calibri"/>
                <a:cs typeface="Calibri"/>
              </a:rPr>
              <a:t>  </a:t>
            </a:r>
            <a:r>
              <a:rPr sz="2000" dirty="0">
                <a:latin typeface="Calibri"/>
                <a:cs typeface="Calibri"/>
              </a:rPr>
              <a:t>of</a:t>
            </a:r>
            <a:r>
              <a:rPr sz="2000" spc="95" dirty="0">
                <a:latin typeface="Calibri"/>
                <a:cs typeface="Calibri"/>
              </a:rPr>
              <a:t>  </a:t>
            </a:r>
            <a:r>
              <a:rPr sz="2000" dirty="0">
                <a:latin typeface="Calibri"/>
                <a:cs typeface="Calibri"/>
              </a:rPr>
              <a:t>that</a:t>
            </a:r>
            <a:r>
              <a:rPr sz="2000" spc="95" dirty="0">
                <a:latin typeface="Calibri"/>
                <a:cs typeface="Calibri"/>
              </a:rPr>
              <a:t>  </a:t>
            </a:r>
            <a:r>
              <a:rPr sz="2000" dirty="0">
                <a:latin typeface="Calibri"/>
                <a:cs typeface="Calibri"/>
              </a:rPr>
              <a:t>good,</a:t>
            </a:r>
            <a:r>
              <a:rPr sz="2000" spc="90" dirty="0">
                <a:latin typeface="Calibri"/>
                <a:cs typeface="Calibri"/>
              </a:rPr>
              <a:t>  </a:t>
            </a:r>
            <a:r>
              <a:rPr sz="2000" dirty="0">
                <a:latin typeface="Calibri"/>
                <a:cs typeface="Calibri"/>
              </a:rPr>
              <a:t>computed</a:t>
            </a:r>
            <a:r>
              <a:rPr sz="2000" spc="95" dirty="0">
                <a:latin typeface="Calibri"/>
                <a:cs typeface="Calibri"/>
              </a:rPr>
              <a:t>  </a:t>
            </a:r>
            <a:r>
              <a:rPr sz="2000" dirty="0">
                <a:latin typeface="Calibri"/>
                <a:cs typeface="Calibri"/>
              </a:rPr>
              <a:t>as</a:t>
            </a:r>
            <a:r>
              <a:rPr sz="2000" spc="95" dirty="0">
                <a:latin typeface="Calibri"/>
                <a:cs typeface="Calibri"/>
              </a:rPr>
              <a:t>  </a:t>
            </a:r>
            <a:r>
              <a:rPr sz="2000" spc="-25" dirty="0">
                <a:latin typeface="Calibri"/>
                <a:cs typeface="Calibri"/>
              </a:rPr>
              <a:t>the </a:t>
            </a:r>
            <a:r>
              <a:rPr sz="2000" dirty="0">
                <a:latin typeface="Calibri"/>
                <a:cs typeface="Calibri"/>
              </a:rPr>
              <a:t>percentage</a:t>
            </a:r>
            <a:r>
              <a:rPr sz="2000" spc="11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change</a:t>
            </a:r>
            <a:r>
              <a:rPr sz="2000" spc="10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in</a:t>
            </a:r>
            <a:r>
              <a:rPr sz="2000" spc="11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quantity</a:t>
            </a:r>
            <a:r>
              <a:rPr sz="2000" spc="11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demanded</a:t>
            </a:r>
            <a:r>
              <a:rPr sz="2000" spc="10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divided</a:t>
            </a:r>
            <a:r>
              <a:rPr sz="2000" spc="10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by</a:t>
            </a:r>
            <a:r>
              <a:rPr sz="2000" spc="11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10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percentage</a:t>
            </a:r>
            <a:r>
              <a:rPr sz="2000" spc="10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change</a:t>
            </a:r>
            <a:r>
              <a:rPr sz="2000" spc="110" dirty="0">
                <a:latin typeface="Calibri"/>
                <a:cs typeface="Calibri"/>
              </a:rPr>
              <a:t> </a:t>
            </a:r>
            <a:r>
              <a:rPr sz="2000" spc="-25" dirty="0">
                <a:latin typeface="Calibri"/>
                <a:cs typeface="Calibri"/>
              </a:rPr>
              <a:t>in </a:t>
            </a:r>
            <a:r>
              <a:rPr sz="2000" spc="-10" dirty="0">
                <a:latin typeface="Calibri"/>
                <a:cs typeface="Calibri"/>
              </a:rPr>
              <a:t>price.</a:t>
            </a:r>
            <a:endParaRPr sz="20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919"/>
              </a:spcBef>
            </a:pPr>
            <a:endParaRPr sz="2000">
              <a:latin typeface="Calibri"/>
              <a:cs typeface="Calibri"/>
            </a:endParaRPr>
          </a:p>
          <a:p>
            <a:pPr marL="12700" algn="just">
              <a:lnSpc>
                <a:spcPct val="100000"/>
              </a:lnSpc>
            </a:pPr>
            <a:r>
              <a:rPr sz="2000" dirty="0">
                <a:latin typeface="Calibri"/>
                <a:cs typeface="Calibri"/>
              </a:rPr>
              <a:t>Its</a:t>
            </a:r>
            <a:r>
              <a:rPr sz="2000" spc="140" dirty="0">
                <a:latin typeface="Calibri"/>
                <a:cs typeface="Calibri"/>
              </a:rPr>
              <a:t>  </a:t>
            </a:r>
            <a:r>
              <a:rPr sz="2000" dirty="0">
                <a:latin typeface="Calibri"/>
                <a:cs typeface="Calibri"/>
              </a:rPr>
              <a:t>value</a:t>
            </a:r>
            <a:r>
              <a:rPr sz="2000" spc="150" dirty="0">
                <a:latin typeface="Calibri"/>
                <a:cs typeface="Calibri"/>
              </a:rPr>
              <a:t>  </a:t>
            </a:r>
            <a:r>
              <a:rPr sz="2000" dirty="0">
                <a:latin typeface="Calibri"/>
                <a:cs typeface="Calibri"/>
              </a:rPr>
              <a:t>can</a:t>
            </a:r>
            <a:r>
              <a:rPr sz="2000" spc="150" dirty="0">
                <a:latin typeface="Calibri"/>
                <a:cs typeface="Calibri"/>
              </a:rPr>
              <a:t>  </a:t>
            </a:r>
            <a:r>
              <a:rPr sz="2000" dirty="0">
                <a:latin typeface="Calibri"/>
                <a:cs typeface="Calibri"/>
              </a:rPr>
              <a:t>be</a:t>
            </a:r>
            <a:r>
              <a:rPr sz="2000" spc="155" dirty="0">
                <a:latin typeface="Calibri"/>
                <a:cs typeface="Calibri"/>
              </a:rPr>
              <a:t>  </a:t>
            </a:r>
            <a:r>
              <a:rPr sz="2000" dirty="0">
                <a:latin typeface="Calibri"/>
                <a:cs typeface="Calibri"/>
              </a:rPr>
              <a:t>interpreted</a:t>
            </a:r>
            <a:r>
              <a:rPr sz="2000" spc="155" dirty="0">
                <a:latin typeface="Calibri"/>
                <a:cs typeface="Calibri"/>
              </a:rPr>
              <a:t>  </a:t>
            </a:r>
            <a:r>
              <a:rPr sz="2000" dirty="0">
                <a:latin typeface="Calibri"/>
                <a:cs typeface="Calibri"/>
              </a:rPr>
              <a:t>as</a:t>
            </a:r>
            <a:r>
              <a:rPr sz="2000" spc="155" dirty="0">
                <a:latin typeface="Calibri"/>
                <a:cs typeface="Calibri"/>
              </a:rPr>
              <a:t> 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155" dirty="0">
                <a:latin typeface="Calibri"/>
                <a:cs typeface="Calibri"/>
              </a:rPr>
              <a:t>  </a:t>
            </a:r>
            <a:r>
              <a:rPr sz="2000" b="1" dirty="0">
                <a:latin typeface="Calibri"/>
                <a:cs typeface="Calibri"/>
              </a:rPr>
              <a:t>percentage</a:t>
            </a:r>
            <a:r>
              <a:rPr sz="2000" b="1" spc="155" dirty="0">
                <a:latin typeface="Calibri"/>
                <a:cs typeface="Calibri"/>
              </a:rPr>
              <a:t>  </a:t>
            </a:r>
            <a:r>
              <a:rPr sz="2000" b="1" dirty="0">
                <a:latin typeface="Calibri"/>
                <a:cs typeface="Calibri"/>
              </a:rPr>
              <a:t>change</a:t>
            </a:r>
            <a:r>
              <a:rPr sz="2000" b="1" spc="155" dirty="0">
                <a:latin typeface="Calibri"/>
                <a:cs typeface="Calibri"/>
              </a:rPr>
              <a:t>  </a:t>
            </a:r>
            <a:r>
              <a:rPr sz="2000" b="1" dirty="0">
                <a:latin typeface="Calibri"/>
                <a:cs typeface="Calibri"/>
              </a:rPr>
              <a:t>in</a:t>
            </a:r>
            <a:r>
              <a:rPr sz="2000" b="1" spc="150" dirty="0">
                <a:latin typeface="Calibri"/>
                <a:cs typeface="Calibri"/>
              </a:rPr>
              <a:t>  </a:t>
            </a:r>
            <a:r>
              <a:rPr sz="2000" b="1" dirty="0">
                <a:latin typeface="Calibri"/>
                <a:cs typeface="Calibri"/>
              </a:rPr>
              <a:t>the</a:t>
            </a:r>
            <a:r>
              <a:rPr sz="2000" b="1" spc="145" dirty="0">
                <a:latin typeface="Calibri"/>
                <a:cs typeface="Calibri"/>
              </a:rPr>
              <a:t>  </a:t>
            </a:r>
            <a:r>
              <a:rPr sz="2000" b="1" spc="-10" dirty="0">
                <a:latin typeface="Calibri"/>
                <a:cs typeface="Calibri"/>
              </a:rPr>
              <a:t>quantity</a:t>
            </a:r>
            <a:endParaRPr sz="2000">
              <a:latin typeface="Calibri"/>
              <a:cs typeface="Calibri"/>
            </a:endParaRPr>
          </a:p>
          <a:p>
            <a:pPr marL="12700" algn="just">
              <a:lnSpc>
                <a:spcPct val="100000"/>
              </a:lnSpc>
              <a:spcBef>
                <a:spcPts val="5"/>
              </a:spcBef>
            </a:pPr>
            <a:r>
              <a:rPr sz="2000" b="1" dirty="0">
                <a:latin typeface="Calibri"/>
                <a:cs typeface="Calibri"/>
              </a:rPr>
              <a:t>demanded</a:t>
            </a:r>
            <a:r>
              <a:rPr sz="2000" b="1" spc="-40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given</a:t>
            </a:r>
            <a:r>
              <a:rPr sz="2000" b="1" spc="-25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a</a:t>
            </a:r>
            <a:r>
              <a:rPr sz="2000" b="1" spc="-35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one</a:t>
            </a:r>
            <a:r>
              <a:rPr sz="2000" b="1" spc="-25" dirty="0">
                <a:latin typeface="Calibri"/>
                <a:cs typeface="Calibri"/>
              </a:rPr>
              <a:t> </a:t>
            </a:r>
            <a:r>
              <a:rPr sz="2000" b="1" spc="-10" dirty="0">
                <a:latin typeface="Calibri"/>
                <a:cs typeface="Calibri"/>
              </a:rPr>
              <a:t>percent</a:t>
            </a:r>
            <a:r>
              <a:rPr sz="2000" b="1" spc="-40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change</a:t>
            </a:r>
            <a:r>
              <a:rPr sz="2000" b="1" spc="-40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in</a:t>
            </a:r>
            <a:r>
              <a:rPr sz="2000" b="1" spc="-30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the</a:t>
            </a:r>
            <a:r>
              <a:rPr sz="2000" b="1" spc="-35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price</a:t>
            </a:r>
            <a:r>
              <a:rPr sz="2000" b="1" spc="-35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of</a:t>
            </a:r>
            <a:r>
              <a:rPr sz="2000" b="1" spc="-30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the</a:t>
            </a:r>
            <a:r>
              <a:rPr sz="2000" b="1" spc="-30" dirty="0">
                <a:latin typeface="Calibri"/>
                <a:cs typeface="Calibri"/>
              </a:rPr>
              <a:t> </a:t>
            </a:r>
            <a:r>
              <a:rPr sz="2000" b="1" spc="-10" dirty="0">
                <a:latin typeface="Calibri"/>
                <a:cs typeface="Calibri"/>
              </a:rPr>
              <a:t>good</a:t>
            </a:r>
            <a:r>
              <a:rPr sz="2000" spc="-10" dirty="0">
                <a:latin typeface="Calibri"/>
                <a:cs typeface="Calibri"/>
              </a:rPr>
              <a:t>.</a:t>
            </a:r>
            <a:endParaRPr sz="20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925067" y="2564892"/>
            <a:ext cx="1847214" cy="1905"/>
          </a:xfrm>
          <a:custGeom>
            <a:avLst/>
            <a:gdLst/>
            <a:ahLst/>
            <a:cxnLst/>
            <a:rect l="l" t="t" r="r" b="b"/>
            <a:pathLst>
              <a:path w="1847214" h="1905">
                <a:moveTo>
                  <a:pt x="1847088" y="1524"/>
                </a:moveTo>
                <a:lnTo>
                  <a:pt x="0" y="0"/>
                </a:lnTo>
              </a:path>
            </a:pathLst>
          </a:custGeom>
          <a:ln w="12700">
            <a:solidFill>
              <a:srgbClr val="BEBEBE"/>
            </a:solidFill>
            <a:prstDash val="sysDash"/>
          </a:ln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3" name="object 3"/>
          <p:cNvGrpSpPr/>
          <p:nvPr/>
        </p:nvGrpSpPr>
        <p:grpSpPr>
          <a:xfrm>
            <a:off x="698245" y="2572257"/>
            <a:ext cx="5111115" cy="3458210"/>
            <a:chOff x="698245" y="2572257"/>
            <a:chExt cx="5111115" cy="3458210"/>
          </a:xfrm>
        </p:grpSpPr>
        <p:sp>
          <p:nvSpPr>
            <p:cNvPr id="4" name="object 4"/>
            <p:cNvSpPr/>
            <p:nvPr/>
          </p:nvSpPr>
          <p:spPr>
            <a:xfrm>
              <a:off x="925068" y="2578607"/>
              <a:ext cx="2329180" cy="3430904"/>
            </a:xfrm>
            <a:custGeom>
              <a:avLst/>
              <a:gdLst/>
              <a:ahLst/>
              <a:cxnLst/>
              <a:rect l="l" t="t" r="r" b="b"/>
              <a:pathLst>
                <a:path w="2329179" h="3430904">
                  <a:moveTo>
                    <a:pt x="2321052" y="1260347"/>
                  </a:moveTo>
                  <a:lnTo>
                    <a:pt x="2328672" y="3430524"/>
                  </a:lnTo>
                </a:path>
                <a:path w="2329179" h="3430904">
                  <a:moveTo>
                    <a:pt x="2328672" y="1298447"/>
                  </a:moveTo>
                  <a:lnTo>
                    <a:pt x="0" y="1298447"/>
                  </a:lnTo>
                </a:path>
                <a:path w="2329179" h="3430904">
                  <a:moveTo>
                    <a:pt x="1839468" y="91439"/>
                  </a:moveTo>
                  <a:lnTo>
                    <a:pt x="1847088" y="3430524"/>
                  </a:lnTo>
                </a:path>
                <a:path w="2329179" h="3430904">
                  <a:moveTo>
                    <a:pt x="623316" y="0"/>
                  </a:moveTo>
                  <a:lnTo>
                    <a:pt x="626363" y="3430524"/>
                  </a:lnTo>
                </a:path>
              </a:pathLst>
            </a:custGeom>
            <a:ln w="12700">
              <a:solidFill>
                <a:srgbClr val="BEBEBE"/>
              </a:solidFill>
              <a:prstDash val="sys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710945" y="6009893"/>
              <a:ext cx="5085715" cy="7620"/>
            </a:xfrm>
            <a:custGeom>
              <a:avLst/>
              <a:gdLst/>
              <a:ahLst/>
              <a:cxnLst/>
              <a:rect l="l" t="t" r="r" b="b"/>
              <a:pathLst>
                <a:path w="5085715" h="7620">
                  <a:moveTo>
                    <a:pt x="0" y="0"/>
                  </a:moveTo>
                  <a:lnTo>
                    <a:pt x="5085588" y="7619"/>
                  </a:lnTo>
                </a:path>
              </a:pathLst>
            </a:custGeom>
            <a:ln w="254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/>
          <p:cNvSpPr txBox="1"/>
          <p:nvPr/>
        </p:nvSpPr>
        <p:spPr>
          <a:xfrm>
            <a:off x="4870830" y="5380735"/>
            <a:ext cx="115887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93675" marR="5080" indent="-18161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solidFill>
                  <a:srgbClr val="92CDDD"/>
                </a:solidFill>
                <a:latin typeface="Calibri"/>
                <a:cs typeface="Calibri"/>
              </a:rPr>
              <a:t>more</a:t>
            </a:r>
            <a:r>
              <a:rPr sz="1800" spc="-40" dirty="0">
                <a:solidFill>
                  <a:srgbClr val="92CDDD"/>
                </a:solidFill>
                <a:latin typeface="Calibri"/>
                <a:cs typeface="Calibri"/>
              </a:rPr>
              <a:t> </a:t>
            </a:r>
            <a:r>
              <a:rPr sz="1800" spc="-10" dirty="0">
                <a:solidFill>
                  <a:srgbClr val="92CDDD"/>
                </a:solidFill>
                <a:latin typeface="Calibri"/>
                <a:cs typeface="Calibri"/>
              </a:rPr>
              <a:t>elastic demand</a:t>
            </a:r>
            <a:endParaRPr sz="1800">
              <a:latin typeface="Calibri"/>
              <a:cs typeface="Calibri"/>
            </a:endParaRPr>
          </a:p>
        </p:txBody>
      </p:sp>
      <p:grpSp>
        <p:nvGrpSpPr>
          <p:cNvPr id="7" name="object 7"/>
          <p:cNvGrpSpPr/>
          <p:nvPr/>
        </p:nvGrpSpPr>
        <p:grpSpPr>
          <a:xfrm>
            <a:off x="1251203" y="1995170"/>
            <a:ext cx="7150734" cy="3453129"/>
            <a:chOff x="1251203" y="1995170"/>
            <a:chExt cx="7150734" cy="3453129"/>
          </a:xfrm>
        </p:grpSpPr>
        <p:pic>
          <p:nvPicPr>
            <p:cNvPr id="8" name="object 8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251203" y="2351532"/>
              <a:ext cx="4111752" cy="3096768"/>
            </a:xfrm>
            <a:prstGeom prst="rect">
              <a:avLst/>
            </a:prstGeom>
          </p:spPr>
        </p:pic>
        <p:sp>
          <p:nvSpPr>
            <p:cNvPr id="9" name="object 9"/>
            <p:cNvSpPr/>
            <p:nvPr/>
          </p:nvSpPr>
          <p:spPr>
            <a:xfrm>
              <a:off x="1305305" y="2385822"/>
              <a:ext cx="4000500" cy="2982595"/>
            </a:xfrm>
            <a:custGeom>
              <a:avLst/>
              <a:gdLst/>
              <a:ahLst/>
              <a:cxnLst/>
              <a:rect l="l" t="t" r="r" b="b"/>
              <a:pathLst>
                <a:path w="4000500" h="2982595">
                  <a:moveTo>
                    <a:pt x="0" y="0"/>
                  </a:moveTo>
                  <a:lnTo>
                    <a:pt x="4000500" y="2982467"/>
                  </a:lnTo>
                </a:path>
              </a:pathLst>
            </a:custGeom>
            <a:ln w="38100">
              <a:solidFill>
                <a:srgbClr val="92CDD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3388613" y="2007870"/>
              <a:ext cx="4208145" cy="779145"/>
            </a:xfrm>
            <a:custGeom>
              <a:avLst/>
              <a:gdLst/>
              <a:ahLst/>
              <a:cxnLst/>
              <a:rect l="l" t="t" r="r" b="b"/>
              <a:pathLst>
                <a:path w="4208145" h="779144">
                  <a:moveTo>
                    <a:pt x="4110482" y="0"/>
                  </a:moveTo>
                  <a:lnTo>
                    <a:pt x="97282" y="0"/>
                  </a:lnTo>
                  <a:lnTo>
                    <a:pt x="59418" y="7645"/>
                  </a:lnTo>
                  <a:lnTo>
                    <a:pt x="28495" y="28495"/>
                  </a:lnTo>
                  <a:lnTo>
                    <a:pt x="7645" y="59418"/>
                  </a:lnTo>
                  <a:lnTo>
                    <a:pt x="0" y="97281"/>
                  </a:lnTo>
                  <a:lnTo>
                    <a:pt x="0" y="681481"/>
                  </a:lnTo>
                  <a:lnTo>
                    <a:pt x="7645" y="719345"/>
                  </a:lnTo>
                  <a:lnTo>
                    <a:pt x="28495" y="750268"/>
                  </a:lnTo>
                  <a:lnTo>
                    <a:pt x="59418" y="771118"/>
                  </a:lnTo>
                  <a:lnTo>
                    <a:pt x="97282" y="778763"/>
                  </a:lnTo>
                  <a:lnTo>
                    <a:pt x="4110482" y="778763"/>
                  </a:lnTo>
                  <a:lnTo>
                    <a:pt x="4148345" y="771118"/>
                  </a:lnTo>
                  <a:lnTo>
                    <a:pt x="4179268" y="750268"/>
                  </a:lnTo>
                  <a:lnTo>
                    <a:pt x="4200118" y="719345"/>
                  </a:lnTo>
                  <a:lnTo>
                    <a:pt x="4207764" y="681481"/>
                  </a:lnTo>
                  <a:lnTo>
                    <a:pt x="4207764" y="97281"/>
                  </a:lnTo>
                  <a:lnTo>
                    <a:pt x="4200118" y="59418"/>
                  </a:lnTo>
                  <a:lnTo>
                    <a:pt x="4179268" y="28495"/>
                  </a:lnTo>
                  <a:lnTo>
                    <a:pt x="4148345" y="7645"/>
                  </a:lnTo>
                  <a:lnTo>
                    <a:pt x="4110482" y="0"/>
                  </a:lnTo>
                  <a:close/>
                </a:path>
              </a:pathLst>
            </a:custGeom>
            <a:solidFill>
              <a:srgbClr val="FFEBD9">
                <a:alpha val="50195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3388613" y="2007870"/>
              <a:ext cx="4208145" cy="779145"/>
            </a:xfrm>
            <a:custGeom>
              <a:avLst/>
              <a:gdLst/>
              <a:ahLst/>
              <a:cxnLst/>
              <a:rect l="l" t="t" r="r" b="b"/>
              <a:pathLst>
                <a:path w="4208145" h="779144">
                  <a:moveTo>
                    <a:pt x="0" y="97281"/>
                  </a:moveTo>
                  <a:lnTo>
                    <a:pt x="7645" y="59418"/>
                  </a:lnTo>
                  <a:lnTo>
                    <a:pt x="28495" y="28495"/>
                  </a:lnTo>
                  <a:lnTo>
                    <a:pt x="59418" y="7645"/>
                  </a:lnTo>
                  <a:lnTo>
                    <a:pt x="97282" y="0"/>
                  </a:lnTo>
                  <a:lnTo>
                    <a:pt x="4110482" y="0"/>
                  </a:lnTo>
                  <a:lnTo>
                    <a:pt x="4148345" y="7645"/>
                  </a:lnTo>
                  <a:lnTo>
                    <a:pt x="4179268" y="28495"/>
                  </a:lnTo>
                  <a:lnTo>
                    <a:pt x="4200118" y="59418"/>
                  </a:lnTo>
                  <a:lnTo>
                    <a:pt x="4207764" y="97281"/>
                  </a:lnTo>
                  <a:lnTo>
                    <a:pt x="4207764" y="681481"/>
                  </a:lnTo>
                  <a:lnTo>
                    <a:pt x="4200118" y="719345"/>
                  </a:lnTo>
                  <a:lnTo>
                    <a:pt x="4179268" y="750268"/>
                  </a:lnTo>
                  <a:lnTo>
                    <a:pt x="4148345" y="771118"/>
                  </a:lnTo>
                  <a:lnTo>
                    <a:pt x="4110482" y="778763"/>
                  </a:lnTo>
                  <a:lnTo>
                    <a:pt x="97282" y="778763"/>
                  </a:lnTo>
                  <a:lnTo>
                    <a:pt x="59418" y="771118"/>
                  </a:lnTo>
                  <a:lnTo>
                    <a:pt x="28495" y="750268"/>
                  </a:lnTo>
                  <a:lnTo>
                    <a:pt x="7645" y="719345"/>
                  </a:lnTo>
                  <a:lnTo>
                    <a:pt x="0" y="681481"/>
                  </a:lnTo>
                  <a:lnTo>
                    <a:pt x="0" y="97281"/>
                  </a:lnTo>
                  <a:close/>
                </a:path>
              </a:pathLst>
            </a:custGeom>
            <a:ln w="25400">
              <a:solidFill>
                <a:srgbClr val="548ED4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4429505" y="3124962"/>
              <a:ext cx="3959860" cy="753110"/>
            </a:xfrm>
            <a:custGeom>
              <a:avLst/>
              <a:gdLst/>
              <a:ahLst/>
              <a:cxnLst/>
              <a:rect l="l" t="t" r="r" b="b"/>
              <a:pathLst>
                <a:path w="3959859" h="753110">
                  <a:moveTo>
                    <a:pt x="3865372" y="0"/>
                  </a:moveTo>
                  <a:lnTo>
                    <a:pt x="93980" y="0"/>
                  </a:lnTo>
                  <a:lnTo>
                    <a:pt x="57382" y="7379"/>
                  </a:lnTo>
                  <a:lnTo>
                    <a:pt x="27511" y="27511"/>
                  </a:lnTo>
                  <a:lnTo>
                    <a:pt x="7379" y="57382"/>
                  </a:lnTo>
                  <a:lnTo>
                    <a:pt x="0" y="93979"/>
                  </a:lnTo>
                  <a:lnTo>
                    <a:pt x="0" y="658876"/>
                  </a:lnTo>
                  <a:lnTo>
                    <a:pt x="7379" y="695473"/>
                  </a:lnTo>
                  <a:lnTo>
                    <a:pt x="27511" y="725344"/>
                  </a:lnTo>
                  <a:lnTo>
                    <a:pt x="57382" y="745476"/>
                  </a:lnTo>
                  <a:lnTo>
                    <a:pt x="93980" y="752856"/>
                  </a:lnTo>
                  <a:lnTo>
                    <a:pt x="3865372" y="752856"/>
                  </a:lnTo>
                  <a:lnTo>
                    <a:pt x="3901969" y="745476"/>
                  </a:lnTo>
                  <a:lnTo>
                    <a:pt x="3931840" y="725344"/>
                  </a:lnTo>
                  <a:lnTo>
                    <a:pt x="3951972" y="695473"/>
                  </a:lnTo>
                  <a:lnTo>
                    <a:pt x="3959352" y="658876"/>
                  </a:lnTo>
                  <a:lnTo>
                    <a:pt x="3959352" y="93979"/>
                  </a:lnTo>
                  <a:lnTo>
                    <a:pt x="3951972" y="57382"/>
                  </a:lnTo>
                  <a:lnTo>
                    <a:pt x="3931840" y="27511"/>
                  </a:lnTo>
                  <a:lnTo>
                    <a:pt x="3901969" y="7379"/>
                  </a:lnTo>
                  <a:lnTo>
                    <a:pt x="3865372" y="0"/>
                  </a:lnTo>
                  <a:close/>
                </a:path>
              </a:pathLst>
            </a:custGeom>
            <a:solidFill>
              <a:srgbClr val="FFEBD9">
                <a:alpha val="50195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4429505" y="3124962"/>
              <a:ext cx="3959860" cy="753110"/>
            </a:xfrm>
            <a:custGeom>
              <a:avLst/>
              <a:gdLst/>
              <a:ahLst/>
              <a:cxnLst/>
              <a:rect l="l" t="t" r="r" b="b"/>
              <a:pathLst>
                <a:path w="3959859" h="753110">
                  <a:moveTo>
                    <a:pt x="0" y="93979"/>
                  </a:moveTo>
                  <a:lnTo>
                    <a:pt x="7379" y="57382"/>
                  </a:lnTo>
                  <a:lnTo>
                    <a:pt x="27511" y="27511"/>
                  </a:lnTo>
                  <a:lnTo>
                    <a:pt x="57382" y="7379"/>
                  </a:lnTo>
                  <a:lnTo>
                    <a:pt x="93980" y="0"/>
                  </a:lnTo>
                  <a:lnTo>
                    <a:pt x="3865372" y="0"/>
                  </a:lnTo>
                  <a:lnTo>
                    <a:pt x="3901969" y="7379"/>
                  </a:lnTo>
                  <a:lnTo>
                    <a:pt x="3931840" y="27511"/>
                  </a:lnTo>
                  <a:lnTo>
                    <a:pt x="3951972" y="57382"/>
                  </a:lnTo>
                  <a:lnTo>
                    <a:pt x="3959352" y="93979"/>
                  </a:lnTo>
                  <a:lnTo>
                    <a:pt x="3959352" y="658876"/>
                  </a:lnTo>
                  <a:lnTo>
                    <a:pt x="3951972" y="695473"/>
                  </a:lnTo>
                  <a:lnTo>
                    <a:pt x="3931840" y="725344"/>
                  </a:lnTo>
                  <a:lnTo>
                    <a:pt x="3901969" y="745476"/>
                  </a:lnTo>
                  <a:lnTo>
                    <a:pt x="3865372" y="752856"/>
                  </a:lnTo>
                  <a:lnTo>
                    <a:pt x="93980" y="752856"/>
                  </a:lnTo>
                  <a:lnTo>
                    <a:pt x="57382" y="745476"/>
                  </a:lnTo>
                  <a:lnTo>
                    <a:pt x="27511" y="725344"/>
                  </a:lnTo>
                  <a:lnTo>
                    <a:pt x="7379" y="695473"/>
                  </a:lnTo>
                  <a:lnTo>
                    <a:pt x="0" y="658876"/>
                  </a:lnTo>
                  <a:lnTo>
                    <a:pt x="0" y="93979"/>
                  </a:lnTo>
                  <a:close/>
                </a:path>
              </a:pathLst>
            </a:custGeom>
            <a:ln w="25400">
              <a:solidFill>
                <a:srgbClr val="548ED4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4" name="object 1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2522219" y="2110740"/>
              <a:ext cx="1446276" cy="3337560"/>
            </a:xfrm>
            <a:prstGeom prst="rect">
              <a:avLst/>
            </a:prstGeom>
          </p:spPr>
        </p:pic>
        <p:sp>
          <p:nvSpPr>
            <p:cNvPr id="15" name="object 15"/>
            <p:cNvSpPr/>
            <p:nvPr/>
          </p:nvSpPr>
          <p:spPr>
            <a:xfrm>
              <a:off x="2582417" y="2137410"/>
              <a:ext cx="1329055" cy="3230880"/>
            </a:xfrm>
            <a:custGeom>
              <a:avLst/>
              <a:gdLst/>
              <a:ahLst/>
              <a:cxnLst/>
              <a:rect l="l" t="t" r="r" b="b"/>
              <a:pathLst>
                <a:path w="1329054" h="3230879">
                  <a:moveTo>
                    <a:pt x="0" y="0"/>
                  </a:moveTo>
                  <a:lnTo>
                    <a:pt x="1328928" y="3230879"/>
                  </a:lnTo>
                </a:path>
              </a:pathLst>
            </a:custGeom>
            <a:ln w="38100">
              <a:solidFill>
                <a:srgbClr val="4F81B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6" name="object 16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621280">
              <a:lnSpc>
                <a:spcPct val="100000"/>
              </a:lnSpc>
              <a:spcBef>
                <a:spcPts val="100"/>
              </a:spcBef>
            </a:pPr>
            <a:r>
              <a:rPr dirty="0"/>
              <a:t>The</a:t>
            </a:r>
            <a:r>
              <a:rPr spc="-40" dirty="0"/>
              <a:t> </a:t>
            </a:r>
            <a:r>
              <a:rPr dirty="0"/>
              <a:t>variety</a:t>
            </a:r>
            <a:r>
              <a:rPr spc="-30" dirty="0"/>
              <a:t> </a:t>
            </a:r>
            <a:r>
              <a:rPr dirty="0"/>
              <a:t>of</a:t>
            </a:r>
            <a:r>
              <a:rPr spc="-50" dirty="0"/>
              <a:t> </a:t>
            </a:r>
            <a:r>
              <a:rPr dirty="0"/>
              <a:t>demand</a:t>
            </a:r>
            <a:r>
              <a:rPr spc="-30" dirty="0"/>
              <a:t> </a:t>
            </a:r>
            <a:r>
              <a:rPr spc="-10" dirty="0"/>
              <a:t>curves</a:t>
            </a:r>
          </a:p>
        </p:txBody>
      </p:sp>
      <p:sp>
        <p:nvSpPr>
          <p:cNvPr id="17" name="object 17"/>
          <p:cNvSpPr txBox="1"/>
          <p:nvPr/>
        </p:nvSpPr>
        <p:spPr>
          <a:xfrm>
            <a:off x="3466591" y="6243624"/>
            <a:ext cx="2098675" cy="330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dirty="0">
                <a:latin typeface="Calibri"/>
                <a:cs typeface="Calibri"/>
              </a:rPr>
              <a:t>Quantity</a:t>
            </a:r>
            <a:r>
              <a:rPr sz="2000" spc="-7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demanded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389331" y="1834690"/>
            <a:ext cx="280670" cy="1023619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>
              <a:lnSpc>
                <a:spcPts val="2005"/>
              </a:lnSpc>
            </a:pPr>
            <a:r>
              <a:rPr sz="2000" dirty="0">
                <a:latin typeface="Calibri"/>
                <a:cs typeface="Calibri"/>
              </a:rPr>
              <a:t>Price</a:t>
            </a:r>
            <a:r>
              <a:rPr sz="2000" spc="-6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in</a:t>
            </a:r>
            <a:r>
              <a:rPr sz="1800" spc="-20" dirty="0">
                <a:latin typeface="Calibri"/>
                <a:cs typeface="Calibri"/>
              </a:rPr>
              <a:t> </a:t>
            </a:r>
            <a:r>
              <a:rPr sz="1800" spc="-25" dirty="0">
                <a:latin typeface="Calibri"/>
                <a:cs typeface="Calibri"/>
              </a:rPr>
              <a:t>£s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3454653" y="5434380"/>
            <a:ext cx="79311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10" dirty="0">
                <a:solidFill>
                  <a:srgbClr val="4F81BC"/>
                </a:solidFill>
                <a:latin typeface="Calibri"/>
                <a:cs typeface="Calibri"/>
              </a:rPr>
              <a:t>demand</a:t>
            </a:r>
            <a:endParaRPr sz="1800">
              <a:latin typeface="Calibri"/>
              <a:cs typeface="Calibri"/>
            </a:endParaRPr>
          </a:p>
        </p:txBody>
      </p:sp>
      <p:grpSp>
        <p:nvGrpSpPr>
          <p:cNvPr id="20" name="object 20"/>
          <p:cNvGrpSpPr/>
          <p:nvPr/>
        </p:nvGrpSpPr>
        <p:grpSpPr>
          <a:xfrm>
            <a:off x="5555234" y="4419853"/>
            <a:ext cx="3314700" cy="822960"/>
            <a:chOff x="5555234" y="4419853"/>
            <a:chExt cx="3314700" cy="822960"/>
          </a:xfrm>
        </p:grpSpPr>
        <p:sp>
          <p:nvSpPr>
            <p:cNvPr id="21" name="object 21"/>
            <p:cNvSpPr/>
            <p:nvPr/>
          </p:nvSpPr>
          <p:spPr>
            <a:xfrm>
              <a:off x="5567934" y="4432553"/>
              <a:ext cx="3289300" cy="797560"/>
            </a:xfrm>
            <a:custGeom>
              <a:avLst/>
              <a:gdLst/>
              <a:ahLst/>
              <a:cxnLst/>
              <a:rect l="l" t="t" r="r" b="b"/>
              <a:pathLst>
                <a:path w="3289300" h="797560">
                  <a:moveTo>
                    <a:pt x="3189223" y="0"/>
                  </a:moveTo>
                  <a:lnTo>
                    <a:pt x="99567" y="0"/>
                  </a:lnTo>
                  <a:lnTo>
                    <a:pt x="60811" y="7824"/>
                  </a:lnTo>
                  <a:lnTo>
                    <a:pt x="29162" y="29162"/>
                  </a:lnTo>
                  <a:lnTo>
                    <a:pt x="7824" y="60811"/>
                  </a:lnTo>
                  <a:lnTo>
                    <a:pt x="0" y="99568"/>
                  </a:lnTo>
                  <a:lnTo>
                    <a:pt x="0" y="697484"/>
                  </a:lnTo>
                  <a:lnTo>
                    <a:pt x="7824" y="736240"/>
                  </a:lnTo>
                  <a:lnTo>
                    <a:pt x="29162" y="767889"/>
                  </a:lnTo>
                  <a:lnTo>
                    <a:pt x="60811" y="789227"/>
                  </a:lnTo>
                  <a:lnTo>
                    <a:pt x="99567" y="797052"/>
                  </a:lnTo>
                  <a:lnTo>
                    <a:pt x="3189223" y="797052"/>
                  </a:lnTo>
                  <a:lnTo>
                    <a:pt x="3227980" y="789227"/>
                  </a:lnTo>
                  <a:lnTo>
                    <a:pt x="3259629" y="767889"/>
                  </a:lnTo>
                  <a:lnTo>
                    <a:pt x="3280967" y="736240"/>
                  </a:lnTo>
                  <a:lnTo>
                    <a:pt x="3288791" y="697484"/>
                  </a:lnTo>
                  <a:lnTo>
                    <a:pt x="3288791" y="99568"/>
                  </a:lnTo>
                  <a:lnTo>
                    <a:pt x="3280967" y="60811"/>
                  </a:lnTo>
                  <a:lnTo>
                    <a:pt x="3259629" y="29162"/>
                  </a:lnTo>
                  <a:lnTo>
                    <a:pt x="3227980" y="7824"/>
                  </a:lnTo>
                  <a:lnTo>
                    <a:pt x="3189223" y="0"/>
                  </a:lnTo>
                  <a:close/>
                </a:path>
              </a:pathLst>
            </a:custGeom>
            <a:solidFill>
              <a:srgbClr val="FFEBD9">
                <a:alpha val="50195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" name="object 22"/>
            <p:cNvSpPr/>
            <p:nvPr/>
          </p:nvSpPr>
          <p:spPr>
            <a:xfrm>
              <a:off x="5567934" y="4432553"/>
              <a:ext cx="3289300" cy="797560"/>
            </a:xfrm>
            <a:custGeom>
              <a:avLst/>
              <a:gdLst/>
              <a:ahLst/>
              <a:cxnLst/>
              <a:rect l="l" t="t" r="r" b="b"/>
              <a:pathLst>
                <a:path w="3289300" h="797560">
                  <a:moveTo>
                    <a:pt x="0" y="99568"/>
                  </a:moveTo>
                  <a:lnTo>
                    <a:pt x="7824" y="60811"/>
                  </a:lnTo>
                  <a:lnTo>
                    <a:pt x="29162" y="29162"/>
                  </a:lnTo>
                  <a:lnTo>
                    <a:pt x="60811" y="7824"/>
                  </a:lnTo>
                  <a:lnTo>
                    <a:pt x="99567" y="0"/>
                  </a:lnTo>
                  <a:lnTo>
                    <a:pt x="3189223" y="0"/>
                  </a:lnTo>
                  <a:lnTo>
                    <a:pt x="3227980" y="7824"/>
                  </a:lnTo>
                  <a:lnTo>
                    <a:pt x="3259629" y="29162"/>
                  </a:lnTo>
                  <a:lnTo>
                    <a:pt x="3280967" y="60811"/>
                  </a:lnTo>
                  <a:lnTo>
                    <a:pt x="3288791" y="99568"/>
                  </a:lnTo>
                  <a:lnTo>
                    <a:pt x="3288791" y="697484"/>
                  </a:lnTo>
                  <a:lnTo>
                    <a:pt x="3280967" y="736240"/>
                  </a:lnTo>
                  <a:lnTo>
                    <a:pt x="3259629" y="767889"/>
                  </a:lnTo>
                  <a:lnTo>
                    <a:pt x="3227980" y="789227"/>
                  </a:lnTo>
                  <a:lnTo>
                    <a:pt x="3189223" y="797052"/>
                  </a:lnTo>
                  <a:lnTo>
                    <a:pt x="99567" y="797052"/>
                  </a:lnTo>
                  <a:lnTo>
                    <a:pt x="60811" y="789227"/>
                  </a:lnTo>
                  <a:lnTo>
                    <a:pt x="29162" y="767889"/>
                  </a:lnTo>
                  <a:lnTo>
                    <a:pt x="7824" y="736240"/>
                  </a:lnTo>
                  <a:lnTo>
                    <a:pt x="0" y="697484"/>
                  </a:lnTo>
                  <a:lnTo>
                    <a:pt x="0" y="99568"/>
                  </a:lnTo>
                  <a:close/>
                </a:path>
              </a:pathLst>
            </a:custGeom>
            <a:ln w="25400">
              <a:solidFill>
                <a:srgbClr val="548ED4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3" name="object 23"/>
          <p:cNvSpPr txBox="1"/>
          <p:nvPr/>
        </p:nvSpPr>
        <p:spPr>
          <a:xfrm>
            <a:off x="258267" y="937361"/>
            <a:ext cx="8382000" cy="4196080"/>
          </a:xfrm>
          <a:prstGeom prst="rect">
            <a:avLst/>
          </a:prstGeom>
        </p:spPr>
        <p:txBody>
          <a:bodyPr vert="horz" wrap="square" lIns="0" tIns="7366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80"/>
              </a:spcBef>
            </a:pPr>
            <a:r>
              <a:rPr sz="2000" dirty="0">
                <a:latin typeface="Calibri"/>
                <a:cs typeface="Calibri"/>
              </a:rPr>
              <a:t>The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law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of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demand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states</a:t>
            </a:r>
            <a:r>
              <a:rPr sz="2000" spc="-1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that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quantity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demanded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falls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as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price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rises.</a:t>
            </a:r>
            <a:endParaRPr sz="20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480"/>
              </a:spcBef>
            </a:pPr>
            <a:r>
              <a:rPr sz="2000" dirty="0">
                <a:latin typeface="Calibri"/>
                <a:cs typeface="Calibri"/>
              </a:rPr>
              <a:t>But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usually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we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want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to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be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much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more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precise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than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that: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how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much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does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it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fall?</a:t>
            </a:r>
            <a:endParaRPr sz="20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660"/>
              </a:spcBef>
            </a:pPr>
            <a:endParaRPr sz="2000">
              <a:latin typeface="Calibri"/>
              <a:cs typeface="Calibri"/>
            </a:endParaRPr>
          </a:p>
          <a:p>
            <a:pPr marL="3764915" marR="1199515" indent="-473075">
              <a:lnSpc>
                <a:spcPct val="100000"/>
              </a:lnSpc>
            </a:pPr>
            <a:r>
              <a:rPr sz="2000" dirty="0">
                <a:solidFill>
                  <a:srgbClr val="C0504D"/>
                </a:solidFill>
                <a:latin typeface="Calibri"/>
                <a:cs typeface="Calibri"/>
              </a:rPr>
              <a:t>Quantity</a:t>
            </a:r>
            <a:r>
              <a:rPr sz="2000" spc="-55" dirty="0">
                <a:solidFill>
                  <a:srgbClr val="C0504D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C0504D"/>
                </a:solidFill>
                <a:latin typeface="Calibri"/>
                <a:cs typeface="Calibri"/>
              </a:rPr>
              <a:t>demanded</a:t>
            </a:r>
            <a:r>
              <a:rPr sz="2000" spc="-75" dirty="0">
                <a:solidFill>
                  <a:srgbClr val="C0504D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C0504D"/>
                </a:solidFill>
                <a:latin typeface="Calibri"/>
                <a:cs typeface="Calibri"/>
              </a:rPr>
              <a:t>falls</a:t>
            </a:r>
            <a:r>
              <a:rPr sz="2000" spc="-35" dirty="0">
                <a:solidFill>
                  <a:srgbClr val="C0504D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C0504D"/>
                </a:solidFill>
                <a:latin typeface="Calibri"/>
                <a:cs typeface="Calibri"/>
              </a:rPr>
              <a:t>a</a:t>
            </a:r>
            <a:r>
              <a:rPr sz="2000" spc="-65" dirty="0">
                <a:solidFill>
                  <a:srgbClr val="C0504D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C0504D"/>
                </a:solidFill>
                <a:latin typeface="Calibri"/>
                <a:cs typeface="Calibri"/>
              </a:rPr>
              <a:t>little</a:t>
            </a:r>
            <a:r>
              <a:rPr sz="2000" spc="-35" dirty="0">
                <a:solidFill>
                  <a:srgbClr val="C0504D"/>
                </a:solidFill>
                <a:latin typeface="Calibri"/>
                <a:cs typeface="Calibri"/>
              </a:rPr>
              <a:t> </a:t>
            </a:r>
            <a:r>
              <a:rPr sz="2000" spc="-20" dirty="0">
                <a:solidFill>
                  <a:srgbClr val="C0504D"/>
                </a:solidFill>
                <a:latin typeface="Calibri"/>
                <a:cs typeface="Calibri"/>
              </a:rPr>
              <a:t>when </a:t>
            </a:r>
            <a:r>
              <a:rPr sz="2000" dirty="0">
                <a:solidFill>
                  <a:srgbClr val="C0504D"/>
                </a:solidFill>
                <a:latin typeface="Calibri"/>
                <a:cs typeface="Calibri"/>
              </a:rPr>
              <a:t>the</a:t>
            </a:r>
            <a:r>
              <a:rPr sz="2000" spc="-30" dirty="0">
                <a:solidFill>
                  <a:srgbClr val="C0504D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C0504D"/>
                </a:solidFill>
                <a:latin typeface="Calibri"/>
                <a:cs typeface="Calibri"/>
              </a:rPr>
              <a:t>demand</a:t>
            </a:r>
            <a:r>
              <a:rPr sz="2000" spc="-45" dirty="0">
                <a:solidFill>
                  <a:srgbClr val="C0504D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C0504D"/>
                </a:solidFill>
                <a:latin typeface="Calibri"/>
                <a:cs typeface="Calibri"/>
              </a:rPr>
              <a:t>curve</a:t>
            </a:r>
            <a:r>
              <a:rPr sz="2000" spc="-30" dirty="0">
                <a:solidFill>
                  <a:srgbClr val="C0504D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C0504D"/>
                </a:solidFill>
                <a:latin typeface="Calibri"/>
                <a:cs typeface="Calibri"/>
              </a:rPr>
              <a:t>is</a:t>
            </a:r>
            <a:r>
              <a:rPr sz="2000" spc="-25" dirty="0">
                <a:solidFill>
                  <a:srgbClr val="C0504D"/>
                </a:solidFill>
                <a:latin typeface="Calibri"/>
                <a:cs typeface="Calibri"/>
              </a:rPr>
              <a:t> </a:t>
            </a:r>
            <a:r>
              <a:rPr sz="2000" spc="-10" dirty="0">
                <a:solidFill>
                  <a:srgbClr val="C0504D"/>
                </a:solidFill>
                <a:latin typeface="Calibri"/>
                <a:cs typeface="Calibri"/>
              </a:rPr>
              <a:t>steeper</a:t>
            </a:r>
            <a:endParaRPr sz="20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730"/>
              </a:spcBef>
            </a:pPr>
            <a:endParaRPr sz="2000">
              <a:latin typeface="Calibri"/>
              <a:cs typeface="Calibri"/>
            </a:endParaRPr>
          </a:p>
          <a:p>
            <a:pPr marL="4754880" marR="380365" indent="-449580">
              <a:lnSpc>
                <a:spcPts val="2160"/>
              </a:lnSpc>
            </a:pPr>
            <a:r>
              <a:rPr sz="2000" dirty="0">
                <a:solidFill>
                  <a:srgbClr val="C0504D"/>
                </a:solidFill>
                <a:latin typeface="Calibri"/>
                <a:cs typeface="Calibri"/>
              </a:rPr>
              <a:t>Quantity</a:t>
            </a:r>
            <a:r>
              <a:rPr sz="2000" spc="-45" dirty="0">
                <a:solidFill>
                  <a:srgbClr val="C0504D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C0504D"/>
                </a:solidFill>
                <a:latin typeface="Calibri"/>
                <a:cs typeface="Calibri"/>
              </a:rPr>
              <a:t>demanded</a:t>
            </a:r>
            <a:r>
              <a:rPr sz="2000" spc="-55" dirty="0">
                <a:solidFill>
                  <a:srgbClr val="C0504D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C0504D"/>
                </a:solidFill>
                <a:latin typeface="Calibri"/>
                <a:cs typeface="Calibri"/>
              </a:rPr>
              <a:t>falls</a:t>
            </a:r>
            <a:r>
              <a:rPr sz="2000" spc="-25" dirty="0">
                <a:solidFill>
                  <a:srgbClr val="C0504D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C0504D"/>
                </a:solidFill>
                <a:latin typeface="Calibri"/>
                <a:cs typeface="Calibri"/>
              </a:rPr>
              <a:t>a</a:t>
            </a:r>
            <a:r>
              <a:rPr sz="2000" spc="-50" dirty="0">
                <a:solidFill>
                  <a:srgbClr val="C0504D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C0504D"/>
                </a:solidFill>
                <a:latin typeface="Calibri"/>
                <a:cs typeface="Calibri"/>
              </a:rPr>
              <a:t>lot</a:t>
            </a:r>
            <a:r>
              <a:rPr sz="2000" spc="-40" dirty="0">
                <a:solidFill>
                  <a:srgbClr val="C0504D"/>
                </a:solidFill>
                <a:latin typeface="Calibri"/>
                <a:cs typeface="Calibri"/>
              </a:rPr>
              <a:t> </a:t>
            </a:r>
            <a:r>
              <a:rPr sz="2000" spc="-20" dirty="0">
                <a:solidFill>
                  <a:srgbClr val="C0504D"/>
                </a:solidFill>
                <a:latin typeface="Calibri"/>
                <a:cs typeface="Calibri"/>
              </a:rPr>
              <a:t>when </a:t>
            </a:r>
            <a:r>
              <a:rPr sz="2000" dirty="0">
                <a:solidFill>
                  <a:srgbClr val="C0504D"/>
                </a:solidFill>
                <a:latin typeface="Calibri"/>
                <a:cs typeface="Calibri"/>
              </a:rPr>
              <a:t>the</a:t>
            </a:r>
            <a:r>
              <a:rPr sz="2000" spc="-30" dirty="0">
                <a:solidFill>
                  <a:srgbClr val="C0504D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C0504D"/>
                </a:solidFill>
                <a:latin typeface="Calibri"/>
                <a:cs typeface="Calibri"/>
              </a:rPr>
              <a:t>demand</a:t>
            </a:r>
            <a:r>
              <a:rPr sz="2000" spc="-45" dirty="0">
                <a:solidFill>
                  <a:srgbClr val="C0504D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C0504D"/>
                </a:solidFill>
                <a:latin typeface="Calibri"/>
                <a:cs typeface="Calibri"/>
              </a:rPr>
              <a:t>curve</a:t>
            </a:r>
            <a:r>
              <a:rPr sz="2000" spc="-30" dirty="0">
                <a:solidFill>
                  <a:srgbClr val="C0504D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C0504D"/>
                </a:solidFill>
                <a:latin typeface="Calibri"/>
                <a:cs typeface="Calibri"/>
              </a:rPr>
              <a:t>is</a:t>
            </a:r>
            <a:r>
              <a:rPr sz="2000" spc="-25" dirty="0">
                <a:solidFill>
                  <a:srgbClr val="C0504D"/>
                </a:solidFill>
                <a:latin typeface="Calibri"/>
                <a:cs typeface="Calibri"/>
              </a:rPr>
              <a:t> </a:t>
            </a:r>
            <a:r>
              <a:rPr sz="2000" spc="-10" dirty="0">
                <a:solidFill>
                  <a:srgbClr val="C0504D"/>
                </a:solidFill>
                <a:latin typeface="Calibri"/>
                <a:cs typeface="Calibri"/>
              </a:rPr>
              <a:t>flatter</a:t>
            </a:r>
            <a:endParaRPr sz="200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20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000"/>
              </a:spcBef>
            </a:pPr>
            <a:endParaRPr sz="2000">
              <a:latin typeface="Calibri"/>
              <a:cs typeface="Calibri"/>
            </a:endParaRPr>
          </a:p>
          <a:p>
            <a:pPr marL="5541645" marR="5080" indent="-5080">
              <a:lnSpc>
                <a:spcPct val="100000"/>
              </a:lnSpc>
            </a:pPr>
            <a:r>
              <a:rPr sz="2000" dirty="0">
                <a:solidFill>
                  <a:srgbClr val="C0504D"/>
                </a:solidFill>
                <a:latin typeface="Calibri"/>
                <a:cs typeface="Calibri"/>
              </a:rPr>
              <a:t>The</a:t>
            </a:r>
            <a:r>
              <a:rPr sz="2000" spc="-35" dirty="0">
                <a:solidFill>
                  <a:srgbClr val="C0504D"/>
                </a:solidFill>
                <a:latin typeface="Calibri"/>
                <a:cs typeface="Calibri"/>
              </a:rPr>
              <a:t> </a:t>
            </a:r>
            <a:r>
              <a:rPr sz="2000" spc="-10" dirty="0">
                <a:solidFill>
                  <a:srgbClr val="C0504D"/>
                </a:solidFill>
                <a:latin typeface="Calibri"/>
                <a:cs typeface="Calibri"/>
              </a:rPr>
              <a:t>flatter</a:t>
            </a:r>
            <a:r>
              <a:rPr sz="2000" spc="-30" dirty="0">
                <a:solidFill>
                  <a:srgbClr val="C0504D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C0504D"/>
                </a:solidFill>
                <a:latin typeface="Calibri"/>
                <a:cs typeface="Calibri"/>
              </a:rPr>
              <a:t>demand</a:t>
            </a:r>
            <a:r>
              <a:rPr sz="2000" spc="-30" dirty="0">
                <a:solidFill>
                  <a:srgbClr val="C0504D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C0504D"/>
                </a:solidFill>
                <a:latin typeface="Calibri"/>
                <a:cs typeface="Calibri"/>
              </a:rPr>
              <a:t>curve</a:t>
            </a:r>
            <a:r>
              <a:rPr sz="2000" spc="-35" dirty="0">
                <a:solidFill>
                  <a:srgbClr val="C0504D"/>
                </a:solidFill>
                <a:latin typeface="Calibri"/>
                <a:cs typeface="Calibri"/>
              </a:rPr>
              <a:t> </a:t>
            </a:r>
            <a:r>
              <a:rPr sz="2000" spc="-25" dirty="0">
                <a:solidFill>
                  <a:srgbClr val="C0504D"/>
                </a:solidFill>
                <a:latin typeface="Calibri"/>
                <a:cs typeface="Calibri"/>
              </a:rPr>
              <a:t>is </a:t>
            </a:r>
            <a:r>
              <a:rPr sz="2000" dirty="0">
                <a:solidFill>
                  <a:srgbClr val="C0504D"/>
                </a:solidFill>
                <a:latin typeface="Calibri"/>
                <a:cs typeface="Calibri"/>
              </a:rPr>
              <a:t>more</a:t>
            </a:r>
            <a:r>
              <a:rPr sz="2000" spc="-60" dirty="0">
                <a:solidFill>
                  <a:srgbClr val="C0504D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C0504D"/>
                </a:solidFill>
                <a:latin typeface="Calibri"/>
                <a:cs typeface="Calibri"/>
              </a:rPr>
              <a:t>elastic</a:t>
            </a:r>
            <a:r>
              <a:rPr sz="2000" spc="-35" dirty="0">
                <a:solidFill>
                  <a:srgbClr val="C0504D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C0504D"/>
                </a:solidFill>
                <a:latin typeface="Calibri"/>
                <a:cs typeface="Calibri"/>
              </a:rPr>
              <a:t>than</a:t>
            </a:r>
            <a:r>
              <a:rPr sz="2000" spc="-60" dirty="0">
                <a:solidFill>
                  <a:srgbClr val="C0504D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C0504D"/>
                </a:solidFill>
                <a:latin typeface="Calibri"/>
                <a:cs typeface="Calibri"/>
              </a:rPr>
              <a:t>the</a:t>
            </a:r>
            <a:r>
              <a:rPr sz="2000" spc="-60" dirty="0">
                <a:solidFill>
                  <a:srgbClr val="C0504D"/>
                </a:solidFill>
                <a:latin typeface="Calibri"/>
                <a:cs typeface="Calibri"/>
              </a:rPr>
              <a:t> </a:t>
            </a:r>
            <a:r>
              <a:rPr sz="2000" spc="-10" dirty="0">
                <a:solidFill>
                  <a:srgbClr val="C0504D"/>
                </a:solidFill>
                <a:latin typeface="Calibri"/>
                <a:cs typeface="Calibri"/>
              </a:rPr>
              <a:t>other</a:t>
            </a:r>
            <a:endParaRPr sz="2000">
              <a:latin typeface="Calibri"/>
              <a:cs typeface="Calibri"/>
            </a:endParaRPr>
          </a:p>
        </p:txBody>
      </p:sp>
      <p:grpSp>
        <p:nvGrpSpPr>
          <p:cNvPr id="24" name="object 24"/>
          <p:cNvGrpSpPr/>
          <p:nvPr/>
        </p:nvGrpSpPr>
        <p:grpSpPr>
          <a:xfrm>
            <a:off x="839342" y="1978914"/>
            <a:ext cx="2519680" cy="4247515"/>
            <a:chOff x="839342" y="1978914"/>
            <a:chExt cx="2519680" cy="4247515"/>
          </a:xfrm>
        </p:grpSpPr>
        <p:pic>
          <p:nvPicPr>
            <p:cNvPr id="25" name="object 25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3188461" y="3755390"/>
              <a:ext cx="170179" cy="168656"/>
            </a:xfrm>
            <a:prstGeom prst="rect">
              <a:avLst/>
            </a:prstGeom>
          </p:spPr>
        </p:pic>
        <p:pic>
          <p:nvPicPr>
            <p:cNvPr id="26" name="object 26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2688589" y="2481326"/>
              <a:ext cx="168656" cy="168656"/>
            </a:xfrm>
            <a:prstGeom prst="rect">
              <a:avLst/>
            </a:prstGeom>
          </p:spPr>
        </p:pic>
        <p:pic>
          <p:nvPicPr>
            <p:cNvPr id="27" name="object 27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467865" y="2495042"/>
              <a:ext cx="168656" cy="170180"/>
            </a:xfrm>
            <a:prstGeom prst="rect">
              <a:avLst/>
            </a:prstGeom>
          </p:spPr>
        </p:pic>
        <p:sp>
          <p:nvSpPr>
            <p:cNvPr id="28" name="object 28"/>
            <p:cNvSpPr/>
            <p:nvPr/>
          </p:nvSpPr>
          <p:spPr>
            <a:xfrm>
              <a:off x="925829" y="1978914"/>
              <a:ext cx="0" cy="4247515"/>
            </a:xfrm>
            <a:custGeom>
              <a:avLst/>
              <a:gdLst/>
              <a:ahLst/>
              <a:cxnLst/>
              <a:rect l="l" t="t" r="r" b="b"/>
              <a:pathLst>
                <a:path h="4247515">
                  <a:moveTo>
                    <a:pt x="0" y="0"/>
                  </a:moveTo>
                  <a:lnTo>
                    <a:pt x="0" y="4247388"/>
                  </a:lnTo>
                </a:path>
              </a:pathLst>
            </a:custGeom>
            <a:ln w="254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" name="object 29"/>
            <p:cNvSpPr/>
            <p:nvPr/>
          </p:nvSpPr>
          <p:spPr>
            <a:xfrm>
              <a:off x="839342" y="2564892"/>
              <a:ext cx="171450" cy="1311910"/>
            </a:xfrm>
            <a:custGeom>
              <a:avLst/>
              <a:gdLst/>
              <a:ahLst/>
              <a:cxnLst/>
              <a:rect l="l" t="t" r="r" b="b"/>
              <a:pathLst>
                <a:path w="171450" h="1311910">
                  <a:moveTo>
                    <a:pt x="114300" y="142875"/>
                  </a:moveTo>
                  <a:lnTo>
                    <a:pt x="57150" y="142875"/>
                  </a:lnTo>
                  <a:lnTo>
                    <a:pt x="57150" y="1311529"/>
                  </a:lnTo>
                  <a:lnTo>
                    <a:pt x="114300" y="1311529"/>
                  </a:lnTo>
                  <a:lnTo>
                    <a:pt x="114300" y="142875"/>
                  </a:lnTo>
                  <a:close/>
                </a:path>
                <a:path w="171450" h="1311910">
                  <a:moveTo>
                    <a:pt x="85725" y="0"/>
                  </a:moveTo>
                  <a:lnTo>
                    <a:pt x="0" y="171450"/>
                  </a:lnTo>
                  <a:lnTo>
                    <a:pt x="57150" y="171450"/>
                  </a:lnTo>
                  <a:lnTo>
                    <a:pt x="57150" y="142875"/>
                  </a:lnTo>
                  <a:lnTo>
                    <a:pt x="157162" y="142875"/>
                  </a:lnTo>
                  <a:lnTo>
                    <a:pt x="85725" y="0"/>
                  </a:lnTo>
                  <a:close/>
                </a:path>
                <a:path w="171450" h="1311910">
                  <a:moveTo>
                    <a:pt x="157162" y="142875"/>
                  </a:moveTo>
                  <a:lnTo>
                    <a:pt x="114300" y="142875"/>
                  </a:lnTo>
                  <a:lnTo>
                    <a:pt x="114300" y="171450"/>
                  </a:lnTo>
                  <a:lnTo>
                    <a:pt x="171450" y="171450"/>
                  </a:lnTo>
                  <a:lnTo>
                    <a:pt x="157162" y="142875"/>
                  </a:lnTo>
                  <a:close/>
                </a:path>
              </a:pathLst>
            </a:custGeom>
            <a:solidFill>
              <a:srgbClr val="D9959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" name="object 30"/>
            <p:cNvSpPr/>
            <p:nvPr/>
          </p:nvSpPr>
          <p:spPr>
            <a:xfrm>
              <a:off x="2772155" y="5863971"/>
              <a:ext cx="481330" cy="171450"/>
            </a:xfrm>
            <a:custGeom>
              <a:avLst/>
              <a:gdLst/>
              <a:ahLst/>
              <a:cxnLst/>
              <a:rect l="l" t="t" r="r" b="b"/>
              <a:pathLst>
                <a:path w="481329" h="171450">
                  <a:moveTo>
                    <a:pt x="171450" y="0"/>
                  </a:moveTo>
                  <a:lnTo>
                    <a:pt x="0" y="85724"/>
                  </a:lnTo>
                  <a:lnTo>
                    <a:pt x="171450" y="171449"/>
                  </a:lnTo>
                  <a:lnTo>
                    <a:pt x="171450" y="114299"/>
                  </a:lnTo>
                  <a:lnTo>
                    <a:pt x="142875" y="114299"/>
                  </a:lnTo>
                  <a:lnTo>
                    <a:pt x="142875" y="57149"/>
                  </a:lnTo>
                  <a:lnTo>
                    <a:pt x="171450" y="57149"/>
                  </a:lnTo>
                  <a:lnTo>
                    <a:pt x="171450" y="0"/>
                  </a:lnTo>
                  <a:close/>
                </a:path>
                <a:path w="481329" h="171450">
                  <a:moveTo>
                    <a:pt x="171450" y="57149"/>
                  </a:moveTo>
                  <a:lnTo>
                    <a:pt x="142875" y="57149"/>
                  </a:lnTo>
                  <a:lnTo>
                    <a:pt x="142875" y="114299"/>
                  </a:lnTo>
                  <a:lnTo>
                    <a:pt x="171450" y="114299"/>
                  </a:lnTo>
                  <a:lnTo>
                    <a:pt x="171450" y="57149"/>
                  </a:lnTo>
                  <a:close/>
                </a:path>
                <a:path w="481329" h="171450">
                  <a:moveTo>
                    <a:pt x="481203" y="57149"/>
                  </a:moveTo>
                  <a:lnTo>
                    <a:pt x="171450" y="57149"/>
                  </a:lnTo>
                  <a:lnTo>
                    <a:pt x="171450" y="114299"/>
                  </a:lnTo>
                  <a:lnTo>
                    <a:pt x="481203" y="114299"/>
                  </a:lnTo>
                  <a:lnTo>
                    <a:pt x="481203" y="57149"/>
                  </a:lnTo>
                  <a:close/>
                </a:path>
              </a:pathLst>
            </a:custGeom>
            <a:solidFill>
              <a:srgbClr val="497DB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1" name="object 31"/>
            <p:cNvSpPr/>
            <p:nvPr/>
          </p:nvSpPr>
          <p:spPr>
            <a:xfrm>
              <a:off x="1548383" y="6007227"/>
              <a:ext cx="1705610" cy="171450"/>
            </a:xfrm>
            <a:custGeom>
              <a:avLst/>
              <a:gdLst/>
              <a:ahLst/>
              <a:cxnLst/>
              <a:rect l="l" t="t" r="r" b="b"/>
              <a:pathLst>
                <a:path w="1705610" h="171450">
                  <a:moveTo>
                    <a:pt x="171449" y="0"/>
                  </a:moveTo>
                  <a:lnTo>
                    <a:pt x="0" y="85725"/>
                  </a:lnTo>
                  <a:lnTo>
                    <a:pt x="171449" y="171450"/>
                  </a:lnTo>
                  <a:lnTo>
                    <a:pt x="171449" y="114300"/>
                  </a:lnTo>
                  <a:lnTo>
                    <a:pt x="142874" y="114300"/>
                  </a:lnTo>
                  <a:lnTo>
                    <a:pt x="142874" y="57150"/>
                  </a:lnTo>
                  <a:lnTo>
                    <a:pt x="171449" y="57150"/>
                  </a:lnTo>
                  <a:lnTo>
                    <a:pt x="171449" y="0"/>
                  </a:lnTo>
                  <a:close/>
                </a:path>
                <a:path w="1705610" h="171450">
                  <a:moveTo>
                    <a:pt x="171449" y="57150"/>
                  </a:moveTo>
                  <a:lnTo>
                    <a:pt x="142874" y="57150"/>
                  </a:lnTo>
                  <a:lnTo>
                    <a:pt x="142874" y="114300"/>
                  </a:lnTo>
                  <a:lnTo>
                    <a:pt x="171449" y="114300"/>
                  </a:lnTo>
                  <a:lnTo>
                    <a:pt x="171449" y="57150"/>
                  </a:lnTo>
                  <a:close/>
                </a:path>
                <a:path w="1705610" h="171450">
                  <a:moveTo>
                    <a:pt x="1705355" y="57150"/>
                  </a:moveTo>
                  <a:lnTo>
                    <a:pt x="171449" y="57150"/>
                  </a:lnTo>
                  <a:lnTo>
                    <a:pt x="171449" y="114300"/>
                  </a:lnTo>
                  <a:lnTo>
                    <a:pt x="1705355" y="114300"/>
                  </a:lnTo>
                  <a:lnTo>
                    <a:pt x="1705355" y="57150"/>
                  </a:lnTo>
                  <a:close/>
                </a:path>
              </a:pathLst>
            </a:custGeom>
            <a:solidFill>
              <a:srgbClr val="92CDD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2" name="object 32"/>
          <p:cNvSpPr txBox="1"/>
          <p:nvPr/>
        </p:nvSpPr>
        <p:spPr>
          <a:xfrm>
            <a:off x="8504935" y="6426809"/>
            <a:ext cx="102870" cy="2089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50" dirty="0">
                <a:solidFill>
                  <a:srgbClr val="888888"/>
                </a:solidFill>
                <a:latin typeface="Calibri"/>
                <a:cs typeface="Calibri"/>
              </a:rPr>
              <a:t>9</a:t>
            </a:r>
            <a:endParaRPr sz="1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581</TotalTime>
  <Words>3606</Words>
  <Application>Microsoft Office PowerPoint</Application>
  <PresentationFormat>On-screen Show (4:3)</PresentationFormat>
  <Paragraphs>666</Paragraphs>
  <Slides>54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54</vt:i4>
      </vt:variant>
    </vt:vector>
  </HeadingPairs>
  <TitlesOfParts>
    <vt:vector size="55" baseType="lpstr">
      <vt:lpstr>Office Theme</vt:lpstr>
      <vt:lpstr>Economics</vt:lpstr>
      <vt:lpstr>AIM OF THIS LECTURE</vt:lpstr>
      <vt:lpstr>THE ELASTICITY OF DEMAND</vt:lpstr>
      <vt:lpstr>THE ELASTICITY OF DEMAND</vt:lpstr>
      <vt:lpstr>PowerPoint Presentation</vt:lpstr>
      <vt:lpstr>PowerPoint Presentation</vt:lpstr>
      <vt:lpstr>PRICE ELASTICITY OF DEMAND</vt:lpstr>
      <vt:lpstr>THE ELASTICITY OF DEMAND</vt:lpstr>
      <vt:lpstr>The variety of demand curves</vt:lpstr>
      <vt:lpstr>THE ELASTICITY OF DEMAND</vt:lpstr>
      <vt:lpstr>THE ELASTICITY OF DEMAND</vt:lpstr>
      <vt:lpstr>THE ELASTICITY OF DEMAND</vt:lpstr>
      <vt:lpstr>THE ELASTICITY OF DEMAND</vt:lpstr>
      <vt:lpstr>THE ELASTICITY OF DEMAND</vt:lpstr>
      <vt:lpstr>THE ELASTICITY OF DEMAND</vt:lpstr>
      <vt:lpstr>PowerPoint Presentation</vt:lpstr>
      <vt:lpstr>PowerPoint Presentation</vt:lpstr>
      <vt:lpstr>THE ELASTICITY OF DEMAND</vt:lpstr>
      <vt:lpstr>THE ELASTICITY OF DEMAND</vt:lpstr>
      <vt:lpstr>THE ELASTICITY OF DEMAND</vt:lpstr>
      <vt:lpstr>THE ELASTICITY OF DEMAND</vt:lpstr>
      <vt:lpstr>THE ELASTICITY OF DEMAND</vt:lpstr>
      <vt:lpstr>Quick Exercise</vt:lpstr>
      <vt:lpstr>Quick Exercise</vt:lpstr>
      <vt:lpstr>THE ELASTICITY OF DEMAND</vt:lpstr>
      <vt:lpstr>THE ELASTICITY OF DEMAND</vt:lpstr>
      <vt:lpstr>THE ELASTICITY OF DEMAND</vt:lpstr>
      <vt:lpstr>THE ELASTICITY OF DEMAND</vt:lpstr>
      <vt:lpstr>THE ELASTICITY OF DEMAND</vt:lpstr>
      <vt:lpstr>THE ELASTICITY OF DEMAND</vt:lpstr>
      <vt:lpstr>THE ELASTICITY OF DEMAND</vt:lpstr>
      <vt:lpstr>THE ELASTICITY OF DEMAND</vt:lpstr>
      <vt:lpstr>OTHER ELASTICITIES OF DEMAND</vt:lpstr>
      <vt:lpstr>THE ELASTICITY OF DEMAND</vt:lpstr>
      <vt:lpstr>THE ELASTICITY OF DEMAND</vt:lpstr>
      <vt:lpstr>THE ELASTICITY OF DEMAND</vt:lpstr>
      <vt:lpstr>THE ELASTICITY OF DEMAND</vt:lpstr>
      <vt:lpstr>THE ELASTICITY OF DEMAND</vt:lpstr>
      <vt:lpstr>THE ELASTICITY OF DEMAND</vt:lpstr>
      <vt:lpstr>THE ELASTICITY OF DEMAND</vt:lpstr>
      <vt:lpstr>THE ELASTICITY OF DEMAND</vt:lpstr>
      <vt:lpstr>PRICE ELASTICITY OF SUPPLY</vt:lpstr>
      <vt:lpstr>PowerPoint Presentation</vt:lpstr>
      <vt:lpstr>PRICE ELASTICITY OF SUPPLY</vt:lpstr>
      <vt:lpstr>PRICE ELASTICITY OF SUPPLY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PRICE ELASTICITY OF SUPPLY</vt:lpstr>
      <vt:lpstr>PRICE ELASTICITY OF SUPPLY</vt:lpstr>
      <vt:lpstr>THE ELASTICITY OF SUPPLY</vt:lpstr>
      <vt:lpstr>GENERAL SUMMARY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Principles of Microeconomics</dc:title>
  <dc:creator>Luke</dc:creator>
  <cp:lastModifiedBy>Cansu</cp:lastModifiedBy>
  <cp:revision>1</cp:revision>
  <dcterms:created xsi:type="dcterms:W3CDTF">2023-11-28T09:41:15Z</dcterms:created>
  <dcterms:modified xsi:type="dcterms:W3CDTF">2025-09-24T07:52:24Z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2023-02-27T00:00:00Z</vt:filetime>
  </property>
  <property fmtid="{D5CDD505-2E9C-101B-9397-08002B2CF9AE}" pid="3" name="Creator">
    <vt:lpwstr>Microsoft® PowerPoint® for Microsoft 365</vt:lpwstr>
  </property>
  <property fmtid="{D5CDD505-2E9C-101B-9397-08002B2CF9AE}" pid="4" name="LastSaved">
    <vt:filetime>2023-11-28T00:00:00Z</vt:filetime>
  </property>
  <property fmtid="{D5CDD505-2E9C-101B-9397-08002B2CF9AE}" pid="5" name="Producer">
    <vt:lpwstr>Microsoft® PowerPoint® for Microsoft 365</vt:lpwstr>
  </property>
</Properties>
</file>