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6"/>
  </p:notesMasterIdLst>
  <p:sldIdLst>
    <p:sldId id="256" r:id="rId2"/>
    <p:sldId id="268"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 id="292" r:id="rId22"/>
    <p:sldId id="293" r:id="rId23"/>
    <p:sldId id="294" r:id="rId24"/>
    <p:sldId id="295" r:id="rId25"/>
    <p:sldId id="296" r:id="rId26"/>
    <p:sldId id="297" r:id="rId27"/>
    <p:sldId id="298" r:id="rId28"/>
    <p:sldId id="258" r:id="rId29"/>
    <p:sldId id="299" r:id="rId30"/>
    <p:sldId id="300" r:id="rId31"/>
    <p:sldId id="301" r:id="rId32"/>
    <p:sldId id="302" r:id="rId33"/>
    <p:sldId id="303" r:id="rId34"/>
    <p:sldId id="304" r:id="rId35"/>
    <p:sldId id="305" r:id="rId36"/>
    <p:sldId id="306" r:id="rId37"/>
    <p:sldId id="307" r:id="rId38"/>
    <p:sldId id="308" r:id="rId39"/>
    <p:sldId id="309" r:id="rId40"/>
    <p:sldId id="310" r:id="rId41"/>
    <p:sldId id="311" r:id="rId42"/>
    <p:sldId id="312" r:id="rId43"/>
    <p:sldId id="313" r:id="rId44"/>
    <p:sldId id="314" r:id="rId45"/>
    <p:sldId id="315" r:id="rId46"/>
    <p:sldId id="316" r:id="rId47"/>
    <p:sldId id="270" r:id="rId48"/>
    <p:sldId id="317" r:id="rId49"/>
    <p:sldId id="318" r:id="rId50"/>
    <p:sldId id="319" r:id="rId51"/>
    <p:sldId id="320" r:id="rId52"/>
    <p:sldId id="321" r:id="rId53"/>
    <p:sldId id="271" r:id="rId54"/>
    <p:sldId id="272" r:id="rId55"/>
    <p:sldId id="269" r:id="rId56"/>
    <p:sldId id="273" r:id="rId57"/>
    <p:sldId id="260" r:id="rId58"/>
    <p:sldId id="261" r:id="rId59"/>
    <p:sldId id="262" r:id="rId60"/>
    <p:sldId id="263" r:id="rId61"/>
    <p:sldId id="264" r:id="rId62"/>
    <p:sldId id="265" r:id="rId63"/>
    <p:sldId id="266" r:id="rId64"/>
    <p:sldId id="267" r:id="rId6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01CB5B-289F-4135-8DFD-316463784ABB}" type="doc">
      <dgm:prSet loTypeId="urn:microsoft.com/office/officeart/2008/layout/HorizontalMultiLevelHierarchy" loCatId="hierarchy" qsTypeId="urn:microsoft.com/office/officeart/2005/8/quickstyle/simple3" qsCatId="simple" csTypeId="urn:microsoft.com/office/officeart/2005/8/colors/colorful4" csCatId="colorful" phldr="1"/>
      <dgm:spPr/>
      <dgm:t>
        <a:bodyPr/>
        <a:lstStyle/>
        <a:p>
          <a:endParaRPr lang="en-US"/>
        </a:p>
      </dgm:t>
    </dgm:pt>
    <dgm:pt modelId="{C1DE2800-6F1E-4718-AB42-559998D908EC}">
      <dgm:prSet phldrT="[Metin]"/>
      <dgm:spPr/>
      <dgm:t>
        <a:bodyPr/>
        <a:lstStyle/>
        <a:p>
          <a:r>
            <a:rPr lang="tr-TR" dirty="0" err="1" smtClean="0"/>
            <a:t>Common</a:t>
          </a:r>
          <a:r>
            <a:rPr lang="tr-TR" dirty="0" smtClean="0"/>
            <a:t> </a:t>
          </a:r>
          <a:r>
            <a:rPr lang="tr-TR" dirty="0" err="1" smtClean="0"/>
            <a:t>Law</a:t>
          </a:r>
          <a:endParaRPr lang="en-US" dirty="0"/>
        </a:p>
      </dgm:t>
    </dgm:pt>
    <dgm:pt modelId="{49168C07-D4F3-4838-8A77-75C9F03F72BE}" type="parTrans" cxnId="{675C61B6-03D2-4853-9C2D-12CAFAED61EB}">
      <dgm:prSet/>
      <dgm:spPr/>
      <dgm:t>
        <a:bodyPr/>
        <a:lstStyle/>
        <a:p>
          <a:endParaRPr lang="en-US"/>
        </a:p>
      </dgm:t>
    </dgm:pt>
    <dgm:pt modelId="{76363263-7FED-4216-93A0-FFD07C381F69}" type="sibTrans" cxnId="{675C61B6-03D2-4853-9C2D-12CAFAED61EB}">
      <dgm:prSet/>
      <dgm:spPr/>
      <dgm:t>
        <a:bodyPr/>
        <a:lstStyle/>
        <a:p>
          <a:endParaRPr lang="en-US"/>
        </a:p>
      </dgm:t>
    </dgm:pt>
    <dgm:pt modelId="{82630615-27AE-407A-B9F3-FFA3ADEA876E}">
      <dgm:prSet phldrT="[Metin]"/>
      <dgm:spPr/>
      <dgm:t>
        <a:bodyPr/>
        <a:lstStyle/>
        <a:p>
          <a:r>
            <a:rPr lang="tr-TR" b="1" u="sng" dirty="0" err="1" smtClean="0"/>
            <a:t>Fee</a:t>
          </a:r>
          <a:r>
            <a:rPr lang="tr-TR" b="1" u="sng" dirty="0" smtClean="0"/>
            <a:t> Simple </a:t>
          </a:r>
          <a:r>
            <a:rPr lang="tr-TR" b="1" u="sng" dirty="0" err="1" smtClean="0"/>
            <a:t>Estate</a:t>
          </a:r>
          <a:endParaRPr lang="en-US" b="1" u="sng" dirty="0"/>
        </a:p>
      </dgm:t>
    </dgm:pt>
    <dgm:pt modelId="{10C5B537-5AFC-4F8B-903F-9833F7924CAC}" type="parTrans" cxnId="{91EB8924-ADEB-45BC-A3F5-1C186387D5A5}">
      <dgm:prSet/>
      <dgm:spPr/>
      <dgm:t>
        <a:bodyPr/>
        <a:lstStyle/>
        <a:p>
          <a:endParaRPr lang="en-US"/>
        </a:p>
      </dgm:t>
    </dgm:pt>
    <dgm:pt modelId="{DC5B1E56-E12F-48FA-8C41-53B9BD92F516}" type="sibTrans" cxnId="{91EB8924-ADEB-45BC-A3F5-1C186387D5A5}">
      <dgm:prSet/>
      <dgm:spPr/>
      <dgm:t>
        <a:bodyPr/>
        <a:lstStyle/>
        <a:p>
          <a:endParaRPr lang="en-US"/>
        </a:p>
      </dgm:t>
    </dgm:pt>
    <dgm:pt modelId="{DDE3839D-71CA-4091-8E01-9F5A021C4A3C}">
      <dgm:prSet phldrT="[Metin]"/>
      <dgm:spPr/>
      <dgm:t>
        <a:bodyPr/>
        <a:lstStyle/>
        <a:p>
          <a:r>
            <a:rPr lang="tr-TR" b="1" u="sng" dirty="0" smtClean="0"/>
            <a:t>Life </a:t>
          </a:r>
          <a:r>
            <a:rPr lang="tr-TR" b="1" u="sng" dirty="0" err="1" smtClean="0"/>
            <a:t>Estate</a:t>
          </a:r>
          <a:endParaRPr lang="en-US" b="1" u="sng" dirty="0"/>
        </a:p>
      </dgm:t>
    </dgm:pt>
    <dgm:pt modelId="{5C2BD063-D63C-4A53-9771-B79F557B787A}" type="parTrans" cxnId="{8CDDE03F-632E-4F4B-840B-233554F2A71E}">
      <dgm:prSet/>
      <dgm:spPr/>
      <dgm:t>
        <a:bodyPr/>
        <a:lstStyle/>
        <a:p>
          <a:endParaRPr lang="en-US"/>
        </a:p>
      </dgm:t>
    </dgm:pt>
    <dgm:pt modelId="{BA5705C7-0D3B-4BB1-A246-90AA902A1431}" type="sibTrans" cxnId="{8CDDE03F-632E-4F4B-840B-233554F2A71E}">
      <dgm:prSet/>
      <dgm:spPr/>
      <dgm:t>
        <a:bodyPr/>
        <a:lstStyle/>
        <a:p>
          <a:endParaRPr lang="en-US"/>
        </a:p>
      </dgm:t>
    </dgm:pt>
    <dgm:pt modelId="{A1868849-A3D7-4F1E-8793-A6748BB2066F}">
      <dgm:prSet phldrT="[Metin]"/>
      <dgm:spPr/>
      <dgm:t>
        <a:bodyPr/>
        <a:lstStyle/>
        <a:p>
          <a:r>
            <a:rPr lang="tr-TR" b="1" u="sng" dirty="0" err="1" smtClean="0"/>
            <a:t>Leasehold</a:t>
          </a:r>
          <a:r>
            <a:rPr lang="tr-TR" b="1" u="sng" dirty="0" smtClean="0"/>
            <a:t> </a:t>
          </a:r>
          <a:r>
            <a:rPr lang="tr-TR" b="1" u="sng" dirty="0" err="1" smtClean="0"/>
            <a:t>Estate</a:t>
          </a:r>
          <a:endParaRPr lang="en-US" b="1" u="sng" dirty="0"/>
        </a:p>
      </dgm:t>
    </dgm:pt>
    <dgm:pt modelId="{85B032FD-D5C0-4C78-B64F-E20C2ACFCD0E}" type="parTrans" cxnId="{D6E09AE3-1766-4E0B-8F45-AA4E55555B98}">
      <dgm:prSet/>
      <dgm:spPr/>
      <dgm:t>
        <a:bodyPr/>
        <a:lstStyle/>
        <a:p>
          <a:endParaRPr lang="en-US"/>
        </a:p>
      </dgm:t>
    </dgm:pt>
    <dgm:pt modelId="{FD5735ED-7190-4BEC-A050-43D597F3F530}" type="sibTrans" cxnId="{D6E09AE3-1766-4E0B-8F45-AA4E55555B98}">
      <dgm:prSet/>
      <dgm:spPr/>
      <dgm:t>
        <a:bodyPr/>
        <a:lstStyle/>
        <a:p>
          <a:endParaRPr lang="en-US"/>
        </a:p>
      </dgm:t>
    </dgm:pt>
    <dgm:pt modelId="{115D13B1-4A77-4FF9-A514-AA6AA11A496E}">
      <dgm:prSet phldrT="[Metin]"/>
      <dgm:spPr/>
      <dgm:t>
        <a:bodyPr/>
        <a:lstStyle/>
        <a:p>
          <a:r>
            <a:rPr lang="tr-TR" dirty="0" err="1" smtClean="0"/>
            <a:t>The</a:t>
          </a:r>
          <a:r>
            <a:rPr lang="tr-TR" dirty="0" smtClean="0"/>
            <a:t> </a:t>
          </a:r>
          <a:r>
            <a:rPr lang="tr-TR" dirty="0" err="1" smtClean="0"/>
            <a:t>most</a:t>
          </a:r>
          <a:r>
            <a:rPr lang="tr-TR" dirty="0" smtClean="0"/>
            <a:t> </a:t>
          </a:r>
          <a:r>
            <a:rPr lang="tr-TR" dirty="0" err="1" smtClean="0"/>
            <a:t>complete</a:t>
          </a:r>
          <a:r>
            <a:rPr lang="tr-TR" dirty="0" smtClean="0"/>
            <a:t> </a:t>
          </a:r>
          <a:r>
            <a:rPr lang="tr-TR" dirty="0" err="1" smtClean="0"/>
            <a:t>and</a:t>
          </a:r>
          <a:r>
            <a:rPr lang="tr-TR" dirty="0" smtClean="0"/>
            <a:t> </a:t>
          </a:r>
          <a:r>
            <a:rPr lang="tr-TR" dirty="0" err="1" smtClean="0"/>
            <a:t>potentially</a:t>
          </a:r>
          <a:r>
            <a:rPr lang="tr-TR" dirty="0" smtClean="0"/>
            <a:t> </a:t>
          </a:r>
          <a:r>
            <a:rPr lang="tr-TR" dirty="0" err="1" smtClean="0"/>
            <a:t>unlimited</a:t>
          </a:r>
          <a:r>
            <a:rPr lang="tr-TR" dirty="0" smtClean="0"/>
            <a:t> </a:t>
          </a:r>
          <a:r>
            <a:rPr lang="tr-TR" dirty="0" err="1" smtClean="0"/>
            <a:t>ownership</a:t>
          </a:r>
          <a:r>
            <a:rPr lang="tr-TR" dirty="0" smtClean="0"/>
            <a:t>.</a:t>
          </a:r>
          <a:endParaRPr lang="en-US" dirty="0"/>
        </a:p>
      </dgm:t>
    </dgm:pt>
    <dgm:pt modelId="{181FB24B-19DE-4783-85CC-C7452BB842B1}" type="parTrans" cxnId="{1889254C-B83D-4F83-AB0C-5E846CB44262}">
      <dgm:prSet/>
      <dgm:spPr/>
      <dgm:t>
        <a:bodyPr/>
        <a:lstStyle/>
        <a:p>
          <a:endParaRPr lang="en-US"/>
        </a:p>
      </dgm:t>
    </dgm:pt>
    <dgm:pt modelId="{23AAE63E-8678-421F-B3A3-BAAC77A842E5}" type="sibTrans" cxnId="{1889254C-B83D-4F83-AB0C-5E846CB44262}">
      <dgm:prSet/>
      <dgm:spPr/>
      <dgm:t>
        <a:bodyPr/>
        <a:lstStyle/>
        <a:p>
          <a:endParaRPr lang="en-US"/>
        </a:p>
      </dgm:t>
    </dgm:pt>
    <dgm:pt modelId="{02C85529-6E6C-41C3-A26B-4A068AC1DD4B}">
      <dgm:prSet phldrT="[Metin]"/>
      <dgm:spPr/>
      <dgm:t>
        <a:bodyPr/>
        <a:lstStyle/>
        <a:p>
          <a:r>
            <a:rPr lang="tr-TR" dirty="0" smtClean="0"/>
            <a:t>An </a:t>
          </a:r>
          <a:r>
            <a:rPr lang="tr-TR" dirty="0" err="1" smtClean="0"/>
            <a:t>estate</a:t>
          </a:r>
          <a:r>
            <a:rPr lang="tr-TR" dirty="0" smtClean="0"/>
            <a:t> </a:t>
          </a:r>
          <a:r>
            <a:rPr lang="tr-TR" dirty="0" err="1" smtClean="0"/>
            <a:t>that</a:t>
          </a:r>
          <a:r>
            <a:rPr lang="tr-TR" dirty="0" smtClean="0"/>
            <a:t> </a:t>
          </a:r>
          <a:r>
            <a:rPr lang="tr-TR" dirty="0" err="1" smtClean="0"/>
            <a:t>lasts</a:t>
          </a:r>
          <a:r>
            <a:rPr lang="tr-TR" dirty="0" smtClean="0"/>
            <a:t> </a:t>
          </a:r>
          <a:r>
            <a:rPr lang="tr-TR" dirty="0" err="1" smtClean="0"/>
            <a:t>for</a:t>
          </a:r>
          <a:r>
            <a:rPr lang="tr-TR" dirty="0" smtClean="0"/>
            <a:t> </a:t>
          </a:r>
          <a:r>
            <a:rPr lang="tr-TR" dirty="0" err="1" smtClean="0"/>
            <a:t>the</a:t>
          </a:r>
          <a:r>
            <a:rPr lang="tr-TR" dirty="0" smtClean="0"/>
            <a:t> </a:t>
          </a:r>
          <a:r>
            <a:rPr lang="tr-TR" dirty="0" err="1" smtClean="0"/>
            <a:t>lifetime</a:t>
          </a:r>
          <a:r>
            <a:rPr lang="tr-TR" dirty="0" smtClean="0"/>
            <a:t> of </a:t>
          </a:r>
          <a:r>
            <a:rPr lang="tr-TR" dirty="0" err="1" smtClean="0"/>
            <a:t>specified</a:t>
          </a:r>
          <a:r>
            <a:rPr lang="tr-TR" dirty="0" smtClean="0"/>
            <a:t> </a:t>
          </a:r>
          <a:r>
            <a:rPr lang="tr-TR" dirty="0" err="1" smtClean="0"/>
            <a:t>person</a:t>
          </a:r>
          <a:endParaRPr lang="en-US" dirty="0"/>
        </a:p>
      </dgm:t>
    </dgm:pt>
    <dgm:pt modelId="{85AE7268-0C7B-46F0-BE87-902C53340571}" type="parTrans" cxnId="{B1E0FDD4-CA11-40EF-BB61-74E9F3DE0AC7}">
      <dgm:prSet/>
      <dgm:spPr/>
      <dgm:t>
        <a:bodyPr/>
        <a:lstStyle/>
        <a:p>
          <a:endParaRPr lang="en-US"/>
        </a:p>
      </dgm:t>
    </dgm:pt>
    <dgm:pt modelId="{97AF6A77-2F43-4451-A9C5-AC2855D874AC}" type="sibTrans" cxnId="{B1E0FDD4-CA11-40EF-BB61-74E9F3DE0AC7}">
      <dgm:prSet/>
      <dgm:spPr/>
      <dgm:t>
        <a:bodyPr/>
        <a:lstStyle/>
        <a:p>
          <a:endParaRPr lang="en-US"/>
        </a:p>
      </dgm:t>
    </dgm:pt>
    <dgm:pt modelId="{3FA2E47E-5599-4AFF-B04B-F56CE4C9C924}">
      <dgm:prSet phldrT="[Metin]"/>
      <dgm:spPr/>
      <dgm:t>
        <a:bodyPr/>
        <a:lstStyle/>
        <a:p>
          <a:r>
            <a:rPr lang="tr-TR" dirty="0" smtClean="0"/>
            <a:t>A </a:t>
          </a:r>
          <a:r>
            <a:rPr lang="tr-TR" dirty="0" err="1" smtClean="0"/>
            <a:t>temporary</a:t>
          </a:r>
          <a:r>
            <a:rPr lang="tr-TR" dirty="0" smtClean="0"/>
            <a:t> </a:t>
          </a:r>
          <a:r>
            <a:rPr lang="tr-TR" dirty="0" err="1" smtClean="0"/>
            <a:t>right</a:t>
          </a:r>
          <a:r>
            <a:rPr lang="tr-TR" dirty="0" smtClean="0"/>
            <a:t> of </a:t>
          </a:r>
          <a:r>
            <a:rPr lang="tr-TR" dirty="0" err="1" smtClean="0"/>
            <a:t>posession</a:t>
          </a:r>
          <a:r>
            <a:rPr lang="tr-TR" dirty="0" smtClean="0"/>
            <a:t> </a:t>
          </a:r>
          <a:r>
            <a:rPr lang="tr-TR" dirty="0" err="1" smtClean="0"/>
            <a:t>for</a:t>
          </a:r>
          <a:r>
            <a:rPr lang="tr-TR" dirty="0" smtClean="0"/>
            <a:t> a </a:t>
          </a:r>
          <a:r>
            <a:rPr lang="tr-TR" dirty="0" err="1" smtClean="0"/>
            <a:t>fixed</a:t>
          </a:r>
          <a:r>
            <a:rPr lang="tr-TR" dirty="0" smtClean="0"/>
            <a:t> </a:t>
          </a:r>
          <a:r>
            <a:rPr lang="tr-TR" dirty="0" err="1" smtClean="0"/>
            <a:t>or</a:t>
          </a:r>
          <a:r>
            <a:rPr lang="tr-TR" dirty="0" smtClean="0"/>
            <a:t> </a:t>
          </a:r>
          <a:r>
            <a:rPr lang="tr-TR" dirty="0" err="1" smtClean="0"/>
            <a:t>determinable</a:t>
          </a:r>
          <a:r>
            <a:rPr lang="tr-TR" dirty="0" smtClean="0"/>
            <a:t> </a:t>
          </a:r>
          <a:r>
            <a:rPr lang="tr-TR" dirty="0" err="1" smtClean="0"/>
            <a:t>period</a:t>
          </a:r>
          <a:endParaRPr lang="en-US" dirty="0"/>
        </a:p>
      </dgm:t>
    </dgm:pt>
    <dgm:pt modelId="{9008C370-6981-46FB-BF38-7CBFB3D772FF}" type="parTrans" cxnId="{8F68DF9C-45C7-45D6-B976-7D2B88880105}">
      <dgm:prSet/>
      <dgm:spPr/>
      <dgm:t>
        <a:bodyPr/>
        <a:lstStyle/>
        <a:p>
          <a:endParaRPr lang="en-US"/>
        </a:p>
      </dgm:t>
    </dgm:pt>
    <dgm:pt modelId="{27B5A57A-1F6B-4D8D-9D73-E2AB348FFBFD}" type="sibTrans" cxnId="{8F68DF9C-45C7-45D6-B976-7D2B88880105}">
      <dgm:prSet/>
      <dgm:spPr/>
      <dgm:t>
        <a:bodyPr/>
        <a:lstStyle/>
        <a:p>
          <a:endParaRPr lang="en-US"/>
        </a:p>
      </dgm:t>
    </dgm:pt>
    <dgm:pt modelId="{B678935A-4CBC-46C3-BC5A-FA0D89937147}" type="pres">
      <dgm:prSet presAssocID="{4501CB5B-289F-4135-8DFD-316463784ABB}" presName="Name0" presStyleCnt="0">
        <dgm:presLayoutVars>
          <dgm:chPref val="1"/>
          <dgm:dir/>
          <dgm:animOne val="branch"/>
          <dgm:animLvl val="lvl"/>
          <dgm:resizeHandles val="exact"/>
        </dgm:presLayoutVars>
      </dgm:prSet>
      <dgm:spPr/>
      <dgm:t>
        <a:bodyPr/>
        <a:lstStyle/>
        <a:p>
          <a:endParaRPr lang="en-US"/>
        </a:p>
      </dgm:t>
    </dgm:pt>
    <dgm:pt modelId="{11ECCDDF-FBEE-4CB5-A6F6-B0B5C9D8229A}" type="pres">
      <dgm:prSet presAssocID="{C1DE2800-6F1E-4718-AB42-559998D908EC}" presName="root1" presStyleCnt="0"/>
      <dgm:spPr/>
    </dgm:pt>
    <dgm:pt modelId="{48DACC6D-146C-4F4C-9AA4-35F7913B7720}" type="pres">
      <dgm:prSet presAssocID="{C1DE2800-6F1E-4718-AB42-559998D908EC}" presName="LevelOneTextNode" presStyleLbl="node0" presStyleIdx="0" presStyleCnt="1">
        <dgm:presLayoutVars>
          <dgm:chPref val="3"/>
        </dgm:presLayoutVars>
      </dgm:prSet>
      <dgm:spPr/>
      <dgm:t>
        <a:bodyPr/>
        <a:lstStyle/>
        <a:p>
          <a:endParaRPr lang="en-US"/>
        </a:p>
      </dgm:t>
    </dgm:pt>
    <dgm:pt modelId="{D39F98B0-E6C0-42F9-BB00-3190F57ABF2C}" type="pres">
      <dgm:prSet presAssocID="{C1DE2800-6F1E-4718-AB42-559998D908EC}" presName="level2hierChild" presStyleCnt="0"/>
      <dgm:spPr/>
    </dgm:pt>
    <dgm:pt modelId="{36E4C984-E06F-4C04-8D7E-DC1506B1F74D}" type="pres">
      <dgm:prSet presAssocID="{10C5B537-5AFC-4F8B-903F-9833F7924CAC}" presName="conn2-1" presStyleLbl="parChTrans1D2" presStyleIdx="0" presStyleCnt="3"/>
      <dgm:spPr/>
      <dgm:t>
        <a:bodyPr/>
        <a:lstStyle/>
        <a:p>
          <a:endParaRPr lang="en-US"/>
        </a:p>
      </dgm:t>
    </dgm:pt>
    <dgm:pt modelId="{E0B85BCB-9A40-4458-9141-A15AFB456C67}" type="pres">
      <dgm:prSet presAssocID="{10C5B537-5AFC-4F8B-903F-9833F7924CAC}" presName="connTx" presStyleLbl="parChTrans1D2" presStyleIdx="0" presStyleCnt="3"/>
      <dgm:spPr/>
      <dgm:t>
        <a:bodyPr/>
        <a:lstStyle/>
        <a:p>
          <a:endParaRPr lang="en-US"/>
        </a:p>
      </dgm:t>
    </dgm:pt>
    <dgm:pt modelId="{8C143A81-31C4-40BB-A118-0AEA23536A21}" type="pres">
      <dgm:prSet presAssocID="{82630615-27AE-407A-B9F3-FFA3ADEA876E}" presName="root2" presStyleCnt="0"/>
      <dgm:spPr/>
    </dgm:pt>
    <dgm:pt modelId="{21A0D19B-F02B-44C7-B048-332A918F4268}" type="pres">
      <dgm:prSet presAssocID="{82630615-27AE-407A-B9F3-FFA3ADEA876E}" presName="LevelTwoTextNode" presStyleLbl="node2" presStyleIdx="0" presStyleCnt="3">
        <dgm:presLayoutVars>
          <dgm:chPref val="3"/>
        </dgm:presLayoutVars>
      </dgm:prSet>
      <dgm:spPr/>
      <dgm:t>
        <a:bodyPr/>
        <a:lstStyle/>
        <a:p>
          <a:endParaRPr lang="en-US"/>
        </a:p>
      </dgm:t>
    </dgm:pt>
    <dgm:pt modelId="{FCF8B4DA-7B9F-4509-88AC-BB5CE4ED678D}" type="pres">
      <dgm:prSet presAssocID="{82630615-27AE-407A-B9F3-FFA3ADEA876E}" presName="level3hierChild" presStyleCnt="0"/>
      <dgm:spPr/>
    </dgm:pt>
    <dgm:pt modelId="{C2D84DB6-7BEA-46A7-877A-0A57100F995B}" type="pres">
      <dgm:prSet presAssocID="{181FB24B-19DE-4783-85CC-C7452BB842B1}" presName="conn2-1" presStyleLbl="parChTrans1D3" presStyleIdx="0" presStyleCnt="3"/>
      <dgm:spPr/>
      <dgm:t>
        <a:bodyPr/>
        <a:lstStyle/>
        <a:p>
          <a:endParaRPr lang="en-US"/>
        </a:p>
      </dgm:t>
    </dgm:pt>
    <dgm:pt modelId="{30BF343A-4009-4356-AB85-493B7CE6ACC9}" type="pres">
      <dgm:prSet presAssocID="{181FB24B-19DE-4783-85CC-C7452BB842B1}" presName="connTx" presStyleLbl="parChTrans1D3" presStyleIdx="0" presStyleCnt="3"/>
      <dgm:spPr/>
      <dgm:t>
        <a:bodyPr/>
        <a:lstStyle/>
        <a:p>
          <a:endParaRPr lang="en-US"/>
        </a:p>
      </dgm:t>
    </dgm:pt>
    <dgm:pt modelId="{0F8B2F65-F329-45CF-9100-22154DE4332C}" type="pres">
      <dgm:prSet presAssocID="{115D13B1-4A77-4FF9-A514-AA6AA11A496E}" presName="root2" presStyleCnt="0"/>
      <dgm:spPr/>
    </dgm:pt>
    <dgm:pt modelId="{8E5B47D3-1B41-4BB1-9E0F-63E3B74079A0}" type="pres">
      <dgm:prSet presAssocID="{115D13B1-4A77-4FF9-A514-AA6AA11A496E}" presName="LevelTwoTextNode" presStyleLbl="node3" presStyleIdx="0" presStyleCnt="3">
        <dgm:presLayoutVars>
          <dgm:chPref val="3"/>
        </dgm:presLayoutVars>
      </dgm:prSet>
      <dgm:spPr/>
      <dgm:t>
        <a:bodyPr/>
        <a:lstStyle/>
        <a:p>
          <a:endParaRPr lang="en-US"/>
        </a:p>
      </dgm:t>
    </dgm:pt>
    <dgm:pt modelId="{FF2ACFCB-E897-4ED0-8F4F-894AD442A1E6}" type="pres">
      <dgm:prSet presAssocID="{115D13B1-4A77-4FF9-A514-AA6AA11A496E}" presName="level3hierChild" presStyleCnt="0"/>
      <dgm:spPr/>
    </dgm:pt>
    <dgm:pt modelId="{08550720-5B48-411E-8CA5-EAE9D6D4E43B}" type="pres">
      <dgm:prSet presAssocID="{5C2BD063-D63C-4A53-9771-B79F557B787A}" presName="conn2-1" presStyleLbl="parChTrans1D2" presStyleIdx="1" presStyleCnt="3"/>
      <dgm:spPr/>
      <dgm:t>
        <a:bodyPr/>
        <a:lstStyle/>
        <a:p>
          <a:endParaRPr lang="en-US"/>
        </a:p>
      </dgm:t>
    </dgm:pt>
    <dgm:pt modelId="{E258DA4F-95AD-4DA8-AA44-5F2914A4ECA9}" type="pres">
      <dgm:prSet presAssocID="{5C2BD063-D63C-4A53-9771-B79F557B787A}" presName="connTx" presStyleLbl="parChTrans1D2" presStyleIdx="1" presStyleCnt="3"/>
      <dgm:spPr/>
      <dgm:t>
        <a:bodyPr/>
        <a:lstStyle/>
        <a:p>
          <a:endParaRPr lang="en-US"/>
        </a:p>
      </dgm:t>
    </dgm:pt>
    <dgm:pt modelId="{CDA70557-16B1-4ADF-A8AF-A31B5DB1B420}" type="pres">
      <dgm:prSet presAssocID="{DDE3839D-71CA-4091-8E01-9F5A021C4A3C}" presName="root2" presStyleCnt="0"/>
      <dgm:spPr/>
    </dgm:pt>
    <dgm:pt modelId="{C946E475-B3B9-4028-9EC0-A82FA9FB7B50}" type="pres">
      <dgm:prSet presAssocID="{DDE3839D-71CA-4091-8E01-9F5A021C4A3C}" presName="LevelTwoTextNode" presStyleLbl="node2" presStyleIdx="1" presStyleCnt="3">
        <dgm:presLayoutVars>
          <dgm:chPref val="3"/>
        </dgm:presLayoutVars>
      </dgm:prSet>
      <dgm:spPr/>
      <dgm:t>
        <a:bodyPr/>
        <a:lstStyle/>
        <a:p>
          <a:endParaRPr lang="en-US"/>
        </a:p>
      </dgm:t>
    </dgm:pt>
    <dgm:pt modelId="{4AA8D272-1FB7-48C7-9FDD-40B56EF0621C}" type="pres">
      <dgm:prSet presAssocID="{DDE3839D-71CA-4091-8E01-9F5A021C4A3C}" presName="level3hierChild" presStyleCnt="0"/>
      <dgm:spPr/>
    </dgm:pt>
    <dgm:pt modelId="{8E23FD03-4392-41D8-9861-7AEDBFE1F016}" type="pres">
      <dgm:prSet presAssocID="{85AE7268-0C7B-46F0-BE87-902C53340571}" presName="conn2-1" presStyleLbl="parChTrans1D3" presStyleIdx="1" presStyleCnt="3"/>
      <dgm:spPr/>
      <dgm:t>
        <a:bodyPr/>
        <a:lstStyle/>
        <a:p>
          <a:endParaRPr lang="en-US"/>
        </a:p>
      </dgm:t>
    </dgm:pt>
    <dgm:pt modelId="{1D34CBE7-749F-42DC-A172-53D9C96C13F3}" type="pres">
      <dgm:prSet presAssocID="{85AE7268-0C7B-46F0-BE87-902C53340571}" presName="connTx" presStyleLbl="parChTrans1D3" presStyleIdx="1" presStyleCnt="3"/>
      <dgm:spPr/>
      <dgm:t>
        <a:bodyPr/>
        <a:lstStyle/>
        <a:p>
          <a:endParaRPr lang="en-US"/>
        </a:p>
      </dgm:t>
    </dgm:pt>
    <dgm:pt modelId="{97DF1C8A-C53A-4139-91C8-D94F0B461778}" type="pres">
      <dgm:prSet presAssocID="{02C85529-6E6C-41C3-A26B-4A068AC1DD4B}" presName="root2" presStyleCnt="0"/>
      <dgm:spPr/>
    </dgm:pt>
    <dgm:pt modelId="{0D69BB57-ED5A-488C-917E-8928F17EF2C7}" type="pres">
      <dgm:prSet presAssocID="{02C85529-6E6C-41C3-A26B-4A068AC1DD4B}" presName="LevelTwoTextNode" presStyleLbl="node3" presStyleIdx="1" presStyleCnt="3">
        <dgm:presLayoutVars>
          <dgm:chPref val="3"/>
        </dgm:presLayoutVars>
      </dgm:prSet>
      <dgm:spPr/>
      <dgm:t>
        <a:bodyPr/>
        <a:lstStyle/>
        <a:p>
          <a:endParaRPr lang="en-US"/>
        </a:p>
      </dgm:t>
    </dgm:pt>
    <dgm:pt modelId="{0388138F-B9FC-49B6-B5F7-0752B9640B11}" type="pres">
      <dgm:prSet presAssocID="{02C85529-6E6C-41C3-A26B-4A068AC1DD4B}" presName="level3hierChild" presStyleCnt="0"/>
      <dgm:spPr/>
    </dgm:pt>
    <dgm:pt modelId="{4D0F5BC3-EB5C-4C82-B1F0-41E0638112C2}" type="pres">
      <dgm:prSet presAssocID="{85B032FD-D5C0-4C78-B64F-E20C2ACFCD0E}" presName="conn2-1" presStyleLbl="parChTrans1D2" presStyleIdx="2" presStyleCnt="3"/>
      <dgm:spPr/>
      <dgm:t>
        <a:bodyPr/>
        <a:lstStyle/>
        <a:p>
          <a:endParaRPr lang="en-US"/>
        </a:p>
      </dgm:t>
    </dgm:pt>
    <dgm:pt modelId="{F61CD605-1A40-48DE-B0B3-F1F68A286554}" type="pres">
      <dgm:prSet presAssocID="{85B032FD-D5C0-4C78-B64F-E20C2ACFCD0E}" presName="connTx" presStyleLbl="parChTrans1D2" presStyleIdx="2" presStyleCnt="3"/>
      <dgm:spPr/>
      <dgm:t>
        <a:bodyPr/>
        <a:lstStyle/>
        <a:p>
          <a:endParaRPr lang="en-US"/>
        </a:p>
      </dgm:t>
    </dgm:pt>
    <dgm:pt modelId="{446B05A3-DC03-401A-9590-2B300D3AEB95}" type="pres">
      <dgm:prSet presAssocID="{A1868849-A3D7-4F1E-8793-A6748BB2066F}" presName="root2" presStyleCnt="0"/>
      <dgm:spPr/>
    </dgm:pt>
    <dgm:pt modelId="{48DFCB75-2436-4431-85F9-2BBD964D1B3A}" type="pres">
      <dgm:prSet presAssocID="{A1868849-A3D7-4F1E-8793-A6748BB2066F}" presName="LevelTwoTextNode" presStyleLbl="node2" presStyleIdx="2" presStyleCnt="3">
        <dgm:presLayoutVars>
          <dgm:chPref val="3"/>
        </dgm:presLayoutVars>
      </dgm:prSet>
      <dgm:spPr/>
      <dgm:t>
        <a:bodyPr/>
        <a:lstStyle/>
        <a:p>
          <a:endParaRPr lang="en-US"/>
        </a:p>
      </dgm:t>
    </dgm:pt>
    <dgm:pt modelId="{7A2A714D-ACCB-4B10-839D-F7B9C92447F1}" type="pres">
      <dgm:prSet presAssocID="{A1868849-A3D7-4F1E-8793-A6748BB2066F}" presName="level3hierChild" presStyleCnt="0"/>
      <dgm:spPr/>
    </dgm:pt>
    <dgm:pt modelId="{95008E04-5908-45D8-A7D4-1CB9A86C42F3}" type="pres">
      <dgm:prSet presAssocID="{9008C370-6981-46FB-BF38-7CBFB3D772FF}" presName="conn2-1" presStyleLbl="parChTrans1D3" presStyleIdx="2" presStyleCnt="3"/>
      <dgm:spPr/>
      <dgm:t>
        <a:bodyPr/>
        <a:lstStyle/>
        <a:p>
          <a:endParaRPr lang="en-US"/>
        </a:p>
      </dgm:t>
    </dgm:pt>
    <dgm:pt modelId="{9CBDF7B0-A1B9-427D-AEC8-A14A1D8B7D10}" type="pres">
      <dgm:prSet presAssocID="{9008C370-6981-46FB-BF38-7CBFB3D772FF}" presName="connTx" presStyleLbl="parChTrans1D3" presStyleIdx="2" presStyleCnt="3"/>
      <dgm:spPr/>
      <dgm:t>
        <a:bodyPr/>
        <a:lstStyle/>
        <a:p>
          <a:endParaRPr lang="en-US"/>
        </a:p>
      </dgm:t>
    </dgm:pt>
    <dgm:pt modelId="{36FD4E4F-7FE6-4D28-9743-8F2621A2B50B}" type="pres">
      <dgm:prSet presAssocID="{3FA2E47E-5599-4AFF-B04B-F56CE4C9C924}" presName="root2" presStyleCnt="0"/>
      <dgm:spPr/>
    </dgm:pt>
    <dgm:pt modelId="{853ED25D-461C-442E-A653-1DB7A7F4C98B}" type="pres">
      <dgm:prSet presAssocID="{3FA2E47E-5599-4AFF-B04B-F56CE4C9C924}" presName="LevelTwoTextNode" presStyleLbl="node3" presStyleIdx="2" presStyleCnt="3">
        <dgm:presLayoutVars>
          <dgm:chPref val="3"/>
        </dgm:presLayoutVars>
      </dgm:prSet>
      <dgm:spPr/>
      <dgm:t>
        <a:bodyPr/>
        <a:lstStyle/>
        <a:p>
          <a:endParaRPr lang="en-US"/>
        </a:p>
      </dgm:t>
    </dgm:pt>
    <dgm:pt modelId="{CCFD68D4-3BE8-4DF7-907A-BB3E3307CD76}" type="pres">
      <dgm:prSet presAssocID="{3FA2E47E-5599-4AFF-B04B-F56CE4C9C924}" presName="level3hierChild" presStyleCnt="0"/>
      <dgm:spPr/>
    </dgm:pt>
  </dgm:ptLst>
  <dgm:cxnLst>
    <dgm:cxn modelId="{47B382C0-68E9-4A59-8C22-3B24AAA23E9A}" type="presOf" srcId="{115D13B1-4A77-4FF9-A514-AA6AA11A496E}" destId="{8E5B47D3-1B41-4BB1-9E0F-63E3B74079A0}" srcOrd="0" destOrd="0" presId="urn:microsoft.com/office/officeart/2008/layout/HorizontalMultiLevelHierarchy"/>
    <dgm:cxn modelId="{20218427-037C-4368-9776-3DFF1B9BDCCA}" type="presOf" srcId="{A1868849-A3D7-4F1E-8793-A6748BB2066F}" destId="{48DFCB75-2436-4431-85F9-2BBD964D1B3A}" srcOrd="0" destOrd="0" presId="urn:microsoft.com/office/officeart/2008/layout/HorizontalMultiLevelHierarchy"/>
    <dgm:cxn modelId="{D3E2A2D7-71B4-4D66-8EB0-B961E07A95B7}" type="presOf" srcId="{10C5B537-5AFC-4F8B-903F-9833F7924CAC}" destId="{36E4C984-E06F-4C04-8D7E-DC1506B1F74D}" srcOrd="0" destOrd="0" presId="urn:microsoft.com/office/officeart/2008/layout/HorizontalMultiLevelHierarchy"/>
    <dgm:cxn modelId="{0182091B-6E48-441E-8156-1ECCE3C127CE}" type="presOf" srcId="{85B032FD-D5C0-4C78-B64F-E20C2ACFCD0E}" destId="{F61CD605-1A40-48DE-B0B3-F1F68A286554}" srcOrd="1" destOrd="0" presId="urn:microsoft.com/office/officeart/2008/layout/HorizontalMultiLevelHierarchy"/>
    <dgm:cxn modelId="{6EC3047B-650F-4C85-8C3C-A95229BC1DAD}" type="presOf" srcId="{181FB24B-19DE-4783-85CC-C7452BB842B1}" destId="{C2D84DB6-7BEA-46A7-877A-0A57100F995B}" srcOrd="0" destOrd="0" presId="urn:microsoft.com/office/officeart/2008/layout/HorizontalMultiLevelHierarchy"/>
    <dgm:cxn modelId="{8CDDE03F-632E-4F4B-840B-233554F2A71E}" srcId="{C1DE2800-6F1E-4718-AB42-559998D908EC}" destId="{DDE3839D-71CA-4091-8E01-9F5A021C4A3C}" srcOrd="1" destOrd="0" parTransId="{5C2BD063-D63C-4A53-9771-B79F557B787A}" sibTransId="{BA5705C7-0D3B-4BB1-A246-90AA902A1431}"/>
    <dgm:cxn modelId="{B1E0FDD4-CA11-40EF-BB61-74E9F3DE0AC7}" srcId="{DDE3839D-71CA-4091-8E01-9F5A021C4A3C}" destId="{02C85529-6E6C-41C3-A26B-4A068AC1DD4B}" srcOrd="0" destOrd="0" parTransId="{85AE7268-0C7B-46F0-BE87-902C53340571}" sibTransId="{97AF6A77-2F43-4451-A9C5-AC2855D874AC}"/>
    <dgm:cxn modelId="{089AC4FA-3166-41F4-836D-1CE7092F7792}" type="presOf" srcId="{10C5B537-5AFC-4F8B-903F-9833F7924CAC}" destId="{E0B85BCB-9A40-4458-9141-A15AFB456C67}" srcOrd="1" destOrd="0" presId="urn:microsoft.com/office/officeart/2008/layout/HorizontalMultiLevelHierarchy"/>
    <dgm:cxn modelId="{62EE24A8-E18D-4659-A92A-880E82E698B4}" type="presOf" srcId="{85AE7268-0C7B-46F0-BE87-902C53340571}" destId="{1D34CBE7-749F-42DC-A172-53D9C96C13F3}" srcOrd="1" destOrd="0" presId="urn:microsoft.com/office/officeart/2008/layout/HorizontalMultiLevelHierarchy"/>
    <dgm:cxn modelId="{3C4A9117-DE81-4560-B7D6-893B5E880F14}" type="presOf" srcId="{5C2BD063-D63C-4A53-9771-B79F557B787A}" destId="{08550720-5B48-411E-8CA5-EAE9D6D4E43B}" srcOrd="0" destOrd="0" presId="urn:microsoft.com/office/officeart/2008/layout/HorizontalMultiLevelHierarchy"/>
    <dgm:cxn modelId="{7A12C21B-7CA7-44D2-A1A4-D3570C694257}" type="presOf" srcId="{85B032FD-D5C0-4C78-B64F-E20C2ACFCD0E}" destId="{4D0F5BC3-EB5C-4C82-B1F0-41E0638112C2}" srcOrd="0" destOrd="0" presId="urn:microsoft.com/office/officeart/2008/layout/HorizontalMultiLevelHierarchy"/>
    <dgm:cxn modelId="{675C61B6-03D2-4853-9C2D-12CAFAED61EB}" srcId="{4501CB5B-289F-4135-8DFD-316463784ABB}" destId="{C1DE2800-6F1E-4718-AB42-559998D908EC}" srcOrd="0" destOrd="0" parTransId="{49168C07-D4F3-4838-8A77-75C9F03F72BE}" sibTransId="{76363263-7FED-4216-93A0-FFD07C381F69}"/>
    <dgm:cxn modelId="{3851EC18-64DB-4768-907A-DED8755D2C52}" type="presOf" srcId="{181FB24B-19DE-4783-85CC-C7452BB842B1}" destId="{30BF343A-4009-4356-AB85-493B7CE6ACC9}" srcOrd="1" destOrd="0" presId="urn:microsoft.com/office/officeart/2008/layout/HorizontalMultiLevelHierarchy"/>
    <dgm:cxn modelId="{A39F0E4E-C56F-455C-B814-C6AFE18AE0C4}" type="presOf" srcId="{9008C370-6981-46FB-BF38-7CBFB3D772FF}" destId="{95008E04-5908-45D8-A7D4-1CB9A86C42F3}" srcOrd="0" destOrd="0" presId="urn:microsoft.com/office/officeart/2008/layout/HorizontalMultiLevelHierarchy"/>
    <dgm:cxn modelId="{8F68DF9C-45C7-45D6-B976-7D2B88880105}" srcId="{A1868849-A3D7-4F1E-8793-A6748BB2066F}" destId="{3FA2E47E-5599-4AFF-B04B-F56CE4C9C924}" srcOrd="0" destOrd="0" parTransId="{9008C370-6981-46FB-BF38-7CBFB3D772FF}" sibTransId="{27B5A57A-1F6B-4D8D-9D73-E2AB348FFBFD}"/>
    <dgm:cxn modelId="{B101F377-3FD2-408E-AE93-CBE138FC9954}" type="presOf" srcId="{DDE3839D-71CA-4091-8E01-9F5A021C4A3C}" destId="{C946E475-B3B9-4028-9EC0-A82FA9FB7B50}" srcOrd="0" destOrd="0" presId="urn:microsoft.com/office/officeart/2008/layout/HorizontalMultiLevelHierarchy"/>
    <dgm:cxn modelId="{8F7E6866-563E-4AE8-8173-4004C5ABA2CD}" type="presOf" srcId="{C1DE2800-6F1E-4718-AB42-559998D908EC}" destId="{48DACC6D-146C-4F4C-9AA4-35F7913B7720}" srcOrd="0" destOrd="0" presId="urn:microsoft.com/office/officeart/2008/layout/HorizontalMultiLevelHierarchy"/>
    <dgm:cxn modelId="{DF54268A-5BC4-4E76-B2F1-00A11EB2108D}" type="presOf" srcId="{85AE7268-0C7B-46F0-BE87-902C53340571}" destId="{8E23FD03-4392-41D8-9861-7AEDBFE1F016}" srcOrd="0" destOrd="0" presId="urn:microsoft.com/office/officeart/2008/layout/HorizontalMultiLevelHierarchy"/>
    <dgm:cxn modelId="{4957D563-B841-4840-81C5-EA52A5A1539A}" type="presOf" srcId="{5C2BD063-D63C-4A53-9771-B79F557B787A}" destId="{E258DA4F-95AD-4DA8-AA44-5F2914A4ECA9}" srcOrd="1" destOrd="0" presId="urn:microsoft.com/office/officeart/2008/layout/HorizontalMultiLevelHierarchy"/>
    <dgm:cxn modelId="{9250E3BA-49DF-490B-9D02-190E64988136}" type="presOf" srcId="{9008C370-6981-46FB-BF38-7CBFB3D772FF}" destId="{9CBDF7B0-A1B9-427D-AEC8-A14A1D8B7D10}" srcOrd="1" destOrd="0" presId="urn:microsoft.com/office/officeart/2008/layout/HorizontalMultiLevelHierarchy"/>
    <dgm:cxn modelId="{D6E09AE3-1766-4E0B-8F45-AA4E55555B98}" srcId="{C1DE2800-6F1E-4718-AB42-559998D908EC}" destId="{A1868849-A3D7-4F1E-8793-A6748BB2066F}" srcOrd="2" destOrd="0" parTransId="{85B032FD-D5C0-4C78-B64F-E20C2ACFCD0E}" sibTransId="{FD5735ED-7190-4BEC-A050-43D597F3F530}"/>
    <dgm:cxn modelId="{053268B6-C3FB-4031-98B7-A4DD7567552E}" type="presOf" srcId="{82630615-27AE-407A-B9F3-FFA3ADEA876E}" destId="{21A0D19B-F02B-44C7-B048-332A918F4268}" srcOrd="0" destOrd="0" presId="urn:microsoft.com/office/officeart/2008/layout/HorizontalMultiLevelHierarchy"/>
    <dgm:cxn modelId="{AF089F0E-185A-4707-BB80-5DF3CFF5D888}" type="presOf" srcId="{02C85529-6E6C-41C3-A26B-4A068AC1DD4B}" destId="{0D69BB57-ED5A-488C-917E-8928F17EF2C7}" srcOrd="0" destOrd="0" presId="urn:microsoft.com/office/officeart/2008/layout/HorizontalMultiLevelHierarchy"/>
    <dgm:cxn modelId="{91EB8924-ADEB-45BC-A3F5-1C186387D5A5}" srcId="{C1DE2800-6F1E-4718-AB42-559998D908EC}" destId="{82630615-27AE-407A-B9F3-FFA3ADEA876E}" srcOrd="0" destOrd="0" parTransId="{10C5B537-5AFC-4F8B-903F-9833F7924CAC}" sibTransId="{DC5B1E56-E12F-48FA-8C41-53B9BD92F516}"/>
    <dgm:cxn modelId="{1889254C-B83D-4F83-AB0C-5E846CB44262}" srcId="{82630615-27AE-407A-B9F3-FFA3ADEA876E}" destId="{115D13B1-4A77-4FF9-A514-AA6AA11A496E}" srcOrd="0" destOrd="0" parTransId="{181FB24B-19DE-4783-85CC-C7452BB842B1}" sibTransId="{23AAE63E-8678-421F-B3A3-BAAC77A842E5}"/>
    <dgm:cxn modelId="{22587838-769B-417E-BE3C-B7FD6B0264D8}" type="presOf" srcId="{4501CB5B-289F-4135-8DFD-316463784ABB}" destId="{B678935A-4CBC-46C3-BC5A-FA0D89937147}" srcOrd="0" destOrd="0" presId="urn:microsoft.com/office/officeart/2008/layout/HorizontalMultiLevelHierarchy"/>
    <dgm:cxn modelId="{6EE7AA64-46C2-4A37-BF0F-970F2639DB3E}" type="presOf" srcId="{3FA2E47E-5599-4AFF-B04B-F56CE4C9C924}" destId="{853ED25D-461C-442E-A653-1DB7A7F4C98B}" srcOrd="0" destOrd="0" presId="urn:microsoft.com/office/officeart/2008/layout/HorizontalMultiLevelHierarchy"/>
    <dgm:cxn modelId="{A6632ECC-BC3A-4C2C-A487-E98FB86B92FA}" type="presParOf" srcId="{B678935A-4CBC-46C3-BC5A-FA0D89937147}" destId="{11ECCDDF-FBEE-4CB5-A6F6-B0B5C9D8229A}" srcOrd="0" destOrd="0" presId="urn:microsoft.com/office/officeart/2008/layout/HorizontalMultiLevelHierarchy"/>
    <dgm:cxn modelId="{26ED7A77-94F8-4B1A-9BC0-3E7066231158}" type="presParOf" srcId="{11ECCDDF-FBEE-4CB5-A6F6-B0B5C9D8229A}" destId="{48DACC6D-146C-4F4C-9AA4-35F7913B7720}" srcOrd="0" destOrd="0" presId="urn:microsoft.com/office/officeart/2008/layout/HorizontalMultiLevelHierarchy"/>
    <dgm:cxn modelId="{CE24DFDD-455F-4E29-B003-40102296B973}" type="presParOf" srcId="{11ECCDDF-FBEE-4CB5-A6F6-B0B5C9D8229A}" destId="{D39F98B0-E6C0-42F9-BB00-3190F57ABF2C}" srcOrd="1" destOrd="0" presId="urn:microsoft.com/office/officeart/2008/layout/HorizontalMultiLevelHierarchy"/>
    <dgm:cxn modelId="{EB356972-CFC4-4122-A941-D09815C41431}" type="presParOf" srcId="{D39F98B0-E6C0-42F9-BB00-3190F57ABF2C}" destId="{36E4C984-E06F-4C04-8D7E-DC1506B1F74D}" srcOrd="0" destOrd="0" presId="urn:microsoft.com/office/officeart/2008/layout/HorizontalMultiLevelHierarchy"/>
    <dgm:cxn modelId="{EF397E31-F957-41BB-981C-118B54D83E45}" type="presParOf" srcId="{36E4C984-E06F-4C04-8D7E-DC1506B1F74D}" destId="{E0B85BCB-9A40-4458-9141-A15AFB456C67}" srcOrd="0" destOrd="0" presId="urn:microsoft.com/office/officeart/2008/layout/HorizontalMultiLevelHierarchy"/>
    <dgm:cxn modelId="{C996D9FB-C5B5-4C3D-A2CC-6ED784A774B7}" type="presParOf" srcId="{D39F98B0-E6C0-42F9-BB00-3190F57ABF2C}" destId="{8C143A81-31C4-40BB-A118-0AEA23536A21}" srcOrd="1" destOrd="0" presId="urn:microsoft.com/office/officeart/2008/layout/HorizontalMultiLevelHierarchy"/>
    <dgm:cxn modelId="{A41D5810-9F30-403F-B99B-954949DB618D}" type="presParOf" srcId="{8C143A81-31C4-40BB-A118-0AEA23536A21}" destId="{21A0D19B-F02B-44C7-B048-332A918F4268}" srcOrd="0" destOrd="0" presId="urn:microsoft.com/office/officeart/2008/layout/HorizontalMultiLevelHierarchy"/>
    <dgm:cxn modelId="{97B6D388-E98C-42AF-BB4A-017C6731587D}" type="presParOf" srcId="{8C143A81-31C4-40BB-A118-0AEA23536A21}" destId="{FCF8B4DA-7B9F-4509-88AC-BB5CE4ED678D}" srcOrd="1" destOrd="0" presId="urn:microsoft.com/office/officeart/2008/layout/HorizontalMultiLevelHierarchy"/>
    <dgm:cxn modelId="{D0A463FE-8A6C-4FD9-A87B-E71FAE815834}" type="presParOf" srcId="{FCF8B4DA-7B9F-4509-88AC-BB5CE4ED678D}" destId="{C2D84DB6-7BEA-46A7-877A-0A57100F995B}" srcOrd="0" destOrd="0" presId="urn:microsoft.com/office/officeart/2008/layout/HorizontalMultiLevelHierarchy"/>
    <dgm:cxn modelId="{C1604F8F-2985-4C26-8E37-58A8E6F87843}" type="presParOf" srcId="{C2D84DB6-7BEA-46A7-877A-0A57100F995B}" destId="{30BF343A-4009-4356-AB85-493B7CE6ACC9}" srcOrd="0" destOrd="0" presId="urn:microsoft.com/office/officeart/2008/layout/HorizontalMultiLevelHierarchy"/>
    <dgm:cxn modelId="{9C6DB674-D993-4F96-AFB4-98C75E17D3CF}" type="presParOf" srcId="{FCF8B4DA-7B9F-4509-88AC-BB5CE4ED678D}" destId="{0F8B2F65-F329-45CF-9100-22154DE4332C}" srcOrd="1" destOrd="0" presId="urn:microsoft.com/office/officeart/2008/layout/HorizontalMultiLevelHierarchy"/>
    <dgm:cxn modelId="{1E7C1CE6-45C8-4EE8-BD0F-949AEB8DABEE}" type="presParOf" srcId="{0F8B2F65-F329-45CF-9100-22154DE4332C}" destId="{8E5B47D3-1B41-4BB1-9E0F-63E3B74079A0}" srcOrd="0" destOrd="0" presId="urn:microsoft.com/office/officeart/2008/layout/HorizontalMultiLevelHierarchy"/>
    <dgm:cxn modelId="{FD9941AE-F1F7-44BD-B163-B686E2A579F4}" type="presParOf" srcId="{0F8B2F65-F329-45CF-9100-22154DE4332C}" destId="{FF2ACFCB-E897-4ED0-8F4F-894AD442A1E6}" srcOrd="1" destOrd="0" presId="urn:microsoft.com/office/officeart/2008/layout/HorizontalMultiLevelHierarchy"/>
    <dgm:cxn modelId="{A05CFB41-EE9E-4577-9698-5B48EB47D642}" type="presParOf" srcId="{D39F98B0-E6C0-42F9-BB00-3190F57ABF2C}" destId="{08550720-5B48-411E-8CA5-EAE9D6D4E43B}" srcOrd="2" destOrd="0" presId="urn:microsoft.com/office/officeart/2008/layout/HorizontalMultiLevelHierarchy"/>
    <dgm:cxn modelId="{A3B584B5-2E53-493D-9B05-B3C6C3430D5B}" type="presParOf" srcId="{08550720-5B48-411E-8CA5-EAE9D6D4E43B}" destId="{E258DA4F-95AD-4DA8-AA44-5F2914A4ECA9}" srcOrd="0" destOrd="0" presId="urn:microsoft.com/office/officeart/2008/layout/HorizontalMultiLevelHierarchy"/>
    <dgm:cxn modelId="{9667DB25-AE1E-4C16-A7A0-5170F36D551B}" type="presParOf" srcId="{D39F98B0-E6C0-42F9-BB00-3190F57ABF2C}" destId="{CDA70557-16B1-4ADF-A8AF-A31B5DB1B420}" srcOrd="3" destOrd="0" presId="urn:microsoft.com/office/officeart/2008/layout/HorizontalMultiLevelHierarchy"/>
    <dgm:cxn modelId="{8BB3E61B-5413-432C-BE17-B163BD7618E3}" type="presParOf" srcId="{CDA70557-16B1-4ADF-A8AF-A31B5DB1B420}" destId="{C946E475-B3B9-4028-9EC0-A82FA9FB7B50}" srcOrd="0" destOrd="0" presId="urn:microsoft.com/office/officeart/2008/layout/HorizontalMultiLevelHierarchy"/>
    <dgm:cxn modelId="{FF22CC3D-6F39-4E1E-B1E2-3E69A8E37707}" type="presParOf" srcId="{CDA70557-16B1-4ADF-A8AF-A31B5DB1B420}" destId="{4AA8D272-1FB7-48C7-9FDD-40B56EF0621C}" srcOrd="1" destOrd="0" presId="urn:microsoft.com/office/officeart/2008/layout/HorizontalMultiLevelHierarchy"/>
    <dgm:cxn modelId="{D806A3E3-D744-4509-9384-17AF43A8542A}" type="presParOf" srcId="{4AA8D272-1FB7-48C7-9FDD-40B56EF0621C}" destId="{8E23FD03-4392-41D8-9861-7AEDBFE1F016}" srcOrd="0" destOrd="0" presId="urn:microsoft.com/office/officeart/2008/layout/HorizontalMultiLevelHierarchy"/>
    <dgm:cxn modelId="{E7B35326-1818-4932-828E-E97F18B7EE4E}" type="presParOf" srcId="{8E23FD03-4392-41D8-9861-7AEDBFE1F016}" destId="{1D34CBE7-749F-42DC-A172-53D9C96C13F3}" srcOrd="0" destOrd="0" presId="urn:microsoft.com/office/officeart/2008/layout/HorizontalMultiLevelHierarchy"/>
    <dgm:cxn modelId="{F3BA7C17-3C91-4C71-B79B-72F77CE4097E}" type="presParOf" srcId="{4AA8D272-1FB7-48C7-9FDD-40B56EF0621C}" destId="{97DF1C8A-C53A-4139-91C8-D94F0B461778}" srcOrd="1" destOrd="0" presId="urn:microsoft.com/office/officeart/2008/layout/HorizontalMultiLevelHierarchy"/>
    <dgm:cxn modelId="{7FCE8914-D323-438B-A038-13F07836F8BD}" type="presParOf" srcId="{97DF1C8A-C53A-4139-91C8-D94F0B461778}" destId="{0D69BB57-ED5A-488C-917E-8928F17EF2C7}" srcOrd="0" destOrd="0" presId="urn:microsoft.com/office/officeart/2008/layout/HorizontalMultiLevelHierarchy"/>
    <dgm:cxn modelId="{A194C1FD-B163-4C48-99DC-ED9383538254}" type="presParOf" srcId="{97DF1C8A-C53A-4139-91C8-D94F0B461778}" destId="{0388138F-B9FC-49B6-B5F7-0752B9640B11}" srcOrd="1" destOrd="0" presId="urn:microsoft.com/office/officeart/2008/layout/HorizontalMultiLevelHierarchy"/>
    <dgm:cxn modelId="{D35C6986-5E9F-4FC0-B0E9-ACE242239D6F}" type="presParOf" srcId="{D39F98B0-E6C0-42F9-BB00-3190F57ABF2C}" destId="{4D0F5BC3-EB5C-4C82-B1F0-41E0638112C2}" srcOrd="4" destOrd="0" presId="urn:microsoft.com/office/officeart/2008/layout/HorizontalMultiLevelHierarchy"/>
    <dgm:cxn modelId="{C4BEE826-1A63-4DDE-B594-37F5BD723072}" type="presParOf" srcId="{4D0F5BC3-EB5C-4C82-B1F0-41E0638112C2}" destId="{F61CD605-1A40-48DE-B0B3-F1F68A286554}" srcOrd="0" destOrd="0" presId="urn:microsoft.com/office/officeart/2008/layout/HorizontalMultiLevelHierarchy"/>
    <dgm:cxn modelId="{0AC35499-3C25-4398-ACBB-32C7C8946647}" type="presParOf" srcId="{D39F98B0-E6C0-42F9-BB00-3190F57ABF2C}" destId="{446B05A3-DC03-401A-9590-2B300D3AEB95}" srcOrd="5" destOrd="0" presId="urn:microsoft.com/office/officeart/2008/layout/HorizontalMultiLevelHierarchy"/>
    <dgm:cxn modelId="{2427EEEE-DA4C-4EA4-BC8E-1E61E3A574D7}" type="presParOf" srcId="{446B05A3-DC03-401A-9590-2B300D3AEB95}" destId="{48DFCB75-2436-4431-85F9-2BBD964D1B3A}" srcOrd="0" destOrd="0" presId="urn:microsoft.com/office/officeart/2008/layout/HorizontalMultiLevelHierarchy"/>
    <dgm:cxn modelId="{864D2E00-B089-4D06-AA5C-0B67D0717944}" type="presParOf" srcId="{446B05A3-DC03-401A-9590-2B300D3AEB95}" destId="{7A2A714D-ACCB-4B10-839D-F7B9C92447F1}" srcOrd="1" destOrd="0" presId="urn:microsoft.com/office/officeart/2008/layout/HorizontalMultiLevelHierarchy"/>
    <dgm:cxn modelId="{6C7A428A-C3B0-4E52-A803-4D4FBDF1BBE9}" type="presParOf" srcId="{7A2A714D-ACCB-4B10-839D-F7B9C92447F1}" destId="{95008E04-5908-45D8-A7D4-1CB9A86C42F3}" srcOrd="0" destOrd="0" presId="urn:microsoft.com/office/officeart/2008/layout/HorizontalMultiLevelHierarchy"/>
    <dgm:cxn modelId="{02CCF104-CE35-4185-93DB-C59A27F059CC}" type="presParOf" srcId="{95008E04-5908-45D8-A7D4-1CB9A86C42F3}" destId="{9CBDF7B0-A1B9-427D-AEC8-A14A1D8B7D10}" srcOrd="0" destOrd="0" presId="urn:microsoft.com/office/officeart/2008/layout/HorizontalMultiLevelHierarchy"/>
    <dgm:cxn modelId="{AA2199AF-4C50-4753-BB24-3F46D69BCFC9}" type="presParOf" srcId="{7A2A714D-ACCB-4B10-839D-F7B9C92447F1}" destId="{36FD4E4F-7FE6-4D28-9743-8F2621A2B50B}" srcOrd="1" destOrd="0" presId="urn:microsoft.com/office/officeart/2008/layout/HorizontalMultiLevelHierarchy"/>
    <dgm:cxn modelId="{840B1791-8E92-41B0-B1DF-C8FAEDD08F47}" type="presParOf" srcId="{36FD4E4F-7FE6-4D28-9743-8F2621A2B50B}" destId="{853ED25D-461C-442E-A653-1DB7A7F4C98B}" srcOrd="0" destOrd="0" presId="urn:microsoft.com/office/officeart/2008/layout/HorizontalMultiLevelHierarchy"/>
    <dgm:cxn modelId="{0F6E1B73-C805-493B-B15C-96994F7FF278}" type="presParOf" srcId="{36FD4E4F-7FE6-4D28-9743-8F2621A2B50B}" destId="{CCFD68D4-3BE8-4DF7-907A-BB3E3307CD76}"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0B3D55-D7EE-404E-AB1C-ED73FD03D5B3}"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9E0BD330-9629-401C-ABAC-121DCB96FA27}">
      <dgm:prSet phldrT="[Metin]"/>
      <dgm:spPr/>
      <dgm:t>
        <a:bodyPr/>
        <a:lstStyle/>
        <a:p>
          <a:r>
            <a:rPr lang="tr-TR" b="1" dirty="0" err="1" smtClean="0">
              <a:solidFill>
                <a:schemeClr val="tx1"/>
              </a:solidFill>
            </a:rPr>
            <a:t>Exclusive</a:t>
          </a:r>
          <a:r>
            <a:rPr lang="tr-TR" b="1" dirty="0" smtClean="0">
              <a:solidFill>
                <a:schemeClr val="tx1"/>
              </a:solidFill>
            </a:rPr>
            <a:t> </a:t>
          </a:r>
          <a:r>
            <a:rPr lang="tr-TR" b="1" dirty="0" err="1" smtClean="0">
              <a:solidFill>
                <a:schemeClr val="tx1"/>
              </a:solidFill>
            </a:rPr>
            <a:t>Posession</a:t>
          </a:r>
          <a:endParaRPr lang="en-US" b="1" dirty="0">
            <a:solidFill>
              <a:schemeClr val="tx1"/>
            </a:solidFill>
          </a:endParaRPr>
        </a:p>
      </dgm:t>
    </dgm:pt>
    <dgm:pt modelId="{2DA242E1-F809-4B17-9632-FD9473B5C44C}" type="parTrans" cxnId="{0184B76A-512C-49F1-842A-2B1D23DCFCBD}">
      <dgm:prSet/>
      <dgm:spPr/>
      <dgm:t>
        <a:bodyPr/>
        <a:lstStyle/>
        <a:p>
          <a:endParaRPr lang="en-US"/>
        </a:p>
      </dgm:t>
    </dgm:pt>
    <dgm:pt modelId="{40C1DC59-E51E-43D4-A0F4-1DD21151E1FB}" type="sibTrans" cxnId="{0184B76A-512C-49F1-842A-2B1D23DCFCBD}">
      <dgm:prSet/>
      <dgm:spPr/>
      <dgm:t>
        <a:bodyPr/>
        <a:lstStyle/>
        <a:p>
          <a:endParaRPr lang="en-US"/>
        </a:p>
      </dgm:t>
    </dgm:pt>
    <dgm:pt modelId="{7F7B3DC2-435B-4BF5-816B-EB90B6DFB5D4}">
      <dgm:prSet phldrT="[Metin]"/>
      <dgm:spPr/>
      <dgm:t>
        <a:bodyPr/>
        <a:lstStyle/>
        <a:p>
          <a:r>
            <a:rPr lang="en-US" dirty="0" smtClean="0"/>
            <a:t>Occupy the property</a:t>
          </a:r>
          <a:endParaRPr lang="en-US" dirty="0"/>
        </a:p>
      </dgm:t>
    </dgm:pt>
    <dgm:pt modelId="{7C112702-2FF8-4A47-B693-5A592877C225}" type="parTrans" cxnId="{B81637D0-8902-46A4-BFBE-34C43D149D76}">
      <dgm:prSet/>
      <dgm:spPr/>
      <dgm:t>
        <a:bodyPr/>
        <a:lstStyle/>
        <a:p>
          <a:endParaRPr lang="en-US"/>
        </a:p>
      </dgm:t>
    </dgm:pt>
    <dgm:pt modelId="{D8752F99-3C6C-4AFE-844A-CD0D04BFF2C0}" type="sibTrans" cxnId="{B81637D0-8902-46A4-BFBE-34C43D149D76}">
      <dgm:prSet/>
      <dgm:spPr/>
      <dgm:t>
        <a:bodyPr/>
        <a:lstStyle/>
        <a:p>
          <a:endParaRPr lang="en-US"/>
        </a:p>
      </dgm:t>
    </dgm:pt>
    <dgm:pt modelId="{7DB1E57C-8379-401F-85C4-5ABE12BF6E70}">
      <dgm:prSet phldrT="[Metin]"/>
      <dgm:spPr/>
      <dgm:t>
        <a:bodyPr/>
        <a:lstStyle/>
        <a:p>
          <a:r>
            <a:rPr lang="tr-TR" b="1" dirty="0" err="1" smtClean="0">
              <a:solidFill>
                <a:schemeClr val="tx1"/>
              </a:solidFill>
            </a:rPr>
            <a:t>Defined</a:t>
          </a:r>
          <a:r>
            <a:rPr lang="tr-TR" b="1" dirty="0" smtClean="0">
              <a:solidFill>
                <a:schemeClr val="tx1"/>
              </a:solidFill>
            </a:rPr>
            <a:t> </a:t>
          </a:r>
          <a:r>
            <a:rPr lang="tr-TR" b="1" dirty="0" err="1" smtClean="0">
              <a:solidFill>
                <a:schemeClr val="tx1"/>
              </a:solidFill>
            </a:rPr>
            <a:t>Period</a:t>
          </a:r>
          <a:endParaRPr lang="en-US" b="1" dirty="0">
            <a:solidFill>
              <a:schemeClr val="tx1"/>
            </a:solidFill>
          </a:endParaRPr>
        </a:p>
      </dgm:t>
    </dgm:pt>
    <dgm:pt modelId="{B89E86F9-A305-42B1-8201-45274F40D366}" type="parTrans" cxnId="{65160B1A-F9F1-4628-AA84-ACF493979C58}">
      <dgm:prSet/>
      <dgm:spPr/>
      <dgm:t>
        <a:bodyPr/>
        <a:lstStyle/>
        <a:p>
          <a:endParaRPr lang="en-US"/>
        </a:p>
      </dgm:t>
    </dgm:pt>
    <dgm:pt modelId="{EBF00558-9A2E-450F-9DC2-577D95DF510B}" type="sibTrans" cxnId="{65160B1A-F9F1-4628-AA84-ACF493979C58}">
      <dgm:prSet/>
      <dgm:spPr/>
      <dgm:t>
        <a:bodyPr/>
        <a:lstStyle/>
        <a:p>
          <a:endParaRPr lang="en-US"/>
        </a:p>
      </dgm:t>
    </dgm:pt>
    <dgm:pt modelId="{2C367243-2BB1-4895-8DA1-E0D1A9DFB617}">
      <dgm:prSet phldrT="[Metin]"/>
      <dgm:spPr/>
      <dgm:t>
        <a:bodyPr/>
        <a:lstStyle/>
        <a:p>
          <a:r>
            <a:rPr lang="tr-TR" dirty="0" err="1" smtClean="0"/>
            <a:t>It</a:t>
          </a:r>
          <a:r>
            <a:rPr lang="tr-TR" dirty="0" smtClean="0"/>
            <a:t> </a:t>
          </a:r>
          <a:r>
            <a:rPr lang="en-US" dirty="0" smtClean="0"/>
            <a:t>means that the duration of occupation must be certain or capable of being made certain.</a:t>
          </a:r>
          <a:endParaRPr lang="en-US" dirty="0"/>
        </a:p>
      </dgm:t>
    </dgm:pt>
    <dgm:pt modelId="{892671D6-0561-48D2-84E9-CF147035FFAE}" type="parTrans" cxnId="{DB370DA0-6489-4561-AB80-692395F21915}">
      <dgm:prSet/>
      <dgm:spPr/>
      <dgm:t>
        <a:bodyPr/>
        <a:lstStyle/>
        <a:p>
          <a:endParaRPr lang="en-US"/>
        </a:p>
      </dgm:t>
    </dgm:pt>
    <dgm:pt modelId="{2FD56523-3CB4-4B16-BCDB-616803EEBE7E}" type="sibTrans" cxnId="{DB370DA0-6489-4561-AB80-692395F21915}">
      <dgm:prSet/>
      <dgm:spPr/>
      <dgm:t>
        <a:bodyPr/>
        <a:lstStyle/>
        <a:p>
          <a:endParaRPr lang="en-US"/>
        </a:p>
      </dgm:t>
    </dgm:pt>
    <dgm:pt modelId="{A0F2B7F1-077E-478C-BA28-D2810703FB05}">
      <dgm:prSet/>
      <dgm:spPr/>
      <dgm:t>
        <a:bodyPr/>
        <a:lstStyle/>
        <a:p>
          <a:r>
            <a:rPr lang="en-US" dirty="0" smtClean="0"/>
            <a:t>Control the space</a:t>
          </a:r>
          <a:endParaRPr lang="en-US" dirty="0"/>
        </a:p>
      </dgm:t>
    </dgm:pt>
    <dgm:pt modelId="{3C1A6507-267A-4EDF-8D71-60DD3C338557}" type="parTrans" cxnId="{EF21D7F0-56DC-4F83-8E26-2540515B71C3}">
      <dgm:prSet/>
      <dgm:spPr/>
      <dgm:t>
        <a:bodyPr/>
        <a:lstStyle/>
        <a:p>
          <a:endParaRPr lang="en-US"/>
        </a:p>
      </dgm:t>
    </dgm:pt>
    <dgm:pt modelId="{71FE5F24-6F74-4F11-BCF6-779CFF25FCA1}" type="sibTrans" cxnId="{EF21D7F0-56DC-4F83-8E26-2540515B71C3}">
      <dgm:prSet/>
      <dgm:spPr/>
      <dgm:t>
        <a:bodyPr/>
        <a:lstStyle/>
        <a:p>
          <a:endParaRPr lang="en-US"/>
        </a:p>
      </dgm:t>
    </dgm:pt>
    <dgm:pt modelId="{9C2AB850-F6DE-40FF-B14A-DDCF8E5F88E9}">
      <dgm:prSet/>
      <dgm:spPr/>
      <dgm:t>
        <a:bodyPr/>
        <a:lstStyle/>
        <a:p>
          <a:r>
            <a:rPr lang="en-US" smtClean="0"/>
            <a:t>Exclude all others</a:t>
          </a:r>
          <a:endParaRPr lang="en-US"/>
        </a:p>
      </dgm:t>
    </dgm:pt>
    <dgm:pt modelId="{3BA8AA78-E927-44FF-B921-AC826CE465CA}" type="parTrans" cxnId="{33BAEAE5-AD81-4E43-BC6E-B1BF7C3B10B8}">
      <dgm:prSet/>
      <dgm:spPr/>
      <dgm:t>
        <a:bodyPr/>
        <a:lstStyle/>
        <a:p>
          <a:endParaRPr lang="en-US"/>
        </a:p>
      </dgm:t>
    </dgm:pt>
    <dgm:pt modelId="{2C09530F-0FA4-4BC6-AA26-4D02D16AD4EC}" type="sibTrans" cxnId="{33BAEAE5-AD81-4E43-BC6E-B1BF7C3B10B8}">
      <dgm:prSet/>
      <dgm:spPr/>
      <dgm:t>
        <a:bodyPr/>
        <a:lstStyle/>
        <a:p>
          <a:endParaRPr lang="en-US"/>
        </a:p>
      </dgm:t>
    </dgm:pt>
    <dgm:pt modelId="{C41C0AC5-8990-4E89-93EF-BBED07E7E7B1}">
      <dgm:prSet/>
      <dgm:spPr/>
      <dgm:t>
        <a:bodyPr/>
        <a:lstStyle/>
        <a:p>
          <a:r>
            <a:rPr lang="en-US" dirty="0" smtClean="0"/>
            <a:t>This includes the right to exclude even the landlord, except in limited situations permitted by law or contract.</a:t>
          </a:r>
          <a:endParaRPr lang="en-US" dirty="0"/>
        </a:p>
      </dgm:t>
    </dgm:pt>
    <dgm:pt modelId="{5B46A912-C573-4DD9-B68F-946D17E79D50}" type="parTrans" cxnId="{2EE12C49-20E6-4CD4-A15F-03A222D1CBA4}">
      <dgm:prSet/>
      <dgm:spPr/>
      <dgm:t>
        <a:bodyPr/>
        <a:lstStyle/>
        <a:p>
          <a:endParaRPr lang="en-US"/>
        </a:p>
      </dgm:t>
    </dgm:pt>
    <dgm:pt modelId="{74F2A047-65F8-4D95-9F36-0EBF85F1137F}" type="sibTrans" cxnId="{2EE12C49-20E6-4CD4-A15F-03A222D1CBA4}">
      <dgm:prSet/>
      <dgm:spPr/>
      <dgm:t>
        <a:bodyPr/>
        <a:lstStyle/>
        <a:p>
          <a:endParaRPr lang="en-US"/>
        </a:p>
      </dgm:t>
    </dgm:pt>
    <dgm:pt modelId="{62AD4866-367B-4935-BA51-1573867E8804}">
      <dgm:prSet/>
      <dgm:spPr/>
      <dgm:t>
        <a:bodyPr/>
        <a:lstStyle/>
        <a:p>
          <a:r>
            <a:rPr lang="en-US" dirty="0" smtClean="0"/>
            <a:t>If a tenant rents an apartment for 3 years and the landlord cannot enter freely:</a:t>
          </a:r>
          <a:r>
            <a:rPr lang="tr-TR" dirty="0" smtClean="0"/>
            <a:t/>
          </a:r>
          <a:br>
            <a:rPr lang="tr-TR" dirty="0" smtClean="0"/>
          </a:br>
          <a:r>
            <a:rPr lang="tr-TR" dirty="0" smtClean="0"/>
            <a:t>	           </a:t>
          </a:r>
          <a:r>
            <a:rPr lang="en-US" dirty="0" smtClean="0"/>
            <a:t>→ This indicates exclusive possession</a:t>
          </a:r>
          <a:br>
            <a:rPr lang="en-US" dirty="0" smtClean="0"/>
          </a:br>
          <a:r>
            <a:rPr lang="tr-TR" dirty="0" smtClean="0"/>
            <a:t>                      </a:t>
          </a:r>
          <a:r>
            <a:rPr lang="en-US" dirty="0" smtClean="0"/>
            <a:t>→ Therefore, it is a leasehold estate.</a:t>
          </a:r>
          <a:endParaRPr lang="en-US" dirty="0"/>
        </a:p>
      </dgm:t>
    </dgm:pt>
    <dgm:pt modelId="{624E1CCC-A5BA-496D-8ABB-1D71A2F11C45}" type="parTrans" cxnId="{BE0C6112-A769-46AA-AFEE-4F448EB80A88}">
      <dgm:prSet/>
      <dgm:spPr/>
      <dgm:t>
        <a:bodyPr/>
        <a:lstStyle/>
        <a:p>
          <a:endParaRPr lang="en-US"/>
        </a:p>
      </dgm:t>
    </dgm:pt>
    <dgm:pt modelId="{F42C966F-6969-419B-99B8-3298D75B02D1}" type="sibTrans" cxnId="{BE0C6112-A769-46AA-AFEE-4F448EB80A88}">
      <dgm:prSet/>
      <dgm:spPr/>
      <dgm:t>
        <a:bodyPr/>
        <a:lstStyle/>
        <a:p>
          <a:endParaRPr lang="en-US"/>
        </a:p>
      </dgm:t>
    </dgm:pt>
    <dgm:pt modelId="{4B2A6D9A-389B-4B2B-808D-BC4388D503B6}">
      <dgm:prSet/>
      <dgm:spPr/>
      <dgm:t>
        <a:bodyPr/>
        <a:lstStyle/>
        <a:p>
          <a:r>
            <a:rPr lang="en-US" dirty="0" smtClean="0"/>
            <a:t>The beginning and end of the term must be clearly specified or objectively determinable.</a:t>
          </a:r>
          <a:endParaRPr lang="en-US" dirty="0"/>
        </a:p>
      </dgm:t>
    </dgm:pt>
    <dgm:pt modelId="{EF9F0951-4017-4065-AC62-88F0A838D249}" type="parTrans" cxnId="{1458B1D1-4D5F-4A5D-A67E-E8D1BB9EEB3C}">
      <dgm:prSet/>
      <dgm:spPr/>
      <dgm:t>
        <a:bodyPr/>
        <a:lstStyle/>
        <a:p>
          <a:endParaRPr lang="en-US"/>
        </a:p>
      </dgm:t>
    </dgm:pt>
    <dgm:pt modelId="{40A9B6B6-814D-48A4-968A-47472DD00BE5}" type="sibTrans" cxnId="{1458B1D1-4D5F-4A5D-A67E-E8D1BB9EEB3C}">
      <dgm:prSet/>
      <dgm:spPr/>
      <dgm:t>
        <a:bodyPr/>
        <a:lstStyle/>
        <a:p>
          <a:endParaRPr lang="en-US"/>
        </a:p>
      </dgm:t>
    </dgm:pt>
    <dgm:pt modelId="{604676A7-B3ED-4A01-BB88-9B60D1D628F3}">
      <dgm:prSet/>
      <dgm:spPr/>
      <dgm:t>
        <a:bodyPr/>
        <a:lstStyle/>
        <a:p>
          <a:r>
            <a:rPr lang="tr-TR" b="1" dirty="0" smtClean="0">
              <a:solidFill>
                <a:schemeClr val="tx1"/>
              </a:solidFill>
            </a:rPr>
            <a:t>Exchange </a:t>
          </a:r>
          <a:r>
            <a:rPr lang="tr-TR" b="1" dirty="0" err="1" smtClean="0">
              <a:solidFill>
                <a:schemeClr val="tx1"/>
              </a:solidFill>
            </a:rPr>
            <a:t>For</a:t>
          </a:r>
          <a:r>
            <a:rPr lang="tr-TR" b="1" dirty="0" smtClean="0">
              <a:solidFill>
                <a:schemeClr val="tx1"/>
              </a:solidFill>
            </a:rPr>
            <a:t> </a:t>
          </a:r>
          <a:r>
            <a:rPr lang="tr-TR" b="1" dirty="0" err="1" smtClean="0">
              <a:solidFill>
                <a:schemeClr val="tx1"/>
              </a:solidFill>
            </a:rPr>
            <a:t>Rent</a:t>
          </a:r>
          <a:endParaRPr lang="en-US" b="1" dirty="0">
            <a:solidFill>
              <a:schemeClr val="tx1"/>
            </a:solidFill>
          </a:endParaRPr>
        </a:p>
      </dgm:t>
    </dgm:pt>
    <dgm:pt modelId="{22CCC3A1-120B-44C4-A787-6930A2315F9C}" type="parTrans" cxnId="{D9B03519-4522-4AC1-B907-AF6BBD87535C}">
      <dgm:prSet/>
      <dgm:spPr/>
      <dgm:t>
        <a:bodyPr/>
        <a:lstStyle/>
        <a:p>
          <a:endParaRPr lang="en-US"/>
        </a:p>
      </dgm:t>
    </dgm:pt>
    <dgm:pt modelId="{1B6A90EA-C8EC-47E6-ACE3-C9142E25DE80}" type="sibTrans" cxnId="{D9B03519-4522-4AC1-B907-AF6BBD87535C}">
      <dgm:prSet/>
      <dgm:spPr/>
      <dgm:t>
        <a:bodyPr/>
        <a:lstStyle/>
        <a:p>
          <a:endParaRPr lang="en-US"/>
        </a:p>
      </dgm:t>
    </dgm:pt>
    <dgm:pt modelId="{5DA27956-97C6-42C6-BACF-F8CAC38C0F0E}">
      <dgm:prSet/>
      <dgm:spPr/>
      <dgm:t>
        <a:bodyPr/>
        <a:lstStyle/>
        <a:p>
          <a:r>
            <a:rPr lang="en-US" dirty="0" smtClean="0"/>
            <a:t>For five years”</a:t>
          </a:r>
          <a:r>
            <a:rPr lang="tr-TR" dirty="0" smtClean="0"/>
            <a:t>, </a:t>
          </a:r>
          <a:r>
            <a:rPr lang="en-US" dirty="0" smtClean="0"/>
            <a:t>“From 1 January 2025 to 1 January 2030</a:t>
          </a:r>
          <a:r>
            <a:rPr lang="tr-TR" dirty="0" smtClean="0"/>
            <a:t>, </a:t>
          </a:r>
          <a:r>
            <a:rPr lang="en-US" dirty="0" smtClean="0"/>
            <a:t>“For the duration of the academic year”</a:t>
          </a:r>
          <a:endParaRPr lang="en-US" dirty="0"/>
        </a:p>
      </dgm:t>
    </dgm:pt>
    <dgm:pt modelId="{97F10494-C379-4737-A60E-37C3E3CA5BD8}" type="parTrans" cxnId="{EA056628-D435-41EF-8D39-335D77E76688}">
      <dgm:prSet/>
      <dgm:spPr/>
      <dgm:t>
        <a:bodyPr/>
        <a:lstStyle/>
        <a:p>
          <a:endParaRPr lang="en-US"/>
        </a:p>
      </dgm:t>
    </dgm:pt>
    <dgm:pt modelId="{7B0EE6E2-BBA1-4A54-AB17-EA2C53529C74}" type="sibTrans" cxnId="{EA056628-D435-41EF-8D39-335D77E76688}">
      <dgm:prSet/>
      <dgm:spPr/>
      <dgm:t>
        <a:bodyPr/>
        <a:lstStyle/>
        <a:p>
          <a:endParaRPr lang="en-US"/>
        </a:p>
      </dgm:t>
    </dgm:pt>
    <dgm:pt modelId="{82292BFB-431F-4E55-8760-93D159A4219A}">
      <dgm:prSet/>
      <dgm:spPr/>
      <dgm:t>
        <a:bodyPr/>
        <a:lstStyle/>
        <a:p>
          <a:r>
            <a:rPr lang="tr-TR" dirty="0" err="1" smtClean="0"/>
            <a:t>Tenants</a:t>
          </a:r>
          <a:r>
            <a:rPr lang="tr-TR" dirty="0" smtClean="0"/>
            <a:t> pay </a:t>
          </a:r>
          <a:r>
            <a:rPr lang="tr-TR" dirty="0" err="1" smtClean="0"/>
            <a:t>money</a:t>
          </a:r>
          <a:r>
            <a:rPr lang="tr-TR" dirty="0" smtClean="0"/>
            <a:t> </a:t>
          </a:r>
          <a:r>
            <a:rPr lang="tr-TR" dirty="0" err="1" smtClean="0"/>
            <a:t>to</a:t>
          </a:r>
          <a:r>
            <a:rPr lang="tr-TR" dirty="0" smtClean="0"/>
            <a:t> </a:t>
          </a:r>
          <a:r>
            <a:rPr lang="tr-TR" dirty="0" err="1" smtClean="0"/>
            <a:t>the</a:t>
          </a:r>
          <a:r>
            <a:rPr lang="tr-TR" dirty="0" smtClean="0"/>
            <a:t> </a:t>
          </a:r>
          <a:r>
            <a:rPr lang="tr-TR" dirty="0" err="1" smtClean="0"/>
            <a:t>landlord</a:t>
          </a:r>
          <a:r>
            <a:rPr lang="tr-TR" dirty="0" smtClean="0"/>
            <a:t> in </a:t>
          </a:r>
          <a:r>
            <a:rPr lang="tr-TR" dirty="0" err="1" smtClean="0"/>
            <a:t>return</a:t>
          </a:r>
          <a:r>
            <a:rPr lang="tr-TR" dirty="0" smtClean="0"/>
            <a:t> </a:t>
          </a:r>
          <a:r>
            <a:rPr lang="tr-TR" dirty="0" err="1" smtClean="0"/>
            <a:t>for</a:t>
          </a:r>
          <a:r>
            <a:rPr lang="tr-TR" dirty="0" smtClean="0"/>
            <a:t> </a:t>
          </a:r>
          <a:r>
            <a:rPr lang="tr-TR" dirty="0" err="1" smtClean="0"/>
            <a:t>the</a:t>
          </a:r>
          <a:r>
            <a:rPr lang="tr-TR" dirty="0" smtClean="0"/>
            <a:t> </a:t>
          </a:r>
          <a:r>
            <a:rPr lang="tr-TR" dirty="0" err="1" smtClean="0"/>
            <a:t>right</a:t>
          </a:r>
          <a:r>
            <a:rPr lang="tr-TR" dirty="0" smtClean="0"/>
            <a:t> </a:t>
          </a:r>
          <a:r>
            <a:rPr lang="tr-TR" dirty="0" err="1" smtClean="0"/>
            <a:t>to</a:t>
          </a:r>
          <a:r>
            <a:rPr lang="tr-TR" dirty="0" smtClean="0"/>
            <a:t> </a:t>
          </a:r>
          <a:r>
            <a:rPr lang="tr-TR" dirty="0" err="1" smtClean="0"/>
            <a:t>occupy</a:t>
          </a:r>
          <a:r>
            <a:rPr lang="tr-TR" dirty="0" smtClean="0"/>
            <a:t> </a:t>
          </a:r>
          <a:r>
            <a:rPr lang="tr-TR" dirty="0" err="1" smtClean="0"/>
            <a:t>the</a:t>
          </a:r>
          <a:r>
            <a:rPr lang="tr-TR" dirty="0" smtClean="0"/>
            <a:t> </a:t>
          </a:r>
          <a:r>
            <a:rPr lang="tr-TR" dirty="0" err="1" smtClean="0"/>
            <a:t>property</a:t>
          </a:r>
          <a:endParaRPr lang="en-US" dirty="0"/>
        </a:p>
      </dgm:t>
    </dgm:pt>
    <dgm:pt modelId="{D47E5E11-4C2A-49ED-B4DA-30C9DB56F015}" type="parTrans" cxnId="{C327639A-0D3B-4557-AD31-3A1AF855C708}">
      <dgm:prSet/>
      <dgm:spPr/>
      <dgm:t>
        <a:bodyPr/>
        <a:lstStyle/>
        <a:p>
          <a:endParaRPr lang="en-US"/>
        </a:p>
      </dgm:t>
    </dgm:pt>
    <dgm:pt modelId="{870A6D2B-FB28-441B-B82A-8C9A36784F2C}" type="sibTrans" cxnId="{C327639A-0D3B-4557-AD31-3A1AF855C708}">
      <dgm:prSet/>
      <dgm:spPr/>
      <dgm:t>
        <a:bodyPr/>
        <a:lstStyle/>
        <a:p>
          <a:endParaRPr lang="en-US"/>
        </a:p>
      </dgm:t>
    </dgm:pt>
    <dgm:pt modelId="{0E32E260-B215-4E5B-8A9D-669C13FD5100}">
      <dgm:prSet/>
      <dgm:spPr/>
      <dgm:t>
        <a:bodyPr/>
        <a:lstStyle/>
        <a:p>
          <a:r>
            <a:rPr lang="tr-TR" dirty="0" err="1" smtClean="0"/>
            <a:t>Periodically</a:t>
          </a:r>
          <a:r>
            <a:rPr lang="tr-TR" dirty="0" smtClean="0"/>
            <a:t> </a:t>
          </a:r>
          <a:r>
            <a:rPr lang="tr-TR" dirty="0" err="1" smtClean="0"/>
            <a:t>or</a:t>
          </a:r>
          <a:r>
            <a:rPr lang="tr-TR" dirty="0" smtClean="0"/>
            <a:t> as </a:t>
          </a:r>
          <a:r>
            <a:rPr lang="tr-TR" dirty="0" err="1" smtClean="0"/>
            <a:t>agreed</a:t>
          </a:r>
          <a:r>
            <a:rPr lang="tr-TR" dirty="0" smtClean="0"/>
            <a:t> in </a:t>
          </a:r>
          <a:r>
            <a:rPr lang="tr-TR" dirty="0" err="1" smtClean="0"/>
            <a:t>the</a:t>
          </a:r>
          <a:r>
            <a:rPr lang="tr-TR" dirty="0" smtClean="0"/>
            <a:t> </a:t>
          </a:r>
          <a:r>
            <a:rPr lang="tr-TR" dirty="0" err="1" smtClean="0"/>
            <a:t>contract</a:t>
          </a:r>
          <a:endParaRPr lang="en-US" dirty="0"/>
        </a:p>
      </dgm:t>
    </dgm:pt>
    <dgm:pt modelId="{FD21FFE3-4CE7-4F9A-B174-0C87528FAFD3}" type="parTrans" cxnId="{BBD8B30B-ABD3-4CF3-99A2-A9A12E183362}">
      <dgm:prSet/>
      <dgm:spPr/>
      <dgm:t>
        <a:bodyPr/>
        <a:lstStyle/>
        <a:p>
          <a:endParaRPr lang="en-US"/>
        </a:p>
      </dgm:t>
    </dgm:pt>
    <dgm:pt modelId="{A20962CE-7662-4290-8F3D-4780B8585AF8}" type="sibTrans" cxnId="{BBD8B30B-ABD3-4CF3-99A2-A9A12E183362}">
      <dgm:prSet/>
      <dgm:spPr/>
      <dgm:t>
        <a:bodyPr/>
        <a:lstStyle/>
        <a:p>
          <a:endParaRPr lang="en-US"/>
        </a:p>
      </dgm:t>
    </dgm:pt>
    <dgm:pt modelId="{5BD9A116-4505-42C3-9392-09F61987D0CA}" type="pres">
      <dgm:prSet presAssocID="{000B3D55-D7EE-404E-AB1C-ED73FD03D5B3}" presName="linear" presStyleCnt="0">
        <dgm:presLayoutVars>
          <dgm:animLvl val="lvl"/>
          <dgm:resizeHandles val="exact"/>
        </dgm:presLayoutVars>
      </dgm:prSet>
      <dgm:spPr/>
      <dgm:t>
        <a:bodyPr/>
        <a:lstStyle/>
        <a:p>
          <a:endParaRPr lang="en-US"/>
        </a:p>
      </dgm:t>
    </dgm:pt>
    <dgm:pt modelId="{3B8A470B-BDFD-4574-9B27-CA18D1E44267}" type="pres">
      <dgm:prSet presAssocID="{9E0BD330-9629-401C-ABAC-121DCB96FA27}" presName="parentText" presStyleLbl="node1" presStyleIdx="0" presStyleCnt="3">
        <dgm:presLayoutVars>
          <dgm:chMax val="0"/>
          <dgm:bulletEnabled val="1"/>
        </dgm:presLayoutVars>
      </dgm:prSet>
      <dgm:spPr/>
      <dgm:t>
        <a:bodyPr/>
        <a:lstStyle/>
        <a:p>
          <a:endParaRPr lang="en-US"/>
        </a:p>
      </dgm:t>
    </dgm:pt>
    <dgm:pt modelId="{0863B319-1629-4CAE-ACF2-5AECF6220F23}" type="pres">
      <dgm:prSet presAssocID="{9E0BD330-9629-401C-ABAC-121DCB96FA27}" presName="childText" presStyleLbl="revTx" presStyleIdx="0" presStyleCnt="3">
        <dgm:presLayoutVars>
          <dgm:bulletEnabled val="1"/>
        </dgm:presLayoutVars>
      </dgm:prSet>
      <dgm:spPr/>
      <dgm:t>
        <a:bodyPr/>
        <a:lstStyle/>
        <a:p>
          <a:endParaRPr lang="en-US"/>
        </a:p>
      </dgm:t>
    </dgm:pt>
    <dgm:pt modelId="{7122ABAF-4CE5-4505-A5E5-C64BBF6527B4}" type="pres">
      <dgm:prSet presAssocID="{7DB1E57C-8379-401F-85C4-5ABE12BF6E70}" presName="parentText" presStyleLbl="node1" presStyleIdx="1" presStyleCnt="3">
        <dgm:presLayoutVars>
          <dgm:chMax val="0"/>
          <dgm:bulletEnabled val="1"/>
        </dgm:presLayoutVars>
      </dgm:prSet>
      <dgm:spPr/>
      <dgm:t>
        <a:bodyPr/>
        <a:lstStyle/>
        <a:p>
          <a:endParaRPr lang="en-US"/>
        </a:p>
      </dgm:t>
    </dgm:pt>
    <dgm:pt modelId="{BA4CE491-0135-49F5-A13B-B60CEF047EFB}" type="pres">
      <dgm:prSet presAssocID="{7DB1E57C-8379-401F-85C4-5ABE12BF6E70}" presName="childText" presStyleLbl="revTx" presStyleIdx="1" presStyleCnt="3">
        <dgm:presLayoutVars>
          <dgm:bulletEnabled val="1"/>
        </dgm:presLayoutVars>
      </dgm:prSet>
      <dgm:spPr/>
      <dgm:t>
        <a:bodyPr/>
        <a:lstStyle/>
        <a:p>
          <a:endParaRPr lang="en-US"/>
        </a:p>
      </dgm:t>
    </dgm:pt>
    <dgm:pt modelId="{F64522DA-6357-4BD3-B0E9-F8BA964D6E93}" type="pres">
      <dgm:prSet presAssocID="{604676A7-B3ED-4A01-BB88-9B60D1D628F3}" presName="parentText" presStyleLbl="node1" presStyleIdx="2" presStyleCnt="3">
        <dgm:presLayoutVars>
          <dgm:chMax val="0"/>
          <dgm:bulletEnabled val="1"/>
        </dgm:presLayoutVars>
      </dgm:prSet>
      <dgm:spPr/>
      <dgm:t>
        <a:bodyPr/>
        <a:lstStyle/>
        <a:p>
          <a:endParaRPr lang="en-US"/>
        </a:p>
      </dgm:t>
    </dgm:pt>
    <dgm:pt modelId="{B9BE72B2-11F4-4F5C-8795-0EFA8F7D4AC8}" type="pres">
      <dgm:prSet presAssocID="{604676A7-B3ED-4A01-BB88-9B60D1D628F3}" presName="childText" presStyleLbl="revTx" presStyleIdx="2" presStyleCnt="3">
        <dgm:presLayoutVars>
          <dgm:bulletEnabled val="1"/>
        </dgm:presLayoutVars>
      </dgm:prSet>
      <dgm:spPr/>
      <dgm:t>
        <a:bodyPr/>
        <a:lstStyle/>
        <a:p>
          <a:endParaRPr lang="en-US"/>
        </a:p>
      </dgm:t>
    </dgm:pt>
  </dgm:ptLst>
  <dgm:cxnLst>
    <dgm:cxn modelId="{65160B1A-F9F1-4628-AA84-ACF493979C58}" srcId="{000B3D55-D7EE-404E-AB1C-ED73FD03D5B3}" destId="{7DB1E57C-8379-401F-85C4-5ABE12BF6E70}" srcOrd="1" destOrd="0" parTransId="{B89E86F9-A305-42B1-8201-45274F40D366}" sibTransId="{EBF00558-9A2E-450F-9DC2-577D95DF510B}"/>
    <dgm:cxn modelId="{C8343412-FD4F-4E93-99EC-70737785BD31}" type="presOf" srcId="{4B2A6D9A-389B-4B2B-808D-BC4388D503B6}" destId="{BA4CE491-0135-49F5-A13B-B60CEF047EFB}" srcOrd="0" destOrd="1" presId="urn:microsoft.com/office/officeart/2005/8/layout/vList2"/>
    <dgm:cxn modelId="{2EE12C49-20E6-4CD4-A15F-03A222D1CBA4}" srcId="{9E0BD330-9629-401C-ABAC-121DCB96FA27}" destId="{C41C0AC5-8990-4E89-93EF-BBED07E7E7B1}" srcOrd="3" destOrd="0" parTransId="{5B46A912-C573-4DD9-B68F-946D17E79D50}" sibTransId="{74F2A047-65F8-4D95-9F36-0EBF85F1137F}"/>
    <dgm:cxn modelId="{EF21D7F0-56DC-4F83-8E26-2540515B71C3}" srcId="{9E0BD330-9629-401C-ABAC-121DCB96FA27}" destId="{A0F2B7F1-077E-478C-BA28-D2810703FB05}" srcOrd="1" destOrd="0" parTransId="{3C1A6507-267A-4EDF-8D71-60DD3C338557}" sibTransId="{71FE5F24-6F74-4F11-BCF6-779CFF25FCA1}"/>
    <dgm:cxn modelId="{CB7E1050-2F7F-4C70-895A-307B9DAD8C11}" type="presOf" srcId="{9C2AB850-F6DE-40FF-B14A-DDCF8E5F88E9}" destId="{0863B319-1629-4CAE-ACF2-5AECF6220F23}" srcOrd="0" destOrd="2" presId="urn:microsoft.com/office/officeart/2005/8/layout/vList2"/>
    <dgm:cxn modelId="{682D6C0D-5413-4535-B30E-82DABE160842}" type="presOf" srcId="{7F7B3DC2-435B-4BF5-816B-EB90B6DFB5D4}" destId="{0863B319-1629-4CAE-ACF2-5AECF6220F23}" srcOrd="0" destOrd="0" presId="urn:microsoft.com/office/officeart/2005/8/layout/vList2"/>
    <dgm:cxn modelId="{1458B1D1-4D5F-4A5D-A67E-E8D1BB9EEB3C}" srcId="{7DB1E57C-8379-401F-85C4-5ABE12BF6E70}" destId="{4B2A6D9A-389B-4B2B-808D-BC4388D503B6}" srcOrd="1" destOrd="0" parTransId="{EF9F0951-4017-4065-AC62-88F0A838D249}" sibTransId="{40A9B6B6-814D-48A4-968A-47472DD00BE5}"/>
    <dgm:cxn modelId="{78D446FB-983C-4A8B-84F6-6D7358C93E9B}" type="presOf" srcId="{7DB1E57C-8379-401F-85C4-5ABE12BF6E70}" destId="{7122ABAF-4CE5-4505-A5E5-C64BBF6527B4}" srcOrd="0" destOrd="0" presId="urn:microsoft.com/office/officeart/2005/8/layout/vList2"/>
    <dgm:cxn modelId="{99C37CFF-7C55-4E6F-8041-1A93183A76E7}" type="presOf" srcId="{A0F2B7F1-077E-478C-BA28-D2810703FB05}" destId="{0863B319-1629-4CAE-ACF2-5AECF6220F23}" srcOrd="0" destOrd="1" presId="urn:microsoft.com/office/officeart/2005/8/layout/vList2"/>
    <dgm:cxn modelId="{75002CA3-40F2-4D56-A52B-72FB3EE1C48B}" type="presOf" srcId="{5DA27956-97C6-42C6-BACF-F8CAC38C0F0E}" destId="{BA4CE491-0135-49F5-A13B-B60CEF047EFB}" srcOrd="0" destOrd="2" presId="urn:microsoft.com/office/officeart/2005/8/layout/vList2"/>
    <dgm:cxn modelId="{B81637D0-8902-46A4-BFBE-34C43D149D76}" srcId="{9E0BD330-9629-401C-ABAC-121DCB96FA27}" destId="{7F7B3DC2-435B-4BF5-816B-EB90B6DFB5D4}" srcOrd="0" destOrd="0" parTransId="{7C112702-2FF8-4A47-B693-5A592877C225}" sibTransId="{D8752F99-3C6C-4AFE-844A-CD0D04BFF2C0}"/>
    <dgm:cxn modelId="{33BAEAE5-AD81-4E43-BC6E-B1BF7C3B10B8}" srcId="{9E0BD330-9629-401C-ABAC-121DCB96FA27}" destId="{9C2AB850-F6DE-40FF-B14A-DDCF8E5F88E9}" srcOrd="2" destOrd="0" parTransId="{3BA8AA78-E927-44FF-B921-AC826CE465CA}" sibTransId="{2C09530F-0FA4-4BC6-AA26-4D02D16AD4EC}"/>
    <dgm:cxn modelId="{9628DD34-B08E-4C97-96F6-FB0643DEE190}" type="presOf" srcId="{62AD4866-367B-4935-BA51-1573867E8804}" destId="{0863B319-1629-4CAE-ACF2-5AECF6220F23}" srcOrd="0" destOrd="4" presId="urn:microsoft.com/office/officeart/2005/8/layout/vList2"/>
    <dgm:cxn modelId="{BEC38513-F664-4D44-B747-46EBE84BCC3F}" type="presOf" srcId="{82292BFB-431F-4E55-8760-93D159A4219A}" destId="{B9BE72B2-11F4-4F5C-8795-0EFA8F7D4AC8}" srcOrd="0" destOrd="0" presId="urn:microsoft.com/office/officeart/2005/8/layout/vList2"/>
    <dgm:cxn modelId="{EA056628-D435-41EF-8D39-335D77E76688}" srcId="{7DB1E57C-8379-401F-85C4-5ABE12BF6E70}" destId="{5DA27956-97C6-42C6-BACF-F8CAC38C0F0E}" srcOrd="2" destOrd="0" parTransId="{97F10494-C379-4737-A60E-37C3E3CA5BD8}" sibTransId="{7B0EE6E2-BBA1-4A54-AB17-EA2C53529C74}"/>
    <dgm:cxn modelId="{C327639A-0D3B-4557-AD31-3A1AF855C708}" srcId="{604676A7-B3ED-4A01-BB88-9B60D1D628F3}" destId="{82292BFB-431F-4E55-8760-93D159A4219A}" srcOrd="0" destOrd="0" parTransId="{D47E5E11-4C2A-49ED-B4DA-30C9DB56F015}" sibTransId="{870A6D2B-FB28-441B-B82A-8C9A36784F2C}"/>
    <dgm:cxn modelId="{1C546193-BA92-4498-8889-FB40BB3469F3}" type="presOf" srcId="{604676A7-B3ED-4A01-BB88-9B60D1D628F3}" destId="{F64522DA-6357-4BD3-B0E9-F8BA964D6E93}" srcOrd="0" destOrd="0" presId="urn:microsoft.com/office/officeart/2005/8/layout/vList2"/>
    <dgm:cxn modelId="{DB370DA0-6489-4561-AB80-692395F21915}" srcId="{7DB1E57C-8379-401F-85C4-5ABE12BF6E70}" destId="{2C367243-2BB1-4895-8DA1-E0D1A9DFB617}" srcOrd="0" destOrd="0" parTransId="{892671D6-0561-48D2-84E9-CF147035FFAE}" sibTransId="{2FD56523-3CB4-4B16-BCDB-616803EEBE7E}"/>
    <dgm:cxn modelId="{486978CF-8D0B-4827-B25B-E34D78CDB44A}" type="presOf" srcId="{9E0BD330-9629-401C-ABAC-121DCB96FA27}" destId="{3B8A470B-BDFD-4574-9B27-CA18D1E44267}" srcOrd="0" destOrd="0" presId="urn:microsoft.com/office/officeart/2005/8/layout/vList2"/>
    <dgm:cxn modelId="{F6A86B92-60EA-4DA6-BA9E-06A387654359}" type="presOf" srcId="{000B3D55-D7EE-404E-AB1C-ED73FD03D5B3}" destId="{5BD9A116-4505-42C3-9392-09F61987D0CA}" srcOrd="0" destOrd="0" presId="urn:microsoft.com/office/officeart/2005/8/layout/vList2"/>
    <dgm:cxn modelId="{DFA7E2DB-2AE4-4EA5-8CBB-CC2A4389E08C}" type="presOf" srcId="{C41C0AC5-8990-4E89-93EF-BBED07E7E7B1}" destId="{0863B319-1629-4CAE-ACF2-5AECF6220F23}" srcOrd="0" destOrd="3" presId="urn:microsoft.com/office/officeart/2005/8/layout/vList2"/>
    <dgm:cxn modelId="{D9B03519-4522-4AC1-B907-AF6BBD87535C}" srcId="{000B3D55-D7EE-404E-AB1C-ED73FD03D5B3}" destId="{604676A7-B3ED-4A01-BB88-9B60D1D628F3}" srcOrd="2" destOrd="0" parTransId="{22CCC3A1-120B-44C4-A787-6930A2315F9C}" sibTransId="{1B6A90EA-C8EC-47E6-ACE3-C9142E25DE80}"/>
    <dgm:cxn modelId="{BBD8B30B-ABD3-4CF3-99A2-A9A12E183362}" srcId="{604676A7-B3ED-4A01-BB88-9B60D1D628F3}" destId="{0E32E260-B215-4E5B-8A9D-669C13FD5100}" srcOrd="1" destOrd="0" parTransId="{FD21FFE3-4CE7-4F9A-B174-0C87528FAFD3}" sibTransId="{A20962CE-7662-4290-8F3D-4780B8585AF8}"/>
    <dgm:cxn modelId="{CE351C36-B363-4355-9DA2-1A219F55E4F9}" type="presOf" srcId="{0E32E260-B215-4E5B-8A9D-669C13FD5100}" destId="{B9BE72B2-11F4-4F5C-8795-0EFA8F7D4AC8}" srcOrd="0" destOrd="1" presId="urn:microsoft.com/office/officeart/2005/8/layout/vList2"/>
    <dgm:cxn modelId="{BE0C6112-A769-46AA-AFEE-4F448EB80A88}" srcId="{9E0BD330-9629-401C-ABAC-121DCB96FA27}" destId="{62AD4866-367B-4935-BA51-1573867E8804}" srcOrd="4" destOrd="0" parTransId="{624E1CCC-A5BA-496D-8ABB-1D71A2F11C45}" sibTransId="{F42C966F-6969-419B-99B8-3298D75B02D1}"/>
    <dgm:cxn modelId="{54B27D4A-2DBD-4433-92EC-14CF6ECCC959}" type="presOf" srcId="{2C367243-2BB1-4895-8DA1-E0D1A9DFB617}" destId="{BA4CE491-0135-49F5-A13B-B60CEF047EFB}" srcOrd="0" destOrd="0" presId="urn:microsoft.com/office/officeart/2005/8/layout/vList2"/>
    <dgm:cxn modelId="{0184B76A-512C-49F1-842A-2B1D23DCFCBD}" srcId="{000B3D55-D7EE-404E-AB1C-ED73FD03D5B3}" destId="{9E0BD330-9629-401C-ABAC-121DCB96FA27}" srcOrd="0" destOrd="0" parTransId="{2DA242E1-F809-4B17-9632-FD9473B5C44C}" sibTransId="{40C1DC59-E51E-43D4-A0F4-1DD21151E1FB}"/>
    <dgm:cxn modelId="{FE68031C-4E47-4553-B089-251AB74C2341}" type="presParOf" srcId="{5BD9A116-4505-42C3-9392-09F61987D0CA}" destId="{3B8A470B-BDFD-4574-9B27-CA18D1E44267}" srcOrd="0" destOrd="0" presId="urn:microsoft.com/office/officeart/2005/8/layout/vList2"/>
    <dgm:cxn modelId="{713514AE-EDE5-417A-8297-1B48D34E8C73}" type="presParOf" srcId="{5BD9A116-4505-42C3-9392-09F61987D0CA}" destId="{0863B319-1629-4CAE-ACF2-5AECF6220F23}" srcOrd="1" destOrd="0" presId="urn:microsoft.com/office/officeart/2005/8/layout/vList2"/>
    <dgm:cxn modelId="{958DA463-1DDF-4752-A436-E9F1BD4FF418}" type="presParOf" srcId="{5BD9A116-4505-42C3-9392-09F61987D0CA}" destId="{7122ABAF-4CE5-4505-A5E5-C64BBF6527B4}" srcOrd="2" destOrd="0" presId="urn:microsoft.com/office/officeart/2005/8/layout/vList2"/>
    <dgm:cxn modelId="{1A4EAB9D-306A-4DE8-8BE7-5104EFD49369}" type="presParOf" srcId="{5BD9A116-4505-42C3-9392-09F61987D0CA}" destId="{BA4CE491-0135-49F5-A13B-B60CEF047EFB}" srcOrd="3" destOrd="0" presId="urn:microsoft.com/office/officeart/2005/8/layout/vList2"/>
    <dgm:cxn modelId="{4476D2FE-E5B2-4A3B-8E51-C2AE0D7A6D33}" type="presParOf" srcId="{5BD9A116-4505-42C3-9392-09F61987D0CA}" destId="{F64522DA-6357-4BD3-B0E9-F8BA964D6E93}" srcOrd="4" destOrd="0" presId="urn:microsoft.com/office/officeart/2005/8/layout/vList2"/>
    <dgm:cxn modelId="{5BF61DC0-03BE-4C4D-888C-EBA363383975}" type="presParOf" srcId="{5BD9A116-4505-42C3-9392-09F61987D0CA}" destId="{B9BE72B2-11F4-4F5C-8795-0EFA8F7D4AC8}"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DD5A96A-C730-4DB7-AB70-529E5FA1D92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7087401-72AB-4C79-BFAE-D20014EF798D}">
      <dgm:prSet phldrT="[Metin]"/>
      <dgm:spPr/>
      <dgm:t>
        <a:bodyPr/>
        <a:lstStyle/>
        <a:p>
          <a:r>
            <a:rPr lang="tr-TR" dirty="0" err="1" smtClean="0"/>
            <a:t>Easement</a:t>
          </a:r>
          <a:endParaRPr lang="en-US" dirty="0"/>
        </a:p>
      </dgm:t>
    </dgm:pt>
    <dgm:pt modelId="{321ECE8E-440D-45B3-902F-AA3130FB278A}" type="parTrans" cxnId="{BD7D882E-75D8-4541-B122-A49E50A984B5}">
      <dgm:prSet/>
      <dgm:spPr/>
      <dgm:t>
        <a:bodyPr/>
        <a:lstStyle/>
        <a:p>
          <a:endParaRPr lang="en-US"/>
        </a:p>
      </dgm:t>
    </dgm:pt>
    <dgm:pt modelId="{C839B126-1E11-4DB1-9616-6C15CED4606F}" type="sibTrans" cxnId="{BD7D882E-75D8-4541-B122-A49E50A984B5}">
      <dgm:prSet/>
      <dgm:spPr/>
      <dgm:t>
        <a:bodyPr/>
        <a:lstStyle/>
        <a:p>
          <a:endParaRPr lang="en-US"/>
        </a:p>
      </dgm:t>
    </dgm:pt>
    <dgm:pt modelId="{9A5D58B3-A5CC-48F8-A99E-82A954F834B5}">
      <dgm:prSet phldrT="[Metin]"/>
      <dgm:spPr/>
      <dgm:t>
        <a:bodyPr/>
        <a:lstStyle/>
        <a:p>
          <a:r>
            <a:rPr lang="en-US" dirty="0" smtClean="0"/>
            <a:t>An </a:t>
          </a:r>
          <a:r>
            <a:rPr lang="en-US" b="1" dirty="0" smtClean="0"/>
            <a:t>easement</a:t>
          </a:r>
          <a:r>
            <a:rPr lang="en-US" dirty="0" smtClean="0"/>
            <a:t> grants a limited and specific right over another person’s land. It typically allows a particular use, such as passing over land (right of way) or installing utilities.</a:t>
          </a:r>
          <a:endParaRPr lang="en-US" dirty="0"/>
        </a:p>
      </dgm:t>
    </dgm:pt>
    <dgm:pt modelId="{5CE369A4-358A-4FBD-A6D8-3C68AAD5A13F}" type="parTrans" cxnId="{3E02D38D-2F84-4B43-9D92-22F35D4F0906}">
      <dgm:prSet/>
      <dgm:spPr/>
      <dgm:t>
        <a:bodyPr/>
        <a:lstStyle/>
        <a:p>
          <a:endParaRPr lang="en-US"/>
        </a:p>
      </dgm:t>
    </dgm:pt>
    <dgm:pt modelId="{F827B5DC-311E-4FD6-8163-E45B858D1831}" type="sibTrans" cxnId="{3E02D38D-2F84-4B43-9D92-22F35D4F0906}">
      <dgm:prSet/>
      <dgm:spPr/>
      <dgm:t>
        <a:bodyPr/>
        <a:lstStyle/>
        <a:p>
          <a:endParaRPr lang="en-US"/>
        </a:p>
      </dgm:t>
    </dgm:pt>
    <dgm:pt modelId="{25867B6A-B3B9-4CFA-A04A-355AA83DB8ED}">
      <dgm:prSet phldrT="[Metin]"/>
      <dgm:spPr/>
      <dgm:t>
        <a:bodyPr/>
        <a:lstStyle/>
        <a:p>
          <a:r>
            <a:rPr lang="tr-TR" dirty="0" err="1" smtClean="0"/>
            <a:t>Usufruct</a:t>
          </a:r>
          <a:endParaRPr lang="en-US" dirty="0"/>
        </a:p>
      </dgm:t>
    </dgm:pt>
    <dgm:pt modelId="{724EF072-457E-4B4E-AF39-EDCC55311684}" type="parTrans" cxnId="{84F5B954-146C-4850-986F-0A95715FEB15}">
      <dgm:prSet/>
      <dgm:spPr/>
      <dgm:t>
        <a:bodyPr/>
        <a:lstStyle/>
        <a:p>
          <a:endParaRPr lang="en-US"/>
        </a:p>
      </dgm:t>
    </dgm:pt>
    <dgm:pt modelId="{5D241F6F-63C9-41B6-A6AA-DFF1D8255CA3}" type="sibTrans" cxnId="{84F5B954-146C-4850-986F-0A95715FEB15}">
      <dgm:prSet/>
      <dgm:spPr/>
      <dgm:t>
        <a:bodyPr/>
        <a:lstStyle/>
        <a:p>
          <a:endParaRPr lang="en-US"/>
        </a:p>
      </dgm:t>
    </dgm:pt>
    <dgm:pt modelId="{0A51A0EC-EDE1-48B4-AF35-330D543FA855}">
      <dgm:prSet phldrT="[Metin]"/>
      <dgm:spPr/>
      <dgm:t>
        <a:bodyPr/>
        <a:lstStyle/>
        <a:p>
          <a:r>
            <a:rPr lang="tr-TR" dirty="0" err="1" smtClean="0"/>
            <a:t>It</a:t>
          </a:r>
          <a:r>
            <a:rPr lang="tr-TR" dirty="0" smtClean="0"/>
            <a:t> </a:t>
          </a:r>
          <a:r>
            <a:rPr lang="en-US" dirty="0" smtClean="0"/>
            <a:t>grants a much broader right. The </a:t>
          </a:r>
          <a:r>
            <a:rPr lang="en-US" dirty="0" err="1" smtClean="0"/>
            <a:t>usufructuary</a:t>
          </a:r>
          <a:r>
            <a:rPr lang="en-US" dirty="0" smtClean="0"/>
            <a:t> may use the property and collect its fruits or income. </a:t>
          </a:r>
          <a:endParaRPr lang="en-US" dirty="0"/>
        </a:p>
      </dgm:t>
    </dgm:pt>
    <dgm:pt modelId="{97CE92BD-0B0A-44D1-92F5-003294A08804}" type="parTrans" cxnId="{47541971-D510-4A5D-9DCA-A374CD2C1697}">
      <dgm:prSet/>
      <dgm:spPr/>
      <dgm:t>
        <a:bodyPr/>
        <a:lstStyle/>
        <a:p>
          <a:endParaRPr lang="en-US"/>
        </a:p>
      </dgm:t>
    </dgm:pt>
    <dgm:pt modelId="{11593A9B-5F8A-44B0-A596-674C541C5F91}" type="sibTrans" cxnId="{47541971-D510-4A5D-9DCA-A374CD2C1697}">
      <dgm:prSet/>
      <dgm:spPr/>
      <dgm:t>
        <a:bodyPr/>
        <a:lstStyle/>
        <a:p>
          <a:endParaRPr lang="en-US"/>
        </a:p>
      </dgm:t>
    </dgm:pt>
    <dgm:pt modelId="{8E7660A7-9DDA-4439-828C-771414423863}">
      <dgm:prSet phldrT="[Metin]"/>
      <dgm:spPr/>
      <dgm:t>
        <a:bodyPr/>
        <a:lstStyle/>
        <a:p>
          <a:r>
            <a:rPr lang="en-US" dirty="0" smtClean="0"/>
            <a:t>The holder does not gain general control over the property and cannot derive full economic benefit from it. Ownership and general possession remain entirely with the landowner.</a:t>
          </a:r>
          <a:endParaRPr lang="en-US" dirty="0"/>
        </a:p>
      </dgm:t>
    </dgm:pt>
    <dgm:pt modelId="{F049E949-F99F-4303-8EB4-A19A20F70A1A}" type="parTrans" cxnId="{8FA4F4CA-78BA-4CA3-8B31-6634353F0DDD}">
      <dgm:prSet/>
      <dgm:spPr/>
      <dgm:t>
        <a:bodyPr/>
        <a:lstStyle/>
        <a:p>
          <a:endParaRPr lang="en-US"/>
        </a:p>
      </dgm:t>
    </dgm:pt>
    <dgm:pt modelId="{0855A3E5-5B64-4263-9CCF-8BB70B09491F}" type="sibTrans" cxnId="{8FA4F4CA-78BA-4CA3-8B31-6634353F0DDD}">
      <dgm:prSet/>
      <dgm:spPr/>
      <dgm:t>
        <a:bodyPr/>
        <a:lstStyle/>
        <a:p>
          <a:endParaRPr lang="en-US"/>
        </a:p>
      </dgm:t>
    </dgm:pt>
    <dgm:pt modelId="{A64FF9F4-3AB2-4685-BC03-6410FCB2974F}">
      <dgm:prSet phldrT="[Metin]"/>
      <dgm:spPr/>
      <dgm:t>
        <a:bodyPr/>
        <a:lstStyle/>
        <a:p>
          <a:r>
            <a:rPr lang="tr-TR" dirty="0" smtClean="0"/>
            <a:t>A</a:t>
          </a:r>
          <a:r>
            <a:rPr lang="en-US" dirty="0" err="1" smtClean="0"/>
            <a:t>lthough</a:t>
          </a:r>
          <a:r>
            <a:rPr lang="en-US" dirty="0" smtClean="0"/>
            <a:t> ownership remains with another person (the bare owner), the </a:t>
          </a:r>
          <a:r>
            <a:rPr lang="en-US" dirty="0" err="1" smtClean="0"/>
            <a:t>usufructuary</a:t>
          </a:r>
          <a:r>
            <a:rPr lang="en-US" dirty="0" smtClean="0"/>
            <a:t> effectively exercises the economic functions of the property. The only major limitation is the obligation to preserve the substance of the asset.</a:t>
          </a:r>
          <a:endParaRPr lang="en-US" dirty="0"/>
        </a:p>
      </dgm:t>
    </dgm:pt>
    <dgm:pt modelId="{0B432751-1896-485C-8E10-D6B1CBECAA8D}" type="parTrans" cxnId="{8DBE390A-7F90-4681-BCB3-B7A37C7F3FA3}">
      <dgm:prSet/>
      <dgm:spPr/>
      <dgm:t>
        <a:bodyPr/>
        <a:lstStyle/>
        <a:p>
          <a:endParaRPr lang="en-US"/>
        </a:p>
      </dgm:t>
    </dgm:pt>
    <dgm:pt modelId="{62CD8CCE-2F6F-4B22-B946-950DB9C4139D}" type="sibTrans" cxnId="{8DBE390A-7F90-4681-BCB3-B7A37C7F3FA3}">
      <dgm:prSet/>
      <dgm:spPr/>
      <dgm:t>
        <a:bodyPr/>
        <a:lstStyle/>
        <a:p>
          <a:endParaRPr lang="en-US"/>
        </a:p>
      </dgm:t>
    </dgm:pt>
    <dgm:pt modelId="{26AE61BD-02F9-4816-B04B-075FF17FB642}" type="pres">
      <dgm:prSet presAssocID="{DDD5A96A-C730-4DB7-AB70-529E5FA1D928}" presName="linear" presStyleCnt="0">
        <dgm:presLayoutVars>
          <dgm:animLvl val="lvl"/>
          <dgm:resizeHandles val="exact"/>
        </dgm:presLayoutVars>
      </dgm:prSet>
      <dgm:spPr/>
    </dgm:pt>
    <dgm:pt modelId="{0111908E-5DC1-4A7E-B843-F5E0DC632D07}" type="pres">
      <dgm:prSet presAssocID="{27087401-72AB-4C79-BFAE-D20014EF798D}" presName="parentText" presStyleLbl="node1" presStyleIdx="0" presStyleCnt="2">
        <dgm:presLayoutVars>
          <dgm:chMax val="0"/>
          <dgm:bulletEnabled val="1"/>
        </dgm:presLayoutVars>
      </dgm:prSet>
      <dgm:spPr/>
      <dgm:t>
        <a:bodyPr/>
        <a:lstStyle/>
        <a:p>
          <a:endParaRPr lang="en-US"/>
        </a:p>
      </dgm:t>
    </dgm:pt>
    <dgm:pt modelId="{492117DE-16A2-49E7-86D1-9FABE0B9C82E}" type="pres">
      <dgm:prSet presAssocID="{27087401-72AB-4C79-BFAE-D20014EF798D}" presName="childText" presStyleLbl="revTx" presStyleIdx="0" presStyleCnt="2">
        <dgm:presLayoutVars>
          <dgm:bulletEnabled val="1"/>
        </dgm:presLayoutVars>
      </dgm:prSet>
      <dgm:spPr/>
      <dgm:t>
        <a:bodyPr/>
        <a:lstStyle/>
        <a:p>
          <a:endParaRPr lang="en-US"/>
        </a:p>
      </dgm:t>
    </dgm:pt>
    <dgm:pt modelId="{2A49F487-71AE-4498-9D9D-979975B33EDD}" type="pres">
      <dgm:prSet presAssocID="{25867B6A-B3B9-4CFA-A04A-355AA83DB8ED}" presName="parentText" presStyleLbl="node1" presStyleIdx="1" presStyleCnt="2">
        <dgm:presLayoutVars>
          <dgm:chMax val="0"/>
          <dgm:bulletEnabled val="1"/>
        </dgm:presLayoutVars>
      </dgm:prSet>
      <dgm:spPr/>
    </dgm:pt>
    <dgm:pt modelId="{066A8451-EE20-480B-8DCE-F39D775E682D}" type="pres">
      <dgm:prSet presAssocID="{25867B6A-B3B9-4CFA-A04A-355AA83DB8ED}" presName="childText" presStyleLbl="revTx" presStyleIdx="1" presStyleCnt="2">
        <dgm:presLayoutVars>
          <dgm:bulletEnabled val="1"/>
        </dgm:presLayoutVars>
      </dgm:prSet>
      <dgm:spPr/>
      <dgm:t>
        <a:bodyPr/>
        <a:lstStyle/>
        <a:p>
          <a:endParaRPr lang="en-US"/>
        </a:p>
      </dgm:t>
    </dgm:pt>
  </dgm:ptLst>
  <dgm:cxnLst>
    <dgm:cxn modelId="{406674CB-056E-4885-9492-A0C3F656E913}" type="presOf" srcId="{DDD5A96A-C730-4DB7-AB70-529E5FA1D928}" destId="{26AE61BD-02F9-4816-B04B-075FF17FB642}" srcOrd="0" destOrd="0" presId="urn:microsoft.com/office/officeart/2005/8/layout/vList2"/>
    <dgm:cxn modelId="{D758D4DD-3834-4653-8F99-C325E48B2608}" type="presOf" srcId="{27087401-72AB-4C79-BFAE-D20014EF798D}" destId="{0111908E-5DC1-4A7E-B843-F5E0DC632D07}" srcOrd="0" destOrd="0" presId="urn:microsoft.com/office/officeart/2005/8/layout/vList2"/>
    <dgm:cxn modelId="{BD7D882E-75D8-4541-B122-A49E50A984B5}" srcId="{DDD5A96A-C730-4DB7-AB70-529E5FA1D928}" destId="{27087401-72AB-4C79-BFAE-D20014EF798D}" srcOrd="0" destOrd="0" parTransId="{321ECE8E-440D-45B3-902F-AA3130FB278A}" sibTransId="{C839B126-1E11-4DB1-9616-6C15CED4606F}"/>
    <dgm:cxn modelId="{84F5B954-146C-4850-986F-0A95715FEB15}" srcId="{DDD5A96A-C730-4DB7-AB70-529E5FA1D928}" destId="{25867B6A-B3B9-4CFA-A04A-355AA83DB8ED}" srcOrd="1" destOrd="0" parTransId="{724EF072-457E-4B4E-AF39-EDCC55311684}" sibTransId="{5D241F6F-63C9-41B6-A6AA-DFF1D8255CA3}"/>
    <dgm:cxn modelId="{F2B5AB53-36C0-46A1-B35B-1FFB040D4CA4}" type="presOf" srcId="{0A51A0EC-EDE1-48B4-AF35-330D543FA855}" destId="{066A8451-EE20-480B-8DCE-F39D775E682D}" srcOrd="0" destOrd="0" presId="urn:microsoft.com/office/officeart/2005/8/layout/vList2"/>
    <dgm:cxn modelId="{481A6B6F-8610-4B1D-AE82-FC6A5DD57E14}" type="presOf" srcId="{8E7660A7-9DDA-4439-828C-771414423863}" destId="{492117DE-16A2-49E7-86D1-9FABE0B9C82E}" srcOrd="0" destOrd="1" presId="urn:microsoft.com/office/officeart/2005/8/layout/vList2"/>
    <dgm:cxn modelId="{8DBE390A-7F90-4681-BCB3-B7A37C7F3FA3}" srcId="{25867B6A-B3B9-4CFA-A04A-355AA83DB8ED}" destId="{A64FF9F4-3AB2-4685-BC03-6410FCB2974F}" srcOrd="1" destOrd="0" parTransId="{0B432751-1896-485C-8E10-D6B1CBECAA8D}" sibTransId="{62CD8CCE-2F6F-4B22-B946-950DB9C4139D}"/>
    <dgm:cxn modelId="{037D5290-CB0D-4726-B7ED-C8393192F07F}" type="presOf" srcId="{9A5D58B3-A5CC-48F8-A99E-82A954F834B5}" destId="{492117DE-16A2-49E7-86D1-9FABE0B9C82E}" srcOrd="0" destOrd="0" presId="urn:microsoft.com/office/officeart/2005/8/layout/vList2"/>
    <dgm:cxn modelId="{8FA4F4CA-78BA-4CA3-8B31-6634353F0DDD}" srcId="{27087401-72AB-4C79-BFAE-D20014EF798D}" destId="{8E7660A7-9DDA-4439-828C-771414423863}" srcOrd="1" destOrd="0" parTransId="{F049E949-F99F-4303-8EB4-A19A20F70A1A}" sibTransId="{0855A3E5-5B64-4263-9CCF-8BB70B09491F}"/>
    <dgm:cxn modelId="{6DAFA666-A398-44DF-9236-85B0D65400B3}" type="presOf" srcId="{A64FF9F4-3AB2-4685-BC03-6410FCB2974F}" destId="{066A8451-EE20-480B-8DCE-F39D775E682D}" srcOrd="0" destOrd="1" presId="urn:microsoft.com/office/officeart/2005/8/layout/vList2"/>
    <dgm:cxn modelId="{3E02D38D-2F84-4B43-9D92-22F35D4F0906}" srcId="{27087401-72AB-4C79-BFAE-D20014EF798D}" destId="{9A5D58B3-A5CC-48F8-A99E-82A954F834B5}" srcOrd="0" destOrd="0" parTransId="{5CE369A4-358A-4FBD-A6D8-3C68AAD5A13F}" sibTransId="{F827B5DC-311E-4FD6-8163-E45B858D1831}"/>
    <dgm:cxn modelId="{47541971-D510-4A5D-9DCA-A374CD2C1697}" srcId="{25867B6A-B3B9-4CFA-A04A-355AA83DB8ED}" destId="{0A51A0EC-EDE1-48B4-AF35-330D543FA855}" srcOrd="0" destOrd="0" parTransId="{97CE92BD-0B0A-44D1-92F5-003294A08804}" sibTransId="{11593A9B-5F8A-44B0-A596-674C541C5F91}"/>
    <dgm:cxn modelId="{CB8D4478-F95B-4A1C-9BEF-7B5EF2A7962C}" type="presOf" srcId="{25867B6A-B3B9-4CFA-A04A-355AA83DB8ED}" destId="{2A49F487-71AE-4498-9D9D-979975B33EDD}" srcOrd="0" destOrd="0" presId="urn:microsoft.com/office/officeart/2005/8/layout/vList2"/>
    <dgm:cxn modelId="{CEA57D83-3B78-4678-80CD-0F539984E2CA}" type="presParOf" srcId="{26AE61BD-02F9-4816-B04B-075FF17FB642}" destId="{0111908E-5DC1-4A7E-B843-F5E0DC632D07}" srcOrd="0" destOrd="0" presId="urn:microsoft.com/office/officeart/2005/8/layout/vList2"/>
    <dgm:cxn modelId="{F722EC89-2D0E-4765-A83F-E165D3EA646D}" type="presParOf" srcId="{26AE61BD-02F9-4816-B04B-075FF17FB642}" destId="{492117DE-16A2-49E7-86D1-9FABE0B9C82E}" srcOrd="1" destOrd="0" presId="urn:microsoft.com/office/officeart/2005/8/layout/vList2"/>
    <dgm:cxn modelId="{1DCEF1D5-7B5F-46F0-8B94-C04FDC98A162}" type="presParOf" srcId="{26AE61BD-02F9-4816-B04B-075FF17FB642}" destId="{2A49F487-71AE-4498-9D9D-979975B33EDD}" srcOrd="2" destOrd="0" presId="urn:microsoft.com/office/officeart/2005/8/layout/vList2"/>
    <dgm:cxn modelId="{955B16C5-D44A-480D-90A6-8DA517C7429F}" type="presParOf" srcId="{26AE61BD-02F9-4816-B04B-075FF17FB642}" destId="{066A8451-EE20-480B-8DCE-F39D775E682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34EF42A-8C22-4256-830E-DE2E320A8605}" type="doc">
      <dgm:prSet loTypeId="urn:microsoft.com/office/officeart/2005/8/layout/arrow6" loCatId="process" qsTypeId="urn:microsoft.com/office/officeart/2005/8/quickstyle/simple1" qsCatId="simple" csTypeId="urn:microsoft.com/office/officeart/2005/8/colors/accent1_2" csCatId="accent1" phldr="1"/>
      <dgm:spPr/>
      <dgm:t>
        <a:bodyPr/>
        <a:lstStyle/>
        <a:p>
          <a:endParaRPr lang="en-US"/>
        </a:p>
      </dgm:t>
    </dgm:pt>
    <dgm:pt modelId="{38792F3B-F709-4230-A761-B2BE900BFCB9}">
      <dgm:prSet phldrT="[Metin]"/>
      <dgm:spPr/>
      <dgm:t>
        <a:bodyPr/>
        <a:lstStyle/>
        <a:p>
          <a:r>
            <a:rPr lang="tr-TR" b="1" dirty="0" smtClean="0"/>
            <a:t>Real </a:t>
          </a:r>
          <a:r>
            <a:rPr lang="tr-TR" b="1" dirty="0" err="1" smtClean="0"/>
            <a:t>Property</a:t>
          </a:r>
          <a:endParaRPr lang="en-US" b="1" dirty="0"/>
        </a:p>
      </dgm:t>
    </dgm:pt>
    <dgm:pt modelId="{11C60AB0-E99B-4AF8-94D5-9BDA3F8FC4A4}" type="parTrans" cxnId="{382A8C14-8248-4AA9-B8FC-A59F834B1920}">
      <dgm:prSet/>
      <dgm:spPr/>
      <dgm:t>
        <a:bodyPr/>
        <a:lstStyle/>
        <a:p>
          <a:endParaRPr lang="en-US"/>
        </a:p>
      </dgm:t>
    </dgm:pt>
    <dgm:pt modelId="{952D1FED-6C45-48E5-9AFF-E628FA0DA47E}" type="sibTrans" cxnId="{382A8C14-8248-4AA9-B8FC-A59F834B1920}">
      <dgm:prSet/>
      <dgm:spPr/>
      <dgm:t>
        <a:bodyPr/>
        <a:lstStyle/>
        <a:p>
          <a:endParaRPr lang="en-US"/>
        </a:p>
      </dgm:t>
    </dgm:pt>
    <dgm:pt modelId="{2967C046-6A23-48B7-B1EF-69B70D8FCED3}">
      <dgm:prSet phldrT="[Metin]"/>
      <dgm:spPr/>
      <dgm:t>
        <a:bodyPr/>
        <a:lstStyle/>
        <a:p>
          <a:r>
            <a:rPr lang="tr-TR" b="1" dirty="0" err="1" smtClean="0"/>
            <a:t>Movable</a:t>
          </a:r>
          <a:r>
            <a:rPr lang="tr-TR" b="1" dirty="0" smtClean="0"/>
            <a:t> </a:t>
          </a:r>
          <a:r>
            <a:rPr lang="tr-TR" b="1" dirty="0" err="1" smtClean="0"/>
            <a:t>Property</a:t>
          </a:r>
          <a:endParaRPr lang="en-US" b="1" dirty="0"/>
        </a:p>
      </dgm:t>
    </dgm:pt>
    <dgm:pt modelId="{4F362643-44D6-4789-B7D4-8F3399EE1BB4}" type="parTrans" cxnId="{989A8058-F4D5-4C6A-941E-A52BE01C24DC}">
      <dgm:prSet/>
      <dgm:spPr/>
      <dgm:t>
        <a:bodyPr/>
        <a:lstStyle/>
        <a:p>
          <a:endParaRPr lang="en-US"/>
        </a:p>
      </dgm:t>
    </dgm:pt>
    <dgm:pt modelId="{3082C3C7-736D-406D-806E-9B2938303006}" type="sibTrans" cxnId="{989A8058-F4D5-4C6A-941E-A52BE01C24DC}">
      <dgm:prSet/>
      <dgm:spPr/>
      <dgm:t>
        <a:bodyPr/>
        <a:lstStyle/>
        <a:p>
          <a:endParaRPr lang="en-US"/>
        </a:p>
      </dgm:t>
    </dgm:pt>
    <dgm:pt modelId="{7E311ACA-4EEA-4DDA-AD03-1C0EDCD9AEEA}" type="pres">
      <dgm:prSet presAssocID="{734EF42A-8C22-4256-830E-DE2E320A8605}" presName="compositeShape" presStyleCnt="0">
        <dgm:presLayoutVars>
          <dgm:chMax val="2"/>
          <dgm:dir/>
          <dgm:resizeHandles val="exact"/>
        </dgm:presLayoutVars>
      </dgm:prSet>
      <dgm:spPr/>
    </dgm:pt>
    <dgm:pt modelId="{6A5A2BFA-5381-4A03-B2D2-3A02BBD2B48D}" type="pres">
      <dgm:prSet presAssocID="{734EF42A-8C22-4256-830E-DE2E320A8605}" presName="ribbon" presStyleLbl="node1" presStyleIdx="0" presStyleCnt="1"/>
      <dgm:spPr/>
    </dgm:pt>
    <dgm:pt modelId="{76424003-E1D7-4B6A-82C3-DFB52714B601}" type="pres">
      <dgm:prSet presAssocID="{734EF42A-8C22-4256-830E-DE2E320A8605}" presName="leftArrowText" presStyleLbl="node1" presStyleIdx="0" presStyleCnt="1">
        <dgm:presLayoutVars>
          <dgm:chMax val="0"/>
          <dgm:bulletEnabled val="1"/>
        </dgm:presLayoutVars>
      </dgm:prSet>
      <dgm:spPr/>
      <dgm:t>
        <a:bodyPr/>
        <a:lstStyle/>
        <a:p>
          <a:endParaRPr lang="en-US"/>
        </a:p>
      </dgm:t>
    </dgm:pt>
    <dgm:pt modelId="{E1D16386-2C7B-4C6B-955F-2E338EA08337}" type="pres">
      <dgm:prSet presAssocID="{734EF42A-8C22-4256-830E-DE2E320A8605}" presName="rightArrowText" presStyleLbl="node1" presStyleIdx="0" presStyleCnt="1">
        <dgm:presLayoutVars>
          <dgm:chMax val="0"/>
          <dgm:bulletEnabled val="1"/>
        </dgm:presLayoutVars>
      </dgm:prSet>
      <dgm:spPr/>
      <dgm:t>
        <a:bodyPr/>
        <a:lstStyle/>
        <a:p>
          <a:endParaRPr lang="en-US"/>
        </a:p>
      </dgm:t>
    </dgm:pt>
  </dgm:ptLst>
  <dgm:cxnLst>
    <dgm:cxn modelId="{EFB4E26D-0F4E-4624-B4E3-0983F36AE9D4}" type="presOf" srcId="{2967C046-6A23-48B7-B1EF-69B70D8FCED3}" destId="{E1D16386-2C7B-4C6B-955F-2E338EA08337}" srcOrd="0" destOrd="0" presId="urn:microsoft.com/office/officeart/2005/8/layout/arrow6"/>
    <dgm:cxn modelId="{989A8058-F4D5-4C6A-941E-A52BE01C24DC}" srcId="{734EF42A-8C22-4256-830E-DE2E320A8605}" destId="{2967C046-6A23-48B7-B1EF-69B70D8FCED3}" srcOrd="1" destOrd="0" parTransId="{4F362643-44D6-4789-B7D4-8F3399EE1BB4}" sibTransId="{3082C3C7-736D-406D-806E-9B2938303006}"/>
    <dgm:cxn modelId="{3FA56815-0107-41B5-910B-4C0DF5FA7B62}" type="presOf" srcId="{734EF42A-8C22-4256-830E-DE2E320A8605}" destId="{7E311ACA-4EEA-4DDA-AD03-1C0EDCD9AEEA}" srcOrd="0" destOrd="0" presId="urn:microsoft.com/office/officeart/2005/8/layout/arrow6"/>
    <dgm:cxn modelId="{7E36AF10-1857-4E56-8DEB-7DC0949308E1}" type="presOf" srcId="{38792F3B-F709-4230-A761-B2BE900BFCB9}" destId="{76424003-E1D7-4B6A-82C3-DFB52714B601}" srcOrd="0" destOrd="0" presId="urn:microsoft.com/office/officeart/2005/8/layout/arrow6"/>
    <dgm:cxn modelId="{382A8C14-8248-4AA9-B8FC-A59F834B1920}" srcId="{734EF42A-8C22-4256-830E-DE2E320A8605}" destId="{38792F3B-F709-4230-A761-B2BE900BFCB9}" srcOrd="0" destOrd="0" parTransId="{11C60AB0-E99B-4AF8-94D5-9BDA3F8FC4A4}" sibTransId="{952D1FED-6C45-48E5-9AFF-E628FA0DA47E}"/>
    <dgm:cxn modelId="{AA257EEF-A472-4277-AD94-297006747679}" type="presParOf" srcId="{7E311ACA-4EEA-4DDA-AD03-1C0EDCD9AEEA}" destId="{6A5A2BFA-5381-4A03-B2D2-3A02BBD2B48D}" srcOrd="0" destOrd="0" presId="urn:microsoft.com/office/officeart/2005/8/layout/arrow6"/>
    <dgm:cxn modelId="{D7C6FC97-FC62-45E8-A2B3-4F384D4FF9A9}" type="presParOf" srcId="{7E311ACA-4EEA-4DDA-AD03-1C0EDCD9AEEA}" destId="{76424003-E1D7-4B6A-82C3-DFB52714B601}" srcOrd="1" destOrd="0" presId="urn:microsoft.com/office/officeart/2005/8/layout/arrow6"/>
    <dgm:cxn modelId="{71290EDE-B69B-42FE-A246-32D3007C97AF}" type="presParOf" srcId="{7E311ACA-4EEA-4DDA-AD03-1C0EDCD9AEEA}" destId="{E1D16386-2C7B-4C6B-955F-2E338EA08337}" srcOrd="2" destOrd="0" presId="urn:microsoft.com/office/officeart/2005/8/layout/arrow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FCACED3-23C0-4B13-A301-07DA9B71B96B}" type="doc">
      <dgm:prSet loTypeId="urn:microsoft.com/office/officeart/2005/8/layout/cycle4" loCatId="matrix" qsTypeId="urn:microsoft.com/office/officeart/2005/8/quickstyle/simple1" qsCatId="simple" csTypeId="urn:microsoft.com/office/officeart/2005/8/colors/accent1_2" csCatId="accent1" phldr="1"/>
      <dgm:spPr/>
      <dgm:t>
        <a:bodyPr/>
        <a:lstStyle/>
        <a:p>
          <a:endParaRPr lang="en-US"/>
        </a:p>
      </dgm:t>
    </dgm:pt>
    <dgm:pt modelId="{D4649196-3798-4D4B-854D-C6A7FA3D36A8}">
      <dgm:prSet phldrT="[Metin]" custT="1"/>
      <dgm:spPr/>
      <dgm:t>
        <a:bodyPr/>
        <a:lstStyle/>
        <a:p>
          <a:r>
            <a:rPr lang="tr-TR" sz="2400" b="1" dirty="0" smtClean="0"/>
            <a:t>Value </a:t>
          </a:r>
          <a:r>
            <a:rPr lang="tr-TR" sz="2400" b="1" dirty="0" err="1" smtClean="0"/>
            <a:t>and</a:t>
          </a:r>
          <a:r>
            <a:rPr lang="tr-TR" sz="2400" b="1" dirty="0" smtClean="0"/>
            <a:t> </a:t>
          </a:r>
          <a:r>
            <a:rPr lang="tr-TR" sz="2400" b="1" dirty="0" err="1" smtClean="0"/>
            <a:t>Social</a:t>
          </a:r>
          <a:r>
            <a:rPr lang="tr-TR" sz="2400" b="1" dirty="0" smtClean="0"/>
            <a:t> </a:t>
          </a:r>
          <a:r>
            <a:rPr lang="tr-TR" sz="2400" b="1" dirty="0" err="1" smtClean="0"/>
            <a:t>Importance</a:t>
          </a:r>
          <a:endParaRPr lang="en-US" sz="2400" b="1" dirty="0"/>
        </a:p>
      </dgm:t>
    </dgm:pt>
    <dgm:pt modelId="{D7907461-EF3A-470C-A88B-A12D736F56CA}" type="parTrans" cxnId="{2236DC3F-AFCE-412F-AD5D-8A5F93AC8009}">
      <dgm:prSet/>
      <dgm:spPr/>
      <dgm:t>
        <a:bodyPr/>
        <a:lstStyle/>
        <a:p>
          <a:endParaRPr lang="en-US"/>
        </a:p>
      </dgm:t>
    </dgm:pt>
    <dgm:pt modelId="{64749BCE-2AE9-4691-8EEB-9145F46EB806}" type="sibTrans" cxnId="{2236DC3F-AFCE-412F-AD5D-8A5F93AC8009}">
      <dgm:prSet/>
      <dgm:spPr/>
      <dgm:t>
        <a:bodyPr/>
        <a:lstStyle/>
        <a:p>
          <a:endParaRPr lang="en-US"/>
        </a:p>
      </dgm:t>
    </dgm:pt>
    <dgm:pt modelId="{D0F00579-61A8-4112-9686-789DDEF0B92A}">
      <dgm:prSet phldrT="[Metin]" custT="1"/>
      <dgm:spPr/>
      <dgm:t>
        <a:bodyPr/>
        <a:lstStyle/>
        <a:p>
          <a:r>
            <a:rPr lang="tr-TR" sz="1600" b="1" dirty="0" smtClean="0"/>
            <a:t>Real </a:t>
          </a:r>
          <a:r>
            <a:rPr lang="tr-TR" sz="1600" b="1" dirty="0" err="1" smtClean="0"/>
            <a:t>property</a:t>
          </a:r>
          <a:r>
            <a:rPr lang="tr-TR" sz="1600" b="1" dirty="0" smtClean="0"/>
            <a:t> </a:t>
          </a:r>
          <a:r>
            <a:rPr lang="tr-TR" sz="1600" b="1" dirty="0" err="1" smtClean="0"/>
            <a:t>more</a:t>
          </a:r>
          <a:r>
            <a:rPr lang="tr-TR" sz="1600" b="1" dirty="0" smtClean="0"/>
            <a:t> </a:t>
          </a:r>
          <a:r>
            <a:rPr lang="tr-TR" sz="1600" b="1" dirty="0" err="1" smtClean="0"/>
            <a:t>valuable</a:t>
          </a:r>
          <a:r>
            <a:rPr lang="tr-TR" sz="1600" b="1" dirty="0" smtClean="0"/>
            <a:t> </a:t>
          </a:r>
          <a:r>
            <a:rPr lang="tr-TR" sz="1600" b="1" dirty="0" err="1" smtClean="0"/>
            <a:t>and</a:t>
          </a:r>
          <a:r>
            <a:rPr lang="tr-TR" sz="1600" b="1" dirty="0" smtClean="0"/>
            <a:t> </a:t>
          </a:r>
          <a:r>
            <a:rPr lang="tr-TR" sz="1600" b="1" dirty="0" err="1" smtClean="0"/>
            <a:t>socially</a:t>
          </a:r>
          <a:r>
            <a:rPr lang="tr-TR" sz="1600" b="1" dirty="0" smtClean="0"/>
            <a:t> </a:t>
          </a:r>
          <a:r>
            <a:rPr lang="tr-TR" sz="1600" b="1" dirty="0" err="1" smtClean="0"/>
            <a:t>significant</a:t>
          </a:r>
          <a:r>
            <a:rPr lang="tr-TR" sz="1600" b="1" dirty="0" smtClean="0"/>
            <a:t> </a:t>
          </a:r>
          <a:r>
            <a:rPr lang="tr-TR" sz="1600" b="1" dirty="0" err="1" smtClean="0"/>
            <a:t>than</a:t>
          </a:r>
          <a:r>
            <a:rPr lang="tr-TR" sz="1600" b="1" dirty="0" smtClean="0"/>
            <a:t> </a:t>
          </a:r>
          <a:r>
            <a:rPr lang="tr-TR" sz="1600" b="1" dirty="0" err="1" smtClean="0"/>
            <a:t>movable</a:t>
          </a:r>
          <a:r>
            <a:rPr lang="tr-TR" sz="1600" b="1" dirty="0" smtClean="0"/>
            <a:t>.. (</a:t>
          </a:r>
          <a:r>
            <a:rPr lang="tr-TR" sz="1600" b="1" dirty="0" err="1" smtClean="0"/>
            <a:t>stricter</a:t>
          </a:r>
          <a:r>
            <a:rPr lang="tr-TR" sz="1600" b="1" dirty="0" smtClean="0"/>
            <a:t> </a:t>
          </a:r>
          <a:r>
            <a:rPr lang="tr-TR" sz="1600" b="1" dirty="0" err="1" smtClean="0"/>
            <a:t>regulation</a:t>
          </a:r>
          <a:r>
            <a:rPr lang="tr-TR" sz="1600" b="1" dirty="0" smtClean="0"/>
            <a:t>)</a:t>
          </a:r>
          <a:endParaRPr lang="en-US" sz="1600" b="1" dirty="0"/>
        </a:p>
      </dgm:t>
    </dgm:pt>
    <dgm:pt modelId="{EE7FF210-8173-4E81-BB03-FA74E8238018}" type="parTrans" cxnId="{A549C892-C6A4-446C-9487-4CD5C236715B}">
      <dgm:prSet/>
      <dgm:spPr/>
      <dgm:t>
        <a:bodyPr/>
        <a:lstStyle/>
        <a:p>
          <a:endParaRPr lang="en-US"/>
        </a:p>
      </dgm:t>
    </dgm:pt>
    <dgm:pt modelId="{0BB2E764-D131-4BF8-A2E1-0FC0FC65B91E}" type="sibTrans" cxnId="{A549C892-C6A4-446C-9487-4CD5C236715B}">
      <dgm:prSet/>
      <dgm:spPr/>
      <dgm:t>
        <a:bodyPr/>
        <a:lstStyle/>
        <a:p>
          <a:endParaRPr lang="en-US"/>
        </a:p>
      </dgm:t>
    </dgm:pt>
    <dgm:pt modelId="{BE4961A4-701B-4BC5-93AA-9CFA020E28B7}">
      <dgm:prSet phldrT="[Metin]" custT="1"/>
      <dgm:spPr/>
      <dgm:t>
        <a:bodyPr/>
        <a:lstStyle/>
        <a:p>
          <a:r>
            <a:rPr lang="tr-TR" sz="2400" b="1" dirty="0" smtClean="0"/>
            <a:t>Nature of </a:t>
          </a:r>
          <a:r>
            <a:rPr lang="tr-TR" sz="2400" b="1" dirty="0" err="1" smtClean="0"/>
            <a:t>the</a:t>
          </a:r>
          <a:r>
            <a:rPr lang="tr-TR" sz="2400" b="1" dirty="0" smtClean="0"/>
            <a:t> </a:t>
          </a:r>
          <a:r>
            <a:rPr lang="tr-TR" sz="2400" b="1" dirty="0" err="1" smtClean="0"/>
            <a:t>Property</a:t>
          </a:r>
          <a:endParaRPr lang="en-US" sz="2400" b="1" dirty="0"/>
        </a:p>
      </dgm:t>
    </dgm:pt>
    <dgm:pt modelId="{D75AD309-FB9E-44A6-9CCE-7864624DD4F4}" type="parTrans" cxnId="{A7FA8E3C-3BA0-4E6F-8A43-466EF2C294F2}">
      <dgm:prSet/>
      <dgm:spPr/>
      <dgm:t>
        <a:bodyPr/>
        <a:lstStyle/>
        <a:p>
          <a:endParaRPr lang="en-US"/>
        </a:p>
      </dgm:t>
    </dgm:pt>
    <dgm:pt modelId="{21216615-A830-4615-BF47-8EEF82D93237}" type="sibTrans" cxnId="{A7FA8E3C-3BA0-4E6F-8A43-466EF2C294F2}">
      <dgm:prSet/>
      <dgm:spPr/>
      <dgm:t>
        <a:bodyPr/>
        <a:lstStyle/>
        <a:p>
          <a:endParaRPr lang="en-US"/>
        </a:p>
      </dgm:t>
    </dgm:pt>
    <dgm:pt modelId="{3509739D-A7E2-4681-8160-C81E3E6DCBE1}">
      <dgm:prSet phldrT="[Metin]" custT="1"/>
      <dgm:spPr/>
      <dgm:t>
        <a:bodyPr/>
        <a:lstStyle/>
        <a:p>
          <a:r>
            <a:rPr lang="tr-TR" sz="1600" b="1" dirty="0" err="1" smtClean="0"/>
            <a:t>Immovable</a:t>
          </a:r>
          <a:r>
            <a:rPr lang="tr-TR" sz="1600" b="1" dirty="0" smtClean="0"/>
            <a:t> </a:t>
          </a:r>
          <a:r>
            <a:rPr lang="tr-TR" sz="1600" b="1" dirty="0" err="1" smtClean="0"/>
            <a:t>and</a:t>
          </a:r>
          <a:r>
            <a:rPr lang="tr-TR" sz="1600" b="1" dirty="0" smtClean="0"/>
            <a:t> </a:t>
          </a:r>
          <a:r>
            <a:rPr lang="tr-TR" sz="1600" b="1" dirty="0" err="1" smtClean="0"/>
            <a:t>unique</a:t>
          </a:r>
          <a:endParaRPr lang="en-US" sz="1600" b="1" dirty="0"/>
        </a:p>
      </dgm:t>
    </dgm:pt>
    <dgm:pt modelId="{556FBD38-7466-4366-AF85-C8B25C5B776B}" type="parTrans" cxnId="{33179698-B565-4989-AB30-4CF7562A10CA}">
      <dgm:prSet/>
      <dgm:spPr/>
      <dgm:t>
        <a:bodyPr/>
        <a:lstStyle/>
        <a:p>
          <a:endParaRPr lang="en-US"/>
        </a:p>
      </dgm:t>
    </dgm:pt>
    <dgm:pt modelId="{D64F0F49-BE07-4B2A-A213-29D67C38C8D2}" type="sibTrans" cxnId="{33179698-B565-4989-AB30-4CF7562A10CA}">
      <dgm:prSet/>
      <dgm:spPr/>
      <dgm:t>
        <a:bodyPr/>
        <a:lstStyle/>
        <a:p>
          <a:endParaRPr lang="en-US"/>
        </a:p>
      </dgm:t>
    </dgm:pt>
    <dgm:pt modelId="{4C666827-F42F-44FA-9596-B9158860B3CF}">
      <dgm:prSet phldrT="[Metin]" custT="1"/>
      <dgm:spPr/>
      <dgm:t>
        <a:bodyPr/>
        <a:lstStyle/>
        <a:p>
          <a:r>
            <a:rPr lang="tr-TR" sz="2400" b="1" dirty="0" smtClean="0"/>
            <a:t>Transfer of </a:t>
          </a:r>
          <a:r>
            <a:rPr lang="tr-TR" sz="2400" b="1" dirty="0" err="1" smtClean="0"/>
            <a:t>Ownership</a:t>
          </a:r>
          <a:endParaRPr lang="en-US" sz="2400" b="1" dirty="0"/>
        </a:p>
      </dgm:t>
    </dgm:pt>
    <dgm:pt modelId="{15D70D3C-B4D4-4F98-BE4E-C70681F683CC}" type="parTrans" cxnId="{B499A98E-88A2-46CF-BF8B-1BC4833E045A}">
      <dgm:prSet/>
      <dgm:spPr/>
      <dgm:t>
        <a:bodyPr/>
        <a:lstStyle/>
        <a:p>
          <a:endParaRPr lang="en-US"/>
        </a:p>
      </dgm:t>
    </dgm:pt>
    <dgm:pt modelId="{4534F05F-2211-45D0-8C62-297CC27D57B7}" type="sibTrans" cxnId="{B499A98E-88A2-46CF-BF8B-1BC4833E045A}">
      <dgm:prSet/>
      <dgm:spPr/>
      <dgm:t>
        <a:bodyPr/>
        <a:lstStyle/>
        <a:p>
          <a:endParaRPr lang="en-US"/>
        </a:p>
      </dgm:t>
    </dgm:pt>
    <dgm:pt modelId="{081551D9-0633-4A14-8002-A0E10BE6057E}">
      <dgm:prSet phldrT="[Metin]" custT="1"/>
      <dgm:spPr/>
      <dgm:t>
        <a:bodyPr/>
        <a:lstStyle/>
        <a:p>
          <a:r>
            <a:rPr lang="tr-TR" sz="1600" b="1" dirty="0" err="1" smtClean="0"/>
            <a:t>Requires</a:t>
          </a:r>
          <a:r>
            <a:rPr lang="tr-TR" sz="1600" b="1" dirty="0" smtClean="0"/>
            <a:t> </a:t>
          </a:r>
          <a:r>
            <a:rPr lang="tr-TR" sz="1600" b="1" dirty="0" err="1" smtClean="0"/>
            <a:t>registration</a:t>
          </a:r>
          <a:endParaRPr lang="en-US" sz="1600" b="1" dirty="0"/>
        </a:p>
      </dgm:t>
    </dgm:pt>
    <dgm:pt modelId="{BEEC292E-286F-4148-B7CC-F75A398C21D8}" type="parTrans" cxnId="{32090FFC-12A5-4A63-A5E9-9A63A1608589}">
      <dgm:prSet/>
      <dgm:spPr/>
      <dgm:t>
        <a:bodyPr/>
        <a:lstStyle/>
        <a:p>
          <a:endParaRPr lang="en-US"/>
        </a:p>
      </dgm:t>
    </dgm:pt>
    <dgm:pt modelId="{BAF15E18-9972-47E0-A38C-340EE8512C35}" type="sibTrans" cxnId="{32090FFC-12A5-4A63-A5E9-9A63A1608589}">
      <dgm:prSet/>
      <dgm:spPr/>
      <dgm:t>
        <a:bodyPr/>
        <a:lstStyle/>
        <a:p>
          <a:endParaRPr lang="en-US"/>
        </a:p>
      </dgm:t>
    </dgm:pt>
    <dgm:pt modelId="{1FC68D4D-8900-4532-B3A9-0AC35A404256}">
      <dgm:prSet phldrT="[Metin]" custT="1"/>
      <dgm:spPr/>
      <dgm:t>
        <a:bodyPr/>
        <a:lstStyle/>
        <a:p>
          <a:r>
            <a:rPr lang="tr-TR" sz="2400" b="1" dirty="0" err="1" smtClean="0"/>
            <a:t>Complexity</a:t>
          </a:r>
          <a:r>
            <a:rPr lang="tr-TR" sz="2400" b="1" dirty="0" smtClean="0"/>
            <a:t> of </a:t>
          </a:r>
          <a:r>
            <a:rPr lang="tr-TR" sz="2400" b="1" dirty="0" err="1" smtClean="0"/>
            <a:t>Transactions</a:t>
          </a:r>
          <a:endParaRPr lang="en-US" sz="2400" b="1" dirty="0"/>
        </a:p>
      </dgm:t>
    </dgm:pt>
    <dgm:pt modelId="{FEE10F34-A711-4EEA-8E65-C85FEEEC1037}" type="parTrans" cxnId="{9D4D573A-763E-44D1-B5F4-087ABF7D583E}">
      <dgm:prSet/>
      <dgm:spPr/>
      <dgm:t>
        <a:bodyPr/>
        <a:lstStyle/>
        <a:p>
          <a:endParaRPr lang="en-US"/>
        </a:p>
      </dgm:t>
    </dgm:pt>
    <dgm:pt modelId="{59A43B96-7B61-4282-9A87-80AF9A929CE1}" type="sibTrans" cxnId="{9D4D573A-763E-44D1-B5F4-087ABF7D583E}">
      <dgm:prSet/>
      <dgm:spPr/>
      <dgm:t>
        <a:bodyPr/>
        <a:lstStyle/>
        <a:p>
          <a:endParaRPr lang="en-US"/>
        </a:p>
      </dgm:t>
    </dgm:pt>
    <dgm:pt modelId="{EE6DD664-7DA2-4437-90EC-9960802513EF}">
      <dgm:prSet phldrT="[Metin]" custT="1"/>
      <dgm:spPr/>
      <dgm:t>
        <a:bodyPr/>
        <a:lstStyle/>
        <a:p>
          <a:r>
            <a:rPr lang="tr-TR" sz="1600" b="1" dirty="0" err="1" smtClean="0"/>
            <a:t>Easements</a:t>
          </a:r>
          <a:endParaRPr lang="en-US" sz="1600" b="1" dirty="0"/>
        </a:p>
      </dgm:t>
    </dgm:pt>
    <dgm:pt modelId="{30CD617E-6496-4684-9095-FEF539882A46}" type="parTrans" cxnId="{FC4559F8-CC8A-41D2-979C-C6E30984334E}">
      <dgm:prSet/>
      <dgm:spPr/>
      <dgm:t>
        <a:bodyPr/>
        <a:lstStyle/>
        <a:p>
          <a:endParaRPr lang="en-US"/>
        </a:p>
      </dgm:t>
    </dgm:pt>
    <dgm:pt modelId="{C41A9E37-3C9B-461A-AE9B-E9CC8DFC8477}" type="sibTrans" cxnId="{FC4559F8-CC8A-41D2-979C-C6E30984334E}">
      <dgm:prSet/>
      <dgm:spPr/>
      <dgm:t>
        <a:bodyPr/>
        <a:lstStyle/>
        <a:p>
          <a:endParaRPr lang="en-US"/>
        </a:p>
      </dgm:t>
    </dgm:pt>
    <dgm:pt modelId="{6D718DE5-42B5-4404-90DF-7725D96F4743}">
      <dgm:prSet phldrT="[Metin]" custT="1"/>
      <dgm:spPr/>
      <dgm:t>
        <a:bodyPr/>
        <a:lstStyle/>
        <a:p>
          <a:r>
            <a:rPr lang="tr-TR" sz="1600" b="1" dirty="0" err="1" smtClean="0"/>
            <a:t>Formal</a:t>
          </a:r>
          <a:r>
            <a:rPr lang="tr-TR" sz="1600" b="1" dirty="0" smtClean="0"/>
            <a:t> </a:t>
          </a:r>
          <a:r>
            <a:rPr lang="tr-TR" sz="1600" b="1" dirty="0" err="1" smtClean="0"/>
            <a:t>documentation</a:t>
          </a:r>
          <a:r>
            <a:rPr lang="tr-TR" sz="1600" b="1" dirty="0" smtClean="0"/>
            <a:t> (</a:t>
          </a:r>
          <a:r>
            <a:rPr lang="tr-TR" sz="1600" b="1" dirty="0" err="1" smtClean="0"/>
            <a:t>deeds</a:t>
          </a:r>
          <a:r>
            <a:rPr lang="tr-TR" sz="1600" b="1" dirty="0" smtClean="0"/>
            <a:t> </a:t>
          </a:r>
          <a:r>
            <a:rPr lang="tr-TR" sz="1600" b="1" dirty="0" err="1" smtClean="0"/>
            <a:t>etc</a:t>
          </a:r>
          <a:r>
            <a:rPr lang="tr-TR" sz="1600" b="1" dirty="0" smtClean="0"/>
            <a:t>.)</a:t>
          </a:r>
          <a:endParaRPr lang="en-US" sz="1600" b="1" dirty="0"/>
        </a:p>
      </dgm:t>
    </dgm:pt>
    <dgm:pt modelId="{3F974C36-2232-4B65-9CC6-6D3FECD5C3C5}" type="parTrans" cxnId="{260BB62E-6430-4785-9360-E97BFBC3D42F}">
      <dgm:prSet/>
      <dgm:spPr/>
      <dgm:t>
        <a:bodyPr/>
        <a:lstStyle/>
        <a:p>
          <a:endParaRPr lang="en-US"/>
        </a:p>
      </dgm:t>
    </dgm:pt>
    <dgm:pt modelId="{8A620086-CCB8-44F5-B86D-734E085701F4}" type="sibTrans" cxnId="{260BB62E-6430-4785-9360-E97BFBC3D42F}">
      <dgm:prSet/>
      <dgm:spPr/>
      <dgm:t>
        <a:bodyPr/>
        <a:lstStyle/>
        <a:p>
          <a:endParaRPr lang="en-US"/>
        </a:p>
      </dgm:t>
    </dgm:pt>
    <dgm:pt modelId="{61FC424A-7088-4798-9A7A-890838FF165B}">
      <dgm:prSet phldrT="[Metin]" custT="1"/>
      <dgm:spPr/>
      <dgm:t>
        <a:bodyPr/>
        <a:lstStyle/>
        <a:p>
          <a:r>
            <a:rPr lang="tr-TR" sz="1600" b="1" smtClean="0"/>
            <a:t>Mortgages</a:t>
          </a:r>
          <a:endParaRPr lang="en-US" sz="1600" b="1" dirty="0"/>
        </a:p>
      </dgm:t>
    </dgm:pt>
    <dgm:pt modelId="{BFA6D2A7-12B1-4247-8A50-BA18771BEEF4}" type="parTrans" cxnId="{3ECC33D1-94C2-47C7-B35A-EE3842FE3896}">
      <dgm:prSet/>
      <dgm:spPr/>
      <dgm:t>
        <a:bodyPr/>
        <a:lstStyle/>
        <a:p>
          <a:endParaRPr lang="en-US"/>
        </a:p>
      </dgm:t>
    </dgm:pt>
    <dgm:pt modelId="{C0193F17-EC41-447A-98B2-E9F2847BD6CD}" type="sibTrans" cxnId="{3ECC33D1-94C2-47C7-B35A-EE3842FE3896}">
      <dgm:prSet/>
      <dgm:spPr/>
      <dgm:t>
        <a:bodyPr/>
        <a:lstStyle/>
        <a:p>
          <a:endParaRPr lang="en-US"/>
        </a:p>
      </dgm:t>
    </dgm:pt>
    <dgm:pt modelId="{3CE89AFB-3B34-4C12-8B71-1B9F780B34F4}" type="pres">
      <dgm:prSet presAssocID="{0FCACED3-23C0-4B13-A301-07DA9B71B96B}" presName="cycleMatrixDiagram" presStyleCnt="0">
        <dgm:presLayoutVars>
          <dgm:chMax val="1"/>
          <dgm:dir/>
          <dgm:animLvl val="lvl"/>
          <dgm:resizeHandles val="exact"/>
        </dgm:presLayoutVars>
      </dgm:prSet>
      <dgm:spPr/>
      <dgm:t>
        <a:bodyPr/>
        <a:lstStyle/>
        <a:p>
          <a:endParaRPr lang="en-US"/>
        </a:p>
      </dgm:t>
    </dgm:pt>
    <dgm:pt modelId="{580821CC-F7C1-4A35-AD74-FB4E024414C6}" type="pres">
      <dgm:prSet presAssocID="{0FCACED3-23C0-4B13-A301-07DA9B71B96B}" presName="children" presStyleCnt="0"/>
      <dgm:spPr/>
    </dgm:pt>
    <dgm:pt modelId="{6E6EE243-CD0A-4E07-B72E-89E1A960B511}" type="pres">
      <dgm:prSet presAssocID="{0FCACED3-23C0-4B13-A301-07DA9B71B96B}" presName="child1group" presStyleCnt="0"/>
      <dgm:spPr/>
    </dgm:pt>
    <dgm:pt modelId="{8461970D-ABEE-4A67-82BB-DE1B17EBC755}" type="pres">
      <dgm:prSet presAssocID="{0FCACED3-23C0-4B13-A301-07DA9B71B96B}" presName="child1" presStyleLbl="bgAcc1" presStyleIdx="0" presStyleCnt="4"/>
      <dgm:spPr/>
      <dgm:t>
        <a:bodyPr/>
        <a:lstStyle/>
        <a:p>
          <a:endParaRPr lang="en-US"/>
        </a:p>
      </dgm:t>
    </dgm:pt>
    <dgm:pt modelId="{117A4C28-6607-487A-9912-2B4785CBF875}" type="pres">
      <dgm:prSet presAssocID="{0FCACED3-23C0-4B13-A301-07DA9B71B96B}" presName="child1Text" presStyleLbl="bgAcc1" presStyleIdx="0" presStyleCnt="4">
        <dgm:presLayoutVars>
          <dgm:bulletEnabled val="1"/>
        </dgm:presLayoutVars>
      </dgm:prSet>
      <dgm:spPr/>
      <dgm:t>
        <a:bodyPr/>
        <a:lstStyle/>
        <a:p>
          <a:endParaRPr lang="en-US"/>
        </a:p>
      </dgm:t>
    </dgm:pt>
    <dgm:pt modelId="{0166D2E0-F4DF-4EEE-89E5-67CA7F302C98}" type="pres">
      <dgm:prSet presAssocID="{0FCACED3-23C0-4B13-A301-07DA9B71B96B}" presName="child2group" presStyleCnt="0"/>
      <dgm:spPr/>
    </dgm:pt>
    <dgm:pt modelId="{D1D8E29F-EEE5-4173-BDDB-562574C31BEC}" type="pres">
      <dgm:prSet presAssocID="{0FCACED3-23C0-4B13-A301-07DA9B71B96B}" presName="child2" presStyleLbl="bgAcc1" presStyleIdx="1" presStyleCnt="4"/>
      <dgm:spPr/>
      <dgm:t>
        <a:bodyPr/>
        <a:lstStyle/>
        <a:p>
          <a:endParaRPr lang="en-US"/>
        </a:p>
      </dgm:t>
    </dgm:pt>
    <dgm:pt modelId="{A8A89580-DBB2-4970-94B4-B4687431B094}" type="pres">
      <dgm:prSet presAssocID="{0FCACED3-23C0-4B13-A301-07DA9B71B96B}" presName="child2Text" presStyleLbl="bgAcc1" presStyleIdx="1" presStyleCnt="4">
        <dgm:presLayoutVars>
          <dgm:bulletEnabled val="1"/>
        </dgm:presLayoutVars>
      </dgm:prSet>
      <dgm:spPr/>
      <dgm:t>
        <a:bodyPr/>
        <a:lstStyle/>
        <a:p>
          <a:endParaRPr lang="en-US"/>
        </a:p>
      </dgm:t>
    </dgm:pt>
    <dgm:pt modelId="{AC8A70BF-D62F-4600-9F86-2E21CCC381C0}" type="pres">
      <dgm:prSet presAssocID="{0FCACED3-23C0-4B13-A301-07DA9B71B96B}" presName="child3group" presStyleCnt="0"/>
      <dgm:spPr/>
    </dgm:pt>
    <dgm:pt modelId="{FF8CA7E6-1274-4EEB-825E-37561AD713D6}" type="pres">
      <dgm:prSet presAssocID="{0FCACED3-23C0-4B13-A301-07DA9B71B96B}" presName="child3" presStyleLbl="bgAcc1" presStyleIdx="2" presStyleCnt="4"/>
      <dgm:spPr/>
      <dgm:t>
        <a:bodyPr/>
        <a:lstStyle/>
        <a:p>
          <a:endParaRPr lang="en-US"/>
        </a:p>
      </dgm:t>
    </dgm:pt>
    <dgm:pt modelId="{A734F6CA-7F40-4DA2-B761-6A11409A54DC}" type="pres">
      <dgm:prSet presAssocID="{0FCACED3-23C0-4B13-A301-07DA9B71B96B}" presName="child3Text" presStyleLbl="bgAcc1" presStyleIdx="2" presStyleCnt="4">
        <dgm:presLayoutVars>
          <dgm:bulletEnabled val="1"/>
        </dgm:presLayoutVars>
      </dgm:prSet>
      <dgm:spPr/>
      <dgm:t>
        <a:bodyPr/>
        <a:lstStyle/>
        <a:p>
          <a:endParaRPr lang="en-US"/>
        </a:p>
      </dgm:t>
    </dgm:pt>
    <dgm:pt modelId="{3B3ECEF6-459E-4778-BE51-34010A308276}" type="pres">
      <dgm:prSet presAssocID="{0FCACED3-23C0-4B13-A301-07DA9B71B96B}" presName="child4group" presStyleCnt="0"/>
      <dgm:spPr/>
    </dgm:pt>
    <dgm:pt modelId="{2912140A-C3CE-4F5A-9F0A-7871DA5E2F0E}" type="pres">
      <dgm:prSet presAssocID="{0FCACED3-23C0-4B13-A301-07DA9B71B96B}" presName="child4" presStyleLbl="bgAcc1" presStyleIdx="3" presStyleCnt="4" custScaleX="113581"/>
      <dgm:spPr/>
      <dgm:t>
        <a:bodyPr/>
        <a:lstStyle/>
        <a:p>
          <a:endParaRPr lang="en-US"/>
        </a:p>
      </dgm:t>
    </dgm:pt>
    <dgm:pt modelId="{05FFAA4D-1238-4AB6-9875-49DFCF7604F2}" type="pres">
      <dgm:prSet presAssocID="{0FCACED3-23C0-4B13-A301-07DA9B71B96B}" presName="child4Text" presStyleLbl="bgAcc1" presStyleIdx="3" presStyleCnt="4">
        <dgm:presLayoutVars>
          <dgm:bulletEnabled val="1"/>
        </dgm:presLayoutVars>
      </dgm:prSet>
      <dgm:spPr/>
      <dgm:t>
        <a:bodyPr/>
        <a:lstStyle/>
        <a:p>
          <a:endParaRPr lang="en-US"/>
        </a:p>
      </dgm:t>
    </dgm:pt>
    <dgm:pt modelId="{D340E253-2DB4-46BE-8D90-9FC5F459C913}" type="pres">
      <dgm:prSet presAssocID="{0FCACED3-23C0-4B13-A301-07DA9B71B96B}" presName="childPlaceholder" presStyleCnt="0"/>
      <dgm:spPr/>
    </dgm:pt>
    <dgm:pt modelId="{D97DB51A-97E4-4037-ADE9-2A64B09A52FC}" type="pres">
      <dgm:prSet presAssocID="{0FCACED3-23C0-4B13-A301-07DA9B71B96B}" presName="circle" presStyleCnt="0"/>
      <dgm:spPr/>
    </dgm:pt>
    <dgm:pt modelId="{5938E248-DEEA-4D29-AEEE-3C70D31969CB}" type="pres">
      <dgm:prSet presAssocID="{0FCACED3-23C0-4B13-A301-07DA9B71B96B}" presName="quadrant1" presStyleLbl="node1" presStyleIdx="0" presStyleCnt="4">
        <dgm:presLayoutVars>
          <dgm:chMax val="1"/>
          <dgm:bulletEnabled val="1"/>
        </dgm:presLayoutVars>
      </dgm:prSet>
      <dgm:spPr/>
      <dgm:t>
        <a:bodyPr/>
        <a:lstStyle/>
        <a:p>
          <a:endParaRPr lang="en-US"/>
        </a:p>
      </dgm:t>
    </dgm:pt>
    <dgm:pt modelId="{1CC41F84-5100-4D6D-A4F4-BE92A5960629}" type="pres">
      <dgm:prSet presAssocID="{0FCACED3-23C0-4B13-A301-07DA9B71B96B}" presName="quadrant2" presStyleLbl="node1" presStyleIdx="1" presStyleCnt="4">
        <dgm:presLayoutVars>
          <dgm:chMax val="1"/>
          <dgm:bulletEnabled val="1"/>
        </dgm:presLayoutVars>
      </dgm:prSet>
      <dgm:spPr/>
      <dgm:t>
        <a:bodyPr/>
        <a:lstStyle/>
        <a:p>
          <a:endParaRPr lang="en-US"/>
        </a:p>
      </dgm:t>
    </dgm:pt>
    <dgm:pt modelId="{97EE283F-51AB-4B35-93B1-283A98D4601F}" type="pres">
      <dgm:prSet presAssocID="{0FCACED3-23C0-4B13-A301-07DA9B71B96B}" presName="quadrant3" presStyleLbl="node1" presStyleIdx="2" presStyleCnt="4">
        <dgm:presLayoutVars>
          <dgm:chMax val="1"/>
          <dgm:bulletEnabled val="1"/>
        </dgm:presLayoutVars>
      </dgm:prSet>
      <dgm:spPr/>
      <dgm:t>
        <a:bodyPr/>
        <a:lstStyle/>
        <a:p>
          <a:endParaRPr lang="en-US"/>
        </a:p>
      </dgm:t>
    </dgm:pt>
    <dgm:pt modelId="{67075C26-D769-4A8E-8389-3228985447E3}" type="pres">
      <dgm:prSet presAssocID="{0FCACED3-23C0-4B13-A301-07DA9B71B96B}" presName="quadrant4" presStyleLbl="node1" presStyleIdx="3" presStyleCnt="4">
        <dgm:presLayoutVars>
          <dgm:chMax val="1"/>
          <dgm:bulletEnabled val="1"/>
        </dgm:presLayoutVars>
      </dgm:prSet>
      <dgm:spPr/>
      <dgm:t>
        <a:bodyPr/>
        <a:lstStyle/>
        <a:p>
          <a:endParaRPr lang="en-US"/>
        </a:p>
      </dgm:t>
    </dgm:pt>
    <dgm:pt modelId="{FBFC5A6D-5729-405C-A542-28B06C547A52}" type="pres">
      <dgm:prSet presAssocID="{0FCACED3-23C0-4B13-A301-07DA9B71B96B}" presName="quadrantPlaceholder" presStyleCnt="0"/>
      <dgm:spPr/>
    </dgm:pt>
    <dgm:pt modelId="{DD5932EB-FF34-4DB1-BB8B-6EF8E8D2FF4C}" type="pres">
      <dgm:prSet presAssocID="{0FCACED3-23C0-4B13-A301-07DA9B71B96B}" presName="center1" presStyleLbl="fgShp" presStyleIdx="0" presStyleCnt="2"/>
      <dgm:spPr/>
    </dgm:pt>
    <dgm:pt modelId="{41E8A419-2DD9-4115-8E08-7B632EAA91B4}" type="pres">
      <dgm:prSet presAssocID="{0FCACED3-23C0-4B13-A301-07DA9B71B96B}" presName="center2" presStyleLbl="fgShp" presStyleIdx="1" presStyleCnt="2"/>
      <dgm:spPr/>
    </dgm:pt>
  </dgm:ptLst>
  <dgm:cxnLst>
    <dgm:cxn modelId="{02FEAA77-7EAC-4CF6-A8BE-1096410DB2B8}" type="presOf" srcId="{4C666827-F42F-44FA-9596-B9158860B3CF}" destId="{97EE283F-51AB-4B35-93B1-283A98D4601F}" srcOrd="0" destOrd="0" presId="urn:microsoft.com/office/officeart/2005/8/layout/cycle4"/>
    <dgm:cxn modelId="{90229DCA-6ED1-4C07-A5CA-4684840C61CA}" type="presOf" srcId="{0FCACED3-23C0-4B13-A301-07DA9B71B96B}" destId="{3CE89AFB-3B34-4C12-8B71-1B9F780B34F4}" srcOrd="0" destOrd="0" presId="urn:microsoft.com/office/officeart/2005/8/layout/cycle4"/>
    <dgm:cxn modelId="{9D4D573A-763E-44D1-B5F4-087ABF7D583E}" srcId="{0FCACED3-23C0-4B13-A301-07DA9B71B96B}" destId="{1FC68D4D-8900-4532-B3A9-0AC35A404256}" srcOrd="3" destOrd="0" parTransId="{FEE10F34-A711-4EEA-8E65-C85FEEEC1037}" sibTransId="{59A43B96-7B61-4282-9A87-80AF9A929CE1}"/>
    <dgm:cxn modelId="{A549C892-C6A4-446C-9487-4CD5C236715B}" srcId="{D4649196-3798-4D4B-854D-C6A7FA3D36A8}" destId="{D0F00579-61A8-4112-9686-789DDEF0B92A}" srcOrd="0" destOrd="0" parTransId="{EE7FF210-8173-4E81-BB03-FA74E8238018}" sibTransId="{0BB2E764-D131-4BF8-A2E1-0FC0FC65B91E}"/>
    <dgm:cxn modelId="{3ECC33D1-94C2-47C7-B35A-EE3842FE3896}" srcId="{1FC68D4D-8900-4532-B3A9-0AC35A404256}" destId="{61FC424A-7088-4798-9A7A-890838FF165B}" srcOrd="1" destOrd="0" parTransId="{BFA6D2A7-12B1-4247-8A50-BA18771BEEF4}" sibTransId="{C0193F17-EC41-447A-98B2-E9F2847BD6CD}"/>
    <dgm:cxn modelId="{A4C3619B-F76B-4D2E-BD2E-E83D050B3E13}" type="presOf" srcId="{EE6DD664-7DA2-4437-90EC-9960802513EF}" destId="{2912140A-C3CE-4F5A-9F0A-7871DA5E2F0E}" srcOrd="0" destOrd="0" presId="urn:microsoft.com/office/officeart/2005/8/layout/cycle4"/>
    <dgm:cxn modelId="{FC4559F8-CC8A-41D2-979C-C6E30984334E}" srcId="{1FC68D4D-8900-4532-B3A9-0AC35A404256}" destId="{EE6DD664-7DA2-4437-90EC-9960802513EF}" srcOrd="0" destOrd="0" parTransId="{30CD617E-6496-4684-9095-FEF539882A46}" sibTransId="{C41A9E37-3C9B-461A-AE9B-E9CC8DFC8477}"/>
    <dgm:cxn modelId="{731BDC83-1AAE-4290-9394-6A2A93C368CB}" type="presOf" srcId="{EE6DD664-7DA2-4437-90EC-9960802513EF}" destId="{05FFAA4D-1238-4AB6-9875-49DFCF7604F2}" srcOrd="1" destOrd="0" presId="urn:microsoft.com/office/officeart/2005/8/layout/cycle4"/>
    <dgm:cxn modelId="{0D435A56-9199-4427-A7EC-16849A4833D8}" type="presOf" srcId="{D4649196-3798-4D4B-854D-C6A7FA3D36A8}" destId="{5938E248-DEEA-4D29-AEEE-3C70D31969CB}" srcOrd="0" destOrd="0" presId="urn:microsoft.com/office/officeart/2005/8/layout/cycle4"/>
    <dgm:cxn modelId="{2236DC3F-AFCE-412F-AD5D-8A5F93AC8009}" srcId="{0FCACED3-23C0-4B13-A301-07DA9B71B96B}" destId="{D4649196-3798-4D4B-854D-C6A7FA3D36A8}" srcOrd="0" destOrd="0" parTransId="{D7907461-EF3A-470C-A88B-A12D736F56CA}" sibTransId="{64749BCE-2AE9-4691-8EEB-9145F46EB806}"/>
    <dgm:cxn modelId="{3D2598CC-3184-4256-A257-02D33A5BA50A}" type="presOf" srcId="{3509739D-A7E2-4681-8160-C81E3E6DCBE1}" destId="{D1D8E29F-EEE5-4173-BDDB-562574C31BEC}" srcOrd="0" destOrd="0" presId="urn:microsoft.com/office/officeart/2005/8/layout/cycle4"/>
    <dgm:cxn modelId="{260BB62E-6430-4785-9360-E97BFBC3D42F}" srcId="{1FC68D4D-8900-4532-B3A9-0AC35A404256}" destId="{6D718DE5-42B5-4404-90DF-7725D96F4743}" srcOrd="2" destOrd="0" parTransId="{3F974C36-2232-4B65-9CC6-6D3FECD5C3C5}" sibTransId="{8A620086-CCB8-44F5-B86D-734E085701F4}"/>
    <dgm:cxn modelId="{19F7547D-F405-42F1-AD0E-BBAF17FD55CD}" type="presOf" srcId="{D0F00579-61A8-4112-9686-789DDEF0B92A}" destId="{117A4C28-6607-487A-9912-2B4785CBF875}" srcOrd="1" destOrd="0" presId="urn:microsoft.com/office/officeart/2005/8/layout/cycle4"/>
    <dgm:cxn modelId="{CCE99538-F230-4617-A182-30B75BB4AC5F}" type="presOf" srcId="{081551D9-0633-4A14-8002-A0E10BE6057E}" destId="{FF8CA7E6-1274-4EEB-825E-37561AD713D6}" srcOrd="0" destOrd="0" presId="urn:microsoft.com/office/officeart/2005/8/layout/cycle4"/>
    <dgm:cxn modelId="{33179698-B565-4989-AB30-4CF7562A10CA}" srcId="{BE4961A4-701B-4BC5-93AA-9CFA020E28B7}" destId="{3509739D-A7E2-4681-8160-C81E3E6DCBE1}" srcOrd="0" destOrd="0" parTransId="{556FBD38-7466-4366-AF85-C8B25C5B776B}" sibTransId="{D64F0F49-BE07-4B2A-A213-29D67C38C8D2}"/>
    <dgm:cxn modelId="{C26FBB9E-887B-4A5B-9D3B-A872272B656C}" type="presOf" srcId="{6D718DE5-42B5-4404-90DF-7725D96F4743}" destId="{2912140A-C3CE-4F5A-9F0A-7871DA5E2F0E}" srcOrd="0" destOrd="2" presId="urn:microsoft.com/office/officeart/2005/8/layout/cycle4"/>
    <dgm:cxn modelId="{940F43B5-FBA5-4C74-B518-046518342B3B}" type="presOf" srcId="{3509739D-A7E2-4681-8160-C81E3E6DCBE1}" destId="{A8A89580-DBB2-4970-94B4-B4687431B094}" srcOrd="1" destOrd="0" presId="urn:microsoft.com/office/officeart/2005/8/layout/cycle4"/>
    <dgm:cxn modelId="{E47C545E-3F60-4F19-97CF-5FE93BD013B2}" type="presOf" srcId="{BE4961A4-701B-4BC5-93AA-9CFA020E28B7}" destId="{1CC41F84-5100-4D6D-A4F4-BE92A5960629}" srcOrd="0" destOrd="0" presId="urn:microsoft.com/office/officeart/2005/8/layout/cycle4"/>
    <dgm:cxn modelId="{12599DE5-DB5F-4318-8CC5-254C44D81034}" type="presOf" srcId="{D0F00579-61A8-4112-9686-789DDEF0B92A}" destId="{8461970D-ABEE-4A67-82BB-DE1B17EBC755}" srcOrd="0" destOrd="0" presId="urn:microsoft.com/office/officeart/2005/8/layout/cycle4"/>
    <dgm:cxn modelId="{A7FA8E3C-3BA0-4E6F-8A43-466EF2C294F2}" srcId="{0FCACED3-23C0-4B13-A301-07DA9B71B96B}" destId="{BE4961A4-701B-4BC5-93AA-9CFA020E28B7}" srcOrd="1" destOrd="0" parTransId="{D75AD309-FB9E-44A6-9CCE-7864624DD4F4}" sibTransId="{21216615-A830-4615-BF47-8EEF82D93237}"/>
    <dgm:cxn modelId="{EDF09AC8-EBC4-4A99-A7CA-24D3A731BE3C}" type="presOf" srcId="{1FC68D4D-8900-4532-B3A9-0AC35A404256}" destId="{67075C26-D769-4A8E-8389-3228985447E3}" srcOrd="0" destOrd="0" presId="urn:microsoft.com/office/officeart/2005/8/layout/cycle4"/>
    <dgm:cxn modelId="{B499A98E-88A2-46CF-BF8B-1BC4833E045A}" srcId="{0FCACED3-23C0-4B13-A301-07DA9B71B96B}" destId="{4C666827-F42F-44FA-9596-B9158860B3CF}" srcOrd="2" destOrd="0" parTransId="{15D70D3C-B4D4-4F98-BE4E-C70681F683CC}" sibTransId="{4534F05F-2211-45D0-8C62-297CC27D57B7}"/>
    <dgm:cxn modelId="{C2869904-0E6D-41E9-8977-40143E04DCC3}" type="presOf" srcId="{61FC424A-7088-4798-9A7A-890838FF165B}" destId="{05FFAA4D-1238-4AB6-9875-49DFCF7604F2}" srcOrd="1" destOrd="1" presId="urn:microsoft.com/office/officeart/2005/8/layout/cycle4"/>
    <dgm:cxn modelId="{32090FFC-12A5-4A63-A5E9-9A63A1608589}" srcId="{4C666827-F42F-44FA-9596-B9158860B3CF}" destId="{081551D9-0633-4A14-8002-A0E10BE6057E}" srcOrd="0" destOrd="0" parTransId="{BEEC292E-286F-4148-B7CC-F75A398C21D8}" sibTransId="{BAF15E18-9972-47E0-A38C-340EE8512C35}"/>
    <dgm:cxn modelId="{57885193-D2B1-45A4-BCCF-6E7F8D65370B}" type="presOf" srcId="{081551D9-0633-4A14-8002-A0E10BE6057E}" destId="{A734F6CA-7F40-4DA2-B761-6A11409A54DC}" srcOrd="1" destOrd="0" presId="urn:microsoft.com/office/officeart/2005/8/layout/cycle4"/>
    <dgm:cxn modelId="{4A63C89D-C09F-4983-A273-42379F2BE804}" type="presOf" srcId="{61FC424A-7088-4798-9A7A-890838FF165B}" destId="{2912140A-C3CE-4F5A-9F0A-7871DA5E2F0E}" srcOrd="0" destOrd="1" presId="urn:microsoft.com/office/officeart/2005/8/layout/cycle4"/>
    <dgm:cxn modelId="{BDB322AC-DE46-4F4D-A06A-39C3FCB871BE}" type="presOf" srcId="{6D718DE5-42B5-4404-90DF-7725D96F4743}" destId="{05FFAA4D-1238-4AB6-9875-49DFCF7604F2}" srcOrd="1" destOrd="2" presId="urn:microsoft.com/office/officeart/2005/8/layout/cycle4"/>
    <dgm:cxn modelId="{37047EC3-FD3F-4EF2-9EC0-BB9C399B9129}" type="presParOf" srcId="{3CE89AFB-3B34-4C12-8B71-1B9F780B34F4}" destId="{580821CC-F7C1-4A35-AD74-FB4E024414C6}" srcOrd="0" destOrd="0" presId="urn:microsoft.com/office/officeart/2005/8/layout/cycle4"/>
    <dgm:cxn modelId="{F112F9F1-FBCC-4EE0-B255-392F1D73FE71}" type="presParOf" srcId="{580821CC-F7C1-4A35-AD74-FB4E024414C6}" destId="{6E6EE243-CD0A-4E07-B72E-89E1A960B511}" srcOrd="0" destOrd="0" presId="urn:microsoft.com/office/officeart/2005/8/layout/cycle4"/>
    <dgm:cxn modelId="{3175FF05-9242-4EF7-9969-1149871751B5}" type="presParOf" srcId="{6E6EE243-CD0A-4E07-B72E-89E1A960B511}" destId="{8461970D-ABEE-4A67-82BB-DE1B17EBC755}" srcOrd="0" destOrd="0" presId="urn:microsoft.com/office/officeart/2005/8/layout/cycle4"/>
    <dgm:cxn modelId="{0BDB01C4-8B6F-406F-9B21-8B77797252F7}" type="presParOf" srcId="{6E6EE243-CD0A-4E07-B72E-89E1A960B511}" destId="{117A4C28-6607-487A-9912-2B4785CBF875}" srcOrd="1" destOrd="0" presId="urn:microsoft.com/office/officeart/2005/8/layout/cycle4"/>
    <dgm:cxn modelId="{36C761F6-8382-471A-98BC-1C11B78FBA04}" type="presParOf" srcId="{580821CC-F7C1-4A35-AD74-FB4E024414C6}" destId="{0166D2E0-F4DF-4EEE-89E5-67CA7F302C98}" srcOrd="1" destOrd="0" presId="urn:microsoft.com/office/officeart/2005/8/layout/cycle4"/>
    <dgm:cxn modelId="{59B25B8D-5A5E-46AC-94F1-9BD5C55A71F8}" type="presParOf" srcId="{0166D2E0-F4DF-4EEE-89E5-67CA7F302C98}" destId="{D1D8E29F-EEE5-4173-BDDB-562574C31BEC}" srcOrd="0" destOrd="0" presId="urn:microsoft.com/office/officeart/2005/8/layout/cycle4"/>
    <dgm:cxn modelId="{3D22E0DC-70B0-41F0-9E5A-C1A41A72D545}" type="presParOf" srcId="{0166D2E0-F4DF-4EEE-89E5-67CA7F302C98}" destId="{A8A89580-DBB2-4970-94B4-B4687431B094}" srcOrd="1" destOrd="0" presId="urn:microsoft.com/office/officeart/2005/8/layout/cycle4"/>
    <dgm:cxn modelId="{605A8EA8-795B-401B-BB17-7712406058F4}" type="presParOf" srcId="{580821CC-F7C1-4A35-AD74-FB4E024414C6}" destId="{AC8A70BF-D62F-4600-9F86-2E21CCC381C0}" srcOrd="2" destOrd="0" presId="urn:microsoft.com/office/officeart/2005/8/layout/cycle4"/>
    <dgm:cxn modelId="{A4E3C718-2882-4B5C-985A-BE62E44A9C82}" type="presParOf" srcId="{AC8A70BF-D62F-4600-9F86-2E21CCC381C0}" destId="{FF8CA7E6-1274-4EEB-825E-37561AD713D6}" srcOrd="0" destOrd="0" presId="urn:microsoft.com/office/officeart/2005/8/layout/cycle4"/>
    <dgm:cxn modelId="{BA214FEF-98C0-4D8A-B7EB-22DE2784C078}" type="presParOf" srcId="{AC8A70BF-D62F-4600-9F86-2E21CCC381C0}" destId="{A734F6CA-7F40-4DA2-B761-6A11409A54DC}" srcOrd="1" destOrd="0" presId="urn:microsoft.com/office/officeart/2005/8/layout/cycle4"/>
    <dgm:cxn modelId="{FD4D9CF2-F6A3-41D0-BF94-D11E469A8CD0}" type="presParOf" srcId="{580821CC-F7C1-4A35-AD74-FB4E024414C6}" destId="{3B3ECEF6-459E-4778-BE51-34010A308276}" srcOrd="3" destOrd="0" presId="urn:microsoft.com/office/officeart/2005/8/layout/cycle4"/>
    <dgm:cxn modelId="{6C9BD4E1-A84A-49B2-AC0A-0215C009C08B}" type="presParOf" srcId="{3B3ECEF6-459E-4778-BE51-34010A308276}" destId="{2912140A-C3CE-4F5A-9F0A-7871DA5E2F0E}" srcOrd="0" destOrd="0" presId="urn:microsoft.com/office/officeart/2005/8/layout/cycle4"/>
    <dgm:cxn modelId="{167E7464-89BD-4577-B183-5BB9ED315882}" type="presParOf" srcId="{3B3ECEF6-459E-4778-BE51-34010A308276}" destId="{05FFAA4D-1238-4AB6-9875-49DFCF7604F2}" srcOrd="1" destOrd="0" presId="urn:microsoft.com/office/officeart/2005/8/layout/cycle4"/>
    <dgm:cxn modelId="{61DA494D-DD3F-42D7-A35D-737B9D5C4ED9}" type="presParOf" srcId="{580821CC-F7C1-4A35-AD74-FB4E024414C6}" destId="{D340E253-2DB4-46BE-8D90-9FC5F459C913}" srcOrd="4" destOrd="0" presId="urn:microsoft.com/office/officeart/2005/8/layout/cycle4"/>
    <dgm:cxn modelId="{0CB31E12-8D49-4584-83E7-A68D047A48FF}" type="presParOf" srcId="{3CE89AFB-3B34-4C12-8B71-1B9F780B34F4}" destId="{D97DB51A-97E4-4037-ADE9-2A64B09A52FC}" srcOrd="1" destOrd="0" presId="urn:microsoft.com/office/officeart/2005/8/layout/cycle4"/>
    <dgm:cxn modelId="{90AD0E65-04E4-458C-8137-70CD09F852B1}" type="presParOf" srcId="{D97DB51A-97E4-4037-ADE9-2A64B09A52FC}" destId="{5938E248-DEEA-4D29-AEEE-3C70D31969CB}" srcOrd="0" destOrd="0" presId="urn:microsoft.com/office/officeart/2005/8/layout/cycle4"/>
    <dgm:cxn modelId="{29618102-8D6D-408B-9014-3E2564C68B2A}" type="presParOf" srcId="{D97DB51A-97E4-4037-ADE9-2A64B09A52FC}" destId="{1CC41F84-5100-4D6D-A4F4-BE92A5960629}" srcOrd="1" destOrd="0" presId="urn:microsoft.com/office/officeart/2005/8/layout/cycle4"/>
    <dgm:cxn modelId="{F148E9D1-0C82-471C-BF36-CC4512FBAEB7}" type="presParOf" srcId="{D97DB51A-97E4-4037-ADE9-2A64B09A52FC}" destId="{97EE283F-51AB-4B35-93B1-283A98D4601F}" srcOrd="2" destOrd="0" presId="urn:microsoft.com/office/officeart/2005/8/layout/cycle4"/>
    <dgm:cxn modelId="{9CB1493E-2144-4116-AB75-3194E5903103}" type="presParOf" srcId="{D97DB51A-97E4-4037-ADE9-2A64B09A52FC}" destId="{67075C26-D769-4A8E-8389-3228985447E3}" srcOrd="3" destOrd="0" presId="urn:microsoft.com/office/officeart/2005/8/layout/cycle4"/>
    <dgm:cxn modelId="{B77DCF45-4DFC-4EB9-9E07-23652950D80F}" type="presParOf" srcId="{D97DB51A-97E4-4037-ADE9-2A64B09A52FC}" destId="{FBFC5A6D-5729-405C-A542-28B06C547A52}" srcOrd="4" destOrd="0" presId="urn:microsoft.com/office/officeart/2005/8/layout/cycle4"/>
    <dgm:cxn modelId="{7833956E-3B25-41BE-8220-7510DAAD4CBF}" type="presParOf" srcId="{3CE89AFB-3B34-4C12-8B71-1B9F780B34F4}" destId="{DD5932EB-FF34-4DB1-BB8B-6EF8E8D2FF4C}" srcOrd="2" destOrd="0" presId="urn:microsoft.com/office/officeart/2005/8/layout/cycle4"/>
    <dgm:cxn modelId="{F673AE7C-C5BC-4FEE-BD0A-E79D9DE620CA}" type="presParOf" srcId="{3CE89AFB-3B34-4C12-8B71-1B9F780B34F4}" destId="{41E8A419-2DD9-4115-8E08-7B632EAA91B4}"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7BCDCB1-E231-445C-8BD1-DFF1B0FF293B}"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EE9F3A15-3E26-41C9-9C3C-9F8514215382}">
      <dgm:prSet/>
      <dgm:spPr/>
      <dgm:t>
        <a:bodyPr/>
        <a:lstStyle/>
        <a:p>
          <a:r>
            <a:rPr lang="en-US" b="1" dirty="0" smtClean="0"/>
            <a:t>Right to possess</a:t>
          </a:r>
          <a:endParaRPr lang="en-US" b="1" dirty="0"/>
        </a:p>
      </dgm:t>
    </dgm:pt>
    <dgm:pt modelId="{724A8303-6A64-457B-A999-0D6D9209FB98}" type="parTrans" cxnId="{A438969B-C29C-44B0-9623-58F83DC8433F}">
      <dgm:prSet/>
      <dgm:spPr/>
      <dgm:t>
        <a:bodyPr/>
        <a:lstStyle/>
        <a:p>
          <a:endParaRPr lang="en-US"/>
        </a:p>
      </dgm:t>
    </dgm:pt>
    <dgm:pt modelId="{9E6F94BA-2D66-4A2A-A916-E4C4FD2E9DC9}" type="sibTrans" cxnId="{A438969B-C29C-44B0-9623-58F83DC8433F}">
      <dgm:prSet/>
      <dgm:spPr/>
      <dgm:t>
        <a:bodyPr/>
        <a:lstStyle/>
        <a:p>
          <a:endParaRPr lang="en-US"/>
        </a:p>
      </dgm:t>
    </dgm:pt>
    <dgm:pt modelId="{737B9349-D7E5-48A0-A1B9-7D7F5479D9F3}">
      <dgm:prSet/>
      <dgm:spPr/>
      <dgm:t>
        <a:bodyPr/>
        <a:lstStyle/>
        <a:p>
          <a:r>
            <a:rPr lang="en-US" b="1" dirty="0" smtClean="0"/>
            <a:t>Right to use</a:t>
          </a:r>
          <a:endParaRPr lang="en-US" b="1" dirty="0"/>
        </a:p>
      </dgm:t>
    </dgm:pt>
    <dgm:pt modelId="{9A1F16EC-5BD2-47ED-9B71-78506BE68BCC}" type="parTrans" cxnId="{EF0139E1-8F69-49BE-A822-6CBD7215A808}">
      <dgm:prSet/>
      <dgm:spPr/>
      <dgm:t>
        <a:bodyPr/>
        <a:lstStyle/>
        <a:p>
          <a:endParaRPr lang="en-US"/>
        </a:p>
      </dgm:t>
    </dgm:pt>
    <dgm:pt modelId="{FD0756FD-C67B-46DF-9E0C-92FE5AB3C005}" type="sibTrans" cxnId="{EF0139E1-8F69-49BE-A822-6CBD7215A808}">
      <dgm:prSet/>
      <dgm:spPr/>
      <dgm:t>
        <a:bodyPr/>
        <a:lstStyle/>
        <a:p>
          <a:endParaRPr lang="en-US"/>
        </a:p>
      </dgm:t>
    </dgm:pt>
    <dgm:pt modelId="{E1292306-E25C-4AF2-8147-7A99380186B0}">
      <dgm:prSet/>
      <dgm:spPr/>
      <dgm:t>
        <a:bodyPr/>
        <a:lstStyle/>
        <a:p>
          <a:r>
            <a:rPr lang="en-US" b="1" dirty="0" smtClean="0"/>
            <a:t>Right to exclude others</a:t>
          </a:r>
          <a:endParaRPr lang="en-US" b="1" dirty="0"/>
        </a:p>
      </dgm:t>
    </dgm:pt>
    <dgm:pt modelId="{F7F26A6E-5D7A-4D11-A287-945175C0A4E1}" type="parTrans" cxnId="{8B7CB30E-C62E-42BB-8196-770DA7314209}">
      <dgm:prSet/>
      <dgm:spPr/>
      <dgm:t>
        <a:bodyPr/>
        <a:lstStyle/>
        <a:p>
          <a:endParaRPr lang="en-US"/>
        </a:p>
      </dgm:t>
    </dgm:pt>
    <dgm:pt modelId="{82CBCD2D-2338-4F8E-B9D2-E10435942672}" type="sibTrans" cxnId="{8B7CB30E-C62E-42BB-8196-770DA7314209}">
      <dgm:prSet/>
      <dgm:spPr/>
      <dgm:t>
        <a:bodyPr/>
        <a:lstStyle/>
        <a:p>
          <a:endParaRPr lang="en-US"/>
        </a:p>
      </dgm:t>
    </dgm:pt>
    <dgm:pt modelId="{659A30E5-2BC1-458F-9955-0D9B470E51D1}">
      <dgm:prSet/>
      <dgm:spPr/>
      <dgm:t>
        <a:bodyPr/>
        <a:lstStyle/>
        <a:p>
          <a:r>
            <a:rPr lang="en-US" b="1" dirty="0" smtClean="0"/>
            <a:t>Right to transfer</a:t>
          </a:r>
          <a:endParaRPr lang="en-US" b="1" dirty="0"/>
        </a:p>
      </dgm:t>
    </dgm:pt>
    <dgm:pt modelId="{DAF78354-5888-4602-911C-38882BAF0A7C}" type="parTrans" cxnId="{0F30D071-EB1A-4437-8CFF-14FBFFF39CFB}">
      <dgm:prSet/>
      <dgm:spPr/>
      <dgm:t>
        <a:bodyPr/>
        <a:lstStyle/>
        <a:p>
          <a:endParaRPr lang="en-US"/>
        </a:p>
      </dgm:t>
    </dgm:pt>
    <dgm:pt modelId="{27DB8685-47AF-473D-B8E5-66EE1C30F91E}" type="sibTrans" cxnId="{0F30D071-EB1A-4437-8CFF-14FBFFF39CFB}">
      <dgm:prSet/>
      <dgm:spPr/>
      <dgm:t>
        <a:bodyPr/>
        <a:lstStyle/>
        <a:p>
          <a:endParaRPr lang="en-US"/>
        </a:p>
      </dgm:t>
    </dgm:pt>
    <dgm:pt modelId="{80D415E7-84A6-4041-9934-B90CB2F67D9E}">
      <dgm:prSet/>
      <dgm:spPr/>
      <dgm:t>
        <a:bodyPr/>
        <a:lstStyle/>
        <a:p>
          <a:r>
            <a:rPr lang="en-US" b="1" dirty="0" smtClean="0"/>
            <a:t>Right to profit</a:t>
          </a:r>
          <a:endParaRPr lang="en-US" b="1" dirty="0"/>
        </a:p>
      </dgm:t>
    </dgm:pt>
    <dgm:pt modelId="{007A9C14-4FAC-4DB4-ABA0-6E2FCE33B68A}" type="parTrans" cxnId="{B5DA52B3-6CBD-46D1-BEB2-07E0B9737D84}">
      <dgm:prSet/>
      <dgm:spPr/>
      <dgm:t>
        <a:bodyPr/>
        <a:lstStyle/>
        <a:p>
          <a:endParaRPr lang="en-US"/>
        </a:p>
      </dgm:t>
    </dgm:pt>
    <dgm:pt modelId="{81041498-0ADA-4A52-9143-7F38C90595C7}" type="sibTrans" cxnId="{B5DA52B3-6CBD-46D1-BEB2-07E0B9737D84}">
      <dgm:prSet/>
      <dgm:spPr/>
      <dgm:t>
        <a:bodyPr/>
        <a:lstStyle/>
        <a:p>
          <a:endParaRPr lang="en-US"/>
        </a:p>
      </dgm:t>
    </dgm:pt>
    <dgm:pt modelId="{C572C222-AF0C-4A2C-A2C3-CB9F6B95BBEE}" type="pres">
      <dgm:prSet presAssocID="{27BCDCB1-E231-445C-8BD1-DFF1B0FF293B}" presName="cycle" presStyleCnt="0">
        <dgm:presLayoutVars>
          <dgm:dir/>
          <dgm:resizeHandles val="exact"/>
        </dgm:presLayoutVars>
      </dgm:prSet>
      <dgm:spPr/>
      <dgm:t>
        <a:bodyPr/>
        <a:lstStyle/>
        <a:p>
          <a:endParaRPr lang="en-US"/>
        </a:p>
      </dgm:t>
    </dgm:pt>
    <dgm:pt modelId="{41351B0A-9C0C-4262-8C05-DAD9B4B5D4AB}" type="pres">
      <dgm:prSet presAssocID="{EE9F3A15-3E26-41C9-9C3C-9F8514215382}" presName="node" presStyleLbl="node1" presStyleIdx="0" presStyleCnt="5">
        <dgm:presLayoutVars>
          <dgm:bulletEnabled val="1"/>
        </dgm:presLayoutVars>
      </dgm:prSet>
      <dgm:spPr/>
      <dgm:t>
        <a:bodyPr/>
        <a:lstStyle/>
        <a:p>
          <a:endParaRPr lang="en-US"/>
        </a:p>
      </dgm:t>
    </dgm:pt>
    <dgm:pt modelId="{0BB6B62B-BFF3-4068-BDB7-AD417FDD5D85}" type="pres">
      <dgm:prSet presAssocID="{9E6F94BA-2D66-4A2A-A916-E4C4FD2E9DC9}" presName="sibTrans" presStyleLbl="sibTrans2D1" presStyleIdx="0" presStyleCnt="5"/>
      <dgm:spPr/>
      <dgm:t>
        <a:bodyPr/>
        <a:lstStyle/>
        <a:p>
          <a:endParaRPr lang="en-US"/>
        </a:p>
      </dgm:t>
    </dgm:pt>
    <dgm:pt modelId="{FD7120EA-3DED-46C9-93B7-BCAF7C5DAF22}" type="pres">
      <dgm:prSet presAssocID="{9E6F94BA-2D66-4A2A-A916-E4C4FD2E9DC9}" presName="connectorText" presStyleLbl="sibTrans2D1" presStyleIdx="0" presStyleCnt="5"/>
      <dgm:spPr/>
      <dgm:t>
        <a:bodyPr/>
        <a:lstStyle/>
        <a:p>
          <a:endParaRPr lang="en-US"/>
        </a:p>
      </dgm:t>
    </dgm:pt>
    <dgm:pt modelId="{5CB102D8-B1D2-4A23-B4BD-1646FA09DA95}" type="pres">
      <dgm:prSet presAssocID="{737B9349-D7E5-48A0-A1B9-7D7F5479D9F3}" presName="node" presStyleLbl="node1" presStyleIdx="1" presStyleCnt="5">
        <dgm:presLayoutVars>
          <dgm:bulletEnabled val="1"/>
        </dgm:presLayoutVars>
      </dgm:prSet>
      <dgm:spPr/>
      <dgm:t>
        <a:bodyPr/>
        <a:lstStyle/>
        <a:p>
          <a:endParaRPr lang="en-US"/>
        </a:p>
      </dgm:t>
    </dgm:pt>
    <dgm:pt modelId="{0831354F-F011-4819-A780-191483002FC7}" type="pres">
      <dgm:prSet presAssocID="{FD0756FD-C67B-46DF-9E0C-92FE5AB3C005}" presName="sibTrans" presStyleLbl="sibTrans2D1" presStyleIdx="1" presStyleCnt="5"/>
      <dgm:spPr/>
      <dgm:t>
        <a:bodyPr/>
        <a:lstStyle/>
        <a:p>
          <a:endParaRPr lang="en-US"/>
        </a:p>
      </dgm:t>
    </dgm:pt>
    <dgm:pt modelId="{388931E8-6312-4B56-A37D-EA9D3707145C}" type="pres">
      <dgm:prSet presAssocID="{FD0756FD-C67B-46DF-9E0C-92FE5AB3C005}" presName="connectorText" presStyleLbl="sibTrans2D1" presStyleIdx="1" presStyleCnt="5"/>
      <dgm:spPr/>
      <dgm:t>
        <a:bodyPr/>
        <a:lstStyle/>
        <a:p>
          <a:endParaRPr lang="en-US"/>
        </a:p>
      </dgm:t>
    </dgm:pt>
    <dgm:pt modelId="{44805984-912B-4C8B-A782-9375EF3C19FA}" type="pres">
      <dgm:prSet presAssocID="{E1292306-E25C-4AF2-8147-7A99380186B0}" presName="node" presStyleLbl="node1" presStyleIdx="2" presStyleCnt="5">
        <dgm:presLayoutVars>
          <dgm:bulletEnabled val="1"/>
        </dgm:presLayoutVars>
      </dgm:prSet>
      <dgm:spPr/>
      <dgm:t>
        <a:bodyPr/>
        <a:lstStyle/>
        <a:p>
          <a:endParaRPr lang="en-US"/>
        </a:p>
      </dgm:t>
    </dgm:pt>
    <dgm:pt modelId="{133339E9-3D82-42A8-B3E4-73C6F95927F0}" type="pres">
      <dgm:prSet presAssocID="{82CBCD2D-2338-4F8E-B9D2-E10435942672}" presName="sibTrans" presStyleLbl="sibTrans2D1" presStyleIdx="2" presStyleCnt="5"/>
      <dgm:spPr/>
      <dgm:t>
        <a:bodyPr/>
        <a:lstStyle/>
        <a:p>
          <a:endParaRPr lang="en-US"/>
        </a:p>
      </dgm:t>
    </dgm:pt>
    <dgm:pt modelId="{10FED2FF-677D-4BC4-B4CA-4DFE6D3A22AE}" type="pres">
      <dgm:prSet presAssocID="{82CBCD2D-2338-4F8E-B9D2-E10435942672}" presName="connectorText" presStyleLbl="sibTrans2D1" presStyleIdx="2" presStyleCnt="5"/>
      <dgm:spPr/>
      <dgm:t>
        <a:bodyPr/>
        <a:lstStyle/>
        <a:p>
          <a:endParaRPr lang="en-US"/>
        </a:p>
      </dgm:t>
    </dgm:pt>
    <dgm:pt modelId="{29E6373F-3D4E-4AAC-A880-032300255B86}" type="pres">
      <dgm:prSet presAssocID="{659A30E5-2BC1-458F-9955-0D9B470E51D1}" presName="node" presStyleLbl="node1" presStyleIdx="3" presStyleCnt="5">
        <dgm:presLayoutVars>
          <dgm:bulletEnabled val="1"/>
        </dgm:presLayoutVars>
      </dgm:prSet>
      <dgm:spPr/>
      <dgm:t>
        <a:bodyPr/>
        <a:lstStyle/>
        <a:p>
          <a:endParaRPr lang="en-US"/>
        </a:p>
      </dgm:t>
    </dgm:pt>
    <dgm:pt modelId="{2C7BEC2D-0726-49DA-AC6E-D9D9E2490828}" type="pres">
      <dgm:prSet presAssocID="{27DB8685-47AF-473D-B8E5-66EE1C30F91E}" presName="sibTrans" presStyleLbl="sibTrans2D1" presStyleIdx="3" presStyleCnt="5"/>
      <dgm:spPr/>
      <dgm:t>
        <a:bodyPr/>
        <a:lstStyle/>
        <a:p>
          <a:endParaRPr lang="en-US"/>
        </a:p>
      </dgm:t>
    </dgm:pt>
    <dgm:pt modelId="{CFA2AF7A-0E58-45A1-8E79-979BEAFC057A}" type="pres">
      <dgm:prSet presAssocID="{27DB8685-47AF-473D-B8E5-66EE1C30F91E}" presName="connectorText" presStyleLbl="sibTrans2D1" presStyleIdx="3" presStyleCnt="5"/>
      <dgm:spPr/>
      <dgm:t>
        <a:bodyPr/>
        <a:lstStyle/>
        <a:p>
          <a:endParaRPr lang="en-US"/>
        </a:p>
      </dgm:t>
    </dgm:pt>
    <dgm:pt modelId="{16B32140-93CA-4A26-8A33-632E87BA3869}" type="pres">
      <dgm:prSet presAssocID="{80D415E7-84A6-4041-9934-B90CB2F67D9E}" presName="node" presStyleLbl="node1" presStyleIdx="4" presStyleCnt="5">
        <dgm:presLayoutVars>
          <dgm:bulletEnabled val="1"/>
        </dgm:presLayoutVars>
      </dgm:prSet>
      <dgm:spPr/>
      <dgm:t>
        <a:bodyPr/>
        <a:lstStyle/>
        <a:p>
          <a:endParaRPr lang="en-US"/>
        </a:p>
      </dgm:t>
    </dgm:pt>
    <dgm:pt modelId="{8AF1CE62-3D09-408C-9DB5-683B243A73E8}" type="pres">
      <dgm:prSet presAssocID="{81041498-0ADA-4A52-9143-7F38C90595C7}" presName="sibTrans" presStyleLbl="sibTrans2D1" presStyleIdx="4" presStyleCnt="5"/>
      <dgm:spPr/>
      <dgm:t>
        <a:bodyPr/>
        <a:lstStyle/>
        <a:p>
          <a:endParaRPr lang="en-US"/>
        </a:p>
      </dgm:t>
    </dgm:pt>
    <dgm:pt modelId="{CF97B4EC-3156-44EB-A8F1-4FC298FDDF11}" type="pres">
      <dgm:prSet presAssocID="{81041498-0ADA-4A52-9143-7F38C90595C7}" presName="connectorText" presStyleLbl="sibTrans2D1" presStyleIdx="4" presStyleCnt="5"/>
      <dgm:spPr/>
      <dgm:t>
        <a:bodyPr/>
        <a:lstStyle/>
        <a:p>
          <a:endParaRPr lang="en-US"/>
        </a:p>
      </dgm:t>
    </dgm:pt>
  </dgm:ptLst>
  <dgm:cxnLst>
    <dgm:cxn modelId="{C1724E80-AC8C-447D-A6A5-7DBAE89F357A}" type="presOf" srcId="{82CBCD2D-2338-4F8E-B9D2-E10435942672}" destId="{133339E9-3D82-42A8-B3E4-73C6F95927F0}" srcOrd="0" destOrd="0" presId="urn:microsoft.com/office/officeart/2005/8/layout/cycle2"/>
    <dgm:cxn modelId="{EF0139E1-8F69-49BE-A822-6CBD7215A808}" srcId="{27BCDCB1-E231-445C-8BD1-DFF1B0FF293B}" destId="{737B9349-D7E5-48A0-A1B9-7D7F5479D9F3}" srcOrd="1" destOrd="0" parTransId="{9A1F16EC-5BD2-47ED-9B71-78506BE68BCC}" sibTransId="{FD0756FD-C67B-46DF-9E0C-92FE5AB3C005}"/>
    <dgm:cxn modelId="{78E08D8D-FCAE-4D37-80A7-3D1DFF984A16}" type="presOf" srcId="{FD0756FD-C67B-46DF-9E0C-92FE5AB3C005}" destId="{388931E8-6312-4B56-A37D-EA9D3707145C}" srcOrd="1" destOrd="0" presId="urn:microsoft.com/office/officeart/2005/8/layout/cycle2"/>
    <dgm:cxn modelId="{F542F8E1-B61C-4BE1-B8FB-2945D0F558E7}" type="presOf" srcId="{9E6F94BA-2D66-4A2A-A916-E4C4FD2E9DC9}" destId="{0BB6B62B-BFF3-4068-BDB7-AD417FDD5D85}" srcOrd="0" destOrd="0" presId="urn:microsoft.com/office/officeart/2005/8/layout/cycle2"/>
    <dgm:cxn modelId="{32FFFD72-E036-4BB2-B066-F221330FE2CB}" type="presOf" srcId="{81041498-0ADA-4A52-9143-7F38C90595C7}" destId="{8AF1CE62-3D09-408C-9DB5-683B243A73E8}" srcOrd="0" destOrd="0" presId="urn:microsoft.com/office/officeart/2005/8/layout/cycle2"/>
    <dgm:cxn modelId="{A438969B-C29C-44B0-9623-58F83DC8433F}" srcId="{27BCDCB1-E231-445C-8BD1-DFF1B0FF293B}" destId="{EE9F3A15-3E26-41C9-9C3C-9F8514215382}" srcOrd="0" destOrd="0" parTransId="{724A8303-6A64-457B-A999-0D6D9209FB98}" sibTransId="{9E6F94BA-2D66-4A2A-A916-E4C4FD2E9DC9}"/>
    <dgm:cxn modelId="{E4D31D41-E353-4993-976A-E1A358480404}" type="presOf" srcId="{9E6F94BA-2D66-4A2A-A916-E4C4FD2E9DC9}" destId="{FD7120EA-3DED-46C9-93B7-BCAF7C5DAF22}" srcOrd="1" destOrd="0" presId="urn:microsoft.com/office/officeart/2005/8/layout/cycle2"/>
    <dgm:cxn modelId="{EA5411A8-7D77-454B-BD06-8FA70EDF07AB}" type="presOf" srcId="{80D415E7-84A6-4041-9934-B90CB2F67D9E}" destId="{16B32140-93CA-4A26-8A33-632E87BA3869}" srcOrd="0" destOrd="0" presId="urn:microsoft.com/office/officeart/2005/8/layout/cycle2"/>
    <dgm:cxn modelId="{975C03DD-7240-448D-A65A-AA0CBAC32D0D}" type="presOf" srcId="{EE9F3A15-3E26-41C9-9C3C-9F8514215382}" destId="{41351B0A-9C0C-4262-8C05-DAD9B4B5D4AB}" srcOrd="0" destOrd="0" presId="urn:microsoft.com/office/officeart/2005/8/layout/cycle2"/>
    <dgm:cxn modelId="{E682754C-0693-436A-83E1-8A8549606F7A}" type="presOf" srcId="{FD0756FD-C67B-46DF-9E0C-92FE5AB3C005}" destId="{0831354F-F011-4819-A780-191483002FC7}" srcOrd="0" destOrd="0" presId="urn:microsoft.com/office/officeart/2005/8/layout/cycle2"/>
    <dgm:cxn modelId="{0F30D071-EB1A-4437-8CFF-14FBFFF39CFB}" srcId="{27BCDCB1-E231-445C-8BD1-DFF1B0FF293B}" destId="{659A30E5-2BC1-458F-9955-0D9B470E51D1}" srcOrd="3" destOrd="0" parTransId="{DAF78354-5888-4602-911C-38882BAF0A7C}" sibTransId="{27DB8685-47AF-473D-B8E5-66EE1C30F91E}"/>
    <dgm:cxn modelId="{6B877B76-1D84-4E69-8342-4CCCDB79EC74}" type="presOf" srcId="{659A30E5-2BC1-458F-9955-0D9B470E51D1}" destId="{29E6373F-3D4E-4AAC-A880-032300255B86}" srcOrd="0" destOrd="0" presId="urn:microsoft.com/office/officeart/2005/8/layout/cycle2"/>
    <dgm:cxn modelId="{8B7CB30E-C62E-42BB-8196-770DA7314209}" srcId="{27BCDCB1-E231-445C-8BD1-DFF1B0FF293B}" destId="{E1292306-E25C-4AF2-8147-7A99380186B0}" srcOrd="2" destOrd="0" parTransId="{F7F26A6E-5D7A-4D11-A287-945175C0A4E1}" sibTransId="{82CBCD2D-2338-4F8E-B9D2-E10435942672}"/>
    <dgm:cxn modelId="{2F74A566-4E90-4A03-80EB-7CF205BBB8A5}" type="presOf" srcId="{27DB8685-47AF-473D-B8E5-66EE1C30F91E}" destId="{CFA2AF7A-0E58-45A1-8E79-979BEAFC057A}" srcOrd="1" destOrd="0" presId="urn:microsoft.com/office/officeart/2005/8/layout/cycle2"/>
    <dgm:cxn modelId="{4D20B0B8-994A-4B38-999C-ACB0DB431CF5}" type="presOf" srcId="{81041498-0ADA-4A52-9143-7F38C90595C7}" destId="{CF97B4EC-3156-44EB-A8F1-4FC298FDDF11}" srcOrd="1" destOrd="0" presId="urn:microsoft.com/office/officeart/2005/8/layout/cycle2"/>
    <dgm:cxn modelId="{B34C6577-4CCE-419B-B335-BD3D8A2A7197}" type="presOf" srcId="{27DB8685-47AF-473D-B8E5-66EE1C30F91E}" destId="{2C7BEC2D-0726-49DA-AC6E-D9D9E2490828}" srcOrd="0" destOrd="0" presId="urn:microsoft.com/office/officeart/2005/8/layout/cycle2"/>
    <dgm:cxn modelId="{2037F8B5-E893-4158-AD5B-4AC6A3AAE1A9}" type="presOf" srcId="{27BCDCB1-E231-445C-8BD1-DFF1B0FF293B}" destId="{C572C222-AF0C-4A2C-A2C3-CB9F6B95BBEE}" srcOrd="0" destOrd="0" presId="urn:microsoft.com/office/officeart/2005/8/layout/cycle2"/>
    <dgm:cxn modelId="{A7F7216B-5EB7-4ECB-91A3-CF8AD512A4E5}" type="presOf" srcId="{E1292306-E25C-4AF2-8147-7A99380186B0}" destId="{44805984-912B-4C8B-A782-9375EF3C19FA}" srcOrd="0" destOrd="0" presId="urn:microsoft.com/office/officeart/2005/8/layout/cycle2"/>
    <dgm:cxn modelId="{7D2CF66D-73CD-4352-B79C-61D205BFC727}" type="presOf" srcId="{737B9349-D7E5-48A0-A1B9-7D7F5479D9F3}" destId="{5CB102D8-B1D2-4A23-B4BD-1646FA09DA95}" srcOrd="0" destOrd="0" presId="urn:microsoft.com/office/officeart/2005/8/layout/cycle2"/>
    <dgm:cxn modelId="{9EC59885-5AF0-42F5-9B57-8C0D0358A5C5}" type="presOf" srcId="{82CBCD2D-2338-4F8E-B9D2-E10435942672}" destId="{10FED2FF-677D-4BC4-B4CA-4DFE6D3A22AE}" srcOrd="1" destOrd="0" presId="urn:microsoft.com/office/officeart/2005/8/layout/cycle2"/>
    <dgm:cxn modelId="{B5DA52B3-6CBD-46D1-BEB2-07E0B9737D84}" srcId="{27BCDCB1-E231-445C-8BD1-DFF1B0FF293B}" destId="{80D415E7-84A6-4041-9934-B90CB2F67D9E}" srcOrd="4" destOrd="0" parTransId="{007A9C14-4FAC-4DB4-ABA0-6E2FCE33B68A}" sibTransId="{81041498-0ADA-4A52-9143-7F38C90595C7}"/>
    <dgm:cxn modelId="{EAE5843B-EEDB-480A-B0C8-DE3BE0BD91A5}" type="presParOf" srcId="{C572C222-AF0C-4A2C-A2C3-CB9F6B95BBEE}" destId="{41351B0A-9C0C-4262-8C05-DAD9B4B5D4AB}" srcOrd="0" destOrd="0" presId="urn:microsoft.com/office/officeart/2005/8/layout/cycle2"/>
    <dgm:cxn modelId="{C770451B-A0FD-40B5-8D68-FE876D061619}" type="presParOf" srcId="{C572C222-AF0C-4A2C-A2C3-CB9F6B95BBEE}" destId="{0BB6B62B-BFF3-4068-BDB7-AD417FDD5D85}" srcOrd="1" destOrd="0" presId="urn:microsoft.com/office/officeart/2005/8/layout/cycle2"/>
    <dgm:cxn modelId="{25F84142-D771-4C90-9FB4-1E128BDE6EA5}" type="presParOf" srcId="{0BB6B62B-BFF3-4068-BDB7-AD417FDD5D85}" destId="{FD7120EA-3DED-46C9-93B7-BCAF7C5DAF22}" srcOrd="0" destOrd="0" presId="urn:microsoft.com/office/officeart/2005/8/layout/cycle2"/>
    <dgm:cxn modelId="{DE8DD3F9-6E24-4D53-B286-AB97CECD5D54}" type="presParOf" srcId="{C572C222-AF0C-4A2C-A2C3-CB9F6B95BBEE}" destId="{5CB102D8-B1D2-4A23-B4BD-1646FA09DA95}" srcOrd="2" destOrd="0" presId="urn:microsoft.com/office/officeart/2005/8/layout/cycle2"/>
    <dgm:cxn modelId="{9E04074B-7614-46C1-8B80-DAD01A237044}" type="presParOf" srcId="{C572C222-AF0C-4A2C-A2C3-CB9F6B95BBEE}" destId="{0831354F-F011-4819-A780-191483002FC7}" srcOrd="3" destOrd="0" presId="urn:microsoft.com/office/officeart/2005/8/layout/cycle2"/>
    <dgm:cxn modelId="{8A19DE6A-2147-469B-894F-694E4C0672DB}" type="presParOf" srcId="{0831354F-F011-4819-A780-191483002FC7}" destId="{388931E8-6312-4B56-A37D-EA9D3707145C}" srcOrd="0" destOrd="0" presId="urn:microsoft.com/office/officeart/2005/8/layout/cycle2"/>
    <dgm:cxn modelId="{1FADF79B-CC3F-4B9E-97C7-711478CA06E5}" type="presParOf" srcId="{C572C222-AF0C-4A2C-A2C3-CB9F6B95BBEE}" destId="{44805984-912B-4C8B-A782-9375EF3C19FA}" srcOrd="4" destOrd="0" presId="urn:microsoft.com/office/officeart/2005/8/layout/cycle2"/>
    <dgm:cxn modelId="{700612E6-AA68-4ED6-8889-E17D3DD7F2B4}" type="presParOf" srcId="{C572C222-AF0C-4A2C-A2C3-CB9F6B95BBEE}" destId="{133339E9-3D82-42A8-B3E4-73C6F95927F0}" srcOrd="5" destOrd="0" presId="urn:microsoft.com/office/officeart/2005/8/layout/cycle2"/>
    <dgm:cxn modelId="{F4137A94-AEE6-4913-B3D2-BBA876DF516B}" type="presParOf" srcId="{133339E9-3D82-42A8-B3E4-73C6F95927F0}" destId="{10FED2FF-677D-4BC4-B4CA-4DFE6D3A22AE}" srcOrd="0" destOrd="0" presId="urn:microsoft.com/office/officeart/2005/8/layout/cycle2"/>
    <dgm:cxn modelId="{40D04203-B39B-4398-8894-30A8F32120BA}" type="presParOf" srcId="{C572C222-AF0C-4A2C-A2C3-CB9F6B95BBEE}" destId="{29E6373F-3D4E-4AAC-A880-032300255B86}" srcOrd="6" destOrd="0" presId="urn:microsoft.com/office/officeart/2005/8/layout/cycle2"/>
    <dgm:cxn modelId="{70674519-FE48-4B6E-9C05-435D45D973E0}" type="presParOf" srcId="{C572C222-AF0C-4A2C-A2C3-CB9F6B95BBEE}" destId="{2C7BEC2D-0726-49DA-AC6E-D9D9E2490828}" srcOrd="7" destOrd="0" presId="urn:microsoft.com/office/officeart/2005/8/layout/cycle2"/>
    <dgm:cxn modelId="{846FFEB8-E5B1-4B05-94BB-45C5BC2DB3D2}" type="presParOf" srcId="{2C7BEC2D-0726-49DA-AC6E-D9D9E2490828}" destId="{CFA2AF7A-0E58-45A1-8E79-979BEAFC057A}" srcOrd="0" destOrd="0" presId="urn:microsoft.com/office/officeart/2005/8/layout/cycle2"/>
    <dgm:cxn modelId="{80A8B4F7-9776-46BE-BB2E-39875EB9D31B}" type="presParOf" srcId="{C572C222-AF0C-4A2C-A2C3-CB9F6B95BBEE}" destId="{16B32140-93CA-4A26-8A33-632E87BA3869}" srcOrd="8" destOrd="0" presId="urn:microsoft.com/office/officeart/2005/8/layout/cycle2"/>
    <dgm:cxn modelId="{4D69A6D8-DB58-48AF-A986-A93D0123587E}" type="presParOf" srcId="{C572C222-AF0C-4A2C-A2C3-CB9F6B95BBEE}" destId="{8AF1CE62-3D09-408C-9DB5-683B243A73E8}" srcOrd="9" destOrd="0" presId="urn:microsoft.com/office/officeart/2005/8/layout/cycle2"/>
    <dgm:cxn modelId="{E52493B3-B545-47C2-B667-60F7580CF899}" type="presParOf" srcId="{8AF1CE62-3D09-408C-9DB5-683B243A73E8}" destId="{CF97B4EC-3156-44EB-A8F1-4FC298FDDF1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008E04-5908-45D8-A7D4-1CB9A86C42F3}">
      <dsp:nvSpPr>
        <dsp:cNvPr id="0" name=""/>
        <dsp:cNvSpPr/>
      </dsp:nvSpPr>
      <dsp:spPr>
        <a:xfrm>
          <a:off x="4746237" y="3498856"/>
          <a:ext cx="599045" cy="91440"/>
        </a:xfrm>
        <a:custGeom>
          <a:avLst/>
          <a:gdLst/>
          <a:ahLst/>
          <a:cxnLst/>
          <a:rect l="0" t="0" r="0" b="0"/>
          <a:pathLst>
            <a:path>
              <a:moveTo>
                <a:pt x="0" y="45720"/>
              </a:moveTo>
              <a:lnTo>
                <a:pt x="599045"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030784" y="3529600"/>
        <a:ext cx="29952" cy="29952"/>
      </dsp:txXfrm>
    </dsp:sp>
    <dsp:sp modelId="{4D0F5BC3-EB5C-4C82-B1F0-41E0638112C2}">
      <dsp:nvSpPr>
        <dsp:cNvPr id="0" name=""/>
        <dsp:cNvSpPr/>
      </dsp:nvSpPr>
      <dsp:spPr>
        <a:xfrm>
          <a:off x="1151965" y="2403102"/>
          <a:ext cx="599045" cy="1141473"/>
        </a:xfrm>
        <a:custGeom>
          <a:avLst/>
          <a:gdLst/>
          <a:ahLst/>
          <a:cxnLst/>
          <a:rect l="0" t="0" r="0" b="0"/>
          <a:pathLst>
            <a:path>
              <a:moveTo>
                <a:pt x="0" y="0"/>
              </a:moveTo>
              <a:lnTo>
                <a:pt x="299522" y="0"/>
              </a:lnTo>
              <a:lnTo>
                <a:pt x="299522" y="1141473"/>
              </a:lnTo>
              <a:lnTo>
                <a:pt x="599045" y="114147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19259" y="2941611"/>
        <a:ext cx="64455" cy="64455"/>
      </dsp:txXfrm>
    </dsp:sp>
    <dsp:sp modelId="{8E23FD03-4392-41D8-9861-7AEDBFE1F016}">
      <dsp:nvSpPr>
        <dsp:cNvPr id="0" name=""/>
        <dsp:cNvSpPr/>
      </dsp:nvSpPr>
      <dsp:spPr>
        <a:xfrm>
          <a:off x="4746237" y="2357382"/>
          <a:ext cx="599045" cy="91440"/>
        </a:xfrm>
        <a:custGeom>
          <a:avLst/>
          <a:gdLst/>
          <a:ahLst/>
          <a:cxnLst/>
          <a:rect l="0" t="0" r="0" b="0"/>
          <a:pathLst>
            <a:path>
              <a:moveTo>
                <a:pt x="0" y="45720"/>
              </a:moveTo>
              <a:lnTo>
                <a:pt x="599045"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030784" y="2388126"/>
        <a:ext cx="29952" cy="29952"/>
      </dsp:txXfrm>
    </dsp:sp>
    <dsp:sp modelId="{08550720-5B48-411E-8CA5-EAE9D6D4E43B}">
      <dsp:nvSpPr>
        <dsp:cNvPr id="0" name=""/>
        <dsp:cNvSpPr/>
      </dsp:nvSpPr>
      <dsp:spPr>
        <a:xfrm>
          <a:off x="1151965" y="2357382"/>
          <a:ext cx="599045" cy="91440"/>
        </a:xfrm>
        <a:custGeom>
          <a:avLst/>
          <a:gdLst/>
          <a:ahLst/>
          <a:cxnLst/>
          <a:rect l="0" t="0" r="0" b="0"/>
          <a:pathLst>
            <a:path>
              <a:moveTo>
                <a:pt x="0" y="45720"/>
              </a:moveTo>
              <a:lnTo>
                <a:pt x="599045" y="4572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36511" y="2388126"/>
        <a:ext cx="29952" cy="29952"/>
      </dsp:txXfrm>
    </dsp:sp>
    <dsp:sp modelId="{C2D84DB6-7BEA-46A7-877A-0A57100F995B}">
      <dsp:nvSpPr>
        <dsp:cNvPr id="0" name=""/>
        <dsp:cNvSpPr/>
      </dsp:nvSpPr>
      <dsp:spPr>
        <a:xfrm>
          <a:off x="4746237" y="1215908"/>
          <a:ext cx="599045" cy="91440"/>
        </a:xfrm>
        <a:custGeom>
          <a:avLst/>
          <a:gdLst/>
          <a:ahLst/>
          <a:cxnLst/>
          <a:rect l="0" t="0" r="0" b="0"/>
          <a:pathLst>
            <a:path>
              <a:moveTo>
                <a:pt x="0" y="45720"/>
              </a:moveTo>
              <a:lnTo>
                <a:pt x="599045"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030784" y="1246652"/>
        <a:ext cx="29952" cy="29952"/>
      </dsp:txXfrm>
    </dsp:sp>
    <dsp:sp modelId="{36E4C984-E06F-4C04-8D7E-DC1506B1F74D}">
      <dsp:nvSpPr>
        <dsp:cNvPr id="0" name=""/>
        <dsp:cNvSpPr/>
      </dsp:nvSpPr>
      <dsp:spPr>
        <a:xfrm>
          <a:off x="1151965" y="1261628"/>
          <a:ext cx="599045" cy="1141473"/>
        </a:xfrm>
        <a:custGeom>
          <a:avLst/>
          <a:gdLst/>
          <a:ahLst/>
          <a:cxnLst/>
          <a:rect l="0" t="0" r="0" b="0"/>
          <a:pathLst>
            <a:path>
              <a:moveTo>
                <a:pt x="0" y="1141473"/>
              </a:moveTo>
              <a:lnTo>
                <a:pt x="299522" y="1141473"/>
              </a:lnTo>
              <a:lnTo>
                <a:pt x="299522" y="0"/>
              </a:lnTo>
              <a:lnTo>
                <a:pt x="599045"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419259" y="1800137"/>
        <a:ext cx="64455" cy="64455"/>
      </dsp:txXfrm>
    </dsp:sp>
    <dsp:sp modelId="{48DACC6D-146C-4F4C-9AA4-35F7913B7720}">
      <dsp:nvSpPr>
        <dsp:cNvPr id="0" name=""/>
        <dsp:cNvSpPr/>
      </dsp:nvSpPr>
      <dsp:spPr>
        <a:xfrm rot="16200000">
          <a:off x="-1707726" y="1946513"/>
          <a:ext cx="4806205" cy="913178"/>
        </a:xfrm>
        <a:prstGeom prst="rect">
          <a:avLst/>
        </a:prstGeom>
        <a:gradFill rotWithShape="0">
          <a:gsLst>
            <a:gs pos="0">
              <a:schemeClr val="accent3">
                <a:hueOff val="0"/>
                <a:satOff val="0"/>
                <a:lumOff val="0"/>
                <a:alphaOff val="0"/>
                <a:tint val="70000"/>
                <a:satMod val="130000"/>
              </a:schemeClr>
            </a:gs>
            <a:gs pos="43000">
              <a:schemeClr val="accent3">
                <a:hueOff val="0"/>
                <a:satOff val="0"/>
                <a:lumOff val="0"/>
                <a:alphaOff val="0"/>
                <a:tint val="44000"/>
                <a:satMod val="165000"/>
              </a:schemeClr>
            </a:gs>
            <a:gs pos="93000">
              <a:schemeClr val="accent3">
                <a:hueOff val="0"/>
                <a:satOff val="0"/>
                <a:lumOff val="0"/>
                <a:alphaOff val="0"/>
                <a:tint val="15000"/>
                <a:satMod val="165000"/>
              </a:schemeClr>
            </a:gs>
            <a:gs pos="100000">
              <a:schemeClr val="accent3">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7465" tIns="37465" rIns="37465" bIns="37465" numCol="1" spcCol="1270" anchor="ctr" anchorCtr="0">
          <a:noAutofit/>
        </a:bodyPr>
        <a:lstStyle/>
        <a:p>
          <a:pPr lvl="0" algn="ctr" defTabSz="2622550">
            <a:lnSpc>
              <a:spcPct val="90000"/>
            </a:lnSpc>
            <a:spcBef>
              <a:spcPct val="0"/>
            </a:spcBef>
            <a:spcAft>
              <a:spcPct val="35000"/>
            </a:spcAft>
          </a:pPr>
          <a:r>
            <a:rPr lang="tr-TR" sz="5900" kern="1200" dirty="0" err="1" smtClean="0"/>
            <a:t>Common</a:t>
          </a:r>
          <a:r>
            <a:rPr lang="tr-TR" sz="5900" kern="1200" dirty="0" smtClean="0"/>
            <a:t> </a:t>
          </a:r>
          <a:r>
            <a:rPr lang="tr-TR" sz="5900" kern="1200" dirty="0" err="1" smtClean="0"/>
            <a:t>Law</a:t>
          </a:r>
          <a:endParaRPr lang="en-US" sz="5900" kern="1200" dirty="0"/>
        </a:p>
      </dsp:txBody>
      <dsp:txXfrm>
        <a:off x="-1707726" y="1946513"/>
        <a:ext cx="4806205" cy="913178"/>
      </dsp:txXfrm>
    </dsp:sp>
    <dsp:sp modelId="{21A0D19B-F02B-44C7-B048-332A918F4268}">
      <dsp:nvSpPr>
        <dsp:cNvPr id="0" name=""/>
        <dsp:cNvSpPr/>
      </dsp:nvSpPr>
      <dsp:spPr>
        <a:xfrm>
          <a:off x="1751010" y="805039"/>
          <a:ext cx="2995226" cy="913178"/>
        </a:xfrm>
        <a:prstGeom prst="rect">
          <a:avLst/>
        </a:prstGeom>
        <a:gradFill rotWithShape="0">
          <a:gsLst>
            <a:gs pos="0">
              <a:schemeClr val="accent5">
                <a:hueOff val="0"/>
                <a:satOff val="0"/>
                <a:lumOff val="0"/>
                <a:alphaOff val="0"/>
                <a:tint val="70000"/>
                <a:satMod val="130000"/>
              </a:schemeClr>
            </a:gs>
            <a:gs pos="43000">
              <a:schemeClr val="accent5">
                <a:hueOff val="0"/>
                <a:satOff val="0"/>
                <a:lumOff val="0"/>
                <a:alphaOff val="0"/>
                <a:tint val="44000"/>
                <a:satMod val="165000"/>
              </a:schemeClr>
            </a:gs>
            <a:gs pos="93000">
              <a:schemeClr val="accent5">
                <a:hueOff val="0"/>
                <a:satOff val="0"/>
                <a:lumOff val="0"/>
                <a:alphaOff val="0"/>
                <a:tint val="15000"/>
                <a:satMod val="165000"/>
              </a:schemeClr>
            </a:gs>
            <a:gs pos="100000">
              <a:schemeClr val="accent5">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5">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1" u="sng" kern="1200" dirty="0" err="1" smtClean="0"/>
            <a:t>Fee</a:t>
          </a:r>
          <a:r>
            <a:rPr lang="tr-TR" sz="2100" b="1" u="sng" kern="1200" dirty="0" smtClean="0"/>
            <a:t> Simple </a:t>
          </a:r>
          <a:r>
            <a:rPr lang="tr-TR" sz="2100" b="1" u="sng" kern="1200" dirty="0" err="1" smtClean="0"/>
            <a:t>Estate</a:t>
          </a:r>
          <a:endParaRPr lang="en-US" sz="2100" b="1" u="sng" kern="1200" dirty="0"/>
        </a:p>
      </dsp:txBody>
      <dsp:txXfrm>
        <a:off x="1751010" y="805039"/>
        <a:ext cx="2995226" cy="913178"/>
      </dsp:txXfrm>
    </dsp:sp>
    <dsp:sp modelId="{8E5B47D3-1B41-4BB1-9E0F-63E3B74079A0}">
      <dsp:nvSpPr>
        <dsp:cNvPr id="0" name=""/>
        <dsp:cNvSpPr/>
      </dsp:nvSpPr>
      <dsp:spPr>
        <a:xfrm>
          <a:off x="5345282" y="805039"/>
          <a:ext cx="2995226" cy="913178"/>
        </a:xfrm>
        <a:prstGeom prst="rect">
          <a:avLst/>
        </a:prstGeom>
        <a:gradFill rotWithShape="0">
          <a:gsLst>
            <a:gs pos="0">
              <a:schemeClr val="accent6">
                <a:hueOff val="0"/>
                <a:satOff val="0"/>
                <a:lumOff val="0"/>
                <a:alphaOff val="0"/>
                <a:tint val="70000"/>
                <a:satMod val="130000"/>
              </a:schemeClr>
            </a:gs>
            <a:gs pos="43000">
              <a:schemeClr val="accent6">
                <a:hueOff val="0"/>
                <a:satOff val="0"/>
                <a:lumOff val="0"/>
                <a:alphaOff val="0"/>
                <a:tint val="44000"/>
                <a:satMod val="165000"/>
              </a:schemeClr>
            </a:gs>
            <a:gs pos="93000">
              <a:schemeClr val="accent6">
                <a:hueOff val="0"/>
                <a:satOff val="0"/>
                <a:lumOff val="0"/>
                <a:alphaOff val="0"/>
                <a:tint val="15000"/>
                <a:satMod val="165000"/>
              </a:schemeClr>
            </a:gs>
            <a:gs pos="100000">
              <a:schemeClr val="accent6">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6">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kern="1200" dirty="0" err="1" smtClean="0"/>
            <a:t>The</a:t>
          </a:r>
          <a:r>
            <a:rPr lang="tr-TR" sz="2100" kern="1200" dirty="0" smtClean="0"/>
            <a:t> </a:t>
          </a:r>
          <a:r>
            <a:rPr lang="tr-TR" sz="2100" kern="1200" dirty="0" err="1" smtClean="0"/>
            <a:t>most</a:t>
          </a:r>
          <a:r>
            <a:rPr lang="tr-TR" sz="2100" kern="1200" dirty="0" smtClean="0"/>
            <a:t> </a:t>
          </a:r>
          <a:r>
            <a:rPr lang="tr-TR" sz="2100" kern="1200" dirty="0" err="1" smtClean="0"/>
            <a:t>complete</a:t>
          </a:r>
          <a:r>
            <a:rPr lang="tr-TR" sz="2100" kern="1200" dirty="0" smtClean="0"/>
            <a:t> </a:t>
          </a:r>
          <a:r>
            <a:rPr lang="tr-TR" sz="2100" kern="1200" dirty="0" err="1" smtClean="0"/>
            <a:t>and</a:t>
          </a:r>
          <a:r>
            <a:rPr lang="tr-TR" sz="2100" kern="1200" dirty="0" smtClean="0"/>
            <a:t> </a:t>
          </a:r>
          <a:r>
            <a:rPr lang="tr-TR" sz="2100" kern="1200" dirty="0" err="1" smtClean="0"/>
            <a:t>potentially</a:t>
          </a:r>
          <a:r>
            <a:rPr lang="tr-TR" sz="2100" kern="1200" dirty="0" smtClean="0"/>
            <a:t> </a:t>
          </a:r>
          <a:r>
            <a:rPr lang="tr-TR" sz="2100" kern="1200" dirty="0" err="1" smtClean="0"/>
            <a:t>unlimited</a:t>
          </a:r>
          <a:r>
            <a:rPr lang="tr-TR" sz="2100" kern="1200" dirty="0" smtClean="0"/>
            <a:t> </a:t>
          </a:r>
          <a:r>
            <a:rPr lang="tr-TR" sz="2100" kern="1200" dirty="0" err="1" smtClean="0"/>
            <a:t>ownership</a:t>
          </a:r>
          <a:r>
            <a:rPr lang="tr-TR" sz="2100" kern="1200" dirty="0" smtClean="0"/>
            <a:t>.</a:t>
          </a:r>
          <a:endParaRPr lang="en-US" sz="2100" kern="1200" dirty="0"/>
        </a:p>
      </dsp:txBody>
      <dsp:txXfrm>
        <a:off x="5345282" y="805039"/>
        <a:ext cx="2995226" cy="913178"/>
      </dsp:txXfrm>
    </dsp:sp>
    <dsp:sp modelId="{C946E475-B3B9-4028-9EC0-A82FA9FB7B50}">
      <dsp:nvSpPr>
        <dsp:cNvPr id="0" name=""/>
        <dsp:cNvSpPr/>
      </dsp:nvSpPr>
      <dsp:spPr>
        <a:xfrm>
          <a:off x="1751010" y="1946513"/>
          <a:ext cx="2995226" cy="913178"/>
        </a:xfrm>
        <a:prstGeom prst="rect">
          <a:avLst/>
        </a:prstGeom>
        <a:gradFill rotWithShape="0">
          <a:gsLst>
            <a:gs pos="0">
              <a:schemeClr val="accent5">
                <a:hueOff val="0"/>
                <a:satOff val="0"/>
                <a:lumOff val="0"/>
                <a:alphaOff val="0"/>
                <a:tint val="70000"/>
                <a:satMod val="130000"/>
              </a:schemeClr>
            </a:gs>
            <a:gs pos="43000">
              <a:schemeClr val="accent5">
                <a:hueOff val="0"/>
                <a:satOff val="0"/>
                <a:lumOff val="0"/>
                <a:alphaOff val="0"/>
                <a:tint val="44000"/>
                <a:satMod val="165000"/>
              </a:schemeClr>
            </a:gs>
            <a:gs pos="93000">
              <a:schemeClr val="accent5">
                <a:hueOff val="0"/>
                <a:satOff val="0"/>
                <a:lumOff val="0"/>
                <a:alphaOff val="0"/>
                <a:tint val="15000"/>
                <a:satMod val="165000"/>
              </a:schemeClr>
            </a:gs>
            <a:gs pos="100000">
              <a:schemeClr val="accent5">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5">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1" u="sng" kern="1200" dirty="0" smtClean="0"/>
            <a:t>Life </a:t>
          </a:r>
          <a:r>
            <a:rPr lang="tr-TR" sz="2100" b="1" u="sng" kern="1200" dirty="0" err="1" smtClean="0"/>
            <a:t>Estate</a:t>
          </a:r>
          <a:endParaRPr lang="en-US" sz="2100" b="1" u="sng" kern="1200" dirty="0"/>
        </a:p>
      </dsp:txBody>
      <dsp:txXfrm>
        <a:off x="1751010" y="1946513"/>
        <a:ext cx="2995226" cy="913178"/>
      </dsp:txXfrm>
    </dsp:sp>
    <dsp:sp modelId="{0D69BB57-ED5A-488C-917E-8928F17EF2C7}">
      <dsp:nvSpPr>
        <dsp:cNvPr id="0" name=""/>
        <dsp:cNvSpPr/>
      </dsp:nvSpPr>
      <dsp:spPr>
        <a:xfrm>
          <a:off x="5345282" y="1946513"/>
          <a:ext cx="2995226" cy="913178"/>
        </a:xfrm>
        <a:prstGeom prst="rect">
          <a:avLst/>
        </a:prstGeom>
        <a:gradFill rotWithShape="0">
          <a:gsLst>
            <a:gs pos="0">
              <a:schemeClr val="accent6">
                <a:hueOff val="0"/>
                <a:satOff val="0"/>
                <a:lumOff val="0"/>
                <a:alphaOff val="0"/>
                <a:tint val="70000"/>
                <a:satMod val="130000"/>
              </a:schemeClr>
            </a:gs>
            <a:gs pos="43000">
              <a:schemeClr val="accent6">
                <a:hueOff val="0"/>
                <a:satOff val="0"/>
                <a:lumOff val="0"/>
                <a:alphaOff val="0"/>
                <a:tint val="44000"/>
                <a:satMod val="165000"/>
              </a:schemeClr>
            </a:gs>
            <a:gs pos="93000">
              <a:schemeClr val="accent6">
                <a:hueOff val="0"/>
                <a:satOff val="0"/>
                <a:lumOff val="0"/>
                <a:alphaOff val="0"/>
                <a:tint val="15000"/>
                <a:satMod val="165000"/>
              </a:schemeClr>
            </a:gs>
            <a:gs pos="100000">
              <a:schemeClr val="accent6">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6">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kern="1200" dirty="0" smtClean="0"/>
            <a:t>An </a:t>
          </a:r>
          <a:r>
            <a:rPr lang="tr-TR" sz="2100" kern="1200" dirty="0" err="1" smtClean="0"/>
            <a:t>estate</a:t>
          </a:r>
          <a:r>
            <a:rPr lang="tr-TR" sz="2100" kern="1200" dirty="0" smtClean="0"/>
            <a:t> </a:t>
          </a:r>
          <a:r>
            <a:rPr lang="tr-TR" sz="2100" kern="1200" dirty="0" err="1" smtClean="0"/>
            <a:t>that</a:t>
          </a:r>
          <a:r>
            <a:rPr lang="tr-TR" sz="2100" kern="1200" dirty="0" smtClean="0"/>
            <a:t> </a:t>
          </a:r>
          <a:r>
            <a:rPr lang="tr-TR" sz="2100" kern="1200" dirty="0" err="1" smtClean="0"/>
            <a:t>lasts</a:t>
          </a:r>
          <a:r>
            <a:rPr lang="tr-TR" sz="2100" kern="1200" dirty="0" smtClean="0"/>
            <a:t> </a:t>
          </a:r>
          <a:r>
            <a:rPr lang="tr-TR" sz="2100" kern="1200" dirty="0" err="1" smtClean="0"/>
            <a:t>for</a:t>
          </a:r>
          <a:r>
            <a:rPr lang="tr-TR" sz="2100" kern="1200" dirty="0" smtClean="0"/>
            <a:t> </a:t>
          </a:r>
          <a:r>
            <a:rPr lang="tr-TR" sz="2100" kern="1200" dirty="0" err="1" smtClean="0"/>
            <a:t>the</a:t>
          </a:r>
          <a:r>
            <a:rPr lang="tr-TR" sz="2100" kern="1200" dirty="0" smtClean="0"/>
            <a:t> </a:t>
          </a:r>
          <a:r>
            <a:rPr lang="tr-TR" sz="2100" kern="1200" dirty="0" err="1" smtClean="0"/>
            <a:t>lifetime</a:t>
          </a:r>
          <a:r>
            <a:rPr lang="tr-TR" sz="2100" kern="1200" dirty="0" smtClean="0"/>
            <a:t> of </a:t>
          </a:r>
          <a:r>
            <a:rPr lang="tr-TR" sz="2100" kern="1200" dirty="0" err="1" smtClean="0"/>
            <a:t>specified</a:t>
          </a:r>
          <a:r>
            <a:rPr lang="tr-TR" sz="2100" kern="1200" dirty="0" smtClean="0"/>
            <a:t> </a:t>
          </a:r>
          <a:r>
            <a:rPr lang="tr-TR" sz="2100" kern="1200" dirty="0" err="1" smtClean="0"/>
            <a:t>person</a:t>
          </a:r>
          <a:endParaRPr lang="en-US" sz="2100" kern="1200" dirty="0"/>
        </a:p>
      </dsp:txBody>
      <dsp:txXfrm>
        <a:off x="5345282" y="1946513"/>
        <a:ext cx="2995226" cy="913178"/>
      </dsp:txXfrm>
    </dsp:sp>
    <dsp:sp modelId="{48DFCB75-2436-4431-85F9-2BBD964D1B3A}">
      <dsp:nvSpPr>
        <dsp:cNvPr id="0" name=""/>
        <dsp:cNvSpPr/>
      </dsp:nvSpPr>
      <dsp:spPr>
        <a:xfrm>
          <a:off x="1751010" y="3087986"/>
          <a:ext cx="2995226" cy="913178"/>
        </a:xfrm>
        <a:prstGeom prst="rect">
          <a:avLst/>
        </a:prstGeom>
        <a:gradFill rotWithShape="0">
          <a:gsLst>
            <a:gs pos="0">
              <a:schemeClr val="accent5">
                <a:hueOff val="0"/>
                <a:satOff val="0"/>
                <a:lumOff val="0"/>
                <a:alphaOff val="0"/>
                <a:tint val="70000"/>
                <a:satMod val="130000"/>
              </a:schemeClr>
            </a:gs>
            <a:gs pos="43000">
              <a:schemeClr val="accent5">
                <a:hueOff val="0"/>
                <a:satOff val="0"/>
                <a:lumOff val="0"/>
                <a:alphaOff val="0"/>
                <a:tint val="44000"/>
                <a:satMod val="165000"/>
              </a:schemeClr>
            </a:gs>
            <a:gs pos="93000">
              <a:schemeClr val="accent5">
                <a:hueOff val="0"/>
                <a:satOff val="0"/>
                <a:lumOff val="0"/>
                <a:alphaOff val="0"/>
                <a:tint val="15000"/>
                <a:satMod val="165000"/>
              </a:schemeClr>
            </a:gs>
            <a:gs pos="100000">
              <a:schemeClr val="accent5">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5">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1" u="sng" kern="1200" dirty="0" err="1" smtClean="0"/>
            <a:t>Leasehold</a:t>
          </a:r>
          <a:r>
            <a:rPr lang="tr-TR" sz="2100" b="1" u="sng" kern="1200" dirty="0" smtClean="0"/>
            <a:t> </a:t>
          </a:r>
          <a:r>
            <a:rPr lang="tr-TR" sz="2100" b="1" u="sng" kern="1200" dirty="0" err="1" smtClean="0"/>
            <a:t>Estate</a:t>
          </a:r>
          <a:endParaRPr lang="en-US" sz="2100" b="1" u="sng" kern="1200" dirty="0"/>
        </a:p>
      </dsp:txBody>
      <dsp:txXfrm>
        <a:off x="1751010" y="3087986"/>
        <a:ext cx="2995226" cy="913178"/>
      </dsp:txXfrm>
    </dsp:sp>
    <dsp:sp modelId="{853ED25D-461C-442E-A653-1DB7A7F4C98B}">
      <dsp:nvSpPr>
        <dsp:cNvPr id="0" name=""/>
        <dsp:cNvSpPr/>
      </dsp:nvSpPr>
      <dsp:spPr>
        <a:xfrm>
          <a:off x="5345282" y="3087986"/>
          <a:ext cx="2995226" cy="913178"/>
        </a:xfrm>
        <a:prstGeom prst="rect">
          <a:avLst/>
        </a:prstGeom>
        <a:gradFill rotWithShape="0">
          <a:gsLst>
            <a:gs pos="0">
              <a:schemeClr val="accent6">
                <a:hueOff val="0"/>
                <a:satOff val="0"/>
                <a:lumOff val="0"/>
                <a:alphaOff val="0"/>
                <a:tint val="70000"/>
                <a:satMod val="130000"/>
              </a:schemeClr>
            </a:gs>
            <a:gs pos="43000">
              <a:schemeClr val="accent6">
                <a:hueOff val="0"/>
                <a:satOff val="0"/>
                <a:lumOff val="0"/>
                <a:alphaOff val="0"/>
                <a:tint val="44000"/>
                <a:satMod val="165000"/>
              </a:schemeClr>
            </a:gs>
            <a:gs pos="93000">
              <a:schemeClr val="accent6">
                <a:hueOff val="0"/>
                <a:satOff val="0"/>
                <a:lumOff val="0"/>
                <a:alphaOff val="0"/>
                <a:tint val="15000"/>
                <a:satMod val="165000"/>
              </a:schemeClr>
            </a:gs>
            <a:gs pos="100000">
              <a:schemeClr val="accent6">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6">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kern="1200" dirty="0" smtClean="0"/>
            <a:t>A </a:t>
          </a:r>
          <a:r>
            <a:rPr lang="tr-TR" sz="2100" kern="1200" dirty="0" err="1" smtClean="0"/>
            <a:t>temporary</a:t>
          </a:r>
          <a:r>
            <a:rPr lang="tr-TR" sz="2100" kern="1200" dirty="0" smtClean="0"/>
            <a:t> </a:t>
          </a:r>
          <a:r>
            <a:rPr lang="tr-TR" sz="2100" kern="1200" dirty="0" err="1" smtClean="0"/>
            <a:t>right</a:t>
          </a:r>
          <a:r>
            <a:rPr lang="tr-TR" sz="2100" kern="1200" dirty="0" smtClean="0"/>
            <a:t> of </a:t>
          </a:r>
          <a:r>
            <a:rPr lang="tr-TR" sz="2100" kern="1200" dirty="0" err="1" smtClean="0"/>
            <a:t>posession</a:t>
          </a:r>
          <a:r>
            <a:rPr lang="tr-TR" sz="2100" kern="1200" dirty="0" smtClean="0"/>
            <a:t> </a:t>
          </a:r>
          <a:r>
            <a:rPr lang="tr-TR" sz="2100" kern="1200" dirty="0" err="1" smtClean="0"/>
            <a:t>for</a:t>
          </a:r>
          <a:r>
            <a:rPr lang="tr-TR" sz="2100" kern="1200" dirty="0" smtClean="0"/>
            <a:t> a </a:t>
          </a:r>
          <a:r>
            <a:rPr lang="tr-TR" sz="2100" kern="1200" dirty="0" err="1" smtClean="0"/>
            <a:t>fixed</a:t>
          </a:r>
          <a:r>
            <a:rPr lang="tr-TR" sz="2100" kern="1200" dirty="0" smtClean="0"/>
            <a:t> </a:t>
          </a:r>
          <a:r>
            <a:rPr lang="tr-TR" sz="2100" kern="1200" dirty="0" err="1" smtClean="0"/>
            <a:t>or</a:t>
          </a:r>
          <a:r>
            <a:rPr lang="tr-TR" sz="2100" kern="1200" dirty="0" smtClean="0"/>
            <a:t> </a:t>
          </a:r>
          <a:r>
            <a:rPr lang="tr-TR" sz="2100" kern="1200" dirty="0" err="1" smtClean="0"/>
            <a:t>determinable</a:t>
          </a:r>
          <a:r>
            <a:rPr lang="tr-TR" sz="2100" kern="1200" dirty="0" smtClean="0"/>
            <a:t> </a:t>
          </a:r>
          <a:r>
            <a:rPr lang="tr-TR" sz="2100" kern="1200" dirty="0" err="1" smtClean="0"/>
            <a:t>period</a:t>
          </a:r>
          <a:endParaRPr lang="en-US" sz="2100" kern="1200" dirty="0"/>
        </a:p>
      </dsp:txBody>
      <dsp:txXfrm>
        <a:off x="5345282" y="3087986"/>
        <a:ext cx="2995226" cy="9131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A470B-BDFD-4574-9B27-CA18D1E44267}">
      <dsp:nvSpPr>
        <dsp:cNvPr id="0" name=""/>
        <dsp:cNvSpPr/>
      </dsp:nvSpPr>
      <dsp:spPr>
        <a:xfrm>
          <a:off x="0" y="147441"/>
          <a:ext cx="8856984" cy="50368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1" kern="1200" dirty="0" err="1" smtClean="0">
              <a:solidFill>
                <a:schemeClr val="tx1"/>
              </a:solidFill>
            </a:rPr>
            <a:t>Exclusive</a:t>
          </a:r>
          <a:r>
            <a:rPr lang="tr-TR" sz="2100" b="1" kern="1200" dirty="0" smtClean="0">
              <a:solidFill>
                <a:schemeClr val="tx1"/>
              </a:solidFill>
            </a:rPr>
            <a:t> </a:t>
          </a:r>
          <a:r>
            <a:rPr lang="tr-TR" sz="2100" b="1" kern="1200" dirty="0" err="1" smtClean="0">
              <a:solidFill>
                <a:schemeClr val="tx1"/>
              </a:solidFill>
            </a:rPr>
            <a:t>Posession</a:t>
          </a:r>
          <a:endParaRPr lang="en-US" sz="2100" b="1" kern="1200" dirty="0">
            <a:solidFill>
              <a:schemeClr val="tx1"/>
            </a:solidFill>
          </a:endParaRPr>
        </a:p>
      </dsp:txBody>
      <dsp:txXfrm>
        <a:off x="24588" y="172029"/>
        <a:ext cx="8807808" cy="454509"/>
      </dsp:txXfrm>
    </dsp:sp>
    <dsp:sp modelId="{0863B319-1629-4CAE-ACF2-5AECF6220F23}">
      <dsp:nvSpPr>
        <dsp:cNvPr id="0" name=""/>
        <dsp:cNvSpPr/>
      </dsp:nvSpPr>
      <dsp:spPr>
        <a:xfrm>
          <a:off x="0" y="651126"/>
          <a:ext cx="8856984" cy="2043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209"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smtClean="0"/>
            <a:t>Occupy the property</a:t>
          </a:r>
          <a:endParaRPr lang="en-US" sz="1600" kern="1200" dirty="0"/>
        </a:p>
        <a:p>
          <a:pPr marL="171450" lvl="1" indent="-171450" algn="l" defTabSz="711200">
            <a:lnSpc>
              <a:spcPct val="90000"/>
            </a:lnSpc>
            <a:spcBef>
              <a:spcPct val="0"/>
            </a:spcBef>
            <a:spcAft>
              <a:spcPct val="20000"/>
            </a:spcAft>
            <a:buChar char="••"/>
          </a:pPr>
          <a:r>
            <a:rPr lang="en-US" sz="1600" kern="1200" dirty="0" smtClean="0"/>
            <a:t>Control the space</a:t>
          </a:r>
          <a:endParaRPr lang="en-US" sz="1600" kern="1200" dirty="0"/>
        </a:p>
        <a:p>
          <a:pPr marL="171450" lvl="1" indent="-171450" algn="l" defTabSz="711200">
            <a:lnSpc>
              <a:spcPct val="90000"/>
            </a:lnSpc>
            <a:spcBef>
              <a:spcPct val="0"/>
            </a:spcBef>
            <a:spcAft>
              <a:spcPct val="20000"/>
            </a:spcAft>
            <a:buChar char="••"/>
          </a:pPr>
          <a:r>
            <a:rPr lang="en-US" sz="1600" kern="1200" smtClean="0"/>
            <a:t>Exclude all others</a:t>
          </a:r>
          <a:endParaRPr lang="en-US" sz="1600" kern="1200"/>
        </a:p>
        <a:p>
          <a:pPr marL="171450" lvl="1" indent="-171450" algn="l" defTabSz="711200">
            <a:lnSpc>
              <a:spcPct val="90000"/>
            </a:lnSpc>
            <a:spcBef>
              <a:spcPct val="0"/>
            </a:spcBef>
            <a:spcAft>
              <a:spcPct val="20000"/>
            </a:spcAft>
            <a:buChar char="••"/>
          </a:pPr>
          <a:r>
            <a:rPr lang="en-US" sz="1600" kern="1200" dirty="0" smtClean="0"/>
            <a:t>This includes the right to exclude even the landlord, except in limited situations permitted by law or contract.</a:t>
          </a:r>
          <a:endParaRPr lang="en-US" sz="1600" kern="1200" dirty="0"/>
        </a:p>
        <a:p>
          <a:pPr marL="171450" lvl="1" indent="-171450" algn="l" defTabSz="711200">
            <a:lnSpc>
              <a:spcPct val="90000"/>
            </a:lnSpc>
            <a:spcBef>
              <a:spcPct val="0"/>
            </a:spcBef>
            <a:spcAft>
              <a:spcPct val="20000"/>
            </a:spcAft>
            <a:buChar char="••"/>
          </a:pPr>
          <a:r>
            <a:rPr lang="en-US" sz="1600" kern="1200" dirty="0" smtClean="0"/>
            <a:t>If a tenant rents an apartment for 3 years and the landlord cannot enter freely:</a:t>
          </a:r>
          <a:r>
            <a:rPr lang="tr-TR" sz="1600" kern="1200" dirty="0" smtClean="0"/>
            <a:t/>
          </a:r>
          <a:br>
            <a:rPr lang="tr-TR" sz="1600" kern="1200" dirty="0" smtClean="0"/>
          </a:br>
          <a:r>
            <a:rPr lang="tr-TR" sz="1600" kern="1200" dirty="0" smtClean="0"/>
            <a:t>	           </a:t>
          </a:r>
          <a:r>
            <a:rPr lang="en-US" sz="1600" kern="1200" dirty="0" smtClean="0"/>
            <a:t>→ This indicates exclusive possession</a:t>
          </a:r>
          <a:br>
            <a:rPr lang="en-US" sz="1600" kern="1200" dirty="0" smtClean="0"/>
          </a:br>
          <a:r>
            <a:rPr lang="tr-TR" sz="1600" kern="1200" dirty="0" smtClean="0"/>
            <a:t>                      </a:t>
          </a:r>
          <a:r>
            <a:rPr lang="en-US" sz="1600" kern="1200" dirty="0" smtClean="0"/>
            <a:t>→ Therefore, it is a leasehold estate.</a:t>
          </a:r>
          <a:endParaRPr lang="en-US" sz="1600" kern="1200" dirty="0"/>
        </a:p>
      </dsp:txBody>
      <dsp:txXfrm>
        <a:off x="0" y="651126"/>
        <a:ext cx="8856984" cy="2043090"/>
      </dsp:txXfrm>
    </dsp:sp>
    <dsp:sp modelId="{7122ABAF-4CE5-4505-A5E5-C64BBF6527B4}">
      <dsp:nvSpPr>
        <dsp:cNvPr id="0" name=""/>
        <dsp:cNvSpPr/>
      </dsp:nvSpPr>
      <dsp:spPr>
        <a:xfrm>
          <a:off x="0" y="2694216"/>
          <a:ext cx="8856984" cy="50368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1" kern="1200" dirty="0" err="1" smtClean="0">
              <a:solidFill>
                <a:schemeClr val="tx1"/>
              </a:solidFill>
            </a:rPr>
            <a:t>Defined</a:t>
          </a:r>
          <a:r>
            <a:rPr lang="tr-TR" sz="2100" b="1" kern="1200" dirty="0" smtClean="0">
              <a:solidFill>
                <a:schemeClr val="tx1"/>
              </a:solidFill>
            </a:rPr>
            <a:t> </a:t>
          </a:r>
          <a:r>
            <a:rPr lang="tr-TR" sz="2100" b="1" kern="1200" dirty="0" err="1" smtClean="0">
              <a:solidFill>
                <a:schemeClr val="tx1"/>
              </a:solidFill>
            </a:rPr>
            <a:t>Period</a:t>
          </a:r>
          <a:endParaRPr lang="en-US" sz="2100" b="1" kern="1200" dirty="0">
            <a:solidFill>
              <a:schemeClr val="tx1"/>
            </a:solidFill>
          </a:endParaRPr>
        </a:p>
      </dsp:txBody>
      <dsp:txXfrm>
        <a:off x="24588" y="2718804"/>
        <a:ext cx="8807808" cy="454509"/>
      </dsp:txXfrm>
    </dsp:sp>
    <dsp:sp modelId="{BA4CE491-0135-49F5-A13B-B60CEF047EFB}">
      <dsp:nvSpPr>
        <dsp:cNvPr id="0" name=""/>
        <dsp:cNvSpPr/>
      </dsp:nvSpPr>
      <dsp:spPr>
        <a:xfrm>
          <a:off x="0" y="3197901"/>
          <a:ext cx="8856984" cy="825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209"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tr-TR" sz="1600" kern="1200" dirty="0" err="1" smtClean="0"/>
            <a:t>It</a:t>
          </a:r>
          <a:r>
            <a:rPr lang="tr-TR" sz="1600" kern="1200" dirty="0" smtClean="0"/>
            <a:t> </a:t>
          </a:r>
          <a:r>
            <a:rPr lang="en-US" sz="1600" kern="1200" dirty="0" smtClean="0"/>
            <a:t>means that the duration of occupation must be certain or capable of being made certain.</a:t>
          </a:r>
          <a:endParaRPr lang="en-US" sz="1600" kern="1200" dirty="0"/>
        </a:p>
        <a:p>
          <a:pPr marL="171450" lvl="1" indent="-171450" algn="l" defTabSz="711200">
            <a:lnSpc>
              <a:spcPct val="90000"/>
            </a:lnSpc>
            <a:spcBef>
              <a:spcPct val="0"/>
            </a:spcBef>
            <a:spcAft>
              <a:spcPct val="20000"/>
            </a:spcAft>
            <a:buChar char="••"/>
          </a:pPr>
          <a:r>
            <a:rPr lang="en-US" sz="1600" kern="1200" dirty="0" smtClean="0"/>
            <a:t>The beginning and end of the term must be clearly specified or objectively determinable.</a:t>
          </a:r>
          <a:endParaRPr lang="en-US" sz="1600" kern="1200" dirty="0"/>
        </a:p>
        <a:p>
          <a:pPr marL="171450" lvl="1" indent="-171450" algn="l" defTabSz="711200">
            <a:lnSpc>
              <a:spcPct val="90000"/>
            </a:lnSpc>
            <a:spcBef>
              <a:spcPct val="0"/>
            </a:spcBef>
            <a:spcAft>
              <a:spcPct val="20000"/>
            </a:spcAft>
            <a:buChar char="••"/>
          </a:pPr>
          <a:r>
            <a:rPr lang="en-US" sz="1600" kern="1200" dirty="0" smtClean="0"/>
            <a:t>For five years”</a:t>
          </a:r>
          <a:r>
            <a:rPr lang="tr-TR" sz="1600" kern="1200" dirty="0" smtClean="0"/>
            <a:t>, </a:t>
          </a:r>
          <a:r>
            <a:rPr lang="en-US" sz="1600" kern="1200" dirty="0" smtClean="0"/>
            <a:t>“From 1 January 2025 to 1 January 2030</a:t>
          </a:r>
          <a:r>
            <a:rPr lang="tr-TR" sz="1600" kern="1200" dirty="0" smtClean="0"/>
            <a:t>, </a:t>
          </a:r>
          <a:r>
            <a:rPr lang="en-US" sz="1600" kern="1200" dirty="0" smtClean="0"/>
            <a:t>“For the duration of the academic year”</a:t>
          </a:r>
          <a:endParaRPr lang="en-US" sz="1600" kern="1200" dirty="0"/>
        </a:p>
      </dsp:txBody>
      <dsp:txXfrm>
        <a:off x="0" y="3197901"/>
        <a:ext cx="8856984" cy="825930"/>
      </dsp:txXfrm>
    </dsp:sp>
    <dsp:sp modelId="{F64522DA-6357-4BD3-B0E9-F8BA964D6E93}">
      <dsp:nvSpPr>
        <dsp:cNvPr id="0" name=""/>
        <dsp:cNvSpPr/>
      </dsp:nvSpPr>
      <dsp:spPr>
        <a:xfrm>
          <a:off x="0" y="4023831"/>
          <a:ext cx="8856984" cy="50368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1" kern="1200" dirty="0" smtClean="0">
              <a:solidFill>
                <a:schemeClr val="tx1"/>
              </a:solidFill>
            </a:rPr>
            <a:t>Exchange </a:t>
          </a:r>
          <a:r>
            <a:rPr lang="tr-TR" sz="2100" b="1" kern="1200" dirty="0" err="1" smtClean="0">
              <a:solidFill>
                <a:schemeClr val="tx1"/>
              </a:solidFill>
            </a:rPr>
            <a:t>For</a:t>
          </a:r>
          <a:r>
            <a:rPr lang="tr-TR" sz="2100" b="1" kern="1200" dirty="0" smtClean="0">
              <a:solidFill>
                <a:schemeClr val="tx1"/>
              </a:solidFill>
            </a:rPr>
            <a:t> </a:t>
          </a:r>
          <a:r>
            <a:rPr lang="tr-TR" sz="2100" b="1" kern="1200" dirty="0" err="1" smtClean="0">
              <a:solidFill>
                <a:schemeClr val="tx1"/>
              </a:solidFill>
            </a:rPr>
            <a:t>Rent</a:t>
          </a:r>
          <a:endParaRPr lang="en-US" sz="2100" b="1" kern="1200" dirty="0">
            <a:solidFill>
              <a:schemeClr val="tx1"/>
            </a:solidFill>
          </a:endParaRPr>
        </a:p>
      </dsp:txBody>
      <dsp:txXfrm>
        <a:off x="24588" y="4048419"/>
        <a:ext cx="8807808" cy="454509"/>
      </dsp:txXfrm>
    </dsp:sp>
    <dsp:sp modelId="{B9BE72B2-11F4-4F5C-8795-0EFA8F7D4AC8}">
      <dsp:nvSpPr>
        <dsp:cNvPr id="0" name=""/>
        <dsp:cNvSpPr/>
      </dsp:nvSpPr>
      <dsp:spPr>
        <a:xfrm>
          <a:off x="0" y="4527516"/>
          <a:ext cx="8856984" cy="554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209"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tr-TR" sz="1600" kern="1200" dirty="0" err="1" smtClean="0"/>
            <a:t>Tenants</a:t>
          </a:r>
          <a:r>
            <a:rPr lang="tr-TR" sz="1600" kern="1200" dirty="0" smtClean="0"/>
            <a:t> pay </a:t>
          </a:r>
          <a:r>
            <a:rPr lang="tr-TR" sz="1600" kern="1200" dirty="0" err="1" smtClean="0"/>
            <a:t>money</a:t>
          </a:r>
          <a:r>
            <a:rPr lang="tr-TR" sz="1600" kern="1200" dirty="0" smtClean="0"/>
            <a:t> </a:t>
          </a:r>
          <a:r>
            <a:rPr lang="tr-TR" sz="1600" kern="1200" dirty="0" err="1" smtClean="0"/>
            <a:t>to</a:t>
          </a:r>
          <a:r>
            <a:rPr lang="tr-TR" sz="1600" kern="1200" dirty="0" smtClean="0"/>
            <a:t> </a:t>
          </a:r>
          <a:r>
            <a:rPr lang="tr-TR" sz="1600" kern="1200" dirty="0" err="1" smtClean="0"/>
            <a:t>the</a:t>
          </a:r>
          <a:r>
            <a:rPr lang="tr-TR" sz="1600" kern="1200" dirty="0" smtClean="0"/>
            <a:t> </a:t>
          </a:r>
          <a:r>
            <a:rPr lang="tr-TR" sz="1600" kern="1200" dirty="0" err="1" smtClean="0"/>
            <a:t>landlord</a:t>
          </a:r>
          <a:r>
            <a:rPr lang="tr-TR" sz="1600" kern="1200" dirty="0" smtClean="0"/>
            <a:t> in </a:t>
          </a:r>
          <a:r>
            <a:rPr lang="tr-TR" sz="1600" kern="1200" dirty="0" err="1" smtClean="0"/>
            <a:t>return</a:t>
          </a:r>
          <a:r>
            <a:rPr lang="tr-TR" sz="1600" kern="1200" dirty="0" smtClean="0"/>
            <a:t> </a:t>
          </a:r>
          <a:r>
            <a:rPr lang="tr-TR" sz="1600" kern="1200" dirty="0" err="1" smtClean="0"/>
            <a:t>for</a:t>
          </a:r>
          <a:r>
            <a:rPr lang="tr-TR" sz="1600" kern="1200" dirty="0" smtClean="0"/>
            <a:t> </a:t>
          </a:r>
          <a:r>
            <a:rPr lang="tr-TR" sz="1600" kern="1200" dirty="0" err="1" smtClean="0"/>
            <a:t>the</a:t>
          </a:r>
          <a:r>
            <a:rPr lang="tr-TR" sz="1600" kern="1200" dirty="0" smtClean="0"/>
            <a:t> </a:t>
          </a:r>
          <a:r>
            <a:rPr lang="tr-TR" sz="1600" kern="1200" dirty="0" err="1" smtClean="0"/>
            <a:t>right</a:t>
          </a:r>
          <a:r>
            <a:rPr lang="tr-TR" sz="1600" kern="1200" dirty="0" smtClean="0"/>
            <a:t> </a:t>
          </a:r>
          <a:r>
            <a:rPr lang="tr-TR" sz="1600" kern="1200" dirty="0" err="1" smtClean="0"/>
            <a:t>to</a:t>
          </a:r>
          <a:r>
            <a:rPr lang="tr-TR" sz="1600" kern="1200" dirty="0" smtClean="0"/>
            <a:t> </a:t>
          </a:r>
          <a:r>
            <a:rPr lang="tr-TR" sz="1600" kern="1200" dirty="0" err="1" smtClean="0"/>
            <a:t>occupy</a:t>
          </a:r>
          <a:r>
            <a:rPr lang="tr-TR" sz="1600" kern="1200" dirty="0" smtClean="0"/>
            <a:t> </a:t>
          </a:r>
          <a:r>
            <a:rPr lang="tr-TR" sz="1600" kern="1200" dirty="0" err="1" smtClean="0"/>
            <a:t>the</a:t>
          </a:r>
          <a:r>
            <a:rPr lang="tr-TR" sz="1600" kern="1200" dirty="0" smtClean="0"/>
            <a:t> </a:t>
          </a:r>
          <a:r>
            <a:rPr lang="tr-TR" sz="1600" kern="1200" dirty="0" err="1" smtClean="0"/>
            <a:t>property</a:t>
          </a:r>
          <a:endParaRPr lang="en-US" sz="1600" kern="1200" dirty="0"/>
        </a:p>
        <a:p>
          <a:pPr marL="171450" lvl="1" indent="-171450" algn="l" defTabSz="711200">
            <a:lnSpc>
              <a:spcPct val="90000"/>
            </a:lnSpc>
            <a:spcBef>
              <a:spcPct val="0"/>
            </a:spcBef>
            <a:spcAft>
              <a:spcPct val="20000"/>
            </a:spcAft>
            <a:buChar char="••"/>
          </a:pPr>
          <a:r>
            <a:rPr lang="tr-TR" sz="1600" kern="1200" dirty="0" err="1" smtClean="0"/>
            <a:t>Periodically</a:t>
          </a:r>
          <a:r>
            <a:rPr lang="tr-TR" sz="1600" kern="1200" dirty="0" smtClean="0"/>
            <a:t> </a:t>
          </a:r>
          <a:r>
            <a:rPr lang="tr-TR" sz="1600" kern="1200" dirty="0" err="1" smtClean="0"/>
            <a:t>or</a:t>
          </a:r>
          <a:r>
            <a:rPr lang="tr-TR" sz="1600" kern="1200" dirty="0" smtClean="0"/>
            <a:t> as </a:t>
          </a:r>
          <a:r>
            <a:rPr lang="tr-TR" sz="1600" kern="1200" dirty="0" err="1" smtClean="0"/>
            <a:t>agreed</a:t>
          </a:r>
          <a:r>
            <a:rPr lang="tr-TR" sz="1600" kern="1200" dirty="0" smtClean="0"/>
            <a:t> in </a:t>
          </a:r>
          <a:r>
            <a:rPr lang="tr-TR" sz="1600" kern="1200" dirty="0" err="1" smtClean="0"/>
            <a:t>the</a:t>
          </a:r>
          <a:r>
            <a:rPr lang="tr-TR" sz="1600" kern="1200" dirty="0" smtClean="0"/>
            <a:t> </a:t>
          </a:r>
          <a:r>
            <a:rPr lang="tr-TR" sz="1600" kern="1200" dirty="0" err="1" smtClean="0"/>
            <a:t>contract</a:t>
          </a:r>
          <a:endParaRPr lang="en-US" sz="1600" kern="1200" dirty="0"/>
        </a:p>
      </dsp:txBody>
      <dsp:txXfrm>
        <a:off x="0" y="4527516"/>
        <a:ext cx="8856984" cy="5542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11908E-5DC1-4A7E-B843-F5E0DC632D07}">
      <dsp:nvSpPr>
        <dsp:cNvPr id="0" name=""/>
        <dsp:cNvSpPr/>
      </dsp:nvSpPr>
      <dsp:spPr>
        <a:xfrm>
          <a:off x="0" y="116441"/>
          <a:ext cx="9036496" cy="6475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err="1" smtClean="0"/>
            <a:t>Easement</a:t>
          </a:r>
          <a:endParaRPr lang="en-US" sz="2700" kern="1200" dirty="0"/>
        </a:p>
      </dsp:txBody>
      <dsp:txXfrm>
        <a:off x="31613" y="148054"/>
        <a:ext cx="8973270" cy="584369"/>
      </dsp:txXfrm>
    </dsp:sp>
    <dsp:sp modelId="{492117DE-16A2-49E7-86D1-9FABE0B9C82E}">
      <dsp:nvSpPr>
        <dsp:cNvPr id="0" name=""/>
        <dsp:cNvSpPr/>
      </dsp:nvSpPr>
      <dsp:spPr>
        <a:xfrm>
          <a:off x="0" y="764036"/>
          <a:ext cx="9036496" cy="1900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6909"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sz="2100" kern="1200" dirty="0" smtClean="0"/>
            <a:t>An </a:t>
          </a:r>
          <a:r>
            <a:rPr lang="en-US" sz="2100" b="1" kern="1200" dirty="0" smtClean="0"/>
            <a:t>easement</a:t>
          </a:r>
          <a:r>
            <a:rPr lang="en-US" sz="2100" kern="1200" dirty="0" smtClean="0"/>
            <a:t> grants a limited and specific right over another person’s land. It typically allows a particular use, such as passing over land (right of way) or installing utilities.</a:t>
          </a:r>
          <a:endParaRPr lang="en-US" sz="2100" kern="1200" dirty="0"/>
        </a:p>
        <a:p>
          <a:pPr marL="228600" lvl="1" indent="-228600" algn="l" defTabSz="933450">
            <a:lnSpc>
              <a:spcPct val="90000"/>
            </a:lnSpc>
            <a:spcBef>
              <a:spcPct val="0"/>
            </a:spcBef>
            <a:spcAft>
              <a:spcPct val="20000"/>
            </a:spcAft>
            <a:buChar char="••"/>
          </a:pPr>
          <a:r>
            <a:rPr lang="en-US" sz="2100" kern="1200" dirty="0" smtClean="0"/>
            <a:t>The holder does not gain general control over the property and cannot derive full economic benefit from it. Ownership and general possession remain entirely with the landowner.</a:t>
          </a:r>
          <a:endParaRPr lang="en-US" sz="2100" kern="1200" dirty="0"/>
        </a:p>
      </dsp:txBody>
      <dsp:txXfrm>
        <a:off x="0" y="764036"/>
        <a:ext cx="9036496" cy="1900260"/>
      </dsp:txXfrm>
    </dsp:sp>
    <dsp:sp modelId="{2A49F487-71AE-4498-9D9D-979975B33EDD}">
      <dsp:nvSpPr>
        <dsp:cNvPr id="0" name=""/>
        <dsp:cNvSpPr/>
      </dsp:nvSpPr>
      <dsp:spPr>
        <a:xfrm>
          <a:off x="0" y="2664295"/>
          <a:ext cx="9036496" cy="6475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tr-TR" sz="2700" kern="1200" dirty="0" err="1" smtClean="0"/>
            <a:t>Usufruct</a:t>
          </a:r>
          <a:endParaRPr lang="en-US" sz="2700" kern="1200" dirty="0"/>
        </a:p>
      </dsp:txBody>
      <dsp:txXfrm>
        <a:off x="31613" y="2695908"/>
        <a:ext cx="8973270" cy="584369"/>
      </dsp:txXfrm>
    </dsp:sp>
    <dsp:sp modelId="{066A8451-EE20-480B-8DCE-F39D775E682D}">
      <dsp:nvSpPr>
        <dsp:cNvPr id="0" name=""/>
        <dsp:cNvSpPr/>
      </dsp:nvSpPr>
      <dsp:spPr>
        <a:xfrm>
          <a:off x="0" y="3311890"/>
          <a:ext cx="9036496" cy="1900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6909"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tr-TR" sz="2100" kern="1200" dirty="0" err="1" smtClean="0"/>
            <a:t>It</a:t>
          </a:r>
          <a:r>
            <a:rPr lang="tr-TR" sz="2100" kern="1200" dirty="0" smtClean="0"/>
            <a:t> </a:t>
          </a:r>
          <a:r>
            <a:rPr lang="en-US" sz="2100" kern="1200" dirty="0" smtClean="0"/>
            <a:t>grants a much broader right. The </a:t>
          </a:r>
          <a:r>
            <a:rPr lang="en-US" sz="2100" kern="1200" dirty="0" err="1" smtClean="0"/>
            <a:t>usufructuary</a:t>
          </a:r>
          <a:r>
            <a:rPr lang="en-US" sz="2100" kern="1200" dirty="0" smtClean="0"/>
            <a:t> may use the property and collect its fruits or income. </a:t>
          </a:r>
          <a:endParaRPr lang="en-US" sz="2100" kern="1200" dirty="0"/>
        </a:p>
        <a:p>
          <a:pPr marL="228600" lvl="1" indent="-228600" algn="l" defTabSz="933450">
            <a:lnSpc>
              <a:spcPct val="90000"/>
            </a:lnSpc>
            <a:spcBef>
              <a:spcPct val="0"/>
            </a:spcBef>
            <a:spcAft>
              <a:spcPct val="20000"/>
            </a:spcAft>
            <a:buChar char="••"/>
          </a:pPr>
          <a:r>
            <a:rPr lang="tr-TR" sz="2100" kern="1200" dirty="0" smtClean="0"/>
            <a:t>A</a:t>
          </a:r>
          <a:r>
            <a:rPr lang="en-US" sz="2100" kern="1200" dirty="0" err="1" smtClean="0"/>
            <a:t>lthough</a:t>
          </a:r>
          <a:r>
            <a:rPr lang="en-US" sz="2100" kern="1200" dirty="0" smtClean="0"/>
            <a:t> ownership remains with another person (the bare owner), the </a:t>
          </a:r>
          <a:r>
            <a:rPr lang="en-US" sz="2100" kern="1200" dirty="0" err="1" smtClean="0"/>
            <a:t>usufructuary</a:t>
          </a:r>
          <a:r>
            <a:rPr lang="en-US" sz="2100" kern="1200" dirty="0" smtClean="0"/>
            <a:t> effectively exercises the economic functions of the property. The only major limitation is the obligation to preserve the substance of the asset.</a:t>
          </a:r>
          <a:endParaRPr lang="en-US" sz="2100" kern="1200" dirty="0"/>
        </a:p>
      </dsp:txBody>
      <dsp:txXfrm>
        <a:off x="0" y="3311890"/>
        <a:ext cx="9036496" cy="19002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5A2BFA-5381-4A03-B2D2-3A02BBD2B48D}">
      <dsp:nvSpPr>
        <dsp:cNvPr id="0" name=""/>
        <dsp:cNvSpPr/>
      </dsp:nvSpPr>
      <dsp:spPr>
        <a:xfrm>
          <a:off x="702078" y="0"/>
          <a:ext cx="4500500" cy="1800200"/>
        </a:xfrm>
        <a:prstGeom prst="leftRightRibb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424003-E1D7-4B6A-82C3-DFB52714B601}">
      <dsp:nvSpPr>
        <dsp:cNvPr id="0" name=""/>
        <dsp:cNvSpPr/>
      </dsp:nvSpPr>
      <dsp:spPr>
        <a:xfrm>
          <a:off x="1242138" y="315034"/>
          <a:ext cx="1485165" cy="882098"/>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8900" rIns="0" bIns="95250" numCol="1" spcCol="1270" anchor="ctr" anchorCtr="0">
          <a:noAutofit/>
        </a:bodyPr>
        <a:lstStyle/>
        <a:p>
          <a:pPr lvl="0" algn="ctr" defTabSz="1111250">
            <a:lnSpc>
              <a:spcPct val="90000"/>
            </a:lnSpc>
            <a:spcBef>
              <a:spcPct val="0"/>
            </a:spcBef>
            <a:spcAft>
              <a:spcPct val="35000"/>
            </a:spcAft>
          </a:pPr>
          <a:r>
            <a:rPr lang="tr-TR" sz="2500" b="1" kern="1200" dirty="0" smtClean="0"/>
            <a:t>Real </a:t>
          </a:r>
          <a:r>
            <a:rPr lang="tr-TR" sz="2500" b="1" kern="1200" dirty="0" err="1" smtClean="0"/>
            <a:t>Property</a:t>
          </a:r>
          <a:endParaRPr lang="en-US" sz="2500" b="1" kern="1200" dirty="0"/>
        </a:p>
      </dsp:txBody>
      <dsp:txXfrm>
        <a:off x="1242138" y="315034"/>
        <a:ext cx="1485165" cy="882098"/>
      </dsp:txXfrm>
    </dsp:sp>
    <dsp:sp modelId="{E1D16386-2C7B-4C6B-955F-2E338EA08337}">
      <dsp:nvSpPr>
        <dsp:cNvPr id="0" name=""/>
        <dsp:cNvSpPr/>
      </dsp:nvSpPr>
      <dsp:spPr>
        <a:xfrm>
          <a:off x="2952328" y="603066"/>
          <a:ext cx="1755195" cy="882098"/>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8900" rIns="0" bIns="95250" numCol="1" spcCol="1270" anchor="ctr" anchorCtr="0">
          <a:noAutofit/>
        </a:bodyPr>
        <a:lstStyle/>
        <a:p>
          <a:pPr lvl="0" algn="ctr" defTabSz="1111250">
            <a:lnSpc>
              <a:spcPct val="90000"/>
            </a:lnSpc>
            <a:spcBef>
              <a:spcPct val="0"/>
            </a:spcBef>
            <a:spcAft>
              <a:spcPct val="35000"/>
            </a:spcAft>
          </a:pPr>
          <a:r>
            <a:rPr lang="tr-TR" sz="2500" b="1" kern="1200" dirty="0" err="1" smtClean="0"/>
            <a:t>Movable</a:t>
          </a:r>
          <a:r>
            <a:rPr lang="tr-TR" sz="2500" b="1" kern="1200" dirty="0" smtClean="0"/>
            <a:t> </a:t>
          </a:r>
          <a:r>
            <a:rPr lang="tr-TR" sz="2500" b="1" kern="1200" dirty="0" err="1" smtClean="0"/>
            <a:t>Property</a:t>
          </a:r>
          <a:endParaRPr lang="en-US" sz="2500" b="1" kern="1200" dirty="0"/>
        </a:p>
      </dsp:txBody>
      <dsp:txXfrm>
        <a:off x="2952328" y="603066"/>
        <a:ext cx="1755195" cy="8820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8CA7E6-1274-4EEB-825E-37561AD713D6}">
      <dsp:nvSpPr>
        <dsp:cNvPr id="0" name=""/>
        <dsp:cNvSpPr/>
      </dsp:nvSpPr>
      <dsp:spPr>
        <a:xfrm>
          <a:off x="5554839" y="3868269"/>
          <a:ext cx="2810184" cy="182036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tr-TR" sz="1600" b="1" kern="1200" dirty="0" err="1" smtClean="0"/>
            <a:t>Requires</a:t>
          </a:r>
          <a:r>
            <a:rPr lang="tr-TR" sz="1600" b="1" kern="1200" dirty="0" smtClean="0"/>
            <a:t> </a:t>
          </a:r>
          <a:r>
            <a:rPr lang="tr-TR" sz="1600" b="1" kern="1200" dirty="0" err="1" smtClean="0"/>
            <a:t>registration</a:t>
          </a:r>
          <a:endParaRPr lang="en-US" sz="1600" b="1" kern="1200" dirty="0"/>
        </a:p>
      </dsp:txBody>
      <dsp:txXfrm>
        <a:off x="6437881" y="4363347"/>
        <a:ext cx="1887154" cy="1285297"/>
      </dsp:txXfrm>
    </dsp:sp>
    <dsp:sp modelId="{2912140A-C3CE-4F5A-9F0A-7871DA5E2F0E}">
      <dsp:nvSpPr>
        <dsp:cNvPr id="0" name=""/>
        <dsp:cNvSpPr/>
      </dsp:nvSpPr>
      <dsp:spPr>
        <a:xfrm>
          <a:off x="778976" y="3868269"/>
          <a:ext cx="3191835" cy="182036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tr-TR" sz="1600" b="1" kern="1200" dirty="0" err="1" smtClean="0"/>
            <a:t>Easements</a:t>
          </a:r>
          <a:endParaRPr lang="en-US" sz="1600" b="1" kern="1200" dirty="0"/>
        </a:p>
        <a:p>
          <a:pPr marL="171450" lvl="1" indent="-171450" algn="l" defTabSz="711200">
            <a:lnSpc>
              <a:spcPct val="90000"/>
            </a:lnSpc>
            <a:spcBef>
              <a:spcPct val="0"/>
            </a:spcBef>
            <a:spcAft>
              <a:spcPct val="15000"/>
            </a:spcAft>
            <a:buChar char="••"/>
          </a:pPr>
          <a:r>
            <a:rPr lang="tr-TR" sz="1600" b="1" kern="1200" smtClean="0"/>
            <a:t>Mortgages</a:t>
          </a:r>
          <a:endParaRPr lang="en-US" sz="1600" b="1" kern="1200" dirty="0"/>
        </a:p>
        <a:p>
          <a:pPr marL="171450" lvl="1" indent="-171450" algn="l" defTabSz="711200">
            <a:lnSpc>
              <a:spcPct val="90000"/>
            </a:lnSpc>
            <a:spcBef>
              <a:spcPct val="0"/>
            </a:spcBef>
            <a:spcAft>
              <a:spcPct val="15000"/>
            </a:spcAft>
            <a:buChar char="••"/>
          </a:pPr>
          <a:r>
            <a:rPr lang="tr-TR" sz="1600" b="1" kern="1200" dirty="0" err="1" smtClean="0"/>
            <a:t>Formal</a:t>
          </a:r>
          <a:r>
            <a:rPr lang="tr-TR" sz="1600" b="1" kern="1200" dirty="0" smtClean="0"/>
            <a:t> </a:t>
          </a:r>
          <a:r>
            <a:rPr lang="tr-TR" sz="1600" b="1" kern="1200" dirty="0" err="1" smtClean="0"/>
            <a:t>documentation</a:t>
          </a:r>
          <a:r>
            <a:rPr lang="tr-TR" sz="1600" b="1" kern="1200" dirty="0" smtClean="0"/>
            <a:t> (</a:t>
          </a:r>
          <a:r>
            <a:rPr lang="tr-TR" sz="1600" b="1" kern="1200" dirty="0" err="1" smtClean="0"/>
            <a:t>deeds</a:t>
          </a:r>
          <a:r>
            <a:rPr lang="tr-TR" sz="1600" b="1" kern="1200" dirty="0" smtClean="0"/>
            <a:t> </a:t>
          </a:r>
          <a:r>
            <a:rPr lang="tr-TR" sz="1600" b="1" kern="1200" dirty="0" err="1" smtClean="0"/>
            <a:t>etc</a:t>
          </a:r>
          <a:r>
            <a:rPr lang="tr-TR" sz="1600" b="1" kern="1200" dirty="0" smtClean="0"/>
            <a:t>.)</a:t>
          </a:r>
          <a:endParaRPr lang="en-US" sz="1600" b="1" kern="1200" dirty="0"/>
        </a:p>
      </dsp:txBody>
      <dsp:txXfrm>
        <a:off x="818963" y="4363347"/>
        <a:ext cx="2154310" cy="1285297"/>
      </dsp:txXfrm>
    </dsp:sp>
    <dsp:sp modelId="{D1D8E29F-EEE5-4173-BDDB-562574C31BEC}">
      <dsp:nvSpPr>
        <dsp:cNvPr id="0" name=""/>
        <dsp:cNvSpPr/>
      </dsp:nvSpPr>
      <dsp:spPr>
        <a:xfrm>
          <a:off x="5554839" y="0"/>
          <a:ext cx="2810184" cy="182036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tr-TR" sz="1600" b="1" kern="1200" dirty="0" err="1" smtClean="0"/>
            <a:t>Immovable</a:t>
          </a:r>
          <a:r>
            <a:rPr lang="tr-TR" sz="1600" b="1" kern="1200" dirty="0" smtClean="0"/>
            <a:t> </a:t>
          </a:r>
          <a:r>
            <a:rPr lang="tr-TR" sz="1600" b="1" kern="1200" dirty="0" err="1" smtClean="0"/>
            <a:t>and</a:t>
          </a:r>
          <a:r>
            <a:rPr lang="tr-TR" sz="1600" b="1" kern="1200" dirty="0" smtClean="0"/>
            <a:t> </a:t>
          </a:r>
          <a:r>
            <a:rPr lang="tr-TR" sz="1600" b="1" kern="1200" dirty="0" err="1" smtClean="0"/>
            <a:t>unique</a:t>
          </a:r>
          <a:endParaRPr lang="en-US" sz="1600" b="1" kern="1200" dirty="0"/>
        </a:p>
      </dsp:txBody>
      <dsp:txXfrm>
        <a:off x="6437881" y="39987"/>
        <a:ext cx="1887154" cy="1285297"/>
      </dsp:txXfrm>
    </dsp:sp>
    <dsp:sp modelId="{8461970D-ABEE-4A67-82BB-DE1B17EBC755}">
      <dsp:nvSpPr>
        <dsp:cNvPr id="0" name=""/>
        <dsp:cNvSpPr/>
      </dsp:nvSpPr>
      <dsp:spPr>
        <a:xfrm>
          <a:off x="969801" y="0"/>
          <a:ext cx="2810184" cy="182036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tr-TR" sz="1600" b="1" kern="1200" dirty="0" smtClean="0"/>
            <a:t>Real </a:t>
          </a:r>
          <a:r>
            <a:rPr lang="tr-TR" sz="1600" b="1" kern="1200" dirty="0" err="1" smtClean="0"/>
            <a:t>property</a:t>
          </a:r>
          <a:r>
            <a:rPr lang="tr-TR" sz="1600" b="1" kern="1200" dirty="0" smtClean="0"/>
            <a:t> </a:t>
          </a:r>
          <a:r>
            <a:rPr lang="tr-TR" sz="1600" b="1" kern="1200" dirty="0" err="1" smtClean="0"/>
            <a:t>more</a:t>
          </a:r>
          <a:r>
            <a:rPr lang="tr-TR" sz="1600" b="1" kern="1200" dirty="0" smtClean="0"/>
            <a:t> </a:t>
          </a:r>
          <a:r>
            <a:rPr lang="tr-TR" sz="1600" b="1" kern="1200" dirty="0" err="1" smtClean="0"/>
            <a:t>valuable</a:t>
          </a:r>
          <a:r>
            <a:rPr lang="tr-TR" sz="1600" b="1" kern="1200" dirty="0" smtClean="0"/>
            <a:t> </a:t>
          </a:r>
          <a:r>
            <a:rPr lang="tr-TR" sz="1600" b="1" kern="1200" dirty="0" err="1" smtClean="0"/>
            <a:t>and</a:t>
          </a:r>
          <a:r>
            <a:rPr lang="tr-TR" sz="1600" b="1" kern="1200" dirty="0" smtClean="0"/>
            <a:t> </a:t>
          </a:r>
          <a:r>
            <a:rPr lang="tr-TR" sz="1600" b="1" kern="1200" dirty="0" err="1" smtClean="0"/>
            <a:t>socially</a:t>
          </a:r>
          <a:r>
            <a:rPr lang="tr-TR" sz="1600" b="1" kern="1200" dirty="0" smtClean="0"/>
            <a:t> </a:t>
          </a:r>
          <a:r>
            <a:rPr lang="tr-TR" sz="1600" b="1" kern="1200" dirty="0" err="1" smtClean="0"/>
            <a:t>significant</a:t>
          </a:r>
          <a:r>
            <a:rPr lang="tr-TR" sz="1600" b="1" kern="1200" dirty="0" smtClean="0"/>
            <a:t> </a:t>
          </a:r>
          <a:r>
            <a:rPr lang="tr-TR" sz="1600" b="1" kern="1200" dirty="0" err="1" smtClean="0"/>
            <a:t>than</a:t>
          </a:r>
          <a:r>
            <a:rPr lang="tr-TR" sz="1600" b="1" kern="1200" dirty="0" smtClean="0"/>
            <a:t> </a:t>
          </a:r>
          <a:r>
            <a:rPr lang="tr-TR" sz="1600" b="1" kern="1200" dirty="0" err="1" smtClean="0"/>
            <a:t>movable</a:t>
          </a:r>
          <a:r>
            <a:rPr lang="tr-TR" sz="1600" b="1" kern="1200" dirty="0" smtClean="0"/>
            <a:t>.. (</a:t>
          </a:r>
          <a:r>
            <a:rPr lang="tr-TR" sz="1600" b="1" kern="1200" dirty="0" err="1" smtClean="0"/>
            <a:t>stricter</a:t>
          </a:r>
          <a:r>
            <a:rPr lang="tr-TR" sz="1600" b="1" kern="1200" dirty="0" smtClean="0"/>
            <a:t> </a:t>
          </a:r>
          <a:r>
            <a:rPr lang="tr-TR" sz="1600" b="1" kern="1200" dirty="0" err="1" smtClean="0"/>
            <a:t>regulation</a:t>
          </a:r>
          <a:r>
            <a:rPr lang="tr-TR" sz="1600" b="1" kern="1200" dirty="0" smtClean="0"/>
            <a:t>)</a:t>
          </a:r>
          <a:endParaRPr lang="en-US" sz="1600" b="1" kern="1200" dirty="0"/>
        </a:p>
      </dsp:txBody>
      <dsp:txXfrm>
        <a:off x="1009788" y="39987"/>
        <a:ext cx="1887154" cy="1285297"/>
      </dsp:txXfrm>
    </dsp:sp>
    <dsp:sp modelId="{5938E248-DEEA-4D29-AEEE-3C70D31969CB}">
      <dsp:nvSpPr>
        <dsp:cNvPr id="0" name=""/>
        <dsp:cNvSpPr/>
      </dsp:nvSpPr>
      <dsp:spPr>
        <a:xfrm>
          <a:off x="2051936" y="324252"/>
          <a:ext cx="2463177" cy="2463177"/>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dirty="0" smtClean="0"/>
            <a:t>Value </a:t>
          </a:r>
          <a:r>
            <a:rPr lang="tr-TR" sz="2400" b="1" kern="1200" dirty="0" err="1" smtClean="0"/>
            <a:t>and</a:t>
          </a:r>
          <a:r>
            <a:rPr lang="tr-TR" sz="2400" b="1" kern="1200" dirty="0" smtClean="0"/>
            <a:t> </a:t>
          </a:r>
          <a:r>
            <a:rPr lang="tr-TR" sz="2400" b="1" kern="1200" dirty="0" err="1" smtClean="0"/>
            <a:t>Social</a:t>
          </a:r>
          <a:r>
            <a:rPr lang="tr-TR" sz="2400" b="1" kern="1200" dirty="0" smtClean="0"/>
            <a:t> </a:t>
          </a:r>
          <a:r>
            <a:rPr lang="tr-TR" sz="2400" b="1" kern="1200" dirty="0" err="1" smtClean="0"/>
            <a:t>Importance</a:t>
          </a:r>
          <a:endParaRPr lang="en-US" sz="2400" b="1" kern="1200" dirty="0"/>
        </a:p>
      </dsp:txBody>
      <dsp:txXfrm>
        <a:off x="2773384" y="1045700"/>
        <a:ext cx="1741729" cy="1741729"/>
      </dsp:txXfrm>
    </dsp:sp>
    <dsp:sp modelId="{1CC41F84-5100-4D6D-A4F4-BE92A5960629}">
      <dsp:nvSpPr>
        <dsp:cNvPr id="0" name=""/>
        <dsp:cNvSpPr/>
      </dsp:nvSpPr>
      <dsp:spPr>
        <a:xfrm rot="5400000">
          <a:off x="4628886" y="324252"/>
          <a:ext cx="2463177" cy="2463177"/>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dirty="0" smtClean="0"/>
            <a:t>Nature of </a:t>
          </a:r>
          <a:r>
            <a:rPr lang="tr-TR" sz="2400" b="1" kern="1200" dirty="0" err="1" smtClean="0"/>
            <a:t>the</a:t>
          </a:r>
          <a:r>
            <a:rPr lang="tr-TR" sz="2400" b="1" kern="1200" dirty="0" smtClean="0"/>
            <a:t> </a:t>
          </a:r>
          <a:r>
            <a:rPr lang="tr-TR" sz="2400" b="1" kern="1200" dirty="0" err="1" smtClean="0"/>
            <a:t>Property</a:t>
          </a:r>
          <a:endParaRPr lang="en-US" sz="2400" b="1" kern="1200" dirty="0"/>
        </a:p>
      </dsp:txBody>
      <dsp:txXfrm rot="-5400000">
        <a:off x="4628886" y="1045700"/>
        <a:ext cx="1741729" cy="1741729"/>
      </dsp:txXfrm>
    </dsp:sp>
    <dsp:sp modelId="{97EE283F-51AB-4B35-93B1-283A98D4601F}">
      <dsp:nvSpPr>
        <dsp:cNvPr id="0" name=""/>
        <dsp:cNvSpPr/>
      </dsp:nvSpPr>
      <dsp:spPr>
        <a:xfrm rot="10800000">
          <a:off x="4628886" y="2901202"/>
          <a:ext cx="2463177" cy="2463177"/>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dirty="0" smtClean="0"/>
            <a:t>Transfer of </a:t>
          </a:r>
          <a:r>
            <a:rPr lang="tr-TR" sz="2400" b="1" kern="1200" dirty="0" err="1" smtClean="0"/>
            <a:t>Ownership</a:t>
          </a:r>
          <a:endParaRPr lang="en-US" sz="2400" b="1" kern="1200" dirty="0"/>
        </a:p>
      </dsp:txBody>
      <dsp:txXfrm rot="10800000">
        <a:off x="4628886" y="2901202"/>
        <a:ext cx="1741729" cy="1741729"/>
      </dsp:txXfrm>
    </dsp:sp>
    <dsp:sp modelId="{67075C26-D769-4A8E-8389-3228985447E3}">
      <dsp:nvSpPr>
        <dsp:cNvPr id="0" name=""/>
        <dsp:cNvSpPr/>
      </dsp:nvSpPr>
      <dsp:spPr>
        <a:xfrm rot="16200000">
          <a:off x="2051936" y="2901202"/>
          <a:ext cx="2463177" cy="2463177"/>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kern="1200" dirty="0" err="1" smtClean="0"/>
            <a:t>Complexity</a:t>
          </a:r>
          <a:r>
            <a:rPr lang="tr-TR" sz="2400" b="1" kern="1200" dirty="0" smtClean="0"/>
            <a:t> of </a:t>
          </a:r>
          <a:r>
            <a:rPr lang="tr-TR" sz="2400" b="1" kern="1200" dirty="0" err="1" smtClean="0"/>
            <a:t>Transactions</a:t>
          </a:r>
          <a:endParaRPr lang="en-US" sz="2400" b="1" kern="1200" dirty="0"/>
        </a:p>
      </dsp:txBody>
      <dsp:txXfrm rot="5400000">
        <a:off x="2773384" y="2901202"/>
        <a:ext cx="1741729" cy="1741729"/>
      </dsp:txXfrm>
    </dsp:sp>
    <dsp:sp modelId="{DD5932EB-FF34-4DB1-BB8B-6EF8E8D2FF4C}">
      <dsp:nvSpPr>
        <dsp:cNvPr id="0" name=""/>
        <dsp:cNvSpPr/>
      </dsp:nvSpPr>
      <dsp:spPr>
        <a:xfrm>
          <a:off x="4146774" y="2332339"/>
          <a:ext cx="850450" cy="739522"/>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E8A419-2DD9-4115-8E08-7B632EAA91B4}">
      <dsp:nvSpPr>
        <dsp:cNvPr id="0" name=""/>
        <dsp:cNvSpPr/>
      </dsp:nvSpPr>
      <dsp:spPr>
        <a:xfrm rot="10800000">
          <a:off x="4146774" y="2616770"/>
          <a:ext cx="850450" cy="739522"/>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351B0A-9C0C-4262-8C05-DAD9B4B5D4AB}">
      <dsp:nvSpPr>
        <dsp:cNvPr id="0" name=""/>
        <dsp:cNvSpPr/>
      </dsp:nvSpPr>
      <dsp:spPr>
        <a:xfrm>
          <a:off x="2207086" y="53"/>
          <a:ext cx="1021922" cy="10219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Right to possess</a:t>
          </a:r>
          <a:endParaRPr lang="en-US" sz="1400" b="1" kern="1200" dirty="0"/>
        </a:p>
      </dsp:txBody>
      <dsp:txXfrm>
        <a:off x="2356743" y="149710"/>
        <a:ext cx="722608" cy="722608"/>
      </dsp:txXfrm>
    </dsp:sp>
    <dsp:sp modelId="{0BB6B62B-BFF3-4068-BDB7-AD417FDD5D85}">
      <dsp:nvSpPr>
        <dsp:cNvPr id="0" name=""/>
        <dsp:cNvSpPr/>
      </dsp:nvSpPr>
      <dsp:spPr>
        <a:xfrm rot="2160000">
          <a:off x="3196795" y="785208"/>
          <a:ext cx="272008" cy="3448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3204587" y="830206"/>
        <a:ext cx="190406" cy="206938"/>
      </dsp:txXfrm>
    </dsp:sp>
    <dsp:sp modelId="{5CB102D8-B1D2-4A23-B4BD-1646FA09DA95}">
      <dsp:nvSpPr>
        <dsp:cNvPr id="0" name=""/>
        <dsp:cNvSpPr/>
      </dsp:nvSpPr>
      <dsp:spPr>
        <a:xfrm>
          <a:off x="3449045" y="902389"/>
          <a:ext cx="1021922" cy="10219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Right to use</a:t>
          </a:r>
          <a:endParaRPr lang="en-US" sz="1400" b="1" kern="1200" dirty="0"/>
        </a:p>
      </dsp:txBody>
      <dsp:txXfrm>
        <a:off x="3598702" y="1052046"/>
        <a:ext cx="722608" cy="722608"/>
      </dsp:txXfrm>
    </dsp:sp>
    <dsp:sp modelId="{0831354F-F011-4819-A780-191483002FC7}">
      <dsp:nvSpPr>
        <dsp:cNvPr id="0" name=""/>
        <dsp:cNvSpPr/>
      </dsp:nvSpPr>
      <dsp:spPr>
        <a:xfrm rot="6480000">
          <a:off x="3589188" y="1963584"/>
          <a:ext cx="272008" cy="3448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3642597" y="1993760"/>
        <a:ext cx="190406" cy="206938"/>
      </dsp:txXfrm>
    </dsp:sp>
    <dsp:sp modelId="{44805984-912B-4C8B-A782-9375EF3C19FA}">
      <dsp:nvSpPr>
        <dsp:cNvPr id="0" name=""/>
        <dsp:cNvSpPr/>
      </dsp:nvSpPr>
      <dsp:spPr>
        <a:xfrm>
          <a:off x="2974659" y="2362399"/>
          <a:ext cx="1021922" cy="10219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Right to exclude others</a:t>
          </a:r>
          <a:endParaRPr lang="en-US" sz="1400" b="1" kern="1200" dirty="0"/>
        </a:p>
      </dsp:txBody>
      <dsp:txXfrm>
        <a:off x="3124316" y="2512056"/>
        <a:ext cx="722608" cy="722608"/>
      </dsp:txXfrm>
    </dsp:sp>
    <dsp:sp modelId="{133339E9-3D82-42A8-B3E4-73C6F95927F0}">
      <dsp:nvSpPr>
        <dsp:cNvPr id="0" name=""/>
        <dsp:cNvSpPr/>
      </dsp:nvSpPr>
      <dsp:spPr>
        <a:xfrm rot="10800000">
          <a:off x="2589742" y="2700911"/>
          <a:ext cx="272008" cy="3448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2671344" y="2769891"/>
        <a:ext cx="190406" cy="206938"/>
      </dsp:txXfrm>
    </dsp:sp>
    <dsp:sp modelId="{29E6373F-3D4E-4AAC-A880-032300255B86}">
      <dsp:nvSpPr>
        <dsp:cNvPr id="0" name=""/>
        <dsp:cNvSpPr/>
      </dsp:nvSpPr>
      <dsp:spPr>
        <a:xfrm>
          <a:off x="1439514" y="2362399"/>
          <a:ext cx="1021922" cy="10219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Right to transfer</a:t>
          </a:r>
          <a:endParaRPr lang="en-US" sz="1400" b="1" kern="1200" dirty="0"/>
        </a:p>
      </dsp:txBody>
      <dsp:txXfrm>
        <a:off x="1589171" y="2512056"/>
        <a:ext cx="722608" cy="722608"/>
      </dsp:txXfrm>
    </dsp:sp>
    <dsp:sp modelId="{2C7BEC2D-0726-49DA-AC6E-D9D9E2490828}">
      <dsp:nvSpPr>
        <dsp:cNvPr id="0" name=""/>
        <dsp:cNvSpPr/>
      </dsp:nvSpPr>
      <dsp:spPr>
        <a:xfrm rot="15120000">
          <a:off x="1579657" y="1978228"/>
          <a:ext cx="272008" cy="3448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1633066" y="2086012"/>
        <a:ext cx="190406" cy="206938"/>
      </dsp:txXfrm>
    </dsp:sp>
    <dsp:sp modelId="{16B32140-93CA-4A26-8A33-632E87BA3869}">
      <dsp:nvSpPr>
        <dsp:cNvPr id="0" name=""/>
        <dsp:cNvSpPr/>
      </dsp:nvSpPr>
      <dsp:spPr>
        <a:xfrm>
          <a:off x="965128" y="902389"/>
          <a:ext cx="1021922" cy="10219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Right to profit</a:t>
          </a:r>
          <a:endParaRPr lang="en-US" sz="1400" b="1" kern="1200" dirty="0"/>
        </a:p>
      </dsp:txBody>
      <dsp:txXfrm>
        <a:off x="1114785" y="1052046"/>
        <a:ext cx="722608" cy="722608"/>
      </dsp:txXfrm>
    </dsp:sp>
    <dsp:sp modelId="{8AF1CE62-3D09-408C-9DB5-683B243A73E8}">
      <dsp:nvSpPr>
        <dsp:cNvPr id="0" name=""/>
        <dsp:cNvSpPr/>
      </dsp:nvSpPr>
      <dsp:spPr>
        <a:xfrm rot="19440000">
          <a:off x="1954836" y="794258"/>
          <a:ext cx="272008" cy="3448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1962628" y="887220"/>
        <a:ext cx="190406" cy="206938"/>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5.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4A1794-61FB-4351-BE85-D80281E0D638}" type="datetimeFigureOut">
              <a:rPr lang="en-US" smtClean="0"/>
              <a:t>2/25/2026</a:t>
            </a:fld>
            <a:endParaRPr lang="en-US"/>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8EF112-F7B3-4DCB-8BEC-84DA96DC56AA}" type="slidenum">
              <a:rPr lang="en-US" smtClean="0"/>
              <a:t>‹#›</a:t>
            </a:fld>
            <a:endParaRPr lang="en-US"/>
          </a:p>
        </p:txBody>
      </p:sp>
    </p:spTree>
    <p:extLst>
      <p:ext uri="{BB962C8B-B14F-4D97-AF65-F5344CB8AC3E}">
        <p14:creationId xmlns:p14="http://schemas.microsoft.com/office/powerpoint/2010/main" val="1540129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D68EF112-F7B3-4DCB-8BEC-84DA96DC56AA}" type="slidenum">
              <a:rPr lang="en-US" smtClean="0"/>
              <a:t>45</a:t>
            </a:fld>
            <a:endParaRPr lang="en-US"/>
          </a:p>
        </p:txBody>
      </p:sp>
    </p:spTree>
    <p:extLst>
      <p:ext uri="{BB962C8B-B14F-4D97-AF65-F5344CB8AC3E}">
        <p14:creationId xmlns:p14="http://schemas.microsoft.com/office/powerpoint/2010/main" val="2761354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B61C1D72-1300-4E1B-822B-270505B6F55E}" type="datetimeFigureOut">
              <a:rPr lang="tr-TR" smtClean="0"/>
              <a:t>25.02.2026</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ADDADBCE-A2D8-4255-B7A5-1B1E53311C4B}"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61C1D72-1300-4E1B-822B-270505B6F55E}"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DADBCE-A2D8-4255-B7A5-1B1E53311C4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61C1D72-1300-4E1B-822B-270505B6F55E}"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DADBCE-A2D8-4255-B7A5-1B1E53311C4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61C1D72-1300-4E1B-822B-270505B6F55E}"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DADBCE-A2D8-4255-B7A5-1B1E53311C4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B61C1D72-1300-4E1B-822B-270505B6F55E}" type="datetimeFigureOut">
              <a:rPr lang="tr-TR" smtClean="0"/>
              <a:t>25.02.2026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DDADBCE-A2D8-4255-B7A5-1B1E53311C4B}"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61C1D72-1300-4E1B-822B-270505B6F55E}" type="datetimeFigureOut">
              <a:rPr lang="tr-TR" smtClean="0"/>
              <a:t>25.02.2026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DDADBCE-A2D8-4255-B7A5-1B1E53311C4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B61C1D72-1300-4E1B-822B-270505B6F55E}" type="datetimeFigureOut">
              <a:rPr lang="tr-TR" smtClean="0"/>
              <a:t>25.02.2026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DDADBCE-A2D8-4255-B7A5-1B1E53311C4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B61C1D72-1300-4E1B-822B-270505B6F55E}" type="datetimeFigureOut">
              <a:rPr lang="tr-TR" smtClean="0"/>
              <a:t>25.02.2026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DDADBCE-A2D8-4255-B7A5-1B1E53311C4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C1D72-1300-4E1B-822B-270505B6F55E}" type="datetimeFigureOut">
              <a:rPr lang="tr-TR" smtClean="0"/>
              <a:t>25.02.2026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DDADBCE-A2D8-4255-B7A5-1B1E53311C4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61C1D72-1300-4E1B-822B-270505B6F55E}" type="datetimeFigureOut">
              <a:rPr lang="tr-TR" smtClean="0"/>
              <a:t>25.02.2026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DDADBCE-A2D8-4255-B7A5-1B1E53311C4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B61C1D72-1300-4E1B-822B-270505B6F55E}" type="datetimeFigureOut">
              <a:rPr lang="tr-TR" smtClean="0"/>
              <a:t>25.02.2026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ADDADBCE-A2D8-4255-B7A5-1B1E53311C4B}"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1C1D72-1300-4E1B-822B-270505B6F55E}" type="datetimeFigureOut">
              <a:rPr lang="tr-TR" smtClean="0"/>
              <a:t>25.02.2026</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DDADBCE-A2D8-4255-B7A5-1B1E53311C4B}"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1484784"/>
            <a:ext cx="8359080" cy="1828800"/>
          </a:xfrm>
        </p:spPr>
        <p:txBody>
          <a:bodyPr/>
          <a:lstStyle/>
          <a:p>
            <a:pPr algn="l"/>
            <a:r>
              <a:rPr lang="tr-TR" dirty="0" smtClean="0">
                <a:solidFill>
                  <a:schemeClr val="tx1"/>
                </a:solidFill>
              </a:rPr>
              <a:t> International Legal English</a:t>
            </a:r>
            <a:endParaRPr lang="tr-TR" dirty="0">
              <a:solidFill>
                <a:schemeClr val="tx1"/>
              </a:solidFill>
            </a:endParaRPr>
          </a:p>
        </p:txBody>
      </p:sp>
      <p:sp>
        <p:nvSpPr>
          <p:cNvPr id="3" name="Alt Başlık 2"/>
          <p:cNvSpPr>
            <a:spLocks noGrp="1"/>
          </p:cNvSpPr>
          <p:nvPr>
            <p:ph type="subTitle" idx="1"/>
          </p:nvPr>
        </p:nvSpPr>
        <p:spPr>
          <a:xfrm>
            <a:off x="611560" y="4581128"/>
            <a:ext cx="7854696" cy="1752600"/>
          </a:xfrm>
        </p:spPr>
        <p:txBody>
          <a:bodyPr/>
          <a:lstStyle/>
          <a:p>
            <a:r>
              <a:rPr lang="tr-TR" dirty="0" smtClean="0"/>
              <a:t>Öğretim Görevlisi </a:t>
            </a:r>
          </a:p>
          <a:p>
            <a:r>
              <a:rPr lang="tr-TR" dirty="0" smtClean="0"/>
              <a:t>ÖZEN TEKİN</a:t>
            </a:r>
            <a:endParaRPr lang="tr-TR" dirty="0"/>
          </a:p>
        </p:txBody>
      </p:sp>
    </p:spTree>
    <p:extLst>
      <p:ext uri="{BB962C8B-B14F-4D97-AF65-F5344CB8AC3E}">
        <p14:creationId xmlns:p14="http://schemas.microsoft.com/office/powerpoint/2010/main" val="15839353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0" y="2204864"/>
            <a:ext cx="8964488" cy="4517856"/>
          </a:xfrm>
        </p:spPr>
        <p:txBody>
          <a:bodyPr>
            <a:normAutofit/>
          </a:bodyPr>
          <a:lstStyle/>
          <a:p>
            <a:r>
              <a:rPr lang="en-US" b="1" dirty="0" err="1"/>
              <a:t>Ahmet</a:t>
            </a:r>
            <a:r>
              <a:rPr lang="en-US" b="1" dirty="0"/>
              <a:t>:</a:t>
            </a:r>
            <a:r>
              <a:rPr lang="en-US" dirty="0"/>
              <a:t> Original fee simple owner and mortgagor (now deceased / decedent).</a:t>
            </a:r>
          </a:p>
          <a:p>
            <a:r>
              <a:rPr lang="en-US" b="1" dirty="0" err="1"/>
              <a:t>Selin</a:t>
            </a:r>
            <a:r>
              <a:rPr lang="en-US" b="1" dirty="0"/>
              <a:t>:</a:t>
            </a:r>
            <a:r>
              <a:rPr lang="en-US" dirty="0"/>
              <a:t> Tenant (holds a leasehold interest with exclusive possession for 7 years).</a:t>
            </a:r>
          </a:p>
          <a:p>
            <a:r>
              <a:rPr lang="en-US" b="1" dirty="0"/>
              <a:t>Atlas Bank:</a:t>
            </a:r>
            <a:r>
              <a:rPr lang="en-US" dirty="0"/>
              <a:t> Mortgagee (holds a security interest over the property).</a:t>
            </a:r>
          </a:p>
          <a:p>
            <a:r>
              <a:rPr lang="en-US" b="1" dirty="0"/>
              <a:t>Murat:</a:t>
            </a:r>
            <a:r>
              <a:rPr lang="en-US" dirty="0"/>
              <a:t> Easement holder (non-possessory right of use).</a:t>
            </a:r>
          </a:p>
          <a:p>
            <a:r>
              <a:rPr lang="en-US" b="1" dirty="0" err="1"/>
              <a:t>Emre</a:t>
            </a:r>
            <a:r>
              <a:rPr lang="en-US" b="1" dirty="0"/>
              <a:t>:</a:t>
            </a:r>
            <a:r>
              <a:rPr lang="en-US" dirty="0"/>
              <a:t> Heir and new fee simple owner (successor to </a:t>
            </a:r>
            <a:r>
              <a:rPr lang="en-US" dirty="0" err="1"/>
              <a:t>Ahmet’s</a:t>
            </a:r>
            <a:r>
              <a:rPr lang="en-US" dirty="0"/>
              <a:t> ownership, subject to the existing lease and mortgage</a:t>
            </a:r>
            <a:r>
              <a:rPr lang="en-US" dirty="0" smtClean="0"/>
              <a:t>).</a:t>
            </a:r>
            <a:endParaRPr lang="tr-TR" dirty="0" smtClean="0"/>
          </a:p>
          <a:p>
            <a:endParaRPr lang="tr-TR" dirty="0"/>
          </a:p>
          <a:p>
            <a:endParaRPr lang="en-US" dirty="0"/>
          </a:p>
          <a:p>
            <a:pPr marL="0" indent="0">
              <a:buNone/>
            </a:pPr>
            <a:endParaRPr lang="en-US" dirty="0"/>
          </a:p>
        </p:txBody>
      </p:sp>
    </p:spTree>
    <p:extLst>
      <p:ext uri="{BB962C8B-B14F-4D97-AF65-F5344CB8AC3E}">
        <p14:creationId xmlns:p14="http://schemas.microsoft.com/office/powerpoint/2010/main" val="8753805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ulut 3"/>
          <p:cNvSpPr/>
          <p:nvPr/>
        </p:nvSpPr>
        <p:spPr>
          <a:xfrm>
            <a:off x="0" y="1534166"/>
            <a:ext cx="9036496" cy="1440160"/>
          </a:xfrm>
          <a:prstGeom prst="cloud">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107504" y="1772816"/>
            <a:ext cx="8784976" cy="4968552"/>
          </a:xfrm>
        </p:spPr>
        <p:txBody>
          <a:bodyPr>
            <a:normAutofit fontScale="77500" lnSpcReduction="20000"/>
          </a:bodyPr>
          <a:lstStyle/>
          <a:p>
            <a:pPr marL="0" indent="0">
              <a:buNone/>
            </a:pPr>
            <a:r>
              <a:rPr lang="tr-TR" dirty="0" smtClean="0"/>
              <a:t>	</a:t>
            </a:r>
            <a:r>
              <a:rPr lang="en-US" dirty="0" smtClean="0"/>
              <a:t>Inheritance </a:t>
            </a:r>
            <a:r>
              <a:rPr lang="en-US" dirty="0"/>
              <a:t>transfers ownership, but it does not extinguish </a:t>
            </a:r>
            <a:r>
              <a:rPr lang="en-US" dirty="0" smtClean="0"/>
              <a:t>existing</a:t>
            </a:r>
            <a:endParaRPr lang="tr-TR" dirty="0" smtClean="0"/>
          </a:p>
          <a:p>
            <a:pPr marL="0" indent="0">
              <a:buNone/>
            </a:pPr>
            <a:r>
              <a:rPr lang="tr-TR" dirty="0"/>
              <a:t>	</a:t>
            </a:r>
            <a:r>
              <a:rPr lang="en-US" dirty="0" smtClean="0"/>
              <a:t>interests.</a:t>
            </a:r>
            <a:r>
              <a:rPr lang="tr-TR" dirty="0" smtClean="0"/>
              <a:t> </a:t>
            </a:r>
            <a:r>
              <a:rPr lang="en-US" dirty="0" smtClean="0"/>
              <a:t>The </a:t>
            </a:r>
            <a:r>
              <a:rPr lang="en-US" dirty="0"/>
              <a:t>heir takes the property subject to </a:t>
            </a:r>
            <a:r>
              <a:rPr lang="en-US" dirty="0" smtClean="0"/>
              <a:t>prior</a:t>
            </a:r>
            <a:endParaRPr lang="tr-TR" dirty="0" smtClean="0"/>
          </a:p>
          <a:p>
            <a:pPr marL="0" indent="0">
              <a:buNone/>
            </a:pPr>
            <a:r>
              <a:rPr lang="tr-TR" b="1" dirty="0"/>
              <a:t>	</a:t>
            </a:r>
            <a:r>
              <a:rPr lang="en-US" b="1" u="sng" dirty="0" smtClean="0"/>
              <a:t>encumbrances.</a:t>
            </a:r>
            <a:r>
              <a:rPr lang="tr-TR" sz="1800" b="1" i="1" dirty="0" smtClean="0"/>
              <a:t>(</a:t>
            </a:r>
            <a:r>
              <a:rPr lang="tr-TR" sz="1800" b="1" i="1" dirty="0"/>
              <a:t>yük</a:t>
            </a:r>
            <a:r>
              <a:rPr lang="tr-TR" sz="1800" b="1" i="1" dirty="0" smtClean="0"/>
              <a:t>)</a:t>
            </a:r>
          </a:p>
          <a:p>
            <a:pPr marL="0" indent="0">
              <a:buNone/>
            </a:pPr>
            <a:endParaRPr lang="en-US" sz="1800" i="1" dirty="0"/>
          </a:p>
          <a:p>
            <a:pPr marL="0" indent="0">
              <a:buNone/>
            </a:pPr>
            <a:r>
              <a:rPr lang="en-US" dirty="0"/>
              <a:t>When </a:t>
            </a:r>
            <a:r>
              <a:rPr lang="en-US" dirty="0" err="1"/>
              <a:t>Ahmet</a:t>
            </a:r>
            <a:r>
              <a:rPr lang="en-US" dirty="0"/>
              <a:t> dies, </a:t>
            </a:r>
            <a:r>
              <a:rPr lang="en-US" dirty="0" err="1"/>
              <a:t>Emre</a:t>
            </a:r>
            <a:r>
              <a:rPr lang="en-US" dirty="0"/>
              <a:t> becomes the new owner of the property.</a:t>
            </a:r>
          </a:p>
          <a:p>
            <a:pPr marL="0" indent="0">
              <a:buNone/>
            </a:pPr>
            <a:r>
              <a:rPr lang="en-US" dirty="0"/>
              <a:t>However, </a:t>
            </a:r>
            <a:r>
              <a:rPr lang="en-US" dirty="0" err="1"/>
              <a:t>Emre</a:t>
            </a:r>
            <a:r>
              <a:rPr lang="en-US" dirty="0"/>
              <a:t> does not receive a “clean” or unrestricted property. He inherits the land together with all existing legal interests attached to it.</a:t>
            </a:r>
          </a:p>
          <a:p>
            <a:pPr marL="0" indent="0">
              <a:buNone/>
            </a:pPr>
            <a:r>
              <a:rPr lang="en-US" i="1" u="sng" dirty="0"/>
              <a:t>This means:</a:t>
            </a:r>
          </a:p>
          <a:p>
            <a:pPr marL="0" indent="0">
              <a:buNone/>
            </a:pPr>
            <a:r>
              <a:rPr lang="tr-TR" dirty="0" smtClean="0"/>
              <a:t>- </a:t>
            </a:r>
            <a:r>
              <a:rPr lang="en-US" dirty="0" err="1" smtClean="0"/>
              <a:t>Selin’s</a:t>
            </a:r>
            <a:r>
              <a:rPr lang="en-US" dirty="0" smtClean="0"/>
              <a:t> </a:t>
            </a:r>
            <a:r>
              <a:rPr lang="en-US" dirty="0"/>
              <a:t>lease continues</a:t>
            </a:r>
            <a:r>
              <a:rPr lang="en-US" dirty="0" smtClean="0"/>
              <a:t>.</a:t>
            </a:r>
            <a:r>
              <a:rPr lang="tr-TR" dirty="0" smtClean="0"/>
              <a:t> </a:t>
            </a:r>
            <a:endParaRPr lang="en-US" dirty="0"/>
          </a:p>
          <a:p>
            <a:pPr marL="0" indent="0">
              <a:buNone/>
            </a:pPr>
            <a:r>
              <a:rPr lang="tr-TR" dirty="0" smtClean="0"/>
              <a:t>- </a:t>
            </a:r>
            <a:r>
              <a:rPr lang="en-US" dirty="0" smtClean="0"/>
              <a:t>Atlas </a:t>
            </a:r>
            <a:r>
              <a:rPr lang="en-US" dirty="0"/>
              <a:t>Bank’s mortgage remains valid.</a:t>
            </a:r>
          </a:p>
          <a:p>
            <a:pPr marL="0" indent="0">
              <a:buNone/>
            </a:pPr>
            <a:r>
              <a:rPr lang="tr-TR" dirty="0" smtClean="0"/>
              <a:t>- </a:t>
            </a:r>
            <a:r>
              <a:rPr lang="en-US" dirty="0" smtClean="0"/>
              <a:t>Murat’s </a:t>
            </a:r>
            <a:r>
              <a:rPr lang="en-US" dirty="0"/>
              <a:t>easement still exists</a:t>
            </a:r>
            <a:r>
              <a:rPr lang="en-US" dirty="0" smtClean="0"/>
              <a:t>.</a:t>
            </a:r>
            <a:endParaRPr lang="tr-TR" dirty="0" smtClean="0"/>
          </a:p>
          <a:p>
            <a:pPr>
              <a:buFontTx/>
              <a:buChar char="-"/>
            </a:pPr>
            <a:endParaRPr lang="en-US" dirty="0"/>
          </a:p>
          <a:p>
            <a:pPr marL="0" indent="0">
              <a:buNone/>
            </a:pPr>
            <a:r>
              <a:rPr lang="en-US" i="1" u="sng" dirty="0"/>
              <a:t>In other words:</a:t>
            </a:r>
          </a:p>
          <a:p>
            <a:pPr marL="0" indent="0">
              <a:buNone/>
            </a:pPr>
            <a:r>
              <a:rPr lang="en-US" dirty="0"/>
              <a:t>An heir inherits the property as it </a:t>
            </a:r>
            <a:r>
              <a:rPr lang="en-US" dirty="0" smtClean="0"/>
              <a:t>is</a:t>
            </a:r>
            <a:r>
              <a:rPr lang="tr-TR" dirty="0" smtClean="0"/>
              <a:t>,</a:t>
            </a:r>
            <a:r>
              <a:rPr lang="en-US" dirty="0" smtClean="0"/>
              <a:t> </a:t>
            </a:r>
            <a:r>
              <a:rPr lang="en-US" dirty="0"/>
              <a:t>including any existing burdens or legal obligations.</a:t>
            </a:r>
          </a:p>
          <a:p>
            <a:pPr marL="0" indent="0">
              <a:buNone/>
            </a:pPr>
            <a:r>
              <a:rPr lang="en-US" dirty="0"/>
              <a:t>These burdens (such as mortgages or easements) are called </a:t>
            </a:r>
            <a:r>
              <a:rPr lang="en-US" b="1" dirty="0"/>
              <a:t>encumbrances</a:t>
            </a:r>
            <a:r>
              <a:rPr lang="en-US" dirty="0"/>
              <a:t> because they limit or affect full ownership.</a:t>
            </a:r>
          </a:p>
          <a:p>
            <a:pPr marL="0" indent="0">
              <a:buNone/>
            </a:pPr>
            <a:endParaRPr lang="en-US" dirty="0"/>
          </a:p>
        </p:txBody>
      </p:sp>
    </p:spTree>
    <p:extLst>
      <p:ext uri="{BB962C8B-B14F-4D97-AF65-F5344CB8AC3E}">
        <p14:creationId xmlns:p14="http://schemas.microsoft.com/office/powerpoint/2010/main" val="1489882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500"/>
                                        <p:tgtEl>
                                          <p:spTgt spid="3">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fade">
                                      <p:cBhvr>
                                        <p:cTn id="22" dur="500"/>
                                        <p:tgtEl>
                                          <p:spTgt spid="3">
                                            <p:txEl>
                                              <p:pRg st="9" end="9"/>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animEffect transition="in" filter="fade">
                                      <p:cBhvr>
                                        <p:cTn id="25" dur="500"/>
                                        <p:tgtEl>
                                          <p:spTgt spid="3">
                                            <p:txEl>
                                              <p:pRg st="11" end="11"/>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12" end="12"/>
                                            </p:txEl>
                                          </p:spTgt>
                                        </p:tgtEl>
                                        <p:attrNameLst>
                                          <p:attrName>style.visibility</p:attrName>
                                        </p:attrNameLst>
                                      </p:cBhvr>
                                      <p:to>
                                        <p:strVal val="visible"/>
                                      </p:to>
                                    </p:set>
                                    <p:animEffect transition="in" filter="fade">
                                      <p:cBhvr>
                                        <p:cTn id="28" dur="500"/>
                                        <p:tgtEl>
                                          <p:spTgt spid="3">
                                            <p:txEl>
                                              <p:pRg st="12" end="12"/>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animEffect transition="in" filter="fade">
                                      <p:cBhvr>
                                        <p:cTn id="31"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0" y="1916832"/>
            <a:ext cx="9144000" cy="4941168"/>
          </a:xfrm>
        </p:spPr>
        <p:txBody>
          <a:bodyPr>
            <a:normAutofit fontScale="85000" lnSpcReduction="10000"/>
          </a:bodyPr>
          <a:lstStyle/>
          <a:p>
            <a:pPr marL="0" indent="0">
              <a:buNone/>
            </a:pPr>
            <a:r>
              <a:rPr lang="tr-TR" dirty="0" smtClean="0"/>
              <a:t>	</a:t>
            </a:r>
            <a:r>
              <a:rPr lang="en-US" dirty="0" smtClean="0"/>
              <a:t>Murat </a:t>
            </a:r>
            <a:r>
              <a:rPr lang="en-US" dirty="0"/>
              <a:t>purchases a commercial warehouse from </a:t>
            </a:r>
            <a:r>
              <a:rPr lang="en-US" dirty="0" err="1"/>
              <a:t>Aslı</a:t>
            </a:r>
            <a:r>
              <a:rPr lang="en-US" dirty="0"/>
              <a:t> through a registered </a:t>
            </a:r>
            <a:r>
              <a:rPr lang="en-US" dirty="0" smtClean="0"/>
              <a:t>deed.</a:t>
            </a:r>
            <a:r>
              <a:rPr lang="tr-TR" dirty="0" smtClean="0"/>
              <a:t> </a:t>
            </a:r>
            <a:r>
              <a:rPr lang="en-US" dirty="0" smtClean="0"/>
              <a:t>Before </a:t>
            </a:r>
            <a:r>
              <a:rPr lang="en-US" dirty="0"/>
              <a:t>the sale, </a:t>
            </a:r>
            <a:r>
              <a:rPr lang="en-US" dirty="0" err="1"/>
              <a:t>Aslı</a:t>
            </a:r>
            <a:r>
              <a:rPr lang="en-US" dirty="0"/>
              <a:t> had leased part of the warehouse to </a:t>
            </a:r>
            <a:r>
              <a:rPr lang="en-US" dirty="0" err="1"/>
              <a:t>Zeynep</a:t>
            </a:r>
            <a:r>
              <a:rPr lang="en-US" dirty="0"/>
              <a:t> for 8 </a:t>
            </a:r>
            <a:r>
              <a:rPr lang="en-US" dirty="0" smtClean="0"/>
              <a:t>years.</a:t>
            </a:r>
            <a:r>
              <a:rPr lang="tr-TR" dirty="0" smtClean="0"/>
              <a:t> </a:t>
            </a:r>
            <a:r>
              <a:rPr lang="en-US" dirty="0" smtClean="0"/>
              <a:t>At </a:t>
            </a:r>
            <a:r>
              <a:rPr lang="en-US" dirty="0"/>
              <a:t>the time of purchase, Murat takes the property subject to that </a:t>
            </a:r>
            <a:r>
              <a:rPr lang="en-US" dirty="0" smtClean="0"/>
              <a:t>lease.</a:t>
            </a:r>
            <a:r>
              <a:rPr lang="tr-TR" dirty="0" smtClean="0"/>
              <a:t> </a:t>
            </a:r>
            <a:r>
              <a:rPr lang="en-US" dirty="0" smtClean="0"/>
              <a:t>Later</a:t>
            </a:r>
            <a:r>
              <a:rPr lang="en-US" dirty="0"/>
              <a:t>, Murat </a:t>
            </a:r>
            <a:r>
              <a:rPr lang="tr-TR" dirty="0" smtClean="0"/>
              <a:t>has </a:t>
            </a:r>
            <a:r>
              <a:rPr lang="en-US" dirty="0" smtClean="0"/>
              <a:t> </a:t>
            </a:r>
            <a:r>
              <a:rPr lang="en-US" dirty="0"/>
              <a:t>financing from Orion Bank and grants the bank a mortgage over the </a:t>
            </a:r>
            <a:r>
              <a:rPr lang="en-US" dirty="0" smtClean="0"/>
              <a:t>warehouse.</a:t>
            </a:r>
            <a:r>
              <a:rPr lang="tr-TR" dirty="0" smtClean="0"/>
              <a:t> </a:t>
            </a:r>
            <a:r>
              <a:rPr lang="en-US" dirty="0" smtClean="0"/>
              <a:t>The </a:t>
            </a:r>
            <a:r>
              <a:rPr lang="en-US" dirty="0" err="1"/>
              <a:t>neighbouring</a:t>
            </a:r>
            <a:r>
              <a:rPr lang="en-US" dirty="0"/>
              <a:t> business owner, </a:t>
            </a:r>
            <a:r>
              <a:rPr lang="en-US" dirty="0" err="1"/>
              <a:t>Cem</a:t>
            </a:r>
            <a:r>
              <a:rPr lang="en-US" dirty="0"/>
              <a:t>, holds a registered easement allowing trucks to pass through the warehouse </a:t>
            </a:r>
            <a:r>
              <a:rPr lang="en-US" dirty="0" smtClean="0"/>
              <a:t>driveway.</a:t>
            </a:r>
            <a:r>
              <a:rPr lang="tr-TR" dirty="0" smtClean="0"/>
              <a:t> </a:t>
            </a:r>
            <a:r>
              <a:rPr lang="en-US" dirty="0" smtClean="0"/>
              <a:t>Two </a:t>
            </a:r>
            <a:r>
              <a:rPr lang="en-US" dirty="0"/>
              <a:t>years later, Murat dies, leaving his daughter </a:t>
            </a:r>
            <a:r>
              <a:rPr lang="en-US" dirty="0" err="1"/>
              <a:t>Eylül</a:t>
            </a:r>
            <a:r>
              <a:rPr lang="en-US" dirty="0"/>
              <a:t> as his </a:t>
            </a:r>
            <a:r>
              <a:rPr lang="tr-TR" dirty="0" err="1" smtClean="0"/>
              <a:t>only</a:t>
            </a:r>
            <a:r>
              <a:rPr lang="en-US" dirty="0" smtClean="0"/>
              <a:t> </a:t>
            </a:r>
            <a:r>
              <a:rPr lang="en-US" dirty="0"/>
              <a:t>heir</a:t>
            </a:r>
            <a:r>
              <a:rPr lang="en-US" dirty="0" smtClean="0"/>
              <a:t>.</a:t>
            </a:r>
            <a:endParaRPr lang="tr-TR" dirty="0" smtClean="0"/>
          </a:p>
          <a:p>
            <a:pPr marL="0" indent="0">
              <a:buNone/>
            </a:pPr>
            <a:endParaRPr lang="tr-TR" dirty="0"/>
          </a:p>
          <a:p>
            <a:pPr marL="0" indent="0">
              <a:buNone/>
            </a:pPr>
            <a:r>
              <a:rPr lang="en-US" sz="2400" b="1" dirty="0"/>
              <a:t>✍ Identify the Legal Status of Each Person</a:t>
            </a:r>
          </a:p>
          <a:p>
            <a:pPr marL="0" indent="0">
              <a:buNone/>
            </a:pPr>
            <a:r>
              <a:rPr lang="en-US" sz="2400" dirty="0" err="1"/>
              <a:t>Aslı</a:t>
            </a:r>
            <a:r>
              <a:rPr lang="en-US" sz="2400" dirty="0"/>
              <a:t>: ___________________________</a:t>
            </a:r>
            <a:br>
              <a:rPr lang="en-US" sz="2400" dirty="0"/>
            </a:br>
            <a:r>
              <a:rPr lang="en-US" sz="2400" dirty="0"/>
              <a:t>Murat: </a:t>
            </a:r>
            <a:r>
              <a:rPr lang="en-US" sz="2400" dirty="0" smtClean="0"/>
              <a:t>_________________________</a:t>
            </a:r>
            <a:r>
              <a:rPr lang="en-US" sz="2400" dirty="0"/>
              <a:t/>
            </a:r>
            <a:br>
              <a:rPr lang="en-US" sz="2400" dirty="0"/>
            </a:br>
            <a:r>
              <a:rPr lang="en-US" sz="2400" dirty="0" err="1"/>
              <a:t>Zeynep</a:t>
            </a:r>
            <a:r>
              <a:rPr lang="en-US" sz="2400" dirty="0"/>
              <a:t>: </a:t>
            </a:r>
            <a:r>
              <a:rPr lang="en-US" sz="2400" dirty="0" smtClean="0"/>
              <a:t>________________________</a:t>
            </a:r>
            <a:r>
              <a:rPr lang="en-US" sz="2400" dirty="0"/>
              <a:t/>
            </a:r>
            <a:br>
              <a:rPr lang="en-US" sz="2400" dirty="0"/>
            </a:br>
            <a:r>
              <a:rPr lang="en-US" sz="2400" dirty="0"/>
              <a:t>Orion Bank: </a:t>
            </a:r>
            <a:r>
              <a:rPr lang="en-US" sz="2400" dirty="0" smtClean="0"/>
              <a:t>____________________</a:t>
            </a:r>
            <a:r>
              <a:rPr lang="en-US" sz="2400" dirty="0"/>
              <a:t/>
            </a:r>
            <a:br>
              <a:rPr lang="en-US" sz="2400" dirty="0"/>
            </a:br>
            <a:r>
              <a:rPr lang="en-US" sz="2400" dirty="0" err="1"/>
              <a:t>Cem</a:t>
            </a:r>
            <a:r>
              <a:rPr lang="en-US" sz="2400" dirty="0"/>
              <a:t>: </a:t>
            </a:r>
            <a:r>
              <a:rPr lang="en-US" sz="2400" dirty="0" smtClean="0"/>
              <a:t>__________________________</a:t>
            </a:r>
            <a:r>
              <a:rPr lang="en-US" sz="2400" dirty="0"/>
              <a:t/>
            </a:r>
            <a:br>
              <a:rPr lang="en-US" sz="2400" dirty="0"/>
            </a:br>
            <a:r>
              <a:rPr lang="en-US" sz="2400" dirty="0" err="1"/>
              <a:t>Eylül</a:t>
            </a:r>
            <a:r>
              <a:rPr lang="en-US" sz="2400" dirty="0"/>
              <a:t>: </a:t>
            </a:r>
            <a:r>
              <a:rPr lang="en-US" sz="2400" dirty="0" smtClean="0"/>
              <a:t>__________________________</a:t>
            </a:r>
            <a:endParaRPr lang="en-US" sz="2400" dirty="0"/>
          </a:p>
          <a:p>
            <a:pPr marL="0" indent="0">
              <a:buNone/>
            </a:pPr>
            <a:endParaRPr lang="en-US" dirty="0"/>
          </a:p>
        </p:txBody>
      </p:sp>
    </p:spTree>
    <p:extLst>
      <p:ext uri="{BB962C8B-B14F-4D97-AF65-F5344CB8AC3E}">
        <p14:creationId xmlns:p14="http://schemas.microsoft.com/office/powerpoint/2010/main" val="29211206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b="1" dirty="0" err="1"/>
              <a:t>Aslı</a:t>
            </a:r>
            <a:r>
              <a:rPr lang="en-US" b="1" dirty="0"/>
              <a:t>:</a:t>
            </a:r>
            <a:r>
              <a:rPr lang="en-US" dirty="0"/>
              <a:t> Former owner and grantor.</a:t>
            </a:r>
          </a:p>
          <a:p>
            <a:r>
              <a:rPr lang="en-US" b="1" dirty="0"/>
              <a:t>Murat:</a:t>
            </a:r>
            <a:r>
              <a:rPr lang="en-US" dirty="0"/>
              <a:t> Grantee and owner (mortgagor before his death).</a:t>
            </a:r>
          </a:p>
          <a:p>
            <a:r>
              <a:rPr lang="en-US" b="1" dirty="0" err="1"/>
              <a:t>Zeynep</a:t>
            </a:r>
            <a:r>
              <a:rPr lang="en-US" b="1" dirty="0"/>
              <a:t>:</a:t>
            </a:r>
            <a:r>
              <a:rPr lang="en-US" dirty="0"/>
              <a:t> Tenant (leaseholder).</a:t>
            </a:r>
          </a:p>
          <a:p>
            <a:r>
              <a:rPr lang="en-US" b="1" dirty="0"/>
              <a:t>Orion Bank:</a:t>
            </a:r>
            <a:r>
              <a:rPr lang="en-US" dirty="0"/>
              <a:t> Mortgagee (holds a security interest).</a:t>
            </a:r>
          </a:p>
          <a:p>
            <a:r>
              <a:rPr lang="en-US" b="1" dirty="0" err="1"/>
              <a:t>Cem</a:t>
            </a:r>
            <a:r>
              <a:rPr lang="en-US" b="1" dirty="0"/>
              <a:t>:</a:t>
            </a:r>
            <a:r>
              <a:rPr lang="en-US" dirty="0"/>
              <a:t> Easement holder.</a:t>
            </a:r>
          </a:p>
          <a:p>
            <a:r>
              <a:rPr lang="en-US" b="1" dirty="0" err="1"/>
              <a:t>Eylül</a:t>
            </a:r>
            <a:r>
              <a:rPr lang="en-US" b="1" dirty="0"/>
              <a:t>:</a:t>
            </a:r>
            <a:r>
              <a:rPr lang="en-US" dirty="0"/>
              <a:t> Heir and new owner (takes the property subject to the lease, mortgage, and easement).</a:t>
            </a:r>
          </a:p>
          <a:p>
            <a:pPr marL="0" indent="0">
              <a:buNone/>
            </a:pPr>
            <a:endParaRPr lang="en-US" dirty="0"/>
          </a:p>
        </p:txBody>
      </p:sp>
    </p:spTree>
    <p:extLst>
      <p:ext uri="{BB962C8B-B14F-4D97-AF65-F5344CB8AC3E}">
        <p14:creationId xmlns:p14="http://schemas.microsoft.com/office/powerpoint/2010/main" val="21238953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dirty="0"/>
          </a:p>
        </p:txBody>
      </p:sp>
      <p:sp>
        <p:nvSpPr>
          <p:cNvPr id="3" name="İçerik Yer Tutucusu 2"/>
          <p:cNvSpPr>
            <a:spLocks noGrp="1"/>
          </p:cNvSpPr>
          <p:nvPr>
            <p:ph idx="1"/>
          </p:nvPr>
        </p:nvSpPr>
        <p:spPr/>
        <p:txBody>
          <a:bodyPr>
            <a:normAutofit fontScale="92500" lnSpcReduction="20000"/>
          </a:bodyPr>
          <a:lstStyle/>
          <a:p>
            <a:pPr marL="0" indent="0" algn="ctr">
              <a:buNone/>
            </a:pPr>
            <a:r>
              <a:rPr lang="tr-TR" b="1" dirty="0" smtClean="0"/>
              <a:t>3. </a:t>
            </a:r>
            <a:r>
              <a:rPr lang="tr-TR" b="1" dirty="0" err="1" smtClean="0"/>
              <a:t>Division</a:t>
            </a:r>
            <a:r>
              <a:rPr lang="tr-TR" b="1" dirty="0" smtClean="0"/>
              <a:t> Of </a:t>
            </a:r>
            <a:r>
              <a:rPr lang="tr-TR" b="1" dirty="0" err="1" smtClean="0"/>
              <a:t>Estates</a:t>
            </a:r>
            <a:endParaRPr lang="tr-TR" b="1" dirty="0" smtClean="0"/>
          </a:p>
          <a:p>
            <a:pPr marL="0" indent="0" algn="ctr">
              <a:buNone/>
            </a:pPr>
            <a:r>
              <a:rPr lang="tr-TR" sz="1600" b="1" dirty="0" smtClean="0"/>
              <a:t>(</a:t>
            </a:r>
            <a:r>
              <a:rPr lang="en-US" sz="1600" dirty="0" err="1"/>
              <a:t>Taşınmaz</a:t>
            </a:r>
            <a:r>
              <a:rPr lang="en-US" sz="1600" dirty="0"/>
              <a:t> </a:t>
            </a:r>
            <a:r>
              <a:rPr lang="en-US" sz="1600" dirty="0" err="1"/>
              <a:t>üzerindeki</a:t>
            </a:r>
            <a:r>
              <a:rPr lang="en-US" sz="1600" dirty="0"/>
              <a:t> </a:t>
            </a:r>
            <a:r>
              <a:rPr lang="en-US" sz="1600" dirty="0" err="1"/>
              <a:t>mülkiyet</a:t>
            </a:r>
            <a:r>
              <a:rPr lang="en-US" sz="1600" dirty="0"/>
              <a:t> </a:t>
            </a:r>
            <a:r>
              <a:rPr lang="en-US" sz="1600" dirty="0" err="1"/>
              <a:t>türlerinin</a:t>
            </a:r>
            <a:r>
              <a:rPr lang="en-US" sz="1600" dirty="0"/>
              <a:t> </a:t>
            </a:r>
            <a:r>
              <a:rPr lang="en-US" sz="1600" dirty="0" err="1"/>
              <a:t>süre</a:t>
            </a:r>
            <a:r>
              <a:rPr lang="en-US" sz="1600" dirty="0"/>
              <a:t> </a:t>
            </a:r>
            <a:r>
              <a:rPr lang="en-US" sz="1600" dirty="0" err="1"/>
              <a:t>bakımından</a:t>
            </a:r>
            <a:r>
              <a:rPr lang="en-US" sz="1600" dirty="0"/>
              <a:t> </a:t>
            </a:r>
            <a:r>
              <a:rPr lang="en-US" sz="1600" dirty="0" err="1" smtClean="0"/>
              <a:t>ayrılması</a:t>
            </a:r>
            <a:r>
              <a:rPr lang="tr-TR" sz="1600" dirty="0" smtClean="0"/>
              <a:t>)</a:t>
            </a:r>
            <a:endParaRPr lang="en-US" sz="1600" b="1" dirty="0"/>
          </a:p>
          <a:p>
            <a:pPr marL="0" indent="0">
              <a:buNone/>
            </a:pPr>
            <a:endParaRPr lang="tr-TR" dirty="0" smtClean="0"/>
          </a:p>
          <a:p>
            <a:pPr marL="0" indent="0">
              <a:buNone/>
            </a:pPr>
            <a:r>
              <a:rPr lang="tr-TR" dirty="0"/>
              <a:t>	</a:t>
            </a:r>
            <a:r>
              <a:rPr lang="tr-TR" dirty="0" smtClean="0"/>
              <a:t>	</a:t>
            </a:r>
            <a:r>
              <a:rPr lang="en-US" dirty="0"/>
              <a:t>In Turkish law, ownership is not divided </a:t>
            </a:r>
            <a:r>
              <a:rPr lang="en-US" dirty="0" smtClean="0"/>
              <a:t>b</a:t>
            </a:r>
            <a:r>
              <a:rPr lang="tr-TR" dirty="0" smtClean="0"/>
              <a:t>y</a:t>
            </a:r>
          </a:p>
          <a:p>
            <a:pPr marL="0" indent="0">
              <a:buNone/>
            </a:pPr>
            <a:r>
              <a:rPr lang="tr-TR" dirty="0"/>
              <a:t>	</a:t>
            </a:r>
            <a:r>
              <a:rPr lang="tr-TR" dirty="0" smtClean="0"/>
              <a:t>	</a:t>
            </a:r>
            <a:r>
              <a:rPr lang="en-US" dirty="0" smtClean="0"/>
              <a:t> </a:t>
            </a:r>
            <a:r>
              <a:rPr lang="en-US" dirty="0"/>
              <a:t>time in the same way as the common law </a:t>
            </a:r>
            <a:endParaRPr lang="tr-TR" dirty="0" smtClean="0"/>
          </a:p>
          <a:p>
            <a:pPr marL="0" indent="0">
              <a:buNone/>
            </a:pPr>
            <a:r>
              <a:rPr lang="tr-TR" dirty="0"/>
              <a:t>	</a:t>
            </a:r>
            <a:r>
              <a:rPr lang="tr-TR" dirty="0" smtClean="0"/>
              <a:t>	</a:t>
            </a:r>
            <a:r>
              <a:rPr lang="en-US" dirty="0" smtClean="0"/>
              <a:t>“</a:t>
            </a:r>
            <a:r>
              <a:rPr lang="en-US" dirty="0"/>
              <a:t>estate” system.</a:t>
            </a:r>
          </a:p>
          <a:p>
            <a:pPr marL="0" indent="0">
              <a:buNone/>
            </a:pPr>
            <a:r>
              <a:rPr lang="en-US" i="1" dirty="0"/>
              <a:t>Instead, Turkish law recognizes different types of rights over property, such as:</a:t>
            </a:r>
          </a:p>
          <a:p>
            <a:pPr marL="0" indent="0">
              <a:buNone/>
            </a:pPr>
            <a:r>
              <a:rPr lang="en-US" dirty="0"/>
              <a:t>Full </a:t>
            </a:r>
            <a:r>
              <a:rPr lang="en-US" dirty="0" smtClean="0"/>
              <a:t>ownership</a:t>
            </a:r>
            <a:r>
              <a:rPr lang="tr-TR" dirty="0" smtClean="0"/>
              <a:t> </a:t>
            </a:r>
            <a:r>
              <a:rPr lang="tr-TR" sz="1700" i="1" dirty="0" smtClean="0"/>
              <a:t>(tam mülkiyet)</a:t>
            </a:r>
            <a:endParaRPr lang="en-US" sz="1700" i="1" dirty="0"/>
          </a:p>
          <a:p>
            <a:pPr marL="0" indent="0">
              <a:buNone/>
            </a:pPr>
            <a:r>
              <a:rPr lang="en-US" dirty="0"/>
              <a:t>Usufruct </a:t>
            </a:r>
            <a:r>
              <a:rPr lang="en-US" dirty="0" smtClean="0"/>
              <a:t>right</a:t>
            </a:r>
            <a:r>
              <a:rPr lang="tr-TR" dirty="0" smtClean="0"/>
              <a:t> </a:t>
            </a:r>
            <a:r>
              <a:rPr lang="tr-TR" sz="1700" i="1" dirty="0" smtClean="0"/>
              <a:t>(intifa hakkı)</a:t>
            </a:r>
            <a:endParaRPr lang="en-US" sz="1700" i="1" dirty="0"/>
          </a:p>
          <a:p>
            <a:pPr marL="0" indent="0">
              <a:buNone/>
            </a:pPr>
            <a:r>
              <a:rPr lang="en-US" dirty="0"/>
              <a:t>Right of </a:t>
            </a:r>
            <a:r>
              <a:rPr lang="en-US" dirty="0" smtClean="0"/>
              <a:t>residence</a:t>
            </a:r>
            <a:r>
              <a:rPr lang="tr-TR" dirty="0" smtClean="0"/>
              <a:t> </a:t>
            </a:r>
            <a:r>
              <a:rPr lang="tr-TR" sz="1700" i="1" dirty="0" smtClean="0"/>
              <a:t>(</a:t>
            </a:r>
            <a:r>
              <a:rPr lang="tr-TR" sz="1700" i="1" dirty="0" err="1" smtClean="0"/>
              <a:t>sükna</a:t>
            </a:r>
            <a:r>
              <a:rPr lang="tr-TR" sz="1700" i="1" dirty="0" smtClean="0"/>
              <a:t> hakkı)</a:t>
            </a:r>
            <a:endParaRPr lang="en-US" sz="1700" i="1" dirty="0"/>
          </a:p>
          <a:p>
            <a:pPr marL="0" indent="0">
              <a:buNone/>
            </a:pPr>
            <a:r>
              <a:rPr lang="en-US" dirty="0"/>
              <a:t>Lease (a personal right</a:t>
            </a:r>
            <a:r>
              <a:rPr lang="en-US" dirty="0" smtClean="0"/>
              <a:t>)</a:t>
            </a:r>
            <a:r>
              <a:rPr lang="tr-TR" dirty="0" smtClean="0"/>
              <a:t> </a:t>
            </a:r>
            <a:r>
              <a:rPr lang="tr-TR" sz="1700" i="1" dirty="0" smtClean="0"/>
              <a:t>(kira/şahsi hak)</a:t>
            </a:r>
            <a:endParaRPr lang="en-US" sz="1700" i="1" dirty="0"/>
          </a:p>
          <a:p>
            <a:pPr marL="0" indent="0">
              <a:buNone/>
            </a:pPr>
            <a:endParaRPr lang="en-US" dirty="0"/>
          </a:p>
        </p:txBody>
      </p:sp>
      <p:sp>
        <p:nvSpPr>
          <p:cNvPr id="5" name="Sağ Ok 4"/>
          <p:cNvSpPr/>
          <p:nvPr/>
        </p:nvSpPr>
        <p:spPr>
          <a:xfrm>
            <a:off x="395536" y="3140968"/>
            <a:ext cx="1440160"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7745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Division</a:t>
            </a:r>
            <a:r>
              <a:rPr lang="tr-TR" dirty="0" smtClean="0"/>
              <a:t> Of </a:t>
            </a:r>
            <a:r>
              <a:rPr lang="tr-TR" dirty="0" err="1" smtClean="0"/>
              <a:t>Estates</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235315077"/>
              </p:ext>
            </p:extLst>
          </p:nvPr>
        </p:nvGraphicFramePr>
        <p:xfrm>
          <a:off x="107504" y="1935163"/>
          <a:ext cx="8579296" cy="4806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76750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323528" y="1935480"/>
            <a:ext cx="8363272" cy="4733880"/>
          </a:xfrm>
        </p:spPr>
        <p:txBody>
          <a:bodyPr>
            <a:normAutofit fontScale="85000" lnSpcReduction="10000"/>
          </a:bodyPr>
          <a:lstStyle/>
          <a:p>
            <a:pPr>
              <a:buFontTx/>
              <a:buChar char="-"/>
            </a:pPr>
            <a:r>
              <a:rPr lang="tr-TR" b="1" dirty="0" err="1" smtClean="0"/>
              <a:t>Fee</a:t>
            </a:r>
            <a:r>
              <a:rPr lang="tr-TR" b="1" dirty="0" smtClean="0"/>
              <a:t> Simple: </a:t>
            </a:r>
            <a:r>
              <a:rPr lang="en-US" dirty="0"/>
              <a:t>is the most complete and extensive estate in land under common law</a:t>
            </a:r>
            <a:r>
              <a:rPr lang="en-US" dirty="0" smtClean="0"/>
              <a:t>.</a:t>
            </a:r>
            <a:endParaRPr lang="tr-TR" dirty="0" smtClean="0"/>
          </a:p>
          <a:p>
            <a:pPr>
              <a:buFontTx/>
              <a:buChar char="-"/>
            </a:pPr>
            <a:endParaRPr lang="en-US" dirty="0"/>
          </a:p>
          <a:p>
            <a:pPr marL="0" indent="0">
              <a:buNone/>
            </a:pPr>
            <a:r>
              <a:rPr lang="en-US" dirty="0"/>
              <a:t>It represents full ownership of land for an unlimited duration. The holder has the right to possess, use, transfer, and inherit the property.</a:t>
            </a:r>
          </a:p>
          <a:p>
            <a:pPr marL="0" indent="0">
              <a:buNone/>
            </a:pPr>
            <a:r>
              <a:rPr lang="en-US" i="1" u="sng" dirty="0"/>
              <a:t>A fee simple estate</a:t>
            </a:r>
            <a:r>
              <a:rPr lang="en-US" i="1" u="sng" dirty="0" smtClean="0"/>
              <a:t>:</a:t>
            </a:r>
            <a:endParaRPr lang="tr-TR" i="1" u="sng" dirty="0" smtClean="0"/>
          </a:p>
          <a:p>
            <a:pPr marL="0" indent="0">
              <a:buNone/>
            </a:pPr>
            <a:endParaRPr lang="en-US" i="1" u="sng" dirty="0"/>
          </a:p>
          <a:p>
            <a:pPr marL="0" indent="0">
              <a:buNone/>
            </a:pPr>
            <a:r>
              <a:rPr lang="en-US" dirty="0"/>
              <a:t>Has no fixed end date</a:t>
            </a:r>
          </a:p>
          <a:p>
            <a:pPr marL="0" indent="0">
              <a:buNone/>
            </a:pPr>
            <a:r>
              <a:rPr lang="en-US" dirty="0"/>
              <a:t>Automatically passes to heirs upon death</a:t>
            </a:r>
          </a:p>
          <a:p>
            <a:pPr marL="0" indent="0">
              <a:buNone/>
            </a:pPr>
            <a:r>
              <a:rPr lang="en-US" dirty="0"/>
              <a:t>May be freely sold, transferred, leased, or mortgaged</a:t>
            </a:r>
          </a:p>
          <a:p>
            <a:pPr marL="0" indent="0">
              <a:buNone/>
            </a:pPr>
            <a:r>
              <a:rPr lang="en-US" dirty="0"/>
              <a:t>Although it is the strongest proprietary interest, it remains subject to public regulation, such as taxation and eminent domain.</a:t>
            </a:r>
          </a:p>
          <a:p>
            <a:pPr marL="0" indent="0">
              <a:buNone/>
            </a:pPr>
            <a:endParaRPr lang="en-US" b="1" dirty="0"/>
          </a:p>
        </p:txBody>
      </p:sp>
    </p:spTree>
    <p:extLst>
      <p:ext uri="{BB962C8B-B14F-4D97-AF65-F5344CB8AC3E}">
        <p14:creationId xmlns:p14="http://schemas.microsoft.com/office/powerpoint/2010/main" val="2602021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251520" y="1916832"/>
            <a:ext cx="8568952" cy="4733880"/>
          </a:xfrm>
        </p:spPr>
        <p:txBody>
          <a:bodyPr>
            <a:normAutofit fontScale="92500" lnSpcReduction="10000"/>
          </a:bodyPr>
          <a:lstStyle/>
          <a:p>
            <a:pPr>
              <a:buFontTx/>
              <a:buChar char="-"/>
            </a:pPr>
            <a:r>
              <a:rPr lang="tr-TR" b="1" dirty="0" smtClean="0"/>
              <a:t>Life </a:t>
            </a:r>
            <a:r>
              <a:rPr lang="tr-TR" b="1" dirty="0" err="1" smtClean="0"/>
              <a:t>Estate</a:t>
            </a:r>
            <a:r>
              <a:rPr lang="tr-TR" b="1" dirty="0" smtClean="0"/>
              <a:t>: </a:t>
            </a:r>
            <a:r>
              <a:rPr lang="tr-TR" dirty="0" err="1" smtClean="0"/>
              <a:t>It</a:t>
            </a:r>
            <a:r>
              <a:rPr lang="tr-TR" dirty="0" smtClean="0"/>
              <a:t> </a:t>
            </a:r>
            <a:r>
              <a:rPr lang="en-US" dirty="0" smtClean="0"/>
              <a:t>is </a:t>
            </a:r>
            <a:r>
              <a:rPr lang="en-US" dirty="0"/>
              <a:t>an interest in land that lasts only for the lifetime of a specified </a:t>
            </a:r>
            <a:r>
              <a:rPr lang="en-US" dirty="0" smtClean="0"/>
              <a:t>person.</a:t>
            </a:r>
            <a:r>
              <a:rPr lang="tr-TR" dirty="0" smtClean="0"/>
              <a:t> </a:t>
            </a:r>
            <a:r>
              <a:rPr lang="en-US" dirty="0" smtClean="0"/>
              <a:t>The </a:t>
            </a:r>
            <a:r>
              <a:rPr lang="en-US" dirty="0"/>
              <a:t>person holding this interest (the </a:t>
            </a:r>
            <a:r>
              <a:rPr lang="en-US" b="1" dirty="0"/>
              <a:t>life tenant</a:t>
            </a:r>
            <a:r>
              <a:rPr lang="en-US" dirty="0"/>
              <a:t>) has the right to possess and use the property during their </a:t>
            </a:r>
            <a:r>
              <a:rPr lang="en-US" dirty="0" smtClean="0"/>
              <a:t>lifetime.</a:t>
            </a:r>
            <a:r>
              <a:rPr lang="tr-TR" dirty="0" smtClean="0"/>
              <a:t> </a:t>
            </a:r>
            <a:r>
              <a:rPr lang="en-US" u="sng" dirty="0" smtClean="0"/>
              <a:t>However</a:t>
            </a:r>
            <a:r>
              <a:rPr lang="en-US" u="sng" dirty="0"/>
              <a:t>, when that person dies, the estate automatically terminates</a:t>
            </a:r>
            <a:r>
              <a:rPr lang="en-US" u="sng" dirty="0" smtClean="0"/>
              <a:t>.</a:t>
            </a:r>
            <a:endParaRPr lang="tr-TR" u="sng" dirty="0" smtClean="0"/>
          </a:p>
          <a:p>
            <a:pPr>
              <a:buFontTx/>
              <a:buChar char="-"/>
            </a:pPr>
            <a:endParaRPr lang="tr-TR" u="sng" dirty="0" smtClean="0"/>
          </a:p>
          <a:p>
            <a:pPr marL="0" indent="0">
              <a:buNone/>
            </a:pPr>
            <a:r>
              <a:rPr lang="en-US" b="1" dirty="0"/>
              <a:t>Key Characteristics</a:t>
            </a:r>
          </a:p>
          <a:p>
            <a:r>
              <a:rPr lang="en-US" dirty="0"/>
              <a:t>Limited by duration (ends at death)</a:t>
            </a:r>
          </a:p>
          <a:p>
            <a:r>
              <a:rPr lang="en-US" dirty="0"/>
              <a:t>Not inheritable</a:t>
            </a:r>
          </a:p>
          <a:p>
            <a:r>
              <a:rPr lang="en-US" dirty="0"/>
              <a:t>Automatically expires</a:t>
            </a:r>
          </a:p>
          <a:p>
            <a:r>
              <a:rPr lang="en-US" dirty="0"/>
              <a:t>The holder cannot transfer a greater interest than they possess</a:t>
            </a:r>
          </a:p>
          <a:p>
            <a:pPr>
              <a:buFontTx/>
              <a:buChar char="-"/>
            </a:pPr>
            <a:endParaRPr lang="en-US" u="sng" dirty="0"/>
          </a:p>
          <a:p>
            <a:pPr marL="0" indent="0">
              <a:buNone/>
            </a:pPr>
            <a:endParaRPr lang="en-US" b="1" dirty="0"/>
          </a:p>
        </p:txBody>
      </p:sp>
    </p:spTree>
    <p:extLst>
      <p:ext uri="{BB962C8B-B14F-4D97-AF65-F5344CB8AC3E}">
        <p14:creationId xmlns:p14="http://schemas.microsoft.com/office/powerpoint/2010/main" val="41819501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şağı Bükülmüş Şerit 4"/>
          <p:cNvSpPr/>
          <p:nvPr/>
        </p:nvSpPr>
        <p:spPr>
          <a:xfrm>
            <a:off x="1115616" y="4005064"/>
            <a:ext cx="6912768" cy="1584176"/>
          </a:xfrm>
          <a:prstGeom prst="ellipseRibbon">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endParaRPr lang="tr-TR" b="1" dirty="0" smtClean="0"/>
          </a:p>
          <a:p>
            <a:pPr marL="0" indent="0">
              <a:buNone/>
            </a:pPr>
            <a:r>
              <a:rPr lang="tr-TR" b="1" dirty="0" err="1" smtClean="0"/>
              <a:t>For</a:t>
            </a:r>
            <a:r>
              <a:rPr lang="tr-TR" b="1" dirty="0" smtClean="0"/>
              <a:t> </a:t>
            </a:r>
            <a:r>
              <a:rPr lang="tr-TR" b="1" dirty="0" err="1" smtClean="0"/>
              <a:t>example</a:t>
            </a:r>
            <a:r>
              <a:rPr lang="tr-TR" b="1" dirty="0" smtClean="0"/>
              <a:t>: </a:t>
            </a:r>
            <a:r>
              <a:rPr lang="en-US" dirty="0" smtClean="0"/>
              <a:t>If </a:t>
            </a:r>
            <a:r>
              <a:rPr lang="en-US" dirty="0"/>
              <a:t>land is transferred “to A for life,”</a:t>
            </a:r>
            <a:br>
              <a:rPr lang="en-US" dirty="0"/>
            </a:br>
            <a:r>
              <a:rPr lang="en-US" dirty="0"/>
              <a:t>A may use and occupy the land during their lifetime.</a:t>
            </a:r>
            <a:br>
              <a:rPr lang="en-US" dirty="0"/>
            </a:br>
            <a:r>
              <a:rPr lang="en-US" dirty="0"/>
              <a:t>Upon A’s death, A’s rights end automatically</a:t>
            </a:r>
            <a:r>
              <a:rPr lang="en-US" dirty="0" smtClean="0"/>
              <a:t>.</a:t>
            </a:r>
            <a:endParaRPr lang="tr-TR" dirty="0" smtClean="0"/>
          </a:p>
          <a:p>
            <a:pPr marL="0" indent="0">
              <a:buNone/>
            </a:pPr>
            <a:endParaRPr lang="en-US" dirty="0"/>
          </a:p>
        </p:txBody>
      </p:sp>
      <p:sp>
        <p:nvSpPr>
          <p:cNvPr id="4" name="Dikdörtgen 3"/>
          <p:cNvSpPr/>
          <p:nvPr/>
        </p:nvSpPr>
        <p:spPr>
          <a:xfrm>
            <a:off x="2843808" y="4436494"/>
            <a:ext cx="3668363" cy="923330"/>
          </a:xfrm>
          <a:prstGeom prst="rect">
            <a:avLst/>
          </a:prstGeom>
        </p:spPr>
        <p:txBody>
          <a:bodyPr wrap="square">
            <a:spAutoFit/>
          </a:bodyPr>
          <a:lstStyle/>
          <a:p>
            <a:r>
              <a:rPr lang="en-US" b="1" dirty="0"/>
              <a:t>A life tenant cannot leave the property to heirs, because the estate ends at death.</a:t>
            </a:r>
          </a:p>
        </p:txBody>
      </p:sp>
      <p:sp>
        <p:nvSpPr>
          <p:cNvPr id="6" name="Dikdörtgen 5"/>
          <p:cNvSpPr/>
          <p:nvPr/>
        </p:nvSpPr>
        <p:spPr>
          <a:xfrm>
            <a:off x="1187624" y="5786694"/>
            <a:ext cx="6768752" cy="923330"/>
          </a:xfrm>
          <a:prstGeom prst="rect">
            <a:avLst/>
          </a:prstGeom>
        </p:spPr>
        <p:txBody>
          <a:bodyPr wrap="square">
            <a:spAutoFit/>
          </a:bodyPr>
          <a:lstStyle/>
          <a:p>
            <a:r>
              <a:rPr lang="en-US" dirty="0"/>
              <a:t>Turkish law does not recognize estates divided by time in this way.</a:t>
            </a:r>
            <a:br>
              <a:rPr lang="en-US" dirty="0"/>
            </a:br>
            <a:r>
              <a:rPr lang="en-US" dirty="0"/>
              <a:t>The closest concept is the </a:t>
            </a:r>
            <a:r>
              <a:rPr lang="en-US" b="1" dirty="0"/>
              <a:t>usufruct right (</a:t>
            </a:r>
            <a:r>
              <a:rPr lang="en-US" b="1" dirty="0" err="1"/>
              <a:t>intifa</a:t>
            </a:r>
            <a:r>
              <a:rPr lang="en-US" b="1" dirty="0"/>
              <a:t> </a:t>
            </a:r>
            <a:r>
              <a:rPr lang="en-US" b="1" dirty="0" err="1"/>
              <a:t>hakkı</a:t>
            </a:r>
            <a:r>
              <a:rPr lang="en-US" b="1" dirty="0"/>
              <a:t>)</a:t>
            </a:r>
            <a:r>
              <a:rPr lang="en-US" dirty="0"/>
              <a:t>, which also ends upon the holder’s death.</a:t>
            </a:r>
          </a:p>
        </p:txBody>
      </p:sp>
      <p:sp>
        <p:nvSpPr>
          <p:cNvPr id="7" name="4-Nokta Yıldız 6"/>
          <p:cNvSpPr/>
          <p:nvPr/>
        </p:nvSpPr>
        <p:spPr>
          <a:xfrm>
            <a:off x="322575" y="5786694"/>
            <a:ext cx="792088" cy="779314"/>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91361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79512" y="1935479"/>
            <a:ext cx="8856984" cy="3811887"/>
          </a:xfrm>
        </p:spPr>
        <p:txBody>
          <a:bodyPr>
            <a:normAutofit fontScale="85000" lnSpcReduction="20000"/>
          </a:bodyPr>
          <a:lstStyle/>
          <a:p>
            <a:pPr>
              <a:buFontTx/>
              <a:buChar char="-"/>
            </a:pPr>
            <a:r>
              <a:rPr lang="tr-TR" b="1" dirty="0" err="1" smtClean="0"/>
              <a:t>Leasehold</a:t>
            </a:r>
            <a:r>
              <a:rPr lang="tr-TR" b="1" dirty="0" smtClean="0"/>
              <a:t> </a:t>
            </a:r>
            <a:r>
              <a:rPr lang="tr-TR" b="1" dirty="0" err="1" smtClean="0"/>
              <a:t>Estate</a:t>
            </a:r>
            <a:r>
              <a:rPr lang="tr-TR" b="1" dirty="0" smtClean="0"/>
              <a:t>: </a:t>
            </a:r>
            <a:r>
              <a:rPr lang="tr-TR" dirty="0" err="1" smtClean="0"/>
              <a:t>It</a:t>
            </a:r>
            <a:r>
              <a:rPr lang="tr-TR" dirty="0" smtClean="0"/>
              <a:t> </a:t>
            </a:r>
            <a:r>
              <a:rPr lang="en-US" dirty="0" smtClean="0"/>
              <a:t>is </a:t>
            </a:r>
            <a:r>
              <a:rPr lang="en-US" dirty="0"/>
              <a:t>a </a:t>
            </a:r>
            <a:r>
              <a:rPr lang="en-US" u="sng" dirty="0"/>
              <a:t>temporary right </a:t>
            </a:r>
            <a:r>
              <a:rPr lang="en-US" dirty="0"/>
              <a:t>to possess and use land for a specified period of </a:t>
            </a:r>
            <a:r>
              <a:rPr lang="en-US" dirty="0" smtClean="0"/>
              <a:t>time.</a:t>
            </a:r>
            <a:r>
              <a:rPr lang="tr-TR" dirty="0" smtClean="0"/>
              <a:t> </a:t>
            </a:r>
            <a:r>
              <a:rPr lang="en-US" dirty="0" smtClean="0"/>
              <a:t>It </a:t>
            </a:r>
            <a:r>
              <a:rPr lang="en-US" dirty="0"/>
              <a:t>arises from a lease agreement between a landlord and a </a:t>
            </a:r>
            <a:r>
              <a:rPr lang="en-US" dirty="0" smtClean="0"/>
              <a:t>tenant.</a:t>
            </a:r>
            <a:r>
              <a:rPr lang="tr-TR" dirty="0" smtClean="0"/>
              <a:t> </a:t>
            </a:r>
            <a:r>
              <a:rPr lang="en-US" dirty="0" smtClean="0"/>
              <a:t>Unlike </a:t>
            </a:r>
            <a:r>
              <a:rPr lang="en-US" dirty="0"/>
              <a:t>fee simple or life estate, a leasehold does not transfer ownership of the </a:t>
            </a:r>
            <a:r>
              <a:rPr lang="en-US" dirty="0" smtClean="0"/>
              <a:t>land</a:t>
            </a:r>
            <a:r>
              <a:rPr lang="tr-TR" dirty="0" smtClean="0"/>
              <a:t>.</a:t>
            </a:r>
            <a:r>
              <a:rPr lang="en-US" dirty="0" smtClean="0"/>
              <a:t> </a:t>
            </a:r>
            <a:r>
              <a:rPr lang="tr-TR" dirty="0" smtClean="0"/>
              <a:t>I</a:t>
            </a:r>
            <a:r>
              <a:rPr lang="en-US" dirty="0" smtClean="0"/>
              <a:t>t </a:t>
            </a:r>
            <a:r>
              <a:rPr lang="en-US" dirty="0"/>
              <a:t>transfers possession for a limited duration</a:t>
            </a:r>
            <a:r>
              <a:rPr lang="en-US" dirty="0" smtClean="0"/>
              <a:t>.</a:t>
            </a:r>
            <a:endParaRPr lang="tr-TR" dirty="0" smtClean="0"/>
          </a:p>
          <a:p>
            <a:pPr marL="0" indent="0">
              <a:buNone/>
            </a:pPr>
            <a:endParaRPr lang="tr-TR" dirty="0"/>
          </a:p>
          <a:p>
            <a:pPr marL="0" indent="0">
              <a:buNone/>
            </a:pPr>
            <a:r>
              <a:rPr lang="en-US" b="1" dirty="0"/>
              <a:t>Key Characteristics</a:t>
            </a:r>
          </a:p>
          <a:p>
            <a:r>
              <a:rPr lang="en-US" dirty="0" smtClean="0"/>
              <a:t>Limited duration (fixed or determinable term)</a:t>
            </a:r>
          </a:p>
          <a:p>
            <a:r>
              <a:rPr lang="en-US" dirty="0" smtClean="0"/>
              <a:t>Grants </a:t>
            </a:r>
            <a:r>
              <a:rPr lang="en-US" dirty="0"/>
              <a:t>exclusive possession</a:t>
            </a:r>
          </a:p>
          <a:p>
            <a:r>
              <a:rPr lang="en-US" dirty="0"/>
              <a:t>Based on a contractual agreement</a:t>
            </a:r>
          </a:p>
          <a:p>
            <a:r>
              <a:rPr lang="en-US" dirty="0"/>
              <a:t>Ends automatically at the expiration of the </a:t>
            </a:r>
            <a:r>
              <a:rPr lang="en-US" dirty="0" smtClean="0"/>
              <a:t>term</a:t>
            </a: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buNone/>
            </a:pPr>
            <a:endParaRPr lang="tr-TR" dirty="0" smtClean="0"/>
          </a:p>
          <a:p>
            <a:pPr marL="0" indent="0">
              <a:buNone/>
            </a:pPr>
            <a:endParaRPr lang="en-US" dirty="0"/>
          </a:p>
          <a:p>
            <a:pPr>
              <a:buFontTx/>
              <a:buChar char="-"/>
            </a:pPr>
            <a:endParaRPr lang="en-US" dirty="0"/>
          </a:p>
          <a:p>
            <a:pPr marL="0" indent="0">
              <a:buNone/>
            </a:pPr>
            <a:endParaRPr lang="en-US" b="1" dirty="0"/>
          </a:p>
        </p:txBody>
      </p:sp>
      <p:sp>
        <p:nvSpPr>
          <p:cNvPr id="4" name="Dikdörtgen 3"/>
          <p:cNvSpPr/>
          <p:nvPr/>
        </p:nvSpPr>
        <p:spPr>
          <a:xfrm>
            <a:off x="1043608" y="5747367"/>
            <a:ext cx="7200800" cy="923330"/>
          </a:xfrm>
          <a:prstGeom prst="rect">
            <a:avLst/>
          </a:prstGeom>
        </p:spPr>
        <p:txBody>
          <a:bodyPr wrap="square">
            <a:spAutoFit/>
          </a:bodyPr>
          <a:lstStyle/>
          <a:p>
            <a:r>
              <a:rPr lang="en-US" dirty="0"/>
              <a:t>In Turkish law, lease </a:t>
            </a:r>
            <a:r>
              <a:rPr lang="en-US" dirty="0" smtClean="0"/>
              <a:t>is </a:t>
            </a:r>
            <a:r>
              <a:rPr lang="en-US" dirty="0"/>
              <a:t>generally considered a </a:t>
            </a:r>
            <a:r>
              <a:rPr lang="en-US" b="1" dirty="0"/>
              <a:t>personal right</a:t>
            </a:r>
            <a:r>
              <a:rPr lang="en-US" dirty="0"/>
              <a:t>, not a proprietary estate in </a:t>
            </a:r>
            <a:r>
              <a:rPr lang="en-US" dirty="0" err="1"/>
              <a:t>land.In</a:t>
            </a:r>
            <a:r>
              <a:rPr lang="en-US" dirty="0"/>
              <a:t> common law, however, leasehold is treated as an </a:t>
            </a:r>
            <a:r>
              <a:rPr lang="en-US" b="1" dirty="0"/>
              <a:t>estate in land</a:t>
            </a:r>
            <a:r>
              <a:rPr lang="en-US" dirty="0"/>
              <a:t>, meaning it is a recognized proprietary interest.</a:t>
            </a:r>
          </a:p>
        </p:txBody>
      </p:sp>
      <p:sp>
        <p:nvSpPr>
          <p:cNvPr id="5" name="4-Nokta Yıldız 4"/>
          <p:cNvSpPr/>
          <p:nvPr/>
        </p:nvSpPr>
        <p:spPr>
          <a:xfrm>
            <a:off x="251520" y="5733256"/>
            <a:ext cx="648072" cy="936104"/>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55579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ulut 3"/>
          <p:cNvSpPr/>
          <p:nvPr/>
        </p:nvSpPr>
        <p:spPr>
          <a:xfrm>
            <a:off x="395536" y="4235152"/>
            <a:ext cx="8208912" cy="223224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p:txBody>
          <a:bodyPr/>
          <a:lstStyle/>
          <a:p>
            <a:r>
              <a:rPr lang="tr-TR" dirty="0"/>
              <a:t>UNIT 10: Real </a:t>
            </a:r>
            <a:r>
              <a:rPr lang="tr-TR" dirty="0" err="1"/>
              <a:t>Property</a:t>
            </a:r>
            <a:r>
              <a:rPr lang="tr-TR" dirty="0"/>
              <a:t> </a:t>
            </a:r>
            <a:r>
              <a:rPr lang="tr-TR" dirty="0" err="1"/>
              <a:t>Law</a:t>
            </a:r>
            <a:endParaRPr lang="en-US" dirty="0"/>
          </a:p>
        </p:txBody>
      </p:sp>
      <p:sp>
        <p:nvSpPr>
          <p:cNvPr id="3" name="İçerik Yer Tutucusu 2"/>
          <p:cNvSpPr>
            <a:spLocks noGrp="1"/>
          </p:cNvSpPr>
          <p:nvPr>
            <p:ph idx="1"/>
          </p:nvPr>
        </p:nvSpPr>
        <p:spPr/>
        <p:txBody>
          <a:bodyPr/>
          <a:lstStyle/>
          <a:p>
            <a:pPr marL="0" indent="0">
              <a:buNone/>
            </a:pPr>
            <a:r>
              <a:rPr lang="en-US" dirty="0"/>
              <a:t>Real property refers to:</a:t>
            </a:r>
          </a:p>
          <a:p>
            <a:r>
              <a:rPr lang="en-US" b="1" dirty="0"/>
              <a:t>Land</a:t>
            </a:r>
            <a:r>
              <a:rPr lang="en-US" dirty="0"/>
              <a:t>, and</a:t>
            </a:r>
          </a:p>
          <a:p>
            <a:r>
              <a:rPr lang="en-US" b="1" dirty="0"/>
              <a:t>Improvements attached to the land</a:t>
            </a:r>
            <a:r>
              <a:rPr lang="en-US" dirty="0"/>
              <a:t>, such as buildings, walls, and fences</a:t>
            </a:r>
            <a:r>
              <a:rPr lang="en-US" dirty="0" smtClean="0"/>
              <a:t>.</a:t>
            </a:r>
            <a:endParaRPr lang="tr-TR" dirty="0" smtClean="0"/>
          </a:p>
          <a:p>
            <a:pPr marL="0" indent="0">
              <a:buNone/>
            </a:pPr>
            <a:endParaRPr lang="en-US" dirty="0"/>
          </a:p>
          <a:p>
            <a:pPr marL="0" indent="0">
              <a:buNone/>
            </a:pPr>
            <a:r>
              <a:rPr lang="tr-TR" dirty="0" smtClean="0"/>
              <a:t>		</a:t>
            </a:r>
          </a:p>
          <a:p>
            <a:pPr marL="0" indent="0">
              <a:buNone/>
            </a:pPr>
            <a:r>
              <a:rPr lang="tr-TR" dirty="0"/>
              <a:t>	</a:t>
            </a:r>
            <a:r>
              <a:rPr lang="tr-TR" dirty="0" smtClean="0"/>
              <a:t>	</a:t>
            </a:r>
            <a:r>
              <a:rPr lang="en-US" dirty="0" smtClean="0"/>
              <a:t>Real </a:t>
            </a:r>
            <a:r>
              <a:rPr lang="en-US" dirty="0"/>
              <a:t>property includes land and </a:t>
            </a:r>
            <a:endParaRPr lang="tr-TR" dirty="0" smtClean="0"/>
          </a:p>
          <a:p>
            <a:pPr marL="0" indent="0">
              <a:buNone/>
            </a:pPr>
            <a:r>
              <a:rPr lang="tr-TR" dirty="0" smtClean="0"/>
              <a:t>		</a:t>
            </a:r>
            <a:r>
              <a:rPr lang="en-US" dirty="0" smtClean="0"/>
              <a:t>anything permanently </a:t>
            </a:r>
            <a:r>
              <a:rPr lang="en-US" dirty="0"/>
              <a:t>attached to it.</a:t>
            </a:r>
          </a:p>
        </p:txBody>
      </p:sp>
    </p:spTree>
    <p:extLst>
      <p:ext uri="{BB962C8B-B14F-4D97-AF65-F5344CB8AC3E}">
        <p14:creationId xmlns:p14="http://schemas.microsoft.com/office/powerpoint/2010/main" val="31469896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07504" y="1935480"/>
            <a:ext cx="8856984" cy="4733880"/>
          </a:xfrm>
        </p:spPr>
        <p:txBody>
          <a:bodyPr>
            <a:normAutofit fontScale="92500" lnSpcReduction="20000"/>
          </a:bodyPr>
          <a:lstStyle/>
          <a:p>
            <a:pPr marL="0" indent="0">
              <a:buNone/>
            </a:pPr>
            <a:r>
              <a:rPr lang="tr-TR" dirty="0" smtClean="0"/>
              <a:t>	</a:t>
            </a:r>
            <a:r>
              <a:rPr lang="en-US" dirty="0" smtClean="0"/>
              <a:t>In </a:t>
            </a:r>
            <a:r>
              <a:rPr lang="en-US" dirty="0"/>
              <a:t>real property law, ownership and possession are not always held by the same person</a:t>
            </a:r>
            <a:r>
              <a:rPr lang="en-US" dirty="0" smtClean="0"/>
              <a:t>.</a:t>
            </a:r>
            <a:endParaRPr lang="tr-TR" dirty="0" smtClean="0"/>
          </a:p>
          <a:p>
            <a:pPr marL="0" indent="0">
              <a:buNone/>
            </a:pPr>
            <a:endParaRPr lang="en-US" dirty="0"/>
          </a:p>
          <a:p>
            <a:pPr marL="0" indent="0">
              <a:buNone/>
            </a:pPr>
            <a:r>
              <a:rPr lang="en-US" dirty="0"/>
              <a:t>An owner may:</a:t>
            </a:r>
          </a:p>
          <a:p>
            <a:r>
              <a:rPr lang="en-US" dirty="0"/>
              <a:t>Transfer full ownership</a:t>
            </a:r>
          </a:p>
          <a:p>
            <a:r>
              <a:rPr lang="en-US" dirty="0"/>
              <a:t>Transfer a limited estate</a:t>
            </a:r>
          </a:p>
          <a:p>
            <a:r>
              <a:rPr lang="en-US" dirty="0"/>
              <a:t>Or grant temporary </a:t>
            </a:r>
            <a:r>
              <a:rPr lang="en-US" dirty="0" smtClean="0"/>
              <a:t>possession</a:t>
            </a:r>
            <a:endParaRPr lang="tr-TR" dirty="0" smtClean="0"/>
          </a:p>
          <a:p>
            <a:pPr marL="0" indent="0">
              <a:buNone/>
            </a:pPr>
            <a:endParaRPr lang="en-US" i="1" dirty="0"/>
          </a:p>
          <a:p>
            <a:pPr marL="0" indent="0">
              <a:buNone/>
            </a:pPr>
            <a:r>
              <a:rPr lang="en-US" dirty="0"/>
              <a:t>This leads to an important distinction:</a:t>
            </a:r>
          </a:p>
          <a:p>
            <a:pPr marL="0" indent="0">
              <a:buNone/>
            </a:pPr>
            <a:r>
              <a:rPr lang="en-US" b="1" dirty="0"/>
              <a:t>When does temporary occupation create a </a:t>
            </a:r>
            <a:r>
              <a:rPr lang="en-US" b="1" u="sng" dirty="0"/>
              <a:t>legal estate</a:t>
            </a:r>
            <a:r>
              <a:rPr lang="en-US" b="1" u="sng" dirty="0" smtClean="0"/>
              <a:t>?</a:t>
            </a:r>
            <a:r>
              <a:rPr lang="tr-TR" b="1" u="sng" dirty="0" smtClean="0"/>
              <a:t> </a:t>
            </a:r>
            <a:r>
              <a:rPr lang="tr-TR" sz="1400" i="1" dirty="0" smtClean="0"/>
              <a:t>(ayni hak)</a:t>
            </a:r>
          </a:p>
          <a:p>
            <a:pPr marL="0" indent="0">
              <a:buNone/>
            </a:pPr>
            <a:endParaRPr lang="tr-TR" sz="1900" dirty="0" smtClean="0"/>
          </a:p>
          <a:p>
            <a:pPr marL="0" indent="0">
              <a:buNone/>
            </a:pPr>
            <a:r>
              <a:rPr lang="en-US" sz="1900" dirty="0" smtClean="0"/>
              <a:t>To </a:t>
            </a:r>
            <a:r>
              <a:rPr lang="en-US" sz="1900" dirty="0"/>
              <a:t>answer this, common law distinguishes between:</a:t>
            </a:r>
          </a:p>
          <a:p>
            <a:pPr marL="0" indent="0">
              <a:buNone/>
            </a:pPr>
            <a:r>
              <a:rPr lang="en-US" sz="1900" b="1" u="sng" dirty="0"/>
              <a:t>Lease</a:t>
            </a:r>
          </a:p>
          <a:p>
            <a:pPr marL="0" indent="0">
              <a:buNone/>
            </a:pPr>
            <a:r>
              <a:rPr lang="en-US" sz="1900" b="1" u="sng" dirty="0" err="1" smtClean="0"/>
              <a:t>Licence</a:t>
            </a:r>
            <a:endParaRPr lang="en-US" sz="1900" b="1" u="sng" dirty="0"/>
          </a:p>
          <a:p>
            <a:pPr marL="0" indent="0">
              <a:buNone/>
            </a:pPr>
            <a:endParaRPr lang="en-US" dirty="0"/>
          </a:p>
        </p:txBody>
      </p:sp>
    </p:spTree>
    <p:extLst>
      <p:ext uri="{BB962C8B-B14F-4D97-AF65-F5344CB8AC3E}">
        <p14:creationId xmlns:p14="http://schemas.microsoft.com/office/powerpoint/2010/main" val="38801298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dirty="0"/>
          </a:p>
        </p:txBody>
      </p:sp>
      <p:sp>
        <p:nvSpPr>
          <p:cNvPr id="3" name="İçerik Yer Tutucusu 2"/>
          <p:cNvSpPr>
            <a:spLocks noGrp="1"/>
          </p:cNvSpPr>
          <p:nvPr>
            <p:ph idx="1"/>
          </p:nvPr>
        </p:nvSpPr>
        <p:spPr>
          <a:xfrm>
            <a:off x="179512" y="1935480"/>
            <a:ext cx="8784976" cy="4389120"/>
          </a:xfrm>
        </p:spPr>
        <p:txBody>
          <a:bodyPr/>
          <a:lstStyle/>
          <a:p>
            <a:pPr marL="0" indent="0">
              <a:buNone/>
            </a:pPr>
            <a:r>
              <a:rPr lang="tr-TR" b="1" dirty="0" smtClean="0"/>
              <a:t>- </a:t>
            </a:r>
            <a:r>
              <a:rPr lang="tr-TR" b="1" dirty="0" err="1" smtClean="0"/>
              <a:t>Lease</a:t>
            </a:r>
            <a:r>
              <a:rPr lang="tr-TR" b="1" dirty="0" smtClean="0"/>
              <a:t>: </a:t>
            </a:r>
            <a:r>
              <a:rPr lang="en-US" dirty="0"/>
              <a:t>A lease is an agreement that grants a person:</a:t>
            </a:r>
          </a:p>
          <a:p>
            <a:r>
              <a:rPr lang="en-US" u="sng" dirty="0"/>
              <a:t>Exclusive possession</a:t>
            </a:r>
          </a:p>
          <a:p>
            <a:r>
              <a:rPr lang="en-US" u="sng" dirty="0"/>
              <a:t>For a defined period</a:t>
            </a:r>
          </a:p>
          <a:p>
            <a:r>
              <a:rPr lang="en-US" u="sng" dirty="0"/>
              <a:t>In exchange for rent</a:t>
            </a:r>
          </a:p>
          <a:p>
            <a:pPr marL="0" indent="0">
              <a:buNone/>
            </a:pPr>
            <a:endParaRPr lang="tr-TR" dirty="0" smtClean="0"/>
          </a:p>
          <a:p>
            <a:pPr marL="0" indent="0">
              <a:buNone/>
            </a:pPr>
            <a:r>
              <a:rPr lang="en-US" dirty="0" smtClean="0"/>
              <a:t>A </a:t>
            </a:r>
            <a:r>
              <a:rPr lang="en-US" dirty="0"/>
              <a:t>lease creates a </a:t>
            </a:r>
            <a:r>
              <a:rPr lang="en-US" b="1" dirty="0"/>
              <a:t>leasehold estate</a:t>
            </a:r>
            <a:r>
              <a:rPr lang="en-US" dirty="0"/>
              <a:t>, which is a recognized proprietary </a:t>
            </a:r>
            <a:r>
              <a:rPr lang="en-US" dirty="0" smtClean="0"/>
              <a:t>interest</a:t>
            </a:r>
            <a:r>
              <a:rPr lang="tr-TR" sz="1600" i="1" dirty="0" smtClean="0"/>
              <a:t>( ayni/herkese karşı ileri sürülebilen hak)</a:t>
            </a:r>
            <a:r>
              <a:rPr lang="en-US" sz="1600" dirty="0" smtClean="0"/>
              <a:t> </a:t>
            </a:r>
            <a:r>
              <a:rPr lang="en-US" dirty="0"/>
              <a:t>in land.</a:t>
            </a:r>
          </a:p>
          <a:p>
            <a:pPr marL="0" indent="0">
              <a:buNone/>
            </a:pPr>
            <a:endParaRPr lang="en-US" b="1" dirty="0"/>
          </a:p>
        </p:txBody>
      </p:sp>
    </p:spTree>
    <p:extLst>
      <p:ext uri="{BB962C8B-B14F-4D97-AF65-F5344CB8AC3E}">
        <p14:creationId xmlns:p14="http://schemas.microsoft.com/office/powerpoint/2010/main" val="33971412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76672"/>
            <a:ext cx="8229600" cy="1143000"/>
          </a:xfrm>
        </p:spPr>
        <p:txBody>
          <a:bodyPr/>
          <a:lstStyle/>
          <a:p>
            <a:r>
              <a:rPr lang="tr-TR" dirty="0" err="1" smtClean="0"/>
              <a:t>Lease</a:t>
            </a:r>
            <a:r>
              <a:rPr lang="tr-TR" dirty="0" smtClean="0"/>
              <a:t>:</a:t>
            </a:r>
            <a:endParaRPr lang="en-US" dirty="0"/>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4121566497"/>
              </p:ext>
            </p:extLst>
          </p:nvPr>
        </p:nvGraphicFramePr>
        <p:xfrm>
          <a:off x="107504" y="1628801"/>
          <a:ext cx="8856984" cy="52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10606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ulut 6"/>
          <p:cNvSpPr/>
          <p:nvPr/>
        </p:nvSpPr>
        <p:spPr>
          <a:xfrm>
            <a:off x="4427984" y="2564904"/>
            <a:ext cx="3600400" cy="1440160"/>
          </a:xfrm>
          <a:prstGeom prst="cloud">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Bulut 4"/>
          <p:cNvSpPr/>
          <p:nvPr/>
        </p:nvSpPr>
        <p:spPr>
          <a:xfrm>
            <a:off x="5111552" y="4149080"/>
            <a:ext cx="4032448" cy="2520280"/>
          </a:xfrm>
          <a:prstGeom prst="cloud">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07504" y="1935480"/>
            <a:ext cx="8784976" cy="4733880"/>
          </a:xfrm>
        </p:spPr>
        <p:txBody>
          <a:bodyPr>
            <a:normAutofit fontScale="77500" lnSpcReduction="20000"/>
          </a:bodyPr>
          <a:lstStyle/>
          <a:p>
            <a:pPr marL="0" indent="0">
              <a:buNone/>
            </a:pPr>
            <a:r>
              <a:rPr lang="tr-TR" b="1" dirty="0" smtClean="0"/>
              <a:t>-</a:t>
            </a:r>
            <a:r>
              <a:rPr lang="tr-TR" b="1" dirty="0" err="1" smtClean="0"/>
              <a:t>Licence</a:t>
            </a:r>
            <a:r>
              <a:rPr lang="tr-TR" b="1" dirty="0" smtClean="0"/>
              <a:t>: </a:t>
            </a:r>
            <a:r>
              <a:rPr lang="tr-TR" dirty="0" err="1" smtClean="0"/>
              <a:t>It</a:t>
            </a:r>
            <a:r>
              <a:rPr lang="tr-TR" dirty="0" smtClean="0"/>
              <a:t>’ </a:t>
            </a:r>
            <a:r>
              <a:rPr lang="en-US" dirty="0" smtClean="0"/>
              <a:t>s </a:t>
            </a:r>
            <a:r>
              <a:rPr lang="en-US" dirty="0"/>
              <a:t>permission to use land without transferring any proprietary </a:t>
            </a:r>
            <a:r>
              <a:rPr lang="en-US" dirty="0" smtClean="0"/>
              <a:t>interest.</a:t>
            </a:r>
            <a:r>
              <a:rPr lang="tr-TR" dirty="0" smtClean="0"/>
              <a:t> </a:t>
            </a:r>
            <a:r>
              <a:rPr lang="en-US" dirty="0" smtClean="0"/>
              <a:t>It </a:t>
            </a:r>
            <a:r>
              <a:rPr lang="en-US" dirty="0"/>
              <a:t>allows a person to enter or use property, but it does not grant exclusive </a:t>
            </a:r>
            <a:r>
              <a:rPr lang="en-US" dirty="0" smtClean="0"/>
              <a:t>possession.</a:t>
            </a:r>
            <a:endParaRPr lang="tr-TR" dirty="0" smtClean="0"/>
          </a:p>
          <a:p>
            <a:pPr marL="0" indent="0">
              <a:buNone/>
            </a:pPr>
            <a:endParaRPr lang="tr-TR" dirty="0"/>
          </a:p>
          <a:p>
            <a:pPr marL="0" indent="0">
              <a:buNone/>
            </a:pPr>
            <a:r>
              <a:rPr lang="en-US" dirty="0" smtClean="0"/>
              <a:t>A </a:t>
            </a:r>
            <a:r>
              <a:rPr lang="en-US" dirty="0" err="1"/>
              <a:t>licence</a:t>
            </a:r>
            <a:r>
              <a:rPr lang="en-US" dirty="0"/>
              <a:t>:</a:t>
            </a:r>
          </a:p>
          <a:p>
            <a:r>
              <a:rPr lang="en-US" dirty="0"/>
              <a:t>Does not create an estate in land</a:t>
            </a:r>
          </a:p>
          <a:p>
            <a:r>
              <a:rPr lang="en-US" dirty="0"/>
              <a:t>Is usually contractual in nature</a:t>
            </a:r>
          </a:p>
          <a:p>
            <a:r>
              <a:rPr lang="en-US" dirty="0"/>
              <a:t>Does not bind third parties</a:t>
            </a:r>
          </a:p>
          <a:p>
            <a:r>
              <a:rPr lang="en-US" dirty="0"/>
              <a:t>May often be </a:t>
            </a:r>
            <a:r>
              <a:rPr lang="en-US" dirty="0" smtClean="0"/>
              <a:t>revoked</a:t>
            </a:r>
            <a:r>
              <a:rPr lang="tr-TR" dirty="0" smtClean="0"/>
              <a:t> </a:t>
            </a:r>
            <a:r>
              <a:rPr lang="tr-TR" sz="1600" i="1" dirty="0" smtClean="0"/>
              <a:t>(izin geri alınabilir) </a:t>
            </a:r>
          </a:p>
          <a:p>
            <a:endParaRPr lang="tr-TR" sz="1600" i="1" dirty="0"/>
          </a:p>
          <a:p>
            <a:endParaRPr lang="tr-TR" sz="1600" i="1" dirty="0" smtClean="0"/>
          </a:p>
          <a:p>
            <a:pPr marL="0" indent="0">
              <a:buNone/>
            </a:pPr>
            <a:r>
              <a:rPr lang="en-US" sz="2300" b="1" dirty="0"/>
              <a:t>Example</a:t>
            </a:r>
          </a:p>
          <a:p>
            <a:pPr marL="0" indent="0">
              <a:buNone/>
            </a:pPr>
            <a:r>
              <a:rPr lang="en-US" sz="2300" dirty="0"/>
              <a:t>Permission to:</a:t>
            </a:r>
          </a:p>
          <a:p>
            <a:pPr marL="0" indent="0">
              <a:buNone/>
            </a:pPr>
            <a:r>
              <a:rPr lang="en-US" sz="2300" dirty="0"/>
              <a:t>Use a parking space in a shopping mall</a:t>
            </a:r>
          </a:p>
          <a:p>
            <a:pPr marL="0" indent="0">
              <a:buNone/>
            </a:pPr>
            <a:r>
              <a:rPr lang="en-US" sz="2300" dirty="0"/>
              <a:t>Stay in a hotel room</a:t>
            </a:r>
          </a:p>
          <a:p>
            <a:pPr marL="0" indent="0">
              <a:buNone/>
            </a:pPr>
            <a:r>
              <a:rPr lang="en-US" sz="2300" dirty="0"/>
              <a:t>Use a shared office desk</a:t>
            </a:r>
          </a:p>
          <a:p>
            <a:pPr marL="0" indent="0">
              <a:buNone/>
            </a:pPr>
            <a:r>
              <a:rPr lang="en-US" sz="2300" dirty="0"/>
              <a:t>These arrangements usually create a </a:t>
            </a:r>
            <a:r>
              <a:rPr lang="en-US" sz="2300" dirty="0" err="1"/>
              <a:t>licence</a:t>
            </a:r>
            <a:r>
              <a:rPr lang="en-US" sz="2300" dirty="0"/>
              <a:t>, not a lease.</a:t>
            </a:r>
          </a:p>
          <a:p>
            <a:endParaRPr lang="en-US" sz="1600" i="1" dirty="0"/>
          </a:p>
          <a:p>
            <a:pPr marL="0" indent="0">
              <a:buNone/>
            </a:pPr>
            <a:endParaRPr lang="en-US" b="1" dirty="0"/>
          </a:p>
        </p:txBody>
      </p:sp>
      <p:sp>
        <p:nvSpPr>
          <p:cNvPr id="4" name="Dikdörtgen 3"/>
          <p:cNvSpPr/>
          <p:nvPr/>
        </p:nvSpPr>
        <p:spPr>
          <a:xfrm>
            <a:off x="5492614" y="4809055"/>
            <a:ext cx="3055315" cy="1200329"/>
          </a:xfrm>
          <a:prstGeom prst="rect">
            <a:avLst/>
          </a:prstGeom>
        </p:spPr>
        <p:txBody>
          <a:bodyPr wrap="square">
            <a:spAutoFit/>
          </a:bodyPr>
          <a:lstStyle/>
          <a:p>
            <a:r>
              <a:rPr lang="en-US" b="1" dirty="0"/>
              <a:t>Unlike a lease, a </a:t>
            </a:r>
            <a:r>
              <a:rPr lang="en-US" b="1" dirty="0" err="1"/>
              <a:t>licence</a:t>
            </a:r>
            <a:r>
              <a:rPr lang="en-US" b="1" dirty="0"/>
              <a:t> </a:t>
            </a:r>
            <a:endParaRPr lang="tr-TR" b="1" dirty="0" smtClean="0"/>
          </a:p>
          <a:p>
            <a:r>
              <a:rPr lang="en-US" b="1" dirty="0" smtClean="0"/>
              <a:t>does </a:t>
            </a:r>
            <a:r>
              <a:rPr lang="en-US" b="1" dirty="0"/>
              <a:t>not </a:t>
            </a:r>
            <a:r>
              <a:rPr lang="tr-TR" b="1" dirty="0"/>
              <a:t> </a:t>
            </a:r>
            <a:r>
              <a:rPr lang="en-US" b="1" dirty="0" smtClean="0"/>
              <a:t>give </a:t>
            </a:r>
            <a:r>
              <a:rPr lang="en-US" b="1" dirty="0"/>
              <a:t>the right to </a:t>
            </a:r>
            <a:endParaRPr lang="tr-TR" b="1" dirty="0" smtClean="0"/>
          </a:p>
          <a:p>
            <a:r>
              <a:rPr lang="en-US" b="1" dirty="0" smtClean="0"/>
              <a:t>exclude </a:t>
            </a:r>
            <a:r>
              <a:rPr lang="en-US" b="1" dirty="0"/>
              <a:t>others </a:t>
            </a:r>
            <a:endParaRPr lang="tr-TR" b="1" dirty="0" smtClean="0"/>
          </a:p>
          <a:p>
            <a:r>
              <a:rPr lang="en-US" b="1" dirty="0" smtClean="0"/>
              <a:t>from </a:t>
            </a:r>
            <a:r>
              <a:rPr lang="en-US" b="1" dirty="0"/>
              <a:t>the property.</a:t>
            </a:r>
          </a:p>
        </p:txBody>
      </p:sp>
      <p:sp>
        <p:nvSpPr>
          <p:cNvPr id="6" name="Dikdörtgen 5"/>
          <p:cNvSpPr/>
          <p:nvPr/>
        </p:nvSpPr>
        <p:spPr>
          <a:xfrm>
            <a:off x="4779818" y="2932560"/>
            <a:ext cx="3156570" cy="646331"/>
          </a:xfrm>
          <a:prstGeom prst="rect">
            <a:avLst/>
          </a:prstGeom>
        </p:spPr>
        <p:txBody>
          <a:bodyPr wrap="none">
            <a:spAutoFit/>
          </a:bodyPr>
          <a:lstStyle/>
          <a:p>
            <a:r>
              <a:rPr lang="en-US" dirty="0"/>
              <a:t>A </a:t>
            </a:r>
            <a:r>
              <a:rPr lang="en-US" dirty="0" err="1"/>
              <a:t>licence</a:t>
            </a:r>
            <a:r>
              <a:rPr lang="en-US" dirty="0"/>
              <a:t> grants </a:t>
            </a:r>
            <a:r>
              <a:rPr lang="en-US" b="1" u="sng" dirty="0"/>
              <a:t>permission, </a:t>
            </a:r>
            <a:endParaRPr lang="tr-TR" b="1" u="sng" dirty="0" smtClean="0"/>
          </a:p>
          <a:p>
            <a:r>
              <a:rPr lang="en-US" dirty="0" smtClean="0"/>
              <a:t>not </a:t>
            </a:r>
            <a:r>
              <a:rPr lang="en-US" dirty="0"/>
              <a:t>possession.</a:t>
            </a:r>
          </a:p>
        </p:txBody>
      </p:sp>
    </p:spTree>
    <p:extLst>
      <p:ext uri="{BB962C8B-B14F-4D97-AF65-F5344CB8AC3E}">
        <p14:creationId xmlns:p14="http://schemas.microsoft.com/office/powerpoint/2010/main" val="3932334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628800"/>
            <a:ext cx="8517632" cy="5112568"/>
          </a:xfrm>
        </p:spPr>
        <p:txBody>
          <a:bodyPr>
            <a:normAutofit fontScale="92500" lnSpcReduction="10000"/>
          </a:bodyPr>
          <a:lstStyle/>
          <a:p>
            <a:pPr marL="0" indent="0">
              <a:buNone/>
            </a:pPr>
            <a:r>
              <a:rPr lang="tr-TR" dirty="0"/>
              <a:t>	</a:t>
            </a:r>
            <a:r>
              <a:rPr lang="en-US" dirty="0" smtClean="0"/>
              <a:t>Mehmet </a:t>
            </a:r>
            <a:r>
              <a:rPr lang="en-US" dirty="0"/>
              <a:t>transfers a country house to Ayşe for life. During her lifetime, Ayşe allows her friend </a:t>
            </a:r>
            <a:r>
              <a:rPr lang="en-US" dirty="0" err="1"/>
              <a:t>Zeynep</a:t>
            </a:r>
            <a:r>
              <a:rPr lang="en-US" dirty="0"/>
              <a:t> to live in one of the rooms “for as long as she wishes,” without paying rent. At the same time, Ayşe rents the entire ground floor to </a:t>
            </a:r>
            <a:r>
              <a:rPr lang="en-US" dirty="0" err="1"/>
              <a:t>Kerem</a:t>
            </a:r>
            <a:r>
              <a:rPr lang="en-US" dirty="0"/>
              <a:t> for five years under a written agreement granting him exclusive possession of that floor in exchange for monthly rent. Three years later, A </a:t>
            </a:r>
            <a:r>
              <a:rPr lang="en-US" dirty="0" err="1"/>
              <a:t>yşe</a:t>
            </a:r>
            <a:r>
              <a:rPr lang="en-US" dirty="0"/>
              <a:t> dies. Mehmet is still alive</a:t>
            </a:r>
            <a:r>
              <a:rPr lang="en-US" dirty="0" smtClean="0"/>
              <a:t>.</a:t>
            </a:r>
            <a:endParaRPr lang="tr-TR" dirty="0" smtClean="0"/>
          </a:p>
          <a:p>
            <a:pPr marL="0" indent="0">
              <a:buNone/>
            </a:pPr>
            <a:endParaRPr lang="tr-TR" dirty="0" smtClean="0"/>
          </a:p>
          <a:p>
            <a:pPr marL="0" indent="0">
              <a:buNone/>
            </a:pPr>
            <a:r>
              <a:rPr lang="en-US" b="1" dirty="0"/>
              <a:t>✍ Identify the Legal Nature of Each Interest</a:t>
            </a:r>
          </a:p>
          <a:p>
            <a:pPr marL="0" indent="0">
              <a:buNone/>
            </a:pPr>
            <a:r>
              <a:rPr lang="tr-TR" dirty="0" smtClean="0"/>
              <a:t>Ayşe: ____________</a:t>
            </a:r>
          </a:p>
          <a:p>
            <a:pPr marL="0" indent="0">
              <a:buNone/>
            </a:pPr>
            <a:r>
              <a:rPr lang="tr-TR" dirty="0" smtClean="0"/>
              <a:t>Kerem:___________</a:t>
            </a:r>
          </a:p>
          <a:p>
            <a:pPr marL="0" indent="0">
              <a:buNone/>
            </a:pPr>
            <a:r>
              <a:rPr lang="tr-TR" dirty="0" smtClean="0"/>
              <a:t>Zeynep: __________</a:t>
            </a:r>
          </a:p>
          <a:p>
            <a:pPr marL="0" indent="0">
              <a:buNone/>
            </a:pPr>
            <a:r>
              <a:rPr lang="tr-TR" dirty="0" smtClean="0"/>
              <a:t>Mehmet: _________</a:t>
            </a:r>
          </a:p>
          <a:p>
            <a:pPr marL="0" indent="0">
              <a:buNone/>
            </a:pPr>
            <a:endParaRPr lang="en-US" dirty="0"/>
          </a:p>
        </p:txBody>
      </p:sp>
    </p:spTree>
    <p:extLst>
      <p:ext uri="{BB962C8B-B14F-4D97-AF65-F5344CB8AC3E}">
        <p14:creationId xmlns:p14="http://schemas.microsoft.com/office/powerpoint/2010/main" val="12400567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0" y="1935480"/>
            <a:ext cx="9036496" cy="4805888"/>
          </a:xfrm>
        </p:spPr>
        <p:txBody>
          <a:bodyPr>
            <a:normAutofit fontScale="62500" lnSpcReduction="20000"/>
          </a:bodyPr>
          <a:lstStyle/>
          <a:p>
            <a:r>
              <a:rPr lang="en-US" b="1" dirty="0" smtClean="0"/>
              <a:t>Ayşe</a:t>
            </a:r>
          </a:p>
          <a:p>
            <a:pPr marL="0" indent="0">
              <a:buNone/>
            </a:pPr>
            <a:r>
              <a:rPr lang="en-US" b="1" dirty="0" smtClean="0"/>
              <a:t>Life tenant</a:t>
            </a:r>
            <a:r>
              <a:rPr lang="en-US" dirty="0" smtClean="0"/>
              <a:t> – She held a life estate that lasted only for her lifetime.</a:t>
            </a:r>
          </a:p>
          <a:p>
            <a:r>
              <a:rPr lang="en-US" b="1" dirty="0" err="1" smtClean="0"/>
              <a:t>Kerem</a:t>
            </a:r>
            <a:endParaRPr lang="en-US" b="1" dirty="0"/>
          </a:p>
          <a:p>
            <a:pPr marL="0" indent="0">
              <a:buNone/>
            </a:pPr>
            <a:r>
              <a:rPr lang="en-US" b="1" dirty="0"/>
              <a:t>Leasehold tenant</a:t>
            </a:r>
            <a:r>
              <a:rPr lang="en-US" dirty="0"/>
              <a:t> – He held a leasehold estate because he had exclusive possession for a defined period (five years) in exchange for rent.</a:t>
            </a:r>
          </a:p>
          <a:p>
            <a:pPr marL="0" indent="0">
              <a:buNone/>
            </a:pPr>
            <a:r>
              <a:rPr lang="en-US" dirty="0"/>
              <a:t>However, since his lease derived from Ayşe’s life estate, it automatically terminates when Ayşe dies.</a:t>
            </a:r>
          </a:p>
          <a:p>
            <a:r>
              <a:rPr lang="en-US" b="1" dirty="0" err="1"/>
              <a:t>Zeynep</a:t>
            </a:r>
            <a:endParaRPr lang="en-US" b="1" dirty="0"/>
          </a:p>
          <a:p>
            <a:pPr marL="0" indent="0">
              <a:buNone/>
            </a:pPr>
            <a:r>
              <a:rPr lang="en-US" b="1" dirty="0"/>
              <a:t>Licensee</a:t>
            </a:r>
            <a:r>
              <a:rPr lang="en-US" dirty="0"/>
              <a:t> – She did not have exclusive possession and the duration (“as long as she wishes”) was uncertain. Therefore, she only had a </a:t>
            </a:r>
            <a:r>
              <a:rPr lang="en-US" dirty="0" err="1"/>
              <a:t>licence</a:t>
            </a:r>
            <a:r>
              <a:rPr lang="en-US" dirty="0"/>
              <a:t>, not a lease.</a:t>
            </a:r>
          </a:p>
          <a:p>
            <a:pPr marL="0" indent="0">
              <a:buNone/>
            </a:pPr>
            <a:r>
              <a:rPr lang="en-US" dirty="0"/>
              <a:t>Her right ends when Ayşe’s interest ends.</a:t>
            </a:r>
          </a:p>
          <a:p>
            <a:r>
              <a:rPr lang="en-US" b="1" dirty="0"/>
              <a:t>Mehmet</a:t>
            </a:r>
          </a:p>
          <a:p>
            <a:pPr marL="0" indent="0">
              <a:buNone/>
            </a:pPr>
            <a:r>
              <a:rPr lang="en-US" b="1" dirty="0" smtClean="0"/>
              <a:t>Full </a:t>
            </a:r>
            <a:r>
              <a:rPr lang="en-US" b="1" dirty="0"/>
              <a:t>owner after Ayşe’s death</a:t>
            </a:r>
            <a:r>
              <a:rPr lang="en-US" dirty="0"/>
              <a:t> – When Ayşe’s life estate ended, full ownership reverted to Mehmet</a:t>
            </a:r>
            <a:r>
              <a:rPr lang="en-US" dirty="0" smtClean="0"/>
              <a:t>.</a:t>
            </a:r>
            <a:endParaRPr lang="tr-TR" dirty="0" smtClean="0"/>
          </a:p>
          <a:p>
            <a:pPr marL="0" indent="0">
              <a:buNone/>
            </a:pPr>
            <a:endParaRPr lang="tr-TR" dirty="0" smtClean="0"/>
          </a:p>
          <a:p>
            <a:pPr marL="0" indent="0">
              <a:buNone/>
            </a:pPr>
            <a:endParaRPr lang="tr-TR" dirty="0"/>
          </a:p>
          <a:p>
            <a:pPr marL="0" indent="0">
              <a:buNone/>
            </a:pPr>
            <a:r>
              <a:rPr lang="en-US" b="1" dirty="0"/>
              <a:t>Key Legal Analysis</a:t>
            </a:r>
          </a:p>
          <a:p>
            <a:r>
              <a:rPr lang="en-US" dirty="0"/>
              <a:t>A life estate is limited by duration (ends at death).</a:t>
            </a:r>
          </a:p>
          <a:p>
            <a:r>
              <a:rPr lang="en-US" dirty="0"/>
              <a:t>A lease requires exclusive possession + defined period.</a:t>
            </a:r>
          </a:p>
          <a:p>
            <a:r>
              <a:rPr lang="en-US" dirty="0"/>
              <a:t>A </a:t>
            </a:r>
            <a:r>
              <a:rPr lang="en-US" dirty="0" err="1"/>
              <a:t>licence</a:t>
            </a:r>
            <a:r>
              <a:rPr lang="en-US" dirty="0"/>
              <a:t> grants permission but not possession.</a:t>
            </a:r>
          </a:p>
          <a:p>
            <a:r>
              <a:rPr lang="en-US" dirty="0"/>
              <a:t>When a limited estate ends, all dependent interests derived from it also end</a:t>
            </a:r>
            <a:r>
              <a:rPr lang="en-US" dirty="0" smtClean="0"/>
              <a:t>.</a:t>
            </a:r>
            <a:endParaRPr lang="en-US" dirty="0"/>
          </a:p>
        </p:txBody>
      </p:sp>
    </p:spTree>
    <p:extLst>
      <p:ext uri="{BB962C8B-B14F-4D97-AF65-F5344CB8AC3E}">
        <p14:creationId xmlns:p14="http://schemas.microsoft.com/office/powerpoint/2010/main" val="17451153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77500" lnSpcReduction="20000"/>
          </a:bodyPr>
          <a:lstStyle/>
          <a:p>
            <a:pPr marL="0" indent="0">
              <a:buNone/>
            </a:pPr>
            <a:r>
              <a:rPr lang="en-US" dirty="0" err="1"/>
              <a:t>Ayhan</a:t>
            </a:r>
            <a:r>
              <a:rPr lang="en-US" dirty="0"/>
              <a:t> transfers a country house to </a:t>
            </a:r>
            <a:r>
              <a:rPr lang="en-US" dirty="0" err="1"/>
              <a:t>Derya</a:t>
            </a:r>
            <a:r>
              <a:rPr lang="en-US" dirty="0"/>
              <a:t> for life. In the deed, </a:t>
            </a:r>
            <a:r>
              <a:rPr lang="en-US" dirty="0" err="1"/>
              <a:t>Ayhan</a:t>
            </a:r>
            <a:r>
              <a:rPr lang="en-US" dirty="0"/>
              <a:t> is the grantor and </a:t>
            </a:r>
            <a:r>
              <a:rPr lang="en-US" dirty="0" err="1"/>
              <a:t>Derya</a:t>
            </a:r>
            <a:r>
              <a:rPr lang="en-US" dirty="0"/>
              <a:t> is the </a:t>
            </a:r>
            <a:r>
              <a:rPr lang="en-US" dirty="0" smtClean="0"/>
              <a:t>grantee.</a:t>
            </a:r>
            <a:r>
              <a:rPr lang="tr-TR" dirty="0" smtClean="0"/>
              <a:t> </a:t>
            </a:r>
            <a:r>
              <a:rPr lang="en-US" dirty="0" smtClean="0"/>
              <a:t>During </a:t>
            </a:r>
            <a:r>
              <a:rPr lang="en-US" dirty="0"/>
              <a:t>her lifetime, </a:t>
            </a:r>
            <a:r>
              <a:rPr lang="en-US" dirty="0" err="1"/>
              <a:t>Derya</a:t>
            </a:r>
            <a:r>
              <a:rPr lang="en-US" dirty="0"/>
              <a:t> leases the ground floor to </a:t>
            </a:r>
            <a:r>
              <a:rPr lang="en-US" dirty="0" err="1"/>
              <a:t>Kerem</a:t>
            </a:r>
            <a:r>
              <a:rPr lang="en-US" dirty="0"/>
              <a:t> for 8 years under a written agreement granting him exclusive possession in exchange for monthly </a:t>
            </a:r>
            <a:r>
              <a:rPr lang="en-US" dirty="0" smtClean="0"/>
              <a:t>rent.</a:t>
            </a:r>
            <a:r>
              <a:rPr lang="tr-TR" dirty="0" smtClean="0"/>
              <a:t> </a:t>
            </a:r>
            <a:r>
              <a:rPr lang="en-US" dirty="0" smtClean="0"/>
              <a:t>At </a:t>
            </a:r>
            <a:r>
              <a:rPr lang="en-US" dirty="0"/>
              <a:t>the same time, </a:t>
            </a:r>
            <a:r>
              <a:rPr lang="en-US" dirty="0" err="1"/>
              <a:t>Derya</a:t>
            </a:r>
            <a:r>
              <a:rPr lang="en-US" dirty="0"/>
              <a:t> allows her friend </a:t>
            </a:r>
            <a:r>
              <a:rPr lang="en-US" dirty="0" err="1"/>
              <a:t>Ece</a:t>
            </a:r>
            <a:r>
              <a:rPr lang="en-US" dirty="0"/>
              <a:t> to use the garden “from time to time” without rent and without exclusive </a:t>
            </a:r>
            <a:r>
              <a:rPr lang="en-US" dirty="0" smtClean="0"/>
              <a:t>control.</a:t>
            </a:r>
            <a:r>
              <a:rPr lang="tr-TR" dirty="0" smtClean="0"/>
              <a:t> </a:t>
            </a:r>
            <a:r>
              <a:rPr lang="en-US" dirty="0" smtClean="0"/>
              <a:t>Two </a:t>
            </a:r>
            <a:r>
              <a:rPr lang="en-US" dirty="0"/>
              <a:t>years later, </a:t>
            </a:r>
            <a:r>
              <a:rPr lang="en-US" dirty="0" err="1"/>
              <a:t>Derya</a:t>
            </a:r>
            <a:r>
              <a:rPr lang="en-US" dirty="0"/>
              <a:t> obtains a loan from Nova Bank and grants the bank a mortgage over her interest in the </a:t>
            </a:r>
            <a:r>
              <a:rPr lang="en-US" dirty="0" smtClean="0"/>
              <a:t>property.</a:t>
            </a:r>
            <a:r>
              <a:rPr lang="tr-TR" dirty="0" smtClean="0"/>
              <a:t> </a:t>
            </a:r>
            <a:r>
              <a:rPr lang="en-US" dirty="0" smtClean="0"/>
              <a:t>Three </a:t>
            </a:r>
            <a:r>
              <a:rPr lang="en-US" dirty="0"/>
              <a:t>years later, </a:t>
            </a:r>
            <a:r>
              <a:rPr lang="en-US" dirty="0" err="1"/>
              <a:t>Derya</a:t>
            </a:r>
            <a:r>
              <a:rPr lang="en-US" dirty="0"/>
              <a:t> dies. </a:t>
            </a:r>
            <a:r>
              <a:rPr lang="en-US" dirty="0" err="1"/>
              <a:t>Ayhan</a:t>
            </a:r>
            <a:r>
              <a:rPr lang="en-US" dirty="0"/>
              <a:t> is still alive</a:t>
            </a:r>
            <a:r>
              <a:rPr lang="en-US" dirty="0" smtClean="0"/>
              <a:t>.</a:t>
            </a:r>
            <a:endParaRPr lang="tr-TR" dirty="0" smtClean="0"/>
          </a:p>
          <a:p>
            <a:pPr marL="0" indent="0">
              <a:buNone/>
            </a:pPr>
            <a:endParaRPr lang="tr-TR" dirty="0"/>
          </a:p>
          <a:p>
            <a:pPr marL="0" indent="0">
              <a:buNone/>
            </a:pPr>
            <a:r>
              <a:rPr lang="en-US" b="1" dirty="0"/>
              <a:t>✍ Identify the Legal Status of Each Person</a:t>
            </a:r>
          </a:p>
          <a:p>
            <a:pPr marL="0" indent="0">
              <a:buNone/>
            </a:pPr>
            <a:r>
              <a:rPr lang="en-US" dirty="0" err="1"/>
              <a:t>Ayhan</a:t>
            </a:r>
            <a:r>
              <a:rPr lang="en-US" dirty="0"/>
              <a:t>: </a:t>
            </a:r>
            <a:r>
              <a:rPr lang="tr-TR" dirty="0" smtClean="0"/>
              <a:t>____________</a:t>
            </a:r>
          </a:p>
          <a:p>
            <a:pPr marL="0" indent="0">
              <a:buNone/>
            </a:pPr>
            <a:r>
              <a:rPr lang="en-US" dirty="0" err="1" smtClean="0"/>
              <a:t>Derya</a:t>
            </a:r>
            <a:r>
              <a:rPr lang="en-US" dirty="0"/>
              <a:t>: </a:t>
            </a:r>
            <a:r>
              <a:rPr lang="tr-TR" dirty="0" smtClean="0"/>
              <a:t>____________</a:t>
            </a:r>
            <a:endParaRPr lang="tr-TR" dirty="0"/>
          </a:p>
          <a:p>
            <a:pPr marL="0" indent="0">
              <a:buNone/>
            </a:pPr>
            <a:r>
              <a:rPr lang="en-US" dirty="0" err="1" smtClean="0"/>
              <a:t>Kerem</a:t>
            </a:r>
            <a:r>
              <a:rPr lang="en-US" dirty="0"/>
              <a:t>: </a:t>
            </a:r>
            <a:r>
              <a:rPr lang="tr-TR" dirty="0" smtClean="0"/>
              <a:t>____________</a:t>
            </a:r>
          </a:p>
          <a:p>
            <a:pPr marL="0" indent="0">
              <a:buNone/>
            </a:pPr>
            <a:r>
              <a:rPr lang="en-US" dirty="0" err="1" smtClean="0"/>
              <a:t>Ece</a:t>
            </a:r>
            <a:r>
              <a:rPr lang="en-US" dirty="0"/>
              <a:t>: </a:t>
            </a:r>
            <a:r>
              <a:rPr lang="tr-TR" dirty="0" smtClean="0"/>
              <a:t>_______________</a:t>
            </a:r>
          </a:p>
          <a:p>
            <a:pPr marL="0" indent="0">
              <a:buNone/>
            </a:pPr>
            <a:r>
              <a:rPr lang="en-US" dirty="0" smtClean="0"/>
              <a:t>Nova </a:t>
            </a:r>
            <a:r>
              <a:rPr lang="en-US" dirty="0"/>
              <a:t>Bank</a:t>
            </a:r>
            <a:r>
              <a:rPr lang="en-US" dirty="0" smtClean="0"/>
              <a:t>:</a:t>
            </a:r>
            <a:r>
              <a:rPr lang="tr-TR" dirty="0" smtClean="0"/>
              <a:t>_________</a:t>
            </a:r>
            <a:endParaRPr lang="en-US" dirty="0" smtClean="0"/>
          </a:p>
          <a:p>
            <a:pPr marL="0" indent="0">
              <a:buNone/>
            </a:pPr>
            <a:endParaRPr lang="en-US" dirty="0"/>
          </a:p>
        </p:txBody>
      </p:sp>
    </p:spTree>
    <p:extLst>
      <p:ext uri="{BB962C8B-B14F-4D97-AF65-F5344CB8AC3E}">
        <p14:creationId xmlns:p14="http://schemas.microsoft.com/office/powerpoint/2010/main" val="29192760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10000"/>
          </a:bodyPr>
          <a:lstStyle/>
          <a:p>
            <a:r>
              <a:rPr lang="en-US" b="1" dirty="0" err="1"/>
              <a:t>Ayhan</a:t>
            </a:r>
            <a:r>
              <a:rPr lang="en-US" b="1" dirty="0"/>
              <a:t>:</a:t>
            </a:r>
            <a:r>
              <a:rPr lang="en-US" dirty="0"/>
              <a:t> Grantor; becomes full owner again after </a:t>
            </a:r>
            <a:r>
              <a:rPr lang="en-US" dirty="0" err="1"/>
              <a:t>Derya’s</a:t>
            </a:r>
            <a:r>
              <a:rPr lang="en-US" dirty="0"/>
              <a:t> death.</a:t>
            </a:r>
          </a:p>
          <a:p>
            <a:r>
              <a:rPr lang="en-US" b="1" dirty="0" err="1"/>
              <a:t>Derya</a:t>
            </a:r>
            <a:r>
              <a:rPr lang="en-US" b="1" dirty="0"/>
              <a:t>:</a:t>
            </a:r>
            <a:r>
              <a:rPr lang="en-US" dirty="0"/>
              <a:t> Life tenant; mortgagor (she granted a mortgage over her life estate).</a:t>
            </a:r>
          </a:p>
          <a:p>
            <a:r>
              <a:rPr lang="en-US" b="1" dirty="0" err="1"/>
              <a:t>Kerem</a:t>
            </a:r>
            <a:r>
              <a:rPr lang="en-US" b="1" dirty="0"/>
              <a:t>:</a:t>
            </a:r>
            <a:r>
              <a:rPr lang="en-US" dirty="0"/>
              <a:t> Leasehold tenant; he had exclusive possession for a defined period, but his lease ends when </a:t>
            </a:r>
            <a:r>
              <a:rPr lang="en-US" dirty="0" err="1"/>
              <a:t>Derya’s</a:t>
            </a:r>
            <a:r>
              <a:rPr lang="en-US" dirty="0"/>
              <a:t> life estate ends.</a:t>
            </a:r>
          </a:p>
          <a:p>
            <a:r>
              <a:rPr lang="en-US" b="1" dirty="0" err="1"/>
              <a:t>Ece</a:t>
            </a:r>
            <a:r>
              <a:rPr lang="en-US" b="1" dirty="0"/>
              <a:t>:</a:t>
            </a:r>
            <a:r>
              <a:rPr lang="en-US" dirty="0"/>
              <a:t> Licensee; she had permission to use the garden, but no exclusive possession and no defined period.</a:t>
            </a:r>
          </a:p>
          <a:p>
            <a:r>
              <a:rPr lang="en-US" b="1" dirty="0"/>
              <a:t>Nova Bank:</a:t>
            </a:r>
            <a:r>
              <a:rPr lang="en-US" dirty="0"/>
              <a:t> Mortgagee; its security interest was limited to </a:t>
            </a:r>
            <a:r>
              <a:rPr lang="en-US" dirty="0" err="1"/>
              <a:t>Derya’s</a:t>
            </a:r>
            <a:r>
              <a:rPr lang="en-US" dirty="0"/>
              <a:t> life estate and ends when her estate ends.</a:t>
            </a:r>
          </a:p>
          <a:p>
            <a:pPr marL="0" indent="0">
              <a:buNone/>
            </a:pPr>
            <a:endParaRPr lang="en-US" dirty="0"/>
          </a:p>
        </p:txBody>
      </p:sp>
    </p:spTree>
    <p:extLst>
      <p:ext uri="{BB962C8B-B14F-4D97-AF65-F5344CB8AC3E}">
        <p14:creationId xmlns:p14="http://schemas.microsoft.com/office/powerpoint/2010/main" val="29696990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764704"/>
            <a:ext cx="8640960" cy="6093296"/>
          </a:xfrm>
        </p:spPr>
        <p:txBody>
          <a:bodyPr>
            <a:normAutofit fontScale="77500" lnSpcReduction="20000"/>
          </a:bodyPr>
          <a:lstStyle/>
          <a:p>
            <a:r>
              <a:rPr lang="tr-TR" dirty="0" err="1" smtClean="0"/>
              <a:t>Why</a:t>
            </a:r>
            <a:r>
              <a:rPr lang="tr-TR" dirty="0" smtClean="0"/>
              <a:t> </a:t>
            </a:r>
            <a:r>
              <a:rPr lang="tr-TR" dirty="0" err="1" smtClean="0"/>
              <a:t>does</a:t>
            </a:r>
            <a:r>
              <a:rPr lang="tr-TR" dirty="0" smtClean="0"/>
              <a:t> </a:t>
            </a:r>
            <a:r>
              <a:rPr lang="tr-TR" dirty="0" err="1" smtClean="0"/>
              <a:t>real</a:t>
            </a:r>
            <a:r>
              <a:rPr lang="tr-TR" dirty="0" smtClean="0"/>
              <a:t> </a:t>
            </a:r>
            <a:r>
              <a:rPr lang="tr-TR" dirty="0" err="1" smtClean="0"/>
              <a:t>property</a:t>
            </a:r>
            <a:r>
              <a:rPr lang="tr-TR" dirty="0" smtClean="0"/>
              <a:t> </a:t>
            </a:r>
            <a:r>
              <a:rPr lang="tr-TR" dirty="0" err="1" smtClean="0"/>
              <a:t>law</a:t>
            </a:r>
            <a:r>
              <a:rPr lang="tr-TR" dirty="0" smtClean="0"/>
              <a:t> </a:t>
            </a:r>
            <a:r>
              <a:rPr lang="tr-TR" dirty="0" err="1" smtClean="0"/>
              <a:t>have</a:t>
            </a:r>
            <a:r>
              <a:rPr lang="tr-TR" dirty="0" smtClean="0"/>
              <a:t> </a:t>
            </a:r>
            <a:r>
              <a:rPr lang="tr-TR" dirty="0" err="1" smtClean="0"/>
              <a:t>to</a:t>
            </a:r>
            <a:r>
              <a:rPr lang="tr-TR" dirty="0" smtClean="0"/>
              <a:t> be </a:t>
            </a:r>
            <a:r>
              <a:rPr lang="tr-TR" dirty="0" err="1" smtClean="0"/>
              <a:t>different</a:t>
            </a:r>
            <a:r>
              <a:rPr lang="tr-TR" dirty="0" smtClean="0"/>
              <a:t> </a:t>
            </a:r>
            <a:r>
              <a:rPr lang="tr-TR" dirty="0" err="1" smtClean="0"/>
              <a:t>from</a:t>
            </a:r>
            <a:r>
              <a:rPr lang="tr-TR" dirty="0" smtClean="0"/>
              <a:t> </a:t>
            </a:r>
            <a:r>
              <a:rPr lang="tr-TR" dirty="0" err="1" smtClean="0"/>
              <a:t>the</a:t>
            </a:r>
            <a:r>
              <a:rPr lang="tr-TR" dirty="0" smtClean="0"/>
              <a:t> </a:t>
            </a:r>
            <a:r>
              <a:rPr lang="tr-TR" dirty="0" err="1" smtClean="0"/>
              <a:t>law</a:t>
            </a:r>
            <a:r>
              <a:rPr lang="tr-TR" dirty="0" smtClean="0"/>
              <a:t> on </a:t>
            </a:r>
            <a:r>
              <a:rPr lang="tr-TR" dirty="0" err="1" smtClean="0"/>
              <a:t>sale</a:t>
            </a:r>
            <a:r>
              <a:rPr lang="tr-TR" dirty="0" smtClean="0"/>
              <a:t> of </a:t>
            </a:r>
            <a:r>
              <a:rPr lang="tr-TR" dirty="0" err="1" smtClean="0"/>
              <a:t>goods</a:t>
            </a:r>
            <a:r>
              <a:rPr lang="tr-TR" dirty="0" smtClean="0"/>
              <a:t>?</a:t>
            </a:r>
            <a:br>
              <a:rPr lang="tr-TR" dirty="0" smtClean="0"/>
            </a:br>
            <a:endParaRPr lang="tr-TR" dirty="0" smtClean="0"/>
          </a:p>
          <a:p>
            <a:pPr marL="0" indent="0">
              <a:buNone/>
            </a:pPr>
            <a:r>
              <a:rPr lang="en-US" dirty="0"/>
              <a:t>Real property law differs from the law on sale of goods because land is a </a:t>
            </a:r>
            <a:r>
              <a:rPr lang="en-US" b="1" dirty="0"/>
              <a:t>foundational legal institution</a:t>
            </a:r>
            <a:r>
              <a:rPr lang="en-US" dirty="0"/>
              <a:t>, not simply a commercial asset.</a:t>
            </a:r>
          </a:p>
          <a:p>
            <a:pPr marL="0" indent="0">
              <a:buNone/>
            </a:pPr>
            <a:r>
              <a:rPr lang="en-US" dirty="0"/>
              <a:t>Its regulation reflects concerns of</a:t>
            </a:r>
            <a:r>
              <a:rPr lang="en-US" dirty="0" smtClean="0"/>
              <a:t>:</a:t>
            </a:r>
            <a:endParaRPr lang="tr-TR" dirty="0" smtClean="0"/>
          </a:p>
          <a:p>
            <a:pPr marL="0" indent="0">
              <a:buNone/>
            </a:pPr>
            <a:endParaRPr lang="en-US" dirty="0"/>
          </a:p>
          <a:p>
            <a:r>
              <a:rPr lang="en-US" dirty="0"/>
              <a:t>stability</a:t>
            </a:r>
          </a:p>
          <a:p>
            <a:r>
              <a:rPr lang="en-US" dirty="0"/>
              <a:t>public order</a:t>
            </a:r>
          </a:p>
          <a:p>
            <a:r>
              <a:rPr lang="en-US" dirty="0"/>
              <a:t>long-term ownership structures</a:t>
            </a:r>
          </a:p>
          <a:p>
            <a:r>
              <a:rPr lang="en-US" dirty="0"/>
              <a:t>rather than short-term commercial exchange.</a:t>
            </a:r>
          </a:p>
          <a:p>
            <a:pPr marL="0" indent="0">
              <a:buNone/>
            </a:pPr>
            <a:r>
              <a:rPr lang="tr-TR" dirty="0" smtClean="0"/>
              <a:t/>
            </a:r>
            <a:br>
              <a:rPr lang="tr-TR" dirty="0" smtClean="0"/>
            </a:br>
            <a:endParaRPr lang="tr-TR" dirty="0" smtClean="0"/>
          </a:p>
          <a:p>
            <a:pPr marL="0" indent="0">
              <a:buNone/>
            </a:pPr>
            <a:r>
              <a:rPr lang="tr-TR" b="1" dirty="0" smtClean="0"/>
              <a:t> </a:t>
            </a:r>
            <a:r>
              <a:rPr lang="en-US" b="1" dirty="0" smtClean="0"/>
              <a:t>Nature</a:t>
            </a:r>
            <a:r>
              <a:rPr lang="en-US" dirty="0"/>
              <a:t>: Real property is immovable and unique, while goods are movable and standardized</a:t>
            </a:r>
            <a:r>
              <a:rPr lang="en-US" dirty="0" smtClean="0"/>
              <a:t>.</a:t>
            </a:r>
            <a:endParaRPr lang="tr-TR" dirty="0" smtClean="0"/>
          </a:p>
          <a:p>
            <a:pPr marL="0" indent="0">
              <a:buNone/>
            </a:pPr>
            <a:r>
              <a:rPr lang="en-US" b="1" dirty="0" smtClean="0"/>
              <a:t>Complexity</a:t>
            </a:r>
            <a:r>
              <a:rPr lang="en-US" dirty="0"/>
              <a:t>: Real property transactions involve more regulations, rights (e.g., easements), and formal documentation (e.g., deeds</a:t>
            </a:r>
            <a:r>
              <a:rPr lang="en-US" dirty="0" smtClean="0"/>
              <a:t>).</a:t>
            </a:r>
            <a:endParaRPr lang="tr-TR" dirty="0" smtClean="0"/>
          </a:p>
          <a:p>
            <a:pPr marL="0" indent="0">
              <a:buNone/>
            </a:pPr>
            <a:r>
              <a:rPr lang="en-US" b="1" dirty="0" smtClean="0"/>
              <a:t>Risk </a:t>
            </a:r>
            <a:r>
              <a:rPr lang="en-US" b="1" dirty="0"/>
              <a:t>and Ownership Transfer</a:t>
            </a:r>
            <a:r>
              <a:rPr lang="en-US" dirty="0"/>
              <a:t>: Ownership in real property requires registration, while </a:t>
            </a:r>
            <a:r>
              <a:rPr lang="en-US" dirty="0" smtClean="0"/>
              <a:t>goods </a:t>
            </a:r>
            <a:r>
              <a:rPr lang="en-US" dirty="0"/>
              <a:t>transfer is simpler and usually occurs upon delivery</a:t>
            </a:r>
            <a:r>
              <a:rPr lang="en-US" dirty="0" smtClean="0"/>
              <a:t>.</a:t>
            </a:r>
            <a:endParaRPr lang="tr-TR" dirty="0" smtClean="0"/>
          </a:p>
          <a:p>
            <a:pPr marL="0" indent="0">
              <a:buNone/>
            </a:pPr>
            <a:r>
              <a:rPr lang="en-US" b="1" dirty="0" smtClean="0"/>
              <a:t>Legal </a:t>
            </a:r>
            <a:r>
              <a:rPr lang="en-US" b="1" dirty="0"/>
              <a:t>Rights and Remedies</a:t>
            </a:r>
            <a:r>
              <a:rPr lang="en-US" dirty="0"/>
              <a:t>: Real property includes rights like easements, while goods focus on contractual obligations.</a:t>
            </a:r>
            <a:endParaRPr lang="tr-TR" dirty="0"/>
          </a:p>
        </p:txBody>
      </p:sp>
    </p:spTree>
    <p:extLst>
      <p:ext uri="{BB962C8B-B14F-4D97-AF65-F5344CB8AC3E}">
        <p14:creationId xmlns:p14="http://schemas.microsoft.com/office/powerpoint/2010/main" val="289260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500"/>
                                        <p:tgtEl>
                                          <p:spTgt spid="3">
                                            <p:txEl>
                                              <p:pRg st="8"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fade">
                                      <p:cBhvr>
                                        <p:cTn id="30" dur="500"/>
                                        <p:tgtEl>
                                          <p:spTgt spid="3">
                                            <p:txEl>
                                              <p:pRg st="9" end="9"/>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animEffect transition="in" filter="fade">
                                      <p:cBhvr>
                                        <p:cTn id="33" dur="500"/>
                                        <p:tgtEl>
                                          <p:spTgt spid="3">
                                            <p:txEl>
                                              <p:pRg st="10" end="10"/>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11" end="11"/>
                                            </p:txEl>
                                          </p:spTgt>
                                        </p:tgtEl>
                                        <p:attrNameLst>
                                          <p:attrName>style.visibility</p:attrName>
                                        </p:attrNameLst>
                                      </p:cBhvr>
                                      <p:to>
                                        <p:strVal val="visible"/>
                                      </p:to>
                                    </p:set>
                                    <p:animEffect transition="in" filter="fade">
                                      <p:cBhvr>
                                        <p:cTn id="36" dur="500"/>
                                        <p:tgtEl>
                                          <p:spTgt spid="3">
                                            <p:txEl>
                                              <p:pRg st="11" end="11"/>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animEffect transition="in" filter="fade">
                                      <p:cBhvr>
                                        <p:cTn id="39"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atlama 2 5"/>
          <p:cNvSpPr/>
          <p:nvPr/>
        </p:nvSpPr>
        <p:spPr>
          <a:xfrm rot="878104">
            <a:off x="5692276" y="2022844"/>
            <a:ext cx="4132210" cy="2716494"/>
          </a:xfrm>
          <a:prstGeom prst="irregularSeal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79512" y="1935480"/>
            <a:ext cx="7992888" cy="4733880"/>
          </a:xfrm>
        </p:spPr>
        <p:txBody>
          <a:bodyPr>
            <a:normAutofit fontScale="92500" lnSpcReduction="20000"/>
          </a:bodyPr>
          <a:lstStyle/>
          <a:p>
            <a:pPr marL="0" indent="0" algn="ctr">
              <a:buNone/>
            </a:pPr>
            <a:r>
              <a:rPr lang="tr-TR" b="1" dirty="0"/>
              <a:t>4</a:t>
            </a:r>
            <a:r>
              <a:rPr lang="tr-TR" b="1" dirty="0" smtClean="0"/>
              <a:t>. </a:t>
            </a:r>
            <a:r>
              <a:rPr lang="tr-TR" b="1" dirty="0" err="1" smtClean="0"/>
              <a:t>Non-possesory</a:t>
            </a:r>
            <a:r>
              <a:rPr lang="tr-TR" b="1" dirty="0" smtClean="0"/>
              <a:t> </a:t>
            </a:r>
            <a:r>
              <a:rPr lang="tr-TR" b="1" dirty="0" err="1" smtClean="0"/>
              <a:t>Rights</a:t>
            </a:r>
            <a:endParaRPr lang="en-US" b="1" dirty="0" smtClean="0"/>
          </a:p>
          <a:p>
            <a:pPr marL="0" indent="0">
              <a:buNone/>
            </a:pPr>
            <a:r>
              <a:rPr lang="tr-TR" dirty="0"/>
              <a:t>R</a:t>
            </a:r>
            <a:r>
              <a:rPr lang="en-US" dirty="0" err="1" smtClean="0"/>
              <a:t>eal</a:t>
            </a:r>
            <a:r>
              <a:rPr lang="en-US" dirty="0" smtClean="0"/>
              <a:t> property law also recognizes rights that:</a:t>
            </a:r>
          </a:p>
          <a:p>
            <a:r>
              <a:rPr lang="en-US" dirty="0" smtClean="0"/>
              <a:t>Do </a:t>
            </a:r>
            <a:r>
              <a:rPr lang="en-US" dirty="0"/>
              <a:t>not grant possession</a:t>
            </a:r>
          </a:p>
          <a:p>
            <a:r>
              <a:rPr lang="en-US" dirty="0"/>
              <a:t>Do not transfer ownership</a:t>
            </a:r>
          </a:p>
          <a:p>
            <a:r>
              <a:rPr lang="en-US" dirty="0"/>
              <a:t>Yet legally affect the land</a:t>
            </a:r>
          </a:p>
          <a:p>
            <a:r>
              <a:rPr lang="en-US" dirty="0"/>
              <a:t>These are called </a:t>
            </a:r>
            <a:r>
              <a:rPr lang="en-US" b="1" dirty="0"/>
              <a:t>non-possessory rights</a:t>
            </a:r>
            <a:r>
              <a:rPr lang="en-US" dirty="0" smtClean="0"/>
              <a:t>.</a:t>
            </a:r>
            <a:endParaRPr lang="tr-TR" dirty="0" smtClean="0"/>
          </a:p>
          <a:p>
            <a:endParaRPr lang="tr-TR" dirty="0"/>
          </a:p>
          <a:p>
            <a:pPr marL="0" indent="0">
              <a:buNone/>
            </a:pPr>
            <a:r>
              <a:rPr lang="en-US" u="sng" dirty="0"/>
              <a:t>A non-possessory </a:t>
            </a:r>
            <a:r>
              <a:rPr lang="en-US" dirty="0"/>
              <a:t>right is a legally recognized interest in land that:</a:t>
            </a:r>
          </a:p>
          <a:p>
            <a:r>
              <a:rPr lang="en-US" dirty="0"/>
              <a:t>Does not give the holder possession of the land</a:t>
            </a:r>
          </a:p>
          <a:p>
            <a:r>
              <a:rPr lang="en-US" dirty="0"/>
              <a:t>Allows limited use or benefit</a:t>
            </a:r>
          </a:p>
          <a:p>
            <a:r>
              <a:rPr lang="en-US" dirty="0"/>
              <a:t>Restricts or burdens the owner’s rights</a:t>
            </a:r>
          </a:p>
          <a:p>
            <a:r>
              <a:rPr lang="en-US" dirty="0"/>
              <a:t>The owner remains in possession.</a:t>
            </a:r>
          </a:p>
          <a:p>
            <a:endParaRPr lang="en-US" dirty="0"/>
          </a:p>
          <a:p>
            <a:pPr marL="0" indent="0">
              <a:buNone/>
            </a:pPr>
            <a:endParaRPr lang="en-US" dirty="0"/>
          </a:p>
        </p:txBody>
      </p:sp>
      <p:sp>
        <p:nvSpPr>
          <p:cNvPr id="4" name="Dikdörtgen 3"/>
          <p:cNvSpPr/>
          <p:nvPr/>
        </p:nvSpPr>
        <p:spPr>
          <a:xfrm>
            <a:off x="6372761" y="2780927"/>
            <a:ext cx="2771239" cy="1200329"/>
          </a:xfrm>
          <a:prstGeom prst="rect">
            <a:avLst/>
          </a:prstGeom>
        </p:spPr>
        <p:txBody>
          <a:bodyPr wrap="square">
            <a:spAutoFit/>
          </a:bodyPr>
          <a:lstStyle/>
          <a:p>
            <a:r>
              <a:rPr lang="en-US" b="1" dirty="0"/>
              <a:t>Possession remains </a:t>
            </a:r>
            <a:endParaRPr lang="tr-TR" b="1" dirty="0" smtClean="0"/>
          </a:p>
          <a:p>
            <a:r>
              <a:rPr lang="en-US" b="1" dirty="0" smtClean="0"/>
              <a:t>with the </a:t>
            </a:r>
            <a:r>
              <a:rPr lang="en-US" b="1" dirty="0"/>
              <a:t>owner, </a:t>
            </a:r>
            <a:endParaRPr lang="tr-TR" b="1" dirty="0" smtClean="0"/>
          </a:p>
          <a:p>
            <a:r>
              <a:rPr lang="en-US" b="1" dirty="0" smtClean="0"/>
              <a:t>but certain</a:t>
            </a:r>
            <a:r>
              <a:rPr lang="tr-TR" b="1" dirty="0" smtClean="0"/>
              <a:t> </a:t>
            </a:r>
            <a:r>
              <a:rPr lang="en-US" b="1" dirty="0" smtClean="0"/>
              <a:t>uses </a:t>
            </a:r>
            <a:r>
              <a:rPr lang="tr-TR" b="1" dirty="0"/>
              <a:t> </a:t>
            </a:r>
            <a:endParaRPr lang="tr-TR" b="1" dirty="0" smtClean="0"/>
          </a:p>
          <a:p>
            <a:r>
              <a:rPr lang="en-US" b="1" dirty="0" smtClean="0"/>
              <a:t>are </a:t>
            </a:r>
            <a:r>
              <a:rPr lang="en-US" b="1" dirty="0"/>
              <a:t>granted to others.</a:t>
            </a:r>
          </a:p>
        </p:txBody>
      </p:sp>
    </p:spTree>
    <p:extLst>
      <p:ext uri="{BB962C8B-B14F-4D97-AF65-F5344CB8AC3E}">
        <p14:creationId xmlns:p14="http://schemas.microsoft.com/office/powerpoint/2010/main" val="2079798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500"/>
                                        <p:tgtEl>
                                          <p:spTgt spid="4">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fade">
                                      <p:cBhvr>
                                        <p:cTn id="18" dur="500"/>
                                        <p:tgtEl>
                                          <p:spTgt spid="4">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Real </a:t>
            </a:r>
            <a:r>
              <a:rPr lang="tr-TR" dirty="0" err="1" smtClean="0"/>
              <a:t>Property</a:t>
            </a:r>
            <a:r>
              <a:rPr lang="tr-TR" dirty="0" smtClean="0"/>
              <a:t> </a:t>
            </a:r>
            <a:r>
              <a:rPr lang="tr-TR" dirty="0" err="1" smtClean="0"/>
              <a:t>Law</a:t>
            </a:r>
            <a:endParaRPr lang="en-US" dirty="0"/>
          </a:p>
        </p:txBody>
      </p:sp>
      <p:sp>
        <p:nvSpPr>
          <p:cNvPr id="3" name="İçerik Yer Tutucusu 2"/>
          <p:cNvSpPr>
            <a:spLocks noGrp="1"/>
          </p:cNvSpPr>
          <p:nvPr>
            <p:ph idx="1"/>
          </p:nvPr>
        </p:nvSpPr>
        <p:spPr>
          <a:xfrm>
            <a:off x="107504" y="1935480"/>
            <a:ext cx="8784976" cy="4733880"/>
          </a:xfrm>
        </p:spPr>
        <p:txBody>
          <a:bodyPr/>
          <a:lstStyle/>
          <a:p>
            <a:pPr marL="0" indent="0">
              <a:buNone/>
            </a:pPr>
            <a:r>
              <a:rPr lang="en-US" dirty="0"/>
              <a:t>Real Property Law is the branch of law that regulates </a:t>
            </a:r>
            <a:r>
              <a:rPr lang="en-US" b="1" dirty="0"/>
              <a:t>rights, interests, and obligations related to land</a:t>
            </a:r>
            <a:r>
              <a:rPr lang="en-US" dirty="0" smtClean="0"/>
              <a:t>.</a:t>
            </a:r>
            <a:endParaRPr lang="tr-TR" dirty="0" smtClean="0"/>
          </a:p>
          <a:p>
            <a:pPr marL="0" indent="0">
              <a:buNone/>
            </a:pPr>
            <a:endParaRPr lang="tr-TR" dirty="0" smtClean="0"/>
          </a:p>
          <a:p>
            <a:pPr marL="0" indent="0">
              <a:buNone/>
            </a:pPr>
            <a:endParaRPr lang="en-US" dirty="0"/>
          </a:p>
          <a:p>
            <a:pPr marL="0" indent="0">
              <a:buNone/>
            </a:pPr>
            <a:r>
              <a:rPr lang="en-US" dirty="0"/>
              <a:t>It governs:</a:t>
            </a:r>
          </a:p>
          <a:p>
            <a:pPr marL="514350" indent="-514350">
              <a:buFont typeface="+mj-lt"/>
              <a:buAutoNum type="arabicPeriod"/>
            </a:pPr>
            <a:r>
              <a:rPr lang="en-US" dirty="0"/>
              <a:t>Ownership of land</a:t>
            </a:r>
          </a:p>
          <a:p>
            <a:pPr marL="514350" indent="-514350">
              <a:buFont typeface="+mj-lt"/>
              <a:buAutoNum type="arabicPeriod"/>
            </a:pPr>
            <a:r>
              <a:rPr lang="en-US" dirty="0"/>
              <a:t>Transfer of title</a:t>
            </a:r>
          </a:p>
          <a:p>
            <a:pPr marL="514350" indent="-514350">
              <a:buFont typeface="+mj-lt"/>
              <a:buAutoNum type="arabicPeriod"/>
            </a:pPr>
            <a:r>
              <a:rPr lang="en-US" dirty="0"/>
              <a:t>Division of estates in land</a:t>
            </a:r>
          </a:p>
          <a:p>
            <a:pPr marL="514350" indent="-514350">
              <a:buFont typeface="+mj-lt"/>
              <a:buAutoNum type="arabicPeriod"/>
            </a:pPr>
            <a:r>
              <a:rPr lang="en-US" dirty="0" smtClean="0"/>
              <a:t>Non-possessory </a:t>
            </a:r>
            <a:r>
              <a:rPr lang="en-US" dirty="0"/>
              <a:t>rights (e.g., easements)</a:t>
            </a:r>
          </a:p>
          <a:p>
            <a:endParaRPr lang="en-US" dirty="0"/>
          </a:p>
        </p:txBody>
      </p:sp>
    </p:spTree>
    <p:extLst>
      <p:ext uri="{BB962C8B-B14F-4D97-AF65-F5344CB8AC3E}">
        <p14:creationId xmlns:p14="http://schemas.microsoft.com/office/powerpoint/2010/main" val="20125647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Easement</a:t>
            </a:r>
            <a:endParaRPr lang="en-US" dirty="0"/>
          </a:p>
        </p:txBody>
      </p:sp>
      <p:sp>
        <p:nvSpPr>
          <p:cNvPr id="3" name="İçerik Yer Tutucusu 2"/>
          <p:cNvSpPr>
            <a:spLocks noGrp="1"/>
          </p:cNvSpPr>
          <p:nvPr>
            <p:ph idx="1"/>
          </p:nvPr>
        </p:nvSpPr>
        <p:spPr/>
        <p:txBody>
          <a:bodyPr>
            <a:normAutofit fontScale="85000" lnSpcReduction="10000"/>
          </a:bodyPr>
          <a:lstStyle/>
          <a:p>
            <a:pPr marL="0" indent="0">
              <a:buNone/>
            </a:pPr>
            <a:r>
              <a:rPr lang="en-US" dirty="0"/>
              <a:t>An easement is a non-possessory right to use another person’s land for a specific purpose.</a:t>
            </a:r>
          </a:p>
          <a:p>
            <a:pPr marL="0" indent="0">
              <a:buNone/>
            </a:pPr>
            <a:r>
              <a:rPr lang="en-US" dirty="0"/>
              <a:t>It:</a:t>
            </a:r>
          </a:p>
          <a:p>
            <a:r>
              <a:rPr lang="en-US" dirty="0"/>
              <a:t>Does not transfer ownership</a:t>
            </a:r>
          </a:p>
          <a:p>
            <a:r>
              <a:rPr lang="en-US" dirty="0"/>
              <a:t>Does not grant possession</a:t>
            </a:r>
          </a:p>
          <a:p>
            <a:r>
              <a:rPr lang="en-US" dirty="0"/>
              <a:t>Is attached to the land</a:t>
            </a:r>
          </a:p>
          <a:p>
            <a:r>
              <a:rPr lang="en-US" dirty="0"/>
              <a:t>Binds future </a:t>
            </a:r>
            <a:r>
              <a:rPr lang="en-US" dirty="0" smtClean="0"/>
              <a:t>owners</a:t>
            </a:r>
            <a:endParaRPr lang="tr-TR" dirty="0" smtClean="0"/>
          </a:p>
          <a:p>
            <a:endParaRPr lang="tr-TR" dirty="0"/>
          </a:p>
          <a:p>
            <a:pPr marL="0" indent="0">
              <a:buNone/>
            </a:pPr>
            <a:r>
              <a:rPr lang="en-US" b="1" dirty="0"/>
              <a:t>Example</a:t>
            </a:r>
          </a:p>
          <a:p>
            <a:r>
              <a:rPr lang="en-US" dirty="0"/>
              <a:t>A right of way allowing a </a:t>
            </a:r>
            <a:r>
              <a:rPr lang="en-US" dirty="0" err="1"/>
              <a:t>neighbour</a:t>
            </a:r>
            <a:r>
              <a:rPr lang="en-US" dirty="0"/>
              <a:t> to pass through a driveway.</a:t>
            </a:r>
          </a:p>
          <a:p>
            <a:r>
              <a:rPr lang="en-US" dirty="0"/>
              <a:t>The </a:t>
            </a:r>
            <a:r>
              <a:rPr lang="en-US" dirty="0" err="1"/>
              <a:t>neighbour</a:t>
            </a:r>
            <a:r>
              <a:rPr lang="en-US" dirty="0"/>
              <a:t> does not own or possess the driveway,</a:t>
            </a:r>
            <a:br>
              <a:rPr lang="en-US" dirty="0"/>
            </a:br>
            <a:r>
              <a:rPr lang="en-US" dirty="0"/>
              <a:t>but has a legal right to use it.</a:t>
            </a:r>
          </a:p>
          <a:p>
            <a:endParaRPr lang="en-US" dirty="0"/>
          </a:p>
          <a:p>
            <a:pPr marL="0" indent="0">
              <a:buNone/>
            </a:pPr>
            <a:endParaRPr lang="en-US" dirty="0"/>
          </a:p>
        </p:txBody>
      </p:sp>
    </p:spTree>
    <p:extLst>
      <p:ext uri="{BB962C8B-B14F-4D97-AF65-F5344CB8AC3E}">
        <p14:creationId xmlns:p14="http://schemas.microsoft.com/office/powerpoint/2010/main" val="9865122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	</a:t>
            </a:r>
            <a:r>
              <a:rPr lang="en-US" dirty="0" smtClean="0"/>
              <a:t>An </a:t>
            </a:r>
            <a:r>
              <a:rPr lang="en-US" b="1" dirty="0"/>
              <a:t>easement</a:t>
            </a:r>
            <a:r>
              <a:rPr lang="en-US" dirty="0"/>
              <a:t> is a non-possessory proprietary interest in land that grants the holder a limited right to use or restrict the use of another person’s land for a specific purpose.</a:t>
            </a:r>
          </a:p>
          <a:p>
            <a:pPr marL="0" indent="0">
              <a:buNone/>
            </a:pPr>
            <a:r>
              <a:rPr lang="tr-TR" dirty="0" smtClean="0"/>
              <a:t>	</a:t>
            </a:r>
            <a:r>
              <a:rPr lang="en-US" u="sng" dirty="0" smtClean="0"/>
              <a:t>It </a:t>
            </a:r>
            <a:r>
              <a:rPr lang="en-US" u="sng" dirty="0"/>
              <a:t>does not transfer ownership or possession. </a:t>
            </a:r>
            <a:r>
              <a:rPr lang="en-US" dirty="0"/>
              <a:t>Instead, it creates a legal burden on one parcel of land for the benefit of another.</a:t>
            </a:r>
          </a:p>
          <a:p>
            <a:pPr marL="0" indent="0">
              <a:buNone/>
            </a:pPr>
            <a:endParaRPr lang="tr-TR" dirty="0" smtClean="0"/>
          </a:p>
          <a:p>
            <a:pPr marL="0" indent="0">
              <a:buNone/>
            </a:pPr>
            <a:r>
              <a:rPr lang="en-US" b="1" dirty="0"/>
              <a:t>Legal Characteristics</a:t>
            </a:r>
          </a:p>
          <a:p>
            <a:r>
              <a:rPr lang="en-US" dirty="0"/>
              <a:t>It is a proprietary right (binds future owners).</a:t>
            </a:r>
          </a:p>
          <a:p>
            <a:r>
              <a:rPr lang="en-US" dirty="0"/>
              <a:t>It is limited in scope and purpose.</a:t>
            </a:r>
          </a:p>
          <a:p>
            <a:r>
              <a:rPr lang="en-US" dirty="0"/>
              <a:t>It does not grant possession of the land.</a:t>
            </a:r>
          </a:p>
          <a:p>
            <a:r>
              <a:rPr lang="en-US" dirty="0"/>
              <a:t>It may be permanent or long-term.</a:t>
            </a:r>
          </a:p>
          <a:p>
            <a:pPr marL="0" indent="0">
              <a:buNone/>
            </a:pPr>
            <a:endParaRPr lang="en-US" dirty="0"/>
          </a:p>
        </p:txBody>
      </p:sp>
    </p:spTree>
    <p:extLst>
      <p:ext uri="{BB962C8B-B14F-4D97-AF65-F5344CB8AC3E}">
        <p14:creationId xmlns:p14="http://schemas.microsoft.com/office/powerpoint/2010/main" val="28146195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926976"/>
          </a:xfrm>
        </p:spPr>
        <p:txBody>
          <a:bodyPr/>
          <a:lstStyle/>
          <a:p>
            <a:r>
              <a:rPr lang="tr-TR" dirty="0" err="1" smtClean="0"/>
              <a:t>Common</a:t>
            </a:r>
            <a:r>
              <a:rPr lang="tr-TR" dirty="0" smtClean="0"/>
              <a:t> </a:t>
            </a:r>
            <a:r>
              <a:rPr lang="tr-TR" dirty="0" err="1" smtClean="0"/>
              <a:t>Types</a:t>
            </a:r>
            <a:r>
              <a:rPr lang="tr-TR" dirty="0" smtClean="0"/>
              <a:t> of </a:t>
            </a:r>
            <a:r>
              <a:rPr lang="tr-TR" dirty="0" err="1" smtClean="0"/>
              <a:t>Easement</a:t>
            </a:r>
            <a:endParaRPr lang="en-US" dirty="0"/>
          </a:p>
        </p:txBody>
      </p:sp>
      <p:sp>
        <p:nvSpPr>
          <p:cNvPr id="3" name="İçerik Yer Tutucusu 2"/>
          <p:cNvSpPr>
            <a:spLocks noGrp="1"/>
          </p:cNvSpPr>
          <p:nvPr>
            <p:ph idx="1"/>
          </p:nvPr>
        </p:nvSpPr>
        <p:spPr>
          <a:xfrm>
            <a:off x="0" y="1340768"/>
            <a:ext cx="9144000" cy="5517232"/>
          </a:xfrm>
        </p:spPr>
        <p:txBody>
          <a:bodyPr>
            <a:normAutofit fontScale="55000" lnSpcReduction="20000"/>
          </a:bodyPr>
          <a:lstStyle/>
          <a:p>
            <a:pPr marL="0" indent="0">
              <a:buNone/>
            </a:pPr>
            <a:endParaRPr lang="en-US" dirty="0" smtClean="0"/>
          </a:p>
          <a:p>
            <a:r>
              <a:rPr lang="en-US" sz="2700" b="1" dirty="0" smtClean="0"/>
              <a:t>Right of way</a:t>
            </a:r>
            <a:r>
              <a:rPr lang="tr-TR" sz="2700" b="1" dirty="0" smtClean="0"/>
              <a:t>: </a:t>
            </a:r>
            <a:r>
              <a:rPr lang="en-US" sz="2700" dirty="0" smtClean="0"/>
              <a:t>The right to pass over another person’s land for access.</a:t>
            </a:r>
          </a:p>
          <a:p>
            <a:pPr marL="0" indent="0">
              <a:buNone/>
            </a:pPr>
            <a:r>
              <a:rPr lang="en-US" sz="2700" dirty="0" smtClean="0"/>
              <a:t>📌 </a:t>
            </a:r>
            <a:r>
              <a:rPr lang="en-US" sz="2700" b="1" dirty="0" smtClean="0"/>
              <a:t>Example:</a:t>
            </a:r>
            <a:r>
              <a:rPr lang="en-US" sz="2700" dirty="0" smtClean="0"/>
              <a:t/>
            </a:r>
            <a:br>
              <a:rPr lang="en-US" sz="2700" dirty="0" smtClean="0"/>
            </a:br>
            <a:r>
              <a:rPr lang="en-US" sz="2700" dirty="0" smtClean="0"/>
              <a:t>A landlocked property owner has the legal right to cross a </a:t>
            </a:r>
            <a:r>
              <a:rPr lang="en-US" sz="2700" dirty="0" err="1" smtClean="0"/>
              <a:t>neighbour’s</a:t>
            </a:r>
            <a:r>
              <a:rPr lang="en-US" sz="2700" dirty="0" smtClean="0"/>
              <a:t> driveway to reach the main road.</a:t>
            </a:r>
          </a:p>
          <a:p>
            <a:pPr marL="0" indent="0">
              <a:buNone/>
            </a:pPr>
            <a:r>
              <a:rPr lang="en-US" sz="2700" dirty="0" smtClean="0"/>
              <a:t>The </a:t>
            </a:r>
            <a:r>
              <a:rPr lang="en-US" sz="2700" dirty="0" err="1"/>
              <a:t>neighbour</a:t>
            </a:r>
            <a:r>
              <a:rPr lang="en-US" sz="2700" dirty="0"/>
              <a:t> owns the driveway but cannot prevent this passage.</a:t>
            </a:r>
          </a:p>
          <a:p>
            <a:endParaRPr lang="en-US" sz="2700" dirty="0"/>
          </a:p>
          <a:p>
            <a:r>
              <a:rPr lang="en-US" sz="2700" b="1" dirty="0"/>
              <a:t>Right of access to </a:t>
            </a:r>
            <a:r>
              <a:rPr lang="en-US" sz="2700" b="1" dirty="0" smtClean="0"/>
              <a:t>utilities</a:t>
            </a:r>
            <a:r>
              <a:rPr lang="tr-TR" sz="2700" b="1" dirty="0" smtClean="0"/>
              <a:t>: </a:t>
            </a:r>
            <a:r>
              <a:rPr lang="en-US" sz="2700" dirty="0"/>
              <a:t>he right to install and maintain infrastructure on another’s land.</a:t>
            </a:r>
          </a:p>
          <a:p>
            <a:pPr marL="0" indent="0">
              <a:buNone/>
            </a:pPr>
            <a:r>
              <a:rPr lang="en-US" sz="2700" dirty="0"/>
              <a:t>📌 </a:t>
            </a:r>
            <a:r>
              <a:rPr lang="en-US" sz="2700" b="1" dirty="0"/>
              <a:t>Example:</a:t>
            </a:r>
            <a:r>
              <a:rPr lang="en-US" sz="2700" dirty="0"/>
              <a:t/>
            </a:r>
            <a:br>
              <a:rPr lang="en-US" sz="2700" dirty="0"/>
            </a:br>
            <a:r>
              <a:rPr lang="en-US" sz="2700" dirty="0"/>
              <a:t>A utility company has the right to run water pipes or electrical cables through private land.</a:t>
            </a:r>
          </a:p>
          <a:p>
            <a:pPr marL="0" indent="0">
              <a:buNone/>
            </a:pPr>
            <a:r>
              <a:rPr lang="en-US" sz="2700" dirty="0"/>
              <a:t>The landowner cannot interfere with these installations.</a:t>
            </a:r>
          </a:p>
          <a:p>
            <a:endParaRPr lang="en-US" sz="2700" dirty="0"/>
          </a:p>
          <a:p>
            <a:r>
              <a:rPr lang="en-US" sz="2700" b="1" dirty="0"/>
              <a:t>Right of </a:t>
            </a:r>
            <a:r>
              <a:rPr lang="en-US" sz="2700" b="1" dirty="0" smtClean="0"/>
              <a:t>light</a:t>
            </a:r>
            <a:r>
              <a:rPr lang="tr-TR" sz="2700" dirty="0" smtClean="0"/>
              <a:t>: </a:t>
            </a:r>
            <a:r>
              <a:rPr lang="en-US" sz="2700" dirty="0"/>
              <a:t>The right to receive natural light across </a:t>
            </a:r>
            <a:r>
              <a:rPr lang="en-US" sz="2700" dirty="0" err="1"/>
              <a:t>neighbouring</a:t>
            </a:r>
            <a:r>
              <a:rPr lang="en-US" sz="2700" dirty="0"/>
              <a:t> land.</a:t>
            </a:r>
          </a:p>
          <a:p>
            <a:pPr marL="0" indent="0">
              <a:buNone/>
            </a:pPr>
            <a:r>
              <a:rPr lang="en-US" sz="2700" dirty="0"/>
              <a:t>📌 </a:t>
            </a:r>
            <a:r>
              <a:rPr lang="en-US" sz="2700" b="1" dirty="0"/>
              <a:t>Example:</a:t>
            </a:r>
            <a:r>
              <a:rPr lang="en-US" sz="2700" dirty="0"/>
              <a:t/>
            </a:r>
            <a:br>
              <a:rPr lang="en-US" sz="2700" dirty="0"/>
            </a:br>
            <a:r>
              <a:rPr lang="en-US" sz="2700" dirty="0"/>
              <a:t>If a building has long enjoyed unobstructed light, a </a:t>
            </a:r>
            <a:r>
              <a:rPr lang="en-US" sz="2700" dirty="0" err="1"/>
              <a:t>neighbour</a:t>
            </a:r>
            <a:r>
              <a:rPr lang="en-US" sz="2700" dirty="0"/>
              <a:t> may be prevented from constructing a structure that blocks that light.</a:t>
            </a:r>
          </a:p>
          <a:p>
            <a:endParaRPr lang="en-US" sz="2700" dirty="0"/>
          </a:p>
          <a:p>
            <a:r>
              <a:rPr lang="en-US" sz="2700" b="1" dirty="0"/>
              <a:t>Drainage </a:t>
            </a:r>
            <a:r>
              <a:rPr lang="en-US" sz="2700" b="1" dirty="0" smtClean="0"/>
              <a:t>rights</a:t>
            </a:r>
            <a:r>
              <a:rPr lang="tr-TR" sz="2700" b="1" dirty="0" smtClean="0"/>
              <a:t>:</a:t>
            </a:r>
            <a:r>
              <a:rPr lang="tr-TR" sz="2700" dirty="0" smtClean="0"/>
              <a:t> </a:t>
            </a:r>
            <a:r>
              <a:rPr lang="en-US" sz="2700" dirty="0"/>
              <a:t>The right to allow water to flow across </a:t>
            </a:r>
            <a:r>
              <a:rPr lang="en-US" sz="2700" dirty="0" err="1"/>
              <a:t>neighbouring</a:t>
            </a:r>
            <a:r>
              <a:rPr lang="en-US" sz="2700" dirty="0"/>
              <a:t> land.</a:t>
            </a:r>
          </a:p>
          <a:p>
            <a:pPr marL="0" indent="0">
              <a:buNone/>
            </a:pPr>
            <a:r>
              <a:rPr lang="en-US" sz="2700" dirty="0"/>
              <a:t>📌 </a:t>
            </a:r>
            <a:r>
              <a:rPr lang="en-US" sz="2700" b="1" dirty="0"/>
              <a:t>Example:</a:t>
            </a:r>
            <a:r>
              <a:rPr lang="en-US" sz="2700" dirty="0"/>
              <a:t/>
            </a:r>
            <a:br>
              <a:rPr lang="en-US" sz="2700" dirty="0"/>
            </a:br>
            <a:r>
              <a:rPr lang="en-US" sz="2700" dirty="0"/>
              <a:t>Rainwater from one property legally drains onto adjacent land through an established channel</a:t>
            </a:r>
            <a:r>
              <a:rPr lang="en-US" sz="2700" dirty="0" smtClean="0"/>
              <a:t>.</a:t>
            </a:r>
            <a:endParaRPr lang="tr-TR" sz="2700" dirty="0" smtClean="0"/>
          </a:p>
          <a:p>
            <a:pPr marL="0" indent="0">
              <a:buNone/>
            </a:pPr>
            <a:endParaRPr lang="en-US" sz="2700" dirty="0"/>
          </a:p>
          <a:p>
            <a:r>
              <a:rPr lang="tr-TR" sz="2700" b="1" dirty="0" err="1" smtClean="0"/>
              <a:t>Negative</a:t>
            </a:r>
            <a:r>
              <a:rPr lang="tr-TR" sz="2700" b="1" dirty="0" smtClean="0"/>
              <a:t> </a:t>
            </a:r>
            <a:r>
              <a:rPr lang="tr-TR" sz="2700" b="1" dirty="0" err="1" smtClean="0"/>
              <a:t>Easements</a:t>
            </a:r>
            <a:r>
              <a:rPr lang="tr-TR" sz="2700" b="1" dirty="0" smtClean="0"/>
              <a:t>: </a:t>
            </a:r>
            <a:r>
              <a:rPr lang="en-US" sz="2700" dirty="0"/>
              <a:t>An easement that restricts the </a:t>
            </a:r>
            <a:r>
              <a:rPr lang="en-US" sz="2700" dirty="0" err="1"/>
              <a:t>servient</a:t>
            </a:r>
            <a:r>
              <a:rPr lang="en-US" sz="2700" dirty="0"/>
              <a:t> owner from doing something on their land.</a:t>
            </a:r>
          </a:p>
          <a:p>
            <a:pPr marL="0" indent="0">
              <a:buNone/>
            </a:pPr>
            <a:r>
              <a:rPr lang="en-US" sz="2700" dirty="0"/>
              <a:t>📌 </a:t>
            </a:r>
            <a:r>
              <a:rPr lang="en-US" sz="2700" b="1" dirty="0"/>
              <a:t>Example:</a:t>
            </a:r>
            <a:r>
              <a:rPr lang="en-US" sz="2700" dirty="0"/>
              <a:t/>
            </a:r>
            <a:br>
              <a:rPr lang="en-US" sz="2700" dirty="0"/>
            </a:br>
            <a:r>
              <a:rPr lang="en-US" sz="2700" dirty="0"/>
              <a:t>A landowner may be prohibited from building above a certain height to protect a </a:t>
            </a:r>
            <a:r>
              <a:rPr lang="en-US" sz="2700" dirty="0" err="1"/>
              <a:t>neighbour’s</a:t>
            </a:r>
            <a:r>
              <a:rPr lang="en-US" sz="2700" dirty="0"/>
              <a:t> view.</a:t>
            </a:r>
          </a:p>
          <a:p>
            <a:endParaRPr lang="en-US" dirty="0"/>
          </a:p>
          <a:p>
            <a:pPr marL="0" indent="0">
              <a:buNone/>
            </a:pPr>
            <a:endParaRPr lang="en-US" dirty="0"/>
          </a:p>
        </p:txBody>
      </p:sp>
    </p:spTree>
    <p:extLst>
      <p:ext uri="{BB962C8B-B14F-4D97-AF65-F5344CB8AC3E}">
        <p14:creationId xmlns:p14="http://schemas.microsoft.com/office/powerpoint/2010/main" val="35625103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An easement balances competing property interests.</a:t>
            </a:r>
            <a:br>
              <a:rPr lang="en-US" dirty="0"/>
            </a:br>
            <a:r>
              <a:rPr lang="en-US" dirty="0"/>
              <a:t>It allows landowners to exercise necessary rights of access or use while preserving overall ownership structure</a:t>
            </a:r>
            <a:r>
              <a:rPr lang="en-US" dirty="0" smtClean="0"/>
              <a:t>.</a:t>
            </a:r>
            <a:endParaRPr lang="tr-TR" dirty="0" smtClean="0"/>
          </a:p>
          <a:p>
            <a:pPr marL="0" indent="0">
              <a:buNone/>
            </a:pPr>
            <a:endParaRPr lang="en-US" dirty="0"/>
          </a:p>
          <a:p>
            <a:r>
              <a:rPr lang="en-US" dirty="0" smtClean="0"/>
              <a:t>An </a:t>
            </a:r>
            <a:r>
              <a:rPr lang="en-US" dirty="0"/>
              <a:t>easement demonstrates that ownership is not absolute; it may be legally burdened by enduring rights benefiting </a:t>
            </a:r>
            <a:r>
              <a:rPr lang="en-US" dirty="0" err="1"/>
              <a:t>neighbouring</a:t>
            </a:r>
            <a:r>
              <a:rPr lang="en-US" dirty="0"/>
              <a:t> land.</a:t>
            </a:r>
          </a:p>
          <a:p>
            <a:pPr marL="0" indent="0">
              <a:buNone/>
            </a:pPr>
            <a:endParaRPr lang="en-US" dirty="0"/>
          </a:p>
        </p:txBody>
      </p:sp>
    </p:spTree>
    <p:extLst>
      <p:ext uri="{BB962C8B-B14F-4D97-AF65-F5344CB8AC3E}">
        <p14:creationId xmlns:p14="http://schemas.microsoft.com/office/powerpoint/2010/main" val="39116901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Usufructs</a:t>
            </a:r>
            <a:endParaRPr lang="en-US" dirty="0"/>
          </a:p>
        </p:txBody>
      </p:sp>
      <p:sp>
        <p:nvSpPr>
          <p:cNvPr id="3" name="İçerik Yer Tutucusu 2"/>
          <p:cNvSpPr>
            <a:spLocks noGrp="1"/>
          </p:cNvSpPr>
          <p:nvPr>
            <p:ph idx="1"/>
          </p:nvPr>
        </p:nvSpPr>
        <p:spPr>
          <a:xfrm>
            <a:off x="179512" y="1935480"/>
            <a:ext cx="8784976" cy="4805888"/>
          </a:xfrm>
        </p:spPr>
        <p:txBody>
          <a:bodyPr>
            <a:normAutofit fontScale="77500" lnSpcReduction="20000"/>
          </a:bodyPr>
          <a:lstStyle/>
          <a:p>
            <a:r>
              <a:rPr lang="en-US" dirty="0"/>
              <a:t>A </a:t>
            </a:r>
            <a:r>
              <a:rPr lang="en-US" b="1" dirty="0"/>
              <a:t>usufruct</a:t>
            </a:r>
            <a:r>
              <a:rPr lang="en-US" dirty="0"/>
              <a:t> is a real right that allows a person to use and enjoy another person’s property and to collect its fruits, while preserving the substance of the property</a:t>
            </a:r>
            <a:r>
              <a:rPr lang="en-US" dirty="0" smtClean="0"/>
              <a:t>.</a:t>
            </a:r>
            <a:endParaRPr lang="tr-TR" dirty="0" smtClean="0"/>
          </a:p>
          <a:p>
            <a:pPr marL="0" indent="0">
              <a:buNone/>
            </a:pPr>
            <a:endParaRPr lang="en-US" dirty="0"/>
          </a:p>
          <a:p>
            <a:r>
              <a:rPr lang="en-US" dirty="0"/>
              <a:t>Ownership remains with another person, but the </a:t>
            </a:r>
            <a:r>
              <a:rPr lang="en-US" dirty="0" err="1"/>
              <a:t>usufructuary</a:t>
            </a:r>
            <a:r>
              <a:rPr lang="en-US" dirty="0"/>
              <a:t> acquires extensive rights of use and benefit</a:t>
            </a:r>
            <a:r>
              <a:rPr lang="en-US" dirty="0" smtClean="0"/>
              <a:t>.</a:t>
            </a:r>
            <a:endParaRPr lang="tr-TR" dirty="0" smtClean="0"/>
          </a:p>
          <a:p>
            <a:endParaRPr lang="tr-TR" dirty="0" smtClean="0"/>
          </a:p>
          <a:p>
            <a:pPr marL="0" indent="0">
              <a:buNone/>
            </a:pPr>
            <a:r>
              <a:rPr lang="en-US" dirty="0"/>
              <a:t>A usufruct grants:</a:t>
            </a:r>
          </a:p>
          <a:p>
            <a:r>
              <a:rPr lang="en-US" dirty="0"/>
              <a:t>The right of use (</a:t>
            </a:r>
            <a:r>
              <a:rPr lang="en-US" dirty="0" err="1"/>
              <a:t>ius</a:t>
            </a:r>
            <a:r>
              <a:rPr lang="en-US" dirty="0"/>
              <a:t> </a:t>
            </a:r>
            <a:r>
              <a:rPr lang="en-US" dirty="0" err="1"/>
              <a:t>utendi</a:t>
            </a:r>
            <a:r>
              <a:rPr lang="en-US" dirty="0"/>
              <a:t>)</a:t>
            </a:r>
          </a:p>
          <a:p>
            <a:r>
              <a:rPr lang="en-US" dirty="0"/>
              <a:t>The right to collect fruits or income (</a:t>
            </a:r>
            <a:r>
              <a:rPr lang="en-US" dirty="0" err="1"/>
              <a:t>ius</a:t>
            </a:r>
            <a:r>
              <a:rPr lang="en-US" dirty="0"/>
              <a:t> </a:t>
            </a:r>
            <a:r>
              <a:rPr lang="en-US" dirty="0" err="1"/>
              <a:t>fruendi</a:t>
            </a:r>
            <a:r>
              <a:rPr lang="en-US" dirty="0" smtClean="0"/>
              <a:t>)</a:t>
            </a:r>
            <a:endParaRPr lang="tr-TR" dirty="0" smtClean="0"/>
          </a:p>
          <a:p>
            <a:pPr marL="0" indent="0">
              <a:buNone/>
            </a:pPr>
            <a:endParaRPr lang="en-US" dirty="0"/>
          </a:p>
          <a:p>
            <a:pPr marL="0" indent="0">
              <a:buNone/>
            </a:pPr>
            <a:r>
              <a:rPr lang="en-US" i="1" u="sng" dirty="0"/>
              <a:t>However, it does not transfer:</a:t>
            </a:r>
          </a:p>
          <a:p>
            <a:r>
              <a:rPr lang="en-US" dirty="0"/>
              <a:t>Ownership</a:t>
            </a:r>
          </a:p>
          <a:p>
            <a:r>
              <a:rPr lang="en-US" dirty="0"/>
              <a:t>The right to destroy or fundamentally alter the property</a:t>
            </a:r>
          </a:p>
          <a:p>
            <a:r>
              <a:rPr lang="en-US" dirty="0"/>
              <a:t>The </a:t>
            </a:r>
            <a:r>
              <a:rPr lang="en-US" dirty="0" err="1"/>
              <a:t>usufructuary</a:t>
            </a:r>
            <a:r>
              <a:rPr lang="en-US" dirty="0"/>
              <a:t> must preserve the substance of the property.</a:t>
            </a:r>
          </a:p>
          <a:p>
            <a:endParaRPr lang="en-US" dirty="0"/>
          </a:p>
          <a:p>
            <a:pPr marL="0" indent="0">
              <a:buNone/>
            </a:pPr>
            <a:endParaRPr lang="en-US" dirty="0"/>
          </a:p>
        </p:txBody>
      </p:sp>
    </p:spTree>
    <p:extLst>
      <p:ext uri="{BB962C8B-B14F-4D97-AF65-F5344CB8AC3E}">
        <p14:creationId xmlns:p14="http://schemas.microsoft.com/office/powerpoint/2010/main" val="5048668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457200" y="1935480"/>
            <a:ext cx="8229600" cy="4733880"/>
          </a:xfrm>
        </p:spPr>
        <p:txBody>
          <a:bodyPr>
            <a:normAutofit fontScale="85000" lnSpcReduction="10000"/>
          </a:bodyPr>
          <a:lstStyle/>
          <a:p>
            <a:r>
              <a:rPr lang="en-US" dirty="0"/>
              <a:t>It is a proprietary (real) right.</a:t>
            </a:r>
          </a:p>
          <a:p>
            <a:r>
              <a:rPr lang="en-US" dirty="0"/>
              <a:t>It is enforceable against third parties.</a:t>
            </a:r>
          </a:p>
          <a:p>
            <a:r>
              <a:rPr lang="en-US" dirty="0"/>
              <a:t>It is usually temporary.</a:t>
            </a:r>
          </a:p>
          <a:p>
            <a:r>
              <a:rPr lang="en-US" dirty="0"/>
              <a:t>It commonly ends upon the death of the </a:t>
            </a:r>
            <a:r>
              <a:rPr lang="en-US" dirty="0" err="1"/>
              <a:t>usufructuary</a:t>
            </a:r>
            <a:r>
              <a:rPr lang="en-US" dirty="0" smtClean="0"/>
              <a:t>.</a:t>
            </a:r>
            <a:endParaRPr lang="tr-TR" dirty="0" smtClean="0"/>
          </a:p>
          <a:p>
            <a:endParaRPr lang="tr-TR" dirty="0"/>
          </a:p>
          <a:p>
            <a:pPr marL="0" indent="0">
              <a:buNone/>
            </a:pPr>
            <a:r>
              <a:rPr lang="tr-TR" dirty="0" smtClean="0"/>
              <a:t>	</a:t>
            </a:r>
            <a:r>
              <a:rPr lang="en-US" dirty="0" smtClean="0"/>
              <a:t>In </a:t>
            </a:r>
            <a:r>
              <a:rPr lang="en-US" dirty="0"/>
              <a:t>civil law systems (such as Turkish law), usufruct is a well-developed real right</a:t>
            </a:r>
            <a:r>
              <a:rPr lang="en-US" dirty="0" smtClean="0"/>
              <a:t>.</a:t>
            </a:r>
            <a:endParaRPr lang="tr-TR" dirty="0" smtClean="0"/>
          </a:p>
          <a:p>
            <a:pPr marL="0" indent="0">
              <a:buNone/>
            </a:pPr>
            <a:r>
              <a:rPr lang="tr-TR" dirty="0" smtClean="0"/>
              <a:t>	</a:t>
            </a:r>
            <a:r>
              <a:rPr lang="en-US" dirty="0" smtClean="0"/>
              <a:t>In </a:t>
            </a:r>
            <a:r>
              <a:rPr lang="en-US" dirty="0"/>
              <a:t>common law, there is no identical institution, but certain arrangements (such as life estates) may serve a similar functional purpose</a:t>
            </a:r>
            <a:r>
              <a:rPr lang="en-US" dirty="0" smtClean="0"/>
              <a:t>.</a:t>
            </a:r>
            <a:endParaRPr lang="tr-TR" dirty="0" smtClean="0"/>
          </a:p>
          <a:p>
            <a:pPr marL="0" indent="0">
              <a:buNone/>
            </a:pPr>
            <a:endParaRPr lang="tr-TR" dirty="0"/>
          </a:p>
          <a:p>
            <a:pPr marL="0" indent="0">
              <a:buNone/>
            </a:pPr>
            <a:r>
              <a:rPr lang="en-US" b="1" dirty="0"/>
              <a:t>Usufruct reflects the idea that property is not a single, indivisible power, but a bundle of legally separable rights.</a:t>
            </a:r>
          </a:p>
          <a:p>
            <a:endParaRPr lang="en-US" dirty="0"/>
          </a:p>
          <a:p>
            <a:pPr marL="0" indent="0">
              <a:buNone/>
            </a:pPr>
            <a:endParaRPr lang="en-US" dirty="0"/>
          </a:p>
        </p:txBody>
      </p:sp>
    </p:spTree>
    <p:extLst>
      <p:ext uri="{BB962C8B-B14F-4D97-AF65-F5344CB8AC3E}">
        <p14:creationId xmlns:p14="http://schemas.microsoft.com/office/powerpoint/2010/main" val="130719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79512" y="1935480"/>
            <a:ext cx="8507288" cy="4661872"/>
          </a:xfrm>
        </p:spPr>
        <p:txBody>
          <a:bodyPr>
            <a:normAutofit fontScale="92500"/>
          </a:bodyPr>
          <a:lstStyle/>
          <a:p>
            <a:pPr marL="0" indent="0">
              <a:buNone/>
            </a:pPr>
            <a:r>
              <a:rPr lang="tr-TR" dirty="0" smtClean="0"/>
              <a:t>	</a:t>
            </a:r>
            <a:r>
              <a:rPr lang="en-US" dirty="0" smtClean="0"/>
              <a:t>Usufruct </a:t>
            </a:r>
            <a:r>
              <a:rPr lang="en-US" dirty="0"/>
              <a:t>performs a structural function in property law: it separates ownership from economic </a:t>
            </a:r>
            <a:r>
              <a:rPr lang="en-US" dirty="0" smtClean="0"/>
              <a:t>enjoyment.</a:t>
            </a:r>
            <a:r>
              <a:rPr lang="tr-TR" dirty="0" smtClean="0"/>
              <a:t>	</a:t>
            </a:r>
            <a:r>
              <a:rPr lang="en-US" dirty="0" smtClean="0"/>
              <a:t>In </a:t>
            </a:r>
            <a:r>
              <a:rPr lang="en-US" dirty="0"/>
              <a:t>other words, property is divided into two distinct components</a:t>
            </a:r>
            <a:r>
              <a:rPr lang="en-US" dirty="0" smtClean="0"/>
              <a:t>:</a:t>
            </a:r>
            <a:endParaRPr lang="tr-TR" dirty="0" smtClean="0"/>
          </a:p>
          <a:p>
            <a:pPr marL="0" indent="0">
              <a:buNone/>
            </a:pPr>
            <a:endParaRPr lang="en-US" dirty="0"/>
          </a:p>
          <a:p>
            <a:pPr marL="0" indent="0">
              <a:buNone/>
            </a:pPr>
            <a:r>
              <a:rPr lang="tr-TR" dirty="0" smtClean="0"/>
              <a:t>		</a:t>
            </a:r>
            <a:r>
              <a:rPr lang="en-US" dirty="0" smtClean="0"/>
              <a:t>1</a:t>
            </a:r>
            <a:r>
              <a:rPr lang="tr-TR" dirty="0" smtClean="0"/>
              <a:t>. </a:t>
            </a:r>
            <a:r>
              <a:rPr lang="en-US" b="1" dirty="0" smtClean="0"/>
              <a:t>Bare </a:t>
            </a:r>
            <a:r>
              <a:rPr lang="en-US" b="1" dirty="0"/>
              <a:t>ownership (naked ownership)</a:t>
            </a:r>
            <a:r>
              <a:rPr lang="en-US" dirty="0"/>
              <a:t/>
            </a:r>
            <a:br>
              <a:rPr lang="en-US" dirty="0"/>
            </a:br>
            <a:r>
              <a:rPr lang="tr-TR" dirty="0" smtClean="0"/>
              <a:t>		</a:t>
            </a:r>
            <a:r>
              <a:rPr lang="en-US" dirty="0" smtClean="0"/>
              <a:t>2</a:t>
            </a:r>
            <a:r>
              <a:rPr lang="tr-TR" dirty="0" smtClean="0"/>
              <a:t>. </a:t>
            </a:r>
            <a:r>
              <a:rPr lang="en-US" dirty="0" smtClean="0"/>
              <a:t> </a:t>
            </a:r>
            <a:r>
              <a:rPr lang="en-US" b="1" dirty="0"/>
              <a:t>Right of use and enjoyment (usufruct</a:t>
            </a:r>
            <a:r>
              <a:rPr lang="en-US" b="1" dirty="0" smtClean="0"/>
              <a:t>)</a:t>
            </a:r>
            <a:endParaRPr lang="tr-TR" b="1" dirty="0" smtClean="0"/>
          </a:p>
          <a:p>
            <a:pPr marL="0" indent="0">
              <a:buNone/>
            </a:pPr>
            <a:endParaRPr lang="en-US" dirty="0"/>
          </a:p>
          <a:p>
            <a:r>
              <a:rPr lang="en-US" dirty="0"/>
              <a:t>The owner retains title to the property but temporarily loses the power to use and benefit from it.</a:t>
            </a:r>
            <a:br>
              <a:rPr lang="en-US" dirty="0"/>
            </a:br>
            <a:r>
              <a:rPr lang="en-US" dirty="0"/>
              <a:t>The </a:t>
            </a:r>
            <a:r>
              <a:rPr lang="en-US" dirty="0" err="1"/>
              <a:t>usufructuary</a:t>
            </a:r>
            <a:r>
              <a:rPr lang="en-US" dirty="0"/>
              <a:t>, on the other hand, does not own the property but exercises its economic functions.</a:t>
            </a:r>
          </a:p>
          <a:p>
            <a:endParaRPr lang="en-US" dirty="0"/>
          </a:p>
        </p:txBody>
      </p:sp>
    </p:spTree>
    <p:extLst>
      <p:ext uri="{BB962C8B-B14F-4D97-AF65-F5344CB8AC3E}">
        <p14:creationId xmlns:p14="http://schemas.microsoft.com/office/powerpoint/2010/main" val="12746895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340768"/>
            <a:ext cx="8784976" cy="5328592"/>
          </a:xfrm>
        </p:spPr>
        <p:txBody>
          <a:bodyPr>
            <a:noAutofit/>
          </a:bodyPr>
          <a:lstStyle/>
          <a:p>
            <a:pPr marL="0" indent="0">
              <a:buNone/>
            </a:pPr>
            <a:r>
              <a:rPr lang="en-US" sz="1600" dirty="0"/>
              <a:t>Assume a father transfers ownership of a rental apartment to his daughter, but reserves a usufruct over the property for himself.</a:t>
            </a:r>
          </a:p>
          <a:p>
            <a:pPr marL="0" indent="0">
              <a:buNone/>
            </a:pPr>
            <a:r>
              <a:rPr lang="en-US" sz="1600" i="1" dirty="0"/>
              <a:t>In this situation:</a:t>
            </a:r>
          </a:p>
          <a:p>
            <a:pPr marL="0" indent="0">
              <a:buNone/>
            </a:pPr>
            <a:r>
              <a:rPr lang="en-US" sz="1600" dirty="0"/>
              <a:t>The daughter becomes the </a:t>
            </a:r>
            <a:r>
              <a:rPr lang="en-US" sz="1600" b="1" dirty="0"/>
              <a:t>bare </a:t>
            </a:r>
            <a:r>
              <a:rPr lang="en-US" sz="1600" b="1" dirty="0" smtClean="0"/>
              <a:t>owner</a:t>
            </a:r>
            <a:r>
              <a:rPr lang="en-US" sz="1600" dirty="0" smtClean="0"/>
              <a:t>.</a:t>
            </a:r>
            <a:r>
              <a:rPr lang="tr-TR" sz="1600" dirty="0" smtClean="0"/>
              <a:t> </a:t>
            </a:r>
            <a:r>
              <a:rPr lang="en-US" sz="1600" dirty="0" smtClean="0"/>
              <a:t>The </a:t>
            </a:r>
            <a:r>
              <a:rPr lang="en-US" sz="1600" dirty="0"/>
              <a:t>father becomes the </a:t>
            </a:r>
            <a:r>
              <a:rPr lang="en-US" sz="1600" b="1" dirty="0" err="1"/>
              <a:t>usufructuary</a:t>
            </a:r>
            <a:r>
              <a:rPr lang="en-US" sz="1600" dirty="0" smtClean="0"/>
              <a:t>.</a:t>
            </a:r>
            <a:endParaRPr lang="tr-TR" sz="1600" dirty="0" smtClean="0"/>
          </a:p>
          <a:p>
            <a:pPr marL="0" indent="0">
              <a:buNone/>
            </a:pPr>
            <a:endParaRPr lang="en-US" sz="1600" dirty="0"/>
          </a:p>
          <a:p>
            <a:pPr marL="0" indent="0">
              <a:buNone/>
            </a:pPr>
            <a:r>
              <a:rPr lang="en-US" sz="1600" b="1" dirty="0" smtClean="0"/>
              <a:t>Bare </a:t>
            </a:r>
            <a:r>
              <a:rPr lang="en-US" sz="1600" b="1" dirty="0"/>
              <a:t>Ownership (Naked Ownership)</a:t>
            </a:r>
          </a:p>
          <a:p>
            <a:pPr marL="0" indent="0">
              <a:buNone/>
            </a:pPr>
            <a:r>
              <a:rPr lang="en-US" sz="1600" dirty="0"/>
              <a:t>The daughter:</a:t>
            </a:r>
          </a:p>
          <a:p>
            <a:pPr marL="0" indent="0">
              <a:buNone/>
            </a:pPr>
            <a:r>
              <a:rPr lang="en-US" sz="1600" dirty="0"/>
              <a:t>Holds legal title to the </a:t>
            </a:r>
            <a:r>
              <a:rPr lang="en-US" sz="1600" dirty="0" smtClean="0"/>
              <a:t>apartment</a:t>
            </a:r>
            <a:r>
              <a:rPr lang="tr-TR" sz="1600" dirty="0" smtClean="0"/>
              <a:t>, </a:t>
            </a:r>
            <a:r>
              <a:rPr lang="en-US" sz="1600" dirty="0" smtClean="0"/>
              <a:t>Cannot </a:t>
            </a:r>
            <a:r>
              <a:rPr lang="en-US" sz="1600" dirty="0"/>
              <a:t>use </a:t>
            </a:r>
            <a:r>
              <a:rPr lang="en-US" sz="1600" dirty="0" smtClean="0"/>
              <a:t>it</a:t>
            </a:r>
            <a:r>
              <a:rPr lang="tr-TR" sz="1600" dirty="0" smtClean="0"/>
              <a:t>, </a:t>
            </a:r>
            <a:r>
              <a:rPr lang="en-US" sz="1600" dirty="0" smtClean="0"/>
              <a:t>Cannot </a:t>
            </a:r>
            <a:r>
              <a:rPr lang="en-US" sz="1600" dirty="0"/>
              <a:t>collect rent</a:t>
            </a:r>
          </a:p>
          <a:p>
            <a:pPr marL="0" indent="0">
              <a:buNone/>
            </a:pPr>
            <a:r>
              <a:rPr lang="en-US" sz="1600" dirty="0"/>
              <a:t>Must wait until the usufruct ends to fully control </a:t>
            </a:r>
            <a:r>
              <a:rPr lang="en-US" sz="1600" dirty="0" smtClean="0"/>
              <a:t>it</a:t>
            </a:r>
            <a:r>
              <a:rPr lang="tr-TR" sz="1600" dirty="0" smtClean="0"/>
              <a:t>, </a:t>
            </a:r>
            <a:r>
              <a:rPr lang="en-US" sz="1600" dirty="0" smtClean="0"/>
              <a:t>She </a:t>
            </a:r>
            <a:r>
              <a:rPr lang="en-US" sz="1600" dirty="0"/>
              <a:t>owns the property in law, but not in economic reality</a:t>
            </a:r>
            <a:r>
              <a:rPr lang="en-US" sz="1600" dirty="0" smtClean="0"/>
              <a:t>.</a:t>
            </a:r>
            <a:endParaRPr lang="tr-TR" sz="1600" dirty="0" smtClean="0"/>
          </a:p>
          <a:p>
            <a:pPr marL="0" indent="0">
              <a:buNone/>
            </a:pPr>
            <a:endParaRPr lang="en-US" sz="1600" dirty="0"/>
          </a:p>
          <a:p>
            <a:pPr marL="0" indent="0">
              <a:buNone/>
            </a:pPr>
            <a:r>
              <a:rPr lang="en-US" sz="1600" b="1" dirty="0"/>
              <a:t>Right of Enjoyment (Usufruct)</a:t>
            </a:r>
          </a:p>
          <a:p>
            <a:pPr marL="0" indent="0">
              <a:buNone/>
            </a:pPr>
            <a:r>
              <a:rPr lang="en-US" sz="1600" dirty="0"/>
              <a:t>The father:</a:t>
            </a:r>
          </a:p>
          <a:p>
            <a:pPr marL="0" indent="0">
              <a:buNone/>
            </a:pPr>
            <a:r>
              <a:rPr lang="en-US" sz="1600" dirty="0"/>
              <a:t>May live in the </a:t>
            </a:r>
            <a:r>
              <a:rPr lang="en-US" sz="1600" dirty="0" smtClean="0"/>
              <a:t>apartment</a:t>
            </a:r>
            <a:r>
              <a:rPr lang="tr-TR" sz="1600" dirty="0" smtClean="0"/>
              <a:t>, </a:t>
            </a:r>
            <a:r>
              <a:rPr lang="en-US" sz="1600" dirty="0" smtClean="0"/>
              <a:t>May </a:t>
            </a:r>
            <a:r>
              <a:rPr lang="en-US" sz="1600" dirty="0"/>
              <a:t>rent it </a:t>
            </a:r>
            <a:r>
              <a:rPr lang="en-US" sz="1600" dirty="0" smtClean="0"/>
              <a:t>out</a:t>
            </a:r>
            <a:r>
              <a:rPr lang="tr-TR" sz="1600" dirty="0" smtClean="0"/>
              <a:t>, </a:t>
            </a:r>
            <a:r>
              <a:rPr lang="en-US" sz="1600" dirty="0" smtClean="0"/>
              <a:t>May </a:t>
            </a:r>
            <a:r>
              <a:rPr lang="en-US" sz="1600" dirty="0"/>
              <a:t>collect the rental income</a:t>
            </a:r>
          </a:p>
          <a:p>
            <a:pPr marL="0" indent="0">
              <a:buNone/>
            </a:pPr>
            <a:r>
              <a:rPr lang="en-US" sz="1600" dirty="0"/>
              <a:t>Must preserve the </a:t>
            </a:r>
            <a:r>
              <a:rPr lang="en-US" sz="1600" dirty="0" smtClean="0"/>
              <a:t>property</a:t>
            </a:r>
            <a:r>
              <a:rPr lang="tr-TR" sz="1600" dirty="0" smtClean="0"/>
              <a:t> .</a:t>
            </a:r>
            <a:r>
              <a:rPr lang="en-US" sz="1600" dirty="0" smtClean="0"/>
              <a:t>He </a:t>
            </a:r>
            <a:r>
              <a:rPr lang="en-US" sz="1600" dirty="0"/>
              <a:t>does not own the apartment, but he benefits from it economically.</a:t>
            </a:r>
          </a:p>
          <a:p>
            <a:pPr marL="0" indent="0">
              <a:buNone/>
            </a:pPr>
            <a:endParaRPr lang="tr-TR" sz="1600" dirty="0" smtClean="0"/>
          </a:p>
          <a:p>
            <a:pPr marL="0" indent="0">
              <a:buNone/>
            </a:pPr>
            <a:r>
              <a:rPr lang="en-US" sz="1600" dirty="0" smtClean="0"/>
              <a:t>Ownership </a:t>
            </a:r>
            <a:r>
              <a:rPr lang="en-US" sz="1600" dirty="0"/>
              <a:t>and economic benefit are separated.</a:t>
            </a:r>
          </a:p>
          <a:p>
            <a:pPr marL="0" indent="0">
              <a:buNone/>
            </a:pPr>
            <a:r>
              <a:rPr lang="en-US" sz="1600" dirty="0"/>
              <a:t>One person holds the title.</a:t>
            </a:r>
            <a:br>
              <a:rPr lang="en-US" sz="1600" dirty="0"/>
            </a:br>
            <a:r>
              <a:rPr lang="en-US" sz="1600" dirty="0"/>
              <a:t>Another person exercises the practical and financial use of the property.</a:t>
            </a:r>
          </a:p>
          <a:p>
            <a:pPr marL="0" indent="0">
              <a:buNone/>
            </a:pPr>
            <a:endParaRPr lang="en-US" sz="900" dirty="0"/>
          </a:p>
        </p:txBody>
      </p:sp>
    </p:spTree>
    <p:extLst>
      <p:ext uri="{BB962C8B-B14F-4D97-AF65-F5344CB8AC3E}">
        <p14:creationId xmlns:p14="http://schemas.microsoft.com/office/powerpoint/2010/main" val="7569292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484784"/>
            <a:ext cx="9036496" cy="5112568"/>
          </a:xfrm>
        </p:spPr>
        <p:txBody>
          <a:bodyPr>
            <a:noAutofit/>
          </a:bodyPr>
          <a:lstStyle/>
          <a:p>
            <a:pPr marL="0" indent="0">
              <a:buNone/>
            </a:pPr>
            <a:r>
              <a:rPr lang="tr-TR" sz="1800" dirty="0" smtClean="0"/>
              <a:t>	</a:t>
            </a:r>
            <a:r>
              <a:rPr lang="en-US" sz="1800" dirty="0" smtClean="0"/>
              <a:t>Consider </a:t>
            </a:r>
            <a:r>
              <a:rPr lang="en-US" sz="1800" dirty="0"/>
              <a:t>a vineyard owned by a woman named </a:t>
            </a:r>
            <a:r>
              <a:rPr lang="en-US" sz="1800" dirty="0" err="1"/>
              <a:t>Leyla</a:t>
            </a:r>
            <a:r>
              <a:rPr lang="en-US" sz="1800" dirty="0"/>
              <a:t>. She transfers the ownership of the vineyard to her son, but reserves a usufruct over it for herself. From that moment on</a:t>
            </a:r>
            <a:r>
              <a:rPr lang="en-US" sz="1800" u="sng" dirty="0"/>
              <a:t>, her son becomes the bare owner: </a:t>
            </a:r>
            <a:endParaRPr lang="tr-TR" sz="1800" u="sng" dirty="0" smtClean="0"/>
          </a:p>
          <a:p>
            <a:pPr marL="0" indent="0">
              <a:buNone/>
            </a:pPr>
            <a:r>
              <a:rPr lang="tr-TR" sz="1800" dirty="0" smtClean="0">
                <a:sym typeface="Wingdings" panose="05000000000000000000" pitchFamily="2" charset="2"/>
              </a:rPr>
              <a:t></a:t>
            </a:r>
            <a:r>
              <a:rPr lang="tr-TR" sz="1800" dirty="0" smtClean="0"/>
              <a:t>H</a:t>
            </a:r>
            <a:r>
              <a:rPr lang="en-US" sz="1800" dirty="0" smtClean="0"/>
              <a:t>e </a:t>
            </a:r>
            <a:r>
              <a:rPr lang="en-US" sz="1800" dirty="0"/>
              <a:t>holds legal title to the vineyard and will ultimately control it fully in the future. However, he cannot use the land, harvest the grapes, or collect any income from wine production while the usufruct continues</a:t>
            </a:r>
            <a:r>
              <a:rPr lang="en-US" sz="1800" dirty="0" smtClean="0"/>
              <a:t>.</a:t>
            </a:r>
            <a:endParaRPr lang="tr-TR" sz="1800" dirty="0" smtClean="0"/>
          </a:p>
          <a:p>
            <a:pPr marL="0" indent="0">
              <a:buNone/>
            </a:pPr>
            <a:endParaRPr lang="tr-TR" sz="1800" u="sng" dirty="0"/>
          </a:p>
          <a:p>
            <a:pPr marL="0" indent="0">
              <a:buNone/>
            </a:pPr>
            <a:r>
              <a:rPr lang="tr-TR" sz="1800" dirty="0" smtClean="0"/>
              <a:t>	</a:t>
            </a:r>
            <a:r>
              <a:rPr lang="en-US" sz="1800" dirty="0" err="1" smtClean="0"/>
              <a:t>Leyla</a:t>
            </a:r>
            <a:r>
              <a:rPr lang="en-US" sz="1800" dirty="0"/>
              <a:t>, </a:t>
            </a:r>
            <a:r>
              <a:rPr lang="en-US" sz="1800" u="sng" dirty="0"/>
              <a:t>as the </a:t>
            </a:r>
            <a:r>
              <a:rPr lang="en-US" sz="1800" u="sng" dirty="0" err="1"/>
              <a:t>usufructuary</a:t>
            </a:r>
            <a:r>
              <a:rPr lang="en-US" sz="1800" dirty="0"/>
              <a:t>, does not own the vineyard anymore, yet she has the right to cultivate it, sell the grapes, and receive all profits generated by the land. She must preserve the substance of the vineyard and cannot destroy or fundamentally alter it</a:t>
            </a:r>
            <a:r>
              <a:rPr lang="en-US" sz="1800" dirty="0" smtClean="0"/>
              <a:t>.</a:t>
            </a:r>
            <a:endParaRPr lang="tr-TR" sz="1800" dirty="0" smtClean="0"/>
          </a:p>
          <a:p>
            <a:pPr marL="0" indent="0">
              <a:buNone/>
            </a:pPr>
            <a:r>
              <a:rPr lang="en-US" sz="1800" dirty="0" smtClean="0"/>
              <a:t>When </a:t>
            </a:r>
            <a:r>
              <a:rPr lang="en-US" sz="1800" dirty="0" err="1"/>
              <a:t>Leyla</a:t>
            </a:r>
            <a:r>
              <a:rPr lang="en-US" sz="1800" dirty="0"/>
              <a:t> dies, the usufruct ends automatically, and the son’s bare ownership expands into full ownership with both title and enjoyment united in the same person</a:t>
            </a:r>
            <a:r>
              <a:rPr lang="en-US" sz="1800" dirty="0" smtClean="0"/>
              <a:t>.</a:t>
            </a:r>
            <a:endParaRPr lang="tr-TR" sz="1800" dirty="0" smtClean="0"/>
          </a:p>
          <a:p>
            <a:pPr marL="0" indent="0">
              <a:buNone/>
            </a:pPr>
            <a:endParaRPr lang="tr-TR" sz="1800" u="sng" dirty="0"/>
          </a:p>
          <a:p>
            <a:pPr marL="0" indent="0">
              <a:buNone/>
            </a:pPr>
            <a:r>
              <a:rPr lang="en-US" sz="2000" i="1" dirty="0"/>
              <a:t>This example shows how ownership and economic enjoyment can be legally separated: one person holds the title, while another exercises the practical and financial benefits of the property.</a:t>
            </a:r>
          </a:p>
          <a:p>
            <a:pPr marL="0" indent="0">
              <a:buNone/>
            </a:pPr>
            <a:endParaRPr lang="en-US" sz="1800" u="sng" dirty="0"/>
          </a:p>
        </p:txBody>
      </p:sp>
    </p:spTree>
    <p:extLst>
      <p:ext uri="{BB962C8B-B14F-4D97-AF65-F5344CB8AC3E}">
        <p14:creationId xmlns:p14="http://schemas.microsoft.com/office/powerpoint/2010/main" val="29854941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410674918"/>
              </p:ext>
            </p:extLst>
          </p:nvPr>
        </p:nvGraphicFramePr>
        <p:xfrm>
          <a:off x="0" y="1412777"/>
          <a:ext cx="9036496"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0472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457200" y="1935480"/>
            <a:ext cx="8229600" cy="4661872"/>
          </a:xfrm>
        </p:spPr>
        <p:txBody>
          <a:bodyPr>
            <a:normAutofit fontScale="85000" lnSpcReduction="20000"/>
          </a:bodyPr>
          <a:lstStyle/>
          <a:p>
            <a:pPr marL="0" indent="0" algn="ctr">
              <a:buNone/>
            </a:pPr>
            <a:r>
              <a:rPr lang="en-US" b="1" dirty="0" smtClean="0"/>
              <a:t>1</a:t>
            </a:r>
            <a:r>
              <a:rPr lang="tr-TR" b="1" dirty="0" smtClean="0"/>
              <a:t>. </a:t>
            </a:r>
            <a:r>
              <a:rPr lang="en-US" b="1" dirty="0" smtClean="0"/>
              <a:t>Ownership </a:t>
            </a:r>
            <a:r>
              <a:rPr lang="en-US" b="1" dirty="0"/>
              <a:t>of Land</a:t>
            </a:r>
          </a:p>
          <a:p>
            <a:pPr marL="0" indent="0">
              <a:buNone/>
            </a:pPr>
            <a:r>
              <a:rPr lang="en-US" dirty="0"/>
              <a:t>Determines who holds title and what rights are included in ownership.</a:t>
            </a:r>
          </a:p>
          <a:p>
            <a:pPr marL="0" indent="0">
              <a:buNone/>
            </a:pPr>
            <a:r>
              <a:rPr lang="en-US" dirty="0"/>
              <a:t>Example:</a:t>
            </a:r>
            <a:br>
              <a:rPr lang="en-US" dirty="0"/>
            </a:br>
            <a:r>
              <a:rPr lang="en-US" dirty="0"/>
              <a:t>A person holding fee </a:t>
            </a:r>
            <a:r>
              <a:rPr lang="en-US" dirty="0" smtClean="0"/>
              <a:t>simple</a:t>
            </a:r>
            <a:r>
              <a:rPr lang="tr-TR" i="1" dirty="0" smtClean="0"/>
              <a:t> </a:t>
            </a:r>
            <a:r>
              <a:rPr lang="en-US" dirty="0" smtClean="0"/>
              <a:t>title</a:t>
            </a:r>
            <a:r>
              <a:rPr lang="tr-TR" dirty="0" smtClean="0"/>
              <a:t> </a:t>
            </a:r>
            <a:r>
              <a:rPr lang="tr-TR" sz="2000" i="1" dirty="0"/>
              <a:t>(mülkiyet hakkı)</a:t>
            </a:r>
            <a:r>
              <a:rPr lang="en-US" sz="2000" dirty="0" smtClean="0"/>
              <a:t> </a:t>
            </a:r>
            <a:r>
              <a:rPr lang="en-US" dirty="0"/>
              <a:t>has the right to possess, use, exclude others, and transfer the land</a:t>
            </a:r>
            <a:r>
              <a:rPr lang="en-US" dirty="0" smtClean="0"/>
              <a:t>.</a:t>
            </a:r>
            <a:endParaRPr lang="tr-TR" dirty="0" smtClean="0"/>
          </a:p>
          <a:p>
            <a:endParaRPr lang="tr-TR" b="1" u="sng" dirty="0"/>
          </a:p>
          <a:p>
            <a:pPr marL="0" indent="0">
              <a:buNone/>
            </a:pPr>
            <a:r>
              <a:rPr lang="tr-TR" b="1" u="sng" dirty="0" err="1" smtClean="0"/>
              <a:t>Key</a:t>
            </a:r>
            <a:r>
              <a:rPr lang="tr-TR" b="1" u="sng" dirty="0" smtClean="0"/>
              <a:t> </a:t>
            </a:r>
            <a:r>
              <a:rPr lang="tr-TR" b="1" u="sng" dirty="0" err="1" smtClean="0"/>
              <a:t>note</a:t>
            </a:r>
            <a:r>
              <a:rPr lang="tr-TR" b="1" u="sng" dirty="0" smtClean="0"/>
              <a:t>: </a:t>
            </a:r>
            <a:r>
              <a:rPr lang="en-US" dirty="0" smtClean="0"/>
              <a:t>Fee </a:t>
            </a:r>
            <a:r>
              <a:rPr lang="en-US" dirty="0"/>
              <a:t>simple is the </a:t>
            </a:r>
            <a:r>
              <a:rPr lang="en-US" b="1" dirty="0"/>
              <a:t>strongest and most complete form of ownership</a:t>
            </a:r>
            <a:r>
              <a:rPr lang="en-US" dirty="0"/>
              <a:t> in common law.</a:t>
            </a:r>
          </a:p>
          <a:p>
            <a:pPr marL="0" indent="0">
              <a:buNone/>
            </a:pPr>
            <a:r>
              <a:rPr lang="en-US" i="1" dirty="0"/>
              <a:t>It gives the owner:</a:t>
            </a:r>
          </a:p>
          <a:p>
            <a:pPr marL="0" indent="0">
              <a:buNone/>
            </a:pPr>
            <a:r>
              <a:rPr lang="en-US" dirty="0"/>
              <a:t>Unlimited duration (potentially forever)</a:t>
            </a:r>
          </a:p>
          <a:p>
            <a:pPr marL="0" indent="0">
              <a:buNone/>
            </a:pPr>
            <a:r>
              <a:rPr lang="en-US" dirty="0"/>
              <a:t>Full right to transfer the property</a:t>
            </a:r>
          </a:p>
          <a:p>
            <a:pPr marL="0" indent="0">
              <a:buNone/>
            </a:pPr>
            <a:r>
              <a:rPr lang="en-US" dirty="0"/>
              <a:t>Right to leave it to </a:t>
            </a:r>
            <a:r>
              <a:rPr lang="en-US" u="sng" dirty="0" smtClean="0"/>
              <a:t>heirs</a:t>
            </a:r>
            <a:r>
              <a:rPr lang="tr-TR" u="sng" dirty="0" smtClean="0"/>
              <a:t> </a:t>
            </a:r>
            <a:r>
              <a:rPr lang="tr-TR" sz="2100" i="1" dirty="0" smtClean="0"/>
              <a:t>(mirasçı)</a:t>
            </a:r>
            <a:endParaRPr lang="en-US" sz="2100" i="1" dirty="0"/>
          </a:p>
          <a:p>
            <a:pPr marL="0" indent="0">
              <a:buNone/>
            </a:pPr>
            <a:r>
              <a:rPr lang="en-US" dirty="0"/>
              <a:t>Broad control over use (subject to law)</a:t>
            </a:r>
          </a:p>
          <a:p>
            <a:endParaRPr lang="en-US" dirty="0"/>
          </a:p>
          <a:p>
            <a:endParaRPr lang="en-US" dirty="0"/>
          </a:p>
        </p:txBody>
      </p:sp>
    </p:spTree>
    <p:extLst>
      <p:ext uri="{BB962C8B-B14F-4D97-AF65-F5344CB8AC3E}">
        <p14:creationId xmlns:p14="http://schemas.microsoft.com/office/powerpoint/2010/main" val="381877756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79512" y="2132856"/>
            <a:ext cx="8784976" cy="4536504"/>
          </a:xfrm>
        </p:spPr>
        <p:txBody>
          <a:bodyPr>
            <a:normAutofit fontScale="92500" lnSpcReduction="10000"/>
          </a:bodyPr>
          <a:lstStyle/>
          <a:p>
            <a:r>
              <a:rPr lang="en-US" dirty="0"/>
              <a:t>The difference can be understood in terms of </a:t>
            </a:r>
            <a:r>
              <a:rPr lang="en-US" b="1" u="sng" dirty="0"/>
              <a:t>intensity: </a:t>
            </a:r>
            <a:r>
              <a:rPr lang="en-US" dirty="0"/>
              <a:t>an easement confers a narrow, purpose-specific entitlement, while a usufruct transfers almost all practical and economic control short of ownership</a:t>
            </a:r>
            <a:r>
              <a:rPr lang="en-US" dirty="0" smtClean="0"/>
              <a:t>.</a:t>
            </a:r>
            <a:endParaRPr lang="tr-TR" dirty="0" smtClean="0"/>
          </a:p>
          <a:p>
            <a:endParaRPr lang="en-US" dirty="0"/>
          </a:p>
          <a:p>
            <a:r>
              <a:rPr lang="en-US" dirty="0"/>
              <a:t>Conceptually, an easement minimally burdens ownership, whereas a usufruct significantly restructures it by separating title from enjoyment</a:t>
            </a:r>
            <a:r>
              <a:rPr lang="en-US" dirty="0" smtClean="0"/>
              <a:t>.</a:t>
            </a:r>
            <a:endParaRPr lang="tr-TR" dirty="0" smtClean="0"/>
          </a:p>
          <a:p>
            <a:pPr marL="0" indent="0">
              <a:buNone/>
            </a:pPr>
            <a:endParaRPr lang="en-US" dirty="0"/>
          </a:p>
          <a:p>
            <a:pPr marL="0" indent="0">
              <a:buNone/>
            </a:pPr>
            <a:r>
              <a:rPr lang="en-US" b="1" dirty="0"/>
              <a:t>🔵 Core Distinction</a:t>
            </a:r>
          </a:p>
          <a:p>
            <a:pPr marL="0" indent="0">
              <a:buNone/>
            </a:pPr>
            <a:r>
              <a:rPr lang="en-US" dirty="0"/>
              <a:t>Easement = limited use right.</a:t>
            </a:r>
            <a:br>
              <a:rPr lang="en-US" dirty="0"/>
            </a:br>
            <a:r>
              <a:rPr lang="en-US" dirty="0"/>
              <a:t>Usufruct = full enjoyment right without ownership.</a:t>
            </a:r>
          </a:p>
          <a:p>
            <a:pPr marL="0" indent="0">
              <a:buNone/>
            </a:pPr>
            <a:endParaRPr lang="en-US" dirty="0"/>
          </a:p>
        </p:txBody>
      </p:sp>
    </p:spTree>
    <p:extLst>
      <p:ext uri="{BB962C8B-B14F-4D97-AF65-F5344CB8AC3E}">
        <p14:creationId xmlns:p14="http://schemas.microsoft.com/office/powerpoint/2010/main" val="37637150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0" y="1935480"/>
            <a:ext cx="9144000" cy="4922520"/>
          </a:xfrm>
        </p:spPr>
        <p:txBody>
          <a:bodyPr>
            <a:normAutofit lnSpcReduction="10000"/>
          </a:bodyPr>
          <a:lstStyle/>
          <a:p>
            <a:pPr marL="0" indent="0">
              <a:buNone/>
            </a:pPr>
            <a:r>
              <a:rPr lang="tr-TR" dirty="0" smtClean="0"/>
              <a:t>	</a:t>
            </a:r>
            <a:r>
              <a:rPr lang="en-US" dirty="0" smtClean="0"/>
              <a:t>Selma </a:t>
            </a:r>
            <a:r>
              <a:rPr lang="en-US" dirty="0"/>
              <a:t>owns a large olive farm. She grants her </a:t>
            </a:r>
            <a:r>
              <a:rPr lang="en-US" dirty="0" err="1"/>
              <a:t>neighbour</a:t>
            </a:r>
            <a:r>
              <a:rPr lang="en-US" dirty="0"/>
              <a:t>, Kemal, the right to pass through a narrow road on her land in order to reach the public highway.</a:t>
            </a:r>
          </a:p>
          <a:p>
            <a:pPr marL="0" indent="0">
              <a:buNone/>
            </a:pPr>
            <a:r>
              <a:rPr lang="tr-TR" dirty="0" smtClean="0"/>
              <a:t>	</a:t>
            </a:r>
            <a:r>
              <a:rPr lang="en-US" dirty="0" smtClean="0"/>
              <a:t>In a separate agreement, Selma grants her sister, </a:t>
            </a:r>
            <a:r>
              <a:rPr lang="en-US" dirty="0" err="1" smtClean="0"/>
              <a:t>Aylin</a:t>
            </a:r>
            <a:r>
              <a:rPr lang="en-US" dirty="0" smtClean="0"/>
              <a:t>, the right to use the entire olive farm for 10 years, including the right to harvest and sell the olives, provided that she preserves the land and does not damage the trees.</a:t>
            </a:r>
            <a:r>
              <a:rPr lang="tr-TR" dirty="0" smtClean="0"/>
              <a:t/>
            </a:r>
            <a:br>
              <a:rPr lang="tr-TR" dirty="0" smtClean="0"/>
            </a:br>
            <a:r>
              <a:rPr lang="tr-TR" dirty="0" smtClean="0"/>
              <a:t/>
            </a:r>
            <a:br>
              <a:rPr lang="tr-TR" dirty="0" smtClean="0"/>
            </a:br>
            <a:r>
              <a:rPr lang="en-US" b="1" dirty="0"/>
              <a:t>✍ Identify the Legal Nature of Each Right</a:t>
            </a:r>
          </a:p>
          <a:p>
            <a:pPr marL="0" indent="0">
              <a:buNone/>
            </a:pPr>
            <a:r>
              <a:rPr lang="en-US" dirty="0" smtClean="0"/>
              <a:t>Kemal</a:t>
            </a:r>
            <a:r>
              <a:rPr lang="tr-TR" dirty="0" smtClean="0"/>
              <a:t>:__________</a:t>
            </a:r>
          </a:p>
          <a:p>
            <a:pPr marL="0" indent="0">
              <a:buNone/>
            </a:pPr>
            <a:r>
              <a:rPr lang="en-US" dirty="0" err="1" smtClean="0"/>
              <a:t>Aylin</a:t>
            </a:r>
            <a:r>
              <a:rPr lang="tr-TR" dirty="0" smtClean="0"/>
              <a:t>:___________</a:t>
            </a:r>
            <a:endParaRPr lang="en-US" dirty="0"/>
          </a:p>
          <a:p>
            <a:pPr marL="0" indent="0">
              <a:buNone/>
            </a:pPr>
            <a:r>
              <a:rPr lang="en-US" dirty="0"/>
              <a:t>Selma</a:t>
            </a:r>
            <a:r>
              <a:rPr lang="en-US" dirty="0" smtClean="0"/>
              <a:t>:</a:t>
            </a:r>
            <a:r>
              <a:rPr lang="tr-TR" dirty="0" smtClean="0"/>
              <a:t>__________</a:t>
            </a:r>
            <a:endParaRPr lang="en-US" dirty="0" smtClean="0"/>
          </a:p>
          <a:p>
            <a:pPr marL="0" indent="0">
              <a:buNone/>
            </a:pPr>
            <a:endParaRPr lang="en-US" dirty="0"/>
          </a:p>
        </p:txBody>
      </p:sp>
    </p:spTree>
    <p:extLst>
      <p:ext uri="{BB962C8B-B14F-4D97-AF65-F5344CB8AC3E}">
        <p14:creationId xmlns:p14="http://schemas.microsoft.com/office/powerpoint/2010/main" val="15850086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0" y="1935480"/>
            <a:ext cx="8964488" cy="4733880"/>
          </a:xfrm>
        </p:spPr>
        <p:txBody>
          <a:bodyPr>
            <a:normAutofit fontScale="92500" lnSpcReduction="20000"/>
          </a:bodyPr>
          <a:lstStyle/>
          <a:p>
            <a:r>
              <a:rPr lang="en-US" b="1" dirty="0"/>
              <a:t>Kemal:</a:t>
            </a:r>
            <a:r>
              <a:rPr lang="en-US" dirty="0"/>
              <a:t> Easement holder – He has a limited right of way over Selma’s land. He does not possess the farm and cannot benefit economically from it beyond access.</a:t>
            </a:r>
          </a:p>
          <a:p>
            <a:r>
              <a:rPr lang="en-US" b="1" dirty="0" err="1"/>
              <a:t>Aylin</a:t>
            </a:r>
            <a:r>
              <a:rPr lang="en-US" b="1" dirty="0"/>
              <a:t>:</a:t>
            </a:r>
            <a:r>
              <a:rPr lang="en-US" dirty="0"/>
              <a:t> </a:t>
            </a:r>
            <a:r>
              <a:rPr lang="en-US" dirty="0" err="1"/>
              <a:t>Usufructuary</a:t>
            </a:r>
            <a:r>
              <a:rPr lang="en-US" dirty="0"/>
              <a:t> – She has the right to use the entire property and collect its fruits (the olives) for a defined period, while ownership remains with Selma.</a:t>
            </a:r>
          </a:p>
          <a:p>
            <a:r>
              <a:rPr lang="en-US" b="1" dirty="0"/>
              <a:t>Selma:</a:t>
            </a:r>
            <a:r>
              <a:rPr lang="en-US" dirty="0"/>
              <a:t> Owner – She retains title to the land, but her ownership is burdened by both the easement and the usufruct</a:t>
            </a:r>
            <a:r>
              <a:rPr lang="en-US" dirty="0" smtClean="0"/>
              <a:t>.</a:t>
            </a:r>
            <a:endParaRPr lang="tr-TR" dirty="0" smtClean="0"/>
          </a:p>
          <a:p>
            <a:endParaRPr lang="tr-TR" dirty="0" smtClean="0"/>
          </a:p>
          <a:p>
            <a:pPr marL="0" indent="0">
              <a:buNone/>
            </a:pPr>
            <a:endParaRPr lang="en-US" dirty="0"/>
          </a:p>
          <a:p>
            <a:pPr marL="0" indent="0">
              <a:buNone/>
            </a:pPr>
            <a:r>
              <a:rPr lang="en-US" b="1" dirty="0"/>
              <a:t>🔵 Why</a:t>
            </a:r>
            <a:r>
              <a:rPr lang="en-US" b="1" dirty="0" smtClean="0"/>
              <a:t>?</a:t>
            </a:r>
            <a:endParaRPr lang="tr-TR" dirty="0" smtClean="0"/>
          </a:p>
          <a:p>
            <a:pPr marL="0" indent="0">
              <a:buNone/>
            </a:pPr>
            <a:r>
              <a:rPr lang="en-US" dirty="0" smtClean="0"/>
              <a:t>Kemal’s </a:t>
            </a:r>
            <a:r>
              <a:rPr lang="en-US" dirty="0"/>
              <a:t>right is specific and limited to access → Easement.</a:t>
            </a:r>
            <a:br>
              <a:rPr lang="en-US" dirty="0"/>
            </a:br>
            <a:r>
              <a:rPr lang="en-US" dirty="0" err="1"/>
              <a:t>Aylin’s</a:t>
            </a:r>
            <a:r>
              <a:rPr lang="en-US" dirty="0"/>
              <a:t> right involves broad use and economic benefit → </a:t>
            </a:r>
            <a:r>
              <a:rPr lang="en-US" dirty="0" smtClean="0"/>
              <a:t>Usufruct</a:t>
            </a:r>
            <a:endParaRPr lang="en-US" dirty="0"/>
          </a:p>
          <a:p>
            <a:pPr marL="0" indent="0">
              <a:buNone/>
            </a:pPr>
            <a:endParaRPr lang="en-US" dirty="0"/>
          </a:p>
        </p:txBody>
      </p:sp>
    </p:spTree>
    <p:extLst>
      <p:ext uri="{BB962C8B-B14F-4D97-AF65-F5344CB8AC3E}">
        <p14:creationId xmlns:p14="http://schemas.microsoft.com/office/powerpoint/2010/main" val="6650496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251520" y="1935480"/>
            <a:ext cx="8640960" cy="4733880"/>
          </a:xfrm>
        </p:spPr>
        <p:txBody>
          <a:bodyPr>
            <a:normAutofit lnSpcReduction="10000"/>
          </a:bodyPr>
          <a:lstStyle/>
          <a:p>
            <a:pPr marL="0" indent="0">
              <a:buNone/>
            </a:pPr>
            <a:r>
              <a:rPr lang="tr-TR" dirty="0" smtClean="0"/>
              <a:t>	E</a:t>
            </a:r>
            <a:r>
              <a:rPr lang="en-US" dirty="0" err="1" smtClean="0"/>
              <a:t>mre</a:t>
            </a:r>
            <a:r>
              <a:rPr lang="en-US" dirty="0" smtClean="0"/>
              <a:t> </a:t>
            </a:r>
            <a:r>
              <a:rPr lang="en-US" dirty="0"/>
              <a:t>owns a lakeside </a:t>
            </a:r>
            <a:r>
              <a:rPr lang="en-US" dirty="0" smtClean="0"/>
              <a:t>property.</a:t>
            </a:r>
            <a:r>
              <a:rPr lang="tr-TR" dirty="0" smtClean="0"/>
              <a:t> </a:t>
            </a:r>
            <a:r>
              <a:rPr lang="en-US" dirty="0" smtClean="0"/>
              <a:t>He </a:t>
            </a:r>
            <a:r>
              <a:rPr lang="en-US" dirty="0"/>
              <a:t>grants his </a:t>
            </a:r>
            <a:r>
              <a:rPr lang="en-US" dirty="0" err="1"/>
              <a:t>neighbour</a:t>
            </a:r>
            <a:r>
              <a:rPr lang="en-US" dirty="0"/>
              <a:t>, </a:t>
            </a:r>
            <a:r>
              <a:rPr lang="en-US" dirty="0" err="1"/>
              <a:t>Burak</a:t>
            </a:r>
            <a:r>
              <a:rPr lang="en-US" dirty="0"/>
              <a:t>, the right to install and maintain a water pipe under the land in order to supply water to his own </a:t>
            </a:r>
            <a:r>
              <a:rPr lang="en-US" dirty="0" smtClean="0"/>
              <a:t>house.</a:t>
            </a:r>
            <a:r>
              <a:rPr lang="tr-TR" dirty="0" smtClean="0"/>
              <a:t> </a:t>
            </a:r>
            <a:r>
              <a:rPr lang="en-US" dirty="0" smtClean="0"/>
              <a:t>In </a:t>
            </a:r>
            <a:r>
              <a:rPr lang="en-US" dirty="0"/>
              <a:t>a separate agreement, </a:t>
            </a:r>
            <a:r>
              <a:rPr lang="en-US" dirty="0" err="1"/>
              <a:t>Emre</a:t>
            </a:r>
            <a:r>
              <a:rPr lang="en-US" dirty="0"/>
              <a:t> grants his uncle, </a:t>
            </a:r>
            <a:r>
              <a:rPr lang="en-US" dirty="0" err="1"/>
              <a:t>Hasan</a:t>
            </a:r>
            <a:r>
              <a:rPr lang="en-US" dirty="0"/>
              <a:t>, the right to live in the lakeside house for 8 years and to rent it to tourists during the summer, provided that he maintains the property in good condition</a:t>
            </a:r>
            <a:r>
              <a:rPr lang="en-US" dirty="0" smtClean="0"/>
              <a:t>.</a:t>
            </a:r>
            <a:endParaRPr lang="tr-TR" dirty="0" smtClean="0"/>
          </a:p>
          <a:p>
            <a:pPr marL="0" indent="0">
              <a:buNone/>
            </a:pPr>
            <a:endParaRPr lang="tr-TR" dirty="0"/>
          </a:p>
          <a:p>
            <a:pPr marL="0" indent="0">
              <a:buNone/>
            </a:pPr>
            <a:r>
              <a:rPr lang="en-US" b="1" dirty="0"/>
              <a:t>✍ Identify the Legal Nature of Each </a:t>
            </a:r>
            <a:r>
              <a:rPr lang="en-US" b="1" dirty="0" smtClean="0"/>
              <a:t>Right</a:t>
            </a:r>
            <a:endParaRPr lang="tr-TR" b="1" dirty="0" smtClean="0"/>
          </a:p>
          <a:p>
            <a:pPr marL="0" indent="0">
              <a:buNone/>
            </a:pPr>
            <a:r>
              <a:rPr lang="tr-TR" dirty="0" smtClean="0"/>
              <a:t>Burak:_______</a:t>
            </a:r>
            <a:br>
              <a:rPr lang="tr-TR" dirty="0" smtClean="0"/>
            </a:br>
            <a:r>
              <a:rPr lang="tr-TR" dirty="0" smtClean="0"/>
              <a:t>Hasan:_______</a:t>
            </a:r>
            <a:br>
              <a:rPr lang="tr-TR" dirty="0" smtClean="0"/>
            </a:br>
            <a:r>
              <a:rPr lang="tr-TR" dirty="0" smtClean="0"/>
              <a:t>Emre:________</a:t>
            </a:r>
            <a:endParaRPr lang="en-US" dirty="0"/>
          </a:p>
          <a:p>
            <a:pPr marL="0" indent="0">
              <a:buNone/>
            </a:pPr>
            <a:endParaRPr lang="en-US" dirty="0"/>
          </a:p>
        </p:txBody>
      </p:sp>
    </p:spTree>
    <p:extLst>
      <p:ext uri="{BB962C8B-B14F-4D97-AF65-F5344CB8AC3E}">
        <p14:creationId xmlns:p14="http://schemas.microsoft.com/office/powerpoint/2010/main" val="5913128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07504" y="1935480"/>
            <a:ext cx="9036496" cy="4589864"/>
          </a:xfrm>
        </p:spPr>
        <p:txBody>
          <a:bodyPr>
            <a:normAutofit fontScale="92500" lnSpcReduction="10000"/>
          </a:bodyPr>
          <a:lstStyle/>
          <a:p>
            <a:r>
              <a:rPr lang="en-US" b="1" dirty="0" err="1"/>
              <a:t>Burak</a:t>
            </a:r>
            <a:r>
              <a:rPr lang="en-US" b="1" dirty="0"/>
              <a:t>:</a:t>
            </a:r>
            <a:r>
              <a:rPr lang="en-US" dirty="0"/>
              <a:t> Easement holder – He has a specific, limited right to use part of the land (installation and maintenance of the water pipe). He does not possess the property or derive full economic benefit from it.</a:t>
            </a:r>
          </a:p>
          <a:p>
            <a:r>
              <a:rPr lang="en-US" b="1" dirty="0" err="1"/>
              <a:t>Hasan</a:t>
            </a:r>
            <a:r>
              <a:rPr lang="en-US" b="1" dirty="0"/>
              <a:t>:</a:t>
            </a:r>
            <a:r>
              <a:rPr lang="en-US" dirty="0"/>
              <a:t> </a:t>
            </a:r>
            <a:r>
              <a:rPr lang="en-US" dirty="0" err="1"/>
              <a:t>Usufructuary</a:t>
            </a:r>
            <a:r>
              <a:rPr lang="en-US" dirty="0"/>
              <a:t> – He has broad rights of use and enjoyment over the house, including the right to collect rental income, without becoming the owner.</a:t>
            </a:r>
          </a:p>
          <a:p>
            <a:r>
              <a:rPr lang="en-US" b="1" dirty="0" err="1"/>
              <a:t>Emre</a:t>
            </a:r>
            <a:r>
              <a:rPr lang="en-US" b="1" dirty="0"/>
              <a:t>:</a:t>
            </a:r>
            <a:r>
              <a:rPr lang="en-US" dirty="0"/>
              <a:t> Owner – He retains title but his ownership is burdened by both the easement and the usufruct</a:t>
            </a:r>
            <a:r>
              <a:rPr lang="en-US" dirty="0" smtClean="0"/>
              <a:t>.</a:t>
            </a:r>
            <a:endParaRPr lang="tr-TR" dirty="0" smtClean="0"/>
          </a:p>
          <a:p>
            <a:endParaRPr lang="en-US" dirty="0"/>
          </a:p>
          <a:p>
            <a:pPr marL="0" indent="0">
              <a:buNone/>
            </a:pPr>
            <a:r>
              <a:rPr lang="en-US" dirty="0" err="1"/>
              <a:t>Burak’s</a:t>
            </a:r>
            <a:r>
              <a:rPr lang="en-US" dirty="0"/>
              <a:t> right is technical and purpose-specific → Easement.</a:t>
            </a:r>
            <a:br>
              <a:rPr lang="en-US" dirty="0"/>
            </a:br>
            <a:r>
              <a:rPr lang="en-US" dirty="0" err="1"/>
              <a:t>Hasan’s</a:t>
            </a:r>
            <a:r>
              <a:rPr lang="en-US" dirty="0"/>
              <a:t> right involves broad use and economic benefit → Usufruct.</a:t>
            </a:r>
          </a:p>
        </p:txBody>
      </p:sp>
    </p:spTree>
    <p:extLst>
      <p:ext uri="{BB962C8B-B14F-4D97-AF65-F5344CB8AC3E}">
        <p14:creationId xmlns:p14="http://schemas.microsoft.com/office/powerpoint/2010/main" val="19893413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Classification</a:t>
            </a:r>
            <a:r>
              <a:rPr lang="tr-TR" dirty="0" smtClean="0"/>
              <a:t> Of </a:t>
            </a:r>
            <a:r>
              <a:rPr lang="tr-TR" dirty="0" err="1" smtClean="0"/>
              <a:t>Property</a:t>
            </a:r>
            <a:endParaRPr lang="en-US" dirty="0"/>
          </a:p>
        </p:txBody>
      </p:sp>
      <p:sp>
        <p:nvSpPr>
          <p:cNvPr id="5" name="İçerik Yer Tutucusu 4"/>
          <p:cNvSpPr>
            <a:spLocks noGrp="1"/>
          </p:cNvSpPr>
          <p:nvPr>
            <p:ph idx="1"/>
          </p:nvPr>
        </p:nvSpPr>
        <p:spPr>
          <a:xfrm>
            <a:off x="107504" y="1935480"/>
            <a:ext cx="8579296" cy="4922520"/>
          </a:xfrm>
        </p:spPr>
        <p:txBody>
          <a:bodyPr>
            <a:normAutofit fontScale="85000" lnSpcReduction="10000"/>
          </a:bodyPr>
          <a:lstStyle/>
          <a:p>
            <a:pPr marL="0" indent="0">
              <a:buNone/>
            </a:pPr>
            <a:r>
              <a:rPr lang="tr-TR" dirty="0" err="1" smtClean="0"/>
              <a:t>Property</a:t>
            </a:r>
            <a:r>
              <a:rPr lang="tr-TR" dirty="0" smtClean="0"/>
              <a:t> </a:t>
            </a:r>
            <a:r>
              <a:rPr lang="tr-TR" dirty="0" err="1" smtClean="0"/>
              <a:t>law</a:t>
            </a:r>
            <a:r>
              <a:rPr lang="tr-TR" dirty="0" smtClean="0"/>
              <a:t> </a:t>
            </a:r>
            <a:r>
              <a:rPr lang="tr-TR" dirty="0" err="1" smtClean="0"/>
              <a:t>traditionally</a:t>
            </a:r>
            <a:r>
              <a:rPr lang="tr-TR" dirty="0" smtClean="0"/>
              <a:t> </a:t>
            </a:r>
            <a:r>
              <a:rPr lang="tr-TR" dirty="0" err="1" smtClean="0"/>
              <a:t>distinguishes</a:t>
            </a:r>
            <a:r>
              <a:rPr lang="tr-TR" dirty="0"/>
              <a:t> </a:t>
            </a:r>
            <a:r>
              <a:rPr lang="tr-TR" dirty="0" err="1" smtClean="0"/>
              <a:t>between</a:t>
            </a:r>
            <a:r>
              <a:rPr lang="tr-TR" dirty="0" smtClean="0"/>
              <a:t> </a:t>
            </a:r>
            <a:r>
              <a:rPr lang="tr-TR" dirty="0" err="1" smtClean="0"/>
              <a:t>two</a:t>
            </a:r>
            <a:r>
              <a:rPr lang="tr-TR" dirty="0" smtClean="0"/>
              <a:t> main </a:t>
            </a:r>
            <a:r>
              <a:rPr lang="tr-TR" dirty="0" err="1" smtClean="0"/>
              <a:t>categories</a:t>
            </a:r>
            <a:r>
              <a:rPr lang="tr-TR" dirty="0" smtClean="0"/>
              <a:t>: </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r>
              <a:rPr lang="en-US" dirty="0"/>
              <a:t>This distinction is fundamental because different legal rules apply depending on the nature of the property.</a:t>
            </a:r>
          </a:p>
          <a:p>
            <a:pPr marL="0" indent="0">
              <a:buNone/>
            </a:pPr>
            <a:r>
              <a:rPr lang="en-US" i="1" dirty="0"/>
              <a:t>The classification affects:</a:t>
            </a:r>
          </a:p>
          <a:p>
            <a:r>
              <a:rPr lang="en-US" dirty="0"/>
              <a:t>Transfer of ownership</a:t>
            </a:r>
          </a:p>
          <a:p>
            <a:r>
              <a:rPr lang="en-US" dirty="0"/>
              <a:t>Registration requirements</a:t>
            </a:r>
          </a:p>
          <a:p>
            <a:r>
              <a:rPr lang="en-US" dirty="0"/>
              <a:t>Legal remedies</a:t>
            </a:r>
          </a:p>
          <a:p>
            <a:r>
              <a:rPr lang="en-US" dirty="0"/>
              <a:t>Security </a:t>
            </a:r>
            <a:r>
              <a:rPr lang="en-US" dirty="0" smtClean="0"/>
              <a:t>interests</a:t>
            </a:r>
            <a:r>
              <a:rPr lang="tr-TR" dirty="0" smtClean="0"/>
              <a:t> </a:t>
            </a:r>
            <a:r>
              <a:rPr lang="tr-TR" sz="1900" i="1" dirty="0" smtClean="0"/>
              <a:t>(ipotek)</a:t>
            </a:r>
            <a:endParaRPr lang="en-US" sz="1900" i="1" dirty="0"/>
          </a:p>
          <a:p>
            <a:pPr marL="0" indent="0">
              <a:buNone/>
            </a:pPr>
            <a:endParaRPr lang="en-US" dirty="0"/>
          </a:p>
        </p:txBody>
      </p:sp>
      <p:graphicFrame>
        <p:nvGraphicFramePr>
          <p:cNvPr id="6" name="İçerik Yer Tutucusu 3"/>
          <p:cNvGraphicFramePr>
            <a:graphicFrameLocks/>
          </p:cNvGraphicFramePr>
          <p:nvPr>
            <p:extLst>
              <p:ext uri="{D42A27DB-BD31-4B8C-83A1-F6EECF244321}">
                <p14:modId xmlns:p14="http://schemas.microsoft.com/office/powerpoint/2010/main" val="3040545878"/>
              </p:ext>
            </p:extLst>
          </p:nvPr>
        </p:nvGraphicFramePr>
        <p:xfrm>
          <a:off x="1475656" y="2204864"/>
          <a:ext cx="5904656" cy="180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664745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620688"/>
            <a:ext cx="8229600" cy="782960"/>
          </a:xfrm>
        </p:spPr>
        <p:txBody>
          <a:bodyPr>
            <a:normAutofit fontScale="90000"/>
          </a:bodyPr>
          <a:lstStyle/>
          <a:p>
            <a:r>
              <a:rPr lang="tr-TR" dirty="0" smtClean="0"/>
              <a:t>Real </a:t>
            </a:r>
            <a:r>
              <a:rPr lang="tr-TR" dirty="0" err="1" smtClean="0"/>
              <a:t>Vs</a:t>
            </a:r>
            <a:r>
              <a:rPr lang="tr-TR" dirty="0" smtClean="0"/>
              <a:t> </a:t>
            </a:r>
            <a:r>
              <a:rPr lang="tr-TR" dirty="0" err="1" smtClean="0"/>
              <a:t>Movable</a:t>
            </a:r>
            <a:r>
              <a:rPr lang="tr-TR" dirty="0" smtClean="0"/>
              <a:t> </a:t>
            </a:r>
            <a:r>
              <a:rPr lang="tr-TR" dirty="0" err="1"/>
              <a:t>Property</a:t>
            </a:r>
            <a:endParaRPr lang="en-US" dirty="0"/>
          </a:p>
        </p:txBody>
      </p:sp>
      <p:sp>
        <p:nvSpPr>
          <p:cNvPr id="4" name="Dikdörtgen 3"/>
          <p:cNvSpPr/>
          <p:nvPr/>
        </p:nvSpPr>
        <p:spPr>
          <a:xfrm>
            <a:off x="179512" y="1556792"/>
            <a:ext cx="4608512" cy="3785652"/>
          </a:xfrm>
          <a:prstGeom prst="rect">
            <a:avLst/>
          </a:prstGeom>
        </p:spPr>
        <p:txBody>
          <a:bodyPr wrap="square">
            <a:spAutoFit/>
          </a:bodyPr>
          <a:lstStyle/>
          <a:p>
            <a:r>
              <a:rPr lang="en-US" sz="2000" b="1" dirty="0" smtClean="0"/>
              <a:t>Real Property</a:t>
            </a:r>
          </a:p>
          <a:p>
            <a:r>
              <a:rPr lang="en-US" sz="2000" dirty="0" smtClean="0"/>
              <a:t>Real property refers to:</a:t>
            </a:r>
          </a:p>
          <a:p>
            <a:r>
              <a:rPr lang="en-US" sz="2000" dirty="0" smtClean="0"/>
              <a:t>Land</a:t>
            </a:r>
          </a:p>
          <a:p>
            <a:r>
              <a:rPr lang="en-US" sz="2000" dirty="0" smtClean="0"/>
              <a:t>Buildings</a:t>
            </a:r>
          </a:p>
          <a:p>
            <a:r>
              <a:rPr lang="en-US" sz="2000" dirty="0" smtClean="0"/>
              <a:t>Permanent structures attached to land</a:t>
            </a:r>
          </a:p>
          <a:p>
            <a:r>
              <a:rPr lang="en-US" sz="2000" dirty="0" smtClean="0"/>
              <a:t>Characteristics:</a:t>
            </a:r>
          </a:p>
          <a:p>
            <a:r>
              <a:rPr lang="en-US" sz="2000" dirty="0" smtClean="0"/>
              <a:t>Immovable</a:t>
            </a:r>
          </a:p>
          <a:p>
            <a:r>
              <a:rPr lang="en-US" sz="2000" dirty="0" smtClean="0"/>
              <a:t>Unique</a:t>
            </a:r>
          </a:p>
          <a:p>
            <a:r>
              <a:rPr lang="en-US" sz="2000" dirty="0" smtClean="0"/>
              <a:t>Subject to registration systems</a:t>
            </a:r>
          </a:p>
          <a:p>
            <a:r>
              <a:rPr lang="en-US" sz="2000" dirty="0" smtClean="0"/>
              <a:t>Often higher in value</a:t>
            </a:r>
          </a:p>
          <a:p>
            <a:r>
              <a:rPr lang="en-US" sz="2000" dirty="0" smtClean="0"/>
              <a:t>Includes complex proprietary interests (e.g., easements, estates)</a:t>
            </a:r>
            <a:endParaRPr lang="en-US" sz="2000" dirty="0"/>
          </a:p>
        </p:txBody>
      </p:sp>
      <p:sp>
        <p:nvSpPr>
          <p:cNvPr id="5" name="Dikdörtgen 4"/>
          <p:cNvSpPr/>
          <p:nvPr/>
        </p:nvSpPr>
        <p:spPr>
          <a:xfrm>
            <a:off x="4788024" y="1587570"/>
            <a:ext cx="4355976" cy="3754874"/>
          </a:xfrm>
          <a:prstGeom prst="rect">
            <a:avLst/>
          </a:prstGeom>
        </p:spPr>
        <p:txBody>
          <a:bodyPr wrap="square">
            <a:spAutoFit/>
          </a:bodyPr>
          <a:lstStyle/>
          <a:p>
            <a:r>
              <a:rPr lang="en-US" sz="2000" b="1" dirty="0"/>
              <a:t>Movable (Personal) Property</a:t>
            </a:r>
          </a:p>
          <a:p>
            <a:r>
              <a:rPr lang="en-US" sz="2000" dirty="0"/>
              <a:t>Movable property refers to:</a:t>
            </a:r>
          </a:p>
          <a:p>
            <a:r>
              <a:rPr lang="en-US" sz="2000" dirty="0"/>
              <a:t>Goods</a:t>
            </a:r>
          </a:p>
          <a:p>
            <a:r>
              <a:rPr lang="en-US" sz="2000" dirty="0"/>
              <a:t>Vehicles</a:t>
            </a:r>
          </a:p>
          <a:p>
            <a:r>
              <a:rPr lang="en-US" sz="2000" dirty="0"/>
              <a:t>Equipment</a:t>
            </a:r>
          </a:p>
          <a:p>
            <a:r>
              <a:rPr lang="en-US" sz="2000" dirty="0"/>
              <a:t>Personal belongings</a:t>
            </a:r>
          </a:p>
          <a:p>
            <a:r>
              <a:rPr lang="en-US" sz="2000" dirty="0"/>
              <a:t>Characteristics:</a:t>
            </a:r>
          </a:p>
          <a:p>
            <a:r>
              <a:rPr lang="en-US" sz="2000" dirty="0"/>
              <a:t>Movable</a:t>
            </a:r>
          </a:p>
          <a:p>
            <a:r>
              <a:rPr lang="en-US" sz="2000" dirty="0"/>
              <a:t>Generally replaceable</a:t>
            </a:r>
          </a:p>
          <a:p>
            <a:r>
              <a:rPr lang="en-US" sz="2000" dirty="0"/>
              <a:t>Ownership usually transfers by delivery</a:t>
            </a:r>
          </a:p>
          <a:p>
            <a:r>
              <a:rPr lang="en-US" sz="2000" dirty="0"/>
              <a:t>Fewer formal requirements</a:t>
            </a:r>
          </a:p>
        </p:txBody>
      </p:sp>
      <p:sp>
        <p:nvSpPr>
          <p:cNvPr id="6" name="Dikdörtgen 5"/>
          <p:cNvSpPr/>
          <p:nvPr/>
        </p:nvSpPr>
        <p:spPr>
          <a:xfrm>
            <a:off x="179512" y="5541332"/>
            <a:ext cx="8712968" cy="1200329"/>
          </a:xfrm>
          <a:prstGeom prst="rect">
            <a:avLst/>
          </a:prstGeom>
        </p:spPr>
        <p:txBody>
          <a:bodyPr wrap="square">
            <a:spAutoFit/>
          </a:bodyPr>
          <a:lstStyle/>
          <a:p>
            <a:r>
              <a:rPr lang="en-US" b="1" dirty="0"/>
              <a:t>Real property is governed by a more structured and formal legal regime due to its permanence and social importance.</a:t>
            </a:r>
          </a:p>
          <a:p>
            <a:r>
              <a:rPr lang="en-US" b="1" dirty="0"/>
              <a:t>Movable property is generally regulated through contract-based and transfer-based rules.</a:t>
            </a:r>
          </a:p>
        </p:txBody>
      </p:sp>
      <p:cxnSp>
        <p:nvCxnSpPr>
          <p:cNvPr id="8" name="Düz Bağlayıcı 7"/>
          <p:cNvCxnSpPr/>
          <p:nvPr/>
        </p:nvCxnSpPr>
        <p:spPr>
          <a:xfrm>
            <a:off x="179512" y="5494844"/>
            <a:ext cx="8712968" cy="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688396" y="1709192"/>
            <a:ext cx="0" cy="3785652"/>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117524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68243743"/>
              </p:ext>
            </p:extLst>
          </p:nvPr>
        </p:nvGraphicFramePr>
        <p:xfrm>
          <a:off x="0" y="980728"/>
          <a:ext cx="9144000"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484042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332656"/>
            <a:ext cx="8229600" cy="708688"/>
          </a:xfrm>
        </p:spPr>
        <p:txBody>
          <a:bodyPr>
            <a:normAutofit fontScale="90000"/>
          </a:bodyPr>
          <a:lstStyle/>
          <a:p>
            <a:pPr algn="ctr"/>
            <a:r>
              <a:rPr lang="tr-TR" dirty="0" smtClean="0"/>
              <a:t>?</a:t>
            </a:r>
            <a:endParaRPr lang="en-US" dirty="0"/>
          </a:p>
        </p:txBody>
      </p:sp>
      <p:sp>
        <p:nvSpPr>
          <p:cNvPr id="3" name="İçerik Yer Tutucusu 2"/>
          <p:cNvSpPr>
            <a:spLocks noGrp="1"/>
          </p:cNvSpPr>
          <p:nvPr>
            <p:ph idx="1"/>
          </p:nvPr>
        </p:nvSpPr>
        <p:spPr>
          <a:xfrm>
            <a:off x="0" y="1124744"/>
            <a:ext cx="9036496" cy="5616624"/>
          </a:xfrm>
        </p:spPr>
        <p:txBody>
          <a:bodyPr>
            <a:normAutofit fontScale="62500" lnSpcReduction="20000"/>
          </a:bodyPr>
          <a:lstStyle/>
          <a:p>
            <a:pPr marL="0" indent="0">
              <a:buNone/>
            </a:pPr>
            <a:r>
              <a:rPr lang="tr-TR" sz="2900" dirty="0" smtClean="0"/>
              <a:t>	</a:t>
            </a:r>
            <a:r>
              <a:rPr lang="en-US" sz="2900" dirty="0" err="1" smtClean="0"/>
              <a:t>Zehra</a:t>
            </a:r>
            <a:r>
              <a:rPr lang="en-US" sz="2900" dirty="0" smtClean="0"/>
              <a:t> </a:t>
            </a:r>
            <a:r>
              <a:rPr lang="en-US" sz="2900" dirty="0"/>
              <a:t>purchases a large countryside property, including a farmhouse and surrounding land. She later transfers the farmhouse “to Ali for life,” while retaining ownership of the remaining </a:t>
            </a:r>
            <a:r>
              <a:rPr lang="en-US" sz="2900" dirty="0" smtClean="0"/>
              <a:t>land.</a:t>
            </a:r>
            <a:r>
              <a:rPr lang="tr-TR" sz="2900" dirty="0" smtClean="0"/>
              <a:t> </a:t>
            </a:r>
            <a:r>
              <a:rPr lang="en-US" sz="2900" dirty="0" smtClean="0"/>
              <a:t>During </a:t>
            </a:r>
            <a:r>
              <a:rPr lang="en-US" sz="2900" dirty="0"/>
              <a:t>his lifetime, Ali leases the farmhouse to </a:t>
            </a:r>
            <a:r>
              <a:rPr lang="en-US" sz="2900" dirty="0" err="1"/>
              <a:t>Deniz</a:t>
            </a:r>
            <a:r>
              <a:rPr lang="en-US" sz="2900" dirty="0"/>
              <a:t> for 6 years under a written agreement granting her exclusive possession in exchange for monthly rent. At the same time, Ali allows his friend </a:t>
            </a:r>
            <a:r>
              <a:rPr lang="en-US" sz="2900" dirty="0" err="1"/>
              <a:t>Eren</a:t>
            </a:r>
            <a:r>
              <a:rPr lang="en-US" sz="2900" dirty="0"/>
              <a:t> to use the garage “whenever he needs it,” without rent and without exclusive control.</a:t>
            </a:r>
          </a:p>
          <a:p>
            <a:pPr marL="0" indent="0">
              <a:buNone/>
            </a:pPr>
            <a:r>
              <a:rPr lang="tr-TR" sz="2900" dirty="0" smtClean="0"/>
              <a:t>	</a:t>
            </a:r>
            <a:r>
              <a:rPr lang="en-US" sz="2900" dirty="0" err="1" smtClean="0"/>
              <a:t>Zehra</a:t>
            </a:r>
            <a:r>
              <a:rPr lang="en-US" sz="2900" dirty="0" smtClean="0"/>
              <a:t> </a:t>
            </a:r>
            <a:r>
              <a:rPr lang="en-US" sz="2900" dirty="0"/>
              <a:t>also grants her </a:t>
            </a:r>
            <a:r>
              <a:rPr lang="en-US" sz="2900" dirty="0" err="1"/>
              <a:t>neighbour</a:t>
            </a:r>
            <a:r>
              <a:rPr lang="en-US" sz="2900" dirty="0"/>
              <a:t>, Murat, a legal right to pass through the land in order to access the main </a:t>
            </a:r>
            <a:r>
              <a:rPr lang="en-US" sz="2900" dirty="0" smtClean="0"/>
              <a:t>road.</a:t>
            </a:r>
            <a:r>
              <a:rPr lang="tr-TR" sz="2900" dirty="0" smtClean="0"/>
              <a:t> </a:t>
            </a:r>
            <a:r>
              <a:rPr lang="en-US" sz="2900" dirty="0" smtClean="0"/>
              <a:t>Two </a:t>
            </a:r>
            <a:r>
              <a:rPr lang="en-US" sz="2900" dirty="0"/>
              <a:t>years later, Ali obtains a loan from Horizon Bank and grants the bank a mortgage over his interest in the </a:t>
            </a:r>
            <a:r>
              <a:rPr lang="en-US" sz="2900" dirty="0" smtClean="0"/>
              <a:t>farmhouse.</a:t>
            </a:r>
            <a:r>
              <a:rPr lang="tr-TR" sz="2900" dirty="0" smtClean="0"/>
              <a:t> </a:t>
            </a:r>
            <a:r>
              <a:rPr lang="en-US" sz="2900" dirty="0" smtClean="0"/>
              <a:t>Meanwhile</a:t>
            </a:r>
            <a:r>
              <a:rPr lang="en-US" sz="2900" dirty="0"/>
              <a:t>, </a:t>
            </a:r>
            <a:r>
              <a:rPr lang="en-US" sz="2900" dirty="0" err="1"/>
              <a:t>Zehra</a:t>
            </a:r>
            <a:r>
              <a:rPr lang="en-US" sz="2900" dirty="0"/>
              <a:t> grants her mother, </a:t>
            </a:r>
            <a:r>
              <a:rPr lang="en-US" sz="2900" dirty="0" err="1"/>
              <a:t>Ayla</a:t>
            </a:r>
            <a:r>
              <a:rPr lang="en-US" sz="2900" dirty="0"/>
              <a:t>, the right to use and collect income from the surrounding olive trees for 5 years, provided that she preserves the </a:t>
            </a:r>
            <a:r>
              <a:rPr lang="en-US" sz="2900" dirty="0" smtClean="0"/>
              <a:t>land.</a:t>
            </a:r>
            <a:r>
              <a:rPr lang="tr-TR" sz="2900" dirty="0" smtClean="0"/>
              <a:t> </a:t>
            </a:r>
            <a:r>
              <a:rPr lang="en-US" sz="2900" dirty="0" smtClean="0"/>
              <a:t>Three </a:t>
            </a:r>
            <a:r>
              <a:rPr lang="en-US" sz="2900" dirty="0"/>
              <a:t>years later, Ali dies. </a:t>
            </a:r>
            <a:r>
              <a:rPr lang="en-US" sz="2900" dirty="0" err="1"/>
              <a:t>Zehra</a:t>
            </a:r>
            <a:r>
              <a:rPr lang="en-US" sz="2900" dirty="0"/>
              <a:t> is still alive</a:t>
            </a:r>
            <a:r>
              <a:rPr lang="en-US" sz="2900" dirty="0" smtClean="0"/>
              <a:t>.</a:t>
            </a:r>
            <a:endParaRPr lang="tr-TR" sz="2900" dirty="0" smtClean="0"/>
          </a:p>
          <a:p>
            <a:pPr marL="0" indent="0">
              <a:buNone/>
            </a:pPr>
            <a:endParaRPr lang="tr-TR" sz="2900" b="1" dirty="0"/>
          </a:p>
          <a:p>
            <a:pPr marL="0" indent="0">
              <a:buNone/>
            </a:pPr>
            <a:r>
              <a:rPr lang="en-US" sz="2900" b="1" dirty="0" smtClean="0"/>
              <a:t>✍ </a:t>
            </a:r>
            <a:r>
              <a:rPr lang="en-US" sz="2900" b="1" dirty="0"/>
              <a:t>Analytical Questions</a:t>
            </a:r>
          </a:p>
          <a:p>
            <a:pPr marL="0" indent="0">
              <a:buNone/>
            </a:pPr>
            <a:r>
              <a:rPr lang="en-US" sz="2900" dirty="0" smtClean="0"/>
              <a:t>1</a:t>
            </a:r>
            <a:r>
              <a:rPr lang="tr-TR" sz="2900" dirty="0" smtClean="0"/>
              <a:t>. </a:t>
            </a:r>
            <a:r>
              <a:rPr lang="en-US" sz="2900" dirty="0" smtClean="0"/>
              <a:t>What </a:t>
            </a:r>
            <a:r>
              <a:rPr lang="en-US" sz="2900" dirty="0"/>
              <a:t>type of estate did Ali hold? What happens to it upon his death?</a:t>
            </a:r>
          </a:p>
          <a:p>
            <a:pPr marL="0" indent="0">
              <a:buNone/>
            </a:pPr>
            <a:r>
              <a:rPr lang="en-US" sz="2900" dirty="0" smtClean="0"/>
              <a:t>2</a:t>
            </a:r>
            <a:r>
              <a:rPr lang="tr-TR" sz="2900" dirty="0"/>
              <a:t>.</a:t>
            </a:r>
            <a:r>
              <a:rPr lang="en-US" sz="2900" dirty="0" smtClean="0"/>
              <a:t> </a:t>
            </a:r>
            <a:r>
              <a:rPr lang="en-US" sz="2900" dirty="0"/>
              <a:t>Does </a:t>
            </a:r>
            <a:r>
              <a:rPr lang="en-US" sz="2900" dirty="0" err="1"/>
              <a:t>Deniz</a:t>
            </a:r>
            <a:r>
              <a:rPr lang="en-US" sz="2900" dirty="0"/>
              <a:t> have a proprietary interest? Does her right continue after Ali’s death?</a:t>
            </a:r>
          </a:p>
          <a:p>
            <a:pPr marL="0" indent="0">
              <a:buNone/>
            </a:pPr>
            <a:r>
              <a:rPr lang="en-US" sz="2900" dirty="0" smtClean="0"/>
              <a:t>3</a:t>
            </a:r>
            <a:r>
              <a:rPr lang="tr-TR" sz="2900" dirty="0" smtClean="0"/>
              <a:t>.</a:t>
            </a:r>
            <a:r>
              <a:rPr lang="en-US" sz="2900" dirty="0" smtClean="0"/>
              <a:t> </a:t>
            </a:r>
            <a:r>
              <a:rPr lang="en-US" sz="2900" dirty="0"/>
              <a:t>Is </a:t>
            </a:r>
            <a:r>
              <a:rPr lang="en-US" sz="2900" dirty="0" err="1"/>
              <a:t>Eren’s</a:t>
            </a:r>
            <a:r>
              <a:rPr lang="en-US" sz="2900" dirty="0"/>
              <a:t> right a lease or a </a:t>
            </a:r>
            <a:r>
              <a:rPr lang="en-US" sz="2900" dirty="0" err="1"/>
              <a:t>licence</a:t>
            </a:r>
            <a:r>
              <a:rPr lang="en-US" sz="2900" dirty="0"/>
              <a:t>? Why?</a:t>
            </a:r>
          </a:p>
          <a:p>
            <a:pPr marL="0" indent="0">
              <a:buNone/>
            </a:pPr>
            <a:r>
              <a:rPr lang="en-US" sz="2900" dirty="0" smtClean="0"/>
              <a:t>4</a:t>
            </a:r>
            <a:r>
              <a:rPr lang="tr-TR" sz="2900" dirty="0" smtClean="0"/>
              <a:t>. </a:t>
            </a:r>
            <a:r>
              <a:rPr lang="en-US" sz="2900" dirty="0" smtClean="0"/>
              <a:t>What </a:t>
            </a:r>
            <a:r>
              <a:rPr lang="en-US" sz="2900" dirty="0"/>
              <a:t>type of right does Murat hold? Does Ali’s death affect it?</a:t>
            </a:r>
          </a:p>
          <a:p>
            <a:pPr marL="0" indent="0">
              <a:buNone/>
            </a:pPr>
            <a:r>
              <a:rPr lang="en-US" sz="2900" dirty="0" smtClean="0"/>
              <a:t>5</a:t>
            </a:r>
            <a:r>
              <a:rPr lang="tr-TR" sz="2900" dirty="0" smtClean="0"/>
              <a:t>. </a:t>
            </a:r>
            <a:r>
              <a:rPr lang="en-US" sz="2900" dirty="0" smtClean="0"/>
              <a:t> </a:t>
            </a:r>
            <a:r>
              <a:rPr lang="en-US" sz="2900" dirty="0"/>
              <a:t>What is the legal nature of </a:t>
            </a:r>
            <a:r>
              <a:rPr lang="en-US" sz="2900" dirty="0" err="1"/>
              <a:t>Ayla’s</a:t>
            </a:r>
            <a:r>
              <a:rPr lang="en-US" sz="2900" dirty="0"/>
              <a:t> right over the olive trees?</a:t>
            </a:r>
          </a:p>
          <a:p>
            <a:pPr marL="0" indent="0">
              <a:buNone/>
            </a:pPr>
            <a:r>
              <a:rPr lang="en-US" sz="2900" dirty="0" smtClean="0"/>
              <a:t>6</a:t>
            </a:r>
            <a:r>
              <a:rPr lang="tr-TR" sz="2900" dirty="0" smtClean="0"/>
              <a:t>. </a:t>
            </a:r>
            <a:r>
              <a:rPr lang="en-US" sz="2900" dirty="0" smtClean="0"/>
              <a:t> </a:t>
            </a:r>
            <a:r>
              <a:rPr lang="en-US" sz="2900" dirty="0"/>
              <a:t>What happens to Horizon Bank’s security interest after Ali’s death?</a:t>
            </a:r>
          </a:p>
          <a:p>
            <a:pPr marL="0" indent="0">
              <a:buNone/>
            </a:pPr>
            <a:r>
              <a:rPr lang="en-US" sz="2900" dirty="0" smtClean="0"/>
              <a:t>7</a:t>
            </a:r>
            <a:r>
              <a:rPr lang="tr-TR" sz="2900" dirty="0" smtClean="0"/>
              <a:t>. </a:t>
            </a:r>
            <a:r>
              <a:rPr lang="en-US" sz="2900" dirty="0" smtClean="0"/>
              <a:t> </a:t>
            </a:r>
            <a:r>
              <a:rPr lang="en-US" sz="2900" dirty="0"/>
              <a:t>Identify which rights involve possession and which are non-possessory.</a:t>
            </a:r>
          </a:p>
          <a:p>
            <a:pPr marL="0" indent="0">
              <a:buNone/>
            </a:pPr>
            <a:r>
              <a:rPr lang="en-US" sz="2900" dirty="0" smtClean="0"/>
              <a:t>8</a:t>
            </a:r>
            <a:r>
              <a:rPr lang="tr-TR" sz="2900" dirty="0" smtClean="0"/>
              <a:t>. </a:t>
            </a:r>
            <a:r>
              <a:rPr lang="en-US" sz="2900" dirty="0" smtClean="0"/>
              <a:t> </a:t>
            </a:r>
            <a:r>
              <a:rPr lang="en-US" sz="2900" dirty="0"/>
              <a:t>Which interests are attached to the land and bind future owners?</a:t>
            </a:r>
          </a:p>
          <a:p>
            <a:pPr marL="0" indent="0">
              <a:buNone/>
            </a:pPr>
            <a:endParaRPr lang="en-US" sz="2200" dirty="0"/>
          </a:p>
        </p:txBody>
      </p:sp>
    </p:spTree>
    <p:extLst>
      <p:ext uri="{BB962C8B-B14F-4D97-AF65-F5344CB8AC3E}">
        <p14:creationId xmlns:p14="http://schemas.microsoft.com/office/powerpoint/2010/main" val="332745231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457200" y="1935480"/>
            <a:ext cx="8579296" cy="4589864"/>
          </a:xfrm>
        </p:spPr>
        <p:txBody>
          <a:bodyPr>
            <a:normAutofit fontScale="77500" lnSpcReduction="20000"/>
          </a:bodyPr>
          <a:lstStyle/>
          <a:p>
            <a:pPr marL="0" indent="0">
              <a:buNone/>
            </a:pPr>
            <a:r>
              <a:rPr lang="en-US" b="1" dirty="0" smtClean="0"/>
              <a:t>1</a:t>
            </a:r>
            <a:r>
              <a:rPr lang="tr-TR" b="1" dirty="0" smtClean="0"/>
              <a:t>. </a:t>
            </a:r>
            <a:r>
              <a:rPr lang="en-US" b="1" dirty="0" smtClean="0"/>
              <a:t>What </a:t>
            </a:r>
            <a:r>
              <a:rPr lang="en-US" b="1" dirty="0"/>
              <a:t>type of estate did Ali hold? What happens upon his death?</a:t>
            </a:r>
          </a:p>
          <a:p>
            <a:pPr marL="0" indent="0">
              <a:buNone/>
            </a:pPr>
            <a:r>
              <a:rPr lang="en-US" dirty="0"/>
              <a:t>Ali held a </a:t>
            </a:r>
            <a:r>
              <a:rPr lang="en-US" b="1" dirty="0"/>
              <a:t>life estate</a:t>
            </a:r>
            <a:r>
              <a:rPr lang="en-US" dirty="0"/>
              <a:t> in the farmhouse.</a:t>
            </a:r>
          </a:p>
          <a:p>
            <a:pPr marL="0" indent="0">
              <a:buNone/>
            </a:pPr>
            <a:r>
              <a:rPr lang="en-US" dirty="0"/>
              <a:t>A life estate lasts only for the lifetime of the life tenant.</a:t>
            </a:r>
            <a:br>
              <a:rPr lang="en-US" dirty="0"/>
            </a:br>
            <a:r>
              <a:rPr lang="en-US" dirty="0"/>
              <a:t>When Ali dies, his estate automatically terminates.</a:t>
            </a:r>
          </a:p>
          <a:p>
            <a:pPr marL="0" indent="0">
              <a:buNone/>
            </a:pPr>
            <a:r>
              <a:rPr lang="en-US" dirty="0"/>
              <a:t>Full ownership of the farmhouse returns to </a:t>
            </a:r>
            <a:r>
              <a:rPr lang="en-US" dirty="0" err="1"/>
              <a:t>Zehra</a:t>
            </a:r>
            <a:r>
              <a:rPr lang="en-US" dirty="0" smtClean="0"/>
              <a:t>.</a:t>
            </a:r>
            <a:endParaRPr lang="tr-TR" dirty="0" smtClean="0"/>
          </a:p>
          <a:p>
            <a:pPr marL="0" indent="0">
              <a:buNone/>
            </a:pPr>
            <a:endParaRPr lang="tr-TR" dirty="0" smtClean="0"/>
          </a:p>
          <a:p>
            <a:pPr marL="0" indent="0">
              <a:buNone/>
            </a:pPr>
            <a:r>
              <a:rPr lang="tr-TR" b="1" dirty="0" smtClean="0"/>
              <a:t>2. </a:t>
            </a:r>
            <a:r>
              <a:rPr lang="en-US" b="1" dirty="0" smtClean="0"/>
              <a:t>Does </a:t>
            </a:r>
            <a:r>
              <a:rPr lang="en-US" b="1" dirty="0" err="1"/>
              <a:t>Deniz</a:t>
            </a:r>
            <a:r>
              <a:rPr lang="en-US" b="1" dirty="0"/>
              <a:t> have a proprietary interest? Does her right continue?</a:t>
            </a:r>
          </a:p>
          <a:p>
            <a:pPr marL="0" indent="0">
              <a:buNone/>
            </a:pPr>
            <a:r>
              <a:rPr lang="en-US" dirty="0" err="1"/>
              <a:t>Deniz</a:t>
            </a:r>
            <a:r>
              <a:rPr lang="en-US" dirty="0"/>
              <a:t> had a </a:t>
            </a:r>
            <a:r>
              <a:rPr lang="en-US" b="1" dirty="0"/>
              <a:t>leasehold estate</a:t>
            </a:r>
            <a:r>
              <a:rPr lang="en-US" dirty="0"/>
              <a:t> because:</a:t>
            </a:r>
          </a:p>
          <a:p>
            <a:pPr marL="0" indent="0">
              <a:buNone/>
            </a:pPr>
            <a:r>
              <a:rPr lang="en-US" dirty="0"/>
              <a:t>She had exclusive possession</a:t>
            </a:r>
          </a:p>
          <a:p>
            <a:pPr marL="0" indent="0">
              <a:buNone/>
            </a:pPr>
            <a:r>
              <a:rPr lang="en-US" dirty="0"/>
              <a:t>For a defined period (6 years)</a:t>
            </a:r>
          </a:p>
          <a:p>
            <a:pPr marL="0" indent="0">
              <a:buNone/>
            </a:pPr>
            <a:r>
              <a:rPr lang="en-US" dirty="0"/>
              <a:t>In exchange for rent</a:t>
            </a:r>
          </a:p>
          <a:p>
            <a:pPr marL="0" indent="0">
              <a:buNone/>
            </a:pPr>
            <a:r>
              <a:rPr lang="en-US" dirty="0"/>
              <a:t>However, her lease derived from Ali’s life estate.</a:t>
            </a:r>
          </a:p>
          <a:p>
            <a:pPr marL="0" indent="0">
              <a:buNone/>
            </a:pPr>
            <a:r>
              <a:rPr lang="en-US" dirty="0"/>
              <a:t>Since Ali’s estate ended at his death, </a:t>
            </a:r>
            <a:r>
              <a:rPr lang="en-US" dirty="0" err="1"/>
              <a:t>Deniz’s</a:t>
            </a:r>
            <a:r>
              <a:rPr lang="en-US" dirty="0"/>
              <a:t> lease also terminates automatically.</a:t>
            </a:r>
          </a:p>
          <a:p>
            <a:pPr marL="0" indent="0">
              <a:buNone/>
            </a:pPr>
            <a:r>
              <a:rPr lang="en-US" dirty="0"/>
              <a:t>Her proprietary interest cannot exceed the estate from which it was created.</a:t>
            </a:r>
          </a:p>
          <a:p>
            <a:pPr marL="0" indent="0">
              <a:buNone/>
            </a:pPr>
            <a:endParaRPr lang="en-US" dirty="0"/>
          </a:p>
          <a:p>
            <a:endParaRPr lang="en-US" dirty="0"/>
          </a:p>
        </p:txBody>
      </p:sp>
    </p:spTree>
    <p:extLst>
      <p:ext uri="{BB962C8B-B14F-4D97-AF65-F5344CB8AC3E}">
        <p14:creationId xmlns:p14="http://schemas.microsoft.com/office/powerpoint/2010/main" val="3933641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fade">
                                      <p:cBhvr>
                                        <p:cTn id="38" dur="500"/>
                                        <p:tgtEl>
                                          <p:spTgt spid="3">
                                            <p:txEl>
                                              <p:pRg st="11" end="11"/>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Effect transition="in" filter="fade">
                                      <p:cBhvr>
                                        <p:cTn id="41"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0" y="1935480"/>
            <a:ext cx="8964488" cy="4922520"/>
          </a:xfrm>
        </p:spPr>
        <p:txBody>
          <a:bodyPr>
            <a:normAutofit fontScale="70000" lnSpcReduction="20000"/>
          </a:bodyPr>
          <a:lstStyle/>
          <a:p>
            <a:pPr marL="0" indent="0" algn="ctr">
              <a:buNone/>
            </a:pPr>
            <a:r>
              <a:rPr lang="en-US" b="1" dirty="0" smtClean="0"/>
              <a:t>2</a:t>
            </a:r>
            <a:r>
              <a:rPr lang="tr-TR" b="1" dirty="0" smtClean="0"/>
              <a:t>. </a:t>
            </a:r>
            <a:r>
              <a:rPr lang="en-US" b="1" dirty="0" smtClean="0"/>
              <a:t>Transfer </a:t>
            </a:r>
            <a:r>
              <a:rPr lang="en-US" b="1" dirty="0"/>
              <a:t>of Title (Conveyance)</a:t>
            </a:r>
          </a:p>
          <a:p>
            <a:pPr marL="0" indent="0">
              <a:buNone/>
            </a:pPr>
            <a:r>
              <a:rPr lang="en-US" dirty="0"/>
              <a:t>Regulates how ownership is legally transferred.</a:t>
            </a:r>
          </a:p>
          <a:p>
            <a:pPr marL="0" indent="0">
              <a:buNone/>
            </a:pPr>
            <a:r>
              <a:rPr lang="en-US" dirty="0"/>
              <a:t>Example:</a:t>
            </a:r>
            <a:br>
              <a:rPr lang="en-US" dirty="0"/>
            </a:br>
            <a:r>
              <a:rPr lang="en-US" dirty="0"/>
              <a:t>A sale of land requires a written </a:t>
            </a:r>
            <a:r>
              <a:rPr lang="en-US" dirty="0" smtClean="0"/>
              <a:t>deed</a:t>
            </a:r>
            <a:r>
              <a:rPr lang="tr-TR" dirty="0" smtClean="0"/>
              <a:t> </a:t>
            </a:r>
            <a:r>
              <a:rPr lang="tr-TR" i="1" dirty="0" smtClean="0"/>
              <a:t>(</a:t>
            </a:r>
            <a:r>
              <a:rPr lang="tr-TR" sz="2000" i="1" dirty="0" smtClean="0"/>
              <a:t>tapu)</a:t>
            </a:r>
            <a:r>
              <a:rPr lang="en-US" sz="2000" dirty="0" smtClean="0"/>
              <a:t> </a:t>
            </a:r>
            <a:r>
              <a:rPr lang="en-US" dirty="0"/>
              <a:t>and registration to be legally valid</a:t>
            </a:r>
            <a:r>
              <a:rPr lang="en-US" dirty="0" smtClean="0"/>
              <a:t>.</a:t>
            </a:r>
            <a:endParaRPr lang="tr-TR" dirty="0" smtClean="0"/>
          </a:p>
          <a:p>
            <a:pPr marL="0" indent="0">
              <a:buNone/>
            </a:pPr>
            <a:endParaRPr lang="tr-TR" dirty="0"/>
          </a:p>
          <a:p>
            <a:pPr marL="0" indent="0">
              <a:buNone/>
            </a:pPr>
            <a:r>
              <a:rPr lang="en-US" i="1" dirty="0"/>
              <a:t>In real property transactions, different legal actors are involved:</a:t>
            </a:r>
          </a:p>
          <a:p>
            <a:pPr marL="0" indent="0">
              <a:buNone/>
            </a:pPr>
            <a:r>
              <a:rPr lang="en-US" b="1" dirty="0"/>
              <a:t>🔹 </a:t>
            </a:r>
            <a:r>
              <a:rPr lang="en-US" b="1" dirty="0" smtClean="0"/>
              <a:t>Grantor</a:t>
            </a:r>
            <a:r>
              <a:rPr lang="tr-TR" b="1" dirty="0" smtClean="0"/>
              <a:t>: </a:t>
            </a:r>
            <a:r>
              <a:rPr lang="en-US" dirty="0" smtClean="0"/>
              <a:t>The </a:t>
            </a:r>
            <a:r>
              <a:rPr lang="en-US" dirty="0"/>
              <a:t>person who transfers ownership</a:t>
            </a:r>
            <a:r>
              <a:rPr lang="en-US" dirty="0" smtClean="0"/>
              <a:t>.</a:t>
            </a:r>
            <a:endParaRPr lang="en-US" b="1" dirty="0"/>
          </a:p>
          <a:p>
            <a:pPr marL="0" indent="0">
              <a:buNone/>
            </a:pPr>
            <a:r>
              <a:rPr lang="en-US" dirty="0" smtClean="0"/>
              <a:t>Example</a:t>
            </a:r>
            <a:r>
              <a:rPr lang="en-US" dirty="0"/>
              <a:t>:</a:t>
            </a:r>
            <a:br>
              <a:rPr lang="en-US" dirty="0"/>
            </a:br>
            <a:r>
              <a:rPr lang="en-US" dirty="0"/>
              <a:t>A sells land → A is the grantor.</a:t>
            </a:r>
          </a:p>
          <a:p>
            <a:pPr marL="0" indent="0">
              <a:buNone/>
            </a:pPr>
            <a:r>
              <a:rPr lang="en-US" b="1" dirty="0"/>
              <a:t>🔹 </a:t>
            </a:r>
            <a:r>
              <a:rPr lang="en-US" b="1" dirty="0" smtClean="0"/>
              <a:t>Grantee</a:t>
            </a:r>
            <a:r>
              <a:rPr lang="tr-TR" b="1" dirty="0" smtClean="0"/>
              <a:t>:</a:t>
            </a:r>
            <a:r>
              <a:rPr lang="en-US" dirty="0" smtClean="0"/>
              <a:t>The </a:t>
            </a:r>
            <a:r>
              <a:rPr lang="en-US" dirty="0"/>
              <a:t>person who receives ownership</a:t>
            </a:r>
            <a:r>
              <a:rPr lang="en-US" dirty="0" smtClean="0"/>
              <a:t>.</a:t>
            </a:r>
            <a:endParaRPr lang="en-US" b="1" dirty="0"/>
          </a:p>
          <a:p>
            <a:pPr marL="0" indent="0">
              <a:buNone/>
            </a:pPr>
            <a:r>
              <a:rPr lang="en-US" dirty="0" smtClean="0"/>
              <a:t>Example</a:t>
            </a:r>
            <a:r>
              <a:rPr lang="en-US" dirty="0"/>
              <a:t>:</a:t>
            </a:r>
            <a:br>
              <a:rPr lang="en-US" dirty="0"/>
            </a:br>
            <a:r>
              <a:rPr lang="en-US" dirty="0"/>
              <a:t>B buys land → B is the grantee.</a:t>
            </a:r>
          </a:p>
          <a:p>
            <a:pPr marL="0" indent="0">
              <a:buNone/>
            </a:pPr>
            <a:r>
              <a:rPr lang="en-US" b="1" dirty="0"/>
              <a:t>🔹 </a:t>
            </a:r>
            <a:r>
              <a:rPr lang="en-US" b="1" dirty="0" smtClean="0"/>
              <a:t>Landlord</a:t>
            </a:r>
            <a:r>
              <a:rPr lang="tr-TR" b="1" dirty="0" smtClean="0"/>
              <a:t>: </a:t>
            </a:r>
            <a:r>
              <a:rPr lang="en-US" dirty="0" smtClean="0"/>
              <a:t>The </a:t>
            </a:r>
            <a:r>
              <a:rPr lang="en-US" dirty="0"/>
              <a:t>owner who grants temporary possession through a lease</a:t>
            </a:r>
            <a:r>
              <a:rPr lang="en-US" dirty="0" smtClean="0"/>
              <a:t>.</a:t>
            </a:r>
            <a:endParaRPr lang="en-US" b="1" dirty="0"/>
          </a:p>
          <a:p>
            <a:pPr marL="0" indent="0">
              <a:buNone/>
            </a:pPr>
            <a:r>
              <a:rPr lang="en-US" b="1" dirty="0" smtClean="0"/>
              <a:t>🔹 Tenant</a:t>
            </a:r>
            <a:r>
              <a:rPr lang="tr-TR" b="1" dirty="0" smtClean="0"/>
              <a:t>: </a:t>
            </a:r>
            <a:r>
              <a:rPr lang="en-US" dirty="0" smtClean="0"/>
              <a:t>The </a:t>
            </a:r>
            <a:r>
              <a:rPr lang="en-US" dirty="0"/>
              <a:t>person who receives exclusive possession for a limited time</a:t>
            </a:r>
            <a:r>
              <a:rPr lang="en-US" dirty="0" smtClean="0"/>
              <a:t>.</a:t>
            </a:r>
            <a:endParaRPr lang="en-US" b="1" dirty="0"/>
          </a:p>
          <a:p>
            <a:pPr marL="0" indent="0">
              <a:buNone/>
            </a:pPr>
            <a:r>
              <a:rPr lang="en-US" b="1" dirty="0" smtClean="0"/>
              <a:t>🔹 Mortgagor</a:t>
            </a:r>
            <a:r>
              <a:rPr lang="tr-TR" b="1" dirty="0" smtClean="0"/>
              <a:t>: </a:t>
            </a:r>
            <a:r>
              <a:rPr lang="en-US" dirty="0" smtClean="0"/>
              <a:t>The </a:t>
            </a:r>
            <a:r>
              <a:rPr lang="en-US" dirty="0"/>
              <a:t>borrower who gives land as security for a loan</a:t>
            </a:r>
            <a:r>
              <a:rPr lang="en-US" dirty="0" smtClean="0"/>
              <a:t>.</a:t>
            </a:r>
            <a:endParaRPr lang="en-US" b="1" dirty="0"/>
          </a:p>
          <a:p>
            <a:pPr marL="0" indent="0">
              <a:buNone/>
            </a:pPr>
            <a:r>
              <a:rPr lang="en-US" b="1" dirty="0" smtClean="0"/>
              <a:t>🔹 Mortgagee</a:t>
            </a:r>
            <a:r>
              <a:rPr lang="tr-TR" b="1" dirty="0" smtClean="0"/>
              <a:t>: </a:t>
            </a:r>
            <a:r>
              <a:rPr lang="en-US" dirty="0" smtClean="0"/>
              <a:t>The </a:t>
            </a:r>
            <a:r>
              <a:rPr lang="en-US" dirty="0"/>
              <a:t>lender who receives a security interest in the land</a:t>
            </a:r>
            <a:r>
              <a:rPr lang="en-US" dirty="0" smtClean="0"/>
              <a:t>.</a:t>
            </a:r>
            <a:endParaRPr lang="tr-TR" dirty="0" smtClean="0"/>
          </a:p>
          <a:p>
            <a:pPr marL="0" indent="0">
              <a:buNone/>
            </a:pPr>
            <a:r>
              <a:rPr lang="en-US" b="1" dirty="0" smtClean="0"/>
              <a:t>🔹</a:t>
            </a:r>
            <a:r>
              <a:rPr lang="tr-TR" b="1" dirty="0" smtClean="0"/>
              <a:t> </a:t>
            </a:r>
            <a:r>
              <a:rPr lang="tr-TR" b="1" dirty="0" err="1" smtClean="0"/>
              <a:t>Heir</a:t>
            </a:r>
            <a:r>
              <a:rPr lang="tr-TR" b="1" dirty="0" smtClean="0"/>
              <a:t>: </a:t>
            </a:r>
            <a:r>
              <a:rPr lang="en-US" dirty="0"/>
              <a:t>A person who is legally entitled to inherit property when someone dies.</a:t>
            </a:r>
            <a:endParaRPr lang="tr-TR" b="1" dirty="0" smtClean="0"/>
          </a:p>
          <a:p>
            <a:pPr marL="0" indent="0">
              <a:buNone/>
            </a:pPr>
            <a:r>
              <a:rPr lang="en-US" b="1" dirty="0" smtClean="0"/>
              <a:t>🔹</a:t>
            </a:r>
            <a:r>
              <a:rPr lang="tr-TR" b="1" dirty="0" smtClean="0"/>
              <a:t> </a:t>
            </a:r>
            <a:r>
              <a:rPr lang="tr-TR" b="1" dirty="0" err="1" smtClean="0"/>
              <a:t>Decedant</a:t>
            </a:r>
            <a:r>
              <a:rPr lang="tr-TR" b="1" dirty="0" smtClean="0"/>
              <a:t>: </a:t>
            </a:r>
            <a:r>
              <a:rPr lang="en-US" dirty="0"/>
              <a:t>A person who is directly related to someone by blood in the family </a:t>
            </a:r>
            <a:r>
              <a:rPr lang="en-US" dirty="0" smtClean="0"/>
              <a:t>line</a:t>
            </a:r>
          </a:p>
          <a:p>
            <a:pPr marL="0" indent="0">
              <a:buNone/>
            </a:pPr>
            <a:endParaRPr lang="en-US" b="1"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57519202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dirty="0"/>
          </a:p>
        </p:txBody>
      </p:sp>
      <p:sp>
        <p:nvSpPr>
          <p:cNvPr id="3" name="İçerik Yer Tutucusu 2"/>
          <p:cNvSpPr>
            <a:spLocks noGrp="1"/>
          </p:cNvSpPr>
          <p:nvPr>
            <p:ph idx="1"/>
          </p:nvPr>
        </p:nvSpPr>
        <p:spPr>
          <a:xfrm>
            <a:off x="0" y="1772816"/>
            <a:ext cx="9144000" cy="4968552"/>
          </a:xfrm>
        </p:spPr>
        <p:txBody>
          <a:bodyPr>
            <a:normAutofit fontScale="77500" lnSpcReduction="20000"/>
          </a:bodyPr>
          <a:lstStyle/>
          <a:p>
            <a:pPr marL="0" indent="0">
              <a:buNone/>
            </a:pPr>
            <a:r>
              <a:rPr lang="en-US" b="1" dirty="0" smtClean="0"/>
              <a:t>3</a:t>
            </a:r>
            <a:r>
              <a:rPr lang="tr-TR" b="1" dirty="0" smtClean="0"/>
              <a:t>. </a:t>
            </a:r>
            <a:r>
              <a:rPr lang="en-US" b="1" dirty="0" smtClean="0"/>
              <a:t>Is </a:t>
            </a:r>
            <a:r>
              <a:rPr lang="en-US" b="1" dirty="0" err="1"/>
              <a:t>Eren’s</a:t>
            </a:r>
            <a:r>
              <a:rPr lang="en-US" b="1" dirty="0"/>
              <a:t> right a lease or a </a:t>
            </a:r>
            <a:r>
              <a:rPr lang="en-US" b="1" dirty="0" err="1"/>
              <a:t>licence</a:t>
            </a:r>
            <a:r>
              <a:rPr lang="en-US" b="1" dirty="0"/>
              <a:t>?</a:t>
            </a:r>
          </a:p>
          <a:p>
            <a:pPr marL="0" indent="0">
              <a:buNone/>
            </a:pPr>
            <a:r>
              <a:rPr lang="en-US" dirty="0" err="1"/>
              <a:t>Eren</a:t>
            </a:r>
            <a:r>
              <a:rPr lang="en-US" dirty="0"/>
              <a:t> had a </a:t>
            </a:r>
            <a:r>
              <a:rPr lang="en-US" b="1" dirty="0" err="1"/>
              <a:t>licence</a:t>
            </a:r>
            <a:r>
              <a:rPr lang="en-US" dirty="0"/>
              <a:t>, not a lease.</a:t>
            </a:r>
          </a:p>
          <a:p>
            <a:pPr marL="0" indent="0">
              <a:buNone/>
            </a:pPr>
            <a:r>
              <a:rPr lang="en-US" dirty="0"/>
              <a:t>Because:</a:t>
            </a:r>
          </a:p>
          <a:p>
            <a:pPr marL="0" indent="0">
              <a:buNone/>
            </a:pPr>
            <a:r>
              <a:rPr lang="en-US" dirty="0"/>
              <a:t>No exclusive possession</a:t>
            </a:r>
          </a:p>
          <a:p>
            <a:pPr marL="0" indent="0">
              <a:buNone/>
            </a:pPr>
            <a:r>
              <a:rPr lang="en-US" dirty="0"/>
              <a:t>No defined period</a:t>
            </a:r>
          </a:p>
          <a:p>
            <a:pPr marL="0" indent="0">
              <a:buNone/>
            </a:pPr>
            <a:r>
              <a:rPr lang="en-US" dirty="0"/>
              <a:t>No rent</a:t>
            </a:r>
          </a:p>
          <a:p>
            <a:pPr marL="0" indent="0">
              <a:buNone/>
            </a:pPr>
            <a:r>
              <a:rPr lang="en-US" dirty="0"/>
              <a:t>Merely permission to use the garage</a:t>
            </a:r>
          </a:p>
          <a:p>
            <a:pPr marL="0" indent="0">
              <a:buNone/>
            </a:pPr>
            <a:r>
              <a:rPr lang="en-US" dirty="0"/>
              <a:t>His right ends when Ali’s interest ends</a:t>
            </a:r>
            <a:r>
              <a:rPr lang="en-US" dirty="0" smtClean="0"/>
              <a:t>.</a:t>
            </a:r>
            <a:endParaRPr lang="tr-TR" dirty="0" smtClean="0"/>
          </a:p>
          <a:p>
            <a:pPr marL="0" indent="0">
              <a:buNone/>
            </a:pPr>
            <a:endParaRPr lang="en-US" dirty="0"/>
          </a:p>
          <a:p>
            <a:pPr marL="0" indent="0">
              <a:buNone/>
            </a:pPr>
            <a:r>
              <a:rPr lang="en-US" b="1" dirty="0" smtClean="0"/>
              <a:t>4</a:t>
            </a:r>
            <a:r>
              <a:rPr lang="tr-TR" b="1" dirty="0" smtClean="0"/>
              <a:t>. W</a:t>
            </a:r>
            <a:r>
              <a:rPr lang="en-US" b="1" dirty="0" smtClean="0"/>
              <a:t>hat </a:t>
            </a:r>
            <a:r>
              <a:rPr lang="en-US" b="1" dirty="0"/>
              <a:t>type of right does Murat hold? Does Ali’s death affect it?</a:t>
            </a:r>
          </a:p>
          <a:p>
            <a:pPr marL="0" indent="0">
              <a:buNone/>
            </a:pPr>
            <a:r>
              <a:rPr lang="en-US" dirty="0"/>
              <a:t>Murat holds an </a:t>
            </a:r>
            <a:r>
              <a:rPr lang="en-US" b="1" dirty="0"/>
              <a:t>easement</a:t>
            </a:r>
            <a:r>
              <a:rPr lang="en-US" dirty="0"/>
              <a:t> (right of way).</a:t>
            </a:r>
          </a:p>
          <a:p>
            <a:pPr marL="0" indent="0">
              <a:buNone/>
            </a:pPr>
            <a:r>
              <a:rPr lang="en-US" dirty="0"/>
              <a:t>An easement:</a:t>
            </a:r>
          </a:p>
          <a:p>
            <a:pPr marL="0" indent="0">
              <a:buNone/>
            </a:pPr>
            <a:r>
              <a:rPr lang="en-US" dirty="0"/>
              <a:t>Is a non-possessory proprietary right</a:t>
            </a:r>
          </a:p>
          <a:p>
            <a:pPr marL="0" indent="0">
              <a:buNone/>
            </a:pPr>
            <a:r>
              <a:rPr lang="en-US" dirty="0"/>
              <a:t>Attaches to the land</a:t>
            </a:r>
          </a:p>
          <a:p>
            <a:pPr marL="0" indent="0">
              <a:buNone/>
            </a:pPr>
            <a:r>
              <a:rPr lang="en-US" dirty="0"/>
              <a:t>Ali’s death does not affect the easement.</a:t>
            </a:r>
          </a:p>
          <a:p>
            <a:pPr marL="0" indent="0">
              <a:buNone/>
            </a:pPr>
            <a:r>
              <a:rPr lang="en-US" dirty="0"/>
              <a:t>It continues to burden the land.</a:t>
            </a:r>
          </a:p>
          <a:p>
            <a:pPr marL="0" indent="0">
              <a:buNone/>
            </a:pPr>
            <a:endParaRPr lang="en-US" dirty="0"/>
          </a:p>
        </p:txBody>
      </p:sp>
    </p:spTree>
    <p:extLst>
      <p:ext uri="{BB962C8B-B14F-4D97-AF65-F5344CB8AC3E}">
        <p14:creationId xmlns:p14="http://schemas.microsoft.com/office/powerpoint/2010/main" val="419318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fade">
                                      <p:cBhvr>
                                        <p:cTn id="30" dur="500"/>
                                        <p:tgtEl>
                                          <p:spTgt spid="3">
                                            <p:txEl>
                                              <p:pRg st="9" end="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fade">
                                      <p:cBhvr>
                                        <p:cTn id="38" dur="500"/>
                                        <p:tgtEl>
                                          <p:spTgt spid="3">
                                            <p:txEl>
                                              <p:pRg st="11" end="11"/>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Effect transition="in" filter="fade">
                                      <p:cBhvr>
                                        <p:cTn id="41" dur="500"/>
                                        <p:tgtEl>
                                          <p:spTgt spid="3">
                                            <p:txEl>
                                              <p:pRg st="12" end="12"/>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3">
                                            <p:txEl>
                                              <p:pRg st="13" end="13"/>
                                            </p:txEl>
                                          </p:spTgt>
                                        </p:tgtEl>
                                        <p:attrNameLst>
                                          <p:attrName>style.visibility</p:attrName>
                                        </p:attrNameLst>
                                      </p:cBhvr>
                                      <p:to>
                                        <p:strVal val="visible"/>
                                      </p:to>
                                    </p:set>
                                    <p:animEffect transition="in" filter="fade">
                                      <p:cBhvr>
                                        <p:cTn id="44" dur="500"/>
                                        <p:tgtEl>
                                          <p:spTgt spid="3">
                                            <p:txEl>
                                              <p:pRg st="13" end="13"/>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animEffect transition="in" filter="fade">
                                      <p:cBhvr>
                                        <p:cTn id="47" dur="500"/>
                                        <p:tgtEl>
                                          <p:spTgt spid="3">
                                            <p:txEl>
                                              <p:pRg st="14" end="14"/>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3">
                                            <p:txEl>
                                              <p:pRg st="15" end="15"/>
                                            </p:txEl>
                                          </p:spTgt>
                                        </p:tgtEl>
                                        <p:attrNameLst>
                                          <p:attrName>style.visibility</p:attrName>
                                        </p:attrNameLst>
                                      </p:cBhvr>
                                      <p:to>
                                        <p:strVal val="visible"/>
                                      </p:to>
                                    </p:set>
                                    <p:animEffect transition="in" filter="fade">
                                      <p:cBhvr>
                                        <p:cTn id="50"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07504" y="1935480"/>
            <a:ext cx="8856984" cy="4661872"/>
          </a:xfrm>
        </p:spPr>
        <p:txBody>
          <a:bodyPr>
            <a:normAutofit fontScale="85000" lnSpcReduction="20000"/>
          </a:bodyPr>
          <a:lstStyle/>
          <a:p>
            <a:pPr marL="0" indent="0">
              <a:buNone/>
            </a:pPr>
            <a:r>
              <a:rPr lang="en-US" b="1" dirty="0" smtClean="0"/>
              <a:t>5</a:t>
            </a:r>
            <a:r>
              <a:rPr lang="tr-TR" b="1" dirty="0" smtClean="0"/>
              <a:t>. </a:t>
            </a:r>
            <a:r>
              <a:rPr lang="en-US" b="1" dirty="0" smtClean="0"/>
              <a:t>What </a:t>
            </a:r>
            <a:r>
              <a:rPr lang="en-US" b="1" dirty="0"/>
              <a:t>is the legal nature of </a:t>
            </a:r>
            <a:r>
              <a:rPr lang="en-US" b="1" dirty="0" err="1"/>
              <a:t>Ayla’s</a:t>
            </a:r>
            <a:r>
              <a:rPr lang="en-US" b="1" dirty="0"/>
              <a:t> right?</a:t>
            </a:r>
          </a:p>
          <a:p>
            <a:pPr marL="0" indent="0">
              <a:buNone/>
            </a:pPr>
            <a:r>
              <a:rPr lang="en-US" dirty="0" err="1"/>
              <a:t>Ayla</a:t>
            </a:r>
            <a:r>
              <a:rPr lang="en-US" dirty="0"/>
              <a:t> holds a </a:t>
            </a:r>
            <a:r>
              <a:rPr lang="en-US" b="1" dirty="0"/>
              <a:t>usufruct</a:t>
            </a:r>
            <a:r>
              <a:rPr lang="en-US" dirty="0"/>
              <a:t> over the olive trees.</a:t>
            </a:r>
          </a:p>
          <a:p>
            <a:pPr marL="0" indent="0">
              <a:buNone/>
            </a:pPr>
            <a:r>
              <a:rPr lang="en-US" dirty="0"/>
              <a:t>She:</a:t>
            </a:r>
          </a:p>
          <a:p>
            <a:pPr marL="0" indent="0">
              <a:buNone/>
            </a:pPr>
            <a:r>
              <a:rPr lang="en-US" dirty="0"/>
              <a:t>May use the land</a:t>
            </a:r>
          </a:p>
          <a:p>
            <a:pPr marL="0" indent="0">
              <a:buNone/>
            </a:pPr>
            <a:r>
              <a:rPr lang="en-US" dirty="0"/>
              <a:t>May collect income (fruits)</a:t>
            </a:r>
          </a:p>
          <a:p>
            <a:pPr marL="0" indent="0">
              <a:buNone/>
            </a:pPr>
            <a:r>
              <a:rPr lang="en-US" dirty="0"/>
              <a:t>Must preserve the property</a:t>
            </a:r>
          </a:p>
          <a:p>
            <a:pPr marL="0" indent="0">
              <a:buNone/>
            </a:pPr>
            <a:r>
              <a:rPr lang="en-US" dirty="0"/>
              <a:t>Ownership remains with </a:t>
            </a:r>
            <a:r>
              <a:rPr lang="en-US" dirty="0" err="1"/>
              <a:t>Zehra</a:t>
            </a:r>
            <a:r>
              <a:rPr lang="en-US" dirty="0"/>
              <a:t>.</a:t>
            </a:r>
          </a:p>
          <a:p>
            <a:pPr marL="0" indent="0">
              <a:buNone/>
            </a:pPr>
            <a:r>
              <a:rPr lang="en-US" dirty="0"/>
              <a:t>Her right is broader than an easement but does not transfer ownership</a:t>
            </a:r>
            <a:r>
              <a:rPr lang="en-US" dirty="0" smtClean="0"/>
              <a:t>.</a:t>
            </a:r>
            <a:endParaRPr lang="tr-TR" dirty="0" smtClean="0"/>
          </a:p>
          <a:p>
            <a:pPr marL="0" indent="0">
              <a:buNone/>
            </a:pPr>
            <a:endParaRPr lang="en-US" dirty="0"/>
          </a:p>
          <a:p>
            <a:pPr marL="0" indent="0">
              <a:buNone/>
            </a:pPr>
            <a:r>
              <a:rPr lang="en-US" b="1" dirty="0" smtClean="0"/>
              <a:t>6</a:t>
            </a:r>
            <a:r>
              <a:rPr lang="tr-TR" b="1" dirty="0" smtClean="0"/>
              <a:t>. </a:t>
            </a:r>
            <a:r>
              <a:rPr lang="en-US" b="1" dirty="0" smtClean="0"/>
              <a:t>What </a:t>
            </a:r>
            <a:r>
              <a:rPr lang="en-US" b="1" dirty="0"/>
              <a:t>happens to Horizon Bank’s security interest?</a:t>
            </a:r>
          </a:p>
          <a:p>
            <a:pPr marL="0" indent="0">
              <a:buNone/>
            </a:pPr>
            <a:r>
              <a:rPr lang="en-US" dirty="0"/>
              <a:t>Ali granted the mortgage over </a:t>
            </a:r>
            <a:r>
              <a:rPr lang="en-US" b="1" dirty="0"/>
              <a:t>his life estate only</a:t>
            </a:r>
            <a:r>
              <a:rPr lang="en-US" dirty="0"/>
              <a:t>.</a:t>
            </a:r>
          </a:p>
          <a:p>
            <a:pPr marL="0" indent="0">
              <a:buNone/>
            </a:pPr>
            <a:r>
              <a:rPr lang="en-US" dirty="0"/>
              <a:t>Since Ali’s estate ends at his death, the mortgage also terminates.</a:t>
            </a:r>
          </a:p>
          <a:p>
            <a:pPr marL="0" indent="0">
              <a:buNone/>
            </a:pPr>
            <a:r>
              <a:rPr lang="en-US" dirty="0"/>
              <a:t>A security interest cannot survive beyond the estate granted as security.</a:t>
            </a:r>
          </a:p>
          <a:p>
            <a:pPr marL="0" indent="0">
              <a:buNone/>
            </a:pPr>
            <a:endParaRPr lang="en-US" dirty="0"/>
          </a:p>
        </p:txBody>
      </p:sp>
    </p:spTree>
    <p:extLst>
      <p:ext uri="{BB962C8B-B14F-4D97-AF65-F5344CB8AC3E}">
        <p14:creationId xmlns:p14="http://schemas.microsoft.com/office/powerpoint/2010/main" val="4237003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fade">
                                      <p:cBhvr>
                                        <p:cTn id="30" dur="500"/>
                                        <p:tgtEl>
                                          <p:spTgt spid="3">
                                            <p:txEl>
                                              <p:pRg st="9" end="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fade">
                                      <p:cBhvr>
                                        <p:cTn id="38" dur="500"/>
                                        <p:tgtEl>
                                          <p:spTgt spid="3">
                                            <p:txEl>
                                              <p:pRg st="11" end="11"/>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Effect transition="in" filter="fade">
                                      <p:cBhvr>
                                        <p:cTn id="41"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79512" y="1772816"/>
            <a:ext cx="8507288" cy="4968552"/>
          </a:xfrm>
        </p:spPr>
        <p:txBody>
          <a:bodyPr>
            <a:normAutofit fontScale="70000" lnSpcReduction="20000"/>
          </a:bodyPr>
          <a:lstStyle/>
          <a:p>
            <a:pPr marL="0" indent="0">
              <a:buNone/>
            </a:pPr>
            <a:r>
              <a:rPr lang="en-US" b="1" dirty="0" smtClean="0"/>
              <a:t>7</a:t>
            </a:r>
            <a:r>
              <a:rPr lang="tr-TR" b="1" dirty="0" smtClean="0"/>
              <a:t>. </a:t>
            </a:r>
            <a:r>
              <a:rPr lang="en-US" b="1" dirty="0" smtClean="0"/>
              <a:t>Which </a:t>
            </a:r>
            <a:r>
              <a:rPr lang="en-US" b="1" dirty="0"/>
              <a:t>rights involve possession?</a:t>
            </a:r>
          </a:p>
          <a:p>
            <a:pPr marL="0" indent="0">
              <a:buNone/>
            </a:pPr>
            <a:r>
              <a:rPr lang="en-US" dirty="0"/>
              <a:t>Possessory interests:</a:t>
            </a:r>
          </a:p>
          <a:p>
            <a:pPr marL="0" indent="0">
              <a:buNone/>
            </a:pPr>
            <a:r>
              <a:rPr lang="en-US" dirty="0"/>
              <a:t>Ali’s life estate</a:t>
            </a:r>
          </a:p>
          <a:p>
            <a:pPr marL="0" indent="0">
              <a:buNone/>
            </a:pPr>
            <a:r>
              <a:rPr lang="en-US" dirty="0" err="1"/>
              <a:t>Deniz’s</a:t>
            </a:r>
            <a:r>
              <a:rPr lang="en-US" dirty="0"/>
              <a:t> lease</a:t>
            </a:r>
          </a:p>
          <a:p>
            <a:pPr marL="0" indent="0">
              <a:buNone/>
            </a:pPr>
            <a:r>
              <a:rPr lang="en-US" dirty="0"/>
              <a:t>Non-possessory interests:</a:t>
            </a:r>
          </a:p>
          <a:p>
            <a:pPr marL="0" indent="0">
              <a:buNone/>
            </a:pPr>
            <a:r>
              <a:rPr lang="en-US" dirty="0"/>
              <a:t>Murat’s easement</a:t>
            </a:r>
          </a:p>
          <a:p>
            <a:pPr marL="0" indent="0">
              <a:buNone/>
            </a:pPr>
            <a:r>
              <a:rPr lang="en-US" dirty="0" err="1"/>
              <a:t>Ayla’s</a:t>
            </a:r>
            <a:r>
              <a:rPr lang="en-US" dirty="0"/>
              <a:t> usufruct</a:t>
            </a:r>
          </a:p>
          <a:p>
            <a:pPr marL="0" indent="0">
              <a:buNone/>
            </a:pPr>
            <a:r>
              <a:rPr lang="en-US" dirty="0"/>
              <a:t>Bank’s </a:t>
            </a:r>
            <a:r>
              <a:rPr lang="en-US" dirty="0" smtClean="0"/>
              <a:t>mortgage</a:t>
            </a:r>
            <a:endParaRPr lang="tr-TR" dirty="0" smtClean="0"/>
          </a:p>
          <a:p>
            <a:pPr marL="0" indent="0">
              <a:buNone/>
            </a:pPr>
            <a:endParaRPr lang="en-US" dirty="0"/>
          </a:p>
          <a:p>
            <a:pPr marL="0" indent="0">
              <a:buNone/>
            </a:pPr>
            <a:r>
              <a:rPr lang="en-US" b="1" dirty="0" smtClean="0"/>
              <a:t>8</a:t>
            </a:r>
            <a:r>
              <a:rPr lang="tr-TR" b="1" dirty="0" smtClean="0"/>
              <a:t>. </a:t>
            </a:r>
            <a:r>
              <a:rPr lang="en-US" b="1" dirty="0" smtClean="0"/>
              <a:t>Which </a:t>
            </a:r>
            <a:r>
              <a:rPr lang="en-US" b="1" dirty="0"/>
              <a:t>interests bind the land?</a:t>
            </a:r>
          </a:p>
          <a:p>
            <a:pPr marL="0" indent="0">
              <a:buNone/>
            </a:pPr>
            <a:r>
              <a:rPr lang="en-US" dirty="0"/>
              <a:t>Attached to the land:</a:t>
            </a:r>
          </a:p>
          <a:p>
            <a:pPr marL="0" indent="0">
              <a:buNone/>
            </a:pPr>
            <a:r>
              <a:rPr lang="en-US" dirty="0"/>
              <a:t>Easement</a:t>
            </a:r>
          </a:p>
          <a:p>
            <a:pPr marL="0" indent="0">
              <a:buNone/>
            </a:pPr>
            <a:r>
              <a:rPr lang="en-US" dirty="0"/>
              <a:t>Usufruct</a:t>
            </a:r>
          </a:p>
          <a:p>
            <a:pPr marL="0" indent="0">
              <a:buNone/>
            </a:pPr>
            <a:r>
              <a:rPr lang="en-US" dirty="0"/>
              <a:t>Not surviving beyond Ali’s estate:</a:t>
            </a:r>
          </a:p>
          <a:p>
            <a:pPr marL="0" indent="0">
              <a:buNone/>
            </a:pPr>
            <a:r>
              <a:rPr lang="en-US" dirty="0"/>
              <a:t>Life estate</a:t>
            </a:r>
          </a:p>
          <a:p>
            <a:pPr marL="0" indent="0">
              <a:buNone/>
            </a:pPr>
            <a:r>
              <a:rPr lang="en-US" dirty="0"/>
              <a:t>Lease derived from life estate</a:t>
            </a:r>
          </a:p>
          <a:p>
            <a:pPr marL="0" indent="0">
              <a:buNone/>
            </a:pPr>
            <a:r>
              <a:rPr lang="en-US" dirty="0"/>
              <a:t>Mortgage over life estate</a:t>
            </a:r>
          </a:p>
          <a:p>
            <a:pPr marL="0" indent="0">
              <a:buNone/>
            </a:pPr>
            <a:endParaRPr lang="en-US" dirty="0"/>
          </a:p>
        </p:txBody>
      </p:sp>
    </p:spTree>
    <p:extLst>
      <p:ext uri="{BB962C8B-B14F-4D97-AF65-F5344CB8AC3E}">
        <p14:creationId xmlns:p14="http://schemas.microsoft.com/office/powerpoint/2010/main" val="3149565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fade">
                                      <p:cBhvr>
                                        <p:cTn id="30" dur="500"/>
                                        <p:tgtEl>
                                          <p:spTgt spid="3">
                                            <p:txEl>
                                              <p:pRg st="9" end="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fade">
                                      <p:cBhvr>
                                        <p:cTn id="38" dur="500"/>
                                        <p:tgtEl>
                                          <p:spTgt spid="3">
                                            <p:txEl>
                                              <p:pRg st="11" end="11"/>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Effect transition="in" filter="fade">
                                      <p:cBhvr>
                                        <p:cTn id="41" dur="500"/>
                                        <p:tgtEl>
                                          <p:spTgt spid="3">
                                            <p:txEl>
                                              <p:pRg st="12" end="12"/>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3">
                                            <p:txEl>
                                              <p:pRg st="13" end="13"/>
                                            </p:txEl>
                                          </p:spTgt>
                                        </p:tgtEl>
                                        <p:attrNameLst>
                                          <p:attrName>style.visibility</p:attrName>
                                        </p:attrNameLst>
                                      </p:cBhvr>
                                      <p:to>
                                        <p:strVal val="visible"/>
                                      </p:to>
                                    </p:set>
                                    <p:animEffect transition="in" filter="fade">
                                      <p:cBhvr>
                                        <p:cTn id="44" dur="500"/>
                                        <p:tgtEl>
                                          <p:spTgt spid="3">
                                            <p:txEl>
                                              <p:pRg st="13" end="13"/>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animEffect transition="in" filter="fade">
                                      <p:cBhvr>
                                        <p:cTn id="47" dur="500"/>
                                        <p:tgtEl>
                                          <p:spTgt spid="3">
                                            <p:txEl>
                                              <p:pRg st="14" end="14"/>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3">
                                            <p:txEl>
                                              <p:pRg st="15" end="15"/>
                                            </p:txEl>
                                          </p:spTgt>
                                        </p:tgtEl>
                                        <p:attrNameLst>
                                          <p:attrName>style.visibility</p:attrName>
                                        </p:attrNameLst>
                                      </p:cBhvr>
                                      <p:to>
                                        <p:strVal val="visible"/>
                                      </p:to>
                                    </p:set>
                                    <p:animEffect transition="in" filter="fade">
                                      <p:cBhvr>
                                        <p:cTn id="50" dur="500"/>
                                        <p:tgtEl>
                                          <p:spTgt spid="3">
                                            <p:txEl>
                                              <p:pRg st="15" end="15"/>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3">
                                            <p:txEl>
                                              <p:pRg st="16" end="16"/>
                                            </p:txEl>
                                          </p:spTgt>
                                        </p:tgtEl>
                                        <p:attrNameLst>
                                          <p:attrName>style.visibility</p:attrName>
                                        </p:attrNameLst>
                                      </p:cBhvr>
                                      <p:to>
                                        <p:strVal val="visible"/>
                                      </p:to>
                                    </p:set>
                                    <p:animEffect transition="in" filter="fade">
                                      <p:cBhvr>
                                        <p:cTn id="53"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a:t>Bundle of Rights Theory</a:t>
            </a:r>
          </a:p>
        </p:txBody>
      </p:sp>
      <p:sp>
        <p:nvSpPr>
          <p:cNvPr id="3" name="İçerik Yer Tutucusu 2"/>
          <p:cNvSpPr>
            <a:spLocks noGrp="1"/>
          </p:cNvSpPr>
          <p:nvPr>
            <p:ph idx="1"/>
          </p:nvPr>
        </p:nvSpPr>
        <p:spPr>
          <a:xfrm>
            <a:off x="107504" y="1935480"/>
            <a:ext cx="8928992" cy="4805888"/>
          </a:xfrm>
        </p:spPr>
        <p:txBody>
          <a:bodyPr>
            <a:normAutofit fontScale="92500" lnSpcReduction="20000"/>
          </a:bodyPr>
          <a:lstStyle/>
          <a:p>
            <a:pPr marL="0" indent="0">
              <a:buNone/>
            </a:pPr>
            <a:r>
              <a:rPr lang="en-US" sz="2000" dirty="0"/>
              <a:t>Ownership of land is not a single, unlimited right</a:t>
            </a:r>
            <a:r>
              <a:rPr lang="en-US" sz="2000" dirty="0" smtClean="0"/>
              <a:t>.</a:t>
            </a:r>
            <a:r>
              <a:rPr lang="tr-TR" sz="2000" dirty="0" smtClean="0"/>
              <a:t> (</a:t>
            </a:r>
            <a:r>
              <a:rPr lang="en-US" sz="1800" i="1" dirty="0" err="1" smtClean="0"/>
              <a:t>Mülkiyet</a:t>
            </a:r>
            <a:r>
              <a:rPr lang="en-US" sz="1800" i="1" dirty="0" smtClean="0"/>
              <a:t> </a:t>
            </a:r>
            <a:r>
              <a:rPr lang="en-US" sz="1800" i="1" dirty="0" err="1"/>
              <a:t>tek</a:t>
            </a:r>
            <a:r>
              <a:rPr lang="en-US" sz="1800" i="1" dirty="0"/>
              <a:t> </a:t>
            </a:r>
            <a:r>
              <a:rPr lang="en-US" sz="1800" i="1" dirty="0" err="1"/>
              <a:t>bir</a:t>
            </a:r>
            <a:r>
              <a:rPr lang="en-US" sz="1800" i="1" dirty="0"/>
              <a:t> </a:t>
            </a:r>
            <a:r>
              <a:rPr lang="en-US" sz="1800" i="1" dirty="0" err="1"/>
              <a:t>hak</a:t>
            </a:r>
            <a:r>
              <a:rPr lang="en-US" sz="1800" i="1" dirty="0"/>
              <a:t> </a:t>
            </a:r>
            <a:r>
              <a:rPr lang="en-US" sz="1800" i="1" dirty="0" err="1" smtClean="0"/>
              <a:t>değildir</a:t>
            </a:r>
            <a:r>
              <a:rPr lang="en-US" sz="1800" i="1" dirty="0" smtClean="0"/>
              <a:t>.</a:t>
            </a:r>
            <a:r>
              <a:rPr lang="tr-TR" sz="1800" i="1" dirty="0" smtClean="0"/>
              <a:t> </a:t>
            </a:r>
            <a:r>
              <a:rPr lang="en-US" sz="1800" i="1" dirty="0" err="1" smtClean="0"/>
              <a:t>Birden</a:t>
            </a:r>
            <a:r>
              <a:rPr lang="en-US" sz="1800" i="1" dirty="0" smtClean="0"/>
              <a:t> </a:t>
            </a:r>
            <a:r>
              <a:rPr lang="en-US" sz="1800" i="1" dirty="0" err="1"/>
              <a:t>fazla</a:t>
            </a:r>
            <a:r>
              <a:rPr lang="en-US" sz="1800" i="1" dirty="0"/>
              <a:t> </a:t>
            </a:r>
            <a:r>
              <a:rPr lang="en-US" sz="1800" i="1" dirty="0" err="1"/>
              <a:t>haktan</a:t>
            </a:r>
            <a:r>
              <a:rPr lang="en-US" sz="1800" i="1" dirty="0"/>
              <a:t> </a:t>
            </a:r>
            <a:r>
              <a:rPr lang="en-US" sz="1800" i="1" dirty="0" err="1"/>
              <a:t>oluşur</a:t>
            </a:r>
            <a:r>
              <a:rPr lang="en-US" sz="1800" i="1" dirty="0" smtClean="0"/>
              <a:t>.</a:t>
            </a:r>
            <a:r>
              <a:rPr lang="tr-TR" sz="1800" i="1" dirty="0" smtClean="0"/>
              <a:t>)</a:t>
            </a:r>
          </a:p>
          <a:p>
            <a:pPr marL="0" indent="0">
              <a:buNone/>
            </a:pPr>
            <a:endParaRPr lang="tr-TR" sz="2000" i="1" dirty="0" smtClean="0"/>
          </a:p>
          <a:p>
            <a:pPr marL="0" indent="0">
              <a:buNone/>
            </a:pPr>
            <a:endParaRPr lang="tr-TR" sz="2000" i="1" dirty="0"/>
          </a:p>
          <a:p>
            <a:pPr marL="0" lvl="0" indent="0">
              <a:buNone/>
            </a:pPr>
            <a:r>
              <a:rPr lang="en-US" sz="2000" u="sng" dirty="0"/>
              <a:t>It is a “bundle” of rights, including</a:t>
            </a:r>
            <a:r>
              <a:rPr lang="en-US" sz="2000" u="sng" dirty="0" smtClean="0"/>
              <a:t>:</a:t>
            </a:r>
            <a:endParaRPr lang="tr-TR" sz="2000" u="sng" dirty="0" smtClean="0"/>
          </a:p>
          <a:p>
            <a:pPr marL="0" lvl="0" indent="0">
              <a:buNone/>
            </a:pPr>
            <a:endParaRPr lang="tr-TR" sz="2000" u="sng" dirty="0"/>
          </a:p>
          <a:p>
            <a:pPr marL="0" lvl="0" indent="0">
              <a:buNone/>
            </a:pPr>
            <a:endParaRPr lang="tr-TR" sz="2000" u="sng" dirty="0" smtClean="0"/>
          </a:p>
          <a:p>
            <a:pPr marL="0" lvl="0" indent="0">
              <a:buNone/>
            </a:pPr>
            <a:endParaRPr lang="tr-TR" sz="2000" u="sng" dirty="0" smtClean="0"/>
          </a:p>
          <a:p>
            <a:pPr marL="0" lvl="0" indent="0">
              <a:buNone/>
            </a:pPr>
            <a:endParaRPr lang="tr-TR" sz="2000" u="sng" dirty="0"/>
          </a:p>
          <a:p>
            <a:pPr marL="0" indent="0">
              <a:buNone/>
            </a:pPr>
            <a:r>
              <a:rPr lang="en-US" sz="2000" b="1" dirty="0"/>
              <a:t>bundle of separate legal rights</a:t>
            </a:r>
            <a:r>
              <a:rPr lang="en-US" sz="2000" dirty="0"/>
              <a:t> that can:</a:t>
            </a:r>
          </a:p>
          <a:p>
            <a:pPr marL="0" indent="0">
              <a:buNone/>
            </a:pPr>
            <a:r>
              <a:rPr lang="en-US" sz="2000" dirty="0"/>
              <a:t>Be divided</a:t>
            </a:r>
          </a:p>
          <a:p>
            <a:pPr marL="0" indent="0">
              <a:buNone/>
            </a:pPr>
            <a:r>
              <a:rPr lang="en-US" sz="2000" dirty="0"/>
              <a:t>Be limited</a:t>
            </a:r>
          </a:p>
          <a:p>
            <a:pPr marL="0" indent="0">
              <a:buNone/>
            </a:pPr>
            <a:r>
              <a:rPr lang="en-US" sz="2000" dirty="0"/>
              <a:t>Be </a:t>
            </a:r>
            <a:r>
              <a:rPr lang="en-US" sz="2000" dirty="0" smtClean="0"/>
              <a:t>transferred</a:t>
            </a:r>
            <a:endParaRPr lang="tr-TR" sz="2000" dirty="0" smtClean="0"/>
          </a:p>
          <a:p>
            <a:pPr marL="0" indent="0">
              <a:buNone/>
            </a:pPr>
            <a:endParaRPr lang="tr-TR" sz="2000" dirty="0"/>
          </a:p>
          <a:p>
            <a:pPr marL="0" indent="0">
              <a:buNone/>
            </a:pPr>
            <a:endParaRPr lang="en-US" sz="2000" dirty="0"/>
          </a:p>
          <a:p>
            <a:pPr marL="0" indent="0">
              <a:buNone/>
            </a:pPr>
            <a:r>
              <a:rPr lang="en-US" sz="2000" b="1" i="1" dirty="0"/>
              <a:t>Ownership = a collection of rights, not one absolute power.</a:t>
            </a:r>
          </a:p>
          <a:p>
            <a:pPr marL="0" lvl="0" indent="0">
              <a:buNone/>
            </a:pPr>
            <a:endParaRPr lang="en-US" sz="2000" u="sng" dirty="0"/>
          </a:p>
          <a:p>
            <a:pPr marL="0" indent="0">
              <a:buNone/>
            </a:pPr>
            <a:endParaRPr lang="en-US" sz="2000" i="1" dirty="0"/>
          </a:p>
        </p:txBody>
      </p:sp>
      <p:graphicFrame>
        <p:nvGraphicFramePr>
          <p:cNvPr id="4" name="Diyagram 3"/>
          <p:cNvGraphicFramePr/>
          <p:nvPr>
            <p:extLst>
              <p:ext uri="{D42A27DB-BD31-4B8C-83A1-F6EECF244321}">
                <p14:modId xmlns:p14="http://schemas.microsoft.com/office/powerpoint/2010/main" val="1871746585"/>
              </p:ext>
            </p:extLst>
          </p:nvPr>
        </p:nvGraphicFramePr>
        <p:xfrm>
          <a:off x="3707904" y="2420888"/>
          <a:ext cx="5436096" cy="3384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ağ Ok 4"/>
          <p:cNvSpPr/>
          <p:nvPr/>
        </p:nvSpPr>
        <p:spPr>
          <a:xfrm rot="1905902">
            <a:off x="3707904" y="3501008"/>
            <a:ext cx="64807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001201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700808"/>
            <a:ext cx="8784976" cy="5157192"/>
          </a:xfrm>
        </p:spPr>
        <p:txBody>
          <a:bodyPr>
            <a:normAutofit fontScale="77500" lnSpcReduction="20000"/>
          </a:bodyPr>
          <a:lstStyle/>
          <a:p>
            <a:pPr marL="0" indent="0">
              <a:buNone/>
            </a:pPr>
            <a:r>
              <a:rPr lang="en-US" dirty="0"/>
              <a:t>Lawyers often describe ownership as a </a:t>
            </a:r>
            <a:r>
              <a:rPr lang="en-US" b="1" dirty="0"/>
              <a:t>bundle of sticks</a:t>
            </a:r>
            <a:r>
              <a:rPr lang="en-US" dirty="0"/>
              <a:t>.</a:t>
            </a:r>
          </a:p>
          <a:p>
            <a:pPr marL="0" indent="0">
              <a:buNone/>
            </a:pPr>
            <a:r>
              <a:rPr lang="en-US" dirty="0"/>
              <a:t>Each stick represents a different right:</a:t>
            </a:r>
          </a:p>
          <a:p>
            <a:r>
              <a:rPr lang="en-US" dirty="0"/>
              <a:t>Right to possess</a:t>
            </a:r>
          </a:p>
          <a:p>
            <a:r>
              <a:rPr lang="en-US" dirty="0"/>
              <a:t>Right to use</a:t>
            </a:r>
          </a:p>
          <a:p>
            <a:r>
              <a:rPr lang="en-US" dirty="0"/>
              <a:t>Right to exclude</a:t>
            </a:r>
          </a:p>
          <a:p>
            <a:r>
              <a:rPr lang="en-US" dirty="0"/>
              <a:t>Right to transfer</a:t>
            </a:r>
          </a:p>
          <a:p>
            <a:r>
              <a:rPr lang="en-US" dirty="0"/>
              <a:t>Right to </a:t>
            </a:r>
            <a:r>
              <a:rPr lang="en-US" dirty="0" smtClean="0"/>
              <a:t>profit</a:t>
            </a:r>
            <a:endParaRPr lang="tr-TR" dirty="0" smtClean="0"/>
          </a:p>
          <a:p>
            <a:pPr marL="0" indent="0">
              <a:buNone/>
            </a:pPr>
            <a:endParaRPr lang="en-US" dirty="0"/>
          </a:p>
          <a:p>
            <a:pPr marL="0" indent="0">
              <a:buNone/>
            </a:pPr>
            <a:r>
              <a:rPr lang="en-US" b="1" u="sng" dirty="0"/>
              <a:t>If one stick is removed, ownership still </a:t>
            </a:r>
            <a:r>
              <a:rPr lang="en-US" b="1" u="sng" dirty="0" smtClean="0"/>
              <a:t>exists</a:t>
            </a:r>
            <a:r>
              <a:rPr lang="tr-TR" b="1" u="sng" dirty="0" smtClean="0"/>
              <a:t>,</a:t>
            </a:r>
            <a:r>
              <a:rPr lang="en-US" b="1" u="sng" dirty="0" smtClean="0"/>
              <a:t> </a:t>
            </a:r>
            <a:r>
              <a:rPr lang="en-US" b="1" u="sng" dirty="0"/>
              <a:t>but in a limited form</a:t>
            </a:r>
            <a:r>
              <a:rPr lang="en-US" b="1" u="sng" dirty="0" smtClean="0"/>
              <a:t>.</a:t>
            </a:r>
            <a:endParaRPr lang="tr-TR" b="1" u="sng" dirty="0" smtClean="0"/>
          </a:p>
          <a:p>
            <a:pPr marL="0" indent="0">
              <a:buNone/>
            </a:pPr>
            <a:endParaRPr lang="tr-TR" b="1" dirty="0" smtClean="0"/>
          </a:p>
          <a:p>
            <a:pPr marL="0" indent="0">
              <a:buNone/>
            </a:pPr>
            <a:r>
              <a:rPr lang="tr-TR" dirty="0" smtClean="0"/>
              <a:t>- </a:t>
            </a:r>
            <a:r>
              <a:rPr lang="en-US" dirty="0" smtClean="0"/>
              <a:t>If </a:t>
            </a:r>
            <a:r>
              <a:rPr lang="en-US" dirty="0"/>
              <a:t>you lease the property → the tenant has possession.</a:t>
            </a:r>
          </a:p>
          <a:p>
            <a:pPr marL="0" indent="0">
              <a:buNone/>
            </a:pPr>
            <a:r>
              <a:rPr lang="tr-TR" dirty="0" smtClean="0"/>
              <a:t>- </a:t>
            </a:r>
            <a:r>
              <a:rPr lang="en-US" dirty="0" smtClean="0"/>
              <a:t>If </a:t>
            </a:r>
            <a:r>
              <a:rPr lang="en-US" dirty="0"/>
              <a:t>there is an easement → someone else may cross your land.</a:t>
            </a:r>
          </a:p>
          <a:p>
            <a:pPr marL="0" indent="0">
              <a:buNone/>
            </a:pPr>
            <a:r>
              <a:rPr lang="tr-TR" dirty="0" smtClean="0"/>
              <a:t>- </a:t>
            </a:r>
            <a:r>
              <a:rPr lang="en-US" dirty="0" smtClean="0"/>
              <a:t>If </a:t>
            </a:r>
            <a:r>
              <a:rPr lang="en-US" dirty="0"/>
              <a:t>there is a mortgage → the bank has a security interest.</a:t>
            </a:r>
          </a:p>
          <a:p>
            <a:pPr marL="0" indent="0">
              <a:buNone/>
            </a:pPr>
            <a:r>
              <a:rPr lang="tr-TR" dirty="0" smtClean="0"/>
              <a:t>- </a:t>
            </a:r>
            <a:r>
              <a:rPr lang="en-US" dirty="0" smtClean="0"/>
              <a:t>If </a:t>
            </a:r>
            <a:r>
              <a:rPr lang="en-US" dirty="0"/>
              <a:t>zoning laws apply → you cannot build anything you want.</a:t>
            </a:r>
          </a:p>
          <a:p>
            <a:r>
              <a:rPr lang="en-US" b="1" dirty="0"/>
              <a:t>Here, some “sticks” in the bundle are shared or restricted.</a:t>
            </a:r>
          </a:p>
          <a:p>
            <a:pPr marL="0" indent="0">
              <a:buNone/>
            </a:pPr>
            <a:endParaRPr lang="en-US" b="1" dirty="0"/>
          </a:p>
          <a:p>
            <a:endParaRPr lang="en-US" dirty="0"/>
          </a:p>
        </p:txBody>
      </p:sp>
    </p:spTree>
    <p:extLst>
      <p:ext uri="{BB962C8B-B14F-4D97-AF65-F5344CB8AC3E}">
        <p14:creationId xmlns:p14="http://schemas.microsoft.com/office/powerpoint/2010/main" val="247835807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Ultimate </a:t>
            </a:r>
            <a:r>
              <a:rPr lang="tr-TR" dirty="0" err="1" smtClean="0"/>
              <a:t>Ownership</a:t>
            </a:r>
            <a:r>
              <a:rPr lang="tr-TR" dirty="0" smtClean="0"/>
              <a:t> of Land</a:t>
            </a:r>
            <a:endParaRPr lang="en-US" dirty="0"/>
          </a:p>
        </p:txBody>
      </p:sp>
      <p:sp>
        <p:nvSpPr>
          <p:cNvPr id="3" name="İçerik Yer Tutucusu 2"/>
          <p:cNvSpPr>
            <a:spLocks noGrp="1"/>
          </p:cNvSpPr>
          <p:nvPr>
            <p:ph idx="1"/>
          </p:nvPr>
        </p:nvSpPr>
        <p:spPr>
          <a:xfrm>
            <a:off x="107504" y="1935480"/>
            <a:ext cx="8784976" cy="4805888"/>
          </a:xfrm>
        </p:spPr>
        <p:txBody>
          <a:bodyPr>
            <a:normAutofit/>
          </a:bodyPr>
          <a:lstStyle/>
          <a:p>
            <a:pPr marL="0" indent="0">
              <a:buNone/>
            </a:pPr>
            <a:r>
              <a:rPr lang="en-US" dirty="0" smtClean="0"/>
              <a:t>In </a:t>
            </a:r>
            <a:r>
              <a:rPr lang="en-US" dirty="0"/>
              <a:t>many legal systems, the </a:t>
            </a:r>
            <a:r>
              <a:rPr lang="en-US" b="1" dirty="0"/>
              <a:t>state is considered the ultimate owner of land</a:t>
            </a:r>
            <a:r>
              <a:rPr lang="en-US" dirty="0" smtClean="0"/>
              <a:t>.</a:t>
            </a:r>
            <a:endParaRPr lang="tr-TR" dirty="0" smtClean="0"/>
          </a:p>
          <a:p>
            <a:pPr marL="0" indent="0">
              <a:buNone/>
            </a:pPr>
            <a:endParaRPr lang="en-US" dirty="0"/>
          </a:p>
          <a:p>
            <a:pPr marL="0" indent="0">
              <a:buNone/>
            </a:pPr>
            <a:r>
              <a:rPr lang="en-US" dirty="0"/>
              <a:t>As the ultimate owner, the state retains certain fundamental powers, including:</a:t>
            </a:r>
          </a:p>
          <a:p>
            <a:r>
              <a:rPr lang="en-US" dirty="0"/>
              <a:t>The power to </a:t>
            </a:r>
            <a:r>
              <a:rPr lang="en-US" b="1" dirty="0"/>
              <a:t>tax property</a:t>
            </a:r>
            <a:endParaRPr lang="en-US" dirty="0"/>
          </a:p>
          <a:p>
            <a:r>
              <a:rPr lang="en-US" dirty="0"/>
              <a:t>The power of </a:t>
            </a:r>
            <a:r>
              <a:rPr lang="en-US" b="1" dirty="0"/>
              <a:t>compulsory purchase</a:t>
            </a:r>
            <a:r>
              <a:rPr lang="en-US" dirty="0"/>
              <a:t> (eminent domain)</a:t>
            </a:r>
          </a:p>
          <a:p>
            <a:r>
              <a:rPr lang="en-US" dirty="0"/>
              <a:t>The right of </a:t>
            </a:r>
            <a:r>
              <a:rPr lang="en-US" b="1" dirty="0"/>
              <a:t>escheat</a:t>
            </a:r>
            <a:r>
              <a:rPr lang="en-US" dirty="0"/>
              <a:t> </a:t>
            </a:r>
            <a:r>
              <a:rPr lang="en-US" dirty="0" smtClean="0"/>
              <a:t>(</a:t>
            </a:r>
            <a:r>
              <a:rPr lang="en-US" dirty="0"/>
              <a:t>property automatically passes to the state when a person dies without a will and without legal heirs.</a:t>
            </a:r>
          </a:p>
        </p:txBody>
      </p:sp>
    </p:spTree>
    <p:extLst>
      <p:ext uri="{BB962C8B-B14F-4D97-AF65-F5344CB8AC3E}">
        <p14:creationId xmlns:p14="http://schemas.microsoft.com/office/powerpoint/2010/main" val="229190126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kış Çizelgesi: Delikli Teyp 4"/>
          <p:cNvSpPr/>
          <p:nvPr/>
        </p:nvSpPr>
        <p:spPr>
          <a:xfrm>
            <a:off x="5292080" y="2132856"/>
            <a:ext cx="3275856" cy="1008112"/>
          </a:xfrm>
          <a:prstGeom prst="flowChartPunchedTap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p:txBody>
          <a:bodyPr/>
          <a:lstStyle/>
          <a:p>
            <a:r>
              <a:rPr lang="en-US" dirty="0"/>
              <a:t>Public Limitations on Property</a:t>
            </a:r>
          </a:p>
        </p:txBody>
      </p:sp>
      <p:sp>
        <p:nvSpPr>
          <p:cNvPr id="3" name="İçerik Yer Tutucusu 2"/>
          <p:cNvSpPr>
            <a:spLocks noGrp="1"/>
          </p:cNvSpPr>
          <p:nvPr>
            <p:ph idx="1"/>
          </p:nvPr>
        </p:nvSpPr>
        <p:spPr/>
        <p:txBody>
          <a:bodyPr>
            <a:normAutofit fontScale="92500" lnSpcReduction="20000"/>
          </a:bodyPr>
          <a:lstStyle/>
          <a:p>
            <a:pPr marL="0" indent="0">
              <a:buNone/>
            </a:pPr>
            <a:r>
              <a:rPr lang="en-US" dirty="0"/>
              <a:t>Ownership is not absolute.</a:t>
            </a:r>
          </a:p>
          <a:p>
            <a:pPr marL="0" indent="0">
              <a:buNone/>
            </a:pPr>
            <a:r>
              <a:rPr lang="en-US" dirty="0"/>
              <a:t>The state can interfere through</a:t>
            </a:r>
            <a:r>
              <a:rPr lang="en-US" dirty="0" smtClean="0"/>
              <a:t>:</a:t>
            </a:r>
            <a:endParaRPr lang="tr-TR" dirty="0"/>
          </a:p>
          <a:p>
            <a:pPr marL="0" indent="0">
              <a:buNone/>
            </a:pPr>
            <a:endParaRPr lang="en-US" dirty="0"/>
          </a:p>
          <a:p>
            <a:r>
              <a:rPr lang="en-US" b="1" dirty="0"/>
              <a:t>Eminent </a:t>
            </a:r>
            <a:r>
              <a:rPr lang="en-US" b="1" dirty="0" smtClean="0"/>
              <a:t>domain</a:t>
            </a:r>
            <a:r>
              <a:rPr lang="tr-TR" b="1" dirty="0" smtClean="0"/>
              <a:t> </a:t>
            </a:r>
          </a:p>
          <a:p>
            <a:pPr marL="0" indent="0">
              <a:buNone/>
            </a:pPr>
            <a:r>
              <a:rPr lang="en-US" dirty="0" smtClean="0"/>
              <a:t>(</a:t>
            </a:r>
            <a:r>
              <a:rPr lang="en-US" i="1" dirty="0"/>
              <a:t>the power of the state to take private property for public use, with compensation</a:t>
            </a:r>
            <a:r>
              <a:rPr lang="en-US" dirty="0"/>
              <a:t>)</a:t>
            </a:r>
          </a:p>
          <a:p>
            <a:r>
              <a:rPr lang="en-US" b="1" dirty="0" smtClean="0"/>
              <a:t>Taxation</a:t>
            </a:r>
            <a:r>
              <a:rPr lang="tr-TR" b="1" dirty="0" smtClean="0"/>
              <a:t> </a:t>
            </a:r>
          </a:p>
          <a:p>
            <a:pPr marL="0" indent="0">
              <a:buNone/>
            </a:pPr>
            <a:r>
              <a:rPr lang="en-US" i="1" dirty="0" smtClean="0"/>
              <a:t>(</a:t>
            </a:r>
            <a:r>
              <a:rPr lang="en-US" i="1" dirty="0"/>
              <a:t>property taxes imposed by the state)</a:t>
            </a:r>
          </a:p>
          <a:p>
            <a:r>
              <a:rPr lang="en-US" b="1" dirty="0"/>
              <a:t>Zoning </a:t>
            </a:r>
            <a:r>
              <a:rPr lang="en-US" b="1" dirty="0" smtClean="0"/>
              <a:t>laws</a:t>
            </a:r>
            <a:r>
              <a:rPr lang="tr-TR" b="1" dirty="0" smtClean="0"/>
              <a:t> </a:t>
            </a:r>
          </a:p>
          <a:p>
            <a:pPr marL="0" indent="0">
              <a:buNone/>
            </a:pPr>
            <a:r>
              <a:rPr lang="en-US" i="1" dirty="0" smtClean="0"/>
              <a:t>(</a:t>
            </a:r>
            <a:r>
              <a:rPr lang="en-US" i="1" dirty="0"/>
              <a:t>rules regulating how land may be used)</a:t>
            </a:r>
          </a:p>
          <a:p>
            <a:r>
              <a:rPr lang="en-US" b="1" dirty="0"/>
              <a:t>Environmental </a:t>
            </a:r>
            <a:r>
              <a:rPr lang="en-US" b="1" dirty="0" smtClean="0"/>
              <a:t>regulations</a:t>
            </a:r>
            <a:r>
              <a:rPr lang="tr-TR" b="1" dirty="0" smtClean="0"/>
              <a:t> </a:t>
            </a:r>
          </a:p>
          <a:p>
            <a:pPr marL="0" indent="0">
              <a:buNone/>
            </a:pPr>
            <a:r>
              <a:rPr lang="en-US" i="1" dirty="0" smtClean="0"/>
              <a:t>(</a:t>
            </a:r>
            <a:r>
              <a:rPr lang="en-US" i="1" dirty="0"/>
              <a:t>restrictions to protect public health and nature)</a:t>
            </a:r>
          </a:p>
          <a:p>
            <a:endParaRPr lang="en-US" dirty="0"/>
          </a:p>
        </p:txBody>
      </p:sp>
      <p:sp>
        <p:nvSpPr>
          <p:cNvPr id="4" name="Dikdörtgen 3"/>
          <p:cNvSpPr/>
          <p:nvPr/>
        </p:nvSpPr>
        <p:spPr>
          <a:xfrm>
            <a:off x="5292080" y="2276872"/>
            <a:ext cx="3528392" cy="923330"/>
          </a:xfrm>
          <a:prstGeom prst="rect">
            <a:avLst/>
          </a:prstGeom>
        </p:spPr>
        <p:txBody>
          <a:bodyPr wrap="square">
            <a:spAutoFit/>
          </a:bodyPr>
          <a:lstStyle/>
          <a:p>
            <a:r>
              <a:rPr lang="en-US" b="1" dirty="0"/>
              <a:t>Private ownership exists within a public legal framework.</a:t>
            </a:r>
          </a:p>
        </p:txBody>
      </p:sp>
    </p:spTree>
    <p:extLst>
      <p:ext uri="{BB962C8B-B14F-4D97-AF65-F5344CB8AC3E}">
        <p14:creationId xmlns:p14="http://schemas.microsoft.com/office/powerpoint/2010/main" val="163686342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33084"/>
            <a:ext cx="8229600" cy="911171"/>
          </a:xfrm>
        </p:spPr>
        <p:txBody>
          <a:bodyPr/>
          <a:lstStyle/>
          <a:p>
            <a:r>
              <a:rPr lang="tr-TR" dirty="0" err="1" smtClean="0"/>
              <a:t>Key</a:t>
            </a:r>
            <a:r>
              <a:rPr lang="tr-TR" dirty="0" smtClean="0"/>
              <a:t> </a:t>
            </a:r>
            <a:r>
              <a:rPr lang="tr-TR" dirty="0" err="1" smtClean="0"/>
              <a:t>Terms</a:t>
            </a:r>
            <a:r>
              <a:rPr lang="tr-TR" dirty="0" smtClean="0"/>
              <a:t> </a:t>
            </a:r>
            <a:r>
              <a:rPr lang="tr-TR" dirty="0" err="1" smtClean="0"/>
              <a:t>Extra</a:t>
            </a:r>
            <a:r>
              <a:rPr lang="tr-TR" dirty="0" smtClean="0"/>
              <a:t> Activity</a:t>
            </a:r>
            <a:endParaRPr lang="tr-TR" dirty="0"/>
          </a:p>
        </p:txBody>
      </p:sp>
      <p:sp>
        <p:nvSpPr>
          <p:cNvPr id="3" name="İçerik Yer Tutucusu 2"/>
          <p:cNvSpPr>
            <a:spLocks noGrp="1"/>
          </p:cNvSpPr>
          <p:nvPr>
            <p:ph idx="1"/>
          </p:nvPr>
        </p:nvSpPr>
        <p:spPr>
          <a:xfrm>
            <a:off x="323528" y="1196752"/>
            <a:ext cx="8424936" cy="5256584"/>
          </a:xfrm>
        </p:spPr>
        <p:txBody>
          <a:bodyPr>
            <a:noAutofit/>
          </a:bodyPr>
          <a:lstStyle/>
          <a:p>
            <a:r>
              <a:rPr lang="tr-TR" sz="2700" u="sng" dirty="0" err="1" smtClean="0"/>
              <a:t>In</a:t>
            </a:r>
            <a:r>
              <a:rPr lang="tr-TR" sz="2700" u="sng" dirty="0" smtClean="0"/>
              <a:t> English </a:t>
            </a:r>
            <a:r>
              <a:rPr lang="tr-TR" sz="2700" u="sng" dirty="0" err="1" smtClean="0"/>
              <a:t>speaking</a:t>
            </a:r>
            <a:r>
              <a:rPr lang="tr-TR" sz="2700" u="sng" dirty="0" smtClean="0"/>
              <a:t> </a:t>
            </a:r>
            <a:r>
              <a:rPr lang="tr-TR" sz="2700" u="sng" dirty="0" err="1" smtClean="0"/>
              <a:t>jurisdictions</a:t>
            </a:r>
            <a:r>
              <a:rPr lang="tr-TR" sz="2700" u="sng" dirty="0" smtClean="0"/>
              <a:t>, </a:t>
            </a:r>
            <a:r>
              <a:rPr lang="tr-TR" sz="2700" u="sng" dirty="0" err="1" smtClean="0"/>
              <a:t>what</a:t>
            </a:r>
            <a:r>
              <a:rPr lang="tr-TR" sz="2700" u="sng" dirty="0" smtClean="0"/>
              <a:t> is </a:t>
            </a:r>
            <a:r>
              <a:rPr lang="tr-TR" sz="2700" u="sng" dirty="0" err="1" smtClean="0"/>
              <a:t>real</a:t>
            </a:r>
            <a:r>
              <a:rPr lang="tr-TR" sz="2700" u="sng" dirty="0" smtClean="0"/>
              <a:t> </a:t>
            </a:r>
            <a:r>
              <a:rPr lang="tr-TR" sz="2700" u="sng" dirty="0" err="1" smtClean="0"/>
              <a:t>property</a:t>
            </a:r>
            <a:r>
              <a:rPr lang="tr-TR" sz="2700" u="sng" dirty="0" smtClean="0"/>
              <a:t> </a:t>
            </a:r>
            <a:r>
              <a:rPr lang="tr-TR" sz="2700" u="sng" dirty="0" err="1" smtClean="0"/>
              <a:t>usually</a:t>
            </a:r>
            <a:r>
              <a:rPr lang="tr-TR" sz="2700" u="sng" dirty="0" smtClean="0"/>
              <a:t> </a:t>
            </a:r>
            <a:r>
              <a:rPr lang="tr-TR" sz="2700" u="sng" dirty="0" err="1" smtClean="0"/>
              <a:t>contrasted</a:t>
            </a:r>
            <a:r>
              <a:rPr lang="tr-TR" sz="2700" u="sng" dirty="0" smtClean="0"/>
              <a:t> </a:t>
            </a:r>
            <a:r>
              <a:rPr lang="tr-TR" sz="2700" u="sng" dirty="0" err="1" smtClean="0"/>
              <a:t>with</a:t>
            </a:r>
            <a:r>
              <a:rPr lang="tr-TR" sz="2700" u="sng" dirty="0" smtClean="0"/>
              <a:t>?</a:t>
            </a:r>
          </a:p>
          <a:p>
            <a:r>
              <a:rPr lang="tr-TR" sz="2700" i="1" dirty="0" err="1" smtClean="0"/>
              <a:t>Personal</a:t>
            </a:r>
            <a:r>
              <a:rPr lang="tr-TR" sz="2700" i="1" dirty="0" smtClean="0"/>
              <a:t> </a:t>
            </a:r>
            <a:r>
              <a:rPr lang="tr-TR" sz="2700" i="1" dirty="0" err="1" smtClean="0"/>
              <a:t>property</a:t>
            </a:r>
            <a:endParaRPr lang="tr-TR" sz="2700" i="1" dirty="0" smtClean="0"/>
          </a:p>
          <a:p>
            <a:r>
              <a:rPr lang="tr-TR" sz="2700" u="sng" dirty="0" err="1" smtClean="0"/>
              <a:t>What</a:t>
            </a:r>
            <a:r>
              <a:rPr lang="tr-TR" sz="2700" u="sng" dirty="0" smtClean="0"/>
              <a:t> </a:t>
            </a:r>
            <a:r>
              <a:rPr lang="tr-TR" sz="2700" u="sng" dirty="0" err="1" smtClean="0"/>
              <a:t>two</a:t>
            </a:r>
            <a:r>
              <a:rPr lang="tr-TR" sz="2700" u="sng" dirty="0" smtClean="0"/>
              <a:t> </a:t>
            </a:r>
            <a:r>
              <a:rPr lang="tr-TR" sz="2700" u="sng" dirty="0" err="1" smtClean="0"/>
              <a:t>synonyms</a:t>
            </a:r>
            <a:r>
              <a:rPr lang="tr-TR" sz="2700" u="sng" dirty="0" smtClean="0"/>
              <a:t> </a:t>
            </a:r>
            <a:r>
              <a:rPr lang="tr-TR" sz="2700" u="sng" dirty="0" err="1" smtClean="0"/>
              <a:t>are</a:t>
            </a:r>
            <a:r>
              <a:rPr lang="tr-TR" sz="2700" u="sng" dirty="0" smtClean="0"/>
              <a:t> </a:t>
            </a:r>
            <a:r>
              <a:rPr lang="tr-TR" sz="2700" u="sng" dirty="0" err="1" smtClean="0"/>
              <a:t>given</a:t>
            </a:r>
            <a:r>
              <a:rPr lang="tr-TR" sz="2700" u="sng" dirty="0" smtClean="0"/>
              <a:t> in </a:t>
            </a:r>
            <a:r>
              <a:rPr lang="tr-TR" sz="2700" u="sng" dirty="0" err="1" smtClean="0"/>
              <a:t>the</a:t>
            </a:r>
            <a:r>
              <a:rPr lang="tr-TR" sz="2700" u="sng" dirty="0" smtClean="0"/>
              <a:t> </a:t>
            </a:r>
            <a:r>
              <a:rPr lang="tr-TR" sz="2700" u="sng" dirty="0" err="1" smtClean="0"/>
              <a:t>text</a:t>
            </a:r>
            <a:r>
              <a:rPr lang="tr-TR" sz="2700" u="sng" dirty="0" smtClean="0"/>
              <a:t> </a:t>
            </a:r>
            <a:r>
              <a:rPr lang="tr-TR" sz="2700" u="sng" dirty="0" err="1" smtClean="0"/>
              <a:t>for</a:t>
            </a:r>
            <a:r>
              <a:rPr lang="tr-TR" sz="2700" u="sng" dirty="0" smtClean="0"/>
              <a:t> </a:t>
            </a:r>
            <a:r>
              <a:rPr lang="tr-TR" sz="2700" i="1" u="sng" dirty="0" err="1" smtClean="0"/>
              <a:t>real</a:t>
            </a:r>
            <a:r>
              <a:rPr lang="tr-TR" sz="2700" i="1" u="sng" dirty="0" smtClean="0"/>
              <a:t> </a:t>
            </a:r>
            <a:r>
              <a:rPr lang="tr-TR" sz="2700" i="1" u="sng" dirty="0" err="1" smtClean="0"/>
              <a:t>property</a:t>
            </a:r>
            <a:r>
              <a:rPr lang="tr-TR" sz="2700" u="sng" dirty="0" smtClean="0"/>
              <a:t>?</a:t>
            </a:r>
          </a:p>
          <a:p>
            <a:r>
              <a:rPr lang="tr-TR" sz="2700" i="1" dirty="0" err="1" smtClean="0"/>
              <a:t>Immovable</a:t>
            </a:r>
            <a:r>
              <a:rPr lang="tr-TR" sz="2700" i="1" dirty="0" smtClean="0"/>
              <a:t> </a:t>
            </a:r>
            <a:r>
              <a:rPr lang="tr-TR" sz="2700" i="1" dirty="0" err="1" smtClean="0"/>
              <a:t>property</a:t>
            </a:r>
            <a:r>
              <a:rPr lang="tr-TR" sz="2700" i="1" dirty="0" smtClean="0"/>
              <a:t>, </a:t>
            </a:r>
            <a:r>
              <a:rPr lang="tr-TR" sz="2700" i="1" dirty="0" err="1" smtClean="0"/>
              <a:t>real</a:t>
            </a:r>
            <a:r>
              <a:rPr lang="tr-TR" sz="2700" i="1" dirty="0" smtClean="0"/>
              <a:t> </a:t>
            </a:r>
            <a:r>
              <a:rPr lang="tr-TR" sz="2700" i="1" dirty="0" err="1" smtClean="0"/>
              <a:t>estate</a:t>
            </a:r>
            <a:endParaRPr lang="tr-TR" sz="2700" i="1" dirty="0" smtClean="0"/>
          </a:p>
          <a:p>
            <a:r>
              <a:rPr lang="tr-TR" sz="2700" u="sng" dirty="0" smtClean="0"/>
              <a:t>Apart </a:t>
            </a:r>
            <a:r>
              <a:rPr lang="tr-TR" sz="2700" u="sng" dirty="0" err="1" smtClean="0"/>
              <a:t>from</a:t>
            </a:r>
            <a:r>
              <a:rPr lang="tr-TR" sz="2700" u="sng" dirty="0" smtClean="0"/>
              <a:t> </a:t>
            </a:r>
            <a:r>
              <a:rPr lang="tr-TR" sz="2700" u="sng" dirty="0" err="1" smtClean="0"/>
              <a:t>the</a:t>
            </a:r>
            <a:r>
              <a:rPr lang="tr-TR" sz="2700" u="sng" dirty="0" smtClean="0"/>
              <a:t> </a:t>
            </a:r>
            <a:r>
              <a:rPr lang="tr-TR" sz="2700" u="sng" dirty="0" err="1" smtClean="0"/>
              <a:t>land</a:t>
            </a:r>
            <a:r>
              <a:rPr lang="tr-TR" sz="2700" u="sng" dirty="0" smtClean="0"/>
              <a:t>, </a:t>
            </a:r>
            <a:r>
              <a:rPr lang="tr-TR" sz="2700" u="sng" dirty="0" err="1" smtClean="0"/>
              <a:t>what</a:t>
            </a:r>
            <a:r>
              <a:rPr lang="tr-TR" sz="2700" u="sng" dirty="0" smtClean="0"/>
              <a:t> </a:t>
            </a:r>
            <a:r>
              <a:rPr lang="tr-TR" sz="2700" u="sng" dirty="0" err="1" smtClean="0"/>
              <a:t>other</a:t>
            </a:r>
            <a:r>
              <a:rPr lang="tr-TR" sz="2700" u="sng" dirty="0" smtClean="0"/>
              <a:t> </a:t>
            </a:r>
            <a:r>
              <a:rPr lang="tr-TR" sz="2700" u="sng" dirty="0" err="1" smtClean="0"/>
              <a:t>types</a:t>
            </a:r>
            <a:r>
              <a:rPr lang="tr-TR" sz="2700" u="sng" dirty="0" smtClean="0"/>
              <a:t> of </a:t>
            </a:r>
            <a:r>
              <a:rPr lang="tr-TR" sz="2700" u="sng" dirty="0" err="1" smtClean="0"/>
              <a:t>real</a:t>
            </a:r>
            <a:r>
              <a:rPr lang="tr-TR" sz="2700" u="sng" dirty="0" smtClean="0"/>
              <a:t> </a:t>
            </a:r>
            <a:r>
              <a:rPr lang="tr-TR" sz="2700" u="sng" dirty="0" err="1" smtClean="0"/>
              <a:t>property</a:t>
            </a:r>
            <a:r>
              <a:rPr lang="tr-TR" sz="2700" u="sng" dirty="0" smtClean="0"/>
              <a:t> </a:t>
            </a:r>
            <a:r>
              <a:rPr lang="tr-TR" sz="2700" u="sng" dirty="0" err="1" smtClean="0"/>
              <a:t>are</a:t>
            </a:r>
            <a:r>
              <a:rPr lang="tr-TR" sz="2700" u="sng" dirty="0" smtClean="0"/>
              <a:t> </a:t>
            </a:r>
            <a:r>
              <a:rPr lang="tr-TR" sz="2700" u="sng" dirty="0" err="1" smtClean="0"/>
              <a:t>mentioned</a:t>
            </a:r>
            <a:r>
              <a:rPr lang="tr-TR" sz="2700" u="sng" dirty="0" smtClean="0"/>
              <a:t>?</a:t>
            </a:r>
          </a:p>
          <a:p>
            <a:r>
              <a:rPr lang="tr-TR" sz="2700" i="1" dirty="0" err="1" smtClean="0"/>
              <a:t>Anything</a:t>
            </a:r>
            <a:r>
              <a:rPr lang="tr-TR" sz="2700" i="1" dirty="0" smtClean="0"/>
              <a:t> </a:t>
            </a:r>
            <a:r>
              <a:rPr lang="tr-TR" sz="2700" i="1" dirty="0" err="1" smtClean="0"/>
              <a:t>fixed</a:t>
            </a:r>
            <a:r>
              <a:rPr lang="tr-TR" sz="2700" i="1" dirty="0" smtClean="0"/>
              <a:t> </a:t>
            </a:r>
            <a:r>
              <a:rPr lang="tr-TR" sz="2700" i="1" dirty="0" err="1" smtClean="0"/>
              <a:t>to</a:t>
            </a:r>
            <a:r>
              <a:rPr lang="tr-TR" sz="2700" i="1" dirty="0" smtClean="0"/>
              <a:t> </a:t>
            </a:r>
            <a:r>
              <a:rPr lang="tr-TR" sz="2700" i="1" dirty="0" err="1" smtClean="0"/>
              <a:t>the</a:t>
            </a:r>
            <a:r>
              <a:rPr lang="tr-TR" sz="2700" i="1" dirty="0" smtClean="0"/>
              <a:t> </a:t>
            </a:r>
            <a:r>
              <a:rPr lang="tr-TR" sz="2700" i="1" dirty="0" err="1" smtClean="0"/>
              <a:t>land</a:t>
            </a:r>
            <a:endParaRPr lang="tr-TR" sz="2700" i="1" dirty="0" smtClean="0"/>
          </a:p>
          <a:p>
            <a:r>
              <a:rPr lang="tr-TR" sz="2700" u="sng" dirty="0" err="1" smtClean="0"/>
              <a:t>What</a:t>
            </a:r>
            <a:r>
              <a:rPr lang="tr-TR" sz="2700" u="sng" dirty="0" smtClean="0"/>
              <a:t> is </a:t>
            </a:r>
            <a:r>
              <a:rPr lang="tr-TR" sz="2700" u="sng" dirty="0" err="1" smtClean="0"/>
              <a:t>the</a:t>
            </a:r>
            <a:r>
              <a:rPr lang="tr-TR" sz="2700" u="sng" dirty="0" smtClean="0"/>
              <a:t> general name </a:t>
            </a:r>
            <a:r>
              <a:rPr lang="tr-TR" sz="2700" u="sng" dirty="0" err="1" smtClean="0"/>
              <a:t>for</a:t>
            </a:r>
            <a:r>
              <a:rPr lang="tr-TR" sz="2700" u="sng" dirty="0" smtClean="0"/>
              <a:t> </a:t>
            </a:r>
            <a:r>
              <a:rPr lang="tr-TR" sz="2700" u="sng" dirty="0" err="1" smtClean="0"/>
              <a:t>estates</a:t>
            </a:r>
            <a:r>
              <a:rPr lang="tr-TR" sz="2700" u="sng" dirty="0" smtClean="0"/>
              <a:t> </a:t>
            </a:r>
            <a:r>
              <a:rPr lang="tr-TR" sz="2700" u="sng" dirty="0" err="1" smtClean="0"/>
              <a:t>whose</a:t>
            </a:r>
            <a:r>
              <a:rPr lang="tr-TR" sz="2700" u="sng" dirty="0" smtClean="0"/>
              <a:t> </a:t>
            </a:r>
            <a:r>
              <a:rPr lang="tr-TR" sz="2700" u="sng" dirty="0" err="1" smtClean="0"/>
              <a:t>duration</a:t>
            </a:r>
            <a:r>
              <a:rPr lang="tr-TR" sz="2700" u="sng" dirty="0" smtClean="0"/>
              <a:t> is not </a:t>
            </a:r>
            <a:r>
              <a:rPr lang="tr-TR" sz="2700" u="sng" dirty="0" err="1" smtClean="0"/>
              <a:t>determined</a:t>
            </a:r>
            <a:r>
              <a:rPr lang="tr-TR" sz="2700" u="sng" dirty="0" smtClean="0"/>
              <a:t>?</a:t>
            </a:r>
          </a:p>
          <a:p>
            <a:r>
              <a:rPr lang="tr-TR" sz="2700" i="1" dirty="0" err="1" smtClean="0"/>
              <a:t>Freehold</a:t>
            </a:r>
            <a:r>
              <a:rPr lang="tr-TR" sz="2700" i="1" dirty="0" smtClean="0"/>
              <a:t> </a:t>
            </a:r>
            <a:r>
              <a:rPr lang="tr-TR" sz="2700" i="1" dirty="0" err="1" smtClean="0"/>
              <a:t>estates</a:t>
            </a:r>
            <a:endParaRPr lang="tr-TR" sz="2700" i="1" dirty="0" smtClean="0"/>
          </a:p>
        </p:txBody>
      </p:sp>
    </p:spTree>
    <p:extLst>
      <p:ext uri="{BB962C8B-B14F-4D97-AF65-F5344CB8AC3E}">
        <p14:creationId xmlns:p14="http://schemas.microsoft.com/office/powerpoint/2010/main" val="256838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196752"/>
            <a:ext cx="8640960" cy="5400600"/>
          </a:xfrm>
        </p:spPr>
        <p:txBody>
          <a:bodyPr>
            <a:normAutofit/>
          </a:bodyPr>
          <a:lstStyle/>
          <a:p>
            <a:r>
              <a:rPr lang="tr-TR" u="sng" dirty="0" err="1" smtClean="0"/>
              <a:t>What</a:t>
            </a:r>
            <a:r>
              <a:rPr lang="tr-TR" u="sng" dirty="0" smtClean="0"/>
              <a:t> is </a:t>
            </a:r>
            <a:r>
              <a:rPr lang="tr-TR" u="sng" dirty="0" err="1" smtClean="0"/>
              <a:t>the</a:t>
            </a:r>
            <a:r>
              <a:rPr lang="tr-TR" u="sng" dirty="0" smtClean="0"/>
              <a:t> general name </a:t>
            </a:r>
            <a:r>
              <a:rPr lang="tr-TR" u="sng" dirty="0" err="1" smtClean="0"/>
              <a:t>for</a:t>
            </a:r>
            <a:r>
              <a:rPr lang="tr-TR" u="sng" dirty="0" smtClean="0"/>
              <a:t> </a:t>
            </a:r>
            <a:r>
              <a:rPr lang="tr-TR" u="sng" dirty="0" err="1" smtClean="0"/>
              <a:t>estates</a:t>
            </a:r>
            <a:r>
              <a:rPr lang="tr-TR" u="sng" dirty="0" smtClean="0"/>
              <a:t> </a:t>
            </a:r>
            <a:r>
              <a:rPr lang="tr-TR" u="sng" dirty="0" err="1" smtClean="0"/>
              <a:t>whose</a:t>
            </a:r>
            <a:r>
              <a:rPr lang="tr-TR" u="sng" dirty="0" smtClean="0"/>
              <a:t> </a:t>
            </a:r>
            <a:r>
              <a:rPr lang="tr-TR" u="sng" dirty="0" err="1" smtClean="0"/>
              <a:t>duration</a:t>
            </a:r>
            <a:r>
              <a:rPr lang="tr-TR" u="sng" dirty="0" smtClean="0"/>
              <a:t> is </a:t>
            </a:r>
            <a:r>
              <a:rPr lang="tr-TR" u="sng" dirty="0" err="1" smtClean="0"/>
              <a:t>fixed</a:t>
            </a:r>
            <a:r>
              <a:rPr lang="tr-TR" u="sng" dirty="0" smtClean="0"/>
              <a:t> </a:t>
            </a:r>
            <a:r>
              <a:rPr lang="tr-TR" u="sng" dirty="0" err="1" smtClean="0"/>
              <a:t>or</a:t>
            </a:r>
            <a:r>
              <a:rPr lang="tr-TR" u="sng" dirty="0" smtClean="0"/>
              <a:t> </a:t>
            </a:r>
            <a:r>
              <a:rPr lang="tr-TR" u="sng" dirty="0" err="1" smtClean="0"/>
              <a:t>capable</a:t>
            </a:r>
            <a:r>
              <a:rPr lang="tr-TR" u="sng" dirty="0" smtClean="0"/>
              <a:t> of </a:t>
            </a:r>
            <a:r>
              <a:rPr lang="tr-TR" u="sng" dirty="0" err="1" smtClean="0"/>
              <a:t>being</a:t>
            </a:r>
            <a:r>
              <a:rPr lang="tr-TR" u="sng" dirty="0" smtClean="0"/>
              <a:t> </a:t>
            </a:r>
            <a:r>
              <a:rPr lang="tr-TR" u="sng" dirty="0" err="1" smtClean="0"/>
              <a:t>fixed</a:t>
            </a:r>
            <a:r>
              <a:rPr lang="tr-TR" u="sng" dirty="0" smtClean="0"/>
              <a:t>?</a:t>
            </a:r>
          </a:p>
          <a:p>
            <a:r>
              <a:rPr lang="tr-TR" i="1" dirty="0" err="1" smtClean="0"/>
              <a:t>Leasehold</a:t>
            </a:r>
            <a:r>
              <a:rPr lang="tr-TR" i="1" dirty="0" smtClean="0"/>
              <a:t> </a:t>
            </a:r>
            <a:r>
              <a:rPr lang="tr-TR" i="1" dirty="0" err="1" smtClean="0"/>
              <a:t>estates</a:t>
            </a:r>
            <a:endParaRPr lang="tr-TR" i="1" dirty="0" smtClean="0"/>
          </a:p>
          <a:p>
            <a:r>
              <a:rPr lang="tr-TR" u="sng" dirty="0" err="1" smtClean="0"/>
              <a:t>What</a:t>
            </a:r>
            <a:r>
              <a:rPr lang="tr-TR" u="sng" dirty="0" smtClean="0"/>
              <a:t> is </a:t>
            </a:r>
            <a:r>
              <a:rPr lang="tr-TR" u="sng" dirty="0" err="1" smtClean="0"/>
              <a:t>the</a:t>
            </a:r>
            <a:r>
              <a:rPr lang="tr-TR" u="sng" dirty="0" smtClean="0"/>
              <a:t> name of </a:t>
            </a:r>
            <a:r>
              <a:rPr lang="tr-TR" u="sng" dirty="0" err="1" smtClean="0"/>
              <a:t>the</a:t>
            </a:r>
            <a:r>
              <a:rPr lang="tr-TR" u="sng" dirty="0" smtClean="0"/>
              <a:t> transfer of </a:t>
            </a:r>
            <a:r>
              <a:rPr lang="tr-TR" u="sng" dirty="0" err="1" smtClean="0"/>
              <a:t>title</a:t>
            </a:r>
            <a:r>
              <a:rPr lang="tr-TR" u="sng" dirty="0" smtClean="0"/>
              <a:t> in a </a:t>
            </a:r>
            <a:r>
              <a:rPr lang="tr-TR" u="sng" dirty="0" err="1" smtClean="0"/>
              <a:t>freehold</a:t>
            </a:r>
            <a:r>
              <a:rPr lang="tr-TR" u="sng" dirty="0" smtClean="0"/>
              <a:t> </a:t>
            </a:r>
            <a:r>
              <a:rPr lang="tr-TR" u="sng" dirty="0" err="1" smtClean="0"/>
              <a:t>estate</a:t>
            </a:r>
            <a:r>
              <a:rPr lang="tr-TR" u="sng" dirty="0" smtClean="0"/>
              <a:t>?</a:t>
            </a:r>
          </a:p>
          <a:p>
            <a:r>
              <a:rPr lang="tr-TR" i="1" dirty="0" err="1" smtClean="0"/>
              <a:t>Conveyance</a:t>
            </a:r>
            <a:endParaRPr lang="tr-TR" i="1" dirty="0" smtClean="0"/>
          </a:p>
          <a:p>
            <a:r>
              <a:rPr lang="tr-TR" u="sng" dirty="0" err="1" smtClean="0"/>
              <a:t>What</a:t>
            </a:r>
            <a:r>
              <a:rPr lang="tr-TR" u="sng" dirty="0" smtClean="0"/>
              <a:t> is </a:t>
            </a:r>
            <a:r>
              <a:rPr lang="tr-TR" u="sng" dirty="0" err="1" smtClean="0"/>
              <a:t>the</a:t>
            </a:r>
            <a:r>
              <a:rPr lang="tr-TR" u="sng" dirty="0" smtClean="0"/>
              <a:t> </a:t>
            </a:r>
            <a:r>
              <a:rPr lang="tr-TR" u="sng" dirty="0" err="1" smtClean="0"/>
              <a:t>right</a:t>
            </a:r>
            <a:r>
              <a:rPr lang="tr-TR" u="sng" dirty="0" smtClean="0"/>
              <a:t> </a:t>
            </a:r>
            <a:r>
              <a:rPr lang="tr-TR" u="sng" dirty="0" err="1" smtClean="0"/>
              <a:t>to</a:t>
            </a:r>
            <a:r>
              <a:rPr lang="tr-TR" u="sng" dirty="0" smtClean="0"/>
              <a:t> </a:t>
            </a:r>
            <a:r>
              <a:rPr lang="tr-TR" u="sng" dirty="0" err="1" smtClean="0"/>
              <a:t>use</a:t>
            </a:r>
            <a:r>
              <a:rPr lang="tr-TR" u="sng" dirty="0" smtClean="0"/>
              <a:t> </a:t>
            </a:r>
            <a:r>
              <a:rPr lang="tr-TR" u="sng" dirty="0" err="1" smtClean="0"/>
              <a:t>another</a:t>
            </a:r>
            <a:r>
              <a:rPr lang="tr-TR" u="sng" dirty="0" smtClean="0"/>
              <a:t> </a:t>
            </a:r>
            <a:r>
              <a:rPr lang="tr-TR" u="sng" dirty="0" err="1" smtClean="0"/>
              <a:t>person’s</a:t>
            </a:r>
            <a:r>
              <a:rPr lang="tr-TR" u="sng" dirty="0" smtClean="0"/>
              <a:t> </a:t>
            </a:r>
            <a:r>
              <a:rPr lang="tr-TR" u="sng" dirty="0" err="1" smtClean="0"/>
              <a:t>land</a:t>
            </a:r>
            <a:r>
              <a:rPr lang="tr-TR" u="sng" dirty="0" smtClean="0"/>
              <a:t>?</a:t>
            </a:r>
          </a:p>
          <a:p>
            <a:r>
              <a:rPr lang="tr-TR" i="1" dirty="0" err="1" smtClean="0"/>
              <a:t>Easement</a:t>
            </a:r>
            <a:endParaRPr lang="tr-TR" i="1" dirty="0" smtClean="0"/>
          </a:p>
          <a:p>
            <a:r>
              <a:rPr lang="tr-TR" u="sng" dirty="0" err="1" smtClean="0"/>
              <a:t>What</a:t>
            </a:r>
            <a:r>
              <a:rPr lang="tr-TR" u="sng" dirty="0" smtClean="0"/>
              <a:t> is </a:t>
            </a:r>
            <a:r>
              <a:rPr lang="tr-TR" u="sng" dirty="0" err="1" smtClean="0"/>
              <a:t>the</a:t>
            </a:r>
            <a:r>
              <a:rPr lang="tr-TR" u="sng" dirty="0" smtClean="0"/>
              <a:t> </a:t>
            </a:r>
            <a:r>
              <a:rPr lang="tr-TR" u="sng" dirty="0" err="1" smtClean="0"/>
              <a:t>right</a:t>
            </a:r>
            <a:r>
              <a:rPr lang="tr-TR" u="sng" dirty="0" smtClean="0"/>
              <a:t> of </a:t>
            </a:r>
            <a:r>
              <a:rPr lang="tr-TR" u="sng" dirty="0" err="1" smtClean="0"/>
              <a:t>use</a:t>
            </a:r>
            <a:r>
              <a:rPr lang="tr-TR" u="sng" dirty="0" smtClean="0"/>
              <a:t> </a:t>
            </a:r>
            <a:r>
              <a:rPr lang="tr-TR" u="sng" dirty="0" err="1" smtClean="0"/>
              <a:t>and</a:t>
            </a:r>
            <a:r>
              <a:rPr lang="tr-TR" u="sng" dirty="0" smtClean="0"/>
              <a:t> </a:t>
            </a:r>
            <a:r>
              <a:rPr lang="tr-TR" u="sng" dirty="0" err="1" smtClean="0"/>
              <a:t>the</a:t>
            </a:r>
            <a:r>
              <a:rPr lang="tr-TR" u="sng" dirty="0" smtClean="0"/>
              <a:t> </a:t>
            </a:r>
            <a:r>
              <a:rPr lang="tr-TR" u="sng" dirty="0" err="1" smtClean="0"/>
              <a:t>fruits</a:t>
            </a:r>
            <a:r>
              <a:rPr lang="tr-TR" u="sng" dirty="0" smtClean="0"/>
              <a:t> of </a:t>
            </a:r>
            <a:r>
              <a:rPr lang="tr-TR" u="sng" dirty="0" err="1" smtClean="0"/>
              <a:t>another</a:t>
            </a:r>
            <a:r>
              <a:rPr lang="tr-TR" u="sng" dirty="0" smtClean="0"/>
              <a:t> </a:t>
            </a:r>
            <a:r>
              <a:rPr lang="tr-TR" u="sng" dirty="0" err="1" smtClean="0"/>
              <a:t>person’s</a:t>
            </a:r>
            <a:r>
              <a:rPr lang="tr-TR" u="sng" dirty="0" smtClean="0"/>
              <a:t> </a:t>
            </a:r>
            <a:r>
              <a:rPr lang="tr-TR" u="sng" dirty="0" err="1" smtClean="0"/>
              <a:t>land</a:t>
            </a:r>
            <a:r>
              <a:rPr lang="tr-TR" u="sng" dirty="0" smtClean="0"/>
              <a:t>?</a:t>
            </a:r>
          </a:p>
          <a:p>
            <a:r>
              <a:rPr lang="tr-TR" i="1" dirty="0" err="1" smtClean="0"/>
              <a:t>Usufruct</a:t>
            </a:r>
            <a:endParaRPr lang="tr-TR" i="1" dirty="0"/>
          </a:p>
        </p:txBody>
      </p:sp>
    </p:spTree>
    <p:extLst>
      <p:ext uri="{BB962C8B-B14F-4D97-AF65-F5344CB8AC3E}">
        <p14:creationId xmlns:p14="http://schemas.microsoft.com/office/powerpoint/2010/main" val="753320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60648"/>
            <a:ext cx="8229600" cy="854968"/>
          </a:xfrm>
        </p:spPr>
        <p:txBody>
          <a:bodyPr>
            <a:normAutofit fontScale="90000"/>
          </a:bodyPr>
          <a:lstStyle/>
          <a:p>
            <a:r>
              <a:rPr lang="tr-TR" dirty="0" smtClean="0"/>
              <a:t>Language </a:t>
            </a:r>
            <a:r>
              <a:rPr lang="tr-TR" dirty="0" err="1" smtClean="0"/>
              <a:t>Use</a:t>
            </a:r>
            <a:r>
              <a:rPr lang="tr-TR" dirty="0" smtClean="0"/>
              <a:t> A; </a:t>
            </a:r>
            <a:r>
              <a:rPr lang="tr-TR" dirty="0" err="1" smtClean="0"/>
              <a:t>Whereas</a:t>
            </a:r>
            <a:r>
              <a:rPr lang="tr-TR" dirty="0" smtClean="0"/>
              <a:t>/</a:t>
            </a:r>
            <a:r>
              <a:rPr lang="tr-TR" dirty="0" err="1" smtClean="0"/>
              <a:t>While</a:t>
            </a:r>
            <a:endParaRPr lang="tr-TR" dirty="0"/>
          </a:p>
        </p:txBody>
      </p:sp>
      <p:sp>
        <p:nvSpPr>
          <p:cNvPr id="3" name="İçerik Yer Tutucusu 2"/>
          <p:cNvSpPr>
            <a:spLocks noGrp="1"/>
          </p:cNvSpPr>
          <p:nvPr>
            <p:ph idx="1"/>
          </p:nvPr>
        </p:nvSpPr>
        <p:spPr>
          <a:xfrm>
            <a:off x="251520" y="1268760"/>
            <a:ext cx="8640960" cy="5328592"/>
          </a:xfrm>
        </p:spPr>
        <p:txBody>
          <a:bodyPr>
            <a:normAutofit fontScale="70000" lnSpcReduction="20000"/>
          </a:bodyPr>
          <a:lstStyle/>
          <a:p>
            <a:r>
              <a:rPr lang="en-US" b="1" dirty="0"/>
              <a:t>"Whereas"</a:t>
            </a:r>
            <a:r>
              <a:rPr lang="en-US" dirty="0"/>
              <a:t> and </a:t>
            </a:r>
            <a:r>
              <a:rPr lang="en-US" b="1" dirty="0"/>
              <a:t>"while"</a:t>
            </a:r>
            <a:r>
              <a:rPr lang="en-US" dirty="0"/>
              <a:t> both show contrast or comparison but are used differently in legal language.</a:t>
            </a:r>
          </a:p>
          <a:p>
            <a:pPr marL="0" indent="0">
              <a:buNone/>
            </a:pPr>
            <a:r>
              <a:rPr lang="en-US" b="1" dirty="0"/>
              <a:t>Whereas</a:t>
            </a:r>
            <a:r>
              <a:rPr lang="en-US" dirty="0"/>
              <a:t>: Used in formal legal documents to introduce background information or statements of fact. It can mean "in consideration of" or "taking into account that."</a:t>
            </a:r>
          </a:p>
          <a:p>
            <a:pPr lvl="1"/>
            <a:r>
              <a:rPr lang="en-US" dirty="0"/>
              <a:t>Example: </a:t>
            </a:r>
            <a:r>
              <a:rPr lang="en-US" b="1" dirty="0"/>
              <a:t>“Whereas the Tenant agrees to pay rent on the first day of each month, the Landlord agrees to maintain the property in good condition</a:t>
            </a:r>
            <a:r>
              <a:rPr lang="en-US" b="1" dirty="0" smtClean="0"/>
              <a:t>.”</a:t>
            </a:r>
            <a:r>
              <a:rPr lang="tr-TR" b="1" dirty="0" smtClean="0"/>
              <a:t/>
            </a:r>
            <a:br>
              <a:rPr lang="tr-TR" b="1" dirty="0" smtClean="0"/>
            </a:br>
            <a:endParaRPr lang="en-US" dirty="0"/>
          </a:p>
          <a:p>
            <a:pPr marL="0" indent="0">
              <a:buNone/>
            </a:pPr>
            <a:r>
              <a:rPr lang="en-US" b="1" dirty="0"/>
              <a:t>While</a:t>
            </a:r>
            <a:r>
              <a:rPr lang="en-US" dirty="0"/>
              <a:t>: More commonly used in everyday language and legal texts to indicate a direct contrast or a simultaneous action.</a:t>
            </a:r>
          </a:p>
          <a:p>
            <a:pPr lvl="1"/>
            <a:r>
              <a:rPr lang="en-US" dirty="0"/>
              <a:t>Example: </a:t>
            </a:r>
            <a:r>
              <a:rPr lang="en-US" b="1" dirty="0"/>
              <a:t>“While the Buyer agrees to the payment terms, the Seller must deliver the goods within 30 days</a:t>
            </a:r>
            <a:r>
              <a:rPr lang="en-US" b="1" dirty="0" smtClean="0"/>
              <a:t>.”</a:t>
            </a:r>
            <a:r>
              <a:rPr lang="tr-TR" b="1" dirty="0" smtClean="0"/>
              <a:t/>
            </a:r>
            <a:br>
              <a:rPr lang="tr-TR" b="1" dirty="0" smtClean="0"/>
            </a:br>
            <a:endParaRPr lang="en-US" dirty="0"/>
          </a:p>
          <a:p>
            <a:pPr marL="0" indent="0">
              <a:buNone/>
            </a:pPr>
            <a:r>
              <a:rPr lang="en-US" b="1" dirty="0"/>
              <a:t>Key Difference:</a:t>
            </a:r>
          </a:p>
          <a:p>
            <a:r>
              <a:rPr lang="en-US" dirty="0"/>
              <a:t>"Whereas" sets the stage or context for legal statements.</a:t>
            </a:r>
          </a:p>
          <a:p>
            <a:r>
              <a:rPr lang="en-US" dirty="0"/>
              <a:t>"While" emphasizes contrast or parallel actions in a simpler manner.</a:t>
            </a:r>
          </a:p>
          <a:p>
            <a:pPr marL="0" indent="0">
              <a:buNone/>
            </a:pPr>
            <a:r>
              <a:rPr lang="tr-TR" b="1" dirty="0" smtClean="0"/>
              <a:t/>
            </a:r>
            <a:br>
              <a:rPr lang="tr-TR" b="1" dirty="0" smtClean="0"/>
            </a:br>
            <a:r>
              <a:rPr lang="en-US" b="1" dirty="0" smtClean="0"/>
              <a:t>“</a:t>
            </a:r>
            <a:r>
              <a:rPr lang="en-US" b="1" dirty="0"/>
              <a:t>Whereas John is the owner of the property, Lisa is the tenant.”</a:t>
            </a:r>
            <a:endParaRPr lang="en-US" dirty="0"/>
          </a:p>
          <a:p>
            <a:pPr marL="0" indent="0">
              <a:buNone/>
            </a:pPr>
            <a:r>
              <a:rPr lang="en-US" b="1" dirty="0"/>
              <a:t>“While John owns the property, Lisa only rents it</a:t>
            </a:r>
            <a:r>
              <a:rPr lang="en-US" b="1" dirty="0" smtClean="0"/>
              <a:t>.”</a:t>
            </a:r>
            <a:r>
              <a:rPr lang="tr-TR" b="1" dirty="0" smtClean="0"/>
              <a:t/>
            </a:r>
            <a:br>
              <a:rPr lang="tr-TR" b="1" dirty="0" smtClean="0"/>
            </a:br>
            <a:endParaRPr lang="en-US" dirty="0"/>
          </a:p>
          <a:p>
            <a:r>
              <a:rPr lang="en-US" dirty="0"/>
              <a:t>These examples illustrate how "whereas" is more formal and often used in legal settings, while "while" is straightforward and contrasts two facts or actions.</a:t>
            </a:r>
          </a:p>
        </p:txBody>
      </p:sp>
    </p:spTree>
    <p:extLst>
      <p:ext uri="{BB962C8B-B14F-4D97-AF65-F5344CB8AC3E}">
        <p14:creationId xmlns:p14="http://schemas.microsoft.com/office/powerpoint/2010/main" val="1755472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10000"/>
          </a:bodyPr>
          <a:lstStyle/>
          <a:p>
            <a:pPr marL="0" indent="0">
              <a:buNone/>
            </a:pPr>
            <a:r>
              <a:rPr lang="en-US" b="1" dirty="0"/>
              <a:t>In real property law, ownership, possession, and security interests may belong to different persons at the same time</a:t>
            </a:r>
            <a:r>
              <a:rPr lang="en-US" b="1" dirty="0" smtClean="0"/>
              <a:t>.</a:t>
            </a:r>
            <a:endParaRPr lang="tr-TR" b="1" dirty="0" smtClean="0"/>
          </a:p>
          <a:p>
            <a:pPr marL="0" indent="0">
              <a:buNone/>
            </a:pPr>
            <a:endParaRPr lang="tr-TR" b="1" dirty="0"/>
          </a:p>
          <a:p>
            <a:pPr marL="0" indent="0">
              <a:buNone/>
            </a:pPr>
            <a:r>
              <a:rPr lang="tr-TR" dirty="0" smtClean="0"/>
              <a:t>	</a:t>
            </a:r>
            <a:r>
              <a:rPr lang="en-US" b="1" u="sng" dirty="0" smtClean="0"/>
              <a:t>A</a:t>
            </a:r>
            <a:r>
              <a:rPr lang="en-US" u="sng" dirty="0" smtClean="0"/>
              <a:t> </a:t>
            </a:r>
            <a:r>
              <a:rPr lang="en-US" dirty="0"/>
              <a:t>may hold </a:t>
            </a:r>
            <a:r>
              <a:rPr lang="en-US" b="1" u="sng" dirty="0"/>
              <a:t>fee simple </a:t>
            </a:r>
            <a:r>
              <a:rPr lang="en-US" dirty="0"/>
              <a:t>ownership of a building, while </a:t>
            </a:r>
            <a:r>
              <a:rPr lang="en-US" b="1" u="sng" dirty="0"/>
              <a:t>B</a:t>
            </a:r>
            <a:r>
              <a:rPr lang="en-US" dirty="0"/>
              <a:t> possesses the property under a </a:t>
            </a:r>
            <a:r>
              <a:rPr lang="en-US" b="1" u="sng" dirty="0"/>
              <a:t>lease agreement</a:t>
            </a:r>
            <a:r>
              <a:rPr lang="en-US" dirty="0"/>
              <a:t>. At the same time, </a:t>
            </a:r>
            <a:r>
              <a:rPr lang="en-US" b="1" u="sng" dirty="0"/>
              <a:t>C</a:t>
            </a:r>
            <a:r>
              <a:rPr lang="en-US" dirty="0"/>
              <a:t> may hold a mortgage as a </a:t>
            </a:r>
            <a:r>
              <a:rPr lang="en-US" b="1" u="sng" dirty="0"/>
              <a:t>security interest </a:t>
            </a:r>
            <a:r>
              <a:rPr lang="en-US" dirty="0"/>
              <a:t>over the land, and </a:t>
            </a:r>
            <a:r>
              <a:rPr lang="en-US" b="1" u="sng" dirty="0"/>
              <a:t>D</a:t>
            </a:r>
            <a:r>
              <a:rPr lang="en-US" dirty="0"/>
              <a:t> may enjoy an </a:t>
            </a:r>
            <a:r>
              <a:rPr lang="en-US" b="1" u="sng" dirty="0"/>
              <a:t>easement</a:t>
            </a:r>
            <a:r>
              <a:rPr lang="en-US" dirty="0"/>
              <a:t> granting limited use rights. In such a situation, ownership, possession, and security interests are legally separated and distributed among multiple parties. This illustrates the </a:t>
            </a:r>
            <a:r>
              <a:rPr lang="en-US" b="1" dirty="0"/>
              <a:t>layered</a:t>
            </a:r>
            <a:r>
              <a:rPr lang="en-US" dirty="0"/>
              <a:t> and </a:t>
            </a:r>
            <a:r>
              <a:rPr lang="en-US" dirty="0" smtClean="0"/>
              <a:t>nature </a:t>
            </a:r>
            <a:r>
              <a:rPr lang="en-US" dirty="0"/>
              <a:t>of real property rights.</a:t>
            </a:r>
            <a:endParaRPr lang="en-US" b="1" dirty="0"/>
          </a:p>
        </p:txBody>
      </p:sp>
    </p:spTree>
    <p:extLst>
      <p:ext uri="{BB962C8B-B14F-4D97-AF65-F5344CB8AC3E}">
        <p14:creationId xmlns:p14="http://schemas.microsoft.com/office/powerpoint/2010/main" val="2839665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794352"/>
          </a:xfrm>
        </p:spPr>
        <p:txBody>
          <a:bodyPr>
            <a:normAutofit fontScale="90000"/>
          </a:bodyPr>
          <a:lstStyle/>
          <a:p>
            <a:r>
              <a:rPr lang="tr-TR" dirty="0" smtClean="0"/>
              <a:t>Language </a:t>
            </a:r>
            <a:r>
              <a:rPr lang="tr-TR" dirty="0" err="1" smtClean="0"/>
              <a:t>Use</a:t>
            </a:r>
            <a:r>
              <a:rPr lang="tr-TR" dirty="0" smtClean="0"/>
              <a:t> A; </a:t>
            </a:r>
            <a:r>
              <a:rPr lang="tr-TR" dirty="0" err="1" smtClean="0"/>
              <a:t>Answers</a:t>
            </a:r>
            <a:endParaRPr lang="tr-TR" dirty="0"/>
          </a:p>
        </p:txBody>
      </p:sp>
      <p:sp>
        <p:nvSpPr>
          <p:cNvPr id="3" name="İçerik Yer Tutucusu 2"/>
          <p:cNvSpPr>
            <a:spLocks noGrp="1"/>
          </p:cNvSpPr>
          <p:nvPr>
            <p:ph idx="1"/>
          </p:nvPr>
        </p:nvSpPr>
        <p:spPr>
          <a:xfrm>
            <a:off x="251520" y="1268760"/>
            <a:ext cx="8496944" cy="5184576"/>
          </a:xfrm>
        </p:spPr>
        <p:txBody>
          <a:bodyPr>
            <a:normAutofit fontScale="92500" lnSpcReduction="10000"/>
          </a:bodyPr>
          <a:lstStyle/>
          <a:p>
            <a:pPr marL="514350" indent="-514350">
              <a:buFont typeface="+mj-lt"/>
              <a:buAutoNum type="arabicPeriod"/>
            </a:pPr>
            <a:r>
              <a:rPr lang="tr-TR" b="1" u="sng" dirty="0" err="1" smtClean="0"/>
              <a:t>Whereas</a:t>
            </a:r>
            <a:r>
              <a:rPr lang="tr-TR" b="1" u="sng" dirty="0" smtClean="0"/>
              <a:t> </a:t>
            </a:r>
            <a:r>
              <a:rPr lang="tr-TR" dirty="0" smtClean="0"/>
              <a:t>a </a:t>
            </a:r>
            <a:r>
              <a:rPr lang="tr-TR" dirty="0" err="1" smtClean="0"/>
              <a:t>freehold</a:t>
            </a:r>
            <a:r>
              <a:rPr lang="tr-TR" dirty="0" smtClean="0"/>
              <a:t> </a:t>
            </a:r>
            <a:r>
              <a:rPr lang="tr-TR" dirty="0" err="1" smtClean="0"/>
              <a:t>estate</a:t>
            </a:r>
            <a:r>
              <a:rPr lang="tr-TR" dirty="0" smtClean="0"/>
              <a:t> </a:t>
            </a:r>
            <a:r>
              <a:rPr lang="tr-TR" dirty="0" err="1" smtClean="0"/>
              <a:t>refers</a:t>
            </a:r>
            <a:r>
              <a:rPr lang="tr-TR" dirty="0" smtClean="0"/>
              <a:t> </a:t>
            </a:r>
            <a:r>
              <a:rPr lang="tr-TR" dirty="0" err="1" smtClean="0"/>
              <a:t>to</a:t>
            </a:r>
            <a:r>
              <a:rPr lang="tr-TR" dirty="0" smtClean="0"/>
              <a:t> an </a:t>
            </a:r>
            <a:r>
              <a:rPr lang="tr-TR" dirty="0" err="1" smtClean="0"/>
              <a:t>estate</a:t>
            </a:r>
            <a:r>
              <a:rPr lang="tr-TR" dirty="0" smtClean="0"/>
              <a:t> in </a:t>
            </a:r>
            <a:r>
              <a:rPr lang="tr-TR" dirty="0" err="1" smtClean="0"/>
              <a:t>which</a:t>
            </a:r>
            <a:r>
              <a:rPr lang="tr-TR" dirty="0" smtClean="0"/>
              <a:t> </a:t>
            </a:r>
            <a:r>
              <a:rPr lang="tr-TR" dirty="0" err="1" smtClean="0"/>
              <a:t>ownership</a:t>
            </a:r>
            <a:r>
              <a:rPr lang="tr-TR" dirty="0" smtClean="0"/>
              <a:t> is </a:t>
            </a:r>
            <a:r>
              <a:rPr lang="tr-TR" dirty="0" err="1" smtClean="0"/>
              <a:t>for</a:t>
            </a:r>
            <a:r>
              <a:rPr lang="tr-TR" dirty="0" smtClean="0"/>
              <a:t> an </a:t>
            </a:r>
            <a:r>
              <a:rPr lang="tr-TR" dirty="0" err="1" smtClean="0"/>
              <a:t>indeterminate</a:t>
            </a:r>
            <a:r>
              <a:rPr lang="tr-TR" dirty="0" smtClean="0"/>
              <a:t> </a:t>
            </a:r>
            <a:r>
              <a:rPr lang="tr-TR" dirty="0" err="1" smtClean="0"/>
              <a:t>lenght</a:t>
            </a:r>
            <a:r>
              <a:rPr lang="tr-TR" dirty="0" smtClean="0"/>
              <a:t> of time, a </a:t>
            </a:r>
            <a:r>
              <a:rPr lang="tr-TR" dirty="0" err="1" smtClean="0"/>
              <a:t>lease</a:t>
            </a:r>
            <a:r>
              <a:rPr lang="tr-TR" dirty="0" smtClean="0"/>
              <a:t> </a:t>
            </a:r>
            <a:r>
              <a:rPr lang="tr-TR" dirty="0" err="1" smtClean="0"/>
              <a:t>hold</a:t>
            </a:r>
            <a:r>
              <a:rPr lang="tr-TR" dirty="0" smtClean="0"/>
              <a:t> is </a:t>
            </a:r>
            <a:r>
              <a:rPr lang="tr-TR" dirty="0" err="1" smtClean="0"/>
              <a:t>the</a:t>
            </a:r>
            <a:r>
              <a:rPr lang="tr-TR" dirty="0" smtClean="0"/>
              <a:t> </a:t>
            </a:r>
            <a:r>
              <a:rPr lang="tr-TR" dirty="0" err="1" smtClean="0"/>
              <a:t>term</a:t>
            </a:r>
            <a:r>
              <a:rPr lang="tr-TR" dirty="0" smtClean="0"/>
              <a:t> </a:t>
            </a:r>
            <a:r>
              <a:rPr lang="tr-TR" dirty="0" err="1" smtClean="0"/>
              <a:t>for</a:t>
            </a:r>
            <a:r>
              <a:rPr lang="tr-TR" dirty="0" smtClean="0"/>
              <a:t> </a:t>
            </a:r>
            <a:r>
              <a:rPr lang="tr-TR" dirty="0" err="1" smtClean="0"/>
              <a:t>the</a:t>
            </a:r>
            <a:r>
              <a:rPr lang="tr-TR" dirty="0" smtClean="0"/>
              <a:t> </a:t>
            </a:r>
            <a:r>
              <a:rPr lang="tr-TR" dirty="0" err="1" smtClean="0"/>
              <a:t>right</a:t>
            </a:r>
            <a:r>
              <a:rPr lang="tr-TR" dirty="0" smtClean="0"/>
              <a:t> </a:t>
            </a:r>
            <a:r>
              <a:rPr lang="tr-TR" dirty="0" err="1" smtClean="0"/>
              <a:t>to</a:t>
            </a:r>
            <a:r>
              <a:rPr lang="tr-TR" dirty="0" smtClean="0"/>
              <a:t> </a:t>
            </a:r>
            <a:r>
              <a:rPr lang="tr-TR" dirty="0" err="1" smtClean="0"/>
              <a:t>posession</a:t>
            </a:r>
            <a:r>
              <a:rPr lang="tr-TR" dirty="0" smtClean="0"/>
              <a:t> </a:t>
            </a:r>
            <a:r>
              <a:rPr lang="tr-TR" dirty="0" err="1" smtClean="0"/>
              <a:t>and</a:t>
            </a:r>
            <a:r>
              <a:rPr lang="tr-TR" dirty="0" smtClean="0"/>
              <a:t> </a:t>
            </a:r>
            <a:r>
              <a:rPr lang="tr-TR" dirty="0" err="1" smtClean="0"/>
              <a:t>use</a:t>
            </a:r>
            <a:r>
              <a:rPr lang="tr-TR" dirty="0" smtClean="0"/>
              <a:t> of </a:t>
            </a:r>
            <a:r>
              <a:rPr lang="tr-TR" dirty="0" err="1" smtClean="0"/>
              <a:t>land</a:t>
            </a:r>
            <a:r>
              <a:rPr lang="tr-TR" dirty="0" smtClean="0"/>
              <a:t> </a:t>
            </a:r>
            <a:r>
              <a:rPr lang="tr-TR" dirty="0" err="1" smtClean="0"/>
              <a:t>for</a:t>
            </a:r>
            <a:r>
              <a:rPr lang="tr-TR" dirty="0" smtClean="0"/>
              <a:t> a </a:t>
            </a:r>
            <a:r>
              <a:rPr lang="tr-TR" dirty="0" err="1" smtClean="0"/>
              <a:t>fixed</a:t>
            </a:r>
            <a:r>
              <a:rPr lang="tr-TR" dirty="0" smtClean="0"/>
              <a:t> </a:t>
            </a:r>
            <a:r>
              <a:rPr lang="tr-TR" dirty="0" err="1" smtClean="0"/>
              <a:t>period</a:t>
            </a:r>
            <a:r>
              <a:rPr lang="tr-TR" dirty="0" smtClean="0"/>
              <a:t> of time</a:t>
            </a:r>
            <a:br>
              <a:rPr lang="tr-TR" dirty="0" smtClean="0"/>
            </a:br>
            <a:endParaRPr lang="tr-TR" dirty="0" smtClean="0"/>
          </a:p>
          <a:p>
            <a:pPr marL="514350" indent="-514350">
              <a:buFont typeface="+mj-lt"/>
              <a:buAutoNum type="arabicPeriod"/>
            </a:pPr>
            <a:r>
              <a:rPr lang="tr-TR" dirty="0" smtClean="0"/>
              <a:t>A </a:t>
            </a:r>
            <a:r>
              <a:rPr lang="tr-TR" dirty="0" err="1" smtClean="0"/>
              <a:t>lease</a:t>
            </a:r>
            <a:r>
              <a:rPr lang="tr-TR" dirty="0" smtClean="0"/>
              <a:t> is an </a:t>
            </a:r>
            <a:r>
              <a:rPr lang="tr-TR" dirty="0" err="1" smtClean="0"/>
              <a:t>agreement</a:t>
            </a:r>
            <a:r>
              <a:rPr lang="tr-TR" dirty="0" smtClean="0"/>
              <a:t> </a:t>
            </a:r>
            <a:r>
              <a:rPr lang="tr-TR" dirty="0" err="1" smtClean="0"/>
              <a:t>by</a:t>
            </a:r>
            <a:r>
              <a:rPr lang="tr-TR" dirty="0" smtClean="0"/>
              <a:t> </a:t>
            </a:r>
            <a:r>
              <a:rPr lang="tr-TR" dirty="0" err="1" smtClean="0"/>
              <a:t>which</a:t>
            </a:r>
            <a:r>
              <a:rPr lang="tr-TR" dirty="0" smtClean="0"/>
              <a:t> a </a:t>
            </a:r>
            <a:r>
              <a:rPr lang="tr-TR" dirty="0" err="1" smtClean="0"/>
              <a:t>lessor</a:t>
            </a:r>
            <a:r>
              <a:rPr lang="tr-TR" dirty="0" smtClean="0"/>
              <a:t> </a:t>
            </a:r>
            <a:r>
              <a:rPr lang="tr-TR" dirty="0" err="1" smtClean="0"/>
              <a:t>gives</a:t>
            </a:r>
            <a:r>
              <a:rPr lang="tr-TR" dirty="0" smtClean="0"/>
              <a:t> </a:t>
            </a:r>
            <a:r>
              <a:rPr lang="tr-TR" dirty="0" err="1" smtClean="0"/>
              <a:t>the</a:t>
            </a:r>
            <a:r>
              <a:rPr lang="tr-TR" dirty="0" smtClean="0"/>
              <a:t> </a:t>
            </a:r>
            <a:r>
              <a:rPr lang="tr-TR" dirty="0" err="1" smtClean="0"/>
              <a:t>right</a:t>
            </a:r>
            <a:r>
              <a:rPr lang="tr-TR" dirty="0" smtClean="0"/>
              <a:t> of </a:t>
            </a:r>
            <a:r>
              <a:rPr lang="tr-TR" dirty="0" err="1" smtClean="0"/>
              <a:t>posession</a:t>
            </a:r>
            <a:r>
              <a:rPr lang="tr-TR" dirty="0" smtClean="0"/>
              <a:t> of </a:t>
            </a:r>
            <a:r>
              <a:rPr lang="tr-TR" dirty="0" err="1" smtClean="0"/>
              <a:t>real</a:t>
            </a:r>
            <a:r>
              <a:rPr lang="tr-TR" dirty="0" smtClean="0"/>
              <a:t> </a:t>
            </a:r>
            <a:r>
              <a:rPr lang="tr-TR" dirty="0" err="1" smtClean="0"/>
              <a:t>property</a:t>
            </a:r>
            <a:r>
              <a:rPr lang="tr-TR" dirty="0" smtClean="0"/>
              <a:t> </a:t>
            </a:r>
            <a:r>
              <a:rPr lang="tr-TR" dirty="0" err="1" smtClean="0"/>
              <a:t>to</a:t>
            </a:r>
            <a:r>
              <a:rPr lang="tr-TR" dirty="0" smtClean="0"/>
              <a:t> a </a:t>
            </a:r>
            <a:r>
              <a:rPr lang="tr-TR" dirty="0" err="1" smtClean="0"/>
              <a:t>lessee</a:t>
            </a:r>
            <a:r>
              <a:rPr lang="tr-TR" dirty="0" smtClean="0"/>
              <a:t> </a:t>
            </a:r>
            <a:r>
              <a:rPr lang="tr-TR" dirty="0" err="1" smtClean="0"/>
              <a:t>for</a:t>
            </a:r>
            <a:r>
              <a:rPr lang="tr-TR" dirty="0" smtClean="0"/>
              <a:t> a </a:t>
            </a:r>
            <a:r>
              <a:rPr lang="tr-TR" dirty="0" err="1" smtClean="0"/>
              <a:t>specified</a:t>
            </a:r>
            <a:r>
              <a:rPr lang="tr-TR" dirty="0" smtClean="0"/>
              <a:t> </a:t>
            </a:r>
            <a:r>
              <a:rPr lang="tr-TR" dirty="0" err="1" smtClean="0"/>
              <a:t>term</a:t>
            </a:r>
            <a:r>
              <a:rPr lang="tr-TR" dirty="0" smtClean="0"/>
              <a:t> </a:t>
            </a:r>
            <a:r>
              <a:rPr lang="tr-TR" dirty="0" err="1" smtClean="0"/>
              <a:t>and</a:t>
            </a:r>
            <a:r>
              <a:rPr lang="tr-TR" dirty="0" smtClean="0"/>
              <a:t> </a:t>
            </a:r>
            <a:r>
              <a:rPr lang="tr-TR" dirty="0" err="1" smtClean="0"/>
              <a:t>for</a:t>
            </a:r>
            <a:r>
              <a:rPr lang="tr-TR" dirty="0" smtClean="0"/>
              <a:t> a </a:t>
            </a:r>
            <a:r>
              <a:rPr lang="tr-TR" dirty="0" err="1" smtClean="0"/>
              <a:t>specified</a:t>
            </a:r>
            <a:r>
              <a:rPr lang="tr-TR" dirty="0" smtClean="0"/>
              <a:t> </a:t>
            </a:r>
            <a:r>
              <a:rPr lang="tr-TR" dirty="0" err="1" smtClean="0"/>
              <a:t>consideration</a:t>
            </a:r>
            <a:r>
              <a:rPr lang="tr-TR" dirty="0" smtClean="0"/>
              <a:t>, </a:t>
            </a:r>
            <a:r>
              <a:rPr lang="tr-TR" b="1" u="sng" dirty="0" err="1" smtClean="0"/>
              <a:t>whereas</a:t>
            </a:r>
            <a:r>
              <a:rPr lang="tr-TR" b="1" dirty="0"/>
              <a:t> </a:t>
            </a:r>
            <a:r>
              <a:rPr lang="tr-TR" dirty="0" smtClean="0"/>
              <a:t> a </a:t>
            </a:r>
            <a:r>
              <a:rPr lang="tr-TR" dirty="0" err="1" smtClean="0"/>
              <a:t>license</a:t>
            </a:r>
            <a:r>
              <a:rPr lang="tr-TR" dirty="0" smtClean="0"/>
              <a:t> is </a:t>
            </a:r>
            <a:r>
              <a:rPr lang="tr-TR" dirty="0" err="1" smtClean="0"/>
              <a:t>only</a:t>
            </a:r>
            <a:r>
              <a:rPr lang="tr-TR" dirty="0" smtClean="0"/>
              <a:t> </a:t>
            </a:r>
            <a:r>
              <a:rPr lang="tr-TR" dirty="0" err="1" smtClean="0"/>
              <a:t>the</a:t>
            </a:r>
            <a:r>
              <a:rPr lang="tr-TR" dirty="0" smtClean="0"/>
              <a:t> </a:t>
            </a:r>
            <a:r>
              <a:rPr lang="tr-TR" dirty="0" err="1" smtClean="0"/>
              <a:t>rşght</a:t>
            </a:r>
            <a:r>
              <a:rPr lang="tr-TR" dirty="0" smtClean="0"/>
              <a:t> </a:t>
            </a:r>
            <a:r>
              <a:rPr lang="tr-TR" dirty="0" err="1" smtClean="0"/>
              <a:t>to</a:t>
            </a:r>
            <a:r>
              <a:rPr lang="tr-TR" dirty="0" smtClean="0"/>
              <a:t> </a:t>
            </a:r>
            <a:r>
              <a:rPr lang="tr-TR" dirty="0" err="1" smtClean="0"/>
              <a:t>use</a:t>
            </a:r>
            <a:r>
              <a:rPr lang="tr-TR" dirty="0" smtClean="0"/>
              <a:t> </a:t>
            </a:r>
            <a:r>
              <a:rPr lang="tr-TR" dirty="0" err="1" smtClean="0"/>
              <a:t>without</a:t>
            </a:r>
            <a:r>
              <a:rPr lang="tr-TR" dirty="0" smtClean="0"/>
              <a:t> </a:t>
            </a:r>
            <a:r>
              <a:rPr lang="tr-TR" dirty="0" err="1" smtClean="0"/>
              <a:t>having</a:t>
            </a:r>
            <a:r>
              <a:rPr lang="tr-TR" dirty="0" smtClean="0"/>
              <a:t> </a:t>
            </a:r>
            <a:r>
              <a:rPr lang="tr-TR" dirty="0" err="1" smtClean="0"/>
              <a:t>exclusive</a:t>
            </a:r>
            <a:r>
              <a:rPr lang="tr-TR" dirty="0" smtClean="0"/>
              <a:t> </a:t>
            </a:r>
            <a:r>
              <a:rPr lang="tr-TR" dirty="0" err="1" smtClean="0"/>
              <a:t>posession</a:t>
            </a:r>
            <a:r>
              <a:rPr lang="tr-TR" dirty="0" smtClean="0"/>
              <a:t>.</a:t>
            </a:r>
            <a:br>
              <a:rPr lang="tr-TR" dirty="0" smtClean="0"/>
            </a:br>
            <a:endParaRPr lang="tr-TR" dirty="0" smtClean="0"/>
          </a:p>
          <a:p>
            <a:pPr marL="514350" indent="-514350">
              <a:buFont typeface="+mj-lt"/>
              <a:buAutoNum type="arabicPeriod"/>
            </a:pPr>
            <a:r>
              <a:rPr lang="tr-TR" dirty="0" smtClean="0"/>
              <a:t>An </a:t>
            </a:r>
            <a:r>
              <a:rPr lang="tr-TR" dirty="0" err="1" smtClean="0"/>
              <a:t>easement</a:t>
            </a:r>
            <a:r>
              <a:rPr lang="tr-TR" dirty="0" smtClean="0"/>
              <a:t> is a </a:t>
            </a:r>
            <a:r>
              <a:rPr lang="tr-TR" dirty="0" err="1" smtClean="0"/>
              <a:t>right</a:t>
            </a:r>
            <a:r>
              <a:rPr lang="tr-TR" dirty="0" smtClean="0"/>
              <a:t> </a:t>
            </a:r>
            <a:r>
              <a:rPr lang="tr-TR" dirty="0" err="1" smtClean="0"/>
              <a:t>to</a:t>
            </a:r>
            <a:r>
              <a:rPr lang="tr-TR" dirty="0" smtClean="0"/>
              <a:t> </a:t>
            </a:r>
            <a:r>
              <a:rPr lang="tr-TR" dirty="0" err="1" smtClean="0"/>
              <a:t>make</a:t>
            </a:r>
            <a:r>
              <a:rPr lang="tr-TR" dirty="0" smtClean="0"/>
              <a:t> </a:t>
            </a:r>
            <a:r>
              <a:rPr lang="tr-TR" dirty="0" err="1" smtClean="0"/>
              <a:t>limited</a:t>
            </a:r>
            <a:r>
              <a:rPr lang="tr-TR" dirty="0" smtClean="0"/>
              <a:t> </a:t>
            </a:r>
            <a:r>
              <a:rPr lang="tr-TR" dirty="0" err="1" smtClean="0"/>
              <a:t>use</a:t>
            </a:r>
            <a:r>
              <a:rPr lang="tr-TR" dirty="0" smtClean="0"/>
              <a:t> of </a:t>
            </a:r>
            <a:r>
              <a:rPr lang="tr-TR" dirty="0" err="1" smtClean="0"/>
              <a:t>another’s</a:t>
            </a:r>
            <a:r>
              <a:rPr lang="tr-TR" dirty="0" smtClean="0"/>
              <a:t> </a:t>
            </a:r>
            <a:r>
              <a:rPr lang="tr-TR" dirty="0" err="1" smtClean="0"/>
              <a:t>real</a:t>
            </a:r>
            <a:r>
              <a:rPr lang="tr-TR" dirty="0" smtClean="0"/>
              <a:t> </a:t>
            </a:r>
            <a:r>
              <a:rPr lang="tr-TR" dirty="0" err="1" smtClean="0"/>
              <a:t>property</a:t>
            </a:r>
            <a:r>
              <a:rPr lang="tr-TR" dirty="0" smtClean="0"/>
              <a:t> ,</a:t>
            </a:r>
            <a:r>
              <a:rPr lang="tr-TR" b="1" u="sng" dirty="0" err="1" smtClean="0"/>
              <a:t>while</a:t>
            </a:r>
            <a:r>
              <a:rPr lang="tr-TR" b="1" dirty="0" smtClean="0"/>
              <a:t> </a:t>
            </a:r>
            <a:r>
              <a:rPr lang="tr-TR" dirty="0" smtClean="0"/>
              <a:t> </a:t>
            </a:r>
            <a:r>
              <a:rPr lang="tr-TR" dirty="0" err="1" smtClean="0"/>
              <a:t>usufruct</a:t>
            </a:r>
            <a:r>
              <a:rPr lang="tr-TR" dirty="0" smtClean="0"/>
              <a:t> </a:t>
            </a:r>
            <a:r>
              <a:rPr lang="tr-TR" dirty="0" err="1" smtClean="0"/>
              <a:t>refers</a:t>
            </a:r>
            <a:r>
              <a:rPr lang="tr-TR" dirty="0" smtClean="0"/>
              <a:t> </a:t>
            </a:r>
            <a:r>
              <a:rPr lang="tr-TR" dirty="0" err="1" smtClean="0"/>
              <a:t>to</a:t>
            </a:r>
            <a:r>
              <a:rPr lang="tr-TR" dirty="0" smtClean="0"/>
              <a:t> </a:t>
            </a:r>
            <a:r>
              <a:rPr lang="tr-TR" dirty="0" err="1" smtClean="0"/>
              <a:t>the</a:t>
            </a:r>
            <a:r>
              <a:rPr lang="tr-TR" dirty="0" smtClean="0"/>
              <a:t> </a:t>
            </a:r>
            <a:r>
              <a:rPr lang="tr-TR" dirty="0" err="1" smtClean="0"/>
              <a:t>right</a:t>
            </a:r>
            <a:r>
              <a:rPr lang="tr-TR" dirty="0" smtClean="0"/>
              <a:t> </a:t>
            </a:r>
            <a:r>
              <a:rPr lang="tr-TR" dirty="0" err="1" smtClean="0"/>
              <a:t>to</a:t>
            </a:r>
            <a:r>
              <a:rPr lang="tr-TR" dirty="0" smtClean="0"/>
              <a:t> </a:t>
            </a:r>
            <a:r>
              <a:rPr lang="tr-TR" dirty="0" err="1" smtClean="0"/>
              <a:t>use</a:t>
            </a:r>
            <a:r>
              <a:rPr lang="tr-TR" dirty="0" smtClean="0"/>
              <a:t> </a:t>
            </a:r>
            <a:r>
              <a:rPr lang="tr-TR" dirty="0" err="1" smtClean="0"/>
              <a:t>and</a:t>
            </a:r>
            <a:r>
              <a:rPr lang="tr-TR" dirty="0" smtClean="0"/>
              <a:t> </a:t>
            </a:r>
            <a:r>
              <a:rPr lang="tr-TR" dirty="0" err="1" smtClean="0"/>
              <a:t>derive</a:t>
            </a:r>
            <a:r>
              <a:rPr lang="tr-TR" dirty="0" smtClean="0"/>
              <a:t> </a:t>
            </a:r>
            <a:r>
              <a:rPr lang="tr-TR" dirty="0" err="1" smtClean="0"/>
              <a:t>profit</a:t>
            </a:r>
            <a:r>
              <a:rPr lang="tr-TR" dirty="0" smtClean="0"/>
              <a:t> </a:t>
            </a:r>
            <a:r>
              <a:rPr lang="tr-TR" dirty="0" err="1" smtClean="0"/>
              <a:t>from</a:t>
            </a:r>
            <a:r>
              <a:rPr lang="tr-TR" dirty="0" smtClean="0"/>
              <a:t> </a:t>
            </a:r>
            <a:r>
              <a:rPr lang="tr-TR" dirty="0" err="1" smtClean="0"/>
              <a:t>property</a:t>
            </a:r>
            <a:r>
              <a:rPr lang="tr-TR" dirty="0" smtClean="0"/>
              <a:t> </a:t>
            </a:r>
            <a:r>
              <a:rPr lang="tr-TR" dirty="0" err="1" smtClean="0"/>
              <a:t>belonging</a:t>
            </a:r>
            <a:r>
              <a:rPr lang="tr-TR" dirty="0" smtClean="0"/>
              <a:t> </a:t>
            </a:r>
            <a:r>
              <a:rPr lang="tr-TR" dirty="0" err="1" smtClean="0"/>
              <a:t>to</a:t>
            </a:r>
            <a:r>
              <a:rPr lang="tr-TR" dirty="0" smtClean="0"/>
              <a:t> </a:t>
            </a:r>
            <a:r>
              <a:rPr lang="tr-TR" dirty="0" err="1" smtClean="0"/>
              <a:t>someone</a:t>
            </a:r>
            <a:r>
              <a:rPr lang="tr-TR" dirty="0"/>
              <a:t> </a:t>
            </a:r>
            <a:r>
              <a:rPr lang="tr-TR" dirty="0" smtClean="0"/>
              <a:t>ekse, </a:t>
            </a:r>
            <a:r>
              <a:rPr lang="tr-TR" dirty="0" err="1" smtClean="0"/>
              <a:t>provided</a:t>
            </a:r>
            <a:r>
              <a:rPr lang="tr-TR" dirty="0" smtClean="0"/>
              <a:t> </a:t>
            </a:r>
            <a:r>
              <a:rPr lang="tr-TR" dirty="0" err="1" smtClean="0"/>
              <a:t>that</a:t>
            </a:r>
            <a:r>
              <a:rPr lang="tr-TR" dirty="0" smtClean="0"/>
              <a:t> </a:t>
            </a:r>
            <a:r>
              <a:rPr lang="tr-TR" dirty="0" err="1" smtClean="0"/>
              <a:t>the</a:t>
            </a:r>
            <a:r>
              <a:rPr lang="tr-TR" dirty="0" smtClean="0"/>
              <a:t> </a:t>
            </a:r>
            <a:r>
              <a:rPr lang="tr-TR" dirty="0" err="1" smtClean="0"/>
              <a:t>propert</a:t>
            </a:r>
            <a:r>
              <a:rPr lang="tr-TR" dirty="0" smtClean="0"/>
              <a:t> </a:t>
            </a:r>
            <a:r>
              <a:rPr lang="tr-TR" dirty="0" err="1" smtClean="0"/>
              <a:t>itself</a:t>
            </a:r>
            <a:r>
              <a:rPr lang="tr-TR" dirty="0" smtClean="0"/>
              <a:t> is not </a:t>
            </a:r>
            <a:r>
              <a:rPr lang="tr-TR" dirty="0" err="1" smtClean="0"/>
              <a:t>harmed</a:t>
            </a:r>
            <a:r>
              <a:rPr lang="tr-TR" dirty="0" smtClean="0"/>
              <a:t> in </a:t>
            </a:r>
            <a:r>
              <a:rPr lang="tr-TR" dirty="0" err="1" smtClean="0"/>
              <a:t>any</a:t>
            </a:r>
            <a:r>
              <a:rPr lang="tr-TR" dirty="0" smtClean="0"/>
              <a:t> </a:t>
            </a:r>
            <a:r>
              <a:rPr lang="tr-TR" dirty="0" err="1" smtClean="0"/>
              <a:t>way</a:t>
            </a:r>
            <a:r>
              <a:rPr lang="tr-TR" dirty="0" smtClean="0"/>
              <a:t>.</a:t>
            </a:r>
          </a:p>
          <a:p>
            <a:pPr marL="514350" indent="-514350">
              <a:buFont typeface="+mj-lt"/>
              <a:buAutoNum type="arabicPeriod"/>
            </a:pPr>
            <a:endParaRPr lang="tr-TR" dirty="0"/>
          </a:p>
        </p:txBody>
      </p:sp>
    </p:spTree>
    <p:extLst>
      <p:ext uri="{BB962C8B-B14F-4D97-AF65-F5344CB8AC3E}">
        <p14:creationId xmlns:p14="http://schemas.microsoft.com/office/powerpoint/2010/main" val="1247794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0988" y="260648"/>
            <a:ext cx="8229600" cy="1143000"/>
          </a:xfrm>
        </p:spPr>
        <p:txBody>
          <a:bodyPr/>
          <a:lstStyle/>
          <a:p>
            <a:r>
              <a:rPr lang="tr-TR" dirty="0" smtClean="0"/>
              <a:t>Reading B: </a:t>
            </a:r>
            <a:r>
              <a:rPr lang="tr-TR" dirty="0" err="1" smtClean="0"/>
              <a:t>Practice</a:t>
            </a:r>
            <a:r>
              <a:rPr lang="tr-TR" dirty="0" smtClean="0"/>
              <a:t> </a:t>
            </a:r>
            <a:r>
              <a:rPr lang="tr-TR" dirty="0" err="1" smtClean="0"/>
              <a:t>Areas</a:t>
            </a:r>
            <a:endParaRPr lang="tr-TR" dirty="0"/>
          </a:p>
        </p:txBody>
      </p:sp>
      <p:sp>
        <p:nvSpPr>
          <p:cNvPr id="3" name="İçerik Yer Tutucusu 2"/>
          <p:cNvSpPr>
            <a:spLocks noGrp="1"/>
          </p:cNvSpPr>
          <p:nvPr>
            <p:ph idx="1"/>
          </p:nvPr>
        </p:nvSpPr>
        <p:spPr/>
        <p:txBody>
          <a:bodyPr/>
          <a:lstStyle/>
          <a:p>
            <a:endParaRPr lang="tr-TR" dirty="0"/>
          </a:p>
        </p:txBody>
      </p:sp>
      <p:pic>
        <p:nvPicPr>
          <p:cNvPr id="1026" name="Picture 2" descr="C:\Users\46789295336\Desktop\Ekran Alıntısı.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988" y="1556792"/>
            <a:ext cx="8395468"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346785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3467"/>
            <a:ext cx="8229600" cy="1143000"/>
          </a:xfrm>
        </p:spPr>
        <p:txBody>
          <a:bodyPr/>
          <a:lstStyle/>
          <a:p>
            <a:r>
              <a:rPr lang="tr-TR" dirty="0" smtClean="0"/>
              <a:t>Reading C: Background </a:t>
            </a:r>
            <a:r>
              <a:rPr lang="tr-TR" dirty="0" err="1" smtClean="0"/>
              <a:t>Notes</a:t>
            </a:r>
            <a:endParaRPr lang="tr-TR" dirty="0"/>
          </a:p>
        </p:txBody>
      </p:sp>
      <p:sp>
        <p:nvSpPr>
          <p:cNvPr id="3" name="İçerik Yer Tutucusu 2"/>
          <p:cNvSpPr>
            <a:spLocks noGrp="1"/>
          </p:cNvSpPr>
          <p:nvPr>
            <p:ph idx="1"/>
          </p:nvPr>
        </p:nvSpPr>
        <p:spPr>
          <a:xfrm>
            <a:off x="251520" y="1268760"/>
            <a:ext cx="8640960" cy="5343872"/>
          </a:xfrm>
        </p:spPr>
        <p:txBody>
          <a:bodyPr>
            <a:normAutofit fontScale="85000" lnSpcReduction="20000"/>
          </a:bodyPr>
          <a:lstStyle/>
          <a:p>
            <a:r>
              <a:rPr lang="tr-TR" b="1" u="sng" dirty="0" err="1" smtClean="0"/>
              <a:t>Quiet</a:t>
            </a:r>
            <a:r>
              <a:rPr lang="tr-TR" b="1" u="sng" dirty="0" smtClean="0"/>
              <a:t> </a:t>
            </a:r>
            <a:r>
              <a:rPr lang="tr-TR" b="1" u="sng" dirty="0" err="1" smtClean="0"/>
              <a:t>Enjoyment</a:t>
            </a:r>
            <a:r>
              <a:rPr lang="tr-TR" b="1" u="sng" dirty="0" smtClean="0"/>
              <a:t> </a:t>
            </a:r>
            <a:r>
              <a:rPr lang="tr-TR" b="1" u="sng" dirty="0" err="1" smtClean="0"/>
              <a:t>Clause</a:t>
            </a:r>
            <a:r>
              <a:rPr lang="tr-TR" b="1" u="sng" dirty="0" smtClean="0"/>
              <a:t>: </a:t>
            </a:r>
            <a:r>
              <a:rPr lang="tr-TR" dirty="0" err="1" smtClean="0"/>
              <a:t>Gives</a:t>
            </a:r>
            <a:r>
              <a:rPr lang="tr-TR" dirty="0" smtClean="0"/>
              <a:t> a </a:t>
            </a:r>
            <a:r>
              <a:rPr lang="tr-TR" dirty="0" err="1" smtClean="0"/>
              <a:t>tenant</a:t>
            </a:r>
            <a:r>
              <a:rPr lang="tr-TR" dirty="0" smtClean="0"/>
              <a:t> </a:t>
            </a:r>
            <a:r>
              <a:rPr lang="tr-TR" dirty="0" err="1" smtClean="0"/>
              <a:t>the</a:t>
            </a:r>
            <a:r>
              <a:rPr lang="tr-TR" dirty="0" smtClean="0"/>
              <a:t> </a:t>
            </a:r>
            <a:r>
              <a:rPr lang="tr-TR" dirty="0" err="1" smtClean="0"/>
              <a:t>right</a:t>
            </a:r>
            <a:r>
              <a:rPr lang="tr-TR" dirty="0" smtClean="0"/>
              <a:t> </a:t>
            </a:r>
            <a:r>
              <a:rPr lang="tr-TR" dirty="0" err="1" smtClean="0"/>
              <a:t>to</a:t>
            </a:r>
            <a:r>
              <a:rPr lang="tr-TR" dirty="0" smtClean="0"/>
              <a:t> </a:t>
            </a:r>
            <a:r>
              <a:rPr lang="tr-TR" dirty="0" err="1" smtClean="0"/>
              <a:t>live</a:t>
            </a:r>
            <a:r>
              <a:rPr lang="tr-TR" dirty="0" smtClean="0"/>
              <a:t> in </a:t>
            </a:r>
            <a:r>
              <a:rPr lang="tr-TR" dirty="0" err="1" smtClean="0"/>
              <a:t>peace</a:t>
            </a:r>
            <a:r>
              <a:rPr lang="tr-TR" dirty="0" smtClean="0"/>
              <a:t> </a:t>
            </a:r>
            <a:r>
              <a:rPr lang="tr-TR" dirty="0" err="1" smtClean="0"/>
              <a:t>without</a:t>
            </a:r>
            <a:r>
              <a:rPr lang="tr-TR" dirty="0" smtClean="0"/>
              <a:t> </a:t>
            </a:r>
            <a:r>
              <a:rPr lang="tr-TR" dirty="0" err="1" smtClean="0"/>
              <a:t>interference</a:t>
            </a:r>
            <a:r>
              <a:rPr lang="tr-TR" dirty="0" smtClean="0"/>
              <a:t> </a:t>
            </a:r>
            <a:r>
              <a:rPr lang="tr-TR" dirty="0" err="1" smtClean="0"/>
              <a:t>from</a:t>
            </a:r>
            <a:r>
              <a:rPr lang="tr-TR" dirty="0" smtClean="0"/>
              <a:t> </a:t>
            </a:r>
            <a:r>
              <a:rPr lang="tr-TR" dirty="0" err="1" smtClean="0"/>
              <a:t>the</a:t>
            </a:r>
            <a:r>
              <a:rPr lang="tr-TR" dirty="0" smtClean="0"/>
              <a:t> </a:t>
            </a:r>
            <a:r>
              <a:rPr lang="tr-TR" dirty="0" err="1" smtClean="0"/>
              <a:t>landlord</a:t>
            </a:r>
            <a:r>
              <a:rPr lang="tr-TR" dirty="0" smtClean="0"/>
              <a:t>. </a:t>
            </a:r>
            <a:br>
              <a:rPr lang="tr-TR" dirty="0" smtClean="0"/>
            </a:br>
            <a:endParaRPr lang="tr-TR" dirty="0"/>
          </a:p>
          <a:p>
            <a:r>
              <a:rPr lang="tr-TR" b="1" u="sng" dirty="0" err="1" smtClean="0"/>
              <a:t>Waiver</a:t>
            </a:r>
            <a:r>
              <a:rPr lang="tr-TR" b="1" u="sng" dirty="0" smtClean="0"/>
              <a:t> </a:t>
            </a:r>
            <a:r>
              <a:rPr lang="tr-TR" b="1" u="sng" dirty="0" err="1" smtClean="0"/>
              <a:t>Clause</a:t>
            </a:r>
            <a:r>
              <a:rPr lang="tr-TR" b="1" u="sng" dirty="0" smtClean="0"/>
              <a:t>:</a:t>
            </a:r>
            <a:r>
              <a:rPr lang="tr-TR" dirty="0" smtClean="0"/>
              <a:t> </a:t>
            </a:r>
            <a:r>
              <a:rPr lang="tr-TR" dirty="0" err="1" smtClean="0"/>
              <a:t>The</a:t>
            </a:r>
            <a:r>
              <a:rPr lang="tr-TR" dirty="0" smtClean="0"/>
              <a:t> </a:t>
            </a:r>
            <a:r>
              <a:rPr lang="tr-TR" dirty="0" err="1" smtClean="0"/>
              <a:t>consequences</a:t>
            </a:r>
            <a:r>
              <a:rPr lang="tr-TR" dirty="0" smtClean="0"/>
              <a:t> of a </a:t>
            </a:r>
            <a:r>
              <a:rPr lang="tr-TR" dirty="0" err="1" smtClean="0"/>
              <a:t>waiver</a:t>
            </a:r>
            <a:r>
              <a:rPr lang="tr-TR" dirty="0" smtClean="0"/>
              <a:t>. </a:t>
            </a:r>
            <a:r>
              <a:rPr lang="tr-TR" dirty="0" err="1" smtClean="0"/>
              <a:t>For</a:t>
            </a:r>
            <a:r>
              <a:rPr lang="tr-TR" dirty="0" smtClean="0"/>
              <a:t> </a:t>
            </a:r>
            <a:r>
              <a:rPr lang="tr-TR" dirty="0" err="1" smtClean="0"/>
              <a:t>example</a:t>
            </a:r>
            <a:r>
              <a:rPr lang="tr-TR" dirty="0" smtClean="0"/>
              <a:t>; </a:t>
            </a:r>
            <a:r>
              <a:rPr lang="tr-TR" dirty="0" err="1" smtClean="0"/>
              <a:t>if</a:t>
            </a:r>
            <a:r>
              <a:rPr lang="tr-TR" dirty="0" smtClean="0"/>
              <a:t> a </a:t>
            </a:r>
            <a:r>
              <a:rPr lang="tr-TR" dirty="0" err="1" smtClean="0"/>
              <a:t>party</a:t>
            </a:r>
            <a:r>
              <a:rPr lang="tr-TR" dirty="0" smtClean="0"/>
              <a:t> </a:t>
            </a:r>
            <a:r>
              <a:rPr lang="tr-TR" dirty="0" err="1" smtClean="0"/>
              <a:t>waives</a:t>
            </a:r>
            <a:r>
              <a:rPr lang="tr-TR" dirty="0" smtClean="0"/>
              <a:t> </a:t>
            </a:r>
            <a:r>
              <a:rPr lang="tr-TR" dirty="0" err="1" smtClean="0"/>
              <a:t>damages</a:t>
            </a:r>
            <a:r>
              <a:rPr lang="tr-TR" dirty="0" smtClean="0"/>
              <a:t> </a:t>
            </a:r>
            <a:r>
              <a:rPr lang="tr-TR" dirty="0" err="1" smtClean="0"/>
              <a:t>for</a:t>
            </a:r>
            <a:r>
              <a:rPr lang="tr-TR" dirty="0" smtClean="0"/>
              <a:t> </a:t>
            </a:r>
            <a:r>
              <a:rPr lang="tr-TR" dirty="0" err="1" smtClean="0"/>
              <a:t>breach</a:t>
            </a:r>
            <a:r>
              <a:rPr lang="tr-TR" dirty="0" smtClean="0"/>
              <a:t> of </a:t>
            </a:r>
            <a:r>
              <a:rPr lang="tr-TR" dirty="0" err="1" smtClean="0"/>
              <a:t>covenant</a:t>
            </a:r>
            <a:r>
              <a:rPr lang="tr-TR" dirty="0" smtClean="0"/>
              <a:t>, </a:t>
            </a:r>
            <a:r>
              <a:rPr lang="tr-TR" dirty="0" err="1" smtClean="0"/>
              <a:t>this</a:t>
            </a:r>
            <a:r>
              <a:rPr lang="tr-TR" dirty="0" smtClean="0"/>
              <a:t> </a:t>
            </a:r>
            <a:r>
              <a:rPr lang="tr-TR" dirty="0" err="1" smtClean="0"/>
              <a:t>should</a:t>
            </a:r>
            <a:r>
              <a:rPr lang="tr-TR" dirty="0" smtClean="0"/>
              <a:t> not be </a:t>
            </a:r>
            <a:r>
              <a:rPr lang="tr-TR" dirty="0" err="1" smtClean="0"/>
              <a:t>taken</a:t>
            </a:r>
            <a:r>
              <a:rPr lang="tr-TR" dirty="0" smtClean="0"/>
              <a:t> as </a:t>
            </a:r>
            <a:r>
              <a:rPr lang="tr-TR" dirty="0" err="1" smtClean="0"/>
              <a:t>waiver</a:t>
            </a:r>
            <a:r>
              <a:rPr lang="tr-TR" dirty="0" smtClean="0"/>
              <a:t> of </a:t>
            </a:r>
            <a:r>
              <a:rPr lang="tr-TR" dirty="0" err="1" smtClean="0"/>
              <a:t>the</a:t>
            </a:r>
            <a:r>
              <a:rPr lang="tr-TR" dirty="0" smtClean="0"/>
              <a:t> </a:t>
            </a:r>
            <a:r>
              <a:rPr lang="tr-TR" dirty="0" err="1" smtClean="0"/>
              <a:t>whole</a:t>
            </a:r>
            <a:r>
              <a:rPr lang="tr-TR" dirty="0" smtClean="0"/>
              <a:t> </a:t>
            </a:r>
            <a:r>
              <a:rPr lang="tr-TR" dirty="0" err="1" smtClean="0"/>
              <a:t>covenant</a:t>
            </a:r>
            <a:r>
              <a:rPr lang="tr-TR" dirty="0" smtClean="0"/>
              <a:t>. (feragat)</a:t>
            </a:r>
            <a:br>
              <a:rPr lang="tr-TR" dirty="0" smtClean="0"/>
            </a:br>
            <a:endParaRPr lang="tr-TR" dirty="0" smtClean="0"/>
          </a:p>
          <a:p>
            <a:r>
              <a:rPr lang="tr-TR" b="1" u="sng" dirty="0" err="1" smtClean="0"/>
              <a:t>Defaults</a:t>
            </a:r>
            <a:r>
              <a:rPr lang="tr-TR" b="1" u="sng" dirty="0" smtClean="0"/>
              <a:t>  </a:t>
            </a:r>
            <a:r>
              <a:rPr lang="tr-TR" b="1" u="sng" dirty="0" err="1" smtClean="0"/>
              <a:t>and</a:t>
            </a:r>
            <a:r>
              <a:rPr lang="tr-TR" b="1" u="sng" dirty="0" smtClean="0"/>
              <a:t> </a:t>
            </a:r>
            <a:r>
              <a:rPr lang="tr-TR" b="1" u="sng" dirty="0" err="1" smtClean="0"/>
              <a:t>Remedies</a:t>
            </a:r>
            <a:r>
              <a:rPr lang="tr-TR" b="1" u="sng" dirty="0" smtClean="0"/>
              <a:t> </a:t>
            </a:r>
            <a:r>
              <a:rPr lang="tr-TR" b="1" u="sng" dirty="0" err="1" smtClean="0"/>
              <a:t>Clause</a:t>
            </a:r>
            <a:r>
              <a:rPr lang="tr-TR" b="1" u="sng" dirty="0" smtClean="0"/>
              <a:t>: </a:t>
            </a:r>
            <a:r>
              <a:rPr lang="tr-TR" dirty="0" err="1" smtClean="0"/>
              <a:t>Specifies</a:t>
            </a:r>
            <a:r>
              <a:rPr lang="tr-TR" dirty="0" smtClean="0"/>
              <a:t> </a:t>
            </a:r>
            <a:r>
              <a:rPr lang="tr-TR" dirty="0" err="1" smtClean="0"/>
              <a:t>waht</a:t>
            </a:r>
            <a:r>
              <a:rPr lang="tr-TR" dirty="0" smtClean="0"/>
              <a:t> </a:t>
            </a:r>
            <a:r>
              <a:rPr lang="tr-TR" dirty="0" err="1" smtClean="0"/>
              <a:t>constitutes</a:t>
            </a:r>
            <a:r>
              <a:rPr lang="tr-TR" dirty="0" smtClean="0"/>
              <a:t> a </a:t>
            </a:r>
            <a:r>
              <a:rPr lang="tr-TR" dirty="0" err="1" smtClean="0"/>
              <a:t>default</a:t>
            </a:r>
            <a:r>
              <a:rPr lang="tr-TR" dirty="0" smtClean="0"/>
              <a:t> (</a:t>
            </a:r>
            <a:r>
              <a:rPr lang="tr-TR" dirty="0" err="1" smtClean="0"/>
              <a:t>non-payment</a:t>
            </a:r>
            <a:r>
              <a:rPr lang="tr-TR" dirty="0" smtClean="0"/>
              <a:t> of </a:t>
            </a:r>
            <a:r>
              <a:rPr lang="tr-TR" dirty="0" err="1" smtClean="0"/>
              <a:t>money</a:t>
            </a:r>
            <a:r>
              <a:rPr lang="tr-TR" dirty="0" smtClean="0"/>
              <a:t> </a:t>
            </a:r>
            <a:r>
              <a:rPr lang="tr-TR" dirty="0" err="1" smtClean="0"/>
              <a:t>owed</a:t>
            </a:r>
            <a:r>
              <a:rPr lang="tr-TR" dirty="0" smtClean="0"/>
              <a:t>), </a:t>
            </a:r>
            <a:r>
              <a:rPr lang="tr-TR" dirty="0" err="1" smtClean="0"/>
              <a:t>and</a:t>
            </a:r>
            <a:r>
              <a:rPr lang="tr-TR" dirty="0" smtClean="0"/>
              <a:t> </a:t>
            </a:r>
            <a:r>
              <a:rPr lang="tr-TR" dirty="0" err="1" smtClean="0"/>
              <a:t>what</a:t>
            </a:r>
            <a:r>
              <a:rPr lang="tr-TR" dirty="0" smtClean="0"/>
              <a:t> </a:t>
            </a:r>
            <a:r>
              <a:rPr lang="tr-TR" dirty="0" err="1" smtClean="0"/>
              <a:t>remedies</a:t>
            </a:r>
            <a:r>
              <a:rPr lang="tr-TR" dirty="0" smtClean="0"/>
              <a:t> </a:t>
            </a:r>
            <a:r>
              <a:rPr lang="tr-TR" dirty="0" err="1" smtClean="0"/>
              <a:t>are</a:t>
            </a:r>
            <a:r>
              <a:rPr lang="tr-TR" dirty="0" smtClean="0"/>
              <a:t> </a:t>
            </a:r>
            <a:r>
              <a:rPr lang="tr-TR" dirty="0" err="1" smtClean="0"/>
              <a:t>available</a:t>
            </a:r>
            <a:r>
              <a:rPr lang="tr-TR" dirty="0" smtClean="0"/>
              <a:t>.</a:t>
            </a:r>
            <a:br>
              <a:rPr lang="tr-TR" dirty="0" smtClean="0"/>
            </a:br>
            <a:endParaRPr lang="tr-TR" dirty="0" smtClean="0"/>
          </a:p>
          <a:p>
            <a:r>
              <a:rPr lang="tr-TR" b="1" u="sng" dirty="0" err="1" smtClean="0"/>
              <a:t>Entire</a:t>
            </a:r>
            <a:r>
              <a:rPr lang="tr-TR" b="1" u="sng" dirty="0" smtClean="0"/>
              <a:t> </a:t>
            </a:r>
            <a:r>
              <a:rPr lang="tr-TR" b="1" u="sng" dirty="0" err="1" smtClean="0"/>
              <a:t>Lease</a:t>
            </a:r>
            <a:r>
              <a:rPr lang="tr-TR" b="1" u="sng" dirty="0" smtClean="0"/>
              <a:t> </a:t>
            </a:r>
            <a:r>
              <a:rPr lang="tr-TR" b="1" u="sng" dirty="0" err="1" smtClean="0"/>
              <a:t>Clause</a:t>
            </a:r>
            <a:r>
              <a:rPr lang="tr-TR" b="1" u="sng" dirty="0" smtClean="0"/>
              <a:t>: </a:t>
            </a:r>
            <a:r>
              <a:rPr lang="en-US" dirty="0"/>
              <a:t>It is a provision that states that the parties have included all of the terms of their agreement within the contract, and nothing else is applicable</a:t>
            </a:r>
            <a:r>
              <a:rPr lang="en-US" dirty="0" smtClean="0"/>
              <a:t>.</a:t>
            </a:r>
            <a:r>
              <a:rPr lang="tr-TR" dirty="0" smtClean="0"/>
              <a:t> (sözleşmenin bütünlüğü)</a:t>
            </a:r>
            <a:br>
              <a:rPr lang="tr-TR" dirty="0" smtClean="0"/>
            </a:br>
            <a:endParaRPr lang="tr-TR" dirty="0" smtClean="0"/>
          </a:p>
          <a:p>
            <a:r>
              <a:rPr lang="tr-TR" b="1" u="sng" dirty="0" err="1" smtClean="0"/>
              <a:t>Amendment</a:t>
            </a:r>
            <a:r>
              <a:rPr lang="tr-TR" b="1" u="sng" dirty="0" smtClean="0"/>
              <a:t> </a:t>
            </a:r>
            <a:r>
              <a:rPr lang="tr-TR" b="1" u="sng" dirty="0" err="1" smtClean="0"/>
              <a:t>and</a:t>
            </a:r>
            <a:r>
              <a:rPr lang="tr-TR" b="1" u="sng" dirty="0" smtClean="0"/>
              <a:t> </a:t>
            </a:r>
            <a:r>
              <a:rPr lang="tr-TR" b="1" u="sng" dirty="0" err="1" smtClean="0"/>
              <a:t>Modification</a:t>
            </a:r>
            <a:r>
              <a:rPr lang="tr-TR" b="1" u="sng" dirty="0" smtClean="0"/>
              <a:t> </a:t>
            </a:r>
            <a:r>
              <a:rPr lang="tr-TR" b="1" u="sng" dirty="0" err="1" smtClean="0"/>
              <a:t>Clause</a:t>
            </a:r>
            <a:r>
              <a:rPr lang="tr-TR" b="1" u="sng" dirty="0" smtClean="0"/>
              <a:t>: </a:t>
            </a:r>
            <a:r>
              <a:rPr lang="tr-TR" dirty="0" smtClean="0"/>
              <a:t> </a:t>
            </a:r>
            <a:r>
              <a:rPr lang="en-US" dirty="0"/>
              <a:t>This Agreement may be amended, modified and supplemented in any and all respects, but only by a written instrument signed by all of the </a:t>
            </a:r>
            <a:r>
              <a:rPr lang="en-US" dirty="0" smtClean="0"/>
              <a:t>parties</a:t>
            </a:r>
            <a:r>
              <a:rPr lang="tr-TR" dirty="0" smtClean="0"/>
              <a:t>.</a:t>
            </a:r>
            <a:endParaRPr lang="tr-TR" b="1" u="sng" dirty="0"/>
          </a:p>
        </p:txBody>
      </p:sp>
    </p:spTree>
    <p:extLst>
      <p:ext uri="{BB962C8B-B14F-4D97-AF65-F5344CB8AC3E}">
        <p14:creationId xmlns:p14="http://schemas.microsoft.com/office/powerpoint/2010/main" val="52369622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556792"/>
            <a:ext cx="8229600" cy="4389120"/>
          </a:xfrm>
        </p:spPr>
        <p:txBody>
          <a:bodyPr/>
          <a:lstStyle/>
          <a:p>
            <a:r>
              <a:rPr lang="tr-TR" b="1" u="sng" dirty="0" err="1" smtClean="0"/>
              <a:t>Assignment</a:t>
            </a:r>
            <a:r>
              <a:rPr lang="tr-TR" b="1" u="sng" dirty="0" smtClean="0"/>
              <a:t> </a:t>
            </a:r>
            <a:r>
              <a:rPr lang="tr-TR" b="1" u="sng" dirty="0" err="1" smtClean="0"/>
              <a:t>Clause</a:t>
            </a:r>
            <a:r>
              <a:rPr lang="tr-TR" b="1" u="sng" dirty="0" smtClean="0"/>
              <a:t>: </a:t>
            </a:r>
            <a:r>
              <a:rPr lang="tr-TR" dirty="0" err="1" smtClean="0"/>
              <a:t>Typically</a:t>
            </a:r>
            <a:r>
              <a:rPr lang="tr-TR" dirty="0" smtClean="0"/>
              <a:t> </a:t>
            </a:r>
            <a:r>
              <a:rPr lang="tr-TR" dirty="0" err="1" smtClean="0"/>
              <a:t>refers</a:t>
            </a:r>
            <a:r>
              <a:rPr lang="tr-TR" dirty="0" smtClean="0"/>
              <a:t> </a:t>
            </a:r>
            <a:r>
              <a:rPr lang="tr-TR" dirty="0" err="1" smtClean="0"/>
              <a:t>to</a:t>
            </a:r>
            <a:r>
              <a:rPr lang="tr-TR" dirty="0" smtClean="0"/>
              <a:t> </a:t>
            </a:r>
            <a:r>
              <a:rPr lang="tr-TR" dirty="0" err="1" smtClean="0"/>
              <a:t>the</a:t>
            </a:r>
            <a:r>
              <a:rPr lang="tr-TR" dirty="0" smtClean="0"/>
              <a:t> </a:t>
            </a:r>
            <a:r>
              <a:rPr lang="tr-TR" dirty="0" err="1" smtClean="0"/>
              <a:t>tenant’s</a:t>
            </a:r>
            <a:r>
              <a:rPr lang="tr-TR" dirty="0" smtClean="0"/>
              <a:t> </a:t>
            </a:r>
            <a:r>
              <a:rPr lang="tr-TR" dirty="0" err="1" smtClean="0"/>
              <a:t>rights</a:t>
            </a:r>
            <a:r>
              <a:rPr lang="tr-TR" dirty="0" smtClean="0"/>
              <a:t> </a:t>
            </a:r>
            <a:r>
              <a:rPr lang="tr-TR" dirty="0" err="1" smtClean="0"/>
              <a:t>to</a:t>
            </a:r>
            <a:r>
              <a:rPr lang="tr-TR" dirty="0" smtClean="0"/>
              <a:t> </a:t>
            </a:r>
            <a:r>
              <a:rPr lang="tr-TR" dirty="0" err="1" smtClean="0"/>
              <a:t>rent</a:t>
            </a:r>
            <a:r>
              <a:rPr lang="tr-TR" dirty="0" smtClean="0"/>
              <a:t> </a:t>
            </a:r>
            <a:r>
              <a:rPr lang="tr-TR" dirty="0" err="1" smtClean="0"/>
              <a:t>the</a:t>
            </a:r>
            <a:r>
              <a:rPr lang="tr-TR" dirty="0" smtClean="0"/>
              <a:t> </a:t>
            </a:r>
            <a:r>
              <a:rPr lang="tr-TR" dirty="0" err="1" smtClean="0"/>
              <a:t>property</a:t>
            </a:r>
            <a:r>
              <a:rPr lang="tr-TR" dirty="0" smtClean="0"/>
              <a:t> </a:t>
            </a:r>
            <a:r>
              <a:rPr lang="tr-TR" dirty="0" err="1" smtClean="0"/>
              <a:t>to</a:t>
            </a:r>
            <a:r>
              <a:rPr lang="tr-TR" dirty="0" smtClean="0"/>
              <a:t> a </a:t>
            </a:r>
            <a:r>
              <a:rPr lang="tr-TR" dirty="0" err="1" smtClean="0"/>
              <a:t>third</a:t>
            </a:r>
            <a:r>
              <a:rPr lang="tr-TR" dirty="0" smtClean="0"/>
              <a:t> </a:t>
            </a:r>
            <a:r>
              <a:rPr lang="tr-TR" dirty="0" err="1" smtClean="0"/>
              <a:t>party</a:t>
            </a:r>
            <a:r>
              <a:rPr lang="tr-TR" dirty="0" smtClean="0"/>
              <a:t>.</a:t>
            </a:r>
            <a:br>
              <a:rPr lang="tr-TR" dirty="0" smtClean="0"/>
            </a:br>
            <a:endParaRPr lang="tr-TR" dirty="0" smtClean="0"/>
          </a:p>
          <a:p>
            <a:r>
              <a:rPr lang="tr-TR" b="1" u="sng" dirty="0" err="1" smtClean="0"/>
              <a:t>Notices</a:t>
            </a:r>
            <a:r>
              <a:rPr lang="tr-TR" b="1" u="sng" dirty="0" smtClean="0"/>
              <a:t> </a:t>
            </a:r>
            <a:r>
              <a:rPr lang="tr-TR" b="1" u="sng" dirty="0" err="1" smtClean="0"/>
              <a:t>Clause</a:t>
            </a:r>
            <a:r>
              <a:rPr lang="tr-TR" b="1" u="sng" dirty="0" smtClean="0"/>
              <a:t>: </a:t>
            </a:r>
            <a:r>
              <a:rPr lang="tr-TR" dirty="0" err="1" smtClean="0"/>
              <a:t>Specifices</a:t>
            </a:r>
            <a:r>
              <a:rPr lang="tr-TR" dirty="0" smtClean="0"/>
              <a:t> how </a:t>
            </a:r>
            <a:r>
              <a:rPr lang="tr-TR" dirty="0" err="1" smtClean="0"/>
              <a:t>notices</a:t>
            </a:r>
            <a:r>
              <a:rPr lang="tr-TR" dirty="0" smtClean="0"/>
              <a:t> </a:t>
            </a:r>
            <a:r>
              <a:rPr lang="tr-TR" dirty="0" err="1" smtClean="0"/>
              <a:t>and</a:t>
            </a:r>
            <a:r>
              <a:rPr lang="tr-TR" dirty="0" smtClean="0"/>
              <a:t> </a:t>
            </a:r>
            <a:r>
              <a:rPr lang="tr-TR" dirty="0" err="1" smtClean="0"/>
              <a:t>other</a:t>
            </a:r>
            <a:r>
              <a:rPr lang="tr-TR" dirty="0" smtClean="0"/>
              <a:t> </a:t>
            </a:r>
            <a:r>
              <a:rPr lang="tr-TR" dirty="0" err="1" smtClean="0"/>
              <a:t>official</a:t>
            </a:r>
            <a:r>
              <a:rPr lang="tr-TR" dirty="0" smtClean="0"/>
              <a:t> </a:t>
            </a:r>
            <a:r>
              <a:rPr lang="tr-TR" dirty="0" err="1" smtClean="0"/>
              <a:t>communications</a:t>
            </a:r>
            <a:r>
              <a:rPr lang="tr-TR" dirty="0" smtClean="0"/>
              <a:t> </a:t>
            </a:r>
            <a:r>
              <a:rPr lang="tr-TR" dirty="0" err="1" smtClean="0"/>
              <a:t>must</a:t>
            </a:r>
            <a:r>
              <a:rPr lang="tr-TR" dirty="0" smtClean="0"/>
              <a:t> be </a:t>
            </a:r>
            <a:r>
              <a:rPr lang="tr-TR" dirty="0" err="1" smtClean="0"/>
              <a:t>given</a:t>
            </a:r>
            <a:r>
              <a:rPr lang="tr-TR" dirty="0" smtClean="0"/>
              <a:t>. (tebligat)</a:t>
            </a:r>
            <a:br>
              <a:rPr lang="tr-TR" dirty="0" smtClean="0"/>
            </a:br>
            <a:endParaRPr lang="tr-TR" dirty="0" smtClean="0"/>
          </a:p>
          <a:p>
            <a:r>
              <a:rPr lang="tr-TR" b="1" u="sng" dirty="0" err="1" smtClean="0"/>
              <a:t>Termination</a:t>
            </a:r>
            <a:r>
              <a:rPr lang="tr-TR" b="1" u="sng" dirty="0" smtClean="0"/>
              <a:t> </a:t>
            </a:r>
            <a:r>
              <a:rPr lang="tr-TR" b="1" u="sng" dirty="0" err="1" smtClean="0"/>
              <a:t>and</a:t>
            </a:r>
            <a:r>
              <a:rPr lang="tr-TR" b="1" u="sng" dirty="0" smtClean="0"/>
              <a:t> </a:t>
            </a:r>
            <a:r>
              <a:rPr lang="tr-TR" b="1" u="sng" dirty="0" err="1" smtClean="0"/>
              <a:t>Surrender</a:t>
            </a:r>
            <a:r>
              <a:rPr lang="tr-TR" b="1" u="sng" dirty="0" smtClean="0"/>
              <a:t> </a:t>
            </a:r>
            <a:r>
              <a:rPr lang="tr-TR" b="1" u="sng" dirty="0" err="1" smtClean="0"/>
              <a:t>Clause</a:t>
            </a:r>
            <a:r>
              <a:rPr lang="tr-TR" b="1" u="sng" dirty="0" smtClean="0"/>
              <a:t>: </a:t>
            </a:r>
            <a:r>
              <a:rPr lang="tr-TR" dirty="0" err="1" smtClean="0"/>
              <a:t>Specifies</a:t>
            </a:r>
            <a:r>
              <a:rPr lang="tr-TR" dirty="0" smtClean="0"/>
              <a:t> </a:t>
            </a:r>
            <a:r>
              <a:rPr lang="tr-TR" dirty="0" err="1" smtClean="0"/>
              <a:t>the</a:t>
            </a:r>
            <a:r>
              <a:rPr lang="tr-TR" dirty="0" smtClean="0"/>
              <a:t> </a:t>
            </a:r>
            <a:r>
              <a:rPr lang="tr-TR" dirty="0" err="1" smtClean="0"/>
              <a:t>arrangementsfor</a:t>
            </a:r>
            <a:r>
              <a:rPr lang="tr-TR" dirty="0" smtClean="0"/>
              <a:t> </a:t>
            </a:r>
            <a:r>
              <a:rPr lang="tr-TR" dirty="0" err="1" smtClean="0"/>
              <a:t>terminating</a:t>
            </a:r>
            <a:r>
              <a:rPr lang="tr-TR" dirty="0" smtClean="0"/>
              <a:t> </a:t>
            </a:r>
            <a:r>
              <a:rPr lang="tr-TR" dirty="0" err="1" smtClean="0"/>
              <a:t>the</a:t>
            </a:r>
            <a:r>
              <a:rPr lang="tr-TR" dirty="0" smtClean="0"/>
              <a:t> </a:t>
            </a:r>
            <a:r>
              <a:rPr lang="tr-TR" dirty="0" err="1" smtClean="0"/>
              <a:t>contract</a:t>
            </a:r>
            <a:r>
              <a:rPr lang="tr-TR" dirty="0" smtClean="0"/>
              <a:t>, </a:t>
            </a:r>
            <a:r>
              <a:rPr lang="tr-TR" dirty="0" err="1" smtClean="0"/>
              <a:t>leaving</a:t>
            </a:r>
            <a:r>
              <a:rPr lang="tr-TR" dirty="0" smtClean="0"/>
              <a:t> </a:t>
            </a:r>
            <a:r>
              <a:rPr lang="tr-TR" dirty="0" err="1" smtClean="0"/>
              <a:t>the</a:t>
            </a:r>
            <a:r>
              <a:rPr lang="tr-TR" dirty="0" smtClean="0"/>
              <a:t> </a:t>
            </a:r>
            <a:r>
              <a:rPr lang="tr-TR" dirty="0" err="1" smtClean="0"/>
              <a:t>premises</a:t>
            </a:r>
            <a:r>
              <a:rPr lang="tr-TR" dirty="0" smtClean="0"/>
              <a:t> </a:t>
            </a:r>
            <a:r>
              <a:rPr lang="tr-TR" dirty="0" err="1" smtClean="0"/>
              <a:t>and</a:t>
            </a:r>
            <a:r>
              <a:rPr lang="tr-TR" dirty="0" smtClean="0"/>
              <a:t> </a:t>
            </a:r>
            <a:r>
              <a:rPr lang="tr-TR" dirty="0" err="1" smtClean="0"/>
              <a:t>handing</a:t>
            </a:r>
            <a:r>
              <a:rPr lang="tr-TR" dirty="0" smtClean="0"/>
              <a:t> </a:t>
            </a:r>
            <a:r>
              <a:rPr lang="tr-TR" dirty="0" err="1" smtClean="0"/>
              <a:t>back</a:t>
            </a:r>
            <a:r>
              <a:rPr lang="tr-TR" dirty="0" smtClean="0"/>
              <a:t> </a:t>
            </a:r>
            <a:r>
              <a:rPr lang="tr-TR" dirty="0" err="1" smtClean="0"/>
              <a:t>the</a:t>
            </a:r>
            <a:r>
              <a:rPr lang="tr-TR" dirty="0" smtClean="0"/>
              <a:t> </a:t>
            </a:r>
            <a:r>
              <a:rPr lang="tr-TR" dirty="0" err="1" smtClean="0"/>
              <a:t>landlord’s</a:t>
            </a:r>
            <a:r>
              <a:rPr lang="tr-TR" dirty="0" smtClean="0"/>
              <a:t> </a:t>
            </a:r>
            <a:r>
              <a:rPr lang="tr-TR" dirty="0" err="1" smtClean="0"/>
              <a:t>property</a:t>
            </a:r>
            <a:r>
              <a:rPr lang="tr-TR" dirty="0" smtClean="0"/>
              <a:t>. (</a:t>
            </a:r>
            <a:r>
              <a:rPr lang="tr-TR" dirty="0" err="1" smtClean="0"/>
              <a:t>e.g</a:t>
            </a:r>
            <a:r>
              <a:rPr lang="tr-TR" dirty="0" smtClean="0"/>
              <a:t>. </a:t>
            </a:r>
            <a:r>
              <a:rPr lang="tr-TR" dirty="0" err="1"/>
              <a:t>i</a:t>
            </a:r>
            <a:r>
              <a:rPr lang="tr-TR" dirty="0" err="1" smtClean="0"/>
              <a:t>ncluding</a:t>
            </a:r>
            <a:r>
              <a:rPr lang="tr-TR" dirty="0" smtClean="0"/>
              <a:t> </a:t>
            </a:r>
            <a:r>
              <a:rPr lang="tr-TR" dirty="0" err="1" smtClean="0"/>
              <a:t>keys</a:t>
            </a:r>
            <a:r>
              <a:rPr lang="tr-TR" dirty="0" smtClean="0"/>
              <a:t> </a:t>
            </a:r>
            <a:r>
              <a:rPr lang="tr-TR" dirty="0" err="1" smtClean="0"/>
              <a:t>etc</a:t>
            </a:r>
            <a:r>
              <a:rPr lang="tr-TR" dirty="0" smtClean="0"/>
              <a:t>)</a:t>
            </a:r>
            <a:endParaRPr lang="tr-TR" b="1" u="sng" dirty="0"/>
          </a:p>
        </p:txBody>
      </p:sp>
    </p:spTree>
    <p:extLst>
      <p:ext uri="{BB962C8B-B14F-4D97-AF65-F5344CB8AC3E}">
        <p14:creationId xmlns:p14="http://schemas.microsoft.com/office/powerpoint/2010/main" val="47455987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Speaking</a:t>
            </a:r>
            <a:r>
              <a:rPr lang="tr-TR" dirty="0" smtClean="0"/>
              <a:t> B</a:t>
            </a:r>
            <a:endParaRPr lang="tr-TR" dirty="0"/>
          </a:p>
        </p:txBody>
      </p:sp>
      <p:sp>
        <p:nvSpPr>
          <p:cNvPr id="3" name="İçerik Yer Tutucusu 2"/>
          <p:cNvSpPr>
            <a:spLocks noGrp="1"/>
          </p:cNvSpPr>
          <p:nvPr>
            <p:ph idx="1"/>
          </p:nvPr>
        </p:nvSpPr>
        <p:spPr/>
        <p:txBody>
          <a:bodyPr/>
          <a:lstStyle/>
          <a:p>
            <a:r>
              <a:rPr lang="tr-TR" dirty="0" err="1" smtClean="0"/>
              <a:t>What</a:t>
            </a:r>
            <a:r>
              <a:rPr lang="tr-TR" dirty="0" smtClean="0"/>
              <a:t> is </a:t>
            </a:r>
            <a:r>
              <a:rPr lang="tr-TR" dirty="0" err="1" smtClean="0"/>
              <a:t>the</a:t>
            </a:r>
            <a:r>
              <a:rPr lang="tr-TR" dirty="0" smtClean="0"/>
              <a:t> </a:t>
            </a:r>
            <a:r>
              <a:rPr lang="tr-TR" dirty="0" err="1" smtClean="0"/>
              <a:t>difference</a:t>
            </a:r>
            <a:r>
              <a:rPr lang="tr-TR" dirty="0" smtClean="0"/>
              <a:t> </a:t>
            </a:r>
            <a:r>
              <a:rPr lang="tr-TR" dirty="0" err="1" smtClean="0"/>
              <a:t>between</a:t>
            </a:r>
            <a:r>
              <a:rPr lang="tr-TR" dirty="0" smtClean="0"/>
              <a:t> </a:t>
            </a:r>
            <a:r>
              <a:rPr lang="tr-TR" dirty="0" err="1" smtClean="0"/>
              <a:t>reasonable</a:t>
            </a:r>
            <a:r>
              <a:rPr lang="tr-TR" dirty="0" smtClean="0"/>
              <a:t> </a:t>
            </a:r>
            <a:r>
              <a:rPr lang="tr-TR" dirty="0" err="1" smtClean="0"/>
              <a:t>precautions</a:t>
            </a:r>
            <a:r>
              <a:rPr lang="tr-TR" dirty="0" smtClean="0"/>
              <a:t> </a:t>
            </a:r>
            <a:r>
              <a:rPr lang="tr-TR" dirty="0" err="1" smtClean="0"/>
              <a:t>and</a:t>
            </a:r>
            <a:r>
              <a:rPr lang="tr-TR" dirty="0" smtClean="0"/>
              <a:t> </a:t>
            </a:r>
            <a:r>
              <a:rPr lang="tr-TR" dirty="0" err="1" smtClean="0"/>
              <a:t>possible</a:t>
            </a:r>
            <a:r>
              <a:rPr lang="tr-TR" dirty="0" smtClean="0"/>
              <a:t> </a:t>
            </a:r>
            <a:r>
              <a:rPr lang="tr-TR" dirty="0" err="1" smtClean="0"/>
              <a:t>precautions</a:t>
            </a:r>
            <a:r>
              <a:rPr lang="tr-TR" dirty="0" smtClean="0"/>
              <a:t> in </a:t>
            </a:r>
            <a:r>
              <a:rPr lang="tr-TR" dirty="0" err="1" smtClean="0"/>
              <a:t>the</a:t>
            </a:r>
            <a:r>
              <a:rPr lang="tr-TR" dirty="0" smtClean="0"/>
              <a:t> </a:t>
            </a:r>
            <a:r>
              <a:rPr lang="tr-TR" dirty="0" err="1" smtClean="0"/>
              <a:t>case</a:t>
            </a:r>
            <a:r>
              <a:rPr lang="tr-TR" dirty="0" smtClean="0"/>
              <a:t> </a:t>
            </a:r>
            <a:r>
              <a:rPr lang="tr-TR" dirty="0" err="1" smtClean="0"/>
              <a:t>Exercise</a:t>
            </a:r>
            <a:r>
              <a:rPr lang="tr-TR" dirty="0" smtClean="0"/>
              <a:t> 11?</a:t>
            </a:r>
            <a:br>
              <a:rPr lang="tr-TR" dirty="0" smtClean="0"/>
            </a:br>
            <a:r>
              <a:rPr lang="tr-TR" dirty="0" smtClean="0"/>
              <a:t/>
            </a:r>
            <a:br>
              <a:rPr lang="tr-TR" dirty="0" smtClean="0"/>
            </a:br>
            <a:endParaRPr lang="tr-TR" dirty="0" smtClean="0"/>
          </a:p>
        </p:txBody>
      </p:sp>
      <p:sp>
        <p:nvSpPr>
          <p:cNvPr id="4" name="Metin kutusu 3"/>
          <p:cNvSpPr txBox="1"/>
          <p:nvPr/>
        </p:nvSpPr>
        <p:spPr>
          <a:xfrm>
            <a:off x="179512" y="3140968"/>
            <a:ext cx="8748464" cy="3046988"/>
          </a:xfrm>
          <a:prstGeom prst="rect">
            <a:avLst/>
          </a:prstGeom>
          <a:noFill/>
        </p:spPr>
        <p:txBody>
          <a:bodyPr wrap="square" rtlCol="0">
            <a:spAutoFit/>
          </a:bodyPr>
          <a:lstStyle/>
          <a:p>
            <a:r>
              <a:rPr lang="tr-TR" sz="2400" dirty="0" smtClean="0"/>
              <a:t>	</a:t>
            </a:r>
            <a:r>
              <a:rPr lang="tr-TR" sz="2400" b="1" dirty="0" err="1" smtClean="0"/>
              <a:t>Reasonable</a:t>
            </a:r>
            <a:r>
              <a:rPr lang="tr-TR" sz="2400" b="1" dirty="0" smtClean="0"/>
              <a:t> </a:t>
            </a:r>
            <a:r>
              <a:rPr lang="tr-TR" sz="2400" b="1" dirty="0" err="1" smtClean="0"/>
              <a:t>precautions</a:t>
            </a:r>
            <a:r>
              <a:rPr lang="tr-TR" sz="2400" b="1" dirty="0" smtClean="0"/>
              <a:t> </a:t>
            </a:r>
            <a:r>
              <a:rPr lang="tr-TR" sz="2400" dirty="0" err="1" smtClean="0"/>
              <a:t>might</a:t>
            </a:r>
            <a:r>
              <a:rPr lang="tr-TR" sz="2400" dirty="0" smtClean="0"/>
              <a:t> </a:t>
            </a:r>
            <a:r>
              <a:rPr lang="tr-TR" sz="2400" dirty="0" err="1" smtClean="0"/>
              <a:t>include</a:t>
            </a:r>
            <a:r>
              <a:rPr lang="tr-TR" sz="2400" dirty="0" smtClean="0"/>
              <a:t> </a:t>
            </a:r>
            <a:r>
              <a:rPr lang="tr-TR" sz="2400" dirty="0" err="1" smtClean="0"/>
              <a:t>the</a:t>
            </a:r>
            <a:r>
              <a:rPr lang="tr-TR" sz="2400" dirty="0" smtClean="0"/>
              <a:t> </a:t>
            </a:r>
            <a:r>
              <a:rPr lang="tr-TR" sz="2400" dirty="0" err="1" smtClean="0"/>
              <a:t>steps</a:t>
            </a:r>
            <a:r>
              <a:rPr lang="tr-TR" sz="2400" dirty="0" smtClean="0"/>
              <a:t> </a:t>
            </a:r>
            <a:r>
              <a:rPr lang="tr-TR" sz="2400" dirty="0" err="1" smtClean="0"/>
              <a:t>the</a:t>
            </a:r>
            <a:r>
              <a:rPr lang="tr-TR" sz="2400" dirty="0" smtClean="0"/>
              <a:t> </a:t>
            </a:r>
            <a:r>
              <a:rPr lang="tr-TR" sz="2400" dirty="0" err="1" smtClean="0"/>
              <a:t>actually</a:t>
            </a:r>
            <a:r>
              <a:rPr lang="tr-TR" sz="2400" dirty="0" smtClean="0"/>
              <a:t> </a:t>
            </a:r>
            <a:r>
              <a:rPr lang="tr-TR" sz="2400" dirty="0" err="1" smtClean="0"/>
              <a:t>took</a:t>
            </a:r>
            <a:r>
              <a:rPr lang="tr-TR" sz="2400" dirty="0" smtClean="0"/>
              <a:t> (</a:t>
            </a:r>
            <a:r>
              <a:rPr lang="tr-TR" sz="2400" dirty="0" err="1" smtClean="0"/>
              <a:t>postponing</a:t>
            </a:r>
            <a:r>
              <a:rPr lang="tr-TR" sz="2400" dirty="0" smtClean="0"/>
              <a:t> </a:t>
            </a:r>
            <a:r>
              <a:rPr lang="tr-TR" sz="2400" dirty="0" err="1" smtClean="0"/>
              <a:t>work</a:t>
            </a:r>
            <a:r>
              <a:rPr lang="tr-TR" sz="2400" dirty="0" smtClean="0"/>
              <a:t>, </a:t>
            </a:r>
            <a:r>
              <a:rPr lang="tr-TR" sz="2400" dirty="0" err="1" smtClean="0"/>
              <a:t>meeting</a:t>
            </a:r>
            <a:r>
              <a:rPr lang="tr-TR" sz="2400" dirty="0" smtClean="0"/>
              <a:t> </a:t>
            </a:r>
            <a:r>
              <a:rPr lang="tr-TR" sz="2400" dirty="0" err="1" smtClean="0"/>
              <a:t>the</a:t>
            </a:r>
            <a:r>
              <a:rPr lang="tr-TR" sz="2400" dirty="0" smtClean="0"/>
              <a:t> </a:t>
            </a:r>
            <a:r>
              <a:rPr lang="tr-TR" sz="2400" dirty="0" err="1" smtClean="0"/>
              <a:t>tenant’s</a:t>
            </a:r>
            <a:r>
              <a:rPr lang="tr-TR" sz="2400" dirty="0" smtClean="0"/>
              <a:t> </a:t>
            </a:r>
            <a:r>
              <a:rPr lang="tr-TR" sz="2400" dirty="0" err="1" smtClean="0"/>
              <a:t>requirements</a:t>
            </a:r>
            <a:r>
              <a:rPr lang="tr-TR" sz="2400" dirty="0" smtClean="0"/>
              <a:t> </a:t>
            </a:r>
            <a:r>
              <a:rPr lang="tr-TR" sz="2400" dirty="0" err="1" smtClean="0"/>
              <a:t>etc</a:t>
            </a:r>
            <a:r>
              <a:rPr lang="tr-TR" sz="2400" dirty="0" smtClean="0"/>
              <a:t>.) as </a:t>
            </a:r>
            <a:r>
              <a:rPr lang="tr-TR" sz="2400" dirty="0" err="1" smtClean="0"/>
              <a:t>well</a:t>
            </a:r>
            <a:r>
              <a:rPr lang="tr-TR" sz="2400" dirty="0" smtClean="0"/>
              <a:t> as </a:t>
            </a:r>
            <a:r>
              <a:rPr lang="tr-TR" sz="2400" dirty="0" err="1" smtClean="0"/>
              <a:t>additional</a:t>
            </a:r>
            <a:r>
              <a:rPr lang="tr-TR" sz="2400" dirty="0" smtClean="0"/>
              <a:t> </a:t>
            </a:r>
            <a:r>
              <a:rPr lang="tr-TR" sz="2400" dirty="0" err="1" smtClean="0"/>
              <a:t>steps</a:t>
            </a:r>
            <a:r>
              <a:rPr lang="tr-TR" sz="2400" dirty="0" smtClean="0"/>
              <a:t> </a:t>
            </a:r>
            <a:r>
              <a:rPr lang="tr-TR" sz="2400" dirty="0" err="1" smtClean="0"/>
              <a:t>such</a:t>
            </a:r>
            <a:r>
              <a:rPr lang="tr-TR" sz="2400" dirty="0" smtClean="0"/>
              <a:t> as </a:t>
            </a:r>
            <a:r>
              <a:rPr lang="tr-TR" sz="2400" dirty="0" err="1" smtClean="0"/>
              <a:t>placing</a:t>
            </a:r>
            <a:r>
              <a:rPr lang="tr-TR" sz="2400" dirty="0" smtClean="0"/>
              <a:t> a «</a:t>
            </a:r>
            <a:r>
              <a:rPr lang="tr-TR" sz="2400" dirty="0" err="1" smtClean="0"/>
              <a:t>business</a:t>
            </a:r>
            <a:r>
              <a:rPr lang="tr-TR" sz="2400" dirty="0" smtClean="0"/>
              <a:t>-as-</a:t>
            </a:r>
            <a:r>
              <a:rPr lang="tr-TR" sz="2400" dirty="0" err="1" smtClean="0"/>
              <a:t>usual</a:t>
            </a:r>
            <a:r>
              <a:rPr lang="tr-TR" sz="2400" dirty="0" smtClean="0"/>
              <a:t>» </a:t>
            </a:r>
            <a:r>
              <a:rPr lang="tr-TR" sz="2400" dirty="0" err="1" smtClean="0"/>
              <a:t>sign</a:t>
            </a:r>
            <a:r>
              <a:rPr lang="tr-TR" sz="2400" dirty="0" smtClean="0"/>
              <a:t> </a:t>
            </a:r>
            <a:r>
              <a:rPr lang="tr-TR" sz="2400" dirty="0" err="1" smtClean="0"/>
              <a:t>outside</a:t>
            </a:r>
            <a:r>
              <a:rPr lang="tr-TR" sz="2400" dirty="0" smtClean="0"/>
              <a:t> </a:t>
            </a:r>
            <a:r>
              <a:rPr lang="tr-TR" sz="2400" dirty="0" err="1" smtClean="0"/>
              <a:t>the</a:t>
            </a:r>
            <a:r>
              <a:rPr lang="tr-TR" sz="2400" dirty="0" smtClean="0"/>
              <a:t> </a:t>
            </a:r>
            <a:r>
              <a:rPr lang="tr-TR" sz="2400" dirty="0" err="1" smtClean="0"/>
              <a:t>restaurant</a:t>
            </a:r>
            <a:r>
              <a:rPr lang="tr-TR" sz="2400" dirty="0" smtClean="0"/>
              <a:t> </a:t>
            </a:r>
            <a:r>
              <a:rPr lang="tr-TR" sz="2400" dirty="0" err="1" smtClean="0"/>
              <a:t>so</a:t>
            </a:r>
            <a:r>
              <a:rPr lang="tr-TR" sz="2400" dirty="0" smtClean="0"/>
              <a:t> </a:t>
            </a:r>
            <a:r>
              <a:rPr lang="tr-TR" sz="2400" dirty="0" err="1" smtClean="0"/>
              <a:t>that</a:t>
            </a:r>
            <a:r>
              <a:rPr lang="tr-TR" sz="2400" dirty="0" smtClean="0"/>
              <a:t> it </a:t>
            </a:r>
            <a:r>
              <a:rPr lang="tr-TR" sz="2400" dirty="0" err="1" smtClean="0"/>
              <a:t>did</a:t>
            </a:r>
            <a:r>
              <a:rPr lang="tr-TR" sz="2400" dirty="0" smtClean="0"/>
              <a:t> not </a:t>
            </a:r>
            <a:r>
              <a:rPr lang="tr-TR" sz="2400" dirty="0" err="1" smtClean="0"/>
              <a:t>appear</a:t>
            </a:r>
            <a:r>
              <a:rPr lang="tr-TR" sz="2400" dirty="0" smtClean="0"/>
              <a:t> </a:t>
            </a:r>
            <a:r>
              <a:rPr lang="tr-TR" sz="2400" dirty="0" err="1" smtClean="0"/>
              <a:t>closed</a:t>
            </a:r>
            <a:r>
              <a:rPr lang="tr-TR" sz="2400" dirty="0" smtClean="0"/>
              <a:t>.</a:t>
            </a:r>
          </a:p>
          <a:p>
            <a:r>
              <a:rPr lang="tr-TR" sz="2400" dirty="0" smtClean="0"/>
              <a:t>	</a:t>
            </a:r>
            <a:r>
              <a:rPr lang="tr-TR" sz="2400" b="1" dirty="0" err="1" smtClean="0"/>
              <a:t>Possible</a:t>
            </a:r>
            <a:r>
              <a:rPr lang="tr-TR" sz="2400" b="1" dirty="0" smtClean="0"/>
              <a:t> </a:t>
            </a:r>
            <a:r>
              <a:rPr lang="tr-TR" sz="2400" b="1" dirty="0" err="1" smtClean="0"/>
              <a:t>precautions</a:t>
            </a:r>
            <a:r>
              <a:rPr lang="tr-TR" sz="2400" b="1" dirty="0" smtClean="0"/>
              <a:t> </a:t>
            </a:r>
            <a:r>
              <a:rPr lang="tr-TR" sz="2400" dirty="0" err="1" smtClean="0"/>
              <a:t>might</a:t>
            </a:r>
            <a:r>
              <a:rPr lang="tr-TR" sz="2400" dirty="0" smtClean="0"/>
              <a:t> </a:t>
            </a:r>
            <a:r>
              <a:rPr lang="tr-TR" sz="2400" dirty="0" err="1" smtClean="0"/>
              <a:t>involve</a:t>
            </a:r>
            <a:r>
              <a:rPr lang="tr-TR" sz="2400" dirty="0" smtClean="0"/>
              <a:t> </a:t>
            </a:r>
            <a:r>
              <a:rPr lang="tr-TR" sz="2400" dirty="0" err="1" smtClean="0"/>
              <a:t>limiting</a:t>
            </a:r>
            <a:r>
              <a:rPr lang="tr-TR" sz="2400" dirty="0" smtClean="0"/>
              <a:t> </a:t>
            </a:r>
            <a:r>
              <a:rPr lang="tr-TR" sz="2400" dirty="0" err="1" smtClean="0"/>
              <a:t>the</a:t>
            </a:r>
            <a:r>
              <a:rPr lang="tr-TR" sz="2400" dirty="0" smtClean="0"/>
              <a:t> </a:t>
            </a:r>
            <a:r>
              <a:rPr lang="tr-TR" sz="2400" dirty="0" err="1" smtClean="0"/>
              <a:t>work</a:t>
            </a:r>
            <a:r>
              <a:rPr lang="tr-TR" sz="2400" dirty="0" smtClean="0"/>
              <a:t> </a:t>
            </a:r>
            <a:r>
              <a:rPr lang="tr-TR" sz="2400" dirty="0" err="1" smtClean="0"/>
              <a:t>to</a:t>
            </a:r>
            <a:r>
              <a:rPr lang="tr-TR" sz="2400" dirty="0" smtClean="0"/>
              <a:t> </a:t>
            </a:r>
            <a:r>
              <a:rPr lang="tr-TR" sz="2400" dirty="0" err="1" smtClean="0"/>
              <a:t>mornings</a:t>
            </a:r>
            <a:r>
              <a:rPr lang="tr-TR" sz="2400" dirty="0" smtClean="0"/>
              <a:t> (</a:t>
            </a:r>
            <a:r>
              <a:rPr lang="tr-TR" sz="2400" dirty="0" err="1" smtClean="0"/>
              <a:t>when</a:t>
            </a:r>
            <a:r>
              <a:rPr lang="tr-TR" sz="2400" dirty="0" smtClean="0"/>
              <a:t> </a:t>
            </a:r>
            <a:r>
              <a:rPr lang="tr-TR" sz="2400" dirty="0" err="1" smtClean="0"/>
              <a:t>the</a:t>
            </a:r>
            <a:r>
              <a:rPr lang="tr-TR" sz="2400" dirty="0" smtClean="0"/>
              <a:t> </a:t>
            </a:r>
            <a:r>
              <a:rPr lang="tr-TR" sz="2400" dirty="0" err="1" smtClean="0"/>
              <a:t>restaurant</a:t>
            </a:r>
            <a:r>
              <a:rPr lang="tr-TR" sz="2400" dirty="0" smtClean="0"/>
              <a:t> </a:t>
            </a:r>
            <a:r>
              <a:rPr lang="tr-TR" sz="2400" dirty="0" err="1" smtClean="0"/>
              <a:t>was</a:t>
            </a:r>
            <a:r>
              <a:rPr lang="tr-TR" sz="2400" dirty="0" smtClean="0"/>
              <a:t> </a:t>
            </a:r>
            <a:r>
              <a:rPr lang="tr-TR" sz="2400" dirty="0" err="1" smtClean="0"/>
              <a:t>closed</a:t>
            </a:r>
            <a:r>
              <a:rPr lang="tr-TR" sz="2400" dirty="0" smtClean="0"/>
              <a:t>) </a:t>
            </a:r>
            <a:r>
              <a:rPr lang="tr-TR" sz="2400" dirty="0" err="1" smtClean="0"/>
              <a:t>and</a:t>
            </a:r>
            <a:r>
              <a:rPr lang="tr-TR" sz="2400" dirty="0" smtClean="0"/>
              <a:t> </a:t>
            </a:r>
            <a:r>
              <a:rPr lang="tr-TR" sz="2400" dirty="0" err="1" smtClean="0"/>
              <a:t>removing</a:t>
            </a:r>
            <a:r>
              <a:rPr lang="tr-TR" sz="2400" dirty="0" smtClean="0"/>
              <a:t> </a:t>
            </a:r>
            <a:r>
              <a:rPr lang="tr-TR" sz="2400" dirty="0" err="1" smtClean="0"/>
              <a:t>the</a:t>
            </a:r>
            <a:r>
              <a:rPr lang="tr-TR" sz="2400" dirty="0" smtClean="0"/>
              <a:t> </a:t>
            </a:r>
            <a:r>
              <a:rPr lang="tr-TR" sz="2400" dirty="0" err="1" smtClean="0"/>
              <a:t>scaffolding</a:t>
            </a:r>
            <a:r>
              <a:rPr lang="tr-TR" sz="2400" dirty="0" smtClean="0"/>
              <a:t> </a:t>
            </a:r>
            <a:r>
              <a:rPr lang="tr-TR" sz="2400" dirty="0" err="1" smtClean="0"/>
              <a:t>and</a:t>
            </a:r>
            <a:r>
              <a:rPr lang="tr-TR" sz="2400" dirty="0" smtClean="0"/>
              <a:t> </a:t>
            </a:r>
            <a:r>
              <a:rPr lang="tr-TR" sz="2400" dirty="0" err="1" smtClean="0"/>
              <a:t>sheeting</a:t>
            </a:r>
            <a:r>
              <a:rPr lang="tr-TR" sz="2400" dirty="0" smtClean="0"/>
              <a:t> </a:t>
            </a:r>
            <a:r>
              <a:rPr lang="tr-TR" sz="2400" dirty="0" err="1" smtClean="0"/>
              <a:t>before</a:t>
            </a:r>
            <a:r>
              <a:rPr lang="tr-TR" sz="2400" dirty="0" smtClean="0"/>
              <a:t> </a:t>
            </a:r>
            <a:r>
              <a:rPr lang="tr-TR" sz="2400" dirty="0" err="1" smtClean="0"/>
              <a:t>the</a:t>
            </a:r>
            <a:r>
              <a:rPr lang="tr-TR" sz="2400" dirty="0" smtClean="0"/>
              <a:t> </a:t>
            </a:r>
            <a:r>
              <a:rPr lang="tr-TR" sz="2400" dirty="0" err="1" smtClean="0"/>
              <a:t>restaurant</a:t>
            </a:r>
            <a:r>
              <a:rPr lang="tr-TR" sz="2400" dirty="0" smtClean="0"/>
              <a:t> </a:t>
            </a:r>
            <a:r>
              <a:rPr lang="tr-TR" sz="2400" dirty="0" err="1" smtClean="0"/>
              <a:t>opened</a:t>
            </a:r>
            <a:r>
              <a:rPr lang="tr-TR" sz="2400" dirty="0" smtClean="0"/>
              <a:t> </a:t>
            </a:r>
            <a:r>
              <a:rPr lang="tr-TR" sz="2400" dirty="0" err="1" smtClean="0"/>
              <a:t>everyday</a:t>
            </a:r>
            <a:r>
              <a:rPr lang="tr-TR" sz="2400" dirty="0" smtClean="0"/>
              <a:t>.</a:t>
            </a:r>
            <a:endParaRPr lang="tr-TR" sz="2400" dirty="0"/>
          </a:p>
        </p:txBody>
      </p:sp>
    </p:spTree>
    <p:extLst>
      <p:ext uri="{BB962C8B-B14F-4D97-AF65-F5344CB8AC3E}">
        <p14:creationId xmlns:p14="http://schemas.microsoft.com/office/powerpoint/2010/main" val="2739945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79512" y="1935480"/>
            <a:ext cx="8712968" cy="4733880"/>
          </a:xfrm>
        </p:spPr>
        <p:txBody>
          <a:bodyPr>
            <a:normAutofit fontScale="85000" lnSpcReduction="20000"/>
          </a:bodyPr>
          <a:lstStyle/>
          <a:p>
            <a:pPr marL="0" indent="0">
              <a:buNone/>
            </a:pPr>
            <a:r>
              <a:rPr lang="en-US" b="1" u="sng" dirty="0"/>
              <a:t>A </a:t>
            </a:r>
            <a:r>
              <a:rPr lang="en-US" dirty="0"/>
              <a:t>owns a commercial building in fee </a:t>
            </a:r>
            <a:r>
              <a:rPr lang="en-US" dirty="0" smtClean="0"/>
              <a:t>simple.</a:t>
            </a:r>
            <a:r>
              <a:rPr lang="tr-TR" dirty="0" smtClean="0"/>
              <a:t> </a:t>
            </a:r>
            <a:r>
              <a:rPr lang="en-US" b="1" u="sng" dirty="0" smtClean="0"/>
              <a:t>A </a:t>
            </a:r>
            <a:r>
              <a:rPr lang="en-US" dirty="0"/>
              <a:t>leases the ground floor to </a:t>
            </a:r>
            <a:r>
              <a:rPr lang="en-US" b="1" u="sng" dirty="0"/>
              <a:t>B</a:t>
            </a:r>
            <a:r>
              <a:rPr lang="en-US" dirty="0"/>
              <a:t> for 8 </a:t>
            </a:r>
            <a:r>
              <a:rPr lang="en-US" dirty="0" smtClean="0"/>
              <a:t>years.</a:t>
            </a:r>
            <a:r>
              <a:rPr lang="tr-TR" dirty="0" smtClean="0"/>
              <a:t> </a:t>
            </a:r>
            <a:r>
              <a:rPr lang="en-US" b="1" u="sng" dirty="0" smtClean="0"/>
              <a:t>A</a:t>
            </a:r>
            <a:r>
              <a:rPr lang="en-US" dirty="0" smtClean="0"/>
              <a:t> </a:t>
            </a:r>
            <a:r>
              <a:rPr lang="en-US" dirty="0"/>
              <a:t>also grants </a:t>
            </a:r>
            <a:r>
              <a:rPr lang="en-US" b="1" u="sng" dirty="0"/>
              <a:t>Bank C </a:t>
            </a:r>
            <a:r>
              <a:rPr lang="en-US" dirty="0"/>
              <a:t>a mortgage over the entire property as security for a loan.</a:t>
            </a:r>
          </a:p>
          <a:p>
            <a:pPr marL="0" indent="0">
              <a:buNone/>
            </a:pPr>
            <a:r>
              <a:rPr lang="en-US" dirty="0"/>
              <a:t>Additionally, </a:t>
            </a:r>
            <a:r>
              <a:rPr lang="en-US" b="1" u="sng" dirty="0"/>
              <a:t>D, </a:t>
            </a:r>
            <a:r>
              <a:rPr lang="en-US" dirty="0"/>
              <a:t>the </a:t>
            </a:r>
            <a:r>
              <a:rPr lang="en-US" dirty="0" err="1"/>
              <a:t>neighbouring</a:t>
            </a:r>
            <a:r>
              <a:rPr lang="en-US" dirty="0"/>
              <a:t> landowner, has a registered easement allowing access across the parking </a:t>
            </a:r>
            <a:r>
              <a:rPr lang="en-US" dirty="0" smtClean="0"/>
              <a:t>area.</a:t>
            </a:r>
            <a:r>
              <a:rPr lang="tr-TR" dirty="0" smtClean="0"/>
              <a:t> </a:t>
            </a:r>
            <a:r>
              <a:rPr lang="en-US" dirty="0" smtClean="0"/>
              <a:t>Two </a:t>
            </a:r>
            <a:r>
              <a:rPr lang="en-US" dirty="0"/>
              <a:t>years later, </a:t>
            </a:r>
            <a:r>
              <a:rPr lang="en-US" b="1" u="sng" dirty="0"/>
              <a:t>A </a:t>
            </a:r>
            <a:r>
              <a:rPr lang="en-US" dirty="0"/>
              <a:t>sells the entire building to </a:t>
            </a:r>
            <a:r>
              <a:rPr lang="en-US" b="1" u="sng" dirty="0"/>
              <a:t>E.</a:t>
            </a:r>
          </a:p>
          <a:p>
            <a:pPr marL="0" indent="0">
              <a:buNone/>
            </a:pPr>
            <a:endParaRPr lang="tr-TR" dirty="0" smtClean="0"/>
          </a:p>
          <a:p>
            <a:pPr marL="0" indent="0">
              <a:buNone/>
            </a:pPr>
            <a:r>
              <a:rPr lang="en-US" b="1" dirty="0"/>
              <a:t>Questions</a:t>
            </a:r>
          </a:p>
          <a:p>
            <a:pPr marL="0" indent="0">
              <a:buNone/>
            </a:pPr>
            <a:r>
              <a:rPr lang="en-US" dirty="0" smtClean="0"/>
              <a:t>1</a:t>
            </a:r>
            <a:r>
              <a:rPr lang="tr-TR" dirty="0" smtClean="0"/>
              <a:t>. </a:t>
            </a:r>
            <a:r>
              <a:rPr lang="en-US" dirty="0" smtClean="0"/>
              <a:t>Who </a:t>
            </a:r>
            <a:r>
              <a:rPr lang="en-US" dirty="0"/>
              <a:t>is the current owner of the building?</a:t>
            </a:r>
            <a:br>
              <a:rPr lang="en-US" dirty="0"/>
            </a:br>
            <a:r>
              <a:rPr lang="en-US" dirty="0" smtClean="0"/>
              <a:t>2</a:t>
            </a:r>
            <a:r>
              <a:rPr lang="tr-TR" dirty="0" smtClean="0"/>
              <a:t>. </a:t>
            </a:r>
            <a:r>
              <a:rPr lang="en-US" dirty="0" smtClean="0"/>
              <a:t>Who </a:t>
            </a:r>
            <a:r>
              <a:rPr lang="en-US" dirty="0"/>
              <a:t>is the landlord?</a:t>
            </a:r>
            <a:br>
              <a:rPr lang="en-US" dirty="0"/>
            </a:br>
            <a:r>
              <a:rPr lang="en-US" dirty="0" smtClean="0"/>
              <a:t>3</a:t>
            </a:r>
            <a:r>
              <a:rPr lang="tr-TR" dirty="0" smtClean="0"/>
              <a:t>. </a:t>
            </a:r>
            <a:r>
              <a:rPr lang="en-US" dirty="0" smtClean="0"/>
              <a:t>Who </a:t>
            </a:r>
            <a:r>
              <a:rPr lang="en-US" dirty="0"/>
              <a:t>is the tenant?</a:t>
            </a:r>
            <a:br>
              <a:rPr lang="en-US" dirty="0"/>
            </a:br>
            <a:r>
              <a:rPr lang="en-US" dirty="0" smtClean="0"/>
              <a:t>4</a:t>
            </a:r>
            <a:r>
              <a:rPr lang="tr-TR" dirty="0" smtClean="0"/>
              <a:t>. </a:t>
            </a:r>
            <a:r>
              <a:rPr lang="en-US" dirty="0" smtClean="0"/>
              <a:t>Who </a:t>
            </a:r>
            <a:r>
              <a:rPr lang="en-US" dirty="0"/>
              <a:t>is the mortgagor?</a:t>
            </a:r>
            <a:br>
              <a:rPr lang="en-US" dirty="0"/>
            </a:br>
            <a:r>
              <a:rPr lang="en-US" dirty="0" smtClean="0"/>
              <a:t>5</a:t>
            </a:r>
            <a:r>
              <a:rPr lang="tr-TR" dirty="0" smtClean="0"/>
              <a:t>. </a:t>
            </a:r>
            <a:r>
              <a:rPr lang="en-US" dirty="0" smtClean="0"/>
              <a:t>Who </a:t>
            </a:r>
            <a:r>
              <a:rPr lang="en-US" dirty="0"/>
              <a:t>is the mortgagee?</a:t>
            </a:r>
            <a:br>
              <a:rPr lang="en-US" dirty="0"/>
            </a:br>
            <a:r>
              <a:rPr lang="en-US" dirty="0" smtClean="0"/>
              <a:t>6</a:t>
            </a:r>
            <a:r>
              <a:rPr lang="tr-TR" dirty="0" smtClean="0"/>
              <a:t>. </a:t>
            </a:r>
            <a:r>
              <a:rPr lang="en-US" dirty="0" smtClean="0"/>
              <a:t>What </a:t>
            </a:r>
            <a:r>
              <a:rPr lang="en-US" dirty="0"/>
              <a:t>type of right does D hold?</a:t>
            </a:r>
            <a:br>
              <a:rPr lang="en-US" dirty="0"/>
            </a:br>
            <a:r>
              <a:rPr lang="en-US" dirty="0" smtClean="0"/>
              <a:t>7</a:t>
            </a:r>
            <a:r>
              <a:rPr lang="tr-TR" dirty="0" smtClean="0"/>
              <a:t>. </a:t>
            </a:r>
            <a:r>
              <a:rPr lang="en-US" dirty="0" smtClean="0"/>
              <a:t>Does </a:t>
            </a:r>
            <a:r>
              <a:rPr lang="en-US" dirty="0"/>
              <a:t>B’s lease automatically end when A sells the property to E?</a:t>
            </a:r>
          </a:p>
          <a:p>
            <a:pPr marL="0" indent="0">
              <a:buNone/>
            </a:pPr>
            <a:endParaRPr lang="en-US" dirty="0"/>
          </a:p>
        </p:txBody>
      </p:sp>
    </p:spTree>
    <p:extLst>
      <p:ext uri="{BB962C8B-B14F-4D97-AF65-F5344CB8AC3E}">
        <p14:creationId xmlns:p14="http://schemas.microsoft.com/office/powerpoint/2010/main" val="2244626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07504" y="1935480"/>
            <a:ext cx="8928992" cy="4805888"/>
          </a:xfrm>
        </p:spPr>
        <p:txBody>
          <a:bodyPr>
            <a:normAutofit/>
          </a:bodyPr>
          <a:lstStyle/>
          <a:p>
            <a:pPr marL="0" indent="0">
              <a:buNone/>
            </a:pPr>
            <a:r>
              <a:rPr lang="en-US" dirty="0"/>
              <a:t>1</a:t>
            </a:r>
            <a:r>
              <a:rPr lang="tr-TR" dirty="0"/>
              <a:t>. </a:t>
            </a:r>
            <a:r>
              <a:rPr lang="en-US" dirty="0"/>
              <a:t>Who is the current owner of the building</a:t>
            </a:r>
            <a:r>
              <a:rPr lang="en-US" dirty="0" smtClean="0"/>
              <a:t>?</a:t>
            </a:r>
            <a:r>
              <a:rPr lang="tr-TR" dirty="0" smtClean="0"/>
              <a:t> </a:t>
            </a:r>
            <a:r>
              <a:rPr lang="tr-TR" b="1" dirty="0"/>
              <a:t>E</a:t>
            </a:r>
            <a:r>
              <a:rPr lang="en-US" dirty="0"/>
              <a:t/>
            </a:r>
            <a:br>
              <a:rPr lang="en-US" dirty="0"/>
            </a:br>
            <a:r>
              <a:rPr lang="en-US" dirty="0"/>
              <a:t>2</a:t>
            </a:r>
            <a:r>
              <a:rPr lang="tr-TR" dirty="0"/>
              <a:t>. </a:t>
            </a:r>
            <a:r>
              <a:rPr lang="en-US" dirty="0"/>
              <a:t>Who is the landlord</a:t>
            </a:r>
            <a:r>
              <a:rPr lang="en-US" dirty="0" smtClean="0"/>
              <a:t>?</a:t>
            </a:r>
            <a:r>
              <a:rPr lang="tr-TR" dirty="0" smtClean="0"/>
              <a:t> </a:t>
            </a:r>
            <a:r>
              <a:rPr lang="tr-TR" b="1" dirty="0" smtClean="0"/>
              <a:t>E</a:t>
            </a:r>
            <a:r>
              <a:rPr lang="en-US" dirty="0"/>
              <a:t/>
            </a:r>
            <a:br>
              <a:rPr lang="en-US" dirty="0"/>
            </a:br>
            <a:r>
              <a:rPr lang="en-US" dirty="0"/>
              <a:t>3</a:t>
            </a:r>
            <a:r>
              <a:rPr lang="tr-TR" dirty="0"/>
              <a:t>. </a:t>
            </a:r>
            <a:r>
              <a:rPr lang="en-US" dirty="0"/>
              <a:t>Who is the tenant</a:t>
            </a:r>
            <a:r>
              <a:rPr lang="en-US" dirty="0" smtClean="0"/>
              <a:t>?</a:t>
            </a:r>
            <a:r>
              <a:rPr lang="tr-TR" dirty="0" smtClean="0"/>
              <a:t> </a:t>
            </a:r>
            <a:r>
              <a:rPr lang="tr-TR" b="1" dirty="0"/>
              <a:t>B</a:t>
            </a:r>
            <a:r>
              <a:rPr lang="en-US" dirty="0"/>
              <a:t/>
            </a:r>
            <a:br>
              <a:rPr lang="en-US" dirty="0"/>
            </a:br>
            <a:r>
              <a:rPr lang="en-US" dirty="0"/>
              <a:t>4</a:t>
            </a:r>
            <a:r>
              <a:rPr lang="tr-TR" dirty="0"/>
              <a:t>. </a:t>
            </a:r>
            <a:r>
              <a:rPr lang="en-US" dirty="0"/>
              <a:t>Who is the mortgagor</a:t>
            </a:r>
            <a:r>
              <a:rPr lang="en-US" dirty="0" smtClean="0"/>
              <a:t>?</a:t>
            </a:r>
            <a:r>
              <a:rPr lang="tr-TR" dirty="0" smtClean="0"/>
              <a:t> </a:t>
            </a:r>
            <a:r>
              <a:rPr lang="tr-TR" b="1" dirty="0" smtClean="0"/>
              <a:t>A</a:t>
            </a:r>
            <a:r>
              <a:rPr lang="en-US" dirty="0"/>
              <a:t/>
            </a:r>
            <a:br>
              <a:rPr lang="en-US" dirty="0"/>
            </a:br>
            <a:r>
              <a:rPr lang="en-US" dirty="0"/>
              <a:t>5</a:t>
            </a:r>
            <a:r>
              <a:rPr lang="tr-TR" dirty="0"/>
              <a:t>. </a:t>
            </a:r>
            <a:r>
              <a:rPr lang="en-US" dirty="0"/>
              <a:t>Who is the mortgagee</a:t>
            </a:r>
            <a:r>
              <a:rPr lang="en-US" dirty="0" smtClean="0"/>
              <a:t>?</a:t>
            </a:r>
            <a:r>
              <a:rPr lang="tr-TR" dirty="0" smtClean="0"/>
              <a:t> </a:t>
            </a:r>
            <a:r>
              <a:rPr lang="en-US" b="1" dirty="0"/>
              <a:t>Bank C</a:t>
            </a:r>
            <a:r>
              <a:rPr lang="en-US" dirty="0"/>
              <a:t/>
            </a:r>
            <a:br>
              <a:rPr lang="en-US" dirty="0"/>
            </a:br>
            <a:r>
              <a:rPr lang="en-US" dirty="0"/>
              <a:t>6</a:t>
            </a:r>
            <a:r>
              <a:rPr lang="tr-TR" dirty="0"/>
              <a:t>. </a:t>
            </a:r>
            <a:r>
              <a:rPr lang="en-US" dirty="0"/>
              <a:t>What type of right does D hold</a:t>
            </a:r>
            <a:r>
              <a:rPr lang="en-US" dirty="0" smtClean="0"/>
              <a:t>?</a:t>
            </a:r>
            <a:r>
              <a:rPr lang="tr-TR" dirty="0" smtClean="0"/>
              <a:t> </a:t>
            </a:r>
            <a:r>
              <a:rPr lang="en-US" b="1" dirty="0"/>
              <a:t>easement (a non-possessory right of use).</a:t>
            </a:r>
            <a:r>
              <a:rPr lang="en-US" dirty="0"/>
              <a:t/>
            </a:r>
            <a:br>
              <a:rPr lang="en-US" dirty="0"/>
            </a:br>
            <a:r>
              <a:rPr lang="en-US" dirty="0"/>
              <a:t>7</a:t>
            </a:r>
            <a:r>
              <a:rPr lang="tr-TR" dirty="0"/>
              <a:t>. </a:t>
            </a:r>
            <a:r>
              <a:rPr lang="en-US" dirty="0"/>
              <a:t>Does B’s lease automatically end when A sells the property to E</a:t>
            </a:r>
            <a:r>
              <a:rPr lang="en-US" dirty="0" smtClean="0"/>
              <a:t>?</a:t>
            </a:r>
            <a:r>
              <a:rPr lang="tr-TR" dirty="0" smtClean="0"/>
              <a:t> </a:t>
            </a:r>
            <a:r>
              <a:rPr lang="en-US" dirty="0"/>
              <a:t>No. </a:t>
            </a:r>
            <a:r>
              <a:rPr lang="en-US" b="1" dirty="0"/>
              <a:t>The lease continues. The new owner (E) takes the property subject to the existing lease.</a:t>
            </a:r>
          </a:p>
          <a:p>
            <a:endParaRPr lang="en-US" dirty="0"/>
          </a:p>
        </p:txBody>
      </p:sp>
    </p:spTree>
    <p:extLst>
      <p:ext uri="{BB962C8B-B14F-4D97-AF65-F5344CB8AC3E}">
        <p14:creationId xmlns:p14="http://schemas.microsoft.com/office/powerpoint/2010/main" val="39180542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a:xfrm>
            <a:off x="179512" y="1935480"/>
            <a:ext cx="8712968" cy="4922520"/>
          </a:xfrm>
        </p:spPr>
        <p:txBody>
          <a:bodyPr>
            <a:normAutofit fontScale="92500" lnSpcReduction="10000"/>
          </a:bodyPr>
          <a:lstStyle/>
          <a:p>
            <a:pPr marL="0" indent="0">
              <a:buNone/>
            </a:pPr>
            <a:r>
              <a:rPr lang="tr-TR" dirty="0" smtClean="0"/>
              <a:t>	</a:t>
            </a:r>
            <a:r>
              <a:rPr lang="en-US" dirty="0" err="1" smtClean="0"/>
              <a:t>Ahmet</a:t>
            </a:r>
            <a:r>
              <a:rPr lang="en-US" dirty="0" smtClean="0"/>
              <a:t> </a:t>
            </a:r>
            <a:r>
              <a:rPr lang="en-US" dirty="0"/>
              <a:t>owns a commercial building in fee simple. He leases the ground floor to </a:t>
            </a:r>
            <a:r>
              <a:rPr lang="en-US" dirty="0" err="1"/>
              <a:t>Selin</a:t>
            </a:r>
            <a:r>
              <a:rPr lang="en-US" dirty="0"/>
              <a:t> for 7 years and grants a mortgage over the entire property to Atlas Bank as security for a loan. The </a:t>
            </a:r>
            <a:r>
              <a:rPr lang="en-US" dirty="0" err="1"/>
              <a:t>neighbouring</a:t>
            </a:r>
            <a:r>
              <a:rPr lang="en-US" dirty="0"/>
              <a:t> landowner, Murat, holds a registered easement allowing access across the parking area. Two years later, </a:t>
            </a:r>
            <a:r>
              <a:rPr lang="en-US" dirty="0" err="1"/>
              <a:t>Ahmet</a:t>
            </a:r>
            <a:r>
              <a:rPr lang="en-US" dirty="0"/>
              <a:t> dies. Upon his death, his son </a:t>
            </a:r>
            <a:r>
              <a:rPr lang="en-US" dirty="0" err="1"/>
              <a:t>Emre</a:t>
            </a:r>
            <a:r>
              <a:rPr lang="en-US" dirty="0"/>
              <a:t> becomes his heir and succeeds to </a:t>
            </a:r>
            <a:r>
              <a:rPr lang="en-US" dirty="0" err="1"/>
              <a:t>Ahmet’s</a:t>
            </a:r>
            <a:r>
              <a:rPr lang="en-US" dirty="0"/>
              <a:t> ownership interest in the property</a:t>
            </a:r>
            <a:r>
              <a:rPr lang="en-US" dirty="0" smtClean="0"/>
              <a:t>.</a:t>
            </a:r>
            <a:endParaRPr lang="tr-TR" dirty="0" smtClean="0"/>
          </a:p>
          <a:p>
            <a:pPr marL="0" indent="0">
              <a:buNone/>
            </a:pPr>
            <a:endParaRPr lang="en-US" dirty="0"/>
          </a:p>
          <a:p>
            <a:pPr marL="0" indent="0">
              <a:buNone/>
            </a:pPr>
            <a:r>
              <a:rPr lang="en-US" b="1" dirty="0"/>
              <a:t>✍ Identify the Legal Status of Each Person:</a:t>
            </a:r>
          </a:p>
          <a:p>
            <a:pPr marL="0" indent="0">
              <a:buNone/>
            </a:pPr>
            <a:r>
              <a:rPr lang="en-US" dirty="0" err="1"/>
              <a:t>Ahmet</a:t>
            </a:r>
            <a:r>
              <a:rPr lang="en-US" dirty="0"/>
              <a:t>: </a:t>
            </a:r>
            <a:r>
              <a:rPr lang="en-US" dirty="0" smtClean="0"/>
              <a:t>_________________________</a:t>
            </a:r>
            <a:r>
              <a:rPr lang="en-US" dirty="0"/>
              <a:t/>
            </a:r>
            <a:br>
              <a:rPr lang="en-US" dirty="0"/>
            </a:br>
            <a:r>
              <a:rPr lang="en-US" dirty="0" err="1"/>
              <a:t>Selin</a:t>
            </a:r>
            <a:r>
              <a:rPr lang="en-US" dirty="0"/>
              <a:t>: ___________________________</a:t>
            </a:r>
            <a:br>
              <a:rPr lang="en-US" dirty="0"/>
            </a:br>
            <a:r>
              <a:rPr lang="en-US" dirty="0"/>
              <a:t>Atlas Bank: </a:t>
            </a:r>
            <a:r>
              <a:rPr lang="en-US" dirty="0" smtClean="0"/>
              <a:t>______________________</a:t>
            </a:r>
            <a:r>
              <a:rPr lang="en-US" dirty="0"/>
              <a:t/>
            </a:r>
            <a:br>
              <a:rPr lang="en-US" dirty="0"/>
            </a:br>
            <a:r>
              <a:rPr lang="en-US" dirty="0"/>
              <a:t>Murat: </a:t>
            </a:r>
            <a:r>
              <a:rPr lang="en-US" dirty="0" smtClean="0"/>
              <a:t>__________________________</a:t>
            </a:r>
            <a:r>
              <a:rPr lang="en-US" dirty="0"/>
              <a:t/>
            </a:r>
            <a:br>
              <a:rPr lang="en-US" dirty="0"/>
            </a:br>
            <a:r>
              <a:rPr lang="en-US" dirty="0" err="1"/>
              <a:t>Emre</a:t>
            </a:r>
            <a:r>
              <a:rPr lang="en-US" dirty="0"/>
              <a:t>: ___________________________</a:t>
            </a:r>
          </a:p>
          <a:p>
            <a:pPr marL="0" indent="0">
              <a:buNone/>
            </a:pPr>
            <a:endParaRPr lang="en-US" dirty="0"/>
          </a:p>
        </p:txBody>
      </p:sp>
    </p:spTree>
    <p:extLst>
      <p:ext uri="{BB962C8B-B14F-4D97-AF65-F5344CB8AC3E}">
        <p14:creationId xmlns:p14="http://schemas.microsoft.com/office/powerpoint/2010/main" val="17010919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392</TotalTime>
  <Words>3456</Words>
  <Application>Microsoft Office PowerPoint</Application>
  <PresentationFormat>Ekran Gösterisi (4:3)</PresentationFormat>
  <Paragraphs>612</Paragraphs>
  <Slides>64</Slides>
  <Notes>1</Notes>
  <HiddenSlides>0</HiddenSlides>
  <MMClips>0</MMClips>
  <ScaleCrop>false</ScaleCrop>
  <HeadingPairs>
    <vt:vector size="4" baseType="variant">
      <vt:variant>
        <vt:lpstr>Tema</vt:lpstr>
      </vt:variant>
      <vt:variant>
        <vt:i4>1</vt:i4>
      </vt:variant>
      <vt:variant>
        <vt:lpstr>Slayt Başlıkları</vt:lpstr>
      </vt:variant>
      <vt:variant>
        <vt:i4>64</vt:i4>
      </vt:variant>
    </vt:vector>
  </HeadingPairs>
  <TitlesOfParts>
    <vt:vector size="65" baseType="lpstr">
      <vt:lpstr>Akış</vt:lpstr>
      <vt:lpstr> International Legal English</vt:lpstr>
      <vt:lpstr>UNIT 10: Real Property Law</vt:lpstr>
      <vt:lpstr>Real Property Law</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Division Of Estates</vt:lpstr>
      <vt:lpstr>PowerPoint Sunusu</vt:lpstr>
      <vt:lpstr>PowerPoint Sunusu</vt:lpstr>
      <vt:lpstr>PowerPoint Sunusu</vt:lpstr>
      <vt:lpstr>PowerPoint Sunusu</vt:lpstr>
      <vt:lpstr>PowerPoint Sunusu</vt:lpstr>
      <vt:lpstr>PowerPoint Sunusu</vt:lpstr>
      <vt:lpstr>Lease:</vt:lpstr>
      <vt:lpstr>PowerPoint Sunusu</vt:lpstr>
      <vt:lpstr>PowerPoint Sunusu</vt:lpstr>
      <vt:lpstr>PowerPoint Sunusu</vt:lpstr>
      <vt:lpstr>PowerPoint Sunusu</vt:lpstr>
      <vt:lpstr>PowerPoint Sunusu</vt:lpstr>
      <vt:lpstr>PowerPoint Sunusu</vt:lpstr>
      <vt:lpstr>PowerPoint Sunusu</vt:lpstr>
      <vt:lpstr>Easement</vt:lpstr>
      <vt:lpstr>PowerPoint Sunusu</vt:lpstr>
      <vt:lpstr>Common Types of Easement</vt:lpstr>
      <vt:lpstr>PowerPoint Sunusu</vt:lpstr>
      <vt:lpstr>Usufructs</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Classification Of Property</vt:lpstr>
      <vt:lpstr>Real Vs Movable Property</vt:lpstr>
      <vt:lpstr>PowerPoint Sunusu</vt:lpstr>
      <vt:lpstr>?</vt:lpstr>
      <vt:lpstr>PowerPoint Sunusu</vt:lpstr>
      <vt:lpstr>PowerPoint Sunusu</vt:lpstr>
      <vt:lpstr>PowerPoint Sunusu</vt:lpstr>
      <vt:lpstr>PowerPoint Sunusu</vt:lpstr>
      <vt:lpstr>Bundle of Rights Theory</vt:lpstr>
      <vt:lpstr>PowerPoint Sunusu</vt:lpstr>
      <vt:lpstr>Ultimate Ownership of Land</vt:lpstr>
      <vt:lpstr>Public Limitations on Property</vt:lpstr>
      <vt:lpstr>Key Terms Extra Activity</vt:lpstr>
      <vt:lpstr>PowerPoint Sunusu</vt:lpstr>
      <vt:lpstr>Language Use A; Whereas/While</vt:lpstr>
      <vt:lpstr>Language Use A; Answers</vt:lpstr>
      <vt:lpstr>Reading B: Practice Areas</vt:lpstr>
      <vt:lpstr>Reading C: Background Notes</vt:lpstr>
      <vt:lpstr>PowerPoint Sunusu</vt:lpstr>
      <vt:lpstr>Speaking B</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Legal English</dc:title>
  <dc:creator>Ozen TEKIN</dc:creator>
  <cp:lastModifiedBy>Ozen TEKIN</cp:lastModifiedBy>
  <cp:revision>39</cp:revision>
  <dcterms:created xsi:type="dcterms:W3CDTF">2024-10-04T08:46:08Z</dcterms:created>
  <dcterms:modified xsi:type="dcterms:W3CDTF">2026-02-25T11:55:50Z</dcterms:modified>
</cp:coreProperties>
</file>