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9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27" r:id="rId11"/>
    <p:sldId id="317" r:id="rId12"/>
    <p:sldId id="318" r:id="rId13"/>
    <p:sldId id="279" r:id="rId14"/>
    <p:sldId id="308" r:id="rId15"/>
    <p:sldId id="319" r:id="rId16"/>
    <p:sldId id="280" r:id="rId17"/>
    <p:sldId id="32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1" r:id="rId27"/>
    <p:sldId id="292" r:id="rId28"/>
    <p:sldId id="293" r:id="rId29"/>
    <p:sldId id="294" r:id="rId30"/>
    <p:sldId id="322" r:id="rId31"/>
    <p:sldId id="296" r:id="rId32"/>
    <p:sldId id="323" r:id="rId33"/>
    <p:sldId id="297" r:id="rId34"/>
    <p:sldId id="298" r:id="rId35"/>
    <p:sldId id="299" r:id="rId36"/>
    <p:sldId id="300" r:id="rId37"/>
    <p:sldId id="301" r:id="rId38"/>
    <p:sldId id="324" r:id="rId39"/>
    <p:sldId id="303" r:id="rId40"/>
    <p:sldId id="304" r:id="rId41"/>
    <p:sldId id="305" r:id="rId42"/>
    <p:sldId id="325" r:id="rId43"/>
    <p:sldId id="326" r:id="rId44"/>
    <p:sldId id="306" r:id="rId45"/>
    <p:sldId id="328" r:id="rId46"/>
    <p:sldId id="329" r:id="rId47"/>
    <p:sldId id="33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C"/>
    <a:srgbClr val="E3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1788" autoAdjust="0"/>
  </p:normalViewPr>
  <p:slideViewPr>
    <p:cSldViewPr>
      <p:cViewPr>
        <p:scale>
          <a:sx n="70" d="100"/>
          <a:sy n="70" d="100"/>
        </p:scale>
        <p:origin x="-10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A509D6-239B-4418-8941-7EB1D59FF287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F312D5-57F3-41F9-B305-BA5E9DEA1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itchFamily="18" charset="0"/>
              </a:rPr>
              <a:t>This chapter examines several key international parity relationships, such as interest rate parity and purchasing power parity.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FE716C-EE69-4FA7-BD35-219A24EEABB2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*Selling the £ receivable “forward” will not result in any cash flow at the present time, that is, CF0 = 0. But at the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maturity, the seller will receive $(F − S1) for each pound sold forward. S1 denotes the future spot exchange rate.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F312D5-57F3-41F9-B305-BA5E9DEA18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Notice that the one-year forward rate prevailing at time zero is unimportant here since our trader isn’t hedged.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At a one-year-out spot rate of $1.25 our trader loses $10,100.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69612-3D3A-4E6A-9996-41E238CB03A6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rates and exchange rates are obtained from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Datastream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interest rates, interbank six-month rates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used for both countries. The interest rate spread and the rate of change in the exchange rate are plotted at the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of each six-month carry period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F312D5-57F3-41F9-B305-BA5E9DEA18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At these forward bid and ask prices the </a:t>
            </a:r>
            <a:r>
              <a:rPr lang="en-US" altLang="en-US" sz="1200" u="sng" dirty="0" smtClean="0"/>
              <a:t>customer</a:t>
            </a:r>
            <a:r>
              <a:rPr lang="en-US" altLang="en-US" sz="1200" dirty="0" smtClean="0"/>
              <a:t> is indifferent between a forward market hedge and a money market hedge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F312D5-57F3-41F9-B305-BA5E9DEA18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Note hedging in the forward market and money market are covered fully in chapter 8.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E3BE73-4AE7-487D-BB2C-D1ADFACF7525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F312D5-57F3-41F9-B305-BA5E9DEA18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Approximate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5FB237-A45B-46EC-BDF3-E797EA36798E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“Hard to beat” means that other approaches that cost more to produce don’t seem to provide consistently better forecasts.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16915-A794-4D19-B0E7-1D161D5755A8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34978" t="26029" r="35061" b="24074"/>
          <a:stretch/>
        </p:blipFill>
        <p:spPr>
          <a:xfrm>
            <a:off x="2213810" y="497940"/>
            <a:ext cx="4716379" cy="44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DD037F21-C1AC-4CFC-B429-718817DD40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E2CDDE47-D9C4-4FFA-B4B0-FB1BECBABD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8229600" cy="9906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26795"/>
            <a:ext cx="2895600" cy="362394"/>
          </a:xfrm>
        </p:spPr>
        <p:txBody>
          <a:bodyPr/>
          <a:lstStyle/>
          <a:p>
            <a:r>
              <a:rPr lang="en-US" dirty="0" smtClean="0"/>
              <a:t>Copyright © 2018 by the McGraw-Hill Companies, Inc. All rights reserved.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1844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C2E66942-3CC5-4463-8580-F2FA26E63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9144000" cy="7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46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BA03FAA0-D794-4A6E-93B0-4685D2819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2D7E025C-8EBF-4BA3-BE74-4A788746F2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90D45B57-8944-417C-A5CC-37D911C1A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EBB3ACFA-2264-45F6-A099-B51F05AB2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707B00F7-993B-4F77-963F-211F5360F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D54E170E-28AA-4D03-A745-2AA5827A9F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7E71AEA1-106D-406F-8DD8-FD15D3A91B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629400"/>
            <a:ext cx="2895600" cy="36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© 2018 by the McGraw-Hill Companies, Inc. All rights reserved.</a:t>
            </a:r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#-</a:t>
            </a:r>
            <a:fld id="{67A912F9-8BB6-4A0C-B256-C7252A0F23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rgbClr val="C05533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29200"/>
            <a:ext cx="9144000" cy="685800"/>
          </a:xfrm>
        </p:spPr>
        <p:txBody>
          <a:bodyPr/>
          <a:lstStyle/>
          <a:p>
            <a:r>
              <a:rPr lang="en-US" altLang="en-US" sz="3200" dirty="0"/>
              <a:t>International Parity Relationships and Forecasting Exchange Rates</a:t>
            </a:r>
            <a:endParaRPr lang="en-US" alt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43600"/>
            <a:ext cx="6400800" cy="723900"/>
          </a:xfrm>
        </p:spPr>
        <p:txBody>
          <a:bodyPr/>
          <a:lstStyle/>
          <a:p>
            <a:r>
              <a:rPr lang="en-US" sz="3200" b="1" dirty="0" smtClean="0"/>
              <a:t>Chapter Six</a:t>
            </a:r>
            <a:endParaRPr lang="en-US" sz="3200" b="1" dirty="0"/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6269038" y="6477000"/>
            <a:ext cx="28956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EXHIBIT 6.1</a:t>
            </a:r>
            <a:br>
              <a:rPr lang="en-US" sz="4000" dirty="0"/>
            </a:br>
            <a:r>
              <a:rPr lang="en-US" sz="4000" dirty="0"/>
              <a:t>Dollar Cash Flows to </a:t>
            </a:r>
            <a:r>
              <a:rPr lang="en-US" sz="4000" dirty="0" smtClean="0"/>
              <a:t>an Arbitrage </a:t>
            </a:r>
            <a:r>
              <a:rPr lang="en-US" sz="4000" dirty="0"/>
              <a:t>Portfolio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43636" y="6514214"/>
            <a:ext cx="4277001" cy="3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F243CA0-43FB-4356-AFBB-86791042E4E4}" type="slidenum">
              <a:rPr lang="en-US" altLang="en-US" sz="900" smtClean="0">
                <a:cs typeface="Arial" charset="0"/>
              </a:rPr>
              <a:t>10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747963"/>
            <a:ext cx="72675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33350" y="838200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Multi-Year Interest Rate Parity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/>
          <a:lstStyle/>
          <a:p>
            <a:r>
              <a:rPr lang="en-US" altLang="en-US" sz="1800" dirty="0" smtClean="0"/>
              <a:t>So far we’ve computed the no-arbitrage 1-year.forward rate</a:t>
            </a:r>
          </a:p>
          <a:p>
            <a:r>
              <a:rPr lang="en-US" altLang="en-US" sz="1800" dirty="0" smtClean="0"/>
              <a:t>To calculate the two-year forward rate compound the interest for 2 years: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15900" y="2719388"/>
            <a:ext cx="863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1823" lvl="1" indent="-691823" defTabSz="914067" eaLnBrk="0" hangingPunct="0">
              <a:spcBef>
                <a:spcPct val="20000"/>
              </a:spcBef>
              <a:buClr>
                <a:srgbClr val="669999"/>
              </a:buClr>
              <a:buSzPct val="70000"/>
              <a:defRPr/>
            </a:pP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spot</a:t>
            </a: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539875" y="2360815"/>
            <a:ext cx="2271713" cy="1639685"/>
            <a:chOff x="1386526" y="2045698"/>
            <a:chExt cx="2045220" cy="1422102"/>
          </a:xfrm>
        </p:grpSpPr>
        <p:sp>
          <p:nvSpPr>
            <p:cNvPr id="13" name="Rectangle 12"/>
            <p:cNvSpPr/>
            <p:nvPr/>
          </p:nvSpPr>
          <p:spPr>
            <a:xfrm>
              <a:off x="1643786" y="2457198"/>
              <a:ext cx="1000414" cy="293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kern="0" dirty="0" err="1">
                  <a:solidFill>
                    <a:srgbClr val="000000"/>
                  </a:solidFill>
                  <a:latin typeface="Times New Roman"/>
                </a:rPr>
                <a:t>i</a:t>
              </a:r>
              <a:r>
                <a:rPr lang="en-US" sz="1600" kern="0" baseline="-25000" dirty="0">
                  <a:solidFill>
                    <a:srgbClr val="000000"/>
                  </a:solidFill>
                  <a:latin typeface="Times New Roman"/>
                </a:rPr>
                <a:t>£</a:t>
              </a:r>
              <a:r>
                <a:rPr lang="en-US" sz="1600" kern="0" dirty="0">
                  <a:solidFill>
                    <a:srgbClr val="000000"/>
                  </a:solidFill>
                  <a:latin typeface="Times New Roman"/>
                </a:rPr>
                <a:t> = 15½%.</a:t>
              </a:r>
              <a:endParaRPr lang="en-US" sz="1600" dirty="0"/>
            </a:p>
          </p:txBody>
        </p:sp>
        <p:sp>
          <p:nvSpPr>
            <p:cNvPr id="30" name="Curved Down Arrow 29"/>
            <p:cNvSpPr/>
            <p:nvPr/>
          </p:nvSpPr>
          <p:spPr>
            <a:xfrm>
              <a:off x="1386526" y="2859236"/>
              <a:ext cx="2045220" cy="608564"/>
            </a:xfrm>
            <a:prstGeom prst="curvedDownArrow">
              <a:avLst>
                <a:gd name="adj1" fmla="val 54973"/>
                <a:gd name="adj2" fmla="val 82611"/>
                <a:gd name="adj3" fmla="val 25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337" name="Rectangle 36"/>
            <p:cNvSpPr>
              <a:spLocks noChangeArrowheads="1"/>
            </p:cNvSpPr>
            <p:nvPr/>
          </p:nvSpPr>
          <p:spPr bwMode="auto">
            <a:xfrm rot="16200000">
              <a:off x="2795152" y="2329292"/>
              <a:ext cx="871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£924,000 </a:t>
              </a:r>
              <a:endParaRPr lang="en-US" altLang="en-US" sz="1600"/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3386138" y="2273789"/>
            <a:ext cx="2466975" cy="1726712"/>
            <a:chOff x="3048405" y="1969866"/>
            <a:chExt cx="2218995" cy="1496880"/>
          </a:xfrm>
        </p:grpSpPr>
        <p:sp>
          <p:nvSpPr>
            <p:cNvPr id="31" name="Curved Down Arrow 30"/>
            <p:cNvSpPr/>
            <p:nvPr/>
          </p:nvSpPr>
          <p:spPr>
            <a:xfrm>
              <a:off x="3048405" y="2858466"/>
              <a:ext cx="2218995" cy="608280"/>
            </a:xfrm>
            <a:prstGeom prst="curvedDownArrow">
              <a:avLst>
                <a:gd name="adj1" fmla="val 54973"/>
                <a:gd name="adj2" fmla="val 82611"/>
                <a:gd name="adj3" fmla="val 2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75354" y="2457993"/>
              <a:ext cx="999504" cy="293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kern="0" dirty="0" err="1">
                  <a:solidFill>
                    <a:srgbClr val="000000"/>
                  </a:solidFill>
                  <a:latin typeface="Times New Roman"/>
                </a:rPr>
                <a:t>i</a:t>
              </a:r>
              <a:r>
                <a:rPr lang="en-US" sz="1600" kern="0" baseline="-25000" dirty="0">
                  <a:solidFill>
                    <a:srgbClr val="000000"/>
                  </a:solidFill>
                  <a:latin typeface="Times New Roman"/>
                </a:rPr>
                <a:t>£</a:t>
              </a:r>
              <a:r>
                <a:rPr lang="en-US" sz="1600" kern="0" dirty="0">
                  <a:solidFill>
                    <a:srgbClr val="000000"/>
                  </a:solidFill>
                  <a:latin typeface="Times New Roman"/>
                </a:rPr>
                <a:t> = 15½%.</a:t>
              </a:r>
              <a:endParaRPr lang="en-US" sz="1600" dirty="0"/>
            </a:p>
          </p:txBody>
        </p:sp>
        <p:sp>
          <p:nvSpPr>
            <p:cNvPr id="12334" name="Rectangle 38"/>
            <p:cNvSpPr>
              <a:spLocks noChangeArrowheads="1"/>
            </p:cNvSpPr>
            <p:nvPr/>
          </p:nvSpPr>
          <p:spPr bwMode="auto">
            <a:xfrm rot="16200000">
              <a:off x="4533515" y="2297863"/>
              <a:ext cx="960518" cy="30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£1,067,220</a:t>
              </a:r>
              <a:endParaRPr lang="en-US" altLang="en-US" sz="1600"/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1312654" y="2456370"/>
            <a:ext cx="373698" cy="3897806"/>
            <a:chOff x="1181653" y="2129125"/>
            <a:chExt cx="336623" cy="3376871"/>
          </a:xfrm>
        </p:grpSpPr>
        <p:sp>
          <p:nvSpPr>
            <p:cNvPr id="12330" name="Rectangle 37"/>
            <p:cNvSpPr>
              <a:spLocks noChangeArrowheads="1"/>
            </p:cNvSpPr>
            <p:nvPr/>
          </p:nvSpPr>
          <p:spPr bwMode="auto">
            <a:xfrm rot="16200000">
              <a:off x="930277" y="2412159"/>
              <a:ext cx="871033" cy="30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£800,000 </a:t>
              </a:r>
              <a:endParaRPr lang="en-US" altLang="en-US" sz="1600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831958" y="4851336"/>
              <a:ext cx="1004355" cy="304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Times New Roman"/>
                </a:rPr>
                <a:t>€1,000,000 </a:t>
              </a:r>
              <a:endParaRPr lang="en-US" sz="1600" dirty="0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1504950" y="4706938"/>
            <a:ext cx="2308226" cy="1736139"/>
            <a:chOff x="1353726" y="4080299"/>
            <a:chExt cx="2078058" cy="1503708"/>
          </a:xfrm>
        </p:grpSpPr>
        <p:sp>
          <p:nvSpPr>
            <p:cNvPr id="14" name="Rectangle 13"/>
            <p:cNvSpPr/>
            <p:nvPr/>
          </p:nvSpPr>
          <p:spPr>
            <a:xfrm>
              <a:off x="1878243" y="4195796"/>
              <a:ext cx="723310" cy="293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kern="0" dirty="0" err="1">
                  <a:solidFill>
                    <a:srgbClr val="000000"/>
                  </a:solidFill>
                  <a:latin typeface="Times New Roman"/>
                </a:rPr>
                <a:t>i</a:t>
              </a:r>
              <a:r>
                <a:rPr lang="en-US" sz="1600" kern="0" baseline="-25000" dirty="0">
                  <a:solidFill>
                    <a:srgbClr val="000000"/>
                  </a:solidFill>
                  <a:latin typeface="Times New Roman"/>
                </a:rPr>
                <a:t>€</a:t>
              </a:r>
              <a:r>
                <a:rPr lang="en-US" sz="1600" kern="0" dirty="0">
                  <a:solidFill>
                    <a:srgbClr val="000000"/>
                  </a:solidFill>
                  <a:latin typeface="Times New Roman"/>
                </a:rPr>
                <a:t> = 5%</a:t>
              </a:r>
              <a:endParaRPr lang="en-US" sz="1600" dirty="0"/>
            </a:p>
          </p:txBody>
        </p:sp>
        <p:sp>
          <p:nvSpPr>
            <p:cNvPr id="34" name="Curved Down Arrow 33"/>
            <p:cNvSpPr/>
            <p:nvPr/>
          </p:nvSpPr>
          <p:spPr>
            <a:xfrm flipV="1">
              <a:off x="1353726" y="4080299"/>
              <a:ext cx="2078058" cy="576111"/>
            </a:xfrm>
            <a:prstGeom prst="curvedDownArrow">
              <a:avLst>
                <a:gd name="adj1" fmla="val 54973"/>
                <a:gd name="adj2" fmla="val 82611"/>
                <a:gd name="adj3" fmla="val 25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2728937" y="4929565"/>
              <a:ext cx="1004088" cy="304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Times New Roman"/>
                </a:rPr>
                <a:t>€1,050,000 </a:t>
              </a:r>
              <a:endParaRPr lang="en-US" sz="1600" dirty="0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3387725" y="4748213"/>
            <a:ext cx="2465388" cy="1674226"/>
            <a:chOff x="3050331" y="4115024"/>
            <a:chExt cx="2217070" cy="1451264"/>
          </a:xfrm>
        </p:grpSpPr>
        <p:sp>
          <p:nvSpPr>
            <p:cNvPr id="35" name="Curved Down Arrow 34"/>
            <p:cNvSpPr/>
            <p:nvPr/>
          </p:nvSpPr>
          <p:spPr>
            <a:xfrm flipV="1">
              <a:off x="3050331" y="4115024"/>
              <a:ext cx="2217070" cy="573828"/>
            </a:xfrm>
            <a:prstGeom prst="curvedDownArrow">
              <a:avLst>
                <a:gd name="adj1" fmla="val 54973"/>
                <a:gd name="adj2" fmla="val 82611"/>
                <a:gd name="adj3" fmla="val 2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49925" y="4229239"/>
              <a:ext cx="722503" cy="293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kern="0" dirty="0" err="1">
                  <a:solidFill>
                    <a:srgbClr val="000000"/>
                  </a:solidFill>
                  <a:latin typeface="Times New Roman"/>
                </a:rPr>
                <a:t>i</a:t>
              </a:r>
              <a:r>
                <a:rPr lang="en-US" sz="1600" kern="0" baseline="-25000" dirty="0">
                  <a:solidFill>
                    <a:srgbClr val="000000"/>
                  </a:solidFill>
                  <a:latin typeface="Times New Roman"/>
                </a:rPr>
                <a:t>€</a:t>
              </a:r>
              <a:r>
                <a:rPr lang="en-US" sz="1600" kern="0" dirty="0">
                  <a:solidFill>
                    <a:srgbClr val="000000"/>
                  </a:solidFill>
                  <a:latin typeface="Times New Roman"/>
                </a:rPr>
                <a:t> = 5%</a:t>
              </a:r>
              <a:endParaRPr lang="en-US" sz="1600" dirty="0"/>
            </a:p>
          </p:txBody>
        </p:sp>
        <p:sp>
          <p:nvSpPr>
            <p:cNvPr id="42" name="Rectangle 41"/>
            <p:cNvSpPr/>
            <p:nvPr/>
          </p:nvSpPr>
          <p:spPr>
            <a:xfrm rot="16200000">
              <a:off x="4504410" y="4911609"/>
              <a:ext cx="1004905" cy="304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Times New Roman"/>
                </a:rPr>
                <a:t>€1,102,500 </a:t>
              </a:r>
              <a:endParaRPr lang="en-US" sz="1600" dirty="0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1337001" y="4000507"/>
            <a:ext cx="5316213" cy="637717"/>
            <a:chOff x="1203637" y="3467800"/>
            <a:chExt cx="4784820" cy="551411"/>
          </a:xfrm>
        </p:grpSpPr>
        <p:sp>
          <p:nvSpPr>
            <p:cNvPr id="12308" name="Line 5"/>
            <p:cNvSpPr>
              <a:spLocks noChangeShapeType="1"/>
            </p:cNvSpPr>
            <p:nvPr/>
          </p:nvSpPr>
          <p:spPr bwMode="auto">
            <a:xfrm>
              <a:off x="1365793" y="3467800"/>
              <a:ext cx="0" cy="25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309" name="Line 6"/>
            <p:cNvSpPr>
              <a:spLocks noChangeShapeType="1"/>
            </p:cNvSpPr>
            <p:nvPr/>
          </p:nvSpPr>
          <p:spPr bwMode="auto">
            <a:xfrm>
              <a:off x="5037380" y="3467800"/>
              <a:ext cx="0" cy="25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310" name="Rectangle 8"/>
            <p:cNvSpPr>
              <a:spLocks noChangeArrowheads="1"/>
            </p:cNvSpPr>
            <p:nvPr/>
          </p:nvSpPr>
          <p:spPr bwMode="auto">
            <a:xfrm>
              <a:off x="1203637" y="3673250"/>
              <a:ext cx="281629" cy="34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311" name="Line 6"/>
            <p:cNvSpPr>
              <a:spLocks noChangeShapeType="1"/>
            </p:cNvSpPr>
            <p:nvPr/>
          </p:nvSpPr>
          <p:spPr bwMode="auto">
            <a:xfrm>
              <a:off x="3211856" y="3467800"/>
              <a:ext cx="0" cy="25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312" name="Rectangle 9"/>
            <p:cNvSpPr>
              <a:spLocks noChangeArrowheads="1"/>
            </p:cNvSpPr>
            <p:nvPr/>
          </p:nvSpPr>
          <p:spPr bwMode="auto">
            <a:xfrm>
              <a:off x="2981835" y="3650100"/>
              <a:ext cx="460041" cy="34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313" name="Rectangle 9"/>
            <p:cNvSpPr>
              <a:spLocks noChangeArrowheads="1"/>
            </p:cNvSpPr>
            <p:nvPr/>
          </p:nvSpPr>
          <p:spPr bwMode="auto">
            <a:xfrm>
              <a:off x="4807359" y="3650100"/>
              <a:ext cx="460041" cy="34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Times New Roman" pitchFamily="18" charset="0"/>
                </a:rPr>
                <a:t>2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1364801" y="3613302"/>
              <a:ext cx="3672063" cy="54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036864" y="3613302"/>
              <a:ext cx="951593" cy="137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636134"/>
            <a:ext cx="4191000" cy="2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11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 rot="16200000">
                <a:off x="-1344416" y="4500389"/>
                <a:ext cx="3626314" cy="64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kern="0" baseline="-250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0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(£/€)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0.80</m:t>
                          </m:r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£1.00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$1.50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44416" y="4500389"/>
                <a:ext cx="3626314" cy="645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81721" y="2516824"/>
                <a:ext cx="2904641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F</m:t>
                      </m:r>
                      <m:r>
                        <m:rPr>
                          <m:nor/>
                        </m:rPr>
                        <a:rPr lang="en-US" kern="0" baseline="-250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1</m:t>
                      </m:r>
                      <m:r>
                        <m:rPr>
                          <m:nor/>
                        </m:rPr>
                        <a:rPr lang="en-US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(£/€)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800,000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1.155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1,000,000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21" y="2516824"/>
                <a:ext cx="2904641" cy="555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18777" y="3374979"/>
                <a:ext cx="3316613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F</m:t>
                      </m:r>
                      <m:r>
                        <m:rPr>
                          <m:nor/>
                        </m:rPr>
                        <a:rPr lang="en-US" kern="0" baseline="-250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1</m:t>
                      </m:r>
                      <m:r>
                        <m:rPr>
                          <m:nor/>
                        </m:rPr>
                        <a:rPr lang="en-US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(£/€)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924,000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1,050,000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0.8800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777" y="3374979"/>
                <a:ext cx="3316613" cy="549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982990" y="4300774"/>
                <a:ext cx="2992742" cy="1433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F</m:t>
                      </m:r>
                      <m:r>
                        <m:rPr>
                          <m:nor/>
                        </m:rPr>
                        <a:rPr lang="en-US" b="0" i="0" kern="0" baseline="-250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2</m:t>
                      </m:r>
                      <m:r>
                        <m:rPr>
                          <m:nor/>
                        </m:rPr>
                        <a:rPr lang="en-US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(£/€)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0.8000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1.155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1.00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(1.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5)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0.9680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€1.00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990" y="4300774"/>
                <a:ext cx="2992742" cy="1433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IRP Even More Carefully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 smtClean="0"/>
                  <a:t>Interest Rate Parity is a “no arbitrage” condition that suggests that forward exchange rates are defined by today’s spot exchange rates grossed up and down by the future value interest factors:</a:t>
                </a:r>
              </a:p>
              <a:p>
                <a:r>
                  <a:rPr lang="en-US" altLang="en-US" sz="2400" dirty="0" smtClean="0"/>
                  <a:t>In our example with a spot rate of £</a:t>
                </a:r>
                <a:r>
                  <a:rPr lang="en-US" altLang="en-US" sz="2400" dirty="0"/>
                  <a:t>0.80/€, </a:t>
                </a:r>
                <a:r>
                  <a:rPr lang="en-US" altLang="en-US" sz="2400" dirty="0" smtClean="0"/>
                  <a:t>interest rate parity says that the </a:t>
                </a:r>
                <a:r>
                  <a:rPr lang="en-US" altLang="en-US" sz="2400" i="1" dirty="0" smtClean="0"/>
                  <a:t>N</a:t>
                </a:r>
                <a:r>
                  <a:rPr lang="en-US" altLang="en-US" sz="2400" dirty="0" smtClean="0"/>
                  <a:t>-year future exchange rate that prevails today must 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kern="0" dirty="0">
                          <a:solidFill>
                            <a:srgbClr val="000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b="0" i="0" kern="0" baseline="-25000" dirty="0" smtClean="0">
                          <a:solidFill>
                            <a:srgbClr val="000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kern="0" dirty="0">
                          <a:solidFill>
                            <a:srgbClr val="000000"/>
                          </a:solidFill>
                        </a:rPr>
                        <m:t>(£/€)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£0.8000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£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€1.00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 </m:t>
                              </m:r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€</m:t>
                                  </m:r>
                                </m:sub>
                              </m:s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57200" y="5455979"/>
            <a:ext cx="8229600" cy="842908"/>
          </a:xfrm>
          <a:prstGeom prst="rect">
            <a:avLst/>
          </a:prstGeom>
        </p:spPr>
        <p:txBody>
          <a:bodyPr lIns="103236" tIns="51618" rIns="103236" bIns="51618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Notice that we increase the pounds in the spot rate at </a:t>
            </a:r>
            <a:r>
              <a:rPr lang="en-US" sz="2400" i="1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2400" kern="0" baseline="-25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</a:t>
            </a:r>
            <a:r>
              <a:rPr lang="en-US" sz="24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the euro in the spot rate by </a:t>
            </a:r>
            <a:r>
              <a:rPr lang="en-US" sz="2400" i="1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2400" kern="0" baseline="-25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</a:t>
            </a:r>
            <a:r>
              <a:rPr lang="en-US" sz="24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find the forward rate. </a:t>
            </a: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514214"/>
            <a:ext cx="41910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12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Currency Carry Trade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Currency carry trade involves buying a currency that has a high rate of interest and funding the purchase by borrowing in a currency with low rates of interest, </a:t>
            </a:r>
            <a:r>
              <a:rPr lang="en-US" altLang="en-US" sz="2800" i="1" dirty="0" smtClean="0"/>
              <a:t>without any hedging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The carry trade is profitable as long as the interest rate differential is greater than the appreciation of the funding currency against the investment currency.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629400"/>
            <a:ext cx="403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13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Currency Carry Trade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000" dirty="0" smtClean="0"/>
                  <a:t>Suppose the 1-year borrowing rate in dollars is 2.01%.</a:t>
                </a:r>
              </a:p>
              <a:p>
                <a:pPr eaLnBrk="1" hangingPunct="1"/>
                <a:r>
                  <a:rPr lang="en-US" altLang="en-US" sz="2000" dirty="0" smtClean="0"/>
                  <a:t>The 1-year lending rate in pounds is 1.00%.</a:t>
                </a:r>
              </a:p>
              <a:p>
                <a:pPr eaLnBrk="1" hangingPunct="1"/>
                <a:r>
                  <a:rPr lang="en-US" altLang="en-US" sz="2000" dirty="0" smtClean="0"/>
                  <a:t>The direct spot ask exchange rate is $1.25/£.</a:t>
                </a:r>
              </a:p>
              <a:p>
                <a:pPr eaLnBrk="1" hangingPunct="1"/>
                <a:r>
                  <a:rPr lang="en-US" altLang="en-US" sz="2000" dirty="0" smtClean="0"/>
                  <a:t>A trader who borrows $1m will owe $1,020,100 in one year.</a:t>
                </a:r>
              </a:p>
              <a:p>
                <a:pPr eaLnBrk="1" hangingPunct="1"/>
                <a:r>
                  <a:rPr lang="en-US" altLang="en-US" sz="2000" dirty="0" smtClean="0"/>
                  <a:t>Trading $1m for pounds today at the spot generates £800,000.</a:t>
                </a:r>
              </a:p>
              <a:p>
                <a:r>
                  <a:rPr lang="en-US" altLang="en-US" sz="2000" dirty="0" smtClean="0"/>
                  <a:t>£800,000 invested for one year at 1.00% yields £808,000.</a:t>
                </a:r>
              </a:p>
              <a:p>
                <a:r>
                  <a:rPr lang="en-US" altLang="en-US" sz="2000" dirty="0" smtClean="0"/>
                  <a:t>The currency carry trade will be profitable if the spot bid rate prevailing in one year is high enough that his </a:t>
                </a:r>
                <a:r>
                  <a:rPr lang="en-US" altLang="en-US" sz="2000" dirty="0"/>
                  <a:t>£</a:t>
                </a:r>
                <a:r>
                  <a:rPr lang="en-US" altLang="en-US" sz="2000" dirty="0" smtClean="0"/>
                  <a:t>808,000 will sell for at least $1,020,100 (enough to repay his debt).</a:t>
                </a:r>
              </a:p>
              <a:p>
                <a:pPr eaLnBrk="1" hangingPunct="1"/>
                <a:r>
                  <a:rPr lang="en-US" altLang="en-US" sz="2000" dirty="0" smtClean="0"/>
                  <a:t>No less expensive than: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$1,020,100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£</m:t>
                          </m:r>
                          <m:r>
                            <m:rPr>
                              <m:nor/>
                            </m:rPr>
                            <a:rPr lang="en-US" altLang="en-US" sz="20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808,000</m:t>
                          </m:r>
                        </m:den>
                      </m:f>
                      <m: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1.2625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2000" dirty="0"/>
                            <m:t>£</m:t>
                          </m:r>
                          <m:r>
                            <a:rPr lang="en-US" altLang="en-US" sz="2000" b="0" i="0" dirty="0" smtClean="0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</m:oMath>
                  </m:oMathPara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809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514214"/>
            <a:ext cx="41910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14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066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EXHIBIT </a:t>
            </a:r>
            <a:r>
              <a:rPr lang="en-US" sz="2800" dirty="0" smtClean="0"/>
              <a:t>6.4 Interest </a:t>
            </a:r>
            <a:r>
              <a:rPr lang="en-US" sz="2800" dirty="0"/>
              <a:t>Rate Spreads </a:t>
            </a:r>
            <a:r>
              <a:rPr lang="en-US" sz="2800" dirty="0" smtClean="0"/>
              <a:t>and Exchange </a:t>
            </a:r>
            <a:r>
              <a:rPr lang="en-US" sz="2800" dirty="0"/>
              <a:t>Rate Changes</a:t>
            </a:r>
            <a:r>
              <a:rPr lang="en-US" sz="2800" dirty="0" smtClean="0"/>
              <a:t>: </a:t>
            </a:r>
            <a:r>
              <a:rPr lang="en-US" sz="2000" dirty="0" smtClean="0"/>
              <a:t>Six-Month </a:t>
            </a:r>
            <a:r>
              <a:rPr lang="en-US" sz="2000" dirty="0"/>
              <a:t>Carry </a:t>
            </a:r>
            <a:r>
              <a:rPr lang="en-US" sz="2000" dirty="0" smtClean="0"/>
              <a:t>Trade Periods </a:t>
            </a:r>
            <a:r>
              <a:rPr lang="en-US" sz="2000" dirty="0"/>
              <a:t>for </a:t>
            </a:r>
            <a:r>
              <a:rPr lang="en-US" sz="2000" dirty="0" smtClean="0"/>
              <a:t>Australian Dollar–Japanese </a:t>
            </a:r>
            <a:r>
              <a:rPr lang="en-US" sz="2000" dirty="0"/>
              <a:t>Yen Pair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en-US" sz="1600" dirty="0" smtClean="0"/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553200"/>
            <a:ext cx="419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15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8" y="1752600"/>
            <a:ext cx="70485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Reasons for Deviations from IRP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Transactions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 interest rate available to an arbitrageur for borrowing, </a:t>
            </a:r>
            <a:r>
              <a:rPr lang="en-US" altLang="en-US" sz="2400" dirty="0" err="1" smtClean="0"/>
              <a:t>i</a:t>
            </a:r>
            <a:r>
              <a:rPr lang="en-US" altLang="en-US" sz="2400" baseline="30000" dirty="0" err="1" smtClean="0"/>
              <a:t>b</a:t>
            </a:r>
            <a:r>
              <a:rPr lang="en-US" altLang="en-US" sz="2400" dirty="0" smtClean="0"/>
              <a:t>, may exceed the rate he can lend at, </a:t>
            </a:r>
            <a:r>
              <a:rPr lang="en-US" altLang="en-US" sz="2400" dirty="0" err="1" smtClean="0"/>
              <a:t>i</a:t>
            </a:r>
            <a:r>
              <a:rPr lang="en-US" altLang="en-US" sz="2400" baseline="30000" dirty="0" err="1" smtClean="0"/>
              <a:t>l</a:t>
            </a:r>
            <a:r>
              <a:rPr lang="en-US" alt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There may be bid-ask spreads to overcome, F</a:t>
            </a:r>
            <a:r>
              <a:rPr lang="en-US" altLang="en-US" sz="2400" baseline="30000" dirty="0" smtClean="0"/>
              <a:t>b</a:t>
            </a:r>
            <a:r>
              <a:rPr lang="en-US" altLang="en-US" sz="2400" dirty="0" smtClean="0"/>
              <a:t>/S</a:t>
            </a:r>
            <a:r>
              <a:rPr lang="en-US" altLang="en-US" sz="2400" baseline="30000" dirty="0" smtClean="0"/>
              <a:t>a</a:t>
            </a:r>
            <a:r>
              <a:rPr lang="en-US" altLang="en-US" sz="2400" dirty="0" smtClean="0"/>
              <a:t> &lt; F/S.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Thus, (F</a:t>
            </a:r>
            <a:r>
              <a:rPr lang="en-US" altLang="en-US" sz="2400" baseline="30000" dirty="0" smtClean="0"/>
              <a:t>b</a:t>
            </a:r>
            <a:r>
              <a:rPr lang="en-US" altLang="en-US" sz="2400" dirty="0" smtClean="0"/>
              <a:t>/S</a:t>
            </a:r>
            <a:r>
              <a:rPr lang="en-US" altLang="en-US" sz="2400" baseline="30000" dirty="0" smtClean="0"/>
              <a:t>a</a:t>
            </a:r>
            <a:r>
              <a:rPr lang="en-US" altLang="en-US" sz="2400" dirty="0" smtClean="0"/>
              <a:t>)(1 + </a:t>
            </a:r>
            <a:r>
              <a:rPr lang="en-US" altLang="en-US" sz="2400" dirty="0" err="1" smtClean="0"/>
              <a:t>i</a:t>
            </a:r>
            <a:r>
              <a:rPr lang="en-US" altLang="en-US" sz="2400" baseline="-25000" dirty="0" err="1" smtClean="0"/>
              <a:t>¥</a:t>
            </a:r>
            <a:r>
              <a:rPr lang="en-US" altLang="en-US" sz="2400" baseline="30000" dirty="0" err="1" smtClean="0"/>
              <a:t>l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</a:t>
            </a:r>
            <a:r>
              <a:rPr lang="en-US" altLang="en-US" sz="2400" dirty="0" smtClean="0"/>
              <a:t> (1 + i</a:t>
            </a:r>
            <a:r>
              <a:rPr lang="en-US" altLang="en-US" sz="2400" baseline="-25000" dirty="0" smtClean="0"/>
              <a:t>¥ </a:t>
            </a:r>
            <a:r>
              <a:rPr lang="en-US" altLang="en-US" sz="2400" baseline="30000" dirty="0" smtClean="0"/>
              <a:t>b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 0.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Capital Controls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Governments sometimes restrict import and export of money through taxes or outright bans.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508500" y="3305175"/>
          <a:ext cx="1270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5175"/>
                        <a:ext cx="1270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635500" y="6514214"/>
            <a:ext cx="41275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16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763000" cy="17526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EXHIBIT 6.5</a:t>
            </a:r>
            <a:br>
              <a:rPr lang="en-US" sz="4000" dirty="0"/>
            </a:br>
            <a:r>
              <a:rPr lang="en-US" sz="3600" dirty="0"/>
              <a:t>Interest Rate Parity </a:t>
            </a:r>
            <a:r>
              <a:rPr lang="en-US" sz="3600" dirty="0" smtClean="0"/>
              <a:t>with Transaction Costs</a:t>
            </a:r>
            <a:endParaRPr lang="en-US" altLang="en-US" sz="4000" dirty="0" smtClean="0"/>
          </a:p>
        </p:txBody>
      </p:sp>
      <p:sp>
        <p:nvSpPr>
          <p:cNvPr id="33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514214"/>
            <a:ext cx="40386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17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3" y="2209800"/>
            <a:ext cx="60102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Transactions Costs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754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Find the “no arbitrage” forward bid and ask prices for a customer facing these retail prices.</a:t>
            </a:r>
          </a:p>
        </p:txBody>
      </p:sp>
      <p:graphicFrame>
        <p:nvGraphicFramePr>
          <p:cNvPr id="227450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54404"/>
              </p:ext>
            </p:extLst>
          </p:nvPr>
        </p:nvGraphicFramePr>
        <p:xfrm>
          <a:off x="169863" y="2514600"/>
          <a:ext cx="4571999" cy="1670050"/>
        </p:xfrm>
        <a:graphic>
          <a:graphicData uri="http://schemas.openxmlformats.org/drawingml/2006/table">
            <a:tbl>
              <a:tblPr/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4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86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596" marR="101596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Borrowing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596" marR="101596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Lending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596" marR="101596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3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5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kumimoji="0" lang="en-US" sz="2400" b="1" i="0" u="none" strike="noStrike" cap="none" normalizeH="0" baseline="-5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596" marR="101596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00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5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en-US" sz="2400" b="1" i="0" u="none" strike="noStrike" cap="none" normalizeH="0" baseline="-5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596" marR="101596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7491" name="Group 1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089474"/>
                  </p:ext>
                </p:extLst>
              </p:nvPr>
            </p:nvGraphicFramePr>
            <p:xfrm>
              <a:off x="2895600" y="3833813"/>
              <a:ext cx="6164262" cy="1590279"/>
            </p:xfrm>
            <a:graphic>
              <a:graphicData uri="http://schemas.openxmlformats.org/drawingml/2006/table">
                <a:tbl>
                  <a:tblPr/>
                  <a:tblGrid>
                    <a:gridCol w="13796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392321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39232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5252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kumimoji="0" lang="en-US" sz="2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Bid</a:t>
                          </a:r>
                          <a:endParaRPr kumimoji="0" lang="en-US" sz="2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Ask</a:t>
                          </a:r>
                          <a:endParaRPr kumimoji="0" lang="en-US" sz="2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16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Spot</a:t>
                          </a:r>
                          <a:endParaRPr kumimoji="0" lang="en-US" sz="2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1.0500/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1.0605/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16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Forward</a:t>
                          </a:r>
                          <a:endParaRPr kumimoji="0" lang="en-US" sz="2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en-US" sz="28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en-US" alt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num>
                                  <m:den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€)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en-US" sz="28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en-US" alt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num>
                                  <m:den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€)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7491" name="Group 1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089474"/>
                  </p:ext>
                </p:extLst>
              </p:nvPr>
            </p:nvGraphicFramePr>
            <p:xfrm>
              <a:off x="2895600" y="3833813"/>
              <a:ext cx="6164262" cy="1590279"/>
            </p:xfrm>
            <a:graphic>
              <a:graphicData uri="http://schemas.openxmlformats.org/drawingml/2006/table">
                <a:tbl>
                  <a:tblPr/>
                  <a:tblGrid>
                    <a:gridCol w="13796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92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923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52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kumimoji="0" lang="en-US" sz="2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Bid</a:t>
                          </a:r>
                          <a:endParaRPr kumimoji="0" lang="en-US" sz="2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Ask</a:t>
                          </a:r>
                          <a:endParaRPr kumimoji="0" lang="en-US" sz="2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689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Spot</a:t>
                          </a:r>
                          <a:endParaRPr kumimoji="0" lang="en-US" sz="27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1.0500/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1.0605/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13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7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Forward</a:t>
                          </a:r>
                          <a:endParaRPr kumimoji="0" lang="en-US" sz="27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1832" t="-200000" r="-100509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5" marR="101605" marT="52707" marB="52707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61832" t="-200000" r="-509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41862" y="6629400"/>
            <a:ext cx="4021138" cy="1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18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222" y="5800113"/>
                <a:ext cx="3295838" cy="772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€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2" y="5800113"/>
                <a:ext cx="3295838" cy="772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08037" y="5528418"/>
                <a:ext cx="3295838" cy="772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€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037" y="5528418"/>
                <a:ext cx="3295838" cy="772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1234" y="1522163"/>
            <a:ext cx="6731069" cy="725908"/>
            <a:chOff x="342" y="772"/>
            <a:chExt cx="2555" cy="396"/>
          </a:xfrm>
        </p:grpSpPr>
        <p:sp>
          <p:nvSpPr>
            <p:cNvPr id="20571" name="Line 5"/>
            <p:cNvSpPr>
              <a:spLocks noChangeShapeType="1"/>
            </p:cNvSpPr>
            <p:nvPr/>
          </p:nvSpPr>
          <p:spPr bwMode="auto">
            <a:xfrm>
              <a:off x="417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72" name="Line 6"/>
            <p:cNvSpPr>
              <a:spLocks noChangeShapeType="1"/>
            </p:cNvSpPr>
            <p:nvPr/>
          </p:nvSpPr>
          <p:spPr bwMode="auto">
            <a:xfrm>
              <a:off x="2800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73" name="Line 7"/>
            <p:cNvSpPr>
              <a:spLocks noChangeShapeType="1"/>
            </p:cNvSpPr>
            <p:nvPr/>
          </p:nvSpPr>
          <p:spPr bwMode="auto">
            <a:xfrm>
              <a:off x="417" y="852"/>
              <a:ext cx="23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74" name="Rectangle 8"/>
            <p:cNvSpPr>
              <a:spLocks noChangeArrowheads="1"/>
            </p:cNvSpPr>
            <p:nvPr/>
          </p:nvSpPr>
          <p:spPr bwMode="auto">
            <a:xfrm>
              <a:off x="342" y="916"/>
              <a:ext cx="1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575" name="Rectangle 9"/>
            <p:cNvSpPr>
              <a:spLocks noChangeArrowheads="1"/>
            </p:cNvSpPr>
            <p:nvPr/>
          </p:nvSpPr>
          <p:spPr bwMode="auto">
            <a:xfrm>
              <a:off x="2703" y="916"/>
              <a:ext cx="1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48884" name="Text Box 52"/>
          <p:cNvSpPr txBox="1">
            <a:spLocks noChangeArrowheads="1"/>
          </p:cNvSpPr>
          <p:nvPr/>
        </p:nvSpPr>
        <p:spPr bwMode="auto">
          <a:xfrm>
            <a:off x="5257800" y="1780233"/>
            <a:ext cx="706471" cy="84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IRP↓</a:t>
            </a:r>
            <a:endParaRPr lang="en-US" altLang="en-US" sz="24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8886" name="Text Box 54"/>
          <p:cNvSpPr txBox="1">
            <a:spLocks noChangeArrowheads="1"/>
          </p:cNvSpPr>
          <p:nvPr/>
        </p:nvSpPr>
        <p:spPr bwMode="auto">
          <a:xfrm>
            <a:off x="1532165" y="3017588"/>
            <a:ext cx="6519863" cy="4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No arbitrage forward bid price (for customer):</a:t>
            </a: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8165" y="2225426"/>
            <a:ext cx="1608667" cy="3077930"/>
            <a:chOff x="0" y="1152"/>
            <a:chExt cx="912" cy="1680"/>
          </a:xfrm>
        </p:grpSpPr>
        <p:sp>
          <p:nvSpPr>
            <p:cNvPr id="20562" name="Text Box 16"/>
            <p:cNvSpPr txBox="1">
              <a:spLocks noChangeArrowheads="1"/>
            </p:cNvSpPr>
            <p:nvPr/>
          </p:nvSpPr>
          <p:spPr bwMode="auto">
            <a:xfrm>
              <a:off x="0" y="1344"/>
              <a:ext cx="91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en-US" altLang="en-US" sz="20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Buy €942,951.44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en-US" altLang="en-US" sz="2000" dirty="0" smtClean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at spot ask</a:t>
              </a:r>
              <a:endParaRPr lang="en-US" alt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63" name="AutoShape 17"/>
            <p:cNvSpPr>
              <a:spLocks noChangeArrowheads="1"/>
            </p:cNvSpPr>
            <p:nvPr/>
          </p:nvSpPr>
          <p:spPr bwMode="auto">
            <a:xfrm>
              <a:off x="144" y="1872"/>
              <a:ext cx="624" cy="960"/>
            </a:xfrm>
            <a:prstGeom prst="downArrow">
              <a:avLst>
                <a:gd name="adj1" fmla="val 61537"/>
                <a:gd name="adj2" fmla="val 6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68" name="Text Box 75"/>
            <p:cNvSpPr txBox="1">
              <a:spLocks noChangeArrowheads="1"/>
            </p:cNvSpPr>
            <p:nvPr/>
          </p:nvSpPr>
          <p:spPr bwMode="auto">
            <a:xfrm>
              <a:off x="144" y="1152"/>
              <a:ext cx="7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Step 2</a:t>
              </a:r>
            </a:p>
          </p:txBody>
        </p:sp>
      </p:grp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7204302" y="1874588"/>
            <a:ext cx="2107847" cy="3262090"/>
            <a:chOff x="4080" y="960"/>
            <a:chExt cx="1195" cy="1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080" y="2180"/>
                  <a:ext cx="1195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</a:pPr>
                  <a:r>
                    <a:rPr lang="en-US" altLang="en-US" sz="2000" dirty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Sell €952,380.95</a:t>
                  </a:r>
                </a:p>
                <a:p>
                  <a:pPr eaLnBrk="1" hangingPunct="1">
                    <a:spcBef>
                      <a:spcPts val="0"/>
                    </a:spcBef>
                  </a:pPr>
                  <a:r>
                    <a:rPr lang="en-US" altLang="en-US" sz="2000" dirty="0" smtClean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 at forward bid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en-US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</m:oMath>
                  </a14:m>
                  <a:endParaRPr lang="en-US" altLang="en-US" sz="20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559" name="Text 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0" y="2180"/>
                  <a:ext cx="1195" cy="561"/>
                </a:xfrm>
                <a:prstGeom prst="rect">
                  <a:avLst/>
                </a:prstGeom>
                <a:blipFill>
                  <a:blip r:embed="rId2"/>
                  <a:stretch>
                    <a:fillRect l="-3179" t="-2959" b="-6923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60" name="AutoShape 56"/>
            <p:cNvSpPr>
              <a:spLocks noChangeArrowheads="1"/>
            </p:cNvSpPr>
            <p:nvPr/>
          </p:nvSpPr>
          <p:spPr bwMode="auto">
            <a:xfrm>
              <a:off x="4320" y="960"/>
              <a:ext cx="768" cy="1056"/>
            </a:xfrm>
            <a:prstGeom prst="upArrow">
              <a:avLst>
                <a:gd name="adj1" fmla="val 50000"/>
                <a:gd name="adj2" fmla="val 34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61" name="Text Box 77"/>
            <p:cNvSpPr txBox="1">
              <a:spLocks noChangeArrowheads="1"/>
            </p:cNvSpPr>
            <p:nvPr/>
          </p:nvSpPr>
          <p:spPr bwMode="auto">
            <a:xfrm>
              <a:off x="4320" y="1988"/>
              <a:ext cx="7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Step 4</a:t>
              </a:r>
            </a:p>
          </p:txBody>
        </p:sp>
      </p:grp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663031" y="782566"/>
            <a:ext cx="8519924" cy="835269"/>
            <a:chOff x="384" y="312"/>
            <a:chExt cx="4751" cy="456"/>
          </a:xfrm>
        </p:grpSpPr>
        <p:sp>
          <p:nvSpPr>
            <p:cNvPr id="20536" name="Text Box 10"/>
            <p:cNvSpPr txBox="1">
              <a:spLocks noChangeArrowheads="1"/>
            </p:cNvSpPr>
            <p:nvPr/>
          </p:nvSpPr>
          <p:spPr bwMode="auto">
            <a:xfrm>
              <a:off x="384" y="480"/>
              <a:ext cx="48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$1m</a:t>
              </a:r>
            </a:p>
          </p:txBody>
        </p:sp>
        <p:sp>
          <p:nvSpPr>
            <p:cNvPr id="20544" name="Text Box 11"/>
            <p:cNvSpPr txBox="1">
              <a:spLocks noChangeArrowheads="1"/>
            </p:cNvSpPr>
            <p:nvPr/>
          </p:nvSpPr>
          <p:spPr bwMode="auto">
            <a:xfrm>
              <a:off x="3374" y="446"/>
              <a:ext cx="176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$</a:t>
              </a:r>
              <a:r>
                <a:rPr lang="en-US" alt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1m×(1+</a:t>
              </a:r>
              <a:r>
                <a: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$</a:t>
              </a:r>
              <a:r>
                <a:rPr lang="en-US" altLang="en-US" sz="2000" i="1" baseline="40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)=$1,070,600</a:t>
              </a:r>
              <a:endPara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38" name="Group 110"/>
            <p:cNvGrpSpPr>
              <a:grpSpLocks/>
            </p:cNvGrpSpPr>
            <p:nvPr/>
          </p:nvGrpSpPr>
          <p:grpSpPr bwMode="auto">
            <a:xfrm>
              <a:off x="868" y="312"/>
              <a:ext cx="2875" cy="456"/>
              <a:chOff x="868" y="312"/>
              <a:chExt cx="2875" cy="456"/>
            </a:xfrm>
          </p:grpSpPr>
          <p:grpSp>
            <p:nvGrpSpPr>
              <p:cNvPr id="20539" name="Group 21"/>
              <p:cNvGrpSpPr>
                <a:grpSpLocks/>
              </p:cNvGrpSpPr>
              <p:nvPr/>
            </p:nvGrpSpPr>
            <p:grpSpPr bwMode="auto">
              <a:xfrm>
                <a:off x="1200" y="312"/>
                <a:ext cx="2543" cy="456"/>
                <a:chOff x="1200" y="312"/>
                <a:chExt cx="2543" cy="456"/>
              </a:xfrm>
            </p:grpSpPr>
            <p:sp>
              <p:nvSpPr>
                <p:cNvPr id="2054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28" y="441"/>
                  <a:ext cx="2415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dirty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Borrow $</a:t>
                  </a:r>
                  <a:r>
                    <a:rPr lang="en-US" altLang="en-US" sz="2000" dirty="0" smtClean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1,000,000 </a:t>
                  </a:r>
                  <a:r>
                    <a:rPr lang="en-US" altLang="en-US" sz="2000" dirty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at </a:t>
                  </a:r>
                  <a:r>
                    <a:rPr lang="en-US" altLang="en-US" sz="2000" i="1" dirty="0" err="1" smtClean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i</a:t>
                  </a:r>
                  <a:r>
                    <a:rPr lang="en-US" altLang="en-US" sz="2000" baseline="-25000" dirty="0" err="1" smtClean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$</a:t>
                  </a:r>
                  <a:r>
                    <a:rPr lang="en-US" altLang="en-US" sz="2000" i="1" baseline="40000" dirty="0" err="1" smtClean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b</a:t>
                  </a:r>
                  <a:endParaRPr lang="en-US" altLang="en-US" sz="2000" i="1" baseline="300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43" name="AutoShape 20"/>
                <p:cNvSpPr>
                  <a:spLocks noChangeArrowheads="1"/>
                </p:cNvSpPr>
                <p:nvPr/>
              </p:nvSpPr>
              <p:spPr bwMode="auto">
                <a:xfrm>
                  <a:off x="1200" y="312"/>
                  <a:ext cx="1710" cy="456"/>
                </a:xfrm>
                <a:prstGeom prst="leftArrow">
                  <a:avLst>
                    <a:gd name="adj1" fmla="val 50000"/>
                    <a:gd name="adj2" fmla="val 86538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540" name="Text Box 22"/>
              <p:cNvSpPr txBox="1">
                <a:spLocks noChangeArrowheads="1"/>
              </p:cNvSpPr>
              <p:nvPr/>
            </p:nvSpPr>
            <p:spPr bwMode="auto">
              <a:xfrm>
                <a:off x="868" y="337"/>
                <a:ext cx="76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Step 1</a:t>
                </a:r>
              </a:p>
            </p:txBody>
          </p:sp>
        </p:grpSp>
      </p:grp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2065565" y="5390903"/>
            <a:ext cx="5714857" cy="1373345"/>
            <a:chOff x="1166" y="2880"/>
            <a:chExt cx="3240" cy="750"/>
          </a:xfrm>
        </p:grpSpPr>
        <p:sp>
          <p:nvSpPr>
            <p:cNvPr id="20520" name="AutoShape 34"/>
            <p:cNvSpPr>
              <a:spLocks noChangeArrowheads="1"/>
            </p:cNvSpPr>
            <p:nvPr/>
          </p:nvSpPr>
          <p:spPr bwMode="auto">
            <a:xfrm>
              <a:off x="1344" y="2880"/>
              <a:ext cx="2007" cy="498"/>
            </a:xfrm>
            <a:prstGeom prst="rightArrow">
              <a:avLst>
                <a:gd name="adj1" fmla="val 50000"/>
                <a:gd name="adj2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34" name="Text Box 35"/>
            <p:cNvSpPr txBox="1">
              <a:spLocks noChangeArrowheads="1"/>
            </p:cNvSpPr>
            <p:nvPr/>
          </p:nvSpPr>
          <p:spPr bwMode="auto">
            <a:xfrm>
              <a:off x="1723" y="3024"/>
              <a:ext cx="154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 smtClean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Invest €942,951.44 </a:t>
              </a:r>
              <a:r>
                <a:rPr lang="en-US" altLang="en-US" sz="20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at </a:t>
              </a:r>
              <a:r>
                <a:rPr lang="en-US" altLang="en-US" sz="2000" i="1" dirty="0" err="1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i</a:t>
              </a:r>
              <a:r>
                <a:rPr lang="en-US" altLang="en-US" sz="2000" baseline="-25000" dirty="0" err="1" smtClean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€</a:t>
              </a:r>
              <a:r>
                <a:rPr lang="en-US" altLang="en-US" sz="2000" i="1" baseline="30000" dirty="0" err="1" smtClean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l</a:t>
              </a:r>
              <a:endParaRPr lang="en-US" alt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23" name="Text Box 76"/>
            <p:cNvSpPr txBox="1">
              <a:spLocks noChangeArrowheads="1"/>
            </p:cNvSpPr>
            <p:nvPr/>
          </p:nvSpPr>
          <p:spPr bwMode="auto">
            <a:xfrm>
              <a:off x="1296" y="3024"/>
              <a:ext cx="76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Step 3</a:t>
              </a:r>
            </a:p>
          </p:txBody>
        </p:sp>
        <p:sp>
          <p:nvSpPr>
            <p:cNvPr id="20524" name="Text Box 109"/>
            <p:cNvSpPr txBox="1">
              <a:spLocks noChangeArrowheads="1"/>
            </p:cNvSpPr>
            <p:nvPr/>
          </p:nvSpPr>
          <p:spPr bwMode="auto">
            <a:xfrm>
              <a:off x="1166" y="3411"/>
              <a:ext cx="3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(All transactions at retail prices.)</a:t>
              </a:r>
            </a:p>
          </p:txBody>
        </p:sp>
      </p:grpSp>
      <p:sp>
        <p:nvSpPr>
          <p:cNvPr id="99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867400" y="6553200"/>
            <a:ext cx="2895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fld id="{377F7980-62BE-4998-84E9-19EC6A6E0016}" type="slidenum">
              <a:rPr lang="en-US" altLang="en-US" sz="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19</a:t>
            </a:fld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-127880" y="5478797"/>
                <a:ext cx="2499082" cy="949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$1,000,000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942,951.44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880" y="5478797"/>
                <a:ext cx="2499082" cy="9494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318499" y="5372107"/>
                <a:ext cx="3993401" cy="949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$1,000,000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</m:den>
                          </m:f>
                        </m:den>
                      </m:f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€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€</m:t>
                      </m:r>
                      <m:r>
                        <a:rPr lang="en-US" altLang="en-US">
                          <a:latin typeface="Cambria Math" panose="02040503050406030204" pitchFamily="18" charset="0"/>
                        </a:rPr>
                        <m:t>942,951.44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1.01=$952,380.95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99" y="5372107"/>
                <a:ext cx="3993401" cy="949491"/>
              </a:xfrm>
              <a:prstGeom prst="rect">
                <a:avLst/>
              </a:prstGeom>
              <a:blipFill>
                <a:blip r:embed="rId4"/>
                <a:stretch>
                  <a:fillRect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262165" y="3563502"/>
                <a:ext cx="6772805" cy="1504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€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$1.0605/€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×(1.0706)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(1.01)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=$1.1241/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5" y="3563502"/>
                <a:ext cx="6772805" cy="1504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646704" y="2307588"/>
                <a:ext cx="5795176" cy="672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$1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</m:den>
                          </m:f>
                        </m:den>
                      </m:f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€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$1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04" y="2307588"/>
                <a:ext cx="5795176" cy="6724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8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84" grpId="0"/>
      <p:bldP spid="248886" grpId="0"/>
      <p:bldP spid="97" grpId="0"/>
      <p:bldP spid="98" grpId="0"/>
      <p:bldP spid="101" grpId="0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Chapter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4412" y="1752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Interest Rate Parity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Covered Interest Arbitrage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IRP and Exchange Rate Determination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Currency Carry Trade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Reasons for Deviations from IRP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Purchasing Power Parity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PPP Deviations and the Real Exchange Rate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Evidence on Purchasing Power Parity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The Fisher Effects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Forecasting Exchange Rates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Efficient Market Approach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Fundamental Approach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Technical Approach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Performance of the Forecasters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629400"/>
            <a:ext cx="419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9681" y="1598926"/>
            <a:ext cx="6741607" cy="725908"/>
            <a:chOff x="338" y="772"/>
            <a:chExt cx="2559" cy="396"/>
          </a:xfrm>
        </p:grpSpPr>
        <p:sp>
          <p:nvSpPr>
            <p:cNvPr id="21565" name="Line 3"/>
            <p:cNvSpPr>
              <a:spLocks noChangeShapeType="1"/>
            </p:cNvSpPr>
            <p:nvPr/>
          </p:nvSpPr>
          <p:spPr bwMode="auto">
            <a:xfrm>
              <a:off x="417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566" name="Line 4"/>
            <p:cNvSpPr>
              <a:spLocks noChangeShapeType="1"/>
            </p:cNvSpPr>
            <p:nvPr/>
          </p:nvSpPr>
          <p:spPr bwMode="auto">
            <a:xfrm>
              <a:off x="2800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567" name="Line 5"/>
            <p:cNvSpPr>
              <a:spLocks noChangeShapeType="1"/>
            </p:cNvSpPr>
            <p:nvPr/>
          </p:nvSpPr>
          <p:spPr bwMode="auto">
            <a:xfrm>
              <a:off x="417" y="852"/>
              <a:ext cx="23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568" name="Rectangle 6"/>
            <p:cNvSpPr>
              <a:spLocks noChangeArrowheads="1"/>
            </p:cNvSpPr>
            <p:nvPr/>
          </p:nvSpPr>
          <p:spPr bwMode="auto">
            <a:xfrm>
              <a:off x="338" y="916"/>
              <a:ext cx="1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21569" name="Rectangle 7"/>
            <p:cNvSpPr>
              <a:spLocks noChangeArrowheads="1"/>
            </p:cNvSpPr>
            <p:nvPr/>
          </p:nvSpPr>
          <p:spPr bwMode="auto">
            <a:xfrm>
              <a:off x="2703" y="916"/>
              <a:ext cx="1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7253288" y="1951351"/>
            <a:ext cx="1778000" cy="2941559"/>
            <a:chOff x="4080" y="960"/>
            <a:chExt cx="1008" cy="1606"/>
          </a:xfrm>
        </p:grpSpPr>
        <p:sp>
          <p:nvSpPr>
            <p:cNvPr id="21562" name="Text Box 40"/>
            <p:cNvSpPr txBox="1">
              <a:spLocks noChangeArrowheads="1"/>
            </p:cNvSpPr>
            <p:nvPr/>
          </p:nvSpPr>
          <p:spPr bwMode="auto">
            <a:xfrm>
              <a:off x="4080" y="2180"/>
              <a:ext cx="91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buy € at forward ask</a:t>
              </a:r>
            </a:p>
          </p:txBody>
        </p:sp>
        <p:sp>
          <p:nvSpPr>
            <p:cNvPr id="21563" name="AutoShape 41"/>
            <p:cNvSpPr>
              <a:spLocks noChangeArrowheads="1"/>
            </p:cNvSpPr>
            <p:nvPr/>
          </p:nvSpPr>
          <p:spPr bwMode="auto">
            <a:xfrm flipV="1">
              <a:off x="4320" y="960"/>
              <a:ext cx="768" cy="1056"/>
            </a:xfrm>
            <a:prstGeom prst="upArrow">
              <a:avLst>
                <a:gd name="adj1" fmla="val 50000"/>
                <a:gd name="adj2" fmla="val 34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564" name="Text Box 59"/>
            <p:cNvSpPr txBox="1">
              <a:spLocks noChangeArrowheads="1"/>
            </p:cNvSpPr>
            <p:nvPr/>
          </p:nvSpPr>
          <p:spPr bwMode="auto">
            <a:xfrm>
              <a:off x="4320" y="1988"/>
              <a:ext cx="7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Step 4</a:t>
              </a:r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57150" y="959783"/>
            <a:ext cx="2201863" cy="4442521"/>
            <a:chOff x="0" y="419"/>
            <a:chExt cx="1248" cy="2425"/>
          </a:xfrm>
        </p:grpSpPr>
        <p:sp>
          <p:nvSpPr>
            <p:cNvPr id="21556" name="Text Box 12"/>
            <p:cNvSpPr txBox="1">
              <a:spLocks noChangeArrowheads="1"/>
            </p:cNvSpPr>
            <p:nvPr/>
          </p:nvSpPr>
          <p:spPr bwMode="auto">
            <a:xfrm>
              <a:off x="0" y="2458"/>
              <a:ext cx="1008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sell €1m at spot bid</a:t>
              </a:r>
            </a:p>
          </p:txBody>
        </p:sp>
        <p:sp>
          <p:nvSpPr>
            <p:cNvPr id="21557" name="AutoShape 13"/>
            <p:cNvSpPr>
              <a:spLocks noChangeArrowheads="1"/>
            </p:cNvSpPr>
            <p:nvPr/>
          </p:nvSpPr>
          <p:spPr bwMode="auto">
            <a:xfrm flipV="1">
              <a:off x="144" y="1152"/>
              <a:ext cx="624" cy="960"/>
            </a:xfrm>
            <a:prstGeom prst="downArrow">
              <a:avLst>
                <a:gd name="adj1" fmla="val 61537"/>
                <a:gd name="adj2" fmla="val 6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558" name="Text Box 57"/>
            <p:cNvSpPr txBox="1">
              <a:spLocks noChangeArrowheads="1"/>
            </p:cNvSpPr>
            <p:nvPr/>
          </p:nvSpPr>
          <p:spPr bwMode="auto">
            <a:xfrm>
              <a:off x="144" y="2112"/>
              <a:ext cx="7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Step 2: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60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0" y="419"/>
                  <a:ext cx="1248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en-US" sz="2000" i="1" smtClean="0">
                                <a:latin typeface="Cambria Math" panose="02040503050406030204" pitchFamily="18" charset="0"/>
                              </a:rPr>
                              <m:t>€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num>
                          <m:den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€)</m:t>
                            </m:r>
                          </m:den>
                        </m:f>
                      </m:oMath>
                    </m:oMathPara>
                  </a14:m>
                  <a:endParaRPr lang="en-US" altLang="en-US" sz="2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mc:Choice>
          <mc:Fallback xmlns="">
            <p:sp>
              <p:nvSpPr>
                <p:cNvPr id="21560" name="Text 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19"/>
                  <a:ext cx="1248" cy="226"/>
                </a:xfrm>
                <a:prstGeom prst="rect">
                  <a:avLst/>
                </a:prstGeom>
                <a:blipFill>
                  <a:blip r:embed="rId2"/>
                  <a:stretch>
                    <a:fillRect t="-108824" r="-11878" b="-1735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101504" y="789261"/>
            <a:ext cx="3809101" cy="920253"/>
            <a:chOff x="1584" y="144"/>
            <a:chExt cx="2160" cy="624"/>
          </a:xfrm>
        </p:grpSpPr>
        <p:grpSp>
          <p:nvGrpSpPr>
            <p:cNvPr id="21551" name="Group 14"/>
            <p:cNvGrpSpPr>
              <a:grpSpLocks/>
            </p:cNvGrpSpPr>
            <p:nvPr/>
          </p:nvGrpSpPr>
          <p:grpSpPr bwMode="auto">
            <a:xfrm flipH="1">
              <a:off x="1584" y="144"/>
              <a:ext cx="2160" cy="624"/>
              <a:chOff x="1200" y="144"/>
              <a:chExt cx="2160" cy="6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54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5" y="321"/>
                    <a:ext cx="779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en-US" altLang="en-US" sz="200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lend at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$</m:t>
                            </m:r>
                          </m:sub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oMath>
                    </a14:m>
                    <a:r>
                      <a:rPr lang="en-US" altLang="en-US" sz="200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</a:t>
                    </a:r>
                    <a:endParaRPr lang="en-US" altLang="en-US" sz="2000" i="1" baseline="30000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</p:txBody>
              </p:sp>
            </mc:Choice>
            <mc:Fallback xmlns="">
              <p:sp>
                <p:nvSpPr>
                  <p:cNvPr id="21554" name="Text 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45" y="321"/>
                    <a:ext cx="779" cy="30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51" b="-1756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555" name="AutoShape 16"/>
              <p:cNvSpPr>
                <a:spLocks noChangeArrowheads="1"/>
              </p:cNvSpPr>
              <p:nvPr/>
            </p:nvSpPr>
            <p:spPr bwMode="auto">
              <a:xfrm>
                <a:off x="1200" y="144"/>
                <a:ext cx="2160" cy="624"/>
              </a:xfrm>
              <a:prstGeom prst="leftArrow">
                <a:avLst>
                  <a:gd name="adj1" fmla="val 50000"/>
                  <a:gd name="adj2" fmla="val 86538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1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21552" name="Text Box 17"/>
            <p:cNvSpPr txBox="1">
              <a:spLocks noChangeArrowheads="1"/>
            </p:cNvSpPr>
            <p:nvPr/>
          </p:nvSpPr>
          <p:spPr bwMode="auto">
            <a:xfrm>
              <a:off x="1810" y="291"/>
              <a:ext cx="7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Step 3:</a:t>
              </a:r>
            </a:p>
          </p:txBody>
        </p:sp>
      </p:grpSp>
      <p:sp>
        <p:nvSpPr>
          <p:cNvPr id="21543" name="Text Box 38"/>
          <p:cNvSpPr txBox="1">
            <a:spLocks noChangeArrowheads="1"/>
          </p:cNvSpPr>
          <p:nvPr/>
        </p:nvSpPr>
        <p:spPr bwMode="auto">
          <a:xfrm>
            <a:off x="5301992" y="1845780"/>
            <a:ext cx="13546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IRP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↓</a:t>
            </a:r>
          </a:p>
          <a:p>
            <a:pPr algn="ctr" eaLnBrk="1" hangingPunct="1">
              <a:spcBef>
                <a:spcPts val="0"/>
              </a:spcBef>
            </a:pPr>
            <a:endParaRPr lang="en-US" alt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310506" y="5402302"/>
            <a:ext cx="8689988" cy="1108596"/>
            <a:chOff x="192" y="2880"/>
            <a:chExt cx="4926" cy="605"/>
          </a:xfrm>
        </p:grpSpPr>
        <p:sp>
          <p:nvSpPr>
            <p:cNvPr id="21541" name="Text Box 10"/>
            <p:cNvSpPr txBox="1">
              <a:spLocks noChangeArrowheads="1"/>
            </p:cNvSpPr>
            <p:nvPr/>
          </p:nvSpPr>
          <p:spPr bwMode="auto">
            <a:xfrm>
              <a:off x="3840" y="3024"/>
              <a:ext cx="127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€1m</a:t>
              </a:r>
              <a:r>
                <a:rPr lang="en-US" alt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×(</a:t>
              </a:r>
              <a:r>
                <a:rPr lang="en-US" alt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1+</a:t>
              </a:r>
              <a:r>
                <a: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€</a:t>
              </a:r>
              <a:r>
                <a:rPr lang="en-US" altLang="en-US" sz="2000" i="1" baseline="40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) </a:t>
              </a:r>
              <a:endPara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" y="3024"/>
                  <a:ext cx="576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€1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sz="2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mc:Choice>
          <mc:Fallback xmlns="">
            <p:sp>
              <p:nvSpPr>
                <p:cNvPr id="2153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3024"/>
                  <a:ext cx="576" cy="2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536" name="Group 86"/>
            <p:cNvGrpSpPr>
              <a:grpSpLocks/>
            </p:cNvGrpSpPr>
            <p:nvPr/>
          </p:nvGrpSpPr>
          <p:grpSpPr bwMode="auto">
            <a:xfrm>
              <a:off x="1296" y="2880"/>
              <a:ext cx="2160" cy="503"/>
              <a:chOff x="1296" y="2880"/>
              <a:chExt cx="2160" cy="503"/>
            </a:xfrm>
          </p:grpSpPr>
          <p:sp>
            <p:nvSpPr>
              <p:cNvPr id="21538" name="AutoShape 24"/>
              <p:cNvSpPr>
                <a:spLocks noChangeArrowheads="1"/>
              </p:cNvSpPr>
              <p:nvPr/>
            </p:nvSpPr>
            <p:spPr bwMode="auto">
              <a:xfrm flipH="1">
                <a:off x="1296" y="2880"/>
                <a:ext cx="2112" cy="503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1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1539" name="Text Box 26"/>
              <p:cNvSpPr txBox="1">
                <a:spLocks noChangeArrowheads="1"/>
              </p:cNvSpPr>
              <p:nvPr/>
            </p:nvSpPr>
            <p:spPr bwMode="auto">
              <a:xfrm>
                <a:off x="1392" y="3024"/>
                <a:ext cx="206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Step 1: borrow €1m at </a:t>
                </a:r>
                <a:r>
                  <a:rPr lang="en-US" altLang="en-US" sz="2000" i="1" dirty="0" err="1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000" baseline="-25000" dirty="0" err="1" smtClean="0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€</a:t>
                </a:r>
                <a:r>
                  <a:rPr lang="en-US" altLang="en-US" sz="2000" i="1" baseline="30000" dirty="0" err="1" smtClean="0"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b</a:t>
                </a:r>
                <a:endParaRPr lang="en-US" altLang="en-US" sz="20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21537" name="Text Box 104"/>
            <p:cNvSpPr txBox="1">
              <a:spLocks noChangeArrowheads="1"/>
            </p:cNvSpPr>
            <p:nvPr/>
          </p:nvSpPr>
          <p:spPr bwMode="auto">
            <a:xfrm>
              <a:off x="2111" y="3267"/>
              <a:ext cx="293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(All transactions at retail prices.)</a:t>
              </a: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2005013" y="3094351"/>
            <a:ext cx="5996540" cy="1000125"/>
            <a:chOff x="1104" y="1584"/>
            <a:chExt cx="3400" cy="546"/>
          </a:xfrm>
        </p:grpSpPr>
        <p:sp>
          <p:nvSpPr>
            <p:cNvPr id="21518" name="Text Box 39"/>
            <p:cNvSpPr txBox="1">
              <a:spLocks noChangeArrowheads="1"/>
            </p:cNvSpPr>
            <p:nvPr/>
          </p:nvSpPr>
          <p:spPr bwMode="auto">
            <a:xfrm>
              <a:off x="1104" y="1584"/>
              <a:ext cx="340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No arbitrage forward ask 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price (</a:t>
              </a: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for customer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):</a:t>
              </a:r>
              <a:endPara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527" name="Text Box 83"/>
            <p:cNvSpPr txBox="1">
              <a:spLocks noChangeArrowheads="1"/>
            </p:cNvSpPr>
            <p:nvPr/>
          </p:nvSpPr>
          <p:spPr bwMode="auto">
            <a:xfrm>
              <a:off x="2400" y="1968"/>
              <a:ext cx="19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15" name="Text Box 125"/>
              <p:cNvSpPr txBox="1">
                <a:spLocks noChangeArrowheads="1"/>
              </p:cNvSpPr>
              <p:nvPr/>
            </p:nvSpPr>
            <p:spPr bwMode="auto">
              <a:xfrm>
                <a:off x="5899150" y="871850"/>
                <a:ext cx="3386138" cy="447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€1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</m:t>
                      </m:r>
                      <m:r>
                        <a:rPr lang="en-US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1515" name="Text 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9150" y="871850"/>
                <a:ext cx="3386138" cy="447943"/>
              </a:xfrm>
              <a:prstGeom prst="rect">
                <a:avLst/>
              </a:prstGeom>
              <a:blipFill>
                <a:blip r:embed="rId5"/>
                <a:stretch>
                  <a:fillRect t="-97297" b="-1540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629400"/>
            <a:ext cx="3962400" cy="1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20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5578" y="2389987"/>
                <a:ext cx="6073073" cy="412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€1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</m:t>
                      </m:r>
                      <m:r>
                        <a:rPr lang="en-US" alt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=€1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×(1+</m:t>
                      </m:r>
                      <m:sSubSup>
                        <m:sSubSup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€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78" y="2389987"/>
                <a:ext cx="6073073" cy="412357"/>
              </a:xfrm>
              <a:prstGeom prst="rect">
                <a:avLst/>
              </a:prstGeom>
              <a:blipFill>
                <a:blip r:embed="rId6"/>
                <a:stretch>
                  <a:fillRect t="-97059" b="-15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976082" y="3576565"/>
                <a:ext cx="4680577" cy="764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</m:den>
                          </m:f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</m:t>
                          </m:r>
                          <m:r>
                            <a:rPr lang="en-US" alt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alt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€</m:t>
                                  </m:r>
                                </m:sub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altLang="en-US" dirty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 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=$1.0920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/€</m:t>
                      </m:r>
                    </m:oMath>
                  </m:oMathPara>
                </a14:m>
                <a:endPara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82" y="3576565"/>
                <a:ext cx="4680577" cy="764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5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This May Seem Confusing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On the last two slides we found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“no </a:t>
            </a:r>
            <a:r>
              <a:rPr lang="en-US" altLang="en-US" dirty="0" smtClean="0"/>
              <a:t>arbitrage” forward bid prices of $1.1241/€.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“no arbitrage” </a:t>
            </a:r>
            <a:r>
              <a:rPr lang="en-US" altLang="en-US" dirty="0" smtClean="0"/>
              <a:t>forward ask prices of  $1.0902/€.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Normally the dealer sets the ask price above the bid—recall that this difference is his expected profit.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But the prices on the last two slides are the prices of indifference </a:t>
            </a:r>
            <a:r>
              <a:rPr lang="en-US" altLang="en-US" sz="2800" i="1" dirty="0" smtClean="0"/>
              <a:t>for the customer, </a:t>
            </a:r>
            <a:r>
              <a:rPr lang="en-US" altLang="en-US" sz="2800" dirty="0" smtClean="0"/>
              <a:t>NOT </a:t>
            </a:r>
            <a:r>
              <a:rPr lang="en-US" altLang="en-US" sz="2800" i="1" dirty="0" smtClean="0"/>
              <a:t>the dealer.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At these forward bid and ask prices the </a:t>
            </a:r>
            <a:r>
              <a:rPr lang="en-US" altLang="en-US" sz="2400" u="sng" dirty="0" smtClean="0"/>
              <a:t>customer</a:t>
            </a:r>
            <a:r>
              <a:rPr lang="en-US" altLang="en-US" sz="2400" dirty="0" smtClean="0"/>
              <a:t> is indifferent between a forward market hedge and a money market hedge.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514214"/>
            <a:ext cx="39624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21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Setting Dealer Forward Bid and Ask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Dealer stands ready to be on the opposite side of every trade.</a:t>
            </a:r>
          </a:p>
          <a:p>
            <a:pPr lvl="1" eaLnBrk="1" hangingPunct="1"/>
            <a:r>
              <a:rPr lang="en-US" altLang="en-US" sz="1800" dirty="0" smtClean="0"/>
              <a:t>Dealer buys foreign currency at the bid price.</a:t>
            </a:r>
          </a:p>
          <a:p>
            <a:pPr lvl="1" eaLnBrk="1" hangingPunct="1"/>
            <a:r>
              <a:rPr lang="en-US" altLang="en-US" sz="1800" dirty="0" smtClean="0"/>
              <a:t>Dealer sells foreign currency at the ask price.</a:t>
            </a:r>
          </a:p>
          <a:p>
            <a:pPr lvl="1" eaLnBrk="1" hangingPunct="1"/>
            <a:r>
              <a:rPr lang="en-US" altLang="en-US" sz="1800" dirty="0" smtClean="0"/>
              <a:t>Dealer borrows (from customer) at the lending rates.</a:t>
            </a:r>
          </a:p>
          <a:p>
            <a:pPr lvl="1" eaLnBrk="1" hangingPunct="1"/>
            <a:r>
              <a:rPr lang="en-US" altLang="en-US" sz="1800" dirty="0" smtClean="0"/>
              <a:t>Dealer lends to his customer at the posted borrowing rates.</a:t>
            </a:r>
          </a:p>
        </p:txBody>
      </p:sp>
      <p:graphicFrame>
        <p:nvGraphicFramePr>
          <p:cNvPr id="25807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22077"/>
              </p:ext>
            </p:extLst>
          </p:nvPr>
        </p:nvGraphicFramePr>
        <p:xfrm>
          <a:off x="257946" y="3407079"/>
          <a:ext cx="3725862" cy="1670050"/>
        </p:xfrm>
        <a:graphic>
          <a:graphicData uri="http://schemas.openxmlformats.org/drawingml/2006/table">
            <a:tbl>
              <a:tblPr/>
              <a:tblGrid>
                <a:gridCol w="601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8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3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865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610" marR="101610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Borrowing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610" marR="101610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Lending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610" marR="101610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3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610" marR="101610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00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1610" marR="101610" marT="52737" marB="52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8110" name="Group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098276"/>
                  </p:ext>
                </p:extLst>
              </p:nvPr>
            </p:nvGraphicFramePr>
            <p:xfrm>
              <a:off x="3460435" y="4648200"/>
              <a:ext cx="5554664" cy="1546226"/>
            </p:xfrm>
            <a:graphic>
              <a:graphicData uri="http://schemas.openxmlformats.org/drawingml/2006/table">
                <a:tbl>
                  <a:tblPr/>
                  <a:tblGrid>
                    <a:gridCol w="129552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13380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125335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5259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Bid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Ask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10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Spot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1.0500/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1.0605/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10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Forward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en-US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num>
                                  <m:den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€)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en-US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num>
                                  <m:den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€)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8110" name="Group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098276"/>
                  </p:ext>
                </p:extLst>
              </p:nvPr>
            </p:nvGraphicFramePr>
            <p:xfrm>
              <a:off x="3460435" y="4648200"/>
              <a:ext cx="5554664" cy="1546226"/>
            </p:xfrm>
            <a:graphic>
              <a:graphicData uri="http://schemas.openxmlformats.org/drawingml/2006/table">
                <a:tbl>
                  <a:tblPr/>
                  <a:tblGrid>
                    <a:gridCol w="12955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8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253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59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Bid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Ask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0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Spot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b="0" i="0" u="none" strike="noStrike" dirty="0"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1.0500/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$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1.0605/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€</a:t>
                          </a:r>
                          <a:r>
                            <a:rPr lang="en-US" sz="2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 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0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Forward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4571" t="-210714" r="-108286" b="-1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6" marR="101606" marT="52773" marB="52773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65043" t="-210714" r="-8596" b="-1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514214"/>
            <a:ext cx="40386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22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152400" y="5897497"/>
                <a:ext cx="3886200" cy="841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€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897497"/>
                <a:ext cx="3886200" cy="841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713328" y="3512801"/>
                <a:ext cx="4953000" cy="841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€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328" y="3512801"/>
                <a:ext cx="4953000" cy="841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Setting Dealer Forward </a:t>
            </a:r>
            <a:r>
              <a:rPr lang="en-US" altLang="en-US" sz="4000" b="1" smtClean="0"/>
              <a:t>Bid</a:t>
            </a:r>
            <a:r>
              <a:rPr lang="en-US" altLang="en-US" sz="4000" smtClean="0"/>
              <a:t> Price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23863" y="1582738"/>
            <a:ext cx="8382000" cy="7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dealer is indifferent between buying euros today at the spot bid price and buying euros in 1 year at the forward bid price.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-24809" y="2505075"/>
            <a:ext cx="4402138" cy="2638424"/>
            <a:chOff x="0" y="1680"/>
            <a:chExt cx="2496" cy="1440"/>
          </a:xfrm>
        </p:grpSpPr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 rot="16200000">
              <a:off x="-156" y="2479"/>
              <a:ext cx="84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spot bid</a:t>
              </a:r>
            </a:p>
          </p:txBody>
        </p:sp>
        <p:sp>
          <p:nvSpPr>
            <p:cNvPr id="24624" name="Rectangle 8"/>
            <p:cNvSpPr>
              <a:spLocks noChangeArrowheads="1"/>
            </p:cNvSpPr>
            <p:nvPr/>
          </p:nvSpPr>
          <p:spPr bwMode="auto">
            <a:xfrm>
              <a:off x="576" y="2112"/>
              <a:ext cx="192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 is willing to spend $1m today and receive </a:t>
              </a:r>
            </a:p>
          </p:txBody>
        </p:sp>
        <p:sp>
          <p:nvSpPr>
            <p:cNvPr id="24626" name="Text Box 17"/>
            <p:cNvSpPr txBox="1">
              <a:spLocks noChangeArrowheads="1"/>
            </p:cNvSpPr>
            <p:nvPr/>
          </p:nvSpPr>
          <p:spPr bwMode="auto">
            <a:xfrm>
              <a:off x="144" y="1680"/>
              <a:ext cx="72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$1m</a:t>
              </a:r>
            </a:p>
          </p:txBody>
        </p:sp>
        <p:sp>
          <p:nvSpPr>
            <p:cNvPr id="24627" name="AutoShape 18"/>
            <p:cNvSpPr>
              <a:spLocks noChangeArrowheads="1"/>
            </p:cNvSpPr>
            <p:nvPr/>
          </p:nvSpPr>
          <p:spPr bwMode="auto">
            <a:xfrm>
              <a:off x="0" y="2064"/>
              <a:ext cx="528" cy="1056"/>
            </a:xfrm>
            <a:prstGeom prst="upDownArrow">
              <a:avLst>
                <a:gd name="adj1" fmla="val 50000"/>
                <a:gd name="adj2" fmla="val 4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499191" y="2241550"/>
            <a:ext cx="6858000" cy="1143000"/>
            <a:chOff x="864" y="1536"/>
            <a:chExt cx="3888" cy="624"/>
          </a:xfrm>
        </p:grpSpPr>
        <p:sp>
          <p:nvSpPr>
            <p:cNvPr id="24616" name="AutoShape 21"/>
            <p:cNvSpPr>
              <a:spLocks noChangeArrowheads="1"/>
            </p:cNvSpPr>
            <p:nvPr/>
          </p:nvSpPr>
          <p:spPr bwMode="auto">
            <a:xfrm>
              <a:off x="864" y="1536"/>
              <a:ext cx="2592" cy="624"/>
            </a:xfrm>
            <a:prstGeom prst="rightArrow">
              <a:avLst>
                <a:gd name="adj1" fmla="val 50000"/>
                <a:gd name="adj2" fmla="val 60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621" name="Rectangle 31"/>
            <p:cNvSpPr>
              <a:spLocks noChangeArrowheads="1"/>
            </p:cNvSpPr>
            <p:nvPr/>
          </p:nvSpPr>
          <p:spPr bwMode="auto">
            <a:xfrm>
              <a:off x="1536" y="1728"/>
              <a:ext cx="105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 at </a:t>
              </a:r>
              <a:r>
                <a:rPr lang="en-US" altLang="en-US" sz="2000" i="1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altLang="en-US" sz="2000" baseline="-250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2000" i="1" baseline="300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</a:t>
              </a:r>
              <a:endPara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619" name="Text Box 37"/>
            <p:cNvSpPr txBox="1">
              <a:spLocks noChangeArrowheads="1"/>
            </p:cNvSpPr>
            <p:nvPr/>
          </p:nvSpPr>
          <p:spPr bwMode="auto">
            <a:xfrm>
              <a:off x="3696" y="1680"/>
              <a:ext cx="105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1m × (1+</a:t>
              </a:r>
              <a:r>
                <a:rPr lang="en-US" altLang="en-US" sz="2000" i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altLang="en-US" sz="2000" baseline="-25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2000" i="1" baseline="30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2345329" y="4879970"/>
            <a:ext cx="3133162" cy="1143317"/>
            <a:chOff x="1344" y="2976"/>
            <a:chExt cx="1776" cy="624"/>
          </a:xfrm>
        </p:grpSpPr>
        <p:sp>
          <p:nvSpPr>
            <p:cNvPr id="24602" name="AutoShape 22"/>
            <p:cNvSpPr>
              <a:spLocks noChangeArrowheads="1"/>
            </p:cNvSpPr>
            <p:nvPr/>
          </p:nvSpPr>
          <p:spPr bwMode="auto">
            <a:xfrm>
              <a:off x="1344" y="2976"/>
              <a:ext cx="1776" cy="624"/>
            </a:xfrm>
            <a:prstGeom prst="rightArrow">
              <a:avLst>
                <a:gd name="adj1" fmla="val 50000"/>
                <a:gd name="adj2" fmla="val 414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614" name="Rectangle 35"/>
            <p:cNvSpPr>
              <a:spLocks noChangeArrowheads="1"/>
            </p:cNvSpPr>
            <p:nvPr/>
          </p:nvSpPr>
          <p:spPr bwMode="auto">
            <a:xfrm>
              <a:off x="1536" y="3168"/>
              <a:ext cx="105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 at </a:t>
              </a:r>
              <a:r>
                <a:rPr lang="en-US" altLang="en-US" sz="2000" i="1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altLang="en-US" sz="2000" baseline="-250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</a:t>
              </a:r>
              <a:r>
                <a:rPr lang="en-US" altLang="en-US" sz="2000" i="1" baseline="300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</a:t>
              </a:r>
              <a:endPara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4346113" y="3209926"/>
            <a:ext cx="4688940" cy="2002082"/>
            <a:chOff x="2478" y="2064"/>
            <a:chExt cx="2658" cy="1093"/>
          </a:xfrm>
        </p:grpSpPr>
        <p:grpSp>
          <p:nvGrpSpPr>
            <p:cNvPr id="24585" name="Group 30"/>
            <p:cNvGrpSpPr>
              <a:grpSpLocks/>
            </p:cNvGrpSpPr>
            <p:nvPr/>
          </p:nvGrpSpPr>
          <p:grpSpPr bwMode="auto">
            <a:xfrm>
              <a:off x="4608" y="2064"/>
              <a:ext cx="528" cy="1093"/>
              <a:chOff x="4032" y="2064"/>
              <a:chExt cx="528" cy="1093"/>
            </a:xfrm>
          </p:grpSpPr>
          <p:sp>
            <p:nvSpPr>
              <p:cNvPr id="24600" name="Text Box 19"/>
              <p:cNvSpPr txBox="1">
                <a:spLocks noChangeArrowheads="1"/>
              </p:cNvSpPr>
              <p:nvPr/>
            </p:nvSpPr>
            <p:spPr bwMode="auto">
              <a:xfrm rot="16200000">
                <a:off x="3726" y="2497"/>
                <a:ext cx="1092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forward bid</a:t>
                </a:r>
              </a:p>
            </p:txBody>
          </p:sp>
          <p:sp>
            <p:nvSpPr>
              <p:cNvPr id="24601" name="AutoShape 20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28" cy="1056"/>
              </a:xfrm>
              <a:prstGeom prst="upDownArrow">
                <a:avLst>
                  <a:gd name="adj1" fmla="val 50000"/>
                  <a:gd name="adj2" fmla="val 4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sz="14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24587" name="Rectangle 64"/>
            <p:cNvSpPr>
              <a:spLocks noChangeArrowheads="1"/>
            </p:cNvSpPr>
            <p:nvPr/>
          </p:nvSpPr>
          <p:spPr bwMode="auto">
            <a:xfrm>
              <a:off x="2478" y="2100"/>
              <a:ext cx="22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 is also willing to buy at</a:t>
              </a:r>
            </a:p>
          </p:txBody>
        </p:sp>
      </p:grpSp>
      <p:sp>
        <p:nvSpPr>
          <p:cNvPr id="6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648200" y="6581072"/>
            <a:ext cx="4114800" cy="2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23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46108" y="3816440"/>
                <a:ext cx="1823448" cy="689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08" y="3816440"/>
                <a:ext cx="1823448" cy="689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43629" y="5146368"/>
                <a:ext cx="1823448" cy="689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29" y="5146368"/>
                <a:ext cx="1823448" cy="689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476890" y="5126252"/>
                <a:ext cx="2849883" cy="689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</m:den>
                          </m:f>
                        </m:den>
                      </m:f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sSubSup>
                        <m:sSubSup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€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90" y="5126252"/>
                <a:ext cx="2849883" cy="689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573199" y="3562606"/>
                <a:ext cx="6772805" cy="1504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€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$1.0500/€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×(1.0706)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(1.02)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=$1.1021/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99" y="3562606"/>
                <a:ext cx="6772805" cy="1504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  <p:bldP spid="7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Setting Dealer Forward </a:t>
            </a:r>
            <a:r>
              <a:rPr lang="en-US" altLang="en-US" sz="4000" b="1" smtClean="0"/>
              <a:t>Ask</a:t>
            </a:r>
            <a:r>
              <a:rPr lang="en-US" altLang="en-US" sz="4000" smtClean="0"/>
              <a:t> Price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23863" y="1582738"/>
            <a:ext cx="8382000" cy="7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dealer is indifferent between selling euros today at the spot ask price and selling euros in 1 year at the forward ask price.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25681" y="5268383"/>
            <a:ext cx="6322483" cy="1143000"/>
            <a:chOff x="424" y="2976"/>
            <a:chExt cx="3723" cy="624"/>
          </a:xfrm>
        </p:grpSpPr>
        <p:sp>
          <p:nvSpPr>
            <p:cNvPr id="25647" name="AutoShape 19"/>
            <p:cNvSpPr>
              <a:spLocks noChangeArrowheads="1"/>
            </p:cNvSpPr>
            <p:nvPr/>
          </p:nvSpPr>
          <p:spPr bwMode="auto">
            <a:xfrm>
              <a:off x="424" y="2976"/>
              <a:ext cx="3656" cy="624"/>
            </a:xfrm>
            <a:prstGeom prst="rightArrow">
              <a:avLst>
                <a:gd name="adj1" fmla="val 50000"/>
                <a:gd name="adj2" fmla="val 631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52" name="Rectangle 31"/>
                <p:cNvSpPr>
                  <a:spLocks noChangeArrowheads="1"/>
                </p:cNvSpPr>
                <p:nvPr/>
              </p:nvSpPr>
              <p:spPr bwMode="auto">
                <a:xfrm>
                  <a:off x="487" y="3168"/>
                  <a:ext cx="3660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Invest €1m </a:t>
                  </a:r>
                  <a:r>
                    <a:rPr lang="en-US" altLang="en-US" sz="2000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at </a:t>
                  </a:r>
                  <a:r>
                    <a:rPr lang="en-US" altLang="en-US" sz="2000" i="1" dirty="0" err="1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i</a:t>
                  </a:r>
                  <a:r>
                    <a:rPr lang="en-US" altLang="en-US" sz="2000" baseline="-25000" dirty="0" err="1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€</a:t>
                  </a:r>
                  <a:r>
                    <a:rPr lang="en-US" altLang="en-US" sz="2000" i="1" baseline="30000" dirty="0" err="1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b</a:t>
                  </a:r>
                  <a:r>
                    <a:rPr lang="en-US" altLang="en-US" sz="2000" dirty="0" smtClean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sell forward at forward ask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</m:oMath>
                  </a14:m>
                  <a:endParaRPr lang="en-US" altLang="en-US" sz="20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mc:Choice>
          <mc:Fallback xmlns="">
            <p:sp>
              <p:nvSpPr>
                <p:cNvPr id="2565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7" y="3168"/>
                  <a:ext cx="3660" cy="218"/>
                </a:xfrm>
                <a:prstGeom prst="rect">
                  <a:avLst/>
                </a:prstGeom>
                <a:blipFill>
                  <a:blip r:embed="rId2"/>
                  <a:stretch>
                    <a:fillRect l="-1079" t="-116923" r="-4612" b="-1830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629" name="Group 15"/>
          <p:cNvGrpSpPr>
            <a:grpSpLocks/>
          </p:cNvGrpSpPr>
          <p:nvPr/>
        </p:nvGrpSpPr>
        <p:grpSpPr bwMode="auto">
          <a:xfrm>
            <a:off x="8128423" y="3338146"/>
            <a:ext cx="931437" cy="2002082"/>
            <a:chOff x="4032" y="2064"/>
            <a:chExt cx="528" cy="1093"/>
          </a:xfrm>
        </p:grpSpPr>
        <p:sp>
          <p:nvSpPr>
            <p:cNvPr id="25645" name="Text Box 16"/>
            <p:cNvSpPr txBox="1">
              <a:spLocks noChangeArrowheads="1"/>
            </p:cNvSpPr>
            <p:nvPr/>
          </p:nvSpPr>
          <p:spPr bwMode="auto">
            <a:xfrm rot="16200000">
              <a:off x="3726" y="2497"/>
              <a:ext cx="109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forward ask</a:t>
              </a:r>
            </a:p>
          </p:txBody>
        </p:sp>
        <p:sp>
          <p:nvSpPr>
            <p:cNvPr id="25646" name="AutoShape 17"/>
            <p:cNvSpPr>
              <a:spLocks noChangeArrowheads="1"/>
            </p:cNvSpPr>
            <p:nvPr/>
          </p:nvSpPr>
          <p:spPr bwMode="auto">
            <a:xfrm>
              <a:off x="4032" y="2064"/>
              <a:ext cx="528" cy="1056"/>
            </a:xfrm>
            <a:prstGeom prst="upDownArrow">
              <a:avLst>
                <a:gd name="adj1" fmla="val 50000"/>
                <a:gd name="adj2" fmla="val 4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1" y="2675443"/>
            <a:ext cx="2540283" cy="2596538"/>
            <a:chOff x="0" y="1703"/>
            <a:chExt cx="1440" cy="1417"/>
          </a:xfrm>
        </p:grpSpPr>
        <p:sp>
          <p:nvSpPr>
            <p:cNvPr id="25619" name="Text Box 4"/>
            <p:cNvSpPr txBox="1">
              <a:spLocks noChangeArrowheads="1"/>
            </p:cNvSpPr>
            <p:nvPr/>
          </p:nvSpPr>
          <p:spPr bwMode="auto">
            <a:xfrm rot="16200000">
              <a:off x="-156" y="2479"/>
              <a:ext cx="84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spot ask</a:t>
              </a:r>
            </a:p>
          </p:txBody>
        </p:sp>
        <p:sp>
          <p:nvSpPr>
            <p:cNvPr id="25627" name="Text Box 9"/>
            <p:cNvSpPr txBox="1">
              <a:spLocks noChangeArrowheads="1"/>
            </p:cNvSpPr>
            <p:nvPr/>
          </p:nvSpPr>
          <p:spPr bwMode="auto">
            <a:xfrm>
              <a:off x="48" y="1703"/>
              <a:ext cx="139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€1m × </a:t>
              </a:r>
              <a:r>
                <a:rPr lang="en-US" altLang="en-US" sz="2000" i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</a:t>
              </a:r>
              <a:r>
                <a:rPr lang="en-US" altLang="en-US" sz="2000" baseline="-25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  <a:r>
                <a:rPr lang="en-US" altLang="en-US" sz="2000" i="1" baseline="30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($/</a:t>
              </a: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€)</a:t>
              </a:r>
            </a:p>
          </p:txBody>
        </p:sp>
        <p:sp>
          <p:nvSpPr>
            <p:cNvPr id="25623" name="AutoShape 14"/>
            <p:cNvSpPr>
              <a:spLocks noChangeArrowheads="1"/>
            </p:cNvSpPr>
            <p:nvPr/>
          </p:nvSpPr>
          <p:spPr bwMode="auto">
            <a:xfrm>
              <a:off x="0" y="2064"/>
              <a:ext cx="528" cy="1056"/>
            </a:xfrm>
            <a:prstGeom prst="upDownArrow">
              <a:avLst>
                <a:gd name="adj1" fmla="val 50000"/>
                <a:gd name="adj2" fmla="val 4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2455864" y="2369770"/>
            <a:ext cx="6227798" cy="1143000"/>
            <a:chOff x="1392" y="1536"/>
            <a:chExt cx="3531" cy="624"/>
          </a:xfrm>
        </p:grpSpPr>
        <p:sp>
          <p:nvSpPr>
            <p:cNvPr id="25609" name="AutoShape 18"/>
            <p:cNvSpPr>
              <a:spLocks noChangeArrowheads="1"/>
            </p:cNvSpPr>
            <p:nvPr/>
          </p:nvSpPr>
          <p:spPr bwMode="auto">
            <a:xfrm>
              <a:off x="1392" y="1536"/>
              <a:ext cx="1824" cy="624"/>
            </a:xfrm>
            <a:prstGeom prst="rightArrow">
              <a:avLst>
                <a:gd name="adj1" fmla="val 50000"/>
                <a:gd name="adj2" fmla="val 578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617" name="Rectangle 28"/>
            <p:cNvSpPr>
              <a:spLocks noChangeArrowheads="1"/>
            </p:cNvSpPr>
            <p:nvPr/>
          </p:nvSpPr>
          <p:spPr bwMode="auto">
            <a:xfrm>
              <a:off x="1536" y="1728"/>
              <a:ext cx="105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 at </a:t>
              </a:r>
              <a:r>
                <a:rPr lang="en-US" altLang="en-US" sz="2000" i="1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altLang="en-US" sz="2000" baseline="-250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2000" i="1" baseline="30000" dirty="0" err="1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</a:t>
              </a:r>
              <a:endPara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615" name="Text Box 67"/>
            <p:cNvSpPr txBox="1">
              <a:spLocks noChangeArrowheads="1"/>
            </p:cNvSpPr>
            <p:nvPr/>
          </p:nvSpPr>
          <p:spPr bwMode="auto">
            <a:xfrm>
              <a:off x="3312" y="1680"/>
              <a:ext cx="1611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€1m × </a:t>
              </a:r>
              <a:r>
                <a:rPr lang="en-US" altLang="en-US" sz="2000" i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</a:t>
              </a:r>
              <a:r>
                <a:rPr lang="en-US" altLang="en-US" sz="2000" baseline="-25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  <a:r>
                <a:rPr lang="en-US" altLang="en-US" sz="2000" i="1" baseline="30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($/</a:t>
              </a:r>
              <a:r>
                <a:rPr lang="en-US" altLang="en-US" sz="2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€) ×(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1+</a:t>
              </a:r>
              <a:r>
                <a:rPr lang="en-US" altLang="en-US" sz="2000" i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altLang="en-US" sz="2000" baseline="-25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2000" i="1" baseline="30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</a:t>
              </a:r>
              <a:r>
                <a:rPr lang="en-US" altLang="en-US" sz="2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363" y="6625982"/>
            <a:ext cx="4190637" cy="2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24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518468" y="3656064"/>
                <a:ext cx="4498377" cy="1504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€)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Sup>
                                <m:sSubSup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€</m:t>
                                  </m:r>
                                </m:sub>
                                <m:sup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$1.0605/€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×(1.0706)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(1.02)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=$1.1131/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468" y="3656064"/>
                <a:ext cx="4498377" cy="1504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45963" y="5445553"/>
                <a:ext cx="2898037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×(1+</m:t>
                          </m:r>
                          <m:sSubSup>
                            <m:sSubSupPr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€</m:t>
                              </m:r>
                            </m:sub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963" y="5445553"/>
                <a:ext cx="2898037" cy="388696"/>
              </a:xfrm>
              <a:prstGeom prst="rect">
                <a:avLst/>
              </a:prstGeom>
              <a:blipFill>
                <a:blip r:embed="rId4"/>
                <a:stretch>
                  <a:fillRect t="-104688" r="-12421" b="-16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PPP and Exchange Rate Determination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exchange rate between two currencies should equal the ratio of the countries’ price levels: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3143250" y="2308666"/>
            <a:ext cx="2089150" cy="1552575"/>
            <a:chOff x="1344" y="2784"/>
            <a:chExt cx="1152" cy="848"/>
          </a:xfrm>
        </p:grpSpPr>
        <p:sp>
          <p:nvSpPr>
            <p:cNvPr id="26643" name="Rectangle 10"/>
            <p:cNvSpPr>
              <a:spLocks noChangeArrowheads="1"/>
            </p:cNvSpPr>
            <p:nvPr/>
          </p:nvSpPr>
          <p:spPr bwMode="auto">
            <a:xfrm>
              <a:off x="1344" y="2976"/>
              <a:ext cx="76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i="1">
                  <a:latin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($/</a:t>
              </a:r>
              <a:r>
                <a:rPr lang="en-US" altLang="en-US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£</a:t>
              </a:r>
              <a:r>
                <a:rPr lang="en-US" altLang="en-US" sz="2800">
                  <a:latin typeface="Times New Roman" pitchFamily="18" charset="0"/>
                  <a:sym typeface="Symbol" pitchFamily="18" charset="2"/>
                </a:rPr>
                <a:t>) =</a:t>
              </a:r>
              <a:endParaRPr lang="en-US" altLang="en-US" sz="2800" baseline="-250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6644" name="Rectangle 11"/>
            <p:cNvSpPr>
              <a:spLocks noChangeArrowheads="1"/>
            </p:cNvSpPr>
            <p:nvPr/>
          </p:nvSpPr>
          <p:spPr bwMode="auto">
            <a:xfrm>
              <a:off x="2167" y="3091"/>
              <a:ext cx="32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i="1" dirty="0"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altLang="en-US" sz="2800" baseline="-25000" dirty="0">
                  <a:latin typeface="Times New Roman" pitchFamily="18" charset="0"/>
                  <a:sym typeface="Symbol" pitchFamily="18" charset="2"/>
                </a:rPr>
                <a:t>£</a:t>
              </a:r>
            </a:p>
            <a:p>
              <a:endParaRPr lang="en-US" altLang="en-US" sz="28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6645" name="Rectangle 12"/>
            <p:cNvSpPr>
              <a:spLocks noChangeArrowheads="1"/>
            </p:cNvSpPr>
            <p:nvPr/>
          </p:nvSpPr>
          <p:spPr bwMode="auto">
            <a:xfrm>
              <a:off x="2167" y="2784"/>
              <a:ext cx="29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i="1"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altLang="en-US" sz="2800" baseline="-25000">
                  <a:latin typeface="Times New Roman" pitchFamily="18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26646" name="Line 13"/>
            <p:cNvSpPr>
              <a:spLocks noChangeShapeType="1"/>
            </p:cNvSpPr>
            <p:nvPr/>
          </p:nvSpPr>
          <p:spPr bwMode="auto">
            <a:xfrm>
              <a:off x="220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195263" y="3276600"/>
            <a:ext cx="8948737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example, if an ounce of gold costs $300 in the U.S. and £150 in the U.K., then the price of one pound in terms of dollars should be:</a:t>
            </a:r>
          </a:p>
        </p:txBody>
      </p:sp>
      <p:grpSp>
        <p:nvGrpSpPr>
          <p:cNvPr id="26631" name="Group 22"/>
          <p:cNvGrpSpPr>
            <a:grpSpLocks/>
          </p:cNvGrpSpPr>
          <p:nvPr/>
        </p:nvGrpSpPr>
        <p:grpSpPr bwMode="auto">
          <a:xfrm>
            <a:off x="2518023" y="4022410"/>
            <a:ext cx="4364037" cy="1401763"/>
            <a:chOff x="1961386" y="5191684"/>
            <a:chExt cx="4363335" cy="1401442"/>
          </a:xfrm>
        </p:grpSpPr>
        <p:grpSp>
          <p:nvGrpSpPr>
            <p:cNvPr id="26633" name="Group 19"/>
            <p:cNvGrpSpPr>
              <a:grpSpLocks/>
            </p:cNvGrpSpPr>
            <p:nvPr/>
          </p:nvGrpSpPr>
          <p:grpSpPr bwMode="auto">
            <a:xfrm>
              <a:off x="1961386" y="5191684"/>
              <a:ext cx="4363335" cy="1401442"/>
              <a:chOff x="1214" y="2991"/>
              <a:chExt cx="2407" cy="765"/>
            </a:xfrm>
          </p:grpSpPr>
          <p:sp>
            <p:nvSpPr>
              <p:cNvPr id="26635" name="Rectangle 4"/>
              <p:cNvSpPr>
                <a:spLocks noChangeArrowheads="1"/>
              </p:cNvSpPr>
              <p:nvPr/>
            </p:nvSpPr>
            <p:spPr bwMode="auto">
              <a:xfrm>
                <a:off x="1214" y="3120"/>
                <a:ext cx="768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 i="1">
                    <a:latin typeface="Times New Roman" pitchFamily="18" charset="0"/>
                    <a:sym typeface="Symbol" pitchFamily="18" charset="2"/>
                  </a:rPr>
                  <a:t>S</a:t>
                </a:r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($/</a:t>
                </a:r>
                <a:r>
                  <a:rPr lang="en-US" altLang="en-US" sz="28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£</a:t>
                </a:r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) =</a:t>
                </a:r>
                <a:endParaRPr lang="en-US" altLang="en-US" sz="2800" baseline="-2500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6636" name="Rectangle 5"/>
              <p:cNvSpPr>
                <a:spLocks noChangeArrowheads="1"/>
              </p:cNvSpPr>
              <p:nvPr/>
            </p:nvSpPr>
            <p:spPr bwMode="auto">
              <a:xfrm>
                <a:off x="1927" y="3235"/>
                <a:ext cx="329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 i="1">
                    <a:latin typeface="Times New Roman" pitchFamily="18" charset="0"/>
                    <a:sym typeface="Symbol" pitchFamily="18" charset="2"/>
                  </a:rPr>
                  <a:t>P</a:t>
                </a:r>
                <a:r>
                  <a:rPr lang="en-US" altLang="en-US" sz="2800" baseline="-25000">
                    <a:latin typeface="Times New Roman" pitchFamily="18" charset="0"/>
                    <a:sym typeface="Symbol" pitchFamily="18" charset="2"/>
                  </a:rPr>
                  <a:t>£</a:t>
                </a:r>
              </a:p>
              <a:p>
                <a:pPr algn="ctr"/>
                <a:endParaRPr lang="en-US" altLang="en-US" sz="280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6637" name="Rectangle 6"/>
              <p:cNvSpPr>
                <a:spLocks noChangeArrowheads="1"/>
              </p:cNvSpPr>
              <p:nvPr/>
            </p:nvSpPr>
            <p:spPr bwMode="auto">
              <a:xfrm>
                <a:off x="1927" y="2991"/>
                <a:ext cx="297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 i="1" dirty="0">
                    <a:latin typeface="Times New Roman" pitchFamily="18" charset="0"/>
                    <a:sym typeface="Symbol" pitchFamily="18" charset="2"/>
                  </a:rPr>
                  <a:t>P</a:t>
                </a:r>
                <a:r>
                  <a:rPr lang="en-US" altLang="en-US" sz="2800" baseline="-25000" dirty="0">
                    <a:latin typeface="Times New Roman" pitchFamily="18" charset="0"/>
                    <a:sym typeface="Symbol" pitchFamily="18" charset="2"/>
                  </a:rPr>
                  <a:t>$</a:t>
                </a:r>
              </a:p>
            </p:txBody>
          </p:sp>
          <p:sp>
            <p:nvSpPr>
              <p:cNvPr id="26638" name="Line 7"/>
              <p:cNvSpPr>
                <a:spLocks noChangeShapeType="1"/>
              </p:cNvSpPr>
              <p:nvPr/>
            </p:nvSpPr>
            <p:spPr bwMode="auto">
              <a:xfrm>
                <a:off x="1968" y="326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6639" name="Rectangle 14"/>
              <p:cNvSpPr>
                <a:spLocks noChangeArrowheads="1"/>
              </p:cNvSpPr>
              <p:nvPr/>
            </p:nvSpPr>
            <p:spPr bwMode="auto">
              <a:xfrm>
                <a:off x="2455" y="3235"/>
                <a:ext cx="569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£150</a:t>
                </a:r>
                <a:endParaRPr lang="en-US" altLang="en-US" sz="2800" baseline="-2500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/>
                <a:endParaRPr lang="en-US" altLang="en-US" sz="280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6640" name="Rectangle 15"/>
              <p:cNvSpPr>
                <a:spLocks noChangeArrowheads="1"/>
              </p:cNvSpPr>
              <p:nvPr/>
            </p:nvSpPr>
            <p:spPr bwMode="auto">
              <a:xfrm>
                <a:off x="2455" y="3027"/>
                <a:ext cx="51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 dirty="0">
                    <a:latin typeface="Times New Roman" pitchFamily="18" charset="0"/>
                    <a:sym typeface="Symbol" pitchFamily="18" charset="2"/>
                  </a:rPr>
                  <a:t>$300</a:t>
                </a:r>
                <a:endParaRPr lang="en-US" altLang="en-US" sz="2800" baseline="-250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2208" y="3120"/>
                <a:ext cx="24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>
                    <a:latin typeface="Times New Roman" pitchFamily="18" charset="0"/>
                  </a:rPr>
                  <a:t>=</a:t>
                </a:r>
              </a:p>
            </p:txBody>
          </p:sp>
          <p:sp>
            <p:nvSpPr>
              <p:cNvPr id="26642" name="Text Box 18"/>
              <p:cNvSpPr txBox="1">
                <a:spLocks noChangeArrowheads="1"/>
              </p:cNvSpPr>
              <p:nvPr/>
            </p:nvSpPr>
            <p:spPr bwMode="auto">
              <a:xfrm>
                <a:off x="2948" y="3120"/>
                <a:ext cx="673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>
                    <a:latin typeface="Times New Roman" pitchFamily="18" charset="0"/>
                  </a:rPr>
                  <a:t>= $2/</a:t>
                </a:r>
                <a:r>
                  <a:rPr lang="en-US" altLang="en-US" sz="2800">
                    <a:latin typeface="Times New Roman" pitchFamily="18" charset="0"/>
                    <a:sym typeface="Symbol" pitchFamily="18" charset="2"/>
                  </a:rPr>
                  <a:t>£</a:t>
                </a:r>
              </a:p>
            </p:txBody>
          </p:sp>
        </p:grp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>
              <a:off x="4343400" y="5715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2400" y="5029200"/>
            <a:ext cx="8991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Suppose the spot exchange rate is $1.25 = €1.00. If the inflation rate in the U.S. is expected to be 3% in the next year and 5% in the euro zone, then the expected exchange rate in one year should be $1.25×(1.03) = €1.00×(1.05).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36017" y="6597138"/>
            <a:ext cx="4226983" cy="2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25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05001"/>
            <a:ext cx="9067800" cy="2743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The euro will trade at a 1.90% discount in the forward market</a:t>
            </a:r>
            <a:r>
              <a:rPr lang="en-US" altLang="en-US" sz="2800" dirty="0" smtClean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138" y="2373313"/>
            <a:ext cx="7874000" cy="2374900"/>
            <a:chOff x="592138" y="2373313"/>
            <a:chExt cx="7874000" cy="2374900"/>
          </a:xfrm>
        </p:grpSpPr>
        <p:sp>
          <p:nvSpPr>
            <p:cNvPr id="27651" name="Text Box 8"/>
            <p:cNvSpPr txBox="1">
              <a:spLocks noChangeArrowheads="1"/>
            </p:cNvSpPr>
            <p:nvPr/>
          </p:nvSpPr>
          <p:spPr bwMode="auto">
            <a:xfrm>
              <a:off x="2963863" y="3605213"/>
              <a:ext cx="1438275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rPr>
                <a:t>$1.25</a:t>
              </a:r>
            </a:p>
          </p:txBody>
        </p:sp>
        <p:sp>
          <p:nvSpPr>
            <p:cNvPr id="27652" name="Text Box 9"/>
            <p:cNvSpPr txBox="1">
              <a:spLocks noChangeArrowheads="1"/>
            </p:cNvSpPr>
            <p:nvPr/>
          </p:nvSpPr>
          <p:spPr bwMode="auto">
            <a:xfrm>
              <a:off x="2963863" y="4148138"/>
              <a:ext cx="14382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rPr>
                <a:t>€1.00</a:t>
              </a:r>
            </a:p>
          </p:txBody>
        </p:sp>
        <p:sp>
          <p:nvSpPr>
            <p:cNvPr id="27653" name="Line 10"/>
            <p:cNvSpPr>
              <a:spLocks noChangeShapeType="1"/>
            </p:cNvSpPr>
            <p:nvPr/>
          </p:nvSpPr>
          <p:spPr bwMode="auto">
            <a:xfrm>
              <a:off x="3217863" y="4219575"/>
              <a:ext cx="9302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3236" tIns="51618" rIns="103236" bIns="51618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endParaRPr>
            </a:p>
          </p:txBody>
        </p:sp>
        <p:grpSp>
          <p:nvGrpSpPr>
            <p:cNvPr id="27654" name="Group 27"/>
            <p:cNvGrpSpPr>
              <a:grpSpLocks/>
            </p:cNvGrpSpPr>
            <p:nvPr/>
          </p:nvGrpSpPr>
          <p:grpSpPr bwMode="auto">
            <a:xfrm>
              <a:off x="592138" y="2901950"/>
              <a:ext cx="1778000" cy="1143000"/>
              <a:chOff x="336" y="1584"/>
              <a:chExt cx="1008" cy="624"/>
            </a:xfrm>
          </p:grpSpPr>
          <p:sp>
            <p:nvSpPr>
              <p:cNvPr id="27671" name="Text Box 6"/>
              <p:cNvSpPr txBox="1">
                <a:spLocks noChangeArrowheads="1"/>
              </p:cNvSpPr>
              <p:nvPr/>
            </p:nvSpPr>
            <p:spPr bwMode="auto">
              <a:xfrm>
                <a:off x="1056" y="1737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= </a:t>
                </a:r>
              </a:p>
            </p:txBody>
          </p:sp>
          <p:sp>
            <p:nvSpPr>
              <p:cNvPr id="27672" name="Text Box 11"/>
              <p:cNvSpPr txBox="1">
                <a:spLocks noChangeArrowheads="1"/>
              </p:cNvSpPr>
              <p:nvPr/>
            </p:nvSpPr>
            <p:spPr bwMode="auto">
              <a:xfrm>
                <a:off x="336" y="1584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F($/€)</a:t>
                </a:r>
              </a:p>
            </p:txBody>
          </p:sp>
          <p:sp>
            <p:nvSpPr>
              <p:cNvPr id="27673" name="Text Box 12"/>
              <p:cNvSpPr txBox="1">
                <a:spLocks noChangeArrowheads="1"/>
              </p:cNvSpPr>
              <p:nvPr/>
            </p:nvSpPr>
            <p:spPr bwMode="auto">
              <a:xfrm>
                <a:off x="336" y="1881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S($/€)</a:t>
                </a:r>
              </a:p>
            </p:txBody>
          </p:sp>
          <p:sp>
            <p:nvSpPr>
              <p:cNvPr id="27674" name="Line 13"/>
              <p:cNvSpPr>
                <a:spLocks noChangeShapeType="1"/>
              </p:cNvSpPr>
              <p:nvPr/>
            </p:nvSpPr>
            <p:spPr bwMode="auto">
              <a:xfrm>
                <a:off x="480" y="192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27655" name="Group 14"/>
            <p:cNvGrpSpPr>
              <a:grpSpLocks/>
            </p:cNvGrpSpPr>
            <p:nvPr/>
          </p:nvGrpSpPr>
          <p:grpSpPr bwMode="auto">
            <a:xfrm>
              <a:off x="2032000" y="2373313"/>
              <a:ext cx="3471863" cy="1127125"/>
              <a:chOff x="1776" y="2640"/>
              <a:chExt cx="816" cy="615"/>
            </a:xfrm>
          </p:grpSpPr>
          <p:sp>
            <p:nvSpPr>
              <p:cNvPr id="27668" name="Text Box 15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$1.25×(1.03)</a:t>
                </a:r>
              </a:p>
            </p:txBody>
          </p:sp>
          <p:sp>
            <p:nvSpPr>
              <p:cNvPr id="27669" name="Text Box 16"/>
              <p:cNvSpPr txBox="1">
                <a:spLocks noChangeArrowheads="1"/>
              </p:cNvSpPr>
              <p:nvPr/>
            </p:nvSpPr>
            <p:spPr bwMode="auto">
              <a:xfrm>
                <a:off x="1776" y="2928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€1.00×(1.05)</a:t>
                </a:r>
              </a:p>
            </p:txBody>
          </p:sp>
          <p:sp>
            <p:nvSpPr>
              <p:cNvPr id="27670" name="Line 17"/>
              <p:cNvSpPr>
                <a:spLocks noChangeShapeType="1"/>
              </p:cNvSpPr>
              <p:nvPr/>
            </p:nvSpPr>
            <p:spPr bwMode="auto">
              <a:xfrm>
                <a:off x="1920" y="292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27656" name="Line 18"/>
            <p:cNvSpPr>
              <a:spLocks noChangeShapeType="1"/>
            </p:cNvSpPr>
            <p:nvPr/>
          </p:nvSpPr>
          <p:spPr bwMode="auto">
            <a:xfrm>
              <a:off x="2455863" y="3516313"/>
              <a:ext cx="2624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3236" tIns="51618" rIns="103236" bIns="51618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endParaRPr>
            </a:p>
          </p:txBody>
        </p:sp>
        <p:sp>
          <p:nvSpPr>
            <p:cNvPr id="27657" name="Text Box 19"/>
            <p:cNvSpPr txBox="1">
              <a:spLocks noChangeArrowheads="1"/>
            </p:cNvSpPr>
            <p:nvPr/>
          </p:nvSpPr>
          <p:spPr bwMode="auto">
            <a:xfrm>
              <a:off x="5503863" y="2901950"/>
              <a:ext cx="1438275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rPr>
                <a:t>1.03</a:t>
              </a:r>
            </a:p>
          </p:txBody>
        </p:sp>
        <p:sp>
          <p:nvSpPr>
            <p:cNvPr id="27658" name="Text Box 20"/>
            <p:cNvSpPr txBox="1">
              <a:spLocks noChangeArrowheads="1"/>
            </p:cNvSpPr>
            <p:nvPr/>
          </p:nvSpPr>
          <p:spPr bwMode="auto">
            <a:xfrm>
              <a:off x="5503863" y="3444875"/>
              <a:ext cx="14382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rPr>
                <a:t>1.05</a:t>
              </a:r>
            </a:p>
          </p:txBody>
        </p:sp>
        <p:sp>
          <p:nvSpPr>
            <p:cNvPr id="27659" name="Line 21"/>
            <p:cNvSpPr>
              <a:spLocks noChangeShapeType="1"/>
            </p:cNvSpPr>
            <p:nvPr/>
          </p:nvSpPr>
          <p:spPr bwMode="auto">
            <a:xfrm>
              <a:off x="5757863" y="3516313"/>
              <a:ext cx="9302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3236" tIns="51618" rIns="103236" bIns="51618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endParaRPr>
            </a:p>
          </p:txBody>
        </p:sp>
        <p:sp>
          <p:nvSpPr>
            <p:cNvPr id="27660" name="Text Box 22"/>
            <p:cNvSpPr txBox="1">
              <a:spLocks noChangeArrowheads="1"/>
            </p:cNvSpPr>
            <p:nvPr/>
          </p:nvSpPr>
          <p:spPr bwMode="auto">
            <a:xfrm>
              <a:off x="7027863" y="2901950"/>
              <a:ext cx="1438275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  <a:sym typeface="Symbol" pitchFamily="18" charset="2"/>
                </a:rPr>
                <a:t>1 + 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  <a:sym typeface="Symbol" pitchFamily="18" charset="2"/>
                </a:rPr>
                <a:t>$</a:t>
              </a:r>
            </a:p>
          </p:txBody>
        </p:sp>
        <p:sp>
          <p:nvSpPr>
            <p:cNvPr id="27661" name="Text Box 23"/>
            <p:cNvSpPr txBox="1">
              <a:spLocks noChangeArrowheads="1"/>
            </p:cNvSpPr>
            <p:nvPr/>
          </p:nvSpPr>
          <p:spPr bwMode="auto">
            <a:xfrm>
              <a:off x="7027863" y="3444875"/>
              <a:ext cx="14382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  <a:sym typeface="Symbol" pitchFamily="18" charset="2"/>
                </a:rPr>
                <a:t>1 + 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  <a:sym typeface="Symbol" pitchFamily="18" charset="2"/>
                </a:rPr>
                <a:t>€</a:t>
              </a:r>
            </a:p>
          </p:txBody>
        </p:sp>
        <p:sp>
          <p:nvSpPr>
            <p:cNvPr id="27662" name="Line 24"/>
            <p:cNvSpPr>
              <a:spLocks noChangeShapeType="1"/>
            </p:cNvSpPr>
            <p:nvPr/>
          </p:nvSpPr>
          <p:spPr bwMode="auto">
            <a:xfrm>
              <a:off x="7281863" y="3516313"/>
              <a:ext cx="9302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3236" tIns="51618" rIns="103236" bIns="51618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endParaRPr>
            </a:p>
          </p:txBody>
        </p:sp>
        <p:sp>
          <p:nvSpPr>
            <p:cNvPr id="27663" name="Text Box 25"/>
            <p:cNvSpPr txBox="1">
              <a:spLocks noChangeArrowheads="1"/>
            </p:cNvSpPr>
            <p:nvPr/>
          </p:nvSpPr>
          <p:spPr bwMode="auto">
            <a:xfrm>
              <a:off x="5164138" y="3165475"/>
              <a:ext cx="508000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rPr>
                <a:t>= </a:t>
              </a:r>
            </a:p>
          </p:txBody>
        </p:sp>
        <p:sp>
          <p:nvSpPr>
            <p:cNvPr id="27664" name="Text Box 26"/>
            <p:cNvSpPr txBox="1">
              <a:spLocks noChangeArrowheads="1"/>
            </p:cNvSpPr>
            <p:nvPr/>
          </p:nvSpPr>
          <p:spPr bwMode="auto">
            <a:xfrm>
              <a:off x="6773863" y="3165475"/>
              <a:ext cx="508000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34" charset="-128"/>
                </a:rPr>
                <a:t>= </a:t>
              </a:r>
            </a:p>
          </p:txBody>
        </p:sp>
      </p:grpSp>
      <p:sp>
        <p:nvSpPr>
          <p:cNvPr id="27665" name="Rectangle 28"/>
          <p:cNvSpPr>
            <a:spLocks noChangeArrowheads="1"/>
          </p:cNvSpPr>
          <p:nvPr/>
        </p:nvSpPr>
        <p:spPr bwMode="auto">
          <a:xfrm>
            <a:off x="338138" y="4876800"/>
            <a:ext cx="8805862" cy="84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Relative PPP states that the rate of change in the exchange rate is equal to differences in the rates of inflation—roughly 2%.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PPP and Exchange Rate Determination</a:t>
            </a:r>
            <a:endParaRPr lang="en-US" sz="4000" dirty="0"/>
          </a:p>
        </p:txBody>
      </p:sp>
      <p:sp>
        <p:nvSpPr>
          <p:cNvPr id="30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648200" y="6514214"/>
            <a:ext cx="41148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26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PPP and IRP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05000"/>
            <a:ext cx="9067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Notice that our two big equations equal each other: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138" y="3106738"/>
            <a:ext cx="7197725" cy="1922462"/>
            <a:chOff x="592138" y="3106738"/>
            <a:chExt cx="7197725" cy="1922462"/>
          </a:xfrm>
        </p:grpSpPr>
        <p:sp>
          <p:nvSpPr>
            <p:cNvPr id="28676" name="Text Box 22"/>
            <p:cNvSpPr txBox="1">
              <a:spLocks noChangeArrowheads="1"/>
            </p:cNvSpPr>
            <p:nvPr/>
          </p:nvSpPr>
          <p:spPr bwMode="auto">
            <a:xfrm>
              <a:off x="3979863" y="4048125"/>
              <a:ext cx="5080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</a:rPr>
                <a:t>= </a:t>
              </a:r>
            </a:p>
          </p:txBody>
        </p:sp>
        <p:grpSp>
          <p:nvGrpSpPr>
            <p:cNvPr id="28677" name="Group 28"/>
            <p:cNvGrpSpPr>
              <a:grpSpLocks/>
            </p:cNvGrpSpPr>
            <p:nvPr/>
          </p:nvGrpSpPr>
          <p:grpSpPr bwMode="auto">
            <a:xfrm>
              <a:off x="592138" y="3106738"/>
              <a:ext cx="3133725" cy="1846262"/>
              <a:chOff x="336" y="1584"/>
              <a:chExt cx="1776" cy="1008"/>
            </a:xfrm>
          </p:grpSpPr>
          <p:grpSp>
            <p:nvGrpSpPr>
              <p:cNvPr id="28688" name="Group 4"/>
              <p:cNvGrpSpPr>
                <a:grpSpLocks/>
              </p:cNvGrpSpPr>
              <p:nvPr/>
            </p:nvGrpSpPr>
            <p:grpSpPr bwMode="auto">
              <a:xfrm>
                <a:off x="336" y="1968"/>
                <a:ext cx="1008" cy="624"/>
                <a:chOff x="336" y="1584"/>
                <a:chExt cx="1008" cy="624"/>
              </a:xfrm>
            </p:grpSpPr>
            <p:sp>
              <p:nvSpPr>
                <p:cNvPr id="2869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56" y="1737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6" tIns="45718" rIns="91436" bIns="4571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</a:t>
                  </a:r>
                </a:p>
              </p:txBody>
            </p:sp>
            <p:sp>
              <p:nvSpPr>
                <p:cNvPr id="286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36" y="1584"/>
                  <a:ext cx="81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6" tIns="45718" rIns="91436" bIns="4571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F($/€)</a:t>
                  </a:r>
                </a:p>
              </p:txBody>
            </p:sp>
            <p:sp>
              <p:nvSpPr>
                <p:cNvPr id="286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36" y="1881"/>
                  <a:ext cx="81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6" tIns="45718" rIns="91436" bIns="4571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3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S($/€)</a:t>
                  </a:r>
                </a:p>
              </p:txBody>
            </p:sp>
            <p:sp>
              <p:nvSpPr>
                <p:cNvPr id="28696" name="Line 8"/>
                <p:cNvSpPr>
                  <a:spLocks noChangeShapeType="1"/>
                </p:cNvSpPr>
                <p:nvPr/>
              </p:nvSpPr>
              <p:spPr bwMode="auto">
                <a:xfrm>
                  <a:off x="480" y="1920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28689" name="Text Box 9"/>
              <p:cNvSpPr txBox="1">
                <a:spLocks noChangeArrowheads="1"/>
              </p:cNvSpPr>
              <p:nvPr/>
            </p:nvSpPr>
            <p:spPr bwMode="auto">
              <a:xfrm>
                <a:off x="1296" y="1968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$</a:t>
                </a:r>
              </a:p>
            </p:txBody>
          </p:sp>
          <p:sp>
            <p:nvSpPr>
              <p:cNvPr id="28690" name="Text Box 10"/>
              <p:cNvSpPr txBox="1">
                <a:spLocks noChangeArrowheads="1"/>
              </p:cNvSpPr>
              <p:nvPr/>
            </p:nvSpPr>
            <p:spPr bwMode="auto">
              <a:xfrm>
                <a:off x="1296" y="2265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€</a:t>
                </a:r>
              </a:p>
            </p:txBody>
          </p:sp>
          <p:sp>
            <p:nvSpPr>
              <p:cNvPr id="28691" name="Line 11"/>
              <p:cNvSpPr>
                <a:spLocks noChangeShapeType="1"/>
              </p:cNvSpPr>
              <p:nvPr/>
            </p:nvSpPr>
            <p:spPr bwMode="auto">
              <a:xfrm>
                <a:off x="1440" y="2304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8692" name="Text Box 26"/>
              <p:cNvSpPr txBox="1">
                <a:spLocks noChangeArrowheads="1"/>
              </p:cNvSpPr>
              <p:nvPr/>
            </p:nvSpPr>
            <p:spPr bwMode="auto">
              <a:xfrm>
                <a:off x="576" y="1584"/>
                <a:ext cx="13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PPP</a:t>
                </a:r>
              </a:p>
            </p:txBody>
          </p:sp>
        </p:grpSp>
        <p:grpSp>
          <p:nvGrpSpPr>
            <p:cNvPr id="28678" name="Group 29"/>
            <p:cNvGrpSpPr>
              <a:grpSpLocks/>
            </p:cNvGrpSpPr>
            <p:nvPr/>
          </p:nvGrpSpPr>
          <p:grpSpPr bwMode="auto">
            <a:xfrm>
              <a:off x="4741863" y="3182938"/>
              <a:ext cx="3048000" cy="1846262"/>
              <a:chOff x="2688" y="1584"/>
              <a:chExt cx="1728" cy="1008"/>
            </a:xfrm>
          </p:grpSpPr>
          <p:sp>
            <p:nvSpPr>
              <p:cNvPr id="28680" name="Rectangle 14"/>
              <p:cNvSpPr>
                <a:spLocks noChangeArrowheads="1"/>
              </p:cNvSpPr>
              <p:nvPr/>
            </p:nvSpPr>
            <p:spPr bwMode="auto">
              <a:xfrm>
                <a:off x="2688" y="2256"/>
                <a:ext cx="671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alt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</a:t>
                </a:r>
                <a:r>
                  <a:rPr lang="en-US" altLang="en-U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€</a:t>
                </a:r>
              </a:p>
            </p:txBody>
          </p:sp>
          <p:sp>
            <p:nvSpPr>
              <p:cNvPr id="28681" name="Rectangle 15"/>
              <p:cNvSpPr>
                <a:spLocks noChangeArrowheads="1"/>
              </p:cNvSpPr>
              <p:nvPr/>
            </p:nvSpPr>
            <p:spPr bwMode="auto">
              <a:xfrm>
                <a:off x="2688" y="1968"/>
                <a:ext cx="652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alt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</a:t>
                </a:r>
                <a:r>
                  <a:rPr lang="en-US" altLang="en-U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$</a:t>
                </a:r>
              </a:p>
            </p:txBody>
          </p:sp>
          <p:sp>
            <p:nvSpPr>
              <p:cNvPr id="28682" name="Line 16"/>
              <p:cNvSpPr>
                <a:spLocks noChangeShapeType="1"/>
              </p:cNvSpPr>
              <p:nvPr/>
            </p:nvSpPr>
            <p:spPr bwMode="auto">
              <a:xfrm>
                <a:off x="2688" y="2295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8683" name="Text Box 17"/>
              <p:cNvSpPr txBox="1">
                <a:spLocks noChangeArrowheads="1"/>
              </p:cNvSpPr>
              <p:nvPr/>
            </p:nvSpPr>
            <p:spPr bwMode="auto">
              <a:xfrm>
                <a:off x="3312" y="2112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  <p:sp>
            <p:nvSpPr>
              <p:cNvPr id="28684" name="Text Box 23"/>
              <p:cNvSpPr txBox="1">
                <a:spLocks noChangeArrowheads="1"/>
              </p:cNvSpPr>
              <p:nvPr/>
            </p:nvSpPr>
            <p:spPr bwMode="auto">
              <a:xfrm>
                <a:off x="3600" y="1968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F($/€)</a:t>
                </a:r>
              </a:p>
            </p:txBody>
          </p:sp>
          <p:sp>
            <p:nvSpPr>
              <p:cNvPr id="28685" name="Text Box 24"/>
              <p:cNvSpPr txBox="1">
                <a:spLocks noChangeArrowheads="1"/>
              </p:cNvSpPr>
              <p:nvPr/>
            </p:nvSpPr>
            <p:spPr bwMode="auto">
              <a:xfrm>
                <a:off x="3600" y="2265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S($/€)</a:t>
                </a:r>
              </a:p>
            </p:txBody>
          </p:sp>
          <p:sp>
            <p:nvSpPr>
              <p:cNvPr id="28686" name="Line 25"/>
              <p:cNvSpPr>
                <a:spLocks noChangeShapeType="1"/>
              </p:cNvSpPr>
              <p:nvPr/>
            </p:nvSpPr>
            <p:spPr bwMode="auto">
              <a:xfrm>
                <a:off x="3744" y="2304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8687" name="Text Box 27"/>
              <p:cNvSpPr txBox="1">
                <a:spLocks noChangeArrowheads="1"/>
              </p:cNvSpPr>
              <p:nvPr/>
            </p:nvSpPr>
            <p:spPr bwMode="auto">
              <a:xfrm>
                <a:off x="2832" y="1584"/>
                <a:ext cx="13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IRP</a:t>
                </a:r>
              </a:p>
            </p:txBody>
          </p:sp>
        </p:grpSp>
      </p:grpSp>
      <p:sp>
        <p:nvSpPr>
          <p:cNvPr id="2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465764"/>
            <a:ext cx="4191000" cy="39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27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/>
              <a:t>Expected Rate of Change in Exchange Rate as Inflation Differential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05001"/>
            <a:ext cx="8610600" cy="1524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We could also reformulate our equations as inflation or interest rate differentials: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8635" y="3956050"/>
            <a:ext cx="8427228" cy="1143000"/>
            <a:chOff x="378635" y="3956050"/>
            <a:chExt cx="8427228" cy="1143000"/>
          </a:xfrm>
        </p:grpSpPr>
        <p:grpSp>
          <p:nvGrpSpPr>
            <p:cNvPr id="29700" name="Group 34"/>
            <p:cNvGrpSpPr>
              <a:grpSpLocks/>
            </p:cNvGrpSpPr>
            <p:nvPr/>
          </p:nvGrpSpPr>
          <p:grpSpPr bwMode="auto">
            <a:xfrm>
              <a:off x="378635" y="3998179"/>
              <a:ext cx="3347228" cy="1100870"/>
              <a:chOff x="215" y="2183"/>
              <a:chExt cx="1897" cy="601"/>
            </a:xfrm>
          </p:grpSpPr>
          <p:sp>
            <p:nvSpPr>
              <p:cNvPr id="29734" name="Text Box 6"/>
              <p:cNvSpPr txBox="1">
                <a:spLocks noChangeArrowheads="1"/>
              </p:cNvSpPr>
              <p:nvPr/>
            </p:nvSpPr>
            <p:spPr bwMode="auto">
              <a:xfrm>
                <a:off x="1824" y="231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</a:p>
            </p:txBody>
          </p:sp>
          <p:sp>
            <p:nvSpPr>
              <p:cNvPr id="29735" name="Text Box 7"/>
              <p:cNvSpPr txBox="1">
                <a:spLocks noChangeArrowheads="1"/>
              </p:cNvSpPr>
              <p:nvPr/>
            </p:nvSpPr>
            <p:spPr bwMode="auto">
              <a:xfrm>
                <a:off x="215" y="2183"/>
                <a:ext cx="174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F($/€) – S($/€)</a:t>
                </a:r>
              </a:p>
            </p:txBody>
          </p:sp>
          <p:sp>
            <p:nvSpPr>
              <p:cNvPr id="29736" name="Text Box 8"/>
              <p:cNvSpPr txBox="1">
                <a:spLocks noChangeArrowheads="1"/>
              </p:cNvSpPr>
              <p:nvPr/>
            </p:nvSpPr>
            <p:spPr bwMode="auto">
              <a:xfrm>
                <a:off x="720" y="2457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S($/€)</a:t>
                </a:r>
              </a:p>
            </p:txBody>
          </p:sp>
          <p:sp>
            <p:nvSpPr>
              <p:cNvPr id="29737" name="Line 9"/>
              <p:cNvSpPr>
                <a:spLocks noChangeShapeType="1"/>
              </p:cNvSpPr>
              <p:nvPr/>
            </p:nvSpPr>
            <p:spPr bwMode="auto">
              <a:xfrm>
                <a:off x="480" y="249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9701" name="Group 40"/>
            <p:cNvGrpSpPr>
              <a:grpSpLocks/>
            </p:cNvGrpSpPr>
            <p:nvPr/>
          </p:nvGrpSpPr>
          <p:grpSpPr bwMode="auto">
            <a:xfrm>
              <a:off x="3640138" y="3956050"/>
              <a:ext cx="2201862" cy="1143000"/>
              <a:chOff x="2064" y="2160"/>
              <a:chExt cx="1248" cy="624"/>
            </a:xfrm>
          </p:grpSpPr>
          <p:sp>
            <p:nvSpPr>
              <p:cNvPr id="29730" name="Text Box 10"/>
              <p:cNvSpPr txBox="1">
                <a:spLocks noChangeArrowheads="1"/>
              </p:cNvSpPr>
              <p:nvPr/>
            </p:nvSpPr>
            <p:spPr bwMode="auto">
              <a:xfrm>
                <a:off x="2064" y="2160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$</a:t>
                </a:r>
              </a:p>
            </p:txBody>
          </p:sp>
          <p:sp>
            <p:nvSpPr>
              <p:cNvPr id="29731" name="Text Box 11"/>
              <p:cNvSpPr txBox="1">
                <a:spLocks noChangeArrowheads="1"/>
              </p:cNvSpPr>
              <p:nvPr/>
            </p:nvSpPr>
            <p:spPr bwMode="auto">
              <a:xfrm>
                <a:off x="2064" y="2457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€</a:t>
                </a:r>
              </a:p>
            </p:txBody>
          </p:sp>
          <p:sp>
            <p:nvSpPr>
              <p:cNvPr id="29732" name="Line 12"/>
              <p:cNvSpPr>
                <a:spLocks noChangeShapeType="1"/>
              </p:cNvSpPr>
              <p:nvPr/>
            </p:nvSpPr>
            <p:spPr bwMode="auto">
              <a:xfrm>
                <a:off x="2208" y="249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9733" name="Text Box 14"/>
              <p:cNvSpPr txBox="1">
                <a:spLocks noChangeArrowheads="1"/>
              </p:cNvSpPr>
              <p:nvPr/>
            </p:nvSpPr>
            <p:spPr bwMode="auto">
              <a:xfrm>
                <a:off x="2784" y="2313"/>
                <a:ext cx="5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1 </a:t>
                </a:r>
              </a:p>
            </p:txBody>
          </p:sp>
        </p:grpSp>
        <p:sp>
          <p:nvSpPr>
            <p:cNvPr id="29702" name="Text Box 19"/>
            <p:cNvSpPr txBox="1">
              <a:spLocks noChangeArrowheads="1"/>
            </p:cNvSpPr>
            <p:nvPr/>
          </p:nvSpPr>
          <p:spPr bwMode="auto">
            <a:xfrm>
              <a:off x="5503863" y="4219575"/>
              <a:ext cx="5080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</a:rPr>
                <a:t>= </a:t>
              </a:r>
            </a:p>
          </p:txBody>
        </p:sp>
        <p:grpSp>
          <p:nvGrpSpPr>
            <p:cNvPr id="29703" name="Group 44"/>
            <p:cNvGrpSpPr>
              <a:grpSpLocks/>
            </p:cNvGrpSpPr>
            <p:nvPr/>
          </p:nvGrpSpPr>
          <p:grpSpPr bwMode="auto">
            <a:xfrm>
              <a:off x="5842000" y="3956050"/>
              <a:ext cx="2963863" cy="1143000"/>
              <a:chOff x="3312" y="2160"/>
              <a:chExt cx="1680" cy="624"/>
            </a:xfrm>
          </p:grpSpPr>
          <p:sp>
            <p:nvSpPr>
              <p:cNvPr id="29723" name="Text Box 15"/>
              <p:cNvSpPr txBox="1">
                <a:spLocks noChangeArrowheads="1"/>
              </p:cNvSpPr>
              <p:nvPr/>
            </p:nvSpPr>
            <p:spPr bwMode="auto">
              <a:xfrm>
                <a:off x="3312" y="2160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$</a:t>
                </a:r>
              </a:p>
            </p:txBody>
          </p:sp>
          <p:sp>
            <p:nvSpPr>
              <p:cNvPr id="29724" name="Text Box 16"/>
              <p:cNvSpPr txBox="1">
                <a:spLocks noChangeArrowheads="1"/>
              </p:cNvSpPr>
              <p:nvPr/>
            </p:nvSpPr>
            <p:spPr bwMode="auto">
              <a:xfrm>
                <a:off x="3312" y="2457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€</a:t>
                </a:r>
              </a:p>
            </p:txBody>
          </p:sp>
          <p:sp>
            <p:nvSpPr>
              <p:cNvPr id="29725" name="Line 17"/>
              <p:cNvSpPr>
                <a:spLocks noChangeShapeType="1"/>
              </p:cNvSpPr>
              <p:nvPr/>
            </p:nvSpPr>
            <p:spPr bwMode="auto">
              <a:xfrm>
                <a:off x="3456" y="249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9726" name="Text Box 18"/>
              <p:cNvSpPr txBox="1">
                <a:spLocks noChangeArrowheads="1"/>
              </p:cNvSpPr>
              <p:nvPr/>
            </p:nvSpPr>
            <p:spPr bwMode="auto">
              <a:xfrm>
                <a:off x="4032" y="2313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 </a:t>
                </a:r>
              </a:p>
            </p:txBody>
          </p:sp>
          <p:sp>
            <p:nvSpPr>
              <p:cNvPr id="29727" name="Text Box 20"/>
              <p:cNvSpPr txBox="1">
                <a:spLocks noChangeArrowheads="1"/>
              </p:cNvSpPr>
              <p:nvPr/>
            </p:nvSpPr>
            <p:spPr bwMode="auto">
              <a:xfrm>
                <a:off x="4176" y="2160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€</a:t>
                </a:r>
              </a:p>
            </p:txBody>
          </p:sp>
          <p:sp>
            <p:nvSpPr>
              <p:cNvPr id="29728" name="Text Box 21"/>
              <p:cNvSpPr txBox="1">
                <a:spLocks noChangeArrowheads="1"/>
              </p:cNvSpPr>
              <p:nvPr/>
            </p:nvSpPr>
            <p:spPr bwMode="auto">
              <a:xfrm>
                <a:off x="4176" y="2457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1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+ </a:t>
                </a: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</a:t>
                </a:r>
                <a:r>
                  <a:rPr lang="en-US" altLang="en-US" sz="3200" baseline="-2500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€</a:t>
                </a:r>
              </a:p>
            </p:txBody>
          </p:sp>
          <p:sp>
            <p:nvSpPr>
              <p:cNvPr id="29729" name="Line 22"/>
              <p:cNvSpPr>
                <a:spLocks noChangeShapeType="1"/>
              </p:cNvSpPr>
              <p:nvPr/>
            </p:nvSpPr>
            <p:spPr bwMode="auto">
              <a:xfrm>
                <a:off x="4320" y="2496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638800" y="2198688"/>
            <a:ext cx="2913063" cy="1143000"/>
            <a:chOff x="5638800" y="2198688"/>
            <a:chExt cx="2913063" cy="1143000"/>
          </a:xfrm>
        </p:grpSpPr>
        <p:grpSp>
          <p:nvGrpSpPr>
            <p:cNvPr id="29704" name="Group 25"/>
            <p:cNvGrpSpPr>
              <a:grpSpLocks/>
            </p:cNvGrpSpPr>
            <p:nvPr/>
          </p:nvGrpSpPr>
          <p:grpSpPr bwMode="auto">
            <a:xfrm>
              <a:off x="5638800" y="2209800"/>
              <a:ext cx="1778000" cy="1123950"/>
              <a:chOff x="336" y="1584"/>
              <a:chExt cx="1008" cy="614"/>
            </a:xfrm>
          </p:grpSpPr>
          <p:sp>
            <p:nvSpPr>
              <p:cNvPr id="29719" name="Text Box 26"/>
              <p:cNvSpPr txBox="1">
                <a:spLocks noChangeArrowheads="1"/>
              </p:cNvSpPr>
              <p:nvPr/>
            </p:nvSpPr>
            <p:spPr bwMode="auto">
              <a:xfrm>
                <a:off x="1056" y="1737"/>
                <a:ext cx="288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</a:p>
            </p:txBody>
          </p:sp>
          <p:sp>
            <p:nvSpPr>
              <p:cNvPr id="29720" name="Text Box 27"/>
              <p:cNvSpPr txBox="1">
                <a:spLocks noChangeArrowheads="1"/>
              </p:cNvSpPr>
              <p:nvPr/>
            </p:nvSpPr>
            <p:spPr bwMode="auto">
              <a:xfrm>
                <a:off x="336" y="1584"/>
                <a:ext cx="816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F($/€)</a:t>
                </a:r>
              </a:p>
            </p:txBody>
          </p:sp>
          <p:sp>
            <p:nvSpPr>
              <p:cNvPr id="29721" name="Text Box 28"/>
              <p:cNvSpPr txBox="1">
                <a:spLocks noChangeArrowheads="1"/>
              </p:cNvSpPr>
              <p:nvPr/>
            </p:nvSpPr>
            <p:spPr bwMode="auto">
              <a:xfrm>
                <a:off x="336" y="1881"/>
                <a:ext cx="816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S($/€)</a:t>
                </a:r>
              </a:p>
            </p:txBody>
          </p:sp>
          <p:sp>
            <p:nvSpPr>
              <p:cNvPr id="29722" name="Line 29"/>
              <p:cNvSpPr>
                <a:spLocks noChangeShapeType="1"/>
              </p:cNvSpPr>
              <p:nvPr/>
            </p:nvSpPr>
            <p:spPr bwMode="auto">
              <a:xfrm>
                <a:off x="480" y="192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9705" name="Text Box 30"/>
            <p:cNvSpPr txBox="1">
              <a:spLocks noChangeArrowheads="1"/>
            </p:cNvSpPr>
            <p:nvPr/>
          </p:nvSpPr>
          <p:spPr bwMode="auto">
            <a:xfrm>
              <a:off x="7112000" y="2198688"/>
              <a:ext cx="1439863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1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29706" name="Text Box 31"/>
            <p:cNvSpPr txBox="1">
              <a:spLocks noChangeArrowheads="1"/>
            </p:cNvSpPr>
            <p:nvPr/>
          </p:nvSpPr>
          <p:spPr bwMode="auto">
            <a:xfrm>
              <a:off x="7112000" y="2741613"/>
              <a:ext cx="143986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1 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€</a:t>
              </a:r>
            </a:p>
          </p:txBody>
        </p:sp>
        <p:sp>
          <p:nvSpPr>
            <p:cNvPr id="29707" name="Line 32"/>
            <p:cNvSpPr>
              <a:spLocks noChangeShapeType="1"/>
            </p:cNvSpPr>
            <p:nvPr/>
          </p:nvSpPr>
          <p:spPr bwMode="auto">
            <a:xfrm>
              <a:off x="7366000" y="2813050"/>
              <a:ext cx="931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3236" tIns="51618" rIns="103236" bIns="51618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863" y="5362571"/>
            <a:ext cx="7502034" cy="1174138"/>
            <a:chOff x="931863" y="5362571"/>
            <a:chExt cx="7502034" cy="1174138"/>
          </a:xfrm>
        </p:grpSpPr>
        <p:grpSp>
          <p:nvGrpSpPr>
            <p:cNvPr id="29708" name="Group 35"/>
            <p:cNvGrpSpPr>
              <a:grpSpLocks/>
            </p:cNvGrpSpPr>
            <p:nvPr/>
          </p:nvGrpSpPr>
          <p:grpSpPr bwMode="auto">
            <a:xfrm>
              <a:off x="2032000" y="5362571"/>
              <a:ext cx="3132138" cy="1174138"/>
              <a:chOff x="336" y="2160"/>
              <a:chExt cx="1776" cy="641"/>
            </a:xfrm>
          </p:grpSpPr>
          <p:sp>
            <p:nvSpPr>
              <p:cNvPr id="29715" name="Text Box 36"/>
              <p:cNvSpPr txBox="1">
                <a:spLocks noChangeArrowheads="1"/>
              </p:cNvSpPr>
              <p:nvPr/>
            </p:nvSpPr>
            <p:spPr bwMode="auto">
              <a:xfrm>
                <a:off x="1824" y="231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</a:p>
            </p:txBody>
          </p:sp>
          <p:sp>
            <p:nvSpPr>
              <p:cNvPr id="29716" name="Text Box 37"/>
              <p:cNvSpPr txBox="1">
                <a:spLocks noChangeArrowheads="1"/>
              </p:cNvSpPr>
              <p:nvPr/>
            </p:nvSpPr>
            <p:spPr bwMode="auto">
              <a:xfrm>
                <a:off x="336" y="2160"/>
                <a:ext cx="1728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F($/€) – S($/€)</a:t>
                </a:r>
              </a:p>
            </p:txBody>
          </p:sp>
          <p:sp>
            <p:nvSpPr>
              <p:cNvPr id="29717" name="Text Box 38"/>
              <p:cNvSpPr txBox="1">
                <a:spLocks noChangeArrowheads="1"/>
              </p:cNvSpPr>
              <p:nvPr/>
            </p:nvSpPr>
            <p:spPr bwMode="auto">
              <a:xfrm>
                <a:off x="696" y="2474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S($/€)</a:t>
                </a:r>
              </a:p>
            </p:txBody>
          </p:sp>
          <p:sp>
            <p:nvSpPr>
              <p:cNvPr id="29718" name="Line 39"/>
              <p:cNvSpPr>
                <a:spLocks noChangeShapeType="1"/>
              </p:cNvSpPr>
              <p:nvPr/>
            </p:nvSpPr>
            <p:spPr bwMode="auto">
              <a:xfrm>
                <a:off x="480" y="249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9709" name="Text Box 41"/>
            <p:cNvSpPr txBox="1">
              <a:spLocks noChangeArrowheads="1"/>
            </p:cNvSpPr>
            <p:nvPr/>
          </p:nvSpPr>
          <p:spPr bwMode="auto">
            <a:xfrm>
              <a:off x="5164138" y="5362575"/>
              <a:ext cx="1439862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$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€</a:t>
              </a:r>
            </a:p>
          </p:txBody>
        </p:sp>
        <p:sp>
          <p:nvSpPr>
            <p:cNvPr id="29710" name="Text Box 42"/>
            <p:cNvSpPr txBox="1">
              <a:spLocks noChangeArrowheads="1"/>
            </p:cNvSpPr>
            <p:nvPr/>
          </p:nvSpPr>
          <p:spPr bwMode="auto">
            <a:xfrm>
              <a:off x="5164138" y="5907088"/>
              <a:ext cx="1439862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1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€</a:t>
              </a:r>
            </a:p>
          </p:txBody>
        </p:sp>
        <p:sp>
          <p:nvSpPr>
            <p:cNvPr id="29711" name="Line 43"/>
            <p:cNvSpPr>
              <a:spLocks noChangeShapeType="1"/>
            </p:cNvSpPr>
            <p:nvPr/>
          </p:nvSpPr>
          <p:spPr bwMode="auto">
            <a:xfrm>
              <a:off x="5418138" y="5978525"/>
              <a:ext cx="931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3236" tIns="51618" rIns="103236" bIns="51618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712" name="Rectangle 45"/>
            <p:cNvSpPr>
              <a:spLocks noChangeArrowheads="1"/>
            </p:cNvSpPr>
            <p:nvPr/>
          </p:nvSpPr>
          <p:spPr bwMode="auto">
            <a:xfrm>
              <a:off x="931863" y="5627688"/>
              <a:ext cx="1524000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E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(</a:t>
              </a:r>
              <a:r>
                <a:rPr lang="en-US" altLang="en-US" sz="3200" i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e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</a:rPr>
                <a:t>) = </a:t>
              </a:r>
            </a:p>
          </p:txBody>
        </p:sp>
        <p:sp>
          <p:nvSpPr>
            <p:cNvPr id="29713" name="Rectangle 46"/>
            <p:cNvSpPr>
              <a:spLocks noChangeArrowheads="1"/>
            </p:cNvSpPr>
            <p:nvPr/>
          </p:nvSpPr>
          <p:spPr bwMode="auto">
            <a:xfrm>
              <a:off x="6688138" y="5627688"/>
              <a:ext cx="1745759" cy="59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≈ 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$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 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€</a:t>
              </a:r>
            </a:p>
          </p:txBody>
        </p:sp>
      </p:grpSp>
      <p:sp>
        <p:nvSpPr>
          <p:cNvPr id="72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656224" y="6606076"/>
            <a:ext cx="4106776" cy="2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28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/>
              <a:t>Expected Rate of Change in Exchange Rate as Interest Rate Differential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2605" y="2373313"/>
            <a:ext cx="7371819" cy="1143000"/>
            <a:chOff x="692605" y="2373313"/>
            <a:chExt cx="7371819" cy="1143000"/>
          </a:xfrm>
        </p:grpSpPr>
        <p:grpSp>
          <p:nvGrpSpPr>
            <p:cNvPr id="30723" name="Group 31"/>
            <p:cNvGrpSpPr>
              <a:grpSpLocks/>
            </p:cNvGrpSpPr>
            <p:nvPr/>
          </p:nvGrpSpPr>
          <p:grpSpPr bwMode="auto">
            <a:xfrm>
              <a:off x="1820885" y="2464898"/>
              <a:ext cx="3259116" cy="1051413"/>
              <a:chOff x="264" y="2210"/>
              <a:chExt cx="1848" cy="574"/>
            </a:xfrm>
          </p:grpSpPr>
          <p:sp>
            <p:nvSpPr>
              <p:cNvPr id="30734" name="Text Box 32"/>
              <p:cNvSpPr txBox="1">
                <a:spLocks noChangeArrowheads="1"/>
              </p:cNvSpPr>
              <p:nvPr/>
            </p:nvSpPr>
            <p:spPr bwMode="auto">
              <a:xfrm>
                <a:off x="1824" y="231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</a:p>
            </p:txBody>
          </p:sp>
          <p:sp>
            <p:nvSpPr>
              <p:cNvPr id="30735" name="Text Box 33"/>
              <p:cNvSpPr txBox="1">
                <a:spLocks noChangeArrowheads="1"/>
              </p:cNvSpPr>
              <p:nvPr/>
            </p:nvSpPr>
            <p:spPr bwMode="auto">
              <a:xfrm>
                <a:off x="264" y="2210"/>
                <a:ext cx="1728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F($/€) – S($/€)</a:t>
                </a:r>
              </a:p>
            </p:txBody>
          </p:sp>
          <p:sp>
            <p:nvSpPr>
              <p:cNvPr id="30736" name="Text Box 34"/>
              <p:cNvSpPr txBox="1">
                <a:spLocks noChangeArrowheads="1"/>
              </p:cNvSpPr>
              <p:nvPr/>
            </p:nvSpPr>
            <p:spPr bwMode="auto">
              <a:xfrm>
                <a:off x="720" y="2457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3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S($/€)</a:t>
                </a:r>
              </a:p>
            </p:txBody>
          </p:sp>
          <p:sp>
            <p:nvSpPr>
              <p:cNvPr id="30737" name="Line 35"/>
              <p:cNvSpPr>
                <a:spLocks noChangeShapeType="1"/>
              </p:cNvSpPr>
              <p:nvPr/>
            </p:nvSpPr>
            <p:spPr bwMode="auto">
              <a:xfrm>
                <a:off x="480" y="249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30724" name="Text Box 36"/>
            <p:cNvSpPr txBox="1">
              <a:spLocks noChangeArrowheads="1"/>
            </p:cNvSpPr>
            <p:nvPr/>
          </p:nvSpPr>
          <p:spPr bwMode="auto">
            <a:xfrm>
              <a:off x="5080000" y="2373313"/>
              <a:ext cx="143986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i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i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$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altLang="en-US" sz="3200" i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i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€</a:t>
              </a:r>
            </a:p>
          </p:txBody>
        </p:sp>
        <p:sp>
          <p:nvSpPr>
            <p:cNvPr id="30725" name="Text Box 37"/>
            <p:cNvSpPr txBox="1">
              <a:spLocks noChangeArrowheads="1"/>
            </p:cNvSpPr>
            <p:nvPr/>
          </p:nvSpPr>
          <p:spPr bwMode="auto">
            <a:xfrm>
              <a:off x="5080000" y="2917825"/>
              <a:ext cx="1439863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1 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en-US" sz="3200" i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i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€</a:t>
              </a:r>
            </a:p>
          </p:txBody>
        </p:sp>
        <p:sp>
          <p:nvSpPr>
            <p:cNvPr id="30726" name="Line 38"/>
            <p:cNvSpPr>
              <a:spLocks noChangeShapeType="1"/>
            </p:cNvSpPr>
            <p:nvPr/>
          </p:nvSpPr>
          <p:spPr bwMode="auto">
            <a:xfrm>
              <a:off x="5334000" y="2989263"/>
              <a:ext cx="931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3236" tIns="51618" rIns="103236" bIns="51618"/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727" name="Rectangle 41"/>
            <p:cNvSpPr>
              <a:spLocks noChangeArrowheads="1"/>
            </p:cNvSpPr>
            <p:nvPr/>
          </p:nvSpPr>
          <p:spPr bwMode="auto">
            <a:xfrm>
              <a:off x="692605" y="2689225"/>
              <a:ext cx="1524000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E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(</a:t>
              </a:r>
              <a:r>
                <a:rPr lang="en-US" altLang="en-US" sz="3200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e</a:t>
              </a:r>
              <a:r>
                <a:rPr lang="en-US" alt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) = </a:t>
              </a:r>
            </a:p>
          </p:txBody>
        </p:sp>
        <p:sp>
          <p:nvSpPr>
            <p:cNvPr id="30728" name="Rectangle 45"/>
            <p:cNvSpPr>
              <a:spLocks noChangeArrowheads="1"/>
            </p:cNvSpPr>
            <p:nvPr/>
          </p:nvSpPr>
          <p:spPr bwMode="auto">
            <a:xfrm>
              <a:off x="6604000" y="2638425"/>
              <a:ext cx="1460424" cy="59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231" tIns="51616" rIns="103231" bIns="516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≈ </a:t>
              </a:r>
              <a:r>
                <a:rPr lang="en-US" altLang="en-US" sz="3200" i="1">
                  <a:latin typeface="Cambria Math" panose="02040503050406030204" pitchFamily="18" charset="0"/>
                  <a:ea typeface="Cambria Math" panose="02040503050406030204" pitchFamily="18" charset="0"/>
                </a:rPr>
                <a:t>i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</a:rPr>
                <a:t>$ </a:t>
              </a:r>
              <a:r>
                <a:rPr lang="en-US" altLang="en-US" sz="2700">
                  <a:latin typeface="Cambria Math" panose="02040503050406030204" pitchFamily="18" charset="0"/>
                  <a:ea typeface="Cambria Math" panose="02040503050406030204" pitchFamily="18" charset="0"/>
                </a:rPr>
                <a:t>–</a:t>
              </a:r>
              <a:r>
                <a:rPr lang="en-US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en-US" sz="3200" i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i</a:t>
              </a:r>
              <a:r>
                <a:rPr lang="en-US" altLang="en-US" sz="3200" baseline="-250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€</a:t>
              </a:r>
              <a:endParaRPr lang="en-US" altLang="en-US" sz="32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4800" y="3657600"/>
            <a:ext cx="8686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Given the difficulty in measuring </a:t>
            </a:r>
            <a:r>
              <a:rPr lang="en-US" sz="2800" u="sng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expected</a:t>
            </a:r>
            <a:r>
              <a:rPr lang="en-US" sz="28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inflation, managers often use a “quick and dirty” shortcut:</a:t>
            </a:r>
          </a:p>
        </p:txBody>
      </p:sp>
      <p:grpSp>
        <p:nvGrpSpPr>
          <p:cNvPr id="30731" name="Group 6"/>
          <p:cNvGrpSpPr>
            <a:grpSpLocks/>
          </p:cNvGrpSpPr>
          <p:nvPr/>
        </p:nvGrpSpPr>
        <p:grpSpPr bwMode="auto">
          <a:xfrm>
            <a:off x="2743200" y="4800600"/>
            <a:ext cx="2762250" cy="579438"/>
            <a:chOff x="2910" y="1464"/>
            <a:chExt cx="1545" cy="316"/>
          </a:xfrm>
        </p:grpSpPr>
        <p:sp>
          <p:nvSpPr>
            <p:cNvPr id="30732" name="Rectangle 4"/>
            <p:cNvSpPr>
              <a:spLocks noChangeArrowheads="1"/>
            </p:cNvSpPr>
            <p:nvPr/>
          </p:nvSpPr>
          <p:spPr bwMode="auto">
            <a:xfrm>
              <a:off x="3648" y="1464"/>
              <a:ext cx="80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en-US" sz="3200">
                  <a:latin typeface="Times New Roman" pitchFamily="18" charset="0"/>
                  <a:cs typeface="Times New Roman" pitchFamily="18" charset="0"/>
                </a:rPr>
                <a:t>≈  </a:t>
              </a:r>
              <a:r>
                <a:rPr lang="en-US" altLang="en-US" sz="3200" i="1">
                  <a:latin typeface="Times New Roman" pitchFamily="18" charset="0"/>
                </a:rPr>
                <a:t>i</a:t>
              </a:r>
              <a:r>
                <a:rPr lang="en-US" altLang="en-US" sz="3200" baseline="-25000">
                  <a:latin typeface="Times New Roman" pitchFamily="18" charset="0"/>
                </a:rPr>
                <a:t>$ </a:t>
              </a:r>
              <a:r>
                <a:rPr lang="en-US" altLang="en-US" sz="2700">
                  <a:latin typeface="Times New Roman" pitchFamily="18" charset="0"/>
                </a:rPr>
                <a:t>–</a:t>
              </a:r>
              <a:r>
                <a:rPr lang="en-US" alt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i="1"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altLang="en-US" sz="3200" baseline="-25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€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0733" name="Rectangle 5"/>
            <p:cNvSpPr>
              <a:spLocks noChangeArrowheads="1"/>
            </p:cNvSpPr>
            <p:nvPr/>
          </p:nvSpPr>
          <p:spPr bwMode="auto">
            <a:xfrm>
              <a:off x="2910" y="1464"/>
              <a:ext cx="74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en-US" sz="320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Times New Roman" pitchFamily="18" charset="0"/>
                  <a:sym typeface="Symbol" pitchFamily="18" charset="2"/>
                </a:rPr>
                <a:t>$</a:t>
              </a:r>
              <a:r>
                <a:rPr lang="en-US" altLang="en-US" sz="320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3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altLang="en-US" sz="320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Times New Roman" pitchFamily="18" charset="0"/>
                  <a:sym typeface="Symbol" pitchFamily="18" charset="2"/>
                </a:rPr>
                <a:t>€</a:t>
              </a:r>
            </a:p>
          </p:txBody>
        </p:sp>
      </p:grpSp>
      <p:sp>
        <p:nvSpPr>
          <p:cNvPr id="20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514214"/>
            <a:ext cx="40386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29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1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IRP is a “</a:t>
            </a:r>
            <a:r>
              <a:rPr lang="en-US" altLang="en-US" sz="2800" i="1" dirty="0" smtClean="0"/>
              <a:t>no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arbitrage”</a:t>
            </a:r>
            <a:r>
              <a:rPr lang="en-US" altLang="en-US" sz="2800" dirty="0" smtClean="0"/>
              <a:t> condition.</a:t>
            </a:r>
          </a:p>
          <a:p>
            <a:pPr eaLnBrk="1" hangingPunct="1"/>
            <a:r>
              <a:rPr lang="en-US" altLang="en-US" sz="2800" dirty="0" smtClean="0"/>
              <a:t>If IRP did not hold, then it would be possible for an astute trader to make unlimited amounts of money exploiting the arbitrage opportunity.</a:t>
            </a:r>
          </a:p>
          <a:p>
            <a:pPr eaLnBrk="1" hangingPunct="1"/>
            <a:r>
              <a:rPr lang="en-US" altLang="en-US" sz="2800" dirty="0" smtClean="0"/>
              <a:t>Since we don’t typically observe persistent arbitrage conditions, we can safely assume that IRP holds.</a:t>
            </a:r>
          </a:p>
          <a:p>
            <a:pPr lvl="1" eaLnBrk="1" hangingPunct="1"/>
            <a:r>
              <a:rPr lang="en-US" altLang="en-US" sz="2400" dirty="0" smtClean="0"/>
              <a:t>Most of the time…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Interest Rate Parity Defined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514214"/>
            <a:ext cx="41910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EXHIBIT </a:t>
            </a:r>
            <a:r>
              <a:rPr lang="en-US" sz="3600" dirty="0" smtClean="0"/>
              <a:t>6.7 </a:t>
            </a:r>
            <a:r>
              <a:rPr lang="en-US" sz="3200" dirty="0" smtClean="0"/>
              <a:t>Real </a:t>
            </a:r>
            <a:r>
              <a:rPr lang="en-US" sz="3200" dirty="0"/>
              <a:t>Effective Exchange Rates for Selected Currencies (Index, 2010 = 100)</a:t>
            </a:r>
            <a:r>
              <a:rPr lang="en-US" sz="3600" dirty="0"/>
              <a:t/>
            </a:r>
            <a:br>
              <a:rPr lang="en-US" sz="3600" dirty="0"/>
            </a:br>
            <a:endParaRPr lang="en-US" altLang="en-US" sz="2400" dirty="0" smtClean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514214"/>
            <a:ext cx="39624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30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0785"/>
            <a:ext cx="6748463" cy="459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Evidence on PPP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PPP probably doesn’t hold precisely in the real world for a variety of reasons.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Haircuts cost 10 times as much in the developed world as in the developing world.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Film, on the other hand, is a highly standardized commodity that is actively traded across borders.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Shipping costs, as well as tariffs and quotas, can lead to deviations from PPP.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PPP-determined exchange rates still provide a valuable benchmark.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629400"/>
            <a:ext cx="419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31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EXHIBIT 6.8</a:t>
            </a:r>
            <a:br>
              <a:rPr lang="en-US" dirty="0"/>
            </a:br>
            <a:r>
              <a:rPr lang="en-US" sz="4000" dirty="0"/>
              <a:t>A Guide to World </a:t>
            </a:r>
            <a:r>
              <a:rPr lang="en-US" sz="4000" dirty="0" smtClean="0"/>
              <a:t>Prices: March </a:t>
            </a:r>
            <a:r>
              <a:rPr lang="en-US" sz="4000" dirty="0"/>
              <a:t>2016</a:t>
            </a:r>
            <a:r>
              <a:rPr lang="en-US" dirty="0"/>
              <a:t/>
            </a:r>
            <a:br>
              <a:rPr lang="en-US" dirty="0"/>
            </a:br>
            <a:endParaRPr lang="en-US" altLang="en-US" sz="4000" dirty="0" smtClean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514214"/>
            <a:ext cx="40386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32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68" y="2133600"/>
            <a:ext cx="60880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4"/>
          <p:cNvSpPr>
            <a:spLocks noChangeShapeType="1"/>
          </p:cNvSpPr>
          <p:nvPr/>
        </p:nvSpPr>
        <p:spPr bwMode="auto">
          <a:xfrm flipH="1" flipV="1">
            <a:off x="1608138" y="4219575"/>
            <a:ext cx="2117725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5843" name="Oval 18"/>
          <p:cNvSpPr>
            <a:spLocks noChangeArrowheads="1"/>
          </p:cNvSpPr>
          <p:nvPr/>
        </p:nvSpPr>
        <p:spPr bwMode="auto">
          <a:xfrm>
            <a:off x="7162800" y="3276600"/>
            <a:ext cx="1439863" cy="140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3236" tIns="51618" rIns="103236" bIns="51618" anchor="ctr"/>
          <a:lstStyle/>
          <a:p>
            <a:endParaRPr lang="en-US" altLang="en-US"/>
          </a:p>
        </p:txBody>
      </p:sp>
      <p:sp>
        <p:nvSpPr>
          <p:cNvPr id="35844" name="Oval 17"/>
          <p:cNvSpPr>
            <a:spLocks noChangeArrowheads="1"/>
          </p:cNvSpPr>
          <p:nvPr/>
        </p:nvSpPr>
        <p:spPr bwMode="auto">
          <a:xfrm>
            <a:off x="3725863" y="5011738"/>
            <a:ext cx="1438275" cy="140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3236" tIns="51618" rIns="103236" bIns="51618" anchor="ctr"/>
          <a:lstStyle/>
          <a:p>
            <a:endParaRPr lang="en-US" altLang="en-US"/>
          </a:p>
        </p:txBody>
      </p:sp>
      <p:sp>
        <p:nvSpPr>
          <p:cNvPr id="35845" name="Oval 16"/>
          <p:cNvSpPr>
            <a:spLocks noChangeArrowheads="1"/>
          </p:cNvSpPr>
          <p:nvPr/>
        </p:nvSpPr>
        <p:spPr bwMode="auto">
          <a:xfrm>
            <a:off x="3725863" y="1758950"/>
            <a:ext cx="1438275" cy="140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3236" tIns="51618" rIns="103236" bIns="516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Oval 15"/>
          <p:cNvSpPr>
            <a:spLocks noChangeArrowheads="1"/>
          </p:cNvSpPr>
          <p:nvPr/>
        </p:nvSpPr>
        <p:spPr bwMode="auto">
          <a:xfrm>
            <a:off x="423863" y="3341688"/>
            <a:ext cx="1438275" cy="140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3236" tIns="51618" rIns="103236" bIns="51618" anchor="ctr"/>
          <a:lstStyle/>
          <a:p>
            <a:endParaRPr lang="en-US" altLang="en-US"/>
          </a:p>
        </p:txBody>
      </p:sp>
      <p:sp>
        <p:nvSpPr>
          <p:cNvPr id="358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Approximate Equilibrium Exchange Rate Relationships</a:t>
            </a:r>
          </a:p>
        </p:txBody>
      </p:sp>
      <p:sp>
        <p:nvSpPr>
          <p:cNvPr id="35848" name="Rectangle 14"/>
          <p:cNvSpPr>
            <a:spLocks noChangeArrowheads="1"/>
          </p:cNvSpPr>
          <p:nvPr/>
        </p:nvSpPr>
        <p:spPr bwMode="auto">
          <a:xfrm>
            <a:off x="3649663" y="5492750"/>
            <a:ext cx="1609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2700" i="1"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en-US" sz="2700">
                <a:latin typeface="Times New Roman" pitchFamily="18" charset="0"/>
                <a:sym typeface="Symbol" pitchFamily="18" charset="2"/>
              </a:rPr>
              <a:t>(</a:t>
            </a:r>
            <a:r>
              <a:rPr lang="en-US" altLang="en-US" sz="2700" baseline="-25000">
                <a:latin typeface="Times New Roman" pitchFamily="18" charset="0"/>
                <a:sym typeface="Symbol" pitchFamily="18" charset="2"/>
              </a:rPr>
              <a:t>$</a:t>
            </a:r>
            <a:r>
              <a:rPr lang="en-US" altLang="en-US" sz="27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en-US" sz="27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lang="en-US" altLang="en-US" sz="27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en-US" sz="2700" baseline="-25000">
                <a:latin typeface="Times New Roman" pitchFamily="18" charset="0"/>
                <a:sym typeface="Symbol" pitchFamily="18" charset="2"/>
              </a:rPr>
              <a:t>£</a:t>
            </a:r>
            <a:r>
              <a:rPr lang="en-US" altLang="en-US" sz="27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35849" name="Line 19"/>
          <p:cNvSpPr>
            <a:spLocks noChangeShapeType="1"/>
          </p:cNvSpPr>
          <p:nvPr/>
        </p:nvSpPr>
        <p:spPr bwMode="auto">
          <a:xfrm>
            <a:off x="1862138" y="404495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5850" name="Line 20"/>
          <p:cNvSpPr>
            <a:spLocks noChangeShapeType="1"/>
          </p:cNvSpPr>
          <p:nvPr/>
        </p:nvSpPr>
        <p:spPr bwMode="auto">
          <a:xfrm>
            <a:off x="4487863" y="3165475"/>
            <a:ext cx="0" cy="175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5851" name="Line 21"/>
          <p:cNvSpPr>
            <a:spLocks noChangeShapeType="1"/>
          </p:cNvSpPr>
          <p:nvPr/>
        </p:nvSpPr>
        <p:spPr bwMode="auto">
          <a:xfrm flipH="1">
            <a:off x="1693863" y="2462213"/>
            <a:ext cx="203200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5164138" y="4308475"/>
            <a:ext cx="2117725" cy="140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5853" name="Line 23"/>
          <p:cNvSpPr>
            <a:spLocks noChangeShapeType="1"/>
          </p:cNvSpPr>
          <p:nvPr/>
        </p:nvSpPr>
        <p:spPr bwMode="auto">
          <a:xfrm flipH="1" flipV="1">
            <a:off x="5164138" y="2462213"/>
            <a:ext cx="2201862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5854" name="Text Box 29"/>
          <p:cNvSpPr txBox="1">
            <a:spLocks noChangeArrowheads="1"/>
          </p:cNvSpPr>
          <p:nvPr/>
        </p:nvSpPr>
        <p:spPr bwMode="auto">
          <a:xfrm>
            <a:off x="2794000" y="3781425"/>
            <a:ext cx="1100138" cy="52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latin typeface="Times New Roman" pitchFamily="18" charset="0"/>
              </a:rPr>
              <a:t>≈ IRP</a:t>
            </a:r>
          </a:p>
        </p:txBody>
      </p:sp>
      <p:sp>
        <p:nvSpPr>
          <p:cNvPr id="35855" name="Text Box 30"/>
          <p:cNvSpPr txBox="1">
            <a:spLocks noChangeArrowheads="1"/>
          </p:cNvSpPr>
          <p:nvPr/>
        </p:nvSpPr>
        <p:spPr bwMode="auto">
          <a:xfrm>
            <a:off x="4064000" y="3341688"/>
            <a:ext cx="1185863" cy="52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latin typeface="Times New Roman" pitchFamily="18" charset="0"/>
              </a:rPr>
              <a:t>≈ PPP</a:t>
            </a:r>
          </a:p>
        </p:txBody>
      </p:sp>
      <p:sp>
        <p:nvSpPr>
          <p:cNvPr id="35856" name="Text Box 31"/>
          <p:cNvSpPr txBox="1">
            <a:spLocks noChangeArrowheads="1"/>
          </p:cNvSpPr>
          <p:nvPr/>
        </p:nvSpPr>
        <p:spPr bwMode="auto">
          <a:xfrm>
            <a:off x="2201863" y="4835525"/>
            <a:ext cx="930275" cy="52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latin typeface="Times New Roman" pitchFamily="18" charset="0"/>
              </a:rPr>
              <a:t>≈ FE</a:t>
            </a:r>
          </a:p>
        </p:txBody>
      </p:sp>
      <p:sp>
        <p:nvSpPr>
          <p:cNvPr id="35857" name="Text Box 32"/>
          <p:cNvSpPr txBox="1">
            <a:spLocks noChangeArrowheads="1"/>
          </p:cNvSpPr>
          <p:nvPr/>
        </p:nvSpPr>
        <p:spPr bwMode="auto">
          <a:xfrm>
            <a:off x="5334000" y="4835525"/>
            <a:ext cx="1693863" cy="52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latin typeface="Times New Roman" pitchFamily="18" charset="0"/>
              </a:rPr>
              <a:t>≈ FRPPP</a:t>
            </a:r>
          </a:p>
        </p:txBody>
      </p:sp>
      <p:sp>
        <p:nvSpPr>
          <p:cNvPr id="35858" name="Text Box 33"/>
          <p:cNvSpPr txBox="1">
            <a:spLocks noChangeArrowheads="1"/>
          </p:cNvSpPr>
          <p:nvPr/>
        </p:nvSpPr>
        <p:spPr bwMode="auto">
          <a:xfrm>
            <a:off x="2032000" y="2725738"/>
            <a:ext cx="1016000" cy="52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latin typeface="Times New Roman" pitchFamily="18" charset="0"/>
              </a:rPr>
              <a:t>≈ IFE</a:t>
            </a:r>
          </a:p>
        </p:txBody>
      </p:sp>
      <p:sp>
        <p:nvSpPr>
          <p:cNvPr id="35859" name="Text Box 34"/>
          <p:cNvSpPr txBox="1">
            <a:spLocks noChangeArrowheads="1"/>
          </p:cNvSpPr>
          <p:nvPr/>
        </p:nvSpPr>
        <p:spPr bwMode="auto">
          <a:xfrm>
            <a:off x="5672138" y="2725738"/>
            <a:ext cx="1101725" cy="52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latin typeface="Times New Roman" pitchFamily="18" charset="0"/>
              </a:rPr>
              <a:t>≈ FEP</a:t>
            </a:r>
          </a:p>
        </p:txBody>
      </p:sp>
      <p:grpSp>
        <p:nvGrpSpPr>
          <p:cNvPr id="35860" name="Group 41"/>
          <p:cNvGrpSpPr>
            <a:grpSpLocks/>
          </p:cNvGrpSpPr>
          <p:nvPr/>
        </p:nvGrpSpPr>
        <p:grpSpPr bwMode="auto">
          <a:xfrm>
            <a:off x="7315200" y="3429000"/>
            <a:ext cx="1084263" cy="1211263"/>
            <a:chOff x="4174" y="2880"/>
            <a:chExt cx="614" cy="662"/>
          </a:xfrm>
        </p:grpSpPr>
        <p:sp>
          <p:nvSpPr>
            <p:cNvPr id="35864" name="Rectangle 36"/>
            <p:cNvSpPr>
              <a:spLocks noChangeArrowheads="1"/>
            </p:cNvSpPr>
            <p:nvPr/>
          </p:nvSpPr>
          <p:spPr bwMode="auto">
            <a:xfrm>
              <a:off x="4366" y="3225"/>
              <a:ext cx="22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5865" name="Rectangle 37"/>
            <p:cNvSpPr>
              <a:spLocks noChangeArrowheads="1"/>
            </p:cNvSpPr>
            <p:nvPr/>
          </p:nvSpPr>
          <p:spPr bwMode="auto">
            <a:xfrm>
              <a:off x="4174" y="2880"/>
              <a:ext cx="59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Times New Roman" pitchFamily="18" charset="0"/>
                </a:rPr>
                <a:t>F</a:t>
              </a:r>
              <a:r>
                <a:rPr lang="en-US" altLang="en-US" sz="3200">
                  <a:latin typeface="Times New Roman" pitchFamily="18" charset="0"/>
                </a:rPr>
                <a:t> </a:t>
              </a:r>
              <a:r>
                <a:rPr lang="en-US" altLang="en-US" sz="32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altLang="en-US" sz="3200">
                  <a:latin typeface="Times New Roman" pitchFamily="18" charset="0"/>
                </a:rPr>
                <a:t> </a:t>
              </a:r>
              <a:r>
                <a:rPr lang="en-US" altLang="en-US" sz="3200" i="1">
                  <a:latin typeface="Times New Roman" pitchFamily="18" charset="0"/>
                  <a:sym typeface="Symbol" pitchFamily="18" charset="2"/>
                </a:rPr>
                <a:t>S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5866" name="Line 38"/>
            <p:cNvSpPr>
              <a:spLocks noChangeShapeType="1"/>
            </p:cNvSpPr>
            <p:nvPr/>
          </p:nvSpPr>
          <p:spPr bwMode="auto">
            <a:xfrm>
              <a:off x="4174" y="3212"/>
              <a:ext cx="576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Rectangle 40"/>
            <p:cNvSpPr>
              <a:spLocks noChangeArrowheads="1"/>
            </p:cNvSpPr>
            <p:nvPr/>
          </p:nvSpPr>
          <p:spPr bwMode="auto">
            <a:xfrm>
              <a:off x="4684" y="3033"/>
              <a:ext cx="104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it-IT" altLang="en-US" sz="3200">
                <a:latin typeface="Times New Roman" pitchFamily="18" charset="0"/>
              </a:endParaRPr>
            </a:p>
          </p:txBody>
        </p:sp>
      </p:grpSp>
      <p:sp>
        <p:nvSpPr>
          <p:cNvPr id="35861" name="Rectangle 46"/>
          <p:cNvSpPr>
            <a:spLocks noChangeArrowheads="1"/>
          </p:cNvSpPr>
          <p:nvPr/>
        </p:nvSpPr>
        <p:spPr bwMode="auto">
          <a:xfrm>
            <a:off x="4064000" y="2109788"/>
            <a:ext cx="9350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i="1" dirty="0"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en-US" sz="32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3200" i="1" dirty="0"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en-US" sz="3200" dirty="0">
                <a:latin typeface="Times New Roman" pitchFamily="18" charset="0"/>
              </a:rPr>
              <a:t>)  </a:t>
            </a:r>
          </a:p>
        </p:txBody>
      </p:sp>
      <p:sp>
        <p:nvSpPr>
          <p:cNvPr id="35862" name="Rectangle 48"/>
          <p:cNvSpPr>
            <a:spLocks noChangeArrowheads="1"/>
          </p:cNvSpPr>
          <p:nvPr/>
        </p:nvSpPr>
        <p:spPr bwMode="auto">
          <a:xfrm>
            <a:off x="423863" y="3692525"/>
            <a:ext cx="1390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(</a:t>
            </a:r>
            <a:r>
              <a:rPr lang="en-US" altLang="en-US" sz="320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en-US" sz="3200" baseline="-25000">
                <a:latin typeface="Times New Roman" pitchFamily="18" charset="0"/>
                <a:sym typeface="Symbol" pitchFamily="18" charset="2"/>
              </a:rPr>
              <a:t>$</a:t>
            </a:r>
            <a:r>
              <a:rPr lang="en-US" altLang="en-US" sz="3200">
                <a:latin typeface="Times New Roman" pitchFamily="18" charset="0"/>
              </a:rPr>
              <a:t> 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200">
                <a:latin typeface="Times New Roman" pitchFamily="18" charset="0"/>
              </a:rPr>
              <a:t> </a:t>
            </a:r>
            <a:r>
              <a:rPr lang="en-US" altLang="en-US" sz="320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en-US" sz="32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¥</a:t>
            </a:r>
            <a:r>
              <a:rPr lang="en-US" altLang="en-US" sz="3200">
                <a:latin typeface="Times New Roman" pitchFamily="18" charset="0"/>
              </a:rPr>
              <a:t>)</a:t>
            </a:r>
          </a:p>
        </p:txBody>
      </p:sp>
      <p:sp>
        <p:nvSpPr>
          <p:cNvPr id="30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681786"/>
            <a:ext cx="3962400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33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Exact Fisher Effects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An increase (decrease) in the expected rate of inflation will cause a proportionate increase (decrease) in the interest rate in the country.</a:t>
            </a:r>
          </a:p>
          <a:p>
            <a:pPr eaLnBrk="1" hangingPunct="1"/>
            <a:r>
              <a:rPr lang="en-US" altLang="en-US" sz="2400" dirty="0" smtClean="0"/>
              <a:t>For the U.S., the Fisher effect is written as: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400" dirty="0" smtClean="0"/>
              <a:t>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+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i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 = (1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+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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 ) </a:t>
            </a:r>
            <a:r>
              <a:rPr lang="en-US" altLang="en-US" sz="2400" dirty="0" smtClean="0">
                <a:cs typeface="Times New Roman" pitchFamily="18" charset="0"/>
              </a:rPr>
              <a:t>×</a:t>
            </a:r>
            <a:r>
              <a:rPr lang="en-US" altLang="en-US" sz="2400" dirty="0" smtClean="0"/>
              <a:t> E(1 + </a:t>
            </a:r>
            <a:r>
              <a:rPr lang="en-US" altLang="en-US" sz="2400" dirty="0" smtClean="0">
                <a:sym typeface="Symbol" pitchFamily="18" charset="2"/>
              </a:rPr>
              <a:t>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Where: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smtClean="0">
                <a:sym typeface="Symbol" pitchFamily="18" charset="2"/>
              </a:rPr>
              <a:t>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 is the equilibrium expected “real” U.S. interest rate.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E(</a:t>
            </a:r>
            <a:r>
              <a:rPr lang="en-US" altLang="en-US" sz="2400" dirty="0" smtClean="0">
                <a:sym typeface="Symbol" pitchFamily="18" charset="2"/>
              </a:rPr>
              <a:t>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) is the expected rate of U.S. inflation.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 smtClean="0"/>
              <a:t>	</a:t>
            </a:r>
            <a:r>
              <a:rPr lang="en-US" altLang="en-US" sz="2400" i="1" dirty="0" err="1" smtClean="0"/>
              <a:t>i</a:t>
            </a:r>
            <a:r>
              <a:rPr lang="en-US" altLang="en-US" sz="2400" baseline="-25000" dirty="0" smtClean="0"/>
              <a:t>$ </a:t>
            </a:r>
            <a:r>
              <a:rPr lang="en-US" altLang="en-US" sz="2400" dirty="0" smtClean="0"/>
              <a:t>is the equilibrium expected nominal U.S. interest rate.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514214"/>
            <a:ext cx="40386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34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International Fisher Effect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1"/>
            <a:ext cx="8229600" cy="3276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If the Fisher effect holds in the U.S.,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400" dirty="0" smtClean="0"/>
              <a:t>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+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i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 = (1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+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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 ) </a:t>
            </a:r>
            <a:r>
              <a:rPr lang="en-US" altLang="en-US" sz="2400" dirty="0" smtClean="0">
                <a:cs typeface="Times New Roman" pitchFamily="18" charset="0"/>
              </a:rPr>
              <a:t>×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E</a:t>
            </a:r>
            <a:r>
              <a:rPr lang="en-US" altLang="en-US" sz="2400" dirty="0" smtClean="0"/>
              <a:t>(1 + </a:t>
            </a:r>
            <a:r>
              <a:rPr lang="en-US" altLang="en-US" sz="2400" dirty="0" smtClean="0">
                <a:sym typeface="Symbol" pitchFamily="18" charset="2"/>
              </a:rPr>
              <a:t>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and the Fisher effect holds in Japan,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400" dirty="0" smtClean="0"/>
              <a:t>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+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i</a:t>
            </a:r>
            <a:r>
              <a:rPr lang="en-US" altLang="en-US" sz="2400" baseline="-25000" dirty="0" smtClean="0"/>
              <a:t>¥</a:t>
            </a:r>
            <a:r>
              <a:rPr lang="en-US" altLang="en-US" sz="2400" dirty="0" smtClean="0"/>
              <a:t> = (1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+ </a:t>
            </a:r>
            <a:r>
              <a:rPr lang="en-US" altLang="en-US" sz="2400" dirty="0" smtClean="0">
                <a:sym typeface="Symbol" pitchFamily="18" charset="2"/>
              </a:rPr>
              <a:t></a:t>
            </a:r>
            <a:r>
              <a:rPr lang="en-US" altLang="en-US" sz="2400" baseline="-25000" dirty="0" smtClean="0"/>
              <a:t>¥</a:t>
            </a:r>
            <a:r>
              <a:rPr lang="en-US" altLang="en-US" sz="2400" dirty="0" smtClean="0"/>
              <a:t> ) </a:t>
            </a:r>
            <a:r>
              <a:rPr lang="en-US" altLang="en-US" sz="2400" dirty="0" smtClean="0">
                <a:cs typeface="Times New Roman" pitchFamily="18" charset="0"/>
              </a:rPr>
              <a:t>×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E</a:t>
            </a:r>
            <a:r>
              <a:rPr lang="en-US" altLang="en-US" sz="2400" dirty="0" smtClean="0"/>
              <a:t>(1 + </a:t>
            </a:r>
            <a:r>
              <a:rPr lang="en-US" altLang="en-US" sz="2400" dirty="0" smtClean="0">
                <a:sym typeface="Symbol" pitchFamily="18" charset="2"/>
              </a:rPr>
              <a:t></a:t>
            </a:r>
            <a:r>
              <a:rPr lang="en-US" altLang="en-US" sz="2400" baseline="-25000" dirty="0" smtClean="0"/>
              <a:t>¥</a:t>
            </a:r>
            <a:r>
              <a:rPr lang="en-US" altLang="en-US" sz="2400" dirty="0" smtClean="0"/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and if the real rates are the same in each country,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		         </a:t>
            </a:r>
            <a:r>
              <a:rPr lang="en-US" altLang="en-US" sz="2400" dirty="0" smtClean="0">
                <a:sym typeface="Symbol" pitchFamily="18" charset="2"/>
              </a:rPr>
              <a:t></a:t>
            </a:r>
            <a:r>
              <a:rPr lang="en-US" altLang="en-US" sz="2400" baseline="-25000" dirty="0" smtClean="0"/>
              <a:t>$</a:t>
            </a:r>
            <a:r>
              <a:rPr lang="en-US" altLang="en-US" sz="2400" dirty="0" smtClean="0"/>
              <a:t> = </a:t>
            </a:r>
            <a:r>
              <a:rPr lang="en-US" altLang="en-US" sz="2400" dirty="0" smtClean="0">
                <a:sym typeface="Symbol" pitchFamily="18" charset="2"/>
              </a:rPr>
              <a:t></a:t>
            </a:r>
            <a:r>
              <a:rPr lang="en-US" altLang="en-US" sz="2400" baseline="-25000" dirty="0" smtClean="0"/>
              <a:t>¥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then we get the International Fisher Effect:</a:t>
            </a:r>
          </a:p>
        </p:txBody>
      </p:sp>
      <p:grpSp>
        <p:nvGrpSpPr>
          <p:cNvPr id="37892" name="Group 12"/>
          <p:cNvGrpSpPr>
            <a:grpSpLocks/>
          </p:cNvGrpSpPr>
          <p:nvPr/>
        </p:nvGrpSpPr>
        <p:grpSpPr bwMode="auto">
          <a:xfrm>
            <a:off x="4236843" y="4965300"/>
            <a:ext cx="1813090" cy="1129451"/>
            <a:chOff x="2112" y="3024"/>
            <a:chExt cx="1028" cy="616"/>
          </a:xfrm>
        </p:grpSpPr>
        <p:sp>
          <p:nvSpPr>
            <p:cNvPr id="37899" name="Rectangle 5"/>
            <p:cNvSpPr>
              <a:spLocks noChangeArrowheads="1"/>
            </p:cNvSpPr>
            <p:nvPr/>
          </p:nvSpPr>
          <p:spPr bwMode="auto">
            <a:xfrm>
              <a:off x="2116" y="3024"/>
              <a:ext cx="102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(1 +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Symbol" pitchFamily="18" charset="2"/>
                </a:rPr>
                <a:t>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</a:p>
          </p:txBody>
        </p:sp>
        <p:sp>
          <p:nvSpPr>
            <p:cNvPr id="37900" name="Rectangle 6"/>
            <p:cNvSpPr>
              <a:spLocks noChangeArrowheads="1"/>
            </p:cNvSpPr>
            <p:nvPr/>
          </p:nvSpPr>
          <p:spPr bwMode="auto">
            <a:xfrm>
              <a:off x="2116" y="3321"/>
              <a:ext cx="102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(1 +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Symbol" pitchFamily="18" charset="2"/>
                </a:rPr>
                <a:t>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</a:p>
          </p:txBody>
        </p:sp>
        <p:sp>
          <p:nvSpPr>
            <p:cNvPr id="37901" name="Line 7"/>
            <p:cNvSpPr>
              <a:spLocks noChangeShapeType="1"/>
            </p:cNvSpPr>
            <p:nvPr/>
          </p:nvSpPr>
          <p:spPr bwMode="auto">
            <a:xfrm>
              <a:off x="2112" y="3360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7893" name="Group 11"/>
          <p:cNvGrpSpPr>
            <a:grpSpLocks/>
          </p:cNvGrpSpPr>
          <p:nvPr/>
        </p:nvGrpSpPr>
        <p:grpSpPr bwMode="auto">
          <a:xfrm>
            <a:off x="2408043" y="4965300"/>
            <a:ext cx="1185863" cy="1113579"/>
            <a:chOff x="1248" y="3033"/>
            <a:chExt cx="672" cy="607"/>
          </a:xfrm>
        </p:grpSpPr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248" y="3321"/>
              <a:ext cx="6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i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248" y="3033"/>
              <a:ext cx="6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3200" i="1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</a:t>
              </a:r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1248" y="3360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7894" name="Rectangle 13"/>
          <p:cNvSpPr>
            <a:spLocks noChangeArrowheads="1"/>
          </p:cNvSpPr>
          <p:nvPr/>
        </p:nvSpPr>
        <p:spPr bwMode="auto">
          <a:xfrm>
            <a:off x="3703443" y="5270098"/>
            <a:ext cx="448929" cy="59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629400"/>
            <a:ext cx="396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35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International Fisher Effect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If the International Fisher Effect holds,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4910138" cy="53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27" tIns="51613" rIns="103227" bIns="51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then forward rate PPP holds:</a:t>
            </a:r>
            <a:endParaRPr lang="en-US" alt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8917" name="Group 50"/>
          <p:cNvGrpSpPr>
            <a:grpSpLocks/>
          </p:cNvGrpSpPr>
          <p:nvPr/>
        </p:nvGrpSpPr>
        <p:grpSpPr bwMode="auto">
          <a:xfrm>
            <a:off x="2209800" y="2057401"/>
            <a:ext cx="3427419" cy="1129451"/>
            <a:chOff x="3168" y="1200"/>
            <a:chExt cx="1943" cy="616"/>
          </a:xfrm>
        </p:grpSpPr>
        <p:sp>
          <p:nvSpPr>
            <p:cNvPr id="38936" name="Rectangle 9"/>
            <p:cNvSpPr>
              <a:spLocks noChangeArrowheads="1"/>
            </p:cNvSpPr>
            <p:nvPr/>
          </p:nvSpPr>
          <p:spPr bwMode="auto">
            <a:xfrm>
              <a:off x="4088" y="1200"/>
              <a:ext cx="102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(1 +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Symbol" pitchFamily="18" charset="2"/>
                </a:rPr>
                <a:t>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</a:p>
          </p:txBody>
        </p:sp>
        <p:sp>
          <p:nvSpPr>
            <p:cNvPr id="38937" name="Rectangle 10"/>
            <p:cNvSpPr>
              <a:spLocks noChangeArrowheads="1"/>
            </p:cNvSpPr>
            <p:nvPr/>
          </p:nvSpPr>
          <p:spPr bwMode="auto">
            <a:xfrm>
              <a:off x="4088" y="1497"/>
              <a:ext cx="102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(1 +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Symbol" pitchFamily="18" charset="2"/>
                </a:rPr>
                <a:t>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</a:p>
          </p:txBody>
        </p:sp>
        <p:sp>
          <p:nvSpPr>
            <p:cNvPr id="38938" name="Line 11"/>
            <p:cNvSpPr>
              <a:spLocks noChangeShapeType="1"/>
            </p:cNvSpPr>
            <p:nvPr/>
          </p:nvSpPr>
          <p:spPr bwMode="auto">
            <a:xfrm>
              <a:off x="4084" y="153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939" name="Rectangle 13"/>
            <p:cNvSpPr>
              <a:spLocks noChangeArrowheads="1"/>
            </p:cNvSpPr>
            <p:nvPr/>
          </p:nvSpPr>
          <p:spPr bwMode="auto">
            <a:xfrm>
              <a:off x="3168" y="1497"/>
              <a:ext cx="6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i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</a:p>
          </p:txBody>
        </p:sp>
        <p:sp>
          <p:nvSpPr>
            <p:cNvPr id="38940" name="Rectangle 14"/>
            <p:cNvSpPr>
              <a:spLocks noChangeArrowheads="1"/>
            </p:cNvSpPr>
            <p:nvPr/>
          </p:nvSpPr>
          <p:spPr bwMode="auto">
            <a:xfrm>
              <a:off x="3168" y="1209"/>
              <a:ext cx="6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i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</a:t>
              </a:r>
            </a:p>
          </p:txBody>
        </p:sp>
        <p:sp>
          <p:nvSpPr>
            <p:cNvPr id="38941" name="Line 15"/>
            <p:cNvSpPr>
              <a:spLocks noChangeShapeType="1"/>
            </p:cNvSpPr>
            <p:nvPr/>
          </p:nvSpPr>
          <p:spPr bwMode="auto">
            <a:xfrm>
              <a:off x="3168" y="153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942" name="Rectangle 16"/>
            <p:cNvSpPr>
              <a:spLocks noChangeArrowheads="1"/>
            </p:cNvSpPr>
            <p:nvPr/>
          </p:nvSpPr>
          <p:spPr bwMode="auto">
            <a:xfrm>
              <a:off x="3838" y="1353"/>
              <a:ext cx="24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38918" name="Rectangle 51"/>
          <p:cNvSpPr>
            <a:spLocks noChangeArrowheads="1"/>
          </p:cNvSpPr>
          <p:nvPr/>
        </p:nvSpPr>
        <p:spPr bwMode="auto">
          <a:xfrm>
            <a:off x="838200" y="3276600"/>
            <a:ext cx="3605242" cy="53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if IRP also holds,</a:t>
            </a:r>
          </a:p>
        </p:txBody>
      </p:sp>
      <p:grpSp>
        <p:nvGrpSpPr>
          <p:cNvPr id="38919" name="Group 80"/>
          <p:cNvGrpSpPr>
            <a:grpSpLocks/>
          </p:cNvGrpSpPr>
          <p:nvPr/>
        </p:nvGrpSpPr>
        <p:grpSpPr bwMode="auto">
          <a:xfrm>
            <a:off x="2209800" y="3733801"/>
            <a:ext cx="2484091" cy="1113579"/>
            <a:chOff x="1488" y="2400"/>
            <a:chExt cx="1408" cy="607"/>
          </a:xfrm>
        </p:grpSpPr>
        <p:sp>
          <p:nvSpPr>
            <p:cNvPr id="38929" name="Rectangle 69"/>
            <p:cNvSpPr>
              <a:spLocks noChangeArrowheads="1"/>
            </p:cNvSpPr>
            <p:nvPr/>
          </p:nvSpPr>
          <p:spPr bwMode="auto">
            <a:xfrm>
              <a:off x="1488" y="2688"/>
              <a:ext cx="6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i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</a:p>
          </p:txBody>
        </p:sp>
        <p:sp>
          <p:nvSpPr>
            <p:cNvPr id="38930" name="Rectangle 70"/>
            <p:cNvSpPr>
              <a:spLocks noChangeArrowheads="1"/>
            </p:cNvSpPr>
            <p:nvPr/>
          </p:nvSpPr>
          <p:spPr bwMode="auto">
            <a:xfrm>
              <a:off x="1488" y="2400"/>
              <a:ext cx="6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</a:t>
              </a:r>
              <a:r>
                <a:rPr lang="en-US" altLang="en-US" sz="3200" i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i</a:t>
              </a:r>
              <a:r>
                <a:rPr lang="en-US" altLang="en-US" sz="32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</a:t>
              </a:r>
            </a:p>
          </p:txBody>
        </p:sp>
        <p:sp>
          <p:nvSpPr>
            <p:cNvPr id="38931" name="Rectangle 71"/>
            <p:cNvSpPr>
              <a:spLocks noChangeArrowheads="1"/>
            </p:cNvSpPr>
            <p:nvPr/>
          </p:nvSpPr>
          <p:spPr bwMode="auto">
            <a:xfrm>
              <a:off x="2400" y="2688"/>
              <a:ext cx="49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</a:t>
              </a:r>
              <a:r>
                <a:rPr lang="en-US" altLang="en-US" sz="27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¥/$</a:t>
              </a:r>
              <a:r>
                <a:rPr lang="en-US" altLang="en-US" sz="27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8932" name="Rectangle 72"/>
            <p:cNvSpPr>
              <a:spLocks noChangeArrowheads="1"/>
            </p:cNvSpPr>
            <p:nvPr/>
          </p:nvSpPr>
          <p:spPr bwMode="auto">
            <a:xfrm>
              <a:off x="2400" y="2400"/>
              <a:ext cx="48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</a:t>
              </a:r>
              <a:r>
                <a:rPr lang="en-US" altLang="en-US" sz="27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¥/$</a:t>
              </a:r>
              <a:r>
                <a:rPr lang="en-US" altLang="en-US" sz="27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8933" name="Line 73"/>
            <p:cNvSpPr>
              <a:spLocks noChangeShapeType="1"/>
            </p:cNvSpPr>
            <p:nvPr/>
          </p:nvSpPr>
          <p:spPr bwMode="auto">
            <a:xfrm flipV="1">
              <a:off x="2400" y="273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934" name="Rectangle 74"/>
            <p:cNvSpPr>
              <a:spLocks noChangeArrowheads="1"/>
            </p:cNvSpPr>
            <p:nvPr/>
          </p:nvSpPr>
          <p:spPr bwMode="auto">
            <a:xfrm>
              <a:off x="2160" y="2560"/>
              <a:ext cx="24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  <p:sp>
          <p:nvSpPr>
            <p:cNvPr id="38935" name="Line 75"/>
            <p:cNvSpPr>
              <a:spLocks noChangeShapeType="1"/>
            </p:cNvSpPr>
            <p:nvPr/>
          </p:nvSpPr>
          <p:spPr bwMode="auto">
            <a:xfrm>
              <a:off x="1536" y="2736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8920" name="Group 79"/>
          <p:cNvGrpSpPr>
            <a:grpSpLocks/>
          </p:cNvGrpSpPr>
          <p:nvPr/>
        </p:nvGrpSpPr>
        <p:grpSpPr bwMode="auto">
          <a:xfrm>
            <a:off x="2514599" y="5334002"/>
            <a:ext cx="3089301" cy="1129451"/>
            <a:chOff x="2976" y="2880"/>
            <a:chExt cx="1751" cy="616"/>
          </a:xfrm>
        </p:grpSpPr>
        <p:sp>
          <p:nvSpPr>
            <p:cNvPr id="38922" name="Rectangle 28"/>
            <p:cNvSpPr>
              <a:spLocks noChangeArrowheads="1"/>
            </p:cNvSpPr>
            <p:nvPr/>
          </p:nvSpPr>
          <p:spPr bwMode="auto">
            <a:xfrm>
              <a:off x="3704" y="2880"/>
              <a:ext cx="102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(1 + </a:t>
              </a:r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</a:t>
              </a:r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</a:p>
          </p:txBody>
        </p:sp>
        <p:sp>
          <p:nvSpPr>
            <p:cNvPr id="38923" name="Rectangle 29"/>
            <p:cNvSpPr>
              <a:spLocks noChangeArrowheads="1"/>
            </p:cNvSpPr>
            <p:nvPr/>
          </p:nvSpPr>
          <p:spPr bwMode="auto">
            <a:xfrm>
              <a:off x="3704" y="3177"/>
              <a:ext cx="102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(1 + </a:t>
              </a:r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sym typeface="Symbol" pitchFamily="18" charset="2"/>
                </a:rPr>
                <a:t></a:t>
              </a:r>
              <a:r>
                <a:rPr lang="en-US" altLang="en-US" sz="32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$</a:t>
              </a:r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</a:p>
          </p:txBody>
        </p:sp>
        <p:sp>
          <p:nvSpPr>
            <p:cNvPr id="38924" name="Line 30"/>
            <p:cNvSpPr>
              <a:spLocks noChangeShapeType="1"/>
            </p:cNvSpPr>
            <p:nvPr/>
          </p:nvSpPr>
          <p:spPr bwMode="auto">
            <a:xfrm>
              <a:off x="3700" y="321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925" name="Rectangle 31"/>
            <p:cNvSpPr>
              <a:spLocks noChangeArrowheads="1"/>
            </p:cNvSpPr>
            <p:nvPr/>
          </p:nvSpPr>
          <p:spPr bwMode="auto">
            <a:xfrm>
              <a:off x="3454" y="3033"/>
              <a:ext cx="24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  <p:sp>
          <p:nvSpPr>
            <p:cNvPr id="38926" name="Rectangle 76"/>
            <p:cNvSpPr>
              <a:spLocks noChangeArrowheads="1"/>
            </p:cNvSpPr>
            <p:nvPr/>
          </p:nvSpPr>
          <p:spPr bwMode="auto">
            <a:xfrm>
              <a:off x="2976" y="3168"/>
              <a:ext cx="49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</a:t>
              </a:r>
              <a:r>
                <a:rPr lang="en-US" altLang="en-US" sz="27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¥/$</a:t>
              </a:r>
              <a:r>
                <a:rPr lang="en-US" altLang="en-US" sz="27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8927" name="Rectangle 77"/>
            <p:cNvSpPr>
              <a:spLocks noChangeArrowheads="1"/>
            </p:cNvSpPr>
            <p:nvPr/>
          </p:nvSpPr>
          <p:spPr bwMode="auto">
            <a:xfrm>
              <a:off x="2976" y="2880"/>
              <a:ext cx="48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</a:t>
              </a:r>
              <a:r>
                <a:rPr lang="en-US" altLang="en-US" sz="27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¥/$</a:t>
              </a:r>
              <a:r>
                <a:rPr lang="en-US" altLang="en-US" sz="27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</a:p>
          </p:txBody>
        </p:sp>
        <p:sp>
          <p:nvSpPr>
            <p:cNvPr id="38928" name="Line 78"/>
            <p:cNvSpPr>
              <a:spLocks noChangeShapeType="1"/>
            </p:cNvSpPr>
            <p:nvPr/>
          </p:nvSpPr>
          <p:spPr bwMode="auto">
            <a:xfrm flipV="1">
              <a:off x="2976" y="321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2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619006"/>
            <a:ext cx="4191000" cy="2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36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3"/>
          <p:cNvGrpSpPr>
            <a:grpSpLocks/>
          </p:cNvGrpSpPr>
          <p:nvPr/>
        </p:nvGrpSpPr>
        <p:grpSpPr bwMode="auto">
          <a:xfrm>
            <a:off x="4402138" y="2989263"/>
            <a:ext cx="931862" cy="2022475"/>
            <a:chOff x="2496" y="1632"/>
            <a:chExt cx="528" cy="1104"/>
          </a:xfrm>
        </p:grpSpPr>
        <p:sp>
          <p:nvSpPr>
            <p:cNvPr id="39969" name="Line 4"/>
            <p:cNvSpPr>
              <a:spLocks noChangeShapeType="1"/>
            </p:cNvSpPr>
            <p:nvPr/>
          </p:nvSpPr>
          <p:spPr bwMode="auto">
            <a:xfrm>
              <a:off x="2758" y="1632"/>
              <a:ext cx="5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Text Box 40"/>
            <p:cNvSpPr txBox="1">
              <a:spLocks noChangeArrowheads="1"/>
            </p:cNvSpPr>
            <p:nvPr/>
          </p:nvSpPr>
          <p:spPr bwMode="auto">
            <a:xfrm>
              <a:off x="2496" y="1824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700">
                  <a:latin typeface="Times New Roman" pitchFamily="18" charset="0"/>
                </a:rPr>
                <a:t>PPP</a:t>
              </a:r>
            </a:p>
          </p:txBody>
        </p:sp>
      </p:grpSp>
      <p:grpSp>
        <p:nvGrpSpPr>
          <p:cNvPr id="39939" name="Group 41"/>
          <p:cNvGrpSpPr>
            <a:grpSpLocks/>
          </p:cNvGrpSpPr>
          <p:nvPr/>
        </p:nvGrpSpPr>
        <p:grpSpPr bwMode="auto">
          <a:xfrm>
            <a:off x="5597525" y="4308475"/>
            <a:ext cx="2116138" cy="1406525"/>
            <a:chOff x="3173" y="2352"/>
            <a:chExt cx="1200" cy="768"/>
          </a:xfrm>
        </p:grpSpPr>
        <p:sp>
          <p:nvSpPr>
            <p:cNvPr id="39967" name="Line 3"/>
            <p:cNvSpPr>
              <a:spLocks noChangeShapeType="1"/>
            </p:cNvSpPr>
            <p:nvPr/>
          </p:nvSpPr>
          <p:spPr bwMode="auto">
            <a:xfrm flipH="1">
              <a:off x="3173" y="2352"/>
              <a:ext cx="120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Text Box 36"/>
            <p:cNvSpPr txBox="1">
              <a:spLocks noChangeArrowheads="1"/>
            </p:cNvSpPr>
            <p:nvPr/>
          </p:nvSpPr>
          <p:spPr bwMode="auto">
            <a:xfrm>
              <a:off x="3408" y="2592"/>
              <a:ext cx="67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700">
                  <a:latin typeface="Times New Roman" pitchFamily="18" charset="0"/>
                </a:rPr>
                <a:t>FRPPP</a:t>
              </a:r>
            </a:p>
          </p:txBody>
        </p:sp>
      </p:grpSp>
      <p:grpSp>
        <p:nvGrpSpPr>
          <p:cNvPr id="39940" name="Group 42"/>
          <p:cNvGrpSpPr>
            <a:grpSpLocks/>
          </p:cNvGrpSpPr>
          <p:nvPr/>
        </p:nvGrpSpPr>
        <p:grpSpPr bwMode="auto">
          <a:xfrm>
            <a:off x="2041525" y="4219575"/>
            <a:ext cx="2116138" cy="1495425"/>
            <a:chOff x="1157" y="2304"/>
            <a:chExt cx="1200" cy="816"/>
          </a:xfrm>
        </p:grpSpPr>
        <p:sp>
          <p:nvSpPr>
            <p:cNvPr id="39965" name="Line 5"/>
            <p:cNvSpPr>
              <a:spLocks noChangeShapeType="1"/>
            </p:cNvSpPr>
            <p:nvPr/>
          </p:nvSpPr>
          <p:spPr bwMode="auto">
            <a:xfrm flipH="1" flipV="1">
              <a:off x="1157" y="2304"/>
              <a:ext cx="120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Text Box 39"/>
            <p:cNvSpPr txBox="1">
              <a:spLocks noChangeArrowheads="1"/>
            </p:cNvSpPr>
            <p:nvPr/>
          </p:nvSpPr>
          <p:spPr bwMode="auto">
            <a:xfrm>
              <a:off x="1584" y="2592"/>
              <a:ext cx="3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700">
                  <a:latin typeface="Times New Roman" pitchFamily="18" charset="0"/>
                </a:rPr>
                <a:t>FE</a:t>
              </a:r>
            </a:p>
          </p:txBody>
        </p:sp>
      </p:grpSp>
      <p:sp>
        <p:nvSpPr>
          <p:cNvPr id="39941" name="Line 13"/>
          <p:cNvSpPr>
            <a:spLocks noChangeShapeType="1"/>
          </p:cNvSpPr>
          <p:nvPr/>
        </p:nvSpPr>
        <p:spPr bwMode="auto">
          <a:xfrm flipH="1" flipV="1">
            <a:off x="5597525" y="2462213"/>
            <a:ext cx="2360613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9942" name="Text Box 37"/>
          <p:cNvSpPr txBox="1">
            <a:spLocks noChangeArrowheads="1"/>
          </p:cNvSpPr>
          <p:nvPr/>
        </p:nvSpPr>
        <p:spPr bwMode="auto">
          <a:xfrm>
            <a:off x="6265863" y="2638425"/>
            <a:ext cx="846137" cy="52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1" tIns="51616" rIns="103231" bIns="51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latin typeface="Times New Roman" pitchFamily="18" charset="0"/>
              </a:rPr>
              <a:t>FEP</a:t>
            </a:r>
          </a:p>
        </p:txBody>
      </p:sp>
      <p:grpSp>
        <p:nvGrpSpPr>
          <p:cNvPr id="39943" name="Group 35"/>
          <p:cNvGrpSpPr>
            <a:grpSpLocks/>
          </p:cNvGrpSpPr>
          <p:nvPr/>
        </p:nvGrpSpPr>
        <p:grpSpPr bwMode="auto">
          <a:xfrm>
            <a:off x="1862138" y="2462213"/>
            <a:ext cx="2295525" cy="1230312"/>
            <a:chOff x="1056" y="1344"/>
            <a:chExt cx="1301" cy="672"/>
          </a:xfrm>
        </p:grpSpPr>
        <p:sp>
          <p:nvSpPr>
            <p:cNvPr id="39963" name="Line 2"/>
            <p:cNvSpPr>
              <a:spLocks noChangeShapeType="1"/>
            </p:cNvSpPr>
            <p:nvPr/>
          </p:nvSpPr>
          <p:spPr bwMode="auto">
            <a:xfrm flipH="1">
              <a:off x="1056" y="1344"/>
              <a:ext cx="1301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Rectangle 34"/>
            <p:cNvSpPr>
              <a:spLocks noChangeArrowheads="1"/>
            </p:cNvSpPr>
            <p:nvPr/>
          </p:nvSpPr>
          <p:spPr bwMode="auto">
            <a:xfrm>
              <a:off x="1536" y="1488"/>
              <a:ext cx="4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700">
                  <a:latin typeface="Times New Roman" pitchFamily="18" charset="0"/>
                </a:rPr>
                <a:t>IFE</a:t>
              </a:r>
            </a:p>
          </p:txBody>
        </p:sp>
      </p:grpSp>
      <p:sp>
        <p:nvSpPr>
          <p:cNvPr id="39944" name="Oval 6"/>
          <p:cNvSpPr>
            <a:spLocks noChangeArrowheads="1"/>
          </p:cNvSpPr>
          <p:nvPr/>
        </p:nvSpPr>
        <p:spPr bwMode="auto">
          <a:xfrm>
            <a:off x="7629525" y="3341688"/>
            <a:ext cx="1438275" cy="140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3236" tIns="51618" rIns="103236" bIns="516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5" name="Oval 8"/>
          <p:cNvSpPr>
            <a:spLocks noChangeArrowheads="1"/>
          </p:cNvSpPr>
          <p:nvPr/>
        </p:nvSpPr>
        <p:spPr bwMode="auto">
          <a:xfrm>
            <a:off x="4157663" y="1758950"/>
            <a:ext cx="1439862" cy="140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3236" tIns="51618" rIns="103236" bIns="516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Exact Equilibrium Exchange Rate Relationships</a:t>
            </a:r>
          </a:p>
        </p:txBody>
      </p:sp>
      <p:graphicFrame>
        <p:nvGraphicFramePr>
          <p:cNvPr id="39947" name="Object 15"/>
          <p:cNvGraphicFramePr>
            <a:graphicFrameLocks noChangeAspect="1"/>
          </p:cNvGraphicFramePr>
          <p:nvPr/>
        </p:nvGraphicFramePr>
        <p:xfrm>
          <a:off x="4202113" y="1960563"/>
          <a:ext cx="1411287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Equation" r:id="rId3" imgW="558558" imgH="444307" progId="Equation.3">
                  <p:embed/>
                </p:oleObj>
              </mc:Choice>
              <mc:Fallback>
                <p:oleObj name="Equation" r:id="rId3" imgW="558558" imgH="444307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1960563"/>
                        <a:ext cx="1411287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6"/>
          <p:cNvGraphicFramePr>
            <a:graphicFrameLocks noChangeAspect="1"/>
          </p:cNvGraphicFramePr>
          <p:nvPr/>
        </p:nvGraphicFramePr>
        <p:xfrm>
          <a:off x="7940675" y="3484563"/>
          <a:ext cx="86677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Equation" r:id="rId5" imgW="342751" imgH="444307" progId="Equation.3">
                  <p:embed/>
                </p:oleObj>
              </mc:Choice>
              <mc:Fallback>
                <p:oleObj name="Equation" r:id="rId5" imgW="342751" imgH="44430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675" y="3484563"/>
                        <a:ext cx="866775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31"/>
          <p:cNvGrpSpPr>
            <a:grpSpLocks/>
          </p:cNvGrpSpPr>
          <p:nvPr/>
        </p:nvGrpSpPr>
        <p:grpSpPr bwMode="auto">
          <a:xfrm>
            <a:off x="2295525" y="3781425"/>
            <a:ext cx="5334000" cy="527050"/>
            <a:chOff x="1301" y="2064"/>
            <a:chExt cx="3024" cy="288"/>
          </a:xfrm>
        </p:grpSpPr>
        <p:sp>
          <p:nvSpPr>
            <p:cNvPr id="39961" name="Line 12"/>
            <p:cNvSpPr>
              <a:spLocks noChangeShapeType="1"/>
            </p:cNvSpPr>
            <p:nvPr/>
          </p:nvSpPr>
          <p:spPr bwMode="auto">
            <a:xfrm>
              <a:off x="1301" y="2208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Text Box 23"/>
            <p:cNvSpPr txBox="1">
              <a:spLocks noChangeArrowheads="1"/>
            </p:cNvSpPr>
            <p:nvPr/>
          </p:nvSpPr>
          <p:spPr bwMode="auto">
            <a:xfrm>
              <a:off x="1632" y="2064"/>
              <a:ext cx="43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700">
                  <a:latin typeface="Times New Roman" pitchFamily="18" charset="0"/>
                </a:rPr>
                <a:t>IRP</a:t>
              </a:r>
            </a:p>
          </p:txBody>
        </p:sp>
      </p:grpSp>
      <p:grpSp>
        <p:nvGrpSpPr>
          <p:cNvPr id="39950" name="Group 33"/>
          <p:cNvGrpSpPr>
            <a:grpSpLocks/>
          </p:cNvGrpSpPr>
          <p:nvPr/>
        </p:nvGrpSpPr>
        <p:grpSpPr bwMode="auto">
          <a:xfrm>
            <a:off x="4156075" y="5011738"/>
            <a:ext cx="1474788" cy="1406525"/>
            <a:chOff x="2356" y="2736"/>
            <a:chExt cx="836" cy="768"/>
          </a:xfrm>
        </p:grpSpPr>
        <p:sp>
          <p:nvSpPr>
            <p:cNvPr id="39957" name="Oval 7"/>
            <p:cNvSpPr>
              <a:spLocks noChangeArrowheads="1"/>
            </p:cNvSpPr>
            <p:nvPr/>
          </p:nvSpPr>
          <p:spPr bwMode="auto">
            <a:xfrm>
              <a:off x="2357" y="2736"/>
              <a:ext cx="816" cy="7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58" name="Rectangle 24"/>
            <p:cNvSpPr>
              <a:spLocks noChangeArrowheads="1"/>
            </p:cNvSpPr>
            <p:nvPr/>
          </p:nvSpPr>
          <p:spPr bwMode="auto">
            <a:xfrm>
              <a:off x="2356" y="2832"/>
              <a:ext cx="83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700" i="1" dirty="0">
                  <a:latin typeface="Times New Roman" pitchFamily="18" charset="0"/>
                </a:rPr>
                <a:t>E</a:t>
              </a:r>
              <a:r>
                <a:rPr lang="en-US" altLang="en-US" sz="2700" dirty="0">
                  <a:latin typeface="Times New Roman" pitchFamily="18" charset="0"/>
                </a:rPr>
                <a:t>(1 + </a:t>
              </a:r>
              <a:r>
                <a:rPr lang="en-US" altLang="en-US" sz="2700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altLang="en-US" sz="2700" baseline="-25000" dirty="0">
                  <a:latin typeface="Times New Roman" pitchFamily="18" charset="0"/>
                </a:rPr>
                <a:t>¥</a:t>
              </a:r>
              <a:r>
                <a:rPr lang="en-US" altLang="en-US" sz="270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9959" name="Rectangle 25"/>
            <p:cNvSpPr>
              <a:spLocks noChangeArrowheads="1"/>
            </p:cNvSpPr>
            <p:nvPr/>
          </p:nvSpPr>
          <p:spPr bwMode="auto">
            <a:xfrm>
              <a:off x="2356" y="3081"/>
              <a:ext cx="83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700" i="1">
                  <a:latin typeface="Times New Roman" pitchFamily="18" charset="0"/>
                </a:rPr>
                <a:t>E</a:t>
              </a:r>
              <a:r>
                <a:rPr lang="en-US" altLang="en-US" sz="2700">
                  <a:latin typeface="Times New Roman" pitchFamily="18" charset="0"/>
                </a:rPr>
                <a:t>(1 + </a:t>
              </a:r>
              <a:r>
                <a:rPr lang="en-US" altLang="en-US" sz="270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altLang="en-US" sz="2700" baseline="-25000">
                  <a:latin typeface="Times New Roman" pitchFamily="18" charset="0"/>
                </a:rPr>
                <a:t>$</a:t>
              </a:r>
              <a:r>
                <a:rPr lang="en-US" altLang="en-US" sz="27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9960" name="Line 26"/>
            <p:cNvSpPr>
              <a:spLocks noChangeShapeType="1"/>
            </p:cNvSpPr>
            <p:nvPr/>
          </p:nvSpPr>
          <p:spPr bwMode="auto">
            <a:xfrm>
              <a:off x="2400" y="312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51" name="Group 32"/>
          <p:cNvGrpSpPr>
            <a:grpSpLocks/>
          </p:cNvGrpSpPr>
          <p:nvPr/>
        </p:nvGrpSpPr>
        <p:grpSpPr bwMode="auto">
          <a:xfrm>
            <a:off x="855663" y="3341688"/>
            <a:ext cx="1439862" cy="1406525"/>
            <a:chOff x="485" y="1824"/>
            <a:chExt cx="816" cy="768"/>
          </a:xfrm>
        </p:grpSpPr>
        <p:sp>
          <p:nvSpPr>
            <p:cNvPr id="39953" name="Oval 9"/>
            <p:cNvSpPr>
              <a:spLocks noChangeArrowheads="1"/>
            </p:cNvSpPr>
            <p:nvPr/>
          </p:nvSpPr>
          <p:spPr bwMode="auto">
            <a:xfrm>
              <a:off x="485" y="1824"/>
              <a:ext cx="816" cy="76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54" name="Rectangle 27"/>
            <p:cNvSpPr>
              <a:spLocks noChangeArrowheads="1"/>
            </p:cNvSpPr>
            <p:nvPr/>
          </p:nvSpPr>
          <p:spPr bwMode="auto">
            <a:xfrm>
              <a:off x="528" y="2160"/>
              <a:ext cx="63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latin typeface="Times New Roman" pitchFamily="18" charset="0"/>
                </a:rPr>
                <a:t>1</a:t>
              </a:r>
              <a:r>
                <a:rPr lang="en-US" altLang="en-US" sz="3200" i="1">
                  <a:latin typeface="Times New Roman" pitchFamily="18" charset="0"/>
                </a:rPr>
                <a:t> + i</a:t>
              </a:r>
              <a:r>
                <a:rPr lang="en-US" altLang="en-US" sz="3200" baseline="-25000">
                  <a:latin typeface="Times New Roman" pitchFamily="18" charset="0"/>
                </a:rPr>
                <a:t>$</a:t>
              </a:r>
            </a:p>
          </p:txBody>
        </p:sp>
        <p:sp>
          <p:nvSpPr>
            <p:cNvPr id="39955" name="Rectangle 28"/>
            <p:cNvSpPr>
              <a:spLocks noChangeArrowheads="1"/>
            </p:cNvSpPr>
            <p:nvPr/>
          </p:nvSpPr>
          <p:spPr bwMode="auto">
            <a:xfrm>
              <a:off x="528" y="1872"/>
              <a:ext cx="63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latin typeface="Times New Roman" pitchFamily="18" charset="0"/>
                </a:rPr>
                <a:t>1</a:t>
              </a:r>
              <a:r>
                <a:rPr lang="en-US" altLang="en-US" sz="3200" i="1">
                  <a:latin typeface="Times New Roman" pitchFamily="18" charset="0"/>
                </a:rPr>
                <a:t> + i</a:t>
              </a:r>
              <a:r>
                <a:rPr lang="en-US" altLang="en-US" sz="3200" baseline="-25000">
                  <a:latin typeface="Times New Roman" pitchFamily="18" charset="0"/>
                </a:rPr>
                <a:t>¥</a:t>
              </a:r>
            </a:p>
          </p:txBody>
        </p:sp>
        <p:sp>
          <p:nvSpPr>
            <p:cNvPr id="39956" name="Line 29"/>
            <p:cNvSpPr>
              <a:spLocks noChangeShapeType="1"/>
            </p:cNvSpPr>
            <p:nvPr/>
          </p:nvSpPr>
          <p:spPr bwMode="auto">
            <a:xfrm>
              <a:off x="528" y="2199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573934"/>
            <a:ext cx="4038600" cy="2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37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EXHIBIT 6.9 </a:t>
            </a:r>
            <a:r>
              <a:rPr lang="en-US" sz="3600" dirty="0" smtClean="0"/>
              <a:t>How </a:t>
            </a:r>
            <a:r>
              <a:rPr lang="en-US" sz="3600" dirty="0"/>
              <a:t>Large is India’s Economy?</a:t>
            </a:r>
            <a:br>
              <a:rPr lang="en-US" sz="3600" dirty="0"/>
            </a:br>
            <a:endParaRPr lang="en-US" altLang="en-US" sz="2800" dirty="0" smtClean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267200" y="6514214"/>
            <a:ext cx="44958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38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9" y="1828800"/>
            <a:ext cx="8039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/>
              <a:t>Forecasting Exchange Rates: Efficient Markets Approach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Financial markets are </a:t>
            </a:r>
            <a:r>
              <a:rPr lang="en-US" altLang="en-US" sz="2800" i="1" dirty="0" smtClean="0"/>
              <a:t>efficient</a:t>
            </a:r>
            <a:r>
              <a:rPr lang="en-US" altLang="en-US" sz="2800" dirty="0" smtClean="0"/>
              <a:t> if prices reflect all available and relevant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If this is true, exchange rates will only change when new information arrives, thus: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S</a:t>
            </a:r>
            <a:r>
              <a:rPr lang="en-US" altLang="en-US" sz="2800" baseline="-25000" dirty="0" smtClean="0"/>
              <a:t>t</a:t>
            </a:r>
            <a:r>
              <a:rPr lang="en-US" altLang="en-US" sz="2800" dirty="0" smtClean="0"/>
              <a:t> = E[S</a:t>
            </a:r>
            <a:r>
              <a:rPr lang="en-US" altLang="en-US" sz="2800" baseline="-25000" dirty="0" smtClean="0"/>
              <a:t>t+1</a:t>
            </a:r>
            <a:r>
              <a:rPr lang="en-US" altLang="en-US" sz="2800" dirty="0" smtClean="0"/>
              <a:t>]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					and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F</a:t>
            </a:r>
            <a:r>
              <a:rPr lang="en-US" altLang="en-US" sz="2800" baseline="-25000" dirty="0" smtClean="0"/>
              <a:t>t</a:t>
            </a:r>
            <a:r>
              <a:rPr lang="en-US" altLang="en-US" sz="2800" dirty="0" smtClean="0"/>
              <a:t> = E[S</a:t>
            </a:r>
            <a:r>
              <a:rPr lang="en-US" altLang="en-US" sz="2800" baseline="-25000" dirty="0" smtClean="0"/>
              <a:t>t+1</a:t>
            </a:r>
            <a:r>
              <a:rPr lang="en-US" altLang="en-US" sz="2800" dirty="0" smtClean="0"/>
              <a:t>| I</a:t>
            </a:r>
            <a:r>
              <a:rPr lang="en-US" altLang="en-US" sz="2800" baseline="-25000" dirty="0" smtClean="0"/>
              <a:t>t</a:t>
            </a:r>
            <a:r>
              <a:rPr lang="en-US" altLang="en-US" sz="2800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Predicting exchange rates using the efficient markets approach is affordable and is hard to beat.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583362"/>
            <a:ext cx="3962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39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74708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Interest Rate Parity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93837"/>
                <a:ext cx="9133022" cy="4525963"/>
              </a:xfrm>
            </p:spPr>
            <p:txBody>
              <a:bodyPr/>
              <a:lstStyle/>
              <a:p>
                <a:r>
                  <a:rPr lang="en-US" altLang="en-US" sz="2000" dirty="0" smtClean="0"/>
                  <a:t>An investor has €10,000 and faces an interest rate in the euro zone of 5%</a:t>
                </a:r>
              </a:p>
              <a:p>
                <a:r>
                  <a:rPr lang="en-US" altLang="en-US" sz="2000" dirty="0" smtClean="0"/>
                  <a:t>He could invest in Europe and have €10,500 in one year.</a:t>
                </a:r>
              </a:p>
              <a:p>
                <a:r>
                  <a:rPr lang="en-US" altLang="en-US" sz="2000" dirty="0" smtClean="0"/>
                  <a:t>Or he could trade his euro for pounds sterling at the spot exchange rate and invest in the United Kingdom at </a:t>
                </a:r>
                <a:r>
                  <a:rPr lang="en-US" altLang="en-US" sz="2000" i="1" dirty="0" err="1" smtClean="0"/>
                  <a:t>i</a:t>
                </a:r>
                <a:r>
                  <a:rPr lang="en-US" altLang="en-US" sz="2000" baseline="-25000" dirty="0" smtClean="0"/>
                  <a:t>£</a:t>
                </a:r>
                <a:r>
                  <a:rPr lang="en-US" altLang="en-US" sz="2000" dirty="0" smtClean="0"/>
                  <a:t> = 15½%</a:t>
                </a:r>
              </a:p>
              <a:p>
                <a:r>
                  <a:rPr lang="en-US" altLang="en-US" sz="2000" dirty="0" smtClean="0"/>
                  <a:t>The spot exchange rates are £1.00 = $1.50 and €1.00 = $1.20, which makes the spot cross </a:t>
                </a:r>
                <a:r>
                  <a:rPr lang="en-US" altLang="en-US" sz="2000" dirty="0"/>
                  <a:t>rate €</a:t>
                </a:r>
                <a:r>
                  <a:rPr lang="en-US" altLang="en-US" sz="2000" dirty="0" smtClean="0"/>
                  <a:t>1.25 = £1.00: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1.25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1.00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$1.25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$1.50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</m:oMath>
                  </m:oMathPara>
                </a14:m>
                <a:endParaRPr lang="en-US" altLang="en-US" sz="2000" dirty="0" smtClean="0"/>
              </a:p>
              <a:p>
                <a:pPr>
                  <a:spcAft>
                    <a:spcPts val="675"/>
                  </a:spcAft>
                </a:pPr>
                <a:r>
                  <a:rPr lang="en-US" altLang="en-US" sz="2000" dirty="0" smtClean="0"/>
                  <a:t>If he invests in Britain, he hedges his exchange rate risk with a short position in a forward contract on the £9,240 his investment will grow to:</a:t>
                </a:r>
              </a:p>
              <a:p>
                <a:pPr marL="0" indent="0">
                  <a:spcAft>
                    <a:spcPts val="675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</a:rPr>
                        <m:t>£9,240</m:t>
                      </m:r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=€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10,000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£1.00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€1.25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×1.155</m:t>
                      </m:r>
                    </m:oMath>
                  </m:oMathPara>
                </a14:m>
                <a:endParaRPr lang="en-US" altLang="en-US" sz="2000" dirty="0" smtClean="0"/>
              </a:p>
              <a:p>
                <a:pPr>
                  <a:spcAft>
                    <a:spcPts val="675"/>
                  </a:spcAft>
                </a:pPr>
                <a:r>
                  <a:rPr lang="en-US" altLang="en-US" sz="2000" dirty="0" smtClean="0"/>
                  <a:t>IRP says that the 1-year forward exchange rate must be £0.8800/€</a:t>
                </a:r>
              </a:p>
              <a:p>
                <a:pPr marL="0" indent="0">
                  <a:spcAft>
                    <a:spcPts val="675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£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€</m:t>
                              </m:r>
                            </m:den>
                          </m:f>
                        </m:e>
                      </m:d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kern="0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m:t>£9,240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10,500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=£0.8800/€</m:t>
                      </m:r>
                    </m:oMath>
                  </m:oMathPara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102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93837"/>
                <a:ext cx="9133022" cy="4525963"/>
              </a:xfrm>
              <a:blipFill>
                <a:blip r:embed="rId2"/>
                <a:stretch>
                  <a:fillRect l="-601" t="-673" r="-1202" b="-1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648200" y="6583680"/>
            <a:ext cx="419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4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/>
              <a:t>Forecasting Exchange Rates: Fundamental Approach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Involves econometrics to develop models that use a variety of explanatory variables. This involves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Step 1: Estimate the structural model.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Step 2: Estimate future parameter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Step 3: Use the model to develop forecasts.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downside is that fundamental models do not work any better than the forward rate model or the random walk model.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514214"/>
            <a:ext cx="39624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40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Forecasting Exchange Rates: Technical Approach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Technical analysis looks for patterns in the past behavior of exchange rates.</a:t>
            </a:r>
          </a:p>
          <a:p>
            <a:pPr eaLnBrk="1" hangingPunct="1"/>
            <a:r>
              <a:rPr lang="en-US" altLang="en-US" sz="2800" dirty="0" smtClean="0"/>
              <a:t>It is based upon the premise that history repeats itself.</a:t>
            </a:r>
          </a:p>
          <a:p>
            <a:pPr eaLnBrk="1" hangingPunct="1"/>
            <a:r>
              <a:rPr lang="en-US" altLang="en-US" sz="2800" dirty="0" smtClean="0"/>
              <a:t>Thus, it is at odds with the EMH.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514214"/>
            <a:ext cx="41910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41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610600" cy="990600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EXHIBIT </a:t>
            </a:r>
            <a:r>
              <a:rPr lang="en-US" sz="4400" dirty="0" smtClean="0"/>
              <a:t>6.11 </a:t>
            </a:r>
            <a:r>
              <a:rPr lang="en-US" sz="3600" dirty="0" smtClean="0"/>
              <a:t>Moving </a:t>
            </a:r>
            <a:r>
              <a:rPr lang="en-US" sz="3600" dirty="0"/>
              <a:t>Average </a:t>
            </a:r>
            <a:r>
              <a:rPr lang="en-US" sz="3600" dirty="0" smtClean="0"/>
              <a:t>Crossover Rule</a:t>
            </a:r>
            <a:r>
              <a:rPr lang="en-US" sz="3600" dirty="0"/>
              <a:t>: Golden Cross vs. </a:t>
            </a:r>
            <a:r>
              <a:rPr lang="en-US" sz="3600" dirty="0" smtClean="0"/>
              <a:t>Death Cross</a:t>
            </a:r>
            <a:r>
              <a:rPr lang="en-US" sz="4400" dirty="0"/>
              <a:t/>
            </a:r>
            <a:br>
              <a:rPr lang="en-US" sz="4400" dirty="0"/>
            </a:br>
            <a:endParaRPr lang="en-US" altLang="en-US" sz="3600" dirty="0" smtClean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629400"/>
            <a:ext cx="403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42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0388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EXHIBIT 6.12</a:t>
            </a:r>
            <a:br>
              <a:rPr lang="en-US" sz="4000" dirty="0"/>
            </a:br>
            <a:r>
              <a:rPr lang="en-US" sz="3200" dirty="0" smtClean="0"/>
              <a:t>Head-and-Shoulders Pattern</a:t>
            </a:r>
            <a:r>
              <a:rPr lang="en-US" sz="3200" dirty="0"/>
              <a:t>: A Reversal </a:t>
            </a:r>
            <a:r>
              <a:rPr lang="en-US" sz="3200" dirty="0" smtClean="0"/>
              <a:t>Signal</a:t>
            </a:r>
            <a:r>
              <a:rPr lang="en-US" sz="4000" dirty="0"/>
              <a:t/>
            </a:r>
            <a:br>
              <a:rPr lang="en-US" sz="4000" dirty="0"/>
            </a:br>
            <a:endParaRPr lang="en-US" altLang="en-US" sz="3200" dirty="0" smtClean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514214"/>
            <a:ext cx="40386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43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362200"/>
            <a:ext cx="638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of the Forecasters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Forecasting is difficult, especially with regard to the future. </a:t>
            </a:r>
          </a:p>
          <a:p>
            <a:pPr eaLnBrk="1" hangingPunct="1"/>
            <a:r>
              <a:rPr lang="en-US" altLang="en-US" sz="2800" dirty="0" smtClean="0"/>
              <a:t>As a whole, forecasters cannot do a better job of forecasting future exchange rates than the forecast implied by the forward rate.</a:t>
            </a:r>
          </a:p>
          <a:p>
            <a:pPr eaLnBrk="1" hangingPunct="1"/>
            <a:r>
              <a:rPr lang="en-US" altLang="en-US" sz="2800" dirty="0" smtClean="0"/>
              <a:t>The founder of </a:t>
            </a:r>
            <a:r>
              <a:rPr lang="en-US" altLang="en-US" sz="2800" i="1" dirty="0" smtClean="0"/>
              <a:t>Forbes</a:t>
            </a:r>
            <a:r>
              <a:rPr lang="en-US" altLang="en-US" sz="2800" dirty="0" smtClean="0"/>
              <a:t> Magazine once said, “You can make more money selling financial advice than following it.”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44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629400"/>
            <a:ext cx="403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Interest rate parity (IRP) holds that the forward premium or discount should </a:t>
            </a:r>
            <a:r>
              <a:rPr lang="en-US" sz="2400" dirty="0" smtClean="0"/>
              <a:t>be equal </a:t>
            </a:r>
            <a:r>
              <a:rPr lang="en-US" sz="2400" dirty="0"/>
              <a:t>to the interest rate differential between two countries. </a:t>
            </a:r>
            <a:endParaRPr lang="en-US" sz="2400" dirty="0" smtClean="0"/>
          </a:p>
          <a:p>
            <a:pPr lvl="1"/>
            <a:r>
              <a:rPr lang="en-US" sz="2000" dirty="0" smtClean="0"/>
              <a:t>IRP </a:t>
            </a:r>
            <a:r>
              <a:rPr lang="en-US" sz="2000" dirty="0"/>
              <a:t>represents </a:t>
            </a:r>
            <a:r>
              <a:rPr lang="en-US" sz="2000" dirty="0" smtClean="0"/>
              <a:t>an arbitrage </a:t>
            </a:r>
            <a:r>
              <a:rPr lang="en-US" sz="2000" dirty="0"/>
              <a:t>equilibrium condition that should hold in the absence of barriers to international capital flows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400" dirty="0" smtClean="0"/>
              <a:t> </a:t>
            </a:r>
            <a:r>
              <a:rPr lang="en-US" sz="2400" dirty="0"/>
              <a:t>If IRP is violated, one can lock in guaranteed profit by borrowing in one currency and lending in another, with exchange risk hedged via forward contract. </a:t>
            </a:r>
            <a:endParaRPr lang="en-US" sz="2400" dirty="0" smtClean="0"/>
          </a:p>
          <a:p>
            <a:pPr lvl="1"/>
            <a:r>
              <a:rPr lang="en-US" sz="2000" dirty="0" smtClean="0"/>
              <a:t>As a </a:t>
            </a:r>
            <a:r>
              <a:rPr lang="en-US" sz="2000" dirty="0"/>
              <a:t>result of this covered interest arbitrage, IRP will be </a:t>
            </a:r>
            <a:r>
              <a:rPr lang="en-US" sz="2000" dirty="0" smtClean="0"/>
              <a:t>restored.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F36C59D6-2B2F-4DA5-B455-86A71BF95D49}" type="slidenum">
              <a:rPr lang="en-US" altLang="en-US" sz="900" smtClean="0">
                <a:cs typeface="Arial" charset="0"/>
              </a:rPr>
              <a:t>45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629400"/>
            <a:ext cx="403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0653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/>
              <a:t>IRP implies that in the short run, the exchange rate depends on </a:t>
            </a:r>
            <a:endParaRPr lang="en-US" sz="24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/>
              <a:t>a) the </a:t>
            </a:r>
            <a:r>
              <a:rPr lang="en-US" sz="2000" dirty="0" smtClean="0"/>
              <a:t>relative interest </a:t>
            </a:r>
            <a:r>
              <a:rPr lang="en-US" sz="2000" dirty="0"/>
              <a:t>rates between two countries, and </a:t>
            </a:r>
            <a:endParaRPr lang="en-US" sz="20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/>
              <a:t>b) the expected future exchange </a:t>
            </a:r>
            <a:r>
              <a:rPr lang="en-US" sz="2000" dirty="0" smtClean="0"/>
              <a:t>rate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things being equal, a higher (lower) domestic interest rate will lead to appreciation (depreciation) of the domestic currency. People’s expectations </a:t>
            </a:r>
            <a:r>
              <a:rPr lang="en-US" sz="2000" dirty="0" smtClean="0"/>
              <a:t>concerning future </a:t>
            </a:r>
            <a:r>
              <a:rPr lang="en-US" sz="2000" dirty="0"/>
              <a:t>exchange rates are </a:t>
            </a:r>
            <a:r>
              <a:rPr lang="en-US" sz="2000" dirty="0" smtClean="0"/>
              <a:t>self-fulfilling.</a:t>
            </a:r>
            <a:endParaRPr lang="en-US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FCA7EE1A-DA40-42B1-ABC0-576423EA3E8A}" type="slidenum">
              <a:rPr lang="en-US" altLang="en-US" sz="900" smtClean="0">
                <a:cs typeface="Arial" charset="0"/>
              </a:rPr>
              <a:t>46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629400"/>
            <a:ext cx="403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6908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(concluded)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Purchasing </a:t>
            </a:r>
            <a:r>
              <a:rPr lang="en-US" sz="2400" dirty="0"/>
              <a:t>power parity (PPP) states that the exchange rate between two countries’ currencies should be equal to the ratio of their price levels. </a:t>
            </a:r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relative version of PPP states that the rate of change in the </a:t>
            </a:r>
            <a:r>
              <a:rPr lang="en-US" sz="2000" dirty="0" smtClean="0"/>
              <a:t>exchange rate </a:t>
            </a:r>
            <a:r>
              <a:rPr lang="en-US" sz="2000" dirty="0"/>
              <a:t>should be equal to the inflation rate differential between countries. The existing empirical evidence, however, is generally negative on PPP. This implies </a:t>
            </a:r>
            <a:r>
              <a:rPr lang="en-US" sz="2000" dirty="0" smtClean="0"/>
              <a:t>that substantial </a:t>
            </a:r>
            <a:r>
              <a:rPr lang="en-US" sz="2000" dirty="0"/>
              <a:t>barriers to international commodity arbitrage </a:t>
            </a:r>
            <a:r>
              <a:rPr lang="en-US" sz="2000" dirty="0" smtClean="0"/>
              <a:t>exist.</a:t>
            </a:r>
            <a:endParaRPr lang="en-US" sz="20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are three distinct approaches to exchange rate forecasting: </a:t>
            </a:r>
            <a:endParaRPr lang="en-US" sz="24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/>
              <a:t>a) the </a:t>
            </a:r>
            <a:r>
              <a:rPr lang="en-US" sz="2000" dirty="0" smtClean="0"/>
              <a:t>efficient market </a:t>
            </a:r>
            <a:r>
              <a:rPr lang="en-US" sz="2000" dirty="0"/>
              <a:t>approach, </a:t>
            </a:r>
            <a:endParaRPr lang="en-US" sz="20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/>
              <a:t>b) the fundamental approach, and </a:t>
            </a:r>
            <a:endParaRPr lang="en-US" sz="20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/>
              <a:t>c) the technical approach.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FA14B2B6-CC49-4848-A9DA-070A9371029A}" type="slidenum">
              <a:rPr lang="en-US" altLang="en-US" sz="900" smtClean="0">
                <a:cs typeface="Arial" charset="0"/>
              </a:rPr>
              <a:t>47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24400" y="6629400"/>
            <a:ext cx="403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808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5145" y="864367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Interest Rate Parity Example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5610" y="2505317"/>
            <a:ext cx="8618537" cy="4306889"/>
          </a:xfrm>
        </p:spPr>
        <p:txBody>
          <a:bodyPr/>
          <a:lstStyle/>
          <a:p>
            <a:pPr marL="515938" indent="-515938">
              <a:buFont typeface="Wingdings" pitchFamily="2" charset="2"/>
              <a:buNone/>
            </a:pPr>
            <a:r>
              <a:rPr lang="en-US" altLang="en-US" sz="1800" i="1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€</a:t>
            </a:r>
            <a:r>
              <a:rPr lang="en-US" altLang="en-US" sz="1800" dirty="0" smtClean="0">
                <a:solidFill>
                  <a:srgbClr val="000000"/>
                </a:solidFill>
              </a:rPr>
              <a:t> = 5%;  </a:t>
            </a:r>
            <a:r>
              <a:rPr lang="en-US" altLang="en-US" sz="1800" i="1" dirty="0" err="1" smtClean="0"/>
              <a:t>i</a:t>
            </a:r>
            <a:r>
              <a:rPr lang="en-US" altLang="en-US" sz="1800" baseline="-25000" dirty="0" smtClean="0"/>
              <a:t>£</a:t>
            </a:r>
            <a:r>
              <a:rPr lang="en-US" altLang="en-US" sz="1800" dirty="0" smtClean="0"/>
              <a:t>  = 15½%</a:t>
            </a:r>
          </a:p>
          <a:p>
            <a:pPr marL="515938" lvl="1" indent="-515938">
              <a:buClr>
                <a:schemeClr val="tx2"/>
              </a:buClr>
              <a:buFontTx/>
              <a:buNone/>
            </a:pPr>
            <a:endParaRPr lang="en-US" altLang="en-US" sz="1050" dirty="0" smtClean="0"/>
          </a:p>
          <a:p>
            <a:pPr marL="515938" lvl="1" indent="-515938">
              <a:buClr>
                <a:schemeClr val="tx2"/>
              </a:buClr>
              <a:buFontTx/>
              <a:buNone/>
            </a:pPr>
            <a:endParaRPr lang="en-US" altLang="en-US" sz="1050" dirty="0"/>
          </a:p>
          <a:p>
            <a:pPr marL="515938" lvl="1" indent="-515938">
              <a:buClr>
                <a:schemeClr val="tx2"/>
              </a:buClr>
              <a:buFontTx/>
              <a:buNone/>
            </a:pPr>
            <a:endParaRPr lang="en-US" altLang="en-US" sz="1050" dirty="0" smtClean="0"/>
          </a:p>
          <a:p>
            <a:pPr marL="515938" lvl="1" indent="-515938">
              <a:buClr>
                <a:schemeClr val="tx2"/>
              </a:buClr>
              <a:buFontTx/>
              <a:buNone/>
            </a:pPr>
            <a:endParaRPr lang="en-US" altLang="en-US" sz="18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7180" y="2211631"/>
            <a:ext cx="6534305" cy="664712"/>
            <a:chOff x="417" y="772"/>
            <a:chExt cx="2480" cy="363"/>
          </a:xfrm>
        </p:grpSpPr>
        <p:sp>
          <p:nvSpPr>
            <p:cNvPr id="7228" name="Line 5"/>
            <p:cNvSpPr>
              <a:spLocks noChangeShapeType="1"/>
            </p:cNvSpPr>
            <p:nvPr/>
          </p:nvSpPr>
          <p:spPr bwMode="auto">
            <a:xfrm>
              <a:off x="417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229" name="Line 6"/>
            <p:cNvSpPr>
              <a:spLocks noChangeShapeType="1"/>
            </p:cNvSpPr>
            <p:nvPr/>
          </p:nvSpPr>
          <p:spPr bwMode="auto">
            <a:xfrm>
              <a:off x="2800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230" name="Line 7"/>
            <p:cNvSpPr>
              <a:spLocks noChangeShapeType="1"/>
            </p:cNvSpPr>
            <p:nvPr/>
          </p:nvSpPr>
          <p:spPr bwMode="auto">
            <a:xfrm>
              <a:off x="417" y="852"/>
              <a:ext cx="23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232" name="Rectangle 9"/>
            <p:cNvSpPr>
              <a:spLocks noChangeArrowheads="1"/>
            </p:cNvSpPr>
            <p:nvPr/>
          </p:nvSpPr>
          <p:spPr bwMode="auto">
            <a:xfrm>
              <a:off x="2703" y="916"/>
              <a:ext cx="19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76546" y="1727676"/>
            <a:ext cx="1106170" cy="381243"/>
          </a:xfrm>
          <a:prstGeom prst="rect">
            <a:avLst/>
          </a:prstGeom>
        </p:spPr>
        <p:txBody>
          <a:bodyPr wrap="none" lIns="103236" tIns="51618" rIns="103236" bIns="51618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€10,000 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671045" y="1516251"/>
            <a:ext cx="2747964" cy="804095"/>
            <a:chOff x="1494151" y="620789"/>
            <a:chExt cx="3048000" cy="763356"/>
          </a:xfrm>
        </p:grpSpPr>
        <p:sp>
          <p:nvSpPr>
            <p:cNvPr id="7226" name="AutoShape 34"/>
            <p:cNvSpPr>
              <a:spLocks noChangeArrowheads="1"/>
            </p:cNvSpPr>
            <p:nvPr/>
          </p:nvSpPr>
          <p:spPr bwMode="auto">
            <a:xfrm>
              <a:off x="1494151" y="620789"/>
              <a:ext cx="3048000" cy="763356"/>
            </a:xfrm>
            <a:prstGeom prst="rightArrow">
              <a:avLst>
                <a:gd name="adj1" fmla="val 50000"/>
                <a:gd name="adj2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99953" y="810756"/>
              <a:ext cx="1656770" cy="5065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6179" indent="-516179" defTabSz="914067" eaLnBrk="0" hangingPunct="0">
                <a:spcBef>
                  <a:spcPct val="20000"/>
                </a:spcBef>
                <a:buClr>
                  <a:srgbClr val="330066"/>
                </a:buClr>
                <a:buSzPct val="70000"/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 at </a:t>
              </a:r>
              <a:r>
                <a:rPr lang="en-US" i="1" kern="0" dirty="0" err="1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kern="0" baseline="-250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</a:t>
              </a: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= 5%</a:t>
              </a:r>
            </a:p>
            <a:p>
              <a:pPr>
                <a:defRPr/>
              </a:pPr>
              <a:endPara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08269" y="1701518"/>
            <a:ext cx="4078287" cy="381243"/>
          </a:xfrm>
          <a:prstGeom prst="rect">
            <a:avLst/>
          </a:prstGeom>
        </p:spPr>
        <p:txBody>
          <a:bodyPr lIns="103236" tIns="51618" rIns="103236" bIns="51618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€10,000 × (1.05) = €10,500   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0" y="3660173"/>
            <a:ext cx="2000250" cy="6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Buy </a:t>
            </a:r>
            <a:r>
              <a:rPr lang="en-US" altLang="en-US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£8,000 </a:t>
            </a: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spot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43922" y="4269031"/>
            <a:ext cx="917575" cy="876159"/>
          </a:xfrm>
          <a:prstGeom prst="downArrow">
            <a:avLst>
              <a:gd name="adj1" fmla="val 61537"/>
              <a:gd name="adj2" fmla="val 623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103236" tIns="51618" rIns="103236" bIns="516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69814" y="2876343"/>
            <a:ext cx="2206625" cy="3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Alternatively 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440428" y="5157724"/>
            <a:ext cx="2483321" cy="806136"/>
            <a:chOff x="2501443" y="3096775"/>
            <a:chExt cx="2870032" cy="914400"/>
          </a:xfrm>
        </p:grpSpPr>
        <p:sp>
          <p:nvSpPr>
            <p:cNvPr id="15" name="Rectangle 14"/>
            <p:cNvSpPr/>
            <p:nvPr/>
          </p:nvSpPr>
          <p:spPr>
            <a:xfrm>
              <a:off x="2561444" y="3319531"/>
              <a:ext cx="2002532" cy="319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80701" indent="-580701" defTabSz="914067" eaLnBrk="0" hangingPunct="0">
                <a:spcBef>
                  <a:spcPct val="20000"/>
                </a:spcBef>
                <a:buClr>
                  <a:srgbClr val="330066"/>
                </a:buClr>
                <a:buSzPct val="70000"/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 at  </a:t>
              </a:r>
              <a:r>
                <a:rPr lang="en-US" i="1" kern="0" dirty="0" err="1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kern="0" baseline="-250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</a:t>
              </a: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= 15½%</a:t>
              </a:r>
            </a:p>
          </p:txBody>
        </p:sp>
        <p:sp>
          <p:nvSpPr>
            <p:cNvPr id="7216" name="AutoShape 34"/>
            <p:cNvSpPr>
              <a:spLocks noChangeArrowheads="1"/>
            </p:cNvSpPr>
            <p:nvPr/>
          </p:nvSpPr>
          <p:spPr bwMode="auto">
            <a:xfrm>
              <a:off x="2501443" y="3096775"/>
              <a:ext cx="2870032" cy="914400"/>
            </a:xfrm>
            <a:prstGeom prst="rightArrow">
              <a:avLst>
                <a:gd name="adj1" fmla="val 50000"/>
                <a:gd name="adj2" fmla="val 833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394614" y="5250674"/>
                <a:ext cx="2779866" cy="381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3236" tIns="51618" rIns="103236" bIns="516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£8,000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1.15=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£9,240</a:t>
                </a:r>
                <a:endParaRPr lang="en-US" altLang="en-US" sz="1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4614" y="5250674"/>
                <a:ext cx="2779866" cy="381243"/>
              </a:xfrm>
              <a:prstGeom prst="rect">
                <a:avLst/>
              </a:prstGeom>
              <a:blipFill>
                <a:blip r:embed="rId2"/>
                <a:stretch>
                  <a:fillRect t="-6349" b="-22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Up-Down Arrow 42"/>
          <p:cNvSpPr/>
          <p:nvPr/>
        </p:nvSpPr>
        <p:spPr>
          <a:xfrm>
            <a:off x="7919190" y="2541961"/>
            <a:ext cx="800100" cy="251718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6" tIns="51618" rIns="103236" bIns="51618" anchor="ctr"/>
          <a:lstStyle/>
          <a:p>
            <a:pPr algn="ctr">
              <a:defRPr/>
            </a:pPr>
            <a:endParaRPr lang="en-US" sz="14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6886414" y="3537724"/>
            <a:ext cx="2833688" cy="381243"/>
          </a:xfrm>
          <a:prstGeom prst="rect">
            <a:avLst/>
          </a:prstGeom>
        </p:spPr>
        <p:txBody>
          <a:bodyPr lIns="103236" tIns="51618" rIns="103236" bIns="5161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£9,240 = </a:t>
            </a: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€10,500 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607811"/>
            <a:ext cx="3962400" cy="2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5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600" y="6014403"/>
                <a:ext cx="8071000" cy="563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IRP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says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that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the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1−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year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forward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rate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must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be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 £0.8800/€ = </m:t>
                      </m:r>
                      <m:f>
                        <m:fPr>
                          <m:ctrlPr>
                            <a:rPr lang="en-US" i="1" kern="0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>
                              <a:solidFill>
                                <a:srgbClr val="000000"/>
                              </a:solidFill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£9,240</m:t>
                          </m:r>
                          <m:r>
                            <m:rPr>
                              <m:nor/>
                            </m:rPr>
                            <a:rPr lang="en-US" altLang="en-US" sz="1400" dirty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kern="0" dirty="0">
                              <a:solidFill>
                                <a:srgbClr val="000000"/>
                              </a:solidFill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€10,500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00" y="6014403"/>
                <a:ext cx="8071000" cy="563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40428" y="2816559"/>
                <a:ext cx="3626314" cy="64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kern="0" baseline="-250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0</m:t>
                      </m:r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(£/€)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0.80</m:t>
                          </m:r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£1.00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$1.50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428" y="2816559"/>
                <a:ext cx="3626314" cy="645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15727" y="3903017"/>
                <a:ext cx="244938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F</m:t>
                      </m:r>
                      <m:r>
                        <m:rPr>
                          <m:nor/>
                        </m:rPr>
                        <a:rPr lang="en-US" kern="0" baseline="-250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1</m:t>
                      </m:r>
                      <m:r>
                        <m:rPr>
                          <m:nor/>
                        </m:rPr>
                        <a:rPr lang="en-US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(£/€)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£0.80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1.155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€1.00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27" y="3903017"/>
                <a:ext cx="2449388" cy="526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42492" y="5210140"/>
                <a:ext cx="299793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€</m:t>
                      </m:r>
                      <m:r>
                        <m:rPr>
                          <m:nor/>
                        </m:rPr>
                        <a:rPr lang="en-US" b="0" i="0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10,000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0.80</m:t>
                          </m:r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£8,000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2" y="5210140"/>
                <a:ext cx="2997936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8" grpId="0" animBg="1"/>
      <p:bldP spid="23" grpId="0"/>
      <p:bldP spid="37" grpId="0"/>
      <p:bldP spid="43" grpId="0" animBg="1"/>
      <p:bldP spid="44" grpId="0"/>
      <p:bldP spid="3" grpId="0"/>
      <p:bldP spid="1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Why IRP Holds: Part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525963"/>
          </a:xfrm>
        </p:spPr>
        <p:txBody>
          <a:bodyPr/>
          <a:lstStyle/>
          <a:p>
            <a:r>
              <a:rPr lang="en-US" altLang="en-US" sz="2400" dirty="0" smtClean="0"/>
              <a:t>Suppose that the one-year forward rate was a tiny bit too low at </a:t>
            </a:r>
            <a:r>
              <a:rPr lang="en-US" altLang="en-US" sz="2400" dirty="0" smtClean="0">
                <a:solidFill>
                  <a:srgbClr val="000000"/>
                </a:solidFill>
              </a:rPr>
              <a:t>£0.8799/€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An astute trader would move quickly to</a:t>
            </a:r>
          </a:p>
          <a:p>
            <a:pPr marL="858838" lvl="1" indent="-515938">
              <a:buFont typeface="Times New Roman" pitchFamily="18" charset="0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Borrow €1,000,000 at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€</a:t>
            </a:r>
            <a:r>
              <a:rPr lang="en-US" altLang="en-US" sz="2000" dirty="0" smtClean="0">
                <a:solidFill>
                  <a:srgbClr val="000000"/>
                </a:solidFill>
              </a:rPr>
              <a:t> = 5%</a:t>
            </a:r>
          </a:p>
          <a:p>
            <a:pPr marL="858838" lvl="1" indent="-515938">
              <a:buFont typeface="Times New Roman" pitchFamily="18" charset="0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Trade €1,000,000 for £800,000 at the spot rates</a:t>
            </a:r>
          </a:p>
          <a:p>
            <a:pPr marL="858838" lvl="1" indent="-515938">
              <a:buFont typeface="Times New Roman" pitchFamily="18" charset="0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Invest £800,000 at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£</a:t>
            </a:r>
            <a:r>
              <a:rPr lang="en-US" altLang="en-US" sz="2000" dirty="0" smtClean="0">
                <a:solidFill>
                  <a:srgbClr val="000000"/>
                </a:solidFill>
              </a:rPr>
              <a:t> = 15½%</a:t>
            </a:r>
          </a:p>
          <a:p>
            <a:pPr marL="858838" lvl="1" indent="-515938">
              <a:buFont typeface="Times New Roman" pitchFamily="18" charset="0"/>
              <a:buAutoNum type="arabicPeriod"/>
            </a:pPr>
            <a:r>
              <a:rPr lang="en-US" altLang="en-US" sz="2000" dirty="0" smtClean="0">
                <a:solidFill>
                  <a:srgbClr val="000000"/>
                </a:solidFill>
              </a:rPr>
              <a:t>Enter into a short position in a one-year forward contract on £924,000 at £0.8799/€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In one year he has a cash inflow of €1,050,119.33 from the forward contract and owes €1,050,000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Risk-free arbitrage profit of €119.33</a:t>
            </a:r>
            <a:endParaRPr lang="en-US" altLang="en-US" sz="2400" dirty="0" smtClean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105400" y="6781800"/>
            <a:ext cx="36576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10600" y="6537960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6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9255" y="819700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Why IRP Holds: Part 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5781" y="2542948"/>
            <a:ext cx="6812326" cy="562443"/>
            <a:chOff x="348" y="772"/>
            <a:chExt cx="2549" cy="346"/>
          </a:xfrm>
        </p:grpSpPr>
        <p:sp>
          <p:nvSpPr>
            <p:cNvPr id="9254" name="Line 5"/>
            <p:cNvSpPr>
              <a:spLocks noChangeShapeType="1"/>
            </p:cNvSpPr>
            <p:nvPr/>
          </p:nvSpPr>
          <p:spPr bwMode="auto">
            <a:xfrm>
              <a:off x="417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2800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417" y="852"/>
              <a:ext cx="23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57" name="Rectangle 8"/>
            <p:cNvSpPr>
              <a:spLocks noChangeArrowheads="1"/>
            </p:cNvSpPr>
            <p:nvPr/>
          </p:nvSpPr>
          <p:spPr bwMode="auto">
            <a:xfrm>
              <a:off x="348" y="916"/>
              <a:ext cx="11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9258" name="Rectangle 9"/>
            <p:cNvSpPr>
              <a:spLocks noChangeArrowheads="1"/>
            </p:cNvSpPr>
            <p:nvPr/>
          </p:nvSpPr>
          <p:spPr bwMode="auto">
            <a:xfrm>
              <a:off x="2703" y="916"/>
              <a:ext cx="19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9839" y="1886092"/>
            <a:ext cx="1500571" cy="381243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€1,000,000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669494" y="1522781"/>
            <a:ext cx="3212886" cy="1081768"/>
            <a:chOff x="1683770" y="540480"/>
            <a:chExt cx="2847145" cy="837467"/>
          </a:xfrm>
        </p:grpSpPr>
        <p:sp>
          <p:nvSpPr>
            <p:cNvPr id="9252" name="AutoShape 34"/>
            <p:cNvSpPr>
              <a:spLocks noChangeArrowheads="1"/>
            </p:cNvSpPr>
            <p:nvPr/>
          </p:nvSpPr>
          <p:spPr bwMode="auto">
            <a:xfrm rot="10800000">
              <a:off x="1683770" y="540480"/>
              <a:ext cx="2759779" cy="837467"/>
            </a:xfrm>
            <a:prstGeom prst="rightArrow">
              <a:avLst>
                <a:gd name="adj1" fmla="val 54102"/>
                <a:gd name="adj2" fmla="val 5171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83792" y="718227"/>
              <a:ext cx="2647123" cy="6131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067" eaLnBrk="0" hangingPunct="0">
                <a:spcBef>
                  <a:spcPct val="20000"/>
                </a:spcBef>
                <a:buClr>
                  <a:srgbClr val="330066"/>
                </a:buClr>
                <a:buSzPct val="70000"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At </a:t>
              </a:r>
              <a:r>
                <a:rPr lang="en-US" sz="1600" i="1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 </a:t>
              </a: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 0 borrow at </a:t>
              </a:r>
              <a:r>
                <a:rPr lang="en-US" sz="1600" i="1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sz="1600" kern="0" baseline="-250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</a:t>
              </a: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= 5% &amp; sell </a:t>
              </a:r>
              <a:r>
                <a:rPr lang="en-US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£924,000</a:t>
              </a:r>
              <a:r>
                <a:rPr lang="en-US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forward</a:t>
              </a:r>
            </a:p>
            <a:p>
              <a:pPr>
                <a:defRPr/>
              </a:pPr>
              <a:endPara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146181" y="1957734"/>
            <a:ext cx="3670033" cy="381243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€1m×(1.05) = €1,050,000  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91222" y="3084697"/>
            <a:ext cx="1344298" cy="93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Buy </a:t>
            </a: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£800,000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spot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67338" y="3990044"/>
            <a:ext cx="824294" cy="1755179"/>
          </a:xfrm>
          <a:prstGeom prst="downArrow">
            <a:avLst>
              <a:gd name="adj1" fmla="val 61537"/>
              <a:gd name="adj2" fmla="val 624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103236" tIns="51618" rIns="103236" bIns="516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33798" y="5745224"/>
            <a:ext cx="2870027" cy="751306"/>
            <a:chOff x="2501443" y="3096775"/>
            <a:chExt cx="2870032" cy="733417"/>
          </a:xfrm>
        </p:grpSpPr>
        <p:sp>
          <p:nvSpPr>
            <p:cNvPr id="15" name="Rectangle 14"/>
            <p:cNvSpPr/>
            <p:nvPr/>
          </p:nvSpPr>
          <p:spPr>
            <a:xfrm>
              <a:off x="2561444" y="3319531"/>
              <a:ext cx="2002532" cy="319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80701" indent="-580701" defTabSz="914067" eaLnBrk="0" hangingPunct="0">
                <a:spcBef>
                  <a:spcPct val="20000"/>
                </a:spcBef>
                <a:buClr>
                  <a:srgbClr val="330066"/>
                </a:buClr>
                <a:buSzPct val="70000"/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 at  </a:t>
              </a:r>
              <a:r>
                <a:rPr lang="en-US" i="1" kern="0" dirty="0" err="1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kern="0" baseline="-250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</a:t>
              </a: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= 15½%</a:t>
              </a:r>
            </a:p>
          </p:txBody>
        </p:sp>
        <p:sp>
          <p:nvSpPr>
            <p:cNvPr id="9242" name="AutoShape 34"/>
            <p:cNvSpPr>
              <a:spLocks noChangeArrowheads="1"/>
            </p:cNvSpPr>
            <p:nvPr/>
          </p:nvSpPr>
          <p:spPr bwMode="auto">
            <a:xfrm>
              <a:off x="2501443" y="3096775"/>
              <a:ext cx="2870032" cy="733417"/>
            </a:xfrm>
            <a:prstGeom prst="rightArrow">
              <a:avLst>
                <a:gd name="adj1" fmla="val 50000"/>
                <a:gd name="adj2" fmla="val 833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715250" y="6004032"/>
            <a:ext cx="1428750" cy="3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£924,000</a:t>
            </a:r>
            <a:endParaRPr lang="en-US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36819" y="1619679"/>
            <a:ext cx="3090028" cy="381243"/>
          </a:xfrm>
          <a:prstGeom prst="rect">
            <a:avLst/>
          </a:prstGeom>
          <a:noFill/>
        </p:spPr>
        <p:txBody>
          <a:bodyPr wrap="square" lIns="103236" tIns="51618" rIns="103236" bIns="51618">
            <a:spAutoFit/>
          </a:bodyPr>
          <a:lstStyle/>
          <a:p>
            <a:pPr algn="r">
              <a:defRPr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 1, owe €1.05m: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90776" y="4241376"/>
            <a:ext cx="4781472" cy="658242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are short in a forward contract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Sell £924,000 for</a:t>
            </a: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€1,050,119.33</a:t>
            </a: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47888" y="3837094"/>
            <a:ext cx="3948112" cy="381243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Repay loan with</a:t>
            </a: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€1,050,000</a:t>
            </a: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28139" y="3089095"/>
            <a:ext cx="6113735" cy="6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easy profit of €119.33 will attract trades that will force prices back into line. </a:t>
            </a:r>
            <a:endParaRPr lang="en-US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705362" y="1939239"/>
            <a:ext cx="1286238" cy="4004361"/>
            <a:chOff x="6859428" y="1384298"/>
            <a:chExt cx="1370015" cy="3161860"/>
          </a:xfrm>
        </p:grpSpPr>
        <p:sp>
          <p:nvSpPr>
            <p:cNvPr id="9239" name="AutoShape 34"/>
            <p:cNvSpPr>
              <a:spLocks noChangeArrowheads="1"/>
            </p:cNvSpPr>
            <p:nvPr/>
          </p:nvSpPr>
          <p:spPr bwMode="auto">
            <a:xfrm rot="-5400000">
              <a:off x="5963506" y="2280220"/>
              <a:ext cx="3161860" cy="1370015"/>
            </a:xfrm>
            <a:prstGeom prst="rightArrow">
              <a:avLst>
                <a:gd name="adj1" fmla="val 50000"/>
                <a:gd name="adj2" fmla="val 8334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240" name="Rectangle 51"/>
            <p:cNvSpPr>
              <a:spLocks noChangeArrowheads="1"/>
            </p:cNvSpPr>
            <p:nvPr/>
          </p:nvSpPr>
          <p:spPr bwMode="auto">
            <a:xfrm rot="16200000">
              <a:off x="6160680" y="2802048"/>
              <a:ext cx="2906589" cy="58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Sell £924,000 per forward contract</a:t>
              </a:r>
              <a:endPara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83791" y="6643162"/>
            <a:ext cx="3979209" cy="2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7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64054" y="4980999"/>
                <a:ext cx="416171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€</m:t>
                      </m:r>
                      <m:r>
                        <m:rPr>
                          <m:nor/>
                        </m:rPr>
                        <a:rPr lang="en-US" dirty="0" smtClean="0"/>
                        <m:t>£</m:t>
                      </m:r>
                      <m:r>
                        <m:rPr>
                          <m:nor/>
                        </m:rPr>
                        <a:rPr lang="en-US" b="0" i="0" dirty="0" smtClean="0"/>
                        <m:t>924</m:t>
                      </m:r>
                      <m:r>
                        <m:rPr>
                          <m:nor/>
                        </m:rPr>
                        <a:rPr lang="en-US" dirty="0" smtClean="0"/>
                        <m:t>,000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€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1.00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0.8799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=€1,050,119.33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054" y="4980999"/>
                <a:ext cx="4161717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95292" y="5832200"/>
                <a:ext cx="357501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€</m:t>
                      </m:r>
                      <m:r>
                        <m:rPr>
                          <m:nor/>
                        </m:rPr>
                        <a:rPr lang="en-US" b="0" i="0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1,000,000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0.80</m:t>
                          </m:r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£8</m:t>
                      </m:r>
                      <m:r>
                        <m:rPr>
                          <m:nor/>
                        </m:rPr>
                        <a:rPr lang="en-US" b="0" i="0" dirty="0" smtClean="0"/>
                        <m:t>00</m:t>
                      </m:r>
                      <m:r>
                        <m:rPr>
                          <m:nor/>
                        </m:rPr>
                        <a:rPr lang="en-US" dirty="0"/>
                        <m:t>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92" y="5832200"/>
                <a:ext cx="3575018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8" grpId="0" animBg="1"/>
      <p:bldP spid="37" grpId="0"/>
      <p:bldP spid="40" grpId="0"/>
      <p:bldP spid="42" grpId="0"/>
      <p:bldP spid="47" grpId="0"/>
      <p:bldP spid="50" grpId="0"/>
      <p:bldP spid="4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IRP Holds: Part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Suppose that the one-year forward rate was a tiny bit too high at </a:t>
            </a:r>
            <a:r>
              <a:rPr lang="en-US" altLang="en-US" sz="2400" dirty="0" smtClean="0">
                <a:solidFill>
                  <a:srgbClr val="000000"/>
                </a:solidFill>
              </a:rPr>
              <a:t>£0.8801/€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An astute trader would move quickly to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Borrow £800,000 at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£</a:t>
            </a:r>
            <a:r>
              <a:rPr lang="en-US" altLang="en-US" sz="2000" dirty="0" smtClean="0">
                <a:solidFill>
                  <a:srgbClr val="000000"/>
                </a:solidFill>
              </a:rPr>
              <a:t> = 15½%.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Trade £800,000 for €1,000,000 at spot rates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Invest €1,000,000 at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€</a:t>
            </a:r>
            <a:r>
              <a:rPr lang="en-US" altLang="en-US" sz="2000" dirty="0" smtClean="0">
                <a:solidFill>
                  <a:srgbClr val="000000"/>
                </a:solidFill>
              </a:rPr>
              <a:t> = 5%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Enter into a long position in a one-year forward contract on £924,000 at £0.8801/€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In one year he has a cash outflow of €1,050,000 from the forward contract and owes £924,000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</a:rPr>
              <a:t>Risk-free arbitrage profit of €119.31</a:t>
            </a:r>
            <a:endParaRPr lang="en-US" altLang="en-US" sz="2400" dirty="0" smtClean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800600" y="6514214"/>
            <a:ext cx="3962400" cy="3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8</a:t>
            </a:fld>
            <a:endParaRPr lang="en-US" alt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3862" y="807519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Why IRP Holds: Part 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04865" y="2188772"/>
            <a:ext cx="6689286" cy="663583"/>
            <a:chOff x="358" y="772"/>
            <a:chExt cx="2539" cy="362"/>
          </a:xfrm>
        </p:grpSpPr>
        <p:sp>
          <p:nvSpPr>
            <p:cNvPr id="11299" name="Line 5"/>
            <p:cNvSpPr>
              <a:spLocks noChangeShapeType="1"/>
            </p:cNvSpPr>
            <p:nvPr/>
          </p:nvSpPr>
          <p:spPr bwMode="auto">
            <a:xfrm>
              <a:off x="417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300" name="Line 6"/>
            <p:cNvSpPr>
              <a:spLocks noChangeShapeType="1"/>
            </p:cNvSpPr>
            <p:nvPr/>
          </p:nvSpPr>
          <p:spPr bwMode="auto">
            <a:xfrm>
              <a:off x="2800" y="772"/>
              <a:ext cx="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301" name="Line 7"/>
            <p:cNvSpPr>
              <a:spLocks noChangeShapeType="1"/>
            </p:cNvSpPr>
            <p:nvPr/>
          </p:nvSpPr>
          <p:spPr bwMode="auto">
            <a:xfrm>
              <a:off x="417" y="852"/>
              <a:ext cx="23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302" name="Rectangle 8"/>
            <p:cNvSpPr>
              <a:spLocks noChangeArrowheads="1"/>
            </p:cNvSpPr>
            <p:nvPr/>
          </p:nvSpPr>
          <p:spPr bwMode="auto">
            <a:xfrm>
              <a:off x="358" y="916"/>
              <a:ext cx="12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03" name="Rectangle 9"/>
            <p:cNvSpPr>
              <a:spLocks noChangeArrowheads="1"/>
            </p:cNvSpPr>
            <p:nvPr/>
          </p:nvSpPr>
          <p:spPr bwMode="auto">
            <a:xfrm>
              <a:off x="2703" y="916"/>
              <a:ext cx="19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039" y="1830127"/>
            <a:ext cx="1426771" cy="381243"/>
          </a:xfrm>
          <a:prstGeom prst="rect">
            <a:avLst/>
          </a:prstGeom>
        </p:spPr>
        <p:txBody>
          <a:bodyPr wrap="none" lIns="103236" tIns="51618" rIns="103236" bIns="51618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€1,000,000 </a:t>
            </a:r>
            <a:endParaRPr lang="en-US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871098" y="1524000"/>
            <a:ext cx="2783452" cy="730260"/>
            <a:chOff x="1683770" y="571500"/>
            <a:chExt cx="2759779" cy="914400"/>
          </a:xfrm>
        </p:grpSpPr>
        <p:sp>
          <p:nvSpPr>
            <p:cNvPr id="11297" name="AutoShape 34"/>
            <p:cNvSpPr>
              <a:spLocks noChangeArrowheads="1"/>
            </p:cNvSpPr>
            <p:nvPr/>
          </p:nvSpPr>
          <p:spPr bwMode="auto">
            <a:xfrm>
              <a:off x="1683770" y="571500"/>
              <a:ext cx="2759779" cy="914400"/>
            </a:xfrm>
            <a:prstGeom prst="rightArrow">
              <a:avLst>
                <a:gd name="adj1" fmla="val 50000"/>
                <a:gd name="adj2" fmla="val 833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08197" y="810715"/>
              <a:ext cx="1668575" cy="479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6179" indent="-516179" defTabSz="914067" eaLnBrk="0" hangingPunct="0">
                <a:spcBef>
                  <a:spcPct val="20000"/>
                </a:spcBef>
                <a:buClr>
                  <a:srgbClr val="330066"/>
                </a:buClr>
                <a:buSzPct val="70000"/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Invest at </a:t>
              </a:r>
              <a:r>
                <a:rPr lang="en-US" i="1" kern="0" dirty="0" err="1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kern="0" baseline="-250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€</a:t>
              </a:r>
              <a:r>
                <a:rPr lang="en-US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= 5%</a:t>
              </a:r>
            </a:p>
            <a:p>
              <a:pPr>
                <a:defRPr/>
              </a:pPr>
              <a:endPara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81181" y="1787486"/>
            <a:ext cx="3999492" cy="381243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€10,000 ×(1.05) = €1,050,000   </a:t>
            </a:r>
            <a:endParaRPr lang="en-US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40212" y="4366515"/>
            <a:ext cx="2795588" cy="12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0 Sell </a:t>
            </a: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£800,000 for </a:t>
            </a: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€1m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spot; go long in forward contract on </a:t>
            </a: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£924,000</a:t>
            </a: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at £0.8801/€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0800000">
            <a:off x="733425" y="2909075"/>
            <a:ext cx="915988" cy="1444625"/>
          </a:xfrm>
          <a:prstGeom prst="downArrow">
            <a:avLst>
              <a:gd name="adj1" fmla="val 61537"/>
              <a:gd name="adj2" fmla="val 624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103236" tIns="51618" rIns="103236" bIns="516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2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538663" y="5257800"/>
            <a:ext cx="3332162" cy="1040632"/>
            <a:chOff x="4085197" y="4493574"/>
            <a:chExt cx="2907005" cy="912776"/>
          </a:xfrm>
        </p:grpSpPr>
        <p:sp>
          <p:nvSpPr>
            <p:cNvPr id="15" name="Rectangle 14"/>
            <p:cNvSpPr/>
            <p:nvPr/>
          </p:nvSpPr>
          <p:spPr>
            <a:xfrm>
              <a:off x="4186298" y="4716335"/>
              <a:ext cx="2805904" cy="5129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067" eaLnBrk="0" hangingPunct="0">
                <a:spcBef>
                  <a:spcPct val="20000"/>
                </a:spcBef>
                <a:buClr>
                  <a:srgbClr val="330066"/>
                </a:buClr>
                <a:buSzPct val="70000"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At </a:t>
              </a:r>
              <a:r>
                <a:rPr lang="en-US" sz="1600" i="1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</a:t>
              </a: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 0, Borrow </a:t>
              </a:r>
              <a:r>
                <a:rPr lang="en-US" sz="16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£800,000</a:t>
              </a: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at </a:t>
              </a:r>
              <a:endParaRPr lang="en-US" sz="16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defTabSz="914067" eaLnBrk="0" hangingPunct="0">
                <a:spcBef>
                  <a:spcPts val="0"/>
                </a:spcBef>
                <a:buClr>
                  <a:srgbClr val="330066"/>
                </a:buClr>
                <a:buSzPct val="70000"/>
                <a:defRPr/>
              </a:pPr>
              <a:r>
                <a:rPr lang="en-US" sz="1600" i="1" kern="0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  <a:r>
                <a:rPr lang="en-US" sz="1600" kern="0" baseline="-250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</a:t>
              </a:r>
              <a:r>
                <a:rPr lang="en-US" sz="1600" kern="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= 15½%</a:t>
              </a:r>
            </a:p>
          </p:txBody>
        </p:sp>
        <p:sp>
          <p:nvSpPr>
            <p:cNvPr id="11287" name="AutoShape 34"/>
            <p:cNvSpPr>
              <a:spLocks noChangeArrowheads="1"/>
            </p:cNvSpPr>
            <p:nvPr/>
          </p:nvSpPr>
          <p:spPr bwMode="auto">
            <a:xfrm rot="10800000">
              <a:off x="4085197" y="4493574"/>
              <a:ext cx="2809776" cy="912776"/>
            </a:xfrm>
            <a:prstGeom prst="rightArrow">
              <a:avLst>
                <a:gd name="adj1" fmla="val 50000"/>
                <a:gd name="adj2" fmla="val 8332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894637" y="5544101"/>
            <a:ext cx="1170290" cy="3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£924,000</a:t>
            </a:r>
            <a:endParaRPr lang="en-US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8355" y="1581475"/>
            <a:ext cx="952282" cy="381243"/>
          </a:xfrm>
          <a:prstGeom prst="rect">
            <a:avLst/>
          </a:prstGeom>
          <a:noFill/>
        </p:spPr>
        <p:txBody>
          <a:bodyPr wrap="none" lIns="103236" tIns="51618" rIns="103236" bIns="51618">
            <a:spAutoFit/>
          </a:bodyPr>
          <a:lstStyle/>
          <a:p>
            <a:pPr>
              <a:defRPr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receive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86000" y="2506507"/>
            <a:ext cx="4679548" cy="658242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are long in a forward contract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Buy £924,000 at </a:t>
            </a: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£0.8801/€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97238" y="3575050"/>
            <a:ext cx="2940005" cy="381243"/>
          </a:xfrm>
          <a:prstGeom prst="rect">
            <a:avLst/>
          </a:prstGeom>
        </p:spPr>
        <p:txBody>
          <a:bodyPr wrap="none" lIns="103236" tIns="51618" rIns="103236" bIns="5161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Repay loan with</a:t>
            </a: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£924,000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744788" y="4495800"/>
            <a:ext cx="5149850" cy="6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easy money will attract traders who will force prices back into line. </a:t>
            </a:r>
            <a:endParaRPr lang="en-US" alt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05016" y="3193807"/>
            <a:ext cx="5038725" cy="381243"/>
          </a:xfrm>
          <a:prstGeom prst="rect">
            <a:avLst/>
          </a:prstGeom>
        </p:spPr>
        <p:txBody>
          <a:bodyPr lIns="103236" tIns="51618" rIns="103236" bIns="51618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will only cost €1,049,880.70 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894638" y="2452739"/>
            <a:ext cx="1016000" cy="2689174"/>
            <a:chOff x="7105490" y="1636377"/>
            <a:chExt cx="914400" cy="3060259"/>
          </a:xfrm>
        </p:grpSpPr>
        <p:sp>
          <p:nvSpPr>
            <p:cNvPr id="11284" name="AutoShape 34"/>
            <p:cNvSpPr>
              <a:spLocks noChangeArrowheads="1"/>
            </p:cNvSpPr>
            <p:nvPr/>
          </p:nvSpPr>
          <p:spPr bwMode="auto">
            <a:xfrm rot="5400000">
              <a:off x="6032560" y="2709307"/>
              <a:ext cx="3060259" cy="914400"/>
            </a:xfrm>
            <a:prstGeom prst="rightArrow">
              <a:avLst>
                <a:gd name="adj1" fmla="val 50000"/>
                <a:gd name="adj2" fmla="val 833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285" name="Rectangle 35"/>
            <p:cNvSpPr>
              <a:spLocks noChangeArrowheads="1"/>
            </p:cNvSpPr>
            <p:nvPr/>
          </p:nvSpPr>
          <p:spPr bwMode="auto">
            <a:xfrm rot="16200000">
              <a:off x="6520489" y="3181209"/>
              <a:ext cx="2115442" cy="33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Buy £924,000 forward</a:t>
              </a:r>
              <a:endPara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743825" y="5141913"/>
            <a:ext cx="1384300" cy="381243"/>
          </a:xfrm>
          <a:prstGeom prst="rect">
            <a:avLst/>
          </a:prstGeom>
          <a:noFill/>
        </p:spPr>
        <p:txBody>
          <a:bodyPr lIns="103236" tIns="51618" rIns="103236" bIns="51618">
            <a:spAutoFit/>
          </a:bodyPr>
          <a:lstStyle/>
          <a:p>
            <a:pPr algn="ctr">
              <a:defRPr/>
            </a:pP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1 owe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65425" y="4106863"/>
            <a:ext cx="3837687" cy="381243"/>
          </a:xfrm>
          <a:prstGeom prst="rect">
            <a:avLst/>
          </a:prstGeom>
        </p:spPr>
        <p:txBody>
          <a:bodyPr wrap="none" lIns="103236" tIns="51618" rIns="103236" bIns="51618">
            <a:spAutoFit/>
          </a:bodyPr>
          <a:lstStyle/>
          <a:p>
            <a:pPr marL="342327" indent="-342327" defTabSz="914067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Risk-free arbitrage profit of €119.31</a:t>
            </a:r>
          </a:p>
        </p:txBody>
      </p:sp>
      <p:sp>
        <p:nvSpPr>
          <p:cNvPr id="43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43636" y="6514214"/>
            <a:ext cx="4277001" cy="3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610600" y="6514214"/>
            <a:ext cx="533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6-</a:t>
            </a:r>
            <a:fld id="{377F7980-62BE-4998-84E9-19EC6A6E0016}" type="slidenum">
              <a:rPr lang="en-US" altLang="en-US" sz="900" smtClean="0">
                <a:cs typeface="Arial" charset="0"/>
              </a:rPr>
              <a:pPr algn="r" eaLnBrk="1" hangingPunct="1"/>
              <a:t>9</a:t>
            </a:fld>
            <a:endParaRPr lang="en-US" altLang="en-US" sz="1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95292" y="5832200"/>
                <a:ext cx="357501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kern="0" dirty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€</m:t>
                      </m:r>
                      <m:r>
                        <m:rPr>
                          <m:nor/>
                        </m:rPr>
                        <a:rPr lang="en-US" b="0" i="0" kern="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1,000,000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£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0.80</m:t>
                          </m:r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1.00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£8</m:t>
                      </m:r>
                      <m:r>
                        <m:rPr>
                          <m:nor/>
                        </m:rPr>
                        <a:rPr lang="en-US" b="0" i="0" dirty="0" smtClean="0"/>
                        <m:t>00</m:t>
                      </m:r>
                      <m:r>
                        <m:rPr>
                          <m:nor/>
                        </m:rPr>
                        <a:rPr lang="en-US" dirty="0"/>
                        <m:t>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92" y="5832200"/>
                <a:ext cx="3575018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8" grpId="0" animBg="1"/>
      <p:bldP spid="37" grpId="0"/>
      <p:bldP spid="40" grpId="0"/>
      <p:bldP spid="42" grpId="0"/>
      <p:bldP spid="47" grpId="0"/>
      <p:bldP spid="50" grpId="0"/>
      <p:bldP spid="35" grpId="0"/>
      <p:bldP spid="44" grpId="0"/>
      <p:bldP spid="45" grpId="0"/>
      <p:bldP spid="48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2324</TotalTime>
  <Words>4659</Words>
  <Application>Microsoft Office PowerPoint</Application>
  <PresentationFormat>On-screen Show (4:3)</PresentationFormat>
  <Paragraphs>585</Paragraphs>
  <Slides>47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template</vt:lpstr>
      <vt:lpstr>Equation</vt:lpstr>
      <vt:lpstr>International Parity Relationships and Forecasting Exchange Rates</vt:lpstr>
      <vt:lpstr>Chapter Outline</vt:lpstr>
      <vt:lpstr>Interest Rate Parity Defined</vt:lpstr>
      <vt:lpstr>Interest Rate Parity Example</vt:lpstr>
      <vt:lpstr>Interest Rate Parity Example</vt:lpstr>
      <vt:lpstr>Why IRP Holds: Part 1</vt:lpstr>
      <vt:lpstr>Why IRP Holds: Part 1</vt:lpstr>
      <vt:lpstr>Why IRP Holds: Part 2</vt:lpstr>
      <vt:lpstr>Why IRP Holds: Part 2</vt:lpstr>
      <vt:lpstr>EXHIBIT 6.1 Dollar Cash Flows to an Arbitrage Portfolio </vt:lpstr>
      <vt:lpstr>Multi-Year Interest Rate Parity</vt:lpstr>
      <vt:lpstr>IRP Even More Carefully Defined</vt:lpstr>
      <vt:lpstr>Currency Carry Trade</vt:lpstr>
      <vt:lpstr>Currency Carry Trade Example</vt:lpstr>
      <vt:lpstr>EXHIBIT 6.4 Interest Rate Spreads and Exchange Rate Changes: Six-Month Carry Trade Periods for Australian Dollar–Japanese Yen Pair </vt:lpstr>
      <vt:lpstr>Reasons for Deviations from IRP</vt:lpstr>
      <vt:lpstr>EXHIBIT 6.5 Interest Rate Parity with Transaction Costs</vt:lpstr>
      <vt:lpstr>Transactions Costs Example</vt:lpstr>
      <vt:lpstr>PowerPoint Presentation</vt:lpstr>
      <vt:lpstr>PowerPoint Presentation</vt:lpstr>
      <vt:lpstr>Why This May Seem Confusing</vt:lpstr>
      <vt:lpstr>Setting Dealer Forward Bid and Ask</vt:lpstr>
      <vt:lpstr>Setting Dealer Forward Bid Price</vt:lpstr>
      <vt:lpstr>Setting Dealer Forward Ask Price</vt:lpstr>
      <vt:lpstr>PPP and Exchange Rate Determination</vt:lpstr>
      <vt:lpstr>PPP and Exchange Rate Determination</vt:lpstr>
      <vt:lpstr>PPP and IRP</vt:lpstr>
      <vt:lpstr>Expected Rate of Change in Exchange Rate as Inflation Differential</vt:lpstr>
      <vt:lpstr>Expected Rate of Change in Exchange Rate as Interest Rate Differential</vt:lpstr>
      <vt:lpstr>EXHIBIT 6.7 Real Effective Exchange Rates for Selected Currencies (Index, 2010 = 100) </vt:lpstr>
      <vt:lpstr>Evidence on PPP</vt:lpstr>
      <vt:lpstr>EXHIBIT 6.8 A Guide to World Prices: March 2016 </vt:lpstr>
      <vt:lpstr>Approximate Equilibrium Exchange Rate Relationships</vt:lpstr>
      <vt:lpstr>The Exact Fisher Effects</vt:lpstr>
      <vt:lpstr>International Fisher Effect</vt:lpstr>
      <vt:lpstr>International Fisher Effect</vt:lpstr>
      <vt:lpstr>Exact Equilibrium Exchange Rate Relationships</vt:lpstr>
      <vt:lpstr>EXHIBIT 6.9 How Large is India’s Economy? </vt:lpstr>
      <vt:lpstr>Forecasting Exchange Rates: Efficient Markets Approach</vt:lpstr>
      <vt:lpstr>Forecasting Exchange Rates: Fundamental Approach</vt:lpstr>
      <vt:lpstr>Forecasting Exchange Rates: Technical Approach</vt:lpstr>
      <vt:lpstr>EXHIBIT 6.11 Moving Average Crossover Rule: Golden Cross vs. Death Cross </vt:lpstr>
      <vt:lpstr>EXHIBIT 6.12 Head-and-Shoulders Pattern: A Reversal Signal </vt:lpstr>
      <vt:lpstr>Performance of the Forecasters</vt:lpstr>
      <vt:lpstr>Summary</vt:lpstr>
      <vt:lpstr>Summary (continued)</vt:lpstr>
      <vt:lpstr>Summary (concluded)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tsonly</dc:creator>
  <cp:lastModifiedBy>Bathurst, Noelle</cp:lastModifiedBy>
  <cp:revision>101</cp:revision>
  <dcterms:created xsi:type="dcterms:W3CDTF">2010-12-17T11:54:02Z</dcterms:created>
  <dcterms:modified xsi:type="dcterms:W3CDTF">2017-02-22T15:55:32Z</dcterms:modified>
</cp:coreProperties>
</file>