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77" r:id="rId2"/>
    <p:sldId id="378" r:id="rId3"/>
    <p:sldId id="379" r:id="rId4"/>
    <p:sldId id="381" r:id="rId5"/>
    <p:sldId id="382" r:id="rId6"/>
    <p:sldId id="404" r:id="rId7"/>
    <p:sldId id="383" r:id="rId8"/>
    <p:sldId id="440" r:id="rId9"/>
    <p:sldId id="384" r:id="rId10"/>
    <p:sldId id="441" r:id="rId11"/>
    <p:sldId id="385" r:id="rId12"/>
    <p:sldId id="386" r:id="rId13"/>
    <p:sldId id="387" r:id="rId14"/>
    <p:sldId id="388" r:id="rId15"/>
    <p:sldId id="389" r:id="rId16"/>
    <p:sldId id="390" r:id="rId17"/>
    <p:sldId id="403" r:id="rId18"/>
    <p:sldId id="391" r:id="rId19"/>
    <p:sldId id="392" r:id="rId20"/>
    <p:sldId id="442" r:id="rId21"/>
    <p:sldId id="393" r:id="rId22"/>
    <p:sldId id="394" r:id="rId23"/>
    <p:sldId id="395" r:id="rId24"/>
    <p:sldId id="396" r:id="rId25"/>
    <p:sldId id="443" r:id="rId26"/>
    <p:sldId id="397" r:id="rId27"/>
    <p:sldId id="398" r:id="rId28"/>
    <p:sldId id="399" r:id="rId29"/>
    <p:sldId id="400" r:id="rId30"/>
    <p:sldId id="444" r:id="rId31"/>
    <p:sldId id="401"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423" r:id="rId50"/>
    <p:sldId id="424" r:id="rId51"/>
    <p:sldId id="425" r:id="rId52"/>
    <p:sldId id="426"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FDB940"/>
    <a:srgbClr val="D4EAE4"/>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67315" autoAdjust="0"/>
  </p:normalViewPr>
  <p:slideViewPr>
    <p:cSldViewPr>
      <p:cViewPr varScale="1">
        <p:scale>
          <a:sx n="46" d="100"/>
          <a:sy n="46" d="100"/>
        </p:scale>
        <p:origin x="2070" y="48"/>
      </p:cViewPr>
      <p:guideLst>
        <p:guide orient="horz" pos="2160"/>
        <p:guide pos="2880"/>
      </p:guideLst>
    </p:cSldViewPr>
  </p:slideViewPr>
  <p:outlineViewPr>
    <p:cViewPr>
      <p:scale>
        <a:sx n="33" d="100"/>
        <a:sy n="33" d="100"/>
      </p:scale>
      <p:origin x="0" y="-6642"/>
    </p:cViewPr>
  </p:outlineViewPr>
  <p:notesTextViewPr>
    <p:cViewPr>
      <p:scale>
        <a:sx n="1" d="1"/>
        <a:sy n="1" d="1"/>
      </p:scale>
      <p:origin x="0" y="0"/>
    </p:cViewPr>
  </p:notesText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11/10/2021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11/10/2021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workflow analysis is a detailed</a:t>
            </a:r>
            <a:r>
              <a:rPr lang="en-US" baseline="0" dirty="0"/>
              <a:t> study of the flow of work from job to job in a work process.</a:t>
            </a:r>
          </a:p>
          <a:p>
            <a:endParaRPr lang="en-US" baseline="0" dirty="0"/>
          </a:p>
          <a:p>
            <a:r>
              <a:rPr lang="en-US" baseline="0" dirty="0"/>
              <a:t>A process chart (as in this slide) is a workflow chart that shows the flow of inputs and outputs from a particular job. </a:t>
            </a:r>
          </a:p>
          <a:p>
            <a:endParaRPr lang="en-US" baseline="0" dirty="0"/>
          </a:p>
          <a:p>
            <a:r>
              <a:rPr lang="en-US" baseline="0" dirty="0"/>
              <a:t>To answer questions like the below,  a workflow analysis should be done:</a:t>
            </a:r>
          </a:p>
          <a:p>
            <a:r>
              <a:rPr lang="en-US" baseline="0" dirty="0"/>
              <a:t>“Does how this job relates to other jobs make sense?”</a:t>
            </a:r>
          </a:p>
          <a:p>
            <a:r>
              <a:rPr lang="en-US" baseline="0" dirty="0"/>
              <a:t>“Should this job even exist?”</a:t>
            </a:r>
          </a:p>
          <a:p>
            <a:r>
              <a:rPr lang="en-US" baseline="0" dirty="0"/>
              <a:t>“Should we redesign how this job is done?”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12</a:t>
            </a:fld>
            <a:endParaRPr lang="en-US" dirty="0"/>
          </a:p>
        </p:txBody>
      </p:sp>
    </p:spTree>
    <p:extLst>
      <p:ext uri="{BB962C8B-B14F-4D97-AF65-F5344CB8AC3E}">
        <p14:creationId xmlns:p14="http://schemas.microsoft.com/office/powerpoint/2010/main" val="169191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Process Reengineering is redesigning business processes, usually by combining steps, so that small multifunction process teams using information technology do the jobs formerly done</a:t>
            </a:r>
            <a:r>
              <a:rPr lang="en-US" baseline="0" dirty="0"/>
              <a:t> by a sequence of departments. </a:t>
            </a:r>
          </a:p>
          <a:p>
            <a:endParaRPr lang="en-US" baseline="0" dirty="0"/>
          </a:p>
          <a:p>
            <a:r>
              <a:rPr lang="en-US" baseline="0" dirty="0"/>
              <a:t>The basic reengineering process involves the steps listed in this slide.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371774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process reengineering can</a:t>
            </a:r>
            <a:r>
              <a:rPr lang="en-US" baseline="0" dirty="0"/>
              <a:t> result in the following changes to an existing job position through job redesign or the creation of a new job position.</a:t>
            </a:r>
          </a:p>
          <a:p>
            <a:endParaRPr lang="en-US" baseline="0" dirty="0"/>
          </a:p>
          <a:p>
            <a:r>
              <a:rPr lang="en-US" baseline="0" dirty="0"/>
              <a:t>Methods of job redesign include:</a:t>
            </a:r>
          </a:p>
          <a:p>
            <a:pPr marL="228600" indent="-228600">
              <a:buAutoNum type="arabicPeriod"/>
            </a:pPr>
            <a:r>
              <a:rPr lang="en-US" dirty="0"/>
              <a:t>Job enlargement means assigning</a:t>
            </a:r>
            <a:r>
              <a:rPr lang="en-US" baseline="0" dirty="0"/>
              <a:t> workers additional same-level activities. This means more duties within the job position that may contribute toward an employee feeling a sense of pride that his or her responsibilities have increased. </a:t>
            </a:r>
          </a:p>
          <a:p>
            <a:pPr marL="228600" indent="-228600">
              <a:buAutoNum type="arabicPeriod"/>
            </a:pPr>
            <a:r>
              <a:rPr lang="en-US" baseline="0" dirty="0"/>
              <a:t>Job rotation is systematically moving workers from one job to another. This job redesign strategy is helpful in adding to or building on to employee competencies, if an organization requires broader knowledge of the organization skills. </a:t>
            </a:r>
          </a:p>
          <a:p>
            <a:pPr marL="228600" indent="-228600">
              <a:buAutoNum type="arabicPeriod"/>
            </a:pPr>
            <a:r>
              <a:rPr lang="en-US" baseline="0" dirty="0"/>
              <a:t>Job enrichment is redesigning jobs in a way that increases the opportunities for the worker to experience feelings of responsibility, achievement, growth, and recognition.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35997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LO3: </a:t>
            </a:r>
            <a:r>
              <a:rPr lang="en-US" sz="1200" dirty="0">
                <a:solidFill>
                  <a:srgbClr val="4C9A77"/>
                </a:solidFill>
              </a:rPr>
              <a:t>Explain how to use at least three methods of collecting job analysis information, including interviews, questionnaires, and observations.</a:t>
            </a:r>
          </a:p>
          <a:p>
            <a:endParaRPr lang="en-US" sz="1200" dirty="0">
              <a:solidFill>
                <a:srgbClr val="4C9A77"/>
              </a:solidFill>
            </a:endParaRPr>
          </a:p>
          <a:p>
            <a:r>
              <a:rPr lang="en-US" sz="1200" dirty="0">
                <a:solidFill>
                  <a:srgbClr val="4C9A77"/>
                </a:solidFill>
              </a:rPr>
              <a:t>There are various methods for actually collecting</a:t>
            </a:r>
            <a:r>
              <a:rPr lang="en-US" sz="1200" baseline="0" dirty="0">
                <a:solidFill>
                  <a:srgbClr val="4C9A77"/>
                </a:solidFill>
              </a:rPr>
              <a:t> job information, and one should use those that best fit the organization’s purpose. Actually collecting the job analysis information is straightforward. We’ll look at some of these methods of collecting job analysis information.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15</a:t>
            </a:fld>
            <a:endParaRPr lang="en-US" dirty="0"/>
          </a:p>
        </p:txBody>
      </p:sp>
    </p:spTree>
    <p:extLst>
      <p:ext uri="{BB962C8B-B14F-4D97-AF65-F5344CB8AC3E}">
        <p14:creationId xmlns:p14="http://schemas.microsoft.com/office/powerpoint/2010/main" val="1908685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collecting job analysis information is by</a:t>
            </a:r>
            <a:r>
              <a:rPr lang="en-US" baseline="0" dirty="0"/>
              <a:t> conducting interviews within the workplace to obtain what activities are involved in a job position. </a:t>
            </a:r>
            <a:r>
              <a:rPr lang="en-US" dirty="0"/>
              <a:t>Managers may conduct individual interviews with each employee, group interviews with groups</a:t>
            </a:r>
            <a:r>
              <a:rPr lang="en-US" baseline="0" dirty="0"/>
              <a:t> of employees who have the same job, and/or supervisor interviews with one or more supervisors who know the job. </a:t>
            </a:r>
          </a:p>
          <a:p>
            <a:endParaRPr lang="en-US" baseline="0" dirty="0"/>
          </a:p>
          <a:p>
            <a:r>
              <a:rPr lang="en-US" baseline="0" dirty="0"/>
              <a:t>The worker should understand the reason for the interview. There’s a tendency for workers to view such interviews as “efficiency evaluations” and to hesitate to describe their jobs accurately. </a:t>
            </a:r>
          </a:p>
          <a:p>
            <a:endParaRPr lang="en-US" baseline="0" dirty="0"/>
          </a:p>
          <a:p>
            <a:r>
              <a:rPr lang="en-US" baseline="0" dirty="0"/>
              <a:t>This slide lists some of the typical questions asked in this type of job analysis interview.</a:t>
            </a:r>
          </a:p>
          <a:p>
            <a:endParaRPr lang="en-US" baseline="0" dirty="0"/>
          </a:p>
          <a:p>
            <a:r>
              <a:rPr lang="en-US" baseline="0" dirty="0"/>
              <a:t>Structured interviews are when managers use structured guides with the same types of questions, and job analysts who collect information can observe the work by using the questionnaires.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16</a:t>
            </a:fld>
            <a:endParaRPr lang="en-US" dirty="0"/>
          </a:p>
        </p:txBody>
      </p:sp>
    </p:spTree>
    <p:extLst>
      <p:ext uri="{BB962C8B-B14F-4D97-AF65-F5344CB8AC3E}">
        <p14:creationId xmlns:p14="http://schemas.microsoft.com/office/powerpoint/2010/main" val="112185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methods for collecting job analysis information include questionnaires, observations, and participant diary/logs. </a:t>
            </a:r>
          </a:p>
          <a:p>
            <a:endParaRPr lang="en-US" baseline="0" dirty="0"/>
          </a:p>
          <a:p>
            <a:r>
              <a:rPr lang="en-US" baseline="0" dirty="0"/>
              <a:t>Having employees fill out questionnaires to describe their job duties and responsibilities is a great way to obtain information from those that actually do the job. Some questionnaires are structured checklists while other questionnaires seek to obtain qualitative data with questions such as “describe the major duties of your job.”</a:t>
            </a:r>
          </a:p>
          <a:p>
            <a:endParaRPr lang="en-US" baseline="0" dirty="0"/>
          </a:p>
          <a:p>
            <a:r>
              <a:rPr lang="en-US" baseline="0" dirty="0"/>
              <a:t>Direct observations are especially useful when jobs consist mainly of observable physical activities—assembly-line workers and accounting clerks are examples. However, observations are not appropriate when the job requires a lot of focus and mental activity by the employee working the job. Managers often use direct observations and interviews together.</a:t>
            </a:r>
          </a:p>
          <a:p>
            <a:endParaRPr lang="en-US" baseline="0" dirty="0"/>
          </a:p>
          <a:p>
            <a:r>
              <a:rPr lang="en-US" baseline="0" dirty="0"/>
              <a:t>Participant diary and logs are another excellent way to obtain first-hand information from employees who are actually participating in the job. This method are daily listings made by workers of every activity in which they engage in, along with the time each activity takes. </a:t>
            </a:r>
          </a:p>
          <a:p>
            <a:endParaRPr lang="en-US" baseline="0" dirty="0"/>
          </a:p>
          <a:p>
            <a:r>
              <a:rPr lang="en-US" sz="1200" b="0" i="0" u="none" strike="noStrike" kern="1200" baseline="0" dirty="0">
                <a:solidFill>
                  <a:schemeClr val="tx1"/>
                </a:solidFill>
                <a:latin typeface="+mn-lt"/>
                <a:ea typeface="+mn-ea"/>
                <a:cs typeface="+mn-cs"/>
              </a:rPr>
              <a:t>Qualitative methods like interviews and questionnaires are not always suitable. For example, if your aim is to compare jobs for pay purposes, a mere listing of duties may not suffice. You may need to say that, in effect, “Job A is twice as challenging</a:t>
            </a:r>
          </a:p>
          <a:p>
            <a:r>
              <a:rPr lang="en-US" sz="1200" b="0" i="0" u="none" strike="noStrike" kern="1200" baseline="0" dirty="0">
                <a:solidFill>
                  <a:schemeClr val="tx1"/>
                </a:solidFill>
                <a:latin typeface="+mn-lt"/>
                <a:ea typeface="+mn-ea"/>
                <a:cs typeface="+mn-cs"/>
              </a:rPr>
              <a:t>as Job B, and so is worth twice the pay.” For this, quantitative job ratings are useful.</a:t>
            </a:r>
            <a:endParaRPr lang="en-US" baseline="0" dirty="0"/>
          </a:p>
          <a:p>
            <a:endParaRPr lang="en-US" baseline="0" dirty="0"/>
          </a:p>
          <a:p>
            <a:r>
              <a:rPr lang="en-US" baseline="0" dirty="0"/>
              <a:t>Electronic Job analysis methods are becoming more increasingly used by employers and are electronic or Web-based job analysis methods. The job analyst may use the Web to review existing information about a job and then may send a questionnaire through the Web to job experts in remote locations. This analysis may also include a Skype session to follow up on finalizing knowledge, skills, abilities, and other characteristics required by the job.</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323977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popular quantitative analysis tool is the Position Analysis Questionnaire (PAQ).</a:t>
            </a:r>
          </a:p>
          <a:p>
            <a:endParaRPr lang="en-US" dirty="0"/>
          </a:p>
          <a:p>
            <a:r>
              <a:rPr lang="en-US" dirty="0"/>
              <a:t>In this slide,</a:t>
            </a:r>
            <a:r>
              <a:rPr lang="en-US" baseline="0" dirty="0"/>
              <a:t> we see an example of a portion of a completed page from the Position Analysis Questionnaire.</a:t>
            </a:r>
          </a:p>
          <a:p>
            <a:endParaRPr lang="en-US" baseline="0" dirty="0"/>
          </a:p>
          <a:p>
            <a:r>
              <a:rPr lang="en-US" baseline="0" dirty="0"/>
              <a:t>A PAQ is a questionnaire used to collect quantifiable data concerning the duties and responsibilities of various jobs. Sometimes collecting quantifying data is more appropriate than qualitative methods such as interviews and questionnaires in which discussions are captured. A PAQ score can be added up and shows the rating on each of the job’s activities. The PAQ’s strength is in assigning jobs to job classes to clarify for pay purposes.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19</a:t>
            </a:fld>
            <a:endParaRPr lang="en-US" dirty="0"/>
          </a:p>
        </p:txBody>
      </p:sp>
    </p:spTree>
    <p:extLst>
      <p:ext uri="{BB962C8B-B14F-4D97-AF65-F5344CB8AC3E}">
        <p14:creationId xmlns:p14="http://schemas.microsoft.com/office/powerpoint/2010/main" val="174019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LO4: Explain how you would write a job description.</a:t>
            </a:r>
          </a:p>
          <a:p>
            <a:endParaRPr lang="en-US" dirty="0"/>
          </a:p>
          <a:p>
            <a:r>
              <a:rPr lang="en-US" dirty="0"/>
              <a:t>The most important product of job analysis is the job description.</a:t>
            </a:r>
          </a:p>
          <a:p>
            <a:endParaRPr lang="en-US" dirty="0"/>
          </a:p>
          <a:p>
            <a:r>
              <a:rPr lang="en-US" dirty="0"/>
              <a:t>A</a:t>
            </a:r>
            <a:r>
              <a:rPr lang="en-US" baseline="0" dirty="0"/>
              <a:t> job description is a written statement of what the worker actually does, how he/she does it, and what the job’s working conditions are. This information is used to write job specifications; this information lists the knowledge, abilities, and skills required to perform the job satisfactorily.</a:t>
            </a:r>
          </a:p>
          <a:p>
            <a:endParaRPr lang="en-US" baseline="0" dirty="0"/>
          </a:p>
          <a:p>
            <a:r>
              <a:rPr lang="en-US" baseline="0" dirty="0"/>
              <a:t>Most job descriptions contain sections that cover the following:</a:t>
            </a:r>
          </a:p>
          <a:p>
            <a:pPr marL="283464" indent="-283464">
              <a:buFont typeface="+mj-lt"/>
              <a:buAutoNum type="arabicPeriod"/>
            </a:pPr>
            <a:r>
              <a:rPr lang="en-US" sz="1200" b="1" dirty="0">
                <a:solidFill>
                  <a:schemeClr val="tx1">
                    <a:lumMod val="75000"/>
                    <a:lumOff val="25000"/>
                  </a:schemeClr>
                </a:solidFill>
              </a:rPr>
              <a:t>Job Identification </a:t>
            </a:r>
            <a:r>
              <a:rPr lang="en-US" sz="1200" dirty="0">
                <a:solidFill>
                  <a:schemeClr val="tx1">
                    <a:lumMod val="75000"/>
                    <a:lumOff val="25000"/>
                  </a:schemeClr>
                </a:solidFill>
              </a:rPr>
              <a:t>(contains</a:t>
            </a:r>
            <a:r>
              <a:rPr lang="en-US" sz="1200" baseline="0" dirty="0">
                <a:solidFill>
                  <a:schemeClr val="tx1">
                    <a:lumMod val="75000"/>
                    <a:lumOff val="25000"/>
                  </a:schemeClr>
                </a:solidFill>
              </a:rPr>
              <a:t> job title, job grade, date of approval, salary, or pay scale): The FLSA status section identifies the job as exempt or nonexempt.</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Job Summary</a:t>
            </a:r>
            <a:r>
              <a:rPr lang="en-US" sz="1200" dirty="0">
                <a:solidFill>
                  <a:schemeClr val="tx1">
                    <a:lumMod val="75000"/>
                    <a:lumOff val="25000"/>
                  </a:schemeClr>
                </a:solidFill>
              </a:rPr>
              <a:t>: This should summarize the essence of the job, and include</a:t>
            </a:r>
            <a:r>
              <a:rPr lang="en-US" sz="1200" baseline="0" dirty="0">
                <a:solidFill>
                  <a:schemeClr val="tx1">
                    <a:lumMod val="75000"/>
                    <a:lumOff val="25000"/>
                  </a:schemeClr>
                </a:solidFill>
              </a:rPr>
              <a:t> only its major functions or activities.</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Responsibilities and Duties</a:t>
            </a:r>
            <a:r>
              <a:rPr lang="en-US" sz="1200" dirty="0">
                <a:solidFill>
                  <a:schemeClr val="tx1">
                    <a:lumMod val="75000"/>
                    <a:lumOff val="25000"/>
                  </a:schemeClr>
                </a:solidFill>
              </a:rPr>
              <a:t>: This is at the heart</a:t>
            </a:r>
            <a:r>
              <a:rPr lang="en-US" sz="1200" baseline="0" dirty="0">
                <a:solidFill>
                  <a:schemeClr val="tx1">
                    <a:lumMod val="75000"/>
                    <a:lumOff val="25000"/>
                  </a:schemeClr>
                </a:solidFill>
              </a:rPr>
              <a:t> of the job description. This would present a list of the job’s significant responsibilities and duties.</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Authority of Incumbent</a:t>
            </a:r>
            <a:r>
              <a:rPr lang="en-US" sz="1200" dirty="0">
                <a:solidFill>
                  <a:schemeClr val="tx1">
                    <a:lumMod val="75000"/>
                    <a:lumOff val="25000"/>
                  </a:schemeClr>
                </a:solidFill>
              </a:rPr>
              <a:t>: This identifies</a:t>
            </a:r>
            <a:r>
              <a:rPr lang="en-US" sz="1200" baseline="0" dirty="0">
                <a:solidFill>
                  <a:schemeClr val="tx1">
                    <a:lumMod val="75000"/>
                    <a:lumOff val="25000"/>
                  </a:schemeClr>
                </a:solidFill>
              </a:rPr>
              <a:t> the authority span of the job position. T</a:t>
            </a:r>
            <a:r>
              <a:rPr lang="en-US" sz="1200" dirty="0">
                <a:solidFill>
                  <a:schemeClr val="tx1">
                    <a:lumMod val="75000"/>
                    <a:lumOff val="25000"/>
                  </a:schemeClr>
                </a:solidFill>
              </a:rPr>
              <a:t>his would include information</a:t>
            </a:r>
            <a:r>
              <a:rPr lang="en-US" sz="1200" baseline="0" dirty="0">
                <a:solidFill>
                  <a:schemeClr val="tx1">
                    <a:lumMod val="75000"/>
                    <a:lumOff val="25000"/>
                  </a:schemeClr>
                </a:solidFill>
              </a:rPr>
              <a:t> of the jobholder’s relationship with others, reporting structure position, etc.</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Standards of Performance: </a:t>
            </a:r>
            <a:r>
              <a:rPr lang="en-US" sz="1200" b="0" dirty="0">
                <a:solidFill>
                  <a:schemeClr val="tx1">
                    <a:lumMod val="75000"/>
                    <a:lumOff val="25000"/>
                  </a:schemeClr>
                </a:solidFill>
              </a:rPr>
              <a:t>This sets out expectations</a:t>
            </a:r>
            <a:r>
              <a:rPr lang="en-US" sz="1200" b="0" baseline="0" dirty="0">
                <a:solidFill>
                  <a:schemeClr val="tx1">
                    <a:lumMod val="75000"/>
                    <a:lumOff val="25000"/>
                  </a:schemeClr>
                </a:solidFill>
              </a:rPr>
              <a:t> of the job.</a:t>
            </a:r>
            <a:endParaRPr lang="en-US" sz="1200" b="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Working Conditions: </a:t>
            </a:r>
            <a:r>
              <a:rPr lang="en-US" sz="1200" b="0" dirty="0">
                <a:solidFill>
                  <a:schemeClr val="tx1">
                    <a:lumMod val="75000"/>
                    <a:lumOff val="25000"/>
                  </a:schemeClr>
                </a:solidFill>
              </a:rPr>
              <a:t>Provides the context of the job position</a:t>
            </a:r>
            <a:r>
              <a:rPr lang="en-US" sz="1200" b="0" baseline="0" dirty="0">
                <a:solidFill>
                  <a:schemeClr val="tx1">
                    <a:lumMod val="75000"/>
                    <a:lumOff val="25000"/>
                  </a:schemeClr>
                </a:solidFill>
              </a:rPr>
              <a:t> (outdoors, indoors, etc.)</a:t>
            </a:r>
            <a:endParaRPr lang="en-US" sz="1200" b="1"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Job Specification</a:t>
            </a:r>
          </a:p>
          <a:p>
            <a:pPr marL="742950" indent="-742950">
              <a:buFont typeface="+mj-lt"/>
              <a:buAutoNum type="arabicPeriod"/>
            </a:pPr>
            <a:endParaRPr lang="en-US" sz="1200" b="1" dirty="0">
              <a:solidFill>
                <a:schemeClr val="tx1">
                  <a:lumMod val="75000"/>
                  <a:lumOff val="25000"/>
                </a:schemeClr>
              </a:solidFill>
            </a:endParaRPr>
          </a:p>
          <a:p>
            <a:pPr marL="0" indent="0">
              <a:buFont typeface="+mj-lt"/>
              <a:buNone/>
            </a:pPr>
            <a:r>
              <a:rPr lang="en-US" sz="1200" b="0" dirty="0">
                <a:solidFill>
                  <a:schemeClr val="tx1">
                    <a:lumMod val="75000"/>
                    <a:lumOff val="25000"/>
                  </a:schemeClr>
                </a:solidFill>
              </a:rPr>
              <a:t>Another</a:t>
            </a:r>
            <a:r>
              <a:rPr lang="en-US" sz="1200" b="0" baseline="0" dirty="0">
                <a:solidFill>
                  <a:schemeClr val="tx1">
                    <a:lumMod val="75000"/>
                    <a:lumOff val="25000"/>
                  </a:schemeClr>
                </a:solidFill>
              </a:rPr>
              <a:t> way to view job titles and duties is to just use social media like LinkedIn. Using O*Net is another source to find information on job descriptions.</a:t>
            </a:r>
            <a:endParaRPr lang="en-US" sz="1200" b="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1553598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this slide, we see a partial sample of a Job Description document. This document was obtained from Pearson Education.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244553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Employers must comply with the Americans with Disabilities Act (ADA). Under the ADA, the individual must have the requisite skills, educational background, and experience to perform the job’s essential functions. The EEOC says, “essential functions are the basic job duties that an employee must be able to perform, with or without reasonable accommodation.”</a:t>
            </a:r>
          </a:p>
          <a:p>
            <a:endParaRPr lang="en-US" baseline="0" dirty="0"/>
          </a:p>
          <a:p>
            <a:r>
              <a:rPr lang="en-US" baseline="0" dirty="0"/>
              <a:t>Factors to consider include:</a:t>
            </a:r>
          </a:p>
          <a:p>
            <a:pPr marL="228600" indent="-228600">
              <a:buAutoNum type="arabicPeriod"/>
            </a:pPr>
            <a:r>
              <a:rPr lang="en-US" baseline="0" dirty="0"/>
              <a:t>Whether the position exists to perform that function.</a:t>
            </a:r>
          </a:p>
          <a:p>
            <a:pPr marL="228600" indent="-228600">
              <a:buAutoNum type="arabicPeriod"/>
            </a:pPr>
            <a:r>
              <a:rPr lang="en-US" baseline="0" dirty="0"/>
              <a:t>The number of other employees available to perform the function.</a:t>
            </a:r>
          </a:p>
          <a:p>
            <a:pPr marL="228600" indent="-228600">
              <a:buAutoNum type="arabicPeriod"/>
            </a:pPr>
            <a:r>
              <a:rPr lang="en-US" baseline="0" dirty="0"/>
              <a:t>The degree of expertise or skill required to perform the function.</a:t>
            </a:r>
          </a:p>
          <a:p>
            <a:pPr marL="228600" indent="-228600">
              <a:buAutoNum type="arabicPeriod"/>
            </a:pPr>
            <a:r>
              <a:rPr lang="en-US" baseline="0" dirty="0"/>
              <a:t>Whether employees in the position are actually required to perform the function.</a:t>
            </a:r>
          </a:p>
          <a:p>
            <a:pPr marL="228600" indent="-228600">
              <a:buAutoNum type="arabicPeriod"/>
            </a:pPr>
            <a:r>
              <a:rPr lang="en-US" baseline="0" dirty="0"/>
              <a:t>What degree of expertise or skill required to perform that function.</a:t>
            </a:r>
          </a:p>
          <a:p>
            <a:pPr marL="228600" indent="-228600">
              <a:buAutoNum type="arabicPeriod"/>
            </a:pPr>
            <a:endParaRPr lang="en-US" baseline="0" dirty="0"/>
          </a:p>
          <a:p>
            <a:pPr marL="0" indent="0">
              <a:buNone/>
            </a:pPr>
            <a:r>
              <a:rPr lang="en-US" baseline="0" dirty="0"/>
              <a:t>Reasonable accommodations might include:</a:t>
            </a:r>
          </a:p>
          <a:p>
            <a:pPr marL="228600" indent="-228600">
              <a:buAutoNum type="arabicPeriod"/>
            </a:pPr>
            <a:r>
              <a:rPr lang="en-US" baseline="0" dirty="0"/>
              <a:t>Acquiring or modifying equipment or devices.</a:t>
            </a:r>
          </a:p>
          <a:p>
            <a:pPr marL="228600" indent="-228600">
              <a:buAutoNum type="arabicPeriod"/>
            </a:pPr>
            <a:r>
              <a:rPr lang="en-US" baseline="0" dirty="0"/>
              <a:t>Job restructuring.</a:t>
            </a:r>
          </a:p>
          <a:p>
            <a:pPr marL="228600" indent="-228600">
              <a:buAutoNum type="arabicPeriod"/>
            </a:pPr>
            <a:r>
              <a:rPr lang="en-US" baseline="0" dirty="0"/>
              <a:t>Part-time or modified work schedules.</a:t>
            </a:r>
          </a:p>
          <a:p>
            <a:pPr marL="228600" indent="-228600">
              <a:buAutoNum type="arabicPeriod"/>
            </a:pPr>
            <a:r>
              <a:rPr lang="en-US" baseline="0" dirty="0"/>
              <a:t>Reassignment to a vacant position.</a:t>
            </a:r>
          </a:p>
          <a:p>
            <a:pPr marL="228600" indent="-228600">
              <a:buAutoNum type="arabicPeriod"/>
            </a:pPr>
            <a:r>
              <a:rPr lang="en-US" baseline="0" dirty="0"/>
              <a:t>Adjusting or modifying examinations, training materials, or policies.</a:t>
            </a:r>
          </a:p>
          <a:p>
            <a:pPr marL="228600" indent="-228600">
              <a:buAutoNum type="arabicPeriod"/>
            </a:pPr>
            <a:r>
              <a:rPr lang="en-US" baseline="0" dirty="0"/>
              <a:t>Providing readers and interpreters.</a:t>
            </a:r>
          </a:p>
          <a:p>
            <a:pPr marL="228600" indent="-228600">
              <a:buAutoNum type="arabicPeriod"/>
            </a:pPr>
            <a:r>
              <a:rPr lang="en-US" baseline="0" dirty="0"/>
              <a:t>Making the workplace readily accessible.</a:t>
            </a:r>
          </a:p>
          <a:p>
            <a:pPr marL="228600" indent="-228600">
              <a:buAutoNum type="arabicPeriod"/>
            </a:pPr>
            <a:endParaRPr lang="en-US" baseline="0" dirty="0"/>
          </a:p>
          <a:p>
            <a:pPr marL="0" indent="0">
              <a:buNone/>
            </a:pPr>
            <a:r>
              <a:rPr lang="en-US" baseline="0" dirty="0"/>
              <a:t>Standards of Performance and Working Conditions lists what the company expects the employee to achieve for each of the job description’s main duties and responsibilities.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180548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 of this chapter, you will be able to: </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Define talent management, and explain why it is important.</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Discuss the process of job analysis, including why it is important.</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how to use at least three methods of collecting job analysis information, including interviews, questionnaires, and observations.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290938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LO5: Explain how to write a job specification.</a:t>
            </a:r>
          </a:p>
          <a:p>
            <a:endParaRPr lang="en-US" dirty="0"/>
          </a:p>
          <a:p>
            <a:r>
              <a:rPr lang="en-US" dirty="0"/>
              <a:t>The</a:t>
            </a:r>
            <a:r>
              <a:rPr lang="en-US" baseline="0" dirty="0"/>
              <a:t> job specification takes the job description and answers the question, “What human traits and experience are required to do this job effectively?”</a:t>
            </a:r>
          </a:p>
          <a:p>
            <a:endParaRPr lang="en-US" baseline="0" dirty="0"/>
          </a:p>
          <a:p>
            <a:r>
              <a:rPr lang="en-US" baseline="0" dirty="0"/>
              <a:t>Writing job specifications for trained and experienced employees is relatively straightforward. The job specification tends to focus on factors such as length of previous service, quality of relevant training, and previous job performance. It’s more complex though to write job specifications for jobs being filled with untrained workers.</a:t>
            </a:r>
          </a:p>
          <a:p>
            <a:endParaRPr lang="en-US" baseline="0" dirty="0"/>
          </a:p>
          <a:p>
            <a:r>
              <a:rPr lang="en-US" baseline="0" dirty="0"/>
              <a:t>Most job specifications simply reflect the educated guesses of people like supervisors and human resource managers. The basic procedure is to ask, “What does it take in terms of education, intelligence, training, etc., to get the job done?”</a:t>
            </a:r>
          </a:p>
          <a:p>
            <a:endParaRPr lang="en-US" baseline="0" dirty="0"/>
          </a:p>
          <a:p>
            <a:r>
              <a:rPr lang="en-US" baseline="0" dirty="0"/>
              <a:t>Basing job specifications on statistical analysis rather than only judgment, is the more defensible approach, but it’s more difficult. The aim is to determine statistically the relationship between (1) some predictor and (2) some indicator or criterion of job effectiveness. </a:t>
            </a:r>
          </a:p>
          <a:p>
            <a:endParaRPr lang="en-US" baseline="0" dirty="0"/>
          </a:p>
          <a:p>
            <a:r>
              <a:rPr lang="en-US" baseline="0" dirty="0"/>
              <a:t>Job-requirement matrix is a more complete description of what the worker does and how and why he or she does it. It clarifies each task’s purpose and each duty’s required knowledge, skills, abilities, and other characteristics.</a:t>
            </a:r>
          </a:p>
          <a:p>
            <a:endParaRPr lang="en-US" baseline="0" dirty="0"/>
          </a:p>
          <a:p>
            <a:r>
              <a:rPr lang="en-US" baseline="0" dirty="0"/>
              <a:t>The task statement is a written item that shows what the worker does on one particular job task; how the worker does it; the knowledge, skills, and aptitudes required to do it; and the purpose of the task.</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16449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LO6: List some human traits</a:t>
            </a:r>
            <a:r>
              <a:rPr lang="en-US" baseline="0" dirty="0"/>
              <a:t> and behaviors you would want an employee to bring to a job if employment engagement is important to doing the job well. </a:t>
            </a:r>
          </a:p>
          <a:p>
            <a:endParaRPr lang="en-US" baseline="0" dirty="0"/>
          </a:p>
          <a:p>
            <a:r>
              <a:rPr lang="en-US" baseline="0" dirty="0"/>
              <a:t>Employee engagement refers to being psychologically involved in, connected to, and committed to getting one’s job done. </a:t>
            </a:r>
          </a:p>
          <a:p>
            <a:endParaRPr lang="en-US" baseline="0" dirty="0"/>
          </a:p>
          <a:p>
            <a:r>
              <a:rPr lang="en-US" sz="1200" b="0" i="0" u="none" strike="noStrike" kern="1200" baseline="0" dirty="0">
                <a:solidFill>
                  <a:schemeClr val="tx1"/>
                </a:solidFill>
                <a:latin typeface="+mn-lt"/>
                <a:ea typeface="+mn-ea"/>
                <a:cs typeface="+mn-cs"/>
              </a:rPr>
              <a:t>In terms of the job specification, the human resource consulting company Development Dimensions International conducted a study of 3,800 employees, and identified several personal characteristics that seemed to predict the likelihood someone</a:t>
            </a:r>
          </a:p>
          <a:p>
            <a:r>
              <a:rPr lang="en-US" sz="1200" b="0" i="0" u="none" strike="noStrike" kern="1200" baseline="0" dirty="0">
                <a:solidFill>
                  <a:schemeClr val="tx1"/>
                </a:solidFill>
                <a:latin typeface="+mn-lt"/>
                <a:ea typeface="+mn-ea"/>
                <a:cs typeface="+mn-cs"/>
              </a:rPr>
              <a:t>would be engaged. These traits included adaptability, passion for work, emotional maturity, positive disposition, self-advocacy, and achievement orientation. </a:t>
            </a:r>
          </a:p>
          <a:p>
            <a:endParaRPr lang="en-US" sz="1200" b="0" i="0" u="none" strike="noStrike" kern="1200" baseline="0" dirty="0">
              <a:solidFill>
                <a:schemeClr val="tx1"/>
              </a:solidFill>
              <a:latin typeface="+mn-lt"/>
              <a:ea typeface="+mn-ea"/>
              <a:cs typeface="+mn-cs"/>
            </a:endParaRPr>
          </a:p>
          <a:p>
            <a:r>
              <a:rPr lang="en-US" baseline="0" dirty="0"/>
              <a:t>With the growing importance of employee engagement, many employers today are appointing special employee engagement managers, with titles such as Employee Engagement Manager or Director of Employee Engagement. HR personnel and managers have created the company’s goals to include employee engagement and it is included in the job descriptions by designing activities that are engaging. The textbook shows an example of an Employee Engagement Manager Job Description.</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3941453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LO7: Explain</a:t>
            </a:r>
            <a:r>
              <a:rPr lang="en-US" baseline="0" dirty="0"/>
              <a:t> how to write competency-based models.</a:t>
            </a:r>
          </a:p>
          <a:p>
            <a:endParaRPr lang="en-US" baseline="0" dirty="0"/>
          </a:p>
          <a:p>
            <a:r>
              <a:rPr lang="en-US" baseline="0" dirty="0"/>
              <a:t>Competency-based job analysis involves describing the job in terms of measurable, observable, and behavioral competencies (knowledge, skills, and/or behaviors that an employee doing that job must exhibit to do the job well.) </a:t>
            </a:r>
          </a:p>
          <a:p>
            <a:endParaRPr lang="en-US" baseline="0" dirty="0"/>
          </a:p>
          <a:p>
            <a:r>
              <a:rPr lang="en-US" baseline="0" dirty="0"/>
              <a:t>While a majority of companies still use job descriptions, many are using a newer approach such as competency models or profiles—the knowledge and skills someone needs to do the job. </a:t>
            </a:r>
          </a:p>
          <a:p>
            <a:endParaRPr lang="en-US" baseline="0" dirty="0"/>
          </a:p>
          <a:p>
            <a:r>
              <a:rPr lang="en-US" baseline="0" dirty="0"/>
              <a:t>The aim of compiling such models is to summarize what “competencies” some require for exceptional performance, specifically skills, behavior, knowledge, and/or experience.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98030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an example of a competency</a:t>
            </a:r>
            <a:r>
              <a:rPr lang="en-US" baseline="0" dirty="0"/>
              <a:t> model/job profile for a Human Resource Manager.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2813374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the job’s required competencies is similar to traditional job analysis. Interviews</a:t>
            </a:r>
            <a:r>
              <a:rPr lang="en-US" baseline="0" dirty="0"/>
              <a:t> with job incumbents and supervisors ask open-ended questions regarding job responsibilities and activities.</a:t>
            </a:r>
          </a:p>
          <a:p>
            <a:endParaRPr lang="en-US" baseline="0" dirty="0"/>
          </a:p>
          <a:p>
            <a:r>
              <a:rPr lang="en-US" baseline="0" dirty="0"/>
              <a:t>Statements like this might be asked: “In order to perform this job competently, the employee should be able to…”</a:t>
            </a:r>
          </a:p>
          <a:p>
            <a:endParaRPr lang="en-US" baseline="0" dirty="0"/>
          </a:p>
          <a:p>
            <a:r>
              <a:rPr lang="en-US" baseline="0" dirty="0"/>
              <a:t>Ideally, the competency statement will include three elements—the name and brief description; description of the observable behaviors; and proficiency levels. </a:t>
            </a:r>
          </a:p>
          <a:p>
            <a:endParaRPr lang="en-US" baseline="0" dirty="0"/>
          </a:p>
          <a:p>
            <a:r>
              <a:rPr lang="en-US" baseline="0" dirty="0"/>
              <a:t>For example, for a project manager:</a:t>
            </a:r>
          </a:p>
          <a:p>
            <a:r>
              <a:rPr lang="en-US" baseline="0" dirty="0"/>
              <a:t>Proficiency level 1: Identifies project risks and dependencies and communicates routinely to stakeholders</a:t>
            </a:r>
          </a:p>
          <a:p>
            <a:r>
              <a:rPr lang="en-US" baseline="0" dirty="0"/>
              <a:t>Proficiency level 2: Develops systems to monitor risks and dependencies and report changes</a:t>
            </a:r>
          </a:p>
          <a:p>
            <a:r>
              <a:rPr lang="en-US" baseline="0" dirty="0"/>
              <a:t>Proficiency level 3: Anticipates changing conditions and impact to risks and dependencies and takes preventative action</a:t>
            </a:r>
          </a:p>
          <a:p>
            <a:r>
              <a:rPr lang="en-US" baseline="0" dirty="0"/>
              <a:t>Proficiency level 4: Proactively identifies implications of related internal and external business conditions to risks and dependencies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1545284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we discussed the following:</a:t>
            </a:r>
          </a:p>
          <a:p>
            <a:pPr marL="180000" indent="-180000">
              <a:buFont typeface="+mj-lt"/>
              <a:buAutoNum type="arabicPeriod"/>
            </a:pPr>
            <a:r>
              <a:rPr lang="en-US" sz="1200" dirty="0">
                <a:solidFill>
                  <a:schemeClr val="tx1">
                    <a:lumMod val="75000"/>
                    <a:lumOff val="25000"/>
                  </a:schemeClr>
                </a:solidFill>
              </a:rPr>
              <a:t>The talent management process</a:t>
            </a:r>
          </a:p>
          <a:p>
            <a:pPr marL="180000" indent="-180000">
              <a:buFont typeface="+mj-lt"/>
              <a:buAutoNum type="arabicPeriod"/>
            </a:pPr>
            <a:r>
              <a:rPr lang="en-US" sz="1200" dirty="0">
                <a:solidFill>
                  <a:schemeClr val="tx1">
                    <a:lumMod val="75000"/>
                    <a:lumOff val="25000"/>
                  </a:schemeClr>
                </a:solidFill>
              </a:rPr>
              <a:t>The basics of job analysis</a:t>
            </a:r>
          </a:p>
          <a:p>
            <a:pPr marL="180000" indent="-180000">
              <a:buFont typeface="+mj-lt"/>
              <a:buAutoNum type="arabicPeriod"/>
            </a:pPr>
            <a:r>
              <a:rPr lang="en-US" sz="1200" dirty="0">
                <a:solidFill>
                  <a:schemeClr val="tx1">
                    <a:lumMod val="75000"/>
                    <a:lumOff val="25000"/>
                  </a:schemeClr>
                </a:solidFill>
              </a:rPr>
              <a:t>The various methods for collecting job analysis information</a:t>
            </a:r>
          </a:p>
          <a:p>
            <a:pPr marL="180000" indent="-180000">
              <a:buFont typeface="+mj-lt"/>
              <a:buAutoNum type="arabicPeriod"/>
            </a:pPr>
            <a:r>
              <a:rPr lang="en-US" sz="1200" dirty="0">
                <a:solidFill>
                  <a:schemeClr val="tx1">
                    <a:lumMod val="75000"/>
                    <a:lumOff val="25000"/>
                  </a:schemeClr>
                </a:solidFill>
              </a:rPr>
              <a:t>Writing job descriptions</a:t>
            </a:r>
          </a:p>
          <a:p>
            <a:pPr marL="180000" indent="-180000">
              <a:buFont typeface="+mj-lt"/>
              <a:buAutoNum type="arabicPeriod"/>
            </a:pPr>
            <a:r>
              <a:rPr lang="en-US" sz="1200" dirty="0">
                <a:solidFill>
                  <a:schemeClr val="tx1">
                    <a:lumMod val="75000"/>
                    <a:lumOff val="25000"/>
                  </a:schemeClr>
                </a:solidFill>
              </a:rPr>
              <a:t>Writing job specifications</a:t>
            </a:r>
          </a:p>
          <a:p>
            <a:pPr marL="180000" indent="-180000">
              <a:buFont typeface="+mj-lt"/>
              <a:buAutoNum type="arabicPeriod"/>
            </a:pPr>
            <a:r>
              <a:rPr lang="en-US" sz="1200" dirty="0">
                <a:solidFill>
                  <a:schemeClr val="tx1">
                    <a:lumMod val="75000"/>
                    <a:lumOff val="25000"/>
                  </a:schemeClr>
                </a:solidFill>
              </a:rPr>
              <a:t>Human traits and behaviors that predict employee engagement</a:t>
            </a:r>
          </a:p>
          <a:p>
            <a:pPr marL="180000" indent="-180000">
              <a:buFont typeface="+mj-lt"/>
              <a:buAutoNum type="arabicPeriod"/>
            </a:pPr>
            <a:r>
              <a:rPr lang="en-US" sz="1200">
                <a:solidFill>
                  <a:schemeClr val="tx1">
                    <a:lumMod val="75000"/>
                    <a:lumOff val="25000"/>
                  </a:schemeClr>
                </a:solidFill>
              </a:rPr>
              <a:t>Competency-based job analysis</a:t>
            </a:r>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3029980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chapter, we will cover</a:t>
            </a:r>
            <a:r>
              <a:rPr lang="en-US" baseline="0" dirty="0"/>
              <a:t> workforce planning and forecasting, effective recruiting, sources of candidates, employee engagement, outside sources of candidates, recruiting a diverse workforce, and developing and using application forms.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 of this chapter, you will be able to:</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the main techniques used in employment planning and forecasting.</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Answer the question: “Why is effective recruiting important?”</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Name and describe the main internal sources of candidates.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2239054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 the conclusion of this chapter, you will be able to:</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Discuss a workforce planning method you would use to improve employee engagement.</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List and discuss the main sources of outside candidates.</a:t>
            </a:r>
          </a:p>
          <a:p>
            <a:pPr marL="0" indent="-180000">
              <a:buAutoNum type="arabicPeriod" startAt="4"/>
            </a:pPr>
            <a:r>
              <a:rPr lang="en-US" sz="1200" dirty="0">
                <a:solidFill>
                  <a:schemeClr val="tx1">
                    <a:lumMod val="75000"/>
                    <a:lumOff val="25000"/>
                  </a:schemeClr>
                </a:solidFill>
                <a:ea typeface="ＭＳ Ｐゴシック" pitchFamily="34" charset="-128"/>
                <a:cs typeface="Lucida Sans Unicode" pitchFamily="34" charset="0"/>
              </a:rPr>
              <a:t>Explain how to recruit a more diverse workforce.</a:t>
            </a:r>
          </a:p>
          <a:p>
            <a:pPr marL="0" marR="0" indent="-180000" algn="l" defTabSz="914400" rtl="0" eaLnBrk="1" fontAlgn="auto" latinLnBrk="0" hangingPunct="1">
              <a:lnSpc>
                <a:spcPct val="100000"/>
              </a:lnSpc>
              <a:spcBef>
                <a:spcPts val="0"/>
              </a:spcBef>
              <a:spcAft>
                <a:spcPts val="0"/>
              </a:spcAft>
              <a:buClrTx/>
              <a:buSzTx/>
              <a:buFontTx/>
              <a:buAutoNum type="arabicPeriod" startAt="4"/>
              <a:tabLst/>
              <a:defRPr/>
            </a:pPr>
            <a:r>
              <a:rPr lang="en-US" altLang="en-US" sz="1200" dirty="0">
                <a:solidFill>
                  <a:schemeClr val="tx1">
                    <a:lumMod val="75000"/>
                    <a:lumOff val="25000"/>
                  </a:schemeClr>
                </a:solidFill>
                <a:ea typeface="ＭＳ Ｐゴシック" pitchFamily="34" charset="-128"/>
                <a:cs typeface="Lucida Sans Unicode" pitchFamily="34" charset="0"/>
              </a:rPr>
              <a:t>Discuss the main issue to address in developing application forms.</a:t>
            </a:r>
          </a:p>
          <a:p>
            <a:pPr marL="514350" indent="-514350">
              <a:buAutoNum type="arabicPeriod" startAt="4"/>
            </a:pPr>
            <a:endParaRPr lang="en-US" sz="1200" dirty="0">
              <a:solidFill>
                <a:schemeClr val="tx1">
                  <a:lumMod val="75000"/>
                  <a:lumOff val="25000"/>
                </a:schemeClr>
              </a:solidFill>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34</a:t>
            </a:fld>
            <a:endParaRPr lang="en-US" dirty="0"/>
          </a:p>
        </p:txBody>
      </p:sp>
    </p:spTree>
    <p:extLst>
      <p:ext uri="{BB962C8B-B14F-4D97-AF65-F5344CB8AC3E}">
        <p14:creationId xmlns:p14="http://schemas.microsoft.com/office/powerpoint/2010/main" val="3800994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LO1: Explain the main techniques used in employment planning and forecasting.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Workforce or employment or personnel planning is the process of deciding what positions the firm will have to fill, and how to fill them. Its aim is to identify and address the gaps between the employer’s workforce today, and the firm’s projected workforce needs.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We will be looking at the various techniques used in employment planning and forecasting.</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110506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a:t>
            </a:r>
            <a:r>
              <a:rPr lang="en-US" baseline="0" dirty="0"/>
              <a:t> the conclusion of this chapter, you will be able to:</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Explain how you would write a job description.</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Explain how to write a job specification.</a:t>
            </a:r>
          </a:p>
          <a:p>
            <a:pPr marL="0" indent="-180000">
              <a:buAutoNum type="arabicPeriod" startAt="4"/>
            </a:pPr>
            <a:r>
              <a:rPr lang="en-US" sz="1200" dirty="0">
                <a:solidFill>
                  <a:schemeClr val="tx1">
                    <a:lumMod val="75000"/>
                    <a:lumOff val="25000"/>
                  </a:schemeClr>
                </a:solidFill>
                <a:ea typeface="ＭＳ Ｐゴシック" pitchFamily="34" charset="-128"/>
                <a:cs typeface="Lucida Sans Unicode" pitchFamily="34" charset="0"/>
              </a:rPr>
              <a:t>List some human traits and behaviors you would want an employee to bring to a job if employee engagement is important to doing the job well.</a:t>
            </a:r>
          </a:p>
          <a:p>
            <a:pPr marL="0" marR="0" indent="-180000" algn="l" defTabSz="914400" rtl="0" eaLnBrk="1" fontAlgn="auto" latinLnBrk="0" hangingPunct="1">
              <a:lnSpc>
                <a:spcPct val="100000"/>
              </a:lnSpc>
              <a:spcBef>
                <a:spcPts val="0"/>
              </a:spcBef>
              <a:spcAft>
                <a:spcPts val="0"/>
              </a:spcAft>
              <a:buClrTx/>
              <a:buSzTx/>
              <a:buFontTx/>
              <a:buAutoNum type="arabicPeriod" startAt="4"/>
              <a:tabLst/>
              <a:defRPr/>
            </a:pPr>
            <a:r>
              <a:rPr lang="en-US" altLang="en-US" sz="1200" dirty="0">
                <a:solidFill>
                  <a:schemeClr val="tx1">
                    <a:lumMod val="75000"/>
                    <a:lumOff val="25000"/>
                  </a:schemeClr>
                </a:solidFill>
                <a:ea typeface="ＭＳ Ｐゴシック" pitchFamily="34" charset="-128"/>
                <a:cs typeface="Lucida Sans Unicode" pitchFamily="34" charset="0"/>
              </a:rPr>
              <a:t>Explain how to write competency-based</a:t>
            </a:r>
            <a:r>
              <a:rPr lang="en-US" altLang="en-US" sz="1200" baseline="0" dirty="0">
                <a:solidFill>
                  <a:schemeClr val="tx1">
                    <a:lumMod val="75000"/>
                    <a:lumOff val="25000"/>
                  </a:schemeClr>
                </a:solidFill>
                <a:ea typeface="ＭＳ Ｐゴシック" pitchFamily="34" charset="-128"/>
                <a:cs typeface="Lucida Sans Unicode" pitchFamily="34" charset="0"/>
              </a:rPr>
              <a:t> models</a:t>
            </a:r>
            <a:r>
              <a:rPr lang="en-US" altLang="en-US" sz="1200" dirty="0">
                <a:solidFill>
                  <a:schemeClr val="tx1">
                    <a:lumMod val="75000"/>
                    <a:lumOff val="25000"/>
                  </a:schemeClr>
                </a:solidFill>
                <a:ea typeface="ＭＳ Ｐゴシック" pitchFamily="34" charset="-128"/>
                <a:cs typeface="Lucida Sans Unicode" pitchFamily="34" charset="0"/>
              </a:rPr>
              <a:t>.</a:t>
            </a:r>
            <a:endParaRPr lang="en-US" sz="1200" dirty="0">
              <a:solidFill>
                <a:schemeClr val="tx1">
                  <a:lumMod val="75000"/>
                  <a:lumOff val="25000"/>
                </a:schemeClr>
              </a:solidFill>
            </a:endParaRPr>
          </a:p>
          <a:p>
            <a:endParaRPr lang="en-US" dirty="0"/>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a:t>
            </a:fld>
            <a:endParaRPr lang="en-US" dirty="0"/>
          </a:p>
        </p:txBody>
      </p:sp>
    </p:spTree>
    <p:extLst>
      <p:ext uri="{BB962C8B-B14F-4D97-AF65-F5344CB8AC3E}">
        <p14:creationId xmlns:p14="http://schemas.microsoft.com/office/powerpoint/2010/main" val="2329183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image illustrates the steps</a:t>
            </a:r>
            <a:r>
              <a:rPr lang="en-US" baseline="0" dirty="0"/>
              <a:t> in the recruitment and selection process. First, the employer will analyze the company’s needs with employment planning and forecasting results. Then, a pool of candidates will be found through various ways. Next, applicants will apply to slated positions. Selection tools are then used to screen out unqualified candidates and pool the candidates that most fit the job positions. Next, the interviews will take place and the final choice from the candidates will be chosen. This model demonstrates the basic steps in bringing in employees; however, many processes and tools are used throughout this process in choosing the best candidate from the applicant pool.</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3740435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an example of a workforce planning system, typical of what Towers Watson consulting firm would use in analyzing the client’s business plan and workforce data. This type of analysis will help with projections and to better understand business plan changes that influence headcount and skills requirements within jobs.  Systems like this help with what is called </a:t>
            </a:r>
            <a:r>
              <a:rPr lang="en-US" b="1" baseline="0" dirty="0"/>
              <a:t>succession planning. </a:t>
            </a:r>
            <a:r>
              <a:rPr lang="en-US" b="0" baseline="0" dirty="0"/>
              <a:t>Succession planning is the ongoing process of systematically identifying, assessing, and developing organizational leadership to enhance performance.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2586035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workforce and employment planning is best thought</a:t>
            </a:r>
            <a:r>
              <a:rPr lang="en-US" baseline="0" dirty="0"/>
              <a:t> of as an outgrowth of the firm’s strategic and business planning process. Plans to enter a new business, build a new plant, or reduce activities all influence the number of and types of positions to be filled. Many strategic questions are asked first, about what the company will be doing over the next year, two years, five years, etc. In turn, all planning in all areas of the firm are decided based on these questions asked and the analyses done on employment planning decisions. </a:t>
            </a:r>
          </a:p>
          <a:p>
            <a:endParaRPr lang="en-US" baseline="0" dirty="0"/>
          </a:p>
          <a:p>
            <a:r>
              <a:rPr lang="en-US" baseline="0" dirty="0"/>
              <a:t>Supply and demand gaps are analyzed and planned for regarding open positions and available candidates. Forecasted numbers are then projected.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38</a:t>
            </a:fld>
            <a:endParaRPr lang="en-US" dirty="0"/>
          </a:p>
        </p:txBody>
      </p:sp>
    </p:spTree>
    <p:extLst>
      <p:ext uri="{BB962C8B-B14F-4D97-AF65-F5344CB8AC3E}">
        <p14:creationId xmlns:p14="http://schemas.microsoft.com/office/powerpoint/2010/main" val="1733181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Managers consider several factors when forecasting personnel needs. From a practical point of view, the demand for the</a:t>
            </a:r>
            <a:r>
              <a:rPr lang="en-US" altLang="en-US" baseline="0" dirty="0">
                <a:latin typeface="Times-Bold" charset="0"/>
                <a:ea typeface="ＭＳ Ｐゴシック" pitchFamily="34" charset="-128"/>
              </a:rPr>
              <a:t> product or service is paramount. Thus, in manufacturing firms, sales are projected first. Then the volume of production needed to meet sales requirements is determined. Finally, the staff needed to maintain this volume of output is estimated.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Staffing needs reflect demand for its products or services, adjusted for changes the firm plans to make in its strategic goals and for changes in its turnover rate and productivity.</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Trend analysis is the study of a firm’s past employment needs over a period of years to predict future needs. Trend analysis provides an initial rough estimate of future staffing needs.</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Ratio analysis is a forecasting technique for determining future staff needs by using ratios between, for example, sales volume and number of employees needed. Ratio analysis assumes that things like productivity remain about the same. If sales productivity were to rise or fall, the ratio of sales to salespeople would change.</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Scatter plot is a graphical method used to help identify the relationship between two variables. In forecasts of business activity (like sales), you should also be able to estimate your personnel needs.</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39</a:t>
            </a:fld>
            <a:endParaRPr lang="en-US" dirty="0"/>
          </a:p>
        </p:txBody>
      </p:sp>
    </p:spTree>
    <p:extLst>
      <p:ext uri="{BB962C8B-B14F-4D97-AF65-F5344CB8AC3E}">
        <p14:creationId xmlns:p14="http://schemas.microsoft.com/office/powerpoint/2010/main" val="2034476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an example of forecasting personnel for a hospital in determining how many registered nurses (RNs) are needed, we look at the number of beds occupied to see how many RNs are needed.</a:t>
            </a:r>
          </a:p>
          <a:p>
            <a:r>
              <a:rPr lang="en-US" baseline="0" dirty="0"/>
              <a:t>The relationship between hospital size (number of beds) and number of nurses required is what human resources personnel know is needed for projected needs of registered nurses.</a:t>
            </a:r>
          </a:p>
          <a:p>
            <a:r>
              <a:rPr lang="en-US" baseline="0" dirty="0"/>
              <a:t>On the left we see a table stating the number of beds corresponding with number of registered nurses needed. This data could, for example, be from determining what other hospitals have on staff in relation to their personnel. </a:t>
            </a:r>
          </a:p>
          <a:p>
            <a:endParaRPr lang="en-US" baseline="0" dirty="0"/>
          </a:p>
          <a:p>
            <a:r>
              <a:rPr lang="en-US" baseline="0" dirty="0"/>
              <a:t>On the right, the scatter plot, shows the comparison of hospital size and number of nurses. When there is a relationship, a line will tend to fall within the data points. These graphs are helpful, but do have their drawbacks:</a:t>
            </a:r>
          </a:p>
          <a:p>
            <a:pPr marL="48600" indent="-228600">
              <a:buFont typeface="+mj-lt"/>
              <a:buAutoNum type="arabicPeriod"/>
            </a:pPr>
            <a:r>
              <a:rPr lang="en-US" baseline="0" dirty="0"/>
              <a:t>Historical sales/personnel relationships assume that the firm’s existing activities and skill needs will continue as is.</a:t>
            </a:r>
          </a:p>
          <a:p>
            <a:pPr marL="48600" indent="-228600">
              <a:buFont typeface="+mj-lt"/>
              <a:buAutoNum type="arabicPeriod"/>
            </a:pPr>
            <a:r>
              <a:rPr lang="en-US" baseline="0" dirty="0"/>
              <a:t>They tend to reward managers for adding employees, irrespective of the company’s needs.</a:t>
            </a:r>
          </a:p>
          <a:p>
            <a:pPr marL="48600" indent="-228600">
              <a:buFont typeface="+mj-lt"/>
              <a:buAutoNum type="arabicPeriod"/>
            </a:pPr>
            <a:r>
              <a:rPr lang="en-US" baseline="0" dirty="0"/>
              <a:t>They tend to institutionalize existing ways of doing things, even in the face of change.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492990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Computerized forecasts enable managers to build more variables into their personnel</a:t>
            </a:r>
            <a:r>
              <a:rPr lang="en-US" baseline="0" dirty="0"/>
              <a:t> projections. Computerized systems and Excel spreadsheets quickly translate estimates of projected productivity and sales levels into forecastable personnel requirements. Store traffic and staffing retail stores is one example used in these computerized estimates.</a:t>
            </a:r>
          </a:p>
          <a:p>
            <a:endParaRPr lang="en-US" baseline="0" dirty="0"/>
          </a:p>
          <a:p>
            <a:r>
              <a:rPr lang="en-US" baseline="0" dirty="0"/>
              <a:t>Managerial judgment is also an important phenomenon when predicting staffing needs. Few historical trends, ratios, or relationships will continue unchanged into the future. Judgment is then needed to modify the forecast. Important factors that may modify your initial forecast of personnel requirements include decisions to upgrade quality or to enter into new markets.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1992675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also need to know the</a:t>
            </a:r>
            <a:r>
              <a:rPr lang="en-US" baseline="0" dirty="0"/>
              <a:t> forecast for the supply of personnel inside as well as candidates outside.</a:t>
            </a:r>
          </a:p>
          <a:p>
            <a:endParaRPr lang="en-US" baseline="0" dirty="0"/>
          </a:p>
          <a:p>
            <a:r>
              <a:rPr lang="en-US" baseline="0" dirty="0"/>
              <a:t>This graph depicts an example flow of a management replacement chart showing development needs of potential future divisional vice presidents. </a:t>
            </a:r>
          </a:p>
          <a:p>
            <a:endParaRPr lang="en-US" baseline="0" dirty="0"/>
          </a:p>
          <a:p>
            <a:r>
              <a:rPr lang="en-US" baseline="0" dirty="0"/>
              <a:t>Personnel replacement charts, as shown here, are company records showing present performance and </a:t>
            </a:r>
            <a:r>
              <a:rPr lang="en-US" baseline="0" dirty="0" err="1"/>
              <a:t>promotability</a:t>
            </a:r>
            <a:r>
              <a:rPr lang="en-US" baseline="0" dirty="0"/>
              <a:t> of inside candidates for the most important positions. This graph shows the present performance and </a:t>
            </a:r>
            <a:r>
              <a:rPr lang="en-US" baseline="0" dirty="0" err="1"/>
              <a:t>promotability</a:t>
            </a:r>
            <a:r>
              <a:rPr lang="en-US" baseline="0" dirty="0"/>
              <a:t> for each position’s potential replacement. As an alternative, you can develop a position replacement card. For this, you create a card for each position, showing possible replacements as well as their present performance, promotion potential, and training. </a:t>
            </a:r>
          </a:p>
          <a:p>
            <a:endParaRPr lang="en-US" baseline="0" dirty="0"/>
          </a:p>
          <a:p>
            <a:r>
              <a:rPr lang="en-US" baseline="0" dirty="0"/>
              <a:t>A position replacement card is a card prepared for each position in a company to show possible replacement candidates and their qualifications.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2678780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employer should control the personal data stored in the organization’s data banks, and all managers must be vigilant about protecting employees’ privacy,</a:t>
            </a:r>
            <a:r>
              <a:rPr lang="en-US" baseline="0" dirty="0"/>
              <a:t> for several reasons.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this slide, we see guidelines in how to secure company data. This is taken from a security company that is a co-founder of ITRC. Let’s look at some of the tips on securing employment data.</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43</a:t>
            </a:fld>
            <a:endParaRPr lang="en-US" dirty="0"/>
          </a:p>
        </p:txBody>
      </p:sp>
    </p:spTree>
    <p:extLst>
      <p:ext uri="{BB962C8B-B14F-4D97-AF65-F5344CB8AC3E}">
        <p14:creationId xmlns:p14="http://schemas.microsoft.com/office/powerpoint/2010/main" val="1018644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Forecasting what the workforce</a:t>
            </a:r>
            <a:r>
              <a:rPr lang="en-US" baseline="0" dirty="0"/>
              <a:t> availability will be depends first on the manager’s own sense of what’s happening in his or her industry and locale. </a:t>
            </a:r>
          </a:p>
          <a:p>
            <a:r>
              <a:rPr lang="en-US" baseline="0" dirty="0"/>
              <a:t>With more jobs being technology-based, many applicants will lack the necessary skills such as in math and teamwork; the manager will therefore have to factor such things as training and development into the workforce plan.</a:t>
            </a:r>
          </a:p>
          <a:p>
            <a:endParaRPr lang="en-US" baseline="0" dirty="0"/>
          </a:p>
          <a:p>
            <a:r>
              <a:rPr lang="en-US" baseline="0" dirty="0"/>
              <a:t>The best talent management practice requires paying continuous attention to workforce planning issues. Managers call this predictive workforce monitoring. Many organizations conduct semiannual organizational capabilities assessments (such as Intel). The staffing department works with the firm’s business heads twice a year to assess workforce needs—both immediate and up to two years in the future.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44</a:t>
            </a:fld>
            <a:endParaRPr lang="en-US" dirty="0"/>
          </a:p>
        </p:txBody>
      </p:sp>
    </p:spTree>
    <p:extLst>
      <p:ext uri="{BB962C8B-B14F-4D97-AF65-F5344CB8AC3E}">
        <p14:creationId xmlns:p14="http://schemas.microsoft.com/office/powerpoint/2010/main" val="1973015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LO2: Answer the question: “Why</a:t>
            </a:r>
            <a:r>
              <a:rPr lang="en-US" baseline="0" dirty="0"/>
              <a:t> is effective recruiting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Employment recruiting is finding and/or attracting applicants for the employer’s open positions.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Recruiting is important. Using skilled techniques to screen out all but the best is essential to organizational success.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effective recruiting is not easy. First, some recruiting methods are superior to others. Second, recruiting depends on </a:t>
            </a:r>
            <a:r>
              <a:rPr lang="en-US" baseline="0" dirty="0" err="1"/>
              <a:t>nonrecruitment</a:t>
            </a:r>
            <a:r>
              <a:rPr lang="en-US" baseline="0" dirty="0"/>
              <a:t> issues such as pay scales. Third, employment law prescribes what you can do.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continue to look at some recruitment methods in this chapter.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316083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LO1: Define talent management, and explain why it is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Talent management is the goal-oriented and integrated process of planning, recruiting, developing, managing, and compensating employees.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Talent management is the main function of human resources management and without effective talent management, an organization will not sustain. Now let’s look at why talent management is important and other aspects of talent management.</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a:t>
            </a:fld>
            <a:endParaRPr lang="en-US" dirty="0"/>
          </a:p>
        </p:txBody>
      </p:sp>
    </p:spTree>
    <p:extLst>
      <p:ext uri="{BB962C8B-B14F-4D97-AF65-F5344CB8AC3E}">
        <p14:creationId xmlns:p14="http://schemas.microsoft.com/office/powerpoint/2010/main" val="3864014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recruiting yield pyramid is the historical arithmetic relationships between recruitment leads and invitees, invitees and interviews, interviews and offers made, and offers made and offers accepted. Filling even a few positions might require recruiting dozens or hundreds of candidates. </a:t>
            </a:r>
          </a:p>
          <a:p>
            <a:endParaRPr lang="en-US" baseline="0" dirty="0"/>
          </a:p>
          <a:p>
            <a:r>
              <a:rPr lang="en-US" baseline="0" dirty="0"/>
              <a:t>The quality of the firm’s recruiting process had a big impact on what candidates thought of the firm. Many candidates have stated that the recruiter was the reason many were impressed with the job and company. Having qualified and effective recruiters are essential to the recruitment process.</a:t>
            </a:r>
          </a:p>
          <a:p>
            <a:endParaRPr lang="en-US" baseline="0" dirty="0"/>
          </a:p>
          <a:p>
            <a:r>
              <a:rPr lang="en-US" baseline="0" dirty="0"/>
              <a:t>Recruitment sourcing is also important to improving recruitment effectiveness. </a:t>
            </a:r>
            <a:r>
              <a:rPr lang="en-US" sz="1200" b="0" i="1" u="none" strike="noStrike" kern="1200" baseline="0" dirty="0">
                <a:solidFill>
                  <a:schemeClr val="tx1"/>
                </a:solidFill>
                <a:latin typeface="+mn-lt"/>
                <a:ea typeface="+mn-ea"/>
                <a:cs typeface="+mn-cs"/>
              </a:rPr>
              <a:t>Recruitment sourcing </a:t>
            </a:r>
            <a:r>
              <a:rPr lang="en-US" sz="1200" b="0" i="0" u="none" strike="noStrike" kern="1200" baseline="0" dirty="0">
                <a:solidFill>
                  <a:schemeClr val="tx1"/>
                </a:solidFill>
                <a:latin typeface="+mn-lt"/>
                <a:ea typeface="+mn-ea"/>
                <a:cs typeface="+mn-cs"/>
              </a:rPr>
              <a:t>involves determining what your recruitment options are, and then assessing which are best for the job in question.</a:t>
            </a:r>
            <a:endParaRPr lang="en-US" baseline="0" dirty="0"/>
          </a:p>
          <a:p>
            <a:endParaRPr lang="en-US" baseline="0" dirty="0"/>
          </a:p>
          <a:p>
            <a:r>
              <a:rPr lang="en-US" baseline="0" dirty="0"/>
              <a:t>Employers should also build its brand or reputation amongst potential applicants. The branding often focuses on what it’s like to work at the company, including company values, and the work environment the employer fosters. </a:t>
            </a:r>
          </a:p>
          <a:p>
            <a:endParaRPr lang="en-US" baseline="0" dirty="0"/>
          </a:p>
          <a:p>
            <a:r>
              <a:rPr lang="en-US" baseline="0" dirty="0"/>
              <a:t>Numerous federal, state, and local laws and court decisions restrict what employers can and cannot do when recruiting job applicants. The key question in all recruitment procedures is whether the method limits qualified applicants from applying. </a:t>
            </a:r>
          </a:p>
          <a:p>
            <a:endParaRPr lang="en-US" baseline="0" dirty="0"/>
          </a:p>
          <a:p>
            <a:r>
              <a:rPr lang="en-US" baseline="0" dirty="0"/>
              <a:t>The line and supervisor’s roles are very important and essential. Because these people understand the position and what’s entailed, they should be included in the recruitment process.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233911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LO3: Name and describe the main internal sources of candidates.</a:t>
            </a:r>
          </a:p>
          <a:p>
            <a:endParaRPr lang="en-US" dirty="0"/>
          </a:p>
          <a:p>
            <a:r>
              <a:rPr lang="en-US" dirty="0"/>
              <a:t>Internal</a:t>
            </a:r>
            <a:r>
              <a:rPr lang="en-US" baseline="0" dirty="0"/>
              <a:t> sources of candidates is what many companies will first utilize. Filling open positions with inside candidates has several advantages. First, there is no substitute for already knowing the candidate’s strengths and weaknesses. Morale and engagement may rise if employees see their colleagues promoted for loyalty and competence. </a:t>
            </a:r>
            <a:r>
              <a:rPr lang="en-US" sz="1200" b="0" i="0" u="none" strike="noStrike" kern="1200" baseline="0" dirty="0">
                <a:solidFill>
                  <a:schemeClr val="tx1"/>
                </a:solidFill>
                <a:latin typeface="+mn-lt"/>
                <a:ea typeface="+mn-ea"/>
                <a:cs typeface="+mn-cs"/>
              </a:rPr>
              <a:t>And inside candidates should require </a:t>
            </a:r>
            <a:r>
              <a:rPr lang="en-US" sz="1200" b="0" i="1" u="none" strike="noStrike" kern="1200" baseline="0" dirty="0">
                <a:solidFill>
                  <a:schemeClr val="tx1"/>
                </a:solidFill>
                <a:latin typeface="+mn-lt"/>
                <a:ea typeface="+mn-ea"/>
                <a:cs typeface="+mn-cs"/>
              </a:rPr>
              <a:t>less orientation </a:t>
            </a:r>
            <a:r>
              <a:rPr lang="en-US" sz="1200" b="0" i="0" u="none" strike="noStrike" kern="1200" baseline="0" dirty="0">
                <a:solidFill>
                  <a:schemeClr val="tx1"/>
                </a:solidFill>
                <a:latin typeface="+mn-lt"/>
                <a:ea typeface="+mn-ea"/>
                <a:cs typeface="+mn-cs"/>
              </a:rPr>
              <a:t>and (perhaps) training than outsiders.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4038514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Job postings are the most typical way to source internal candidates. Job posting is publicizing an open job to employees (often by literally posting it on bulletin boards) and listing its attributes, like qualifications, supervisor, working schedule, and pay rate. </a:t>
            </a:r>
          </a:p>
          <a:p>
            <a:endParaRPr lang="en-US" baseline="0" dirty="0"/>
          </a:p>
          <a:p>
            <a:r>
              <a:rPr lang="en-US" baseline="0" dirty="0"/>
              <a:t>Qualification skills inventories may reveal employees who have potential for further training, or who have the right background for the open job. Examining personnel records is also another way to source candidates.</a:t>
            </a:r>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48</a:t>
            </a:fld>
            <a:endParaRPr lang="en-US" dirty="0"/>
          </a:p>
        </p:txBody>
      </p:sp>
    </p:spTree>
    <p:extLst>
      <p:ext uri="{BB962C8B-B14F-4D97-AF65-F5344CB8AC3E}">
        <p14:creationId xmlns:p14="http://schemas.microsoft.com/office/powerpoint/2010/main" val="3681028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LO4: Discuss a workforce planning method you would use to improve</a:t>
            </a:r>
            <a:r>
              <a:rPr lang="en-US" baseline="0" dirty="0"/>
              <a:t> employee engagement.</a:t>
            </a:r>
          </a:p>
          <a:p>
            <a:endParaRPr lang="en-US" baseline="0" dirty="0"/>
          </a:p>
          <a:p>
            <a:r>
              <a:rPr lang="en-US" baseline="0" dirty="0"/>
              <a:t>Internal recruitment and promotion from within is usually the first steps in filling job openings. It seems reasonable that employees tend to be committed to firms that are committed to them. Promotions from within are what many companies do to ensure they maintain their talent. IBM and FedEx are just a couple of firms committed to developing and promoting their talent from within. </a:t>
            </a:r>
          </a:p>
          <a:p>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49</a:t>
            </a:fld>
            <a:endParaRPr lang="en-US" dirty="0"/>
          </a:p>
        </p:txBody>
      </p:sp>
    </p:spTree>
    <p:extLst>
      <p:ext uri="{BB962C8B-B14F-4D97-AF65-F5344CB8AC3E}">
        <p14:creationId xmlns:p14="http://schemas.microsoft.com/office/powerpoint/2010/main" val="3065005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Effective promotion-from-within programs also require providing the training employees need to develop their promotion potential. It also requires career-oriented appraisals. Here the supervisors and employees jointly link the latter’s past performance, career preferences, and developmental needs in a formal career plan. </a:t>
            </a:r>
            <a:r>
              <a:rPr lang="en-US" sz="1200" b="0" i="0" u="none" strike="noStrike" kern="1200" baseline="0" dirty="0">
                <a:solidFill>
                  <a:schemeClr val="tx1"/>
                </a:solidFill>
                <a:latin typeface="+mn-lt"/>
                <a:ea typeface="+mn-ea"/>
                <a:cs typeface="+mn-cs"/>
              </a:rPr>
              <a:t>FedEx calls its job posting system JCATS</a:t>
            </a:r>
          </a:p>
          <a:p>
            <a:r>
              <a:rPr lang="en-US" sz="1200" b="0" i="0" u="none" strike="noStrike" kern="1200" baseline="0" dirty="0">
                <a:solidFill>
                  <a:schemeClr val="tx1"/>
                </a:solidFill>
                <a:latin typeface="+mn-lt"/>
                <a:ea typeface="+mn-ea"/>
                <a:cs typeface="+mn-cs"/>
              </a:rPr>
              <a:t>(Job Change Applicant Tracking System). Announcements of new job openings via this online system usually take place each Friday. All employees applying for the position get numerical scores based on job performance and length of service. They are then advised whether they were chosen as candidates.</a:t>
            </a:r>
            <a:endParaRPr lang="en-US" baseline="0"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50</a:t>
            </a:fld>
            <a:endParaRPr lang="en-US" dirty="0"/>
          </a:p>
        </p:txBody>
      </p:sp>
    </p:spTree>
    <p:extLst>
      <p:ext uri="{BB962C8B-B14F-4D97-AF65-F5344CB8AC3E}">
        <p14:creationId xmlns:p14="http://schemas.microsoft.com/office/powerpoint/2010/main" val="2720059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LO5: List and discuss the main sources of outside candidates. </a:t>
            </a:r>
          </a:p>
          <a:p>
            <a:endParaRPr lang="en-US" dirty="0"/>
          </a:p>
          <a:p>
            <a:r>
              <a:rPr lang="en-US" dirty="0"/>
              <a:t>Since employers cannot always get all employees</a:t>
            </a:r>
            <a:r>
              <a:rPr lang="en-US" baseline="0" dirty="0"/>
              <a:t> they need from their current staff, they will move to find candidates outside the company.</a:t>
            </a:r>
          </a:p>
          <a:p>
            <a:endParaRPr lang="en-US" baseline="0" dirty="0"/>
          </a:p>
          <a:p>
            <a:r>
              <a:rPr lang="en-US" baseline="0" dirty="0"/>
              <a:t>Many (or most) job openings aren’t publicized at all; jobs are created and become available when employers serendipitously come across the right candidates. One author estimates that half of all positions are filled informally (without formal recruiting). Similarly, one survey found that 28% of those surveyed found their most recent job through word-of-mouth.</a:t>
            </a:r>
          </a:p>
          <a:p>
            <a:endParaRPr lang="en-US" baseline="0" dirty="0"/>
          </a:p>
          <a:p>
            <a:r>
              <a:rPr lang="en-US" baseline="0" dirty="0"/>
              <a:t>Most employers recruit through their own websites, or use job boards (example companies are displayed in this slide). Indeed.com is the largest U.S. job site with over 200 million visits each month.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51</a:t>
            </a:fld>
            <a:endParaRPr lang="en-US" dirty="0"/>
          </a:p>
        </p:txBody>
      </p:sp>
    </p:spTree>
    <p:extLst>
      <p:ext uri="{BB962C8B-B14F-4D97-AF65-F5344CB8AC3E}">
        <p14:creationId xmlns:p14="http://schemas.microsoft.com/office/powerpoint/2010/main" val="2140973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Recruiting</a:t>
            </a:r>
            <a:r>
              <a:rPr lang="en-US" baseline="0" dirty="0"/>
              <a:t> is also shifting from online job boards to social networking sites. </a:t>
            </a:r>
            <a:r>
              <a:rPr lang="en-US" sz="1200" b="0" i="0" u="none" strike="noStrike" kern="1200" baseline="0" dirty="0">
                <a:solidFill>
                  <a:schemeClr val="tx1"/>
                </a:solidFill>
                <a:latin typeface="+mn-lt"/>
                <a:ea typeface="+mn-ea"/>
                <a:cs typeface="+mn-cs"/>
              </a:rPr>
              <a:t>Accenture predicts that about 80% of new recruits will soon come through prospective employees’ social media connections.</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Twitter is also used to announce job openings and many companies are employing those means of searching for candidates. </a:t>
            </a:r>
          </a:p>
          <a:p>
            <a:endParaRPr lang="en-US" baseline="0" dirty="0"/>
          </a:p>
          <a:p>
            <a:r>
              <a:rPr lang="en-US" sz="1200" b="0" i="0" u="none" strike="noStrike" kern="1200" baseline="0" dirty="0" err="1">
                <a:solidFill>
                  <a:schemeClr val="tx1"/>
                </a:solidFill>
                <a:latin typeface="+mn-lt"/>
                <a:ea typeface="+mn-ea"/>
                <a:cs typeface="+mn-cs"/>
              </a:rPr>
              <a:t>Theladders.com’s</a:t>
            </a:r>
            <a:r>
              <a:rPr lang="en-US" sz="1200" b="0" i="0" u="none" strike="noStrike" kern="1200" baseline="0" dirty="0">
                <a:solidFill>
                  <a:schemeClr val="tx1"/>
                </a:solidFill>
                <a:latin typeface="+mn-lt"/>
                <a:ea typeface="+mn-ea"/>
                <a:cs typeface="+mn-cs"/>
              </a:rPr>
              <a:t> Pipeline™ networking tool lets recruiters maintain a dialogue with prospective job seekers even before they’re interested in seeking a job.</a:t>
            </a:r>
            <a:endParaRPr lang="en-US" baseline="0" dirty="0"/>
          </a:p>
          <a:p>
            <a:endParaRPr lang="en-US" baseline="0" dirty="0"/>
          </a:p>
          <a:p>
            <a:r>
              <a:rPr lang="en-US" sz="1200" b="0" i="0" u="none" strike="noStrike" kern="1200" baseline="0" dirty="0">
                <a:solidFill>
                  <a:schemeClr val="tx1"/>
                </a:solidFill>
                <a:latin typeface="+mn-lt"/>
                <a:ea typeface="+mn-ea"/>
                <a:cs typeface="+mn-cs"/>
              </a:rPr>
              <a:t>Others use Facebook’s friend-finding search function, and Twitter, to learn more about prospective and actual candidates. </a:t>
            </a:r>
            <a:r>
              <a:rPr lang="en-US" sz="1200" b="0" i="0" u="none" strike="noStrike" kern="1200" baseline="0" dirty="0" err="1">
                <a:solidFill>
                  <a:schemeClr val="tx1"/>
                </a:solidFill>
                <a:latin typeface="+mn-lt"/>
                <a:ea typeface="+mn-ea"/>
                <a:cs typeface="+mn-cs"/>
              </a:rPr>
              <a:t>TalentBin</a:t>
            </a:r>
            <a:r>
              <a:rPr lang="en-US" sz="1200" b="0" i="0" u="none" strike="noStrike" kern="1200" baseline="0" dirty="0">
                <a:solidFill>
                  <a:schemeClr val="tx1"/>
                </a:solidFill>
                <a:latin typeface="+mn-lt"/>
                <a:ea typeface="+mn-ea"/>
                <a:cs typeface="+mn-cs"/>
              </a:rPr>
              <a:t> searches sites such as Pinterest to find qualified tech workers.</a:t>
            </a:r>
            <a:endParaRPr lang="en-US" baseline="0" dirty="0"/>
          </a:p>
          <a:p>
            <a:endParaRPr lang="en-US" baseline="0" dirty="0"/>
          </a:p>
          <a:p>
            <a:r>
              <a:rPr lang="en-US" baseline="0" dirty="0"/>
              <a:t>LinkedIn Recruiter Lite is a site used by companies in browsing members’ resumes and to find passive candidates. </a:t>
            </a:r>
            <a:r>
              <a:rPr lang="en-US" sz="1200" b="0" i="0" u="none" strike="noStrike" kern="1200" baseline="0" dirty="0">
                <a:solidFill>
                  <a:schemeClr val="tx1"/>
                </a:solidFill>
                <a:latin typeface="+mn-lt"/>
                <a:ea typeface="+mn-ea"/>
                <a:cs typeface="+mn-cs"/>
              </a:rPr>
              <a:t>Recruiters can then use LinkedIn </a:t>
            </a:r>
            <a:r>
              <a:rPr lang="en-US" sz="1200" b="0" i="0" u="none" strike="noStrike" kern="1200" baseline="0" dirty="0" err="1">
                <a:solidFill>
                  <a:schemeClr val="tx1"/>
                </a:solidFill>
                <a:latin typeface="+mn-lt"/>
                <a:ea typeface="+mn-ea"/>
                <a:cs typeface="+mn-cs"/>
              </a:rPr>
              <a:t>InMail</a:t>
            </a:r>
            <a:r>
              <a:rPr lang="en-US" sz="1200" b="0" i="0" u="none" strike="noStrike" kern="1200" baseline="0" dirty="0">
                <a:solidFill>
                  <a:schemeClr val="tx1"/>
                </a:solidFill>
                <a:latin typeface="+mn-lt"/>
                <a:ea typeface="+mn-ea"/>
                <a:cs typeface="+mn-cs"/>
              </a:rPr>
              <a:t> to send short personalized messages to people they’re interested in.</a:t>
            </a:r>
            <a:endParaRPr lang="en-US" baseline="0" dirty="0"/>
          </a:p>
          <a:p>
            <a:endParaRPr lang="en-US" baseline="0" dirty="0"/>
          </a:p>
          <a:p>
            <a:r>
              <a:rPr lang="en-US" baseline="0" dirty="0"/>
              <a:t>Online recruiting generates more responses quicker and for a longer time at less cost than just about any other method. But, it has two potential problems.</a:t>
            </a:r>
          </a:p>
          <a:p>
            <a:endParaRPr lang="en-US" baseline="0" dirty="0"/>
          </a:p>
          <a:p>
            <a:r>
              <a:rPr lang="en-US" baseline="0" dirty="0"/>
              <a:t>First, older people and some minorities are still less likely to use the Internet so online recruiting may be inadvertently excluding disproportionate numbers of older applicants.</a:t>
            </a:r>
          </a:p>
          <a:p>
            <a:endParaRPr lang="en-US" baseline="0" dirty="0"/>
          </a:p>
          <a:p>
            <a:r>
              <a:rPr lang="en-US" baseline="0" dirty="0"/>
              <a:t>The second issue is that employers end up deluged with resumes. Self-screening helps.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52</a:t>
            </a:fld>
            <a:endParaRPr lang="en-US" dirty="0"/>
          </a:p>
        </p:txBody>
      </p:sp>
    </p:spTree>
    <p:extLst>
      <p:ext uri="{BB962C8B-B14F-4D97-AF65-F5344CB8AC3E}">
        <p14:creationId xmlns:p14="http://schemas.microsoft.com/office/powerpoint/2010/main" val="3641128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Applicant tracking systems are online systems that help employers attract, gather, screen, compile, and manage applicants. Other services such as requisitions management, applicant data collection, and reporting are also used by companies. Many companies use third party companies to handle such services. </a:t>
            </a:r>
          </a:p>
          <a:p>
            <a:endParaRPr lang="en-US" baseline="0" dirty="0"/>
          </a:p>
          <a:p>
            <a:r>
              <a:rPr lang="en-US" baseline="0" dirty="0"/>
              <a:t>Employers can easily improve their online recruiting results. For example, most firms place employment information one click away from their home pages. Applicants can submit their resumes online at almost all Fortune 500 firms’ websites. </a:t>
            </a:r>
          </a:p>
          <a:p>
            <a:endParaRPr lang="en-US" baseline="0" dirty="0"/>
          </a:p>
          <a:p>
            <a:r>
              <a:rPr lang="en-US" baseline="0" dirty="0"/>
              <a:t>Let’s look at the effective Web ad on the next slide. It provides good reasons to work for the company listed.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53</a:t>
            </a:fld>
            <a:endParaRPr lang="en-US" dirty="0"/>
          </a:p>
        </p:txBody>
      </p:sp>
    </p:spTree>
    <p:extLst>
      <p:ext uri="{BB962C8B-B14F-4D97-AF65-F5344CB8AC3E}">
        <p14:creationId xmlns:p14="http://schemas.microsoft.com/office/powerpoint/2010/main" val="1342252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ad starts with an attention-grabbing heading and uses the extra space to provide more specific job information. Many employers often include the entire job description. Ideally, the ad should provide a way for potential applicants to gauge if the job is a good fit.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54</a:t>
            </a:fld>
            <a:endParaRPr lang="en-US" dirty="0"/>
          </a:p>
        </p:txBody>
      </p:sp>
    </p:spTree>
    <p:extLst>
      <p:ext uri="{BB962C8B-B14F-4D97-AF65-F5344CB8AC3E}">
        <p14:creationId xmlns:p14="http://schemas.microsoft.com/office/powerpoint/2010/main" val="2030577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Web-based recruiting is</a:t>
            </a:r>
            <a:r>
              <a:rPr lang="en-US" baseline="0" dirty="0"/>
              <a:t> replacing traditional help wanted ads, print ads are still popular. </a:t>
            </a:r>
          </a:p>
          <a:p>
            <a:endParaRPr lang="en-US" baseline="0" dirty="0"/>
          </a:p>
          <a:p>
            <a:r>
              <a:rPr lang="en-US" baseline="0" dirty="0"/>
              <a:t>For specialized employees, advertising occurs in trade and professional journals such as Sales Management and Women’s Wear Daily.</a:t>
            </a:r>
          </a:p>
          <a:p>
            <a:endParaRPr lang="en-US" baseline="0" dirty="0"/>
          </a:p>
          <a:p>
            <a:r>
              <a:rPr lang="en-US" baseline="0" dirty="0"/>
              <a:t>Experienced advertisers use the guide AIDA to construct ads. Attention, interest, desire, and action are the strategies to attract candidates.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55</a:t>
            </a:fld>
            <a:endParaRPr lang="en-US" dirty="0"/>
          </a:p>
        </p:txBody>
      </p:sp>
    </p:spTree>
    <p:extLst>
      <p:ext uri="{BB962C8B-B14F-4D97-AF65-F5344CB8AC3E}">
        <p14:creationId xmlns:p14="http://schemas.microsoft.com/office/powerpoint/2010/main" val="342596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The heart of human resources management is recruitment,</a:t>
            </a:r>
            <a:r>
              <a:rPr lang="en-US" altLang="en-US" baseline="0" dirty="0">
                <a:latin typeface="Times-Bold" charset="0"/>
                <a:ea typeface="ＭＳ Ｐゴシック" pitchFamily="34" charset="-128"/>
              </a:rPr>
              <a:t> selection, training, appraisal, career planning, and compensation. Managers traditionally view these activities as a series of steps listed on this slide.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Many employers use talent management software systems to coordinate their talent related activities.</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5</a:t>
            </a:fld>
            <a:endParaRPr lang="en-US" dirty="0"/>
          </a:p>
        </p:txBody>
      </p:sp>
    </p:spTree>
    <p:extLst>
      <p:ext uri="{BB962C8B-B14F-4D97-AF65-F5344CB8AC3E}">
        <p14:creationId xmlns:p14="http://schemas.microsoft.com/office/powerpoint/2010/main" val="693745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three main types of employment agencies: (1) public agencies operated by federal, state, or local governments; (2) agencies associated with nonprofit organizations; and (3) privately owned agencies.</a:t>
            </a:r>
          </a:p>
          <a:p>
            <a:r>
              <a:rPr lang="en-US" baseline="0" dirty="0"/>
              <a:t>Agencies are useful and go beyond just filling jobs. Agencies may also provide counselors that will visit an employer’s work site, review the employer’s job requirements, and even assist the employer in writing job descriptions. </a:t>
            </a:r>
          </a:p>
          <a:p>
            <a:endParaRPr lang="en-US" baseline="0" dirty="0"/>
          </a:p>
          <a:p>
            <a:r>
              <a:rPr lang="en-US" baseline="0" dirty="0"/>
              <a:t>Most job openings are fee-paid jobs, in which the employers pay the fee. Use one if:</a:t>
            </a:r>
          </a:p>
          <a:p>
            <a:pPr marL="228600" indent="-228600">
              <a:buFont typeface="+mj-lt"/>
              <a:buAutoNum type="arabicPeriod"/>
            </a:pPr>
            <a:r>
              <a:rPr lang="en-US" baseline="0" dirty="0"/>
              <a:t>Your firm doesn’t have its own human resources department and feels it can’t do a good job recruiting and screening.</a:t>
            </a:r>
          </a:p>
          <a:p>
            <a:pPr marL="228600" indent="-228600">
              <a:buFont typeface="+mj-lt"/>
              <a:buAutoNum type="arabicPeriod"/>
            </a:pPr>
            <a:r>
              <a:rPr lang="en-US" baseline="0" dirty="0"/>
              <a:t>You must fill a job quickly.</a:t>
            </a:r>
          </a:p>
          <a:p>
            <a:pPr marL="228600" indent="-228600">
              <a:buFont typeface="+mj-lt"/>
              <a:buAutoNum type="arabicPeriod"/>
            </a:pPr>
            <a:r>
              <a:rPr lang="en-US" baseline="0" dirty="0"/>
              <a:t>There is a perceived need to attract more minority or female applicants.</a:t>
            </a:r>
          </a:p>
          <a:p>
            <a:pPr marL="228600" indent="-228600">
              <a:buFont typeface="+mj-lt"/>
              <a:buAutoNum type="arabicPeriod"/>
            </a:pPr>
            <a:r>
              <a:rPr lang="en-US" baseline="0" dirty="0"/>
              <a:t>You want to reach currently employed individuals, who might feel more comfortable dealing with intermediaries.</a:t>
            </a:r>
          </a:p>
          <a:p>
            <a:pPr marL="228600" indent="-228600">
              <a:buFont typeface="+mj-lt"/>
              <a:buAutoNum type="arabicPeriod"/>
            </a:pPr>
            <a:r>
              <a:rPr lang="en-US" baseline="0" dirty="0"/>
              <a:t>You want to reduce the time you’re devoting to recruiting.</a:t>
            </a:r>
          </a:p>
          <a:p>
            <a:pPr marL="228600" indent="-228600">
              <a:buAutoNum type="arabicPeriod"/>
            </a:pPr>
            <a:endParaRPr lang="en-US" baseline="0" dirty="0"/>
          </a:p>
          <a:p>
            <a:r>
              <a:rPr lang="en-US" baseline="0" dirty="0"/>
              <a:t>Employers increasingly supplement their permanent workforces with contingent or temporary workers. </a:t>
            </a:r>
            <a:r>
              <a:rPr lang="en-US" sz="1200" b="0" i="0" u="none" strike="noStrike" kern="1200" baseline="0" dirty="0">
                <a:solidFill>
                  <a:schemeClr val="tx1"/>
                </a:solidFill>
                <a:latin typeface="+mn-lt"/>
                <a:ea typeface="+mn-ea"/>
                <a:cs typeface="+mn-cs"/>
              </a:rPr>
              <a:t>This “temp” or “contingent” workforce isn’t limited to clerical or maintenance staff. It includes engineering, science, and management support occupations, such as temporary chief financial officers and chief executive officers.</a:t>
            </a:r>
            <a:endParaRPr lang="en-US" baseline="0" dirty="0"/>
          </a:p>
          <a:p>
            <a:pPr marL="0" indent="0">
              <a:buNone/>
            </a:pPr>
            <a:endParaRPr lang="en-US" baseline="0" dirty="0"/>
          </a:p>
          <a:p>
            <a:pPr marL="0" indent="0">
              <a:buNone/>
            </a:pPr>
            <a:r>
              <a:rPr lang="en-US" baseline="0" dirty="0"/>
              <a:t>Employers can hire temp workers either through direct hires or through temporary staff agencies. Direct hiring involves simply hiring workers and placing them on the job. Employers have also used “long-term” temps to fill in for employees who were out sick or on vacation.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56</a:t>
            </a:fld>
            <a:endParaRPr lang="en-US" dirty="0"/>
          </a:p>
        </p:txBody>
      </p:sp>
    </p:spTree>
    <p:extLst>
      <p:ext uri="{BB962C8B-B14F-4D97-AF65-F5344CB8AC3E}">
        <p14:creationId xmlns:p14="http://schemas.microsoft.com/office/powerpoint/2010/main" val="770235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a:t>
            </a:r>
            <a:r>
              <a:rPr lang="en-US" baseline="0" dirty="0"/>
              <a:t> staffing is the use of nontraditional recruitment sources. Many companies use alternative staffing means for a variety of reasons.</a:t>
            </a:r>
          </a:p>
          <a:p>
            <a:endParaRPr lang="en-US" baseline="0" dirty="0"/>
          </a:p>
          <a:p>
            <a:r>
              <a:rPr lang="en-US" baseline="0" dirty="0"/>
              <a:t>Using contract employees is one such means. Temporary employees (contract workers) are examples of alternative staffing. Even if companies use contract employees through third-party staffing firms, the companies are still liable for illegal contract workers. The employer’s liability depends on the degree to which its supervisors control the temp employee’s activities, so the more the agency does, the better. Many third-party staffing firms handle the training, and negotiate the salaries or pay rate. </a:t>
            </a:r>
          </a:p>
          <a:p>
            <a:endParaRPr lang="en-US" baseline="0" dirty="0"/>
          </a:p>
          <a:p>
            <a:r>
              <a:rPr lang="en-US" baseline="0" dirty="0"/>
              <a:t>Employers can require staffing agencies to conduct background checks on contract workers. Although many firms already do this, employers can make that one of the check-list items provided before interviewing a contract worker.</a:t>
            </a:r>
          </a:p>
          <a:p>
            <a:endParaRPr lang="en-US" baseline="0" dirty="0"/>
          </a:p>
          <a:p>
            <a:r>
              <a:rPr lang="en-US" sz="1200" b="0" i="0" u="none" strike="noStrike" kern="1200" baseline="0" dirty="0">
                <a:solidFill>
                  <a:schemeClr val="tx1"/>
                </a:solidFill>
                <a:latin typeface="+mn-lt"/>
                <a:ea typeface="+mn-ea"/>
                <a:cs typeface="+mn-cs"/>
              </a:rPr>
              <a:t>“Poaching” of current employees from competitors is a popular and potentially useful source of recruits, but also one fraught with potential problems. For example, the target employee (like all employees) almost always has a fiduciary responsibility to the current employer, for instance regarding proprietary employer information. He or she may also have legal obligations. Therefore, proceed with the possibility of litigation in mind. Do not ask for or accept proprietary information about your competitor.</a:t>
            </a:r>
            <a:endParaRPr lang="en-US" baseline="0" dirty="0"/>
          </a:p>
          <a:p>
            <a:endParaRPr lang="en-US" baseline="0" dirty="0"/>
          </a:p>
          <a:p>
            <a:r>
              <a:rPr lang="en-US" baseline="0" dirty="0"/>
              <a:t>Other alternative staffing means involve offshoring and outsourcing jobs. Rather than bringing people in to do the company’s jobs, outsourcing and offshoring have become common place for many firms. Outsourcing means having an outside vendor supply services that the company’s own employees previously did in-house.</a:t>
            </a:r>
          </a:p>
          <a:p>
            <a:endParaRPr lang="en-US" baseline="0" dirty="0"/>
          </a:p>
          <a:p>
            <a:r>
              <a:rPr lang="en-US" baseline="0" dirty="0"/>
              <a:t>Offshoring means having outside vendors or employees abroad supply services that the company’s own employees previously did in-house.</a:t>
            </a:r>
          </a:p>
          <a:p>
            <a:endParaRPr lang="en-US" baseline="0" dirty="0"/>
          </a:p>
          <a:p>
            <a:r>
              <a:rPr lang="en-US" baseline="0" dirty="0"/>
              <a:t>Doing this can be problematic, such as cultural misunderstandings. However, rising wages in Asia, coupled with reputational issues and a desire to invest more in local communities, is prompting employers to bring jobs back.</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57</a:t>
            </a:fld>
            <a:endParaRPr lang="en-US" dirty="0"/>
          </a:p>
        </p:txBody>
      </p:sp>
    </p:spTree>
    <p:extLst>
      <p:ext uri="{BB962C8B-B14F-4D97-AF65-F5344CB8AC3E}">
        <p14:creationId xmlns:p14="http://schemas.microsoft.com/office/powerpoint/2010/main" val="3100301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Executive recruiters (also known as </a:t>
            </a:r>
            <a:r>
              <a:rPr lang="en-US" sz="1200" b="0" i="1" u="none" strike="noStrike" kern="1200" baseline="0" dirty="0">
                <a:solidFill>
                  <a:schemeClr val="tx1"/>
                </a:solidFill>
                <a:latin typeface="+mn-lt"/>
                <a:ea typeface="+mn-ea"/>
                <a:cs typeface="+mn-cs"/>
              </a:rPr>
              <a:t>headhunters</a:t>
            </a:r>
            <a:r>
              <a:rPr lang="en-US" sz="1200" b="0" i="0" u="none" strike="noStrike" kern="1200" baseline="0" dirty="0">
                <a:solidFill>
                  <a:schemeClr val="tx1"/>
                </a:solidFill>
                <a:latin typeface="+mn-lt"/>
                <a:ea typeface="+mn-ea"/>
                <a:cs typeface="+mn-cs"/>
              </a:rPr>
              <a:t>) are special employment agencies that employers retain to seek out top-management talent for their clients. These jobs include key executive and top technical positions. The employer always pays the fees.</a:t>
            </a:r>
            <a:endParaRPr lang="en-US" dirty="0"/>
          </a:p>
          <a:p>
            <a:endParaRPr lang="en-US" dirty="0"/>
          </a:p>
          <a:p>
            <a:r>
              <a:rPr lang="en-US" dirty="0"/>
              <a:t>Employee referrals</a:t>
            </a:r>
            <a:r>
              <a:rPr lang="en-US" baseline="0" dirty="0"/>
              <a:t> are an essential recruitment option. Employers will post openings and requests for referrals on its websites. A referral’s big advantage is that it tends to generate more applicants, more hires, and a higher yield ratio.</a:t>
            </a:r>
          </a:p>
          <a:p>
            <a:endParaRPr lang="en-US" baseline="0" dirty="0"/>
          </a:p>
          <a:p>
            <a:r>
              <a:rPr lang="en-US" baseline="0" dirty="0"/>
              <a:t>Walk-ins are direct applications made at your office and are a big source of applicants. Many employers will give every walk-in a brief interview, even if only to get information on the applicant in case a position should open in the future. </a:t>
            </a:r>
          </a:p>
          <a:p>
            <a:endParaRPr lang="en-US" baseline="0" dirty="0"/>
          </a:p>
          <a:p>
            <a:r>
              <a:rPr lang="en-US" sz="1200" b="0" i="1" u="none" strike="noStrike" kern="1200" baseline="0" dirty="0">
                <a:solidFill>
                  <a:schemeClr val="tx1"/>
                </a:solidFill>
                <a:latin typeface="+mn-lt"/>
                <a:ea typeface="+mn-ea"/>
                <a:cs typeface="+mn-cs"/>
              </a:rPr>
              <a:t>Recruitment process outsourcers </a:t>
            </a:r>
            <a:r>
              <a:rPr lang="en-US" sz="1200" b="0" i="0" u="none" strike="noStrike" kern="1200" baseline="0" dirty="0">
                <a:solidFill>
                  <a:schemeClr val="tx1"/>
                </a:solidFill>
                <a:latin typeface="+mn-lt"/>
                <a:ea typeface="+mn-ea"/>
                <a:cs typeface="+mn-cs"/>
              </a:rPr>
              <a:t>(RPOs) are special vendors that handle all or most of an employer’s recruiting needs. They usually sign short-term contracts with the employer and receive a monthly fee that varies with the amount of actual recruiting the employer needs done.</a:t>
            </a:r>
            <a:endParaRPr lang="en-US" baseline="0" dirty="0"/>
          </a:p>
          <a:p>
            <a:endParaRPr lang="en-US" baseline="0" dirty="0"/>
          </a:p>
          <a:p>
            <a:r>
              <a:rPr lang="en-US" baseline="0" dirty="0"/>
              <a:t>On-demand recruiting services are services that provide short-term specialized recruiting to support specific projects without the expense of retaining traditional search firms.</a:t>
            </a:r>
          </a:p>
          <a:p>
            <a:endParaRPr lang="en-US" baseline="0" dirty="0"/>
          </a:p>
          <a:p>
            <a:r>
              <a:rPr lang="en-US" baseline="0" dirty="0"/>
              <a:t>College recruiting is sending an employer’s representatives to college campuses to prescreen applicants and create an applicant pool from the graduating class.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58</a:t>
            </a:fld>
            <a:endParaRPr lang="en-US" dirty="0"/>
          </a:p>
        </p:txBody>
      </p:sp>
    </p:spTree>
    <p:extLst>
      <p:ext uri="{BB962C8B-B14F-4D97-AF65-F5344CB8AC3E}">
        <p14:creationId xmlns:p14="http://schemas.microsoft.com/office/powerpoint/2010/main" val="1405836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Internships are becoming</a:t>
            </a:r>
            <a:r>
              <a:rPr lang="en-US" baseline="0" dirty="0"/>
              <a:t> very common as a source of recruiting. Internships are a win–win situation. They can help students hone business skills, learn more about the employer, and discover their career preferences. About 60% of internships turn into job offers.</a:t>
            </a:r>
          </a:p>
          <a:p>
            <a:endParaRPr lang="en-US" baseline="0" dirty="0"/>
          </a:p>
          <a:p>
            <a:r>
              <a:rPr lang="en-US" baseline="0" dirty="0"/>
              <a:t>Telecommuters do all or most of their work remotely, often from home, using information technology. These are also becoming common ways in which to fill positions.</a:t>
            </a:r>
          </a:p>
          <a:p>
            <a:endParaRPr lang="en-US" baseline="0" dirty="0"/>
          </a:p>
          <a:p>
            <a:r>
              <a:rPr lang="en-US" baseline="0" dirty="0"/>
              <a:t>Military personnel are an excellent source of potential employees as they have many desirable skills. Many military programs help soldiers find jobs after leaving military active service. Walmart, for example, has a five-year program guaranteeing any honorable discharged veteran who left the service in the past year a job.</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59</a:t>
            </a:fld>
            <a:endParaRPr lang="en-US" dirty="0"/>
          </a:p>
        </p:txBody>
      </p:sp>
    </p:spTree>
    <p:extLst>
      <p:ext uri="{BB962C8B-B14F-4D97-AF65-F5344CB8AC3E}">
        <p14:creationId xmlns:p14="http://schemas.microsoft.com/office/powerpoint/2010/main" val="3632819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firms will use executive recruiters also</a:t>
            </a:r>
            <a:r>
              <a:rPr lang="en-US" baseline="0" dirty="0"/>
              <a:t> known as “headhunters” in order to find executive candidates, which can be more challenging to find. One of the bigger issues is ensuring that the recruiter really understands your needs and then delivers properly vetted candidates. </a:t>
            </a:r>
          </a:p>
          <a:p>
            <a:endParaRPr lang="en-US" baseline="0" dirty="0"/>
          </a:p>
          <a:p>
            <a:r>
              <a:rPr lang="en-US" baseline="0" dirty="0"/>
              <a:t>In this slide, we see some guidelines when working with executive recruiters.</a:t>
            </a:r>
          </a:p>
          <a:p>
            <a:endParaRPr lang="en-US" baseline="0" dirty="0"/>
          </a:p>
          <a:p>
            <a:r>
              <a:rPr lang="en-US" baseline="0" dirty="0"/>
              <a:t>However, many larger companies such as GE and PepsiCo have their own internal recruiting offices that handle all of the recruitment needs. In many ways, this counters the problems that may arise when using executive “headhunter” recruiting firms.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60</a:t>
            </a:fld>
            <a:endParaRPr lang="en-US" dirty="0"/>
          </a:p>
        </p:txBody>
      </p:sp>
    </p:spTree>
    <p:extLst>
      <p:ext uri="{BB962C8B-B14F-4D97-AF65-F5344CB8AC3E}">
        <p14:creationId xmlns:p14="http://schemas.microsoft.com/office/powerpoint/2010/main" val="4238340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LO6: Explain</a:t>
            </a:r>
            <a:r>
              <a:rPr lang="en-US" baseline="0" dirty="0"/>
              <a:t> how to create a more diverse workforce.</a:t>
            </a:r>
          </a:p>
          <a:p>
            <a:endParaRPr lang="en-US" baseline="0" dirty="0"/>
          </a:p>
          <a:p>
            <a:r>
              <a:rPr lang="en-US" baseline="0" dirty="0"/>
              <a:t>Women still face challenges in certain professions, such as engineering. They also fill proportionately fewer high-level managerial posts, and still earn only 70% of what men earn for similar jobs. Besides recruiting women for positions that they generally have not been hired for in the past, companies can also attract women by offering attractive benefits such as workplace flexibility, family planning, and parental care benefits and by having a zero-tolerance for sexual harassment policy.</a:t>
            </a:r>
          </a:p>
          <a:p>
            <a:endParaRPr lang="en-US" baseline="0" dirty="0"/>
          </a:p>
          <a:p>
            <a:r>
              <a:rPr lang="en-US" baseline="0" dirty="0"/>
              <a:t>Recently, there were about 15 million single parent families with children under 18 maintained by the mother </a:t>
            </a:r>
            <a:r>
              <a:rPr lang="en-US" sz="1200" b="0" i="0" u="none" strike="noStrike" kern="1200" baseline="0" dirty="0">
                <a:solidFill>
                  <a:schemeClr val="tx1"/>
                </a:solidFill>
                <a:latin typeface="+mn-lt"/>
                <a:ea typeface="+mn-ea"/>
                <a:cs typeface="+mn-cs"/>
              </a:rPr>
              <a:t>and about 5 million maintained by the father</a:t>
            </a:r>
            <a:r>
              <a:rPr lang="en-US" baseline="0" dirty="0"/>
              <a:t>. Making the workplace friendly is one strategy to attract single-parents. Surveys suggest that a supportive supervisor can go far toward making the single parent’s work-home balance more bearable.</a:t>
            </a:r>
          </a:p>
          <a:p>
            <a:endParaRPr lang="en-US" baseline="0" dirty="0"/>
          </a:p>
          <a:p>
            <a:r>
              <a:rPr lang="en-US" baseline="0" dirty="0"/>
              <a:t>The fastest labor force segment is those from 45 to 64 years old. Providing flexible schedules is one way to attract older workers. Also, providing part-time opportunities and full-time benefits are other ways in which to attract older workers.</a:t>
            </a:r>
          </a:p>
          <a:p>
            <a:endParaRPr lang="en-US" baseline="0" dirty="0"/>
          </a:p>
          <a:p>
            <a:r>
              <a:rPr lang="en-US" baseline="0" dirty="0"/>
              <a:t>Understanding the barriers that prevent minorities from applying is the first step to correct and then attract minorities. Remedial training, flexible work options, role models, and redesigned jobs are just some ways in which to attract minority workers. </a:t>
            </a:r>
          </a:p>
          <a:p>
            <a:endParaRPr lang="en-US" baseline="0" dirty="0"/>
          </a:p>
          <a:p>
            <a:r>
              <a:rPr lang="en-US" baseline="0" dirty="0"/>
              <a:t>Employers can do several things to tap the huge potential workforce of the disabled. The Labor’s Office of Disability Employment Policy offers several programs including one that helps link disabled college undergraduates who are looking for summer internships with potential employers.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61</a:t>
            </a:fld>
            <a:endParaRPr lang="en-US" dirty="0"/>
          </a:p>
        </p:txBody>
      </p:sp>
    </p:spTree>
    <p:extLst>
      <p:ext uri="{BB962C8B-B14F-4D97-AF65-F5344CB8AC3E}">
        <p14:creationId xmlns:p14="http://schemas.microsoft.com/office/powerpoint/2010/main" val="757876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LO7: Discuss the main issues to address in developing application forms.</a:t>
            </a:r>
          </a:p>
          <a:p>
            <a:endParaRPr lang="en-US" dirty="0"/>
          </a:p>
          <a:p>
            <a:r>
              <a:rPr lang="en-US" dirty="0"/>
              <a:t>Application forms are forms used by employers</a:t>
            </a:r>
            <a:r>
              <a:rPr lang="en-US" baseline="0" dirty="0"/>
              <a:t> to compile information regarding an applicant’s identity and educational, military, and work history.</a:t>
            </a:r>
          </a:p>
          <a:p>
            <a:endParaRPr lang="en-US" baseline="0" dirty="0"/>
          </a:p>
          <a:p>
            <a:r>
              <a:rPr lang="en-US" baseline="0" dirty="0"/>
              <a:t>Applications can provide information that allows judgments on substantive matters such as education and experience. Y</a:t>
            </a:r>
            <a:r>
              <a:rPr lang="en-US" sz="1200" b="0" i="0" u="none" strike="noStrike" kern="1200" baseline="0" dirty="0">
                <a:solidFill>
                  <a:schemeClr val="tx1"/>
                </a:solidFill>
                <a:latin typeface="+mn-lt"/>
                <a:ea typeface="+mn-ea"/>
                <a:cs typeface="+mn-cs"/>
              </a:rPr>
              <a:t>ou can draw conclusions about the applicant’s </a:t>
            </a:r>
            <a:r>
              <a:rPr lang="en-US" sz="1200" b="0" i="1" u="none" strike="noStrike" kern="1200" baseline="0" dirty="0">
                <a:solidFill>
                  <a:schemeClr val="tx1"/>
                </a:solidFill>
                <a:latin typeface="+mn-lt"/>
                <a:ea typeface="+mn-ea"/>
                <a:cs typeface="+mn-cs"/>
              </a:rPr>
              <a:t>previous progress </a:t>
            </a:r>
            <a:r>
              <a:rPr lang="en-US" sz="1200" b="0" i="0" u="none" strike="noStrike" kern="1200" baseline="0" dirty="0">
                <a:solidFill>
                  <a:schemeClr val="tx1"/>
                </a:solidFill>
                <a:latin typeface="+mn-lt"/>
                <a:ea typeface="+mn-ea"/>
                <a:cs typeface="+mn-cs"/>
              </a:rPr>
              <a:t>and growth, especially important for management candidates. </a:t>
            </a:r>
            <a:r>
              <a:rPr lang="en-US" baseline="0" dirty="0"/>
              <a:t>Conclusions about work stability can also be seen in information that the application provides. Additionally, applications may predict which candidates will succeed on the job. Past behavior is a predictor of future behavior and much can be gleaned from application information.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62</a:t>
            </a:fld>
            <a:endParaRPr lang="en-US" dirty="0"/>
          </a:p>
        </p:txBody>
      </p:sp>
    </p:spTree>
    <p:extLst>
      <p:ext uri="{BB962C8B-B14F-4D97-AF65-F5344CB8AC3E}">
        <p14:creationId xmlns:p14="http://schemas.microsoft.com/office/powerpoint/2010/main" val="2366343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form should comply with equal employment laws. Questions</a:t>
            </a:r>
            <a:r>
              <a:rPr lang="en-US" baseline="0" dirty="0"/>
              <a:t> concerning race, religion, age, sex, or national origin are generally not illegal per se under federal law., but are under certain state laws. Items to be cautious of include:</a:t>
            </a:r>
          </a:p>
          <a:p>
            <a:r>
              <a:rPr lang="en-US" sz="1200" dirty="0">
                <a:solidFill>
                  <a:schemeClr val="tx1"/>
                </a:solidFill>
              </a:rPr>
              <a:t>Education</a:t>
            </a:r>
          </a:p>
          <a:p>
            <a:r>
              <a:rPr lang="en-US" sz="1200" dirty="0">
                <a:solidFill>
                  <a:schemeClr val="tx1"/>
                </a:solidFill>
              </a:rPr>
              <a:t>Arrest record</a:t>
            </a:r>
          </a:p>
          <a:p>
            <a:r>
              <a:rPr lang="en-US" sz="1200" dirty="0">
                <a:solidFill>
                  <a:schemeClr val="tx1"/>
                </a:solidFill>
              </a:rPr>
              <a:t>Notify in case of emergency</a:t>
            </a:r>
          </a:p>
          <a:p>
            <a:r>
              <a:rPr lang="en-US" sz="1200" dirty="0">
                <a:solidFill>
                  <a:schemeClr val="tx1"/>
                </a:solidFill>
              </a:rPr>
              <a:t>Membership in organizations</a:t>
            </a:r>
          </a:p>
          <a:p>
            <a:r>
              <a:rPr lang="en-US" sz="1200" dirty="0">
                <a:solidFill>
                  <a:schemeClr val="tx1"/>
                </a:solidFill>
              </a:rPr>
              <a:t>Physical handicaps</a:t>
            </a:r>
          </a:p>
          <a:p>
            <a:r>
              <a:rPr lang="en-US" sz="1200" dirty="0">
                <a:solidFill>
                  <a:schemeClr val="tx1"/>
                </a:solidFill>
              </a:rPr>
              <a:t>Marital status</a:t>
            </a:r>
          </a:p>
          <a:p>
            <a:r>
              <a:rPr lang="en-US" sz="1200" dirty="0">
                <a:solidFill>
                  <a:schemeClr val="tx1"/>
                </a:solidFill>
              </a:rPr>
              <a:t>Housing</a:t>
            </a:r>
          </a:p>
          <a:p>
            <a:r>
              <a:rPr lang="en-US" sz="1200" dirty="0">
                <a:solidFill>
                  <a:schemeClr val="tx1"/>
                </a:solidFill>
              </a:rPr>
              <a:t>Video resumes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63</a:t>
            </a:fld>
            <a:endParaRPr lang="en-US" dirty="0"/>
          </a:p>
        </p:txBody>
      </p:sp>
    </p:spTree>
    <p:extLst>
      <p:ext uri="{BB962C8B-B14F-4D97-AF65-F5344CB8AC3E}">
        <p14:creationId xmlns:p14="http://schemas.microsoft.com/office/powerpoint/2010/main" val="2202934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chapter, we have covered and discussed the following areas: </a:t>
            </a:r>
          </a:p>
          <a:p>
            <a:pPr marL="180000" indent="-180000">
              <a:buFont typeface="+mj-lt"/>
              <a:buAutoNum type="arabicPeriod"/>
            </a:pPr>
            <a:r>
              <a:rPr lang="en-US" sz="1200" dirty="0">
                <a:solidFill>
                  <a:schemeClr val="tx1">
                    <a:lumMod val="75000"/>
                    <a:lumOff val="25000"/>
                  </a:schemeClr>
                </a:solidFill>
              </a:rPr>
              <a:t>Workforce planning and forecasting with recruitment and selection</a:t>
            </a:r>
          </a:p>
          <a:p>
            <a:pPr marL="180000" indent="-180000">
              <a:buFont typeface="+mj-lt"/>
              <a:buAutoNum type="arabicPeriod"/>
            </a:pPr>
            <a:r>
              <a:rPr lang="en-US" sz="1200" dirty="0">
                <a:solidFill>
                  <a:schemeClr val="tx1">
                    <a:lumMod val="75000"/>
                    <a:lumOff val="25000"/>
                  </a:schemeClr>
                </a:solidFill>
              </a:rPr>
              <a:t>All managers need to understand why effective recruitment is important</a:t>
            </a:r>
          </a:p>
          <a:p>
            <a:pPr marL="180000" indent="-180000">
              <a:buFont typeface="+mj-lt"/>
              <a:buAutoNum type="arabicPeriod"/>
            </a:pPr>
            <a:r>
              <a:rPr lang="en-US" sz="1200" dirty="0">
                <a:solidFill>
                  <a:schemeClr val="tx1">
                    <a:lumMod val="75000"/>
                    <a:lumOff val="25000"/>
                  </a:schemeClr>
                </a:solidFill>
              </a:rPr>
              <a:t>Filling positions with internal sources of candidates</a:t>
            </a:r>
          </a:p>
          <a:p>
            <a:pPr marL="180000" indent="-180000">
              <a:buFont typeface="+mj-lt"/>
              <a:buAutoNum type="arabicPeriod"/>
            </a:pPr>
            <a:r>
              <a:rPr lang="en-US" sz="1200" dirty="0">
                <a:solidFill>
                  <a:schemeClr val="tx1">
                    <a:lumMod val="75000"/>
                    <a:lumOff val="25000"/>
                  </a:schemeClr>
                </a:solidFill>
              </a:rPr>
              <a:t>Workforce plans influence employee engagement</a:t>
            </a:r>
          </a:p>
          <a:p>
            <a:pPr marL="180000" indent="-180000">
              <a:buFont typeface="+mj-lt"/>
              <a:buAutoNum type="arabicPeriod"/>
            </a:pPr>
            <a:r>
              <a:rPr lang="en-US" sz="1200" dirty="0">
                <a:solidFill>
                  <a:schemeClr val="tx1">
                    <a:lumMod val="75000"/>
                    <a:lumOff val="25000"/>
                  </a:schemeClr>
                </a:solidFill>
              </a:rPr>
              <a:t>Employers use a variety of outside sources of candidates</a:t>
            </a:r>
          </a:p>
          <a:p>
            <a:pPr marL="180000" indent="-180000">
              <a:buFont typeface="+mj-lt"/>
              <a:buAutoNum type="arabicPeriod"/>
            </a:pPr>
            <a:r>
              <a:rPr lang="en-US" sz="1200" dirty="0">
                <a:solidFill>
                  <a:schemeClr val="tx1">
                    <a:lumMod val="75000"/>
                    <a:lumOff val="25000"/>
                  </a:schemeClr>
                </a:solidFill>
              </a:rPr>
              <a:t>Recruiting a diverse workforce</a:t>
            </a:r>
          </a:p>
          <a:p>
            <a:pPr marL="180000" indent="-180000">
              <a:buFont typeface="+mj-lt"/>
              <a:buAutoNum type="arabicPeriod"/>
            </a:pPr>
            <a:r>
              <a:rPr lang="en-US" sz="1200" dirty="0">
                <a:solidFill>
                  <a:schemeClr val="tx1">
                    <a:lumMod val="75000"/>
                    <a:lumOff val="25000"/>
                  </a:schemeClr>
                </a:solidFill>
              </a:rPr>
              <a:t>Employers use of application forms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64</a:t>
            </a:fld>
            <a:endParaRPr lang="en-US" dirty="0"/>
          </a:p>
        </p:txBody>
      </p:sp>
    </p:spTree>
    <p:extLst>
      <p:ext uri="{BB962C8B-B14F-4D97-AF65-F5344CB8AC3E}">
        <p14:creationId xmlns:p14="http://schemas.microsoft.com/office/powerpoint/2010/main" val="385672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The heart of human resources management is recruitment,</a:t>
            </a:r>
            <a:r>
              <a:rPr lang="en-US" altLang="en-US" baseline="0" dirty="0">
                <a:latin typeface="Times-Bold" charset="0"/>
                <a:ea typeface="ＭＳ Ｐゴシック" pitchFamily="34" charset="-128"/>
              </a:rPr>
              <a:t> selection, training, appraisal, career planning, and compensation. Managers traditionally view these activities as a series of steps listed on this slide.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Many employers use talent management software systems to coordinate their talent related activities.</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6</a:t>
            </a:fld>
            <a:endParaRPr lang="en-US" dirty="0"/>
          </a:p>
        </p:txBody>
      </p:sp>
    </p:spTree>
    <p:extLst>
      <p:ext uri="{BB962C8B-B14F-4D97-AF65-F5344CB8AC3E}">
        <p14:creationId xmlns:p14="http://schemas.microsoft.com/office/powerpoint/2010/main" val="3479407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LO2: Discuss the process of job analysis, including why it is important.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Organizations consist of positions that have to be staffed. The organizational chart shows the title of each supervisor’s position</a:t>
            </a:r>
            <a:r>
              <a:rPr lang="en-US" baseline="0" dirty="0"/>
              <a:t> and who is accountable to whom, and who has authority for each area, and finally, who is expected to communicate with whom.</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 job analysis is the procedure for determining the duties and skill requirements of a job and the kind of person who should be hired for it.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job analysis produces information for writing job descriptions.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Job descriptions are a list of a job’s duties, responsibilities, reporting relationships, working conditions, and supervisory responsibilities.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Job specifications are a list of a job’s “human requirements,” that is, the requisite education, skills, personality, and so on—another product of job analysis.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supervisor or human resources specialist will collect one or more of the following types of information:</a:t>
            </a:r>
          </a:p>
          <a:p>
            <a:pPr marL="48600" indent="-228600">
              <a:buFont typeface="+mj-lt"/>
              <a:buAutoNum type="arabicPeriod"/>
            </a:pPr>
            <a:r>
              <a:rPr lang="en-US" baseline="0" dirty="0"/>
              <a:t>Work activities</a:t>
            </a:r>
          </a:p>
          <a:p>
            <a:pPr marL="48600" indent="-228600">
              <a:buFont typeface="+mj-lt"/>
              <a:buAutoNum type="arabicPeriod"/>
            </a:pPr>
            <a:r>
              <a:rPr lang="en-US" baseline="0" dirty="0"/>
              <a:t>Human behaviors (lifting weights, walking long distances, etc.)</a:t>
            </a:r>
          </a:p>
          <a:p>
            <a:pPr marL="48600" indent="-228600">
              <a:buFont typeface="+mj-lt"/>
              <a:buAutoNum type="arabicPeriod"/>
            </a:pPr>
            <a:r>
              <a:rPr lang="en-US" baseline="0" dirty="0"/>
              <a:t>Machines, tools, equipment, and work aids</a:t>
            </a:r>
          </a:p>
          <a:p>
            <a:pPr marL="48600" indent="-228600">
              <a:buFont typeface="+mj-lt"/>
              <a:buAutoNum type="arabicPeriod"/>
            </a:pPr>
            <a:r>
              <a:rPr lang="en-US" baseline="0" dirty="0"/>
              <a:t>Performance standards</a:t>
            </a:r>
          </a:p>
          <a:p>
            <a:pPr marL="48600" indent="-228600">
              <a:buFont typeface="+mj-lt"/>
              <a:buAutoNum type="arabicPeriod"/>
            </a:pPr>
            <a:r>
              <a:rPr lang="en-US" baseline="0" dirty="0"/>
              <a:t>Job context (work schedule, work conditions, incentives, etc.)</a:t>
            </a:r>
          </a:p>
          <a:p>
            <a:pPr marL="48600" indent="-228600">
              <a:buFont typeface="+mj-lt"/>
              <a:buAutoNum type="arabicPeriod"/>
            </a:pPr>
            <a:r>
              <a:rPr lang="en-US" baseline="0" dirty="0"/>
              <a:t>Human requirements (aptitudes, personality, interests, etc.)</a:t>
            </a:r>
          </a:p>
          <a:p>
            <a:pPr marL="228600" indent="-228600">
              <a:buFont typeface="Arial" panose="020B0604020202020204" pitchFamily="34" charset="0"/>
              <a:buAutoNum type="arabicPeriod"/>
            </a:pPr>
            <a:endParaRPr lang="en-US" dirty="0"/>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a:t>
            </a:fld>
            <a:endParaRPr lang="en-US" dirty="0"/>
          </a:p>
        </p:txBody>
      </p:sp>
    </p:spTree>
    <p:extLst>
      <p:ext uri="{BB962C8B-B14F-4D97-AF65-F5344CB8AC3E}">
        <p14:creationId xmlns:p14="http://schemas.microsoft.com/office/powerpoint/2010/main" val="273448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see a visual</a:t>
            </a:r>
            <a:r>
              <a:rPr lang="en-US" baseline="0" dirty="0"/>
              <a:t> of the uses of Job Analysis information. As summarized in the graph, the information produced by the job analysis is the basis for several interrelated HR activities that managers engage in almost every day. Specifically:</a:t>
            </a:r>
          </a:p>
          <a:p>
            <a:endParaRPr lang="en-US" baseline="0" dirty="0"/>
          </a:p>
          <a:p>
            <a:r>
              <a:rPr lang="en-US" sz="1200" b="1" kern="1200" dirty="0">
                <a:solidFill>
                  <a:schemeClr val="tx1"/>
                </a:solidFill>
                <a:effectLst/>
                <a:latin typeface="+mn-lt"/>
                <a:ea typeface="+mn-ea"/>
                <a:cs typeface="+mn-cs"/>
              </a:rPr>
              <a:t>Recruitment and Selection</a:t>
            </a:r>
            <a:r>
              <a:rPr lang="en-US" sz="1200" kern="1200" dirty="0">
                <a:solidFill>
                  <a:schemeClr val="tx1"/>
                </a:solidFill>
                <a:effectLst/>
                <a:latin typeface="+mn-lt"/>
                <a:ea typeface="+mn-ea"/>
                <a:cs typeface="+mn-cs"/>
              </a:rPr>
              <a:t>: The job analysis produces information about 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duties the job entails and what human characteristics are required to perform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these activities, and thus, helps managers decide what sort of people to recruit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hire.</a:t>
            </a:r>
          </a:p>
          <a:p>
            <a:r>
              <a:rPr lang="en-US" sz="1200" b="1" kern="1200" dirty="0">
                <a:solidFill>
                  <a:schemeClr val="tx1"/>
                </a:solidFill>
                <a:effectLst/>
                <a:latin typeface="+mn-lt"/>
                <a:ea typeface="+mn-ea"/>
                <a:cs typeface="+mn-cs"/>
              </a:rPr>
              <a:t>EEO Compliance</a:t>
            </a:r>
            <a:r>
              <a:rPr lang="en-US" sz="1200" kern="1200" dirty="0">
                <a:solidFill>
                  <a:schemeClr val="tx1"/>
                </a:solidFill>
                <a:effectLst/>
                <a:latin typeface="+mn-lt"/>
                <a:ea typeface="+mn-ea"/>
                <a:cs typeface="+mn-cs"/>
              </a:rPr>
              <a:t>: For example, to comply with the Americans with Disabilities Act,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employers should know each job’s essential job functions—which in turn requires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analysis.</a:t>
            </a:r>
          </a:p>
          <a:p>
            <a:r>
              <a:rPr lang="en-US" sz="1200" b="1" kern="1200" dirty="0">
                <a:solidFill>
                  <a:schemeClr val="tx1"/>
                </a:solidFill>
                <a:effectLst/>
                <a:latin typeface="+mn-lt"/>
                <a:ea typeface="+mn-ea"/>
                <a:cs typeface="+mn-cs"/>
              </a:rPr>
              <a:t>Training</a:t>
            </a:r>
            <a:r>
              <a:rPr lang="en-US" sz="1200" kern="1200" dirty="0">
                <a:solidFill>
                  <a:schemeClr val="tx1"/>
                </a:solidFill>
                <a:effectLst/>
                <a:latin typeface="+mn-lt"/>
                <a:ea typeface="+mn-ea"/>
                <a:cs typeface="+mn-cs"/>
              </a:rPr>
              <a:t>: The job description lists the job’s specific duties and requisite skills—thus,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pinpointing what training the job requires.</a:t>
            </a:r>
          </a:p>
          <a:p>
            <a:r>
              <a:rPr lang="en-US" sz="1200" b="1" kern="1200" dirty="0">
                <a:solidFill>
                  <a:schemeClr val="tx1"/>
                </a:solidFill>
                <a:effectLst/>
                <a:latin typeface="+mn-lt"/>
                <a:ea typeface="+mn-ea"/>
                <a:cs typeface="+mn-cs"/>
              </a:rPr>
              <a:t>Performance Appraisal</a:t>
            </a:r>
            <a:r>
              <a:rPr lang="en-US" sz="1200" kern="1200" dirty="0">
                <a:solidFill>
                  <a:schemeClr val="tx1"/>
                </a:solidFill>
                <a:effectLst/>
                <a:latin typeface="+mn-lt"/>
                <a:ea typeface="+mn-ea"/>
                <a:cs typeface="+mn-cs"/>
              </a:rPr>
              <a:t>: A performance appraisal compares each employee’s actual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performance with his or her duties and performance standards. Managers use job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analysis to learn what these duties and standards are.</a:t>
            </a:r>
          </a:p>
          <a:p>
            <a:r>
              <a:rPr lang="en-US" sz="1200" b="1" kern="1200" dirty="0">
                <a:solidFill>
                  <a:schemeClr val="tx1"/>
                </a:solidFill>
                <a:effectLst/>
                <a:latin typeface="+mn-lt"/>
                <a:ea typeface="+mn-ea"/>
                <a:cs typeface="+mn-cs"/>
              </a:rPr>
              <a:t>Compensation</a:t>
            </a:r>
            <a:r>
              <a:rPr lang="en-US" sz="1200" kern="1200" dirty="0">
                <a:solidFill>
                  <a:schemeClr val="tx1"/>
                </a:solidFill>
                <a:effectLst/>
                <a:latin typeface="+mn-lt"/>
                <a:ea typeface="+mn-ea"/>
                <a:cs typeface="+mn-cs"/>
              </a:rPr>
              <a:t>: Compensation levels usually depend on the job’s required skill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education level, safety hazards, degree of responsibility, and so on—all factors you</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assess through job analysis.</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9</a:t>
            </a:fld>
            <a:endParaRPr lang="en-US" dirty="0"/>
          </a:p>
        </p:txBody>
      </p:sp>
    </p:spTree>
    <p:extLst>
      <p:ext uri="{BB962C8B-B14F-4D97-AF65-F5344CB8AC3E}">
        <p14:creationId xmlns:p14="http://schemas.microsoft.com/office/powerpoint/2010/main" val="22057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job analysis involves these steps</a:t>
            </a:r>
            <a:r>
              <a:rPr lang="en-US" baseline="0" dirty="0"/>
              <a:t> listed on this slide: </a:t>
            </a:r>
          </a:p>
          <a:p>
            <a:pPr marL="0" indent="-180000">
              <a:buFont typeface="+mj-lt"/>
              <a:buAutoNum type="arabicPeriod"/>
            </a:pPr>
            <a:r>
              <a:rPr lang="en-US" sz="1200" dirty="0">
                <a:solidFill>
                  <a:srgbClr val="FFFFFF"/>
                </a:solidFill>
                <a:latin typeface="Century Gothic" panose="020B0502020202020204" pitchFamily="34" charset="0"/>
              </a:rPr>
              <a:t>Identify the use of the information and how to collect it</a:t>
            </a:r>
          </a:p>
          <a:p>
            <a:pPr marL="0" indent="-180000">
              <a:buFont typeface="+mj-lt"/>
              <a:buAutoNum type="arabicPeriod"/>
            </a:pPr>
            <a:r>
              <a:rPr lang="en-US" sz="1200" dirty="0">
                <a:solidFill>
                  <a:srgbClr val="FFFFFF"/>
                </a:solidFill>
                <a:latin typeface="Century Gothic" panose="020B0502020202020204" pitchFamily="34" charset="0"/>
              </a:rPr>
              <a:t>Review relevant background information about the job</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Select a sample of positions to focus on</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Analyze the job</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Verify information with worker and supervisors</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Develop a job description and job specification</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2736296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11/10/2021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1"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3"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11/10/2021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0"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7111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11/10/2021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5"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11/10/2021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11/10/2021</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11/10/2021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11/10/2021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4"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11/10/2021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11/10/2021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11/10/2021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11/10/2021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12" cstate="print">
            <a:alphaModFix/>
          </a:blip>
          <a:srcRect/>
          <a:stretch/>
        </p:blipFill>
        <p:spPr>
          <a:xfrm>
            <a:off x="443972" y="6429709"/>
            <a:ext cx="917999" cy="279914"/>
          </a:xfrm>
          <a:prstGeom prst="rect">
            <a:avLst/>
          </a:prstGeom>
          <a:noFill/>
          <a:ln>
            <a:noFill/>
          </a:ln>
        </p:spPr>
      </p:pic>
      <p:sp>
        <p:nvSpPr>
          <p:cNvPr id="10"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t>Fifth Edition, Global Edition</a:t>
            </a:r>
          </a:p>
        </p:txBody>
      </p:sp>
      <p:sp>
        <p:nvSpPr>
          <p:cNvPr id="4" name="Text Placeholder 3"/>
          <p:cNvSpPr>
            <a:spLocks noGrp="1"/>
          </p:cNvSpPr>
          <p:nvPr>
            <p:ph type="body" sz="quarter" idx="14"/>
          </p:nvPr>
        </p:nvSpPr>
        <p:spPr/>
        <p:txBody>
          <a:bodyPr/>
          <a:lstStyle/>
          <a:p>
            <a:pPr algn="ctr"/>
            <a:r>
              <a:rPr lang="en-IN" sz="4000" b="1" dirty="0"/>
              <a:t>Chapter 4</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US" sz="3600" dirty="0"/>
              <a:t>Job Analysis and Talent Management</a:t>
            </a:r>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8" name="Picture 7"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2645556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D2E84F-566A-48B4-A71D-6453152467F8}"/>
              </a:ext>
            </a:extLst>
          </p:cNvPr>
          <p:cNvSpPr>
            <a:spLocks noGrp="1"/>
          </p:cNvSpPr>
          <p:nvPr>
            <p:ph type="title"/>
          </p:nvPr>
        </p:nvSpPr>
        <p:spPr>
          <a:xfrm>
            <a:off x="457200" y="381001"/>
            <a:ext cx="8229600" cy="1478280"/>
          </a:xfrm>
        </p:spPr>
        <p:txBody>
          <a:bodyPr/>
          <a:lstStyle/>
          <a:p>
            <a:r>
              <a:rPr lang="tr-TR" sz="2000" dirty="0"/>
              <a:t>T</a:t>
            </a:r>
            <a:r>
              <a:rPr lang="en-US" sz="2000" baseline="0" dirty="0"/>
              <a:t>he information produced by the job analysis is the basis for several interrelated HR activities that managers engage in almost every day. Specifically:</a:t>
            </a:r>
            <a:br>
              <a:rPr lang="en-US" baseline="0" dirty="0"/>
            </a:br>
            <a:endParaRPr lang="en-US" dirty="0"/>
          </a:p>
        </p:txBody>
      </p:sp>
      <p:sp>
        <p:nvSpPr>
          <p:cNvPr id="3" name="İçerik Yer Tutucusu 2">
            <a:extLst>
              <a:ext uri="{FF2B5EF4-FFF2-40B4-BE49-F238E27FC236}">
                <a16:creationId xmlns:a16="http://schemas.microsoft.com/office/drawing/2014/main" id="{9C48572A-216E-421C-8A07-4F993D3E8766}"/>
              </a:ext>
            </a:extLst>
          </p:cNvPr>
          <p:cNvSpPr>
            <a:spLocks noGrp="1"/>
          </p:cNvSpPr>
          <p:nvPr>
            <p:ph idx="1"/>
          </p:nvPr>
        </p:nvSpPr>
        <p:spPr>
          <a:xfrm>
            <a:off x="457200" y="1695450"/>
            <a:ext cx="8229600" cy="4525963"/>
          </a:xfrm>
        </p:spPr>
        <p:txBody>
          <a:bodyPr/>
          <a:lstStyle/>
          <a:p>
            <a:r>
              <a:rPr lang="en-US" sz="1600" b="1" kern="1200" dirty="0">
                <a:solidFill>
                  <a:schemeClr val="tx1"/>
                </a:solidFill>
                <a:effectLst/>
                <a:latin typeface="+mn-lt"/>
                <a:ea typeface="+mn-ea"/>
                <a:cs typeface="+mn-cs"/>
              </a:rPr>
              <a:t>Recruitment and Selection</a:t>
            </a:r>
            <a:r>
              <a:rPr lang="en-US" sz="1600" kern="1200" dirty="0">
                <a:solidFill>
                  <a:schemeClr val="tx1"/>
                </a:solidFill>
                <a:effectLst/>
                <a:latin typeface="+mn-lt"/>
                <a:ea typeface="+mn-ea"/>
                <a:cs typeface="+mn-cs"/>
              </a:rPr>
              <a:t>: The job analysis produces information about what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duties the job entails and what human characteristics are required to perform</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these activities, and thus, helps managers decide what sort of people to recruit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and hire.</a:t>
            </a:r>
          </a:p>
          <a:p>
            <a:r>
              <a:rPr lang="en-US" sz="1600" b="1" kern="1200" dirty="0">
                <a:solidFill>
                  <a:schemeClr val="tx1"/>
                </a:solidFill>
                <a:effectLst/>
                <a:latin typeface="+mn-lt"/>
                <a:ea typeface="+mn-ea"/>
                <a:cs typeface="+mn-cs"/>
              </a:rPr>
              <a:t>EEO Compliance</a:t>
            </a:r>
            <a:r>
              <a:rPr lang="en-US" sz="1600" kern="1200" dirty="0">
                <a:solidFill>
                  <a:schemeClr val="tx1"/>
                </a:solidFill>
                <a:effectLst/>
                <a:latin typeface="+mn-lt"/>
                <a:ea typeface="+mn-ea"/>
                <a:cs typeface="+mn-cs"/>
              </a:rPr>
              <a:t>: For example, to comply with the Americans with Disabilities Act,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employers should know each job’s essential job functions—which in turn requires a</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job analysis.</a:t>
            </a:r>
          </a:p>
          <a:p>
            <a:r>
              <a:rPr lang="en-US" sz="1600" b="1" kern="1200" dirty="0">
                <a:solidFill>
                  <a:schemeClr val="tx1"/>
                </a:solidFill>
                <a:effectLst/>
                <a:latin typeface="+mn-lt"/>
                <a:ea typeface="+mn-ea"/>
                <a:cs typeface="+mn-cs"/>
              </a:rPr>
              <a:t>Training</a:t>
            </a:r>
            <a:r>
              <a:rPr lang="en-US" sz="1600" kern="1200" dirty="0">
                <a:solidFill>
                  <a:schemeClr val="tx1"/>
                </a:solidFill>
                <a:effectLst/>
                <a:latin typeface="+mn-lt"/>
                <a:ea typeface="+mn-ea"/>
                <a:cs typeface="+mn-cs"/>
              </a:rPr>
              <a:t>: The job description lists the job’s specific duties and requisite skills—thus,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pinpointing what training the job requires.</a:t>
            </a:r>
          </a:p>
          <a:p>
            <a:r>
              <a:rPr lang="en-US" sz="1600" b="1" kern="1200" dirty="0">
                <a:solidFill>
                  <a:schemeClr val="tx1"/>
                </a:solidFill>
                <a:effectLst/>
                <a:latin typeface="+mn-lt"/>
                <a:ea typeface="+mn-ea"/>
                <a:cs typeface="+mn-cs"/>
              </a:rPr>
              <a:t>Performance Appraisal</a:t>
            </a:r>
            <a:r>
              <a:rPr lang="en-US" sz="1600" kern="1200" dirty="0">
                <a:solidFill>
                  <a:schemeClr val="tx1"/>
                </a:solidFill>
                <a:effectLst/>
                <a:latin typeface="+mn-lt"/>
                <a:ea typeface="+mn-ea"/>
                <a:cs typeface="+mn-cs"/>
              </a:rPr>
              <a:t>: A performance appraisal compares each employee’s actual</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performance with his or her duties and performance standards. Managers use job</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analysis to learn what these duties and standards are.</a:t>
            </a:r>
          </a:p>
          <a:p>
            <a:r>
              <a:rPr lang="en-US" sz="1600" b="1" kern="1200" dirty="0">
                <a:solidFill>
                  <a:schemeClr val="tx1"/>
                </a:solidFill>
                <a:effectLst/>
                <a:latin typeface="+mn-lt"/>
                <a:ea typeface="+mn-ea"/>
                <a:cs typeface="+mn-cs"/>
              </a:rPr>
              <a:t>Compensation</a:t>
            </a:r>
            <a:r>
              <a:rPr lang="en-US" sz="1600" kern="1200" dirty="0">
                <a:solidFill>
                  <a:schemeClr val="tx1"/>
                </a:solidFill>
                <a:effectLst/>
                <a:latin typeface="+mn-lt"/>
                <a:ea typeface="+mn-ea"/>
                <a:cs typeface="+mn-cs"/>
              </a:rPr>
              <a:t>: Compensation levels usually depend on the job’s required skill and</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education level, safety hazards, degree of responsibility, and so on—all factors you</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assess through job analysis.</a:t>
            </a:r>
            <a:endParaRPr lang="en-IN" dirty="0"/>
          </a:p>
          <a:p>
            <a:endParaRPr lang="en-US" dirty="0"/>
          </a:p>
        </p:txBody>
      </p:sp>
    </p:spTree>
    <p:extLst>
      <p:ext uri="{BB962C8B-B14F-4D97-AF65-F5344CB8AC3E}">
        <p14:creationId xmlns:p14="http://schemas.microsoft.com/office/powerpoint/2010/main" val="325907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Job Analysis</a:t>
            </a:r>
            <a:endParaRPr lang="en-IN" dirty="0"/>
          </a:p>
        </p:txBody>
      </p:sp>
      <p:sp>
        <p:nvSpPr>
          <p:cNvPr id="3" name="Content Placeholder 2"/>
          <p:cNvSpPr>
            <a:spLocks noGrp="1"/>
          </p:cNvSpPr>
          <p:nvPr>
            <p:ph idx="1"/>
          </p:nvPr>
        </p:nvSpPr>
        <p:spPr/>
        <p:txBody>
          <a:bodyPr/>
          <a:lstStyle/>
          <a:p>
            <a:pPr marL="540000" indent="-540000">
              <a:buFont typeface="+mj-lt"/>
              <a:buAutoNum type="arabicPeriod"/>
            </a:pPr>
            <a:r>
              <a:rPr lang="en-US" sz="2800" dirty="0"/>
              <a:t>Identify the use of the information and how to collect it</a:t>
            </a:r>
          </a:p>
          <a:p>
            <a:pPr marL="540000" indent="-540000">
              <a:buFont typeface="+mj-lt"/>
              <a:buAutoNum type="arabicPeriod"/>
            </a:pPr>
            <a:r>
              <a:rPr lang="en-US" sz="2800" dirty="0"/>
              <a:t>Review relevant background information about the job</a:t>
            </a:r>
          </a:p>
          <a:p>
            <a:pPr marL="540000" indent="-540000">
              <a:buFont typeface="+mj-lt"/>
              <a:buAutoNum type="arabicPeriod"/>
            </a:pPr>
            <a:r>
              <a:rPr lang="en-US" sz="2800" dirty="0"/>
              <a:t>Select a sample of positions to focus on</a:t>
            </a:r>
          </a:p>
          <a:p>
            <a:pPr marL="540000" indent="-540000">
              <a:buFont typeface="+mj-lt"/>
              <a:buAutoNum type="arabicPeriod"/>
            </a:pPr>
            <a:r>
              <a:rPr lang="en-US" sz="2800" dirty="0"/>
              <a:t>Analyze the job</a:t>
            </a:r>
          </a:p>
          <a:p>
            <a:pPr marL="540000" indent="-540000">
              <a:buFont typeface="+mj-lt"/>
              <a:buAutoNum type="arabicPeriod"/>
            </a:pPr>
            <a:r>
              <a:rPr lang="en-US" sz="2800" dirty="0"/>
              <a:t>Verify information with worker and supervisors</a:t>
            </a:r>
          </a:p>
          <a:p>
            <a:pPr marL="540000" indent="-540000">
              <a:buFont typeface="+mj-lt"/>
              <a:buAutoNum type="arabicPeriod"/>
            </a:pPr>
            <a:r>
              <a:rPr lang="en-US" sz="2800" dirty="0"/>
              <a:t>Develop a job description and job specification</a:t>
            </a:r>
            <a:endParaRPr lang="en-IN" sz="2800" dirty="0"/>
          </a:p>
        </p:txBody>
      </p:sp>
    </p:spTree>
    <p:extLst>
      <p:ext uri="{BB962C8B-B14F-4D97-AF65-F5344CB8AC3E}">
        <p14:creationId xmlns:p14="http://schemas.microsoft.com/office/powerpoint/2010/main" val="1476261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Analysis</a:t>
            </a:r>
            <a:endParaRPr lang="en-IN" dirty="0"/>
          </a:p>
        </p:txBody>
      </p:sp>
      <p:pic>
        <p:nvPicPr>
          <p:cNvPr id="5" name="Picture 2" descr="A process chart for workflow analysis. The job under study, namely a quality control clerk position, receives information from the plant manager and components from suppliers. The clerk then provides information to the plant manager regarding component quality and ensures product quality going out to the plant manage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83766" y="1881273"/>
            <a:ext cx="4976468" cy="3963817"/>
          </a:xfrm>
          <a:prstGeom prst="rect">
            <a:avLst/>
          </a:prstGeom>
        </p:spPr>
      </p:pic>
    </p:spTree>
    <p:extLst>
      <p:ext uri="{BB962C8B-B14F-4D97-AF65-F5344CB8AC3E}">
        <p14:creationId xmlns:p14="http://schemas.microsoft.com/office/powerpoint/2010/main" val="386177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Process Reengineering </a:t>
            </a:r>
            <a:r>
              <a:rPr lang="en-US" sz="2000" b="0" dirty="0"/>
              <a:t>(1 of 2)</a:t>
            </a:r>
            <a:endParaRPr lang="en-IN" sz="2000" b="0" dirty="0"/>
          </a:p>
        </p:txBody>
      </p:sp>
      <p:sp>
        <p:nvSpPr>
          <p:cNvPr id="3" name="Content Placeholder 2"/>
          <p:cNvSpPr>
            <a:spLocks noGrp="1"/>
          </p:cNvSpPr>
          <p:nvPr>
            <p:ph idx="1"/>
          </p:nvPr>
        </p:nvSpPr>
        <p:spPr/>
        <p:txBody>
          <a:bodyPr/>
          <a:lstStyle/>
          <a:p>
            <a:pPr marL="0" indent="0">
              <a:buNone/>
            </a:pPr>
            <a:r>
              <a:rPr lang="en-US" sz="2800" b="1" dirty="0"/>
              <a:t>Business Process Reengineering</a:t>
            </a:r>
          </a:p>
          <a:p>
            <a:pPr marL="540000" indent="-540000">
              <a:buFont typeface="+mj-lt"/>
              <a:buAutoNum type="arabicPeriod"/>
            </a:pPr>
            <a:r>
              <a:rPr lang="en-US" sz="2600" dirty="0"/>
              <a:t>Identify a business process to be redesigned</a:t>
            </a:r>
          </a:p>
          <a:p>
            <a:pPr marL="540000" indent="-540000">
              <a:buFont typeface="+mj-lt"/>
              <a:buAutoNum type="arabicPeriod"/>
            </a:pPr>
            <a:r>
              <a:rPr lang="en-US" sz="2600" dirty="0"/>
              <a:t>Measure the performance of the existing processes</a:t>
            </a:r>
          </a:p>
          <a:p>
            <a:pPr marL="540000" indent="-540000">
              <a:buFont typeface="+mj-lt"/>
              <a:buAutoNum type="arabicPeriod"/>
            </a:pPr>
            <a:r>
              <a:rPr lang="en-US" sz="2600" dirty="0"/>
              <a:t>Identify opportunities to improve these processes</a:t>
            </a:r>
          </a:p>
          <a:p>
            <a:pPr marL="540000" indent="-540000">
              <a:buFont typeface="+mj-lt"/>
              <a:buAutoNum type="arabicPeriod"/>
            </a:pPr>
            <a:r>
              <a:rPr lang="en-US" sz="2600" dirty="0"/>
              <a:t>Redesign and implement a new way of doing the work</a:t>
            </a:r>
          </a:p>
          <a:p>
            <a:pPr marL="540000" indent="-540000">
              <a:buFont typeface="+mj-lt"/>
              <a:buAutoNum type="arabicPeriod"/>
            </a:pPr>
            <a:r>
              <a:rPr lang="en-US" sz="2600" dirty="0"/>
              <a:t>Assign ownership of sets of formerly separate tasks to an individual or a team who use computers to support the new arrangement</a:t>
            </a:r>
            <a:endParaRPr lang="en-IN" sz="2600" dirty="0"/>
          </a:p>
        </p:txBody>
      </p:sp>
    </p:spTree>
    <p:extLst>
      <p:ext uri="{BB962C8B-B14F-4D97-AF65-F5344CB8AC3E}">
        <p14:creationId xmlns:p14="http://schemas.microsoft.com/office/powerpoint/2010/main" val="103750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Process Reengineering </a:t>
            </a:r>
            <a:r>
              <a:rPr lang="en-US" sz="2000" b="0" dirty="0"/>
              <a:t>(2 of 2)</a:t>
            </a:r>
            <a:endParaRPr lang="en-IN" sz="2000" b="0" dirty="0"/>
          </a:p>
        </p:txBody>
      </p:sp>
      <p:sp>
        <p:nvSpPr>
          <p:cNvPr id="3" name="Content Placeholder 2"/>
          <p:cNvSpPr>
            <a:spLocks noGrp="1"/>
          </p:cNvSpPr>
          <p:nvPr>
            <p:ph idx="1"/>
          </p:nvPr>
        </p:nvSpPr>
        <p:spPr>
          <a:xfrm>
            <a:off x="228600" y="1066800"/>
            <a:ext cx="6950630" cy="5029200"/>
          </a:xfrm>
        </p:spPr>
        <p:txBody>
          <a:bodyPr/>
          <a:lstStyle/>
          <a:p>
            <a:pPr marL="0" indent="0">
              <a:buNone/>
            </a:pPr>
            <a:endParaRPr lang="en-US" sz="2800" b="1" dirty="0"/>
          </a:p>
          <a:p>
            <a:pPr marL="0" indent="0">
              <a:buNone/>
            </a:pPr>
            <a:r>
              <a:rPr lang="en-US" sz="2800" b="1" dirty="0"/>
              <a:t>Job Redesign</a:t>
            </a:r>
          </a:p>
          <a:p>
            <a:pPr marL="228600" indent="-228600">
              <a:buAutoNum type="arabicPeriod"/>
            </a:pPr>
            <a:r>
              <a:rPr lang="en-US" sz="1800" b="1" u="sng" dirty="0"/>
              <a:t>Job enlargement </a:t>
            </a:r>
            <a:r>
              <a:rPr lang="en-US" sz="1800" dirty="0"/>
              <a:t>means assigning</a:t>
            </a:r>
            <a:r>
              <a:rPr lang="en-US" sz="1800" baseline="0" dirty="0"/>
              <a:t> workers additional same-level activities. This means more duties within the job position that may contribute toward an employee feeling a sense of pride that his or her responsibilities have increased. </a:t>
            </a:r>
          </a:p>
          <a:p>
            <a:pPr marL="228600" indent="-228600">
              <a:buAutoNum type="arabicPeriod"/>
            </a:pPr>
            <a:r>
              <a:rPr lang="en-US" sz="1800" b="1" u="sng" baseline="0" dirty="0"/>
              <a:t>Job rotation </a:t>
            </a:r>
            <a:r>
              <a:rPr lang="en-US" sz="1800" baseline="0" dirty="0"/>
              <a:t>is systematically moving workers from one job to another. This job redesign strategy is helpful in adding to or building on to employee competencies, if an organization requires broader knowledge of the organization skills. </a:t>
            </a:r>
          </a:p>
          <a:p>
            <a:pPr marL="228600" indent="-228600">
              <a:buAutoNum type="arabicPeriod"/>
            </a:pPr>
            <a:r>
              <a:rPr lang="en-US" sz="1800" b="1" u="sng" baseline="0" dirty="0"/>
              <a:t>Job enrichment </a:t>
            </a:r>
            <a:r>
              <a:rPr lang="en-US" sz="1800" baseline="0" dirty="0"/>
              <a:t>is redesigning jobs in a way that increases the opportunities for the worker to experience feelings of responsibility, achievement, growth, and recognition.</a:t>
            </a:r>
            <a:endParaRPr lang="en-US" sz="1800" dirty="0"/>
          </a:p>
        </p:txBody>
      </p:sp>
      <p:pic>
        <p:nvPicPr>
          <p:cNvPr id="5" name="Picture 4" descr="A woman talks on a cellphone as she looks at a laptop."/>
          <p:cNvPicPr>
            <a:picLocks noChangeAspect="1"/>
          </p:cNvPicPr>
          <p:nvPr/>
        </p:nvPicPr>
        <p:blipFill>
          <a:blip r:embed="rId3" cstate="print"/>
          <a:stretch>
            <a:fillRect/>
          </a:stretch>
        </p:blipFill>
        <p:spPr>
          <a:xfrm>
            <a:off x="7179230" y="3429000"/>
            <a:ext cx="1964770" cy="1097280"/>
          </a:xfrm>
          <a:prstGeom prst="rect">
            <a:avLst/>
          </a:prstGeom>
        </p:spPr>
      </p:pic>
    </p:spTree>
    <p:extLst>
      <p:ext uri="{BB962C8B-B14F-4D97-AF65-F5344CB8AC3E}">
        <p14:creationId xmlns:p14="http://schemas.microsoft.com/office/powerpoint/2010/main" val="29940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3067051"/>
          </a:xfrm>
        </p:spPr>
        <p:txBody>
          <a:bodyPr/>
          <a:lstStyle/>
          <a:p>
            <a:pPr algn="ctr"/>
            <a:r>
              <a:rPr lang="en-US" sz="3400" dirty="0"/>
              <a:t>Explain how to use at least three methods of collecting job analysis information, including interviews, questionnaires, and observations</a:t>
            </a:r>
            <a:endParaRPr lang="en-IN" sz="3400" dirty="0"/>
          </a:p>
        </p:txBody>
      </p:sp>
    </p:spTree>
    <p:extLst>
      <p:ext uri="{BB962C8B-B14F-4D97-AF65-F5344CB8AC3E}">
        <p14:creationId xmlns:p14="http://schemas.microsoft.com/office/powerpoint/2010/main" val="2622875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r>
              <a:rPr lang="en-US" sz="3600" dirty="0"/>
              <a:t> </a:t>
            </a:r>
            <a:r>
              <a:rPr lang="en-US" sz="2000" b="0" dirty="0"/>
              <a:t>(1 of 2)</a:t>
            </a:r>
            <a:endParaRPr lang="en-IN" sz="2000" b="0" dirty="0"/>
          </a:p>
        </p:txBody>
      </p:sp>
      <p:sp>
        <p:nvSpPr>
          <p:cNvPr id="3" name="Content Placeholder 2"/>
          <p:cNvSpPr>
            <a:spLocks noGrp="1"/>
          </p:cNvSpPr>
          <p:nvPr>
            <p:ph idx="1"/>
          </p:nvPr>
        </p:nvSpPr>
        <p:spPr/>
        <p:txBody>
          <a:bodyPr/>
          <a:lstStyle/>
          <a:p>
            <a:pPr marL="0" indent="0">
              <a:buNone/>
            </a:pPr>
            <a:r>
              <a:rPr lang="en-US" sz="2800" b="1" dirty="0"/>
              <a:t>The Interview (typical questions asked)</a:t>
            </a:r>
          </a:p>
          <a:p>
            <a:pPr marL="342900" indent="-342900"/>
            <a:r>
              <a:rPr lang="en-US" sz="2400" dirty="0"/>
              <a:t>What is the job being performed?</a:t>
            </a:r>
          </a:p>
          <a:p>
            <a:pPr marL="342900" indent="-342900"/>
            <a:r>
              <a:rPr lang="en-US" sz="2400" dirty="0"/>
              <a:t>What exactly are the major duties of your position?</a:t>
            </a:r>
          </a:p>
          <a:p>
            <a:pPr marL="342900" indent="-342900"/>
            <a:r>
              <a:rPr lang="en-US" sz="2400" dirty="0"/>
              <a:t>What physical locations do you work in?</a:t>
            </a:r>
          </a:p>
          <a:p>
            <a:pPr marL="342900" indent="-342900"/>
            <a:r>
              <a:rPr lang="en-US" sz="2400" dirty="0"/>
              <a:t>What are the education, experience, skill, and (where applicable) certification and licensing requirements?</a:t>
            </a:r>
          </a:p>
          <a:p>
            <a:pPr marL="342900" indent="-342900"/>
            <a:r>
              <a:rPr lang="en-US" sz="2400" dirty="0"/>
              <a:t>What are the job’s responsibilities and duties?</a:t>
            </a:r>
            <a:endParaRPr lang="en-IN" sz="1300" dirty="0"/>
          </a:p>
        </p:txBody>
      </p:sp>
    </p:spTree>
    <p:extLst>
      <p:ext uri="{BB962C8B-B14F-4D97-AF65-F5344CB8AC3E}">
        <p14:creationId xmlns:p14="http://schemas.microsoft.com/office/powerpoint/2010/main" val="131099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r>
              <a:rPr lang="en-US" sz="3600" dirty="0"/>
              <a:t> </a:t>
            </a:r>
            <a:r>
              <a:rPr lang="en-US" sz="2000" b="0" dirty="0"/>
              <a:t>(2 of 2)</a:t>
            </a:r>
            <a:endParaRPr lang="en-IN" sz="2000" b="0" dirty="0"/>
          </a:p>
        </p:txBody>
      </p:sp>
      <p:sp>
        <p:nvSpPr>
          <p:cNvPr id="3" name="Content Placeholder 2"/>
          <p:cNvSpPr>
            <a:spLocks noGrp="1"/>
          </p:cNvSpPr>
          <p:nvPr>
            <p:ph idx="1"/>
          </p:nvPr>
        </p:nvSpPr>
        <p:spPr/>
        <p:txBody>
          <a:bodyPr/>
          <a:lstStyle/>
          <a:p>
            <a:pPr marL="0" indent="0">
              <a:buNone/>
            </a:pPr>
            <a:r>
              <a:rPr lang="en-US" sz="2800" b="1" dirty="0"/>
              <a:t>The Interview (typical questions asked)</a:t>
            </a:r>
          </a:p>
          <a:p>
            <a:pPr marL="342900" indent="-342900"/>
            <a:r>
              <a:rPr lang="en-US" sz="2400" dirty="0"/>
              <a:t>What are the basic accountabilities or performance standards that typify your work?</a:t>
            </a:r>
          </a:p>
          <a:p>
            <a:pPr marL="342900" indent="-342900"/>
            <a:r>
              <a:rPr lang="en-US" sz="2400" dirty="0"/>
              <a:t>What are your responsibilities?</a:t>
            </a:r>
          </a:p>
          <a:p>
            <a:pPr marL="342900" indent="-342900"/>
            <a:r>
              <a:rPr lang="en-US" sz="2400" dirty="0"/>
              <a:t>What are the environmental and working conditions involved?</a:t>
            </a:r>
          </a:p>
          <a:p>
            <a:pPr marL="342900" indent="-342900"/>
            <a:r>
              <a:rPr lang="en-US" sz="2400" dirty="0"/>
              <a:t>What are the job’s physical demands? The emotional and mental demands?</a:t>
            </a:r>
          </a:p>
          <a:p>
            <a:pPr marL="342900" indent="-342900"/>
            <a:r>
              <a:rPr lang="en-US" sz="2400" dirty="0"/>
              <a:t>Are you exposed to any hazards or unusual working conditions?</a:t>
            </a:r>
            <a:endParaRPr lang="en-IN" sz="2400" dirty="0"/>
          </a:p>
        </p:txBody>
      </p:sp>
    </p:spTree>
    <p:extLst>
      <p:ext uri="{BB962C8B-B14F-4D97-AF65-F5344CB8AC3E}">
        <p14:creationId xmlns:p14="http://schemas.microsoft.com/office/powerpoint/2010/main" val="414164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for Collecting Job Analysis Information</a:t>
            </a:r>
            <a:endParaRPr lang="en-IN" dirty="0"/>
          </a:p>
        </p:txBody>
      </p:sp>
      <p:sp>
        <p:nvSpPr>
          <p:cNvPr id="3" name="Content Placeholder 2"/>
          <p:cNvSpPr>
            <a:spLocks noGrp="1"/>
          </p:cNvSpPr>
          <p:nvPr>
            <p:ph idx="1"/>
          </p:nvPr>
        </p:nvSpPr>
        <p:spPr/>
        <p:txBody>
          <a:bodyPr/>
          <a:lstStyle/>
          <a:p>
            <a:r>
              <a:rPr lang="en-US" sz="2800" dirty="0"/>
              <a:t>Questionnaires</a:t>
            </a:r>
          </a:p>
          <a:p>
            <a:r>
              <a:rPr lang="en-US" sz="2800" dirty="0"/>
              <a:t>Observation</a:t>
            </a:r>
          </a:p>
          <a:p>
            <a:r>
              <a:rPr lang="en-US" sz="2800" dirty="0"/>
              <a:t>Participant Diary/Logs</a:t>
            </a:r>
          </a:p>
          <a:p>
            <a:r>
              <a:rPr lang="en-US" sz="2800" dirty="0"/>
              <a:t>Quantitative Job Analysis Techniques</a:t>
            </a:r>
          </a:p>
          <a:p>
            <a:r>
              <a:rPr lang="en-US" sz="2800" dirty="0"/>
              <a:t>Electronic Job Analysis Methods</a:t>
            </a:r>
            <a:endParaRPr lang="en-IN" sz="2800" dirty="0"/>
          </a:p>
        </p:txBody>
      </p:sp>
    </p:spTree>
    <p:extLst>
      <p:ext uri="{BB962C8B-B14F-4D97-AF65-F5344CB8AC3E}">
        <p14:creationId xmlns:p14="http://schemas.microsoft.com/office/powerpoint/2010/main" val="76738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699028"/>
          </a:xfrm>
        </p:spPr>
        <p:txBody>
          <a:bodyPr/>
          <a:lstStyle/>
          <a:p>
            <a:r>
              <a:rPr lang="en-US" dirty="0"/>
              <a:t>Position Analysis Questionnaire (PAQ)</a:t>
            </a:r>
            <a:endParaRPr lang="en-IN" dirty="0"/>
          </a:p>
        </p:txBody>
      </p:sp>
      <p:pic>
        <p:nvPicPr>
          <p:cNvPr id="4" name="Content Placeholder 3" descr="A position analysis questionnaire deals with the information related to visual sources of job information. The questionnaire asks that the reader rate items based on how frequently they use them. The options are, N A, does not apply, 1, nominal or very infrequent, 2, occasional, 3, moderate, 4 considerable, 5, very substantial. The following considerations are included. 1. Written materials, including books reports, office notes, articles, job instructions, signs, et cetera. 2. Quantitative materials, including materials which deal with quantities or amounts, such as graphs accounts, specifications, tables of numbers, et cetera. 3. Pictorial materials, including pictures or picture like materials used as sources of information, for example, drawings, blueprints, diagrams, maps, tracing, photographic films, x ray films, television pictures, et cetera. 4. Patterns or related devices, including templates, stencils, patterns, et cetera, used as sources of information when observed during use, do not include here materials described in item 3 above. 5. Visual displays, including dials gauges, signal lights, radarscopes, speedometers, clocks, et cetera. 6. Measuring devices, including rulers, calipers, tire pressure gauges, scales, thickness gauges, pipettes, thermometers, protractors, et cetera, used to obtain visual information about physical measurements do not include here devices described in item 5 above. 7. Mechanical devices, including tools, equipment, machinery, and other mechanical devices which are sources of information when observed during use of operation. 8. Materials in process, including parts, material, objects, et cetera, which are sources of information when being modified, worked on, or otherwise processed, such as bread dough being mixed, workpiece being turned in a lathe, fabric being cut, shoe being re-soled, et cetera. 9. Materials not in process, including parts, materials, objects, et cetera, not in the process of being changed or modified, which are sources of information when being inspected, handled, packaged, distributed, or selected, et cetera, such as items or materials in inventory, storage, or distribution channels, items being inspected, et cetera. 10. Features of nature, including landscapes, fields, geological samples, vegetation, cloud formations, and other features of nature which are observed or inspected to provide information. 11. Man-made features of environment, including structures, buildings, dams, highways, bridges, docks, railroads, and other man made or altered aspects of the indoor environment which are observed or inspected to provide job information. Do not consider equipment, machines, et cetera, that an individual uses in his work, as covered by item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4600" y="1143000"/>
            <a:ext cx="3828337" cy="5107951"/>
          </a:xfrm>
        </p:spPr>
      </p:pic>
    </p:spTree>
    <p:extLst>
      <p:ext uri="{BB962C8B-B14F-4D97-AF65-F5344CB8AC3E}">
        <p14:creationId xmlns:p14="http://schemas.microsoft.com/office/powerpoint/2010/main" val="152576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r>
              <a:rPr lang="en-US" dirty="0">
                <a:solidFill>
                  <a:srgbClr val="4C9A77"/>
                </a:solidFill>
              </a:rPr>
              <a:t> </a:t>
            </a:r>
            <a:endParaRPr lang="en-IN" dirty="0"/>
          </a:p>
        </p:txBody>
      </p:sp>
      <p:sp>
        <p:nvSpPr>
          <p:cNvPr id="3" name="Content Placeholder 2"/>
          <p:cNvSpPr>
            <a:spLocks noGrp="1"/>
          </p:cNvSpPr>
          <p:nvPr>
            <p:ph idx="1"/>
          </p:nvPr>
        </p:nvSpPr>
        <p:spPr/>
        <p:txBody>
          <a:bodyPr/>
          <a:lstStyle/>
          <a:p>
            <a:pPr marL="540000" indent="-540000">
              <a:buSzPct val="100000"/>
              <a:buFont typeface="+mj-lt"/>
              <a:buAutoNum type="arabicPeriod"/>
            </a:pPr>
            <a:r>
              <a:rPr lang="en-US" altLang="en-US" sz="2800" dirty="0">
                <a:ea typeface="ＭＳ Ｐゴシック" pitchFamily="34" charset="-128"/>
                <a:cs typeface="Lucida Sans Unicode" pitchFamily="34" charset="0"/>
              </a:rPr>
              <a:t>Define talent management, and explain why it is important.</a:t>
            </a:r>
          </a:p>
          <a:p>
            <a:pPr marL="540000" indent="-540000">
              <a:buSzPct val="100000"/>
              <a:buFont typeface="+mj-lt"/>
              <a:buAutoNum type="arabicPeriod"/>
            </a:pPr>
            <a:r>
              <a:rPr lang="en-US" altLang="en-US" sz="2800" dirty="0">
                <a:ea typeface="ＭＳ Ｐゴシック" pitchFamily="34" charset="-128"/>
                <a:cs typeface="Lucida Sans Unicode" pitchFamily="34" charset="0"/>
              </a:rPr>
              <a:t>Discuss the process of job analysis, including why it is important.</a:t>
            </a:r>
          </a:p>
          <a:p>
            <a:pPr marL="540000" indent="-540000">
              <a:buSzPct val="100000"/>
              <a:buFont typeface="+mj-lt"/>
              <a:buAutoNum type="arabicPeriod"/>
            </a:pPr>
            <a:r>
              <a:rPr lang="en-US" altLang="en-US" sz="2800" dirty="0">
                <a:ea typeface="ＭＳ Ｐゴシック" pitchFamily="34" charset="-128"/>
                <a:cs typeface="Lucida Sans Unicode" pitchFamily="34" charset="0"/>
              </a:rPr>
              <a:t>Explain how to use at least three methods of collecting job analysis information, including interviews, questionnaires, and observations.</a:t>
            </a:r>
            <a:endParaRPr lang="en-IN" sz="2800" dirty="0"/>
          </a:p>
        </p:txBody>
      </p:sp>
    </p:spTree>
    <p:extLst>
      <p:ext uri="{BB962C8B-B14F-4D97-AF65-F5344CB8AC3E}">
        <p14:creationId xmlns:p14="http://schemas.microsoft.com/office/powerpoint/2010/main" val="70444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276F2C-5152-4591-90AC-F4906B1E2FF8}"/>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84778235-C893-4557-BEA4-9D55779C3168}"/>
              </a:ext>
            </a:extLst>
          </p:cNvPr>
          <p:cNvPicPr>
            <a:picLocks noGrp="1" noChangeAspect="1"/>
          </p:cNvPicPr>
          <p:nvPr>
            <p:ph idx="1"/>
          </p:nvPr>
        </p:nvPicPr>
        <p:blipFill>
          <a:blip r:embed="rId2"/>
          <a:stretch>
            <a:fillRect/>
          </a:stretch>
        </p:blipFill>
        <p:spPr>
          <a:xfrm>
            <a:off x="1557841" y="1600200"/>
            <a:ext cx="6028318" cy="4525963"/>
          </a:xfrm>
          <a:prstGeom prst="rect">
            <a:avLst/>
          </a:prstGeom>
        </p:spPr>
      </p:pic>
    </p:spTree>
    <p:extLst>
      <p:ext uri="{BB962C8B-B14F-4D97-AF65-F5344CB8AC3E}">
        <p14:creationId xmlns:p14="http://schemas.microsoft.com/office/powerpoint/2010/main" val="1662073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Job Descriptions</a:t>
            </a:r>
            <a:endParaRPr lang="en-IN" dirty="0"/>
          </a:p>
        </p:txBody>
      </p:sp>
      <p:sp>
        <p:nvSpPr>
          <p:cNvPr id="3" name="Content Placeholder 2"/>
          <p:cNvSpPr>
            <a:spLocks noGrp="1"/>
          </p:cNvSpPr>
          <p:nvPr>
            <p:ph idx="1"/>
          </p:nvPr>
        </p:nvSpPr>
        <p:spPr/>
        <p:txBody>
          <a:bodyPr/>
          <a:lstStyle/>
          <a:p>
            <a:pPr marL="540000" indent="-540000">
              <a:buFont typeface="+mj-lt"/>
              <a:buAutoNum type="arabicPeriod"/>
            </a:pPr>
            <a:r>
              <a:rPr lang="en-US" sz="2800" dirty="0"/>
              <a:t>Job Identification</a:t>
            </a:r>
          </a:p>
          <a:p>
            <a:pPr marL="540000" indent="-540000">
              <a:buFont typeface="+mj-lt"/>
              <a:buAutoNum type="arabicPeriod"/>
            </a:pPr>
            <a:r>
              <a:rPr lang="en-US" sz="2800" dirty="0"/>
              <a:t>Job Summary</a:t>
            </a:r>
          </a:p>
          <a:p>
            <a:pPr marL="540000" indent="-540000">
              <a:buFont typeface="+mj-lt"/>
              <a:buAutoNum type="arabicPeriod"/>
            </a:pPr>
            <a:r>
              <a:rPr lang="en-US" sz="2800" dirty="0"/>
              <a:t>Responsibilities and Duties</a:t>
            </a:r>
          </a:p>
          <a:p>
            <a:pPr marL="540000" indent="-540000">
              <a:buFont typeface="+mj-lt"/>
              <a:buAutoNum type="arabicPeriod"/>
            </a:pPr>
            <a:r>
              <a:rPr lang="en-US" sz="2800" dirty="0"/>
              <a:t>Authority of Incumbent</a:t>
            </a:r>
          </a:p>
          <a:p>
            <a:pPr marL="540000" indent="-540000">
              <a:buFont typeface="+mj-lt"/>
              <a:buAutoNum type="arabicPeriod"/>
            </a:pPr>
            <a:r>
              <a:rPr lang="en-US" sz="2800" dirty="0"/>
              <a:t>Standards of Performance</a:t>
            </a:r>
          </a:p>
          <a:p>
            <a:pPr marL="540000" indent="-540000">
              <a:buFont typeface="+mj-lt"/>
              <a:buAutoNum type="arabicPeriod"/>
            </a:pPr>
            <a:r>
              <a:rPr lang="en-US" sz="2800" dirty="0"/>
              <a:t>Working Conditions</a:t>
            </a:r>
          </a:p>
          <a:p>
            <a:pPr marL="540000" indent="-540000">
              <a:buFont typeface="+mj-lt"/>
              <a:buAutoNum type="arabicPeriod"/>
            </a:pPr>
            <a:r>
              <a:rPr lang="en-US" sz="2800" dirty="0"/>
              <a:t>Job Specification</a:t>
            </a:r>
            <a:endParaRPr lang="en-IN" sz="2800" dirty="0"/>
          </a:p>
        </p:txBody>
      </p:sp>
    </p:spTree>
    <p:extLst>
      <p:ext uri="{BB962C8B-B14F-4D97-AF65-F5344CB8AC3E}">
        <p14:creationId xmlns:p14="http://schemas.microsoft.com/office/powerpoint/2010/main" val="3625932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75228"/>
          </a:xfrm>
        </p:spPr>
        <p:txBody>
          <a:bodyPr/>
          <a:lstStyle/>
          <a:p>
            <a:r>
              <a:rPr lang="en-US" dirty="0"/>
              <a:t>Sample Job Description</a:t>
            </a:r>
            <a:endParaRPr lang="en-IN" dirty="0"/>
          </a:p>
        </p:txBody>
      </p:sp>
      <p:pic>
        <p:nvPicPr>
          <p:cNvPr id="4" name="Picture 4" descr="A sample job description form for a telesales representative. Included is information related to the job title, recommended salary grade, job family or type, division, department, job code, exempt or nonexempt status, E E O C designation, the person whom the worker reports to, location, and date. There is a brief summary of the job below that reads as follows. The person in this position is responsible for selling college textbooks, software, and multimedia products to professors, via incoming and outgoing telephone calls, and to carry out selling strategies to meet sales goals in assigned territories of smaller colleges and universities. In addition, the individual in this position will be responsible for generating a designated amount of editorial leads and communicating to the publishing groups product feedback and market trends observed in the assigned territory. Below are descriptions that deal with the scope and impact of job, including dollar responsibilities and supervisory responsibilities. required knowledge and experience, including related work experience, formal education or equivalent, and skills. Primary responsibilities are also included, grouped into key categories, and assigned a percent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4805" y="1219200"/>
            <a:ext cx="4434389" cy="4999478"/>
          </a:xfrm>
        </p:spPr>
      </p:pic>
    </p:spTree>
    <p:extLst>
      <p:ext uri="{BB962C8B-B14F-4D97-AF65-F5344CB8AC3E}">
        <p14:creationId xmlns:p14="http://schemas.microsoft.com/office/powerpoint/2010/main" val="356042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Knowing the Employment Law</a:t>
            </a:r>
            <a:endParaRPr lang="en-IN" dirty="0"/>
          </a:p>
        </p:txBody>
      </p:sp>
      <p:sp>
        <p:nvSpPr>
          <p:cNvPr id="3" name="Content Placeholder 2"/>
          <p:cNvSpPr>
            <a:spLocks noGrp="1"/>
          </p:cNvSpPr>
          <p:nvPr>
            <p:ph idx="1"/>
          </p:nvPr>
        </p:nvSpPr>
        <p:spPr>
          <a:xfrm>
            <a:off x="457200" y="1600201"/>
            <a:ext cx="8229600" cy="1539240"/>
          </a:xfrm>
        </p:spPr>
        <p:txBody>
          <a:bodyPr/>
          <a:lstStyle/>
          <a:p>
            <a:r>
              <a:rPr lang="en-US" sz="2400" dirty="0"/>
              <a:t>AD</a:t>
            </a:r>
            <a:r>
              <a:rPr lang="tr-TR" sz="2400" dirty="0"/>
              <a:t>-</a:t>
            </a:r>
            <a:r>
              <a:rPr lang="en-US" sz="2400" dirty="0" err="1"/>
              <a:t>A</a:t>
            </a:r>
            <a:r>
              <a:rPr lang="en-US" sz="1800" baseline="0" dirty="0" err="1"/>
              <a:t>the</a:t>
            </a:r>
            <a:r>
              <a:rPr lang="en-US" sz="1800" baseline="0" dirty="0"/>
              <a:t> Americans with Disabilities Act </a:t>
            </a:r>
            <a:r>
              <a:rPr lang="tr-TR" sz="1800" baseline="0" dirty="0"/>
              <a:t>-</a:t>
            </a:r>
            <a:r>
              <a:rPr lang="en-US" sz="2400" dirty="0"/>
              <a:t> Considerations</a:t>
            </a:r>
          </a:p>
          <a:p>
            <a:r>
              <a:rPr lang="en-US" sz="2400" dirty="0"/>
              <a:t>Reasonable Accommodations</a:t>
            </a:r>
          </a:p>
          <a:p>
            <a:r>
              <a:rPr lang="en-US" sz="2400" dirty="0"/>
              <a:t>Standards of Performance and Working Conditions</a:t>
            </a:r>
          </a:p>
        </p:txBody>
      </p:sp>
      <p:pic>
        <p:nvPicPr>
          <p:cNvPr id="5" name="Picture 4" descr="An employee in a wheelchair reads a document at his desk."/>
          <p:cNvPicPr>
            <a:picLocks noChangeAspect="1"/>
          </p:cNvPicPr>
          <p:nvPr/>
        </p:nvPicPr>
        <p:blipFill>
          <a:blip r:embed="rId3" cstate="print"/>
          <a:stretch>
            <a:fillRect/>
          </a:stretch>
        </p:blipFill>
        <p:spPr>
          <a:xfrm>
            <a:off x="2209800" y="3449850"/>
            <a:ext cx="3236297" cy="2590800"/>
          </a:xfrm>
          <a:prstGeom prst="rect">
            <a:avLst/>
          </a:prstGeom>
        </p:spPr>
      </p:pic>
    </p:spTree>
    <p:extLst>
      <p:ext uri="{BB962C8B-B14F-4D97-AF65-F5344CB8AC3E}">
        <p14:creationId xmlns:p14="http://schemas.microsoft.com/office/powerpoint/2010/main" val="509859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Job Specifications</a:t>
            </a:r>
            <a:endParaRPr lang="en-IN" dirty="0"/>
          </a:p>
        </p:txBody>
      </p:sp>
      <p:sp>
        <p:nvSpPr>
          <p:cNvPr id="3" name="Content Placeholder 2"/>
          <p:cNvSpPr>
            <a:spLocks noGrp="1"/>
          </p:cNvSpPr>
          <p:nvPr>
            <p:ph idx="1"/>
          </p:nvPr>
        </p:nvSpPr>
        <p:spPr/>
        <p:txBody>
          <a:bodyPr/>
          <a:lstStyle/>
          <a:p>
            <a:r>
              <a:rPr lang="en-US" sz="2800" dirty="0"/>
              <a:t>Specifications for Trained vs. Untrained Personnel</a:t>
            </a:r>
          </a:p>
          <a:p>
            <a:r>
              <a:rPr lang="en-US" sz="2800" dirty="0"/>
              <a:t>Specifications Based on Judgment</a:t>
            </a:r>
          </a:p>
          <a:p>
            <a:r>
              <a:rPr lang="en-US" sz="2800" dirty="0"/>
              <a:t>Job Specifications Based on Statistical Analysis</a:t>
            </a:r>
          </a:p>
          <a:p>
            <a:r>
              <a:rPr lang="en-US" sz="2800" dirty="0"/>
              <a:t>The Job Requirement Matrix</a:t>
            </a:r>
          </a:p>
          <a:p>
            <a:r>
              <a:rPr lang="en-US" sz="2800" dirty="0"/>
              <a:t>Task Statement</a:t>
            </a:r>
            <a:endParaRPr lang="en-IN" sz="2800" dirty="0"/>
          </a:p>
        </p:txBody>
      </p:sp>
    </p:spTree>
    <p:extLst>
      <p:ext uri="{BB962C8B-B14F-4D97-AF65-F5344CB8AC3E}">
        <p14:creationId xmlns:p14="http://schemas.microsoft.com/office/powerpoint/2010/main" val="190337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11628D1-7BA4-4FF6-96B0-DE635EED0DEC}"/>
              </a:ext>
            </a:extLst>
          </p:cNvPr>
          <p:cNvSpPr>
            <a:spLocks noGrp="1"/>
          </p:cNvSpPr>
          <p:nvPr>
            <p:ph idx="1"/>
          </p:nvPr>
        </p:nvSpPr>
        <p:spPr>
          <a:xfrm>
            <a:off x="381000" y="762000"/>
            <a:ext cx="8305800" cy="53641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Most </a:t>
            </a:r>
            <a:r>
              <a:rPr kumimoji="0" lang="en-US" b="1" i="0" u="none" strike="noStrike" kern="1200" cap="none" spc="0" normalizeH="0" baseline="0" noProof="0" dirty="0">
                <a:ln>
                  <a:noFill/>
                </a:ln>
                <a:solidFill>
                  <a:prstClr val="black"/>
                </a:solidFill>
                <a:effectLst/>
                <a:uLnTx/>
                <a:uFillTx/>
                <a:latin typeface="Arial"/>
                <a:ea typeface="+mn-ea"/>
                <a:cs typeface="+mn-cs"/>
              </a:rPr>
              <a:t>job specifications</a:t>
            </a:r>
            <a:r>
              <a:rPr kumimoji="0" lang="en-US" b="0" i="0" u="none" strike="noStrike" kern="1200" cap="none" spc="0" normalizeH="0" baseline="0" noProof="0" dirty="0">
                <a:ln>
                  <a:noFill/>
                </a:ln>
                <a:solidFill>
                  <a:prstClr val="black"/>
                </a:solidFill>
                <a:effectLst/>
                <a:uLnTx/>
                <a:uFillTx/>
                <a:latin typeface="Arial"/>
                <a:ea typeface="+mn-ea"/>
                <a:cs typeface="+mn-cs"/>
              </a:rPr>
              <a:t> simply reflect the educated guesses of people like supervisors and human resource managers. The basic procedure is to ask, “What does it take in terms of education, intelligence, training, etc., to get the job done?”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Basing</a:t>
            </a:r>
            <a:r>
              <a:rPr kumimoji="0" lang="en-US" b="1" i="0" u="none" strike="noStrike" kern="1200" cap="none" spc="0" normalizeH="0" baseline="0" noProof="0" dirty="0">
                <a:ln>
                  <a:noFill/>
                </a:ln>
                <a:solidFill>
                  <a:prstClr val="black"/>
                </a:solidFill>
                <a:effectLst/>
                <a:uLnTx/>
                <a:uFillTx/>
                <a:latin typeface="Arial"/>
                <a:ea typeface="+mn-ea"/>
                <a:cs typeface="+mn-cs"/>
              </a:rPr>
              <a:t> job specifications on statistical analysis </a:t>
            </a:r>
            <a:r>
              <a:rPr kumimoji="0" lang="en-US" b="0" i="0" u="none" strike="noStrike" kern="1200" cap="none" spc="0" normalizeH="0" baseline="0" noProof="0" dirty="0">
                <a:ln>
                  <a:noFill/>
                </a:ln>
                <a:solidFill>
                  <a:prstClr val="black"/>
                </a:solidFill>
                <a:effectLst/>
                <a:uLnTx/>
                <a:uFillTx/>
                <a:latin typeface="Arial"/>
                <a:ea typeface="+mn-ea"/>
                <a:cs typeface="+mn-cs"/>
              </a:rPr>
              <a:t>rather than only judgment, is the more defensible approach, but it’s more difficult. The aim is to determine statistically the relationship between (1) some predictor and (2) some indicator or criterion of job effectiveness.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mn-ea"/>
                <a:cs typeface="+mn-cs"/>
              </a:rPr>
              <a:t>Job-requirement matrix </a:t>
            </a:r>
            <a:r>
              <a:rPr kumimoji="0" lang="en-US" b="0" i="0" u="none" strike="noStrike" kern="1200" cap="none" spc="0" normalizeH="0" baseline="0" noProof="0" dirty="0">
                <a:ln>
                  <a:noFill/>
                </a:ln>
                <a:solidFill>
                  <a:prstClr val="black"/>
                </a:solidFill>
                <a:effectLst/>
                <a:uLnTx/>
                <a:uFillTx/>
                <a:latin typeface="Arial"/>
                <a:ea typeface="+mn-ea"/>
                <a:cs typeface="+mn-cs"/>
              </a:rPr>
              <a:t>is a more complete description of what the worker does and how and why he or she does it. It clarifies each task’s purpose and each duty’s required knowledge, skills, abilities, and other characteristics.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mn-ea"/>
                <a:cs typeface="+mn-cs"/>
              </a:rPr>
              <a:t>The task statement </a:t>
            </a:r>
            <a:r>
              <a:rPr kumimoji="0" lang="en-US" b="0" i="0" u="none" strike="noStrike" kern="1200" cap="none" spc="0" normalizeH="0" baseline="0" noProof="0" dirty="0">
                <a:ln>
                  <a:noFill/>
                </a:ln>
                <a:solidFill>
                  <a:prstClr val="black"/>
                </a:solidFill>
                <a:effectLst/>
                <a:uLnTx/>
                <a:uFillTx/>
                <a:latin typeface="Arial"/>
                <a:ea typeface="+mn-ea"/>
                <a:cs typeface="+mn-cs"/>
              </a:rPr>
              <a:t>is a written item that shows what the worker does on one particular job task; how the worker does it; the knowledge, skills, and aptitudes required to do it; and the purpose of the task.</a:t>
            </a:r>
          </a:p>
          <a:p>
            <a:endParaRPr lang="en-US" dirty="0"/>
          </a:p>
        </p:txBody>
      </p:sp>
    </p:spTree>
    <p:extLst>
      <p:ext uri="{BB962C8B-B14F-4D97-AF65-F5344CB8AC3E}">
        <p14:creationId xmlns:p14="http://schemas.microsoft.com/office/powerpoint/2010/main" val="88061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Engagement Guide</a:t>
            </a:r>
            <a:endParaRPr lang="en-IN" dirty="0"/>
          </a:p>
        </p:txBody>
      </p:sp>
      <p:sp>
        <p:nvSpPr>
          <p:cNvPr id="3" name="Content Placeholder 2"/>
          <p:cNvSpPr>
            <a:spLocks noGrp="1"/>
          </p:cNvSpPr>
          <p:nvPr>
            <p:ph idx="1"/>
          </p:nvPr>
        </p:nvSpPr>
        <p:spPr>
          <a:xfrm>
            <a:off x="457200" y="1676400"/>
            <a:ext cx="8229600" cy="45259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solidFill>
                <a:effectLst/>
                <a:uLnTx/>
                <a:uFillTx/>
                <a:latin typeface="Arial"/>
                <a:ea typeface="+mn-ea"/>
                <a:cs typeface="+mn-cs"/>
              </a:rPr>
              <a:t>Employee engagement refers to being psychologically involved in, connected to, and committed to getting one’s job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In terms of the job specification, the human resource consulting company Development Dimensions International conducted a study of 3,800 employees, and identified several personal characteristics that seemed to predict the likelihood someone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would be engaged. These traits included adaptability, passion for work, emotional maturity, positive disposition, self-advocacy, and achievement orientation.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With the growing importance of employee engagement, many employers today are appointing special employee engagement managers, with titles such as Employee Engagement Manager or Director of Employee Engagement. HR personnel and managers have created the company’s goals to include employee engagement and it is included in the job descriptions by designing activities that are engaging</a:t>
            </a:r>
            <a:endParaRPr lang="en-US" dirty="0"/>
          </a:p>
        </p:txBody>
      </p:sp>
    </p:spTree>
    <p:extLst>
      <p:ext uri="{BB962C8B-B14F-4D97-AF65-F5344CB8AC3E}">
        <p14:creationId xmlns:p14="http://schemas.microsoft.com/office/powerpoint/2010/main" val="1850604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Competencies Models</a:t>
            </a:r>
            <a:endParaRPr lang="en-IN" dirty="0"/>
          </a:p>
        </p:txBody>
      </p:sp>
      <p:pic>
        <p:nvPicPr>
          <p:cNvPr id="5" name="Content Placeholder 4" descr="Workers adjust the brakes on an automobile mounted on an assembly line."/>
          <p:cNvPicPr>
            <a:picLocks noGrp="1" noChangeAspect="1"/>
          </p:cNvPicPr>
          <p:nvPr>
            <p:ph idx="1"/>
          </p:nvPr>
        </p:nvPicPr>
        <p:blipFill>
          <a:blip r:embed="rId3" cstate="print"/>
          <a:stretch>
            <a:fillRect/>
          </a:stretch>
        </p:blipFill>
        <p:spPr>
          <a:xfrm>
            <a:off x="1600200" y="1676400"/>
            <a:ext cx="5388749" cy="3578713"/>
          </a:xfrm>
          <a:prstGeom prst="rect">
            <a:avLst/>
          </a:prstGeom>
        </p:spPr>
      </p:pic>
    </p:spTree>
    <p:extLst>
      <p:ext uri="{BB962C8B-B14F-4D97-AF65-F5344CB8AC3E}">
        <p14:creationId xmlns:p14="http://schemas.microsoft.com/office/powerpoint/2010/main" val="2224525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75228"/>
          </a:xfrm>
        </p:spPr>
        <p:txBody>
          <a:bodyPr/>
          <a:lstStyle/>
          <a:p>
            <a:r>
              <a:rPr lang="en-US" dirty="0"/>
              <a:t>Example Competency Model</a:t>
            </a:r>
            <a:endParaRPr lang="en-IN" dirty="0"/>
          </a:p>
        </p:txBody>
      </p:sp>
      <p:pic>
        <p:nvPicPr>
          <p:cNvPr id="4" name="Picture 6" descr="A pyramid representation of a competency model. The pyramid is divided into four levels, described from bottom to top as levels 1 to 4. Level 1, illustrative, human resource manager, competency model or job profile. Level 2, functional competencies. Personal competencies. behave ethically, exercise good judgment based on evidence, set and achieve goals, manage tasks effectively, develop personally. Interpersonal competencies. communicate effectively, exercise leadership, negotiate effectively, motivate others, work productively with others. H R, business, management. institute effective H R systems, analyze financial statements, craft strategies, manage vendors. Level 3, areas of knowledge or expertise. H R practices such as recruiting, selection, and training, strategic planning, employment law, finance and budgeting, general management. Level 4, roles. line function within H R, staff functions such as advise and assist, coordinative functions such as monitor, strategic H R functions such as formulate and execut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6269" y="1338445"/>
            <a:ext cx="7731461" cy="5049473"/>
          </a:xfrm>
        </p:spPr>
      </p:pic>
    </p:spTree>
    <p:extLst>
      <p:ext uri="{BB962C8B-B14F-4D97-AF65-F5344CB8AC3E}">
        <p14:creationId xmlns:p14="http://schemas.microsoft.com/office/powerpoint/2010/main" val="3199794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Write Competencies Statements</a:t>
            </a:r>
            <a:endParaRPr lang="en-IN" dirty="0"/>
          </a:p>
        </p:txBody>
      </p:sp>
      <p:sp>
        <p:nvSpPr>
          <p:cNvPr id="3" name="Content Placeholder 2"/>
          <p:cNvSpPr>
            <a:spLocks noGrp="1"/>
          </p:cNvSpPr>
          <p:nvPr>
            <p:ph idx="1"/>
          </p:nvPr>
        </p:nvSpPr>
        <p:spPr/>
        <p:txBody>
          <a:bodyPr/>
          <a:lstStyle/>
          <a:p>
            <a:r>
              <a:rPr lang="en-US" sz="2800" dirty="0"/>
              <a:t>Open-ended questions</a:t>
            </a:r>
          </a:p>
          <a:p>
            <a:r>
              <a:rPr lang="en-US" sz="2800" dirty="0"/>
              <a:t>Statement: “In order to perform this job competently, the employee should be able to…”</a:t>
            </a:r>
          </a:p>
          <a:p>
            <a:r>
              <a:rPr lang="en-US" sz="2800" dirty="0"/>
              <a:t>Three elements: </a:t>
            </a:r>
          </a:p>
          <a:p>
            <a:pPr lvl="1"/>
            <a:r>
              <a:rPr lang="en-US" sz="2600" dirty="0"/>
              <a:t>Name and brief description</a:t>
            </a:r>
          </a:p>
          <a:p>
            <a:pPr lvl="1"/>
            <a:r>
              <a:rPr lang="en-US" sz="2600" dirty="0"/>
              <a:t>Observable behaviors</a:t>
            </a:r>
          </a:p>
          <a:p>
            <a:pPr lvl="1"/>
            <a:r>
              <a:rPr lang="en-US" sz="2600" dirty="0"/>
              <a:t>Proficiency levels</a:t>
            </a:r>
            <a:endParaRPr lang="en-IN" dirty="0"/>
          </a:p>
        </p:txBody>
      </p:sp>
    </p:spTree>
    <p:extLst>
      <p:ext uri="{BB962C8B-B14F-4D97-AF65-F5344CB8AC3E}">
        <p14:creationId xmlns:p14="http://schemas.microsoft.com/office/powerpoint/2010/main" val="189951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r>
              <a:rPr lang="en-US" sz="3600" dirty="0">
                <a:solidFill>
                  <a:srgbClr val="4C9A77"/>
                </a:solidFill>
              </a:rPr>
              <a:t> </a:t>
            </a:r>
            <a:endParaRPr lang="en-IN" sz="3600" dirty="0"/>
          </a:p>
        </p:txBody>
      </p:sp>
      <p:sp>
        <p:nvSpPr>
          <p:cNvPr id="3" name="Content Placeholder 2"/>
          <p:cNvSpPr>
            <a:spLocks noGrp="1"/>
          </p:cNvSpPr>
          <p:nvPr>
            <p:ph idx="1"/>
          </p:nvPr>
        </p:nvSpPr>
        <p:spPr/>
        <p:txBody>
          <a:bodyPr/>
          <a:lstStyle/>
          <a:p>
            <a:pPr marL="540000" indent="-540000">
              <a:buAutoNum type="arabicPeriod" startAt="4"/>
            </a:pPr>
            <a:r>
              <a:rPr lang="en-US" altLang="en-US" sz="2800" dirty="0">
                <a:ea typeface="ＭＳ Ｐゴシック" pitchFamily="34" charset="-128"/>
                <a:cs typeface="Lucida Sans Unicode" pitchFamily="34" charset="0"/>
              </a:rPr>
              <a:t>Explain how you would write a job description.</a:t>
            </a:r>
          </a:p>
          <a:p>
            <a:pPr marL="540000" indent="-540000">
              <a:buAutoNum type="arabicPeriod" startAt="4"/>
            </a:pPr>
            <a:r>
              <a:rPr lang="en-US" altLang="en-US" sz="2800" dirty="0">
                <a:ea typeface="ＭＳ Ｐゴシック" pitchFamily="34" charset="-128"/>
                <a:cs typeface="Lucida Sans Unicode" pitchFamily="34" charset="0"/>
              </a:rPr>
              <a:t>Explain how to write a job specification.</a:t>
            </a:r>
          </a:p>
          <a:p>
            <a:pPr marL="540000" indent="-540000">
              <a:buAutoNum type="arabicPeriod" startAt="4"/>
            </a:pPr>
            <a:r>
              <a:rPr lang="en-US" sz="2800" dirty="0">
                <a:ea typeface="ＭＳ Ｐゴシック" pitchFamily="34" charset="-128"/>
                <a:cs typeface="Lucida Sans Unicode" pitchFamily="34" charset="0"/>
              </a:rPr>
              <a:t>List some human traits and behaviors you would want an employee to bring to a job if employee engagement is important to doing the job well.</a:t>
            </a:r>
          </a:p>
          <a:p>
            <a:pPr marL="540000" indent="-540000">
              <a:buFont typeface="Arial" panose="020B0604020202020204" pitchFamily="34" charset="0"/>
              <a:buAutoNum type="arabicPeriod" startAt="4"/>
            </a:pPr>
            <a:r>
              <a:rPr lang="en-US" altLang="en-US" sz="2800" dirty="0">
                <a:ea typeface="ＭＳ Ｐゴシック" pitchFamily="34" charset="-128"/>
                <a:cs typeface="Lucida Sans Unicode" pitchFamily="34" charset="0"/>
              </a:rPr>
              <a:t>Explain how to write competency-based models.</a:t>
            </a:r>
            <a:endParaRPr lang="en-IN" sz="2800" dirty="0"/>
          </a:p>
        </p:txBody>
      </p:sp>
    </p:spTree>
    <p:extLst>
      <p:ext uri="{BB962C8B-B14F-4D97-AF65-F5344CB8AC3E}">
        <p14:creationId xmlns:p14="http://schemas.microsoft.com/office/powerpoint/2010/main" val="3008789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93BA9A-4187-4840-99FB-50CC999A5FC5}"/>
              </a:ext>
            </a:extLst>
          </p:cNvPr>
          <p:cNvSpPr>
            <a:spLocks noGrp="1"/>
          </p:cNvSpPr>
          <p:nvPr>
            <p:ph type="title"/>
          </p:nvPr>
        </p:nvSpPr>
        <p:spPr/>
        <p:txBody>
          <a:bodyPr/>
          <a:lstStyle/>
          <a:p>
            <a:r>
              <a:rPr lang="en-US" dirty="0"/>
              <a:t>For example, for a project manager:</a:t>
            </a:r>
            <a:br>
              <a:rPr lang="en-US" dirty="0"/>
            </a:br>
            <a:endParaRPr lang="en-US" dirty="0"/>
          </a:p>
        </p:txBody>
      </p:sp>
      <p:sp>
        <p:nvSpPr>
          <p:cNvPr id="3" name="İçerik Yer Tutucusu 2">
            <a:extLst>
              <a:ext uri="{FF2B5EF4-FFF2-40B4-BE49-F238E27FC236}">
                <a16:creationId xmlns:a16="http://schemas.microsoft.com/office/drawing/2014/main" id="{0D11F277-5923-4DA6-B4D9-E641195295F9}"/>
              </a:ext>
            </a:extLst>
          </p:cNvPr>
          <p:cNvSpPr>
            <a:spLocks noGrp="1"/>
          </p:cNvSpPr>
          <p:nvPr>
            <p:ph idx="1"/>
          </p:nvPr>
        </p:nvSpPr>
        <p:spPr/>
        <p:txBody>
          <a:bodyPr/>
          <a:lstStyle/>
          <a:p>
            <a:r>
              <a:rPr lang="en-US" baseline="0" dirty="0"/>
              <a:t>Proficiency level 1: Identifies project risks and dependencies and communicates routinely to stakeholders</a:t>
            </a:r>
          </a:p>
          <a:p>
            <a:r>
              <a:rPr lang="en-US" baseline="0" dirty="0"/>
              <a:t>Proficiency level 2: Develops systems to monitor risks and dependencies and report changes</a:t>
            </a:r>
          </a:p>
          <a:p>
            <a:r>
              <a:rPr lang="en-US" baseline="0" dirty="0"/>
              <a:t>Proficiency level 3: Anticipates changing conditions and impact to risks and dependencies and takes preventative action</a:t>
            </a:r>
          </a:p>
          <a:p>
            <a:r>
              <a:rPr lang="en-US" baseline="0" dirty="0"/>
              <a:t>Proficiency level 4: Proactively identifies implications of related internal and external business conditions to risks and dependencies</a:t>
            </a:r>
            <a:endParaRPr lang="en-US" dirty="0"/>
          </a:p>
          <a:p>
            <a:endParaRPr lang="en-US" dirty="0"/>
          </a:p>
        </p:txBody>
      </p:sp>
    </p:spTree>
    <p:extLst>
      <p:ext uri="{BB962C8B-B14F-4D97-AF65-F5344CB8AC3E}">
        <p14:creationId xmlns:p14="http://schemas.microsoft.com/office/powerpoint/2010/main" val="4043591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IN" dirty="0"/>
          </a:p>
        </p:txBody>
      </p:sp>
      <p:sp>
        <p:nvSpPr>
          <p:cNvPr id="3" name="Content Placeholder 2"/>
          <p:cNvSpPr>
            <a:spLocks noGrp="1"/>
          </p:cNvSpPr>
          <p:nvPr>
            <p:ph idx="1"/>
          </p:nvPr>
        </p:nvSpPr>
        <p:spPr/>
        <p:txBody>
          <a:bodyPr/>
          <a:lstStyle/>
          <a:p>
            <a:pPr marL="540000" indent="-540000">
              <a:buFont typeface="+mj-lt"/>
              <a:buAutoNum type="arabicPeriod"/>
            </a:pPr>
            <a:r>
              <a:rPr lang="en-US" sz="2400" dirty="0"/>
              <a:t>The talent management process</a:t>
            </a:r>
          </a:p>
          <a:p>
            <a:pPr marL="540000" indent="-540000">
              <a:buFont typeface="+mj-lt"/>
              <a:buAutoNum type="arabicPeriod"/>
            </a:pPr>
            <a:r>
              <a:rPr lang="en-US" sz="2400" dirty="0"/>
              <a:t>The basics of job analysis</a:t>
            </a:r>
          </a:p>
          <a:p>
            <a:pPr marL="540000" indent="-540000">
              <a:buFont typeface="+mj-lt"/>
              <a:buAutoNum type="arabicPeriod"/>
            </a:pPr>
            <a:r>
              <a:rPr lang="en-US" sz="2400" dirty="0"/>
              <a:t>The various methods for collecting job analysis information</a:t>
            </a:r>
          </a:p>
          <a:p>
            <a:pPr marL="540000" indent="-540000">
              <a:buFont typeface="+mj-lt"/>
              <a:buAutoNum type="arabicPeriod"/>
            </a:pPr>
            <a:r>
              <a:rPr lang="en-US" sz="2400" dirty="0"/>
              <a:t>Writing job descriptions</a:t>
            </a:r>
          </a:p>
          <a:p>
            <a:pPr marL="540000" indent="-540000">
              <a:buFont typeface="+mj-lt"/>
              <a:buAutoNum type="arabicPeriod"/>
            </a:pPr>
            <a:r>
              <a:rPr lang="en-US" sz="2400" dirty="0"/>
              <a:t>Writing job specifications</a:t>
            </a:r>
          </a:p>
          <a:p>
            <a:pPr marL="540000" indent="-540000">
              <a:buFont typeface="+mj-lt"/>
              <a:buAutoNum type="arabicPeriod"/>
            </a:pPr>
            <a:r>
              <a:rPr lang="en-US" sz="2400" dirty="0"/>
              <a:t>Human traits and behaviors that predict employee engagement</a:t>
            </a:r>
          </a:p>
          <a:p>
            <a:pPr marL="540000" indent="-540000">
              <a:buFont typeface="+mj-lt"/>
              <a:buAutoNum type="arabicPeriod"/>
            </a:pPr>
            <a:r>
              <a:rPr lang="en-US" sz="2400" dirty="0"/>
              <a:t>Competency-based job analysis</a:t>
            </a:r>
            <a:endParaRPr lang="en-IN" sz="2400" dirty="0"/>
          </a:p>
        </p:txBody>
      </p:sp>
    </p:spTree>
    <p:extLst>
      <p:ext uri="{BB962C8B-B14F-4D97-AF65-F5344CB8AC3E}">
        <p14:creationId xmlns:p14="http://schemas.microsoft.com/office/powerpoint/2010/main" val="2820349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t>Fifth Edition, Global Edition</a:t>
            </a:r>
          </a:p>
        </p:txBody>
      </p:sp>
      <p:sp>
        <p:nvSpPr>
          <p:cNvPr id="4" name="Text Placeholder 3"/>
          <p:cNvSpPr>
            <a:spLocks noGrp="1"/>
          </p:cNvSpPr>
          <p:nvPr>
            <p:ph type="body" sz="quarter" idx="14"/>
          </p:nvPr>
        </p:nvSpPr>
        <p:spPr/>
        <p:txBody>
          <a:bodyPr/>
          <a:lstStyle/>
          <a:p>
            <a:pPr algn="ctr"/>
            <a:r>
              <a:rPr lang="en-IN" sz="4000" b="1" dirty="0"/>
              <a:t>Chapter 5</a:t>
            </a:r>
            <a:endParaRPr lang="en-IN" sz="4000" dirty="0"/>
          </a:p>
        </p:txBody>
      </p:sp>
      <p:sp>
        <p:nvSpPr>
          <p:cNvPr id="5" name="Text Placeholder 4"/>
          <p:cNvSpPr>
            <a:spLocks noGrp="1"/>
          </p:cNvSpPr>
          <p:nvPr>
            <p:ph type="body" sz="quarter" idx="15"/>
          </p:nvPr>
        </p:nvSpPr>
        <p:spPr>
          <a:xfrm>
            <a:off x="5024387" y="3322637"/>
            <a:ext cx="3662413" cy="2925763"/>
          </a:xfrm>
        </p:spPr>
        <p:txBody>
          <a:bodyPr/>
          <a:lstStyle/>
          <a:p>
            <a:pPr algn="ctr"/>
            <a:r>
              <a:rPr lang="en-US" sz="3600" dirty="0"/>
              <a:t>Personnel Planning and Recruiting</a:t>
            </a:r>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8" name="Picture 7"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2997121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endParaRPr lang="en-IN" sz="2000" b="0" dirty="0"/>
          </a:p>
        </p:txBody>
      </p:sp>
      <p:sp>
        <p:nvSpPr>
          <p:cNvPr id="3" name="Content Placeholder 2"/>
          <p:cNvSpPr>
            <a:spLocks noGrp="1"/>
          </p:cNvSpPr>
          <p:nvPr>
            <p:ph idx="1"/>
          </p:nvPr>
        </p:nvSpPr>
        <p:spPr/>
        <p:txBody>
          <a:bodyPr/>
          <a:lstStyle/>
          <a:p>
            <a:pPr marL="540000" indent="-540000">
              <a:buFont typeface="+mj-lt"/>
              <a:buAutoNum type="arabicPeriod"/>
            </a:pPr>
            <a:r>
              <a:rPr lang="en-US" altLang="en-US" sz="2800" dirty="0">
                <a:ea typeface="ＭＳ Ｐゴシック" pitchFamily="34" charset="-128"/>
                <a:cs typeface="Lucida Sans Unicode" pitchFamily="34" charset="0"/>
              </a:rPr>
              <a:t>Explain the main techniques used in employment planning and forecasting.</a:t>
            </a:r>
          </a:p>
          <a:p>
            <a:pPr marL="540000" indent="-540000">
              <a:buFont typeface="+mj-lt"/>
              <a:buAutoNum type="arabicPeriod"/>
            </a:pPr>
            <a:r>
              <a:rPr lang="en-US" altLang="en-US" sz="2800" dirty="0">
                <a:ea typeface="ＭＳ Ｐゴシック" pitchFamily="34" charset="-128"/>
                <a:cs typeface="Lucida Sans Unicode" pitchFamily="34" charset="0"/>
              </a:rPr>
              <a:t>Answer the question: “Why is effective recruiting important?”</a:t>
            </a:r>
          </a:p>
          <a:p>
            <a:pPr marL="540000" indent="-540000">
              <a:buFont typeface="+mj-lt"/>
              <a:buAutoNum type="arabicPeriod"/>
            </a:pPr>
            <a:r>
              <a:rPr lang="en-US" altLang="en-US" sz="2800" dirty="0">
                <a:ea typeface="ＭＳ Ｐゴシック" pitchFamily="34" charset="-128"/>
                <a:cs typeface="Lucida Sans Unicode" pitchFamily="34" charset="0"/>
              </a:rPr>
              <a:t>Name and describe the main internal sources of candidates.</a:t>
            </a:r>
            <a:endParaRPr lang="en-IN" sz="2800" dirty="0"/>
          </a:p>
        </p:txBody>
      </p:sp>
    </p:spTree>
    <p:extLst>
      <p:ext uri="{BB962C8B-B14F-4D97-AF65-F5344CB8AC3E}">
        <p14:creationId xmlns:p14="http://schemas.microsoft.com/office/powerpoint/2010/main" val="65667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sz="2000" b="0" dirty="0"/>
          </a:p>
        </p:txBody>
      </p:sp>
      <p:sp>
        <p:nvSpPr>
          <p:cNvPr id="3" name="Content Placeholder 2"/>
          <p:cNvSpPr>
            <a:spLocks noGrp="1"/>
          </p:cNvSpPr>
          <p:nvPr>
            <p:ph idx="1"/>
          </p:nvPr>
        </p:nvSpPr>
        <p:spPr/>
        <p:txBody>
          <a:bodyPr/>
          <a:lstStyle/>
          <a:p>
            <a:pPr marL="540000" indent="-540000">
              <a:buAutoNum type="arabicPeriod" startAt="4"/>
            </a:pPr>
            <a:r>
              <a:rPr lang="en-US" altLang="en-US" sz="2800" dirty="0">
                <a:ea typeface="ＭＳ Ｐゴシック" pitchFamily="34" charset="-128"/>
                <a:cs typeface="Lucida Sans Unicode" pitchFamily="34" charset="0"/>
              </a:rPr>
              <a:t>Discuss a workforce planning method you would use to improve employee engagement.</a:t>
            </a:r>
          </a:p>
          <a:p>
            <a:pPr marL="540000" indent="-540000">
              <a:buAutoNum type="arabicPeriod" startAt="4"/>
            </a:pPr>
            <a:r>
              <a:rPr lang="en-US" altLang="en-US" sz="2800" dirty="0">
                <a:ea typeface="ＭＳ Ｐゴシック" pitchFamily="34" charset="-128"/>
                <a:cs typeface="Lucida Sans Unicode" pitchFamily="34" charset="0"/>
              </a:rPr>
              <a:t>List and discuss the main sources of outside candidates.</a:t>
            </a:r>
          </a:p>
          <a:p>
            <a:pPr marL="540000" indent="-540000">
              <a:buAutoNum type="arabicPeriod" startAt="4"/>
            </a:pPr>
            <a:r>
              <a:rPr lang="en-US" sz="2800" dirty="0">
                <a:ea typeface="ＭＳ Ｐゴシック" pitchFamily="34" charset="-128"/>
                <a:cs typeface="Lucida Sans Unicode" pitchFamily="34" charset="0"/>
              </a:rPr>
              <a:t>Explain how to recruit a more diverse workforce.</a:t>
            </a:r>
          </a:p>
          <a:p>
            <a:pPr marL="540000" indent="-540000">
              <a:buFont typeface="Arial" panose="020B0604020202020204" pitchFamily="34" charset="0"/>
              <a:buAutoNum type="arabicPeriod" startAt="4"/>
            </a:pPr>
            <a:r>
              <a:rPr lang="en-US" altLang="en-US" sz="2800" dirty="0">
                <a:ea typeface="ＭＳ Ｐゴシック" pitchFamily="34" charset="-128"/>
                <a:cs typeface="Lucida Sans Unicode" pitchFamily="34" charset="0"/>
              </a:rPr>
              <a:t>Discuss the main issue to address in developing application forms.</a:t>
            </a:r>
          </a:p>
        </p:txBody>
      </p:sp>
    </p:spTree>
    <p:extLst>
      <p:ext uri="{BB962C8B-B14F-4D97-AF65-F5344CB8AC3E}">
        <p14:creationId xmlns:p14="http://schemas.microsoft.com/office/powerpoint/2010/main" val="1203579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09800"/>
            <a:ext cx="8382000" cy="33718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dirty="0"/>
              <a:t>Explain the main techniques used in employment planning and forecasting</a:t>
            </a:r>
            <a:br>
              <a:rPr lang="tr-TR" sz="3400" dirty="0"/>
            </a:br>
            <a:br>
              <a:rPr lang="tr-TR" sz="1800" dirty="0"/>
            </a:b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Workforce or employment or personnel planning is the process of deciding what positions the firm will have to fill, and how to fill them. Its aim is to identify and address the gaps between the employer’s workforce today, and the firm’s projected workforce needs. </a:t>
            </a:r>
            <a:b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b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We will be looking at the various techniques used in employment planning and forecasting</a:t>
            </a:r>
            <a:endParaRPr lang="en-IN" sz="1800" dirty="0"/>
          </a:p>
        </p:txBody>
      </p:sp>
    </p:spTree>
    <p:extLst>
      <p:ext uri="{BB962C8B-B14F-4D97-AF65-F5344CB8AC3E}">
        <p14:creationId xmlns:p14="http://schemas.microsoft.com/office/powerpoint/2010/main" val="1782998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Recruitment and Selection Process</a:t>
            </a:r>
            <a:endParaRPr lang="en-IN" dirty="0"/>
          </a:p>
        </p:txBody>
      </p:sp>
      <p:pic>
        <p:nvPicPr>
          <p:cNvPr id="4" name="Picture 1" descr="A flow chart presents the steps in a recruitment and selection process. The recruitment and selection process is a series of hurdles aimed at selecting the best candidate for the job. Employment planning and forecasting leads to recruiting for building a pool of candidates. The process then involves three hurdles. Hurdle 1, the applicants complete application forms. Hurdle 2, the employer uses selection tools like tests to screen out most applicants. Hurdle 3, Supervisors and others interview the final candidates to make a final choice. If an applicant passes over all hurdles, she becomes an employe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905000"/>
            <a:ext cx="8020436" cy="3350308"/>
          </a:xfrm>
          <a:prstGeom prst="rect">
            <a:avLst/>
          </a:prstGeom>
        </p:spPr>
      </p:pic>
    </p:spTree>
    <p:extLst>
      <p:ext uri="{BB962C8B-B14F-4D97-AF65-F5344CB8AC3E}">
        <p14:creationId xmlns:p14="http://schemas.microsoft.com/office/powerpoint/2010/main" val="1741711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Planning System</a:t>
            </a:r>
            <a:endParaRPr lang="en-IN" dirty="0"/>
          </a:p>
        </p:txBody>
      </p:sp>
      <p:sp>
        <p:nvSpPr>
          <p:cNvPr id="5" name="Text Placeholder 4"/>
          <p:cNvSpPr>
            <a:spLocks noGrp="1"/>
          </p:cNvSpPr>
          <p:nvPr>
            <p:ph type="body" sz="quarter" idx="13"/>
          </p:nvPr>
        </p:nvSpPr>
        <p:spPr>
          <a:xfrm>
            <a:off x="990600" y="5562600"/>
            <a:ext cx="7696200" cy="152400"/>
          </a:xfrm>
        </p:spPr>
        <p:txBody>
          <a:bodyPr/>
          <a:lstStyle/>
          <a:p>
            <a:r>
              <a:rPr lang="en-US" dirty="0"/>
              <a:t>Source: © Towers Watson 2012 Used with permission.</a:t>
            </a:r>
          </a:p>
        </p:txBody>
      </p:sp>
      <p:pic>
        <p:nvPicPr>
          <p:cNvPr id="4" name="Picture 2" descr="Four M A P S software dashboards show bar graphs, pie charts, and matrices that provide the results of workforce scans, workforce projection models, and external labor scans."/>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4623"/>
          <a:stretch/>
        </p:blipFill>
        <p:spPr>
          <a:xfrm>
            <a:off x="749300" y="1295400"/>
            <a:ext cx="7645400" cy="4213225"/>
          </a:xfrm>
          <a:prstGeom prst="rect">
            <a:avLst/>
          </a:prstGeom>
          <a:noFill/>
          <a:ln>
            <a:noFill/>
          </a:ln>
        </p:spPr>
      </p:pic>
    </p:spTree>
    <p:extLst>
      <p:ext uri="{BB962C8B-B14F-4D97-AF65-F5344CB8AC3E}">
        <p14:creationId xmlns:p14="http://schemas.microsoft.com/office/powerpoint/2010/main" val="2389010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Linking Employer’s Strategy to Personnel Plans</a:t>
            </a:r>
            <a:endParaRPr lang="en-IN" dirty="0"/>
          </a:p>
        </p:txBody>
      </p:sp>
      <p:pic>
        <p:nvPicPr>
          <p:cNvPr id="4" name="Content Placeholder 3" descr="A flowchart shows the links between an employer’s strategy and personnel plans. The process begins with the employer’s strategic plan, which focuses on issues of diversity, vertical integration, geographical expansion, and the basis for competition. The strategic plan leads to the following types of specialized plans. functional, marketing and sales, production, financial, and H R. H R plans can be subdivided further into the following interrelated areas. personnel, training and development, compensation, labor relations, and security and safety. Personnel plans involve personnel forecasts, recruitment plans, and employee selection pla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2777" y="1367757"/>
            <a:ext cx="7298447" cy="4990849"/>
          </a:xfrm>
        </p:spPr>
      </p:pic>
    </p:spTree>
    <p:extLst>
      <p:ext uri="{BB962C8B-B14F-4D97-AF65-F5344CB8AC3E}">
        <p14:creationId xmlns:p14="http://schemas.microsoft.com/office/powerpoint/2010/main" val="1073306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Forecasting Personnel Needs</a:t>
            </a:r>
            <a:endParaRPr lang="en-IN" dirty="0"/>
          </a:p>
        </p:txBody>
      </p:sp>
      <p:sp>
        <p:nvSpPr>
          <p:cNvPr id="3" name="Content Placeholder 2"/>
          <p:cNvSpPr>
            <a:spLocks noGrp="1"/>
          </p:cNvSpPr>
          <p:nvPr>
            <p:ph idx="1"/>
          </p:nvPr>
        </p:nvSpPr>
        <p:spPr/>
        <p:txBody>
          <a:bodyPr/>
          <a:lstStyle/>
          <a:p>
            <a:pPr eaLnBrk="1" hangingPunct="1"/>
            <a:r>
              <a:rPr lang="en-US" altLang="en-US" sz="2000" b="1" baseline="0" dirty="0">
                <a:latin typeface="Times-Bold" charset="0"/>
                <a:ea typeface="ＭＳ Ｐゴシック" pitchFamily="34" charset="-128"/>
              </a:rPr>
              <a:t>Trend analysis is </a:t>
            </a:r>
            <a:r>
              <a:rPr lang="en-US" altLang="en-US" sz="2000" baseline="0" dirty="0">
                <a:latin typeface="Times-Bold" charset="0"/>
                <a:ea typeface="ＭＳ Ｐゴシック" pitchFamily="34" charset="-128"/>
              </a:rPr>
              <a:t>the study of a firm’s past employment needs over a period of years to predict future needs. Trend analysis provides an initial rough estimate of future staffing needs.</a:t>
            </a:r>
          </a:p>
          <a:p>
            <a:pPr eaLnBrk="1" hangingPunct="1"/>
            <a:r>
              <a:rPr lang="en-US" altLang="en-US" sz="2000" b="1" baseline="0" dirty="0">
                <a:latin typeface="Times-Bold" charset="0"/>
                <a:ea typeface="ＭＳ Ｐゴシック" pitchFamily="34" charset="-128"/>
              </a:rPr>
              <a:t>Ratio analysis </a:t>
            </a:r>
            <a:r>
              <a:rPr lang="en-US" altLang="en-US" sz="2000" baseline="0" dirty="0">
                <a:latin typeface="Times-Bold" charset="0"/>
                <a:ea typeface="ＭＳ Ｐゴシック" pitchFamily="34" charset="-128"/>
              </a:rPr>
              <a:t>is a forecasting technique for determining future staff needs by using ratios between, for example, sales volume and number of employees needed. Ratio analysis assumes that things like productivity remain about the same. If sales productivity were to rise or fall, the ratio of sales to salespeople would change.</a:t>
            </a:r>
          </a:p>
          <a:p>
            <a:pPr eaLnBrk="1" hangingPunct="1"/>
            <a:r>
              <a:rPr lang="en-US" altLang="en-US" sz="2000" b="1" baseline="0" dirty="0">
                <a:latin typeface="Times-Bold" charset="0"/>
                <a:ea typeface="ＭＳ Ｐゴシック" pitchFamily="34" charset="-128"/>
              </a:rPr>
              <a:t>Scatter plot is </a:t>
            </a:r>
            <a:r>
              <a:rPr lang="en-US" altLang="en-US" sz="2000" baseline="0" dirty="0">
                <a:latin typeface="Times-Bold" charset="0"/>
                <a:ea typeface="ＭＳ Ｐゴシック" pitchFamily="34" charset="-128"/>
              </a:rPr>
              <a:t>a graphical method used to help identify the relationship between two variables. In forecasts of business activity (like sales), you should also be able to estimate your personnel needs.</a:t>
            </a:r>
            <a:endParaRPr lang="en-US" altLang="en-US" sz="2000" dirty="0">
              <a:latin typeface="Times-Bold" charset="0"/>
              <a:ea typeface="ＭＳ Ｐゴシック" pitchFamily="34" charset="-128"/>
            </a:endParaRPr>
          </a:p>
        </p:txBody>
      </p:sp>
    </p:spTree>
    <p:extLst>
      <p:ext uri="{BB962C8B-B14F-4D97-AF65-F5344CB8AC3E}">
        <p14:creationId xmlns:p14="http://schemas.microsoft.com/office/powerpoint/2010/main" val="251680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00"/>
            <a:ext cx="7772400" cy="2838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dirty="0"/>
              <a:t>Define talent management and explain why it is important</a:t>
            </a:r>
            <a:r>
              <a:rPr lang="tr-TR" sz="3400" dirty="0"/>
              <a:t>     </a:t>
            </a:r>
            <a:br>
              <a:rPr lang="tr-TR" sz="3400" dirty="0"/>
            </a:br>
            <a:br>
              <a:rPr lang="tr-TR" sz="1800" dirty="0"/>
            </a:br>
            <a:r>
              <a:rPr kumimoji="0" lang="en-US" altLang="en-US" sz="1800" i="1" u="sng" strike="noStrike" kern="1200" cap="none" spc="0" normalizeH="0" baseline="0" noProof="0" dirty="0">
                <a:ln>
                  <a:noFill/>
                </a:ln>
                <a:solidFill>
                  <a:prstClr val="black"/>
                </a:solidFill>
                <a:effectLst/>
                <a:uLnTx/>
                <a:uFillTx/>
                <a:latin typeface="Times-Bold" charset="0"/>
                <a:ea typeface="ＭＳ Ｐゴシック" pitchFamily="34" charset="-128"/>
                <a:cs typeface="+mn-cs"/>
              </a:rPr>
              <a:t>Talent management </a:t>
            </a:r>
            <a:r>
              <a:rPr kumimoji="0" lang="en-US" altLang="en-US" sz="180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is the goal-oriented and integrated process of planning, recruiting, developing, managing, and compensating employees. </a:t>
            </a:r>
            <a:br>
              <a:rPr kumimoji="0" lang="en-US" altLang="en-US" sz="180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b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Talent management is the main function of human resources management and without effective talent management, an organization will not sustain. </a:t>
            </a:r>
            <a:br>
              <a:rPr lang="tr-TR" sz="3400" dirty="0"/>
            </a:br>
            <a:endParaRPr lang="en-IN" sz="3400" dirty="0"/>
          </a:p>
        </p:txBody>
      </p:sp>
    </p:spTree>
    <p:extLst>
      <p:ext uri="{BB962C8B-B14F-4D97-AF65-F5344CB8AC3E}">
        <p14:creationId xmlns:p14="http://schemas.microsoft.com/office/powerpoint/2010/main" val="414777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18" y="579120"/>
            <a:ext cx="3962400" cy="1097280"/>
          </a:xfrm>
        </p:spPr>
        <p:txBody>
          <a:bodyPr/>
          <a:lstStyle/>
          <a:p>
            <a:r>
              <a:rPr lang="en-US" dirty="0"/>
              <a:t>Forecasting Personnel: </a:t>
            </a:r>
            <a:r>
              <a:rPr lang="en-US" baseline="0" dirty="0"/>
              <a:t>registered nurses (RNs) </a:t>
            </a:r>
            <a:r>
              <a:rPr lang="tr-TR" baseline="0" dirty="0"/>
              <a:t> </a:t>
            </a:r>
            <a:r>
              <a:rPr lang="tr-TR" baseline="0" dirty="0" err="1"/>
              <a:t>example</a:t>
            </a:r>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2843620984"/>
              </p:ext>
            </p:extLst>
          </p:nvPr>
        </p:nvGraphicFramePr>
        <p:xfrm>
          <a:off x="6927" y="2095500"/>
          <a:ext cx="2438400" cy="3383280"/>
        </p:xfrm>
        <a:graphic>
          <a:graphicData uri="http://schemas.openxmlformats.org/drawingml/2006/table">
            <a:tbl>
              <a:tblPr firstRow="1" bandRow="1">
                <a:tableStyleId>{3B4B98B0-60AC-42C2-AFA5-B58CD77FA1E5}</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327189">
                <a:tc>
                  <a:txBody>
                    <a:bodyPr/>
                    <a:lstStyle/>
                    <a:p>
                      <a:pPr algn="ctr"/>
                      <a:r>
                        <a:rPr lang="en-IN" sz="1400" b="0" dirty="0"/>
                        <a:t>Size of Hospital (Number of Beds)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0" i="0" u="none" strike="noStrike" kern="1200" baseline="0" dirty="0">
                          <a:solidFill>
                            <a:schemeClr val="tx1"/>
                          </a:solidFill>
                          <a:latin typeface="+mn-lt"/>
                          <a:ea typeface="+mn-ea"/>
                          <a:cs typeface="+mn-cs"/>
                        </a:rPr>
                        <a:t>Number of Registered Nurses</a:t>
                      </a:r>
                      <a:endParaRPr lang="en-IN"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2464">
                <a:tc>
                  <a:txBody>
                    <a:bodyPr/>
                    <a:lstStyle/>
                    <a:p>
                      <a:pPr algn="ctr"/>
                      <a:r>
                        <a:rPr lang="en-IN" sz="1400" dirty="0"/>
                        <a:t>200</a:t>
                      </a:r>
                    </a:p>
                  </a:txBody>
                  <a:tcPr>
                    <a:lnT w="12700" cap="flat" cmpd="sng" algn="ctr">
                      <a:solidFill>
                        <a:schemeClr val="tx1"/>
                      </a:solidFill>
                      <a:prstDash val="solid"/>
                      <a:round/>
                      <a:headEnd type="none" w="med" len="med"/>
                      <a:tailEnd type="none" w="med" len="med"/>
                    </a:lnT>
                    <a:noFill/>
                  </a:tcPr>
                </a:tc>
                <a:tc>
                  <a:txBody>
                    <a:bodyPr/>
                    <a:lstStyle/>
                    <a:p>
                      <a:pPr algn="ctr"/>
                      <a:r>
                        <a:rPr lang="en-IN" sz="1400" dirty="0"/>
                        <a:t>240</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192464">
                <a:tc>
                  <a:txBody>
                    <a:bodyPr/>
                    <a:lstStyle/>
                    <a:p>
                      <a:pPr algn="ctr"/>
                      <a:r>
                        <a:rPr lang="en-IN" sz="1400" dirty="0"/>
                        <a:t>300</a:t>
                      </a:r>
                    </a:p>
                  </a:txBody>
                  <a:tcPr/>
                </a:tc>
                <a:tc>
                  <a:txBody>
                    <a:bodyPr/>
                    <a:lstStyle/>
                    <a:p>
                      <a:pPr algn="ctr"/>
                      <a:r>
                        <a:rPr lang="en-IN" sz="1400" dirty="0"/>
                        <a:t>260</a:t>
                      </a:r>
                    </a:p>
                  </a:txBody>
                  <a:tcPr/>
                </a:tc>
                <a:extLst>
                  <a:ext uri="{0D108BD9-81ED-4DB2-BD59-A6C34878D82A}">
                    <a16:rowId xmlns:a16="http://schemas.microsoft.com/office/drawing/2014/main" val="10002"/>
                  </a:ext>
                </a:extLst>
              </a:tr>
              <a:tr h="192464">
                <a:tc>
                  <a:txBody>
                    <a:bodyPr/>
                    <a:lstStyle/>
                    <a:p>
                      <a:pPr algn="ctr"/>
                      <a:r>
                        <a:rPr lang="en-IN" sz="1400" dirty="0"/>
                        <a:t>400</a:t>
                      </a:r>
                    </a:p>
                  </a:txBody>
                  <a:tcPr>
                    <a:noFill/>
                  </a:tcPr>
                </a:tc>
                <a:tc>
                  <a:txBody>
                    <a:bodyPr/>
                    <a:lstStyle/>
                    <a:p>
                      <a:pPr algn="ctr"/>
                      <a:r>
                        <a:rPr lang="en-IN" sz="1400" dirty="0"/>
                        <a:t>470</a:t>
                      </a:r>
                    </a:p>
                  </a:txBody>
                  <a:tcPr>
                    <a:noFill/>
                  </a:tcPr>
                </a:tc>
                <a:extLst>
                  <a:ext uri="{0D108BD9-81ED-4DB2-BD59-A6C34878D82A}">
                    <a16:rowId xmlns:a16="http://schemas.microsoft.com/office/drawing/2014/main" val="10003"/>
                  </a:ext>
                </a:extLst>
              </a:tr>
              <a:tr h="192464">
                <a:tc>
                  <a:txBody>
                    <a:bodyPr/>
                    <a:lstStyle/>
                    <a:p>
                      <a:pPr algn="ctr"/>
                      <a:r>
                        <a:rPr lang="en-IN" sz="1400" dirty="0"/>
                        <a:t>500</a:t>
                      </a:r>
                    </a:p>
                  </a:txBody>
                  <a:tcPr/>
                </a:tc>
                <a:tc>
                  <a:txBody>
                    <a:bodyPr/>
                    <a:lstStyle/>
                    <a:p>
                      <a:pPr algn="ctr"/>
                      <a:r>
                        <a:rPr lang="en-IN" sz="1400" dirty="0"/>
                        <a:t>500</a:t>
                      </a:r>
                    </a:p>
                  </a:txBody>
                  <a:tcPr/>
                </a:tc>
                <a:extLst>
                  <a:ext uri="{0D108BD9-81ED-4DB2-BD59-A6C34878D82A}">
                    <a16:rowId xmlns:a16="http://schemas.microsoft.com/office/drawing/2014/main" val="10004"/>
                  </a:ext>
                </a:extLst>
              </a:tr>
              <a:tr h="192464">
                <a:tc>
                  <a:txBody>
                    <a:bodyPr/>
                    <a:lstStyle/>
                    <a:p>
                      <a:pPr algn="ctr"/>
                      <a:r>
                        <a:rPr lang="en-IN" sz="1400" dirty="0"/>
                        <a:t>600</a:t>
                      </a:r>
                    </a:p>
                  </a:txBody>
                  <a:tcPr>
                    <a:noFill/>
                  </a:tcPr>
                </a:tc>
                <a:tc>
                  <a:txBody>
                    <a:bodyPr/>
                    <a:lstStyle/>
                    <a:p>
                      <a:pPr algn="ctr"/>
                      <a:r>
                        <a:rPr lang="en-IN" sz="1400" dirty="0"/>
                        <a:t>620</a:t>
                      </a:r>
                    </a:p>
                  </a:txBody>
                  <a:tcPr>
                    <a:noFill/>
                  </a:tcPr>
                </a:tc>
                <a:extLst>
                  <a:ext uri="{0D108BD9-81ED-4DB2-BD59-A6C34878D82A}">
                    <a16:rowId xmlns:a16="http://schemas.microsoft.com/office/drawing/2014/main" val="10005"/>
                  </a:ext>
                </a:extLst>
              </a:tr>
              <a:tr h="192464">
                <a:tc>
                  <a:txBody>
                    <a:bodyPr/>
                    <a:lstStyle/>
                    <a:p>
                      <a:pPr algn="ctr"/>
                      <a:r>
                        <a:rPr lang="en-IN" sz="1400" dirty="0"/>
                        <a:t>700</a:t>
                      </a:r>
                    </a:p>
                  </a:txBody>
                  <a:tcPr/>
                </a:tc>
                <a:tc>
                  <a:txBody>
                    <a:bodyPr/>
                    <a:lstStyle/>
                    <a:p>
                      <a:pPr algn="ctr"/>
                      <a:r>
                        <a:rPr lang="en-IN" sz="1400" dirty="0"/>
                        <a:t>660</a:t>
                      </a:r>
                    </a:p>
                  </a:txBody>
                  <a:tcPr/>
                </a:tc>
                <a:extLst>
                  <a:ext uri="{0D108BD9-81ED-4DB2-BD59-A6C34878D82A}">
                    <a16:rowId xmlns:a16="http://schemas.microsoft.com/office/drawing/2014/main" val="10006"/>
                  </a:ext>
                </a:extLst>
              </a:tr>
              <a:tr h="192464">
                <a:tc>
                  <a:txBody>
                    <a:bodyPr/>
                    <a:lstStyle/>
                    <a:p>
                      <a:pPr algn="ctr"/>
                      <a:r>
                        <a:rPr lang="en-IN" sz="1400" dirty="0"/>
                        <a:t>800</a:t>
                      </a:r>
                    </a:p>
                  </a:txBody>
                  <a:tcPr>
                    <a:noFill/>
                  </a:tcPr>
                </a:tc>
                <a:tc>
                  <a:txBody>
                    <a:bodyPr/>
                    <a:lstStyle/>
                    <a:p>
                      <a:pPr algn="ctr"/>
                      <a:r>
                        <a:rPr lang="en-IN" sz="1400" dirty="0"/>
                        <a:t>820</a:t>
                      </a:r>
                    </a:p>
                  </a:txBody>
                  <a:tcPr>
                    <a:noFill/>
                  </a:tcPr>
                </a:tc>
                <a:extLst>
                  <a:ext uri="{0D108BD9-81ED-4DB2-BD59-A6C34878D82A}">
                    <a16:rowId xmlns:a16="http://schemas.microsoft.com/office/drawing/2014/main" val="10007"/>
                  </a:ext>
                </a:extLst>
              </a:tr>
              <a:tr h="192464">
                <a:tc>
                  <a:txBody>
                    <a:bodyPr/>
                    <a:lstStyle/>
                    <a:p>
                      <a:pPr algn="ctr"/>
                      <a:r>
                        <a:rPr lang="en-IN" sz="1400" dirty="0"/>
                        <a:t>900</a:t>
                      </a:r>
                    </a:p>
                  </a:txBody>
                  <a:tcPr>
                    <a:lnB w="12700" cap="flat" cmpd="sng" algn="ctr">
                      <a:solidFill>
                        <a:schemeClr val="tx1"/>
                      </a:solidFill>
                      <a:prstDash val="solid"/>
                      <a:round/>
                      <a:headEnd type="none" w="med" len="med"/>
                      <a:tailEnd type="none" w="med" len="med"/>
                    </a:lnB>
                  </a:tcPr>
                </a:tc>
                <a:tc>
                  <a:txBody>
                    <a:bodyPr/>
                    <a:lstStyle/>
                    <a:p>
                      <a:pPr algn="ctr"/>
                      <a:r>
                        <a:rPr lang="en-IN" sz="1400" dirty="0"/>
                        <a:t>860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7" name="Picture 6" descr="A scatter plot represents the number of registered nurses versus the hospital size in number of beds. The following points are plotted, using the data from the previous table. (200, 240), (300, 260), (400, 470), (500, 500), (600, 620), (700, 660), (800, 820), and (900, 860). The plot is approximated by a diagonal line through estimated points (100, 100) and (1200, 1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974" y="2438400"/>
            <a:ext cx="2800615" cy="2362200"/>
          </a:xfrm>
          <a:prstGeom prst="rect">
            <a:avLst/>
          </a:prstGeom>
        </p:spPr>
      </p:pic>
      <p:sp>
        <p:nvSpPr>
          <p:cNvPr id="6" name="Metin kutusu 5">
            <a:extLst>
              <a:ext uri="{FF2B5EF4-FFF2-40B4-BE49-F238E27FC236}">
                <a16:creationId xmlns:a16="http://schemas.microsoft.com/office/drawing/2014/main" id="{8B40BD30-B5E5-4E3F-86E8-209D58A89803}"/>
              </a:ext>
            </a:extLst>
          </p:cNvPr>
          <p:cNvSpPr txBox="1"/>
          <p:nvPr/>
        </p:nvSpPr>
        <p:spPr>
          <a:xfrm>
            <a:off x="5015346" y="1127760"/>
            <a:ext cx="4149436" cy="3416320"/>
          </a:xfrm>
          <a:prstGeom prst="rect">
            <a:avLst/>
          </a:prstGeom>
          <a:noFill/>
        </p:spPr>
        <p:txBody>
          <a:bodyPr wrap="square">
            <a:spAutoFit/>
          </a:bodyPr>
          <a:lstStyle/>
          <a:p>
            <a:r>
              <a:rPr lang="en-US" baseline="0" dirty="0"/>
              <a:t>On the left </a:t>
            </a:r>
            <a:r>
              <a:rPr lang="tr-TR" baseline="0" dirty="0"/>
              <a:t> </a:t>
            </a:r>
            <a:r>
              <a:rPr lang="tr-TR" baseline="0" dirty="0" err="1"/>
              <a:t>the</a:t>
            </a:r>
            <a:r>
              <a:rPr lang="en-US" baseline="0" dirty="0"/>
              <a:t>table stating the number of beds corresponding with number of registered nurses needed. This data could, for example, be from determining what other hospitals have on staff in relation to their personnel. </a:t>
            </a:r>
          </a:p>
          <a:p>
            <a:endParaRPr lang="en-US" baseline="0" dirty="0"/>
          </a:p>
          <a:p>
            <a:r>
              <a:rPr lang="en-US" baseline="0" dirty="0"/>
              <a:t>On the right</a:t>
            </a:r>
            <a:r>
              <a:rPr lang="en-US" b="1" baseline="0" dirty="0"/>
              <a:t>, the scatter plot, shows the comparison of hospital size and number of nurses. </a:t>
            </a:r>
            <a:r>
              <a:rPr lang="en-US" baseline="0" dirty="0"/>
              <a:t>When there is a relationship, a line will tend to fall within the data points.</a:t>
            </a:r>
            <a:endParaRPr lang="en-US" dirty="0"/>
          </a:p>
        </p:txBody>
      </p:sp>
    </p:spTree>
    <p:extLst>
      <p:ext uri="{BB962C8B-B14F-4D97-AF65-F5344CB8AC3E}">
        <p14:creationId xmlns:p14="http://schemas.microsoft.com/office/powerpoint/2010/main" val="3213306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Performance Through HRIS</a:t>
            </a:r>
            <a:endParaRPr lang="en-IN" b="0" dirty="0"/>
          </a:p>
        </p:txBody>
      </p:sp>
      <p:sp>
        <p:nvSpPr>
          <p:cNvPr id="3" name="Content Placeholder 2"/>
          <p:cNvSpPr>
            <a:spLocks noGrp="1"/>
          </p:cNvSpPr>
          <p:nvPr>
            <p:ph idx="1"/>
          </p:nvPr>
        </p:nvSpPr>
        <p:spPr/>
        <p:txBody>
          <a:bodyPr/>
          <a:lstStyle/>
          <a:p>
            <a:r>
              <a:rPr lang="en-US" sz="2000" b="1" dirty="0"/>
              <a:t>Computerized forecasts </a:t>
            </a:r>
            <a:r>
              <a:rPr lang="en-US" sz="2000" dirty="0"/>
              <a:t>enable managers to build more variables into their personnel</a:t>
            </a:r>
            <a:r>
              <a:rPr lang="en-US" sz="2000" baseline="0" dirty="0"/>
              <a:t> projections. Computerized systems and Excel spreadsheets quickly translate estimates of projected productivity and sales levels into forecastable personnel requirements. Store traffic and staffing retail stores is one example used in these computerized estimates.</a:t>
            </a:r>
          </a:p>
          <a:p>
            <a:r>
              <a:rPr lang="en-US" sz="2000" b="1" baseline="0" dirty="0"/>
              <a:t>Managerial judgment </a:t>
            </a:r>
            <a:r>
              <a:rPr lang="en-US" sz="2000" baseline="0" dirty="0"/>
              <a:t>is also an important phenomenon when predicting staffing needs. Few historical trends, ratios, or relationships will continue unchanged into the future. Judgment is then needed to modify the forecast. Important factors that may modify your initial forecast of personnel requirements include decisions to upgrade quality or to enter into new markets.</a:t>
            </a:r>
            <a:endParaRPr lang="en-US" sz="2000" dirty="0"/>
          </a:p>
          <a:p>
            <a:endParaRPr lang="en-IN" sz="2800" dirty="0"/>
          </a:p>
        </p:txBody>
      </p:sp>
    </p:spTree>
    <p:extLst>
      <p:ext uri="{BB962C8B-B14F-4D97-AF65-F5344CB8AC3E}">
        <p14:creationId xmlns:p14="http://schemas.microsoft.com/office/powerpoint/2010/main" val="507235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Replacement Chart Example</a:t>
            </a:r>
            <a:endParaRPr lang="en-IN" dirty="0"/>
          </a:p>
        </p:txBody>
      </p:sp>
      <p:pic>
        <p:nvPicPr>
          <p:cNvPr id="4" name="Picture 4" descr="A chart presents the present performance, promotion potential, and required developments of three vice presidents in the corporate structure. In the chart, colored triangles indicate present performance as follows. yellow = outstanding, red = satisfactory, and orange = needs improvement. Colored squares indicate promotion potential. yellow = ready now, red = needs further training, orange = questionable. The division vice president oversees three vice presidents. The vice president for production, D Jones has outstanding present performance, and is now ready for promotion, with no required development recommended. The vice president for sales, J Able, has satisfactory present performance and needs further training. Required developments include job rotation into finance and production, executive development course in strategic planning, and in house development center for 2 weeks. The vice president for finance, B Smith, needs improvement in present performance and has questionable promotion potential. However, no required development is recommended at this ti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940" y="1439318"/>
            <a:ext cx="6912121" cy="4847726"/>
          </a:xfrm>
        </p:spPr>
      </p:pic>
      <p:sp>
        <p:nvSpPr>
          <p:cNvPr id="5" name="Metin kutusu 4">
            <a:extLst>
              <a:ext uri="{FF2B5EF4-FFF2-40B4-BE49-F238E27FC236}">
                <a16:creationId xmlns:a16="http://schemas.microsoft.com/office/drawing/2014/main" id="{6B856955-461F-496C-A2CD-B77B9572403C}"/>
              </a:ext>
            </a:extLst>
          </p:cNvPr>
          <p:cNvSpPr txBox="1"/>
          <p:nvPr/>
        </p:nvSpPr>
        <p:spPr>
          <a:xfrm>
            <a:off x="4876800" y="4648200"/>
            <a:ext cx="4572000" cy="923330"/>
          </a:xfrm>
          <a:prstGeom prst="rect">
            <a:avLst/>
          </a:prstGeom>
          <a:noFill/>
        </p:spPr>
        <p:txBody>
          <a:bodyPr wrap="square">
            <a:spAutoFit/>
          </a:bodyPr>
          <a:lstStyle/>
          <a:p>
            <a:r>
              <a:rPr lang="en-US" baseline="0" dirty="0"/>
              <a:t>flow of a management replacement chart showing development needs of potential future divisional vice presidents</a:t>
            </a:r>
            <a:endParaRPr lang="en-US" dirty="0"/>
          </a:p>
        </p:txBody>
      </p:sp>
    </p:spTree>
    <p:extLst>
      <p:ext uri="{BB962C8B-B14F-4D97-AF65-F5344CB8AC3E}">
        <p14:creationId xmlns:p14="http://schemas.microsoft.com/office/powerpoint/2010/main" val="1046394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Data Safe</a:t>
            </a:r>
            <a:endParaRPr lang="en-IN" dirty="0"/>
          </a:p>
        </p:txBody>
      </p:sp>
      <p:sp>
        <p:nvSpPr>
          <p:cNvPr id="3" name="Content Placeholder 2"/>
          <p:cNvSpPr>
            <a:spLocks noGrp="1"/>
          </p:cNvSpPr>
          <p:nvPr>
            <p:ph idx="1"/>
          </p:nvPr>
        </p:nvSpPr>
        <p:spPr>
          <a:xfrm>
            <a:off x="457200" y="1600200"/>
            <a:ext cx="8382000" cy="4800600"/>
          </a:xfrm>
        </p:spPr>
        <p:txBody>
          <a:bodyPr/>
          <a:lstStyle/>
          <a:p>
            <a:pPr marL="0" indent="0">
              <a:buNone/>
            </a:pPr>
            <a:r>
              <a:rPr lang="en-IN" sz="2000" dirty="0"/>
              <a:t>Since intruders can strike from outside an organization or from within, HR departments can help screen out potential identity thieves by following four basic rules:</a:t>
            </a:r>
          </a:p>
          <a:p>
            <a:r>
              <a:rPr lang="en-IN" sz="2000" dirty="0"/>
              <a:t>Perform background checks on anyone who is going to have access to personal information.</a:t>
            </a:r>
          </a:p>
          <a:p>
            <a:r>
              <a:rPr lang="en-IN" sz="2000" dirty="0"/>
              <a:t>If someone with access to personal information is out sick or on leave, don’t hire a temporary employee to replace him or her. Instead, bring in a trusted worker from another department.</a:t>
            </a:r>
          </a:p>
          <a:p>
            <a:r>
              <a:rPr lang="en-IN" sz="2000" dirty="0"/>
              <a:t>Perform random background checks such as random drug tests. Just because someone passed 5 years ago doesn’t mean their current situation is the same.</a:t>
            </a:r>
          </a:p>
          <a:p>
            <a:r>
              <a:rPr lang="en-IN" sz="2000" dirty="0"/>
              <a:t>Limit access to information such as SSNs, health information, and other sensitive data to HR managers who require it to do their jobs.</a:t>
            </a:r>
          </a:p>
        </p:txBody>
      </p:sp>
    </p:spTree>
    <p:extLst>
      <p:ext uri="{BB962C8B-B14F-4D97-AF65-F5344CB8AC3E}">
        <p14:creationId xmlns:p14="http://schemas.microsoft.com/office/powerpoint/2010/main" val="2744007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Planning and Forecasting </a:t>
            </a:r>
            <a:endParaRPr lang="en-IN" dirty="0"/>
          </a:p>
        </p:txBody>
      </p:sp>
      <p:sp>
        <p:nvSpPr>
          <p:cNvPr id="3" name="Content Placeholder 2"/>
          <p:cNvSpPr>
            <a:spLocks noGrp="1"/>
          </p:cNvSpPr>
          <p:nvPr>
            <p:ph idx="1"/>
          </p:nvPr>
        </p:nvSpPr>
        <p:spPr/>
        <p:txBody>
          <a:bodyPr/>
          <a:lstStyle/>
          <a:p>
            <a:r>
              <a:rPr lang="en-US" sz="2800" dirty="0"/>
              <a:t>Forecasting the Supply of Outside Candidates</a:t>
            </a:r>
          </a:p>
          <a:p>
            <a:r>
              <a:rPr lang="en-US" sz="2800" dirty="0"/>
              <a:t>Predictive Workforce Monitoring</a:t>
            </a:r>
          </a:p>
        </p:txBody>
      </p:sp>
    </p:spTree>
    <p:extLst>
      <p:ext uri="{BB962C8B-B14F-4D97-AF65-F5344CB8AC3E}">
        <p14:creationId xmlns:p14="http://schemas.microsoft.com/office/powerpoint/2010/main" val="2593864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Answer the question: “Why is effective recruiting important?”</a:t>
            </a:r>
            <a:endParaRPr lang="en-IN" sz="3400" dirty="0"/>
          </a:p>
        </p:txBody>
      </p:sp>
    </p:spTree>
    <p:extLst>
      <p:ext uri="{BB962C8B-B14F-4D97-AF65-F5344CB8AC3E}">
        <p14:creationId xmlns:p14="http://schemas.microsoft.com/office/powerpoint/2010/main" val="403879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Recruiting Is Important</a:t>
            </a:r>
            <a:endParaRPr lang="en-IN" dirty="0"/>
          </a:p>
        </p:txBody>
      </p:sp>
      <p:sp>
        <p:nvSpPr>
          <p:cNvPr id="3" name="Content Placeholder 2"/>
          <p:cNvSpPr>
            <a:spLocks noGrp="1"/>
          </p:cNvSpPr>
          <p:nvPr>
            <p:ph idx="1"/>
          </p:nvPr>
        </p:nvSpPr>
        <p:spPr>
          <a:xfrm>
            <a:off x="457200" y="1600201"/>
            <a:ext cx="8229600" cy="1828800"/>
          </a:xfrm>
        </p:spPr>
        <p:txBody>
          <a:bodyPr/>
          <a:lstStyle/>
          <a:p>
            <a:r>
              <a:rPr lang="en-IN" sz="2800" dirty="0"/>
              <a:t>Recruiting Yield Pyramid</a:t>
            </a:r>
          </a:p>
          <a:p>
            <a:r>
              <a:rPr lang="en-IN" sz="2800" dirty="0"/>
              <a:t>Improving Recruitment Effectiveness</a:t>
            </a:r>
          </a:p>
          <a:p>
            <a:r>
              <a:rPr lang="en-IN" sz="2800" dirty="0"/>
              <a:t>Pre-employment Activities</a:t>
            </a:r>
          </a:p>
        </p:txBody>
      </p:sp>
      <p:pic>
        <p:nvPicPr>
          <p:cNvPr id="6" name="Picture 5" descr="A pyramid has five levels listed from bottom to top, as follows. leads generated, 6 to 1, 1200. candidates invited, 4 to 3, 200. candidates interviewed, 3 to 2, 150. offers made, 2 to 1, 100. new hires,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436" y="3352800"/>
            <a:ext cx="6202129" cy="2936345"/>
          </a:xfrm>
          <a:prstGeom prst="rect">
            <a:avLst/>
          </a:prstGeom>
        </p:spPr>
      </p:pic>
    </p:spTree>
    <p:extLst>
      <p:ext uri="{BB962C8B-B14F-4D97-AF65-F5344CB8AC3E}">
        <p14:creationId xmlns:p14="http://schemas.microsoft.com/office/powerpoint/2010/main" val="3836275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Name and describe the main internal sources of candidates</a:t>
            </a:r>
            <a:endParaRPr lang="en-IN" sz="3400" dirty="0"/>
          </a:p>
        </p:txBody>
      </p:sp>
      <p:sp>
        <p:nvSpPr>
          <p:cNvPr id="4" name="Metin kutusu 3">
            <a:extLst>
              <a:ext uri="{FF2B5EF4-FFF2-40B4-BE49-F238E27FC236}">
                <a16:creationId xmlns:a16="http://schemas.microsoft.com/office/drawing/2014/main" id="{63D37DBA-C107-4089-9D62-EA2ED310CED4}"/>
              </a:ext>
            </a:extLst>
          </p:cNvPr>
          <p:cNvSpPr txBox="1"/>
          <p:nvPr/>
        </p:nvSpPr>
        <p:spPr>
          <a:xfrm>
            <a:off x="723900" y="3962400"/>
            <a:ext cx="8191500" cy="1477328"/>
          </a:xfrm>
          <a:prstGeom prst="rect">
            <a:avLst/>
          </a:prstGeom>
          <a:noFill/>
        </p:spPr>
        <p:txBody>
          <a:bodyPr wrap="square">
            <a:spAutoFit/>
          </a:bodyPr>
          <a:lstStyle/>
          <a:p>
            <a:r>
              <a:rPr lang="en-US" baseline="0" dirty="0"/>
              <a:t>Filling open positions with inside candidates has several advantages. First, there is no substitute for already knowing the candidate’s strengths and weaknesses. Morale and engagement may rise if employees see their colleagues promoted for loyalty and competence. </a:t>
            </a:r>
            <a:r>
              <a:rPr lang="en-US" sz="1800" b="0" i="0" u="none" strike="noStrike" kern="1200" baseline="0" dirty="0">
                <a:solidFill>
                  <a:schemeClr val="tx1"/>
                </a:solidFill>
                <a:latin typeface="+mn-lt"/>
                <a:ea typeface="+mn-ea"/>
                <a:cs typeface="+mn-cs"/>
              </a:rPr>
              <a:t>And inside candidates should require </a:t>
            </a:r>
            <a:r>
              <a:rPr lang="en-US" sz="1800" b="0" i="1" u="none" strike="noStrike" kern="1200" baseline="0" dirty="0">
                <a:solidFill>
                  <a:schemeClr val="tx1"/>
                </a:solidFill>
                <a:latin typeface="+mn-lt"/>
                <a:ea typeface="+mn-ea"/>
                <a:cs typeface="+mn-cs"/>
              </a:rPr>
              <a:t>less orientation </a:t>
            </a:r>
            <a:r>
              <a:rPr lang="en-US" sz="1800" b="0" i="0" u="none" strike="noStrike" kern="1200" baseline="0" dirty="0">
                <a:solidFill>
                  <a:schemeClr val="tx1"/>
                </a:solidFill>
                <a:latin typeface="+mn-lt"/>
                <a:ea typeface="+mn-ea"/>
                <a:cs typeface="+mn-cs"/>
              </a:rPr>
              <a:t>and (perhaps) training than outsiders.</a:t>
            </a:r>
            <a:endParaRPr lang="en-US" baseline="0" dirty="0"/>
          </a:p>
        </p:txBody>
      </p:sp>
    </p:spTree>
    <p:extLst>
      <p:ext uri="{BB962C8B-B14F-4D97-AF65-F5344CB8AC3E}">
        <p14:creationId xmlns:p14="http://schemas.microsoft.com/office/powerpoint/2010/main" val="1696820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Internal Sources of Candidates </a:t>
            </a:r>
          </a:p>
        </p:txBody>
      </p:sp>
      <p:sp>
        <p:nvSpPr>
          <p:cNvPr id="3" name="Content Placeholder 2"/>
          <p:cNvSpPr>
            <a:spLocks noGrp="1"/>
          </p:cNvSpPr>
          <p:nvPr>
            <p:ph idx="1"/>
          </p:nvPr>
        </p:nvSpPr>
        <p:spPr>
          <a:xfrm>
            <a:off x="457200" y="1600200"/>
            <a:ext cx="8229600" cy="3992563"/>
          </a:xfrm>
        </p:spPr>
        <p:txBody>
          <a:bodyPr/>
          <a:lstStyle/>
          <a:p>
            <a:r>
              <a:rPr lang="en-US" sz="2800" dirty="0"/>
              <a:t>Job Posting</a:t>
            </a:r>
          </a:p>
          <a:p>
            <a:r>
              <a:rPr lang="en-US" sz="2800" dirty="0"/>
              <a:t>Qualification Skills Inventories</a:t>
            </a:r>
            <a:endParaRPr lang="tr-TR" sz="2800" dirty="0"/>
          </a:p>
          <a:p>
            <a:endParaRPr lang="tr-TR" sz="2800" dirty="0"/>
          </a:p>
          <a:p>
            <a:r>
              <a:rPr lang="en-US" sz="2000" b="1" baseline="0" dirty="0"/>
              <a:t>Job postings </a:t>
            </a:r>
            <a:r>
              <a:rPr lang="en-US" sz="2000" baseline="0" dirty="0"/>
              <a:t>are the most typical way to source internal candidates. Job posting is publicizing an open job to employees (often by literally posting it on bulletin boards) and listing its attributes, like qualifications, supervisor, working schedule, and pay rate. </a:t>
            </a:r>
          </a:p>
          <a:p>
            <a:endParaRPr lang="en-US" sz="2000" baseline="0" dirty="0"/>
          </a:p>
          <a:p>
            <a:r>
              <a:rPr lang="en-US" sz="2000" b="1" baseline="0" dirty="0"/>
              <a:t>Qualification skills </a:t>
            </a:r>
            <a:r>
              <a:rPr lang="en-US" sz="2000" baseline="0" dirty="0"/>
              <a:t>inventories may reveal employees who have potential for further training, or who have the right background for the open job. Examining personnel records is also another way to source candidates.</a:t>
            </a:r>
            <a:endParaRPr lang="en-US" sz="2000" dirty="0"/>
          </a:p>
          <a:p>
            <a:endParaRPr lang="en-US" sz="2800" dirty="0"/>
          </a:p>
        </p:txBody>
      </p:sp>
    </p:spTree>
    <p:extLst>
      <p:ext uri="{BB962C8B-B14F-4D97-AF65-F5344CB8AC3E}">
        <p14:creationId xmlns:p14="http://schemas.microsoft.com/office/powerpoint/2010/main" val="3388870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Discuss a workforce planning method you would use to improve employee engagement</a:t>
            </a:r>
            <a:endParaRPr lang="en-IN" sz="3400" dirty="0"/>
          </a:p>
        </p:txBody>
      </p:sp>
    </p:spTree>
    <p:extLst>
      <p:ext uri="{BB962C8B-B14F-4D97-AF65-F5344CB8AC3E}">
        <p14:creationId xmlns:p14="http://schemas.microsoft.com/office/powerpoint/2010/main" val="79634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Talent Management Process </a:t>
            </a:r>
            <a:r>
              <a:rPr lang="en-US" sz="2000" b="0" dirty="0"/>
              <a:t>(1 of 2)</a:t>
            </a:r>
            <a:endParaRPr lang="en-IN" sz="2000" b="0" dirty="0"/>
          </a:p>
        </p:txBody>
      </p:sp>
      <p:sp>
        <p:nvSpPr>
          <p:cNvPr id="3" name="Content Placeholder 2"/>
          <p:cNvSpPr>
            <a:spLocks noGrp="1"/>
          </p:cNvSpPr>
          <p:nvPr>
            <p:ph idx="1"/>
          </p:nvPr>
        </p:nvSpPr>
        <p:spPr>
          <a:xfrm>
            <a:off x="457200" y="1676400"/>
            <a:ext cx="8229600" cy="4876800"/>
          </a:xfrm>
        </p:spPr>
        <p:txBody>
          <a:bodyPr/>
          <a:lstStyle/>
          <a:p>
            <a:pPr marL="540000" indent="-540000">
              <a:buFont typeface="+mj-lt"/>
              <a:buAutoNum type="arabicPeriod"/>
            </a:pPr>
            <a:r>
              <a:rPr lang="en-US" sz="2400" dirty="0"/>
              <a:t>Decide what positions to fill, through job analysis, personnel planning, and forecasting.</a:t>
            </a:r>
          </a:p>
          <a:p>
            <a:pPr marL="540000" indent="-540000">
              <a:buFont typeface="+mj-lt"/>
              <a:buAutoNum type="arabicPeriod"/>
            </a:pPr>
            <a:r>
              <a:rPr lang="en-US" sz="2400" dirty="0"/>
              <a:t>Build a pool of job applicants by recruiting internal or  external candidates. </a:t>
            </a:r>
          </a:p>
          <a:p>
            <a:pPr marL="540000" indent="-540000">
              <a:buFont typeface="+mj-lt"/>
              <a:buAutoNum type="arabicPeriod"/>
            </a:pPr>
            <a:r>
              <a:rPr lang="en-US" sz="2400" dirty="0"/>
              <a:t>Obtain application forms and have initial screening interviews.</a:t>
            </a:r>
          </a:p>
          <a:p>
            <a:pPr marL="540000" indent="-540000">
              <a:buFont typeface="+mj-lt"/>
              <a:buAutoNum type="arabicPeriod"/>
            </a:pPr>
            <a:r>
              <a:rPr lang="en-US" sz="2400" dirty="0"/>
              <a:t>Use selection tools like tests, interviews, background checks, and physical exams to identify viable candidates.</a:t>
            </a:r>
          </a:p>
        </p:txBody>
      </p:sp>
    </p:spTree>
    <p:extLst>
      <p:ext uri="{BB962C8B-B14F-4D97-AF65-F5344CB8AC3E}">
        <p14:creationId xmlns:p14="http://schemas.microsoft.com/office/powerpoint/2010/main" val="1971079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Planning for Employee Engagement</a:t>
            </a:r>
          </a:p>
        </p:txBody>
      </p:sp>
      <p:sp>
        <p:nvSpPr>
          <p:cNvPr id="3" name="Content Placeholder 2"/>
          <p:cNvSpPr>
            <a:spLocks noGrp="1"/>
          </p:cNvSpPr>
          <p:nvPr>
            <p:ph idx="1"/>
          </p:nvPr>
        </p:nvSpPr>
        <p:spPr/>
        <p:txBody>
          <a:bodyPr/>
          <a:lstStyle/>
          <a:p>
            <a:r>
              <a:rPr lang="en-US" sz="2800" dirty="0"/>
              <a:t>Training Employees to Develop Their Potential</a:t>
            </a:r>
          </a:p>
          <a:p>
            <a:r>
              <a:rPr lang="en-US" sz="2800" dirty="0"/>
              <a:t>Career-Oriented appraisals</a:t>
            </a:r>
          </a:p>
          <a:p>
            <a:r>
              <a:rPr lang="en-US" sz="2800" dirty="0"/>
              <a:t>Job Posting System</a:t>
            </a:r>
          </a:p>
        </p:txBody>
      </p:sp>
    </p:spTree>
    <p:extLst>
      <p:ext uri="{BB962C8B-B14F-4D97-AF65-F5344CB8AC3E}">
        <p14:creationId xmlns:p14="http://schemas.microsoft.com/office/powerpoint/2010/main" val="139999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Sources of Candidates</a:t>
            </a:r>
            <a:endParaRPr lang="en-IN" dirty="0"/>
          </a:p>
        </p:txBody>
      </p:sp>
      <p:sp>
        <p:nvSpPr>
          <p:cNvPr id="3" name="Content Placeholder 2"/>
          <p:cNvSpPr>
            <a:spLocks noGrp="1"/>
          </p:cNvSpPr>
          <p:nvPr>
            <p:ph idx="1"/>
          </p:nvPr>
        </p:nvSpPr>
        <p:spPr>
          <a:xfrm>
            <a:off x="533400" y="1600200"/>
            <a:ext cx="8153400" cy="4525963"/>
          </a:xfrm>
        </p:spPr>
        <p:txBody>
          <a:bodyPr/>
          <a:lstStyle/>
          <a:p>
            <a:r>
              <a:rPr lang="en-US" sz="2800" dirty="0"/>
              <a:t>Informal Recruiting and Hidden Job Market</a:t>
            </a:r>
          </a:p>
          <a:p>
            <a:r>
              <a:rPr lang="en-US" sz="2800" dirty="0"/>
              <a:t>Recruiting via the Internet</a:t>
            </a:r>
            <a:endParaRPr lang="en-IN" dirty="0"/>
          </a:p>
        </p:txBody>
      </p:sp>
    </p:spTree>
    <p:extLst>
      <p:ext uri="{BB962C8B-B14F-4D97-AF65-F5344CB8AC3E}">
        <p14:creationId xmlns:p14="http://schemas.microsoft.com/office/powerpoint/2010/main" val="2453840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Social Media and HR</a:t>
            </a:r>
          </a:p>
        </p:txBody>
      </p:sp>
      <p:sp>
        <p:nvSpPr>
          <p:cNvPr id="3" name="Content Placeholder 2"/>
          <p:cNvSpPr>
            <a:spLocks noGrp="1"/>
          </p:cNvSpPr>
          <p:nvPr>
            <p:ph idx="1"/>
          </p:nvPr>
        </p:nvSpPr>
        <p:spPr/>
        <p:txBody>
          <a:bodyPr/>
          <a:lstStyle/>
          <a:p>
            <a:r>
              <a:rPr lang="en-US" sz="2800" dirty="0">
                <a:latin typeface="+mj-lt"/>
              </a:rPr>
              <a:t>Other Online Recruiting Practices</a:t>
            </a:r>
          </a:p>
          <a:p>
            <a:r>
              <a:rPr lang="en-US" sz="2800" dirty="0">
                <a:latin typeface="+mj-lt"/>
              </a:rPr>
              <a:t>Pros and Cons</a:t>
            </a:r>
          </a:p>
        </p:txBody>
      </p:sp>
    </p:spTree>
    <p:extLst>
      <p:ext uri="{BB962C8B-B14F-4D97-AF65-F5344CB8AC3E}">
        <p14:creationId xmlns:p14="http://schemas.microsoft.com/office/powerpoint/2010/main" val="2752316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Performance Through HRIS</a:t>
            </a:r>
            <a:endParaRPr lang="en-IN" b="0" dirty="0"/>
          </a:p>
        </p:txBody>
      </p:sp>
      <p:sp>
        <p:nvSpPr>
          <p:cNvPr id="3" name="Content Placeholder 2"/>
          <p:cNvSpPr>
            <a:spLocks noGrp="1"/>
          </p:cNvSpPr>
          <p:nvPr>
            <p:ph idx="1"/>
          </p:nvPr>
        </p:nvSpPr>
        <p:spPr/>
        <p:txBody>
          <a:bodyPr/>
          <a:lstStyle/>
          <a:p>
            <a:r>
              <a:rPr lang="en-US" sz="2800" dirty="0"/>
              <a:t>Using Applicant Tracking</a:t>
            </a:r>
          </a:p>
          <a:p>
            <a:r>
              <a:rPr lang="en-US" sz="2800" dirty="0"/>
              <a:t>Improving Online Recruiting Effectiveness</a:t>
            </a:r>
          </a:p>
        </p:txBody>
      </p:sp>
    </p:spTree>
    <p:extLst>
      <p:ext uri="{BB962C8B-B14F-4D97-AF65-F5344CB8AC3E}">
        <p14:creationId xmlns:p14="http://schemas.microsoft.com/office/powerpoint/2010/main" val="2851475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Ineffective and Effective Web Ads</a:t>
            </a:r>
            <a:endParaRPr lang="en-IN" dirty="0"/>
          </a:p>
        </p:txBody>
      </p:sp>
      <p:graphicFrame>
        <p:nvGraphicFramePr>
          <p:cNvPr id="4" name="Table 3"/>
          <p:cNvGraphicFramePr>
            <a:graphicFrameLocks noGrp="1"/>
          </p:cNvGraphicFramePr>
          <p:nvPr/>
        </p:nvGraphicFramePr>
        <p:xfrm>
          <a:off x="685800" y="1905000"/>
          <a:ext cx="8077200" cy="3860800"/>
        </p:xfrm>
        <a:graphic>
          <a:graphicData uri="http://schemas.openxmlformats.org/drawingml/2006/table">
            <a:tbl>
              <a:tblPr firstRow="1" bandRow="1">
                <a:tableStyleId>{3B4B98B0-60AC-42C2-AFA5-B58CD77FA1E5}</a:tableStyleId>
              </a:tblPr>
              <a:tblGrid>
                <a:gridCol w="29718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622709">
                <a:tc>
                  <a:txBody>
                    <a:bodyPr/>
                    <a:lstStyle/>
                    <a:p>
                      <a:pPr algn="ctr"/>
                      <a:r>
                        <a:rPr lang="en-IN" sz="1600" b="1" i="0" u="none" strike="noStrike" kern="1200" baseline="0" dirty="0">
                          <a:solidFill>
                            <a:schemeClr val="tx1"/>
                          </a:solidFill>
                          <a:latin typeface="+mn-lt"/>
                          <a:ea typeface="+mn-ea"/>
                          <a:cs typeface="+mn-cs"/>
                        </a:rPr>
                        <a:t>Ineffective Ad, Recycled</a:t>
                      </a:r>
                    </a:p>
                    <a:p>
                      <a:pPr algn="ctr"/>
                      <a:r>
                        <a:rPr lang="en-IN" sz="1600" b="1" i="0" u="none" strike="noStrike" kern="1200" baseline="0" dirty="0">
                          <a:solidFill>
                            <a:schemeClr val="tx1"/>
                          </a:solidFill>
                          <a:latin typeface="+mn-lt"/>
                          <a:ea typeface="+mn-ea"/>
                          <a:cs typeface="+mn-cs"/>
                        </a:rPr>
                        <a:t>from Magazine to the Web</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1" i="0" u="none" strike="noStrike" kern="1200" baseline="0" dirty="0">
                          <a:solidFill>
                            <a:schemeClr val="tx1"/>
                          </a:solidFill>
                          <a:latin typeface="+mn-lt"/>
                          <a:ea typeface="+mn-ea"/>
                          <a:cs typeface="+mn-cs"/>
                        </a:rPr>
                        <a:t>Effective Online Ad</a:t>
                      </a:r>
                    </a:p>
                    <a:p>
                      <a:pPr algn="ctr"/>
                      <a:r>
                        <a:rPr lang="en-IN" sz="1600" b="1" i="0" u="none" strike="noStrike" kern="1200" baseline="0" dirty="0">
                          <a:solidFill>
                            <a:schemeClr val="tx1"/>
                          </a:solidFill>
                          <a:latin typeface="+mn-lt"/>
                          <a:ea typeface="+mn-ea"/>
                          <a:cs typeface="+mn-cs"/>
                        </a:rPr>
                        <a:t>(Space Not an Issue)</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2709">
                <a:tc>
                  <a:txBody>
                    <a:bodyPr/>
                    <a:lstStyle/>
                    <a:p>
                      <a:r>
                        <a:rPr lang="en-IN" sz="1600" b="0" i="0" u="none" strike="noStrike" kern="1200" baseline="0" dirty="0">
                          <a:solidFill>
                            <a:schemeClr val="tx1"/>
                          </a:solidFill>
                          <a:latin typeface="+mn-lt"/>
                          <a:ea typeface="+mn-ea"/>
                          <a:cs typeface="+mn-cs"/>
                        </a:rPr>
                        <a:t>Process Engineer Pay: </a:t>
                      </a:r>
                    </a:p>
                    <a:p>
                      <a:r>
                        <a:rPr lang="en-IN" sz="1600" b="0" i="0" u="none" strike="noStrike" kern="1200" baseline="0" dirty="0">
                          <a:solidFill>
                            <a:schemeClr val="tx1"/>
                          </a:solidFill>
                          <a:latin typeface="+mn-lt"/>
                          <a:ea typeface="+mn-ea"/>
                          <a:cs typeface="+mn-cs"/>
                        </a:rPr>
                        <a:t>$65k–$85k/year</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IN" sz="1600" b="0" i="0" u="none" strike="noStrike" kern="1200" baseline="0" dirty="0">
                          <a:solidFill>
                            <a:schemeClr val="tx1"/>
                          </a:solidFill>
                          <a:latin typeface="+mn-lt"/>
                          <a:ea typeface="+mn-ea"/>
                          <a:cs typeface="+mn-cs"/>
                        </a:rPr>
                        <a:t>Do you want to help us make this a better world?</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2615382">
                <a:tc>
                  <a:txBody>
                    <a:bodyPr/>
                    <a:lstStyle/>
                    <a:p>
                      <a:r>
                        <a:rPr lang="en-IN" sz="1600" b="0" i="0" u="none" strike="noStrike" kern="1200" baseline="0" dirty="0">
                          <a:solidFill>
                            <a:schemeClr val="tx1"/>
                          </a:solidFill>
                          <a:latin typeface="+mn-lt"/>
                          <a:ea typeface="+mn-ea"/>
                          <a:cs typeface="+mn-cs"/>
                        </a:rPr>
                        <a:t>Immediate Need in Florida for a Wastewater Treatment Process Engineer. Must have</a:t>
                      </a:r>
                    </a:p>
                    <a:p>
                      <a:r>
                        <a:rPr lang="en-IN" sz="1600" b="0" i="0" u="none" strike="noStrike" kern="1200" baseline="0" dirty="0">
                          <a:solidFill>
                            <a:schemeClr val="tx1"/>
                          </a:solidFill>
                          <a:latin typeface="+mn-lt"/>
                          <a:ea typeface="+mn-ea"/>
                          <a:cs typeface="+mn-cs"/>
                        </a:rPr>
                        <a:t>a min. 4–7 years Industrial Wastewater exp. Reply KimGD@WatersCleanX.com</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kern="1200" baseline="0" dirty="0">
                          <a:solidFill>
                            <a:schemeClr val="tx1"/>
                          </a:solidFill>
                          <a:latin typeface="+mn-lt"/>
                          <a:ea typeface="+mn-ea"/>
                          <a:cs typeface="+mn-cs"/>
                        </a:rPr>
                        <a:t>We are one of the top wastewater treatment companies in the world, with installations from Miami to London to Beijing. We are growing fast and looking for an experienced process engineer to join our team. If you have at least 4–7 years’ experience designing processes for wastewater treatment facilities and a dedication to make this a better world, we would like to hear from you. Pay range depending on experience is $65,000–$85,000. Please reply in confidence to KimGD@WatersCleanX.com</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418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(1 of 5)</a:t>
            </a:r>
            <a:endParaRPr lang="en-IN" sz="2000" b="0" dirty="0"/>
          </a:p>
        </p:txBody>
      </p:sp>
      <p:sp>
        <p:nvSpPr>
          <p:cNvPr id="3" name="Content Placeholder 2"/>
          <p:cNvSpPr>
            <a:spLocks noGrp="1"/>
          </p:cNvSpPr>
          <p:nvPr>
            <p:ph idx="1"/>
          </p:nvPr>
        </p:nvSpPr>
        <p:spPr>
          <a:xfrm>
            <a:off x="457200" y="1600200"/>
            <a:ext cx="3048000" cy="4525963"/>
          </a:xfrm>
        </p:spPr>
        <p:txBody>
          <a:bodyPr/>
          <a:lstStyle/>
          <a:p>
            <a:r>
              <a:rPr lang="en-US" sz="2800" dirty="0"/>
              <a:t>Advertising</a:t>
            </a:r>
          </a:p>
          <a:p>
            <a:r>
              <a:rPr lang="en-US" sz="2800" dirty="0"/>
              <a:t>Constructing (Writing) the Ad</a:t>
            </a:r>
          </a:p>
        </p:txBody>
      </p:sp>
      <p:pic>
        <p:nvPicPr>
          <p:cNvPr id="4" name="Picture 3" descr="A flyer advertising a plant controller position contains a summary, responsibilities and qualifications, and contact inform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600200"/>
            <a:ext cx="3800251" cy="4558633"/>
          </a:xfrm>
          <a:prstGeom prst="rect">
            <a:avLst/>
          </a:prstGeom>
        </p:spPr>
      </p:pic>
    </p:spTree>
    <p:extLst>
      <p:ext uri="{BB962C8B-B14F-4D97-AF65-F5344CB8AC3E}">
        <p14:creationId xmlns:p14="http://schemas.microsoft.com/office/powerpoint/2010/main" val="2222036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(2 of 5)</a:t>
            </a:r>
            <a:endParaRPr lang="en-IN" sz="2000" b="0" dirty="0"/>
          </a:p>
        </p:txBody>
      </p:sp>
      <p:sp>
        <p:nvSpPr>
          <p:cNvPr id="3" name="Content Placeholder 2"/>
          <p:cNvSpPr>
            <a:spLocks noGrp="1"/>
          </p:cNvSpPr>
          <p:nvPr>
            <p:ph idx="1"/>
          </p:nvPr>
        </p:nvSpPr>
        <p:spPr>
          <a:xfrm>
            <a:off x="533400" y="1600200"/>
            <a:ext cx="3581400" cy="4525963"/>
          </a:xfrm>
        </p:spPr>
        <p:txBody>
          <a:bodyPr/>
          <a:lstStyle/>
          <a:p>
            <a:r>
              <a:rPr lang="en-US" sz="2800" dirty="0"/>
              <a:t>Employment Agencies</a:t>
            </a:r>
          </a:p>
          <a:p>
            <a:r>
              <a:rPr lang="en-US" sz="2800" dirty="0"/>
              <a:t>Temporary Workers/Alternative Staffing</a:t>
            </a:r>
          </a:p>
        </p:txBody>
      </p:sp>
      <p:pic>
        <p:nvPicPr>
          <p:cNvPr id="4" name="Picture 3" descr="A woman stands in line at a public employment agency."/>
          <p:cNvPicPr>
            <a:picLocks noChangeAspect="1"/>
          </p:cNvPicPr>
          <p:nvPr/>
        </p:nvPicPr>
        <p:blipFill>
          <a:blip r:embed="rId3" cstate="print"/>
          <a:stretch>
            <a:fillRect/>
          </a:stretch>
        </p:blipFill>
        <p:spPr>
          <a:xfrm>
            <a:off x="4137660" y="1752600"/>
            <a:ext cx="4228637" cy="2815293"/>
          </a:xfrm>
          <a:prstGeom prst="rect">
            <a:avLst/>
          </a:prstGeom>
        </p:spPr>
      </p:pic>
    </p:spTree>
    <p:extLst>
      <p:ext uri="{BB962C8B-B14F-4D97-AF65-F5344CB8AC3E}">
        <p14:creationId xmlns:p14="http://schemas.microsoft.com/office/powerpoint/2010/main" val="3255588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(3 of 5)</a:t>
            </a:r>
            <a:endParaRPr lang="en-IN" sz="2000" b="0" dirty="0"/>
          </a:p>
        </p:txBody>
      </p:sp>
      <p:sp>
        <p:nvSpPr>
          <p:cNvPr id="3" name="Content Placeholder 2"/>
          <p:cNvSpPr>
            <a:spLocks noGrp="1"/>
          </p:cNvSpPr>
          <p:nvPr>
            <p:ph idx="1"/>
          </p:nvPr>
        </p:nvSpPr>
        <p:spPr>
          <a:xfrm>
            <a:off x="457200" y="1600200"/>
            <a:ext cx="7467600" cy="4525963"/>
          </a:xfrm>
        </p:spPr>
        <p:txBody>
          <a:bodyPr/>
          <a:lstStyle/>
          <a:p>
            <a:pPr marL="0" indent="0">
              <a:buNone/>
            </a:pPr>
            <a:r>
              <a:rPr lang="en-US" sz="3000" b="1" dirty="0"/>
              <a:t>Alternative Staffing</a:t>
            </a:r>
          </a:p>
          <a:p>
            <a:r>
              <a:rPr lang="en-US" sz="2800" dirty="0"/>
              <a:t>Contract Employees</a:t>
            </a:r>
          </a:p>
          <a:p>
            <a:r>
              <a:rPr lang="en-US" sz="2800" dirty="0"/>
              <a:t>Poaching</a:t>
            </a:r>
          </a:p>
          <a:p>
            <a:r>
              <a:rPr lang="en-US" sz="2800" dirty="0"/>
              <a:t>Offshoring and Outsourcing Jobs</a:t>
            </a:r>
          </a:p>
        </p:txBody>
      </p:sp>
    </p:spTree>
    <p:extLst>
      <p:ext uri="{BB962C8B-B14F-4D97-AF65-F5344CB8AC3E}">
        <p14:creationId xmlns:p14="http://schemas.microsoft.com/office/powerpoint/2010/main" val="3045307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(4 of 5)</a:t>
            </a:r>
            <a:endParaRPr lang="en-IN" sz="2000" b="0" dirty="0"/>
          </a:p>
        </p:txBody>
      </p:sp>
      <p:sp>
        <p:nvSpPr>
          <p:cNvPr id="3" name="Content Placeholder 2"/>
          <p:cNvSpPr>
            <a:spLocks noGrp="1"/>
          </p:cNvSpPr>
          <p:nvPr>
            <p:ph idx="1"/>
          </p:nvPr>
        </p:nvSpPr>
        <p:spPr>
          <a:xfrm>
            <a:off x="533400" y="1600200"/>
            <a:ext cx="4038600" cy="4525963"/>
          </a:xfrm>
        </p:spPr>
        <p:txBody>
          <a:bodyPr/>
          <a:lstStyle/>
          <a:p>
            <a:r>
              <a:rPr lang="en-IN" sz="2800" dirty="0"/>
              <a:t>Executive Recruiters</a:t>
            </a:r>
          </a:p>
          <a:p>
            <a:r>
              <a:rPr lang="en-IN" sz="2800" dirty="0"/>
              <a:t>Referrals and Walk-Ins</a:t>
            </a:r>
          </a:p>
          <a:p>
            <a:r>
              <a:rPr lang="en-IN" sz="2800" dirty="0"/>
              <a:t>Recruiting Process Outsourcers</a:t>
            </a:r>
          </a:p>
          <a:p>
            <a:r>
              <a:rPr lang="en-IN" sz="2800" dirty="0"/>
              <a:t>On-Demand Recruiting Services</a:t>
            </a:r>
          </a:p>
          <a:p>
            <a:r>
              <a:rPr lang="en-IN" sz="2800" dirty="0"/>
              <a:t>College Recruiting</a:t>
            </a:r>
          </a:p>
        </p:txBody>
      </p:sp>
      <p:pic>
        <p:nvPicPr>
          <p:cNvPr id="4" name="Picture 3" descr="A recruiter talks to a student on a college campus."/>
          <p:cNvPicPr>
            <a:picLocks noChangeAspect="1"/>
          </p:cNvPicPr>
          <p:nvPr/>
        </p:nvPicPr>
        <p:blipFill>
          <a:blip r:embed="rId3" cstate="print"/>
          <a:stretch>
            <a:fillRect/>
          </a:stretch>
        </p:blipFill>
        <p:spPr>
          <a:xfrm>
            <a:off x="4800600" y="1752600"/>
            <a:ext cx="3733800" cy="2485070"/>
          </a:xfrm>
          <a:prstGeom prst="rect">
            <a:avLst/>
          </a:prstGeom>
        </p:spPr>
      </p:pic>
    </p:spTree>
    <p:extLst>
      <p:ext uri="{BB962C8B-B14F-4D97-AF65-F5344CB8AC3E}">
        <p14:creationId xmlns:p14="http://schemas.microsoft.com/office/powerpoint/2010/main" val="4208125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(5 of 5)</a:t>
            </a:r>
            <a:endParaRPr lang="en-IN" sz="2000" b="0" dirty="0"/>
          </a:p>
        </p:txBody>
      </p:sp>
      <p:sp>
        <p:nvSpPr>
          <p:cNvPr id="3" name="Content Placeholder 2"/>
          <p:cNvSpPr>
            <a:spLocks noGrp="1"/>
          </p:cNvSpPr>
          <p:nvPr>
            <p:ph idx="1"/>
          </p:nvPr>
        </p:nvSpPr>
        <p:spPr>
          <a:xfrm>
            <a:off x="457200" y="1600200"/>
            <a:ext cx="4038600" cy="4525963"/>
          </a:xfrm>
        </p:spPr>
        <p:txBody>
          <a:bodyPr/>
          <a:lstStyle/>
          <a:p>
            <a:r>
              <a:rPr lang="en-IN" sz="2800" dirty="0"/>
              <a:t>Internships</a:t>
            </a:r>
          </a:p>
          <a:p>
            <a:r>
              <a:rPr lang="en-IN" sz="2800" dirty="0"/>
              <a:t>Telecommuters</a:t>
            </a:r>
          </a:p>
          <a:p>
            <a:r>
              <a:rPr lang="en-IN" sz="2800" dirty="0"/>
              <a:t>Military Personnel</a:t>
            </a:r>
          </a:p>
        </p:txBody>
      </p:sp>
      <p:pic>
        <p:nvPicPr>
          <p:cNvPr id="4" name="Picture 3" descr="A woman examines a chart on a piece of paper."/>
          <p:cNvPicPr>
            <a:picLocks noChangeAspect="1"/>
          </p:cNvPicPr>
          <p:nvPr/>
        </p:nvPicPr>
        <p:blipFill>
          <a:blip r:embed="rId3" cstate="print"/>
          <a:stretch>
            <a:fillRect/>
          </a:stretch>
        </p:blipFill>
        <p:spPr>
          <a:xfrm>
            <a:off x="4267200" y="1828800"/>
            <a:ext cx="4228529" cy="2814342"/>
          </a:xfrm>
          <a:prstGeom prst="rect">
            <a:avLst/>
          </a:prstGeom>
        </p:spPr>
      </p:pic>
    </p:spTree>
    <p:extLst>
      <p:ext uri="{BB962C8B-B14F-4D97-AF65-F5344CB8AC3E}">
        <p14:creationId xmlns:p14="http://schemas.microsoft.com/office/powerpoint/2010/main" val="2400508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Talent Management Process </a:t>
            </a:r>
            <a:r>
              <a:rPr lang="en-US" sz="2000" b="0" dirty="0"/>
              <a:t>(2 of 2)</a:t>
            </a:r>
            <a:endParaRPr lang="en-IN" sz="2000" b="0" dirty="0"/>
          </a:p>
        </p:txBody>
      </p:sp>
      <p:sp>
        <p:nvSpPr>
          <p:cNvPr id="3" name="Content Placeholder 2"/>
          <p:cNvSpPr>
            <a:spLocks noGrp="1"/>
          </p:cNvSpPr>
          <p:nvPr>
            <p:ph idx="1"/>
          </p:nvPr>
        </p:nvSpPr>
        <p:spPr>
          <a:xfrm>
            <a:off x="457200" y="1676400"/>
            <a:ext cx="8229600" cy="4876800"/>
          </a:xfrm>
        </p:spPr>
        <p:txBody>
          <a:bodyPr/>
          <a:lstStyle/>
          <a:p>
            <a:pPr marL="540000" indent="-540000">
              <a:buFont typeface="+mj-lt"/>
              <a:buAutoNum type="arabicPeriod" startAt="5"/>
            </a:pPr>
            <a:r>
              <a:rPr lang="en-US" sz="2400" dirty="0"/>
              <a:t>Decide on whom to make the offer.</a:t>
            </a:r>
          </a:p>
          <a:p>
            <a:pPr marL="540000" indent="-540000">
              <a:buFont typeface="+mj-lt"/>
              <a:buAutoNum type="arabicPeriod" startAt="5"/>
            </a:pPr>
            <a:r>
              <a:rPr lang="en-US" sz="2400" dirty="0"/>
              <a:t>Orient, train, and develop employees so they have the competencies to do their jobs. </a:t>
            </a:r>
          </a:p>
          <a:p>
            <a:pPr marL="540000" indent="-540000">
              <a:buFont typeface="+mj-lt"/>
              <a:buAutoNum type="arabicPeriod" startAt="5"/>
            </a:pPr>
            <a:r>
              <a:rPr lang="en-US" sz="2400" dirty="0"/>
              <a:t>Appraise and assess employees and then compensate them to maintain their motivation.</a:t>
            </a:r>
          </a:p>
          <a:p>
            <a:pPr marL="540000" indent="-540000">
              <a:buFont typeface="+mj-lt"/>
              <a:buAutoNum type="arabicPeriod" startAt="5"/>
            </a:pPr>
            <a:r>
              <a:rPr lang="en-US" sz="2400" dirty="0"/>
              <a:t>Compensate employees to maintain their motivation.</a:t>
            </a:r>
            <a:endParaRPr lang="tr-TR" sz="2400" dirty="0"/>
          </a:p>
          <a:p>
            <a:pPr marL="540000" indent="-540000">
              <a:buFont typeface="+mj-lt"/>
              <a:buAutoNum type="arabicPeriod" startAt="5"/>
            </a:pPr>
            <a:endParaRPr lang="en-IN" sz="2400" dirty="0"/>
          </a:p>
          <a:p>
            <a:pPr marL="0" indent="0">
              <a:buNone/>
            </a:pPr>
            <a:r>
              <a:rPr lang="en-US" altLang="en-US" sz="1800" dirty="0">
                <a:latin typeface="Times-Bold" charset="0"/>
                <a:ea typeface="ＭＳ Ｐゴシック" pitchFamily="34" charset="-128"/>
              </a:rPr>
              <a:t>The heart of human resources management is </a:t>
            </a:r>
            <a:r>
              <a:rPr lang="en-US" altLang="en-US" sz="2000" b="1" u="sng" dirty="0">
                <a:latin typeface="Times-Bold" charset="0"/>
                <a:ea typeface="ＭＳ Ｐゴシック" pitchFamily="34" charset="-128"/>
              </a:rPr>
              <a:t>recruitment,</a:t>
            </a:r>
            <a:r>
              <a:rPr lang="en-US" altLang="en-US" sz="2000" b="1" u="sng" baseline="0" dirty="0">
                <a:latin typeface="Times-Bold" charset="0"/>
                <a:ea typeface="ＭＳ Ｐゴシック" pitchFamily="34" charset="-128"/>
              </a:rPr>
              <a:t> selection, training, appraisal, career planning, and compensation</a:t>
            </a:r>
            <a:r>
              <a:rPr lang="tr-TR" altLang="en-US" sz="2000" b="1" u="sng" baseline="0" dirty="0">
                <a:latin typeface="Times-Bold" charset="0"/>
                <a:ea typeface="ＭＳ Ｐゴシック" pitchFamily="34" charset="-128"/>
              </a:rPr>
              <a:t>.</a:t>
            </a:r>
          </a:p>
          <a:p>
            <a:pPr marL="0" indent="0">
              <a:buNone/>
            </a:pPr>
            <a:endParaRPr lang="en-US" sz="2000" b="1" u="sng" dirty="0"/>
          </a:p>
        </p:txBody>
      </p:sp>
    </p:spTree>
    <p:extLst>
      <p:ext uri="{BB962C8B-B14F-4D97-AF65-F5344CB8AC3E}">
        <p14:creationId xmlns:p14="http://schemas.microsoft.com/office/powerpoint/2010/main" val="1256991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Recruiting</a:t>
            </a:r>
            <a:endParaRPr lang="en-IN" b="0" dirty="0"/>
          </a:p>
        </p:txBody>
      </p:sp>
      <p:sp>
        <p:nvSpPr>
          <p:cNvPr id="3" name="Content Placeholder 2"/>
          <p:cNvSpPr>
            <a:spLocks noGrp="1"/>
          </p:cNvSpPr>
          <p:nvPr>
            <p:ph idx="1"/>
          </p:nvPr>
        </p:nvSpPr>
        <p:spPr>
          <a:xfrm>
            <a:off x="457200" y="1447800"/>
            <a:ext cx="8229600" cy="4876800"/>
          </a:xfrm>
        </p:spPr>
        <p:txBody>
          <a:bodyPr/>
          <a:lstStyle/>
          <a:p>
            <a:pPr marL="0" indent="0">
              <a:buNone/>
            </a:pPr>
            <a:r>
              <a:rPr lang="en-IN" sz="1800" b="1" dirty="0"/>
              <a:t>Building Your Management Skills: Working with Recruiters</a:t>
            </a:r>
          </a:p>
          <a:p>
            <a:pPr marL="0" indent="0">
              <a:buNone/>
            </a:pPr>
            <a:r>
              <a:rPr lang="en-IN" sz="1400" dirty="0"/>
              <a:t>Hiring and working with executive recruiters requires some caution. Guidelines include:</a:t>
            </a:r>
          </a:p>
          <a:p>
            <a:pPr marL="342900" indent="-342900">
              <a:buFont typeface="+mj-lt"/>
              <a:buAutoNum type="arabicPeriod"/>
            </a:pPr>
            <a:r>
              <a:rPr lang="en-IN" sz="1400" dirty="0"/>
              <a:t>Make sure the firm can conduct a thorough search. Under their ethics code, a recruiter can’t approach the executive talent of a former client for two years after completing a search for that client. Therefore, the recruiter must search from a constantly diminishing pool.</a:t>
            </a:r>
          </a:p>
          <a:p>
            <a:pPr marL="342900" indent="-342900">
              <a:buFont typeface="+mj-lt"/>
              <a:buAutoNum type="arabicPeriod"/>
            </a:pPr>
            <a:r>
              <a:rPr lang="en-IN" sz="1400" dirty="0"/>
              <a:t>Meet the individual who will actually handle your assignment.</a:t>
            </a:r>
          </a:p>
          <a:p>
            <a:pPr marL="342900" indent="-342900">
              <a:buFont typeface="+mj-lt"/>
              <a:buAutoNum type="arabicPeriod"/>
            </a:pPr>
            <a:r>
              <a:rPr lang="en-IN" sz="1400" dirty="0"/>
              <a:t>Make sure to ask how much the search firm charges. Get the agreement in writing.</a:t>
            </a:r>
          </a:p>
          <a:p>
            <a:pPr marL="342900" indent="-342900">
              <a:buFont typeface="+mj-lt"/>
              <a:buAutoNum type="arabicPeriod"/>
            </a:pPr>
            <a:r>
              <a:rPr lang="en-IN" sz="1400" dirty="0"/>
              <a:t>Make sure the recruiter and you agree on what sort of person to hire for the position.</a:t>
            </a:r>
          </a:p>
          <a:p>
            <a:pPr marL="342900" indent="-342900">
              <a:buFont typeface="+mj-lt"/>
              <a:buAutoNum type="arabicPeriod"/>
            </a:pPr>
            <a:r>
              <a:rPr lang="en-IN" sz="1400" dirty="0"/>
              <a:t>Ask if the recruiter has vetted the final candidates. Do not be surprised if the answer is, “No, I just get candidates—we don’t really screen them.”</a:t>
            </a:r>
          </a:p>
          <a:p>
            <a:pPr marL="342900" indent="-342900">
              <a:buFont typeface="+mj-lt"/>
              <a:buAutoNum type="arabicPeriod"/>
            </a:pPr>
            <a:r>
              <a:rPr lang="en-IN" sz="1400" dirty="0"/>
              <a:t>Therefore, never rely on any recruiter to do all the reference checking. Let them check the candidates’ references, but get notes of these references in writing from the recruiter (if possible). Recheck at least the final candidate’s references yourself.</a:t>
            </a:r>
          </a:p>
          <a:p>
            <a:pPr marL="342900" indent="-342900">
              <a:buFont typeface="+mj-lt"/>
              <a:buAutoNum type="arabicPeriod"/>
            </a:pPr>
            <a:r>
              <a:rPr lang="en-IN" sz="1400" dirty="0"/>
              <a:t>Preferably use a recruiter who has a special expertise in your specific industry—he or she may have the best grasp of who’s available.</a:t>
            </a:r>
          </a:p>
        </p:txBody>
      </p:sp>
    </p:spTree>
    <p:extLst>
      <p:ext uri="{BB962C8B-B14F-4D97-AF65-F5344CB8AC3E}">
        <p14:creationId xmlns:p14="http://schemas.microsoft.com/office/powerpoint/2010/main" val="2550416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Recruiting a More Diverse Workforce</a:t>
            </a:r>
            <a:endParaRPr lang="en-IN" dirty="0"/>
          </a:p>
        </p:txBody>
      </p:sp>
      <p:sp>
        <p:nvSpPr>
          <p:cNvPr id="3" name="Content Placeholder 2"/>
          <p:cNvSpPr>
            <a:spLocks noGrp="1"/>
          </p:cNvSpPr>
          <p:nvPr>
            <p:ph idx="1"/>
          </p:nvPr>
        </p:nvSpPr>
        <p:spPr/>
        <p:txBody>
          <a:bodyPr/>
          <a:lstStyle/>
          <a:p>
            <a:r>
              <a:rPr lang="en-US" sz="2800" dirty="0"/>
              <a:t>Recruiting Women</a:t>
            </a:r>
          </a:p>
          <a:p>
            <a:r>
              <a:rPr lang="en-US" sz="2800" dirty="0"/>
              <a:t>Recruiting Single Parents</a:t>
            </a:r>
          </a:p>
          <a:p>
            <a:r>
              <a:rPr lang="en-US" sz="2800" dirty="0"/>
              <a:t>Older Workers</a:t>
            </a:r>
          </a:p>
          <a:p>
            <a:r>
              <a:rPr lang="en-US" sz="2800" dirty="0"/>
              <a:t>Recruiting Minorities</a:t>
            </a:r>
          </a:p>
          <a:p>
            <a:r>
              <a:rPr lang="en-US" sz="2800" dirty="0"/>
              <a:t>The Disabled</a:t>
            </a:r>
          </a:p>
        </p:txBody>
      </p:sp>
    </p:spTree>
    <p:extLst>
      <p:ext uri="{BB962C8B-B14F-4D97-AF65-F5344CB8AC3E}">
        <p14:creationId xmlns:p14="http://schemas.microsoft.com/office/powerpoint/2010/main" val="1956662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and Using Application Forms</a:t>
            </a:r>
            <a:endParaRPr lang="en-IN" dirty="0"/>
          </a:p>
        </p:txBody>
      </p:sp>
      <p:sp>
        <p:nvSpPr>
          <p:cNvPr id="6" name="Content Placeholder 2"/>
          <p:cNvSpPr>
            <a:spLocks noGrp="1"/>
          </p:cNvSpPr>
          <p:nvPr>
            <p:ph idx="1"/>
          </p:nvPr>
        </p:nvSpPr>
        <p:spPr>
          <a:xfrm>
            <a:off x="457200" y="1600200"/>
            <a:ext cx="7620000" cy="4525963"/>
          </a:xfrm>
        </p:spPr>
        <p:txBody>
          <a:bodyPr/>
          <a:lstStyle/>
          <a:p>
            <a:pPr marL="0" indent="0">
              <a:buNone/>
            </a:pPr>
            <a:r>
              <a:rPr lang="en-US" sz="3200" b="1" dirty="0"/>
              <a:t>Purpose of Application Forms</a:t>
            </a:r>
          </a:p>
          <a:p>
            <a:r>
              <a:rPr lang="en-US" sz="2800" dirty="0"/>
              <a:t>Applicant’s Identity, Education, Military, and Work History</a:t>
            </a:r>
          </a:p>
          <a:p>
            <a:r>
              <a:rPr lang="en-US" sz="2800" dirty="0"/>
              <a:t>Substantive Matters</a:t>
            </a:r>
          </a:p>
          <a:p>
            <a:r>
              <a:rPr lang="en-US" sz="2800" dirty="0"/>
              <a:t>Previous Progress</a:t>
            </a:r>
          </a:p>
          <a:p>
            <a:r>
              <a:rPr lang="en-US" sz="2800" dirty="0"/>
              <a:t>Stability</a:t>
            </a:r>
          </a:p>
          <a:p>
            <a:r>
              <a:rPr lang="en-US" sz="2800" dirty="0"/>
              <a:t>Predict</a:t>
            </a:r>
            <a:endParaRPr lang="en-IN" dirty="0"/>
          </a:p>
        </p:txBody>
      </p:sp>
    </p:spTree>
    <p:extLst>
      <p:ext uri="{BB962C8B-B14F-4D97-AF65-F5344CB8AC3E}">
        <p14:creationId xmlns:p14="http://schemas.microsoft.com/office/powerpoint/2010/main" val="2424089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Forms and EEO Law</a:t>
            </a:r>
            <a:endParaRPr lang="en-IN" dirty="0"/>
          </a:p>
        </p:txBody>
      </p:sp>
      <p:sp>
        <p:nvSpPr>
          <p:cNvPr id="3" name="Content Placeholder 2"/>
          <p:cNvSpPr>
            <a:spLocks noGrp="1"/>
          </p:cNvSpPr>
          <p:nvPr>
            <p:ph idx="1"/>
          </p:nvPr>
        </p:nvSpPr>
        <p:spPr>
          <a:xfrm>
            <a:off x="457200" y="1600200"/>
            <a:ext cx="8229600" cy="4648200"/>
          </a:xfrm>
        </p:spPr>
        <p:txBody>
          <a:bodyPr/>
          <a:lstStyle/>
          <a:p>
            <a:pPr marL="0" indent="0">
              <a:buNone/>
            </a:pPr>
            <a:r>
              <a:rPr lang="en-US" sz="3200" dirty="0"/>
              <a:t>Discriminatory Items to be aware of:</a:t>
            </a:r>
          </a:p>
          <a:p>
            <a:pPr>
              <a:spcBef>
                <a:spcPts val="1000"/>
              </a:spcBef>
            </a:pPr>
            <a:r>
              <a:rPr lang="en-US" sz="2600" dirty="0"/>
              <a:t>Education</a:t>
            </a:r>
          </a:p>
          <a:p>
            <a:pPr>
              <a:spcBef>
                <a:spcPts val="1000"/>
              </a:spcBef>
            </a:pPr>
            <a:r>
              <a:rPr lang="en-US" sz="2600" dirty="0"/>
              <a:t>Arrest Record</a:t>
            </a:r>
          </a:p>
          <a:p>
            <a:pPr>
              <a:spcBef>
                <a:spcPts val="1000"/>
              </a:spcBef>
            </a:pPr>
            <a:r>
              <a:rPr lang="en-US" sz="2600" dirty="0"/>
              <a:t>Notify in case of Emergency</a:t>
            </a:r>
          </a:p>
          <a:p>
            <a:pPr>
              <a:spcBef>
                <a:spcPts val="1000"/>
              </a:spcBef>
            </a:pPr>
            <a:r>
              <a:rPr lang="en-US" sz="2600" dirty="0"/>
              <a:t>Membership in Organizations</a:t>
            </a:r>
          </a:p>
          <a:p>
            <a:pPr>
              <a:spcBef>
                <a:spcPts val="1000"/>
              </a:spcBef>
            </a:pPr>
            <a:r>
              <a:rPr lang="en-US" sz="2600" dirty="0"/>
              <a:t>Physical Handicaps</a:t>
            </a:r>
          </a:p>
          <a:p>
            <a:pPr>
              <a:spcBef>
                <a:spcPts val="1000"/>
              </a:spcBef>
            </a:pPr>
            <a:r>
              <a:rPr lang="en-US" sz="2600" dirty="0"/>
              <a:t>Marital Status</a:t>
            </a:r>
          </a:p>
          <a:p>
            <a:pPr>
              <a:spcBef>
                <a:spcPts val="1000"/>
              </a:spcBef>
            </a:pPr>
            <a:r>
              <a:rPr lang="en-US" sz="2600" dirty="0"/>
              <a:t>Housing</a:t>
            </a:r>
          </a:p>
          <a:p>
            <a:pPr>
              <a:spcBef>
                <a:spcPts val="1000"/>
              </a:spcBef>
            </a:pPr>
            <a:r>
              <a:rPr lang="en-US" sz="2600" dirty="0"/>
              <a:t>Video Resumes</a:t>
            </a:r>
            <a:endParaRPr lang="en-IN" dirty="0"/>
          </a:p>
        </p:txBody>
      </p:sp>
    </p:spTree>
    <p:extLst>
      <p:ext uri="{BB962C8B-B14F-4D97-AF65-F5344CB8AC3E}">
        <p14:creationId xmlns:p14="http://schemas.microsoft.com/office/powerpoint/2010/main" val="2970852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927628"/>
          </a:xfrm>
        </p:spPr>
        <p:txBody>
          <a:bodyPr/>
          <a:lstStyle/>
          <a:p>
            <a:r>
              <a:rPr lang="en-US" dirty="0"/>
              <a:t>Summary</a:t>
            </a:r>
            <a:endParaRPr lang="en-IN" dirty="0"/>
          </a:p>
        </p:txBody>
      </p:sp>
      <p:sp>
        <p:nvSpPr>
          <p:cNvPr id="3" name="Content Placeholder 2"/>
          <p:cNvSpPr>
            <a:spLocks noGrp="1"/>
          </p:cNvSpPr>
          <p:nvPr>
            <p:ph idx="1"/>
          </p:nvPr>
        </p:nvSpPr>
        <p:spPr>
          <a:xfrm>
            <a:off x="457200" y="1371600"/>
            <a:ext cx="8229600" cy="4724400"/>
          </a:xfrm>
        </p:spPr>
        <p:txBody>
          <a:bodyPr/>
          <a:lstStyle/>
          <a:p>
            <a:pPr marL="540000" indent="-540000">
              <a:spcBef>
                <a:spcPts val="1000"/>
              </a:spcBef>
              <a:buFont typeface="+mj-lt"/>
              <a:buAutoNum type="arabicPeriod"/>
            </a:pPr>
            <a:r>
              <a:rPr lang="en-US" sz="2600" dirty="0"/>
              <a:t>Workforce planning and forecasting with recruitment and selection</a:t>
            </a:r>
          </a:p>
          <a:p>
            <a:pPr marL="540000" indent="-540000">
              <a:spcBef>
                <a:spcPts val="1000"/>
              </a:spcBef>
              <a:buFont typeface="+mj-lt"/>
              <a:buAutoNum type="arabicPeriod"/>
            </a:pPr>
            <a:r>
              <a:rPr lang="en-US" sz="2600" dirty="0"/>
              <a:t>All managers need to understand why effective recruitment is important</a:t>
            </a:r>
          </a:p>
          <a:p>
            <a:pPr marL="540000" indent="-540000">
              <a:spcBef>
                <a:spcPts val="1000"/>
              </a:spcBef>
              <a:buFont typeface="+mj-lt"/>
              <a:buAutoNum type="arabicPeriod"/>
            </a:pPr>
            <a:r>
              <a:rPr lang="en-US" sz="2600" dirty="0"/>
              <a:t>Filling positions with internal sources of candidates</a:t>
            </a:r>
          </a:p>
          <a:p>
            <a:pPr marL="540000" indent="-540000">
              <a:spcBef>
                <a:spcPts val="1000"/>
              </a:spcBef>
              <a:buFont typeface="+mj-lt"/>
              <a:buAutoNum type="arabicPeriod"/>
            </a:pPr>
            <a:r>
              <a:rPr lang="en-US" sz="2600" dirty="0"/>
              <a:t>Workforce plans influence employee engagement</a:t>
            </a:r>
          </a:p>
          <a:p>
            <a:pPr marL="540000" indent="-540000">
              <a:spcBef>
                <a:spcPts val="1000"/>
              </a:spcBef>
              <a:buFont typeface="+mj-lt"/>
              <a:buAutoNum type="arabicPeriod"/>
            </a:pPr>
            <a:r>
              <a:rPr lang="en-US" sz="2600" dirty="0"/>
              <a:t>Employers use a variety of outside sources of candidates</a:t>
            </a:r>
          </a:p>
          <a:p>
            <a:pPr marL="540000" indent="-540000">
              <a:spcBef>
                <a:spcPts val="1000"/>
              </a:spcBef>
              <a:buFont typeface="+mj-lt"/>
              <a:buAutoNum type="arabicPeriod"/>
            </a:pPr>
            <a:r>
              <a:rPr lang="en-US" sz="2600" dirty="0"/>
              <a:t>Recruiting a diverse workforce</a:t>
            </a:r>
          </a:p>
          <a:p>
            <a:pPr marL="540000" indent="-540000">
              <a:spcBef>
                <a:spcPts val="1000"/>
              </a:spcBef>
              <a:buFont typeface="+mj-lt"/>
              <a:buAutoNum type="arabicPeriod"/>
            </a:pPr>
            <a:r>
              <a:rPr lang="en-US" sz="2600" dirty="0"/>
              <a:t>Employers use of application forms</a:t>
            </a:r>
            <a:endParaRPr lang="en-IN" dirty="0"/>
          </a:p>
        </p:txBody>
      </p:sp>
    </p:spTree>
    <p:extLst>
      <p:ext uri="{BB962C8B-B14F-4D97-AF65-F5344CB8AC3E}">
        <p14:creationId xmlns:p14="http://schemas.microsoft.com/office/powerpoint/2010/main" val="730870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19200" y="1143000"/>
            <a:ext cx="2438400" cy="550652"/>
          </a:xfrm>
        </p:spPr>
        <p:txBody>
          <a:bodyPr/>
          <a:lstStyle/>
          <a:p>
            <a:r>
              <a:rPr lang="en-IN" dirty="0"/>
              <a:t>Copyright</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57" y="2496358"/>
            <a:ext cx="7423150" cy="2065876"/>
          </a:xfrm>
          <a:prstGeom prst="rect">
            <a:avLst/>
          </a:prstGeom>
          <a:noFill/>
          <a:ln w="9525">
            <a:noFill/>
            <a:miter lim="800000"/>
            <a:headEnd/>
            <a:tailEnd/>
          </a:ln>
        </p:spPr>
      </p:pic>
    </p:spTree>
    <p:extLst>
      <p:ext uri="{BB962C8B-B14F-4D97-AF65-F5344CB8AC3E}">
        <p14:creationId xmlns:p14="http://schemas.microsoft.com/office/powerpoint/2010/main" val="233168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 of Job Analysis</a:t>
            </a:r>
            <a:endParaRPr lang="en-IN" dirty="0"/>
          </a:p>
        </p:txBody>
      </p:sp>
      <p:sp>
        <p:nvSpPr>
          <p:cNvPr id="3" name="Content Placeholder 2"/>
          <p:cNvSpPr>
            <a:spLocks noGrp="1"/>
          </p:cNvSpPr>
          <p:nvPr>
            <p:ph idx="1"/>
          </p:nvPr>
        </p:nvSpPr>
        <p:spPr>
          <a:xfrm>
            <a:off x="457200" y="1447800"/>
            <a:ext cx="8229600" cy="4525963"/>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Organizations consist of positions that have to be staffed. The </a:t>
            </a:r>
            <a:r>
              <a:rPr kumimoji="0" lang="en-US" sz="1800" b="1" i="0" u="sng" strike="noStrike" kern="1200" cap="none" spc="0" normalizeH="0" baseline="0" noProof="0" dirty="0">
                <a:ln>
                  <a:noFill/>
                </a:ln>
                <a:solidFill>
                  <a:prstClr val="black"/>
                </a:solidFill>
                <a:effectLst/>
                <a:uLnTx/>
                <a:uFillTx/>
                <a:latin typeface="Arial"/>
                <a:ea typeface="+mn-ea"/>
                <a:cs typeface="+mn-cs"/>
              </a:rPr>
              <a:t>organizational chart </a:t>
            </a:r>
            <a:r>
              <a:rPr kumimoji="0" lang="en-US" sz="1800" b="0" i="0" u="none" strike="noStrike" kern="1200" cap="none" spc="0" normalizeH="0" baseline="0" noProof="0" dirty="0">
                <a:ln>
                  <a:noFill/>
                </a:ln>
                <a:solidFill>
                  <a:prstClr val="black"/>
                </a:solidFill>
                <a:effectLst/>
                <a:uLnTx/>
                <a:uFillTx/>
                <a:latin typeface="Arial"/>
                <a:ea typeface="+mn-ea"/>
                <a:cs typeface="+mn-cs"/>
              </a:rPr>
              <a:t>shows the title of each supervisor’s position and who is accountable to whom, and who has authority for each area, and finally, who is expected to communicate with whom.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prstClr val="black"/>
                </a:solidFill>
                <a:effectLst/>
                <a:uLnTx/>
                <a:uFillTx/>
                <a:latin typeface="Arial"/>
                <a:ea typeface="+mn-ea"/>
                <a:cs typeface="+mn-cs"/>
              </a:rPr>
              <a:t>A job analysis </a:t>
            </a:r>
            <a:r>
              <a:rPr kumimoji="0" lang="en-US" sz="1800" b="0" i="0" u="none" strike="noStrike" kern="1200" cap="none" spc="0" normalizeH="0" baseline="0" noProof="0" dirty="0">
                <a:ln>
                  <a:noFill/>
                </a:ln>
                <a:solidFill>
                  <a:prstClr val="black"/>
                </a:solidFill>
                <a:effectLst/>
                <a:uLnTx/>
                <a:uFillTx/>
                <a:latin typeface="Arial"/>
                <a:ea typeface="+mn-ea"/>
                <a:cs typeface="+mn-cs"/>
              </a:rPr>
              <a:t>is the procedure for determining the duties and skill requirements of a job and the kind of person who should be hired for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job analysis produces information for writing job descriptions.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Job descriptions </a:t>
            </a:r>
            <a:r>
              <a:rPr kumimoji="0" lang="en-US" sz="1800" b="0" i="0" u="none" strike="noStrike" kern="1200" cap="none" spc="0" normalizeH="0" baseline="0" noProof="0" dirty="0">
                <a:ln>
                  <a:noFill/>
                </a:ln>
                <a:solidFill>
                  <a:prstClr val="black"/>
                </a:solidFill>
                <a:effectLst/>
                <a:uLnTx/>
                <a:uFillTx/>
                <a:latin typeface="Arial"/>
                <a:ea typeface="+mn-ea"/>
                <a:cs typeface="+mn-cs"/>
              </a:rPr>
              <a:t>are a list of a job’s duties, responsibilities, reporting relationships, working conditions, and supervisory responsibilities.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Job specifications </a:t>
            </a:r>
            <a:r>
              <a:rPr kumimoji="0" lang="en-US" sz="1800" b="0" i="0" u="none" strike="noStrike" kern="1200" cap="none" spc="0" normalizeH="0" baseline="0" noProof="0" dirty="0">
                <a:ln>
                  <a:noFill/>
                </a:ln>
                <a:solidFill>
                  <a:prstClr val="black"/>
                </a:solidFill>
                <a:effectLst/>
                <a:uLnTx/>
                <a:uFillTx/>
                <a:latin typeface="Arial"/>
                <a:ea typeface="+mn-ea"/>
                <a:cs typeface="+mn-cs"/>
              </a:rPr>
              <a:t>are a list of a job’s “human requirements,” that is, the requisite education, skills, personality, and so on—another product of job analysis.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endParaRPr lang="en-IN" sz="2800" dirty="0"/>
          </a:p>
        </p:txBody>
      </p:sp>
    </p:spTree>
    <p:extLst>
      <p:ext uri="{BB962C8B-B14F-4D97-AF65-F5344CB8AC3E}">
        <p14:creationId xmlns:p14="http://schemas.microsoft.com/office/powerpoint/2010/main" val="13704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68AB6-CEC7-4B35-A431-E566DD4041E3}"/>
              </a:ext>
            </a:extLst>
          </p:cNvPr>
          <p:cNvSpPr>
            <a:spLocks noGrp="1"/>
          </p:cNvSpPr>
          <p:nvPr>
            <p:ph type="title"/>
          </p:nvPr>
        </p:nvSpPr>
        <p:spPr>
          <a:xfrm>
            <a:off x="457200" y="215372"/>
            <a:ext cx="8229600" cy="1384828"/>
          </a:xfrm>
        </p:spPr>
        <p:txBody>
          <a:bodyPr/>
          <a:lstStyle/>
          <a:p>
            <a:r>
              <a:rPr lang="en-US" sz="2400" dirty="0"/>
              <a:t>The supervisor or human resources specialist will collect one or more of the following types of information:</a:t>
            </a:r>
            <a:br>
              <a:rPr lang="en-US" dirty="0"/>
            </a:br>
            <a:endParaRPr lang="en-US" dirty="0"/>
          </a:p>
        </p:txBody>
      </p:sp>
      <p:sp>
        <p:nvSpPr>
          <p:cNvPr id="3" name="İçerik Yer Tutucusu 2">
            <a:extLst>
              <a:ext uri="{FF2B5EF4-FFF2-40B4-BE49-F238E27FC236}">
                <a16:creationId xmlns:a16="http://schemas.microsoft.com/office/drawing/2014/main" id="{92A52397-203A-4E34-A781-81570012E2F2}"/>
              </a:ext>
            </a:extLst>
          </p:cNvPr>
          <p:cNvSpPr>
            <a:spLocks noGrp="1"/>
          </p:cNvSpPr>
          <p:nvPr>
            <p:ph idx="1"/>
          </p:nvPr>
        </p:nvSpPr>
        <p:spPr/>
        <p:txBody>
          <a:bodyPr/>
          <a:lstStyle/>
          <a:p>
            <a:pPr marL="48600" indent="-228600">
              <a:buFont typeface="+mj-lt"/>
              <a:buAutoNum type="arabicPeriod"/>
            </a:pPr>
            <a:r>
              <a:rPr lang="en-US" sz="1800" baseline="0" dirty="0"/>
              <a:t>Work activities</a:t>
            </a:r>
          </a:p>
          <a:p>
            <a:pPr marL="48600" indent="-228600">
              <a:buFont typeface="+mj-lt"/>
              <a:buAutoNum type="arabicPeriod"/>
            </a:pPr>
            <a:r>
              <a:rPr lang="en-US" sz="1800" baseline="0" dirty="0"/>
              <a:t>Human behaviors (lifting weights, walking long distances, etc.)</a:t>
            </a:r>
          </a:p>
          <a:p>
            <a:pPr marL="48600" indent="-228600">
              <a:buFont typeface="+mj-lt"/>
              <a:buAutoNum type="arabicPeriod"/>
            </a:pPr>
            <a:r>
              <a:rPr lang="en-US" sz="1800" baseline="0" dirty="0"/>
              <a:t>Machines, tools, equipment, and work aids</a:t>
            </a:r>
          </a:p>
          <a:p>
            <a:pPr marL="48600" indent="-228600">
              <a:buFont typeface="+mj-lt"/>
              <a:buAutoNum type="arabicPeriod"/>
            </a:pPr>
            <a:r>
              <a:rPr lang="en-US" sz="1800" baseline="0" dirty="0"/>
              <a:t>Performance standards</a:t>
            </a:r>
          </a:p>
          <a:p>
            <a:pPr marL="48600" indent="-228600">
              <a:buFont typeface="+mj-lt"/>
              <a:buAutoNum type="arabicPeriod"/>
            </a:pPr>
            <a:r>
              <a:rPr lang="en-US" sz="1800" baseline="0" dirty="0"/>
              <a:t>Job context (work schedule, work conditions, incentives, etc.)</a:t>
            </a:r>
          </a:p>
          <a:p>
            <a:pPr marL="48600" indent="-228600">
              <a:buFont typeface="+mj-lt"/>
              <a:buAutoNum type="arabicPeriod"/>
            </a:pPr>
            <a:r>
              <a:rPr lang="en-US" sz="1800" baseline="0" dirty="0"/>
              <a:t>Human requirements (aptitudes, personality, interests, etc.)</a:t>
            </a:r>
          </a:p>
          <a:p>
            <a:pPr marL="228600" indent="-228600">
              <a:buFont typeface="Arial" panose="020B0604020202020204" pitchFamily="34" charset="0"/>
              <a:buAutoNum type="arabicPeriod"/>
            </a:pPr>
            <a:endParaRPr lang="en-US" dirty="0"/>
          </a:p>
          <a:p>
            <a:endParaRPr lang="en-US" dirty="0"/>
          </a:p>
        </p:txBody>
      </p:sp>
    </p:spTree>
    <p:extLst>
      <p:ext uri="{BB962C8B-B14F-4D97-AF65-F5344CB8AC3E}">
        <p14:creationId xmlns:p14="http://schemas.microsoft.com/office/powerpoint/2010/main" val="258871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Job Analysis Information</a:t>
            </a:r>
            <a:endParaRPr lang="en-IN" dirty="0"/>
          </a:p>
        </p:txBody>
      </p:sp>
      <p:pic>
        <p:nvPicPr>
          <p:cNvPr id="4" name="Picture 1" descr="A flow chart presents uses for job information. The job analysis produces information for the job description and specification. The job description and specification are then used for recruiting and selection decisions, E E O compliance, performance appraisal, job evaluation and wage and salary decisions for compensation, and training requirement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4057" y="1905000"/>
            <a:ext cx="8735887" cy="3436302"/>
          </a:xfrm>
          <a:prstGeom prst="rect">
            <a:avLst/>
          </a:prstGeom>
        </p:spPr>
      </p:pic>
    </p:spTree>
    <p:extLst>
      <p:ext uri="{BB962C8B-B14F-4D97-AF65-F5344CB8AC3E}">
        <p14:creationId xmlns:p14="http://schemas.microsoft.com/office/powerpoint/2010/main" val="382397064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1330</TotalTime>
  <Words>10527</Words>
  <Application>Microsoft Office PowerPoint</Application>
  <PresentationFormat>Ekran Gösterisi (4:3)</PresentationFormat>
  <Paragraphs>747</Paragraphs>
  <Slides>65</Slides>
  <Notes>58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65</vt:i4>
      </vt:variant>
    </vt:vector>
  </HeadingPairs>
  <TitlesOfParts>
    <vt:vector size="72" baseType="lpstr">
      <vt:lpstr>Arial</vt:lpstr>
      <vt:lpstr>Century Gothic</vt:lpstr>
      <vt:lpstr>Times New Roman</vt:lpstr>
      <vt:lpstr>Times-Bold</vt:lpstr>
      <vt:lpstr>Verdana</vt:lpstr>
      <vt:lpstr>Wingdings</vt:lpstr>
      <vt:lpstr>508 Lecture</vt:lpstr>
      <vt:lpstr>Fundamentals of Human Resource Management</vt:lpstr>
      <vt:lpstr>Learning Objectives (1 of 2) </vt:lpstr>
      <vt:lpstr>Learning Objectives (2 of 2) </vt:lpstr>
      <vt:lpstr>Define talent management and explain why it is important       Talent management is the goal-oriented and integrated process of planning, recruiting, developing, managing, and compensating employees.   Talent management is the main function of human resources management and without effective talent management, an organization will not sustain.  </vt:lpstr>
      <vt:lpstr>The Talent Management Process (1 of 2)</vt:lpstr>
      <vt:lpstr>The Talent Management Process (2 of 2)</vt:lpstr>
      <vt:lpstr>The Basics of Job Analysis</vt:lpstr>
      <vt:lpstr>The supervisor or human resources specialist will collect one or more of the following types of information: </vt:lpstr>
      <vt:lpstr>Uses of Job Analysis Information</vt:lpstr>
      <vt:lpstr>The information produced by the job analysis is the basis for several interrelated HR activities that managers engage in almost every day. Specifically: </vt:lpstr>
      <vt:lpstr>Steps in Job Analysis</vt:lpstr>
      <vt:lpstr>Workflow Analysis</vt:lpstr>
      <vt:lpstr>Business Process Reengineering (1 of 2)</vt:lpstr>
      <vt:lpstr>Business Process Reengineering (2 of 2)</vt:lpstr>
      <vt:lpstr>Explain how to use at least three methods of collecting job analysis information, including interviews, questionnaires, and observations</vt:lpstr>
      <vt:lpstr>Interviewing (1 of 2)</vt:lpstr>
      <vt:lpstr>Interviewing (2 of 2)</vt:lpstr>
      <vt:lpstr>Methods for Collecting Job Analysis Information</vt:lpstr>
      <vt:lpstr>Position Analysis Questionnaire (PAQ)</vt:lpstr>
      <vt:lpstr>PowerPoint Sunusu</vt:lpstr>
      <vt:lpstr>Writing Job Descriptions</vt:lpstr>
      <vt:lpstr>Sample Job Description</vt:lpstr>
      <vt:lpstr>Knowing the Employment Law</vt:lpstr>
      <vt:lpstr>Writing Job Specifications</vt:lpstr>
      <vt:lpstr>PowerPoint Sunusu</vt:lpstr>
      <vt:lpstr>Employee Engagement Guide</vt:lpstr>
      <vt:lpstr>Using Competencies Models</vt:lpstr>
      <vt:lpstr>Example Competency Model</vt:lpstr>
      <vt:lpstr>How to Write Competencies Statements</vt:lpstr>
      <vt:lpstr>For example, for a project manager: </vt:lpstr>
      <vt:lpstr>Summary</vt:lpstr>
      <vt:lpstr>Fundamentals of Human Resource Management</vt:lpstr>
      <vt:lpstr>Learning Objectives (1 of 2)</vt:lpstr>
      <vt:lpstr>Learning Objectives (2 of 2)</vt:lpstr>
      <vt:lpstr>Explain the main techniques used in employment planning and forecasting  Workforce or employment or personnel planning is the process of deciding what positions the firm will have to fill, and how to fill them. Its aim is to identify and address the gaps between the employer’s workforce today, and the firm’s projected workforce needs.   We will be looking at the various techniques used in employment planning and forecasting</vt:lpstr>
      <vt:lpstr>Steps in Recruitment and Selection Process</vt:lpstr>
      <vt:lpstr>Workforce Planning System</vt:lpstr>
      <vt:lpstr>Linking Employer’s Strategy to Personnel Plans</vt:lpstr>
      <vt:lpstr>Forecasting Personnel Needs</vt:lpstr>
      <vt:lpstr>Forecasting Personnel: registered nurses (RNs)  example</vt:lpstr>
      <vt:lpstr>Improving Performance Through HRIS</vt:lpstr>
      <vt:lpstr>Management Replacement Chart Example</vt:lpstr>
      <vt:lpstr>Keeping Data Safe</vt:lpstr>
      <vt:lpstr>Workplace Planning and Forecasting </vt:lpstr>
      <vt:lpstr>Answer the question: “Why is effective recruiting important?”</vt:lpstr>
      <vt:lpstr>Why Recruiting Is Important</vt:lpstr>
      <vt:lpstr>Name and describe the main internal sources of candidates</vt:lpstr>
      <vt:lpstr>Main Internal Sources of Candidates </vt:lpstr>
      <vt:lpstr>Discuss a workforce planning method you would use to improve employee engagement</vt:lpstr>
      <vt:lpstr>Workforce Planning for Employee Engagement</vt:lpstr>
      <vt:lpstr>Outside Sources of Candidates</vt:lpstr>
      <vt:lpstr>Social Media and HR</vt:lpstr>
      <vt:lpstr>Improving Performance Through HRIS</vt:lpstr>
      <vt:lpstr>Ineffective and Effective Web Ads</vt:lpstr>
      <vt:lpstr>Outside Sourcing of Candidates (1 of 5)</vt:lpstr>
      <vt:lpstr>Outside Sourcing of Candidates (2 of 5)</vt:lpstr>
      <vt:lpstr>Outside Sourcing of Candidates (3 of 5)</vt:lpstr>
      <vt:lpstr>Outside Sourcing of Candidates (4 of 5)</vt:lpstr>
      <vt:lpstr>Outside Sourcing of Candidates (5 of 5)</vt:lpstr>
      <vt:lpstr>Recruiting</vt:lpstr>
      <vt:lpstr>Recruiting a More Diverse Workforce</vt:lpstr>
      <vt:lpstr>Developing and Using Application Forms</vt:lpstr>
      <vt:lpstr>Application Forms and EEO Law</vt:lpstr>
      <vt:lpstr>Summary</vt:lpstr>
      <vt:lpstr>Copyright</vt:lpstr>
    </vt:vector>
  </TitlesOfParts>
  <Company>SPI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Human Resource Management</dc:title>
  <dc:subject>HRM</dc:subject>
  <dc:creator>Gary Dessler</dc:creator>
  <cp:lastModifiedBy>gulşah öztürk</cp:lastModifiedBy>
  <cp:revision>321</cp:revision>
  <dcterms:created xsi:type="dcterms:W3CDTF">2014-07-14T20:04:21Z</dcterms:created>
  <dcterms:modified xsi:type="dcterms:W3CDTF">2021-11-10T04:52:15Z</dcterms:modified>
</cp:coreProperties>
</file>