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44" r:id="rId1"/>
  </p:sldMasterIdLst>
  <p:sldIdLst>
    <p:sldId id="256" r:id="rId2"/>
    <p:sldId id="312" r:id="rId3"/>
    <p:sldId id="313" r:id="rId4"/>
    <p:sldId id="314" r:id="rId5"/>
    <p:sldId id="330" r:id="rId6"/>
    <p:sldId id="259" r:id="rId7"/>
    <p:sldId id="297" r:id="rId8"/>
    <p:sldId id="307" r:id="rId9"/>
    <p:sldId id="308" r:id="rId10"/>
    <p:sldId id="309" r:id="rId11"/>
    <p:sldId id="331" r:id="rId12"/>
    <p:sldId id="310" r:id="rId13"/>
    <p:sldId id="332" r:id="rId14"/>
    <p:sldId id="311" r:id="rId15"/>
    <p:sldId id="298" r:id="rId16"/>
    <p:sldId id="299" r:id="rId17"/>
    <p:sldId id="315" r:id="rId18"/>
    <p:sldId id="316" r:id="rId19"/>
    <p:sldId id="317" r:id="rId20"/>
    <p:sldId id="318" r:id="rId21"/>
    <p:sldId id="260" r:id="rId22"/>
    <p:sldId id="333" r:id="rId23"/>
    <p:sldId id="300" r:id="rId24"/>
    <p:sldId id="334" r:id="rId25"/>
    <p:sldId id="301" r:id="rId26"/>
    <p:sldId id="303" r:id="rId27"/>
    <p:sldId id="302" r:id="rId28"/>
    <p:sldId id="319" r:id="rId29"/>
    <p:sldId id="266" r:id="rId30"/>
    <p:sldId id="267" r:id="rId31"/>
    <p:sldId id="291" r:id="rId32"/>
    <p:sldId id="335" r:id="rId33"/>
    <p:sldId id="268" r:id="rId34"/>
    <p:sldId id="295" r:id="rId35"/>
    <p:sldId id="293" r:id="rId36"/>
    <p:sldId id="294" r:id="rId37"/>
    <p:sldId id="272" r:id="rId38"/>
    <p:sldId id="274" r:id="rId39"/>
    <p:sldId id="296" r:id="rId40"/>
    <p:sldId id="304" r:id="rId41"/>
    <p:sldId id="305" r:id="rId42"/>
    <p:sldId id="282" r:id="rId43"/>
    <p:sldId id="283" r:id="rId44"/>
    <p:sldId id="306" r:id="rId45"/>
    <p:sldId id="284" r:id="rId46"/>
    <p:sldId id="285" r:id="rId47"/>
    <p:sldId id="320" r:id="rId48"/>
    <p:sldId id="321" r:id="rId49"/>
    <p:sldId id="322" r:id="rId50"/>
    <p:sldId id="323" r:id="rId51"/>
    <p:sldId id="324" r:id="rId52"/>
    <p:sldId id="325" r:id="rId53"/>
    <p:sldId id="326" r:id="rId54"/>
    <p:sldId id="327" r:id="rId55"/>
    <p:sldId id="328" r:id="rId56"/>
    <p:sldId id="329" r:id="rId5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5890"/>
  </p:normalViewPr>
  <p:slideViewPr>
    <p:cSldViewPr snapToGrid="0" snapToObjects="1">
      <p:cViewPr varScale="1">
        <p:scale>
          <a:sx n="92" d="100"/>
          <a:sy n="92" d="100"/>
        </p:scale>
        <p:origin x="-468" y="-102"/>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61" Type="http://schemas.openxmlformats.org/officeDocument/2006/relationships/tableStyles" Target="tableStyle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tr-TR"/>
              <a:t>Asıl başlık stilini düzenlemek için tıklayın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9.01.2024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5985753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9.01.2024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955303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tr-TR"/>
              <a:t>Asıl metin stillerini düzenle
İkinci düzey
Üçüncü düzey
Dördüncü düzey
Beşinci düzey</a:t>
            </a:r>
            <a:endParaRPr lang="en-US" dirty="0"/>
          </a:p>
        </p:txBody>
      </p:sp>
      <p:sp>
        <p:nvSpPr>
          <p:cNvPr id="4" name="Date Placeholder 3"/>
          <p:cNvSpPr>
            <a:spLocks noGrp="1"/>
          </p:cNvSpPr>
          <p:nvPr>
            <p:ph type="dt" sz="half" idx="10"/>
          </p:nvPr>
        </p:nvSpPr>
        <p:spPr/>
        <p:txBody>
          <a:bodyPr/>
          <a:lstStyle/>
          <a:p>
            <a:fld id="{F36B85B7-8636-0C4C-B77F-113F5C6F65B4}" type="datetimeFigureOut">
              <a:rPr lang="tr-TR" smtClean="0"/>
              <a:t>9.01.2024</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134550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9.01.2024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563347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tr-TR"/>
              <a:t>Asıl başlık stilini düzenlemek için tıklayın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9.01.2024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7026537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p>
            <a:fld id="{F36B85B7-8636-0C4C-B77F-113F5C6F65B4}" type="datetimeFigureOut">
              <a:rPr lang="tr-TR" smtClean="0"/>
              <a:t>9.01.2024</a:t>
            </a:fld>
            <a:endParaRPr lang="tr-TR"/>
          </a:p>
        </p:txBody>
      </p:sp>
      <p:sp>
        <p:nvSpPr>
          <p:cNvPr id="9" name="Footer Placeholder 8"/>
          <p:cNvSpPr>
            <a:spLocks noGrp="1"/>
          </p:cNvSpPr>
          <p:nvPr>
            <p:ph type="ftr" sz="quarter" idx="11"/>
          </p:nvPr>
        </p:nvSpPr>
        <p:spPr/>
        <p:txBody>
          <a:body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205961911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4" name="Content Placeholder 3"/>
          <p:cNvSpPr>
            <a:spLocks noGrp="1"/>
          </p:cNvSpPr>
          <p:nvPr>
            <p:ph sz="half" idx="2"/>
          </p:nvPr>
        </p:nvSpPr>
        <p:spPr>
          <a:xfrm>
            <a:off x="1583436" y="3143250"/>
            <a:ext cx="4270248" cy="2596776"/>
          </a:xfrm>
        </p:spPr>
        <p:txBody>
          <a:bodyPr/>
          <a:lstStyle/>
          <a:p>
            <a:pPr lvl="0"/>
            <a:r>
              <a:rPr lang="tr-TR"/>
              <a:t>Asıl metin stillerini düzenle
İkinci düzey
Üçüncü düzey
Dördüncü düzey
Beşinci düzey</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tr-TR"/>
              <a:t>Asıl metin stillerini düzenle
İkinci düzey
Üçüncü düzey
Dördüncü düzey
Beşinci düzey</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
İkinci düzey
Üçüncü düzey
Dördüncü düzey
Beşinci düzey</a:t>
            </a:r>
            <a:endParaRPr lang="en-US" dirty="0"/>
          </a:p>
        </p:txBody>
      </p:sp>
      <p:sp>
        <p:nvSpPr>
          <p:cNvPr id="7" name="Date Placeholder 6"/>
          <p:cNvSpPr>
            <a:spLocks noGrp="1"/>
          </p:cNvSpPr>
          <p:nvPr>
            <p:ph type="dt" sz="half" idx="10"/>
          </p:nvPr>
        </p:nvSpPr>
        <p:spPr/>
        <p:txBody>
          <a:bodyPr/>
          <a:lstStyle/>
          <a:p>
            <a:fld id="{F36B85B7-8636-0C4C-B77F-113F5C6F65B4}" type="datetimeFigureOut">
              <a:rPr lang="tr-TR" smtClean="0"/>
              <a:t>9.01.2024</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90820359-39E2-2248-9560-4F01914582F6}" type="slidenum">
              <a:rPr lang="tr-TR" smtClean="0"/>
              <a:t>‹#›</a:t>
            </a:fld>
            <a:endParaRPr lang="tr-TR"/>
          </a:p>
        </p:txBody>
      </p:sp>
      <p:sp>
        <p:nvSpPr>
          <p:cNvPr id="10" name="Title 9"/>
          <p:cNvSpPr>
            <a:spLocks noGrp="1"/>
          </p:cNvSpPr>
          <p:nvPr>
            <p:ph type="title"/>
          </p:nvPr>
        </p:nvSpPr>
        <p:spPr/>
        <p:txBody>
          <a:bodyPr/>
          <a:lstStyle/>
          <a:p>
            <a:r>
              <a:rPr lang="tr-TR"/>
              <a:t>Asıl başlık stilini düzenlemek için tıklayın</a:t>
            </a:r>
            <a:endParaRPr lang="en-US" dirty="0"/>
          </a:p>
        </p:txBody>
      </p:sp>
    </p:spTree>
    <p:extLst>
      <p:ext uri="{BB962C8B-B14F-4D97-AF65-F5344CB8AC3E}">
        <p14:creationId xmlns:p14="http://schemas.microsoft.com/office/powerpoint/2010/main" val="1940017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F36B85B7-8636-0C4C-B77F-113F5C6F65B4}" type="datetimeFigureOut">
              <a:rPr lang="tr-TR" smtClean="0"/>
              <a:t>9.01.2024</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38905657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36B85B7-8636-0C4C-B77F-113F5C6F65B4}" type="datetimeFigureOut">
              <a:rPr lang="tr-TR" smtClean="0"/>
              <a:t>9.01.2024</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3137480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tr-TR"/>
              <a:t>Asıl başlık stilini düzenlemek için tıklayın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tr-TR"/>
              <a:t>Asıl metin stillerini düzenle
İkinci düzey
Üçüncü düzey
Dördüncü düzey
Beşinci düzey</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9" name="Date Placeholder 8"/>
          <p:cNvSpPr>
            <a:spLocks noGrp="1"/>
          </p:cNvSpPr>
          <p:nvPr>
            <p:ph type="dt" sz="half" idx="10"/>
          </p:nvPr>
        </p:nvSpPr>
        <p:spPr/>
        <p:txBody>
          <a:bodyPr/>
          <a:lstStyle/>
          <a:p>
            <a:fld id="{F36B85B7-8636-0C4C-B77F-113F5C6F65B4}" type="datetimeFigureOut">
              <a:rPr lang="tr-TR" smtClean="0"/>
              <a:t>9.01.2024</a:t>
            </a:fld>
            <a:endParaRPr lang="tr-TR"/>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1" name="Slide Number Placeholder 10"/>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18142132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
İkinci düzey
Üçüncü düzey
Dördüncü düzey
Beşinci düzey</a:t>
            </a:r>
            <a:endParaRPr lang="en-US" dirty="0"/>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F36B85B7-8636-0C4C-B77F-113F5C6F65B4}" type="datetimeFigureOut">
              <a:rPr lang="tr-TR" smtClean="0"/>
              <a:t>9.01.2024</a:t>
            </a:fld>
            <a:endParaRPr lang="tr-TR"/>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tr-TR"/>
          </a:p>
        </p:txBody>
      </p:sp>
      <p:sp>
        <p:nvSpPr>
          <p:cNvPr id="10" name="Slide Number Placeholder 9"/>
          <p:cNvSpPr>
            <a:spLocks noGrp="1"/>
          </p:cNvSpPr>
          <p:nvPr>
            <p:ph type="sldNum" sz="quarter" idx="12"/>
          </p:nvPr>
        </p:nvSpPr>
        <p:spPr/>
        <p:txBody>
          <a:bodyPr/>
          <a:lstStyle/>
          <a:p>
            <a:fld id="{90820359-39E2-2248-9560-4F01914582F6}" type="slidenum">
              <a:rPr lang="tr-TR" smtClean="0"/>
              <a:t>‹#›</a:t>
            </a:fld>
            <a:endParaRPr lang="tr-TR"/>
          </a:p>
        </p:txBody>
      </p:sp>
    </p:spTree>
    <p:extLst>
      <p:ext uri="{BB962C8B-B14F-4D97-AF65-F5344CB8AC3E}">
        <p14:creationId xmlns:p14="http://schemas.microsoft.com/office/powerpoint/2010/main" val="5315543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F36B85B7-8636-0C4C-B77F-113F5C6F65B4}" type="datetimeFigureOut">
              <a:rPr lang="tr-TR" smtClean="0"/>
              <a:t>9.01.2024</a:t>
            </a:fld>
            <a:endParaRPr lang="tr-TR"/>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tr-TR"/>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90820359-39E2-2248-9560-4F01914582F6}" type="slidenum">
              <a:rPr lang="tr-TR" smtClean="0"/>
              <a:t>‹#›</a:t>
            </a:fld>
            <a:endParaRPr lang="tr-TR"/>
          </a:p>
        </p:txBody>
      </p:sp>
    </p:spTree>
    <p:extLst>
      <p:ext uri="{BB962C8B-B14F-4D97-AF65-F5344CB8AC3E}">
        <p14:creationId xmlns:p14="http://schemas.microsoft.com/office/powerpoint/2010/main" val="2761313765"/>
      </p:ext>
    </p:extLst>
  </p:cSld>
  <p:clrMap bg1="lt1" tx1="dk1" bg2="lt2" tx2="dk2" accent1="accent1" accent2="accent2" accent3="accent3" accent4="accent4" accent5="accent5" accent6="accent6" hlink="hlink" folHlink="folHlink"/>
  <p:sldLayoutIdLst>
    <p:sldLayoutId id="2147483745" r:id="rId1"/>
    <p:sldLayoutId id="2147483746" r:id="rId2"/>
    <p:sldLayoutId id="2147483747" r:id="rId3"/>
    <p:sldLayoutId id="2147483748" r:id="rId4"/>
    <p:sldLayoutId id="2147483749" r:id="rId5"/>
    <p:sldLayoutId id="2147483750" r:id="rId6"/>
    <p:sldLayoutId id="2147483751" r:id="rId7"/>
    <p:sldLayoutId id="2147483752" r:id="rId8"/>
    <p:sldLayoutId id="2147483753" r:id="rId9"/>
    <p:sldLayoutId id="2147483754" r:id="rId10"/>
    <p:sldLayoutId id="214748375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7.png"/><Relationship Id="rId1" Type="http://schemas.openxmlformats.org/officeDocument/2006/relationships/slideLayout" Target="../slideLayouts/slideLayout6.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7.xml"/></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9.png"/><Relationship Id="rId1" Type="http://schemas.openxmlformats.org/officeDocument/2006/relationships/slideLayout" Target="../slideLayouts/slideLayout7.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xmlns="" id="{2C34D7D2-4820-3546-9D0D-836CDB550997}"/>
              </a:ext>
            </a:extLst>
          </p:cNvPr>
          <p:cNvSpPr>
            <a:spLocks noGrp="1"/>
          </p:cNvSpPr>
          <p:nvPr>
            <p:ph type="ctrTitle"/>
          </p:nvPr>
        </p:nvSpPr>
        <p:spPr>
          <a:xfrm>
            <a:off x="1524000" y="2006929"/>
            <a:ext cx="9144000" cy="1503033"/>
          </a:xfrm>
        </p:spPr>
        <p:txBody>
          <a:bodyPr/>
          <a:lstStyle/>
          <a:p>
            <a:r>
              <a:rPr lang="tr-TR" cap="none" dirty="0" smtClean="0">
                <a:solidFill>
                  <a:schemeClr val="accent2">
                    <a:lumMod val="50000"/>
                  </a:schemeClr>
                </a:solidFill>
              </a:rPr>
              <a:t>Vadeli/Türev İşlemler</a:t>
            </a:r>
            <a:endParaRPr lang="tr-TR" cap="none" dirty="0">
              <a:solidFill>
                <a:schemeClr val="accent2">
                  <a:lumMod val="50000"/>
                </a:schemeClr>
              </a:solidFill>
            </a:endParaRPr>
          </a:p>
        </p:txBody>
      </p:sp>
      <p:sp>
        <p:nvSpPr>
          <p:cNvPr id="3" name="Alt Başlık 2">
            <a:extLst>
              <a:ext uri="{FF2B5EF4-FFF2-40B4-BE49-F238E27FC236}">
                <a16:creationId xmlns:a16="http://schemas.microsoft.com/office/drawing/2014/main" xmlns="" id="{94CA1399-5658-6E41-9932-CB0F03E1DC6E}"/>
              </a:ext>
            </a:extLst>
          </p:cNvPr>
          <p:cNvSpPr>
            <a:spLocks noGrp="1"/>
          </p:cNvSpPr>
          <p:nvPr>
            <p:ph type="subTitle" idx="1"/>
          </p:nvPr>
        </p:nvSpPr>
        <p:spPr/>
        <p:txBody>
          <a:bodyPr>
            <a:normAutofit/>
          </a:bodyPr>
          <a:lstStyle/>
          <a:p>
            <a:pPr algn="r"/>
            <a:r>
              <a:rPr lang="tr-TR" sz="2800" dirty="0" smtClean="0"/>
              <a:t>Şenol Kandemir </a:t>
            </a:r>
            <a:endParaRPr lang="tr-TR" sz="2800" dirty="0"/>
          </a:p>
        </p:txBody>
      </p:sp>
      <p:pic>
        <p:nvPicPr>
          <p:cNvPr id="4" name="Resim 3">
            <a:extLst>
              <a:ext uri="{FF2B5EF4-FFF2-40B4-BE49-F238E27FC236}">
                <a16:creationId xmlns:a16="http://schemas.microsoft.com/office/drawing/2014/main" xmlns="" id="{DF22DC8F-84BD-014B-856D-554806215334}"/>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175293" y="196088"/>
            <a:ext cx="6016707" cy="1351135"/>
          </a:xfrm>
          <a:prstGeom prst="rect">
            <a:avLst/>
          </a:prstGeom>
        </p:spPr>
      </p:pic>
    </p:spTree>
    <p:extLst>
      <p:ext uri="{BB962C8B-B14F-4D97-AF65-F5344CB8AC3E}">
        <p14:creationId xmlns:p14="http://schemas.microsoft.com/office/powerpoint/2010/main" val="14523086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25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125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Risk Yönetimi </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Her </a:t>
            </a:r>
            <a:r>
              <a:rPr lang="tr-TR" sz="2800" dirty="0"/>
              <a:t>kişi veya kurumun üstlenmiş olduğu riskler birbirinden farklı olabilir. Bu farklılığı yaratan, iş hacmi, faaliyet türü gibi birçok kriterdir. </a:t>
            </a:r>
            <a:r>
              <a:rPr lang="tr-TR" sz="2800" b="1" dirty="0">
                <a:solidFill>
                  <a:srgbClr val="FF0000"/>
                </a:solidFill>
              </a:rPr>
              <a:t>Türev piyasaları yatırımcılara risklerini diğer yatırımcılara transfer edebilme olanağı sağlar.</a:t>
            </a:r>
            <a:r>
              <a:rPr lang="tr-TR" sz="2800" dirty="0"/>
              <a:t> </a:t>
            </a:r>
          </a:p>
        </p:txBody>
      </p:sp>
    </p:spTree>
    <p:extLst>
      <p:ext uri="{BB962C8B-B14F-4D97-AF65-F5344CB8AC3E}">
        <p14:creationId xmlns:p14="http://schemas.microsoft.com/office/powerpoint/2010/main" val="395346150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Risk Yönetimi </a:t>
            </a:r>
            <a:endParaRPr lang="tr-TR" sz="3200" cap="none" dirty="0"/>
          </a:p>
        </p:txBody>
      </p:sp>
      <p:sp>
        <p:nvSpPr>
          <p:cNvPr id="3" name="İçerik Yer Tutucusu 2"/>
          <p:cNvSpPr>
            <a:spLocks noGrp="1"/>
          </p:cNvSpPr>
          <p:nvPr>
            <p:ph idx="1"/>
          </p:nvPr>
        </p:nvSpPr>
        <p:spPr/>
        <p:txBody>
          <a:bodyPr>
            <a:noAutofit/>
          </a:bodyPr>
          <a:lstStyle/>
          <a:p>
            <a:pPr algn="just"/>
            <a:r>
              <a:rPr lang="tr-TR" sz="2800" b="1" dirty="0" smtClean="0">
                <a:solidFill>
                  <a:srgbClr val="FF0000"/>
                </a:solidFill>
              </a:rPr>
              <a:t>Riskleri </a:t>
            </a:r>
            <a:r>
              <a:rPr lang="tr-TR" sz="2800" b="1" dirty="0">
                <a:solidFill>
                  <a:srgbClr val="FF0000"/>
                </a:solidFill>
              </a:rPr>
              <a:t>üstlenmeye istekli olan taraflar</a:t>
            </a:r>
            <a:r>
              <a:rPr lang="tr-TR" sz="2800" dirty="0"/>
              <a:t>, türev piyasalarda derinliği sağlayan ve fiyat değişimlerinden kar elde etmeye çalışan </a:t>
            </a:r>
            <a:r>
              <a:rPr lang="tr-TR" sz="2800" b="1" dirty="0">
                <a:solidFill>
                  <a:srgbClr val="FF0000"/>
                </a:solidFill>
              </a:rPr>
              <a:t>spekülatörlerdir.</a:t>
            </a:r>
            <a:r>
              <a:rPr lang="tr-TR" sz="2800" dirty="0"/>
              <a:t> Spekülatör olarak adlandırılan grup esas itibarı ile riskten korunmak yerine beklentileri doğrultusunda pozisyon alarak fiyat değişimlerinden kar elde etmeye çalışmaktadır. </a:t>
            </a:r>
          </a:p>
        </p:txBody>
      </p:sp>
    </p:spTree>
    <p:extLst>
      <p:ext uri="{BB962C8B-B14F-4D97-AF65-F5344CB8AC3E}">
        <p14:creationId xmlns:p14="http://schemas.microsoft.com/office/powerpoint/2010/main" val="150326715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Geleceğe Yönelik Fiyat Oluşumu</a:t>
            </a:r>
            <a:endParaRPr lang="tr-TR" sz="3200" cap="none" dirty="0"/>
          </a:p>
        </p:txBody>
      </p:sp>
      <p:sp>
        <p:nvSpPr>
          <p:cNvPr id="3" name="İçerik Yer Tutucusu 2"/>
          <p:cNvSpPr>
            <a:spLocks noGrp="1"/>
          </p:cNvSpPr>
          <p:nvPr>
            <p:ph idx="1"/>
          </p:nvPr>
        </p:nvSpPr>
        <p:spPr/>
        <p:txBody>
          <a:bodyPr>
            <a:noAutofit/>
          </a:bodyPr>
          <a:lstStyle/>
          <a:p>
            <a:pPr algn="just"/>
            <a:r>
              <a:rPr lang="tr-TR" sz="2800" dirty="0"/>
              <a:t>Geleneksel piyasalarda arz ve talebe göre oluşan fiyatlar, içinde bulunulan anda geçerlilik arz etmektedir. Örneğin, Dolar/TL denince ilgili piyasada o an geçerli kurlar akla gelmektedir. On dakika sonrasında fiyatların ne olacağını tam olarak kestirmek imkansızdır. </a:t>
            </a:r>
          </a:p>
        </p:txBody>
      </p:sp>
    </p:spTree>
    <p:extLst>
      <p:ext uri="{BB962C8B-B14F-4D97-AF65-F5344CB8AC3E}">
        <p14:creationId xmlns:p14="http://schemas.microsoft.com/office/powerpoint/2010/main" val="35496377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Geleceğe Yönelik Fiyat Oluşumu</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Oysa </a:t>
            </a:r>
            <a:r>
              <a:rPr lang="tr-TR" sz="2800" dirty="0"/>
              <a:t>türev piyasalar sayesinde değil on dakika sonrasının, bir yıl sonrasının bile fiyatlarının belirlenmesi mümkündür. </a:t>
            </a:r>
            <a:r>
              <a:rPr lang="tr-TR" sz="2800" b="1" dirty="0">
                <a:solidFill>
                  <a:srgbClr val="FF0000"/>
                </a:solidFill>
              </a:rPr>
              <a:t>Bu piyasalarda işlem yaparak gelecekteki alış veya satış fiyatını belirleyebilme</a:t>
            </a:r>
            <a:r>
              <a:rPr lang="tr-TR" sz="2800" dirty="0"/>
              <a:t>nin yanında bu piyasalar sayesinde </a:t>
            </a:r>
            <a:r>
              <a:rPr lang="tr-TR" sz="2800" b="1" dirty="0">
                <a:solidFill>
                  <a:srgbClr val="FF0000"/>
                </a:solidFill>
              </a:rPr>
              <a:t>gelecekteki fiyatlar hakkında sadece fikir sahibi olma</a:t>
            </a:r>
            <a:r>
              <a:rPr lang="tr-TR" sz="2800" dirty="0"/>
              <a:t>nız da mümkündür. </a:t>
            </a:r>
          </a:p>
        </p:txBody>
      </p:sp>
    </p:spTree>
    <p:extLst>
      <p:ext uri="{BB962C8B-B14F-4D97-AF65-F5344CB8AC3E}">
        <p14:creationId xmlns:p14="http://schemas.microsoft.com/office/powerpoint/2010/main" val="21030410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Geleceğe Yönelik Fiyat Oluşumu</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Örneğin vade sonu altı ay sonra olan bir sözleşme için yatırımcıların vermiş olduğu alış veya satış kotasyonlarına bakarak, yatırımcıların söz konusu varlığı altı ay sonra satın alırken vermeye razı olacakları fiyat veya bu malı altı ay sonra satarken karşılığında almayı kabul edecekleri fiyat hakkında fikir sahibi olunabilir.</a:t>
            </a:r>
            <a:endParaRPr lang="tr-TR" sz="2800" dirty="0"/>
          </a:p>
        </p:txBody>
      </p:sp>
    </p:spTree>
    <p:extLst>
      <p:ext uri="{BB962C8B-B14F-4D97-AF65-F5344CB8AC3E}">
        <p14:creationId xmlns:p14="http://schemas.microsoft.com/office/powerpoint/2010/main" val="35617352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Vadeli İşlemler Ne Tür Piyasalarda İşlem Görürler? </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Türev </a:t>
            </a:r>
            <a:r>
              <a:rPr lang="tr-TR" sz="2800" dirty="0"/>
              <a:t>piyasaların örgütlenme durumları </a:t>
            </a:r>
            <a:r>
              <a:rPr lang="tr-TR" sz="2800" b="1" dirty="0">
                <a:solidFill>
                  <a:srgbClr val="FF0000"/>
                </a:solidFill>
              </a:rPr>
              <a:t>organize (örgütlenmiş)</a:t>
            </a:r>
            <a:r>
              <a:rPr lang="tr-TR" sz="2800" dirty="0"/>
              <a:t> ve </a:t>
            </a:r>
            <a:r>
              <a:rPr lang="tr-TR" sz="2800" b="1" dirty="0">
                <a:solidFill>
                  <a:srgbClr val="FF0000"/>
                </a:solidFill>
              </a:rPr>
              <a:t>organize olmamış (</a:t>
            </a:r>
            <a:r>
              <a:rPr lang="tr-TR" sz="2800" b="1" dirty="0" smtClean="0">
                <a:solidFill>
                  <a:srgbClr val="FF0000"/>
                </a:solidFill>
              </a:rPr>
              <a:t>örgütlenmemiş/tezgah üstü) </a:t>
            </a:r>
            <a:r>
              <a:rPr lang="tr-TR" sz="2800" dirty="0"/>
              <a:t>şeklinde gerçekleşmektedir. </a:t>
            </a:r>
            <a:endParaRPr lang="tr-TR" sz="2800" dirty="0" smtClean="0"/>
          </a:p>
          <a:p>
            <a:pPr algn="just"/>
            <a:r>
              <a:rPr lang="tr-TR" sz="2800" dirty="0" smtClean="0"/>
              <a:t>Organize piyasalarda/borsalarda </a:t>
            </a:r>
            <a:r>
              <a:rPr lang="tr-TR" sz="2800" dirty="0"/>
              <a:t>kullanım fiyatları, işlem tarihleri, parasal tutarları, pozisyon ve işlem limitleri </a:t>
            </a:r>
            <a:r>
              <a:rPr lang="tr-TR" sz="2800" b="1" dirty="0">
                <a:solidFill>
                  <a:srgbClr val="FF0000"/>
                </a:solidFill>
              </a:rPr>
              <a:t>standart hale gelmiş türev ürünler</a:t>
            </a:r>
            <a:r>
              <a:rPr lang="tr-TR" sz="2800" dirty="0"/>
              <a:t>in alım satımı yapılır. </a:t>
            </a:r>
          </a:p>
        </p:txBody>
      </p:sp>
    </p:spTree>
    <p:extLst>
      <p:ext uri="{BB962C8B-B14F-4D97-AF65-F5344CB8AC3E}">
        <p14:creationId xmlns:p14="http://schemas.microsoft.com/office/powerpoint/2010/main" val="195204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a:t>Vadeli İşlemler Ne Tür Piyasalarda İşlem Görürler? </a:t>
            </a:r>
          </a:p>
        </p:txBody>
      </p:sp>
      <p:sp>
        <p:nvSpPr>
          <p:cNvPr id="3" name="İçerik Yer Tutucusu 2"/>
          <p:cNvSpPr>
            <a:spLocks noGrp="1"/>
          </p:cNvSpPr>
          <p:nvPr>
            <p:ph idx="1"/>
          </p:nvPr>
        </p:nvSpPr>
        <p:spPr/>
        <p:txBody>
          <a:bodyPr>
            <a:noAutofit/>
          </a:bodyPr>
          <a:lstStyle/>
          <a:p>
            <a:pPr algn="just"/>
            <a:r>
              <a:rPr lang="tr-TR" sz="2800" dirty="0" smtClean="0"/>
              <a:t>Buna </a:t>
            </a:r>
            <a:r>
              <a:rPr lang="tr-TR" sz="2800" dirty="0"/>
              <a:t>karşılık </a:t>
            </a:r>
            <a:r>
              <a:rPr lang="tr-TR" sz="2800" b="1" dirty="0">
                <a:solidFill>
                  <a:srgbClr val="FF0000"/>
                </a:solidFill>
              </a:rPr>
              <a:t>tezgâh üstü piyasalarda</a:t>
            </a:r>
            <a:r>
              <a:rPr lang="tr-TR" sz="2800" dirty="0"/>
              <a:t> türev ürünlerin fiyatları, vadeleri gibi unsurlar </a:t>
            </a:r>
            <a:r>
              <a:rPr lang="tr-TR" sz="2800" b="1" dirty="0">
                <a:solidFill>
                  <a:srgbClr val="FF0000"/>
                </a:solidFill>
              </a:rPr>
              <a:t>karşılıklı anlaşmalar</a:t>
            </a:r>
            <a:r>
              <a:rPr lang="tr-TR" sz="2800" dirty="0"/>
              <a:t>la belirlenmektedir. </a:t>
            </a:r>
            <a:endParaRPr lang="tr-TR" sz="2800" dirty="0" smtClean="0"/>
          </a:p>
          <a:p>
            <a:pPr algn="just"/>
            <a:r>
              <a:rPr lang="tr-TR" sz="2800" b="1" dirty="0" smtClean="0">
                <a:solidFill>
                  <a:srgbClr val="FF0000"/>
                </a:solidFill>
              </a:rPr>
              <a:t>Tezgâh </a:t>
            </a:r>
            <a:r>
              <a:rPr lang="tr-TR" sz="2800" b="1" dirty="0">
                <a:solidFill>
                  <a:srgbClr val="FF0000"/>
                </a:solidFill>
              </a:rPr>
              <a:t>üstü piyasalarda </a:t>
            </a:r>
            <a:r>
              <a:rPr lang="tr-TR" sz="2800" dirty="0"/>
              <a:t>işlem gören türev ürünlerin işlem fiyatları organize borsalardaki ürünlerin işlem </a:t>
            </a:r>
            <a:r>
              <a:rPr lang="tr-TR" sz="2800" b="1" dirty="0">
                <a:solidFill>
                  <a:srgbClr val="FF0000"/>
                </a:solidFill>
              </a:rPr>
              <a:t>fiyatlar</a:t>
            </a:r>
            <a:r>
              <a:rPr lang="tr-TR" sz="2800" dirty="0"/>
              <a:t>ından </a:t>
            </a:r>
            <a:r>
              <a:rPr lang="tr-TR" sz="2800" b="1" dirty="0">
                <a:solidFill>
                  <a:srgbClr val="FF0000"/>
                </a:solidFill>
              </a:rPr>
              <a:t>oldukça yüksektir. </a:t>
            </a:r>
          </a:p>
        </p:txBody>
      </p:sp>
    </p:spTree>
    <p:extLst>
      <p:ext uri="{BB962C8B-B14F-4D97-AF65-F5344CB8AC3E}">
        <p14:creationId xmlns:p14="http://schemas.microsoft.com/office/powerpoint/2010/main" val="59260241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a:t>Vadeli İşlemler Ne Tür Piyasalarda İşlem Görürler? </a:t>
            </a:r>
          </a:p>
        </p:txBody>
      </p:sp>
      <p:sp>
        <p:nvSpPr>
          <p:cNvPr id="3" name="İçerik Yer Tutucusu 2"/>
          <p:cNvSpPr>
            <a:spLocks noGrp="1"/>
          </p:cNvSpPr>
          <p:nvPr>
            <p:ph idx="1"/>
          </p:nvPr>
        </p:nvSpPr>
        <p:spPr/>
        <p:txBody>
          <a:bodyPr>
            <a:noAutofit/>
          </a:bodyPr>
          <a:lstStyle/>
          <a:p>
            <a:pPr algn="just"/>
            <a:r>
              <a:rPr lang="tr-TR" sz="2800" dirty="0" smtClean="0"/>
              <a:t>Organize </a:t>
            </a:r>
            <a:r>
              <a:rPr lang="tr-TR" sz="2800" dirty="0"/>
              <a:t>borsalara üye olmak çeşitli koşulları gerektirirken tezgah üstü piyasalarda ticaret ve yatırım bankaları, işletmeler ve kişisel yatırımcılar kolayca işlem yapabilmektedir. </a:t>
            </a:r>
            <a:endParaRPr lang="tr-TR" sz="2800" dirty="0" smtClean="0"/>
          </a:p>
          <a:p>
            <a:pPr algn="just"/>
            <a:r>
              <a:rPr lang="tr-TR" sz="2800" dirty="0" smtClean="0"/>
              <a:t>Bunlara </a:t>
            </a:r>
            <a:r>
              <a:rPr lang="tr-TR" sz="2800" dirty="0"/>
              <a:t>karşılık </a:t>
            </a:r>
            <a:r>
              <a:rPr lang="tr-TR" sz="2800" b="1" dirty="0">
                <a:solidFill>
                  <a:srgbClr val="FF0000"/>
                </a:solidFill>
              </a:rPr>
              <a:t>tezgah üstü piyasalar</a:t>
            </a:r>
            <a:r>
              <a:rPr lang="tr-TR" sz="2800" dirty="0"/>
              <a:t>ın, organize borsalara göre en önemli sakıncası </a:t>
            </a:r>
            <a:r>
              <a:rPr lang="tr-TR" sz="2800" b="1" dirty="0">
                <a:solidFill>
                  <a:srgbClr val="FF0000"/>
                </a:solidFill>
              </a:rPr>
              <a:t>riske açık</a:t>
            </a:r>
            <a:r>
              <a:rPr lang="tr-TR" sz="2800" dirty="0"/>
              <a:t> olmalarıdır. </a:t>
            </a:r>
          </a:p>
        </p:txBody>
      </p:sp>
    </p:spTree>
    <p:extLst>
      <p:ext uri="{BB962C8B-B14F-4D97-AF65-F5344CB8AC3E}">
        <p14:creationId xmlns:p14="http://schemas.microsoft.com/office/powerpoint/2010/main" val="308814799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smtClean="0"/>
              <a:t>Tezgah üstü Piyasalar ile Organize Piyasaların Farkı </a:t>
            </a:r>
            <a:endParaRPr lang="tr-TR" sz="3200" cap="none" dirty="0"/>
          </a:p>
        </p:txBody>
      </p:sp>
      <p:sp>
        <p:nvSpPr>
          <p:cNvPr id="3" name="İçerik Yer Tutucusu 2"/>
          <p:cNvSpPr>
            <a:spLocks noGrp="1"/>
          </p:cNvSpPr>
          <p:nvPr>
            <p:ph idx="1"/>
          </p:nvPr>
        </p:nvSpPr>
        <p:spPr>
          <a:xfrm>
            <a:off x="2231136" y="2357487"/>
            <a:ext cx="7729728" cy="3101983"/>
          </a:xfrm>
        </p:spPr>
        <p:txBody>
          <a:bodyPr>
            <a:noAutofit/>
          </a:bodyPr>
          <a:lstStyle/>
          <a:p>
            <a:pPr algn="just"/>
            <a:r>
              <a:rPr lang="tr-TR" sz="2800" b="1" dirty="0" smtClean="0">
                <a:solidFill>
                  <a:srgbClr val="FF0000"/>
                </a:solidFill>
              </a:rPr>
              <a:t>Tezgah üstü piyasalarda </a:t>
            </a:r>
            <a:r>
              <a:rPr lang="tr-TR" sz="2800" dirty="0" smtClean="0"/>
              <a:t>yaptığınız sözleşmeye </a:t>
            </a:r>
            <a:r>
              <a:rPr lang="tr-TR" sz="2800" dirty="0"/>
              <a:t>uyulmasının </a:t>
            </a:r>
            <a:r>
              <a:rPr lang="tr-TR" sz="2800" b="1" dirty="0">
                <a:solidFill>
                  <a:srgbClr val="FF0000"/>
                </a:solidFill>
              </a:rPr>
              <a:t>garanti</a:t>
            </a:r>
            <a:r>
              <a:rPr lang="tr-TR" sz="2800" dirty="0"/>
              <a:t>si yoktur. Bir hafta sonra domates fiyatları aşırı </a:t>
            </a:r>
            <a:r>
              <a:rPr lang="tr-TR" sz="2800" dirty="0" smtClean="0"/>
              <a:t>yükselirse </a:t>
            </a:r>
            <a:r>
              <a:rPr lang="tr-TR" sz="2800" dirty="0"/>
              <a:t>satıcı size domatesi teslim etmeyebilir. </a:t>
            </a:r>
            <a:endParaRPr lang="tr-TR" sz="2800" dirty="0" smtClean="0"/>
          </a:p>
          <a:p>
            <a:pPr algn="just"/>
            <a:r>
              <a:rPr lang="tr-TR" sz="2800" b="1" dirty="0" smtClean="0">
                <a:solidFill>
                  <a:srgbClr val="FF0000"/>
                </a:solidFill>
              </a:rPr>
              <a:t>Organize piyasalarda ise </a:t>
            </a:r>
            <a:r>
              <a:rPr lang="tr-TR" sz="2800" dirty="0"/>
              <a:t>tarafların </a:t>
            </a:r>
            <a:r>
              <a:rPr lang="tr-TR" sz="2800" dirty="0" smtClean="0"/>
              <a:t>yükümlülüğün yerine </a:t>
            </a:r>
            <a:r>
              <a:rPr lang="tr-TR" sz="2800" dirty="0"/>
              <a:t>getirmesini (domatesin ve paranın karşılıklı teslim edilmesini) </a:t>
            </a:r>
            <a:r>
              <a:rPr lang="tr-TR" sz="2800" b="1" dirty="0" smtClean="0">
                <a:solidFill>
                  <a:srgbClr val="FF0000"/>
                </a:solidFill>
              </a:rPr>
              <a:t>piyasa kurumları/borsa </a:t>
            </a:r>
            <a:r>
              <a:rPr lang="tr-TR" sz="2800" b="1" dirty="0">
                <a:solidFill>
                  <a:srgbClr val="FF0000"/>
                </a:solidFill>
              </a:rPr>
              <a:t>garanti eder.</a:t>
            </a:r>
            <a:r>
              <a:rPr lang="tr-TR" sz="2800" dirty="0"/>
              <a:t> </a:t>
            </a:r>
            <a:r>
              <a:rPr lang="tr-TR" sz="2800" dirty="0" smtClean="0"/>
              <a:t>Böylece satıcının domatesi teslim edip etmeyeceği konusunda endişe duymazsınız. </a:t>
            </a:r>
            <a:endParaRPr lang="tr-TR" sz="2800" dirty="0"/>
          </a:p>
        </p:txBody>
      </p:sp>
    </p:spTree>
    <p:extLst>
      <p:ext uri="{BB962C8B-B14F-4D97-AF65-F5344CB8AC3E}">
        <p14:creationId xmlns:p14="http://schemas.microsoft.com/office/powerpoint/2010/main" val="39038888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Tezgah üstü Piyasalar ile Organize Piyasaların Farkı </a:t>
            </a:r>
            <a:endParaRPr lang="tr-TR" sz="3200" dirty="0"/>
          </a:p>
        </p:txBody>
      </p:sp>
      <p:sp>
        <p:nvSpPr>
          <p:cNvPr id="3" name="İçerik Yer Tutucusu 2"/>
          <p:cNvSpPr>
            <a:spLocks noGrp="1"/>
          </p:cNvSpPr>
          <p:nvPr>
            <p:ph idx="1"/>
          </p:nvPr>
        </p:nvSpPr>
        <p:spPr>
          <a:xfrm>
            <a:off x="2231136" y="2409442"/>
            <a:ext cx="7729728" cy="3101983"/>
          </a:xfrm>
        </p:spPr>
        <p:txBody>
          <a:bodyPr>
            <a:noAutofit/>
          </a:bodyPr>
          <a:lstStyle/>
          <a:p>
            <a:pPr algn="just"/>
            <a:r>
              <a:rPr lang="tr-TR" sz="2800" b="1" dirty="0" smtClean="0">
                <a:solidFill>
                  <a:srgbClr val="FF0000"/>
                </a:solidFill>
              </a:rPr>
              <a:t>Tezgah üstü piyasalarda </a:t>
            </a:r>
            <a:r>
              <a:rPr lang="tr-TR" sz="2800" dirty="0" smtClean="0"/>
              <a:t>yaptığınız </a:t>
            </a:r>
            <a:r>
              <a:rPr lang="tr-TR" sz="2800" b="1" dirty="0" smtClean="0"/>
              <a:t>sözleşmeyi</a:t>
            </a:r>
            <a:r>
              <a:rPr lang="tr-TR" sz="2800" dirty="0" smtClean="0"/>
              <a:t> </a:t>
            </a:r>
            <a:r>
              <a:rPr lang="tr-TR" sz="2800" dirty="0"/>
              <a:t>başka birine devretmek istediğinizde </a:t>
            </a:r>
            <a:r>
              <a:rPr lang="tr-TR" sz="2800" b="1" dirty="0">
                <a:solidFill>
                  <a:srgbClr val="FF0000"/>
                </a:solidFill>
              </a:rPr>
              <a:t>devredemezsiniz. </a:t>
            </a:r>
            <a:r>
              <a:rPr lang="tr-TR" sz="2800" dirty="0"/>
              <a:t>Bir sonraki hafta canınız domates yemek istemedi ve pazardan domates almak istemiyorsunuz. </a:t>
            </a:r>
            <a:r>
              <a:rPr lang="tr-TR" sz="2800" dirty="0" smtClean="0"/>
              <a:t>Üstelik </a:t>
            </a:r>
            <a:r>
              <a:rPr lang="tr-TR" sz="2800" dirty="0"/>
              <a:t>domates fiyatları da </a:t>
            </a:r>
            <a:r>
              <a:rPr lang="tr-TR" sz="2800" dirty="0" smtClean="0"/>
              <a:t>yükseldi</a:t>
            </a:r>
            <a:r>
              <a:rPr lang="tr-TR" sz="2800" dirty="0"/>
              <a:t>. Domates fiyatları </a:t>
            </a:r>
            <a:r>
              <a:rPr lang="tr-TR" sz="2800" dirty="0" smtClean="0"/>
              <a:t>yükselince </a:t>
            </a:r>
            <a:r>
              <a:rPr lang="tr-TR" sz="2800" dirty="0"/>
              <a:t>satıcıyla yaptığınız </a:t>
            </a:r>
            <a:r>
              <a:rPr lang="tr-TR" sz="2800" dirty="0" smtClean="0"/>
              <a:t>sözleşme </a:t>
            </a:r>
            <a:r>
              <a:rPr lang="tr-TR" sz="2800" dirty="0"/>
              <a:t>sizin </a:t>
            </a:r>
            <a:r>
              <a:rPr lang="tr-TR" sz="2800" dirty="0" smtClean="0"/>
              <a:t>için </a:t>
            </a:r>
            <a:r>
              <a:rPr lang="tr-TR" sz="2800" dirty="0"/>
              <a:t>karlı bir hale geldi. Bir alıcı olsa bunu belirli bir </a:t>
            </a:r>
            <a:r>
              <a:rPr lang="tr-TR" sz="2800" dirty="0" smtClean="0"/>
              <a:t>ücret </a:t>
            </a:r>
            <a:r>
              <a:rPr lang="tr-TR" sz="2800" dirty="0"/>
              <a:t>karşılığında devredebilirsiniz. Ancak bu </a:t>
            </a:r>
            <a:r>
              <a:rPr lang="tr-TR" sz="2800" dirty="0" smtClean="0"/>
              <a:t>sözleşmeyi </a:t>
            </a:r>
            <a:r>
              <a:rPr lang="tr-TR" sz="2800" dirty="0"/>
              <a:t>devredecek başka birini bulmanız </a:t>
            </a:r>
            <a:r>
              <a:rPr lang="tr-TR" sz="2800" dirty="0" smtClean="0"/>
              <a:t>oldukça </a:t>
            </a:r>
            <a:r>
              <a:rPr lang="tr-TR" sz="2800" dirty="0"/>
              <a:t>zordur. </a:t>
            </a:r>
          </a:p>
        </p:txBody>
      </p:sp>
    </p:spTree>
    <p:extLst>
      <p:ext uri="{BB962C8B-B14F-4D97-AF65-F5344CB8AC3E}">
        <p14:creationId xmlns:p14="http://schemas.microsoft.com/office/powerpoint/2010/main" val="26295443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smtClean="0"/>
              <a:t>Pazar ve Domates Örneği»Türev Piyasaları</a:t>
            </a:r>
            <a:endParaRPr lang="tr-TR" sz="3200" dirty="0"/>
          </a:p>
        </p:txBody>
      </p:sp>
      <p:sp>
        <p:nvSpPr>
          <p:cNvPr id="3" name="İçerik Yer Tutucusu 2"/>
          <p:cNvSpPr>
            <a:spLocks noGrp="1"/>
          </p:cNvSpPr>
          <p:nvPr>
            <p:ph idx="1"/>
          </p:nvPr>
        </p:nvSpPr>
        <p:spPr>
          <a:xfrm>
            <a:off x="2231136" y="2336705"/>
            <a:ext cx="7729728" cy="3101983"/>
          </a:xfrm>
        </p:spPr>
        <p:txBody>
          <a:bodyPr>
            <a:noAutofit/>
          </a:bodyPr>
          <a:lstStyle/>
          <a:p>
            <a:pPr algn="just"/>
            <a:r>
              <a:rPr lang="tr-TR" sz="2600" dirty="0" smtClean="0"/>
              <a:t>Her </a:t>
            </a:r>
            <a:r>
              <a:rPr lang="tr-TR" sz="2600" dirty="0"/>
              <a:t>hafta pazardan bir kilo domates aldığınızı varsayalım. Her hafta pazarda sizi bir </a:t>
            </a:r>
            <a:r>
              <a:rPr lang="tr-TR" sz="2600" dirty="0" smtClean="0"/>
              <a:t>sürpriz </a:t>
            </a:r>
            <a:r>
              <a:rPr lang="tr-TR" sz="2600" dirty="0"/>
              <a:t>beklemektedir. Domates fiyatları bazen inmekte, bazen de </a:t>
            </a:r>
            <a:r>
              <a:rPr lang="tr-TR" sz="2600" dirty="0" smtClean="0"/>
              <a:t>çıkmaktadır</a:t>
            </a:r>
            <a:r>
              <a:rPr lang="tr-TR" sz="2600" dirty="0"/>
              <a:t>. Bir </a:t>
            </a:r>
            <a:r>
              <a:rPr lang="tr-TR" sz="2600" dirty="0" smtClean="0"/>
              <a:t>gün</a:t>
            </a:r>
            <a:r>
              <a:rPr lang="tr-TR" sz="2600" dirty="0"/>
              <a:t>, bu </a:t>
            </a:r>
            <a:r>
              <a:rPr lang="tr-TR" sz="2600" dirty="0" smtClean="0"/>
              <a:t>sürprizlerden </a:t>
            </a:r>
            <a:r>
              <a:rPr lang="tr-TR" sz="2600" dirty="0"/>
              <a:t>bıktınız ve gelecek hafta satın alacağınız domatesin fiyatını şimdiden bilmek istediniz ve pazardaki bir satıcıyla domatesi bir hafta sonra şimdi belirlediğiniz fiyattan almak </a:t>
            </a:r>
            <a:r>
              <a:rPr lang="tr-TR" sz="2600" dirty="0" smtClean="0"/>
              <a:t>üzere </a:t>
            </a:r>
            <a:r>
              <a:rPr lang="tr-TR" sz="2600" dirty="0"/>
              <a:t>anlaştınız </a:t>
            </a:r>
            <a:r>
              <a:rPr lang="tr-TR" sz="2400" i="1" dirty="0"/>
              <a:t>(Belki de satıcı da aynı konudan </a:t>
            </a:r>
            <a:r>
              <a:rPr lang="tr-TR" sz="2400" i="1" dirty="0" smtClean="0"/>
              <a:t>şikayetçidir</a:t>
            </a:r>
            <a:r>
              <a:rPr lang="tr-TR" sz="2400" i="1" dirty="0"/>
              <a:t>. O da fiyatlardaki iniş </a:t>
            </a:r>
            <a:r>
              <a:rPr lang="tr-TR" sz="2400" i="1" dirty="0" smtClean="0"/>
              <a:t>çıkışlardan </a:t>
            </a:r>
            <a:r>
              <a:rPr lang="tr-TR" sz="2400" i="1" dirty="0"/>
              <a:t>rahatsız olabilir, bu şekilde fiyatların uzun vadeli olarak belirlenmesi onun da işine gelebilir)</a:t>
            </a:r>
            <a:r>
              <a:rPr lang="tr-TR" sz="2600" dirty="0"/>
              <a:t>. </a:t>
            </a:r>
          </a:p>
        </p:txBody>
      </p:sp>
    </p:spTree>
    <p:extLst>
      <p:ext uri="{BB962C8B-B14F-4D97-AF65-F5344CB8AC3E}">
        <p14:creationId xmlns:p14="http://schemas.microsoft.com/office/powerpoint/2010/main" val="293149974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Tezgah üstü Piyasalar ile Organize Piyasaların Farkı </a:t>
            </a:r>
            <a:endParaRPr lang="tr-TR" sz="3200" dirty="0"/>
          </a:p>
        </p:txBody>
      </p:sp>
      <p:sp>
        <p:nvSpPr>
          <p:cNvPr id="3" name="İçerik Yer Tutucusu 2"/>
          <p:cNvSpPr>
            <a:spLocks noGrp="1"/>
          </p:cNvSpPr>
          <p:nvPr>
            <p:ph idx="1"/>
          </p:nvPr>
        </p:nvSpPr>
        <p:spPr/>
        <p:txBody>
          <a:bodyPr>
            <a:noAutofit/>
          </a:bodyPr>
          <a:lstStyle/>
          <a:p>
            <a:pPr algn="just"/>
            <a:r>
              <a:rPr lang="tr-TR" sz="2800" b="1" dirty="0" smtClean="0">
                <a:solidFill>
                  <a:srgbClr val="FF0000"/>
                </a:solidFill>
              </a:rPr>
              <a:t>Borsada </a:t>
            </a:r>
            <a:r>
              <a:rPr lang="tr-TR" sz="2800" b="1" dirty="0">
                <a:solidFill>
                  <a:srgbClr val="FF0000"/>
                </a:solidFill>
              </a:rPr>
              <a:t>ise </a:t>
            </a:r>
            <a:r>
              <a:rPr lang="tr-TR" sz="2800" b="1" dirty="0" smtClean="0">
                <a:solidFill>
                  <a:srgbClr val="FF0000"/>
                </a:solidFill>
              </a:rPr>
              <a:t>sözleşmeleri </a:t>
            </a:r>
            <a:r>
              <a:rPr lang="tr-TR" sz="2800" b="1" dirty="0">
                <a:solidFill>
                  <a:srgbClr val="FF0000"/>
                </a:solidFill>
              </a:rPr>
              <a:t>devretmek </a:t>
            </a:r>
            <a:r>
              <a:rPr lang="tr-TR" sz="2800" dirty="0"/>
              <a:t>(Borsada </a:t>
            </a:r>
            <a:r>
              <a:rPr lang="tr-TR" sz="2800" dirty="0" smtClean="0"/>
              <a:t>sözleşmelerin </a:t>
            </a:r>
            <a:r>
              <a:rPr lang="tr-TR" sz="2800" dirty="0"/>
              <a:t>devri ters işlemle pozisyonu kapatmak suretiyle olur) </a:t>
            </a:r>
            <a:r>
              <a:rPr lang="tr-TR" sz="2800" b="1" dirty="0" smtClean="0">
                <a:solidFill>
                  <a:srgbClr val="FF0000"/>
                </a:solidFill>
              </a:rPr>
              <a:t>kolaydır</a:t>
            </a:r>
            <a:r>
              <a:rPr lang="tr-TR" sz="2800" b="1" dirty="0">
                <a:solidFill>
                  <a:srgbClr val="FF0000"/>
                </a:solidFill>
              </a:rPr>
              <a:t>.</a:t>
            </a:r>
            <a:r>
              <a:rPr lang="tr-TR" sz="2800" dirty="0"/>
              <a:t> Bu, </a:t>
            </a:r>
            <a:r>
              <a:rPr lang="tr-TR" sz="2800" dirty="0" smtClean="0"/>
              <a:t>çok </a:t>
            </a:r>
            <a:r>
              <a:rPr lang="tr-TR" sz="2800" dirty="0"/>
              <a:t>sayıda alıcı ve satıcının bulunması, </a:t>
            </a:r>
            <a:r>
              <a:rPr lang="tr-TR" sz="2800" dirty="0" smtClean="0"/>
              <a:t>sözleşmelerin </a:t>
            </a:r>
            <a:r>
              <a:rPr lang="tr-TR" sz="2800" dirty="0"/>
              <a:t>standart olması ve Borsanın sunduğu diğer imkanlar sayesinde </a:t>
            </a:r>
            <a:r>
              <a:rPr lang="tr-TR" sz="2800" dirty="0" smtClean="0"/>
              <a:t>mümkündür. </a:t>
            </a:r>
            <a:endParaRPr lang="tr-TR" sz="2800" dirty="0"/>
          </a:p>
        </p:txBody>
      </p:sp>
    </p:spTree>
    <p:extLst>
      <p:ext uri="{BB962C8B-B14F-4D97-AF65-F5344CB8AC3E}">
        <p14:creationId xmlns:p14="http://schemas.microsoft.com/office/powerpoint/2010/main" val="295271545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Vadeli İşleme Konu Olabilecek Araçlar Nelerdir?</a:t>
            </a:r>
            <a:endParaRPr lang="tr-TR" sz="3200" cap="none" dirty="0"/>
          </a:p>
        </p:txBody>
      </p:sp>
      <p:sp>
        <p:nvSpPr>
          <p:cNvPr id="5" name="İçerik Yer Tutucusu 4"/>
          <p:cNvSpPr>
            <a:spLocks noGrp="1"/>
          </p:cNvSpPr>
          <p:nvPr>
            <p:ph idx="1"/>
          </p:nvPr>
        </p:nvSpPr>
        <p:spPr/>
        <p:txBody>
          <a:bodyPr>
            <a:noAutofit/>
          </a:bodyPr>
          <a:lstStyle/>
          <a:p>
            <a:pPr algn="just"/>
            <a:r>
              <a:rPr lang="tr-TR" sz="2800" dirty="0"/>
              <a:t>Vadeli işlem sözleşmeleri genellikle mallara (</a:t>
            </a:r>
            <a:r>
              <a:rPr lang="tr-TR" sz="2800" b="1" dirty="0">
                <a:solidFill>
                  <a:srgbClr val="FF0000"/>
                </a:solidFill>
              </a:rPr>
              <a:t>tarımsal ürün, enerji ürünleri, metaller</a:t>
            </a:r>
            <a:r>
              <a:rPr lang="tr-TR" sz="2800" dirty="0"/>
              <a:t> </a:t>
            </a:r>
            <a:r>
              <a:rPr lang="tr-TR" sz="2800" dirty="0" smtClean="0"/>
              <a:t>vb.), </a:t>
            </a:r>
            <a:r>
              <a:rPr lang="tr-TR" sz="2800" b="1" dirty="0" smtClean="0">
                <a:solidFill>
                  <a:srgbClr val="FF0000"/>
                </a:solidFill>
              </a:rPr>
              <a:t>pay senetlerine</a:t>
            </a:r>
            <a:r>
              <a:rPr lang="tr-TR" sz="2800" b="1" dirty="0">
                <a:solidFill>
                  <a:srgbClr val="FF0000"/>
                </a:solidFill>
              </a:rPr>
              <a:t>, </a:t>
            </a:r>
            <a:r>
              <a:rPr lang="tr-TR" sz="2800" b="1" dirty="0" smtClean="0">
                <a:solidFill>
                  <a:srgbClr val="FF0000"/>
                </a:solidFill>
              </a:rPr>
              <a:t>pay senedi </a:t>
            </a:r>
            <a:r>
              <a:rPr lang="tr-TR" sz="2800" b="1" dirty="0">
                <a:solidFill>
                  <a:srgbClr val="FF0000"/>
                </a:solidFill>
              </a:rPr>
              <a:t>endekslerine, faiz oranlarına ve dövize dayalı</a:t>
            </a:r>
            <a:r>
              <a:rPr lang="tr-TR" sz="2800" dirty="0"/>
              <a:t> olarak düzenlenmektedir. </a:t>
            </a:r>
            <a:endParaRPr lang="tr-TR" sz="2800" dirty="0" smtClean="0"/>
          </a:p>
        </p:txBody>
      </p:sp>
    </p:spTree>
    <p:extLst>
      <p:ext uri="{BB962C8B-B14F-4D97-AF65-F5344CB8AC3E}">
        <p14:creationId xmlns:p14="http://schemas.microsoft.com/office/powerpoint/2010/main" val="38278584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Vadeli İşleme Konu Olabilecek Araçlar Nelerdir?</a:t>
            </a:r>
            <a:endParaRPr lang="tr-TR" sz="3200" cap="none" dirty="0"/>
          </a:p>
        </p:txBody>
      </p:sp>
      <p:sp>
        <p:nvSpPr>
          <p:cNvPr id="5" name="İçerik Yer Tutucusu 4"/>
          <p:cNvSpPr>
            <a:spLocks noGrp="1"/>
          </p:cNvSpPr>
          <p:nvPr>
            <p:ph idx="1"/>
          </p:nvPr>
        </p:nvSpPr>
        <p:spPr/>
        <p:txBody>
          <a:bodyPr>
            <a:noAutofit/>
          </a:bodyPr>
          <a:lstStyle/>
          <a:p>
            <a:pPr algn="just"/>
            <a:r>
              <a:rPr lang="tr-TR" sz="2800" dirty="0" smtClean="0"/>
              <a:t>Bunların </a:t>
            </a:r>
            <a:r>
              <a:rPr lang="tr-TR" sz="2800" dirty="0"/>
              <a:t>yanı sıra, hızla gelişen günümüz mali piyasalarında değişen yatırımcı ihtiyaçlarına paralel olarak </a:t>
            </a:r>
            <a:r>
              <a:rPr lang="tr-TR" sz="2800" b="1" dirty="0">
                <a:solidFill>
                  <a:srgbClr val="FF0000"/>
                </a:solidFill>
              </a:rPr>
              <a:t>hava durumu, kredi riski gibi birçok farklı değişkene dayalı olarak düzenlenen vadeli işlem sözleşmeleri</a:t>
            </a:r>
            <a:r>
              <a:rPr lang="tr-TR" sz="2800" dirty="0"/>
              <a:t> de işlem görmeye başlamıştır.</a:t>
            </a:r>
          </a:p>
        </p:txBody>
      </p:sp>
    </p:spTree>
    <p:extLst>
      <p:ext uri="{BB962C8B-B14F-4D97-AF65-F5344CB8AC3E}">
        <p14:creationId xmlns:p14="http://schemas.microsoft.com/office/powerpoint/2010/main" val="110113184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smtClean="0"/>
              <a:t>Vadeli İşlem Piyasalarında Hangi Amaçlarla İşlem Yapılır? </a:t>
            </a:r>
            <a:endParaRPr lang="tr-TR" sz="3200" dirty="0"/>
          </a:p>
        </p:txBody>
      </p:sp>
      <p:sp>
        <p:nvSpPr>
          <p:cNvPr id="3" name="İçerik Yer Tutucusu 2"/>
          <p:cNvSpPr>
            <a:spLocks noGrp="1"/>
          </p:cNvSpPr>
          <p:nvPr>
            <p:ph idx="1"/>
          </p:nvPr>
        </p:nvSpPr>
        <p:spPr/>
        <p:txBody>
          <a:bodyPr>
            <a:noAutofit/>
          </a:bodyPr>
          <a:lstStyle/>
          <a:p>
            <a:pPr marL="0" indent="0" algn="just">
              <a:buNone/>
            </a:pPr>
            <a:r>
              <a:rPr lang="tr-TR" sz="2800" dirty="0"/>
              <a:t>Vadeli işlem piyasalarında şu amaçlarla işlem yapılmaktadır</a:t>
            </a:r>
            <a:r>
              <a:rPr lang="tr-TR" sz="2800" dirty="0" smtClean="0"/>
              <a:t>:</a:t>
            </a:r>
          </a:p>
          <a:p>
            <a:pPr algn="just"/>
            <a:r>
              <a:rPr lang="tr-TR" sz="2800" dirty="0" smtClean="0"/>
              <a:t> </a:t>
            </a:r>
            <a:r>
              <a:rPr lang="tr-TR" sz="2800" b="1" dirty="0">
                <a:solidFill>
                  <a:srgbClr val="FF0000"/>
                </a:solidFill>
              </a:rPr>
              <a:t>Korunma Amaçlı İşlemler: </a:t>
            </a:r>
            <a:r>
              <a:rPr lang="tr-TR" sz="2800" dirty="0"/>
              <a:t>Spot piyasada pozisyonu olup </a:t>
            </a:r>
            <a:r>
              <a:rPr lang="tr-TR" sz="2800" b="1" dirty="0" smtClean="0">
                <a:solidFill>
                  <a:srgbClr val="FF0000"/>
                </a:solidFill>
              </a:rPr>
              <a:t>fiyat/kur </a:t>
            </a:r>
            <a:r>
              <a:rPr lang="tr-TR" sz="2800" b="1" dirty="0">
                <a:solidFill>
                  <a:srgbClr val="FF0000"/>
                </a:solidFill>
              </a:rPr>
              <a:t>riski</a:t>
            </a:r>
            <a:r>
              <a:rPr lang="tr-TR" sz="2800" dirty="0"/>
              <a:t>nden korunmak isteyen yatırımcılar </a:t>
            </a:r>
            <a:r>
              <a:rPr lang="tr-TR" sz="2800" b="1" dirty="0">
                <a:solidFill>
                  <a:srgbClr val="FF0000"/>
                </a:solidFill>
              </a:rPr>
              <a:t>gelecekteki fiyatı sabitlemek </a:t>
            </a:r>
            <a:r>
              <a:rPr lang="tr-TR" sz="2800" dirty="0"/>
              <a:t>amacıyla vadeli işlem piyasasında işlem yaparlar. </a:t>
            </a:r>
            <a:endParaRPr lang="tr-TR" sz="2800" dirty="0" smtClean="0"/>
          </a:p>
        </p:txBody>
      </p:sp>
    </p:spTree>
    <p:extLst>
      <p:ext uri="{BB962C8B-B14F-4D97-AF65-F5344CB8AC3E}">
        <p14:creationId xmlns:p14="http://schemas.microsoft.com/office/powerpoint/2010/main" val="417605978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smtClean="0"/>
              <a:t>Vadeli İşlem Piyasalarında Hangi Amaçlarla İşlem Yapılır? </a:t>
            </a:r>
            <a:endParaRPr lang="tr-TR" sz="3200" dirty="0"/>
          </a:p>
        </p:txBody>
      </p:sp>
      <p:sp>
        <p:nvSpPr>
          <p:cNvPr id="3" name="İçerik Yer Tutucusu 2"/>
          <p:cNvSpPr>
            <a:spLocks noGrp="1"/>
          </p:cNvSpPr>
          <p:nvPr>
            <p:ph idx="1"/>
          </p:nvPr>
        </p:nvSpPr>
        <p:spPr/>
        <p:txBody>
          <a:bodyPr>
            <a:noAutofit/>
          </a:bodyPr>
          <a:lstStyle/>
          <a:p>
            <a:pPr algn="just"/>
            <a:r>
              <a:rPr lang="tr-TR" sz="2800" b="1" dirty="0" smtClean="0">
                <a:solidFill>
                  <a:srgbClr val="FF0000"/>
                </a:solidFill>
              </a:rPr>
              <a:t>Spekülasyon </a:t>
            </a:r>
            <a:r>
              <a:rPr lang="tr-TR" sz="2800" b="1" dirty="0">
                <a:solidFill>
                  <a:srgbClr val="FF0000"/>
                </a:solidFill>
              </a:rPr>
              <a:t>Amaçlı İşlemler: </a:t>
            </a:r>
            <a:r>
              <a:rPr lang="tr-TR" sz="2800" dirty="0"/>
              <a:t>Spekülasyon amaçlı işlem yapan yatırımcılar </a:t>
            </a:r>
            <a:r>
              <a:rPr lang="tr-TR" sz="2800" b="1" dirty="0">
                <a:solidFill>
                  <a:srgbClr val="FF0000"/>
                </a:solidFill>
              </a:rPr>
              <a:t>fiyat hareketlerinden </a:t>
            </a:r>
            <a:r>
              <a:rPr lang="tr-TR" sz="2800" b="1" dirty="0" smtClean="0">
                <a:solidFill>
                  <a:srgbClr val="FF0000"/>
                </a:solidFill>
              </a:rPr>
              <a:t>kazanç</a:t>
            </a:r>
            <a:r>
              <a:rPr lang="tr-TR" sz="2800" dirty="0" smtClean="0"/>
              <a:t> sağlamak </a:t>
            </a:r>
            <a:r>
              <a:rPr lang="tr-TR" sz="2800" dirty="0"/>
              <a:t>üzere risk alırlar. Spekülatörler bu suretle piyasaların likit olmasını sağlarlar. </a:t>
            </a:r>
          </a:p>
        </p:txBody>
      </p:sp>
    </p:spTree>
    <p:extLst>
      <p:ext uri="{BB962C8B-B14F-4D97-AF65-F5344CB8AC3E}">
        <p14:creationId xmlns:p14="http://schemas.microsoft.com/office/powerpoint/2010/main" val="412209998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Vadeli İşlem Piyasalarında Hangi Amaçlarla İşlem Yapılır? </a:t>
            </a:r>
            <a:endParaRPr lang="tr-TR" sz="3200" dirty="0"/>
          </a:p>
        </p:txBody>
      </p:sp>
      <p:sp>
        <p:nvSpPr>
          <p:cNvPr id="3" name="İçerik Yer Tutucusu 2"/>
          <p:cNvSpPr>
            <a:spLocks noGrp="1"/>
          </p:cNvSpPr>
          <p:nvPr>
            <p:ph idx="1"/>
          </p:nvPr>
        </p:nvSpPr>
        <p:spPr/>
        <p:txBody>
          <a:bodyPr>
            <a:noAutofit/>
          </a:bodyPr>
          <a:lstStyle/>
          <a:p>
            <a:pPr algn="just"/>
            <a:r>
              <a:rPr lang="tr-TR" sz="2800" b="1" dirty="0">
                <a:solidFill>
                  <a:srgbClr val="FF0000"/>
                </a:solidFill>
              </a:rPr>
              <a:t>Arbitraj Amaçlı İşlemler: </a:t>
            </a:r>
            <a:r>
              <a:rPr lang="tr-TR" sz="2800" dirty="0"/>
              <a:t>Aynı anda, aynı vadeli işlem sözleşmelerinin işlem gördüğü piyasalar arasındaki fiyat farklarından veya spot piyasa ile vadeli piyasa arasındaki </a:t>
            </a:r>
            <a:r>
              <a:rPr lang="tr-TR" sz="2800" b="1" dirty="0">
                <a:solidFill>
                  <a:srgbClr val="FF0000"/>
                </a:solidFill>
              </a:rPr>
              <a:t>fiyat farklılıklarından faydalanılarak kar elde etmek </a:t>
            </a:r>
            <a:r>
              <a:rPr lang="tr-TR" sz="2800" dirty="0"/>
              <a:t>amacıyla yapılan işlemlerdir. Aynı anda bir piyasada alım, diğer piyasada da satım yapıldığı için açık pozisyon taşınmamakta yani herhangi bir risk alınmamaktadır.</a:t>
            </a:r>
          </a:p>
        </p:txBody>
      </p:sp>
    </p:spTree>
    <p:extLst>
      <p:ext uri="{BB962C8B-B14F-4D97-AF65-F5344CB8AC3E}">
        <p14:creationId xmlns:p14="http://schemas.microsoft.com/office/powerpoint/2010/main" val="99685557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79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9679"/>
          <a:stretch/>
        </p:blipFill>
        <p:spPr bwMode="auto">
          <a:xfrm>
            <a:off x="2119745" y="2576942"/>
            <a:ext cx="7959438" cy="185015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Vadeli İşlem Sözleşmelerinde Alıp Satmak Ne Anlama Gelir? </a:t>
            </a:r>
            <a:endParaRPr lang="tr-TR" sz="3200" cap="none" dirty="0"/>
          </a:p>
        </p:txBody>
      </p:sp>
      <p:sp>
        <p:nvSpPr>
          <p:cNvPr id="3" name="İçerik Yer Tutucusu 2"/>
          <p:cNvSpPr>
            <a:spLocks noGrp="1"/>
          </p:cNvSpPr>
          <p:nvPr>
            <p:ph idx="1"/>
          </p:nvPr>
        </p:nvSpPr>
        <p:spPr>
          <a:xfrm>
            <a:off x="2231136" y="4707082"/>
            <a:ext cx="7729728" cy="1032945"/>
          </a:xfrm>
        </p:spPr>
        <p:txBody>
          <a:bodyPr>
            <a:noAutofit/>
          </a:bodyPr>
          <a:lstStyle/>
          <a:p>
            <a:pPr algn="just"/>
            <a:r>
              <a:rPr lang="tr-TR" sz="2800" b="1" dirty="0" smtClean="0">
                <a:solidFill>
                  <a:srgbClr val="FF0000"/>
                </a:solidFill>
              </a:rPr>
              <a:t>Uzun Pozisyon:  </a:t>
            </a:r>
            <a:r>
              <a:rPr lang="tr-TR" sz="2800" dirty="0" smtClean="0"/>
              <a:t>Dayanak malı alma yükümlüğünde olan taraf</a:t>
            </a:r>
          </a:p>
          <a:p>
            <a:pPr algn="just"/>
            <a:r>
              <a:rPr lang="tr-TR" sz="2800" b="1" dirty="0" smtClean="0">
                <a:solidFill>
                  <a:srgbClr val="FF0000"/>
                </a:solidFill>
              </a:rPr>
              <a:t>Kısa Pozisyon: </a:t>
            </a:r>
            <a:r>
              <a:rPr lang="tr-TR" sz="2800" dirty="0"/>
              <a:t>Dayanak malı </a:t>
            </a:r>
            <a:r>
              <a:rPr lang="tr-TR" sz="2800" dirty="0" smtClean="0"/>
              <a:t>satma yükümlüğünde </a:t>
            </a:r>
            <a:r>
              <a:rPr lang="tr-TR" sz="2800" dirty="0"/>
              <a:t>olan </a:t>
            </a:r>
            <a:r>
              <a:rPr lang="tr-TR" sz="2800" dirty="0" smtClean="0"/>
              <a:t>taraf</a:t>
            </a:r>
            <a:endParaRPr lang="tr-TR" sz="2800" dirty="0"/>
          </a:p>
        </p:txBody>
      </p:sp>
    </p:spTree>
    <p:extLst>
      <p:ext uri="{BB962C8B-B14F-4D97-AF65-F5344CB8AC3E}">
        <p14:creationId xmlns:p14="http://schemas.microsoft.com/office/powerpoint/2010/main" val="114706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28871" b="-1"/>
          <a:stretch/>
        </p:blipFill>
        <p:spPr bwMode="auto">
          <a:xfrm>
            <a:off x="1153391" y="852053"/>
            <a:ext cx="9579856" cy="53721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19337326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Vadeli İşlem Türleri Nelerdir? </a:t>
            </a:r>
            <a:endParaRPr lang="tr-TR" sz="3200" cap="none" dirty="0"/>
          </a:p>
        </p:txBody>
      </p:sp>
      <p:sp>
        <p:nvSpPr>
          <p:cNvPr id="3" name="İçerik Yer Tutucusu 2"/>
          <p:cNvSpPr>
            <a:spLocks noGrp="1"/>
          </p:cNvSpPr>
          <p:nvPr>
            <p:ph idx="1"/>
          </p:nvPr>
        </p:nvSpPr>
        <p:spPr/>
        <p:txBody>
          <a:bodyPr>
            <a:normAutofit/>
          </a:bodyPr>
          <a:lstStyle/>
          <a:p>
            <a:r>
              <a:rPr lang="tr-TR" sz="2800" dirty="0" smtClean="0"/>
              <a:t>Forward İşlemler/Sözleşmeler</a:t>
            </a:r>
          </a:p>
          <a:p>
            <a:r>
              <a:rPr lang="tr-TR" sz="2800" dirty="0" smtClean="0"/>
              <a:t>Future İşlemler</a:t>
            </a:r>
            <a:r>
              <a:rPr lang="tr-TR" sz="2800" dirty="0"/>
              <a:t>/Sözleşmeler</a:t>
            </a:r>
            <a:endParaRPr lang="tr-TR" sz="2800" dirty="0" smtClean="0"/>
          </a:p>
          <a:p>
            <a:r>
              <a:rPr lang="tr-TR" sz="2800" dirty="0" smtClean="0"/>
              <a:t>Opsiyonlu İşlemler/Sözleşmeler</a:t>
            </a:r>
          </a:p>
          <a:p>
            <a:r>
              <a:rPr lang="tr-TR" sz="2800" dirty="0" smtClean="0"/>
              <a:t>Swap İşlemler/Sözleşmeler</a:t>
            </a:r>
            <a:endParaRPr lang="tr-TR" sz="2800" dirty="0"/>
          </a:p>
        </p:txBody>
      </p:sp>
    </p:spTree>
    <p:extLst>
      <p:ext uri="{BB962C8B-B14F-4D97-AF65-F5344CB8AC3E}">
        <p14:creationId xmlns:p14="http://schemas.microsoft.com/office/powerpoint/2010/main" val="16228095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Forward İşlemler</a:t>
            </a:r>
            <a:endParaRPr lang="tr-TR" sz="3200" cap="none" dirty="0"/>
          </a:p>
        </p:txBody>
      </p:sp>
      <p:sp>
        <p:nvSpPr>
          <p:cNvPr id="5" name="İçerik Yer Tutucusu 4"/>
          <p:cNvSpPr>
            <a:spLocks noGrp="1"/>
          </p:cNvSpPr>
          <p:nvPr>
            <p:ph idx="1"/>
          </p:nvPr>
        </p:nvSpPr>
        <p:spPr/>
        <p:txBody>
          <a:bodyPr>
            <a:noAutofit/>
          </a:bodyPr>
          <a:lstStyle/>
          <a:p>
            <a:pPr algn="just"/>
            <a:r>
              <a:rPr lang="tr-TR" sz="2600" dirty="0"/>
              <a:t>Forward aslında en basit türev üründür. </a:t>
            </a:r>
            <a:endParaRPr lang="tr-TR" sz="2600" dirty="0" smtClean="0"/>
          </a:p>
          <a:p>
            <a:pPr algn="just"/>
            <a:r>
              <a:rPr lang="tr-TR" sz="2600" dirty="0" smtClean="0"/>
              <a:t>Forward</a:t>
            </a:r>
            <a:r>
              <a:rPr lang="tr-TR" sz="2600" dirty="0"/>
              <a:t>; organize </a:t>
            </a:r>
            <a:r>
              <a:rPr lang="tr-TR" sz="2600" dirty="0" smtClean="0"/>
              <a:t>olmamış/tezgah üstü serbest </a:t>
            </a:r>
            <a:r>
              <a:rPr lang="tr-TR" sz="2600" dirty="0"/>
              <a:t>piyasada belirli bir emtia ya da finansal varlığı gelecekteki belirli bir tarihte belirli bir fiyattan alma veya satma anlaşmasıdır</a:t>
            </a:r>
            <a:r>
              <a:rPr lang="tr-TR" sz="2600" dirty="0" smtClean="0"/>
              <a:t>.</a:t>
            </a:r>
          </a:p>
          <a:p>
            <a:pPr algn="just"/>
            <a:r>
              <a:rPr lang="tr-TR" sz="2600" dirty="0"/>
              <a:t>Vade tarihi geldiğinde işlem ne olursa olsun gerçekleştirilir. </a:t>
            </a:r>
          </a:p>
          <a:p>
            <a:pPr algn="just"/>
            <a:endParaRPr lang="tr-TR" sz="2600" dirty="0" smtClean="0"/>
          </a:p>
        </p:txBody>
      </p:sp>
    </p:spTree>
    <p:extLst>
      <p:ext uri="{BB962C8B-B14F-4D97-AF65-F5344CB8AC3E}">
        <p14:creationId xmlns:p14="http://schemas.microsoft.com/office/powerpoint/2010/main" val="130966051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Pazar ve Domates Örneği»Türev Piyasaları</a:t>
            </a:r>
            <a:endParaRPr lang="tr-TR" sz="3200" dirty="0"/>
          </a:p>
        </p:txBody>
      </p:sp>
      <p:sp>
        <p:nvSpPr>
          <p:cNvPr id="3" name="İçerik Yer Tutucusu 2"/>
          <p:cNvSpPr>
            <a:spLocks noGrp="1"/>
          </p:cNvSpPr>
          <p:nvPr>
            <p:ph idx="1"/>
          </p:nvPr>
        </p:nvSpPr>
        <p:spPr/>
        <p:txBody>
          <a:bodyPr>
            <a:noAutofit/>
          </a:bodyPr>
          <a:lstStyle/>
          <a:p>
            <a:pPr algn="just"/>
            <a:r>
              <a:rPr lang="tr-TR" sz="2800" dirty="0" smtClean="0"/>
              <a:t>Anlaşmaya göre </a:t>
            </a:r>
            <a:r>
              <a:rPr lang="tr-TR" sz="2800" dirty="0"/>
              <a:t>satıcı gelecek hafta 1 kilo domatesi size </a:t>
            </a:r>
            <a:r>
              <a:rPr lang="tr-TR" sz="2800" dirty="0" smtClean="0"/>
              <a:t>üzerinde </a:t>
            </a:r>
            <a:r>
              <a:rPr lang="tr-TR" sz="2800" dirty="0"/>
              <a:t>anlaştığınız fiyattan vermeyi </a:t>
            </a:r>
            <a:r>
              <a:rPr lang="tr-TR" sz="2800" dirty="0" smtClean="0"/>
              <a:t>taahhüt </a:t>
            </a:r>
            <a:r>
              <a:rPr lang="tr-TR" sz="2800" dirty="0"/>
              <a:t>etti, siz de bu fiyattan almayı garanti ettiniz ve bunu da aranızda yaptığınız yazılı bir </a:t>
            </a:r>
            <a:r>
              <a:rPr lang="tr-TR" sz="2800" dirty="0" smtClean="0"/>
              <a:t>sözleşmeye </a:t>
            </a:r>
            <a:r>
              <a:rPr lang="tr-TR" sz="2800" dirty="0"/>
              <a:t>bağladınız. </a:t>
            </a:r>
            <a:endParaRPr lang="tr-TR" sz="2800" dirty="0" smtClean="0"/>
          </a:p>
          <a:p>
            <a:pPr algn="just"/>
            <a:r>
              <a:rPr lang="tr-TR" sz="2800" dirty="0" smtClean="0"/>
              <a:t>İmzalanan sözleşme </a:t>
            </a:r>
            <a:r>
              <a:rPr lang="tr-TR" sz="2800" b="1" dirty="0" smtClean="0">
                <a:solidFill>
                  <a:srgbClr val="FF0000"/>
                </a:solidFill>
              </a:rPr>
              <a:t>aslında bir vadeli işlem sözleşmesi</a:t>
            </a:r>
            <a:r>
              <a:rPr lang="tr-TR" sz="2800" dirty="0" smtClean="0"/>
              <a:t>dir. </a:t>
            </a:r>
            <a:endParaRPr lang="tr-TR" sz="2800" dirty="0"/>
          </a:p>
        </p:txBody>
      </p:sp>
    </p:spTree>
    <p:extLst>
      <p:ext uri="{BB962C8B-B14F-4D97-AF65-F5344CB8AC3E}">
        <p14:creationId xmlns:p14="http://schemas.microsoft.com/office/powerpoint/2010/main" val="358113026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Futures İşlemler</a:t>
            </a:r>
            <a:endParaRPr lang="tr-TR" sz="3200" cap="none" dirty="0"/>
          </a:p>
        </p:txBody>
      </p:sp>
      <p:sp>
        <p:nvSpPr>
          <p:cNvPr id="3" name="İçerik Yer Tutucusu 2"/>
          <p:cNvSpPr>
            <a:spLocks noGrp="1"/>
          </p:cNvSpPr>
          <p:nvPr>
            <p:ph idx="1"/>
          </p:nvPr>
        </p:nvSpPr>
        <p:spPr/>
        <p:txBody>
          <a:bodyPr>
            <a:noAutofit/>
          </a:bodyPr>
          <a:lstStyle/>
          <a:p>
            <a:pPr algn="just"/>
            <a:r>
              <a:rPr lang="tr-TR" sz="2800" dirty="0"/>
              <a:t>Vadeli işlem sözleşmeleri iki taraf arasında ileri bir tarihte </a:t>
            </a:r>
            <a:r>
              <a:rPr lang="tr-TR" sz="2800" b="1" dirty="0">
                <a:solidFill>
                  <a:srgbClr val="FF0000"/>
                </a:solidFill>
              </a:rPr>
              <a:t>standart miktar ve kalitede </a:t>
            </a:r>
            <a:r>
              <a:rPr lang="tr-TR" sz="2800" dirty="0"/>
              <a:t>bir emtia ya da finansal varlığın önceden belirlenmiş bir fiyat üzerinden alınıp, satılmasını sağlayan anlaşmadır. </a:t>
            </a:r>
            <a:endParaRPr lang="tr-TR" sz="2800" dirty="0" smtClean="0"/>
          </a:p>
          <a:p>
            <a:pPr algn="just"/>
            <a:r>
              <a:rPr lang="tr-TR" sz="2800" dirty="0" smtClean="0"/>
              <a:t>Bir </a:t>
            </a:r>
            <a:r>
              <a:rPr lang="tr-TR" sz="2800" dirty="0"/>
              <a:t>futures sözleşmesi </a:t>
            </a:r>
            <a:r>
              <a:rPr lang="tr-TR" sz="2800" b="1" dirty="0">
                <a:solidFill>
                  <a:srgbClr val="FF0000"/>
                </a:solidFill>
              </a:rPr>
              <a:t>standart süre ve tutarı </a:t>
            </a:r>
            <a:r>
              <a:rPr lang="tr-TR" sz="2800" dirty="0"/>
              <a:t>içeren, organize edilmiş borsalarda işlem gören </a:t>
            </a:r>
            <a:r>
              <a:rPr lang="tr-TR" sz="2800" dirty="0" smtClean="0"/>
              <a:t>bir </a:t>
            </a:r>
            <a:r>
              <a:rPr lang="tr-TR" sz="2800" dirty="0"/>
              <a:t>anlaşmadır. </a:t>
            </a:r>
          </a:p>
        </p:txBody>
      </p:sp>
    </p:spTree>
    <p:extLst>
      <p:ext uri="{BB962C8B-B14F-4D97-AF65-F5344CB8AC3E}">
        <p14:creationId xmlns:p14="http://schemas.microsoft.com/office/powerpoint/2010/main" val="43062443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Future İşlemler</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Futures </a:t>
            </a:r>
            <a:r>
              <a:rPr lang="tr-TR" sz="2800" dirty="0"/>
              <a:t>sözleşmelerin iki önemli avantajı söz konusudur. </a:t>
            </a:r>
            <a:r>
              <a:rPr lang="tr-TR" sz="2800" dirty="0" smtClean="0"/>
              <a:t>Bunlar </a:t>
            </a:r>
            <a:r>
              <a:rPr lang="tr-TR" sz="2800" b="1" dirty="0">
                <a:solidFill>
                  <a:srgbClr val="FF0000"/>
                </a:solidFill>
              </a:rPr>
              <a:t>işlem görme çabukluğu ve akışkanlık</a:t>
            </a:r>
            <a:r>
              <a:rPr lang="tr-TR" sz="2800" dirty="0"/>
              <a:t>tır. </a:t>
            </a:r>
            <a:endParaRPr lang="tr-TR" sz="2800" dirty="0" smtClean="0"/>
          </a:p>
          <a:p>
            <a:pPr algn="just"/>
            <a:r>
              <a:rPr lang="tr-TR" sz="2800" dirty="0" smtClean="0"/>
              <a:t>Bir </a:t>
            </a:r>
            <a:r>
              <a:rPr lang="tr-TR" sz="2800" dirty="0"/>
              <a:t>futures sözleşmesi taraflar arasında kolayca değiştirilebilir ve fiyat etkilemeksizin büyük tutarlarda işlem görebilir. </a:t>
            </a:r>
            <a:endParaRPr lang="tr-TR" sz="2800" dirty="0" smtClean="0"/>
          </a:p>
        </p:txBody>
      </p:sp>
    </p:spTree>
    <p:extLst>
      <p:ext uri="{BB962C8B-B14F-4D97-AF65-F5344CB8AC3E}">
        <p14:creationId xmlns:p14="http://schemas.microsoft.com/office/powerpoint/2010/main" val="280828657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Resim 4">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Future İşlemler</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Bir </a:t>
            </a:r>
            <a:r>
              <a:rPr lang="tr-TR" sz="2800" dirty="0"/>
              <a:t>yatırımcı futures sözleşmesi satabilmek için bu sözleşmelerin kapsamında olan varlığa sahip olmak zorunda değildir. </a:t>
            </a:r>
            <a:endParaRPr lang="tr-TR" sz="2800" dirty="0" smtClean="0"/>
          </a:p>
          <a:p>
            <a:pPr algn="just"/>
            <a:r>
              <a:rPr lang="tr-TR" sz="2800" dirty="0" smtClean="0"/>
              <a:t>Başka </a:t>
            </a:r>
            <a:r>
              <a:rPr lang="tr-TR" sz="2800" dirty="0"/>
              <a:t>bir deyişle futures sözleşmesi belirli bir finansal varlığı örneğin yabancı para, hisse senedi veya tahvile bağlı olarak çalışır. </a:t>
            </a:r>
          </a:p>
        </p:txBody>
      </p:sp>
    </p:spTree>
    <p:extLst>
      <p:ext uri="{BB962C8B-B14F-4D97-AF65-F5344CB8AC3E}">
        <p14:creationId xmlns:p14="http://schemas.microsoft.com/office/powerpoint/2010/main" val="92330094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Opsiyonlar</a:t>
            </a:r>
            <a:endParaRPr lang="tr-TR" sz="3200" cap="none" dirty="0"/>
          </a:p>
        </p:txBody>
      </p:sp>
      <p:sp>
        <p:nvSpPr>
          <p:cNvPr id="5" name="İçerik Yer Tutucusu 4"/>
          <p:cNvSpPr>
            <a:spLocks noGrp="1"/>
          </p:cNvSpPr>
          <p:nvPr>
            <p:ph idx="1"/>
          </p:nvPr>
        </p:nvSpPr>
        <p:spPr/>
        <p:txBody>
          <a:bodyPr>
            <a:noAutofit/>
          </a:bodyPr>
          <a:lstStyle/>
          <a:p>
            <a:pPr algn="just"/>
            <a:r>
              <a:rPr lang="tr-TR" sz="2800" dirty="0"/>
              <a:t>Opsiyon, alıcı ve satıcı arasında yapılan geleceğe dair bir sözleşmedir. </a:t>
            </a:r>
            <a:endParaRPr lang="tr-TR" sz="2800" dirty="0" smtClean="0"/>
          </a:p>
          <a:p>
            <a:pPr algn="just"/>
            <a:r>
              <a:rPr lang="tr-TR" sz="2800" dirty="0" smtClean="0"/>
              <a:t>Bu </a:t>
            </a:r>
            <a:r>
              <a:rPr lang="tr-TR" sz="2800" dirty="0"/>
              <a:t>sözleşmeyle, opsiyonu satın alan taraf, belirli bir fiyat üzerinden </a:t>
            </a:r>
            <a:r>
              <a:rPr lang="tr-TR" sz="2800" b="1" dirty="0">
                <a:solidFill>
                  <a:srgbClr val="FF0000"/>
                </a:solidFill>
              </a:rPr>
              <a:t>opsiyon konusu varlığı alma veya satma hakkı</a:t>
            </a:r>
            <a:r>
              <a:rPr lang="tr-TR" sz="2800" dirty="0"/>
              <a:t>na sahip olmaktadır. </a:t>
            </a:r>
            <a:endParaRPr lang="tr-TR" sz="2800" dirty="0" smtClean="0"/>
          </a:p>
          <a:p>
            <a:pPr algn="just"/>
            <a:r>
              <a:rPr lang="tr-TR" sz="2800" dirty="0" smtClean="0"/>
              <a:t>Bunun </a:t>
            </a:r>
            <a:r>
              <a:rPr lang="tr-TR" sz="2800" dirty="0"/>
              <a:t>için alıcı, satıcıya opsiyon fiyatı da denilen bir </a:t>
            </a:r>
            <a:r>
              <a:rPr lang="tr-TR" sz="2800" b="1" dirty="0">
                <a:solidFill>
                  <a:srgbClr val="FF0000"/>
                </a:solidFill>
              </a:rPr>
              <a:t>prim</a:t>
            </a:r>
            <a:r>
              <a:rPr lang="tr-TR" sz="2800" dirty="0"/>
              <a:t> öder. </a:t>
            </a:r>
            <a:endParaRPr lang="tr-TR" sz="2800" dirty="0" smtClean="0"/>
          </a:p>
        </p:txBody>
      </p:sp>
    </p:spTree>
    <p:extLst>
      <p:ext uri="{BB962C8B-B14F-4D97-AF65-F5344CB8AC3E}">
        <p14:creationId xmlns:p14="http://schemas.microsoft.com/office/powerpoint/2010/main" val="14039890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Opsiyonlar</a:t>
            </a:r>
            <a:endParaRPr lang="tr-TR" sz="3200" cap="none" dirty="0"/>
          </a:p>
        </p:txBody>
      </p:sp>
      <p:sp>
        <p:nvSpPr>
          <p:cNvPr id="5" name="İçerik Yer Tutucusu 4"/>
          <p:cNvSpPr>
            <a:spLocks noGrp="1"/>
          </p:cNvSpPr>
          <p:nvPr>
            <p:ph idx="1"/>
          </p:nvPr>
        </p:nvSpPr>
        <p:spPr/>
        <p:txBody>
          <a:bodyPr>
            <a:noAutofit/>
          </a:bodyPr>
          <a:lstStyle/>
          <a:p>
            <a:pPr algn="just"/>
            <a:r>
              <a:rPr lang="tr-TR" sz="2800" dirty="0" smtClean="0"/>
              <a:t>Diğer </a:t>
            </a:r>
            <a:r>
              <a:rPr lang="tr-TR" sz="2800" dirty="0"/>
              <a:t>taraftan opsiyonu satan tarafın satmış olduğu opsiyon sözleşmesinin call opsiyon </a:t>
            </a:r>
            <a:r>
              <a:rPr lang="tr-TR" sz="2800" b="1" dirty="0">
                <a:solidFill>
                  <a:srgbClr val="FF0000"/>
                </a:solidFill>
              </a:rPr>
              <a:t>(alış opsiyonu) </a:t>
            </a:r>
            <a:r>
              <a:rPr lang="tr-TR" sz="2800" dirty="0"/>
              <a:t>olması durumunda, alıcı talep ettiğinde önceden anlaşılan fiyat üzerinden varlığı teslim etme yükümlülüğünü üstlenmektedir. </a:t>
            </a:r>
          </a:p>
        </p:txBody>
      </p:sp>
    </p:spTree>
    <p:extLst>
      <p:ext uri="{BB962C8B-B14F-4D97-AF65-F5344CB8AC3E}">
        <p14:creationId xmlns:p14="http://schemas.microsoft.com/office/powerpoint/2010/main" val="182107509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Opsiyonlar</a:t>
            </a:r>
            <a:endParaRPr lang="tr-TR" sz="3200" cap="none" dirty="0"/>
          </a:p>
        </p:txBody>
      </p:sp>
      <p:sp>
        <p:nvSpPr>
          <p:cNvPr id="5" name="İçerik Yer Tutucusu 4"/>
          <p:cNvSpPr>
            <a:spLocks noGrp="1"/>
          </p:cNvSpPr>
          <p:nvPr>
            <p:ph idx="1"/>
          </p:nvPr>
        </p:nvSpPr>
        <p:spPr/>
        <p:txBody>
          <a:bodyPr>
            <a:noAutofit/>
          </a:bodyPr>
          <a:lstStyle/>
          <a:p>
            <a:pPr algn="just"/>
            <a:r>
              <a:rPr lang="tr-TR" sz="2800" dirty="0" smtClean="0"/>
              <a:t>Eğer </a:t>
            </a:r>
            <a:r>
              <a:rPr lang="tr-TR" sz="2800" dirty="0"/>
              <a:t>işlem yapılan opsiyon sözleşmesi put opsiyonu </a:t>
            </a:r>
            <a:r>
              <a:rPr lang="tr-TR" sz="2800" b="1" dirty="0">
                <a:solidFill>
                  <a:srgbClr val="FF0000"/>
                </a:solidFill>
              </a:rPr>
              <a:t>(satış opsiyonu) </a:t>
            </a:r>
            <a:r>
              <a:rPr lang="tr-TR" sz="2800" dirty="0"/>
              <a:t>ise satıcı dayanak varlığı kullanım fiyatı üzerinden satın almak zorundadır. </a:t>
            </a:r>
            <a:endParaRPr lang="tr-TR" sz="2800" dirty="0" smtClean="0"/>
          </a:p>
          <a:p>
            <a:pPr algn="just"/>
            <a:r>
              <a:rPr lang="tr-TR" sz="2800" dirty="0" smtClean="0"/>
              <a:t>Opsiyonlar, </a:t>
            </a:r>
            <a:r>
              <a:rPr lang="tr-TR" sz="2800" dirty="0"/>
              <a:t>organize piyasalarda işlem gördüğü gibi tezgâh üstü piyasalarda da işlem görmektedir. </a:t>
            </a:r>
            <a:endParaRPr lang="tr-TR" sz="2800" dirty="0" smtClean="0"/>
          </a:p>
        </p:txBody>
      </p:sp>
    </p:spTree>
    <p:extLst>
      <p:ext uri="{BB962C8B-B14F-4D97-AF65-F5344CB8AC3E}">
        <p14:creationId xmlns:p14="http://schemas.microsoft.com/office/powerpoint/2010/main" val="3859615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Opsiyonlar</a:t>
            </a:r>
            <a:endParaRPr lang="tr-TR" sz="3200" cap="none" dirty="0"/>
          </a:p>
        </p:txBody>
      </p:sp>
      <p:sp>
        <p:nvSpPr>
          <p:cNvPr id="5" name="İçerik Yer Tutucusu 4"/>
          <p:cNvSpPr>
            <a:spLocks noGrp="1"/>
          </p:cNvSpPr>
          <p:nvPr>
            <p:ph idx="1"/>
          </p:nvPr>
        </p:nvSpPr>
        <p:spPr/>
        <p:txBody>
          <a:bodyPr>
            <a:noAutofit/>
          </a:bodyPr>
          <a:lstStyle/>
          <a:p>
            <a:pPr algn="just"/>
            <a:r>
              <a:rPr lang="tr-TR" sz="2800" dirty="0" smtClean="0"/>
              <a:t>Opsiyonlar </a:t>
            </a:r>
            <a:r>
              <a:rPr lang="tr-TR" sz="2800" dirty="0"/>
              <a:t>temelde </a:t>
            </a:r>
            <a:r>
              <a:rPr lang="tr-TR" sz="2800" dirty="0" smtClean="0"/>
              <a:t>iki </a:t>
            </a:r>
            <a:r>
              <a:rPr lang="tr-TR" sz="2800" dirty="0"/>
              <a:t>tipe </a:t>
            </a:r>
            <a:r>
              <a:rPr lang="tr-TR" sz="2800" dirty="0" smtClean="0"/>
              <a:t>ayrılır. Bunlar</a:t>
            </a:r>
            <a:r>
              <a:rPr lang="tr-TR" sz="2800" dirty="0"/>
              <a:t>; </a:t>
            </a:r>
            <a:endParaRPr lang="tr-TR" sz="2800" dirty="0" smtClean="0"/>
          </a:p>
          <a:p>
            <a:pPr marL="514350" indent="-514350" algn="just">
              <a:buFont typeface="+mj-lt"/>
              <a:buAutoNum type="arabicPeriod"/>
            </a:pPr>
            <a:r>
              <a:rPr lang="tr-TR" sz="2800" dirty="0" smtClean="0"/>
              <a:t>Opsiyon </a:t>
            </a:r>
            <a:r>
              <a:rPr lang="tr-TR" sz="2800" dirty="0"/>
              <a:t>kullanım işleminin sadece vade tarihinde gerçekleştirilebildiği </a:t>
            </a:r>
            <a:r>
              <a:rPr lang="tr-TR" sz="2800" b="1" dirty="0">
                <a:solidFill>
                  <a:srgbClr val="FF0000"/>
                </a:solidFill>
              </a:rPr>
              <a:t>Avrupa tipi opsiyon</a:t>
            </a:r>
            <a:r>
              <a:rPr lang="tr-TR" sz="2800" dirty="0"/>
              <a:t>, </a:t>
            </a:r>
            <a:endParaRPr lang="tr-TR" sz="2800" dirty="0" smtClean="0"/>
          </a:p>
          <a:p>
            <a:pPr marL="514350" indent="-514350" algn="just">
              <a:buFont typeface="+mj-lt"/>
              <a:buAutoNum type="arabicPeriod"/>
            </a:pPr>
            <a:r>
              <a:rPr lang="tr-TR" sz="2800" dirty="0" smtClean="0"/>
              <a:t>Opsiyon </a:t>
            </a:r>
            <a:r>
              <a:rPr lang="tr-TR" sz="2800" dirty="0"/>
              <a:t>alıcısına istediği zaman opsiyonu kullanabilme olanağı sağlayan </a:t>
            </a:r>
            <a:r>
              <a:rPr lang="tr-TR" sz="2800" b="1" dirty="0">
                <a:solidFill>
                  <a:srgbClr val="FF0000"/>
                </a:solidFill>
              </a:rPr>
              <a:t>Amerikan tipi </a:t>
            </a:r>
            <a:r>
              <a:rPr lang="tr-TR" sz="2800" b="1" dirty="0" smtClean="0">
                <a:solidFill>
                  <a:srgbClr val="FF0000"/>
                </a:solidFill>
              </a:rPr>
              <a:t>opsiyon</a:t>
            </a:r>
            <a:r>
              <a:rPr lang="tr-TR" sz="2800" dirty="0"/>
              <a:t>.</a:t>
            </a:r>
            <a:endParaRPr lang="tr-TR" sz="2800" dirty="0" smtClean="0"/>
          </a:p>
        </p:txBody>
      </p:sp>
    </p:spTree>
    <p:extLst>
      <p:ext uri="{BB962C8B-B14F-4D97-AF65-F5344CB8AC3E}">
        <p14:creationId xmlns:p14="http://schemas.microsoft.com/office/powerpoint/2010/main" val="385961557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8139"/>
          <a:stretch/>
        </p:blipFill>
        <p:spPr bwMode="auto">
          <a:xfrm>
            <a:off x="2130137" y="2452250"/>
            <a:ext cx="7969827" cy="3762375"/>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Kullanım Fiyatı (Exercise Price-Strike Price) Nedir?</a:t>
            </a:r>
            <a:endParaRPr lang="tr-TR" sz="3200" cap="none" dirty="0"/>
          </a:p>
        </p:txBody>
      </p:sp>
    </p:spTree>
    <p:extLst>
      <p:ext uri="{BB962C8B-B14F-4D97-AF65-F5344CB8AC3E}">
        <p14:creationId xmlns:p14="http://schemas.microsoft.com/office/powerpoint/2010/main" val="217163722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Swap</a:t>
            </a:r>
            <a:endParaRPr lang="tr-TR" sz="3200" cap="none" dirty="0"/>
          </a:p>
        </p:txBody>
      </p:sp>
      <p:sp>
        <p:nvSpPr>
          <p:cNvPr id="5" name="İçerik Yer Tutucusu 4"/>
          <p:cNvSpPr>
            <a:spLocks noGrp="1"/>
          </p:cNvSpPr>
          <p:nvPr>
            <p:ph idx="1"/>
          </p:nvPr>
        </p:nvSpPr>
        <p:spPr/>
        <p:txBody>
          <a:bodyPr>
            <a:noAutofit/>
          </a:bodyPr>
          <a:lstStyle/>
          <a:p>
            <a:pPr algn="just"/>
            <a:r>
              <a:rPr lang="tr-TR" sz="2800" dirty="0"/>
              <a:t>Swap kelimesi değişim, takas anlamına gelmektedir. </a:t>
            </a:r>
            <a:endParaRPr lang="tr-TR" sz="2800" dirty="0" smtClean="0"/>
          </a:p>
          <a:p>
            <a:pPr algn="just"/>
            <a:r>
              <a:rPr lang="tr-TR" sz="2800" dirty="0" smtClean="0"/>
              <a:t>Swap </a:t>
            </a:r>
            <a:r>
              <a:rPr lang="tr-TR" sz="2800" dirty="0"/>
              <a:t>işlemler temel </a:t>
            </a:r>
            <a:r>
              <a:rPr lang="tr-TR" sz="2800" dirty="0" smtClean="0"/>
              <a:t>olarak, </a:t>
            </a:r>
            <a:r>
              <a:rPr lang="tr-TR" sz="2800" dirty="0"/>
              <a:t>iki taraf arasında önceden belirlenen gelecekteki bir tarihte nakit akışlarının karşılıklı olarak değiştirilmesidir. </a:t>
            </a:r>
            <a:endParaRPr lang="tr-TR" sz="2800" dirty="0" smtClean="0"/>
          </a:p>
          <a:p>
            <a:pPr algn="just"/>
            <a:r>
              <a:rPr lang="tr-TR" sz="2800" dirty="0" smtClean="0"/>
              <a:t>Taraflar </a:t>
            </a:r>
            <a:r>
              <a:rPr lang="tr-TR" sz="2800" dirty="0"/>
              <a:t>bu anlaşma ile içinde bulundukları finansal koşulları kendi lehlerine değiştirmeyi amaç edinirler. </a:t>
            </a:r>
          </a:p>
        </p:txBody>
      </p:sp>
    </p:spTree>
    <p:extLst>
      <p:ext uri="{BB962C8B-B14F-4D97-AF65-F5344CB8AC3E}">
        <p14:creationId xmlns:p14="http://schemas.microsoft.com/office/powerpoint/2010/main" val="2384291903"/>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Swap</a:t>
            </a:r>
            <a:endParaRPr lang="tr-TR" sz="3200" cap="none" dirty="0"/>
          </a:p>
        </p:txBody>
      </p:sp>
      <p:sp>
        <p:nvSpPr>
          <p:cNvPr id="5" name="İçerik Yer Tutucusu 4"/>
          <p:cNvSpPr>
            <a:spLocks noGrp="1"/>
          </p:cNvSpPr>
          <p:nvPr>
            <p:ph idx="1"/>
          </p:nvPr>
        </p:nvSpPr>
        <p:spPr/>
        <p:txBody>
          <a:bodyPr>
            <a:noAutofit/>
          </a:bodyPr>
          <a:lstStyle/>
          <a:p>
            <a:pPr algn="just"/>
            <a:r>
              <a:rPr lang="tr-TR" sz="2800" dirty="0" smtClean="0"/>
              <a:t>Swaplar </a:t>
            </a:r>
            <a:r>
              <a:rPr lang="tr-TR" sz="2800" dirty="0"/>
              <a:t>temel olarak ikiye ayrılır. </a:t>
            </a:r>
            <a:r>
              <a:rPr lang="tr-TR" sz="2800" dirty="0" smtClean="0"/>
              <a:t>Bunlar</a:t>
            </a:r>
            <a:r>
              <a:rPr lang="tr-TR" sz="2800" dirty="0"/>
              <a:t>; faiz ödemelerinin takas edilmesi, başka bir anlatımla aynı nakit akışına sahip fakat </a:t>
            </a:r>
            <a:r>
              <a:rPr lang="tr-TR" sz="2800" b="1" dirty="0">
                <a:solidFill>
                  <a:srgbClr val="FF0000"/>
                </a:solidFill>
              </a:rPr>
              <a:t>biri sabit faizli diğeri değişken faizli iki nakit akışının faiz yükümlülüklerinin taraflarca değiştirilmesi</a:t>
            </a:r>
            <a:r>
              <a:rPr lang="tr-TR" sz="2800" dirty="0"/>
              <a:t>ni sağlayan </a:t>
            </a:r>
            <a:r>
              <a:rPr lang="tr-TR" sz="2800" b="1" dirty="0">
                <a:solidFill>
                  <a:srgbClr val="FF0000"/>
                </a:solidFill>
              </a:rPr>
              <a:t>faiz swapı</a:t>
            </a:r>
            <a:r>
              <a:rPr lang="tr-TR" sz="2800" dirty="0"/>
              <a:t>, iki tarafın karşılıklı olarak </a:t>
            </a:r>
            <a:r>
              <a:rPr lang="tr-TR" sz="2800" b="1" dirty="0">
                <a:solidFill>
                  <a:srgbClr val="FF0000"/>
                </a:solidFill>
              </a:rPr>
              <a:t>döviz</a:t>
            </a:r>
            <a:r>
              <a:rPr lang="tr-TR" sz="2800" dirty="0"/>
              <a:t> ve bu dövize bağlı faiz </a:t>
            </a:r>
            <a:r>
              <a:rPr lang="tr-TR" sz="2800" b="1" dirty="0">
                <a:solidFill>
                  <a:srgbClr val="FF0000"/>
                </a:solidFill>
              </a:rPr>
              <a:t>pozisyonlarını</a:t>
            </a:r>
            <a:r>
              <a:rPr lang="tr-TR" sz="2800" dirty="0"/>
              <a:t> anlaştıkları kur seviyesinden </a:t>
            </a:r>
            <a:r>
              <a:rPr lang="tr-TR" sz="2800" b="1" dirty="0">
                <a:solidFill>
                  <a:srgbClr val="FF0000"/>
                </a:solidFill>
              </a:rPr>
              <a:t>takas</a:t>
            </a:r>
            <a:r>
              <a:rPr lang="tr-TR" sz="2800" dirty="0"/>
              <a:t> etmelerini sağlayan </a:t>
            </a:r>
            <a:r>
              <a:rPr lang="tr-TR" sz="2800" b="1" dirty="0" smtClean="0">
                <a:solidFill>
                  <a:srgbClr val="FF0000"/>
                </a:solidFill>
              </a:rPr>
              <a:t>döviz/para </a:t>
            </a:r>
            <a:r>
              <a:rPr lang="tr-TR" sz="2800" b="1" dirty="0">
                <a:solidFill>
                  <a:srgbClr val="FF0000"/>
                </a:solidFill>
              </a:rPr>
              <a:t>swapı </a:t>
            </a:r>
            <a:r>
              <a:rPr lang="tr-TR" sz="2800" dirty="0"/>
              <a:t>şeklindedir. </a:t>
            </a:r>
          </a:p>
        </p:txBody>
      </p:sp>
    </p:spTree>
    <p:extLst>
      <p:ext uri="{BB962C8B-B14F-4D97-AF65-F5344CB8AC3E}">
        <p14:creationId xmlns:p14="http://schemas.microsoft.com/office/powerpoint/2010/main" val="187931180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Pazar ve Domates Örneği»Türev Piyasaları</a:t>
            </a:r>
            <a:endParaRPr lang="tr-TR" sz="3200" dirty="0"/>
          </a:p>
        </p:txBody>
      </p:sp>
      <p:sp>
        <p:nvSpPr>
          <p:cNvPr id="3" name="İçerik Yer Tutucusu 2"/>
          <p:cNvSpPr>
            <a:spLocks noGrp="1"/>
          </p:cNvSpPr>
          <p:nvPr>
            <p:ph idx="1"/>
          </p:nvPr>
        </p:nvSpPr>
        <p:spPr/>
        <p:txBody>
          <a:bodyPr>
            <a:noAutofit/>
          </a:bodyPr>
          <a:lstStyle/>
          <a:p>
            <a:pPr algn="just"/>
            <a:r>
              <a:rPr lang="tr-TR" sz="2800" dirty="0" smtClean="0"/>
              <a:t>Türev piyasalarında işlem gören </a:t>
            </a:r>
            <a:r>
              <a:rPr lang="tr-TR" sz="2800" dirty="0"/>
              <a:t>mallardan olan pamuğu ele alalım. Pamuğu şu anda almak </a:t>
            </a:r>
            <a:r>
              <a:rPr lang="tr-TR" sz="2800" dirty="0" smtClean="0"/>
              <a:t>istediğinizde </a:t>
            </a:r>
            <a:r>
              <a:rPr lang="tr-TR" sz="2800" dirty="0"/>
              <a:t>fiyatı bellidir. Bazen </a:t>
            </a:r>
            <a:r>
              <a:rPr lang="tr-TR" sz="2800" dirty="0" smtClean="0"/>
              <a:t>3 </a:t>
            </a:r>
            <a:r>
              <a:rPr lang="tr-TR" sz="2800" dirty="0"/>
              <a:t>ay (veya belirleyeceğiniz daha farklı bir </a:t>
            </a:r>
            <a:r>
              <a:rPr lang="tr-TR" sz="2800" dirty="0" smtClean="0"/>
              <a:t>süre</a:t>
            </a:r>
            <a:r>
              <a:rPr lang="tr-TR" sz="2800" dirty="0"/>
              <a:t>) sonraki fiyat sizin </a:t>
            </a:r>
            <a:r>
              <a:rPr lang="tr-TR" sz="2800" dirty="0" smtClean="0"/>
              <a:t>için önemli </a:t>
            </a:r>
            <a:r>
              <a:rPr lang="tr-TR" sz="2800" dirty="0"/>
              <a:t>olabilir. Ancak mevcut durumda pamuğu size vadeli satacak kimse bulamayabilirsiniz. </a:t>
            </a:r>
            <a:endParaRPr lang="tr-TR" sz="2800" dirty="0" smtClean="0"/>
          </a:p>
        </p:txBody>
      </p:sp>
    </p:spTree>
    <p:extLst>
      <p:ext uri="{BB962C8B-B14F-4D97-AF65-F5344CB8AC3E}">
        <p14:creationId xmlns:p14="http://schemas.microsoft.com/office/powerpoint/2010/main" val="36680808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cap="none" dirty="0" smtClean="0"/>
              <a:t>Vadeli İşlem ve Opsiyon Sözleşme Örnekleri</a:t>
            </a:r>
            <a:endParaRPr lang="tr-TR" cap="none" dirty="0"/>
          </a:p>
        </p:txBody>
      </p:sp>
    </p:spTree>
    <p:extLst>
      <p:ext uri="{BB962C8B-B14F-4D97-AF65-F5344CB8AC3E}">
        <p14:creationId xmlns:p14="http://schemas.microsoft.com/office/powerpoint/2010/main" val="3309100502"/>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cap="none" dirty="0" smtClean="0"/>
              <a:t>Döviz Vadeli İşlem Sözleşmeleri</a:t>
            </a:r>
            <a:endParaRPr lang="tr-TR" cap="none" dirty="0"/>
          </a:p>
        </p:txBody>
      </p:sp>
    </p:spTree>
    <p:extLst>
      <p:ext uri="{BB962C8B-B14F-4D97-AF65-F5344CB8AC3E}">
        <p14:creationId xmlns:p14="http://schemas.microsoft.com/office/powerpoint/2010/main" val="3519289732"/>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2508" t="20268"/>
          <a:stretch/>
        </p:blipFill>
        <p:spPr bwMode="auto">
          <a:xfrm>
            <a:off x="1610587" y="1298206"/>
            <a:ext cx="7917874" cy="4392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4118914229"/>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76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3301" y="1506674"/>
            <a:ext cx="7915549" cy="4343401"/>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10859442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Başlık 3"/>
          <p:cNvSpPr>
            <a:spLocks noGrp="1"/>
          </p:cNvSpPr>
          <p:nvPr>
            <p:ph type="title"/>
          </p:nvPr>
        </p:nvSpPr>
        <p:spPr/>
        <p:txBody>
          <a:bodyPr/>
          <a:lstStyle/>
          <a:p>
            <a:r>
              <a:rPr lang="tr-TR" cap="none" dirty="0" smtClean="0"/>
              <a:t>Döviz Opsiyon Sözleşmeleri</a:t>
            </a:r>
            <a:endParaRPr lang="tr-TR" cap="none" dirty="0"/>
          </a:p>
        </p:txBody>
      </p:sp>
    </p:spTree>
    <p:extLst>
      <p:ext uri="{BB962C8B-B14F-4D97-AF65-F5344CB8AC3E}">
        <p14:creationId xmlns:p14="http://schemas.microsoft.com/office/powerpoint/2010/main" val="3519289732"/>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86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6772"/>
          <a:stretch/>
        </p:blipFill>
        <p:spPr bwMode="auto">
          <a:xfrm>
            <a:off x="1687369" y="810490"/>
            <a:ext cx="8204776" cy="5465619"/>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3366260954"/>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9698"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976" r="1984"/>
          <a:stretch/>
        </p:blipFill>
        <p:spPr bwMode="auto">
          <a:xfrm>
            <a:off x="1527463" y="1032164"/>
            <a:ext cx="8489373" cy="5040000"/>
          </a:xfrm>
          <a:prstGeom prst="rect">
            <a:avLst/>
          </a:prstGeom>
          <a:ln>
            <a:noFill/>
          </a:ln>
          <a:effectLst>
            <a:outerShdw blurRad="190500" algn="tl" rotWithShape="0">
              <a:srgbClr val="000000">
                <a:alpha val="70000"/>
              </a:srgbClr>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3" name="Resim 2">
            <a:extLst>
              <a:ext uri="{FF2B5EF4-FFF2-40B4-BE49-F238E27FC236}">
                <a16:creationId xmlns:a16="http://schemas.microsoft.com/office/drawing/2014/main" xmlns="" id="{00642A11-83CF-B341-A6C8-9C5A1640C222}"/>
              </a:ext>
            </a:extLst>
          </p:cNvPr>
          <p:cNvPicPr>
            <a:picLocks noChangeAspect="1"/>
          </p:cNvPicPr>
          <p:nvPr/>
        </p:nvPicPr>
        <p:blipFill>
          <a:blip r:embed="rId3"/>
          <a:stretch>
            <a:fillRect/>
          </a:stretch>
        </p:blipFill>
        <p:spPr>
          <a:xfrm>
            <a:off x="9449928" y="143206"/>
            <a:ext cx="2566638" cy="579170"/>
          </a:xfrm>
          <a:prstGeom prst="rect">
            <a:avLst/>
          </a:prstGeom>
        </p:spPr>
      </p:pic>
    </p:spTree>
    <p:extLst>
      <p:ext uri="{BB962C8B-B14F-4D97-AF65-F5344CB8AC3E}">
        <p14:creationId xmlns:p14="http://schemas.microsoft.com/office/powerpoint/2010/main" val="2529253226"/>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Örnekte vergi ve işlem maliyetleri göz ardı edilmiştir. </a:t>
            </a:r>
          </a:p>
          <a:p>
            <a:pPr algn="just"/>
            <a:r>
              <a:rPr lang="tr-TR" sz="2800" dirty="0" smtClean="0"/>
              <a:t>300.000 </a:t>
            </a:r>
            <a:r>
              <a:rPr lang="tr-TR" sz="2800" dirty="0"/>
              <a:t>TL parası olan Aysun hanım parasını faize veya faiz cinsi yatırımlara yöneltmek istiyor. Piyasada 1 yıllık mevduat faiz oranları ise %10 civarında. Fakat Aysun hanımın yatırım danışmanı Mesut, para swap diye bir ürün anlatıyor ve bu yöntemle yine 1 yılda %11.65 getiri elde edebileceğini </a:t>
            </a:r>
            <a:r>
              <a:rPr lang="tr-TR" sz="2800" dirty="0" smtClean="0"/>
              <a:t>söylüyor. </a:t>
            </a:r>
          </a:p>
        </p:txBody>
      </p:sp>
    </p:spTree>
    <p:extLst>
      <p:ext uri="{BB962C8B-B14F-4D97-AF65-F5344CB8AC3E}">
        <p14:creationId xmlns:p14="http://schemas.microsoft.com/office/powerpoint/2010/main" val="3952666181"/>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Yatırım </a:t>
            </a:r>
            <a:r>
              <a:rPr lang="tr-TR" sz="2800" dirty="0"/>
              <a:t>danışmanı Mesut, anlatmaya başlıyor:</a:t>
            </a:r>
          </a:p>
          <a:p>
            <a:pPr algn="just"/>
            <a:r>
              <a:rPr lang="tr-TR" sz="2800" dirty="0"/>
              <a:t>Mesut bey, Aysun hanıma USD/TL paritesinde 1 yıl vadeli swap anlaşması yapacaklarını anlatıyor ve swap oranlarının 1 yıl vadede en yüksek getiriyi sağladığına değiniyor. </a:t>
            </a:r>
          </a:p>
        </p:txBody>
      </p:sp>
    </p:spTree>
    <p:extLst>
      <p:ext uri="{BB962C8B-B14F-4D97-AF65-F5344CB8AC3E}">
        <p14:creationId xmlns:p14="http://schemas.microsoft.com/office/powerpoint/2010/main" val="801374795"/>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Bankacı </a:t>
            </a:r>
            <a:r>
              <a:rPr lang="tr-TR" sz="2800" dirty="0"/>
              <a:t>Mesut Bey, işlemlerle ilgili bilgi veriyor: “Aysun Hanım: Şuan piyasada USD/TRY 3,70 TL’den işlem görüyor. 1 yıl sonraki Forward kur ise 4,05 TL. TL’nin 1 yıllık faiz oranı %</a:t>
            </a:r>
            <a:r>
              <a:rPr lang="tr-TR" sz="2800" dirty="0" smtClean="0"/>
              <a:t>10, </a:t>
            </a:r>
            <a:r>
              <a:rPr lang="tr-TR" sz="2800" dirty="0"/>
              <a:t>USD</a:t>
            </a:r>
            <a:r>
              <a:rPr lang="tr-TR" sz="2800" dirty="0" smtClean="0"/>
              <a:t>’ nin </a:t>
            </a:r>
            <a:r>
              <a:rPr lang="tr-TR" sz="2800" dirty="0"/>
              <a:t>1 yıllık faiz oranı ise %2 civarında seyrediyor. Buna göre 1 yıl sonra %11.65 faiz getirisi elde etmek için şu işlemleri yapmamız </a:t>
            </a:r>
            <a:r>
              <a:rPr lang="tr-TR" sz="2800" dirty="0" smtClean="0"/>
              <a:t>gerekecektir. </a:t>
            </a:r>
            <a:endParaRPr lang="tr-TR" sz="2800" dirty="0"/>
          </a:p>
        </p:txBody>
      </p:sp>
    </p:spTree>
    <p:extLst>
      <p:ext uri="{BB962C8B-B14F-4D97-AF65-F5344CB8AC3E}">
        <p14:creationId xmlns:p14="http://schemas.microsoft.com/office/powerpoint/2010/main" val="954740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Autofit/>
          </a:bodyPr>
          <a:lstStyle/>
          <a:p>
            <a:r>
              <a:rPr lang="tr-TR" sz="3200" cap="none" dirty="0"/>
              <a:t>Pazar ve Domates Örneği»Türev Piyasaları</a:t>
            </a:r>
            <a:endParaRPr lang="tr-TR" sz="3200" dirty="0"/>
          </a:p>
        </p:txBody>
      </p:sp>
      <p:sp>
        <p:nvSpPr>
          <p:cNvPr id="3" name="İçerik Yer Tutucusu 2"/>
          <p:cNvSpPr>
            <a:spLocks noGrp="1"/>
          </p:cNvSpPr>
          <p:nvPr>
            <p:ph idx="1"/>
          </p:nvPr>
        </p:nvSpPr>
        <p:spPr>
          <a:xfrm>
            <a:off x="2158399" y="2638044"/>
            <a:ext cx="7729728" cy="3101983"/>
          </a:xfrm>
        </p:spPr>
        <p:txBody>
          <a:bodyPr>
            <a:noAutofit/>
          </a:bodyPr>
          <a:lstStyle/>
          <a:p>
            <a:pPr algn="just"/>
            <a:r>
              <a:rPr lang="tr-TR" sz="2800" dirty="0" smtClean="0"/>
              <a:t>İşte </a:t>
            </a:r>
            <a:r>
              <a:rPr lang="tr-TR" sz="2800" b="1" dirty="0" smtClean="0">
                <a:solidFill>
                  <a:srgbClr val="FF0000"/>
                </a:solidFill>
              </a:rPr>
              <a:t>türev piyasalar, </a:t>
            </a:r>
            <a:r>
              <a:rPr lang="tr-TR" sz="2800" b="1" dirty="0">
                <a:solidFill>
                  <a:srgbClr val="FF0000"/>
                </a:solidFill>
              </a:rPr>
              <a:t>pamuğu bu şekilde 3 ay sonraki fiyattan almak ve satmak isteyenleri bir araya getirmektedir</a:t>
            </a:r>
            <a:r>
              <a:rPr lang="tr-TR" sz="2800" dirty="0"/>
              <a:t> ve </a:t>
            </a:r>
            <a:r>
              <a:rPr lang="tr-TR" sz="2800" dirty="0" smtClean="0"/>
              <a:t>taraflar üzerinde </a:t>
            </a:r>
            <a:r>
              <a:rPr lang="tr-TR" sz="2800" b="1" dirty="0">
                <a:solidFill>
                  <a:srgbClr val="FF0000"/>
                </a:solidFill>
              </a:rPr>
              <a:t>anlaştıkları fiyattan </a:t>
            </a:r>
            <a:r>
              <a:rPr lang="tr-TR" sz="2800" b="1" dirty="0" smtClean="0">
                <a:solidFill>
                  <a:srgbClr val="FF0000"/>
                </a:solidFill>
              </a:rPr>
              <a:t>sözleşme </a:t>
            </a:r>
            <a:r>
              <a:rPr lang="tr-TR" sz="2800" dirty="0"/>
              <a:t>yapmaktadır. </a:t>
            </a:r>
            <a:r>
              <a:rPr lang="tr-TR" sz="2800" dirty="0" smtClean="0"/>
              <a:t>Pazarda yapılan domates sözleşmesi ile türev piyasalarda yapılan </a:t>
            </a:r>
            <a:r>
              <a:rPr lang="tr-TR" sz="2800" dirty="0"/>
              <a:t>pamuk </a:t>
            </a:r>
            <a:r>
              <a:rPr lang="tr-TR" sz="2800" dirty="0" smtClean="0"/>
              <a:t>sözleşmesinin her ikisi de aslında birer türev işlemdir. Ama aralarında işlemlerin yapıldığı piyasalar itibariyle bazı farklılıklar </a:t>
            </a:r>
            <a:r>
              <a:rPr lang="tr-TR" sz="2800" dirty="0"/>
              <a:t>bulunmaktadır.</a:t>
            </a:r>
          </a:p>
        </p:txBody>
      </p:sp>
    </p:spTree>
    <p:extLst>
      <p:ext uri="{BB962C8B-B14F-4D97-AF65-F5344CB8AC3E}">
        <p14:creationId xmlns:p14="http://schemas.microsoft.com/office/powerpoint/2010/main" val="6682123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b="1" dirty="0" smtClean="0"/>
              <a:t>Spot </a:t>
            </a:r>
            <a:r>
              <a:rPr lang="tr-TR" sz="2800" b="1" dirty="0"/>
              <a:t>piyasada yapılacak işlem</a:t>
            </a:r>
            <a:endParaRPr lang="tr-TR" sz="2800" dirty="0"/>
          </a:p>
          <a:p>
            <a:pPr algn="just"/>
            <a:r>
              <a:rPr lang="tr-TR" sz="2800" dirty="0"/>
              <a:t>Bugün, 300.000 TL’mizi 3,70 TL’den dolara çevireceğiz.</a:t>
            </a:r>
          </a:p>
          <a:p>
            <a:pPr lvl="1" algn="just"/>
            <a:r>
              <a:rPr lang="tr-TR" sz="2800" dirty="0"/>
              <a:t>(300.000/3,70= 81.081,10 USD)</a:t>
            </a:r>
          </a:p>
          <a:p>
            <a:pPr algn="just"/>
            <a:r>
              <a:rPr lang="tr-TR" sz="2800" dirty="0"/>
              <a:t>Dolara çevirdiğimiz parayı da %2 faiz oranıyla 1 yıllık faize yatıracağız.</a:t>
            </a:r>
          </a:p>
          <a:p>
            <a:pPr algn="just"/>
            <a:r>
              <a:rPr lang="tr-TR" sz="2800" dirty="0"/>
              <a:t>(81.081 USD*2*1/100=</a:t>
            </a:r>
            <a:r>
              <a:rPr lang="tr-TR" sz="2800" b="1" dirty="0"/>
              <a:t>1.621,60 USD </a:t>
            </a:r>
            <a:r>
              <a:rPr lang="tr-TR" sz="2800" dirty="0"/>
              <a:t>faiz kazancı olacak</a:t>
            </a:r>
            <a:r>
              <a:rPr lang="tr-TR" sz="2800" dirty="0" smtClean="0"/>
              <a:t>.)</a:t>
            </a:r>
            <a:endParaRPr lang="tr-TR" sz="2800" dirty="0"/>
          </a:p>
        </p:txBody>
      </p:sp>
    </p:spTree>
    <p:extLst>
      <p:ext uri="{BB962C8B-B14F-4D97-AF65-F5344CB8AC3E}">
        <p14:creationId xmlns:p14="http://schemas.microsoft.com/office/powerpoint/2010/main" val="2152317473"/>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b="1" dirty="0" smtClean="0"/>
              <a:t>Forward </a:t>
            </a:r>
            <a:r>
              <a:rPr lang="tr-TR" sz="2800" b="1" dirty="0"/>
              <a:t>Piyasada Yapılacak İşlem</a:t>
            </a:r>
            <a:endParaRPr lang="tr-TR" sz="2800" dirty="0"/>
          </a:p>
          <a:p>
            <a:pPr algn="just"/>
            <a:r>
              <a:rPr lang="tr-TR" sz="2800" dirty="0"/>
              <a:t>1 yılın sonunda faize yatırdığımız 81.081,10 doları ve 1 yıllık faiz kazancı olan 1.621,60 doları TL’ye forward kur olan 4,05 TL’den dolarımızı bozacağız.</a:t>
            </a:r>
          </a:p>
          <a:p>
            <a:pPr algn="just"/>
            <a:r>
              <a:rPr lang="tr-TR" sz="2800" dirty="0"/>
              <a:t>(81.081,10 USD + 1.621,60 USD =</a:t>
            </a:r>
            <a:r>
              <a:rPr lang="tr-TR" sz="2800" b="1" dirty="0"/>
              <a:t> 82.702,70 USD </a:t>
            </a:r>
            <a:r>
              <a:rPr lang="tr-TR" sz="2800" dirty="0"/>
              <a:t>yapar. 82.702,70 x 4,05=</a:t>
            </a:r>
            <a:r>
              <a:rPr lang="tr-TR" sz="2800" b="1" dirty="0"/>
              <a:t>334.945,94 TL</a:t>
            </a:r>
            <a:r>
              <a:rPr lang="tr-TR" sz="2800" dirty="0"/>
              <a:t> </a:t>
            </a:r>
            <a:r>
              <a:rPr lang="tr-TR" sz="2800" dirty="0" smtClean="0"/>
              <a:t>(elimize </a:t>
            </a:r>
            <a:r>
              <a:rPr lang="tr-TR" sz="2800" dirty="0"/>
              <a:t>geçen para miktarı</a:t>
            </a:r>
            <a:r>
              <a:rPr lang="tr-TR" sz="2800" dirty="0" smtClean="0"/>
              <a:t>)</a:t>
            </a:r>
            <a:endParaRPr lang="tr-TR" sz="2800" dirty="0"/>
          </a:p>
        </p:txBody>
      </p:sp>
    </p:spTree>
    <p:extLst>
      <p:ext uri="{BB962C8B-B14F-4D97-AF65-F5344CB8AC3E}">
        <p14:creationId xmlns:p14="http://schemas.microsoft.com/office/powerpoint/2010/main" val="70881941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Para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Örneğin </a:t>
            </a:r>
            <a:r>
              <a:rPr lang="tr-TR" sz="2800" dirty="0"/>
              <a:t>sonucunda da gördüğünüz gibi Mesut beyin tavsiyesiyle Aysun hanım, parasıyla swap yaparak 300.000 TL’sini </a:t>
            </a:r>
            <a:r>
              <a:rPr lang="tr-TR" sz="2800" b="1" dirty="0"/>
              <a:t>334.945,94 TL</a:t>
            </a:r>
            <a:r>
              <a:rPr lang="tr-TR" sz="2800" dirty="0"/>
              <a:t> yaptı. Yaklaşık </a:t>
            </a:r>
            <a:r>
              <a:rPr lang="tr-TR" sz="2800" b="1" dirty="0"/>
              <a:t>34.946 TL</a:t>
            </a:r>
            <a:r>
              <a:rPr lang="tr-TR" sz="2800" dirty="0"/>
              <a:t> para kazandı.</a:t>
            </a:r>
          </a:p>
          <a:p>
            <a:pPr algn="just"/>
            <a:r>
              <a:rPr lang="tr-TR" sz="2800" dirty="0"/>
              <a:t>Aysun hanım swap yapmak yerine parasını %10 faizle 1 yıllık vadeli mevduata yatırsaydı kazancı yalnızca 30.000 TL olacaktı. Para swap yapmak ile Aysun hanım, 4.946 TL daha fazla para kazanmış oldu. </a:t>
            </a:r>
          </a:p>
        </p:txBody>
      </p:sp>
    </p:spTree>
    <p:extLst>
      <p:ext uri="{BB962C8B-B14F-4D97-AF65-F5344CB8AC3E}">
        <p14:creationId xmlns:p14="http://schemas.microsoft.com/office/powerpoint/2010/main" val="338683677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Faiz Swap Örneği</a:t>
            </a:r>
            <a:endParaRPr lang="tr-TR" sz="3200" cap="none" dirty="0"/>
          </a:p>
        </p:txBody>
      </p:sp>
      <p:sp>
        <p:nvSpPr>
          <p:cNvPr id="3" name="İçerik Yer Tutucusu 2"/>
          <p:cNvSpPr>
            <a:spLocks noGrp="1"/>
          </p:cNvSpPr>
          <p:nvPr>
            <p:ph idx="1"/>
          </p:nvPr>
        </p:nvSpPr>
        <p:spPr/>
        <p:txBody>
          <a:bodyPr>
            <a:noAutofit/>
          </a:bodyPr>
          <a:lstStyle/>
          <a:p>
            <a:pPr marL="0" indent="0" algn="just">
              <a:buNone/>
            </a:pPr>
            <a:r>
              <a:rPr lang="tr-TR" sz="2800" b="1" dirty="0"/>
              <a:t>1. Sabit faizli nakit akışını(Kredi de olabilir) değişken faize </a:t>
            </a:r>
            <a:r>
              <a:rPr lang="tr-TR" sz="2800" b="1" dirty="0" smtClean="0"/>
              <a:t>çevirmek (</a:t>
            </a:r>
            <a:r>
              <a:rPr lang="tr-TR" sz="2800" b="1" dirty="0"/>
              <a:t>Fixed to floating)</a:t>
            </a:r>
            <a:endParaRPr lang="tr-TR" sz="2800" dirty="0"/>
          </a:p>
          <a:p>
            <a:pPr algn="just"/>
            <a:r>
              <a:rPr lang="tr-TR" sz="2800" dirty="0"/>
              <a:t>Örneğin, yatırımcılarına çok düşük bir sabit faiz ve yüksek talep oranıyla tahvil ihraç eden bir Ayvalı A.Ş. şirketi düşünün. Bu şirket değişken faiz ile tahvil ihraç ettiğinde ise yatırımcılar tahviline ilgi göstermiyor. Aynı zamanda bu şirketin gelirleri değişken faiz olduğundan borçlarını da değişken faizle ödeyerek faiz riskine maruz kalmak istemiyor. </a:t>
            </a:r>
          </a:p>
        </p:txBody>
      </p:sp>
    </p:spTree>
    <p:extLst>
      <p:ext uri="{BB962C8B-B14F-4D97-AF65-F5344CB8AC3E}">
        <p14:creationId xmlns:p14="http://schemas.microsoft.com/office/powerpoint/2010/main" val="168178562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Faiz Swap Örneği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Bu </a:t>
            </a:r>
            <a:r>
              <a:rPr lang="tr-TR" sz="2800" dirty="0"/>
              <a:t>durumda Ayvalı A.Ş., sabit faiz oranından tahvil ihraç ederek borçlanıyor. Tahvil ihracının getirdiği sabit faiz ödeme periyotlarını da faiz </a:t>
            </a:r>
            <a:r>
              <a:rPr lang="tr-TR" sz="2800" dirty="0" smtClean="0"/>
              <a:t>swapı </a:t>
            </a:r>
            <a:r>
              <a:rPr lang="tr-TR" sz="2800" dirty="0"/>
              <a:t>kullanarak değişken faize çeviriyor. Hem Ayvalı A.Ş. daha ucuza borçlanmış oluyor hem de faiz riskini önlemiş oluyor.</a:t>
            </a:r>
          </a:p>
          <a:p>
            <a:pPr algn="just"/>
            <a:endParaRPr lang="tr-TR" sz="2800" dirty="0"/>
          </a:p>
        </p:txBody>
      </p:sp>
    </p:spTree>
    <p:extLst>
      <p:ext uri="{BB962C8B-B14F-4D97-AF65-F5344CB8AC3E}">
        <p14:creationId xmlns:p14="http://schemas.microsoft.com/office/powerpoint/2010/main" val="297834664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a:t>Faiz Swap Örneği</a:t>
            </a:r>
            <a:endParaRPr lang="tr-TR" sz="3200" dirty="0"/>
          </a:p>
        </p:txBody>
      </p:sp>
      <p:sp>
        <p:nvSpPr>
          <p:cNvPr id="3" name="İçerik Yer Tutucusu 2"/>
          <p:cNvSpPr>
            <a:spLocks noGrp="1"/>
          </p:cNvSpPr>
          <p:nvPr>
            <p:ph idx="1"/>
          </p:nvPr>
        </p:nvSpPr>
        <p:spPr/>
        <p:txBody>
          <a:bodyPr>
            <a:noAutofit/>
          </a:bodyPr>
          <a:lstStyle/>
          <a:p>
            <a:pPr marL="0" indent="0" algn="just">
              <a:buNone/>
            </a:pPr>
            <a:r>
              <a:rPr lang="tr-TR" sz="2800" b="1" dirty="0"/>
              <a:t>2. Değişken faiz ödemesini sabit faize çevirmek (Floating to fixed)</a:t>
            </a:r>
            <a:endParaRPr lang="tr-TR" sz="2800" dirty="0"/>
          </a:p>
          <a:p>
            <a:pPr algn="just"/>
            <a:r>
              <a:rPr lang="tr-TR" sz="2800" dirty="0"/>
              <a:t>Ayvalı </a:t>
            </a:r>
            <a:r>
              <a:rPr lang="tr-TR" sz="2800" dirty="0" smtClean="0"/>
              <a:t>A.Ş.nin </a:t>
            </a:r>
            <a:r>
              <a:rPr lang="tr-TR" sz="2800" dirty="0"/>
              <a:t>taraf olduğu para swap sözleşmesinde karşı taraf olan Armutlu </a:t>
            </a:r>
            <a:r>
              <a:rPr lang="tr-TR" sz="2800" dirty="0" smtClean="0"/>
              <a:t>A.Ş.nin </a:t>
            </a:r>
            <a:r>
              <a:rPr lang="tr-TR" sz="2800" dirty="0"/>
              <a:t>de ihtiyaçları yukarıda verdiğimiz örneğin tam tersi. Armutlu A.Ş. de sabit faizli bir borçlanma aracına erişimi yok veya sabit faizle borçlanmanın maliyeti Armutlu </a:t>
            </a:r>
            <a:r>
              <a:rPr lang="tr-TR" sz="2800" dirty="0" smtClean="0"/>
              <a:t>A.Ş.ye </a:t>
            </a:r>
            <a:r>
              <a:rPr lang="tr-TR" sz="2800" dirty="0"/>
              <a:t>çok yüksek. </a:t>
            </a:r>
          </a:p>
        </p:txBody>
      </p:sp>
    </p:spTree>
    <p:extLst>
      <p:ext uri="{BB962C8B-B14F-4D97-AF65-F5344CB8AC3E}">
        <p14:creationId xmlns:p14="http://schemas.microsoft.com/office/powerpoint/2010/main" val="312007774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a:t>Faiz Swap Örneği</a:t>
            </a:r>
            <a:endParaRPr lang="tr-TR" sz="3200" dirty="0"/>
          </a:p>
        </p:txBody>
      </p:sp>
      <p:sp>
        <p:nvSpPr>
          <p:cNvPr id="3" name="İçerik Yer Tutucusu 2"/>
          <p:cNvSpPr>
            <a:spLocks noGrp="1"/>
          </p:cNvSpPr>
          <p:nvPr>
            <p:ph idx="1"/>
          </p:nvPr>
        </p:nvSpPr>
        <p:spPr/>
        <p:txBody>
          <a:bodyPr>
            <a:noAutofit/>
          </a:bodyPr>
          <a:lstStyle/>
          <a:p>
            <a:pPr algn="just"/>
            <a:r>
              <a:rPr lang="tr-TR" sz="2800" dirty="0" smtClean="0"/>
              <a:t>Bu </a:t>
            </a:r>
            <a:r>
              <a:rPr lang="tr-TR" sz="2800" dirty="0"/>
              <a:t>yüzden Armutlu A.Ş. ise değişken faizle borçlanıp(kredi veya tahvil vs.) borcunun faizini sabit faize çevirmek istiyor. İşte bu anda tam tersi ihtiyacı olan Ayvalı A.Ş. ile karşılaşıyor ve bu konuda anlaşıyorlar.</a:t>
            </a:r>
          </a:p>
          <a:p>
            <a:pPr algn="just"/>
            <a:endParaRPr lang="tr-TR" sz="2800" dirty="0"/>
          </a:p>
        </p:txBody>
      </p:sp>
    </p:spTree>
    <p:extLst>
      <p:ext uri="{BB962C8B-B14F-4D97-AF65-F5344CB8AC3E}">
        <p14:creationId xmlns:p14="http://schemas.microsoft.com/office/powerpoint/2010/main" val="12350573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Autofit/>
          </a:bodyPr>
          <a:lstStyle/>
          <a:p>
            <a:r>
              <a:rPr lang="tr-TR" sz="3200" cap="none" dirty="0" smtClean="0"/>
              <a:t>Vadeli İşlem Piyasası ve Vadeli İşlem Nedir? </a:t>
            </a:r>
            <a:endParaRPr lang="tr-TR" sz="3200" cap="none" dirty="0"/>
          </a:p>
        </p:txBody>
      </p:sp>
      <p:sp>
        <p:nvSpPr>
          <p:cNvPr id="3" name="İçerik Yer Tutucusu 2"/>
          <p:cNvSpPr>
            <a:spLocks noGrp="1"/>
          </p:cNvSpPr>
          <p:nvPr>
            <p:ph idx="1"/>
          </p:nvPr>
        </p:nvSpPr>
        <p:spPr>
          <a:xfrm>
            <a:off x="2231136" y="2565307"/>
            <a:ext cx="7729728" cy="3101983"/>
          </a:xfrm>
        </p:spPr>
        <p:txBody>
          <a:bodyPr>
            <a:noAutofit/>
          </a:bodyPr>
          <a:lstStyle/>
          <a:p>
            <a:pPr algn="just"/>
            <a:r>
              <a:rPr lang="tr-TR" sz="2800" dirty="0"/>
              <a:t>Genel olarak </a:t>
            </a:r>
            <a:r>
              <a:rPr lang="tr-TR" sz="2800" dirty="0" smtClean="0"/>
              <a:t>vadeli işlem/türev </a:t>
            </a:r>
            <a:r>
              <a:rPr lang="tr-TR" sz="2800" dirty="0"/>
              <a:t>piyasalar; sabit miktarda bir mal, döviz ya da menkul kıymetin </a:t>
            </a:r>
            <a:r>
              <a:rPr lang="tr-TR" sz="2800" b="1" dirty="0">
                <a:solidFill>
                  <a:srgbClr val="FF0000"/>
                </a:solidFill>
              </a:rPr>
              <a:t>önceden belirlenen bir fiyatt</a:t>
            </a:r>
            <a:r>
              <a:rPr lang="tr-TR" sz="2800" dirty="0"/>
              <a:t>an, </a:t>
            </a:r>
            <a:r>
              <a:rPr lang="tr-TR" sz="2800" b="1" dirty="0">
                <a:solidFill>
                  <a:srgbClr val="FF0000"/>
                </a:solidFill>
              </a:rPr>
              <a:t>gelecekteki belirli bir tarihte teslim</a:t>
            </a:r>
            <a:r>
              <a:rPr lang="tr-TR" sz="2800" dirty="0"/>
              <a:t> edileceğine ilişkin anlaşmaların yapıldığı piyasalardır</a:t>
            </a:r>
            <a:r>
              <a:rPr lang="tr-TR" sz="2800" dirty="0" smtClean="0"/>
              <a:t>. </a:t>
            </a:r>
          </a:p>
          <a:p>
            <a:pPr algn="just"/>
            <a:r>
              <a:rPr lang="tr-TR" sz="2800" dirty="0" smtClean="0"/>
              <a:t>Vadeli/Türev </a:t>
            </a:r>
            <a:r>
              <a:rPr lang="tr-TR" sz="2800" dirty="0"/>
              <a:t>piyasaları kavramı; </a:t>
            </a:r>
            <a:r>
              <a:rPr lang="tr-TR" sz="2800" b="1" dirty="0">
                <a:solidFill>
                  <a:srgbClr val="FF0000"/>
                </a:solidFill>
              </a:rPr>
              <a:t>forward, futures, options ve swap işlemlerinin tamamını </a:t>
            </a:r>
            <a:r>
              <a:rPr lang="tr-TR" sz="2800" b="1" dirty="0" smtClean="0">
                <a:solidFill>
                  <a:srgbClr val="FF0000"/>
                </a:solidFill>
              </a:rPr>
              <a:t>içermekte</a:t>
            </a:r>
            <a:r>
              <a:rPr lang="tr-TR" sz="2800" dirty="0" smtClean="0"/>
              <a:t>dir</a:t>
            </a:r>
            <a:r>
              <a:rPr lang="tr-TR" sz="2800" dirty="0"/>
              <a:t>. </a:t>
            </a:r>
            <a:endParaRPr lang="tr-TR" sz="2800" dirty="0" smtClean="0"/>
          </a:p>
          <a:p>
            <a:pPr algn="just"/>
            <a:r>
              <a:rPr lang="tr-TR" sz="2800" b="1" dirty="0" smtClean="0">
                <a:solidFill>
                  <a:srgbClr val="FF0000"/>
                </a:solidFill>
              </a:rPr>
              <a:t>Bu tür işlemler vadeli işlemlerdir.</a:t>
            </a:r>
            <a:r>
              <a:rPr lang="tr-TR" sz="2800" dirty="0" smtClean="0"/>
              <a:t> </a:t>
            </a:r>
            <a:endParaRPr lang="tr-TR" sz="2800" dirty="0"/>
          </a:p>
        </p:txBody>
      </p:sp>
    </p:spTree>
    <p:extLst>
      <p:ext uri="{BB962C8B-B14F-4D97-AF65-F5344CB8AC3E}">
        <p14:creationId xmlns:p14="http://schemas.microsoft.com/office/powerpoint/2010/main" val="358800806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Resim 3">
            <a:extLst>
              <a:ext uri="{FF2B5EF4-FFF2-40B4-BE49-F238E27FC236}">
                <a16:creationId xmlns:a16="http://schemas.microsoft.com/office/drawing/2014/main" xmlns="" id="{00642A11-83CF-B341-A6C8-9C5A1640C222}"/>
              </a:ext>
            </a:extLst>
          </p:cNvPr>
          <p:cNvPicPr>
            <a:picLocks noChangeAspect="1"/>
          </p:cNvPicPr>
          <p:nvPr/>
        </p:nvPicPr>
        <p:blipFill>
          <a:blip r:embed="rId2"/>
          <a:stretch>
            <a:fillRect/>
          </a:stretch>
        </p:blipFill>
        <p:spPr>
          <a:xfrm>
            <a:off x="9449928" y="143206"/>
            <a:ext cx="2566638" cy="579170"/>
          </a:xfrm>
          <a:prstGeom prst="rect">
            <a:avLst/>
          </a:prstGeom>
        </p:spPr>
      </p:pic>
      <p:sp>
        <p:nvSpPr>
          <p:cNvPr id="2" name="Başlık 1"/>
          <p:cNvSpPr>
            <a:spLocks noGrp="1"/>
          </p:cNvSpPr>
          <p:nvPr>
            <p:ph type="title"/>
          </p:nvPr>
        </p:nvSpPr>
        <p:spPr/>
        <p:txBody>
          <a:bodyPr>
            <a:normAutofit/>
          </a:bodyPr>
          <a:lstStyle/>
          <a:p>
            <a:r>
              <a:rPr lang="tr-TR" sz="3200" cap="none" dirty="0" smtClean="0"/>
              <a:t>Vadeli İşlemlerin Ortak Özelliği</a:t>
            </a:r>
            <a:endParaRPr lang="tr-TR" sz="3200" cap="none" dirty="0"/>
          </a:p>
        </p:txBody>
      </p:sp>
      <p:sp>
        <p:nvSpPr>
          <p:cNvPr id="3" name="İçerik Yer Tutucusu 2"/>
          <p:cNvSpPr>
            <a:spLocks noGrp="1"/>
          </p:cNvSpPr>
          <p:nvPr>
            <p:ph idx="1"/>
          </p:nvPr>
        </p:nvSpPr>
        <p:spPr/>
        <p:txBody>
          <a:bodyPr>
            <a:noAutofit/>
          </a:bodyPr>
          <a:lstStyle/>
          <a:p>
            <a:pPr algn="just"/>
            <a:r>
              <a:rPr lang="tr-TR" sz="2800" dirty="0" smtClean="0"/>
              <a:t>Vadeli </a:t>
            </a:r>
            <a:r>
              <a:rPr lang="tr-TR" sz="2800" dirty="0"/>
              <a:t>işlemlerin ortak özelliği, </a:t>
            </a:r>
            <a:r>
              <a:rPr lang="tr-TR" sz="2800" b="1" dirty="0">
                <a:solidFill>
                  <a:srgbClr val="FF0000"/>
                </a:solidFill>
              </a:rPr>
              <a:t>ilerideki bir tarihte teslimat</a:t>
            </a:r>
            <a:r>
              <a:rPr lang="tr-TR" sz="2800" dirty="0"/>
              <a:t>ı yapılmak üzere herhangi bir malın veya finansal aracın, </a:t>
            </a:r>
            <a:r>
              <a:rPr lang="tr-TR" sz="2800" b="1" dirty="0">
                <a:solidFill>
                  <a:srgbClr val="FF0000"/>
                </a:solidFill>
              </a:rPr>
              <a:t>bugünden alım satımının yapılması</a:t>
            </a:r>
            <a:r>
              <a:rPr lang="tr-TR" sz="2800" dirty="0"/>
              <a:t>dır. </a:t>
            </a:r>
          </a:p>
        </p:txBody>
      </p:sp>
    </p:spTree>
    <p:extLst>
      <p:ext uri="{BB962C8B-B14F-4D97-AF65-F5344CB8AC3E}">
        <p14:creationId xmlns:p14="http://schemas.microsoft.com/office/powerpoint/2010/main" val="19520491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a:t>Vadeli </a:t>
            </a:r>
            <a:r>
              <a:rPr lang="tr-TR" sz="3200" cap="none" dirty="0" smtClean="0"/>
              <a:t>İşlem Piyasalarının İşlevleri</a:t>
            </a:r>
            <a:endParaRPr lang="tr-TR" sz="3200" dirty="0"/>
          </a:p>
        </p:txBody>
      </p:sp>
      <p:sp>
        <p:nvSpPr>
          <p:cNvPr id="3" name="İçerik Yer Tutucusu 2"/>
          <p:cNvSpPr>
            <a:spLocks noGrp="1"/>
          </p:cNvSpPr>
          <p:nvPr>
            <p:ph idx="1"/>
          </p:nvPr>
        </p:nvSpPr>
        <p:spPr/>
        <p:txBody>
          <a:bodyPr>
            <a:normAutofit/>
          </a:bodyPr>
          <a:lstStyle/>
          <a:p>
            <a:pPr algn="just"/>
            <a:r>
              <a:rPr lang="tr-TR" sz="2800" b="1" dirty="0">
                <a:solidFill>
                  <a:srgbClr val="FF0000"/>
                </a:solidFill>
              </a:rPr>
              <a:t>Türev piyasalarının iki temel fonksiyonu </a:t>
            </a:r>
            <a:r>
              <a:rPr lang="tr-TR" sz="2800" dirty="0"/>
              <a:t>vardır: </a:t>
            </a:r>
            <a:endParaRPr lang="tr-TR" sz="2800" dirty="0" smtClean="0"/>
          </a:p>
          <a:p>
            <a:pPr marL="914400" lvl="2" indent="-457200" algn="just">
              <a:buFont typeface="+mj-lt"/>
              <a:buAutoNum type="arabicPeriod"/>
            </a:pPr>
            <a:r>
              <a:rPr lang="tr-TR" sz="2800" b="1" dirty="0" smtClean="0">
                <a:solidFill>
                  <a:srgbClr val="FF0000"/>
                </a:solidFill>
              </a:rPr>
              <a:t>Risk yönetimi</a:t>
            </a:r>
          </a:p>
          <a:p>
            <a:pPr marL="914400" lvl="2" indent="-457200" algn="just">
              <a:buFont typeface="+mj-lt"/>
              <a:buAutoNum type="arabicPeriod"/>
            </a:pPr>
            <a:r>
              <a:rPr lang="tr-TR" sz="2800" b="1" dirty="0" smtClean="0">
                <a:solidFill>
                  <a:srgbClr val="FF0000"/>
                </a:solidFill>
              </a:rPr>
              <a:t>Geleceğe </a:t>
            </a:r>
            <a:r>
              <a:rPr lang="tr-TR" sz="2800" b="1" dirty="0">
                <a:solidFill>
                  <a:srgbClr val="FF0000"/>
                </a:solidFill>
              </a:rPr>
              <a:t>yönelik fiyat oluşumu</a:t>
            </a:r>
          </a:p>
        </p:txBody>
      </p:sp>
    </p:spTree>
    <p:extLst>
      <p:ext uri="{BB962C8B-B14F-4D97-AF65-F5344CB8AC3E}">
        <p14:creationId xmlns:p14="http://schemas.microsoft.com/office/powerpoint/2010/main" val="35368401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p:cNvSpPr>
            <a:spLocks noGrp="1"/>
          </p:cNvSpPr>
          <p:nvPr>
            <p:ph type="title"/>
          </p:nvPr>
        </p:nvSpPr>
        <p:spPr/>
        <p:txBody>
          <a:bodyPr>
            <a:normAutofit/>
          </a:bodyPr>
          <a:lstStyle/>
          <a:p>
            <a:r>
              <a:rPr lang="tr-TR" sz="3200" cap="none" dirty="0" smtClean="0"/>
              <a:t>Risk Yönetimi </a:t>
            </a:r>
            <a:endParaRPr lang="tr-TR" sz="3200" cap="none" dirty="0"/>
          </a:p>
        </p:txBody>
      </p:sp>
      <p:sp>
        <p:nvSpPr>
          <p:cNvPr id="3" name="İçerik Yer Tutucusu 2"/>
          <p:cNvSpPr>
            <a:spLocks noGrp="1"/>
          </p:cNvSpPr>
          <p:nvPr>
            <p:ph idx="1"/>
          </p:nvPr>
        </p:nvSpPr>
        <p:spPr/>
        <p:txBody>
          <a:bodyPr>
            <a:normAutofit/>
          </a:bodyPr>
          <a:lstStyle/>
          <a:p>
            <a:pPr algn="just"/>
            <a:r>
              <a:rPr lang="tr-TR" sz="2800" dirty="0"/>
              <a:t>Türev piyasalarının temel fonksiyonlarından biri, </a:t>
            </a:r>
            <a:r>
              <a:rPr lang="tr-TR" sz="2800" b="1" dirty="0">
                <a:solidFill>
                  <a:srgbClr val="FF0000"/>
                </a:solidFill>
              </a:rPr>
              <a:t>gelecekte meydana gelebilecek aleyhte fiyat değişimleri</a:t>
            </a:r>
            <a:r>
              <a:rPr lang="tr-TR" sz="2800" dirty="0"/>
              <a:t> karşısında riskten korunma imkanı sunmaktır. Nitekim türev piyasaları, tarımsal ürünlerin fiyatlarında gelecekte meydana gelebilecek aşırı dalgalanmaların yaratacağı risklerden korunma ihtiyacından doğmuştur. </a:t>
            </a:r>
            <a:endParaRPr lang="tr-TR" sz="2800" dirty="0" smtClean="0"/>
          </a:p>
        </p:txBody>
      </p:sp>
    </p:spTree>
    <p:extLst>
      <p:ext uri="{BB962C8B-B14F-4D97-AF65-F5344CB8AC3E}">
        <p14:creationId xmlns:p14="http://schemas.microsoft.com/office/powerpoint/2010/main" val="1500188424"/>
      </p:ext>
    </p:extLst>
  </p:cSld>
  <p:clrMapOvr>
    <a:masterClrMapping/>
  </p:clrMapOvr>
</p:sld>
</file>

<file path=ppt/theme/theme1.xml><?xml version="1.0" encoding="utf-8"?>
<a:theme xmlns:a="http://schemas.openxmlformats.org/drawingml/2006/main" name="Paket">
  <a:themeElements>
    <a:clrScheme name="Mavi II">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EAC1C"/>
      </a:hlink>
      <a:folHlink>
        <a:srgbClr val="B26B02"/>
      </a:folHlink>
    </a:clrScheme>
    <a:fontScheme name="Paket">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ket">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xmlns=""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{405A2CB4-4D4F-2747-8C50-B9A9F25CD2EF}tf10001120</Template>
  <TotalTime>1764</TotalTime>
  <Words>2015</Words>
  <Application>Microsoft Office PowerPoint</Application>
  <PresentationFormat>Özel</PresentationFormat>
  <Paragraphs>135</Paragraphs>
  <Slides>56</Slides>
  <Notes>0</Notes>
  <HiddenSlides>0</HiddenSlides>
  <MMClips>0</MMClips>
  <ScaleCrop>false</ScaleCrop>
  <HeadingPairs>
    <vt:vector size="4" baseType="variant">
      <vt:variant>
        <vt:lpstr>Tema</vt:lpstr>
      </vt:variant>
      <vt:variant>
        <vt:i4>1</vt:i4>
      </vt:variant>
      <vt:variant>
        <vt:lpstr>Slayt Başlıkları</vt:lpstr>
      </vt:variant>
      <vt:variant>
        <vt:i4>56</vt:i4>
      </vt:variant>
    </vt:vector>
  </HeadingPairs>
  <TitlesOfParts>
    <vt:vector size="57" baseType="lpstr">
      <vt:lpstr>Paket</vt:lpstr>
      <vt:lpstr>Vadeli/Türev İşlemler</vt:lpstr>
      <vt:lpstr>Pazar ve Domates Örneği»Türev Piyasaları</vt:lpstr>
      <vt:lpstr>Pazar ve Domates Örneği»Türev Piyasaları</vt:lpstr>
      <vt:lpstr>Pazar ve Domates Örneği»Türev Piyasaları</vt:lpstr>
      <vt:lpstr>Pazar ve Domates Örneği»Türev Piyasaları</vt:lpstr>
      <vt:lpstr>Vadeli İşlem Piyasası ve Vadeli İşlem Nedir? </vt:lpstr>
      <vt:lpstr>Vadeli İşlemlerin Ortak Özelliği</vt:lpstr>
      <vt:lpstr>Vadeli İşlem Piyasalarının İşlevleri</vt:lpstr>
      <vt:lpstr>Risk Yönetimi </vt:lpstr>
      <vt:lpstr>Risk Yönetimi </vt:lpstr>
      <vt:lpstr>Risk Yönetimi </vt:lpstr>
      <vt:lpstr>Geleceğe Yönelik Fiyat Oluşumu</vt:lpstr>
      <vt:lpstr>Geleceğe Yönelik Fiyat Oluşumu</vt:lpstr>
      <vt:lpstr>Geleceğe Yönelik Fiyat Oluşumu</vt:lpstr>
      <vt:lpstr>Vadeli İşlemler Ne Tür Piyasalarda İşlem Görürler? </vt:lpstr>
      <vt:lpstr>Vadeli İşlemler Ne Tür Piyasalarda İşlem Görürler? </vt:lpstr>
      <vt:lpstr>Vadeli İşlemler Ne Tür Piyasalarda İşlem Görürler? </vt:lpstr>
      <vt:lpstr>Tezgah üstü Piyasalar ile Organize Piyasaların Farkı </vt:lpstr>
      <vt:lpstr>Tezgah üstü Piyasalar ile Organize Piyasaların Farkı </vt:lpstr>
      <vt:lpstr>Tezgah üstü Piyasalar ile Organize Piyasaların Farkı </vt:lpstr>
      <vt:lpstr>Vadeli İşleme Konu Olabilecek Araçlar Nelerdir?</vt:lpstr>
      <vt:lpstr>Vadeli İşleme Konu Olabilecek Araçlar Nelerdir?</vt:lpstr>
      <vt:lpstr>Vadeli İşlem Piyasalarında Hangi Amaçlarla İşlem Yapılır? </vt:lpstr>
      <vt:lpstr>Vadeli İşlem Piyasalarında Hangi Amaçlarla İşlem Yapılır? </vt:lpstr>
      <vt:lpstr>Vadeli İşlem Piyasalarında Hangi Amaçlarla İşlem Yapılır? </vt:lpstr>
      <vt:lpstr>Vadeli İşlem Sözleşmelerinde Alıp Satmak Ne Anlama Gelir? </vt:lpstr>
      <vt:lpstr>PowerPoint Sunusu</vt:lpstr>
      <vt:lpstr>Vadeli İşlem Türleri Nelerdir? </vt:lpstr>
      <vt:lpstr>Forward İşlemler</vt:lpstr>
      <vt:lpstr>Futures İşlemler</vt:lpstr>
      <vt:lpstr>Future İşlemler</vt:lpstr>
      <vt:lpstr>Future İşlemler</vt:lpstr>
      <vt:lpstr>Opsiyonlar</vt:lpstr>
      <vt:lpstr>Opsiyonlar</vt:lpstr>
      <vt:lpstr>Opsiyonlar</vt:lpstr>
      <vt:lpstr>Opsiyonlar</vt:lpstr>
      <vt:lpstr>Kullanım Fiyatı (Exercise Price-Strike Price) Nedir?</vt:lpstr>
      <vt:lpstr>Swap</vt:lpstr>
      <vt:lpstr>Swap</vt:lpstr>
      <vt:lpstr>Vadeli İşlem ve Opsiyon Sözleşme Örnekleri</vt:lpstr>
      <vt:lpstr>Döviz Vadeli İşlem Sözleşmeleri</vt:lpstr>
      <vt:lpstr>PowerPoint Sunusu</vt:lpstr>
      <vt:lpstr>PowerPoint Sunusu</vt:lpstr>
      <vt:lpstr>Döviz Opsiyon Sözleşmeleri</vt:lpstr>
      <vt:lpstr>PowerPoint Sunusu</vt:lpstr>
      <vt:lpstr>PowerPoint Sunusu</vt:lpstr>
      <vt:lpstr>Para Swap Örneği</vt:lpstr>
      <vt:lpstr>Para Swap Örneği</vt:lpstr>
      <vt:lpstr>Para Swap Örneği</vt:lpstr>
      <vt:lpstr>Para Swap Örneği</vt:lpstr>
      <vt:lpstr>Para Swap Örneği</vt:lpstr>
      <vt:lpstr>Para Swap Örneği</vt:lpstr>
      <vt:lpstr>Faiz Swap Örneği</vt:lpstr>
      <vt:lpstr>Faiz Swap Örneği</vt:lpstr>
      <vt:lpstr>Faiz Swap Örneği</vt:lpstr>
      <vt:lpstr>Faiz Swap Örneği</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TAŞIYANIN SORUMLULUĞU</dc:title>
  <dc:creator>Microsoft Office User</dc:creator>
  <cp:lastModifiedBy>Senol KANDEMIR</cp:lastModifiedBy>
  <cp:revision>34</cp:revision>
  <dcterms:created xsi:type="dcterms:W3CDTF">2021-10-23T00:07:47Z</dcterms:created>
  <dcterms:modified xsi:type="dcterms:W3CDTF">2024-01-09T06:53:13Z</dcterms:modified>
</cp:coreProperties>
</file>