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7" r:id="rId3"/>
    <p:sldId id="257" r:id="rId4"/>
    <p:sldId id="288" r:id="rId5"/>
    <p:sldId id="308" r:id="rId6"/>
    <p:sldId id="318" r:id="rId7"/>
    <p:sldId id="319" r:id="rId8"/>
    <p:sldId id="309" r:id="rId9"/>
    <p:sldId id="320" r:id="rId10"/>
    <p:sldId id="310" r:id="rId11"/>
    <p:sldId id="311" r:id="rId12"/>
    <p:sldId id="312" r:id="rId13"/>
    <p:sldId id="313" r:id="rId14"/>
    <p:sldId id="315" r:id="rId15"/>
    <p:sldId id="314" r:id="rId16"/>
    <p:sldId id="316" r:id="rId17"/>
    <p:sldId id="317" r:id="rId18"/>
    <p:sldId id="289" r:id="rId19"/>
    <p:sldId id="290" r:id="rId20"/>
    <p:sldId id="291" r:id="rId21"/>
    <p:sldId id="292" r:id="rId22"/>
    <p:sldId id="296" r:id="rId23"/>
    <p:sldId id="293" r:id="rId24"/>
    <p:sldId id="294" r:id="rId25"/>
    <p:sldId id="297" r:id="rId26"/>
    <p:sldId id="259" r:id="rId27"/>
    <p:sldId id="281" r:id="rId28"/>
    <p:sldId id="260" r:id="rId29"/>
    <p:sldId id="284" r:id="rId30"/>
    <p:sldId id="262" r:id="rId31"/>
    <p:sldId id="263" r:id="rId32"/>
    <p:sldId id="264" r:id="rId33"/>
    <p:sldId id="265" r:id="rId34"/>
    <p:sldId id="266" r:id="rId35"/>
    <p:sldId id="285" r:id="rId36"/>
    <p:sldId id="268" r:id="rId37"/>
    <p:sldId id="270" r:id="rId38"/>
    <p:sldId id="300" r:id="rId39"/>
    <p:sldId id="301" r:id="rId40"/>
    <p:sldId id="304" r:id="rId41"/>
    <p:sldId id="303" r:id="rId42"/>
    <p:sldId id="307"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26FD2-1C88-41BF-AA1B-D31D98C26EF6}" type="datetimeFigureOut">
              <a:rPr lang="en-US" smtClean="0"/>
              <a:t>10/19/2021</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0D3A1-2E30-4B2E-8944-45D3E8163997}" type="slidenum">
              <a:rPr lang="en-US" smtClean="0"/>
              <a:t>‹#›</a:t>
            </a:fld>
            <a:endParaRPr lang="en-US"/>
          </a:p>
        </p:txBody>
      </p:sp>
    </p:spTree>
    <p:extLst>
      <p:ext uri="{BB962C8B-B14F-4D97-AF65-F5344CB8AC3E}">
        <p14:creationId xmlns:p14="http://schemas.microsoft.com/office/powerpoint/2010/main" val="30313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A11E6B1B-6D6F-4167-BB04-D0C9262CADD5}" type="slidenum">
              <a:rPr lang="en-US" altLang="en-US" sz="1200">
                <a:solidFill>
                  <a:prstClr val="black"/>
                </a:solidFill>
              </a:rPr>
              <a:pPr algn="r"/>
              <a:t>40</a:t>
            </a:fld>
            <a:endParaRPr lang="en-US" altLang="en-US" sz="120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82824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84713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74531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4553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90F578E-97BD-400F-9C4B-28532F6B41B5}" type="datetimeFigureOut">
              <a:rPr lang="en-US" smtClean="0"/>
              <a:t>10/19/2021</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77249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390F578E-97BD-400F-9C4B-28532F6B41B5}"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35574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90F578E-97BD-400F-9C4B-28532F6B41B5}" type="datetimeFigureOut">
              <a:rPr lang="en-US" smtClean="0"/>
              <a:t>10/19/2021</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94225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90F578E-97BD-400F-9C4B-28532F6B41B5}" type="datetimeFigureOut">
              <a:rPr lang="en-US" smtClean="0"/>
              <a:t>10/19/2021</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8828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0F578E-97BD-400F-9C4B-28532F6B41B5}" type="datetimeFigureOut">
              <a:rPr lang="en-US" smtClean="0"/>
              <a:t>10/19/2021</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43283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49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10/19/2021</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62167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F578E-97BD-400F-9C4B-28532F6B41B5}" type="datetimeFigureOut">
              <a:rPr lang="en-US" smtClean="0"/>
              <a:t>10/19/2021</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D274C-FE63-4AA7-A574-EF78C3D81E79}" type="slidenum">
              <a:rPr lang="en-US" smtClean="0"/>
              <a:t>‹#›</a:t>
            </a:fld>
            <a:endParaRPr lang="en-US"/>
          </a:p>
        </p:txBody>
      </p:sp>
    </p:spTree>
    <p:extLst>
      <p:ext uri="{BB962C8B-B14F-4D97-AF65-F5344CB8AC3E}">
        <p14:creationId xmlns:p14="http://schemas.microsoft.com/office/powerpoint/2010/main" val="49748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witter.com/intent/tweet?url=https://www.agilecrm.com/blog/make-crm-analytics/&amp;text=There%E2%80%99s%20nothing%20called%20a%20negative%20feedback%2C%20it%20simply%20helps%20you%20to%20move%20toward%20a%20positive%20direction&amp;via=@agilecrm&amp;related=@agilecr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gilecrm.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earchsqlserver.techtarget.com/definition/normalization" TargetMode="External"/><Relationship Id="rId2" Type="http://schemas.openxmlformats.org/officeDocument/2006/relationships/hyperlink" Target="https://searchsqlserver.techtarget.com/definition/data-aggreg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earchdatamanagement.techtarget.com/definition/data-quality" TargetMode="External"/><Relationship Id="rId7" Type="http://schemas.openxmlformats.org/officeDocument/2006/relationships/hyperlink" Target="https://searchitchannel.techtarget.com/definition/IBM-International-Business-Machines" TargetMode="External"/><Relationship Id="rId2" Type="http://schemas.openxmlformats.org/officeDocument/2006/relationships/hyperlink" Target="https://whatis.techtarget.com/definition/customer-satisfaction-CSAT" TargetMode="External"/><Relationship Id="rId1" Type="http://schemas.openxmlformats.org/officeDocument/2006/relationships/slideLayout" Target="../slideLayouts/slideLayout2.xml"/><Relationship Id="rId6" Type="http://schemas.openxmlformats.org/officeDocument/2006/relationships/hyperlink" Target="https://searchsap.techtarget.com/definition/SAP" TargetMode="External"/><Relationship Id="rId5" Type="http://schemas.openxmlformats.org/officeDocument/2006/relationships/hyperlink" Target="https://searchdatamanagement.techtarget.com/definition/Hadoop" TargetMode="External"/><Relationship Id="rId4" Type="http://schemas.openxmlformats.org/officeDocument/2006/relationships/hyperlink" Target="https://searchoracle.techtarget.com/definition/Ora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268760"/>
            <a:ext cx="7774632" cy="3024335"/>
          </a:xfrm>
        </p:spPr>
        <p:txBody>
          <a:bodyPr>
            <a:normAutofit fontScale="90000"/>
          </a:bodyPr>
          <a:lstStyle/>
          <a:p>
            <a:br>
              <a:rPr lang="tr-TR" dirty="0"/>
            </a:br>
            <a:r>
              <a:rPr lang="tr-TR" dirty="0"/>
              <a:t> </a:t>
            </a:r>
            <a:br>
              <a:rPr lang="tr-TR" dirty="0"/>
            </a:br>
            <a:br>
              <a:rPr lang="tr-TR" dirty="0"/>
            </a:br>
            <a:r>
              <a:rPr lang="tr-TR" dirty="0"/>
              <a:t>Evaluation of CRM</a:t>
            </a:r>
            <a:br>
              <a:rPr lang="tr-TR" dirty="0"/>
            </a:br>
            <a:r>
              <a:rPr lang="tr-TR" dirty="0" err="1"/>
              <a:t>CRM</a:t>
            </a:r>
            <a:r>
              <a:rPr lang="tr-TR" dirty="0"/>
              <a:t>  ANALYTICS</a:t>
            </a:r>
            <a:br>
              <a:rPr lang="tr-TR" dirty="0"/>
            </a:br>
            <a:r>
              <a:rPr lang="tr-TR" dirty="0"/>
              <a:t>CUSTOMER BASED VALUE</a:t>
            </a:r>
            <a:br>
              <a:rPr lang="tr-TR" dirty="0"/>
            </a:br>
            <a:r>
              <a:rPr lang="tr-TR" dirty="0"/>
              <a:t>THE RELATIONSHIP LIFE CYCLE</a:t>
            </a:r>
            <a:br>
              <a:rPr lang="tr-TR" dirty="0"/>
            </a:br>
            <a:r>
              <a:rPr lang="tr-TR" dirty="0"/>
              <a:t>LOYALTY</a:t>
            </a:r>
            <a:br>
              <a:rPr lang="tr-TR" dirty="0"/>
            </a:br>
            <a:r>
              <a:rPr lang="tr-TR" dirty="0"/>
              <a:t>COMMUNICATION </a:t>
            </a:r>
            <a:br>
              <a:rPr lang="tr-TR" dirty="0"/>
            </a:br>
            <a:br>
              <a:rPr lang="tr-TR" dirty="0"/>
            </a:br>
            <a:r>
              <a:rPr lang="tr-TR" dirty="0"/>
              <a:t> </a:t>
            </a:r>
            <a:br>
              <a:rPr lang="tr-TR" dirty="0"/>
            </a:br>
            <a:endParaRPr lang="en-US" dirty="0"/>
          </a:p>
        </p:txBody>
      </p:sp>
    </p:spTree>
    <p:extLst>
      <p:ext uri="{BB962C8B-B14F-4D97-AF65-F5344CB8AC3E}">
        <p14:creationId xmlns:p14="http://schemas.microsoft.com/office/powerpoint/2010/main" val="80410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DED6C4-5BEC-42B3-8935-2CC001459B6E}"/>
              </a:ext>
            </a:extLst>
          </p:cNvPr>
          <p:cNvSpPr>
            <a:spLocks noGrp="1"/>
          </p:cNvSpPr>
          <p:nvPr>
            <p:ph type="title"/>
          </p:nvPr>
        </p:nvSpPr>
        <p:spPr/>
        <p:txBody>
          <a:bodyPr>
            <a:normAutofit fontScale="90000"/>
          </a:bodyPr>
          <a:lstStyle/>
          <a:p>
            <a:r>
              <a:rPr lang="en-US" b="1" i="0" u="none" strike="noStrike" dirty="0">
                <a:solidFill>
                  <a:srgbClr val="3C3C3C"/>
                </a:solidFill>
                <a:effectLst/>
                <a:latin typeface="Lato" panose="020B0604020202020204" pitchFamily="34" charset="0"/>
              </a:rPr>
              <a:t>Essential CRM Analytics</a:t>
            </a:r>
            <a:br>
              <a:rPr lang="en-US" b="1" i="0" u="none" strike="noStrike" dirty="0">
                <a:solidFill>
                  <a:srgbClr val="3C3C3C"/>
                </a:solidFill>
                <a:effectLst/>
                <a:latin typeface="Lato" panose="020B0604020202020204" pitchFamily="34" charset="0"/>
              </a:rPr>
            </a:br>
            <a:endParaRPr lang="en-US" dirty="0"/>
          </a:p>
        </p:txBody>
      </p:sp>
      <p:sp>
        <p:nvSpPr>
          <p:cNvPr id="3" name="İçerik Yer Tutucusu 2">
            <a:extLst>
              <a:ext uri="{FF2B5EF4-FFF2-40B4-BE49-F238E27FC236}">
                <a16:creationId xmlns:a16="http://schemas.microsoft.com/office/drawing/2014/main" id="{B882307C-F403-42F8-ACD9-BC57CF3330C6}"/>
              </a:ext>
            </a:extLst>
          </p:cNvPr>
          <p:cNvSpPr>
            <a:spLocks noGrp="1"/>
          </p:cNvSpPr>
          <p:nvPr>
            <p:ph idx="1"/>
          </p:nvPr>
        </p:nvSpPr>
        <p:spPr/>
        <p:txBody>
          <a:bodyPr/>
          <a:lstStyle/>
          <a:p>
            <a:r>
              <a:rPr lang="tr-TR" b="1" dirty="0">
                <a:highlight>
                  <a:srgbClr val="FFFF00"/>
                </a:highlight>
              </a:rPr>
              <a:t>1.Customer </a:t>
            </a:r>
            <a:r>
              <a:rPr lang="tr-TR" b="1" dirty="0" err="1">
                <a:highlight>
                  <a:srgbClr val="FFFF00"/>
                </a:highlight>
              </a:rPr>
              <a:t>feedback</a:t>
            </a:r>
            <a:endParaRPr lang="tr-TR" b="1" dirty="0">
              <a:highlight>
                <a:srgbClr val="FFFF00"/>
              </a:highlight>
            </a:endParaRPr>
          </a:p>
          <a:p>
            <a:pPr marL="0" indent="0">
              <a:buNone/>
            </a:pPr>
            <a:r>
              <a:rPr lang="tr-TR" b="0" i="0" u="none" strike="noStrike" dirty="0">
                <a:solidFill>
                  <a:srgbClr val="154B9B"/>
                </a:solidFill>
                <a:effectLst/>
                <a:latin typeface="Lato" panose="020F0502020204030203" pitchFamily="34" charset="0"/>
                <a:hlinkClick r:id="rId2"/>
              </a:rPr>
              <a:t>«</a:t>
            </a:r>
            <a:r>
              <a:rPr lang="en-US" b="0" i="0" u="none" strike="noStrike" dirty="0">
                <a:solidFill>
                  <a:srgbClr val="154B9B"/>
                </a:solidFill>
                <a:effectLst/>
                <a:latin typeface="Lato" panose="020F0502020204030203" pitchFamily="34" charset="0"/>
                <a:hlinkClick r:id="rId2"/>
              </a:rPr>
              <a:t>There’s nothing called a negative feedback, it simply helps you to move toward a positive direction</a:t>
            </a:r>
            <a:r>
              <a:rPr lang="tr-TR" b="0" i="0" u="none" strike="noStrike" dirty="0">
                <a:solidFill>
                  <a:srgbClr val="154B9B"/>
                </a:solidFill>
                <a:effectLst/>
                <a:latin typeface="Lato" panose="020F0502020204030203" pitchFamily="34" charset="0"/>
              </a:rPr>
              <a:t>»</a:t>
            </a:r>
          </a:p>
          <a:p>
            <a:pPr marL="0" indent="0">
              <a:buNone/>
            </a:pPr>
            <a:r>
              <a:rPr lang="tr-TR" b="1" dirty="0">
                <a:latin typeface="Lato" panose="020F0502020204030203" pitchFamily="34" charset="0"/>
              </a:rPr>
              <a:t>2. </a:t>
            </a:r>
            <a:r>
              <a:rPr lang="en-US" b="1" i="0" dirty="0">
                <a:effectLst/>
                <a:latin typeface="Lato" panose="020F0502020204030203" pitchFamily="34" charset="0"/>
              </a:rPr>
              <a:t>Bird’s eye view of the customer </a:t>
            </a:r>
            <a:r>
              <a:rPr lang="en-US" sz="1600" b="1" i="0" dirty="0">
                <a:effectLst/>
                <a:latin typeface="Lato" panose="020F0502020204030203" pitchFamily="34" charset="0"/>
              </a:rPr>
              <a:t>is integral to understand his/her requirement and move ahead with a consistent response.</a:t>
            </a:r>
            <a:endParaRPr lang="tr-TR" sz="1600" b="1" i="0" dirty="0">
              <a:effectLst/>
              <a:latin typeface="Lato" panose="020F0502020204030203" pitchFamily="34" charset="0"/>
            </a:endParaRPr>
          </a:p>
          <a:p>
            <a:pPr marL="0" indent="0">
              <a:buNone/>
            </a:pPr>
            <a:r>
              <a:rPr lang="en-US" sz="1400" b="0" i="0" dirty="0">
                <a:solidFill>
                  <a:srgbClr val="636467"/>
                </a:solidFill>
                <a:effectLst/>
                <a:latin typeface="Lato" panose="020F0502020204030203" pitchFamily="34" charset="0"/>
              </a:rPr>
              <a:t>The CRM software should also capture the customer’s social presence, store visits, blog comments, online buying behavior. Simply put, the CRM should help you step into a customer’s ecosystem.</a:t>
            </a:r>
            <a:endParaRPr lang="en-US" sz="1400" b="1" dirty="0"/>
          </a:p>
        </p:txBody>
      </p:sp>
    </p:spTree>
    <p:extLst>
      <p:ext uri="{BB962C8B-B14F-4D97-AF65-F5344CB8AC3E}">
        <p14:creationId xmlns:p14="http://schemas.microsoft.com/office/powerpoint/2010/main" val="363293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02161-CA2D-4D62-8A8C-240925EF14F1}"/>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4B412020-E471-4442-82BB-04697AED2A74}"/>
              </a:ext>
            </a:extLst>
          </p:cNvPr>
          <p:cNvSpPr>
            <a:spLocks noGrp="1"/>
          </p:cNvSpPr>
          <p:nvPr>
            <p:ph idx="1"/>
          </p:nvPr>
        </p:nvSpPr>
        <p:spPr/>
        <p:txBody>
          <a:bodyPr/>
          <a:lstStyle/>
          <a:p>
            <a:r>
              <a:rPr lang="tr-TR" dirty="0"/>
              <a:t>3. </a:t>
            </a:r>
            <a:r>
              <a:rPr lang="en-US" b="1" i="0" u="sng" dirty="0">
                <a:effectLst/>
                <a:latin typeface="Lato" panose="020F0502020204030203" pitchFamily="34" charset="0"/>
              </a:rPr>
              <a:t>Track engagement levels </a:t>
            </a:r>
            <a:r>
              <a:rPr lang="en-US" b="0" i="0" dirty="0">
                <a:effectLst/>
                <a:latin typeface="Lato" panose="020F0502020204030203" pitchFamily="34" charset="0"/>
              </a:rPr>
              <a:t>to check customer preferences, offer popularity, partner visibility, and see how this action can be transformed into more customer share and increase in revenue. </a:t>
            </a:r>
            <a:endParaRPr lang="tr-TR" b="0" i="0" dirty="0">
              <a:effectLst/>
              <a:latin typeface="Lato" panose="020F0502020204030203" pitchFamily="34" charset="0"/>
            </a:endParaRPr>
          </a:p>
          <a:p>
            <a:r>
              <a:rPr lang="en-US" b="0" i="0" dirty="0">
                <a:effectLst/>
                <a:latin typeface="Lato" panose="020F0502020204030203" pitchFamily="34" charset="0"/>
              </a:rPr>
              <a:t>No matter </a:t>
            </a:r>
            <a:r>
              <a:rPr lang="en-US" b="0" i="1" dirty="0">
                <a:effectLst/>
                <a:latin typeface="Lato" panose="020F0502020204030203" pitchFamily="34" charset="0"/>
              </a:rPr>
              <a:t>how hard you try to push your product, without proper customer engagement it can’t gain enough traction</a:t>
            </a:r>
            <a:r>
              <a:rPr lang="en-US" b="0" i="0" dirty="0">
                <a:effectLst/>
                <a:latin typeface="Lato" panose="020F0502020204030203" pitchFamily="34" charset="0"/>
              </a:rPr>
              <a:t>.</a:t>
            </a:r>
            <a:endParaRPr lang="en-US" dirty="0"/>
          </a:p>
        </p:txBody>
      </p:sp>
    </p:spTree>
    <p:extLst>
      <p:ext uri="{BB962C8B-B14F-4D97-AF65-F5344CB8AC3E}">
        <p14:creationId xmlns:p14="http://schemas.microsoft.com/office/powerpoint/2010/main" val="7836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0ACC62-F6E3-4943-B5C5-9C1516DDB530}"/>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496339AF-5ED5-4730-8713-B301277599C7}"/>
              </a:ext>
            </a:extLst>
          </p:cNvPr>
          <p:cNvSpPr>
            <a:spLocks noGrp="1"/>
          </p:cNvSpPr>
          <p:nvPr>
            <p:ph idx="1"/>
          </p:nvPr>
        </p:nvSpPr>
        <p:spPr/>
        <p:txBody>
          <a:bodyPr>
            <a:normAutofit fontScale="77500" lnSpcReduction="20000"/>
          </a:bodyPr>
          <a:lstStyle/>
          <a:p>
            <a:r>
              <a:rPr lang="tr-TR" dirty="0"/>
              <a:t>4.</a:t>
            </a:r>
            <a:r>
              <a:rPr lang="en-US" dirty="0"/>
              <a:t> </a:t>
            </a:r>
            <a:r>
              <a:rPr lang="en-US" b="1" dirty="0"/>
              <a:t>Measure and monitor </a:t>
            </a:r>
            <a:r>
              <a:rPr lang="en-US" dirty="0"/>
              <a:t>escalation to rely more on FCR (first call resolution) through email, chat or phone. Customer satisfaction ramifies into ‘purchase’ and ‘problem resolution’. </a:t>
            </a:r>
            <a:endParaRPr lang="tr-TR" dirty="0"/>
          </a:p>
          <a:p>
            <a:r>
              <a:rPr lang="en-US" dirty="0"/>
              <a:t>The CRM analytics must measure the frequency of problems that arise with a specific offering, and at what stage of the customer life cycle they are more in number. </a:t>
            </a:r>
            <a:endParaRPr lang="tr-TR" dirty="0"/>
          </a:p>
          <a:p>
            <a:r>
              <a:rPr lang="en-US" dirty="0"/>
              <a:t>This helps you to fix the problem right at the manufacturing stage or something that pops up during the delivery or after first use.</a:t>
            </a:r>
            <a:endParaRPr lang="tr-TR" dirty="0"/>
          </a:p>
          <a:p>
            <a:r>
              <a:rPr lang="en-US" dirty="0"/>
              <a:t> These insights also bring out any issues that are beyond your scope.</a:t>
            </a:r>
          </a:p>
        </p:txBody>
      </p:sp>
    </p:spTree>
    <p:extLst>
      <p:ext uri="{BB962C8B-B14F-4D97-AF65-F5344CB8AC3E}">
        <p14:creationId xmlns:p14="http://schemas.microsoft.com/office/powerpoint/2010/main" val="292720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BB722D-00C5-4527-BDBF-09786116D3F7}"/>
              </a:ext>
            </a:extLst>
          </p:cNvPr>
          <p:cNvSpPr>
            <a:spLocks noGrp="1"/>
          </p:cNvSpPr>
          <p:nvPr>
            <p:ph idx="1"/>
          </p:nvPr>
        </p:nvSpPr>
        <p:spPr/>
        <p:txBody>
          <a:bodyPr>
            <a:normAutofit fontScale="85000" lnSpcReduction="10000"/>
          </a:bodyPr>
          <a:lstStyle/>
          <a:p>
            <a:r>
              <a:rPr lang="en-US" b="1" i="0" dirty="0">
                <a:effectLst/>
                <a:highlight>
                  <a:srgbClr val="FFFF00"/>
                </a:highlight>
                <a:latin typeface="Lato" panose="020F0502020204030203" pitchFamily="34" charset="0"/>
              </a:rPr>
              <a:t>5) Gauge </a:t>
            </a:r>
            <a:r>
              <a:rPr lang="tr-TR" b="1" i="0" dirty="0">
                <a:effectLst/>
                <a:highlight>
                  <a:srgbClr val="FFFF00"/>
                </a:highlight>
                <a:latin typeface="Lato" panose="020F0502020204030203" pitchFamily="34" charset="0"/>
              </a:rPr>
              <a:t> (</a:t>
            </a:r>
            <a:r>
              <a:rPr lang="tr-TR" b="1" i="0" dirty="0" err="1">
                <a:effectLst/>
                <a:highlight>
                  <a:srgbClr val="FFFF00"/>
                </a:highlight>
                <a:latin typeface="Lato" panose="020F0502020204030203" pitchFamily="34" charset="0"/>
              </a:rPr>
              <a:t>measure</a:t>
            </a:r>
            <a:r>
              <a:rPr lang="tr-TR" b="1" i="0" dirty="0">
                <a:effectLst/>
                <a:highlight>
                  <a:srgbClr val="FFFF00"/>
                </a:highlight>
                <a:latin typeface="Lato" panose="020F0502020204030203" pitchFamily="34" charset="0"/>
              </a:rPr>
              <a:t>) </a:t>
            </a:r>
            <a:r>
              <a:rPr lang="en-US" b="1" i="0" dirty="0">
                <a:effectLst/>
                <a:highlight>
                  <a:srgbClr val="FFFF00"/>
                </a:highlight>
                <a:latin typeface="Lato" panose="020F0502020204030203" pitchFamily="34" charset="0"/>
              </a:rPr>
              <a:t>customer lifetime value (LTV) </a:t>
            </a:r>
            <a:r>
              <a:rPr lang="en-US" b="0" i="0" dirty="0">
                <a:effectLst/>
                <a:latin typeface="Lato" panose="020F0502020204030203" pitchFamily="34" charset="0"/>
              </a:rPr>
              <a:t>to gain insights into the real value of a customer relationship. </a:t>
            </a:r>
            <a:endParaRPr lang="tr-TR" b="0" i="0" dirty="0">
              <a:effectLst/>
              <a:latin typeface="Lato" panose="020F0502020204030203" pitchFamily="34" charset="0"/>
            </a:endParaRPr>
          </a:p>
          <a:p>
            <a:r>
              <a:rPr lang="en-US" b="0" i="0" dirty="0">
                <a:effectLst/>
                <a:latin typeface="Lato" panose="020F0502020204030203" pitchFamily="34" charset="0"/>
              </a:rPr>
              <a:t>Don’t confuse the sales records for better relationships because the profitability of a business may not be an indicator of customer satisfaction. On the other side, the high billing customer may not stay long with your business and the one who drops in occasionally may yield huge gains.</a:t>
            </a:r>
            <a:endParaRPr lang="tr-TR" b="0" i="0" dirty="0">
              <a:effectLst/>
              <a:latin typeface="Lato" panose="020F0502020204030203" pitchFamily="34" charset="0"/>
            </a:endParaRPr>
          </a:p>
          <a:p>
            <a:r>
              <a:rPr lang="en-US" b="0" i="0" dirty="0">
                <a:effectLst/>
                <a:latin typeface="Lato" panose="020F0502020204030203" pitchFamily="34" charset="0"/>
              </a:rPr>
              <a:t> All that matters is the value of the deal and how often the customers are purchasing our </a:t>
            </a:r>
            <a:r>
              <a:rPr lang="en-US" b="0" i="0" dirty="0">
                <a:solidFill>
                  <a:srgbClr val="636467"/>
                </a:solidFill>
                <a:effectLst/>
                <a:latin typeface="Lato" panose="020F0502020204030203" pitchFamily="34" charset="0"/>
              </a:rPr>
              <a:t>products.</a:t>
            </a:r>
            <a:endParaRPr lang="en-US" dirty="0"/>
          </a:p>
        </p:txBody>
      </p:sp>
    </p:spTree>
    <p:extLst>
      <p:ext uri="{BB962C8B-B14F-4D97-AF65-F5344CB8AC3E}">
        <p14:creationId xmlns:p14="http://schemas.microsoft.com/office/powerpoint/2010/main" val="204491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BE1CFC-83F3-4523-A85C-26B4BE829623}"/>
              </a:ext>
            </a:extLst>
          </p:cNvPr>
          <p:cNvSpPr>
            <a:spLocks noGrp="1"/>
          </p:cNvSpPr>
          <p:nvPr>
            <p:ph type="title"/>
          </p:nvPr>
        </p:nvSpPr>
        <p:spPr/>
        <p:txBody>
          <a:bodyPr/>
          <a:lstStyle/>
          <a:p>
            <a:r>
              <a:rPr lang="tr-TR" dirty="0" err="1"/>
              <a:t>Agile</a:t>
            </a:r>
            <a:r>
              <a:rPr lang="tr-TR" dirty="0"/>
              <a:t> CRM</a:t>
            </a:r>
            <a:endParaRPr lang="en-US" dirty="0"/>
          </a:p>
        </p:txBody>
      </p:sp>
      <p:sp>
        <p:nvSpPr>
          <p:cNvPr id="3" name="İçerik Yer Tutucusu 2">
            <a:extLst>
              <a:ext uri="{FF2B5EF4-FFF2-40B4-BE49-F238E27FC236}">
                <a16:creationId xmlns:a16="http://schemas.microsoft.com/office/drawing/2014/main" id="{05D52ED0-9C56-46DC-843F-9E2AFD74ED55}"/>
              </a:ext>
            </a:extLst>
          </p:cNvPr>
          <p:cNvSpPr>
            <a:spLocks noGrp="1"/>
          </p:cNvSpPr>
          <p:nvPr>
            <p:ph idx="1"/>
          </p:nvPr>
        </p:nvSpPr>
        <p:spPr/>
        <p:txBody>
          <a:bodyPr>
            <a:normAutofit fontScale="85000" lnSpcReduction="20000"/>
          </a:bodyPr>
          <a:lstStyle/>
          <a:p>
            <a:pPr algn="l"/>
            <a:r>
              <a:rPr lang="en-US" b="0" i="0" dirty="0">
                <a:solidFill>
                  <a:srgbClr val="636467"/>
                </a:solidFill>
                <a:effectLst/>
                <a:latin typeface="Lato" panose="020F0502020204030203" pitchFamily="34" charset="0"/>
              </a:rPr>
              <a:t>All-in-one CRMs such as </a:t>
            </a:r>
            <a:r>
              <a:rPr lang="en-US" b="0" i="0" u="none" strike="noStrike" dirty="0">
                <a:solidFill>
                  <a:srgbClr val="2E92BD"/>
                </a:solidFill>
                <a:effectLst/>
                <a:latin typeface="Lato" panose="020F0502020204030203" pitchFamily="34" charset="0"/>
                <a:hlinkClick r:id="rId2"/>
              </a:rPr>
              <a:t>Agile CRM</a:t>
            </a:r>
            <a:r>
              <a:rPr lang="en-US" b="0" i="0" dirty="0">
                <a:solidFill>
                  <a:srgbClr val="636467"/>
                </a:solidFill>
                <a:effectLst/>
                <a:latin typeface="Lato" panose="020F0502020204030203" pitchFamily="34" charset="0"/>
              </a:rPr>
              <a:t> come with many inbuilt features for segmentation.</a:t>
            </a:r>
          </a:p>
          <a:p>
            <a:pPr algn="l"/>
            <a:r>
              <a:rPr lang="en-US" b="1" i="0" dirty="0">
                <a:solidFill>
                  <a:srgbClr val="636467"/>
                </a:solidFill>
                <a:effectLst/>
                <a:latin typeface="Lato" panose="020F0502020204030203" pitchFamily="34" charset="0"/>
              </a:rPr>
              <a:t>Geographic segmentation</a:t>
            </a:r>
            <a:r>
              <a:rPr lang="en-US" b="0" i="0" dirty="0">
                <a:solidFill>
                  <a:srgbClr val="636467"/>
                </a:solidFill>
                <a:effectLst/>
                <a:latin typeface="Lato" panose="020F0502020204030203" pitchFamily="34" charset="0"/>
              </a:rPr>
              <a:t> – Run a territory management check.</a:t>
            </a:r>
            <a:br>
              <a:rPr lang="en-US" b="0" i="0" dirty="0">
                <a:solidFill>
                  <a:srgbClr val="636467"/>
                </a:solidFill>
                <a:effectLst/>
                <a:latin typeface="Lato" panose="020F0502020204030203" pitchFamily="34" charset="0"/>
              </a:rPr>
            </a:br>
            <a:r>
              <a:rPr lang="en-US" b="1" i="0" dirty="0">
                <a:solidFill>
                  <a:srgbClr val="636467"/>
                </a:solidFill>
                <a:effectLst/>
                <a:latin typeface="Lato" panose="020F0502020204030203" pitchFamily="34" charset="0"/>
              </a:rPr>
              <a:t>Demographic segmentation </a:t>
            </a:r>
            <a:r>
              <a:rPr lang="en-US" b="0" i="0" dirty="0">
                <a:solidFill>
                  <a:srgbClr val="636467"/>
                </a:solidFill>
                <a:effectLst/>
                <a:latin typeface="Lato" panose="020F0502020204030203" pitchFamily="34" charset="0"/>
              </a:rPr>
              <a:t>– Tag filtering for different companies – B2B, B2C, Services etc. to get an objectifiable metric.</a:t>
            </a:r>
            <a:br>
              <a:rPr lang="en-US" b="0" i="0" dirty="0">
                <a:solidFill>
                  <a:srgbClr val="636467"/>
                </a:solidFill>
                <a:effectLst/>
                <a:latin typeface="Lato" panose="020F0502020204030203" pitchFamily="34" charset="0"/>
              </a:rPr>
            </a:br>
            <a:r>
              <a:rPr lang="en-US" b="1" i="0" dirty="0">
                <a:solidFill>
                  <a:srgbClr val="636467"/>
                </a:solidFill>
                <a:effectLst/>
                <a:latin typeface="Lato" panose="020F0502020204030203" pitchFamily="34" charset="0"/>
              </a:rPr>
              <a:t>Psychographic segmentation </a:t>
            </a:r>
            <a:r>
              <a:rPr lang="en-US" b="0" i="0" dirty="0">
                <a:solidFill>
                  <a:srgbClr val="636467"/>
                </a:solidFill>
                <a:effectLst/>
                <a:latin typeface="Lato" panose="020F0502020204030203" pitchFamily="34" charset="0"/>
              </a:rPr>
              <a:t>– analyzing buyer preferences and tracking the visitors to know where they spend most of the time.</a:t>
            </a:r>
            <a:br>
              <a:rPr lang="en-US" b="0" i="0" dirty="0">
                <a:solidFill>
                  <a:srgbClr val="636467"/>
                </a:solidFill>
                <a:effectLst/>
                <a:latin typeface="Lato" panose="020F0502020204030203" pitchFamily="34" charset="0"/>
              </a:rPr>
            </a:br>
            <a:r>
              <a:rPr lang="en-US" b="1" i="0" dirty="0">
                <a:solidFill>
                  <a:srgbClr val="636467"/>
                </a:solidFill>
                <a:effectLst/>
                <a:latin typeface="Lato" panose="020F0502020204030203" pitchFamily="34" charset="0"/>
              </a:rPr>
              <a:t>Behavioral segmentation </a:t>
            </a:r>
            <a:r>
              <a:rPr lang="en-US" b="0" i="0" dirty="0">
                <a:solidFill>
                  <a:srgbClr val="636467"/>
                </a:solidFill>
                <a:effectLst/>
                <a:latin typeface="Lato" panose="020F0502020204030203" pitchFamily="34" charset="0"/>
              </a:rPr>
              <a:t>– How many times a particular task is done.</a:t>
            </a:r>
          </a:p>
          <a:p>
            <a:endParaRPr lang="en-US" dirty="0"/>
          </a:p>
        </p:txBody>
      </p:sp>
    </p:spTree>
    <p:extLst>
      <p:ext uri="{BB962C8B-B14F-4D97-AF65-F5344CB8AC3E}">
        <p14:creationId xmlns:p14="http://schemas.microsoft.com/office/powerpoint/2010/main" val="181661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228768-25DD-489B-A3C7-29979DF00675}"/>
              </a:ext>
            </a:extLst>
          </p:cNvPr>
          <p:cNvSpPr>
            <a:spLocks noGrp="1"/>
          </p:cNvSpPr>
          <p:nvPr>
            <p:ph type="title"/>
          </p:nvPr>
        </p:nvSpPr>
        <p:spPr/>
        <p:txBody>
          <a:bodyPr/>
          <a:lstStyle/>
          <a:p>
            <a:r>
              <a:rPr lang="tr-TR" dirty="0" err="1"/>
              <a:t>Agile</a:t>
            </a:r>
            <a:r>
              <a:rPr lang="tr-TR" dirty="0"/>
              <a:t> CRM</a:t>
            </a:r>
            <a:endParaRPr lang="en-US" dirty="0"/>
          </a:p>
        </p:txBody>
      </p:sp>
      <p:pic>
        <p:nvPicPr>
          <p:cNvPr id="5" name="İçerik Yer Tutucusu 4">
            <a:extLst>
              <a:ext uri="{FF2B5EF4-FFF2-40B4-BE49-F238E27FC236}">
                <a16:creationId xmlns:a16="http://schemas.microsoft.com/office/drawing/2014/main" id="{14F3293E-CEFB-491C-914A-35A2D0764EBC}"/>
              </a:ext>
            </a:extLst>
          </p:cNvPr>
          <p:cNvPicPr>
            <a:picLocks noGrp="1" noChangeAspect="1"/>
          </p:cNvPicPr>
          <p:nvPr>
            <p:ph idx="1"/>
          </p:nvPr>
        </p:nvPicPr>
        <p:blipFill>
          <a:blip r:embed="rId2"/>
          <a:stretch>
            <a:fillRect/>
          </a:stretch>
        </p:blipFill>
        <p:spPr>
          <a:xfrm>
            <a:off x="546957" y="1600200"/>
            <a:ext cx="8050085" cy="4525963"/>
          </a:xfrm>
        </p:spPr>
      </p:pic>
    </p:spTree>
    <p:extLst>
      <p:ext uri="{BB962C8B-B14F-4D97-AF65-F5344CB8AC3E}">
        <p14:creationId xmlns:p14="http://schemas.microsoft.com/office/powerpoint/2010/main" val="279740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03FAF29-D111-440C-A2BE-358B36872A44}"/>
              </a:ext>
            </a:extLst>
          </p:cNvPr>
          <p:cNvPicPr>
            <a:picLocks noGrp="1" noChangeAspect="1"/>
          </p:cNvPicPr>
          <p:nvPr>
            <p:ph idx="1"/>
          </p:nvPr>
        </p:nvPicPr>
        <p:blipFill>
          <a:blip r:embed="rId2"/>
          <a:stretch>
            <a:fillRect/>
          </a:stretch>
        </p:blipFill>
        <p:spPr>
          <a:xfrm>
            <a:off x="546957" y="1600200"/>
            <a:ext cx="8050085" cy="4525963"/>
          </a:xfrm>
        </p:spPr>
      </p:pic>
    </p:spTree>
    <p:extLst>
      <p:ext uri="{BB962C8B-B14F-4D97-AF65-F5344CB8AC3E}">
        <p14:creationId xmlns:p14="http://schemas.microsoft.com/office/powerpoint/2010/main" val="312310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BF57BF-557A-4F60-BB06-FB25FACF04F2}"/>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FE555265-9252-4D02-9B84-1A6A77A20C4B}"/>
              </a:ext>
            </a:extLst>
          </p:cNvPr>
          <p:cNvSpPr>
            <a:spLocks noGrp="1"/>
          </p:cNvSpPr>
          <p:nvPr>
            <p:ph idx="1"/>
          </p:nvPr>
        </p:nvSpPr>
        <p:spPr/>
        <p:txBody>
          <a:bodyPr/>
          <a:lstStyle/>
          <a:p>
            <a:endParaRPr lang="en-US"/>
          </a:p>
        </p:txBody>
      </p:sp>
      <p:pic>
        <p:nvPicPr>
          <p:cNvPr id="5" name="Resim 4">
            <a:extLst>
              <a:ext uri="{FF2B5EF4-FFF2-40B4-BE49-F238E27FC236}">
                <a16:creationId xmlns:a16="http://schemas.microsoft.com/office/drawing/2014/main" id="{8CA3DAEB-B957-4822-8564-38F18FF8E2BC}"/>
              </a:ext>
            </a:extLst>
          </p:cNvPr>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262690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customer ile ilgili gÃ¶rsel sonucu"/>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560840" cy="4371319"/>
          </a:xfrm>
          <a:prstGeom prst="rect">
            <a:avLst/>
          </a:prstGeom>
          <a:noFill/>
          <a:extLst>
            <a:ext uri="{909E8E84-426E-40DD-AFC4-6F175D3DCCD1}">
              <a14:hiddenFill xmlns:a14="http://schemas.microsoft.com/office/drawing/2010/main">
                <a:solidFill>
                  <a:srgbClr val="FFFFFF"/>
                </a:solidFill>
              </a14:hiddenFill>
            </a:ext>
          </a:extLst>
        </p:spPr>
      </p:pic>
      <p:sp>
        <p:nvSpPr>
          <p:cNvPr id="90113" name="Content Placeholder 2"/>
          <p:cNvSpPr>
            <a:spLocks noGrp="1"/>
          </p:cNvSpPr>
          <p:nvPr>
            <p:ph idx="1"/>
          </p:nvPr>
        </p:nvSpPr>
        <p:spPr>
          <a:xfrm>
            <a:off x="395536" y="764704"/>
            <a:ext cx="8229600" cy="5904656"/>
          </a:xfrm>
        </p:spPr>
        <p:txBody>
          <a:bodyPr/>
          <a:lstStyle/>
          <a:p>
            <a:pPr algn="just" eaLnBrk="1" hangingPunct="1"/>
            <a:r>
              <a:rPr lang="tr-TR" sz="2400" b="1" u="sng" dirty="0">
                <a:highlight>
                  <a:srgbClr val="FFFF00"/>
                </a:highlight>
                <a:latin typeface="Times New Roman" panose="02020603050405020304" pitchFamily="18" charset="0"/>
                <a:cs typeface="Times New Roman" panose="02020603050405020304" pitchFamily="18" charset="0"/>
              </a:rPr>
              <a:t> Real time marketing</a:t>
            </a:r>
          </a:p>
          <a:p>
            <a:pPr algn="just" eaLnBrk="1" hangingPunct="1"/>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walls between customer and company are torn down.</a:t>
            </a: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Regis McKenna, adopted the concept of «</a:t>
            </a:r>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real-time marketing</a:t>
            </a:r>
            <a:r>
              <a:rPr lang="tr-TR" sz="2400" dirty="0">
                <a:latin typeface="Times New Roman" panose="02020603050405020304" pitchFamily="18" charset="0"/>
                <a:cs typeface="Times New Roman" panose="02020603050405020304" pitchFamily="18" charset="0"/>
              </a:rPr>
              <a:t>»  CRM targets the buildings of infrastructure which may be used  to </a:t>
            </a:r>
            <a:r>
              <a:rPr lang="tr-TR" sz="2400" b="1" u="sng" dirty="0">
                <a:latin typeface="Times New Roman" panose="02020603050405020304" pitchFamily="18" charset="0"/>
                <a:cs typeface="Times New Roman" panose="02020603050405020304" pitchFamily="18" charset="0"/>
              </a:rPr>
              <a:t>develop long term customer-supplier relationships.</a:t>
            </a:r>
          </a:p>
          <a:p>
            <a:pPr eaLnBrk="1" hangingPunct="1"/>
            <a:endParaRPr lang="tr-TR" dirty="0"/>
          </a:p>
        </p:txBody>
      </p:sp>
    </p:spTree>
    <p:extLst>
      <p:ext uri="{BB962C8B-B14F-4D97-AF65-F5344CB8AC3E}">
        <p14:creationId xmlns:p14="http://schemas.microsoft.com/office/powerpoint/2010/main" val="94971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12" y="-132352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1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914400" y="1147763"/>
            <a:ext cx="7620000" cy="5721350"/>
          </a:xfrm>
          <a:prstGeom prst="rect">
            <a:avLst/>
          </a:prstGeom>
          <a:noFill/>
          <a:ln w="9525">
            <a:noFill/>
            <a:miter lim="800000"/>
            <a:headEnd/>
            <a:tailEnd/>
          </a:ln>
        </p:spPr>
      </p:pic>
    </p:spTree>
    <p:extLst>
      <p:ext uri="{BB962C8B-B14F-4D97-AF65-F5344CB8AC3E}">
        <p14:creationId xmlns:p14="http://schemas.microsoft.com/office/powerpoint/2010/main" val="235831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47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0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18995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11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CRM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4179"/>
            <a:ext cx="8856984" cy="556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87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688" y="5831908"/>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200" dirty="0">
                <a:solidFill>
                  <a:srgbClr val="000000"/>
                </a:solidFill>
                <a:cs typeface="+mn-cs"/>
              </a:rPr>
              <a:t>Figure 1.3</a:t>
            </a:r>
            <a:r>
              <a:rPr lang="en-GB" altLang="en-US" dirty="0">
                <a:solidFill>
                  <a:srgbClr val="000000"/>
                </a:solidFill>
                <a:cs typeface="+mn-cs"/>
              </a:rPr>
              <a:t>  </a:t>
            </a:r>
            <a:r>
              <a:rPr lang="en-US" altLang="en-US" dirty="0">
                <a:solidFill>
                  <a:srgbClr val="000000"/>
                </a:solidFill>
                <a:cs typeface="+mn-cs"/>
              </a:rPr>
              <a:t>The relationship life-cycle</a:t>
            </a:r>
          </a:p>
          <a:p>
            <a:pPr>
              <a:spcBef>
                <a:spcPct val="50000"/>
              </a:spcBef>
            </a:pPr>
            <a:r>
              <a:rPr lang="en-GB" altLang="en-US" sz="800" i="1" dirty="0">
                <a:solidFill>
                  <a:srgbClr val="000000"/>
                </a:solidFill>
                <a:cs typeface="+mn-cs"/>
              </a:rPr>
              <a:t>Source</a:t>
            </a:r>
            <a:r>
              <a:rPr lang="en-GB" altLang="en-US" sz="800" dirty="0">
                <a:solidFill>
                  <a:srgbClr val="000000"/>
                </a:solidFill>
                <a:cs typeface="+mn-cs"/>
              </a:rPr>
              <a:t>: </a:t>
            </a:r>
            <a:r>
              <a:rPr lang="en-GB" altLang="en-US" sz="800" dirty="0" err="1">
                <a:solidFill>
                  <a:srgbClr val="000000"/>
                </a:solidFill>
                <a:cs typeface="+mn-cs"/>
              </a:rPr>
              <a:t>Peelen</a:t>
            </a:r>
            <a:r>
              <a:rPr lang="en-GB" altLang="en-US" sz="800" dirty="0">
                <a:solidFill>
                  <a:srgbClr val="000000"/>
                </a:solidFill>
                <a:cs typeface="+mn-cs"/>
              </a:rPr>
              <a:t> </a:t>
            </a:r>
            <a:r>
              <a:rPr lang="en-GB" altLang="en-US" sz="800" i="1" dirty="0">
                <a:solidFill>
                  <a:srgbClr val="000000"/>
                </a:solidFill>
                <a:cs typeface="+mn-cs"/>
              </a:rPr>
              <a:t>et al</a:t>
            </a:r>
            <a:r>
              <a:rPr lang="en-GB" altLang="en-US" sz="800" dirty="0">
                <a:solidFill>
                  <a:srgbClr val="000000"/>
                </a:solidFill>
                <a:cs typeface="+mn-cs"/>
              </a:rPr>
              <a:t>. (1996).</a:t>
            </a:r>
            <a:endParaRPr lang="en-GB" altLang="en-US" sz="800" dirty="0">
              <a:solidFill>
                <a:srgbClr val="000000"/>
              </a:solidFill>
              <a:latin typeface="Times" pitchFamily="50" charset="0"/>
              <a:cs typeface="+mn-cs"/>
            </a:endParaRPr>
          </a:p>
        </p:txBody>
      </p:sp>
      <p:pic>
        <p:nvPicPr>
          <p:cNvPr id="4099" name="Picture 2" descr="M01NF0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68425"/>
            <a:ext cx="8004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13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The phases in relationship life cycle</a:t>
            </a:r>
            <a:endParaRPr lang="en-US" dirty="0"/>
          </a:p>
        </p:txBody>
      </p:sp>
      <p:sp>
        <p:nvSpPr>
          <p:cNvPr id="3" name="Content Placeholder 2"/>
          <p:cNvSpPr>
            <a:spLocks noGrp="1"/>
          </p:cNvSpPr>
          <p:nvPr>
            <p:ph idx="1"/>
          </p:nvPr>
        </p:nvSpPr>
        <p:spPr>
          <a:xfrm>
            <a:off x="0" y="1124744"/>
            <a:ext cx="9036496" cy="5472608"/>
          </a:xfrm>
        </p:spPr>
        <p:txBody>
          <a:bodyPr>
            <a:noAutofit/>
          </a:bodyPr>
          <a:lstStyle/>
          <a:p>
            <a:endParaRPr lang="tr-TR" sz="2000" b="1" dirty="0"/>
          </a:p>
          <a:p>
            <a:endParaRPr lang="tr-TR" sz="2000" b="1" dirty="0"/>
          </a:p>
          <a:p>
            <a:r>
              <a:rPr lang="tr-TR" sz="2000" b="1" dirty="0" err="1"/>
              <a:t>Exploratory</a:t>
            </a:r>
            <a:r>
              <a:rPr lang="tr-TR" sz="2000" b="1" dirty="0"/>
              <a:t>:  </a:t>
            </a:r>
            <a:r>
              <a:rPr lang="tr-TR" sz="2000" dirty="0"/>
              <a:t>the customer sees the promises made during communication fullfilled for the first time. </a:t>
            </a:r>
            <a:r>
              <a:rPr lang="tr-TR" sz="2000" i="1" dirty="0"/>
              <a:t>The first impression make an important impression on the customer’s relations. The level of satisfaction is still relatively low the customers have little or no experience  of the products or servicee supplier. The switching costs are still relativelly low.</a:t>
            </a:r>
          </a:p>
          <a:p>
            <a:endParaRPr lang="tr-TR" sz="2000" b="1" i="1" dirty="0"/>
          </a:p>
          <a:p>
            <a:endParaRPr lang="tr-TR" sz="2000" b="1" i="1" dirty="0"/>
          </a:p>
          <a:p>
            <a:r>
              <a:rPr lang="tr-TR" sz="2000" b="1" i="1" dirty="0" err="1"/>
              <a:t>The</a:t>
            </a:r>
            <a:r>
              <a:rPr lang="tr-TR" sz="2000" b="1" i="1" dirty="0"/>
              <a:t> Growth: (3 months to 2 years): </a:t>
            </a:r>
            <a:r>
              <a:rPr lang="tr-TR" sz="2000" i="1" dirty="0"/>
              <a:t>is charactarised by a sharp rise in the number of purchases. Customers would like to get to know the supplier’s products the satisfaction will be increased, the supplier is now examined more for its </a:t>
            </a:r>
            <a:r>
              <a:rPr lang="tr-TR" sz="2000" i="1" dirty="0" err="1"/>
              <a:t>performance</a:t>
            </a:r>
            <a:r>
              <a:rPr lang="tr-TR" sz="2000" i="1" dirty="0"/>
              <a:t>.</a:t>
            </a:r>
          </a:p>
        </p:txBody>
      </p:sp>
    </p:spTree>
    <p:extLst>
      <p:ext uri="{BB962C8B-B14F-4D97-AF65-F5344CB8AC3E}">
        <p14:creationId xmlns:p14="http://schemas.microsoft.com/office/powerpoint/2010/main" val="312124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t>
            </a:r>
            <a:endParaRPr lang="en-US" dirty="0"/>
          </a:p>
        </p:txBody>
      </p:sp>
      <p:sp>
        <p:nvSpPr>
          <p:cNvPr id="3" name="İçerik Yer Tutucusu 2"/>
          <p:cNvSpPr>
            <a:spLocks noGrp="1"/>
          </p:cNvSpPr>
          <p:nvPr>
            <p:ph idx="1"/>
          </p:nvPr>
        </p:nvSpPr>
        <p:spPr/>
        <p:txBody>
          <a:bodyPr>
            <a:normAutofit/>
          </a:bodyPr>
          <a:lstStyle/>
          <a:p>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Saturation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usually</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after</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more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than</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two</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years</a:t>
            </a:r>
            <a:r>
              <a:rPr lang="tr-TR" sz="2000" b="1"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highest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number</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purchaes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from</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suppliers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highest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commitment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degree</a:t>
            </a:r>
            <a:r>
              <a:rPr lang="tr-TR" sz="2000" dirty="0">
                <a:latin typeface="Times New Roman" panose="02020603050405020304" pitchFamily="18" charset="0"/>
                <a:cs typeface="Times New Roman" panose="02020603050405020304" pitchFamily="18" charset="0"/>
              </a:rPr>
              <a:t>, not </a:t>
            </a:r>
            <a:r>
              <a:rPr lang="tr-TR" sz="2000" dirty="0" err="1">
                <a:latin typeface="Times New Roman" panose="02020603050405020304" pitchFamily="18" charset="0"/>
                <a:cs typeface="Times New Roman" panose="02020603050405020304" pitchFamily="18" charset="0"/>
              </a:rPr>
              <a:t>many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changes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are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occuring</a:t>
            </a:r>
            <a:r>
              <a:rPr lang="tr-TR" sz="2000" dirty="0">
                <a:latin typeface="Times New Roman" panose="02020603050405020304" pitchFamily="18" charset="0"/>
                <a:cs typeface="Times New Roman" panose="02020603050405020304" pitchFamily="18" charset="0"/>
              </a:rPr>
              <a:t> in </a:t>
            </a:r>
            <a:r>
              <a:rPr lang="tr-TR" sz="2000" dirty="0" err="1">
                <a:latin typeface="Times New Roman" panose="02020603050405020304" pitchFamily="18" charset="0"/>
                <a:cs typeface="Times New Roman" panose="02020603050405020304" pitchFamily="18" charset="0"/>
              </a:rPr>
              <a:t>either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behavior</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purchases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goodwill</a:t>
            </a:r>
            <a:r>
              <a:rPr lang="tr-TR" sz="2000" dirty="0">
                <a:latin typeface="Times New Roman" panose="02020603050405020304" pitchFamily="18" charset="0"/>
                <a:cs typeface="Times New Roman" panose="02020603050405020304" pitchFamily="18" charset="0"/>
              </a:rPr>
              <a:t> has </a:t>
            </a:r>
            <a:r>
              <a:rPr lang="tr-TR" sz="2000" dirty="0" err="1">
                <a:latin typeface="Times New Roman" panose="02020603050405020304" pitchFamily="18" charset="0"/>
                <a:cs typeface="Times New Roman" panose="02020603050405020304" pitchFamily="18" charset="0"/>
              </a:rPr>
              <a:t>been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built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up</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with</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customer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Trust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grows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switching</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costs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increase</a:t>
            </a:r>
            <a:r>
              <a:rPr lang="tr-TR" sz="2000" dirty="0">
                <a:latin typeface="Times New Roman" panose="02020603050405020304" pitchFamily="18" charset="0"/>
                <a:cs typeface="Times New Roman" panose="02020603050405020304" pitchFamily="18" charset="0"/>
              </a:rPr>
              <a:t>.</a:t>
            </a:r>
          </a:p>
          <a:p>
            <a:pPr marL="0" indent="0">
              <a:buNone/>
            </a:pPr>
            <a:endParaRPr lang="tr-TR" sz="2000" dirty="0">
              <a:latin typeface="Times New Roman" panose="02020603050405020304" pitchFamily="18" charset="0"/>
              <a:cs typeface="Times New Roman" panose="02020603050405020304" pitchFamily="18" charset="0"/>
            </a:endParaRPr>
          </a:p>
          <a:p>
            <a:r>
              <a:rPr lang="tr-TR" sz="2000" b="1" dirty="0" err="1">
                <a:latin typeface="Times New Roman" panose="02020603050405020304" pitchFamily="18" charset="0"/>
                <a:cs typeface="Times New Roman" panose="02020603050405020304" pitchFamily="18" charset="0"/>
              </a:rPr>
              <a:t>The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Decline</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phase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number</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transactions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starts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to</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decrease</a:t>
            </a:r>
            <a:r>
              <a:rPr lang="tr-TR" sz="2000" dirty="0">
                <a:latin typeface="Times New Roman" panose="02020603050405020304" pitchFamily="18" charset="0"/>
                <a:cs typeface="Times New Roman" panose="02020603050405020304" pitchFamily="18" charset="0"/>
              </a:rPr>
              <a:t>, at ant time in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phases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customers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may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enter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into</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decline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phase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Type</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customer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reduction</a:t>
            </a:r>
            <a:r>
              <a:rPr lang="tr-TR" sz="2000" dirty="0">
                <a:latin typeface="Times New Roman" panose="02020603050405020304" pitchFamily="18" charset="0"/>
                <a:cs typeface="Times New Roman" panose="02020603050405020304" pitchFamily="18" charset="0"/>
              </a:rPr>
              <a:t> in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need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products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will</a:t>
            </a:r>
            <a:r>
              <a:rPr lang="tr-TR" sz="2000" dirty="0">
                <a:latin typeface="Times New Roman" panose="02020603050405020304" pitchFamily="18" charset="0"/>
                <a:cs typeface="Times New Roman" panose="02020603050405020304" pitchFamily="18" charset="0"/>
              </a:rPr>
              <a:t> be </a:t>
            </a:r>
            <a:r>
              <a:rPr lang="tr-TR" sz="2000" dirty="0" err="1">
                <a:latin typeface="Times New Roman" panose="02020603050405020304" pitchFamily="18" charset="0"/>
                <a:cs typeface="Times New Roman" panose="02020603050405020304" pitchFamily="18" charset="0"/>
              </a:rPr>
              <a:t>decreased</a:t>
            </a:r>
            <a:r>
              <a:rPr lang="tr-TR" sz="2000" dirty="0">
                <a:latin typeface="Times New Roman" panose="02020603050405020304" pitchFamily="18" charset="0"/>
                <a:cs typeface="Times New Roman" panose="02020603050405020304" pitchFamily="18" charset="0"/>
              </a:rPr>
              <a:t>.  No </a:t>
            </a:r>
            <a:r>
              <a:rPr lang="tr-TR" sz="2000" dirty="0" err="1">
                <a:latin typeface="Times New Roman" panose="02020603050405020304" pitchFamily="18" charset="0"/>
                <a:cs typeface="Times New Roman" panose="02020603050405020304" pitchFamily="18" charset="0"/>
              </a:rPr>
              <a:t>longer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they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neey</a:t>
            </a:r>
            <a:r>
              <a:rPr lang="tr-TR" sz="2000" dirty="0">
                <a:latin typeface="Times New Roman" panose="02020603050405020304" pitchFamily="18" charset="0"/>
                <a:cs typeface="Times New Roman" panose="02020603050405020304" pitchFamily="18" charset="0"/>
              </a:rPr>
              <a:t> a </a:t>
            </a:r>
            <a:r>
              <a:rPr lang="tr-TR" sz="2000" dirty="0" err="1">
                <a:latin typeface="Times New Roman" panose="02020603050405020304" pitchFamily="18" charset="0"/>
                <a:cs typeface="Times New Roman" panose="02020603050405020304" pitchFamily="18" charset="0"/>
              </a:rPr>
              <a:t>product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such</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this</a:t>
            </a:r>
            <a:r>
              <a:rPr lang="tr-TR" sz="2000" dirty="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78892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323090"/>
            <a:ext cx="4451445" cy="25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8229600" cy="1143000"/>
          </a:xfrm>
        </p:spPr>
        <p:txBody>
          <a:bodyPr/>
          <a:lstStyle/>
          <a:p>
            <a:r>
              <a:rPr lang="tr-TR" b="1" dirty="0">
                <a:latin typeface="Times New Roman" panose="02020603050405020304" pitchFamily="18" charset="0"/>
                <a:cs typeface="Times New Roman" panose="02020603050405020304" pitchFamily="18" charset="0"/>
              </a:rPr>
              <a:t>Loyalty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507288" cy="5145435"/>
          </a:xfrm>
        </p:spPr>
        <p:txBody>
          <a:bodyPr>
            <a:normAutofit/>
          </a:bodyPr>
          <a:lstStyle/>
          <a:p>
            <a:pPr algn="just"/>
            <a:r>
              <a:rPr lang="tr-TR" sz="2800" dirty="0">
                <a:latin typeface="Times New Roman" panose="02020603050405020304" pitchFamily="18" charset="0"/>
                <a:cs typeface="Times New Roman" panose="02020603050405020304" pitchFamily="18" charset="0"/>
              </a:rPr>
              <a:t>Is a deeply held commitment </a:t>
            </a:r>
            <a:r>
              <a:rPr lang="tr-TR" sz="2800" i="1" dirty="0">
                <a:latin typeface="Times New Roman" panose="02020603050405020304" pitchFamily="18" charset="0"/>
                <a:cs typeface="Times New Roman" panose="02020603050405020304" pitchFamily="18" charset="0"/>
              </a:rPr>
              <a:t>to </a:t>
            </a:r>
            <a:r>
              <a:rPr lang="tr-TR" sz="28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rebuy or repatronise a preferred product-service consistently in the future</a:t>
            </a:r>
            <a:r>
              <a:rPr lang="tr-TR" sz="2800" u="sng" dirty="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thereby causing repetitive same brand, or same brand- set purchasing, despite situational influences and marketing efforts having the potential to </a:t>
            </a:r>
            <a:r>
              <a:rPr lang="tr-TR" sz="2800" dirty="0" err="1">
                <a:latin typeface="Times New Roman" panose="02020603050405020304" pitchFamily="18" charset="0"/>
                <a:cs typeface="Times New Roman" panose="02020603050405020304" pitchFamily="18" charset="0"/>
              </a:rPr>
              <a:t>cause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switching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behaviour</a:t>
            </a:r>
            <a:r>
              <a:rPr lang="tr-TR" sz="2800" dirty="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p:txBody>
      </p:sp>
      <p:sp>
        <p:nvSpPr>
          <p:cNvPr id="4" name="Dikdörtgen 3"/>
          <p:cNvSpPr/>
          <p:nvPr/>
        </p:nvSpPr>
        <p:spPr>
          <a:xfrm>
            <a:off x="0" y="4919008"/>
            <a:ext cx="5364088" cy="923330"/>
          </a:xfrm>
          <a:prstGeom prst="rect">
            <a:avLst/>
          </a:prstGeom>
        </p:spPr>
        <p:txBody>
          <a:bodyPr wrap="square">
            <a:spAutoFit/>
          </a:bodyPr>
          <a:lstStyle/>
          <a:p>
            <a:pPr lvl="0">
              <a:spcBef>
                <a:spcPct val="20000"/>
              </a:spcBef>
            </a:pPr>
            <a:r>
              <a:rPr lang="tr-TR" b="1" dirty="0" err="1">
                <a:solidFill>
                  <a:prstClr val="black"/>
                </a:solidFill>
              </a:rPr>
              <a:t>Switching</a:t>
            </a:r>
            <a:r>
              <a:rPr lang="tr-TR" b="1" dirty="0">
                <a:solidFill>
                  <a:prstClr val="black"/>
                </a:solidFill>
              </a:rPr>
              <a:t> </a:t>
            </a:r>
            <a:r>
              <a:rPr lang="tr-TR" b="1" dirty="0" err="1">
                <a:solidFill>
                  <a:prstClr val="black"/>
                </a:solidFill>
              </a:rPr>
              <a:t>behavior</a:t>
            </a:r>
            <a:r>
              <a:rPr lang="tr-TR" b="1" dirty="0">
                <a:solidFill>
                  <a:prstClr val="black"/>
                </a:solidFill>
              </a:rPr>
              <a:t>: </a:t>
            </a:r>
            <a:r>
              <a:rPr lang="tr-TR" dirty="0" err="1">
                <a:solidFill>
                  <a:prstClr val="black"/>
                </a:solidFill>
              </a:rPr>
              <a:t>where</a:t>
            </a:r>
            <a:r>
              <a:rPr lang="tr-TR" dirty="0">
                <a:solidFill>
                  <a:prstClr val="black"/>
                </a:solidFill>
              </a:rPr>
              <a:t> </a:t>
            </a:r>
            <a:r>
              <a:rPr lang="tr-TR" dirty="0" err="1">
                <a:solidFill>
                  <a:prstClr val="black"/>
                </a:solidFill>
              </a:rPr>
              <a:t>purchasing</a:t>
            </a:r>
            <a:r>
              <a:rPr lang="tr-TR" dirty="0">
                <a:solidFill>
                  <a:prstClr val="black"/>
                </a:solidFill>
              </a:rPr>
              <a:t> is </a:t>
            </a:r>
            <a:r>
              <a:rPr lang="tr-TR" dirty="0" err="1">
                <a:solidFill>
                  <a:prstClr val="black"/>
                </a:solidFill>
              </a:rPr>
              <a:t>seen</a:t>
            </a:r>
            <a:r>
              <a:rPr lang="tr-TR" dirty="0">
                <a:solidFill>
                  <a:prstClr val="black"/>
                </a:solidFill>
              </a:rPr>
              <a:t> as an </a:t>
            </a:r>
            <a:r>
              <a:rPr lang="tr-TR" dirty="0" err="1">
                <a:solidFill>
                  <a:prstClr val="black"/>
                </a:solidFill>
              </a:rPr>
              <a:t>either</a:t>
            </a:r>
            <a:r>
              <a:rPr lang="tr-TR" dirty="0">
                <a:solidFill>
                  <a:prstClr val="black"/>
                </a:solidFill>
              </a:rPr>
              <a:t>/</a:t>
            </a:r>
            <a:r>
              <a:rPr lang="tr-TR" dirty="0" err="1">
                <a:solidFill>
                  <a:prstClr val="black"/>
                </a:solidFill>
              </a:rPr>
              <a:t>or</a:t>
            </a:r>
            <a:r>
              <a:rPr lang="tr-TR" dirty="0">
                <a:solidFill>
                  <a:prstClr val="black"/>
                </a:solidFill>
              </a:rPr>
              <a:t> </a:t>
            </a:r>
            <a:r>
              <a:rPr lang="tr-TR" dirty="0" err="1">
                <a:solidFill>
                  <a:prstClr val="black"/>
                </a:solidFill>
              </a:rPr>
              <a:t>decision</a:t>
            </a:r>
            <a:r>
              <a:rPr lang="tr-TR" dirty="0">
                <a:solidFill>
                  <a:prstClr val="black"/>
                </a:solidFill>
              </a:rPr>
              <a:t>- </a:t>
            </a:r>
            <a:r>
              <a:rPr lang="tr-TR" dirty="0" err="1">
                <a:solidFill>
                  <a:prstClr val="black"/>
                </a:solidFill>
              </a:rPr>
              <a:t>either</a:t>
            </a:r>
            <a:r>
              <a:rPr lang="tr-TR" dirty="0">
                <a:solidFill>
                  <a:prstClr val="black"/>
                </a:solidFill>
              </a:rPr>
              <a:t> </a:t>
            </a:r>
            <a:r>
              <a:rPr lang="tr-TR" dirty="0" err="1">
                <a:solidFill>
                  <a:prstClr val="black"/>
                </a:solidFill>
              </a:rPr>
              <a:t>the</a:t>
            </a:r>
            <a:r>
              <a:rPr lang="tr-TR" dirty="0">
                <a:solidFill>
                  <a:prstClr val="black"/>
                </a:solidFill>
              </a:rPr>
              <a:t> </a:t>
            </a:r>
            <a:r>
              <a:rPr lang="tr-TR" dirty="0" err="1">
                <a:solidFill>
                  <a:prstClr val="black"/>
                </a:solidFill>
              </a:rPr>
              <a:t>customer</a:t>
            </a:r>
            <a:r>
              <a:rPr lang="tr-TR" dirty="0">
                <a:solidFill>
                  <a:prstClr val="black"/>
                </a:solidFill>
              </a:rPr>
              <a:t> </a:t>
            </a:r>
            <a:r>
              <a:rPr lang="tr-TR" dirty="0" err="1">
                <a:solidFill>
                  <a:prstClr val="black"/>
                </a:solidFill>
              </a:rPr>
              <a:t>stays</a:t>
            </a:r>
            <a:r>
              <a:rPr lang="tr-TR" dirty="0">
                <a:solidFill>
                  <a:prstClr val="black"/>
                </a:solidFill>
              </a:rPr>
              <a:t> </a:t>
            </a:r>
            <a:r>
              <a:rPr lang="tr-TR" dirty="0" err="1">
                <a:solidFill>
                  <a:prstClr val="black"/>
                </a:solidFill>
              </a:rPr>
              <a:t>with</a:t>
            </a:r>
            <a:r>
              <a:rPr lang="tr-TR" dirty="0">
                <a:solidFill>
                  <a:prstClr val="black"/>
                </a:solidFill>
              </a:rPr>
              <a:t> </a:t>
            </a:r>
            <a:r>
              <a:rPr lang="tr-TR" dirty="0" err="1">
                <a:solidFill>
                  <a:prstClr val="black"/>
                </a:solidFill>
              </a:rPr>
              <a:t>you</a:t>
            </a:r>
            <a:r>
              <a:rPr lang="tr-TR" dirty="0">
                <a:solidFill>
                  <a:prstClr val="black"/>
                </a:solidFill>
              </a:rPr>
              <a:t> (</a:t>
            </a:r>
            <a:r>
              <a:rPr lang="tr-TR" dirty="0" err="1">
                <a:solidFill>
                  <a:prstClr val="black"/>
                </a:solidFill>
              </a:rPr>
              <a:t>loyalty</a:t>
            </a:r>
            <a:r>
              <a:rPr lang="tr-TR" dirty="0">
                <a:solidFill>
                  <a:prstClr val="black"/>
                </a:solidFill>
              </a:rPr>
              <a:t>) </a:t>
            </a:r>
            <a:r>
              <a:rPr lang="tr-TR" dirty="0" err="1">
                <a:solidFill>
                  <a:prstClr val="black"/>
                </a:solidFill>
              </a:rPr>
              <a:t>or</a:t>
            </a:r>
            <a:r>
              <a:rPr lang="tr-TR" dirty="0">
                <a:solidFill>
                  <a:prstClr val="black"/>
                </a:solidFill>
              </a:rPr>
              <a:t> </a:t>
            </a:r>
            <a:r>
              <a:rPr lang="tr-TR" dirty="0" err="1">
                <a:solidFill>
                  <a:prstClr val="black"/>
                </a:solidFill>
              </a:rPr>
              <a:t>turns</a:t>
            </a:r>
            <a:r>
              <a:rPr lang="tr-TR" dirty="0">
                <a:solidFill>
                  <a:prstClr val="black"/>
                </a:solidFill>
              </a:rPr>
              <a:t> </a:t>
            </a:r>
            <a:r>
              <a:rPr lang="tr-TR" dirty="0" err="1">
                <a:solidFill>
                  <a:prstClr val="black"/>
                </a:solidFill>
              </a:rPr>
              <a:t>against</a:t>
            </a:r>
            <a:r>
              <a:rPr lang="tr-TR" dirty="0">
                <a:solidFill>
                  <a:prstClr val="black"/>
                </a:solidFill>
              </a:rPr>
              <a:t> </a:t>
            </a:r>
            <a:r>
              <a:rPr lang="tr-TR" dirty="0" err="1">
                <a:solidFill>
                  <a:prstClr val="black"/>
                </a:solidFill>
              </a:rPr>
              <a:t>you</a:t>
            </a:r>
            <a:r>
              <a:rPr lang="tr-TR" dirty="0">
                <a:solidFill>
                  <a:prstClr val="black"/>
                </a:solidFill>
              </a:rPr>
              <a:t>.</a:t>
            </a:r>
          </a:p>
        </p:txBody>
      </p:sp>
    </p:spTree>
    <p:extLst>
      <p:ext uri="{BB962C8B-B14F-4D97-AF65-F5344CB8AC3E}">
        <p14:creationId xmlns:p14="http://schemas.microsoft.com/office/powerpoint/2010/main" val="21354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2050" name="Picture 2" descr="Image result for never switch the 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9683552" cy="726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4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yramid of relationship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3810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44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79521" cy="626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8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Empathy</a:t>
            </a:r>
            <a:r>
              <a:rPr lang="tr-TR" dirty="0"/>
              <a:t> is </a:t>
            </a:r>
            <a:r>
              <a:rPr lang="tr-TR" dirty="0" err="1"/>
              <a:t>important</a:t>
            </a:r>
            <a:r>
              <a:rPr lang="tr-TR" dirty="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838395" cy="43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8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a:bodyPr>
          <a:lstStyle/>
          <a:p>
            <a:pPr algn="just"/>
            <a:endParaRPr lang="tr-TR" sz="2400" dirty="0">
              <a:latin typeface="Times New Roman" panose="02020603050405020304" pitchFamily="18" charset="0"/>
              <a:cs typeface="Times New Roman" panose="02020603050405020304" pitchFamily="18" charset="0"/>
            </a:endParaRPr>
          </a:p>
          <a:p>
            <a:pPr marL="0" indent="0">
              <a:buNone/>
            </a:pPr>
            <a:r>
              <a:rPr lang="tr-TR" sz="2400" b="1" u="sng" dirty="0">
                <a:latin typeface="Times New Roman" panose="02020603050405020304" pitchFamily="18" charset="0"/>
                <a:cs typeface="Times New Roman" panose="02020603050405020304" pitchFamily="18" charset="0"/>
              </a:rPr>
              <a:t>Antecedents to loyalty</a:t>
            </a:r>
          </a:p>
          <a:p>
            <a:endParaRPr lang="tr-TR"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are two distinct viewpoints as to the antecedents to loyalty. </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In Figure 3.2. loyalty is </a:t>
            </a:r>
            <a:r>
              <a:rPr lang="en-US" sz="2400" dirty="0">
                <a:latin typeface="Times New Roman" panose="02020603050405020304" pitchFamily="18" charset="0"/>
                <a:cs typeface="Times New Roman" panose="02020603050405020304" pitchFamily="18" charset="0"/>
              </a:rPr>
              <a:t>seen as more often built on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hard’ dimensions, such as value for money, convenience,</a:t>
            </a:r>
            <a:r>
              <a:rPr lang="tr-TR"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reliability, safety and functionality, and that these are the prime drivers for product</a:t>
            </a:r>
            <a:r>
              <a:rPr lang="tr-TR"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or service choice</a:t>
            </a:r>
            <a:r>
              <a:rPr lang="en-US" sz="2400" dirty="0">
                <a:latin typeface="Times New Roman" panose="02020603050405020304" pitchFamily="18" charset="0"/>
                <a:cs typeface="Times New Roman" panose="02020603050405020304" pitchFamily="18" charset="0"/>
              </a:rPr>
              <a:t> (Christopher, 1996, p. 60).</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97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3.2</a:t>
            </a:r>
            <a:r>
              <a:rPr lang="en-GB" altLang="tr-TR" dirty="0"/>
              <a:t>  </a:t>
            </a:r>
            <a:r>
              <a:rPr lang="en-IN" altLang="tr-TR" dirty="0">
                <a:latin typeface="Times New Roman" panose="02020603050405020304" pitchFamily="18" charset="0"/>
                <a:cs typeface="Times New Roman" panose="02020603050405020304" pitchFamily="18" charset="0"/>
              </a:rPr>
              <a:t>Customer loyalty: an integrated model</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Fredericks and Salter, 1998, p. 64.</a:t>
            </a:r>
            <a:endParaRPr lang="en-GB" altLang="tr-TR" sz="800" dirty="0">
              <a:latin typeface="Times New Roman" panose="02020603050405020304" pitchFamily="18" charset="0"/>
              <a:cs typeface="Times New Roman" panose="02020603050405020304" pitchFamily="18" charset="0"/>
            </a:endParaRPr>
          </a:p>
        </p:txBody>
      </p:sp>
      <p:pic>
        <p:nvPicPr>
          <p:cNvPr id="5123" name="Picture 3"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93813"/>
            <a:ext cx="8334375"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2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alternative </a:t>
            </a:r>
            <a:r>
              <a:rPr lang="tr-TR" sz="2400" dirty="0" err="1">
                <a:latin typeface="Times New Roman" panose="02020603050405020304" pitchFamily="18" charset="0"/>
                <a:cs typeface="Times New Roman" panose="02020603050405020304" pitchFamily="18" charset="0"/>
              </a:rPr>
              <a:t>view</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by Dick and </a:t>
            </a:r>
            <a:r>
              <a:rPr lang="en-US" sz="2400" dirty="0" err="1">
                <a:latin typeface="Times New Roman" panose="02020603050405020304" pitchFamily="18" charset="0"/>
                <a:cs typeface="Times New Roman" panose="02020603050405020304" pitchFamily="18" charset="0"/>
              </a:rPr>
              <a:t>Basu</a:t>
            </a:r>
            <a:r>
              <a:rPr lang="en-US" sz="2400" dirty="0">
                <a:latin typeface="Times New Roman" panose="02020603050405020304" pitchFamily="18" charset="0"/>
                <a:cs typeface="Times New Roman" panose="02020603050405020304" pitchFamily="18" charset="0"/>
              </a:rPr>
              <a:t> (1994, p. 99). </a:t>
            </a:r>
            <a:endParaRPr lang="tr-TR"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softer’, more intangible factors such as emotion and satisfaction </a:t>
            </a:r>
            <a:r>
              <a:rPr lang="en-US" sz="2400" dirty="0">
                <a:latin typeface="Times New Roman" panose="02020603050405020304" pitchFamily="18" charset="0"/>
                <a:cs typeface="Times New Roman" panose="02020603050405020304" pitchFamily="18" charset="0"/>
              </a:rPr>
              <a:t>are seen to</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affect attitude in a decisive way. </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b="1" i="1" dirty="0">
                <a:solidFill>
                  <a:schemeClr val="accent2">
                    <a:lumMod val="50000"/>
                  </a:schemeClr>
                </a:solidFill>
                <a:latin typeface="Times New Roman" panose="02020603050405020304" pitchFamily="18" charset="0"/>
                <a:cs typeface="Times New Roman" panose="02020603050405020304" pitchFamily="18" charset="0"/>
              </a:rPr>
              <a:t>C</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ustomer</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loyalty is</a:t>
            </a:r>
            <a:r>
              <a:rPr lang="tr-TR"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viewed principally as a result of the bond between an individual’s relative attitude</a:t>
            </a:r>
            <a:r>
              <a:rPr lang="tr-TR"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and repeat patronage, again mediated by social norms and situational influences or</a:t>
            </a:r>
            <a:r>
              <a:rPr lang="tr-TR" sz="2400" b="1" i="1" dirty="0">
                <a:solidFill>
                  <a:schemeClr val="accent2">
                    <a:lumMod val="50000"/>
                  </a:schemeClr>
                </a:solidFill>
                <a:latin typeface="Times New Roman" panose="02020603050405020304" pitchFamily="18" charset="0"/>
                <a:cs typeface="Times New Roman" panose="02020603050405020304" pitchFamily="18" charset="0"/>
              </a:rPr>
              <a:t> experiences </a:t>
            </a:r>
            <a:r>
              <a:rPr lang="tr-TR" sz="2400" dirty="0">
                <a:latin typeface="Times New Roman" panose="02020603050405020304" pitchFamily="18" charset="0"/>
                <a:cs typeface="Times New Roman" panose="02020603050405020304" pitchFamily="18" charset="0"/>
              </a:rPr>
              <a:t>(Figure 3.3).</a:t>
            </a:r>
          </a:p>
        </p:txBody>
      </p:sp>
    </p:spTree>
    <p:extLst>
      <p:ext uri="{BB962C8B-B14F-4D97-AF65-F5344CB8AC3E}">
        <p14:creationId xmlns:p14="http://schemas.microsoft.com/office/powerpoint/2010/main" val="191830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3.3</a:t>
            </a:r>
            <a:r>
              <a:rPr lang="en-GB" altLang="tr-TR" dirty="0"/>
              <a:t>  </a:t>
            </a:r>
            <a:r>
              <a:rPr lang="en-IN" altLang="tr-TR" dirty="0">
                <a:latin typeface="Times New Roman" panose="02020603050405020304" pitchFamily="18" charset="0"/>
                <a:cs typeface="Times New Roman" panose="02020603050405020304" pitchFamily="18" charset="0"/>
              </a:rPr>
              <a:t>Framework for customer loyalty</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Dick and </a:t>
            </a:r>
            <a:r>
              <a:rPr lang="en-IN" altLang="tr-TR" sz="800" dirty="0" err="1">
                <a:latin typeface="Times New Roman" panose="02020603050405020304" pitchFamily="18" charset="0"/>
                <a:cs typeface="Times New Roman" panose="02020603050405020304" pitchFamily="18" charset="0"/>
              </a:rPr>
              <a:t>Basu</a:t>
            </a:r>
            <a:r>
              <a:rPr lang="en-IN" altLang="tr-TR" sz="800" dirty="0">
                <a:latin typeface="Times New Roman" panose="02020603050405020304" pitchFamily="18" charset="0"/>
                <a:cs typeface="Times New Roman" panose="02020603050405020304" pitchFamily="18" charset="0"/>
              </a:rPr>
              <a:t>, 1994, p. 100.</a:t>
            </a:r>
            <a:endParaRPr lang="en-GB" altLang="tr-TR" sz="800" dirty="0">
              <a:latin typeface="Times New Roman" panose="02020603050405020304" pitchFamily="18" charset="0"/>
              <a:cs typeface="Times New Roman" panose="02020603050405020304" pitchFamily="18" charset="0"/>
            </a:endParaRPr>
          </a:p>
        </p:txBody>
      </p:sp>
      <p:pic>
        <p:nvPicPr>
          <p:cNvPr id="6147" name="Picture 3" descr="M03NF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8300"/>
            <a:ext cx="7918450" cy="52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07288" cy="4497363"/>
          </a:xfrm>
        </p:spPr>
        <p:txBody>
          <a:bodyPr>
            <a:normAutofit/>
          </a:bodyPr>
          <a:lstStyle/>
          <a:p>
            <a:pPr algn="just"/>
            <a:r>
              <a:rPr lang="tr-TR" sz="2400" dirty="0">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oth</a:t>
            </a:r>
            <a:r>
              <a:rPr lang="en-US" sz="2400" dirty="0">
                <a:latin typeface="Times New Roman" panose="02020603050405020304" pitchFamily="18" charset="0"/>
                <a:cs typeface="Times New Roman" panose="02020603050405020304" pitchFamily="18" charset="0"/>
              </a:rPr>
              <a:t> models suggest that </a:t>
            </a:r>
            <a:r>
              <a:rPr lang="en-US" sz="2400" u="sng" dirty="0">
                <a:latin typeface="Times New Roman" panose="02020603050405020304" pitchFamily="18" charset="0"/>
                <a:cs typeface="Times New Roman" panose="02020603050405020304" pitchFamily="18" charset="0"/>
              </a:rPr>
              <a:t>customer satisfaction sustains loyalty</a:t>
            </a:r>
            <a:r>
              <a:rPr lang="en-US" sz="24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presumption is that loyalty is built upon satisfaction derived from a positive</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differentiation achieved by </a:t>
            </a:r>
            <a:r>
              <a:rPr lang="en-US" sz="2400" b="1" i="1" dirty="0">
                <a:latin typeface="Times New Roman" panose="02020603050405020304" pitchFamily="18" charset="0"/>
                <a:cs typeface="Times New Roman" panose="02020603050405020304" pitchFamily="18" charset="0"/>
              </a:rPr>
              <a:t>providing superior customer service </a:t>
            </a:r>
            <a:r>
              <a:rPr lang="tr-TR" sz="2400" dirty="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561" y="3789040"/>
            <a:ext cx="5561856" cy="2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79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548679"/>
            <a:ext cx="10783844" cy="60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7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http://themthdegree.com/branding/building-brand-loyalty/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96" y="1772815"/>
            <a:ext cx="7820843" cy="468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305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İt is important...</a:t>
            </a:r>
            <a:endParaRPr lang="en-US" dirty="0"/>
          </a:p>
        </p:txBody>
      </p:sp>
      <p:sp>
        <p:nvSpPr>
          <p:cNvPr id="3" name="Content Placeholder 2"/>
          <p:cNvSpPr>
            <a:spLocks noGrp="1"/>
          </p:cNvSpPr>
          <p:nvPr>
            <p:ph idx="1"/>
          </p:nvPr>
        </p:nvSpPr>
        <p:spPr/>
        <p:txBody>
          <a:bodyPr/>
          <a:lstStyle/>
          <a:p>
            <a:pPr marL="0" indent="0" algn="r">
              <a:buNone/>
            </a:pPr>
            <a:r>
              <a:rPr lang="tr-TR" dirty="0"/>
              <a:t> </a:t>
            </a:r>
          </a:p>
        </p:txBody>
      </p:sp>
      <p:pic>
        <p:nvPicPr>
          <p:cNvPr id="4098"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81831"/>
            <a:ext cx="6215658" cy="428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9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Some</a:t>
            </a:r>
            <a:r>
              <a:rPr lang="tr-TR" b="1" dirty="0"/>
              <a:t> </a:t>
            </a:r>
            <a:r>
              <a:rPr lang="tr-TR" b="1" dirty="0" err="1"/>
              <a:t>rules</a:t>
            </a:r>
            <a:r>
              <a:rPr lang="tr-TR" b="1" dirty="0"/>
              <a:t>:</a:t>
            </a:r>
            <a:endParaRPr lang="en-US" b="1" dirty="0"/>
          </a:p>
        </p:txBody>
      </p:sp>
      <p:sp>
        <p:nvSpPr>
          <p:cNvPr id="3" name="İçerik Yer Tutucusu 2"/>
          <p:cNvSpPr>
            <a:spLocks noGrp="1"/>
          </p:cNvSpPr>
          <p:nvPr>
            <p:ph idx="1"/>
          </p:nvPr>
        </p:nvSpPr>
        <p:spPr/>
        <p:txBody>
          <a:bodyPr>
            <a:normAutofit/>
          </a:bodyPr>
          <a:lstStyle/>
          <a:p>
            <a:r>
              <a:rPr lang="tr-TR" sz="2400" dirty="0" err="1">
                <a:latin typeface="Andalus" panose="02020603050405020304" pitchFamily="18" charset="-78"/>
                <a:cs typeface="Andalus" panose="02020603050405020304" pitchFamily="18" charset="-78"/>
              </a:rPr>
              <a:t>Get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right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people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to</a:t>
            </a:r>
            <a:r>
              <a:rPr lang="tr-TR" sz="2400" dirty="0">
                <a:latin typeface="Andalus" panose="02020603050405020304" pitchFamily="18" charset="-78"/>
                <a:cs typeface="Andalus" panose="02020603050405020304" pitchFamily="18" charset="-78"/>
              </a:rPr>
              <a:t> spread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message</a:t>
            </a:r>
            <a:r>
              <a:rPr lang="tr-TR" sz="2400" dirty="0"/>
              <a:t>…</a:t>
            </a:r>
          </a:p>
          <a:p>
            <a:r>
              <a:rPr lang="tr-TR" sz="2400" dirty="0"/>
              <a:t>A </a:t>
            </a:r>
            <a:r>
              <a:rPr lang="tr-TR" sz="2400" dirty="0" err="1"/>
              <a:t>successful</a:t>
            </a:r>
            <a:r>
              <a:rPr lang="tr-TR" sz="2400" dirty="0"/>
              <a:t> </a:t>
            </a:r>
            <a:r>
              <a:rPr lang="tr-TR" sz="2400" dirty="0" err="1"/>
              <a:t>word</a:t>
            </a:r>
            <a:r>
              <a:rPr lang="tr-TR" sz="2400" dirty="0"/>
              <a:t> of </a:t>
            </a:r>
            <a:r>
              <a:rPr lang="tr-TR" sz="2400" dirty="0" err="1"/>
              <a:t>mouth</a:t>
            </a:r>
            <a:r>
              <a:rPr lang="tr-TR" sz="2400" dirty="0"/>
              <a:t> </a:t>
            </a:r>
            <a:r>
              <a:rPr lang="tr-TR" sz="2400" dirty="0" err="1"/>
              <a:t>campaign</a:t>
            </a:r>
            <a:r>
              <a:rPr lang="tr-TR" sz="2400" dirty="0"/>
              <a:t> </a:t>
            </a:r>
            <a:r>
              <a:rPr lang="tr-TR" sz="2400" dirty="0" err="1"/>
              <a:t>depens</a:t>
            </a:r>
            <a:r>
              <a:rPr lang="tr-TR" sz="2400" dirty="0"/>
              <a:t> not </a:t>
            </a:r>
            <a:r>
              <a:rPr lang="tr-TR" sz="2400" dirty="0" err="1"/>
              <a:t>just</a:t>
            </a:r>
            <a:r>
              <a:rPr lang="tr-TR" sz="2400" dirty="0"/>
              <a:t> on </a:t>
            </a:r>
            <a:r>
              <a:rPr lang="tr-TR" sz="2400" u="sng" dirty="0">
                <a:solidFill>
                  <a:srgbClr val="FF0000"/>
                </a:solidFill>
              </a:rPr>
              <a:t>how </a:t>
            </a:r>
            <a:r>
              <a:rPr lang="tr-TR" sz="2400" u="sng" dirty="0" err="1">
                <a:solidFill>
                  <a:srgbClr val="FF0000"/>
                </a:solidFill>
              </a:rPr>
              <a:t>many</a:t>
            </a:r>
            <a:r>
              <a:rPr lang="tr-TR" sz="2400" u="sng" dirty="0">
                <a:solidFill>
                  <a:srgbClr val="FF0000"/>
                </a:solidFill>
              </a:rPr>
              <a:t> </a:t>
            </a:r>
            <a:r>
              <a:rPr lang="tr-TR" sz="2400" u="sng" dirty="0" err="1">
                <a:solidFill>
                  <a:srgbClr val="FF0000"/>
                </a:solidFill>
              </a:rPr>
              <a:t>people</a:t>
            </a:r>
            <a:r>
              <a:rPr lang="tr-TR" sz="2400" u="sng" dirty="0">
                <a:solidFill>
                  <a:srgbClr val="FF0000"/>
                </a:solidFill>
              </a:rPr>
              <a:t> </a:t>
            </a:r>
            <a:r>
              <a:rPr lang="tr-TR" sz="2400" u="sng" dirty="0" err="1">
                <a:solidFill>
                  <a:srgbClr val="FF0000"/>
                </a:solidFill>
              </a:rPr>
              <a:t>get</a:t>
            </a:r>
            <a:r>
              <a:rPr lang="tr-TR" sz="2400" u="sng" dirty="0">
                <a:solidFill>
                  <a:srgbClr val="FF0000"/>
                </a:solidFill>
              </a:rPr>
              <a:t> </a:t>
            </a:r>
            <a:r>
              <a:rPr lang="tr-TR" sz="2400" dirty="0" err="1"/>
              <a:t>the</a:t>
            </a:r>
            <a:r>
              <a:rPr lang="tr-TR" sz="2400" dirty="0"/>
              <a:t> </a:t>
            </a:r>
            <a:r>
              <a:rPr lang="tr-TR" sz="2400" dirty="0" err="1"/>
              <a:t>message</a:t>
            </a:r>
            <a:r>
              <a:rPr lang="tr-TR" sz="2400" dirty="0"/>
              <a:t>, but on </a:t>
            </a:r>
            <a:r>
              <a:rPr lang="tr-TR" sz="2400" b="1" u="sng" dirty="0" err="1">
                <a:effectLst>
                  <a:outerShdw blurRad="38100" dist="38100" dir="2700000" algn="tl">
                    <a:srgbClr val="000000">
                      <a:alpha val="43137"/>
                    </a:srgbClr>
                  </a:outerShdw>
                </a:effectLst>
              </a:rPr>
              <a:t>who</a:t>
            </a:r>
            <a:r>
              <a:rPr lang="tr-TR" sz="2400" b="1" u="sng" dirty="0">
                <a:effectLst>
                  <a:outerShdw blurRad="38100" dist="38100" dir="2700000" algn="tl">
                    <a:srgbClr val="000000">
                      <a:alpha val="43137"/>
                    </a:srgbClr>
                  </a:outerShdw>
                </a:effectLst>
              </a:rPr>
              <a:t> is </a:t>
            </a:r>
            <a:r>
              <a:rPr lang="tr-TR" sz="2400" b="1" u="sng" dirty="0" err="1">
                <a:effectLst>
                  <a:outerShdw blurRad="38100" dist="38100" dir="2700000" algn="tl">
                    <a:srgbClr val="000000">
                      <a:alpha val="43137"/>
                    </a:srgbClr>
                  </a:outerShdw>
                </a:effectLst>
              </a:rPr>
              <a:t>spreading</a:t>
            </a:r>
            <a:r>
              <a:rPr lang="tr-TR" sz="2400" b="1" u="sng" dirty="0">
                <a:effectLst>
                  <a:outerShdw blurRad="38100" dist="38100" dir="2700000" algn="tl">
                    <a:srgbClr val="000000">
                      <a:alpha val="43137"/>
                    </a:srgbClr>
                  </a:outerShdw>
                </a:effectLst>
              </a:rPr>
              <a:t> </a:t>
            </a:r>
            <a:r>
              <a:rPr lang="tr-TR" sz="2400" b="1" u="sng" dirty="0" err="1">
                <a:effectLst>
                  <a:outerShdw blurRad="38100" dist="38100" dir="2700000" algn="tl">
                    <a:srgbClr val="000000">
                      <a:alpha val="43137"/>
                    </a:srgbClr>
                  </a:outerShdw>
                </a:effectLst>
              </a:rPr>
              <a:t>and</a:t>
            </a:r>
            <a:r>
              <a:rPr lang="tr-TR" sz="2400" b="1" u="sng" dirty="0">
                <a:effectLst>
                  <a:outerShdw blurRad="38100" dist="38100" dir="2700000" algn="tl">
                    <a:srgbClr val="000000">
                      <a:alpha val="43137"/>
                    </a:srgbClr>
                  </a:outerShdw>
                </a:effectLst>
              </a:rPr>
              <a:t> </a:t>
            </a:r>
            <a:r>
              <a:rPr lang="tr-TR" sz="2400" b="1" u="sng" dirty="0" err="1">
                <a:effectLst>
                  <a:outerShdw blurRad="38100" dist="38100" dir="2700000" algn="tl">
                    <a:srgbClr val="000000">
                      <a:alpha val="43137"/>
                    </a:srgbClr>
                  </a:outerShdw>
                </a:effectLst>
              </a:rPr>
              <a:t>receiving</a:t>
            </a:r>
            <a:r>
              <a:rPr lang="tr-TR" sz="2400" b="1" u="sng" dirty="0">
                <a:effectLst>
                  <a:outerShdw blurRad="38100" dist="38100" dir="2700000" algn="tl">
                    <a:srgbClr val="000000">
                      <a:alpha val="43137"/>
                    </a:srgbClr>
                  </a:outerShdw>
                </a:effectLst>
              </a:rPr>
              <a:t> </a:t>
            </a:r>
            <a:r>
              <a:rPr lang="tr-TR" sz="2400" dirty="0"/>
              <a:t>it.</a:t>
            </a:r>
          </a:p>
          <a:p>
            <a:r>
              <a:rPr lang="tr-TR" sz="2400" dirty="0" err="1"/>
              <a:t>The</a:t>
            </a:r>
            <a:r>
              <a:rPr lang="tr-TR" sz="2400" dirty="0"/>
              <a:t> </a:t>
            </a:r>
            <a:r>
              <a:rPr lang="tr-TR" sz="2400" dirty="0" err="1"/>
              <a:t>richest</a:t>
            </a:r>
            <a:r>
              <a:rPr lang="tr-TR" sz="2400" dirty="0"/>
              <a:t> </a:t>
            </a:r>
            <a:r>
              <a:rPr lang="tr-TR" sz="2400" dirty="0" err="1"/>
              <a:t>interactions</a:t>
            </a:r>
            <a:r>
              <a:rPr lang="tr-TR" sz="2400" dirty="0"/>
              <a:t> </a:t>
            </a:r>
            <a:r>
              <a:rPr lang="tr-TR" sz="2400" dirty="0" err="1"/>
              <a:t>between</a:t>
            </a:r>
            <a:r>
              <a:rPr lang="tr-TR" sz="2400" dirty="0"/>
              <a:t> </a:t>
            </a:r>
            <a:r>
              <a:rPr lang="tr-TR" sz="2400" dirty="0" err="1"/>
              <a:t>customer</a:t>
            </a:r>
            <a:r>
              <a:rPr lang="tr-TR" sz="2400" dirty="0"/>
              <a:t> </a:t>
            </a:r>
            <a:r>
              <a:rPr lang="tr-TR" sz="2400" dirty="0" err="1"/>
              <a:t>and</a:t>
            </a:r>
            <a:r>
              <a:rPr lang="tr-TR" sz="2400" dirty="0"/>
              <a:t> </a:t>
            </a:r>
            <a:r>
              <a:rPr lang="tr-TR" sz="2400" dirty="0" err="1"/>
              <a:t>product</a:t>
            </a:r>
            <a:r>
              <a:rPr lang="tr-TR" sz="2400" dirty="0"/>
              <a:t> </a:t>
            </a:r>
            <a:r>
              <a:rPr lang="tr-TR" sz="2400" dirty="0" err="1"/>
              <a:t>often</a:t>
            </a:r>
            <a:r>
              <a:rPr lang="tr-TR" sz="2400" dirty="0"/>
              <a:t> </a:t>
            </a:r>
            <a:r>
              <a:rPr lang="tr-TR" sz="2400" dirty="0" err="1"/>
              <a:t>take</a:t>
            </a:r>
            <a:r>
              <a:rPr lang="tr-TR" sz="2400" dirty="0"/>
              <a:t> </a:t>
            </a:r>
            <a:r>
              <a:rPr lang="tr-TR" sz="2400" b="1" u="sng" dirty="0" err="1"/>
              <a:t>place</a:t>
            </a:r>
            <a:r>
              <a:rPr lang="tr-TR" sz="2400" b="1" u="sng" dirty="0"/>
              <a:t> </a:t>
            </a:r>
            <a:r>
              <a:rPr lang="tr-TR" sz="2400" b="1" u="sng" dirty="0" err="1"/>
              <a:t>during</a:t>
            </a:r>
            <a:r>
              <a:rPr lang="tr-TR" sz="2400" b="1" u="sng" dirty="0"/>
              <a:t> </a:t>
            </a:r>
            <a:r>
              <a:rPr lang="tr-TR" sz="2400" b="1" u="sng" dirty="0" err="1"/>
              <a:t>the</a:t>
            </a:r>
            <a:r>
              <a:rPr lang="tr-TR" sz="2400" b="1" u="sng" dirty="0"/>
              <a:t> </a:t>
            </a:r>
            <a:r>
              <a:rPr lang="tr-TR" sz="2400" b="1" u="sng" dirty="0" err="1"/>
              <a:t>purchase</a:t>
            </a:r>
            <a:r>
              <a:rPr lang="tr-TR" sz="2400" b="1" u="sng" dirty="0"/>
              <a:t> </a:t>
            </a:r>
            <a:r>
              <a:rPr lang="tr-TR" sz="2400" b="1" u="sng" dirty="0" err="1"/>
              <a:t>process</a:t>
            </a:r>
            <a:r>
              <a:rPr lang="tr-TR" sz="2400" b="1" u="sng" dirty="0"/>
              <a:t>.</a:t>
            </a:r>
          </a:p>
          <a:p>
            <a:r>
              <a:rPr lang="tr-TR" sz="2400" dirty="0" err="1"/>
              <a:t>Effective</a:t>
            </a:r>
            <a:r>
              <a:rPr lang="tr-TR" sz="2400" dirty="0"/>
              <a:t> </a:t>
            </a:r>
            <a:r>
              <a:rPr lang="tr-TR" sz="2400" dirty="0" err="1"/>
              <a:t>communication</a:t>
            </a:r>
            <a:r>
              <a:rPr lang="tr-TR" sz="2400" dirty="0"/>
              <a:t> is </a:t>
            </a:r>
            <a:r>
              <a:rPr lang="tr-TR" sz="2400" dirty="0" err="1"/>
              <a:t>important</a:t>
            </a:r>
            <a:r>
              <a:rPr lang="tr-TR" sz="2400" dirty="0"/>
              <a:t>…</a:t>
            </a:r>
          </a:p>
          <a:p>
            <a:r>
              <a:rPr lang="tr-TR" dirty="0"/>
              <a:t>Today’s customers appear to have lower expectations for a one and done transactions!</a:t>
            </a:r>
          </a:p>
          <a:p>
            <a:endParaRPr lang="en-US" dirty="0"/>
          </a:p>
        </p:txBody>
      </p:sp>
    </p:spTree>
    <p:extLst>
      <p:ext uri="{BB962C8B-B14F-4D97-AF65-F5344CB8AC3E}">
        <p14:creationId xmlns:p14="http://schemas.microsoft.com/office/powerpoint/2010/main" val="2314801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115263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tr-TR" b="1" dirty="0">
                <a:latin typeface="Times New Roman" panose="02020603050405020304" pitchFamily="18" charset="0"/>
                <a:cs typeface="Times New Roman" panose="02020603050405020304" pitchFamily="18" charset="0"/>
              </a:rPr>
              <a:t>CRM</a:t>
            </a:r>
          </a:p>
        </p:txBody>
      </p:sp>
      <p:sp>
        <p:nvSpPr>
          <p:cNvPr id="89090" name="Content Placeholder 2"/>
          <p:cNvSpPr>
            <a:spLocks noGrp="1"/>
          </p:cNvSpPr>
          <p:nvPr>
            <p:ph idx="1"/>
          </p:nvPr>
        </p:nvSpPr>
        <p:spPr/>
        <p:txBody>
          <a:bodyPr/>
          <a:lstStyle/>
          <a:p>
            <a:pPr algn="just" eaLnBrk="1" hangingPunct="1"/>
            <a:r>
              <a:rPr lang="en-US" sz="2400" dirty="0">
                <a:latin typeface="Times New Roman" panose="02020603050405020304" pitchFamily="18" charset="0"/>
                <a:cs typeface="Times New Roman" panose="02020603050405020304" pitchFamily="18" charset="0"/>
              </a:rPr>
              <a:t>Customer relationship management (CRM) </a:t>
            </a:r>
            <a:r>
              <a:rPr lang="en-US" sz="2400" b="1" i="1" dirty="0">
                <a:latin typeface="Times New Roman" panose="02020603050405020304" pitchFamily="18" charset="0"/>
                <a:cs typeface="Times New Roman" panose="02020603050405020304" pitchFamily="18" charset="0"/>
              </a:rPr>
              <a:t>is a combination of people, processes and</a:t>
            </a:r>
            <a:r>
              <a:rPr lang="tr-TR"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technology that seeks to understand a company’s customers.</a:t>
            </a:r>
            <a:endParaRPr lang="tr-TR" sz="2400" b="1" i="1" dirty="0">
              <a:latin typeface="Times New Roman" panose="02020603050405020304" pitchFamily="18" charset="0"/>
              <a:cs typeface="Times New Roman" panose="02020603050405020304" pitchFamily="18" charset="0"/>
            </a:endParaRPr>
          </a:p>
          <a:p>
            <a:pPr algn="just" eaLnBrk="1" hangingPunct="1"/>
            <a:r>
              <a:rPr lang="en-US" sz="2400" dirty="0">
                <a:latin typeface="Times New Roman" panose="02020603050405020304" pitchFamily="18" charset="0"/>
                <a:cs typeface="Times New Roman" panose="02020603050405020304" pitchFamily="18" charset="0"/>
              </a:rPr>
              <a:t> It is </a:t>
            </a:r>
            <a:r>
              <a:rPr lang="en-US" sz="2400" b="1" i="1" dirty="0">
                <a:latin typeface="Times New Roman" panose="02020603050405020304" pitchFamily="18" charset="0"/>
                <a:cs typeface="Times New Roman" panose="02020603050405020304" pitchFamily="18" charset="0"/>
              </a:rPr>
              <a:t>an integrated approach to</a:t>
            </a:r>
            <a:r>
              <a:rPr lang="tr-TR"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managing relationships </a:t>
            </a:r>
            <a:r>
              <a:rPr lang="en-US" sz="2400" dirty="0">
                <a:latin typeface="Times New Roman" panose="02020603050405020304" pitchFamily="18" charset="0"/>
                <a:cs typeface="Times New Roman" panose="02020603050405020304" pitchFamily="18" charset="0"/>
              </a:rPr>
              <a:t>by focusing on customer retention and relationship development</a:t>
            </a:r>
            <a:r>
              <a:rPr lang="tr-TR" sz="2400" dirty="0">
                <a:latin typeface="Times New Roman" panose="02020603050405020304" pitchFamily="18" charset="0"/>
                <a:cs typeface="Times New Roman" panose="02020603050405020304" pitchFamily="18" charset="0"/>
              </a:rPr>
              <a:t>.</a:t>
            </a: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A process that addresses all aspects of </a:t>
            </a:r>
            <a:r>
              <a:rPr lang="tr-TR" sz="24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identfying customers, creating customer knowledge, building customer  relationships and, shaping their perceptions of the organisation  and its products</a:t>
            </a:r>
            <a:r>
              <a:rPr lang="tr-T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(Payne &amp; Frow,2005).</a:t>
            </a:r>
          </a:p>
          <a:p>
            <a:pPr algn="ctr" eaLnBrk="1" hangingPunct="1"/>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015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77826"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77827" name="Picture 60" descr="card4"/>
          <p:cNvPicPr>
            <a:picLocks noChangeAspect="1" noChangeArrowheads="1"/>
          </p:cNvPicPr>
          <p:nvPr/>
        </p:nvPicPr>
        <p:blipFill>
          <a:blip r:embed="rId5"/>
          <a:srcRect/>
          <a:stretch>
            <a:fillRect/>
          </a:stretch>
        </p:blipFill>
        <p:spPr bwMode="auto">
          <a:xfrm>
            <a:off x="0" y="0"/>
            <a:ext cx="9182100" cy="6886575"/>
          </a:xfrm>
          <a:prstGeom prst="rect">
            <a:avLst/>
          </a:prstGeom>
          <a:noFill/>
          <a:ln w="9525">
            <a:noFill/>
            <a:miter lim="800000"/>
            <a:headEnd/>
            <a:tailEnd/>
          </a:ln>
        </p:spPr>
      </p:pic>
      <p:pic>
        <p:nvPicPr>
          <p:cNvPr id="77828" name="Picture 61" descr="card2"/>
          <p:cNvPicPr>
            <a:picLocks noChangeAspect="1" noChangeArrowheads="1"/>
          </p:cNvPicPr>
          <p:nvPr/>
        </p:nvPicPr>
        <p:blipFill>
          <a:blip r:embed="rId6"/>
          <a:srcRect l="79668"/>
          <a:stretch>
            <a:fillRect/>
          </a:stretch>
        </p:blipFill>
        <p:spPr bwMode="auto">
          <a:xfrm>
            <a:off x="0" y="0"/>
            <a:ext cx="1866900" cy="6886575"/>
          </a:xfrm>
          <a:prstGeom prst="rect">
            <a:avLst/>
          </a:prstGeom>
          <a:noFill/>
          <a:ln w="9525">
            <a:noFill/>
            <a:miter lim="800000"/>
            <a:headEnd/>
            <a:tailEnd/>
          </a:ln>
        </p:spPr>
      </p:pic>
      <p:pic>
        <p:nvPicPr>
          <p:cNvPr id="77829" name="Picture 62" descr="card1"/>
          <p:cNvPicPr>
            <a:picLocks noChangeAspect="1" noChangeArrowheads="1"/>
          </p:cNvPicPr>
          <p:nvPr/>
        </p:nvPicPr>
        <p:blipFill>
          <a:blip r:embed="rId7"/>
          <a:srcRect l="80498"/>
          <a:stretch>
            <a:fillRect/>
          </a:stretch>
        </p:blipFill>
        <p:spPr bwMode="auto">
          <a:xfrm>
            <a:off x="0" y="0"/>
            <a:ext cx="1790700" cy="6886575"/>
          </a:xfrm>
          <a:prstGeom prst="rect">
            <a:avLst/>
          </a:prstGeom>
          <a:noFill/>
          <a:ln w="9525">
            <a:noFill/>
            <a:miter lim="800000"/>
            <a:headEnd/>
            <a:tailEnd/>
          </a:ln>
        </p:spPr>
      </p:pic>
      <p:sp>
        <p:nvSpPr>
          <p:cNvPr id="77830" name="Rectangle 37"/>
          <p:cNvSpPr>
            <a:spLocks noChangeArrowheads="1"/>
          </p:cNvSpPr>
          <p:nvPr/>
        </p:nvSpPr>
        <p:spPr bwMode="auto">
          <a:xfrm>
            <a:off x="2590800" y="5791200"/>
            <a:ext cx="4195763" cy="519113"/>
          </a:xfrm>
          <a:prstGeom prst="rect">
            <a:avLst/>
          </a:prstGeom>
          <a:noFill/>
          <a:ln w="9525">
            <a:noFill/>
            <a:miter lim="800000"/>
            <a:headEnd/>
            <a:tailEnd/>
          </a:ln>
        </p:spPr>
        <p:txBody>
          <a:bodyPr wrap="none">
            <a:spAutoFit/>
          </a:bodyPr>
          <a:lstStyle/>
          <a:p>
            <a:pPr>
              <a:spcBef>
                <a:spcPct val="50000"/>
              </a:spcBef>
            </a:pPr>
            <a:r>
              <a:rPr lang="en-US" altLang="en-US" sz="2800" b="1">
                <a:solidFill>
                  <a:prstClr val="black"/>
                </a:solidFill>
              </a:rPr>
              <a:t>PowerPoint</a:t>
            </a:r>
            <a:r>
              <a:rPr lang="en-US" altLang="en-US" sz="2800">
                <a:solidFill>
                  <a:prstClr val="black"/>
                </a:solidFill>
              </a:rPr>
              <a:t> picture page</a:t>
            </a:r>
          </a:p>
        </p:txBody>
      </p:sp>
      <p:sp>
        <p:nvSpPr>
          <p:cNvPr id="7783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solidFill>
                <a:prstClr val="black"/>
              </a:solidFill>
            </a:endParaRPr>
          </a:p>
        </p:txBody>
      </p:sp>
      <p:pic>
        <p:nvPicPr>
          <p:cNvPr id="77832" name="Picture 5" descr="mario_vellandi_word_of_mouth"/>
          <p:cNvPicPr>
            <a:picLocks noChangeAspect="1" noChangeArrowheads="1"/>
          </p:cNvPicPr>
          <p:nvPr/>
        </p:nvPicPr>
        <p:blipFill>
          <a:blip r:embed="rId8"/>
          <a:srcRect/>
          <a:stretch>
            <a:fillRect/>
          </a:stretch>
        </p:blipFill>
        <p:spPr bwMode="auto">
          <a:xfrm>
            <a:off x="1511300" y="1268413"/>
            <a:ext cx="6489700" cy="5041900"/>
          </a:xfrm>
          <a:prstGeom prst="rect">
            <a:avLst/>
          </a:prstGeom>
          <a:noFill/>
          <a:ln w="9525">
            <a:noFill/>
            <a:miter lim="800000"/>
            <a:headEnd/>
            <a:tailEnd/>
          </a:ln>
        </p:spPr>
      </p:pic>
    </p:spTree>
    <p:extLst>
      <p:ext uri="{BB962C8B-B14F-4D97-AF65-F5344CB8AC3E}">
        <p14:creationId xmlns:p14="http://schemas.microsoft.com/office/powerpoint/2010/main" val="198366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704856"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0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dirty="0"/>
              <a:t>Treacy AND Wiersema (1996)</a:t>
            </a:r>
            <a:br>
              <a:rPr lang="tr-TR"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21" y="5589240"/>
            <a:ext cx="2472676" cy="12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82545"/>
            <a:ext cx="7560840" cy="46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2027" y="1710686"/>
            <a:ext cx="1440160" cy="830997"/>
          </a:xfrm>
          <a:prstGeom prst="rect">
            <a:avLst/>
          </a:prstGeom>
          <a:noFill/>
        </p:spPr>
        <p:txBody>
          <a:bodyPr wrap="square" rtlCol="0">
            <a:spAutoFit/>
          </a:bodyPr>
          <a:lstStyle/>
          <a:p>
            <a:r>
              <a:rPr lang="tr-TR" sz="1200" dirty="0"/>
              <a:t>Company  want to amaze its customers!, push the limits</a:t>
            </a:r>
            <a:endParaRPr lang="en-US" sz="1200" dirty="0"/>
          </a:p>
        </p:txBody>
      </p:sp>
    </p:spTree>
    <p:extLst>
      <p:ext uri="{BB962C8B-B14F-4D97-AF65-F5344CB8AC3E}">
        <p14:creationId xmlns:p14="http://schemas.microsoft.com/office/powerpoint/2010/main" val="537614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6146" name="Picture 2" descr="Image result for Leaky Bucket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3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56909D-A00E-4704-B554-15ED2B122483}"/>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CEABA0CD-1FE2-42FB-BF3E-8EF6C206B57D}"/>
              </a:ext>
            </a:extLst>
          </p:cNvPr>
          <p:cNvSpPr>
            <a:spLocks noGrp="1"/>
          </p:cNvSpPr>
          <p:nvPr>
            <p:ph idx="1"/>
          </p:nvPr>
        </p:nvSpPr>
        <p:spPr/>
        <p:txBody>
          <a:bodyPr/>
          <a:lstStyle/>
          <a:p>
            <a:endParaRPr lang="en-US"/>
          </a:p>
        </p:txBody>
      </p:sp>
      <p:pic>
        <p:nvPicPr>
          <p:cNvPr id="5" name="Resim 4">
            <a:extLst>
              <a:ext uri="{FF2B5EF4-FFF2-40B4-BE49-F238E27FC236}">
                <a16:creationId xmlns:a16="http://schemas.microsoft.com/office/drawing/2014/main" id="{6A4AE8AB-2DE6-4C7A-9267-D3DD3B62F783}"/>
              </a:ext>
            </a:extLst>
          </p:cNvPr>
          <p:cNvPicPr>
            <a:picLocks noChangeAspect="1"/>
          </p:cNvPicPr>
          <p:nvPr/>
        </p:nvPicPr>
        <p:blipFill>
          <a:blip r:embed="rId2"/>
          <a:stretch>
            <a:fillRect/>
          </a:stretch>
        </p:blipFill>
        <p:spPr>
          <a:xfrm>
            <a:off x="23591" y="276594"/>
            <a:ext cx="9144000" cy="5140990"/>
          </a:xfrm>
          <a:prstGeom prst="rect">
            <a:avLst/>
          </a:prstGeom>
        </p:spPr>
      </p:pic>
    </p:spTree>
    <p:extLst>
      <p:ext uri="{BB962C8B-B14F-4D97-AF65-F5344CB8AC3E}">
        <p14:creationId xmlns:p14="http://schemas.microsoft.com/office/powerpoint/2010/main" val="325943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998F0-A934-4440-96CC-4FD49CD4074E}"/>
              </a:ext>
            </a:extLst>
          </p:cNvPr>
          <p:cNvSpPr>
            <a:spLocks noGrp="1"/>
          </p:cNvSpPr>
          <p:nvPr>
            <p:ph type="title"/>
          </p:nvPr>
        </p:nvSpPr>
        <p:spPr/>
        <p:txBody>
          <a:bodyPr/>
          <a:lstStyle/>
          <a:p>
            <a:r>
              <a:rPr lang="tr-TR" dirty="0" err="1"/>
              <a:t>Customer</a:t>
            </a:r>
            <a:r>
              <a:rPr lang="tr-TR" dirty="0"/>
              <a:t> data </a:t>
            </a:r>
            <a:r>
              <a:rPr lang="tr-TR" dirty="0" err="1"/>
              <a:t>management</a:t>
            </a:r>
            <a:endParaRPr lang="en-US" dirty="0"/>
          </a:p>
        </p:txBody>
      </p:sp>
      <p:pic>
        <p:nvPicPr>
          <p:cNvPr id="4" name="İçerik Yer Tutucusu 3">
            <a:extLst>
              <a:ext uri="{FF2B5EF4-FFF2-40B4-BE49-F238E27FC236}">
                <a16:creationId xmlns:a16="http://schemas.microsoft.com/office/drawing/2014/main" id="{7F70C56A-C49F-4C7C-B40F-1A309C868FCD}"/>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406370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2799AA-6A7E-40B7-A2E0-E5A23BC04547}"/>
              </a:ext>
            </a:extLst>
          </p:cNvPr>
          <p:cNvSpPr>
            <a:spLocks noGrp="1"/>
          </p:cNvSpPr>
          <p:nvPr>
            <p:ph type="title"/>
          </p:nvPr>
        </p:nvSpPr>
        <p:spPr/>
        <p:txBody>
          <a:bodyPr>
            <a:normAutofit fontScale="90000"/>
          </a:bodyPr>
          <a:lstStyle/>
          <a:p>
            <a:r>
              <a:rPr lang="en-US" dirty="0">
                <a:solidFill>
                  <a:srgbClr val="6C6C6C"/>
                </a:solidFill>
                <a:latin typeface="Arial" panose="020B0604020202020204" pitchFamily="34" charset="0"/>
              </a:rPr>
              <a:t>Customer data management (CDM) </a:t>
            </a:r>
            <a:endParaRPr lang="en-US" dirty="0"/>
          </a:p>
        </p:txBody>
      </p:sp>
      <p:sp>
        <p:nvSpPr>
          <p:cNvPr id="3" name="İçerik Yer Tutucusu 2">
            <a:extLst>
              <a:ext uri="{FF2B5EF4-FFF2-40B4-BE49-F238E27FC236}">
                <a16:creationId xmlns:a16="http://schemas.microsoft.com/office/drawing/2014/main" id="{C14DBB2C-9087-43AF-B814-6D031B4604E9}"/>
              </a:ext>
            </a:extLst>
          </p:cNvPr>
          <p:cNvSpPr>
            <a:spLocks noGrp="1"/>
          </p:cNvSpPr>
          <p:nvPr>
            <p:ph idx="1"/>
          </p:nvPr>
        </p:nvSpPr>
        <p:spPr>
          <a:xfrm>
            <a:off x="457200" y="1600200"/>
            <a:ext cx="8229600" cy="4525963"/>
          </a:xfrm>
        </p:spPr>
        <p:txBody>
          <a:bodyPr/>
          <a:lstStyle/>
          <a:p>
            <a:r>
              <a:rPr lang="en-US" b="0" i="0" dirty="0">
                <a:solidFill>
                  <a:srgbClr val="6C6C6C"/>
                </a:solidFill>
                <a:effectLst/>
                <a:latin typeface="Arial" panose="020B0604020202020204" pitchFamily="34" charset="0"/>
              </a:rPr>
              <a:t>is a set of administrative processes that allow data about customers and customer interactions from different source systems to be </a:t>
            </a:r>
            <a:r>
              <a:rPr lang="en-US" b="0" i="0" u="sng" dirty="0">
                <a:solidFill>
                  <a:srgbClr val="00B3AC"/>
                </a:solidFill>
                <a:effectLst/>
                <a:latin typeface="Arial" panose="020B0604020202020204" pitchFamily="34" charset="0"/>
                <a:hlinkClick r:id="rId2"/>
              </a:rPr>
              <a:t>aggregated</a:t>
            </a:r>
            <a:r>
              <a:rPr lang="en-US" b="0" i="0" dirty="0">
                <a:solidFill>
                  <a:srgbClr val="6C6C6C"/>
                </a:solidFill>
                <a:effectLst/>
                <a:latin typeface="Arial" panose="020B0604020202020204" pitchFamily="34" charset="0"/>
              </a:rPr>
              <a:t> and </a:t>
            </a:r>
            <a:r>
              <a:rPr lang="en-US" b="0" i="0" u="sng" dirty="0">
                <a:solidFill>
                  <a:srgbClr val="00B3AC"/>
                </a:solidFill>
                <a:effectLst/>
                <a:latin typeface="Arial" panose="020B0604020202020204" pitchFamily="34" charset="0"/>
                <a:hlinkClick r:id="rId3"/>
              </a:rPr>
              <a:t>normalized</a:t>
            </a:r>
            <a:r>
              <a:rPr lang="en-US" b="0" i="0" dirty="0">
                <a:solidFill>
                  <a:srgbClr val="6C6C6C"/>
                </a:solidFill>
                <a:effectLst/>
                <a:latin typeface="Arial" panose="020B0604020202020204" pitchFamily="34" charset="0"/>
              </a:rPr>
              <a:t>. </a:t>
            </a:r>
            <a:endParaRPr lang="tr-TR" b="0" i="0" dirty="0">
              <a:solidFill>
                <a:srgbClr val="6C6C6C"/>
              </a:solidFill>
              <a:effectLst/>
              <a:latin typeface="Arial" panose="020B0604020202020204" pitchFamily="34" charset="0"/>
            </a:endParaRPr>
          </a:p>
          <a:p>
            <a:r>
              <a:rPr lang="en-US" b="0" i="0" dirty="0">
                <a:solidFill>
                  <a:srgbClr val="6C6C6C"/>
                </a:solidFill>
                <a:effectLst/>
                <a:latin typeface="Arial" panose="020B0604020202020204" pitchFamily="34" charset="0"/>
              </a:rPr>
              <a:t>A </a:t>
            </a:r>
            <a:r>
              <a:rPr lang="en-US" b="1" i="0" dirty="0">
                <a:solidFill>
                  <a:srgbClr val="6C6C6C"/>
                </a:solidFill>
                <a:effectLst/>
                <a:latin typeface="Arial" panose="020B0604020202020204" pitchFamily="34" charset="0"/>
              </a:rPr>
              <a:t>primary goal of CDM </a:t>
            </a:r>
            <a:r>
              <a:rPr lang="en-US" b="0" i="0" dirty="0">
                <a:solidFill>
                  <a:srgbClr val="6C6C6C"/>
                </a:solidFill>
                <a:effectLst/>
                <a:latin typeface="Arial" panose="020B0604020202020204" pitchFamily="34" charset="0"/>
              </a:rPr>
              <a:t>is to provide all individuals within the same organization with a holistic, unified view of individual customers and customer segments</a:t>
            </a:r>
            <a:r>
              <a:rPr lang="tr-TR" b="0" i="0" dirty="0">
                <a:solidFill>
                  <a:srgbClr val="6C6C6C"/>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27427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1D387A-3D32-4565-8BB4-1FF6AC50FFF7}"/>
              </a:ext>
            </a:extLst>
          </p:cNvPr>
          <p:cNvSpPr>
            <a:spLocks noGrp="1"/>
          </p:cNvSpPr>
          <p:nvPr>
            <p:ph type="title"/>
          </p:nvPr>
        </p:nvSpPr>
        <p:spPr/>
        <p:txBody>
          <a:bodyPr>
            <a:normAutofit fontScale="90000"/>
          </a:bodyPr>
          <a:lstStyle/>
          <a:p>
            <a:r>
              <a:rPr lang="en-US" dirty="0">
                <a:solidFill>
                  <a:srgbClr val="202124"/>
                </a:solidFill>
                <a:latin typeface="arial" panose="020B0604020202020204" pitchFamily="34" charset="0"/>
              </a:rPr>
              <a:t>CRM (customer relationship management) analytics </a:t>
            </a:r>
            <a:endParaRPr lang="en-US" dirty="0"/>
          </a:p>
        </p:txBody>
      </p:sp>
      <p:sp>
        <p:nvSpPr>
          <p:cNvPr id="3" name="İçerik Yer Tutucusu 2">
            <a:extLst>
              <a:ext uri="{FF2B5EF4-FFF2-40B4-BE49-F238E27FC236}">
                <a16:creationId xmlns:a16="http://schemas.microsoft.com/office/drawing/2014/main" id="{B039FB51-93B0-429E-9B76-37A35CC3810F}"/>
              </a:ext>
            </a:extLst>
          </p:cNvPr>
          <p:cNvSpPr>
            <a:spLocks noGrp="1"/>
          </p:cNvSpPr>
          <p:nvPr>
            <p:ph idx="1"/>
          </p:nvPr>
        </p:nvSpPr>
        <p:spPr/>
        <p:txBody>
          <a:bodyPr/>
          <a:lstStyle/>
          <a:p>
            <a:r>
              <a:rPr lang="en-US" dirty="0">
                <a:solidFill>
                  <a:srgbClr val="202124"/>
                </a:solidFill>
                <a:latin typeface="arial" panose="020B0604020202020204" pitchFamily="34" charset="0"/>
              </a:rPr>
              <a:t>comprises </a:t>
            </a:r>
            <a:r>
              <a:rPr lang="en-US" b="1" dirty="0">
                <a:solidFill>
                  <a:srgbClr val="202124"/>
                </a:solidFill>
                <a:latin typeface="arial" panose="020B0604020202020204" pitchFamily="34" charset="0"/>
              </a:rPr>
              <a:t>all programming that analyzes data about customers</a:t>
            </a:r>
            <a:r>
              <a:rPr lang="en-US" dirty="0">
                <a:solidFill>
                  <a:srgbClr val="202124"/>
                </a:solidFill>
                <a:latin typeface="arial" panose="020B0604020202020204" pitchFamily="34" charset="0"/>
              </a:rPr>
              <a:t> and presents it to help facilitate and streamline better business decisions. CRM analytics can be considered a form of online analytical processing (OLAP) and may employ data mining</a:t>
            </a:r>
            <a:endParaRPr lang="en-US" dirty="0"/>
          </a:p>
        </p:txBody>
      </p:sp>
      <p:sp>
        <p:nvSpPr>
          <p:cNvPr id="5" name="Metin kutusu 4">
            <a:extLst>
              <a:ext uri="{FF2B5EF4-FFF2-40B4-BE49-F238E27FC236}">
                <a16:creationId xmlns:a16="http://schemas.microsoft.com/office/drawing/2014/main" id="{29A19F76-F3C1-4636-A464-20DAAAAA714F}"/>
              </a:ext>
            </a:extLst>
          </p:cNvPr>
          <p:cNvSpPr txBox="1"/>
          <p:nvPr/>
        </p:nvSpPr>
        <p:spPr>
          <a:xfrm>
            <a:off x="2286000" y="2271321"/>
            <a:ext cx="4572000" cy="369332"/>
          </a:xfrm>
          <a:prstGeom prst="rect">
            <a:avLst/>
          </a:prstGeom>
          <a:noFill/>
        </p:spPr>
        <p:txBody>
          <a:bodyPr wrap="square">
            <a:spAutoFit/>
          </a:bodyPr>
          <a:lstStyle/>
          <a:p>
            <a:r>
              <a:rPr lang="en-US" b="0" i="0" dirty="0">
                <a:solidFill>
                  <a:srgbClr val="202124"/>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82055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BC2844-C846-4F48-A796-7B44F92B7BB7}"/>
              </a:ext>
            </a:extLst>
          </p:cNvPr>
          <p:cNvSpPr>
            <a:spLocks noGrp="1"/>
          </p:cNvSpPr>
          <p:nvPr>
            <p:ph idx="1"/>
          </p:nvPr>
        </p:nvSpPr>
        <p:spPr>
          <a:xfrm>
            <a:off x="457200" y="332656"/>
            <a:ext cx="8229600" cy="4525963"/>
          </a:xfrm>
        </p:spPr>
        <p:txBody>
          <a:bodyPr/>
          <a:lstStyle/>
          <a:p>
            <a:r>
              <a:rPr lang="en-US" b="0" i="0" dirty="0">
                <a:effectLst/>
                <a:latin typeface="Arial" panose="020B0604020202020204" pitchFamily="34" charset="0"/>
              </a:rPr>
              <a:t>Effective CDM can provide organizations with multiple benefits such as greater visibility of customers and communication channels, higher </a:t>
            </a:r>
            <a:r>
              <a:rPr lang="en-US"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customer satisfaction</a:t>
            </a:r>
            <a:r>
              <a:rPr lang="en-US" b="0" i="0" dirty="0">
                <a:effectLst/>
                <a:latin typeface="Arial" panose="020B0604020202020204" pitchFamily="34" charset="0"/>
              </a:rPr>
              <a:t> and retention rates, increased </a:t>
            </a:r>
            <a:r>
              <a:rPr lang="en-US" b="0" i="0" u="sng" dirty="0">
                <a:effectLst/>
                <a:latin typeface="Arial" panose="020B0604020202020204" pitchFamily="34" charset="0"/>
                <a:hlinkClick r:id="rId3">
                  <a:extLst>
                    <a:ext uri="{A12FA001-AC4F-418D-AE19-62706E023703}">
                      <ahyp:hlinkClr xmlns:ahyp="http://schemas.microsoft.com/office/drawing/2018/hyperlinkcolor" val="tx"/>
                    </a:ext>
                  </a:extLst>
                </a:hlinkClick>
              </a:rPr>
              <a:t>data quality</a:t>
            </a:r>
            <a:r>
              <a:rPr lang="en-US" b="0" i="0" dirty="0">
                <a:effectLst/>
                <a:latin typeface="Arial" panose="020B0604020202020204" pitchFamily="34" charset="0"/>
              </a:rPr>
              <a:t> and higher revenue</a:t>
            </a:r>
            <a:endParaRPr lang="tr-TR" b="0" i="0" dirty="0">
              <a:effectLst/>
              <a:latin typeface="Arial" panose="020B0604020202020204" pitchFamily="34" charset="0"/>
            </a:endParaRPr>
          </a:p>
          <a:p>
            <a:r>
              <a:rPr lang="en-US" b="0" i="0" dirty="0">
                <a:effectLst/>
                <a:latin typeface="Arial" panose="020B0604020202020204" pitchFamily="34" charset="0"/>
              </a:rPr>
              <a:t>. Popular CDM vendors include </a:t>
            </a:r>
            <a:r>
              <a:rPr lang="en-US" b="0" i="0" u="sng" dirty="0">
                <a:effectLst/>
                <a:latin typeface="Arial" panose="020B0604020202020204" pitchFamily="34" charset="0"/>
                <a:hlinkClick r:id="rId4">
                  <a:extLst>
                    <a:ext uri="{A12FA001-AC4F-418D-AE19-62706E023703}">
                      <ahyp:hlinkClr xmlns:ahyp="http://schemas.microsoft.com/office/drawing/2018/hyperlinkcolor" val="tx"/>
                    </a:ext>
                  </a:extLst>
                </a:hlinkClick>
              </a:rPr>
              <a:t>Oracle</a:t>
            </a:r>
            <a:r>
              <a:rPr lang="en-US" b="0" i="0" dirty="0">
                <a:effectLst/>
                <a:latin typeface="Arial" panose="020B0604020202020204" pitchFamily="34" charset="0"/>
              </a:rPr>
              <a:t>, </a:t>
            </a:r>
            <a:r>
              <a:rPr lang="en-US" b="0" i="0" u="sng" dirty="0">
                <a:effectLst/>
                <a:latin typeface="Arial" panose="020B0604020202020204" pitchFamily="34" charset="0"/>
                <a:hlinkClick r:id="rId5">
                  <a:extLst>
                    <a:ext uri="{A12FA001-AC4F-418D-AE19-62706E023703}">
                      <ahyp:hlinkClr xmlns:ahyp="http://schemas.microsoft.com/office/drawing/2018/hyperlinkcolor" val="tx"/>
                    </a:ext>
                  </a:extLst>
                </a:hlinkClick>
              </a:rPr>
              <a:t>Hadoop</a:t>
            </a:r>
            <a:r>
              <a:rPr lang="en-US" b="0" i="0" dirty="0">
                <a:effectLst/>
                <a:latin typeface="Arial" panose="020B0604020202020204" pitchFamily="34" charset="0"/>
              </a:rPr>
              <a:t>, </a:t>
            </a:r>
            <a:r>
              <a:rPr lang="en-US" b="0" i="0" u="sng" dirty="0">
                <a:effectLst/>
                <a:latin typeface="Arial" panose="020B0604020202020204" pitchFamily="34" charset="0"/>
                <a:hlinkClick r:id="rId6">
                  <a:extLst>
                    <a:ext uri="{A12FA001-AC4F-418D-AE19-62706E023703}">
                      <ahyp:hlinkClr xmlns:ahyp="http://schemas.microsoft.com/office/drawing/2018/hyperlinkcolor" val="tx"/>
                    </a:ext>
                  </a:extLst>
                </a:hlinkClick>
              </a:rPr>
              <a:t>SAP</a:t>
            </a:r>
            <a:r>
              <a:rPr lang="en-US" b="0" i="0" dirty="0">
                <a:effectLst/>
                <a:latin typeface="Arial" panose="020B0604020202020204" pitchFamily="34" charset="0"/>
              </a:rPr>
              <a:t> and </a:t>
            </a:r>
            <a:r>
              <a:rPr lang="en-US" b="0" i="0" u="sng" dirty="0">
                <a:solidFill>
                  <a:srgbClr val="00B3AC"/>
                </a:solidFill>
                <a:effectLst/>
                <a:latin typeface="Arial" panose="020B0604020202020204" pitchFamily="34" charset="0"/>
                <a:hlinkClick r:id="rId7"/>
              </a:rPr>
              <a:t>IBM</a:t>
            </a:r>
            <a:r>
              <a:rPr lang="en-US" b="0" i="0" dirty="0">
                <a:solidFill>
                  <a:srgbClr val="6C6C6C"/>
                </a:solidFill>
                <a:effectLst/>
                <a:latin typeface="Arial" panose="020B0604020202020204" pitchFamily="34" charset="0"/>
              </a:rPr>
              <a:t>.</a:t>
            </a:r>
            <a:endParaRPr lang="en-US" dirty="0"/>
          </a:p>
        </p:txBody>
      </p:sp>
      <p:pic>
        <p:nvPicPr>
          <p:cNvPr id="4" name="Resim 3">
            <a:extLst>
              <a:ext uri="{FF2B5EF4-FFF2-40B4-BE49-F238E27FC236}">
                <a16:creationId xmlns:a16="http://schemas.microsoft.com/office/drawing/2014/main" id="{8596C44B-1FFD-47AE-A881-A4DB48836483}"/>
              </a:ext>
            </a:extLst>
          </p:cNvPr>
          <p:cNvPicPr>
            <a:picLocks noChangeAspect="1"/>
          </p:cNvPicPr>
          <p:nvPr/>
        </p:nvPicPr>
        <p:blipFill>
          <a:blip r:embed="rId8"/>
          <a:stretch>
            <a:fillRect/>
          </a:stretch>
        </p:blipFill>
        <p:spPr>
          <a:xfrm>
            <a:off x="862013" y="4346094"/>
            <a:ext cx="6662315" cy="2365583"/>
          </a:xfrm>
          <a:prstGeom prst="rect">
            <a:avLst/>
          </a:prstGeom>
        </p:spPr>
      </p:pic>
    </p:spTree>
    <p:extLst>
      <p:ext uri="{BB962C8B-B14F-4D97-AF65-F5344CB8AC3E}">
        <p14:creationId xmlns:p14="http://schemas.microsoft.com/office/powerpoint/2010/main" val="31518796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1349</Words>
  <Application>Microsoft Office PowerPoint</Application>
  <PresentationFormat>Ekran Gösterisi (4:3)</PresentationFormat>
  <Paragraphs>87</Paragraphs>
  <Slides>43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43</vt:i4>
      </vt:variant>
    </vt:vector>
  </HeadingPairs>
  <TitlesOfParts>
    <vt:vector size="51" baseType="lpstr">
      <vt:lpstr>Andalus</vt:lpstr>
      <vt:lpstr>Arial</vt:lpstr>
      <vt:lpstr>Arial</vt:lpstr>
      <vt:lpstr>Calibri</vt:lpstr>
      <vt:lpstr>Lato</vt:lpstr>
      <vt:lpstr>Times</vt:lpstr>
      <vt:lpstr>Times New Roman</vt:lpstr>
      <vt:lpstr>Ofis Teması</vt:lpstr>
      <vt:lpstr>    Evaluation of CRM CRM  ANALYTICS CUSTOMER BASED VALUE THE RELATIONSHIP LIFE CYCLE LOYALTY COMMUNICATION     </vt:lpstr>
      <vt:lpstr>PowerPoint Sunusu</vt:lpstr>
      <vt:lpstr>Empathy is important!</vt:lpstr>
      <vt:lpstr>CRM</vt:lpstr>
      <vt:lpstr>PowerPoint Sunusu</vt:lpstr>
      <vt:lpstr>Customer data management</vt:lpstr>
      <vt:lpstr>Customer data management (CDM) </vt:lpstr>
      <vt:lpstr>CRM (customer relationship management) analytics </vt:lpstr>
      <vt:lpstr>PowerPoint Sunusu</vt:lpstr>
      <vt:lpstr>Essential CRM Analytics </vt:lpstr>
      <vt:lpstr>PowerPoint Sunusu</vt:lpstr>
      <vt:lpstr>PowerPoint Sunusu</vt:lpstr>
      <vt:lpstr>PowerPoint Sunusu</vt:lpstr>
      <vt:lpstr>Agile CRM</vt:lpstr>
      <vt:lpstr>Agile CRM</vt:lpstr>
      <vt:lpstr>PowerPoint Sunusu</vt:lpstr>
      <vt:lpstr>PowerPoint Sunusu</vt:lpstr>
      <vt:lpstr>PowerPoint Sunusu</vt:lpstr>
      <vt:lpstr>PowerPoint Sunusu</vt:lpstr>
      <vt:lpstr>PowerPoint Sunusu</vt:lpstr>
      <vt:lpstr>PowerPoint Sunusu</vt:lpstr>
      <vt:lpstr> CRM</vt:lpstr>
      <vt:lpstr>PowerPoint Sunusu</vt:lpstr>
      <vt:lpstr>The phases in relationship life cycle</vt:lpstr>
      <vt:lpstr>…</vt:lpstr>
      <vt:lpstr>Loyalty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http://themthdegree.com/branding/building-brand-loyalty/</vt:lpstr>
      <vt:lpstr>İt is important...</vt:lpstr>
      <vt:lpstr>Some rules:</vt:lpstr>
      <vt:lpstr>A Communication process </vt:lpstr>
      <vt:lpstr>PowerPoint Sunusu</vt:lpstr>
      <vt:lpstr>PowerPoint Sunusu</vt:lpstr>
      <vt:lpstr>Treacy AND Wiersema (1996) </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Customer Relationship Management</dc:title>
  <dc:creator>CASPER</dc:creator>
  <cp:lastModifiedBy>gulşah öztürk</cp:lastModifiedBy>
  <cp:revision>8</cp:revision>
  <dcterms:created xsi:type="dcterms:W3CDTF">2019-10-01T04:20:15Z</dcterms:created>
  <dcterms:modified xsi:type="dcterms:W3CDTF">2021-10-19T10:26:22Z</dcterms:modified>
</cp:coreProperties>
</file>