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3"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3"/>
  </p:normalViewPr>
  <p:slideViewPr>
    <p:cSldViewPr snapToGrid="0" snapToObjects="1">
      <p:cViewPr varScale="1">
        <p:scale>
          <a:sx n="90" d="100"/>
          <a:sy n="90" d="100"/>
        </p:scale>
        <p:origin x="232" y="7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3/1/21</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5427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3/1/21</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277016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3/1/21</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854999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3/1/21</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152455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3/1/21</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73174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3/1/21</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994941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3/1/21</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089393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3/1/21</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373454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3/1/21</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623145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3/1/21</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717362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3/1/21</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160458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3/1/21</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342551404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6F48AD3-C8B3-4F74-B546-F12937F7DD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2E8DE3C1-D71D-564F-B37F-E62F7E86E30C}"/>
              </a:ext>
            </a:extLst>
          </p:cNvPr>
          <p:cNvSpPr>
            <a:spLocks noGrp="1"/>
          </p:cNvSpPr>
          <p:nvPr>
            <p:ph type="ctrTitle"/>
          </p:nvPr>
        </p:nvSpPr>
        <p:spPr>
          <a:xfrm>
            <a:off x="7848600" y="1122363"/>
            <a:ext cx="4023360" cy="3204134"/>
          </a:xfrm>
        </p:spPr>
        <p:txBody>
          <a:bodyPr anchor="b">
            <a:normAutofit/>
          </a:bodyPr>
          <a:lstStyle/>
          <a:p>
            <a:r>
              <a:rPr lang="tr-TR" sz="4800" dirty="0"/>
              <a:t>İş Sağlığı ve Güvenliği Mevzuatı</a:t>
            </a:r>
          </a:p>
        </p:txBody>
      </p:sp>
      <p:sp>
        <p:nvSpPr>
          <p:cNvPr id="3" name="Alt Başlık 2">
            <a:extLst>
              <a:ext uri="{FF2B5EF4-FFF2-40B4-BE49-F238E27FC236}">
                <a16:creationId xmlns:a16="http://schemas.microsoft.com/office/drawing/2014/main" id="{68506487-95B7-7344-9665-1F7CEB43F37F}"/>
              </a:ext>
            </a:extLst>
          </p:cNvPr>
          <p:cNvSpPr>
            <a:spLocks noGrp="1"/>
          </p:cNvSpPr>
          <p:nvPr>
            <p:ph type="subTitle" idx="1"/>
          </p:nvPr>
        </p:nvSpPr>
        <p:spPr>
          <a:xfrm>
            <a:off x="7848600" y="4872922"/>
            <a:ext cx="4023360" cy="1208141"/>
          </a:xfrm>
        </p:spPr>
        <p:txBody>
          <a:bodyPr>
            <a:normAutofit/>
          </a:bodyPr>
          <a:lstStyle/>
          <a:p>
            <a:pPr>
              <a:lnSpc>
                <a:spcPct val="100000"/>
              </a:lnSpc>
            </a:pPr>
            <a:r>
              <a:rPr lang="tr-TR" sz="1700" b="1" dirty="0"/>
              <a:t>İŞ SAĞLIĞI VE GÜVENLİĞİ KANUNU'NUN 5510 SAYILI SOSYAL SIİGORTALAR VE GENEL SAĞLIK SİGORTASI KANUNU İLE İLİŞKİSİ </a:t>
            </a:r>
            <a:endParaRPr lang="tr-TR" sz="1700" dirty="0"/>
          </a:p>
          <a:p>
            <a:pPr>
              <a:lnSpc>
                <a:spcPct val="100000"/>
              </a:lnSpc>
            </a:pPr>
            <a:endParaRPr lang="tr-TR" sz="1700" dirty="0"/>
          </a:p>
        </p:txBody>
      </p:sp>
      <p:pic>
        <p:nvPicPr>
          <p:cNvPr id="4" name="Picture 3" descr="İnşaat alanının silüeti">
            <a:extLst>
              <a:ext uri="{FF2B5EF4-FFF2-40B4-BE49-F238E27FC236}">
                <a16:creationId xmlns:a16="http://schemas.microsoft.com/office/drawing/2014/main" id="{D4E8F5AE-25FE-4DF0-AA95-6FC4171E92EA}"/>
              </a:ext>
            </a:extLst>
          </p:cNvPr>
          <p:cNvPicPr>
            <a:picLocks noChangeAspect="1"/>
          </p:cNvPicPr>
          <p:nvPr/>
        </p:nvPicPr>
        <p:blipFill rotWithShape="1">
          <a:blip r:embed="rId2"/>
          <a:srcRect l="20620" r="8098" b="-1"/>
          <a:stretch/>
        </p:blipFill>
        <p:spPr>
          <a:xfrm>
            <a:off x="931552" y="625683"/>
            <a:ext cx="5824505" cy="5454246"/>
          </a:xfrm>
          <a:prstGeom prst="rect">
            <a:avLst/>
          </a:prstGeom>
        </p:spPr>
      </p:pic>
      <p:sp>
        <p:nvSpPr>
          <p:cNvPr id="20" name="Rectangle 19">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tangle 21">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30348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046446-72AA-6C47-86A8-A401C3ADB768}"/>
              </a:ext>
            </a:extLst>
          </p:cNvPr>
          <p:cNvSpPr>
            <a:spLocks noGrp="1"/>
          </p:cNvSpPr>
          <p:nvPr>
            <p:ph type="title"/>
          </p:nvPr>
        </p:nvSpPr>
        <p:spPr/>
        <p:txBody>
          <a:bodyPr>
            <a:normAutofit fontScale="90000"/>
          </a:bodyPr>
          <a:lstStyle/>
          <a:p>
            <a:r>
              <a:rPr lang="tr-TR" b="1" dirty="0"/>
              <a:t>Uluslararası Çalışma Örgütünün Meslek Hastalıkları Tanımı</a:t>
            </a:r>
          </a:p>
        </p:txBody>
      </p:sp>
      <p:sp>
        <p:nvSpPr>
          <p:cNvPr id="3" name="İçerik Yer Tutucusu 2">
            <a:extLst>
              <a:ext uri="{FF2B5EF4-FFF2-40B4-BE49-F238E27FC236}">
                <a16:creationId xmlns:a16="http://schemas.microsoft.com/office/drawing/2014/main" id="{B2A23F7E-DA82-4F40-BD90-D34D2B67731E}"/>
              </a:ext>
            </a:extLst>
          </p:cNvPr>
          <p:cNvSpPr>
            <a:spLocks noGrp="1"/>
          </p:cNvSpPr>
          <p:nvPr>
            <p:ph idx="1"/>
          </p:nvPr>
        </p:nvSpPr>
        <p:spPr/>
        <p:txBody>
          <a:bodyPr/>
          <a:lstStyle/>
          <a:p>
            <a:r>
              <a:rPr lang="tr-TR" dirty="0">
                <a:latin typeface="TimesNewRomanPSMT"/>
              </a:rPr>
              <a:t>Uluslararası </a:t>
            </a:r>
            <a:r>
              <a:rPr lang="tr-TR" dirty="0" err="1">
                <a:latin typeface="TimesNewRomanPSMT"/>
              </a:rPr>
              <a:t>Çalışma</a:t>
            </a:r>
            <a:r>
              <a:rPr lang="tr-TR" dirty="0">
                <a:latin typeface="TimesNewRomanPSMT"/>
              </a:rPr>
              <a:t> </a:t>
            </a:r>
            <a:r>
              <a:rPr lang="tr-TR" dirty="0" err="1">
                <a:latin typeface="TimesNewRomanPSMT"/>
              </a:rPr>
              <a:t>Örgütu</a:t>
            </a:r>
            <a:r>
              <a:rPr lang="tr-TR" dirty="0">
                <a:latin typeface="TimesNewRomanPSMT"/>
              </a:rPr>
              <a:t>̈ (ILO) meslek hastalıklarını, “iş faaliyetinden kaynaklanan risk </a:t>
            </a:r>
            <a:r>
              <a:rPr lang="tr-TR" dirty="0" err="1">
                <a:latin typeface="TimesNewRomanPSMT"/>
              </a:rPr>
              <a:t>faktörlerine</a:t>
            </a:r>
            <a:r>
              <a:rPr lang="tr-TR" dirty="0">
                <a:latin typeface="TimesNewRomanPSMT"/>
              </a:rPr>
              <a:t> maruz kalma sonucu olarak ortaya </a:t>
            </a:r>
            <a:r>
              <a:rPr lang="tr-TR" dirty="0" err="1">
                <a:latin typeface="TimesNewRomanPSMT"/>
              </a:rPr>
              <a:t>çıkan</a:t>
            </a:r>
            <a:r>
              <a:rPr lang="tr-TR" dirty="0">
                <a:latin typeface="TimesNewRomanPSMT"/>
              </a:rPr>
              <a:t> herhangi bir hastalık” olarak tanımlamaktadır. </a:t>
            </a:r>
            <a:endParaRPr lang="tr-TR" dirty="0"/>
          </a:p>
        </p:txBody>
      </p:sp>
    </p:spTree>
    <p:extLst>
      <p:ext uri="{BB962C8B-B14F-4D97-AF65-F5344CB8AC3E}">
        <p14:creationId xmlns:p14="http://schemas.microsoft.com/office/powerpoint/2010/main" val="1788648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7D2068-532E-A141-AA95-310DFA793C52}"/>
              </a:ext>
            </a:extLst>
          </p:cNvPr>
          <p:cNvSpPr>
            <a:spLocks noGrp="1"/>
          </p:cNvSpPr>
          <p:nvPr>
            <p:ph type="title"/>
          </p:nvPr>
        </p:nvSpPr>
        <p:spPr/>
        <p:txBody>
          <a:bodyPr>
            <a:normAutofit fontScale="90000"/>
          </a:bodyPr>
          <a:lstStyle/>
          <a:p>
            <a:r>
              <a:rPr lang="tr-TR" b="1" dirty="0">
                <a:latin typeface="TimesNewRomanPSMT"/>
              </a:rPr>
              <a:t>6331 sayılı </a:t>
            </a:r>
            <a:r>
              <a:rPr lang="tr-TR" b="1" dirty="0" err="1">
                <a:latin typeface="TimesNewRomanPSMT"/>
              </a:rPr>
              <a:t>İs</a:t>
            </a:r>
            <a:r>
              <a:rPr lang="tr-TR" b="1" dirty="0">
                <a:latin typeface="TimesNewRomanPSMT"/>
              </a:rPr>
              <a:t>̧ </a:t>
            </a:r>
            <a:r>
              <a:rPr lang="tr-TR" b="1" dirty="0" err="1">
                <a:latin typeface="TimesNewRomanPSMT"/>
              </a:rPr>
              <a:t>Sağlığı</a:t>
            </a:r>
            <a:r>
              <a:rPr lang="tr-TR" b="1" dirty="0">
                <a:latin typeface="TimesNewRomanPSMT"/>
              </a:rPr>
              <a:t> ve </a:t>
            </a:r>
            <a:r>
              <a:rPr lang="tr-TR" b="1" dirty="0" err="1">
                <a:latin typeface="TimesNewRomanPSMT"/>
              </a:rPr>
              <a:t>Güvenliği</a:t>
            </a:r>
            <a:r>
              <a:rPr lang="tr-TR" b="1" dirty="0">
                <a:latin typeface="TimesNewRomanPSMT"/>
              </a:rPr>
              <a:t> Kanununda Meslek Hastalığı Tanımı</a:t>
            </a:r>
            <a:endParaRPr lang="tr-TR" b="1" dirty="0"/>
          </a:p>
        </p:txBody>
      </p:sp>
      <p:sp>
        <p:nvSpPr>
          <p:cNvPr id="3" name="İçerik Yer Tutucusu 2">
            <a:extLst>
              <a:ext uri="{FF2B5EF4-FFF2-40B4-BE49-F238E27FC236}">
                <a16:creationId xmlns:a16="http://schemas.microsoft.com/office/drawing/2014/main" id="{3219C25C-5FB9-954A-9B29-9B58E56576B6}"/>
              </a:ext>
            </a:extLst>
          </p:cNvPr>
          <p:cNvSpPr>
            <a:spLocks noGrp="1"/>
          </p:cNvSpPr>
          <p:nvPr>
            <p:ph idx="1"/>
          </p:nvPr>
        </p:nvSpPr>
        <p:spPr/>
        <p:txBody>
          <a:bodyPr/>
          <a:lstStyle/>
          <a:p>
            <a:r>
              <a:rPr lang="tr-TR" dirty="0"/>
              <a:t>“Mesleki risklere </a:t>
            </a:r>
            <a:r>
              <a:rPr lang="tr-TR" dirty="0" err="1"/>
              <a:t>maruziyet</a:t>
            </a:r>
            <a:r>
              <a:rPr lang="tr-TR" dirty="0"/>
              <a:t> sonucu ortaya çıkan hastalık” olarak ifade </a:t>
            </a:r>
            <a:r>
              <a:rPr lang="tr-TR" dirty="0" err="1"/>
              <a:t>edilmiştir</a:t>
            </a:r>
            <a:r>
              <a:rPr lang="tr-TR" dirty="0"/>
              <a:t>.</a:t>
            </a:r>
          </a:p>
        </p:txBody>
      </p:sp>
    </p:spTree>
    <p:extLst>
      <p:ext uri="{BB962C8B-B14F-4D97-AF65-F5344CB8AC3E}">
        <p14:creationId xmlns:p14="http://schemas.microsoft.com/office/powerpoint/2010/main" val="2404775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0C21F5-16C4-244A-A2DC-60654E941E51}"/>
              </a:ext>
            </a:extLst>
          </p:cNvPr>
          <p:cNvSpPr>
            <a:spLocks noGrp="1"/>
          </p:cNvSpPr>
          <p:nvPr>
            <p:ph type="title"/>
          </p:nvPr>
        </p:nvSpPr>
        <p:spPr/>
        <p:txBody>
          <a:bodyPr>
            <a:normAutofit fontScale="90000"/>
          </a:bodyPr>
          <a:lstStyle/>
          <a:p>
            <a:r>
              <a:rPr lang="tr-TR" dirty="0">
                <a:latin typeface="TimesNewRomanPSMT"/>
              </a:rPr>
              <a:t>5510 sayılı Sosyal Sigortalar ve Genel </a:t>
            </a:r>
            <a:r>
              <a:rPr lang="tr-TR" dirty="0" err="1">
                <a:latin typeface="TimesNewRomanPSMT"/>
              </a:rPr>
              <a:t>Sağlık</a:t>
            </a:r>
            <a:r>
              <a:rPr lang="tr-TR" dirty="0">
                <a:latin typeface="TimesNewRomanPSMT"/>
              </a:rPr>
              <a:t> Sigortası Kanunu’nun 14. maddesine </a:t>
            </a:r>
            <a:r>
              <a:rPr lang="tr-TR" dirty="0" err="1">
                <a:latin typeface="TimesNewRomanPSMT"/>
              </a:rPr>
              <a:t>göre</a:t>
            </a:r>
            <a:r>
              <a:rPr lang="tr-TR" dirty="0">
                <a:latin typeface="TimesNewRomanPSMT"/>
              </a:rPr>
              <a:t> Meslek </a:t>
            </a:r>
            <a:r>
              <a:rPr lang="tr-TR" dirty="0" err="1">
                <a:latin typeface="TimesNewRomanPSMT"/>
              </a:rPr>
              <a:t>Hastalığı</a:t>
            </a:r>
            <a:r>
              <a:rPr lang="tr-TR" dirty="0">
                <a:latin typeface="TimesNewRomanPSMT"/>
              </a:rPr>
              <a:t> </a:t>
            </a:r>
            <a:endParaRPr lang="tr-TR" dirty="0"/>
          </a:p>
        </p:txBody>
      </p:sp>
      <p:sp>
        <p:nvSpPr>
          <p:cNvPr id="3" name="İçerik Yer Tutucusu 2">
            <a:extLst>
              <a:ext uri="{FF2B5EF4-FFF2-40B4-BE49-F238E27FC236}">
                <a16:creationId xmlns:a16="http://schemas.microsoft.com/office/drawing/2014/main" id="{74C84491-511F-0343-A528-0C8EE9D83681}"/>
              </a:ext>
            </a:extLst>
          </p:cNvPr>
          <p:cNvSpPr>
            <a:spLocks noGrp="1"/>
          </p:cNvSpPr>
          <p:nvPr>
            <p:ph idx="1"/>
          </p:nvPr>
        </p:nvSpPr>
        <p:spPr/>
        <p:txBody>
          <a:bodyPr/>
          <a:lstStyle/>
          <a:p>
            <a:r>
              <a:rPr lang="tr-TR" dirty="0">
                <a:latin typeface="TimesNewRomanPSMT"/>
              </a:rPr>
              <a:t>Sigortalının </a:t>
            </a:r>
            <a:r>
              <a:rPr lang="tr-TR" dirty="0" err="1">
                <a:latin typeface="TimesNewRomanPSMT"/>
              </a:rPr>
              <a:t>çalıştığı</a:t>
            </a:r>
            <a:r>
              <a:rPr lang="tr-TR" dirty="0">
                <a:latin typeface="TimesNewRomanPSMT"/>
              </a:rPr>
              <a:t> veya </a:t>
            </a:r>
            <a:r>
              <a:rPr lang="tr-TR" dirty="0" err="1">
                <a:latin typeface="TimesNewRomanPSMT"/>
              </a:rPr>
              <a:t>yaptığı</a:t>
            </a:r>
            <a:r>
              <a:rPr lang="tr-TR" dirty="0">
                <a:latin typeface="TimesNewRomanPSMT"/>
              </a:rPr>
              <a:t> </a:t>
            </a:r>
            <a:r>
              <a:rPr lang="tr-TR" dirty="0" err="1">
                <a:latin typeface="TimesNewRomanPSMT"/>
              </a:rPr>
              <a:t>işin</a:t>
            </a:r>
            <a:r>
              <a:rPr lang="tr-TR" dirty="0">
                <a:latin typeface="TimesNewRomanPSMT"/>
              </a:rPr>
              <a:t> </a:t>
            </a:r>
            <a:r>
              <a:rPr lang="tr-TR" dirty="0" err="1">
                <a:latin typeface="TimesNewRomanPSMT"/>
              </a:rPr>
              <a:t>niteliğinden</a:t>
            </a:r>
            <a:r>
              <a:rPr lang="tr-TR" dirty="0">
                <a:latin typeface="TimesNewRomanPSMT"/>
              </a:rPr>
              <a:t> dolayı tekrarlanan bir sebeple veya </a:t>
            </a:r>
            <a:r>
              <a:rPr lang="tr-TR" dirty="0" err="1">
                <a:latin typeface="TimesNewRomanPSMT"/>
              </a:rPr>
              <a:t>işin</a:t>
            </a:r>
            <a:r>
              <a:rPr lang="tr-TR" dirty="0">
                <a:latin typeface="TimesNewRomanPSMT"/>
              </a:rPr>
              <a:t> </a:t>
            </a:r>
            <a:r>
              <a:rPr lang="tr-TR" dirty="0" err="1">
                <a:latin typeface="TimesNewRomanPSMT"/>
              </a:rPr>
              <a:t>yürütüm</a:t>
            </a:r>
            <a:r>
              <a:rPr lang="tr-TR" dirty="0">
                <a:latin typeface="TimesNewRomanPSMT"/>
              </a:rPr>
              <a:t> </a:t>
            </a:r>
            <a:r>
              <a:rPr lang="tr-TR" dirty="0" err="1">
                <a:latin typeface="TimesNewRomanPSMT"/>
              </a:rPr>
              <a:t>şartları</a:t>
            </a:r>
            <a:r>
              <a:rPr lang="tr-TR" dirty="0">
                <a:latin typeface="TimesNewRomanPSMT"/>
              </a:rPr>
              <a:t> </a:t>
            </a:r>
            <a:r>
              <a:rPr lang="tr-TR" dirty="0" err="1">
                <a:latin typeface="TimesNewRomanPSMT"/>
              </a:rPr>
              <a:t>yüzünden</a:t>
            </a:r>
            <a:r>
              <a:rPr lang="tr-TR" dirty="0">
                <a:latin typeface="TimesNewRomanPSMT"/>
              </a:rPr>
              <a:t> </a:t>
            </a:r>
            <a:r>
              <a:rPr lang="tr-TR" dirty="0" err="1">
                <a:latin typeface="TimesNewRomanPSMT"/>
              </a:rPr>
              <a:t>uğradığı</a:t>
            </a:r>
            <a:r>
              <a:rPr lang="tr-TR" dirty="0">
                <a:latin typeface="TimesNewRomanPSMT"/>
              </a:rPr>
              <a:t> </a:t>
            </a:r>
            <a:r>
              <a:rPr lang="tr-TR" dirty="0" err="1">
                <a:latin typeface="TimesNewRomanPSMT"/>
              </a:rPr>
              <a:t>geçici</a:t>
            </a:r>
            <a:r>
              <a:rPr lang="tr-TR" dirty="0">
                <a:latin typeface="TimesNewRomanPSMT"/>
              </a:rPr>
              <a:t> veya </a:t>
            </a:r>
            <a:r>
              <a:rPr lang="tr-TR" dirty="0" err="1">
                <a:latin typeface="TimesNewRomanPSMT"/>
              </a:rPr>
              <a:t>sürekli</a:t>
            </a:r>
            <a:r>
              <a:rPr lang="tr-TR" dirty="0">
                <a:latin typeface="TimesNewRomanPSMT"/>
              </a:rPr>
              <a:t> hastalık, bedensel veya ruhsal engellilik halleridir.</a:t>
            </a:r>
            <a:endParaRPr lang="tr-TR" dirty="0"/>
          </a:p>
        </p:txBody>
      </p:sp>
    </p:spTree>
    <p:extLst>
      <p:ext uri="{BB962C8B-B14F-4D97-AF65-F5344CB8AC3E}">
        <p14:creationId xmlns:p14="http://schemas.microsoft.com/office/powerpoint/2010/main" val="3986293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5A4750-40D7-814E-A500-83950681D77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99610A0-A469-434D-BFA6-296509C79BC8}"/>
              </a:ext>
            </a:extLst>
          </p:cNvPr>
          <p:cNvSpPr>
            <a:spLocks noGrp="1"/>
          </p:cNvSpPr>
          <p:nvPr>
            <p:ph idx="1"/>
          </p:nvPr>
        </p:nvSpPr>
        <p:spPr/>
        <p:txBody>
          <a:bodyPr>
            <a:normAutofit fontScale="92500" lnSpcReduction="10000"/>
          </a:bodyPr>
          <a:lstStyle/>
          <a:p>
            <a:r>
              <a:rPr lang="tr-TR" dirty="0">
                <a:latin typeface="TimesNewRomanPSMT"/>
              </a:rPr>
              <a:t>Sigortalının </a:t>
            </a:r>
            <a:r>
              <a:rPr lang="tr-TR" dirty="0" err="1">
                <a:latin typeface="TimesNewRomanPSMT"/>
              </a:rPr>
              <a:t>çalıştığı</a:t>
            </a:r>
            <a:r>
              <a:rPr lang="tr-TR" dirty="0">
                <a:latin typeface="TimesNewRomanPSMT"/>
              </a:rPr>
              <a:t> </a:t>
            </a:r>
            <a:r>
              <a:rPr lang="tr-TR" dirty="0" err="1">
                <a:latin typeface="TimesNewRomanPSMT"/>
              </a:rPr>
              <a:t>işten</a:t>
            </a:r>
            <a:r>
              <a:rPr lang="tr-TR" dirty="0">
                <a:latin typeface="TimesNewRomanPSMT"/>
              </a:rPr>
              <a:t> dolayı meslek </a:t>
            </a:r>
            <a:r>
              <a:rPr lang="tr-TR" dirty="0" err="1">
                <a:latin typeface="TimesNewRomanPSMT"/>
              </a:rPr>
              <a:t>hastalığına</a:t>
            </a:r>
            <a:r>
              <a:rPr lang="tr-TR" dirty="0">
                <a:latin typeface="TimesNewRomanPSMT"/>
              </a:rPr>
              <a:t> </a:t>
            </a:r>
            <a:r>
              <a:rPr lang="tr-TR" dirty="0" err="1">
                <a:latin typeface="TimesNewRomanPSMT"/>
              </a:rPr>
              <a:t>tutulduğunun</a:t>
            </a:r>
            <a:r>
              <a:rPr lang="tr-TR" dirty="0">
                <a:latin typeface="TimesNewRomanPSMT"/>
              </a:rPr>
              <a:t>; </a:t>
            </a:r>
            <a:endParaRPr lang="tr-TR" dirty="0"/>
          </a:p>
          <a:p>
            <a:r>
              <a:rPr lang="tr-TR" dirty="0">
                <a:latin typeface="TimesNewRomanPSMT"/>
              </a:rPr>
              <a:t>a) Kurumca yetkilendirilen </a:t>
            </a:r>
            <a:r>
              <a:rPr lang="tr-TR" dirty="0" err="1">
                <a:latin typeface="TimesNewRomanPSMT"/>
              </a:rPr>
              <a:t>sağlık</a:t>
            </a:r>
            <a:r>
              <a:rPr lang="tr-TR" dirty="0">
                <a:latin typeface="TimesNewRomanPSMT"/>
              </a:rPr>
              <a:t> hizmet sunucuları tarafından </a:t>
            </a:r>
            <a:r>
              <a:rPr lang="tr-TR" dirty="0" err="1">
                <a:latin typeface="TimesNewRomanPSMT"/>
              </a:rPr>
              <a:t>usûlüne</a:t>
            </a:r>
            <a:r>
              <a:rPr lang="tr-TR" dirty="0">
                <a:latin typeface="TimesNewRomanPSMT"/>
              </a:rPr>
              <a:t> uygun olarak </a:t>
            </a:r>
            <a:r>
              <a:rPr lang="tr-TR" dirty="0" err="1">
                <a:latin typeface="TimesNewRomanPSMT"/>
              </a:rPr>
              <a:t>düzenlenen</a:t>
            </a:r>
            <a:r>
              <a:rPr lang="tr-TR" dirty="0">
                <a:latin typeface="TimesNewRomanPSMT"/>
              </a:rPr>
              <a:t> </a:t>
            </a:r>
            <a:r>
              <a:rPr lang="tr-TR" dirty="0" err="1">
                <a:latin typeface="TimesNewRomanPSMT"/>
              </a:rPr>
              <a:t>sağlık</a:t>
            </a:r>
            <a:r>
              <a:rPr lang="tr-TR" dirty="0">
                <a:latin typeface="TimesNewRomanPSMT"/>
              </a:rPr>
              <a:t> kurulu raporu ve </a:t>
            </a:r>
            <a:r>
              <a:rPr lang="tr-TR" dirty="0" err="1">
                <a:latin typeface="TimesNewRomanPSMT"/>
              </a:rPr>
              <a:t>dayanağı</a:t>
            </a:r>
            <a:r>
              <a:rPr lang="tr-TR" dirty="0">
                <a:latin typeface="TimesNewRomanPSMT"/>
              </a:rPr>
              <a:t> tıbbî belgelerin incelenmesi, </a:t>
            </a:r>
            <a:endParaRPr lang="tr-TR" dirty="0"/>
          </a:p>
          <a:p>
            <a:r>
              <a:rPr lang="tr-TR" dirty="0">
                <a:latin typeface="TimesNewRomanPSMT"/>
              </a:rPr>
              <a:t>b) Kurumca gerekli </a:t>
            </a:r>
            <a:r>
              <a:rPr lang="tr-TR" dirty="0" err="1">
                <a:latin typeface="TimesNewRomanPSMT"/>
              </a:rPr>
              <a:t>görüldüğu</a:t>
            </a:r>
            <a:r>
              <a:rPr lang="tr-TR" dirty="0">
                <a:latin typeface="TimesNewRomanPSMT"/>
              </a:rPr>
              <a:t>̈ hallerde, </a:t>
            </a:r>
            <a:r>
              <a:rPr lang="tr-TR" dirty="0" err="1">
                <a:latin typeface="TimesNewRomanPSMT"/>
              </a:rPr>
              <a:t>işyerindeki</a:t>
            </a:r>
            <a:r>
              <a:rPr lang="tr-TR" dirty="0">
                <a:latin typeface="TimesNewRomanPSMT"/>
              </a:rPr>
              <a:t> </a:t>
            </a:r>
            <a:r>
              <a:rPr lang="tr-TR" dirty="0" err="1">
                <a:latin typeface="TimesNewRomanPSMT"/>
              </a:rPr>
              <a:t>çalışma</a:t>
            </a:r>
            <a:r>
              <a:rPr lang="tr-TR" dirty="0">
                <a:latin typeface="TimesNewRomanPSMT"/>
              </a:rPr>
              <a:t> </a:t>
            </a:r>
            <a:r>
              <a:rPr lang="tr-TR" dirty="0" err="1">
                <a:latin typeface="TimesNewRomanPSMT"/>
              </a:rPr>
              <a:t>şartlarını</a:t>
            </a:r>
            <a:r>
              <a:rPr lang="tr-TR" dirty="0">
                <a:latin typeface="TimesNewRomanPSMT"/>
              </a:rPr>
              <a:t> ve buna </a:t>
            </a:r>
            <a:r>
              <a:rPr lang="tr-TR" dirty="0" err="1">
                <a:latin typeface="TimesNewRomanPSMT"/>
              </a:rPr>
              <a:t>bağlı</a:t>
            </a:r>
            <a:r>
              <a:rPr lang="tr-TR" dirty="0">
                <a:latin typeface="TimesNewRomanPSMT"/>
              </a:rPr>
              <a:t> tıbbî </a:t>
            </a:r>
            <a:r>
              <a:rPr lang="tr-TR" dirty="0" err="1">
                <a:latin typeface="TimesNewRomanPSMT"/>
              </a:rPr>
              <a:t>sonuçlarını</a:t>
            </a:r>
            <a:r>
              <a:rPr lang="tr-TR" dirty="0">
                <a:latin typeface="TimesNewRomanPSMT"/>
              </a:rPr>
              <a:t> ortaya koyan denetim raporları ve gerekli </a:t>
            </a:r>
            <a:r>
              <a:rPr lang="tr-TR" dirty="0" err="1">
                <a:latin typeface="TimesNewRomanPSMT"/>
              </a:rPr>
              <a:t>diğer</a:t>
            </a:r>
            <a:r>
              <a:rPr lang="tr-TR" dirty="0">
                <a:latin typeface="TimesNewRomanPSMT"/>
              </a:rPr>
              <a:t> belgelerin incelenmesi, sonucu Kurum </a:t>
            </a:r>
            <a:r>
              <a:rPr lang="tr-TR" dirty="0" err="1">
                <a:latin typeface="TimesNewRomanPSMT"/>
              </a:rPr>
              <a:t>Sağlık</a:t>
            </a:r>
            <a:r>
              <a:rPr lang="tr-TR" dirty="0">
                <a:latin typeface="TimesNewRomanPSMT"/>
              </a:rPr>
              <a:t> Kurulu tarafından tespit edilmesi zorunludur. </a:t>
            </a:r>
            <a:endParaRPr lang="tr-TR" dirty="0"/>
          </a:p>
        </p:txBody>
      </p:sp>
    </p:spTree>
    <p:extLst>
      <p:ext uri="{BB962C8B-B14F-4D97-AF65-F5344CB8AC3E}">
        <p14:creationId xmlns:p14="http://schemas.microsoft.com/office/powerpoint/2010/main" val="1024146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329DE9-B2A0-6744-8C4C-A4B215E54A9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66991D7-13CB-194E-A845-D1C1029844F3}"/>
              </a:ext>
            </a:extLst>
          </p:cNvPr>
          <p:cNvSpPr>
            <a:spLocks noGrp="1"/>
          </p:cNvSpPr>
          <p:nvPr>
            <p:ph idx="1"/>
          </p:nvPr>
        </p:nvSpPr>
        <p:spPr/>
        <p:txBody>
          <a:bodyPr>
            <a:normAutofit lnSpcReduction="10000"/>
          </a:bodyPr>
          <a:lstStyle/>
          <a:p>
            <a:r>
              <a:rPr lang="tr-TR" dirty="0">
                <a:latin typeface="TimesNewRomanPSMT"/>
              </a:rPr>
              <a:t>Hangi hallerin meslek </a:t>
            </a:r>
            <a:r>
              <a:rPr lang="tr-TR" dirty="0" err="1">
                <a:latin typeface="TimesNewRomanPSMT"/>
              </a:rPr>
              <a:t>hastalığı</a:t>
            </a:r>
            <a:r>
              <a:rPr lang="tr-TR" dirty="0">
                <a:latin typeface="TimesNewRomanPSMT"/>
              </a:rPr>
              <a:t> </a:t>
            </a:r>
            <a:r>
              <a:rPr lang="tr-TR" dirty="0" err="1">
                <a:latin typeface="TimesNewRomanPSMT"/>
              </a:rPr>
              <a:t>sayılacağı</a:t>
            </a:r>
            <a:r>
              <a:rPr lang="tr-TR" dirty="0">
                <a:latin typeface="TimesNewRomanPSMT"/>
              </a:rPr>
              <a:t>, iş kazası ve meslek </a:t>
            </a:r>
            <a:r>
              <a:rPr lang="tr-TR" dirty="0" err="1">
                <a:latin typeface="TimesNewRomanPSMT"/>
              </a:rPr>
              <a:t>hastalığı</a:t>
            </a:r>
            <a:r>
              <a:rPr lang="tr-TR" dirty="0">
                <a:latin typeface="TimesNewRomanPSMT"/>
              </a:rPr>
              <a:t> bildirgesinin </a:t>
            </a:r>
            <a:r>
              <a:rPr lang="tr-TR" dirty="0" err="1">
                <a:latin typeface="TimesNewRomanPSMT"/>
              </a:rPr>
              <a:t>şekli</a:t>
            </a:r>
            <a:r>
              <a:rPr lang="tr-TR" dirty="0">
                <a:latin typeface="TimesNewRomanPSMT"/>
              </a:rPr>
              <a:t> ve </a:t>
            </a:r>
            <a:r>
              <a:rPr lang="tr-TR" dirty="0" err="1">
                <a:latin typeface="TimesNewRomanPSMT"/>
              </a:rPr>
              <a:t>içeriği</a:t>
            </a:r>
            <a:r>
              <a:rPr lang="tr-TR" dirty="0">
                <a:latin typeface="TimesNewRomanPSMT"/>
              </a:rPr>
              <a:t>, verilme </a:t>
            </a:r>
            <a:r>
              <a:rPr lang="tr-TR" dirty="0" err="1">
                <a:latin typeface="TimesNewRomanPSMT"/>
              </a:rPr>
              <a:t>usûlu</a:t>
            </a:r>
            <a:r>
              <a:rPr lang="tr-TR" dirty="0">
                <a:latin typeface="TimesNewRomanPSMT"/>
              </a:rPr>
              <a:t>̈ ile bu maddenin uygulanmasına </a:t>
            </a:r>
            <a:r>
              <a:rPr lang="tr-TR" dirty="0" err="1">
                <a:latin typeface="TimesNewRomanPSMT"/>
              </a:rPr>
              <a:t>ilişkin</a:t>
            </a:r>
            <a:r>
              <a:rPr lang="tr-TR" dirty="0">
                <a:latin typeface="TimesNewRomanPSMT"/>
              </a:rPr>
              <a:t> </a:t>
            </a:r>
            <a:r>
              <a:rPr lang="tr-TR" dirty="0" err="1">
                <a:latin typeface="TimesNewRomanPSMT"/>
              </a:rPr>
              <a:t>diğer</a:t>
            </a:r>
            <a:r>
              <a:rPr lang="tr-TR" dirty="0">
                <a:latin typeface="TimesNewRomanPSMT"/>
              </a:rPr>
              <a:t> </a:t>
            </a:r>
            <a:r>
              <a:rPr lang="tr-TR" dirty="0" err="1">
                <a:latin typeface="TimesNewRomanPSMT"/>
              </a:rPr>
              <a:t>usûl</a:t>
            </a:r>
            <a:r>
              <a:rPr lang="tr-TR" dirty="0">
                <a:latin typeface="TimesNewRomanPSMT"/>
              </a:rPr>
              <a:t> ve esaslar, Kurum tarafından </a:t>
            </a:r>
            <a:r>
              <a:rPr lang="tr-TR" dirty="0" err="1">
                <a:latin typeface="TimesNewRomanPSMT"/>
              </a:rPr>
              <a:t>çıkarılacak</a:t>
            </a:r>
            <a:r>
              <a:rPr lang="tr-TR" dirty="0">
                <a:latin typeface="TimesNewRomanPSMT"/>
              </a:rPr>
              <a:t> </a:t>
            </a:r>
            <a:r>
              <a:rPr lang="tr-TR" dirty="0" err="1">
                <a:latin typeface="TimesNewRomanPSMT"/>
              </a:rPr>
              <a:t>yönetmelikte</a:t>
            </a:r>
            <a:r>
              <a:rPr lang="tr-TR" dirty="0">
                <a:latin typeface="TimesNewRomanPSMT"/>
              </a:rPr>
              <a:t> </a:t>
            </a:r>
            <a:r>
              <a:rPr lang="tr-TR" dirty="0" err="1">
                <a:latin typeface="TimesNewRomanPSMT"/>
              </a:rPr>
              <a:t>düzenlenir</a:t>
            </a:r>
            <a:r>
              <a:rPr lang="tr-TR" dirty="0">
                <a:latin typeface="TimesNewRomanPSMT"/>
              </a:rPr>
              <a:t>. </a:t>
            </a:r>
            <a:r>
              <a:rPr lang="tr-TR" dirty="0" err="1">
                <a:latin typeface="TimesNewRomanPSMT"/>
              </a:rPr>
              <a:t>Yönetmelikte</a:t>
            </a:r>
            <a:r>
              <a:rPr lang="tr-TR" dirty="0">
                <a:latin typeface="TimesNewRomanPSMT"/>
              </a:rPr>
              <a:t> </a:t>
            </a:r>
            <a:r>
              <a:rPr lang="tr-TR" dirty="0" err="1">
                <a:latin typeface="TimesNewRomanPSMT"/>
              </a:rPr>
              <a:t>belirlenmis</a:t>
            </a:r>
            <a:r>
              <a:rPr lang="tr-TR" dirty="0">
                <a:latin typeface="TimesNewRomanPSMT"/>
              </a:rPr>
              <a:t>̧ hastalıklar </a:t>
            </a:r>
            <a:r>
              <a:rPr lang="tr-TR" dirty="0" err="1">
                <a:latin typeface="TimesNewRomanPSMT"/>
              </a:rPr>
              <a:t>dışında</a:t>
            </a:r>
            <a:r>
              <a:rPr lang="tr-TR" dirty="0">
                <a:latin typeface="TimesNewRomanPSMT"/>
              </a:rPr>
              <a:t> herhangi bir </a:t>
            </a:r>
            <a:r>
              <a:rPr lang="tr-TR" dirty="0" err="1">
                <a:latin typeface="TimesNewRomanPSMT"/>
              </a:rPr>
              <a:t>hastalığın</a:t>
            </a:r>
            <a:r>
              <a:rPr lang="tr-TR" dirty="0">
                <a:latin typeface="TimesNewRomanPSMT"/>
              </a:rPr>
              <a:t> meslek </a:t>
            </a:r>
            <a:r>
              <a:rPr lang="tr-TR" dirty="0" err="1">
                <a:latin typeface="TimesNewRomanPSMT"/>
              </a:rPr>
              <a:t>hastalığı</a:t>
            </a:r>
            <a:r>
              <a:rPr lang="tr-TR" dirty="0">
                <a:latin typeface="TimesNewRomanPSMT"/>
              </a:rPr>
              <a:t> sayılıp sayılmaması hususunda </a:t>
            </a:r>
            <a:r>
              <a:rPr lang="tr-TR" dirty="0" err="1">
                <a:latin typeface="TimesNewRomanPSMT"/>
              </a:rPr>
              <a:t>çıkabilecek</a:t>
            </a:r>
            <a:r>
              <a:rPr lang="tr-TR" dirty="0">
                <a:latin typeface="TimesNewRomanPSMT"/>
              </a:rPr>
              <a:t> </a:t>
            </a:r>
            <a:r>
              <a:rPr lang="tr-TR" dirty="0" err="1">
                <a:latin typeface="TimesNewRomanPSMT"/>
              </a:rPr>
              <a:t>uyuşmazlıklar</a:t>
            </a:r>
            <a:r>
              <a:rPr lang="tr-TR" dirty="0">
                <a:latin typeface="TimesNewRomanPSMT"/>
              </a:rPr>
              <a:t>, Sosyal Sigorta </a:t>
            </a:r>
            <a:r>
              <a:rPr lang="tr-TR" dirty="0" err="1">
                <a:latin typeface="TimesNewRomanPSMT"/>
              </a:rPr>
              <a:t>Yüksek</a:t>
            </a:r>
            <a:r>
              <a:rPr lang="tr-TR" dirty="0">
                <a:latin typeface="TimesNewRomanPSMT"/>
              </a:rPr>
              <a:t> </a:t>
            </a:r>
            <a:r>
              <a:rPr lang="tr-TR" dirty="0" err="1">
                <a:latin typeface="TimesNewRomanPSMT"/>
              </a:rPr>
              <a:t>Sağlık</a:t>
            </a:r>
            <a:r>
              <a:rPr lang="tr-TR" dirty="0">
                <a:latin typeface="TimesNewRomanPSMT"/>
              </a:rPr>
              <a:t> Kurulunca karara </a:t>
            </a:r>
            <a:r>
              <a:rPr lang="tr-TR" dirty="0" err="1">
                <a:latin typeface="TimesNewRomanPSMT"/>
              </a:rPr>
              <a:t>bağlanır</a:t>
            </a:r>
            <a:r>
              <a:rPr lang="tr-TR" dirty="0">
                <a:latin typeface="TimesNewRomanPSMT"/>
              </a:rPr>
              <a:t> (5510 sayılı SSGSSK m. 14). </a:t>
            </a:r>
            <a:endParaRPr lang="tr-TR" dirty="0"/>
          </a:p>
        </p:txBody>
      </p:sp>
    </p:spTree>
    <p:extLst>
      <p:ext uri="{BB962C8B-B14F-4D97-AF65-F5344CB8AC3E}">
        <p14:creationId xmlns:p14="http://schemas.microsoft.com/office/powerpoint/2010/main" val="3209787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5FAFC0-73BE-BD4D-A5C2-E65F6C1E514E}"/>
              </a:ext>
            </a:extLst>
          </p:cNvPr>
          <p:cNvSpPr>
            <a:spLocks noGrp="1"/>
          </p:cNvSpPr>
          <p:nvPr>
            <p:ph type="title"/>
          </p:nvPr>
        </p:nvSpPr>
        <p:spPr/>
        <p:txBody>
          <a:bodyPr>
            <a:normAutofit fontScale="90000"/>
          </a:bodyPr>
          <a:lstStyle/>
          <a:p>
            <a:r>
              <a:rPr lang="tr-TR" dirty="0"/>
              <a:t>Uluslararası Çalışma Örgütü(ILO)’</a:t>
            </a:r>
            <a:r>
              <a:rPr lang="tr-TR" dirty="0" err="1"/>
              <a:t>nun</a:t>
            </a:r>
            <a:r>
              <a:rPr lang="tr-TR" dirty="0"/>
              <a:t> meslek hastalıkları listesi </a:t>
            </a:r>
          </a:p>
        </p:txBody>
      </p:sp>
      <p:sp>
        <p:nvSpPr>
          <p:cNvPr id="3" name="İçerik Yer Tutucusu 2">
            <a:extLst>
              <a:ext uri="{FF2B5EF4-FFF2-40B4-BE49-F238E27FC236}">
                <a16:creationId xmlns:a16="http://schemas.microsoft.com/office/drawing/2014/main" id="{19D53CC1-B621-D247-9A60-69A1CCCDF644}"/>
              </a:ext>
            </a:extLst>
          </p:cNvPr>
          <p:cNvSpPr>
            <a:spLocks noGrp="1"/>
          </p:cNvSpPr>
          <p:nvPr>
            <p:ph idx="1"/>
          </p:nvPr>
        </p:nvSpPr>
        <p:spPr/>
        <p:txBody>
          <a:bodyPr>
            <a:normAutofit fontScale="77500" lnSpcReduction="20000"/>
          </a:bodyPr>
          <a:lstStyle/>
          <a:p>
            <a:pPr>
              <a:buFont typeface="+mj-lt"/>
              <a:buAutoNum type="arabicPeriod"/>
            </a:pPr>
            <a:r>
              <a:rPr lang="tr-TR" dirty="0">
                <a:latin typeface="TimesNewRomanPSMT"/>
              </a:rPr>
              <a:t>Mesleklerin Neden </a:t>
            </a:r>
            <a:r>
              <a:rPr lang="tr-TR" dirty="0" err="1">
                <a:latin typeface="TimesNewRomanPSMT"/>
              </a:rPr>
              <a:t>Olduğu</a:t>
            </a:r>
            <a:r>
              <a:rPr lang="tr-TR" dirty="0">
                <a:latin typeface="TimesNewRomanPSMT"/>
              </a:rPr>
              <a:t> Meslek Hastalıkları </a:t>
            </a:r>
          </a:p>
          <a:p>
            <a:pPr marL="742950" lvl="1" indent="-285750">
              <a:buFont typeface="+mj-lt"/>
              <a:buAutoNum type="arabicPeriod"/>
            </a:pPr>
            <a:r>
              <a:rPr lang="tr-TR" dirty="0">
                <a:latin typeface="TimesNewRomanPSMT"/>
              </a:rPr>
              <a:t>a)  Kimyasal unsurların neden </a:t>
            </a:r>
            <a:r>
              <a:rPr lang="tr-TR" dirty="0" err="1">
                <a:latin typeface="TimesNewRomanPSMT"/>
              </a:rPr>
              <a:t>olduğu</a:t>
            </a:r>
            <a:r>
              <a:rPr lang="tr-TR" dirty="0">
                <a:latin typeface="TimesNewRomanPSMT"/>
              </a:rPr>
              <a:t> meslek hastalıkları </a:t>
            </a:r>
          </a:p>
          <a:p>
            <a:pPr marL="742950" lvl="1" indent="-285750">
              <a:buFont typeface="+mj-lt"/>
              <a:buAutoNum type="arabicPeriod"/>
            </a:pPr>
            <a:r>
              <a:rPr lang="tr-TR" dirty="0">
                <a:latin typeface="TimesNewRomanPSMT"/>
              </a:rPr>
              <a:t>b)  Biyolojik unsurların neden </a:t>
            </a:r>
            <a:r>
              <a:rPr lang="tr-TR" dirty="0" err="1">
                <a:latin typeface="TimesNewRomanPSMT"/>
              </a:rPr>
              <a:t>olduğu</a:t>
            </a:r>
            <a:r>
              <a:rPr lang="tr-TR" dirty="0">
                <a:latin typeface="TimesNewRomanPSMT"/>
              </a:rPr>
              <a:t> meslek hastalıkları </a:t>
            </a:r>
          </a:p>
          <a:p>
            <a:pPr marL="742950" lvl="1" indent="-285750">
              <a:buFont typeface="+mj-lt"/>
              <a:buAutoNum type="arabicPeriod"/>
            </a:pPr>
            <a:r>
              <a:rPr lang="tr-TR" dirty="0">
                <a:latin typeface="TimesNewRomanPSMT"/>
              </a:rPr>
              <a:t>c)  </a:t>
            </a:r>
            <a:r>
              <a:rPr lang="tr-TR" dirty="0" err="1">
                <a:latin typeface="TimesNewRomanPSMT"/>
              </a:rPr>
              <a:t>Psiko</a:t>
            </a:r>
            <a:r>
              <a:rPr lang="tr-TR" dirty="0">
                <a:latin typeface="TimesNewRomanPSMT"/>
              </a:rPr>
              <a:t>-sosyal unsurlar </a:t>
            </a:r>
            <a:r>
              <a:rPr lang="tr-TR" dirty="0" err="1">
                <a:latin typeface="TimesNewRomanPSMT"/>
              </a:rPr>
              <a:t>bağlamında</a:t>
            </a:r>
            <a:r>
              <a:rPr lang="tr-TR" dirty="0">
                <a:latin typeface="TimesNewRomanPSMT"/>
              </a:rPr>
              <a:t> </a:t>
            </a:r>
            <a:r>
              <a:rPr lang="tr-TR" dirty="0" err="1">
                <a:latin typeface="TimesNewRomanPSMT"/>
              </a:rPr>
              <a:t>oluşan</a:t>
            </a:r>
            <a:r>
              <a:rPr lang="tr-TR" dirty="0">
                <a:latin typeface="TimesNewRomanPSMT"/>
              </a:rPr>
              <a:t> meslek hastalıkları </a:t>
            </a:r>
          </a:p>
          <a:p>
            <a:pPr>
              <a:buFont typeface="+mj-lt"/>
              <a:buAutoNum type="arabicPeriod"/>
            </a:pPr>
            <a:r>
              <a:rPr lang="tr-TR" dirty="0">
                <a:latin typeface="TimesNewRomanPSMT"/>
              </a:rPr>
              <a:t>Hedef Organlarda </a:t>
            </a:r>
            <a:r>
              <a:rPr lang="tr-TR" dirty="0" err="1">
                <a:latin typeface="TimesNewRomanPSMT"/>
              </a:rPr>
              <a:t>Görülen</a:t>
            </a:r>
            <a:r>
              <a:rPr lang="tr-TR" dirty="0">
                <a:latin typeface="TimesNewRomanPSMT"/>
              </a:rPr>
              <a:t> Meslek Hastalıkları </a:t>
            </a:r>
          </a:p>
          <a:p>
            <a:pPr marL="742950" lvl="1" indent="-285750">
              <a:buFont typeface="+mj-lt"/>
              <a:buAutoNum type="arabicPeriod"/>
            </a:pPr>
            <a:r>
              <a:rPr lang="tr-TR" dirty="0">
                <a:latin typeface="TimesNewRomanPSMT"/>
              </a:rPr>
              <a:t>a)  Solunum sisteminin meslek hastalıkları </a:t>
            </a:r>
          </a:p>
          <a:p>
            <a:pPr marL="742950" lvl="1" indent="-285750">
              <a:buFont typeface="+mj-lt"/>
              <a:buAutoNum type="arabicPeriod"/>
            </a:pPr>
            <a:r>
              <a:rPr lang="tr-TR" dirty="0">
                <a:latin typeface="TimesNewRomanPSMT"/>
              </a:rPr>
              <a:t>b)  Mesleki deri hastalıkları </a:t>
            </a:r>
          </a:p>
          <a:p>
            <a:pPr marL="742950" lvl="1" indent="-285750">
              <a:buFont typeface="+mj-lt"/>
              <a:buAutoNum type="arabicPeriod"/>
            </a:pPr>
            <a:r>
              <a:rPr lang="tr-TR" dirty="0">
                <a:latin typeface="TimesNewRomanPSMT"/>
              </a:rPr>
              <a:t>c)  Mesleki kas-iskelet sistemi hastalıkları </a:t>
            </a:r>
          </a:p>
          <a:p>
            <a:pPr>
              <a:buFont typeface="+mj-lt"/>
              <a:buAutoNum type="arabicPeriod"/>
            </a:pPr>
            <a:r>
              <a:rPr lang="tr-TR" dirty="0">
                <a:latin typeface="TimesNewRomanPSMT"/>
              </a:rPr>
              <a:t>Mesleki Kanserler </a:t>
            </a:r>
          </a:p>
          <a:p>
            <a:r>
              <a:rPr lang="tr-TR" dirty="0" err="1">
                <a:latin typeface="TimesNewRomanPSMT"/>
              </a:rPr>
              <a:t>IV.Diğer</a:t>
            </a:r>
            <a:r>
              <a:rPr lang="tr-TR" dirty="0">
                <a:latin typeface="TimesNewRomanPSMT"/>
              </a:rPr>
              <a:t> Meslek Hastalıkları </a:t>
            </a:r>
            <a:endParaRPr lang="tr-TR" dirty="0"/>
          </a:p>
        </p:txBody>
      </p:sp>
    </p:spTree>
    <p:extLst>
      <p:ext uri="{BB962C8B-B14F-4D97-AF65-F5344CB8AC3E}">
        <p14:creationId xmlns:p14="http://schemas.microsoft.com/office/powerpoint/2010/main" val="589722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DF63DD-9027-6540-A8C6-007287C6B52D}"/>
              </a:ext>
            </a:extLst>
          </p:cNvPr>
          <p:cNvSpPr>
            <a:spLocks noGrp="1"/>
          </p:cNvSpPr>
          <p:nvPr>
            <p:ph type="title"/>
          </p:nvPr>
        </p:nvSpPr>
        <p:spPr/>
        <p:txBody>
          <a:bodyPr>
            <a:normAutofit fontScale="90000"/>
          </a:bodyPr>
          <a:lstStyle/>
          <a:p>
            <a:r>
              <a:rPr lang="tr-TR" dirty="0">
                <a:latin typeface="TimesNewRomanPSMT"/>
              </a:rPr>
              <a:t>Uluslararası </a:t>
            </a:r>
            <a:r>
              <a:rPr lang="tr-TR" dirty="0" err="1">
                <a:latin typeface="TimesNewRomanPSMT"/>
              </a:rPr>
              <a:t>Çalışma</a:t>
            </a:r>
            <a:r>
              <a:rPr lang="tr-TR" dirty="0">
                <a:latin typeface="TimesNewRomanPSMT"/>
              </a:rPr>
              <a:t> </a:t>
            </a:r>
            <a:r>
              <a:rPr lang="tr-TR" dirty="0" err="1">
                <a:latin typeface="TimesNewRomanPSMT"/>
              </a:rPr>
              <a:t>Örgütu</a:t>
            </a:r>
            <a:r>
              <a:rPr lang="tr-TR" dirty="0">
                <a:latin typeface="TimesNewRomanPSMT"/>
              </a:rPr>
              <a:t>̈ (ILO)’</a:t>
            </a:r>
            <a:r>
              <a:rPr lang="tr-TR" dirty="0" err="1">
                <a:latin typeface="TimesNewRomanPSMT"/>
              </a:rPr>
              <a:t>nün</a:t>
            </a:r>
            <a:r>
              <a:rPr lang="tr-TR" dirty="0">
                <a:latin typeface="TimesNewRomanPSMT"/>
              </a:rPr>
              <a:t> 2010 tarihli (Tavsiye Kararı No: 194) Meslek Hastalıkları Listesinde; </a:t>
            </a:r>
            <a:br>
              <a:rPr lang="tr-TR" dirty="0"/>
            </a:br>
            <a:endParaRPr lang="tr-TR" dirty="0"/>
          </a:p>
        </p:txBody>
      </p:sp>
      <p:sp>
        <p:nvSpPr>
          <p:cNvPr id="3" name="İçerik Yer Tutucusu 2">
            <a:extLst>
              <a:ext uri="{FF2B5EF4-FFF2-40B4-BE49-F238E27FC236}">
                <a16:creationId xmlns:a16="http://schemas.microsoft.com/office/drawing/2014/main" id="{E2F9829A-56F2-E04C-8E5F-1C2E74CB2433}"/>
              </a:ext>
            </a:extLst>
          </p:cNvPr>
          <p:cNvSpPr>
            <a:spLocks noGrp="1"/>
          </p:cNvSpPr>
          <p:nvPr>
            <p:ph idx="1"/>
          </p:nvPr>
        </p:nvSpPr>
        <p:spPr/>
        <p:txBody>
          <a:bodyPr>
            <a:normAutofit fontScale="92500" lnSpcReduction="20000"/>
          </a:bodyPr>
          <a:lstStyle/>
          <a:p>
            <a:r>
              <a:rPr lang="tr-TR" dirty="0">
                <a:latin typeface="TimesNewRomanPSMT"/>
              </a:rPr>
              <a:t>1. </a:t>
            </a:r>
            <a:r>
              <a:rPr lang="tr-TR" dirty="0" err="1">
                <a:latin typeface="TimesNewRomanPSMT"/>
              </a:rPr>
              <a:t>İs</a:t>
            </a:r>
            <a:r>
              <a:rPr lang="tr-TR" dirty="0">
                <a:latin typeface="TimesNewRomanPSMT"/>
              </a:rPr>
              <a:t>̧ etkinliklerinden kaynaklanan ajanlara maruz kalmaya </a:t>
            </a:r>
            <a:r>
              <a:rPr lang="tr-TR" dirty="0" err="1">
                <a:latin typeface="TimesNewRomanPSMT"/>
              </a:rPr>
              <a:t>bağlı</a:t>
            </a:r>
            <a:r>
              <a:rPr lang="tr-TR" dirty="0">
                <a:latin typeface="TimesNewRomanPSMT"/>
              </a:rPr>
              <a:t> mesleki hastalıklar olarak; kimyasal ajanlara </a:t>
            </a:r>
            <a:r>
              <a:rPr lang="tr-TR" dirty="0" err="1">
                <a:latin typeface="TimesNewRomanPSMT"/>
              </a:rPr>
              <a:t>bağlı</a:t>
            </a:r>
            <a:r>
              <a:rPr lang="tr-TR" dirty="0">
                <a:latin typeface="TimesNewRomanPSMT"/>
              </a:rPr>
              <a:t> hastalıkları, fiziksel ajanlara </a:t>
            </a:r>
            <a:r>
              <a:rPr lang="tr-TR" dirty="0" err="1">
                <a:latin typeface="TimesNewRomanPSMT"/>
              </a:rPr>
              <a:t>bağlı</a:t>
            </a:r>
            <a:r>
              <a:rPr lang="tr-TR" dirty="0">
                <a:latin typeface="TimesNewRomanPSMT"/>
              </a:rPr>
              <a:t> hastalıkları, biyolojik ajanları ve </a:t>
            </a:r>
            <a:r>
              <a:rPr lang="tr-TR" dirty="0" err="1">
                <a:latin typeface="TimesNewRomanPSMT"/>
              </a:rPr>
              <a:t>enfeksiyöz</a:t>
            </a:r>
            <a:r>
              <a:rPr lang="tr-TR" dirty="0">
                <a:latin typeface="TimesNewRomanPSMT"/>
              </a:rPr>
              <a:t> veya </a:t>
            </a:r>
            <a:r>
              <a:rPr lang="tr-TR" dirty="0" err="1">
                <a:latin typeface="TimesNewRomanPSMT"/>
              </a:rPr>
              <a:t>parazitik</a:t>
            </a:r>
            <a:r>
              <a:rPr lang="tr-TR" dirty="0">
                <a:latin typeface="TimesNewRomanPSMT"/>
              </a:rPr>
              <a:t> hastalıkları ele almaktadır. </a:t>
            </a:r>
            <a:endParaRPr lang="tr-TR" dirty="0"/>
          </a:p>
          <a:p>
            <a:pPr>
              <a:buFont typeface="+mj-lt"/>
              <a:buAutoNum type="arabicPeriod" startAt="2"/>
            </a:pPr>
            <a:r>
              <a:rPr lang="tr-TR" dirty="0">
                <a:latin typeface="TimesNewRomanPSMT"/>
              </a:rPr>
              <a:t>Hedef organ sistemlerine </a:t>
            </a:r>
            <a:r>
              <a:rPr lang="tr-TR" dirty="0" err="1">
                <a:latin typeface="TimesNewRomanPSMT"/>
              </a:rPr>
              <a:t>göre</a:t>
            </a:r>
            <a:r>
              <a:rPr lang="tr-TR" dirty="0">
                <a:latin typeface="TimesNewRomanPSMT"/>
              </a:rPr>
              <a:t> mesleki hastalıklar </a:t>
            </a:r>
            <a:r>
              <a:rPr lang="tr-TR" dirty="0" err="1">
                <a:latin typeface="TimesNewRomanPSMT"/>
              </a:rPr>
              <a:t>başlığı</a:t>
            </a:r>
            <a:r>
              <a:rPr lang="tr-TR" dirty="0">
                <a:latin typeface="TimesNewRomanPSMT"/>
              </a:rPr>
              <a:t> altında; solunum sistemi hastalıkları, cilt hastalıkları, kas ve iskelet sistemi bozuklukları ile zihinsel ve </a:t>
            </a:r>
            <a:r>
              <a:rPr lang="tr-TR" dirty="0" err="1">
                <a:latin typeface="TimesNewRomanPSMT"/>
              </a:rPr>
              <a:t>davranışsal</a:t>
            </a:r>
            <a:r>
              <a:rPr lang="tr-TR" dirty="0">
                <a:latin typeface="TimesNewRomanPSMT"/>
              </a:rPr>
              <a:t> bozuklukları listelenmektedir. </a:t>
            </a:r>
          </a:p>
          <a:p>
            <a:pPr>
              <a:buFont typeface="+mj-lt"/>
              <a:buAutoNum type="arabicPeriod" startAt="2"/>
            </a:pPr>
            <a:r>
              <a:rPr lang="tr-TR" dirty="0">
                <a:latin typeface="TimesNewRomanPSMT"/>
              </a:rPr>
              <a:t>Mesleki kanserler </a:t>
            </a:r>
            <a:r>
              <a:rPr lang="tr-TR" dirty="0" err="1">
                <a:latin typeface="TimesNewRomanPSMT"/>
              </a:rPr>
              <a:t>başlığı</a:t>
            </a:r>
            <a:r>
              <a:rPr lang="tr-TR" dirty="0">
                <a:latin typeface="TimesNewRomanPSMT"/>
              </a:rPr>
              <a:t> altında ise kansere neden olan farklı etkenler listelenmektedir. </a:t>
            </a:r>
          </a:p>
        </p:txBody>
      </p:sp>
    </p:spTree>
    <p:extLst>
      <p:ext uri="{BB962C8B-B14F-4D97-AF65-F5344CB8AC3E}">
        <p14:creationId xmlns:p14="http://schemas.microsoft.com/office/powerpoint/2010/main" val="16256199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4A0E2B-EA15-CA4E-96BB-646CE2CFBB76}"/>
              </a:ext>
            </a:extLst>
          </p:cNvPr>
          <p:cNvSpPr>
            <a:spLocks noGrp="1"/>
          </p:cNvSpPr>
          <p:nvPr>
            <p:ph type="title"/>
          </p:nvPr>
        </p:nvSpPr>
        <p:spPr/>
        <p:txBody>
          <a:bodyPr/>
          <a:lstStyle/>
          <a:p>
            <a:r>
              <a:rPr lang="tr-TR" dirty="0"/>
              <a:t>İşle İlgili Hastalıklar</a:t>
            </a:r>
          </a:p>
        </p:txBody>
      </p:sp>
      <p:sp>
        <p:nvSpPr>
          <p:cNvPr id="3" name="İçerik Yer Tutucusu 2">
            <a:extLst>
              <a:ext uri="{FF2B5EF4-FFF2-40B4-BE49-F238E27FC236}">
                <a16:creationId xmlns:a16="http://schemas.microsoft.com/office/drawing/2014/main" id="{8E47335C-9307-E348-817C-8EF92B2CEBE3}"/>
              </a:ext>
            </a:extLst>
          </p:cNvPr>
          <p:cNvSpPr>
            <a:spLocks noGrp="1"/>
          </p:cNvSpPr>
          <p:nvPr>
            <p:ph idx="1"/>
          </p:nvPr>
        </p:nvSpPr>
        <p:spPr/>
        <p:txBody>
          <a:bodyPr>
            <a:normAutofit fontScale="85000" lnSpcReduction="20000"/>
          </a:bodyPr>
          <a:lstStyle/>
          <a:p>
            <a:pPr algn="just"/>
            <a:r>
              <a:rPr lang="tr-TR" dirty="0">
                <a:latin typeface="TimesNewRomanPSMT"/>
              </a:rPr>
              <a:t>Herhangi bir </a:t>
            </a:r>
            <a:r>
              <a:rPr lang="tr-TR" dirty="0" err="1">
                <a:latin typeface="TimesNewRomanPSMT"/>
              </a:rPr>
              <a:t>işi</a:t>
            </a:r>
            <a:r>
              <a:rPr lang="tr-TR" dirty="0">
                <a:latin typeface="TimesNewRomanPSMT"/>
              </a:rPr>
              <a:t> icra eden </a:t>
            </a:r>
            <a:r>
              <a:rPr lang="tr-TR" dirty="0" err="1">
                <a:latin typeface="TimesNewRomanPSMT"/>
              </a:rPr>
              <a:t>kişiler</a:t>
            </a:r>
            <a:r>
              <a:rPr lang="tr-TR" dirty="0">
                <a:latin typeface="TimesNewRomanPSMT"/>
              </a:rPr>
              <a:t> yani </a:t>
            </a:r>
            <a:r>
              <a:rPr lang="tr-TR" dirty="0" err="1">
                <a:latin typeface="TimesNewRomanPSMT"/>
              </a:rPr>
              <a:t>çalışanlar</a:t>
            </a:r>
            <a:r>
              <a:rPr lang="tr-TR" dirty="0">
                <a:latin typeface="TimesNewRomanPSMT"/>
              </a:rPr>
              <a:t>, </a:t>
            </a:r>
            <a:r>
              <a:rPr lang="tr-TR" dirty="0" err="1">
                <a:latin typeface="TimesNewRomanPSMT"/>
              </a:rPr>
              <a:t>çalıştıkları</a:t>
            </a:r>
            <a:r>
              <a:rPr lang="tr-TR" dirty="0">
                <a:latin typeface="TimesNewRomanPSMT"/>
              </a:rPr>
              <a:t> yer kaynaklı iki </a:t>
            </a:r>
            <a:r>
              <a:rPr lang="tr-TR" dirty="0" err="1">
                <a:latin typeface="TimesNewRomanPSMT"/>
              </a:rPr>
              <a:t>tür</a:t>
            </a:r>
            <a:r>
              <a:rPr lang="tr-TR" dirty="0">
                <a:latin typeface="TimesNewRomanPSMT"/>
              </a:rPr>
              <a:t> hastalıkla </a:t>
            </a:r>
            <a:r>
              <a:rPr lang="tr-TR" dirty="0" err="1">
                <a:latin typeface="TimesNewRomanPSMT"/>
              </a:rPr>
              <a:t>karşı</a:t>
            </a:r>
            <a:r>
              <a:rPr lang="tr-TR" dirty="0">
                <a:latin typeface="TimesNewRomanPSMT"/>
              </a:rPr>
              <a:t> </a:t>
            </a:r>
            <a:r>
              <a:rPr lang="tr-TR" dirty="0" err="1">
                <a:latin typeface="TimesNewRomanPSMT"/>
              </a:rPr>
              <a:t>karşıya</a:t>
            </a:r>
            <a:r>
              <a:rPr lang="tr-TR" dirty="0">
                <a:latin typeface="TimesNewRomanPSMT"/>
              </a:rPr>
              <a:t> bulunabilmektedir. Bunlar arasında, </a:t>
            </a:r>
            <a:r>
              <a:rPr lang="tr-TR" dirty="0" err="1">
                <a:latin typeface="TimesNewRomanPSMT"/>
              </a:rPr>
              <a:t>çalışma</a:t>
            </a:r>
            <a:r>
              <a:rPr lang="tr-TR" dirty="0">
                <a:latin typeface="TimesNewRomanPSMT"/>
              </a:rPr>
              <a:t> </a:t>
            </a:r>
            <a:r>
              <a:rPr lang="tr-TR" dirty="0" err="1">
                <a:latin typeface="TimesNewRomanPSMT"/>
              </a:rPr>
              <a:t>koşulları</a:t>
            </a:r>
            <a:r>
              <a:rPr lang="tr-TR" dirty="0">
                <a:latin typeface="TimesNewRomanPSMT"/>
              </a:rPr>
              <a:t> ve ortamının, </a:t>
            </a:r>
            <a:r>
              <a:rPr lang="tr-TR" dirty="0" err="1">
                <a:latin typeface="TimesNewRomanPSMT"/>
              </a:rPr>
              <a:t>hastalığın</a:t>
            </a:r>
            <a:r>
              <a:rPr lang="tr-TR" dirty="0">
                <a:latin typeface="TimesNewRomanPSMT"/>
              </a:rPr>
              <a:t> temel nedeni </a:t>
            </a:r>
            <a:r>
              <a:rPr lang="tr-TR" dirty="0" err="1">
                <a:latin typeface="TimesNewRomanPSMT"/>
              </a:rPr>
              <a:t>olduğu</a:t>
            </a:r>
            <a:r>
              <a:rPr lang="tr-TR" dirty="0">
                <a:latin typeface="TimesNewRomanPSMT"/>
              </a:rPr>
              <a:t> “meslek hastalıkları” ile </a:t>
            </a:r>
            <a:r>
              <a:rPr lang="tr-TR" dirty="0" err="1">
                <a:latin typeface="TimesNewRomanPSMT"/>
              </a:rPr>
              <a:t>hastalığın</a:t>
            </a:r>
            <a:r>
              <a:rPr lang="tr-TR" dirty="0">
                <a:latin typeface="TimesNewRomanPSMT"/>
              </a:rPr>
              <a:t> ortaya </a:t>
            </a:r>
            <a:r>
              <a:rPr lang="tr-TR" dirty="0" err="1">
                <a:latin typeface="TimesNewRomanPSMT"/>
              </a:rPr>
              <a:t>çıkmasını</a:t>
            </a:r>
            <a:r>
              <a:rPr lang="tr-TR" dirty="0">
                <a:latin typeface="TimesNewRomanPSMT"/>
              </a:rPr>
              <a:t> </a:t>
            </a:r>
            <a:r>
              <a:rPr lang="tr-TR" dirty="0" err="1">
                <a:latin typeface="TimesNewRomanPSMT"/>
              </a:rPr>
              <a:t>kolaylaştırıcı</a:t>
            </a:r>
            <a:r>
              <a:rPr lang="tr-TR" dirty="0">
                <a:latin typeface="TimesNewRomanPSMT"/>
              </a:rPr>
              <a:t> veya </a:t>
            </a:r>
            <a:r>
              <a:rPr lang="tr-TR" dirty="0" err="1">
                <a:latin typeface="TimesNewRomanPSMT"/>
              </a:rPr>
              <a:t>gelişimini</a:t>
            </a:r>
            <a:r>
              <a:rPr lang="tr-TR" dirty="0">
                <a:latin typeface="TimesNewRomanPSMT"/>
              </a:rPr>
              <a:t> hızlandırıcı etkenlerin neden </a:t>
            </a:r>
            <a:r>
              <a:rPr lang="tr-TR" dirty="0" err="1">
                <a:latin typeface="TimesNewRomanPSMT"/>
              </a:rPr>
              <a:t>olduğu</a:t>
            </a:r>
            <a:r>
              <a:rPr lang="tr-TR" dirty="0">
                <a:latin typeface="TimesNewRomanPSMT"/>
              </a:rPr>
              <a:t> “</a:t>
            </a:r>
            <a:r>
              <a:rPr lang="tr-TR" dirty="0" err="1">
                <a:latin typeface="TimesNewRomanPSMT"/>
              </a:rPr>
              <a:t>işle</a:t>
            </a:r>
            <a:r>
              <a:rPr lang="tr-TR" dirty="0">
                <a:latin typeface="TimesNewRomanPSMT"/>
              </a:rPr>
              <a:t> ilgili hastalıklar” yer almaktadır.</a:t>
            </a:r>
          </a:p>
          <a:p>
            <a:r>
              <a:rPr lang="tr-TR" dirty="0" err="1">
                <a:latin typeface="TimesNewRomanPSMT"/>
              </a:rPr>
              <a:t>Dünya</a:t>
            </a:r>
            <a:r>
              <a:rPr lang="tr-TR" dirty="0">
                <a:latin typeface="TimesNewRomanPSMT"/>
              </a:rPr>
              <a:t> </a:t>
            </a:r>
            <a:r>
              <a:rPr lang="tr-TR" dirty="0" err="1">
                <a:latin typeface="TimesNewRomanPSMT"/>
              </a:rPr>
              <a:t>Sağlık</a:t>
            </a:r>
            <a:r>
              <a:rPr lang="tr-TR" dirty="0">
                <a:latin typeface="TimesNewRomanPSMT"/>
              </a:rPr>
              <a:t> </a:t>
            </a:r>
            <a:r>
              <a:rPr lang="tr-TR" dirty="0" err="1">
                <a:latin typeface="TimesNewRomanPSMT"/>
              </a:rPr>
              <a:t>Örgütu</a:t>
            </a:r>
            <a:r>
              <a:rPr lang="tr-TR" dirty="0">
                <a:latin typeface="TimesNewRomanPSMT"/>
              </a:rPr>
              <a:t>̈ (WHO)’ne </a:t>
            </a:r>
            <a:r>
              <a:rPr lang="tr-TR" dirty="0" err="1">
                <a:latin typeface="TimesNewRomanPSMT"/>
              </a:rPr>
              <a:t>göre</a:t>
            </a:r>
            <a:r>
              <a:rPr lang="tr-TR" dirty="0">
                <a:latin typeface="TimesNewRomanPSMT"/>
              </a:rPr>
              <a:t>, </a:t>
            </a:r>
            <a:r>
              <a:rPr lang="tr-TR" dirty="0" err="1">
                <a:latin typeface="TimesNewRomanPSMT"/>
              </a:rPr>
              <a:t>işle</a:t>
            </a:r>
            <a:r>
              <a:rPr lang="tr-TR" dirty="0">
                <a:latin typeface="TimesNewRomanPSMT"/>
              </a:rPr>
              <a:t> ilgili hastalıklar, “</a:t>
            </a:r>
            <a:r>
              <a:rPr lang="tr-TR" dirty="0" err="1">
                <a:latin typeface="TimesNewRomanPSMT"/>
              </a:rPr>
              <a:t>çeşitli</a:t>
            </a:r>
            <a:r>
              <a:rPr lang="tr-TR" dirty="0">
                <a:latin typeface="TimesNewRomanPSMT"/>
              </a:rPr>
              <a:t> nedenlere sahip, </a:t>
            </a:r>
            <a:r>
              <a:rPr lang="tr-TR" dirty="0" err="1">
                <a:latin typeface="TimesNewRomanPSMT"/>
              </a:rPr>
              <a:t>çalışma</a:t>
            </a:r>
            <a:r>
              <a:rPr lang="tr-TR" dirty="0">
                <a:latin typeface="TimesNewRomanPSMT"/>
              </a:rPr>
              <a:t> ortamındaki </a:t>
            </a:r>
            <a:r>
              <a:rPr lang="tr-TR" dirty="0" err="1">
                <a:latin typeface="TimesNewRomanPSMT"/>
              </a:rPr>
              <a:t>faktörlerin</a:t>
            </a:r>
            <a:r>
              <a:rPr lang="tr-TR" dirty="0">
                <a:latin typeface="TimesNewRomanPSMT"/>
              </a:rPr>
              <a:t> </a:t>
            </a:r>
            <a:r>
              <a:rPr lang="tr-TR" dirty="0" err="1">
                <a:latin typeface="TimesNewRomanPSMT"/>
              </a:rPr>
              <a:t>diğer</a:t>
            </a:r>
            <a:r>
              <a:rPr lang="tr-TR" dirty="0">
                <a:latin typeface="TimesNewRomanPSMT"/>
              </a:rPr>
              <a:t> risk </a:t>
            </a:r>
            <a:r>
              <a:rPr lang="tr-TR" dirty="0" err="1">
                <a:latin typeface="TimesNewRomanPSMT"/>
              </a:rPr>
              <a:t>faktörleriyle</a:t>
            </a:r>
            <a:r>
              <a:rPr lang="tr-TR" dirty="0">
                <a:latin typeface="TimesNewRomanPSMT"/>
              </a:rPr>
              <a:t> birlikte bu </a:t>
            </a:r>
            <a:r>
              <a:rPr lang="tr-TR" dirty="0" err="1">
                <a:latin typeface="TimesNewRomanPSMT"/>
              </a:rPr>
              <a:t>tür</a:t>
            </a:r>
            <a:r>
              <a:rPr lang="tr-TR" dirty="0">
                <a:latin typeface="TimesNewRomanPSMT"/>
              </a:rPr>
              <a:t> hastalıkların </a:t>
            </a:r>
            <a:r>
              <a:rPr lang="tr-TR" dirty="0" err="1">
                <a:latin typeface="TimesNewRomanPSMT"/>
              </a:rPr>
              <a:t>gelişiminde</a:t>
            </a:r>
            <a:r>
              <a:rPr lang="tr-TR" dirty="0">
                <a:latin typeface="TimesNewRomanPSMT"/>
              </a:rPr>
              <a:t> rol </a:t>
            </a:r>
            <a:r>
              <a:rPr lang="tr-TR" dirty="0" err="1">
                <a:latin typeface="TimesNewRomanPSMT"/>
              </a:rPr>
              <a:t>oynadığı</a:t>
            </a:r>
            <a:r>
              <a:rPr lang="tr-TR" dirty="0">
                <a:latin typeface="TimesNewRomanPSMT"/>
              </a:rPr>
              <a:t> hastalıklar” olarak </a:t>
            </a:r>
            <a:r>
              <a:rPr lang="tr-TR" dirty="0" err="1">
                <a:latin typeface="TimesNewRomanPSMT"/>
              </a:rPr>
              <a:t>tanımlanmıştır</a:t>
            </a:r>
            <a:r>
              <a:rPr lang="tr-TR" dirty="0">
                <a:latin typeface="TimesNewRomanPSMT"/>
              </a:rPr>
              <a:t>.</a:t>
            </a:r>
          </a:p>
          <a:p>
            <a:r>
              <a:rPr lang="tr-TR" dirty="0"/>
              <a:t>İşle ilgili hastalıklarda meslek ve yapılan iş hastalığın ana sebebi değil sebeplerden bir tanesidir.</a:t>
            </a:r>
          </a:p>
          <a:p>
            <a:endParaRPr lang="tr-TR" dirty="0"/>
          </a:p>
        </p:txBody>
      </p:sp>
    </p:spTree>
    <p:extLst>
      <p:ext uri="{BB962C8B-B14F-4D97-AF65-F5344CB8AC3E}">
        <p14:creationId xmlns:p14="http://schemas.microsoft.com/office/powerpoint/2010/main" val="35065986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BCF5B7-645B-DD40-B45E-C36CDC8C727F}"/>
              </a:ext>
            </a:extLst>
          </p:cNvPr>
          <p:cNvSpPr>
            <a:spLocks noGrp="1"/>
          </p:cNvSpPr>
          <p:nvPr>
            <p:ph type="title"/>
          </p:nvPr>
        </p:nvSpPr>
        <p:spPr/>
        <p:txBody>
          <a:bodyPr>
            <a:normAutofit/>
          </a:bodyPr>
          <a:lstStyle/>
          <a:p>
            <a:r>
              <a:rPr lang="tr-TR" b="1" dirty="0"/>
              <a:t>Risk Kavramı </a:t>
            </a:r>
            <a:endParaRPr lang="tr-TR" dirty="0"/>
          </a:p>
        </p:txBody>
      </p:sp>
      <p:sp>
        <p:nvSpPr>
          <p:cNvPr id="3" name="İçerik Yer Tutucusu 2">
            <a:extLst>
              <a:ext uri="{FF2B5EF4-FFF2-40B4-BE49-F238E27FC236}">
                <a16:creationId xmlns:a16="http://schemas.microsoft.com/office/drawing/2014/main" id="{33BC0C18-54D5-5F40-B4F0-12AEB824EC28}"/>
              </a:ext>
            </a:extLst>
          </p:cNvPr>
          <p:cNvSpPr>
            <a:spLocks noGrp="1"/>
          </p:cNvSpPr>
          <p:nvPr>
            <p:ph idx="1"/>
          </p:nvPr>
        </p:nvSpPr>
        <p:spPr/>
        <p:txBody>
          <a:bodyPr>
            <a:normAutofit fontScale="85000" lnSpcReduction="10000"/>
          </a:bodyPr>
          <a:lstStyle/>
          <a:p>
            <a:pPr algn="just">
              <a:buFont typeface="+mj-lt"/>
              <a:buAutoNum type="arabicPeriod"/>
            </a:pPr>
            <a:r>
              <a:rPr lang="tr-TR" dirty="0" err="1">
                <a:latin typeface="TimesNewRomanPSMT"/>
              </a:rPr>
              <a:t>Dünya</a:t>
            </a:r>
            <a:r>
              <a:rPr lang="tr-TR" dirty="0">
                <a:latin typeface="TimesNewRomanPSMT"/>
              </a:rPr>
              <a:t> </a:t>
            </a:r>
            <a:r>
              <a:rPr lang="tr-TR" dirty="0" err="1">
                <a:latin typeface="TimesNewRomanPSMT"/>
              </a:rPr>
              <a:t>Sağlık</a:t>
            </a:r>
            <a:r>
              <a:rPr lang="tr-TR" dirty="0">
                <a:latin typeface="TimesNewRomanPSMT"/>
              </a:rPr>
              <a:t> </a:t>
            </a:r>
            <a:r>
              <a:rPr lang="tr-TR" dirty="0" err="1">
                <a:latin typeface="TimesNewRomanPSMT"/>
              </a:rPr>
              <a:t>Örgütu</a:t>
            </a:r>
            <a:r>
              <a:rPr lang="tr-TR" dirty="0">
                <a:latin typeface="TimesNewRomanPSMT"/>
              </a:rPr>
              <a:t>̈ (WHO) tarafından, “sonucun olumsuz olma ihtimali veya bu </a:t>
            </a:r>
            <a:r>
              <a:rPr lang="tr-TR" dirty="0" err="1">
                <a:latin typeface="TimesNewRomanPSMT"/>
              </a:rPr>
              <a:t>olasılığı</a:t>
            </a:r>
            <a:r>
              <a:rPr lang="tr-TR" dirty="0">
                <a:latin typeface="TimesNewRomanPSMT"/>
              </a:rPr>
              <a:t> ortaya </a:t>
            </a:r>
            <a:r>
              <a:rPr lang="tr-TR" dirty="0" err="1">
                <a:latin typeface="TimesNewRomanPSMT"/>
              </a:rPr>
              <a:t>çıkaran</a:t>
            </a:r>
            <a:r>
              <a:rPr lang="tr-TR" dirty="0">
                <a:latin typeface="TimesNewRomanPSMT"/>
              </a:rPr>
              <a:t> </a:t>
            </a:r>
            <a:r>
              <a:rPr lang="tr-TR" dirty="0" err="1">
                <a:latin typeface="TimesNewRomanPSMT"/>
              </a:rPr>
              <a:t>faktör</a:t>
            </a:r>
            <a:r>
              <a:rPr lang="tr-TR" dirty="0">
                <a:latin typeface="TimesNewRomanPSMT"/>
              </a:rPr>
              <a:t> olarak </a:t>
            </a:r>
            <a:r>
              <a:rPr lang="tr-TR" dirty="0" err="1">
                <a:latin typeface="TimesNewRomanPSMT"/>
              </a:rPr>
              <a:t>tanımlamıştır</a:t>
            </a:r>
            <a:r>
              <a:rPr lang="tr-TR" dirty="0">
                <a:latin typeface="TimesNewRomanPSMT"/>
              </a:rPr>
              <a:t>” (WHO, 2018). </a:t>
            </a:r>
            <a:endParaRPr lang="tr-TR" dirty="0"/>
          </a:p>
          <a:p>
            <a:pPr algn="just">
              <a:buFont typeface="+mj-lt"/>
              <a:buAutoNum type="arabicPeriod"/>
            </a:pPr>
            <a:r>
              <a:rPr lang="tr-TR" dirty="0">
                <a:latin typeface="TimesNewRomanPSMT"/>
              </a:rPr>
              <a:t>b)  Uluslararası </a:t>
            </a:r>
            <a:r>
              <a:rPr lang="tr-TR" dirty="0" err="1">
                <a:latin typeface="TimesNewRomanPSMT"/>
              </a:rPr>
              <a:t>Çalışma</a:t>
            </a:r>
            <a:r>
              <a:rPr lang="tr-TR" dirty="0">
                <a:latin typeface="TimesNewRomanPSMT"/>
              </a:rPr>
              <a:t> </a:t>
            </a:r>
            <a:r>
              <a:rPr lang="tr-TR" dirty="0" err="1">
                <a:latin typeface="TimesNewRomanPSMT"/>
              </a:rPr>
              <a:t>Örgütu</a:t>
            </a:r>
            <a:r>
              <a:rPr lang="tr-TR" dirty="0">
                <a:latin typeface="TimesNewRomanPSMT"/>
              </a:rPr>
              <a:t>̈ (ILO) tarafından, “belirli bir </a:t>
            </a:r>
            <a:r>
              <a:rPr lang="tr-TR" dirty="0" err="1">
                <a:latin typeface="TimesNewRomanPSMT"/>
              </a:rPr>
              <a:t>dönemde</a:t>
            </a:r>
            <a:r>
              <a:rPr lang="tr-TR" dirty="0">
                <a:latin typeface="TimesNewRomanPSMT"/>
              </a:rPr>
              <a:t> veya </a:t>
            </a:r>
            <a:r>
              <a:rPr lang="tr-TR" dirty="0" err="1">
                <a:latin typeface="TimesNewRomanPSMT"/>
              </a:rPr>
              <a:t>koşullar</a:t>
            </a:r>
            <a:r>
              <a:rPr lang="tr-TR" dirty="0">
                <a:latin typeface="TimesNewRomanPSMT"/>
              </a:rPr>
              <a:t> altında istenmeyen olayın ortaya </a:t>
            </a:r>
            <a:r>
              <a:rPr lang="tr-TR" dirty="0" err="1">
                <a:latin typeface="TimesNewRomanPSMT"/>
              </a:rPr>
              <a:t>çıkma</a:t>
            </a:r>
            <a:r>
              <a:rPr lang="tr-TR" dirty="0">
                <a:latin typeface="TimesNewRomanPSMT"/>
              </a:rPr>
              <a:t> </a:t>
            </a:r>
            <a:r>
              <a:rPr lang="tr-TR" dirty="0" err="1">
                <a:latin typeface="TimesNewRomanPSMT"/>
              </a:rPr>
              <a:t>olasılığı</a:t>
            </a:r>
            <a:r>
              <a:rPr lang="tr-TR" dirty="0">
                <a:latin typeface="TimesNewRomanPSMT"/>
              </a:rPr>
              <a:t>, </a:t>
            </a:r>
            <a:r>
              <a:rPr lang="tr-TR" dirty="0" err="1">
                <a:latin typeface="TimesNewRomanPSMT"/>
              </a:rPr>
              <a:t>çevre</a:t>
            </a:r>
            <a:r>
              <a:rPr lang="tr-TR" dirty="0">
                <a:latin typeface="TimesNewRomanPSMT"/>
              </a:rPr>
              <a:t> </a:t>
            </a:r>
            <a:r>
              <a:rPr lang="tr-TR" dirty="0" err="1">
                <a:latin typeface="TimesNewRomanPSMT"/>
              </a:rPr>
              <a:t>koşullarına</a:t>
            </a:r>
            <a:r>
              <a:rPr lang="tr-TR" dirty="0">
                <a:latin typeface="TimesNewRomanPSMT"/>
              </a:rPr>
              <a:t> </a:t>
            </a:r>
            <a:r>
              <a:rPr lang="tr-TR" dirty="0" err="1">
                <a:latin typeface="TimesNewRomanPSMT"/>
              </a:rPr>
              <a:t>göre</a:t>
            </a:r>
            <a:r>
              <a:rPr lang="tr-TR" dirty="0">
                <a:latin typeface="TimesNewRomanPSMT"/>
              </a:rPr>
              <a:t> sıklık ve olasılık” olarak ifade </a:t>
            </a:r>
            <a:r>
              <a:rPr lang="tr-TR" dirty="0" err="1">
                <a:latin typeface="TimesNewRomanPSMT"/>
              </a:rPr>
              <a:t>edilmiştir</a:t>
            </a:r>
            <a:r>
              <a:rPr lang="tr-TR" dirty="0">
                <a:latin typeface="TimesNewRomanPSMT"/>
              </a:rPr>
              <a:t> (ILO, 2011). </a:t>
            </a:r>
            <a:endParaRPr lang="tr-TR" dirty="0"/>
          </a:p>
          <a:p>
            <a:pPr algn="just">
              <a:buFont typeface="+mj-lt"/>
              <a:buAutoNum type="arabicPeriod"/>
            </a:pPr>
            <a:r>
              <a:rPr lang="tr-TR" dirty="0">
                <a:latin typeface="TimesNewRomanPSMT"/>
              </a:rPr>
              <a:t>c)  6331 sayılı İSGK ile </a:t>
            </a:r>
            <a:r>
              <a:rPr lang="tr-TR" dirty="0" err="1">
                <a:latin typeface="TimesNewRomanPSMT"/>
              </a:rPr>
              <a:t>İs</a:t>
            </a:r>
            <a:r>
              <a:rPr lang="tr-TR" dirty="0">
                <a:latin typeface="TimesNewRomanPSMT"/>
              </a:rPr>
              <a:t>̧ </a:t>
            </a:r>
            <a:r>
              <a:rPr lang="tr-TR" dirty="0" err="1">
                <a:latin typeface="TimesNewRomanPSMT"/>
              </a:rPr>
              <a:t>Sağlığı</a:t>
            </a:r>
            <a:r>
              <a:rPr lang="tr-TR" dirty="0">
                <a:latin typeface="TimesNewRomanPSMT"/>
              </a:rPr>
              <a:t> ve </a:t>
            </a:r>
            <a:r>
              <a:rPr lang="tr-TR" dirty="0" err="1">
                <a:latin typeface="TimesNewRomanPSMT"/>
              </a:rPr>
              <a:t>Güvenliği</a:t>
            </a:r>
            <a:r>
              <a:rPr lang="tr-TR" dirty="0">
                <a:latin typeface="TimesNewRomanPSMT"/>
              </a:rPr>
              <a:t> Risk </a:t>
            </a:r>
            <a:r>
              <a:rPr lang="tr-TR" dirty="0" err="1">
                <a:latin typeface="TimesNewRomanPSMT"/>
              </a:rPr>
              <a:t>Değerlendirmesi</a:t>
            </a:r>
            <a:r>
              <a:rPr lang="tr-TR" dirty="0">
                <a:latin typeface="TimesNewRomanPSMT"/>
              </a:rPr>
              <a:t> </a:t>
            </a:r>
            <a:r>
              <a:rPr lang="tr-TR" dirty="0" err="1">
                <a:latin typeface="TimesNewRomanPSMT"/>
              </a:rPr>
              <a:t>Yönetmeliği’nin</a:t>
            </a:r>
            <a:r>
              <a:rPr lang="tr-TR" dirty="0">
                <a:latin typeface="TimesNewRomanPSMT"/>
              </a:rPr>
              <a:t> 4. maddesinde, “tehlikeden kaynaklanacak kayıp, yaralanma ya da </a:t>
            </a:r>
            <a:r>
              <a:rPr lang="tr-TR" dirty="0" err="1">
                <a:latin typeface="TimesNewRomanPSMT"/>
              </a:rPr>
              <a:t>başka</a:t>
            </a:r>
            <a:r>
              <a:rPr lang="tr-TR" dirty="0">
                <a:latin typeface="TimesNewRomanPSMT"/>
              </a:rPr>
              <a:t> zararlı </a:t>
            </a:r>
            <a:r>
              <a:rPr lang="tr-TR" dirty="0" err="1">
                <a:latin typeface="TimesNewRomanPSMT"/>
              </a:rPr>
              <a:t>sonuc</a:t>
            </a:r>
            <a:r>
              <a:rPr lang="tr-TR" dirty="0">
                <a:latin typeface="TimesNewRomanPSMT"/>
              </a:rPr>
              <a:t>̧ meydana gelme ihtimali” olarak tanımlanmaktadır (6331 sayılı İSGK m.3/1, Risk </a:t>
            </a:r>
            <a:r>
              <a:rPr lang="tr-TR" dirty="0" err="1">
                <a:latin typeface="TimesNewRomanPSMT"/>
              </a:rPr>
              <a:t>Yön</a:t>
            </a:r>
            <a:r>
              <a:rPr lang="tr-TR" dirty="0">
                <a:latin typeface="TimesNewRomanPSMT"/>
              </a:rPr>
              <a:t>. m. 4/1, e). </a:t>
            </a:r>
            <a:endParaRPr lang="tr-TR" dirty="0"/>
          </a:p>
        </p:txBody>
      </p:sp>
    </p:spTree>
    <p:extLst>
      <p:ext uri="{BB962C8B-B14F-4D97-AF65-F5344CB8AC3E}">
        <p14:creationId xmlns:p14="http://schemas.microsoft.com/office/powerpoint/2010/main" val="38522452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CA4C87-CF0A-8E41-A8DF-547B3B404598}"/>
              </a:ext>
            </a:extLst>
          </p:cNvPr>
          <p:cNvSpPr>
            <a:spLocks noGrp="1"/>
          </p:cNvSpPr>
          <p:nvPr>
            <p:ph type="title"/>
          </p:nvPr>
        </p:nvSpPr>
        <p:spPr/>
        <p:txBody>
          <a:bodyPr>
            <a:normAutofit fontScale="90000"/>
          </a:bodyPr>
          <a:lstStyle/>
          <a:p>
            <a:r>
              <a:rPr lang="tr-TR" dirty="0" err="1">
                <a:latin typeface="TimesNewRomanPSMT"/>
              </a:rPr>
              <a:t>İs</a:t>
            </a:r>
            <a:r>
              <a:rPr lang="tr-TR" dirty="0">
                <a:latin typeface="TimesNewRomanPSMT"/>
              </a:rPr>
              <a:t>̧ </a:t>
            </a:r>
            <a:r>
              <a:rPr lang="tr-TR" dirty="0" err="1">
                <a:latin typeface="TimesNewRomanPSMT"/>
              </a:rPr>
              <a:t>sağlığı</a:t>
            </a:r>
            <a:r>
              <a:rPr lang="tr-TR" dirty="0">
                <a:latin typeface="TimesNewRomanPSMT"/>
              </a:rPr>
              <a:t> ve </a:t>
            </a:r>
            <a:r>
              <a:rPr lang="tr-TR" dirty="0" err="1">
                <a:latin typeface="TimesNewRomanPSMT"/>
              </a:rPr>
              <a:t>güvenliğini</a:t>
            </a:r>
            <a:r>
              <a:rPr lang="tr-TR" dirty="0">
                <a:latin typeface="TimesNewRomanPSMT"/>
              </a:rPr>
              <a:t> tehlikeye sokan risk unsurları </a:t>
            </a:r>
            <a:br>
              <a:rPr lang="tr-TR" dirty="0"/>
            </a:br>
            <a:endParaRPr lang="tr-TR" dirty="0"/>
          </a:p>
        </p:txBody>
      </p:sp>
      <p:sp>
        <p:nvSpPr>
          <p:cNvPr id="3" name="İçerik Yer Tutucusu 2">
            <a:extLst>
              <a:ext uri="{FF2B5EF4-FFF2-40B4-BE49-F238E27FC236}">
                <a16:creationId xmlns:a16="http://schemas.microsoft.com/office/drawing/2014/main" id="{374D2621-642E-9842-BBF5-83EB03ABDB3C}"/>
              </a:ext>
            </a:extLst>
          </p:cNvPr>
          <p:cNvSpPr>
            <a:spLocks noGrp="1"/>
          </p:cNvSpPr>
          <p:nvPr>
            <p:ph idx="1"/>
          </p:nvPr>
        </p:nvSpPr>
        <p:spPr/>
        <p:txBody>
          <a:bodyPr>
            <a:normAutofit fontScale="70000" lnSpcReduction="20000"/>
          </a:bodyPr>
          <a:lstStyle/>
          <a:p>
            <a:pPr marL="0" indent="0">
              <a:buNone/>
            </a:pPr>
            <a:r>
              <a:rPr lang="tr-TR" dirty="0">
                <a:latin typeface="TimesNewRomanPSMT"/>
              </a:rPr>
              <a:t>a)  Fiziksel risk unsurları: </a:t>
            </a:r>
            <a:r>
              <a:rPr lang="tr-TR" dirty="0" err="1">
                <a:latin typeface="TimesNewRomanPSMT"/>
              </a:rPr>
              <a:t>Gürültu</a:t>
            </a:r>
            <a:r>
              <a:rPr lang="tr-TR" dirty="0">
                <a:latin typeface="TimesNewRomanPSMT"/>
              </a:rPr>
              <a:t>̈, </a:t>
            </a:r>
            <a:r>
              <a:rPr lang="tr-TR" dirty="0" err="1">
                <a:latin typeface="TimesNewRomanPSMT"/>
              </a:rPr>
              <a:t>titreşim</a:t>
            </a:r>
            <a:r>
              <a:rPr lang="tr-TR" dirty="0">
                <a:latin typeface="TimesNewRomanPSMT"/>
              </a:rPr>
              <a:t>, aydınlanma, ısı, nem, tozlar, radyasyon, </a:t>
            </a:r>
            <a:r>
              <a:rPr lang="tr-TR" dirty="0" err="1">
                <a:latin typeface="TimesNewRomanPSMT"/>
              </a:rPr>
              <a:t>basınc</a:t>
            </a:r>
            <a:r>
              <a:rPr lang="tr-TR" dirty="0">
                <a:latin typeface="TimesNewRomanPSMT"/>
              </a:rPr>
              <a:t>̧ vb. </a:t>
            </a:r>
            <a:endParaRPr lang="tr-TR" dirty="0"/>
          </a:p>
          <a:p>
            <a:pPr marL="0" indent="0">
              <a:buNone/>
            </a:pPr>
            <a:r>
              <a:rPr lang="tr-TR" dirty="0">
                <a:latin typeface="TimesNewRomanPSMT"/>
              </a:rPr>
              <a:t>b)  Kimyasal risk unsurları: Madenler, </a:t>
            </a:r>
            <a:r>
              <a:rPr lang="tr-TR" dirty="0" err="1">
                <a:latin typeface="TimesNewRomanPSMT"/>
              </a:rPr>
              <a:t>solventler</a:t>
            </a:r>
            <a:r>
              <a:rPr lang="tr-TR" dirty="0">
                <a:latin typeface="TimesNewRomanPSMT"/>
              </a:rPr>
              <a:t>, zehirli gazlar, asit ve alkaliler, pestisitler, plastik maddeler, tozlar vb. </a:t>
            </a:r>
            <a:endParaRPr lang="tr-TR" dirty="0"/>
          </a:p>
          <a:p>
            <a:pPr marL="0" indent="0">
              <a:buNone/>
            </a:pPr>
            <a:r>
              <a:rPr lang="tr-TR" dirty="0">
                <a:latin typeface="TimesNewRomanPSMT"/>
              </a:rPr>
              <a:t>c)  Biyolojik risk unsurları: Bakteriler, </a:t>
            </a:r>
            <a:r>
              <a:rPr lang="tr-TR" dirty="0" err="1">
                <a:latin typeface="TimesNewRomanPSMT"/>
              </a:rPr>
              <a:t>virüsler</a:t>
            </a:r>
            <a:r>
              <a:rPr lang="tr-TR" dirty="0">
                <a:latin typeface="TimesNewRomanPSMT"/>
              </a:rPr>
              <a:t>, parazitler, </a:t>
            </a:r>
            <a:r>
              <a:rPr lang="tr-TR" dirty="0" err="1">
                <a:latin typeface="TimesNewRomanPSMT"/>
              </a:rPr>
              <a:t>burusella</a:t>
            </a:r>
            <a:r>
              <a:rPr lang="tr-TR" dirty="0">
                <a:latin typeface="TimesNewRomanPSMT"/>
              </a:rPr>
              <a:t>, </a:t>
            </a:r>
            <a:r>
              <a:rPr lang="tr-TR" dirty="0" err="1">
                <a:latin typeface="TimesNewRomanPSMT"/>
              </a:rPr>
              <a:t>şarbon</a:t>
            </a:r>
            <a:r>
              <a:rPr lang="tr-TR" dirty="0">
                <a:latin typeface="TimesNewRomanPSMT"/>
              </a:rPr>
              <a:t>, veba, </a:t>
            </a:r>
            <a:r>
              <a:rPr lang="tr-TR" dirty="0" err="1">
                <a:latin typeface="TimesNewRomanPSMT"/>
              </a:rPr>
              <a:t>tularemi</a:t>
            </a:r>
            <a:r>
              <a:rPr lang="tr-TR" dirty="0">
                <a:latin typeface="TimesNewRomanPSMT"/>
              </a:rPr>
              <a:t> vb. </a:t>
            </a:r>
            <a:endParaRPr lang="tr-TR" dirty="0"/>
          </a:p>
          <a:p>
            <a:pPr marL="0" indent="0">
              <a:buNone/>
            </a:pPr>
            <a:r>
              <a:rPr lang="tr-TR" dirty="0">
                <a:latin typeface="TimesNewRomanPSMT"/>
              </a:rPr>
              <a:t>d)  Ergonomik risk unsurları: </a:t>
            </a:r>
            <a:r>
              <a:rPr lang="tr-TR" dirty="0" err="1">
                <a:latin typeface="TimesNewRomanPSMT"/>
              </a:rPr>
              <a:t>İşin</a:t>
            </a:r>
            <a:r>
              <a:rPr lang="tr-TR" dirty="0">
                <a:latin typeface="TimesNewRomanPSMT"/>
              </a:rPr>
              <a:t> fizyolojisi, </a:t>
            </a:r>
            <a:r>
              <a:rPr lang="tr-TR" dirty="0" err="1">
                <a:latin typeface="TimesNewRomanPSMT"/>
              </a:rPr>
              <a:t>ağır</a:t>
            </a:r>
            <a:r>
              <a:rPr lang="tr-TR" dirty="0">
                <a:latin typeface="TimesNewRomanPSMT"/>
              </a:rPr>
              <a:t> </a:t>
            </a:r>
            <a:r>
              <a:rPr lang="tr-TR" dirty="0" err="1">
                <a:latin typeface="TimesNewRomanPSMT"/>
              </a:rPr>
              <a:t>yük</a:t>
            </a:r>
            <a:r>
              <a:rPr lang="tr-TR" dirty="0">
                <a:latin typeface="TimesNewRomanPSMT"/>
              </a:rPr>
              <a:t> </a:t>
            </a:r>
            <a:r>
              <a:rPr lang="tr-TR" dirty="0" err="1">
                <a:latin typeface="TimesNewRomanPSMT"/>
              </a:rPr>
              <a:t>taşıma</a:t>
            </a:r>
            <a:r>
              <a:rPr lang="tr-TR" dirty="0">
                <a:latin typeface="TimesNewRomanPSMT"/>
              </a:rPr>
              <a:t> ve kaldırma vb. </a:t>
            </a:r>
            <a:endParaRPr lang="tr-TR" dirty="0"/>
          </a:p>
          <a:p>
            <a:pPr marL="0" indent="0">
              <a:buNone/>
            </a:pPr>
            <a:r>
              <a:rPr lang="tr-TR" dirty="0">
                <a:latin typeface="TimesNewRomanPSMT"/>
              </a:rPr>
              <a:t>e)  </a:t>
            </a:r>
            <a:r>
              <a:rPr lang="tr-TR" dirty="0" err="1">
                <a:latin typeface="TimesNewRomanPSMT"/>
              </a:rPr>
              <a:t>Psiko</a:t>
            </a:r>
            <a:r>
              <a:rPr lang="tr-TR" dirty="0">
                <a:latin typeface="TimesNewRomanPSMT"/>
              </a:rPr>
              <a:t>-sosyal risk unsurları: </a:t>
            </a:r>
            <a:r>
              <a:rPr lang="tr-TR" dirty="0" err="1">
                <a:latin typeface="TimesNewRomanPSMT"/>
              </a:rPr>
              <a:t>İs</a:t>
            </a:r>
            <a:r>
              <a:rPr lang="tr-TR" dirty="0">
                <a:latin typeface="TimesNewRomanPSMT"/>
              </a:rPr>
              <a:t>̧ </a:t>
            </a:r>
            <a:r>
              <a:rPr lang="tr-TR" dirty="0" err="1">
                <a:latin typeface="TimesNewRomanPSMT"/>
              </a:rPr>
              <a:t>güvencesi</a:t>
            </a:r>
            <a:r>
              <a:rPr lang="tr-TR" dirty="0">
                <a:latin typeface="TimesNewRomanPSMT"/>
              </a:rPr>
              <a:t>, gelecek kaygısı, uzun </a:t>
            </a:r>
            <a:r>
              <a:rPr lang="tr-TR" dirty="0" err="1">
                <a:latin typeface="TimesNewRomanPSMT"/>
              </a:rPr>
              <a:t>çalışma</a:t>
            </a:r>
            <a:r>
              <a:rPr lang="tr-TR" dirty="0">
                <a:latin typeface="TimesNewRomanPSMT"/>
              </a:rPr>
              <a:t> </a:t>
            </a:r>
            <a:r>
              <a:rPr lang="tr-TR" dirty="0" err="1">
                <a:latin typeface="TimesNewRomanPSMT"/>
              </a:rPr>
              <a:t>süreleri</a:t>
            </a:r>
            <a:r>
              <a:rPr lang="tr-TR" dirty="0">
                <a:latin typeface="TimesNewRomanPSMT"/>
              </a:rPr>
              <a:t> iş stresi, </a:t>
            </a:r>
            <a:r>
              <a:rPr lang="tr-TR" dirty="0" err="1">
                <a:latin typeface="TimesNewRomanPSMT"/>
              </a:rPr>
              <a:t>şiddet</a:t>
            </a:r>
            <a:r>
              <a:rPr lang="tr-TR" dirty="0">
                <a:latin typeface="TimesNewRomanPSMT"/>
              </a:rPr>
              <a:t>, zaman baskısı, iş </a:t>
            </a:r>
            <a:r>
              <a:rPr lang="tr-TR" dirty="0" err="1">
                <a:latin typeface="TimesNewRomanPSMT"/>
              </a:rPr>
              <a:t>memnuniyetsizliği</a:t>
            </a:r>
            <a:r>
              <a:rPr lang="tr-TR" dirty="0">
                <a:latin typeface="TimesNewRomanPSMT"/>
              </a:rPr>
              <a:t>, monoton iş, dinlenme molalarının </a:t>
            </a:r>
            <a:endParaRPr lang="tr-TR" dirty="0"/>
          </a:p>
          <a:p>
            <a:pPr marL="0" indent="0">
              <a:buNone/>
            </a:pPr>
            <a:r>
              <a:rPr lang="tr-TR" dirty="0" err="1">
                <a:latin typeface="TimesNewRomanPSMT"/>
              </a:rPr>
              <a:t>azlığı</a:t>
            </a:r>
            <a:r>
              <a:rPr lang="tr-TR" dirty="0">
                <a:latin typeface="TimesNewRomanPSMT"/>
              </a:rPr>
              <a:t> vb. (Ocaktan, 2014). </a:t>
            </a:r>
            <a:endParaRPr lang="tr-TR" dirty="0"/>
          </a:p>
          <a:p>
            <a:endParaRPr lang="tr-TR" dirty="0"/>
          </a:p>
        </p:txBody>
      </p:sp>
    </p:spTree>
    <p:extLst>
      <p:ext uri="{BB962C8B-B14F-4D97-AF65-F5344CB8AC3E}">
        <p14:creationId xmlns:p14="http://schemas.microsoft.com/office/powerpoint/2010/main" val="20037380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F2575D-D837-074C-9DBB-2E89A8A2D030}"/>
              </a:ext>
            </a:extLst>
          </p:cNvPr>
          <p:cNvSpPr>
            <a:spLocks noGrp="1"/>
          </p:cNvSpPr>
          <p:nvPr>
            <p:ph type="title"/>
          </p:nvPr>
        </p:nvSpPr>
        <p:spPr/>
        <p:txBody>
          <a:bodyPr/>
          <a:lstStyle/>
          <a:p>
            <a:r>
              <a:rPr lang="tr-TR" b="1" dirty="0">
                <a:latin typeface="TimesNewRomanPS"/>
              </a:rPr>
              <a:t>İş </a:t>
            </a:r>
            <a:r>
              <a:rPr lang="tr-TR" b="1" dirty="0" err="1">
                <a:latin typeface="TimesNewRomanPS"/>
              </a:rPr>
              <a:t>Sağlığı</a:t>
            </a:r>
            <a:r>
              <a:rPr lang="tr-TR" b="1" dirty="0">
                <a:latin typeface="TimesNewRomanPS"/>
              </a:rPr>
              <a:t> ve </a:t>
            </a:r>
            <a:r>
              <a:rPr lang="tr-TR" b="1" dirty="0" err="1">
                <a:latin typeface="TimesNewRomanPS"/>
              </a:rPr>
              <a:t>Güvenliği</a:t>
            </a:r>
            <a:r>
              <a:rPr lang="tr-TR" b="1" dirty="0">
                <a:latin typeface="TimesNewRomanPS"/>
              </a:rPr>
              <a:t> Nedir?</a:t>
            </a:r>
            <a:endParaRPr lang="tr-TR" dirty="0"/>
          </a:p>
        </p:txBody>
      </p:sp>
      <p:sp>
        <p:nvSpPr>
          <p:cNvPr id="3" name="İçerik Yer Tutucusu 2">
            <a:extLst>
              <a:ext uri="{FF2B5EF4-FFF2-40B4-BE49-F238E27FC236}">
                <a16:creationId xmlns:a16="http://schemas.microsoft.com/office/drawing/2014/main" id="{9B5C59B1-103E-BB40-9342-B9FE0F4DC6AF}"/>
              </a:ext>
            </a:extLst>
          </p:cNvPr>
          <p:cNvSpPr>
            <a:spLocks noGrp="1"/>
          </p:cNvSpPr>
          <p:nvPr>
            <p:ph idx="1"/>
          </p:nvPr>
        </p:nvSpPr>
        <p:spPr/>
        <p:txBody>
          <a:bodyPr/>
          <a:lstStyle/>
          <a:p>
            <a:pPr marL="0" indent="0">
              <a:buNone/>
            </a:pPr>
            <a:endParaRPr lang="tr-TR" dirty="0"/>
          </a:p>
          <a:p>
            <a:pPr algn="just"/>
            <a:r>
              <a:rPr lang="tr-TR" dirty="0" err="1">
                <a:latin typeface="TimesNewRomanPSMT"/>
              </a:rPr>
              <a:t>İs</a:t>
            </a:r>
            <a:r>
              <a:rPr lang="tr-TR" dirty="0">
                <a:latin typeface="TimesNewRomanPSMT"/>
              </a:rPr>
              <a:t>̧ </a:t>
            </a:r>
            <a:r>
              <a:rPr lang="tr-TR" dirty="0" err="1">
                <a:latin typeface="TimesNewRomanPSMT"/>
              </a:rPr>
              <a:t>sağlığı</a:t>
            </a:r>
            <a:r>
              <a:rPr lang="tr-TR" dirty="0">
                <a:latin typeface="TimesNewRomanPSMT"/>
              </a:rPr>
              <a:t> ve </a:t>
            </a:r>
            <a:r>
              <a:rPr lang="tr-TR" dirty="0" err="1">
                <a:latin typeface="TimesNewRomanPSMT"/>
              </a:rPr>
              <a:t>güvenliği</a:t>
            </a:r>
            <a:r>
              <a:rPr lang="tr-TR" dirty="0">
                <a:latin typeface="TimesNewRomanPSMT"/>
              </a:rPr>
              <a:t>, insanların iş ve mesleki </a:t>
            </a:r>
            <a:r>
              <a:rPr lang="tr-TR" dirty="0" err="1">
                <a:latin typeface="TimesNewRomanPSMT"/>
              </a:rPr>
              <a:t>yaşantısına</a:t>
            </a:r>
            <a:r>
              <a:rPr lang="tr-TR" dirty="0">
                <a:latin typeface="TimesNewRomanPSMT"/>
              </a:rPr>
              <a:t> </a:t>
            </a:r>
            <a:r>
              <a:rPr lang="tr-TR" dirty="0" err="1">
                <a:latin typeface="TimesNewRomanPSMT"/>
              </a:rPr>
              <a:t>yönelik</a:t>
            </a:r>
            <a:r>
              <a:rPr lang="tr-TR" dirty="0">
                <a:latin typeface="TimesNewRomanPSMT"/>
              </a:rPr>
              <a:t> olarak </a:t>
            </a:r>
            <a:r>
              <a:rPr lang="tr-TR" dirty="0" err="1">
                <a:latin typeface="TimesNewRomanPSMT"/>
              </a:rPr>
              <a:t>sağlık</a:t>
            </a:r>
            <a:r>
              <a:rPr lang="tr-TR" dirty="0">
                <a:latin typeface="TimesNewRomanPSMT"/>
              </a:rPr>
              <a:t> ve </a:t>
            </a:r>
            <a:r>
              <a:rPr lang="tr-TR" dirty="0" err="1">
                <a:latin typeface="TimesNewRomanPSMT"/>
              </a:rPr>
              <a:t>güvenliklerini</a:t>
            </a:r>
            <a:r>
              <a:rPr lang="tr-TR" dirty="0">
                <a:latin typeface="TimesNewRomanPSMT"/>
              </a:rPr>
              <a:t> </a:t>
            </a:r>
            <a:r>
              <a:rPr lang="tr-TR" dirty="0" err="1">
                <a:latin typeface="TimesNewRomanPSMT"/>
              </a:rPr>
              <a:t>düzenleyen</a:t>
            </a:r>
            <a:r>
              <a:rPr lang="tr-TR" dirty="0">
                <a:latin typeface="TimesNewRomanPSMT"/>
              </a:rPr>
              <a:t> yapıların, sistemlerin, hukuki ve siyasi kural ve </a:t>
            </a:r>
            <a:r>
              <a:rPr lang="tr-TR" dirty="0" err="1">
                <a:latin typeface="TimesNewRomanPSMT"/>
              </a:rPr>
              <a:t>yönetmeliklerin</a:t>
            </a:r>
            <a:r>
              <a:rPr lang="tr-TR" dirty="0">
                <a:latin typeface="TimesNewRomanPSMT"/>
              </a:rPr>
              <a:t> </a:t>
            </a:r>
            <a:r>
              <a:rPr lang="tr-TR" dirty="0" err="1">
                <a:latin typeface="TimesNewRomanPSMT"/>
              </a:rPr>
              <a:t>oluşturulması</a:t>
            </a:r>
            <a:r>
              <a:rPr lang="tr-TR" dirty="0">
                <a:latin typeface="TimesNewRomanPSMT"/>
              </a:rPr>
              <a:t>, tasarlanması, uygulama </a:t>
            </a:r>
            <a:r>
              <a:rPr lang="tr-TR" dirty="0" err="1">
                <a:latin typeface="TimesNewRomanPSMT"/>
              </a:rPr>
              <a:t>aşamasına</a:t>
            </a:r>
            <a:r>
              <a:rPr lang="tr-TR" dirty="0">
                <a:latin typeface="TimesNewRomanPSMT"/>
              </a:rPr>
              <a:t> </a:t>
            </a:r>
            <a:r>
              <a:rPr lang="tr-TR" dirty="0" err="1">
                <a:latin typeface="TimesNewRomanPSMT"/>
              </a:rPr>
              <a:t>geçilmesi</a:t>
            </a:r>
            <a:r>
              <a:rPr lang="tr-TR" dirty="0">
                <a:latin typeface="TimesNewRomanPSMT"/>
              </a:rPr>
              <a:t> ve yine </a:t>
            </a:r>
            <a:r>
              <a:rPr lang="tr-TR" dirty="0" err="1">
                <a:latin typeface="TimesNewRomanPSMT"/>
              </a:rPr>
              <a:t>düzenlenmesi</a:t>
            </a:r>
            <a:r>
              <a:rPr lang="tr-TR" dirty="0">
                <a:latin typeface="TimesNewRomanPSMT"/>
              </a:rPr>
              <a:t> ile ilgili </a:t>
            </a:r>
            <a:r>
              <a:rPr lang="tr-TR" dirty="0" err="1">
                <a:latin typeface="TimesNewRomanPSMT"/>
              </a:rPr>
              <a:t>disiplinel</a:t>
            </a:r>
            <a:r>
              <a:rPr lang="tr-TR" dirty="0">
                <a:latin typeface="TimesNewRomanPSMT"/>
              </a:rPr>
              <a:t> alanı </a:t>
            </a:r>
            <a:r>
              <a:rPr lang="tr-TR" dirty="0" err="1">
                <a:latin typeface="TimesNewRomanPSMT"/>
              </a:rPr>
              <a:t>oluşturmaktadır</a:t>
            </a:r>
            <a:r>
              <a:rPr lang="tr-TR" dirty="0">
                <a:latin typeface="TimesNewRomanPSMT"/>
              </a:rPr>
              <a:t>. </a:t>
            </a:r>
            <a:endParaRPr lang="tr-TR" dirty="0"/>
          </a:p>
          <a:p>
            <a:endParaRPr lang="tr-TR" dirty="0"/>
          </a:p>
        </p:txBody>
      </p:sp>
    </p:spTree>
    <p:extLst>
      <p:ext uri="{BB962C8B-B14F-4D97-AF65-F5344CB8AC3E}">
        <p14:creationId xmlns:p14="http://schemas.microsoft.com/office/powerpoint/2010/main" val="3386499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AF9112-BF96-CF4D-943D-64201A00282B}"/>
              </a:ext>
            </a:extLst>
          </p:cNvPr>
          <p:cNvSpPr>
            <a:spLocks noGrp="1"/>
          </p:cNvSpPr>
          <p:nvPr>
            <p:ph type="title"/>
          </p:nvPr>
        </p:nvSpPr>
        <p:spPr/>
        <p:txBody>
          <a:bodyPr>
            <a:normAutofit/>
          </a:bodyPr>
          <a:lstStyle/>
          <a:p>
            <a:r>
              <a:rPr lang="tr-TR" dirty="0">
                <a:latin typeface="TimesNewRomanPSMT"/>
              </a:rPr>
              <a:t>Riske </a:t>
            </a:r>
            <a:r>
              <a:rPr lang="tr-TR" dirty="0" err="1">
                <a:latin typeface="TimesNewRomanPSMT"/>
              </a:rPr>
              <a:t>ilişkin</a:t>
            </a:r>
            <a:r>
              <a:rPr lang="tr-TR" dirty="0">
                <a:latin typeface="TimesNewRomanPSMT"/>
              </a:rPr>
              <a:t> </a:t>
            </a:r>
            <a:r>
              <a:rPr lang="tr-TR" dirty="0" err="1">
                <a:latin typeface="TimesNewRomanPSMT"/>
              </a:rPr>
              <a:t>örnekler</a:t>
            </a:r>
            <a:r>
              <a:rPr lang="tr-TR" dirty="0">
                <a:latin typeface="TimesNewRomanPSMT"/>
              </a:rPr>
              <a:t>: </a:t>
            </a:r>
            <a:endParaRPr lang="tr-TR" dirty="0"/>
          </a:p>
        </p:txBody>
      </p:sp>
      <p:sp>
        <p:nvSpPr>
          <p:cNvPr id="3" name="İçerik Yer Tutucusu 2">
            <a:extLst>
              <a:ext uri="{FF2B5EF4-FFF2-40B4-BE49-F238E27FC236}">
                <a16:creationId xmlns:a16="http://schemas.microsoft.com/office/drawing/2014/main" id="{E1708097-411E-E84C-AFBC-AF4A07FC2661}"/>
              </a:ext>
            </a:extLst>
          </p:cNvPr>
          <p:cNvSpPr>
            <a:spLocks noGrp="1"/>
          </p:cNvSpPr>
          <p:nvPr>
            <p:ph idx="1"/>
          </p:nvPr>
        </p:nvSpPr>
        <p:spPr/>
        <p:txBody>
          <a:bodyPr>
            <a:normAutofit fontScale="85000" lnSpcReduction="20000"/>
          </a:bodyPr>
          <a:lstStyle/>
          <a:p>
            <a:pPr algn="just"/>
            <a:r>
              <a:rPr lang="tr-TR" dirty="0">
                <a:latin typeface="TimesNewRomanPSMT"/>
              </a:rPr>
              <a:t>Makinada </a:t>
            </a:r>
            <a:r>
              <a:rPr lang="tr-TR" dirty="0" err="1">
                <a:latin typeface="TimesNewRomanPSMT"/>
              </a:rPr>
              <a:t>çalışırken</a:t>
            </a:r>
            <a:r>
              <a:rPr lang="tr-TR" dirty="0">
                <a:latin typeface="TimesNewRomanPSMT"/>
              </a:rPr>
              <a:t> elin makinanın operasyon noktasına kaptırılması, </a:t>
            </a:r>
            <a:endParaRPr lang="tr-TR" dirty="0">
              <a:latin typeface="SymbolMT"/>
            </a:endParaRPr>
          </a:p>
          <a:p>
            <a:pPr marL="0" indent="0" algn="just">
              <a:buNone/>
            </a:pPr>
            <a:r>
              <a:rPr lang="tr-TR" dirty="0">
                <a:latin typeface="TimesNewRomanPSMT"/>
              </a:rPr>
              <a:t>parmakların kopması </a:t>
            </a:r>
            <a:r>
              <a:rPr lang="tr-TR" dirty="0" err="1">
                <a:latin typeface="TimesNewRomanPSMT"/>
              </a:rPr>
              <a:t>olasılığı</a:t>
            </a:r>
            <a:r>
              <a:rPr lang="tr-TR" dirty="0">
                <a:latin typeface="TimesNewRomanPSMT"/>
              </a:rPr>
              <a:t>, </a:t>
            </a:r>
            <a:endParaRPr lang="tr-TR" dirty="0">
              <a:latin typeface="SymbolMT"/>
            </a:endParaRPr>
          </a:p>
          <a:p>
            <a:pPr algn="just"/>
            <a:r>
              <a:rPr lang="tr-TR" dirty="0">
                <a:latin typeface="TimesNewRomanPSMT"/>
              </a:rPr>
              <a:t>Makinada </a:t>
            </a:r>
            <a:r>
              <a:rPr lang="tr-TR" dirty="0" err="1">
                <a:latin typeface="TimesNewRomanPSMT"/>
              </a:rPr>
              <a:t>çalışırken</a:t>
            </a:r>
            <a:r>
              <a:rPr lang="tr-TR" dirty="0">
                <a:latin typeface="TimesNewRomanPSMT"/>
              </a:rPr>
              <a:t> </a:t>
            </a:r>
            <a:r>
              <a:rPr lang="tr-TR" dirty="0" err="1">
                <a:latin typeface="TimesNewRomanPSMT"/>
              </a:rPr>
              <a:t>gövdedeki</a:t>
            </a:r>
            <a:r>
              <a:rPr lang="tr-TR" dirty="0">
                <a:latin typeface="TimesNewRomanPSMT"/>
              </a:rPr>
              <a:t> elektrik </a:t>
            </a:r>
            <a:r>
              <a:rPr lang="tr-TR" dirty="0" err="1">
                <a:latin typeface="TimesNewRomanPSMT"/>
              </a:rPr>
              <a:t>kaçağı</a:t>
            </a:r>
            <a:r>
              <a:rPr lang="tr-TR" dirty="0">
                <a:latin typeface="TimesNewRomanPSMT"/>
              </a:rPr>
              <a:t> nedeni ile elektrik akımına </a:t>
            </a:r>
            <a:endParaRPr lang="tr-TR" dirty="0">
              <a:latin typeface="SymbolMT"/>
            </a:endParaRPr>
          </a:p>
          <a:p>
            <a:pPr marL="0" indent="0" algn="just">
              <a:buNone/>
            </a:pPr>
            <a:r>
              <a:rPr lang="tr-TR" dirty="0">
                <a:latin typeface="TimesNewRomanPSMT"/>
              </a:rPr>
              <a:t>kapılma, yanma/</a:t>
            </a:r>
            <a:r>
              <a:rPr lang="tr-TR" dirty="0" err="1">
                <a:latin typeface="TimesNewRomanPSMT"/>
              </a:rPr>
              <a:t>ölüm</a:t>
            </a:r>
            <a:r>
              <a:rPr lang="tr-TR" dirty="0">
                <a:latin typeface="TimesNewRomanPSMT"/>
              </a:rPr>
              <a:t> </a:t>
            </a:r>
            <a:r>
              <a:rPr lang="tr-TR" dirty="0" err="1">
                <a:latin typeface="TimesNewRomanPSMT"/>
              </a:rPr>
              <a:t>olasılığı</a:t>
            </a:r>
            <a:r>
              <a:rPr lang="tr-TR" dirty="0">
                <a:latin typeface="TimesNewRomanPSMT"/>
              </a:rPr>
              <a:t>, </a:t>
            </a:r>
            <a:endParaRPr lang="tr-TR" dirty="0">
              <a:latin typeface="SymbolMT"/>
            </a:endParaRPr>
          </a:p>
          <a:p>
            <a:pPr algn="just"/>
            <a:r>
              <a:rPr lang="tr-TR" dirty="0">
                <a:latin typeface="TimesNewRomanPSMT"/>
              </a:rPr>
              <a:t>Merdivenden </a:t>
            </a:r>
            <a:r>
              <a:rPr lang="tr-TR" dirty="0" err="1">
                <a:latin typeface="TimesNewRomanPSMT"/>
              </a:rPr>
              <a:t>düşme</a:t>
            </a:r>
            <a:r>
              <a:rPr lang="tr-TR" dirty="0">
                <a:latin typeface="TimesNewRomanPSMT"/>
              </a:rPr>
              <a:t> yaralanma, hayatını kaybetme </a:t>
            </a:r>
            <a:r>
              <a:rPr lang="tr-TR" dirty="0" err="1">
                <a:latin typeface="TimesNewRomanPSMT"/>
              </a:rPr>
              <a:t>olasılığı</a:t>
            </a:r>
            <a:r>
              <a:rPr lang="tr-TR" dirty="0">
                <a:latin typeface="TimesNewRomanPSMT"/>
              </a:rPr>
              <a:t>, </a:t>
            </a:r>
            <a:endParaRPr lang="tr-TR" dirty="0">
              <a:latin typeface="SymbolMT"/>
            </a:endParaRPr>
          </a:p>
          <a:p>
            <a:pPr algn="just"/>
            <a:r>
              <a:rPr lang="tr-TR" dirty="0" err="1">
                <a:latin typeface="TimesNewRomanPSMT"/>
              </a:rPr>
              <a:t>İstiflenmis</a:t>
            </a:r>
            <a:r>
              <a:rPr lang="tr-TR" dirty="0">
                <a:latin typeface="TimesNewRomanPSMT"/>
              </a:rPr>
              <a:t>̧ malzemenin devrilmesi, devrilen malzemenin altında kalan </a:t>
            </a:r>
            <a:r>
              <a:rPr lang="tr-TR" dirty="0" err="1">
                <a:latin typeface="TimesNewRomanPSMT"/>
              </a:rPr>
              <a:t>işçinin</a:t>
            </a:r>
            <a:r>
              <a:rPr lang="tr-TR" dirty="0">
                <a:latin typeface="TimesNewRomanPSMT"/>
              </a:rPr>
              <a:t> </a:t>
            </a:r>
            <a:endParaRPr lang="tr-TR" dirty="0">
              <a:latin typeface="SymbolMT"/>
            </a:endParaRPr>
          </a:p>
          <a:p>
            <a:pPr marL="0" indent="0" algn="just">
              <a:buNone/>
            </a:pPr>
            <a:r>
              <a:rPr lang="tr-TR" dirty="0">
                <a:latin typeface="TimesNewRomanPSMT"/>
              </a:rPr>
              <a:t>yaralanması ya da hayatını kaybetmesi </a:t>
            </a:r>
            <a:r>
              <a:rPr lang="tr-TR" dirty="0" err="1">
                <a:latin typeface="TimesNewRomanPSMT"/>
              </a:rPr>
              <a:t>olasılığı</a:t>
            </a:r>
            <a:r>
              <a:rPr lang="tr-TR" dirty="0">
                <a:latin typeface="TimesNewRomanPSMT"/>
              </a:rPr>
              <a:t>, </a:t>
            </a:r>
            <a:endParaRPr lang="tr-TR" dirty="0">
              <a:latin typeface="SymbolMT"/>
            </a:endParaRPr>
          </a:p>
          <a:p>
            <a:pPr algn="just"/>
            <a:r>
              <a:rPr lang="tr-TR" dirty="0" err="1">
                <a:latin typeface="TimesNewRomanPSMT"/>
              </a:rPr>
              <a:t>Gürültu</a:t>
            </a:r>
            <a:r>
              <a:rPr lang="tr-TR" dirty="0">
                <a:latin typeface="TimesNewRomanPSMT"/>
              </a:rPr>
              <a:t>̈ nedeniyle </a:t>
            </a:r>
            <a:r>
              <a:rPr lang="tr-TR" dirty="0" err="1">
                <a:latin typeface="TimesNewRomanPSMT"/>
              </a:rPr>
              <a:t>işitme</a:t>
            </a:r>
            <a:r>
              <a:rPr lang="tr-TR" dirty="0">
                <a:latin typeface="TimesNewRomanPSMT"/>
              </a:rPr>
              <a:t> kaybına </a:t>
            </a:r>
            <a:r>
              <a:rPr lang="tr-TR" dirty="0" err="1">
                <a:latin typeface="TimesNewRomanPSMT"/>
              </a:rPr>
              <a:t>uğrama</a:t>
            </a:r>
            <a:r>
              <a:rPr lang="tr-TR" dirty="0">
                <a:latin typeface="TimesNewRomanPSMT"/>
              </a:rPr>
              <a:t> </a:t>
            </a:r>
            <a:r>
              <a:rPr lang="tr-TR" dirty="0" err="1">
                <a:latin typeface="TimesNewRomanPSMT"/>
              </a:rPr>
              <a:t>olasılığı</a:t>
            </a:r>
            <a:r>
              <a:rPr lang="tr-TR" dirty="0">
                <a:latin typeface="TimesNewRomanPSMT"/>
              </a:rPr>
              <a:t> vb. </a:t>
            </a:r>
            <a:endParaRPr lang="tr-TR" dirty="0">
              <a:latin typeface="SymbolMT"/>
            </a:endParaRPr>
          </a:p>
          <a:p>
            <a:endParaRPr lang="tr-TR" dirty="0"/>
          </a:p>
        </p:txBody>
      </p:sp>
    </p:spTree>
    <p:extLst>
      <p:ext uri="{BB962C8B-B14F-4D97-AF65-F5344CB8AC3E}">
        <p14:creationId xmlns:p14="http://schemas.microsoft.com/office/powerpoint/2010/main" val="1440036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5BF58E-F7D4-D442-8AD9-CD038CE78C59}"/>
              </a:ext>
            </a:extLst>
          </p:cNvPr>
          <p:cNvSpPr>
            <a:spLocks noGrp="1"/>
          </p:cNvSpPr>
          <p:nvPr>
            <p:ph type="title"/>
          </p:nvPr>
        </p:nvSpPr>
        <p:spPr/>
        <p:txBody>
          <a:bodyPr>
            <a:noAutofit/>
          </a:bodyPr>
          <a:lstStyle/>
          <a:p>
            <a:r>
              <a:rPr lang="tr-TR" sz="2400" b="1" dirty="0" err="1">
                <a:latin typeface="TimesNewRomanPS"/>
              </a:rPr>
              <a:t>İs</a:t>
            </a:r>
            <a:r>
              <a:rPr lang="tr-TR" sz="2400" b="1" dirty="0">
                <a:latin typeface="TimesNewRomanPS"/>
              </a:rPr>
              <a:t>̧ Kazası veya Meslek </a:t>
            </a:r>
            <a:r>
              <a:rPr lang="tr-TR" sz="2400" b="1" dirty="0" err="1">
                <a:latin typeface="TimesNewRomanPS"/>
              </a:rPr>
              <a:t>Hastalığı</a:t>
            </a:r>
            <a:r>
              <a:rPr lang="tr-TR" sz="2400" b="1" dirty="0">
                <a:latin typeface="TimesNewRomanPS"/>
              </a:rPr>
              <a:t> Durumunda 5510 Sayılı Sosyal Sigortalar ve Genel </a:t>
            </a:r>
            <a:r>
              <a:rPr lang="tr-TR" sz="2400" b="1" dirty="0" err="1">
                <a:latin typeface="TimesNewRomanPS"/>
              </a:rPr>
              <a:t>Sağlık</a:t>
            </a:r>
            <a:r>
              <a:rPr lang="tr-TR" sz="2400" b="1" dirty="0">
                <a:latin typeface="TimesNewRomanPS"/>
              </a:rPr>
              <a:t> Sigortası Kanunu’nda </a:t>
            </a:r>
            <a:r>
              <a:rPr lang="tr-TR" sz="2400" b="1" dirty="0" err="1">
                <a:latin typeface="TimesNewRomanPS"/>
              </a:rPr>
              <a:t>Çalışanlara</a:t>
            </a:r>
            <a:r>
              <a:rPr lang="tr-TR" sz="2400" b="1" dirty="0">
                <a:latin typeface="TimesNewRomanPS"/>
              </a:rPr>
              <a:t> </a:t>
            </a:r>
            <a:r>
              <a:rPr lang="tr-TR" sz="2400" b="1" dirty="0" err="1">
                <a:latin typeface="TimesNewRomanPS"/>
              </a:rPr>
              <a:t>Sağlanan</a:t>
            </a:r>
            <a:r>
              <a:rPr lang="tr-TR" sz="2400" b="1" dirty="0">
                <a:latin typeface="TimesNewRomanPS"/>
              </a:rPr>
              <a:t> Haklar ve </a:t>
            </a:r>
            <a:r>
              <a:rPr lang="tr-TR" sz="2400" b="1" dirty="0" err="1">
                <a:latin typeface="TimesNewRomanPS"/>
              </a:rPr>
              <a:t>Yükümlülükler</a:t>
            </a:r>
            <a:r>
              <a:rPr lang="tr-TR" sz="2400" b="1" dirty="0">
                <a:latin typeface="TimesNewRomanPS"/>
              </a:rPr>
              <a:t> </a:t>
            </a:r>
            <a:br>
              <a:rPr lang="tr-TR" sz="2400" dirty="0"/>
            </a:br>
            <a:endParaRPr lang="tr-TR" sz="2400" dirty="0"/>
          </a:p>
        </p:txBody>
      </p:sp>
      <p:sp>
        <p:nvSpPr>
          <p:cNvPr id="3" name="İçerik Yer Tutucusu 2">
            <a:extLst>
              <a:ext uri="{FF2B5EF4-FFF2-40B4-BE49-F238E27FC236}">
                <a16:creationId xmlns:a16="http://schemas.microsoft.com/office/drawing/2014/main" id="{ED755340-6E9E-E340-A640-E75F31EBCCD4}"/>
              </a:ext>
            </a:extLst>
          </p:cNvPr>
          <p:cNvSpPr>
            <a:spLocks noGrp="1"/>
          </p:cNvSpPr>
          <p:nvPr>
            <p:ph idx="1"/>
          </p:nvPr>
        </p:nvSpPr>
        <p:spPr/>
        <p:txBody>
          <a:bodyPr>
            <a:noAutofit/>
          </a:bodyPr>
          <a:lstStyle/>
          <a:p>
            <a:pPr marL="0" indent="0" algn="just">
              <a:buNone/>
            </a:pPr>
            <a:r>
              <a:rPr lang="tr-TR" sz="2300" b="1" dirty="0" err="1">
                <a:latin typeface="TimesNewRomanPS"/>
              </a:rPr>
              <a:t>İs</a:t>
            </a:r>
            <a:r>
              <a:rPr lang="tr-TR" sz="2300" b="1" dirty="0">
                <a:latin typeface="TimesNewRomanPS"/>
              </a:rPr>
              <a:t>̧ kazası veya meslek </a:t>
            </a:r>
            <a:r>
              <a:rPr lang="tr-TR" sz="2300" b="1" dirty="0" err="1">
                <a:latin typeface="TimesNewRomanPS"/>
              </a:rPr>
              <a:t>hastalığı</a:t>
            </a:r>
            <a:r>
              <a:rPr lang="tr-TR" sz="2300" b="1" dirty="0">
                <a:latin typeface="TimesNewRomanPS"/>
              </a:rPr>
              <a:t> sigortasından </a:t>
            </a:r>
            <a:r>
              <a:rPr lang="tr-TR" sz="2300" b="1" dirty="0" err="1">
                <a:latin typeface="TimesNewRomanPS"/>
              </a:rPr>
              <a:t>sağlanan</a:t>
            </a:r>
            <a:r>
              <a:rPr lang="tr-TR" sz="2300" b="1" dirty="0">
                <a:latin typeface="TimesNewRomanPS"/>
              </a:rPr>
              <a:t> haklar </a:t>
            </a:r>
            <a:r>
              <a:rPr lang="tr-TR" sz="2300" b="1" dirty="0" err="1">
                <a:latin typeface="TimesNewRomanPS"/>
              </a:rPr>
              <a:t>şunlardır</a:t>
            </a:r>
            <a:r>
              <a:rPr lang="tr-TR" sz="2300" b="1" dirty="0">
                <a:latin typeface="TimesNewRomanPS"/>
              </a:rPr>
              <a:t> (m.16): </a:t>
            </a:r>
            <a:endParaRPr lang="tr-TR" sz="2300" dirty="0"/>
          </a:p>
          <a:p>
            <a:pPr marL="0" indent="0" algn="just">
              <a:buNone/>
            </a:pPr>
            <a:r>
              <a:rPr lang="tr-TR" sz="2300" dirty="0">
                <a:latin typeface="TimesNewRomanPSMT"/>
              </a:rPr>
              <a:t>a) Sigortalıya, </a:t>
            </a:r>
            <a:r>
              <a:rPr lang="tr-TR" sz="2300" dirty="0" err="1">
                <a:latin typeface="TimesNewRomanPSMT"/>
              </a:rPr>
              <a:t>geçici</a:t>
            </a:r>
            <a:r>
              <a:rPr lang="tr-TR" sz="2300" dirty="0">
                <a:latin typeface="TimesNewRomanPSMT"/>
              </a:rPr>
              <a:t> iş </a:t>
            </a:r>
            <a:r>
              <a:rPr lang="tr-TR" sz="2300" dirty="0" err="1">
                <a:latin typeface="TimesNewRomanPSMT"/>
              </a:rPr>
              <a:t>göremezlik</a:t>
            </a:r>
            <a:r>
              <a:rPr lang="tr-TR" sz="2300" dirty="0">
                <a:latin typeface="TimesNewRomanPSMT"/>
              </a:rPr>
              <a:t> </a:t>
            </a:r>
            <a:r>
              <a:rPr lang="tr-TR" sz="2300" dirty="0" err="1">
                <a:latin typeface="TimesNewRomanPSMT"/>
              </a:rPr>
              <a:t>süresince</a:t>
            </a:r>
            <a:r>
              <a:rPr lang="tr-TR" sz="2300" dirty="0">
                <a:latin typeface="TimesNewRomanPSMT"/>
              </a:rPr>
              <a:t> </a:t>
            </a:r>
            <a:r>
              <a:rPr lang="tr-TR" sz="2300" dirty="0" err="1">
                <a:latin typeface="TimesNewRomanPSMT"/>
              </a:rPr>
              <a:t>günlük</a:t>
            </a:r>
            <a:r>
              <a:rPr lang="tr-TR" sz="2300" dirty="0">
                <a:latin typeface="TimesNewRomanPSMT"/>
              </a:rPr>
              <a:t> </a:t>
            </a:r>
            <a:r>
              <a:rPr lang="tr-TR" sz="2300" dirty="0" err="1">
                <a:latin typeface="TimesNewRomanPSMT"/>
              </a:rPr>
              <a:t>geçici</a:t>
            </a:r>
            <a:r>
              <a:rPr lang="tr-TR" sz="2300" dirty="0">
                <a:latin typeface="TimesNewRomanPSMT"/>
              </a:rPr>
              <a:t> iş </a:t>
            </a:r>
            <a:r>
              <a:rPr lang="tr-TR" sz="2300" dirty="0" err="1">
                <a:latin typeface="TimesNewRomanPSMT"/>
              </a:rPr>
              <a:t>göremezlik</a:t>
            </a:r>
            <a:r>
              <a:rPr lang="tr-TR" sz="2300" dirty="0">
                <a:latin typeface="TimesNewRomanPSMT"/>
              </a:rPr>
              <a:t> </a:t>
            </a:r>
            <a:r>
              <a:rPr lang="tr-TR" sz="2300" dirty="0" err="1">
                <a:latin typeface="TimesNewRomanPSMT"/>
              </a:rPr>
              <a:t>ödeneği</a:t>
            </a:r>
            <a:r>
              <a:rPr lang="tr-TR" sz="2300" dirty="0">
                <a:latin typeface="TimesNewRomanPSMT"/>
              </a:rPr>
              <a:t> verilmesi. </a:t>
            </a:r>
            <a:endParaRPr lang="tr-TR" sz="2300" dirty="0"/>
          </a:p>
          <a:p>
            <a:pPr marL="0" indent="0" algn="just">
              <a:buNone/>
            </a:pPr>
            <a:r>
              <a:rPr lang="tr-TR" sz="2300" dirty="0">
                <a:latin typeface="TimesNewRomanPSMT"/>
              </a:rPr>
              <a:t>b) Sigortalıya </a:t>
            </a:r>
            <a:r>
              <a:rPr lang="tr-TR" sz="2300" dirty="0" err="1">
                <a:latin typeface="TimesNewRomanPSMT"/>
              </a:rPr>
              <a:t>sürekli</a:t>
            </a:r>
            <a:r>
              <a:rPr lang="tr-TR" sz="2300" dirty="0">
                <a:latin typeface="TimesNewRomanPSMT"/>
              </a:rPr>
              <a:t> iş </a:t>
            </a:r>
            <a:r>
              <a:rPr lang="tr-TR" sz="2300" dirty="0" err="1">
                <a:latin typeface="TimesNewRomanPSMT"/>
              </a:rPr>
              <a:t>göremezlik</a:t>
            </a:r>
            <a:r>
              <a:rPr lang="tr-TR" sz="2300" dirty="0">
                <a:latin typeface="TimesNewRomanPSMT"/>
              </a:rPr>
              <a:t> geliri </a:t>
            </a:r>
            <a:r>
              <a:rPr lang="tr-TR" sz="2300" dirty="0" err="1">
                <a:latin typeface="TimesNewRomanPSMT"/>
              </a:rPr>
              <a:t>bağlanması</a:t>
            </a:r>
            <a:r>
              <a:rPr lang="tr-TR" sz="2300" dirty="0">
                <a:latin typeface="TimesNewRomanPSMT"/>
              </a:rPr>
              <a:t>. </a:t>
            </a:r>
            <a:endParaRPr lang="tr-TR" sz="2300" dirty="0"/>
          </a:p>
          <a:p>
            <a:pPr marL="0" indent="0" algn="just">
              <a:buNone/>
            </a:pPr>
            <a:r>
              <a:rPr lang="tr-TR" sz="2300" dirty="0">
                <a:latin typeface="TimesNewRomanPSMT"/>
              </a:rPr>
              <a:t>c) </a:t>
            </a:r>
            <a:r>
              <a:rPr lang="tr-TR" sz="2300" dirty="0" err="1">
                <a:latin typeface="TimesNewRomanPSMT"/>
              </a:rPr>
              <a:t>İs</a:t>
            </a:r>
            <a:r>
              <a:rPr lang="tr-TR" sz="2300" dirty="0">
                <a:latin typeface="TimesNewRomanPSMT"/>
              </a:rPr>
              <a:t>̧ kazası veya meslek </a:t>
            </a:r>
            <a:r>
              <a:rPr lang="tr-TR" sz="2300" dirty="0" err="1">
                <a:latin typeface="TimesNewRomanPSMT"/>
              </a:rPr>
              <a:t>hastalığı</a:t>
            </a:r>
            <a:r>
              <a:rPr lang="tr-TR" sz="2300" dirty="0">
                <a:latin typeface="TimesNewRomanPSMT"/>
              </a:rPr>
              <a:t> sonucu </a:t>
            </a:r>
            <a:r>
              <a:rPr lang="tr-TR" sz="2300" dirty="0" err="1">
                <a:latin typeface="TimesNewRomanPSMT"/>
              </a:rPr>
              <a:t>ölen</a:t>
            </a:r>
            <a:r>
              <a:rPr lang="tr-TR" sz="2300" dirty="0">
                <a:latin typeface="TimesNewRomanPSMT"/>
              </a:rPr>
              <a:t> sigortalının hak sahiplerine, gelir </a:t>
            </a:r>
            <a:r>
              <a:rPr lang="tr-TR" sz="2300" dirty="0" err="1">
                <a:latin typeface="TimesNewRomanPSMT"/>
              </a:rPr>
              <a:t>bağlanması</a:t>
            </a:r>
            <a:r>
              <a:rPr lang="tr-TR" sz="2300" dirty="0">
                <a:latin typeface="TimesNewRomanPSMT"/>
              </a:rPr>
              <a:t>. </a:t>
            </a:r>
            <a:endParaRPr lang="tr-TR" sz="2300" dirty="0"/>
          </a:p>
          <a:p>
            <a:pPr marL="0" indent="0" algn="just">
              <a:buNone/>
            </a:pPr>
            <a:r>
              <a:rPr lang="tr-TR" sz="2300" dirty="0">
                <a:latin typeface="TimesNewRomanPSMT"/>
              </a:rPr>
              <a:t>d) Gelir </a:t>
            </a:r>
            <a:r>
              <a:rPr lang="tr-TR" sz="2300" dirty="0" err="1">
                <a:latin typeface="TimesNewRomanPSMT"/>
              </a:rPr>
              <a:t>bağlanmıs</a:t>
            </a:r>
            <a:r>
              <a:rPr lang="tr-TR" sz="2300" dirty="0">
                <a:latin typeface="TimesNewRomanPSMT"/>
              </a:rPr>
              <a:t>̧ olan kız </a:t>
            </a:r>
            <a:r>
              <a:rPr lang="tr-TR" sz="2300" dirty="0" err="1">
                <a:latin typeface="TimesNewRomanPSMT"/>
              </a:rPr>
              <a:t>çocuklarına</a:t>
            </a:r>
            <a:r>
              <a:rPr lang="tr-TR" sz="2300" dirty="0">
                <a:latin typeface="TimesNewRomanPSMT"/>
              </a:rPr>
              <a:t> evlenme </a:t>
            </a:r>
            <a:r>
              <a:rPr lang="tr-TR" sz="2300" dirty="0" err="1">
                <a:latin typeface="TimesNewRomanPSMT"/>
              </a:rPr>
              <a:t>ödeneği</a:t>
            </a:r>
            <a:r>
              <a:rPr lang="tr-TR" sz="2300" dirty="0">
                <a:latin typeface="TimesNewRomanPSMT"/>
              </a:rPr>
              <a:t> verilmesi.</a:t>
            </a:r>
            <a:br>
              <a:rPr lang="tr-TR" sz="2300" dirty="0">
                <a:latin typeface="TimesNewRomanPSMT"/>
              </a:rPr>
            </a:br>
            <a:r>
              <a:rPr lang="tr-TR" sz="2300" dirty="0">
                <a:latin typeface="TimesNewRomanPSMT"/>
              </a:rPr>
              <a:t>e) </a:t>
            </a:r>
            <a:r>
              <a:rPr lang="tr-TR" sz="2300" dirty="0" err="1">
                <a:latin typeface="TimesNewRomanPSMT"/>
              </a:rPr>
              <a:t>İs</a:t>
            </a:r>
            <a:r>
              <a:rPr lang="tr-TR" sz="2300" dirty="0">
                <a:latin typeface="TimesNewRomanPSMT"/>
              </a:rPr>
              <a:t>̧ kazası ve meslek </a:t>
            </a:r>
            <a:r>
              <a:rPr lang="tr-TR" sz="2300" dirty="0" err="1">
                <a:latin typeface="TimesNewRomanPSMT"/>
              </a:rPr>
              <a:t>hastalığı</a:t>
            </a:r>
            <a:r>
              <a:rPr lang="tr-TR" sz="2300" dirty="0">
                <a:latin typeface="TimesNewRomanPSMT"/>
              </a:rPr>
              <a:t> sonucu </a:t>
            </a:r>
            <a:r>
              <a:rPr lang="tr-TR" sz="2300" dirty="0" err="1">
                <a:latin typeface="TimesNewRomanPSMT"/>
              </a:rPr>
              <a:t>ölen</a:t>
            </a:r>
            <a:r>
              <a:rPr lang="tr-TR" sz="2300" dirty="0">
                <a:latin typeface="TimesNewRomanPSMT"/>
              </a:rPr>
              <a:t> sigortalı </a:t>
            </a:r>
            <a:r>
              <a:rPr lang="tr-TR" sz="2300" dirty="0" err="1">
                <a:latin typeface="TimesNewRomanPSMT"/>
              </a:rPr>
              <a:t>için</a:t>
            </a:r>
            <a:r>
              <a:rPr lang="tr-TR" sz="2300" dirty="0">
                <a:latin typeface="TimesNewRomanPSMT"/>
              </a:rPr>
              <a:t> cenaze </a:t>
            </a:r>
            <a:r>
              <a:rPr lang="tr-TR" sz="2300" dirty="0" err="1">
                <a:latin typeface="TimesNewRomanPSMT"/>
              </a:rPr>
              <a:t>ödeneği</a:t>
            </a:r>
            <a:r>
              <a:rPr lang="tr-TR" sz="2300" dirty="0">
                <a:latin typeface="TimesNewRomanPSMT"/>
              </a:rPr>
              <a:t> verilmesi. </a:t>
            </a:r>
            <a:endParaRPr lang="tr-TR" sz="2300" dirty="0"/>
          </a:p>
          <a:p>
            <a:endParaRPr lang="tr-TR" sz="2300" dirty="0"/>
          </a:p>
        </p:txBody>
      </p:sp>
    </p:spTree>
    <p:extLst>
      <p:ext uri="{BB962C8B-B14F-4D97-AF65-F5344CB8AC3E}">
        <p14:creationId xmlns:p14="http://schemas.microsoft.com/office/powerpoint/2010/main" val="6547830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D8EBC6-B16D-8C49-9BF2-047AD305B70B}"/>
              </a:ext>
            </a:extLst>
          </p:cNvPr>
          <p:cNvSpPr>
            <a:spLocks noGrp="1"/>
          </p:cNvSpPr>
          <p:nvPr>
            <p:ph type="title"/>
          </p:nvPr>
        </p:nvSpPr>
        <p:spPr/>
        <p:txBody>
          <a:bodyPr>
            <a:normAutofit fontScale="90000"/>
          </a:bodyPr>
          <a:lstStyle/>
          <a:p>
            <a:r>
              <a:rPr lang="tr-TR" b="1" dirty="0" err="1">
                <a:latin typeface="TimesNewRomanPS"/>
              </a:rPr>
              <a:t>İs</a:t>
            </a:r>
            <a:r>
              <a:rPr lang="tr-TR" b="1" dirty="0">
                <a:latin typeface="TimesNewRomanPS"/>
              </a:rPr>
              <a:t>̧ kazası ve meslek </a:t>
            </a:r>
            <a:r>
              <a:rPr lang="tr-TR" b="1" dirty="0" err="1">
                <a:latin typeface="TimesNewRomanPS"/>
              </a:rPr>
              <a:t>hastalığı</a:t>
            </a:r>
            <a:r>
              <a:rPr lang="tr-TR" b="1" dirty="0">
                <a:latin typeface="TimesNewRomanPS"/>
              </a:rPr>
              <a:t> ile hastalık bakımından </a:t>
            </a:r>
            <a:r>
              <a:rPr lang="tr-TR" b="1" dirty="0" err="1">
                <a:latin typeface="TimesNewRomanPS"/>
              </a:rPr>
              <a:t>işverenin</a:t>
            </a:r>
            <a:r>
              <a:rPr lang="tr-TR" b="1" dirty="0">
                <a:latin typeface="TimesNewRomanPS"/>
              </a:rPr>
              <a:t> ve </a:t>
            </a:r>
            <a:r>
              <a:rPr lang="tr-TR" b="1" dirty="0" err="1">
                <a:latin typeface="TimesNewRomanPS"/>
              </a:rPr>
              <a:t>üçüncu</a:t>
            </a:r>
            <a:r>
              <a:rPr lang="tr-TR" b="1" dirty="0">
                <a:latin typeface="TimesNewRomanPS"/>
              </a:rPr>
              <a:t>̈ </a:t>
            </a:r>
            <a:r>
              <a:rPr lang="tr-TR" b="1" dirty="0" err="1">
                <a:latin typeface="TimesNewRomanPS"/>
              </a:rPr>
              <a:t>kişilerin</a:t>
            </a:r>
            <a:r>
              <a:rPr lang="tr-TR" b="1" dirty="0">
                <a:latin typeface="TimesNewRomanPS"/>
              </a:rPr>
              <a:t> </a:t>
            </a:r>
            <a:r>
              <a:rPr lang="tr-TR" b="1" dirty="0" err="1">
                <a:latin typeface="TimesNewRomanPS"/>
              </a:rPr>
              <a:t>sorumluluğu</a:t>
            </a:r>
            <a:r>
              <a:rPr lang="tr-TR" b="1" dirty="0">
                <a:latin typeface="TimesNewRomanPS"/>
              </a:rPr>
              <a:t> </a:t>
            </a:r>
            <a:endParaRPr lang="tr-TR" dirty="0"/>
          </a:p>
        </p:txBody>
      </p:sp>
      <p:sp>
        <p:nvSpPr>
          <p:cNvPr id="3" name="İçerik Yer Tutucusu 2">
            <a:extLst>
              <a:ext uri="{FF2B5EF4-FFF2-40B4-BE49-F238E27FC236}">
                <a16:creationId xmlns:a16="http://schemas.microsoft.com/office/drawing/2014/main" id="{99C52865-292A-E243-AC2B-0BC4F938D62D}"/>
              </a:ext>
            </a:extLst>
          </p:cNvPr>
          <p:cNvSpPr>
            <a:spLocks noGrp="1"/>
          </p:cNvSpPr>
          <p:nvPr>
            <p:ph idx="1"/>
          </p:nvPr>
        </p:nvSpPr>
        <p:spPr/>
        <p:txBody>
          <a:bodyPr>
            <a:normAutofit lnSpcReduction="10000"/>
          </a:bodyPr>
          <a:lstStyle/>
          <a:p>
            <a:r>
              <a:rPr lang="tr-TR" dirty="0">
                <a:latin typeface="TimesNewRomanPSMT"/>
              </a:rPr>
              <a:t>MADDE 21- </a:t>
            </a:r>
            <a:r>
              <a:rPr lang="tr-TR" dirty="0" err="1">
                <a:latin typeface="TimesNewRomanPSMT"/>
              </a:rPr>
              <a:t>İs</a:t>
            </a:r>
            <a:r>
              <a:rPr lang="tr-TR" dirty="0">
                <a:latin typeface="TimesNewRomanPSMT"/>
              </a:rPr>
              <a:t>̧ kazası ve meslek </a:t>
            </a:r>
            <a:r>
              <a:rPr lang="tr-TR" dirty="0" err="1">
                <a:latin typeface="TimesNewRomanPSMT"/>
              </a:rPr>
              <a:t>hastalığı</a:t>
            </a:r>
            <a:r>
              <a:rPr lang="tr-TR" dirty="0">
                <a:latin typeface="TimesNewRomanPSMT"/>
              </a:rPr>
              <a:t>, </a:t>
            </a:r>
            <a:r>
              <a:rPr lang="tr-TR" dirty="0" err="1">
                <a:latin typeface="TimesNewRomanPSMT"/>
              </a:rPr>
              <a:t>işverenin</a:t>
            </a:r>
            <a:r>
              <a:rPr lang="tr-TR" dirty="0">
                <a:latin typeface="TimesNewRomanPSMT"/>
              </a:rPr>
              <a:t> kastı veya sigortalıların </a:t>
            </a:r>
            <a:r>
              <a:rPr lang="tr-TR" dirty="0" err="1">
                <a:latin typeface="TimesNewRomanPSMT"/>
              </a:rPr>
              <a:t>sağlığını</a:t>
            </a:r>
            <a:r>
              <a:rPr lang="tr-TR" dirty="0">
                <a:latin typeface="TimesNewRomanPSMT"/>
              </a:rPr>
              <a:t> koruma ve iş </a:t>
            </a:r>
            <a:r>
              <a:rPr lang="tr-TR" dirty="0" err="1">
                <a:latin typeface="TimesNewRomanPSMT"/>
              </a:rPr>
              <a:t>güvenliği</a:t>
            </a:r>
            <a:r>
              <a:rPr lang="tr-TR" dirty="0">
                <a:latin typeface="TimesNewRomanPSMT"/>
              </a:rPr>
              <a:t> mevzuatına aykırı bir hareketi sonucu meydana </a:t>
            </a:r>
            <a:r>
              <a:rPr lang="tr-TR" dirty="0" err="1">
                <a:latin typeface="TimesNewRomanPSMT"/>
              </a:rPr>
              <a:t>gelmişse</a:t>
            </a:r>
            <a:r>
              <a:rPr lang="tr-TR" dirty="0">
                <a:latin typeface="TimesNewRomanPSMT"/>
              </a:rPr>
              <a:t>, Kurumca sigortalıya veya hak sahiplerine bu Kanun </a:t>
            </a:r>
            <a:r>
              <a:rPr lang="tr-TR" dirty="0" err="1">
                <a:latin typeface="TimesNewRomanPSMT"/>
              </a:rPr>
              <a:t>gereğince</a:t>
            </a:r>
            <a:r>
              <a:rPr lang="tr-TR" dirty="0">
                <a:latin typeface="TimesNewRomanPSMT"/>
              </a:rPr>
              <a:t> yapılan veya ileride yapılması gereken </a:t>
            </a:r>
            <a:r>
              <a:rPr lang="tr-TR" dirty="0" err="1">
                <a:latin typeface="TimesNewRomanPSMT"/>
              </a:rPr>
              <a:t>ödemeler</a:t>
            </a:r>
            <a:r>
              <a:rPr lang="tr-TR" dirty="0">
                <a:latin typeface="TimesNewRomanPSMT"/>
              </a:rPr>
              <a:t> ile </a:t>
            </a:r>
            <a:r>
              <a:rPr lang="tr-TR" dirty="0" err="1">
                <a:latin typeface="TimesNewRomanPSMT"/>
              </a:rPr>
              <a:t>bağlanan</a:t>
            </a:r>
            <a:r>
              <a:rPr lang="tr-TR" dirty="0">
                <a:latin typeface="TimesNewRomanPSMT"/>
              </a:rPr>
              <a:t> gelirin </a:t>
            </a:r>
            <a:r>
              <a:rPr lang="tr-TR" dirty="0" err="1">
                <a:latin typeface="TimesNewRomanPSMT"/>
              </a:rPr>
              <a:t>başladığı</a:t>
            </a:r>
            <a:r>
              <a:rPr lang="tr-TR" dirty="0">
                <a:latin typeface="TimesNewRomanPSMT"/>
              </a:rPr>
              <a:t> tarihteki ilk </a:t>
            </a:r>
            <a:r>
              <a:rPr lang="tr-TR" dirty="0" err="1">
                <a:latin typeface="TimesNewRomanPSMT"/>
              </a:rPr>
              <a:t>peşin</a:t>
            </a:r>
            <a:r>
              <a:rPr lang="tr-TR" dirty="0">
                <a:latin typeface="TimesNewRomanPSMT"/>
              </a:rPr>
              <a:t> sermaye </a:t>
            </a:r>
            <a:r>
              <a:rPr lang="tr-TR" dirty="0" err="1">
                <a:latin typeface="TimesNewRomanPSMT"/>
              </a:rPr>
              <a:t>değeri</a:t>
            </a:r>
            <a:r>
              <a:rPr lang="tr-TR" dirty="0">
                <a:latin typeface="TimesNewRomanPSMT"/>
              </a:rPr>
              <a:t> toplamı, sigortalı veya hak sahiplerinin </a:t>
            </a:r>
            <a:r>
              <a:rPr lang="tr-TR" dirty="0" err="1">
                <a:latin typeface="TimesNewRomanPSMT"/>
              </a:rPr>
              <a:t>işverenden</a:t>
            </a:r>
            <a:r>
              <a:rPr lang="tr-TR" dirty="0">
                <a:latin typeface="TimesNewRomanPSMT"/>
              </a:rPr>
              <a:t> isteyebilecekleri tutarlarla sınırlı olmak </a:t>
            </a:r>
            <a:r>
              <a:rPr lang="tr-TR" dirty="0" err="1">
                <a:latin typeface="TimesNewRomanPSMT"/>
              </a:rPr>
              <a:t>üzere</a:t>
            </a:r>
            <a:r>
              <a:rPr lang="tr-TR" dirty="0">
                <a:latin typeface="TimesNewRomanPSMT"/>
              </a:rPr>
              <a:t>, Kurumca </a:t>
            </a:r>
            <a:r>
              <a:rPr lang="tr-TR" dirty="0" err="1">
                <a:latin typeface="TimesNewRomanPSMT"/>
              </a:rPr>
              <a:t>işverene</a:t>
            </a:r>
            <a:r>
              <a:rPr lang="tr-TR" dirty="0">
                <a:latin typeface="TimesNewRomanPSMT"/>
              </a:rPr>
              <a:t> </a:t>
            </a:r>
            <a:r>
              <a:rPr lang="tr-TR" dirty="0" err="1">
                <a:latin typeface="TimesNewRomanPSMT"/>
              </a:rPr>
              <a:t>ödettirilir</a:t>
            </a:r>
            <a:r>
              <a:rPr lang="tr-TR" dirty="0">
                <a:latin typeface="TimesNewRomanPSMT"/>
              </a:rPr>
              <a:t>. </a:t>
            </a:r>
            <a:endParaRPr lang="tr-TR" dirty="0"/>
          </a:p>
          <a:p>
            <a:endParaRPr lang="tr-TR" dirty="0"/>
          </a:p>
        </p:txBody>
      </p:sp>
    </p:spTree>
    <p:extLst>
      <p:ext uri="{BB962C8B-B14F-4D97-AF65-F5344CB8AC3E}">
        <p14:creationId xmlns:p14="http://schemas.microsoft.com/office/powerpoint/2010/main" val="19325066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E4AAED6-9BBF-C949-9646-F467AED0D7F6}"/>
              </a:ext>
            </a:extLst>
          </p:cNvPr>
          <p:cNvSpPr>
            <a:spLocks noGrp="1"/>
          </p:cNvSpPr>
          <p:nvPr>
            <p:ph type="title"/>
          </p:nvPr>
        </p:nvSpPr>
        <p:spPr/>
        <p:txBody>
          <a:bodyPr>
            <a:normAutofit fontScale="90000"/>
          </a:bodyPr>
          <a:lstStyle/>
          <a:p>
            <a:r>
              <a:rPr lang="tr-TR" b="1" dirty="0">
                <a:latin typeface="TimesNewRomanPS"/>
              </a:rPr>
              <a:t>Sigortalının kendisinden kaynaklanan sebeplerle tedavi </a:t>
            </a:r>
            <a:r>
              <a:rPr lang="tr-TR" b="1" dirty="0" err="1">
                <a:latin typeface="TimesNewRomanPS"/>
              </a:rPr>
              <a:t>süresinin</a:t>
            </a:r>
            <a:r>
              <a:rPr lang="tr-TR" b="1" dirty="0">
                <a:latin typeface="TimesNewRomanPS"/>
              </a:rPr>
              <a:t> uzaması, iş </a:t>
            </a:r>
            <a:r>
              <a:rPr lang="tr-TR" b="1" dirty="0" err="1">
                <a:latin typeface="TimesNewRomanPS"/>
              </a:rPr>
              <a:t>göremezliğinin</a:t>
            </a:r>
            <a:r>
              <a:rPr lang="tr-TR" b="1" dirty="0">
                <a:latin typeface="TimesNewRomanPS"/>
              </a:rPr>
              <a:t> artması </a:t>
            </a:r>
            <a:endParaRPr lang="tr-TR" dirty="0"/>
          </a:p>
        </p:txBody>
      </p:sp>
      <p:sp>
        <p:nvSpPr>
          <p:cNvPr id="3" name="İçerik Yer Tutucusu 2">
            <a:extLst>
              <a:ext uri="{FF2B5EF4-FFF2-40B4-BE49-F238E27FC236}">
                <a16:creationId xmlns:a16="http://schemas.microsoft.com/office/drawing/2014/main" id="{22AB6E09-ABA2-F948-81CD-8BE341EA1EC4}"/>
              </a:ext>
            </a:extLst>
          </p:cNvPr>
          <p:cNvSpPr>
            <a:spLocks noGrp="1"/>
          </p:cNvSpPr>
          <p:nvPr>
            <p:ph idx="1"/>
          </p:nvPr>
        </p:nvSpPr>
        <p:spPr/>
        <p:txBody>
          <a:bodyPr>
            <a:normAutofit fontScale="85000" lnSpcReduction="20000"/>
          </a:bodyPr>
          <a:lstStyle/>
          <a:p>
            <a:r>
              <a:rPr lang="tr-TR" dirty="0">
                <a:latin typeface="TimesNewRomanPSMT"/>
              </a:rPr>
              <a:t>MADDE 22- Sigortalının </a:t>
            </a:r>
            <a:r>
              <a:rPr lang="tr-TR" dirty="0" err="1">
                <a:latin typeface="TimesNewRomanPSMT"/>
              </a:rPr>
              <a:t>aşağıdaki</a:t>
            </a:r>
            <a:r>
              <a:rPr lang="tr-TR" dirty="0">
                <a:latin typeface="TimesNewRomanPSMT"/>
              </a:rPr>
              <a:t> sayılan nedenlerden dolayı iş kazasına veya meslek </a:t>
            </a:r>
            <a:r>
              <a:rPr lang="tr-TR" dirty="0" err="1">
                <a:latin typeface="TimesNewRomanPSMT"/>
              </a:rPr>
              <a:t>hastalığına</a:t>
            </a:r>
            <a:r>
              <a:rPr lang="tr-TR" dirty="0">
                <a:latin typeface="TimesNewRomanPSMT"/>
              </a:rPr>
              <a:t> </a:t>
            </a:r>
            <a:r>
              <a:rPr lang="tr-TR" dirty="0" err="1">
                <a:latin typeface="TimesNewRomanPSMT"/>
              </a:rPr>
              <a:t>uğraması</a:t>
            </a:r>
            <a:r>
              <a:rPr lang="tr-TR" dirty="0">
                <a:latin typeface="TimesNewRomanPSMT"/>
              </a:rPr>
              <a:t>, hastalanması, tedavi </a:t>
            </a:r>
            <a:r>
              <a:rPr lang="tr-TR" dirty="0" err="1">
                <a:latin typeface="TimesNewRomanPSMT"/>
              </a:rPr>
              <a:t>süresinin</a:t>
            </a:r>
            <a:r>
              <a:rPr lang="tr-TR" dirty="0">
                <a:latin typeface="TimesNewRomanPSMT"/>
              </a:rPr>
              <a:t> uzaması veya iş </a:t>
            </a:r>
            <a:r>
              <a:rPr lang="tr-TR" dirty="0" err="1">
                <a:latin typeface="TimesNewRomanPSMT"/>
              </a:rPr>
              <a:t>göremezliğinin</a:t>
            </a:r>
            <a:r>
              <a:rPr lang="tr-TR" dirty="0">
                <a:latin typeface="TimesNewRomanPSMT"/>
              </a:rPr>
              <a:t> artması hallerinde </a:t>
            </a:r>
            <a:r>
              <a:rPr lang="tr-TR" dirty="0" err="1">
                <a:latin typeface="TimesNewRomanPSMT"/>
              </a:rPr>
              <a:t>geçici</a:t>
            </a:r>
            <a:r>
              <a:rPr lang="tr-TR" dirty="0">
                <a:latin typeface="TimesNewRomanPSMT"/>
              </a:rPr>
              <a:t> iş </a:t>
            </a:r>
            <a:r>
              <a:rPr lang="tr-TR" dirty="0" err="1">
                <a:latin typeface="TimesNewRomanPSMT"/>
              </a:rPr>
              <a:t>göremezlik</a:t>
            </a:r>
            <a:r>
              <a:rPr lang="tr-TR" dirty="0">
                <a:latin typeface="TimesNewRomanPSMT"/>
              </a:rPr>
              <a:t> </a:t>
            </a:r>
            <a:r>
              <a:rPr lang="tr-TR" dirty="0" err="1">
                <a:latin typeface="TimesNewRomanPSMT"/>
              </a:rPr>
              <a:t>ödeneği</a:t>
            </a:r>
            <a:r>
              <a:rPr lang="tr-TR" dirty="0">
                <a:latin typeface="TimesNewRomanPSMT"/>
              </a:rPr>
              <a:t> veya </a:t>
            </a:r>
            <a:r>
              <a:rPr lang="tr-TR" dirty="0" err="1">
                <a:latin typeface="TimesNewRomanPSMT"/>
              </a:rPr>
              <a:t>sürekli</a:t>
            </a:r>
            <a:r>
              <a:rPr lang="tr-TR" dirty="0">
                <a:latin typeface="TimesNewRomanPSMT"/>
              </a:rPr>
              <a:t> iş </a:t>
            </a:r>
            <a:r>
              <a:rPr lang="tr-TR" dirty="0" err="1">
                <a:latin typeface="TimesNewRomanPSMT"/>
              </a:rPr>
              <a:t>göremezlik</a:t>
            </a:r>
            <a:r>
              <a:rPr lang="tr-TR" dirty="0">
                <a:latin typeface="TimesNewRomanPSMT"/>
              </a:rPr>
              <a:t> geliri; </a:t>
            </a:r>
            <a:endParaRPr lang="tr-TR" dirty="0"/>
          </a:p>
          <a:p>
            <a:r>
              <a:rPr lang="tr-TR" dirty="0">
                <a:latin typeface="TimesNewRomanPSMT"/>
              </a:rPr>
              <a:t>a) Ceza </a:t>
            </a:r>
            <a:r>
              <a:rPr lang="tr-TR" dirty="0" err="1">
                <a:latin typeface="TimesNewRomanPSMT"/>
              </a:rPr>
              <a:t>sorumluluğu</a:t>
            </a:r>
            <a:r>
              <a:rPr lang="tr-TR" dirty="0">
                <a:latin typeface="TimesNewRomanPSMT"/>
              </a:rPr>
              <a:t> olmayanlar ile kabul edilebilir bir mazereti olanlar </a:t>
            </a:r>
            <a:r>
              <a:rPr lang="tr-TR" dirty="0" err="1">
                <a:latin typeface="TimesNewRomanPSMT"/>
              </a:rPr>
              <a:t>haric</a:t>
            </a:r>
            <a:r>
              <a:rPr lang="tr-TR" dirty="0">
                <a:latin typeface="TimesNewRomanPSMT"/>
              </a:rPr>
              <a:t>̧, sigortalının iş kazası, meslek </a:t>
            </a:r>
            <a:r>
              <a:rPr lang="tr-TR" dirty="0" err="1">
                <a:latin typeface="TimesNewRomanPSMT"/>
              </a:rPr>
              <a:t>hastalığı</a:t>
            </a:r>
            <a:r>
              <a:rPr lang="tr-TR" dirty="0">
                <a:latin typeface="TimesNewRomanPSMT"/>
              </a:rPr>
              <a:t>, hastalık ve analık nedeniyle hekimin </a:t>
            </a:r>
            <a:r>
              <a:rPr lang="tr-TR" dirty="0" err="1">
                <a:latin typeface="TimesNewRomanPSMT"/>
              </a:rPr>
              <a:t>bildirdiği</a:t>
            </a:r>
            <a:r>
              <a:rPr lang="tr-TR" dirty="0">
                <a:latin typeface="TimesNewRomanPSMT"/>
              </a:rPr>
              <a:t> tedbir ve tavsiyelere uymaması sonucu tedavi </a:t>
            </a:r>
            <a:r>
              <a:rPr lang="tr-TR" dirty="0" err="1">
                <a:latin typeface="TimesNewRomanPSMT"/>
              </a:rPr>
              <a:t>süresinin</a:t>
            </a:r>
            <a:r>
              <a:rPr lang="tr-TR" dirty="0">
                <a:latin typeface="TimesNewRomanPSMT"/>
              </a:rPr>
              <a:t> uzamasına veya iş </a:t>
            </a:r>
            <a:r>
              <a:rPr lang="tr-TR" dirty="0" err="1">
                <a:latin typeface="TimesNewRomanPSMT"/>
              </a:rPr>
              <a:t>göremezlik</a:t>
            </a:r>
            <a:r>
              <a:rPr lang="tr-TR" dirty="0">
                <a:latin typeface="TimesNewRomanPSMT"/>
              </a:rPr>
              <a:t> oranının artmasına, </a:t>
            </a:r>
            <a:r>
              <a:rPr lang="tr-TR" dirty="0" err="1">
                <a:latin typeface="TimesNewRomanPSMT"/>
              </a:rPr>
              <a:t>malûl</a:t>
            </a:r>
            <a:r>
              <a:rPr lang="tr-TR" dirty="0">
                <a:latin typeface="TimesNewRomanPSMT"/>
              </a:rPr>
              <a:t> kalmasına neden olması halinde, uzayan tedavi </a:t>
            </a:r>
            <a:r>
              <a:rPr lang="tr-TR" dirty="0" err="1">
                <a:latin typeface="TimesNewRomanPSMT"/>
              </a:rPr>
              <a:t>süresi</a:t>
            </a:r>
            <a:r>
              <a:rPr lang="tr-TR" dirty="0">
                <a:latin typeface="TimesNewRomanPSMT"/>
              </a:rPr>
              <a:t> veya artan iş </a:t>
            </a:r>
            <a:r>
              <a:rPr lang="tr-TR" dirty="0" err="1">
                <a:latin typeface="TimesNewRomanPSMT"/>
              </a:rPr>
              <a:t>göremezlik</a:t>
            </a:r>
            <a:r>
              <a:rPr lang="tr-TR" dirty="0">
                <a:latin typeface="TimesNewRomanPSMT"/>
              </a:rPr>
              <a:t> oranı esas alınarak </a:t>
            </a:r>
            <a:r>
              <a:rPr lang="tr-TR" dirty="0" err="1">
                <a:latin typeface="TimesNewRomanPSMT"/>
              </a:rPr>
              <a:t>dörtte</a:t>
            </a:r>
            <a:r>
              <a:rPr lang="tr-TR" dirty="0">
                <a:latin typeface="TimesNewRomanPSMT"/>
              </a:rPr>
              <a:t> birine kadarı Kurumca eksiltilir. </a:t>
            </a:r>
            <a:endParaRPr lang="tr-TR" dirty="0"/>
          </a:p>
        </p:txBody>
      </p:sp>
    </p:spTree>
    <p:extLst>
      <p:ext uri="{BB962C8B-B14F-4D97-AF65-F5344CB8AC3E}">
        <p14:creationId xmlns:p14="http://schemas.microsoft.com/office/powerpoint/2010/main" val="9414502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57D317-3DCA-F44C-AEC8-6F6C17FD4373}"/>
              </a:ext>
            </a:extLst>
          </p:cNvPr>
          <p:cNvSpPr>
            <a:spLocks noGrp="1"/>
          </p:cNvSpPr>
          <p:nvPr>
            <p:ph type="title"/>
          </p:nvPr>
        </p:nvSpPr>
        <p:spPr/>
        <p:txBody>
          <a:bodyPr>
            <a:normAutofit fontScale="90000"/>
          </a:bodyPr>
          <a:lstStyle/>
          <a:p>
            <a:r>
              <a:rPr lang="tr-TR" dirty="0"/>
              <a:t>ÖRNEK SORULAR</a:t>
            </a:r>
            <a:br>
              <a:rPr lang="tr-TR" dirty="0"/>
            </a:br>
            <a:r>
              <a:rPr lang="tr-TR" dirty="0"/>
              <a:t>1)</a:t>
            </a:r>
          </a:p>
        </p:txBody>
      </p:sp>
      <p:sp>
        <p:nvSpPr>
          <p:cNvPr id="3" name="İçerik Yer Tutucusu 2">
            <a:extLst>
              <a:ext uri="{FF2B5EF4-FFF2-40B4-BE49-F238E27FC236}">
                <a16:creationId xmlns:a16="http://schemas.microsoft.com/office/drawing/2014/main" id="{3C7418D5-7C11-F84D-9C09-1E5FCCFFF2C1}"/>
              </a:ext>
            </a:extLst>
          </p:cNvPr>
          <p:cNvSpPr>
            <a:spLocks noGrp="1"/>
          </p:cNvSpPr>
          <p:nvPr>
            <p:ph idx="1"/>
          </p:nvPr>
        </p:nvSpPr>
        <p:spPr/>
        <p:txBody>
          <a:bodyPr>
            <a:normAutofit fontScale="85000" lnSpcReduction="20000"/>
          </a:bodyPr>
          <a:lstStyle/>
          <a:p>
            <a:r>
              <a:rPr lang="tr-TR" dirty="0" err="1">
                <a:latin typeface="TimesNewRomanPSMT"/>
              </a:rPr>
              <a:t>Aşağıdakilerden</a:t>
            </a:r>
            <a:r>
              <a:rPr lang="tr-TR" dirty="0">
                <a:latin typeface="TimesNewRomanPSMT"/>
              </a:rPr>
              <a:t> hangisi insanların iş ve mesleki </a:t>
            </a:r>
            <a:r>
              <a:rPr lang="tr-TR" dirty="0" err="1">
                <a:latin typeface="TimesNewRomanPSMT"/>
              </a:rPr>
              <a:t>yaşantısına</a:t>
            </a:r>
            <a:r>
              <a:rPr lang="tr-TR" dirty="0">
                <a:latin typeface="TimesNewRomanPSMT"/>
              </a:rPr>
              <a:t> </a:t>
            </a:r>
            <a:r>
              <a:rPr lang="tr-TR" dirty="0" err="1">
                <a:latin typeface="TimesNewRomanPSMT"/>
              </a:rPr>
              <a:t>yönelik</a:t>
            </a:r>
            <a:r>
              <a:rPr lang="tr-TR" dirty="0">
                <a:latin typeface="TimesNewRomanPSMT"/>
              </a:rPr>
              <a:t> olarak </a:t>
            </a:r>
            <a:r>
              <a:rPr lang="tr-TR" dirty="0" err="1">
                <a:latin typeface="TimesNewRomanPSMT"/>
              </a:rPr>
              <a:t>sağlık</a:t>
            </a:r>
            <a:r>
              <a:rPr lang="tr-TR" dirty="0">
                <a:latin typeface="TimesNewRomanPSMT"/>
              </a:rPr>
              <a:t> ve </a:t>
            </a:r>
            <a:r>
              <a:rPr lang="tr-TR" dirty="0" err="1">
                <a:latin typeface="TimesNewRomanPSMT"/>
              </a:rPr>
              <a:t>güvenliklerini</a:t>
            </a:r>
            <a:r>
              <a:rPr lang="tr-TR" dirty="0">
                <a:latin typeface="TimesNewRomanPSMT"/>
              </a:rPr>
              <a:t> </a:t>
            </a:r>
            <a:r>
              <a:rPr lang="tr-TR" dirty="0" err="1">
                <a:latin typeface="TimesNewRomanPSMT"/>
              </a:rPr>
              <a:t>düzenleyen</a:t>
            </a:r>
            <a:r>
              <a:rPr lang="tr-TR" dirty="0">
                <a:latin typeface="TimesNewRomanPSMT"/>
              </a:rPr>
              <a:t> yapıların, sistemlerin, hukuki ve siyasi kural ve </a:t>
            </a:r>
            <a:r>
              <a:rPr lang="tr-TR" dirty="0" err="1">
                <a:latin typeface="TimesNewRomanPSMT"/>
              </a:rPr>
              <a:t>yönetmeliklerin</a:t>
            </a:r>
            <a:r>
              <a:rPr lang="tr-TR" dirty="0">
                <a:latin typeface="TimesNewRomanPSMT"/>
              </a:rPr>
              <a:t> </a:t>
            </a:r>
            <a:r>
              <a:rPr lang="tr-TR" dirty="0" err="1">
                <a:latin typeface="TimesNewRomanPSMT"/>
              </a:rPr>
              <a:t>oluşturulması</a:t>
            </a:r>
            <a:r>
              <a:rPr lang="tr-TR" dirty="0">
                <a:latin typeface="TimesNewRomanPSMT"/>
              </a:rPr>
              <a:t>, tasarlanması, uygulama </a:t>
            </a:r>
            <a:r>
              <a:rPr lang="tr-TR" dirty="0" err="1">
                <a:latin typeface="TimesNewRomanPSMT"/>
              </a:rPr>
              <a:t>aşamasına</a:t>
            </a:r>
            <a:r>
              <a:rPr lang="tr-TR" dirty="0">
                <a:latin typeface="TimesNewRomanPSMT"/>
              </a:rPr>
              <a:t> </a:t>
            </a:r>
            <a:r>
              <a:rPr lang="tr-TR" dirty="0" err="1">
                <a:latin typeface="TimesNewRomanPSMT"/>
              </a:rPr>
              <a:t>geçilmesi</a:t>
            </a:r>
            <a:r>
              <a:rPr lang="tr-TR" dirty="0">
                <a:latin typeface="TimesNewRomanPSMT"/>
              </a:rPr>
              <a:t> ve yine </a:t>
            </a:r>
            <a:r>
              <a:rPr lang="tr-TR" dirty="0" err="1">
                <a:latin typeface="TimesNewRomanPSMT"/>
              </a:rPr>
              <a:t>düzenlenmesi</a:t>
            </a:r>
            <a:r>
              <a:rPr lang="tr-TR" dirty="0">
                <a:latin typeface="TimesNewRomanPSMT"/>
              </a:rPr>
              <a:t> ile ilgili bir </a:t>
            </a:r>
            <a:r>
              <a:rPr lang="tr-TR" dirty="0" err="1">
                <a:latin typeface="TimesNewRomanPSMT"/>
              </a:rPr>
              <a:t>disiplinel</a:t>
            </a:r>
            <a:r>
              <a:rPr lang="tr-TR" dirty="0">
                <a:latin typeface="TimesNewRomanPSMT"/>
              </a:rPr>
              <a:t> alanı </a:t>
            </a:r>
            <a:r>
              <a:rPr lang="tr-TR" dirty="0" err="1">
                <a:latin typeface="TimesNewRomanPSMT"/>
              </a:rPr>
              <a:t>oluşturmaktadır</a:t>
            </a:r>
            <a:r>
              <a:rPr lang="tr-TR" dirty="0">
                <a:latin typeface="TimesNewRomanPSMT"/>
              </a:rPr>
              <a:t>? </a:t>
            </a:r>
            <a:endParaRPr lang="tr-TR" dirty="0"/>
          </a:p>
          <a:p>
            <a:pPr marL="514350" indent="-514350">
              <a:buFont typeface="+mj-lt"/>
              <a:buAutoNum type="alphaLcParenR"/>
            </a:pPr>
            <a:r>
              <a:rPr lang="tr-TR" dirty="0" err="1">
                <a:latin typeface="TimesNewRomanPSMT"/>
              </a:rPr>
              <a:t>İs</a:t>
            </a:r>
            <a:r>
              <a:rPr lang="tr-TR" dirty="0">
                <a:latin typeface="TimesNewRomanPSMT"/>
              </a:rPr>
              <a:t>̧ </a:t>
            </a:r>
            <a:r>
              <a:rPr lang="tr-TR" dirty="0" err="1">
                <a:latin typeface="TimesNewRomanPSMT"/>
              </a:rPr>
              <a:t>sağlığı</a:t>
            </a:r>
            <a:r>
              <a:rPr lang="tr-TR" dirty="0">
                <a:latin typeface="TimesNewRomanPSMT"/>
              </a:rPr>
              <a:t> ve </a:t>
            </a:r>
            <a:r>
              <a:rPr lang="tr-TR" dirty="0" err="1">
                <a:latin typeface="TimesNewRomanPSMT"/>
              </a:rPr>
              <a:t>güvenliği</a:t>
            </a:r>
            <a:r>
              <a:rPr lang="tr-TR" dirty="0">
                <a:latin typeface="TimesNewRomanPSMT"/>
              </a:rPr>
              <a:t> </a:t>
            </a:r>
          </a:p>
          <a:p>
            <a:pPr marL="514350" indent="-514350">
              <a:buFont typeface="+mj-lt"/>
              <a:buAutoNum type="alphaLcParenR"/>
            </a:pPr>
            <a:r>
              <a:rPr lang="tr-TR" dirty="0" err="1">
                <a:latin typeface="TimesNewRomanPSMT"/>
              </a:rPr>
              <a:t>İs</a:t>
            </a:r>
            <a:r>
              <a:rPr lang="tr-TR" dirty="0">
                <a:latin typeface="TimesNewRomanPSMT"/>
              </a:rPr>
              <a:t>̧ kazası </a:t>
            </a:r>
          </a:p>
          <a:p>
            <a:pPr marL="514350" indent="-514350">
              <a:buFont typeface="+mj-lt"/>
              <a:buAutoNum type="alphaLcParenR"/>
            </a:pPr>
            <a:r>
              <a:rPr lang="tr-TR" dirty="0">
                <a:latin typeface="TimesNewRomanPSMT"/>
              </a:rPr>
              <a:t>Meslek incelemesi </a:t>
            </a:r>
          </a:p>
          <a:p>
            <a:pPr marL="514350" indent="-514350">
              <a:buFont typeface="+mj-lt"/>
              <a:buAutoNum type="alphaLcParenR"/>
            </a:pPr>
            <a:r>
              <a:rPr lang="tr-TR" dirty="0" err="1">
                <a:latin typeface="TimesNewRomanPSMT"/>
              </a:rPr>
              <a:t>İs</a:t>
            </a:r>
            <a:r>
              <a:rPr lang="tr-TR" dirty="0">
                <a:latin typeface="TimesNewRomanPSMT"/>
              </a:rPr>
              <a:t>̧ </a:t>
            </a:r>
            <a:r>
              <a:rPr lang="tr-TR" dirty="0" err="1">
                <a:latin typeface="TimesNewRomanPSMT"/>
              </a:rPr>
              <a:t>araştırması</a:t>
            </a:r>
            <a:r>
              <a:rPr lang="tr-TR" dirty="0">
                <a:latin typeface="TimesNewRomanPSMT"/>
              </a:rPr>
              <a:t> </a:t>
            </a:r>
          </a:p>
          <a:p>
            <a:pPr marL="514350" indent="-514350">
              <a:buFont typeface="+mj-lt"/>
              <a:buAutoNum type="alphaLcParenR"/>
            </a:pPr>
            <a:r>
              <a:rPr lang="tr-TR" dirty="0">
                <a:latin typeface="TimesNewRomanPSMT"/>
              </a:rPr>
              <a:t>Meslek </a:t>
            </a:r>
            <a:r>
              <a:rPr lang="tr-TR" dirty="0" err="1">
                <a:latin typeface="TimesNewRomanPSMT"/>
              </a:rPr>
              <a:t>hastalığı</a:t>
            </a:r>
            <a:r>
              <a:rPr lang="tr-TR" dirty="0">
                <a:latin typeface="TimesNewRomanPSMT"/>
              </a:rPr>
              <a:t> </a:t>
            </a:r>
          </a:p>
          <a:p>
            <a:endParaRPr lang="tr-TR" dirty="0"/>
          </a:p>
        </p:txBody>
      </p:sp>
    </p:spTree>
    <p:extLst>
      <p:ext uri="{BB962C8B-B14F-4D97-AF65-F5344CB8AC3E}">
        <p14:creationId xmlns:p14="http://schemas.microsoft.com/office/powerpoint/2010/main" val="33407543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26224D-FAB3-9240-81DF-B9E6EA77E118}"/>
              </a:ext>
            </a:extLst>
          </p:cNvPr>
          <p:cNvSpPr>
            <a:spLocks noGrp="1"/>
          </p:cNvSpPr>
          <p:nvPr>
            <p:ph type="title"/>
          </p:nvPr>
        </p:nvSpPr>
        <p:spPr/>
        <p:txBody>
          <a:bodyPr/>
          <a:lstStyle/>
          <a:p>
            <a:r>
              <a:rPr lang="tr-TR" dirty="0"/>
              <a:t>2)</a:t>
            </a:r>
          </a:p>
        </p:txBody>
      </p:sp>
      <p:sp>
        <p:nvSpPr>
          <p:cNvPr id="3" name="İçerik Yer Tutucusu 2">
            <a:extLst>
              <a:ext uri="{FF2B5EF4-FFF2-40B4-BE49-F238E27FC236}">
                <a16:creationId xmlns:a16="http://schemas.microsoft.com/office/drawing/2014/main" id="{CB0F7E43-806C-1049-9D43-20AC1C73E90E}"/>
              </a:ext>
            </a:extLst>
          </p:cNvPr>
          <p:cNvSpPr>
            <a:spLocks noGrp="1"/>
          </p:cNvSpPr>
          <p:nvPr>
            <p:ph idx="1"/>
          </p:nvPr>
        </p:nvSpPr>
        <p:spPr/>
        <p:txBody>
          <a:bodyPr>
            <a:normAutofit fontScale="92500" lnSpcReduction="20000"/>
          </a:bodyPr>
          <a:lstStyle/>
          <a:p>
            <a:r>
              <a:rPr lang="tr-TR" dirty="0">
                <a:latin typeface="TimesNewRomanPSMT"/>
              </a:rPr>
              <a:t>Uluslararası </a:t>
            </a:r>
            <a:r>
              <a:rPr lang="tr-TR" dirty="0" err="1">
                <a:latin typeface="TimesNewRomanPSMT"/>
              </a:rPr>
              <a:t>Çalışma</a:t>
            </a:r>
            <a:r>
              <a:rPr lang="tr-TR" dirty="0">
                <a:latin typeface="TimesNewRomanPSMT"/>
              </a:rPr>
              <a:t> </a:t>
            </a:r>
            <a:r>
              <a:rPr lang="tr-TR" dirty="0" err="1">
                <a:latin typeface="TimesNewRomanPSMT"/>
              </a:rPr>
              <a:t>Örgütu</a:t>
            </a:r>
            <a:r>
              <a:rPr lang="tr-TR" dirty="0">
                <a:latin typeface="TimesNewRomanPSMT"/>
              </a:rPr>
              <a:t>̈ (ILO)’ne </a:t>
            </a:r>
            <a:r>
              <a:rPr lang="tr-TR" dirty="0" err="1">
                <a:latin typeface="TimesNewRomanPSMT"/>
              </a:rPr>
              <a:t>göre</a:t>
            </a:r>
            <a:r>
              <a:rPr lang="tr-TR" dirty="0">
                <a:latin typeface="TimesNewRomanPSMT"/>
              </a:rPr>
              <a:t> </a:t>
            </a:r>
            <a:r>
              <a:rPr lang="tr-TR" dirty="0" err="1">
                <a:latin typeface="TimesNewRomanPSMT"/>
              </a:rPr>
              <a:t>dünyada</a:t>
            </a:r>
            <a:r>
              <a:rPr lang="tr-TR" dirty="0">
                <a:latin typeface="TimesNewRomanPSMT"/>
              </a:rPr>
              <a:t> her yıl </a:t>
            </a:r>
            <a:r>
              <a:rPr lang="tr-TR" dirty="0" err="1">
                <a:latin typeface="TimesNewRomanPSMT"/>
              </a:rPr>
              <a:t>kac</a:t>
            </a:r>
            <a:r>
              <a:rPr lang="tr-TR" dirty="0">
                <a:latin typeface="TimesNewRomanPSMT"/>
              </a:rPr>
              <a:t>̧ milyondan fazla </a:t>
            </a:r>
            <a:r>
              <a:rPr lang="tr-TR" dirty="0" err="1">
                <a:latin typeface="TimesNewRomanPSMT"/>
              </a:rPr>
              <a:t>çalışan</a:t>
            </a:r>
            <a:r>
              <a:rPr lang="tr-TR" dirty="0">
                <a:latin typeface="TimesNewRomanPSMT"/>
              </a:rPr>
              <a:t>/</a:t>
            </a:r>
            <a:r>
              <a:rPr lang="tr-TR" dirty="0" err="1">
                <a:latin typeface="TimesNewRomanPSMT"/>
              </a:rPr>
              <a:t>işçi</a:t>
            </a:r>
            <a:r>
              <a:rPr lang="tr-TR" dirty="0">
                <a:latin typeface="TimesNewRomanPSMT"/>
              </a:rPr>
              <a:t> iş kazası ve meslek hastalıkları nedeniyle hayatlarını kaybetmektedir? </a:t>
            </a:r>
            <a:endParaRPr lang="tr-TR" dirty="0"/>
          </a:p>
          <a:p>
            <a:pPr marL="514350" indent="-514350">
              <a:buFont typeface="+mj-lt"/>
              <a:buAutoNum type="alphaLcParenR"/>
            </a:pPr>
            <a:r>
              <a:rPr lang="tr-TR" dirty="0"/>
              <a:t>4</a:t>
            </a:r>
          </a:p>
          <a:p>
            <a:pPr marL="514350" indent="-514350">
              <a:buFont typeface="+mj-lt"/>
              <a:buAutoNum type="alphaLcParenR"/>
            </a:pPr>
            <a:r>
              <a:rPr lang="tr-TR" dirty="0"/>
              <a:t>1</a:t>
            </a:r>
          </a:p>
          <a:p>
            <a:pPr marL="514350" indent="-514350">
              <a:buFont typeface="+mj-lt"/>
              <a:buAutoNum type="alphaLcParenR"/>
            </a:pPr>
            <a:r>
              <a:rPr lang="tr-TR" dirty="0"/>
              <a:t>3</a:t>
            </a:r>
          </a:p>
          <a:p>
            <a:pPr marL="514350" indent="-514350">
              <a:buFont typeface="+mj-lt"/>
              <a:buAutoNum type="alphaLcParenR"/>
            </a:pPr>
            <a:r>
              <a:rPr lang="tr-TR" dirty="0"/>
              <a:t>2</a:t>
            </a:r>
          </a:p>
          <a:p>
            <a:pPr marL="514350" indent="-514350">
              <a:buFont typeface="+mj-lt"/>
              <a:buAutoNum type="alphaLcParenR"/>
            </a:pPr>
            <a:r>
              <a:rPr lang="tr-TR" dirty="0"/>
              <a:t>5</a:t>
            </a:r>
          </a:p>
        </p:txBody>
      </p:sp>
    </p:spTree>
    <p:extLst>
      <p:ext uri="{BB962C8B-B14F-4D97-AF65-F5344CB8AC3E}">
        <p14:creationId xmlns:p14="http://schemas.microsoft.com/office/powerpoint/2010/main" val="20677654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BFEFD6-1D57-A245-BD78-B6E5BAE57185}"/>
              </a:ext>
            </a:extLst>
          </p:cNvPr>
          <p:cNvSpPr>
            <a:spLocks noGrp="1"/>
          </p:cNvSpPr>
          <p:nvPr>
            <p:ph type="title"/>
          </p:nvPr>
        </p:nvSpPr>
        <p:spPr/>
        <p:txBody>
          <a:bodyPr/>
          <a:lstStyle/>
          <a:p>
            <a:r>
              <a:rPr lang="tr-TR" dirty="0"/>
              <a:t>3)</a:t>
            </a:r>
          </a:p>
        </p:txBody>
      </p:sp>
      <p:sp>
        <p:nvSpPr>
          <p:cNvPr id="3" name="İçerik Yer Tutucusu 2">
            <a:extLst>
              <a:ext uri="{FF2B5EF4-FFF2-40B4-BE49-F238E27FC236}">
                <a16:creationId xmlns:a16="http://schemas.microsoft.com/office/drawing/2014/main" id="{4AEB05A5-CE58-4E44-95A2-837FCA96C6E2}"/>
              </a:ext>
            </a:extLst>
          </p:cNvPr>
          <p:cNvSpPr>
            <a:spLocks noGrp="1"/>
          </p:cNvSpPr>
          <p:nvPr>
            <p:ph idx="1"/>
          </p:nvPr>
        </p:nvSpPr>
        <p:spPr/>
        <p:txBody>
          <a:bodyPr>
            <a:normAutofit fontScale="92500" lnSpcReduction="20000"/>
          </a:bodyPr>
          <a:lstStyle/>
          <a:p>
            <a:r>
              <a:rPr lang="tr-TR" dirty="0" err="1">
                <a:latin typeface="TimesNewRomanPSMT"/>
              </a:rPr>
              <a:t>Önceden</a:t>
            </a:r>
            <a:r>
              <a:rPr lang="tr-TR" dirty="0">
                <a:latin typeface="TimesNewRomanPSMT"/>
              </a:rPr>
              <a:t> </a:t>
            </a:r>
            <a:r>
              <a:rPr lang="tr-TR" dirty="0" err="1">
                <a:latin typeface="TimesNewRomanPSMT"/>
              </a:rPr>
              <a:t>planlanmamıs</a:t>
            </a:r>
            <a:r>
              <a:rPr lang="tr-TR" dirty="0">
                <a:latin typeface="TimesNewRomanPSMT"/>
              </a:rPr>
              <a:t>̧ </a:t>
            </a:r>
            <a:r>
              <a:rPr lang="tr-TR" dirty="0" err="1">
                <a:latin typeface="TimesNewRomanPSMT"/>
              </a:rPr>
              <a:t>kişisel</a:t>
            </a:r>
            <a:r>
              <a:rPr lang="tr-TR" dirty="0">
                <a:latin typeface="TimesNewRomanPSMT"/>
              </a:rPr>
              <a:t> yaralanmalara, makinelerin, </a:t>
            </a:r>
            <a:r>
              <a:rPr lang="tr-TR" dirty="0" err="1">
                <a:latin typeface="TimesNewRomanPSMT"/>
              </a:rPr>
              <a:t>arac</a:t>
            </a:r>
            <a:r>
              <a:rPr lang="tr-TR" dirty="0">
                <a:latin typeface="TimesNewRomanPSMT"/>
              </a:rPr>
              <a:t>̧ ve </a:t>
            </a:r>
            <a:r>
              <a:rPr lang="tr-TR" dirty="0" err="1">
                <a:latin typeface="TimesNewRomanPSMT"/>
              </a:rPr>
              <a:t>gereçlerin</a:t>
            </a:r>
            <a:r>
              <a:rPr lang="tr-TR" dirty="0">
                <a:latin typeface="TimesNewRomanPSMT"/>
              </a:rPr>
              <a:t> zarara </a:t>
            </a:r>
            <a:r>
              <a:rPr lang="tr-TR" dirty="0" err="1">
                <a:latin typeface="TimesNewRomanPSMT"/>
              </a:rPr>
              <a:t>uğramasına</a:t>
            </a:r>
            <a:r>
              <a:rPr lang="tr-TR" dirty="0">
                <a:latin typeface="TimesNewRomanPSMT"/>
              </a:rPr>
              <a:t> ve </a:t>
            </a:r>
            <a:r>
              <a:rPr lang="tr-TR" dirty="0" err="1">
                <a:latin typeface="TimesNewRomanPSMT"/>
              </a:rPr>
              <a:t>üretimin</a:t>
            </a:r>
            <a:r>
              <a:rPr lang="tr-TR" dirty="0">
                <a:latin typeface="TimesNewRomanPSMT"/>
              </a:rPr>
              <a:t> durmasına sebep olan olay </a:t>
            </a:r>
            <a:r>
              <a:rPr lang="tr-TR" dirty="0" err="1">
                <a:latin typeface="TimesNewRomanPSMT"/>
              </a:rPr>
              <a:t>aşağıdakilerden</a:t>
            </a:r>
            <a:r>
              <a:rPr lang="tr-TR" dirty="0">
                <a:latin typeface="TimesNewRomanPSMT"/>
              </a:rPr>
              <a:t> hangisidir? </a:t>
            </a:r>
            <a:endParaRPr lang="tr-TR" dirty="0"/>
          </a:p>
          <a:p>
            <a:pPr marL="514350" indent="-514350">
              <a:buFont typeface="+mj-lt"/>
              <a:buAutoNum type="alphaLcParenR"/>
            </a:pPr>
            <a:r>
              <a:rPr lang="tr-TR" dirty="0" err="1">
                <a:latin typeface="TimesNewRomanPSMT"/>
              </a:rPr>
              <a:t>İs</a:t>
            </a:r>
            <a:r>
              <a:rPr lang="tr-TR" dirty="0">
                <a:latin typeface="TimesNewRomanPSMT"/>
              </a:rPr>
              <a:t>̧ kazası </a:t>
            </a:r>
          </a:p>
          <a:p>
            <a:pPr marL="514350" indent="-514350">
              <a:buFont typeface="+mj-lt"/>
              <a:buAutoNum type="alphaLcParenR"/>
            </a:pPr>
            <a:r>
              <a:rPr lang="tr-TR" dirty="0">
                <a:latin typeface="TimesNewRomanPSMT"/>
              </a:rPr>
              <a:t>Meslek </a:t>
            </a:r>
            <a:r>
              <a:rPr lang="tr-TR" dirty="0" err="1">
                <a:latin typeface="TimesNewRomanPSMT"/>
              </a:rPr>
              <a:t>hastalığı</a:t>
            </a:r>
            <a:r>
              <a:rPr lang="tr-TR" dirty="0">
                <a:latin typeface="TimesNewRomanPSMT"/>
              </a:rPr>
              <a:t> </a:t>
            </a:r>
          </a:p>
          <a:p>
            <a:pPr marL="514350" indent="-514350">
              <a:buFont typeface="+mj-lt"/>
              <a:buAutoNum type="alphaLcParenR"/>
            </a:pPr>
            <a:r>
              <a:rPr lang="tr-TR" dirty="0" err="1">
                <a:latin typeface="TimesNewRomanPSMT"/>
              </a:rPr>
              <a:t>İşle</a:t>
            </a:r>
            <a:r>
              <a:rPr lang="tr-TR" dirty="0">
                <a:latin typeface="TimesNewRomanPSMT"/>
              </a:rPr>
              <a:t> ilgili hastalık </a:t>
            </a:r>
          </a:p>
          <a:p>
            <a:pPr marL="514350" indent="-514350">
              <a:buFont typeface="+mj-lt"/>
              <a:buAutoNum type="alphaLcParenR"/>
            </a:pPr>
            <a:r>
              <a:rPr lang="tr-TR" dirty="0">
                <a:latin typeface="TimesNewRomanPSMT"/>
              </a:rPr>
              <a:t>Meslek </a:t>
            </a:r>
            <a:r>
              <a:rPr lang="tr-TR" dirty="0" err="1">
                <a:latin typeface="TimesNewRomanPSMT"/>
              </a:rPr>
              <a:t>hastalığı</a:t>
            </a:r>
            <a:r>
              <a:rPr lang="tr-TR" dirty="0">
                <a:latin typeface="TimesNewRomanPSMT"/>
              </a:rPr>
              <a:t> </a:t>
            </a:r>
          </a:p>
          <a:p>
            <a:pPr marL="514350" indent="-514350">
              <a:buFont typeface="+mj-lt"/>
              <a:buAutoNum type="alphaLcParenR"/>
            </a:pPr>
            <a:r>
              <a:rPr lang="tr-TR" dirty="0" err="1">
                <a:latin typeface="TimesNewRomanPSMT"/>
              </a:rPr>
              <a:t>İs</a:t>
            </a:r>
            <a:r>
              <a:rPr lang="tr-TR" dirty="0">
                <a:latin typeface="TimesNewRomanPSMT"/>
              </a:rPr>
              <a:t>̧ </a:t>
            </a:r>
            <a:r>
              <a:rPr lang="tr-TR" dirty="0" err="1">
                <a:latin typeface="TimesNewRomanPSMT"/>
              </a:rPr>
              <a:t>sağlığı</a:t>
            </a:r>
            <a:r>
              <a:rPr lang="tr-TR" dirty="0">
                <a:latin typeface="TimesNewRomanPSMT"/>
              </a:rPr>
              <a:t> ve </a:t>
            </a:r>
            <a:r>
              <a:rPr lang="tr-TR" dirty="0" err="1">
                <a:latin typeface="TimesNewRomanPSMT"/>
              </a:rPr>
              <a:t>güvenliği</a:t>
            </a:r>
            <a:r>
              <a:rPr lang="tr-TR" dirty="0">
                <a:latin typeface="TimesNewRomanPSMT"/>
              </a:rPr>
              <a:t> </a:t>
            </a:r>
          </a:p>
          <a:p>
            <a:endParaRPr lang="tr-TR" dirty="0"/>
          </a:p>
        </p:txBody>
      </p:sp>
    </p:spTree>
    <p:extLst>
      <p:ext uri="{BB962C8B-B14F-4D97-AF65-F5344CB8AC3E}">
        <p14:creationId xmlns:p14="http://schemas.microsoft.com/office/powerpoint/2010/main" val="35457695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D3691D-2FCD-CE4B-B305-C0B6F557FA99}"/>
              </a:ext>
            </a:extLst>
          </p:cNvPr>
          <p:cNvSpPr>
            <a:spLocks noGrp="1"/>
          </p:cNvSpPr>
          <p:nvPr>
            <p:ph type="title"/>
          </p:nvPr>
        </p:nvSpPr>
        <p:spPr/>
        <p:txBody>
          <a:bodyPr/>
          <a:lstStyle/>
          <a:p>
            <a:r>
              <a:rPr lang="tr-TR" dirty="0"/>
              <a:t>4)</a:t>
            </a:r>
          </a:p>
        </p:txBody>
      </p:sp>
      <p:sp>
        <p:nvSpPr>
          <p:cNvPr id="3" name="İçerik Yer Tutucusu 2">
            <a:extLst>
              <a:ext uri="{FF2B5EF4-FFF2-40B4-BE49-F238E27FC236}">
                <a16:creationId xmlns:a16="http://schemas.microsoft.com/office/drawing/2014/main" id="{8BD4BDD7-5AE6-EC4C-904E-2FBFECD310E4}"/>
              </a:ext>
            </a:extLst>
          </p:cNvPr>
          <p:cNvSpPr>
            <a:spLocks noGrp="1"/>
          </p:cNvSpPr>
          <p:nvPr>
            <p:ph idx="1"/>
          </p:nvPr>
        </p:nvSpPr>
        <p:spPr/>
        <p:txBody>
          <a:bodyPr>
            <a:normAutofit fontScale="85000" lnSpcReduction="20000"/>
          </a:bodyPr>
          <a:lstStyle/>
          <a:p>
            <a:r>
              <a:rPr lang="tr-TR" dirty="0" err="1">
                <a:latin typeface="TimesNewRomanPSMT"/>
              </a:rPr>
              <a:t>İşyerinde</a:t>
            </a:r>
            <a:r>
              <a:rPr lang="tr-TR" dirty="0">
                <a:latin typeface="TimesNewRomanPSMT"/>
              </a:rPr>
              <a:t> veya </a:t>
            </a:r>
            <a:r>
              <a:rPr lang="tr-TR" dirty="0" err="1">
                <a:latin typeface="TimesNewRomanPSMT"/>
              </a:rPr>
              <a:t>işin</a:t>
            </a:r>
            <a:r>
              <a:rPr lang="tr-TR" dirty="0">
                <a:latin typeface="TimesNewRomanPSMT"/>
              </a:rPr>
              <a:t> </a:t>
            </a:r>
            <a:r>
              <a:rPr lang="tr-TR" dirty="0" err="1">
                <a:latin typeface="TimesNewRomanPSMT"/>
              </a:rPr>
              <a:t>yürütümu</a:t>
            </a:r>
            <a:r>
              <a:rPr lang="tr-TR" dirty="0">
                <a:latin typeface="TimesNewRomanPSMT"/>
              </a:rPr>
              <a:t>̈ nedeniyle meydana gelen, </a:t>
            </a:r>
            <a:r>
              <a:rPr lang="tr-TR" dirty="0" err="1">
                <a:latin typeface="TimesNewRomanPSMT"/>
              </a:rPr>
              <a:t>ölüme</a:t>
            </a:r>
            <a:r>
              <a:rPr lang="tr-TR" dirty="0">
                <a:latin typeface="TimesNewRomanPSMT"/>
              </a:rPr>
              <a:t> sebebiyet veren veya </a:t>
            </a:r>
            <a:r>
              <a:rPr lang="tr-TR" dirty="0" err="1">
                <a:latin typeface="TimesNewRomanPSMT"/>
              </a:rPr>
              <a:t>vücut</a:t>
            </a:r>
            <a:r>
              <a:rPr lang="tr-TR" dirty="0">
                <a:latin typeface="TimesNewRomanPSMT"/>
              </a:rPr>
              <a:t> </a:t>
            </a:r>
            <a:r>
              <a:rPr lang="tr-TR" dirty="0" err="1">
                <a:latin typeface="TimesNewRomanPSMT"/>
              </a:rPr>
              <a:t>bütünlüğünu</a:t>
            </a:r>
            <a:r>
              <a:rPr lang="tr-TR" dirty="0">
                <a:latin typeface="TimesNewRomanPSMT"/>
              </a:rPr>
              <a:t>̈ ruhen ya da bedenen engelli hale getiren olay olarak ifade edilen iş kazası kavramı 6331 sayılı </a:t>
            </a:r>
            <a:r>
              <a:rPr lang="tr-TR" dirty="0" err="1">
                <a:latin typeface="TimesNewRomanPSMT"/>
              </a:rPr>
              <a:t>İs</a:t>
            </a:r>
            <a:r>
              <a:rPr lang="tr-TR" dirty="0">
                <a:latin typeface="TimesNewRomanPSMT"/>
              </a:rPr>
              <a:t>̧ </a:t>
            </a:r>
            <a:r>
              <a:rPr lang="tr-TR" dirty="0" err="1">
                <a:latin typeface="TimesNewRomanPSMT"/>
              </a:rPr>
              <a:t>Sağlığı</a:t>
            </a:r>
            <a:r>
              <a:rPr lang="tr-TR" dirty="0">
                <a:latin typeface="TimesNewRomanPSMT"/>
              </a:rPr>
              <a:t> ve </a:t>
            </a:r>
            <a:r>
              <a:rPr lang="tr-TR" dirty="0" err="1">
                <a:latin typeface="TimesNewRomanPSMT"/>
              </a:rPr>
              <a:t>Güvenliği</a:t>
            </a:r>
            <a:r>
              <a:rPr lang="tr-TR" dirty="0">
                <a:latin typeface="TimesNewRomanPSMT"/>
              </a:rPr>
              <a:t> Kanunu’nun hangi maddesinde </a:t>
            </a:r>
            <a:r>
              <a:rPr lang="tr-TR" dirty="0" err="1">
                <a:latin typeface="TimesNewRomanPSMT"/>
              </a:rPr>
              <a:t>açıklanmıştır</a:t>
            </a:r>
            <a:r>
              <a:rPr lang="tr-TR" dirty="0">
                <a:latin typeface="TimesNewRomanPSMT"/>
              </a:rPr>
              <a:t>? </a:t>
            </a:r>
            <a:endParaRPr lang="tr-TR" dirty="0"/>
          </a:p>
          <a:p>
            <a:pPr marL="514350" indent="-514350">
              <a:buFont typeface="+mj-lt"/>
              <a:buAutoNum type="alphaLcParenR"/>
            </a:pPr>
            <a:r>
              <a:rPr lang="tr-TR" dirty="0">
                <a:latin typeface="TimesNewRomanPSMT"/>
              </a:rPr>
              <a:t>Madde 8 </a:t>
            </a:r>
          </a:p>
          <a:p>
            <a:pPr marL="514350" indent="-514350">
              <a:buFont typeface="+mj-lt"/>
              <a:buAutoNum type="alphaLcParenR"/>
            </a:pPr>
            <a:r>
              <a:rPr lang="tr-TR" dirty="0">
                <a:latin typeface="TimesNewRomanPSMT"/>
              </a:rPr>
              <a:t>Madde 5 </a:t>
            </a:r>
          </a:p>
          <a:p>
            <a:pPr marL="514350" indent="-514350">
              <a:buFont typeface="+mj-lt"/>
              <a:buAutoNum type="alphaLcParenR"/>
            </a:pPr>
            <a:r>
              <a:rPr lang="tr-TR" dirty="0">
                <a:latin typeface="TimesNewRomanPSMT"/>
              </a:rPr>
              <a:t>Madde 7 </a:t>
            </a:r>
          </a:p>
          <a:p>
            <a:pPr marL="514350" indent="-514350">
              <a:buFont typeface="+mj-lt"/>
              <a:buAutoNum type="alphaLcParenR"/>
            </a:pPr>
            <a:r>
              <a:rPr lang="tr-TR" dirty="0">
                <a:latin typeface="TimesNewRomanPSMT"/>
              </a:rPr>
              <a:t>Madde 3 </a:t>
            </a:r>
          </a:p>
          <a:p>
            <a:pPr marL="514350" indent="-514350">
              <a:buFont typeface="+mj-lt"/>
              <a:buAutoNum type="alphaLcParenR"/>
            </a:pPr>
            <a:r>
              <a:rPr lang="tr-TR" dirty="0">
                <a:latin typeface="TimesNewRomanPSMT"/>
              </a:rPr>
              <a:t>Madde 6 </a:t>
            </a:r>
          </a:p>
          <a:p>
            <a:endParaRPr lang="tr-TR" dirty="0"/>
          </a:p>
        </p:txBody>
      </p:sp>
    </p:spTree>
    <p:extLst>
      <p:ext uri="{BB962C8B-B14F-4D97-AF65-F5344CB8AC3E}">
        <p14:creationId xmlns:p14="http://schemas.microsoft.com/office/powerpoint/2010/main" val="26417802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515ECA-D145-3642-ABCA-7B3E00CF2D8C}"/>
              </a:ext>
            </a:extLst>
          </p:cNvPr>
          <p:cNvSpPr>
            <a:spLocks noGrp="1"/>
          </p:cNvSpPr>
          <p:nvPr>
            <p:ph type="title"/>
          </p:nvPr>
        </p:nvSpPr>
        <p:spPr/>
        <p:txBody>
          <a:bodyPr/>
          <a:lstStyle/>
          <a:p>
            <a:r>
              <a:rPr lang="tr-TR" dirty="0"/>
              <a:t>5)</a:t>
            </a:r>
          </a:p>
        </p:txBody>
      </p:sp>
      <p:sp>
        <p:nvSpPr>
          <p:cNvPr id="3" name="İçerik Yer Tutucusu 2">
            <a:extLst>
              <a:ext uri="{FF2B5EF4-FFF2-40B4-BE49-F238E27FC236}">
                <a16:creationId xmlns:a16="http://schemas.microsoft.com/office/drawing/2014/main" id="{EE8AE317-F2E3-7B4C-8DC4-8C90AF364F83}"/>
              </a:ext>
            </a:extLst>
          </p:cNvPr>
          <p:cNvSpPr>
            <a:spLocks noGrp="1"/>
          </p:cNvSpPr>
          <p:nvPr>
            <p:ph idx="1"/>
          </p:nvPr>
        </p:nvSpPr>
        <p:spPr/>
        <p:txBody>
          <a:bodyPr>
            <a:normAutofit fontScale="92500" lnSpcReduction="20000"/>
          </a:bodyPr>
          <a:lstStyle/>
          <a:p>
            <a:r>
              <a:rPr lang="tr-TR" dirty="0">
                <a:latin typeface="TimesNewRomanPSMT"/>
              </a:rPr>
              <a:t>Yalnızca bilinen ve kabul edilen meslek hastalıkları </a:t>
            </a:r>
            <a:r>
              <a:rPr lang="tr-TR" dirty="0" err="1">
                <a:latin typeface="TimesNewRomanPSMT"/>
              </a:rPr>
              <a:t>değil</a:t>
            </a:r>
            <a:r>
              <a:rPr lang="tr-TR" dirty="0">
                <a:latin typeface="TimesNewRomanPSMT"/>
              </a:rPr>
              <a:t>, fakat </a:t>
            </a:r>
            <a:r>
              <a:rPr lang="tr-TR" dirty="0" err="1">
                <a:latin typeface="TimesNewRomanPSMT"/>
              </a:rPr>
              <a:t>oluşmasında</a:t>
            </a:r>
            <a:r>
              <a:rPr lang="tr-TR" dirty="0">
                <a:latin typeface="TimesNewRomanPSMT"/>
              </a:rPr>
              <a:t> ve </a:t>
            </a:r>
            <a:r>
              <a:rPr lang="tr-TR" dirty="0" err="1">
                <a:latin typeface="TimesNewRomanPSMT"/>
              </a:rPr>
              <a:t>gelişmesinde</a:t>
            </a:r>
            <a:r>
              <a:rPr lang="tr-TR" dirty="0">
                <a:latin typeface="TimesNewRomanPSMT"/>
              </a:rPr>
              <a:t> </a:t>
            </a:r>
            <a:r>
              <a:rPr lang="tr-TR" dirty="0" err="1">
                <a:latin typeface="TimesNewRomanPSMT"/>
              </a:rPr>
              <a:t>çalışma</a:t>
            </a:r>
            <a:r>
              <a:rPr lang="tr-TR" dirty="0">
                <a:latin typeface="TimesNewRomanPSMT"/>
              </a:rPr>
              <a:t> ortamı ve </a:t>
            </a:r>
            <a:r>
              <a:rPr lang="tr-TR" dirty="0" err="1">
                <a:latin typeface="TimesNewRomanPSMT"/>
              </a:rPr>
              <a:t>çalışma</a:t>
            </a:r>
            <a:r>
              <a:rPr lang="tr-TR" dirty="0">
                <a:latin typeface="TimesNewRomanPSMT"/>
              </a:rPr>
              <a:t> </a:t>
            </a:r>
            <a:r>
              <a:rPr lang="tr-TR" dirty="0" err="1">
                <a:latin typeface="TimesNewRomanPSMT"/>
              </a:rPr>
              <a:t>şeklinin</a:t>
            </a:r>
            <a:r>
              <a:rPr lang="tr-TR" dirty="0">
                <a:latin typeface="TimesNewRomanPSMT"/>
              </a:rPr>
              <a:t>, </a:t>
            </a:r>
            <a:r>
              <a:rPr lang="tr-TR" dirty="0" err="1">
                <a:latin typeface="TimesNewRomanPSMT"/>
              </a:rPr>
              <a:t>diğer</a:t>
            </a:r>
            <a:r>
              <a:rPr lang="tr-TR" dirty="0">
                <a:latin typeface="TimesNewRomanPSMT"/>
              </a:rPr>
              <a:t> sebepler arasında </a:t>
            </a:r>
            <a:r>
              <a:rPr lang="tr-TR" dirty="0" err="1">
                <a:latin typeface="TimesNewRomanPSMT"/>
              </a:rPr>
              <a:t>önemli</a:t>
            </a:r>
            <a:r>
              <a:rPr lang="tr-TR" dirty="0">
                <a:latin typeface="TimesNewRomanPSMT"/>
              </a:rPr>
              <a:t> bir </a:t>
            </a:r>
            <a:r>
              <a:rPr lang="tr-TR" dirty="0" err="1">
                <a:latin typeface="TimesNewRomanPSMT"/>
              </a:rPr>
              <a:t>faktör</a:t>
            </a:r>
            <a:r>
              <a:rPr lang="tr-TR" dirty="0">
                <a:latin typeface="TimesNewRomanPSMT"/>
              </a:rPr>
              <a:t> </a:t>
            </a:r>
            <a:r>
              <a:rPr lang="tr-TR" dirty="0" err="1">
                <a:latin typeface="TimesNewRomanPSMT"/>
              </a:rPr>
              <a:t>olduğu</a:t>
            </a:r>
            <a:r>
              <a:rPr lang="tr-TR" dirty="0">
                <a:latin typeface="TimesNewRomanPSMT"/>
              </a:rPr>
              <a:t> hastalıklardır </a:t>
            </a:r>
            <a:r>
              <a:rPr lang="tr-TR" dirty="0" err="1">
                <a:latin typeface="TimesNewRomanPSMT"/>
              </a:rPr>
              <a:t>şeklinde</a:t>
            </a:r>
            <a:r>
              <a:rPr lang="tr-TR" dirty="0">
                <a:latin typeface="TimesNewRomanPSMT"/>
              </a:rPr>
              <a:t> tanımlanan kavram </a:t>
            </a:r>
            <a:r>
              <a:rPr lang="tr-TR" dirty="0" err="1">
                <a:latin typeface="TimesNewRomanPSMT"/>
              </a:rPr>
              <a:t>aşağıdakilerden</a:t>
            </a:r>
            <a:r>
              <a:rPr lang="tr-TR" dirty="0">
                <a:latin typeface="TimesNewRomanPSMT"/>
              </a:rPr>
              <a:t> hangisidir? </a:t>
            </a:r>
            <a:endParaRPr lang="tr-TR" dirty="0"/>
          </a:p>
          <a:p>
            <a:pPr marL="0" indent="0">
              <a:buNone/>
            </a:pPr>
            <a:r>
              <a:rPr lang="tr-TR" dirty="0">
                <a:latin typeface="TimesNewRomanPSMT"/>
              </a:rPr>
              <a:t>a. </a:t>
            </a:r>
            <a:r>
              <a:rPr lang="tr-TR" dirty="0" err="1">
                <a:latin typeface="TimesNewRomanPSMT"/>
              </a:rPr>
              <a:t>İs</a:t>
            </a:r>
            <a:r>
              <a:rPr lang="tr-TR" dirty="0">
                <a:latin typeface="TimesNewRomanPSMT"/>
              </a:rPr>
              <a:t>̧ </a:t>
            </a:r>
            <a:r>
              <a:rPr lang="tr-TR" dirty="0" err="1">
                <a:latin typeface="TimesNewRomanPSMT"/>
              </a:rPr>
              <a:t>sağlığı</a:t>
            </a:r>
            <a:r>
              <a:rPr lang="tr-TR" dirty="0">
                <a:latin typeface="TimesNewRomanPSMT"/>
              </a:rPr>
              <a:t> ve </a:t>
            </a:r>
            <a:r>
              <a:rPr lang="tr-TR" dirty="0" err="1">
                <a:latin typeface="TimesNewRomanPSMT"/>
              </a:rPr>
              <a:t>güvenliği</a:t>
            </a:r>
            <a:r>
              <a:rPr lang="tr-TR" dirty="0">
                <a:latin typeface="TimesNewRomanPSMT"/>
              </a:rPr>
              <a:t> </a:t>
            </a:r>
          </a:p>
          <a:p>
            <a:pPr marL="0" indent="0">
              <a:buNone/>
            </a:pPr>
            <a:r>
              <a:rPr lang="tr-TR" dirty="0">
                <a:latin typeface="TimesNewRomanPSMT"/>
              </a:rPr>
              <a:t>b. </a:t>
            </a:r>
            <a:r>
              <a:rPr lang="tr-TR" dirty="0" err="1">
                <a:latin typeface="TimesNewRomanPSMT"/>
              </a:rPr>
              <a:t>İs</a:t>
            </a:r>
            <a:r>
              <a:rPr lang="tr-TR" dirty="0">
                <a:latin typeface="TimesNewRomanPSMT"/>
              </a:rPr>
              <a:t>̧ kazası</a:t>
            </a:r>
            <a:br>
              <a:rPr lang="tr-TR" dirty="0">
                <a:latin typeface="TimesNewRomanPSMT"/>
              </a:rPr>
            </a:br>
            <a:r>
              <a:rPr lang="tr-TR" dirty="0">
                <a:latin typeface="TimesNewRomanPSMT"/>
              </a:rPr>
              <a:t>c. Meslek </a:t>
            </a:r>
            <a:r>
              <a:rPr lang="tr-TR" dirty="0" err="1">
                <a:latin typeface="TimesNewRomanPSMT"/>
              </a:rPr>
              <a:t>hastalığı</a:t>
            </a:r>
            <a:br>
              <a:rPr lang="tr-TR" dirty="0">
                <a:latin typeface="TimesNewRomanPSMT"/>
              </a:rPr>
            </a:br>
            <a:r>
              <a:rPr lang="tr-TR" dirty="0">
                <a:latin typeface="TimesNewRomanPSMT"/>
              </a:rPr>
              <a:t>d. </a:t>
            </a:r>
            <a:r>
              <a:rPr lang="tr-TR" dirty="0" err="1">
                <a:latin typeface="TimesNewRomanPSMT"/>
              </a:rPr>
              <a:t>İşle</a:t>
            </a:r>
            <a:r>
              <a:rPr lang="tr-TR" dirty="0">
                <a:latin typeface="TimesNewRomanPSMT"/>
              </a:rPr>
              <a:t> ilgili hastalık </a:t>
            </a:r>
          </a:p>
          <a:p>
            <a:pPr marL="0" indent="0">
              <a:buNone/>
            </a:pPr>
            <a:r>
              <a:rPr lang="tr-TR" dirty="0">
                <a:latin typeface="TimesNewRomanPSMT"/>
              </a:rPr>
              <a:t>e. </a:t>
            </a:r>
            <a:r>
              <a:rPr lang="tr-TR" dirty="0" err="1">
                <a:latin typeface="TimesNewRomanPSMT"/>
              </a:rPr>
              <a:t>Çalışma</a:t>
            </a:r>
            <a:r>
              <a:rPr lang="tr-TR" dirty="0">
                <a:latin typeface="TimesNewRomanPSMT"/>
              </a:rPr>
              <a:t> tatmini ve doyumu </a:t>
            </a:r>
            <a:endParaRPr lang="tr-TR" dirty="0"/>
          </a:p>
          <a:p>
            <a:endParaRPr lang="tr-TR" dirty="0"/>
          </a:p>
        </p:txBody>
      </p:sp>
    </p:spTree>
    <p:extLst>
      <p:ext uri="{BB962C8B-B14F-4D97-AF65-F5344CB8AC3E}">
        <p14:creationId xmlns:p14="http://schemas.microsoft.com/office/powerpoint/2010/main" val="2237474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7D4C6A-5095-C241-833C-464ED1598DAA}"/>
              </a:ext>
            </a:extLst>
          </p:cNvPr>
          <p:cNvSpPr>
            <a:spLocks noGrp="1"/>
          </p:cNvSpPr>
          <p:nvPr>
            <p:ph type="title"/>
          </p:nvPr>
        </p:nvSpPr>
        <p:spPr/>
        <p:txBody>
          <a:bodyPr/>
          <a:lstStyle/>
          <a:p>
            <a:r>
              <a:rPr lang="tr-TR" dirty="0"/>
              <a:t>6)</a:t>
            </a:r>
          </a:p>
        </p:txBody>
      </p:sp>
      <p:sp>
        <p:nvSpPr>
          <p:cNvPr id="3" name="İçerik Yer Tutucusu 2">
            <a:extLst>
              <a:ext uri="{FF2B5EF4-FFF2-40B4-BE49-F238E27FC236}">
                <a16:creationId xmlns:a16="http://schemas.microsoft.com/office/drawing/2014/main" id="{8ACD70F1-FDCB-D14A-81E8-710BC505A145}"/>
              </a:ext>
            </a:extLst>
          </p:cNvPr>
          <p:cNvSpPr>
            <a:spLocks noGrp="1"/>
          </p:cNvSpPr>
          <p:nvPr>
            <p:ph idx="1"/>
          </p:nvPr>
        </p:nvSpPr>
        <p:spPr/>
        <p:txBody>
          <a:bodyPr>
            <a:normAutofit fontScale="92500" lnSpcReduction="20000"/>
          </a:bodyPr>
          <a:lstStyle/>
          <a:p>
            <a:r>
              <a:rPr lang="tr-TR" dirty="0" err="1">
                <a:latin typeface="TimesNewRomanPSMT"/>
              </a:rPr>
              <a:t>Dünya</a:t>
            </a:r>
            <a:r>
              <a:rPr lang="tr-TR" dirty="0">
                <a:latin typeface="TimesNewRomanPSMT"/>
              </a:rPr>
              <a:t> </a:t>
            </a:r>
            <a:r>
              <a:rPr lang="tr-TR" dirty="0" err="1">
                <a:latin typeface="TimesNewRomanPSMT"/>
              </a:rPr>
              <a:t>Sağlık</a:t>
            </a:r>
            <a:r>
              <a:rPr lang="tr-TR" dirty="0">
                <a:latin typeface="TimesNewRomanPSMT"/>
              </a:rPr>
              <a:t> </a:t>
            </a:r>
            <a:r>
              <a:rPr lang="tr-TR" dirty="0" err="1">
                <a:latin typeface="TimesNewRomanPSMT"/>
              </a:rPr>
              <a:t>Örgütu</a:t>
            </a:r>
            <a:r>
              <a:rPr lang="tr-TR" dirty="0">
                <a:latin typeface="TimesNewRomanPSMT"/>
              </a:rPr>
              <a:t>̈ (WHO) </a:t>
            </a:r>
            <a:r>
              <a:rPr lang="tr-TR" dirty="0" err="1">
                <a:latin typeface="TimesNewRomanPSMT"/>
              </a:rPr>
              <a:t>aşağıdaki</a:t>
            </a:r>
            <a:r>
              <a:rPr lang="tr-TR" dirty="0">
                <a:latin typeface="TimesNewRomanPSMT"/>
              </a:rPr>
              <a:t> kavramlardan hangisini “sonucun olumsuz olma ihtimali veya bu </a:t>
            </a:r>
            <a:r>
              <a:rPr lang="tr-TR" dirty="0" err="1">
                <a:latin typeface="TimesNewRomanPSMT"/>
              </a:rPr>
              <a:t>olasılığı</a:t>
            </a:r>
            <a:r>
              <a:rPr lang="tr-TR" dirty="0">
                <a:latin typeface="TimesNewRomanPSMT"/>
              </a:rPr>
              <a:t> ortaya </a:t>
            </a:r>
            <a:r>
              <a:rPr lang="tr-TR" dirty="0" err="1">
                <a:latin typeface="TimesNewRomanPSMT"/>
              </a:rPr>
              <a:t>çıkaran</a:t>
            </a:r>
            <a:r>
              <a:rPr lang="tr-TR" dirty="0">
                <a:latin typeface="TimesNewRomanPSMT"/>
              </a:rPr>
              <a:t> </a:t>
            </a:r>
            <a:r>
              <a:rPr lang="tr-TR" dirty="0" err="1">
                <a:latin typeface="TimesNewRomanPSMT"/>
              </a:rPr>
              <a:t>faktör</a:t>
            </a:r>
            <a:r>
              <a:rPr lang="tr-TR" dirty="0">
                <a:latin typeface="TimesNewRomanPSMT"/>
              </a:rPr>
              <a:t>” olarak </a:t>
            </a:r>
            <a:r>
              <a:rPr lang="tr-TR" dirty="0" err="1">
                <a:latin typeface="TimesNewRomanPSMT"/>
              </a:rPr>
              <a:t>tanımlanmıştır</a:t>
            </a:r>
            <a:r>
              <a:rPr lang="tr-TR" dirty="0">
                <a:latin typeface="TimesNewRomanPSMT"/>
              </a:rPr>
              <a:t>? </a:t>
            </a:r>
            <a:endParaRPr lang="tr-TR" dirty="0"/>
          </a:p>
          <a:p>
            <a:pPr marL="514350" indent="-514350">
              <a:buFont typeface="+mj-lt"/>
              <a:buAutoNum type="alphaLcParenR"/>
            </a:pPr>
            <a:r>
              <a:rPr lang="tr-TR" dirty="0" err="1">
                <a:latin typeface="TimesNewRomanPSMT"/>
              </a:rPr>
              <a:t>İşle</a:t>
            </a:r>
            <a:r>
              <a:rPr lang="tr-TR" dirty="0">
                <a:latin typeface="TimesNewRomanPSMT"/>
              </a:rPr>
              <a:t> ilgili hastalık </a:t>
            </a:r>
          </a:p>
          <a:p>
            <a:pPr marL="514350" indent="-514350">
              <a:buFont typeface="+mj-lt"/>
              <a:buAutoNum type="alphaLcParenR"/>
            </a:pPr>
            <a:r>
              <a:rPr lang="tr-TR" dirty="0" err="1">
                <a:latin typeface="TimesNewRomanPSMT"/>
              </a:rPr>
              <a:t>İs</a:t>
            </a:r>
            <a:r>
              <a:rPr lang="tr-TR" dirty="0">
                <a:latin typeface="TimesNewRomanPSMT"/>
              </a:rPr>
              <a:t>̧ kazası </a:t>
            </a:r>
          </a:p>
          <a:p>
            <a:pPr marL="514350" indent="-514350">
              <a:buFont typeface="+mj-lt"/>
              <a:buAutoNum type="alphaLcParenR"/>
            </a:pPr>
            <a:r>
              <a:rPr lang="tr-TR" dirty="0">
                <a:latin typeface="TimesNewRomanPSMT"/>
              </a:rPr>
              <a:t>Tehlike </a:t>
            </a:r>
          </a:p>
          <a:p>
            <a:pPr marL="514350" indent="-514350">
              <a:buFont typeface="+mj-lt"/>
              <a:buAutoNum type="alphaLcParenR"/>
            </a:pPr>
            <a:r>
              <a:rPr lang="tr-TR" dirty="0">
                <a:latin typeface="TimesNewRomanPSMT"/>
              </a:rPr>
              <a:t>Meslek </a:t>
            </a:r>
            <a:r>
              <a:rPr lang="tr-TR" dirty="0" err="1">
                <a:latin typeface="TimesNewRomanPSMT"/>
              </a:rPr>
              <a:t>hastalığı</a:t>
            </a:r>
            <a:r>
              <a:rPr lang="tr-TR" dirty="0">
                <a:latin typeface="TimesNewRomanPSMT"/>
              </a:rPr>
              <a:t> </a:t>
            </a:r>
          </a:p>
          <a:p>
            <a:pPr marL="514350" indent="-514350">
              <a:buFont typeface="+mj-lt"/>
              <a:buAutoNum type="alphaLcParenR"/>
            </a:pPr>
            <a:r>
              <a:rPr lang="tr-TR" dirty="0">
                <a:latin typeface="TimesNewRomanPSMT"/>
              </a:rPr>
              <a:t>Risk </a:t>
            </a:r>
          </a:p>
          <a:p>
            <a:endParaRPr lang="tr-TR" dirty="0"/>
          </a:p>
        </p:txBody>
      </p:sp>
    </p:spTree>
    <p:extLst>
      <p:ext uri="{BB962C8B-B14F-4D97-AF65-F5344CB8AC3E}">
        <p14:creationId xmlns:p14="http://schemas.microsoft.com/office/powerpoint/2010/main" val="1047715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79DF3C-4A04-0D46-B3E5-FE6F3EC86355}"/>
              </a:ext>
            </a:extLst>
          </p:cNvPr>
          <p:cNvSpPr>
            <a:spLocks noGrp="1"/>
          </p:cNvSpPr>
          <p:nvPr>
            <p:ph type="title"/>
          </p:nvPr>
        </p:nvSpPr>
        <p:spPr/>
        <p:txBody>
          <a:bodyPr>
            <a:normAutofit fontScale="90000"/>
          </a:bodyPr>
          <a:lstStyle/>
          <a:p>
            <a:r>
              <a:rPr lang="tr-TR" b="1" dirty="0" err="1">
                <a:latin typeface="TimesNewRomanPS"/>
              </a:rPr>
              <a:t>İs</a:t>
            </a:r>
            <a:r>
              <a:rPr lang="tr-TR" b="1" dirty="0">
                <a:latin typeface="TimesNewRomanPS"/>
              </a:rPr>
              <a:t>̧ Kazası, Meslek </a:t>
            </a:r>
            <a:r>
              <a:rPr lang="tr-TR" b="1" dirty="0" err="1">
                <a:latin typeface="TimesNewRomanPS"/>
              </a:rPr>
              <a:t>Hastalığı</a:t>
            </a:r>
            <a:r>
              <a:rPr lang="tr-TR" b="1" dirty="0">
                <a:latin typeface="TimesNewRomanPS"/>
              </a:rPr>
              <a:t> ve </a:t>
            </a:r>
            <a:r>
              <a:rPr lang="tr-TR" b="1" dirty="0" err="1">
                <a:latin typeface="TimesNewRomanPS"/>
              </a:rPr>
              <a:t>İşle</a:t>
            </a:r>
            <a:r>
              <a:rPr lang="tr-TR" b="1" dirty="0">
                <a:latin typeface="TimesNewRomanPS"/>
              </a:rPr>
              <a:t> </a:t>
            </a:r>
            <a:r>
              <a:rPr lang="tr-TR" b="1" dirty="0" err="1">
                <a:latin typeface="TimesNewRomanPS"/>
              </a:rPr>
              <a:t>İlgili</a:t>
            </a:r>
            <a:r>
              <a:rPr lang="tr-TR" b="1" dirty="0">
                <a:latin typeface="TimesNewRomanPS"/>
              </a:rPr>
              <a:t> Hastalıklar Kavramları</a:t>
            </a:r>
            <a:endParaRPr lang="tr-TR" dirty="0"/>
          </a:p>
        </p:txBody>
      </p:sp>
      <p:sp>
        <p:nvSpPr>
          <p:cNvPr id="3" name="İçerik Yer Tutucusu 2">
            <a:extLst>
              <a:ext uri="{FF2B5EF4-FFF2-40B4-BE49-F238E27FC236}">
                <a16:creationId xmlns:a16="http://schemas.microsoft.com/office/drawing/2014/main" id="{A90FBDE3-A784-4941-871C-C085CBC03C04}"/>
              </a:ext>
            </a:extLst>
          </p:cNvPr>
          <p:cNvSpPr>
            <a:spLocks noGrp="1"/>
          </p:cNvSpPr>
          <p:nvPr>
            <p:ph idx="1"/>
          </p:nvPr>
        </p:nvSpPr>
        <p:spPr/>
        <p:txBody>
          <a:bodyPr>
            <a:normAutofit fontScale="77500" lnSpcReduction="20000"/>
          </a:bodyPr>
          <a:lstStyle/>
          <a:p>
            <a:endParaRPr lang="tr-TR" dirty="0"/>
          </a:p>
          <a:p>
            <a:pPr algn="just"/>
            <a:r>
              <a:rPr lang="tr-TR" dirty="0">
                <a:latin typeface="TimesNewRomanPSMT"/>
              </a:rPr>
              <a:t>Herhangi bir </a:t>
            </a:r>
            <a:r>
              <a:rPr lang="tr-TR" dirty="0" err="1">
                <a:latin typeface="TimesNewRomanPSMT"/>
              </a:rPr>
              <a:t>işletmede</a:t>
            </a:r>
            <a:r>
              <a:rPr lang="tr-TR" dirty="0">
                <a:latin typeface="TimesNewRomanPSMT"/>
              </a:rPr>
              <a:t>, </a:t>
            </a:r>
            <a:r>
              <a:rPr lang="tr-TR" dirty="0" err="1">
                <a:latin typeface="TimesNewRomanPSMT"/>
              </a:rPr>
              <a:t>üretimin</a:t>
            </a:r>
            <a:r>
              <a:rPr lang="tr-TR" dirty="0">
                <a:latin typeface="TimesNewRomanPSMT"/>
              </a:rPr>
              <a:t> </a:t>
            </a:r>
            <a:r>
              <a:rPr lang="tr-TR" dirty="0" err="1">
                <a:latin typeface="TimesNewRomanPSMT"/>
              </a:rPr>
              <a:t>gerçekleştirildiği</a:t>
            </a:r>
            <a:r>
              <a:rPr lang="tr-TR" dirty="0">
                <a:latin typeface="TimesNewRomanPSMT"/>
              </a:rPr>
              <a:t> herhangi bir yerde iş kazaları ve meslek hastalıkları hem </a:t>
            </a:r>
            <a:r>
              <a:rPr lang="tr-TR" dirty="0" err="1">
                <a:latin typeface="TimesNewRomanPSMT"/>
              </a:rPr>
              <a:t>çalışan</a:t>
            </a:r>
            <a:r>
              <a:rPr lang="tr-TR" dirty="0">
                <a:latin typeface="TimesNewRomanPSMT"/>
              </a:rPr>
              <a:t> bireyler, hem </a:t>
            </a:r>
            <a:r>
              <a:rPr lang="tr-TR" dirty="0" err="1">
                <a:latin typeface="TimesNewRomanPSMT"/>
              </a:rPr>
              <a:t>çalışan</a:t>
            </a:r>
            <a:r>
              <a:rPr lang="tr-TR" dirty="0">
                <a:latin typeface="TimesNewRomanPSMT"/>
              </a:rPr>
              <a:t> bu bireylerin </a:t>
            </a:r>
            <a:r>
              <a:rPr lang="tr-TR" dirty="0" err="1">
                <a:latin typeface="TimesNewRomanPSMT"/>
              </a:rPr>
              <a:t>çalışma</a:t>
            </a:r>
            <a:r>
              <a:rPr lang="tr-TR" dirty="0">
                <a:latin typeface="TimesNewRomanPSMT"/>
              </a:rPr>
              <a:t> ortamının hazırlanmasında ve </a:t>
            </a:r>
            <a:r>
              <a:rPr lang="tr-TR" dirty="0" err="1">
                <a:latin typeface="TimesNewRomanPSMT"/>
              </a:rPr>
              <a:t>üretimin</a:t>
            </a:r>
            <a:r>
              <a:rPr lang="tr-TR" dirty="0">
                <a:latin typeface="TimesNewRomanPSMT"/>
              </a:rPr>
              <a:t> </a:t>
            </a:r>
            <a:r>
              <a:rPr lang="tr-TR" dirty="0" err="1">
                <a:latin typeface="TimesNewRomanPSMT"/>
              </a:rPr>
              <a:t>gerçekleştirilmesinde</a:t>
            </a:r>
            <a:r>
              <a:rPr lang="tr-TR" dirty="0">
                <a:latin typeface="TimesNewRomanPSMT"/>
              </a:rPr>
              <a:t> etkili olan </a:t>
            </a:r>
            <a:r>
              <a:rPr lang="tr-TR" dirty="0" err="1">
                <a:latin typeface="TimesNewRomanPSMT"/>
              </a:rPr>
              <a:t>işverenler</a:t>
            </a:r>
            <a:r>
              <a:rPr lang="tr-TR" dirty="0">
                <a:latin typeface="TimesNewRomanPSMT"/>
              </a:rPr>
              <a:t> hem de </a:t>
            </a:r>
            <a:r>
              <a:rPr lang="tr-TR" dirty="0" err="1">
                <a:latin typeface="TimesNewRomanPSMT"/>
              </a:rPr>
              <a:t>ülke</a:t>
            </a:r>
            <a:r>
              <a:rPr lang="tr-TR" dirty="0">
                <a:latin typeface="TimesNewRomanPSMT"/>
              </a:rPr>
              <a:t> </a:t>
            </a:r>
            <a:r>
              <a:rPr lang="tr-TR" dirty="0" err="1">
                <a:latin typeface="TimesNewRomanPSMT"/>
              </a:rPr>
              <a:t>açısından</a:t>
            </a:r>
            <a:r>
              <a:rPr lang="tr-TR" dirty="0">
                <a:latin typeface="TimesNewRomanPSMT"/>
              </a:rPr>
              <a:t> </a:t>
            </a:r>
            <a:r>
              <a:rPr lang="tr-TR" dirty="0" err="1">
                <a:latin typeface="TimesNewRomanPSMT"/>
              </a:rPr>
              <a:t>birçok</a:t>
            </a:r>
            <a:r>
              <a:rPr lang="tr-TR" dirty="0">
                <a:latin typeface="TimesNewRomanPSMT"/>
              </a:rPr>
              <a:t> olumsuzlukların yaşanmasına neden olmaktadır. Fiziksel ve psikolojik anlamda yaşanabilecek olası iş kazası ya da bunlara dayalı meydana gelebilecek meslek hastalıkları çalışan bireylerin sağlıklı bireyler olmasını engellemekte, şayet fizyolojik anlamda engel durumunun oluşmasına neden oluyor ise ya da ölümle sonuçlanıyor ise bu durum, sadece çalışan bireyler </a:t>
            </a:r>
            <a:r>
              <a:rPr lang="tr-TR" dirty="0" err="1">
                <a:latin typeface="TimesNewRomanPSMT"/>
              </a:rPr>
              <a:t>üzerinde</a:t>
            </a:r>
            <a:r>
              <a:rPr lang="tr-TR" dirty="0">
                <a:latin typeface="TimesNewRomanPSMT"/>
              </a:rPr>
              <a:t> </a:t>
            </a:r>
            <a:r>
              <a:rPr lang="tr-TR" dirty="0" err="1">
                <a:latin typeface="TimesNewRomanPSMT"/>
              </a:rPr>
              <a:t>değil</a:t>
            </a:r>
            <a:r>
              <a:rPr lang="tr-TR" dirty="0">
                <a:latin typeface="TimesNewRomanPSMT"/>
              </a:rPr>
              <a:t> onların toplumsal </a:t>
            </a:r>
            <a:r>
              <a:rPr lang="tr-TR" dirty="0" err="1">
                <a:latin typeface="TimesNewRomanPSMT"/>
              </a:rPr>
              <a:t>etkileşim</a:t>
            </a:r>
            <a:r>
              <a:rPr lang="tr-TR" dirty="0">
                <a:latin typeface="TimesNewRomanPSMT"/>
              </a:rPr>
              <a:t> </a:t>
            </a:r>
            <a:r>
              <a:rPr lang="tr-TR" dirty="0" err="1">
                <a:latin typeface="TimesNewRomanPSMT"/>
              </a:rPr>
              <a:t>içerisinde</a:t>
            </a:r>
            <a:r>
              <a:rPr lang="tr-TR" dirty="0">
                <a:latin typeface="TimesNewRomanPSMT"/>
              </a:rPr>
              <a:t> </a:t>
            </a:r>
            <a:r>
              <a:rPr lang="tr-TR" dirty="0" err="1">
                <a:latin typeface="TimesNewRomanPSMT"/>
              </a:rPr>
              <a:t>olduğu</a:t>
            </a:r>
            <a:r>
              <a:rPr lang="tr-TR" dirty="0">
                <a:latin typeface="TimesNewRomanPSMT"/>
              </a:rPr>
              <a:t> bireyler (aile, iş ve </a:t>
            </a:r>
            <a:r>
              <a:rPr lang="tr-TR" dirty="0" err="1">
                <a:latin typeface="TimesNewRomanPSMT"/>
              </a:rPr>
              <a:t>arkadas</a:t>
            </a:r>
            <a:r>
              <a:rPr lang="tr-TR" dirty="0">
                <a:latin typeface="TimesNewRomanPSMT"/>
              </a:rPr>
              <a:t>̧ </a:t>
            </a:r>
            <a:r>
              <a:rPr lang="tr-TR" dirty="0" err="1">
                <a:latin typeface="TimesNewRomanPSMT"/>
              </a:rPr>
              <a:t>çevresi</a:t>
            </a:r>
            <a:r>
              <a:rPr lang="tr-TR" dirty="0">
                <a:latin typeface="TimesNewRomanPSMT"/>
              </a:rPr>
              <a:t>) </a:t>
            </a:r>
            <a:r>
              <a:rPr lang="tr-TR" dirty="0" err="1">
                <a:latin typeface="TimesNewRomanPSMT"/>
              </a:rPr>
              <a:t>üzerinde</a:t>
            </a:r>
            <a:r>
              <a:rPr lang="tr-TR" dirty="0">
                <a:latin typeface="TimesNewRomanPSMT"/>
              </a:rPr>
              <a:t> hem maddi hem de manevi etkide bulunmaktadır. </a:t>
            </a:r>
            <a:endParaRPr lang="tr-TR" dirty="0"/>
          </a:p>
          <a:p>
            <a:endParaRPr lang="tr-TR" dirty="0"/>
          </a:p>
        </p:txBody>
      </p:sp>
    </p:spTree>
    <p:extLst>
      <p:ext uri="{BB962C8B-B14F-4D97-AF65-F5344CB8AC3E}">
        <p14:creationId xmlns:p14="http://schemas.microsoft.com/office/powerpoint/2010/main" val="28930891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D71309-4E4F-FF4C-86E5-0AEB47030D0F}"/>
              </a:ext>
            </a:extLst>
          </p:cNvPr>
          <p:cNvSpPr>
            <a:spLocks noGrp="1"/>
          </p:cNvSpPr>
          <p:nvPr>
            <p:ph type="title"/>
          </p:nvPr>
        </p:nvSpPr>
        <p:spPr/>
        <p:txBody>
          <a:bodyPr/>
          <a:lstStyle/>
          <a:p>
            <a:r>
              <a:rPr lang="tr-TR" dirty="0"/>
              <a:t>7)</a:t>
            </a:r>
          </a:p>
        </p:txBody>
      </p:sp>
      <p:sp>
        <p:nvSpPr>
          <p:cNvPr id="3" name="İçerik Yer Tutucusu 2">
            <a:extLst>
              <a:ext uri="{FF2B5EF4-FFF2-40B4-BE49-F238E27FC236}">
                <a16:creationId xmlns:a16="http://schemas.microsoft.com/office/drawing/2014/main" id="{E85BCCAC-C5EE-CC4A-8E49-60FF617308F4}"/>
              </a:ext>
            </a:extLst>
          </p:cNvPr>
          <p:cNvSpPr>
            <a:spLocks noGrp="1"/>
          </p:cNvSpPr>
          <p:nvPr>
            <p:ph idx="1"/>
          </p:nvPr>
        </p:nvSpPr>
        <p:spPr/>
        <p:txBody>
          <a:bodyPr>
            <a:normAutofit fontScale="70000" lnSpcReduction="20000"/>
          </a:bodyPr>
          <a:lstStyle/>
          <a:p>
            <a:r>
              <a:rPr lang="tr-TR" dirty="0">
                <a:latin typeface="TimesNewRomanPSMT"/>
              </a:rPr>
              <a:t>5510 sayılı Sosyal Sigortalar ve Genel </a:t>
            </a:r>
            <a:r>
              <a:rPr lang="tr-TR" dirty="0" err="1">
                <a:latin typeface="TimesNewRomanPSMT"/>
              </a:rPr>
              <a:t>Sağlık</a:t>
            </a:r>
            <a:r>
              <a:rPr lang="tr-TR" dirty="0">
                <a:latin typeface="TimesNewRomanPSMT"/>
              </a:rPr>
              <a:t> Sigortası Kanunu’na </a:t>
            </a:r>
            <a:r>
              <a:rPr lang="tr-TR" dirty="0" err="1">
                <a:latin typeface="TimesNewRomanPSMT"/>
              </a:rPr>
              <a:t>göre</a:t>
            </a:r>
            <a:r>
              <a:rPr lang="tr-TR" dirty="0">
                <a:latin typeface="TimesNewRomanPSMT"/>
              </a:rPr>
              <a:t> </a:t>
            </a:r>
            <a:r>
              <a:rPr lang="tr-TR" dirty="0" err="1">
                <a:latin typeface="TimesNewRomanPSMT"/>
              </a:rPr>
              <a:t>aşağıdakilerden</a:t>
            </a:r>
            <a:r>
              <a:rPr lang="tr-TR" dirty="0">
                <a:latin typeface="TimesNewRomanPSMT"/>
              </a:rPr>
              <a:t> hangisi iş kazası veya meslek </a:t>
            </a:r>
            <a:r>
              <a:rPr lang="tr-TR" dirty="0" err="1">
                <a:latin typeface="TimesNewRomanPSMT"/>
              </a:rPr>
              <a:t>hastalığı</a:t>
            </a:r>
            <a:r>
              <a:rPr lang="tr-TR" dirty="0">
                <a:latin typeface="TimesNewRomanPSMT"/>
              </a:rPr>
              <a:t> sigortasından </a:t>
            </a:r>
            <a:r>
              <a:rPr lang="tr-TR" dirty="0" err="1">
                <a:latin typeface="TimesNewRomanPSMT"/>
              </a:rPr>
              <a:t>sağlanan</a:t>
            </a:r>
            <a:r>
              <a:rPr lang="tr-TR" dirty="0">
                <a:latin typeface="TimesNewRomanPSMT"/>
              </a:rPr>
              <a:t> haklardan biri </a:t>
            </a:r>
            <a:r>
              <a:rPr lang="tr-TR" dirty="0" err="1">
                <a:latin typeface="TimesNewRomanPSMT"/>
              </a:rPr>
              <a:t>değildir</a:t>
            </a:r>
            <a:r>
              <a:rPr lang="tr-TR" dirty="0">
                <a:latin typeface="TimesNewRomanPSMT"/>
              </a:rPr>
              <a:t>? </a:t>
            </a:r>
            <a:endParaRPr lang="tr-TR" dirty="0"/>
          </a:p>
          <a:p>
            <a:pPr marL="514350" indent="-514350">
              <a:buFont typeface="+mj-lt"/>
              <a:buAutoNum type="alphaLcParenR"/>
            </a:pPr>
            <a:r>
              <a:rPr lang="tr-TR" dirty="0">
                <a:latin typeface="TimesNewRomanPSMT"/>
              </a:rPr>
              <a:t>Sigortalıya, </a:t>
            </a:r>
            <a:r>
              <a:rPr lang="tr-TR" dirty="0" err="1">
                <a:latin typeface="TimesNewRomanPSMT"/>
              </a:rPr>
              <a:t>geçici</a:t>
            </a:r>
            <a:r>
              <a:rPr lang="tr-TR" dirty="0">
                <a:latin typeface="TimesNewRomanPSMT"/>
              </a:rPr>
              <a:t> iş </a:t>
            </a:r>
            <a:r>
              <a:rPr lang="tr-TR" dirty="0" err="1">
                <a:latin typeface="TimesNewRomanPSMT"/>
              </a:rPr>
              <a:t>göremezlik</a:t>
            </a:r>
            <a:r>
              <a:rPr lang="tr-TR" dirty="0">
                <a:latin typeface="TimesNewRomanPSMT"/>
              </a:rPr>
              <a:t> </a:t>
            </a:r>
            <a:r>
              <a:rPr lang="tr-TR" dirty="0" err="1">
                <a:latin typeface="TimesNewRomanPSMT"/>
              </a:rPr>
              <a:t>süresince</a:t>
            </a:r>
            <a:r>
              <a:rPr lang="tr-TR" dirty="0">
                <a:latin typeface="TimesNewRomanPSMT"/>
              </a:rPr>
              <a:t> </a:t>
            </a:r>
            <a:r>
              <a:rPr lang="tr-TR" dirty="0" err="1">
                <a:latin typeface="TimesNewRomanPSMT"/>
              </a:rPr>
              <a:t>günlük</a:t>
            </a:r>
            <a:r>
              <a:rPr lang="tr-TR" dirty="0">
                <a:latin typeface="TimesNewRomanPSMT"/>
              </a:rPr>
              <a:t> </a:t>
            </a:r>
            <a:r>
              <a:rPr lang="tr-TR" dirty="0" err="1">
                <a:latin typeface="TimesNewRomanPSMT"/>
              </a:rPr>
              <a:t>geçici</a:t>
            </a:r>
            <a:r>
              <a:rPr lang="tr-TR" dirty="0">
                <a:latin typeface="TimesNewRomanPSMT"/>
              </a:rPr>
              <a:t> iş </a:t>
            </a:r>
            <a:r>
              <a:rPr lang="tr-TR" dirty="0" err="1">
                <a:latin typeface="TimesNewRomanPSMT"/>
              </a:rPr>
              <a:t>göremezlik</a:t>
            </a:r>
            <a:r>
              <a:rPr lang="tr-TR" dirty="0">
                <a:latin typeface="TimesNewRomanPSMT"/>
              </a:rPr>
              <a:t> </a:t>
            </a:r>
            <a:r>
              <a:rPr lang="tr-TR" dirty="0" err="1">
                <a:latin typeface="TimesNewRomanPSMT"/>
              </a:rPr>
              <a:t>ödeneği</a:t>
            </a:r>
            <a:r>
              <a:rPr lang="tr-TR" dirty="0">
                <a:latin typeface="TimesNewRomanPSMT"/>
              </a:rPr>
              <a:t> verilmesi. </a:t>
            </a:r>
            <a:endParaRPr lang="tr-TR" dirty="0"/>
          </a:p>
          <a:p>
            <a:pPr marL="514350" indent="-514350">
              <a:buFont typeface="+mj-lt"/>
              <a:buAutoNum type="alphaLcParenR"/>
            </a:pPr>
            <a:r>
              <a:rPr lang="tr-TR" dirty="0">
                <a:latin typeface="TimesNewRomanPSMT"/>
              </a:rPr>
              <a:t>Sigortalıya </a:t>
            </a:r>
            <a:r>
              <a:rPr lang="tr-TR" dirty="0" err="1">
                <a:latin typeface="TimesNewRomanPSMT"/>
              </a:rPr>
              <a:t>sürekli</a:t>
            </a:r>
            <a:r>
              <a:rPr lang="tr-TR" dirty="0">
                <a:latin typeface="TimesNewRomanPSMT"/>
              </a:rPr>
              <a:t> iş </a:t>
            </a:r>
            <a:r>
              <a:rPr lang="tr-TR" dirty="0" err="1">
                <a:latin typeface="TimesNewRomanPSMT"/>
              </a:rPr>
              <a:t>göremezlik</a:t>
            </a:r>
            <a:r>
              <a:rPr lang="tr-TR" dirty="0">
                <a:latin typeface="TimesNewRomanPSMT"/>
              </a:rPr>
              <a:t> geliri </a:t>
            </a:r>
            <a:r>
              <a:rPr lang="tr-TR" dirty="0" err="1">
                <a:latin typeface="TimesNewRomanPSMT"/>
              </a:rPr>
              <a:t>bağlanması</a:t>
            </a:r>
            <a:r>
              <a:rPr lang="tr-TR" dirty="0">
                <a:latin typeface="TimesNewRomanPSMT"/>
              </a:rPr>
              <a:t>. </a:t>
            </a:r>
          </a:p>
          <a:p>
            <a:pPr marL="514350" indent="-514350">
              <a:buFont typeface="+mj-lt"/>
              <a:buAutoNum type="alphaLcParenR"/>
            </a:pPr>
            <a:r>
              <a:rPr lang="tr-TR" dirty="0" err="1">
                <a:latin typeface="TimesNewRomanPSMT"/>
              </a:rPr>
              <a:t>İs</a:t>
            </a:r>
            <a:r>
              <a:rPr lang="tr-TR" dirty="0">
                <a:latin typeface="TimesNewRomanPSMT"/>
              </a:rPr>
              <a:t>̧ kazası veya meslek </a:t>
            </a:r>
            <a:r>
              <a:rPr lang="tr-TR" dirty="0" err="1">
                <a:latin typeface="TimesNewRomanPSMT"/>
              </a:rPr>
              <a:t>hastalığı</a:t>
            </a:r>
            <a:r>
              <a:rPr lang="tr-TR" dirty="0">
                <a:latin typeface="TimesNewRomanPSMT"/>
              </a:rPr>
              <a:t> sonucu </a:t>
            </a:r>
            <a:r>
              <a:rPr lang="tr-TR" dirty="0" err="1">
                <a:latin typeface="TimesNewRomanPSMT"/>
              </a:rPr>
              <a:t>ölen</a:t>
            </a:r>
            <a:r>
              <a:rPr lang="tr-TR" dirty="0">
                <a:latin typeface="TimesNewRomanPSMT"/>
              </a:rPr>
              <a:t> sigortalının hak sahiplerine, gelir </a:t>
            </a:r>
            <a:r>
              <a:rPr lang="tr-TR" dirty="0" err="1">
                <a:latin typeface="TimesNewRomanPSMT"/>
              </a:rPr>
              <a:t>bağlanması</a:t>
            </a:r>
            <a:r>
              <a:rPr lang="tr-TR" dirty="0">
                <a:latin typeface="TimesNewRomanPSMT"/>
              </a:rPr>
              <a:t>. </a:t>
            </a:r>
          </a:p>
          <a:p>
            <a:pPr marL="514350" indent="-514350">
              <a:buFont typeface="+mj-lt"/>
              <a:buAutoNum type="alphaLcParenR"/>
            </a:pPr>
            <a:r>
              <a:rPr lang="tr-TR" dirty="0">
                <a:latin typeface="TimesNewRomanPSMT"/>
              </a:rPr>
              <a:t>Gelir </a:t>
            </a:r>
            <a:r>
              <a:rPr lang="tr-TR" dirty="0" err="1">
                <a:latin typeface="TimesNewRomanPSMT"/>
              </a:rPr>
              <a:t>bağlanmıs</a:t>
            </a:r>
            <a:r>
              <a:rPr lang="tr-TR" dirty="0">
                <a:latin typeface="TimesNewRomanPSMT"/>
              </a:rPr>
              <a:t>̧ olan kız </a:t>
            </a:r>
            <a:r>
              <a:rPr lang="tr-TR" dirty="0" err="1">
                <a:latin typeface="TimesNewRomanPSMT"/>
              </a:rPr>
              <a:t>çocuklarına</a:t>
            </a:r>
            <a:r>
              <a:rPr lang="tr-TR" dirty="0">
                <a:latin typeface="TimesNewRomanPSMT"/>
              </a:rPr>
              <a:t> evlenme </a:t>
            </a:r>
            <a:r>
              <a:rPr lang="tr-TR" dirty="0" err="1">
                <a:latin typeface="TimesNewRomanPSMT"/>
              </a:rPr>
              <a:t>ödeneği</a:t>
            </a:r>
            <a:r>
              <a:rPr lang="tr-TR" dirty="0">
                <a:latin typeface="TimesNewRomanPSMT"/>
              </a:rPr>
              <a:t> verilmesi. </a:t>
            </a:r>
          </a:p>
          <a:p>
            <a:pPr marL="514350" indent="-514350">
              <a:buFont typeface="+mj-lt"/>
              <a:buAutoNum type="alphaLcParenR"/>
            </a:pPr>
            <a:r>
              <a:rPr lang="tr-TR" dirty="0" err="1">
                <a:latin typeface="TimesNewRomanPSMT"/>
              </a:rPr>
              <a:t>İs</a:t>
            </a:r>
            <a:r>
              <a:rPr lang="tr-TR" dirty="0">
                <a:latin typeface="TimesNewRomanPSMT"/>
              </a:rPr>
              <a:t>̧ kazası ve meslek </a:t>
            </a:r>
            <a:r>
              <a:rPr lang="tr-TR" dirty="0" err="1">
                <a:latin typeface="TimesNewRomanPSMT"/>
              </a:rPr>
              <a:t>hastalığı</a:t>
            </a:r>
            <a:r>
              <a:rPr lang="tr-TR" dirty="0">
                <a:latin typeface="TimesNewRomanPSMT"/>
              </a:rPr>
              <a:t> sonucu </a:t>
            </a:r>
            <a:r>
              <a:rPr lang="tr-TR" dirty="0" err="1">
                <a:latin typeface="TimesNewRomanPSMT"/>
              </a:rPr>
              <a:t>ölen</a:t>
            </a:r>
            <a:r>
              <a:rPr lang="tr-TR" dirty="0">
                <a:latin typeface="TimesNewRomanPSMT"/>
              </a:rPr>
              <a:t> sigortalı </a:t>
            </a:r>
            <a:r>
              <a:rPr lang="tr-TR" dirty="0" err="1">
                <a:latin typeface="TimesNewRomanPSMT"/>
              </a:rPr>
              <a:t>için</a:t>
            </a:r>
            <a:r>
              <a:rPr lang="tr-TR" dirty="0">
                <a:latin typeface="TimesNewRomanPSMT"/>
              </a:rPr>
              <a:t> cenaze </a:t>
            </a:r>
            <a:r>
              <a:rPr lang="tr-TR" dirty="0" err="1">
                <a:latin typeface="TimesNewRomanPSMT"/>
              </a:rPr>
              <a:t>ödeneği</a:t>
            </a:r>
            <a:r>
              <a:rPr lang="tr-TR" dirty="0">
                <a:latin typeface="TimesNewRomanPSMT"/>
              </a:rPr>
              <a:t> verilmemesi. </a:t>
            </a:r>
          </a:p>
          <a:p>
            <a:endParaRPr lang="tr-TR" dirty="0"/>
          </a:p>
        </p:txBody>
      </p:sp>
    </p:spTree>
    <p:extLst>
      <p:ext uri="{BB962C8B-B14F-4D97-AF65-F5344CB8AC3E}">
        <p14:creationId xmlns:p14="http://schemas.microsoft.com/office/powerpoint/2010/main" val="15151388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B5480F-E75E-584E-8E2E-C232CF05397E}"/>
              </a:ext>
            </a:extLst>
          </p:cNvPr>
          <p:cNvSpPr>
            <a:spLocks noGrp="1"/>
          </p:cNvSpPr>
          <p:nvPr>
            <p:ph type="title"/>
          </p:nvPr>
        </p:nvSpPr>
        <p:spPr/>
        <p:txBody>
          <a:bodyPr/>
          <a:lstStyle/>
          <a:p>
            <a:r>
              <a:rPr lang="tr-TR" dirty="0"/>
              <a:t>8)</a:t>
            </a:r>
          </a:p>
        </p:txBody>
      </p:sp>
      <p:sp>
        <p:nvSpPr>
          <p:cNvPr id="3" name="İçerik Yer Tutucusu 2">
            <a:extLst>
              <a:ext uri="{FF2B5EF4-FFF2-40B4-BE49-F238E27FC236}">
                <a16:creationId xmlns:a16="http://schemas.microsoft.com/office/drawing/2014/main" id="{7D7A5649-E0B3-CC4A-B3A8-11164FFC8C8F}"/>
              </a:ext>
            </a:extLst>
          </p:cNvPr>
          <p:cNvSpPr>
            <a:spLocks noGrp="1"/>
          </p:cNvSpPr>
          <p:nvPr>
            <p:ph idx="1"/>
          </p:nvPr>
        </p:nvSpPr>
        <p:spPr/>
        <p:txBody>
          <a:bodyPr>
            <a:normAutofit fontScale="62500" lnSpcReduction="20000"/>
          </a:bodyPr>
          <a:lstStyle/>
          <a:p>
            <a:r>
              <a:rPr lang="tr-TR" dirty="0">
                <a:latin typeface="TimesNewRomanPSMT"/>
              </a:rPr>
              <a:t>5510 sayılı Sosyal Sigortalar ve Genel </a:t>
            </a:r>
            <a:r>
              <a:rPr lang="tr-TR" dirty="0" err="1">
                <a:latin typeface="TimesNewRomanPSMT"/>
              </a:rPr>
              <a:t>Sağlık</a:t>
            </a:r>
            <a:r>
              <a:rPr lang="tr-TR" dirty="0">
                <a:latin typeface="TimesNewRomanPSMT"/>
              </a:rPr>
              <a:t> Sigortası Kanunu’nun hangi maddesi “ceza </a:t>
            </a:r>
            <a:r>
              <a:rPr lang="tr-TR" dirty="0" err="1">
                <a:latin typeface="TimesNewRomanPSMT"/>
              </a:rPr>
              <a:t>sorumluluğu</a:t>
            </a:r>
            <a:r>
              <a:rPr lang="tr-TR" dirty="0">
                <a:latin typeface="TimesNewRomanPSMT"/>
              </a:rPr>
              <a:t> olmayanlar ile kabul edilebilir bir mazereti olanlar </a:t>
            </a:r>
            <a:r>
              <a:rPr lang="tr-TR" dirty="0" err="1">
                <a:latin typeface="TimesNewRomanPSMT"/>
              </a:rPr>
              <a:t>haric</a:t>
            </a:r>
            <a:r>
              <a:rPr lang="tr-TR" dirty="0">
                <a:latin typeface="TimesNewRomanPSMT"/>
              </a:rPr>
              <a:t>̧, sigortalının iş kazası, meslek </a:t>
            </a:r>
            <a:r>
              <a:rPr lang="tr-TR" dirty="0" err="1">
                <a:latin typeface="TimesNewRomanPSMT"/>
              </a:rPr>
              <a:t>hastalığı</a:t>
            </a:r>
            <a:r>
              <a:rPr lang="tr-TR" dirty="0">
                <a:latin typeface="TimesNewRomanPSMT"/>
              </a:rPr>
              <a:t>, hastalık ve analık nedeniyle hekimin </a:t>
            </a:r>
            <a:r>
              <a:rPr lang="tr-TR" dirty="0" err="1">
                <a:latin typeface="TimesNewRomanPSMT"/>
              </a:rPr>
              <a:t>bildirdiği</a:t>
            </a:r>
            <a:r>
              <a:rPr lang="tr-TR" dirty="0">
                <a:latin typeface="TimesNewRomanPSMT"/>
              </a:rPr>
              <a:t> tedbir ve tavsiyelere uymaması sonucu tedavi </a:t>
            </a:r>
            <a:r>
              <a:rPr lang="tr-TR" dirty="0" err="1">
                <a:latin typeface="TimesNewRomanPSMT"/>
              </a:rPr>
              <a:t>süresinin</a:t>
            </a:r>
            <a:r>
              <a:rPr lang="tr-TR" dirty="0">
                <a:latin typeface="TimesNewRomanPSMT"/>
              </a:rPr>
              <a:t> uzamasına veya iş </a:t>
            </a:r>
            <a:r>
              <a:rPr lang="tr-TR" dirty="0" err="1">
                <a:latin typeface="TimesNewRomanPSMT"/>
              </a:rPr>
              <a:t>göremezlik</a:t>
            </a:r>
            <a:r>
              <a:rPr lang="tr-TR" dirty="0">
                <a:latin typeface="TimesNewRomanPSMT"/>
              </a:rPr>
              <a:t> oranının artmasına, </a:t>
            </a:r>
            <a:r>
              <a:rPr lang="tr-TR" dirty="0" err="1">
                <a:latin typeface="TimesNewRomanPSMT"/>
              </a:rPr>
              <a:t>malûl</a:t>
            </a:r>
            <a:r>
              <a:rPr lang="tr-TR" dirty="0">
                <a:latin typeface="TimesNewRomanPSMT"/>
              </a:rPr>
              <a:t> kalmasına neden olması halinde, uzayan tedavi </a:t>
            </a:r>
            <a:r>
              <a:rPr lang="tr-TR" dirty="0" err="1">
                <a:latin typeface="TimesNewRomanPSMT"/>
              </a:rPr>
              <a:t>süresi</a:t>
            </a:r>
            <a:r>
              <a:rPr lang="tr-TR" dirty="0">
                <a:latin typeface="TimesNewRomanPSMT"/>
              </a:rPr>
              <a:t> veya artan iş </a:t>
            </a:r>
            <a:r>
              <a:rPr lang="tr-TR" dirty="0" err="1">
                <a:latin typeface="TimesNewRomanPSMT"/>
              </a:rPr>
              <a:t>göremezlik</a:t>
            </a:r>
            <a:r>
              <a:rPr lang="tr-TR" dirty="0">
                <a:latin typeface="TimesNewRomanPSMT"/>
              </a:rPr>
              <a:t> oranı esas alınarak </a:t>
            </a:r>
            <a:r>
              <a:rPr lang="tr-TR" dirty="0" err="1">
                <a:latin typeface="TimesNewRomanPSMT"/>
              </a:rPr>
              <a:t>dörtte</a:t>
            </a:r>
            <a:r>
              <a:rPr lang="tr-TR" dirty="0">
                <a:latin typeface="TimesNewRomanPSMT"/>
              </a:rPr>
              <a:t> birine kadarı Kurumca eksiltilir” </a:t>
            </a:r>
            <a:r>
              <a:rPr lang="tr-TR" dirty="0" err="1">
                <a:latin typeface="TimesNewRomanPSMT"/>
              </a:rPr>
              <a:t>hükmünu</a:t>
            </a:r>
            <a:r>
              <a:rPr lang="tr-TR" dirty="0">
                <a:latin typeface="TimesNewRomanPSMT"/>
              </a:rPr>
              <a:t>̈ </a:t>
            </a:r>
            <a:r>
              <a:rPr lang="tr-TR" dirty="0" err="1">
                <a:latin typeface="TimesNewRomanPSMT"/>
              </a:rPr>
              <a:t>içermektedir</a:t>
            </a:r>
            <a:r>
              <a:rPr lang="tr-TR" dirty="0">
                <a:latin typeface="TimesNewRomanPSMT"/>
              </a:rPr>
              <a:t>? </a:t>
            </a:r>
            <a:endParaRPr lang="tr-TR" dirty="0"/>
          </a:p>
          <a:p>
            <a:pPr marL="514350" indent="-514350">
              <a:buFont typeface="+mj-lt"/>
              <a:buAutoNum type="alphaLcParenR"/>
            </a:pPr>
            <a:r>
              <a:rPr lang="tr-TR" dirty="0">
                <a:latin typeface="TimesNewRomanPSMT"/>
              </a:rPr>
              <a:t>Madde 32 </a:t>
            </a:r>
          </a:p>
          <a:p>
            <a:pPr marL="514350" indent="-514350">
              <a:buFont typeface="+mj-lt"/>
              <a:buAutoNum type="alphaLcParenR"/>
            </a:pPr>
            <a:r>
              <a:rPr lang="tr-TR" dirty="0">
                <a:latin typeface="TimesNewRomanPSMT"/>
              </a:rPr>
              <a:t>Madde 22 </a:t>
            </a:r>
          </a:p>
          <a:p>
            <a:pPr marL="514350" indent="-514350">
              <a:buFont typeface="+mj-lt"/>
              <a:buAutoNum type="alphaLcParenR"/>
            </a:pPr>
            <a:r>
              <a:rPr lang="tr-TR" dirty="0">
                <a:latin typeface="TimesNewRomanPSMT"/>
              </a:rPr>
              <a:t>Madde 13 </a:t>
            </a:r>
          </a:p>
          <a:p>
            <a:pPr marL="514350" indent="-514350">
              <a:buFont typeface="+mj-lt"/>
              <a:buAutoNum type="alphaLcParenR"/>
            </a:pPr>
            <a:r>
              <a:rPr lang="tr-TR" dirty="0">
                <a:latin typeface="TimesNewRomanPSMT"/>
              </a:rPr>
              <a:t>Madde 16 </a:t>
            </a:r>
          </a:p>
          <a:p>
            <a:pPr marL="514350" indent="-514350">
              <a:buFont typeface="+mj-lt"/>
              <a:buAutoNum type="alphaLcParenR"/>
            </a:pPr>
            <a:r>
              <a:rPr lang="tr-TR" dirty="0">
                <a:latin typeface="TimesNewRomanPSMT"/>
              </a:rPr>
              <a:t>Madde 27 </a:t>
            </a:r>
          </a:p>
          <a:p>
            <a:endParaRPr lang="tr-TR" dirty="0"/>
          </a:p>
        </p:txBody>
      </p:sp>
    </p:spTree>
    <p:extLst>
      <p:ext uri="{BB962C8B-B14F-4D97-AF65-F5344CB8AC3E}">
        <p14:creationId xmlns:p14="http://schemas.microsoft.com/office/powerpoint/2010/main" val="28812070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7EBC37-EB41-DD44-A78D-0FD06E954F5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100C6F2-C862-7343-9F6F-4E067E067795}"/>
              </a:ext>
            </a:extLst>
          </p:cNvPr>
          <p:cNvSpPr>
            <a:spLocks noGrp="1"/>
          </p:cNvSpPr>
          <p:nvPr>
            <p:ph idx="1"/>
          </p:nvPr>
        </p:nvSpPr>
        <p:spPr/>
        <p:txBody>
          <a:bodyPr>
            <a:normAutofit fontScale="92500" lnSpcReduction="20000"/>
          </a:bodyPr>
          <a:lstStyle/>
          <a:p>
            <a:r>
              <a:rPr lang="tr-TR" dirty="0" err="1">
                <a:latin typeface="TimesNewRomanPSMT"/>
              </a:rPr>
              <a:t>Çeşitli</a:t>
            </a:r>
            <a:r>
              <a:rPr lang="tr-TR" dirty="0">
                <a:latin typeface="TimesNewRomanPSMT"/>
              </a:rPr>
              <a:t> nedenlere sahip, </a:t>
            </a:r>
            <a:r>
              <a:rPr lang="tr-TR" dirty="0" err="1">
                <a:latin typeface="TimesNewRomanPSMT"/>
              </a:rPr>
              <a:t>çalışma</a:t>
            </a:r>
            <a:r>
              <a:rPr lang="tr-TR" dirty="0">
                <a:latin typeface="TimesNewRomanPSMT"/>
              </a:rPr>
              <a:t> ortamındaki </a:t>
            </a:r>
            <a:r>
              <a:rPr lang="tr-TR" dirty="0" err="1">
                <a:latin typeface="TimesNewRomanPSMT"/>
              </a:rPr>
              <a:t>faktörlerin</a:t>
            </a:r>
            <a:r>
              <a:rPr lang="tr-TR" dirty="0">
                <a:latin typeface="TimesNewRomanPSMT"/>
              </a:rPr>
              <a:t> </a:t>
            </a:r>
            <a:r>
              <a:rPr lang="tr-TR" dirty="0" err="1">
                <a:latin typeface="TimesNewRomanPSMT"/>
              </a:rPr>
              <a:t>diğer</a:t>
            </a:r>
            <a:r>
              <a:rPr lang="tr-TR" dirty="0">
                <a:latin typeface="TimesNewRomanPSMT"/>
              </a:rPr>
              <a:t> risk </a:t>
            </a:r>
            <a:r>
              <a:rPr lang="tr-TR" dirty="0" err="1">
                <a:latin typeface="TimesNewRomanPSMT"/>
              </a:rPr>
              <a:t>faktörleriyle</a:t>
            </a:r>
            <a:r>
              <a:rPr lang="tr-TR" dirty="0">
                <a:latin typeface="TimesNewRomanPSMT"/>
              </a:rPr>
              <a:t> birlikte bu </a:t>
            </a:r>
            <a:r>
              <a:rPr lang="tr-TR" dirty="0" err="1">
                <a:latin typeface="TimesNewRomanPSMT"/>
              </a:rPr>
              <a:t>tür</a:t>
            </a:r>
            <a:r>
              <a:rPr lang="tr-TR" dirty="0">
                <a:latin typeface="TimesNewRomanPSMT"/>
              </a:rPr>
              <a:t> hastalıkların </a:t>
            </a:r>
            <a:r>
              <a:rPr lang="tr-TR" dirty="0" err="1">
                <a:latin typeface="TimesNewRomanPSMT"/>
              </a:rPr>
              <a:t>gelişiminde</a:t>
            </a:r>
            <a:r>
              <a:rPr lang="tr-TR" dirty="0">
                <a:latin typeface="TimesNewRomanPSMT"/>
              </a:rPr>
              <a:t> rol </a:t>
            </a:r>
            <a:r>
              <a:rPr lang="tr-TR" dirty="0" err="1">
                <a:latin typeface="TimesNewRomanPSMT"/>
              </a:rPr>
              <a:t>oynadığı</a:t>
            </a:r>
            <a:r>
              <a:rPr lang="tr-TR" dirty="0">
                <a:latin typeface="TimesNewRomanPSMT"/>
              </a:rPr>
              <a:t> hastalıklar hangi kavram </a:t>
            </a:r>
            <a:r>
              <a:rPr lang="tr-TR">
                <a:latin typeface="TimesNewRomanPSMT"/>
              </a:rPr>
              <a:t>ile belirtilmektedir? </a:t>
            </a:r>
            <a:endParaRPr lang="tr-TR" dirty="0"/>
          </a:p>
          <a:p>
            <a:pPr marL="514350" indent="-514350">
              <a:buFont typeface="+mj-lt"/>
              <a:buAutoNum type="alphaLcParenR"/>
            </a:pPr>
            <a:r>
              <a:rPr lang="tr-TR" dirty="0" err="1">
                <a:latin typeface="TimesNewRomanPSMT"/>
              </a:rPr>
              <a:t>İs</a:t>
            </a:r>
            <a:r>
              <a:rPr lang="tr-TR" dirty="0">
                <a:latin typeface="TimesNewRomanPSMT"/>
              </a:rPr>
              <a:t>̧ </a:t>
            </a:r>
            <a:r>
              <a:rPr lang="tr-TR" dirty="0" err="1">
                <a:latin typeface="TimesNewRomanPSMT"/>
              </a:rPr>
              <a:t>sağlığı</a:t>
            </a:r>
            <a:r>
              <a:rPr lang="tr-TR" dirty="0">
                <a:latin typeface="TimesNewRomanPSMT"/>
              </a:rPr>
              <a:t> ve </a:t>
            </a:r>
            <a:r>
              <a:rPr lang="tr-TR" dirty="0" err="1">
                <a:latin typeface="TimesNewRomanPSMT"/>
              </a:rPr>
              <a:t>güvenliği</a:t>
            </a:r>
            <a:r>
              <a:rPr lang="tr-TR" dirty="0">
                <a:latin typeface="TimesNewRomanPSMT"/>
              </a:rPr>
              <a:t> </a:t>
            </a:r>
          </a:p>
          <a:p>
            <a:pPr marL="514350" indent="-514350">
              <a:buFont typeface="+mj-lt"/>
              <a:buAutoNum type="alphaLcParenR"/>
            </a:pPr>
            <a:r>
              <a:rPr lang="tr-TR" dirty="0" err="1">
                <a:latin typeface="TimesNewRomanPSMT"/>
              </a:rPr>
              <a:t>İs</a:t>
            </a:r>
            <a:r>
              <a:rPr lang="tr-TR" dirty="0">
                <a:latin typeface="TimesNewRomanPSMT"/>
              </a:rPr>
              <a:t>̧ kazası </a:t>
            </a:r>
          </a:p>
          <a:p>
            <a:pPr marL="514350" indent="-514350">
              <a:buFont typeface="+mj-lt"/>
              <a:buAutoNum type="alphaLcParenR"/>
            </a:pPr>
            <a:r>
              <a:rPr lang="tr-TR" dirty="0">
                <a:latin typeface="TimesNewRomanPSMT"/>
              </a:rPr>
              <a:t>Meslek </a:t>
            </a:r>
            <a:r>
              <a:rPr lang="tr-TR" dirty="0" err="1">
                <a:latin typeface="TimesNewRomanPSMT"/>
              </a:rPr>
              <a:t>hastalığı</a:t>
            </a:r>
            <a:r>
              <a:rPr lang="tr-TR" dirty="0">
                <a:latin typeface="TimesNewRomanPSMT"/>
              </a:rPr>
              <a:t> </a:t>
            </a:r>
          </a:p>
          <a:p>
            <a:pPr marL="514350" indent="-514350">
              <a:buFont typeface="+mj-lt"/>
              <a:buAutoNum type="alphaLcParenR"/>
            </a:pPr>
            <a:r>
              <a:rPr lang="tr-TR" dirty="0" err="1">
                <a:latin typeface="TimesNewRomanPSMT"/>
              </a:rPr>
              <a:t>Çalışma</a:t>
            </a:r>
            <a:r>
              <a:rPr lang="tr-TR" dirty="0">
                <a:latin typeface="TimesNewRomanPSMT"/>
              </a:rPr>
              <a:t> </a:t>
            </a:r>
            <a:r>
              <a:rPr lang="tr-TR" dirty="0" err="1">
                <a:latin typeface="TimesNewRomanPSMT"/>
              </a:rPr>
              <a:t>aksatımı</a:t>
            </a:r>
            <a:r>
              <a:rPr lang="tr-TR" dirty="0">
                <a:latin typeface="TimesNewRomanPSMT"/>
              </a:rPr>
              <a:t> </a:t>
            </a:r>
          </a:p>
          <a:p>
            <a:pPr marL="514350" indent="-514350">
              <a:buFont typeface="+mj-lt"/>
              <a:buAutoNum type="alphaLcParenR"/>
            </a:pPr>
            <a:r>
              <a:rPr lang="tr-TR" dirty="0" err="1">
                <a:latin typeface="TimesNewRomanPSMT"/>
              </a:rPr>
              <a:t>İşle</a:t>
            </a:r>
            <a:r>
              <a:rPr lang="tr-TR" dirty="0">
                <a:latin typeface="TimesNewRomanPSMT"/>
              </a:rPr>
              <a:t> ilgili hastalık </a:t>
            </a:r>
          </a:p>
          <a:p>
            <a:endParaRPr lang="tr-TR" dirty="0"/>
          </a:p>
        </p:txBody>
      </p:sp>
    </p:spTree>
    <p:extLst>
      <p:ext uri="{BB962C8B-B14F-4D97-AF65-F5344CB8AC3E}">
        <p14:creationId xmlns:p14="http://schemas.microsoft.com/office/powerpoint/2010/main" val="2371216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a:extLst>
              <a:ext uri="{FF2B5EF4-FFF2-40B4-BE49-F238E27FC236}">
                <a16:creationId xmlns:a16="http://schemas.microsoft.com/office/drawing/2014/main" id="{7C432AFE-B3D2-4BFF-BF8F-96C27AFF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çerik Yer Tutucusu 4" descr="Baretini tutan işçi">
            <a:extLst>
              <a:ext uri="{FF2B5EF4-FFF2-40B4-BE49-F238E27FC236}">
                <a16:creationId xmlns:a16="http://schemas.microsoft.com/office/drawing/2014/main" id="{62309D47-AF4D-724E-A422-8A2824E4C7A5}"/>
              </a:ext>
            </a:extLst>
          </p:cNvPr>
          <p:cNvPicPr>
            <a:picLocks noChangeAspect="1"/>
          </p:cNvPicPr>
          <p:nvPr/>
        </p:nvPicPr>
        <p:blipFill rotWithShape="1">
          <a:blip r:embed="rId2">
            <a:alphaModFix amt="40000"/>
          </a:blip>
          <a:srcRect t="11182" b="4548"/>
          <a:stretch/>
        </p:blipFill>
        <p:spPr>
          <a:xfrm>
            <a:off x="20" y="10"/>
            <a:ext cx="12191980" cy="6857990"/>
          </a:xfrm>
          <a:prstGeom prst="rect">
            <a:avLst/>
          </a:prstGeom>
        </p:spPr>
      </p:pic>
      <p:sp>
        <p:nvSpPr>
          <p:cNvPr id="2" name="Başlık 1">
            <a:extLst>
              <a:ext uri="{FF2B5EF4-FFF2-40B4-BE49-F238E27FC236}">
                <a16:creationId xmlns:a16="http://schemas.microsoft.com/office/drawing/2014/main" id="{1AC2E658-EF0A-A846-B1A8-13EFB27C6828}"/>
              </a:ext>
            </a:extLst>
          </p:cNvPr>
          <p:cNvSpPr>
            <a:spLocks noGrp="1"/>
          </p:cNvSpPr>
          <p:nvPr>
            <p:ph type="title"/>
          </p:nvPr>
        </p:nvSpPr>
        <p:spPr>
          <a:xfrm>
            <a:off x="841249" y="941832"/>
            <a:ext cx="10506456" cy="2057400"/>
          </a:xfrm>
        </p:spPr>
        <p:txBody>
          <a:bodyPr vert="horz" lIns="91440" tIns="45720" rIns="91440" bIns="45720" rtlCol="0" anchor="b">
            <a:normAutofit/>
          </a:bodyPr>
          <a:lstStyle/>
          <a:p>
            <a:r>
              <a:rPr lang="en-US" sz="5000" b="1" dirty="0" err="1"/>
              <a:t>İş</a:t>
            </a:r>
            <a:r>
              <a:rPr lang="en-US" sz="5000" b="1" dirty="0"/>
              <a:t> </a:t>
            </a:r>
            <a:r>
              <a:rPr lang="en-US" sz="5000" b="1" dirty="0" err="1"/>
              <a:t>Kazası</a:t>
            </a:r>
            <a:r>
              <a:rPr lang="en-US" sz="5000" b="1" dirty="0"/>
              <a:t> </a:t>
            </a:r>
            <a:r>
              <a:rPr lang="en-US" sz="5000" b="1" dirty="0" err="1"/>
              <a:t>Kavramı</a:t>
            </a:r>
            <a:r>
              <a:rPr lang="en-US" sz="5000" b="1" dirty="0"/>
              <a:t> </a:t>
            </a:r>
            <a:endParaRPr lang="en-US" sz="5000" dirty="0"/>
          </a:p>
        </p:txBody>
      </p:sp>
      <p:sp>
        <p:nvSpPr>
          <p:cNvPr id="23" name="Rectangle 28">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0140"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Rectangle 30">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3241202"/>
            <a:ext cx="10506456"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Content Placeholder 23">
            <a:extLst>
              <a:ext uri="{FF2B5EF4-FFF2-40B4-BE49-F238E27FC236}">
                <a16:creationId xmlns:a16="http://schemas.microsoft.com/office/drawing/2014/main" id="{2D18EEBB-8547-424F-9FE7-3D27FB974837}"/>
              </a:ext>
            </a:extLst>
          </p:cNvPr>
          <p:cNvSpPr>
            <a:spLocks noGrp="1"/>
          </p:cNvSpPr>
          <p:nvPr>
            <p:ph idx="1"/>
          </p:nvPr>
        </p:nvSpPr>
        <p:spPr>
          <a:xfrm>
            <a:off x="841248" y="3502152"/>
            <a:ext cx="10506456" cy="2670048"/>
          </a:xfrm>
        </p:spPr>
        <p:txBody>
          <a:bodyPr>
            <a:normAutofit/>
          </a:bodyPr>
          <a:lstStyle/>
          <a:p>
            <a:pPr algn="just"/>
            <a:r>
              <a:rPr lang="tr-TR" sz="2000" dirty="0">
                <a:latin typeface="TimesNewRomanPSMT"/>
              </a:rPr>
              <a:t>Uluslararası </a:t>
            </a:r>
            <a:r>
              <a:rPr lang="tr-TR" sz="2000" dirty="0" err="1">
                <a:latin typeface="TimesNewRomanPSMT"/>
              </a:rPr>
              <a:t>Çalışma</a:t>
            </a:r>
            <a:r>
              <a:rPr lang="tr-TR" sz="2000" dirty="0">
                <a:latin typeface="TimesNewRomanPSMT"/>
              </a:rPr>
              <a:t> </a:t>
            </a:r>
            <a:r>
              <a:rPr lang="tr-TR" sz="2000" dirty="0" err="1">
                <a:latin typeface="TimesNewRomanPSMT"/>
              </a:rPr>
              <a:t>Örgütu</a:t>
            </a:r>
            <a:r>
              <a:rPr lang="tr-TR" sz="2000" dirty="0">
                <a:latin typeface="TimesNewRomanPSMT"/>
              </a:rPr>
              <a:t>̈ (ILO) iş kazasını </a:t>
            </a:r>
            <a:r>
              <a:rPr lang="tr-TR" sz="2000" dirty="0" err="1">
                <a:latin typeface="TimesNewRomanPSMT"/>
              </a:rPr>
              <a:t>şu</a:t>
            </a:r>
            <a:r>
              <a:rPr lang="tr-TR" sz="2000" dirty="0">
                <a:latin typeface="TimesNewRomanPSMT"/>
              </a:rPr>
              <a:t> </a:t>
            </a:r>
            <a:r>
              <a:rPr lang="tr-TR" sz="2000" dirty="0" err="1">
                <a:latin typeface="TimesNewRomanPSMT"/>
              </a:rPr>
              <a:t>şekilde</a:t>
            </a:r>
            <a:r>
              <a:rPr lang="tr-TR" sz="2000" dirty="0">
                <a:latin typeface="TimesNewRomanPSMT"/>
              </a:rPr>
              <a:t> tanımlamaktadır: “</a:t>
            </a:r>
            <a:r>
              <a:rPr lang="tr-TR" sz="2000" dirty="0" err="1">
                <a:latin typeface="TimesNewRomanPSMT"/>
              </a:rPr>
              <a:t>İşle</a:t>
            </a:r>
            <a:r>
              <a:rPr lang="tr-TR" sz="2000" dirty="0">
                <a:latin typeface="TimesNewRomanPSMT"/>
              </a:rPr>
              <a:t> ilgili faaliyetler sonucu ortaya </a:t>
            </a:r>
            <a:r>
              <a:rPr lang="tr-TR" sz="2000" dirty="0" err="1">
                <a:latin typeface="TimesNewRomanPSMT"/>
              </a:rPr>
              <a:t>çıkan</a:t>
            </a:r>
            <a:r>
              <a:rPr lang="tr-TR" sz="2000" dirty="0">
                <a:latin typeface="TimesNewRomanPSMT"/>
              </a:rPr>
              <a:t> bir veya birden fazla </a:t>
            </a:r>
            <a:r>
              <a:rPr lang="tr-TR" sz="2000" dirty="0" err="1">
                <a:latin typeface="TimesNewRomanPSMT"/>
              </a:rPr>
              <a:t>işçiyi</a:t>
            </a:r>
            <a:r>
              <a:rPr lang="tr-TR" sz="2000" dirty="0">
                <a:latin typeface="TimesNewRomanPSMT"/>
              </a:rPr>
              <a:t> etkileyen, </a:t>
            </a:r>
            <a:r>
              <a:rPr lang="tr-TR" sz="2000" dirty="0" err="1">
                <a:latin typeface="TimesNewRomanPSMT"/>
              </a:rPr>
              <a:t>kişisel</a:t>
            </a:r>
            <a:r>
              <a:rPr lang="tr-TR" sz="2000" dirty="0">
                <a:latin typeface="TimesNewRomanPSMT"/>
              </a:rPr>
              <a:t> bir zarar ya da yaralanmaya neden olan, beklenmeyen ve </a:t>
            </a:r>
            <a:r>
              <a:rPr lang="tr-TR" sz="2000" dirty="0" err="1">
                <a:latin typeface="TimesNewRomanPSMT"/>
              </a:rPr>
              <a:t>önceden</a:t>
            </a:r>
            <a:r>
              <a:rPr lang="tr-TR" sz="2000" dirty="0">
                <a:latin typeface="TimesNewRomanPSMT"/>
              </a:rPr>
              <a:t> planlanmayan olaydır”(ILO, 2018). </a:t>
            </a:r>
            <a:r>
              <a:rPr lang="tr-TR" sz="2000" dirty="0" err="1">
                <a:latin typeface="TimesNewRomanPSMT"/>
              </a:rPr>
              <a:t>Şu</a:t>
            </a:r>
            <a:r>
              <a:rPr lang="tr-TR" sz="2000" dirty="0">
                <a:latin typeface="TimesNewRomanPSMT"/>
              </a:rPr>
              <a:t> durumda iş kazası, </a:t>
            </a:r>
            <a:r>
              <a:rPr lang="tr-TR" sz="2000" dirty="0" err="1">
                <a:latin typeface="TimesNewRomanPSMT"/>
              </a:rPr>
              <a:t>çalışan</a:t>
            </a:r>
            <a:r>
              <a:rPr lang="tr-TR" sz="2000" dirty="0">
                <a:latin typeface="TimesNewRomanPSMT"/>
              </a:rPr>
              <a:t> bireyin ya da bireyler grubunun </a:t>
            </a:r>
            <a:r>
              <a:rPr lang="tr-TR" sz="2000" dirty="0" err="1">
                <a:latin typeface="TimesNewRomanPSMT"/>
              </a:rPr>
              <a:t>çalıştığı</a:t>
            </a:r>
            <a:r>
              <a:rPr lang="tr-TR" sz="2000" dirty="0">
                <a:latin typeface="TimesNewRomanPSMT"/>
              </a:rPr>
              <a:t> yerdeki faaliyetleri sonucunda ortaya </a:t>
            </a:r>
            <a:r>
              <a:rPr lang="tr-TR" sz="2000" dirty="0" err="1">
                <a:latin typeface="TimesNewRomanPSMT"/>
              </a:rPr>
              <a:t>çıkan</a:t>
            </a:r>
            <a:r>
              <a:rPr lang="tr-TR" sz="2000" dirty="0">
                <a:latin typeface="TimesNewRomanPSMT"/>
              </a:rPr>
              <a:t> hem </a:t>
            </a:r>
            <a:r>
              <a:rPr lang="tr-TR" sz="2000" dirty="0" err="1">
                <a:latin typeface="TimesNewRomanPSMT"/>
              </a:rPr>
              <a:t>kişiyi</a:t>
            </a:r>
            <a:r>
              <a:rPr lang="tr-TR" sz="2000" dirty="0">
                <a:latin typeface="TimesNewRomanPSMT"/>
              </a:rPr>
              <a:t> hem de </a:t>
            </a:r>
            <a:r>
              <a:rPr lang="tr-TR" sz="2000" dirty="0" err="1">
                <a:latin typeface="TimesNewRomanPSMT"/>
              </a:rPr>
              <a:t>kişileri</a:t>
            </a:r>
            <a:r>
              <a:rPr lang="tr-TR" sz="2000" dirty="0">
                <a:latin typeface="TimesNewRomanPSMT"/>
              </a:rPr>
              <a:t> etkileyen, </a:t>
            </a:r>
            <a:r>
              <a:rPr lang="tr-TR" sz="2000" dirty="0" err="1">
                <a:latin typeface="TimesNewRomanPSMT"/>
              </a:rPr>
              <a:t>kişisel</a:t>
            </a:r>
            <a:r>
              <a:rPr lang="tr-TR" sz="2000" dirty="0">
                <a:latin typeface="TimesNewRomanPSMT"/>
              </a:rPr>
              <a:t> veya gruba dair bir zarar ya da yaralanmaya neden olan, planlı bir </a:t>
            </a:r>
            <a:r>
              <a:rPr lang="tr-TR" sz="2000" dirty="0" err="1">
                <a:latin typeface="TimesNewRomanPSMT"/>
              </a:rPr>
              <a:t>şekilde</a:t>
            </a:r>
            <a:r>
              <a:rPr lang="tr-TR" sz="2000" dirty="0">
                <a:latin typeface="TimesNewRomanPSMT"/>
              </a:rPr>
              <a:t> </a:t>
            </a:r>
            <a:r>
              <a:rPr lang="tr-TR" sz="2000" dirty="0" err="1">
                <a:latin typeface="TimesNewRomanPSMT"/>
              </a:rPr>
              <a:t>gerçekleşmeyip</a:t>
            </a:r>
            <a:r>
              <a:rPr lang="tr-TR" sz="2000" dirty="0">
                <a:latin typeface="TimesNewRomanPSMT"/>
              </a:rPr>
              <a:t> beklenmedik bir anda meydana gelen olay </a:t>
            </a:r>
            <a:r>
              <a:rPr lang="tr-TR" sz="2000" dirty="0" err="1">
                <a:latin typeface="TimesNewRomanPSMT"/>
              </a:rPr>
              <a:t>şeklinde</a:t>
            </a:r>
            <a:r>
              <a:rPr lang="tr-TR" sz="2000" dirty="0">
                <a:latin typeface="TimesNewRomanPSMT"/>
              </a:rPr>
              <a:t> tanımlamaktadır. </a:t>
            </a:r>
            <a:endParaRPr lang="tr-TR" sz="2000" dirty="0"/>
          </a:p>
        </p:txBody>
      </p:sp>
    </p:spTree>
    <p:extLst>
      <p:ext uri="{BB962C8B-B14F-4D97-AF65-F5344CB8AC3E}">
        <p14:creationId xmlns:p14="http://schemas.microsoft.com/office/powerpoint/2010/main" val="2381016093"/>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603801-4969-524D-B025-B561DB3FC0F8}"/>
              </a:ext>
            </a:extLst>
          </p:cNvPr>
          <p:cNvSpPr>
            <a:spLocks noGrp="1"/>
          </p:cNvSpPr>
          <p:nvPr>
            <p:ph type="title"/>
          </p:nvPr>
        </p:nvSpPr>
        <p:spPr/>
        <p:txBody>
          <a:bodyPr/>
          <a:lstStyle/>
          <a:p>
            <a:r>
              <a:rPr lang="tr-TR" b="1" dirty="0"/>
              <a:t>İş Kazası Kavramı</a:t>
            </a:r>
          </a:p>
        </p:txBody>
      </p:sp>
      <p:sp>
        <p:nvSpPr>
          <p:cNvPr id="3" name="İçerik Yer Tutucusu 2">
            <a:extLst>
              <a:ext uri="{FF2B5EF4-FFF2-40B4-BE49-F238E27FC236}">
                <a16:creationId xmlns:a16="http://schemas.microsoft.com/office/drawing/2014/main" id="{BACD2A35-FF48-ED42-A35C-80B684B00182}"/>
              </a:ext>
            </a:extLst>
          </p:cNvPr>
          <p:cNvSpPr>
            <a:spLocks noGrp="1"/>
          </p:cNvSpPr>
          <p:nvPr>
            <p:ph idx="1"/>
          </p:nvPr>
        </p:nvSpPr>
        <p:spPr/>
        <p:txBody>
          <a:bodyPr/>
          <a:lstStyle/>
          <a:p>
            <a:r>
              <a:rPr lang="tr-TR" dirty="0"/>
              <a:t>İş kazalarının </a:t>
            </a:r>
            <a:r>
              <a:rPr lang="tr-TR" b="1" dirty="0"/>
              <a:t>planlı olmaması ve beklenmedik olması</a:t>
            </a:r>
            <a:r>
              <a:rPr lang="tr-TR" dirty="0"/>
              <a:t>, bu kazaların sigorta ve güvenlik kapsamında değerlendirilmesi bakımından anahtar role sahiptir. </a:t>
            </a:r>
          </a:p>
          <a:p>
            <a:endParaRPr lang="tr-TR" dirty="0"/>
          </a:p>
        </p:txBody>
      </p:sp>
    </p:spTree>
    <p:extLst>
      <p:ext uri="{BB962C8B-B14F-4D97-AF65-F5344CB8AC3E}">
        <p14:creationId xmlns:p14="http://schemas.microsoft.com/office/powerpoint/2010/main" val="2481289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D8DB5D-F8BC-3F46-8C54-B6C8AFAC8520}"/>
              </a:ext>
            </a:extLst>
          </p:cNvPr>
          <p:cNvSpPr>
            <a:spLocks noGrp="1"/>
          </p:cNvSpPr>
          <p:nvPr>
            <p:ph type="title"/>
          </p:nvPr>
        </p:nvSpPr>
        <p:spPr/>
        <p:txBody>
          <a:bodyPr>
            <a:normAutofit fontScale="90000"/>
          </a:bodyPr>
          <a:lstStyle/>
          <a:p>
            <a:r>
              <a:rPr lang="tr-TR" dirty="0">
                <a:latin typeface="TimesNewRomanPSMT"/>
              </a:rPr>
              <a:t>6331 sayılı </a:t>
            </a:r>
            <a:r>
              <a:rPr lang="tr-TR" dirty="0" err="1">
                <a:latin typeface="TimesNewRomanPSMT"/>
              </a:rPr>
              <a:t>İs</a:t>
            </a:r>
            <a:r>
              <a:rPr lang="tr-TR" dirty="0">
                <a:latin typeface="TimesNewRomanPSMT"/>
              </a:rPr>
              <a:t>̧ </a:t>
            </a:r>
            <a:r>
              <a:rPr lang="tr-TR" dirty="0" err="1">
                <a:latin typeface="TimesNewRomanPSMT"/>
              </a:rPr>
              <a:t>Sağlığı</a:t>
            </a:r>
            <a:r>
              <a:rPr lang="tr-TR" dirty="0">
                <a:latin typeface="TimesNewRomanPSMT"/>
              </a:rPr>
              <a:t> ve </a:t>
            </a:r>
            <a:r>
              <a:rPr lang="tr-TR" dirty="0" err="1">
                <a:latin typeface="TimesNewRomanPSMT"/>
              </a:rPr>
              <a:t>Güvenliği</a:t>
            </a:r>
            <a:r>
              <a:rPr lang="tr-TR" dirty="0">
                <a:latin typeface="TimesNewRomanPSMT"/>
              </a:rPr>
              <a:t> Kanununda (İSGK) İş Kazası</a:t>
            </a:r>
            <a:endParaRPr lang="tr-TR" dirty="0"/>
          </a:p>
        </p:txBody>
      </p:sp>
      <p:sp>
        <p:nvSpPr>
          <p:cNvPr id="3" name="İçerik Yer Tutucusu 2">
            <a:extLst>
              <a:ext uri="{FF2B5EF4-FFF2-40B4-BE49-F238E27FC236}">
                <a16:creationId xmlns:a16="http://schemas.microsoft.com/office/drawing/2014/main" id="{D33CBC2E-585F-284B-B83F-58C583328F5B}"/>
              </a:ext>
            </a:extLst>
          </p:cNvPr>
          <p:cNvSpPr>
            <a:spLocks noGrp="1"/>
          </p:cNvSpPr>
          <p:nvPr>
            <p:ph idx="1"/>
          </p:nvPr>
        </p:nvSpPr>
        <p:spPr/>
        <p:txBody>
          <a:bodyPr>
            <a:normAutofit/>
          </a:bodyPr>
          <a:lstStyle/>
          <a:p>
            <a:pPr algn="just"/>
            <a:r>
              <a:rPr lang="tr-TR" dirty="0">
                <a:latin typeface="TimesNewRomanPSMT"/>
              </a:rPr>
              <a:t> “</a:t>
            </a:r>
            <a:r>
              <a:rPr lang="tr-TR" dirty="0" err="1">
                <a:latin typeface="TimesNewRomanPSMT"/>
              </a:rPr>
              <a:t>İşyerinde</a:t>
            </a:r>
            <a:r>
              <a:rPr lang="tr-TR" dirty="0">
                <a:latin typeface="TimesNewRomanPSMT"/>
              </a:rPr>
              <a:t> veya </a:t>
            </a:r>
            <a:r>
              <a:rPr lang="tr-TR" dirty="0" err="1">
                <a:latin typeface="TimesNewRomanPSMT"/>
              </a:rPr>
              <a:t>işin</a:t>
            </a:r>
            <a:r>
              <a:rPr lang="tr-TR" dirty="0">
                <a:latin typeface="TimesNewRomanPSMT"/>
              </a:rPr>
              <a:t> </a:t>
            </a:r>
            <a:r>
              <a:rPr lang="tr-TR" dirty="0" err="1">
                <a:latin typeface="TimesNewRomanPSMT"/>
              </a:rPr>
              <a:t>yürütümu</a:t>
            </a:r>
            <a:r>
              <a:rPr lang="tr-TR" dirty="0">
                <a:latin typeface="TimesNewRomanPSMT"/>
              </a:rPr>
              <a:t>̈ nedeniyle meydana gelen, </a:t>
            </a:r>
            <a:r>
              <a:rPr lang="tr-TR" dirty="0" err="1">
                <a:latin typeface="TimesNewRomanPSMT"/>
              </a:rPr>
              <a:t>ölüme</a:t>
            </a:r>
            <a:r>
              <a:rPr lang="tr-TR" dirty="0">
                <a:latin typeface="TimesNewRomanPSMT"/>
              </a:rPr>
              <a:t> sebebiyet veren veya </a:t>
            </a:r>
            <a:r>
              <a:rPr lang="tr-TR" dirty="0" err="1">
                <a:latin typeface="TimesNewRomanPSMT"/>
              </a:rPr>
              <a:t>vücut</a:t>
            </a:r>
            <a:r>
              <a:rPr lang="tr-TR" dirty="0">
                <a:latin typeface="TimesNewRomanPSMT"/>
              </a:rPr>
              <a:t> </a:t>
            </a:r>
            <a:r>
              <a:rPr lang="tr-TR" dirty="0" err="1">
                <a:latin typeface="TimesNewRomanPSMT"/>
              </a:rPr>
              <a:t>bütünlüğünu</a:t>
            </a:r>
            <a:r>
              <a:rPr lang="tr-TR" dirty="0">
                <a:latin typeface="TimesNewRomanPSMT"/>
              </a:rPr>
              <a:t>̈ ruhen ya da bedenen engelli hale getiren olay” olarak ifade edilmektedir (6331 sayılı İSGK m. 3/g). 6331 sayılı kanun iş kazasını </a:t>
            </a:r>
            <a:r>
              <a:rPr lang="tr-TR" dirty="0" err="1">
                <a:latin typeface="TimesNewRomanPSMT"/>
              </a:rPr>
              <a:t>işyerinde</a:t>
            </a:r>
            <a:r>
              <a:rPr lang="tr-TR" dirty="0">
                <a:latin typeface="TimesNewRomanPSMT"/>
              </a:rPr>
              <a:t> ve </a:t>
            </a:r>
            <a:r>
              <a:rPr lang="tr-TR" dirty="0" err="1">
                <a:latin typeface="TimesNewRomanPSMT"/>
              </a:rPr>
              <a:t>dışında</a:t>
            </a:r>
            <a:r>
              <a:rPr lang="tr-TR" dirty="0">
                <a:latin typeface="TimesNewRomanPSMT"/>
              </a:rPr>
              <a:t> olarak kapsam </a:t>
            </a:r>
            <a:r>
              <a:rPr lang="tr-TR" dirty="0" err="1">
                <a:latin typeface="TimesNewRomanPSMT"/>
              </a:rPr>
              <a:t>dâhiline</a:t>
            </a:r>
            <a:r>
              <a:rPr lang="tr-TR" dirty="0">
                <a:latin typeface="TimesNewRomanPSMT"/>
              </a:rPr>
              <a:t> almakta, fizyolojik, bedensel ve ruhi </a:t>
            </a:r>
            <a:r>
              <a:rPr lang="tr-TR" dirty="0" err="1">
                <a:latin typeface="TimesNewRomanPSMT"/>
              </a:rPr>
              <a:t>açılardan</a:t>
            </a:r>
            <a:r>
              <a:rPr lang="tr-TR" dirty="0">
                <a:latin typeface="TimesNewRomanPSMT"/>
              </a:rPr>
              <a:t> </a:t>
            </a:r>
            <a:r>
              <a:rPr lang="tr-TR" dirty="0" err="1">
                <a:latin typeface="TimesNewRomanPSMT"/>
              </a:rPr>
              <a:t>kişi</a:t>
            </a:r>
            <a:r>
              <a:rPr lang="tr-TR" dirty="0">
                <a:latin typeface="TimesNewRomanPSMT"/>
              </a:rPr>
              <a:t> </a:t>
            </a:r>
            <a:r>
              <a:rPr lang="tr-TR" dirty="0" err="1">
                <a:latin typeface="TimesNewRomanPSMT"/>
              </a:rPr>
              <a:t>üzerinde</a:t>
            </a:r>
            <a:r>
              <a:rPr lang="tr-TR" dirty="0">
                <a:latin typeface="TimesNewRomanPSMT"/>
              </a:rPr>
              <a:t> meydana gelen </a:t>
            </a:r>
            <a:r>
              <a:rPr lang="tr-TR" dirty="0" err="1">
                <a:latin typeface="TimesNewRomanPSMT"/>
              </a:rPr>
              <a:t>değişimler</a:t>
            </a:r>
            <a:r>
              <a:rPr lang="tr-TR" dirty="0">
                <a:latin typeface="TimesNewRomanPSMT"/>
              </a:rPr>
              <a:t> ya da </a:t>
            </a:r>
            <a:r>
              <a:rPr lang="tr-TR" dirty="0" err="1">
                <a:latin typeface="TimesNewRomanPSMT"/>
              </a:rPr>
              <a:t>ölümle</a:t>
            </a:r>
            <a:r>
              <a:rPr lang="tr-TR" dirty="0">
                <a:latin typeface="TimesNewRomanPSMT"/>
              </a:rPr>
              <a:t> </a:t>
            </a:r>
            <a:r>
              <a:rPr lang="tr-TR" dirty="0" err="1">
                <a:latin typeface="TimesNewRomanPSMT"/>
              </a:rPr>
              <a:t>sonuçlanan</a:t>
            </a:r>
            <a:r>
              <a:rPr lang="tr-TR" dirty="0">
                <a:latin typeface="TimesNewRomanPSMT"/>
              </a:rPr>
              <a:t> bir “olay” </a:t>
            </a:r>
            <a:r>
              <a:rPr lang="tr-TR" dirty="0" err="1">
                <a:latin typeface="TimesNewRomanPSMT"/>
              </a:rPr>
              <a:t>şeklinde</a:t>
            </a:r>
            <a:r>
              <a:rPr lang="tr-TR" dirty="0">
                <a:latin typeface="TimesNewRomanPSMT"/>
              </a:rPr>
              <a:t> nitelendirilmektedir. </a:t>
            </a:r>
            <a:endParaRPr lang="tr-TR" dirty="0"/>
          </a:p>
          <a:p>
            <a:endParaRPr lang="tr-TR" dirty="0"/>
          </a:p>
        </p:txBody>
      </p:sp>
    </p:spTree>
    <p:extLst>
      <p:ext uri="{BB962C8B-B14F-4D97-AF65-F5344CB8AC3E}">
        <p14:creationId xmlns:p14="http://schemas.microsoft.com/office/powerpoint/2010/main" val="4291972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B09BC0-26AA-9640-8CFB-94B9C8D7AA36}"/>
              </a:ext>
            </a:extLst>
          </p:cNvPr>
          <p:cNvSpPr>
            <a:spLocks noGrp="1"/>
          </p:cNvSpPr>
          <p:nvPr>
            <p:ph type="title"/>
          </p:nvPr>
        </p:nvSpPr>
        <p:spPr/>
        <p:txBody>
          <a:bodyPr>
            <a:normAutofit fontScale="90000"/>
          </a:bodyPr>
          <a:lstStyle/>
          <a:p>
            <a:r>
              <a:rPr lang="tr-TR" dirty="0">
                <a:latin typeface="TimesNewRomanPSMT"/>
              </a:rPr>
              <a:t>5510 sayılı Sosyal Sigortalar ve Genel </a:t>
            </a:r>
            <a:r>
              <a:rPr lang="tr-TR" dirty="0" err="1">
                <a:latin typeface="TimesNewRomanPSMT"/>
              </a:rPr>
              <a:t>Sağlık</a:t>
            </a:r>
            <a:r>
              <a:rPr lang="tr-TR" dirty="0">
                <a:latin typeface="TimesNewRomanPSMT"/>
              </a:rPr>
              <a:t> Sigortası Kanunu’nun md.13’e  </a:t>
            </a:r>
            <a:r>
              <a:rPr lang="tr-TR" dirty="0" err="1">
                <a:latin typeface="TimesNewRomanPSMT"/>
              </a:rPr>
              <a:t>göre</a:t>
            </a:r>
            <a:r>
              <a:rPr lang="tr-TR" dirty="0">
                <a:latin typeface="TimesNewRomanPSMT"/>
              </a:rPr>
              <a:t> İş Kazası; </a:t>
            </a:r>
            <a:endParaRPr lang="tr-TR" dirty="0"/>
          </a:p>
        </p:txBody>
      </p:sp>
      <p:sp>
        <p:nvSpPr>
          <p:cNvPr id="3" name="İçerik Yer Tutucusu 2">
            <a:extLst>
              <a:ext uri="{FF2B5EF4-FFF2-40B4-BE49-F238E27FC236}">
                <a16:creationId xmlns:a16="http://schemas.microsoft.com/office/drawing/2014/main" id="{23F26937-D395-1647-A4EF-DA70E13B3F66}"/>
              </a:ext>
            </a:extLst>
          </p:cNvPr>
          <p:cNvSpPr>
            <a:spLocks noGrp="1"/>
          </p:cNvSpPr>
          <p:nvPr>
            <p:ph idx="1"/>
          </p:nvPr>
        </p:nvSpPr>
        <p:spPr/>
        <p:txBody>
          <a:bodyPr>
            <a:normAutofit fontScale="70000" lnSpcReduction="20000"/>
          </a:bodyPr>
          <a:lstStyle/>
          <a:p>
            <a:pPr marL="0" indent="0" algn="just">
              <a:buNone/>
            </a:pPr>
            <a:r>
              <a:rPr lang="tr-TR" dirty="0">
                <a:latin typeface="TimesNewRomanPSMT"/>
              </a:rPr>
              <a:t>a) Sigortalının </a:t>
            </a:r>
            <a:r>
              <a:rPr lang="tr-TR" dirty="0" err="1">
                <a:latin typeface="TimesNewRomanPSMT"/>
              </a:rPr>
              <a:t>işyerinde</a:t>
            </a:r>
            <a:r>
              <a:rPr lang="tr-TR" dirty="0">
                <a:latin typeface="TimesNewRomanPSMT"/>
              </a:rPr>
              <a:t> </a:t>
            </a:r>
            <a:r>
              <a:rPr lang="tr-TR" dirty="0" err="1">
                <a:latin typeface="TimesNewRomanPSMT"/>
              </a:rPr>
              <a:t>bulunduğu</a:t>
            </a:r>
            <a:r>
              <a:rPr lang="tr-TR" dirty="0">
                <a:latin typeface="TimesNewRomanPSMT"/>
              </a:rPr>
              <a:t> sırada, </a:t>
            </a:r>
            <a:endParaRPr lang="tr-TR" dirty="0"/>
          </a:p>
          <a:p>
            <a:pPr marL="0" indent="0" algn="just">
              <a:buNone/>
            </a:pPr>
            <a:r>
              <a:rPr lang="tr-TR" dirty="0">
                <a:latin typeface="TimesNewRomanPSMT"/>
              </a:rPr>
              <a:t>b) </a:t>
            </a:r>
            <a:r>
              <a:rPr lang="tr-TR" dirty="0" err="1">
                <a:latin typeface="TimesNewRomanPSMT"/>
              </a:rPr>
              <a:t>İşveren</a:t>
            </a:r>
            <a:r>
              <a:rPr lang="tr-TR" dirty="0">
                <a:latin typeface="TimesNewRomanPSMT"/>
              </a:rPr>
              <a:t> tarafından </a:t>
            </a:r>
            <a:r>
              <a:rPr lang="tr-TR" dirty="0" err="1">
                <a:latin typeface="TimesNewRomanPSMT"/>
              </a:rPr>
              <a:t>yürütülmekte</a:t>
            </a:r>
            <a:r>
              <a:rPr lang="tr-TR" dirty="0">
                <a:latin typeface="TimesNewRomanPSMT"/>
              </a:rPr>
              <a:t> olan iş nedeniyle sigortalı kendi adına ve hesabına </a:t>
            </a:r>
            <a:r>
              <a:rPr lang="tr-TR" dirty="0" err="1">
                <a:latin typeface="TimesNewRomanPSMT"/>
              </a:rPr>
              <a:t>bağımsız</a:t>
            </a:r>
            <a:r>
              <a:rPr lang="tr-TR" dirty="0">
                <a:latin typeface="TimesNewRomanPSMT"/>
              </a:rPr>
              <a:t> </a:t>
            </a:r>
            <a:r>
              <a:rPr lang="tr-TR" dirty="0" err="1">
                <a:latin typeface="TimesNewRomanPSMT"/>
              </a:rPr>
              <a:t>çalışıyorsa</a:t>
            </a:r>
            <a:r>
              <a:rPr lang="tr-TR" dirty="0">
                <a:latin typeface="TimesNewRomanPSMT"/>
              </a:rPr>
              <a:t> </a:t>
            </a:r>
            <a:r>
              <a:rPr lang="tr-TR" dirty="0" err="1">
                <a:latin typeface="TimesNewRomanPSMT"/>
              </a:rPr>
              <a:t>yürütmekte</a:t>
            </a:r>
            <a:r>
              <a:rPr lang="tr-TR" dirty="0">
                <a:latin typeface="TimesNewRomanPSMT"/>
              </a:rPr>
              <a:t> </a:t>
            </a:r>
            <a:r>
              <a:rPr lang="tr-TR" dirty="0" err="1">
                <a:latin typeface="TimesNewRomanPSMT"/>
              </a:rPr>
              <a:t>olduğu</a:t>
            </a:r>
            <a:r>
              <a:rPr lang="tr-TR" dirty="0">
                <a:latin typeface="TimesNewRomanPSMT"/>
              </a:rPr>
              <a:t> iş nedeniyle, </a:t>
            </a:r>
            <a:endParaRPr lang="tr-TR" dirty="0"/>
          </a:p>
          <a:p>
            <a:pPr marL="0" indent="0" algn="just">
              <a:buNone/>
            </a:pPr>
            <a:r>
              <a:rPr lang="tr-TR" dirty="0">
                <a:latin typeface="TimesNewRomanPSMT"/>
              </a:rPr>
              <a:t>c) Bir </a:t>
            </a:r>
            <a:r>
              <a:rPr lang="tr-TR" dirty="0" err="1">
                <a:latin typeface="TimesNewRomanPSMT"/>
              </a:rPr>
              <a:t>işverene</a:t>
            </a:r>
            <a:r>
              <a:rPr lang="tr-TR" dirty="0">
                <a:latin typeface="TimesNewRomanPSMT"/>
              </a:rPr>
              <a:t> </a:t>
            </a:r>
            <a:r>
              <a:rPr lang="tr-TR" dirty="0" err="1">
                <a:latin typeface="TimesNewRomanPSMT"/>
              </a:rPr>
              <a:t>bağlı</a:t>
            </a:r>
            <a:r>
              <a:rPr lang="tr-TR" dirty="0">
                <a:latin typeface="TimesNewRomanPSMT"/>
              </a:rPr>
              <a:t> olarak </a:t>
            </a:r>
            <a:r>
              <a:rPr lang="tr-TR" dirty="0" err="1">
                <a:latin typeface="TimesNewRomanPSMT"/>
              </a:rPr>
              <a:t>çalışan</a:t>
            </a:r>
            <a:r>
              <a:rPr lang="tr-TR" dirty="0">
                <a:latin typeface="TimesNewRomanPSMT"/>
              </a:rPr>
              <a:t> sigortalının, </a:t>
            </a:r>
            <a:r>
              <a:rPr lang="tr-TR" dirty="0" err="1">
                <a:latin typeface="TimesNewRomanPSMT"/>
              </a:rPr>
              <a:t>görevli</a:t>
            </a:r>
            <a:r>
              <a:rPr lang="tr-TR" dirty="0">
                <a:latin typeface="TimesNewRomanPSMT"/>
              </a:rPr>
              <a:t> olarak </a:t>
            </a:r>
            <a:r>
              <a:rPr lang="tr-TR" dirty="0" err="1">
                <a:latin typeface="TimesNewRomanPSMT"/>
              </a:rPr>
              <a:t>işyeri</a:t>
            </a:r>
            <a:r>
              <a:rPr lang="tr-TR" dirty="0">
                <a:latin typeface="TimesNewRomanPSMT"/>
              </a:rPr>
              <a:t> </a:t>
            </a:r>
            <a:r>
              <a:rPr lang="tr-TR" dirty="0" err="1">
                <a:latin typeface="TimesNewRomanPSMT"/>
              </a:rPr>
              <a:t>dışında</a:t>
            </a:r>
            <a:r>
              <a:rPr lang="tr-TR" dirty="0">
                <a:latin typeface="TimesNewRomanPSMT"/>
              </a:rPr>
              <a:t> </a:t>
            </a:r>
            <a:r>
              <a:rPr lang="tr-TR" dirty="0" err="1">
                <a:latin typeface="TimesNewRomanPSMT"/>
              </a:rPr>
              <a:t>başka</a:t>
            </a:r>
            <a:r>
              <a:rPr lang="tr-TR" dirty="0">
                <a:latin typeface="TimesNewRomanPSMT"/>
              </a:rPr>
              <a:t> bir yere </a:t>
            </a:r>
            <a:r>
              <a:rPr lang="tr-TR" dirty="0" err="1">
                <a:latin typeface="TimesNewRomanPSMT"/>
              </a:rPr>
              <a:t>gönderilmesi</a:t>
            </a:r>
            <a:r>
              <a:rPr lang="tr-TR" dirty="0">
                <a:latin typeface="TimesNewRomanPSMT"/>
              </a:rPr>
              <a:t> nedeniyle asıl </a:t>
            </a:r>
            <a:r>
              <a:rPr lang="tr-TR" dirty="0" err="1">
                <a:latin typeface="TimesNewRomanPSMT"/>
              </a:rPr>
              <a:t>işini</a:t>
            </a:r>
            <a:r>
              <a:rPr lang="tr-TR" dirty="0">
                <a:latin typeface="TimesNewRomanPSMT"/>
              </a:rPr>
              <a:t> yapmaksızın </a:t>
            </a:r>
            <a:r>
              <a:rPr lang="tr-TR" dirty="0" err="1">
                <a:latin typeface="TimesNewRomanPSMT"/>
              </a:rPr>
              <a:t>geçen</a:t>
            </a:r>
            <a:r>
              <a:rPr lang="tr-TR" dirty="0">
                <a:latin typeface="TimesNewRomanPSMT"/>
              </a:rPr>
              <a:t> zamanlarda, </a:t>
            </a:r>
            <a:endParaRPr lang="tr-TR" dirty="0"/>
          </a:p>
          <a:p>
            <a:pPr marL="0" indent="0" algn="just">
              <a:buNone/>
            </a:pPr>
            <a:r>
              <a:rPr lang="tr-TR" dirty="0">
                <a:latin typeface="TimesNewRomanPSMT"/>
              </a:rPr>
              <a:t>d) Bu Kanunun 4 </a:t>
            </a:r>
            <a:r>
              <a:rPr lang="tr-TR" dirty="0" err="1">
                <a:latin typeface="TimesNewRomanPSMT"/>
              </a:rPr>
              <a:t>üncu</a:t>
            </a:r>
            <a:r>
              <a:rPr lang="tr-TR" dirty="0">
                <a:latin typeface="TimesNewRomanPSMT"/>
              </a:rPr>
              <a:t>̈ maddesinin birinci fıkrasının (a) bendi kapsamındaki emziren kadın sigortalının, iş mevzuatı </a:t>
            </a:r>
            <a:r>
              <a:rPr lang="tr-TR" dirty="0" err="1">
                <a:latin typeface="TimesNewRomanPSMT"/>
              </a:rPr>
              <a:t>gereğince</a:t>
            </a:r>
            <a:r>
              <a:rPr lang="tr-TR" dirty="0">
                <a:latin typeface="TimesNewRomanPSMT"/>
              </a:rPr>
              <a:t> </a:t>
            </a:r>
            <a:r>
              <a:rPr lang="tr-TR" dirty="0" err="1">
                <a:latin typeface="TimesNewRomanPSMT"/>
              </a:rPr>
              <a:t>çocuğuna</a:t>
            </a:r>
            <a:r>
              <a:rPr lang="tr-TR" dirty="0">
                <a:latin typeface="TimesNewRomanPSMT"/>
              </a:rPr>
              <a:t> </a:t>
            </a:r>
            <a:r>
              <a:rPr lang="tr-TR" dirty="0" err="1">
                <a:latin typeface="TimesNewRomanPSMT"/>
              </a:rPr>
              <a:t>süt</a:t>
            </a:r>
            <a:r>
              <a:rPr lang="tr-TR" dirty="0">
                <a:latin typeface="TimesNewRomanPSMT"/>
              </a:rPr>
              <a:t> vermek </a:t>
            </a:r>
            <a:r>
              <a:rPr lang="tr-TR" dirty="0" err="1">
                <a:latin typeface="TimesNewRomanPSMT"/>
              </a:rPr>
              <a:t>için</a:t>
            </a:r>
            <a:r>
              <a:rPr lang="tr-TR" dirty="0">
                <a:latin typeface="TimesNewRomanPSMT"/>
              </a:rPr>
              <a:t> ayrılan zamanlarda, </a:t>
            </a:r>
            <a:endParaRPr lang="tr-TR" dirty="0"/>
          </a:p>
          <a:p>
            <a:pPr marL="0" indent="0" algn="just">
              <a:buNone/>
            </a:pPr>
            <a:r>
              <a:rPr lang="tr-TR" dirty="0">
                <a:latin typeface="TimesNewRomanPSMT"/>
              </a:rPr>
              <a:t>e) Sigortalıların, </a:t>
            </a:r>
            <a:r>
              <a:rPr lang="tr-TR" dirty="0" err="1">
                <a:latin typeface="TimesNewRomanPSMT"/>
              </a:rPr>
              <a:t>işverence</a:t>
            </a:r>
            <a:r>
              <a:rPr lang="tr-TR" dirty="0">
                <a:latin typeface="TimesNewRomanPSMT"/>
              </a:rPr>
              <a:t> </a:t>
            </a:r>
            <a:r>
              <a:rPr lang="tr-TR" dirty="0" err="1">
                <a:latin typeface="TimesNewRomanPSMT"/>
              </a:rPr>
              <a:t>sağlanan</a:t>
            </a:r>
            <a:r>
              <a:rPr lang="tr-TR" dirty="0">
                <a:latin typeface="TimesNewRomanPSMT"/>
              </a:rPr>
              <a:t> bir </a:t>
            </a:r>
            <a:r>
              <a:rPr lang="tr-TR" dirty="0" err="1">
                <a:latin typeface="TimesNewRomanPSMT"/>
              </a:rPr>
              <a:t>taşıtla</a:t>
            </a:r>
            <a:r>
              <a:rPr lang="tr-TR" dirty="0">
                <a:latin typeface="TimesNewRomanPSMT"/>
              </a:rPr>
              <a:t> </a:t>
            </a:r>
            <a:r>
              <a:rPr lang="tr-TR" dirty="0" err="1">
                <a:latin typeface="TimesNewRomanPSMT"/>
              </a:rPr>
              <a:t>işin</a:t>
            </a:r>
            <a:r>
              <a:rPr lang="tr-TR" dirty="0">
                <a:latin typeface="TimesNewRomanPSMT"/>
              </a:rPr>
              <a:t> </a:t>
            </a:r>
            <a:r>
              <a:rPr lang="tr-TR" dirty="0" err="1">
                <a:latin typeface="TimesNewRomanPSMT"/>
              </a:rPr>
              <a:t>yapıldığı</a:t>
            </a:r>
            <a:r>
              <a:rPr lang="tr-TR" dirty="0">
                <a:latin typeface="TimesNewRomanPSMT"/>
              </a:rPr>
              <a:t> yere </a:t>
            </a:r>
            <a:r>
              <a:rPr lang="tr-TR" dirty="0" err="1">
                <a:latin typeface="TimesNewRomanPSMT"/>
              </a:rPr>
              <a:t>gidis</a:t>
            </a:r>
            <a:r>
              <a:rPr lang="tr-TR" dirty="0">
                <a:latin typeface="TimesNewRomanPSMT"/>
              </a:rPr>
              <a:t>̧ </a:t>
            </a:r>
            <a:r>
              <a:rPr lang="tr-TR" dirty="0" err="1">
                <a:latin typeface="TimesNewRomanPSMT"/>
              </a:rPr>
              <a:t>gelişi</a:t>
            </a:r>
            <a:r>
              <a:rPr lang="tr-TR" dirty="0">
                <a:latin typeface="TimesNewRomanPSMT"/>
              </a:rPr>
              <a:t> sırasında, </a:t>
            </a:r>
            <a:endParaRPr lang="tr-TR" dirty="0"/>
          </a:p>
          <a:p>
            <a:pPr marL="0" indent="0" algn="just">
              <a:buNone/>
            </a:pPr>
            <a:r>
              <a:rPr lang="tr-TR" dirty="0">
                <a:latin typeface="TimesNewRomanPSMT"/>
              </a:rPr>
              <a:t>meydana gelen ve sigortalıyı hemen veya sonradan bedenen ya da ruhen engelli </a:t>
            </a:r>
            <a:r>
              <a:rPr lang="tr-TR" dirty="0" err="1">
                <a:latin typeface="TimesNewRomanPSMT"/>
              </a:rPr>
              <a:t>hâle</a:t>
            </a:r>
            <a:r>
              <a:rPr lang="tr-TR" dirty="0">
                <a:latin typeface="TimesNewRomanPSMT"/>
              </a:rPr>
              <a:t> getiren olaydır. </a:t>
            </a:r>
            <a:endParaRPr lang="tr-TR" dirty="0"/>
          </a:p>
          <a:p>
            <a:endParaRPr lang="tr-TR" dirty="0"/>
          </a:p>
        </p:txBody>
      </p:sp>
    </p:spTree>
    <p:extLst>
      <p:ext uri="{BB962C8B-B14F-4D97-AF65-F5344CB8AC3E}">
        <p14:creationId xmlns:p14="http://schemas.microsoft.com/office/powerpoint/2010/main" val="929131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CBFB76-7F25-2D40-AA8C-DD48ED4399B8}"/>
              </a:ext>
            </a:extLst>
          </p:cNvPr>
          <p:cNvSpPr>
            <a:spLocks noGrp="1"/>
          </p:cNvSpPr>
          <p:nvPr>
            <p:ph type="title"/>
          </p:nvPr>
        </p:nvSpPr>
        <p:spPr/>
        <p:txBody>
          <a:bodyPr>
            <a:normAutofit fontScale="90000"/>
          </a:bodyPr>
          <a:lstStyle/>
          <a:p>
            <a:r>
              <a:rPr lang="tr-TR" b="1" dirty="0"/>
              <a:t>Bir olayın iş kazası olarak sayılabilmesi için ne ya da neler gereklidir? </a:t>
            </a:r>
          </a:p>
        </p:txBody>
      </p:sp>
      <p:sp>
        <p:nvSpPr>
          <p:cNvPr id="3" name="İçerik Yer Tutucusu 2">
            <a:extLst>
              <a:ext uri="{FF2B5EF4-FFF2-40B4-BE49-F238E27FC236}">
                <a16:creationId xmlns:a16="http://schemas.microsoft.com/office/drawing/2014/main" id="{58884D13-4CB9-F245-8A38-928B4B986D71}"/>
              </a:ext>
            </a:extLst>
          </p:cNvPr>
          <p:cNvSpPr>
            <a:spLocks noGrp="1"/>
          </p:cNvSpPr>
          <p:nvPr>
            <p:ph idx="1"/>
          </p:nvPr>
        </p:nvSpPr>
        <p:spPr/>
        <p:txBody>
          <a:bodyPr>
            <a:normAutofit fontScale="92500" lnSpcReduction="10000"/>
          </a:bodyPr>
          <a:lstStyle/>
          <a:p>
            <a:pPr algn="just"/>
            <a:r>
              <a:rPr lang="tr-TR" dirty="0">
                <a:latin typeface="TimesNewRomanPSMT"/>
              </a:rPr>
              <a:t>Bir kazanın iş kazası olarak </a:t>
            </a:r>
            <a:r>
              <a:rPr lang="tr-TR" dirty="0" err="1">
                <a:latin typeface="TimesNewRomanPSMT"/>
              </a:rPr>
              <a:t>değerlendirilebilmesi</a:t>
            </a:r>
            <a:r>
              <a:rPr lang="tr-TR" dirty="0">
                <a:latin typeface="TimesNewRomanPSMT"/>
              </a:rPr>
              <a:t> </a:t>
            </a:r>
            <a:r>
              <a:rPr lang="tr-TR" dirty="0" err="1">
                <a:latin typeface="TimesNewRomanPSMT"/>
              </a:rPr>
              <a:t>için</a:t>
            </a:r>
            <a:r>
              <a:rPr lang="tr-TR" dirty="0">
                <a:latin typeface="TimesNewRomanPSMT"/>
              </a:rPr>
              <a:t> bazı </a:t>
            </a:r>
            <a:r>
              <a:rPr lang="tr-TR" dirty="0" err="1">
                <a:latin typeface="TimesNewRomanPSMT"/>
              </a:rPr>
              <a:t>koşulların</a:t>
            </a:r>
            <a:r>
              <a:rPr lang="tr-TR" dirty="0">
                <a:latin typeface="TimesNewRomanPSMT"/>
              </a:rPr>
              <a:t> birlikte </a:t>
            </a:r>
            <a:r>
              <a:rPr lang="tr-TR" dirty="0" err="1">
                <a:latin typeface="TimesNewRomanPSMT"/>
              </a:rPr>
              <a:t>düşünülmesi</a:t>
            </a:r>
            <a:r>
              <a:rPr lang="tr-TR" dirty="0">
                <a:latin typeface="TimesNewRomanPSMT"/>
              </a:rPr>
              <a:t> gerekmektedir. Bunlar </a:t>
            </a:r>
          </a:p>
          <a:p>
            <a:pPr algn="just"/>
            <a:r>
              <a:rPr lang="tr-TR" dirty="0" err="1">
                <a:latin typeface="TimesNewRomanPSMT"/>
              </a:rPr>
              <a:t>işyerinde</a:t>
            </a:r>
            <a:r>
              <a:rPr lang="tr-TR" dirty="0">
                <a:latin typeface="TimesNewRomanPSMT"/>
              </a:rPr>
              <a:t> veya </a:t>
            </a:r>
            <a:r>
              <a:rPr lang="tr-TR" dirty="0" err="1">
                <a:latin typeface="TimesNewRomanPSMT"/>
              </a:rPr>
              <a:t>işin</a:t>
            </a:r>
            <a:r>
              <a:rPr lang="tr-TR" dirty="0">
                <a:latin typeface="TimesNewRomanPSMT"/>
              </a:rPr>
              <a:t> </a:t>
            </a:r>
            <a:r>
              <a:rPr lang="tr-TR" dirty="0" err="1">
                <a:latin typeface="TimesNewRomanPSMT"/>
              </a:rPr>
              <a:t>yürütümünde</a:t>
            </a:r>
            <a:r>
              <a:rPr lang="tr-TR" dirty="0">
                <a:latin typeface="TimesNewRomanPSMT"/>
              </a:rPr>
              <a:t> </a:t>
            </a:r>
            <a:r>
              <a:rPr lang="tr-TR" dirty="0" err="1">
                <a:latin typeface="TimesNewRomanPSMT"/>
              </a:rPr>
              <a:t>önceden</a:t>
            </a:r>
            <a:r>
              <a:rPr lang="tr-TR" dirty="0">
                <a:latin typeface="TimesNewRomanPSMT"/>
              </a:rPr>
              <a:t> planlı olmayan ve beklenmedik bir anda, </a:t>
            </a:r>
          </a:p>
          <a:p>
            <a:pPr algn="just"/>
            <a:r>
              <a:rPr lang="tr-TR" dirty="0" err="1">
                <a:latin typeface="TimesNewRomanPSMT"/>
              </a:rPr>
              <a:t>kişiye</a:t>
            </a:r>
            <a:r>
              <a:rPr lang="tr-TR" dirty="0">
                <a:latin typeface="TimesNewRomanPSMT"/>
              </a:rPr>
              <a:t> fizyolojik, bedensel ve ruhsal (</a:t>
            </a:r>
            <a:r>
              <a:rPr lang="tr-TR" dirty="0" err="1">
                <a:latin typeface="TimesNewRomanPSMT"/>
              </a:rPr>
              <a:t>ölüm</a:t>
            </a:r>
            <a:r>
              <a:rPr lang="tr-TR" dirty="0">
                <a:latin typeface="TimesNewRomanPSMT"/>
              </a:rPr>
              <a:t> de dahil olmak </a:t>
            </a:r>
            <a:r>
              <a:rPr lang="tr-TR" dirty="0" err="1">
                <a:latin typeface="TimesNewRomanPSMT"/>
              </a:rPr>
              <a:t>üzere</a:t>
            </a:r>
            <a:r>
              <a:rPr lang="tr-TR" dirty="0">
                <a:latin typeface="TimesNewRomanPSMT"/>
              </a:rPr>
              <a:t>) </a:t>
            </a:r>
            <a:r>
              <a:rPr lang="tr-TR" dirty="0" err="1">
                <a:latin typeface="TimesNewRomanPSMT"/>
              </a:rPr>
              <a:t>kötu</a:t>
            </a:r>
            <a:r>
              <a:rPr lang="tr-TR" dirty="0">
                <a:latin typeface="TimesNewRomanPSMT"/>
              </a:rPr>
              <a:t>̈ neticeler </a:t>
            </a:r>
            <a:r>
              <a:rPr lang="tr-TR" dirty="0" err="1">
                <a:latin typeface="TimesNewRomanPSMT"/>
              </a:rPr>
              <a:t>üretmesi</a:t>
            </a:r>
            <a:r>
              <a:rPr lang="tr-TR" dirty="0">
                <a:latin typeface="TimesNewRomanPSMT"/>
              </a:rPr>
              <a:t>, </a:t>
            </a:r>
          </a:p>
          <a:p>
            <a:pPr algn="just"/>
            <a:r>
              <a:rPr lang="tr-TR" dirty="0">
                <a:latin typeface="TimesNewRomanPSMT"/>
              </a:rPr>
              <a:t>kaza ile </a:t>
            </a:r>
            <a:r>
              <a:rPr lang="tr-TR" dirty="0" err="1">
                <a:latin typeface="TimesNewRomanPSMT"/>
              </a:rPr>
              <a:t>kişinin</a:t>
            </a:r>
            <a:r>
              <a:rPr lang="tr-TR" dirty="0">
                <a:latin typeface="TimesNewRomanPSMT"/>
              </a:rPr>
              <a:t> maruz </a:t>
            </a:r>
            <a:r>
              <a:rPr lang="tr-TR" dirty="0" err="1">
                <a:latin typeface="TimesNewRomanPSMT"/>
              </a:rPr>
              <a:t>kaldığı</a:t>
            </a:r>
            <a:r>
              <a:rPr lang="tr-TR" dirty="0">
                <a:latin typeface="TimesNewRomanPSMT"/>
              </a:rPr>
              <a:t> zarar arasında uygun bir sebep </a:t>
            </a:r>
            <a:r>
              <a:rPr lang="tr-TR" dirty="0" err="1">
                <a:latin typeface="TimesNewRomanPSMT"/>
              </a:rPr>
              <a:t>sonuc</a:t>
            </a:r>
            <a:r>
              <a:rPr lang="tr-TR" dirty="0">
                <a:latin typeface="TimesNewRomanPSMT"/>
              </a:rPr>
              <a:t>̧ </a:t>
            </a:r>
            <a:r>
              <a:rPr lang="tr-TR" dirty="0" err="1">
                <a:latin typeface="TimesNewRomanPSMT"/>
              </a:rPr>
              <a:t>ilişkisinin</a:t>
            </a:r>
            <a:r>
              <a:rPr lang="tr-TR" dirty="0">
                <a:latin typeface="TimesNewRomanPSMT"/>
              </a:rPr>
              <a:t> olmasıdır.</a:t>
            </a:r>
            <a:endParaRPr lang="tr-TR" dirty="0"/>
          </a:p>
        </p:txBody>
      </p:sp>
    </p:spTree>
    <p:extLst>
      <p:ext uri="{BB962C8B-B14F-4D97-AF65-F5344CB8AC3E}">
        <p14:creationId xmlns:p14="http://schemas.microsoft.com/office/powerpoint/2010/main" val="281044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a:extLst>
              <a:ext uri="{FF2B5EF4-FFF2-40B4-BE49-F238E27FC236}">
                <a16:creationId xmlns:a16="http://schemas.microsoft.com/office/drawing/2014/main" id="{7C432AFE-B3D2-4BFF-BF8F-96C27AFF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İçerik Yer Tutucusu 8" descr="Kaynak yapan sanayi işçisi">
            <a:extLst>
              <a:ext uri="{FF2B5EF4-FFF2-40B4-BE49-F238E27FC236}">
                <a16:creationId xmlns:a16="http://schemas.microsoft.com/office/drawing/2014/main" id="{FCC5A245-659A-FF4A-A2E7-BB9196D4EBDE}"/>
              </a:ext>
            </a:extLst>
          </p:cNvPr>
          <p:cNvPicPr>
            <a:picLocks noChangeAspect="1"/>
          </p:cNvPicPr>
          <p:nvPr/>
        </p:nvPicPr>
        <p:blipFill rotWithShape="1">
          <a:blip r:embed="rId2">
            <a:alphaModFix amt="40000"/>
          </a:blip>
          <a:srcRect/>
          <a:stretch/>
        </p:blipFill>
        <p:spPr>
          <a:xfrm>
            <a:off x="20" y="10"/>
            <a:ext cx="12191979" cy="6857990"/>
          </a:xfrm>
          <a:prstGeom prst="rect">
            <a:avLst/>
          </a:prstGeom>
        </p:spPr>
      </p:pic>
      <p:sp>
        <p:nvSpPr>
          <p:cNvPr id="2" name="Başlık 1">
            <a:extLst>
              <a:ext uri="{FF2B5EF4-FFF2-40B4-BE49-F238E27FC236}">
                <a16:creationId xmlns:a16="http://schemas.microsoft.com/office/drawing/2014/main" id="{F2866D25-9578-9B4F-AE4A-314A68F6F66A}"/>
              </a:ext>
            </a:extLst>
          </p:cNvPr>
          <p:cNvSpPr>
            <a:spLocks noGrp="1"/>
          </p:cNvSpPr>
          <p:nvPr>
            <p:ph type="title"/>
          </p:nvPr>
        </p:nvSpPr>
        <p:spPr>
          <a:xfrm>
            <a:off x="841249" y="941832"/>
            <a:ext cx="10506456" cy="2057400"/>
          </a:xfrm>
        </p:spPr>
        <p:txBody>
          <a:bodyPr anchor="b">
            <a:normAutofit/>
          </a:bodyPr>
          <a:lstStyle/>
          <a:p>
            <a:r>
              <a:rPr lang="tr-TR" sz="5000" dirty="0"/>
              <a:t>Meslek Hastalığı Kavramı</a:t>
            </a: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0140"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3241202"/>
            <a:ext cx="10506456"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Content Placeholder 12">
            <a:extLst>
              <a:ext uri="{FF2B5EF4-FFF2-40B4-BE49-F238E27FC236}">
                <a16:creationId xmlns:a16="http://schemas.microsoft.com/office/drawing/2014/main" id="{2BE2323B-B2AB-4101-97F2-6EFF4D92D39D}"/>
              </a:ext>
            </a:extLst>
          </p:cNvPr>
          <p:cNvSpPr>
            <a:spLocks noGrp="1"/>
          </p:cNvSpPr>
          <p:nvPr>
            <p:ph idx="1"/>
          </p:nvPr>
        </p:nvSpPr>
        <p:spPr>
          <a:xfrm>
            <a:off x="841248" y="3502152"/>
            <a:ext cx="10506456" cy="2670048"/>
          </a:xfrm>
        </p:spPr>
        <p:txBody>
          <a:bodyPr>
            <a:normAutofit/>
          </a:bodyPr>
          <a:lstStyle/>
          <a:p>
            <a:endParaRPr lang="tr-TR" sz="2400" dirty="0">
              <a:latin typeface="TimesNewRomanPSMT"/>
            </a:endParaRPr>
          </a:p>
          <a:p>
            <a:r>
              <a:rPr lang="tr-TR" sz="2400" dirty="0">
                <a:latin typeface="TimesNewRomanPSMT"/>
              </a:rPr>
              <a:t>Meslek </a:t>
            </a:r>
            <a:r>
              <a:rPr lang="tr-TR" sz="2400" dirty="0" err="1">
                <a:latin typeface="TimesNewRomanPSMT"/>
              </a:rPr>
              <a:t>hastalığı</a:t>
            </a:r>
            <a:r>
              <a:rPr lang="tr-TR" sz="2400" dirty="0">
                <a:latin typeface="TimesNewRomanPSMT"/>
              </a:rPr>
              <a:t> kavramını </a:t>
            </a:r>
            <a:r>
              <a:rPr lang="tr-TR" sz="2400" dirty="0" err="1">
                <a:latin typeface="TimesNewRomanPSMT"/>
              </a:rPr>
              <a:t>Dünya</a:t>
            </a:r>
            <a:r>
              <a:rPr lang="tr-TR" sz="2400" dirty="0">
                <a:latin typeface="TimesNewRomanPSMT"/>
              </a:rPr>
              <a:t> </a:t>
            </a:r>
            <a:r>
              <a:rPr lang="tr-TR" sz="2400" dirty="0" err="1">
                <a:latin typeface="TimesNewRomanPSMT"/>
              </a:rPr>
              <a:t>Sağlık</a:t>
            </a:r>
            <a:r>
              <a:rPr lang="tr-TR" sz="2400" dirty="0">
                <a:latin typeface="TimesNewRomanPSMT"/>
              </a:rPr>
              <a:t> </a:t>
            </a:r>
            <a:r>
              <a:rPr lang="tr-TR" sz="2400" dirty="0" err="1">
                <a:latin typeface="TimesNewRomanPSMT"/>
              </a:rPr>
              <a:t>Örgütu</a:t>
            </a:r>
            <a:r>
              <a:rPr lang="tr-TR" sz="2400" dirty="0">
                <a:latin typeface="TimesNewRomanPSMT"/>
              </a:rPr>
              <a:t>̈ (WHO) “yalnızca bilinen ve kabul edilen meslek hastalıkları </a:t>
            </a:r>
            <a:r>
              <a:rPr lang="tr-TR" sz="2400" dirty="0" err="1">
                <a:latin typeface="TimesNewRomanPSMT"/>
              </a:rPr>
              <a:t>değil</a:t>
            </a:r>
            <a:r>
              <a:rPr lang="tr-TR" sz="2400" dirty="0">
                <a:latin typeface="TimesNewRomanPSMT"/>
              </a:rPr>
              <a:t>, fakat </a:t>
            </a:r>
            <a:r>
              <a:rPr lang="tr-TR" sz="2400" dirty="0" err="1">
                <a:latin typeface="TimesNewRomanPSMT"/>
              </a:rPr>
              <a:t>oluşmasında</a:t>
            </a:r>
            <a:r>
              <a:rPr lang="tr-TR" sz="2400" dirty="0">
                <a:latin typeface="TimesNewRomanPSMT"/>
              </a:rPr>
              <a:t> ve </a:t>
            </a:r>
            <a:r>
              <a:rPr lang="tr-TR" sz="2400" dirty="0" err="1">
                <a:latin typeface="TimesNewRomanPSMT"/>
              </a:rPr>
              <a:t>gelişmesinde</a:t>
            </a:r>
            <a:r>
              <a:rPr lang="tr-TR" sz="2400" dirty="0">
                <a:latin typeface="TimesNewRomanPSMT"/>
              </a:rPr>
              <a:t> </a:t>
            </a:r>
            <a:r>
              <a:rPr lang="tr-TR" sz="2400" dirty="0" err="1">
                <a:latin typeface="TimesNewRomanPSMT"/>
              </a:rPr>
              <a:t>çalışma</a:t>
            </a:r>
            <a:r>
              <a:rPr lang="tr-TR" sz="2400" dirty="0">
                <a:latin typeface="TimesNewRomanPSMT"/>
              </a:rPr>
              <a:t> ortamı ve </a:t>
            </a:r>
            <a:r>
              <a:rPr lang="tr-TR" sz="2400" dirty="0" err="1">
                <a:latin typeface="TimesNewRomanPSMT"/>
              </a:rPr>
              <a:t>çalışma</a:t>
            </a:r>
            <a:r>
              <a:rPr lang="tr-TR" sz="2400" dirty="0">
                <a:latin typeface="TimesNewRomanPSMT"/>
              </a:rPr>
              <a:t> </a:t>
            </a:r>
            <a:r>
              <a:rPr lang="tr-TR" sz="2400" dirty="0" err="1">
                <a:latin typeface="TimesNewRomanPSMT"/>
              </a:rPr>
              <a:t>şeklinin</a:t>
            </a:r>
            <a:r>
              <a:rPr lang="tr-TR" sz="2400" dirty="0">
                <a:latin typeface="TimesNewRomanPSMT"/>
              </a:rPr>
              <a:t>, </a:t>
            </a:r>
            <a:r>
              <a:rPr lang="tr-TR" sz="2400" dirty="0" err="1">
                <a:latin typeface="TimesNewRomanPSMT"/>
              </a:rPr>
              <a:t>diğer</a:t>
            </a:r>
            <a:r>
              <a:rPr lang="tr-TR" sz="2400" dirty="0">
                <a:latin typeface="TimesNewRomanPSMT"/>
              </a:rPr>
              <a:t> sebepler arasında </a:t>
            </a:r>
            <a:r>
              <a:rPr lang="tr-TR" sz="2400" dirty="0" err="1">
                <a:latin typeface="TimesNewRomanPSMT"/>
              </a:rPr>
              <a:t>önemli</a:t>
            </a:r>
            <a:r>
              <a:rPr lang="tr-TR" sz="2400" dirty="0">
                <a:latin typeface="TimesNewRomanPSMT"/>
              </a:rPr>
              <a:t> bir </a:t>
            </a:r>
            <a:r>
              <a:rPr lang="tr-TR" sz="2400" dirty="0" err="1">
                <a:latin typeface="TimesNewRomanPSMT"/>
              </a:rPr>
              <a:t>faktör</a:t>
            </a:r>
            <a:r>
              <a:rPr lang="tr-TR" sz="2400" dirty="0">
                <a:latin typeface="TimesNewRomanPSMT"/>
              </a:rPr>
              <a:t> </a:t>
            </a:r>
            <a:r>
              <a:rPr lang="tr-TR" sz="2400" dirty="0" err="1">
                <a:latin typeface="TimesNewRomanPSMT"/>
              </a:rPr>
              <a:t>olduğu</a:t>
            </a:r>
            <a:r>
              <a:rPr lang="tr-TR" sz="2400" dirty="0">
                <a:latin typeface="TimesNewRomanPSMT"/>
              </a:rPr>
              <a:t> hastalıklardır” </a:t>
            </a:r>
            <a:r>
              <a:rPr lang="tr-TR" sz="2400" dirty="0" err="1">
                <a:latin typeface="TimesNewRomanPSMT"/>
              </a:rPr>
              <a:t>şeklinde</a:t>
            </a:r>
            <a:r>
              <a:rPr lang="tr-TR" sz="2400" dirty="0">
                <a:latin typeface="TimesNewRomanPSMT"/>
              </a:rPr>
              <a:t> tanımlamaktadır </a:t>
            </a:r>
            <a:endParaRPr lang="tr-TR" sz="2400" dirty="0"/>
          </a:p>
        </p:txBody>
      </p:sp>
    </p:spTree>
    <p:extLst>
      <p:ext uri="{BB962C8B-B14F-4D97-AF65-F5344CB8AC3E}">
        <p14:creationId xmlns:p14="http://schemas.microsoft.com/office/powerpoint/2010/main" val="1156487740"/>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AccentBoxVTI">
  <a:themeElements>
    <a:clrScheme name="AccentBoxVTI">
      <a:dk1>
        <a:srgbClr val="000000"/>
      </a:dk1>
      <a:lt1>
        <a:sysClr val="window" lastClr="FFFFFF"/>
      </a:lt1>
      <a:dk2>
        <a:srgbClr val="262626"/>
      </a:dk2>
      <a:lt2>
        <a:srgbClr val="FFFFFF"/>
      </a:lt2>
      <a:accent1>
        <a:srgbClr val="F5A700"/>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docProps/app.xml><?xml version="1.0" encoding="utf-8"?>
<Properties xmlns="http://schemas.openxmlformats.org/officeDocument/2006/extended-properties" xmlns:vt="http://schemas.openxmlformats.org/officeDocument/2006/docPropsVTypes">
  <TotalTime>119</TotalTime>
  <Words>3666</Words>
  <Application>Microsoft Macintosh PowerPoint</Application>
  <PresentationFormat>Geniş ekran</PresentationFormat>
  <Paragraphs>149</Paragraphs>
  <Slides>32</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32</vt:i4>
      </vt:variant>
    </vt:vector>
  </HeadingPairs>
  <TitlesOfParts>
    <vt:vector size="39" baseType="lpstr">
      <vt:lpstr>Arial</vt:lpstr>
      <vt:lpstr>Avenir Next LT Pro</vt:lpstr>
      <vt:lpstr>Calibri</vt:lpstr>
      <vt:lpstr>SymbolMT</vt:lpstr>
      <vt:lpstr>TimesNewRomanPS</vt:lpstr>
      <vt:lpstr>TimesNewRomanPSMT</vt:lpstr>
      <vt:lpstr>AccentBoxVTI</vt:lpstr>
      <vt:lpstr>İş Sağlığı ve Güvenliği Mevzuatı</vt:lpstr>
      <vt:lpstr>İş Sağlığı ve Güvenliği Nedir?</vt:lpstr>
      <vt:lpstr>İş Kazası, Meslek Hastalığı ve İşle İlgili Hastalıklar Kavramları</vt:lpstr>
      <vt:lpstr>İş Kazası Kavramı </vt:lpstr>
      <vt:lpstr>İş Kazası Kavramı</vt:lpstr>
      <vt:lpstr>6331 sayılı İş Sağlığı ve Güvenliği Kanununda (İSGK) İş Kazası</vt:lpstr>
      <vt:lpstr>5510 sayılı Sosyal Sigortalar ve Genel Sağlık Sigortası Kanunu’nun md.13’e  göre İş Kazası; </vt:lpstr>
      <vt:lpstr>Bir olayın iş kazası olarak sayılabilmesi için ne ya da neler gereklidir? </vt:lpstr>
      <vt:lpstr>Meslek Hastalığı Kavramı</vt:lpstr>
      <vt:lpstr>Uluslararası Çalışma Örgütünün Meslek Hastalıkları Tanımı</vt:lpstr>
      <vt:lpstr>6331 sayılı İş Sağlığı ve Güvenliği Kanununda Meslek Hastalığı Tanımı</vt:lpstr>
      <vt:lpstr>5510 sayılı Sosyal Sigortalar ve Genel Sağlık Sigortası Kanunu’nun 14. maddesine göre Meslek Hastalığı </vt:lpstr>
      <vt:lpstr>PowerPoint Sunusu</vt:lpstr>
      <vt:lpstr>PowerPoint Sunusu</vt:lpstr>
      <vt:lpstr>Uluslararası Çalışma Örgütü(ILO)’nun meslek hastalıkları listesi </vt:lpstr>
      <vt:lpstr>Uluslararası Çalışma Örgütü (ILO)’nün 2010 tarihli (Tavsiye Kararı No: 194) Meslek Hastalıkları Listesinde;  </vt:lpstr>
      <vt:lpstr>İşle İlgili Hastalıklar</vt:lpstr>
      <vt:lpstr>Risk Kavramı </vt:lpstr>
      <vt:lpstr>İş sağlığı ve güvenliğini tehlikeye sokan risk unsurları  </vt:lpstr>
      <vt:lpstr>Riske ilişkin örnekler: </vt:lpstr>
      <vt:lpstr>İş Kazası veya Meslek Hastalığı Durumunda 5510 Sayılı Sosyal Sigortalar ve Genel Sağlık Sigortası Kanunu’nda Çalışanlara Sağlanan Haklar ve Yükümlülükler  </vt:lpstr>
      <vt:lpstr>İş kazası ve meslek hastalığı ile hastalık bakımından işverenin ve üçüncü kişilerin sorumluluğu </vt:lpstr>
      <vt:lpstr>Sigortalının kendisinden kaynaklanan sebeplerle tedavi süresinin uzaması, iş göremezliğinin artması </vt:lpstr>
      <vt:lpstr>ÖRNEK SORULAR 1)</vt:lpstr>
      <vt:lpstr>2)</vt:lpstr>
      <vt:lpstr>3)</vt:lpstr>
      <vt:lpstr>4)</vt:lpstr>
      <vt:lpstr>5)</vt:lpstr>
      <vt:lpstr>6)</vt:lpstr>
      <vt:lpstr>7)</vt:lpstr>
      <vt:lpstr>8)</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 Sağlığı ve Güvenliği Mevzuatı</dc:title>
  <dc:creator>Av. Dr. Polat İŞOĞLU</dc:creator>
  <cp:lastModifiedBy>Av. Dr. Polat İŞOĞLU</cp:lastModifiedBy>
  <cp:revision>30</cp:revision>
  <dcterms:created xsi:type="dcterms:W3CDTF">2021-03-01T05:55:07Z</dcterms:created>
  <dcterms:modified xsi:type="dcterms:W3CDTF">2021-03-01T07:55:00Z</dcterms:modified>
</cp:coreProperties>
</file>