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1"/>
  </p:notesMasterIdLst>
  <p:sldIdLst>
    <p:sldId id="256" r:id="rId2"/>
    <p:sldId id="257" r:id="rId3"/>
    <p:sldId id="259" r:id="rId4"/>
    <p:sldId id="280" r:id="rId5"/>
    <p:sldId id="281" r:id="rId6"/>
    <p:sldId id="282" r:id="rId7"/>
    <p:sldId id="265" r:id="rId8"/>
    <p:sldId id="266" r:id="rId9"/>
    <p:sldId id="285" r:id="rId10"/>
    <p:sldId id="283" r:id="rId11"/>
    <p:sldId id="286" r:id="rId12"/>
    <p:sldId id="284" r:id="rId13"/>
    <p:sldId id="267" r:id="rId14"/>
    <p:sldId id="260" r:id="rId15"/>
    <p:sldId id="261" r:id="rId16"/>
    <p:sldId id="268" r:id="rId17"/>
    <p:sldId id="262" r:id="rId18"/>
    <p:sldId id="263" r:id="rId19"/>
    <p:sldId id="269" r:id="rId20"/>
    <p:sldId id="271" r:id="rId21"/>
    <p:sldId id="272" r:id="rId22"/>
    <p:sldId id="279" r:id="rId23"/>
    <p:sldId id="274" r:id="rId24"/>
    <p:sldId id="275" r:id="rId25"/>
    <p:sldId id="276" r:id="rId26"/>
    <p:sldId id="277" r:id="rId27"/>
    <p:sldId id="278" r:id="rId28"/>
    <p:sldId id="287" r:id="rId29"/>
    <p:sldId id="288" r:id="rId30"/>
    <p:sldId id="289" r:id="rId31"/>
    <p:sldId id="290" r:id="rId32"/>
    <p:sldId id="291" r:id="rId33"/>
    <p:sldId id="292" r:id="rId34"/>
    <p:sldId id="293" r:id="rId35"/>
    <p:sldId id="294" r:id="rId36"/>
    <p:sldId id="295" r:id="rId37"/>
    <p:sldId id="296" r:id="rId38"/>
    <p:sldId id="297" r:id="rId39"/>
    <p:sldId id="298"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247"/>
    <p:restoredTop sz="94737"/>
  </p:normalViewPr>
  <p:slideViewPr>
    <p:cSldViewPr snapToGrid="0">
      <p:cViewPr varScale="1">
        <p:scale>
          <a:sx n="119" d="100"/>
          <a:sy n="119" d="100"/>
        </p:scale>
        <p:origin x="79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266C24-A432-4B4A-BE85-053B00FEADBE}" type="datetimeFigureOut">
              <a:rPr lang="tr-TR" smtClean="0"/>
              <a:t>8.05.2026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21931B-A319-594B-B699-89B3B444BD89}" type="slidenum">
              <a:rPr lang="tr-TR" smtClean="0"/>
              <a:t>‹#›</a:t>
            </a:fld>
            <a:endParaRPr lang="tr-TR"/>
          </a:p>
        </p:txBody>
      </p:sp>
    </p:spTree>
    <p:extLst>
      <p:ext uri="{BB962C8B-B14F-4D97-AF65-F5344CB8AC3E}">
        <p14:creationId xmlns:p14="http://schemas.microsoft.com/office/powerpoint/2010/main" val="24513516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D21931B-A319-594B-B699-89B3B444BD89}" type="slidenum">
              <a:rPr lang="tr-TR" smtClean="0"/>
              <a:t>18</a:t>
            </a:fld>
            <a:endParaRPr lang="tr-TR"/>
          </a:p>
        </p:txBody>
      </p:sp>
    </p:spTree>
    <p:extLst>
      <p:ext uri="{BB962C8B-B14F-4D97-AF65-F5344CB8AC3E}">
        <p14:creationId xmlns:p14="http://schemas.microsoft.com/office/powerpoint/2010/main" val="740233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fld id="{CFE6C695-2103-7544-B81A-58ACA280211A}" type="datetimeFigureOut">
              <a:rPr lang="tr-TR" smtClean="0"/>
              <a:t>8.05.2026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77691A0-68D4-EB4A-89B4-BCBD8D5AF4AC}" type="slidenum">
              <a:rPr lang="tr-TR" smtClean="0"/>
              <a:t>‹#›</a:t>
            </a:fld>
            <a:endParaRPr lang="tr-TR"/>
          </a:p>
        </p:txBody>
      </p:sp>
    </p:spTree>
    <p:extLst>
      <p:ext uri="{BB962C8B-B14F-4D97-AF65-F5344CB8AC3E}">
        <p14:creationId xmlns:p14="http://schemas.microsoft.com/office/powerpoint/2010/main" val="209279238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FE6C695-2103-7544-B81A-58ACA280211A}" type="datetimeFigureOut">
              <a:rPr lang="tr-TR" smtClean="0"/>
              <a:t>8.05.2026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77691A0-68D4-EB4A-89B4-BCBD8D5AF4AC}" type="slidenum">
              <a:rPr lang="tr-TR" smtClean="0"/>
              <a:t>‹#›</a:t>
            </a:fld>
            <a:endParaRPr lang="tr-TR"/>
          </a:p>
        </p:txBody>
      </p:sp>
    </p:spTree>
    <p:extLst>
      <p:ext uri="{BB962C8B-B14F-4D97-AF65-F5344CB8AC3E}">
        <p14:creationId xmlns:p14="http://schemas.microsoft.com/office/powerpoint/2010/main" val="1100320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FE6C695-2103-7544-B81A-58ACA280211A}" type="datetimeFigureOut">
              <a:rPr lang="tr-TR" smtClean="0"/>
              <a:t>8.05.2026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77691A0-68D4-EB4A-89B4-BCBD8D5AF4AC}" type="slidenum">
              <a:rPr lang="tr-TR" smtClean="0"/>
              <a:t>‹#›</a:t>
            </a:fld>
            <a:endParaRPr lang="tr-TR"/>
          </a:p>
        </p:txBody>
      </p:sp>
    </p:spTree>
    <p:extLst>
      <p:ext uri="{BB962C8B-B14F-4D97-AF65-F5344CB8AC3E}">
        <p14:creationId xmlns:p14="http://schemas.microsoft.com/office/powerpoint/2010/main" val="1054723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FE6C695-2103-7544-B81A-58ACA280211A}" type="datetimeFigureOut">
              <a:rPr lang="tr-TR" smtClean="0"/>
              <a:t>8.05.2026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77691A0-68D4-EB4A-89B4-BCBD8D5AF4AC}" type="slidenum">
              <a:rPr lang="tr-TR" smtClean="0"/>
              <a:t>‹#›</a:t>
            </a:fld>
            <a:endParaRPr lang="tr-TR"/>
          </a:p>
        </p:txBody>
      </p:sp>
    </p:spTree>
    <p:extLst>
      <p:ext uri="{BB962C8B-B14F-4D97-AF65-F5344CB8AC3E}">
        <p14:creationId xmlns:p14="http://schemas.microsoft.com/office/powerpoint/2010/main" val="3593822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7" name="Date Placeholder 6"/>
          <p:cNvSpPr>
            <a:spLocks noGrp="1"/>
          </p:cNvSpPr>
          <p:nvPr>
            <p:ph type="dt" sz="half" idx="10"/>
          </p:nvPr>
        </p:nvSpPr>
        <p:spPr/>
        <p:txBody>
          <a:bodyPr/>
          <a:lstStyle/>
          <a:p>
            <a:fld id="{CFE6C695-2103-7544-B81A-58ACA280211A}" type="datetimeFigureOut">
              <a:rPr lang="tr-TR" smtClean="0"/>
              <a:t>8.05.2026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77691A0-68D4-EB4A-89B4-BCBD8D5AF4AC}" type="slidenum">
              <a:rPr lang="tr-TR" smtClean="0"/>
              <a:t>‹#›</a:t>
            </a:fld>
            <a:endParaRPr lang="tr-TR"/>
          </a:p>
        </p:txBody>
      </p:sp>
    </p:spTree>
    <p:extLst>
      <p:ext uri="{BB962C8B-B14F-4D97-AF65-F5344CB8AC3E}">
        <p14:creationId xmlns:p14="http://schemas.microsoft.com/office/powerpoint/2010/main" val="372778681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8" name="Date Placeholder 7"/>
          <p:cNvSpPr>
            <a:spLocks noGrp="1"/>
          </p:cNvSpPr>
          <p:nvPr>
            <p:ph type="dt" sz="half" idx="10"/>
          </p:nvPr>
        </p:nvSpPr>
        <p:spPr/>
        <p:txBody>
          <a:bodyPr/>
          <a:lstStyle/>
          <a:p>
            <a:fld id="{CFE6C695-2103-7544-B81A-58ACA280211A}" type="datetimeFigureOut">
              <a:rPr lang="tr-TR" smtClean="0"/>
              <a:t>8.05.2026</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577691A0-68D4-EB4A-89B4-BCBD8D5AF4AC}" type="slidenum">
              <a:rPr lang="tr-TR" smtClean="0"/>
              <a:t>‹#›</a:t>
            </a:fld>
            <a:endParaRPr lang="tr-TR"/>
          </a:p>
        </p:txBody>
      </p:sp>
    </p:spTree>
    <p:extLst>
      <p:ext uri="{BB962C8B-B14F-4D97-AF65-F5344CB8AC3E}">
        <p14:creationId xmlns:p14="http://schemas.microsoft.com/office/powerpoint/2010/main" val="2485846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583436" y="3143250"/>
            <a:ext cx="4270248" cy="259677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7" name="Date Placeholder 6"/>
          <p:cNvSpPr>
            <a:spLocks noGrp="1"/>
          </p:cNvSpPr>
          <p:nvPr>
            <p:ph type="dt" sz="half" idx="10"/>
          </p:nvPr>
        </p:nvSpPr>
        <p:spPr/>
        <p:txBody>
          <a:bodyPr/>
          <a:lstStyle/>
          <a:p>
            <a:fld id="{CFE6C695-2103-7544-B81A-58ACA280211A}" type="datetimeFigureOut">
              <a:rPr lang="tr-TR" smtClean="0"/>
              <a:t>8.05.2026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77691A0-68D4-EB4A-89B4-BCBD8D5AF4AC}"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2190646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CFE6C695-2103-7544-B81A-58ACA280211A}" type="datetimeFigureOut">
              <a:rPr lang="tr-TR" smtClean="0"/>
              <a:t>8.05.2026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77691A0-68D4-EB4A-89B4-BCBD8D5AF4AC}" type="slidenum">
              <a:rPr lang="tr-TR" smtClean="0"/>
              <a:t>‹#›</a:t>
            </a:fld>
            <a:endParaRPr lang="tr-TR"/>
          </a:p>
        </p:txBody>
      </p:sp>
    </p:spTree>
    <p:extLst>
      <p:ext uri="{BB962C8B-B14F-4D97-AF65-F5344CB8AC3E}">
        <p14:creationId xmlns:p14="http://schemas.microsoft.com/office/powerpoint/2010/main" val="53674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E6C695-2103-7544-B81A-58ACA280211A}" type="datetimeFigureOut">
              <a:rPr lang="tr-TR" smtClean="0"/>
              <a:t>8.05.2026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77691A0-68D4-EB4A-89B4-BCBD8D5AF4AC}" type="slidenum">
              <a:rPr lang="tr-TR" smtClean="0"/>
              <a:t>‹#›</a:t>
            </a:fld>
            <a:endParaRPr lang="tr-TR"/>
          </a:p>
        </p:txBody>
      </p:sp>
    </p:spTree>
    <p:extLst>
      <p:ext uri="{BB962C8B-B14F-4D97-AF65-F5344CB8AC3E}">
        <p14:creationId xmlns:p14="http://schemas.microsoft.com/office/powerpoint/2010/main" val="1019382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9" name="Date Placeholder 8"/>
          <p:cNvSpPr>
            <a:spLocks noGrp="1"/>
          </p:cNvSpPr>
          <p:nvPr>
            <p:ph type="dt" sz="half" idx="10"/>
          </p:nvPr>
        </p:nvSpPr>
        <p:spPr/>
        <p:txBody>
          <a:bodyPr/>
          <a:lstStyle/>
          <a:p>
            <a:fld id="{CFE6C695-2103-7544-B81A-58ACA280211A}" type="datetimeFigureOut">
              <a:rPr lang="tr-TR" smtClean="0"/>
              <a:t>8.05.2026</a:t>
            </a:fld>
            <a:endParaRPr lang="tr-T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1" name="Slide Number Placeholder 10"/>
          <p:cNvSpPr>
            <a:spLocks noGrp="1"/>
          </p:cNvSpPr>
          <p:nvPr>
            <p:ph type="sldNum" sz="quarter" idx="12"/>
          </p:nvPr>
        </p:nvSpPr>
        <p:spPr/>
        <p:txBody>
          <a:bodyPr/>
          <a:lstStyle/>
          <a:p>
            <a:fld id="{577691A0-68D4-EB4A-89B4-BCBD8D5AF4AC}" type="slidenum">
              <a:rPr lang="tr-TR" smtClean="0"/>
              <a:t>‹#›</a:t>
            </a:fld>
            <a:endParaRPr lang="tr-TR"/>
          </a:p>
        </p:txBody>
      </p:sp>
    </p:spTree>
    <p:extLst>
      <p:ext uri="{BB962C8B-B14F-4D97-AF65-F5344CB8AC3E}">
        <p14:creationId xmlns:p14="http://schemas.microsoft.com/office/powerpoint/2010/main" val="2997955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tr-TR"/>
          </a:p>
        </p:txBody>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CFE6C695-2103-7544-B81A-58ACA280211A}" type="datetimeFigureOut">
              <a:rPr lang="tr-TR" smtClean="0"/>
              <a:t>8.05.2026</a:t>
            </a:fld>
            <a:endParaRPr lang="tr-T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0" name="Slide Number Placeholder 9"/>
          <p:cNvSpPr>
            <a:spLocks noGrp="1"/>
          </p:cNvSpPr>
          <p:nvPr>
            <p:ph type="sldNum" sz="quarter" idx="12"/>
          </p:nvPr>
        </p:nvSpPr>
        <p:spPr/>
        <p:txBody>
          <a:bodyPr/>
          <a:lstStyle/>
          <a:p>
            <a:fld id="{577691A0-68D4-EB4A-89B4-BCBD8D5AF4AC}" type="slidenum">
              <a:rPr lang="tr-TR" smtClean="0"/>
              <a:t>‹#›</a:t>
            </a:fld>
            <a:endParaRPr lang="tr-TR"/>
          </a:p>
        </p:txBody>
      </p:sp>
    </p:spTree>
    <p:extLst>
      <p:ext uri="{BB962C8B-B14F-4D97-AF65-F5344CB8AC3E}">
        <p14:creationId xmlns:p14="http://schemas.microsoft.com/office/powerpoint/2010/main" val="2241568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CFE6C695-2103-7544-B81A-58ACA280211A}" type="datetimeFigureOut">
              <a:rPr lang="tr-TR" smtClean="0"/>
              <a:t>8.05.2026</a:t>
            </a:fld>
            <a:endParaRPr lang="tr-T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tr-T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577691A0-68D4-EB4A-89B4-BCBD8D5AF4AC}" type="slidenum">
              <a:rPr lang="tr-TR" smtClean="0"/>
              <a:t>‹#›</a:t>
            </a:fld>
            <a:endParaRPr lang="tr-TR"/>
          </a:p>
        </p:txBody>
      </p:sp>
    </p:spTree>
    <p:extLst>
      <p:ext uri="{BB962C8B-B14F-4D97-AF65-F5344CB8AC3E}">
        <p14:creationId xmlns:p14="http://schemas.microsoft.com/office/powerpoint/2010/main" val="28330521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AA37BE-78DB-897E-6BF7-6D05D9CED979}"/>
              </a:ext>
            </a:extLst>
          </p:cNvPr>
          <p:cNvSpPr>
            <a:spLocks noGrp="1"/>
          </p:cNvSpPr>
          <p:nvPr>
            <p:ph type="ctrTitle"/>
          </p:nvPr>
        </p:nvSpPr>
        <p:spPr>
          <a:xfrm>
            <a:off x="568411" y="2490283"/>
            <a:ext cx="6561237" cy="1877437"/>
          </a:xfrm>
        </p:spPr>
        <p:txBody>
          <a:bodyPr>
            <a:normAutofit/>
          </a:bodyPr>
          <a:lstStyle/>
          <a:p>
            <a:r>
              <a:rPr lang="tr-TR" sz="2100" b="1" dirty="0" err="1">
                <a:solidFill>
                  <a:schemeClr val="bg1"/>
                </a:solidFill>
                <a:latin typeface="Times New Roman" panose="02020603050405020304" pitchFamily="18" charset="0"/>
                <a:cs typeface="Times New Roman" panose="02020603050405020304" pitchFamily="18" charset="0"/>
              </a:rPr>
              <a:t>mEDENİ</a:t>
            </a:r>
            <a:r>
              <a:rPr lang="tr-TR" sz="2100" b="1" dirty="0">
                <a:solidFill>
                  <a:schemeClr val="bg1"/>
                </a:solidFill>
                <a:latin typeface="Times New Roman" panose="02020603050405020304" pitchFamily="18" charset="0"/>
                <a:cs typeface="Times New Roman" panose="02020603050405020304" pitchFamily="18" charset="0"/>
              </a:rPr>
              <a:t> usul Hukuku </a:t>
            </a:r>
            <a:br>
              <a:rPr lang="tr-TR" sz="2100" b="1" dirty="0">
                <a:solidFill>
                  <a:schemeClr val="bg1"/>
                </a:solidFill>
                <a:latin typeface="Times New Roman" panose="02020603050405020304" pitchFamily="18" charset="0"/>
                <a:cs typeface="Times New Roman" panose="02020603050405020304" pitchFamily="18" charset="0"/>
              </a:rPr>
            </a:br>
            <a:r>
              <a:rPr lang="tr-TR" sz="2100" b="1" dirty="0">
                <a:solidFill>
                  <a:schemeClr val="bg1"/>
                </a:solidFill>
                <a:latin typeface="Times New Roman" panose="02020603050405020304" pitchFamily="18" charset="0"/>
                <a:cs typeface="Times New Roman" panose="02020603050405020304" pitchFamily="18" charset="0"/>
              </a:rPr>
              <a:t>soru çözümü</a:t>
            </a:r>
            <a:endParaRPr lang="tr-TR" sz="2100" dirty="0">
              <a:solidFill>
                <a:schemeClr val="bg1"/>
              </a:solidFill>
              <a:latin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165040EF-32B8-46F3-823C-6BA3A49A77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6" y="0"/>
            <a:ext cx="4657344" cy="6858000"/>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Alt Başlık 2">
            <a:extLst>
              <a:ext uri="{FF2B5EF4-FFF2-40B4-BE49-F238E27FC236}">
                <a16:creationId xmlns:a16="http://schemas.microsoft.com/office/drawing/2014/main" id="{CFFE4779-BF4C-73CC-E6C8-101F5A75FA0C}"/>
              </a:ext>
            </a:extLst>
          </p:cNvPr>
          <p:cNvSpPr>
            <a:spLocks noGrp="1"/>
          </p:cNvSpPr>
          <p:nvPr>
            <p:ph type="subTitle" idx="1"/>
          </p:nvPr>
        </p:nvSpPr>
        <p:spPr>
          <a:xfrm>
            <a:off x="7778339" y="2173266"/>
            <a:ext cx="4310742" cy="2511468"/>
          </a:xfrm>
        </p:spPr>
        <p:txBody>
          <a:bodyPr anchor="ctr">
            <a:normAutofit/>
          </a:bodyPr>
          <a:lstStyle/>
          <a:p>
            <a:r>
              <a:rPr lang="tr-TR" b="1" dirty="0">
                <a:solidFill>
                  <a:schemeClr val="bg1"/>
                </a:solidFill>
                <a:latin typeface="Times New Roman" panose="02020603050405020304" pitchFamily="18" charset="0"/>
                <a:cs typeface="Times New Roman" panose="02020603050405020304" pitchFamily="18" charset="0"/>
              </a:rPr>
              <a:t>Dr. Öğr. Üyesi Nurdan KORKMAZ ÇETİN</a:t>
            </a:r>
          </a:p>
          <a:p>
            <a:r>
              <a:rPr lang="tr-TR" b="1" dirty="0">
                <a:solidFill>
                  <a:schemeClr val="bg1"/>
                </a:solidFill>
                <a:latin typeface="Times New Roman" panose="02020603050405020304" pitchFamily="18" charset="0"/>
                <a:cs typeface="Times New Roman" panose="02020603050405020304" pitchFamily="18" charset="0"/>
              </a:rPr>
              <a:t>Çağ Üniversitesi Hukuk Fakültesi</a:t>
            </a:r>
          </a:p>
        </p:txBody>
      </p:sp>
    </p:spTree>
    <p:extLst>
      <p:ext uri="{BB962C8B-B14F-4D97-AF65-F5344CB8AC3E}">
        <p14:creationId xmlns:p14="http://schemas.microsoft.com/office/powerpoint/2010/main" val="23723226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25F3C-4E2B-A4C2-DF5F-15E7674DE7D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D75A96B-B4BC-CFDE-78E9-CF480BF1D68F}"/>
              </a:ext>
            </a:extLst>
          </p:cNvPr>
          <p:cNvSpPr>
            <a:spLocks noGrp="1"/>
          </p:cNvSpPr>
          <p:nvPr>
            <p:ph type="title"/>
          </p:nvPr>
        </p:nvSpPr>
        <p:spPr>
          <a:xfrm>
            <a:off x="804672" y="1290025"/>
            <a:ext cx="5182770" cy="701613"/>
          </a:xfrm>
          <a:solidFill>
            <a:srgbClr val="FFFFFF"/>
          </a:solidFill>
          <a:ln>
            <a:solidFill>
              <a:srgbClr val="404040"/>
            </a:solidFill>
          </a:ln>
        </p:spPr>
        <p:txBody>
          <a:bodyPr>
            <a:normAutofit/>
          </a:bodyPr>
          <a:lstStyle/>
          <a:p>
            <a:r>
              <a:rPr lang="tr-TR" sz="2000" dirty="0"/>
              <a:t>SORU 9</a:t>
            </a:r>
          </a:p>
        </p:txBody>
      </p:sp>
      <p:sp>
        <p:nvSpPr>
          <p:cNvPr id="3" name="İçerik Yer Tutucusu 2">
            <a:extLst>
              <a:ext uri="{FF2B5EF4-FFF2-40B4-BE49-F238E27FC236}">
                <a16:creationId xmlns:a16="http://schemas.microsoft.com/office/drawing/2014/main" id="{82B4C235-6216-8806-AC77-6BF1B6D9A1AC}"/>
              </a:ext>
            </a:extLst>
          </p:cNvPr>
          <p:cNvSpPr>
            <a:spLocks noGrp="1"/>
          </p:cNvSpPr>
          <p:nvPr>
            <p:ph idx="1"/>
          </p:nvPr>
        </p:nvSpPr>
        <p:spPr>
          <a:xfrm>
            <a:off x="804671" y="2858703"/>
            <a:ext cx="5285791" cy="3042547"/>
          </a:xfrm>
        </p:spPr>
        <p:txBody>
          <a:bodyPr>
            <a:normAutofit fontScale="92500" lnSpcReduction="10000"/>
          </a:bodyPr>
          <a:lstStyle/>
          <a:p>
            <a:pPr marL="0" indent="0" algn="just">
              <a:buNone/>
            </a:pPr>
            <a:r>
              <a:rPr lang="tr-TR" dirty="0"/>
              <a:t>Kendisine yemin teklif edilen kişinin "bana bu konuda yemin teklif eden kimse, kendisi yemin etsin" biçiminde verdiği cevap ile ortaya çıkan durum 6100 sayılı Hukuk Muhakemeleri Kanunu'na göre nasıl tanımlanmıştır?</a:t>
            </a:r>
          </a:p>
          <a:p>
            <a:pPr marL="342900" indent="-342900" algn="just">
              <a:buAutoNum type="alphaUcParenR"/>
            </a:pPr>
            <a:r>
              <a:rPr lang="tr-TR" dirty="0"/>
              <a:t>﻿﻿﻿Yeminin reddi</a:t>
            </a:r>
          </a:p>
          <a:p>
            <a:pPr marL="342900" indent="-342900" algn="just">
              <a:buAutoNum type="alphaUcParenR"/>
            </a:pPr>
            <a:r>
              <a:rPr lang="tr-TR" dirty="0"/>
              <a:t>Yeminde kaçınma</a:t>
            </a:r>
          </a:p>
          <a:p>
            <a:pPr marL="342900" indent="-342900" algn="just">
              <a:buAutoNum type="alphaUcParenR"/>
            </a:pPr>
            <a:r>
              <a:rPr lang="tr-TR" dirty="0"/>
              <a:t>Yeminin iadesi</a:t>
            </a:r>
          </a:p>
          <a:p>
            <a:pPr marL="342900" indent="-342900" algn="just">
              <a:buAutoNum type="alphaUcParenR"/>
            </a:pPr>
            <a:r>
              <a:rPr lang="tr-TR" dirty="0"/>
              <a:t>﻿﻿﻿Yemini kaçırma</a:t>
            </a:r>
          </a:p>
          <a:p>
            <a:pPr marL="342900" indent="-342900" algn="just">
              <a:buAutoNum type="alphaUcParenR"/>
            </a:pPr>
            <a:r>
              <a:rPr lang="tr-TR" dirty="0"/>
              <a:t>﻿﻿﻿Yemini kabul</a:t>
            </a:r>
          </a:p>
          <a:p>
            <a:endParaRPr lang="tr-TR" dirty="0"/>
          </a:p>
          <a:p>
            <a:pPr marL="0" indent="0">
              <a:buNone/>
            </a:pPr>
            <a:endParaRPr lang="tr-TR" dirty="0">
              <a:solidFill>
                <a:schemeClr val="tx1"/>
              </a:solidFill>
              <a:latin typeface="Times New Roman" panose="02020603050405020304" pitchFamily="18" charset="0"/>
              <a:cs typeface="Times New Roman" panose="02020603050405020304" pitchFamily="18" charset="0"/>
            </a:endParaRPr>
          </a:p>
        </p:txBody>
      </p:sp>
      <p:pic>
        <p:nvPicPr>
          <p:cNvPr id="7" name="Graphic 6" descr="Tokmak">
            <a:extLst>
              <a:ext uri="{FF2B5EF4-FFF2-40B4-BE49-F238E27FC236}">
                <a16:creationId xmlns:a16="http://schemas.microsoft.com/office/drawing/2014/main" id="{D8314D0C-47B5-BBC9-F889-91634AD3597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65364" y="1592741"/>
            <a:ext cx="3355848" cy="3355848"/>
          </a:xfrm>
          <a:prstGeom prst="rect">
            <a:avLst/>
          </a:prstGeom>
        </p:spPr>
      </p:pic>
    </p:spTree>
    <p:extLst>
      <p:ext uri="{BB962C8B-B14F-4D97-AF65-F5344CB8AC3E}">
        <p14:creationId xmlns:p14="http://schemas.microsoft.com/office/powerpoint/2010/main" val="1363531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CDEA91B-392C-4ACB-26CD-0168630A8AA2}"/>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D973566A-10AA-0FAB-E223-59CFA01EE4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F224533-6310-E08D-A0F5-806E2E8678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C763A21-066A-86F3-C5A0-F42068387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817AA2C2-58C9-9432-D7AB-41E9563FD3C7}"/>
              </a:ext>
            </a:extLst>
          </p:cNvPr>
          <p:cNvSpPr>
            <a:spLocks noGrp="1"/>
          </p:cNvSpPr>
          <p:nvPr>
            <p:ph type="title"/>
          </p:nvPr>
        </p:nvSpPr>
        <p:spPr>
          <a:xfrm>
            <a:off x="2231136" y="247135"/>
            <a:ext cx="7729728" cy="691979"/>
          </a:xfrm>
          <a:solidFill>
            <a:srgbClr val="FFFFFF"/>
          </a:solidFill>
        </p:spPr>
        <p:txBody>
          <a:bodyPr>
            <a:normAutofit/>
          </a:bodyPr>
          <a:lstStyle/>
          <a:p>
            <a:r>
              <a:rPr lang="tr-TR" sz="2200" b="1" dirty="0">
                <a:latin typeface="Times New Roman" panose="02020603050405020304" pitchFamily="18" charset="0"/>
                <a:cs typeface="Times New Roman" panose="02020603050405020304" pitchFamily="18" charset="0"/>
              </a:rPr>
              <a:t>Soru 10</a:t>
            </a:r>
            <a:endParaRPr lang="tr-TR" sz="2200" dirty="0"/>
          </a:p>
        </p:txBody>
      </p:sp>
      <p:sp>
        <p:nvSpPr>
          <p:cNvPr id="3" name="İçerik Yer Tutucusu 2">
            <a:extLst>
              <a:ext uri="{FF2B5EF4-FFF2-40B4-BE49-F238E27FC236}">
                <a16:creationId xmlns:a16="http://schemas.microsoft.com/office/drawing/2014/main" id="{6FF9EA69-43F1-F1CB-4DE2-51200F36BF2D}"/>
              </a:ext>
            </a:extLst>
          </p:cNvPr>
          <p:cNvSpPr>
            <a:spLocks noGrp="1"/>
          </p:cNvSpPr>
          <p:nvPr>
            <p:ph idx="1"/>
          </p:nvPr>
        </p:nvSpPr>
        <p:spPr>
          <a:xfrm>
            <a:off x="1706062" y="1334530"/>
            <a:ext cx="8779512" cy="3835988"/>
          </a:xfrm>
        </p:spPr>
        <p:txBody>
          <a:bodyPr>
            <a:normAutofit lnSpcReduction="10000"/>
          </a:bodyPr>
          <a:lstStyle/>
          <a:p>
            <a:pPr marL="0" indent="0">
              <a:buNone/>
            </a:pPr>
            <a:r>
              <a:rPr lang="tr-TR" dirty="0"/>
              <a:t>I. Satış sözleşmesinden kaynaklanan alacak davası</a:t>
            </a:r>
          </a:p>
          <a:p>
            <a:pPr marL="0" indent="0">
              <a:buNone/>
            </a:pPr>
            <a:r>
              <a:rPr lang="tr-TR" dirty="0" err="1"/>
              <a:t>Il</a:t>
            </a:r>
            <a:r>
              <a:rPr lang="tr-TR" dirty="0"/>
              <a:t>. Batıl bir evliliğin ortadan kaldırılması amacıyla Cumhuriyet Savcısı tarafından açılan mutlak butlan davası</a:t>
            </a:r>
          </a:p>
          <a:p>
            <a:pPr marL="0" indent="0">
              <a:buNone/>
            </a:pPr>
            <a:r>
              <a:rPr lang="tr-TR" dirty="0" err="1"/>
              <a:t>IlI</a:t>
            </a:r>
            <a:r>
              <a:rPr lang="tr-TR" dirty="0"/>
              <a:t>. Kira sözleşmesine dayanan tahliye davası</a:t>
            </a:r>
          </a:p>
          <a:p>
            <a:pPr marL="0" indent="0">
              <a:buNone/>
            </a:pPr>
            <a:r>
              <a:rPr lang="tr-TR" dirty="0"/>
              <a:t>6100 sayılı Hukuk Muhakemeleri Kanunu'na göre yukarıdaki davalardan hangisi feragat ile sona ermez?</a:t>
            </a:r>
          </a:p>
          <a:p>
            <a:pPr marL="342900" indent="-342900">
              <a:buAutoNum type="alphaUcParenR"/>
            </a:pPr>
            <a:r>
              <a:rPr lang="tr-TR" dirty="0"/>
              <a:t>﻿﻿﻿Yalnız l</a:t>
            </a:r>
          </a:p>
          <a:p>
            <a:pPr marL="342900" indent="-342900">
              <a:buAutoNum type="alphaUcParenR"/>
            </a:pPr>
            <a:r>
              <a:rPr lang="tr-TR" dirty="0"/>
              <a:t>Yalnız II</a:t>
            </a:r>
          </a:p>
          <a:p>
            <a:pPr marL="342900" indent="-342900">
              <a:buAutoNum type="alphaUcParenR"/>
            </a:pPr>
            <a:r>
              <a:rPr lang="tr-TR" dirty="0"/>
              <a:t>I ve II</a:t>
            </a:r>
          </a:p>
          <a:p>
            <a:pPr marL="342900" indent="-342900">
              <a:buAutoNum type="alphaUcParenR"/>
            </a:pPr>
            <a:r>
              <a:rPr lang="tr-TR" dirty="0"/>
              <a:t> II ve </a:t>
            </a:r>
            <a:r>
              <a:rPr lang="tr-TR" dirty="0" err="1"/>
              <a:t>IlI</a:t>
            </a:r>
            <a:endParaRPr lang="tr-TR" dirty="0"/>
          </a:p>
          <a:p>
            <a:pPr marL="342900" indent="-342900">
              <a:buAutoNum type="alphaUcParenR"/>
            </a:pPr>
            <a:r>
              <a:rPr lang="tr-TR" dirty="0"/>
              <a:t>Yalnız III</a:t>
            </a:r>
          </a:p>
          <a:p>
            <a:pPr marL="0" indent="0">
              <a:lnSpc>
                <a:spcPct val="90000"/>
              </a:lnSpc>
              <a:buNone/>
            </a:pPr>
            <a:endParaRPr lang="tr-TR" sz="1100" dirty="0">
              <a:solidFill>
                <a:srgbClr val="40404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668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7EF520-7830-C43A-7CA4-407C74360D0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801DD47-34F5-E6BF-FE00-5FA5CC332E5C}"/>
              </a:ext>
            </a:extLst>
          </p:cNvPr>
          <p:cNvSpPr>
            <a:spLocks noGrp="1"/>
          </p:cNvSpPr>
          <p:nvPr>
            <p:ph type="title"/>
          </p:nvPr>
        </p:nvSpPr>
        <p:spPr>
          <a:xfrm>
            <a:off x="804672" y="1290025"/>
            <a:ext cx="5182770" cy="701613"/>
          </a:xfrm>
          <a:solidFill>
            <a:srgbClr val="FFFFFF"/>
          </a:solidFill>
          <a:ln>
            <a:solidFill>
              <a:srgbClr val="404040"/>
            </a:solidFill>
          </a:ln>
        </p:spPr>
        <p:txBody>
          <a:bodyPr>
            <a:normAutofit/>
          </a:bodyPr>
          <a:lstStyle/>
          <a:p>
            <a:r>
              <a:rPr lang="tr-TR" sz="2000" dirty="0"/>
              <a:t>SORU 11</a:t>
            </a:r>
          </a:p>
        </p:txBody>
      </p:sp>
      <p:sp>
        <p:nvSpPr>
          <p:cNvPr id="3" name="İçerik Yer Tutucusu 2">
            <a:extLst>
              <a:ext uri="{FF2B5EF4-FFF2-40B4-BE49-F238E27FC236}">
                <a16:creationId xmlns:a16="http://schemas.microsoft.com/office/drawing/2014/main" id="{06E14EDA-FD6F-B870-19CC-AA084773E478}"/>
              </a:ext>
            </a:extLst>
          </p:cNvPr>
          <p:cNvSpPr>
            <a:spLocks noGrp="1"/>
          </p:cNvSpPr>
          <p:nvPr>
            <p:ph idx="1"/>
          </p:nvPr>
        </p:nvSpPr>
        <p:spPr>
          <a:xfrm>
            <a:off x="651353" y="2858703"/>
            <a:ext cx="5439109" cy="3454415"/>
          </a:xfrm>
        </p:spPr>
        <p:txBody>
          <a:bodyPr>
            <a:normAutofit/>
          </a:bodyPr>
          <a:lstStyle/>
          <a:p>
            <a:endParaRPr lang="tr-TR" dirty="0"/>
          </a:p>
          <a:p>
            <a:pPr marL="0" indent="0">
              <a:buNone/>
            </a:pPr>
            <a:r>
              <a:rPr lang="tr-TR" dirty="0">
                <a:solidFill>
                  <a:schemeClr val="tx1"/>
                </a:solidFill>
                <a:latin typeface="Times New Roman" panose="02020603050405020304" pitchFamily="18" charset="0"/>
                <a:cs typeface="Times New Roman" panose="02020603050405020304" pitchFamily="18" charset="0"/>
              </a:rPr>
              <a:t>6100 sayılı Hukuk Muhakemeleri Kanunu’na göre, taraflardan her birine verilen hüküm nüshasına ne ad verilir?</a:t>
            </a:r>
          </a:p>
          <a:p>
            <a:pPr marL="342900" indent="-342900">
              <a:buAutoNum type="alphaUcParenR"/>
            </a:pPr>
            <a:r>
              <a:rPr lang="tr-TR" dirty="0">
                <a:solidFill>
                  <a:schemeClr val="tx1"/>
                </a:solidFill>
                <a:latin typeface="Times New Roman" panose="02020603050405020304" pitchFamily="18" charset="0"/>
                <a:cs typeface="Times New Roman" panose="02020603050405020304" pitchFamily="18" charset="0"/>
              </a:rPr>
              <a:t>Karar</a:t>
            </a:r>
          </a:p>
          <a:p>
            <a:pPr marL="342900" indent="-342900">
              <a:buAutoNum type="alphaUcParenR"/>
            </a:pPr>
            <a:r>
              <a:rPr lang="tr-TR" dirty="0">
                <a:solidFill>
                  <a:schemeClr val="tx1"/>
                </a:solidFill>
                <a:latin typeface="Times New Roman" panose="02020603050405020304" pitchFamily="18" charset="0"/>
                <a:cs typeface="Times New Roman" panose="02020603050405020304" pitchFamily="18" charset="0"/>
              </a:rPr>
              <a:t>İlam</a:t>
            </a:r>
          </a:p>
          <a:p>
            <a:pPr marL="342900" indent="-342900">
              <a:buAutoNum type="alphaUcParenR"/>
            </a:pPr>
            <a:r>
              <a:rPr lang="tr-TR" dirty="0">
                <a:solidFill>
                  <a:schemeClr val="tx1"/>
                </a:solidFill>
                <a:latin typeface="Times New Roman" panose="02020603050405020304" pitchFamily="18" charset="0"/>
                <a:cs typeface="Times New Roman" panose="02020603050405020304" pitchFamily="18" charset="0"/>
              </a:rPr>
              <a:t>Suret</a:t>
            </a:r>
          </a:p>
          <a:p>
            <a:pPr marL="342900" indent="-342900">
              <a:buAutoNum type="alphaUcParenR"/>
            </a:pPr>
            <a:r>
              <a:rPr lang="tr-TR" dirty="0">
                <a:solidFill>
                  <a:schemeClr val="tx1"/>
                </a:solidFill>
                <a:latin typeface="Times New Roman" panose="02020603050405020304" pitchFamily="18" charset="0"/>
                <a:cs typeface="Times New Roman" panose="02020603050405020304" pitchFamily="18" charset="0"/>
              </a:rPr>
              <a:t>Tebliğ</a:t>
            </a:r>
          </a:p>
          <a:p>
            <a:pPr marL="342900" indent="-342900">
              <a:buAutoNum type="alphaUcParenR"/>
            </a:pPr>
            <a:r>
              <a:rPr lang="tr-TR" dirty="0">
                <a:solidFill>
                  <a:schemeClr val="tx1"/>
                </a:solidFill>
                <a:latin typeface="Times New Roman" panose="02020603050405020304" pitchFamily="18" charset="0"/>
                <a:cs typeface="Times New Roman" panose="02020603050405020304" pitchFamily="18" charset="0"/>
              </a:rPr>
              <a:t>Tutanak</a:t>
            </a:r>
          </a:p>
          <a:p>
            <a:pPr marL="342900" indent="-342900">
              <a:buAutoNum type="alphaUcParenR"/>
            </a:pPr>
            <a:endParaRPr lang="tr-TR" dirty="0">
              <a:solidFill>
                <a:schemeClr val="tx1"/>
              </a:solidFill>
              <a:latin typeface="Times New Roman" panose="02020603050405020304" pitchFamily="18" charset="0"/>
              <a:cs typeface="Times New Roman" panose="02020603050405020304" pitchFamily="18" charset="0"/>
            </a:endParaRPr>
          </a:p>
          <a:p>
            <a:pPr marL="342900" indent="-342900">
              <a:buAutoNum type="alphaUcParenR"/>
            </a:pPr>
            <a:endParaRPr lang="tr-TR" dirty="0">
              <a:solidFill>
                <a:schemeClr val="tx1"/>
              </a:solidFill>
              <a:latin typeface="Times New Roman" panose="02020603050405020304" pitchFamily="18" charset="0"/>
              <a:cs typeface="Times New Roman" panose="02020603050405020304" pitchFamily="18" charset="0"/>
            </a:endParaRPr>
          </a:p>
        </p:txBody>
      </p:sp>
      <p:pic>
        <p:nvPicPr>
          <p:cNvPr id="7" name="Graphic 6" descr="Tokmak">
            <a:extLst>
              <a:ext uri="{FF2B5EF4-FFF2-40B4-BE49-F238E27FC236}">
                <a16:creationId xmlns:a16="http://schemas.microsoft.com/office/drawing/2014/main" id="{1E4C750C-04FF-BBC9-83C9-32A8A00AEED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65364" y="1592741"/>
            <a:ext cx="3355848" cy="3355848"/>
          </a:xfrm>
          <a:prstGeom prst="rect">
            <a:avLst/>
          </a:prstGeom>
        </p:spPr>
      </p:pic>
    </p:spTree>
    <p:extLst>
      <p:ext uri="{BB962C8B-B14F-4D97-AF65-F5344CB8AC3E}">
        <p14:creationId xmlns:p14="http://schemas.microsoft.com/office/powerpoint/2010/main" val="3784655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454FA07-A49A-3D9E-8F9C-52E15529507E}"/>
              </a:ext>
            </a:extLst>
          </p:cNvPr>
          <p:cNvSpPr>
            <a:spLocks noGrp="1"/>
          </p:cNvSpPr>
          <p:nvPr>
            <p:ph type="title"/>
          </p:nvPr>
        </p:nvSpPr>
        <p:spPr>
          <a:xfrm>
            <a:off x="2231136" y="247135"/>
            <a:ext cx="7729728" cy="691979"/>
          </a:xfrm>
          <a:solidFill>
            <a:srgbClr val="FFFFFF"/>
          </a:solidFill>
        </p:spPr>
        <p:txBody>
          <a:bodyPr>
            <a:normAutofit/>
          </a:bodyPr>
          <a:lstStyle/>
          <a:p>
            <a:r>
              <a:rPr lang="tr-TR" sz="2200" b="1" dirty="0">
                <a:latin typeface="Times New Roman" panose="02020603050405020304" pitchFamily="18" charset="0"/>
                <a:cs typeface="Times New Roman" panose="02020603050405020304" pitchFamily="18" charset="0"/>
              </a:rPr>
              <a:t>Soru 12</a:t>
            </a:r>
            <a:endParaRPr lang="tr-TR" sz="2200" dirty="0"/>
          </a:p>
        </p:txBody>
      </p:sp>
      <p:sp>
        <p:nvSpPr>
          <p:cNvPr id="3" name="İçerik Yer Tutucusu 2">
            <a:extLst>
              <a:ext uri="{FF2B5EF4-FFF2-40B4-BE49-F238E27FC236}">
                <a16:creationId xmlns:a16="http://schemas.microsoft.com/office/drawing/2014/main" id="{A3752E9E-1371-4B52-1F1D-8991E729AC3B}"/>
              </a:ext>
            </a:extLst>
          </p:cNvPr>
          <p:cNvSpPr>
            <a:spLocks noGrp="1"/>
          </p:cNvSpPr>
          <p:nvPr>
            <p:ph idx="1"/>
          </p:nvPr>
        </p:nvSpPr>
        <p:spPr>
          <a:xfrm>
            <a:off x="1706062" y="1334530"/>
            <a:ext cx="8779512" cy="3835988"/>
          </a:xfrm>
        </p:spPr>
        <p:txBody>
          <a:bodyPr>
            <a:normAutofit/>
          </a:bodyPr>
          <a:lstStyle/>
          <a:p>
            <a:pPr marL="0" indent="0">
              <a:buNone/>
            </a:pPr>
            <a:r>
              <a:rPr lang="tr-TR" dirty="0"/>
              <a:t>6100 sayılı Hukuk Muhakemeleri Kanunu'na göre ispat ve deliller ile ilgili aşağıdaki ifadelerden hangisi yanlıştır?</a:t>
            </a:r>
          </a:p>
          <a:p>
            <a:pPr marL="342900" indent="-342900" algn="just">
              <a:buAutoNum type="alphaUcParenR"/>
            </a:pPr>
            <a:r>
              <a:rPr lang="tr-TR" dirty="0"/>
              <a:t>İspatın konusunu tarafların üzerinde anlaşamadıkları ﻿﻿﻿ve uyuşmazlığın çözümünde etkili olabilecek çekişmeli vakıalar oluşturur.</a:t>
            </a:r>
          </a:p>
          <a:p>
            <a:pPr marL="342900" indent="-342900" algn="just">
              <a:buAutoNum type="alphaUcParenR"/>
            </a:pPr>
            <a:r>
              <a:rPr lang="tr-TR" dirty="0"/>
              <a:t>Hukuka aykırı olarak elde edilmiş olan deliller, ﻿﻿﻿mahkeme tarafından bir vakıanın ispatında dikkate alınamaz.</a:t>
            </a:r>
          </a:p>
          <a:p>
            <a:pPr marL="342900" indent="-342900" algn="just">
              <a:buAutoNum type="alphaUcParenR"/>
            </a:pPr>
            <a:r>
              <a:rPr lang="tr-TR" dirty="0"/>
              <a:t>Bir vakıanın ispatı için gösterilen delilin caiz olup ﻿﻿﻿olmadığına mahkemece karar verilir.</a:t>
            </a:r>
            <a:br>
              <a:rPr lang="tr-TR" dirty="0"/>
            </a:br>
            <a:endParaRPr lang="tr-TR" dirty="0"/>
          </a:p>
          <a:p>
            <a:pPr marL="342900" indent="-342900" algn="just">
              <a:buAutoNum type="alphaUcParenR"/>
            </a:pPr>
            <a:r>
              <a:rPr lang="tr-TR" dirty="0"/>
              <a:t>Karşı ispat faaliyeti için delil sunan taraf, ispat yükünü ﻿﻿﻿üzerine almış olur.</a:t>
            </a:r>
          </a:p>
          <a:p>
            <a:pPr marL="342900" indent="-342900" algn="just">
              <a:buAutoNum type="alphaUcParenR"/>
            </a:pPr>
            <a:r>
              <a:rPr lang="tr-TR" dirty="0"/>
              <a:t>Kanun'un belirli bir delille ispat zorunluluğunu ﻿﻿﻿öngörmediği </a:t>
            </a:r>
            <a:r>
              <a:rPr lang="tr-TR" dirty="0" err="1"/>
              <a:t>hållerde</a:t>
            </a:r>
            <a:r>
              <a:rPr lang="tr-TR" dirty="0"/>
              <a:t>, Kanun'da düzenlenmemiş olan diğer delillere de başvurulabilir.</a:t>
            </a:r>
          </a:p>
          <a:p>
            <a:pPr marL="0" indent="0">
              <a:buNone/>
            </a:pPr>
            <a:endParaRPr lang="tr-TR" dirty="0"/>
          </a:p>
          <a:p>
            <a:endParaRPr lang="tr-TR" dirty="0"/>
          </a:p>
          <a:p>
            <a:pPr marL="0" indent="0">
              <a:lnSpc>
                <a:spcPct val="90000"/>
              </a:lnSpc>
              <a:buNone/>
            </a:pPr>
            <a:endParaRPr lang="tr-TR" sz="1100" dirty="0">
              <a:solidFill>
                <a:srgbClr val="40404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3949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CB527D30-DED2-74AD-1A68-B1F4D11D944B}"/>
              </a:ext>
            </a:extLst>
          </p:cNvPr>
          <p:cNvSpPr>
            <a:spLocks noGrp="1"/>
          </p:cNvSpPr>
          <p:nvPr>
            <p:ph type="title"/>
          </p:nvPr>
        </p:nvSpPr>
        <p:spPr>
          <a:xfrm>
            <a:off x="2230954" y="187452"/>
            <a:ext cx="7729728" cy="873252"/>
          </a:xfrm>
          <a:solidFill>
            <a:srgbClr val="FFFFFF"/>
          </a:solidFill>
        </p:spPr>
        <p:txBody>
          <a:bodyPr>
            <a:normAutofit/>
          </a:bodyPr>
          <a:lstStyle/>
          <a:p>
            <a:r>
              <a:rPr lang="tr-TR" sz="2400" b="1" dirty="0">
                <a:latin typeface="Times New Roman" panose="02020603050405020304" pitchFamily="18" charset="0"/>
                <a:cs typeface="Times New Roman" panose="02020603050405020304" pitchFamily="18" charset="0"/>
              </a:rPr>
              <a:t>Soru 13</a:t>
            </a:r>
          </a:p>
        </p:txBody>
      </p:sp>
      <p:sp>
        <p:nvSpPr>
          <p:cNvPr id="3" name="İçerik Yer Tutucusu 2">
            <a:extLst>
              <a:ext uri="{FF2B5EF4-FFF2-40B4-BE49-F238E27FC236}">
                <a16:creationId xmlns:a16="http://schemas.microsoft.com/office/drawing/2014/main" id="{60DFE39C-AA84-3951-EB03-B0C16A47FFDA}"/>
              </a:ext>
            </a:extLst>
          </p:cNvPr>
          <p:cNvSpPr>
            <a:spLocks noGrp="1"/>
          </p:cNvSpPr>
          <p:nvPr>
            <p:ph idx="1"/>
          </p:nvPr>
        </p:nvSpPr>
        <p:spPr>
          <a:xfrm>
            <a:off x="1706062" y="1515762"/>
            <a:ext cx="8779512" cy="3654756"/>
          </a:xfrm>
        </p:spPr>
        <p:txBody>
          <a:bodyPr>
            <a:normAutofit lnSpcReduction="10000"/>
          </a:bodyPr>
          <a:lstStyle/>
          <a:p>
            <a:pPr marL="0" indent="0" algn="just">
              <a:buNone/>
            </a:pPr>
            <a:r>
              <a:rPr lang="tr-TR" dirty="0"/>
              <a:t>6100 sayılı Hukuk Muhakemeleri Kanunu'na göre eski hâle getirme ile ilgili aşağıdaki ifadelerden hangisi yanlıştır?</a:t>
            </a:r>
          </a:p>
          <a:p>
            <a:pPr marL="342900" indent="-342900" algn="just">
              <a:buAutoNum type="alphaUcParenR"/>
            </a:pPr>
            <a:r>
              <a:rPr lang="tr-TR" dirty="0"/>
              <a:t>Elde olmayan sebeplerle, kanunda belirtilen süre içinde ﻿﻿﻿bir işlemi yapamayan kimse, eski </a:t>
            </a:r>
            <a:r>
              <a:rPr lang="tr-TR" dirty="0" err="1"/>
              <a:t>håle</a:t>
            </a:r>
            <a:r>
              <a:rPr lang="tr-TR" dirty="0"/>
              <a:t> getirme talebinde bulunabilir. </a:t>
            </a:r>
          </a:p>
          <a:p>
            <a:pPr marL="342900" indent="-342900" algn="just">
              <a:buAutoNum type="alphaUcParenR"/>
            </a:pPr>
            <a:r>
              <a:rPr lang="tr-TR" dirty="0"/>
              <a:t>Süresinde yapılamayan işlemle ulaşılmak istenen aynı ﻿﻿﻿sonuca, eski </a:t>
            </a:r>
            <a:r>
              <a:rPr lang="tr-TR" dirty="0" err="1"/>
              <a:t>håle</a:t>
            </a:r>
            <a:r>
              <a:rPr lang="tr-TR" dirty="0"/>
              <a:t> getirme dışında başka bir hukuki yoldan ulaşılabiliyorsa eski hâle getirme talebinde bulunulamaz.</a:t>
            </a:r>
          </a:p>
          <a:p>
            <a:pPr marL="342900" indent="-342900" algn="just">
              <a:buAutoNum type="alphaUcParenR"/>
            </a:pPr>
            <a:r>
              <a:rPr lang="tr-TR" dirty="0"/>
              <a:t>Yapılamayan işlem için eski </a:t>
            </a:r>
            <a:r>
              <a:rPr lang="tr-TR" dirty="0" err="1"/>
              <a:t>håle</a:t>
            </a:r>
            <a:r>
              <a:rPr lang="tr-TR" dirty="0"/>
              <a:t> getirme, bu işlem hakkında hangi mahkemede inceleme yapılacak idiyse o mahkemeden talep edilir.</a:t>
            </a:r>
          </a:p>
          <a:p>
            <a:pPr marL="342900" indent="-342900" algn="just">
              <a:buAutoNum type="alphaUcParenR"/>
            </a:pPr>
            <a:r>
              <a:rPr lang="tr-TR" dirty="0"/>
              <a:t>İlk derece yargılamalarında, en geç tahkikat sona erinceye kadar eski hâle getirme talebinde bulunmak mümkündür.</a:t>
            </a:r>
          </a:p>
          <a:p>
            <a:pPr marL="342900" indent="-342900" algn="just">
              <a:buAutoNum type="alphaUcParenR"/>
            </a:pPr>
            <a:r>
              <a:rPr lang="tr-TR" dirty="0"/>
              <a:t>Eski hâle getirme talebi kural olarak yargılamanın ertelenmesini gerektirmez.</a:t>
            </a:r>
          </a:p>
          <a:p>
            <a:pPr>
              <a:lnSpc>
                <a:spcPct val="90000"/>
              </a:lnSpc>
              <a:buFontTx/>
              <a:buChar char="-"/>
            </a:pPr>
            <a:endParaRPr lang="tr-TR" sz="1500" dirty="0">
              <a:solidFill>
                <a:srgbClr val="404040"/>
              </a:solidFill>
            </a:endParaRPr>
          </a:p>
        </p:txBody>
      </p:sp>
    </p:spTree>
    <p:extLst>
      <p:ext uri="{BB962C8B-B14F-4D97-AF65-F5344CB8AC3E}">
        <p14:creationId xmlns:p14="http://schemas.microsoft.com/office/powerpoint/2010/main" val="38255488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013D3E9A-6134-E46C-0D0E-DDB8530AADCF}"/>
              </a:ext>
            </a:extLst>
          </p:cNvPr>
          <p:cNvSpPr>
            <a:spLocks noGrp="1"/>
          </p:cNvSpPr>
          <p:nvPr>
            <p:ph type="title"/>
          </p:nvPr>
        </p:nvSpPr>
        <p:spPr>
          <a:xfrm>
            <a:off x="2231136" y="246750"/>
            <a:ext cx="7729728" cy="813954"/>
          </a:xfrm>
          <a:solidFill>
            <a:srgbClr val="FFFFFF"/>
          </a:solidFill>
        </p:spPr>
        <p:txBody>
          <a:bodyPr>
            <a:normAutofit/>
          </a:bodyPr>
          <a:lstStyle/>
          <a:p>
            <a:r>
              <a:rPr lang="tr-TR" sz="1500" b="1" dirty="0">
                <a:latin typeface="Times New Roman" panose="02020603050405020304" pitchFamily="18" charset="0"/>
                <a:cs typeface="Times New Roman" panose="02020603050405020304" pitchFamily="18" charset="0"/>
              </a:rPr>
              <a:t>Soru 14</a:t>
            </a:r>
            <a:endParaRPr lang="tr-TR" sz="1500" dirty="0"/>
          </a:p>
        </p:txBody>
      </p:sp>
      <p:sp>
        <p:nvSpPr>
          <p:cNvPr id="3" name="İçerik Yer Tutucusu 2">
            <a:extLst>
              <a:ext uri="{FF2B5EF4-FFF2-40B4-BE49-F238E27FC236}">
                <a16:creationId xmlns:a16="http://schemas.microsoft.com/office/drawing/2014/main" id="{3846D784-AF02-05CC-FE9D-24D2334EADD8}"/>
              </a:ext>
            </a:extLst>
          </p:cNvPr>
          <p:cNvSpPr>
            <a:spLocks noGrp="1"/>
          </p:cNvSpPr>
          <p:nvPr>
            <p:ph idx="1"/>
          </p:nvPr>
        </p:nvSpPr>
        <p:spPr>
          <a:xfrm>
            <a:off x="1706244" y="1307453"/>
            <a:ext cx="8779512" cy="4145995"/>
          </a:xfrm>
        </p:spPr>
        <p:txBody>
          <a:bodyPr>
            <a:normAutofit/>
          </a:bodyPr>
          <a:lstStyle/>
          <a:p>
            <a:pPr marL="0" indent="0">
              <a:buNone/>
            </a:pPr>
            <a:r>
              <a:rPr lang="tr-TR" dirty="0"/>
              <a:t>I. Bölge adliye mahkemeleri için yetki sözleşmesi yapılması</a:t>
            </a:r>
          </a:p>
          <a:p>
            <a:pPr marL="0" indent="0">
              <a:buNone/>
            </a:pPr>
            <a:r>
              <a:rPr lang="tr-TR" dirty="0"/>
              <a:t>II. İlk derece mahkemesinde mücbir sebep dolayısıyla gösterilemeyen delillerin gösterilmesi</a:t>
            </a:r>
          </a:p>
          <a:p>
            <a:pPr marL="0" indent="0">
              <a:buNone/>
            </a:pPr>
            <a:r>
              <a:rPr lang="tr-TR" dirty="0"/>
              <a:t>III. Karşı dava açılması</a:t>
            </a:r>
          </a:p>
          <a:p>
            <a:pPr marL="0" indent="0">
              <a:buNone/>
            </a:pPr>
            <a:r>
              <a:rPr lang="tr-TR" dirty="0"/>
              <a:t>6100 sayılı Hukuk Muhakemeleri Kanunu'na göre yukarıdakilerden hangileri istinaf aşamasında</a:t>
            </a:r>
          </a:p>
          <a:p>
            <a:pPr marL="0" indent="0">
              <a:buNone/>
            </a:pPr>
            <a:r>
              <a:rPr lang="tr-TR" dirty="0"/>
              <a:t>yapılabilecek işlemlerdendir?</a:t>
            </a:r>
          </a:p>
          <a:p>
            <a:pPr marL="342900" indent="-342900">
              <a:buAutoNum type="alphaUcParenR"/>
            </a:pPr>
            <a:r>
              <a:rPr lang="tr-TR" dirty="0"/>
              <a:t>Yalnız I</a:t>
            </a:r>
          </a:p>
          <a:p>
            <a:pPr marL="342900" indent="-342900">
              <a:buAutoNum type="alphaUcParenR"/>
            </a:pPr>
            <a:r>
              <a:rPr lang="tr-TR" dirty="0"/>
              <a:t>Yalnız II</a:t>
            </a:r>
          </a:p>
          <a:p>
            <a:pPr marL="342900" indent="-342900">
              <a:buAutoNum type="alphaUcParenR"/>
            </a:pPr>
            <a:r>
              <a:rPr lang="tr-TR" dirty="0"/>
              <a:t>Yalnız III</a:t>
            </a:r>
          </a:p>
          <a:p>
            <a:pPr marL="342900" indent="-342900">
              <a:buAutoNum type="alphaUcParenR"/>
            </a:pPr>
            <a:r>
              <a:rPr lang="tr-TR" dirty="0"/>
              <a:t>I ve III</a:t>
            </a:r>
          </a:p>
          <a:p>
            <a:pPr marL="342900" indent="-342900">
              <a:buAutoNum type="alphaUcParenR"/>
            </a:pPr>
            <a:r>
              <a:rPr lang="tr-TR" dirty="0"/>
              <a:t>II ve III</a:t>
            </a:r>
          </a:p>
          <a:p>
            <a:pPr marL="0" indent="0">
              <a:buNone/>
            </a:pPr>
            <a:endParaRPr lang="tr-TR" dirty="0"/>
          </a:p>
          <a:p>
            <a:pPr marL="0" indent="0">
              <a:buNone/>
            </a:pPr>
            <a:endParaRPr lang="tr-TR" dirty="0"/>
          </a:p>
          <a:p>
            <a:pPr>
              <a:lnSpc>
                <a:spcPct val="90000"/>
              </a:lnSpc>
            </a:pPr>
            <a:endParaRPr lang="tr-TR" sz="1100" dirty="0">
              <a:solidFill>
                <a:srgbClr val="40404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9594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C8A7512A-32B8-EED3-ACBC-C55283882704}"/>
              </a:ext>
            </a:extLst>
          </p:cNvPr>
          <p:cNvSpPr>
            <a:spLocks noGrp="1"/>
          </p:cNvSpPr>
          <p:nvPr>
            <p:ph type="title"/>
          </p:nvPr>
        </p:nvSpPr>
        <p:spPr>
          <a:xfrm>
            <a:off x="2231136" y="232612"/>
            <a:ext cx="7729728" cy="762000"/>
          </a:xfrm>
          <a:solidFill>
            <a:srgbClr val="FFFFFF"/>
          </a:solidFill>
        </p:spPr>
        <p:txBody>
          <a:bodyPr>
            <a:noAutofit/>
          </a:bodyPr>
          <a:lstStyle/>
          <a:p>
            <a:r>
              <a:rPr lang="tr-TR" sz="1600" b="1" dirty="0">
                <a:latin typeface="Times New Roman" panose="02020603050405020304" pitchFamily="18" charset="0"/>
                <a:cs typeface="Times New Roman" panose="02020603050405020304" pitchFamily="18" charset="0"/>
              </a:rPr>
              <a:t>SORU 15</a:t>
            </a:r>
            <a:endParaRPr lang="tr-TR" sz="1600" dirty="0"/>
          </a:p>
        </p:txBody>
      </p:sp>
      <p:sp>
        <p:nvSpPr>
          <p:cNvPr id="3" name="İçerik Yer Tutucusu 2">
            <a:extLst>
              <a:ext uri="{FF2B5EF4-FFF2-40B4-BE49-F238E27FC236}">
                <a16:creationId xmlns:a16="http://schemas.microsoft.com/office/drawing/2014/main" id="{446B2FB5-A2D4-FEE8-B013-8C45D9A58664}"/>
              </a:ext>
            </a:extLst>
          </p:cNvPr>
          <p:cNvSpPr>
            <a:spLocks noGrp="1"/>
          </p:cNvSpPr>
          <p:nvPr>
            <p:ph idx="1"/>
          </p:nvPr>
        </p:nvSpPr>
        <p:spPr>
          <a:xfrm>
            <a:off x="1706062" y="1323474"/>
            <a:ext cx="8779512" cy="4286370"/>
          </a:xfrm>
        </p:spPr>
        <p:txBody>
          <a:bodyPr>
            <a:normAutofit fontScale="92500" lnSpcReduction="20000"/>
          </a:bodyPr>
          <a:lstStyle/>
          <a:p>
            <a:pPr marL="0" indent="0" algn="just">
              <a:buNone/>
            </a:pPr>
            <a:r>
              <a:rPr lang="tr-TR" dirty="0"/>
              <a:t>Yerleşim yeri Sivas olan Fatih, Ankara ili Çankaya ilçesinde bulunan taşınmazını, yerleşim yeri Trabzon olan ve hukuk fakültesini okumak üzere Ankara'ya taşınan Murat'a aylık 15.000 TL bedel ile kiralamıştır. Murat'ın kira bedellerini ödememesi üzerine Fatih, Murat'a karşı alacak davası açmaya karar vermiştir.</a:t>
            </a:r>
          </a:p>
          <a:p>
            <a:pPr marL="0" indent="0" algn="just">
              <a:buNone/>
            </a:pPr>
            <a:r>
              <a:rPr lang="tr-TR" dirty="0"/>
              <a:t>6100 sayılı Hukuk Muhakemeleri Kanunu'na göre Fatih'in Murat'a karşı açacağı davada</a:t>
            </a:r>
          </a:p>
          <a:p>
            <a:pPr marL="0" indent="0" algn="just">
              <a:buNone/>
            </a:pPr>
            <a:r>
              <a:rPr lang="tr-TR" dirty="0"/>
              <a:t>I. Sivas,</a:t>
            </a:r>
          </a:p>
          <a:p>
            <a:pPr marL="0" indent="0" algn="just">
              <a:buNone/>
            </a:pPr>
            <a:r>
              <a:rPr lang="tr-TR" dirty="0"/>
              <a:t>II. Ankara,</a:t>
            </a:r>
          </a:p>
          <a:p>
            <a:pPr marL="0" indent="0" algn="just">
              <a:buNone/>
            </a:pPr>
            <a:r>
              <a:rPr lang="tr-TR" dirty="0"/>
              <a:t>III. Trabzon</a:t>
            </a:r>
          </a:p>
          <a:p>
            <a:pPr marL="0" indent="0" algn="just">
              <a:buNone/>
            </a:pPr>
            <a:r>
              <a:rPr lang="tr-TR" dirty="0"/>
              <a:t>yer mahkemelerinden hangileri yetkilidir?</a:t>
            </a:r>
          </a:p>
          <a:p>
            <a:pPr marL="0" indent="0" algn="just">
              <a:buNone/>
            </a:pPr>
            <a:r>
              <a:rPr lang="tr-TR" dirty="0"/>
              <a:t>﻿A) Yalnız l</a:t>
            </a:r>
          </a:p>
          <a:p>
            <a:pPr marL="0" indent="0" algn="just">
              <a:buNone/>
            </a:pPr>
            <a:r>
              <a:rPr lang="tr-TR" dirty="0"/>
              <a:t>B) ﻿﻿﻿Yalnız II</a:t>
            </a:r>
          </a:p>
          <a:p>
            <a:pPr marL="0" indent="0" algn="just">
              <a:buNone/>
            </a:pPr>
            <a:r>
              <a:rPr lang="tr-TR" dirty="0"/>
              <a:t>C) Yalnız III</a:t>
            </a:r>
          </a:p>
          <a:p>
            <a:pPr marL="0" indent="0" algn="just">
              <a:buNone/>
            </a:pPr>
            <a:r>
              <a:rPr lang="tr-TR" dirty="0"/>
              <a:t>D) </a:t>
            </a:r>
            <a:r>
              <a:rPr lang="tr-TR" dirty="0" err="1"/>
              <a:t>Il</a:t>
            </a:r>
            <a:r>
              <a:rPr lang="tr-TR" dirty="0"/>
              <a:t> ve III</a:t>
            </a:r>
          </a:p>
          <a:p>
            <a:pPr marL="0" indent="0" algn="just">
              <a:buNone/>
            </a:pPr>
            <a:r>
              <a:rPr lang="tr-TR" dirty="0"/>
              <a:t>E) 1, </a:t>
            </a:r>
            <a:r>
              <a:rPr lang="tr-TR" dirty="0" err="1"/>
              <a:t>Il</a:t>
            </a:r>
            <a:r>
              <a:rPr lang="tr-TR" dirty="0"/>
              <a:t> ve </a:t>
            </a:r>
            <a:r>
              <a:rPr lang="tr-TR" dirty="0" err="1"/>
              <a:t>IlI</a:t>
            </a:r>
            <a:endParaRPr lang="tr-TR" dirty="0"/>
          </a:p>
        </p:txBody>
      </p:sp>
    </p:spTree>
    <p:extLst>
      <p:ext uri="{BB962C8B-B14F-4D97-AF65-F5344CB8AC3E}">
        <p14:creationId xmlns:p14="http://schemas.microsoft.com/office/powerpoint/2010/main" val="1432401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741DFAE7-C890-5985-6EDC-E4545AD00DCD}"/>
              </a:ext>
            </a:extLst>
          </p:cNvPr>
          <p:cNvSpPr>
            <a:spLocks noGrp="1"/>
          </p:cNvSpPr>
          <p:nvPr>
            <p:ph type="title"/>
          </p:nvPr>
        </p:nvSpPr>
        <p:spPr>
          <a:xfrm>
            <a:off x="2231136" y="187453"/>
            <a:ext cx="7729728" cy="873252"/>
          </a:xfrm>
          <a:solidFill>
            <a:srgbClr val="FFFFFF"/>
          </a:solidFill>
        </p:spPr>
        <p:txBody>
          <a:bodyPr>
            <a:normAutofit/>
          </a:bodyPr>
          <a:lstStyle/>
          <a:p>
            <a:r>
              <a:rPr lang="tr-TR" b="1" dirty="0">
                <a:latin typeface="Times New Roman" panose="02020603050405020304" pitchFamily="18" charset="0"/>
                <a:cs typeface="Times New Roman" panose="02020603050405020304" pitchFamily="18" charset="0"/>
              </a:rPr>
              <a:t>SORU 16</a:t>
            </a:r>
          </a:p>
        </p:txBody>
      </p:sp>
      <p:sp>
        <p:nvSpPr>
          <p:cNvPr id="3" name="İçerik Yer Tutucusu 2">
            <a:extLst>
              <a:ext uri="{FF2B5EF4-FFF2-40B4-BE49-F238E27FC236}">
                <a16:creationId xmlns:a16="http://schemas.microsoft.com/office/drawing/2014/main" id="{7FD6DC7A-640B-96D4-3C74-1D121DD7CBFA}"/>
              </a:ext>
            </a:extLst>
          </p:cNvPr>
          <p:cNvSpPr>
            <a:spLocks noGrp="1"/>
          </p:cNvSpPr>
          <p:nvPr>
            <p:ph idx="1"/>
          </p:nvPr>
        </p:nvSpPr>
        <p:spPr>
          <a:xfrm>
            <a:off x="1706062" y="1499937"/>
            <a:ext cx="8779512" cy="4010526"/>
          </a:xfrm>
        </p:spPr>
        <p:txBody>
          <a:bodyPr>
            <a:normAutofit/>
          </a:bodyPr>
          <a:lstStyle/>
          <a:p>
            <a:pPr marL="0" indent="0" algn="just">
              <a:buNone/>
            </a:pPr>
            <a:r>
              <a:rPr lang="tr-TR" dirty="0"/>
              <a:t>Her ikisi de tacir olan İsmail ve Berkay aralarında "Hissedarı olduğumuz X taşınmazı üzerindeki irtifak hakkına ilişkin uyuşmazlıklarda sadece Antalya mahkemeleri yetkilidir." şeklinde adi yazılı yetki sözleşmesi yapmıştır. 6100 sayılı Hukuk Muhakemeleri Kanunu'na göre bu olaydaki yetki sözleşmesiyle ilgili aşağıdaki ifadelerden hangisi doğrudur?</a:t>
            </a:r>
          </a:p>
          <a:p>
            <a:pPr marL="0" indent="0" algn="just">
              <a:buNone/>
            </a:pPr>
            <a:r>
              <a:rPr lang="tr-TR" dirty="0"/>
              <a:t>A) Tacirler arasında yapılamayacağından geçersizdir.</a:t>
            </a:r>
          </a:p>
          <a:p>
            <a:pPr marL="0" indent="0" algn="just">
              <a:buNone/>
            </a:pPr>
            <a:r>
              <a:rPr lang="tr-TR" dirty="0"/>
              <a:t>B) Konusu belirsiz olduğu için geçersizdir.</a:t>
            </a:r>
          </a:p>
          <a:p>
            <a:pPr marL="0" indent="0" algn="just">
              <a:buNone/>
            </a:pPr>
            <a:r>
              <a:rPr lang="tr-TR" dirty="0"/>
              <a:t>C) Tüm şartları sağladığından geçerlidir.</a:t>
            </a:r>
          </a:p>
          <a:p>
            <a:pPr marL="0" indent="0" algn="just">
              <a:buNone/>
            </a:pPr>
            <a:r>
              <a:rPr lang="tr-TR" dirty="0"/>
              <a:t>D) Resmi şekilde yapılması zorunlu olduğu için geçersizdir.</a:t>
            </a:r>
          </a:p>
          <a:p>
            <a:pPr marL="0" indent="0" algn="just">
              <a:buNone/>
            </a:pPr>
            <a:r>
              <a:rPr lang="tr-TR" dirty="0"/>
              <a:t>E) ﻿﻿﻿Kesin yetki </a:t>
            </a:r>
            <a:r>
              <a:rPr lang="tr-TR" dirty="0" err="1"/>
              <a:t>hållerinde</a:t>
            </a:r>
            <a:r>
              <a:rPr lang="tr-TR" dirty="0"/>
              <a:t> yapılamayacağından geçersizdir.</a:t>
            </a:r>
          </a:p>
          <a:p>
            <a:pPr marL="0" indent="0" algn="just">
              <a:lnSpc>
                <a:spcPct val="90000"/>
              </a:lnSpc>
              <a:buNone/>
            </a:pPr>
            <a:endParaRPr lang="tr-TR" u="sng"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4534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AE1F43D8-9466-9A61-0638-FC1C25ABA056}"/>
              </a:ext>
            </a:extLst>
          </p:cNvPr>
          <p:cNvSpPr>
            <a:spLocks noGrp="1"/>
          </p:cNvSpPr>
          <p:nvPr>
            <p:ph type="title"/>
          </p:nvPr>
        </p:nvSpPr>
        <p:spPr>
          <a:xfrm>
            <a:off x="2231136" y="271849"/>
            <a:ext cx="7729728" cy="788855"/>
          </a:xfrm>
          <a:solidFill>
            <a:srgbClr val="FFFFFF"/>
          </a:solidFill>
        </p:spPr>
        <p:txBody>
          <a:bodyPr>
            <a:normAutofit/>
          </a:bodyPr>
          <a:lstStyle/>
          <a:p>
            <a:r>
              <a:rPr lang="tr-TR" b="1" dirty="0">
                <a:latin typeface="Times New Roman" panose="02020603050405020304" pitchFamily="18" charset="0"/>
                <a:cs typeface="Times New Roman" panose="02020603050405020304" pitchFamily="18" charset="0"/>
              </a:rPr>
              <a:t>SORU 17 </a:t>
            </a:r>
            <a:endParaRPr lang="tr-TR" dirty="0"/>
          </a:p>
        </p:txBody>
      </p:sp>
      <p:sp>
        <p:nvSpPr>
          <p:cNvPr id="3" name="İçerik Yer Tutucusu 2">
            <a:extLst>
              <a:ext uri="{FF2B5EF4-FFF2-40B4-BE49-F238E27FC236}">
                <a16:creationId xmlns:a16="http://schemas.microsoft.com/office/drawing/2014/main" id="{A16591E5-7BA8-6089-19F0-C25AEDDBD140}"/>
              </a:ext>
            </a:extLst>
          </p:cNvPr>
          <p:cNvSpPr>
            <a:spLocks noGrp="1"/>
          </p:cNvSpPr>
          <p:nvPr>
            <p:ph idx="1"/>
          </p:nvPr>
        </p:nvSpPr>
        <p:spPr>
          <a:xfrm>
            <a:off x="1706062" y="1507958"/>
            <a:ext cx="8779512" cy="4010526"/>
          </a:xfrm>
        </p:spPr>
        <p:txBody>
          <a:bodyPr>
            <a:normAutofit/>
          </a:bodyPr>
          <a:lstStyle/>
          <a:p>
            <a:pPr marL="0" indent="0" algn="just">
              <a:buNone/>
            </a:pPr>
            <a:r>
              <a:rPr lang="tr-TR" dirty="0"/>
              <a:t>6100 sayılı Hukuk Muhakemeleri Kanunu’nun "Hâkim, yargılamanın makul süre içinde ve düzenli bir biçimde yürütülmesini ve </a:t>
            </a:r>
            <a:r>
              <a:rPr lang="tr-TR" dirty="0" err="1"/>
              <a:t>gerekşiz</a:t>
            </a:r>
            <a:r>
              <a:rPr lang="tr-TR" dirty="0"/>
              <a:t> gider yapılmamasını sağlamakla yükümlüdür. : " hükmü yargılamaya hâkim olan aşağıdaki ilkelerden hangisini düzenlemektedir?</a:t>
            </a:r>
          </a:p>
          <a:p>
            <a:pPr marL="342900" indent="-342900">
              <a:buAutoNum type="alphaUcParenR"/>
            </a:pPr>
            <a:r>
              <a:rPr lang="tr-TR" dirty="0"/>
              <a:t>﻿﻿﻿Usul ekonomisi ilkesi</a:t>
            </a:r>
          </a:p>
          <a:p>
            <a:pPr marL="342900" indent="-342900">
              <a:buAutoNum type="alphaUcParenR"/>
            </a:pPr>
            <a:r>
              <a:rPr lang="tr-TR" dirty="0"/>
              <a:t>﻿﻿﻿Aleniyet ilkesi</a:t>
            </a:r>
          </a:p>
          <a:p>
            <a:pPr marL="342900" indent="-342900">
              <a:buAutoNum type="alphaUcParenR"/>
            </a:pPr>
            <a:r>
              <a:rPr lang="tr-TR" dirty="0"/>
              <a:t>Taleple bağlılık ilkesi</a:t>
            </a:r>
          </a:p>
          <a:p>
            <a:pPr marL="342900" indent="-342900">
              <a:buAutoNum type="alphaUcParenR"/>
            </a:pPr>
            <a:r>
              <a:rPr lang="tr-TR" dirty="0"/>
              <a:t>﻿﻿﻿Taraflarca getirilme ilkesi</a:t>
            </a:r>
          </a:p>
          <a:p>
            <a:pPr marL="342900" indent="-342900">
              <a:buAutoNum type="alphaUcParenR"/>
            </a:pPr>
            <a:r>
              <a:rPr lang="tr-TR" dirty="0"/>
              <a:t>Tasarruf ilkesi</a:t>
            </a:r>
          </a:p>
          <a:p>
            <a:pPr marL="0" indent="0" algn="just">
              <a:lnSpc>
                <a:spcPct val="90000"/>
              </a:lnSpc>
              <a:buNone/>
            </a:pPr>
            <a:endParaRPr lang="tr-TR"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64108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614B46C2-58A5-6287-97AC-EFEE59AA2403}"/>
              </a:ext>
            </a:extLst>
          </p:cNvPr>
          <p:cNvSpPr>
            <a:spLocks noGrp="1"/>
          </p:cNvSpPr>
          <p:nvPr>
            <p:ph type="title"/>
          </p:nvPr>
        </p:nvSpPr>
        <p:spPr>
          <a:xfrm>
            <a:off x="2231136" y="288324"/>
            <a:ext cx="7729728" cy="691979"/>
          </a:xfrm>
          <a:solidFill>
            <a:srgbClr val="FFFFFF"/>
          </a:solidFill>
        </p:spPr>
        <p:txBody>
          <a:bodyPr>
            <a:normAutofit fontScale="90000"/>
          </a:bodyPr>
          <a:lstStyle/>
          <a:p>
            <a:r>
              <a:rPr lang="tr-TR" sz="2400" b="1" dirty="0">
                <a:latin typeface="Times New Roman" panose="02020603050405020304" pitchFamily="18" charset="0"/>
                <a:cs typeface="Times New Roman" panose="02020603050405020304" pitchFamily="18" charset="0"/>
              </a:rPr>
              <a:t>Soru 18</a:t>
            </a:r>
          </a:p>
        </p:txBody>
      </p:sp>
      <p:sp>
        <p:nvSpPr>
          <p:cNvPr id="3" name="İçerik Yer Tutucusu 2">
            <a:extLst>
              <a:ext uri="{FF2B5EF4-FFF2-40B4-BE49-F238E27FC236}">
                <a16:creationId xmlns:a16="http://schemas.microsoft.com/office/drawing/2014/main" id="{4FCB4C63-7B83-BB9D-632D-F5833F993855}"/>
              </a:ext>
            </a:extLst>
          </p:cNvPr>
          <p:cNvSpPr>
            <a:spLocks noGrp="1"/>
          </p:cNvSpPr>
          <p:nvPr>
            <p:ph idx="1"/>
          </p:nvPr>
        </p:nvSpPr>
        <p:spPr>
          <a:xfrm>
            <a:off x="1387642" y="1359243"/>
            <a:ext cx="9344526" cy="4250601"/>
          </a:xfrm>
        </p:spPr>
        <p:txBody>
          <a:bodyPr>
            <a:normAutofit/>
          </a:bodyPr>
          <a:lstStyle/>
          <a:p>
            <a:pPr marL="0" indent="0">
              <a:buNone/>
            </a:pPr>
            <a:r>
              <a:rPr lang="tr-TR" dirty="0"/>
              <a:t>6100 sayılı Hukuk Muhakemeleri Kanunu'na göre aşağıdaki davalardan hangisi hâkimin yasaklılık</a:t>
            </a:r>
          </a:p>
          <a:p>
            <a:pPr marL="0" indent="0">
              <a:buNone/>
            </a:pPr>
            <a:r>
              <a:rPr lang="tr-TR" dirty="0"/>
              <a:t>sebepleri arasında sayılmamıştır?</a:t>
            </a:r>
          </a:p>
          <a:p>
            <a:pPr marL="342900" indent="-342900">
              <a:buAutoNum type="alphaUcParenR"/>
            </a:pPr>
            <a:r>
              <a:rPr lang="tr-TR" dirty="0"/>
              <a:t>Kendisine ait olan veya doğrudan doğuya ya da ﻿﻿﻿dolayısıyla ilgili olduğu dava</a:t>
            </a:r>
          </a:p>
          <a:p>
            <a:pPr marL="342900" indent="-342900">
              <a:buAutoNum type="alphaUcParenR"/>
            </a:pPr>
            <a:r>
              <a:rPr lang="tr-TR" dirty="0"/>
              <a:t>﻿﻿﻿Nişanlısının davası</a:t>
            </a:r>
          </a:p>
          <a:p>
            <a:pPr marL="342900" indent="-342900">
              <a:buAutoNum type="alphaUcParenR"/>
            </a:pPr>
            <a:r>
              <a:rPr lang="tr-TR" dirty="0"/>
              <a:t> Kendisi ile arasında evlatlık bağı bulunanın davası</a:t>
            </a:r>
          </a:p>
          <a:p>
            <a:pPr marL="342900" indent="-342900">
              <a:buAutoNum type="alphaUcParenR"/>
            </a:pPr>
            <a:r>
              <a:rPr lang="tr-TR" dirty="0"/>
              <a:t>İki taraftan birinin yasal danışmanı sıfatıyla hareket ettiği dava</a:t>
            </a:r>
          </a:p>
          <a:p>
            <a:pPr marL="342900" indent="-342900">
              <a:buAutoNum type="alphaUcParenR"/>
            </a:pPr>
            <a:r>
              <a:rPr lang="tr-TR" dirty="0"/>
              <a:t>Bilirkişi olarak dinlenmiş olduğu dava</a:t>
            </a:r>
          </a:p>
          <a:p>
            <a:pPr marL="0" indent="0">
              <a:lnSpc>
                <a:spcPct val="90000"/>
              </a:lnSpc>
              <a:buNone/>
            </a:pPr>
            <a:endParaRPr lang="tr-TR" sz="1100" dirty="0">
              <a:solidFill>
                <a:srgbClr val="404040"/>
              </a:solidFill>
            </a:endParaRPr>
          </a:p>
        </p:txBody>
      </p:sp>
    </p:spTree>
    <p:extLst>
      <p:ext uri="{BB962C8B-B14F-4D97-AF65-F5344CB8AC3E}">
        <p14:creationId xmlns:p14="http://schemas.microsoft.com/office/powerpoint/2010/main" val="347517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183F8C0F-D859-A8CE-920C-213D41ABE5FC}"/>
              </a:ext>
            </a:extLst>
          </p:cNvPr>
          <p:cNvSpPr>
            <a:spLocks noGrp="1"/>
          </p:cNvSpPr>
          <p:nvPr>
            <p:ph type="title"/>
          </p:nvPr>
        </p:nvSpPr>
        <p:spPr>
          <a:xfrm>
            <a:off x="2231136" y="240632"/>
            <a:ext cx="7729728" cy="745957"/>
          </a:xfrm>
          <a:solidFill>
            <a:srgbClr val="FFFFFF"/>
          </a:solidFill>
        </p:spPr>
        <p:txBody>
          <a:bodyPr>
            <a:normAutofit/>
          </a:bodyPr>
          <a:lstStyle/>
          <a:p>
            <a:r>
              <a:rPr lang="tr-TR" sz="2200" b="1" dirty="0">
                <a:solidFill>
                  <a:schemeClr val="tx1"/>
                </a:solidFill>
                <a:latin typeface="Times New Roman" panose="02020603050405020304" pitchFamily="18" charset="0"/>
                <a:cs typeface="Times New Roman" panose="02020603050405020304" pitchFamily="18" charset="0"/>
              </a:rPr>
              <a:t>SORU 1</a:t>
            </a:r>
          </a:p>
        </p:txBody>
      </p:sp>
      <p:sp>
        <p:nvSpPr>
          <p:cNvPr id="3" name="İçerik Yer Tutucusu 2">
            <a:extLst>
              <a:ext uri="{FF2B5EF4-FFF2-40B4-BE49-F238E27FC236}">
                <a16:creationId xmlns:a16="http://schemas.microsoft.com/office/drawing/2014/main" id="{591C4468-C3B8-662F-D3E6-15DF3CF2EC5E}"/>
              </a:ext>
            </a:extLst>
          </p:cNvPr>
          <p:cNvSpPr>
            <a:spLocks noGrp="1"/>
          </p:cNvSpPr>
          <p:nvPr>
            <p:ph idx="1"/>
          </p:nvPr>
        </p:nvSpPr>
        <p:spPr>
          <a:xfrm>
            <a:off x="1706062" y="1572126"/>
            <a:ext cx="8779512" cy="3598392"/>
          </a:xfrm>
        </p:spPr>
        <p:txBody>
          <a:bodyPr>
            <a:normAutofit fontScale="92500" lnSpcReduction="20000"/>
          </a:bodyPr>
          <a:lstStyle/>
          <a:p>
            <a:pPr marL="0" indent="0" algn="just">
              <a:buNone/>
            </a:pPr>
            <a:r>
              <a:rPr lang="tr-TR" dirty="0"/>
              <a:t>6100 sayılı Hukuk Muhakemeleri Kanunu'na göre yetki ile ilgili olarak aşağıdaki ifadelerden hangisi yanlıştır?</a:t>
            </a:r>
          </a:p>
          <a:p>
            <a:pPr marL="0" indent="0" algn="just">
              <a:buNone/>
            </a:pPr>
            <a:r>
              <a:rPr lang="tr-TR" dirty="0"/>
              <a:t>A) Genel yetkili mahkeme, davalı gerçek veya tüzel kişinin davanın açıldığı tarihteki yerleşim yeri mahkemesidir.</a:t>
            </a:r>
          </a:p>
          <a:p>
            <a:pPr marL="0" indent="0" algn="just">
              <a:buNone/>
            </a:pPr>
            <a:r>
              <a:rPr lang="tr-TR" dirty="0"/>
              <a:t>B) Bir yerde geçici olarak oturanlara karşı açılacak alacak veya taşınır mal davaları için, orada bulunmaları uzunca bir süre devam edebilecekse, bulundukları yer mahkemesi de yetkilidir.</a:t>
            </a:r>
          </a:p>
          <a:p>
            <a:pPr marL="0" indent="0" algn="just">
              <a:buNone/>
            </a:pPr>
            <a:r>
              <a:rPr lang="tr-TR" dirty="0"/>
              <a:t>C)Davalı birden fazla ise, dava davalıların ortak olarak karar vereceği yerleşim yeri mahkemesinde açılmak zorundadır.</a:t>
            </a:r>
          </a:p>
          <a:p>
            <a:pPr marL="0" indent="0" algn="just">
              <a:buNone/>
            </a:pPr>
            <a:r>
              <a:rPr lang="tr-TR" dirty="0"/>
              <a:t>D)﻿﻿﻿Dava sebebine göre kanunda, davalıların tamamı hakkında ortak yetkiyi taşıyan bir mahkeme belirtilmişse, davaya o yer mahkemesinde bakılır.</a:t>
            </a:r>
          </a:p>
          <a:p>
            <a:pPr marL="0" indent="0" algn="just">
              <a:buNone/>
            </a:pPr>
            <a:r>
              <a:rPr lang="tr-TR" dirty="0"/>
              <a:t>E)Birden fazla davalının bulunduğu hâllerde, davanın, davalılardan birini sırf kendi yerleşim yeri mahkemesinden başka bir mahkemeye getirmek amacıyla açıldığı, deliller veya belirtilerle anlaşılırsa, mahkeme, ilgili davalının itirazı üzerine, onun hakkındaki davayı ayırarak yetkisizlik kararı verir.</a:t>
            </a:r>
          </a:p>
        </p:txBody>
      </p:sp>
    </p:spTree>
    <p:extLst>
      <p:ext uri="{BB962C8B-B14F-4D97-AF65-F5344CB8AC3E}">
        <p14:creationId xmlns:p14="http://schemas.microsoft.com/office/powerpoint/2010/main" val="25947135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EC4782CB-7FDA-C474-A16F-C0B1F3051B3A}"/>
              </a:ext>
            </a:extLst>
          </p:cNvPr>
          <p:cNvSpPr>
            <a:spLocks noGrp="1"/>
          </p:cNvSpPr>
          <p:nvPr>
            <p:ph type="title"/>
          </p:nvPr>
        </p:nvSpPr>
        <p:spPr>
          <a:xfrm>
            <a:off x="2230954" y="376922"/>
            <a:ext cx="7729728" cy="683782"/>
          </a:xfrm>
          <a:solidFill>
            <a:srgbClr val="FFFFFF"/>
          </a:solidFill>
        </p:spPr>
        <p:txBody>
          <a:bodyPr>
            <a:normAutofit fontScale="90000"/>
          </a:bodyPr>
          <a:lstStyle/>
          <a:p>
            <a:r>
              <a:rPr lang="tr-TR" sz="2600" b="1" dirty="0">
                <a:latin typeface="Times New Roman" panose="02020603050405020304" pitchFamily="18" charset="0"/>
                <a:cs typeface="Times New Roman" panose="02020603050405020304" pitchFamily="18" charset="0"/>
              </a:rPr>
              <a:t>SORU 19</a:t>
            </a:r>
          </a:p>
        </p:txBody>
      </p:sp>
      <p:sp>
        <p:nvSpPr>
          <p:cNvPr id="3" name="İçerik Yer Tutucusu 2">
            <a:extLst>
              <a:ext uri="{FF2B5EF4-FFF2-40B4-BE49-F238E27FC236}">
                <a16:creationId xmlns:a16="http://schemas.microsoft.com/office/drawing/2014/main" id="{63F7F6F2-CEFA-4D9F-36DE-C381E992FD33}"/>
              </a:ext>
            </a:extLst>
          </p:cNvPr>
          <p:cNvSpPr>
            <a:spLocks noGrp="1"/>
          </p:cNvSpPr>
          <p:nvPr>
            <p:ph idx="1"/>
          </p:nvPr>
        </p:nvSpPr>
        <p:spPr>
          <a:xfrm>
            <a:off x="1706062" y="1860884"/>
            <a:ext cx="8779512" cy="3309634"/>
          </a:xfrm>
        </p:spPr>
        <p:txBody>
          <a:bodyPr>
            <a:normAutofit fontScale="85000" lnSpcReduction="20000"/>
          </a:bodyPr>
          <a:lstStyle/>
          <a:p>
            <a:pPr marL="0" indent="0" algn="just">
              <a:lnSpc>
                <a:spcPct val="90000"/>
              </a:lnSpc>
              <a:buNone/>
            </a:pPr>
            <a:r>
              <a:rPr lang="tr-TR" dirty="0"/>
              <a:t>Yerleşim yeri Muğla olan Metehan, yerleşim yeri Kayseri olan Bülent'e aracını Ankara'da yaptıkları yazılı bir sözleşmeyle bir aylığına kiraya verir. Sözleşmeye göre aracın bir aylık sürenin sonunda Metehan'a Antalya'da teslim edileceği kararlaştırılır. Bir ay sonra aracı Antalya'da teslim alan Metehan, Bülent'in aracına muhtelif zararlar verdiğini ve bu hâliyle aracı kullanmanın tehlikeli olacağını görür ve hukuki yararı da olması nedeniyle bu zararların tespiti için delil tespiti talep etmeye karar verir.6100 sayılı Hukuk Muhakemeleri Kanunu'na göre bu olayla ilgili aşağıdaki ifadelerden hangisi yanlıştır?</a:t>
            </a:r>
          </a:p>
          <a:p>
            <a:pPr marL="342900" indent="-342900" algn="just">
              <a:buAutoNum type="alphaUcParenR"/>
            </a:pPr>
            <a:r>
              <a:rPr lang="tr-TR" dirty="0"/>
              <a:t>Metehan, Antalya sulh hukuk mahkemesinden delil tespiti talep edebilir.</a:t>
            </a:r>
          </a:p>
          <a:p>
            <a:pPr marL="342900" indent="-342900" algn="just">
              <a:buAutoNum type="alphaUcParenR"/>
            </a:pPr>
            <a:r>
              <a:rPr lang="tr-TR" dirty="0"/>
              <a:t>Metehan delil tespiti talebini dilekçeyle yapmalı ve dilekçesinde tespitini istediği vakıaya yer vermelidir.</a:t>
            </a:r>
          </a:p>
          <a:p>
            <a:pPr marL="342900" indent="-342900" algn="just">
              <a:buAutoNum type="alphaUcParenR"/>
            </a:pPr>
            <a:r>
              <a:rPr lang="tr-TR" dirty="0"/>
              <a:t>Metehan'ın talebi üzerine mahkemece delil tespiti yapılmasından sonra, tespit tutanağı ve varsa bilirkişi raporunun bir örneği mahkemece karşı tarafa resen tebliğ olunur.</a:t>
            </a:r>
          </a:p>
          <a:p>
            <a:pPr marL="342900" indent="-342900" algn="just">
              <a:buAutoNum type="alphaUcParenR"/>
            </a:pPr>
            <a:r>
              <a:rPr lang="tr-TR" dirty="0"/>
              <a:t>Gerek Metehan gerekse Bülent, iddia veya ﻿﻿﻿savunmasını ispat için delil tespiti esnasındaki tutanaklara ve bilirkişi raporlarına dayanabilir.</a:t>
            </a:r>
          </a:p>
          <a:p>
            <a:pPr marL="342900" indent="-342900" algn="just">
              <a:buAutoNum type="alphaUcParenR"/>
            </a:pPr>
            <a:r>
              <a:rPr lang="tr-TR" dirty="0"/>
              <a:t>Delil tespitinden sonra zararlarının tazmini amacıyla Kayseri'de Metehan tarafından açılan davada Bülent, delil tespitini yapan mahkemenin yetkisiz olduğunu ileri sürebilir.</a:t>
            </a:r>
          </a:p>
          <a:p>
            <a:pPr marL="0" indent="0">
              <a:lnSpc>
                <a:spcPct val="90000"/>
              </a:lnSpc>
              <a:buNone/>
            </a:pPr>
            <a:endParaRPr lang="tr-TR" dirty="0"/>
          </a:p>
          <a:p>
            <a:pPr>
              <a:lnSpc>
                <a:spcPct val="90000"/>
              </a:lnSpc>
            </a:pPr>
            <a:endParaRPr lang="tr-TR" sz="1500" dirty="0">
              <a:solidFill>
                <a:srgbClr val="404040"/>
              </a:solidFill>
            </a:endParaRPr>
          </a:p>
        </p:txBody>
      </p:sp>
    </p:spTree>
    <p:extLst>
      <p:ext uri="{BB962C8B-B14F-4D97-AF65-F5344CB8AC3E}">
        <p14:creationId xmlns:p14="http://schemas.microsoft.com/office/powerpoint/2010/main" val="14532962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B0750389-13E6-AAAA-B040-7A7208408AE3}"/>
              </a:ext>
            </a:extLst>
          </p:cNvPr>
          <p:cNvSpPr>
            <a:spLocks noGrp="1"/>
          </p:cNvSpPr>
          <p:nvPr>
            <p:ph type="title"/>
          </p:nvPr>
        </p:nvSpPr>
        <p:spPr>
          <a:xfrm>
            <a:off x="2331344" y="186240"/>
            <a:ext cx="7729728" cy="780738"/>
          </a:xfrm>
          <a:solidFill>
            <a:srgbClr val="FFFFFF"/>
          </a:solidFill>
        </p:spPr>
        <p:txBody>
          <a:bodyPr>
            <a:normAutofit/>
          </a:bodyPr>
          <a:lstStyle/>
          <a:p>
            <a:r>
              <a:rPr lang="tr-TR" sz="2600" b="1" dirty="0">
                <a:latin typeface="Times New Roman" panose="02020603050405020304" pitchFamily="18" charset="0"/>
                <a:cs typeface="Times New Roman" panose="02020603050405020304" pitchFamily="18" charset="0"/>
              </a:rPr>
              <a:t>SORU 20</a:t>
            </a:r>
          </a:p>
        </p:txBody>
      </p:sp>
      <p:sp>
        <p:nvSpPr>
          <p:cNvPr id="3" name="İçerik Yer Tutucusu 2">
            <a:extLst>
              <a:ext uri="{FF2B5EF4-FFF2-40B4-BE49-F238E27FC236}">
                <a16:creationId xmlns:a16="http://schemas.microsoft.com/office/drawing/2014/main" id="{8CB1FC1E-EFD5-7308-E847-83FE5FF33E84}"/>
              </a:ext>
            </a:extLst>
          </p:cNvPr>
          <p:cNvSpPr>
            <a:spLocks noGrp="1"/>
          </p:cNvSpPr>
          <p:nvPr>
            <p:ph idx="1"/>
          </p:nvPr>
        </p:nvSpPr>
        <p:spPr>
          <a:xfrm>
            <a:off x="1706062" y="1580147"/>
            <a:ext cx="8779512" cy="3590371"/>
          </a:xfrm>
        </p:spPr>
        <p:txBody>
          <a:bodyPr>
            <a:normAutofit/>
          </a:bodyPr>
          <a:lstStyle/>
          <a:p>
            <a:pPr marL="0" indent="0" algn="just">
              <a:buNone/>
            </a:pPr>
            <a:r>
              <a:rPr lang="tr-TR" dirty="0"/>
              <a:t>Anıl'ın Betül aleyhine açtığı 15.000 TL'lik alacak davasının görüldüğü duruşmada, davalı Betül, "Hâkim Bey, benim Anıl'dan borç para aldığım doğrudur fakat ben bu parayı 10.03.2025 tarihinde kendisine ödedim." şeklinde beyanda bulunmuştur. Medeni usul hukuku açısından Betül'ün beyanının hukuki niteliği aşağıdakilerden hangisidir?</a:t>
            </a:r>
          </a:p>
          <a:p>
            <a:pPr marL="342900" indent="-342900">
              <a:buAutoNum type="alphaUcParenR"/>
            </a:pPr>
            <a:r>
              <a:rPr lang="tr-TR" dirty="0"/>
              <a:t>﻿﻿﻿Basit ikrar</a:t>
            </a:r>
          </a:p>
          <a:p>
            <a:pPr marL="342900" indent="-342900">
              <a:buAutoNum type="alphaUcParenR"/>
            </a:pPr>
            <a:r>
              <a:rPr lang="tr-TR" dirty="0"/>
              <a:t>﻿﻿﻿Davayı kabul</a:t>
            </a:r>
          </a:p>
          <a:p>
            <a:pPr marL="342900" indent="-342900">
              <a:buAutoNum type="alphaUcParenR"/>
            </a:pPr>
            <a:r>
              <a:rPr lang="tr-TR" dirty="0"/>
              <a:t> Bağlantılı bileşik ikrar</a:t>
            </a:r>
          </a:p>
          <a:p>
            <a:pPr marL="342900" indent="-342900">
              <a:buAutoNum type="alphaUcParenR"/>
            </a:pPr>
            <a:r>
              <a:rPr lang="tr-TR" dirty="0"/>
              <a:t>Vasıflı ikrar</a:t>
            </a:r>
          </a:p>
          <a:p>
            <a:pPr marL="342900" indent="-342900">
              <a:buAutoNum type="alphaUcParenR"/>
            </a:pPr>
            <a:r>
              <a:rPr lang="tr-TR" dirty="0"/>
              <a:t>Bağlantısız bileşik ikrar</a:t>
            </a:r>
          </a:p>
          <a:p>
            <a:endParaRPr lang="tr-TR" sz="1700" dirty="0">
              <a:solidFill>
                <a:srgbClr val="404040"/>
              </a:solidFill>
            </a:endParaRPr>
          </a:p>
        </p:txBody>
      </p:sp>
    </p:spTree>
    <p:extLst>
      <p:ext uri="{BB962C8B-B14F-4D97-AF65-F5344CB8AC3E}">
        <p14:creationId xmlns:p14="http://schemas.microsoft.com/office/powerpoint/2010/main" val="13220902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69D934E0-A84D-4397-DC4F-AABA54D776F3}"/>
              </a:ext>
            </a:extLst>
          </p:cNvPr>
          <p:cNvSpPr>
            <a:spLocks noGrp="1"/>
          </p:cNvSpPr>
          <p:nvPr>
            <p:ph type="title"/>
          </p:nvPr>
        </p:nvSpPr>
        <p:spPr>
          <a:xfrm>
            <a:off x="2231136" y="467418"/>
            <a:ext cx="7729728" cy="1188720"/>
          </a:xfrm>
          <a:solidFill>
            <a:srgbClr val="FFFFFF"/>
          </a:solidFill>
        </p:spPr>
        <p:txBody>
          <a:bodyPr>
            <a:normAutofit/>
          </a:bodyPr>
          <a:lstStyle/>
          <a:p>
            <a:r>
              <a:rPr lang="tr-TR" sz="2600" b="1" dirty="0">
                <a:latin typeface="Times New Roman" panose="02020603050405020304" pitchFamily="18" charset="0"/>
                <a:cs typeface="Times New Roman" panose="02020603050405020304" pitchFamily="18" charset="0"/>
              </a:rPr>
              <a:t>Soru 21</a:t>
            </a:r>
          </a:p>
        </p:txBody>
      </p:sp>
      <p:sp>
        <p:nvSpPr>
          <p:cNvPr id="3" name="İçerik Yer Tutucusu 2">
            <a:extLst>
              <a:ext uri="{FF2B5EF4-FFF2-40B4-BE49-F238E27FC236}">
                <a16:creationId xmlns:a16="http://schemas.microsoft.com/office/drawing/2014/main" id="{D4225AD6-8E8E-B11B-DFC1-E6588296CD8E}"/>
              </a:ext>
            </a:extLst>
          </p:cNvPr>
          <p:cNvSpPr>
            <a:spLocks noGrp="1"/>
          </p:cNvSpPr>
          <p:nvPr>
            <p:ph idx="1"/>
          </p:nvPr>
        </p:nvSpPr>
        <p:spPr>
          <a:xfrm>
            <a:off x="1706062" y="1957137"/>
            <a:ext cx="8779512" cy="3537284"/>
          </a:xfrm>
        </p:spPr>
        <p:txBody>
          <a:bodyPr>
            <a:normAutofit/>
          </a:bodyPr>
          <a:lstStyle/>
          <a:p>
            <a:pPr marL="0" indent="0" algn="just">
              <a:buNone/>
            </a:pPr>
            <a:r>
              <a:rPr lang="tr-TR" dirty="0"/>
              <a:t>6100 sayılı Hukuk Muhakemeleri Kanunu'na göre davaya son veren taraf işlemleri ile ilgili aşağıdaki ifadelerden hangisi yanlıştır?</a:t>
            </a:r>
          </a:p>
          <a:p>
            <a:pPr marL="342900" indent="-342900" algn="just">
              <a:buAutoNum type="alphaUcParenR"/>
            </a:pPr>
            <a:r>
              <a:rPr lang="tr-TR" dirty="0"/>
              <a:t>Davayı kabul, ancak tarafların üzerinde serbestçe tasarruf edebilecekleri davalarda hüküm doğurur.</a:t>
            </a:r>
          </a:p>
          <a:p>
            <a:pPr marL="342900" indent="-342900" algn="just">
              <a:buAutoNum type="alphaUcParenR"/>
            </a:pPr>
            <a:r>
              <a:rPr lang="tr-TR" dirty="0"/>
              <a:t>Davadan feragat, dilekçeyle veya yargılama sırasında sözlü olarak yapılır.</a:t>
            </a:r>
          </a:p>
          <a:p>
            <a:pPr marL="342900" indent="-342900" algn="just">
              <a:buAutoNum type="alphaUcParenR"/>
            </a:pPr>
            <a:r>
              <a:rPr lang="tr-TR" dirty="0"/>
              <a:t>Davayı kabul, tahkikat tamamlanıncaya kadar ﻿﻿﻿yapılabilir.</a:t>
            </a:r>
          </a:p>
          <a:p>
            <a:pPr marL="342900" indent="-342900" algn="just">
              <a:buAutoNum type="alphaUcParenR"/>
            </a:pPr>
            <a:r>
              <a:rPr lang="tr-TR" dirty="0"/>
              <a:t>﻿﻿﻿Davadan feragat, kayıtsız ve şartsız olmalıdır.</a:t>
            </a:r>
          </a:p>
          <a:p>
            <a:pPr marL="342900" indent="-342900" algn="just">
              <a:buAutoNum type="alphaUcParenR"/>
            </a:pPr>
            <a:r>
              <a:rPr lang="tr-TR" dirty="0"/>
              <a:t>İrade bozukluğu ya da aşırı yararlanma hâllerinde sulhun iptali istenebilir.</a:t>
            </a:r>
          </a:p>
          <a:p>
            <a:pPr>
              <a:lnSpc>
                <a:spcPct val="90000"/>
              </a:lnSpc>
            </a:pPr>
            <a:endParaRPr lang="tr-TR" sz="1400" dirty="0">
              <a:solidFill>
                <a:srgbClr val="404040"/>
              </a:solidFill>
            </a:endParaRPr>
          </a:p>
        </p:txBody>
      </p:sp>
    </p:spTree>
    <p:extLst>
      <p:ext uri="{BB962C8B-B14F-4D97-AF65-F5344CB8AC3E}">
        <p14:creationId xmlns:p14="http://schemas.microsoft.com/office/powerpoint/2010/main" val="20715148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0AFA7794-B8FF-FE5D-D96F-CD37AFA166A4}"/>
              </a:ext>
            </a:extLst>
          </p:cNvPr>
          <p:cNvSpPr>
            <a:spLocks noGrp="1"/>
          </p:cNvSpPr>
          <p:nvPr>
            <p:ph type="title"/>
          </p:nvPr>
        </p:nvSpPr>
        <p:spPr>
          <a:xfrm>
            <a:off x="2231136" y="467418"/>
            <a:ext cx="7729728" cy="1188720"/>
          </a:xfrm>
          <a:solidFill>
            <a:srgbClr val="FFFFFF"/>
          </a:solidFill>
        </p:spPr>
        <p:txBody>
          <a:bodyPr>
            <a:normAutofit/>
          </a:bodyPr>
          <a:lstStyle/>
          <a:p>
            <a:r>
              <a:rPr lang="tr-TR" sz="2600" b="1" dirty="0">
                <a:latin typeface="Times New Roman" panose="02020603050405020304" pitchFamily="18" charset="0"/>
                <a:cs typeface="Times New Roman" panose="02020603050405020304" pitchFamily="18" charset="0"/>
              </a:rPr>
              <a:t>Soru 22</a:t>
            </a:r>
          </a:p>
        </p:txBody>
      </p:sp>
      <p:sp>
        <p:nvSpPr>
          <p:cNvPr id="3" name="İçerik Yer Tutucusu 2">
            <a:extLst>
              <a:ext uri="{FF2B5EF4-FFF2-40B4-BE49-F238E27FC236}">
                <a16:creationId xmlns:a16="http://schemas.microsoft.com/office/drawing/2014/main" id="{6803259D-C1FE-3721-7EAE-80FB1AA9A1DD}"/>
              </a:ext>
            </a:extLst>
          </p:cNvPr>
          <p:cNvSpPr>
            <a:spLocks noGrp="1"/>
          </p:cNvSpPr>
          <p:nvPr>
            <p:ph idx="1"/>
          </p:nvPr>
        </p:nvSpPr>
        <p:spPr>
          <a:xfrm>
            <a:off x="1640910" y="1957137"/>
            <a:ext cx="8844664" cy="3652707"/>
          </a:xfrm>
        </p:spPr>
        <p:txBody>
          <a:bodyPr>
            <a:normAutofit fontScale="92500" lnSpcReduction="20000"/>
          </a:bodyPr>
          <a:lstStyle/>
          <a:p>
            <a:pPr marL="0" indent="0" algn="just">
              <a:buNone/>
            </a:pPr>
            <a:r>
              <a:rPr lang="tr-TR" dirty="0"/>
              <a:t>Hüseyin, para alacağı sebebiyle Mehmet'e karşı genel haciz yoluyla takip başlatmış, takip kesinleşmiş ve Mehmet'in babasından miras kalan ve henüz taksim edilmemiş taşınmazdaki payına haciz uygulanmıştır. Alacağına kavuşmak isteyen Hüseyin bu aşamada ne yapacağını bilmediği için avukat Emrehan'a danışmıştır. Emrehan ona elbirliği mülkiyeti ilişkisine son verilmesini sağlamak için yetki verilmesi talebinde bulunmasını, bu yetki ile ortaklığın giderilmesi davası açmasını söylemiş ancak hangi mahkemede bu davayı açacağını söylememiştir.</a:t>
            </a:r>
          </a:p>
          <a:p>
            <a:pPr marL="0" indent="0" algn="just">
              <a:buNone/>
            </a:pPr>
            <a:r>
              <a:rPr lang="tr-TR" dirty="0"/>
              <a:t>6100 sayılı Hukuk Muhakemeleri Kanunu'na göre açılacak bu davada görevli mahkeme aşağıdakilerden hangisidir?</a:t>
            </a:r>
          </a:p>
          <a:p>
            <a:pPr marL="342900" indent="-342900" algn="just">
              <a:buAutoNum type="alphaLcParenR"/>
            </a:pPr>
            <a:r>
              <a:rPr lang="tr-TR" dirty="0"/>
              <a:t>Sulh hukuk mahkemesi</a:t>
            </a:r>
          </a:p>
          <a:p>
            <a:pPr marL="342900" indent="-342900" algn="just">
              <a:buAutoNum type="alphaLcParenR"/>
            </a:pPr>
            <a:r>
              <a:rPr lang="tr-TR" dirty="0"/>
              <a:t>Asliye hukuk mahkemesi</a:t>
            </a:r>
          </a:p>
          <a:p>
            <a:pPr marL="342900" indent="-342900" algn="just">
              <a:buAutoNum type="alphaLcParenR"/>
            </a:pPr>
            <a:r>
              <a:rPr lang="tr-TR" dirty="0"/>
              <a:t>Asliye ticaret mahkemesi</a:t>
            </a:r>
          </a:p>
          <a:p>
            <a:pPr marL="342900" indent="-342900" algn="just">
              <a:buAutoNum type="alphaLcParenR"/>
            </a:pPr>
            <a:r>
              <a:rPr lang="tr-TR" dirty="0"/>
              <a:t>Kadastro mahkemesi</a:t>
            </a:r>
          </a:p>
          <a:p>
            <a:pPr marL="342900" indent="-342900" algn="just">
              <a:buAutoNum type="alphaLcParenR"/>
            </a:pPr>
            <a:r>
              <a:rPr lang="tr-TR" dirty="0"/>
              <a:t>Aile mahkemesi</a:t>
            </a:r>
          </a:p>
          <a:p>
            <a:pPr marL="342900" indent="-342900" algn="just">
              <a:buAutoNum type="alphaLcParenR"/>
            </a:pPr>
            <a:endParaRPr lang="tr-TR" dirty="0"/>
          </a:p>
          <a:p>
            <a:pPr marL="0" indent="0" algn="just">
              <a:buNone/>
            </a:pPr>
            <a:endParaRPr lang="tr-TR" dirty="0"/>
          </a:p>
          <a:p>
            <a:pPr>
              <a:lnSpc>
                <a:spcPct val="90000"/>
              </a:lnSpc>
            </a:pPr>
            <a:endParaRPr lang="tr-TR" sz="1500" dirty="0">
              <a:solidFill>
                <a:srgbClr val="404040"/>
              </a:solidFill>
            </a:endParaRPr>
          </a:p>
        </p:txBody>
      </p:sp>
    </p:spTree>
    <p:extLst>
      <p:ext uri="{BB962C8B-B14F-4D97-AF65-F5344CB8AC3E}">
        <p14:creationId xmlns:p14="http://schemas.microsoft.com/office/powerpoint/2010/main" val="18437579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87A9214D-B577-EB2D-9E6C-0BC5BBF740DE}"/>
              </a:ext>
            </a:extLst>
          </p:cNvPr>
          <p:cNvSpPr>
            <a:spLocks noGrp="1"/>
          </p:cNvSpPr>
          <p:nvPr>
            <p:ph type="title"/>
          </p:nvPr>
        </p:nvSpPr>
        <p:spPr>
          <a:xfrm>
            <a:off x="2231136" y="467418"/>
            <a:ext cx="7729728" cy="1188720"/>
          </a:xfrm>
          <a:solidFill>
            <a:srgbClr val="FFFFFF"/>
          </a:solidFill>
        </p:spPr>
        <p:txBody>
          <a:bodyPr>
            <a:normAutofit/>
          </a:bodyPr>
          <a:lstStyle/>
          <a:p>
            <a:r>
              <a:rPr lang="tr-TR" sz="2600" b="1" dirty="0">
                <a:latin typeface="Times New Roman" panose="02020603050405020304" pitchFamily="18" charset="0"/>
                <a:cs typeface="Times New Roman" panose="02020603050405020304" pitchFamily="18" charset="0"/>
              </a:rPr>
              <a:t>Soru 23</a:t>
            </a:r>
          </a:p>
        </p:txBody>
      </p:sp>
      <p:sp>
        <p:nvSpPr>
          <p:cNvPr id="3" name="İçerik Yer Tutucusu 2">
            <a:extLst>
              <a:ext uri="{FF2B5EF4-FFF2-40B4-BE49-F238E27FC236}">
                <a16:creationId xmlns:a16="http://schemas.microsoft.com/office/drawing/2014/main" id="{23509ADD-BF03-257A-BC3E-96719ED57FAF}"/>
              </a:ext>
            </a:extLst>
          </p:cNvPr>
          <p:cNvSpPr>
            <a:spLocks noGrp="1"/>
          </p:cNvSpPr>
          <p:nvPr>
            <p:ph idx="1"/>
          </p:nvPr>
        </p:nvSpPr>
        <p:spPr>
          <a:xfrm>
            <a:off x="1628384" y="2123556"/>
            <a:ext cx="8857190" cy="3046962"/>
          </a:xfrm>
        </p:spPr>
        <p:txBody>
          <a:bodyPr>
            <a:normAutofit/>
          </a:bodyPr>
          <a:lstStyle/>
          <a:p>
            <a:pPr marL="0" indent="0" algn="just">
              <a:buNone/>
            </a:pPr>
            <a:r>
              <a:rPr lang="tr-TR" dirty="0"/>
              <a:t>6100 sayılı Hukuk Muhakemeleri Yasası'na göre, aşağıdakilerden hangisi vekile özel yetki verilmesini gerektiren işlemlerden biri değildir?</a:t>
            </a:r>
          </a:p>
          <a:p>
            <a:pPr marL="342900" indent="-342900">
              <a:buAutoNum type="alphaUcParenR"/>
            </a:pPr>
            <a:r>
              <a:rPr lang="tr-TR" dirty="0"/>
              <a:t>﻿﻿﻿Haczi kaldırmak</a:t>
            </a:r>
          </a:p>
          <a:p>
            <a:pPr marL="342900" indent="-342900">
              <a:buAutoNum type="alphaUcParenR"/>
            </a:pPr>
            <a:r>
              <a:rPr lang="tr-TR" dirty="0"/>
              <a:t>﻿﻿﻿Sulh olmak</a:t>
            </a:r>
          </a:p>
          <a:p>
            <a:pPr marL="342900" indent="-342900">
              <a:buAutoNum type="alphaUcParenR"/>
            </a:pPr>
            <a:r>
              <a:rPr lang="tr-TR" dirty="0"/>
              <a:t>Teklif edilen yemini kabul etmek</a:t>
            </a:r>
          </a:p>
          <a:p>
            <a:pPr marL="342900" indent="-342900">
              <a:buAutoNum type="alphaUcParenR"/>
            </a:pPr>
            <a:r>
              <a:rPr lang="tr-TR" dirty="0"/>
              <a:t>﻿﻿﻿Kısmi ıslahta bulunmak</a:t>
            </a:r>
          </a:p>
          <a:p>
            <a:pPr marL="342900" indent="-342900">
              <a:buAutoNum type="alphaUcParenR"/>
            </a:pPr>
            <a:r>
              <a:rPr lang="tr-TR" dirty="0"/>
              <a:t>Yasa yollarından feragat etmek</a:t>
            </a:r>
          </a:p>
          <a:p>
            <a:pPr marL="0" indent="0" algn="just">
              <a:buNone/>
            </a:pPr>
            <a:endParaRPr lang="tr-T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24822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CAC8AB77-D2AC-60D7-E4D3-3DFAF73EDBED}"/>
              </a:ext>
            </a:extLst>
          </p:cNvPr>
          <p:cNvSpPr>
            <a:spLocks noGrp="1"/>
          </p:cNvSpPr>
          <p:nvPr>
            <p:ph type="title"/>
          </p:nvPr>
        </p:nvSpPr>
        <p:spPr>
          <a:xfrm>
            <a:off x="2230954" y="187452"/>
            <a:ext cx="7729728" cy="1060704"/>
          </a:xfrm>
          <a:solidFill>
            <a:srgbClr val="FFFFFF"/>
          </a:solidFill>
        </p:spPr>
        <p:txBody>
          <a:bodyPr>
            <a:normAutofit/>
          </a:bodyPr>
          <a:lstStyle/>
          <a:p>
            <a:r>
              <a:rPr lang="tr-TR" b="1" dirty="0">
                <a:latin typeface="Times New Roman" panose="02020603050405020304" pitchFamily="18" charset="0"/>
                <a:cs typeface="Times New Roman" panose="02020603050405020304" pitchFamily="18" charset="0"/>
              </a:rPr>
              <a:t>SORU 24</a:t>
            </a:r>
          </a:p>
        </p:txBody>
      </p:sp>
      <p:sp>
        <p:nvSpPr>
          <p:cNvPr id="3" name="İçerik Yer Tutucusu 2">
            <a:extLst>
              <a:ext uri="{FF2B5EF4-FFF2-40B4-BE49-F238E27FC236}">
                <a16:creationId xmlns:a16="http://schemas.microsoft.com/office/drawing/2014/main" id="{1B5A1D13-0644-13EB-5A51-13E4C5014735}"/>
              </a:ext>
            </a:extLst>
          </p:cNvPr>
          <p:cNvSpPr>
            <a:spLocks noGrp="1"/>
          </p:cNvSpPr>
          <p:nvPr>
            <p:ph idx="1"/>
          </p:nvPr>
        </p:nvSpPr>
        <p:spPr>
          <a:xfrm>
            <a:off x="1706062" y="1435608"/>
            <a:ext cx="8779512" cy="3734910"/>
          </a:xfrm>
        </p:spPr>
        <p:txBody>
          <a:bodyPr>
            <a:normAutofit fontScale="92500" lnSpcReduction="10000"/>
          </a:bodyPr>
          <a:lstStyle/>
          <a:p>
            <a:pPr marL="0" indent="0" algn="just">
              <a:buNone/>
            </a:pPr>
            <a:r>
              <a:rPr lang="tr-TR" dirty="0"/>
              <a:t>I. Hukuksal ilişkilerin tespiti</a:t>
            </a:r>
          </a:p>
          <a:p>
            <a:pPr marL="0" indent="0" algn="just">
              <a:buNone/>
            </a:pPr>
            <a:r>
              <a:rPr lang="tr-TR" dirty="0"/>
              <a:t>II. Maddi olguların tespiti</a:t>
            </a:r>
          </a:p>
          <a:p>
            <a:pPr marL="0" indent="0" algn="just">
              <a:buNone/>
            </a:pPr>
            <a:r>
              <a:rPr lang="tr-TR" dirty="0" err="1"/>
              <a:t>IlI</a:t>
            </a:r>
            <a:r>
              <a:rPr lang="tr-TR" dirty="0"/>
              <a:t>. Hakkın tespiti</a:t>
            </a:r>
          </a:p>
          <a:p>
            <a:pPr marL="0" indent="0" algn="just">
              <a:buNone/>
            </a:pPr>
            <a:r>
              <a:rPr lang="tr-TR" dirty="0"/>
              <a:t>IV. Bir belgenin sahte olup olmadığının tespiti</a:t>
            </a:r>
          </a:p>
          <a:p>
            <a:pPr marL="0" indent="0" algn="just">
              <a:buNone/>
            </a:pPr>
            <a:r>
              <a:rPr lang="tr-TR" dirty="0"/>
              <a:t>Yukarıdakilerden hangileri "tespit davasının" konusunu oluşturabilir?</a:t>
            </a:r>
          </a:p>
          <a:p>
            <a:pPr marL="0" indent="0" algn="just">
              <a:buNone/>
            </a:pPr>
            <a:r>
              <a:rPr lang="tr-TR" dirty="0"/>
              <a:t>A) Yalnız I</a:t>
            </a:r>
          </a:p>
          <a:p>
            <a:pPr marL="0" indent="0" algn="just">
              <a:buNone/>
            </a:pPr>
            <a:r>
              <a:rPr lang="tr-TR" dirty="0"/>
              <a:t>B) I ve </a:t>
            </a:r>
            <a:r>
              <a:rPr lang="tr-TR" dirty="0" err="1"/>
              <a:t>ll</a:t>
            </a:r>
            <a:endParaRPr lang="tr-TR" dirty="0"/>
          </a:p>
          <a:p>
            <a:pPr marL="0" indent="0" algn="just">
              <a:buNone/>
            </a:pPr>
            <a:r>
              <a:rPr lang="tr-TR" dirty="0"/>
              <a:t>C) I ve </a:t>
            </a:r>
            <a:r>
              <a:rPr lang="tr-TR" dirty="0" err="1"/>
              <a:t>IlI</a:t>
            </a:r>
            <a:endParaRPr lang="tr-TR" dirty="0"/>
          </a:p>
          <a:p>
            <a:pPr marL="0" indent="0" algn="just">
              <a:buNone/>
            </a:pPr>
            <a:r>
              <a:rPr lang="tr-TR" dirty="0"/>
              <a:t>D) I ve IV</a:t>
            </a:r>
          </a:p>
          <a:p>
            <a:pPr marL="0" indent="0" algn="just">
              <a:buNone/>
            </a:pPr>
            <a:r>
              <a:rPr lang="tr-TR" dirty="0"/>
              <a:t>E) 1, III ve IV</a:t>
            </a:r>
          </a:p>
          <a:p>
            <a:pPr>
              <a:lnSpc>
                <a:spcPct val="90000"/>
              </a:lnSpc>
            </a:pPr>
            <a:endParaRPr lang="tr-TR" sz="1100" dirty="0">
              <a:solidFill>
                <a:srgbClr val="404040"/>
              </a:solidFill>
            </a:endParaRPr>
          </a:p>
        </p:txBody>
      </p:sp>
    </p:spTree>
    <p:extLst>
      <p:ext uri="{BB962C8B-B14F-4D97-AF65-F5344CB8AC3E}">
        <p14:creationId xmlns:p14="http://schemas.microsoft.com/office/powerpoint/2010/main" val="25248873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C10DFB1-4243-2F7F-B453-733ECB3F2C5B}"/>
              </a:ext>
            </a:extLst>
          </p:cNvPr>
          <p:cNvSpPr>
            <a:spLocks noGrp="1"/>
          </p:cNvSpPr>
          <p:nvPr>
            <p:ph type="title"/>
          </p:nvPr>
        </p:nvSpPr>
        <p:spPr>
          <a:xfrm>
            <a:off x="2231136" y="467418"/>
            <a:ext cx="7729728" cy="1188720"/>
          </a:xfrm>
          <a:solidFill>
            <a:srgbClr val="FFFFFF"/>
          </a:solidFill>
        </p:spPr>
        <p:txBody>
          <a:bodyPr>
            <a:normAutofit/>
          </a:bodyPr>
          <a:lstStyle/>
          <a:p>
            <a:r>
              <a:rPr lang="tr-TR" b="1" dirty="0">
                <a:latin typeface="Times New Roman" panose="02020603050405020304" pitchFamily="18" charset="0"/>
                <a:cs typeface="Times New Roman" panose="02020603050405020304" pitchFamily="18" charset="0"/>
              </a:rPr>
              <a:t>SORU 25</a:t>
            </a:r>
          </a:p>
        </p:txBody>
      </p:sp>
      <p:sp>
        <p:nvSpPr>
          <p:cNvPr id="3" name="İçerik Yer Tutucusu 2">
            <a:extLst>
              <a:ext uri="{FF2B5EF4-FFF2-40B4-BE49-F238E27FC236}">
                <a16:creationId xmlns:a16="http://schemas.microsoft.com/office/drawing/2014/main" id="{3A2A76F5-C9D5-A5B1-90A8-AB764DC0A192}"/>
              </a:ext>
            </a:extLst>
          </p:cNvPr>
          <p:cNvSpPr>
            <a:spLocks noGrp="1"/>
          </p:cNvSpPr>
          <p:nvPr>
            <p:ph idx="1"/>
          </p:nvPr>
        </p:nvSpPr>
        <p:spPr>
          <a:xfrm>
            <a:off x="1706062" y="2045368"/>
            <a:ext cx="8779512" cy="3441032"/>
          </a:xfrm>
        </p:spPr>
        <p:txBody>
          <a:bodyPr>
            <a:normAutofit/>
          </a:bodyPr>
          <a:lstStyle/>
          <a:p>
            <a:pPr marL="0" indent="0">
              <a:buNone/>
            </a:pPr>
            <a:endParaRPr lang="tr-TR" dirty="0"/>
          </a:p>
          <a:p>
            <a:pPr marL="0" indent="0" algn="just">
              <a:buNone/>
            </a:pPr>
            <a:r>
              <a:rPr lang="tr-TR" dirty="0"/>
              <a:t>Derdest bir hukuk davasında, davalı aşağıdaki iddialardan hangisini tanıkla ispat edebilir?</a:t>
            </a:r>
          </a:p>
          <a:p>
            <a:pPr marL="342900" indent="-342900" algn="just">
              <a:buAutoNum type="alphaUcParenR"/>
            </a:pPr>
            <a:r>
              <a:rPr lang="tr-TR" dirty="0"/>
              <a:t>﻿﻿﻿Sözleşmeden doğan satış bedelini ödediğini</a:t>
            </a:r>
          </a:p>
          <a:p>
            <a:pPr marL="342900" indent="-342900" algn="just">
              <a:buAutoNum type="alphaUcParenR"/>
            </a:pPr>
            <a:r>
              <a:rPr lang="tr-TR" dirty="0"/>
              <a:t>Tahliye taahhüdünü davacının tehdidi altında imzalamak zorunda kaldığını</a:t>
            </a:r>
          </a:p>
          <a:p>
            <a:pPr marL="342900" indent="-342900" algn="just">
              <a:buAutoNum type="alphaUcParenR"/>
            </a:pPr>
            <a:r>
              <a:rPr lang="tr-TR" dirty="0"/>
              <a:t>Ticari senedi davacıya hatır için verdiğini</a:t>
            </a:r>
          </a:p>
          <a:p>
            <a:pPr marL="342900" indent="-342900" algn="just">
              <a:buAutoNum type="alphaUcParenR"/>
            </a:pPr>
            <a:r>
              <a:rPr lang="tr-TR" dirty="0"/>
              <a:t>﻿﻿﻿İmzaladığı satış sözleşmesinin konusu taşınmazın, gerçekte kendisine bağışlandığını</a:t>
            </a:r>
          </a:p>
          <a:p>
            <a:pPr marL="342900" indent="-342900" algn="just">
              <a:buAutoNum type="alphaUcParenR"/>
            </a:pPr>
            <a:r>
              <a:rPr lang="tr-TR" dirty="0"/>
              <a:t>Davacıya tamamen doldurmadan verdiği bononun sözleşmeye aykırı doldurulduğunu</a:t>
            </a:r>
          </a:p>
          <a:p>
            <a:pPr marL="0" indent="0">
              <a:lnSpc>
                <a:spcPct val="90000"/>
              </a:lnSpc>
              <a:buNone/>
            </a:pPr>
            <a:endParaRPr lang="tr-TR" sz="1500" dirty="0">
              <a:solidFill>
                <a:srgbClr val="404040"/>
              </a:solidFill>
            </a:endParaRPr>
          </a:p>
        </p:txBody>
      </p:sp>
    </p:spTree>
    <p:extLst>
      <p:ext uri="{BB962C8B-B14F-4D97-AF65-F5344CB8AC3E}">
        <p14:creationId xmlns:p14="http://schemas.microsoft.com/office/powerpoint/2010/main" val="40005425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D1045AB-D419-7A70-34DB-EA119EC42B6D}"/>
              </a:ext>
            </a:extLst>
          </p:cNvPr>
          <p:cNvSpPr>
            <a:spLocks noGrp="1"/>
          </p:cNvSpPr>
          <p:nvPr>
            <p:ph type="title"/>
          </p:nvPr>
        </p:nvSpPr>
        <p:spPr>
          <a:xfrm>
            <a:off x="2231136" y="467418"/>
            <a:ext cx="7729728" cy="1188720"/>
          </a:xfrm>
          <a:solidFill>
            <a:srgbClr val="FFFFFF"/>
          </a:solidFill>
        </p:spPr>
        <p:txBody>
          <a:bodyPr>
            <a:normAutofit/>
          </a:bodyPr>
          <a:lstStyle/>
          <a:p>
            <a:r>
              <a:rPr lang="tr-TR" b="1" dirty="0">
                <a:latin typeface="Times New Roman" panose="02020603050405020304" pitchFamily="18" charset="0"/>
                <a:cs typeface="Times New Roman" panose="02020603050405020304" pitchFamily="18" charset="0"/>
              </a:rPr>
              <a:t>SORU 26</a:t>
            </a:r>
          </a:p>
        </p:txBody>
      </p:sp>
      <p:sp>
        <p:nvSpPr>
          <p:cNvPr id="3" name="İçerik Yer Tutucusu 2">
            <a:extLst>
              <a:ext uri="{FF2B5EF4-FFF2-40B4-BE49-F238E27FC236}">
                <a16:creationId xmlns:a16="http://schemas.microsoft.com/office/drawing/2014/main" id="{E388C4BE-FA67-0532-0690-1E458B62090C}"/>
              </a:ext>
            </a:extLst>
          </p:cNvPr>
          <p:cNvSpPr>
            <a:spLocks noGrp="1"/>
          </p:cNvSpPr>
          <p:nvPr>
            <p:ph idx="1"/>
          </p:nvPr>
        </p:nvSpPr>
        <p:spPr>
          <a:xfrm>
            <a:off x="1706062" y="2013284"/>
            <a:ext cx="8779512" cy="3384884"/>
          </a:xfrm>
        </p:spPr>
        <p:txBody>
          <a:bodyPr>
            <a:normAutofit fontScale="92500" lnSpcReduction="20000"/>
          </a:bodyPr>
          <a:lstStyle/>
          <a:p>
            <a:pPr marL="0" indent="0">
              <a:buNone/>
            </a:pPr>
            <a:r>
              <a:rPr lang="tr-TR" dirty="0"/>
              <a:t>Hukuk Muhakemeleri Kanunu'na göre, aşağıdakilerden hangisi mecburi dava arkadaşlığı ile ilgili yanlıştır?</a:t>
            </a:r>
          </a:p>
          <a:p>
            <a:pPr marL="342900" indent="-342900" algn="just">
              <a:buAutoNum type="alphaUcParenR"/>
            </a:pPr>
            <a:r>
              <a:rPr lang="tr-TR" dirty="0"/>
              <a:t>Maddi hukuka göre, bir hakkın birden fazla kimse tarafından birlikte kullanılması veya birden fazla kimseye karşı birlikte ileri sürülmesi ve tamamı hakkında tek hüküm verilmesi gereken hâllerde, mecburi dava arkadaşlığı vardır.</a:t>
            </a:r>
          </a:p>
          <a:p>
            <a:pPr marL="342900" indent="-342900" algn="just">
              <a:buAutoNum type="alphaUcParenR"/>
            </a:pPr>
            <a:r>
              <a:rPr lang="tr-TR" dirty="0"/>
              <a:t>Mecburi dava arkadaşları, ancak birlikte dava açabilir veya aleyhlerine de birlikte dava açılabilir</a:t>
            </a:r>
          </a:p>
          <a:p>
            <a:pPr marL="342900" indent="-342900" algn="just">
              <a:buAutoNum type="alphaUcParenR"/>
            </a:pPr>
            <a:r>
              <a:rPr lang="tr-TR" dirty="0"/>
              <a:t>﻿﻿﻿Bu tür dava arkadaşlığında, dava arkadaşları birlikte hareket etmek zorundadır</a:t>
            </a:r>
          </a:p>
          <a:p>
            <a:pPr marL="342900" indent="-342900" algn="just">
              <a:buAutoNum type="alphaUcParenR"/>
            </a:pPr>
            <a:r>
              <a:rPr lang="tr-TR" dirty="0"/>
              <a:t>﻿﻿﻿Duruşmaya gelmiş olan dava arkadaşlarının yapmış oldukları maddi hukuk işlemleri, usulüne uygun olarak davet edildiği hâlde duruşmaya gelmemiş olan dava arkadaşları bakımından da hüküm ifade eder</a:t>
            </a:r>
          </a:p>
          <a:p>
            <a:pPr marL="342900" indent="-342900" algn="just">
              <a:buAutoNum type="alphaUcParenR"/>
            </a:pPr>
            <a:r>
              <a:rPr lang="tr-TR" dirty="0"/>
              <a:t>Mecburi dava ve takip arkadaşlığında teminat gösterme yükümlülüğü, bu yükümlülüğün tüm davacılar bakımından mevcut olması hâlinde doğar</a:t>
            </a:r>
          </a:p>
          <a:p>
            <a:pPr>
              <a:lnSpc>
                <a:spcPct val="90000"/>
              </a:lnSpc>
            </a:pPr>
            <a:endParaRPr lang="tr-TR" sz="1300" dirty="0">
              <a:solidFill>
                <a:srgbClr val="404040"/>
              </a:solidFill>
            </a:endParaRPr>
          </a:p>
        </p:txBody>
      </p:sp>
    </p:spTree>
    <p:extLst>
      <p:ext uri="{BB962C8B-B14F-4D97-AF65-F5344CB8AC3E}">
        <p14:creationId xmlns:p14="http://schemas.microsoft.com/office/powerpoint/2010/main" val="42348719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B274840-940F-E82D-661F-FD710F1059E5}"/>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35E29A8-38D9-FDED-CA81-AB860AC8D2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0886DC4-FA7C-1214-B85B-115BFF3E5F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BCAB9DD-6630-A55B-2446-341244AA28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9850C956-3F87-15D1-BBD2-AC9F856DEE35}"/>
              </a:ext>
            </a:extLst>
          </p:cNvPr>
          <p:cNvSpPr>
            <a:spLocks noGrp="1"/>
          </p:cNvSpPr>
          <p:nvPr>
            <p:ph type="title"/>
          </p:nvPr>
        </p:nvSpPr>
        <p:spPr>
          <a:xfrm>
            <a:off x="2231136" y="467418"/>
            <a:ext cx="7729728" cy="1188720"/>
          </a:xfrm>
          <a:solidFill>
            <a:srgbClr val="FFFFFF"/>
          </a:solidFill>
        </p:spPr>
        <p:txBody>
          <a:bodyPr>
            <a:normAutofit/>
          </a:bodyPr>
          <a:lstStyle/>
          <a:p>
            <a:r>
              <a:rPr lang="tr-TR" b="1" dirty="0">
                <a:latin typeface="Times New Roman" panose="02020603050405020304" pitchFamily="18" charset="0"/>
                <a:cs typeface="Times New Roman" panose="02020603050405020304" pitchFamily="18" charset="0"/>
              </a:rPr>
              <a:t>SORU 27</a:t>
            </a:r>
          </a:p>
        </p:txBody>
      </p:sp>
      <p:sp>
        <p:nvSpPr>
          <p:cNvPr id="3" name="İçerik Yer Tutucusu 2">
            <a:extLst>
              <a:ext uri="{FF2B5EF4-FFF2-40B4-BE49-F238E27FC236}">
                <a16:creationId xmlns:a16="http://schemas.microsoft.com/office/drawing/2014/main" id="{AF407810-11EC-4ABA-CD5D-6C78BD1D7028}"/>
              </a:ext>
            </a:extLst>
          </p:cNvPr>
          <p:cNvSpPr>
            <a:spLocks noGrp="1"/>
          </p:cNvSpPr>
          <p:nvPr>
            <p:ph idx="1"/>
          </p:nvPr>
        </p:nvSpPr>
        <p:spPr>
          <a:xfrm>
            <a:off x="1706062" y="2013284"/>
            <a:ext cx="8779512" cy="3384884"/>
          </a:xfrm>
        </p:spPr>
        <p:txBody>
          <a:bodyPr>
            <a:normAutofit/>
          </a:bodyPr>
          <a:lstStyle/>
          <a:p>
            <a:pPr marL="0" indent="0">
              <a:buNone/>
            </a:pPr>
            <a:r>
              <a:rPr lang="tr-TR" dirty="0"/>
              <a:t>Aşağıdaki davalardan hangisinin taşınmazın bulunduğu yer mahkemesinde açılması zorunlu değildir?</a:t>
            </a:r>
          </a:p>
          <a:p>
            <a:pPr marL="342900" indent="-342900">
              <a:buAutoNum type="alphaUcParenR"/>
            </a:pPr>
            <a:r>
              <a:rPr lang="tr-TR" dirty="0"/>
              <a:t>Tescil davası</a:t>
            </a:r>
          </a:p>
          <a:p>
            <a:pPr marL="342900" indent="-342900">
              <a:buAutoNum type="alphaUcParenR"/>
            </a:pPr>
            <a:r>
              <a:rPr lang="tr-TR" dirty="0"/>
              <a:t>﻿﻿﻿İstihkak davası</a:t>
            </a:r>
          </a:p>
          <a:p>
            <a:pPr marL="342900" indent="-342900">
              <a:buAutoNum type="alphaUcParenR"/>
            </a:pPr>
            <a:r>
              <a:rPr lang="tr-TR" dirty="0"/>
              <a:t>﻿﻿﻿</a:t>
            </a:r>
            <a:r>
              <a:rPr lang="tr-TR" dirty="0" err="1"/>
              <a:t>Izale</a:t>
            </a:r>
            <a:r>
              <a:rPr lang="tr-TR" dirty="0"/>
              <a:t>-i Şüyu</a:t>
            </a:r>
          </a:p>
          <a:p>
            <a:pPr marL="342900" indent="-342900">
              <a:buAutoNum type="alphaUcParenR"/>
            </a:pPr>
            <a:r>
              <a:rPr lang="tr-TR" dirty="0"/>
              <a:t>﻿﻿﻿</a:t>
            </a:r>
            <a:r>
              <a:rPr lang="tr-TR" dirty="0" err="1"/>
              <a:t>Ecrimisil</a:t>
            </a:r>
            <a:r>
              <a:rPr lang="tr-TR" dirty="0"/>
              <a:t> davası</a:t>
            </a:r>
          </a:p>
          <a:p>
            <a:pPr marL="342900" indent="-342900">
              <a:buAutoNum type="alphaUcParenR"/>
            </a:pPr>
            <a:r>
              <a:rPr lang="tr-TR" dirty="0"/>
              <a:t>﻿﻿﻿Şufa davası</a:t>
            </a:r>
          </a:p>
          <a:p>
            <a:pPr>
              <a:lnSpc>
                <a:spcPct val="90000"/>
              </a:lnSpc>
            </a:pPr>
            <a:endParaRPr lang="tr-TR" sz="1300" dirty="0">
              <a:solidFill>
                <a:srgbClr val="404040"/>
              </a:solidFill>
            </a:endParaRPr>
          </a:p>
        </p:txBody>
      </p:sp>
    </p:spTree>
    <p:extLst>
      <p:ext uri="{BB962C8B-B14F-4D97-AF65-F5344CB8AC3E}">
        <p14:creationId xmlns:p14="http://schemas.microsoft.com/office/powerpoint/2010/main" val="12524973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82854C3-E3B2-F1FC-A4CA-0B7EE0BE745D}"/>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56E216C1-D1AD-8106-33BE-EED08E94E5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65312E6-D983-352F-05DC-50A9366E3F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527D508-EBFF-A917-DE89-BE3C0E8A4A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4676F806-676A-7588-DCA3-9FF3C6C1D313}"/>
              </a:ext>
            </a:extLst>
          </p:cNvPr>
          <p:cNvSpPr>
            <a:spLocks noGrp="1"/>
          </p:cNvSpPr>
          <p:nvPr>
            <p:ph type="title"/>
          </p:nvPr>
        </p:nvSpPr>
        <p:spPr>
          <a:xfrm>
            <a:off x="2231136" y="467418"/>
            <a:ext cx="7729728" cy="1188720"/>
          </a:xfrm>
          <a:solidFill>
            <a:srgbClr val="FFFFFF"/>
          </a:solidFill>
        </p:spPr>
        <p:txBody>
          <a:bodyPr>
            <a:normAutofit/>
          </a:bodyPr>
          <a:lstStyle/>
          <a:p>
            <a:r>
              <a:rPr lang="tr-TR" b="1" dirty="0">
                <a:latin typeface="Times New Roman" panose="02020603050405020304" pitchFamily="18" charset="0"/>
                <a:cs typeface="Times New Roman" panose="02020603050405020304" pitchFamily="18" charset="0"/>
              </a:rPr>
              <a:t>SORU 28</a:t>
            </a:r>
          </a:p>
        </p:txBody>
      </p:sp>
      <p:sp>
        <p:nvSpPr>
          <p:cNvPr id="3" name="İçerik Yer Tutucusu 2">
            <a:extLst>
              <a:ext uri="{FF2B5EF4-FFF2-40B4-BE49-F238E27FC236}">
                <a16:creationId xmlns:a16="http://schemas.microsoft.com/office/drawing/2014/main" id="{EEA48CDB-58FB-AA4D-4BC8-33398C78D1EA}"/>
              </a:ext>
            </a:extLst>
          </p:cNvPr>
          <p:cNvSpPr>
            <a:spLocks noGrp="1"/>
          </p:cNvSpPr>
          <p:nvPr>
            <p:ph idx="1"/>
          </p:nvPr>
        </p:nvSpPr>
        <p:spPr>
          <a:xfrm>
            <a:off x="1706062" y="2013284"/>
            <a:ext cx="8779512" cy="3384884"/>
          </a:xfrm>
        </p:spPr>
        <p:txBody>
          <a:bodyPr>
            <a:normAutofit fontScale="92500" lnSpcReduction="20000"/>
          </a:bodyPr>
          <a:lstStyle/>
          <a:p>
            <a:pPr marL="0" indent="0" algn="just">
              <a:buNone/>
            </a:pPr>
            <a:r>
              <a:rPr lang="tr-TR" dirty="0"/>
              <a:t>Hâkimlerin yargılama faaliyetlerinden dolayı Devlet aleyhine açılabilecek olan tazminat davaları ile ilgili aşağıdaki ifadelerden hangisi yanlıştır?</a:t>
            </a:r>
          </a:p>
          <a:p>
            <a:pPr marL="0" indent="0" algn="just">
              <a:buNone/>
            </a:pPr>
            <a:r>
              <a:rPr lang="tr-TR" dirty="0"/>
              <a:t>A) ﻿﻿﻿Kayırma veya taraf tutma yahut taraflardan birine olan kin veya düşmanlık sebebiyle hukuka aykırı bir hüküm veya karar verilmiş olması nedeniyle tazminat davası açılabilir.</a:t>
            </a:r>
          </a:p>
          <a:p>
            <a:pPr marL="0" indent="0" algn="just">
              <a:buNone/>
            </a:pPr>
            <a:r>
              <a:rPr lang="tr-TR" dirty="0"/>
              <a:t>B) ﻿﻿﻿Duruşma tutanağında mevcut olmayan bir sebebe dayanılarak hüküm verilmiş olması nedeniyle tazminat davası açılabilir.</a:t>
            </a:r>
          </a:p>
          <a:p>
            <a:pPr marL="0" indent="0" algn="just">
              <a:buNone/>
            </a:pPr>
            <a:r>
              <a:rPr lang="tr-TR" dirty="0"/>
              <a:t>C) ﻿﻿﻿Hakkın yerine getirilmesinden kaçınılmış olması nedeniyle tazminat davası açılabilir.</a:t>
            </a:r>
          </a:p>
          <a:p>
            <a:pPr marL="0" indent="0" algn="just">
              <a:buNone/>
            </a:pPr>
            <a:r>
              <a:rPr lang="tr-TR" dirty="0"/>
              <a:t>D) ﻿﻿﻿Yargıtay Başkan ve üyeleri ile kanunen onlarla aynı konumda olanların fiil ve kararlarından dolayı Yargıtay Hukuk Genel Kurulunda tazminat davası açılabilmesi için, öncelikle ilgili hâkime karşı bir ceza soruşturmasının yapılması yahut mahkûmiyet kararının verilmiş olması gerekir.</a:t>
            </a:r>
          </a:p>
          <a:p>
            <a:pPr marL="0" indent="0" algn="just">
              <a:buNone/>
            </a:pPr>
            <a:r>
              <a:rPr lang="tr-TR" dirty="0"/>
              <a:t>E) Devlet, ödediği tazminat nedeniyle, sorumlu hâkime ödeme tarihinden itibaren bir yıl içinde rücu eder.</a:t>
            </a:r>
          </a:p>
          <a:p>
            <a:pPr>
              <a:lnSpc>
                <a:spcPct val="90000"/>
              </a:lnSpc>
            </a:pPr>
            <a:endParaRPr lang="tr-TR" sz="1300" dirty="0">
              <a:solidFill>
                <a:srgbClr val="404040"/>
              </a:solidFill>
            </a:endParaRPr>
          </a:p>
        </p:txBody>
      </p:sp>
    </p:spTree>
    <p:extLst>
      <p:ext uri="{BB962C8B-B14F-4D97-AF65-F5344CB8AC3E}">
        <p14:creationId xmlns:p14="http://schemas.microsoft.com/office/powerpoint/2010/main" val="2077188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F4680D4-DEE2-49EE-AF90-EFEAF50AE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6876939" cy="68580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EF40B862-5851-EF49-8DF4-104BECF25284}"/>
              </a:ext>
            </a:extLst>
          </p:cNvPr>
          <p:cNvSpPr>
            <a:spLocks noGrp="1"/>
          </p:cNvSpPr>
          <p:nvPr>
            <p:ph type="title"/>
          </p:nvPr>
        </p:nvSpPr>
        <p:spPr>
          <a:xfrm>
            <a:off x="804672" y="1290025"/>
            <a:ext cx="5182770" cy="701613"/>
          </a:xfrm>
          <a:solidFill>
            <a:srgbClr val="FFFFFF"/>
          </a:solidFill>
          <a:ln>
            <a:solidFill>
              <a:srgbClr val="404040"/>
            </a:solidFill>
          </a:ln>
        </p:spPr>
        <p:txBody>
          <a:bodyPr>
            <a:normAutofit/>
          </a:bodyPr>
          <a:lstStyle/>
          <a:p>
            <a:r>
              <a:rPr lang="tr-TR" sz="2000" dirty="0"/>
              <a:t>SORU 2</a:t>
            </a:r>
          </a:p>
        </p:txBody>
      </p:sp>
      <p:sp>
        <p:nvSpPr>
          <p:cNvPr id="3" name="İçerik Yer Tutucusu 2">
            <a:extLst>
              <a:ext uri="{FF2B5EF4-FFF2-40B4-BE49-F238E27FC236}">
                <a16:creationId xmlns:a16="http://schemas.microsoft.com/office/drawing/2014/main" id="{0D6DB315-1A0C-AE76-33DC-59A4B87DD2D9}"/>
              </a:ext>
            </a:extLst>
          </p:cNvPr>
          <p:cNvSpPr>
            <a:spLocks noGrp="1"/>
          </p:cNvSpPr>
          <p:nvPr>
            <p:ph idx="1"/>
          </p:nvPr>
        </p:nvSpPr>
        <p:spPr>
          <a:xfrm>
            <a:off x="804671" y="2858703"/>
            <a:ext cx="5285791" cy="3042547"/>
          </a:xfrm>
        </p:spPr>
        <p:txBody>
          <a:bodyPr>
            <a:normAutofit fontScale="92500" lnSpcReduction="20000"/>
          </a:bodyPr>
          <a:lstStyle/>
          <a:p>
            <a:pPr algn="just"/>
            <a:r>
              <a:rPr lang="tr-TR" dirty="0"/>
              <a:t>Medeni </a:t>
            </a:r>
            <a:r>
              <a:rPr lang="tr-TR" dirty="0" err="1"/>
              <a:t>Usûl</a:t>
            </a:r>
            <a:r>
              <a:rPr lang="tr-TR" dirty="0"/>
              <a:t> Hukukunda hâkimin bir davaya ancak taraflardan birinin talebi üzerine bakabileceği, tarafın da bir davayı açmak, takip etmek ve sona erdirmekte serbest olduğu hususu aşağıdaki ilkelerden hangisi ile ifade edilir?</a:t>
            </a:r>
          </a:p>
          <a:p>
            <a:r>
              <a:rPr lang="tr-TR" dirty="0"/>
              <a:t>﻿﻿﻿A) Tasarruf ilkesi</a:t>
            </a:r>
          </a:p>
          <a:p>
            <a:r>
              <a:rPr lang="tr-TR" dirty="0"/>
              <a:t>﻿﻿﻿B) Taraflarca getirilme ilkesi</a:t>
            </a:r>
          </a:p>
          <a:p>
            <a:r>
              <a:rPr lang="tr-TR" dirty="0"/>
              <a:t>C) ﻿﻿﻿Taleple bağlılık ilkesi</a:t>
            </a:r>
          </a:p>
          <a:p>
            <a:r>
              <a:rPr lang="tr-TR" dirty="0"/>
              <a:t>D) ﻿﻿﻿Aleniyet ilkesi</a:t>
            </a:r>
          </a:p>
          <a:p>
            <a:r>
              <a:rPr lang="tr-TR" dirty="0"/>
              <a:t>E) ﻿﻿﻿</a:t>
            </a:r>
            <a:r>
              <a:rPr lang="tr-TR" dirty="0" err="1"/>
              <a:t>Usûl</a:t>
            </a:r>
            <a:r>
              <a:rPr lang="tr-TR" dirty="0"/>
              <a:t> ekonomisi ilkesi</a:t>
            </a:r>
          </a:p>
          <a:p>
            <a:pPr algn="just"/>
            <a:endParaRPr lang="tr-TR" dirty="0">
              <a:solidFill>
                <a:schemeClr val="tx1"/>
              </a:solidFill>
              <a:latin typeface="Times New Roman" panose="020206030504050203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50C52EE1-5085-4960-AD29-A926E62E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6" y="640080"/>
            <a:ext cx="4017264" cy="5261170"/>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CD15AA94-C237-4412-B37B-EB317D2B05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00772" y="806357"/>
            <a:ext cx="3685032" cy="492861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Tokmak">
            <a:extLst>
              <a:ext uri="{FF2B5EF4-FFF2-40B4-BE49-F238E27FC236}">
                <a16:creationId xmlns:a16="http://schemas.microsoft.com/office/drawing/2014/main" id="{87C1EACB-A761-42A2-C561-21576311357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65364" y="1592741"/>
            <a:ext cx="3355848" cy="3355848"/>
          </a:xfrm>
          <a:prstGeom prst="rect">
            <a:avLst/>
          </a:prstGeom>
        </p:spPr>
      </p:pic>
    </p:spTree>
    <p:extLst>
      <p:ext uri="{BB962C8B-B14F-4D97-AF65-F5344CB8AC3E}">
        <p14:creationId xmlns:p14="http://schemas.microsoft.com/office/powerpoint/2010/main" val="680032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5ED18F9-9C82-3856-2F7A-B06E9AAB8D91}"/>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7832099F-5F94-3FD9-0B1E-65FD82B8A0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A05D616-AA55-BAC6-4B6F-878DD4E7BB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ABA5B10-AEF1-4CF2-3334-F2EC9688F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81CBCB25-9450-7D0F-B1CB-06DF70C470EE}"/>
              </a:ext>
            </a:extLst>
          </p:cNvPr>
          <p:cNvSpPr>
            <a:spLocks noGrp="1"/>
          </p:cNvSpPr>
          <p:nvPr>
            <p:ph type="title"/>
          </p:nvPr>
        </p:nvSpPr>
        <p:spPr>
          <a:xfrm>
            <a:off x="2231136" y="467418"/>
            <a:ext cx="7729728" cy="1188720"/>
          </a:xfrm>
          <a:solidFill>
            <a:srgbClr val="FFFFFF"/>
          </a:solidFill>
        </p:spPr>
        <p:txBody>
          <a:bodyPr>
            <a:normAutofit/>
          </a:bodyPr>
          <a:lstStyle/>
          <a:p>
            <a:r>
              <a:rPr lang="tr-TR" b="1" dirty="0">
                <a:latin typeface="Times New Roman" panose="02020603050405020304" pitchFamily="18" charset="0"/>
                <a:cs typeface="Times New Roman" panose="02020603050405020304" pitchFamily="18" charset="0"/>
              </a:rPr>
              <a:t>SORU 29</a:t>
            </a:r>
          </a:p>
        </p:txBody>
      </p:sp>
      <p:sp>
        <p:nvSpPr>
          <p:cNvPr id="3" name="İçerik Yer Tutucusu 2">
            <a:extLst>
              <a:ext uri="{FF2B5EF4-FFF2-40B4-BE49-F238E27FC236}">
                <a16:creationId xmlns:a16="http://schemas.microsoft.com/office/drawing/2014/main" id="{A55FDD0C-0F33-F73B-D3DF-338DB8DEC739}"/>
              </a:ext>
            </a:extLst>
          </p:cNvPr>
          <p:cNvSpPr>
            <a:spLocks noGrp="1"/>
          </p:cNvSpPr>
          <p:nvPr>
            <p:ph idx="1"/>
          </p:nvPr>
        </p:nvSpPr>
        <p:spPr>
          <a:xfrm>
            <a:off x="1706062" y="2013284"/>
            <a:ext cx="8779512" cy="3384884"/>
          </a:xfrm>
        </p:spPr>
        <p:txBody>
          <a:bodyPr>
            <a:normAutofit/>
          </a:bodyPr>
          <a:lstStyle/>
          <a:p>
            <a:pPr marL="0" indent="0">
              <a:buNone/>
            </a:pPr>
            <a:r>
              <a:rPr lang="tr-TR" dirty="0"/>
              <a:t>Aşağıdakilerden hangisi görev için söylenebilir?</a:t>
            </a:r>
          </a:p>
          <a:p>
            <a:pPr marL="342900" indent="-342900">
              <a:buAutoNum type="alphaUcParenR"/>
            </a:pPr>
            <a:r>
              <a:rPr lang="tr-TR" dirty="0"/>
              <a:t>﻿﻿﻿İlk itirazdır</a:t>
            </a:r>
          </a:p>
          <a:p>
            <a:pPr marL="342900" indent="-342900">
              <a:buAutoNum type="alphaUcParenR"/>
            </a:pPr>
            <a:r>
              <a:rPr lang="tr-TR" dirty="0"/>
              <a:t>﻿﻿﻿İstisnai hallerde görev sözleşmesi yapılabilir</a:t>
            </a:r>
          </a:p>
          <a:p>
            <a:pPr marL="342900" indent="-342900">
              <a:buAutoNum type="alphaUcParenR"/>
            </a:pPr>
            <a:r>
              <a:rPr lang="tr-TR" dirty="0"/>
              <a:t>Görev itirazı kabul edilirse dava usulden reddedilmez</a:t>
            </a:r>
          </a:p>
          <a:p>
            <a:pPr marL="342900" indent="-342900">
              <a:buAutoNum type="alphaUcParenR"/>
            </a:pPr>
            <a:r>
              <a:rPr lang="tr-TR" dirty="0"/>
              <a:t>Dava dilekçesinin tebliğinden itibaren iki hafta içinde ileri sürülebilir.</a:t>
            </a:r>
          </a:p>
          <a:p>
            <a:pPr marL="342900" indent="-342900">
              <a:buAutoNum type="alphaUcParenR"/>
            </a:pPr>
            <a:r>
              <a:rPr lang="tr-TR" dirty="0"/>
              <a:t>﻿﻿﻿Mahkemece resen gözetilemez</a:t>
            </a:r>
          </a:p>
          <a:p>
            <a:pPr>
              <a:lnSpc>
                <a:spcPct val="90000"/>
              </a:lnSpc>
            </a:pPr>
            <a:endParaRPr lang="tr-TR" sz="1300" dirty="0">
              <a:solidFill>
                <a:srgbClr val="404040"/>
              </a:solidFill>
            </a:endParaRPr>
          </a:p>
        </p:txBody>
      </p:sp>
    </p:spTree>
    <p:extLst>
      <p:ext uri="{BB962C8B-B14F-4D97-AF65-F5344CB8AC3E}">
        <p14:creationId xmlns:p14="http://schemas.microsoft.com/office/powerpoint/2010/main" val="11527769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1A95930-4D56-6ABA-1364-837C7D0D297D}"/>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9132BC76-28A5-9E5D-03E3-0482E81204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22BF402-86D0-4D31-8728-CA2680918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8C721F2-83D6-477C-C34B-557C972BE7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0CA3193E-EC62-7C6E-B609-D7C87DAE25E7}"/>
              </a:ext>
            </a:extLst>
          </p:cNvPr>
          <p:cNvSpPr>
            <a:spLocks noGrp="1"/>
          </p:cNvSpPr>
          <p:nvPr>
            <p:ph type="title"/>
          </p:nvPr>
        </p:nvSpPr>
        <p:spPr>
          <a:xfrm>
            <a:off x="2231136" y="467418"/>
            <a:ext cx="7729728" cy="1188720"/>
          </a:xfrm>
          <a:solidFill>
            <a:srgbClr val="FFFFFF"/>
          </a:solidFill>
        </p:spPr>
        <p:txBody>
          <a:bodyPr>
            <a:normAutofit/>
          </a:bodyPr>
          <a:lstStyle/>
          <a:p>
            <a:r>
              <a:rPr lang="tr-TR" b="1" dirty="0">
                <a:latin typeface="Times New Roman" panose="02020603050405020304" pitchFamily="18" charset="0"/>
                <a:cs typeface="Times New Roman" panose="02020603050405020304" pitchFamily="18" charset="0"/>
              </a:rPr>
              <a:t>SORU 30</a:t>
            </a:r>
          </a:p>
        </p:txBody>
      </p:sp>
      <p:sp>
        <p:nvSpPr>
          <p:cNvPr id="3" name="İçerik Yer Tutucusu 2">
            <a:extLst>
              <a:ext uri="{FF2B5EF4-FFF2-40B4-BE49-F238E27FC236}">
                <a16:creationId xmlns:a16="http://schemas.microsoft.com/office/drawing/2014/main" id="{F97E7ED8-9BEE-0B71-37AC-7BE9E1A44871}"/>
              </a:ext>
            </a:extLst>
          </p:cNvPr>
          <p:cNvSpPr>
            <a:spLocks noGrp="1"/>
          </p:cNvSpPr>
          <p:nvPr>
            <p:ph idx="1"/>
          </p:nvPr>
        </p:nvSpPr>
        <p:spPr>
          <a:xfrm>
            <a:off x="1706062" y="2013284"/>
            <a:ext cx="8779512" cy="3384884"/>
          </a:xfrm>
        </p:spPr>
        <p:txBody>
          <a:bodyPr>
            <a:normAutofit/>
          </a:bodyPr>
          <a:lstStyle/>
          <a:p>
            <a:pPr marL="0" indent="0">
              <a:buNone/>
            </a:pPr>
            <a:r>
              <a:rPr lang="tr-TR" dirty="0"/>
              <a:t>Aşağıdakilerden hangisi çekişmeli yargı ile çekişmesiz yargı arasındaki farklardan biri değildir?</a:t>
            </a:r>
          </a:p>
          <a:p>
            <a:pPr marL="342900" indent="-342900">
              <a:buAutoNum type="alphaUcParenR"/>
            </a:pPr>
            <a:r>
              <a:rPr lang="tr-TR" dirty="0"/>
              <a:t>﻿﻿﻿Hukuk Muhakemeleri Kanunu'nda düzenlenmeleri</a:t>
            </a:r>
          </a:p>
          <a:p>
            <a:pPr marL="342900" indent="-342900">
              <a:buAutoNum type="alphaUcParenR"/>
            </a:pPr>
            <a:r>
              <a:rPr lang="tr-TR" dirty="0"/>
              <a:t>﻿﻿﻿Maddi anlamda kesin hüküm teşkil etmeleri</a:t>
            </a:r>
          </a:p>
          <a:p>
            <a:pPr marL="342900" indent="-342900">
              <a:buAutoNum type="alphaUcParenR"/>
            </a:pPr>
            <a:r>
              <a:rPr lang="tr-TR" dirty="0"/>
              <a:t>﻿﻿﻿Uyuşmazlık yokluğu</a:t>
            </a:r>
          </a:p>
          <a:p>
            <a:pPr marL="342900" indent="-342900">
              <a:buAutoNum type="alphaUcParenR"/>
            </a:pPr>
            <a:r>
              <a:rPr lang="tr-TR" dirty="0"/>
              <a:t>Yetki kuralları</a:t>
            </a:r>
          </a:p>
          <a:p>
            <a:pPr marL="342900" indent="-342900">
              <a:buAutoNum type="alphaUcParenR"/>
            </a:pPr>
            <a:r>
              <a:rPr lang="tr-TR" dirty="0"/>
              <a:t>Yargılamanın yenilenmesi yoluna başvurulması</a:t>
            </a:r>
          </a:p>
          <a:p>
            <a:pPr>
              <a:lnSpc>
                <a:spcPct val="90000"/>
              </a:lnSpc>
            </a:pPr>
            <a:endParaRPr lang="tr-TR" sz="1300" dirty="0">
              <a:solidFill>
                <a:srgbClr val="404040"/>
              </a:solidFill>
            </a:endParaRPr>
          </a:p>
        </p:txBody>
      </p:sp>
    </p:spTree>
    <p:extLst>
      <p:ext uri="{BB962C8B-B14F-4D97-AF65-F5344CB8AC3E}">
        <p14:creationId xmlns:p14="http://schemas.microsoft.com/office/powerpoint/2010/main" val="3974351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2F4F95B-9006-642B-4E1B-C84AF79CE84A}"/>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8FD22819-552F-225D-C193-63E8F01024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539521B-6382-8BBE-0488-D952ACF622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3F58C4-D778-5CF1-BA35-C5F03CC7B6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2E298883-9A70-D485-42EE-6996A290CC7F}"/>
              </a:ext>
            </a:extLst>
          </p:cNvPr>
          <p:cNvSpPr>
            <a:spLocks noGrp="1"/>
          </p:cNvSpPr>
          <p:nvPr>
            <p:ph type="title"/>
          </p:nvPr>
        </p:nvSpPr>
        <p:spPr>
          <a:xfrm>
            <a:off x="2231136" y="467418"/>
            <a:ext cx="7729728" cy="1188720"/>
          </a:xfrm>
          <a:solidFill>
            <a:srgbClr val="FFFFFF"/>
          </a:solidFill>
        </p:spPr>
        <p:txBody>
          <a:bodyPr>
            <a:normAutofit/>
          </a:bodyPr>
          <a:lstStyle/>
          <a:p>
            <a:r>
              <a:rPr lang="tr-TR" b="1" dirty="0">
                <a:latin typeface="Times New Roman" panose="02020603050405020304" pitchFamily="18" charset="0"/>
                <a:cs typeface="Times New Roman" panose="02020603050405020304" pitchFamily="18" charset="0"/>
              </a:rPr>
              <a:t>SORU 31</a:t>
            </a:r>
          </a:p>
        </p:txBody>
      </p:sp>
      <p:sp>
        <p:nvSpPr>
          <p:cNvPr id="3" name="İçerik Yer Tutucusu 2">
            <a:extLst>
              <a:ext uri="{FF2B5EF4-FFF2-40B4-BE49-F238E27FC236}">
                <a16:creationId xmlns:a16="http://schemas.microsoft.com/office/drawing/2014/main" id="{B31E297E-334F-15F6-5F5D-EA947D63CE87}"/>
              </a:ext>
            </a:extLst>
          </p:cNvPr>
          <p:cNvSpPr>
            <a:spLocks noGrp="1"/>
          </p:cNvSpPr>
          <p:nvPr>
            <p:ph idx="1"/>
          </p:nvPr>
        </p:nvSpPr>
        <p:spPr>
          <a:xfrm>
            <a:off x="1706062" y="2013284"/>
            <a:ext cx="8779512" cy="3384884"/>
          </a:xfrm>
        </p:spPr>
        <p:txBody>
          <a:bodyPr>
            <a:normAutofit/>
          </a:bodyPr>
          <a:lstStyle/>
          <a:p>
            <a:pPr marL="0" indent="0">
              <a:buNone/>
            </a:pPr>
            <a:r>
              <a:rPr lang="tr-TR" dirty="0"/>
              <a:t>Aşağıdakilerden hangisi görevsizlik kararı için söylenemez?</a:t>
            </a:r>
          </a:p>
          <a:p>
            <a:pPr marL="0" indent="0">
              <a:buNone/>
            </a:pPr>
            <a:r>
              <a:rPr lang="tr-TR" dirty="0"/>
              <a:t>A) Görevsizlik kararının kesinleşmesinden itibaren iki hafta içinde görevli mahkemeye başvurulmalıdır</a:t>
            </a:r>
          </a:p>
          <a:p>
            <a:pPr marL="0" indent="0">
              <a:buNone/>
            </a:pPr>
            <a:r>
              <a:rPr lang="tr-TR" dirty="0"/>
              <a:t>B) ﻿﻿﻿Yargılama giderleri ile vekâlet ücretine hükmedilmez</a:t>
            </a:r>
          </a:p>
          <a:p>
            <a:pPr marL="0" indent="0">
              <a:buNone/>
            </a:pPr>
            <a:r>
              <a:rPr lang="tr-TR" dirty="0"/>
              <a:t>C) Duruşma yapılmadan karar verilebilir</a:t>
            </a:r>
          </a:p>
          <a:p>
            <a:pPr marL="0" indent="0">
              <a:buNone/>
            </a:pPr>
            <a:r>
              <a:rPr lang="tr-TR" dirty="0"/>
              <a:t>D)Süresinde görevli mahkemeye başvurulmazsa, dosya işlemden kalkar.</a:t>
            </a:r>
          </a:p>
          <a:p>
            <a:pPr marL="0" indent="0">
              <a:buNone/>
            </a:pPr>
            <a:r>
              <a:rPr lang="tr-TR" dirty="0"/>
              <a:t>E) Süresinde görevli mahkemeye başvurulursa, açılmış davanın devamı sayılır.</a:t>
            </a:r>
          </a:p>
          <a:p>
            <a:pPr>
              <a:lnSpc>
                <a:spcPct val="90000"/>
              </a:lnSpc>
            </a:pPr>
            <a:endParaRPr lang="tr-TR" sz="1300" dirty="0">
              <a:solidFill>
                <a:srgbClr val="404040"/>
              </a:solidFill>
            </a:endParaRPr>
          </a:p>
        </p:txBody>
      </p:sp>
    </p:spTree>
    <p:extLst>
      <p:ext uri="{BB962C8B-B14F-4D97-AF65-F5344CB8AC3E}">
        <p14:creationId xmlns:p14="http://schemas.microsoft.com/office/powerpoint/2010/main" val="24682995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A6A5B7C-FBB4-8C28-71D6-0A29F82101F4}"/>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CADC58A6-C16F-86B5-C351-CADEB14FA0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B7FE016-F7A7-4FEC-B42A-53AE9FEF7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407E76E-05C0-37A6-69ED-63154C66FD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2999DBE2-487F-67D3-BBEA-D51E5C8CF96F}"/>
              </a:ext>
            </a:extLst>
          </p:cNvPr>
          <p:cNvSpPr>
            <a:spLocks noGrp="1"/>
          </p:cNvSpPr>
          <p:nvPr>
            <p:ph type="title"/>
          </p:nvPr>
        </p:nvSpPr>
        <p:spPr>
          <a:xfrm>
            <a:off x="2231136" y="467418"/>
            <a:ext cx="7729728" cy="1188720"/>
          </a:xfrm>
          <a:solidFill>
            <a:srgbClr val="FFFFFF"/>
          </a:solidFill>
        </p:spPr>
        <p:txBody>
          <a:bodyPr>
            <a:normAutofit/>
          </a:bodyPr>
          <a:lstStyle/>
          <a:p>
            <a:r>
              <a:rPr lang="tr-TR" b="1" dirty="0">
                <a:latin typeface="Times New Roman" panose="02020603050405020304" pitchFamily="18" charset="0"/>
                <a:cs typeface="Times New Roman" panose="02020603050405020304" pitchFamily="18" charset="0"/>
              </a:rPr>
              <a:t>SORU 32</a:t>
            </a:r>
          </a:p>
        </p:txBody>
      </p:sp>
      <p:sp>
        <p:nvSpPr>
          <p:cNvPr id="3" name="İçerik Yer Tutucusu 2">
            <a:extLst>
              <a:ext uri="{FF2B5EF4-FFF2-40B4-BE49-F238E27FC236}">
                <a16:creationId xmlns:a16="http://schemas.microsoft.com/office/drawing/2014/main" id="{6E1E450E-20F5-A60F-6DA1-8EA59CC5FB89}"/>
              </a:ext>
            </a:extLst>
          </p:cNvPr>
          <p:cNvSpPr>
            <a:spLocks noGrp="1"/>
          </p:cNvSpPr>
          <p:nvPr>
            <p:ph idx="1"/>
          </p:nvPr>
        </p:nvSpPr>
        <p:spPr>
          <a:xfrm>
            <a:off x="1706062" y="2013284"/>
            <a:ext cx="8779512" cy="3384884"/>
          </a:xfrm>
        </p:spPr>
        <p:txBody>
          <a:bodyPr>
            <a:normAutofit/>
          </a:bodyPr>
          <a:lstStyle/>
          <a:p>
            <a:pPr marL="0" indent="0">
              <a:buNone/>
            </a:pPr>
            <a:r>
              <a:rPr lang="tr-TR" dirty="0"/>
              <a:t>Aşağıdakilerden hangisi hâkimin reddi için söylenemez?</a:t>
            </a:r>
          </a:p>
          <a:p>
            <a:pPr marL="342900" indent="-342900">
              <a:buAutoNum type="alphaUcParenR"/>
            </a:pPr>
            <a:r>
              <a:rPr lang="tr-TR" dirty="0"/>
              <a:t>﻿﻿﻿Hâkimin </a:t>
            </a:r>
            <a:r>
              <a:rPr lang="tr-TR" dirty="0" err="1"/>
              <a:t>red</a:t>
            </a:r>
            <a:r>
              <a:rPr lang="tr-TR" dirty="0"/>
              <a:t> sebepleri tahdidi değildir.</a:t>
            </a:r>
          </a:p>
          <a:p>
            <a:pPr marL="342900" indent="-342900">
              <a:buAutoNum type="alphaUcParenR"/>
            </a:pPr>
            <a:r>
              <a:rPr lang="tr-TR" dirty="0"/>
              <a:t>﻿﻿﻿Hâkimin reddini talep edilmesi belli bir süreye tabi değildir.</a:t>
            </a:r>
          </a:p>
          <a:p>
            <a:pPr marL="342900" indent="-342900">
              <a:buAutoNum type="alphaUcParenR"/>
            </a:pPr>
            <a:r>
              <a:rPr lang="tr-TR" dirty="0"/>
              <a:t>﻿﻿﻿Hâkimin reddinde, vekile özel yetki gerekir.</a:t>
            </a:r>
          </a:p>
          <a:p>
            <a:pPr marL="342900" indent="-342900">
              <a:buAutoNum type="alphaUcParenR"/>
            </a:pPr>
            <a:r>
              <a:rPr lang="tr-TR" dirty="0"/>
              <a:t>﻿﻿﻿</a:t>
            </a:r>
            <a:r>
              <a:rPr lang="tr-TR" dirty="0" err="1"/>
              <a:t>Red</a:t>
            </a:r>
            <a:r>
              <a:rPr lang="tr-TR" dirty="0"/>
              <a:t> hallerinde hâkimin davaya tarafsız bakamayacağına şüpheyle yaklaşılır.</a:t>
            </a:r>
          </a:p>
          <a:p>
            <a:pPr marL="342900" indent="-342900">
              <a:buAutoNum type="alphaUcParenR"/>
            </a:pPr>
            <a:r>
              <a:rPr lang="tr-TR" dirty="0"/>
              <a:t>﻿﻿﻿Hâkimin reddi sebepleri hakkında yemin teklif olunamaz.</a:t>
            </a:r>
          </a:p>
          <a:p>
            <a:pPr>
              <a:lnSpc>
                <a:spcPct val="90000"/>
              </a:lnSpc>
            </a:pPr>
            <a:endParaRPr lang="tr-TR" sz="1300" dirty="0">
              <a:solidFill>
                <a:srgbClr val="404040"/>
              </a:solidFill>
            </a:endParaRPr>
          </a:p>
        </p:txBody>
      </p:sp>
    </p:spTree>
    <p:extLst>
      <p:ext uri="{BB962C8B-B14F-4D97-AF65-F5344CB8AC3E}">
        <p14:creationId xmlns:p14="http://schemas.microsoft.com/office/powerpoint/2010/main" val="38187735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772FD19-8012-0FE2-C447-4451B24706B0}"/>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C3A5153E-7C9D-0010-6C8D-92476F7F89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29CFF6A-70FC-7FEC-5860-797BE235FB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47F97D3-74D0-DCF4-5CE3-29B1F84C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0FAA8F73-CAD0-A838-2249-858F9A72D688}"/>
              </a:ext>
            </a:extLst>
          </p:cNvPr>
          <p:cNvSpPr>
            <a:spLocks noGrp="1"/>
          </p:cNvSpPr>
          <p:nvPr>
            <p:ph type="title"/>
          </p:nvPr>
        </p:nvSpPr>
        <p:spPr>
          <a:xfrm>
            <a:off x="2231136" y="467418"/>
            <a:ext cx="7729728" cy="1188720"/>
          </a:xfrm>
          <a:solidFill>
            <a:srgbClr val="FFFFFF"/>
          </a:solidFill>
        </p:spPr>
        <p:txBody>
          <a:bodyPr>
            <a:normAutofit/>
          </a:bodyPr>
          <a:lstStyle/>
          <a:p>
            <a:r>
              <a:rPr lang="tr-TR" b="1" dirty="0">
                <a:latin typeface="Times New Roman" panose="02020603050405020304" pitchFamily="18" charset="0"/>
                <a:cs typeface="Times New Roman" panose="02020603050405020304" pitchFamily="18" charset="0"/>
              </a:rPr>
              <a:t>SORU 33</a:t>
            </a:r>
          </a:p>
        </p:txBody>
      </p:sp>
      <p:sp>
        <p:nvSpPr>
          <p:cNvPr id="3" name="İçerik Yer Tutucusu 2">
            <a:extLst>
              <a:ext uri="{FF2B5EF4-FFF2-40B4-BE49-F238E27FC236}">
                <a16:creationId xmlns:a16="http://schemas.microsoft.com/office/drawing/2014/main" id="{E25DA299-F2AD-E6A9-BF7C-77316A72E9C9}"/>
              </a:ext>
            </a:extLst>
          </p:cNvPr>
          <p:cNvSpPr>
            <a:spLocks noGrp="1"/>
          </p:cNvSpPr>
          <p:nvPr>
            <p:ph idx="1"/>
          </p:nvPr>
        </p:nvSpPr>
        <p:spPr>
          <a:xfrm>
            <a:off x="1706062" y="2013284"/>
            <a:ext cx="8779512" cy="3384884"/>
          </a:xfrm>
        </p:spPr>
        <p:txBody>
          <a:bodyPr>
            <a:normAutofit/>
          </a:bodyPr>
          <a:lstStyle/>
          <a:p>
            <a:pPr marL="0" indent="0">
              <a:buNone/>
            </a:pPr>
            <a:r>
              <a:rPr lang="tr-TR" dirty="0"/>
              <a:t>Aşağıdakilerden hangisi geçici hukuki korumaların ortak özelliklerinden biri değildir?</a:t>
            </a:r>
          </a:p>
          <a:p>
            <a:pPr marL="342900" indent="-342900">
              <a:buAutoNum type="alphaUcParenR"/>
            </a:pPr>
            <a:r>
              <a:rPr lang="tr-TR" dirty="0"/>
              <a:t>﻿﻿﻿Basit yargılama usulü uygulanır</a:t>
            </a:r>
          </a:p>
          <a:p>
            <a:pPr marL="342900" indent="-342900">
              <a:buAutoNum type="alphaUcParenR"/>
            </a:pPr>
            <a:r>
              <a:rPr lang="tr-TR" dirty="0"/>
              <a:t>﻿﻿﻿Yaklaşık ispat aranır</a:t>
            </a:r>
          </a:p>
          <a:p>
            <a:pPr marL="342900" indent="-342900">
              <a:buAutoNum type="alphaUcParenR"/>
            </a:pPr>
            <a:r>
              <a:rPr lang="tr-TR" dirty="0"/>
              <a:t>﻿﻿﻿Dava değildir</a:t>
            </a:r>
          </a:p>
          <a:p>
            <a:pPr marL="342900" indent="-342900">
              <a:buAutoNum type="alphaUcParenR"/>
            </a:pPr>
            <a:r>
              <a:rPr lang="tr-TR" dirty="0"/>
              <a:t>﻿﻿﻿Adli tatilde karar verilebilir</a:t>
            </a:r>
          </a:p>
          <a:p>
            <a:pPr marL="342900" indent="-342900">
              <a:buAutoNum type="alphaUcParenR"/>
            </a:pPr>
            <a:r>
              <a:rPr lang="tr-TR" dirty="0"/>
              <a:t>﻿﻿﻿Karşı taraf dinlenmeden karar verilemez</a:t>
            </a:r>
          </a:p>
          <a:p>
            <a:pPr>
              <a:lnSpc>
                <a:spcPct val="90000"/>
              </a:lnSpc>
            </a:pPr>
            <a:endParaRPr lang="tr-TR" sz="1300" dirty="0">
              <a:solidFill>
                <a:srgbClr val="404040"/>
              </a:solidFill>
            </a:endParaRPr>
          </a:p>
        </p:txBody>
      </p:sp>
    </p:spTree>
    <p:extLst>
      <p:ext uri="{BB962C8B-B14F-4D97-AF65-F5344CB8AC3E}">
        <p14:creationId xmlns:p14="http://schemas.microsoft.com/office/powerpoint/2010/main" val="29276249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1362ABF-4437-A02E-D180-DFFCEE0B6657}"/>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8D4A14E-B6C4-CC58-F4E2-8443EB6310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D178F9C-88C5-030D-EE5E-4956400546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7D79562-DCE2-07D4-F685-3DF00DB553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477654B-557D-A137-26FE-B1913A6B21EA}"/>
              </a:ext>
            </a:extLst>
          </p:cNvPr>
          <p:cNvSpPr>
            <a:spLocks noGrp="1"/>
          </p:cNvSpPr>
          <p:nvPr>
            <p:ph type="title"/>
          </p:nvPr>
        </p:nvSpPr>
        <p:spPr>
          <a:xfrm>
            <a:off x="2231136" y="467418"/>
            <a:ext cx="7729728" cy="1188720"/>
          </a:xfrm>
          <a:solidFill>
            <a:srgbClr val="FFFFFF"/>
          </a:solidFill>
        </p:spPr>
        <p:txBody>
          <a:bodyPr>
            <a:normAutofit/>
          </a:bodyPr>
          <a:lstStyle/>
          <a:p>
            <a:r>
              <a:rPr lang="tr-TR" b="1" dirty="0">
                <a:latin typeface="Times New Roman" panose="02020603050405020304" pitchFamily="18" charset="0"/>
                <a:cs typeface="Times New Roman" panose="02020603050405020304" pitchFamily="18" charset="0"/>
              </a:rPr>
              <a:t>SORU 34</a:t>
            </a:r>
          </a:p>
        </p:txBody>
      </p:sp>
      <p:sp>
        <p:nvSpPr>
          <p:cNvPr id="3" name="İçerik Yer Tutucusu 2">
            <a:extLst>
              <a:ext uri="{FF2B5EF4-FFF2-40B4-BE49-F238E27FC236}">
                <a16:creationId xmlns:a16="http://schemas.microsoft.com/office/drawing/2014/main" id="{3053E5E5-B786-E1D4-FD28-2DB510D6C574}"/>
              </a:ext>
            </a:extLst>
          </p:cNvPr>
          <p:cNvSpPr>
            <a:spLocks noGrp="1"/>
          </p:cNvSpPr>
          <p:nvPr>
            <p:ph idx="1"/>
          </p:nvPr>
        </p:nvSpPr>
        <p:spPr>
          <a:xfrm>
            <a:off x="1706062" y="2013284"/>
            <a:ext cx="8779512" cy="3384884"/>
          </a:xfrm>
        </p:spPr>
        <p:txBody>
          <a:bodyPr>
            <a:normAutofit/>
          </a:bodyPr>
          <a:lstStyle/>
          <a:p>
            <a:pPr marL="0" indent="0">
              <a:buNone/>
            </a:pPr>
            <a:r>
              <a:rPr lang="tr-TR" dirty="0"/>
              <a:t>İddia ve savunma sebeplerinin ancak belirli bir usul kesitine kadar ileri sürülmesini kabul eden ilke aşağıdakilerden hangisidir?</a:t>
            </a:r>
          </a:p>
          <a:p>
            <a:pPr marL="342900" indent="-342900">
              <a:buAutoNum type="alphaUcParenR"/>
            </a:pPr>
            <a:r>
              <a:rPr lang="tr-TR" dirty="0"/>
              <a:t>﻿﻿﻿Doğrudanlık ilkesi</a:t>
            </a:r>
          </a:p>
          <a:p>
            <a:pPr marL="342900" indent="-342900">
              <a:buAutoNum type="alphaUcParenR"/>
            </a:pPr>
            <a:r>
              <a:rPr lang="tr-TR" dirty="0"/>
              <a:t>Taraflarca hazırlama ilkesi</a:t>
            </a:r>
          </a:p>
          <a:p>
            <a:pPr marL="342900" indent="-342900">
              <a:buAutoNum type="alphaUcParenR"/>
            </a:pPr>
            <a:r>
              <a:rPr lang="tr-TR" dirty="0"/>
              <a:t>Teksif ilkesi</a:t>
            </a:r>
          </a:p>
          <a:p>
            <a:pPr marL="342900" indent="-342900">
              <a:buAutoNum type="alphaUcParenR"/>
            </a:pPr>
            <a:r>
              <a:rPr lang="tr-TR" dirty="0"/>
              <a:t>﻿﻿﻿Adil yargılanma hakkı</a:t>
            </a:r>
          </a:p>
          <a:p>
            <a:pPr marL="342900" indent="-342900">
              <a:buAutoNum type="alphaUcParenR"/>
            </a:pPr>
            <a:r>
              <a:rPr lang="tr-TR" dirty="0"/>
              <a:t>﻿﻿﻿Usul ekonomisi ilkesi</a:t>
            </a:r>
          </a:p>
          <a:p>
            <a:pPr>
              <a:lnSpc>
                <a:spcPct val="90000"/>
              </a:lnSpc>
            </a:pPr>
            <a:endParaRPr lang="tr-TR" sz="1300" dirty="0">
              <a:solidFill>
                <a:srgbClr val="404040"/>
              </a:solidFill>
            </a:endParaRPr>
          </a:p>
        </p:txBody>
      </p:sp>
    </p:spTree>
    <p:extLst>
      <p:ext uri="{BB962C8B-B14F-4D97-AF65-F5344CB8AC3E}">
        <p14:creationId xmlns:p14="http://schemas.microsoft.com/office/powerpoint/2010/main" val="3906348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88AA82B-B874-4F55-5AC8-E356F1943DFB}"/>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A08EDECD-8481-1F52-8756-D036CC761C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50B7C70-51F0-538D-C5FC-2686857BB0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F1D8594-43ED-A366-CC38-82DBEE8277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D2ECE916-5C73-3650-2A5E-F32144C7D8DA}"/>
              </a:ext>
            </a:extLst>
          </p:cNvPr>
          <p:cNvSpPr>
            <a:spLocks noGrp="1"/>
          </p:cNvSpPr>
          <p:nvPr>
            <p:ph type="title"/>
          </p:nvPr>
        </p:nvSpPr>
        <p:spPr>
          <a:xfrm>
            <a:off x="2231136" y="467418"/>
            <a:ext cx="7729728" cy="1188720"/>
          </a:xfrm>
          <a:solidFill>
            <a:srgbClr val="FFFFFF"/>
          </a:solidFill>
        </p:spPr>
        <p:txBody>
          <a:bodyPr>
            <a:normAutofit/>
          </a:bodyPr>
          <a:lstStyle/>
          <a:p>
            <a:r>
              <a:rPr lang="tr-TR" b="1" dirty="0">
                <a:latin typeface="Times New Roman" panose="02020603050405020304" pitchFamily="18" charset="0"/>
                <a:cs typeface="Times New Roman" panose="02020603050405020304" pitchFamily="18" charset="0"/>
              </a:rPr>
              <a:t>SORU 35</a:t>
            </a:r>
          </a:p>
        </p:txBody>
      </p:sp>
      <p:sp>
        <p:nvSpPr>
          <p:cNvPr id="3" name="İçerik Yer Tutucusu 2">
            <a:extLst>
              <a:ext uri="{FF2B5EF4-FFF2-40B4-BE49-F238E27FC236}">
                <a16:creationId xmlns:a16="http://schemas.microsoft.com/office/drawing/2014/main" id="{49F2E765-6C28-7466-8E4E-6AF68F60E96F}"/>
              </a:ext>
            </a:extLst>
          </p:cNvPr>
          <p:cNvSpPr>
            <a:spLocks noGrp="1"/>
          </p:cNvSpPr>
          <p:nvPr>
            <p:ph idx="1"/>
          </p:nvPr>
        </p:nvSpPr>
        <p:spPr>
          <a:xfrm>
            <a:off x="1706062" y="2013284"/>
            <a:ext cx="8779512" cy="3384884"/>
          </a:xfrm>
        </p:spPr>
        <p:txBody>
          <a:bodyPr>
            <a:normAutofit fontScale="92500" lnSpcReduction="20000"/>
          </a:bodyPr>
          <a:lstStyle/>
          <a:p>
            <a:pPr marL="0" indent="0">
              <a:buNone/>
            </a:pPr>
            <a:r>
              <a:rPr lang="tr-TR" dirty="0"/>
              <a:t>I. Görülmekte olan davanın her aşamasında açılabilir.</a:t>
            </a:r>
          </a:p>
          <a:p>
            <a:pPr marL="0" indent="0">
              <a:buNone/>
            </a:pPr>
            <a:r>
              <a:rPr lang="tr-TR" dirty="0"/>
              <a:t>II. Karşı davaya karşı dava açılamaz.</a:t>
            </a:r>
          </a:p>
          <a:p>
            <a:pPr marL="0" indent="0">
              <a:buNone/>
            </a:pPr>
            <a:r>
              <a:rPr lang="tr-TR" dirty="0"/>
              <a:t>III. Davacının davasından vazgeçmesi karşı davayı da sona erdirir.</a:t>
            </a:r>
          </a:p>
          <a:p>
            <a:pPr marL="0" indent="0">
              <a:buNone/>
            </a:pPr>
            <a:r>
              <a:rPr lang="tr-TR" dirty="0"/>
              <a:t>IV. Karşı dava ile ilk dava arasında bağlantı bulunması şart değildir.</a:t>
            </a:r>
          </a:p>
          <a:p>
            <a:pPr marL="0" indent="0">
              <a:buNone/>
            </a:pPr>
            <a:r>
              <a:rPr lang="tr-TR" dirty="0"/>
              <a:t>Karşı dava ile ilgili olarak yukarıda verilen bilgilerden hangisi veya hangileri doğrudur?</a:t>
            </a:r>
          </a:p>
          <a:p>
            <a:pPr marL="0" indent="0">
              <a:buNone/>
            </a:pPr>
            <a:r>
              <a:rPr lang="tr-TR" dirty="0"/>
              <a:t>A) Yalnız II</a:t>
            </a:r>
          </a:p>
          <a:p>
            <a:pPr marL="0" indent="0">
              <a:buNone/>
            </a:pPr>
            <a:r>
              <a:rPr lang="tr-TR" dirty="0"/>
              <a:t>B) Yalnız IV</a:t>
            </a:r>
          </a:p>
          <a:p>
            <a:pPr marL="0" indent="0">
              <a:buNone/>
            </a:pPr>
            <a:r>
              <a:rPr lang="tr-TR" dirty="0"/>
              <a:t>C) I ve II</a:t>
            </a:r>
          </a:p>
          <a:p>
            <a:pPr marL="0" indent="0">
              <a:buNone/>
            </a:pPr>
            <a:r>
              <a:rPr lang="tr-TR" dirty="0"/>
              <a:t>D) III ve IV</a:t>
            </a:r>
          </a:p>
          <a:p>
            <a:pPr marL="0" indent="0">
              <a:buNone/>
            </a:pPr>
            <a:r>
              <a:rPr lang="tr-TR" dirty="0"/>
              <a:t>E) II ve IV</a:t>
            </a:r>
          </a:p>
          <a:p>
            <a:pPr>
              <a:lnSpc>
                <a:spcPct val="90000"/>
              </a:lnSpc>
            </a:pPr>
            <a:endParaRPr lang="tr-TR" sz="1300" dirty="0">
              <a:solidFill>
                <a:srgbClr val="404040"/>
              </a:solidFill>
            </a:endParaRPr>
          </a:p>
        </p:txBody>
      </p:sp>
    </p:spTree>
    <p:extLst>
      <p:ext uri="{BB962C8B-B14F-4D97-AF65-F5344CB8AC3E}">
        <p14:creationId xmlns:p14="http://schemas.microsoft.com/office/powerpoint/2010/main" val="41790023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24F4DE8-4F15-B377-7E60-F3694098BAAB}"/>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4E851AFC-41A9-CB70-64FC-4008FC615A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4EA5107-D18F-80A5-1269-C127B8CE97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0436F3C-1D5A-0F86-A67F-DA22644A46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FC03C956-A678-5C5D-7610-5352C97CADAE}"/>
              </a:ext>
            </a:extLst>
          </p:cNvPr>
          <p:cNvSpPr>
            <a:spLocks noGrp="1"/>
          </p:cNvSpPr>
          <p:nvPr>
            <p:ph type="title"/>
          </p:nvPr>
        </p:nvSpPr>
        <p:spPr>
          <a:xfrm>
            <a:off x="2231136" y="467418"/>
            <a:ext cx="7729728" cy="1188720"/>
          </a:xfrm>
          <a:solidFill>
            <a:srgbClr val="FFFFFF"/>
          </a:solidFill>
        </p:spPr>
        <p:txBody>
          <a:bodyPr>
            <a:normAutofit/>
          </a:bodyPr>
          <a:lstStyle/>
          <a:p>
            <a:r>
              <a:rPr lang="tr-TR" b="1" dirty="0">
                <a:latin typeface="Times New Roman" panose="02020603050405020304" pitchFamily="18" charset="0"/>
                <a:cs typeface="Times New Roman" panose="02020603050405020304" pitchFamily="18" charset="0"/>
              </a:rPr>
              <a:t>SORU 36</a:t>
            </a:r>
          </a:p>
        </p:txBody>
      </p:sp>
      <p:sp>
        <p:nvSpPr>
          <p:cNvPr id="3" name="İçerik Yer Tutucusu 2">
            <a:extLst>
              <a:ext uri="{FF2B5EF4-FFF2-40B4-BE49-F238E27FC236}">
                <a16:creationId xmlns:a16="http://schemas.microsoft.com/office/drawing/2014/main" id="{84DC3EB8-6BE3-1D6F-DB2D-D29374EBF308}"/>
              </a:ext>
            </a:extLst>
          </p:cNvPr>
          <p:cNvSpPr>
            <a:spLocks noGrp="1"/>
          </p:cNvSpPr>
          <p:nvPr>
            <p:ph idx="1"/>
          </p:nvPr>
        </p:nvSpPr>
        <p:spPr>
          <a:xfrm>
            <a:off x="1706062" y="2013284"/>
            <a:ext cx="8779512" cy="3384884"/>
          </a:xfrm>
        </p:spPr>
        <p:txBody>
          <a:bodyPr>
            <a:normAutofit/>
          </a:bodyPr>
          <a:lstStyle/>
          <a:p>
            <a:pPr marL="0" indent="0" algn="just">
              <a:buNone/>
            </a:pPr>
            <a:r>
              <a:rPr lang="tr-TR" dirty="0"/>
              <a:t>Davacının aynı davalıya karşı olan, birbirinden bağımsız birden fazla asli talebini, aynı dava dilekçesinde ileri sürebilmesine ne ad verilir?</a:t>
            </a:r>
          </a:p>
          <a:p>
            <a:pPr marL="0" indent="0">
              <a:buNone/>
            </a:pPr>
            <a:r>
              <a:rPr lang="tr-TR" dirty="0"/>
              <a:t>A) ﻿﻿﻿</a:t>
            </a:r>
            <a:r>
              <a:rPr lang="tr-TR" dirty="0" err="1"/>
              <a:t>Terditli</a:t>
            </a:r>
            <a:r>
              <a:rPr lang="tr-TR" dirty="0"/>
              <a:t> dava</a:t>
            </a:r>
          </a:p>
          <a:p>
            <a:pPr marL="0" indent="0">
              <a:buNone/>
            </a:pPr>
            <a:r>
              <a:rPr lang="tr-TR" dirty="0"/>
              <a:t>B) Davaların yığılması</a:t>
            </a:r>
          </a:p>
          <a:p>
            <a:pPr marL="0" indent="0">
              <a:buNone/>
            </a:pPr>
            <a:r>
              <a:rPr lang="tr-TR" dirty="0"/>
              <a:t>C) ﻿﻿﻿İhtiyari dava arkadaşlığı</a:t>
            </a:r>
          </a:p>
          <a:p>
            <a:pPr marL="0" indent="0">
              <a:buNone/>
            </a:pPr>
            <a:r>
              <a:rPr lang="tr-TR" dirty="0"/>
              <a:t>D) ﻿﻿﻿Zorunlu dava arkadaşlığı</a:t>
            </a:r>
          </a:p>
          <a:p>
            <a:pPr marL="0" indent="0">
              <a:buNone/>
            </a:pPr>
            <a:r>
              <a:rPr lang="tr-TR" dirty="0"/>
              <a:t>E) ﻿﻿﻿Davalılar ortaklığı</a:t>
            </a:r>
          </a:p>
          <a:p>
            <a:pPr marL="0" indent="0">
              <a:buNone/>
            </a:pPr>
            <a:endParaRPr lang="tr-TR" dirty="0"/>
          </a:p>
        </p:txBody>
      </p:sp>
    </p:spTree>
    <p:extLst>
      <p:ext uri="{BB962C8B-B14F-4D97-AF65-F5344CB8AC3E}">
        <p14:creationId xmlns:p14="http://schemas.microsoft.com/office/powerpoint/2010/main" val="8217107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7E7363E-FC2F-16DA-B63D-3E96D73183CB}"/>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1E90EB9C-4BA2-B48C-2275-16F28980E7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3CEED5B-4C1B-F5BC-D561-5B3A6D23B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5EFA11D-5BEA-C351-44AE-6B430D7F77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07A47ABA-80BD-F45D-BE95-1375DA6A36F1}"/>
              </a:ext>
            </a:extLst>
          </p:cNvPr>
          <p:cNvSpPr>
            <a:spLocks noGrp="1"/>
          </p:cNvSpPr>
          <p:nvPr>
            <p:ph type="title"/>
          </p:nvPr>
        </p:nvSpPr>
        <p:spPr>
          <a:xfrm>
            <a:off x="2231136" y="467418"/>
            <a:ext cx="7729728" cy="1188720"/>
          </a:xfrm>
          <a:solidFill>
            <a:srgbClr val="FFFFFF"/>
          </a:solidFill>
        </p:spPr>
        <p:txBody>
          <a:bodyPr>
            <a:normAutofit/>
          </a:bodyPr>
          <a:lstStyle/>
          <a:p>
            <a:r>
              <a:rPr lang="tr-TR" b="1" dirty="0">
                <a:latin typeface="Times New Roman" panose="02020603050405020304" pitchFamily="18" charset="0"/>
                <a:cs typeface="Times New Roman" panose="02020603050405020304" pitchFamily="18" charset="0"/>
              </a:rPr>
              <a:t>SORU 37</a:t>
            </a:r>
          </a:p>
        </p:txBody>
      </p:sp>
      <p:sp>
        <p:nvSpPr>
          <p:cNvPr id="3" name="İçerik Yer Tutucusu 2">
            <a:extLst>
              <a:ext uri="{FF2B5EF4-FFF2-40B4-BE49-F238E27FC236}">
                <a16:creationId xmlns:a16="http://schemas.microsoft.com/office/drawing/2014/main" id="{4A32B80E-6913-A946-CAC4-7EEAD53391F2}"/>
              </a:ext>
            </a:extLst>
          </p:cNvPr>
          <p:cNvSpPr>
            <a:spLocks noGrp="1"/>
          </p:cNvSpPr>
          <p:nvPr>
            <p:ph idx="1"/>
          </p:nvPr>
        </p:nvSpPr>
        <p:spPr>
          <a:xfrm>
            <a:off x="1706062" y="2013284"/>
            <a:ext cx="8779512" cy="3384884"/>
          </a:xfrm>
        </p:spPr>
        <p:txBody>
          <a:bodyPr>
            <a:normAutofit fontScale="92500" lnSpcReduction="20000"/>
          </a:bodyPr>
          <a:lstStyle/>
          <a:p>
            <a:pPr marL="0" indent="0">
              <a:buNone/>
            </a:pPr>
            <a:r>
              <a:rPr lang="tr-TR" dirty="0"/>
              <a:t>I. Davacının kamu düzenine ilişkin davalardan feragat etmesi mümkün değildir.</a:t>
            </a:r>
          </a:p>
          <a:p>
            <a:pPr marL="0" indent="0">
              <a:buNone/>
            </a:pPr>
            <a:r>
              <a:rPr lang="tr-TR" dirty="0"/>
              <a:t>II. Davadan feragat, tek taraflı bir irade beyanı ile gerçekleştirilir.</a:t>
            </a:r>
          </a:p>
          <a:p>
            <a:pPr marL="0" indent="0">
              <a:buNone/>
            </a:pPr>
            <a:r>
              <a:rPr lang="tr-TR" dirty="0"/>
              <a:t>III. Davadan feragat, şartı bağlı olarak yapılabilir.</a:t>
            </a:r>
          </a:p>
          <a:p>
            <a:pPr marL="0" indent="0">
              <a:buNone/>
            </a:pPr>
            <a:r>
              <a:rPr lang="tr-TR" dirty="0"/>
              <a:t>IV. Davadan feragat sonuç doğurması için mahkemenin bu feragat iradesini onaylaması gerekir.</a:t>
            </a:r>
          </a:p>
          <a:p>
            <a:pPr marL="0" indent="0">
              <a:buNone/>
            </a:pPr>
            <a:r>
              <a:rPr lang="tr-TR" dirty="0"/>
              <a:t>Davadan feragatle ilgili olarak yukarıda verilen bilgilerden hangisi veya hangileri doğrudur?</a:t>
            </a:r>
          </a:p>
          <a:p>
            <a:pPr marL="0" indent="0">
              <a:buNone/>
            </a:pPr>
            <a:r>
              <a:rPr lang="tr-TR" dirty="0"/>
              <a:t>A) Yalnız II.</a:t>
            </a:r>
          </a:p>
          <a:p>
            <a:pPr marL="0" indent="0">
              <a:buNone/>
            </a:pPr>
            <a:r>
              <a:rPr lang="tr-TR" dirty="0"/>
              <a:t>B) I ve II.</a:t>
            </a:r>
          </a:p>
          <a:p>
            <a:pPr marL="0" indent="0">
              <a:buNone/>
            </a:pPr>
            <a:r>
              <a:rPr lang="tr-TR" dirty="0"/>
              <a:t>C) II ve III.</a:t>
            </a:r>
          </a:p>
          <a:p>
            <a:pPr marL="0" indent="0">
              <a:buNone/>
            </a:pPr>
            <a:r>
              <a:rPr lang="tr-TR" dirty="0"/>
              <a:t>D) II ve IV.</a:t>
            </a:r>
          </a:p>
          <a:p>
            <a:pPr marL="0" indent="0">
              <a:buNone/>
            </a:pPr>
            <a:r>
              <a:rPr lang="tr-TR" dirty="0"/>
              <a:t>E) I, II ve III</a:t>
            </a:r>
          </a:p>
          <a:p>
            <a:pPr marL="0" indent="0">
              <a:buNone/>
            </a:pPr>
            <a:endParaRPr lang="tr-TR" dirty="0"/>
          </a:p>
        </p:txBody>
      </p:sp>
    </p:spTree>
    <p:extLst>
      <p:ext uri="{BB962C8B-B14F-4D97-AF65-F5344CB8AC3E}">
        <p14:creationId xmlns:p14="http://schemas.microsoft.com/office/powerpoint/2010/main" val="407850792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CC21F06-9CA4-4FFD-97AE-70E1745A0C14}"/>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C87FB36D-F421-9E90-6B97-5EB0C56E8C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3453D6D-4F31-D44F-4086-9B6F4C1058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AFDA5F8-C55D-DA04-D860-2619AB0AC5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A6585CFA-BB14-0B94-1269-69342EA24E77}"/>
              </a:ext>
            </a:extLst>
          </p:cNvPr>
          <p:cNvSpPr>
            <a:spLocks noGrp="1"/>
          </p:cNvSpPr>
          <p:nvPr>
            <p:ph type="title"/>
          </p:nvPr>
        </p:nvSpPr>
        <p:spPr>
          <a:xfrm>
            <a:off x="2231136" y="467418"/>
            <a:ext cx="7729728" cy="1188720"/>
          </a:xfrm>
          <a:solidFill>
            <a:srgbClr val="FFFFFF"/>
          </a:solidFill>
        </p:spPr>
        <p:txBody>
          <a:bodyPr>
            <a:normAutofit/>
          </a:bodyPr>
          <a:lstStyle/>
          <a:p>
            <a:r>
              <a:rPr lang="tr-TR" b="1" dirty="0">
                <a:latin typeface="Times New Roman" panose="02020603050405020304" pitchFamily="18" charset="0"/>
                <a:cs typeface="Times New Roman" panose="02020603050405020304" pitchFamily="18" charset="0"/>
              </a:rPr>
              <a:t>SORU 38</a:t>
            </a:r>
          </a:p>
        </p:txBody>
      </p:sp>
      <p:sp>
        <p:nvSpPr>
          <p:cNvPr id="3" name="İçerik Yer Tutucusu 2">
            <a:extLst>
              <a:ext uri="{FF2B5EF4-FFF2-40B4-BE49-F238E27FC236}">
                <a16:creationId xmlns:a16="http://schemas.microsoft.com/office/drawing/2014/main" id="{24E69CCA-4BE5-9DA7-96E8-973EB18AB1B0}"/>
              </a:ext>
            </a:extLst>
          </p:cNvPr>
          <p:cNvSpPr>
            <a:spLocks noGrp="1"/>
          </p:cNvSpPr>
          <p:nvPr>
            <p:ph idx="1"/>
          </p:nvPr>
        </p:nvSpPr>
        <p:spPr>
          <a:xfrm>
            <a:off x="1706062" y="2013284"/>
            <a:ext cx="8779512" cy="3384884"/>
          </a:xfrm>
        </p:spPr>
        <p:txBody>
          <a:bodyPr>
            <a:normAutofit/>
          </a:bodyPr>
          <a:lstStyle/>
          <a:p>
            <a:pPr marL="0" indent="0">
              <a:buNone/>
            </a:pPr>
            <a:r>
              <a:rPr lang="tr-TR" dirty="0"/>
              <a:t>Aşağıdaki işlemlerden hangisinin ıslah yolu ile düzeltilmesi mümkündür?</a:t>
            </a:r>
          </a:p>
          <a:p>
            <a:pPr marL="0" indent="0">
              <a:buNone/>
            </a:pPr>
            <a:r>
              <a:rPr lang="tr-TR" dirty="0"/>
              <a:t>A)﻿﻿﻿ Bilirkişi raporu</a:t>
            </a:r>
          </a:p>
          <a:p>
            <a:pPr marL="0" indent="0">
              <a:buNone/>
            </a:pPr>
            <a:r>
              <a:rPr lang="tr-TR" dirty="0"/>
              <a:t>B)﻿﻿﻿ İsticvap tutanakları</a:t>
            </a:r>
          </a:p>
          <a:p>
            <a:pPr marL="0" indent="0">
              <a:buNone/>
            </a:pPr>
            <a:r>
              <a:rPr lang="tr-TR" dirty="0"/>
              <a:t>C)Takas def’i</a:t>
            </a:r>
          </a:p>
          <a:p>
            <a:pPr marL="0" indent="0">
              <a:buNone/>
            </a:pPr>
            <a:r>
              <a:rPr lang="tr-TR" dirty="0"/>
              <a:t>D)﻿﻿﻿Yemin teklifinin reddi</a:t>
            </a:r>
          </a:p>
          <a:p>
            <a:pPr marL="0" indent="0">
              <a:buNone/>
            </a:pPr>
            <a:r>
              <a:rPr lang="tr-TR" dirty="0"/>
              <a:t>E) Tanık beyanları</a:t>
            </a:r>
          </a:p>
          <a:p>
            <a:pPr marL="0" indent="0">
              <a:buNone/>
            </a:pPr>
            <a:endParaRPr lang="tr-TR" dirty="0"/>
          </a:p>
        </p:txBody>
      </p:sp>
    </p:spTree>
    <p:extLst>
      <p:ext uri="{BB962C8B-B14F-4D97-AF65-F5344CB8AC3E}">
        <p14:creationId xmlns:p14="http://schemas.microsoft.com/office/powerpoint/2010/main" val="1266877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9D0037B-0FD9-5657-8E5B-A06D8D405B81}"/>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E1349835-ECCF-879F-F62A-E503BF2AC1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AF1747A-1BA9-29C1-8187-5A84D6B9C8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BB766AE-F26F-978C-77AE-20172865D6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5289E43B-56A9-84DA-3B3C-2CD63381E0EC}"/>
              </a:ext>
            </a:extLst>
          </p:cNvPr>
          <p:cNvSpPr>
            <a:spLocks noGrp="1"/>
          </p:cNvSpPr>
          <p:nvPr>
            <p:ph type="title"/>
          </p:nvPr>
        </p:nvSpPr>
        <p:spPr>
          <a:xfrm>
            <a:off x="2231136" y="314747"/>
            <a:ext cx="7729728" cy="745957"/>
          </a:xfrm>
          <a:solidFill>
            <a:srgbClr val="FFFFFF"/>
          </a:solidFill>
        </p:spPr>
        <p:txBody>
          <a:bodyPr>
            <a:normAutofit/>
          </a:bodyPr>
          <a:lstStyle/>
          <a:p>
            <a:r>
              <a:rPr lang="tr-TR" sz="2200" b="1" dirty="0">
                <a:solidFill>
                  <a:schemeClr val="tx1"/>
                </a:solidFill>
                <a:latin typeface="Times New Roman" panose="02020603050405020304" pitchFamily="18" charset="0"/>
                <a:cs typeface="Times New Roman" panose="02020603050405020304" pitchFamily="18" charset="0"/>
              </a:rPr>
              <a:t>SORU 3</a:t>
            </a:r>
          </a:p>
        </p:txBody>
      </p:sp>
      <p:sp>
        <p:nvSpPr>
          <p:cNvPr id="3" name="İçerik Yer Tutucusu 2">
            <a:extLst>
              <a:ext uri="{FF2B5EF4-FFF2-40B4-BE49-F238E27FC236}">
                <a16:creationId xmlns:a16="http://schemas.microsoft.com/office/drawing/2014/main" id="{26719AF2-AB3D-A9B1-95BA-7D6B95E33FC0}"/>
              </a:ext>
            </a:extLst>
          </p:cNvPr>
          <p:cNvSpPr>
            <a:spLocks noGrp="1"/>
          </p:cNvSpPr>
          <p:nvPr>
            <p:ph idx="1"/>
          </p:nvPr>
        </p:nvSpPr>
        <p:spPr>
          <a:xfrm>
            <a:off x="1706062" y="1572126"/>
            <a:ext cx="8779512" cy="3598392"/>
          </a:xfrm>
        </p:spPr>
        <p:txBody>
          <a:bodyPr>
            <a:normAutofit/>
          </a:bodyPr>
          <a:lstStyle/>
          <a:p>
            <a:pPr marL="0" indent="0">
              <a:buNone/>
            </a:pPr>
            <a:r>
              <a:rPr lang="tr-TR" dirty="0"/>
              <a:t>6100 sayılı Hukuk Muhakemeleri Kanunu'na göre tarafların ehliyetleri ile ilgili olarak aşağıdaki ifadelerden hangisi yanlıştır?</a:t>
            </a:r>
          </a:p>
          <a:p>
            <a:pPr marL="342900" indent="-342900">
              <a:buAutoNum type="alphaUcParenR"/>
            </a:pPr>
            <a:r>
              <a:rPr lang="tr-TR" dirty="0"/>
              <a:t>﻿﻿﻿Medenî hakları kullanma ehliyetine sahip olmayanlar davada kanuni temsilcileri tarafından temsil edilir. </a:t>
            </a:r>
          </a:p>
          <a:p>
            <a:pPr marL="342900" indent="-342900">
              <a:buAutoNum type="alphaUcParenR"/>
            </a:pPr>
            <a:r>
              <a:rPr lang="tr-TR" dirty="0"/>
              <a:t>﻿﻿﻿Tüzel kişiler ise yetkili organları tarafından temsil edilir.</a:t>
            </a:r>
          </a:p>
          <a:p>
            <a:pPr marL="342900" indent="-342900">
              <a:buAutoNum type="alphaUcParenR"/>
            </a:pPr>
            <a:r>
              <a:rPr lang="tr-TR" dirty="0"/>
              <a:t> ﻿﻿﻿Dava takip yetkisi, talep sonucu hakkında hüküm alabilme yetkisidir.</a:t>
            </a:r>
          </a:p>
          <a:p>
            <a:pPr marL="342900" indent="-342900">
              <a:buAutoNum type="alphaUcParenR"/>
            </a:pPr>
            <a:r>
              <a:rPr lang="tr-TR" dirty="0"/>
              <a:t>﻿﻿﻿Dava takip yetkisi, kanunda belirtilen istisnai durumlar dışında, maddi hukuktaki tasarruf yetkisine göre tayin edilir.</a:t>
            </a:r>
          </a:p>
          <a:p>
            <a:pPr marL="342900" indent="-342900">
              <a:buAutoNum type="alphaUcParenR"/>
            </a:pPr>
            <a:r>
              <a:rPr lang="tr-TR" dirty="0"/>
              <a:t>﻿﻿﻿Tüzel kişilerin organları temsil belgelerini, dava veya cevap dilekçesiyle mahkemeye vermediği takdirde her halükarda dava açamaz ve yargılamayla ilgili hiçbir işlem yapamaz.</a:t>
            </a:r>
          </a:p>
        </p:txBody>
      </p:sp>
    </p:spTree>
    <p:extLst>
      <p:ext uri="{BB962C8B-B14F-4D97-AF65-F5344CB8AC3E}">
        <p14:creationId xmlns:p14="http://schemas.microsoft.com/office/powerpoint/2010/main" val="3042356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8E856A2E-01F6-485C-F3A7-9A77E99C1593}"/>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6666488E-4CB0-D496-81EB-1B35AE8DE4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6876939" cy="68580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13C17A67-E2A2-BD47-7428-2E1B61801F0A}"/>
              </a:ext>
            </a:extLst>
          </p:cNvPr>
          <p:cNvSpPr>
            <a:spLocks noGrp="1"/>
          </p:cNvSpPr>
          <p:nvPr>
            <p:ph type="title"/>
          </p:nvPr>
        </p:nvSpPr>
        <p:spPr>
          <a:xfrm>
            <a:off x="804672" y="1290025"/>
            <a:ext cx="5182770" cy="701613"/>
          </a:xfrm>
          <a:solidFill>
            <a:srgbClr val="FFFFFF"/>
          </a:solidFill>
          <a:ln>
            <a:solidFill>
              <a:srgbClr val="404040"/>
            </a:solidFill>
          </a:ln>
        </p:spPr>
        <p:txBody>
          <a:bodyPr>
            <a:normAutofit/>
          </a:bodyPr>
          <a:lstStyle/>
          <a:p>
            <a:r>
              <a:rPr lang="tr-TR" sz="2000" dirty="0"/>
              <a:t>SORU 4</a:t>
            </a:r>
          </a:p>
        </p:txBody>
      </p:sp>
      <p:sp>
        <p:nvSpPr>
          <p:cNvPr id="3" name="İçerik Yer Tutucusu 2">
            <a:extLst>
              <a:ext uri="{FF2B5EF4-FFF2-40B4-BE49-F238E27FC236}">
                <a16:creationId xmlns:a16="http://schemas.microsoft.com/office/drawing/2014/main" id="{1327CB1B-2BB0-8210-8CB2-5782A36E72E1}"/>
              </a:ext>
            </a:extLst>
          </p:cNvPr>
          <p:cNvSpPr>
            <a:spLocks noGrp="1"/>
          </p:cNvSpPr>
          <p:nvPr>
            <p:ph idx="1"/>
          </p:nvPr>
        </p:nvSpPr>
        <p:spPr>
          <a:xfrm>
            <a:off x="804671" y="2858703"/>
            <a:ext cx="5285791" cy="3042547"/>
          </a:xfrm>
        </p:spPr>
        <p:txBody>
          <a:bodyPr>
            <a:normAutofit lnSpcReduction="10000"/>
          </a:bodyPr>
          <a:lstStyle/>
          <a:p>
            <a:r>
              <a:rPr lang="tr-TR" dirty="0"/>
              <a:t>Adli tatile tabi olan dava ve işlerde, Kanunda tayin edilen sürelerin bitmesinin tatil zamanına rastlaması halinde, bu süreler adli tatilin bittiği günden itibaren ne kadar uzatılmış sayılır?</a:t>
            </a:r>
          </a:p>
          <a:p>
            <a:r>
              <a:rPr lang="tr-TR" dirty="0"/>
              <a:t>A) 1 gün</a:t>
            </a:r>
          </a:p>
          <a:p>
            <a:r>
              <a:rPr lang="tr-TR" dirty="0"/>
              <a:t>B) 3 gün</a:t>
            </a:r>
          </a:p>
          <a:p>
            <a:r>
              <a:rPr lang="tr-TR" dirty="0"/>
              <a:t>C) 1 hafta</a:t>
            </a:r>
          </a:p>
          <a:p>
            <a:r>
              <a:rPr lang="tr-TR" dirty="0"/>
              <a:t>D) 2 hafta</a:t>
            </a:r>
          </a:p>
          <a:p>
            <a:r>
              <a:rPr lang="tr-TR" dirty="0"/>
              <a:t>E) 1 ay</a:t>
            </a:r>
          </a:p>
          <a:p>
            <a:endParaRPr lang="tr-TR" dirty="0"/>
          </a:p>
          <a:p>
            <a:pPr marL="0" indent="0">
              <a:buNone/>
            </a:pPr>
            <a:endParaRPr lang="tr-TR" dirty="0">
              <a:solidFill>
                <a:schemeClr val="tx1"/>
              </a:solidFill>
              <a:latin typeface="Times New Roman" panose="020206030504050203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36D8F375-5125-CBBE-ECFA-0BCAA55F5B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6" y="640080"/>
            <a:ext cx="4017264" cy="5261170"/>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CD5B4CAB-344E-BA3A-CF17-2FCB60E8D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00772" y="806357"/>
            <a:ext cx="3685032" cy="492861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Tokmak">
            <a:extLst>
              <a:ext uri="{FF2B5EF4-FFF2-40B4-BE49-F238E27FC236}">
                <a16:creationId xmlns:a16="http://schemas.microsoft.com/office/drawing/2014/main" id="{272709B8-910B-A213-1E15-7B9475755B2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65364" y="1592741"/>
            <a:ext cx="3355848" cy="3355848"/>
          </a:xfrm>
          <a:prstGeom prst="rect">
            <a:avLst/>
          </a:prstGeom>
        </p:spPr>
      </p:pic>
    </p:spTree>
    <p:extLst>
      <p:ext uri="{BB962C8B-B14F-4D97-AF65-F5344CB8AC3E}">
        <p14:creationId xmlns:p14="http://schemas.microsoft.com/office/powerpoint/2010/main" val="2049471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a:extLst>
            <a:ext uri="{FF2B5EF4-FFF2-40B4-BE49-F238E27FC236}">
              <a16:creationId xmlns:a16="http://schemas.microsoft.com/office/drawing/2014/main" id="{DB7C3D49-5AE9-FF3E-4E95-88A62C0153BC}"/>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635CF432-863C-690A-F111-CD6645DBD7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6876939" cy="68580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855E2A37-815D-66B6-6A97-7860C4811E38}"/>
              </a:ext>
            </a:extLst>
          </p:cNvPr>
          <p:cNvSpPr>
            <a:spLocks noGrp="1"/>
          </p:cNvSpPr>
          <p:nvPr>
            <p:ph type="title"/>
          </p:nvPr>
        </p:nvSpPr>
        <p:spPr>
          <a:xfrm>
            <a:off x="804672" y="1290025"/>
            <a:ext cx="5182770" cy="701613"/>
          </a:xfrm>
          <a:solidFill>
            <a:srgbClr val="FFFFFF"/>
          </a:solidFill>
          <a:ln>
            <a:solidFill>
              <a:srgbClr val="404040"/>
            </a:solidFill>
          </a:ln>
        </p:spPr>
        <p:txBody>
          <a:bodyPr>
            <a:normAutofit/>
          </a:bodyPr>
          <a:lstStyle/>
          <a:p>
            <a:r>
              <a:rPr lang="tr-TR" sz="2000" dirty="0"/>
              <a:t>SORU 5</a:t>
            </a:r>
          </a:p>
        </p:txBody>
      </p:sp>
      <p:sp>
        <p:nvSpPr>
          <p:cNvPr id="3" name="İçerik Yer Tutucusu 2">
            <a:extLst>
              <a:ext uri="{FF2B5EF4-FFF2-40B4-BE49-F238E27FC236}">
                <a16:creationId xmlns:a16="http://schemas.microsoft.com/office/drawing/2014/main" id="{947A45AB-8CB1-6977-74D7-785B2308452A}"/>
              </a:ext>
            </a:extLst>
          </p:cNvPr>
          <p:cNvSpPr>
            <a:spLocks noGrp="1"/>
          </p:cNvSpPr>
          <p:nvPr>
            <p:ph idx="1"/>
          </p:nvPr>
        </p:nvSpPr>
        <p:spPr>
          <a:xfrm>
            <a:off x="804671" y="2858703"/>
            <a:ext cx="5285791" cy="3042547"/>
          </a:xfrm>
        </p:spPr>
        <p:txBody>
          <a:bodyPr>
            <a:normAutofit/>
          </a:bodyPr>
          <a:lstStyle/>
          <a:p>
            <a:pPr marL="0" indent="0">
              <a:lnSpc>
                <a:spcPct val="90000"/>
              </a:lnSpc>
              <a:buNone/>
            </a:pPr>
            <a:r>
              <a:rPr lang="tr-TR" dirty="0">
                <a:solidFill>
                  <a:srgbClr val="404040"/>
                </a:solidFill>
              </a:rPr>
              <a:t>Davacı, davalının açık rızası olmak koşuluyla ne zaman kadar davasını geri alabilir?</a:t>
            </a:r>
          </a:p>
          <a:p>
            <a:pPr marL="0" indent="0">
              <a:lnSpc>
                <a:spcPct val="90000"/>
              </a:lnSpc>
              <a:buNone/>
            </a:pPr>
            <a:r>
              <a:rPr lang="tr-TR" dirty="0">
                <a:solidFill>
                  <a:srgbClr val="404040"/>
                </a:solidFill>
              </a:rPr>
              <a:t>A) Cevap dilekçesi verilinceye kadar</a:t>
            </a:r>
          </a:p>
          <a:p>
            <a:pPr marL="0" indent="0">
              <a:lnSpc>
                <a:spcPct val="90000"/>
              </a:lnSpc>
              <a:buNone/>
            </a:pPr>
            <a:r>
              <a:rPr lang="tr-TR" dirty="0">
                <a:solidFill>
                  <a:srgbClr val="404040"/>
                </a:solidFill>
              </a:rPr>
              <a:t>B) Cevaba cevap dilekçesi verilinceye kadar</a:t>
            </a:r>
          </a:p>
          <a:p>
            <a:pPr marL="0" indent="0">
              <a:lnSpc>
                <a:spcPct val="90000"/>
              </a:lnSpc>
              <a:buNone/>
            </a:pPr>
            <a:r>
              <a:rPr lang="tr-TR" dirty="0">
                <a:solidFill>
                  <a:srgbClr val="404040"/>
                </a:solidFill>
              </a:rPr>
              <a:t>C) İlk duruşmaya kadar</a:t>
            </a:r>
          </a:p>
          <a:p>
            <a:pPr marL="0" indent="0">
              <a:lnSpc>
                <a:spcPct val="90000"/>
              </a:lnSpc>
              <a:buNone/>
            </a:pPr>
            <a:r>
              <a:rPr lang="tr-TR" dirty="0">
                <a:solidFill>
                  <a:srgbClr val="404040"/>
                </a:solidFill>
              </a:rPr>
              <a:t>D) Karar verilinceye kadar</a:t>
            </a:r>
          </a:p>
          <a:p>
            <a:pPr marL="0" indent="0">
              <a:lnSpc>
                <a:spcPct val="90000"/>
              </a:lnSpc>
              <a:buNone/>
            </a:pPr>
            <a:r>
              <a:rPr lang="tr-TR" dirty="0">
                <a:solidFill>
                  <a:srgbClr val="404040"/>
                </a:solidFill>
              </a:rPr>
              <a:t>E) Hüküm kesinleşinceye kadar</a:t>
            </a:r>
          </a:p>
          <a:p>
            <a:endParaRPr lang="tr-TR" dirty="0"/>
          </a:p>
          <a:p>
            <a:pPr marL="0" indent="0">
              <a:buNone/>
            </a:pPr>
            <a:endParaRPr lang="tr-TR" dirty="0">
              <a:solidFill>
                <a:schemeClr val="tx1"/>
              </a:solidFill>
              <a:latin typeface="Times New Roman" panose="020206030504050203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B650D44F-4BEA-D649-7857-6072FDE468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6" y="640080"/>
            <a:ext cx="4017264" cy="5261170"/>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4AA7CEE-13DF-ECA3-2B16-8043DFA01B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00772" y="806357"/>
            <a:ext cx="3685032" cy="492861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Tokmak">
            <a:extLst>
              <a:ext uri="{FF2B5EF4-FFF2-40B4-BE49-F238E27FC236}">
                <a16:creationId xmlns:a16="http://schemas.microsoft.com/office/drawing/2014/main" id="{1738B598-E18C-8EAB-0594-71166DE3F43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65364" y="1592741"/>
            <a:ext cx="3355848" cy="3355848"/>
          </a:xfrm>
          <a:prstGeom prst="rect">
            <a:avLst/>
          </a:prstGeom>
        </p:spPr>
      </p:pic>
    </p:spTree>
    <p:extLst>
      <p:ext uri="{BB962C8B-B14F-4D97-AF65-F5344CB8AC3E}">
        <p14:creationId xmlns:p14="http://schemas.microsoft.com/office/powerpoint/2010/main" val="760194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863E31A8-C76C-2E9C-6EBE-1328B37F45CE}"/>
              </a:ext>
            </a:extLst>
          </p:cNvPr>
          <p:cNvSpPr>
            <a:spLocks noGrp="1"/>
          </p:cNvSpPr>
          <p:nvPr>
            <p:ph type="title"/>
          </p:nvPr>
        </p:nvSpPr>
        <p:spPr>
          <a:xfrm>
            <a:off x="1458478" y="246888"/>
            <a:ext cx="7729728" cy="813816"/>
          </a:xfrm>
          <a:solidFill>
            <a:srgbClr val="FFFFFF"/>
          </a:solidFill>
        </p:spPr>
        <p:txBody>
          <a:bodyPr>
            <a:normAutofit/>
          </a:bodyPr>
          <a:lstStyle/>
          <a:p>
            <a:r>
              <a:rPr lang="tr-TR" sz="2200" b="1" dirty="0">
                <a:latin typeface="Times New Roman" panose="02020603050405020304" pitchFamily="18" charset="0"/>
                <a:cs typeface="Times New Roman" panose="02020603050405020304" pitchFamily="18" charset="0"/>
              </a:rPr>
              <a:t>Soru 6</a:t>
            </a:r>
            <a:endParaRPr lang="tr-TR" sz="2200" dirty="0"/>
          </a:p>
        </p:txBody>
      </p:sp>
      <p:sp>
        <p:nvSpPr>
          <p:cNvPr id="3" name="İçerik Yer Tutucusu 2">
            <a:extLst>
              <a:ext uri="{FF2B5EF4-FFF2-40B4-BE49-F238E27FC236}">
                <a16:creationId xmlns:a16="http://schemas.microsoft.com/office/drawing/2014/main" id="{69F872A4-A06C-0F41-F4CC-673D373802A3}"/>
              </a:ext>
            </a:extLst>
          </p:cNvPr>
          <p:cNvSpPr>
            <a:spLocks noGrp="1"/>
          </p:cNvSpPr>
          <p:nvPr>
            <p:ph idx="1"/>
          </p:nvPr>
        </p:nvSpPr>
        <p:spPr>
          <a:xfrm>
            <a:off x="1706062" y="1248156"/>
            <a:ext cx="8779512" cy="4222202"/>
          </a:xfrm>
        </p:spPr>
        <p:txBody>
          <a:bodyPr>
            <a:normAutofit/>
          </a:bodyPr>
          <a:lstStyle/>
          <a:p>
            <a:pPr marL="0" indent="0">
              <a:buNone/>
            </a:pPr>
            <a:r>
              <a:rPr lang="tr-TR" dirty="0"/>
              <a:t>6100 sayılı Hukuk Muhakemeleri Kanunu'na göre ispat ile ilgili olarak aşağıdaki ifadelerden hangisi yanlıştır?</a:t>
            </a:r>
          </a:p>
          <a:p>
            <a:pPr marL="342900" indent="-342900">
              <a:buAutoNum type="alphaUcParenR"/>
            </a:pPr>
            <a:r>
              <a:rPr lang="tr-TR" dirty="0"/>
              <a:t>﻿﻿﻿Taraflar, kanunda belirtilen süre ve </a:t>
            </a:r>
            <a:r>
              <a:rPr lang="tr-TR" dirty="0" err="1"/>
              <a:t>usûle</a:t>
            </a:r>
            <a:r>
              <a:rPr lang="tr-TR" dirty="0"/>
              <a:t> uygun olarak ispat hakkına sahiptir.</a:t>
            </a:r>
          </a:p>
          <a:p>
            <a:pPr marL="342900" indent="-342900">
              <a:buAutoNum type="alphaUcParenR"/>
            </a:pPr>
            <a:r>
              <a:rPr lang="tr-TR" dirty="0"/>
              <a:t>﻿﻿﻿Hukuka aykırı olarak elde edilmiş olan deliller, mahkeme tarafından bir vakıanın ispatında dikkate alınabilir.</a:t>
            </a:r>
          </a:p>
          <a:p>
            <a:pPr marL="342900" indent="-342900">
              <a:buAutoNum type="alphaUcParenR"/>
            </a:pPr>
            <a:r>
              <a:rPr lang="tr-TR" dirty="0"/>
              <a:t>Kanunun belirli delillerle ispatını emrettiği hususlar, başka delillerle ispat olunamaz.</a:t>
            </a:r>
          </a:p>
          <a:p>
            <a:pPr marL="342900" indent="-342900">
              <a:buAutoNum type="alphaUcParenR"/>
            </a:pPr>
            <a:r>
              <a:rPr lang="tr-TR" dirty="0"/>
              <a:t>﻿﻿﻿Bir vakıanın ispatı için gösterilen delilin caiz olup olmadığına mahkemece karar verilir.</a:t>
            </a:r>
          </a:p>
          <a:p>
            <a:pPr marL="342900" indent="-342900">
              <a:buAutoNum type="alphaUcParenR"/>
            </a:pPr>
            <a:r>
              <a:rPr lang="tr-TR" dirty="0"/>
              <a:t>Çekişmeli olmaktan çıkan vakıalar için ispat gerekmez.</a:t>
            </a:r>
          </a:p>
          <a:p>
            <a:pPr marL="0" indent="0">
              <a:lnSpc>
                <a:spcPct val="90000"/>
              </a:lnSpc>
              <a:buNone/>
            </a:pPr>
            <a:endParaRPr lang="tr-TR" sz="1300" dirty="0">
              <a:solidFill>
                <a:srgbClr val="404040"/>
              </a:solidFill>
            </a:endParaRPr>
          </a:p>
        </p:txBody>
      </p:sp>
    </p:spTree>
    <p:extLst>
      <p:ext uri="{BB962C8B-B14F-4D97-AF65-F5344CB8AC3E}">
        <p14:creationId xmlns:p14="http://schemas.microsoft.com/office/powerpoint/2010/main" val="3878898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8A34A5DD-D465-8263-C4BC-317F251F2806}"/>
              </a:ext>
            </a:extLst>
          </p:cNvPr>
          <p:cNvSpPr>
            <a:spLocks noGrp="1"/>
          </p:cNvSpPr>
          <p:nvPr>
            <p:ph type="title"/>
          </p:nvPr>
        </p:nvSpPr>
        <p:spPr>
          <a:xfrm>
            <a:off x="2231136" y="200526"/>
            <a:ext cx="7729728" cy="672726"/>
          </a:xfrm>
          <a:solidFill>
            <a:srgbClr val="FFFFFF"/>
          </a:solidFill>
        </p:spPr>
        <p:txBody>
          <a:bodyPr>
            <a:normAutofit/>
          </a:bodyPr>
          <a:lstStyle/>
          <a:p>
            <a:r>
              <a:rPr lang="tr-TR" sz="2200" b="1" dirty="0">
                <a:latin typeface="Times New Roman" panose="02020603050405020304" pitchFamily="18" charset="0"/>
                <a:cs typeface="Times New Roman" panose="02020603050405020304" pitchFamily="18" charset="0"/>
              </a:rPr>
              <a:t>Soru 7</a:t>
            </a:r>
            <a:endParaRPr lang="tr-TR" sz="2200" dirty="0"/>
          </a:p>
        </p:txBody>
      </p:sp>
      <p:sp>
        <p:nvSpPr>
          <p:cNvPr id="3" name="İçerik Yer Tutucusu 2">
            <a:extLst>
              <a:ext uri="{FF2B5EF4-FFF2-40B4-BE49-F238E27FC236}">
                <a16:creationId xmlns:a16="http://schemas.microsoft.com/office/drawing/2014/main" id="{24BE9614-6049-1A5D-3C15-67C25C71C57F}"/>
              </a:ext>
            </a:extLst>
          </p:cNvPr>
          <p:cNvSpPr>
            <a:spLocks noGrp="1"/>
          </p:cNvSpPr>
          <p:nvPr>
            <p:ph idx="1"/>
          </p:nvPr>
        </p:nvSpPr>
        <p:spPr>
          <a:xfrm>
            <a:off x="1706062" y="1248156"/>
            <a:ext cx="8779512" cy="4361688"/>
          </a:xfrm>
        </p:spPr>
        <p:txBody>
          <a:bodyPr>
            <a:normAutofit/>
          </a:bodyPr>
          <a:lstStyle/>
          <a:p>
            <a:pPr marL="0" indent="0">
              <a:buNone/>
            </a:pPr>
            <a:endParaRPr lang="tr-TR" dirty="0"/>
          </a:p>
          <a:p>
            <a:pPr marL="0" indent="0">
              <a:buNone/>
            </a:pPr>
            <a:r>
              <a:rPr lang="tr-TR" dirty="0"/>
              <a:t>6100 sayılı Hukuk Muhakemeleri Kanunu'na göre aşağıdaki davalardan hangisi bilirkişinin görevini yapmakta yasaklı olduğu davalardan biri değildir?</a:t>
            </a:r>
          </a:p>
          <a:p>
            <a:pPr marL="342900" indent="-342900">
              <a:buAutoNum type="alphaUcParenR"/>
            </a:pPr>
            <a:r>
              <a:rPr lang="tr-TR" dirty="0"/>
              <a:t>Kendisine ait olan veya doğrudan doğruya ya da dolayısıyla ilgili olduğu dava</a:t>
            </a:r>
          </a:p>
          <a:p>
            <a:pPr marL="342900" indent="-342900">
              <a:buAutoNum type="alphaUcParenR"/>
            </a:pPr>
            <a:r>
              <a:rPr lang="tr-TR" dirty="0"/>
              <a:t>﻿﻿﻿Aralarında evlilik bağı kalkan eşinin davası</a:t>
            </a:r>
          </a:p>
          <a:p>
            <a:pPr marL="342900" indent="-342900">
              <a:buAutoNum type="alphaUcParenR"/>
            </a:pPr>
            <a:r>
              <a:rPr lang="tr-TR" dirty="0"/>
              <a:t>Kendisi ile arasında evlatlık bağı bulunanın davası</a:t>
            </a:r>
          </a:p>
          <a:p>
            <a:pPr marL="342900" indent="-342900">
              <a:buAutoNum type="alphaUcParenR"/>
            </a:pPr>
            <a:r>
              <a:rPr lang="tr-TR" dirty="0"/>
              <a:t>Dördüncü derece de dâhil olmak üzere kan bağı bulunanların davası</a:t>
            </a:r>
          </a:p>
          <a:p>
            <a:pPr marL="342900" indent="-342900">
              <a:buAutoNum type="alphaUcParenR"/>
            </a:pPr>
            <a:r>
              <a:rPr lang="tr-TR" dirty="0"/>
              <a:t>Nişanlısının davası</a:t>
            </a:r>
          </a:p>
          <a:p>
            <a:endParaRPr lang="tr-TR" sz="1700" dirty="0">
              <a:solidFill>
                <a:srgbClr val="404040"/>
              </a:solidFill>
            </a:endParaRPr>
          </a:p>
        </p:txBody>
      </p:sp>
    </p:spTree>
    <p:extLst>
      <p:ext uri="{BB962C8B-B14F-4D97-AF65-F5344CB8AC3E}">
        <p14:creationId xmlns:p14="http://schemas.microsoft.com/office/powerpoint/2010/main" val="1268582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4A1EDD-908C-E7FD-0449-3C6ACC1DEA8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AA00E04-D7DD-A05E-0204-A467EA09EB25}"/>
              </a:ext>
            </a:extLst>
          </p:cNvPr>
          <p:cNvSpPr>
            <a:spLocks noGrp="1"/>
          </p:cNvSpPr>
          <p:nvPr>
            <p:ph type="title"/>
          </p:nvPr>
        </p:nvSpPr>
        <p:spPr>
          <a:xfrm>
            <a:off x="804672" y="1290025"/>
            <a:ext cx="5182770" cy="701613"/>
          </a:xfrm>
          <a:solidFill>
            <a:srgbClr val="FFFFFF"/>
          </a:solidFill>
          <a:ln>
            <a:solidFill>
              <a:srgbClr val="404040"/>
            </a:solidFill>
          </a:ln>
        </p:spPr>
        <p:txBody>
          <a:bodyPr>
            <a:normAutofit/>
          </a:bodyPr>
          <a:lstStyle/>
          <a:p>
            <a:r>
              <a:rPr lang="tr-TR" sz="2000" dirty="0"/>
              <a:t>SORU 8</a:t>
            </a:r>
          </a:p>
        </p:txBody>
      </p:sp>
      <p:sp>
        <p:nvSpPr>
          <p:cNvPr id="3" name="İçerik Yer Tutucusu 2">
            <a:extLst>
              <a:ext uri="{FF2B5EF4-FFF2-40B4-BE49-F238E27FC236}">
                <a16:creationId xmlns:a16="http://schemas.microsoft.com/office/drawing/2014/main" id="{08F9DAB6-0227-8596-E9E6-AF8DEDFB15D9}"/>
              </a:ext>
            </a:extLst>
          </p:cNvPr>
          <p:cNvSpPr>
            <a:spLocks noGrp="1"/>
          </p:cNvSpPr>
          <p:nvPr>
            <p:ph idx="1"/>
          </p:nvPr>
        </p:nvSpPr>
        <p:spPr>
          <a:xfrm>
            <a:off x="804671" y="2858703"/>
            <a:ext cx="5285791" cy="3042547"/>
          </a:xfrm>
        </p:spPr>
        <p:txBody>
          <a:bodyPr>
            <a:normAutofit/>
          </a:bodyPr>
          <a:lstStyle/>
          <a:p>
            <a:pPr marL="0" indent="0" algn="just">
              <a:buNone/>
            </a:pPr>
            <a:r>
              <a:rPr lang="tr-TR" dirty="0"/>
              <a:t>6100 sayılı Hukuk Muhakemeleri Kanunu'na göre basit yargılama usulünde savunmanın genişletilmesi ve değiştirilmesi yasağı ne zaman başlar?</a:t>
            </a:r>
          </a:p>
          <a:p>
            <a:pPr marL="342900" indent="-342900">
              <a:buAutoNum type="alphaUcParenR"/>
            </a:pPr>
            <a:r>
              <a:rPr lang="tr-TR" dirty="0"/>
              <a:t>﻿﻿﻿Davanın açılmasıyla</a:t>
            </a:r>
          </a:p>
          <a:p>
            <a:pPr marL="342900" indent="-342900">
              <a:buAutoNum type="alphaUcParenR"/>
            </a:pPr>
            <a:r>
              <a:rPr lang="tr-TR" dirty="0"/>
              <a:t>Cevap dilekçesinin verilmesiyle</a:t>
            </a:r>
          </a:p>
          <a:p>
            <a:pPr marL="342900" indent="-342900">
              <a:buAutoNum type="alphaUcParenR"/>
            </a:pPr>
            <a:r>
              <a:rPr lang="tr-TR" dirty="0"/>
              <a:t>Cevaba cevap dilekçesinin verilmesiyle</a:t>
            </a:r>
          </a:p>
          <a:p>
            <a:pPr marL="342900" indent="-342900">
              <a:buAutoNum type="alphaUcParenR"/>
            </a:pPr>
            <a:r>
              <a:rPr lang="tr-TR" dirty="0"/>
              <a:t>İkinci cevap dilekçesinin verilmesiyle</a:t>
            </a:r>
          </a:p>
          <a:p>
            <a:pPr marL="342900" indent="-342900">
              <a:buAutoNum type="alphaUcParenR"/>
            </a:pPr>
            <a:r>
              <a:rPr lang="tr-TR" dirty="0"/>
              <a:t> İlk duruşmanın yapılmasıyla</a:t>
            </a:r>
          </a:p>
          <a:p>
            <a:endParaRPr lang="tr-TR" dirty="0"/>
          </a:p>
          <a:p>
            <a:pPr marL="0" indent="0">
              <a:buNone/>
            </a:pPr>
            <a:endParaRPr lang="tr-TR" dirty="0">
              <a:solidFill>
                <a:schemeClr val="tx1"/>
              </a:solidFill>
              <a:latin typeface="Times New Roman" panose="02020603050405020304" pitchFamily="18" charset="0"/>
              <a:cs typeface="Times New Roman" panose="02020603050405020304" pitchFamily="18" charset="0"/>
            </a:endParaRPr>
          </a:p>
        </p:txBody>
      </p:sp>
      <p:pic>
        <p:nvPicPr>
          <p:cNvPr id="7" name="Graphic 6" descr="Tokmak">
            <a:extLst>
              <a:ext uri="{FF2B5EF4-FFF2-40B4-BE49-F238E27FC236}">
                <a16:creationId xmlns:a16="http://schemas.microsoft.com/office/drawing/2014/main" id="{BE1FE21E-BCCA-1008-1F02-B55A54384D9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65364" y="1592741"/>
            <a:ext cx="3355848" cy="3355848"/>
          </a:xfrm>
          <a:prstGeom prst="rect">
            <a:avLst/>
          </a:prstGeom>
        </p:spPr>
      </p:pic>
    </p:spTree>
    <p:extLst>
      <p:ext uri="{BB962C8B-B14F-4D97-AF65-F5344CB8AC3E}">
        <p14:creationId xmlns:p14="http://schemas.microsoft.com/office/powerpoint/2010/main" val="1939634819"/>
      </p:ext>
    </p:extLst>
  </p:cSld>
  <p:clrMapOvr>
    <a:masterClrMapping/>
  </p:clrMapOvr>
</p:sld>
</file>

<file path=ppt/theme/theme1.xml><?xml version="1.0" encoding="utf-8"?>
<a:theme xmlns:a="http://schemas.openxmlformats.org/drawingml/2006/main" name="Paket">
  <a:themeElements>
    <a:clrScheme name="Paket">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ke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Parcel</Template>
  <TotalTime>9962</TotalTime>
  <Words>2644</Words>
  <Application>Microsoft Macintosh PowerPoint</Application>
  <PresentationFormat>Geniş ekran</PresentationFormat>
  <Paragraphs>302</Paragraphs>
  <Slides>39</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39</vt:i4>
      </vt:variant>
    </vt:vector>
  </HeadingPairs>
  <TitlesOfParts>
    <vt:vector size="44" baseType="lpstr">
      <vt:lpstr>Aptos</vt:lpstr>
      <vt:lpstr>Arial</vt:lpstr>
      <vt:lpstr>Gill Sans MT</vt:lpstr>
      <vt:lpstr>Times New Roman</vt:lpstr>
      <vt:lpstr>Paket</vt:lpstr>
      <vt:lpstr>mEDENİ usul Hukuku  soru çözümü</vt:lpstr>
      <vt:lpstr>SORU 1</vt:lpstr>
      <vt:lpstr>SORU 2</vt:lpstr>
      <vt:lpstr>SORU 3</vt:lpstr>
      <vt:lpstr>SORU 4</vt:lpstr>
      <vt:lpstr>SORU 5</vt:lpstr>
      <vt:lpstr>Soru 6</vt:lpstr>
      <vt:lpstr>Soru 7</vt:lpstr>
      <vt:lpstr>SORU 8</vt:lpstr>
      <vt:lpstr>SORU 9</vt:lpstr>
      <vt:lpstr>Soru 10</vt:lpstr>
      <vt:lpstr>SORU 11</vt:lpstr>
      <vt:lpstr>Soru 12</vt:lpstr>
      <vt:lpstr>Soru 13</vt:lpstr>
      <vt:lpstr>Soru 14</vt:lpstr>
      <vt:lpstr>SORU 15</vt:lpstr>
      <vt:lpstr>SORU 16</vt:lpstr>
      <vt:lpstr>SORU 17 </vt:lpstr>
      <vt:lpstr>Soru 18</vt:lpstr>
      <vt:lpstr>SORU 19</vt:lpstr>
      <vt:lpstr>SORU 20</vt:lpstr>
      <vt:lpstr>Soru 21</vt:lpstr>
      <vt:lpstr>Soru 22</vt:lpstr>
      <vt:lpstr>Soru 23</vt:lpstr>
      <vt:lpstr>SORU 24</vt:lpstr>
      <vt:lpstr>SORU 25</vt:lpstr>
      <vt:lpstr>SORU 26</vt:lpstr>
      <vt:lpstr>SORU 27</vt:lpstr>
      <vt:lpstr>SORU 28</vt:lpstr>
      <vt:lpstr>SORU 29</vt:lpstr>
      <vt:lpstr>SORU 30</vt:lpstr>
      <vt:lpstr>SORU 31</vt:lpstr>
      <vt:lpstr>SORU 32</vt:lpstr>
      <vt:lpstr>SORU 33</vt:lpstr>
      <vt:lpstr>SORU 34</vt:lpstr>
      <vt:lpstr>SORU 35</vt:lpstr>
      <vt:lpstr>SORU 36</vt:lpstr>
      <vt:lpstr>SORU 37</vt:lpstr>
      <vt:lpstr>SORU 38</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tuğçe arslanpinar</dc:creator>
  <cp:lastModifiedBy>Gülsu Korkmaz</cp:lastModifiedBy>
  <cp:revision>70</cp:revision>
  <dcterms:created xsi:type="dcterms:W3CDTF">2026-04-11T15:22:59Z</dcterms:created>
  <dcterms:modified xsi:type="dcterms:W3CDTF">2026-05-08T08:38:07Z</dcterms:modified>
</cp:coreProperties>
</file>