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37"/>
  </p:notesMasterIdLst>
  <p:sldIdLst>
    <p:sldId id="323" r:id="rId2"/>
    <p:sldId id="308" r:id="rId3"/>
    <p:sldId id="324" r:id="rId4"/>
    <p:sldId id="325" r:id="rId5"/>
    <p:sldId id="326" r:id="rId6"/>
    <p:sldId id="327" r:id="rId7"/>
    <p:sldId id="314" r:id="rId8"/>
    <p:sldId id="328" r:id="rId9"/>
    <p:sldId id="313" r:id="rId10"/>
    <p:sldId id="291" r:id="rId11"/>
    <p:sldId id="329" r:id="rId12"/>
    <p:sldId id="315" r:id="rId13"/>
    <p:sldId id="316" r:id="rId14"/>
    <p:sldId id="317" r:id="rId15"/>
    <p:sldId id="318" r:id="rId16"/>
    <p:sldId id="292" r:id="rId17"/>
    <p:sldId id="293" r:id="rId18"/>
    <p:sldId id="301" r:id="rId19"/>
    <p:sldId id="302" r:id="rId20"/>
    <p:sldId id="319" r:id="rId21"/>
    <p:sldId id="294" r:id="rId22"/>
    <p:sldId id="295" r:id="rId23"/>
    <p:sldId id="303" r:id="rId24"/>
    <p:sldId id="296" r:id="rId25"/>
    <p:sldId id="320" r:id="rId26"/>
    <p:sldId id="297" r:id="rId27"/>
    <p:sldId id="298" r:id="rId28"/>
    <p:sldId id="299" r:id="rId29"/>
    <p:sldId id="300" r:id="rId30"/>
    <p:sldId id="321" r:id="rId31"/>
    <p:sldId id="322" r:id="rId32"/>
    <p:sldId id="309" r:id="rId33"/>
    <p:sldId id="310" r:id="rId34"/>
    <p:sldId id="311" r:id="rId35"/>
    <p:sldId id="312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/>
    <p:restoredTop sz="94766"/>
  </p:normalViewPr>
  <p:slideViewPr>
    <p:cSldViewPr snapToGrid="0">
      <p:cViewPr varScale="1">
        <p:scale>
          <a:sx n="119" d="100"/>
          <a:sy n="119" d="100"/>
        </p:scale>
        <p:origin x="2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BC87B-CB86-4F8F-BFE8-CDBB05A90328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2E3-2F47-4035-BB19-2441ACAB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42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B5C-55E6-F34C-AF67-5A1954B684E2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073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CBB-7860-F24A-AEF2-2D3E681263A2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410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C777-E74F-8642-95E4-AB082235F938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82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5C2E-1EEE-D049-8E46-3E78374E66A5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65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4BBD-2309-164B-9F75-0366090C8108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73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288-5CC5-A444-A2F5-ED74EFA3E748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225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D3DA-6E68-FC4F-8188-469E5335AD35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02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2400-690B-D44F-A442-87D3657DD2DD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038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231E-B059-E54B-BBA5-9375C6FE1D5A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523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49C6-22C4-0541-A243-C7AB1862636B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294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CF8D-798C-7547-A850-F56F95A3F86D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3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2A2-2E1C-A74F-B3F8-1AB0F7501411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9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AAF6-68E1-9646-B176-268609359A84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193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902-B456-F24B-9613-3B5D58289082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769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CAA2-7E7F-2C41-89AA-22EBCC26858C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86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8B36-5B47-1042-A770-6773016397D6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364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82BB1-C0C3-984B-BA38-7C4E3A23A94C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179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erkesicin.tcmb.gov.tr/wps/wcm/connect/ekonomi/hie/icerik/ufe-tuf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erkesicin.tcmb.gov.tr/wps/wcm/connect/ekonomi/hie/icerik/Enflasyon+Nedir+Vide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herkesicin.tcmb.gov.tr/wps/wcm/connect/ekonomi/hie/icerik/cekirde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herkesicin.tcmb.gov.tr/wps/wcm/connect/ekonomi/hie/icerik/senin+enflasyonu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erkesicin.tcmb.gov.tr/wps/wcm/connect/ekonomi/hie/icerik/Enflasyonun+Maliyeti+%28Video%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rkesicin.tcmb.gov.tr/wps/wcm/connect/ekonomi/hie/icerik/Fiyat+Istikrari+Buyu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TEMEL MAKROEKONOMİ SORUNLARI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Enflasyon ve Fiyat İstikrarı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55E-8C85-904A-B2B5-6A8811E0E2FF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A2C1479-2F90-FE47-9D09-9A997525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39" y="1561123"/>
            <a:ext cx="5499116" cy="45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1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Enflasyon Oranı Nasıl Ölçülür?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>
            <a:noAutofit/>
          </a:bodyPr>
          <a:lstStyle/>
          <a:p>
            <a:r>
              <a:rPr lang="tr-TR" sz="2800" b="1" dirty="0"/>
              <a:t>Enflasyon oranı, </a:t>
            </a:r>
            <a:r>
              <a:rPr lang="tr-TR" sz="2800" dirty="0"/>
              <a:t>fiyatlar genel düzeyindeki artış oranının hesaplanması şeklinde ölçülür.</a:t>
            </a:r>
          </a:p>
          <a:p>
            <a:r>
              <a:rPr lang="tr-TR" sz="2800" dirty="0"/>
              <a:t>Mal ve hizmet fiyatlarının ağırlıklı ortalaması alınır ve bu ortalama fiyattaki değişmeler incelenir.</a:t>
            </a:r>
          </a:p>
          <a:p>
            <a:r>
              <a:rPr lang="tr-TR" sz="2800" dirty="0"/>
              <a:t>Fiyatların ağırlıklı ortalamasına </a:t>
            </a:r>
            <a:r>
              <a:rPr lang="tr-TR" sz="2800" b="1" dirty="0"/>
              <a:t>fiyatlar genel düzeyi </a:t>
            </a:r>
            <a:r>
              <a:rPr lang="tr-TR" sz="2800" dirty="0"/>
              <a:t>denir. Fiyatlar genel düzeyi genellikle </a:t>
            </a:r>
            <a:r>
              <a:rPr lang="tr-TR" sz="2800" b="1" dirty="0"/>
              <a:t>fiyat endeksleri </a:t>
            </a:r>
            <a:r>
              <a:rPr lang="tr-TR" sz="2800" dirty="0"/>
              <a:t>şeklinde hesaplanır.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85F1-F207-2646-9150-E1429ADF3E36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727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699247"/>
            <a:ext cx="8915400" cy="6047916"/>
          </a:xfrm>
        </p:spPr>
        <p:txBody>
          <a:bodyPr>
            <a:noAutofit/>
          </a:bodyPr>
          <a:lstStyle/>
          <a:p>
            <a:r>
              <a:rPr lang="tr-TR" sz="2800" dirty="0"/>
              <a:t>Fiyat endeksleri </a:t>
            </a:r>
            <a:r>
              <a:rPr lang="tr-TR" sz="2800" b="1" dirty="0"/>
              <a:t>Tüketici Fiyat Endeksi (TÜFE), Üretici Fiyat Endeksi (ÜFE) </a:t>
            </a:r>
            <a:r>
              <a:rPr lang="tr-TR" sz="2800" dirty="0"/>
              <a:t>ve </a:t>
            </a:r>
            <a:r>
              <a:rPr lang="tr-TR" sz="2800" b="1" dirty="0"/>
              <a:t>GSYİH Deflatörü </a:t>
            </a:r>
            <a:r>
              <a:rPr lang="tr-TR" sz="2800" dirty="0"/>
              <a:t>olmak üzere üç çeşittir.</a:t>
            </a:r>
          </a:p>
          <a:p>
            <a:r>
              <a:rPr lang="tr-TR" sz="2800" b="1" dirty="0"/>
              <a:t>TÜFE (Tüketici Fiyat Endeksi): </a:t>
            </a:r>
            <a:r>
              <a:rPr lang="tr-TR" sz="2800" dirty="0"/>
              <a:t>Tüketicinin satın aldığı mal ve hizmet fiyatları.</a:t>
            </a:r>
          </a:p>
          <a:p>
            <a:r>
              <a:rPr lang="tr-TR" sz="2800" b="1" dirty="0"/>
              <a:t>ÜFE (Üretici Fiyat Endeksi): </a:t>
            </a:r>
            <a:r>
              <a:rPr lang="tr-TR" sz="2800" dirty="0"/>
              <a:t>Üreticilerin satış fiyatları.</a:t>
            </a:r>
          </a:p>
          <a:p>
            <a:r>
              <a:rPr lang="tr-TR" sz="2800" dirty="0"/>
              <a:t>Endeksler baz yıl üzerinden hesaplanır.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85F1-F207-2646-9150-E1429ADF3E36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58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677732"/>
            <a:ext cx="8915400" cy="6069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b="1" dirty="0"/>
              <a:t>Üretici ve Tüketici Fiyatları Nasıl Farklılaşır?</a:t>
            </a:r>
          </a:p>
          <a:p>
            <a:pPr marL="0" indent="0">
              <a:buNone/>
            </a:pPr>
            <a:endParaRPr lang="tr-TR" sz="3000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E139-AF94-7344-AC06-20ADCB200194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graphicFrame>
        <p:nvGraphicFramePr>
          <p:cNvPr id="16" name="Tablo 15">
            <a:extLst>
              <a:ext uri="{FF2B5EF4-FFF2-40B4-BE49-F238E27FC236}">
                <a16:creationId xmlns:a16="http://schemas.microsoft.com/office/drawing/2014/main" id="{4554F10D-C4D6-56BB-7AFA-1DB4DDB37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80830"/>
              </p:ext>
            </p:extLst>
          </p:nvPr>
        </p:nvGraphicFramePr>
        <p:xfrm>
          <a:off x="2530511" y="1816946"/>
          <a:ext cx="8128000" cy="255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990494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34890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TÜFE	</a:t>
                      </a:r>
                    </a:p>
                    <a:p>
                      <a:r>
                        <a:rPr lang="en-US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ÜFE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9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Tüketici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fiyatları</a:t>
                      </a:r>
                      <a:r>
                        <a:rPr lang="en-US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Üretici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fiyatları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3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Geçim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maliyetini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gösterir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Maliyet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baskısını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gösterir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56884"/>
                  </a:ext>
                </a:extLst>
              </a:tr>
              <a:tr h="630419">
                <a:tc>
                  <a:txBody>
                    <a:bodyPr/>
                    <a:lstStyle/>
                    <a:p>
                      <a:r>
                        <a:rPr lang="en-US" dirty="0" err="1"/>
                        <a:t>Maaş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artışlarında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kullanılır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Fiyat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geçişkenliğini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açıklar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2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08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357067"/>
            <a:ext cx="8915400" cy="63900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3000" b="1" dirty="0"/>
          </a:p>
          <a:p>
            <a:r>
              <a:rPr lang="tr-TR" sz="2800" dirty="0"/>
              <a:t>Üretici fiyatlarındaki artışın, tüketici fiyatları üzerinde etkili olması beklenir. </a:t>
            </a:r>
          </a:p>
          <a:p>
            <a:r>
              <a:rPr lang="tr-TR" sz="2800" dirty="0"/>
              <a:t>Örneğin, ÜFE’nin alt kalemlerinden biri olan kereste fiyatlarında yaşanan bir artışın, mobilya fiyatlarına yansıyacağı tahmin edilebilir.</a:t>
            </a:r>
          </a:p>
          <a:p>
            <a:r>
              <a:rPr lang="tr-TR" sz="2800" dirty="0"/>
              <a:t>Ancak bazen kapsam farklılığı nedeniyle iki değişkenin seyri farklılaşabilir. </a:t>
            </a:r>
          </a:p>
          <a:p>
            <a:r>
              <a:rPr lang="tr-TR" sz="2800" dirty="0"/>
              <a:t>Kısa vadede farklılaşmalar gözlemlense de, uzun vadede TÜFE ve ÜFE birbiriyle uyumlu hareket eder.</a:t>
            </a:r>
          </a:p>
          <a:p>
            <a:endParaRPr lang="tr-TR" sz="3000" b="1" dirty="0"/>
          </a:p>
          <a:p>
            <a:endParaRPr lang="tr-TR" sz="3000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CFD3-CE18-F144-819F-55CAEE1E945B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293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357067"/>
            <a:ext cx="8915400" cy="63900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3000" b="1" dirty="0"/>
          </a:p>
          <a:p>
            <a:r>
              <a:rPr lang="tr-TR" sz="2800" dirty="0"/>
              <a:t>ÜFE, döviz kuru ve ithal girdi mallarının fiyatlarından kolay etkilenir. Bu nedenle, ÜFE TÜFE’ye göre daha yüksek seviyelerde bulunur ve daha dalgalı bir şekilde hareket eder.</a:t>
            </a:r>
          </a:p>
          <a:p>
            <a:r>
              <a:rPr lang="tr-TR" sz="2800" dirty="0"/>
              <a:t>Eğer TÜFE ÜFE’den daha hızlı artıyorsa, nihai fiyatların artışı başka nedenlerden kaynaklanıyor demektir. </a:t>
            </a:r>
          </a:p>
          <a:p>
            <a:r>
              <a:rPr lang="tr-TR" sz="2800" dirty="0"/>
              <a:t>Örneğin, KDV oranları arttığında, ÜFE bu değişiklikten etkilenmezken, nihai ürünlerin fiyatları ve TÜFE’de artış gözlemlenir.</a:t>
            </a:r>
          </a:p>
          <a:p>
            <a:endParaRPr lang="tr-TR" sz="3000" b="1" dirty="0"/>
          </a:p>
          <a:p>
            <a:endParaRPr lang="tr-TR" sz="3000" b="1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4F5E-DD79-1D41-B781-F6C4768AC400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368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806824"/>
            <a:ext cx="8915400" cy="594033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Üretici ve Tüketici Fiyatları Nasıl Farklılaşır?(Video)</a:t>
            </a:r>
          </a:p>
          <a:p>
            <a:endParaRPr lang="tr-TR" sz="2000" dirty="0"/>
          </a:p>
          <a:p>
            <a:r>
              <a:rPr lang="tr-TR" sz="2000" dirty="0">
                <a:hlinkClick r:id="rId2"/>
              </a:rPr>
              <a:t>https://herkesicin.tcmb.gov.tr/wps/wcm/connect/ekonomi/hie/icerik/ufe-tufe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6EE-D6C0-D644-B290-275960D5CCC8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94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753035"/>
            <a:ext cx="8915400" cy="599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b="1" dirty="0"/>
              <a:t>Tüketici Fiyat Endeksi (TÜFE)</a:t>
            </a:r>
          </a:p>
          <a:p>
            <a:r>
              <a:rPr lang="tr-TR" sz="2800" dirty="0"/>
              <a:t>Ürün piyasalarında mal ve hizmetlerin fiyatları üretici fiyatları veya perakende fiyatlarıyla ele alınıp incelenebilir.</a:t>
            </a:r>
          </a:p>
          <a:p>
            <a:r>
              <a:rPr lang="tr-TR" sz="2800" dirty="0"/>
              <a:t>Tüketici yönünden önemli olan perakende fiyatlardır. TÜFE, perakende fiyatlara göre hesaplanan bir endekstir.</a:t>
            </a:r>
          </a:p>
          <a:p>
            <a:r>
              <a:rPr lang="tr-TR" sz="2800" dirty="0"/>
              <a:t>Tüketicinin satın alıp tükettiği mal ve hizmetlerin her birine tüketicinin bütçesinden ayırdığı pay oranında ağırlık verilir. Mal ve hizmetlerin ortalama fiyatı bu ağırlıklara göre hesaplanır.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4797-D74D-8A42-8B3E-C9AEE7B7AA62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799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204395"/>
            <a:ext cx="8915400" cy="6542768"/>
          </a:xfrm>
        </p:spPr>
        <p:txBody>
          <a:bodyPr>
            <a:noAutofit/>
          </a:bodyPr>
          <a:lstStyle/>
          <a:p>
            <a:endParaRPr lang="tr-TR" sz="2800" dirty="0"/>
          </a:p>
          <a:p>
            <a:r>
              <a:rPr lang="tr-TR" sz="2800" dirty="0"/>
              <a:t>Tüketicilerin satın alıp tükettiği çok sayıda mal ve hizmet vardır. Bunların hepsinin hesaba katılması mümkün değildir.</a:t>
            </a:r>
          </a:p>
          <a:p>
            <a:r>
              <a:rPr lang="tr-TR" sz="2800" dirty="0"/>
              <a:t>Bu sebeple, bütün mal ve hizmetleri en iyi temsil edecek şekilde belli bir sayıda mal ve hizmet ele alınır ve bunların fiyatlarındaki değişmeler incelenir.</a:t>
            </a:r>
          </a:p>
          <a:p>
            <a:r>
              <a:rPr lang="tr-TR" sz="2800" dirty="0"/>
              <a:t>Ele alınan mal ve hizmetler ile bir </a:t>
            </a:r>
            <a:r>
              <a:rPr lang="tr-TR" sz="2800" b="1" dirty="0"/>
              <a:t>mal sepeti </a:t>
            </a:r>
            <a:r>
              <a:rPr lang="tr-TR" sz="2800" dirty="0"/>
              <a:t>oluşturulur ve bireylerin bütçesinden ayırdığı paylara göre ağırlık verilir.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D7C-F050-AE4B-A591-F655F6072440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0192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215153"/>
            <a:ext cx="8915400" cy="6532010"/>
          </a:xfrm>
        </p:spPr>
        <p:txBody>
          <a:bodyPr>
            <a:noAutofit/>
          </a:bodyPr>
          <a:lstStyle/>
          <a:p>
            <a:endParaRPr lang="tr-TR" sz="3000" b="1" dirty="0"/>
          </a:p>
          <a:p>
            <a:r>
              <a:rPr lang="tr-TR" sz="3000" b="1" dirty="0"/>
              <a:t>Mal sepeti</a:t>
            </a:r>
            <a:r>
              <a:rPr lang="tr-TR" sz="3000" dirty="0"/>
              <a:t>nde bulunan ürünlere verilen ağırlıkların toplamı 1’e eşittir. </a:t>
            </a:r>
          </a:p>
          <a:p>
            <a:r>
              <a:rPr lang="tr-TR" sz="3000" dirty="0"/>
              <a:t>Her ayın belli bir gününde bu ürünlerin fiyatları öğrenilip ağırlıklı ortalaması bulunarak aylık </a:t>
            </a:r>
            <a:r>
              <a:rPr lang="tr-TR" sz="3000" b="1" dirty="0"/>
              <a:t>TÜFE</a:t>
            </a:r>
            <a:r>
              <a:rPr lang="tr-TR" sz="3000" dirty="0"/>
              <a:t> elde edilir.</a:t>
            </a:r>
          </a:p>
          <a:p>
            <a:r>
              <a:rPr lang="tr-TR" sz="3000" dirty="0"/>
              <a:t>Aylık TÜFE’lerden yıllık TÜFE hesaplanır, dolayısıyla </a:t>
            </a:r>
            <a:r>
              <a:rPr lang="tr-TR" sz="3000" b="1" dirty="0"/>
              <a:t>yıllık enflasyon oranı </a:t>
            </a:r>
            <a:r>
              <a:rPr lang="tr-TR" sz="3000" dirty="0"/>
              <a:t>hesaplanır: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1DF5-2076-3240-A5BF-5F966DEA2C4E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304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561503" y="441064"/>
                <a:ext cx="8915400" cy="6306099"/>
              </a:xfrm>
            </p:spPr>
            <p:txBody>
              <a:bodyPr>
                <a:noAutofit/>
              </a:bodyPr>
              <a:lstStyle/>
              <a:p>
                <a:endParaRPr lang="tr-TR" sz="2800" b="1" dirty="0"/>
              </a:p>
              <a:p>
                <a:r>
                  <a:rPr lang="tr-TR" sz="2800" b="1" dirty="0"/>
                  <a:t>Bir önceki yılın aynı ayına göre % değişim:</a:t>
                </a:r>
              </a:p>
              <a:p>
                <a:pPr marL="0" indent="0">
                  <a:buNone/>
                </a:pPr>
                <a:r>
                  <a:rPr lang="tr-TR" sz="3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𝐴𝑟𝑎𝑙𝚤𝑘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2004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𝐹𝐸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𝑒𝑟𝑖</m:t>
                        </m:r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𝐴𝑟𝑎𝑙𝚤𝑘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2003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𝐹𝐸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𝑒𝑟𝑖</m:t>
                        </m:r>
                      </m:den>
                    </m:f>
                    <m:r>
                      <a:rPr lang="tr-TR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113,86</m:t>
                        </m:r>
                      </m:num>
                      <m:den>
                        <m:r>
                          <a:rPr lang="tr-T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104,12</m:t>
                        </m:r>
                      </m:den>
                    </m:f>
                    <m:r>
                      <a:rPr lang="tr-T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=0,0935=%9,35</m:t>
                    </m:r>
                  </m:oMath>
                </a14:m>
                <a:endParaRPr lang="tr-TR" sz="2800" dirty="0"/>
              </a:p>
              <a:p>
                <a:pPr marL="0" indent="0">
                  <a:buNone/>
                </a:pPr>
                <a:endParaRPr lang="tr-TR" sz="2800" dirty="0"/>
              </a:p>
              <a:p>
                <a:r>
                  <a:rPr lang="tr-TR" sz="2800" b="1" dirty="0"/>
                  <a:t>Yıllık ortalama fiyattaki % değişim:</a:t>
                </a:r>
              </a:p>
              <a:p>
                <a:pPr marL="0" indent="0">
                  <a:buNone/>
                </a:pPr>
                <a:r>
                  <a:rPr lang="tr-TR" sz="2800" b="1" dirty="0"/>
                  <a:t>	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2004 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𝑦𝚤𝑙𝑙𝚤𝑘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𝑜𝑟𝑡𝑎𝑙𝑎𝑚𝑎</m:t>
                        </m:r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2003 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𝑦𝚤𝑙𝑙𝚤𝑘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𝑜𝑟𝑡𝑎𝑙𝑎𝑚𝑎</m:t>
                        </m:r>
                      </m:den>
                    </m:f>
                    <m:r>
                      <a:rPr lang="tr-TR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tr-T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tr-T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08,60</m:t>
                        </m:r>
                      </m:num>
                      <m:den>
                        <m:r>
                          <a:rPr lang="tr-T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tr-T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0,00</m:t>
                        </m:r>
                      </m:den>
                    </m:f>
                    <m:r>
                      <a:rPr lang="tr-T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86</m:t>
                    </m:r>
                    <m:r>
                      <a:rPr lang="tr-T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=%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8,6</m:t>
                    </m:r>
                  </m:oMath>
                </a14:m>
                <a:endParaRPr lang="tr-TR" sz="2800" b="1" dirty="0"/>
              </a:p>
              <a:p>
                <a:pPr marL="0" indent="0">
                  <a:buNone/>
                </a:pPr>
                <a:r>
                  <a:rPr lang="tr-TR" sz="2800" dirty="0"/>
                  <a:t>	</a:t>
                </a: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1503" y="441064"/>
                <a:ext cx="8915400" cy="6306099"/>
              </a:xfrm>
              <a:blipFill>
                <a:blip r:embed="rId2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321A-7BF2-4249-82AD-F1C5BD494B69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370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Enflasyon Nedir? (Video)</a:t>
            </a:r>
          </a:p>
          <a:p>
            <a:endParaRPr lang="tr-TR" sz="2000" dirty="0"/>
          </a:p>
          <a:p>
            <a:r>
              <a:rPr lang="tr-TR" sz="2000" dirty="0">
                <a:hlinkClick r:id="rId2"/>
              </a:rPr>
              <a:t>https://herkesicin.tcmb.gov.tr/wps/wcm/connect/ekonomi/hie/icerik/Enflasyon+Nedir+Video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32A8-B07A-F048-A5D9-1405E292DFE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429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710005"/>
            <a:ext cx="8915400" cy="603715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Çekirdek Enflasyon Nedir? (Video)</a:t>
            </a:r>
          </a:p>
          <a:p>
            <a:endParaRPr lang="tr-TR" sz="2000" dirty="0"/>
          </a:p>
          <a:p>
            <a:r>
              <a:rPr lang="tr-TR" sz="2000" dirty="0">
                <a:hlinkClick r:id="rId2"/>
              </a:rPr>
              <a:t>https://herkesicin.tcmb.gov.tr/wps/wcm/connect/ekonomi/hie/icerik/cekirdek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FB8-A34F-C548-A62D-7E85A945223A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612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613186"/>
            <a:ext cx="8915400" cy="6133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b="1" dirty="0"/>
              <a:t>Üretici Fiyat Endeksi (ÜFE)</a:t>
            </a:r>
          </a:p>
          <a:p>
            <a:r>
              <a:rPr lang="tr-TR" sz="2800" b="1" dirty="0"/>
              <a:t>ÜFE, </a:t>
            </a:r>
            <a:r>
              <a:rPr lang="tr-TR" sz="2800" dirty="0"/>
              <a:t>üreticilerin üretip sattığı hammadde, ara mal ve nihai malların fiyatlarının ağırlıklı ortalamasının hesaplanması ile elde edilir.</a:t>
            </a:r>
          </a:p>
          <a:p>
            <a:r>
              <a:rPr lang="tr-TR" sz="2800" dirty="0"/>
              <a:t>Ele alınan fiyatlar firmaların sattığı malların </a:t>
            </a:r>
            <a:r>
              <a:rPr lang="tr-TR" sz="2800" b="1" dirty="0"/>
              <a:t>fabrika çıkış fiyatları</a:t>
            </a:r>
            <a:r>
              <a:rPr lang="tr-TR" sz="2800" dirty="0"/>
              <a:t>dır.</a:t>
            </a:r>
          </a:p>
          <a:p>
            <a:r>
              <a:rPr lang="tr-TR" sz="2800" dirty="0"/>
              <a:t>ÜFE, </a:t>
            </a:r>
            <a:r>
              <a:rPr lang="tr-TR" sz="2800" b="1" dirty="0"/>
              <a:t>(1)</a:t>
            </a:r>
            <a:r>
              <a:rPr lang="tr-TR" sz="2800" dirty="0"/>
              <a:t> Tarım, avcılık ve ormancılık, </a:t>
            </a:r>
            <a:r>
              <a:rPr lang="tr-TR" sz="2800" b="1" dirty="0"/>
              <a:t>(2)</a:t>
            </a:r>
            <a:r>
              <a:rPr lang="tr-TR" sz="2800" dirty="0"/>
              <a:t> Balıkçılık, </a:t>
            </a:r>
            <a:r>
              <a:rPr lang="tr-TR" sz="2800" b="1" dirty="0"/>
              <a:t>(3)</a:t>
            </a:r>
            <a:r>
              <a:rPr lang="tr-TR" sz="2800" dirty="0"/>
              <a:t> Madencilik ve </a:t>
            </a:r>
            <a:r>
              <a:rPr lang="tr-TR" sz="2800" dirty="0" err="1"/>
              <a:t>taşocakçılığı</a:t>
            </a:r>
            <a:r>
              <a:rPr lang="tr-TR" sz="2800" dirty="0"/>
              <a:t>, </a:t>
            </a:r>
            <a:r>
              <a:rPr lang="tr-TR" sz="2800" b="1" dirty="0"/>
              <a:t>(4)</a:t>
            </a:r>
            <a:r>
              <a:rPr lang="tr-TR" sz="2800" dirty="0"/>
              <a:t> İmalat sanayi ve </a:t>
            </a:r>
            <a:r>
              <a:rPr lang="tr-TR" sz="2800" b="1" dirty="0"/>
              <a:t>(5) </a:t>
            </a:r>
            <a:r>
              <a:rPr lang="tr-TR" sz="2800" dirty="0"/>
              <a:t>Elektrik, gaz ve su sektörlerini kapsar.</a:t>
            </a:r>
          </a:p>
          <a:p>
            <a:r>
              <a:rPr lang="tr-TR" sz="2800" dirty="0"/>
              <a:t>ÜFE’de de yıllık endeksler, dolayısıyla enflasyon oranı TÜFE’deki yöntemlerle hesaplanır.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024-5EF7-6C42-BE74-C0C7FEF9BDAB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058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570155"/>
            <a:ext cx="8915400" cy="6177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b="1" dirty="0"/>
              <a:t>GSYİH Deflatörü</a:t>
            </a:r>
          </a:p>
          <a:p>
            <a:r>
              <a:rPr lang="tr-TR" sz="3000" dirty="0"/>
              <a:t>Nominal </a:t>
            </a:r>
            <a:r>
              <a:rPr lang="tr-TR" sz="3000" dirty="0" err="1"/>
              <a:t>GSYİH’daki</a:t>
            </a:r>
            <a:r>
              <a:rPr lang="tr-TR" sz="3000" dirty="0"/>
              <a:t> artışlar iki unsurdan oluşur: </a:t>
            </a:r>
            <a:r>
              <a:rPr lang="tr-TR" sz="3000" b="1" dirty="0"/>
              <a:t>Üretimdeki artışlar </a:t>
            </a:r>
            <a:r>
              <a:rPr lang="tr-TR" sz="3000" dirty="0"/>
              <a:t>ve </a:t>
            </a:r>
            <a:r>
              <a:rPr lang="tr-TR" sz="3000" b="1" dirty="0"/>
              <a:t>fiyatlardaki artışlar.</a:t>
            </a:r>
          </a:p>
          <a:p>
            <a:r>
              <a:rPr lang="tr-TR" sz="3000" dirty="0"/>
              <a:t>Reel </a:t>
            </a:r>
            <a:r>
              <a:rPr lang="tr-TR" sz="3000" dirty="0" err="1"/>
              <a:t>GSYİH’daki</a:t>
            </a:r>
            <a:r>
              <a:rPr lang="tr-TR" sz="3000" dirty="0"/>
              <a:t> artışlar ise sadece üretimdeki artışları yansıtır.</a:t>
            </a:r>
          </a:p>
          <a:p>
            <a:r>
              <a:rPr lang="tr-TR" sz="3000" dirty="0"/>
              <a:t>Nominal </a:t>
            </a:r>
            <a:r>
              <a:rPr lang="tr-TR" sz="3000" dirty="0" err="1"/>
              <a:t>GSYİH’yı</a:t>
            </a:r>
            <a:r>
              <a:rPr lang="tr-TR" sz="3000" dirty="0"/>
              <a:t> reel </a:t>
            </a:r>
            <a:r>
              <a:rPr lang="tr-TR" sz="3000" dirty="0" err="1"/>
              <a:t>GSYİH’ya</a:t>
            </a:r>
            <a:r>
              <a:rPr lang="tr-TR" sz="3000" dirty="0"/>
              <a:t> böldüğümüzde, GSYİH deflatörü olarak adlandırılan bir fiyat endeksi elde ederiz.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5890-82F0-BC49-8B56-DE3F85DF4E4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98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561503" y="785308"/>
                <a:ext cx="8915400" cy="5961855"/>
              </a:xfrm>
            </p:spPr>
            <p:txBody>
              <a:bodyPr>
                <a:noAutofit/>
              </a:bodyPr>
              <a:lstStyle/>
              <a:p>
                <a:endParaRPr lang="tr-TR" sz="3000" dirty="0"/>
              </a:p>
              <a:p>
                <a:r>
                  <a:rPr lang="tr-TR" sz="3000" dirty="0"/>
                  <a:t>Bu endeksteki değişmeler (%) bize enflasyon oranını verir. Buna </a:t>
                </a:r>
                <a:r>
                  <a:rPr lang="tr-TR" sz="3000" b="1" dirty="0"/>
                  <a:t>GSYİH deflatörü </a:t>
                </a:r>
                <a:r>
                  <a:rPr lang="tr-TR" sz="3000" dirty="0"/>
                  <a:t>veya </a:t>
                </a:r>
                <a:r>
                  <a:rPr lang="tr-TR" sz="3000" b="1" dirty="0"/>
                  <a:t>örtük fiyat deflatörü</a:t>
                </a:r>
                <a:r>
                  <a:rPr lang="tr-TR" sz="3000" dirty="0"/>
                  <a:t> denir.</a:t>
                </a:r>
              </a:p>
              <a:p>
                <a14:m>
                  <m:oMath xmlns:m="http://schemas.openxmlformats.org/officeDocument/2006/math">
                    <m:r>
                      <a:rPr lang="tr-TR" sz="3000" b="1" i="1" smtClean="0">
                        <a:latin typeface="Cambria Math" panose="02040503050406030204" pitchFamily="18" charset="0"/>
                      </a:rPr>
                      <m:t>𝑮𝑺𝒀</m:t>
                    </m:r>
                    <m:r>
                      <a:rPr lang="tr-TR" sz="3000" b="1" i="1" smtClean="0">
                        <a:latin typeface="Cambria Math" panose="02040503050406030204" pitchFamily="18" charset="0"/>
                      </a:rPr>
                      <m:t>İ</m:t>
                    </m:r>
                    <m:r>
                      <a:rPr lang="tr-TR" sz="3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tr-TR" sz="3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3000" b="1" i="1" smtClean="0">
                        <a:latin typeface="Cambria Math" panose="02040503050406030204" pitchFamily="18" charset="0"/>
                      </a:rPr>
                      <m:t>𝒅𝒆𝒇𝒍𝒂𝒕</m:t>
                    </m:r>
                    <m:r>
                      <a:rPr lang="tr-TR" sz="3000" b="1" i="1" smtClean="0">
                        <a:latin typeface="Cambria Math" panose="02040503050406030204" pitchFamily="18" charset="0"/>
                      </a:rPr>
                      <m:t>ö</m:t>
                    </m:r>
                    <m:r>
                      <a:rPr lang="tr-TR" sz="3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tr-TR" sz="3000" b="1" i="1" smtClean="0">
                        <a:latin typeface="Cambria Math" panose="02040503050406030204" pitchFamily="18" charset="0"/>
                      </a:rPr>
                      <m:t>ü=</m:t>
                    </m:r>
                    <m:f>
                      <m:fPr>
                        <m:ctrlPr>
                          <a:rPr lang="tr-TR" sz="3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𝑵𝒐𝒎𝒊𝒏𝒂𝒍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𝑮𝑺𝒀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İ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𝑹𝒆𝒆𝒍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𝑮𝑺𝒀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İ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den>
                    </m:f>
                    <m:r>
                      <a:rPr lang="tr-TR" sz="3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tr-TR" sz="3000" b="1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1503" y="785308"/>
                <a:ext cx="8915400" cy="5961855"/>
              </a:xfrm>
              <a:blipFill>
                <a:blip r:embed="rId2"/>
                <a:stretch>
                  <a:fillRect l="-1422" r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A85B-AE19-FB4A-AE73-D58806D600B9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1180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699247"/>
            <a:ext cx="8915400" cy="6047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b="1" dirty="0"/>
              <a:t>Türkiye’de Fiyat Endekslerini Kim Hazırlar?</a:t>
            </a:r>
          </a:p>
          <a:p>
            <a:r>
              <a:rPr lang="tr-TR" sz="3000" dirty="0"/>
              <a:t>Türkiye’de fiyat endekslerini hazırlayan iki kurum vardır. Bunlar Türkiye İstatistik Kurumu (TÜİK) ve İstanbul Ticaret Odası (İTO)’</a:t>
            </a:r>
            <a:r>
              <a:rPr lang="tr-TR" sz="3000" dirty="0" err="1"/>
              <a:t>dır</a:t>
            </a:r>
            <a:r>
              <a:rPr lang="tr-TR" sz="3000" dirty="0"/>
              <a:t>.</a:t>
            </a:r>
          </a:p>
          <a:p>
            <a:r>
              <a:rPr lang="tr-TR" sz="3000" dirty="0"/>
              <a:t>İTO sadece İstanbul için fiyat endeksleri hazırlamaktadır.</a:t>
            </a:r>
          </a:p>
          <a:p>
            <a:r>
              <a:rPr lang="tr-TR" sz="3000" dirty="0"/>
              <a:t>TÜİK ise, Türkiye’nin tümü için ve belli başlı şehirleri için fiyat endeksleri hazırlamaktadır.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DA77-883B-2143-A680-7EEB77232026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7764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785308"/>
            <a:ext cx="8915400" cy="596185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Senin Enflasyonun Neden Farklı?(Video)</a:t>
            </a:r>
          </a:p>
          <a:p>
            <a:endParaRPr lang="tr-TR" sz="2000" dirty="0"/>
          </a:p>
          <a:p>
            <a:r>
              <a:rPr lang="tr-TR" sz="2000" dirty="0">
                <a:hlinkClick r:id="rId2"/>
              </a:rPr>
              <a:t>https://herkesicin.tcmb.gov.tr/wps/wcm/connect/ekonomi/hie/icerik/senin+enflasyonun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804D-18E0-1D43-90B7-1C09BFF7EEFF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1107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731520"/>
            <a:ext cx="8915400" cy="6015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b="1" dirty="0"/>
              <a:t>Enflasyonun Ölçülmesinin Ekonomideki Önemi</a:t>
            </a:r>
          </a:p>
          <a:p>
            <a:r>
              <a:rPr lang="tr-TR" sz="3000" dirty="0"/>
              <a:t>Enflasyon önemli bir makroekonomik sorun olduğundan, ölçülüp değerlendirilmesi herkesi ilgilendirir.</a:t>
            </a:r>
          </a:p>
          <a:p>
            <a:r>
              <a:rPr lang="tr-TR" sz="3000" dirty="0"/>
              <a:t>Hane halkı, gelirindeki artışların yanı sıra fiyatlardaki artışlarla da ilgilenir. </a:t>
            </a:r>
          </a:p>
          <a:p>
            <a:r>
              <a:rPr lang="tr-TR" sz="3000" dirty="0"/>
              <a:t>Hane halkının geliri artabilir. Fakat, fiyatlardaki artış gelirdeki artıştan daha fazla ise, </a:t>
            </a:r>
            <a:r>
              <a:rPr lang="tr-TR" sz="3000" b="1" dirty="0"/>
              <a:t>reel olarak</a:t>
            </a:r>
            <a:r>
              <a:rPr lang="tr-TR" sz="3000" dirty="0"/>
              <a:t> hane halkının geliri azalacaktır.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8355-C3C1-414A-8A50-92D304943020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9664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561503" y="580913"/>
                <a:ext cx="8915400" cy="6166250"/>
              </a:xfrm>
            </p:spPr>
            <p:txBody>
              <a:bodyPr>
                <a:noAutofit/>
              </a:bodyPr>
              <a:lstStyle/>
              <a:p>
                <a:endParaRPr lang="tr-TR" sz="3000" dirty="0"/>
              </a:p>
              <a:p>
                <a:r>
                  <a:rPr lang="tr-TR" sz="3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tr-TR" sz="3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0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tr-TR" sz="3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sub>
                    </m:sSub>
                    <m:r>
                      <a:rPr lang="tr-TR" sz="30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3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sz="3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tr-TR" sz="3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tr-TR" sz="3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3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3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tr-TR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den>
                    </m:f>
                    <m:r>
                      <a:rPr lang="tr-TR" sz="30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3000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tr-TR" sz="3000" b="1" dirty="0"/>
              </a:p>
              <a:p>
                <a:pPr marL="0" indent="0">
                  <a:buNone/>
                </a:pPr>
                <a:r>
                  <a:rPr lang="tr-TR" sz="3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2000" dirty="0"/>
                  <a:t>= reel gelirin artış oranı</a:t>
                </a:r>
              </a:p>
              <a:p>
                <a:pPr marL="0" indent="0">
                  <a:buNone/>
                </a:pPr>
                <a:r>
                  <a:rPr lang="tr-TR" sz="2000" dirty="0"/>
                  <a:t>	</a:t>
                </a:r>
                <a:r>
                  <a:rPr lang="tr-TR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2000" dirty="0"/>
                  <a:t>= nominal gelirin artış oranı</a:t>
                </a:r>
              </a:p>
              <a:p>
                <a:pPr marL="0" indent="0">
                  <a:buNone/>
                </a:pPr>
                <a:r>
                  <a:rPr lang="tr-TR" sz="2000" dirty="0"/>
                  <a:t>	</a:t>
                </a:r>
                <a:r>
                  <a:rPr lang="tr-TR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tr-TR" sz="2000" dirty="0"/>
                  <a:t>= enflasyon oranı</a:t>
                </a:r>
              </a:p>
              <a:p>
                <a:r>
                  <a:rPr lang="tr-TR" sz="2800" dirty="0"/>
                  <a:t>Örneğin,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2800" dirty="0"/>
                  <a:t>=%40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tr-TR" sz="2800" dirty="0"/>
                  <a:t>=%60 olduğunda reel (enflasyondan arındırılmış) gelirdeki artış oranı:</a:t>
                </a:r>
              </a:p>
              <a:p>
                <a:pPr marL="0" indent="0">
                  <a:buNone/>
                </a:pPr>
                <a:r>
                  <a:rPr lang="tr-TR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b>
                    </m:sSub>
                    <m:r>
                      <a:rPr lang="tr-TR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0.40</m:t>
                        </m:r>
                      </m:num>
                      <m:den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0.60</m:t>
                        </m:r>
                      </m:den>
                    </m:f>
                    <m:r>
                      <a:rPr lang="tr-TR" sz="28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tr-TR" sz="2800" dirty="0"/>
                  <a:t>= - 0,125= - %12,5 azalmıştır.</a:t>
                </a:r>
              </a:p>
              <a:p>
                <a:pPr marL="0" indent="0">
                  <a:buNone/>
                </a:pPr>
                <a:endParaRPr lang="tr-TR" sz="28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1503" y="580913"/>
                <a:ext cx="8915400" cy="6166250"/>
              </a:xfrm>
              <a:blipFill>
                <a:blip r:embed="rId2"/>
                <a:stretch>
                  <a:fillRect l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0BFE-EBB5-DA4A-A90D-34347CEDC110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612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484094"/>
            <a:ext cx="8915400" cy="6263069"/>
          </a:xfrm>
        </p:spPr>
        <p:txBody>
          <a:bodyPr>
            <a:noAutofit/>
          </a:bodyPr>
          <a:lstStyle/>
          <a:p>
            <a:endParaRPr lang="tr-TR" sz="2800" dirty="0"/>
          </a:p>
          <a:p>
            <a:r>
              <a:rPr lang="tr-TR" sz="2800" dirty="0"/>
              <a:t>Enflasyonun ölçülmesi reel gelirin belirlenmesi yönünden önemli olduğu kadar reel faiz oranının belirlenmesi yönünden de önemlidir.</a:t>
            </a:r>
          </a:p>
          <a:p>
            <a:r>
              <a:rPr lang="tr-TR" sz="2800" dirty="0"/>
              <a:t>Bankadaki mevduatımıza ödenen faize </a:t>
            </a:r>
            <a:r>
              <a:rPr lang="tr-TR" sz="2800" b="1" dirty="0"/>
              <a:t>nominal faiz</a:t>
            </a:r>
            <a:r>
              <a:rPr lang="tr-TR" sz="2800" dirty="0"/>
              <a:t>, bu faizin mevduatımıza olan oranına da </a:t>
            </a:r>
            <a:r>
              <a:rPr lang="tr-TR" sz="2800" b="1" dirty="0"/>
              <a:t>nominal faiz oranı </a:t>
            </a:r>
            <a:r>
              <a:rPr lang="tr-TR" sz="2800" dirty="0"/>
              <a:t>denir.</a:t>
            </a:r>
          </a:p>
          <a:p>
            <a:r>
              <a:rPr lang="tr-TR" sz="2800" b="1" dirty="0"/>
              <a:t>Reel faiz oranı </a:t>
            </a:r>
            <a:r>
              <a:rPr lang="tr-TR" sz="2800" dirty="0"/>
              <a:t>ise enflasyondan arındırılmış faiz oranı olup, şu şekilde hesaplanır: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F897-49D5-254B-8E8C-E3D43CEB17E2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1922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561503" y="462579"/>
                <a:ext cx="8915400" cy="6284584"/>
              </a:xfrm>
            </p:spPr>
            <p:txBody>
              <a:bodyPr>
                <a:noAutofit/>
              </a:bodyPr>
              <a:lstStyle/>
              <a:p>
                <a:endParaRPr lang="tr-TR" sz="2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tr-TR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tr-TR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f>
                      <m:fPr>
                        <m:ctrlPr>
                          <a:rPr lang="tr-T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num>
                      <m:den>
                        <m:r>
                          <a:rPr lang="tr-TR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tr-T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den>
                    </m:f>
                    <m:r>
                      <a:rPr lang="tr-T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tr-TR" sz="3000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tr-TR" sz="2000" dirty="0"/>
                  <a:t> reel faiz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tr-TR" sz="2000" dirty="0"/>
                  <a:t>= nominal faiz ,</a:t>
                </a:r>
                <a:r>
                  <a:rPr lang="tr-TR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tr-TR" sz="2000" dirty="0"/>
                  <a:t>= enflasyon oranı</a:t>
                </a:r>
                <a:endParaRPr lang="tr-TR" sz="2000" b="1" dirty="0">
                  <a:ea typeface="Cambria Math" panose="02040503050406030204" pitchFamily="18" charset="0"/>
                </a:endParaRPr>
              </a:p>
              <a:p>
                <a:r>
                  <a:rPr lang="tr-TR" sz="2400" dirty="0"/>
                  <a:t>Örneğin, bir bankaya 1 yıl vade ile 10 bin TL yatırıyoruz, faiz oranı %50, enflasyon oranı %60. 1 yıl sonunda faiz, anapara ve faiz toplamı ve reel değeri ne olur?</a:t>
                </a:r>
              </a:p>
              <a:p>
                <a:pPr marL="0" indent="0">
                  <a:buNone/>
                </a:pPr>
                <a:r>
                  <a:rPr lang="tr-TR" sz="2400" dirty="0"/>
                  <a:t>	10 x 0,5= 5 bin TL + 10 bin TL = 15 bin TL</a:t>
                </a:r>
              </a:p>
              <a:p>
                <a:pPr marL="0" indent="0">
                  <a:buNone/>
                </a:pPr>
                <a:r>
                  <a:rPr lang="tr-TR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400" b="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400" b="0" i="1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tr-TR" sz="24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0,6</m:t>
                        </m:r>
                      </m:den>
                    </m:f>
                    <m:r>
                      <a:rPr lang="tr-T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1,5 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1,6</m:t>
                        </m:r>
                      </m:den>
                    </m:f>
                    <m:r>
                      <a:rPr lang="tr-TR" sz="24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1=− 0,0625</m:t>
                    </m:r>
                  </m:oMath>
                </a14:m>
                <a:r>
                  <a:rPr lang="tr-TR" sz="2400" dirty="0">
                    <a:ea typeface="Cambria Math" panose="02040503050406030204" pitchFamily="18" charset="0"/>
                  </a:rPr>
                  <a:t>= - %6,25</a:t>
                </a:r>
              </a:p>
              <a:p>
                <a:pPr marL="0" indent="0">
                  <a:buNone/>
                </a:pPr>
                <a:r>
                  <a:rPr lang="tr-TR" sz="2400" dirty="0">
                    <a:ea typeface="Cambria Math" panose="02040503050406030204" pitchFamily="18" charset="0"/>
                  </a:rPr>
                  <a:t>	Anapara ve faiz toplamının reel toplamının reel değeri:</a:t>
                </a:r>
              </a:p>
              <a:p>
                <a:pPr marL="0" indent="0">
                  <a:buNone/>
                </a:pPr>
                <a:r>
                  <a:rPr lang="tr-TR" sz="2400" dirty="0">
                    <a:ea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tr-T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tr-T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15 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1,6</m:t>
                        </m:r>
                      </m:den>
                    </m:f>
                  </m:oMath>
                </a14:m>
                <a:r>
                  <a:rPr lang="tr-TR" sz="2400" dirty="0">
                    <a:ea typeface="Cambria Math" panose="02040503050406030204" pitchFamily="18" charset="0"/>
                  </a:rPr>
                  <a:t> = 9,375 bin TL</a:t>
                </a:r>
              </a:p>
              <a:p>
                <a:pPr marL="0" indent="0">
                  <a:buNone/>
                </a:pPr>
                <a:r>
                  <a:rPr lang="tr-TR" sz="2400" dirty="0"/>
                  <a:t>	</a:t>
                </a:r>
              </a:p>
              <a:p>
                <a:endParaRPr lang="tr-TR" sz="3000" b="1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1503" y="462579"/>
                <a:ext cx="8915400" cy="6284584"/>
              </a:xfrm>
              <a:blipFill>
                <a:blip r:embed="rId2"/>
                <a:stretch>
                  <a:fillRect l="-1280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788E-99F5-994D-A9C5-84840A939856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854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Enflasyon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tr-TR" sz="3000" dirty="0"/>
          </a:p>
          <a:p>
            <a:r>
              <a:rPr lang="tr-TR" sz="3000" dirty="0"/>
              <a:t>Enflasyon, genel fiyat düzeyinin sürekli artmasıdır.</a:t>
            </a:r>
          </a:p>
          <a:p>
            <a:r>
              <a:rPr lang="tr-TR" sz="3000" dirty="0"/>
              <a:t>Tek bir malın fiyat artışı enflasyon değildir.</a:t>
            </a:r>
          </a:p>
          <a:p>
            <a:r>
              <a:rPr lang="tr-TR" sz="3000" dirty="0"/>
              <a:t>Satın alma gücünün azalmasına yol açar.</a:t>
            </a:r>
          </a:p>
          <a:p>
            <a:r>
              <a:rPr lang="tr-TR" sz="3000" dirty="0"/>
              <a:t>Ekonomik etkinlik, adil gelir dağılımı ve büyüme gibi temel ekonomik hedeflerin elde edilmesini zorlaştırır.</a:t>
            </a:r>
          </a:p>
          <a:p>
            <a:endParaRPr lang="tr-TR" sz="3000" dirty="0"/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32A8-B07A-F048-A5D9-1405E292DFE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768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Enflasyonu Neden İstemeyiz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61F-D1A7-C248-A965-030AF422E846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Dr. Öğr. Üyesi Dilara </a:t>
            </a:r>
            <a:r>
              <a:rPr lang="tr-TR" dirty="0" err="1"/>
              <a:t>Demirez</a:t>
            </a:r>
            <a:endParaRPr lang="tr-TR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94CB2D91-0AF2-F546-B88C-5FF8CC28A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69899"/>
            <a:ext cx="5924550" cy="347335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AB19310-1F75-F24D-8C14-8D1BA0421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9899"/>
            <a:ext cx="6096000" cy="34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3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961-B136-7A43-9F2A-D161C08FE8D9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A89441D-5948-D54D-B580-C3D621F1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17" y="978981"/>
            <a:ext cx="6171566" cy="49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29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Enflasyon Sorununa Genel Bakış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8932-F91B-7F45-8782-1C6FF1990C18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96D6A6F2-D77F-5B4E-B589-2CAFFDC8C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67" y="1638781"/>
            <a:ext cx="6129198" cy="4113835"/>
          </a:xfrm>
        </p:spPr>
      </p:pic>
    </p:spTree>
    <p:extLst>
      <p:ext uri="{BB962C8B-B14F-4D97-AF65-F5344CB8AC3E}">
        <p14:creationId xmlns:p14="http://schemas.microsoft.com/office/powerpoint/2010/main" val="3555024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6B7C-076E-B84A-8638-18E470E5FC61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745C9AE8-035E-BB46-BBB7-96CF31AC9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5" y="1289980"/>
            <a:ext cx="4645906" cy="4013540"/>
          </a:xfr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27830F3-7517-0A44-8662-06D8713B4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56" y="1289980"/>
            <a:ext cx="5377296" cy="401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2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1D00-8384-594C-B403-237D42FAA9BE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6AA4EDD-1457-D345-BF93-88B86D264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26" y="1193040"/>
            <a:ext cx="6971970" cy="4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2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BDF-2BDE-4F49-9B7C-635C8898AF8B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2BA447C-7AFC-D14A-8EC9-59BB605F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31" y="1229232"/>
            <a:ext cx="6130159" cy="43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Enflasyonun Temel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tr-TR" sz="3000" dirty="0"/>
          </a:p>
          <a:p>
            <a:r>
              <a:rPr lang="tr-TR" sz="3000" b="1" dirty="0"/>
              <a:t>Talep enflasyonu: </a:t>
            </a:r>
            <a:r>
              <a:rPr lang="tr-TR" sz="3000" dirty="0"/>
              <a:t>Toplam talebin toplam arzı aşması.</a:t>
            </a:r>
          </a:p>
          <a:p>
            <a:r>
              <a:rPr lang="tr-TR" sz="3000" b="1" dirty="0"/>
              <a:t>Maliyet enflasyonu: </a:t>
            </a:r>
            <a:r>
              <a:rPr lang="tr-TR" sz="3000" dirty="0"/>
              <a:t>Üretim maliyetlerindeki artışlar.</a:t>
            </a:r>
          </a:p>
          <a:p>
            <a:r>
              <a:rPr lang="tr-TR" sz="3000" b="1" dirty="0"/>
              <a:t>Bekleyişler (beklentiler): </a:t>
            </a:r>
            <a:r>
              <a:rPr lang="tr-TR" sz="3000" dirty="0"/>
              <a:t>Geleceğe yönelik fiyat artışı beklentileri.</a:t>
            </a:r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32A8-B07A-F048-A5D9-1405E292DFE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063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Enflasyon Türleri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tr-TR" sz="3000" dirty="0"/>
          </a:p>
          <a:p>
            <a:r>
              <a:rPr lang="tr-TR" sz="3000" dirty="0"/>
              <a:t>Ilımlı (sürünen) enflasyon</a:t>
            </a:r>
          </a:p>
          <a:p>
            <a:r>
              <a:rPr lang="tr-TR" sz="3000" dirty="0"/>
              <a:t>Yüksek enflasyon</a:t>
            </a:r>
          </a:p>
          <a:p>
            <a:r>
              <a:rPr lang="tr-TR" sz="3000" dirty="0" err="1"/>
              <a:t>Hiper</a:t>
            </a:r>
            <a:r>
              <a:rPr lang="tr-TR" sz="3000" dirty="0"/>
              <a:t> enflasyon</a:t>
            </a:r>
          </a:p>
          <a:p>
            <a:r>
              <a:rPr lang="tr-TR" sz="3000" dirty="0"/>
              <a:t>Deflasyon (genel fiyat düzeyinin düşmesi)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32A8-B07A-F048-A5D9-1405E292DFE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575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Enflasyonun Ekonomik Etkileri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tr-TR" sz="3000" dirty="0"/>
          </a:p>
          <a:p>
            <a:r>
              <a:rPr lang="tr-TR" sz="3000" dirty="0"/>
              <a:t>Gelir dağılımının bozulması</a:t>
            </a:r>
          </a:p>
          <a:p>
            <a:r>
              <a:rPr lang="tr-TR" sz="3000" dirty="0"/>
              <a:t>Tasarrufların azalması</a:t>
            </a:r>
          </a:p>
          <a:p>
            <a:r>
              <a:rPr lang="tr-TR" sz="3000" dirty="0"/>
              <a:t>Belirsizlik artışı</a:t>
            </a:r>
          </a:p>
          <a:p>
            <a:r>
              <a:rPr lang="tr-TR" sz="3000" dirty="0"/>
              <a:t>Yatırım kararlarının ertelenmesi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32A8-B07A-F048-A5D9-1405E292DFE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230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Enflasyon ve Maliyetleri (Video)</a:t>
            </a:r>
          </a:p>
          <a:p>
            <a:endParaRPr lang="tr-TR" sz="2000" dirty="0"/>
          </a:p>
          <a:p>
            <a:r>
              <a:rPr lang="tr-TR" sz="2000" dirty="0">
                <a:hlinkClick r:id="rId2"/>
              </a:rPr>
              <a:t>https://herkesicin.tcmb.gov.tr/wps/wcm/connect/ekonomi/hie/icerik/Enflasyonun+Maliyeti+%28Video%29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5CF0-7581-F541-AF4C-E6761617302B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462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Fiyat İstikrarı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tr-TR" sz="3000" dirty="0"/>
          </a:p>
          <a:p>
            <a:r>
              <a:rPr lang="tr-TR" sz="3000" dirty="0"/>
              <a:t>Fiyatların genel seviyesinin istikrarlı seyretmesi.</a:t>
            </a:r>
          </a:p>
          <a:p>
            <a:r>
              <a:rPr lang="tr-TR" sz="3000" dirty="0"/>
              <a:t>Merkez bankalarının temel hedeflerinden biridir.</a:t>
            </a:r>
          </a:p>
          <a:p>
            <a:r>
              <a:rPr lang="tr-TR" sz="3000" dirty="0"/>
              <a:t>Ekonomik büyüme ve istihdam için kritik öneme sahiptir.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32A8-B07A-F048-A5D9-1405E292DFE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173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Fiyat İstikrarının Sürdürülebilir Büyümedeki Rolü Nedir? (Video)</a:t>
            </a:r>
          </a:p>
          <a:p>
            <a:endParaRPr lang="tr-TR" sz="2000" dirty="0"/>
          </a:p>
          <a:p>
            <a:r>
              <a:rPr lang="tr-TR" sz="2000" dirty="0">
                <a:hlinkClick r:id="rId2"/>
              </a:rPr>
              <a:t>https://herkesicin.tcmb.gov.tr/wps/wcm/connect/ekonomi/hie/icerik/Fiyat+Istikrari+Buyume</a:t>
            </a:r>
            <a:endParaRPr lang="tr-TR" sz="2000" dirty="0"/>
          </a:p>
          <a:p>
            <a:endParaRPr lang="tr-TR" sz="2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6F3-49F7-0A47-835C-DC0987E7441C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7951226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11764</TotalTime>
  <Words>1561</Words>
  <Application>Microsoft Macintosh PowerPoint</Application>
  <PresentationFormat>Geniş ekran</PresentationFormat>
  <Paragraphs>223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Century Gothic</vt:lpstr>
      <vt:lpstr>Wingdings 3</vt:lpstr>
      <vt:lpstr>Duman</vt:lpstr>
      <vt:lpstr>10. TEMEL MAKROEKONOMİ SORUNLARI    Enflasyon ve Fiyat İstikrarı</vt:lpstr>
      <vt:lpstr>PowerPoint Sunusu</vt:lpstr>
      <vt:lpstr> Enflasyon Nedir?</vt:lpstr>
      <vt:lpstr> Enflasyonun Temel Nedenleri</vt:lpstr>
      <vt:lpstr> Enflasyon Türleri</vt:lpstr>
      <vt:lpstr> Enflasyonun Ekonomik Etkileri</vt:lpstr>
      <vt:lpstr>PowerPoint Sunusu</vt:lpstr>
      <vt:lpstr> Fiyat İstikrarı Nedir?</vt:lpstr>
      <vt:lpstr>PowerPoint Sunusu</vt:lpstr>
      <vt:lpstr>Enflasyon Oranı Nasıl Ölçülür?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Yüksek Enflasyonu Neden İstemeyiz</vt:lpstr>
      <vt:lpstr>PowerPoint Sunusu</vt:lpstr>
      <vt:lpstr>Enflasyon Sorununa Genel Bakış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İKT 104 GENEL İKTİSAT</dc:title>
  <dc:creator>Windows Kullanıcısı</dc:creator>
  <cp:lastModifiedBy>Microsoft Office User</cp:lastModifiedBy>
  <cp:revision>243</cp:revision>
  <dcterms:created xsi:type="dcterms:W3CDTF">2020-01-23T07:14:01Z</dcterms:created>
  <dcterms:modified xsi:type="dcterms:W3CDTF">2026-01-06T11:14:40Z</dcterms:modified>
</cp:coreProperties>
</file>