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9" r:id="rId14"/>
    <p:sldId id="265" r:id="rId15"/>
    <p:sldId id="270" r:id="rId16"/>
    <p:sldId id="271" r:id="rId17"/>
    <p:sldId id="272" r:id="rId18"/>
    <p:sldId id="273" r:id="rId19"/>
    <p:sldId id="274" r:id="rId20"/>
    <p:sldId id="275" r:id="rId21"/>
    <p:sldId id="276" r:id="rId22"/>
    <p:sldId id="277" r:id="rId23"/>
    <p:sldId id="278" r:id="rId24"/>
    <p:sldId id="280" r:id="rId25"/>
    <p:sldId id="281" r:id="rId2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0D5F6CD-75D2-43FF-AFA0-184EDD331F74}" type="datetimeFigureOut">
              <a:rPr lang="tr-TR" smtClean="0"/>
              <a:t>24.04.2020</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DD7F86-1750-4CC1-89DF-4F7B7AADA1BA}" type="slidenum">
              <a:rPr lang="tr-TR" smtClean="0"/>
              <a:t>‹#›</a:t>
            </a:fld>
            <a:endParaRPr lang="tr-TR"/>
          </a:p>
        </p:txBody>
      </p:sp>
    </p:spTree>
    <p:extLst>
      <p:ext uri="{BB962C8B-B14F-4D97-AF65-F5344CB8AC3E}">
        <p14:creationId xmlns:p14="http://schemas.microsoft.com/office/powerpoint/2010/main" val="31041505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a:t>
            </a:r>
            <a:endParaRPr lang="tr-TR" dirty="0"/>
          </a:p>
        </p:txBody>
      </p:sp>
      <p:sp>
        <p:nvSpPr>
          <p:cNvPr id="4" name="Slayt Numarası Yer Tutucusu 3"/>
          <p:cNvSpPr>
            <a:spLocks noGrp="1"/>
          </p:cNvSpPr>
          <p:nvPr>
            <p:ph type="sldNum" sz="quarter" idx="10"/>
          </p:nvPr>
        </p:nvSpPr>
        <p:spPr/>
        <p:txBody>
          <a:bodyPr/>
          <a:lstStyle/>
          <a:p>
            <a:fld id="{3CDD7F86-1750-4CC1-89DF-4F7B7AADA1BA}" type="slidenum">
              <a:rPr lang="tr-TR" smtClean="0"/>
              <a:t>2</a:t>
            </a:fld>
            <a:endParaRPr lang="tr-TR"/>
          </a:p>
        </p:txBody>
      </p:sp>
    </p:spTree>
    <p:extLst>
      <p:ext uri="{BB962C8B-B14F-4D97-AF65-F5344CB8AC3E}">
        <p14:creationId xmlns:p14="http://schemas.microsoft.com/office/powerpoint/2010/main" val="30173454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CDD7F86-1750-4CC1-89DF-4F7B7AADA1BA}" type="slidenum">
              <a:rPr lang="tr-TR" smtClean="0"/>
              <a:t>22</a:t>
            </a:fld>
            <a:endParaRPr lang="tr-TR"/>
          </a:p>
        </p:txBody>
      </p:sp>
    </p:spTree>
    <p:extLst>
      <p:ext uri="{BB962C8B-B14F-4D97-AF65-F5344CB8AC3E}">
        <p14:creationId xmlns:p14="http://schemas.microsoft.com/office/powerpoint/2010/main" val="10809274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08EFB2D8-2EFC-44A3-A83C-CECD357D809B}"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7F65DF5-360E-464E-BDAD-B61AA767A332}" type="slidenum">
              <a:rPr lang="tr-TR" smtClean="0"/>
              <a:t>‹#›</a:t>
            </a:fld>
            <a:endParaRPr lang="tr-TR"/>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tr-TR" smtClean="0"/>
              <a:t>Asıl başlık stili için tıklatın</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08EFB2D8-2EFC-44A3-A83C-CECD357D809B}"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7F65DF5-360E-464E-BDAD-B61AA767A332}" type="slidenum">
              <a:rPr lang="tr-TR" smtClean="0"/>
              <a:t>‹#›</a:t>
            </a:fld>
            <a:endParaRPr lang="tr-TR"/>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tr-TR" smtClean="0"/>
              <a:t>Asıl başlık stili için tıklatın</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8EFB2D8-2EFC-44A3-A83C-CECD357D809B}"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7F65DF5-360E-464E-BDAD-B61AA767A332}" type="slidenum">
              <a:rPr lang="tr-TR" smtClean="0"/>
              <a:t>‹#›</a:t>
            </a:fld>
            <a:endParaRPr lang="tr-T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8EFB2D8-2EFC-44A3-A83C-CECD357D809B}"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7F65DF5-360E-464E-BDAD-B61AA767A332}" type="slidenum">
              <a:rPr lang="tr-TR" smtClean="0"/>
              <a:t>‹#›</a:t>
            </a:fld>
            <a:endParaRPr lang="tr-TR"/>
          </a:p>
        </p:txBody>
      </p:sp>
      <p:sp>
        <p:nvSpPr>
          <p:cNvPr id="8" name="Title 7"/>
          <p:cNvSpPr>
            <a:spLocks noGrp="1"/>
          </p:cNvSpPr>
          <p:nvPr>
            <p:ph type="title"/>
          </p:nvPr>
        </p:nvSpPr>
        <p:spPr/>
        <p:txBody>
          <a:bodyPr/>
          <a:lstStyle/>
          <a:p>
            <a:r>
              <a:rPr lang="tr-TR" smtClean="0"/>
              <a:t>Asıl başlık stili için tıklatın</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tr-TR" smtClean="0"/>
              <a:t>Asıl başlık stili için tıklatın</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8EFB2D8-2EFC-44A3-A83C-CECD357D809B}"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7F65DF5-360E-464E-BDAD-B61AA767A332}" type="slidenum">
              <a:rPr lang="tr-TR" smtClean="0"/>
              <a:t>‹#›</a:t>
            </a:fld>
            <a:endParaRPr lang="tr-T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8EFB2D8-2EFC-44A3-A83C-CECD357D809B}" type="datetimeFigureOut">
              <a:rPr lang="tr-TR" smtClean="0"/>
              <a:t>24.04.2020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7F65DF5-360E-464E-BDAD-B61AA767A332}" type="slidenum">
              <a:rPr lang="tr-TR" smtClean="0"/>
              <a:t>‹#›</a:t>
            </a:fld>
            <a:endParaRPr lang="tr-TR"/>
          </a:p>
        </p:txBody>
      </p:sp>
      <p:sp>
        <p:nvSpPr>
          <p:cNvPr id="8" name="Title 7"/>
          <p:cNvSpPr>
            <a:spLocks noGrp="1"/>
          </p:cNvSpPr>
          <p:nvPr>
            <p:ph type="title"/>
          </p:nvPr>
        </p:nvSpPr>
        <p:spPr/>
        <p:txBody>
          <a:bodyPr/>
          <a:lstStyle/>
          <a:p>
            <a:r>
              <a:rPr lang="tr-TR" smtClean="0"/>
              <a:t>Asıl başlık stili için tıklatın</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tr-TR" smtClean="0"/>
              <a:t>Asıl metin stillerini düzenlemek için tıklatın</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08EFB2D8-2EFC-44A3-A83C-CECD357D809B}" type="datetimeFigureOut">
              <a:rPr lang="tr-TR" smtClean="0"/>
              <a:t>24.04.2020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7F65DF5-360E-464E-BDAD-B61AA767A332}" type="slidenum">
              <a:rPr lang="tr-TR" smtClean="0"/>
              <a:t>‹#›</a:t>
            </a:fld>
            <a:endParaRPr lang="tr-TR"/>
          </a:p>
        </p:txBody>
      </p:sp>
      <p:sp>
        <p:nvSpPr>
          <p:cNvPr id="10" name="Title 9"/>
          <p:cNvSpPr>
            <a:spLocks noGrp="1"/>
          </p:cNvSpPr>
          <p:nvPr>
            <p:ph type="title"/>
          </p:nvPr>
        </p:nvSpPr>
        <p:spPr/>
        <p:txBody>
          <a:bodyPr/>
          <a:lstStyle/>
          <a:p>
            <a:r>
              <a:rPr lang="tr-TR" smtClean="0"/>
              <a:t>Asıl başlık stili için tıklatın</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08EFB2D8-2EFC-44A3-A83C-CECD357D809B}" type="datetimeFigureOut">
              <a:rPr lang="tr-TR" smtClean="0"/>
              <a:t>24.04.2020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7F65DF5-360E-464E-BDAD-B61AA767A332}" type="slidenum">
              <a:rPr lang="tr-TR" smtClean="0"/>
              <a:t>‹#›</a:t>
            </a:fld>
            <a:endParaRPr lang="tr-T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EFB2D8-2EFC-44A3-A83C-CECD357D809B}" type="datetimeFigureOut">
              <a:rPr lang="tr-TR" smtClean="0"/>
              <a:t>24.04.2020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7F65DF5-360E-464E-BDAD-B61AA767A332}" type="slidenum">
              <a:rPr lang="tr-TR" smtClean="0"/>
              <a:t>‹#›</a:t>
            </a:fld>
            <a:endParaRPr lang="tr-T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tr-TR" smtClean="0"/>
              <a:t>Asıl başlık stili için tıklatın</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8EFB2D8-2EFC-44A3-A83C-CECD357D809B}" type="datetimeFigureOut">
              <a:rPr lang="tr-TR" smtClean="0"/>
              <a:t>24.04.2020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7F65DF5-360E-464E-BDAD-B61AA767A332}" type="slidenum">
              <a:rPr lang="tr-TR" smtClean="0"/>
              <a:t>‹#›</a:t>
            </a:fld>
            <a:endParaRPr lang="tr-T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8EFB2D8-2EFC-44A3-A83C-CECD357D809B}" type="datetimeFigureOut">
              <a:rPr lang="tr-TR" smtClean="0"/>
              <a:t>24.04.2020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7F65DF5-360E-464E-BDAD-B61AA767A332}" type="slidenum">
              <a:rPr lang="tr-TR" smtClean="0"/>
              <a:t>‹#›</a:t>
            </a:fld>
            <a:endParaRPr lang="tr-TR"/>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tr-TR" smtClean="0"/>
              <a:t>Asıl başlık stili için tıklatın</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08EFB2D8-2EFC-44A3-A83C-CECD357D809B}" type="datetimeFigureOut">
              <a:rPr lang="tr-TR" smtClean="0"/>
              <a:t>24.04.2020</a:t>
            </a:fld>
            <a:endParaRPr lang="tr-TR"/>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tr-TR"/>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F7F65DF5-360E-464E-BDAD-B61AA767A332}"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p:txBody>
          <a:bodyPr/>
          <a:lstStyle/>
          <a:p>
            <a:r>
              <a:rPr lang="tr-TR" dirty="0" smtClean="0"/>
              <a:t>Prof. Dr. Sevin ARSLAN</a:t>
            </a:r>
            <a:endParaRPr lang="tr-TR" dirty="0"/>
          </a:p>
        </p:txBody>
      </p:sp>
      <p:sp>
        <p:nvSpPr>
          <p:cNvPr id="2" name="Başlık 1"/>
          <p:cNvSpPr>
            <a:spLocks noGrp="1"/>
          </p:cNvSpPr>
          <p:nvPr>
            <p:ph type="ctrTitle"/>
          </p:nvPr>
        </p:nvSpPr>
        <p:spPr/>
        <p:txBody>
          <a:bodyPr/>
          <a:lstStyle/>
          <a:p>
            <a:r>
              <a:rPr lang="tr-TR" dirty="0" smtClean="0"/>
              <a:t>HALK METEOROLOJİSİ</a:t>
            </a:r>
            <a:endParaRPr lang="tr-TR" dirty="0"/>
          </a:p>
        </p:txBody>
      </p:sp>
    </p:spTree>
    <p:extLst>
      <p:ext uri="{BB962C8B-B14F-4D97-AF65-F5344CB8AC3E}">
        <p14:creationId xmlns:p14="http://schemas.microsoft.com/office/powerpoint/2010/main" val="34422076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25121"/>
            <a:ext cx="8229600" cy="883599"/>
          </a:xfrm>
        </p:spPr>
        <p:txBody>
          <a:bodyPr>
            <a:normAutofit/>
          </a:bodyPr>
          <a:lstStyle/>
          <a:p>
            <a:pPr marL="0" lvl="0" indent="0">
              <a:spcAft>
                <a:spcPts val="500"/>
              </a:spcAft>
              <a:buClr>
                <a:srgbClr val="000000"/>
              </a:buClr>
              <a:buSzPts val="1100"/>
              <a:buNone/>
              <a:tabLst>
                <a:tab pos="644525" algn="l"/>
              </a:tabLst>
            </a:pPr>
            <a:r>
              <a:rPr lang="tr-TR" sz="3200" b="1" u="none" strike="noStrike" spc="0" dirty="0" smtClean="0">
                <a:effectLst/>
                <a:latin typeface="Calibri" panose="020F0502020204030204" pitchFamily="34" charset="0"/>
                <a:ea typeface="Times New Roman"/>
                <a:cs typeface="Times New Roman"/>
              </a:rPr>
              <a:t>1. Gökteki Cisimlere Bakarak Hava Tahmini</a:t>
            </a:r>
            <a:endParaRPr lang="tr-TR" sz="3200" b="1" u="none" strike="noStrike" spc="0" dirty="0">
              <a:effectLst/>
              <a:latin typeface="Calibri" panose="020F0502020204030204" pitchFamily="34" charset="0"/>
              <a:ea typeface="Times New Roman"/>
              <a:cs typeface="Times New Roman"/>
            </a:endParaRPr>
          </a:p>
        </p:txBody>
      </p:sp>
      <p:sp>
        <p:nvSpPr>
          <p:cNvPr id="3" name="İçerik Yer Tutucusu 2"/>
          <p:cNvSpPr>
            <a:spLocks noGrp="1"/>
          </p:cNvSpPr>
          <p:nvPr>
            <p:ph sz="quarter" idx="13"/>
          </p:nvPr>
        </p:nvSpPr>
        <p:spPr>
          <a:xfrm>
            <a:off x="0" y="692696"/>
            <a:ext cx="9144000" cy="6165304"/>
          </a:xfrm>
        </p:spPr>
        <p:txBody>
          <a:bodyPr>
            <a:normAutofit/>
          </a:bodyPr>
          <a:lstStyle/>
          <a:p>
            <a:pPr indent="0" algn="just">
              <a:lnSpc>
                <a:spcPct val="160000"/>
              </a:lnSpc>
              <a:spcBef>
                <a:spcPts val="0"/>
              </a:spcBef>
              <a:buNone/>
            </a:pPr>
            <a:r>
              <a:rPr lang="tr-TR" sz="2400" b="1" dirty="0" smtClean="0">
                <a:effectLst/>
                <a:latin typeface="Calibri" panose="020F0502020204030204" pitchFamily="34" charset="0"/>
                <a:ea typeface="Times New Roman"/>
              </a:rPr>
              <a:t>a- Ayla İlgili Belirtiler:</a:t>
            </a:r>
          </a:p>
          <a:p>
            <a:pPr lvl="0" algn="just">
              <a:lnSpc>
                <a:spcPct val="160000"/>
              </a:lnSpc>
              <a:spcBef>
                <a:spcPts val="0"/>
              </a:spcBef>
              <a:buClr>
                <a:srgbClr val="000000"/>
              </a:buClr>
              <a:buSzPts val="1100"/>
              <a:buFont typeface="Symbol"/>
              <a:buChar char="-"/>
              <a:tabLst>
                <a:tab pos="589915" algn="l"/>
              </a:tabLst>
            </a:pPr>
            <a:r>
              <a:rPr lang="tr-TR" sz="2400" u="none" strike="noStrike" spc="0" dirty="0" smtClean="0">
                <a:effectLst/>
                <a:latin typeface="Calibri" panose="020F0502020204030204" pitchFamily="34" charset="0"/>
                <a:ea typeface="Times New Roman"/>
                <a:cs typeface="Times New Roman"/>
              </a:rPr>
              <a:t>Ayın etrafında halka şeklinde kırmızı, sarı, gri renkle karışık daireler görülürse, yazın kurak geçeceği, kışın bol yağışlı olacağı tahmin edilir.</a:t>
            </a:r>
          </a:p>
          <a:p>
            <a:pPr lvl="0" algn="just">
              <a:lnSpc>
                <a:spcPct val="160000"/>
              </a:lnSpc>
              <a:spcBef>
                <a:spcPts val="0"/>
              </a:spcBef>
              <a:buClr>
                <a:srgbClr val="000000"/>
              </a:buClr>
              <a:buSzPts val="1100"/>
              <a:buFont typeface="Symbol"/>
              <a:buChar char="-"/>
              <a:tabLst>
                <a:tab pos="586740" algn="l"/>
              </a:tabLst>
            </a:pPr>
            <a:r>
              <a:rPr lang="tr-TR" sz="2400" u="none" strike="noStrike" spc="0" dirty="0" smtClean="0">
                <a:effectLst/>
                <a:latin typeface="Calibri" panose="020F0502020204030204" pitchFamily="34" charset="0"/>
                <a:ea typeface="Times New Roman"/>
                <a:cs typeface="Times New Roman"/>
              </a:rPr>
              <a:t>Ay sarı renkliyse hava yağmurlu, kırmızı renkliyse hava rüzgârlı, donuk renkliyse hava bozuk, tam ise havanın iyi olacağı tahmin edilir.</a:t>
            </a:r>
          </a:p>
          <a:p>
            <a:pPr indent="0" algn="just">
              <a:lnSpc>
                <a:spcPct val="160000"/>
              </a:lnSpc>
              <a:spcBef>
                <a:spcPts val="0"/>
              </a:spcBef>
              <a:buNone/>
            </a:pPr>
            <a:r>
              <a:rPr lang="tr-TR" sz="2400" b="1" dirty="0" smtClean="0">
                <a:effectLst/>
                <a:latin typeface="Calibri" panose="020F0502020204030204" pitchFamily="34" charset="0"/>
                <a:ea typeface="Times New Roman"/>
              </a:rPr>
              <a:t>b- Güneşle İlgili Belirtiler:</a:t>
            </a:r>
            <a:endParaRPr lang="tr-TR" sz="2400" dirty="0" smtClean="0">
              <a:effectLst/>
              <a:latin typeface="Calibri" panose="020F0502020204030204" pitchFamily="34" charset="0"/>
              <a:ea typeface="Times New Roman"/>
            </a:endParaRPr>
          </a:p>
          <a:p>
            <a:pPr lvl="0" algn="just">
              <a:lnSpc>
                <a:spcPct val="160000"/>
              </a:lnSpc>
              <a:spcBef>
                <a:spcPts val="0"/>
              </a:spcBef>
              <a:buClr>
                <a:srgbClr val="000000"/>
              </a:buClr>
              <a:buSzPts val="1100"/>
              <a:buFont typeface="Symbol"/>
              <a:buChar char="-"/>
              <a:tabLst>
                <a:tab pos="593090" algn="l"/>
              </a:tabLst>
            </a:pPr>
            <a:r>
              <a:rPr lang="tr-TR" sz="2400" u="none" strike="noStrike" spc="0" dirty="0" smtClean="0">
                <a:effectLst/>
                <a:latin typeface="Calibri" panose="020F0502020204030204" pitchFamily="34" charset="0"/>
                <a:ea typeface="Times New Roman"/>
                <a:cs typeface="Times New Roman"/>
              </a:rPr>
              <a:t>Güneş bulutların arasından geç yükselirse hava iyi olur.</a:t>
            </a:r>
          </a:p>
          <a:p>
            <a:pPr lvl="0" algn="just">
              <a:lnSpc>
                <a:spcPct val="160000"/>
              </a:lnSpc>
              <a:spcBef>
                <a:spcPts val="0"/>
              </a:spcBef>
              <a:buClr>
                <a:srgbClr val="000000"/>
              </a:buClr>
              <a:buSzPts val="1100"/>
              <a:buFont typeface="Symbol"/>
              <a:buChar char="-"/>
              <a:tabLst>
                <a:tab pos="595630" algn="l"/>
              </a:tabLst>
            </a:pPr>
            <a:r>
              <a:rPr lang="tr-TR" sz="2400" u="none" strike="noStrike" spc="0" dirty="0" smtClean="0">
                <a:effectLst/>
                <a:latin typeface="Calibri" panose="020F0502020204030204" pitchFamily="34" charset="0"/>
                <a:ea typeface="Times New Roman"/>
                <a:cs typeface="Times New Roman"/>
              </a:rPr>
              <a:t>Güneşin batış yeri kızıl olursa ertesi gün hava iyi olur.</a:t>
            </a:r>
            <a:endParaRPr lang="tr-TR" sz="2400" u="none" strike="noStrike" spc="0" dirty="0">
              <a:effectLst/>
              <a:latin typeface="Calibri" panose="020F0502020204030204" pitchFamily="34" charset="0"/>
              <a:ea typeface="Times New Roman"/>
              <a:cs typeface="Times New Roman"/>
            </a:endParaRPr>
          </a:p>
        </p:txBody>
      </p:sp>
    </p:spTree>
    <p:extLst>
      <p:ext uri="{BB962C8B-B14F-4D97-AF65-F5344CB8AC3E}">
        <p14:creationId xmlns:p14="http://schemas.microsoft.com/office/powerpoint/2010/main" val="28250624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0" y="0"/>
            <a:ext cx="9036496" cy="6858000"/>
          </a:xfrm>
        </p:spPr>
        <p:txBody>
          <a:bodyPr>
            <a:normAutofit fontScale="77500" lnSpcReduction="20000"/>
          </a:bodyPr>
          <a:lstStyle/>
          <a:p>
            <a:pPr indent="0">
              <a:lnSpc>
                <a:spcPct val="170000"/>
              </a:lnSpc>
              <a:spcBef>
                <a:spcPts val="0"/>
              </a:spcBef>
              <a:buNone/>
            </a:pPr>
            <a:r>
              <a:rPr lang="tr-TR" b="1" dirty="0">
                <a:latin typeface="Times New Roman"/>
                <a:ea typeface="Times New Roman"/>
              </a:rPr>
              <a:t>c</a:t>
            </a:r>
            <a:r>
              <a:rPr lang="tr-TR" b="1" dirty="0" smtClean="0">
                <a:effectLst/>
                <a:latin typeface="Times New Roman"/>
                <a:ea typeface="Times New Roman"/>
              </a:rPr>
              <a:t>- Yıldızlarla İlgili Belirtiler:</a:t>
            </a:r>
            <a:endParaRPr lang="tr-TR" dirty="0" smtClean="0">
              <a:effectLst/>
              <a:latin typeface="Times New Roman"/>
              <a:ea typeface="Times New Roman"/>
            </a:endParaRPr>
          </a:p>
          <a:p>
            <a:pPr indent="0">
              <a:lnSpc>
                <a:spcPct val="170000"/>
              </a:lnSpc>
              <a:spcBef>
                <a:spcPts val="0"/>
              </a:spcBef>
              <a:buNone/>
            </a:pPr>
            <a:r>
              <a:rPr lang="tr-TR" dirty="0" smtClean="0">
                <a:effectLst/>
                <a:latin typeface="Times New Roman"/>
                <a:ea typeface="Times New Roman"/>
              </a:rPr>
              <a:t>-Gece yıldızlı olursa sabah hava iyi olur.</a:t>
            </a:r>
          </a:p>
          <a:p>
            <a:pPr lvl="0" algn="just">
              <a:lnSpc>
                <a:spcPct val="170000"/>
              </a:lnSpc>
              <a:spcBef>
                <a:spcPts val="0"/>
              </a:spcBef>
              <a:buClr>
                <a:srgbClr val="000000"/>
              </a:buClr>
              <a:buSzPts val="1100"/>
              <a:buFont typeface="Symbol"/>
              <a:buChar char="-"/>
              <a:tabLst>
                <a:tab pos="593090" algn="l"/>
              </a:tabLst>
            </a:pPr>
            <a:r>
              <a:rPr lang="tr-TR" u="none" strike="noStrike" spc="0" dirty="0" smtClean="0">
                <a:effectLst/>
                <a:latin typeface="Times New Roman"/>
                <a:ea typeface="Times New Roman"/>
                <a:cs typeface="Times New Roman"/>
              </a:rPr>
              <a:t>Hava gece yıldızsız, bulutlu ve gündüz sıcaksa ertesi gün hava yağışlı olur. Yıldızlar parlaklığını kaybederse don beklenir. Yıldızlar fazla ışık verirse yağmur yağar.</a:t>
            </a:r>
          </a:p>
          <a:p>
            <a:pPr indent="0">
              <a:lnSpc>
                <a:spcPct val="170000"/>
              </a:lnSpc>
              <a:spcBef>
                <a:spcPts val="0"/>
              </a:spcBef>
              <a:buNone/>
            </a:pPr>
            <a:r>
              <a:rPr lang="tr-TR" b="1" dirty="0" smtClean="0">
                <a:effectLst/>
                <a:latin typeface="Times New Roman"/>
                <a:ea typeface="Times New Roman"/>
              </a:rPr>
              <a:t>d- Bulutlarla İlgili Belirtiler:</a:t>
            </a:r>
            <a:endParaRPr lang="tr-TR" dirty="0" smtClean="0">
              <a:effectLst/>
              <a:latin typeface="Times New Roman"/>
              <a:ea typeface="Times New Roman"/>
            </a:endParaRPr>
          </a:p>
          <a:p>
            <a:pPr lvl="0">
              <a:lnSpc>
                <a:spcPct val="170000"/>
              </a:lnSpc>
              <a:spcBef>
                <a:spcPts val="0"/>
              </a:spcBef>
              <a:buClr>
                <a:srgbClr val="000000"/>
              </a:buClr>
              <a:buSzPts val="1100"/>
              <a:buFont typeface="Symbol"/>
              <a:buChar char="-"/>
              <a:tabLst>
                <a:tab pos="595630" algn="l"/>
              </a:tabLst>
            </a:pPr>
            <a:r>
              <a:rPr lang="tr-TR" u="none" strike="noStrike" spc="0" dirty="0" smtClean="0">
                <a:effectLst/>
                <a:latin typeface="Times New Roman"/>
                <a:ea typeface="Times New Roman"/>
                <a:cs typeface="Times New Roman"/>
              </a:rPr>
              <a:t>Bulutların kenarları belli değilse hava düzelir.</a:t>
            </a:r>
          </a:p>
          <a:p>
            <a:pPr lvl="0">
              <a:lnSpc>
                <a:spcPct val="170000"/>
              </a:lnSpc>
              <a:spcBef>
                <a:spcPts val="0"/>
              </a:spcBef>
              <a:buClr>
                <a:srgbClr val="000000"/>
              </a:buClr>
              <a:buSzPts val="1100"/>
              <a:buFont typeface="Symbol"/>
              <a:buChar char="-"/>
              <a:tabLst>
                <a:tab pos="595630" algn="l"/>
              </a:tabLst>
            </a:pPr>
            <a:r>
              <a:rPr lang="tr-TR" u="none" strike="noStrike" spc="0" dirty="0" smtClean="0">
                <a:effectLst/>
                <a:latin typeface="Times New Roman"/>
                <a:ea typeface="Times New Roman"/>
                <a:cs typeface="Times New Roman"/>
              </a:rPr>
              <a:t>Bulutların kenarları saçaklı ise kuvvetli rüzgâr beklenir.</a:t>
            </a:r>
          </a:p>
          <a:p>
            <a:pPr lvl="0" algn="just">
              <a:lnSpc>
                <a:spcPct val="170000"/>
              </a:lnSpc>
              <a:spcBef>
                <a:spcPts val="0"/>
              </a:spcBef>
              <a:buClr>
                <a:srgbClr val="000000"/>
              </a:buClr>
              <a:buSzPts val="1100"/>
              <a:buFont typeface="Symbol"/>
              <a:buChar char="-"/>
              <a:tabLst>
                <a:tab pos="621030" algn="l"/>
              </a:tabLst>
            </a:pPr>
            <a:r>
              <a:rPr lang="tr-TR" u="none" strike="noStrike" spc="0" dirty="0" smtClean="0">
                <a:effectLst/>
                <a:latin typeface="Times New Roman"/>
                <a:ea typeface="Times New Roman"/>
                <a:cs typeface="Times New Roman"/>
              </a:rPr>
              <a:t>Siyah beyaz bulutlar birbirine karışırsa dolu fırtına beklenir.</a:t>
            </a:r>
          </a:p>
          <a:p>
            <a:pPr lvl="0" algn="just">
              <a:lnSpc>
                <a:spcPct val="170000"/>
              </a:lnSpc>
              <a:spcBef>
                <a:spcPts val="0"/>
              </a:spcBef>
              <a:buClr>
                <a:srgbClr val="000000"/>
              </a:buClr>
              <a:buSzPts val="1100"/>
              <a:buFont typeface="Symbol"/>
              <a:buChar char="-"/>
              <a:tabLst>
                <a:tab pos="621030" algn="l"/>
              </a:tabLst>
            </a:pPr>
            <a:r>
              <a:rPr lang="tr-TR" u="none" strike="noStrike" spc="0" dirty="0" smtClean="0">
                <a:effectLst/>
                <a:latin typeface="Times New Roman"/>
                <a:ea typeface="Times New Roman"/>
                <a:cs typeface="Times New Roman"/>
              </a:rPr>
              <a:t>Güneş renkli bulutlar yağmur getirir.</a:t>
            </a:r>
          </a:p>
          <a:p>
            <a:pPr indent="457200" algn="just">
              <a:lnSpc>
                <a:spcPct val="170000"/>
              </a:lnSpc>
              <a:spcBef>
                <a:spcPts val="0"/>
              </a:spcBef>
            </a:pPr>
            <a:r>
              <a:rPr lang="tr-TR" dirty="0" smtClean="0">
                <a:effectLst/>
                <a:latin typeface="Times New Roman"/>
                <a:ea typeface="Times New Roman"/>
              </a:rPr>
              <a:t>Gökkuşağı ayın etrafında görünürse lodos ve yağmur beklenir. Gökkuşağı kırmızı renkli ve parlak olursa rüzgâr ve fırtına beklenir. İlkbahar ve sonbaharda rüzgâr akşamüstü hafif eserse sis olur. Hava çok açıksa yağmur beklenir. Doludan sonra sıcaklık azalır. Rüzgâr ters dönerse hava düzelir.</a:t>
            </a:r>
          </a:p>
          <a:p>
            <a:pPr indent="457200" algn="just">
              <a:lnSpc>
                <a:spcPct val="170000"/>
              </a:lnSpc>
              <a:spcBef>
                <a:spcPts val="0"/>
              </a:spcBef>
            </a:pPr>
            <a:r>
              <a:rPr lang="tr-TR" dirty="0" smtClean="0">
                <a:effectLst/>
                <a:latin typeface="Times New Roman"/>
                <a:ea typeface="Times New Roman"/>
              </a:rPr>
              <a:t>Güneşin doğduğu yerden çok parlak renkli gökkuşağı görülürse büyük bir yağmur gelir. Hava çok sıcaksa yağmur beklenir. Yağmur yağdığında kabarcık olursa çok yağmur yağar.</a:t>
            </a:r>
          </a:p>
          <a:p>
            <a:pPr lvl="0" algn="just">
              <a:lnSpc>
                <a:spcPct val="150000"/>
              </a:lnSpc>
              <a:spcBef>
                <a:spcPts val="0"/>
              </a:spcBef>
              <a:buClr>
                <a:srgbClr val="000000"/>
              </a:buClr>
              <a:buSzPts val="1100"/>
              <a:buFont typeface="Symbol"/>
              <a:buChar char="-"/>
              <a:tabLst>
                <a:tab pos="621030" algn="l"/>
              </a:tabLst>
            </a:pPr>
            <a:endParaRPr lang="tr-TR" u="none" strike="noStrike" spc="0" dirty="0">
              <a:effectLst/>
              <a:latin typeface="Times New Roman"/>
              <a:ea typeface="Times New Roman"/>
              <a:cs typeface="Times New Roman"/>
            </a:endParaRPr>
          </a:p>
        </p:txBody>
      </p:sp>
    </p:spTree>
    <p:extLst>
      <p:ext uri="{BB962C8B-B14F-4D97-AF65-F5344CB8AC3E}">
        <p14:creationId xmlns:p14="http://schemas.microsoft.com/office/powerpoint/2010/main" val="14209149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764704"/>
          </a:xfrm>
        </p:spPr>
        <p:txBody>
          <a:bodyPr>
            <a:noAutofit/>
          </a:bodyPr>
          <a:lstStyle/>
          <a:p>
            <a:pPr marL="0" lvl="0" indent="0" algn="just">
              <a:spcAft>
                <a:spcPts val="500"/>
              </a:spcAft>
              <a:buClr>
                <a:srgbClr val="000000"/>
              </a:buClr>
              <a:buSzPts val="1100"/>
              <a:buNone/>
              <a:tabLst>
                <a:tab pos="678815" algn="l"/>
              </a:tabLst>
            </a:pPr>
            <a:r>
              <a:rPr lang="tr-TR" sz="2800" b="1" u="none" strike="noStrike" spc="0" dirty="0" smtClean="0">
                <a:effectLst/>
                <a:latin typeface="Calibri" panose="020F0502020204030204" pitchFamily="34" charset="0"/>
                <a:ea typeface="Times New Roman"/>
                <a:cs typeface="Times New Roman"/>
              </a:rPr>
              <a:t>2. Hayvanların Hareketlerine Bakarak Hava Tahmini</a:t>
            </a:r>
            <a:br>
              <a:rPr lang="tr-TR" sz="2800" b="1" u="none" strike="noStrike" spc="0" dirty="0" smtClean="0">
                <a:effectLst/>
                <a:latin typeface="Calibri" panose="020F0502020204030204" pitchFamily="34" charset="0"/>
                <a:ea typeface="Times New Roman"/>
                <a:cs typeface="Times New Roman"/>
              </a:rPr>
            </a:br>
            <a:endParaRPr lang="tr-TR" sz="2800" dirty="0">
              <a:latin typeface="Calibri" panose="020F0502020204030204" pitchFamily="34" charset="0"/>
            </a:endParaRPr>
          </a:p>
        </p:txBody>
      </p:sp>
      <p:sp>
        <p:nvSpPr>
          <p:cNvPr id="3" name="İçerik Yer Tutucusu 2"/>
          <p:cNvSpPr>
            <a:spLocks noGrp="1"/>
          </p:cNvSpPr>
          <p:nvPr>
            <p:ph sz="quarter" idx="13"/>
          </p:nvPr>
        </p:nvSpPr>
        <p:spPr>
          <a:xfrm>
            <a:off x="107504" y="476672"/>
            <a:ext cx="9036496" cy="6381328"/>
          </a:xfrm>
        </p:spPr>
        <p:txBody>
          <a:bodyPr>
            <a:normAutofit/>
          </a:bodyPr>
          <a:lstStyle/>
          <a:p>
            <a:pPr lvl="0" algn="just">
              <a:lnSpc>
                <a:spcPct val="160000"/>
              </a:lnSpc>
              <a:spcBef>
                <a:spcPts val="0"/>
              </a:spcBef>
              <a:buClr>
                <a:srgbClr val="000000"/>
              </a:buClr>
              <a:buSzPts val="1100"/>
              <a:buFont typeface="Symbol"/>
              <a:buChar char="-"/>
              <a:tabLst>
                <a:tab pos="621030" algn="l"/>
              </a:tabLst>
            </a:pPr>
            <a:r>
              <a:rPr lang="tr-TR" u="none" strike="noStrike" spc="0" dirty="0" smtClean="0">
                <a:effectLst/>
                <a:latin typeface="Calibri" panose="020F0502020204030204" pitchFamily="34" charset="0"/>
                <a:ea typeface="Times New Roman"/>
                <a:cs typeface="Times New Roman"/>
              </a:rPr>
              <a:t>Horoz geceleyin öterse hava açık olacaktır</a:t>
            </a:r>
          </a:p>
          <a:p>
            <a:pPr lvl="0" algn="just">
              <a:lnSpc>
                <a:spcPct val="160000"/>
              </a:lnSpc>
              <a:spcBef>
                <a:spcPts val="0"/>
              </a:spcBef>
              <a:buClr>
                <a:srgbClr val="000000"/>
              </a:buClr>
              <a:buSzPts val="1100"/>
              <a:buFont typeface="Symbol"/>
              <a:buChar char="-"/>
              <a:tabLst>
                <a:tab pos="621030" algn="l"/>
              </a:tabLst>
            </a:pPr>
            <a:r>
              <a:rPr lang="tr-TR" u="none" strike="noStrike" spc="0" dirty="0" smtClean="0">
                <a:effectLst/>
                <a:latin typeface="Calibri" panose="020F0502020204030204" pitchFamily="34" charset="0"/>
                <a:ea typeface="Times New Roman"/>
                <a:cs typeface="Times New Roman"/>
              </a:rPr>
              <a:t>Ördekler neşeyle suya girer çıkarsa yağmur yağar.</a:t>
            </a:r>
          </a:p>
          <a:p>
            <a:pPr lvl="0" algn="just">
              <a:lnSpc>
                <a:spcPct val="160000"/>
              </a:lnSpc>
              <a:spcBef>
                <a:spcPts val="0"/>
              </a:spcBef>
              <a:buClr>
                <a:srgbClr val="000000"/>
              </a:buClr>
              <a:buSzPts val="1100"/>
              <a:buFont typeface="Symbol"/>
              <a:buChar char="-"/>
              <a:tabLst>
                <a:tab pos="621030" algn="l"/>
              </a:tabLst>
            </a:pPr>
            <a:r>
              <a:rPr lang="tr-TR" u="none" strike="noStrike" spc="0" dirty="0" smtClean="0">
                <a:effectLst/>
                <a:latin typeface="Calibri" panose="020F0502020204030204" pitchFamily="34" charset="0"/>
                <a:ea typeface="Times New Roman"/>
                <a:cs typeface="Times New Roman"/>
              </a:rPr>
              <a:t>Öküzler başlarını kaldırıp burunlarını yıkarsa yağmur yağar.</a:t>
            </a:r>
          </a:p>
          <a:p>
            <a:pPr lvl="0" algn="just">
              <a:lnSpc>
                <a:spcPct val="160000"/>
              </a:lnSpc>
              <a:spcBef>
                <a:spcPts val="0"/>
              </a:spcBef>
              <a:buClr>
                <a:srgbClr val="000000"/>
              </a:buClr>
              <a:buSzPts val="1100"/>
              <a:buFont typeface="Symbol"/>
              <a:buChar char="-"/>
              <a:tabLst>
                <a:tab pos="621030" algn="l"/>
              </a:tabLst>
            </a:pPr>
            <a:r>
              <a:rPr lang="tr-TR" u="none" strike="noStrike" spc="0" dirty="0" smtClean="0">
                <a:effectLst/>
                <a:latin typeface="Calibri" panose="020F0502020204030204" pitchFamily="34" charset="0"/>
                <a:ea typeface="Times New Roman"/>
                <a:cs typeface="Times New Roman"/>
              </a:rPr>
              <a:t>Martılar kıyıda uçar ve karaya konarlarsa hava kötü olur. —</a:t>
            </a:r>
          </a:p>
          <a:p>
            <a:pPr lvl="0" algn="just">
              <a:lnSpc>
                <a:spcPct val="160000"/>
              </a:lnSpc>
              <a:spcBef>
                <a:spcPts val="0"/>
              </a:spcBef>
              <a:buClr>
                <a:srgbClr val="000000"/>
              </a:buClr>
              <a:buSzPts val="1100"/>
              <a:buFont typeface="Symbol"/>
              <a:buChar char="-"/>
              <a:tabLst>
                <a:tab pos="621030" algn="l"/>
              </a:tabLst>
            </a:pPr>
            <a:r>
              <a:rPr lang="tr-TR" u="none" strike="noStrike" spc="0" dirty="0" smtClean="0">
                <a:effectLst/>
                <a:latin typeface="Calibri" panose="020F0502020204030204" pitchFamily="34" charset="0"/>
                <a:ea typeface="Times New Roman"/>
                <a:cs typeface="Times New Roman"/>
              </a:rPr>
              <a:t>Arılar çoğaldığında yağmur yağar.</a:t>
            </a:r>
          </a:p>
          <a:p>
            <a:pPr lvl="0" algn="just">
              <a:lnSpc>
                <a:spcPct val="160000"/>
              </a:lnSpc>
              <a:spcBef>
                <a:spcPts val="0"/>
              </a:spcBef>
              <a:buClr>
                <a:srgbClr val="000000"/>
              </a:buClr>
              <a:buSzPts val="1100"/>
              <a:buFont typeface="Symbol"/>
              <a:buChar char="-"/>
              <a:tabLst>
                <a:tab pos="621030" algn="l"/>
              </a:tabLst>
            </a:pPr>
            <a:r>
              <a:rPr lang="tr-TR" u="none" strike="noStrike" spc="0" dirty="0" smtClean="0">
                <a:effectLst/>
                <a:latin typeface="Calibri" panose="020F0502020204030204" pitchFamily="34" charset="0"/>
                <a:ea typeface="Times New Roman"/>
                <a:cs typeface="Times New Roman"/>
              </a:rPr>
              <a:t>Arılar kovanlarından uzaklaşırsa yağmur yağar.</a:t>
            </a:r>
          </a:p>
          <a:p>
            <a:pPr lvl="0" algn="just">
              <a:lnSpc>
                <a:spcPct val="160000"/>
              </a:lnSpc>
              <a:spcBef>
                <a:spcPts val="0"/>
              </a:spcBef>
              <a:buClr>
                <a:srgbClr val="000000"/>
              </a:buClr>
              <a:buSzPts val="1100"/>
              <a:buFont typeface="Symbol"/>
              <a:buChar char="-"/>
              <a:tabLst>
                <a:tab pos="623570" algn="l"/>
              </a:tabLst>
            </a:pPr>
            <a:r>
              <a:rPr lang="tr-TR" u="none" strike="noStrike" spc="0" dirty="0" smtClean="0">
                <a:effectLst/>
                <a:latin typeface="Calibri" panose="020F0502020204030204" pitchFamily="34" charset="0"/>
                <a:ea typeface="Times New Roman"/>
                <a:cs typeface="Times New Roman"/>
              </a:rPr>
              <a:t>Arılar sabah sürüler halinde bağlara yayılırsa yağmur yağar.</a:t>
            </a:r>
          </a:p>
          <a:p>
            <a:pPr lvl="0" algn="just">
              <a:lnSpc>
                <a:spcPct val="160000"/>
              </a:lnSpc>
              <a:spcBef>
                <a:spcPts val="0"/>
              </a:spcBef>
              <a:buClr>
                <a:srgbClr val="000000"/>
              </a:buClr>
              <a:buSzPts val="1100"/>
              <a:buFont typeface="Symbol"/>
              <a:buChar char="-"/>
              <a:tabLst>
                <a:tab pos="623570" algn="l"/>
              </a:tabLst>
            </a:pPr>
            <a:r>
              <a:rPr lang="tr-TR" u="none" strike="noStrike" spc="0" dirty="0" smtClean="0">
                <a:effectLst/>
                <a:latin typeface="Calibri" panose="020F0502020204030204" pitchFamily="34" charset="0"/>
                <a:ea typeface="Times New Roman"/>
                <a:cs typeface="Times New Roman"/>
              </a:rPr>
              <a:t>Baykuş ötmeye başladığında hava iyi olur. </a:t>
            </a:r>
          </a:p>
          <a:p>
            <a:pPr lvl="0" algn="just">
              <a:lnSpc>
                <a:spcPct val="160000"/>
              </a:lnSpc>
              <a:spcBef>
                <a:spcPts val="0"/>
              </a:spcBef>
              <a:buClr>
                <a:srgbClr val="000000"/>
              </a:buClr>
              <a:buSzPts val="1100"/>
              <a:buFont typeface="Symbol"/>
              <a:buChar char="-"/>
              <a:tabLst>
                <a:tab pos="623570" algn="l"/>
              </a:tabLst>
            </a:pPr>
            <a:r>
              <a:rPr lang="tr-TR" u="none" strike="noStrike" spc="0" dirty="0" smtClean="0">
                <a:effectLst/>
                <a:latin typeface="Calibri" panose="020F0502020204030204" pitchFamily="34" charset="0"/>
                <a:ea typeface="Times New Roman"/>
                <a:cs typeface="Times New Roman"/>
              </a:rPr>
              <a:t>Balıklar suyun dışına atlarsa yağmur yağar.</a:t>
            </a:r>
          </a:p>
          <a:p>
            <a:pPr lvl="0" algn="just">
              <a:lnSpc>
                <a:spcPct val="160000"/>
              </a:lnSpc>
              <a:spcBef>
                <a:spcPts val="0"/>
              </a:spcBef>
              <a:buClr>
                <a:srgbClr val="000000"/>
              </a:buClr>
              <a:buSzPts val="1100"/>
              <a:buFont typeface="Symbol"/>
              <a:buChar char="-"/>
              <a:tabLst>
                <a:tab pos="608330" algn="l"/>
              </a:tabLst>
            </a:pPr>
            <a:r>
              <a:rPr lang="tr-TR" u="none" strike="noStrike" spc="0" dirty="0" smtClean="0">
                <a:effectLst/>
                <a:latin typeface="Calibri" panose="020F0502020204030204" pitchFamily="34" charset="0"/>
                <a:ea typeface="Times New Roman"/>
                <a:cs typeface="Times New Roman"/>
              </a:rPr>
              <a:t>Yunus balıkları kış başlangıcında denizde çok sıçrarsa kış çetin ve uzun geçer.</a:t>
            </a:r>
          </a:p>
          <a:p>
            <a:endParaRPr lang="tr-TR" dirty="0"/>
          </a:p>
        </p:txBody>
      </p:sp>
    </p:spTree>
    <p:extLst>
      <p:ext uri="{BB962C8B-B14F-4D97-AF65-F5344CB8AC3E}">
        <p14:creationId xmlns:p14="http://schemas.microsoft.com/office/powerpoint/2010/main" val="15983795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0" y="0"/>
            <a:ext cx="9144000" cy="6741368"/>
          </a:xfrm>
        </p:spPr>
        <p:txBody>
          <a:bodyPr>
            <a:noAutofit/>
          </a:bodyPr>
          <a:lstStyle/>
          <a:p>
            <a:pPr lvl="0" algn="just">
              <a:lnSpc>
                <a:spcPct val="150000"/>
              </a:lnSpc>
              <a:spcBef>
                <a:spcPts val="0"/>
              </a:spcBef>
              <a:buClr>
                <a:srgbClr val="000000"/>
              </a:buClr>
              <a:buSzPts val="1100"/>
              <a:buFont typeface="Symbol"/>
              <a:buChar char="-"/>
              <a:tabLst>
                <a:tab pos="623570" algn="l"/>
              </a:tabLst>
            </a:pPr>
            <a:r>
              <a:rPr lang="tr-TR" sz="2100" u="none" strike="noStrike" spc="0" dirty="0" smtClean="0">
                <a:effectLst/>
                <a:latin typeface="Calibri" panose="020F0502020204030204" pitchFamily="34" charset="0"/>
                <a:ea typeface="Times New Roman"/>
                <a:cs typeface="Times New Roman"/>
              </a:rPr>
              <a:t>Lüfer balığı çok çıkarsa kış şiddetli soğuk olur.</a:t>
            </a:r>
          </a:p>
          <a:p>
            <a:pPr lvl="0" algn="just">
              <a:lnSpc>
                <a:spcPct val="150000"/>
              </a:lnSpc>
              <a:spcBef>
                <a:spcPts val="0"/>
              </a:spcBef>
              <a:buClr>
                <a:srgbClr val="000000"/>
              </a:buClr>
              <a:buSzPts val="1100"/>
              <a:buFont typeface="Symbol"/>
              <a:buChar char="-"/>
              <a:tabLst>
                <a:tab pos="623570" algn="l"/>
              </a:tabLst>
            </a:pPr>
            <a:r>
              <a:rPr lang="tr-TR" sz="2100" u="none" strike="noStrike" spc="0" dirty="0" smtClean="0">
                <a:effectLst/>
                <a:latin typeface="Calibri" panose="020F0502020204030204" pitchFamily="34" charset="0"/>
                <a:ea typeface="Times New Roman"/>
                <a:cs typeface="Times New Roman"/>
              </a:rPr>
              <a:t>Fareler çok gürültü yaparsa yağmur yağar.</a:t>
            </a:r>
          </a:p>
          <a:p>
            <a:pPr lvl="0" algn="just">
              <a:lnSpc>
                <a:spcPct val="150000"/>
              </a:lnSpc>
              <a:spcBef>
                <a:spcPts val="0"/>
              </a:spcBef>
              <a:buClr>
                <a:srgbClr val="000000"/>
              </a:buClr>
              <a:buSzPts val="1100"/>
              <a:buFont typeface="Symbol"/>
              <a:buChar char="-"/>
              <a:tabLst>
                <a:tab pos="623570" algn="l"/>
              </a:tabLst>
            </a:pPr>
            <a:r>
              <a:rPr lang="tr-TR" sz="2100" u="none" strike="noStrike" spc="0" dirty="0" smtClean="0">
                <a:effectLst/>
                <a:latin typeface="Calibri" panose="020F0502020204030204" pitchFamily="34" charset="0"/>
                <a:ea typeface="Times New Roman"/>
                <a:cs typeface="Times New Roman"/>
              </a:rPr>
              <a:t>Kümes hayvanları uyuşuk olursa yağmur yağar.</a:t>
            </a:r>
          </a:p>
          <a:p>
            <a:pPr lvl="0" algn="just">
              <a:lnSpc>
                <a:spcPct val="150000"/>
              </a:lnSpc>
              <a:spcBef>
                <a:spcPts val="0"/>
              </a:spcBef>
              <a:buClr>
                <a:srgbClr val="000000"/>
              </a:buClr>
              <a:buSzPts val="1100"/>
              <a:buFont typeface="Symbol"/>
              <a:buChar char="-"/>
              <a:tabLst>
                <a:tab pos="608330" algn="l"/>
              </a:tabLst>
            </a:pPr>
            <a:r>
              <a:rPr lang="tr-TR" sz="2100" u="none" strike="noStrike" spc="0" dirty="0" smtClean="0">
                <a:effectLst/>
                <a:latin typeface="Calibri" panose="020F0502020204030204" pitchFamily="34" charset="0"/>
                <a:ea typeface="Times New Roman"/>
                <a:cs typeface="Times New Roman"/>
              </a:rPr>
              <a:t>Kırlangıçlar alçaktan uçarsa hava bozar. Kırlangıçlar yüksek uçarsa yağmur yağar.</a:t>
            </a:r>
          </a:p>
          <a:p>
            <a:pPr lvl="0" algn="just">
              <a:lnSpc>
                <a:spcPct val="150000"/>
              </a:lnSpc>
              <a:spcBef>
                <a:spcPts val="0"/>
              </a:spcBef>
              <a:buClr>
                <a:srgbClr val="000000"/>
              </a:buClr>
              <a:buSzPts val="1100"/>
              <a:buFont typeface="Symbol"/>
              <a:buChar char="-"/>
              <a:tabLst>
                <a:tab pos="623570" algn="l"/>
              </a:tabLst>
            </a:pPr>
            <a:r>
              <a:rPr lang="tr-TR" sz="2100" u="none" strike="noStrike" spc="0" dirty="0" smtClean="0">
                <a:effectLst/>
                <a:latin typeface="Calibri" panose="020F0502020204030204" pitchFamily="34" charset="0"/>
                <a:ea typeface="Times New Roman"/>
                <a:cs typeface="Times New Roman"/>
              </a:rPr>
              <a:t>Koçlar sıçrayıp birbirlerine tos vururlarsa hava iyi olur.</a:t>
            </a:r>
          </a:p>
          <a:p>
            <a:pPr lvl="0" algn="just">
              <a:lnSpc>
                <a:spcPct val="150000"/>
              </a:lnSpc>
              <a:spcBef>
                <a:spcPts val="0"/>
              </a:spcBef>
              <a:buClr>
                <a:srgbClr val="000000"/>
              </a:buClr>
              <a:buSzPts val="1100"/>
              <a:buFont typeface="Symbol"/>
              <a:buChar char="-"/>
              <a:tabLst>
                <a:tab pos="623570" algn="l"/>
              </a:tabLst>
            </a:pPr>
            <a:r>
              <a:rPr lang="tr-TR" sz="2100" dirty="0" smtClean="0">
                <a:effectLst/>
                <a:latin typeface="Calibri" panose="020F0502020204030204" pitchFamily="34" charset="0"/>
                <a:ea typeface="Times New Roman"/>
              </a:rPr>
              <a:t>Karıncalar yuvalarına gizlenirse yağmur yağar. Karıncalar yuvalarını derin açarsa kış şiddetli geçer.</a:t>
            </a:r>
          </a:p>
          <a:p>
            <a:pPr lvl="0" algn="just">
              <a:lnSpc>
                <a:spcPct val="150000"/>
              </a:lnSpc>
              <a:spcBef>
                <a:spcPts val="0"/>
              </a:spcBef>
              <a:buClr>
                <a:srgbClr val="000000"/>
              </a:buClr>
              <a:buSzPts val="1100"/>
              <a:buFont typeface="Symbol"/>
              <a:buChar char="-"/>
              <a:tabLst>
                <a:tab pos="623570" algn="l"/>
              </a:tabLst>
            </a:pPr>
            <a:r>
              <a:rPr lang="tr-TR" sz="2100" dirty="0" smtClean="0">
                <a:latin typeface="Calibri" panose="020F0502020204030204" pitchFamily="34" charset="0"/>
                <a:ea typeface="Times New Roman"/>
              </a:rPr>
              <a:t>Kazlar çok öterse yağmur yağar. Kazlar gagalarını tüylerinin altına sokarlarsa yağmur yağar. Kazlar su ararlarsa hava bozar. </a:t>
            </a:r>
            <a:endParaRPr lang="tr-TR" sz="2100" dirty="0" smtClean="0">
              <a:effectLst/>
              <a:latin typeface="Calibri" panose="020F0502020204030204" pitchFamily="34" charset="0"/>
              <a:ea typeface="Times New Roman"/>
            </a:endParaRPr>
          </a:p>
          <a:p>
            <a:pPr lvl="0" algn="just">
              <a:lnSpc>
                <a:spcPct val="150000"/>
              </a:lnSpc>
              <a:spcBef>
                <a:spcPts val="0"/>
              </a:spcBef>
              <a:buClr>
                <a:srgbClr val="000000"/>
              </a:buClr>
              <a:buSzPts val="1100"/>
              <a:buFont typeface="Symbol"/>
              <a:buChar char="-"/>
              <a:tabLst>
                <a:tab pos="633730" algn="l"/>
              </a:tabLst>
            </a:pPr>
            <a:r>
              <a:rPr lang="tr-TR" sz="2100" u="none" strike="noStrike" spc="0" dirty="0" smtClean="0">
                <a:effectLst/>
                <a:latin typeface="Calibri" panose="020F0502020204030204" pitchFamily="34" charset="0"/>
                <a:ea typeface="Times New Roman"/>
                <a:cs typeface="Times New Roman"/>
              </a:rPr>
              <a:t>Kargalar havada toplu halde uçup öterlerse hava bozar.</a:t>
            </a:r>
          </a:p>
          <a:p>
            <a:pPr lvl="0" algn="just">
              <a:lnSpc>
                <a:spcPct val="150000"/>
              </a:lnSpc>
              <a:spcBef>
                <a:spcPts val="0"/>
              </a:spcBef>
              <a:buClr>
                <a:srgbClr val="000000"/>
              </a:buClr>
              <a:buSzPts val="1100"/>
              <a:buFont typeface="Symbol"/>
              <a:buChar char="-"/>
              <a:tabLst>
                <a:tab pos="633730" algn="l"/>
              </a:tabLst>
            </a:pPr>
            <a:r>
              <a:rPr lang="tr-TR" sz="2100" u="none" strike="noStrike" spc="0" dirty="0" smtClean="0">
                <a:effectLst/>
                <a:latin typeface="Calibri" panose="020F0502020204030204" pitchFamily="34" charset="0"/>
                <a:ea typeface="Times New Roman"/>
                <a:cs typeface="Times New Roman"/>
              </a:rPr>
              <a:t>Kurbağalar akşamüstü görülürse hava bozar.</a:t>
            </a:r>
          </a:p>
          <a:p>
            <a:pPr lvl="0" algn="just">
              <a:lnSpc>
                <a:spcPct val="150000"/>
              </a:lnSpc>
              <a:spcBef>
                <a:spcPts val="0"/>
              </a:spcBef>
              <a:buClr>
                <a:srgbClr val="000000"/>
              </a:buClr>
              <a:buSzPts val="1100"/>
              <a:buFont typeface="Symbol"/>
              <a:buChar char="-"/>
              <a:tabLst>
                <a:tab pos="633730" algn="l"/>
              </a:tabLst>
            </a:pPr>
            <a:r>
              <a:rPr lang="tr-TR" sz="2100" u="none" strike="noStrike" spc="0" dirty="0" smtClean="0">
                <a:effectLst/>
                <a:latin typeface="Calibri" panose="020F0502020204030204" pitchFamily="34" charset="0"/>
                <a:ea typeface="Times New Roman"/>
                <a:cs typeface="Times New Roman"/>
              </a:rPr>
              <a:t>Keçiler açıkta pisliğini yaparsa hava bozar.</a:t>
            </a:r>
          </a:p>
          <a:p>
            <a:pPr lvl="0" algn="just">
              <a:lnSpc>
                <a:spcPct val="150000"/>
              </a:lnSpc>
              <a:spcBef>
                <a:spcPts val="0"/>
              </a:spcBef>
              <a:buClr>
                <a:srgbClr val="000000"/>
              </a:buClr>
              <a:buSzPts val="1100"/>
              <a:buFont typeface="Symbol"/>
              <a:buChar char="-"/>
              <a:tabLst>
                <a:tab pos="633730" algn="l"/>
              </a:tabLst>
            </a:pPr>
            <a:r>
              <a:rPr lang="tr-TR" sz="2100" u="none" strike="noStrike" spc="0" dirty="0" smtClean="0">
                <a:effectLst/>
                <a:latin typeface="Calibri" panose="020F0502020204030204" pitchFamily="34" charset="0"/>
                <a:ea typeface="Times New Roman"/>
                <a:cs typeface="Times New Roman"/>
              </a:rPr>
              <a:t>Kuşlar yuvalarına çekilirse hava bozar.</a:t>
            </a:r>
            <a:endParaRPr lang="tr-TR" sz="2100" u="none" strike="noStrike" spc="0" dirty="0">
              <a:effectLst/>
              <a:latin typeface="Calibri" panose="020F0502020204030204" pitchFamily="34" charset="0"/>
              <a:ea typeface="Times New Roman"/>
              <a:cs typeface="Times New Roman"/>
            </a:endParaRPr>
          </a:p>
        </p:txBody>
      </p:sp>
    </p:spTree>
    <p:extLst>
      <p:ext uri="{BB962C8B-B14F-4D97-AF65-F5344CB8AC3E}">
        <p14:creationId xmlns:p14="http://schemas.microsoft.com/office/powerpoint/2010/main" val="14710292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0" y="0"/>
            <a:ext cx="9144000" cy="6858000"/>
          </a:xfrm>
        </p:spPr>
        <p:txBody>
          <a:bodyPr>
            <a:normAutofit/>
          </a:bodyPr>
          <a:lstStyle/>
          <a:p>
            <a:pPr marL="0" indent="0" algn="just">
              <a:lnSpc>
                <a:spcPct val="160000"/>
              </a:lnSpc>
              <a:spcBef>
                <a:spcPts val="0"/>
              </a:spcBef>
              <a:buNone/>
            </a:pPr>
            <a:r>
              <a:rPr lang="tr-TR" dirty="0" smtClean="0">
                <a:solidFill>
                  <a:srgbClr val="000000"/>
                </a:solidFill>
                <a:effectLst/>
                <a:latin typeface="Arial Unicode MS"/>
              </a:rPr>
              <a:t>	</a:t>
            </a:r>
            <a:endParaRPr lang="tr-TR" dirty="0"/>
          </a:p>
        </p:txBody>
      </p:sp>
      <p:sp>
        <p:nvSpPr>
          <p:cNvPr id="4" name="Dikdörtgen 3"/>
          <p:cNvSpPr/>
          <p:nvPr/>
        </p:nvSpPr>
        <p:spPr>
          <a:xfrm>
            <a:off x="0" y="17736"/>
            <a:ext cx="9144000" cy="7135158"/>
          </a:xfrm>
          <a:prstGeom prst="rect">
            <a:avLst/>
          </a:prstGeom>
        </p:spPr>
        <p:txBody>
          <a:bodyPr wrap="square">
            <a:spAutoFit/>
          </a:bodyPr>
          <a:lstStyle/>
          <a:p>
            <a:pPr marL="342900" lvl="0" indent="-342900" algn="just">
              <a:lnSpc>
                <a:spcPct val="150000"/>
              </a:lnSpc>
              <a:buClr>
                <a:srgbClr val="000000"/>
              </a:buClr>
              <a:buSzPts val="1100"/>
              <a:buFont typeface="Symbol"/>
              <a:buChar char="-"/>
              <a:tabLst>
                <a:tab pos="636270" algn="l"/>
              </a:tabLst>
            </a:pPr>
            <a:r>
              <a:rPr lang="tr-TR" sz="2700" u="none" strike="noStrike" spc="0" dirty="0" smtClean="0">
                <a:effectLst/>
                <a:latin typeface="Calibri" panose="020F0502020204030204" pitchFamily="34" charset="0"/>
                <a:ea typeface="Times New Roman"/>
                <a:cs typeface="Times New Roman"/>
              </a:rPr>
              <a:t>Eşek devamlı kolan oynatırsa hava bozar.</a:t>
            </a:r>
          </a:p>
          <a:p>
            <a:pPr marL="342900" lvl="0" indent="-342900" algn="just">
              <a:lnSpc>
                <a:spcPct val="150000"/>
              </a:lnSpc>
              <a:buClr>
                <a:srgbClr val="000000"/>
              </a:buClr>
              <a:buSzPts val="1100"/>
              <a:buFont typeface="Symbol"/>
              <a:buChar char="-"/>
              <a:tabLst>
                <a:tab pos="636270" algn="l"/>
              </a:tabLst>
            </a:pPr>
            <a:r>
              <a:rPr lang="tr-TR" sz="2700" u="none" strike="noStrike" spc="0" dirty="0" smtClean="0">
                <a:effectLst/>
                <a:latin typeface="Calibri" panose="020F0502020204030204" pitchFamily="34" charset="0"/>
                <a:ea typeface="Times New Roman"/>
                <a:cs typeface="Times New Roman"/>
              </a:rPr>
              <a:t>Örümcekler </a:t>
            </a:r>
            <a:r>
              <a:rPr lang="tr-TR" sz="2700" u="none" strike="noStrike" spc="0" dirty="0" smtClean="0">
                <a:effectLst/>
                <a:latin typeface="Calibri" panose="020F0502020204030204" pitchFamily="34" charset="0"/>
                <a:ea typeface="Times New Roman"/>
                <a:cs typeface="Times New Roman"/>
              </a:rPr>
              <a:t>ağlarını </a:t>
            </a:r>
            <a:r>
              <a:rPr lang="tr-TR" sz="2700" u="none" strike="noStrike" spc="0" dirty="0" smtClean="0">
                <a:effectLst/>
                <a:latin typeface="Calibri" panose="020F0502020204030204" pitchFamily="34" charset="0"/>
                <a:ea typeface="Times New Roman"/>
                <a:cs typeface="Times New Roman"/>
              </a:rPr>
              <a:t>kurup işlerlerse yağmur yağar.</a:t>
            </a:r>
          </a:p>
          <a:p>
            <a:pPr marL="342900" lvl="0" indent="-342900" algn="just">
              <a:lnSpc>
                <a:spcPct val="150000"/>
              </a:lnSpc>
              <a:buClr>
                <a:srgbClr val="000000"/>
              </a:buClr>
              <a:buSzPts val="1100"/>
              <a:buFont typeface="Symbol"/>
              <a:buChar char="-"/>
              <a:tabLst>
                <a:tab pos="636270" algn="l"/>
              </a:tabLst>
            </a:pPr>
            <a:r>
              <a:rPr lang="tr-TR" sz="2700" u="none" strike="noStrike" spc="0" dirty="0" smtClean="0">
                <a:effectLst/>
                <a:latin typeface="Calibri" panose="020F0502020204030204" pitchFamily="34" charset="0"/>
                <a:ea typeface="Times New Roman"/>
                <a:cs typeface="Times New Roman"/>
              </a:rPr>
              <a:t>Sinekler grup halinde uçarsa yağmur yağar.</a:t>
            </a:r>
          </a:p>
          <a:p>
            <a:pPr marL="342900" lvl="0" indent="-342900" algn="just">
              <a:lnSpc>
                <a:spcPct val="150000"/>
              </a:lnSpc>
              <a:buClr>
                <a:srgbClr val="000000"/>
              </a:buClr>
              <a:buSzPts val="1100"/>
              <a:buFont typeface="Symbol"/>
              <a:buChar char="-"/>
              <a:tabLst>
                <a:tab pos="636270" algn="l"/>
              </a:tabLst>
            </a:pPr>
            <a:r>
              <a:rPr lang="tr-TR" sz="2700" u="none" strike="noStrike" spc="0" dirty="0" smtClean="0">
                <a:effectLst/>
                <a:latin typeface="Calibri" panose="020F0502020204030204" pitchFamily="34" charset="0"/>
                <a:ea typeface="Times New Roman"/>
                <a:cs typeface="Times New Roman"/>
              </a:rPr>
              <a:t>Sinekler insana musallat olursa yağmur yağar.</a:t>
            </a:r>
          </a:p>
          <a:p>
            <a:pPr marL="342900" lvl="0" indent="-342900" algn="just">
              <a:lnSpc>
                <a:spcPct val="150000"/>
              </a:lnSpc>
              <a:buClr>
                <a:srgbClr val="000000"/>
              </a:buClr>
              <a:buSzPts val="1100"/>
              <a:buFont typeface="Symbol"/>
              <a:buChar char="-"/>
              <a:tabLst>
                <a:tab pos="636270" algn="l"/>
              </a:tabLst>
            </a:pPr>
            <a:r>
              <a:rPr lang="tr-TR" sz="2700" u="none" strike="noStrike" spc="0" dirty="0" smtClean="0">
                <a:effectLst/>
                <a:latin typeface="Calibri" panose="020F0502020204030204" pitchFamily="34" charset="0"/>
                <a:ea typeface="Times New Roman"/>
                <a:cs typeface="Times New Roman"/>
              </a:rPr>
              <a:t>Sinekler ve pireler can yakıcı ısırırlarsa yağmur yağar.</a:t>
            </a:r>
          </a:p>
          <a:p>
            <a:pPr marL="342900" lvl="0" indent="-342900" algn="just">
              <a:lnSpc>
                <a:spcPct val="150000"/>
              </a:lnSpc>
              <a:buClr>
                <a:srgbClr val="000000"/>
              </a:buClr>
              <a:buSzPts val="1100"/>
              <a:buFont typeface="Symbol"/>
              <a:buChar char="-"/>
              <a:tabLst>
                <a:tab pos="636270" algn="l"/>
              </a:tabLst>
            </a:pPr>
            <a:r>
              <a:rPr lang="tr-TR" sz="2700" u="none" strike="noStrike" spc="0" dirty="0" smtClean="0">
                <a:effectLst/>
                <a:latin typeface="Calibri" panose="020F0502020204030204" pitchFamily="34" charset="0"/>
                <a:ea typeface="Times New Roman"/>
                <a:cs typeface="Times New Roman"/>
              </a:rPr>
              <a:t>Tavuklar toprakta yuvarlanıp eşelenirse hava bozar.</a:t>
            </a:r>
          </a:p>
          <a:p>
            <a:pPr marL="342900" lvl="0" indent="-342900" algn="just">
              <a:lnSpc>
                <a:spcPct val="150000"/>
              </a:lnSpc>
              <a:buClr>
                <a:srgbClr val="000000"/>
              </a:buClr>
              <a:buSzPts val="1100"/>
              <a:buFont typeface="Symbol"/>
              <a:buChar char="-"/>
              <a:tabLst>
                <a:tab pos="621030" algn="l"/>
              </a:tabLst>
            </a:pPr>
            <a:r>
              <a:rPr lang="tr-TR" sz="2700" u="none" strike="noStrike" spc="0" dirty="0" smtClean="0">
                <a:effectLst/>
                <a:latin typeface="Calibri" panose="020F0502020204030204" pitchFamily="34" charset="0"/>
                <a:ea typeface="Times New Roman"/>
                <a:cs typeface="Times New Roman"/>
              </a:rPr>
              <a:t>Leylek, kırlangıç ve bıldırcın sonbaharda erken göç ederse kış sert olur.</a:t>
            </a:r>
          </a:p>
          <a:p>
            <a:pPr marL="342900" lvl="0" indent="-342900" algn="just">
              <a:lnSpc>
                <a:spcPct val="150000"/>
              </a:lnSpc>
              <a:buClr>
                <a:srgbClr val="000000"/>
              </a:buClr>
              <a:buSzPts val="1100"/>
              <a:buFont typeface="Symbol"/>
              <a:buChar char="-"/>
              <a:tabLst>
                <a:tab pos="610870" algn="l"/>
              </a:tabLst>
            </a:pPr>
            <a:r>
              <a:rPr lang="tr-TR" sz="2700" u="none" strike="noStrike" spc="0" dirty="0" smtClean="0">
                <a:effectLst/>
                <a:latin typeface="Calibri" panose="020F0502020204030204" pitchFamily="34" charset="0"/>
                <a:ea typeface="Times New Roman"/>
                <a:cs typeface="Times New Roman"/>
              </a:rPr>
              <a:t>Toprak kurtları ortaya çıkarsa hava bozar.</a:t>
            </a:r>
          </a:p>
          <a:p>
            <a:pPr marL="342900" lvl="0" indent="-342900" algn="just">
              <a:lnSpc>
                <a:spcPct val="150000"/>
              </a:lnSpc>
              <a:buClr>
                <a:srgbClr val="000000"/>
              </a:buClr>
              <a:buSzPts val="1100"/>
              <a:buFont typeface="Symbol"/>
              <a:buChar char="-"/>
              <a:tabLst>
                <a:tab pos="610870" algn="l"/>
              </a:tabLst>
            </a:pPr>
            <a:r>
              <a:rPr lang="tr-TR" sz="2700" u="none" strike="noStrike" spc="0" dirty="0" smtClean="0">
                <a:effectLst/>
                <a:latin typeface="Calibri" panose="020F0502020204030204" pitchFamily="34" charset="0"/>
                <a:ea typeface="Times New Roman"/>
                <a:cs typeface="Times New Roman"/>
              </a:rPr>
              <a:t>Tilkiler ve kurtlar ulularsa hava bozar.</a:t>
            </a:r>
          </a:p>
          <a:p>
            <a:pPr marL="342900" lvl="0" indent="-342900" algn="just">
              <a:lnSpc>
                <a:spcPct val="150000"/>
              </a:lnSpc>
              <a:buClr>
                <a:srgbClr val="000000"/>
              </a:buClr>
              <a:buSzPts val="1100"/>
              <a:buFont typeface="Symbol"/>
              <a:buChar char="-"/>
              <a:tabLst>
                <a:tab pos="610870" algn="l"/>
              </a:tabLst>
            </a:pPr>
            <a:r>
              <a:rPr lang="tr-TR" sz="2700" dirty="0" smtClean="0">
                <a:solidFill>
                  <a:srgbClr val="000000"/>
                </a:solidFill>
                <a:effectLst/>
                <a:latin typeface="Calibri" panose="020F0502020204030204" pitchFamily="34" charset="0"/>
              </a:rPr>
              <a:t>Bit çoğalırsa kış hafif geçer,</a:t>
            </a:r>
            <a:endParaRPr lang="tr-TR" sz="2700" dirty="0">
              <a:latin typeface="Calibri" panose="020F0502020204030204" pitchFamily="34" charset="0"/>
            </a:endParaRPr>
          </a:p>
        </p:txBody>
      </p:sp>
    </p:spTree>
    <p:extLst>
      <p:ext uri="{BB962C8B-B14F-4D97-AF65-F5344CB8AC3E}">
        <p14:creationId xmlns:p14="http://schemas.microsoft.com/office/powerpoint/2010/main" val="25721317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764704"/>
          </a:xfrm>
        </p:spPr>
        <p:txBody>
          <a:bodyPr>
            <a:normAutofit fontScale="90000"/>
          </a:bodyPr>
          <a:lstStyle/>
          <a:p>
            <a:pPr marL="0" indent="0" algn="l">
              <a:buNone/>
            </a:pPr>
            <a:r>
              <a:rPr lang="tr-TR" dirty="0" smtClean="0"/>
              <a:t>HALK METEOROLOJİSİ VE CEMRELER</a:t>
            </a:r>
            <a:endParaRPr lang="tr-TR" dirty="0"/>
          </a:p>
        </p:txBody>
      </p:sp>
      <p:sp>
        <p:nvSpPr>
          <p:cNvPr id="3" name="İçerik Yer Tutucusu 2"/>
          <p:cNvSpPr>
            <a:spLocks noGrp="1"/>
          </p:cNvSpPr>
          <p:nvPr>
            <p:ph sz="quarter" idx="13"/>
          </p:nvPr>
        </p:nvSpPr>
        <p:spPr>
          <a:xfrm>
            <a:off x="0" y="620688"/>
            <a:ext cx="9144000" cy="6237312"/>
          </a:xfrm>
        </p:spPr>
        <p:txBody>
          <a:bodyPr>
            <a:normAutofit/>
          </a:bodyPr>
          <a:lstStyle/>
          <a:p>
            <a:pPr indent="0" algn="just">
              <a:lnSpc>
                <a:spcPct val="160000"/>
              </a:lnSpc>
              <a:spcBef>
                <a:spcPts val="0"/>
              </a:spcBef>
              <a:buNone/>
            </a:pPr>
            <a:r>
              <a:rPr lang="tr-TR" sz="2400" dirty="0" smtClean="0">
                <a:effectLst/>
                <a:latin typeface="Calibri" panose="020F0502020204030204" pitchFamily="34" charset="0"/>
                <a:ea typeface="Times New Roman"/>
              </a:rPr>
              <a:t>	Meteoroloji biliminden önce insanlar hava olaylarını geleneksel yöntemlerle tahmin etmekteydiler. Atmosfer olayları yalnızca insanları değil, hayvanları bitkileri de etkilemektedir. Halk, hava tahminlerini gök cisimlerine, hayvanların hareketlerine, bitkilerin durumlarına ve insanların davranışlarına bakarak yapar.</a:t>
            </a:r>
          </a:p>
          <a:p>
            <a:pPr indent="0" algn="just">
              <a:lnSpc>
                <a:spcPct val="160000"/>
              </a:lnSpc>
              <a:spcBef>
                <a:spcPts val="0"/>
              </a:spcBef>
              <a:buNone/>
            </a:pPr>
            <a:r>
              <a:rPr lang="tr-TR" sz="2400" dirty="0" smtClean="0">
                <a:effectLst/>
                <a:latin typeface="Calibri" panose="020F0502020204030204" pitchFamily="34" charset="0"/>
                <a:ea typeface="Times New Roman"/>
              </a:rPr>
              <a:t>	Çağlar boyu, tarım ve hayvancılıkla, denizcilikle vb. uğraşan insanlar hava tahmini yapmışlardır. Çoğu zaman günlük işlerini bu hava tahminlerine göre ayarlamışlardır. Uzun süreli deneyim ve bilgi birikiminin ürünü olan halk hava tahminlerinde yanılgının az olduğunu görüyoruz.</a:t>
            </a:r>
          </a:p>
          <a:p>
            <a:endParaRPr lang="tr-TR" dirty="0"/>
          </a:p>
        </p:txBody>
      </p:sp>
    </p:spTree>
    <p:extLst>
      <p:ext uri="{BB962C8B-B14F-4D97-AF65-F5344CB8AC3E}">
        <p14:creationId xmlns:p14="http://schemas.microsoft.com/office/powerpoint/2010/main" val="9364648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19018" y="0"/>
            <a:ext cx="9144000" cy="6126163"/>
          </a:xfrm>
        </p:spPr>
        <p:txBody>
          <a:bodyPr>
            <a:normAutofit/>
          </a:bodyPr>
          <a:lstStyle/>
          <a:p>
            <a:pPr marL="0" indent="0" algn="just">
              <a:lnSpc>
                <a:spcPct val="150000"/>
              </a:lnSpc>
              <a:spcBef>
                <a:spcPts val="0"/>
              </a:spcBef>
              <a:buNone/>
            </a:pPr>
            <a:r>
              <a:rPr lang="tr-TR" dirty="0" smtClean="0"/>
              <a:t>	</a:t>
            </a:r>
            <a:r>
              <a:rPr lang="tr-TR" sz="2400" dirty="0" smtClean="0">
                <a:latin typeface="Calibri" panose="020F0502020204030204" pitchFamily="34" charset="0"/>
              </a:rPr>
              <a:t>Meteorolojik olarak ısınma sıralaması hava-su-toprak şeklindedir. Cemre her ne kadar folklorik bir inanış olsa da, cemreler arasındaki günlerde hava sıcaklığında az da olsa düşüşler yaşansa da , cemre tarihlerinde ısınma meydana gelmektedir. Mevsimlerle ilgili çok yaygın bir inanış da sıcakların gelmesin «cemre» </a:t>
            </a:r>
            <a:r>
              <a:rPr lang="tr-TR" sz="2400" dirty="0" err="1" smtClean="0">
                <a:latin typeface="Calibri" panose="020F0502020204030204" pitchFamily="34" charset="0"/>
              </a:rPr>
              <a:t>lerin</a:t>
            </a:r>
            <a:r>
              <a:rPr lang="tr-TR" sz="2400" dirty="0" smtClean="0">
                <a:latin typeface="Calibri" panose="020F0502020204030204" pitchFamily="34" charset="0"/>
              </a:rPr>
              <a:t> düşmesine bağlamaktadır.  Arapçada kar, köz anlamına gelen bu kelime ile niteliği bilinmeyen, cemreler birer hafta aralıkla 7 Şubatta (20 Şubatta) havaya, 14 (27) Şubatta suya, 21 Şubatta (5-6 Mart) da toprağa düşermiş. </a:t>
            </a:r>
            <a:endParaRPr lang="tr-TR" sz="2400" dirty="0">
              <a:latin typeface="Calibri" panose="020F0502020204030204" pitchFamily="34" charset="0"/>
            </a:endParaRPr>
          </a:p>
        </p:txBody>
      </p:sp>
    </p:spTree>
    <p:extLst>
      <p:ext uri="{BB962C8B-B14F-4D97-AF65-F5344CB8AC3E}">
        <p14:creationId xmlns:p14="http://schemas.microsoft.com/office/powerpoint/2010/main" val="39305162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0" y="0"/>
            <a:ext cx="9144000" cy="6858000"/>
          </a:xfrm>
        </p:spPr>
        <p:txBody>
          <a:bodyPr>
            <a:normAutofit fontScale="92500" lnSpcReduction="20000"/>
          </a:bodyPr>
          <a:lstStyle/>
          <a:p>
            <a:pPr indent="0" algn="just">
              <a:lnSpc>
                <a:spcPct val="160000"/>
              </a:lnSpc>
              <a:spcBef>
                <a:spcPts val="0"/>
              </a:spcBef>
              <a:buNone/>
            </a:pPr>
            <a:r>
              <a:rPr lang="tr-TR" sz="2600" dirty="0">
                <a:latin typeface="Calibri" panose="020F0502020204030204" pitchFamily="34" charset="0"/>
                <a:ea typeface="Times New Roman"/>
              </a:rPr>
              <a:t>	</a:t>
            </a:r>
            <a:r>
              <a:rPr lang="tr-TR" sz="2600" dirty="0" smtClean="0">
                <a:effectLst/>
                <a:latin typeface="Calibri" panose="020F0502020204030204" pitchFamily="34" charset="0"/>
                <a:ea typeface="Times New Roman"/>
              </a:rPr>
              <a:t>Cemrenin kelime anlamı 'kor halindeki </a:t>
            </a:r>
            <a:r>
              <a:rPr lang="tr-TR" sz="2600" dirty="0" err="1" smtClean="0">
                <a:effectLst/>
                <a:latin typeface="Calibri" panose="020F0502020204030204" pitchFamily="34" charset="0"/>
                <a:ea typeface="Times New Roman"/>
              </a:rPr>
              <a:t>ateş'tir</a:t>
            </a:r>
            <a:r>
              <a:rPr lang="tr-TR" sz="2600" dirty="0" smtClean="0">
                <a:effectLst/>
                <a:latin typeface="Calibri" panose="020F0502020204030204" pitchFamily="34" charset="0"/>
                <a:ea typeface="Times New Roman"/>
              </a:rPr>
              <a:t>. İlkbahar başlamadan önce birer hafta aralıklarla havaya, suya ve toprağa düştüğüne ve onları ısıttığına inanılır.</a:t>
            </a:r>
          </a:p>
          <a:p>
            <a:pPr marL="0" lvl="0" indent="0" algn="just">
              <a:lnSpc>
                <a:spcPct val="160000"/>
              </a:lnSpc>
              <a:spcBef>
                <a:spcPts val="0"/>
              </a:spcBef>
              <a:buClr>
                <a:srgbClr val="000000"/>
              </a:buClr>
              <a:buSzPts val="1100"/>
              <a:buNone/>
              <a:tabLst>
                <a:tab pos="656590" algn="l"/>
              </a:tabLst>
            </a:pPr>
            <a:r>
              <a:rPr lang="tr-TR" sz="2600" u="none" strike="noStrike" spc="0" dirty="0" smtClean="0">
                <a:effectLst/>
                <a:latin typeface="Calibri" panose="020F0502020204030204" pitchFamily="34" charset="0"/>
                <a:ea typeface="Times New Roman"/>
                <a:cs typeface="Times New Roman"/>
              </a:rPr>
              <a:t>	</a:t>
            </a:r>
            <a:r>
              <a:rPr lang="tr-TR" sz="2600" b="1" u="none" strike="noStrike" spc="0" dirty="0" smtClean="0">
                <a:effectLst/>
                <a:latin typeface="Calibri" panose="020F0502020204030204" pitchFamily="34" charset="0"/>
                <a:ea typeface="Times New Roman"/>
                <a:cs typeface="Times New Roman"/>
              </a:rPr>
              <a:t>a</a:t>
            </a:r>
            <a:r>
              <a:rPr lang="tr-TR" sz="2600" u="none" strike="noStrike" spc="0" dirty="0" smtClean="0">
                <a:effectLst/>
                <a:latin typeface="Calibri" panose="020F0502020204030204" pitchFamily="34" charset="0"/>
                <a:ea typeface="Times New Roman"/>
                <a:cs typeface="Times New Roman"/>
              </a:rPr>
              <a:t>) </a:t>
            </a:r>
            <a:r>
              <a:rPr lang="tr-TR" sz="2600" b="1" u="none" strike="noStrike" spc="0" dirty="0" smtClean="0">
                <a:effectLst/>
                <a:latin typeface="Calibri" panose="020F0502020204030204" pitchFamily="34" charset="0"/>
                <a:ea typeface="Times New Roman"/>
                <a:cs typeface="Times New Roman"/>
              </a:rPr>
              <a:t>Birinci cemre </a:t>
            </a:r>
            <a:r>
              <a:rPr lang="tr-TR" sz="2600" dirty="0" err="1">
                <a:latin typeface="Calibri" panose="020F0502020204030204" pitchFamily="34" charset="0"/>
                <a:ea typeface="Times New Roman"/>
                <a:cs typeface="Times New Roman"/>
              </a:rPr>
              <a:t>H</a:t>
            </a:r>
            <a:r>
              <a:rPr lang="tr-TR" sz="2600" u="none" strike="noStrike" spc="0" dirty="0" err="1" smtClean="0">
                <a:effectLst/>
                <a:latin typeface="Calibri" panose="020F0502020204030204" pitchFamily="34" charset="0"/>
                <a:ea typeface="Times New Roman"/>
                <a:cs typeface="Times New Roman"/>
              </a:rPr>
              <a:t>amsin'in</a:t>
            </a:r>
            <a:r>
              <a:rPr lang="tr-TR" sz="2600" u="none" strike="noStrike" spc="0" dirty="0" smtClean="0">
                <a:effectLst/>
                <a:latin typeface="Calibri" panose="020F0502020204030204" pitchFamily="34" charset="0"/>
                <a:ea typeface="Times New Roman"/>
                <a:cs typeface="Times New Roman"/>
              </a:rPr>
              <a:t> 23. veya 25. günü, eski Kasımın 105 günü yani tahminen 19-20 Şubat günü havaya düşer. Havaya düşen cemre havayı ısıtır.</a:t>
            </a:r>
          </a:p>
          <a:p>
            <a:pPr marL="0" lvl="0" indent="0" algn="just">
              <a:lnSpc>
                <a:spcPct val="160000"/>
              </a:lnSpc>
              <a:spcBef>
                <a:spcPts val="0"/>
              </a:spcBef>
              <a:buClr>
                <a:srgbClr val="000000"/>
              </a:buClr>
              <a:buSzPts val="1100"/>
              <a:buNone/>
              <a:tabLst>
                <a:tab pos="662305" algn="l"/>
              </a:tabLst>
            </a:pPr>
            <a:r>
              <a:rPr lang="tr-TR" sz="2600" dirty="0" smtClean="0">
                <a:latin typeface="Calibri" panose="020F0502020204030204" pitchFamily="34" charset="0"/>
                <a:ea typeface="Times New Roman"/>
                <a:cs typeface="Times New Roman"/>
              </a:rPr>
              <a:t>	</a:t>
            </a:r>
            <a:r>
              <a:rPr lang="tr-TR" sz="2600" b="1" dirty="0" smtClean="0">
                <a:latin typeface="Calibri" panose="020F0502020204030204" pitchFamily="34" charset="0"/>
                <a:ea typeface="Times New Roman"/>
                <a:cs typeface="Times New Roman"/>
              </a:rPr>
              <a:t>b</a:t>
            </a:r>
            <a:r>
              <a:rPr lang="tr-TR" sz="2600" dirty="0" smtClean="0">
                <a:latin typeface="Calibri" panose="020F0502020204030204" pitchFamily="34" charset="0"/>
                <a:ea typeface="Times New Roman"/>
                <a:cs typeface="Times New Roman"/>
              </a:rPr>
              <a:t>) </a:t>
            </a:r>
            <a:r>
              <a:rPr lang="tr-TR" sz="2600" u="none" strike="noStrike" spc="0" dirty="0" smtClean="0">
                <a:effectLst/>
                <a:latin typeface="Calibri" panose="020F0502020204030204" pitchFamily="34" charset="0"/>
                <a:ea typeface="Times New Roman"/>
                <a:cs typeface="Times New Roman"/>
              </a:rPr>
              <a:t> </a:t>
            </a:r>
            <a:r>
              <a:rPr lang="tr-TR" sz="2600" b="1" u="none" strike="noStrike" spc="0" dirty="0" smtClean="0">
                <a:effectLst/>
                <a:latin typeface="Calibri" panose="020F0502020204030204" pitchFamily="34" charset="0"/>
                <a:ea typeface="Times New Roman"/>
                <a:cs typeface="Times New Roman"/>
              </a:rPr>
              <a:t>İkinci cemre </a:t>
            </a:r>
            <a:r>
              <a:rPr lang="tr-TR" sz="2600" u="none" strike="noStrike" spc="0" dirty="0" smtClean="0">
                <a:effectLst/>
                <a:latin typeface="Calibri" panose="020F0502020204030204" pitchFamily="34" charset="0"/>
                <a:ea typeface="Times New Roman"/>
                <a:cs typeface="Times New Roman"/>
              </a:rPr>
              <a:t>birinci cemreden bir hafta sonra eski kasımın 112 günüdür. Yani 26-27 Şubat günü suya düşer. Suya düşen cemre suyu ısıtarak, suların çoğalmasını sağlar.</a:t>
            </a:r>
          </a:p>
          <a:p>
            <a:pPr marL="0" lvl="0" indent="0" algn="just">
              <a:lnSpc>
                <a:spcPct val="160000"/>
              </a:lnSpc>
              <a:spcBef>
                <a:spcPts val="0"/>
              </a:spcBef>
              <a:buClr>
                <a:srgbClr val="000000"/>
              </a:buClr>
              <a:buSzPts val="1100"/>
              <a:buNone/>
              <a:tabLst>
                <a:tab pos="662305" algn="l"/>
              </a:tabLst>
            </a:pPr>
            <a:r>
              <a:rPr lang="tr-TR" sz="2600" dirty="0" smtClean="0">
                <a:latin typeface="Calibri" panose="020F0502020204030204" pitchFamily="34" charset="0"/>
                <a:ea typeface="Times New Roman"/>
                <a:cs typeface="Times New Roman"/>
              </a:rPr>
              <a:t>	</a:t>
            </a:r>
            <a:r>
              <a:rPr lang="tr-TR" sz="2600" b="1" dirty="0" smtClean="0">
                <a:latin typeface="Calibri" panose="020F0502020204030204" pitchFamily="34" charset="0"/>
                <a:ea typeface="Times New Roman"/>
                <a:cs typeface="Times New Roman"/>
              </a:rPr>
              <a:t>c</a:t>
            </a:r>
            <a:r>
              <a:rPr lang="tr-TR" sz="2600" dirty="0" smtClean="0">
                <a:latin typeface="Calibri" panose="020F0502020204030204" pitchFamily="34" charset="0"/>
                <a:ea typeface="Times New Roman"/>
                <a:cs typeface="Times New Roman"/>
              </a:rPr>
              <a:t>)</a:t>
            </a:r>
            <a:r>
              <a:rPr lang="tr-TR" sz="2600" u="none" strike="noStrike" spc="0" dirty="0" smtClean="0">
                <a:effectLst/>
                <a:latin typeface="Calibri" panose="020F0502020204030204" pitchFamily="34" charset="0"/>
                <a:ea typeface="Times New Roman"/>
                <a:cs typeface="Times New Roman"/>
              </a:rPr>
              <a:t> </a:t>
            </a:r>
            <a:r>
              <a:rPr lang="tr-TR" sz="2600" b="1" u="none" strike="noStrike" spc="0" dirty="0" smtClean="0">
                <a:effectLst/>
                <a:latin typeface="Calibri" panose="020F0502020204030204" pitchFamily="34" charset="0"/>
                <a:ea typeface="Times New Roman"/>
                <a:cs typeface="Times New Roman"/>
              </a:rPr>
              <a:t>Üçüncü cemre </a:t>
            </a:r>
            <a:r>
              <a:rPr lang="tr-TR" sz="2600" u="none" strike="noStrike" spc="0" dirty="0" smtClean="0">
                <a:effectLst/>
                <a:latin typeface="Calibri" panose="020F0502020204030204" pitchFamily="34" charset="0"/>
                <a:ea typeface="Times New Roman"/>
                <a:cs typeface="Times New Roman"/>
              </a:rPr>
              <a:t>ikinci cemreden bir hafta sonra eski kasınım 120 günü 5-6 Martta toprağa düşer. Toprağa düşen cemre de toprağın ısınmasını sağlar.</a:t>
            </a:r>
          </a:p>
          <a:p>
            <a:pPr indent="0" algn="just">
              <a:lnSpc>
                <a:spcPct val="160000"/>
              </a:lnSpc>
              <a:spcBef>
                <a:spcPts val="0"/>
              </a:spcBef>
              <a:buNone/>
            </a:pPr>
            <a:r>
              <a:rPr lang="tr-TR" dirty="0" smtClean="0">
                <a:effectLst/>
                <a:latin typeface="Times New Roman"/>
                <a:ea typeface="Times New Roman"/>
              </a:rPr>
              <a:t>	</a:t>
            </a:r>
            <a:endParaRPr lang="tr-TR" dirty="0"/>
          </a:p>
        </p:txBody>
      </p:sp>
    </p:spTree>
    <p:extLst>
      <p:ext uri="{BB962C8B-B14F-4D97-AF65-F5344CB8AC3E}">
        <p14:creationId xmlns:p14="http://schemas.microsoft.com/office/powerpoint/2010/main" val="21082650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0" y="0"/>
            <a:ext cx="9144000" cy="7029400"/>
          </a:xfrm>
        </p:spPr>
        <p:txBody>
          <a:bodyPr>
            <a:normAutofit/>
          </a:bodyPr>
          <a:lstStyle/>
          <a:p>
            <a:pPr lvl="0" indent="0" algn="just">
              <a:lnSpc>
                <a:spcPct val="150000"/>
              </a:lnSpc>
              <a:spcBef>
                <a:spcPts val="0"/>
              </a:spcBef>
              <a:buNone/>
            </a:pPr>
            <a:r>
              <a:rPr lang="tr-TR" sz="2600" dirty="0" smtClean="0">
                <a:solidFill>
                  <a:prstClr val="black"/>
                </a:solidFill>
                <a:ea typeface="Times New Roman"/>
              </a:rPr>
              <a:t>	</a:t>
            </a:r>
            <a:r>
              <a:rPr lang="tr-TR" sz="2600" dirty="0" smtClean="0">
                <a:solidFill>
                  <a:prstClr val="black"/>
                </a:solidFill>
                <a:latin typeface="Calibri" panose="020F0502020204030204" pitchFamily="34" charset="0"/>
                <a:ea typeface="Times New Roman"/>
              </a:rPr>
              <a:t>Cemreler </a:t>
            </a:r>
            <a:r>
              <a:rPr lang="tr-TR" sz="2600" dirty="0">
                <a:solidFill>
                  <a:prstClr val="black"/>
                </a:solidFill>
                <a:latin typeface="Calibri" panose="020F0502020204030204" pitchFamily="34" charset="0"/>
                <a:ea typeface="Times New Roman"/>
              </a:rPr>
              <a:t>Türk dünyasının kültür ve edebiyatına da konu olmuşlardır. Örneğin, divan şairlerinin cemre zamanlan, baharın yaklaşması dolayısıyla önemli kişiler için yazdıkları övgü şiirlerine '</a:t>
            </a:r>
            <a:r>
              <a:rPr lang="tr-TR" sz="2600" dirty="0" err="1">
                <a:solidFill>
                  <a:prstClr val="black"/>
                </a:solidFill>
                <a:latin typeface="Calibri" panose="020F0502020204030204" pitchFamily="34" charset="0"/>
                <a:ea typeface="Times New Roman"/>
              </a:rPr>
              <a:t>Cemreviye</a:t>
            </a:r>
            <a:r>
              <a:rPr lang="tr-TR" sz="2600" dirty="0">
                <a:solidFill>
                  <a:prstClr val="black"/>
                </a:solidFill>
                <a:latin typeface="Calibri" panose="020F0502020204030204" pitchFamily="34" charset="0"/>
                <a:ea typeface="Times New Roman"/>
              </a:rPr>
              <a:t>' denilirdi.</a:t>
            </a:r>
          </a:p>
          <a:p>
            <a:pPr lvl="0">
              <a:lnSpc>
                <a:spcPct val="150000"/>
              </a:lnSpc>
              <a:spcBef>
                <a:spcPts val="0"/>
              </a:spcBef>
            </a:pPr>
            <a:endParaRPr lang="tr-TR" sz="2600" dirty="0">
              <a:solidFill>
                <a:prstClr val="black"/>
              </a:solidFill>
              <a:latin typeface="Calibri" panose="020F0502020204030204" pitchFamily="34" charset="0"/>
            </a:endParaRPr>
          </a:p>
          <a:p>
            <a:pPr indent="0" algn="just">
              <a:lnSpc>
                <a:spcPct val="150000"/>
              </a:lnSpc>
              <a:spcBef>
                <a:spcPts val="0"/>
              </a:spcBef>
              <a:buNone/>
            </a:pPr>
            <a:r>
              <a:rPr lang="tr-TR" sz="2600" dirty="0" smtClean="0">
                <a:effectLst/>
                <a:latin typeface="Calibri" panose="020F0502020204030204" pitchFamily="34" charset="0"/>
                <a:ea typeface="Times New Roman"/>
              </a:rPr>
              <a:t>	Eskiler 365 günlük yılı ‘Kasım' ve ‘</a:t>
            </a:r>
            <a:r>
              <a:rPr lang="tr-TR" sz="2600" dirty="0" smtClean="0">
                <a:latin typeface="Calibri" panose="020F0502020204030204" pitchFamily="34" charset="0"/>
                <a:ea typeface="Times New Roman"/>
              </a:rPr>
              <a:t>H</a:t>
            </a:r>
            <a:r>
              <a:rPr lang="tr-TR" sz="2600" dirty="0" smtClean="0">
                <a:effectLst/>
                <a:latin typeface="Calibri" panose="020F0502020204030204" pitchFamily="34" charset="0"/>
                <a:ea typeface="Times New Roman"/>
              </a:rPr>
              <a:t>ızır' günleri olarak ikiye ayırmışlardı. Kasım 179, </a:t>
            </a:r>
            <a:r>
              <a:rPr lang="tr-TR" sz="2600" dirty="0">
                <a:latin typeface="Calibri" panose="020F0502020204030204" pitchFamily="34" charset="0"/>
                <a:ea typeface="Times New Roman"/>
              </a:rPr>
              <a:t>H</a:t>
            </a:r>
            <a:r>
              <a:rPr lang="tr-TR" sz="2600" dirty="0" smtClean="0">
                <a:effectLst/>
                <a:latin typeface="Calibri" panose="020F0502020204030204" pitchFamily="34" charset="0"/>
                <a:ea typeface="Times New Roman"/>
              </a:rPr>
              <a:t>ızır ise 186 gündü. Yılın kasım kısmı yani kış devresi 8 Kasımda başlar, 6 Mayısa kadar sürerdi. 6 Mayısta da hıdrellez ile birlikte yaz devresi, </a:t>
            </a:r>
            <a:r>
              <a:rPr lang="tr-TR" sz="2600" dirty="0">
                <a:latin typeface="Calibri" panose="020F0502020204030204" pitchFamily="34" charset="0"/>
                <a:ea typeface="Times New Roman"/>
              </a:rPr>
              <a:t>H</a:t>
            </a:r>
            <a:r>
              <a:rPr lang="tr-TR" sz="2600" dirty="0" smtClean="0">
                <a:effectLst/>
                <a:latin typeface="Calibri" panose="020F0502020204030204" pitchFamily="34" charset="0"/>
                <a:ea typeface="Times New Roman"/>
              </a:rPr>
              <a:t>ızır günleri başlardı.</a:t>
            </a:r>
          </a:p>
          <a:p>
            <a:endParaRPr lang="tr-TR" dirty="0"/>
          </a:p>
        </p:txBody>
      </p:sp>
    </p:spTree>
    <p:extLst>
      <p:ext uri="{BB962C8B-B14F-4D97-AF65-F5344CB8AC3E}">
        <p14:creationId xmlns:p14="http://schemas.microsoft.com/office/powerpoint/2010/main" val="18385973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836712"/>
          </a:xfrm>
        </p:spPr>
        <p:txBody>
          <a:bodyPr>
            <a:normAutofit fontScale="90000"/>
          </a:bodyPr>
          <a:lstStyle/>
          <a:p>
            <a:pPr marL="0" indent="0">
              <a:buNone/>
            </a:pPr>
            <a:r>
              <a:rPr lang="tr-TR" sz="3200" b="1" dirty="0" smtClean="0">
                <a:effectLst/>
                <a:latin typeface="Times New Roman"/>
                <a:ea typeface="Times New Roman"/>
              </a:rPr>
              <a:t>3. Bitkilerin Durumlarına Bakarak Hava Tahmini</a:t>
            </a:r>
            <a:br>
              <a:rPr lang="tr-TR" sz="3200" b="1" dirty="0" smtClean="0">
                <a:effectLst/>
                <a:latin typeface="Times New Roman"/>
                <a:ea typeface="Times New Roman"/>
              </a:rPr>
            </a:br>
            <a:endParaRPr lang="tr-TR" sz="3200" dirty="0"/>
          </a:p>
        </p:txBody>
      </p:sp>
      <p:sp>
        <p:nvSpPr>
          <p:cNvPr id="3" name="İçerik Yer Tutucusu 2"/>
          <p:cNvSpPr>
            <a:spLocks noGrp="1"/>
          </p:cNvSpPr>
          <p:nvPr>
            <p:ph sz="quarter" idx="13"/>
          </p:nvPr>
        </p:nvSpPr>
        <p:spPr>
          <a:xfrm>
            <a:off x="0" y="548680"/>
            <a:ext cx="9252520" cy="6309320"/>
          </a:xfrm>
        </p:spPr>
        <p:txBody>
          <a:bodyPr>
            <a:normAutofit lnSpcReduction="10000"/>
          </a:bodyPr>
          <a:lstStyle/>
          <a:p>
            <a:pPr lvl="0" algn="just">
              <a:lnSpc>
                <a:spcPct val="160000"/>
              </a:lnSpc>
              <a:spcBef>
                <a:spcPts val="0"/>
              </a:spcBef>
              <a:buClr>
                <a:srgbClr val="000000"/>
              </a:buClr>
              <a:buSzPts val="1100"/>
              <a:buFont typeface="Symbol"/>
              <a:buChar char="-"/>
              <a:tabLst>
                <a:tab pos="601345" algn="l"/>
              </a:tabLst>
            </a:pPr>
            <a:r>
              <a:rPr lang="tr-TR" u="none" strike="noStrike" spc="0" dirty="0" smtClean="0">
                <a:effectLst/>
                <a:latin typeface="Calibri" panose="020F0502020204030204" pitchFamily="34" charset="0"/>
                <a:ea typeface="Times New Roman"/>
                <a:cs typeface="Times New Roman"/>
              </a:rPr>
              <a:t>Dutlar çok olursa kış karlı geçer.</a:t>
            </a:r>
          </a:p>
          <a:p>
            <a:pPr lvl="0" algn="just">
              <a:lnSpc>
                <a:spcPct val="160000"/>
              </a:lnSpc>
              <a:spcBef>
                <a:spcPts val="0"/>
              </a:spcBef>
              <a:buClr>
                <a:srgbClr val="000000"/>
              </a:buClr>
              <a:buSzPts val="1100"/>
              <a:buFont typeface="Symbol"/>
              <a:buChar char="-"/>
              <a:tabLst>
                <a:tab pos="601345" algn="l"/>
              </a:tabLst>
            </a:pPr>
            <a:r>
              <a:rPr lang="tr-TR" u="none" strike="noStrike" spc="0" dirty="0" smtClean="0">
                <a:effectLst/>
                <a:latin typeface="Calibri" panose="020F0502020204030204" pitchFamily="34" charset="0"/>
                <a:ea typeface="Times New Roman"/>
                <a:cs typeface="Times New Roman"/>
              </a:rPr>
              <a:t>Gündüzsefası çiçekleri koparsa fırtına ya da şiddetli rüzgâr gelir.</a:t>
            </a:r>
          </a:p>
          <a:p>
            <a:pPr lvl="0" algn="just">
              <a:lnSpc>
                <a:spcPct val="160000"/>
              </a:lnSpc>
              <a:spcBef>
                <a:spcPts val="0"/>
              </a:spcBef>
              <a:buClr>
                <a:srgbClr val="000000"/>
              </a:buClr>
              <a:buSzPts val="1100"/>
              <a:buFont typeface="Symbol"/>
              <a:buChar char="-"/>
              <a:tabLst>
                <a:tab pos="601345" algn="l"/>
              </a:tabLst>
            </a:pPr>
            <a:r>
              <a:rPr lang="tr-TR" u="none" strike="noStrike" spc="0" dirty="0" smtClean="0">
                <a:effectLst/>
                <a:latin typeface="Calibri" panose="020F0502020204030204" pitchFamily="34" charset="0"/>
                <a:ea typeface="Times New Roman"/>
                <a:cs typeface="Times New Roman"/>
              </a:rPr>
              <a:t>Kavak, yaprağını tepeden dökerse kış şiddetli geçer.</a:t>
            </a:r>
          </a:p>
          <a:p>
            <a:pPr lvl="0" algn="just">
              <a:lnSpc>
                <a:spcPct val="160000"/>
              </a:lnSpc>
              <a:spcBef>
                <a:spcPts val="0"/>
              </a:spcBef>
              <a:buClr>
                <a:srgbClr val="000000"/>
              </a:buClr>
              <a:buSzPts val="1100"/>
              <a:buFont typeface="Symbol"/>
              <a:buChar char="-"/>
              <a:tabLst>
                <a:tab pos="601345" algn="l"/>
              </a:tabLst>
            </a:pPr>
            <a:r>
              <a:rPr lang="tr-TR" u="none" strike="noStrike" spc="0" dirty="0" smtClean="0">
                <a:effectLst/>
                <a:latin typeface="Calibri" panose="020F0502020204030204" pitchFamily="34" charset="0"/>
                <a:ea typeface="Times New Roman"/>
                <a:cs typeface="Times New Roman"/>
              </a:rPr>
              <a:t>Yabani armutlar çok olursa kış şiddetli geçer.</a:t>
            </a:r>
          </a:p>
          <a:p>
            <a:pPr lvl="0" algn="just">
              <a:lnSpc>
                <a:spcPct val="160000"/>
              </a:lnSpc>
              <a:spcBef>
                <a:spcPts val="0"/>
              </a:spcBef>
              <a:buClr>
                <a:srgbClr val="000000"/>
              </a:buClr>
              <a:buSzPts val="1100"/>
              <a:buFont typeface="Symbol"/>
              <a:buChar char="-"/>
              <a:tabLst>
                <a:tab pos="588645" algn="l"/>
              </a:tabLst>
            </a:pPr>
            <a:r>
              <a:rPr lang="tr-TR" u="none" strike="noStrike" spc="0" dirty="0" smtClean="0">
                <a:effectLst/>
                <a:latin typeface="Calibri" panose="020F0502020204030204" pitchFamily="34" charset="0"/>
                <a:ea typeface="Times New Roman"/>
                <a:cs typeface="Times New Roman"/>
              </a:rPr>
              <a:t>Kuzukulağı çiçeği açılırsa hava iyi, kapanırsa kötü olur.</a:t>
            </a:r>
          </a:p>
          <a:p>
            <a:pPr lvl="0" algn="just">
              <a:lnSpc>
                <a:spcPct val="160000"/>
              </a:lnSpc>
              <a:spcBef>
                <a:spcPts val="0"/>
              </a:spcBef>
              <a:buClr>
                <a:srgbClr val="000000"/>
              </a:buClr>
              <a:buSzPts val="1100"/>
              <a:buFont typeface="Symbol"/>
              <a:buChar char="-"/>
              <a:tabLst>
                <a:tab pos="588645" algn="l"/>
              </a:tabLst>
            </a:pPr>
            <a:r>
              <a:rPr lang="tr-TR" u="none" strike="noStrike" spc="0" dirty="0" smtClean="0">
                <a:effectLst/>
                <a:latin typeface="Calibri" panose="020F0502020204030204" pitchFamily="34" charset="0"/>
                <a:ea typeface="Times New Roman"/>
                <a:cs typeface="Times New Roman"/>
              </a:rPr>
              <a:t>Sarmaşık çiçekleri koparsa yağmur gelir.</a:t>
            </a:r>
          </a:p>
          <a:p>
            <a:pPr lvl="0" algn="just">
              <a:lnSpc>
                <a:spcPct val="160000"/>
              </a:lnSpc>
              <a:spcBef>
                <a:spcPts val="0"/>
              </a:spcBef>
              <a:buClr>
                <a:srgbClr val="000000"/>
              </a:buClr>
              <a:buSzPts val="1100"/>
              <a:buFont typeface="Symbol"/>
              <a:buChar char="-"/>
              <a:tabLst>
                <a:tab pos="588645" algn="l"/>
              </a:tabLst>
            </a:pPr>
            <a:r>
              <a:rPr lang="tr-TR" u="none" strike="noStrike" spc="0" dirty="0" smtClean="0">
                <a:effectLst/>
                <a:latin typeface="Calibri" panose="020F0502020204030204" pitchFamily="34" charset="0"/>
                <a:ea typeface="Times New Roman"/>
                <a:cs typeface="Times New Roman"/>
              </a:rPr>
              <a:t>Kızılcık, kestane, kocayemiş yıl içinde az olursa kış hafif geçer.</a:t>
            </a:r>
          </a:p>
          <a:p>
            <a:pPr lvl="0" algn="just">
              <a:lnSpc>
                <a:spcPct val="160000"/>
              </a:lnSpc>
              <a:spcBef>
                <a:spcPts val="0"/>
              </a:spcBef>
              <a:buClr>
                <a:srgbClr val="000000"/>
              </a:buClr>
              <a:buSzPts val="1100"/>
              <a:buFont typeface="Symbol"/>
              <a:buChar char="-"/>
              <a:tabLst>
                <a:tab pos="588645" algn="l"/>
              </a:tabLst>
            </a:pPr>
            <a:r>
              <a:rPr lang="tr-TR" dirty="0" smtClean="0">
                <a:latin typeface="Calibri" panose="020F0502020204030204" pitchFamily="34" charset="0"/>
                <a:ea typeface="Times New Roman"/>
                <a:cs typeface="Times New Roman"/>
              </a:rPr>
              <a:t>Nergisler yatarsa havalar ısınır, kalkarsa hava serin olur.</a:t>
            </a:r>
          </a:p>
          <a:p>
            <a:pPr lvl="0" algn="just">
              <a:lnSpc>
                <a:spcPct val="160000"/>
              </a:lnSpc>
              <a:spcBef>
                <a:spcPts val="0"/>
              </a:spcBef>
              <a:buClr>
                <a:srgbClr val="000000"/>
              </a:buClr>
              <a:buSzPts val="1100"/>
              <a:buFont typeface="Symbol"/>
              <a:buChar char="-"/>
              <a:tabLst>
                <a:tab pos="588645" algn="l"/>
              </a:tabLst>
            </a:pPr>
            <a:r>
              <a:rPr lang="tr-TR" u="none" strike="noStrike" spc="0" dirty="0" smtClean="0">
                <a:effectLst/>
                <a:latin typeface="Calibri" panose="020F0502020204030204" pitchFamily="34" charset="0"/>
                <a:ea typeface="Times New Roman"/>
                <a:cs typeface="Times New Roman"/>
              </a:rPr>
              <a:t>Ayva çok olursa kış çok olur.</a:t>
            </a:r>
          </a:p>
          <a:p>
            <a:pPr lvl="0" algn="just">
              <a:lnSpc>
                <a:spcPct val="160000"/>
              </a:lnSpc>
              <a:spcBef>
                <a:spcPts val="0"/>
              </a:spcBef>
              <a:buClr>
                <a:srgbClr val="000000"/>
              </a:buClr>
              <a:buSzPts val="1100"/>
              <a:buFont typeface="Symbol"/>
              <a:buChar char="-"/>
              <a:tabLst>
                <a:tab pos="588645" algn="l"/>
              </a:tabLst>
            </a:pPr>
            <a:r>
              <a:rPr lang="tr-TR" dirty="0" smtClean="0">
                <a:latin typeface="Calibri" panose="020F0502020204030204" pitchFamily="34" charset="0"/>
                <a:ea typeface="Times New Roman"/>
                <a:cs typeface="Times New Roman"/>
              </a:rPr>
              <a:t>Atkestaneleri uzun süre yeşil kalırsa kış hafif geçer. </a:t>
            </a:r>
          </a:p>
          <a:p>
            <a:pPr lvl="0" algn="just">
              <a:lnSpc>
                <a:spcPct val="160000"/>
              </a:lnSpc>
              <a:spcBef>
                <a:spcPts val="0"/>
              </a:spcBef>
              <a:buClr>
                <a:srgbClr val="000000"/>
              </a:buClr>
              <a:buSzPts val="1100"/>
              <a:buFont typeface="Symbol"/>
              <a:buChar char="-"/>
              <a:tabLst>
                <a:tab pos="588645" algn="l"/>
              </a:tabLst>
            </a:pPr>
            <a:r>
              <a:rPr lang="tr-TR" dirty="0" smtClean="0">
                <a:solidFill>
                  <a:srgbClr val="000000"/>
                </a:solidFill>
                <a:effectLst/>
                <a:latin typeface="Calibri" panose="020F0502020204030204" pitchFamily="34" charset="0"/>
              </a:rPr>
              <a:t>-Yonca yapraktan dikilirse yağmur yağar. </a:t>
            </a:r>
            <a:endParaRPr lang="tr-TR" u="none" strike="noStrike" spc="0" dirty="0" smtClean="0">
              <a:effectLst/>
              <a:latin typeface="Calibri" panose="020F0502020204030204" pitchFamily="34" charset="0"/>
              <a:ea typeface="Times New Roman"/>
              <a:cs typeface="Times New Roman"/>
            </a:endParaRPr>
          </a:p>
          <a:p>
            <a:endParaRPr lang="tr-TR" dirty="0"/>
          </a:p>
        </p:txBody>
      </p:sp>
    </p:spTree>
    <p:extLst>
      <p:ext uri="{BB962C8B-B14F-4D97-AF65-F5344CB8AC3E}">
        <p14:creationId xmlns:p14="http://schemas.microsoft.com/office/powerpoint/2010/main" val="938511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0" y="980728"/>
            <a:ext cx="9144000" cy="4968552"/>
          </a:xfrm>
        </p:spPr>
        <p:txBody>
          <a:bodyPr>
            <a:noAutofit/>
          </a:bodyPr>
          <a:lstStyle/>
          <a:p>
            <a:pPr lvl="0" indent="0" algn="just">
              <a:lnSpc>
                <a:spcPct val="150000"/>
              </a:lnSpc>
              <a:spcBef>
                <a:spcPts val="0"/>
              </a:spcBef>
              <a:buNone/>
            </a:pPr>
            <a:r>
              <a:rPr lang="tr-TR" sz="2800" dirty="0" smtClean="0">
                <a:solidFill>
                  <a:prstClr val="black"/>
                </a:solidFill>
                <a:ea typeface="Times New Roman"/>
              </a:rPr>
              <a:t>Meteoroloji</a:t>
            </a:r>
            <a:r>
              <a:rPr lang="tr-TR" sz="2800" dirty="0">
                <a:solidFill>
                  <a:prstClr val="black"/>
                </a:solidFill>
                <a:ea typeface="Times New Roman"/>
              </a:rPr>
              <a:t>, atmosfer tabakası içinde oluşan tüm olayları ve bunlarla ilgili değişmeleri konu edinen bilim dalıdır. Atmosfer tabakası içindeki olaylar basınç, sıcaklık, yağış, buharlaşma, bulutluluk, güneşlenme ve rüzgârlar olarak sıralanabilir. Halk meteorolojisi ise geleneksel yöntemlerle hava tahmini yapılmasıdır.</a:t>
            </a:r>
          </a:p>
          <a:p>
            <a:pPr marL="0" indent="0" algn="just">
              <a:lnSpc>
                <a:spcPct val="150000"/>
              </a:lnSpc>
              <a:spcBef>
                <a:spcPts val="0"/>
              </a:spcBef>
              <a:buNone/>
            </a:pPr>
            <a:r>
              <a:rPr lang="tr-TR" sz="2200" dirty="0" smtClean="0">
                <a:solidFill>
                  <a:srgbClr val="000000"/>
                </a:solidFill>
                <a:effectLst/>
              </a:rPr>
              <a:t>	</a:t>
            </a:r>
            <a:endParaRPr lang="tr-TR" sz="2200" dirty="0"/>
          </a:p>
        </p:txBody>
      </p:sp>
    </p:spTree>
    <p:extLst>
      <p:ext uri="{BB962C8B-B14F-4D97-AF65-F5344CB8AC3E}">
        <p14:creationId xmlns:p14="http://schemas.microsoft.com/office/powerpoint/2010/main" val="3728241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980728"/>
          </a:xfrm>
        </p:spPr>
        <p:txBody>
          <a:bodyPr>
            <a:noAutofit/>
          </a:bodyPr>
          <a:lstStyle/>
          <a:p>
            <a:pPr marL="0" indent="0" algn="ctr">
              <a:buNone/>
            </a:pPr>
            <a:r>
              <a:rPr lang="tr-TR" sz="2400" dirty="0" smtClean="0">
                <a:effectLst/>
                <a:latin typeface="Times New Roman"/>
                <a:ea typeface="Times New Roman"/>
              </a:rPr>
              <a:t>4. İnsanların Davranışlarına ve Organlarının Ağrılarına Göre Hava Tahmini</a:t>
            </a:r>
            <a:br>
              <a:rPr lang="tr-TR" sz="2400" dirty="0" smtClean="0">
                <a:effectLst/>
                <a:latin typeface="Times New Roman"/>
                <a:ea typeface="Times New Roman"/>
              </a:rPr>
            </a:br>
            <a:endParaRPr lang="tr-TR" sz="2400" dirty="0"/>
          </a:p>
        </p:txBody>
      </p:sp>
      <p:sp>
        <p:nvSpPr>
          <p:cNvPr id="3" name="İçerik Yer Tutucusu 2"/>
          <p:cNvSpPr>
            <a:spLocks noGrp="1"/>
          </p:cNvSpPr>
          <p:nvPr>
            <p:ph sz="quarter" idx="13"/>
          </p:nvPr>
        </p:nvSpPr>
        <p:spPr>
          <a:xfrm>
            <a:off x="-19325" y="1124744"/>
            <a:ext cx="9036496" cy="5727817"/>
          </a:xfrm>
        </p:spPr>
        <p:txBody>
          <a:bodyPr>
            <a:normAutofit/>
          </a:bodyPr>
          <a:lstStyle/>
          <a:p>
            <a:pPr lvl="0" algn="just">
              <a:lnSpc>
                <a:spcPct val="150000"/>
              </a:lnSpc>
              <a:spcBef>
                <a:spcPts val="0"/>
              </a:spcBef>
              <a:buClr>
                <a:srgbClr val="000000"/>
              </a:buClr>
              <a:buSzPts val="1100"/>
              <a:buFont typeface="Symbol"/>
              <a:buChar char="-"/>
              <a:tabLst>
                <a:tab pos="598805" algn="l"/>
              </a:tabLst>
            </a:pPr>
            <a:r>
              <a:rPr lang="tr-TR" sz="2800" u="none" strike="noStrike" spc="0" dirty="0" smtClean="0">
                <a:effectLst/>
                <a:latin typeface="Calibri" panose="020F0502020204030204" pitchFamily="34" charset="0"/>
                <a:ea typeface="Times New Roman"/>
                <a:cs typeface="Times New Roman"/>
              </a:rPr>
              <a:t>Romatizmalı bir kişinin ayakları ağrırsa hava bozar, yağmur yağar.</a:t>
            </a:r>
          </a:p>
          <a:p>
            <a:pPr lvl="0" algn="just">
              <a:lnSpc>
                <a:spcPct val="150000"/>
              </a:lnSpc>
              <a:spcBef>
                <a:spcPts val="0"/>
              </a:spcBef>
              <a:buClr>
                <a:srgbClr val="000000"/>
              </a:buClr>
              <a:buSzPts val="1100"/>
              <a:buFont typeface="Symbol"/>
              <a:buChar char="-"/>
              <a:tabLst>
                <a:tab pos="598805" algn="l"/>
              </a:tabLst>
            </a:pPr>
            <a:r>
              <a:rPr lang="tr-TR" sz="2800" u="none" strike="noStrike" spc="0" dirty="0" smtClean="0">
                <a:effectLst/>
                <a:latin typeface="Calibri" panose="020F0502020204030204" pitchFamily="34" charset="0"/>
                <a:ea typeface="Times New Roman"/>
                <a:cs typeface="Times New Roman"/>
              </a:rPr>
              <a:t>Romatizmalı bir kişinin sağ kolu ağrırsa kar yağar, sol kolu ağrırsa rüzgâr çıkar.</a:t>
            </a:r>
          </a:p>
          <a:p>
            <a:pPr lvl="0" algn="just">
              <a:lnSpc>
                <a:spcPct val="150000"/>
              </a:lnSpc>
              <a:spcBef>
                <a:spcPts val="0"/>
              </a:spcBef>
              <a:buClr>
                <a:srgbClr val="000000"/>
              </a:buClr>
              <a:buSzPts val="1100"/>
              <a:buFont typeface="Symbol"/>
              <a:buChar char="-"/>
              <a:tabLst>
                <a:tab pos="595630" algn="l"/>
              </a:tabLst>
            </a:pPr>
            <a:r>
              <a:rPr lang="tr-TR" sz="2800" u="none" strike="noStrike" spc="0" dirty="0" smtClean="0">
                <a:effectLst/>
                <a:latin typeface="Calibri" panose="020F0502020204030204" pitchFamily="34" charset="0"/>
                <a:ea typeface="Times New Roman"/>
                <a:cs typeface="Times New Roman"/>
              </a:rPr>
              <a:t>Bir kişinin sağ kulağı sızlarsa hava sisli, sol kulağı sızlarsa don olur.</a:t>
            </a:r>
          </a:p>
          <a:p>
            <a:endParaRPr lang="tr-TR" dirty="0"/>
          </a:p>
        </p:txBody>
      </p:sp>
    </p:spTree>
    <p:extLst>
      <p:ext uri="{BB962C8B-B14F-4D97-AF65-F5344CB8AC3E}">
        <p14:creationId xmlns:p14="http://schemas.microsoft.com/office/powerpoint/2010/main" val="24753243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404664"/>
          </a:xfrm>
        </p:spPr>
        <p:txBody>
          <a:bodyPr>
            <a:normAutofit fontScale="90000"/>
          </a:bodyPr>
          <a:lstStyle/>
          <a:p>
            <a:pPr indent="0" algn="just">
              <a:spcAft>
                <a:spcPts val="500"/>
              </a:spcAft>
              <a:buNone/>
            </a:pPr>
            <a:r>
              <a:rPr lang="tr-TR" sz="3600" b="1" dirty="0" smtClean="0">
                <a:effectLst/>
                <a:latin typeface="+mn-lt"/>
                <a:ea typeface="Times New Roman"/>
              </a:rPr>
              <a:t>Halk Meteorolojisiyle İlgili Diğer İnanışlar</a:t>
            </a:r>
            <a:r>
              <a:rPr lang="tr-TR" b="1" dirty="0" smtClean="0">
                <a:effectLst/>
                <a:latin typeface="Times New Roman"/>
                <a:ea typeface="Times New Roman"/>
              </a:rPr>
              <a:t/>
            </a:r>
            <a:br>
              <a:rPr lang="tr-TR" b="1" dirty="0" smtClean="0">
                <a:effectLst/>
                <a:latin typeface="Times New Roman"/>
                <a:ea typeface="Times New Roman"/>
              </a:rPr>
            </a:br>
            <a:endParaRPr lang="tr-TR" dirty="0"/>
          </a:p>
        </p:txBody>
      </p:sp>
      <p:sp>
        <p:nvSpPr>
          <p:cNvPr id="3" name="İçerik Yer Tutucusu 2"/>
          <p:cNvSpPr>
            <a:spLocks noGrp="1"/>
          </p:cNvSpPr>
          <p:nvPr>
            <p:ph sz="quarter" idx="13"/>
          </p:nvPr>
        </p:nvSpPr>
        <p:spPr>
          <a:xfrm>
            <a:off x="0" y="404664"/>
            <a:ext cx="9144000" cy="6453336"/>
          </a:xfrm>
        </p:spPr>
        <p:txBody>
          <a:bodyPr>
            <a:noAutofit/>
          </a:bodyPr>
          <a:lstStyle/>
          <a:p>
            <a:pPr lvl="0" algn="just">
              <a:lnSpc>
                <a:spcPct val="170000"/>
              </a:lnSpc>
              <a:spcBef>
                <a:spcPts val="0"/>
              </a:spcBef>
              <a:buClr>
                <a:srgbClr val="000000"/>
              </a:buClr>
              <a:buSzPts val="1100"/>
              <a:buFont typeface="Symbol"/>
              <a:buChar char="-"/>
              <a:tabLst>
                <a:tab pos="601980" algn="l"/>
              </a:tabLst>
            </a:pPr>
            <a:r>
              <a:rPr lang="tr-TR" u="none" strike="noStrike" spc="0" dirty="0" smtClean="0">
                <a:effectLst/>
                <a:latin typeface="Times New Roman"/>
                <a:ea typeface="Times New Roman"/>
                <a:cs typeface="Times New Roman"/>
              </a:rPr>
              <a:t>Gökyüzünde kuyruklu yıldız görülürse savaş çıkar.</a:t>
            </a:r>
          </a:p>
          <a:p>
            <a:pPr lvl="0" algn="just">
              <a:lnSpc>
                <a:spcPct val="170000"/>
              </a:lnSpc>
              <a:spcBef>
                <a:spcPts val="0"/>
              </a:spcBef>
              <a:buClr>
                <a:srgbClr val="000000"/>
              </a:buClr>
              <a:buSzPts val="1100"/>
              <a:buFont typeface="Symbol"/>
              <a:buChar char="-"/>
              <a:tabLst>
                <a:tab pos="595630" algn="l"/>
              </a:tabLst>
            </a:pPr>
            <a:r>
              <a:rPr lang="tr-TR" u="none" strike="noStrike" spc="0" dirty="0" smtClean="0">
                <a:effectLst/>
                <a:latin typeface="Times New Roman"/>
                <a:ea typeface="Times New Roman"/>
                <a:cs typeface="Times New Roman"/>
              </a:rPr>
              <a:t>Bir yıldız kaydığında bir kişi ölür. Hilal görünce yere bakan zengin olur. Yıldız kayarken dilek tutanın dileği olur. Zarar veren dolu ve yağmur insanlara işarettir.</a:t>
            </a:r>
          </a:p>
          <a:p>
            <a:pPr lvl="0" algn="just">
              <a:lnSpc>
                <a:spcPct val="170000"/>
              </a:lnSpc>
              <a:spcBef>
                <a:spcPts val="0"/>
              </a:spcBef>
              <a:buClr>
                <a:srgbClr val="000000"/>
              </a:buClr>
              <a:buSzPts val="1100"/>
              <a:buFont typeface="Symbol"/>
              <a:buChar char="-"/>
              <a:tabLst>
                <a:tab pos="592455" algn="l"/>
              </a:tabLst>
            </a:pPr>
            <a:r>
              <a:rPr lang="tr-TR" u="none" strike="noStrike" spc="0" dirty="0" smtClean="0">
                <a:effectLst/>
                <a:latin typeface="Times New Roman"/>
                <a:ea typeface="Times New Roman"/>
                <a:cs typeface="Times New Roman"/>
              </a:rPr>
              <a:t>Ayın on beşinde dışarıya çıkılarak aya karşı oturulup dua edilir. İnsanın yüzüne bakılmaz. Bakan kişi ay gibi erir.</a:t>
            </a:r>
          </a:p>
          <a:p>
            <a:pPr lvl="0" algn="just">
              <a:lnSpc>
                <a:spcPct val="170000"/>
              </a:lnSpc>
              <a:spcBef>
                <a:spcPts val="0"/>
              </a:spcBef>
              <a:buClr>
                <a:srgbClr val="000000"/>
              </a:buClr>
              <a:buSzPts val="1100"/>
              <a:buFont typeface="Symbol"/>
              <a:buChar char="-"/>
              <a:tabLst>
                <a:tab pos="601980" algn="l"/>
              </a:tabLst>
            </a:pPr>
            <a:r>
              <a:rPr lang="tr-TR" u="none" strike="noStrike" spc="0" dirty="0" smtClean="0">
                <a:effectLst/>
                <a:latin typeface="Times New Roman"/>
                <a:ea typeface="Times New Roman"/>
                <a:cs typeface="Times New Roman"/>
              </a:rPr>
              <a:t>Yeni ay görüldüğünde dua edilir, dilek tutulur.</a:t>
            </a:r>
          </a:p>
          <a:p>
            <a:pPr lvl="0" algn="just">
              <a:lnSpc>
                <a:spcPct val="170000"/>
              </a:lnSpc>
              <a:spcBef>
                <a:spcPts val="0"/>
              </a:spcBef>
              <a:buClr>
                <a:srgbClr val="000000"/>
              </a:buClr>
              <a:buSzPts val="1100"/>
              <a:buFont typeface="Symbol"/>
              <a:buChar char="-"/>
              <a:tabLst>
                <a:tab pos="601980" algn="l"/>
              </a:tabLst>
            </a:pPr>
            <a:r>
              <a:rPr lang="tr-TR" u="none" strike="noStrike" spc="0" dirty="0" smtClean="0">
                <a:effectLst/>
                <a:latin typeface="Times New Roman"/>
                <a:ea typeface="Times New Roman"/>
                <a:cs typeface="Times New Roman"/>
              </a:rPr>
              <a:t>Yağmur yağarken eşiğe oturmak iyi değildir.</a:t>
            </a:r>
          </a:p>
          <a:p>
            <a:pPr lvl="0" algn="just">
              <a:lnSpc>
                <a:spcPct val="170000"/>
              </a:lnSpc>
              <a:spcBef>
                <a:spcPts val="0"/>
              </a:spcBef>
              <a:buClr>
                <a:srgbClr val="000000"/>
              </a:buClr>
              <a:buSzPts val="1100"/>
              <a:buFont typeface="Symbol"/>
              <a:buChar char="-"/>
              <a:tabLst>
                <a:tab pos="595630" algn="l"/>
              </a:tabLst>
            </a:pPr>
            <a:r>
              <a:rPr lang="tr-TR" u="none" strike="noStrike" spc="0" dirty="0" smtClean="0">
                <a:effectLst/>
                <a:latin typeface="Times New Roman"/>
                <a:ea typeface="Times New Roman"/>
                <a:cs typeface="Times New Roman"/>
              </a:rPr>
              <a:t>Yağmur yağarken güneş çıkarsa “Şeytan kızını kocaya veriyor” derler.</a:t>
            </a:r>
          </a:p>
          <a:p>
            <a:pPr lvl="0" algn="just">
              <a:lnSpc>
                <a:spcPct val="170000"/>
              </a:lnSpc>
              <a:spcBef>
                <a:spcPts val="0"/>
              </a:spcBef>
              <a:buClr>
                <a:srgbClr val="000000"/>
              </a:buClr>
              <a:buSzPts val="1100"/>
              <a:buFont typeface="Symbol"/>
              <a:buChar char="-"/>
              <a:tabLst>
                <a:tab pos="601980" algn="l"/>
              </a:tabLst>
            </a:pPr>
            <a:r>
              <a:rPr lang="tr-TR" u="none" strike="noStrike" spc="0" dirty="0" smtClean="0">
                <a:effectLst/>
                <a:latin typeface="Times New Roman"/>
                <a:ea typeface="Times New Roman"/>
                <a:cs typeface="Times New Roman"/>
              </a:rPr>
              <a:t>Yağmur duası için kırk taş toplanarak kırk dua okunur. Bu taşların beşi sağa beşi sola atılarak yağmurlu hava uykusundan uyandırılır.</a:t>
            </a:r>
          </a:p>
        </p:txBody>
      </p:sp>
    </p:spTree>
    <p:extLst>
      <p:ext uri="{BB962C8B-B14F-4D97-AF65-F5344CB8AC3E}">
        <p14:creationId xmlns:p14="http://schemas.microsoft.com/office/powerpoint/2010/main" val="32060572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0" y="0"/>
            <a:ext cx="9144000" cy="6858000"/>
          </a:xfrm>
        </p:spPr>
        <p:txBody>
          <a:bodyPr>
            <a:normAutofit/>
          </a:bodyPr>
          <a:lstStyle/>
          <a:p>
            <a:pPr lvl="0" algn="just">
              <a:lnSpc>
                <a:spcPct val="150000"/>
              </a:lnSpc>
              <a:spcBef>
                <a:spcPts val="0"/>
              </a:spcBef>
              <a:buClr>
                <a:srgbClr val="000000"/>
              </a:buClr>
              <a:buSzPts val="1100"/>
              <a:buFont typeface="Symbol"/>
              <a:buChar char="-"/>
              <a:tabLst>
                <a:tab pos="601980" algn="l"/>
              </a:tabLst>
            </a:pPr>
            <a:r>
              <a:rPr lang="tr-TR" sz="2400" dirty="0">
                <a:solidFill>
                  <a:prstClr val="black"/>
                </a:solidFill>
                <a:latin typeface="Calibri" panose="020F0502020204030204" pitchFamily="34" charset="0"/>
                <a:ea typeface="Times New Roman"/>
                <a:cs typeface="Times New Roman"/>
              </a:rPr>
              <a:t>Şimşek çakarken kırmızı giymek iyi değildir. Gök gürlemesi tehlike işaretidir.</a:t>
            </a:r>
          </a:p>
          <a:p>
            <a:pPr lvl="0" algn="just">
              <a:lnSpc>
                <a:spcPct val="150000"/>
              </a:lnSpc>
              <a:spcBef>
                <a:spcPts val="0"/>
              </a:spcBef>
              <a:buClr>
                <a:srgbClr val="000000"/>
              </a:buClr>
              <a:buSzPts val="1100"/>
              <a:buFont typeface="Symbol"/>
              <a:buChar char="-"/>
              <a:tabLst>
                <a:tab pos="598805" algn="l"/>
              </a:tabLst>
            </a:pPr>
            <a:r>
              <a:rPr lang="tr-TR" sz="2400" dirty="0">
                <a:solidFill>
                  <a:prstClr val="black"/>
                </a:solidFill>
                <a:latin typeface="Calibri" panose="020F0502020204030204" pitchFamily="34" charset="0"/>
                <a:ea typeface="Times New Roman"/>
                <a:cs typeface="Times New Roman"/>
              </a:rPr>
              <a:t>Hava karardığında bulut alçalırsa Allah suçları cezalandırırmış. Ay tutulduğunda, ayı cinler ve periler tutarmış. Ay tutulduğunda uyunmaz, teneke çalınır, silah atılır. Güneş tutulduğunda silah atmak, ezan okumak iyi değildir</a:t>
            </a:r>
            <a:r>
              <a:rPr lang="tr-TR" sz="2400" dirty="0" smtClean="0">
                <a:solidFill>
                  <a:prstClr val="black"/>
                </a:solidFill>
                <a:latin typeface="Calibri" panose="020F0502020204030204" pitchFamily="34" charset="0"/>
                <a:ea typeface="Times New Roman"/>
                <a:cs typeface="Times New Roman"/>
              </a:rPr>
              <a:t>.</a:t>
            </a:r>
          </a:p>
          <a:p>
            <a:pPr lvl="0" algn="just">
              <a:lnSpc>
                <a:spcPct val="150000"/>
              </a:lnSpc>
              <a:spcBef>
                <a:spcPts val="0"/>
              </a:spcBef>
              <a:buClr>
                <a:srgbClr val="000000"/>
              </a:buClr>
              <a:buSzPts val="1100"/>
              <a:buFont typeface="Symbol"/>
              <a:buChar char="-"/>
              <a:tabLst>
                <a:tab pos="598805" algn="l"/>
              </a:tabLst>
            </a:pPr>
            <a:endParaRPr lang="tr-TR" sz="2400" dirty="0">
              <a:solidFill>
                <a:prstClr val="black"/>
              </a:solidFill>
              <a:latin typeface="Calibri" panose="020F0502020204030204" pitchFamily="34" charset="0"/>
              <a:ea typeface="Times New Roman"/>
              <a:cs typeface="Times New Roman"/>
            </a:endParaRPr>
          </a:p>
          <a:p>
            <a:pPr indent="0" algn="just">
              <a:lnSpc>
                <a:spcPct val="150000"/>
              </a:lnSpc>
              <a:spcBef>
                <a:spcPts val="0"/>
              </a:spcBef>
              <a:buNone/>
            </a:pPr>
            <a:r>
              <a:rPr lang="tr-TR" sz="2400" dirty="0" smtClean="0">
                <a:effectLst/>
                <a:latin typeface="Calibri" panose="020F0502020204030204" pitchFamily="34" charset="0"/>
                <a:ea typeface="Times New Roman"/>
              </a:rPr>
              <a:t>Mersin’de rüzgâr esiş yönüne göre farklı adlarla anılır. Kuzeyden esen rüzgâr poyraz, güneyden esen soğuk rüzgâr gök yel, batıdan esen sıcak </a:t>
            </a:r>
            <a:r>
              <a:rPr lang="tr-TR" sz="2400" dirty="0" smtClean="0">
                <a:latin typeface="Calibri" panose="020F0502020204030204" pitchFamily="34" charset="0"/>
                <a:ea typeface="Times New Roman"/>
              </a:rPr>
              <a:t>rüz</a:t>
            </a:r>
            <a:r>
              <a:rPr lang="tr-TR" sz="2400" dirty="0" smtClean="0">
                <a:effectLst/>
                <a:latin typeface="Calibri" panose="020F0502020204030204" pitchFamily="34" charset="0"/>
                <a:ea typeface="Times New Roman"/>
              </a:rPr>
              <a:t>gâr kızıl yel, doğudan esen soğuk rüzgâr ise boğaz yeldir.</a:t>
            </a:r>
            <a:endParaRPr lang="tr-TR" sz="2400" dirty="0"/>
          </a:p>
        </p:txBody>
      </p:sp>
    </p:spTree>
    <p:extLst>
      <p:ext uri="{BB962C8B-B14F-4D97-AF65-F5344CB8AC3E}">
        <p14:creationId xmlns:p14="http://schemas.microsoft.com/office/powerpoint/2010/main" val="29251536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036496" cy="836712"/>
          </a:xfrm>
        </p:spPr>
        <p:txBody>
          <a:bodyPr>
            <a:normAutofit/>
          </a:bodyPr>
          <a:lstStyle/>
          <a:p>
            <a:pPr indent="0" algn="just">
              <a:spcAft>
                <a:spcPts val="500"/>
              </a:spcAft>
              <a:buNone/>
            </a:pPr>
            <a:r>
              <a:rPr lang="tr-TR" sz="2800" b="1" dirty="0" smtClean="0">
                <a:effectLst/>
                <a:latin typeface="Calibri" panose="020F0502020204030204" pitchFamily="34" charset="0"/>
                <a:ea typeface="Times New Roman"/>
              </a:rPr>
              <a:t>Halk Meteorolojisinde Hava Tahminlerinden Örnekler</a:t>
            </a:r>
            <a:endParaRPr lang="tr-TR" sz="2800" dirty="0">
              <a:effectLst/>
              <a:latin typeface="Calibri" panose="020F0502020204030204" pitchFamily="34" charset="0"/>
              <a:ea typeface="Times New Roman"/>
            </a:endParaRPr>
          </a:p>
        </p:txBody>
      </p:sp>
      <p:sp>
        <p:nvSpPr>
          <p:cNvPr id="3" name="İçerik Yer Tutucusu 2"/>
          <p:cNvSpPr>
            <a:spLocks noGrp="1"/>
          </p:cNvSpPr>
          <p:nvPr>
            <p:ph sz="quarter" idx="13"/>
          </p:nvPr>
        </p:nvSpPr>
        <p:spPr>
          <a:xfrm>
            <a:off x="0" y="620688"/>
            <a:ext cx="9144000" cy="6048672"/>
          </a:xfrm>
        </p:spPr>
        <p:txBody>
          <a:bodyPr>
            <a:normAutofit/>
          </a:bodyPr>
          <a:lstStyle/>
          <a:p>
            <a:pPr marL="0" lvl="0" indent="0" algn="just">
              <a:lnSpc>
                <a:spcPct val="160000"/>
              </a:lnSpc>
              <a:spcBef>
                <a:spcPts val="0"/>
              </a:spcBef>
              <a:buClr>
                <a:srgbClr val="000000"/>
              </a:buClr>
              <a:buSzPts val="1100"/>
              <a:buNone/>
              <a:tabLst>
                <a:tab pos="600710" algn="l"/>
              </a:tabLst>
            </a:pPr>
            <a:r>
              <a:rPr lang="tr-TR" u="none" strike="noStrike" spc="0" dirty="0" smtClean="0">
                <a:effectLst/>
                <a:latin typeface="Calibri" panose="020F0502020204030204" pitchFamily="34" charset="0"/>
                <a:ea typeface="Times New Roman"/>
                <a:cs typeface="Times New Roman"/>
              </a:rPr>
              <a:t>1. 8 Ocak gününde Zemheri fırtınası,</a:t>
            </a:r>
          </a:p>
          <a:p>
            <a:pPr marL="0" lvl="0" indent="0" algn="just">
              <a:lnSpc>
                <a:spcPct val="160000"/>
              </a:lnSpc>
              <a:spcBef>
                <a:spcPts val="0"/>
              </a:spcBef>
              <a:buClr>
                <a:srgbClr val="000000"/>
              </a:buClr>
              <a:buSzPts val="1100"/>
              <a:buNone/>
              <a:tabLst>
                <a:tab pos="621665" algn="l"/>
              </a:tabLst>
            </a:pPr>
            <a:r>
              <a:rPr lang="tr-TR" u="none" strike="noStrike" spc="0" dirty="0" smtClean="0">
                <a:effectLst/>
                <a:latin typeface="Calibri" panose="020F0502020204030204" pitchFamily="34" charset="0"/>
                <a:ea typeface="Times New Roman"/>
                <a:cs typeface="Times New Roman"/>
              </a:rPr>
              <a:t>2. 11-25 Ocak günlerinde çok şiddetli soğuklar.</a:t>
            </a:r>
          </a:p>
          <a:p>
            <a:pPr marL="0" indent="0">
              <a:lnSpc>
                <a:spcPct val="160000"/>
              </a:lnSpc>
              <a:spcBef>
                <a:spcPts val="0"/>
              </a:spcBef>
              <a:buNone/>
            </a:pPr>
            <a:r>
              <a:rPr lang="tr-TR" dirty="0" smtClean="0">
                <a:effectLst/>
                <a:latin typeface="Calibri" panose="020F0502020204030204" pitchFamily="34" charset="0"/>
                <a:ea typeface="Times New Roman"/>
              </a:rPr>
              <a:t>3. 18 Ocak günü fırtına, </a:t>
            </a:r>
          </a:p>
          <a:p>
            <a:pPr marL="0" indent="0">
              <a:lnSpc>
                <a:spcPct val="160000"/>
              </a:lnSpc>
              <a:spcBef>
                <a:spcPts val="0"/>
              </a:spcBef>
              <a:buNone/>
            </a:pPr>
            <a:r>
              <a:rPr lang="tr-TR" dirty="0" smtClean="0">
                <a:latin typeface="Calibri" panose="020F0502020204030204" pitchFamily="34" charset="0"/>
                <a:ea typeface="Times New Roman"/>
              </a:rPr>
              <a:t>4. 5 Şubat günü şiddetli soğuklar olur. </a:t>
            </a:r>
            <a:r>
              <a:rPr lang="tr-TR" dirty="0" smtClean="0">
                <a:effectLst/>
                <a:latin typeface="Calibri" panose="020F0502020204030204" pitchFamily="34" charset="0"/>
                <a:ea typeface="Times New Roman"/>
              </a:rPr>
              <a:t> </a:t>
            </a:r>
          </a:p>
          <a:p>
            <a:pPr marL="0" lvl="0" indent="0" algn="just">
              <a:lnSpc>
                <a:spcPct val="160000"/>
              </a:lnSpc>
              <a:spcBef>
                <a:spcPts val="0"/>
              </a:spcBef>
              <a:buClr>
                <a:srgbClr val="000000"/>
              </a:buClr>
              <a:buSzPts val="1100"/>
              <a:buNone/>
              <a:tabLst>
                <a:tab pos="634365" algn="l"/>
              </a:tabLst>
            </a:pPr>
            <a:r>
              <a:rPr lang="tr-TR" dirty="0" smtClean="0">
                <a:latin typeface="Calibri" panose="020F0502020204030204" pitchFamily="34" charset="0"/>
                <a:ea typeface="Times New Roman"/>
              </a:rPr>
              <a:t>5. </a:t>
            </a:r>
            <a:r>
              <a:rPr lang="tr-TR" u="none" strike="noStrike" spc="0" dirty="0" smtClean="0">
                <a:effectLst/>
                <a:latin typeface="Calibri" panose="020F0502020204030204" pitchFamily="34" charset="0"/>
                <a:ea typeface="Times New Roman"/>
                <a:cs typeface="Times New Roman"/>
              </a:rPr>
              <a:t>5 Şubat günü aynı zamanda ağaç dikme zamanıdır.</a:t>
            </a:r>
          </a:p>
          <a:p>
            <a:pPr marL="0" lvl="0" indent="0" algn="just">
              <a:lnSpc>
                <a:spcPct val="160000"/>
              </a:lnSpc>
              <a:spcBef>
                <a:spcPts val="0"/>
              </a:spcBef>
              <a:buClr>
                <a:srgbClr val="000000"/>
              </a:buClr>
              <a:buSzPts val="1100"/>
              <a:buNone/>
              <a:tabLst>
                <a:tab pos="634365" algn="l"/>
              </a:tabLst>
            </a:pPr>
            <a:r>
              <a:rPr lang="tr-TR" u="none" strike="noStrike" spc="0" dirty="0" smtClean="0">
                <a:effectLst/>
                <a:latin typeface="Calibri" panose="020F0502020204030204" pitchFamily="34" charset="0"/>
                <a:ea typeface="Times New Roman"/>
                <a:cs typeface="Times New Roman"/>
              </a:rPr>
              <a:t>6. 28 Şubat günü leylekler gelir.</a:t>
            </a:r>
          </a:p>
          <a:p>
            <a:pPr marL="0" lvl="0" indent="0" algn="just">
              <a:lnSpc>
                <a:spcPct val="160000"/>
              </a:lnSpc>
              <a:spcBef>
                <a:spcPts val="0"/>
              </a:spcBef>
              <a:buClr>
                <a:srgbClr val="000000"/>
              </a:buClr>
              <a:buSzPts val="1100"/>
              <a:buNone/>
              <a:tabLst>
                <a:tab pos="634365" algn="l"/>
              </a:tabLst>
            </a:pPr>
            <a:r>
              <a:rPr lang="tr-TR" u="none" strike="noStrike" spc="0" dirty="0" smtClean="0">
                <a:effectLst/>
                <a:latin typeface="Calibri" panose="020F0502020204030204" pitchFamily="34" charset="0"/>
                <a:ea typeface="Times New Roman"/>
                <a:cs typeface="Times New Roman"/>
              </a:rPr>
              <a:t>7. 6- 7 Mart günü ağaçlara su yürümeye başlar.</a:t>
            </a:r>
          </a:p>
          <a:p>
            <a:pPr marL="0" lvl="0" indent="0" algn="just">
              <a:lnSpc>
                <a:spcPct val="160000"/>
              </a:lnSpc>
              <a:spcBef>
                <a:spcPts val="0"/>
              </a:spcBef>
              <a:buClr>
                <a:srgbClr val="000000"/>
              </a:buClr>
              <a:buSzPts val="1100"/>
              <a:buNone/>
              <a:tabLst>
                <a:tab pos="634365" algn="l"/>
              </a:tabLst>
            </a:pPr>
            <a:r>
              <a:rPr lang="tr-TR" u="none" strike="noStrike" spc="0" dirty="0" smtClean="0">
                <a:effectLst/>
                <a:latin typeface="Calibri" panose="020F0502020204030204" pitchFamily="34" charset="0"/>
                <a:ea typeface="Times New Roman"/>
                <a:cs typeface="Times New Roman"/>
              </a:rPr>
              <a:t>8. 9 Mart günü bağ budama ve kalem aşısı yapılır.</a:t>
            </a:r>
          </a:p>
          <a:p>
            <a:pPr marL="0" lvl="0" indent="0" algn="just">
              <a:lnSpc>
                <a:spcPct val="160000"/>
              </a:lnSpc>
              <a:spcBef>
                <a:spcPts val="0"/>
              </a:spcBef>
              <a:buClr>
                <a:srgbClr val="000000"/>
              </a:buClr>
              <a:buSzPts val="1100"/>
              <a:buNone/>
              <a:tabLst>
                <a:tab pos="631190" algn="l"/>
              </a:tabLst>
            </a:pPr>
            <a:r>
              <a:rPr lang="tr-TR" u="none" strike="noStrike" spc="0" dirty="0" smtClean="0">
                <a:effectLst/>
                <a:latin typeface="Calibri" panose="020F0502020204030204" pitchFamily="34" charset="0"/>
                <a:ea typeface="Times New Roman"/>
                <a:cs typeface="Times New Roman"/>
              </a:rPr>
              <a:t>9. 17 Mart günü kırlangıçların gelme zamanı olup, 18 Mart gününde de kırlangıç fırtınası olur.</a:t>
            </a:r>
          </a:p>
          <a:p>
            <a:pPr marL="0" indent="0">
              <a:buNone/>
            </a:pPr>
            <a:endParaRPr lang="tr-TR" dirty="0"/>
          </a:p>
        </p:txBody>
      </p:sp>
    </p:spTree>
    <p:extLst>
      <p:ext uri="{BB962C8B-B14F-4D97-AF65-F5344CB8AC3E}">
        <p14:creationId xmlns:p14="http://schemas.microsoft.com/office/powerpoint/2010/main" val="40161116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7504" y="14777"/>
            <a:ext cx="9036496" cy="893943"/>
          </a:xfrm>
        </p:spPr>
        <p:txBody>
          <a:bodyPr/>
          <a:lstStyle/>
          <a:p>
            <a:pPr marL="0" indent="0" fontAlgn="base">
              <a:lnSpc>
                <a:spcPct val="115000"/>
              </a:lnSpc>
              <a:spcAft>
                <a:spcPts val="750"/>
              </a:spcAft>
              <a:buNone/>
            </a:pPr>
            <a:r>
              <a:rPr lang="tr-TR" sz="4800" spc="-75" dirty="0">
                <a:solidFill>
                  <a:srgbClr val="111111"/>
                </a:solidFill>
                <a:effectLst/>
                <a:latin typeface="Helvetica"/>
                <a:ea typeface="Times New Roman"/>
                <a:cs typeface="Times New Roman"/>
              </a:rPr>
              <a:t>Halk Meteorolojisi ve Deyimleri</a:t>
            </a:r>
            <a:r>
              <a:rPr lang="tr-TR" sz="3600" dirty="0">
                <a:effectLst/>
                <a:latin typeface="Calibri"/>
                <a:ea typeface="Calibri"/>
                <a:cs typeface="Times New Roman"/>
              </a:rPr>
              <a:t/>
            </a:r>
            <a:br>
              <a:rPr lang="tr-TR" sz="3600" dirty="0">
                <a:effectLst/>
                <a:latin typeface="Calibri"/>
                <a:ea typeface="Calibri"/>
                <a:cs typeface="Times New Roman"/>
              </a:rPr>
            </a:br>
            <a:endParaRPr lang="tr-TR" dirty="0"/>
          </a:p>
        </p:txBody>
      </p:sp>
      <p:sp>
        <p:nvSpPr>
          <p:cNvPr id="3" name="İçerik Yer Tutucusu 2"/>
          <p:cNvSpPr>
            <a:spLocks noGrp="1"/>
          </p:cNvSpPr>
          <p:nvPr>
            <p:ph sz="quarter" idx="13"/>
          </p:nvPr>
        </p:nvSpPr>
        <p:spPr>
          <a:xfrm>
            <a:off x="0" y="836712"/>
            <a:ext cx="9144000" cy="6120680"/>
          </a:xfrm>
        </p:spPr>
        <p:txBody>
          <a:bodyPr>
            <a:normAutofit/>
          </a:bodyPr>
          <a:lstStyle/>
          <a:p>
            <a:pPr marL="45720" indent="0" algn="just" fontAlgn="base">
              <a:lnSpc>
                <a:spcPct val="150000"/>
              </a:lnSpc>
              <a:spcBef>
                <a:spcPts val="0"/>
              </a:spcBef>
              <a:spcAft>
                <a:spcPts val="0"/>
              </a:spcAft>
              <a:buNone/>
            </a:pPr>
            <a:r>
              <a:rPr lang="tr-TR" sz="1800" dirty="0" smtClean="0">
                <a:solidFill>
                  <a:srgbClr val="111111"/>
                </a:solidFill>
                <a:latin typeface="Calibri" panose="020F0502020204030204" pitchFamily="34" charset="0"/>
                <a:ea typeface="Times New Roman"/>
                <a:cs typeface="Times New Roman"/>
              </a:rPr>
              <a:t>Halk Meteorolojisi </a:t>
            </a:r>
            <a:r>
              <a:rPr lang="tr-TR" sz="1800" dirty="0">
                <a:solidFill>
                  <a:srgbClr val="111111"/>
                </a:solidFill>
                <a:latin typeface="Calibri" panose="020F0502020204030204" pitchFamily="34" charset="0"/>
                <a:ea typeface="Times New Roman"/>
                <a:cs typeface="Times New Roman"/>
              </a:rPr>
              <a:t>ile ilgili sözler, büyük bir tecrübe sonunda söylenmiştir. Bu sözlerden bazılarının da bir olaya dayanarak söylendiği bilinmektedir.  Aşağıdaki söz bunun bir örneğidir:</a:t>
            </a:r>
            <a:endParaRPr lang="tr-TR" sz="1800" dirty="0">
              <a:latin typeface="Calibri" panose="020F0502020204030204" pitchFamily="34" charset="0"/>
              <a:ea typeface="Calibri"/>
              <a:cs typeface="Times New Roman"/>
            </a:endParaRPr>
          </a:p>
          <a:p>
            <a:pPr marL="45720" indent="0" algn="just" fontAlgn="base">
              <a:lnSpc>
                <a:spcPct val="150000"/>
              </a:lnSpc>
              <a:spcBef>
                <a:spcPts val="0"/>
              </a:spcBef>
              <a:spcAft>
                <a:spcPts val="0"/>
              </a:spcAft>
              <a:buNone/>
            </a:pPr>
            <a:r>
              <a:rPr lang="tr-TR" sz="1800" dirty="0">
                <a:solidFill>
                  <a:srgbClr val="111111"/>
                </a:solidFill>
                <a:latin typeface="Calibri" panose="020F0502020204030204" pitchFamily="34" charset="0"/>
                <a:ea typeface="Times New Roman"/>
                <a:cs typeface="Times New Roman"/>
              </a:rPr>
              <a:t>-“Es vade yeli es; gavurdan benim nasibimi kes; ya bana toprak, ya sabaha yaprak.”</a:t>
            </a:r>
            <a:endParaRPr lang="tr-TR" sz="1800" dirty="0">
              <a:latin typeface="Calibri" panose="020F0502020204030204" pitchFamily="34" charset="0"/>
              <a:ea typeface="Calibri"/>
              <a:cs typeface="Times New Roman"/>
            </a:endParaRPr>
          </a:p>
          <a:p>
            <a:pPr marL="45720" indent="0" algn="just" fontAlgn="base">
              <a:lnSpc>
                <a:spcPct val="150000"/>
              </a:lnSpc>
              <a:spcBef>
                <a:spcPts val="0"/>
              </a:spcBef>
              <a:spcAft>
                <a:spcPts val="0"/>
              </a:spcAft>
              <a:buNone/>
            </a:pPr>
            <a:r>
              <a:rPr lang="tr-TR" sz="1800" dirty="0">
                <a:solidFill>
                  <a:srgbClr val="111111"/>
                </a:solidFill>
                <a:latin typeface="Calibri" panose="020F0502020204030204" pitchFamily="34" charset="0"/>
                <a:ea typeface="Times New Roman"/>
                <a:cs typeface="Times New Roman"/>
              </a:rPr>
              <a:t>Yukarıdaki sözle ilgili olay, şu şekilde rivayet edilmektedir:</a:t>
            </a:r>
            <a:endParaRPr lang="tr-TR" sz="1800" dirty="0">
              <a:latin typeface="Calibri" panose="020F0502020204030204" pitchFamily="34" charset="0"/>
              <a:ea typeface="Calibri"/>
              <a:cs typeface="Times New Roman"/>
            </a:endParaRPr>
          </a:p>
          <a:p>
            <a:pPr marL="45720" indent="0" algn="just" fontAlgn="base">
              <a:lnSpc>
                <a:spcPct val="150000"/>
              </a:lnSpc>
              <a:spcBef>
                <a:spcPts val="0"/>
              </a:spcBef>
              <a:spcAft>
                <a:spcPts val="0"/>
              </a:spcAft>
              <a:buNone/>
            </a:pPr>
            <a:r>
              <a:rPr lang="tr-TR" sz="1800" dirty="0">
                <a:solidFill>
                  <a:srgbClr val="111111"/>
                </a:solidFill>
                <a:latin typeface="Calibri" panose="020F0502020204030204" pitchFamily="34" charset="0"/>
                <a:ea typeface="Times New Roman"/>
                <a:cs typeface="Times New Roman"/>
              </a:rPr>
              <a:t>Sürü sahibi bir </a:t>
            </a:r>
            <a:r>
              <a:rPr lang="tr-TR" sz="1800" dirty="0" smtClean="0">
                <a:solidFill>
                  <a:srgbClr val="111111"/>
                </a:solidFill>
                <a:latin typeface="Calibri" panose="020F0502020204030204" pitchFamily="34" charset="0"/>
                <a:ea typeface="Times New Roman"/>
                <a:cs typeface="Times New Roman"/>
              </a:rPr>
              <a:t>Müslümanın </a:t>
            </a:r>
            <a:r>
              <a:rPr lang="tr-TR" sz="1800" dirty="0">
                <a:solidFill>
                  <a:srgbClr val="111111"/>
                </a:solidFill>
                <a:latin typeface="Calibri" panose="020F0502020204030204" pitchFamily="34" charset="0"/>
                <a:ea typeface="Times New Roman"/>
                <a:cs typeface="Times New Roman"/>
              </a:rPr>
              <a:t>kışın sonlarına doğru hayvanlarının yiyeceği bitmiş; çaresiz kalan sürü sahibi, yakın köydeki </a:t>
            </a:r>
            <a:r>
              <a:rPr lang="tr-TR" sz="1800" dirty="0" smtClean="0">
                <a:solidFill>
                  <a:srgbClr val="111111"/>
                </a:solidFill>
                <a:latin typeface="Calibri" panose="020F0502020204030204" pitchFamily="34" charset="0"/>
                <a:ea typeface="Times New Roman"/>
                <a:cs typeface="Times New Roman"/>
              </a:rPr>
              <a:t>gayrimüslim </a:t>
            </a:r>
            <a:r>
              <a:rPr lang="tr-TR" sz="1800" dirty="0">
                <a:solidFill>
                  <a:srgbClr val="111111"/>
                </a:solidFill>
                <a:latin typeface="Calibri" panose="020F0502020204030204" pitchFamily="34" charset="0"/>
                <a:ea typeface="Times New Roman"/>
                <a:cs typeface="Times New Roman"/>
              </a:rPr>
              <a:t>bir komşusuna hayvan yiyeceği için başvurmuş. </a:t>
            </a:r>
            <a:r>
              <a:rPr lang="tr-TR" sz="1800" dirty="0" smtClean="0">
                <a:solidFill>
                  <a:srgbClr val="111111"/>
                </a:solidFill>
                <a:latin typeface="Calibri" panose="020F0502020204030204" pitchFamily="34" charset="0"/>
                <a:ea typeface="Times New Roman"/>
                <a:cs typeface="Times New Roman"/>
              </a:rPr>
              <a:t>Gayrimüslim </a:t>
            </a:r>
            <a:r>
              <a:rPr lang="tr-TR" sz="1800" dirty="0">
                <a:solidFill>
                  <a:srgbClr val="111111"/>
                </a:solidFill>
                <a:latin typeface="Calibri" panose="020F0502020204030204" pitchFamily="34" charset="0"/>
                <a:ea typeface="Times New Roman"/>
                <a:cs typeface="Times New Roman"/>
              </a:rPr>
              <a:t>olan zat, </a:t>
            </a:r>
            <a:r>
              <a:rPr lang="tr-TR" sz="1800" dirty="0" smtClean="0">
                <a:solidFill>
                  <a:srgbClr val="111111"/>
                </a:solidFill>
                <a:latin typeface="Calibri" panose="020F0502020204030204" pitchFamily="34" charset="0"/>
                <a:ea typeface="Times New Roman"/>
                <a:cs typeface="Times New Roman"/>
              </a:rPr>
              <a:t>Müslümana </a:t>
            </a:r>
            <a:r>
              <a:rPr lang="tr-TR" sz="1800" dirty="0">
                <a:solidFill>
                  <a:srgbClr val="111111"/>
                </a:solidFill>
                <a:latin typeface="Calibri" panose="020F0502020204030204" pitchFamily="34" charset="0"/>
                <a:ea typeface="Times New Roman"/>
                <a:cs typeface="Times New Roman"/>
              </a:rPr>
              <a:t>kızını vermesi şartıyla yiyecek vereceğini söyler. Böyle bir pazarlık sonucunda beyninden vurulmuşa dönen </a:t>
            </a:r>
            <a:r>
              <a:rPr lang="tr-TR" sz="1800" dirty="0" smtClean="0">
                <a:solidFill>
                  <a:srgbClr val="111111"/>
                </a:solidFill>
                <a:latin typeface="Calibri" panose="020F0502020204030204" pitchFamily="34" charset="0"/>
                <a:ea typeface="Times New Roman"/>
                <a:cs typeface="Times New Roman"/>
              </a:rPr>
              <a:t>Müslüman </a:t>
            </a:r>
            <a:r>
              <a:rPr lang="tr-TR" sz="1800" dirty="0">
                <a:solidFill>
                  <a:srgbClr val="111111"/>
                </a:solidFill>
                <a:latin typeface="Calibri" panose="020F0502020204030204" pitchFamily="34" charset="0"/>
                <a:ea typeface="Times New Roman"/>
                <a:cs typeface="Times New Roman"/>
              </a:rPr>
              <a:t>üzgün bir şekilde eve döner ve komşusunun bu isteğini utana sıkıla kızına anlatır. Kızı, böyle çirkin bir istek karşısında çok üzülür</a:t>
            </a:r>
            <a:r>
              <a:rPr lang="tr-TR" sz="1800" dirty="0" smtClean="0">
                <a:solidFill>
                  <a:srgbClr val="111111"/>
                </a:solidFill>
                <a:latin typeface="Calibri" panose="020F0502020204030204" pitchFamily="34" charset="0"/>
                <a:ea typeface="Times New Roman"/>
                <a:cs typeface="Times New Roman"/>
              </a:rPr>
              <a:t>. Kız</a:t>
            </a:r>
            <a:r>
              <a:rPr lang="tr-TR" sz="1800" dirty="0">
                <a:solidFill>
                  <a:srgbClr val="111111"/>
                </a:solidFill>
                <a:latin typeface="Calibri" panose="020F0502020204030204" pitchFamily="34" charset="0"/>
                <a:ea typeface="Times New Roman"/>
                <a:cs typeface="Times New Roman"/>
              </a:rPr>
              <a:t>, gece sabaha kadar namaz kılıp, Allah’a yakarır ve şu şekilde  dilekte bulunur: “Es vade yeli es; gavurdan benim nasibimi kes; ya bana toprak, ya sabaha yaprak.” Kızın dileği, bu söz üzerine Allah tarafından kabul edilir. Sabah olduğunda, güneş doğmuş, karlar erimiş, koyun sürüleri otlanacak kadar hava güzelleşmiş, yapraklar açmıştır. Bu manzara karşısında kız da</a:t>
            </a:r>
            <a:r>
              <a:rPr lang="tr-TR" sz="1800" dirty="0" smtClean="0">
                <a:solidFill>
                  <a:srgbClr val="111111"/>
                </a:solidFill>
                <a:latin typeface="Calibri" panose="020F0502020204030204" pitchFamily="34" charset="0"/>
                <a:ea typeface="Times New Roman"/>
                <a:cs typeface="Times New Roman"/>
              </a:rPr>
              <a:t>, </a:t>
            </a:r>
            <a:r>
              <a:rPr lang="tr-TR" sz="1800" dirty="0" smtClean="0">
                <a:solidFill>
                  <a:srgbClr val="111111"/>
                </a:solidFill>
                <a:latin typeface="Calibri" panose="020F0502020204030204" pitchFamily="34" charset="0"/>
                <a:ea typeface="Times New Roman"/>
                <a:cs typeface="Times New Roman"/>
              </a:rPr>
              <a:t>babası da </a:t>
            </a:r>
            <a:r>
              <a:rPr lang="tr-TR" sz="1800" dirty="0">
                <a:solidFill>
                  <a:srgbClr val="111111"/>
                </a:solidFill>
                <a:latin typeface="Calibri" panose="020F0502020204030204" pitchFamily="34" charset="0"/>
                <a:ea typeface="Times New Roman"/>
                <a:cs typeface="Times New Roman"/>
              </a:rPr>
              <a:t>çirkin pazarlıktan kurtulmuş</a:t>
            </a:r>
            <a:endParaRPr lang="tr-TR" sz="1800" dirty="0">
              <a:latin typeface="Calibri" panose="020F0502020204030204" pitchFamily="34" charset="0"/>
              <a:ea typeface="Calibri"/>
              <a:cs typeface="Times New Roman"/>
            </a:endParaRPr>
          </a:p>
          <a:p>
            <a:pPr fontAlgn="base">
              <a:lnSpc>
                <a:spcPct val="115000"/>
              </a:lnSpc>
              <a:spcAft>
                <a:spcPts val="750"/>
              </a:spcAft>
            </a:pPr>
            <a:endParaRPr lang="tr-TR" sz="1600" dirty="0">
              <a:effectLst/>
              <a:latin typeface="Calibri"/>
              <a:ea typeface="Calibri"/>
              <a:cs typeface="Times New Roman"/>
            </a:endParaRPr>
          </a:p>
        </p:txBody>
      </p:sp>
    </p:spTree>
    <p:extLst>
      <p:ext uri="{BB962C8B-B14F-4D97-AF65-F5344CB8AC3E}">
        <p14:creationId xmlns:p14="http://schemas.microsoft.com/office/powerpoint/2010/main" val="20378457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0" y="0"/>
            <a:ext cx="9144000" cy="6858000"/>
          </a:xfrm>
        </p:spPr>
        <p:txBody>
          <a:bodyPr>
            <a:normAutofit/>
          </a:bodyPr>
          <a:lstStyle/>
          <a:p>
            <a:r>
              <a:rPr lang="tr-TR" sz="2800" dirty="0">
                <a:solidFill>
                  <a:srgbClr val="111111"/>
                </a:solidFill>
                <a:latin typeface="Calibri" panose="020F0502020204030204" pitchFamily="34" charset="0"/>
                <a:ea typeface="Times New Roman"/>
              </a:rPr>
              <a:t>Akşam bulutu kızarırsa havayı hoş bil; sabah bulutu kızarırsa sırtını yaş </a:t>
            </a:r>
            <a:r>
              <a:rPr lang="tr-TR" sz="2800" dirty="0" smtClean="0">
                <a:solidFill>
                  <a:srgbClr val="111111"/>
                </a:solidFill>
                <a:latin typeface="Calibri" panose="020F0502020204030204" pitchFamily="34" charset="0"/>
                <a:ea typeface="Times New Roman"/>
              </a:rPr>
              <a:t>bil,</a:t>
            </a:r>
          </a:p>
          <a:p>
            <a:pPr fontAlgn="base">
              <a:lnSpc>
                <a:spcPct val="115000"/>
              </a:lnSpc>
              <a:spcAft>
                <a:spcPts val="750"/>
              </a:spcAft>
            </a:pPr>
            <a:r>
              <a:rPr lang="tr-TR" sz="2800" dirty="0" smtClean="0">
                <a:solidFill>
                  <a:srgbClr val="111111"/>
                </a:solidFill>
                <a:latin typeface="Calibri" panose="020F0502020204030204" pitchFamily="34" charset="0"/>
                <a:ea typeface="Times New Roman"/>
                <a:cs typeface="Times New Roman"/>
              </a:rPr>
              <a:t>Aralıkta </a:t>
            </a:r>
            <a:r>
              <a:rPr lang="tr-TR" sz="2800" dirty="0">
                <a:solidFill>
                  <a:srgbClr val="111111"/>
                </a:solidFill>
                <a:latin typeface="Calibri" panose="020F0502020204030204" pitchFamily="34" charset="0"/>
                <a:ea typeface="Times New Roman"/>
                <a:cs typeface="Times New Roman"/>
              </a:rPr>
              <a:t>değil, aralık bulursan ek.</a:t>
            </a:r>
            <a:endParaRPr lang="tr-TR" sz="2800" dirty="0">
              <a:latin typeface="Calibri" panose="020F0502020204030204" pitchFamily="34" charset="0"/>
              <a:ea typeface="Calibri"/>
              <a:cs typeface="Times New Roman"/>
            </a:endParaRPr>
          </a:p>
          <a:p>
            <a:pPr fontAlgn="base">
              <a:lnSpc>
                <a:spcPct val="115000"/>
              </a:lnSpc>
              <a:spcAft>
                <a:spcPts val="750"/>
              </a:spcAft>
            </a:pPr>
            <a:r>
              <a:rPr lang="tr-TR" sz="2800" dirty="0" smtClean="0">
                <a:solidFill>
                  <a:srgbClr val="111111"/>
                </a:solidFill>
                <a:latin typeface="Calibri" panose="020F0502020204030204" pitchFamily="34" charset="0"/>
                <a:ea typeface="Times New Roman"/>
                <a:cs typeface="Times New Roman"/>
              </a:rPr>
              <a:t>Mart </a:t>
            </a:r>
            <a:r>
              <a:rPr lang="tr-TR" sz="2800" dirty="0">
                <a:solidFill>
                  <a:srgbClr val="111111"/>
                </a:solidFill>
                <a:latin typeface="Calibri" panose="020F0502020204030204" pitchFamily="34" charset="0"/>
                <a:ea typeface="Times New Roman"/>
                <a:cs typeface="Times New Roman"/>
              </a:rPr>
              <a:t>kumluk, nisan yağmurluk</a:t>
            </a:r>
            <a:r>
              <a:rPr lang="tr-TR" sz="2800" dirty="0" smtClean="0">
                <a:solidFill>
                  <a:srgbClr val="111111"/>
                </a:solidFill>
                <a:latin typeface="Calibri" panose="020F0502020204030204" pitchFamily="34" charset="0"/>
                <a:ea typeface="Times New Roman"/>
                <a:cs typeface="Times New Roman"/>
              </a:rPr>
              <a:t>.</a:t>
            </a:r>
            <a:endParaRPr lang="tr-TR" sz="2800" dirty="0" smtClean="0">
              <a:latin typeface="Calibri" panose="020F0502020204030204" pitchFamily="34" charset="0"/>
              <a:ea typeface="Calibri"/>
              <a:cs typeface="Times New Roman"/>
            </a:endParaRPr>
          </a:p>
          <a:p>
            <a:pPr fontAlgn="base">
              <a:lnSpc>
                <a:spcPct val="115000"/>
              </a:lnSpc>
              <a:spcAft>
                <a:spcPts val="750"/>
              </a:spcAft>
            </a:pPr>
            <a:r>
              <a:rPr lang="tr-TR" sz="2800" dirty="0" smtClean="0">
                <a:solidFill>
                  <a:srgbClr val="111111"/>
                </a:solidFill>
                <a:latin typeface="Calibri" panose="020F0502020204030204" pitchFamily="34" charset="0"/>
                <a:ea typeface="Times New Roman"/>
                <a:cs typeface="Times New Roman"/>
              </a:rPr>
              <a:t>Ağustosta </a:t>
            </a:r>
            <a:r>
              <a:rPr lang="tr-TR" sz="2800" dirty="0">
                <a:solidFill>
                  <a:srgbClr val="111111"/>
                </a:solidFill>
                <a:latin typeface="Calibri" panose="020F0502020204030204" pitchFamily="34" charset="0"/>
                <a:ea typeface="Times New Roman"/>
                <a:cs typeface="Times New Roman"/>
              </a:rPr>
              <a:t>tohum ekilmez; geveze karının kahrı çekilmez.</a:t>
            </a:r>
            <a:endParaRPr lang="tr-TR" sz="2800" dirty="0">
              <a:latin typeface="Calibri" panose="020F0502020204030204" pitchFamily="34" charset="0"/>
              <a:ea typeface="Calibri"/>
              <a:cs typeface="Times New Roman"/>
            </a:endParaRPr>
          </a:p>
          <a:p>
            <a:pPr fontAlgn="base">
              <a:lnSpc>
                <a:spcPct val="115000"/>
              </a:lnSpc>
              <a:spcAft>
                <a:spcPts val="750"/>
              </a:spcAft>
            </a:pPr>
            <a:r>
              <a:rPr lang="tr-TR" sz="2800" dirty="0">
                <a:solidFill>
                  <a:srgbClr val="111111"/>
                </a:solidFill>
                <a:latin typeface="Calibri" panose="020F0502020204030204" pitchFamily="34" charset="0"/>
                <a:ea typeface="Times New Roman"/>
                <a:cs typeface="Times New Roman"/>
              </a:rPr>
              <a:t>Kasımdan on gün evvel ek, on gün sonra çek</a:t>
            </a:r>
            <a:r>
              <a:rPr lang="tr-TR" sz="2800" dirty="0" smtClean="0">
                <a:solidFill>
                  <a:srgbClr val="111111"/>
                </a:solidFill>
                <a:latin typeface="Calibri" panose="020F0502020204030204" pitchFamily="34" charset="0"/>
                <a:ea typeface="Times New Roman"/>
                <a:cs typeface="Times New Roman"/>
              </a:rPr>
              <a:t>.</a:t>
            </a:r>
          </a:p>
          <a:p>
            <a:pPr fontAlgn="base">
              <a:lnSpc>
                <a:spcPct val="115000"/>
              </a:lnSpc>
              <a:spcAft>
                <a:spcPts val="750"/>
              </a:spcAft>
            </a:pPr>
            <a:r>
              <a:rPr lang="tr-TR" sz="2800" dirty="0" smtClean="0">
                <a:solidFill>
                  <a:srgbClr val="111111"/>
                </a:solidFill>
                <a:latin typeface="Calibri" panose="020F0502020204030204" pitchFamily="34" charset="0"/>
                <a:ea typeface="Times New Roman"/>
                <a:cs typeface="Times New Roman"/>
              </a:rPr>
              <a:t>Mart </a:t>
            </a:r>
            <a:r>
              <a:rPr lang="tr-TR" sz="2800" dirty="0">
                <a:solidFill>
                  <a:srgbClr val="111111"/>
                </a:solidFill>
                <a:latin typeface="Calibri" panose="020F0502020204030204" pitchFamily="34" charset="0"/>
                <a:ea typeface="Times New Roman"/>
                <a:cs typeface="Times New Roman"/>
              </a:rPr>
              <a:t>kapıdan baktırır kazma kürek yaktırır</a:t>
            </a:r>
            <a:endParaRPr lang="tr-TR" sz="2800" dirty="0">
              <a:latin typeface="Calibri" panose="020F0502020204030204" pitchFamily="34" charset="0"/>
              <a:ea typeface="Calibri"/>
              <a:cs typeface="Times New Roman"/>
            </a:endParaRPr>
          </a:p>
          <a:p>
            <a:pPr fontAlgn="base">
              <a:lnSpc>
                <a:spcPct val="115000"/>
              </a:lnSpc>
              <a:spcAft>
                <a:spcPts val="750"/>
              </a:spcAft>
            </a:pPr>
            <a:endParaRPr lang="tr-TR" sz="2000" dirty="0">
              <a:latin typeface="Calibri"/>
              <a:ea typeface="Calibri"/>
              <a:cs typeface="Times New Roman"/>
            </a:endParaRPr>
          </a:p>
          <a:p>
            <a:endParaRPr lang="tr-TR" dirty="0"/>
          </a:p>
        </p:txBody>
      </p:sp>
    </p:spTree>
    <p:extLst>
      <p:ext uri="{BB962C8B-B14F-4D97-AF65-F5344CB8AC3E}">
        <p14:creationId xmlns:p14="http://schemas.microsoft.com/office/powerpoint/2010/main" val="605272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0" y="0"/>
            <a:ext cx="9144000" cy="6858000"/>
          </a:xfrm>
        </p:spPr>
        <p:txBody>
          <a:bodyPr>
            <a:normAutofit fontScale="92500"/>
          </a:bodyPr>
          <a:lstStyle/>
          <a:p>
            <a:pPr marL="0" lvl="0" indent="0" algn="just">
              <a:lnSpc>
                <a:spcPct val="150000"/>
              </a:lnSpc>
              <a:spcBef>
                <a:spcPts val="0"/>
              </a:spcBef>
              <a:buNone/>
            </a:pPr>
            <a:r>
              <a:rPr lang="tr-TR" sz="2800" dirty="0">
                <a:solidFill>
                  <a:srgbClr val="000000"/>
                </a:solidFill>
              </a:rPr>
              <a:t>Teknik ve teknolojik yetersizlik içindeki toplumlarda, yüzyıllara dayalı yerel deneyim görgü ve tahminlerle atmosfer olaylarına ilişkin önceden </a:t>
            </a:r>
            <a:r>
              <a:rPr lang="tr-TR" sz="2800" dirty="0" smtClean="0">
                <a:solidFill>
                  <a:srgbClr val="000000"/>
                </a:solidFill>
              </a:rPr>
              <a:t>biline bilirlik </a:t>
            </a:r>
            <a:r>
              <a:rPr lang="tr-TR" sz="2800" dirty="0">
                <a:solidFill>
                  <a:srgbClr val="000000"/>
                </a:solidFill>
              </a:rPr>
              <a:t>oranı yüksek denebilecek bir düzeye ulaşmıştır. Bu tür toplumlar, çoğunlukla atalardan öğrendikleri hava tahmini yöntemleriyle hava tahmini yaparlar. Yaşama savaşının verildiği toplumlarda doğa acımasız ve yıkıcı olabilmektedir. Bu nedenle geleneksel yapılı toplumlarda, doğa karşısındaki yetersizliğin, zayıflığın giderilebilmesi onun insanoğlu için hazırladığı tuzakların önceden tahmin edilebilmesiyle imkân kazanmaktadır .</a:t>
            </a:r>
            <a:endParaRPr lang="tr-TR" sz="2800" dirty="0">
              <a:solidFill>
                <a:prstClr val="black"/>
              </a:solidFill>
            </a:endParaRPr>
          </a:p>
          <a:p>
            <a:endParaRPr lang="tr-TR" dirty="0"/>
          </a:p>
        </p:txBody>
      </p:sp>
    </p:spTree>
    <p:extLst>
      <p:ext uri="{BB962C8B-B14F-4D97-AF65-F5344CB8AC3E}">
        <p14:creationId xmlns:p14="http://schemas.microsoft.com/office/powerpoint/2010/main" val="25706489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0" y="0"/>
            <a:ext cx="9144000" cy="6858000"/>
          </a:xfrm>
        </p:spPr>
        <p:txBody>
          <a:bodyPr>
            <a:normAutofit/>
          </a:bodyPr>
          <a:lstStyle/>
          <a:p>
            <a:pPr marL="0" indent="0" algn="just">
              <a:lnSpc>
                <a:spcPct val="170000"/>
              </a:lnSpc>
              <a:spcBef>
                <a:spcPts val="0"/>
              </a:spcBef>
              <a:buNone/>
            </a:pPr>
            <a:r>
              <a:rPr lang="tr-TR" dirty="0">
                <a:solidFill>
                  <a:srgbClr val="000000"/>
                </a:solidFill>
              </a:rPr>
              <a:t>	</a:t>
            </a:r>
            <a:r>
              <a:rPr lang="tr-TR" dirty="0" smtClean="0">
                <a:solidFill>
                  <a:srgbClr val="000000"/>
                </a:solidFill>
                <a:effectLst/>
              </a:rPr>
              <a:t>İnsanlar büyüklerinden duyarak öğrendikleri ve yaşayarak uygulamalarına şahit oldukları insan vücudundaki ağrıların, bulutların, ağaçların, hayvanların, bitkilerin, ayın, güneşin durumuna bakarak hava tahmini yaparlar. Bu tahminler "Bu yıl ağaçlar yapraklarını tepeden dökü­yor kış zor ve çetin olacak" veya "Bu yıl sarıca arısı ve ayva çok kış çok soğuk ve sert olacak" gibi bir mevsimi içine alacak kadar geniş olabileceği gibi bulutun durumundan hareketle iki </a:t>
            </a:r>
            <a:r>
              <a:rPr lang="tr-TR" dirty="0" err="1" smtClean="0">
                <a:solidFill>
                  <a:srgbClr val="000000"/>
                </a:solidFill>
                <a:effectLst/>
              </a:rPr>
              <a:t>şaat</a:t>
            </a:r>
            <a:r>
              <a:rPr lang="tr-TR" dirty="0" smtClean="0">
                <a:solidFill>
                  <a:srgbClr val="000000"/>
                </a:solidFill>
                <a:effectLst/>
              </a:rPr>
              <a:t> içinde havanın nasıl olacağına kadar da kısalabilir. Bulutların rengi, cinsi, hareketi, yıldızların, ayın halesinin parlaklığı veya matlığı güneşin hareketleri gibi gök cisimlerine bakılarak da hava tahminleri yapılı</a:t>
            </a:r>
          </a:p>
          <a:p>
            <a:pPr marL="0" indent="0" algn="just">
              <a:lnSpc>
                <a:spcPct val="170000"/>
              </a:lnSpc>
              <a:spcBef>
                <a:spcPts val="0"/>
              </a:spcBef>
              <a:buNone/>
            </a:pPr>
            <a:endParaRPr lang="tr-TR" dirty="0"/>
          </a:p>
        </p:txBody>
      </p:sp>
    </p:spTree>
    <p:extLst>
      <p:ext uri="{BB962C8B-B14F-4D97-AF65-F5344CB8AC3E}">
        <p14:creationId xmlns:p14="http://schemas.microsoft.com/office/powerpoint/2010/main" val="8201017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0" y="0"/>
            <a:ext cx="9144000" cy="6858000"/>
          </a:xfrm>
        </p:spPr>
        <p:txBody>
          <a:bodyPr>
            <a:normAutofit/>
          </a:bodyPr>
          <a:lstStyle/>
          <a:p>
            <a:pPr marL="0" indent="0" algn="just">
              <a:lnSpc>
                <a:spcPct val="170000"/>
              </a:lnSpc>
              <a:spcBef>
                <a:spcPts val="0"/>
              </a:spcBef>
              <a:buNone/>
            </a:pPr>
            <a:r>
              <a:rPr lang="tr-TR" dirty="0" smtClean="0">
                <a:solidFill>
                  <a:srgbClr val="000000"/>
                </a:solidFill>
                <a:effectLst/>
                <a:latin typeface="Arial Unicode MS"/>
              </a:rPr>
              <a:t>	Türk halk kültüründe yer alan halk meteorolojisiyle ilgili inanış ve uygulamalara örnek olarak; rüzgârların yöresel bir biçimde "yıldız, lodos, </a:t>
            </a:r>
            <a:r>
              <a:rPr lang="tr-TR" dirty="0" err="1" smtClean="0">
                <a:solidFill>
                  <a:srgbClr val="000000"/>
                </a:solidFill>
                <a:effectLst/>
                <a:latin typeface="Arial Unicode MS"/>
              </a:rPr>
              <a:t>kabayel</a:t>
            </a:r>
            <a:r>
              <a:rPr lang="tr-TR" dirty="0" smtClean="0">
                <a:solidFill>
                  <a:srgbClr val="000000"/>
                </a:solidFill>
                <a:effectLst/>
                <a:latin typeface="Arial Unicode MS"/>
              </a:rPr>
              <a:t>, gün yeli, poyraz, karayel, akça rüzgâr, kara rüzgâr, aşağı yel, yukarı yel, </a:t>
            </a:r>
            <a:r>
              <a:rPr lang="tr-TR" dirty="0" err="1" smtClean="0">
                <a:solidFill>
                  <a:srgbClr val="000000"/>
                </a:solidFill>
                <a:effectLst/>
                <a:latin typeface="Arial Unicode MS"/>
              </a:rPr>
              <a:t>gıble</a:t>
            </a:r>
            <a:r>
              <a:rPr lang="tr-TR" dirty="0" smtClean="0">
                <a:solidFill>
                  <a:srgbClr val="000000"/>
                </a:solidFill>
                <a:effectLst/>
                <a:latin typeface="Arial Unicode MS"/>
              </a:rPr>
              <a:t>, </a:t>
            </a:r>
            <a:r>
              <a:rPr lang="tr-TR" dirty="0" err="1" smtClean="0">
                <a:solidFill>
                  <a:srgbClr val="000000"/>
                </a:solidFill>
                <a:effectLst/>
                <a:latin typeface="Arial Unicode MS"/>
              </a:rPr>
              <a:t>annaç</a:t>
            </a:r>
            <a:r>
              <a:rPr lang="tr-TR" dirty="0" smtClean="0">
                <a:solidFill>
                  <a:srgbClr val="000000"/>
                </a:solidFill>
                <a:effectLst/>
                <a:latin typeface="Arial Unicode MS"/>
              </a:rPr>
              <a:t>" gibi adlarla adlandırılması ve bulunulan yöreye ve zamana göre hangi rüzgârın yağmur, hangisinin kuraklık veya soğuk getireceğinin bilinmesi; bulutların, ayın ve güneşin durumundan hareketle havanın nasıl olacağına dair tahminlerin yapılması; bazı ön belirtilerden hareketle "Bulutlar gider Aydın'a git işine, kaydına, bulutlar gider Şam'a çek koca öküzü dama" gibi ifadelerle kalıpla­şan yorumlayış ve davranış biçimleri verilebilir .</a:t>
            </a:r>
            <a:endParaRPr lang="tr-TR" dirty="0"/>
          </a:p>
        </p:txBody>
      </p:sp>
    </p:spTree>
    <p:extLst>
      <p:ext uri="{BB962C8B-B14F-4D97-AF65-F5344CB8AC3E}">
        <p14:creationId xmlns:p14="http://schemas.microsoft.com/office/powerpoint/2010/main" val="14227368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324544" y="0"/>
            <a:ext cx="9468544" cy="6957392"/>
          </a:xfrm>
        </p:spPr>
        <p:txBody>
          <a:bodyPr>
            <a:normAutofit fontScale="92500" lnSpcReduction="20000"/>
          </a:bodyPr>
          <a:lstStyle/>
          <a:p>
            <a:pPr indent="0" algn="just">
              <a:lnSpc>
                <a:spcPct val="170000"/>
              </a:lnSpc>
              <a:spcBef>
                <a:spcPts val="0"/>
              </a:spcBef>
              <a:buNone/>
            </a:pPr>
            <a:r>
              <a:rPr lang="tr-TR" dirty="0" smtClean="0">
                <a:effectLst/>
                <a:latin typeface="Times New Roman"/>
                <a:ea typeface="Times New Roman"/>
              </a:rPr>
              <a:t>	Herhangi bir şeyin gölgesi güneye (kıbleye) doğru olunca öğlen olmuş demektir ve öğlen namazı kılınabilir. Yine gölge nesnenin iki katı uzunlukta ise ikindi vakti olmuştur ve ikindi namazı kılınabilir. Kumru kuşları ötmeye başlayınca tarlada çalışma, pamukların otunu çapalama zamanı gelmiştir. </a:t>
            </a:r>
            <a:r>
              <a:rPr lang="tr-TR" dirty="0" smtClean="0">
                <a:latin typeface="Times New Roman"/>
                <a:ea typeface="Times New Roman"/>
              </a:rPr>
              <a:t>Kısaca yaz mevsimi gelmiştir.</a:t>
            </a:r>
          </a:p>
          <a:p>
            <a:pPr indent="0" algn="just">
              <a:lnSpc>
                <a:spcPct val="170000"/>
              </a:lnSpc>
              <a:spcBef>
                <a:spcPts val="0"/>
              </a:spcBef>
              <a:buNone/>
            </a:pPr>
            <a:r>
              <a:rPr lang="tr-TR" dirty="0" smtClean="0">
                <a:effectLst/>
                <a:latin typeface="Times New Roman"/>
                <a:ea typeface="Times New Roman"/>
              </a:rPr>
              <a:t> </a:t>
            </a:r>
            <a:r>
              <a:rPr lang="tr-TR" dirty="0">
                <a:latin typeface="Times New Roman"/>
                <a:ea typeface="Times New Roman"/>
              </a:rPr>
              <a:t>	</a:t>
            </a:r>
            <a:r>
              <a:rPr lang="tr-TR" dirty="0" smtClean="0">
                <a:effectLst/>
                <a:latin typeface="Times New Roman"/>
                <a:ea typeface="Times New Roman"/>
              </a:rPr>
              <a:t>Halk arasında mart ayında yaşanan sert havanın, şiddetli soğukların nedeni şu şekilde anlatılmaktadır:</a:t>
            </a:r>
          </a:p>
          <a:p>
            <a:pPr indent="0" algn="just">
              <a:lnSpc>
                <a:spcPct val="170000"/>
              </a:lnSpc>
              <a:spcBef>
                <a:spcPts val="0"/>
              </a:spcBef>
              <a:buNone/>
            </a:pPr>
            <a:r>
              <a:rPr lang="tr-TR" dirty="0" smtClean="0">
                <a:effectLst/>
                <a:latin typeface="Times New Roman"/>
                <a:ea typeface="Times New Roman"/>
              </a:rPr>
              <a:t>	Bir kocakarı varmış. Mart ayı bitince dereye çamaşır yıkamaya gitmiş. Çamaşır kazanını da götürmüş. Çimende otlasınlar diye koyun sürüsünü de yanında götürmüş. Hava çok güzelmiş. Koca karı oğlaklarına “Sıçra oğlağım sıçra, hadi kuzularım Mart bitti, dert bitti” demiş. Bu sözler Mart’ın gücüne gitmiş. Mart Nisan’dan üç gün izin almış. Koca karıya ceza vermek için fırtına koparmış. Koca karı fırtınadan korunmak için çamaşır kazanının altına girmiş.</a:t>
            </a:r>
          </a:p>
          <a:p>
            <a:pPr indent="0" algn="just">
              <a:lnSpc>
                <a:spcPct val="170000"/>
              </a:lnSpc>
              <a:spcBef>
                <a:spcPts val="0"/>
              </a:spcBef>
              <a:buNone/>
            </a:pPr>
            <a:r>
              <a:rPr lang="tr-TR" dirty="0" smtClean="0">
                <a:effectLst/>
                <a:latin typeface="Times New Roman"/>
                <a:ea typeface="Times New Roman"/>
              </a:rPr>
              <a:t>	Bu yüzden Mart’a, “karıyı kazana katan Mart” denmektedir. Ayrıca nisan ayının ilk üç günü de bu şekilde soğuk olmuştur. Bu üç geceye Mart’ın devamı denmektedir.</a:t>
            </a:r>
          </a:p>
          <a:p>
            <a:endParaRPr lang="tr-TR" dirty="0"/>
          </a:p>
        </p:txBody>
      </p:sp>
    </p:spTree>
    <p:extLst>
      <p:ext uri="{BB962C8B-B14F-4D97-AF65-F5344CB8AC3E}">
        <p14:creationId xmlns:p14="http://schemas.microsoft.com/office/powerpoint/2010/main" val="22115025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0" y="0"/>
            <a:ext cx="9144000" cy="6858000"/>
          </a:xfrm>
        </p:spPr>
        <p:txBody>
          <a:bodyPr>
            <a:normAutofit fontScale="92500"/>
          </a:bodyPr>
          <a:lstStyle/>
          <a:p>
            <a:pPr indent="0" algn="just">
              <a:lnSpc>
                <a:spcPct val="170000"/>
              </a:lnSpc>
              <a:spcBef>
                <a:spcPts val="0"/>
              </a:spcBef>
              <a:buNone/>
            </a:pPr>
            <a:r>
              <a:rPr lang="tr-TR" dirty="0" smtClean="0">
                <a:effectLst/>
                <a:latin typeface="Times New Roman"/>
                <a:ea typeface="Times New Roman"/>
              </a:rPr>
              <a:t>	Atmosfer olayları, yalnızca insanları etkilemekle kalmamakta, hayvanları ve bitkileri de etkilemektedir. Bu nedenle, geleneksel hava tahmini yöntemleri, önemli ölçüde hayvan ve bitkilere dayanmaktadır. Botanik ile meteoroloji arasındaki sıkı ilişki dolayısıyla bazı meteoroloji istasyonlarında botanikçilerle </a:t>
            </a:r>
            <a:r>
              <a:rPr lang="tr-TR" dirty="0" err="1" smtClean="0">
                <a:effectLst/>
                <a:latin typeface="Times New Roman"/>
                <a:ea typeface="Times New Roman"/>
              </a:rPr>
              <a:t>meteorolojistler</a:t>
            </a:r>
            <a:r>
              <a:rPr lang="tr-TR" dirty="0" smtClean="0">
                <a:effectLst/>
                <a:latin typeface="Times New Roman"/>
                <a:ea typeface="Times New Roman"/>
              </a:rPr>
              <a:t> birlikte çalışmaktadırlar. Araştırıcılar, hava değişikliklerinden etkilenen bitkilerin yanında etkilenmeyenleri de bularak en sonunda 1917 yılında </a:t>
            </a:r>
            <a:r>
              <a:rPr lang="tr-TR" dirty="0" err="1" smtClean="0">
                <a:effectLst/>
                <a:latin typeface="Times New Roman"/>
                <a:ea typeface="Times New Roman"/>
              </a:rPr>
              <a:t>Feneloji</a:t>
            </a:r>
            <a:r>
              <a:rPr lang="tr-TR" dirty="0" smtClean="0">
                <a:effectLst/>
                <a:latin typeface="Times New Roman"/>
                <a:ea typeface="Times New Roman"/>
              </a:rPr>
              <a:t> biliminin ortaya çıkmasını sağlamışlardır. Hayvanlar hava değişikliklerinden bitkiler kadar etkilenmemektedir. Böcekler, hava tahminlerine çoğalmaları ile yardımcı olurlar. </a:t>
            </a:r>
            <a:r>
              <a:rPr lang="tr-TR" dirty="0" err="1" smtClean="0">
                <a:effectLst/>
                <a:latin typeface="Times New Roman"/>
                <a:ea typeface="Times New Roman"/>
              </a:rPr>
              <a:t>Fenelojistler</a:t>
            </a:r>
            <a:r>
              <a:rPr lang="tr-TR" dirty="0" smtClean="0">
                <a:effectLst/>
                <a:latin typeface="Times New Roman"/>
                <a:ea typeface="Times New Roman"/>
              </a:rPr>
              <a:t>, bitki ve hayvanların durumuna bakarak, izobar çizgilerine benzeyen </a:t>
            </a:r>
            <a:r>
              <a:rPr lang="tr-TR" dirty="0" err="1" smtClean="0">
                <a:effectLst/>
                <a:latin typeface="Times New Roman"/>
                <a:ea typeface="Times New Roman"/>
              </a:rPr>
              <a:t>izofen</a:t>
            </a:r>
            <a:r>
              <a:rPr lang="tr-TR" dirty="0" smtClean="0">
                <a:effectLst/>
                <a:latin typeface="Times New Roman"/>
                <a:ea typeface="Times New Roman"/>
              </a:rPr>
              <a:t> adını verdikleri çizgilerle haritalar yapmaktadırlar. </a:t>
            </a:r>
            <a:r>
              <a:rPr lang="tr-TR" dirty="0" err="1" smtClean="0">
                <a:effectLst/>
                <a:latin typeface="Times New Roman"/>
                <a:ea typeface="Times New Roman"/>
              </a:rPr>
              <a:t>Meteorolojist</a:t>
            </a:r>
            <a:r>
              <a:rPr lang="tr-TR" dirty="0" smtClean="0">
                <a:effectLst/>
                <a:latin typeface="Times New Roman"/>
                <a:ea typeface="Times New Roman"/>
              </a:rPr>
              <a:t>, </a:t>
            </a:r>
            <a:r>
              <a:rPr lang="tr-TR" dirty="0" err="1" smtClean="0">
                <a:effectLst/>
                <a:latin typeface="Times New Roman"/>
                <a:ea typeface="Times New Roman"/>
              </a:rPr>
              <a:t>omitolojist</a:t>
            </a:r>
            <a:r>
              <a:rPr lang="tr-TR" dirty="0" smtClean="0">
                <a:effectLst/>
                <a:latin typeface="Times New Roman"/>
                <a:ea typeface="Times New Roman"/>
              </a:rPr>
              <a:t>, </a:t>
            </a:r>
            <a:r>
              <a:rPr lang="tr-TR" dirty="0" err="1" smtClean="0">
                <a:effectLst/>
                <a:latin typeface="Times New Roman"/>
                <a:ea typeface="Times New Roman"/>
              </a:rPr>
              <a:t>fenolojist</a:t>
            </a:r>
            <a:r>
              <a:rPr lang="tr-TR" dirty="0" smtClean="0">
                <a:effectLst/>
                <a:latin typeface="Times New Roman"/>
                <a:ea typeface="Times New Roman"/>
              </a:rPr>
              <a:t>, zoolog işbirliği yakın gelecekte önümüze daha güvenilir meteoroloji tahminleri getirebilecektir.</a:t>
            </a:r>
          </a:p>
          <a:p>
            <a:endParaRPr lang="tr-TR" dirty="0"/>
          </a:p>
        </p:txBody>
      </p:sp>
    </p:spTree>
    <p:extLst>
      <p:ext uri="{BB962C8B-B14F-4D97-AF65-F5344CB8AC3E}">
        <p14:creationId xmlns:p14="http://schemas.microsoft.com/office/powerpoint/2010/main" val="33900888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0" y="0"/>
            <a:ext cx="9144000" cy="6858000"/>
          </a:xfrm>
        </p:spPr>
        <p:txBody>
          <a:bodyPr>
            <a:normAutofit/>
          </a:bodyPr>
          <a:lstStyle/>
          <a:p>
            <a:pPr marL="0" indent="0" algn="just">
              <a:lnSpc>
                <a:spcPct val="170000"/>
              </a:lnSpc>
              <a:spcBef>
                <a:spcPts val="0"/>
              </a:spcBef>
              <a:buNone/>
            </a:pPr>
            <a:r>
              <a:rPr lang="tr-TR" sz="2400" dirty="0" smtClean="0">
                <a:solidFill>
                  <a:srgbClr val="000000"/>
                </a:solidFill>
                <a:effectLst/>
                <a:latin typeface="Calibri" panose="020F0502020204030204" pitchFamily="34" charset="0"/>
              </a:rPr>
              <a:t>	Geleneksel yöntemlerle yapılan tahminlerde, zaman zaman %80’i aşan sonuçlara ulaşılmaktadır. Yürükler, 10-15 saat önceden %95 isabetle hava olaylarını haber verirler. Tarım ve hayvancılıkta en önemli faktörün iklim olduğu düşünülürse, bu durumu doğal karşılamak gerekir. Halen, sanayileşme yolundaki ülkemizde nüfusun %65'i köylerde yaşamaktadır. Radyo ve </a:t>
            </a:r>
            <a:r>
              <a:rPr lang="tr-TR" sz="2400" dirty="0">
                <a:solidFill>
                  <a:srgbClr val="000000"/>
                </a:solidFill>
                <a:latin typeface="Calibri" panose="020F0502020204030204" pitchFamily="34" charset="0"/>
              </a:rPr>
              <a:t>t</a:t>
            </a:r>
            <a:r>
              <a:rPr lang="tr-TR" sz="2400" dirty="0" smtClean="0">
                <a:solidFill>
                  <a:srgbClr val="000000"/>
                </a:solidFill>
                <a:effectLst/>
                <a:latin typeface="Calibri" panose="020F0502020204030204" pitchFamily="34" charset="0"/>
              </a:rPr>
              <a:t>elevizyonun yayın alanı ne kadar genişlemiş olursa olsun, köylerimizde hâlâ geleneksel yöntem geçerliliğini sürdürmektedir</a:t>
            </a:r>
            <a:r>
              <a:rPr lang="tr-TR" sz="2400" dirty="0" smtClean="0">
                <a:solidFill>
                  <a:srgbClr val="000000"/>
                </a:solidFill>
                <a:effectLst/>
                <a:latin typeface="Arial Unicode MS"/>
              </a:rPr>
              <a:t>.</a:t>
            </a:r>
            <a:endParaRPr lang="tr-TR" sz="2400" dirty="0"/>
          </a:p>
        </p:txBody>
      </p:sp>
    </p:spTree>
    <p:extLst>
      <p:ext uri="{BB962C8B-B14F-4D97-AF65-F5344CB8AC3E}">
        <p14:creationId xmlns:p14="http://schemas.microsoft.com/office/powerpoint/2010/main" val="23228266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252536" y="-171400"/>
            <a:ext cx="9396536" cy="7029400"/>
          </a:xfrm>
        </p:spPr>
        <p:txBody>
          <a:bodyPr>
            <a:noAutofit/>
          </a:bodyPr>
          <a:lstStyle/>
          <a:p>
            <a:pPr indent="0" algn="just">
              <a:lnSpc>
                <a:spcPct val="150000"/>
              </a:lnSpc>
              <a:spcBef>
                <a:spcPts val="0"/>
              </a:spcBef>
              <a:buNone/>
            </a:pPr>
            <a:r>
              <a:rPr lang="tr-TR" sz="2200" dirty="0" smtClean="0">
                <a:effectLst/>
                <a:latin typeface="Calibri" panose="020F0502020204030204" pitchFamily="34" charset="0"/>
                <a:ea typeface="Times New Roman"/>
              </a:rPr>
              <a:t>Halkbiliminin, halkın hava olaylarını yerel deneyimlerine dayanarak değerlendirmesi, yorumlaması, sonuçlar çıkarması, bir takım mutlu ve mutsuz olaylara ön belirti sayılmasıyla ilgili geleneksel inançları, bunlara dayalı uygulamalarını derleyip değerlendiren alt dalı, halk meteorolojisi olarak adlandırılır. Yaşlı ve tecrübeli insanlar bir yönüyle büyüklerinden duyarak öğrendikleri ve diğer yönüyle de yaşayarak uygulamalarına şahit oldukları insan vücudundaki ağrıların, bulutların, ağaçların, hayvanların, bitkilerin, ayın, güneşin durumuna bakarak hava tahmini yaparlar. Bu tahminler «Bu yıl ağaçlar yapraklarını tepeden döküyor kış zor ve çetin olacak» veya «bu yıl sarıca arısı ve ayva çok kış çok soğuk ve sert olacak» gibi bir mevsimi içine </a:t>
            </a:r>
            <a:r>
              <a:rPr lang="tr-TR" sz="2200" dirty="0" smtClean="0">
                <a:solidFill>
                  <a:srgbClr val="000000"/>
                </a:solidFill>
                <a:effectLst/>
                <a:latin typeface="Calibri" panose="020F0502020204030204" pitchFamily="34" charset="0"/>
              </a:rPr>
              <a:t>alacak kadar geniş olabileceği gibi bulutun durumundan hareketle iki saat içinde havanın nasıl olacağına kadar da kısalabilir. Bulutların rengi, cinsi, hareketi, yıldızların, ayın halesinin parlaklığı veya matlığı güneşin hareketleri gibi gök cisimlerine bakılarak da hava tahminleri yapılır.</a:t>
            </a:r>
            <a:endParaRPr lang="tr-TR" sz="2200" dirty="0">
              <a:latin typeface="Calibri" panose="020F0502020204030204" pitchFamily="34" charset="0"/>
            </a:endParaRPr>
          </a:p>
        </p:txBody>
      </p:sp>
    </p:spTree>
    <p:extLst>
      <p:ext uri="{BB962C8B-B14F-4D97-AF65-F5344CB8AC3E}">
        <p14:creationId xmlns:p14="http://schemas.microsoft.com/office/powerpoint/2010/main" val="1807568687"/>
      </p:ext>
    </p:extLst>
  </p:cSld>
  <p:clrMapOvr>
    <a:masterClrMapping/>
  </p:clrMapOvr>
</p:sld>
</file>

<file path=ppt/theme/theme1.xml><?xml version="1.0" encoding="utf-8"?>
<a:theme xmlns:a="http://schemas.openxmlformats.org/drawingml/2006/main" name="Hava Akımı">
  <a:themeElements>
    <a:clrScheme name="Hava Akımı">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Hava Akımı">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Hava Akımı">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269</TotalTime>
  <Words>1325</Words>
  <Application>Microsoft Office PowerPoint</Application>
  <PresentationFormat>Ekran Gösterisi (4:3)</PresentationFormat>
  <Paragraphs>128</Paragraphs>
  <Slides>25</Slides>
  <Notes>2</Notes>
  <HiddenSlides>0</HiddenSlides>
  <MMClips>0</MMClips>
  <ScaleCrop>false</ScaleCrop>
  <HeadingPairs>
    <vt:vector size="4" baseType="variant">
      <vt:variant>
        <vt:lpstr>Tema</vt:lpstr>
      </vt:variant>
      <vt:variant>
        <vt:i4>1</vt:i4>
      </vt:variant>
      <vt:variant>
        <vt:lpstr>Slayt Başlıkları</vt:lpstr>
      </vt:variant>
      <vt:variant>
        <vt:i4>25</vt:i4>
      </vt:variant>
    </vt:vector>
  </HeadingPairs>
  <TitlesOfParts>
    <vt:vector size="26" baseType="lpstr">
      <vt:lpstr>Hava Akımı</vt:lpstr>
      <vt:lpstr>HALK METEOROLOJİSİ</vt:lpstr>
      <vt:lpstr>PowerPoint Sunusu</vt:lpstr>
      <vt:lpstr>PowerPoint Sunusu</vt:lpstr>
      <vt:lpstr>PowerPoint Sunusu</vt:lpstr>
      <vt:lpstr>PowerPoint Sunusu</vt:lpstr>
      <vt:lpstr>PowerPoint Sunusu</vt:lpstr>
      <vt:lpstr>PowerPoint Sunusu</vt:lpstr>
      <vt:lpstr>PowerPoint Sunusu</vt:lpstr>
      <vt:lpstr>PowerPoint Sunusu</vt:lpstr>
      <vt:lpstr>1. Gökteki Cisimlere Bakarak Hava Tahmini</vt:lpstr>
      <vt:lpstr>PowerPoint Sunusu</vt:lpstr>
      <vt:lpstr>2. Hayvanların Hareketlerine Bakarak Hava Tahmini </vt:lpstr>
      <vt:lpstr>PowerPoint Sunusu</vt:lpstr>
      <vt:lpstr>PowerPoint Sunusu</vt:lpstr>
      <vt:lpstr>HALK METEOROLOJİSİ VE CEMRELER</vt:lpstr>
      <vt:lpstr>PowerPoint Sunusu</vt:lpstr>
      <vt:lpstr>PowerPoint Sunusu</vt:lpstr>
      <vt:lpstr>PowerPoint Sunusu</vt:lpstr>
      <vt:lpstr>3. Bitkilerin Durumlarına Bakarak Hava Tahmini </vt:lpstr>
      <vt:lpstr>4. İnsanların Davranışlarına ve Organlarının Ağrılarına Göre Hava Tahmini </vt:lpstr>
      <vt:lpstr>Halk Meteorolojisiyle İlgili Diğer İnanışlar </vt:lpstr>
      <vt:lpstr>PowerPoint Sunusu</vt:lpstr>
      <vt:lpstr>Halk Meteorolojisinde Hava Tahminlerinden Örnekler</vt:lpstr>
      <vt:lpstr>Halk Meteorolojisi ve Deyimleri </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HALK METEOROLOJİSİ</dc:title>
  <dc:creator>HP</dc:creator>
  <cp:lastModifiedBy>HP</cp:lastModifiedBy>
  <cp:revision>21</cp:revision>
  <dcterms:created xsi:type="dcterms:W3CDTF">2020-04-23T15:16:16Z</dcterms:created>
  <dcterms:modified xsi:type="dcterms:W3CDTF">2020-04-24T08:35:42Z</dcterms:modified>
</cp:coreProperties>
</file>