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 id="279" r:id="rId27"/>
    <p:sldId id="305" r:id="rId28"/>
    <p:sldId id="307" r:id="rId29"/>
    <p:sldId id="306" r:id="rId30"/>
    <p:sldId id="287" r:id="rId31"/>
    <p:sldId id="300" r:id="rId32"/>
    <p:sldId id="288" r:id="rId33"/>
    <p:sldId id="302" r:id="rId34"/>
    <p:sldId id="289" r:id="rId35"/>
    <p:sldId id="301" r:id="rId36"/>
    <p:sldId id="290" r:id="rId37"/>
    <p:sldId id="303" r:id="rId38"/>
    <p:sldId id="291" r:id="rId39"/>
    <p:sldId id="292" r:id="rId40"/>
    <p:sldId id="293" r:id="rId41"/>
    <p:sldId id="295" r:id="rId42"/>
    <p:sldId id="297" r:id="rId43"/>
    <p:sldId id="294" r:id="rId44"/>
    <p:sldId id="298" r:id="rId45"/>
    <p:sldId id="299" r:id="rId4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5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28203F2-7E02-4B46-AC5A-AE086EC15A0C}"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1568422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8203F2-7E02-4B46-AC5A-AE086EC15A0C}"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3692950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8203F2-7E02-4B46-AC5A-AE086EC15A0C}"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4087235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8203F2-7E02-4B46-AC5A-AE086EC15A0C}"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4193818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28203F2-7E02-4B46-AC5A-AE086EC15A0C}"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4115876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28203F2-7E02-4B46-AC5A-AE086EC15A0C}" type="datetimeFigureOut">
              <a:rPr lang="tr-TR" smtClean="0"/>
              <a:t>3.04.2024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53294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28203F2-7E02-4B46-AC5A-AE086EC15A0C}" type="datetimeFigureOut">
              <a:rPr lang="tr-TR" smtClean="0"/>
              <a:t>3.04.2024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2965325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28203F2-7E02-4B46-AC5A-AE086EC15A0C}" type="datetimeFigureOut">
              <a:rPr lang="tr-TR" smtClean="0"/>
              <a:t>3.04.2024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3938818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28203F2-7E02-4B46-AC5A-AE086EC15A0C}" type="datetimeFigureOut">
              <a:rPr lang="tr-TR" smtClean="0"/>
              <a:t>3.04.2024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391713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28203F2-7E02-4B46-AC5A-AE086EC15A0C}" type="datetimeFigureOut">
              <a:rPr lang="tr-TR" smtClean="0"/>
              <a:t>3.04.2024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1286529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28203F2-7E02-4B46-AC5A-AE086EC15A0C}" type="datetimeFigureOut">
              <a:rPr lang="tr-TR" smtClean="0"/>
              <a:t>3.04.2024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19E61D8-35C3-41E2-91DB-62E6F6813308}" type="slidenum">
              <a:rPr lang="tr-TR" smtClean="0"/>
              <a:t>‹#›</a:t>
            </a:fld>
            <a:endParaRPr lang="tr-TR"/>
          </a:p>
        </p:txBody>
      </p:sp>
    </p:spTree>
    <p:extLst>
      <p:ext uri="{BB962C8B-B14F-4D97-AF65-F5344CB8AC3E}">
        <p14:creationId xmlns:p14="http://schemas.microsoft.com/office/powerpoint/2010/main" val="1761051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8203F2-7E02-4B46-AC5A-AE086EC15A0C}" type="datetimeFigureOut">
              <a:rPr lang="tr-TR" smtClean="0"/>
              <a:t>3.04.2024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9E61D8-35C3-41E2-91DB-62E6F6813308}" type="slidenum">
              <a:rPr lang="tr-TR" smtClean="0"/>
              <a:t>‹#›</a:t>
            </a:fld>
            <a:endParaRPr lang="tr-TR"/>
          </a:p>
        </p:txBody>
      </p:sp>
    </p:spTree>
    <p:extLst>
      <p:ext uri="{BB962C8B-B14F-4D97-AF65-F5344CB8AC3E}">
        <p14:creationId xmlns:p14="http://schemas.microsoft.com/office/powerpoint/2010/main" val="2320624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turkedebiyati.org/cekim-ekleri/" TargetMode="External"/><Relationship Id="rId2" Type="http://schemas.openxmlformats.org/officeDocument/2006/relationships/hyperlink" Target="https://www.turkedebiyati.org/turkcede-sozcuk-koku-kavrami/" TargetMode="External"/><Relationship Id="rId1" Type="http://schemas.openxmlformats.org/officeDocument/2006/relationships/slideLayout" Target="../slideLayouts/slideLayout2.xml"/><Relationship Id="rId6" Type="http://schemas.openxmlformats.org/officeDocument/2006/relationships/hyperlink" Target="https://www.turkedebiyati.org/yapim-ekleri/" TargetMode="External"/><Relationship Id="rId5" Type="http://schemas.openxmlformats.org/officeDocument/2006/relationships/hyperlink" Target="https://www.turkedebiyati.org/fiil-cekim-ekleri/" TargetMode="External"/><Relationship Id="rId4" Type="http://schemas.openxmlformats.org/officeDocument/2006/relationships/hyperlink" Target="https://www.turkedebiyati.org/isim-cekim-ekleri/"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turkedebiyati.org/fiilde-eylemde-kip/"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turkedebiyati.org/iyelik-aitlik-ekleri-nelerdir-ozellikleri/" TargetMode="External"/><Relationship Id="rId7" Type="http://schemas.openxmlformats.org/officeDocument/2006/relationships/hyperlink" Target="https://www.turkedebiyati.org/isimler-adlar/" TargetMode="External"/><Relationship Id="rId2" Type="http://schemas.openxmlformats.org/officeDocument/2006/relationships/hyperlink" Target="https://www.turkedebiyati.org/ismin-halleri-durumlari-hal-ekleri/" TargetMode="External"/><Relationship Id="rId1" Type="http://schemas.openxmlformats.org/officeDocument/2006/relationships/slideLayout" Target="../slideLayouts/slideLayout2.xml"/><Relationship Id="rId6" Type="http://schemas.openxmlformats.org/officeDocument/2006/relationships/hyperlink" Target="https://www.turkedebiyati.org/ilgi-tamlayan-eki-nedir-ozellikleri-ornekleri/" TargetMode="External"/><Relationship Id="rId5" Type="http://schemas.openxmlformats.org/officeDocument/2006/relationships/hyperlink" Target="https://www.turkedebiyati.org/ek-fiiller/" TargetMode="External"/><Relationship Id="rId4" Type="http://schemas.openxmlformats.org/officeDocument/2006/relationships/hyperlink" Target="https://www.turkedebiyati.org/ilgi-zamiri-ki-ki-baglaci-ki-yapim-eki/"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ÇEKİM EKLERİ</a:t>
            </a:r>
            <a:br>
              <a:rPr lang="tr-TR" dirty="0" smtClean="0"/>
            </a:br>
            <a:endParaRPr lang="tr-TR" dirty="0"/>
          </a:p>
        </p:txBody>
      </p:sp>
      <p:sp>
        <p:nvSpPr>
          <p:cNvPr id="3" name="Alt Başlık 2"/>
          <p:cNvSpPr>
            <a:spLocks noGrp="1"/>
          </p:cNvSpPr>
          <p:nvPr>
            <p:ph type="subTitle" idx="1"/>
          </p:nvPr>
        </p:nvSpPr>
        <p:spPr/>
        <p:txBody>
          <a:bodyPr/>
          <a:lstStyle/>
          <a:p>
            <a:r>
              <a:rPr lang="tr-TR" dirty="0" smtClean="0"/>
              <a:t>Prof. Dr. Sevin ARSLAN</a:t>
            </a:r>
            <a:endParaRPr lang="tr-TR" dirty="0"/>
          </a:p>
        </p:txBody>
      </p:sp>
    </p:spTree>
    <p:extLst>
      <p:ext uri="{BB962C8B-B14F-4D97-AF65-F5344CB8AC3E}">
        <p14:creationId xmlns:p14="http://schemas.microsoft.com/office/powerpoint/2010/main" val="2705672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764704"/>
          </a:xfrm>
        </p:spPr>
        <p:txBody>
          <a:bodyPr/>
          <a:lstStyle/>
          <a:p>
            <a:pPr marL="342900" lvl="0" indent="-342900">
              <a:lnSpc>
                <a:spcPts val="1950"/>
              </a:lnSpc>
              <a:spcBef>
                <a:spcPct val="20000"/>
              </a:spcBef>
            </a:pPr>
            <a:r>
              <a:rPr lang="tr-TR" sz="2800" b="1" dirty="0" smtClean="0">
                <a:solidFill>
                  <a:srgbClr val="FF0000"/>
                </a:solidFill>
                <a:latin typeface="+mn-lt"/>
                <a:ea typeface="Times New Roman"/>
                <a:cs typeface="Times New Roman"/>
              </a:rPr>
              <a:t>2.İYELİK </a:t>
            </a:r>
            <a:r>
              <a:rPr lang="tr-TR" sz="2800" b="1" dirty="0">
                <a:solidFill>
                  <a:srgbClr val="FF0000"/>
                </a:solidFill>
                <a:latin typeface="+mn-lt"/>
                <a:ea typeface="Times New Roman"/>
                <a:cs typeface="Times New Roman"/>
              </a:rPr>
              <a:t>EKLERİ</a:t>
            </a:r>
            <a:r>
              <a:rPr lang="tr-TR" sz="2400" dirty="0">
                <a:solidFill>
                  <a:srgbClr val="FF0000"/>
                </a:solidFill>
                <a:latin typeface="+mn-lt"/>
                <a:ea typeface="Calibri"/>
                <a:cs typeface="Times New Roman"/>
              </a:rPr>
              <a:t/>
            </a:r>
            <a:br>
              <a:rPr lang="tr-TR" sz="2400" dirty="0">
                <a:solidFill>
                  <a:srgbClr val="FF0000"/>
                </a:solidFill>
                <a:latin typeface="+mn-lt"/>
                <a:ea typeface="Calibri"/>
                <a:cs typeface="Times New Roman"/>
              </a:rPr>
            </a:br>
            <a:endParaRPr lang="tr-TR" dirty="0">
              <a:solidFill>
                <a:srgbClr val="FF0000"/>
              </a:solidFill>
              <a:latin typeface="+mn-lt"/>
            </a:endParaRPr>
          </a:p>
        </p:txBody>
      </p:sp>
      <p:sp>
        <p:nvSpPr>
          <p:cNvPr id="3" name="İçerik Yer Tutucusu 2"/>
          <p:cNvSpPr>
            <a:spLocks noGrp="1"/>
          </p:cNvSpPr>
          <p:nvPr>
            <p:ph idx="1"/>
          </p:nvPr>
        </p:nvSpPr>
        <p:spPr>
          <a:xfrm>
            <a:off x="0" y="548680"/>
            <a:ext cx="9144000" cy="6309320"/>
          </a:xfrm>
        </p:spPr>
        <p:txBody>
          <a:bodyPr>
            <a:normAutofit fontScale="85000" lnSpcReduction="10000"/>
          </a:bodyPr>
          <a:lstStyle/>
          <a:p>
            <a:pPr>
              <a:lnSpc>
                <a:spcPct val="160000"/>
              </a:lnSpc>
              <a:spcBef>
                <a:spcPts val="0"/>
              </a:spcBef>
            </a:pPr>
            <a:r>
              <a:rPr lang="tr-TR" sz="2800" b="1" dirty="0" smtClean="0">
                <a:solidFill>
                  <a:srgbClr val="FFFFFF"/>
                </a:solidFill>
                <a:effectLst/>
                <a:ea typeface="Times New Roman"/>
                <a:cs typeface="Times New Roman"/>
              </a:rPr>
              <a:t>2</a:t>
            </a:r>
            <a:r>
              <a:rPr lang="tr-TR" b="1" dirty="0" smtClean="0">
                <a:solidFill>
                  <a:srgbClr val="2C2F34"/>
                </a:solidFill>
                <a:effectLst/>
                <a:ea typeface="Times New Roman"/>
                <a:cs typeface="Times New Roman"/>
              </a:rPr>
              <a:t>» İsimlerin ve isim soylu kelimelerin sonuna gelerek onların sahiplerini, ait oldukları kişileri belirten eklerdir. Tamlayansız kullanıldıkları zaman bu eklere iyelik zamirleri de denir.</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ea typeface="Times New Roman"/>
                <a:cs typeface="Times New Roman"/>
              </a:rPr>
              <a:t>	kitab-ım, kitab-ın, kitab-ı, kitab-ımız, kitab-ınız,kitap-ları</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ea typeface="Times New Roman"/>
                <a:cs typeface="Times New Roman"/>
              </a:rPr>
              <a:t>	masa-m, masa-n, masa-s-ı, masa-mız, masa-nız masa-ları</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ea typeface="Times New Roman"/>
                <a:cs typeface="Times New Roman"/>
              </a:rPr>
              <a:t>	su-y-um, su-y-un, su-y-u, su-y-umuz, su-y-unuz, su-ları</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ea typeface="Times New Roman"/>
                <a:cs typeface="Times New Roman"/>
              </a:rPr>
              <a:t>	ne-y-im, ne-y-in, ne-y-i/ne-s-i, ne-y-imiz, ne-y-iniz,ne-leri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841252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0"/>
            <a:ext cx="8784976" cy="6858000"/>
          </a:xfrm>
        </p:spPr>
        <p:txBody>
          <a:bodyPr>
            <a:normAutofit fontScale="925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 İyelik ekleri isim tamlamasında tamlanana gelir: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Zil, şal ve gül. Bu bahçede raksın bütün hız</a:t>
            </a:r>
            <a:r>
              <a:rPr lang="tr-TR" b="1" dirty="0" smtClean="0">
                <a:solidFill>
                  <a:srgbClr val="2C2F34"/>
                </a:solidFill>
                <a:effectLst/>
                <a:latin typeface="Roboto Condensed"/>
                <a:ea typeface="Times New Roman"/>
                <a:cs typeface="Times New Roman"/>
              </a:rPr>
              <a:t>ı</a:t>
            </a:r>
            <a:r>
              <a:rPr lang="tr-TR" dirty="0" smtClean="0">
                <a:solidFill>
                  <a:srgbClr val="2C2F34"/>
                </a:solidFill>
                <a:effectLst/>
                <a:latin typeface="Roboto Condensed"/>
                <a:ea typeface="Times New Roman"/>
                <a:cs typeface="Times New Roman"/>
              </a:rPr>
              <a:t>…</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Şevk akşam</a:t>
            </a:r>
            <a:r>
              <a:rPr lang="tr-TR" b="1" dirty="0" smtClean="0">
                <a:solidFill>
                  <a:srgbClr val="2C2F34"/>
                </a:solidFill>
                <a:effectLst/>
                <a:latin typeface="Roboto Condensed"/>
                <a:ea typeface="Times New Roman"/>
                <a:cs typeface="Times New Roman"/>
              </a:rPr>
              <a:t>ı</a:t>
            </a:r>
            <a:r>
              <a:rPr lang="tr-TR" dirty="0" smtClean="0">
                <a:solidFill>
                  <a:srgbClr val="2C2F34"/>
                </a:solidFill>
                <a:effectLst/>
                <a:latin typeface="Roboto Condensed"/>
                <a:ea typeface="Times New Roman"/>
                <a:cs typeface="Times New Roman"/>
              </a:rPr>
              <a:t>nda Endülüs üç defa kırmızı…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Aşkın sihirli şarkıs</a:t>
            </a:r>
            <a:r>
              <a:rPr lang="tr-TR" b="1" dirty="0" smtClean="0">
                <a:solidFill>
                  <a:srgbClr val="2C2F34"/>
                </a:solidFill>
                <a:effectLst/>
                <a:latin typeface="Roboto Condensed"/>
                <a:ea typeface="Times New Roman"/>
                <a:cs typeface="Times New Roman"/>
              </a:rPr>
              <a:t>ı</a:t>
            </a:r>
            <a:r>
              <a:rPr lang="tr-TR" dirty="0" smtClean="0">
                <a:solidFill>
                  <a:srgbClr val="2C2F34"/>
                </a:solidFill>
                <a:effectLst/>
                <a:latin typeface="Roboto Condensed"/>
                <a:ea typeface="Times New Roman"/>
                <a:cs typeface="Times New Roman"/>
              </a:rPr>
              <a:t> yüzlerce dildedir.	İspanya neşes</a:t>
            </a:r>
            <a:r>
              <a:rPr lang="tr-TR" b="1" dirty="0" smtClean="0">
                <a:solidFill>
                  <a:srgbClr val="2C2F34"/>
                </a:solidFill>
                <a:effectLst/>
                <a:latin typeface="Roboto Condensed"/>
                <a:ea typeface="Times New Roman"/>
                <a:cs typeface="Times New Roman"/>
              </a:rPr>
              <a:t>i</a:t>
            </a:r>
            <a:r>
              <a:rPr lang="tr-TR" dirty="0" smtClean="0">
                <a:solidFill>
                  <a:srgbClr val="2C2F34"/>
                </a:solidFill>
                <a:effectLst/>
                <a:latin typeface="Roboto Condensed"/>
                <a:ea typeface="Times New Roman"/>
                <a:cs typeface="Times New Roman"/>
              </a:rPr>
              <a:t>yle bu akşam bu zildedir.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Kapının kol-u,</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işin baş-ı,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hayvan sevgi-s-i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596280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fontScale="70000" lnSpcReduction="20000"/>
          </a:bodyPr>
          <a:lstStyle/>
          <a:p>
            <a:pPr>
              <a:lnSpc>
                <a:spcPct val="150000"/>
              </a:lnSpc>
              <a:spcBef>
                <a:spcPts val="0"/>
              </a:spcBef>
            </a:pPr>
            <a:r>
              <a:rPr lang="tr-TR" b="1" dirty="0" smtClean="0">
                <a:solidFill>
                  <a:srgbClr val="2C2F34"/>
                </a:solidFill>
                <a:effectLst/>
                <a:latin typeface="Roboto Condensed"/>
                <a:ea typeface="Times New Roman"/>
                <a:cs typeface="Times New Roman"/>
              </a:rPr>
              <a:t>» İyelik ekleri bazen yer bildiren zamirlerden (işaret zamirleri) sonra gelerek belirtme görevlerinde bulunur: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burası, ötesi, şurası…</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Sıfatlardan sonra gelerek zamir yapar: </a:t>
            </a:r>
            <a:r>
              <a:rPr lang="tr-TR" dirty="0" smtClean="0">
                <a:solidFill>
                  <a:srgbClr val="2C2F34"/>
                </a:solidFill>
                <a:effectLst/>
                <a:latin typeface="Roboto Condensed"/>
                <a:ea typeface="Times New Roman"/>
                <a:cs typeface="Times New Roman"/>
              </a:rPr>
              <a:t>doğrusu, böylesi, başkası…</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Bazen isimlerle ve sıfatlarla birlikte sevgi ve abartma ifade eder: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Canım İstanbul.</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Güzelim çiçekler kurumuş.</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İyelik eklerinden sonra hâl ekleri gelebilir: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Baba-m-a soracağım.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Kardeş-i-n-i arıyormuş.</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-ler ekiyle -i iyelik eki birlikte kullanılarak zaman bakımından genelleme yapılır: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akşamları, sabahları, gündüzleri…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295943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normAutofit/>
          </a:bodyPr>
          <a:lstStyle/>
          <a:p>
            <a:pPr marL="342900" lvl="0" indent="-342900">
              <a:lnSpc>
                <a:spcPts val="1950"/>
              </a:lnSpc>
              <a:spcBef>
                <a:spcPct val="20000"/>
              </a:spcBef>
            </a:pPr>
            <a:r>
              <a:rPr lang="tr-TR" sz="2000" b="1" dirty="0">
                <a:solidFill>
                  <a:srgbClr val="FF0000"/>
                </a:solidFill>
                <a:latin typeface="Roboto Condensed"/>
                <a:ea typeface="Times New Roman"/>
                <a:cs typeface="Times New Roman"/>
              </a:rPr>
              <a:t>3. İLGİ ZAMİRİ: -ki</a:t>
            </a:r>
            <a:r>
              <a:rPr lang="tr-TR" sz="2000" dirty="0">
                <a:solidFill>
                  <a:srgbClr val="FF0000"/>
                </a:solidFill>
                <a:ea typeface="Calibri"/>
                <a:cs typeface="Times New Roman"/>
              </a:rPr>
              <a:t/>
            </a:r>
            <a:br>
              <a:rPr lang="tr-TR" sz="2000" dirty="0">
                <a:solidFill>
                  <a:srgbClr val="FF0000"/>
                </a:solidFill>
                <a:ea typeface="Calibri"/>
                <a:cs typeface="Times New Roman"/>
              </a:rPr>
            </a:br>
            <a:endParaRPr lang="tr-TR" sz="2000" dirty="0">
              <a:solidFill>
                <a:srgbClr val="FF0000"/>
              </a:solidFill>
            </a:endParaRPr>
          </a:p>
        </p:txBody>
      </p:sp>
      <p:sp>
        <p:nvSpPr>
          <p:cNvPr id="3" name="İçerik Yer Tutucusu 2"/>
          <p:cNvSpPr>
            <a:spLocks noGrp="1"/>
          </p:cNvSpPr>
          <p:nvPr>
            <p:ph idx="1"/>
          </p:nvPr>
        </p:nvSpPr>
        <p:spPr>
          <a:xfrm>
            <a:off x="0" y="548680"/>
            <a:ext cx="9144000" cy="6309320"/>
          </a:xfrm>
        </p:spPr>
        <p:txBody>
          <a:bodyPr>
            <a:normAutofit fontScale="47500" lnSpcReduction="20000"/>
          </a:bodyPr>
          <a:lstStyle/>
          <a:p>
            <a:pPr algn="just">
              <a:lnSpc>
                <a:spcPct val="170000"/>
              </a:lnSpc>
              <a:spcBef>
                <a:spcPts val="0"/>
              </a:spcBef>
            </a:pPr>
            <a:r>
              <a:rPr lang="tr-TR" b="1" dirty="0" smtClean="0">
                <a:solidFill>
                  <a:srgbClr val="2C2F34"/>
                </a:solidFill>
                <a:effectLst/>
                <a:latin typeface="Roboto Condensed"/>
                <a:ea typeface="Times New Roman"/>
                <a:cs typeface="Times New Roman"/>
              </a:rPr>
              <a:t>» İlgi zamiri belirtili isim tamlamalarında tamlananın yerini tutabilir:</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benim kalemim &gt; benimki</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onun eli &gt; onunki</a:t>
            </a:r>
            <a:endParaRPr lang="tr-TR" sz="2400" dirty="0">
              <a:ea typeface="Calibri"/>
              <a:cs typeface="Times New Roman"/>
            </a:endParaRPr>
          </a:p>
          <a:p>
            <a:pPr algn="just">
              <a:lnSpc>
                <a:spcPct val="170000"/>
              </a:lnSpc>
              <a:spcBef>
                <a:spcPts val="0"/>
              </a:spcBef>
            </a:pPr>
            <a:r>
              <a:rPr lang="tr-TR" b="1" dirty="0" smtClean="0">
                <a:solidFill>
                  <a:srgbClr val="2C2F34"/>
                </a:solidFill>
                <a:effectLst/>
                <a:latin typeface="Roboto Condensed"/>
                <a:ea typeface="Times New Roman"/>
                <a:cs typeface="Times New Roman"/>
              </a:rPr>
              <a:t>Türkçede üç tane “ki” vardır: “ki”, “-ki”, “-ki” </a:t>
            </a:r>
            <a:endParaRPr lang="tr-TR" sz="2400" dirty="0">
              <a:ea typeface="Calibri"/>
              <a:cs typeface="Times New Roman"/>
            </a:endParaRPr>
          </a:p>
          <a:p>
            <a:pPr algn="just">
              <a:lnSpc>
                <a:spcPct val="170000"/>
              </a:lnSpc>
              <a:spcBef>
                <a:spcPts val="0"/>
              </a:spcBef>
            </a:pPr>
            <a:r>
              <a:rPr lang="tr-TR" sz="2800" b="1" dirty="0" smtClean="0">
                <a:solidFill>
                  <a:srgbClr val="FFFFFF"/>
                </a:solidFill>
                <a:effectLst/>
                <a:latin typeface="Roboto Condensed"/>
                <a:ea typeface="Times New Roman"/>
                <a:cs typeface="Times New Roman"/>
              </a:rPr>
              <a:t>a. “ki” Bağlacı</a:t>
            </a:r>
            <a:endParaRPr lang="tr-TR" sz="2400" dirty="0">
              <a:ea typeface="Calibri"/>
              <a:cs typeface="Times New Roman"/>
            </a:endParaRPr>
          </a:p>
          <a:p>
            <a:pPr marL="0" indent="0" algn="just">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Sadece “ki” biçimi vardır.</a:t>
            </a:r>
            <a:endParaRPr lang="tr-TR" sz="2400" dirty="0">
              <a:ea typeface="Calibri"/>
              <a:cs typeface="Times New Roman"/>
            </a:endParaRPr>
          </a:p>
          <a:p>
            <a:pPr marL="0" indent="0" algn="just">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Kendinden önceki ve sonraki kelimelerden ayrı yazılır.</a:t>
            </a:r>
            <a:endParaRPr lang="tr-TR" sz="2400" dirty="0">
              <a:ea typeface="Calibri"/>
              <a:cs typeface="Times New Roman"/>
            </a:endParaRPr>
          </a:p>
          <a:p>
            <a:pPr marL="0" indent="0" algn="just">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Türkçe değil, Farsça bir bağlaçtır ve Türkçe cümle yapısına aykırı  olarak kullanılır.</a:t>
            </a:r>
            <a:endParaRPr lang="tr-TR" sz="2400" dirty="0">
              <a:ea typeface="Calibri"/>
              <a:cs typeface="Times New Roman"/>
            </a:endParaRPr>
          </a:p>
          <a:p>
            <a:pPr marL="0" indent="0" algn="just">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“ki” ile başlayan bir ara cümle asıl cümlenin içinde kısa çizgiler 	arasında verilebilir:</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ezanlar -ki şahadetleri dinin temeli-</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Yağmur yağmadı ki mantarlar ortaya çıksın.</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Atatürk diyor ki: …</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Bir şey biliyor ki konuşuyor.</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 ki hep sizin için çalıştım.</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Sınavı kazanabilir miyim ki…</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Baktım ki gitmiş.</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249417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0"/>
            <a:ext cx="8964488" cy="6858000"/>
          </a:xfrm>
        </p:spPr>
        <p:txBody>
          <a:bodyPr>
            <a:normAutofit/>
          </a:bodyPr>
          <a:lstStyle/>
          <a:p>
            <a:pPr>
              <a:lnSpc>
                <a:spcPct val="150000"/>
              </a:lnSpc>
              <a:spcBef>
                <a:spcPts val="0"/>
              </a:spcBef>
            </a:pPr>
            <a:r>
              <a:rPr lang="tr-TR" sz="2800" b="1" dirty="0" smtClean="0">
                <a:solidFill>
                  <a:srgbClr val="FFFFFF"/>
                </a:solidFill>
                <a:effectLst/>
                <a:latin typeface="Roboto Condensed"/>
                <a:ea typeface="Times New Roman"/>
                <a:cs typeface="Times New Roman"/>
              </a:rPr>
              <a:t>b</a:t>
            </a:r>
            <a:r>
              <a:rPr lang="tr-TR" sz="2800" b="1" dirty="0" smtClean="0">
                <a:solidFill>
                  <a:srgbClr val="FF0000"/>
                </a:solidFill>
                <a:effectLst/>
                <a:latin typeface="Roboto Condensed"/>
                <a:ea typeface="Times New Roman"/>
                <a:cs typeface="Times New Roman"/>
              </a:rPr>
              <a:t>. “-ki” İlgi Zamiri</a:t>
            </a:r>
            <a:endParaRPr lang="tr-TR" sz="2400" dirty="0">
              <a:solidFill>
                <a:srgbClr val="FF0000"/>
              </a:solidFill>
              <a:ea typeface="Calibri"/>
              <a:cs typeface="Times New Roman"/>
            </a:endParaRPr>
          </a:p>
          <a:p>
            <a:pPr>
              <a:lnSpc>
                <a:spcPct val="170000"/>
              </a:lnSpc>
              <a:spcBef>
                <a:spcPts val="0"/>
              </a:spcBef>
            </a:pPr>
            <a:endParaRPr lang="tr-TR" sz="2100" b="1" dirty="0" smtClean="0">
              <a:solidFill>
                <a:srgbClr val="2C2F34"/>
              </a:solidFill>
              <a:effectLst/>
              <a:ea typeface="Times New Roman"/>
              <a:cs typeface="Times New Roman"/>
            </a:endParaRPr>
          </a:p>
          <a:p>
            <a:pPr>
              <a:lnSpc>
                <a:spcPct val="170000"/>
              </a:lnSpc>
              <a:spcBef>
                <a:spcPts val="0"/>
              </a:spcBef>
            </a:pPr>
            <a:r>
              <a:rPr lang="tr-TR" sz="2100" b="1" dirty="0" smtClean="0">
                <a:solidFill>
                  <a:srgbClr val="2C2F34"/>
                </a:solidFill>
                <a:effectLst/>
                <a:ea typeface="Times New Roman"/>
                <a:cs typeface="Times New Roman"/>
              </a:rPr>
              <a:t>»</a:t>
            </a:r>
            <a:r>
              <a:rPr lang="tr-TR" sz="2100" dirty="0" smtClean="0">
                <a:solidFill>
                  <a:srgbClr val="2C2F34"/>
                </a:solidFill>
                <a:effectLst/>
                <a:ea typeface="Times New Roman"/>
                <a:cs typeface="Times New Roman"/>
              </a:rPr>
              <a:t> Ek hâlindeki tek zamirdir.</a:t>
            </a:r>
            <a:endParaRPr lang="tr-TR" sz="2100" dirty="0">
              <a:ea typeface="Calibri"/>
              <a:cs typeface="Times New Roman"/>
            </a:endParaRPr>
          </a:p>
          <a:p>
            <a:pPr>
              <a:lnSpc>
                <a:spcPct val="170000"/>
              </a:lnSpc>
              <a:spcBef>
                <a:spcPts val="0"/>
              </a:spcBef>
            </a:pPr>
            <a:r>
              <a:rPr lang="tr-TR" sz="2100" b="1" dirty="0" smtClean="0">
                <a:solidFill>
                  <a:srgbClr val="2C2F34"/>
                </a:solidFill>
                <a:effectLst/>
                <a:ea typeface="Times New Roman"/>
                <a:cs typeface="Times New Roman"/>
              </a:rPr>
              <a:t>» </a:t>
            </a:r>
            <a:r>
              <a:rPr lang="tr-TR" sz="2100" dirty="0" smtClean="0">
                <a:solidFill>
                  <a:srgbClr val="2C2F34"/>
                </a:solidFill>
                <a:effectLst/>
                <a:ea typeface="Times New Roman"/>
                <a:cs typeface="Times New Roman"/>
              </a:rPr>
              <a:t>Eklendiği kelimeye -ki sadece isim tamlamasında tamlayana eklenir- bitişik yazılır ve bir ismin (tamlananın) yerini tutar.</a:t>
            </a:r>
            <a:endParaRPr lang="tr-TR" sz="2100" dirty="0">
              <a:ea typeface="Calibri"/>
              <a:cs typeface="Times New Roman"/>
            </a:endParaRPr>
          </a:p>
          <a:p>
            <a:pPr>
              <a:lnSpc>
                <a:spcPct val="170000"/>
              </a:lnSpc>
              <a:spcBef>
                <a:spcPts val="0"/>
              </a:spcBef>
            </a:pPr>
            <a:r>
              <a:rPr lang="tr-TR" sz="2100" b="1" dirty="0" smtClean="0">
                <a:solidFill>
                  <a:srgbClr val="2C2F34"/>
                </a:solidFill>
                <a:effectLst/>
                <a:ea typeface="Times New Roman"/>
                <a:cs typeface="Times New Roman"/>
              </a:rPr>
              <a:t>» </a:t>
            </a:r>
            <a:r>
              <a:rPr lang="tr-TR" sz="2100" dirty="0" smtClean="0">
                <a:solidFill>
                  <a:srgbClr val="2C2F34"/>
                </a:solidFill>
                <a:effectLst/>
                <a:ea typeface="Times New Roman"/>
                <a:cs typeface="Times New Roman"/>
              </a:rPr>
              <a:t>Büyük ve küçük ünlü kurallarına uymaz; sadece -ki şekli vardır:</a:t>
            </a:r>
            <a:endParaRPr lang="tr-TR" sz="2100" dirty="0">
              <a:ea typeface="Calibri"/>
              <a:cs typeface="Times New Roman"/>
            </a:endParaRPr>
          </a:p>
          <a:p>
            <a:pPr marL="457200" lvl="1" indent="0">
              <a:lnSpc>
                <a:spcPct val="170000"/>
              </a:lnSpc>
              <a:spcBef>
                <a:spcPts val="0"/>
              </a:spcBef>
              <a:buSzPts val="1000"/>
              <a:buNone/>
              <a:tabLst>
                <a:tab pos="457200" algn="l"/>
              </a:tabLst>
            </a:pPr>
            <a:r>
              <a:rPr lang="tr-TR" sz="2100" dirty="0" smtClean="0">
                <a:solidFill>
                  <a:srgbClr val="2C2F34"/>
                </a:solidFill>
                <a:effectLst/>
                <a:ea typeface="Times New Roman"/>
                <a:cs typeface="Times New Roman"/>
              </a:rPr>
              <a:t>senin kalemin &gt; seninki,</a:t>
            </a:r>
            <a:endParaRPr lang="tr-TR" sz="2100" dirty="0">
              <a:ea typeface="Calibri"/>
              <a:cs typeface="Times New Roman"/>
            </a:endParaRPr>
          </a:p>
          <a:p>
            <a:pPr marL="0" lvl="0" indent="0">
              <a:lnSpc>
                <a:spcPct val="170000"/>
              </a:lnSpc>
              <a:spcBef>
                <a:spcPts val="0"/>
              </a:spcBef>
              <a:buSzPts val="1000"/>
              <a:buNone/>
              <a:tabLst>
                <a:tab pos="457200" algn="l"/>
              </a:tabLst>
            </a:pPr>
            <a:r>
              <a:rPr lang="tr-TR" sz="2100" dirty="0" smtClean="0">
                <a:solidFill>
                  <a:srgbClr val="2C2F34"/>
                </a:solidFill>
                <a:effectLst/>
                <a:ea typeface="Times New Roman"/>
                <a:cs typeface="Times New Roman"/>
              </a:rPr>
              <a:t>	Ali’nin eli &gt; Ali’ninki,</a:t>
            </a:r>
            <a:endParaRPr lang="tr-TR" sz="2100" dirty="0">
              <a:ea typeface="Calibri"/>
              <a:cs typeface="Times New Roman"/>
            </a:endParaRPr>
          </a:p>
          <a:p>
            <a:pPr marL="0" indent="0">
              <a:lnSpc>
                <a:spcPct val="170000"/>
              </a:lnSpc>
              <a:spcBef>
                <a:spcPts val="0"/>
              </a:spcBef>
              <a:buNone/>
            </a:pPr>
            <a:r>
              <a:rPr lang="tr-TR" sz="2100" dirty="0" smtClean="0">
                <a:solidFill>
                  <a:srgbClr val="2C2F34"/>
                </a:solidFill>
                <a:effectLst/>
                <a:ea typeface="Times New Roman"/>
                <a:cs typeface="Times New Roman"/>
              </a:rPr>
              <a:t>	onun düşüncesi &gt; onunki…</a:t>
            </a:r>
            <a:endParaRPr lang="tr-TR" sz="2100" dirty="0"/>
          </a:p>
        </p:txBody>
      </p:sp>
    </p:spTree>
    <p:extLst>
      <p:ext uri="{BB962C8B-B14F-4D97-AF65-F5344CB8AC3E}">
        <p14:creationId xmlns:p14="http://schemas.microsoft.com/office/powerpoint/2010/main" val="3581924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7029400"/>
          </a:xfrm>
        </p:spPr>
        <p:txBody>
          <a:bodyPr>
            <a:normAutofit fontScale="70000" lnSpcReduction="20000"/>
          </a:bodyPr>
          <a:lstStyle/>
          <a:p>
            <a:pPr>
              <a:lnSpc>
                <a:spcPct val="170000"/>
              </a:lnSpc>
              <a:spcBef>
                <a:spcPts val="0"/>
              </a:spcBef>
            </a:pPr>
            <a:r>
              <a:rPr lang="tr-TR" sz="2800" b="1" dirty="0" smtClean="0">
                <a:solidFill>
                  <a:srgbClr val="FFFFFF"/>
                </a:solidFill>
                <a:effectLst/>
                <a:latin typeface="Roboto Condensed"/>
                <a:ea typeface="Times New Roman"/>
                <a:cs typeface="Times New Roman"/>
              </a:rPr>
              <a:t>c</a:t>
            </a:r>
            <a:r>
              <a:rPr lang="tr-TR" sz="2800" b="1" dirty="0" smtClean="0">
                <a:solidFill>
                  <a:srgbClr val="FF0000"/>
                </a:solidFill>
                <a:effectLst/>
                <a:latin typeface="Roboto Condensed"/>
                <a:ea typeface="Times New Roman"/>
                <a:cs typeface="Times New Roman"/>
              </a:rPr>
              <a:t>. “-ki” Yapım Eki</a:t>
            </a:r>
            <a:endParaRPr lang="tr-TR" sz="2400" dirty="0">
              <a:solidFill>
                <a:srgbClr val="FF0000"/>
              </a:solidFill>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 İsimlere eklenerek yer ve zaman bildiren sıfatlar türeten ektir.</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Zaman bildiren kelimelerin sonuna doğrudan eklenirken, yer bildiren sıfatlar türetirken “-dE” hâl ekiyle birlikte kullanılır.</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Sadece -ki ve az da olsa -kü şekilleri vardır: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yılki sınav,</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yarınki maç,</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dünkü film,</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bugünkü aklım…</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masadaki kitaplar,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duvardaki saat,</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evdeki hesap…</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211930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4. -lEr ÇOĞUL EKİ</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764704"/>
            <a:ext cx="9036496" cy="6093296"/>
          </a:xfrm>
        </p:spPr>
        <p:txBody>
          <a:bodyPr>
            <a:normAutofit fontScale="85000" lnSpcReduction="10000"/>
          </a:bodyPr>
          <a:lstStyle/>
          <a:p>
            <a:pPr>
              <a:lnSpc>
                <a:spcPct val="150000"/>
              </a:lnSpc>
              <a:spcBef>
                <a:spcPts val="0"/>
              </a:spcBef>
            </a:pPr>
            <a:r>
              <a:rPr lang="tr-TR" sz="2800" b="1" dirty="0" smtClean="0">
                <a:solidFill>
                  <a:srgbClr val="FFFFFF"/>
                </a:solidFill>
                <a:effectLst/>
                <a:latin typeface="Roboto Condensed"/>
                <a:ea typeface="Times New Roman"/>
                <a:cs typeface="Times New Roman"/>
              </a:rPr>
              <a:t>4</a:t>
            </a: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Cins isimlerine gelerek onların çoğul şekillerini yapar.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Kelimeler arasında ilgi kurmaz:</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dağlar, fikirler, idealler, öğrenciler, dertler…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Özel isimlere getirildiğinde:  </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1. Aile anlamı katar</a:t>
            </a:r>
            <a:r>
              <a:rPr lang="tr-TR" dirty="0" smtClean="0">
                <a:solidFill>
                  <a:srgbClr val="2C2F34"/>
                </a:solidFill>
                <a:effectLst/>
                <a:latin typeface="Roboto Condensed"/>
                <a:ea typeface="Times New Roman"/>
                <a:cs typeface="Times New Roman"/>
              </a:rPr>
              <a:t>; -gil ekinin yerine kullanılır, yapım eki görevinde olduğu için ayrılmadan yazılır.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Yarın Ahmetlere gideceğiz.</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İzmir’e, amcamlara/dedemlere/teyzemlere 	gideceğiz.  (burada özel isme getirilmemiş.)</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Aliler bize gelecekler.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0756744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a:lnSpc>
                <a:spcPct val="150000"/>
              </a:lnSpc>
              <a:spcBef>
                <a:spcPts val="0"/>
              </a:spcBef>
            </a:pPr>
            <a:r>
              <a:rPr lang="tr-TR" b="1" dirty="0" smtClean="0">
                <a:solidFill>
                  <a:srgbClr val="2C2F34"/>
                </a:solidFill>
                <a:effectLst/>
                <a:latin typeface="Roboto Condensed"/>
                <a:ea typeface="Times New Roman"/>
                <a:cs typeface="Times New Roman"/>
              </a:rPr>
              <a:t>2. Benzerleri anlamı katar, kesme işaretiyle ayırarak yazılır: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millet nice Fatih’ler, Kemal’ler yetiştirecektir.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topraklarda ne Çaldıran’lar, ne Ridaniye’ler yaşandı.</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3. Aynı ismi taşıyanları belirtir:</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Sınıftaki Ali’ler ayağa kalksın.</a:t>
            </a:r>
            <a:endParaRPr lang="tr-TR" sz="2400" dirty="0">
              <a:ea typeface="Calibri"/>
              <a:cs typeface="Times New Roman"/>
            </a:endParaRPr>
          </a:p>
          <a:p>
            <a:pPr lvl="0">
              <a:lnSpc>
                <a:spcPct val="15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Hüseyin’lerin hepsi buraya gelsin.</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4. Abartma anlamı katar: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Çalışmak için ta Almanya’lara gitti.</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5. Topluluk kavramı bildirir: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Türkler, Yunanlar, Adanalılar, Konyalılar…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58039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lstStyle/>
          <a:p>
            <a:pPr>
              <a:lnSpc>
                <a:spcPct val="150000"/>
              </a:lnSpc>
              <a:spcBef>
                <a:spcPts val="0"/>
              </a:spcBef>
            </a:pPr>
            <a:r>
              <a:rPr lang="tr-TR" sz="2000" dirty="0" smtClean="0">
                <a:solidFill>
                  <a:srgbClr val="2C2F34"/>
                </a:solidFill>
                <a:effectLst/>
                <a:latin typeface="Roboto Condensed"/>
                <a:ea typeface="Times New Roman"/>
                <a:cs typeface="Times New Roman"/>
              </a:rPr>
              <a:t>Bunların dışında:</a:t>
            </a:r>
            <a:endParaRPr lang="tr-TR" sz="1600" dirty="0">
              <a:ea typeface="Calibri"/>
              <a:cs typeface="Times New Roman"/>
            </a:endParaRPr>
          </a:p>
          <a:p>
            <a:pPr>
              <a:lnSpc>
                <a:spcPct val="150000"/>
              </a:lnSpc>
              <a:spcBef>
                <a:spcPts val="0"/>
              </a:spcBef>
            </a:pPr>
            <a:r>
              <a:rPr lang="tr-TR" sz="2000" b="1" dirty="0" smtClean="0">
                <a:solidFill>
                  <a:srgbClr val="2C2F34"/>
                </a:solidFill>
                <a:effectLst/>
                <a:latin typeface="Roboto Condensed"/>
                <a:ea typeface="Times New Roman"/>
                <a:cs typeface="Times New Roman"/>
              </a:rPr>
              <a:t>» İkilemeler yapar:</a:t>
            </a:r>
            <a:endParaRPr lang="tr-TR" sz="1600" dirty="0">
              <a:ea typeface="Calibri"/>
              <a:cs typeface="Times New Roman"/>
            </a:endParaRPr>
          </a:p>
          <a:p>
            <a:pPr marL="0" lvl="0" indent="0">
              <a:lnSpc>
                <a:spcPct val="150000"/>
              </a:lnSpc>
              <a:spcBef>
                <a:spcPts val="0"/>
              </a:spcBef>
              <a:buSzPts val="1000"/>
              <a:buNone/>
              <a:tabLst>
                <a:tab pos="457200" algn="l"/>
              </a:tabLst>
            </a:pPr>
            <a:r>
              <a:rPr lang="tr-TR" sz="2000" dirty="0" smtClean="0">
                <a:solidFill>
                  <a:srgbClr val="2C2F34"/>
                </a:solidFill>
                <a:effectLst/>
                <a:latin typeface="Roboto Condensed"/>
                <a:ea typeface="Times New Roman"/>
                <a:cs typeface="Times New Roman"/>
              </a:rPr>
              <a:t>	Yıllar yılı bekledik.</a:t>
            </a:r>
            <a:endParaRPr lang="tr-TR" sz="1600" dirty="0">
              <a:ea typeface="Calibri"/>
              <a:cs typeface="Times New Roman"/>
            </a:endParaRPr>
          </a:p>
          <a:p>
            <a:pPr>
              <a:lnSpc>
                <a:spcPct val="150000"/>
              </a:lnSpc>
              <a:spcBef>
                <a:spcPts val="0"/>
              </a:spcBef>
            </a:pPr>
            <a:r>
              <a:rPr lang="tr-TR" sz="2000" b="1" dirty="0" smtClean="0">
                <a:solidFill>
                  <a:srgbClr val="2C2F34"/>
                </a:solidFill>
                <a:effectLst/>
                <a:latin typeface="Roboto Condensed"/>
                <a:ea typeface="Times New Roman"/>
                <a:cs typeface="Times New Roman"/>
              </a:rPr>
              <a:t>» Abartma anlamı katar, bazen “bir” kelimesiyle birlikte bu anlamı verir:</a:t>
            </a:r>
            <a:endParaRPr lang="tr-TR" sz="1600" dirty="0">
              <a:ea typeface="Calibri"/>
              <a:cs typeface="Times New Roman"/>
            </a:endParaRPr>
          </a:p>
          <a:p>
            <a:pPr marL="0" lvl="0" indent="0">
              <a:lnSpc>
                <a:spcPct val="150000"/>
              </a:lnSpc>
              <a:spcBef>
                <a:spcPts val="0"/>
              </a:spcBef>
              <a:buSzPts val="1000"/>
              <a:buNone/>
              <a:tabLst>
                <a:tab pos="457200" algn="l"/>
              </a:tabLst>
            </a:pPr>
            <a:r>
              <a:rPr lang="tr-TR" sz="2000" dirty="0" smtClean="0">
                <a:solidFill>
                  <a:srgbClr val="2C2F34"/>
                </a:solidFill>
                <a:effectLst/>
                <a:latin typeface="Roboto Condensed"/>
                <a:ea typeface="Times New Roman"/>
                <a:cs typeface="Times New Roman"/>
              </a:rPr>
              <a:t>	Ateşler içinde kıvranıyordu.</a:t>
            </a:r>
            <a:endParaRPr lang="tr-TR" sz="1600" dirty="0">
              <a:ea typeface="Calibri"/>
              <a:cs typeface="Times New Roman"/>
            </a:endParaRPr>
          </a:p>
          <a:p>
            <a:pPr marL="0" lvl="0" indent="0">
              <a:lnSpc>
                <a:spcPct val="150000"/>
              </a:lnSpc>
              <a:spcBef>
                <a:spcPts val="0"/>
              </a:spcBef>
              <a:buSzPts val="1000"/>
              <a:buNone/>
              <a:tabLst>
                <a:tab pos="457200" algn="l"/>
              </a:tabLst>
            </a:pPr>
            <a:r>
              <a:rPr lang="tr-TR" sz="2000" dirty="0" smtClean="0">
                <a:solidFill>
                  <a:srgbClr val="2C2F34"/>
                </a:solidFill>
                <a:effectLst/>
                <a:latin typeface="Roboto Condensed"/>
                <a:ea typeface="Times New Roman"/>
                <a:cs typeface="Times New Roman"/>
              </a:rPr>
              <a:t>	O gün dünyalar benim olmuştu.</a:t>
            </a:r>
            <a:endParaRPr lang="tr-TR" sz="1600" dirty="0">
              <a:ea typeface="Calibri"/>
              <a:cs typeface="Times New Roman"/>
            </a:endParaRPr>
          </a:p>
          <a:p>
            <a:pPr marL="0" lvl="0" indent="0">
              <a:lnSpc>
                <a:spcPct val="150000"/>
              </a:lnSpc>
              <a:spcBef>
                <a:spcPts val="0"/>
              </a:spcBef>
              <a:buSzPts val="1000"/>
              <a:buNone/>
              <a:tabLst>
                <a:tab pos="457200" algn="l"/>
              </a:tabLst>
            </a:pPr>
            <a:r>
              <a:rPr lang="tr-TR" sz="2000" dirty="0" smtClean="0">
                <a:solidFill>
                  <a:srgbClr val="2C2F34"/>
                </a:solidFill>
                <a:effectLst/>
                <a:latin typeface="Roboto Condensed"/>
                <a:ea typeface="Times New Roman"/>
                <a:cs typeface="Times New Roman"/>
              </a:rPr>
              <a:t>	Valizler dolusu kitapları ne zaman almıştı.</a:t>
            </a:r>
            <a:endParaRPr lang="tr-TR" sz="1600" dirty="0">
              <a:ea typeface="Calibri"/>
              <a:cs typeface="Times New Roman"/>
            </a:endParaRPr>
          </a:p>
          <a:p>
            <a:pPr marL="0" lvl="0" indent="0">
              <a:lnSpc>
                <a:spcPct val="150000"/>
              </a:lnSpc>
              <a:spcBef>
                <a:spcPts val="0"/>
              </a:spcBef>
              <a:buSzPts val="1000"/>
              <a:buNone/>
              <a:tabLst>
                <a:tab pos="457200" algn="l"/>
              </a:tabLst>
            </a:pPr>
            <a:r>
              <a:rPr lang="tr-TR" sz="2000" dirty="0" smtClean="0">
                <a:solidFill>
                  <a:srgbClr val="2C2F34"/>
                </a:solidFill>
                <a:effectLst/>
                <a:latin typeface="Roboto Condensed"/>
                <a:ea typeface="Times New Roman"/>
                <a:cs typeface="Times New Roman"/>
              </a:rPr>
              <a:t>	Bir kumaşlar almış, görmelisiniz.</a:t>
            </a:r>
            <a:endParaRPr lang="tr-TR" sz="1600" dirty="0">
              <a:ea typeface="Calibri"/>
              <a:cs typeface="Times New Roman"/>
            </a:endParaRPr>
          </a:p>
          <a:p>
            <a:pPr marL="0" lvl="0" indent="0">
              <a:lnSpc>
                <a:spcPct val="150000"/>
              </a:lnSpc>
              <a:spcBef>
                <a:spcPts val="0"/>
              </a:spcBef>
              <a:buSzPts val="1000"/>
              <a:buNone/>
              <a:tabLst>
                <a:tab pos="457200" algn="l"/>
              </a:tabLst>
            </a:pPr>
            <a:r>
              <a:rPr lang="tr-TR" sz="2000" dirty="0" smtClean="0">
                <a:solidFill>
                  <a:srgbClr val="2C2F34"/>
                </a:solidFill>
                <a:effectLst/>
                <a:latin typeface="Roboto Condensed"/>
                <a:ea typeface="Times New Roman"/>
                <a:cs typeface="Times New Roman"/>
              </a:rPr>
              <a:t>	Bir bahçeler var, sözle anlatılmaz.</a:t>
            </a:r>
            <a:endParaRPr lang="tr-TR" sz="1600" dirty="0">
              <a:ea typeface="Calibri"/>
              <a:cs typeface="Times New Roman"/>
            </a:endParaRPr>
          </a:p>
          <a:p>
            <a:pPr marL="0" lvl="0" indent="0">
              <a:lnSpc>
                <a:spcPct val="150000"/>
              </a:lnSpc>
              <a:spcBef>
                <a:spcPts val="0"/>
              </a:spcBef>
              <a:buSzPts val="1000"/>
              <a:buNone/>
              <a:tabLst>
                <a:tab pos="457200" algn="l"/>
              </a:tabLst>
            </a:pPr>
            <a:r>
              <a:rPr lang="tr-TR" sz="2000" dirty="0" smtClean="0">
                <a:solidFill>
                  <a:srgbClr val="2C2F34"/>
                </a:solidFill>
                <a:effectLst/>
                <a:latin typeface="Roboto Condensed"/>
                <a:ea typeface="Times New Roman"/>
                <a:cs typeface="Times New Roman"/>
              </a:rPr>
              <a:t>	Bir zamanlar ne kadar şendik.</a:t>
            </a:r>
            <a:endParaRPr lang="tr-TR" sz="1600" dirty="0">
              <a:ea typeface="Calibri"/>
              <a:cs typeface="Times New Roman"/>
            </a:endParaRPr>
          </a:p>
          <a:p>
            <a:pPr>
              <a:lnSpc>
                <a:spcPct val="150000"/>
              </a:lnSpc>
              <a:spcBef>
                <a:spcPts val="0"/>
              </a:spcBef>
            </a:pPr>
            <a:r>
              <a:rPr lang="tr-TR" sz="2000" b="1" dirty="0" smtClean="0">
                <a:solidFill>
                  <a:srgbClr val="2C2F34"/>
                </a:solidFill>
                <a:effectLst/>
                <a:latin typeface="Roboto Condensed"/>
                <a:ea typeface="Times New Roman"/>
                <a:cs typeface="Times New Roman"/>
              </a:rPr>
              <a:t>» Çoğul zamirlere getirilerek tekrar çoğul yapar:</a:t>
            </a:r>
            <a:r>
              <a:rPr lang="tr-TR" sz="2000" dirty="0" smtClean="0">
                <a:solidFill>
                  <a:srgbClr val="2C2F34"/>
                </a:solidFill>
                <a:effectLst/>
                <a:latin typeface="Roboto Condensed"/>
                <a:ea typeface="Times New Roman"/>
                <a:cs typeface="Times New Roman"/>
              </a:rPr>
              <a:t> Bizler, sizler</a:t>
            </a:r>
            <a:endParaRPr lang="tr-TR" sz="1600" dirty="0">
              <a:ea typeface="Calibri"/>
              <a:cs typeface="Times New Roman"/>
            </a:endParaRPr>
          </a:p>
          <a:p>
            <a:pPr>
              <a:lnSpc>
                <a:spcPct val="150000"/>
              </a:lnSpc>
              <a:spcBef>
                <a:spcPts val="0"/>
              </a:spcBef>
            </a:pPr>
            <a:r>
              <a:rPr lang="tr-TR" sz="2000" b="1" dirty="0" smtClean="0">
                <a:solidFill>
                  <a:srgbClr val="2C2F34"/>
                </a:solidFill>
                <a:effectLst/>
                <a:latin typeface="Roboto Condensed"/>
                <a:ea typeface="Times New Roman"/>
                <a:cs typeface="Times New Roman"/>
              </a:rPr>
              <a:t>» Saygı veya alay anlamı katar:</a:t>
            </a:r>
            <a:endParaRPr lang="tr-TR" sz="1600" dirty="0">
              <a:ea typeface="Calibri"/>
              <a:cs typeface="Times New Roman"/>
            </a:endParaRPr>
          </a:p>
          <a:p>
            <a:pPr marL="0" lvl="0" indent="0">
              <a:lnSpc>
                <a:spcPct val="150000"/>
              </a:lnSpc>
              <a:spcBef>
                <a:spcPts val="0"/>
              </a:spcBef>
              <a:buSzPts val="1000"/>
              <a:buNone/>
              <a:tabLst>
                <a:tab pos="457200" algn="l"/>
              </a:tabLst>
            </a:pPr>
            <a:r>
              <a:rPr lang="tr-TR" sz="2000" dirty="0" smtClean="0">
                <a:solidFill>
                  <a:srgbClr val="2C2F34"/>
                </a:solidFill>
                <a:effectLst/>
                <a:latin typeface="Roboto Condensed"/>
                <a:ea typeface="Times New Roman"/>
                <a:cs typeface="Times New Roman"/>
              </a:rPr>
              <a:t>	Dostumuz nedense bizi çağırmamışlar.</a:t>
            </a:r>
            <a:endParaRPr lang="tr-TR" sz="1600" dirty="0">
              <a:ea typeface="Calibri"/>
              <a:cs typeface="Times New Roman"/>
            </a:endParaRPr>
          </a:p>
          <a:p>
            <a:pPr marL="0" lvl="0" indent="0">
              <a:lnSpc>
                <a:spcPct val="150000"/>
              </a:lnSpc>
              <a:spcBef>
                <a:spcPts val="0"/>
              </a:spcBef>
              <a:buSzPts val="1000"/>
              <a:buNone/>
              <a:tabLst>
                <a:tab pos="457200" algn="l"/>
              </a:tabLst>
            </a:pPr>
            <a:r>
              <a:rPr lang="tr-TR" sz="2000" dirty="0" smtClean="0">
                <a:solidFill>
                  <a:srgbClr val="2C2F34"/>
                </a:solidFill>
                <a:effectLst/>
                <a:latin typeface="Roboto Condensed"/>
                <a:ea typeface="Times New Roman"/>
                <a:cs typeface="Times New Roman"/>
              </a:rPr>
              <a:t>	Müdür Bey döndüler mi?</a:t>
            </a:r>
            <a:endParaRPr lang="tr-TR" sz="1600" dirty="0">
              <a:ea typeface="Calibri"/>
              <a:cs typeface="Times New Roman"/>
            </a:endParaRPr>
          </a:p>
          <a:p>
            <a:pPr>
              <a:lnSpc>
                <a:spcPts val="1950"/>
              </a:lnSpc>
              <a:spcAft>
                <a:spcPts val="0"/>
              </a:spcAft>
            </a:pPr>
            <a:endParaRPr lang="tr-TR" sz="2000" dirty="0">
              <a:solidFill>
                <a:prstClr val="black"/>
              </a:solidFill>
              <a:ea typeface="Calibri"/>
              <a:cs typeface="Times New Roman"/>
            </a:endParaRPr>
          </a:p>
        </p:txBody>
      </p:sp>
    </p:spTree>
    <p:extLst>
      <p:ext uri="{BB962C8B-B14F-4D97-AF65-F5344CB8AC3E}">
        <p14:creationId xmlns:p14="http://schemas.microsoft.com/office/powerpoint/2010/main" val="3299432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a:lnSpc>
                <a:spcPct val="150000"/>
              </a:lnSpc>
              <a:spcBef>
                <a:spcPts val="0"/>
              </a:spcBef>
            </a:pPr>
            <a:r>
              <a:rPr lang="tr-TR" b="1" dirty="0" smtClean="0">
                <a:solidFill>
                  <a:srgbClr val="2C2F34"/>
                </a:solidFill>
                <a:effectLst/>
                <a:latin typeface="Roboto Condensed"/>
                <a:ea typeface="Times New Roman"/>
                <a:cs typeface="Times New Roman"/>
              </a:rPr>
              <a:t>» “Her” anlamı katar: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Akşamları erken yemek yeriz. (her akşam)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Sabahları geç kalkarım. (her sabah)</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“Yaş” kelimesine getirilerek yaşça yaklaşıklık bildirir: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 zaman henüz sekiz yaşlarında idi.</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İyelik üçüncü çoğul eki ve şahıs eki ile karıştırılmamalıdır.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Çocuklar (çoğul eki)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annelerini (iyelik eki)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bekliyorlar(şahıs eki).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143661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8964488"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3089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5. “mİ” SORU EKİ</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251520" y="908720"/>
            <a:ext cx="8892480" cy="5949280"/>
          </a:xfrm>
        </p:spPr>
        <p:txBody>
          <a:bodyPr>
            <a:normAutofit fontScale="55000" lnSpcReduction="20000"/>
          </a:bodyPr>
          <a:lstStyle/>
          <a:p>
            <a:pPr>
              <a:lnSpc>
                <a:spcPct val="170000"/>
              </a:lnSpc>
              <a:spcBef>
                <a:spcPts val="0"/>
              </a:spcBef>
            </a:pPr>
            <a:r>
              <a:rPr lang="tr-TR" b="1" dirty="0" smtClean="0">
                <a:solidFill>
                  <a:srgbClr val="2C2F34"/>
                </a:solidFill>
                <a:effectLst/>
                <a:latin typeface="Roboto Condensed"/>
                <a:ea typeface="Times New Roman"/>
                <a:cs typeface="Times New Roman"/>
              </a:rPr>
              <a:t>» Hem isimlere hem de fiillere getirilen bir çekim ekidir: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Gelecek miydin? (fiile)</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Sen misin? (isme)</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 Her zaman kendinden önceki kelimeden ayrı yazılır. </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 Büyük ve küçük sesli uyumu kurallarına uyar: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Salı mı? Sen mi? O mu? Ölü mü?</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 Soru ekinden sonra gelen ekler kendisine bitişik yazılır.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Seni çağıran bu çocuk muydu?</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 Vurguyu kendinden önceki kelimeye aktarır. Yani mi soru ekinden önce gelen kelime vurgulanan kelimedir: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Sular mı yandı? Neden tunca benziyor mermer?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Şakaklarıma kar mı yağdı ne var?</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Soru anlamının dışında başka görevlerde de kullanılır:</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Pekiştirme görevinde:</a:t>
            </a:r>
            <a:r>
              <a:rPr lang="tr-TR" dirty="0" smtClean="0">
                <a:solidFill>
                  <a:srgbClr val="2C2F34"/>
                </a:solidFill>
                <a:effectLst/>
                <a:latin typeface="Roboto Condensed"/>
                <a:ea typeface="Times New Roman"/>
                <a:cs typeface="Times New Roman"/>
              </a:rPr>
              <a:t> Güzel mi güzel bir yer burası.</a:t>
            </a:r>
            <a:endParaRPr lang="tr-TR" sz="2400" dirty="0">
              <a:ea typeface="Calibri"/>
              <a:cs typeface="Times New Roman"/>
            </a:endParaRPr>
          </a:p>
        </p:txBody>
      </p:sp>
    </p:spTree>
    <p:extLst>
      <p:ext uri="{BB962C8B-B14F-4D97-AF65-F5344CB8AC3E}">
        <p14:creationId xmlns:p14="http://schemas.microsoft.com/office/powerpoint/2010/main" val="827371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 6. EK-FİİL</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908720"/>
            <a:ext cx="9144000" cy="5949280"/>
          </a:xfrm>
        </p:spPr>
        <p:txBody>
          <a:bodyPr>
            <a:normAutofit lnSpcReduction="10000"/>
          </a:bodyPr>
          <a:lstStyle/>
          <a:p>
            <a:pPr>
              <a:lnSpc>
                <a:spcPct val="150000"/>
              </a:lnSpc>
              <a:spcBef>
                <a:spcPts val="0"/>
              </a:spcBef>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İsim soylu kelimelerin sonuna gelerek onların yüklem olmasını sağlayan, ek hâlindeki fiildir.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-“imek” fiilinin ek olarak kullanımıdır. Genellikle bitişik yazılır.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Dört kipe göre çekimi vardır: </a:t>
            </a:r>
            <a:endParaRPr lang="tr-TR" sz="2400" dirty="0">
              <a:ea typeface="Calibri"/>
              <a:cs typeface="Times New Roman"/>
            </a:endParaRPr>
          </a:p>
          <a:p>
            <a:pPr lvl="1">
              <a:lnSpc>
                <a:spcPct val="150000"/>
              </a:lnSpc>
              <a:spcBef>
                <a:spcPts val="0"/>
              </a:spcBef>
              <a:buSzPts val="1000"/>
              <a:buFont typeface="Wingdings" pitchFamily="2" charset="2"/>
              <a:buChar char="Ø"/>
              <a:tabLst>
                <a:tab pos="457200" algn="l"/>
              </a:tabLst>
            </a:pPr>
            <a:r>
              <a:rPr lang="tr-TR" dirty="0" smtClean="0">
                <a:solidFill>
                  <a:srgbClr val="2C2F34"/>
                </a:solidFill>
                <a:effectLst/>
                <a:latin typeface="Roboto Condensed"/>
                <a:ea typeface="Times New Roman"/>
                <a:cs typeface="Times New Roman"/>
              </a:rPr>
              <a:t>	Geniş zaman</a:t>
            </a:r>
            <a:endParaRPr lang="tr-TR" sz="2000" dirty="0">
              <a:ea typeface="Calibri"/>
              <a:cs typeface="Times New Roman"/>
            </a:endParaRPr>
          </a:p>
          <a:p>
            <a:pPr lvl="1">
              <a:lnSpc>
                <a:spcPct val="150000"/>
              </a:lnSpc>
              <a:spcBef>
                <a:spcPts val="0"/>
              </a:spcBef>
              <a:buSzPts val="1000"/>
              <a:buFont typeface="Wingdings" pitchFamily="2" charset="2"/>
              <a:buChar char="Ø"/>
              <a:tabLst>
                <a:tab pos="457200" algn="l"/>
              </a:tabLst>
            </a:pPr>
            <a:r>
              <a:rPr lang="tr-TR" dirty="0" smtClean="0">
                <a:solidFill>
                  <a:srgbClr val="2C2F34"/>
                </a:solidFill>
                <a:effectLst/>
                <a:latin typeface="Roboto Condensed"/>
                <a:ea typeface="Times New Roman"/>
                <a:cs typeface="Times New Roman"/>
              </a:rPr>
              <a:t>	-di’li geçmiş zaman</a:t>
            </a:r>
            <a:endParaRPr lang="tr-TR" sz="2000" dirty="0">
              <a:ea typeface="Calibri"/>
              <a:cs typeface="Times New Roman"/>
            </a:endParaRPr>
          </a:p>
          <a:p>
            <a:pPr lvl="1">
              <a:lnSpc>
                <a:spcPct val="150000"/>
              </a:lnSpc>
              <a:spcBef>
                <a:spcPts val="0"/>
              </a:spcBef>
              <a:buSzPts val="1000"/>
              <a:buFont typeface="Wingdings" pitchFamily="2" charset="2"/>
              <a:buChar char="Ø"/>
              <a:tabLst>
                <a:tab pos="457200" algn="l"/>
              </a:tabLst>
            </a:pPr>
            <a:r>
              <a:rPr lang="tr-TR" dirty="0" smtClean="0">
                <a:solidFill>
                  <a:srgbClr val="2C2F34"/>
                </a:solidFill>
                <a:effectLst/>
                <a:latin typeface="Roboto Condensed"/>
                <a:ea typeface="Times New Roman"/>
                <a:cs typeface="Times New Roman"/>
              </a:rPr>
              <a:t>-miş’li geçmiş zaman</a:t>
            </a:r>
            <a:endParaRPr lang="tr-TR" sz="2000" dirty="0">
              <a:ea typeface="Calibri"/>
              <a:cs typeface="Times New Roman"/>
            </a:endParaRPr>
          </a:p>
          <a:p>
            <a:pPr lvl="1">
              <a:lnSpc>
                <a:spcPct val="150000"/>
              </a:lnSpc>
              <a:spcBef>
                <a:spcPts val="0"/>
              </a:spcBef>
              <a:buSzPts val="1000"/>
              <a:buFont typeface="Wingdings" pitchFamily="2" charset="2"/>
              <a:buChar char="Ø"/>
              <a:tabLst>
                <a:tab pos="457200" algn="l"/>
              </a:tabLst>
            </a:pPr>
            <a:r>
              <a:rPr lang="tr-TR" dirty="0" smtClean="0">
                <a:solidFill>
                  <a:srgbClr val="2C2F34"/>
                </a:solidFill>
                <a:effectLst/>
                <a:latin typeface="Roboto Condensed"/>
                <a:ea typeface="Times New Roman"/>
                <a:cs typeface="Times New Roman"/>
              </a:rPr>
              <a:t>Şart kipi</a:t>
            </a:r>
            <a:endParaRPr lang="tr-TR" sz="2000" dirty="0">
              <a:ea typeface="Calibri"/>
              <a:cs typeface="Times New Roman"/>
            </a:endParaRPr>
          </a:p>
          <a:p>
            <a:endParaRPr lang="tr-TR" dirty="0"/>
          </a:p>
        </p:txBody>
      </p:sp>
    </p:spTree>
    <p:extLst>
      <p:ext uri="{BB962C8B-B14F-4D97-AF65-F5344CB8AC3E}">
        <p14:creationId xmlns:p14="http://schemas.microsoft.com/office/powerpoint/2010/main" val="3925261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dirty="0" smtClean="0">
                <a:solidFill>
                  <a:srgbClr val="FF0000"/>
                </a:solidFill>
                <a:effectLst/>
                <a:latin typeface="Roboto Condensed"/>
                <a:ea typeface="Times New Roman"/>
                <a:cs typeface="Times New Roman"/>
              </a:rPr>
              <a:t>6.1. Ek-Fiilin Geniş </a:t>
            </a:r>
            <a:r>
              <a:rPr lang="tr-TR" b="1" dirty="0" smtClean="0">
                <a:solidFill>
                  <a:srgbClr val="FFFFFF"/>
                </a:solidFill>
                <a:effectLst/>
                <a:latin typeface="Roboto Condensed"/>
                <a:ea typeface="Times New Roman"/>
                <a:cs typeface="Times New Roman"/>
              </a:rPr>
              <a:t>Zamanı</a:t>
            </a:r>
            <a:r>
              <a:rPr lang="tr-TR" sz="4000" dirty="0" smtClean="0">
                <a:ea typeface="Calibri"/>
                <a:cs typeface="Times New Roman"/>
              </a:rPr>
              <a:t/>
            </a:r>
            <a:br>
              <a:rPr lang="tr-TR" sz="4000" dirty="0" smtClean="0">
                <a:ea typeface="Calibri"/>
                <a:cs typeface="Times New Roman"/>
              </a:rPr>
            </a:br>
            <a:endParaRPr lang="tr-TR" dirty="0"/>
          </a:p>
        </p:txBody>
      </p:sp>
      <p:sp>
        <p:nvSpPr>
          <p:cNvPr id="3" name="İçerik Yer Tutucusu 2"/>
          <p:cNvSpPr>
            <a:spLocks noGrp="1"/>
          </p:cNvSpPr>
          <p:nvPr>
            <p:ph idx="1"/>
          </p:nvPr>
        </p:nvSpPr>
        <p:spPr>
          <a:xfrm>
            <a:off x="0" y="548680"/>
            <a:ext cx="9144000" cy="6309320"/>
          </a:xfrm>
        </p:spPr>
        <p:txBody>
          <a:bodyPr>
            <a:normAutofit fontScale="70000" lnSpcReduction="20000"/>
          </a:bodyPr>
          <a:lstStyle/>
          <a:p>
            <a:pPr>
              <a:lnSpc>
                <a:spcPct val="170000"/>
              </a:lnSpc>
              <a:spcBef>
                <a:spcPts val="0"/>
              </a:spcBef>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İsim soylu kelimelere kişi ekleri getirilerek yapılır. Bunlar geniş zaman eklerinin yerini tutar. Üçüncü kişilere “-</a:t>
            </a:r>
            <a:r>
              <a:rPr lang="tr-TR" b="1" dirty="0" smtClean="0">
                <a:solidFill>
                  <a:srgbClr val="2C2F34"/>
                </a:solidFill>
                <a:effectLst/>
                <a:latin typeface="Roboto Condensed"/>
                <a:ea typeface="Times New Roman"/>
                <a:cs typeface="Times New Roman"/>
              </a:rPr>
              <a:t>dİr</a:t>
            </a:r>
            <a:r>
              <a:rPr lang="tr-TR" dirty="0" smtClean="0">
                <a:solidFill>
                  <a:srgbClr val="2C2F34"/>
                </a:solidFill>
                <a:effectLst/>
                <a:latin typeface="Roboto Condensed"/>
                <a:ea typeface="Times New Roman"/>
                <a:cs typeface="Times New Roman"/>
              </a:rPr>
              <a:t>” eki getirilir.</a:t>
            </a:r>
            <a:endParaRPr lang="tr-TR" sz="2400" dirty="0">
              <a:ea typeface="Calibri"/>
              <a:cs typeface="Times New Roman"/>
            </a:endParaRPr>
          </a:p>
          <a:p>
            <a:pPr lvl="0">
              <a:lnSpc>
                <a:spcPct val="170000"/>
              </a:lnSpc>
              <a:spcBef>
                <a:spcPts val="0"/>
              </a:spcBef>
              <a:buSzPts val="1000"/>
              <a:buFont typeface="Symbol"/>
              <a:buChar char=""/>
              <a:tabLst>
                <a:tab pos="457200" algn="l"/>
              </a:tabLst>
            </a:pPr>
            <a:r>
              <a:rPr lang="tr-TR" dirty="0" smtClean="0">
                <a:solidFill>
                  <a:srgbClr val="2C2F34"/>
                </a:solidFill>
                <a:effectLst/>
                <a:latin typeface="Roboto Condensed"/>
                <a:ea typeface="Times New Roman"/>
                <a:cs typeface="Times New Roman"/>
              </a:rPr>
              <a:t>“insanım, insansın, insan(dır), insanız, insansınız, insan(dır)lar”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 bir küçük kelebeğim.</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Üstümüze doğan bir güneşsin sen.</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Her taraf bugün bir başka güzel(dir).</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Bu ek fiillere getirildiğinde kesinlik veya olasılık anlamı katar.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Ulaş şimdi tatil yapıyordur. (olasılık)</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durumda işe gitmeyecektir. (kesinlik)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2752811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124744"/>
          </a:xfrm>
        </p:spPr>
        <p:txBody>
          <a:bodyPr>
            <a:normAutofit fontScale="90000"/>
          </a:bodyPr>
          <a:lstStyle/>
          <a:p>
            <a:r>
              <a:rPr lang="tr-TR" sz="3100" b="1" dirty="0" smtClean="0">
                <a:solidFill>
                  <a:srgbClr val="FF0000"/>
                </a:solidFill>
                <a:effectLst/>
                <a:latin typeface="Roboto Condensed"/>
                <a:ea typeface="Times New Roman"/>
                <a:cs typeface="Times New Roman"/>
              </a:rPr>
              <a:t>6.2. Ek Fiilin Bilinen (görülen, -di’li geçmiş) Zamanı</a:t>
            </a:r>
            <a:r>
              <a:rPr lang="tr-TR" sz="3100" dirty="0" smtClean="0">
                <a:solidFill>
                  <a:srgbClr val="FF0000"/>
                </a:solidFill>
                <a:ea typeface="Calibri"/>
                <a:cs typeface="Times New Roman"/>
              </a:rPr>
              <a:t/>
            </a:r>
            <a:br>
              <a:rPr lang="tr-TR" sz="3100" dirty="0" smtClean="0">
                <a:solidFill>
                  <a:srgbClr val="FF0000"/>
                </a:solidFill>
                <a:ea typeface="Calibri"/>
                <a:cs typeface="Times New Roman"/>
              </a:rPr>
            </a:br>
            <a:endParaRPr lang="tr-TR" sz="3100" dirty="0">
              <a:solidFill>
                <a:srgbClr val="FF0000"/>
              </a:solidFill>
            </a:endParaRPr>
          </a:p>
        </p:txBody>
      </p:sp>
      <p:sp>
        <p:nvSpPr>
          <p:cNvPr id="3" name="İçerik Yer Tutucusu 2"/>
          <p:cNvSpPr>
            <a:spLocks noGrp="1"/>
          </p:cNvSpPr>
          <p:nvPr>
            <p:ph idx="1"/>
          </p:nvPr>
        </p:nvSpPr>
        <p:spPr>
          <a:xfrm>
            <a:off x="0" y="836712"/>
            <a:ext cx="9144000" cy="6021288"/>
          </a:xfrm>
        </p:spPr>
        <p:txBody>
          <a:bodyPr/>
          <a:lstStyle/>
          <a:p>
            <a:pPr>
              <a:lnSpc>
                <a:spcPct val="150000"/>
              </a:lnSpc>
              <a:spcBef>
                <a:spcPts val="0"/>
              </a:spcBef>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Ek-fiilin bilinen geçmiş zaman çekimi, kavramların ve varlıkların bilinen geçmişteki durumuna şahit olunduğunu gösterir.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“idim, idin, idi, idik, idiniz, idiler” </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Bir güzelin hayranıydım.  -&gt;  hayranı i-di-m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Dün daha heyecanlıydın. -&gt; heyecanlı i-di-n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Merhametli biriydi. -&gt; biri i-di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042021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dirty="0" smtClean="0">
                <a:solidFill>
                  <a:srgbClr val="FF0000"/>
                </a:solidFill>
                <a:effectLst/>
                <a:latin typeface="Roboto Condensed"/>
                <a:ea typeface="Times New Roman"/>
                <a:cs typeface="Times New Roman"/>
              </a:rPr>
              <a:t>6.4. Ek-Fiilin Şartı</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548680"/>
            <a:ext cx="9036496" cy="6309320"/>
          </a:xfrm>
        </p:spPr>
        <p:txBody>
          <a:bodyPr>
            <a:normAutofit fontScale="47500" lnSpcReduction="20000"/>
          </a:bodyPr>
          <a:lstStyle/>
          <a:p>
            <a:pPr>
              <a:lnSpc>
                <a:spcPct val="170000"/>
              </a:lnSpc>
              <a:spcBef>
                <a:spcPts val="0"/>
              </a:spcBef>
            </a:pPr>
            <a:r>
              <a:rPr lang="tr-TR" sz="2800" b="1" dirty="0" smtClean="0">
                <a:solidFill>
                  <a:srgbClr val="FFFFFF"/>
                </a:solidFill>
                <a:effectLst/>
                <a:latin typeface="Roboto Condensed"/>
                <a:ea typeface="Times New Roman"/>
                <a:cs typeface="Times New Roman"/>
              </a:rPr>
              <a:t>6.4</a:t>
            </a: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Eklendiği isimlerle yan cümlecik kurar ve temel cümlenin şartını bildirir. Bazen karşılaştırma anlamı da katar.</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“isem, isen, ise, isek, iseniz, iseler” </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Elbise </a:t>
            </a:r>
            <a:r>
              <a:rPr lang="tr-TR" b="1" dirty="0" smtClean="0">
                <a:solidFill>
                  <a:srgbClr val="2C2F34"/>
                </a:solidFill>
                <a:effectLst/>
                <a:latin typeface="Roboto Condensed"/>
                <a:ea typeface="Times New Roman"/>
                <a:cs typeface="Times New Roman"/>
              </a:rPr>
              <a:t>ucuzsa</a:t>
            </a:r>
            <a:r>
              <a:rPr lang="tr-TR" dirty="0" smtClean="0">
                <a:solidFill>
                  <a:srgbClr val="2C2F34"/>
                </a:solidFill>
                <a:effectLst/>
                <a:latin typeface="Roboto Condensed"/>
                <a:ea typeface="Times New Roman"/>
                <a:cs typeface="Times New Roman"/>
              </a:rPr>
              <a:t> hemen alalım. -&gt; ucuz ise</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Maaşlar düşük, </a:t>
            </a:r>
            <a:r>
              <a:rPr lang="tr-TR" b="1" dirty="0" smtClean="0">
                <a:solidFill>
                  <a:srgbClr val="2C2F34"/>
                </a:solidFill>
                <a:effectLst/>
                <a:latin typeface="Roboto Condensed"/>
                <a:ea typeface="Times New Roman"/>
                <a:cs typeface="Times New Roman"/>
              </a:rPr>
              <a:t>giderlerse</a:t>
            </a:r>
            <a:r>
              <a:rPr lang="tr-TR" dirty="0" smtClean="0">
                <a:solidFill>
                  <a:srgbClr val="2C2F34"/>
                </a:solidFill>
                <a:effectLst/>
                <a:latin typeface="Roboto Condensed"/>
                <a:ea typeface="Times New Roman"/>
                <a:cs typeface="Times New Roman"/>
              </a:rPr>
              <a:t> oldukça fazla.  -&gt; giderler ise</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Dikkat!</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 iyi bir oku-r-um (dur) -&gt;  Ek-fiilin geniş zamanı</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Hep iyi kitaplar oku-r-um.  -&gt; Şahıs eki</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Benim oku-r-um anlayışlıdır. -&gt; İlgi eki ve iyelik eki</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Öğrenciydi -&gt; ek-fiil çekimi</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Uyuyordu -&gt; birleşik çekim</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Öğrenciymiş -&gt; ek-fiil</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Uyuyormuş -&gt; birleşik zaman</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Öğrenciyse -&gt; ek-fiil</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Uyuyorsa -&gt; birleşik zaman</a:t>
            </a:r>
            <a:endParaRPr lang="tr-TR" sz="2400" dirty="0">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Not: </a:t>
            </a:r>
            <a:r>
              <a:rPr lang="tr-TR" dirty="0" smtClean="0">
                <a:solidFill>
                  <a:srgbClr val="2C2F34"/>
                </a:solidFill>
                <a:effectLst/>
                <a:latin typeface="Roboto Condensed"/>
                <a:ea typeface="Times New Roman"/>
                <a:cs typeface="Times New Roman"/>
              </a:rPr>
              <a:t>Ek-fiilin olumsuzu ek-fiilden önce “değil” kelimesi getirilerek yapılır: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birinci değilim, değildim, değilmişim, değilsem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909281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0"/>
            <a:ext cx="8229600" cy="1340768"/>
          </a:xfrm>
        </p:spPr>
        <p:txBody>
          <a:bodyPr>
            <a:normAutofit fontScale="90000"/>
          </a:bodyPr>
          <a:lstStyle/>
          <a:p>
            <a:r>
              <a:rPr lang="tr-TR" b="1" dirty="0" smtClean="0">
                <a:solidFill>
                  <a:srgbClr val="FF0000"/>
                </a:solidFill>
                <a:effectLst/>
                <a:latin typeface="Roboto Condensed"/>
                <a:ea typeface="Times New Roman"/>
                <a:cs typeface="Times New Roman"/>
              </a:rPr>
              <a:t>7. TAMLAMA EKLERİ</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107504" y="404664"/>
            <a:ext cx="8928992" cy="6336704"/>
          </a:xfrm>
        </p:spPr>
        <p:txBody>
          <a:bodyPr>
            <a:normAutofit fontScale="47500" lnSpcReduction="20000"/>
          </a:bodyPr>
          <a:lstStyle/>
          <a:p>
            <a:pPr>
              <a:lnSpc>
                <a:spcPct val="170000"/>
              </a:lnSpc>
              <a:spcBef>
                <a:spcPts val="0"/>
              </a:spcBef>
            </a:pPr>
            <a:r>
              <a:rPr lang="tr-TR" sz="3800" dirty="0" smtClean="0">
                <a:solidFill>
                  <a:srgbClr val="FF0000"/>
                </a:solidFill>
                <a:effectLst/>
                <a:ea typeface="Times New Roman"/>
                <a:cs typeface="Times New Roman"/>
              </a:rPr>
              <a:t>Türkçede tamlama ekleri “tamlayan” ve “tamlanan” eklerinden oluşur:</a:t>
            </a:r>
            <a:endParaRPr lang="tr-TR" sz="3800" dirty="0">
              <a:solidFill>
                <a:srgbClr val="FF0000"/>
              </a:solidFill>
              <a:ea typeface="Calibri"/>
              <a:cs typeface="Times New Roman"/>
            </a:endParaRPr>
          </a:p>
          <a:p>
            <a:pPr marL="0" lvl="0" indent="0">
              <a:lnSpc>
                <a:spcPct val="170000"/>
              </a:lnSpc>
              <a:spcBef>
                <a:spcPts val="0"/>
              </a:spcBef>
              <a:buSzPts val="1000"/>
              <a:buNone/>
              <a:tabLst>
                <a:tab pos="457200" algn="l"/>
              </a:tabLst>
            </a:pPr>
            <a:r>
              <a:rPr lang="tr-TR" sz="3800" dirty="0" smtClean="0">
                <a:solidFill>
                  <a:srgbClr val="FF0000"/>
                </a:solidFill>
                <a:effectLst/>
                <a:ea typeface="Times New Roman"/>
                <a:cs typeface="Times New Roman"/>
              </a:rPr>
              <a:t>	tamlayan (ilgi) eki : -ın/-in/-un/-ün</a:t>
            </a:r>
            <a:endParaRPr lang="tr-TR" sz="3800" dirty="0">
              <a:solidFill>
                <a:srgbClr val="FF0000"/>
              </a:solidFill>
              <a:ea typeface="Calibri"/>
              <a:cs typeface="Times New Roman"/>
            </a:endParaRPr>
          </a:p>
          <a:p>
            <a:pPr marL="0" lvl="0" indent="0">
              <a:lnSpc>
                <a:spcPct val="170000"/>
              </a:lnSpc>
              <a:spcBef>
                <a:spcPts val="0"/>
              </a:spcBef>
              <a:buSzPts val="1000"/>
              <a:buNone/>
              <a:tabLst>
                <a:tab pos="457200" algn="l"/>
              </a:tabLst>
            </a:pPr>
            <a:r>
              <a:rPr lang="tr-TR" sz="3800" dirty="0" smtClean="0">
                <a:solidFill>
                  <a:srgbClr val="FF0000"/>
                </a:solidFill>
                <a:effectLst/>
                <a:ea typeface="Times New Roman"/>
                <a:cs typeface="Times New Roman"/>
              </a:rPr>
              <a:t>	tamlanan (iyelik) eki : -ı/-i/-u/-ü</a:t>
            </a:r>
            <a:endParaRPr lang="tr-TR" sz="3800" dirty="0">
              <a:solidFill>
                <a:srgbClr val="FF0000"/>
              </a:solidFill>
              <a:ea typeface="Calibri"/>
              <a:cs typeface="Times New Roman"/>
            </a:endParaRPr>
          </a:p>
          <a:p>
            <a:pPr>
              <a:lnSpc>
                <a:spcPct val="170000"/>
              </a:lnSpc>
              <a:spcBef>
                <a:spcPts val="0"/>
              </a:spcBef>
            </a:pPr>
            <a:r>
              <a:rPr lang="tr-TR" b="1" dirty="0" smtClean="0">
                <a:solidFill>
                  <a:srgbClr val="2C2F34"/>
                </a:solidFill>
                <a:effectLst/>
                <a:latin typeface="Roboto Condensed"/>
                <a:ea typeface="Times New Roman"/>
                <a:cs typeface="Times New Roman"/>
              </a:rPr>
              <a:t>Örnekler: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adam-ın has-ı</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defter-in sayfa-s-ı</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konu-n-un ayrıntı-s-ı</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okul-un müdür-ü</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gökyüzü-n-ün reng-i</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gün-ün konu-s-u …</a:t>
            </a:r>
            <a:endParaRPr lang="tr-TR" sz="2400" dirty="0">
              <a:ea typeface="Calibri"/>
              <a:cs typeface="Times New Roman"/>
            </a:endParaRPr>
          </a:p>
          <a:p>
            <a:pPr>
              <a:lnSpc>
                <a:spcPts val="1950"/>
              </a:lnSpc>
              <a:spcAft>
                <a:spcPts val="0"/>
              </a:spcAft>
            </a:pPr>
            <a:r>
              <a:rPr lang="tr-TR" sz="2800" b="1" dirty="0" smtClean="0">
                <a:solidFill>
                  <a:srgbClr val="FFFFFF"/>
                </a:solidFill>
                <a:effectLst/>
                <a:latin typeface="Roboto Condensed"/>
                <a:ea typeface="Times New Roman"/>
                <a:cs typeface="Times New Roman"/>
              </a:rPr>
              <a:t>Ayrıca bakınız </a:t>
            </a:r>
            <a:r>
              <a:rPr lang="tr-TR" sz="2800" b="1" dirty="0" smtClean="0">
                <a:solidFill>
                  <a:srgbClr val="FFFFFF"/>
                </a:solidFill>
                <a:effectLst/>
                <a:latin typeface="Cambria Math"/>
                <a:ea typeface="Times New Roman"/>
                <a:cs typeface="Cambria Math"/>
              </a:rPr>
              <a:t>⇒</a:t>
            </a:r>
            <a:endParaRPr lang="tr-TR" sz="2400" dirty="0">
              <a:ea typeface="Calibri"/>
              <a:cs typeface="Times New Roman"/>
            </a:endParaRPr>
          </a:p>
          <a:p>
            <a:pPr>
              <a:lnSpc>
                <a:spcPts val="1950"/>
              </a:lnSpc>
              <a:spcAft>
                <a:spcPts val="0"/>
              </a:spcAft>
            </a:pPr>
            <a:r>
              <a:rPr lang="tr-TR" b="1" dirty="0" smtClean="0">
                <a:solidFill>
                  <a:srgbClr val="2C2F34"/>
                </a:solidFill>
                <a:effectLst/>
                <a:latin typeface="Roboto Condensed"/>
                <a:ea typeface="Times New Roman"/>
                <a:cs typeface="Times New Roman"/>
              </a:rPr>
              <a:t>Yapı (Şekil) Bilgisi:</a:t>
            </a:r>
            <a:endParaRPr lang="tr-TR" sz="2400" dirty="0">
              <a:ea typeface="Calibri"/>
              <a:cs typeface="Times New Roman"/>
            </a:endParaRPr>
          </a:p>
          <a:p>
            <a:pPr lvl="0">
              <a:lnSpc>
                <a:spcPts val="1950"/>
              </a:lnSpc>
              <a:buSzPts val="1000"/>
              <a:buFont typeface="Symbol"/>
              <a:buChar char=""/>
              <a:tabLst>
                <a:tab pos="457200" algn="l"/>
              </a:tabLst>
            </a:pPr>
            <a:r>
              <a:rPr lang="tr-TR" u="none" strike="noStrike" dirty="0" smtClean="0">
                <a:solidFill>
                  <a:srgbClr val="0000FF"/>
                </a:solidFill>
                <a:effectLst/>
                <a:latin typeface="Roboto Condensed"/>
                <a:ea typeface="Times New Roman"/>
                <a:cs typeface="Times New Roman"/>
                <a:hlinkClick r:id="rId2" tooltip="Türkçede Sözcük Kökü Kavramı"/>
              </a:rPr>
              <a:t>Türkçede Sözcük Kökü Kavramı</a:t>
            </a:r>
            <a:endParaRPr lang="tr-TR" sz="2400" dirty="0">
              <a:ea typeface="Calibri"/>
              <a:cs typeface="Times New Roman"/>
            </a:endParaRPr>
          </a:p>
          <a:p>
            <a:pPr lvl="0">
              <a:lnSpc>
                <a:spcPts val="1950"/>
              </a:lnSpc>
              <a:buSzPts val="1000"/>
              <a:buFont typeface="Symbol"/>
              <a:buChar char=""/>
              <a:tabLst>
                <a:tab pos="457200" algn="l"/>
              </a:tabLst>
            </a:pPr>
            <a:r>
              <a:rPr lang="tr-TR" u="none" strike="noStrike" dirty="0" smtClean="0">
                <a:solidFill>
                  <a:srgbClr val="0000FF"/>
                </a:solidFill>
                <a:effectLst/>
                <a:latin typeface="Roboto Condensed"/>
                <a:ea typeface="Times New Roman"/>
                <a:cs typeface="Times New Roman"/>
                <a:hlinkClick r:id="rId3" tooltip="Çekim Ekleri"/>
              </a:rPr>
              <a:t>Çekim Ekleri</a:t>
            </a:r>
            <a:endParaRPr lang="tr-TR" sz="2400" dirty="0">
              <a:ea typeface="Calibri"/>
              <a:cs typeface="Times New Roman"/>
            </a:endParaRPr>
          </a:p>
          <a:p>
            <a:pPr lvl="0">
              <a:lnSpc>
                <a:spcPts val="1950"/>
              </a:lnSpc>
              <a:buSzPts val="1000"/>
              <a:buFont typeface="Symbol"/>
              <a:buChar char=""/>
              <a:tabLst>
                <a:tab pos="457200" algn="l"/>
              </a:tabLst>
            </a:pPr>
            <a:r>
              <a:rPr lang="tr-TR" u="none" strike="noStrike" dirty="0" smtClean="0">
                <a:solidFill>
                  <a:srgbClr val="0000FF"/>
                </a:solidFill>
                <a:effectLst/>
                <a:latin typeface="Roboto Condensed"/>
                <a:ea typeface="Times New Roman"/>
                <a:cs typeface="Times New Roman"/>
                <a:hlinkClick r:id="rId4" tooltip="İsim Çekim Ekleri"/>
              </a:rPr>
              <a:t>İsim Çekim Ekleri</a:t>
            </a:r>
            <a:endParaRPr lang="tr-TR" sz="2400" dirty="0">
              <a:ea typeface="Calibri"/>
              <a:cs typeface="Times New Roman"/>
            </a:endParaRPr>
          </a:p>
          <a:p>
            <a:pPr lvl="0">
              <a:lnSpc>
                <a:spcPts val="1950"/>
              </a:lnSpc>
              <a:buSzPts val="1000"/>
              <a:buFont typeface="Symbol"/>
              <a:buChar char=""/>
              <a:tabLst>
                <a:tab pos="457200" algn="l"/>
              </a:tabLst>
            </a:pPr>
            <a:r>
              <a:rPr lang="tr-TR" u="none" strike="noStrike" dirty="0" smtClean="0">
                <a:solidFill>
                  <a:srgbClr val="0000FF"/>
                </a:solidFill>
                <a:effectLst/>
                <a:latin typeface="Roboto Condensed"/>
                <a:ea typeface="Times New Roman"/>
                <a:cs typeface="Times New Roman"/>
                <a:hlinkClick r:id="rId5" tooltip="Fiil Çekim Ekleri"/>
              </a:rPr>
              <a:t>Fiil Çekim Ekleri</a:t>
            </a:r>
            <a:endParaRPr lang="tr-TR" sz="2400" dirty="0">
              <a:ea typeface="Calibri"/>
              <a:cs typeface="Times New Roman"/>
            </a:endParaRPr>
          </a:p>
          <a:p>
            <a:pPr lvl="0">
              <a:lnSpc>
                <a:spcPts val="1950"/>
              </a:lnSpc>
              <a:buSzPts val="1000"/>
              <a:buFont typeface="Symbol"/>
              <a:buChar char=""/>
              <a:tabLst>
                <a:tab pos="457200" algn="l"/>
              </a:tabLst>
            </a:pPr>
            <a:r>
              <a:rPr lang="tr-TR" u="none" strike="noStrike" dirty="0" smtClean="0">
                <a:solidFill>
                  <a:srgbClr val="0000FF"/>
                </a:solidFill>
                <a:effectLst/>
                <a:latin typeface="Roboto Condensed"/>
                <a:ea typeface="Times New Roman"/>
                <a:cs typeface="Times New Roman"/>
                <a:hlinkClick r:id="rId6" tooltip="Yapım Ekleri"/>
              </a:rPr>
              <a:t>Yapım Ekleri</a:t>
            </a:r>
            <a:endParaRPr lang="tr-TR" sz="2400" dirty="0">
              <a:ea typeface="Calibri"/>
              <a:cs typeface="Times New Roman"/>
            </a:endParaRPr>
          </a:p>
          <a:p>
            <a:pPr>
              <a:lnSpc>
                <a:spcPct val="115000"/>
              </a:lnSpc>
              <a:spcAft>
                <a:spcPts val="1000"/>
              </a:spcAft>
            </a:pPr>
            <a:r>
              <a:rPr lang="tr-TR" sz="2400" dirty="0">
                <a:ea typeface="Calibri"/>
                <a:cs typeface="Times New Roman"/>
              </a:rPr>
              <a:t> </a:t>
            </a:r>
          </a:p>
          <a:p>
            <a:endParaRPr lang="tr-TR" dirty="0"/>
          </a:p>
        </p:txBody>
      </p:sp>
    </p:spTree>
    <p:extLst>
      <p:ext uri="{BB962C8B-B14F-4D97-AF65-F5344CB8AC3E}">
        <p14:creationId xmlns:p14="http://schemas.microsoft.com/office/powerpoint/2010/main" val="10621105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FF0000"/>
                </a:solidFill>
                <a:effectLst/>
                <a:latin typeface="Roboto Condensed"/>
                <a:ea typeface="Times New Roman"/>
                <a:cs typeface="Times New Roman"/>
              </a:rPr>
              <a:t>6.3. Ek-Fiilin Duyulan (anlatılan, öğrenilen, -miş’li geçmiş) Zamanı</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1124744"/>
            <a:ext cx="9144000" cy="5733256"/>
          </a:xfrm>
        </p:spPr>
        <p:txBody>
          <a:bodyPr>
            <a:normAutofit fontScale="85000" lnSpcReduction="10000"/>
          </a:bodyPr>
          <a:lstStyle/>
          <a:p>
            <a:pPr>
              <a:lnSpc>
                <a:spcPct val="150000"/>
              </a:lnSpc>
              <a:spcBef>
                <a:spcPts val="0"/>
              </a:spcBef>
            </a:pPr>
            <a:r>
              <a:rPr lang="tr-TR" dirty="0" smtClean="0">
                <a:solidFill>
                  <a:srgbClr val="2C2F34"/>
                </a:solidFill>
                <a:effectLst/>
                <a:latin typeface="Roboto Condensed"/>
                <a:ea typeface="Times New Roman"/>
                <a:cs typeface="Times New Roman"/>
              </a:rPr>
              <a:t>Ek-fiilin bilinmeyen (öğrenilen) geçmiş zaman çekimi, kavramların ve varlıkların öğrenilen geçmişteki durumunun başkasından duyulduğunu anlatır.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“imişim, imişsin, imiş, imişiz, imişsiniz, imişler” </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Suçlanan ben-miş-im.  &lt; ben imişim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Meğer sen ne çalışkan-mış-sın.   &lt; çalışkan imişsin</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Adam yirmi yıldır evine hasret-miş.   &lt; hasret imiş</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506088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8229600" cy="894730"/>
          </a:xfrm>
        </p:spPr>
        <p:txBody>
          <a:bodyPr>
            <a:normAutofit/>
          </a:bodyPr>
          <a:lstStyle/>
          <a:p>
            <a:r>
              <a:rPr lang="tr-TR" sz="2400" b="1" dirty="0">
                <a:solidFill>
                  <a:srgbClr val="FF0000"/>
                </a:solidFill>
                <a:latin typeface="Roboto Condensed"/>
              </a:rPr>
              <a:t>Birleşik ve Basit Çekimli (Zamanlı) Fiiller</a:t>
            </a:r>
            <a:br>
              <a:rPr lang="tr-TR" sz="2400" b="1" dirty="0">
                <a:solidFill>
                  <a:srgbClr val="FF0000"/>
                </a:solidFill>
                <a:latin typeface="Roboto Condensed"/>
              </a:rPr>
            </a:br>
            <a:endParaRPr lang="tr-TR" sz="2400" dirty="0">
              <a:solidFill>
                <a:srgbClr val="FF0000"/>
              </a:solidFill>
            </a:endParaRPr>
          </a:p>
        </p:txBody>
      </p:sp>
      <p:sp>
        <p:nvSpPr>
          <p:cNvPr id="3" name="İçerik Yer Tutucusu 2"/>
          <p:cNvSpPr>
            <a:spLocks noGrp="1"/>
          </p:cNvSpPr>
          <p:nvPr>
            <p:ph idx="1"/>
          </p:nvPr>
        </p:nvSpPr>
        <p:spPr>
          <a:xfrm>
            <a:off x="-180528" y="692696"/>
            <a:ext cx="9145016" cy="6264696"/>
          </a:xfrm>
        </p:spPr>
        <p:txBody>
          <a:bodyPr>
            <a:normAutofit/>
          </a:bodyPr>
          <a:lstStyle/>
          <a:p>
            <a:pPr>
              <a:lnSpc>
                <a:spcPct val="150000"/>
              </a:lnSpc>
              <a:spcBef>
                <a:spcPts val="0"/>
              </a:spcBef>
            </a:pPr>
            <a:r>
              <a:rPr lang="tr-TR" sz="1800" dirty="0" smtClean="0">
                <a:solidFill>
                  <a:srgbClr val="2C2F34"/>
                </a:solidFill>
                <a:latin typeface="Roboto Condensed"/>
              </a:rPr>
              <a:t>Çekimli </a:t>
            </a:r>
            <a:r>
              <a:rPr lang="tr-TR" sz="1800" dirty="0">
                <a:solidFill>
                  <a:srgbClr val="2C2F34"/>
                </a:solidFill>
                <a:latin typeface="Roboto Condensed"/>
              </a:rPr>
              <a:t>fiiller, taşıdıkları </a:t>
            </a:r>
            <a:r>
              <a:rPr lang="tr-TR" sz="1800" dirty="0">
                <a:solidFill>
                  <a:srgbClr val="2C2F34"/>
                </a:solidFill>
                <a:latin typeface="Roboto Condensed"/>
                <a:hlinkClick r:id="rId2"/>
              </a:rPr>
              <a:t>kip</a:t>
            </a:r>
            <a:r>
              <a:rPr lang="tr-TR" sz="1800" dirty="0">
                <a:solidFill>
                  <a:srgbClr val="2C2F34"/>
                </a:solidFill>
                <a:latin typeface="Roboto Condensed"/>
              </a:rPr>
              <a:t> sayısına göre basit kipli veya basit zamanlı fiiller ve birleşik kipli veya birleşik zamanlı fiiller olmak üzere başlıca iki gruba ayrılır.</a:t>
            </a:r>
            <a:endParaRPr lang="tr-TR" sz="1800" b="0" i="0" dirty="0">
              <a:solidFill>
                <a:srgbClr val="2C2F34"/>
              </a:solidFill>
              <a:effectLst/>
              <a:latin typeface="Roboto Condensed"/>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556792"/>
            <a:ext cx="9252520" cy="5472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8988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0"/>
            <a:ext cx="8229600" cy="1052736"/>
          </a:xfrm>
        </p:spPr>
        <p:txBody>
          <a:bodyPr>
            <a:normAutofit fontScale="90000"/>
          </a:bodyPr>
          <a:lstStyle/>
          <a:p>
            <a:r>
              <a:rPr lang="tr-TR" dirty="0" smtClean="0">
                <a:solidFill>
                  <a:srgbClr val="FF0000"/>
                </a:solidFill>
                <a:effectLst/>
                <a:latin typeface="Roboto Condensed"/>
                <a:ea typeface="Times New Roman"/>
                <a:cs typeface="Times New Roman"/>
              </a:rPr>
              <a:t>Türkçede Ekler</a:t>
            </a:r>
            <a:r>
              <a:rPr lang="tr-TR" sz="3600" dirty="0" smtClean="0">
                <a:ea typeface="Calibri"/>
                <a:cs typeface="Times New Roman"/>
              </a:rPr>
              <a:t/>
            </a:r>
            <a:br>
              <a:rPr lang="tr-TR" sz="3600" dirty="0" smtClean="0">
                <a:ea typeface="Calibri"/>
                <a:cs typeface="Times New Roman"/>
              </a:rPr>
            </a:br>
            <a:endParaRPr lang="tr-TR" dirty="0"/>
          </a:p>
        </p:txBody>
      </p:sp>
      <p:sp>
        <p:nvSpPr>
          <p:cNvPr id="3" name="İçerik Yer Tutucusu 2"/>
          <p:cNvSpPr>
            <a:spLocks noGrp="1"/>
          </p:cNvSpPr>
          <p:nvPr>
            <p:ph idx="1"/>
          </p:nvPr>
        </p:nvSpPr>
        <p:spPr>
          <a:xfrm>
            <a:off x="0" y="476672"/>
            <a:ext cx="9036496" cy="6381328"/>
          </a:xfrm>
        </p:spPr>
        <p:txBody>
          <a:bodyPr>
            <a:normAutofit fontScale="85000" lnSpcReduction="20000"/>
          </a:bodyPr>
          <a:lstStyle/>
          <a:p>
            <a:pPr>
              <a:lnSpc>
                <a:spcPct val="150000"/>
              </a:lnSpc>
              <a:spcBef>
                <a:spcPts val="0"/>
              </a:spcBef>
            </a:pPr>
            <a:r>
              <a:rPr lang="tr-TR" dirty="0" smtClean="0">
                <a:solidFill>
                  <a:srgbClr val="2C2F34"/>
                </a:solidFill>
                <a:effectLst/>
                <a:latin typeface="Roboto Condensed"/>
                <a:ea typeface="Times New Roman"/>
                <a:cs typeface="Times New Roman"/>
              </a:rPr>
              <a:t>Dilimizde fiiller çekimli hâlde kullanılır. İkinci tekil şahıs emir çekimi hariç bütün fiiller çekim eki alarak kullanılır.</a:t>
            </a:r>
            <a:endParaRPr lang="tr-TR" sz="2400" dirty="0">
              <a:ea typeface="Calibri"/>
              <a:cs typeface="Times New Roman"/>
            </a:endParaRPr>
          </a:p>
          <a:p>
            <a:pPr>
              <a:lnSpc>
                <a:spcPct val="150000"/>
              </a:lnSpc>
              <a:spcBef>
                <a:spcPts val="0"/>
              </a:spcBef>
            </a:pPr>
            <a:r>
              <a:rPr lang="tr-TR" dirty="0" smtClean="0">
                <a:solidFill>
                  <a:srgbClr val="2C2F34"/>
                </a:solidFill>
                <a:effectLst/>
                <a:latin typeface="Roboto Condensed"/>
                <a:ea typeface="Times New Roman"/>
                <a:cs typeface="Times New Roman"/>
              </a:rPr>
              <a:t>Fiil çekim ekleri, fiil kök veya gövdelerine eklenerek, fiillerin zamanını, yapılış şeklini ve şahsını belirtirler.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Dilimizdeki fiil (eylem) çekim eklerini şu şekilde sınıflandırabiliriz:</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Zaman ve şekil ekleri (haber ve dilek kipleri)</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Şahıs (kişi) ekleri</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Olumsuzluk eki (-ma/-me)</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dirty="0" smtClean="0">
                <a:solidFill>
                  <a:srgbClr val="2C2F34"/>
                </a:solidFill>
                <a:effectLst/>
                <a:latin typeface="Roboto Condensed"/>
                <a:ea typeface="Times New Roman"/>
                <a:cs typeface="Times New Roman"/>
              </a:rPr>
              <a:t>Soru eki (mi)</a:t>
            </a:r>
            <a:endParaRPr lang="tr-TR" sz="2400" dirty="0">
              <a:ea typeface="Calibri"/>
              <a:cs typeface="Times New Roman"/>
            </a:endParaRPr>
          </a:p>
          <a:p>
            <a:pPr>
              <a:lnSpc>
                <a:spcPct val="150000"/>
              </a:lnSpc>
              <a:spcBef>
                <a:spcPts val="0"/>
              </a:spcBef>
            </a:pPr>
            <a:r>
              <a:rPr lang="tr-TR" dirty="0" smtClean="0">
                <a:solidFill>
                  <a:srgbClr val="2C2F34"/>
                </a:solidFill>
                <a:effectLst/>
                <a:latin typeface="Roboto Condensed"/>
                <a:ea typeface="Times New Roman"/>
                <a:cs typeface="Times New Roman"/>
              </a:rPr>
              <a:t>Ek-fiiller</a:t>
            </a:r>
            <a:endParaRPr lang="tr-TR" dirty="0"/>
          </a:p>
        </p:txBody>
      </p:sp>
    </p:spTree>
    <p:extLst>
      <p:ext uri="{BB962C8B-B14F-4D97-AF65-F5344CB8AC3E}">
        <p14:creationId xmlns:p14="http://schemas.microsoft.com/office/powerpoint/2010/main" val="6136218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994122"/>
          </a:xfrm>
        </p:spPr>
        <p:txBody>
          <a:bodyPr>
            <a:normAutofit fontScale="90000"/>
          </a:bodyPr>
          <a:lstStyle/>
          <a:p>
            <a:pPr>
              <a:lnSpc>
                <a:spcPct val="150000"/>
              </a:lnSpc>
              <a:spcAft>
                <a:spcPts val="0"/>
              </a:spcAft>
            </a:pPr>
            <a:r>
              <a:rPr lang="tr-TR" sz="2200" b="1" dirty="0" smtClean="0">
                <a:solidFill>
                  <a:srgbClr val="FF0000"/>
                </a:solidFill>
                <a:effectLst/>
                <a:latin typeface="+mn-lt"/>
                <a:ea typeface="Times New Roman"/>
                <a:cs typeface="Times New Roman"/>
              </a:rPr>
              <a:t>1. ZAMAN VE ŞEKİL EKLERİ</a:t>
            </a:r>
            <a:r>
              <a:rPr lang="tr-TR" sz="2200" dirty="0" smtClean="0">
                <a:solidFill>
                  <a:srgbClr val="FF0000"/>
                </a:solidFill>
                <a:latin typeface="+mn-lt"/>
                <a:ea typeface="Calibri"/>
                <a:cs typeface="Times New Roman"/>
              </a:rPr>
              <a:t/>
            </a:r>
            <a:br>
              <a:rPr lang="tr-TR" sz="2200" dirty="0" smtClean="0">
                <a:solidFill>
                  <a:srgbClr val="FF0000"/>
                </a:solidFill>
                <a:latin typeface="+mn-lt"/>
                <a:ea typeface="Calibri"/>
                <a:cs typeface="Times New Roman"/>
              </a:rPr>
            </a:br>
            <a:r>
              <a:rPr lang="tr-TR" sz="2200" b="1" dirty="0" smtClean="0">
                <a:solidFill>
                  <a:srgbClr val="FF0000"/>
                </a:solidFill>
                <a:effectLst/>
                <a:latin typeface="+mn-lt"/>
                <a:ea typeface="Times New Roman"/>
                <a:cs typeface="Times New Roman"/>
              </a:rPr>
              <a:t>A) HABER KİP EKLERİ</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764704"/>
            <a:ext cx="9144000" cy="6093296"/>
          </a:xfrm>
        </p:spPr>
        <p:txBody>
          <a:bodyPr>
            <a:normAutofit fontScale="62500" lnSpcReduction="20000"/>
          </a:bodyPr>
          <a:lstStyle/>
          <a:p>
            <a:pPr>
              <a:lnSpc>
                <a:spcPct val="150000"/>
              </a:lnSpc>
              <a:spcBef>
                <a:spcPts val="0"/>
              </a:spcBef>
            </a:pPr>
            <a:r>
              <a:rPr lang="tr-TR" dirty="0" smtClean="0">
                <a:solidFill>
                  <a:srgbClr val="2C2F34"/>
                </a:solidFill>
                <a:effectLst/>
                <a:latin typeface="Roboto Condensed"/>
                <a:ea typeface="Times New Roman"/>
                <a:cs typeface="Times New Roman"/>
              </a:rPr>
              <a:t>Dilimizde üç temel zaman vardır: Geçmiş zaman, Şimdiki zaman, Gelecek zaman.</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Ama bütün zamanları içeren tasnif şudur: </a:t>
            </a:r>
            <a:endParaRPr lang="tr-TR" sz="2400" dirty="0">
              <a:ea typeface="Calibri"/>
              <a:cs typeface="Times New Roman"/>
            </a:endParaRPr>
          </a:p>
          <a:p>
            <a:pPr>
              <a:lnSpc>
                <a:spcPct val="150000"/>
              </a:lnSpc>
              <a:spcBef>
                <a:spcPts val="0"/>
              </a:spcBef>
            </a:pPr>
            <a:r>
              <a:rPr lang="tr-TR" dirty="0" smtClean="0">
                <a:solidFill>
                  <a:srgbClr val="2C2F34"/>
                </a:solidFill>
                <a:effectLst/>
                <a:latin typeface="Roboto Condensed"/>
                <a:ea typeface="Times New Roman"/>
                <a:cs typeface="Times New Roman"/>
              </a:rPr>
              <a:t>1- Geçmiş zaman (Bilinen geçmiş zaman ve öğrenilen geçmiş zaman),</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2- Şimdiki zaman,</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3- Gelecek zaman,</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4- Geniş zaman.</a:t>
            </a:r>
            <a:endParaRPr lang="tr-TR" sz="2400" dirty="0">
              <a:ea typeface="Calibri"/>
              <a:cs typeface="Times New Roman"/>
            </a:endParaRPr>
          </a:p>
          <a:p>
            <a:pPr>
              <a:lnSpc>
                <a:spcPct val="150000"/>
              </a:lnSpc>
              <a:spcBef>
                <a:spcPts val="0"/>
              </a:spcBef>
            </a:pPr>
            <a:r>
              <a:rPr lang="tr-TR" dirty="0" smtClean="0">
                <a:solidFill>
                  <a:srgbClr val="2C2F34"/>
                </a:solidFill>
                <a:effectLst/>
                <a:latin typeface="Roboto Condensed"/>
                <a:ea typeface="Times New Roman"/>
                <a:cs typeface="Times New Roman"/>
              </a:rPr>
              <a:t>Fiilde anlatılan işin, kılışın, oluşun, hareketin, durumun bağlı bulunduğu zamana fiilin zamanı denir. Haber kiplerinde de fiilin zamanı bildirilir. Yalnız aşağıda ele alınacak olan zaman ekleri bazen kendi zamanlarını belirtmeyebilirler; çekim eki olmaktan çıkabilirler veya anlam kayması sonucu başka bir zamanı belirtebilirler: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okur yazar (oku-</a:t>
            </a:r>
            <a:r>
              <a:rPr lang="tr-TR" b="1" dirty="0" smtClean="0">
                <a:solidFill>
                  <a:srgbClr val="2C2F34"/>
                </a:solidFill>
                <a:effectLst/>
                <a:latin typeface="Roboto Condensed"/>
                <a:ea typeface="Times New Roman"/>
                <a:cs typeface="Times New Roman"/>
              </a:rPr>
              <a:t>r</a:t>
            </a:r>
            <a:r>
              <a:rPr lang="tr-TR" dirty="0" smtClean="0">
                <a:solidFill>
                  <a:srgbClr val="2C2F34"/>
                </a:solidFill>
                <a:effectLst/>
                <a:latin typeface="Roboto Condensed"/>
                <a:ea typeface="Times New Roman"/>
                <a:cs typeface="Times New Roman"/>
              </a:rPr>
              <a:t> yaz-</a:t>
            </a:r>
            <a:r>
              <a:rPr lang="tr-TR" b="1" dirty="0" smtClean="0">
                <a:solidFill>
                  <a:srgbClr val="2C2F34"/>
                </a:solidFill>
                <a:effectLst/>
                <a:latin typeface="Roboto Condensed"/>
                <a:ea typeface="Times New Roman"/>
                <a:cs typeface="Times New Roman"/>
              </a:rPr>
              <a:t>ar)</a:t>
            </a:r>
            <a:r>
              <a:rPr lang="tr-TR" dirty="0" smtClean="0">
                <a:solidFill>
                  <a:srgbClr val="2C2F34"/>
                </a:solidFill>
                <a:effectLst/>
                <a:latin typeface="Roboto Condensed"/>
                <a:ea typeface="Times New Roman"/>
                <a:cs typeface="Times New Roman"/>
              </a:rPr>
              <a:t>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yap</a:t>
            </a:r>
            <a:r>
              <a:rPr lang="tr-TR" dirty="0" smtClean="0">
                <a:solidFill>
                  <a:srgbClr val="2C2F34"/>
                </a:solidFill>
                <a:effectLst/>
                <a:latin typeface="Times New Roman"/>
                <a:ea typeface="Times New Roman"/>
                <a:cs typeface="Times New Roman"/>
              </a:rPr>
              <a:t>ı</a:t>
            </a:r>
            <a:r>
              <a:rPr lang="tr-TR" dirty="0" smtClean="0">
                <a:solidFill>
                  <a:srgbClr val="2C2F34"/>
                </a:solidFill>
                <a:effectLst/>
                <a:latin typeface="Roboto Condensed"/>
                <a:ea typeface="Times New Roman"/>
                <a:cs typeface="Times New Roman"/>
              </a:rPr>
              <a:t>m eki g</a:t>
            </a:r>
            <a:r>
              <a:rPr lang="tr-TR" dirty="0" smtClean="0">
                <a:solidFill>
                  <a:srgbClr val="2C2F34"/>
                </a:solidFill>
                <a:effectLst/>
                <a:latin typeface="Times New Roman"/>
                <a:ea typeface="Times New Roman"/>
                <a:cs typeface="Times New Roman"/>
              </a:rPr>
              <a:t>ö</a:t>
            </a:r>
            <a:r>
              <a:rPr lang="tr-TR" dirty="0" smtClean="0">
                <a:solidFill>
                  <a:srgbClr val="2C2F34"/>
                </a:solidFill>
                <a:effectLst/>
                <a:latin typeface="Roboto Condensed"/>
                <a:ea typeface="Times New Roman"/>
                <a:cs typeface="Times New Roman"/>
              </a:rPr>
              <a:t>revinde,</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Bir gün Hoca pazara çık</a:t>
            </a:r>
            <a:r>
              <a:rPr lang="tr-TR" b="1" dirty="0" smtClean="0">
                <a:solidFill>
                  <a:srgbClr val="2C2F34"/>
                </a:solidFill>
                <a:effectLst/>
                <a:latin typeface="Roboto Condensed"/>
                <a:ea typeface="Times New Roman"/>
                <a:cs typeface="Times New Roman"/>
              </a:rPr>
              <a:t>ar</a:t>
            </a:r>
            <a:r>
              <a:rPr lang="tr-TR" dirty="0" smtClean="0">
                <a:solidFill>
                  <a:srgbClr val="2C2F34"/>
                </a:solidFill>
                <a:effectLst/>
                <a:latin typeface="Roboto Condensed"/>
                <a:ea typeface="Times New Roman"/>
                <a:cs typeface="Times New Roman"/>
              </a:rPr>
              <a:t>. (çıkmış)… (anlam kayması)</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Bu zamanları ifade eden ekler şunlardır: </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564993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475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İsim çekim ekleri şunlardır: </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b="1" u="none" strike="noStrike" dirty="0" smtClean="0">
                <a:solidFill>
                  <a:srgbClr val="0000FF"/>
                </a:solidFill>
                <a:effectLst/>
                <a:latin typeface="Roboto Condensed"/>
                <a:ea typeface="Times New Roman"/>
                <a:cs typeface="Times New Roman"/>
                <a:hlinkClick r:id="rId2"/>
              </a:rPr>
              <a:t>Hâl (Durum) Ekleri</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Yaklaşma Durumu Eki (-a/-e)</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Bulunma Durumu Eki (-da/-de; -ta/te)</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Ayrılma Durumu Eki (-dan/den; -tan/ten)</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Belirtme Durumu Eki (-ı/-i/-u/-ü)</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b="1" u="none" strike="noStrike" dirty="0" smtClean="0">
                <a:solidFill>
                  <a:srgbClr val="0000FF"/>
                </a:solidFill>
                <a:effectLst/>
                <a:latin typeface="Roboto Condensed"/>
                <a:ea typeface="Times New Roman"/>
                <a:cs typeface="Times New Roman"/>
                <a:hlinkClick r:id="rId3"/>
              </a:rPr>
              <a:t>İyelik Ekleri</a:t>
            </a:r>
            <a:r>
              <a:rPr lang="tr-TR" b="1" dirty="0" smtClean="0">
                <a:solidFill>
                  <a:srgbClr val="2C2F34"/>
                </a:solidFill>
                <a:effectLst/>
                <a:latin typeface="Roboto Condensed"/>
                <a:ea typeface="Times New Roman"/>
                <a:cs typeface="Times New Roman"/>
              </a:rPr>
              <a:t> (-ı/-i/-u/-ü)</a:t>
            </a:r>
            <a:endParaRPr lang="tr-TR" sz="2400" dirty="0">
              <a:ea typeface="Calibri"/>
              <a:cs typeface="Times New Roman"/>
            </a:endParaRPr>
          </a:p>
          <a:p>
            <a:pPr lvl="0">
              <a:lnSpc>
                <a:spcPct val="170000"/>
              </a:lnSpc>
              <a:spcBef>
                <a:spcPts val="0"/>
              </a:spcBef>
              <a:buFont typeface="+mj-lt"/>
              <a:buAutoNum type="arabicPeriod"/>
              <a:tabLst>
                <a:tab pos="457200" algn="l"/>
              </a:tabLst>
            </a:pPr>
            <a:r>
              <a:rPr lang="tr-TR" b="1" u="none" strike="noStrike" dirty="0" smtClean="0">
                <a:solidFill>
                  <a:srgbClr val="0000FF"/>
                </a:solidFill>
                <a:effectLst/>
                <a:latin typeface="Roboto Condensed"/>
                <a:ea typeface="Times New Roman"/>
                <a:cs typeface="Times New Roman"/>
                <a:hlinkClick r:id="rId4"/>
              </a:rPr>
              <a:t>İlgi zamiri -ki</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Çokluk Eki (-lar/-ler)</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Soru Eki (mi)</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b="1" u="none" strike="noStrike" dirty="0" smtClean="0">
                <a:solidFill>
                  <a:srgbClr val="0000FF"/>
                </a:solidFill>
                <a:effectLst/>
                <a:latin typeface="Roboto Condensed"/>
                <a:ea typeface="Times New Roman"/>
                <a:cs typeface="Times New Roman"/>
                <a:hlinkClick r:id="rId5"/>
              </a:rPr>
              <a:t>Ek-fiil Ekleri</a:t>
            </a:r>
            <a:r>
              <a:rPr lang="tr-TR" b="1" dirty="0" smtClean="0">
                <a:solidFill>
                  <a:srgbClr val="2C2F34"/>
                </a:solidFill>
                <a:effectLst/>
                <a:latin typeface="Roboto Condensed"/>
                <a:ea typeface="Times New Roman"/>
                <a:cs typeface="Times New Roman"/>
              </a:rPr>
              <a:t> (-idi, -imiş, -ise, -dir)</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b="1" u="none" strike="noStrike" dirty="0" smtClean="0">
                <a:solidFill>
                  <a:srgbClr val="0000FF"/>
                </a:solidFill>
                <a:effectLst/>
                <a:latin typeface="Roboto Condensed"/>
                <a:ea typeface="Times New Roman"/>
                <a:cs typeface="Times New Roman"/>
                <a:hlinkClick r:id="rId6"/>
              </a:rPr>
              <a:t>Tamlayan (=ilgi) Eki</a:t>
            </a:r>
            <a:r>
              <a:rPr lang="tr-TR" b="1" dirty="0" smtClean="0">
                <a:solidFill>
                  <a:srgbClr val="2C2F34"/>
                </a:solidFill>
                <a:effectLst/>
                <a:latin typeface="Roboto Condensed"/>
                <a:ea typeface="Times New Roman"/>
                <a:cs typeface="Times New Roman"/>
              </a:rPr>
              <a:t> (-ın,-in,-un,-ün)</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Eşitlik Eki (-ca, -ce)</a:t>
            </a:r>
            <a:endParaRPr lang="tr-TR" sz="2400" dirty="0">
              <a:ea typeface="Calibri"/>
              <a:cs typeface="Times New Roman"/>
            </a:endParaRPr>
          </a:p>
          <a:p>
            <a:pPr lvl="0">
              <a:lnSpc>
                <a:spcPct val="150000"/>
              </a:lnSpc>
              <a:spcBef>
                <a:spcPts val="0"/>
              </a:spcBef>
              <a:buFont typeface="+mj-lt"/>
              <a:buAutoNum type="arabicPeriod"/>
              <a:tabLst>
                <a:tab pos="457200" algn="l"/>
              </a:tabLst>
            </a:pPr>
            <a:r>
              <a:rPr lang="tr-TR" b="1" dirty="0" smtClean="0">
                <a:solidFill>
                  <a:srgbClr val="2C2F34"/>
                </a:solidFill>
                <a:effectLst/>
                <a:latin typeface="Roboto Condensed"/>
                <a:ea typeface="Times New Roman"/>
                <a:cs typeface="Times New Roman"/>
              </a:rPr>
              <a:t>Vasıta Eki (-la/-le)</a:t>
            </a:r>
            <a:endParaRPr lang="tr-TR" sz="2400" dirty="0">
              <a:ea typeface="Calibri"/>
              <a:cs typeface="Times New Roman"/>
            </a:endParaRPr>
          </a:p>
          <a:p>
            <a:pPr>
              <a:lnSpc>
                <a:spcPct val="150000"/>
              </a:lnSpc>
              <a:spcBef>
                <a:spcPts val="0"/>
              </a:spcBef>
            </a:pPr>
            <a:r>
              <a:rPr lang="tr-TR" sz="2800" b="1" dirty="0" smtClean="0">
                <a:solidFill>
                  <a:srgbClr val="FFFFFF"/>
                </a:solidFill>
                <a:effectLst/>
                <a:latin typeface="Roboto Condensed"/>
                <a:ea typeface="Times New Roman"/>
                <a:cs typeface="Times New Roman"/>
              </a:rPr>
              <a:t>1. HÂL (DURUM) EKLERİ</a:t>
            </a:r>
            <a:endParaRPr lang="tr-TR" sz="2400" dirty="0">
              <a:ea typeface="Calibri"/>
              <a:cs typeface="Times New Roman"/>
            </a:endParaRPr>
          </a:p>
          <a:p>
            <a:pPr>
              <a:lnSpc>
                <a:spcPct val="150000"/>
              </a:lnSpc>
              <a:spcBef>
                <a:spcPts val="0"/>
              </a:spcBef>
            </a:pPr>
            <a:r>
              <a:rPr lang="tr-TR" dirty="0" smtClean="0">
                <a:solidFill>
                  <a:srgbClr val="2C2F34"/>
                </a:solidFill>
                <a:effectLst/>
                <a:latin typeface="Roboto Condensed"/>
                <a:ea typeface="Times New Roman"/>
                <a:cs typeface="Times New Roman"/>
              </a:rPr>
              <a:t>İsimleri isimlere, fiillere, edatlara bağlayan, diğer kelimelerle ilişki kurarak isimlerin cümlede görev kazanmasını sağlayan eklerdir.</a:t>
            </a:r>
            <a:endParaRPr lang="tr-TR" sz="2400" dirty="0">
              <a:ea typeface="Calibri"/>
              <a:cs typeface="Times New Roman"/>
            </a:endParaRPr>
          </a:p>
          <a:p>
            <a:pPr>
              <a:lnSpc>
                <a:spcPct val="150000"/>
              </a:lnSpc>
              <a:spcBef>
                <a:spcPts val="0"/>
              </a:spcBef>
            </a:pPr>
            <a:r>
              <a:rPr lang="tr-TR" dirty="0" smtClean="0">
                <a:solidFill>
                  <a:srgbClr val="2C2F34"/>
                </a:solidFill>
                <a:effectLst/>
                <a:latin typeface="Roboto Condensed"/>
                <a:ea typeface="Times New Roman"/>
                <a:cs typeface="Times New Roman"/>
              </a:rPr>
              <a:t>İsmin hâllerinin başında yalın hâl (nominatif) gelir, ama buhâlin eki olmadığı için sıralamaya dahil etmedik; </a:t>
            </a:r>
            <a:r>
              <a:rPr lang="tr-TR" u="none" strike="noStrike" dirty="0" smtClean="0">
                <a:solidFill>
                  <a:srgbClr val="0000FF"/>
                </a:solidFill>
                <a:effectLst/>
                <a:latin typeface="Roboto Condensed"/>
                <a:ea typeface="Times New Roman"/>
                <a:cs typeface="Times New Roman"/>
                <a:hlinkClick r:id="rId7"/>
              </a:rPr>
              <a:t>isimler</a:t>
            </a:r>
            <a:r>
              <a:rPr lang="tr-TR" dirty="0" smtClean="0">
                <a:solidFill>
                  <a:srgbClr val="2C2F34"/>
                </a:solidFill>
                <a:effectLst/>
                <a:latin typeface="Roboto Condensed"/>
                <a:ea typeface="Times New Roman"/>
                <a:cs typeface="Times New Roman"/>
              </a:rPr>
              <a:t> konusunda işlenmiştir.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172000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417638"/>
          </a:xfrm>
        </p:spPr>
        <p:txBody>
          <a:bodyPr>
            <a:normAutofit fontScale="90000"/>
          </a:bodyPr>
          <a:lstStyle/>
          <a:p>
            <a:r>
              <a:rPr lang="tr-TR" sz="3100" b="1" dirty="0" smtClean="0">
                <a:solidFill>
                  <a:srgbClr val="FF0000"/>
                </a:solidFill>
                <a:effectLst/>
                <a:latin typeface="Roboto Condensed"/>
                <a:ea typeface="Times New Roman"/>
                <a:cs typeface="Times New Roman"/>
              </a:rPr>
              <a:t>1. Bilinen Geçmiş Zaman Eki: “dı/-di/-du/-dü” “-tı/--/-tü”</a:t>
            </a:r>
            <a:r>
              <a:rPr lang="tr-TR" sz="4000" dirty="0" smtClean="0">
                <a:solidFill>
                  <a:srgbClr val="FF0000"/>
                </a:solidFill>
                <a:ea typeface="Calibri"/>
                <a:cs typeface="Times New Roman"/>
              </a:rPr>
              <a:t/>
            </a:r>
            <a:br>
              <a:rPr lang="tr-TR" sz="4000" dirty="0" smtClean="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908720"/>
            <a:ext cx="9036496" cy="6120680"/>
          </a:xfrm>
        </p:spPr>
        <p:txBody>
          <a:bodyPr>
            <a:normAutofit fontScale="85000" lnSpcReduction="20000"/>
          </a:bodyPr>
          <a:lstStyle/>
          <a:p>
            <a:pPr algn="just">
              <a:lnSpc>
                <a:spcPct val="150000"/>
              </a:lnSpc>
              <a:spcBef>
                <a:spcPts val="0"/>
              </a:spcBef>
            </a:pPr>
            <a:r>
              <a:rPr lang="tr-TR" sz="2800" b="1" dirty="0" smtClean="0">
                <a:solidFill>
                  <a:srgbClr val="FFFFFF"/>
                </a:solidFill>
                <a:effectLst/>
                <a:latin typeface="Roboto Condensed"/>
                <a:ea typeface="Times New Roman"/>
                <a:cs typeface="Times New Roman"/>
              </a:rPr>
              <a:t>ti</a:t>
            </a:r>
            <a:r>
              <a:rPr lang="tr-TR" sz="2800" b="1" dirty="0" smtClean="0">
                <a:solidFill>
                  <a:srgbClr val="FFFFFF"/>
                </a:solidFill>
                <a:effectLst/>
                <a:ea typeface="Times New Roman"/>
                <a:cs typeface="Times New Roman"/>
              </a:rPr>
              <a:t>/-tu</a:t>
            </a:r>
            <a:r>
              <a:rPr lang="tr-TR" b="1" dirty="0" smtClean="0">
                <a:solidFill>
                  <a:srgbClr val="2C2F34"/>
                </a:solidFill>
                <a:effectLst/>
                <a:ea typeface="Times New Roman"/>
                <a:cs typeface="Times New Roman"/>
              </a:rPr>
              <a:t>• </a:t>
            </a:r>
            <a:r>
              <a:rPr lang="tr-TR" dirty="0" smtClean="0">
                <a:solidFill>
                  <a:srgbClr val="2C2F34"/>
                </a:solidFill>
                <a:effectLst/>
                <a:ea typeface="Times New Roman"/>
                <a:cs typeface="Times New Roman"/>
              </a:rPr>
              <a:t>Fiil kök veya gövdesine gelerek görülen/şahit olunan ve bilinen geçmişe ait bir işin vb. anlatılmasını/hikâye edilmesini/haber verilmesini sağlar: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Geldim, okumadın, yürüdü, koştuk, söylediniz, ağladılar…</a:t>
            </a:r>
            <a:endParaRPr lang="tr-TR" sz="2400" dirty="0">
              <a:ea typeface="Calibri"/>
              <a:cs typeface="Times New Roman"/>
            </a:endParaRPr>
          </a:p>
          <a:p>
            <a:pPr algn="just">
              <a:lnSpc>
                <a:spcPct val="150000"/>
              </a:lnSpc>
              <a:spcBef>
                <a:spcPts val="0"/>
              </a:spcBef>
            </a:pPr>
            <a:r>
              <a:rPr lang="tr-TR" b="1" dirty="0" smtClean="0">
                <a:solidFill>
                  <a:srgbClr val="2C2F34"/>
                </a:solidFill>
                <a:effectLst/>
                <a:ea typeface="Times New Roman"/>
                <a:cs typeface="Times New Roman"/>
              </a:rPr>
              <a:t>Diğer görevleri: </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ea typeface="Times New Roman"/>
                <a:cs typeface="Times New Roman"/>
              </a:rPr>
              <a:t>	• </a:t>
            </a:r>
            <a:r>
              <a:rPr lang="tr-TR" dirty="0" smtClean="0">
                <a:solidFill>
                  <a:srgbClr val="2C2F34"/>
                </a:solidFill>
                <a:effectLst/>
                <a:ea typeface="Times New Roman"/>
                <a:cs typeface="Times New Roman"/>
              </a:rPr>
              <a:t>İkilemeler kurar: Oldu bittiye getirdiler.</a:t>
            </a:r>
            <a:endParaRPr lang="tr-TR" sz="2400" dirty="0">
              <a:ea typeface="Calibri"/>
              <a:cs typeface="Times New Roman"/>
            </a:endParaRPr>
          </a:p>
          <a:p>
            <a:pPr marL="0" indent="0" algn="just">
              <a:lnSpc>
                <a:spcPct val="150000"/>
              </a:lnSpc>
              <a:spcBef>
                <a:spcPts val="0"/>
              </a:spcBef>
              <a:buNone/>
            </a:pPr>
            <a:r>
              <a:rPr lang="tr-TR" b="1" dirty="0" smtClean="0">
                <a:solidFill>
                  <a:srgbClr val="2C2F34"/>
                </a:solidFill>
                <a:effectLst/>
                <a:ea typeface="Times New Roman"/>
                <a:cs typeface="Times New Roman"/>
              </a:rPr>
              <a:t>	• </a:t>
            </a:r>
            <a:r>
              <a:rPr lang="tr-TR" dirty="0" smtClean="0">
                <a:solidFill>
                  <a:srgbClr val="2C2F34"/>
                </a:solidFill>
                <a:effectLst/>
                <a:ea typeface="Times New Roman"/>
                <a:cs typeface="Times New Roman"/>
              </a:rPr>
              <a:t>Zaman bildirme işlevini yitirip yapım eki olarak 	kullanılabilir; sıfat ve isim olarak kullanılan kelimeler türetir:</a:t>
            </a:r>
            <a:endParaRPr lang="tr-TR" sz="2400" dirty="0">
              <a:ea typeface="Calibri"/>
              <a:cs typeface="Times New Roman"/>
            </a:endParaRPr>
          </a:p>
          <a:p>
            <a:pPr marL="0" lvl="0" indent="0" algn="just">
              <a:lnSpc>
                <a:spcPct val="150000"/>
              </a:lnSpc>
              <a:spcBef>
                <a:spcPts val="0"/>
              </a:spcBef>
              <a:buSzPts val="1000"/>
              <a:buNone/>
              <a:tabLst>
                <a:tab pos="457200" algn="l"/>
              </a:tabLst>
            </a:pPr>
            <a:r>
              <a:rPr lang="tr-TR" dirty="0" smtClean="0">
                <a:solidFill>
                  <a:srgbClr val="2C2F34"/>
                </a:solidFill>
                <a:effectLst/>
                <a:ea typeface="Times New Roman"/>
                <a:cs typeface="Times New Roman"/>
              </a:rPr>
              <a:t>	Mirasyedi (adam), şıpsevdi, külbastı, imambayıldı, gecekondu, kaptıkaçtı…</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7595461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964488" cy="6858000"/>
          </a:xfrm>
        </p:spPr>
        <p:txBody>
          <a:bodyPr>
            <a:normAutofit fontScale="70000" lnSpcReduction="20000"/>
          </a:bodyPr>
          <a:lstStyle/>
          <a:p>
            <a:pPr marL="0" indent="0">
              <a:lnSpc>
                <a:spcPct val="160000"/>
              </a:lnSpc>
              <a:spcBef>
                <a:spcPts val="0"/>
              </a:spcBef>
              <a:buNone/>
            </a:pPr>
            <a:r>
              <a:rPr lang="tr-TR" dirty="0" smtClean="0">
                <a:solidFill>
                  <a:srgbClr val="2C2F34"/>
                </a:solidFill>
                <a:latin typeface="Roboto Condensed"/>
              </a:rPr>
              <a:t>	Fiilin </a:t>
            </a:r>
            <a:r>
              <a:rPr lang="tr-TR" dirty="0">
                <a:solidFill>
                  <a:srgbClr val="2C2F34"/>
                </a:solidFill>
                <a:latin typeface="Roboto Condensed"/>
              </a:rPr>
              <a:t>söylenme anından önce yapıldığını bildirir. Anlatan kişinin, fiilin yapılışını gördüğünü ya da bildiğini ifade eder. Olumsuzu “-ma, -me” eki ile yapılır.</a:t>
            </a:r>
          </a:p>
          <a:p>
            <a:pPr>
              <a:lnSpc>
                <a:spcPct val="160000"/>
              </a:lnSpc>
              <a:spcBef>
                <a:spcPts val="0"/>
              </a:spcBef>
            </a:pPr>
            <a:r>
              <a:rPr lang="tr-TR" b="1" dirty="0" smtClean="0">
                <a:solidFill>
                  <a:srgbClr val="2C2F34"/>
                </a:solidFill>
                <a:latin typeface="Roboto Condensed"/>
              </a:rPr>
              <a:t>Örnek </a:t>
            </a:r>
            <a:r>
              <a:rPr lang="tr-TR" b="1" dirty="0">
                <a:solidFill>
                  <a:srgbClr val="2C2F34"/>
                </a:solidFill>
                <a:latin typeface="Roboto Condensed"/>
              </a:rPr>
              <a:t>fiil çekimi:</a:t>
            </a:r>
            <a:endParaRPr lang="tr-TR" dirty="0">
              <a:solidFill>
                <a:srgbClr val="2C2F34"/>
              </a:solidFill>
              <a:latin typeface="Roboto Condensed"/>
            </a:endParaRPr>
          </a:p>
          <a:p>
            <a:pPr marL="0" indent="0">
              <a:lnSpc>
                <a:spcPct val="160000"/>
              </a:lnSpc>
              <a:spcBef>
                <a:spcPts val="0"/>
              </a:spcBef>
              <a:buNone/>
            </a:pPr>
            <a:r>
              <a:rPr lang="tr-TR" dirty="0" smtClean="0">
                <a:solidFill>
                  <a:srgbClr val="2C2F34"/>
                </a:solidFill>
                <a:latin typeface="Roboto Condensed"/>
              </a:rPr>
              <a:t>	gel-di-m</a:t>
            </a:r>
            <a:endParaRPr lang="tr-TR" dirty="0">
              <a:solidFill>
                <a:srgbClr val="2C2F34"/>
              </a:solidFill>
              <a:latin typeface="Roboto Condensed"/>
            </a:endParaRPr>
          </a:p>
          <a:p>
            <a:pPr marL="0" indent="0">
              <a:lnSpc>
                <a:spcPct val="160000"/>
              </a:lnSpc>
              <a:spcBef>
                <a:spcPts val="0"/>
              </a:spcBef>
              <a:buNone/>
            </a:pPr>
            <a:r>
              <a:rPr lang="tr-TR" dirty="0" smtClean="0">
                <a:solidFill>
                  <a:srgbClr val="2C2F34"/>
                </a:solidFill>
                <a:latin typeface="Roboto Condensed"/>
              </a:rPr>
              <a:t>	gel-di-n</a:t>
            </a:r>
            <a:endParaRPr lang="tr-TR" dirty="0">
              <a:solidFill>
                <a:srgbClr val="2C2F34"/>
              </a:solidFill>
              <a:latin typeface="Roboto Condensed"/>
            </a:endParaRPr>
          </a:p>
          <a:p>
            <a:pPr marL="0" indent="0">
              <a:lnSpc>
                <a:spcPct val="160000"/>
              </a:lnSpc>
              <a:spcBef>
                <a:spcPts val="0"/>
              </a:spcBef>
              <a:buNone/>
            </a:pPr>
            <a:r>
              <a:rPr lang="tr-TR" dirty="0" smtClean="0">
                <a:solidFill>
                  <a:srgbClr val="2C2F34"/>
                </a:solidFill>
                <a:latin typeface="Roboto Condensed"/>
              </a:rPr>
              <a:t>	gel-di</a:t>
            </a:r>
            <a:endParaRPr lang="tr-TR" dirty="0">
              <a:solidFill>
                <a:srgbClr val="2C2F34"/>
              </a:solidFill>
              <a:latin typeface="Roboto Condensed"/>
            </a:endParaRPr>
          </a:p>
          <a:p>
            <a:pPr marL="0" indent="0">
              <a:lnSpc>
                <a:spcPct val="160000"/>
              </a:lnSpc>
              <a:spcBef>
                <a:spcPts val="0"/>
              </a:spcBef>
              <a:buNone/>
            </a:pPr>
            <a:r>
              <a:rPr lang="tr-TR" dirty="0" smtClean="0">
                <a:solidFill>
                  <a:srgbClr val="2C2F34"/>
                </a:solidFill>
                <a:latin typeface="Roboto Condensed"/>
              </a:rPr>
              <a:t>	gel-di-k</a:t>
            </a:r>
            <a:endParaRPr lang="tr-TR" dirty="0">
              <a:solidFill>
                <a:srgbClr val="2C2F34"/>
              </a:solidFill>
              <a:latin typeface="Roboto Condensed"/>
            </a:endParaRPr>
          </a:p>
          <a:p>
            <a:pPr marL="0" indent="0">
              <a:lnSpc>
                <a:spcPct val="160000"/>
              </a:lnSpc>
              <a:spcBef>
                <a:spcPts val="0"/>
              </a:spcBef>
              <a:buNone/>
            </a:pPr>
            <a:r>
              <a:rPr lang="tr-TR" dirty="0" smtClean="0">
                <a:solidFill>
                  <a:srgbClr val="2C2F34"/>
                </a:solidFill>
                <a:latin typeface="Roboto Condensed"/>
              </a:rPr>
              <a:t>	gel-di-niz</a:t>
            </a:r>
            <a:endParaRPr lang="tr-TR" dirty="0">
              <a:solidFill>
                <a:srgbClr val="2C2F34"/>
              </a:solidFill>
              <a:latin typeface="Roboto Condensed"/>
            </a:endParaRPr>
          </a:p>
          <a:p>
            <a:pPr marL="0" indent="0">
              <a:lnSpc>
                <a:spcPct val="160000"/>
              </a:lnSpc>
              <a:spcBef>
                <a:spcPts val="0"/>
              </a:spcBef>
              <a:buNone/>
            </a:pPr>
            <a:r>
              <a:rPr lang="tr-TR" dirty="0" smtClean="0">
                <a:solidFill>
                  <a:srgbClr val="2C2F34"/>
                </a:solidFill>
                <a:latin typeface="Roboto Condensed"/>
              </a:rPr>
              <a:t>	gel-di-ler</a:t>
            </a:r>
            <a:endParaRPr lang="tr-TR" dirty="0">
              <a:solidFill>
                <a:srgbClr val="2C2F34"/>
              </a:solidFill>
              <a:latin typeface="Roboto Condensed"/>
            </a:endParaRPr>
          </a:p>
          <a:p>
            <a:pPr>
              <a:lnSpc>
                <a:spcPct val="160000"/>
              </a:lnSpc>
              <a:spcBef>
                <a:spcPts val="0"/>
              </a:spcBef>
            </a:pPr>
            <a:r>
              <a:rPr lang="tr-TR" b="1" dirty="0">
                <a:solidFill>
                  <a:srgbClr val="2C2F34"/>
                </a:solidFill>
                <a:latin typeface="Roboto Condensed"/>
              </a:rPr>
              <a:t>Örnek:</a:t>
            </a:r>
            <a:endParaRPr lang="tr-TR" dirty="0">
              <a:solidFill>
                <a:srgbClr val="2C2F34"/>
              </a:solidFill>
              <a:latin typeface="Roboto Condensed"/>
            </a:endParaRPr>
          </a:p>
          <a:p>
            <a:pPr marL="0" indent="0">
              <a:lnSpc>
                <a:spcPct val="160000"/>
              </a:lnSpc>
              <a:spcBef>
                <a:spcPts val="0"/>
              </a:spcBef>
              <a:buNone/>
            </a:pPr>
            <a:r>
              <a:rPr lang="tr-TR" dirty="0" smtClean="0">
                <a:solidFill>
                  <a:srgbClr val="2C2F34"/>
                </a:solidFill>
                <a:latin typeface="Roboto Condensed"/>
              </a:rPr>
              <a:t>	Babasının</a:t>
            </a:r>
            <a:r>
              <a:rPr lang="tr-TR" dirty="0">
                <a:solidFill>
                  <a:srgbClr val="2C2F34"/>
                </a:solidFill>
                <a:latin typeface="Roboto Condensed"/>
              </a:rPr>
              <a:t>, anasının ellerini öp</a:t>
            </a:r>
            <a:r>
              <a:rPr lang="tr-TR" dirty="0">
                <a:solidFill>
                  <a:srgbClr val="FF0000"/>
                </a:solidFill>
                <a:latin typeface="Roboto Condensed"/>
              </a:rPr>
              <a:t>tü</a:t>
            </a:r>
            <a:r>
              <a:rPr lang="tr-TR" dirty="0">
                <a:solidFill>
                  <a:srgbClr val="2C2F34"/>
                </a:solidFill>
                <a:latin typeface="Roboto Condensed"/>
              </a:rPr>
              <a:t>.</a:t>
            </a:r>
          </a:p>
          <a:p>
            <a:pPr marL="0" indent="0">
              <a:lnSpc>
                <a:spcPct val="160000"/>
              </a:lnSpc>
              <a:spcBef>
                <a:spcPts val="0"/>
              </a:spcBef>
              <a:buNone/>
            </a:pPr>
            <a:r>
              <a:rPr lang="tr-TR" dirty="0" smtClean="0">
                <a:solidFill>
                  <a:srgbClr val="2C2F34"/>
                </a:solidFill>
                <a:latin typeface="Roboto Condensed"/>
              </a:rPr>
              <a:t>	Aylar </a:t>
            </a:r>
            <a:r>
              <a:rPr lang="tr-TR" dirty="0">
                <a:solidFill>
                  <a:srgbClr val="2C2F34"/>
                </a:solidFill>
                <a:latin typeface="Roboto Condensed"/>
              </a:rPr>
              <a:t>geçti ama hâlâ evine dönme</a:t>
            </a:r>
            <a:r>
              <a:rPr lang="tr-TR" dirty="0">
                <a:solidFill>
                  <a:srgbClr val="FF0000"/>
                </a:solidFill>
                <a:latin typeface="Roboto Condensed"/>
              </a:rPr>
              <a:t>di</a:t>
            </a:r>
            <a:r>
              <a:rPr lang="tr-TR" dirty="0">
                <a:solidFill>
                  <a:srgbClr val="2C2F34"/>
                </a:solidFill>
                <a:latin typeface="Roboto Condensed"/>
              </a:rPr>
              <a:t>.</a:t>
            </a:r>
          </a:p>
          <a:p>
            <a:endParaRPr lang="tr-TR" dirty="0"/>
          </a:p>
        </p:txBody>
      </p:sp>
    </p:spTree>
    <p:extLst>
      <p:ext uri="{BB962C8B-B14F-4D97-AF65-F5344CB8AC3E}">
        <p14:creationId xmlns:p14="http://schemas.microsoft.com/office/powerpoint/2010/main" val="9759478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6632"/>
            <a:ext cx="8229600" cy="850106"/>
          </a:xfrm>
        </p:spPr>
        <p:txBody>
          <a:bodyPr>
            <a:normAutofit fontScale="90000"/>
          </a:bodyPr>
          <a:lstStyle/>
          <a:p>
            <a:r>
              <a:rPr lang="tr-TR" sz="2200" b="1" dirty="0" smtClean="0">
                <a:solidFill>
                  <a:srgbClr val="FF0000"/>
                </a:solidFill>
                <a:effectLst/>
                <a:latin typeface="Roboto Condensed"/>
                <a:ea typeface="Times New Roman"/>
                <a:cs typeface="Times New Roman"/>
              </a:rPr>
              <a:t>2. Öğrenilen Geçmiş Zaman Eki: “-mış/-miş/-muş/-müş”</a:t>
            </a:r>
            <a:r>
              <a:rPr lang="tr-TR" sz="2800" dirty="0" smtClean="0">
                <a:solidFill>
                  <a:srgbClr val="FF0000"/>
                </a:solidFill>
                <a:ea typeface="Calibri"/>
                <a:cs typeface="Times New Roman"/>
              </a:rPr>
              <a:t/>
            </a:r>
            <a:br>
              <a:rPr lang="tr-TR" sz="2800" dirty="0" smtClean="0">
                <a:solidFill>
                  <a:srgbClr val="FF0000"/>
                </a:solidFill>
                <a:ea typeface="Calibri"/>
                <a:cs typeface="Times New Roman"/>
              </a:rPr>
            </a:br>
            <a:endParaRPr lang="tr-TR" sz="2800" dirty="0">
              <a:solidFill>
                <a:srgbClr val="FF0000"/>
              </a:solidFill>
            </a:endParaRPr>
          </a:p>
        </p:txBody>
      </p:sp>
      <p:sp>
        <p:nvSpPr>
          <p:cNvPr id="3" name="İçerik Yer Tutucusu 2"/>
          <p:cNvSpPr>
            <a:spLocks noGrp="1"/>
          </p:cNvSpPr>
          <p:nvPr>
            <p:ph idx="1"/>
          </p:nvPr>
        </p:nvSpPr>
        <p:spPr>
          <a:xfrm>
            <a:off x="0" y="548680"/>
            <a:ext cx="9036496" cy="6309320"/>
          </a:xfrm>
        </p:spPr>
        <p:txBody>
          <a:bodyPr>
            <a:normAutofit fontScale="55000" lnSpcReduction="20000"/>
          </a:bodyPr>
          <a:lstStyle/>
          <a:p>
            <a:pPr marL="0" indent="0" algn="just">
              <a:lnSpc>
                <a:spcPct val="170000"/>
              </a:lnSpc>
              <a:spcBef>
                <a:spcPts val="0"/>
              </a:spcBef>
              <a:buNone/>
            </a:pP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Fiil kök veya gövdesine gelerek görülmeyen/şahit olunmayan ve bilinmeyen geçmişe ait, başkasından duyulan bir işin vb. anlatılmasını/nakledilmesini sağlar:</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«Uyumuşum, konuşmuşsun, sevmemiş, durmuşuz, bilememişsiniz, almışlar…</a:t>
            </a:r>
            <a:endParaRPr lang="tr-TR" sz="2400" dirty="0">
              <a:ea typeface="Calibri"/>
              <a:cs typeface="Times New Roman"/>
            </a:endParaRPr>
          </a:p>
          <a:p>
            <a:pPr algn="just">
              <a:lnSpc>
                <a:spcPct val="170000"/>
              </a:lnSpc>
              <a:spcBef>
                <a:spcPts val="0"/>
              </a:spcBef>
            </a:pPr>
            <a:r>
              <a:rPr lang="tr-TR" b="1" dirty="0" smtClean="0">
                <a:solidFill>
                  <a:srgbClr val="2C2F34"/>
                </a:solidFill>
                <a:effectLst/>
                <a:latin typeface="Roboto Condensed"/>
                <a:ea typeface="Times New Roman"/>
                <a:cs typeface="Times New Roman"/>
              </a:rPr>
              <a:t>Diğer görevleri:</a:t>
            </a:r>
            <a:endParaRPr lang="tr-TR" sz="2400" dirty="0">
              <a:ea typeface="Calibri"/>
              <a:cs typeface="Times New Roman"/>
            </a:endParaRPr>
          </a:p>
          <a:p>
            <a:pPr marL="0" indent="0" algn="just">
              <a:lnSpc>
                <a:spcPct val="170000"/>
              </a:lnSpc>
              <a:spcBef>
                <a:spcPts val="0"/>
              </a:spcBef>
              <a:buNone/>
            </a:pPr>
            <a:r>
              <a:rPr lang="tr-TR" b="1" dirty="0">
                <a:solidFill>
                  <a:srgbClr val="2C2F34"/>
                </a:solidFill>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Farz etme anlamı katar:</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“Çay içen var mı?”, diyorlar. Ben de “evet, ben bir çay tiryakisiyim.” 	diyormuşum.</a:t>
            </a:r>
            <a:endParaRPr lang="tr-TR" sz="2400" dirty="0">
              <a:ea typeface="Calibri"/>
              <a:cs typeface="Times New Roman"/>
            </a:endParaRPr>
          </a:p>
          <a:p>
            <a:pPr marL="0" indent="0" algn="just">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Sonradan fark etme anlamı katar; başkasından duyma söz konusu olmaz:</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Dün çok yorulmuşum.</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Teşekkür ederim, yemek güzel olmuş.</a:t>
            </a:r>
            <a:endParaRPr lang="tr-TR" sz="2400" dirty="0">
              <a:ea typeface="Calibri"/>
              <a:cs typeface="Times New Roman"/>
            </a:endParaRPr>
          </a:p>
          <a:p>
            <a:pPr marL="0" indent="0" algn="just">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Anlam kayması sonucu -yor eki yerine de kullanılmakta:</a:t>
            </a:r>
            <a:r>
              <a:rPr lang="tr-TR" sz="2400" dirty="0" smtClean="0">
                <a:ea typeface="Times New Roman"/>
                <a:cs typeface="Times New Roman"/>
              </a:rPr>
              <a:t>	</a:t>
            </a:r>
          </a:p>
          <a:p>
            <a:pPr marL="0" indent="0" algn="just">
              <a:lnSpc>
                <a:spcPct val="170000"/>
              </a:lnSpc>
              <a:spcBef>
                <a:spcPts val="0"/>
              </a:spcBef>
              <a:buNone/>
            </a:pPr>
            <a:r>
              <a:rPr lang="tr-TR" sz="2400" dirty="0">
                <a:solidFill>
                  <a:srgbClr val="2C2F34"/>
                </a:solidFill>
                <a:effectLst/>
                <a:latin typeface="Roboto Condensed"/>
                <a:ea typeface="Times New Roman"/>
                <a:cs typeface="Times New Roman"/>
              </a:rPr>
              <a:t>	</a:t>
            </a:r>
            <a:r>
              <a:rPr lang="tr-TR" sz="2400" dirty="0">
                <a:solidFill>
                  <a:srgbClr val="2C2F34"/>
                </a:solidFill>
                <a:latin typeface="Roboto Condensed"/>
                <a:ea typeface="Times New Roman"/>
                <a:cs typeface="Times New Roman"/>
              </a:rPr>
              <a:t>N</a:t>
            </a:r>
            <a:r>
              <a:rPr lang="tr-TR" dirty="0" smtClean="0">
                <a:solidFill>
                  <a:srgbClr val="2C2F34"/>
                </a:solidFill>
                <a:effectLst/>
                <a:latin typeface="Roboto Condensed"/>
                <a:ea typeface="Times New Roman"/>
                <a:cs typeface="Times New Roman"/>
              </a:rPr>
              <a:t>asıl bir şey aramıştınız?</a:t>
            </a:r>
            <a:endParaRPr lang="tr-TR" sz="2000" dirty="0">
              <a:ea typeface="Calibri"/>
              <a:cs typeface="Times New Roman"/>
            </a:endParaRPr>
          </a:p>
          <a:p>
            <a:pPr marL="0" indent="0" algn="just">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Zaman anlamını yitirip yapım eki (sıfat-fiil eki) olarak 	kullanılabilir; sıfat-fiiller türetir; bu sıfat-filler sıfat olarak 	kullanıldıkları gibi isimleşebilirler de:</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Başlamış iş, verilmiş sadaka</a:t>
            </a:r>
            <a:endParaRPr lang="tr-TR" sz="2400" dirty="0">
              <a:ea typeface="Calibri"/>
              <a:cs typeface="Times New Roman"/>
            </a:endParaRPr>
          </a:p>
          <a:p>
            <a:pPr marL="0" lvl="0" indent="0" algn="just">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geçmiş (zaman), ermiş (adam)…</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0980632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60000"/>
              </a:lnSpc>
              <a:spcBef>
                <a:spcPts val="0"/>
              </a:spcBef>
              <a:buNone/>
            </a:pPr>
            <a:r>
              <a:rPr lang="tr-TR" dirty="0" smtClean="0">
                <a:solidFill>
                  <a:srgbClr val="2C2F34"/>
                </a:solidFill>
                <a:latin typeface="Roboto Condensed"/>
              </a:rPr>
              <a:t>	Fiilin </a:t>
            </a:r>
            <a:r>
              <a:rPr lang="tr-TR" dirty="0">
                <a:solidFill>
                  <a:srgbClr val="2C2F34"/>
                </a:solidFill>
                <a:latin typeface="Roboto Condensed"/>
              </a:rPr>
              <a:t>söylenme anından önce yapıldığını bildirir. Anlatan kişinin, fiilin yapılışını başkasından duyduğunu, öğrendiğini ifade eder. Olumsuzu “-ma, -me” eki ile yapılır.</a:t>
            </a:r>
          </a:p>
          <a:p>
            <a:pPr algn="just">
              <a:lnSpc>
                <a:spcPct val="160000"/>
              </a:lnSpc>
              <a:spcBef>
                <a:spcPts val="0"/>
              </a:spcBef>
            </a:pPr>
            <a:r>
              <a:rPr lang="tr-TR" b="1" dirty="0">
                <a:solidFill>
                  <a:srgbClr val="2C2F34"/>
                </a:solidFill>
                <a:latin typeface="Roboto Condensed"/>
              </a:rPr>
              <a:t>Örnek fiil çekimi:</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gel-miş-im</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gel-miş-sin</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gel-miş</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gel-miş-iz</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gel-miş-siniz	gel-miş-ler</a:t>
            </a:r>
            <a:endParaRPr lang="tr-TR" dirty="0">
              <a:solidFill>
                <a:srgbClr val="2C2F34"/>
              </a:solidFill>
              <a:latin typeface="Roboto Condensed"/>
            </a:endParaRPr>
          </a:p>
          <a:p>
            <a:pPr algn="just">
              <a:lnSpc>
                <a:spcPct val="160000"/>
              </a:lnSpc>
              <a:spcBef>
                <a:spcPts val="0"/>
              </a:spcBef>
            </a:pPr>
            <a:r>
              <a:rPr lang="tr-TR" b="1" dirty="0">
                <a:solidFill>
                  <a:srgbClr val="2C2F34"/>
                </a:solidFill>
                <a:latin typeface="Roboto Condensed"/>
              </a:rPr>
              <a:t>Örnek:</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Karşı </a:t>
            </a:r>
            <a:r>
              <a:rPr lang="tr-TR" dirty="0">
                <a:solidFill>
                  <a:srgbClr val="2C2F34"/>
                </a:solidFill>
                <a:latin typeface="Roboto Condensed"/>
              </a:rPr>
              <a:t>yatan kara dağını aşmağa gel</a:t>
            </a:r>
            <a:r>
              <a:rPr lang="tr-TR" dirty="0">
                <a:solidFill>
                  <a:srgbClr val="FF0000"/>
                </a:solidFill>
                <a:latin typeface="Roboto Condensed"/>
              </a:rPr>
              <a:t>miş</a:t>
            </a:r>
            <a:r>
              <a:rPr lang="tr-TR" dirty="0">
                <a:solidFill>
                  <a:srgbClr val="2C2F34"/>
                </a:solidFill>
                <a:latin typeface="Roboto Condensed"/>
              </a:rPr>
              <a:t>im.</a:t>
            </a:r>
          </a:p>
          <a:p>
            <a:pPr marL="0" indent="0" algn="just">
              <a:lnSpc>
                <a:spcPct val="160000"/>
              </a:lnSpc>
              <a:spcBef>
                <a:spcPts val="0"/>
              </a:spcBef>
              <a:buNone/>
            </a:pPr>
            <a:r>
              <a:rPr lang="tr-TR" dirty="0" smtClean="0">
                <a:solidFill>
                  <a:srgbClr val="2C2F34"/>
                </a:solidFill>
                <a:latin typeface="Roboto Condensed"/>
              </a:rPr>
              <a:t>	Galiba </a:t>
            </a:r>
            <a:r>
              <a:rPr lang="tr-TR" dirty="0">
                <a:solidFill>
                  <a:srgbClr val="2C2F34"/>
                </a:solidFill>
                <a:latin typeface="Roboto Condensed"/>
              </a:rPr>
              <a:t>buralara şimdiye kadar hiç bozucu bir insan eli değme</a:t>
            </a:r>
            <a:r>
              <a:rPr lang="tr-TR" dirty="0">
                <a:solidFill>
                  <a:srgbClr val="FF0000"/>
                </a:solidFill>
                <a:latin typeface="Roboto Condensed"/>
              </a:rPr>
              <a:t>miş</a:t>
            </a:r>
            <a:r>
              <a:rPr lang="tr-TR" dirty="0">
                <a:solidFill>
                  <a:srgbClr val="2C2F34"/>
                </a:solidFill>
                <a:latin typeface="Roboto Condensed"/>
              </a:rPr>
              <a:t>…</a:t>
            </a:r>
          </a:p>
          <a:p>
            <a:endParaRPr lang="tr-TR" dirty="0"/>
          </a:p>
        </p:txBody>
      </p:sp>
    </p:spTree>
    <p:extLst>
      <p:ext uri="{BB962C8B-B14F-4D97-AF65-F5344CB8AC3E}">
        <p14:creationId xmlns:p14="http://schemas.microsoft.com/office/powerpoint/2010/main" val="38975422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90066"/>
          </a:xfrm>
        </p:spPr>
        <p:txBody>
          <a:bodyPr>
            <a:normAutofit fontScale="90000"/>
          </a:bodyPr>
          <a:lstStyle/>
          <a:p>
            <a:r>
              <a:rPr lang="tr-TR" sz="2800" b="1" dirty="0" smtClean="0">
                <a:solidFill>
                  <a:srgbClr val="FF0000"/>
                </a:solidFill>
                <a:effectLst/>
                <a:latin typeface="Roboto Condensed"/>
                <a:ea typeface="Times New Roman"/>
                <a:cs typeface="Times New Roman"/>
              </a:rPr>
              <a:t>3. Şimdiki Zaman Eki: -yor</a:t>
            </a:r>
            <a:r>
              <a:rPr lang="tr-TR" sz="2800" dirty="0" smtClean="0">
                <a:solidFill>
                  <a:srgbClr val="FF0000"/>
                </a:solidFill>
                <a:ea typeface="Calibri"/>
                <a:cs typeface="Times New Roman"/>
              </a:rPr>
              <a:t/>
            </a:r>
            <a:br>
              <a:rPr lang="tr-TR" sz="2800" dirty="0" smtClean="0">
                <a:solidFill>
                  <a:srgbClr val="FF0000"/>
                </a:solidFill>
                <a:ea typeface="Calibri"/>
                <a:cs typeface="Times New Roman"/>
              </a:rPr>
            </a:br>
            <a:endParaRPr lang="tr-TR" sz="2800" dirty="0">
              <a:solidFill>
                <a:srgbClr val="FF0000"/>
              </a:solidFill>
            </a:endParaRPr>
          </a:p>
        </p:txBody>
      </p:sp>
      <p:sp>
        <p:nvSpPr>
          <p:cNvPr id="3" name="İçerik Yer Tutucusu 2"/>
          <p:cNvSpPr>
            <a:spLocks noGrp="1"/>
          </p:cNvSpPr>
          <p:nvPr>
            <p:ph idx="1"/>
          </p:nvPr>
        </p:nvSpPr>
        <p:spPr>
          <a:xfrm>
            <a:off x="0" y="620688"/>
            <a:ext cx="9144000" cy="6237312"/>
          </a:xfrm>
        </p:spPr>
        <p:txBody>
          <a:bodyPr>
            <a:normAutofit/>
          </a:bodyPr>
          <a:lstStyle/>
          <a:p>
            <a:pPr marL="0" indent="0">
              <a:lnSpc>
                <a:spcPct val="150000"/>
              </a:lnSpc>
              <a:spcBef>
                <a:spcPts val="0"/>
              </a:spcBef>
              <a:buNone/>
            </a:pPr>
            <a:r>
              <a:rPr lang="tr-TR" b="1" dirty="0" smtClean="0">
                <a:solidFill>
                  <a:srgbClr val="2C2F34"/>
                </a:solidFill>
                <a:effectLst/>
                <a:ea typeface="Times New Roman"/>
                <a:cs typeface="Times New Roman"/>
              </a:rPr>
              <a:t>	• </a:t>
            </a:r>
            <a:r>
              <a:rPr lang="tr-TR" dirty="0" smtClean="0">
                <a:solidFill>
                  <a:srgbClr val="2C2F34"/>
                </a:solidFill>
                <a:effectLst/>
                <a:ea typeface="Times New Roman"/>
                <a:cs typeface="Times New Roman"/>
              </a:rPr>
              <a:t>Fiil kök veya gövdesine gelerek hâlen yapılmakta olan bir işin vb. anlatılmasını/bildirilmesini sağlar: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ea typeface="Times New Roman"/>
                <a:cs typeface="Times New Roman"/>
              </a:rPr>
              <a:t>	Zil </a:t>
            </a:r>
            <a:r>
              <a:rPr lang="tr-TR" b="1" dirty="0" smtClean="0">
                <a:solidFill>
                  <a:srgbClr val="2C2F34"/>
                </a:solidFill>
                <a:effectLst/>
                <a:ea typeface="Times New Roman"/>
                <a:cs typeface="Times New Roman"/>
              </a:rPr>
              <a:t>çalıyor</a:t>
            </a:r>
            <a:r>
              <a:rPr lang="tr-TR" dirty="0" smtClean="0">
                <a:solidFill>
                  <a:srgbClr val="2C2F34"/>
                </a:solidFill>
                <a:effectLst/>
                <a:ea typeface="Times New Roman"/>
                <a:cs typeface="Times New Roman"/>
              </a:rPr>
              <a:t>.</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ea typeface="Times New Roman"/>
                <a:cs typeface="Times New Roman"/>
              </a:rPr>
              <a:t>	Öğrenciler teneffüse </a:t>
            </a:r>
            <a:r>
              <a:rPr lang="tr-TR" b="1" dirty="0" smtClean="0">
                <a:solidFill>
                  <a:srgbClr val="2C2F34"/>
                </a:solidFill>
                <a:effectLst/>
                <a:ea typeface="Times New Roman"/>
                <a:cs typeface="Times New Roman"/>
              </a:rPr>
              <a:t>çıkıyor</a:t>
            </a:r>
            <a:r>
              <a:rPr lang="tr-TR" dirty="0" smtClean="0">
                <a:solidFill>
                  <a:srgbClr val="2C2F34"/>
                </a:solidFill>
                <a:effectLst/>
                <a:ea typeface="Times New Roman"/>
                <a:cs typeface="Times New Roman"/>
              </a:rPr>
              <a:t>.</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ea typeface="Times New Roman"/>
                <a:cs typeface="Times New Roman"/>
              </a:rPr>
              <a:t>	Dünya </a:t>
            </a:r>
            <a:r>
              <a:rPr lang="tr-TR" b="1" dirty="0" smtClean="0">
                <a:solidFill>
                  <a:srgbClr val="2C2F34"/>
                </a:solidFill>
                <a:effectLst/>
                <a:ea typeface="Times New Roman"/>
                <a:cs typeface="Times New Roman"/>
              </a:rPr>
              <a:t>dönüyor</a:t>
            </a:r>
            <a:r>
              <a:rPr lang="tr-TR" dirty="0" smtClean="0">
                <a:solidFill>
                  <a:srgbClr val="2C2F34"/>
                </a:solidFill>
                <a:effectLst/>
                <a:ea typeface="Times New Roman"/>
                <a:cs typeface="Times New Roman"/>
              </a:rPr>
              <a:t>, zaman </a:t>
            </a:r>
            <a:r>
              <a:rPr lang="tr-TR" b="1" dirty="0" smtClean="0">
                <a:solidFill>
                  <a:srgbClr val="2C2F34"/>
                </a:solidFill>
                <a:effectLst/>
                <a:ea typeface="Times New Roman"/>
                <a:cs typeface="Times New Roman"/>
              </a:rPr>
              <a:t>geçiyor</a:t>
            </a:r>
            <a:r>
              <a:rPr lang="tr-TR" dirty="0" smtClean="0">
                <a:solidFill>
                  <a:srgbClr val="2C2F34"/>
                </a:solidFill>
                <a:effectLst/>
                <a:ea typeface="Times New Roman"/>
                <a:cs typeface="Times New Roman"/>
              </a:rPr>
              <a:t>,	insanlık </a:t>
            </a:r>
            <a:r>
              <a:rPr lang="tr-TR" b="1" dirty="0" smtClean="0">
                <a:solidFill>
                  <a:srgbClr val="2C2F34"/>
                </a:solidFill>
                <a:effectLst/>
                <a:ea typeface="Times New Roman"/>
                <a:cs typeface="Times New Roman"/>
              </a:rPr>
              <a:t>gelişiyor</a:t>
            </a:r>
            <a:r>
              <a:rPr lang="tr-TR" dirty="0" smtClean="0">
                <a:solidFill>
                  <a:srgbClr val="2C2F34"/>
                </a:solidFill>
                <a:effectLst/>
                <a:ea typeface="Times New Roman"/>
                <a:cs typeface="Times New Roman"/>
              </a:rPr>
              <a:t>, ama Türkiye…</a:t>
            </a:r>
            <a:endParaRPr lang="tr-TR" sz="2400" dirty="0">
              <a:ea typeface="Calibri"/>
              <a:cs typeface="Times New Roman"/>
            </a:endParaRPr>
          </a:p>
          <a:p>
            <a:pPr>
              <a:lnSpc>
                <a:spcPct val="150000"/>
              </a:lnSpc>
              <a:spcBef>
                <a:spcPts val="0"/>
              </a:spcBef>
            </a:pPr>
            <a:r>
              <a:rPr lang="tr-TR" sz="2800" b="1" dirty="0" smtClean="0">
                <a:solidFill>
                  <a:srgbClr val="FFFFFF"/>
                </a:solidFill>
                <a:effectLst/>
                <a:latin typeface="Roboto Condensed"/>
                <a:ea typeface="Times New Roman"/>
                <a:cs typeface="Times New Roman"/>
              </a:rPr>
              <a:t>”</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7937238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fontScale="70000" lnSpcReduction="20000"/>
          </a:bodyPr>
          <a:lstStyle/>
          <a:p>
            <a:pPr marL="0" indent="0">
              <a:lnSpc>
                <a:spcPct val="150000"/>
              </a:lnSpc>
              <a:spcBef>
                <a:spcPts val="0"/>
              </a:spcBef>
              <a:buNone/>
            </a:pPr>
            <a:r>
              <a:rPr lang="tr-TR" dirty="0" smtClean="0">
                <a:solidFill>
                  <a:srgbClr val="2C2F34"/>
                </a:solidFill>
                <a:latin typeface="Roboto Condensed"/>
              </a:rPr>
              <a:t>	Fiilin </a:t>
            </a:r>
            <a:r>
              <a:rPr lang="tr-TR" dirty="0">
                <a:solidFill>
                  <a:srgbClr val="2C2F34"/>
                </a:solidFill>
                <a:latin typeface="Roboto Condensed"/>
              </a:rPr>
              <a:t>söylendiği anda yapılmakta olduğunu bildirir. Fiilin yapılışı ile anlatım aynı anda gerçekleşmektedir.</a:t>
            </a:r>
            <a:r>
              <a:rPr lang="tr-TR" b="1" dirty="0">
                <a:solidFill>
                  <a:srgbClr val="2C2F34"/>
                </a:solidFill>
                <a:latin typeface="Roboto Condensed"/>
              </a:rPr>
              <a:t> “-makta, -mekte”</a:t>
            </a:r>
            <a:r>
              <a:rPr lang="tr-TR" dirty="0">
                <a:solidFill>
                  <a:srgbClr val="2C2F34"/>
                </a:solidFill>
                <a:latin typeface="Roboto Condensed"/>
              </a:rPr>
              <a:t> ve ‘</a:t>
            </a:r>
            <a:r>
              <a:rPr lang="tr-TR" b="1" dirty="0">
                <a:solidFill>
                  <a:srgbClr val="2C2F34"/>
                </a:solidFill>
                <a:latin typeface="Roboto Condensed"/>
              </a:rPr>
              <a:t>‘-mada, -mede”</a:t>
            </a:r>
            <a:r>
              <a:rPr lang="tr-TR" dirty="0">
                <a:solidFill>
                  <a:srgbClr val="2C2F34"/>
                </a:solidFill>
                <a:latin typeface="Roboto Condensed"/>
              </a:rPr>
              <a:t> ekleri de cümleye şimdiki zaman anlamı katar. Olumsuzu </a:t>
            </a:r>
            <a:r>
              <a:rPr lang="tr-TR" b="1" dirty="0">
                <a:solidFill>
                  <a:srgbClr val="2C2F34"/>
                </a:solidFill>
                <a:latin typeface="Roboto Condensed"/>
              </a:rPr>
              <a:t>-ma, -me</a:t>
            </a:r>
            <a:r>
              <a:rPr lang="tr-TR" dirty="0">
                <a:solidFill>
                  <a:srgbClr val="2C2F34"/>
                </a:solidFill>
                <a:latin typeface="Roboto Condensed"/>
              </a:rPr>
              <a:t> eki ile yapılır.</a:t>
            </a:r>
          </a:p>
          <a:p>
            <a:pPr>
              <a:lnSpc>
                <a:spcPct val="150000"/>
              </a:lnSpc>
              <a:spcBef>
                <a:spcPts val="0"/>
              </a:spcBef>
            </a:pPr>
            <a:r>
              <a:rPr lang="tr-TR" b="1" dirty="0">
                <a:solidFill>
                  <a:srgbClr val="2C2F34"/>
                </a:solidFill>
                <a:latin typeface="Roboto Condensed"/>
              </a:rPr>
              <a:t>Örnek fiil çekimi:</a:t>
            </a:r>
            <a:endParaRPr lang="tr-TR" dirty="0">
              <a:solidFill>
                <a:srgbClr val="2C2F34"/>
              </a:solidFill>
              <a:latin typeface="Roboto Condensed"/>
            </a:endParaRPr>
          </a:p>
          <a:p>
            <a:pPr marL="0" indent="0">
              <a:lnSpc>
                <a:spcPct val="150000"/>
              </a:lnSpc>
              <a:spcBef>
                <a:spcPts val="0"/>
              </a:spcBef>
              <a:buNone/>
            </a:pPr>
            <a:r>
              <a:rPr lang="tr-TR" dirty="0" smtClean="0">
                <a:solidFill>
                  <a:srgbClr val="2C2F34"/>
                </a:solidFill>
                <a:latin typeface="Roboto Condensed"/>
              </a:rPr>
              <a:t>	gel-</a:t>
            </a:r>
            <a:r>
              <a:rPr lang="tr-TR" dirty="0">
                <a:solidFill>
                  <a:srgbClr val="2C2F34"/>
                </a:solidFill>
                <a:latin typeface="Roboto Condensed"/>
              </a:rPr>
              <a:t>(i)-yor-um</a:t>
            </a:r>
          </a:p>
          <a:p>
            <a:pPr marL="0" indent="0">
              <a:lnSpc>
                <a:spcPct val="150000"/>
              </a:lnSpc>
              <a:spcBef>
                <a:spcPts val="0"/>
              </a:spcBef>
              <a:buNone/>
            </a:pPr>
            <a:r>
              <a:rPr lang="tr-TR" dirty="0" smtClean="0">
                <a:solidFill>
                  <a:srgbClr val="2C2F34"/>
                </a:solidFill>
                <a:latin typeface="Roboto Condensed"/>
              </a:rPr>
              <a:t>	gel-</a:t>
            </a:r>
            <a:r>
              <a:rPr lang="tr-TR" dirty="0">
                <a:solidFill>
                  <a:srgbClr val="2C2F34"/>
                </a:solidFill>
                <a:latin typeface="Roboto Condensed"/>
              </a:rPr>
              <a:t>(i)-yor-sun</a:t>
            </a:r>
          </a:p>
          <a:p>
            <a:pPr marL="0" indent="0">
              <a:lnSpc>
                <a:spcPct val="150000"/>
              </a:lnSpc>
              <a:spcBef>
                <a:spcPts val="0"/>
              </a:spcBef>
              <a:buNone/>
            </a:pPr>
            <a:r>
              <a:rPr lang="tr-TR" dirty="0" smtClean="0">
                <a:solidFill>
                  <a:srgbClr val="2C2F34"/>
                </a:solidFill>
                <a:latin typeface="Roboto Condensed"/>
              </a:rPr>
              <a:t>	gel-</a:t>
            </a:r>
            <a:r>
              <a:rPr lang="tr-TR" dirty="0">
                <a:solidFill>
                  <a:srgbClr val="2C2F34"/>
                </a:solidFill>
                <a:latin typeface="Roboto Condensed"/>
              </a:rPr>
              <a:t>(i)-yor</a:t>
            </a:r>
          </a:p>
          <a:p>
            <a:pPr marL="0" indent="0">
              <a:lnSpc>
                <a:spcPct val="150000"/>
              </a:lnSpc>
              <a:spcBef>
                <a:spcPts val="0"/>
              </a:spcBef>
              <a:buNone/>
            </a:pPr>
            <a:r>
              <a:rPr lang="tr-TR" dirty="0" smtClean="0">
                <a:solidFill>
                  <a:srgbClr val="2C2F34"/>
                </a:solidFill>
                <a:latin typeface="Roboto Condensed"/>
              </a:rPr>
              <a:t>	gel-</a:t>
            </a:r>
            <a:r>
              <a:rPr lang="tr-TR" dirty="0">
                <a:solidFill>
                  <a:srgbClr val="2C2F34"/>
                </a:solidFill>
                <a:latin typeface="Roboto Condensed"/>
              </a:rPr>
              <a:t>(i)-yor-uz</a:t>
            </a:r>
          </a:p>
          <a:p>
            <a:pPr marL="0" indent="0">
              <a:lnSpc>
                <a:spcPct val="150000"/>
              </a:lnSpc>
              <a:spcBef>
                <a:spcPts val="0"/>
              </a:spcBef>
              <a:buNone/>
            </a:pPr>
            <a:r>
              <a:rPr lang="tr-TR" dirty="0" smtClean="0">
                <a:solidFill>
                  <a:srgbClr val="2C2F34"/>
                </a:solidFill>
                <a:latin typeface="Roboto Condensed"/>
              </a:rPr>
              <a:t>	gel-</a:t>
            </a:r>
            <a:r>
              <a:rPr lang="tr-TR" dirty="0">
                <a:solidFill>
                  <a:srgbClr val="2C2F34"/>
                </a:solidFill>
                <a:latin typeface="Roboto Condensed"/>
              </a:rPr>
              <a:t>(i)-yor-sunuz</a:t>
            </a:r>
          </a:p>
          <a:p>
            <a:pPr marL="0" indent="0">
              <a:lnSpc>
                <a:spcPct val="150000"/>
              </a:lnSpc>
              <a:spcBef>
                <a:spcPts val="0"/>
              </a:spcBef>
              <a:buNone/>
            </a:pPr>
            <a:r>
              <a:rPr lang="tr-TR" dirty="0" smtClean="0">
                <a:solidFill>
                  <a:srgbClr val="2C2F34"/>
                </a:solidFill>
                <a:latin typeface="Roboto Condensed"/>
              </a:rPr>
              <a:t>	gel-</a:t>
            </a:r>
            <a:r>
              <a:rPr lang="tr-TR" dirty="0">
                <a:solidFill>
                  <a:srgbClr val="2C2F34"/>
                </a:solidFill>
                <a:latin typeface="Roboto Condensed"/>
              </a:rPr>
              <a:t>(i)-yor-lar</a:t>
            </a:r>
          </a:p>
          <a:p>
            <a:pPr>
              <a:lnSpc>
                <a:spcPct val="170000"/>
              </a:lnSpc>
              <a:spcBef>
                <a:spcPts val="0"/>
              </a:spcBef>
            </a:pPr>
            <a:r>
              <a:rPr lang="tr-TR" b="1" dirty="0">
                <a:solidFill>
                  <a:srgbClr val="2C2F34"/>
                </a:solidFill>
                <a:latin typeface="Roboto Condensed"/>
              </a:rPr>
              <a:t>Örnek:</a:t>
            </a:r>
            <a:endParaRPr lang="tr-TR" dirty="0">
              <a:solidFill>
                <a:srgbClr val="2C2F34"/>
              </a:solidFill>
              <a:latin typeface="Roboto Condensed"/>
            </a:endParaRPr>
          </a:p>
          <a:p>
            <a:pPr marL="0" indent="0">
              <a:lnSpc>
                <a:spcPct val="170000"/>
              </a:lnSpc>
              <a:spcBef>
                <a:spcPts val="0"/>
              </a:spcBef>
              <a:buNone/>
            </a:pPr>
            <a:r>
              <a:rPr lang="tr-TR" dirty="0">
                <a:solidFill>
                  <a:srgbClr val="2C2F34"/>
                </a:solidFill>
                <a:latin typeface="Roboto Condensed"/>
              </a:rPr>
              <a:t>Gördüler ki namus için durmu</a:t>
            </a:r>
            <a:r>
              <a:rPr lang="tr-TR" dirty="0">
                <a:solidFill>
                  <a:srgbClr val="FF0000"/>
                </a:solidFill>
                <a:latin typeface="Roboto Condensed"/>
              </a:rPr>
              <a:t>yor</a:t>
            </a:r>
            <a:r>
              <a:rPr lang="tr-TR" dirty="0">
                <a:solidFill>
                  <a:srgbClr val="2C2F34"/>
                </a:solidFill>
                <a:latin typeface="Roboto Condensed"/>
              </a:rPr>
              <a:t>.</a:t>
            </a:r>
          </a:p>
          <a:p>
            <a:pPr marL="0" indent="0">
              <a:lnSpc>
                <a:spcPct val="170000"/>
              </a:lnSpc>
              <a:spcBef>
                <a:spcPts val="0"/>
              </a:spcBef>
              <a:buNone/>
            </a:pPr>
            <a:r>
              <a:rPr lang="tr-TR" dirty="0" smtClean="0">
                <a:solidFill>
                  <a:srgbClr val="2C2F34"/>
                </a:solidFill>
                <a:latin typeface="Roboto Condensed"/>
              </a:rPr>
              <a:t>	Anlamı</a:t>
            </a:r>
            <a:r>
              <a:rPr lang="tr-TR" dirty="0" smtClean="0">
                <a:solidFill>
                  <a:srgbClr val="FF0000"/>
                </a:solidFill>
                <a:latin typeface="Roboto Condensed"/>
              </a:rPr>
              <a:t>yor</a:t>
            </a:r>
            <a:r>
              <a:rPr lang="tr-TR" dirty="0" smtClean="0">
                <a:solidFill>
                  <a:srgbClr val="2C2F34"/>
                </a:solidFill>
                <a:latin typeface="Roboto Condensed"/>
              </a:rPr>
              <a:t>um </a:t>
            </a:r>
            <a:r>
              <a:rPr lang="tr-TR" dirty="0">
                <a:solidFill>
                  <a:srgbClr val="2C2F34"/>
                </a:solidFill>
                <a:latin typeface="Roboto Condensed"/>
              </a:rPr>
              <a:t>dilinden artık, /Geceyi saran güzelliğin.</a:t>
            </a:r>
          </a:p>
          <a:p>
            <a:pPr marL="0" indent="0">
              <a:lnSpc>
                <a:spcPct val="170000"/>
              </a:lnSpc>
              <a:spcBef>
                <a:spcPts val="0"/>
              </a:spcBef>
              <a:buNone/>
            </a:pPr>
            <a:r>
              <a:rPr lang="tr-TR" dirty="0" smtClean="0">
                <a:solidFill>
                  <a:srgbClr val="2C2F34"/>
                </a:solidFill>
                <a:latin typeface="Roboto Condensed"/>
              </a:rPr>
              <a:t>	Ders </a:t>
            </a:r>
            <a:r>
              <a:rPr lang="tr-TR" dirty="0">
                <a:solidFill>
                  <a:srgbClr val="2C2F34"/>
                </a:solidFill>
                <a:latin typeface="Roboto Condensed"/>
              </a:rPr>
              <a:t>çalış</a:t>
            </a:r>
            <a:r>
              <a:rPr lang="tr-TR" dirty="0">
                <a:solidFill>
                  <a:srgbClr val="FF0000"/>
                </a:solidFill>
                <a:latin typeface="Roboto Condensed"/>
              </a:rPr>
              <a:t>makta</a:t>
            </a:r>
            <a:r>
              <a:rPr lang="tr-TR" dirty="0">
                <a:solidFill>
                  <a:srgbClr val="2C2F34"/>
                </a:solidFill>
                <a:latin typeface="Roboto Condensed"/>
              </a:rPr>
              <a:t>yım.</a:t>
            </a:r>
          </a:p>
          <a:p>
            <a:endParaRPr lang="tr-TR" dirty="0"/>
          </a:p>
        </p:txBody>
      </p:sp>
    </p:spTree>
    <p:extLst>
      <p:ext uri="{BB962C8B-B14F-4D97-AF65-F5344CB8AC3E}">
        <p14:creationId xmlns:p14="http://schemas.microsoft.com/office/powerpoint/2010/main" val="35041332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lstStyle/>
          <a:p>
            <a:r>
              <a:rPr lang="tr-TR" sz="2800" b="1" dirty="0">
                <a:solidFill>
                  <a:srgbClr val="FF0000"/>
                </a:solidFill>
                <a:latin typeface="Roboto Condensed"/>
                <a:ea typeface="Times New Roman"/>
                <a:cs typeface="Times New Roman"/>
              </a:rPr>
              <a:t>4. Gelecek Zaman Eki: “-acak/ecek</a:t>
            </a:r>
            <a:endParaRPr lang="tr-TR" dirty="0">
              <a:solidFill>
                <a:srgbClr val="FF0000"/>
              </a:solidFill>
            </a:endParaRPr>
          </a:p>
        </p:txBody>
      </p:sp>
      <p:sp>
        <p:nvSpPr>
          <p:cNvPr id="3" name="İçerik Yer Tutucusu 2"/>
          <p:cNvSpPr>
            <a:spLocks noGrp="1"/>
          </p:cNvSpPr>
          <p:nvPr>
            <p:ph idx="1"/>
          </p:nvPr>
        </p:nvSpPr>
        <p:spPr>
          <a:xfrm>
            <a:off x="0" y="908720"/>
            <a:ext cx="9144000" cy="5832648"/>
          </a:xfrm>
        </p:spPr>
        <p:txBody>
          <a:bodyPr>
            <a:normAutofit fontScale="55000" lnSpcReduction="20000"/>
          </a:bodyPr>
          <a:lstStyle/>
          <a:p>
            <a:pPr marL="0" indent="0">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Fiil kök veya gövdesine gelerek daha sonra yapılacak olan bir işin vb. bildirilmesini sağlar: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Oraya </a:t>
            </a:r>
            <a:r>
              <a:rPr lang="tr-TR" b="1" dirty="0" smtClean="0">
                <a:solidFill>
                  <a:srgbClr val="2C2F34"/>
                </a:solidFill>
                <a:effectLst/>
                <a:latin typeface="Roboto Condensed"/>
                <a:ea typeface="Times New Roman"/>
                <a:cs typeface="Times New Roman"/>
              </a:rPr>
              <a:t>gideceğim</a:t>
            </a:r>
            <a:r>
              <a:rPr lang="tr-TR" dirty="0" smtClean="0">
                <a:solidFill>
                  <a:srgbClr val="2C2F34"/>
                </a:solidFill>
                <a:effectLst/>
                <a:latin typeface="Roboto Condensed"/>
                <a:ea typeface="Times New Roman"/>
                <a:cs typeface="Times New Roman"/>
              </a:rPr>
              <a:t> ve onu </a:t>
            </a:r>
            <a:r>
              <a:rPr lang="tr-TR" b="1" dirty="0" smtClean="0">
                <a:solidFill>
                  <a:srgbClr val="2C2F34"/>
                </a:solidFill>
                <a:effectLst/>
                <a:latin typeface="Roboto Condensed"/>
                <a:ea typeface="Times New Roman"/>
                <a:cs typeface="Times New Roman"/>
              </a:rPr>
              <a:t>göreceğim</a:t>
            </a:r>
            <a:r>
              <a:rPr lang="tr-TR" dirty="0" smtClean="0">
                <a:solidFill>
                  <a:srgbClr val="2C2F34"/>
                </a:solidFill>
                <a:effectLst/>
                <a:latin typeface="Roboto Condensed"/>
                <a:ea typeface="Times New Roman"/>
                <a:cs typeface="Times New Roman"/>
              </a:rPr>
              <a:t>.</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Bilmez ki giden sevgililer </a:t>
            </a:r>
            <a:r>
              <a:rPr lang="tr-TR" b="1" dirty="0" smtClean="0">
                <a:solidFill>
                  <a:srgbClr val="2C2F34"/>
                </a:solidFill>
                <a:effectLst/>
                <a:latin typeface="Roboto Condensed"/>
                <a:ea typeface="Times New Roman"/>
                <a:cs typeface="Times New Roman"/>
              </a:rPr>
              <a:t>dönmeyecekler</a:t>
            </a:r>
            <a:r>
              <a:rPr lang="tr-TR" dirty="0" smtClean="0">
                <a:solidFill>
                  <a:srgbClr val="2C2F34"/>
                </a:solidFill>
                <a:effectLst/>
                <a:latin typeface="Roboto Condensed"/>
                <a:ea typeface="Times New Roman"/>
                <a:cs typeface="Times New Roman"/>
              </a:rPr>
              <a:t>.</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Ömrüm böyle esrarlı </a:t>
            </a:r>
            <a:r>
              <a:rPr lang="tr-TR" b="1" dirty="0" smtClean="0">
                <a:solidFill>
                  <a:srgbClr val="2C2F34"/>
                </a:solidFill>
                <a:effectLst/>
                <a:latin typeface="Roboto Condensed"/>
                <a:ea typeface="Times New Roman"/>
                <a:cs typeface="Times New Roman"/>
              </a:rPr>
              <a:t>geçecek</a:t>
            </a:r>
            <a:r>
              <a:rPr lang="tr-TR" dirty="0" smtClean="0">
                <a:solidFill>
                  <a:srgbClr val="2C2F34"/>
                </a:solidFill>
                <a:effectLst/>
                <a:latin typeface="Roboto Condensed"/>
                <a:ea typeface="Times New Roman"/>
                <a:cs typeface="Times New Roman"/>
              </a:rPr>
              <a:t> ses vermeden.</a:t>
            </a:r>
            <a:endParaRPr lang="tr-TR" sz="2400" dirty="0">
              <a:ea typeface="Calibri"/>
              <a:cs typeface="Times New Roman"/>
            </a:endParaRPr>
          </a:p>
          <a:p>
            <a:pPr marL="0" indent="0">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Zaman anlamını kaybedip yapım eki olarak da kullanılır; sıfat-filler yapar; bu sıfat-fiiller isimleşebilir: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Sana dar gelmeyecek makberi kimler kazsın?</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Buralar yaşanılacak yerler değil.</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Geleceğini garantiye almalısın.</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Alacaklı gibi duruyorsun.</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Soğuk içecekler satılır mı burada?</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Yakacakları yazdan hazırlamalı.</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2500524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964488" cy="6858000"/>
          </a:xfrm>
        </p:spPr>
        <p:txBody>
          <a:bodyPr>
            <a:normAutofit fontScale="70000" lnSpcReduction="20000"/>
          </a:bodyPr>
          <a:lstStyle/>
          <a:p>
            <a:pPr marL="0" indent="0" algn="just">
              <a:lnSpc>
                <a:spcPct val="160000"/>
              </a:lnSpc>
              <a:spcBef>
                <a:spcPts val="0"/>
              </a:spcBef>
              <a:buNone/>
            </a:pPr>
            <a:r>
              <a:rPr lang="tr-TR" dirty="0" smtClean="0">
                <a:solidFill>
                  <a:srgbClr val="2C2F34"/>
                </a:solidFill>
                <a:latin typeface="Roboto Condensed"/>
              </a:rPr>
              <a:t>	Fiilin </a:t>
            </a:r>
            <a:r>
              <a:rPr lang="tr-TR" dirty="0">
                <a:solidFill>
                  <a:srgbClr val="2C2F34"/>
                </a:solidFill>
                <a:latin typeface="Roboto Condensed"/>
              </a:rPr>
              <a:t>gelecek zamanda yapılacağını bildirir. Anlatım önce, fiil sonra gerçekleşir.</a:t>
            </a:r>
          </a:p>
          <a:p>
            <a:pPr algn="just">
              <a:lnSpc>
                <a:spcPct val="160000"/>
              </a:lnSpc>
              <a:spcBef>
                <a:spcPts val="0"/>
              </a:spcBef>
            </a:pPr>
            <a:r>
              <a:rPr lang="tr-TR" b="1" dirty="0">
                <a:solidFill>
                  <a:srgbClr val="2C2F34"/>
                </a:solidFill>
                <a:latin typeface="Roboto Condensed"/>
              </a:rPr>
              <a:t>Örnek fiil çekimi:</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gel-eceğ-im</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gel-ecek-sin</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gel-ecek</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gel-eceğ-iz</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gel-ecek-siniz</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gel-ecek-ler</a:t>
            </a:r>
            <a:endParaRPr lang="tr-TR" dirty="0">
              <a:solidFill>
                <a:srgbClr val="2C2F34"/>
              </a:solidFill>
              <a:latin typeface="Roboto Condensed"/>
            </a:endParaRPr>
          </a:p>
          <a:p>
            <a:pPr algn="just">
              <a:lnSpc>
                <a:spcPct val="160000"/>
              </a:lnSpc>
              <a:spcBef>
                <a:spcPts val="0"/>
              </a:spcBef>
            </a:pPr>
            <a:r>
              <a:rPr lang="tr-TR" b="1" dirty="0">
                <a:solidFill>
                  <a:srgbClr val="2C2F34"/>
                </a:solidFill>
                <a:latin typeface="Roboto Condensed"/>
              </a:rPr>
              <a:t>Örnek:</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Canavarların </a:t>
            </a:r>
            <a:r>
              <a:rPr lang="tr-TR" dirty="0">
                <a:solidFill>
                  <a:srgbClr val="2C2F34"/>
                </a:solidFill>
                <a:latin typeface="Roboto Condensed"/>
              </a:rPr>
              <a:t>sultanı aslandır, onunla da oyun göstersin, kızı ondan sonra ver</a:t>
            </a:r>
            <a:r>
              <a:rPr lang="tr-TR" dirty="0">
                <a:solidFill>
                  <a:srgbClr val="FF0000"/>
                </a:solidFill>
                <a:latin typeface="Roboto Condensed"/>
              </a:rPr>
              <a:t>eceğ</a:t>
            </a:r>
            <a:r>
              <a:rPr lang="tr-TR" dirty="0">
                <a:solidFill>
                  <a:srgbClr val="2C2F34"/>
                </a:solidFill>
                <a:latin typeface="Roboto Condensed"/>
              </a:rPr>
              <a:t>im. Onların övgülerine inanmay</a:t>
            </a:r>
            <a:r>
              <a:rPr lang="tr-TR" dirty="0">
                <a:solidFill>
                  <a:srgbClr val="FF0000"/>
                </a:solidFill>
                <a:latin typeface="Roboto Condensed"/>
              </a:rPr>
              <a:t>acak</a:t>
            </a:r>
            <a:r>
              <a:rPr lang="tr-TR" dirty="0">
                <a:solidFill>
                  <a:srgbClr val="2C2F34"/>
                </a:solidFill>
                <a:latin typeface="Roboto Condensed"/>
              </a:rPr>
              <a:t>, hayallerini hele hiç anlamay</a:t>
            </a:r>
            <a:r>
              <a:rPr lang="tr-TR" dirty="0">
                <a:solidFill>
                  <a:srgbClr val="FF0000"/>
                </a:solidFill>
                <a:latin typeface="Roboto Condensed"/>
              </a:rPr>
              <a:t>acak</a:t>
            </a:r>
            <a:r>
              <a:rPr lang="tr-TR" dirty="0">
                <a:solidFill>
                  <a:srgbClr val="2C2F34"/>
                </a:solidFill>
                <a:latin typeface="Roboto Condensed"/>
              </a:rPr>
              <a:t>…</a:t>
            </a:r>
          </a:p>
          <a:p>
            <a:endParaRPr lang="tr-TR" dirty="0"/>
          </a:p>
        </p:txBody>
      </p:sp>
    </p:spTree>
    <p:extLst>
      <p:ext uri="{BB962C8B-B14F-4D97-AF65-F5344CB8AC3E}">
        <p14:creationId xmlns:p14="http://schemas.microsoft.com/office/powerpoint/2010/main" val="3597318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8640"/>
            <a:ext cx="8229600" cy="720080"/>
          </a:xfrm>
        </p:spPr>
        <p:txBody>
          <a:bodyPr>
            <a:normAutofit fontScale="90000"/>
          </a:bodyPr>
          <a:lstStyle/>
          <a:p>
            <a:r>
              <a:rPr lang="tr-TR" sz="2800" b="1" dirty="0" smtClean="0">
                <a:solidFill>
                  <a:srgbClr val="FF0000"/>
                </a:solidFill>
                <a:effectLst/>
                <a:latin typeface="Roboto Condensed"/>
                <a:ea typeface="Times New Roman"/>
                <a:cs typeface="Times New Roman"/>
              </a:rPr>
              <a:t>5. Geniş Zaman Eki: “-r” ; “-ar/-er”; “-ır/-ir/-ur/-ür”</a:t>
            </a:r>
            <a:r>
              <a:rPr lang="tr-TR" sz="2800" dirty="0" smtClean="0">
                <a:solidFill>
                  <a:srgbClr val="FF0000"/>
                </a:solidFill>
                <a:ea typeface="Calibri"/>
                <a:cs typeface="Times New Roman"/>
              </a:rPr>
              <a:t/>
            </a:r>
            <a:br>
              <a:rPr lang="tr-TR" sz="2800" dirty="0" smtClean="0">
                <a:solidFill>
                  <a:srgbClr val="FF0000"/>
                </a:solidFill>
                <a:ea typeface="Calibri"/>
                <a:cs typeface="Times New Roman"/>
              </a:rPr>
            </a:br>
            <a:endParaRPr lang="tr-TR" sz="2800" dirty="0">
              <a:solidFill>
                <a:srgbClr val="FF0000"/>
              </a:solidFill>
            </a:endParaRPr>
          </a:p>
        </p:txBody>
      </p:sp>
      <p:sp>
        <p:nvSpPr>
          <p:cNvPr id="3" name="İçerik Yer Tutucusu 2"/>
          <p:cNvSpPr>
            <a:spLocks noGrp="1"/>
          </p:cNvSpPr>
          <p:nvPr>
            <p:ph idx="1"/>
          </p:nvPr>
        </p:nvSpPr>
        <p:spPr>
          <a:xfrm>
            <a:off x="2316" y="620688"/>
            <a:ext cx="9144000" cy="6093296"/>
          </a:xfrm>
        </p:spPr>
        <p:txBody>
          <a:bodyPr>
            <a:normAutofit fontScale="77500" lnSpcReduction="20000"/>
          </a:bodyPr>
          <a:lstStyle/>
          <a:p>
            <a:pPr marL="0" indent="0">
              <a:lnSpc>
                <a:spcPct val="15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Fiil kök veya gövdesine gelerek söz konusu olan işin vb. geçmiş, şimdiki ve gelecek zamanların tümüne ait olduğunun, yani her zaman tekrarlandığının bildirilmesini sağlar: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Seni ancak ebediyyetler </a:t>
            </a:r>
            <a:r>
              <a:rPr lang="tr-TR" b="1" dirty="0" smtClean="0">
                <a:solidFill>
                  <a:srgbClr val="2C2F34"/>
                </a:solidFill>
                <a:effectLst/>
                <a:latin typeface="Roboto Condensed"/>
                <a:ea typeface="Times New Roman"/>
                <a:cs typeface="Times New Roman"/>
              </a:rPr>
              <a:t>eder</a:t>
            </a:r>
            <a:r>
              <a:rPr lang="tr-TR" dirty="0" smtClean="0">
                <a:solidFill>
                  <a:srgbClr val="2C2F34"/>
                </a:solidFill>
                <a:effectLst/>
                <a:latin typeface="Roboto Condensed"/>
                <a:ea typeface="Times New Roman"/>
                <a:cs typeface="Times New Roman"/>
              </a:rPr>
              <a:t> istiab.</a:t>
            </a:r>
            <a:endParaRPr lang="tr-TR" sz="2400" dirty="0">
              <a:ea typeface="Calibri"/>
              <a:cs typeface="Times New Roman"/>
            </a:endParaRPr>
          </a:p>
          <a:p>
            <a:pPr marL="0" lvl="0" indent="0">
              <a:lnSpc>
                <a:spcPct val="150000"/>
              </a:lnSpc>
              <a:spcBef>
                <a:spcPts val="0"/>
              </a:spcBef>
              <a:buSzPts val="1000"/>
              <a:buNone/>
              <a:tabLst>
                <a:tab pos="457200" algn="l"/>
              </a:tabLst>
            </a:pPr>
            <a:r>
              <a:rPr lang="tr-TR" b="1" dirty="0" smtClean="0">
                <a:solidFill>
                  <a:srgbClr val="2C2F34"/>
                </a:solidFill>
                <a:effectLst/>
                <a:latin typeface="Roboto Condensed"/>
                <a:ea typeface="Times New Roman"/>
                <a:cs typeface="Times New Roman"/>
              </a:rPr>
              <a:t>	Ağlarım</a:t>
            </a: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ağlatamam</a:t>
            </a: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hissederim</a:t>
            </a: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söyleyemem</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Yaş otuz beş! yolun yarısı </a:t>
            </a:r>
            <a:r>
              <a:rPr lang="tr-TR" b="1" dirty="0" smtClean="0">
                <a:solidFill>
                  <a:srgbClr val="2C2F34"/>
                </a:solidFill>
                <a:effectLst/>
                <a:latin typeface="Roboto Condensed"/>
                <a:ea typeface="Times New Roman"/>
                <a:cs typeface="Times New Roman"/>
              </a:rPr>
              <a:t>eder</a:t>
            </a:r>
            <a:r>
              <a:rPr lang="tr-TR" dirty="0" smtClean="0">
                <a:solidFill>
                  <a:srgbClr val="2C2F34"/>
                </a:solidFill>
                <a:effectLst/>
                <a:latin typeface="Roboto Condensed"/>
                <a:ea typeface="Times New Roman"/>
                <a:cs typeface="Times New Roman"/>
              </a:rPr>
              <a:t>.</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Hiç yolcusu yokmuş gibi sessizce </a:t>
            </a:r>
            <a:r>
              <a:rPr lang="tr-TR" b="1" dirty="0" smtClean="0">
                <a:solidFill>
                  <a:srgbClr val="2C2F34"/>
                </a:solidFill>
                <a:effectLst/>
                <a:latin typeface="Roboto Condensed"/>
                <a:ea typeface="Times New Roman"/>
                <a:cs typeface="Times New Roman"/>
              </a:rPr>
              <a:t>alır</a:t>
            </a:r>
            <a:r>
              <a:rPr lang="tr-TR" dirty="0" smtClean="0">
                <a:solidFill>
                  <a:srgbClr val="2C2F34"/>
                </a:solidFill>
                <a:effectLst/>
                <a:latin typeface="Roboto Condensed"/>
                <a:ea typeface="Times New Roman"/>
                <a:cs typeface="Times New Roman"/>
              </a:rPr>
              <a:t> yol;</a:t>
            </a:r>
          </a:p>
          <a:p>
            <a:pPr marL="0" lvl="0" indent="0">
              <a:lnSpc>
                <a:spcPct val="150000"/>
              </a:lnSpc>
              <a:spcBef>
                <a:spcPts val="0"/>
              </a:spcBef>
              <a:buSzPts val="1000"/>
              <a:buNone/>
              <a:tabLst>
                <a:tab pos="457200" algn="l"/>
              </a:tabLst>
            </a:pPr>
            <a:r>
              <a:rPr lang="tr-TR" b="1" dirty="0">
                <a:solidFill>
                  <a:srgbClr val="2C2F34"/>
                </a:solidFill>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Sallanmaz</a:t>
            </a:r>
            <a:r>
              <a:rPr lang="tr-TR" dirty="0" smtClean="0">
                <a:solidFill>
                  <a:srgbClr val="2C2F34"/>
                </a:solidFill>
                <a:effectLst/>
                <a:latin typeface="Roboto Condensed"/>
                <a:ea typeface="Times New Roman"/>
                <a:cs typeface="Times New Roman"/>
              </a:rPr>
              <a:t> o kalkışta ne mendil ne de bir kol.</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Her duvar, her kovukta şimdi niye</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Bir büyük göz niyaz </a:t>
            </a:r>
            <a:r>
              <a:rPr lang="tr-TR" b="1" dirty="0" smtClean="0">
                <a:solidFill>
                  <a:srgbClr val="2C2F34"/>
                </a:solidFill>
                <a:effectLst/>
                <a:latin typeface="Roboto Condensed"/>
                <a:ea typeface="Times New Roman"/>
                <a:cs typeface="Times New Roman"/>
              </a:rPr>
              <a:t>eder</a:t>
            </a: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ağlar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“Bitsin artık bu gizli şüphe!” diye?</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14128469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252520" cy="6858000"/>
          </a:xfrm>
        </p:spPr>
        <p:txBody>
          <a:bodyPr>
            <a:normAutofit fontScale="47500" lnSpcReduction="20000"/>
          </a:bodyPr>
          <a:lstStyle/>
          <a:p>
            <a:pPr marL="0" indent="0">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Bu ek zaman anlamını yitirip yapım eki olarak da kullanılarak sıfat-fiiller yapar; bu sıfat-fiiller de isimleşebilir:</a:t>
            </a:r>
            <a:endParaRPr lang="tr-TR" sz="2400" dirty="0" smtClean="0">
              <a:ea typeface="Times New Roman"/>
              <a:cs typeface="Times New Roman"/>
            </a:endParaRPr>
          </a:p>
          <a:p>
            <a:pPr marL="0" indent="0">
              <a:lnSpc>
                <a:spcPct val="170000"/>
              </a:lnSpc>
              <a:spcBef>
                <a:spcPts val="0"/>
              </a:spcBef>
              <a:buNone/>
            </a:pPr>
            <a:r>
              <a:rPr lang="tr-TR" sz="2400" dirty="0" smtClean="0">
                <a:solidFill>
                  <a:srgbClr val="2C2F34"/>
                </a:solidFill>
                <a:latin typeface="Roboto Condensed"/>
                <a:ea typeface="Times New Roman"/>
                <a:cs typeface="Times New Roman"/>
              </a:rPr>
              <a:t>              </a:t>
            </a:r>
            <a:r>
              <a:rPr lang="tr-TR" dirty="0" smtClean="0">
                <a:solidFill>
                  <a:srgbClr val="2C2F34"/>
                </a:solidFill>
                <a:effectLst/>
                <a:latin typeface="Roboto Condensed"/>
                <a:ea typeface="Times New Roman"/>
                <a:cs typeface="Times New Roman"/>
              </a:rPr>
              <a:t>Benzer soruları daha önce cevaplamıştım.</a:t>
            </a:r>
            <a:endParaRPr lang="tr-TR" sz="20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Seninki çekilir dert değil.</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Okur yazar oranı sürekli artıyor.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Uy</a:t>
            </a:r>
            <a:r>
              <a:rPr lang="tr-TR" b="1" dirty="0" smtClean="0">
                <a:solidFill>
                  <a:srgbClr val="2C2F34"/>
                </a:solidFill>
                <a:effectLst/>
                <a:latin typeface="Roboto Condensed"/>
                <a:ea typeface="Times New Roman"/>
                <a:cs typeface="Times New Roman"/>
              </a:rPr>
              <a:t>ur</a:t>
            </a:r>
            <a:r>
              <a:rPr lang="tr-TR" dirty="0" smtClean="0">
                <a:solidFill>
                  <a:srgbClr val="2C2F34"/>
                </a:solidFill>
                <a:effectLst/>
                <a:latin typeface="Roboto Condensed"/>
                <a:ea typeface="Times New Roman"/>
                <a:cs typeface="Times New Roman"/>
              </a:rPr>
              <a:t>gez</a:t>
            </a:r>
            <a:r>
              <a:rPr lang="tr-TR" b="1" dirty="0" smtClean="0">
                <a:solidFill>
                  <a:srgbClr val="2C2F34"/>
                </a:solidFill>
                <a:effectLst/>
                <a:latin typeface="Roboto Condensed"/>
                <a:ea typeface="Times New Roman"/>
                <a:cs typeface="Times New Roman"/>
              </a:rPr>
              <a:t>er</a:t>
            </a:r>
            <a:r>
              <a:rPr lang="tr-TR" dirty="0" smtClean="0">
                <a:solidFill>
                  <a:srgbClr val="2C2F34"/>
                </a:solidFill>
                <a:effectLst/>
                <a:latin typeface="Roboto Condensed"/>
                <a:ea typeface="Times New Roman"/>
                <a:cs typeface="Times New Roman"/>
              </a:rPr>
              <a:t>, uçaksavar, yanardöner, benzerleri…</a:t>
            </a:r>
            <a:endParaRPr lang="tr-TR" sz="2400" dirty="0">
              <a:ea typeface="Calibri"/>
              <a:cs typeface="Times New Roman"/>
            </a:endParaRPr>
          </a:p>
          <a:p>
            <a:pPr marL="0" indent="0">
              <a:lnSpc>
                <a:spcPct val="170000"/>
              </a:lnSpc>
              <a:spcBef>
                <a:spcPts val="0"/>
              </a:spcBef>
              <a:buNone/>
            </a:pPr>
            <a:r>
              <a:rPr lang="tr-TR" b="1" dirty="0" smtClean="0">
                <a:solidFill>
                  <a:srgbClr val="2C2F34"/>
                </a:solidFill>
                <a:effectLst/>
                <a:latin typeface="Roboto Condensed"/>
                <a:ea typeface="Times New Roman"/>
                <a:cs typeface="Times New Roman"/>
              </a:rPr>
              <a:t>	• </a:t>
            </a:r>
            <a:r>
              <a:rPr lang="tr-TR" dirty="0" smtClean="0">
                <a:solidFill>
                  <a:srgbClr val="2C2F34"/>
                </a:solidFill>
                <a:effectLst/>
                <a:latin typeface="Roboto Condensed"/>
                <a:ea typeface="Times New Roman"/>
                <a:cs typeface="Times New Roman"/>
              </a:rPr>
              <a:t>Geniş zamanın olumsuz çekiminde bu ekin kullanımı biraz izah gerektirir. Bazı şahıslarda olumsuzluk ekinden sonra geniş zaman eki gelmezken bazılarında da “z” olarak kullanılır:</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Gel-i-r-im&gt;gel-me-m                     ek yok</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Gel-i-r-sin&gt;gel-me-z-sin                z</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Gel-i-r&gt;gel-me-z                            z</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Gel-i-r-iz&gt;gel-me-y-iz                    ek yok</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Gel-i-r-siniz&gt;gel-me-z-siniz           z</a:t>
            </a:r>
            <a:endParaRPr lang="tr-TR" sz="2400" dirty="0">
              <a:ea typeface="Calibri"/>
              <a:cs typeface="Times New Roman"/>
            </a:endParaRPr>
          </a:p>
          <a:p>
            <a:pPr marL="0" lvl="0" indent="0">
              <a:lnSpc>
                <a:spcPct val="17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Gel-i-r-ler&gt;gel-me-z-ler                 z</a:t>
            </a:r>
            <a:endParaRPr lang="tr-TR" sz="2400" dirty="0">
              <a:ea typeface="Calibri"/>
              <a:cs typeface="Times New Roman"/>
            </a:endParaRPr>
          </a:p>
          <a:p>
            <a:pPr marL="0" indent="0">
              <a:lnSpc>
                <a:spcPct val="170000"/>
              </a:lnSpc>
              <a:spcBef>
                <a:spcPts val="0"/>
              </a:spcBef>
              <a:buNone/>
            </a:pPr>
            <a:r>
              <a:rPr lang="tr-TR" dirty="0" smtClean="0">
                <a:solidFill>
                  <a:srgbClr val="2C2F34"/>
                </a:solidFill>
                <a:effectLst/>
                <a:latin typeface="Roboto Condensed"/>
                <a:ea typeface="Times New Roman"/>
                <a:cs typeface="Times New Roman"/>
              </a:rPr>
              <a:t>	Hiç yolcusu yokmuş gibi sessizce alır yol;</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Sallanmaz o kalkışta ne mendil ne de bir kol.</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69449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fontScale="70000" lnSpcReduction="20000"/>
          </a:bodyPr>
          <a:lstStyle/>
          <a:p>
            <a:pPr>
              <a:lnSpc>
                <a:spcPct val="150000"/>
              </a:lnSpc>
              <a:spcBef>
                <a:spcPts val="0"/>
              </a:spcBef>
            </a:pPr>
            <a:r>
              <a:rPr lang="tr-TR" sz="2800" b="1" dirty="0" smtClean="0">
                <a:solidFill>
                  <a:srgbClr val="FFFFFF"/>
                </a:solidFill>
                <a:effectLst/>
                <a:latin typeface="Roboto Condensed"/>
                <a:ea typeface="Times New Roman"/>
                <a:cs typeface="Times New Roman"/>
              </a:rPr>
              <a:t>e) -</a:t>
            </a:r>
            <a:r>
              <a:rPr lang="tr-TR" sz="2800" b="1" dirty="0" smtClean="0">
                <a:solidFill>
                  <a:srgbClr val="FF0000"/>
                </a:solidFill>
                <a:effectLst/>
                <a:latin typeface="Roboto Condensed"/>
                <a:ea typeface="Times New Roman"/>
                <a:cs typeface="Times New Roman"/>
              </a:rPr>
              <a:t>-CE Eşitlik Hâl Eki</a:t>
            </a:r>
            <a:endParaRPr lang="tr-TR" sz="2400" dirty="0">
              <a:solidFill>
                <a:srgbClr val="FF0000"/>
              </a:solidFill>
              <a:ea typeface="Calibri"/>
              <a:cs typeface="Times New Roman"/>
            </a:endParaRPr>
          </a:p>
          <a:p>
            <a:pPr marL="0" indent="0">
              <a:lnSpc>
                <a:spcPct val="150000"/>
              </a:lnSpc>
              <a:spcBef>
                <a:spcPts val="0"/>
              </a:spcBef>
              <a:buNone/>
            </a:pPr>
            <a:r>
              <a:rPr lang="tr-TR" b="1" dirty="0" smtClean="0">
                <a:solidFill>
                  <a:srgbClr val="FF0000"/>
                </a:solidFill>
                <a:effectLst/>
                <a:latin typeface="Roboto Condensed"/>
                <a:ea typeface="Times New Roman"/>
                <a:cs typeface="Times New Roman"/>
              </a:rPr>
              <a:t>	</a:t>
            </a:r>
            <a:r>
              <a:rPr lang="tr-TR" b="1" dirty="0" smtClean="0">
                <a:effectLst/>
                <a:latin typeface="Roboto Condensed"/>
                <a:ea typeface="Times New Roman"/>
                <a:cs typeface="Times New Roman"/>
              </a:rPr>
              <a:t>» İsimlere ve isim soylu kelimelere </a:t>
            </a:r>
            <a:r>
              <a:rPr lang="tr-TR" b="1" dirty="0" smtClean="0">
                <a:solidFill>
                  <a:srgbClr val="2C2F34"/>
                </a:solidFill>
                <a:effectLst/>
                <a:latin typeface="Roboto Condensed"/>
                <a:ea typeface="Times New Roman"/>
                <a:cs typeface="Times New Roman"/>
              </a:rPr>
              <a:t>eklenerek çeşitli anlamlar katar. Türkçe’nin işlek eklerinden biridir. Bu eki alan kelimeler cümlede zarf tümleci ve yüklem olarak kullanılır. Tür olarak da isim, sıfat ve zarf türetir.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ben-ce, okul-ca, yurt-ça, sert-çe…</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Gibi, benzerlik anlamları katar: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Çocukça davranışları vardı.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İnsanca hareket etmeliyiz.</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Yüklem yapar: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Onun davranışları çok zaman delicedir.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Bakımında, yönüyle anlamı katar: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 sizden kiloca biraz daha düşük.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Akılca birbirinizden farkınız yok.</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5592496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0"/>
            <a:ext cx="8229600" cy="980728"/>
          </a:xfrm>
        </p:spPr>
        <p:txBody>
          <a:bodyPr>
            <a:normAutofit/>
          </a:bodyPr>
          <a:lstStyle/>
          <a:p>
            <a:r>
              <a:rPr lang="tr-TR" sz="2800" b="1" dirty="0" smtClean="0">
                <a:solidFill>
                  <a:srgbClr val="FF0000"/>
                </a:solidFill>
                <a:effectLst/>
                <a:latin typeface="Roboto Condensed"/>
                <a:ea typeface="Times New Roman"/>
                <a:cs typeface="Times New Roman"/>
              </a:rPr>
              <a:t>B) DİLEK KİP EKLERİ</a:t>
            </a:r>
            <a:r>
              <a:rPr lang="tr-TR" sz="2800" dirty="0" smtClean="0">
                <a:solidFill>
                  <a:srgbClr val="FF0000"/>
                </a:solidFill>
                <a:ea typeface="Calibri"/>
                <a:cs typeface="Times New Roman"/>
              </a:rPr>
              <a:t/>
            </a:r>
            <a:br>
              <a:rPr lang="tr-TR" sz="2800" dirty="0" smtClean="0">
                <a:solidFill>
                  <a:srgbClr val="FF0000"/>
                </a:solidFill>
                <a:ea typeface="Calibri"/>
                <a:cs typeface="Times New Roman"/>
              </a:rPr>
            </a:br>
            <a:endParaRPr lang="tr-TR" sz="2800" dirty="0">
              <a:solidFill>
                <a:srgbClr val="FF0000"/>
              </a:solidFill>
            </a:endParaRPr>
          </a:p>
        </p:txBody>
      </p:sp>
      <p:sp>
        <p:nvSpPr>
          <p:cNvPr id="3" name="İçerik Yer Tutucusu 2"/>
          <p:cNvSpPr>
            <a:spLocks noGrp="1"/>
          </p:cNvSpPr>
          <p:nvPr>
            <p:ph idx="1"/>
          </p:nvPr>
        </p:nvSpPr>
        <p:spPr>
          <a:xfrm>
            <a:off x="0" y="620688"/>
            <a:ext cx="9144000" cy="6237312"/>
          </a:xfrm>
        </p:spPr>
        <p:txBody>
          <a:bodyPr>
            <a:normAutofit lnSpcReduction="10000"/>
          </a:bodyPr>
          <a:lstStyle/>
          <a:p>
            <a:pPr>
              <a:lnSpc>
                <a:spcPct val="150000"/>
              </a:lnSpc>
              <a:spcBef>
                <a:spcPts val="0"/>
              </a:spcBef>
            </a:pPr>
            <a:r>
              <a:rPr lang="tr-TR" dirty="0" smtClean="0">
                <a:solidFill>
                  <a:srgbClr val="2C2F34"/>
                </a:solidFill>
                <a:effectLst/>
                <a:latin typeface="Roboto Condensed"/>
                <a:ea typeface="Times New Roman"/>
                <a:cs typeface="Times New Roman"/>
              </a:rPr>
              <a:t>Dilek kipleri, iş, oluşu, kılışı, durumu ve hareketi zamana bağlı olmadan, tasarı ve dilekle ilgili olarak bildiren kiplerdir.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Dilek kipleri dörde ayrılır:</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1-Dilek-şart kipi (-se, -sa)</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2-İstek kipi 	(-e, -a)</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3-Gereklilik kipi (-meli, -malı)</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4-Emir kipi-</a:t>
            </a:r>
            <a:endParaRPr lang="tr-TR" sz="2400" dirty="0">
              <a:ea typeface="Calibri"/>
              <a:cs typeface="Times New Roman"/>
            </a:endParaRPr>
          </a:p>
          <a:p>
            <a:pPr>
              <a:lnSpc>
                <a:spcPct val="150000"/>
              </a:lnSpc>
              <a:spcBef>
                <a:spcPts val="0"/>
              </a:spcBef>
            </a:pPr>
            <a:r>
              <a:rPr lang="tr-TR" dirty="0" smtClean="0">
                <a:solidFill>
                  <a:srgbClr val="2C2F34"/>
                </a:solidFill>
                <a:effectLst/>
                <a:latin typeface="Roboto Condensed"/>
                <a:ea typeface="Times New Roman"/>
                <a:cs typeface="Times New Roman"/>
              </a:rPr>
              <a:t>Bu kiplere ait ekler şunlardır:</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8845114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8229600" cy="1124744"/>
          </a:xfrm>
        </p:spPr>
        <p:txBody>
          <a:bodyPr>
            <a:normAutofit fontScale="90000"/>
          </a:bodyPr>
          <a:lstStyle/>
          <a:p>
            <a:r>
              <a:rPr lang="tr-TR" b="1" dirty="0">
                <a:solidFill>
                  <a:srgbClr val="FF0000"/>
                </a:solidFill>
                <a:latin typeface="Roboto Condensed"/>
              </a:rPr>
              <a:t>1. İstek Kipi (-e, -a)</a:t>
            </a:r>
            <a:r>
              <a:rPr lang="tr-TR" dirty="0">
                <a:solidFill>
                  <a:srgbClr val="FF0000"/>
                </a:solidFill>
                <a:latin typeface="Roboto Condensed"/>
              </a:rPr>
              <a:t/>
            </a:r>
            <a:br>
              <a:rPr lang="tr-TR" dirty="0">
                <a:solidFill>
                  <a:srgbClr val="FF0000"/>
                </a:solidFill>
                <a:latin typeface="Roboto Condensed"/>
              </a:rPr>
            </a:br>
            <a:endParaRPr lang="tr-TR" dirty="0"/>
          </a:p>
        </p:txBody>
      </p:sp>
      <p:sp>
        <p:nvSpPr>
          <p:cNvPr id="3" name="İçerik Yer Tutucusu 2"/>
          <p:cNvSpPr>
            <a:spLocks noGrp="1"/>
          </p:cNvSpPr>
          <p:nvPr>
            <p:ph idx="1"/>
          </p:nvPr>
        </p:nvSpPr>
        <p:spPr>
          <a:xfrm>
            <a:off x="0" y="692696"/>
            <a:ext cx="8964488" cy="5976664"/>
          </a:xfrm>
        </p:spPr>
        <p:txBody>
          <a:bodyPr>
            <a:normAutofit fontScale="62500" lnSpcReduction="20000"/>
          </a:bodyPr>
          <a:lstStyle/>
          <a:p>
            <a:pPr marL="0" indent="0" algn="just">
              <a:lnSpc>
                <a:spcPct val="160000"/>
              </a:lnSpc>
              <a:spcBef>
                <a:spcPts val="0"/>
              </a:spcBef>
              <a:buNone/>
            </a:pPr>
            <a:r>
              <a:rPr lang="tr-TR" dirty="0" smtClean="0">
                <a:solidFill>
                  <a:srgbClr val="2C2F34"/>
                </a:solidFill>
                <a:latin typeface="Roboto Condensed"/>
              </a:rPr>
              <a:t>	Fiile </a:t>
            </a:r>
            <a:r>
              <a:rPr lang="tr-TR" dirty="0">
                <a:solidFill>
                  <a:srgbClr val="2C2F34"/>
                </a:solidFill>
                <a:latin typeface="Roboto Condensed"/>
              </a:rPr>
              <a:t>istek, niyet, arzu kavramları veren bir tasarlama kipidir. Yapılan işin istendiğini veya o işe niyet edildiğini gösterir. Fiil kök ve gövdelerine “</a:t>
            </a:r>
            <a:r>
              <a:rPr lang="tr-TR" b="1" dirty="0">
                <a:solidFill>
                  <a:srgbClr val="2C2F34"/>
                </a:solidFill>
                <a:latin typeface="Roboto Condensed"/>
              </a:rPr>
              <a:t>-a, -e</a:t>
            </a:r>
            <a:r>
              <a:rPr lang="tr-TR" dirty="0">
                <a:solidFill>
                  <a:srgbClr val="2C2F34"/>
                </a:solidFill>
                <a:latin typeface="Roboto Condensed"/>
              </a:rPr>
              <a:t>” ekinin getirilmesiyle yapılır. Olumsuzu </a:t>
            </a:r>
            <a:r>
              <a:rPr lang="tr-TR" b="1" dirty="0">
                <a:solidFill>
                  <a:srgbClr val="2C2F34"/>
                </a:solidFill>
                <a:latin typeface="Roboto Condensed"/>
              </a:rPr>
              <a:t>-ma,-me</a:t>
            </a:r>
            <a:r>
              <a:rPr lang="tr-TR" dirty="0">
                <a:solidFill>
                  <a:srgbClr val="2C2F34"/>
                </a:solidFill>
                <a:latin typeface="Roboto Condensed"/>
              </a:rPr>
              <a:t> ekiyle yapılır.</a:t>
            </a:r>
          </a:p>
          <a:p>
            <a:pPr marL="0" indent="0" algn="just">
              <a:lnSpc>
                <a:spcPct val="160000"/>
              </a:lnSpc>
              <a:spcBef>
                <a:spcPts val="0"/>
              </a:spcBef>
              <a:buNone/>
            </a:pPr>
            <a:r>
              <a:rPr lang="tr-TR" dirty="0" smtClean="0">
                <a:solidFill>
                  <a:srgbClr val="2C2F34"/>
                </a:solidFill>
                <a:latin typeface="Roboto Condensed"/>
              </a:rPr>
              <a:t>	gel-e-y-im</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gel-e-s-in</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gel-e-l-im</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gel-e-s-iniz</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gel-e-ler</a:t>
            </a:r>
            <a:endParaRPr lang="tr-TR" dirty="0">
              <a:solidFill>
                <a:srgbClr val="2C2F34"/>
              </a:solidFill>
              <a:latin typeface="Roboto Condensed"/>
            </a:endParaRPr>
          </a:p>
          <a:p>
            <a:pPr>
              <a:lnSpc>
                <a:spcPct val="160000"/>
              </a:lnSpc>
              <a:spcBef>
                <a:spcPts val="0"/>
              </a:spcBef>
            </a:pPr>
            <a:r>
              <a:rPr lang="tr-TR" b="1" dirty="0">
                <a:solidFill>
                  <a:srgbClr val="2C2F34"/>
                </a:solidFill>
                <a:latin typeface="Roboto Condensed"/>
              </a:rPr>
              <a:t>Örnek:</a:t>
            </a:r>
            <a:endParaRPr lang="tr-TR" dirty="0">
              <a:solidFill>
                <a:srgbClr val="2C2F34"/>
              </a:solidFill>
              <a:latin typeface="Roboto Condensed"/>
            </a:endParaRPr>
          </a:p>
          <a:p>
            <a:pPr>
              <a:lnSpc>
                <a:spcPct val="160000"/>
              </a:lnSpc>
              <a:spcBef>
                <a:spcPts val="0"/>
              </a:spcBef>
              <a:buFont typeface="Arial"/>
              <a:buChar char="•"/>
            </a:pPr>
            <a:r>
              <a:rPr lang="tr-TR" dirty="0">
                <a:solidFill>
                  <a:srgbClr val="2C2F34"/>
                </a:solidFill>
                <a:latin typeface="Roboto Condensed"/>
              </a:rPr>
              <a:t>Kul hizmetçi getir</a:t>
            </a:r>
            <a:r>
              <a:rPr lang="tr-TR" dirty="0">
                <a:solidFill>
                  <a:srgbClr val="FF0000"/>
                </a:solidFill>
                <a:latin typeface="Roboto Condensed"/>
              </a:rPr>
              <a:t>e</a:t>
            </a:r>
            <a:r>
              <a:rPr lang="tr-TR" dirty="0">
                <a:solidFill>
                  <a:srgbClr val="2C2F34"/>
                </a:solidFill>
                <a:latin typeface="Roboto Condensed"/>
              </a:rPr>
              <a:t>yim, hüner göster</a:t>
            </a:r>
            <a:r>
              <a:rPr lang="tr-TR" dirty="0">
                <a:solidFill>
                  <a:srgbClr val="FF0000"/>
                </a:solidFill>
                <a:latin typeface="Roboto Condensed"/>
              </a:rPr>
              <a:t>e</a:t>
            </a:r>
            <a:r>
              <a:rPr lang="tr-TR" dirty="0">
                <a:solidFill>
                  <a:srgbClr val="2C2F34"/>
                </a:solidFill>
                <a:latin typeface="Roboto Condensed"/>
              </a:rPr>
              <a:t>yim.</a:t>
            </a:r>
          </a:p>
          <a:p>
            <a:pPr>
              <a:lnSpc>
                <a:spcPct val="160000"/>
              </a:lnSpc>
              <a:spcBef>
                <a:spcPts val="0"/>
              </a:spcBef>
              <a:buFont typeface="Arial"/>
              <a:buChar char="•"/>
            </a:pPr>
            <a:r>
              <a:rPr lang="tr-TR" dirty="0">
                <a:solidFill>
                  <a:srgbClr val="2C2F34"/>
                </a:solidFill>
                <a:latin typeface="Roboto Condensed"/>
              </a:rPr>
              <a:t>Ben bu gece burada kalmay</a:t>
            </a:r>
            <a:r>
              <a:rPr lang="tr-TR" dirty="0">
                <a:solidFill>
                  <a:srgbClr val="FF0000"/>
                </a:solidFill>
                <a:latin typeface="Roboto Condensed"/>
              </a:rPr>
              <a:t>a</a:t>
            </a:r>
            <a:r>
              <a:rPr lang="tr-TR" dirty="0">
                <a:solidFill>
                  <a:srgbClr val="2C2F34"/>
                </a:solidFill>
                <a:latin typeface="Roboto Condensed"/>
              </a:rPr>
              <a:t>yım da, yola çık</a:t>
            </a:r>
            <a:r>
              <a:rPr lang="tr-TR" dirty="0">
                <a:solidFill>
                  <a:srgbClr val="FF0000"/>
                </a:solidFill>
                <a:latin typeface="Roboto Condensed"/>
              </a:rPr>
              <a:t>a</a:t>
            </a:r>
            <a:r>
              <a:rPr lang="tr-TR" dirty="0">
                <a:solidFill>
                  <a:srgbClr val="2C2F34"/>
                </a:solidFill>
                <a:latin typeface="Roboto Condensed"/>
              </a:rPr>
              <a:t>yım.</a:t>
            </a:r>
          </a:p>
          <a:p>
            <a:endParaRPr lang="tr-TR" dirty="0"/>
          </a:p>
        </p:txBody>
      </p:sp>
    </p:spTree>
    <p:extLst>
      <p:ext uri="{BB962C8B-B14F-4D97-AF65-F5344CB8AC3E}">
        <p14:creationId xmlns:p14="http://schemas.microsoft.com/office/powerpoint/2010/main" val="35135023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342900" lvl="0" indent="-342900">
              <a:spcBef>
                <a:spcPct val="20000"/>
              </a:spcBef>
            </a:pPr>
            <a:r>
              <a:rPr lang="tr-TR" sz="2200" b="1" dirty="0">
                <a:solidFill>
                  <a:srgbClr val="FF0000"/>
                </a:solidFill>
                <a:latin typeface="Roboto Condensed"/>
                <a:ea typeface="+mn-ea"/>
                <a:cs typeface="+mn-cs"/>
              </a:rPr>
              <a:t>2. Dilek-Koşul Kipi (-se, -sa)</a:t>
            </a:r>
            <a:r>
              <a:rPr lang="tr-TR" sz="2200" dirty="0">
                <a:solidFill>
                  <a:srgbClr val="FF0000"/>
                </a:solidFill>
                <a:latin typeface="Roboto Condensed"/>
                <a:ea typeface="+mn-ea"/>
                <a:cs typeface="+mn-cs"/>
              </a:rPr>
              <a:t/>
            </a:r>
            <a:br>
              <a:rPr lang="tr-TR" sz="2200" dirty="0">
                <a:solidFill>
                  <a:srgbClr val="FF0000"/>
                </a:solidFill>
                <a:latin typeface="Roboto Condensed"/>
                <a:ea typeface="+mn-ea"/>
                <a:cs typeface="+mn-cs"/>
              </a:rPr>
            </a:br>
            <a:endParaRPr lang="tr-TR" dirty="0"/>
          </a:p>
        </p:txBody>
      </p:sp>
      <p:sp>
        <p:nvSpPr>
          <p:cNvPr id="3" name="İçerik Yer Tutucusu 2"/>
          <p:cNvSpPr>
            <a:spLocks noGrp="1"/>
          </p:cNvSpPr>
          <p:nvPr>
            <p:ph idx="1"/>
          </p:nvPr>
        </p:nvSpPr>
        <p:spPr>
          <a:xfrm>
            <a:off x="0" y="764704"/>
            <a:ext cx="9036496" cy="6093296"/>
          </a:xfrm>
        </p:spPr>
        <p:txBody>
          <a:bodyPr>
            <a:normAutofit/>
          </a:bodyPr>
          <a:lstStyle/>
          <a:p>
            <a:pPr marL="0" lvl="0" indent="0" algn="just">
              <a:buNone/>
            </a:pPr>
            <a:r>
              <a:rPr lang="tr-TR" sz="2200" dirty="0" smtClean="0">
                <a:solidFill>
                  <a:srgbClr val="2C2F34"/>
                </a:solidFill>
                <a:latin typeface="Roboto Condensed"/>
              </a:rPr>
              <a:t>	Bir </a:t>
            </a:r>
            <a:r>
              <a:rPr lang="tr-TR" sz="2200" dirty="0">
                <a:solidFill>
                  <a:srgbClr val="2C2F34"/>
                </a:solidFill>
                <a:latin typeface="Roboto Condensed"/>
              </a:rPr>
              <a:t>oluş ve kılışı “şart”a veya “dilek, istek ve niyet”e bağlayan bir tasarlama kipidir. Fiil kök ve gövdelerine </a:t>
            </a:r>
            <a:r>
              <a:rPr lang="tr-TR" sz="2200" b="1" dirty="0">
                <a:solidFill>
                  <a:srgbClr val="2C2F34"/>
                </a:solidFill>
                <a:latin typeface="Roboto Condensed"/>
              </a:rPr>
              <a:t>-se,-sa</a:t>
            </a:r>
            <a:r>
              <a:rPr lang="tr-TR" sz="2200" dirty="0">
                <a:solidFill>
                  <a:srgbClr val="2C2F34"/>
                </a:solidFill>
                <a:latin typeface="Roboto Condensed"/>
              </a:rPr>
              <a:t> eki getirilmesiyle yapılır. Olumsuzu </a:t>
            </a:r>
            <a:r>
              <a:rPr lang="tr-TR" sz="2200" b="1" dirty="0">
                <a:solidFill>
                  <a:srgbClr val="2C2F34"/>
                </a:solidFill>
                <a:latin typeface="Roboto Condensed"/>
              </a:rPr>
              <a:t>“-ma,-me”</a:t>
            </a:r>
            <a:r>
              <a:rPr lang="tr-TR" sz="2200" dirty="0">
                <a:solidFill>
                  <a:srgbClr val="2C2F34"/>
                </a:solidFill>
                <a:latin typeface="Roboto Condensed"/>
              </a:rPr>
              <a:t> ekiyle yapılır.</a:t>
            </a:r>
          </a:p>
          <a:p>
            <a:pPr marL="0" lvl="0" indent="0" algn="just">
              <a:buNone/>
            </a:pPr>
            <a:r>
              <a:rPr lang="tr-TR" sz="2200" dirty="0" smtClean="0">
                <a:solidFill>
                  <a:srgbClr val="2C2F34"/>
                </a:solidFill>
                <a:latin typeface="Roboto Condensed"/>
              </a:rPr>
              <a:t>	gel-se-m</a:t>
            </a:r>
            <a:endParaRPr lang="tr-TR" sz="2200" dirty="0">
              <a:solidFill>
                <a:srgbClr val="2C2F34"/>
              </a:solidFill>
              <a:latin typeface="Roboto Condensed"/>
            </a:endParaRPr>
          </a:p>
          <a:p>
            <a:pPr marL="0" lvl="0" indent="0" algn="just">
              <a:buNone/>
            </a:pPr>
            <a:r>
              <a:rPr lang="tr-TR" sz="2200" dirty="0" smtClean="0">
                <a:solidFill>
                  <a:srgbClr val="2C2F34"/>
                </a:solidFill>
                <a:latin typeface="Roboto Condensed"/>
              </a:rPr>
              <a:t>	gel-se-n</a:t>
            </a:r>
            <a:endParaRPr lang="tr-TR" sz="2200" dirty="0">
              <a:solidFill>
                <a:srgbClr val="2C2F34"/>
              </a:solidFill>
              <a:latin typeface="Roboto Condensed"/>
            </a:endParaRPr>
          </a:p>
          <a:p>
            <a:pPr marL="0" lvl="0" indent="0" algn="just">
              <a:buNone/>
            </a:pPr>
            <a:r>
              <a:rPr lang="tr-TR" sz="2200" dirty="0" smtClean="0">
                <a:solidFill>
                  <a:srgbClr val="2C2F34"/>
                </a:solidFill>
                <a:latin typeface="Roboto Condensed"/>
              </a:rPr>
              <a:t>	gel-se</a:t>
            </a:r>
            <a:endParaRPr lang="tr-TR" sz="2200" dirty="0">
              <a:solidFill>
                <a:srgbClr val="2C2F34"/>
              </a:solidFill>
              <a:latin typeface="Roboto Condensed"/>
            </a:endParaRPr>
          </a:p>
          <a:p>
            <a:pPr marL="0" lvl="0" indent="0" algn="just">
              <a:buNone/>
            </a:pPr>
            <a:r>
              <a:rPr lang="tr-TR" sz="2200" dirty="0" smtClean="0">
                <a:solidFill>
                  <a:srgbClr val="2C2F34"/>
                </a:solidFill>
                <a:latin typeface="Roboto Condensed"/>
              </a:rPr>
              <a:t>	gel-se-k</a:t>
            </a:r>
            <a:endParaRPr lang="tr-TR" sz="2200" dirty="0">
              <a:solidFill>
                <a:srgbClr val="2C2F34"/>
              </a:solidFill>
              <a:latin typeface="Roboto Condensed"/>
            </a:endParaRPr>
          </a:p>
          <a:p>
            <a:pPr marL="0" lvl="0" indent="0" algn="just">
              <a:buNone/>
            </a:pPr>
            <a:r>
              <a:rPr lang="tr-TR" sz="2200" dirty="0" smtClean="0">
                <a:solidFill>
                  <a:srgbClr val="2C2F34"/>
                </a:solidFill>
                <a:latin typeface="Roboto Condensed"/>
              </a:rPr>
              <a:t>	gel-se-n-iz</a:t>
            </a:r>
            <a:endParaRPr lang="tr-TR" sz="2200" dirty="0">
              <a:solidFill>
                <a:srgbClr val="2C2F34"/>
              </a:solidFill>
              <a:latin typeface="Roboto Condensed"/>
            </a:endParaRPr>
          </a:p>
          <a:p>
            <a:pPr marL="0" lvl="0" indent="0" algn="just">
              <a:buNone/>
            </a:pPr>
            <a:r>
              <a:rPr lang="tr-TR" sz="2200" dirty="0" smtClean="0">
                <a:solidFill>
                  <a:srgbClr val="2C2F34"/>
                </a:solidFill>
                <a:latin typeface="Roboto Condensed"/>
              </a:rPr>
              <a:t>	gel-se-ler</a:t>
            </a:r>
            <a:endParaRPr lang="tr-TR" sz="2200" dirty="0">
              <a:solidFill>
                <a:srgbClr val="2C2F34"/>
              </a:solidFill>
              <a:latin typeface="Roboto Condensed"/>
            </a:endParaRPr>
          </a:p>
          <a:p>
            <a:pPr marL="0" lvl="0" indent="0" algn="just">
              <a:buNone/>
            </a:pPr>
            <a:r>
              <a:rPr lang="tr-TR" sz="2200" b="1" dirty="0" smtClean="0">
                <a:solidFill>
                  <a:srgbClr val="2C2F34"/>
                </a:solidFill>
                <a:latin typeface="Roboto Condensed"/>
              </a:rPr>
              <a:t>Örnek</a:t>
            </a:r>
            <a:r>
              <a:rPr lang="tr-TR" sz="2200" b="1" dirty="0">
                <a:solidFill>
                  <a:srgbClr val="2C2F34"/>
                </a:solidFill>
                <a:latin typeface="Roboto Condensed"/>
              </a:rPr>
              <a:t>:</a:t>
            </a:r>
            <a:endParaRPr lang="tr-TR" sz="2200" dirty="0">
              <a:solidFill>
                <a:srgbClr val="2C2F34"/>
              </a:solidFill>
              <a:latin typeface="Roboto Condensed"/>
            </a:endParaRPr>
          </a:p>
          <a:p>
            <a:pPr marL="0" lvl="0" indent="0" algn="just">
              <a:buNone/>
            </a:pPr>
            <a:r>
              <a:rPr lang="tr-TR" sz="2200" dirty="0" smtClean="0">
                <a:solidFill>
                  <a:srgbClr val="2C2F34"/>
                </a:solidFill>
                <a:latin typeface="Roboto Condensed"/>
              </a:rPr>
              <a:t>	Kim </a:t>
            </a:r>
            <a:r>
              <a:rPr lang="tr-TR" sz="2200" dirty="0">
                <a:solidFill>
                  <a:srgbClr val="2C2F34"/>
                </a:solidFill>
                <a:latin typeface="Roboto Condensed"/>
              </a:rPr>
              <a:t>o üç canavarı bastır</a:t>
            </a:r>
            <a:r>
              <a:rPr lang="tr-TR" sz="2200" dirty="0">
                <a:solidFill>
                  <a:srgbClr val="FF0000"/>
                </a:solidFill>
                <a:latin typeface="Roboto Condensed"/>
              </a:rPr>
              <a:t>sa</a:t>
            </a:r>
            <a:r>
              <a:rPr lang="tr-TR" sz="2200" dirty="0">
                <a:solidFill>
                  <a:srgbClr val="2C2F34"/>
                </a:solidFill>
                <a:latin typeface="Roboto Condensed"/>
              </a:rPr>
              <a:t>, yense, öldür</a:t>
            </a:r>
            <a:r>
              <a:rPr lang="tr-TR" sz="2200" dirty="0">
                <a:solidFill>
                  <a:srgbClr val="FF0000"/>
                </a:solidFill>
                <a:latin typeface="Roboto Condensed"/>
              </a:rPr>
              <a:t>se</a:t>
            </a:r>
            <a:r>
              <a:rPr lang="tr-TR" sz="2200" dirty="0">
                <a:solidFill>
                  <a:srgbClr val="2C2F34"/>
                </a:solidFill>
                <a:latin typeface="Roboto Condensed"/>
              </a:rPr>
              <a:t> kızımı ona veririm.</a:t>
            </a:r>
          </a:p>
          <a:p>
            <a:pPr marL="0" lvl="0" indent="0" algn="just">
              <a:buNone/>
            </a:pPr>
            <a:r>
              <a:rPr lang="tr-TR" sz="2200" dirty="0" smtClean="0">
                <a:solidFill>
                  <a:srgbClr val="2C2F34"/>
                </a:solidFill>
                <a:latin typeface="Roboto Condensed"/>
              </a:rPr>
              <a:t>	Bu </a:t>
            </a:r>
            <a:r>
              <a:rPr lang="tr-TR" sz="2200" dirty="0">
                <a:solidFill>
                  <a:srgbClr val="2C2F34"/>
                </a:solidFill>
                <a:latin typeface="Roboto Condensed"/>
              </a:rPr>
              <a:t>olanları görme</a:t>
            </a:r>
            <a:r>
              <a:rPr lang="tr-TR" sz="2200" dirty="0">
                <a:solidFill>
                  <a:srgbClr val="FF0000"/>
                </a:solidFill>
                <a:latin typeface="Roboto Condensed"/>
              </a:rPr>
              <a:t>se</a:t>
            </a:r>
            <a:r>
              <a:rPr lang="tr-TR" sz="2200" dirty="0">
                <a:solidFill>
                  <a:srgbClr val="2C2F34"/>
                </a:solidFill>
                <a:latin typeface="Roboto Condensed"/>
              </a:rPr>
              <a:t>m daha iyiydi.</a:t>
            </a:r>
          </a:p>
          <a:p>
            <a:pPr lvl="0" algn="just"/>
            <a:endParaRPr lang="tr-TR" sz="2200" dirty="0">
              <a:solidFill>
                <a:prstClr val="black"/>
              </a:solidFill>
            </a:endParaRPr>
          </a:p>
          <a:p>
            <a:endParaRPr lang="tr-TR" dirty="0"/>
          </a:p>
        </p:txBody>
      </p:sp>
    </p:spTree>
    <p:extLst>
      <p:ext uri="{BB962C8B-B14F-4D97-AF65-F5344CB8AC3E}">
        <p14:creationId xmlns:p14="http://schemas.microsoft.com/office/powerpoint/2010/main" val="6406222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78098"/>
          </a:xfrm>
        </p:spPr>
        <p:txBody>
          <a:bodyPr>
            <a:normAutofit fontScale="90000"/>
          </a:bodyPr>
          <a:lstStyle/>
          <a:p>
            <a:pPr marL="342900" lvl="0" indent="-342900">
              <a:spcBef>
                <a:spcPct val="20000"/>
              </a:spcBef>
            </a:pPr>
            <a:r>
              <a:rPr lang="tr-TR" sz="2200" b="1" dirty="0">
                <a:solidFill>
                  <a:srgbClr val="FF0000"/>
                </a:solidFill>
                <a:latin typeface="Roboto Condensed"/>
                <a:ea typeface="+mn-ea"/>
                <a:cs typeface="+mn-cs"/>
              </a:rPr>
              <a:t>3. Gereklilik Kipi (-meli, -malı)</a:t>
            </a:r>
            <a:r>
              <a:rPr lang="tr-TR" sz="2200" dirty="0">
                <a:solidFill>
                  <a:srgbClr val="FF0000"/>
                </a:solidFill>
                <a:latin typeface="Roboto Condensed"/>
                <a:ea typeface="+mn-ea"/>
                <a:cs typeface="+mn-cs"/>
              </a:rPr>
              <a:t/>
            </a:r>
            <a:br>
              <a:rPr lang="tr-TR" sz="2200" dirty="0">
                <a:solidFill>
                  <a:srgbClr val="FF0000"/>
                </a:solidFill>
                <a:latin typeface="Roboto Condensed"/>
                <a:ea typeface="+mn-ea"/>
                <a:cs typeface="+mn-cs"/>
              </a:rPr>
            </a:br>
            <a:endParaRPr lang="tr-TR" dirty="0"/>
          </a:p>
        </p:txBody>
      </p:sp>
      <p:sp>
        <p:nvSpPr>
          <p:cNvPr id="3" name="İçerik Yer Tutucusu 2"/>
          <p:cNvSpPr>
            <a:spLocks noGrp="1"/>
          </p:cNvSpPr>
          <p:nvPr>
            <p:ph idx="1"/>
          </p:nvPr>
        </p:nvSpPr>
        <p:spPr>
          <a:xfrm>
            <a:off x="0" y="548680"/>
            <a:ext cx="9144000" cy="6120680"/>
          </a:xfrm>
        </p:spPr>
        <p:txBody>
          <a:bodyPr>
            <a:normAutofit fontScale="62500" lnSpcReduction="20000"/>
          </a:bodyPr>
          <a:lstStyle/>
          <a:p>
            <a:pPr marL="0" indent="0" algn="just">
              <a:lnSpc>
                <a:spcPct val="160000"/>
              </a:lnSpc>
              <a:spcBef>
                <a:spcPts val="0"/>
              </a:spcBef>
              <a:buNone/>
            </a:pPr>
            <a:r>
              <a:rPr lang="tr-TR" dirty="0" smtClean="0">
                <a:solidFill>
                  <a:srgbClr val="2C2F34"/>
                </a:solidFill>
                <a:latin typeface="Roboto Condensed"/>
              </a:rPr>
              <a:t>	Fiilin </a:t>
            </a:r>
            <a:r>
              <a:rPr lang="tr-TR" dirty="0">
                <a:solidFill>
                  <a:srgbClr val="2C2F34"/>
                </a:solidFill>
                <a:latin typeface="Roboto Condensed"/>
              </a:rPr>
              <a:t>yapılmasının gerekli, zorunlu olduğunu ifade eder. Fiil kök ve gövdelerine </a:t>
            </a:r>
            <a:r>
              <a:rPr lang="tr-TR" b="1" dirty="0">
                <a:solidFill>
                  <a:srgbClr val="2C2F34"/>
                </a:solidFill>
                <a:latin typeface="Roboto Condensed"/>
              </a:rPr>
              <a:t>-malı/-meli</a:t>
            </a:r>
            <a:r>
              <a:rPr lang="tr-TR" dirty="0">
                <a:solidFill>
                  <a:srgbClr val="2C2F34"/>
                </a:solidFill>
                <a:latin typeface="Roboto Condensed"/>
              </a:rPr>
              <a:t> eki getirilmesiyle yapılır. Olumsuz </a:t>
            </a:r>
            <a:r>
              <a:rPr lang="tr-TR" b="1" dirty="0">
                <a:solidFill>
                  <a:srgbClr val="2C2F34"/>
                </a:solidFill>
                <a:latin typeface="Roboto Condensed"/>
              </a:rPr>
              <a:t>“-ma, -me”</a:t>
            </a:r>
            <a:r>
              <a:rPr lang="tr-TR" dirty="0">
                <a:solidFill>
                  <a:srgbClr val="2C2F34"/>
                </a:solidFill>
                <a:latin typeface="Roboto Condensed"/>
              </a:rPr>
              <a:t> ekiyle yapılır.</a:t>
            </a:r>
          </a:p>
          <a:p>
            <a:pPr marL="0" indent="0" algn="just">
              <a:lnSpc>
                <a:spcPct val="160000"/>
              </a:lnSpc>
              <a:spcBef>
                <a:spcPts val="0"/>
              </a:spcBef>
              <a:buNone/>
            </a:pPr>
            <a:r>
              <a:rPr lang="tr-TR" dirty="0" smtClean="0">
                <a:solidFill>
                  <a:srgbClr val="2C2F34"/>
                </a:solidFill>
                <a:latin typeface="Roboto Condensed"/>
              </a:rPr>
              <a:t>	gel-meli-y-im</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gel-meli-s-in</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gel-meli</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gel-meli-y-iz</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gel-meli-s-iniz</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gel-meli-ler</a:t>
            </a:r>
            <a:endParaRPr lang="tr-TR" dirty="0">
              <a:solidFill>
                <a:srgbClr val="2C2F34"/>
              </a:solidFill>
              <a:latin typeface="Roboto Condensed"/>
            </a:endParaRPr>
          </a:p>
          <a:p>
            <a:pPr marL="0" indent="0" algn="just">
              <a:lnSpc>
                <a:spcPct val="160000"/>
              </a:lnSpc>
              <a:spcBef>
                <a:spcPts val="0"/>
              </a:spcBef>
              <a:buNone/>
            </a:pPr>
            <a:r>
              <a:rPr lang="tr-TR" b="1" dirty="0" smtClean="0">
                <a:solidFill>
                  <a:srgbClr val="2C2F34"/>
                </a:solidFill>
                <a:latin typeface="Roboto Condensed"/>
              </a:rPr>
              <a:t>Örnek</a:t>
            </a:r>
            <a:r>
              <a:rPr lang="tr-TR" b="1" dirty="0">
                <a:solidFill>
                  <a:srgbClr val="2C2F34"/>
                </a:solidFill>
                <a:latin typeface="Roboto Condensed"/>
              </a:rPr>
              <a:t>:</a:t>
            </a:r>
            <a:endParaRPr lang="tr-TR" dirty="0">
              <a:solidFill>
                <a:srgbClr val="2C2F34"/>
              </a:solidFill>
              <a:latin typeface="Roboto Condensed"/>
            </a:endParaRPr>
          </a:p>
          <a:p>
            <a:pPr marL="0" indent="0" algn="just">
              <a:lnSpc>
                <a:spcPct val="160000"/>
              </a:lnSpc>
              <a:spcBef>
                <a:spcPts val="0"/>
              </a:spcBef>
              <a:buNone/>
            </a:pPr>
            <a:r>
              <a:rPr lang="tr-TR" dirty="0" smtClean="0">
                <a:solidFill>
                  <a:srgbClr val="2C2F34"/>
                </a:solidFill>
                <a:latin typeface="Roboto Condensed"/>
              </a:rPr>
              <a:t>	Bu </a:t>
            </a:r>
            <a:r>
              <a:rPr lang="tr-TR" dirty="0">
                <a:solidFill>
                  <a:srgbClr val="2C2F34"/>
                </a:solidFill>
                <a:latin typeface="Roboto Condensed"/>
              </a:rPr>
              <a:t>sözü sen bana deme</a:t>
            </a:r>
            <a:r>
              <a:rPr lang="tr-TR" dirty="0">
                <a:solidFill>
                  <a:srgbClr val="FF0000"/>
                </a:solidFill>
                <a:latin typeface="Roboto Condensed"/>
              </a:rPr>
              <a:t>meli</a:t>
            </a:r>
            <a:r>
              <a:rPr lang="tr-TR" dirty="0">
                <a:solidFill>
                  <a:srgbClr val="2C2F34"/>
                </a:solidFill>
                <a:latin typeface="Roboto Condensed"/>
              </a:rPr>
              <a:t>ydin.</a:t>
            </a:r>
          </a:p>
          <a:p>
            <a:pPr marL="0" indent="0" algn="just">
              <a:lnSpc>
                <a:spcPct val="160000"/>
              </a:lnSpc>
              <a:spcBef>
                <a:spcPts val="0"/>
              </a:spcBef>
              <a:buNone/>
            </a:pPr>
            <a:r>
              <a:rPr lang="tr-TR" dirty="0" smtClean="0">
                <a:solidFill>
                  <a:srgbClr val="2C2F34"/>
                </a:solidFill>
                <a:latin typeface="Roboto Condensed"/>
              </a:rPr>
              <a:t>	Yalnız </a:t>
            </a:r>
            <a:r>
              <a:rPr lang="tr-TR" dirty="0">
                <a:solidFill>
                  <a:srgbClr val="2C2F34"/>
                </a:solidFill>
                <a:latin typeface="Roboto Condensed"/>
              </a:rPr>
              <a:t>gör</a:t>
            </a:r>
            <a:r>
              <a:rPr lang="tr-TR" dirty="0">
                <a:solidFill>
                  <a:srgbClr val="FF0000"/>
                </a:solidFill>
                <a:latin typeface="Roboto Condensed"/>
              </a:rPr>
              <a:t>meli</a:t>
            </a:r>
            <a:r>
              <a:rPr lang="tr-TR" dirty="0">
                <a:solidFill>
                  <a:srgbClr val="2C2F34"/>
                </a:solidFill>
                <a:latin typeface="Roboto Condensed"/>
              </a:rPr>
              <a:t>yim nerde hekim, nerde ilâç.</a:t>
            </a:r>
          </a:p>
          <a:p>
            <a:pPr marL="0" indent="0">
              <a:buNone/>
            </a:pPr>
            <a:r>
              <a:rPr lang="tr-TR" dirty="0">
                <a:solidFill>
                  <a:srgbClr val="2C2F34"/>
                </a:solidFill>
                <a:latin typeface="Roboto Condensed"/>
              </a:rPr>
              <a:t/>
            </a:r>
            <a:br>
              <a:rPr lang="tr-TR" dirty="0">
                <a:solidFill>
                  <a:srgbClr val="2C2F34"/>
                </a:solidFill>
                <a:latin typeface="Roboto Condensed"/>
              </a:rPr>
            </a:br>
            <a:endParaRPr lang="tr-TR" dirty="0"/>
          </a:p>
        </p:txBody>
      </p:sp>
    </p:spTree>
    <p:extLst>
      <p:ext uri="{BB962C8B-B14F-4D97-AF65-F5344CB8AC3E}">
        <p14:creationId xmlns:p14="http://schemas.microsoft.com/office/powerpoint/2010/main" val="5141813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90066"/>
          </a:xfrm>
        </p:spPr>
        <p:txBody>
          <a:bodyPr>
            <a:normAutofit fontScale="90000"/>
          </a:bodyPr>
          <a:lstStyle/>
          <a:p>
            <a:r>
              <a:rPr lang="tr-TR" b="1" dirty="0">
                <a:solidFill>
                  <a:srgbClr val="FF0000"/>
                </a:solidFill>
                <a:latin typeface="Roboto Condensed"/>
              </a:rPr>
              <a:t>4. Emir Kipi (-)</a:t>
            </a:r>
            <a:r>
              <a:rPr lang="tr-TR" dirty="0">
                <a:solidFill>
                  <a:srgbClr val="FF0000"/>
                </a:solidFill>
                <a:latin typeface="Roboto Condensed"/>
              </a:rPr>
              <a:t/>
            </a:r>
            <a:br>
              <a:rPr lang="tr-TR" dirty="0">
                <a:solidFill>
                  <a:srgbClr val="FF0000"/>
                </a:solidFill>
                <a:latin typeface="Roboto Condensed"/>
              </a:rPr>
            </a:br>
            <a:endParaRPr lang="tr-TR" dirty="0"/>
          </a:p>
        </p:txBody>
      </p:sp>
      <p:sp>
        <p:nvSpPr>
          <p:cNvPr id="3" name="İçerik Yer Tutucusu 2"/>
          <p:cNvSpPr>
            <a:spLocks noGrp="1"/>
          </p:cNvSpPr>
          <p:nvPr>
            <p:ph idx="1"/>
          </p:nvPr>
        </p:nvSpPr>
        <p:spPr>
          <a:xfrm>
            <a:off x="0" y="548680"/>
            <a:ext cx="9144000" cy="6408712"/>
          </a:xfrm>
        </p:spPr>
        <p:txBody>
          <a:bodyPr>
            <a:normAutofit fontScale="40000" lnSpcReduction="20000"/>
          </a:bodyPr>
          <a:lstStyle/>
          <a:p>
            <a:pPr>
              <a:lnSpc>
                <a:spcPct val="170000"/>
              </a:lnSpc>
              <a:spcBef>
                <a:spcPts val="0"/>
              </a:spcBef>
            </a:pPr>
            <a:r>
              <a:rPr lang="tr-TR" sz="4300" dirty="0" smtClean="0">
                <a:solidFill>
                  <a:srgbClr val="2C2F34"/>
                </a:solidFill>
                <a:latin typeface="Roboto Condensed"/>
              </a:rPr>
              <a:t>Emir </a:t>
            </a:r>
            <a:r>
              <a:rPr lang="tr-TR" sz="4300" dirty="0">
                <a:solidFill>
                  <a:srgbClr val="2C2F34"/>
                </a:solidFill>
                <a:latin typeface="Roboto Condensed"/>
              </a:rPr>
              <a:t>kipi, yapılması istenen işi kesinliğe bağlayarak emir biçiminde ifade eden kiptir. Fiil kök veya gövdesine getirilen kip eki aynı zamanda şahsı da karşıladığından, kipe ayrıca şahıs ekleri getirilmez. Bu kip I. tekil ve çoğul kişilere yönelik kullanılmaz. Olumsuzu “</a:t>
            </a:r>
            <a:r>
              <a:rPr lang="tr-TR" sz="4300" b="1" dirty="0">
                <a:solidFill>
                  <a:srgbClr val="2C2F34"/>
                </a:solidFill>
                <a:latin typeface="Roboto Condensed"/>
              </a:rPr>
              <a:t>-ma,-me</a:t>
            </a:r>
            <a:r>
              <a:rPr lang="tr-TR" sz="4300" dirty="0">
                <a:solidFill>
                  <a:srgbClr val="2C2F34"/>
                </a:solidFill>
                <a:latin typeface="Roboto Condensed"/>
              </a:rPr>
              <a:t>” ekiyle yapılır.</a:t>
            </a:r>
          </a:p>
          <a:p>
            <a:pPr marL="0" indent="0">
              <a:lnSpc>
                <a:spcPct val="170000"/>
              </a:lnSpc>
              <a:spcBef>
                <a:spcPts val="0"/>
              </a:spcBef>
              <a:buNone/>
            </a:pPr>
            <a:r>
              <a:rPr lang="tr-TR" sz="4300" dirty="0" smtClean="0">
                <a:solidFill>
                  <a:srgbClr val="2C2F34"/>
                </a:solidFill>
                <a:latin typeface="Roboto Condensed"/>
              </a:rPr>
              <a:t>	(</a:t>
            </a:r>
            <a:r>
              <a:rPr lang="tr-TR" sz="4300" dirty="0">
                <a:solidFill>
                  <a:srgbClr val="2C2F34"/>
                </a:solidFill>
                <a:latin typeface="Roboto Condensed"/>
              </a:rPr>
              <a:t>ben) I. Tekil – (çekimi yoktur.)</a:t>
            </a:r>
          </a:p>
          <a:p>
            <a:pPr marL="0" indent="0">
              <a:lnSpc>
                <a:spcPct val="170000"/>
              </a:lnSpc>
              <a:spcBef>
                <a:spcPts val="0"/>
              </a:spcBef>
              <a:buNone/>
            </a:pPr>
            <a:r>
              <a:rPr lang="tr-TR" sz="4300" dirty="0" smtClean="0">
                <a:solidFill>
                  <a:srgbClr val="2C2F34"/>
                </a:solidFill>
                <a:latin typeface="Roboto Condensed"/>
              </a:rPr>
              <a:t>	(</a:t>
            </a:r>
            <a:r>
              <a:rPr lang="tr-TR" sz="4300" dirty="0">
                <a:solidFill>
                  <a:srgbClr val="2C2F34"/>
                </a:solidFill>
                <a:latin typeface="Roboto Condensed"/>
              </a:rPr>
              <a:t>sen) II. Tekil → yaz</a:t>
            </a:r>
          </a:p>
          <a:p>
            <a:pPr marL="0" indent="0">
              <a:lnSpc>
                <a:spcPct val="170000"/>
              </a:lnSpc>
              <a:spcBef>
                <a:spcPts val="0"/>
              </a:spcBef>
              <a:buNone/>
            </a:pPr>
            <a:r>
              <a:rPr lang="tr-TR" sz="4300" dirty="0" smtClean="0">
                <a:solidFill>
                  <a:srgbClr val="2C2F34"/>
                </a:solidFill>
                <a:latin typeface="Roboto Condensed"/>
              </a:rPr>
              <a:t>	(</a:t>
            </a:r>
            <a:r>
              <a:rPr lang="tr-TR" sz="4300" dirty="0">
                <a:solidFill>
                  <a:srgbClr val="2C2F34"/>
                </a:solidFill>
                <a:latin typeface="Roboto Condensed"/>
              </a:rPr>
              <a:t>o) III. Tekil → yazsın</a:t>
            </a:r>
          </a:p>
          <a:p>
            <a:pPr marL="0" indent="0">
              <a:lnSpc>
                <a:spcPct val="170000"/>
              </a:lnSpc>
              <a:spcBef>
                <a:spcPts val="0"/>
              </a:spcBef>
              <a:buNone/>
            </a:pPr>
            <a:r>
              <a:rPr lang="tr-TR" sz="4300" dirty="0" smtClean="0">
                <a:solidFill>
                  <a:srgbClr val="2C2F34"/>
                </a:solidFill>
                <a:latin typeface="Roboto Condensed"/>
              </a:rPr>
              <a:t>	(</a:t>
            </a:r>
            <a:r>
              <a:rPr lang="tr-TR" sz="4300" dirty="0">
                <a:solidFill>
                  <a:srgbClr val="2C2F34"/>
                </a:solidFill>
                <a:latin typeface="Roboto Condensed"/>
              </a:rPr>
              <a:t>biz) I. Çoğul – (çekimi yoktur.)</a:t>
            </a:r>
          </a:p>
          <a:p>
            <a:pPr marL="0" indent="0">
              <a:lnSpc>
                <a:spcPct val="170000"/>
              </a:lnSpc>
              <a:spcBef>
                <a:spcPts val="0"/>
              </a:spcBef>
              <a:buNone/>
            </a:pPr>
            <a:r>
              <a:rPr lang="tr-TR" sz="4300" dirty="0" smtClean="0">
                <a:solidFill>
                  <a:srgbClr val="2C2F34"/>
                </a:solidFill>
                <a:latin typeface="Roboto Condensed"/>
              </a:rPr>
              <a:t>	(</a:t>
            </a:r>
            <a:r>
              <a:rPr lang="tr-TR" sz="4300" dirty="0">
                <a:solidFill>
                  <a:srgbClr val="2C2F34"/>
                </a:solidFill>
                <a:latin typeface="Roboto Condensed"/>
              </a:rPr>
              <a:t>siz) II. Çoğul → yazın veya yazınız</a:t>
            </a:r>
          </a:p>
          <a:p>
            <a:pPr marL="0" indent="0">
              <a:lnSpc>
                <a:spcPct val="170000"/>
              </a:lnSpc>
              <a:spcBef>
                <a:spcPts val="0"/>
              </a:spcBef>
              <a:buNone/>
            </a:pPr>
            <a:r>
              <a:rPr lang="tr-TR" sz="4300" dirty="0" smtClean="0">
                <a:solidFill>
                  <a:srgbClr val="2C2F34"/>
                </a:solidFill>
                <a:latin typeface="Roboto Condensed"/>
              </a:rPr>
              <a:t>	(</a:t>
            </a:r>
            <a:r>
              <a:rPr lang="tr-TR" sz="4300" dirty="0">
                <a:solidFill>
                  <a:srgbClr val="2C2F34"/>
                </a:solidFill>
                <a:latin typeface="Roboto Condensed"/>
              </a:rPr>
              <a:t>onlar) III. Çoğul → yazsınlar</a:t>
            </a:r>
          </a:p>
          <a:p>
            <a:pPr marL="0" indent="0">
              <a:lnSpc>
                <a:spcPct val="170000"/>
              </a:lnSpc>
              <a:spcBef>
                <a:spcPts val="0"/>
              </a:spcBef>
              <a:buNone/>
            </a:pPr>
            <a:r>
              <a:rPr lang="tr-TR" sz="4300" b="1" dirty="0" smtClean="0">
                <a:solidFill>
                  <a:srgbClr val="2C2F34"/>
                </a:solidFill>
                <a:latin typeface="Roboto Condensed"/>
              </a:rPr>
              <a:t>Örnek</a:t>
            </a:r>
            <a:r>
              <a:rPr lang="tr-TR" sz="4300" b="1" dirty="0">
                <a:solidFill>
                  <a:srgbClr val="2C2F34"/>
                </a:solidFill>
                <a:latin typeface="Roboto Condensed"/>
              </a:rPr>
              <a:t>:</a:t>
            </a:r>
            <a:endParaRPr lang="tr-TR" sz="4300" dirty="0">
              <a:solidFill>
                <a:srgbClr val="2C2F34"/>
              </a:solidFill>
              <a:latin typeface="Roboto Condensed"/>
            </a:endParaRPr>
          </a:p>
          <a:p>
            <a:pPr marL="0" indent="0">
              <a:lnSpc>
                <a:spcPct val="170000"/>
              </a:lnSpc>
              <a:spcBef>
                <a:spcPts val="0"/>
              </a:spcBef>
              <a:buNone/>
            </a:pPr>
            <a:r>
              <a:rPr lang="tr-TR" sz="4300" dirty="0" smtClean="0">
                <a:solidFill>
                  <a:srgbClr val="2C2F34"/>
                </a:solidFill>
                <a:latin typeface="Roboto Condensed"/>
              </a:rPr>
              <a:t>	Yoksa </a:t>
            </a:r>
            <a:r>
              <a:rPr lang="tr-TR" sz="4300" dirty="0">
                <a:solidFill>
                  <a:srgbClr val="2C2F34"/>
                </a:solidFill>
                <a:latin typeface="Roboto Condensed"/>
              </a:rPr>
              <a:t>evdeki kıza razı </a:t>
            </a:r>
            <a:r>
              <a:rPr lang="tr-TR" sz="4300" dirty="0">
                <a:solidFill>
                  <a:srgbClr val="FF0000"/>
                </a:solidFill>
                <a:latin typeface="Roboto Condensed"/>
              </a:rPr>
              <a:t>olsun</a:t>
            </a:r>
            <a:r>
              <a:rPr lang="tr-TR" sz="4300" dirty="0">
                <a:solidFill>
                  <a:srgbClr val="2C2F34"/>
                </a:solidFill>
                <a:latin typeface="Roboto Condensed"/>
              </a:rPr>
              <a:t>.</a:t>
            </a:r>
          </a:p>
          <a:p>
            <a:pPr marL="0" indent="0">
              <a:lnSpc>
                <a:spcPct val="170000"/>
              </a:lnSpc>
              <a:spcBef>
                <a:spcPts val="0"/>
              </a:spcBef>
              <a:buNone/>
            </a:pPr>
            <a:r>
              <a:rPr lang="tr-TR" sz="4300" dirty="0" smtClean="0">
                <a:solidFill>
                  <a:srgbClr val="2C2F34"/>
                </a:solidFill>
                <a:latin typeface="Roboto Condensed"/>
              </a:rPr>
              <a:t>	Tanrım</a:t>
            </a:r>
            <a:r>
              <a:rPr lang="tr-TR" sz="4300" dirty="0">
                <a:solidFill>
                  <a:srgbClr val="2C2F34"/>
                </a:solidFill>
                <a:latin typeface="Roboto Condensed"/>
              </a:rPr>
              <a:t>, sen sağlığımızı </a:t>
            </a:r>
            <a:r>
              <a:rPr lang="tr-TR" sz="4300" dirty="0">
                <a:solidFill>
                  <a:srgbClr val="FF0000"/>
                </a:solidFill>
                <a:latin typeface="Roboto Condensed"/>
              </a:rPr>
              <a:t>bağışla</a:t>
            </a:r>
            <a:r>
              <a:rPr lang="tr-TR" sz="4300" dirty="0">
                <a:solidFill>
                  <a:srgbClr val="2C2F34"/>
                </a:solidFill>
                <a:latin typeface="Roboto Condensed"/>
              </a:rPr>
              <a:t>, işimizi gücümüzü </a:t>
            </a:r>
            <a:r>
              <a:rPr lang="tr-TR" sz="4300" dirty="0">
                <a:solidFill>
                  <a:srgbClr val="FF0000"/>
                </a:solidFill>
                <a:latin typeface="Roboto Condensed"/>
              </a:rPr>
              <a:t>rast </a:t>
            </a:r>
            <a:r>
              <a:rPr lang="tr-TR" sz="4300" dirty="0" smtClean="0">
                <a:solidFill>
                  <a:srgbClr val="FF0000"/>
                </a:solidFill>
                <a:latin typeface="Roboto Condensed"/>
              </a:rPr>
              <a:t>	getir</a:t>
            </a:r>
            <a:r>
              <a:rPr lang="tr-TR" sz="4300" dirty="0">
                <a:solidFill>
                  <a:srgbClr val="2C2F34"/>
                </a:solidFill>
                <a:latin typeface="Roboto Condensed"/>
              </a:rPr>
              <a:t>, namerde </a:t>
            </a:r>
            <a:r>
              <a:rPr lang="tr-TR" sz="4300" dirty="0">
                <a:solidFill>
                  <a:srgbClr val="FF0000"/>
                </a:solidFill>
                <a:latin typeface="Roboto Condensed"/>
              </a:rPr>
              <a:t>muhtaç etme</a:t>
            </a:r>
            <a:r>
              <a:rPr lang="tr-TR" sz="4300" dirty="0">
                <a:solidFill>
                  <a:srgbClr val="2C2F34"/>
                </a:solidFill>
                <a:latin typeface="Roboto Condensed"/>
              </a:rPr>
              <a:t>!</a:t>
            </a:r>
          </a:p>
          <a:p>
            <a:endParaRPr lang="tr-TR" dirty="0"/>
          </a:p>
        </p:txBody>
      </p:sp>
    </p:spTree>
    <p:extLst>
      <p:ext uri="{BB962C8B-B14F-4D97-AF65-F5344CB8AC3E}">
        <p14:creationId xmlns:p14="http://schemas.microsoft.com/office/powerpoint/2010/main" val="11834601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795291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35" y="-171399"/>
            <a:ext cx="9144000" cy="7029400"/>
          </a:xfrm>
        </p:spPr>
        <p:txBody>
          <a:bodyPr>
            <a:normAutofit fontScale="55000" lnSpcReduction="20000"/>
          </a:bodyPr>
          <a:lstStyle/>
          <a:p>
            <a:pPr>
              <a:lnSpc>
                <a:spcPct val="150000"/>
              </a:lnSpc>
              <a:spcBef>
                <a:spcPts val="0"/>
              </a:spcBef>
            </a:pPr>
            <a:r>
              <a:rPr lang="tr-TR" b="1" dirty="0" smtClean="0">
                <a:solidFill>
                  <a:srgbClr val="2C2F34"/>
                </a:solidFill>
                <a:effectLst/>
                <a:latin typeface="Roboto Condensed"/>
                <a:ea typeface="Times New Roman"/>
                <a:cs typeface="Times New Roman"/>
              </a:rPr>
              <a:t>» Göre anlamı katar, edat gibi kullanılır: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Sence bu yaptığın doğru mu?</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Bence bu doğru.</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Çokluk, abartma anlamı katar: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Evinde yüzlerce kitabı var.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Zaman bildiren isimlere gelerek eşitlik, süresince, boyunca anlamı katar: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okulda yıllarca çalıştım, dedi.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O gün sizi saatlerce bekledik.</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Birliktelik, beraberlik anlamı katar: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kararı sınıfça aldık.</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Bugün milletçe sevinçliyiz.</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Durum bildirir; zarf tümleci yapar: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Anlatılanları sessizce dinledi.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Düşüncelerini açıkça dile getirdi.</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Evden gizlice ayrıldı.</a:t>
            </a:r>
            <a:endParaRPr lang="tr-TR" sz="2400" dirty="0">
              <a:ea typeface="Calibri"/>
              <a:cs typeface="Times New Roman"/>
            </a:endParaRPr>
          </a:p>
          <a:p>
            <a:pPr>
              <a:lnSpc>
                <a:spcPts val="1950"/>
              </a:lnSpc>
              <a:spcAft>
                <a:spcPts val="0"/>
              </a:spcAft>
            </a:pPr>
            <a:r>
              <a:rPr lang="tr-TR" b="1" dirty="0" smtClean="0">
                <a:solidFill>
                  <a:srgbClr val="2C2F34"/>
                </a:solidFill>
                <a:effectLst/>
                <a:latin typeface="Roboto Condensed"/>
                <a:ea typeface="Times New Roman"/>
                <a:cs typeface="Times New Roman"/>
              </a:rPr>
              <a:t>» Küçültme, sınırlandırma anlamı katar:</a:t>
            </a:r>
            <a:endParaRPr lang="tr-TR" sz="2400" dirty="0">
              <a:ea typeface="Calibri"/>
              <a:cs typeface="Times New Roman"/>
            </a:endParaRPr>
          </a:p>
          <a:p>
            <a:pPr marL="0" lvl="0" indent="0">
              <a:lnSpc>
                <a:spcPts val="1950"/>
              </a:lnSpc>
              <a:spcAft>
                <a:spcPts val="375"/>
              </a:spcAft>
              <a:buSzPts val="1000"/>
              <a:buNone/>
              <a:tabLst>
                <a:tab pos="457200" algn="l"/>
              </a:tabLst>
            </a:pPr>
            <a:r>
              <a:rPr lang="tr-TR" dirty="0" smtClean="0">
                <a:solidFill>
                  <a:srgbClr val="2C2F34"/>
                </a:solidFill>
                <a:effectLst/>
                <a:latin typeface="Roboto Condensed"/>
                <a:ea typeface="Times New Roman"/>
                <a:cs typeface="Times New Roman"/>
              </a:rPr>
              <a:t>	Oralarda yaşlıca bir adam dolaşıyordu.</a:t>
            </a:r>
            <a:endParaRPr lang="tr-TR" sz="2400" dirty="0">
              <a:ea typeface="Calibri"/>
              <a:cs typeface="Times New Roman"/>
            </a:endParaRPr>
          </a:p>
          <a:p>
            <a:pPr marL="0" lvl="0" indent="0">
              <a:lnSpc>
                <a:spcPts val="1950"/>
              </a:lnSpc>
              <a:spcAft>
                <a:spcPts val="375"/>
              </a:spcAft>
              <a:buSzPts val="1000"/>
              <a:buNone/>
              <a:tabLst>
                <a:tab pos="457200" algn="l"/>
              </a:tabLst>
            </a:pPr>
            <a:r>
              <a:rPr lang="tr-TR" dirty="0" smtClean="0">
                <a:solidFill>
                  <a:srgbClr val="2C2F34"/>
                </a:solidFill>
                <a:effectLst/>
                <a:latin typeface="Roboto Condensed"/>
                <a:ea typeface="Times New Roman"/>
                <a:cs typeface="Times New Roman"/>
              </a:rPr>
              <a:t>	Fatih, büyükçe bir taşı alıp denize atıverdi.</a:t>
            </a:r>
            <a:endParaRPr lang="tr-TR" sz="2400" dirty="0">
              <a:ea typeface="Calibri"/>
              <a:cs typeface="Times New Roman"/>
            </a:endParaRPr>
          </a:p>
          <a:p>
            <a:pPr>
              <a:lnSpc>
                <a:spcPts val="1950"/>
              </a:lnSpc>
              <a:spcAft>
                <a:spcPts val="0"/>
              </a:spcAft>
            </a:pPr>
            <a:r>
              <a:rPr lang="tr-TR" sz="2800" b="1" dirty="0" smtClean="0">
                <a:solidFill>
                  <a:srgbClr val="FFFFFF"/>
                </a:solidFill>
                <a:effectLst/>
                <a:latin typeface="Roboto Condensed"/>
                <a:ea typeface="Times New Roman"/>
                <a:cs typeface="Times New Roman"/>
              </a:rPr>
              <a:t> f) -lE Vasıta Hâl Eki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644214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520" y="0"/>
            <a:ext cx="9252520" cy="6858000"/>
          </a:xfrm>
        </p:spPr>
        <p:txBody>
          <a:bodyPr>
            <a:normAutofit fontScale="62500" lnSpcReduction="20000"/>
          </a:bodyPr>
          <a:lstStyle/>
          <a:p>
            <a:pPr marL="0" indent="0">
              <a:lnSpc>
                <a:spcPct val="160000"/>
              </a:lnSpc>
              <a:spcBef>
                <a:spcPts val="0"/>
              </a:spcBef>
              <a:buNone/>
            </a:pPr>
            <a:r>
              <a:rPr lang="tr-TR" sz="2800" b="1" dirty="0" smtClean="0">
                <a:solidFill>
                  <a:srgbClr val="FF0000"/>
                </a:solidFill>
                <a:effectLst/>
                <a:latin typeface="Roboto Condensed"/>
                <a:ea typeface="Times New Roman"/>
                <a:cs typeface="Times New Roman"/>
              </a:rPr>
              <a:t>	 f) -lE Vasıta Hâl Eki</a:t>
            </a:r>
            <a:endParaRPr lang="tr-TR" sz="2400" dirty="0">
              <a:solidFill>
                <a:srgbClr val="FF0000"/>
              </a:solidFill>
              <a:ea typeface="Calibri"/>
              <a:cs typeface="Times New Roman"/>
            </a:endParaRPr>
          </a:p>
          <a:p>
            <a:pPr>
              <a:lnSpc>
                <a:spcPct val="160000"/>
              </a:lnSpc>
              <a:spcBef>
                <a:spcPts val="0"/>
              </a:spcBef>
            </a:pPr>
            <a:r>
              <a:rPr lang="tr-TR" b="1" dirty="0" smtClean="0">
                <a:solidFill>
                  <a:srgbClr val="FF0000"/>
                </a:solidFill>
                <a:effectLst/>
                <a:latin typeface="Roboto Condensed"/>
                <a:ea typeface="Times New Roman"/>
                <a:cs typeface="Times New Roman"/>
              </a:rPr>
              <a:t>» “ile” edatı kaynaklıdır</a:t>
            </a:r>
            <a:r>
              <a:rPr lang="tr-TR" b="1" dirty="0" smtClean="0">
                <a:solidFill>
                  <a:srgbClr val="2C2F34"/>
                </a:solidFill>
                <a:effectLst/>
                <a:latin typeface="Roboto Condensed"/>
                <a:ea typeface="Times New Roman"/>
                <a:cs typeface="Times New Roman"/>
              </a:rPr>
              <a:t>; “i” düşürülerek kullanılır.</a:t>
            </a:r>
            <a:endParaRPr lang="tr-TR" sz="2400" dirty="0">
              <a:ea typeface="Calibri"/>
              <a:cs typeface="Times New Roman"/>
            </a:endParaRPr>
          </a:p>
          <a:p>
            <a:pPr>
              <a:lnSpc>
                <a:spcPct val="160000"/>
              </a:lnSpc>
              <a:spcBef>
                <a:spcPts val="0"/>
              </a:spcBef>
            </a:pPr>
            <a:r>
              <a:rPr lang="tr-TR" b="1" dirty="0" smtClean="0">
                <a:solidFill>
                  <a:srgbClr val="2C2F34"/>
                </a:solidFill>
                <a:effectLst/>
                <a:latin typeface="Roboto Condensed"/>
                <a:ea typeface="Times New Roman"/>
                <a:cs typeface="Times New Roman"/>
              </a:rPr>
              <a:t>» Ünlüyle biten kelimelere eklenirken araya y kaynaştırma harfi girer:</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masa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masa ile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masa-y-la.</a:t>
            </a:r>
            <a:endParaRPr lang="tr-TR" sz="2400" dirty="0">
              <a:ea typeface="Calibri"/>
              <a:cs typeface="Times New Roman"/>
            </a:endParaRPr>
          </a:p>
          <a:p>
            <a:pPr>
              <a:lnSpc>
                <a:spcPct val="160000"/>
              </a:lnSpc>
              <a:spcBef>
                <a:spcPts val="0"/>
              </a:spcBef>
            </a:pPr>
            <a:r>
              <a:rPr lang="tr-TR" b="1" dirty="0" smtClean="0">
                <a:solidFill>
                  <a:srgbClr val="2C2F34"/>
                </a:solidFill>
                <a:effectLst/>
                <a:latin typeface="Roboto Condensed"/>
                <a:ea typeface="Times New Roman"/>
                <a:cs typeface="Times New Roman"/>
              </a:rPr>
              <a:t>» Ünsüzle biten kelimelere eklendiğinde -la, -le şeklindedir:</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kalem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kalem ile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kalemle.</a:t>
            </a:r>
            <a:endParaRPr lang="tr-TR" sz="2400" dirty="0">
              <a:ea typeface="Calibri"/>
              <a:cs typeface="Times New Roman"/>
            </a:endParaRPr>
          </a:p>
          <a:p>
            <a:pPr>
              <a:lnSpc>
                <a:spcPct val="160000"/>
              </a:lnSpc>
              <a:spcBef>
                <a:spcPts val="0"/>
              </a:spcBef>
            </a:pPr>
            <a:r>
              <a:rPr lang="tr-TR" b="1" dirty="0" smtClean="0">
                <a:solidFill>
                  <a:srgbClr val="2C2F34"/>
                </a:solidFill>
                <a:effectLst/>
                <a:latin typeface="Roboto Condensed"/>
                <a:ea typeface="Times New Roman"/>
                <a:cs typeface="Times New Roman"/>
              </a:rPr>
              <a:t>» İsim ve isim soylu kelimelere eklenerek değişik anlamlar katar. Bu eki alan kelimeler cümlede zarf tümleci, edat tümleci ve yüklem olarak kullanılır.  </a:t>
            </a:r>
            <a:endParaRPr lang="tr-TR" sz="2400" dirty="0">
              <a:ea typeface="Calibri"/>
              <a:cs typeface="Times New Roman"/>
            </a:endParaRPr>
          </a:p>
          <a:p>
            <a:pPr>
              <a:lnSpc>
                <a:spcPct val="160000"/>
              </a:lnSpc>
              <a:spcBef>
                <a:spcPts val="0"/>
              </a:spcBef>
            </a:pPr>
            <a:r>
              <a:rPr lang="tr-TR" b="1" dirty="0" smtClean="0">
                <a:solidFill>
                  <a:srgbClr val="2C2F34"/>
                </a:solidFill>
                <a:effectLst/>
                <a:latin typeface="Roboto Condensed"/>
                <a:ea typeface="Times New Roman"/>
                <a:cs typeface="Times New Roman"/>
              </a:rPr>
              <a:t>» Edat tümleci yapar:</a:t>
            </a:r>
            <a:endParaRPr lang="tr-TR" sz="2400" dirty="0">
              <a:ea typeface="Calibri"/>
              <a:cs typeface="Times New Roman"/>
            </a:endParaRPr>
          </a:p>
          <a:p>
            <a:pPr marL="0" lvl="0" indent="0">
              <a:lnSpc>
                <a:spcPct val="16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Mor bulutlarla açık türbene çatsam da tavan. (edat tümleci)</a:t>
            </a:r>
            <a:endParaRPr lang="tr-TR" sz="2400" dirty="0">
              <a:ea typeface="Calibri"/>
              <a:cs typeface="Times New Roman"/>
            </a:endParaRPr>
          </a:p>
          <a:p>
            <a:pPr>
              <a:lnSpc>
                <a:spcPts val="1950"/>
              </a:lnSpc>
              <a:spcAft>
                <a:spcPts val="0"/>
              </a:spcAft>
            </a:pPr>
            <a:r>
              <a:rPr lang="tr-TR" b="1" dirty="0" smtClean="0">
                <a:solidFill>
                  <a:srgbClr val="2C2F34"/>
                </a:solidFill>
                <a:effectLst/>
                <a:latin typeface="Roboto Condensed"/>
                <a:ea typeface="Times New Roman"/>
                <a:cs typeface="Times New Roman"/>
              </a:rPr>
              <a:t>» Durum bildirir; zarf tümleci yapar:</a:t>
            </a:r>
            <a:endParaRPr lang="tr-TR" sz="2400" dirty="0">
              <a:ea typeface="Calibri"/>
              <a:cs typeface="Times New Roman"/>
            </a:endParaRPr>
          </a:p>
          <a:p>
            <a:pPr marL="0" lvl="0" indent="0">
              <a:lnSpc>
                <a:spcPts val="1950"/>
              </a:lnSpc>
              <a:spcAft>
                <a:spcPts val="375"/>
              </a:spcAft>
              <a:buSzPts val="1000"/>
              <a:buNone/>
              <a:tabLst>
                <a:tab pos="457200" algn="l"/>
              </a:tabLst>
            </a:pPr>
            <a:r>
              <a:rPr lang="tr-TR" dirty="0" smtClean="0">
                <a:solidFill>
                  <a:srgbClr val="2C2F34"/>
                </a:solidFill>
                <a:effectLst/>
                <a:latin typeface="Roboto Condensed"/>
                <a:ea typeface="Times New Roman"/>
                <a:cs typeface="Times New Roman"/>
              </a:rPr>
              <a:t>	İşi kolaylıkla başardı.</a:t>
            </a:r>
            <a:endParaRPr lang="tr-TR" sz="2400" dirty="0">
              <a:ea typeface="Calibri"/>
              <a:cs typeface="Times New Roman"/>
            </a:endParaRPr>
          </a:p>
          <a:p>
            <a:pPr marL="0" lvl="0" indent="0">
              <a:lnSpc>
                <a:spcPts val="1950"/>
              </a:lnSpc>
              <a:spcAft>
                <a:spcPts val="375"/>
              </a:spcAft>
              <a:buSzPts val="1000"/>
              <a:buNone/>
              <a:tabLst>
                <a:tab pos="457200" algn="l"/>
              </a:tabLst>
            </a:pPr>
            <a:r>
              <a:rPr lang="tr-TR" dirty="0" smtClean="0">
                <a:solidFill>
                  <a:srgbClr val="2C2F34"/>
                </a:solidFill>
                <a:effectLst/>
                <a:latin typeface="Roboto Condensed"/>
                <a:ea typeface="Times New Roman"/>
                <a:cs typeface="Times New Roman"/>
              </a:rPr>
              <a:t>	Ayağına gelen topa hızla vurdu.</a:t>
            </a:r>
            <a:endParaRPr lang="tr-TR" sz="2400" dirty="0">
              <a:ea typeface="Calibri"/>
              <a:cs typeface="Times New Roman"/>
            </a:endParaRPr>
          </a:p>
          <a:p>
            <a:pPr marL="0" lvl="0" indent="0">
              <a:lnSpc>
                <a:spcPts val="1950"/>
              </a:lnSpc>
              <a:spcAft>
                <a:spcPts val="375"/>
              </a:spcAft>
              <a:buSzPts val="1000"/>
              <a:buNone/>
              <a:tabLst>
                <a:tab pos="457200" algn="l"/>
              </a:tabLst>
            </a:pPr>
            <a:r>
              <a:rPr lang="tr-TR" dirty="0" smtClean="0">
                <a:solidFill>
                  <a:srgbClr val="2C2F34"/>
                </a:solidFill>
                <a:effectLst/>
                <a:latin typeface="Roboto Condensed"/>
                <a:ea typeface="Times New Roman"/>
                <a:cs typeface="Times New Roman"/>
              </a:rPr>
              <a:t>	Babasını sevinçle karşıladı.</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95192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a:lnSpc>
                <a:spcPct val="150000"/>
              </a:lnSpc>
              <a:spcBef>
                <a:spcPts val="0"/>
              </a:spcBef>
            </a:pPr>
            <a:r>
              <a:rPr lang="tr-TR" b="1" dirty="0" smtClean="0">
                <a:solidFill>
                  <a:srgbClr val="2C2F34"/>
                </a:solidFill>
                <a:effectLst/>
                <a:latin typeface="Roboto Condensed"/>
                <a:ea typeface="Times New Roman"/>
                <a:cs typeface="Times New Roman"/>
              </a:rPr>
              <a:t>» Yüklem yapar:</a:t>
            </a:r>
            <a:r>
              <a:rPr lang="tr-TR" dirty="0" smtClean="0">
                <a:solidFill>
                  <a:srgbClr val="2C2F34"/>
                </a:solidFill>
                <a:effectLst/>
                <a:latin typeface="Roboto Condensed"/>
                <a:ea typeface="Times New Roman"/>
                <a:cs typeface="Times New Roman"/>
              </a:rPr>
              <a:t> O artık bizimledir.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Birliktelik anlamı katar: </a:t>
            </a:r>
            <a:r>
              <a:rPr lang="tr-TR" dirty="0" smtClean="0">
                <a:solidFill>
                  <a:srgbClr val="2C2F34"/>
                </a:solidFill>
                <a:effectLst/>
                <a:latin typeface="Roboto Condensed"/>
                <a:ea typeface="Times New Roman"/>
                <a:cs typeface="Times New Roman"/>
              </a:rPr>
              <a:t>Öğrencileriyle geziye gitmişti.</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Araç, alet bildirir: </a:t>
            </a:r>
            <a:r>
              <a:rPr lang="tr-TR" dirty="0" smtClean="0">
                <a:solidFill>
                  <a:srgbClr val="2C2F34"/>
                </a:solidFill>
                <a:effectLst/>
                <a:latin typeface="Roboto Condensed"/>
                <a:ea typeface="Times New Roman"/>
                <a:cs typeface="Times New Roman"/>
              </a:rPr>
              <a:t>Arabasıyla evimize kadar getirdi. İğneyle kuyu kazıyorsun.</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“ve” bağlacı görevinde kullanılır: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Annemle kardeşim buraya geldiler.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Baki’yle Fuzuli, 16. yy. şairleridir.</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Sebep ve zaman bildirir: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Rüzgârın etkisiyle dallar sallandı.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Sonbaharın gelmesiyle soğuklar artmıştı.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Zilin sesiyle yarışma bitti.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2385294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520" y="-8237"/>
            <a:ext cx="9130921" cy="6899029"/>
          </a:xfrm>
        </p:spPr>
        <p:txBody>
          <a:bodyPr>
            <a:normAutofit fontScale="92500" lnSpcReduction="20000"/>
          </a:bodyPr>
          <a:lstStyle/>
          <a:p>
            <a:pPr>
              <a:lnSpc>
                <a:spcPct val="150000"/>
              </a:lnSpc>
              <a:spcBef>
                <a:spcPts val="0"/>
              </a:spcBef>
            </a:pPr>
            <a:r>
              <a:rPr lang="tr-TR" sz="2800" b="1" dirty="0" smtClean="0">
                <a:solidFill>
                  <a:srgbClr val="FFFFFF"/>
                </a:solidFill>
                <a:effectLst/>
                <a:latin typeface="Roboto Condensed"/>
                <a:ea typeface="Times New Roman"/>
                <a:cs typeface="Times New Roman"/>
              </a:rPr>
              <a:t>g) “-(n) İN” İlgi Hâl Eki (Tamlayan Eki)</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İsimleri isimlere bağlayarak tamlama kurmaya yarar. </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 ek birinci tekil ve çoğul şahıs için “-İm” 	şeklindedir: ben-im, biz-im.</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İsimleri isimlere bağlar: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Benim elim kanadı.</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Bizim evimiz büyüktür.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Kitabın yaprağı yırtılmış.</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Yalancının mumu…</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Gözlüğün camı…</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357069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lstStyle/>
          <a:p>
            <a:pPr>
              <a:lnSpc>
                <a:spcPct val="150000"/>
              </a:lnSpc>
              <a:spcBef>
                <a:spcPts val="0"/>
              </a:spcBef>
            </a:pPr>
            <a:r>
              <a:rPr lang="tr-TR" b="1" dirty="0" smtClean="0">
                <a:solidFill>
                  <a:srgbClr val="2C2F34"/>
                </a:solidFill>
                <a:effectLst/>
                <a:latin typeface="Roboto Condensed"/>
                <a:ea typeface="Times New Roman"/>
                <a:cs typeface="Times New Roman"/>
              </a:rPr>
              <a:t>» İsimleri, zamirleri ve sıfat-fiilleri edatlara bağlar: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Bunu senin için yaptım dedi.</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 İsimleri ve zamirleri fiillere bağlar:</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Birincilik ödülü Elif’in oldu.</a:t>
            </a:r>
            <a:endParaRPr lang="tr-TR" sz="2400" dirty="0">
              <a:ea typeface="Calibri"/>
              <a:cs typeface="Times New Roman"/>
            </a:endParaRPr>
          </a:p>
          <a:p>
            <a:pPr marL="0" lvl="0" indent="0">
              <a:lnSpc>
                <a:spcPct val="150000"/>
              </a:lnSpc>
              <a:spcBef>
                <a:spcPts val="0"/>
              </a:spcBef>
              <a:buSzPts val="1000"/>
              <a:buNone/>
              <a:tabLst>
                <a:tab pos="457200" algn="l"/>
              </a:tabLst>
            </a:pPr>
            <a:r>
              <a:rPr lang="tr-TR" dirty="0" smtClean="0">
                <a:solidFill>
                  <a:srgbClr val="2C2F34"/>
                </a:solidFill>
                <a:effectLst/>
                <a:latin typeface="Roboto Condensed"/>
                <a:ea typeface="Times New Roman"/>
                <a:cs typeface="Times New Roman"/>
              </a:rPr>
              <a:t>	En güzel ve mutlu yıllar sizlerin olsun.</a:t>
            </a:r>
            <a:endParaRPr lang="tr-TR" sz="2400" dirty="0">
              <a:ea typeface="Calibri"/>
              <a:cs typeface="Times New Roman"/>
            </a:endParaRPr>
          </a:p>
          <a:p>
            <a:pPr>
              <a:lnSpc>
                <a:spcPct val="150000"/>
              </a:lnSpc>
              <a:spcBef>
                <a:spcPts val="0"/>
              </a:spcBef>
            </a:pPr>
            <a:r>
              <a:rPr lang="tr-TR" b="1" dirty="0" smtClean="0">
                <a:solidFill>
                  <a:srgbClr val="2C2F34"/>
                </a:solidFill>
                <a:effectLst/>
                <a:latin typeface="Roboto Condensed"/>
                <a:ea typeface="Times New Roman"/>
                <a:cs typeface="Times New Roman"/>
              </a:rPr>
              <a:t>Not:</a:t>
            </a:r>
            <a:r>
              <a:rPr lang="tr-TR" dirty="0" smtClean="0">
                <a:solidFill>
                  <a:srgbClr val="2C2F34"/>
                </a:solidFill>
                <a:effectLst/>
                <a:latin typeface="Roboto Condensed"/>
                <a:ea typeface="Times New Roman"/>
                <a:cs typeface="Times New Roman"/>
              </a:rPr>
              <a:t> “</a:t>
            </a:r>
            <a:r>
              <a:rPr lang="tr-TR" b="1" dirty="0" smtClean="0">
                <a:solidFill>
                  <a:srgbClr val="2C2F34"/>
                </a:solidFill>
                <a:effectLst/>
                <a:latin typeface="Roboto Condensed"/>
                <a:ea typeface="Times New Roman"/>
                <a:cs typeface="Times New Roman"/>
              </a:rPr>
              <a:t>-dEn</a:t>
            </a:r>
            <a:r>
              <a:rPr lang="tr-TR" dirty="0" smtClean="0">
                <a:solidFill>
                  <a:srgbClr val="2C2F34"/>
                </a:solidFill>
                <a:effectLst/>
                <a:latin typeface="Roboto Condensed"/>
                <a:ea typeface="Times New Roman"/>
                <a:cs typeface="Times New Roman"/>
              </a:rPr>
              <a:t>” eki tamlayan ekinin yerini tutabilir:</a:t>
            </a:r>
            <a:endParaRPr lang="tr-TR" sz="2400" dirty="0">
              <a:ea typeface="Calibri"/>
              <a:cs typeface="Times New Roman"/>
            </a:endParaRPr>
          </a:p>
          <a:p>
            <a:pPr marL="0" indent="0">
              <a:lnSpc>
                <a:spcPct val="150000"/>
              </a:lnSpc>
              <a:spcBef>
                <a:spcPts val="0"/>
              </a:spcBef>
              <a:buNone/>
            </a:pPr>
            <a:r>
              <a:rPr lang="tr-TR" dirty="0" smtClean="0">
                <a:solidFill>
                  <a:srgbClr val="2C2F34"/>
                </a:solidFill>
                <a:effectLst/>
                <a:latin typeface="Roboto Condensed"/>
                <a:ea typeface="Times New Roman"/>
                <a:cs typeface="Times New Roman"/>
              </a:rPr>
              <a:t>	öğrencilerin bazıları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a:t>
            </a:r>
            <a:r>
              <a:rPr lang="tr-TR" dirty="0" smtClean="0">
                <a:solidFill>
                  <a:srgbClr val="2C2F34"/>
                </a:solidFill>
                <a:effectLst/>
                <a:latin typeface="Times New Roman"/>
                <a:ea typeface="Times New Roman"/>
                <a:cs typeface="Times New Roman"/>
              </a:rPr>
              <a:t>öğ</a:t>
            </a:r>
            <a:r>
              <a:rPr lang="tr-TR" dirty="0" smtClean="0">
                <a:solidFill>
                  <a:srgbClr val="2C2F34"/>
                </a:solidFill>
                <a:effectLst/>
                <a:latin typeface="Roboto Condensed"/>
                <a:ea typeface="Times New Roman"/>
                <a:cs typeface="Times New Roman"/>
              </a:rPr>
              <a:t>rencilerden baz</a:t>
            </a:r>
            <a:r>
              <a:rPr lang="tr-TR" dirty="0" smtClean="0">
                <a:solidFill>
                  <a:srgbClr val="2C2F34"/>
                </a:solidFill>
                <a:effectLst/>
                <a:latin typeface="Times New Roman"/>
                <a:ea typeface="Times New Roman"/>
                <a:cs typeface="Times New Roman"/>
              </a:rPr>
              <a:t>ı</a:t>
            </a:r>
            <a:r>
              <a:rPr lang="tr-TR" dirty="0" smtClean="0">
                <a:solidFill>
                  <a:srgbClr val="2C2F34"/>
                </a:solidFill>
                <a:effectLst/>
                <a:latin typeface="Roboto Condensed"/>
                <a:ea typeface="Times New Roman"/>
                <a:cs typeface="Times New Roman"/>
              </a:rPr>
              <a:t>lar</a:t>
            </a:r>
            <a:r>
              <a:rPr lang="tr-TR" dirty="0" smtClean="0">
                <a:solidFill>
                  <a:srgbClr val="2C2F34"/>
                </a:solidFill>
                <a:effectLst/>
                <a:latin typeface="Times New Roman"/>
                <a:ea typeface="Times New Roman"/>
                <a:cs typeface="Times New Roman"/>
              </a:rPr>
              <a:t>ı</a:t>
            </a:r>
            <a:r>
              <a:rPr lang="tr-TR" dirty="0" smtClean="0">
                <a:solidFill>
                  <a:srgbClr val="2C2F34"/>
                </a:solidFill>
                <a:effectLst/>
                <a:latin typeface="Roboto Condensed"/>
                <a:ea typeface="Times New Roman"/>
                <a:cs typeface="Times New Roman"/>
              </a:rPr>
              <a:t/>
            </a:r>
            <a:br>
              <a:rPr lang="tr-TR" dirty="0" smtClean="0">
                <a:solidFill>
                  <a:srgbClr val="2C2F34"/>
                </a:solidFill>
                <a:effectLst/>
                <a:latin typeface="Roboto Condensed"/>
                <a:ea typeface="Times New Roman"/>
                <a:cs typeface="Times New Roman"/>
              </a:rPr>
            </a:br>
            <a:r>
              <a:rPr lang="tr-TR" dirty="0" smtClean="0">
                <a:solidFill>
                  <a:srgbClr val="2C2F34"/>
                </a:solidFill>
                <a:effectLst/>
                <a:latin typeface="Roboto Condensed"/>
                <a:ea typeface="Times New Roman"/>
                <a:cs typeface="Times New Roman"/>
              </a:rPr>
              <a:t>	onlar</a:t>
            </a:r>
            <a:r>
              <a:rPr lang="tr-TR" dirty="0" smtClean="0">
                <a:solidFill>
                  <a:srgbClr val="2C2F34"/>
                </a:solidFill>
                <a:effectLst/>
                <a:latin typeface="Times New Roman"/>
                <a:ea typeface="Times New Roman"/>
                <a:cs typeface="Times New Roman"/>
              </a:rPr>
              <a:t>ı</a:t>
            </a:r>
            <a:r>
              <a:rPr lang="tr-TR" dirty="0" smtClean="0">
                <a:solidFill>
                  <a:srgbClr val="2C2F34"/>
                </a:solidFill>
                <a:effectLst/>
                <a:latin typeface="Roboto Condensed"/>
                <a:ea typeface="Times New Roman"/>
                <a:cs typeface="Times New Roman"/>
              </a:rPr>
              <a:t>n biri </a:t>
            </a:r>
            <a:r>
              <a:rPr lang="tr-TR" dirty="0" smtClean="0">
                <a:solidFill>
                  <a:srgbClr val="2C2F34"/>
                </a:solidFill>
                <a:effectLst/>
                <a:latin typeface="Cambria Math"/>
                <a:ea typeface="Times New Roman"/>
                <a:cs typeface="Cambria Math"/>
              </a:rPr>
              <a:t>⇒</a:t>
            </a:r>
            <a:r>
              <a:rPr lang="tr-TR" dirty="0" smtClean="0">
                <a:solidFill>
                  <a:srgbClr val="2C2F34"/>
                </a:solidFill>
                <a:effectLst/>
                <a:latin typeface="Roboto Condensed"/>
                <a:ea typeface="Times New Roman"/>
                <a:cs typeface="Times New Roman"/>
              </a:rPr>
              <a:t> onlardan biri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95661059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608</Words>
  <Application>Microsoft Office PowerPoint</Application>
  <PresentationFormat>Ekran Gösterisi (4:3)</PresentationFormat>
  <Paragraphs>435</Paragraphs>
  <Slides>45</Slides>
  <Notes>0</Notes>
  <HiddenSlides>0</HiddenSlides>
  <MMClips>0</MMClips>
  <ScaleCrop>false</ScaleCrop>
  <HeadingPairs>
    <vt:vector size="4" baseType="variant">
      <vt:variant>
        <vt:lpstr>Tema</vt:lpstr>
      </vt:variant>
      <vt:variant>
        <vt:i4>1</vt:i4>
      </vt:variant>
      <vt:variant>
        <vt:lpstr>Slayt Başlıkları</vt:lpstr>
      </vt:variant>
      <vt:variant>
        <vt:i4>45</vt:i4>
      </vt:variant>
    </vt:vector>
  </HeadingPairs>
  <TitlesOfParts>
    <vt:vector size="46" baseType="lpstr">
      <vt:lpstr>Ofis Teması</vt:lpstr>
      <vt:lpstr>ÇEKİM EKLERİ </vt:lpstr>
      <vt:lpstr>PowerPoint Sunusu</vt:lpstr>
      <vt:lpstr>PowerPoint Sunusu</vt:lpstr>
      <vt:lpstr>PowerPoint Sunusu</vt:lpstr>
      <vt:lpstr>PowerPoint Sunusu</vt:lpstr>
      <vt:lpstr>PowerPoint Sunusu</vt:lpstr>
      <vt:lpstr>PowerPoint Sunusu</vt:lpstr>
      <vt:lpstr>PowerPoint Sunusu</vt:lpstr>
      <vt:lpstr>PowerPoint Sunusu</vt:lpstr>
      <vt:lpstr>2.İYELİK EKLERİ </vt:lpstr>
      <vt:lpstr>PowerPoint Sunusu</vt:lpstr>
      <vt:lpstr>PowerPoint Sunusu</vt:lpstr>
      <vt:lpstr>3. İLGİ ZAMİRİ: -ki </vt:lpstr>
      <vt:lpstr>PowerPoint Sunusu</vt:lpstr>
      <vt:lpstr>PowerPoint Sunusu</vt:lpstr>
      <vt:lpstr>4. -lEr ÇOĞUL EKİ </vt:lpstr>
      <vt:lpstr>PowerPoint Sunusu</vt:lpstr>
      <vt:lpstr>PowerPoint Sunusu</vt:lpstr>
      <vt:lpstr>PowerPoint Sunusu</vt:lpstr>
      <vt:lpstr>5. “mİ” SORU EKİ </vt:lpstr>
      <vt:lpstr> 6. EK-FİİL </vt:lpstr>
      <vt:lpstr>6.1. Ek-Fiilin Geniş Zamanı </vt:lpstr>
      <vt:lpstr>6.2. Ek Fiilin Bilinen (görülen, -di’li geçmiş) Zamanı </vt:lpstr>
      <vt:lpstr>6.4. Ek-Fiilin Şartı </vt:lpstr>
      <vt:lpstr>7. TAMLAMA EKLERİ </vt:lpstr>
      <vt:lpstr>6.3. Ek-Fiilin Duyulan (anlatılan, öğrenilen, -miş’li geçmiş) Zamanı </vt:lpstr>
      <vt:lpstr>Birleşik ve Basit Çekimli (Zamanlı) Fiiller </vt:lpstr>
      <vt:lpstr>Türkçede Ekler </vt:lpstr>
      <vt:lpstr>1. ZAMAN VE ŞEKİL EKLERİ A) HABER KİP EKLERİ </vt:lpstr>
      <vt:lpstr>1. Bilinen Geçmiş Zaman Eki: “dı/-di/-du/-dü” “-tı/--/-tü” </vt:lpstr>
      <vt:lpstr>PowerPoint Sunusu</vt:lpstr>
      <vt:lpstr>2. Öğrenilen Geçmiş Zaman Eki: “-mış/-miş/-muş/-müş” </vt:lpstr>
      <vt:lpstr>PowerPoint Sunusu</vt:lpstr>
      <vt:lpstr>3. Şimdiki Zaman Eki: -yor </vt:lpstr>
      <vt:lpstr>PowerPoint Sunusu</vt:lpstr>
      <vt:lpstr>4. Gelecek Zaman Eki: “-acak/ecek</vt:lpstr>
      <vt:lpstr>PowerPoint Sunusu</vt:lpstr>
      <vt:lpstr>5. Geniş Zaman Eki: “-r” ; “-ar/-er”; “-ır/-ir/-ur/-ür” </vt:lpstr>
      <vt:lpstr>PowerPoint Sunusu</vt:lpstr>
      <vt:lpstr>B) DİLEK KİP EKLERİ </vt:lpstr>
      <vt:lpstr>1. İstek Kipi (-e, -a) </vt:lpstr>
      <vt:lpstr>2. Dilek-Koşul Kipi (-se, -sa) </vt:lpstr>
      <vt:lpstr>3. Gereklilik Kipi (-meli, -malı) </vt:lpstr>
      <vt:lpstr>4. Emir Kipi (-) </vt:lpstr>
      <vt:lpstr>PowerPoint Sunusu</vt:lpstr>
    </vt:vector>
  </TitlesOfParts>
  <Company>Silentall Unattended Installer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ÇEKİM EKLERİ</dc:title>
  <dc:creator>ronaldinho424</dc:creator>
  <cp:lastModifiedBy>ronaldinho424</cp:lastModifiedBy>
  <cp:revision>16</cp:revision>
  <dcterms:created xsi:type="dcterms:W3CDTF">2024-03-04T09:01:48Z</dcterms:created>
  <dcterms:modified xsi:type="dcterms:W3CDTF">2024-04-03T08:20:35Z</dcterms:modified>
</cp:coreProperties>
</file>