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  <p:sldMasterId id="2147483706" r:id="rId6"/>
    <p:sldMasterId id="2147483710" r:id="rId7"/>
  </p:sldMasterIdLst>
  <p:notesMasterIdLst>
    <p:notesMasterId r:id="rId70"/>
  </p:notesMasterIdLst>
  <p:sldIdLst>
    <p:sldId id="404" r:id="rId8"/>
    <p:sldId id="631" r:id="rId9"/>
    <p:sldId id="658" r:id="rId10"/>
    <p:sldId id="660" r:id="rId11"/>
    <p:sldId id="659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9" r:id="rId20"/>
    <p:sldId id="670" r:id="rId21"/>
    <p:sldId id="671" r:id="rId22"/>
    <p:sldId id="672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673" r:id="rId31"/>
    <p:sldId id="674" r:id="rId32"/>
    <p:sldId id="675" r:id="rId33"/>
    <p:sldId id="676" r:id="rId34"/>
    <p:sldId id="677" r:id="rId35"/>
    <p:sldId id="678" r:id="rId36"/>
    <p:sldId id="679" r:id="rId37"/>
    <p:sldId id="680" r:id="rId38"/>
    <p:sldId id="681" r:id="rId39"/>
    <p:sldId id="682" r:id="rId40"/>
    <p:sldId id="683" r:id="rId41"/>
    <p:sldId id="684" r:id="rId42"/>
    <p:sldId id="685" r:id="rId43"/>
    <p:sldId id="686" r:id="rId44"/>
    <p:sldId id="687" r:id="rId45"/>
    <p:sldId id="688" r:id="rId46"/>
    <p:sldId id="689" r:id="rId47"/>
    <p:sldId id="690" r:id="rId48"/>
    <p:sldId id="691" r:id="rId49"/>
    <p:sldId id="692" r:id="rId50"/>
    <p:sldId id="693" r:id="rId51"/>
    <p:sldId id="694" r:id="rId52"/>
    <p:sldId id="695" r:id="rId53"/>
    <p:sldId id="696" r:id="rId54"/>
    <p:sldId id="697" r:id="rId55"/>
    <p:sldId id="698" r:id="rId56"/>
    <p:sldId id="699" r:id="rId57"/>
    <p:sldId id="700" r:id="rId58"/>
    <p:sldId id="705" r:id="rId59"/>
    <p:sldId id="701" r:id="rId60"/>
    <p:sldId id="702" r:id="rId61"/>
    <p:sldId id="703" r:id="rId62"/>
    <p:sldId id="704" r:id="rId63"/>
    <p:sldId id="706" r:id="rId64"/>
    <p:sldId id="707" r:id="rId65"/>
    <p:sldId id="708" r:id="rId66"/>
    <p:sldId id="709" r:id="rId67"/>
    <p:sldId id="710" r:id="rId68"/>
    <p:sldId id="71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404"/>
            <p14:sldId id="631"/>
            <p14:sldId id="658"/>
            <p14:sldId id="660"/>
            <p14:sldId id="659"/>
            <p14:sldId id="661"/>
            <p14:sldId id="662"/>
            <p14:sldId id="663"/>
            <p14:sldId id="664"/>
            <p14:sldId id="665"/>
            <p14:sldId id="666"/>
            <p14:sldId id="667"/>
            <p14:sldId id="669"/>
            <p14:sldId id="670"/>
            <p14:sldId id="671"/>
            <p14:sldId id="672"/>
            <p14:sldId id="720"/>
            <p14:sldId id="721"/>
            <p14:sldId id="722"/>
            <p14:sldId id="723"/>
            <p14:sldId id="724"/>
            <p14:sldId id="725"/>
            <p14:sldId id="726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5"/>
            <p14:sldId id="701"/>
            <p14:sldId id="702"/>
            <p14:sldId id="703"/>
            <p14:sldId id="704"/>
            <p14:sldId id="706"/>
            <p14:sldId id="707"/>
            <p14:sldId id="708"/>
            <p14:sldId id="709"/>
            <p14:sldId id="710"/>
            <p14:sldId id="711"/>
          </p14:sldIdLst>
        </p14:section>
        <p14:section name="Appendix: Image Descriptions for Unsighted Students" id="{9E859B0B-078E-463E-89A6-21C20DD280C4}">
          <p14:sldIdLst/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pos="56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/>
  <p:cmAuthor id="2" name="Ciporen, Laura" initials="CL [2]" lastIdx="2" clrIdx="1"/>
  <p:cmAuthor id="3" name="Mohammed Zubair Ahamed" initials="MZ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FFFFF"/>
    <a:srgbClr val="1F497D"/>
    <a:srgbClr val="1F497B"/>
    <a:srgbClr val="10253F"/>
    <a:srgbClr val="069598"/>
    <a:srgbClr val="F4CCCC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89796" autoAdjust="0"/>
  </p:normalViewPr>
  <p:slideViewPr>
    <p:cSldViewPr snapToGrid="0" showGuides="1">
      <p:cViewPr varScale="1">
        <p:scale>
          <a:sx n="65" d="100"/>
          <a:sy n="65" d="100"/>
        </p:scale>
        <p:origin x="1830" y="48"/>
      </p:cViewPr>
      <p:guideLst>
        <p:guide pos="2880"/>
        <p:guide orient="horz" pos="2296"/>
        <p:guide pos="5624"/>
      </p:guideLst>
    </p:cSldViewPr>
  </p:slideViewPr>
  <p:outlineViewPr>
    <p:cViewPr>
      <p:scale>
        <a:sx n="33" d="100"/>
        <a:sy n="33" d="100"/>
      </p:scale>
      <p:origin x="0" y="-34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5294-8BCE-4B15-84C9-4E8D5074478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6329-1779-487C-B587-BBABA473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56329-1779-487C-B587-BBABA473A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CA880A79-A85B-437C-BC20-FC23BDD36F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893AC4A-29B0-44AE-8CE5-26A7096591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553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581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Appendix Link">
            <a:extLst>
              <a:ext uri="{FF2B5EF4-FFF2-40B4-BE49-F238E27FC236}">
                <a16:creationId xmlns:a16="http://schemas.microsoft.com/office/drawing/2014/main" id="{2C2257D7-2308-4360-85BA-37F9E23514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5DC59-5AB2-417D-B46A-F09F380F8F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813" y="6526213"/>
            <a:ext cx="8699500" cy="204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39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5525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4052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49380"/>
            <a:ext cx="8458200" cy="82223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201138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556084"/>
            <a:ext cx="8458200" cy="46923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0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D3A09E2-C861-4D48-B4DB-F718B64FF46D}"/>
              </a:ext>
            </a:extLst>
          </p:cNvPr>
          <p:cNvSpPr txBox="1">
            <a:spLocks/>
          </p:cNvSpPr>
          <p:nvPr userDrawn="1"/>
        </p:nvSpPr>
        <p:spPr>
          <a:xfrm>
            <a:off x="342900" y="235525"/>
            <a:ext cx="8458200" cy="82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7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9245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124200" y="3429000"/>
            <a:ext cx="6019800" cy="17526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6600" y="4190999"/>
            <a:ext cx="569976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2pPr>
            <a:lvl3pPr marL="9144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3pPr>
            <a:lvl4pPr marL="13716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4pPr>
            <a:lvl5pPr marL="18288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20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87460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31072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9728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992D4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8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47436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rgbClr val="992D4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4382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12520" y="76200"/>
            <a:ext cx="7848600" cy="1447800"/>
          </a:xfrm>
          <a:prstGeom prst="rect">
            <a:avLst/>
          </a:prstGeom>
        </p:spPr>
        <p:txBody>
          <a:bodyPr anchor="t" anchorCtr="0"/>
          <a:lstStyle>
            <a:lvl1pPr algn="r">
              <a:spcBef>
                <a:spcPts val="480"/>
              </a:spcBef>
              <a:defRPr sz="4400" b="1" cap="all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419600" y="3535680"/>
            <a:ext cx="4572000" cy="2560320"/>
          </a:xfrm>
          <a:prstGeom prst="rect">
            <a:avLst/>
          </a:prstGeom>
          <a:noFill/>
          <a:ln w="38100">
            <a:noFill/>
          </a:ln>
        </p:spPr>
        <p:txBody>
          <a:bodyPr anchor="t"/>
          <a:lstStyle>
            <a:lvl1pPr algn="ctr">
              <a:defRPr sz="40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419600" y="2621280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00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093305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97280"/>
          </a:xfrm>
          <a:prstGeom prst="rect">
            <a:avLst/>
          </a:prstGeom>
          <a:solidFill>
            <a:srgbClr val="4E646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anchor="ctr"/>
          <a:lstStyle>
            <a:lvl1pPr algn="ctr">
              <a:defRPr sz="4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99106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97280"/>
          </a:xfrm>
          <a:prstGeom prst="rect">
            <a:avLst/>
          </a:prstGeom>
          <a:solidFill>
            <a:srgbClr val="4E646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093305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anchor="ctr"/>
          <a:lstStyle>
            <a:lvl1pPr algn="ctr">
              <a:defRPr sz="4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972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4000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7604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21208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454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B06C8-11A0-4E73-A5CE-7801EB0911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6688" y="6426200"/>
            <a:ext cx="8505825" cy="31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15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97280"/>
          </a:xfrm>
          <a:prstGeom prst="rect">
            <a:avLst/>
          </a:prstGeom>
          <a:solidFill>
            <a:srgbClr val="4E646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093305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anchor="ctr"/>
          <a:lstStyle>
            <a:lvl1pPr algn="ctr">
              <a:defRPr sz="4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4008120"/>
            <a:ext cx="8229600" cy="2316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381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93BA5A3-DAB5-45C2-AE6D-5271B0A797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6688" y="6426200"/>
            <a:ext cx="8505825" cy="31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03133A46-43F0-4734-A847-009F11688B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DF07503B-138D-44F5-84FC-A7637F059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/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D5840A85-FE10-45F4-81E4-A52DE2319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72A1E447-C26A-4D25-8792-9B7C6A839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04" r:id="rId3"/>
    <p:sldLayoutId id="2147483682" r:id="rId4"/>
    <p:sldLayoutId id="214748368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F7BFBE01-8512-49BF-81D6-10C5E13594C9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21792" indent="-32004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Add long copyright line here</a:t>
            </a:r>
            <a:endParaRPr lang="en-US" dirty="0"/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992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E612E-6BD5-45DC-99E0-8658D3CB0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927" y="0"/>
            <a:ext cx="9334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1791" y="2608290"/>
            <a:ext cx="3325847" cy="1394084"/>
          </a:xfrm>
        </p:spPr>
        <p:txBody>
          <a:bodyPr anchor="t"/>
          <a:lstStyle/>
          <a:p>
            <a:r>
              <a:rPr lang="en-US" altLang="en-US" noProof="0" dirty="0"/>
              <a:t>Fundamentals of Corporate Finance, 11th Edition</a:t>
            </a:r>
            <a:endParaRPr lang="en-US" noProof="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21792" y="4224444"/>
            <a:ext cx="3035808" cy="649480"/>
          </a:xfrm>
        </p:spPr>
        <p:txBody>
          <a:bodyPr/>
          <a:lstStyle/>
          <a:p>
            <a:r>
              <a:rPr lang="en-US" altLang="en-US" noProof="0" dirty="0"/>
              <a:t>CHAPTER 5: </a:t>
            </a:r>
            <a:r>
              <a:rPr lang="en-US" altLang="en-US" dirty="0"/>
              <a:t>The Time Value Of Money</a:t>
            </a:r>
          </a:p>
        </p:txBody>
      </p:sp>
      <p:pic>
        <p:nvPicPr>
          <p:cNvPr id="2" name="Picture 1" descr="Cover page, fundamentals of corporate finance, 11 edition. By, Brealey, Myers and Marcus">
            <a:extLst>
              <a:ext uri="{FF2B5EF4-FFF2-40B4-BE49-F238E27FC236}">
                <a16:creationId xmlns:a16="http://schemas.microsoft.com/office/drawing/2014/main" id="{59479E2C-B230-4BF9-B1C6-34B28C43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63" y="1433845"/>
            <a:ext cx="3551873" cy="4788218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BDFA3B4-AF4E-480A-9543-60CA85EC80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48126" y="6538494"/>
            <a:ext cx="9256295" cy="223214"/>
          </a:xfrm>
        </p:spPr>
        <p:txBody>
          <a:bodyPr/>
          <a:lstStyle/>
          <a:p>
            <a:pPr algn="ctr"/>
            <a:r>
              <a:rPr lang="en-US" sz="1200" b="0" i="0" noProof="0" dirty="0">
                <a:solidFill>
                  <a:srgbClr val="172B4D"/>
                </a:solidFill>
                <a:effectLst/>
              </a:rPr>
              <a:t>© McGraw Hill LLC. All rights reserved. No reproduction or distribution without the prior written consent of McGraw Hill LLC.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25952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8</a:t>
            </a:r>
            <a:endParaRPr lang="en-US" b="0" dirty="0"/>
          </a:p>
        </p:txBody>
      </p:sp>
      <p:pic>
        <p:nvPicPr>
          <p:cNvPr id="7" name="Picture 6" descr="A graph that shows how $100 grows with 4 different interest rates (0%, 5%, 10%, and 15%) over 20 yea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8" y="1252326"/>
            <a:ext cx="8395742" cy="43533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Manhattan Island Sale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71291"/>
          </a:xfrm>
        </p:spPr>
        <p:txBody>
          <a:bodyPr>
            <a:normAutofit/>
          </a:bodyPr>
          <a:lstStyle/>
          <a:p>
            <a:r>
              <a:rPr lang="en-US" b="1" dirty="0"/>
              <a:t>Peter Minuit bought Manhattan Island for $24 in 16</a:t>
            </a:r>
            <a:r>
              <a:rPr lang="en-US" sz="100" b="1" dirty="0"/>
              <a:t> </a:t>
            </a:r>
            <a:r>
              <a:rPr lang="en-US" b="1" dirty="0"/>
              <a:t>26. Was this a good deal?</a:t>
            </a:r>
          </a:p>
          <a:p>
            <a:pPr marL="722313"/>
            <a:r>
              <a:rPr lang="en-US" dirty="0"/>
              <a:t>To answer, determine what $24 is worth in the year 2016, compounded at 8%.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57A071-3687-432F-9002-02E02BE40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35401"/>
              </p:ext>
            </p:extLst>
          </p:nvPr>
        </p:nvGraphicFramePr>
        <p:xfrm>
          <a:off x="1526525" y="3521718"/>
          <a:ext cx="5420710" cy="53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3" imgW="2298600" imgH="228600" progId="Equation.DSMT4">
                  <p:embed/>
                </p:oleObj>
              </mc:Choice>
              <mc:Fallback>
                <p:oleObj name="Equation" r:id="rId3" imgW="22986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B0B7A5-EEEE-4F1A-BA2B-AED9D89B2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525" y="3521718"/>
                        <a:ext cx="5420710" cy="53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2898" y="4490476"/>
            <a:ext cx="8458201" cy="899787"/>
          </a:xfrm>
        </p:spPr>
        <p:txBody>
          <a:bodyPr>
            <a:normAutofit/>
          </a:bodyPr>
          <a:lstStyle/>
          <a:p>
            <a:r>
              <a:rPr lang="en-US" dirty="0"/>
              <a:t>Note: The value of Manhattan Island land is well below this figure…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1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1</a:t>
            </a:r>
            <a:endParaRPr lang="en-US" b="0" dirty="0"/>
          </a:p>
        </p:txBody>
      </p:sp>
      <p:pic>
        <p:nvPicPr>
          <p:cNvPr id="3" name="Picture 2" descr="An image displaying present value, discount factor, and discount rat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20" y="1328891"/>
            <a:ext cx="7656842" cy="46173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3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2159020"/>
            <a:ext cx="3346784" cy="568132"/>
          </a:xfrm>
        </p:spPr>
        <p:txBody>
          <a:bodyPr/>
          <a:lstStyle/>
          <a:p>
            <a:r>
              <a:rPr lang="en-US" dirty="0"/>
              <a:t>Present value = P</a:t>
            </a:r>
            <a:r>
              <a:rPr lang="en-US" sz="100" dirty="0"/>
              <a:t> </a:t>
            </a:r>
            <a:r>
              <a:rPr lang="en-US" dirty="0"/>
              <a:t>V.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88963"/>
              </p:ext>
            </p:extLst>
          </p:nvPr>
        </p:nvGraphicFramePr>
        <p:xfrm>
          <a:off x="2533650" y="2909888"/>
          <a:ext cx="4076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3" imgW="4076640" imgH="787320" progId="Equation.DSMT4">
                  <p:embed/>
                </p:oleObj>
              </mc:Choice>
              <mc:Fallback>
                <p:oleObj name="Equation" r:id="rId3" imgW="407664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650" y="2909888"/>
                        <a:ext cx="4076700" cy="7874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5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54196"/>
          </a:xfrm>
        </p:spPr>
        <p:txBody>
          <a:bodyPr/>
          <a:lstStyle/>
          <a:p>
            <a:r>
              <a:rPr lang="en-US" dirty="0"/>
              <a:t>Discounted Cash Flow (D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F).</a:t>
            </a:r>
          </a:p>
          <a:p>
            <a:pPr lvl="1"/>
            <a:r>
              <a:rPr lang="en-US" sz="2200" dirty="0"/>
              <a:t>Method of calculating present value by discounting future cash flows.</a:t>
            </a:r>
          </a:p>
        </p:txBody>
      </p:sp>
      <p:pic>
        <p:nvPicPr>
          <p:cNvPr id="8" name="Picture 7" descr="The words 'future cash flow' point downward to the words 'present value.'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30" y="2920979"/>
            <a:ext cx="5294140" cy="31204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3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541311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just bought a new computer for $3,000. The payment terms are 2 years same as cash. If you can earn 8% on your money, how much money should you set aside today to make the payment due in two years?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02955"/>
              </p:ext>
            </p:extLst>
          </p:nvPr>
        </p:nvGraphicFramePr>
        <p:xfrm>
          <a:off x="3225800" y="4287838"/>
          <a:ext cx="2755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3" imgW="2755800" imgH="787320" progId="Equation.DSMT4">
                  <p:embed/>
                </p:oleObj>
              </mc:Choice>
              <mc:Fallback>
                <p:oleObj name="Equation" r:id="rId3" imgW="27558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5800" y="4287838"/>
                        <a:ext cx="2755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1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68000"/>
          </a:xfrm>
        </p:spPr>
        <p:txBody>
          <a:bodyPr/>
          <a:lstStyle/>
          <a:p>
            <a:r>
              <a:rPr lang="en-US" dirty="0"/>
              <a:t>Discount Factor = D</a:t>
            </a:r>
            <a:r>
              <a:rPr lang="en-US" sz="100" dirty="0"/>
              <a:t> </a:t>
            </a:r>
            <a:r>
              <a:rPr lang="en-US" dirty="0"/>
              <a:t>F = P</a:t>
            </a:r>
            <a:r>
              <a:rPr lang="en-US" sz="100" dirty="0"/>
              <a:t> </a:t>
            </a:r>
            <a:r>
              <a:rPr lang="en-US" dirty="0"/>
              <a:t>V of $1.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0101"/>
              </p:ext>
            </p:extLst>
          </p:nvPr>
        </p:nvGraphicFramePr>
        <p:xfrm>
          <a:off x="3778250" y="2125663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3" imgW="1587240" imgH="787320" progId="Equation.DSMT4">
                  <p:embed/>
                </p:oleObj>
              </mc:Choice>
              <mc:Fallback>
                <p:oleObj name="Equation" r:id="rId3" imgW="158724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250" y="2125663"/>
                        <a:ext cx="1587500" cy="7874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3296265"/>
            <a:ext cx="8458200" cy="900000"/>
          </a:xfrm>
        </p:spPr>
        <p:txBody>
          <a:bodyPr/>
          <a:lstStyle/>
          <a:p>
            <a:r>
              <a:rPr lang="en-US" dirty="0"/>
              <a:t>Discount factors can be used to compute the present value of any cash flow.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7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br>
              <a:rPr lang="en-US" b="1" dirty="0"/>
            </a:br>
            <a:r>
              <a:rPr lang="en-US" dirty="0"/>
              <a:t>What is the future value of $10,000 on deposit for 2 years at 6% simple interest?</a:t>
            </a:r>
          </a:p>
          <a:p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A)   $10,600	</a:t>
            </a:r>
            <a:br>
              <a:rPr lang="en-US" dirty="0"/>
            </a:br>
            <a:r>
              <a:rPr lang="en-US" dirty="0"/>
              <a:t>	B)   $11,236</a:t>
            </a:r>
            <a:br>
              <a:rPr lang="en-US" dirty="0"/>
            </a:br>
            <a:r>
              <a:rPr lang="en-US" dirty="0"/>
              <a:t>	C)   $11,200</a:t>
            </a:r>
            <a:br>
              <a:rPr lang="en-US" b="1" dirty="0"/>
            </a:br>
            <a:r>
              <a:rPr lang="en-US" dirty="0"/>
              <a:t>	D)   $13,382.26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is the future value of $10,000 on deposit for 2 years at 6% compound interest?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much interest will be earned in the next year on an investment paying 12% compounded annually if $100 was just credited to the account for interest?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6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Assume the total expense for your current year in college equals $20,000. How much would your parents have needed to invest 21 years ago in an account paying 8% compounded annually to cover this amount?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9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Topics Covered</a:t>
            </a:r>
            <a:endParaRPr lang="en-US" sz="15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966788" indent="-966788"/>
            <a:r>
              <a:rPr lang="en-US" altLang="en-US" dirty="0"/>
              <a:t>5.1 Future Values and Compound Interest.</a:t>
            </a:r>
          </a:p>
          <a:p>
            <a:pPr marL="966788" indent="-966788"/>
            <a:r>
              <a:rPr lang="en-US" altLang="en-US" dirty="0"/>
              <a:t>5.2 Present Values.</a:t>
            </a:r>
          </a:p>
          <a:p>
            <a:pPr marL="966788" indent="-966788"/>
            <a:r>
              <a:rPr lang="en-US" altLang="en-US" dirty="0"/>
              <a:t>5.3 Multiple Cash Flows.</a:t>
            </a:r>
          </a:p>
          <a:p>
            <a:pPr marL="966788" indent="-966788"/>
            <a:r>
              <a:rPr lang="en-US" altLang="en-US" dirty="0"/>
              <a:t>5.4 Reducing the Chore of the Calculations: Part 1.</a:t>
            </a:r>
          </a:p>
          <a:p>
            <a:pPr marL="966788" indent="-966788"/>
            <a:r>
              <a:rPr lang="en-US" altLang="en-US" dirty="0"/>
              <a:t>5.5 Level Cash Flows: Perpetuities and Annuities.</a:t>
            </a:r>
          </a:p>
          <a:p>
            <a:pPr marL="966788" indent="-966788"/>
            <a:r>
              <a:rPr lang="en-US" altLang="en-US" dirty="0"/>
              <a:t>5.6 Reducing the Chore of the Calculations: Part 2.</a:t>
            </a:r>
          </a:p>
          <a:p>
            <a:pPr marL="966788" indent="-966788"/>
            <a:r>
              <a:rPr lang="en-US" altLang="en-US" dirty="0"/>
              <a:t>5.7 Effective Annual Interest Rates.</a:t>
            </a:r>
          </a:p>
          <a:p>
            <a:pPr marL="966788" indent="-966788"/>
            <a:r>
              <a:rPr lang="en-US" altLang="en-US" dirty="0"/>
              <a:t>5.8 Inflation &amp; The Time Value of Money.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65CB-9133-4A73-81D3-5B6092E37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</p:spPr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0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investment of $100 pays interest of 2.5% </a:t>
            </a:r>
            <a:r>
              <a:rPr lang="en-US" sz="3600" b="1" dirty="0"/>
              <a:t>per quarter. </a:t>
            </a:r>
            <a:r>
              <a:rPr lang="en-US" sz="3600" dirty="0"/>
              <a:t>What will be the value of this investment at the end of 3 years?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7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 car’s price is currently $20,000 and is expected to rise by 4% a year. If the interest rate is 6%, how much do you need to put aside today to buy the car one year from 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will be the approximate population of the United States, if its current population of 300 million grows at a compound rate of 2% annually for 25 years?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7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What will be the monthly payment on a $75,000 30-year home mortgage at 1% interest per month?</a:t>
            </a:r>
          </a:p>
          <a:p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1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6</a:t>
            </a:r>
            <a:endParaRPr lang="en-US" b="0" dirty="0"/>
          </a:p>
        </p:txBody>
      </p:sp>
      <p:pic>
        <p:nvPicPr>
          <p:cNvPr id="5" name="Picture 4" descr="A graph that shows the present value of a future cash flow of $100 with 4 different interest rates (0%, 5%, 10%, and 15%) over 20 yea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50" y="1385562"/>
            <a:ext cx="8089485" cy="47113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5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Statement of Cash Flows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840848"/>
          </a:xfrm>
        </p:spPr>
        <p:txBody>
          <a:bodyPr/>
          <a:lstStyle/>
          <a:p>
            <a:r>
              <a:rPr lang="en-US" dirty="0"/>
              <a:t>Drawing a timeline helps to calculate the present value of the payments ($8,000 now, $12,000 in two years).</a:t>
            </a:r>
          </a:p>
        </p:txBody>
      </p:sp>
      <p:pic>
        <p:nvPicPr>
          <p:cNvPr id="3" name="Picture 2" descr="A timeline calculating the present value of payments to Kangaroo Auto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7" y="2642792"/>
            <a:ext cx="7815749" cy="35055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5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Value of Money (Applications)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P</a:t>
            </a:r>
            <a:r>
              <a:rPr lang="en-US" sz="100" dirty="0"/>
              <a:t> </a:t>
            </a:r>
            <a:r>
              <a:rPr lang="en-US" dirty="0"/>
              <a:t>V formula has many applications. Given any variables in the equation, you can solve for the remaining variable.</a:t>
            </a:r>
          </a:p>
        </p:txBody>
      </p:sp>
      <p:pic>
        <p:nvPicPr>
          <p:cNvPr id="3" name="Picture 2" descr="The PV formula and its identical equations.">
            <a:extLst>
              <a:ext uri="{FF2B5EF4-FFF2-40B4-BE49-F238E27FC236}">
                <a16:creationId xmlns:a16="http://schemas.microsoft.com/office/drawing/2014/main" id="{2EEE78F5-E733-4A23-BC5D-D10F6643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16" y="2451899"/>
            <a:ext cx="5305425" cy="2428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D44E50-1E4B-4CED-94DC-7354985C5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5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Value of Money (Applications)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803375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The U.S. Treasury borrowed money for 10 years, selling each I</a:t>
            </a:r>
            <a:r>
              <a:rPr lang="en-US" sz="100" b="1" dirty="0"/>
              <a:t> </a:t>
            </a:r>
            <a:r>
              <a:rPr lang="en-US" b="1" dirty="0"/>
              <a:t>O</a:t>
            </a:r>
            <a:r>
              <a:rPr lang="en-US" sz="100" b="1" dirty="0"/>
              <a:t> </a:t>
            </a:r>
            <a:r>
              <a:rPr lang="en-US" b="1" dirty="0"/>
              <a:t>U for $777.40. What is the interest rate?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0444"/>
              </p:ext>
            </p:extLst>
          </p:nvPr>
        </p:nvGraphicFramePr>
        <p:xfrm>
          <a:off x="3086100" y="3463925"/>
          <a:ext cx="303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3" imgW="3035160" imgH="787320" progId="Equation.DSMT4">
                  <p:embed/>
                </p:oleObj>
              </mc:Choice>
              <mc:Fallback>
                <p:oleObj name="Equation" r:id="rId3" imgW="303516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6100" y="3463925"/>
                        <a:ext cx="303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712AC0-7C82-479D-815B-3F290E0D9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43266"/>
              </p:ext>
            </p:extLst>
          </p:nvPr>
        </p:nvGraphicFramePr>
        <p:xfrm>
          <a:off x="3659084" y="4617133"/>
          <a:ext cx="236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5" imgW="2361960" imgH="279360" progId="Equation.DSMT4">
                  <p:embed/>
                </p:oleObj>
              </mc:Choice>
              <mc:Fallback>
                <p:oleObj name="Equation" r:id="rId5" imgW="236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084" y="4617133"/>
                        <a:ext cx="2362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7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Value of Money (Applications)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Value of Free Credit.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Implied Interest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Rate of Return.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necessary to accumulate funds.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4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Value of Multiple Cash Flows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71291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invest $1,200 in the bank now, and another $1,400 in 1 year. At 8% rate of interest, how much will you be able to spend on a computer in 2 years?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30081"/>
              </p:ext>
            </p:extLst>
          </p:nvPr>
        </p:nvGraphicFramePr>
        <p:xfrm>
          <a:off x="1421860" y="3392905"/>
          <a:ext cx="63002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0280">
                  <a:extLst>
                    <a:ext uri="{9D8B030D-6E8A-4147-A177-3AD203B41FA5}">
                      <a16:colId xmlns:a16="http://schemas.microsoft.com/office/drawing/2014/main" val="319356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r>
                        <a:rPr lang="en-US" sz="100" b="0" i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V</a:t>
                      </a:r>
                      <a:r>
                        <a:rPr lang="en-US" sz="2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1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= $1,400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  <a:ea typeface="Cambria Math"/>
                        </a:rPr>
                        <a:t>× (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1.08) = $1,512.00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4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latin typeface="+mj-lt"/>
                        </a:rPr>
                        <a:t>  F</a:t>
                      </a:r>
                      <a:r>
                        <a:rPr lang="en-US" sz="100" i="0" dirty="0">
                          <a:latin typeface="+mj-lt"/>
                        </a:rPr>
                        <a:t> </a:t>
                      </a:r>
                      <a:r>
                        <a:rPr lang="en-US" sz="2800" b="0" i="0" dirty="0">
                          <a:latin typeface="+mj-lt"/>
                        </a:rPr>
                        <a:t>V</a:t>
                      </a:r>
                      <a:r>
                        <a:rPr lang="en-US" sz="2800" b="0" i="0" baseline="-25000" dirty="0">
                          <a:latin typeface="+mj-lt"/>
                        </a:rPr>
                        <a:t>2 </a:t>
                      </a:r>
                      <a:r>
                        <a:rPr lang="en-US" sz="2800" i="0" dirty="0">
                          <a:latin typeface="+mj-lt"/>
                        </a:rPr>
                        <a:t>= $1,</a:t>
                      </a:r>
                      <a:r>
                        <a:rPr lang="en-US" sz="2800" b="0" i="0" dirty="0">
                          <a:latin typeface="+mj-lt"/>
                        </a:rPr>
                        <a:t>2</a:t>
                      </a:r>
                      <a:r>
                        <a:rPr lang="en-US" sz="2800" i="0" dirty="0">
                          <a:latin typeface="+mj-lt"/>
                        </a:rPr>
                        <a:t>00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latin typeface="+mn-lt"/>
                          <a:ea typeface="Cambria Math"/>
                          <a:cs typeface="+mn-cs"/>
                        </a:rPr>
                        <a:t>× </a:t>
                      </a:r>
                      <a:r>
                        <a:rPr lang="en-US" sz="2800" b="0" i="0" dirty="0">
                          <a:latin typeface="+mj-lt"/>
                        </a:rPr>
                        <a:t>(</a:t>
                      </a:r>
                      <a:r>
                        <a:rPr lang="en-US" sz="2800" i="0" dirty="0">
                          <a:latin typeface="+mj-lt"/>
                        </a:rPr>
                        <a:t>1.08 )</a:t>
                      </a:r>
                      <a:r>
                        <a:rPr lang="en-US" sz="2800" b="0" i="0" baseline="30000" dirty="0">
                          <a:latin typeface="+mj-lt"/>
                        </a:rPr>
                        <a:t>2</a:t>
                      </a:r>
                      <a:r>
                        <a:rPr lang="en-US" sz="2800" b="0" i="0" baseline="0" dirty="0">
                          <a:latin typeface="+mj-lt"/>
                        </a:rPr>
                        <a:t> </a:t>
                      </a:r>
                      <a:r>
                        <a:rPr lang="en-US" sz="2800" i="0" dirty="0">
                          <a:latin typeface="+mj-lt"/>
                        </a:rPr>
                        <a:t>= $1,</a:t>
                      </a:r>
                      <a:r>
                        <a:rPr lang="en-US" sz="2800" b="0" i="0" dirty="0">
                          <a:latin typeface="+mj-lt"/>
                        </a:rPr>
                        <a:t>399</a:t>
                      </a:r>
                      <a:r>
                        <a:rPr lang="en-US" sz="2800" i="0" dirty="0">
                          <a:latin typeface="+mj-lt"/>
                        </a:rPr>
                        <a:t>.</a:t>
                      </a:r>
                      <a:r>
                        <a:rPr lang="en-US" sz="2800" b="0" i="0" dirty="0">
                          <a:latin typeface="+mj-lt"/>
                        </a:rPr>
                        <a:t>68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39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73363" indent="0" algn="ctr"/>
                      <a:r>
                        <a:rPr lang="en-US" sz="2800" b="0" i="0" dirty="0">
                          <a:latin typeface="+mj-lt"/>
                        </a:rPr>
                        <a:t>Total F</a:t>
                      </a:r>
                      <a:r>
                        <a:rPr lang="en-US" sz="100" b="0" i="0" dirty="0">
                          <a:latin typeface="+mj-lt"/>
                        </a:rPr>
                        <a:t> </a:t>
                      </a:r>
                      <a:r>
                        <a:rPr lang="en-US" sz="2800" b="0" i="0" dirty="0">
                          <a:latin typeface="+mj-lt"/>
                        </a:rPr>
                        <a:t>V = $2,911.68</a:t>
                      </a:r>
                      <a:endParaRPr lang="en-IN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908438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9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5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273986"/>
          </a:xfrm>
        </p:spPr>
        <p:txBody>
          <a:bodyPr>
            <a:normAutofit/>
          </a:bodyPr>
          <a:lstStyle/>
          <a:p>
            <a:r>
              <a:rPr lang="en-US" dirty="0"/>
              <a:t>Future Value.</a:t>
            </a:r>
          </a:p>
          <a:p>
            <a:pPr lvl="1"/>
            <a:r>
              <a:rPr lang="en-US" sz="2200" dirty="0"/>
              <a:t>Amount to which an investment will grow after earning interest.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772740"/>
            <a:ext cx="8458200" cy="1013197"/>
          </a:xfrm>
        </p:spPr>
        <p:txBody>
          <a:bodyPr/>
          <a:lstStyle/>
          <a:p>
            <a:r>
              <a:rPr lang="en-US" dirty="0"/>
              <a:t>Simple Interest.</a:t>
            </a:r>
          </a:p>
          <a:p>
            <a:pPr lvl="1"/>
            <a:r>
              <a:rPr lang="en-US" sz="2200" dirty="0"/>
              <a:t>Interest earned only on the original investment.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4007980"/>
            <a:ext cx="8458200" cy="2507119"/>
          </a:xfrm>
        </p:spPr>
        <p:txBody>
          <a:bodyPr/>
          <a:lstStyle/>
          <a:p>
            <a:r>
              <a:rPr lang="en-US" dirty="0"/>
              <a:t>Compound Interest.</a:t>
            </a:r>
          </a:p>
          <a:p>
            <a:pPr lvl="1"/>
            <a:r>
              <a:rPr lang="en-US" sz="2200" dirty="0"/>
              <a:t>Interest earned on interest (and the original investment).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4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 of Multiple Cash Flows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56813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Vs can be added together to evaluate multiple cash flows.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39173"/>
              </p:ext>
            </p:extLst>
          </p:nvPr>
        </p:nvGraphicFramePr>
        <p:xfrm>
          <a:off x="2952750" y="2066886"/>
          <a:ext cx="3238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3" imgW="3238200" imgH="787320" progId="Equation.DSMT4">
                  <p:embed/>
                </p:oleObj>
              </mc:Choice>
              <mc:Fallback>
                <p:oleObj name="Equation" r:id="rId3" imgW="32382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750" y="2066886"/>
                        <a:ext cx="3238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5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 of Multiple Cash Flows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8"/>
            <a:ext cx="8458200" cy="233167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Your auto dealer gives you the choice to pay $15,500 cash now or make three payments: $8,000 immediately and $4,000 at the end of the next two years. If your cost of money is 8%, which do you prefer?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52895"/>
              </p:ext>
            </p:extLst>
          </p:nvPr>
        </p:nvGraphicFramePr>
        <p:xfrm>
          <a:off x="2463176" y="3903596"/>
          <a:ext cx="337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3" imgW="3377880" imgH="787320" progId="Equation.DSMT4">
                  <p:embed/>
                </p:oleObj>
              </mc:Choice>
              <mc:Fallback>
                <p:oleObj name="Equation" r:id="rId3" imgW="337788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3176" y="3903596"/>
                        <a:ext cx="3378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A26E38-B820-4C6B-A430-274B6ED54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54199"/>
              </p:ext>
            </p:extLst>
          </p:nvPr>
        </p:nvGraphicFramePr>
        <p:xfrm>
          <a:off x="2921000" y="4883169"/>
          <a:ext cx="386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5" imgW="3860640" imgH="787320" progId="Equation.DSMT4">
                  <p:embed/>
                </p:oleObj>
              </mc:Choice>
              <mc:Fallback>
                <p:oleObj name="Equation" r:id="rId5" imgW="3860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0" y="4883169"/>
                        <a:ext cx="3860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88CD7B-F872-4231-A048-B4FEAA499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40812"/>
              </p:ext>
            </p:extLst>
          </p:nvPr>
        </p:nvGraphicFramePr>
        <p:xfrm>
          <a:off x="2921000" y="5902845"/>
          <a:ext cx="330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7" imgW="3301920" imgH="342720" progId="Equation.DSMT4">
                  <p:embed/>
                </p:oleObj>
              </mc:Choice>
              <mc:Fallback>
                <p:oleObj name="Equation" r:id="rId7" imgW="3301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1000" y="5902845"/>
                        <a:ext cx="3302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2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 of Multiple Cash Flows </a:t>
            </a:r>
            <a:r>
              <a:rPr lang="en-US" sz="1000" b="0" dirty="0"/>
              <a:t>3</a:t>
            </a:r>
            <a:endParaRPr lang="en-US" b="0" dirty="0"/>
          </a:p>
        </p:txBody>
      </p:sp>
      <p:pic>
        <p:nvPicPr>
          <p:cNvPr id="5" name="Picture 4" descr="A timeline showing how to find the present value (time 0) of a stream of cash flows using the present value formul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8" y="1514578"/>
            <a:ext cx="8395742" cy="450260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59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Calculations: Part 1 – Spreadsheets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771290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Example.</a:t>
            </a:r>
          </a:p>
          <a:p>
            <a:pPr marL="801688"/>
            <a:r>
              <a:rPr lang="en-US" sz="2000" b="1" dirty="0"/>
              <a:t>Your auto dealer gives you the choice to pay $15,500 cash now or make three payments: $8,000 immediately and $4,000 at the end of the next two years. If your cost of money is 8%, which do you prefer?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40202" y="3332754"/>
            <a:ext cx="7485647" cy="421105"/>
          </a:xfrm>
          <a:solidFill>
            <a:srgbClr val="AC0000"/>
          </a:solidFill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Finding the Present Value of Multiple Cash Flows by Using a Spreadsheet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41754"/>
              </p:ext>
            </p:extLst>
          </p:nvPr>
        </p:nvGraphicFramePr>
        <p:xfrm>
          <a:off x="342901" y="3915755"/>
          <a:ext cx="845819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6">
                  <a:extLst>
                    <a:ext uri="{9D8B030D-6E8A-4147-A177-3AD203B41FA5}">
                      <a16:colId xmlns:a16="http://schemas.microsoft.com/office/drawing/2014/main" val="1145218435"/>
                    </a:ext>
                  </a:extLst>
                </a:gridCol>
                <a:gridCol w="1852556">
                  <a:extLst>
                    <a:ext uri="{9D8B030D-6E8A-4147-A177-3AD203B41FA5}">
                      <a16:colId xmlns:a16="http://schemas.microsoft.com/office/drawing/2014/main" val="1355302190"/>
                    </a:ext>
                  </a:extLst>
                </a:gridCol>
                <a:gridCol w="1852556">
                  <a:extLst>
                    <a:ext uri="{9D8B030D-6E8A-4147-A177-3AD203B41FA5}">
                      <a16:colId xmlns:a16="http://schemas.microsoft.com/office/drawing/2014/main" val="3529218572"/>
                    </a:ext>
                  </a:extLst>
                </a:gridCol>
                <a:gridCol w="1852556">
                  <a:extLst>
                    <a:ext uri="{9D8B030D-6E8A-4147-A177-3AD203B41FA5}">
                      <a16:colId xmlns:a16="http://schemas.microsoft.com/office/drawing/2014/main" val="1695481452"/>
                    </a:ext>
                  </a:extLst>
                </a:gridCol>
                <a:gridCol w="2514234">
                  <a:extLst>
                    <a:ext uri="{9D8B030D-6E8A-4147-A177-3AD203B41FA5}">
                      <a16:colId xmlns:a16="http://schemas.microsoft.com/office/drawing/2014/main" val="124690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Blank</a:t>
                      </a:r>
                      <a:endParaRPr lang="en-US" sz="1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3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Time until C</a:t>
                      </a:r>
                      <a:r>
                        <a:rPr lang="en-US" sz="1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Cash Flow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Present Value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Formula in Column C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44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$8,000.00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=P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 ($B$6,A2,0,−B2)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6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$3,703.70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=P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 ($B$6,A3,0, −B3)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9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$3,429.36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=P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 ($B$6,A4,0, −B4)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0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SUM: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Blank</a:t>
                      </a:r>
                      <a:endParaRPr lang="en-IN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$15,133.06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=SUM(C2:C4)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0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Discount 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.08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GB" sz="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lang="en-IN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lang="en-IN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853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5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1 – Financial Calculators </a:t>
            </a:r>
            <a:r>
              <a:rPr lang="en-US" sz="1100" b="0" dirty="0"/>
              <a:t>1</a:t>
            </a:r>
            <a:endParaRPr lang="en-US" b="0" dirty="0"/>
          </a:p>
        </p:txBody>
      </p:sp>
      <p:pic>
        <p:nvPicPr>
          <p:cNvPr id="4" name="Picture 3" descr="The illustration shows five calculator keys labeled n, i, PV, PMT, FV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0" y="1651227"/>
            <a:ext cx="8465358" cy="15768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3608388"/>
            <a:ext cx="8458200" cy="2487612"/>
          </a:xfrm>
        </p:spPr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number of periods.</a:t>
            </a:r>
          </a:p>
          <a:p>
            <a:r>
              <a:rPr lang="en-US" i="1" dirty="0" err="1"/>
              <a:t>i</a:t>
            </a:r>
            <a:r>
              <a:rPr lang="en-US" dirty="0"/>
              <a:t> = interest rate, expressed as a percentage (not a decimal).</a:t>
            </a:r>
          </a:p>
          <a:p>
            <a:r>
              <a:rPr lang="en-US" i="1" dirty="0"/>
              <a:t>P</a:t>
            </a:r>
            <a:r>
              <a:rPr lang="en-US" sz="100" i="1" dirty="0"/>
              <a:t> </a:t>
            </a:r>
            <a:r>
              <a:rPr lang="en-US" i="1" dirty="0"/>
              <a:t>V </a:t>
            </a:r>
            <a:r>
              <a:rPr lang="en-US" dirty="0"/>
              <a:t>= present value.</a:t>
            </a:r>
          </a:p>
          <a:p>
            <a:r>
              <a:rPr lang="en-US" i="1" dirty="0"/>
              <a:t>P</a:t>
            </a:r>
            <a:r>
              <a:rPr lang="en-US" sz="100" i="1" dirty="0"/>
              <a:t> </a:t>
            </a:r>
            <a:r>
              <a:rPr lang="en-US" i="1" dirty="0"/>
              <a:t>M</a:t>
            </a:r>
            <a:r>
              <a:rPr lang="en-US" sz="100" i="1" dirty="0"/>
              <a:t> </a:t>
            </a:r>
            <a:r>
              <a:rPr lang="en-US" i="1" dirty="0"/>
              <a:t>T </a:t>
            </a:r>
            <a:r>
              <a:rPr lang="en-US" dirty="0"/>
              <a:t>= amount of any recurring payment.</a:t>
            </a:r>
          </a:p>
          <a:p>
            <a:r>
              <a:rPr lang="en-US" i="1" dirty="0"/>
              <a:t>F</a:t>
            </a:r>
            <a:r>
              <a:rPr lang="en-US" sz="100" i="1" dirty="0"/>
              <a:t> </a:t>
            </a:r>
            <a:r>
              <a:rPr lang="en-US" i="1" dirty="0"/>
              <a:t>V </a:t>
            </a:r>
            <a:r>
              <a:rPr lang="en-US" dirty="0"/>
              <a:t>= future value.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25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1 – Financial Calculators </a:t>
            </a:r>
            <a:r>
              <a:rPr lang="en-US" sz="11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What is the future value of Peter Minuit’s $24 investment if invested at 8% for 393 years?</a:t>
            </a:r>
          </a:p>
        </p:txBody>
      </p:sp>
      <p:pic>
        <p:nvPicPr>
          <p:cNvPr id="9" name="Picture 8" descr="The illustration shows the input values for the previous calculator keys. n = 393, i = 8, PV = 24, PMT = 0, F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2762831"/>
            <a:ext cx="6096528" cy="23349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197642"/>
            <a:ext cx="8458200" cy="1050758"/>
          </a:xfrm>
        </p:spPr>
        <p:txBody>
          <a:bodyPr>
            <a:normAutofit/>
          </a:bodyPr>
          <a:lstStyle/>
          <a:p>
            <a:r>
              <a:rPr lang="en-US" sz="2000" dirty="0"/>
              <a:t>Enter each number then push the corresponding financial function key. Compute (C</a:t>
            </a:r>
            <a:r>
              <a:rPr lang="en-US" sz="100" dirty="0"/>
              <a:t> </a:t>
            </a:r>
            <a:r>
              <a:rPr lang="en-US" sz="2000" dirty="0"/>
              <a:t>P</a:t>
            </a:r>
            <a:r>
              <a:rPr lang="en-US" sz="100" dirty="0"/>
              <a:t> </a:t>
            </a:r>
            <a:r>
              <a:rPr lang="en-US" sz="2000" dirty="0"/>
              <a:t>T) F</a:t>
            </a:r>
            <a:r>
              <a:rPr lang="en-US" sz="100" dirty="0"/>
              <a:t> </a:t>
            </a:r>
            <a:r>
              <a:rPr lang="en-US" sz="2000" dirty="0"/>
              <a:t>V and you will get −$327.90 trillion. (Why is there a minus sign?).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6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1 – Financial Calculators </a:t>
            </a:r>
            <a:r>
              <a:rPr lang="en-US" sz="1100" b="0" dirty="0"/>
              <a:t>3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2140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</p:txBody>
      </p:sp>
      <p:pic>
        <p:nvPicPr>
          <p:cNvPr id="4" name="Picture 3" descr="This shows input values for the calculator keys in the previous illustration: n = 2, i=8,  PMT=0, FV=3000. P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97" y="3621505"/>
            <a:ext cx="5462489" cy="21033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839326"/>
            <a:ext cx="8458200" cy="409074"/>
          </a:xfrm>
        </p:spPr>
        <p:txBody>
          <a:bodyPr>
            <a:normAutofit/>
          </a:bodyPr>
          <a:lstStyle/>
          <a:p>
            <a:r>
              <a:rPr lang="en-US" sz="2000" dirty="0"/>
              <a:t>Enter known variables and compute (C</a:t>
            </a:r>
            <a:r>
              <a:rPr lang="en-US" sz="100" dirty="0"/>
              <a:t> </a:t>
            </a:r>
            <a:r>
              <a:rPr lang="en-US" sz="2000" dirty="0"/>
              <a:t>P</a:t>
            </a:r>
            <a:r>
              <a:rPr lang="en-US" sz="100" dirty="0"/>
              <a:t> </a:t>
            </a:r>
            <a:r>
              <a:rPr lang="en-US" sz="2000" dirty="0"/>
              <a:t>T) P</a:t>
            </a:r>
            <a:r>
              <a:rPr lang="en-US" sz="100" dirty="0"/>
              <a:t> </a:t>
            </a:r>
            <a:r>
              <a:rPr lang="en-US" sz="2000" dirty="0"/>
              <a:t>V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−$2,572.02.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1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01270"/>
          </a:xfrm>
        </p:spPr>
        <p:txBody>
          <a:bodyPr/>
          <a:lstStyle/>
          <a:p>
            <a:r>
              <a:rPr lang="en-US" dirty="0"/>
              <a:t>Perpetuity.</a:t>
            </a:r>
          </a:p>
          <a:p>
            <a:pPr lvl="1"/>
            <a:r>
              <a:rPr lang="en-US" sz="2200" dirty="0"/>
              <a:t>A stream of level cash payments that never ends.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00025"/>
            <a:ext cx="8458200" cy="3748375"/>
          </a:xfrm>
        </p:spPr>
        <p:txBody>
          <a:bodyPr/>
          <a:lstStyle/>
          <a:p>
            <a:r>
              <a:rPr lang="en-US" dirty="0"/>
              <a:t>Annuity.</a:t>
            </a:r>
          </a:p>
          <a:p>
            <a:pPr lvl="1"/>
            <a:r>
              <a:rPr lang="en-US" sz="2200" dirty="0"/>
              <a:t>Level stream of cash flows at regular intervals with a finite maturity.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4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3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of Perpetuity Formula.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17648"/>
              </p:ext>
            </p:extLst>
          </p:nvPr>
        </p:nvGraphicFramePr>
        <p:xfrm>
          <a:off x="2086235" y="2174635"/>
          <a:ext cx="1003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3" imgW="1002960" imgH="723600" progId="Equation.DSMT4">
                  <p:embed/>
                </p:oleObj>
              </mc:Choice>
              <mc:Fallback>
                <p:oleObj name="Equation" r:id="rId3" imgW="10029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235" y="2174635"/>
                        <a:ext cx="1003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323666"/>
            <a:ext cx="8458200" cy="2924734"/>
          </a:xfrm>
        </p:spPr>
        <p:txBody>
          <a:bodyPr/>
          <a:lstStyle/>
          <a:p>
            <a:r>
              <a:rPr lang="en-US" i="1" dirty="0"/>
              <a:t>C</a:t>
            </a:r>
            <a:r>
              <a:rPr lang="en-US" dirty="0"/>
              <a:t> = cash payment.</a:t>
            </a:r>
          </a:p>
          <a:p>
            <a:r>
              <a:rPr lang="en-US" i="1" dirty="0"/>
              <a:t>r</a:t>
            </a:r>
            <a:r>
              <a:rPr lang="en-US" dirty="0"/>
              <a:t> = interest rate.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11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87334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In order to create an endowment, which pays $100,000 per year forever, how much money must be set aside today in the rate of interest is 10%?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63473"/>
              </p:ext>
            </p:extLst>
          </p:nvPr>
        </p:nvGraphicFramePr>
        <p:xfrm>
          <a:off x="2838450" y="3300748"/>
          <a:ext cx="3467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3" imgW="3466800" imgH="736560" progId="Equation.DSMT4">
                  <p:embed/>
                </p:oleObj>
              </mc:Choice>
              <mc:Fallback>
                <p:oleObj name="Equation" r:id="rId3" imgW="3466800" imgH="736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0" y="3300748"/>
                        <a:ext cx="3467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2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Simple Interest.</a:t>
            </a:r>
          </a:p>
          <a:p>
            <a:pPr marL="546100"/>
            <a:r>
              <a:rPr lang="en-US" b="1" dirty="0"/>
              <a:t>Interest earned at a rate of 6% for five years on a principal balance of $100.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577641" y="3077400"/>
            <a:ext cx="5988718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Interest earned per year = 100 × .06 = $6.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29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87334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If the first perpetuity payment will not be received until three years from today, how much money needs to be set aside today?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90785"/>
              </p:ext>
            </p:extLst>
          </p:nvPr>
        </p:nvGraphicFramePr>
        <p:xfrm>
          <a:off x="2857500" y="3275013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3" imgW="3429000" imgH="787320" progId="Equation.DSMT4">
                  <p:embed/>
                </p:oleObj>
              </mc:Choice>
              <mc:Fallback>
                <p:oleObj name="Equation" r:id="rId3" imgW="3429000" imgH="787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00" y="3275013"/>
                        <a:ext cx="3429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3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3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of Annuity Formula.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76832"/>
              </p:ext>
            </p:extLst>
          </p:nvPr>
        </p:nvGraphicFramePr>
        <p:xfrm>
          <a:off x="1474241" y="2084388"/>
          <a:ext cx="271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3" imgW="2717640" imgH="863280" progId="Equation.DSMT4">
                  <p:embed/>
                </p:oleObj>
              </mc:Choice>
              <mc:Fallback>
                <p:oleObj name="Equation" r:id="rId3" imgW="2717640" imgH="863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241" y="2084388"/>
                        <a:ext cx="2717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323666"/>
            <a:ext cx="8458200" cy="2924734"/>
          </a:xfrm>
        </p:spPr>
        <p:txBody>
          <a:bodyPr/>
          <a:lstStyle/>
          <a:p>
            <a:r>
              <a:rPr lang="en-US" i="1" dirty="0"/>
              <a:t>C</a:t>
            </a:r>
            <a:r>
              <a:rPr lang="en-US" dirty="0"/>
              <a:t> = cash payment.</a:t>
            </a:r>
          </a:p>
          <a:p>
            <a:r>
              <a:rPr lang="en-US" i="1" dirty="0"/>
              <a:t>r</a:t>
            </a:r>
            <a:r>
              <a:rPr lang="en-US" dirty="0"/>
              <a:t> = interest rate.</a:t>
            </a:r>
          </a:p>
          <a:p>
            <a:r>
              <a:rPr lang="en-US" i="1" dirty="0"/>
              <a:t>t</a:t>
            </a:r>
            <a:r>
              <a:rPr lang="en-US" dirty="0"/>
              <a:t> = Number of years cash payment is received.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6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33353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of Annuity Factor (P</a:t>
            </a:r>
            <a:r>
              <a:rPr lang="en-US" sz="100" dirty="0"/>
              <a:t> </a:t>
            </a:r>
            <a:r>
              <a:rPr lang="en-US" dirty="0"/>
              <a:t>V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F).</a:t>
            </a:r>
          </a:p>
          <a:p>
            <a:pPr lvl="1"/>
            <a:r>
              <a:rPr lang="en-US" sz="2200" dirty="0"/>
              <a:t>The present value of $1 a year for each of </a:t>
            </a:r>
            <a:r>
              <a:rPr lang="en-US" sz="2200" i="1" dirty="0"/>
              <a:t>t</a:t>
            </a:r>
            <a:r>
              <a:rPr lang="en-US" sz="2200" dirty="0"/>
              <a:t> years.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31220"/>
              </p:ext>
            </p:extLst>
          </p:nvPr>
        </p:nvGraphicFramePr>
        <p:xfrm>
          <a:off x="1365770" y="2565400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2844720" imgH="863280" progId="Equation.DSMT4">
                  <p:embed/>
                </p:oleObj>
              </mc:Choice>
              <mc:Fallback>
                <p:oleObj name="Equation" r:id="rId3" imgW="2844720" imgH="863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770" y="2565400"/>
                        <a:ext cx="2844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14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7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140260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purchasing a car. You are scheduled to make 3 annual installments of $8,000 per year. Given a rate of interest of 10%, what is the price you are paying for the car (that is, what is the P</a:t>
            </a:r>
            <a:r>
              <a:rPr lang="en-US" sz="100" b="1" dirty="0"/>
              <a:t> </a:t>
            </a:r>
            <a:r>
              <a:rPr lang="en-US" b="1" dirty="0"/>
              <a:t>V)?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40693"/>
              </p:ext>
            </p:extLst>
          </p:nvPr>
        </p:nvGraphicFramePr>
        <p:xfrm>
          <a:off x="2451100" y="3749675"/>
          <a:ext cx="4229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3" imgW="4228920" imgH="863280" progId="Equation.DSMT4">
                  <p:embed/>
                </p:oleObj>
              </mc:Choice>
              <mc:Fallback>
                <p:oleObj name="Equation" r:id="rId3" imgW="422892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1100" y="3749675"/>
                        <a:ext cx="4229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48C6E6-7C77-4D67-9911-BDA4C7C2A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30863"/>
              </p:ext>
            </p:extLst>
          </p:nvPr>
        </p:nvGraphicFramePr>
        <p:xfrm>
          <a:off x="2451100" y="4978400"/>
          <a:ext cx="210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5" imgW="2108160" imgH="342720" progId="Equation.DSMT4">
                  <p:embed/>
                </p:oleObj>
              </mc:Choice>
              <mc:Fallback>
                <p:oleObj name="Equation" r:id="rId5" imgW="2108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1100" y="4978400"/>
                        <a:ext cx="2108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43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8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1610870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Example.</a:t>
            </a:r>
          </a:p>
          <a:p>
            <a:pPr marL="801688"/>
            <a:r>
              <a:rPr lang="en-US" sz="2000" b="1" dirty="0"/>
              <a:t>You are purchasing a car. You are scheduled to make 3 annual installments of $8,000 per year. Given a rate of interest of 10%, what is the price you are paying for the car (that is what is the P</a:t>
            </a:r>
            <a:r>
              <a:rPr lang="en-US" sz="100" b="1" dirty="0"/>
              <a:t> </a:t>
            </a:r>
            <a:r>
              <a:rPr lang="en-US" sz="2000" b="1" dirty="0"/>
              <a:t>V)?</a:t>
            </a:r>
          </a:p>
        </p:txBody>
      </p:sp>
      <p:pic>
        <p:nvPicPr>
          <p:cNvPr id="4" name="Picture 3" descr="A timeline illustrating how to find the value of an annuit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2" y="3162026"/>
            <a:ext cx="6328196" cy="29872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9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3279250"/>
          </a:xfrm>
        </p:spPr>
        <p:txBody>
          <a:bodyPr>
            <a:normAutofit/>
          </a:bodyPr>
          <a:lstStyle/>
          <a:p>
            <a:r>
              <a:rPr lang="en-US" dirty="0"/>
              <a:t>Applications.</a:t>
            </a:r>
          </a:p>
          <a:p>
            <a:pPr lvl="1"/>
            <a:r>
              <a:rPr lang="en-US" sz="2200" dirty="0"/>
              <a:t>Value of payments.</a:t>
            </a:r>
          </a:p>
          <a:p>
            <a:pPr lvl="1"/>
            <a:r>
              <a:rPr lang="en-US" sz="2200" dirty="0"/>
              <a:t>Implied interest rate for an annuity.</a:t>
            </a:r>
          </a:p>
          <a:p>
            <a:pPr lvl="1"/>
            <a:r>
              <a:rPr lang="en-US" sz="2200" dirty="0"/>
              <a:t>Calculation of periodic payments.</a:t>
            </a:r>
          </a:p>
          <a:p>
            <a:pPr lvl="2"/>
            <a:r>
              <a:rPr lang="en-US" sz="2000" dirty="0"/>
              <a:t>Mortgage payment.</a:t>
            </a:r>
          </a:p>
          <a:p>
            <a:pPr lvl="2"/>
            <a:r>
              <a:rPr lang="en-US" sz="2000" dirty="0"/>
              <a:t>Annual income from an investment payout.</a:t>
            </a:r>
          </a:p>
          <a:p>
            <a:pPr lvl="2"/>
            <a:r>
              <a:rPr lang="en-US" sz="2000" dirty="0"/>
              <a:t>Future Value of annual payments.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282154"/>
              </p:ext>
            </p:extLst>
          </p:nvPr>
        </p:nvGraphicFramePr>
        <p:xfrm>
          <a:off x="2984500" y="5019675"/>
          <a:ext cx="317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3" imgW="3174840" imgH="444240" progId="Equation.DSMT4">
                  <p:embed/>
                </p:oleObj>
              </mc:Choice>
              <mc:Fallback>
                <p:oleObj name="Equation" r:id="rId3" imgW="317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0" y="5019675"/>
                        <a:ext cx="3175000" cy="444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38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10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23165"/>
          </a:xfrm>
        </p:spPr>
        <p:txBody>
          <a:bodyPr>
            <a:normAutofit/>
          </a:bodyPr>
          <a:lstStyle/>
          <a:p>
            <a:r>
              <a:rPr lang="en-US" b="1" u="sng" dirty="0"/>
              <a:t>Example — Future value of annual payments.</a:t>
            </a:r>
          </a:p>
          <a:p>
            <a:pPr marL="801688"/>
            <a:r>
              <a:rPr lang="en-US" b="1" dirty="0"/>
              <a:t>You plan to save $3,000 every year for 4 years. Given an 8% rate of interest, what will be the F</a:t>
            </a:r>
            <a:r>
              <a:rPr lang="en-US" sz="100" b="1" dirty="0"/>
              <a:t> </a:t>
            </a:r>
            <a:r>
              <a:rPr lang="en-US" b="1" dirty="0"/>
              <a:t>V of your account?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29154"/>
              </p:ext>
            </p:extLst>
          </p:nvPr>
        </p:nvGraphicFramePr>
        <p:xfrm>
          <a:off x="2527300" y="3259723"/>
          <a:ext cx="408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0" name="Equation" r:id="rId3" imgW="4089240" imgH="863280" progId="Equation.DSMT4">
                  <p:embed/>
                </p:oleObj>
              </mc:Choice>
              <mc:Fallback>
                <p:oleObj name="Equation" r:id="rId3" imgW="408924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300" y="3259723"/>
                        <a:ext cx="4089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431E60-ECDD-48E6-916E-0C4408394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46660"/>
              </p:ext>
            </p:extLst>
          </p:nvPr>
        </p:nvGraphicFramePr>
        <p:xfrm>
          <a:off x="2527300" y="4250824"/>
          <a:ext cx="1587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Equation" r:id="rId5" imgW="1587240" imgH="342720" progId="Equation.DSMT4">
                  <p:embed/>
                </p:oleObj>
              </mc:Choice>
              <mc:Fallback>
                <p:oleObj name="Equation" r:id="rId5" imgW="15872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7300" y="4250824"/>
                        <a:ext cx="1587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E284B2-3056-4872-A08C-F06BB03A7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25671"/>
              </p:ext>
            </p:extLst>
          </p:nvPr>
        </p:nvGraphicFramePr>
        <p:xfrm>
          <a:off x="2527300" y="4841146"/>
          <a:ext cx="3949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Equation" r:id="rId7" imgW="3949560" imgH="406080" progId="Equation.DSMT4">
                  <p:embed/>
                </p:oleObj>
              </mc:Choice>
              <mc:Fallback>
                <p:oleObj name="Equation" r:id="rId7" imgW="394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7300" y="4841146"/>
                        <a:ext cx="3949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29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11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152291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purchasing a home and are scheduled to make 30 annual installments of $10,000 per year. Given an interest rate of 5%, what is the price you are paying for the house (that is, P</a:t>
            </a:r>
            <a:r>
              <a:rPr lang="en-US" sz="100" b="1" dirty="0"/>
              <a:t> </a:t>
            </a:r>
            <a:r>
              <a:rPr lang="en-US" b="1" dirty="0"/>
              <a:t>V)?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20055"/>
              </p:ext>
            </p:extLst>
          </p:nvPr>
        </p:nvGraphicFramePr>
        <p:xfrm>
          <a:off x="2438400" y="3763963"/>
          <a:ext cx="426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3" imgW="4267080" imgH="863280" progId="Equation.DSMT4">
                  <p:embed/>
                </p:oleObj>
              </mc:Choice>
              <mc:Fallback>
                <p:oleObj name="Equation" r:id="rId3" imgW="426708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3763963"/>
                        <a:ext cx="426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287A3A-790E-4471-9CBE-B1002D82A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28424"/>
              </p:ext>
            </p:extLst>
          </p:nvPr>
        </p:nvGraphicFramePr>
        <p:xfrm>
          <a:off x="2438400" y="4964113"/>
          <a:ext cx="223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5" imgW="2234880" imgH="342720" progId="Equation.DSMT4">
                  <p:embed/>
                </p:oleObj>
              </mc:Choice>
              <mc:Fallback>
                <p:oleObj name="Equation" r:id="rId5" imgW="2234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4964113"/>
                        <a:ext cx="2235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92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12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152291"/>
          </a:xfrm>
        </p:spPr>
        <p:txBody>
          <a:bodyPr>
            <a:normAutofit/>
          </a:bodyPr>
          <a:lstStyle/>
          <a:p>
            <a:r>
              <a:rPr lang="en-US" b="1" u="sng" dirty="0"/>
              <a:t>Example— Future value of annual payments.</a:t>
            </a:r>
          </a:p>
          <a:p>
            <a:pPr marL="801688"/>
            <a:r>
              <a:rPr lang="en-US" b="1" dirty="0"/>
              <a:t>You plan to save for 50 years and then retire. Given a 10% rate of interest, if you desire to have $500,000 at retirement, how much must you save each year?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62955"/>
              </p:ext>
            </p:extLst>
          </p:nvPr>
        </p:nvGraphicFramePr>
        <p:xfrm>
          <a:off x="1170305" y="3712685"/>
          <a:ext cx="6803390" cy="94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3" imgW="6184800" imgH="863280" progId="Equation.DSMT4">
                  <p:embed/>
                </p:oleObj>
              </mc:Choice>
              <mc:Fallback>
                <p:oleObj name="Equation" r:id="rId3" imgW="618480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305" y="3712685"/>
                        <a:ext cx="6803390" cy="94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B268E0-8F39-49C2-9CC4-4E23F1A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163424"/>
              </p:ext>
            </p:extLst>
          </p:nvPr>
        </p:nvGraphicFramePr>
        <p:xfrm>
          <a:off x="1170305" y="5197372"/>
          <a:ext cx="325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5" imgW="3251160" imgH="355320" progId="Equation.DSMT4">
                  <p:embed/>
                </p:oleObj>
              </mc:Choice>
              <mc:Fallback>
                <p:oleObj name="Equation" r:id="rId5" imgW="3251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305" y="5197372"/>
                        <a:ext cx="3251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5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Annuities Due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01269"/>
          </a:xfrm>
        </p:spPr>
        <p:txBody>
          <a:bodyPr>
            <a:normAutofit/>
          </a:bodyPr>
          <a:lstStyle/>
          <a:p>
            <a:r>
              <a:rPr lang="en-US" dirty="0"/>
              <a:t>Annuity Due.</a:t>
            </a:r>
          </a:p>
          <a:p>
            <a:pPr lvl="1"/>
            <a:r>
              <a:rPr lang="en-US" sz="2200" dirty="0"/>
              <a:t>Level stream of cash flows starting immediately.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00024"/>
            <a:ext cx="8458200" cy="468000"/>
          </a:xfrm>
        </p:spPr>
        <p:txBody>
          <a:bodyPr/>
          <a:lstStyle/>
          <a:p>
            <a:r>
              <a:rPr lang="en-US" dirty="0"/>
              <a:t>How does it differ from an ordinary annuity?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190069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 Due </a:t>
            </a:r>
            <a:r>
              <a:rPr lang="en-US" dirty="0"/>
              <a:t>= P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</a:t>
            </a:r>
            <a:r>
              <a:rPr lang="en-US" dirty="0"/>
              <a:t> × (1 +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42900" y="3880114"/>
            <a:ext cx="8458200" cy="468000"/>
          </a:xfrm>
        </p:spPr>
        <p:txBody>
          <a:bodyPr/>
          <a:lstStyle/>
          <a:p>
            <a:r>
              <a:rPr lang="en-US" dirty="0"/>
              <a:t>How does the future value differ from an ordinary annuity?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42900" y="4570159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 Due </a:t>
            </a:r>
            <a:r>
              <a:rPr lang="en-US" dirty="0"/>
              <a:t>= 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</a:t>
            </a:r>
            <a:r>
              <a:rPr lang="en-US" dirty="0"/>
              <a:t> × (1 +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5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Simple Interest.</a:t>
            </a:r>
          </a:p>
          <a:p>
            <a:pPr marL="546100"/>
            <a:r>
              <a:rPr lang="en-US" b="1" dirty="0"/>
              <a:t>Interest earned at a rate of 6% for five years on a principal balance of $100.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96981"/>
              </p:ext>
            </p:extLst>
          </p:nvPr>
        </p:nvGraphicFramePr>
        <p:xfrm>
          <a:off x="677309" y="3122418"/>
          <a:ext cx="778938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80">
                  <a:extLst>
                    <a:ext uri="{9D8B030D-6E8A-4147-A177-3AD203B41FA5}">
                      <a16:colId xmlns:a16="http://schemas.microsoft.com/office/drawing/2014/main" val="24398556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86052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3589752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66179076"/>
                    </a:ext>
                  </a:extLst>
                </a:gridCol>
                <a:gridCol w="1626616">
                  <a:extLst>
                    <a:ext uri="{9D8B030D-6E8A-4147-A177-3AD203B41FA5}">
                      <a16:colId xmlns:a16="http://schemas.microsoft.com/office/drawing/2014/main" val="37169646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695539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025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Today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Future Years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9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Interest Earned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3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65943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649830" y="5479800"/>
            <a:ext cx="5844340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Value at the end of Year 5 = $130.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37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Annuities Due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57878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811213"/>
            <a:r>
              <a:rPr lang="en-US" b="1" dirty="0"/>
              <a:t>Suppose you invest $429.59 annually at the beginning of each year at 10% interest. After 50 years, how much would your investment be worth?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42900" y="3238665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AD </a:t>
            </a:r>
            <a:r>
              <a:rPr lang="en-US" dirty="0"/>
              <a:t>= 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</a:t>
            </a:r>
            <a:r>
              <a:rPr lang="en-US" dirty="0"/>
              <a:t> × (1 +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17139"/>
              </p:ext>
            </p:extLst>
          </p:nvPr>
        </p:nvGraphicFramePr>
        <p:xfrm>
          <a:off x="1047750" y="4343400"/>
          <a:ext cx="7048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3" imgW="7048440" imgH="863280" progId="Equation.DSMT4">
                  <p:embed/>
                </p:oleObj>
              </mc:Choice>
              <mc:Fallback>
                <p:oleObj name="Equation" r:id="rId3" imgW="704844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0" y="4343400"/>
                        <a:ext cx="70485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32F462-BEFE-48D5-A990-B53A24B9B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6544"/>
              </p:ext>
            </p:extLst>
          </p:nvPr>
        </p:nvGraphicFramePr>
        <p:xfrm>
          <a:off x="2295187" y="5672285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5" imgW="1434960" imgH="342720" progId="Equation.DSMT4">
                  <p:embed/>
                </p:oleObj>
              </mc:Choice>
              <mc:Fallback>
                <p:oleObj name="Equation" r:id="rId5" imgW="1434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5187" y="5672285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77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2 – Financial Calculators </a:t>
            </a:r>
            <a:r>
              <a:rPr lang="en-US" sz="1100" b="0" dirty="0"/>
              <a:t>1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purchasing a car with 3 annual installments of $8,000 per year. At 10% interest, what is the price of the car (that is, P</a:t>
            </a:r>
            <a:r>
              <a:rPr lang="en-US" sz="100" b="1" dirty="0"/>
              <a:t> </a:t>
            </a:r>
            <a:r>
              <a:rPr lang="en-US" b="1" dirty="0"/>
              <a:t>V)?</a:t>
            </a:r>
          </a:p>
        </p:txBody>
      </p:sp>
      <p:pic>
        <p:nvPicPr>
          <p:cNvPr id="4" name="Picture 3" descr="This shows the input values for the calculator keys: n = 3, i=10, PMT=–8000, FV=0. P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8" y="2809825"/>
            <a:ext cx="6450127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406190"/>
            <a:ext cx="8458200" cy="770022"/>
          </a:xfrm>
        </p:spPr>
        <p:txBody>
          <a:bodyPr>
            <a:noAutofit/>
          </a:bodyPr>
          <a:lstStyle/>
          <a:p>
            <a:r>
              <a:rPr lang="en-US" sz="2200" dirty="0"/>
              <a:t>To get the final answer, 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P</a:t>
            </a:r>
            <a:r>
              <a:rPr lang="en-US" sz="100" dirty="0"/>
              <a:t> </a:t>
            </a:r>
            <a:r>
              <a:rPr lang="en-US" sz="2200" dirty="0"/>
              <a:t>V and you will get −$19,894.82.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4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2 – Financial Calculators </a:t>
            </a:r>
            <a:r>
              <a:rPr lang="en-US" sz="11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taking out a mortgage for $100,000. You will pay it back over 30 years paying 1% per month. What is your monthly payment?</a:t>
            </a:r>
          </a:p>
        </p:txBody>
      </p:sp>
      <p:pic>
        <p:nvPicPr>
          <p:cNvPr id="7" name="Picture 6" descr="This shows the input values for the calculator keys: n=360, i=1, PV=100000, FV=0. PMT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88" y="2862549"/>
            <a:ext cx="6279424" cy="2377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406190"/>
            <a:ext cx="8458200" cy="522662"/>
          </a:xfrm>
        </p:spPr>
        <p:txBody>
          <a:bodyPr>
            <a:noAutofit/>
          </a:bodyPr>
          <a:lstStyle/>
          <a:p>
            <a:r>
              <a:rPr lang="en-US" sz="2200" dirty="0"/>
              <a:t>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P</a:t>
            </a:r>
            <a:r>
              <a:rPr lang="en-US" sz="100" dirty="0"/>
              <a:t> </a:t>
            </a:r>
            <a:r>
              <a:rPr lang="en-US" sz="2200" dirty="0"/>
              <a:t>M</a:t>
            </a:r>
            <a:r>
              <a:rPr lang="en-US" sz="100" dirty="0"/>
              <a:t> </a:t>
            </a:r>
            <a:r>
              <a:rPr lang="en-US" sz="2200" dirty="0"/>
              <a:t>T to get −$1,028.61.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4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Interest Rates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01270"/>
          </a:xfrm>
        </p:spPr>
        <p:txBody>
          <a:bodyPr>
            <a:normAutofit/>
          </a:bodyPr>
          <a:lstStyle/>
          <a:p>
            <a:r>
              <a:rPr lang="en-US" dirty="0"/>
              <a:t>Effective Annual Interest Rate.</a:t>
            </a:r>
          </a:p>
          <a:p>
            <a:pPr lvl="1"/>
            <a:r>
              <a:rPr lang="en-US" sz="2200" dirty="0"/>
              <a:t>Interest rate that is annualized using compound interest.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00025"/>
            <a:ext cx="8458200" cy="3748375"/>
          </a:xfrm>
        </p:spPr>
        <p:txBody>
          <a:bodyPr/>
          <a:lstStyle/>
          <a:p>
            <a:r>
              <a:rPr lang="en-US" dirty="0"/>
              <a:t>Annual Percentage Rate.</a:t>
            </a:r>
          </a:p>
          <a:p>
            <a:pPr lvl="1"/>
            <a:r>
              <a:rPr lang="en-US" sz="2200" dirty="0"/>
              <a:t>Interest rate that is annualized using simple interest.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09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Interest Rates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07845"/>
          </a:xfrm>
        </p:spPr>
        <p:txBody>
          <a:bodyPr>
            <a:normAutofit/>
          </a:bodyPr>
          <a:lstStyle/>
          <a:p>
            <a:r>
              <a:rPr lang="en-US" dirty="0"/>
              <a:t>Annual Percentage Rate (A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R).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B8D85-2475-4FE8-94C4-4D71DE4C2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828"/>
              </p:ext>
            </p:extLst>
          </p:nvPr>
        </p:nvGraphicFramePr>
        <p:xfrm>
          <a:off x="2549652" y="2348080"/>
          <a:ext cx="2305838" cy="3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3" imgW="977760" imgH="164880" progId="Equation.DSMT4">
                  <p:embed/>
                </p:oleObj>
              </mc:Choice>
              <mc:Fallback>
                <p:oleObj name="Equation" r:id="rId3" imgW="9777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9652" y="2348080"/>
                        <a:ext cx="2305838" cy="3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190069"/>
            <a:ext cx="8458200" cy="46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Effective Annual Interest Rate (E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R).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A9B1F1-D7EC-4E47-9F1C-A9BD40FE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76411"/>
              </p:ext>
            </p:extLst>
          </p:nvPr>
        </p:nvGraphicFramePr>
        <p:xfrm>
          <a:off x="2672554" y="3835373"/>
          <a:ext cx="2749581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5" imgW="1282680" imgH="228600" progId="Equation.DSMT4">
                  <p:embed/>
                </p:oleObj>
              </mc:Choice>
              <mc:Fallback>
                <p:oleObj name="Equation" r:id="rId5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2554" y="3835373"/>
                        <a:ext cx="2749581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42900" y="4570158"/>
            <a:ext cx="5338372" cy="72328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/>
              <a:t>Where- M</a:t>
            </a:r>
            <a:r>
              <a:rPr lang="en-US" sz="100" b="1" dirty="0"/>
              <a:t> </a:t>
            </a:r>
            <a:r>
              <a:rPr lang="en-US" b="1" dirty="0"/>
              <a:t>R = monthly interest rate.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15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Interest Rates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07496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r>
              <a:rPr lang="en-US" b="1" dirty="0"/>
              <a:t>Given a monthly rate of 1%, what is the Effective Annual Rate(E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R)? What is the Annual Percentage Rate (A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R)?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365135-8AE8-4EF7-8F42-CCA5BE555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26889"/>
              </p:ext>
            </p:extLst>
          </p:nvPr>
        </p:nvGraphicFramePr>
        <p:xfrm>
          <a:off x="931412" y="3051333"/>
          <a:ext cx="5172479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3" imgW="2412720" imgH="228600" progId="Equation.DSMT4">
                  <p:embed/>
                </p:oleObj>
              </mc:Choice>
              <mc:Fallback>
                <p:oleObj name="Equation" r:id="rId3" imgW="241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412" y="3051333"/>
                        <a:ext cx="5172479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78782F-CE9E-4753-9462-D09781F03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77562"/>
              </p:ext>
            </p:extLst>
          </p:nvPr>
        </p:nvGraphicFramePr>
        <p:xfrm>
          <a:off x="931412" y="3885999"/>
          <a:ext cx="4192432" cy="3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5" imgW="1955520" imgH="177480" progId="Equation.DSMT4">
                  <p:embed/>
                </p:oleObj>
              </mc:Choice>
              <mc:Fallback>
                <p:oleObj name="Equation" r:id="rId5" imgW="1955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1412" y="3885999"/>
                        <a:ext cx="4192432" cy="38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3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R and Financial Calculators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63251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Given a 12% A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R, what is the Effective Annual Rate, given monthly compounding?</a:t>
            </a:r>
          </a:p>
        </p:txBody>
      </p:sp>
      <p:pic>
        <p:nvPicPr>
          <p:cNvPr id="7" name="Picture 6" descr="This shows the input values for the calculator keys: n=12, i=1, PV=negative 1,  PMT=0. F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2803557"/>
            <a:ext cx="6462320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671654"/>
            <a:ext cx="8458200" cy="493165"/>
          </a:xfrm>
        </p:spPr>
        <p:txBody>
          <a:bodyPr>
            <a:noAutofit/>
          </a:bodyPr>
          <a:lstStyle/>
          <a:p>
            <a:r>
              <a:rPr lang="en-US" sz="2200" dirty="0"/>
              <a:t>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F</a:t>
            </a:r>
            <a:r>
              <a:rPr lang="en-US" sz="100" dirty="0"/>
              <a:t> </a:t>
            </a:r>
            <a:r>
              <a:rPr lang="en-US" sz="2200" dirty="0"/>
              <a:t>V to get 1.1268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E</a:t>
            </a:r>
            <a:r>
              <a:rPr lang="en-US" sz="100" dirty="0"/>
              <a:t> </a:t>
            </a:r>
            <a:r>
              <a:rPr lang="en-US" sz="2200" dirty="0"/>
              <a:t>A</a:t>
            </a:r>
            <a:r>
              <a:rPr lang="en-US" sz="100" dirty="0"/>
              <a:t> </a:t>
            </a:r>
            <a:r>
              <a:rPr lang="en-US" sz="2200" dirty="0"/>
              <a:t>R = .1268, or 12.68%.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41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and Financial Calculators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63251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Given a 6.50 % E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R what is the A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R, given monthly compounding?</a:t>
            </a:r>
          </a:p>
        </p:txBody>
      </p:sp>
      <p:pic>
        <p:nvPicPr>
          <p:cNvPr id="4" name="Picture 3" descr="This shows the input values for the calculator keys: n=12, PV=negative 1, PMT=0, FV=1.065. Interest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7" y="2822315"/>
            <a:ext cx="6486706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459016"/>
            <a:ext cx="8458200" cy="756000"/>
          </a:xfrm>
        </p:spPr>
        <p:txBody>
          <a:bodyPr>
            <a:noAutofit/>
          </a:bodyPr>
          <a:lstStyle/>
          <a:p>
            <a:r>
              <a:rPr lang="en-US" sz="2200" dirty="0"/>
              <a:t>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</a:t>
            </a:r>
            <a:r>
              <a:rPr lang="en-US" sz="2200" dirty="0" err="1"/>
              <a:t>i</a:t>
            </a:r>
            <a:r>
              <a:rPr lang="en-US" sz="2200" dirty="0"/>
              <a:t> to get .5262. Multiply by 12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A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R = .0631, or 6.31%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25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965045"/>
          </a:xfrm>
        </p:spPr>
        <p:txBody>
          <a:bodyPr>
            <a:normAutofit/>
          </a:bodyPr>
          <a:lstStyle/>
          <a:p>
            <a:r>
              <a:rPr lang="en-US" dirty="0"/>
              <a:t>Inflation.</a:t>
            </a:r>
          </a:p>
          <a:p>
            <a:pPr lvl="1"/>
            <a:r>
              <a:rPr lang="en-US" sz="2200" dirty="0"/>
              <a:t>Rate at which (overall) prices increase.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463800"/>
            <a:ext cx="8458200" cy="943077"/>
          </a:xfrm>
        </p:spPr>
        <p:txBody>
          <a:bodyPr>
            <a:normAutofit/>
          </a:bodyPr>
          <a:lstStyle/>
          <a:p>
            <a:r>
              <a:rPr lang="en-US" dirty="0"/>
              <a:t>Nominal Interest Rate.</a:t>
            </a:r>
          </a:p>
          <a:p>
            <a:pPr lvl="1"/>
            <a:r>
              <a:rPr lang="en-US" sz="2200" dirty="0"/>
              <a:t>Rate at which money invested grows.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3628922"/>
            <a:ext cx="8458200" cy="2886178"/>
          </a:xfrm>
        </p:spPr>
        <p:txBody>
          <a:bodyPr/>
          <a:lstStyle/>
          <a:p>
            <a:r>
              <a:rPr lang="en-US" dirty="0"/>
              <a:t>Real Interest Rate.</a:t>
            </a:r>
          </a:p>
          <a:p>
            <a:pPr lvl="1"/>
            <a:r>
              <a:rPr lang="en-US" sz="2200" dirty="0"/>
              <a:t>Rate at which purchasing power grows.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66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Inflation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498790"/>
          </a:xfrm>
        </p:spPr>
        <p:txBody>
          <a:bodyPr>
            <a:normAutofit/>
          </a:bodyPr>
          <a:lstStyle/>
          <a:p>
            <a:r>
              <a:rPr lang="en-US" dirty="0"/>
              <a:t>Annual U.S. Inflation Rates from 1900 – 2015.</a:t>
            </a:r>
          </a:p>
        </p:txBody>
      </p:sp>
      <p:pic>
        <p:nvPicPr>
          <p:cNvPr id="8" name="Picture 7" descr="A time-series graph of inflation rates, by %, from 1900 to 2020.  ">
            <a:extLst>
              <a:ext uri="{FF2B5EF4-FFF2-40B4-BE49-F238E27FC236}">
                <a16:creationId xmlns:a16="http://schemas.microsoft.com/office/drawing/2014/main" id="{AD85799A-D887-4CD5-BE16-E1FC8CFFD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02" y="2023108"/>
            <a:ext cx="8150594" cy="41731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" action="ppaction://noaction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3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Compound Interest.</a:t>
            </a:r>
          </a:p>
          <a:p>
            <a:pPr marL="546100"/>
            <a:r>
              <a:rPr lang="en-US" b="1" dirty="0"/>
              <a:t>Interest earned at a rate of 6% for five years on the previous year’s balance.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05852" y="3041400"/>
            <a:ext cx="7202905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Interest earned per year = prior year balance × .06.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4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37342"/>
          </a:xfrm>
        </p:spPr>
        <p:txBody>
          <a:bodyPr>
            <a:normAutofit/>
          </a:bodyPr>
          <a:lstStyle/>
          <a:p>
            <a:r>
              <a:rPr lang="en-US" dirty="0"/>
              <a:t>Exact relationship.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67400"/>
              </p:ext>
            </p:extLst>
          </p:nvPr>
        </p:nvGraphicFramePr>
        <p:xfrm>
          <a:off x="1784350" y="2139950"/>
          <a:ext cx="5575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3" imgW="5574960" imgH="736560" progId="Equation.DSMT4">
                  <p:embed/>
                </p:oleObj>
              </mc:Choice>
              <mc:Fallback>
                <p:oleObj name="Equation" r:id="rId3" imgW="5574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4350" y="2139950"/>
                        <a:ext cx="5575300" cy="736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266940"/>
            <a:ext cx="8458200" cy="46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Approximation formula.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956985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Real interest rate ≈ nominal interest rate − inflation rate.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63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56973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722313"/>
            <a:r>
              <a:rPr lang="en-US" b="1" dirty="0"/>
              <a:t>If the interest rate on one-year government bonds is 6.0% and the inflation rate is 2.0%, what is the real interest rate?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02490"/>
              </p:ext>
            </p:extLst>
          </p:nvPr>
        </p:nvGraphicFramePr>
        <p:xfrm>
          <a:off x="2076450" y="3012533"/>
          <a:ext cx="49911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3" imgW="4991040" imgH="1625400" progId="Equation.DSMT4">
                  <p:embed/>
                </p:oleObj>
              </mc:Choice>
              <mc:Fallback>
                <p:oleObj name="Equation" r:id="rId3" imgW="4991040" imgH="1625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3012533"/>
                        <a:ext cx="4991100" cy="16256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4962994"/>
            <a:ext cx="8458200" cy="46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Approximation = .06 − .02 = .04 or 4.0%.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176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sz="2200" dirty="0"/>
              <a:t>Current dollar cash flows must be discounted by the nominal interest rate.</a:t>
            </a:r>
          </a:p>
          <a:p>
            <a:pPr lvl="1"/>
            <a:r>
              <a:rPr lang="en-US" sz="2200" dirty="0"/>
              <a:t>Real cash flows must be discounted by the real interest rate.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4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Compound Interest.</a:t>
            </a:r>
          </a:p>
          <a:p>
            <a:pPr marL="546100"/>
            <a:r>
              <a:rPr lang="en-US" b="1" dirty="0"/>
              <a:t>Interest earned at a rate of 6% for five years on the previous year’s balance.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21581"/>
              </p:ext>
            </p:extLst>
          </p:nvPr>
        </p:nvGraphicFramePr>
        <p:xfrm>
          <a:off x="467226" y="2860040"/>
          <a:ext cx="82124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80">
                  <a:extLst>
                    <a:ext uri="{9D8B030D-6E8A-4147-A177-3AD203B41FA5}">
                      <a16:colId xmlns:a16="http://schemas.microsoft.com/office/drawing/2014/main" val="945408547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393397496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2390407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55401560"/>
                    </a:ext>
                  </a:extLst>
                </a:gridCol>
                <a:gridCol w="1626616">
                  <a:extLst>
                    <a:ext uri="{9D8B030D-6E8A-4147-A177-3AD203B41FA5}">
                      <a16:colId xmlns:a16="http://schemas.microsoft.com/office/drawing/2014/main" val="2847040229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113328042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741875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Today</a:t>
                      </a:r>
                      <a:endParaRPr lang="en-IN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Future </a:t>
                      </a:r>
                      <a:r>
                        <a:rPr lang="en-US" u="sng" baseline="0" dirty="0"/>
                        <a:t>Years</a:t>
                      </a:r>
                      <a:endParaRPr lang="en-IN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8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7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Interest Earned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1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119.10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126.25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133.82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19451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925052" y="4998537"/>
            <a:ext cx="5293895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Value at the end of Year 5 = $133.82.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6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2159020"/>
            <a:ext cx="8458200" cy="568132"/>
          </a:xfrm>
        </p:spPr>
        <p:txBody>
          <a:bodyPr/>
          <a:lstStyle/>
          <a:p>
            <a:r>
              <a:rPr lang="en-US" dirty="0"/>
              <a:t>Future Value = F</a:t>
            </a:r>
            <a:r>
              <a:rPr lang="en-US" sz="100" dirty="0"/>
              <a:t> </a:t>
            </a:r>
            <a:r>
              <a:rPr lang="en-US" dirty="0"/>
              <a:t>V.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057322-6A22-4BCC-8F42-FD38178D7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42025"/>
              </p:ext>
            </p:extLst>
          </p:nvPr>
        </p:nvGraphicFramePr>
        <p:xfrm>
          <a:off x="1136665" y="3183193"/>
          <a:ext cx="2613464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665" y="3183193"/>
                        <a:ext cx="2613464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6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7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66492"/>
          </a:xfrm>
        </p:spPr>
        <p:txBody>
          <a:bodyPr>
            <a:normAutofit/>
          </a:bodyPr>
          <a:lstStyle/>
          <a:p>
            <a:r>
              <a:rPr lang="en-US" b="1" u="sng" dirty="0"/>
              <a:t>Example — Future Value.</a:t>
            </a:r>
          </a:p>
          <a:p>
            <a:pPr marL="722313"/>
            <a:r>
              <a:rPr lang="en-US" b="1" dirty="0"/>
              <a:t>What is the future value of $100 if interest is compounded annually at a rate of 6% for five years?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E15F56-A3BE-43F9-B2F1-8C9D68828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56299"/>
              </p:ext>
            </p:extLst>
          </p:nvPr>
        </p:nvGraphicFramePr>
        <p:xfrm>
          <a:off x="2386806" y="3375148"/>
          <a:ext cx="26146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3" imgW="2613829" imgH="489220" progId="Equation.DSMT4">
                  <p:embed/>
                </p:oleObj>
              </mc:Choice>
              <mc:Fallback>
                <p:oleObj name="Equation" r:id="rId3" imgW="2613829" imgH="4892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806" y="3375148"/>
                        <a:ext cx="26146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B0B7A5-EEEE-4F1A-BA2B-AED9D89B2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1729"/>
              </p:ext>
            </p:extLst>
          </p:nvPr>
        </p:nvGraphicFramePr>
        <p:xfrm>
          <a:off x="2386806" y="4114800"/>
          <a:ext cx="3910297" cy="44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5" imgW="2006280" imgH="228600" progId="Equation.DSMT4">
                  <p:embed/>
                </p:oleObj>
              </mc:Choice>
              <mc:Fallback>
                <p:oleObj name="Equation" r:id="rId5" imgW="2006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6806" y="4114800"/>
                        <a:ext cx="3910297" cy="44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921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E7BC6287-1E57-46F8-B46D-CC0ECE7CEE8E}"/>
    </a:ext>
  </a:extLst>
</a:theme>
</file>

<file path=ppt/theme/theme2.xml><?xml version="1.0" encoding="utf-8"?>
<a:theme xmlns:a="http://schemas.openxmlformats.org/drawingml/2006/main" name="MainContentSlideMaster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59A53402-BF8D-4356-9B02-35501F8B049D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2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6.xml><?xml version="1.0" encoding="utf-8"?>
<a:theme xmlns:a="http://schemas.openxmlformats.org/drawingml/2006/main" name="1_ImageDescriptionAppendixSlideMaster">
  <a:themeElements>
    <a:clrScheme name="Custom 2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7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MHHE_Generic Accessible PPT Template_Editorial_v11_2020</Template>
  <TotalTime>5687</TotalTime>
  <Words>2638</Words>
  <Application>Microsoft Office PowerPoint</Application>
  <PresentationFormat>Ekran Gösterisi (4:3)</PresentationFormat>
  <Paragraphs>368</Paragraphs>
  <Slides>62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7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75" baseType="lpstr">
      <vt:lpstr>Arial</vt:lpstr>
      <vt:lpstr>ArumSans Bd</vt:lpstr>
      <vt:lpstr>ArumSans Bold</vt:lpstr>
      <vt:lpstr>ArumSans Regular</vt:lpstr>
      <vt:lpstr>Calibri</vt:lpstr>
      <vt:lpstr>Title Slides Master</vt:lpstr>
      <vt:lpstr>MainContentSlideMaster</vt:lpstr>
      <vt:lpstr>ClosingMaster</vt:lpstr>
      <vt:lpstr>DividerSlideMaster</vt:lpstr>
      <vt:lpstr>ImageDescriptionAppendixSlideMaster</vt:lpstr>
      <vt:lpstr>1_ImageDescriptionAppendixSlideMaster</vt:lpstr>
      <vt:lpstr>FIRST, BREAK, LAST slides </vt:lpstr>
      <vt:lpstr>Equation</vt:lpstr>
      <vt:lpstr>Fundamentals of Corporate Finance, 11th Edition</vt:lpstr>
      <vt:lpstr>Topics Covered</vt:lpstr>
      <vt:lpstr>Future Values and Compound Interest 1</vt:lpstr>
      <vt:lpstr>Future Values and Compound Interest 2</vt:lpstr>
      <vt:lpstr>Future Values and Compound Interest 3</vt:lpstr>
      <vt:lpstr>Future Values and Compound Interest 4</vt:lpstr>
      <vt:lpstr>Future Values and Compound Interest 5</vt:lpstr>
      <vt:lpstr>Future Values and Compound Interest 6</vt:lpstr>
      <vt:lpstr>Future Values and Compound Interest 7</vt:lpstr>
      <vt:lpstr>Future Values and Compound Interest 8</vt:lpstr>
      <vt:lpstr>Manhattan Island Sale</vt:lpstr>
      <vt:lpstr>Present Values 1</vt:lpstr>
      <vt:lpstr>Present Values 2</vt:lpstr>
      <vt:lpstr>Present Values 3</vt:lpstr>
      <vt:lpstr>Present Values 4</vt:lpstr>
      <vt:lpstr>Present Values 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Present Values 6</vt:lpstr>
      <vt:lpstr>The Statement of Cash Flows</vt:lpstr>
      <vt:lpstr>Time Value of Money (Applications) 1</vt:lpstr>
      <vt:lpstr>Time Value of Money (Applications) 2</vt:lpstr>
      <vt:lpstr>Time Value of Money (Applications) 3</vt:lpstr>
      <vt:lpstr>Future Value of Multiple Cash Flows</vt:lpstr>
      <vt:lpstr>Present Value of Multiple Cash Flows 1</vt:lpstr>
      <vt:lpstr>Present Value of Multiple Cash Flows 2</vt:lpstr>
      <vt:lpstr>Present Value of Multiple Cash Flows 3</vt:lpstr>
      <vt:lpstr>Calculations: Part 1 – Spreadsheets</vt:lpstr>
      <vt:lpstr>Calculations: Part 1 – Financial Calculators 1</vt:lpstr>
      <vt:lpstr>Calculations: Part 1 – Financial Calculators 2</vt:lpstr>
      <vt:lpstr>Calculations: Part 1 – Financial Calculators 3</vt:lpstr>
      <vt:lpstr>Perpetuities and Annuities 1</vt:lpstr>
      <vt:lpstr>Perpetuities and Annuities 2</vt:lpstr>
      <vt:lpstr>Perpetuities and Annuities 3</vt:lpstr>
      <vt:lpstr>Perpetuities and Annuities 4</vt:lpstr>
      <vt:lpstr>Perpetuities and Annuities 5</vt:lpstr>
      <vt:lpstr>Perpetuities and Annuities 6</vt:lpstr>
      <vt:lpstr>Perpetuities and Annuities 7</vt:lpstr>
      <vt:lpstr>Perpetuities and Annuities 8</vt:lpstr>
      <vt:lpstr>Perpetuities and Annuities 9</vt:lpstr>
      <vt:lpstr>Perpetuities and Annuities 10</vt:lpstr>
      <vt:lpstr>Perpetuities and Annuities 11</vt:lpstr>
      <vt:lpstr>Perpetuities and Annuities 12</vt:lpstr>
      <vt:lpstr>Annuities Due 1</vt:lpstr>
      <vt:lpstr>Annuities Due 2</vt:lpstr>
      <vt:lpstr>Calculations: Part 2 – Financial Calculators 1</vt:lpstr>
      <vt:lpstr>Calculations: Part 2 – Financial Calculators 2</vt:lpstr>
      <vt:lpstr>Effective Interest Rates 1</vt:lpstr>
      <vt:lpstr>Effective Interest Rates 2</vt:lpstr>
      <vt:lpstr>Effective Interest Rates 3</vt:lpstr>
      <vt:lpstr>E A R and Financial Calculators</vt:lpstr>
      <vt:lpstr>A P R and Financial Calculators</vt:lpstr>
      <vt:lpstr>Inflation 1</vt:lpstr>
      <vt:lpstr>Inflation 2</vt:lpstr>
      <vt:lpstr>Inflation 3</vt:lpstr>
      <vt:lpstr>Inflation 4</vt:lpstr>
      <vt:lpstr>Inflation 5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The Time Value Of Money, 11th Edition</dc:title>
  <dc:creator>ASUS</dc:creator>
  <cp:lastModifiedBy>Ayşegül  KURTULGAN</cp:lastModifiedBy>
  <cp:revision>336</cp:revision>
  <dcterms:created xsi:type="dcterms:W3CDTF">2021-07-01T13:49:16Z</dcterms:created>
  <dcterms:modified xsi:type="dcterms:W3CDTF">2022-04-27T11:51:48Z</dcterms:modified>
</cp:coreProperties>
</file>