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691" r:id="rId2"/>
    <p:sldMasterId id="2147483684" r:id="rId3"/>
    <p:sldMasterId id="2147483686" r:id="rId4"/>
    <p:sldMasterId id="2147483701" r:id="rId5"/>
    <p:sldMasterId id="2147483706" r:id="rId6"/>
    <p:sldMasterId id="2147483710" r:id="rId7"/>
  </p:sldMasterIdLst>
  <p:notesMasterIdLst>
    <p:notesMasterId r:id="rId70"/>
  </p:notesMasterIdLst>
  <p:sldIdLst>
    <p:sldId id="404" r:id="rId8"/>
    <p:sldId id="631" r:id="rId9"/>
    <p:sldId id="658" r:id="rId10"/>
    <p:sldId id="660" r:id="rId11"/>
    <p:sldId id="659" r:id="rId12"/>
    <p:sldId id="661" r:id="rId13"/>
    <p:sldId id="662" r:id="rId14"/>
    <p:sldId id="663" r:id="rId15"/>
    <p:sldId id="664" r:id="rId16"/>
    <p:sldId id="665" r:id="rId17"/>
    <p:sldId id="666" r:id="rId18"/>
    <p:sldId id="667" r:id="rId19"/>
    <p:sldId id="669" r:id="rId20"/>
    <p:sldId id="670" r:id="rId21"/>
    <p:sldId id="671" r:id="rId22"/>
    <p:sldId id="672" r:id="rId23"/>
    <p:sldId id="720" r:id="rId24"/>
    <p:sldId id="721" r:id="rId25"/>
    <p:sldId id="722" r:id="rId26"/>
    <p:sldId id="723" r:id="rId27"/>
    <p:sldId id="724" r:id="rId28"/>
    <p:sldId id="725" r:id="rId29"/>
    <p:sldId id="726" r:id="rId30"/>
    <p:sldId id="673" r:id="rId31"/>
    <p:sldId id="674" r:id="rId32"/>
    <p:sldId id="675" r:id="rId33"/>
    <p:sldId id="676" r:id="rId34"/>
    <p:sldId id="677" r:id="rId35"/>
    <p:sldId id="678" r:id="rId36"/>
    <p:sldId id="679" r:id="rId37"/>
    <p:sldId id="680" r:id="rId38"/>
    <p:sldId id="681" r:id="rId39"/>
    <p:sldId id="682" r:id="rId40"/>
    <p:sldId id="683" r:id="rId41"/>
    <p:sldId id="684" r:id="rId42"/>
    <p:sldId id="685" r:id="rId43"/>
    <p:sldId id="686" r:id="rId44"/>
    <p:sldId id="687" r:id="rId45"/>
    <p:sldId id="688" r:id="rId46"/>
    <p:sldId id="689" r:id="rId47"/>
    <p:sldId id="690" r:id="rId48"/>
    <p:sldId id="691" r:id="rId49"/>
    <p:sldId id="692" r:id="rId50"/>
    <p:sldId id="693" r:id="rId51"/>
    <p:sldId id="694" r:id="rId52"/>
    <p:sldId id="695" r:id="rId53"/>
    <p:sldId id="696" r:id="rId54"/>
    <p:sldId id="697" r:id="rId55"/>
    <p:sldId id="698" r:id="rId56"/>
    <p:sldId id="699" r:id="rId57"/>
    <p:sldId id="700" r:id="rId58"/>
    <p:sldId id="705" r:id="rId59"/>
    <p:sldId id="701" r:id="rId60"/>
    <p:sldId id="702" r:id="rId61"/>
    <p:sldId id="703" r:id="rId62"/>
    <p:sldId id="704" r:id="rId63"/>
    <p:sldId id="706" r:id="rId64"/>
    <p:sldId id="707" r:id="rId65"/>
    <p:sldId id="708" r:id="rId66"/>
    <p:sldId id="709" r:id="rId67"/>
    <p:sldId id="710" r:id="rId68"/>
    <p:sldId id="711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5973D931-3BAC-4F30-9C16-B7461F574E40}">
          <p14:sldIdLst>
            <p14:sldId id="404"/>
            <p14:sldId id="631"/>
            <p14:sldId id="658"/>
            <p14:sldId id="660"/>
            <p14:sldId id="659"/>
            <p14:sldId id="661"/>
            <p14:sldId id="662"/>
            <p14:sldId id="663"/>
            <p14:sldId id="664"/>
            <p14:sldId id="665"/>
            <p14:sldId id="666"/>
            <p14:sldId id="667"/>
            <p14:sldId id="669"/>
            <p14:sldId id="670"/>
            <p14:sldId id="671"/>
            <p14:sldId id="672"/>
            <p14:sldId id="720"/>
            <p14:sldId id="721"/>
            <p14:sldId id="722"/>
            <p14:sldId id="723"/>
            <p14:sldId id="724"/>
            <p14:sldId id="725"/>
            <p14:sldId id="726"/>
            <p14:sldId id="673"/>
            <p14:sldId id="674"/>
            <p14:sldId id="675"/>
            <p14:sldId id="676"/>
            <p14:sldId id="677"/>
            <p14:sldId id="678"/>
            <p14:sldId id="679"/>
            <p14:sldId id="680"/>
            <p14:sldId id="681"/>
            <p14:sldId id="682"/>
            <p14:sldId id="683"/>
            <p14:sldId id="684"/>
            <p14:sldId id="685"/>
            <p14:sldId id="686"/>
            <p14:sldId id="687"/>
            <p14:sldId id="688"/>
            <p14:sldId id="689"/>
            <p14:sldId id="690"/>
            <p14:sldId id="691"/>
            <p14:sldId id="692"/>
            <p14:sldId id="693"/>
            <p14:sldId id="694"/>
            <p14:sldId id="695"/>
            <p14:sldId id="696"/>
            <p14:sldId id="697"/>
            <p14:sldId id="698"/>
            <p14:sldId id="699"/>
            <p14:sldId id="700"/>
            <p14:sldId id="705"/>
            <p14:sldId id="701"/>
            <p14:sldId id="702"/>
            <p14:sldId id="703"/>
            <p14:sldId id="704"/>
            <p14:sldId id="706"/>
            <p14:sldId id="707"/>
            <p14:sldId id="708"/>
            <p14:sldId id="709"/>
            <p14:sldId id="710"/>
            <p14:sldId id="711"/>
          </p14:sldIdLst>
        </p14:section>
        <p14:section name="Appendix: Image Descriptions for Unsighted Students" id="{9E859B0B-078E-463E-89A6-21C20DD280C4}">
          <p14:sldIdLst/>
        </p14:section>
      </p14:sectionLst>
    </p:ex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296" userDrawn="1">
          <p15:clr>
            <a:srgbClr val="A4A3A4"/>
          </p15:clr>
        </p15:guide>
        <p15:guide id="4" pos="56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poren, Laura" initials="CL" lastIdx="4" clrIdx="0"/>
  <p:cmAuthor id="2" name="Ciporen, Laura" initials="CL [2]" lastIdx="2" clrIdx="1"/>
  <p:cmAuthor id="3" name="Mohammed Zubair Ahamed" initials="MZ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000"/>
    <a:srgbClr val="FFFFFF"/>
    <a:srgbClr val="1F497D"/>
    <a:srgbClr val="1F497B"/>
    <a:srgbClr val="10253F"/>
    <a:srgbClr val="069598"/>
    <a:srgbClr val="F4CCCC"/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9" autoAdjust="0"/>
    <p:restoredTop sz="89796" autoAdjust="0"/>
  </p:normalViewPr>
  <p:slideViewPr>
    <p:cSldViewPr snapToGrid="0" showGuides="1">
      <p:cViewPr varScale="1">
        <p:scale>
          <a:sx n="65" d="100"/>
          <a:sy n="65" d="100"/>
        </p:scale>
        <p:origin x="1830" y="48"/>
      </p:cViewPr>
      <p:guideLst>
        <p:guide pos="2880"/>
        <p:guide orient="horz" pos="2296"/>
        <p:guide pos="5624"/>
      </p:guideLst>
    </p:cSldViewPr>
  </p:slideViewPr>
  <p:outlineViewPr>
    <p:cViewPr>
      <p:scale>
        <a:sx n="33" d="100"/>
        <a:sy n="33" d="100"/>
      </p:scale>
      <p:origin x="0" y="-348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06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" Type="http://schemas.openxmlformats.org/officeDocument/2006/relationships/slideMaster" Target="slideMasters/slideMaster7.xml"/><Relationship Id="rId7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15294-8BCE-4B15-84C9-4E8D5074478D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56329-1779-487C-B587-BBABA473A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05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56329-1779-487C-B587-BBABA473A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71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6105" y="2099014"/>
            <a:ext cx="3863458" cy="3863458"/>
            <a:chOff x="331115" y="2099014"/>
            <a:chExt cx="3863458" cy="3863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9DDEA9-6897-2B48-BA6A-9075880AA615}"/>
                </a:ext>
              </a:extLst>
            </p:cNvPr>
            <p:cNvSpPr/>
            <p:nvPr userDrawn="1"/>
          </p:nvSpPr>
          <p:spPr>
            <a:xfrm>
              <a:off x="331115" y="2099014"/>
              <a:ext cx="3863458" cy="386345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467612" y="2368353"/>
              <a:ext cx="3457621" cy="3457621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599258" y="2898475"/>
              <a:ext cx="2793799" cy="279265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>
            <p:ph type="ctrTitle" hasCustomPrompt="1"/>
          </p:nvPr>
        </p:nvSpPr>
        <p:spPr>
          <a:xfrm>
            <a:off x="621792" y="3140014"/>
            <a:ext cx="2788920" cy="115766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1792" y="4261103"/>
            <a:ext cx="2788920" cy="6128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21792" y="5093208"/>
            <a:ext cx="2788920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2" name="Long Copyright">
            <a:extLst>
              <a:ext uri="{FF2B5EF4-FFF2-40B4-BE49-F238E27FC236}">
                <a16:creationId xmlns:a16="http://schemas.microsoft.com/office/drawing/2014/main" id="{8AC4EEC4-5547-4185-92E7-A6CAF888043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478438"/>
            <a:ext cx="9144000" cy="374266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</p:spTree>
    <p:extLst>
      <p:ext uri="{BB962C8B-B14F-4D97-AF65-F5344CB8AC3E}">
        <p14:creationId xmlns:p14="http://schemas.microsoft.com/office/powerpoint/2010/main" val="1001655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7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343400"/>
            <a:ext cx="57912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0" y="4343400"/>
            <a:ext cx="24003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Appendix Link">
            <a:extLst>
              <a:ext uri="{FF2B5EF4-FFF2-40B4-BE49-F238E27FC236}">
                <a16:creationId xmlns:a16="http://schemas.microsoft.com/office/drawing/2014/main" id="{CA880A79-A85B-437C-BC20-FC23BDD36F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00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Appendix Link">
            <a:extLst>
              <a:ext uri="{FF2B5EF4-FFF2-40B4-BE49-F238E27FC236}">
                <a16:creationId xmlns:a16="http://schemas.microsoft.com/office/drawing/2014/main" id="{9893AC4A-29B0-44AE-8CE5-26A7096591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5533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581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Appendix Link">
            <a:extLst>
              <a:ext uri="{FF2B5EF4-FFF2-40B4-BE49-F238E27FC236}">
                <a16:creationId xmlns:a16="http://schemas.microsoft.com/office/drawing/2014/main" id="{2C2257D7-2308-4360-85BA-37F9E23514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66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3" name="Long Copyright">
            <a:extLst>
              <a:ext uri="{FF2B5EF4-FFF2-40B4-BE49-F238E27FC236}">
                <a16:creationId xmlns:a16="http://schemas.microsoft.com/office/drawing/2014/main" id="{9AB572CE-E262-4FA6-8D47-02F068ADD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487064"/>
            <a:ext cx="9144000" cy="370936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366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25DC59-5AB2-417D-B46A-F09F380F8F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7813" y="6526213"/>
            <a:ext cx="8699500" cy="204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3395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6CA9270-FD0E-4B64-B0D8-24095E6A2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9" y="2366309"/>
            <a:ext cx="7696919" cy="52693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B6E1DCB-9B8A-423D-B48B-2CCDE624B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571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C0136BE0-3F2D-44D5-B125-B7A30D2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50" y="117244"/>
            <a:ext cx="6065851" cy="7309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A117DCA-6A6D-48B9-9002-DA1E4814B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8444E8-1445-4AB7-85DD-90449330C0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73249"/>
            <a:ext cx="6477000" cy="4343400"/>
          </a:xfrm>
        </p:spPr>
        <p:txBody>
          <a:bodyPr/>
          <a:lstStyle>
            <a:lvl1pPr>
              <a:defRPr/>
            </a:lvl1pPr>
            <a:lvl2pPr marL="344488" indent="-342900">
              <a:buFont typeface="Arial" panose="020B0604020202020204" pitchFamily="34" charset="0"/>
              <a:buChar char="•"/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4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5525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4052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70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93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49380"/>
            <a:ext cx="8458200" cy="822237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201138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556084"/>
            <a:ext cx="8458200" cy="469231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908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1791" y="5096656"/>
            <a:ext cx="3043303" cy="56962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2" name="Long Copyright">
            <a:extLst>
              <a:ext uri="{FF2B5EF4-FFF2-40B4-BE49-F238E27FC236}">
                <a16:creationId xmlns:a16="http://schemas.microsoft.com/office/drawing/2014/main" id="{F4607C07-D864-4A1A-8061-D12997CC50C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</p:spTree>
    <p:extLst>
      <p:ext uri="{BB962C8B-B14F-4D97-AF65-F5344CB8AC3E}">
        <p14:creationId xmlns:p14="http://schemas.microsoft.com/office/powerpoint/2010/main" val="248906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Title">
            <a:extLst>
              <a:ext uri="{FF2B5EF4-FFF2-40B4-BE49-F238E27FC236}">
                <a16:creationId xmlns:a16="http://schemas.microsoft.com/office/drawing/2014/main" id="{4D3A09E2-C861-4D48-B4DB-F718B64FF46D}"/>
              </a:ext>
            </a:extLst>
          </p:cNvPr>
          <p:cNvSpPr txBox="1">
            <a:spLocks/>
          </p:cNvSpPr>
          <p:nvPr userDrawn="1"/>
        </p:nvSpPr>
        <p:spPr>
          <a:xfrm>
            <a:off x="342900" y="235525"/>
            <a:ext cx="8458200" cy="82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578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429000"/>
            <a:ext cx="561594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530" y="4114800"/>
            <a:ext cx="5615940" cy="685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92457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124200" y="3429000"/>
            <a:ext cx="6019800" cy="1752600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276600" y="3505200"/>
            <a:ext cx="569976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76600" y="4190999"/>
            <a:ext cx="5699760" cy="914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2pPr>
            <a:lvl3pPr marL="9144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3pPr>
            <a:lvl4pPr marL="13716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4pPr>
            <a:lvl5pPr marL="18288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0" y="6771640"/>
            <a:ext cx="9144000" cy="91440"/>
          </a:xfrm>
          <a:prstGeom prst="rect">
            <a:avLst/>
          </a:prstGeom>
        </p:spPr>
        <p:txBody>
          <a:bodyPr lIns="45720" rIns="45720" anchor="ctr"/>
          <a:lstStyle>
            <a:lvl1pPr algn="l">
              <a:defRPr sz="80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3201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581400"/>
            <a:ext cx="561594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787460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436620" y="3581400"/>
            <a:ext cx="569976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431072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20000" cy="1097280"/>
          </a:xfrm>
          <a:prstGeom prst="rect">
            <a:avLst/>
          </a:prstGeom>
        </p:spPr>
        <p:txBody>
          <a:bodyPr anchor="ctr"/>
          <a:lstStyle>
            <a:lvl1pPr>
              <a:defRPr sz="3600" b="0">
                <a:solidFill>
                  <a:srgbClr val="992D4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5488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cs typeface="Arial" panose="020B0604020202020204" pitchFamily="34" charset="0"/>
              </a:defRPr>
            </a:lvl1pPr>
            <a:lvl2pPr marL="457200" indent="-3429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cs typeface="Arial" panose="020B0604020202020204" pitchFamily="34" charset="0"/>
              </a:defRPr>
            </a:lvl2pPr>
            <a:lvl3pPr marL="822960" indent="-27432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cs typeface="Arial" panose="020B0604020202020204" pitchFamily="34" charset="0"/>
              </a:defRPr>
            </a:lvl3pPr>
            <a:lvl4pPr marL="1188720" indent="-27432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cs typeface="Arial" panose="020B0604020202020204" pitchFamily="34" charset="0"/>
              </a:defRPr>
            </a:lvl4pPr>
            <a:lvl5pPr marL="1554480" indent="-2286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13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747436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rgbClr val="992D4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464382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1112520" y="76200"/>
            <a:ext cx="7848600" cy="1447800"/>
          </a:xfrm>
          <a:prstGeom prst="rect">
            <a:avLst/>
          </a:prstGeom>
        </p:spPr>
        <p:txBody>
          <a:bodyPr anchor="t" anchorCtr="0"/>
          <a:lstStyle>
            <a:lvl1pPr algn="r">
              <a:spcBef>
                <a:spcPts val="480"/>
              </a:spcBef>
              <a:defRPr sz="4400" b="1" cap="all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4419600" y="3535680"/>
            <a:ext cx="4572000" cy="2560320"/>
          </a:xfrm>
          <a:prstGeom prst="rect">
            <a:avLst/>
          </a:prstGeom>
          <a:noFill/>
          <a:ln w="38100">
            <a:noFill/>
          </a:ln>
        </p:spPr>
        <p:txBody>
          <a:bodyPr anchor="t"/>
          <a:lstStyle>
            <a:lvl1pPr algn="ctr">
              <a:defRPr sz="4000" b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0" y="6771640"/>
            <a:ext cx="9144000" cy="91440"/>
          </a:xfrm>
          <a:prstGeom prst="rect">
            <a:avLst/>
          </a:prstGeom>
        </p:spPr>
        <p:txBody>
          <a:bodyPr lIns="45720" rIns="45720" anchor="ctr"/>
          <a:lstStyle>
            <a:lvl1pPr algn="l">
              <a:defRPr sz="80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4419600" y="2621280"/>
            <a:ext cx="4572000" cy="640080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007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0" y="1093305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97280"/>
          </a:xfrm>
          <a:prstGeom prst="rect">
            <a:avLst/>
          </a:prstGeom>
          <a:solidFill>
            <a:srgbClr val="4E646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7280"/>
          </a:xfrm>
          <a:prstGeom prst="rect">
            <a:avLst/>
          </a:prstGeom>
        </p:spPr>
        <p:txBody>
          <a:bodyPr anchor="ctr"/>
          <a:lstStyle>
            <a:lvl1pPr algn="ctr">
              <a:defRPr sz="4400" b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6477000"/>
            <a:ext cx="2743200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8991065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97280"/>
          </a:xfrm>
          <a:prstGeom prst="rect">
            <a:avLst/>
          </a:prstGeom>
          <a:solidFill>
            <a:srgbClr val="4E646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093305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7280"/>
          </a:xfrm>
          <a:prstGeom prst="rect">
            <a:avLst/>
          </a:prstGeom>
        </p:spPr>
        <p:txBody>
          <a:bodyPr anchor="ctr"/>
          <a:lstStyle>
            <a:lvl1pPr algn="ctr">
              <a:defRPr sz="4400" b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0972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57200" y="254000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4"/>
          </p:nvPr>
        </p:nvSpPr>
        <p:spPr>
          <a:xfrm>
            <a:off x="457200" y="387604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"/>
          <p:cNvSpPr>
            <a:spLocks noGrp="1"/>
          </p:cNvSpPr>
          <p:nvPr>
            <p:ph idx="15"/>
          </p:nvPr>
        </p:nvSpPr>
        <p:spPr>
          <a:xfrm>
            <a:off x="457200" y="521208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44540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1791" y="5096656"/>
            <a:ext cx="3043303" cy="56962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FB06C8-11A0-4E73-A5CE-7801EB09116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6688" y="6426200"/>
            <a:ext cx="8505825" cy="3111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5159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97280"/>
          </a:xfrm>
          <a:prstGeom prst="rect">
            <a:avLst/>
          </a:prstGeom>
          <a:solidFill>
            <a:srgbClr val="4E646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1093305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7280"/>
          </a:xfrm>
          <a:prstGeom prst="rect">
            <a:avLst/>
          </a:prstGeom>
        </p:spPr>
        <p:txBody>
          <a:bodyPr anchor="ctr"/>
          <a:lstStyle>
            <a:lvl1pPr algn="ctr">
              <a:defRPr sz="4400" b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468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57200" y="4008120"/>
            <a:ext cx="8229600" cy="23164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63814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52559"/>
            <a:ext cx="9144000" cy="4982750"/>
            <a:chOff x="0" y="1521567"/>
            <a:chExt cx="9144000" cy="484643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FD8DC8-1EF1-6B48-9F31-D9D254F85818}"/>
                </a:ext>
              </a:extLst>
            </p:cNvPr>
            <p:cNvSpPr/>
            <p:nvPr userDrawn="1"/>
          </p:nvSpPr>
          <p:spPr>
            <a:xfrm>
              <a:off x="0" y="1521567"/>
              <a:ext cx="9144000" cy="484643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185629" y="2001422"/>
              <a:ext cx="8493233" cy="4166364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364385" y="2475809"/>
              <a:ext cx="7858340" cy="351322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777240" y="2985555"/>
            <a:ext cx="6521640" cy="87321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782058" y="3986784"/>
            <a:ext cx="4297680" cy="517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7202" y="465003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693BA5A3-DAB5-45C2-AE6D-5271B0A7976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6688" y="6426200"/>
            <a:ext cx="8505825" cy="3111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43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MHE altered Background, fixed">
            <a:extLst>
              <a:ext uri="{FF2B5EF4-FFF2-40B4-BE49-F238E27FC236}">
                <a16:creationId xmlns:a16="http://schemas.microsoft.com/office/drawing/2014/main" id="{7A14A7A9-A9D7-4A08-A24F-4D1C1F4C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46366"/>
            <a:ext cx="9143999" cy="4991100"/>
            <a:chOff x="0" y="1524000"/>
            <a:chExt cx="9143999" cy="49911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0" y="1524000"/>
              <a:ext cx="9143999" cy="499110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190500" y="2019300"/>
              <a:ext cx="8496300" cy="42672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567378" y="2593298"/>
            <a:ext cx="6980170" cy="11305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567378" y="3807503"/>
            <a:ext cx="4542020" cy="7193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02310" y="466502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 userDrawn="1">
            <p:ph type="body" sz="quarter" idx="10"/>
          </p:nvPr>
        </p:nvSpPr>
        <p:spPr>
          <a:xfrm>
            <a:off x="567378" y="4770769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Long Copyright">
            <a:extLst>
              <a:ext uri="{FF2B5EF4-FFF2-40B4-BE49-F238E27FC236}">
                <a16:creationId xmlns:a16="http://schemas.microsoft.com/office/drawing/2014/main" id="{54514DA3-A928-4CD1-BFAE-B5DF399C4B3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0" y="6487064"/>
            <a:ext cx="9144000" cy="37093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Hill, LLC.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Hill, LLC.</a:t>
            </a:r>
          </a:p>
        </p:txBody>
      </p:sp>
    </p:spTree>
    <p:extLst>
      <p:ext uri="{BB962C8B-B14F-4D97-AF65-F5344CB8AC3E}">
        <p14:creationId xmlns:p14="http://schemas.microsoft.com/office/powerpoint/2010/main" val="1233895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3960">
          <p15:clr>
            <a:srgbClr val="FBAE40"/>
          </p15:clr>
        </p15:guide>
        <p15:guide id="3" pos="120">
          <p15:clr>
            <a:srgbClr val="FBAE40"/>
          </p15:clr>
        </p15:guide>
        <p15:guide id="4" pos="5472">
          <p15:clr>
            <a:srgbClr val="FBAE40"/>
          </p15:clr>
        </p15:guide>
        <p15:guide id="5" orient="horz" pos="22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100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03133A46-43F0-4734-A847-009F11688B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85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pos="264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100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/>
            </a:lvl1pPr>
            <a:lvl2pPr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1000"/>
              </a:spcBef>
              <a:spcAft>
                <a:spcPts val="0"/>
              </a:spcAft>
              <a:defRPr/>
            </a:lvl3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DF07503B-138D-44F5-84FC-A7637F059B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/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3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orient="horz" pos="273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57300"/>
            <a:ext cx="4076700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D5840A85-FE10-45F4-81E4-A52DE2319E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15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33546"/>
            <a:ext cx="8458200" cy="82111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5791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8052" y="1257300"/>
            <a:ext cx="2383047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Appendix Link">
            <a:extLst>
              <a:ext uri="{FF2B5EF4-FFF2-40B4-BE49-F238E27FC236}">
                <a16:creationId xmlns:a16="http://schemas.microsoft.com/office/drawing/2014/main" id="{72A1E447-C26A-4D25-8792-9B7C6A839F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8045" y="6331527"/>
            <a:ext cx="3287910" cy="260843"/>
          </a:xfrm>
        </p:spPr>
        <p:txBody>
          <a:bodyPr anchor="ctr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962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38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GH logo">
            <a:extLst>
              <a:ext uri="{FF2B5EF4-FFF2-40B4-BE49-F238E27FC236}">
                <a16:creationId xmlns:a16="http://schemas.microsoft.com/office/drawing/2014/main" id="{BF372B49-B6F5-4826-B4F8-2F8A4FFF889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6" y="283845"/>
            <a:ext cx="999514" cy="999514"/>
          </a:xfrm>
          <a:prstGeom prst="rect">
            <a:avLst/>
          </a:prstGeom>
        </p:spPr>
      </p:pic>
      <p:sp>
        <p:nvSpPr>
          <p:cNvPr id="3" name="MGH Tagline">
            <a:extLst>
              <a:ext uri="{FF2B5EF4-FFF2-40B4-BE49-F238E27FC236}">
                <a16:creationId xmlns:a16="http://schemas.microsoft.com/office/drawing/2014/main" id="{70E12349-CEA7-4006-B6E3-3E283BDBD258}"/>
              </a:ext>
            </a:extLst>
          </p:cNvPr>
          <p:cNvSpPr txBox="1"/>
          <p:nvPr userDrawn="1"/>
        </p:nvSpPr>
        <p:spPr>
          <a:xfrm>
            <a:off x="5060273" y="337349"/>
            <a:ext cx="3873993" cy="33855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4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Because learning changes everything.</a:t>
            </a:r>
            <a:r>
              <a:rPr lang="en-US" sz="1050" spc="40" baseline="6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®</a:t>
            </a:r>
            <a:endParaRPr lang="en-US" sz="1600" spc="40" baseline="60000" dirty="0"/>
          </a:p>
        </p:txBody>
      </p:sp>
      <p:sp>
        <p:nvSpPr>
          <p:cNvPr id="5" name="Long Copyright"/>
          <p:cNvSpPr>
            <a:spLocks noGrp="1"/>
          </p:cNvSpPr>
          <p:nvPr>
            <p:ph type="ftr" sz="quarter" idx="3"/>
          </p:nvPr>
        </p:nvSpPr>
        <p:spPr>
          <a:xfrm>
            <a:off x="0" y="6478439"/>
            <a:ext cx="9144000" cy="37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Add long copyright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704" r:id="rId3"/>
    <p:sldLayoutId id="2147483682" r:id="rId4"/>
    <p:sldLayoutId id="214748368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880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960">
          <p15:clr>
            <a:srgbClr val="F26B43"/>
          </p15:clr>
        </p15:guide>
        <p15:guide id="11" orient="horz" pos="4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73877"/>
            <a:ext cx="8458200" cy="4944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hort Copyright">
            <a:extLst>
              <a:ext uri="{FF2B5EF4-FFF2-40B4-BE49-F238E27FC236}">
                <a16:creationId xmlns:a16="http://schemas.microsoft.com/office/drawing/2014/main" id="{F7BFBE01-8512-49BF-81D6-10C5E13594C9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</p:spTree>
    <p:extLst>
      <p:ext uri="{BB962C8B-B14F-4D97-AF65-F5344CB8AC3E}">
        <p14:creationId xmlns:p14="http://schemas.microsoft.com/office/powerpoint/2010/main" val="8815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9" r:id="rId3"/>
    <p:sldLayoutId id="2147483695" r:id="rId4"/>
    <p:sldLayoutId id="2147483696" r:id="rId5"/>
    <p:sldLayoutId id="214748369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92608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621792" indent="-32004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defRPr sz="22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 userDrawn="1">
          <p15:clr>
            <a:srgbClr val="F26B43"/>
          </p15:clr>
        </p15:guide>
        <p15:guide id="13" orient="horz" pos="360" userDrawn="1">
          <p15:clr>
            <a:srgbClr val="F26B43"/>
          </p15:clr>
        </p15:guide>
        <p15:guide id="14" orient="horz" pos="3936" userDrawn="1">
          <p15:clr>
            <a:srgbClr val="F26B43"/>
          </p15:clr>
        </p15:guide>
        <p15:guide id="15" pos="984" userDrawn="1">
          <p15:clr>
            <a:srgbClr val="F26B43"/>
          </p15:clr>
        </p15:guide>
        <p15:guide id="16" pos="5376" userDrawn="1">
          <p15:clr>
            <a:srgbClr val="F26B43"/>
          </p15:clr>
        </p15:guide>
        <p15:guide id="17" pos="2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5691"/>
            <a:ext cx="9144000" cy="3623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Add long copyright line here</a:t>
            </a:r>
            <a:endParaRPr lang="en-US" dirty="0"/>
          </a:p>
        </p:txBody>
      </p:sp>
      <p:sp>
        <p:nvSpPr>
          <p:cNvPr id="6" name="MGH Yellow Line">
            <a:extLst>
              <a:ext uri="{FF2B5EF4-FFF2-40B4-BE49-F238E27FC236}">
                <a16:creationId xmlns:a16="http://schemas.microsoft.com/office/drawing/2014/main" id="{F20163A4-4644-4B17-9C8A-EF42A992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5" r:id="rId2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112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2160" userDrawn="1">
          <p15:clr>
            <a:srgbClr val="F26B43"/>
          </p15:clr>
        </p15:guide>
        <p15:guide id="13" pos="36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>
            <a:extLst>
              <a:ext uri="{FF2B5EF4-FFF2-40B4-BE49-F238E27FC236}">
                <a16:creationId xmlns:a16="http://schemas.microsoft.com/office/drawing/2014/main" id="{BEB99B55-73FB-42B4-93ED-C5E81867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1" y="1976546"/>
            <a:ext cx="64805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24279" y="6660234"/>
            <a:ext cx="1285344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lang="en-US" sz="800" smtClean="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MGH Shape">
            <a:extLst>
              <a:ext uri="{FF2B5EF4-FFF2-40B4-BE49-F238E27FC236}">
                <a16:creationId xmlns:a16="http://schemas.microsoft.com/office/drawing/2014/main" id="{B719ECBD-8119-4217-9D58-2638FA43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22742" y="0"/>
            <a:ext cx="2521258" cy="6623843"/>
            <a:chOff x="3491346" y="0"/>
            <a:chExt cx="2508933" cy="636726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CAD01AC-30CD-4728-B0FD-543493B2CE55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A51DD71-B849-456F-A479-25728C0B26F4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E349BEA-4244-4589-91D3-1DECC6AB1E90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4622483-C344-43F3-82BE-D7AE2DFF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607380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69055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1588" indent="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5544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4296" userDrawn="1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1248" userDrawn="1">
          <p15:clr>
            <a:srgbClr val="F26B43"/>
          </p15:clr>
        </p15:guide>
        <p15:guide id="11" orient="horz" pos="3984" userDrawn="1">
          <p15:clr>
            <a:srgbClr val="F26B43"/>
          </p15:clr>
        </p15:guide>
        <p15:guide id="12" orient="horz" pos="1656" userDrawn="1">
          <p15:clr>
            <a:srgbClr val="F26B43"/>
          </p15:clr>
        </p15:guide>
        <p15:guide id="13" pos="2980">
          <p15:clr>
            <a:srgbClr val="F26B43"/>
          </p15:clr>
        </p15:guide>
        <p15:guide id="14" orient="horz" pos="2260" userDrawn="1">
          <p15:clr>
            <a:srgbClr val="F26B43"/>
          </p15:clr>
        </p15:guide>
        <p15:guide id="15" pos="2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Hill, LLC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51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d Bar"/>
          <p:cNvSpPr/>
          <p:nvPr userDrawn="1"/>
        </p:nvSpPr>
        <p:spPr>
          <a:xfrm>
            <a:off x="0" y="6248400"/>
            <a:ext cx="9144000" cy="503767"/>
          </a:xfrm>
          <a:prstGeom prst="rect">
            <a:avLst/>
          </a:prstGeom>
          <a:solidFill>
            <a:srgbClr val="992D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MH Tagline" descr="Tagline: Because learning changes everything.™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" y="6351925"/>
            <a:ext cx="3223119" cy="272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8E612E-6BD5-45DC-99E0-8658D3CB087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927" y="0"/>
            <a:ext cx="9334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9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8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1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8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9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0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1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2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3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6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7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40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2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4.w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8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50.w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5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56.w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21791" y="2608290"/>
            <a:ext cx="3325847" cy="1394084"/>
          </a:xfrm>
        </p:spPr>
        <p:txBody>
          <a:bodyPr anchor="t"/>
          <a:lstStyle/>
          <a:p>
            <a:r>
              <a:rPr lang="en-US" altLang="en-US" noProof="0" dirty="0"/>
              <a:t>Fundamentals of Corporate Finance, 11th Edition</a:t>
            </a:r>
            <a:endParaRPr lang="en-US" noProof="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621792" y="4224444"/>
            <a:ext cx="3035808" cy="649480"/>
          </a:xfrm>
        </p:spPr>
        <p:txBody>
          <a:bodyPr/>
          <a:lstStyle/>
          <a:p>
            <a:r>
              <a:rPr lang="en-US" altLang="en-US" noProof="0" dirty="0"/>
              <a:t>CHAPTER 5: </a:t>
            </a:r>
            <a:r>
              <a:rPr lang="en-US" altLang="en-US" dirty="0"/>
              <a:t>The Time Value Of Money</a:t>
            </a:r>
          </a:p>
        </p:txBody>
      </p:sp>
      <p:pic>
        <p:nvPicPr>
          <p:cNvPr id="2" name="Picture 1" descr="Cover page, fundamentals of corporate finance, 11 edition. By, Brealey, Myers and Marcus">
            <a:extLst>
              <a:ext uri="{FF2B5EF4-FFF2-40B4-BE49-F238E27FC236}">
                <a16:creationId xmlns:a16="http://schemas.microsoft.com/office/drawing/2014/main" id="{59479E2C-B230-4BF9-B1C6-34B28C435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363" y="1433845"/>
            <a:ext cx="3551873" cy="4788218"/>
          </a:xfrm>
          <a:prstGeom prst="rect">
            <a:avLst/>
          </a:prstGeom>
        </p:spPr>
      </p:pic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9BDFA3B4-AF4E-480A-9543-60CA85EC80B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-48126" y="6538494"/>
            <a:ext cx="9256295" cy="223214"/>
          </a:xfrm>
        </p:spPr>
        <p:txBody>
          <a:bodyPr/>
          <a:lstStyle/>
          <a:p>
            <a:pPr algn="ctr"/>
            <a:r>
              <a:rPr lang="en-US" sz="1200" b="0" i="0" noProof="0" dirty="0">
                <a:solidFill>
                  <a:srgbClr val="172B4D"/>
                </a:solidFill>
                <a:effectLst/>
              </a:rPr>
              <a:t>© McGraw Hill LLC. All rights reserved. No reproduction or distribution without the prior written consent of McGraw Hill LLC.</a:t>
            </a:r>
            <a:endParaRPr lang="en-US" sz="1200" noProof="0" dirty="0"/>
          </a:p>
        </p:txBody>
      </p:sp>
    </p:spTree>
    <p:extLst>
      <p:ext uri="{BB962C8B-B14F-4D97-AF65-F5344CB8AC3E}">
        <p14:creationId xmlns:p14="http://schemas.microsoft.com/office/powerpoint/2010/main" val="25952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8</a:t>
            </a:r>
            <a:endParaRPr lang="en-US" b="0" dirty="0"/>
          </a:p>
        </p:txBody>
      </p:sp>
      <p:pic>
        <p:nvPicPr>
          <p:cNvPr id="7" name="Picture 6" descr="A graph that shows how $100 grows with 4 different interest rates (0%, 5%, 10%, and 15%) over 20 year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8" y="1252326"/>
            <a:ext cx="8395742" cy="435334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55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Manhattan Island Sale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71291"/>
          </a:xfrm>
        </p:spPr>
        <p:txBody>
          <a:bodyPr>
            <a:normAutofit/>
          </a:bodyPr>
          <a:lstStyle/>
          <a:p>
            <a:r>
              <a:rPr lang="en-US" b="1" dirty="0"/>
              <a:t>Peter Minuit bought Manhattan Island for $24 in 16</a:t>
            </a:r>
            <a:r>
              <a:rPr lang="en-US" sz="100" b="1" dirty="0"/>
              <a:t> </a:t>
            </a:r>
            <a:r>
              <a:rPr lang="en-US" b="1" dirty="0"/>
              <a:t>26. Was this a good deal?</a:t>
            </a:r>
          </a:p>
          <a:p>
            <a:pPr marL="722313"/>
            <a:r>
              <a:rPr lang="en-US" dirty="0"/>
              <a:t>To answer, determine what $24 is worth in the year 2016, compounded at 8%.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357A071-3687-432F-9002-02E02BE403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035401"/>
              </p:ext>
            </p:extLst>
          </p:nvPr>
        </p:nvGraphicFramePr>
        <p:xfrm>
          <a:off x="1526525" y="3521718"/>
          <a:ext cx="5420710" cy="53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8" name="Equation" r:id="rId3" imgW="2298600" imgH="228600" progId="Equation.DSMT4">
                  <p:embed/>
                </p:oleObj>
              </mc:Choice>
              <mc:Fallback>
                <p:oleObj name="Equation" r:id="rId3" imgW="2298600" imgH="2286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EB0B7A5-EEEE-4F1A-BA2B-AED9D89B21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6525" y="3521718"/>
                        <a:ext cx="5420710" cy="539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42898" y="4490476"/>
            <a:ext cx="8458201" cy="899787"/>
          </a:xfrm>
        </p:spPr>
        <p:txBody>
          <a:bodyPr>
            <a:normAutofit/>
          </a:bodyPr>
          <a:lstStyle/>
          <a:p>
            <a:r>
              <a:rPr lang="en-US" dirty="0"/>
              <a:t>Note: The value of Manhattan Island land is well below this figure…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411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1</a:t>
            </a:r>
            <a:endParaRPr lang="en-US" b="0" dirty="0"/>
          </a:p>
        </p:txBody>
      </p:sp>
      <p:pic>
        <p:nvPicPr>
          <p:cNvPr id="3" name="Picture 2" descr="An image displaying present value, discount factor, and discount rat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20" y="1328891"/>
            <a:ext cx="7656842" cy="461730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230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2159020"/>
            <a:ext cx="3346784" cy="568132"/>
          </a:xfrm>
        </p:spPr>
        <p:txBody>
          <a:bodyPr/>
          <a:lstStyle/>
          <a:p>
            <a:r>
              <a:rPr lang="en-US" dirty="0"/>
              <a:t>Present value = P</a:t>
            </a:r>
            <a:r>
              <a:rPr lang="en-US" sz="100" dirty="0"/>
              <a:t> </a:t>
            </a:r>
            <a:r>
              <a:rPr lang="en-US" dirty="0"/>
              <a:t>V.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788963"/>
              </p:ext>
            </p:extLst>
          </p:nvPr>
        </p:nvGraphicFramePr>
        <p:xfrm>
          <a:off x="2533650" y="2909888"/>
          <a:ext cx="4076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name="Equation" r:id="rId3" imgW="4076640" imgH="787320" progId="Equation.DSMT4">
                  <p:embed/>
                </p:oleObj>
              </mc:Choice>
              <mc:Fallback>
                <p:oleObj name="Equation" r:id="rId3" imgW="407664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33650" y="2909888"/>
                        <a:ext cx="4076700" cy="7874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854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54196"/>
          </a:xfrm>
        </p:spPr>
        <p:txBody>
          <a:bodyPr/>
          <a:lstStyle/>
          <a:p>
            <a:r>
              <a:rPr lang="en-US" dirty="0"/>
              <a:t>Discounted Cash Flow (D</a:t>
            </a:r>
            <a:r>
              <a:rPr lang="en-US" sz="100" dirty="0"/>
              <a:t> </a:t>
            </a:r>
            <a:r>
              <a:rPr lang="en-US" dirty="0"/>
              <a:t>C</a:t>
            </a:r>
            <a:r>
              <a:rPr lang="en-US" sz="100" dirty="0"/>
              <a:t> </a:t>
            </a:r>
            <a:r>
              <a:rPr lang="en-US" dirty="0"/>
              <a:t>F).</a:t>
            </a:r>
          </a:p>
          <a:p>
            <a:pPr lvl="1"/>
            <a:r>
              <a:rPr lang="en-US" sz="2200" dirty="0"/>
              <a:t>Method of calculating present value by discounting future cash flows.</a:t>
            </a:r>
          </a:p>
        </p:txBody>
      </p:sp>
      <p:pic>
        <p:nvPicPr>
          <p:cNvPr id="8" name="Picture 7" descr="The words 'future cash flow' point downward to the words 'present value.'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930" y="2920979"/>
            <a:ext cx="5294140" cy="312047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34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541311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just bought a new computer for $3,000. The payment terms are 2 years same as cash. If you can earn 8% on your money, how much money should you set aside today to make the payment due in two years?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502955"/>
              </p:ext>
            </p:extLst>
          </p:nvPr>
        </p:nvGraphicFramePr>
        <p:xfrm>
          <a:off x="3225800" y="4287838"/>
          <a:ext cx="2755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Equation" r:id="rId3" imgW="2755800" imgH="787320" progId="Equation.DSMT4">
                  <p:embed/>
                </p:oleObj>
              </mc:Choice>
              <mc:Fallback>
                <p:oleObj name="Equation" r:id="rId3" imgW="275580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25800" y="4287838"/>
                        <a:ext cx="27559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712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468000"/>
          </a:xfrm>
        </p:spPr>
        <p:txBody>
          <a:bodyPr/>
          <a:lstStyle/>
          <a:p>
            <a:r>
              <a:rPr lang="en-US" dirty="0"/>
              <a:t>Discount Factor = D</a:t>
            </a:r>
            <a:r>
              <a:rPr lang="en-US" sz="100" dirty="0"/>
              <a:t> </a:t>
            </a:r>
            <a:r>
              <a:rPr lang="en-US" dirty="0"/>
              <a:t>F = P</a:t>
            </a:r>
            <a:r>
              <a:rPr lang="en-US" sz="100" dirty="0"/>
              <a:t> </a:t>
            </a:r>
            <a:r>
              <a:rPr lang="en-US" dirty="0"/>
              <a:t>V of $1.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870101"/>
              </p:ext>
            </p:extLst>
          </p:nvPr>
        </p:nvGraphicFramePr>
        <p:xfrm>
          <a:off x="3778250" y="2125663"/>
          <a:ext cx="15875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Equation" r:id="rId3" imgW="1587240" imgH="787320" progId="Equation.DSMT4">
                  <p:embed/>
                </p:oleObj>
              </mc:Choice>
              <mc:Fallback>
                <p:oleObj name="Equation" r:id="rId3" imgW="158724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78250" y="2125663"/>
                        <a:ext cx="1587500" cy="7874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42900" y="3296265"/>
            <a:ext cx="8458200" cy="900000"/>
          </a:xfrm>
        </p:spPr>
        <p:txBody>
          <a:bodyPr/>
          <a:lstStyle/>
          <a:p>
            <a:r>
              <a:rPr lang="en-US" dirty="0"/>
              <a:t>Discount factors can be used to compute the present value of any cash flow.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87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 fontScale="85000" lnSpcReduction="20000"/>
          </a:bodyPr>
          <a:lstStyle/>
          <a:p>
            <a:br>
              <a:rPr lang="en-US" b="1" dirty="0"/>
            </a:br>
            <a:r>
              <a:rPr lang="en-US" dirty="0"/>
              <a:t>What is the future value of $10,000 on deposit for 2 years at 6% simple interest?</a:t>
            </a:r>
          </a:p>
          <a:p>
            <a:br>
              <a:rPr lang="en-US" dirty="0"/>
            </a:br>
            <a:r>
              <a:rPr lang="en-US" dirty="0"/>
              <a:t>	</a:t>
            </a:r>
            <a:br>
              <a:rPr lang="en-US" dirty="0"/>
            </a:br>
            <a:r>
              <a:rPr lang="en-US" dirty="0"/>
              <a:t>	A)   $10,600	</a:t>
            </a:r>
            <a:br>
              <a:rPr lang="en-US" dirty="0"/>
            </a:br>
            <a:r>
              <a:rPr lang="en-US" dirty="0"/>
              <a:t>	B)   $11,236</a:t>
            </a:r>
            <a:br>
              <a:rPr lang="en-US" dirty="0"/>
            </a:br>
            <a:r>
              <a:rPr lang="en-US" dirty="0"/>
              <a:t>	C)   $11,200</a:t>
            </a:r>
            <a:br>
              <a:rPr lang="en-US" b="1" dirty="0"/>
            </a:br>
            <a:r>
              <a:rPr lang="en-US" dirty="0"/>
              <a:t>	D)   $13,382.26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What is the future value of $10,000 on deposit for 2 years at 6% compound interest?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01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How much interest will be earned in the next year on an investment paying 12% compounded annually if $100 was just credited to the account for interest?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66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Assume the total expense for your current year in college equals $20,000. How much would your parents have needed to invest 21 years ago in an account paying 8% compounded annually to cover this amount?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096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noProof="0" dirty="0"/>
              <a:t>Topics Covered</a:t>
            </a:r>
            <a:endParaRPr lang="en-US" sz="15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966788" indent="-966788"/>
            <a:r>
              <a:rPr lang="en-US" altLang="en-US" dirty="0"/>
              <a:t>5.1 Future Values and Compound Interest.</a:t>
            </a:r>
          </a:p>
          <a:p>
            <a:pPr marL="966788" indent="-966788"/>
            <a:r>
              <a:rPr lang="en-US" altLang="en-US" dirty="0"/>
              <a:t>5.2 Present Values.</a:t>
            </a:r>
          </a:p>
          <a:p>
            <a:pPr marL="966788" indent="-966788"/>
            <a:r>
              <a:rPr lang="en-US" altLang="en-US" dirty="0"/>
              <a:t>5.3 Multiple Cash Flows.</a:t>
            </a:r>
          </a:p>
          <a:p>
            <a:pPr marL="966788" indent="-966788"/>
            <a:r>
              <a:rPr lang="en-US" altLang="en-US" dirty="0"/>
              <a:t>5.4 Reducing the Chore of the Calculations: Part 1.</a:t>
            </a:r>
          </a:p>
          <a:p>
            <a:pPr marL="966788" indent="-966788"/>
            <a:r>
              <a:rPr lang="en-US" altLang="en-US" dirty="0"/>
              <a:t>5.5 Level Cash Flows: Perpetuities and Annuities.</a:t>
            </a:r>
          </a:p>
          <a:p>
            <a:pPr marL="966788" indent="-966788"/>
            <a:r>
              <a:rPr lang="en-US" altLang="en-US" dirty="0"/>
              <a:t>5.6 Reducing the Chore of the Calculations: Part 2.</a:t>
            </a:r>
          </a:p>
          <a:p>
            <a:pPr marL="966788" indent="-966788"/>
            <a:r>
              <a:rPr lang="en-US" altLang="en-US" dirty="0"/>
              <a:t>5.7 Effective Annual Interest Rates.</a:t>
            </a:r>
          </a:p>
          <a:p>
            <a:pPr marL="966788" indent="-966788"/>
            <a:r>
              <a:rPr lang="en-US" altLang="en-US" dirty="0"/>
              <a:t>5.8 Inflation &amp; The Time Value of Money.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D65CB-9133-4A73-81D3-5B6092E374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</p:spPr>
        <p:txBody>
          <a:bodyPr/>
          <a:lstStyle/>
          <a:p>
            <a:fld id="{68151E55-6873-49E2-B8D5-2F265E6F197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002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An investment of $100 pays interest of 2.5% </a:t>
            </a:r>
            <a:r>
              <a:rPr lang="en-US" sz="3600" b="1" dirty="0"/>
              <a:t>per quarter. </a:t>
            </a:r>
            <a:r>
              <a:rPr lang="en-US" sz="3600" dirty="0"/>
              <a:t>What will be the value of this investment at the end of 3 years?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373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 car’s price is currently $20,000 and is expected to rise by 4% a year. If the interest rate is 6%, how much do you need to put aside today to buy the car one year from now?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429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will be the approximate population of the United States, if its current population of 300 million grows at a compound rate of 2% annually for 25 years?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279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What will be the monthly payment on a $75,000 30-year home mortgage at 1% interest per month?</a:t>
            </a:r>
          </a:p>
          <a:p>
            <a:br>
              <a:rPr lang="en-US" dirty="0"/>
            </a:br>
            <a:r>
              <a:rPr lang="en-US" dirty="0"/>
              <a:t>	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19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Values </a:t>
            </a:r>
            <a:r>
              <a:rPr lang="en-US" sz="1000" b="0" dirty="0"/>
              <a:t>6</a:t>
            </a:r>
            <a:endParaRPr lang="en-US" b="0" dirty="0"/>
          </a:p>
        </p:txBody>
      </p:sp>
      <p:pic>
        <p:nvPicPr>
          <p:cNvPr id="5" name="Picture 4" descr="A graph that shows the present value of a future cash flow of $100 with 4 different interest rates (0%, 5%, 10%, and 15%) over 20 year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50" y="1385562"/>
            <a:ext cx="8089485" cy="471131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58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Statement of Cash Flows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840848"/>
          </a:xfrm>
        </p:spPr>
        <p:txBody>
          <a:bodyPr/>
          <a:lstStyle/>
          <a:p>
            <a:r>
              <a:rPr lang="en-US" dirty="0"/>
              <a:t>Drawing a timeline helps to calculate the present value of the payments ($8,000 now, $12,000 in two years).</a:t>
            </a:r>
          </a:p>
        </p:txBody>
      </p:sp>
      <p:pic>
        <p:nvPicPr>
          <p:cNvPr id="3" name="Picture 2" descr="A timeline calculating the present value of payments to Kangaroo Autos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67" y="2642792"/>
            <a:ext cx="7815749" cy="350550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353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 Value of Money (Applications)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The P</a:t>
            </a:r>
            <a:r>
              <a:rPr lang="en-US" sz="100" dirty="0"/>
              <a:t> </a:t>
            </a:r>
            <a:r>
              <a:rPr lang="en-US" dirty="0"/>
              <a:t>V formula has many applications. Given any variables in the equation, you can solve for the remaining variable.</a:t>
            </a:r>
          </a:p>
        </p:txBody>
      </p:sp>
      <p:pic>
        <p:nvPicPr>
          <p:cNvPr id="3" name="Picture 2" descr="The PV formula and its identical equations.">
            <a:extLst>
              <a:ext uri="{FF2B5EF4-FFF2-40B4-BE49-F238E27FC236}">
                <a16:creationId xmlns:a16="http://schemas.microsoft.com/office/drawing/2014/main" id="{2EEE78F5-E733-4A23-BC5D-D10F6643E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116" y="2451899"/>
            <a:ext cx="5305425" cy="242887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D44E50-1E4B-4CED-94DC-7354985C5F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75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 Value of Money (Applications)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803375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The U.S. Treasury borrowed money for 10 years, selling each I</a:t>
            </a:r>
            <a:r>
              <a:rPr lang="en-US" sz="100" b="1" dirty="0"/>
              <a:t> </a:t>
            </a:r>
            <a:r>
              <a:rPr lang="en-US" b="1" dirty="0"/>
              <a:t>O</a:t>
            </a:r>
            <a:r>
              <a:rPr lang="en-US" sz="100" b="1" dirty="0"/>
              <a:t> </a:t>
            </a:r>
            <a:r>
              <a:rPr lang="en-US" b="1" dirty="0"/>
              <a:t>U for $777.40. What is the interest rate?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810444"/>
              </p:ext>
            </p:extLst>
          </p:nvPr>
        </p:nvGraphicFramePr>
        <p:xfrm>
          <a:off x="3086100" y="3463925"/>
          <a:ext cx="3035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3" name="Equation" r:id="rId3" imgW="3035160" imgH="787320" progId="Equation.DSMT4">
                  <p:embed/>
                </p:oleObj>
              </mc:Choice>
              <mc:Fallback>
                <p:oleObj name="Equation" r:id="rId3" imgW="303516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6100" y="3463925"/>
                        <a:ext cx="30353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C712AC0-7C82-479D-815B-3F290E0D9A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743266"/>
              </p:ext>
            </p:extLst>
          </p:nvPr>
        </p:nvGraphicFramePr>
        <p:xfrm>
          <a:off x="3659084" y="4617133"/>
          <a:ext cx="23622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4" name="Equation" r:id="rId5" imgW="2361960" imgH="279360" progId="Equation.DSMT4">
                  <p:embed/>
                </p:oleObj>
              </mc:Choice>
              <mc:Fallback>
                <p:oleObj name="Equation" r:id="rId5" imgW="23619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59084" y="4617133"/>
                        <a:ext cx="2362200" cy="27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867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Value of Money (Applications)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Value of Free Credit.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Implied Interest Rates.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Internal Rate of Return.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Time necessary to accumulate funds.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14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Value of Multiple Cash Flows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71291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invest $1,200 in the bank now, and another $1,400 in 1 year. At 8% rate of interest, how much will you be able to spend on a computer in 2 years?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330081"/>
              </p:ext>
            </p:extLst>
          </p:nvPr>
        </p:nvGraphicFramePr>
        <p:xfrm>
          <a:off x="1421860" y="3392905"/>
          <a:ext cx="6300280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0280">
                  <a:extLst>
                    <a:ext uri="{9D8B030D-6E8A-4147-A177-3AD203B41FA5}">
                      <a16:colId xmlns:a16="http://schemas.microsoft.com/office/drawing/2014/main" val="31935651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F</a:t>
                      </a:r>
                      <a:r>
                        <a:rPr lang="en-US" sz="100" b="0" i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V</a:t>
                      </a:r>
                      <a:r>
                        <a:rPr lang="en-US" sz="2800" b="0" i="0" baseline="-25000" dirty="0">
                          <a:solidFill>
                            <a:schemeClr val="tx1"/>
                          </a:solidFill>
                          <a:latin typeface="+mj-lt"/>
                        </a:rPr>
                        <a:t>1 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= $1,400 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  <a:ea typeface="Cambria Math"/>
                        </a:rPr>
                        <a:t>× (</a:t>
                      </a:r>
                      <a:r>
                        <a:rPr lang="en-US" sz="2800" b="0" i="0" dirty="0">
                          <a:solidFill>
                            <a:schemeClr val="tx1"/>
                          </a:solidFill>
                          <a:latin typeface="+mj-lt"/>
                        </a:rPr>
                        <a:t>1.08) = $1,512.00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843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i="0" dirty="0">
                          <a:latin typeface="+mj-lt"/>
                        </a:rPr>
                        <a:t>  F</a:t>
                      </a:r>
                      <a:r>
                        <a:rPr lang="en-US" sz="100" i="0" dirty="0">
                          <a:latin typeface="+mj-lt"/>
                        </a:rPr>
                        <a:t> </a:t>
                      </a:r>
                      <a:r>
                        <a:rPr lang="en-US" sz="2800" b="0" i="0" dirty="0">
                          <a:latin typeface="+mj-lt"/>
                        </a:rPr>
                        <a:t>V</a:t>
                      </a:r>
                      <a:r>
                        <a:rPr lang="en-US" sz="2800" b="0" i="0" baseline="-25000" dirty="0">
                          <a:latin typeface="+mj-lt"/>
                        </a:rPr>
                        <a:t>2 </a:t>
                      </a:r>
                      <a:r>
                        <a:rPr lang="en-US" sz="2800" i="0" dirty="0">
                          <a:latin typeface="+mj-lt"/>
                        </a:rPr>
                        <a:t>= $1,</a:t>
                      </a:r>
                      <a:r>
                        <a:rPr lang="en-US" sz="2800" b="0" i="0" dirty="0">
                          <a:latin typeface="+mj-lt"/>
                        </a:rPr>
                        <a:t>2</a:t>
                      </a:r>
                      <a:r>
                        <a:rPr lang="en-US" sz="2800" i="0" dirty="0">
                          <a:latin typeface="+mj-lt"/>
                        </a:rPr>
                        <a:t>00 </a:t>
                      </a:r>
                      <a:r>
                        <a:rPr lang="en-US" sz="2800" b="0" i="0" kern="1200" dirty="0">
                          <a:solidFill>
                            <a:schemeClr val="tx1"/>
                          </a:solidFill>
                          <a:latin typeface="+mn-lt"/>
                          <a:ea typeface="Cambria Math"/>
                          <a:cs typeface="+mn-cs"/>
                        </a:rPr>
                        <a:t>× </a:t>
                      </a:r>
                      <a:r>
                        <a:rPr lang="en-US" sz="2800" b="0" i="0" dirty="0">
                          <a:latin typeface="+mj-lt"/>
                        </a:rPr>
                        <a:t>(</a:t>
                      </a:r>
                      <a:r>
                        <a:rPr lang="en-US" sz="2800" i="0" dirty="0">
                          <a:latin typeface="+mj-lt"/>
                        </a:rPr>
                        <a:t>1.08 )</a:t>
                      </a:r>
                      <a:r>
                        <a:rPr lang="en-US" sz="2800" b="0" i="0" baseline="30000" dirty="0">
                          <a:latin typeface="+mj-lt"/>
                        </a:rPr>
                        <a:t>2</a:t>
                      </a:r>
                      <a:r>
                        <a:rPr lang="en-US" sz="2800" b="0" i="0" baseline="0" dirty="0">
                          <a:latin typeface="+mj-lt"/>
                        </a:rPr>
                        <a:t> </a:t>
                      </a:r>
                      <a:r>
                        <a:rPr lang="en-US" sz="2800" i="0" dirty="0">
                          <a:latin typeface="+mj-lt"/>
                        </a:rPr>
                        <a:t>= $1,</a:t>
                      </a:r>
                      <a:r>
                        <a:rPr lang="en-US" sz="2800" b="0" i="0" dirty="0">
                          <a:latin typeface="+mj-lt"/>
                        </a:rPr>
                        <a:t>399</a:t>
                      </a:r>
                      <a:r>
                        <a:rPr lang="en-US" sz="2800" i="0" dirty="0">
                          <a:latin typeface="+mj-lt"/>
                        </a:rPr>
                        <a:t>.</a:t>
                      </a:r>
                      <a:r>
                        <a:rPr lang="en-US" sz="2800" b="0" i="0" dirty="0">
                          <a:latin typeface="+mj-lt"/>
                        </a:rPr>
                        <a:t>68</a:t>
                      </a:r>
                      <a:endParaRPr lang="en-US" sz="28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396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773363" indent="0" algn="ctr"/>
                      <a:r>
                        <a:rPr lang="en-US" sz="2800" b="0" i="0" dirty="0">
                          <a:latin typeface="+mj-lt"/>
                        </a:rPr>
                        <a:t>Total F</a:t>
                      </a:r>
                      <a:r>
                        <a:rPr lang="en-US" sz="100" b="0" i="0" dirty="0">
                          <a:latin typeface="+mj-lt"/>
                        </a:rPr>
                        <a:t> </a:t>
                      </a:r>
                      <a:r>
                        <a:rPr lang="en-US" sz="2800" b="0" i="0" dirty="0">
                          <a:latin typeface="+mj-lt"/>
                        </a:rPr>
                        <a:t>V = $2,911.68</a:t>
                      </a:r>
                      <a:endParaRPr lang="en-IN" sz="2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39084385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9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5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273986"/>
          </a:xfrm>
        </p:spPr>
        <p:txBody>
          <a:bodyPr>
            <a:normAutofit/>
          </a:bodyPr>
          <a:lstStyle/>
          <a:p>
            <a:r>
              <a:rPr lang="en-US" dirty="0"/>
              <a:t>Future Value.</a:t>
            </a:r>
          </a:p>
          <a:p>
            <a:pPr lvl="1"/>
            <a:r>
              <a:rPr lang="en-US" sz="2200" dirty="0"/>
              <a:t>Amount to which an investment will grow after earning interest.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772740"/>
            <a:ext cx="8458200" cy="1013197"/>
          </a:xfrm>
        </p:spPr>
        <p:txBody>
          <a:bodyPr/>
          <a:lstStyle/>
          <a:p>
            <a:r>
              <a:rPr lang="en-US" dirty="0"/>
              <a:t>Simple Interest.</a:t>
            </a:r>
          </a:p>
          <a:p>
            <a:pPr lvl="1"/>
            <a:r>
              <a:rPr lang="en-US" sz="2200" dirty="0"/>
              <a:t>Interest earned only on the original investment.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4007980"/>
            <a:ext cx="8458200" cy="2507119"/>
          </a:xfrm>
        </p:spPr>
        <p:txBody>
          <a:bodyPr/>
          <a:lstStyle/>
          <a:p>
            <a:r>
              <a:rPr lang="en-US" dirty="0"/>
              <a:t>Compound Interest.</a:t>
            </a:r>
          </a:p>
          <a:p>
            <a:pPr lvl="1"/>
            <a:r>
              <a:rPr lang="en-US" sz="2200" dirty="0"/>
              <a:t>Interest earned on interest (and the original investment).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49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 of Multiple Cash Flows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568133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Vs can be added together to evaluate multiple cash flows.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139173"/>
              </p:ext>
            </p:extLst>
          </p:nvPr>
        </p:nvGraphicFramePr>
        <p:xfrm>
          <a:off x="2952750" y="2066886"/>
          <a:ext cx="32385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6" name="Equation" r:id="rId3" imgW="3238200" imgH="787320" progId="Equation.DSMT4">
                  <p:embed/>
                </p:oleObj>
              </mc:Choice>
              <mc:Fallback>
                <p:oleObj name="Equation" r:id="rId3" imgW="323820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52750" y="2066886"/>
                        <a:ext cx="32385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5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 of Multiple Cash Flows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8"/>
            <a:ext cx="8458200" cy="2331679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Your auto dealer gives you the choice to pay $15,500 cash now or make three payments: $8,000 immediately and $4,000 at the end of the next two years. If your cost of money is 8%, which do you prefer?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452895"/>
              </p:ext>
            </p:extLst>
          </p:nvPr>
        </p:nvGraphicFramePr>
        <p:xfrm>
          <a:off x="2463176" y="3903596"/>
          <a:ext cx="3378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2" name="Equation" r:id="rId3" imgW="3377880" imgH="787320" progId="Equation.DSMT4">
                  <p:embed/>
                </p:oleObj>
              </mc:Choice>
              <mc:Fallback>
                <p:oleObj name="Equation" r:id="rId3" imgW="3377880" imgH="78732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3176" y="3903596"/>
                        <a:ext cx="33782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9A26E38-B820-4C6B-A430-274B6ED54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54199"/>
              </p:ext>
            </p:extLst>
          </p:nvPr>
        </p:nvGraphicFramePr>
        <p:xfrm>
          <a:off x="2921000" y="4883169"/>
          <a:ext cx="3860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3" name="Equation" r:id="rId5" imgW="3860640" imgH="787320" progId="Equation.DSMT4">
                  <p:embed/>
                </p:oleObj>
              </mc:Choice>
              <mc:Fallback>
                <p:oleObj name="Equation" r:id="rId5" imgW="386064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21000" y="4883169"/>
                        <a:ext cx="38608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C88CD7B-F872-4231-A048-B4FEAA4990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940812"/>
              </p:ext>
            </p:extLst>
          </p:nvPr>
        </p:nvGraphicFramePr>
        <p:xfrm>
          <a:off x="2921000" y="5902845"/>
          <a:ext cx="3302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4" name="Equation" r:id="rId7" imgW="3301920" imgH="342720" progId="Equation.DSMT4">
                  <p:embed/>
                </p:oleObj>
              </mc:Choice>
              <mc:Fallback>
                <p:oleObj name="Equation" r:id="rId7" imgW="33019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21000" y="5902845"/>
                        <a:ext cx="33020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1424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Present Value of Multiple Cash Flows </a:t>
            </a:r>
            <a:r>
              <a:rPr lang="en-US" sz="1000" b="0" dirty="0"/>
              <a:t>3</a:t>
            </a:r>
            <a:endParaRPr lang="en-US" b="0" dirty="0"/>
          </a:p>
        </p:txBody>
      </p:sp>
      <p:pic>
        <p:nvPicPr>
          <p:cNvPr id="5" name="Picture 4" descr="A timeline showing how to find the present value (time 0) of a stream of cash flows using the present value formula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8" y="1514578"/>
            <a:ext cx="8395742" cy="450260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659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Calculations: Part 1 – Spreadsheets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771290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Example.</a:t>
            </a:r>
          </a:p>
          <a:p>
            <a:pPr marL="801688"/>
            <a:r>
              <a:rPr lang="en-US" sz="2000" b="1" dirty="0"/>
              <a:t>Your auto dealer gives you the choice to pay $15,500 cash now or make three payments: $8,000 immediately and $4,000 at the end of the next two years. If your cost of money is 8%, which do you prefer?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840202" y="3332754"/>
            <a:ext cx="7485647" cy="421105"/>
          </a:xfrm>
          <a:solidFill>
            <a:srgbClr val="AC0000"/>
          </a:solidFill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Finding the Present Value of Multiple Cash Flows by Using a Spreadsheet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541754"/>
              </p:ext>
            </p:extLst>
          </p:nvPr>
        </p:nvGraphicFramePr>
        <p:xfrm>
          <a:off x="342901" y="3915755"/>
          <a:ext cx="845819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96">
                  <a:extLst>
                    <a:ext uri="{9D8B030D-6E8A-4147-A177-3AD203B41FA5}">
                      <a16:colId xmlns:a16="http://schemas.microsoft.com/office/drawing/2014/main" val="1145218435"/>
                    </a:ext>
                  </a:extLst>
                </a:gridCol>
                <a:gridCol w="1852556">
                  <a:extLst>
                    <a:ext uri="{9D8B030D-6E8A-4147-A177-3AD203B41FA5}">
                      <a16:colId xmlns:a16="http://schemas.microsoft.com/office/drawing/2014/main" val="1355302190"/>
                    </a:ext>
                  </a:extLst>
                </a:gridCol>
                <a:gridCol w="1852556">
                  <a:extLst>
                    <a:ext uri="{9D8B030D-6E8A-4147-A177-3AD203B41FA5}">
                      <a16:colId xmlns:a16="http://schemas.microsoft.com/office/drawing/2014/main" val="3529218572"/>
                    </a:ext>
                  </a:extLst>
                </a:gridCol>
                <a:gridCol w="1852556">
                  <a:extLst>
                    <a:ext uri="{9D8B030D-6E8A-4147-A177-3AD203B41FA5}">
                      <a16:colId xmlns:a16="http://schemas.microsoft.com/office/drawing/2014/main" val="1695481452"/>
                    </a:ext>
                  </a:extLst>
                </a:gridCol>
                <a:gridCol w="2514234">
                  <a:extLst>
                    <a:ext uri="{9D8B030D-6E8A-4147-A177-3AD203B41FA5}">
                      <a16:colId xmlns:a16="http://schemas.microsoft.com/office/drawing/2014/main" val="1246902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Blank</a:t>
                      </a:r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43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Time until C</a:t>
                      </a:r>
                      <a:r>
                        <a:rPr lang="en-US" sz="100" b="1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F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</a:rPr>
                        <a:t>Cash Flow</a:t>
                      </a:r>
                      <a:endParaRPr lang="en-US" sz="1600" b="1" u="none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</a:rPr>
                        <a:t>Present Value</a:t>
                      </a:r>
                      <a:endParaRPr lang="en-US" sz="1600" b="1" u="none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chemeClr val="tx1"/>
                          </a:solidFill>
                          <a:latin typeface="+mj-lt"/>
                        </a:rPr>
                        <a:t>Formula in Column C</a:t>
                      </a:r>
                      <a:endParaRPr lang="en-US" sz="1600" b="1" u="none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441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8000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$8,000.00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=P</a:t>
                      </a:r>
                      <a:r>
                        <a:rPr lang="en-US" sz="1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V ($B$6,A2,0,−B2)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765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$3,703.70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=P</a:t>
                      </a:r>
                      <a:r>
                        <a:rPr lang="en-US" sz="1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V ($B$6,A3,0, −B3)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97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$3,429.36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=P</a:t>
                      </a:r>
                      <a:r>
                        <a:rPr lang="en-US" sz="1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V ($B$6,A4,0, −B4)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200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SUM: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Blank</a:t>
                      </a:r>
                      <a:endParaRPr lang="en-IN" sz="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$15,133.06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=SUM(C2:C4)</a:t>
                      </a:r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05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Discount rate: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.08</a:t>
                      </a: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GB" sz="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lang="en-IN" sz="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R="365760"/>
                </a:tc>
                <a:tc>
                  <a:txBody>
                    <a:bodyPr/>
                    <a:lstStyle/>
                    <a:p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lang="en-IN" sz="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585307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225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1 – Financial Calculators </a:t>
            </a:r>
            <a:r>
              <a:rPr lang="en-US" sz="1100" b="0" dirty="0"/>
              <a:t>1</a:t>
            </a:r>
            <a:endParaRPr lang="en-US" b="0" dirty="0"/>
          </a:p>
        </p:txBody>
      </p:sp>
      <p:pic>
        <p:nvPicPr>
          <p:cNvPr id="4" name="Picture 3" descr="The illustration shows five calculator keys labeled n, i, PV, PMT, FV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20" y="1651227"/>
            <a:ext cx="8465358" cy="1576876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3608388"/>
            <a:ext cx="8458200" cy="2487612"/>
          </a:xfrm>
        </p:spPr>
        <p:txBody>
          <a:bodyPr/>
          <a:lstStyle/>
          <a:p>
            <a:r>
              <a:rPr lang="en-US" i="1" dirty="0"/>
              <a:t>n</a:t>
            </a:r>
            <a:r>
              <a:rPr lang="en-US" dirty="0"/>
              <a:t> = number of periods.</a:t>
            </a:r>
          </a:p>
          <a:p>
            <a:r>
              <a:rPr lang="en-US" i="1" dirty="0" err="1"/>
              <a:t>i</a:t>
            </a:r>
            <a:r>
              <a:rPr lang="en-US" dirty="0"/>
              <a:t> = interest rate, expressed as a percentage (not a decimal).</a:t>
            </a:r>
          </a:p>
          <a:p>
            <a:r>
              <a:rPr lang="en-US" i="1" dirty="0"/>
              <a:t>P</a:t>
            </a:r>
            <a:r>
              <a:rPr lang="en-US" sz="100" i="1" dirty="0"/>
              <a:t> </a:t>
            </a:r>
            <a:r>
              <a:rPr lang="en-US" i="1" dirty="0"/>
              <a:t>V </a:t>
            </a:r>
            <a:r>
              <a:rPr lang="en-US" dirty="0"/>
              <a:t>= present value.</a:t>
            </a:r>
          </a:p>
          <a:p>
            <a:r>
              <a:rPr lang="en-US" i="1" dirty="0"/>
              <a:t>P</a:t>
            </a:r>
            <a:r>
              <a:rPr lang="en-US" sz="100" i="1" dirty="0"/>
              <a:t> </a:t>
            </a:r>
            <a:r>
              <a:rPr lang="en-US" i="1" dirty="0"/>
              <a:t>M</a:t>
            </a:r>
            <a:r>
              <a:rPr lang="en-US" sz="100" i="1" dirty="0"/>
              <a:t> </a:t>
            </a:r>
            <a:r>
              <a:rPr lang="en-US" i="1" dirty="0"/>
              <a:t>T </a:t>
            </a:r>
            <a:r>
              <a:rPr lang="en-US" dirty="0"/>
              <a:t>= amount of any recurring payment.</a:t>
            </a:r>
          </a:p>
          <a:p>
            <a:r>
              <a:rPr lang="en-US" i="1" dirty="0"/>
              <a:t>F</a:t>
            </a:r>
            <a:r>
              <a:rPr lang="en-US" sz="100" i="1" dirty="0"/>
              <a:t> </a:t>
            </a:r>
            <a:r>
              <a:rPr lang="en-US" i="1" dirty="0"/>
              <a:t>V </a:t>
            </a:r>
            <a:r>
              <a:rPr lang="en-US" dirty="0"/>
              <a:t>= future value.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258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1 – Financial Calculators </a:t>
            </a:r>
            <a:r>
              <a:rPr lang="en-US" sz="11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What is the future value of Peter Minuit’s $24 investment if invested at 8% for 393 years?</a:t>
            </a:r>
          </a:p>
        </p:txBody>
      </p:sp>
      <p:pic>
        <p:nvPicPr>
          <p:cNvPr id="9" name="Picture 8" descr="The illustration shows the input values for the previous calculator keys. n = 393, i = 8, PV = 24, PMT = 0, F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736" y="2762831"/>
            <a:ext cx="6096528" cy="23349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197642"/>
            <a:ext cx="8458200" cy="1050758"/>
          </a:xfrm>
        </p:spPr>
        <p:txBody>
          <a:bodyPr>
            <a:normAutofit/>
          </a:bodyPr>
          <a:lstStyle/>
          <a:p>
            <a:r>
              <a:rPr lang="en-US" sz="2000" dirty="0"/>
              <a:t>Enter each number then push the corresponding financial function key. Compute (C</a:t>
            </a:r>
            <a:r>
              <a:rPr lang="en-US" sz="100" dirty="0"/>
              <a:t> </a:t>
            </a:r>
            <a:r>
              <a:rPr lang="en-US" sz="2000" dirty="0"/>
              <a:t>P</a:t>
            </a:r>
            <a:r>
              <a:rPr lang="en-US" sz="100" dirty="0"/>
              <a:t> </a:t>
            </a:r>
            <a:r>
              <a:rPr lang="en-US" sz="2000" dirty="0"/>
              <a:t>T) F</a:t>
            </a:r>
            <a:r>
              <a:rPr lang="en-US" sz="100" dirty="0"/>
              <a:t> </a:t>
            </a:r>
            <a:r>
              <a:rPr lang="en-US" sz="2000" dirty="0"/>
              <a:t>V and you will get −$327.90 trillion. (Why is there a minus sign?).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26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1 – Financial Calculators </a:t>
            </a:r>
            <a:r>
              <a:rPr lang="en-US" sz="1100" b="0" dirty="0"/>
              <a:t>3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221400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just bought a new computer for $3,000. The payment terms are 2 years same as cash. If you can earn 8% on your money, how much money should you set aside today in order to make the payment when due in two years?</a:t>
            </a:r>
          </a:p>
        </p:txBody>
      </p:sp>
      <p:pic>
        <p:nvPicPr>
          <p:cNvPr id="4" name="Picture 3" descr="This shows input values for the calculator keys in the previous illustration: n = 2, i=8,  PMT=0, FV=3000. P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797" y="3621505"/>
            <a:ext cx="5462489" cy="210330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839326"/>
            <a:ext cx="8458200" cy="409074"/>
          </a:xfrm>
        </p:spPr>
        <p:txBody>
          <a:bodyPr>
            <a:normAutofit/>
          </a:bodyPr>
          <a:lstStyle/>
          <a:p>
            <a:r>
              <a:rPr lang="en-US" sz="2000" dirty="0"/>
              <a:t>Enter known variables and compute (C</a:t>
            </a:r>
            <a:r>
              <a:rPr lang="en-US" sz="100" dirty="0"/>
              <a:t> </a:t>
            </a:r>
            <a:r>
              <a:rPr lang="en-US" sz="2000" dirty="0"/>
              <a:t>P</a:t>
            </a:r>
            <a:r>
              <a:rPr lang="en-US" sz="100" dirty="0"/>
              <a:t> </a:t>
            </a:r>
            <a:r>
              <a:rPr lang="en-US" sz="2000" dirty="0"/>
              <a:t>T) P</a:t>
            </a:r>
            <a:r>
              <a:rPr lang="en-US" sz="100" dirty="0"/>
              <a:t> </a:t>
            </a:r>
            <a:r>
              <a:rPr lang="en-US" sz="2000" dirty="0"/>
              <a:t>V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−$2,572.02.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7519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01270"/>
          </a:xfrm>
        </p:spPr>
        <p:txBody>
          <a:bodyPr/>
          <a:lstStyle/>
          <a:p>
            <a:r>
              <a:rPr lang="en-US" dirty="0"/>
              <a:t>Perpetuity.</a:t>
            </a:r>
          </a:p>
          <a:p>
            <a:pPr lvl="1"/>
            <a:r>
              <a:rPr lang="en-US" sz="2200" dirty="0"/>
              <a:t>A stream of level cash payments that never ends.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500025"/>
            <a:ext cx="8458200" cy="3748375"/>
          </a:xfrm>
        </p:spPr>
        <p:txBody>
          <a:bodyPr/>
          <a:lstStyle/>
          <a:p>
            <a:r>
              <a:rPr lang="en-US" dirty="0"/>
              <a:t>Annuity.</a:t>
            </a:r>
          </a:p>
          <a:p>
            <a:pPr lvl="1"/>
            <a:r>
              <a:rPr lang="en-US" sz="2200" dirty="0"/>
              <a:t>Level stream of cash flows at regular intervals with a finite maturity.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430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432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of Perpetuity Formula.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717648"/>
              </p:ext>
            </p:extLst>
          </p:nvPr>
        </p:nvGraphicFramePr>
        <p:xfrm>
          <a:off x="2086235" y="2174635"/>
          <a:ext cx="1003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2" name="Equation" r:id="rId3" imgW="1002960" imgH="723600" progId="Equation.DSMT4">
                  <p:embed/>
                </p:oleObj>
              </mc:Choice>
              <mc:Fallback>
                <p:oleObj name="Equation" r:id="rId3" imgW="100296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86235" y="2174635"/>
                        <a:ext cx="10033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3323666"/>
            <a:ext cx="8458200" cy="2924734"/>
          </a:xfrm>
        </p:spPr>
        <p:txBody>
          <a:bodyPr/>
          <a:lstStyle/>
          <a:p>
            <a:r>
              <a:rPr lang="en-US" i="1" dirty="0"/>
              <a:t>C</a:t>
            </a:r>
            <a:r>
              <a:rPr lang="en-US" dirty="0"/>
              <a:t> = cash payment.</a:t>
            </a:r>
          </a:p>
          <a:p>
            <a:r>
              <a:rPr lang="en-US" i="1" dirty="0"/>
              <a:t>r</a:t>
            </a:r>
            <a:r>
              <a:rPr lang="en-US" dirty="0"/>
              <a:t> = interest rate.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6114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87334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In order to create an endowment, which pays $100,000 per year forever, how much money must be set aside today in the rate of interest is 10%?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063473"/>
              </p:ext>
            </p:extLst>
          </p:nvPr>
        </p:nvGraphicFramePr>
        <p:xfrm>
          <a:off x="2838450" y="3300748"/>
          <a:ext cx="3467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8" name="Equation" r:id="rId3" imgW="3466800" imgH="736560" progId="Equation.DSMT4">
                  <p:embed/>
                </p:oleObj>
              </mc:Choice>
              <mc:Fallback>
                <p:oleObj name="Equation" r:id="rId3" imgW="3466800" imgH="73656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38450" y="3300748"/>
                        <a:ext cx="34671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823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Simple Interest.</a:t>
            </a:r>
          </a:p>
          <a:p>
            <a:pPr marL="546100"/>
            <a:r>
              <a:rPr lang="en-US" b="1" dirty="0"/>
              <a:t>Interest earned at a rate of 6% for five years on a principal balance of $100.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577641" y="3077400"/>
            <a:ext cx="5988718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Interest earned per year = 100 × .06 = $6.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295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87334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If the first perpetuity payment will not be received until three years from today, how much money needs to be set aside today?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890785"/>
              </p:ext>
            </p:extLst>
          </p:nvPr>
        </p:nvGraphicFramePr>
        <p:xfrm>
          <a:off x="2857500" y="3275013"/>
          <a:ext cx="3429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1" name="Equation" r:id="rId3" imgW="3429000" imgH="787320" progId="Equation.DSMT4">
                  <p:embed/>
                </p:oleObj>
              </mc:Choice>
              <mc:Fallback>
                <p:oleObj name="Equation" r:id="rId3" imgW="3429000" imgH="78732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57500" y="3275013"/>
                        <a:ext cx="34290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2734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432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of Annuity Formula.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2076832"/>
              </p:ext>
            </p:extLst>
          </p:nvPr>
        </p:nvGraphicFramePr>
        <p:xfrm>
          <a:off x="1474241" y="2084388"/>
          <a:ext cx="27178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4" name="Equation" r:id="rId3" imgW="2717640" imgH="863280" progId="Equation.DSMT4">
                  <p:embed/>
                </p:oleObj>
              </mc:Choice>
              <mc:Fallback>
                <p:oleObj name="Equation" r:id="rId3" imgW="2717640" imgH="86328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4241" y="2084388"/>
                        <a:ext cx="27178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3323666"/>
            <a:ext cx="8458200" cy="2924734"/>
          </a:xfrm>
        </p:spPr>
        <p:txBody>
          <a:bodyPr/>
          <a:lstStyle/>
          <a:p>
            <a:r>
              <a:rPr lang="en-US" i="1" dirty="0"/>
              <a:t>C</a:t>
            </a:r>
            <a:r>
              <a:rPr lang="en-US" dirty="0"/>
              <a:t> = cash payment.</a:t>
            </a:r>
          </a:p>
          <a:p>
            <a:r>
              <a:rPr lang="en-US" i="1" dirty="0"/>
              <a:t>r</a:t>
            </a:r>
            <a:r>
              <a:rPr lang="en-US" dirty="0"/>
              <a:t> = interest rate.</a:t>
            </a:r>
          </a:p>
          <a:p>
            <a:r>
              <a:rPr lang="en-US" i="1" dirty="0"/>
              <a:t>t</a:t>
            </a:r>
            <a:r>
              <a:rPr lang="en-US" dirty="0"/>
              <a:t> = Number of years cash payment is received.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6244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Perpetuities and Annuities </a:t>
            </a:r>
            <a:r>
              <a:rPr lang="en-US" sz="1000" b="0" dirty="0"/>
              <a:t>6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33353"/>
          </a:xfrm>
        </p:spPr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of Annuity Factor (P</a:t>
            </a:r>
            <a:r>
              <a:rPr lang="en-US" sz="100" dirty="0"/>
              <a:t> </a:t>
            </a:r>
            <a:r>
              <a:rPr lang="en-US" dirty="0"/>
              <a:t>V</a:t>
            </a:r>
            <a:r>
              <a:rPr lang="en-US" sz="100" dirty="0"/>
              <a:t> </a:t>
            </a: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F).</a:t>
            </a:r>
          </a:p>
          <a:p>
            <a:pPr lvl="1"/>
            <a:r>
              <a:rPr lang="en-US" sz="2200" dirty="0"/>
              <a:t>The present value of $1 a year for each of </a:t>
            </a:r>
            <a:r>
              <a:rPr lang="en-US" sz="2200" i="1" dirty="0"/>
              <a:t>t</a:t>
            </a:r>
            <a:r>
              <a:rPr lang="en-US" sz="2200" dirty="0"/>
              <a:t> years.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431220"/>
              </p:ext>
            </p:extLst>
          </p:nvPr>
        </p:nvGraphicFramePr>
        <p:xfrm>
          <a:off x="1365770" y="2565400"/>
          <a:ext cx="28448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0" name="Equation" r:id="rId3" imgW="2844720" imgH="863280" progId="Equation.DSMT4">
                  <p:embed/>
                </p:oleObj>
              </mc:Choice>
              <mc:Fallback>
                <p:oleObj name="Equation" r:id="rId3" imgW="2844720" imgH="86328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5770" y="2565400"/>
                        <a:ext cx="28448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3148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7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140260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purchasing a car. You are scheduled to make 3 annual installments of $8,000 per year. Given a rate of interest of 10%, what is the price you are paying for the car (that is, what is the P</a:t>
            </a:r>
            <a:r>
              <a:rPr lang="en-US" sz="100" b="1" dirty="0"/>
              <a:t> </a:t>
            </a:r>
            <a:r>
              <a:rPr lang="en-US" b="1" dirty="0"/>
              <a:t>V)?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540693"/>
              </p:ext>
            </p:extLst>
          </p:nvPr>
        </p:nvGraphicFramePr>
        <p:xfrm>
          <a:off x="2451100" y="3749675"/>
          <a:ext cx="4229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0" name="Equation" r:id="rId3" imgW="4228920" imgH="863280" progId="Equation.DSMT4">
                  <p:embed/>
                </p:oleObj>
              </mc:Choice>
              <mc:Fallback>
                <p:oleObj name="Equation" r:id="rId3" imgW="422892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1100" y="3749675"/>
                        <a:ext cx="42291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448C6E6-7C77-4D67-9911-BDA4C7C2A7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130863"/>
              </p:ext>
            </p:extLst>
          </p:nvPr>
        </p:nvGraphicFramePr>
        <p:xfrm>
          <a:off x="2451100" y="4978400"/>
          <a:ext cx="2108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1" name="Equation" r:id="rId5" imgW="2108160" imgH="342720" progId="Equation.DSMT4">
                  <p:embed/>
                </p:oleObj>
              </mc:Choice>
              <mc:Fallback>
                <p:oleObj name="Equation" r:id="rId5" imgW="21081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51100" y="4978400"/>
                        <a:ext cx="21082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9435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8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1610870"/>
          </a:xfrm>
        </p:spPr>
        <p:txBody>
          <a:bodyPr>
            <a:normAutofit lnSpcReduction="10000"/>
          </a:bodyPr>
          <a:lstStyle/>
          <a:p>
            <a:r>
              <a:rPr lang="en-US" sz="2000" b="1" u="sng" dirty="0"/>
              <a:t>Example.</a:t>
            </a:r>
          </a:p>
          <a:p>
            <a:pPr marL="801688"/>
            <a:r>
              <a:rPr lang="en-US" sz="2000" b="1" dirty="0"/>
              <a:t>You are purchasing a car. You are scheduled to make 3 annual installments of $8,000 per year. Given a rate of interest of 10%, what is the price you are paying for the car (that is what is the P</a:t>
            </a:r>
            <a:r>
              <a:rPr lang="en-US" sz="100" b="1" dirty="0"/>
              <a:t> </a:t>
            </a:r>
            <a:r>
              <a:rPr lang="en-US" sz="2000" b="1" dirty="0"/>
              <a:t>V)?</a:t>
            </a:r>
          </a:p>
        </p:txBody>
      </p:sp>
      <p:pic>
        <p:nvPicPr>
          <p:cNvPr id="4" name="Picture 3" descr="A timeline illustrating how to find the value of an annuity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902" y="3162026"/>
            <a:ext cx="6328196" cy="2987299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28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9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3279250"/>
          </a:xfrm>
        </p:spPr>
        <p:txBody>
          <a:bodyPr>
            <a:normAutofit/>
          </a:bodyPr>
          <a:lstStyle/>
          <a:p>
            <a:r>
              <a:rPr lang="en-US" dirty="0"/>
              <a:t>Applications.</a:t>
            </a:r>
          </a:p>
          <a:p>
            <a:pPr lvl="1"/>
            <a:r>
              <a:rPr lang="en-US" sz="2200" dirty="0"/>
              <a:t>Value of payments.</a:t>
            </a:r>
          </a:p>
          <a:p>
            <a:pPr lvl="1"/>
            <a:r>
              <a:rPr lang="en-US" sz="2200" dirty="0"/>
              <a:t>Implied interest rate for an annuity.</a:t>
            </a:r>
          </a:p>
          <a:p>
            <a:pPr lvl="1"/>
            <a:r>
              <a:rPr lang="en-US" sz="2200" dirty="0"/>
              <a:t>Calculation of periodic payments.</a:t>
            </a:r>
          </a:p>
          <a:p>
            <a:pPr lvl="2"/>
            <a:r>
              <a:rPr lang="en-US" sz="2000" dirty="0"/>
              <a:t>Mortgage payment.</a:t>
            </a:r>
          </a:p>
          <a:p>
            <a:pPr lvl="2"/>
            <a:r>
              <a:rPr lang="en-US" sz="2000" dirty="0"/>
              <a:t>Annual income from an investment payout.</a:t>
            </a:r>
          </a:p>
          <a:p>
            <a:pPr lvl="2"/>
            <a:r>
              <a:rPr lang="en-US" sz="2000" dirty="0"/>
              <a:t>Future Value of annual payments.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282154"/>
              </p:ext>
            </p:extLst>
          </p:nvPr>
        </p:nvGraphicFramePr>
        <p:xfrm>
          <a:off x="2984500" y="5019675"/>
          <a:ext cx="317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7" name="Equation" r:id="rId3" imgW="3174840" imgH="444240" progId="Equation.DSMT4">
                  <p:embed/>
                </p:oleObj>
              </mc:Choice>
              <mc:Fallback>
                <p:oleObj name="Equation" r:id="rId3" imgW="317484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84500" y="5019675"/>
                        <a:ext cx="3175000" cy="4445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0383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10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723165"/>
          </a:xfrm>
        </p:spPr>
        <p:txBody>
          <a:bodyPr>
            <a:normAutofit/>
          </a:bodyPr>
          <a:lstStyle/>
          <a:p>
            <a:r>
              <a:rPr lang="en-US" b="1" u="sng" dirty="0"/>
              <a:t>Example — Future value of annual payments.</a:t>
            </a:r>
          </a:p>
          <a:p>
            <a:pPr marL="801688"/>
            <a:r>
              <a:rPr lang="en-US" b="1" dirty="0"/>
              <a:t>You plan to save $3,000 every year for 4 years. Given an 8% rate of interest, what will be the F</a:t>
            </a:r>
            <a:r>
              <a:rPr lang="en-US" sz="100" b="1" dirty="0"/>
              <a:t> </a:t>
            </a:r>
            <a:r>
              <a:rPr lang="en-US" b="1" dirty="0"/>
              <a:t>V of your account?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7929154"/>
              </p:ext>
            </p:extLst>
          </p:nvPr>
        </p:nvGraphicFramePr>
        <p:xfrm>
          <a:off x="2527300" y="3259723"/>
          <a:ext cx="4089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0" name="Equation" r:id="rId3" imgW="4089240" imgH="863280" progId="Equation.DSMT4">
                  <p:embed/>
                </p:oleObj>
              </mc:Choice>
              <mc:Fallback>
                <p:oleObj name="Equation" r:id="rId3" imgW="408924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7300" y="3259723"/>
                        <a:ext cx="40894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1431E60-ECDD-48E6-916E-0C4408394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246660"/>
              </p:ext>
            </p:extLst>
          </p:nvPr>
        </p:nvGraphicFramePr>
        <p:xfrm>
          <a:off x="2527300" y="4250824"/>
          <a:ext cx="1587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1" name="Equation" r:id="rId5" imgW="1587240" imgH="342720" progId="Equation.DSMT4">
                  <p:embed/>
                </p:oleObj>
              </mc:Choice>
              <mc:Fallback>
                <p:oleObj name="Equation" r:id="rId5" imgW="15872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27300" y="4250824"/>
                        <a:ext cx="1587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DE284B2-3056-4872-A08C-F06BB03A7A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425671"/>
              </p:ext>
            </p:extLst>
          </p:nvPr>
        </p:nvGraphicFramePr>
        <p:xfrm>
          <a:off x="2527300" y="4841146"/>
          <a:ext cx="3949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2" name="Equation" r:id="rId7" imgW="3949560" imgH="406080" progId="Equation.DSMT4">
                  <p:embed/>
                </p:oleObj>
              </mc:Choice>
              <mc:Fallback>
                <p:oleObj name="Equation" r:id="rId7" imgW="394956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27300" y="4841146"/>
                        <a:ext cx="39497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429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11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152291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purchasing a home and are scheduled to make 30 annual installments of $10,000 per year. Given an interest rate of 5%, what is the price you are paying for the house (that is, P</a:t>
            </a:r>
            <a:r>
              <a:rPr lang="en-US" sz="100" b="1" dirty="0"/>
              <a:t> </a:t>
            </a:r>
            <a:r>
              <a:rPr lang="en-US" b="1" dirty="0"/>
              <a:t>V)?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720055"/>
              </p:ext>
            </p:extLst>
          </p:nvPr>
        </p:nvGraphicFramePr>
        <p:xfrm>
          <a:off x="2438400" y="3763963"/>
          <a:ext cx="4267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6" name="Equation" r:id="rId3" imgW="4267080" imgH="863280" progId="Equation.DSMT4">
                  <p:embed/>
                </p:oleObj>
              </mc:Choice>
              <mc:Fallback>
                <p:oleObj name="Equation" r:id="rId3" imgW="426708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38400" y="3763963"/>
                        <a:ext cx="42672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7287A3A-790E-4471-9CBE-B1002D82A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628424"/>
              </p:ext>
            </p:extLst>
          </p:nvPr>
        </p:nvGraphicFramePr>
        <p:xfrm>
          <a:off x="2438400" y="4964113"/>
          <a:ext cx="2235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7" name="Equation" r:id="rId5" imgW="2234880" imgH="342720" progId="Equation.DSMT4">
                  <p:embed/>
                </p:oleObj>
              </mc:Choice>
              <mc:Fallback>
                <p:oleObj name="Equation" r:id="rId5" imgW="22348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38400" y="4964113"/>
                        <a:ext cx="22352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8920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460000" cy="821119"/>
          </a:xfrm>
        </p:spPr>
        <p:txBody>
          <a:bodyPr>
            <a:normAutofit/>
          </a:bodyPr>
          <a:lstStyle/>
          <a:p>
            <a:r>
              <a:rPr lang="en-US" dirty="0"/>
              <a:t>Perpetuities and Annuities </a:t>
            </a:r>
            <a:r>
              <a:rPr lang="en-US" sz="1000" b="0" dirty="0"/>
              <a:t>12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2152291"/>
          </a:xfrm>
        </p:spPr>
        <p:txBody>
          <a:bodyPr>
            <a:normAutofit/>
          </a:bodyPr>
          <a:lstStyle/>
          <a:p>
            <a:r>
              <a:rPr lang="en-US" b="1" u="sng" dirty="0"/>
              <a:t>Example— Future value of annual payments.</a:t>
            </a:r>
          </a:p>
          <a:p>
            <a:pPr marL="801688"/>
            <a:r>
              <a:rPr lang="en-US" b="1" dirty="0"/>
              <a:t>You plan to save for 50 years and then retire. Given a 10% rate of interest, if you desire to have $500,000 at retirement, how much must you save each year?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162955"/>
              </p:ext>
            </p:extLst>
          </p:nvPr>
        </p:nvGraphicFramePr>
        <p:xfrm>
          <a:off x="1170305" y="3712685"/>
          <a:ext cx="6803390" cy="94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8" name="Equation" r:id="rId3" imgW="6184800" imgH="863280" progId="Equation.DSMT4">
                  <p:embed/>
                </p:oleObj>
              </mc:Choice>
              <mc:Fallback>
                <p:oleObj name="Equation" r:id="rId3" imgW="618480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0305" y="3712685"/>
                        <a:ext cx="6803390" cy="949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3B268E0-8F39-49C2-9CC4-4E23F1A9D1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163424"/>
              </p:ext>
            </p:extLst>
          </p:nvPr>
        </p:nvGraphicFramePr>
        <p:xfrm>
          <a:off x="1170305" y="5197372"/>
          <a:ext cx="3251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9" name="Equation" r:id="rId5" imgW="3251160" imgH="355320" progId="Equation.DSMT4">
                  <p:embed/>
                </p:oleObj>
              </mc:Choice>
              <mc:Fallback>
                <p:oleObj name="Equation" r:id="rId5" imgW="32511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70305" y="5197372"/>
                        <a:ext cx="325120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5458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Annuities Due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01269"/>
          </a:xfrm>
        </p:spPr>
        <p:txBody>
          <a:bodyPr>
            <a:normAutofit/>
          </a:bodyPr>
          <a:lstStyle/>
          <a:p>
            <a:r>
              <a:rPr lang="en-US" dirty="0"/>
              <a:t>Annuity Due.</a:t>
            </a:r>
          </a:p>
          <a:p>
            <a:pPr lvl="1"/>
            <a:r>
              <a:rPr lang="en-US" sz="2200" dirty="0"/>
              <a:t>Level stream of cash flows starting immediately.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500024"/>
            <a:ext cx="8458200" cy="468000"/>
          </a:xfrm>
        </p:spPr>
        <p:txBody>
          <a:bodyPr/>
          <a:lstStyle/>
          <a:p>
            <a:r>
              <a:rPr lang="en-US" dirty="0"/>
              <a:t>How does it differ from an ordinary annuity?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3190069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 Due </a:t>
            </a:r>
            <a:r>
              <a:rPr lang="en-US" dirty="0"/>
              <a:t>= P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</a:t>
            </a:r>
            <a:r>
              <a:rPr lang="en-US" dirty="0"/>
              <a:t> × (1 + </a:t>
            </a:r>
            <a:r>
              <a:rPr lang="en-US" i="1" dirty="0"/>
              <a:t>r</a:t>
            </a:r>
            <a:r>
              <a:rPr lang="en-US" dirty="0"/>
              <a:t>).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342900" y="3880114"/>
            <a:ext cx="8458200" cy="468000"/>
          </a:xfrm>
        </p:spPr>
        <p:txBody>
          <a:bodyPr/>
          <a:lstStyle/>
          <a:p>
            <a:r>
              <a:rPr lang="en-US" dirty="0"/>
              <a:t>How does the future value differ from an ordinary annuity?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342900" y="4570159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 Due </a:t>
            </a:r>
            <a:r>
              <a:rPr lang="en-US" dirty="0"/>
              <a:t>= 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</a:t>
            </a:r>
            <a:r>
              <a:rPr lang="en-US" dirty="0"/>
              <a:t> × (1 + </a:t>
            </a:r>
            <a:r>
              <a:rPr lang="en-US" i="1" dirty="0"/>
              <a:t>r</a:t>
            </a:r>
            <a:r>
              <a:rPr lang="en-US" dirty="0"/>
              <a:t>).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58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Simple Interest.</a:t>
            </a:r>
          </a:p>
          <a:p>
            <a:pPr marL="546100"/>
            <a:r>
              <a:rPr lang="en-US" b="1" dirty="0"/>
              <a:t>Interest earned at a rate of 6% for five years on a principal balance of $100.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696981"/>
              </p:ext>
            </p:extLst>
          </p:nvPr>
        </p:nvGraphicFramePr>
        <p:xfrm>
          <a:off x="677309" y="3122418"/>
          <a:ext cx="778938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480">
                  <a:extLst>
                    <a:ext uri="{9D8B030D-6E8A-4147-A177-3AD203B41FA5}">
                      <a16:colId xmlns:a16="http://schemas.microsoft.com/office/drawing/2014/main" val="243985561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34860522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435897526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766179076"/>
                    </a:ext>
                  </a:extLst>
                </a:gridCol>
                <a:gridCol w="1626616">
                  <a:extLst>
                    <a:ext uri="{9D8B030D-6E8A-4147-A177-3AD203B41FA5}">
                      <a16:colId xmlns:a16="http://schemas.microsoft.com/office/drawing/2014/main" val="371696468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116955396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4002588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Today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Future Years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193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Blank</a:t>
                      </a:r>
                      <a:endParaRPr kumimoji="0" lang="en-IN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579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Interest Earned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734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565943"/>
                  </a:ext>
                </a:extLst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649830" y="5479800"/>
            <a:ext cx="5844340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Value at the end of Year 5 = $130.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373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Annuities Due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578785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811213"/>
            <a:r>
              <a:rPr lang="en-US" b="1" dirty="0"/>
              <a:t>Suppose you invest $429.59 annually at the beginning of each year at 10% interest. After 50 years, how much would your investment be worth?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342900" y="3238665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AD </a:t>
            </a:r>
            <a:r>
              <a:rPr lang="en-US" dirty="0"/>
              <a:t>= F</a:t>
            </a:r>
            <a:r>
              <a:rPr lang="en-US" sz="100" dirty="0"/>
              <a:t> </a:t>
            </a:r>
            <a:r>
              <a:rPr lang="en-US" dirty="0"/>
              <a:t>V </a:t>
            </a:r>
            <a:r>
              <a:rPr lang="en-US" baseline="-25000" dirty="0"/>
              <a:t>Annuity</a:t>
            </a:r>
            <a:r>
              <a:rPr lang="en-US" dirty="0"/>
              <a:t> × (1 + </a:t>
            </a:r>
            <a:r>
              <a:rPr lang="en-US" i="1" dirty="0"/>
              <a:t>r</a:t>
            </a:r>
            <a:r>
              <a:rPr lang="en-US" dirty="0"/>
              <a:t>).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317139"/>
              </p:ext>
            </p:extLst>
          </p:nvPr>
        </p:nvGraphicFramePr>
        <p:xfrm>
          <a:off x="1047750" y="4343400"/>
          <a:ext cx="7048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1" name="Equation" r:id="rId3" imgW="7048440" imgH="863280" progId="Equation.DSMT4">
                  <p:embed/>
                </p:oleObj>
              </mc:Choice>
              <mc:Fallback>
                <p:oleObj name="Equation" r:id="rId3" imgW="7048440" imgH="86328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7750" y="4343400"/>
                        <a:ext cx="70485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932F462-BEFE-48D5-A990-B53A24B9B5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16544"/>
              </p:ext>
            </p:extLst>
          </p:nvPr>
        </p:nvGraphicFramePr>
        <p:xfrm>
          <a:off x="2295187" y="5672285"/>
          <a:ext cx="1435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2" name="Equation" r:id="rId5" imgW="1434960" imgH="342720" progId="Equation.DSMT4">
                  <p:embed/>
                </p:oleObj>
              </mc:Choice>
              <mc:Fallback>
                <p:oleObj name="Equation" r:id="rId5" imgW="14349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95187" y="5672285"/>
                        <a:ext cx="1435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5779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2 – Financial Calculators </a:t>
            </a:r>
            <a:r>
              <a:rPr lang="en-US" sz="1100" b="0" dirty="0"/>
              <a:t>1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purchasing a car with 3 annual installments of $8,000 per year. At 10% interest, what is the price of the car (that is, P</a:t>
            </a:r>
            <a:r>
              <a:rPr lang="en-US" sz="100" b="1" dirty="0"/>
              <a:t> </a:t>
            </a:r>
            <a:r>
              <a:rPr lang="en-US" b="1" dirty="0"/>
              <a:t>V)?</a:t>
            </a:r>
          </a:p>
        </p:txBody>
      </p:sp>
      <p:pic>
        <p:nvPicPr>
          <p:cNvPr id="4" name="Picture 3" descr="This shows the input values for the calculator keys: n = 3, i=10, PMT=–8000, FV=0. P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978" y="2809825"/>
            <a:ext cx="6450127" cy="246909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406190"/>
            <a:ext cx="8458200" cy="770022"/>
          </a:xfrm>
        </p:spPr>
        <p:txBody>
          <a:bodyPr>
            <a:noAutofit/>
          </a:bodyPr>
          <a:lstStyle/>
          <a:p>
            <a:r>
              <a:rPr lang="en-US" sz="2200" dirty="0"/>
              <a:t>To get the final answer, 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P</a:t>
            </a:r>
            <a:r>
              <a:rPr lang="en-US" sz="100" dirty="0"/>
              <a:t> </a:t>
            </a:r>
            <a:r>
              <a:rPr lang="en-US" sz="2200" dirty="0"/>
              <a:t>V and you will get −$19,894.82.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45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Calculations: Part 2 – Financial Calculators </a:t>
            </a:r>
            <a:r>
              <a:rPr lang="en-US" sz="11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You are taking out a mortgage for $100,000. You will pay it back over 30 years paying 1% per month. What is your monthly payment?</a:t>
            </a:r>
          </a:p>
        </p:txBody>
      </p:sp>
      <p:pic>
        <p:nvPicPr>
          <p:cNvPr id="7" name="Picture 6" descr="This shows the input values for the calculator keys: n=360, i=1, PV=100000, FV=0. PMT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288" y="2862549"/>
            <a:ext cx="6279424" cy="23776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406190"/>
            <a:ext cx="8458200" cy="522662"/>
          </a:xfrm>
        </p:spPr>
        <p:txBody>
          <a:bodyPr>
            <a:noAutofit/>
          </a:bodyPr>
          <a:lstStyle/>
          <a:p>
            <a:r>
              <a:rPr lang="en-US" sz="2200" dirty="0"/>
              <a:t>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P</a:t>
            </a:r>
            <a:r>
              <a:rPr lang="en-US" sz="100" dirty="0"/>
              <a:t> </a:t>
            </a:r>
            <a:r>
              <a:rPr lang="en-US" sz="2200" dirty="0"/>
              <a:t>M</a:t>
            </a:r>
            <a:r>
              <a:rPr lang="en-US" sz="100" dirty="0"/>
              <a:t> </a:t>
            </a:r>
            <a:r>
              <a:rPr lang="en-US" sz="2200" dirty="0"/>
              <a:t>T to get −$1,028.61.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949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Interest Rates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01270"/>
          </a:xfrm>
        </p:spPr>
        <p:txBody>
          <a:bodyPr>
            <a:normAutofit/>
          </a:bodyPr>
          <a:lstStyle/>
          <a:p>
            <a:r>
              <a:rPr lang="en-US" dirty="0"/>
              <a:t>Effective Annual Interest Rate.</a:t>
            </a:r>
          </a:p>
          <a:p>
            <a:pPr lvl="1"/>
            <a:r>
              <a:rPr lang="en-US" sz="2200" dirty="0"/>
              <a:t>Interest rate that is annualized using compound interest.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500025"/>
            <a:ext cx="8458200" cy="3748375"/>
          </a:xfrm>
        </p:spPr>
        <p:txBody>
          <a:bodyPr/>
          <a:lstStyle/>
          <a:p>
            <a:r>
              <a:rPr lang="en-US" dirty="0"/>
              <a:t>Annual Percentage Rate.</a:t>
            </a:r>
          </a:p>
          <a:p>
            <a:pPr lvl="1"/>
            <a:r>
              <a:rPr lang="en-US" sz="2200" dirty="0"/>
              <a:t>Interest rate that is annualized using simple interest.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099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Interest Rates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507845"/>
          </a:xfrm>
        </p:spPr>
        <p:txBody>
          <a:bodyPr>
            <a:normAutofit/>
          </a:bodyPr>
          <a:lstStyle/>
          <a:p>
            <a:r>
              <a:rPr lang="en-US" dirty="0"/>
              <a:t>Annual Percentage Rate (A</a:t>
            </a:r>
            <a:r>
              <a:rPr lang="en-US" sz="100" dirty="0"/>
              <a:t> </a:t>
            </a:r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R).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95B8D85-2475-4FE8-94C4-4D71DE4C2E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97828"/>
              </p:ext>
            </p:extLst>
          </p:nvPr>
        </p:nvGraphicFramePr>
        <p:xfrm>
          <a:off x="2549652" y="2348080"/>
          <a:ext cx="2305838" cy="389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4" name="Equation" r:id="rId3" imgW="977760" imgH="164880" progId="Equation.DSMT4">
                  <p:embed/>
                </p:oleObj>
              </mc:Choice>
              <mc:Fallback>
                <p:oleObj name="Equation" r:id="rId3" imgW="9777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49652" y="2348080"/>
                        <a:ext cx="2305838" cy="389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3190069"/>
            <a:ext cx="8458200" cy="4680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Effective Annual Interest Rate (E</a:t>
            </a:r>
            <a:r>
              <a:rPr lang="en-US" sz="100" dirty="0"/>
              <a:t> </a:t>
            </a: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R).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1A9B1F1-D7EC-4E47-9F1C-A9BD40FE95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176411"/>
              </p:ext>
            </p:extLst>
          </p:nvPr>
        </p:nvGraphicFramePr>
        <p:xfrm>
          <a:off x="2672554" y="3835373"/>
          <a:ext cx="2749581" cy="49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5" name="Equation" r:id="rId5" imgW="1282680" imgH="228600" progId="Equation.DSMT4">
                  <p:embed/>
                </p:oleObj>
              </mc:Choice>
              <mc:Fallback>
                <p:oleObj name="Equation" r:id="rId5" imgW="1282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72554" y="3835373"/>
                        <a:ext cx="2749581" cy="49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342900" y="4570158"/>
            <a:ext cx="5338372" cy="723283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b="1" dirty="0"/>
              <a:t>Where- M</a:t>
            </a:r>
            <a:r>
              <a:rPr lang="en-US" sz="100" b="1" dirty="0"/>
              <a:t> </a:t>
            </a:r>
            <a:r>
              <a:rPr lang="en-US" b="1" dirty="0"/>
              <a:t>R = monthly interest rate.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154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Interest Rates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407496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r>
              <a:rPr lang="en-US" b="1" dirty="0"/>
              <a:t>Given a monthly rate of 1%, what is the Effective Annual Rate(E</a:t>
            </a:r>
            <a:r>
              <a:rPr lang="en-US" sz="100" b="1" dirty="0"/>
              <a:t> </a:t>
            </a:r>
            <a:r>
              <a:rPr lang="en-US" b="1" dirty="0"/>
              <a:t>A</a:t>
            </a:r>
            <a:r>
              <a:rPr lang="en-US" sz="100" b="1" dirty="0"/>
              <a:t> </a:t>
            </a:r>
            <a:r>
              <a:rPr lang="en-US" b="1" dirty="0"/>
              <a:t>R)? What is the Annual Percentage Rate (A</a:t>
            </a:r>
            <a:r>
              <a:rPr lang="en-US" sz="100" b="1" dirty="0"/>
              <a:t> </a:t>
            </a:r>
            <a:r>
              <a:rPr lang="en-US" b="1" dirty="0"/>
              <a:t>P</a:t>
            </a:r>
            <a:r>
              <a:rPr lang="en-US" sz="100" b="1" dirty="0"/>
              <a:t> </a:t>
            </a:r>
            <a:r>
              <a:rPr lang="en-US" b="1" dirty="0"/>
              <a:t>R)?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8365135-8AE8-4EF7-8F42-CCA5BE555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126889"/>
              </p:ext>
            </p:extLst>
          </p:nvPr>
        </p:nvGraphicFramePr>
        <p:xfrm>
          <a:off x="931412" y="3051333"/>
          <a:ext cx="5172479" cy="49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8" name="Equation" r:id="rId3" imgW="2412720" imgH="228600" progId="Equation.DSMT4">
                  <p:embed/>
                </p:oleObj>
              </mc:Choice>
              <mc:Fallback>
                <p:oleObj name="Equation" r:id="rId3" imgW="24127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1412" y="3051333"/>
                        <a:ext cx="5172479" cy="49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B78782F-CE9E-4753-9462-D09781F038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777562"/>
              </p:ext>
            </p:extLst>
          </p:nvPr>
        </p:nvGraphicFramePr>
        <p:xfrm>
          <a:off x="931412" y="3885999"/>
          <a:ext cx="4192432" cy="381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9" name="Equation" r:id="rId5" imgW="1955520" imgH="177480" progId="Equation.DSMT4">
                  <p:embed/>
                </p:oleObj>
              </mc:Choice>
              <mc:Fallback>
                <p:oleObj name="Equation" r:id="rId5" imgW="19555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1412" y="3885999"/>
                        <a:ext cx="4192432" cy="3811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3637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</a:t>
            </a:r>
            <a:r>
              <a:rPr lang="en-US" sz="100" dirty="0"/>
              <a:t> </a:t>
            </a: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R and Financial Calculators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63251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Given a 12% A</a:t>
            </a:r>
            <a:r>
              <a:rPr lang="en-US" sz="100" b="1" dirty="0"/>
              <a:t> </a:t>
            </a:r>
            <a:r>
              <a:rPr lang="en-US" b="1" dirty="0"/>
              <a:t>P</a:t>
            </a:r>
            <a:r>
              <a:rPr lang="en-US" sz="100" b="1" dirty="0"/>
              <a:t> </a:t>
            </a:r>
            <a:r>
              <a:rPr lang="en-US" b="1" dirty="0"/>
              <a:t>R, what is the Effective Annual Rate, given monthly compounding?</a:t>
            </a:r>
          </a:p>
        </p:txBody>
      </p:sp>
      <p:pic>
        <p:nvPicPr>
          <p:cNvPr id="7" name="Picture 6" descr="This shows the input values for the calculator keys: n=12, i=1, PV=negative 1,  PMT=0. FV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840" y="2803557"/>
            <a:ext cx="6462320" cy="246909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671654"/>
            <a:ext cx="8458200" cy="493165"/>
          </a:xfrm>
        </p:spPr>
        <p:txBody>
          <a:bodyPr>
            <a:noAutofit/>
          </a:bodyPr>
          <a:lstStyle/>
          <a:p>
            <a:r>
              <a:rPr lang="en-US" sz="2200" dirty="0"/>
              <a:t>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F</a:t>
            </a:r>
            <a:r>
              <a:rPr lang="en-US" sz="100" dirty="0"/>
              <a:t> </a:t>
            </a:r>
            <a:r>
              <a:rPr lang="en-US" sz="2200" dirty="0"/>
              <a:t>V to get 1.1268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E</a:t>
            </a:r>
            <a:r>
              <a:rPr lang="en-US" sz="100" dirty="0"/>
              <a:t> </a:t>
            </a:r>
            <a:r>
              <a:rPr lang="en-US" sz="2200" dirty="0"/>
              <a:t>A</a:t>
            </a:r>
            <a:r>
              <a:rPr lang="en-US" sz="100" dirty="0"/>
              <a:t> </a:t>
            </a:r>
            <a:r>
              <a:rPr lang="en-US" sz="2200" dirty="0"/>
              <a:t>R = .1268, or 12.68%.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4416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P</a:t>
            </a:r>
            <a:r>
              <a:rPr lang="en-US" sz="100" dirty="0"/>
              <a:t> </a:t>
            </a:r>
            <a:r>
              <a:rPr lang="en-US" dirty="0"/>
              <a:t>R and Financial Calculators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63251"/>
          </a:xfrm>
        </p:spPr>
        <p:txBody>
          <a:bodyPr>
            <a:normAutofit/>
          </a:bodyPr>
          <a:lstStyle/>
          <a:p>
            <a:r>
              <a:rPr lang="en-US" b="1" u="sng" dirty="0"/>
              <a:t>Example.</a:t>
            </a:r>
          </a:p>
          <a:p>
            <a:pPr marL="801688"/>
            <a:r>
              <a:rPr lang="en-US" b="1" dirty="0"/>
              <a:t>Given a 6.50 % E</a:t>
            </a:r>
            <a:r>
              <a:rPr lang="en-US" sz="100" b="1" dirty="0"/>
              <a:t> </a:t>
            </a:r>
            <a:r>
              <a:rPr lang="en-US" b="1" dirty="0"/>
              <a:t>A</a:t>
            </a:r>
            <a:r>
              <a:rPr lang="en-US" sz="100" b="1" dirty="0"/>
              <a:t> </a:t>
            </a:r>
            <a:r>
              <a:rPr lang="en-US" b="1" dirty="0"/>
              <a:t>R what is the A</a:t>
            </a:r>
            <a:r>
              <a:rPr lang="en-US" sz="100" b="1" dirty="0"/>
              <a:t> </a:t>
            </a:r>
            <a:r>
              <a:rPr lang="en-US" b="1" dirty="0"/>
              <a:t>P</a:t>
            </a:r>
            <a:r>
              <a:rPr lang="en-US" sz="100" b="1" dirty="0"/>
              <a:t> </a:t>
            </a:r>
            <a:r>
              <a:rPr lang="en-US" b="1" dirty="0"/>
              <a:t>R, given monthly compounding?</a:t>
            </a:r>
          </a:p>
        </p:txBody>
      </p:sp>
      <p:pic>
        <p:nvPicPr>
          <p:cNvPr id="4" name="Picture 3" descr="This shows the input values for the calculator keys: n=12, PV=negative 1, PMT=0, FV=1.065. Interest is found using these input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47" y="2822315"/>
            <a:ext cx="6486706" cy="246909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2900" y="5459016"/>
            <a:ext cx="8458200" cy="756000"/>
          </a:xfrm>
        </p:spPr>
        <p:txBody>
          <a:bodyPr>
            <a:noAutofit/>
          </a:bodyPr>
          <a:lstStyle/>
          <a:p>
            <a:r>
              <a:rPr lang="en-US" sz="2200" dirty="0"/>
              <a:t>Compute (C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T) </a:t>
            </a:r>
            <a:r>
              <a:rPr lang="en-US" sz="2200" dirty="0" err="1"/>
              <a:t>i</a:t>
            </a:r>
            <a:r>
              <a:rPr lang="en-US" sz="2200" dirty="0"/>
              <a:t> to get .5262. Multiply by 12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A</a:t>
            </a:r>
            <a:r>
              <a:rPr lang="en-US" sz="100" dirty="0"/>
              <a:t> </a:t>
            </a:r>
            <a:r>
              <a:rPr lang="en-US" sz="2200" dirty="0"/>
              <a:t>P</a:t>
            </a:r>
            <a:r>
              <a:rPr lang="en-US" sz="100" dirty="0"/>
              <a:t> </a:t>
            </a:r>
            <a:r>
              <a:rPr lang="en-US" sz="2200" dirty="0"/>
              <a:t>R = .0631, or 6.31%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259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1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965045"/>
          </a:xfrm>
        </p:spPr>
        <p:txBody>
          <a:bodyPr>
            <a:normAutofit/>
          </a:bodyPr>
          <a:lstStyle/>
          <a:p>
            <a:r>
              <a:rPr lang="en-US" dirty="0"/>
              <a:t>Inflation.</a:t>
            </a:r>
          </a:p>
          <a:p>
            <a:pPr lvl="1"/>
            <a:r>
              <a:rPr lang="en-US" sz="2200" dirty="0"/>
              <a:t>Rate at which (overall) prices increase.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2463800"/>
            <a:ext cx="8458200" cy="943077"/>
          </a:xfrm>
        </p:spPr>
        <p:txBody>
          <a:bodyPr>
            <a:normAutofit/>
          </a:bodyPr>
          <a:lstStyle/>
          <a:p>
            <a:r>
              <a:rPr lang="en-US" dirty="0"/>
              <a:t>Nominal Interest Rate.</a:t>
            </a:r>
          </a:p>
          <a:p>
            <a:pPr lvl="1"/>
            <a:r>
              <a:rPr lang="en-US" sz="2200" dirty="0"/>
              <a:t>Rate at which money invested grows.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342900" y="3628922"/>
            <a:ext cx="8458200" cy="2886178"/>
          </a:xfrm>
        </p:spPr>
        <p:txBody>
          <a:bodyPr/>
          <a:lstStyle/>
          <a:p>
            <a:r>
              <a:rPr lang="en-US" dirty="0"/>
              <a:t>Real Interest Rate.</a:t>
            </a:r>
          </a:p>
          <a:p>
            <a:pPr lvl="1"/>
            <a:r>
              <a:rPr lang="en-US" sz="2200" dirty="0"/>
              <a:t>Rate at which purchasing power grows.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7661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Inflation </a:t>
            </a:r>
            <a:r>
              <a:rPr lang="en-US" sz="1000" b="0" dirty="0"/>
              <a:t>2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2900" y="1389004"/>
            <a:ext cx="8458200" cy="498790"/>
          </a:xfrm>
        </p:spPr>
        <p:txBody>
          <a:bodyPr>
            <a:normAutofit/>
          </a:bodyPr>
          <a:lstStyle/>
          <a:p>
            <a:r>
              <a:rPr lang="en-US" dirty="0"/>
              <a:t>Annual U.S. Inflation Rates from 1900 – 2015.</a:t>
            </a:r>
          </a:p>
        </p:txBody>
      </p:sp>
      <p:pic>
        <p:nvPicPr>
          <p:cNvPr id="8" name="Picture 7" descr="A time-series graph of inflation rates, by %, from 1900 to 2020.  ">
            <a:extLst>
              <a:ext uri="{FF2B5EF4-FFF2-40B4-BE49-F238E27FC236}">
                <a16:creationId xmlns:a16="http://schemas.microsoft.com/office/drawing/2014/main" id="{AD85799A-D887-4CD5-BE16-E1FC8CFFD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02" y="2023108"/>
            <a:ext cx="8150594" cy="417310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200" u="sng" dirty="0">
                <a:hlinkClick r:id="" action="ppaction://noaction"/>
              </a:rPr>
              <a:t>Access the text alternative for these images.</a:t>
            </a:r>
            <a:endParaRPr lang="en-US" sz="12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32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Compound Interest.</a:t>
            </a:r>
          </a:p>
          <a:p>
            <a:pPr marL="546100"/>
            <a:r>
              <a:rPr lang="en-US" b="1" dirty="0"/>
              <a:t>Interest earned at a rate of 6% for five years on the previous year’s balance.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705852" y="3041400"/>
            <a:ext cx="7202905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Interest earned per year = prior year balance × .06.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640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3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537342"/>
          </a:xfrm>
        </p:spPr>
        <p:txBody>
          <a:bodyPr>
            <a:normAutofit/>
          </a:bodyPr>
          <a:lstStyle/>
          <a:p>
            <a:r>
              <a:rPr lang="en-US" dirty="0"/>
              <a:t>Exact relationship.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4867400"/>
              </p:ext>
            </p:extLst>
          </p:nvPr>
        </p:nvGraphicFramePr>
        <p:xfrm>
          <a:off x="1784350" y="2139950"/>
          <a:ext cx="5575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6" name="Equation" r:id="rId3" imgW="5574960" imgH="736560" progId="Equation.DSMT4">
                  <p:embed/>
                </p:oleObj>
              </mc:Choice>
              <mc:Fallback>
                <p:oleObj name="Equation" r:id="rId3" imgW="557496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4350" y="2139950"/>
                        <a:ext cx="5575300" cy="7366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3266940"/>
            <a:ext cx="8458200" cy="4680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Approximation formula.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42900" y="3956985"/>
            <a:ext cx="8458200" cy="4680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Real interest rate ≈ nominal interest rate − inflation rate.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638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4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56973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Example.</a:t>
            </a:r>
          </a:p>
          <a:p>
            <a:pPr marL="722313"/>
            <a:r>
              <a:rPr lang="en-US" b="1" dirty="0"/>
              <a:t>If the interest rate on one-year government bonds is 6.0% and the inflation rate is 2.0%, what is the real interest rate?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302490"/>
              </p:ext>
            </p:extLst>
          </p:nvPr>
        </p:nvGraphicFramePr>
        <p:xfrm>
          <a:off x="2076450" y="3012533"/>
          <a:ext cx="4991100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1" name="Equation" r:id="rId3" imgW="4991040" imgH="1625400" progId="Equation.DSMT4">
                  <p:embed/>
                </p:oleObj>
              </mc:Choice>
              <mc:Fallback>
                <p:oleObj name="Equation" r:id="rId3" imgW="4991040" imgH="16254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76450" y="3012533"/>
                        <a:ext cx="4991100" cy="1625600"/>
                      </a:xfrm>
                      <a:prstGeom prst="rect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42900" y="4962994"/>
            <a:ext cx="8458200" cy="4680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Approximation = .06 − .02 = .04 or 4.0%.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3176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Remember:</a:t>
            </a:r>
          </a:p>
          <a:p>
            <a:pPr lvl="1"/>
            <a:r>
              <a:rPr lang="en-US" sz="2200" dirty="0"/>
              <a:t>Current dollar cash flows must be discounted by the nominal interest rate.</a:t>
            </a:r>
          </a:p>
          <a:p>
            <a:pPr lvl="1"/>
            <a:r>
              <a:rPr lang="en-US" sz="2200" dirty="0"/>
              <a:t>Real cash flows must be discounted by the real interest rate.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544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5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386280"/>
          </a:xfrm>
        </p:spPr>
        <p:txBody>
          <a:bodyPr/>
          <a:lstStyle/>
          <a:p>
            <a:r>
              <a:rPr lang="en-US" b="1" u="sng" dirty="0"/>
              <a:t>Example — Compound Interest.</a:t>
            </a:r>
          </a:p>
          <a:p>
            <a:pPr marL="546100"/>
            <a:r>
              <a:rPr lang="en-US" b="1" dirty="0"/>
              <a:t>Interest earned at a rate of 6% for five years on the previous year’s balance.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021581"/>
              </p:ext>
            </p:extLst>
          </p:nvPr>
        </p:nvGraphicFramePr>
        <p:xfrm>
          <a:off x="467226" y="2860040"/>
          <a:ext cx="821247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480">
                  <a:extLst>
                    <a:ext uri="{9D8B030D-6E8A-4147-A177-3AD203B41FA5}">
                      <a16:colId xmlns:a16="http://schemas.microsoft.com/office/drawing/2014/main" val="945408547"/>
                    </a:ext>
                  </a:extLst>
                </a:gridCol>
                <a:gridCol w="1071880">
                  <a:extLst>
                    <a:ext uri="{9D8B030D-6E8A-4147-A177-3AD203B41FA5}">
                      <a16:colId xmlns:a16="http://schemas.microsoft.com/office/drawing/2014/main" val="3933974961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3239040741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3655401560"/>
                    </a:ext>
                  </a:extLst>
                </a:gridCol>
                <a:gridCol w="1626616">
                  <a:extLst>
                    <a:ext uri="{9D8B030D-6E8A-4147-A177-3AD203B41FA5}">
                      <a16:colId xmlns:a16="http://schemas.microsoft.com/office/drawing/2014/main" val="2847040229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1133280421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37418753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/>
                        <a:t>Today</a:t>
                      </a:r>
                      <a:endParaRPr lang="en-IN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/>
                        <a:t>Future </a:t>
                      </a:r>
                      <a:r>
                        <a:rPr lang="en-US" u="sng" baseline="0" dirty="0"/>
                        <a:t>Years</a:t>
                      </a:r>
                      <a:endParaRPr lang="en-IN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086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174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Interest Earned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$6.00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6.36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6.74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7.57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417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$100.00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106.00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112.36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119.10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126.25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133.82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619451"/>
                  </a:ext>
                </a:extLst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925052" y="4998537"/>
            <a:ext cx="5293895" cy="504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Value at the end of Year 5 = $133.82.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5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6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2159020"/>
            <a:ext cx="8458200" cy="568132"/>
          </a:xfrm>
        </p:spPr>
        <p:txBody>
          <a:bodyPr/>
          <a:lstStyle/>
          <a:p>
            <a:r>
              <a:rPr lang="en-US" dirty="0"/>
              <a:t>Future Value = F</a:t>
            </a:r>
            <a:r>
              <a:rPr lang="en-US" sz="100" dirty="0"/>
              <a:t> </a:t>
            </a:r>
            <a:r>
              <a:rPr lang="en-US" dirty="0"/>
              <a:t>V.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1057322-6A22-4BCC-8F42-FD38178D78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3042025"/>
              </p:ext>
            </p:extLst>
          </p:nvPr>
        </p:nvGraphicFramePr>
        <p:xfrm>
          <a:off x="1136665" y="3183193"/>
          <a:ext cx="2613464" cy="49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name="Equation" r:id="rId3" imgW="1218960" imgH="228600" progId="Equation.DSMT4">
                  <p:embed/>
                </p:oleObj>
              </mc:Choice>
              <mc:Fallback>
                <p:oleObj name="Equation" r:id="rId3" imgW="12189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6665" y="3183193"/>
                        <a:ext cx="2613464" cy="49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60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33546"/>
            <a:ext cx="8676000" cy="821119"/>
          </a:xfrm>
        </p:spPr>
        <p:txBody>
          <a:bodyPr>
            <a:normAutofit/>
          </a:bodyPr>
          <a:lstStyle/>
          <a:p>
            <a:r>
              <a:rPr lang="en-US" dirty="0"/>
              <a:t>Future Values and Compound Interest </a:t>
            </a:r>
            <a:r>
              <a:rPr lang="en-US" sz="1000" b="0" dirty="0"/>
              <a:t>7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466492"/>
          </a:xfrm>
        </p:spPr>
        <p:txBody>
          <a:bodyPr>
            <a:normAutofit/>
          </a:bodyPr>
          <a:lstStyle/>
          <a:p>
            <a:r>
              <a:rPr lang="en-US" b="1" u="sng" dirty="0"/>
              <a:t>Example — Future Value.</a:t>
            </a:r>
          </a:p>
          <a:p>
            <a:pPr marL="722313"/>
            <a:r>
              <a:rPr lang="en-US" b="1" dirty="0"/>
              <a:t>What is the future value of $100 if interest is compounded annually at a rate of 6% for five years?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FE15F56-A3BE-43F9-B2F1-8C9D68828B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956299"/>
              </p:ext>
            </p:extLst>
          </p:nvPr>
        </p:nvGraphicFramePr>
        <p:xfrm>
          <a:off x="2386806" y="3375148"/>
          <a:ext cx="261461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8" name="Equation" r:id="rId3" imgW="2613829" imgH="489220" progId="Equation.DSMT4">
                  <p:embed/>
                </p:oleObj>
              </mc:Choice>
              <mc:Fallback>
                <p:oleObj name="Equation" r:id="rId3" imgW="2613829" imgH="4892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6806" y="3375148"/>
                        <a:ext cx="2614613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EB0B7A5-EEEE-4F1A-BA2B-AED9D89B21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51729"/>
              </p:ext>
            </p:extLst>
          </p:nvPr>
        </p:nvGraphicFramePr>
        <p:xfrm>
          <a:off x="2386806" y="4114800"/>
          <a:ext cx="3910297" cy="445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9" name="Equation" r:id="rId5" imgW="2006280" imgH="228600" progId="Equation.DSMT4">
                  <p:embed/>
                </p:oleObj>
              </mc:Choice>
              <mc:Fallback>
                <p:oleObj name="Equation" r:id="rId5" imgW="2006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6806" y="4114800"/>
                        <a:ext cx="3910297" cy="445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49213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 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E7BC6287-1E57-46F8-B46D-CC0ECE7CEE8E}"/>
    </a:ext>
  </a:extLst>
</a:theme>
</file>

<file path=ppt/theme/theme2.xml><?xml version="1.0" encoding="utf-8"?>
<a:theme xmlns:a="http://schemas.openxmlformats.org/drawingml/2006/main" name="MainContentSlideMaster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B9FDA032-B3B1-4FDF-8A44-9303BC60C76A}"/>
    </a:ext>
  </a:extLst>
</a:theme>
</file>

<file path=ppt/theme/theme3.xml><?xml version="1.0" encoding="utf-8"?>
<a:theme xmlns:a="http://schemas.openxmlformats.org/drawingml/2006/main" name="Closing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AD8FA8EE-38E3-45B4-B8A8-91E7376F22D2}"/>
    </a:ext>
  </a:extLst>
</a:theme>
</file>

<file path=ppt/theme/theme4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59A53402-BF8D-4356-9B02-35501F8B049D}"/>
    </a:ext>
  </a:extLst>
</a:theme>
</file>

<file path=ppt/theme/theme5.xml><?xml version="1.0" encoding="utf-8"?>
<a:theme xmlns:a="http://schemas.openxmlformats.org/drawingml/2006/main" name="ImageDescriptionAppendixSlideMaster">
  <a:themeElements>
    <a:clrScheme name="Custom 20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002D0E3A-676D-4160-97AC-45FBF1A959AE}"/>
    </a:ext>
  </a:extLst>
</a:theme>
</file>

<file path=ppt/theme/theme6.xml><?xml version="1.0" encoding="utf-8"?>
<a:theme xmlns:a="http://schemas.openxmlformats.org/drawingml/2006/main" name="1_ImageDescriptionAppendixSlideMaster">
  <a:themeElements>
    <a:clrScheme name="Custom 20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002D0E3A-676D-4160-97AC-45FBF1A959AE}"/>
    </a:ext>
  </a:extLst>
</a:theme>
</file>

<file path=ppt/theme/theme7.xml><?xml version="1.0" encoding="utf-8"?>
<a:theme xmlns:a="http://schemas.openxmlformats.org/drawingml/2006/main" name="FIRST, BREAK, LAST slides 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MHHE_Generic Accessible PPT Template_Editorial_v11_2020</Template>
  <TotalTime>5687</TotalTime>
  <Words>2638</Words>
  <Application>Microsoft Office PowerPoint</Application>
  <PresentationFormat>Ekran Gösterisi (4:3)</PresentationFormat>
  <Paragraphs>368</Paragraphs>
  <Slides>62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7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62</vt:i4>
      </vt:variant>
    </vt:vector>
  </HeadingPairs>
  <TitlesOfParts>
    <vt:vector size="75" baseType="lpstr">
      <vt:lpstr>Arial</vt:lpstr>
      <vt:lpstr>ArumSans Bd</vt:lpstr>
      <vt:lpstr>ArumSans Bold</vt:lpstr>
      <vt:lpstr>ArumSans Regular</vt:lpstr>
      <vt:lpstr>Calibri</vt:lpstr>
      <vt:lpstr>Title Slides Master</vt:lpstr>
      <vt:lpstr>MainContentSlideMaster</vt:lpstr>
      <vt:lpstr>ClosingMaster</vt:lpstr>
      <vt:lpstr>DividerSlideMaster</vt:lpstr>
      <vt:lpstr>ImageDescriptionAppendixSlideMaster</vt:lpstr>
      <vt:lpstr>1_ImageDescriptionAppendixSlideMaster</vt:lpstr>
      <vt:lpstr>FIRST, BREAK, LAST slides </vt:lpstr>
      <vt:lpstr>Equation</vt:lpstr>
      <vt:lpstr>Fundamentals of Corporate Finance, 11th Edition</vt:lpstr>
      <vt:lpstr>Topics Covered</vt:lpstr>
      <vt:lpstr>Future Values and Compound Interest 1</vt:lpstr>
      <vt:lpstr>Future Values and Compound Interest 2</vt:lpstr>
      <vt:lpstr>Future Values and Compound Interest 3</vt:lpstr>
      <vt:lpstr>Future Values and Compound Interest 4</vt:lpstr>
      <vt:lpstr>Future Values and Compound Interest 5</vt:lpstr>
      <vt:lpstr>Future Values and Compound Interest 6</vt:lpstr>
      <vt:lpstr>Future Values and Compound Interest 7</vt:lpstr>
      <vt:lpstr>Future Values and Compound Interest 8</vt:lpstr>
      <vt:lpstr>Manhattan Island Sale</vt:lpstr>
      <vt:lpstr>Present Values 1</vt:lpstr>
      <vt:lpstr>Present Values 2</vt:lpstr>
      <vt:lpstr>Present Values 3</vt:lpstr>
      <vt:lpstr>Present Values 4</vt:lpstr>
      <vt:lpstr>Present Values 5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Present Values 6</vt:lpstr>
      <vt:lpstr>The Statement of Cash Flows</vt:lpstr>
      <vt:lpstr>Time Value of Money (Applications) 1</vt:lpstr>
      <vt:lpstr>Time Value of Money (Applications) 2</vt:lpstr>
      <vt:lpstr>Time Value of Money (Applications) 3</vt:lpstr>
      <vt:lpstr>Future Value of Multiple Cash Flows</vt:lpstr>
      <vt:lpstr>Present Value of Multiple Cash Flows 1</vt:lpstr>
      <vt:lpstr>Present Value of Multiple Cash Flows 2</vt:lpstr>
      <vt:lpstr>Present Value of Multiple Cash Flows 3</vt:lpstr>
      <vt:lpstr>Calculations: Part 1 – Spreadsheets</vt:lpstr>
      <vt:lpstr>Calculations: Part 1 – Financial Calculators 1</vt:lpstr>
      <vt:lpstr>Calculations: Part 1 – Financial Calculators 2</vt:lpstr>
      <vt:lpstr>Calculations: Part 1 – Financial Calculators 3</vt:lpstr>
      <vt:lpstr>Perpetuities and Annuities 1</vt:lpstr>
      <vt:lpstr>Perpetuities and Annuities 2</vt:lpstr>
      <vt:lpstr>Perpetuities and Annuities 3</vt:lpstr>
      <vt:lpstr>Perpetuities and Annuities 4</vt:lpstr>
      <vt:lpstr>Perpetuities and Annuities 5</vt:lpstr>
      <vt:lpstr>Perpetuities and Annuities 6</vt:lpstr>
      <vt:lpstr>Perpetuities and Annuities 7</vt:lpstr>
      <vt:lpstr>Perpetuities and Annuities 8</vt:lpstr>
      <vt:lpstr>Perpetuities and Annuities 9</vt:lpstr>
      <vt:lpstr>Perpetuities and Annuities 10</vt:lpstr>
      <vt:lpstr>Perpetuities and Annuities 11</vt:lpstr>
      <vt:lpstr>Perpetuities and Annuities 12</vt:lpstr>
      <vt:lpstr>Annuities Due 1</vt:lpstr>
      <vt:lpstr>Annuities Due 2</vt:lpstr>
      <vt:lpstr>Calculations: Part 2 – Financial Calculators 1</vt:lpstr>
      <vt:lpstr>Calculations: Part 2 – Financial Calculators 2</vt:lpstr>
      <vt:lpstr>Effective Interest Rates 1</vt:lpstr>
      <vt:lpstr>Effective Interest Rates 2</vt:lpstr>
      <vt:lpstr>Effective Interest Rates 3</vt:lpstr>
      <vt:lpstr>E A R and Financial Calculators</vt:lpstr>
      <vt:lpstr>A P R and Financial Calculators</vt:lpstr>
      <vt:lpstr>Inflation 1</vt:lpstr>
      <vt:lpstr>Inflation 2</vt:lpstr>
      <vt:lpstr>Inflation 3</vt:lpstr>
      <vt:lpstr>Inflation 4</vt:lpstr>
      <vt:lpstr>Inflation 5</vt:lpstr>
    </vt:vector>
  </TitlesOfParts>
  <Company>McGraw 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5: The Time Value Of Money, 11th Edition</dc:title>
  <dc:creator>ASUS</dc:creator>
  <cp:lastModifiedBy>Ayşegül  KURTULGAN</cp:lastModifiedBy>
  <cp:revision>336</cp:revision>
  <dcterms:created xsi:type="dcterms:W3CDTF">2021-07-01T13:49:16Z</dcterms:created>
  <dcterms:modified xsi:type="dcterms:W3CDTF">2022-04-27T11:51:48Z</dcterms:modified>
</cp:coreProperties>
</file>