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50"/>
  </p:notesMasterIdLst>
  <p:handoutMasterIdLst>
    <p:handoutMasterId r:id="rId51"/>
  </p:handoutMasterIdLst>
  <p:sldIdLst>
    <p:sldId id="417" r:id="rId2"/>
    <p:sldId id="409" r:id="rId3"/>
    <p:sldId id="410" r:id="rId4"/>
    <p:sldId id="408" r:id="rId5"/>
    <p:sldId id="411" r:id="rId6"/>
    <p:sldId id="412" r:id="rId7"/>
    <p:sldId id="413" r:id="rId8"/>
    <p:sldId id="414" r:id="rId9"/>
    <p:sldId id="415" r:id="rId10"/>
    <p:sldId id="259" r:id="rId11"/>
    <p:sldId id="372" r:id="rId12"/>
    <p:sldId id="330" r:id="rId13"/>
    <p:sldId id="367" r:id="rId14"/>
    <p:sldId id="333" r:id="rId15"/>
    <p:sldId id="332" r:id="rId16"/>
    <p:sldId id="306" r:id="rId17"/>
    <p:sldId id="364" r:id="rId18"/>
    <p:sldId id="334" r:id="rId19"/>
    <p:sldId id="335" r:id="rId20"/>
    <p:sldId id="395" r:id="rId21"/>
    <p:sldId id="396" r:id="rId22"/>
    <p:sldId id="397" r:id="rId23"/>
    <p:sldId id="381" r:id="rId24"/>
    <p:sldId id="398" r:id="rId25"/>
    <p:sldId id="399" r:id="rId26"/>
    <p:sldId id="382" r:id="rId27"/>
    <p:sldId id="404" r:id="rId28"/>
    <p:sldId id="405" r:id="rId29"/>
    <p:sldId id="406" r:id="rId30"/>
    <p:sldId id="315" r:id="rId31"/>
    <p:sldId id="383" r:id="rId32"/>
    <p:sldId id="360" r:id="rId33"/>
    <p:sldId id="361" r:id="rId34"/>
    <p:sldId id="362" r:id="rId35"/>
    <p:sldId id="402" r:id="rId36"/>
    <p:sldId id="340" r:id="rId37"/>
    <p:sldId id="301" r:id="rId38"/>
    <p:sldId id="349" r:id="rId39"/>
    <p:sldId id="324" r:id="rId40"/>
    <p:sldId id="325" r:id="rId41"/>
    <p:sldId id="326" r:id="rId42"/>
    <p:sldId id="293" r:id="rId43"/>
    <p:sldId id="327" r:id="rId44"/>
    <p:sldId id="291" r:id="rId45"/>
    <p:sldId id="284" r:id="rId46"/>
    <p:sldId id="285" r:id="rId47"/>
    <p:sldId id="317" r:id="rId48"/>
    <p:sldId id="419" r:id="rId49"/>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93" autoAdjust="0"/>
    <p:restoredTop sz="86856" autoAdjust="0"/>
  </p:normalViewPr>
  <p:slideViewPr>
    <p:cSldViewPr>
      <p:cViewPr>
        <p:scale>
          <a:sx n="50" d="100"/>
          <a:sy n="50" d="100"/>
        </p:scale>
        <p:origin x="-58" y="34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E6C2230-1C98-4268-AE9E-FA59F026644E}" type="datetimeFigureOut">
              <a:rPr lang="tr-TR" smtClean="0"/>
              <a:pPr/>
              <a:t>08.11.2017</a:t>
            </a:fld>
            <a:endParaRPr lang="tr-TR"/>
          </a:p>
        </p:txBody>
      </p:sp>
      <p:sp>
        <p:nvSpPr>
          <p:cNvPr id="4" name="Altbilgi Yer Tutucusu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DF1B59C-FA7B-4BE0-8B97-016DE1F5DA9A}" type="slidenum">
              <a:rPr lang="tr-TR" smtClean="0"/>
              <a:pPr/>
              <a:t>‹#›</a:t>
            </a:fld>
            <a:endParaRPr lang="tr-TR"/>
          </a:p>
        </p:txBody>
      </p:sp>
    </p:spTree>
    <p:extLst>
      <p:ext uri="{BB962C8B-B14F-4D97-AF65-F5344CB8AC3E}">
        <p14:creationId xmlns:p14="http://schemas.microsoft.com/office/powerpoint/2010/main" xmlns="" val="7860411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A8DB3E9-A05B-43BE-8E9D-F8E5ADEB349C}" type="datetimeFigureOut">
              <a:rPr lang="tr-TR" smtClean="0"/>
              <a:pPr/>
              <a:t>08.11.2017</a:t>
            </a:fld>
            <a:endParaRPr lang="tr-TR"/>
          </a:p>
        </p:txBody>
      </p:sp>
      <p:sp>
        <p:nvSpPr>
          <p:cNvPr id="4" name="3 Slayt Görüntüsü Yer Tutucusu"/>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D597986-93AB-42EC-8F63-8638A554B3DB}" type="slidenum">
              <a:rPr lang="tr-TR" smtClean="0"/>
              <a:pPr/>
              <a:t>‹#›</a:t>
            </a:fld>
            <a:endParaRPr lang="tr-TR"/>
          </a:p>
        </p:txBody>
      </p:sp>
    </p:spTree>
    <p:extLst>
      <p:ext uri="{BB962C8B-B14F-4D97-AF65-F5344CB8AC3E}">
        <p14:creationId xmlns:p14="http://schemas.microsoft.com/office/powerpoint/2010/main" xmlns="" val="288111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5B67C77-952A-4180-81FB-41872C99A2C6}" type="slidenum">
              <a:rPr lang="tr-TR" smtClean="0"/>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B9229F2B-FF63-4C2B-A563-C621B6411438}" type="slidenum">
              <a:rPr lang="en-GB" smtClean="0">
                <a:latin typeface="Arial" pitchFamily="34" charset="0"/>
              </a:rPr>
              <a:pPr>
                <a:defRPr/>
              </a:pPr>
              <a:t>23</a:t>
            </a:fld>
            <a:endParaRPr lang="en-GB" smtClean="0">
              <a:latin typeface="Arial" pitchFamily="34" charset="0"/>
            </a:endParaRPr>
          </a:p>
        </p:txBody>
      </p:sp>
      <p:sp>
        <p:nvSpPr>
          <p:cNvPr id="47107"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243F2951-3EA7-4CD8-B288-606C64159048}" type="slidenum">
              <a:rPr lang="en-US">
                <a:latin typeface="Times New Roman" pitchFamily="18" charset="0"/>
              </a:rPr>
              <a:pPr algn="r" eaLnBrk="0" hangingPunct="0"/>
              <a:t>23</a:t>
            </a:fld>
            <a:endParaRPr lang="en-US">
              <a:latin typeface="Times New Roman" pitchFamily="18" charset="0"/>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p:spPr>
        <p:txBody>
          <a:bodyPr/>
          <a:lstStyle/>
          <a:p>
            <a:pPr eaLnBrk="1" hangingPunct="1">
              <a:spcBef>
                <a:spcPct val="0"/>
              </a:spcBef>
            </a:pPr>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4962DA1E-AA70-4FD4-A27C-D71119780205}" type="slidenum">
              <a:rPr lang="en-US" smtClean="0">
                <a:latin typeface="Arial" pitchFamily="34" charset="0"/>
              </a:rPr>
              <a:pPr>
                <a:defRPr/>
              </a:pPr>
              <a:t>26</a:t>
            </a:fld>
            <a:endParaRPr lang="en-US"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15190B07-0321-479F-B7DC-1F7F2157489F}" type="slidenum">
              <a:rPr lang="en-GB" smtClean="0">
                <a:latin typeface="Arial" pitchFamily="34" charset="0"/>
              </a:rPr>
              <a:pPr>
                <a:defRPr/>
              </a:pPr>
              <a:t>31</a:t>
            </a:fld>
            <a:endParaRPr lang="en-GB" smtClean="0">
              <a:latin typeface="Arial" pitchFamily="34" charset="0"/>
            </a:endParaRPr>
          </a:p>
        </p:txBody>
      </p:sp>
      <p:sp>
        <p:nvSpPr>
          <p:cNvPr id="49155"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0320F949-E5E9-4375-952D-A8A9CE77DF5E}" type="slidenum">
              <a:rPr lang="en-US">
                <a:latin typeface="Times New Roman" pitchFamily="18" charset="0"/>
              </a:rPr>
              <a:pPr algn="r" eaLnBrk="0" hangingPunct="0"/>
              <a:t>31</a:t>
            </a:fld>
            <a:endParaRPr lang="en-US">
              <a:latin typeface="Times New Roman" pitchFamily="18" charset="0"/>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p:spPr>
        <p:txBody>
          <a:bodyPr/>
          <a:lstStyle/>
          <a:p>
            <a:pPr eaLnBrk="1" hangingPunct="1">
              <a:spcBef>
                <a:spcPct val="0"/>
              </a:spcBef>
            </a:pPr>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p:txBody>
          <a:bodyPr/>
          <a:lstStyle/>
          <a:p>
            <a:pPr>
              <a:defRPr/>
            </a:pPr>
            <a:fld id="{BA803421-45F3-4724-A055-73B697831B68}" type="slidenum">
              <a:rPr lang="en-GB" smtClean="0">
                <a:latin typeface="Arial" pitchFamily="34" charset="0"/>
              </a:rPr>
              <a:pPr>
                <a:defRPr/>
              </a:pPr>
              <a:t>33</a:t>
            </a:fld>
            <a:endParaRPr lang="en-GB" smtClean="0">
              <a:latin typeface="Arial" pitchFamily="34" charset="0"/>
            </a:endParaRPr>
          </a:p>
        </p:txBody>
      </p:sp>
      <p:sp>
        <p:nvSpPr>
          <p:cNvPr id="51203"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CEB66CBF-12CA-45D4-8B73-659896169CBB}" type="slidenum">
              <a:rPr lang="en-US">
                <a:latin typeface="Times New Roman" pitchFamily="18" charset="0"/>
              </a:rPr>
              <a:pPr algn="r" eaLnBrk="0" hangingPunct="0"/>
              <a:t>33</a:t>
            </a:fld>
            <a:endParaRPr lang="en-US">
              <a:latin typeface="Times New Roman" pitchFamily="18"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pPr eaLnBrk="1" hangingPunct="1">
              <a:spcBef>
                <a:spcPct val="0"/>
              </a:spcBef>
            </a:pPr>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352D408B-2F4D-4CAF-849E-B42E3F773D43}" type="slidenum">
              <a:rPr lang="en-GB" smtClean="0">
                <a:latin typeface="Arial" pitchFamily="34" charset="0"/>
              </a:rPr>
              <a:pPr>
                <a:defRPr/>
              </a:pPr>
              <a:t>34</a:t>
            </a:fld>
            <a:endParaRPr lang="en-GB" smtClean="0">
              <a:latin typeface="Arial" pitchFamily="34" charset="0"/>
            </a:endParaRPr>
          </a:p>
        </p:txBody>
      </p:sp>
      <p:sp>
        <p:nvSpPr>
          <p:cNvPr id="52227"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5E24D8A9-C4F1-464B-B6AB-3F429929BB8E}" type="slidenum">
              <a:rPr lang="en-US">
                <a:latin typeface="Times New Roman" pitchFamily="18" charset="0"/>
              </a:rPr>
              <a:pPr algn="r" eaLnBrk="0" hangingPunct="0"/>
              <a:t>34</a:t>
            </a:fld>
            <a:endParaRPr lang="en-US">
              <a:latin typeface="Times New Roman" pitchFamily="18"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pPr eaLnBrk="1" hangingPunct="1">
              <a:spcBef>
                <a:spcPct val="0"/>
              </a:spcBef>
            </a:pPr>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p:txBody>
          <a:bodyPr/>
          <a:lstStyle/>
          <a:p>
            <a:pPr>
              <a:defRPr/>
            </a:pPr>
            <a:fld id="{352D408B-2F4D-4CAF-849E-B42E3F773D43}" type="slidenum">
              <a:rPr lang="en-GB" smtClean="0">
                <a:latin typeface="Arial" pitchFamily="34" charset="0"/>
              </a:rPr>
              <a:pPr>
                <a:defRPr/>
              </a:pPr>
              <a:t>35</a:t>
            </a:fld>
            <a:endParaRPr lang="en-GB" smtClean="0">
              <a:latin typeface="Arial" pitchFamily="34" charset="0"/>
            </a:endParaRPr>
          </a:p>
        </p:txBody>
      </p:sp>
      <p:sp>
        <p:nvSpPr>
          <p:cNvPr id="52227"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5E24D8A9-C4F1-464B-B6AB-3F429929BB8E}" type="slidenum">
              <a:rPr lang="en-US">
                <a:latin typeface="Times New Roman" pitchFamily="18" charset="0"/>
              </a:rPr>
              <a:pPr algn="r" eaLnBrk="0" hangingPunct="0"/>
              <a:t>35</a:t>
            </a:fld>
            <a:endParaRPr lang="en-US">
              <a:latin typeface="Times New Roman" pitchFamily="18" charset="0"/>
            </a:endParaRPr>
          </a:p>
        </p:txBody>
      </p:sp>
      <p:sp>
        <p:nvSpPr>
          <p:cNvPr id="52228" name="Rectangle 2"/>
          <p:cNvSpPr>
            <a:spLocks noGrp="1" noRot="1" noChangeAspect="1" noChangeArrowheads="1" noTextEdit="1"/>
          </p:cNvSpPr>
          <p:nvPr>
            <p:ph type="sldImg"/>
          </p:nvPr>
        </p:nvSpPr>
        <p:spPr>
          <a:ln/>
        </p:spPr>
      </p:sp>
      <p:sp>
        <p:nvSpPr>
          <p:cNvPr id="52229" name="Rectangle 3"/>
          <p:cNvSpPr>
            <a:spLocks noGrp="1" noChangeArrowheads="1"/>
          </p:cNvSpPr>
          <p:nvPr>
            <p:ph type="body" idx="1"/>
          </p:nvPr>
        </p:nvSpPr>
        <p:spPr>
          <a:noFill/>
          <a:ln/>
        </p:spPr>
        <p:txBody>
          <a:bodyPr/>
          <a:lstStyle/>
          <a:p>
            <a:pPr eaLnBrk="1" hangingPunct="1">
              <a:spcBef>
                <a:spcPct val="0"/>
              </a:spcBef>
            </a:pPr>
            <a:endParaRPr lang="en-GB"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61FAA4-8D91-4B46-A127-3991D53E9207}" type="slidenum">
              <a:rPr lang="en-US" smtClean="0"/>
              <a:pPr fontAlgn="base">
                <a:spcBef>
                  <a:spcPct val="0"/>
                </a:spcBef>
                <a:spcAft>
                  <a:spcPct val="0"/>
                </a:spcAft>
                <a:defRPr/>
              </a:pPr>
              <a:t>37</a:t>
            </a:fld>
            <a:endParaRPr lang="en-US" smtClean="0"/>
          </a:p>
        </p:txBody>
      </p:sp>
      <p:sp>
        <p:nvSpPr>
          <p:cNvPr id="244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4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24E14-FDD7-4F98-8DBC-065C61D9DB2F}" type="slidenum">
              <a:rPr lang="tr-TR"/>
              <a:pPr/>
              <a:t>2</a:t>
            </a:fld>
            <a:endParaRPr lang="tr-T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tr-TR"/>
          </a:p>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563ECC-612E-4AD1-AFD4-88B2974BAEDF}" type="slidenum">
              <a:rPr lang="tr-TR"/>
              <a:pPr/>
              <a:t>3</a:t>
            </a:fld>
            <a:endParaRPr lang="tr-TR"/>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eaLnBrk="1" hangingPunct="1">
              <a:lnSpc>
                <a:spcPct val="80000"/>
              </a:lnSpc>
              <a:buFont typeface="Arial" pitchFamily="34" charset="0"/>
              <a:buNone/>
            </a:pPr>
            <a:r>
              <a:rPr lang="tr-TR" sz="1200" dirty="0" smtClean="0"/>
              <a:t>Bu etkenler, malın fiyatı, tüketici geliri ve ilişkili malın fiyatı olarak sıralanabilir.</a:t>
            </a:r>
          </a:p>
          <a:p>
            <a:pPr algn="just" eaLnBrk="1" hangingPunct="1">
              <a:buFont typeface="Wingdings" pitchFamily="2" charset="2"/>
              <a:buChar char="§"/>
            </a:pPr>
            <a:r>
              <a:rPr lang="tr-TR" sz="1200" dirty="0" smtClean="0"/>
              <a:t>Esneklik</a:t>
            </a:r>
          </a:p>
          <a:p>
            <a:pPr algn="just" eaLnBrk="1" hangingPunct="1">
              <a:buFont typeface="Wingdings" pitchFamily="2" charset="2"/>
              <a:buChar char="§"/>
            </a:pPr>
            <a:r>
              <a:rPr lang="tr-TR" sz="1200" dirty="0" smtClean="0"/>
              <a:t>Talebin fiyat esnekliği, talebin gelir esnekliği</a:t>
            </a:r>
          </a:p>
          <a:p>
            <a:pPr algn="just" eaLnBrk="1" hangingPunct="1">
              <a:buFont typeface="Wingdings" pitchFamily="2" charset="2"/>
              <a:buChar char="§"/>
            </a:pPr>
            <a:r>
              <a:rPr lang="tr-TR" sz="1200" dirty="0" smtClean="0"/>
              <a:t>Çapraz fiyat esnekliği</a:t>
            </a:r>
          </a:p>
          <a:p>
            <a:pPr algn="just" eaLnBrk="1" hangingPunct="1">
              <a:buFont typeface="Wingdings" pitchFamily="2" charset="2"/>
              <a:buChar char="§"/>
            </a:pPr>
            <a:r>
              <a:rPr lang="tr-TR" sz="1200" dirty="0" smtClean="0"/>
              <a:t>Talep esnekliğini etkileyen faktörlerden bahsedilecek</a:t>
            </a:r>
          </a:p>
          <a:p>
            <a:endParaRPr lang="tr-TR" dirty="0"/>
          </a:p>
        </p:txBody>
      </p:sp>
      <p:sp>
        <p:nvSpPr>
          <p:cNvPr id="4" name="3 Slayt Numarası Yer Tutucusu"/>
          <p:cNvSpPr>
            <a:spLocks noGrp="1"/>
          </p:cNvSpPr>
          <p:nvPr>
            <p:ph type="sldNum" sz="quarter" idx="10"/>
          </p:nvPr>
        </p:nvSpPr>
        <p:spPr/>
        <p:txBody>
          <a:bodyPr/>
          <a:lstStyle/>
          <a:p>
            <a:fld id="{55DDC127-8040-4D67-932C-A36B43858BBE}" type="slidenum">
              <a:rPr lang="tr-TR" smtClean="0"/>
              <a:pPr/>
              <a:t>5</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597986-93AB-42EC-8F63-8638A554B3DB}" type="slidenum">
              <a:rPr lang="tr-TR" smtClean="0"/>
              <a:pPr/>
              <a:t>7</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09F5B498-371E-4D7D-B9A8-7DDEAA247F99}" type="slidenum">
              <a:rPr lang="en-GB" smtClean="0">
                <a:latin typeface="Arial" pitchFamily="34" charset="0"/>
              </a:rPr>
              <a:pPr>
                <a:defRPr/>
              </a:pPr>
              <a:t>13</a:t>
            </a:fld>
            <a:endParaRPr lang="en-GB" smtClean="0">
              <a:latin typeface="Arial" pitchFamily="34" charset="0"/>
            </a:endParaRPr>
          </a:p>
        </p:txBody>
      </p:sp>
      <p:sp>
        <p:nvSpPr>
          <p:cNvPr id="44035"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anchor="b"/>
          <a:lstStyle/>
          <a:p>
            <a:pPr algn="r" eaLnBrk="0" hangingPunct="0"/>
            <a:fld id="{11E4B7BB-5278-4FC3-B00B-16536DC9E151}" type="slidenum">
              <a:rPr lang="en-US">
                <a:latin typeface="Times New Roman" pitchFamily="18" charset="0"/>
              </a:rPr>
              <a:pPr algn="r" eaLnBrk="0" hangingPunct="0"/>
              <a:t>13</a:t>
            </a:fld>
            <a:endParaRPr lang="en-US">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spcBef>
                <a:spcPct val="0"/>
              </a:spcBef>
            </a:pPr>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347A83-C76A-49BA-8A8D-187A01788B1F}" type="slidenum">
              <a:rPr lang="en-US"/>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8D597986-93AB-42EC-8F63-8638A554B3DB}" type="slidenum">
              <a:rPr lang="tr-TR" smtClean="0"/>
              <a:pPr/>
              <a:t>16</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tr-TR"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497F25-FF3D-4349-94E2-40B641DA21DC}" type="slidenum">
              <a:rPr lang="en-US"/>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88BB95E2-255B-4770-8709-C2DB6515E5A8}" type="datetime1">
              <a:rPr lang="tr-TR" smtClean="0"/>
              <a:pPr/>
              <a:t>08.11.2017</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226D1F75-BEA5-4B54-8634-CEA60045CF36}"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370461AC-00F6-4450-9D73-5A47A4A96734}" type="datetime1">
              <a:rPr lang="tr-TR" smtClean="0"/>
              <a:pPr/>
              <a:t>08.11.2017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6D1F75-BEA5-4B54-8634-CEA60045CF3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16AE0229-557D-47F4-894F-6E3CA4125B29}" type="datetime1">
              <a:rPr lang="tr-TR" smtClean="0"/>
              <a:pPr/>
              <a:t>08.11.2017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6D1F75-BEA5-4B54-8634-CEA60045CF36}"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5013" y="573088"/>
            <a:ext cx="7672387" cy="6858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2475" y="1447800"/>
            <a:ext cx="3857625"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3857625"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7FA12A4D-13C2-4E02-B338-67D3036CF1D8}" type="datetime1">
              <a:rPr lang="tr-TR" smtClean="0"/>
              <a:pPr/>
              <a:t>08.11.2017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26D1F75-BEA5-4B54-8634-CEA60045CF36}"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92D5239F-6B7E-44C5-80ED-2C4B4F3EDD19}" type="datetime1">
              <a:rPr lang="tr-TR" smtClean="0"/>
              <a:pPr/>
              <a:t>08.11.2017</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226D1F75-BEA5-4B54-8634-CEA60045CF3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462DF2C5-1417-43D3-9683-DC07CAA9E691}" type="datetime1">
              <a:rPr lang="tr-TR" smtClean="0"/>
              <a:pPr/>
              <a:t>08.11.2017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6D1F75-BEA5-4B54-8634-CEA60045CF36}"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A4724746-6C93-4ACC-849F-77FF568BA7BC}" type="datetime1">
              <a:rPr lang="tr-TR" smtClean="0"/>
              <a:pPr/>
              <a:t>08.11.2017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26D1F75-BEA5-4B54-8634-CEA60045CF36}"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175E61A3-57EF-4A79-9876-48D8F2E14200}" type="datetime1">
              <a:rPr lang="tr-TR" smtClean="0"/>
              <a:pPr/>
              <a:t>08.11.2017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26D1F75-BEA5-4B54-8634-CEA60045CF3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8020620-3213-4CB3-88DC-85BBD9B17C2A}" type="datetime1">
              <a:rPr lang="tr-TR" smtClean="0"/>
              <a:pPr/>
              <a:t>08.11.2017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26D1F75-BEA5-4B54-8634-CEA60045CF3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74DBA369-BCF9-429A-AD0E-13B3822F9FA3}" type="datetime1">
              <a:rPr lang="tr-TR" smtClean="0"/>
              <a:pPr/>
              <a:t>08.11.2017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26D1F75-BEA5-4B54-8634-CEA60045CF36}"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05BB1252-30DE-42BE-BB0A-552045E7E83D}" type="datetime1">
              <a:rPr lang="tr-TR" smtClean="0"/>
              <a:pPr/>
              <a:t>08.11.2017</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226D1F75-BEA5-4B54-8634-CEA60045CF36}"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FBD0962-8988-4A32-9B0F-49BB67E3E166}" type="datetime1">
              <a:rPr lang="tr-TR" smtClean="0"/>
              <a:pPr/>
              <a:t>08.11.2017</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226D1F75-BEA5-4B54-8634-CEA60045CF3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oleObject" Target="../embeddings/oleObject10.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8.v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10.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5.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433545" y="122729"/>
            <a:ext cx="227690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6">
                    <a:lumMod val="50000"/>
                  </a:schemeClr>
                </a:solidFill>
                <a:effectLst/>
                <a:latin typeface="Arial Narrow" pitchFamily="34" charset="0"/>
                <a:ea typeface="Arial Unicode MS" pitchFamily="34" charset="-128"/>
                <a:cs typeface="Arial" pitchFamily="34" charset="0"/>
              </a:rPr>
              <a:t>T.C. </a:t>
            </a:r>
            <a:endParaRPr lang="tr-TR" sz="1600" b="1" dirty="0">
              <a:solidFill>
                <a:schemeClr val="accent6">
                  <a:lumMod val="50000"/>
                </a:schemeClr>
              </a:solidFill>
              <a:latin typeface="Arial Narrow" pitchFamily="34" charset="0"/>
              <a:ea typeface="Arial Unicode MS"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smtClean="0">
                <a:ln>
                  <a:noFill/>
                </a:ln>
                <a:solidFill>
                  <a:schemeClr val="accent6">
                    <a:lumMod val="50000"/>
                  </a:schemeClr>
                </a:solidFill>
                <a:effectLst/>
                <a:latin typeface="Arial Narrow" pitchFamily="34" charset="0"/>
                <a:ea typeface="Arial Unicode MS" pitchFamily="34" charset="-128"/>
                <a:cs typeface="Arial" pitchFamily="34" charset="0"/>
              </a:rPr>
              <a:t>ÇAĞ ÜNİVERSİTESİ</a:t>
            </a:r>
            <a:endParaRPr kumimoji="0" lang="tr-TR" sz="1050" b="1" i="0" u="none" strike="noStrike" cap="none" normalizeH="0" baseline="0" dirty="0" smtClean="0">
              <a:ln>
                <a:noFill/>
              </a:ln>
              <a:solidFill>
                <a:schemeClr val="accent6">
                  <a:lumMod val="50000"/>
                </a:schemeClr>
              </a:solidFill>
              <a:effectLst/>
              <a:latin typeface="Arial Narrow" pitchFamily="34" charset="0"/>
              <a:ea typeface="Arial Unicode MS" pitchFamily="34" charset="-128"/>
              <a:cs typeface="Arial" pitchFamily="34" charset="0"/>
            </a:endParaRPr>
          </a:p>
        </p:txBody>
      </p:sp>
      <p:sp>
        <p:nvSpPr>
          <p:cNvPr id="6" name="Rectangle 3"/>
          <p:cNvSpPr>
            <a:spLocks noGrp="1" noChangeArrowheads="1"/>
          </p:cNvSpPr>
          <p:nvPr>
            <p:ph type="subTitle" idx="1"/>
          </p:nvPr>
        </p:nvSpPr>
        <p:spPr>
          <a:xfrm>
            <a:off x="3923928" y="6353944"/>
            <a:ext cx="1349896" cy="504056"/>
          </a:xfrm>
        </p:spPr>
        <p:txBody>
          <a:bodyPr>
            <a:normAutofit/>
          </a:bodyPr>
          <a:lstStyle/>
          <a:p>
            <a:pPr algn="ctr"/>
            <a:r>
              <a:rPr lang="tr-TR" sz="1100" b="1" dirty="0" smtClean="0">
                <a:solidFill>
                  <a:schemeClr val="bg2">
                    <a:lumMod val="25000"/>
                  </a:schemeClr>
                </a:solidFill>
                <a:latin typeface="Georgia" pitchFamily="18" charset="0"/>
              </a:rPr>
              <a:t>Mersin</a:t>
            </a:r>
            <a:br>
              <a:rPr lang="tr-TR" sz="1100" b="1" dirty="0" smtClean="0">
                <a:solidFill>
                  <a:schemeClr val="bg2">
                    <a:lumMod val="25000"/>
                  </a:schemeClr>
                </a:solidFill>
                <a:latin typeface="Georgia" pitchFamily="18" charset="0"/>
              </a:rPr>
            </a:br>
            <a:r>
              <a:rPr lang="tr-TR" sz="1100" b="1" dirty="0" smtClean="0">
                <a:solidFill>
                  <a:schemeClr val="bg2">
                    <a:lumMod val="25000"/>
                  </a:schemeClr>
                </a:solidFill>
                <a:latin typeface="Georgia" pitchFamily="18" charset="0"/>
              </a:rPr>
              <a:t>2017</a:t>
            </a:r>
            <a:endParaRPr lang="en-US" sz="1100" b="1" dirty="0">
              <a:solidFill>
                <a:schemeClr val="bg2">
                  <a:lumMod val="25000"/>
                </a:schemeClr>
              </a:solidFill>
              <a:latin typeface="Georgia" pitchFamily="18" charset="0"/>
            </a:endParaRPr>
          </a:p>
        </p:txBody>
      </p:sp>
      <p:sp>
        <p:nvSpPr>
          <p:cNvPr id="8" name="7 Başlık"/>
          <p:cNvSpPr>
            <a:spLocks noGrp="1"/>
          </p:cNvSpPr>
          <p:nvPr>
            <p:ph type="ctrTitle"/>
          </p:nvPr>
        </p:nvSpPr>
        <p:spPr>
          <a:xfrm>
            <a:off x="0" y="1268760"/>
            <a:ext cx="9144000" cy="2664296"/>
          </a:xfrm>
        </p:spPr>
        <p:txBody>
          <a:bodyPr>
            <a:normAutofit/>
          </a:bodyPr>
          <a:lstStyle/>
          <a:p>
            <a:pPr lvl="0" algn="ctr"/>
            <a:r>
              <a:rPr lang="tr-TR" sz="1800" dirty="0" smtClean="0">
                <a:solidFill>
                  <a:schemeClr val="accent6">
                    <a:lumMod val="50000"/>
                  </a:schemeClr>
                </a:solidFill>
                <a:latin typeface="Arial" pitchFamily="34" charset="0"/>
                <a:ea typeface="Calibri" pitchFamily="34" charset="0"/>
                <a:cs typeface="Arial" pitchFamily="34" charset="0"/>
              </a:rPr>
              <a:t>Ders Adı:</a:t>
            </a:r>
            <a:r>
              <a:rPr lang="tr-TR" sz="2800" b="1" dirty="0" smtClean="0">
                <a:latin typeface="Arial" pitchFamily="34" charset="0"/>
                <a:ea typeface="Calibri" pitchFamily="34" charset="0"/>
                <a:cs typeface="Arial" pitchFamily="34" charset="0"/>
              </a:rPr>
              <a:t/>
            </a:r>
            <a:br>
              <a:rPr lang="tr-TR" sz="2800" b="1" dirty="0" smtClean="0">
                <a:latin typeface="Arial" pitchFamily="34" charset="0"/>
                <a:ea typeface="Calibri" pitchFamily="34" charset="0"/>
                <a:cs typeface="Arial" pitchFamily="34" charset="0"/>
              </a:rPr>
            </a:br>
            <a:r>
              <a:rPr lang="tr-TR" sz="4800" b="1" dirty="0" smtClean="0">
                <a:solidFill>
                  <a:schemeClr val="tx1"/>
                </a:solidFill>
                <a:effectLst>
                  <a:outerShdw blurRad="38100" dist="38100" dir="2700000" algn="tl">
                    <a:srgbClr val="000000">
                      <a:alpha val="43137"/>
                    </a:srgbClr>
                  </a:outerShdw>
                </a:effectLst>
                <a:latin typeface="Arial" pitchFamily="34" charset="0"/>
                <a:ea typeface="Calibri" pitchFamily="34" charset="0"/>
                <a:cs typeface="Arial" pitchFamily="34" charset="0"/>
              </a:rPr>
              <a:t>GENEL EKONOMİ</a:t>
            </a:r>
            <a:r>
              <a:rPr lang="tr-TR" sz="4800" b="1" dirty="0" smtClean="0"/>
              <a:t/>
            </a:r>
            <a:br>
              <a:rPr lang="tr-TR" sz="4800" b="1" dirty="0" smtClean="0"/>
            </a:br>
            <a:r>
              <a:rPr lang="tr-TR" sz="2800" b="1" dirty="0" smtClean="0">
                <a:solidFill>
                  <a:schemeClr val="accent6">
                    <a:lumMod val="50000"/>
                  </a:schemeClr>
                </a:solidFill>
              </a:rPr>
              <a:t>(IKT 103)</a:t>
            </a:r>
            <a:r>
              <a:rPr lang="tr-TR" sz="4000" b="1" dirty="0" smtClean="0">
                <a:latin typeface="Arial" pitchFamily="34" charset="0"/>
                <a:cs typeface="Arial" pitchFamily="34" charset="0"/>
              </a:rPr>
              <a:t/>
            </a:r>
            <a:br>
              <a:rPr lang="tr-TR" sz="4000" b="1" dirty="0" smtClean="0">
                <a:latin typeface="Arial" pitchFamily="34" charset="0"/>
                <a:cs typeface="Arial" pitchFamily="34" charset="0"/>
              </a:rPr>
            </a:br>
            <a:endParaRPr lang="tr-TR" b="1" dirty="0">
              <a:latin typeface="Arial" pitchFamily="34" charset="0"/>
              <a:cs typeface="Arial" pitchFamily="34" charset="0"/>
            </a:endParaRPr>
          </a:p>
        </p:txBody>
      </p:sp>
      <p:sp>
        <p:nvSpPr>
          <p:cNvPr id="7" name="6 Dikdörtgen"/>
          <p:cNvSpPr/>
          <p:nvPr/>
        </p:nvSpPr>
        <p:spPr>
          <a:xfrm>
            <a:off x="4194465" y="3645024"/>
            <a:ext cx="737575" cy="1200329"/>
          </a:xfrm>
          <a:prstGeom prst="rect">
            <a:avLst/>
          </a:prstGeom>
          <a:ln w="76200">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tr-TR" sz="3200" b="1" spc="-300" smtClean="0">
                <a:solidFill>
                  <a:schemeClr val="bg2">
                    <a:lumMod val="25000"/>
                  </a:schemeClr>
                </a:solidFill>
                <a:effectLst>
                  <a:outerShdw blurRad="38100" dist="38100" dir="2700000" algn="tl">
                    <a:srgbClr val="000000">
                      <a:alpha val="43137"/>
                    </a:srgbClr>
                  </a:outerShdw>
                </a:effectLst>
              </a:rPr>
              <a:t> </a:t>
            </a:r>
            <a:r>
              <a:rPr lang="tr-TR" sz="7200" b="1" spc="100" dirty="0" smtClean="0">
                <a:solidFill>
                  <a:schemeClr val="bg2">
                    <a:lumMod val="25000"/>
                  </a:schemeClr>
                </a:solidFill>
                <a:effectLst>
                  <a:outerShdw blurRad="38100" dist="38100" dir="2700000" algn="tl">
                    <a:srgbClr val="000000">
                      <a:alpha val="43137"/>
                    </a:srgbClr>
                  </a:outerShdw>
                </a:effectLst>
              </a:rPr>
              <a:t>5</a:t>
            </a:r>
            <a:endParaRPr lang="tr-TR" sz="7200" b="1" dirty="0">
              <a:solidFill>
                <a:schemeClr val="bg2">
                  <a:lumMod val="25000"/>
                </a:schemeClr>
              </a:solidFill>
              <a:effectLst>
                <a:outerShdw blurRad="38100" dist="38100" dir="2700000" algn="tl">
                  <a:srgbClr val="000000">
                    <a:alpha val="43137"/>
                  </a:srgbClr>
                </a:outerShdw>
              </a:effectLst>
            </a:endParaRPr>
          </a:p>
        </p:txBody>
      </p:sp>
      <p:pic>
        <p:nvPicPr>
          <p:cNvPr id="9" name="Picture 2" descr="Görsel sonucu"/>
          <p:cNvPicPr>
            <a:picLocks noChangeAspect="1" noChangeArrowheads="1"/>
          </p:cNvPicPr>
          <p:nvPr/>
        </p:nvPicPr>
        <p:blipFill>
          <a:blip r:embed="rId3" cstate="print"/>
          <a:srcRect l="6575" t="14798" b="7273"/>
          <a:stretch>
            <a:fillRect/>
          </a:stretch>
        </p:blipFill>
        <p:spPr bwMode="auto">
          <a:xfrm>
            <a:off x="5280575" y="3356992"/>
            <a:ext cx="3611905" cy="3240360"/>
          </a:xfrm>
          <a:prstGeom prst="rect">
            <a:avLst/>
          </a:prstGeom>
          <a:ln>
            <a:noFill/>
          </a:ln>
          <a:effectLst>
            <a:outerShdw blurRad="292100" dist="139700" dir="2700000" algn="tl" rotWithShape="0">
              <a:srgbClr val="333333">
                <a:alpha val="65000"/>
              </a:srgbClr>
            </a:outerShdw>
          </a:effectLst>
        </p:spPr>
      </p:pic>
      <p:pic>
        <p:nvPicPr>
          <p:cNvPr id="10" name="Picture 4" descr="Görsel sonucu"/>
          <p:cNvPicPr>
            <a:picLocks noChangeAspect="1" noChangeArrowheads="1"/>
          </p:cNvPicPr>
          <p:nvPr/>
        </p:nvPicPr>
        <p:blipFill>
          <a:blip r:embed="rId4" cstate="print"/>
          <a:srcRect l="4835" t="13136" r="3294" b="9427"/>
          <a:stretch>
            <a:fillRect/>
          </a:stretch>
        </p:blipFill>
        <p:spPr bwMode="auto">
          <a:xfrm>
            <a:off x="251520" y="3356993"/>
            <a:ext cx="3477284" cy="3240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6795079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15816" y="548680"/>
            <a:ext cx="3635896" cy="1050925"/>
          </a:xfrm>
        </p:spPr>
        <p:txBody>
          <a:bodyPr>
            <a:normAutofit fontScale="90000"/>
          </a:bodyPr>
          <a:lstStyle/>
          <a:p>
            <a:pPr eaLnBrk="1" fontAlgn="auto" hangingPunct="1">
              <a:spcAft>
                <a:spcPts val="0"/>
              </a:spcAft>
              <a:defRPr/>
            </a:pPr>
            <a:r>
              <a:rPr lang="tr-TR" dirty="0" smtClean="0">
                <a:solidFill>
                  <a:schemeClr val="accent1">
                    <a:tint val="88000"/>
                    <a:satMod val="150000"/>
                  </a:schemeClr>
                </a:solidFill>
              </a:rPr>
              <a:t>(Talep Esnekliği)</a:t>
            </a:r>
            <a:endParaRPr lang="tr-TR" dirty="0">
              <a:solidFill>
                <a:schemeClr val="accent1">
                  <a:tint val="88000"/>
                  <a:satMod val="150000"/>
                </a:schemeClr>
              </a:solidFill>
            </a:endParaRPr>
          </a:p>
        </p:txBody>
      </p:sp>
      <p:sp>
        <p:nvSpPr>
          <p:cNvPr id="9220" name="3 Slayt Numarası Yer Tutucusu"/>
          <p:cNvSpPr>
            <a:spLocks noGrp="1"/>
          </p:cNvSpPr>
          <p:nvPr>
            <p:ph type="sldNum" sz="quarter" idx="12"/>
          </p:nvPr>
        </p:nvSpPr>
        <p:spPr bwMode="auto">
          <a:xfrm>
            <a:off x="146304" y="6210300"/>
            <a:ext cx="681280" cy="457200"/>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2CCCC58C-5A2A-4781-9B2F-5DF3652E643C}" type="slidenum">
              <a:rPr lang="tr-TR" smtClean="0">
                <a:solidFill>
                  <a:srgbClr val="A7A399"/>
                </a:solidFill>
              </a:rPr>
              <a:pPr fontAlgn="base">
                <a:spcBef>
                  <a:spcPct val="0"/>
                </a:spcBef>
                <a:spcAft>
                  <a:spcPct val="0"/>
                </a:spcAft>
              </a:pPr>
              <a:t>10</a:t>
            </a:fld>
            <a:endParaRPr lang="tr-TR" dirty="0" smtClean="0">
              <a:solidFill>
                <a:srgbClr val="A7A399"/>
              </a:solidFill>
            </a:endParaRPr>
          </a:p>
        </p:txBody>
      </p:sp>
      <p:sp>
        <p:nvSpPr>
          <p:cNvPr id="9219" name="2 İçerik Yer Tutucusu"/>
          <p:cNvSpPr>
            <a:spLocks noGrp="1"/>
          </p:cNvSpPr>
          <p:nvPr>
            <p:ph sz="quarter" idx="1"/>
          </p:nvPr>
        </p:nvSpPr>
        <p:spPr>
          <a:xfrm>
            <a:off x="492894" y="1969691"/>
            <a:ext cx="8183562" cy="2611437"/>
          </a:xfrm>
        </p:spPr>
        <p:txBody>
          <a:bodyPr>
            <a:normAutofit/>
          </a:bodyPr>
          <a:lstStyle/>
          <a:p>
            <a:pPr algn="just" eaLnBrk="1" hangingPunct="1"/>
            <a:r>
              <a:rPr lang="tr-TR" dirty="0" smtClean="0"/>
              <a:t>Herhangi bir malın </a:t>
            </a:r>
            <a:r>
              <a:rPr lang="tr-TR" sz="4000" dirty="0" smtClean="0"/>
              <a:t>fiyat</a:t>
            </a:r>
            <a:r>
              <a:rPr lang="tr-TR" dirty="0" smtClean="0"/>
              <a:t> değişikliği karşısında, tüketicilerin </a:t>
            </a:r>
            <a:r>
              <a:rPr lang="tr-TR" sz="3600" dirty="0" smtClean="0"/>
              <a:t>bu değişikliğe karşı </a:t>
            </a:r>
            <a:r>
              <a:rPr lang="tr-TR" dirty="0" smtClean="0"/>
              <a:t>satın aldıkları </a:t>
            </a:r>
            <a:r>
              <a:rPr lang="tr-TR" sz="4000" dirty="0" smtClean="0"/>
              <a:t>miktarı</a:t>
            </a:r>
            <a:r>
              <a:rPr lang="tr-TR" dirty="0" smtClean="0"/>
              <a:t> değiştirmek şeklinde gösterdikleri </a:t>
            </a:r>
            <a:r>
              <a:rPr lang="tr-TR" sz="3600" b="1" dirty="0" smtClean="0"/>
              <a:t>duyarlılık derecesi </a:t>
            </a:r>
            <a:r>
              <a:rPr lang="tr-TR" dirty="0" smtClean="0"/>
              <a:t>ya da tepkinin şiddetidir. </a:t>
            </a:r>
          </a:p>
        </p:txBody>
      </p:sp>
      <p:sp>
        <p:nvSpPr>
          <p:cNvPr id="5" name="4 Dikdörtgen"/>
          <p:cNvSpPr/>
          <p:nvPr/>
        </p:nvSpPr>
        <p:spPr>
          <a:xfrm>
            <a:off x="1403648" y="116632"/>
            <a:ext cx="6365140" cy="830997"/>
          </a:xfrm>
          <a:prstGeom prst="rect">
            <a:avLst/>
          </a:prstGeom>
        </p:spPr>
        <p:txBody>
          <a:bodyPr wrap="none">
            <a:spAutoFit/>
          </a:bodyPr>
          <a:lstStyle/>
          <a:p>
            <a:pPr algn="just">
              <a:buNone/>
            </a:pPr>
            <a:r>
              <a:rPr lang="tr-TR" sz="4800" b="1" dirty="0" smtClean="0">
                <a:solidFill>
                  <a:srgbClr val="CF5716"/>
                </a:solidFill>
              </a:rPr>
              <a:t>1. Talebin Fiyat Esnekliği</a:t>
            </a:r>
          </a:p>
        </p:txBody>
      </p:sp>
      <p:sp>
        <p:nvSpPr>
          <p:cNvPr id="6" name="5 Dikdörtgen"/>
          <p:cNvSpPr/>
          <p:nvPr/>
        </p:nvSpPr>
        <p:spPr>
          <a:xfrm rot="20761684">
            <a:off x="6287340" y="978206"/>
            <a:ext cx="2782774" cy="830997"/>
          </a:xfrm>
          <a:prstGeom prst="rect">
            <a:avLst/>
          </a:prstGeom>
        </p:spPr>
        <p:txBody>
          <a:bodyPr wrap="square">
            <a:spAutoFit/>
          </a:bodyPr>
          <a:lstStyle/>
          <a:p>
            <a:pPr algn="ctr"/>
            <a:r>
              <a:rPr lang="tr-TR" sz="1600" dirty="0" smtClean="0"/>
              <a:t>Fiyat, üretici ve tüketici kararlarını etkileyen en önemli unsurdur. </a:t>
            </a:r>
          </a:p>
        </p:txBody>
      </p:sp>
      <p:sp>
        <p:nvSpPr>
          <p:cNvPr id="7" name="6 Dikdörtgen"/>
          <p:cNvSpPr/>
          <p:nvPr/>
        </p:nvSpPr>
        <p:spPr>
          <a:xfrm rot="21149806">
            <a:off x="2705656" y="4736124"/>
            <a:ext cx="3543392" cy="1015663"/>
          </a:xfrm>
          <a:prstGeom prst="rect">
            <a:avLst/>
          </a:prstGeom>
          <a:ln w="57150">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dirty="0" smtClean="0"/>
              <a:t>Talep esnekliğinden bahsedilirken </a:t>
            </a:r>
            <a:r>
              <a:rPr lang="tr-TR" sz="2400" dirty="0" smtClean="0"/>
              <a:t>talep kanunun </a:t>
            </a:r>
            <a:r>
              <a:rPr lang="tr-TR" dirty="0" smtClean="0"/>
              <a:t>geçerliliği esas alınmaktadır. </a:t>
            </a:r>
          </a:p>
        </p:txBody>
      </p:sp>
      <p:sp>
        <p:nvSpPr>
          <p:cNvPr id="8" name="7 Dikdörtgen"/>
          <p:cNvSpPr/>
          <p:nvPr/>
        </p:nvSpPr>
        <p:spPr>
          <a:xfrm rot="895103">
            <a:off x="642457" y="5682761"/>
            <a:ext cx="2699522" cy="584775"/>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tr-TR" sz="3200" b="1" dirty="0" smtClean="0"/>
              <a:t>Fiyat</a:t>
            </a:r>
            <a:r>
              <a:rPr lang="tr-TR" sz="3200" dirty="0" smtClean="0"/>
              <a:t>      Talep</a:t>
            </a:r>
          </a:p>
        </p:txBody>
      </p:sp>
      <p:sp>
        <p:nvSpPr>
          <p:cNvPr id="9" name="8 Dikdörtgen"/>
          <p:cNvSpPr/>
          <p:nvPr/>
        </p:nvSpPr>
        <p:spPr>
          <a:xfrm rot="359073">
            <a:off x="5319121" y="5611065"/>
            <a:ext cx="2193289" cy="923330"/>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dirty="0" smtClean="0"/>
              <a:t>Bu ters yönlü ilişkiden dolayı çoğunlukla negatiftir.</a:t>
            </a:r>
          </a:p>
        </p:txBody>
      </p:sp>
      <p:sp>
        <p:nvSpPr>
          <p:cNvPr id="10" name="9 Yukarı Ok"/>
          <p:cNvSpPr/>
          <p:nvPr/>
        </p:nvSpPr>
        <p:spPr>
          <a:xfrm rot="1090535">
            <a:off x="1666844" y="5758092"/>
            <a:ext cx="360040" cy="360040"/>
          </a:xfrm>
          <a:prstGeom prst="upArrow">
            <a:avLst/>
          </a:prstGeom>
          <a:solidFill>
            <a:srgbClr val="6CF60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Aşağı Ok"/>
          <p:cNvSpPr/>
          <p:nvPr/>
        </p:nvSpPr>
        <p:spPr>
          <a:xfrm rot="1090535">
            <a:off x="2814802" y="6064290"/>
            <a:ext cx="360040" cy="360040"/>
          </a:xfrm>
          <a:prstGeom prst="downArrow">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2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4650" name="Rectangle 10"/>
          <p:cNvSpPr>
            <a:spLocks noChangeArrowheads="1"/>
          </p:cNvSpPr>
          <p:nvPr/>
        </p:nvSpPr>
        <p:spPr bwMode="auto">
          <a:xfrm>
            <a:off x="251520" y="2852936"/>
            <a:ext cx="8640960" cy="2304256"/>
          </a:xfrm>
          <a:prstGeom prst="rect">
            <a:avLst/>
          </a:prstGeom>
          <a:noFill/>
          <a:ln w="9525">
            <a:noFill/>
            <a:miter lim="800000"/>
            <a:headEnd/>
            <a:tailEnd/>
          </a:ln>
        </p:spPr>
        <p:txBody>
          <a:bodyPr/>
          <a:lstStyle/>
          <a:p>
            <a:pPr algn="just"/>
            <a:endParaRPr lang="tr-TR" sz="1000" b="0" dirty="0" smtClean="0">
              <a:solidFill>
                <a:schemeClr val="tx1"/>
              </a:solidFill>
            </a:endParaRPr>
          </a:p>
          <a:p>
            <a:pPr algn="just"/>
            <a:r>
              <a:rPr lang="tr-TR" sz="2800" b="0" dirty="0" smtClean="0">
                <a:solidFill>
                  <a:schemeClr val="tx1"/>
                </a:solidFill>
              </a:rPr>
              <a:t>Talep </a:t>
            </a:r>
            <a:r>
              <a:rPr lang="tr-TR" sz="2800" b="0" dirty="0">
                <a:solidFill>
                  <a:schemeClr val="tx1"/>
                </a:solidFill>
              </a:rPr>
              <a:t>edilen miktar ve fiyattaki değişiklikler </a:t>
            </a:r>
            <a:r>
              <a:rPr lang="tr-TR" sz="2800" b="0" dirty="0" smtClean="0">
                <a:solidFill>
                  <a:schemeClr val="tx1"/>
                </a:solidFill>
              </a:rPr>
              <a:t>yüzdelere dönüştürüldükten </a:t>
            </a:r>
            <a:r>
              <a:rPr lang="tr-TR" sz="2800" b="0" dirty="0">
                <a:solidFill>
                  <a:schemeClr val="tx1"/>
                </a:solidFill>
              </a:rPr>
              <a:t>sonra esnekliği hesaplamak basit </a:t>
            </a:r>
            <a:r>
              <a:rPr lang="tr-TR" sz="2800" b="0" dirty="0" smtClean="0">
                <a:solidFill>
                  <a:schemeClr val="tx1"/>
                </a:solidFill>
              </a:rPr>
              <a:t>bir bölme </a:t>
            </a:r>
            <a:r>
              <a:rPr lang="tr-TR" sz="2800" b="0" dirty="0">
                <a:solidFill>
                  <a:schemeClr val="tx1"/>
                </a:solidFill>
              </a:rPr>
              <a:t>işleminden ibarettir. </a:t>
            </a:r>
            <a:endParaRPr lang="tr-TR" sz="2800" b="0" dirty="0" smtClean="0">
              <a:solidFill>
                <a:schemeClr val="tx1"/>
              </a:solidFill>
            </a:endParaRPr>
          </a:p>
          <a:p>
            <a:pPr algn="just"/>
            <a:endParaRPr lang="tr-TR" sz="1200" b="0" dirty="0" smtClean="0">
              <a:solidFill>
                <a:schemeClr val="tx1"/>
              </a:solidFill>
            </a:endParaRPr>
          </a:p>
          <a:p>
            <a:r>
              <a:rPr lang="tr-TR" sz="2400" b="0" dirty="0" smtClean="0">
                <a:solidFill>
                  <a:schemeClr val="tx1"/>
                </a:solidFill>
              </a:rPr>
              <a:t>Esnekliğin </a:t>
            </a:r>
            <a:r>
              <a:rPr lang="tr-TR" sz="2800" b="0" dirty="0" smtClean="0">
                <a:solidFill>
                  <a:schemeClr val="tx1"/>
                </a:solidFill>
              </a:rPr>
              <a:t>biçimsel</a:t>
            </a:r>
            <a:r>
              <a:rPr lang="tr-TR" sz="2400" b="0" dirty="0" smtClean="0">
                <a:solidFill>
                  <a:schemeClr val="tx1"/>
                </a:solidFill>
              </a:rPr>
              <a:t> tanımı: </a:t>
            </a:r>
            <a:endParaRPr lang="tr-TR" sz="2400" b="0" dirty="0">
              <a:solidFill>
                <a:schemeClr val="tx1"/>
              </a:solidFill>
            </a:endParaRPr>
          </a:p>
        </p:txBody>
      </p:sp>
      <p:grpSp>
        <p:nvGrpSpPr>
          <p:cNvPr id="2" name="Group 14"/>
          <p:cNvGrpSpPr>
            <a:grpSpLocks/>
          </p:cNvGrpSpPr>
          <p:nvPr/>
        </p:nvGrpSpPr>
        <p:grpSpPr bwMode="auto">
          <a:xfrm>
            <a:off x="1187624" y="5157192"/>
            <a:ext cx="6858000" cy="1066800"/>
            <a:chOff x="847" y="3744"/>
            <a:chExt cx="4320" cy="672"/>
          </a:xfrm>
        </p:grpSpPr>
        <p:sp>
          <p:nvSpPr>
            <p:cNvPr id="3079" name="Text Box 12"/>
            <p:cNvSpPr txBox="1">
              <a:spLocks noChangeArrowheads="1"/>
            </p:cNvSpPr>
            <p:nvPr/>
          </p:nvSpPr>
          <p:spPr bwMode="auto">
            <a:xfrm>
              <a:off x="847" y="3744"/>
              <a:ext cx="4320" cy="672"/>
            </a:xfrm>
            <a:prstGeom prst="rect">
              <a:avLst/>
            </a:prstGeom>
            <a:solidFill>
              <a:srgbClr val="DDECEB"/>
            </a:solidFill>
            <a:ln w="9525" algn="ctr">
              <a:noFill/>
              <a:miter lim="800000"/>
              <a:headEnd/>
              <a:tailEnd/>
            </a:ln>
          </p:spPr>
          <p:txBody>
            <a:bodyPr/>
            <a:lstStyle/>
            <a:p>
              <a:endParaRPr lang="tr-TR" sz="1400">
                <a:solidFill>
                  <a:schemeClr val="tx1"/>
                </a:solidFill>
              </a:endParaRPr>
            </a:p>
          </p:txBody>
        </p:sp>
        <p:graphicFrame>
          <p:nvGraphicFramePr>
            <p:cNvPr id="3074" name="Object 13"/>
            <p:cNvGraphicFramePr>
              <a:graphicFrameLocks noChangeAspect="1"/>
            </p:cNvGraphicFramePr>
            <p:nvPr/>
          </p:nvGraphicFramePr>
          <p:xfrm>
            <a:off x="1028" y="3835"/>
            <a:ext cx="3857" cy="440"/>
          </p:xfrm>
          <a:graphic>
            <a:graphicData uri="http://schemas.openxmlformats.org/presentationml/2006/ole">
              <p:oleObj spid="_x0000_s13316" name="Equation" r:id="rId3" imgW="4787900" imgH="546100" progId="">
                <p:embed/>
              </p:oleObj>
            </a:graphicData>
          </a:graphic>
        </p:graphicFrame>
      </p:grpSp>
      <p:sp>
        <p:nvSpPr>
          <p:cNvPr id="9" name="Rectangle 6"/>
          <p:cNvSpPr txBox="1">
            <a:spLocks noChangeArrowheads="1"/>
          </p:cNvSpPr>
          <p:nvPr/>
        </p:nvSpPr>
        <p:spPr bwMode="auto">
          <a:xfrm>
            <a:off x="762000" y="0"/>
            <a:ext cx="8382000" cy="457200"/>
          </a:xfrm>
          <a:prstGeom prst="rect">
            <a:avLst/>
          </a:prstGeom>
          <a:noFill/>
          <a:ln>
            <a:miter lim="800000"/>
            <a:headEnd/>
            <a:tailEnd/>
          </a:ln>
        </p:spPr>
        <p:txBody>
          <a:bodyPr/>
          <a:lstStyle/>
          <a:p>
            <a:pPr algn="r">
              <a:defRPr/>
            </a:pPr>
            <a:r>
              <a:rPr lang="tr-TR" sz="2000" b="0" kern="0" dirty="0">
                <a:solidFill>
                  <a:srgbClr val="8A1636"/>
                </a:solidFill>
                <a:latin typeface="+mj-lt"/>
                <a:ea typeface="+mj-ea"/>
                <a:cs typeface="+mj-cs"/>
              </a:rPr>
              <a:t>Esneklikleri Hesaplama</a:t>
            </a:r>
          </a:p>
        </p:txBody>
      </p:sp>
      <p:sp>
        <p:nvSpPr>
          <p:cNvPr id="10" name="Rectangle 4"/>
          <p:cNvSpPr txBox="1">
            <a:spLocks noChangeArrowheads="1"/>
          </p:cNvSpPr>
          <p:nvPr/>
        </p:nvSpPr>
        <p:spPr bwMode="auto">
          <a:xfrm>
            <a:off x="0" y="1916832"/>
            <a:ext cx="8460432" cy="1008112"/>
          </a:xfrm>
          <a:prstGeom prst="rect">
            <a:avLst/>
          </a:prstGeom>
          <a:noFill/>
          <a:ln>
            <a:miter lim="800000"/>
            <a:headEnd/>
            <a:tailEnd/>
          </a:ln>
        </p:spPr>
        <p:txBody>
          <a:bodyPr/>
          <a:lstStyle/>
          <a:p>
            <a:pPr marL="457200" indent="-457200">
              <a:spcBef>
                <a:spcPct val="10000"/>
              </a:spcBef>
              <a:spcAft>
                <a:spcPct val="10000"/>
              </a:spcAft>
              <a:defRPr/>
            </a:pPr>
            <a:r>
              <a:rPr lang="tr-TR" sz="4800" b="0" kern="0" dirty="0">
                <a:solidFill>
                  <a:srgbClr val="55367D"/>
                </a:solidFill>
                <a:latin typeface="+mn-lt"/>
                <a:cs typeface="+mn-cs"/>
              </a:rPr>
              <a:t>Esneklik Bir Yüzdeler Oranıdır</a:t>
            </a:r>
          </a:p>
        </p:txBody>
      </p:sp>
      <p:sp>
        <p:nvSpPr>
          <p:cNvPr id="8" name="2 İçerik Yer Tutucusu"/>
          <p:cNvSpPr txBox="1">
            <a:spLocks/>
          </p:cNvSpPr>
          <p:nvPr/>
        </p:nvSpPr>
        <p:spPr>
          <a:xfrm>
            <a:off x="1259632" y="5733256"/>
            <a:ext cx="3250704" cy="53265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Esneklik Katsayısı (e</a:t>
            </a:r>
            <a:r>
              <a:rPr kumimoji="0" lang="tr-TR" sz="2400" b="0" i="0" u="none" strike="noStrike" kern="1200" cap="none" spc="0" normalizeH="0" baseline="-25000" noProof="0" dirty="0" smtClean="0">
                <a:ln>
                  <a:noFill/>
                </a:ln>
                <a:solidFill>
                  <a:schemeClr val="tx1"/>
                </a:solidFill>
                <a:effectLst/>
                <a:uLnTx/>
                <a:uFillTx/>
                <a:latin typeface="+mn-lt"/>
                <a:ea typeface="+mn-ea"/>
                <a:cs typeface="+mn-cs"/>
              </a:rPr>
              <a:t>d</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1" name="2 İçerik Yer Tutucusu"/>
          <p:cNvSpPr txBox="1">
            <a:spLocks/>
          </p:cNvSpPr>
          <p:nvPr/>
        </p:nvSpPr>
        <p:spPr>
          <a:xfrm>
            <a:off x="457200" y="476672"/>
            <a:ext cx="8291264" cy="1872208"/>
          </a:xfrm>
          <a:prstGeom prst="rect">
            <a:avLst/>
          </a:prstGeom>
        </p:spPr>
        <p:txBody>
          <a:bodyPr>
            <a:norm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tr-TR" sz="2800" b="0" i="0" u="sng" strike="noStrike" kern="1200" cap="none" spc="0" normalizeH="0" baseline="0" noProof="0" smtClean="0">
                <a:ln>
                  <a:noFill/>
                </a:ln>
                <a:solidFill>
                  <a:schemeClr val="tx1"/>
                </a:solidFill>
                <a:effectLst/>
                <a:uLnTx/>
                <a:uFillTx/>
                <a:latin typeface="+mn-lt"/>
                <a:ea typeface="+mn-ea"/>
                <a:cs typeface="+mn-cs"/>
              </a:rPr>
              <a:t>Ne kadar</a:t>
            </a:r>
            <a:r>
              <a:rPr kumimoji="0" lang="tr-TR" sz="2800" b="0" i="0" u="none" strike="noStrike" kern="1200" cap="none" spc="0" normalizeH="0" baseline="0" noProof="0" smtClean="0">
                <a:ln>
                  <a:noFill/>
                </a:ln>
                <a:solidFill>
                  <a:schemeClr val="tx1"/>
                </a:solidFill>
                <a:effectLst/>
                <a:uLnTx/>
                <a:uFillTx/>
                <a:latin typeface="+mn-lt"/>
                <a:ea typeface="+mn-ea"/>
                <a:cs typeface="+mn-cs"/>
              </a:rPr>
              <a:t> değişim karşısında talebin ne yönde etkileneceği; boyutları ve ölçümü </a:t>
            </a:r>
            <a:r>
              <a:rPr kumimoji="0" lang="tr-TR" sz="3300" b="0" i="0" u="none" strike="noStrike" kern="1200" cap="none" spc="0" normalizeH="0" baseline="0" noProof="0" smtClean="0">
                <a:ln>
                  <a:noFill/>
                </a:ln>
                <a:solidFill>
                  <a:schemeClr val="tx1"/>
                </a:solidFill>
                <a:effectLst/>
                <a:uLnTx/>
                <a:uFillTx/>
                <a:latin typeface="+mn-lt"/>
                <a:ea typeface="+mn-ea"/>
                <a:cs typeface="+mn-cs"/>
              </a:rPr>
              <a:t>esneklik</a:t>
            </a:r>
            <a:r>
              <a:rPr kumimoji="0" lang="tr-TR" sz="3600" b="0" i="0" u="none" strike="noStrike" kern="1200" cap="none" spc="0" normalizeH="0" baseline="0" noProof="0" smtClean="0">
                <a:ln>
                  <a:noFill/>
                </a:ln>
                <a:solidFill>
                  <a:schemeClr val="tx1"/>
                </a:solidFill>
                <a:effectLst/>
                <a:uLnTx/>
                <a:uFillTx/>
                <a:latin typeface="+mn-lt"/>
                <a:ea typeface="+mn-ea"/>
                <a:cs typeface="+mn-cs"/>
              </a:rPr>
              <a:t> </a:t>
            </a:r>
            <a:r>
              <a:rPr kumimoji="0" lang="tr-TR" sz="2800" b="0" i="0" u="none" strike="noStrike" kern="1200" cap="none" spc="0" normalizeH="0" baseline="0" noProof="0" smtClean="0">
                <a:ln>
                  <a:noFill/>
                </a:ln>
                <a:solidFill>
                  <a:schemeClr val="tx1"/>
                </a:solidFill>
                <a:effectLst/>
                <a:uLnTx/>
                <a:uFillTx/>
                <a:latin typeface="+mn-lt"/>
                <a:ea typeface="+mn-ea"/>
                <a:cs typeface="+mn-cs"/>
              </a:rPr>
              <a:t>kavramını gerektirmektedir.</a:t>
            </a:r>
            <a:endParaRPr kumimoji="0" lang="tr-TR"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Slide Number Placeholder 4"/>
          <p:cNvSpPr txBox="1">
            <a:spLocks/>
          </p:cNvSpPr>
          <p:nvPr/>
        </p:nvSpPr>
        <p:spPr>
          <a:xfrm>
            <a:off x="146304" y="6210300"/>
            <a:ext cx="681280"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11</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12 Dikdörtgen"/>
          <p:cNvSpPr/>
          <p:nvPr/>
        </p:nvSpPr>
        <p:spPr>
          <a:xfrm>
            <a:off x="1115616" y="6237312"/>
            <a:ext cx="3591047" cy="369332"/>
          </a:xfrm>
          <a:prstGeom prst="rect">
            <a:avLst/>
          </a:prstGeom>
        </p:spPr>
        <p:txBody>
          <a:bodyPr wrap="none">
            <a:spAutoFit/>
          </a:bodyPr>
          <a:lstStyle/>
          <a:p>
            <a:pPr algn="r"/>
            <a:r>
              <a:rPr lang="tr-TR" dirty="0" smtClean="0"/>
              <a:t>Talep esnekliği bir katsayı ile ifade edilir.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1264650"/>
                                        </p:tgtEl>
                                        <p:attrNameLst>
                                          <p:attrName>style.visibility</p:attrName>
                                        </p:attrNameLst>
                                      </p:cBhvr>
                                      <p:to>
                                        <p:strVal val="visible"/>
                                      </p:to>
                                    </p:set>
                                    <p:animEffect transition="in" filter="wipe(left)">
                                      <p:cBhvr>
                                        <p:cTn id="11" dur="2000"/>
                                        <p:tgtEl>
                                          <p:spTgt spid="1264650"/>
                                        </p:tgtEl>
                                      </p:cBhvr>
                                    </p:animEffect>
                                  </p:childTnLst>
                                </p:cTn>
                              </p:par>
                            </p:childTnLst>
                          </p:cTn>
                        </p:par>
                        <p:par>
                          <p:cTn id="12" fill="hold">
                            <p:stCondLst>
                              <p:cond delay="5000"/>
                            </p:stCondLst>
                            <p:childTnLst>
                              <p:par>
                                <p:cTn id="13" presetID="17"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000" fill="hold"/>
                                        <p:tgtEl>
                                          <p:spTgt spid="2"/>
                                        </p:tgtEl>
                                        <p:attrNameLst>
                                          <p:attrName>ppt_w</p:attrName>
                                        </p:attrNameLst>
                                      </p:cBhvr>
                                      <p:tavLst>
                                        <p:tav tm="0">
                                          <p:val>
                                            <p:fltVal val="0"/>
                                          </p:val>
                                        </p:tav>
                                        <p:tav tm="100000">
                                          <p:val>
                                            <p:strVal val="#ppt_w"/>
                                          </p:val>
                                        </p:tav>
                                      </p:tavLst>
                                    </p:anim>
                                    <p:anim calcmode="lin" valueType="num">
                                      <p:cBhvr>
                                        <p:cTn id="16" dur="2000" fill="hold"/>
                                        <p:tgtEl>
                                          <p:spTgt spid="2"/>
                                        </p:tgtEl>
                                        <p:attrNameLst>
                                          <p:attrName>ppt_h</p:attrName>
                                        </p:attrNameLst>
                                      </p:cBhvr>
                                      <p:tavLst>
                                        <p:tav tm="0">
                                          <p:val>
                                            <p:strVal val="#ppt_h"/>
                                          </p:val>
                                        </p:tav>
                                        <p:tav tm="100000">
                                          <p:val>
                                            <p:strVal val="#ppt_h"/>
                                          </p:val>
                                        </p:tav>
                                      </p:tavLst>
                                    </p:anim>
                                  </p:childTnLst>
                                </p:cTn>
                              </p:par>
                            </p:childTnLst>
                          </p:cTn>
                        </p:par>
                        <p:par>
                          <p:cTn id="17" fill="hold">
                            <p:stCondLst>
                              <p:cond delay="7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childTnLst>
                                </p:cTn>
                              </p:par>
                            </p:childTnLst>
                          </p:cTn>
                        </p:par>
                        <p:par>
                          <p:cTn id="21" fill="hold">
                            <p:stCondLst>
                              <p:cond delay="9000"/>
                            </p:stCondLst>
                            <p:childTnLst>
                              <p:par>
                                <p:cTn id="22" presetID="10" presetClass="entr" presetSubtype="0" fill="hold" grpId="1"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4650" grpId="0"/>
      <p:bldP spid="10" grpId="0" animBg="1"/>
      <p:bldP spid="8"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tr-TR" dirty="0" smtClean="0"/>
              <a:t>Örneğin,</a:t>
            </a:r>
            <a:endParaRPr lang="en-US" dirty="0" smtClean="0">
              <a:solidFill>
                <a:srgbClr val="CF5716"/>
              </a:solidFill>
            </a:endParaRPr>
          </a:p>
        </p:txBody>
      </p:sp>
      <p:sp>
        <p:nvSpPr>
          <p:cNvPr id="5" name="Slide Number Placeholder 4"/>
          <p:cNvSpPr>
            <a:spLocks noGrp="1"/>
          </p:cNvSpPr>
          <p:nvPr>
            <p:ph type="sldNum" sz="quarter" idx="12"/>
          </p:nvPr>
        </p:nvSpPr>
        <p:spPr/>
        <p:txBody>
          <a:bodyPr/>
          <a:lstStyle/>
          <a:p>
            <a:pPr>
              <a:defRPr/>
            </a:pPr>
            <a:fld id="{7ECAEB16-AC6C-45B0-886A-6C111770F484}" type="slidenum">
              <a:rPr lang="en-US"/>
              <a:pPr>
                <a:defRPr/>
              </a:pPr>
              <a:t>12</a:t>
            </a:fld>
            <a:endParaRPr lang="en-US"/>
          </a:p>
        </p:txBody>
      </p:sp>
      <p:sp>
        <p:nvSpPr>
          <p:cNvPr id="6147" name="Rectangle 3"/>
          <p:cNvSpPr>
            <a:spLocks noGrp="1" noChangeArrowheads="1"/>
          </p:cNvSpPr>
          <p:nvPr>
            <p:ph sz="quarter" idx="1"/>
          </p:nvPr>
        </p:nvSpPr>
        <p:spPr>
          <a:xfrm>
            <a:off x="467544" y="1552277"/>
            <a:ext cx="8504238" cy="5045075"/>
          </a:xfrm>
        </p:spPr>
        <p:txBody>
          <a:bodyPr>
            <a:normAutofit/>
          </a:bodyPr>
          <a:lstStyle/>
          <a:p>
            <a:pPr>
              <a:buNone/>
            </a:pPr>
            <a:r>
              <a:rPr lang="tr-TR" dirty="0" smtClean="0"/>
              <a:t>Sodanın fiyatındaki </a:t>
            </a:r>
            <a:r>
              <a:rPr lang="tr-TR" b="1" dirty="0" smtClean="0"/>
              <a:t>%20</a:t>
            </a:r>
            <a:r>
              <a:rPr lang="tr-TR" dirty="0" smtClean="0"/>
              <a:t>’lik</a:t>
            </a:r>
            <a:r>
              <a:rPr lang="tr-TR" b="1" dirty="0" smtClean="0"/>
              <a:t> </a:t>
            </a:r>
            <a:r>
              <a:rPr lang="tr-TR" dirty="0" smtClean="0"/>
              <a:t>bir artış talep edilen soda miktarını </a:t>
            </a:r>
            <a:r>
              <a:rPr lang="tr-TR" b="1" dirty="0" smtClean="0"/>
              <a:t>%10 </a:t>
            </a:r>
            <a:r>
              <a:rPr lang="tr-TR" dirty="0" smtClean="0"/>
              <a:t>düşürüyorsa, </a:t>
            </a:r>
          </a:p>
          <a:p>
            <a:pPr>
              <a:buFont typeface="Wingdings 2" pitchFamily="18" charset="2"/>
              <a:buNone/>
            </a:pPr>
            <a:r>
              <a:rPr lang="en-US" dirty="0" smtClean="0"/>
              <a:t/>
            </a:r>
            <a:br>
              <a:rPr lang="en-US" dirty="0" smtClean="0"/>
            </a:br>
            <a:endParaRPr lang="en-US" dirty="0" smtClean="0"/>
          </a:p>
        </p:txBody>
      </p:sp>
      <p:graphicFrame>
        <p:nvGraphicFramePr>
          <p:cNvPr id="8" name="Object 5"/>
          <p:cNvGraphicFramePr>
            <a:graphicFrameLocks noChangeAspect="1"/>
          </p:cNvGraphicFramePr>
          <p:nvPr/>
        </p:nvGraphicFramePr>
        <p:xfrm>
          <a:off x="3059832" y="2996952"/>
          <a:ext cx="2286000" cy="822325"/>
        </p:xfrm>
        <a:graphic>
          <a:graphicData uri="http://schemas.openxmlformats.org/presentationml/2006/ole">
            <p:oleObj spid="_x0000_s6150" name="Denklem" r:id="rId3" imgW="2438400" imgH="876300" progId="Equation.3">
              <p:embed/>
            </p:oleObj>
          </a:graphicData>
        </a:graphic>
      </p:graphicFrame>
      <p:graphicFrame>
        <p:nvGraphicFramePr>
          <p:cNvPr id="6150" name="Object 6"/>
          <p:cNvGraphicFramePr>
            <a:graphicFrameLocks noChangeAspect="1"/>
          </p:cNvGraphicFramePr>
          <p:nvPr/>
        </p:nvGraphicFramePr>
        <p:xfrm>
          <a:off x="1979712" y="4221088"/>
          <a:ext cx="5003800" cy="889000"/>
        </p:xfrm>
        <a:graphic>
          <a:graphicData uri="http://schemas.openxmlformats.org/presentationml/2006/ole">
            <p:oleObj spid="_x0000_s6151" name="Denklem" r:id="rId4" imgW="5003800" imgH="889000" progId="Equation.3">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Effect transition="in" filter="wipe(up)">
                                      <p:cBhvr>
                                        <p:cTn id="12" dur="500"/>
                                        <p:tgtEl>
                                          <p:spTgt spid="6147">
                                            <p:txEl>
                                              <p:pRg st="0" end="0"/>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6147">
                                            <p:txEl>
                                              <p:pRg st="1" end="1"/>
                                            </p:txEl>
                                          </p:spTgt>
                                        </p:tgtEl>
                                        <p:attrNameLst>
                                          <p:attrName>style.visibility</p:attrName>
                                        </p:attrNameLst>
                                      </p:cBhvr>
                                      <p:to>
                                        <p:strVal val="visible"/>
                                      </p:to>
                                    </p:set>
                                    <p:animEffect transition="in" filter="wipe(up)">
                                      <p:cBhvr>
                                        <p:cTn id="16" dur="500"/>
                                        <p:tgtEl>
                                          <p:spTgt spid="61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150"/>
                                        </p:tgtEl>
                                        <p:attrNameLst>
                                          <p:attrName>style.visibility</p:attrName>
                                        </p:attrNameLst>
                                      </p:cBhvr>
                                      <p:to>
                                        <p:strVal val="visible"/>
                                      </p:to>
                                    </p:set>
                                    <p:animEffect transition="in" filter="wipe(left)">
                                      <p:cBhvr>
                                        <p:cTn id="21" dur="2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bwMode="auto">
          <a:xfrm>
            <a:off x="2591668" y="260350"/>
            <a:ext cx="4932660" cy="1143000"/>
          </a:xfrm>
          <a:prstGeom prst="rect">
            <a:avLst/>
          </a:prstGeom>
          <a:noFill/>
          <a:ln>
            <a:miter lim="800000"/>
            <a:headEnd/>
            <a:tailEnd/>
          </a:ln>
        </p:spPr>
        <p:txBody>
          <a:bodyPr/>
          <a:lstStyle/>
          <a:p>
            <a:pPr eaLnBrk="1" hangingPunct="1"/>
            <a:r>
              <a:rPr lang="tr-TR" dirty="0" smtClean="0"/>
              <a:t>Talep ne kadar esnek</a:t>
            </a:r>
            <a:endParaRPr lang="en-GB" dirty="0" smtClean="0"/>
          </a:p>
        </p:txBody>
      </p:sp>
      <p:sp>
        <p:nvSpPr>
          <p:cNvPr id="114691" name="Rectangle 3"/>
          <p:cNvSpPr>
            <a:spLocks noGrp="1" noChangeArrowheads="1"/>
          </p:cNvSpPr>
          <p:nvPr>
            <p:ph type="body" idx="4294967295"/>
          </p:nvPr>
        </p:nvSpPr>
        <p:spPr bwMode="auto">
          <a:xfrm>
            <a:off x="719138" y="1557338"/>
            <a:ext cx="8424862" cy="5300662"/>
          </a:xfrm>
          <a:prstGeom prst="rect">
            <a:avLst/>
          </a:prstGeom>
          <a:noFill/>
          <a:ln>
            <a:miter lim="800000"/>
            <a:headEnd/>
            <a:tailEnd/>
          </a:ln>
        </p:spPr>
        <p:txBody>
          <a:bodyPr>
            <a:normAutofit/>
          </a:bodyPr>
          <a:lstStyle/>
          <a:p>
            <a:pPr lvl="1" eaLnBrk="1" hangingPunct="1">
              <a:buNone/>
            </a:pPr>
            <a:r>
              <a:rPr lang="tr-TR" sz="2400" dirty="0" smtClean="0">
                <a:cs typeface="Tahoma" pitchFamily="34" charset="0"/>
              </a:rPr>
              <a:t>Fiyattaki </a:t>
            </a:r>
            <a:r>
              <a:rPr lang="tr-TR" sz="3200" dirty="0" smtClean="0">
                <a:cs typeface="Tahoma" pitchFamily="34" charset="0"/>
              </a:rPr>
              <a:t>%</a:t>
            </a:r>
            <a:r>
              <a:rPr lang="tr-TR" sz="2400" dirty="0" smtClean="0">
                <a:cs typeface="Tahoma" pitchFamily="34" charset="0"/>
              </a:rPr>
              <a:t> değişime karşılık, </a:t>
            </a:r>
          </a:p>
          <a:p>
            <a:pPr lvl="1" eaLnBrk="1" hangingPunct="1"/>
            <a:r>
              <a:rPr lang="tr-TR" sz="2400" dirty="0" smtClean="0">
                <a:cs typeface="Tahoma" pitchFamily="34" charset="0"/>
              </a:rPr>
              <a:t>talep miktarındaki % değişim </a:t>
            </a:r>
            <a:r>
              <a:rPr lang="tr-TR" sz="4000" dirty="0" smtClean="0">
                <a:cs typeface="Tahoma" pitchFamily="34" charset="0"/>
              </a:rPr>
              <a:t>?</a:t>
            </a:r>
            <a:endParaRPr lang="tr-TR" sz="2400" dirty="0" smtClean="0">
              <a:cs typeface="Tahoma" pitchFamily="34" charset="0"/>
            </a:endParaRPr>
          </a:p>
          <a:p>
            <a:pPr lvl="1" eaLnBrk="1" hangingPunct="1"/>
            <a:endParaRPr lang="en-GB" sz="2400" dirty="0" smtClean="0">
              <a:cs typeface="Tahoma" pitchFamily="34" charset="0"/>
            </a:endParaRPr>
          </a:p>
          <a:p>
            <a:pPr lvl="7">
              <a:buNone/>
            </a:pPr>
            <a:r>
              <a:rPr lang="tr-TR" sz="2400" dirty="0" smtClean="0">
                <a:cs typeface="Tahoma" pitchFamily="34" charset="0"/>
              </a:rPr>
              <a:t>Örn.</a:t>
            </a:r>
            <a:r>
              <a:rPr lang="en-GB" sz="2400" dirty="0" smtClean="0">
                <a:cs typeface="Tahoma" pitchFamily="34" charset="0"/>
              </a:rPr>
              <a:t>, </a:t>
            </a:r>
            <a:endParaRPr lang="tr-TR" sz="2400" dirty="0" smtClean="0">
              <a:cs typeface="Tahoma" pitchFamily="34" charset="0"/>
            </a:endParaRPr>
          </a:p>
          <a:p>
            <a:pPr lvl="7">
              <a:buFont typeface="Wingdings" pitchFamily="2" charset="2"/>
              <a:buChar char="Ø"/>
            </a:pPr>
            <a:r>
              <a:rPr lang="tr-TR" sz="2400" dirty="0" smtClean="0">
                <a:cs typeface="Tahoma" pitchFamily="34" charset="0"/>
              </a:rPr>
              <a:t>fiyat %5 arttığında talep miktarı</a:t>
            </a:r>
            <a:r>
              <a:rPr lang="tr-TR" sz="3200" dirty="0" smtClean="0">
                <a:cs typeface="Tahoma" pitchFamily="34" charset="0"/>
              </a:rPr>
              <a:t> %7 </a:t>
            </a:r>
            <a:r>
              <a:rPr lang="tr-TR" sz="2400" dirty="0" smtClean="0">
                <a:cs typeface="Tahoma" pitchFamily="34" charset="0"/>
              </a:rPr>
              <a:t>a</a:t>
            </a:r>
            <a:r>
              <a:rPr lang="en-US" sz="2400" dirty="0" err="1" smtClean="0">
                <a:cs typeface="Tahoma" pitchFamily="34" charset="0"/>
              </a:rPr>
              <a:t>zaliyorsa</a:t>
            </a:r>
            <a:endParaRPr lang="tr-TR" sz="2400" dirty="0" smtClean="0">
              <a:cs typeface="Tahoma" pitchFamily="34" charset="0"/>
            </a:endParaRPr>
          </a:p>
          <a:p>
            <a:pPr lvl="8"/>
            <a:r>
              <a:rPr lang="tr-TR" sz="2400" dirty="0" smtClean="0">
                <a:cs typeface="Tahoma" pitchFamily="34" charset="0"/>
              </a:rPr>
              <a:t>Talep esnekliği =</a:t>
            </a:r>
            <a:r>
              <a:rPr lang="en-GB" sz="2400" dirty="0" smtClean="0">
                <a:cs typeface="Tahoma" pitchFamily="34" charset="0"/>
              </a:rPr>
              <a:t> -7 </a:t>
            </a:r>
            <a:r>
              <a:rPr lang="en-GB" sz="2400" dirty="0" smtClean="0">
                <a:cs typeface="Tahoma" pitchFamily="34" charset="0"/>
                <a:sym typeface="Symbol" pitchFamily="18" charset="2"/>
              </a:rPr>
              <a:t> 5 =</a:t>
            </a:r>
            <a:r>
              <a:rPr lang="en-GB" sz="2800" dirty="0" smtClean="0">
                <a:cs typeface="Tahoma" pitchFamily="34" charset="0"/>
                <a:sym typeface="Symbol" pitchFamily="18" charset="2"/>
              </a:rPr>
              <a:t> -1.4</a:t>
            </a:r>
            <a:r>
              <a:rPr lang="tr-TR" sz="2800" dirty="0" smtClean="0">
                <a:cs typeface="Tahoma" pitchFamily="34" charset="0"/>
                <a:sym typeface="Symbol" pitchFamily="18" charset="2"/>
              </a:rPr>
              <a:t>  </a:t>
            </a:r>
            <a:endParaRPr lang="tr-TR" sz="2400" dirty="0" smtClean="0">
              <a:cs typeface="Tahoma" pitchFamily="34" charset="0"/>
              <a:sym typeface="Symbol" pitchFamily="18" charset="2"/>
            </a:endParaRPr>
          </a:p>
          <a:p>
            <a:pPr lvl="7">
              <a:buFont typeface="Wingdings" pitchFamily="2" charset="2"/>
              <a:buChar char="Ø"/>
            </a:pPr>
            <a:r>
              <a:rPr lang="tr-TR" sz="2400" dirty="0" smtClean="0">
                <a:cs typeface="Tahoma" pitchFamily="34" charset="0"/>
              </a:rPr>
              <a:t>fiyat %5 arttığında talep miktarı </a:t>
            </a:r>
            <a:r>
              <a:rPr lang="tr-TR" sz="3200" dirty="0" smtClean="0">
                <a:cs typeface="Tahoma" pitchFamily="34" charset="0"/>
              </a:rPr>
              <a:t>%5 </a:t>
            </a:r>
            <a:r>
              <a:rPr lang="tr-TR" sz="2400" dirty="0" smtClean="0">
                <a:cs typeface="Tahoma" pitchFamily="34" charset="0"/>
              </a:rPr>
              <a:t>a</a:t>
            </a:r>
            <a:r>
              <a:rPr lang="en-US" sz="2400" dirty="0" err="1" smtClean="0">
                <a:cs typeface="Tahoma" pitchFamily="34" charset="0"/>
              </a:rPr>
              <a:t>zaliyorsa</a:t>
            </a:r>
            <a:endParaRPr lang="tr-TR" sz="2400" dirty="0" smtClean="0">
              <a:cs typeface="Tahoma" pitchFamily="34" charset="0"/>
            </a:endParaRPr>
          </a:p>
          <a:p>
            <a:pPr lvl="8"/>
            <a:r>
              <a:rPr lang="tr-TR" sz="2400" dirty="0" smtClean="0">
                <a:cs typeface="Tahoma" pitchFamily="34" charset="0"/>
              </a:rPr>
              <a:t>Talep esnekliği =</a:t>
            </a:r>
            <a:r>
              <a:rPr lang="en-GB" sz="2400" dirty="0" smtClean="0">
                <a:cs typeface="Tahoma" pitchFamily="34" charset="0"/>
              </a:rPr>
              <a:t> -</a:t>
            </a:r>
            <a:r>
              <a:rPr lang="tr-TR" sz="2400" dirty="0" smtClean="0">
                <a:cs typeface="Tahoma" pitchFamily="34" charset="0"/>
              </a:rPr>
              <a:t>5</a:t>
            </a:r>
            <a:r>
              <a:rPr lang="en-GB" sz="2400" dirty="0" smtClean="0">
                <a:cs typeface="Tahoma" pitchFamily="34" charset="0"/>
              </a:rPr>
              <a:t> </a:t>
            </a:r>
            <a:r>
              <a:rPr lang="en-GB" sz="2400" dirty="0" smtClean="0">
                <a:cs typeface="Tahoma" pitchFamily="34" charset="0"/>
                <a:sym typeface="Symbol" pitchFamily="18" charset="2"/>
              </a:rPr>
              <a:t> 5 = </a:t>
            </a:r>
            <a:r>
              <a:rPr lang="en-GB" sz="2800" dirty="0" smtClean="0">
                <a:cs typeface="Tahoma" pitchFamily="34" charset="0"/>
                <a:sym typeface="Symbol" pitchFamily="18" charset="2"/>
              </a:rPr>
              <a:t>-1</a:t>
            </a:r>
            <a:endParaRPr lang="tr-TR" sz="2400" dirty="0" smtClean="0">
              <a:cs typeface="Tahoma" pitchFamily="34" charset="0"/>
              <a:sym typeface="Symbol" pitchFamily="18" charset="2"/>
            </a:endParaRPr>
          </a:p>
          <a:p>
            <a:pPr lvl="7">
              <a:buFont typeface="Wingdings" pitchFamily="2" charset="2"/>
              <a:buChar char="Ø"/>
            </a:pPr>
            <a:r>
              <a:rPr lang="tr-TR" sz="2400" dirty="0" smtClean="0">
                <a:cs typeface="Tahoma" pitchFamily="34" charset="0"/>
              </a:rPr>
              <a:t>fiyat %5 arttığında talep miktarı </a:t>
            </a:r>
            <a:r>
              <a:rPr lang="tr-TR" sz="3200" dirty="0" smtClean="0">
                <a:cs typeface="Tahoma" pitchFamily="34" charset="0"/>
              </a:rPr>
              <a:t>%2 </a:t>
            </a:r>
            <a:r>
              <a:rPr lang="tr-TR" sz="2400" dirty="0" smtClean="0">
                <a:cs typeface="Tahoma" pitchFamily="34" charset="0"/>
              </a:rPr>
              <a:t>a</a:t>
            </a:r>
            <a:r>
              <a:rPr lang="en-US" sz="2400" dirty="0" err="1" smtClean="0">
                <a:cs typeface="Tahoma" pitchFamily="34" charset="0"/>
              </a:rPr>
              <a:t>zaliyorsa</a:t>
            </a:r>
            <a:endParaRPr lang="tr-TR" sz="2400" dirty="0" smtClean="0">
              <a:cs typeface="Tahoma" pitchFamily="34" charset="0"/>
            </a:endParaRPr>
          </a:p>
          <a:p>
            <a:pPr lvl="8"/>
            <a:r>
              <a:rPr lang="tr-TR" sz="2400" dirty="0" smtClean="0">
                <a:cs typeface="Tahoma" pitchFamily="34" charset="0"/>
              </a:rPr>
              <a:t>Talep esnekliği =</a:t>
            </a:r>
            <a:r>
              <a:rPr lang="en-GB" sz="2400" dirty="0" smtClean="0">
                <a:cs typeface="Tahoma" pitchFamily="34" charset="0"/>
              </a:rPr>
              <a:t> -</a:t>
            </a:r>
            <a:r>
              <a:rPr lang="tr-TR" sz="2400" dirty="0" smtClean="0">
                <a:cs typeface="Tahoma" pitchFamily="34" charset="0"/>
              </a:rPr>
              <a:t>2</a:t>
            </a:r>
            <a:r>
              <a:rPr lang="en-GB" sz="2400" dirty="0" smtClean="0">
                <a:cs typeface="Tahoma" pitchFamily="34" charset="0"/>
              </a:rPr>
              <a:t> </a:t>
            </a:r>
            <a:r>
              <a:rPr lang="en-GB" sz="2400" dirty="0" smtClean="0">
                <a:cs typeface="Tahoma" pitchFamily="34" charset="0"/>
                <a:sym typeface="Symbol" pitchFamily="18" charset="2"/>
              </a:rPr>
              <a:t> 5 = </a:t>
            </a:r>
            <a:r>
              <a:rPr lang="en-GB" sz="2800" dirty="0" smtClean="0">
                <a:cs typeface="Tahoma" pitchFamily="34" charset="0"/>
                <a:sym typeface="Symbol" pitchFamily="18" charset="2"/>
              </a:rPr>
              <a:t>-</a:t>
            </a:r>
            <a:r>
              <a:rPr lang="tr-TR" sz="2800" dirty="0" smtClean="0">
                <a:cs typeface="Tahoma" pitchFamily="34" charset="0"/>
                <a:sym typeface="Symbol" pitchFamily="18" charset="2"/>
              </a:rPr>
              <a:t>0</a:t>
            </a:r>
            <a:r>
              <a:rPr lang="en-GB" sz="2800" dirty="0" smtClean="0">
                <a:cs typeface="Tahoma" pitchFamily="34" charset="0"/>
                <a:sym typeface="Symbol" pitchFamily="18" charset="2"/>
              </a:rPr>
              <a:t>.4</a:t>
            </a:r>
            <a:endParaRPr lang="tr-TR" sz="2400" dirty="0" smtClean="0">
              <a:cs typeface="Tahoma" pitchFamily="34" charset="0"/>
              <a:sym typeface="Symbol" pitchFamily="18" charset="2"/>
            </a:endParaRPr>
          </a:p>
          <a:p>
            <a:pPr lvl="2" eaLnBrk="1" hangingPunct="1"/>
            <a:endParaRPr lang="en-GB" dirty="0" smtClean="0">
              <a:cs typeface="Tahoma" pitchFamily="34" charset="0"/>
            </a:endParaRPr>
          </a:p>
        </p:txBody>
      </p:sp>
      <p:sp>
        <p:nvSpPr>
          <p:cNvPr id="5" name="4 Dikdörtgen"/>
          <p:cNvSpPr/>
          <p:nvPr/>
        </p:nvSpPr>
        <p:spPr>
          <a:xfrm>
            <a:off x="7092280" y="-963488"/>
            <a:ext cx="1890261" cy="4508927"/>
          </a:xfrm>
          <a:prstGeom prst="rect">
            <a:avLst/>
          </a:prstGeom>
        </p:spPr>
        <p:txBody>
          <a:bodyPr wrap="none">
            <a:spAutoFit/>
          </a:bodyPr>
          <a:lstStyle/>
          <a:p>
            <a:r>
              <a:rPr lang="tr-TR" sz="28700" dirty="0" smtClean="0">
                <a:cs typeface="Tahoma" pitchFamily="34" charset="0"/>
              </a:rPr>
              <a:t>?</a:t>
            </a:r>
            <a:endParaRPr lang="tr-TR" sz="28700" dirty="0"/>
          </a:p>
        </p:txBody>
      </p:sp>
      <p:graphicFrame>
        <p:nvGraphicFramePr>
          <p:cNvPr id="8" name="Object 5"/>
          <p:cNvGraphicFramePr>
            <a:graphicFrameLocks noChangeAspect="1"/>
          </p:cNvGraphicFramePr>
          <p:nvPr/>
        </p:nvGraphicFramePr>
        <p:xfrm>
          <a:off x="251520" y="4293096"/>
          <a:ext cx="2286000" cy="822325"/>
        </p:xfrm>
        <a:graphic>
          <a:graphicData uri="http://schemas.openxmlformats.org/presentationml/2006/ole">
            <p:oleObj spid="_x0000_s44035" name="Denklem" r:id="rId4" imgW="2438400" imgH="876300" progId="Equation.3">
              <p:embed/>
            </p:oleObj>
          </a:graphicData>
        </a:graphic>
      </p:graphicFrame>
      <p:sp>
        <p:nvSpPr>
          <p:cNvPr id="7" name="6 Slayt Numarası Yer Tutucusu"/>
          <p:cNvSpPr>
            <a:spLocks noGrp="1"/>
          </p:cNvSpPr>
          <p:nvPr>
            <p:ph type="sldNum" sz="quarter" idx="12"/>
          </p:nvPr>
        </p:nvSpPr>
        <p:spPr/>
        <p:txBody>
          <a:bodyPr/>
          <a:lstStyle/>
          <a:p>
            <a:fld id="{226D1F75-BEA5-4B54-8634-CEA60045CF36}" type="slidenum">
              <a:rPr lang="tr-TR" smtClean="0"/>
              <a:pPr/>
              <a:t>13</a:t>
            </a:fld>
            <a:endParaRPr lang="tr-TR"/>
          </a:p>
        </p:txBody>
      </p:sp>
      <p:sp>
        <p:nvSpPr>
          <p:cNvPr id="9" name="8 Dikdörtgen"/>
          <p:cNvSpPr/>
          <p:nvPr/>
        </p:nvSpPr>
        <p:spPr>
          <a:xfrm>
            <a:off x="6876256" y="4221088"/>
            <a:ext cx="824265" cy="369332"/>
          </a:xfrm>
          <a:prstGeom prst="rect">
            <a:avLst/>
          </a:prstGeom>
        </p:spPr>
        <p:txBody>
          <a:bodyPr wrap="none">
            <a:spAutoFit/>
          </a:bodyPr>
          <a:lstStyle/>
          <a:p>
            <a:r>
              <a:rPr lang="tr-TR" dirty="0" smtClean="0"/>
              <a:t>(e</a:t>
            </a:r>
            <a:r>
              <a:rPr lang="tr-TR" baseline="-25000" dirty="0" smtClean="0"/>
              <a:t>d</a:t>
            </a:r>
            <a:r>
              <a:rPr lang="tr-TR" sz="1050" baseline="-25000" dirty="0" smtClean="0"/>
              <a:t> </a:t>
            </a:r>
            <a:r>
              <a:rPr lang="tr-TR" dirty="0" smtClean="0"/>
              <a:t>&gt;1) </a:t>
            </a:r>
            <a:endParaRPr lang="tr-TR" dirty="0"/>
          </a:p>
        </p:txBody>
      </p:sp>
      <p:sp>
        <p:nvSpPr>
          <p:cNvPr id="10" name="9 Dikdörtgen"/>
          <p:cNvSpPr/>
          <p:nvPr/>
        </p:nvSpPr>
        <p:spPr>
          <a:xfrm>
            <a:off x="6876256" y="5157192"/>
            <a:ext cx="843501" cy="461665"/>
          </a:xfrm>
          <a:prstGeom prst="rect">
            <a:avLst/>
          </a:prstGeom>
        </p:spPr>
        <p:txBody>
          <a:bodyPr wrap="none">
            <a:spAutoFit/>
          </a:bodyPr>
          <a:lstStyle/>
          <a:p>
            <a:r>
              <a:rPr lang="tr-TR" dirty="0" smtClean="0"/>
              <a:t>(</a:t>
            </a:r>
            <a:r>
              <a:rPr lang="tr-TR" sz="2400" dirty="0" smtClean="0"/>
              <a:t>e</a:t>
            </a:r>
            <a:r>
              <a:rPr lang="tr-TR" sz="2400" baseline="-25000" dirty="0" smtClean="0"/>
              <a:t>d</a:t>
            </a:r>
            <a:r>
              <a:rPr lang="tr-TR" baseline="-25000" dirty="0" smtClean="0"/>
              <a:t> </a:t>
            </a:r>
            <a:r>
              <a:rPr lang="tr-TR" dirty="0" smtClean="0"/>
              <a:t>=1)</a:t>
            </a:r>
            <a:endParaRPr lang="tr-TR" dirty="0"/>
          </a:p>
        </p:txBody>
      </p:sp>
      <p:sp>
        <p:nvSpPr>
          <p:cNvPr id="11" name="10 Dikdörtgen"/>
          <p:cNvSpPr/>
          <p:nvPr/>
        </p:nvSpPr>
        <p:spPr>
          <a:xfrm>
            <a:off x="6917563" y="6207695"/>
            <a:ext cx="894797" cy="461665"/>
          </a:xfrm>
          <a:prstGeom prst="rect">
            <a:avLst/>
          </a:prstGeom>
        </p:spPr>
        <p:txBody>
          <a:bodyPr wrap="none">
            <a:spAutoFit/>
          </a:bodyPr>
          <a:lstStyle/>
          <a:p>
            <a:r>
              <a:rPr lang="tr-TR" dirty="0" smtClean="0"/>
              <a:t>(</a:t>
            </a:r>
            <a:r>
              <a:rPr lang="tr-TR" sz="2400" dirty="0" smtClean="0"/>
              <a:t>e</a:t>
            </a:r>
            <a:r>
              <a:rPr lang="tr-TR" sz="2400" baseline="-25000" dirty="0" smtClean="0"/>
              <a:t>d</a:t>
            </a:r>
            <a:r>
              <a:rPr lang="tr-TR" baseline="-25000" dirty="0" smtClean="0"/>
              <a:t> </a:t>
            </a:r>
            <a:r>
              <a:rPr lang="tr-TR" dirty="0" smtClean="0"/>
              <a:t>&lt;1) </a:t>
            </a:r>
            <a:endParaRPr lang="tr-TR" dirty="0"/>
          </a:p>
        </p:txBody>
      </p:sp>
      <p:sp>
        <p:nvSpPr>
          <p:cNvPr id="12" name="11 Dikdörtgen"/>
          <p:cNvSpPr/>
          <p:nvPr/>
        </p:nvSpPr>
        <p:spPr>
          <a:xfrm rot="359073">
            <a:off x="6553560" y="2354870"/>
            <a:ext cx="2193289" cy="1323439"/>
          </a:xfrm>
          <a:prstGeom prst="rect">
            <a:avLst/>
          </a:prstGeom>
          <a:ln>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1600" dirty="0" smtClean="0"/>
              <a:t>Talep </a:t>
            </a:r>
            <a:r>
              <a:rPr lang="tr-TR" sz="1600" dirty="0" err="1" smtClean="0"/>
              <a:t>kanununundaki</a:t>
            </a:r>
            <a:r>
              <a:rPr lang="tr-TR" sz="1600" dirty="0" smtClean="0"/>
              <a:t> ters yönlü ilişkiden dolayı çoğunlukla negatiftir.</a:t>
            </a:r>
          </a:p>
          <a:p>
            <a:pPr algn="ctr"/>
            <a:r>
              <a:rPr lang="tr-TR" sz="1600" dirty="0" smtClean="0"/>
              <a:t>Dolayısıyla mutlak değer içinde hesaplanır.</a:t>
            </a:r>
          </a:p>
        </p:txBody>
      </p:sp>
      <p:cxnSp>
        <p:nvCxnSpPr>
          <p:cNvPr id="14" name="13 Eğri Bağlayıcı"/>
          <p:cNvCxnSpPr>
            <a:stCxn id="12" idx="3"/>
            <a:endCxn id="9" idx="3"/>
          </p:cNvCxnSpPr>
          <p:nvPr/>
        </p:nvCxnSpPr>
        <p:spPr>
          <a:xfrm flipH="1">
            <a:off x="7700521" y="3130926"/>
            <a:ext cx="1040351" cy="1274828"/>
          </a:xfrm>
          <a:prstGeom prst="curvedConnector3">
            <a:avLst>
              <a:gd name="adj1" fmla="val -1598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Eğri Bağlayıcı"/>
          <p:cNvCxnSpPr>
            <a:stCxn id="12" idx="3"/>
            <a:endCxn id="10" idx="3"/>
          </p:cNvCxnSpPr>
          <p:nvPr/>
        </p:nvCxnSpPr>
        <p:spPr>
          <a:xfrm flipH="1">
            <a:off x="7719757" y="3130926"/>
            <a:ext cx="1021115" cy="2257099"/>
          </a:xfrm>
          <a:prstGeom prst="curvedConnector3">
            <a:avLst>
              <a:gd name="adj1" fmla="val -1629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Eğri Bağlayıcı"/>
          <p:cNvCxnSpPr>
            <a:stCxn id="12" idx="3"/>
            <a:endCxn id="11" idx="3"/>
          </p:cNvCxnSpPr>
          <p:nvPr/>
        </p:nvCxnSpPr>
        <p:spPr>
          <a:xfrm flipH="1">
            <a:off x="7812360" y="3130926"/>
            <a:ext cx="928512" cy="3307602"/>
          </a:xfrm>
          <a:prstGeom prst="curvedConnector3">
            <a:avLst>
              <a:gd name="adj1" fmla="val -25264"/>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7884368" y="4283804"/>
            <a:ext cx="755335" cy="369332"/>
          </a:xfrm>
          <a:prstGeom prst="rect">
            <a:avLst/>
          </a:prstGeom>
        </p:spPr>
        <p:txBody>
          <a:bodyPr wrap="none">
            <a:spAutoFit/>
          </a:bodyPr>
          <a:lstStyle/>
          <a:p>
            <a:r>
              <a:rPr lang="tr-TR" b="1" dirty="0" smtClean="0"/>
              <a:t>Esnek</a:t>
            </a:r>
            <a:endParaRPr lang="tr-TR" dirty="0"/>
          </a:p>
        </p:txBody>
      </p:sp>
      <p:sp>
        <p:nvSpPr>
          <p:cNvPr id="16" name="15 Dikdörtgen"/>
          <p:cNvSpPr/>
          <p:nvPr/>
        </p:nvSpPr>
        <p:spPr>
          <a:xfrm>
            <a:off x="8028384" y="6300028"/>
            <a:ext cx="1048685" cy="369332"/>
          </a:xfrm>
          <a:prstGeom prst="rect">
            <a:avLst/>
          </a:prstGeom>
        </p:spPr>
        <p:txBody>
          <a:bodyPr wrap="none">
            <a:spAutoFit/>
          </a:bodyPr>
          <a:lstStyle/>
          <a:p>
            <a:r>
              <a:rPr lang="tr-TR" b="1" dirty="0" err="1" smtClean="0"/>
              <a:t>İnelastik</a:t>
            </a:r>
            <a:endParaRPr lang="tr-T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4691">
                                            <p:txEl>
                                              <p:pRg st="0" end="0"/>
                                            </p:txEl>
                                          </p:spTgt>
                                        </p:tgtEl>
                                        <p:attrNameLst>
                                          <p:attrName>style.visibility</p:attrName>
                                        </p:attrNameLst>
                                      </p:cBhvr>
                                      <p:to>
                                        <p:strVal val="visible"/>
                                      </p:to>
                                    </p:set>
                                    <p:animEffect transition="in" filter="fade">
                                      <p:cBhvr>
                                        <p:cTn id="11" dur="2000"/>
                                        <p:tgtEl>
                                          <p:spTgt spid="114691">
                                            <p:txEl>
                                              <p:pRg st="0" end="0"/>
                                            </p:txEl>
                                          </p:spTgt>
                                        </p:tgtEl>
                                      </p:cBhvr>
                                    </p:animEffect>
                                  </p:childTnLst>
                                  <p:subTnLst>
                                    <p:animClr clrSpc="rgb" dir="cw">
                                      <p:cBhvr override="childStyle">
                                        <p:cTn dur="1" fill="hold" display="0" masterRel="nextClick" afterEffect="1"/>
                                        <p:tgtEl>
                                          <p:spTgt spid="114691">
                                            <p:txEl>
                                              <p:pRg st="0" end="0"/>
                                            </p:txEl>
                                          </p:spTgt>
                                        </p:tgtEl>
                                        <p:attrNameLst>
                                          <p:attrName>ppt_c</p:attrName>
                                        </p:attrNameLst>
                                      </p:cBhvr>
                                      <p:to>
                                        <a:schemeClr val="tx1"/>
                                      </p:to>
                                    </p:animClr>
                                  </p:sub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4691">
                                            <p:txEl>
                                              <p:pRg st="1" end="1"/>
                                            </p:txEl>
                                          </p:spTgt>
                                        </p:tgtEl>
                                        <p:attrNameLst>
                                          <p:attrName>style.visibility</p:attrName>
                                        </p:attrNameLst>
                                      </p:cBhvr>
                                      <p:to>
                                        <p:strVal val="visible"/>
                                      </p:to>
                                    </p:set>
                                    <p:animEffect transition="in" filter="fade">
                                      <p:cBhvr>
                                        <p:cTn id="15" dur="2000"/>
                                        <p:tgtEl>
                                          <p:spTgt spid="114691">
                                            <p:txEl>
                                              <p:pRg st="1" end="1"/>
                                            </p:txEl>
                                          </p:spTgt>
                                        </p:tgtEl>
                                      </p:cBhvr>
                                    </p:animEffect>
                                  </p:childTnLst>
                                  <p:subTnLst>
                                    <p:animClr clrSpc="rgb" dir="cw">
                                      <p:cBhvr override="childStyle">
                                        <p:cTn dur="1" fill="hold" display="0" masterRel="nextClick" afterEffect="1"/>
                                        <p:tgtEl>
                                          <p:spTgt spid="114691">
                                            <p:txEl>
                                              <p:pRg st="1" end="1"/>
                                            </p:txEl>
                                          </p:spTgt>
                                        </p:tgtEl>
                                        <p:attrNameLst>
                                          <p:attrName>ppt_c</p:attrName>
                                        </p:attrNameLst>
                                      </p:cBhvr>
                                      <p:to>
                                        <a:schemeClr val="tx1"/>
                                      </p:to>
                                    </p:animClr>
                                  </p:subTnLst>
                                </p:cTn>
                              </p:par>
                              <p:par>
                                <p:cTn id="16" presetID="10" presetClass="entr" presetSubtype="0" fill="hold" grpId="0" nodeType="withEffect">
                                  <p:stCondLst>
                                    <p:cond delay="0"/>
                                  </p:stCondLst>
                                  <p:childTnLst>
                                    <p:set>
                                      <p:cBhvr>
                                        <p:cTn id="17" dur="1" fill="hold">
                                          <p:stCondLst>
                                            <p:cond delay="0"/>
                                          </p:stCondLst>
                                        </p:cTn>
                                        <p:tgtEl>
                                          <p:spTgt spid="114691">
                                            <p:txEl>
                                              <p:pRg st="3" end="3"/>
                                            </p:txEl>
                                          </p:spTgt>
                                        </p:tgtEl>
                                        <p:attrNameLst>
                                          <p:attrName>style.visibility</p:attrName>
                                        </p:attrNameLst>
                                      </p:cBhvr>
                                      <p:to>
                                        <p:strVal val="visible"/>
                                      </p:to>
                                    </p:set>
                                    <p:animEffect transition="in" filter="fade">
                                      <p:cBhvr>
                                        <p:cTn id="18" dur="2000"/>
                                        <p:tgtEl>
                                          <p:spTgt spid="114691">
                                            <p:txEl>
                                              <p:pRg st="3" end="3"/>
                                            </p:txEl>
                                          </p:spTgt>
                                        </p:tgtEl>
                                      </p:cBhvr>
                                    </p:animEffect>
                                  </p:childTnLst>
                                  <p:subTnLst>
                                    <p:animClr clrSpc="rgb" dir="cw">
                                      <p:cBhvr override="childStyle">
                                        <p:cTn dur="1" fill="hold" display="0" masterRel="nextClick" afterEffect="1"/>
                                        <p:tgtEl>
                                          <p:spTgt spid="114691">
                                            <p:txEl>
                                              <p:pRg st="3" end="3"/>
                                            </p:txEl>
                                          </p:spTgt>
                                        </p:tgtEl>
                                        <p:attrNameLst>
                                          <p:attrName>ppt_c</p:attrName>
                                        </p:attrNameLst>
                                      </p:cBhvr>
                                      <p:to>
                                        <a:schemeClr val="tx1"/>
                                      </p:to>
                                    </p:animClr>
                                  </p:subTnLst>
                                </p:cTn>
                              </p:par>
                              <p:par>
                                <p:cTn id="19" presetID="10" presetClass="entr" presetSubtype="0" fill="hold" grpId="0" nodeType="withEffect">
                                  <p:stCondLst>
                                    <p:cond delay="0"/>
                                  </p:stCondLst>
                                  <p:childTnLst>
                                    <p:set>
                                      <p:cBhvr>
                                        <p:cTn id="20" dur="1" fill="hold">
                                          <p:stCondLst>
                                            <p:cond delay="0"/>
                                          </p:stCondLst>
                                        </p:cTn>
                                        <p:tgtEl>
                                          <p:spTgt spid="114691">
                                            <p:txEl>
                                              <p:pRg st="4" end="4"/>
                                            </p:txEl>
                                          </p:spTgt>
                                        </p:tgtEl>
                                        <p:attrNameLst>
                                          <p:attrName>style.visibility</p:attrName>
                                        </p:attrNameLst>
                                      </p:cBhvr>
                                      <p:to>
                                        <p:strVal val="visible"/>
                                      </p:to>
                                    </p:set>
                                    <p:animEffect transition="in" filter="fade">
                                      <p:cBhvr>
                                        <p:cTn id="21" dur="2000"/>
                                        <p:tgtEl>
                                          <p:spTgt spid="114691">
                                            <p:txEl>
                                              <p:pRg st="4" end="4"/>
                                            </p:txEl>
                                          </p:spTgt>
                                        </p:tgtEl>
                                      </p:cBhvr>
                                    </p:animEffect>
                                  </p:childTnLst>
                                  <p:subTnLst>
                                    <p:animClr clrSpc="rgb" dir="cw">
                                      <p:cBhvr override="childStyle">
                                        <p:cTn dur="1" fill="hold" display="0" masterRel="nextClick" afterEffect="1"/>
                                        <p:tgtEl>
                                          <p:spTgt spid="114691">
                                            <p:txEl>
                                              <p:pRg st="4" end="4"/>
                                            </p:txEl>
                                          </p:spTgt>
                                        </p:tgtEl>
                                        <p:attrNameLst>
                                          <p:attrName>ppt_c</p:attrName>
                                        </p:attrNameLst>
                                      </p:cBhvr>
                                      <p:to>
                                        <a:schemeClr val="tx1"/>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20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4691">
                                            <p:txEl>
                                              <p:pRg st="5" end="5"/>
                                            </p:txEl>
                                          </p:spTgt>
                                        </p:tgtEl>
                                        <p:attrNameLst>
                                          <p:attrName>style.visibility</p:attrName>
                                        </p:attrNameLst>
                                      </p:cBhvr>
                                      <p:to>
                                        <p:strVal val="visible"/>
                                      </p:to>
                                    </p:set>
                                    <p:animEffect transition="in" filter="fade">
                                      <p:cBhvr>
                                        <p:cTn id="29" dur="2000"/>
                                        <p:tgtEl>
                                          <p:spTgt spid="114691">
                                            <p:txEl>
                                              <p:pRg st="5" end="5"/>
                                            </p:txEl>
                                          </p:spTgt>
                                        </p:tgtEl>
                                      </p:cBhvr>
                                    </p:animEffect>
                                  </p:childTnLst>
                                  <p:subTnLst>
                                    <p:animClr clrSpc="rgb" dir="cw">
                                      <p:cBhvr override="childStyle">
                                        <p:cTn dur="1" fill="hold" display="0" masterRel="nextClick" afterEffect="1"/>
                                        <p:tgtEl>
                                          <p:spTgt spid="114691">
                                            <p:txEl>
                                              <p:pRg st="5" end="5"/>
                                            </p:txEl>
                                          </p:spTgt>
                                        </p:tgtEl>
                                        <p:attrNameLst>
                                          <p:attrName>ppt_c</p:attrName>
                                        </p:attrNameLst>
                                      </p:cBhvr>
                                      <p:to>
                                        <a:schemeClr val="tx1"/>
                                      </p:to>
                                    </p:animClr>
                                  </p:sub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14691">
                                            <p:txEl>
                                              <p:pRg st="6" end="6"/>
                                            </p:txEl>
                                          </p:spTgt>
                                        </p:tgtEl>
                                        <p:attrNameLst>
                                          <p:attrName>style.visibility</p:attrName>
                                        </p:attrNameLst>
                                      </p:cBhvr>
                                      <p:to>
                                        <p:strVal val="visible"/>
                                      </p:to>
                                    </p:set>
                                    <p:animEffect transition="in" filter="fade">
                                      <p:cBhvr>
                                        <p:cTn id="33" dur="2000"/>
                                        <p:tgtEl>
                                          <p:spTgt spid="114691">
                                            <p:txEl>
                                              <p:pRg st="6" end="6"/>
                                            </p:txEl>
                                          </p:spTgt>
                                        </p:tgtEl>
                                      </p:cBhvr>
                                    </p:animEffect>
                                  </p:childTnLst>
                                  <p:subTnLst>
                                    <p:animClr clrSpc="rgb" dir="cw">
                                      <p:cBhvr override="childStyle">
                                        <p:cTn dur="1" fill="hold" display="0" masterRel="nextClick" afterEffect="1"/>
                                        <p:tgtEl>
                                          <p:spTgt spid="114691">
                                            <p:txEl>
                                              <p:pRg st="6" end="6"/>
                                            </p:txEl>
                                          </p:spTgt>
                                        </p:tgtEl>
                                        <p:attrNameLst>
                                          <p:attrName>ppt_c</p:attrName>
                                        </p:attrNameLst>
                                      </p:cBhvr>
                                      <p:to>
                                        <a:schemeClr val="tx1"/>
                                      </p:to>
                                    </p:animClr>
                                  </p:sub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114691">
                                            <p:txEl>
                                              <p:pRg st="7" end="7"/>
                                            </p:txEl>
                                          </p:spTgt>
                                        </p:tgtEl>
                                        <p:attrNameLst>
                                          <p:attrName>style.visibility</p:attrName>
                                        </p:attrNameLst>
                                      </p:cBhvr>
                                      <p:to>
                                        <p:strVal val="visible"/>
                                      </p:to>
                                    </p:set>
                                    <p:animEffect transition="in" filter="fade">
                                      <p:cBhvr>
                                        <p:cTn id="37" dur="2000"/>
                                        <p:tgtEl>
                                          <p:spTgt spid="114691">
                                            <p:txEl>
                                              <p:pRg st="7" end="7"/>
                                            </p:txEl>
                                          </p:spTgt>
                                        </p:tgtEl>
                                      </p:cBhvr>
                                    </p:animEffect>
                                  </p:childTnLst>
                                  <p:subTnLst>
                                    <p:animClr clrSpc="rgb" dir="cw">
                                      <p:cBhvr override="childStyle">
                                        <p:cTn dur="1" fill="hold" display="0" masterRel="nextClick" afterEffect="1"/>
                                        <p:tgtEl>
                                          <p:spTgt spid="114691">
                                            <p:txEl>
                                              <p:pRg st="7" end="7"/>
                                            </p:txEl>
                                          </p:spTgt>
                                        </p:tgtEl>
                                        <p:attrNameLst>
                                          <p:attrName>ppt_c</p:attrName>
                                        </p:attrNameLst>
                                      </p:cBhvr>
                                      <p:to>
                                        <a:schemeClr val="tx1"/>
                                      </p:to>
                                    </p:animClr>
                                  </p:subTnLst>
                                </p:cTn>
                              </p:par>
                            </p:childTnLst>
                          </p:cTn>
                        </p:par>
                        <p:par>
                          <p:cTn id="38" fill="hold">
                            <p:stCondLst>
                              <p:cond delay="6000"/>
                            </p:stCondLst>
                            <p:childTnLst>
                              <p:par>
                                <p:cTn id="39" presetID="10" presetClass="entr" presetSubtype="0" fill="hold" grpId="0" nodeType="afterEffect">
                                  <p:stCondLst>
                                    <p:cond delay="0"/>
                                  </p:stCondLst>
                                  <p:childTnLst>
                                    <p:set>
                                      <p:cBhvr>
                                        <p:cTn id="40" dur="1" fill="hold">
                                          <p:stCondLst>
                                            <p:cond delay="0"/>
                                          </p:stCondLst>
                                        </p:cTn>
                                        <p:tgtEl>
                                          <p:spTgt spid="114691">
                                            <p:txEl>
                                              <p:pRg st="8" end="8"/>
                                            </p:txEl>
                                          </p:spTgt>
                                        </p:tgtEl>
                                        <p:attrNameLst>
                                          <p:attrName>style.visibility</p:attrName>
                                        </p:attrNameLst>
                                      </p:cBhvr>
                                      <p:to>
                                        <p:strVal val="visible"/>
                                      </p:to>
                                    </p:set>
                                    <p:animEffect transition="in" filter="fade">
                                      <p:cBhvr>
                                        <p:cTn id="41" dur="2000"/>
                                        <p:tgtEl>
                                          <p:spTgt spid="114691">
                                            <p:txEl>
                                              <p:pRg st="8" end="8"/>
                                            </p:txEl>
                                          </p:spTgt>
                                        </p:tgtEl>
                                      </p:cBhvr>
                                    </p:animEffect>
                                  </p:childTnLst>
                                  <p:subTnLst>
                                    <p:animClr clrSpc="rgb" dir="cw">
                                      <p:cBhvr override="childStyle">
                                        <p:cTn dur="1" fill="hold" display="0" masterRel="nextClick" afterEffect="1"/>
                                        <p:tgtEl>
                                          <p:spTgt spid="114691">
                                            <p:txEl>
                                              <p:pRg st="8" end="8"/>
                                            </p:txEl>
                                          </p:spTgt>
                                        </p:tgtEl>
                                        <p:attrNameLst>
                                          <p:attrName>ppt_c</p:attrName>
                                        </p:attrNameLst>
                                      </p:cBhvr>
                                      <p:to>
                                        <a:schemeClr val="tx1"/>
                                      </p:to>
                                    </p:animClr>
                                  </p:subTnLst>
                                </p:cTn>
                              </p:par>
                              <p:par>
                                <p:cTn id="42" presetID="10" presetClass="entr" presetSubtype="0" fill="hold" grpId="0" nodeType="withEffect">
                                  <p:stCondLst>
                                    <p:cond delay="0"/>
                                  </p:stCondLst>
                                  <p:childTnLst>
                                    <p:set>
                                      <p:cBhvr>
                                        <p:cTn id="43" dur="1" fill="hold">
                                          <p:stCondLst>
                                            <p:cond delay="0"/>
                                          </p:stCondLst>
                                        </p:cTn>
                                        <p:tgtEl>
                                          <p:spTgt spid="114691">
                                            <p:txEl>
                                              <p:pRg st="9" end="9"/>
                                            </p:txEl>
                                          </p:spTgt>
                                        </p:tgtEl>
                                        <p:attrNameLst>
                                          <p:attrName>style.visibility</p:attrName>
                                        </p:attrNameLst>
                                      </p:cBhvr>
                                      <p:to>
                                        <p:strVal val="visible"/>
                                      </p:to>
                                    </p:set>
                                    <p:animEffect transition="in" filter="fade">
                                      <p:cBhvr>
                                        <p:cTn id="44" dur="2000"/>
                                        <p:tgtEl>
                                          <p:spTgt spid="114691">
                                            <p:txEl>
                                              <p:pRg st="9" end="9"/>
                                            </p:txEl>
                                          </p:spTgt>
                                        </p:tgtEl>
                                      </p:cBhvr>
                                    </p:animEffect>
                                  </p:childTnLst>
                                  <p:subTnLst>
                                    <p:animClr clrSpc="rgb" dir="cw">
                                      <p:cBhvr override="childStyle">
                                        <p:cTn dur="1" fill="hold" display="0" masterRel="nextClick" afterEffect="1"/>
                                        <p:tgtEl>
                                          <p:spTgt spid="114691">
                                            <p:txEl>
                                              <p:pRg st="9" end="9"/>
                                            </p:txEl>
                                          </p:spTgt>
                                        </p:tgtEl>
                                        <p:attrNameLst>
                                          <p:attrName>ppt_c</p:attrName>
                                        </p:attrNameLst>
                                      </p:cBhvr>
                                      <p:to>
                                        <a:schemeClr val="tx1"/>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2000"/>
                                        <p:tgtEl>
                                          <p:spTgt spid="12"/>
                                        </p:tgtEl>
                                      </p:cBhvr>
                                    </p:animEffect>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2000"/>
                                        <p:tgtEl>
                                          <p:spTgt spid="15"/>
                                        </p:tgtEl>
                                      </p:cBhvr>
                                    </p:animEffect>
                                  </p:childTnLst>
                                </p:cTn>
                              </p:par>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2000"/>
                                        <p:tgtEl>
                                          <p:spTgt spid="19"/>
                                        </p:tgtEl>
                                      </p:cBhvr>
                                    </p:animEffect>
                                  </p:childTnLst>
                                </p:cTn>
                              </p:par>
                              <p:par>
                                <p:cTn id="60" presetID="10"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childTnLst>
                                </p:cTn>
                              </p:par>
                              <p:par>
                                <p:cTn id="63" presetID="10" presetClass="entr" presetSubtype="0" fill="hold" nodeType="withEffect">
                                  <p:stCondLst>
                                    <p:cond delay="0"/>
                                  </p:stCondLst>
                                  <p:childTnLst>
                                    <p:set>
                                      <p:cBhvr>
                                        <p:cTn id="64" dur="1" fill="hold">
                                          <p:stCondLst>
                                            <p:cond delay="0"/>
                                          </p:stCondLst>
                                        </p:cTn>
                                        <p:tgtEl>
                                          <p:spTgt spid="16">
                                            <p:txEl>
                                              <p:pRg st="0" end="0"/>
                                            </p:txEl>
                                          </p:spTgt>
                                        </p:tgtEl>
                                        <p:attrNameLst>
                                          <p:attrName>style.visibility</p:attrName>
                                        </p:attrNameLst>
                                      </p:cBhvr>
                                      <p:to>
                                        <p:strVal val="visible"/>
                                      </p:to>
                                    </p:set>
                                    <p:animEffect transition="in" filter="fade">
                                      <p:cBhvr>
                                        <p:cTn id="65" dur="2000"/>
                                        <p:tgtEl>
                                          <p:spTgt spid="16">
                                            <p:txEl>
                                              <p:pRg st="0" end="0"/>
                                            </p:txEl>
                                          </p:spTgt>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2000"/>
                                        <p:tgtEl>
                                          <p:spTgt spid="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uiExpand="1" build="p" bldLvl="3" autoUpdateAnimBg="0"/>
      <p:bldP spid="5" grpId="1"/>
      <p:bldP spid="9" grpId="0"/>
      <p:bldP spid="10" grpId="0"/>
      <p:bldP spid="11" grpId="0"/>
      <p:bldP spid="12"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Başlık"/>
          <p:cNvSpPr>
            <a:spLocks noGrp="1"/>
          </p:cNvSpPr>
          <p:nvPr>
            <p:ph type="title"/>
          </p:nvPr>
        </p:nvSpPr>
        <p:spPr/>
        <p:txBody>
          <a:bodyPr/>
          <a:lstStyle/>
          <a:p>
            <a:endParaRPr lang="tr-TR" dirty="0"/>
          </a:p>
        </p:txBody>
      </p:sp>
      <p:sp>
        <p:nvSpPr>
          <p:cNvPr id="5" name="Slide Number Placeholder 4"/>
          <p:cNvSpPr>
            <a:spLocks noGrp="1"/>
          </p:cNvSpPr>
          <p:nvPr>
            <p:ph type="sldNum" sz="quarter" idx="12"/>
          </p:nvPr>
        </p:nvSpPr>
        <p:spPr/>
        <p:txBody>
          <a:bodyPr/>
          <a:lstStyle/>
          <a:p>
            <a:pPr>
              <a:defRPr/>
            </a:pPr>
            <a:fld id="{BCB1C654-63DF-42B7-9B56-DAAAA1A957BB}" type="slidenum">
              <a:rPr lang="en-US"/>
              <a:pPr>
                <a:defRPr/>
              </a:pPr>
              <a:t>14</a:t>
            </a:fld>
            <a:endParaRPr lang="en-US"/>
          </a:p>
        </p:txBody>
      </p:sp>
      <p:sp>
        <p:nvSpPr>
          <p:cNvPr id="20485" name="Rectangle 4"/>
          <p:cNvSpPr>
            <a:spLocks noChangeArrowheads="1"/>
          </p:cNvSpPr>
          <p:nvPr/>
        </p:nvSpPr>
        <p:spPr bwMode="auto">
          <a:xfrm>
            <a:off x="2128838" y="2019300"/>
            <a:ext cx="5862637" cy="3300413"/>
          </a:xfrm>
          <a:prstGeom prst="rect">
            <a:avLst/>
          </a:prstGeom>
          <a:solidFill>
            <a:srgbClr val="F3F6F9"/>
          </a:solidFill>
          <a:ln w="261938">
            <a:solidFill>
              <a:srgbClr val="F3F6F9"/>
            </a:solidFill>
            <a:miter lim="800000"/>
            <a:headEnd/>
            <a:tailEnd/>
          </a:ln>
        </p:spPr>
        <p:txBody>
          <a:bodyPr/>
          <a:lstStyle/>
          <a:p>
            <a:pPr eaLnBrk="0" hangingPunct="0"/>
            <a:endParaRPr lang="tr-TR"/>
          </a:p>
        </p:txBody>
      </p:sp>
      <p:sp>
        <p:nvSpPr>
          <p:cNvPr id="20486" name="Rectangle 5"/>
          <p:cNvSpPr>
            <a:spLocks noChangeArrowheads="1"/>
          </p:cNvSpPr>
          <p:nvPr/>
        </p:nvSpPr>
        <p:spPr bwMode="auto">
          <a:xfrm>
            <a:off x="2128838" y="2019300"/>
            <a:ext cx="5862637" cy="3300413"/>
          </a:xfrm>
          <a:prstGeom prst="rect">
            <a:avLst/>
          </a:prstGeom>
          <a:solidFill>
            <a:srgbClr val="F2F4F8"/>
          </a:solidFill>
          <a:ln w="238125">
            <a:solidFill>
              <a:srgbClr val="F2F4F8"/>
            </a:solidFill>
            <a:miter lim="800000"/>
            <a:headEnd/>
            <a:tailEnd/>
          </a:ln>
        </p:spPr>
        <p:txBody>
          <a:bodyPr/>
          <a:lstStyle/>
          <a:p>
            <a:pPr eaLnBrk="0" hangingPunct="0"/>
            <a:endParaRPr lang="tr-TR"/>
          </a:p>
        </p:txBody>
      </p:sp>
      <p:sp>
        <p:nvSpPr>
          <p:cNvPr id="20487" name="Rectangle 6"/>
          <p:cNvSpPr>
            <a:spLocks noChangeArrowheads="1"/>
          </p:cNvSpPr>
          <p:nvPr/>
        </p:nvSpPr>
        <p:spPr bwMode="auto">
          <a:xfrm>
            <a:off x="2128838" y="2019300"/>
            <a:ext cx="5862637" cy="3300413"/>
          </a:xfrm>
          <a:prstGeom prst="rect">
            <a:avLst/>
          </a:prstGeom>
          <a:solidFill>
            <a:srgbClr val="F1F4F7"/>
          </a:solidFill>
          <a:ln w="214313">
            <a:solidFill>
              <a:srgbClr val="F1F4F7"/>
            </a:solidFill>
            <a:miter lim="800000"/>
            <a:headEnd/>
            <a:tailEnd/>
          </a:ln>
        </p:spPr>
        <p:txBody>
          <a:bodyPr/>
          <a:lstStyle/>
          <a:p>
            <a:pPr eaLnBrk="0" hangingPunct="0"/>
            <a:endParaRPr lang="tr-TR"/>
          </a:p>
        </p:txBody>
      </p:sp>
      <p:sp>
        <p:nvSpPr>
          <p:cNvPr id="20488" name="Rectangle 7"/>
          <p:cNvSpPr>
            <a:spLocks noChangeArrowheads="1"/>
          </p:cNvSpPr>
          <p:nvPr/>
        </p:nvSpPr>
        <p:spPr bwMode="auto">
          <a:xfrm>
            <a:off x="2128838" y="2019300"/>
            <a:ext cx="5862637" cy="3300413"/>
          </a:xfrm>
          <a:prstGeom prst="rect">
            <a:avLst/>
          </a:prstGeom>
          <a:solidFill>
            <a:srgbClr val="F0F2F5"/>
          </a:solidFill>
          <a:ln w="190500">
            <a:solidFill>
              <a:srgbClr val="F0F2F5"/>
            </a:solidFill>
            <a:miter lim="800000"/>
            <a:headEnd/>
            <a:tailEnd/>
          </a:ln>
        </p:spPr>
        <p:txBody>
          <a:bodyPr/>
          <a:lstStyle/>
          <a:p>
            <a:pPr eaLnBrk="0" hangingPunct="0"/>
            <a:endParaRPr lang="tr-TR"/>
          </a:p>
        </p:txBody>
      </p:sp>
      <p:sp>
        <p:nvSpPr>
          <p:cNvPr id="20489" name="Rectangle 8"/>
          <p:cNvSpPr>
            <a:spLocks noChangeArrowheads="1"/>
          </p:cNvSpPr>
          <p:nvPr/>
        </p:nvSpPr>
        <p:spPr bwMode="auto">
          <a:xfrm>
            <a:off x="2128838" y="2019300"/>
            <a:ext cx="5862637" cy="3300413"/>
          </a:xfrm>
          <a:prstGeom prst="rect">
            <a:avLst/>
          </a:prstGeom>
          <a:solidFill>
            <a:srgbClr val="EEF1F4"/>
          </a:solidFill>
          <a:ln w="166688">
            <a:solidFill>
              <a:srgbClr val="EEF1F4"/>
            </a:solidFill>
            <a:miter lim="800000"/>
            <a:headEnd/>
            <a:tailEnd/>
          </a:ln>
        </p:spPr>
        <p:txBody>
          <a:bodyPr/>
          <a:lstStyle/>
          <a:p>
            <a:pPr eaLnBrk="0" hangingPunct="0"/>
            <a:endParaRPr lang="tr-TR"/>
          </a:p>
        </p:txBody>
      </p:sp>
      <p:sp>
        <p:nvSpPr>
          <p:cNvPr id="20490" name="Rectangle 9"/>
          <p:cNvSpPr>
            <a:spLocks noChangeArrowheads="1"/>
          </p:cNvSpPr>
          <p:nvPr/>
        </p:nvSpPr>
        <p:spPr bwMode="auto">
          <a:xfrm>
            <a:off x="2128838" y="2019300"/>
            <a:ext cx="5862637" cy="3300413"/>
          </a:xfrm>
          <a:prstGeom prst="rect">
            <a:avLst/>
          </a:prstGeom>
          <a:solidFill>
            <a:srgbClr val="EDEFF3"/>
          </a:solidFill>
          <a:ln w="142875">
            <a:solidFill>
              <a:srgbClr val="EDEFF3"/>
            </a:solidFill>
            <a:miter lim="800000"/>
            <a:headEnd/>
            <a:tailEnd/>
          </a:ln>
        </p:spPr>
        <p:txBody>
          <a:bodyPr/>
          <a:lstStyle/>
          <a:p>
            <a:pPr eaLnBrk="0" hangingPunct="0"/>
            <a:endParaRPr lang="tr-TR"/>
          </a:p>
        </p:txBody>
      </p:sp>
      <p:sp>
        <p:nvSpPr>
          <p:cNvPr id="20491" name="Rectangle 10"/>
          <p:cNvSpPr>
            <a:spLocks noChangeArrowheads="1"/>
          </p:cNvSpPr>
          <p:nvPr/>
        </p:nvSpPr>
        <p:spPr bwMode="auto">
          <a:xfrm>
            <a:off x="2128838" y="2019300"/>
            <a:ext cx="5862637" cy="3300413"/>
          </a:xfrm>
          <a:prstGeom prst="rect">
            <a:avLst/>
          </a:prstGeom>
          <a:solidFill>
            <a:srgbClr val="EBEEF2"/>
          </a:solidFill>
          <a:ln w="119063">
            <a:solidFill>
              <a:srgbClr val="EBEEF2"/>
            </a:solidFill>
            <a:miter lim="800000"/>
            <a:headEnd/>
            <a:tailEnd/>
          </a:ln>
        </p:spPr>
        <p:txBody>
          <a:bodyPr/>
          <a:lstStyle/>
          <a:p>
            <a:pPr eaLnBrk="0" hangingPunct="0"/>
            <a:endParaRPr lang="tr-TR"/>
          </a:p>
        </p:txBody>
      </p:sp>
      <p:sp>
        <p:nvSpPr>
          <p:cNvPr id="20492" name="Rectangle 11"/>
          <p:cNvSpPr>
            <a:spLocks noChangeArrowheads="1"/>
          </p:cNvSpPr>
          <p:nvPr/>
        </p:nvSpPr>
        <p:spPr bwMode="auto">
          <a:xfrm>
            <a:off x="2128838" y="2019300"/>
            <a:ext cx="5862637" cy="3300413"/>
          </a:xfrm>
          <a:prstGeom prst="rect">
            <a:avLst/>
          </a:prstGeom>
          <a:solidFill>
            <a:srgbClr val="EAECF1"/>
          </a:solidFill>
          <a:ln w="95250">
            <a:solidFill>
              <a:srgbClr val="EAECF1"/>
            </a:solidFill>
            <a:miter lim="800000"/>
            <a:headEnd/>
            <a:tailEnd/>
          </a:ln>
        </p:spPr>
        <p:txBody>
          <a:bodyPr/>
          <a:lstStyle/>
          <a:p>
            <a:pPr eaLnBrk="0" hangingPunct="0"/>
            <a:endParaRPr lang="tr-TR"/>
          </a:p>
        </p:txBody>
      </p:sp>
      <p:sp>
        <p:nvSpPr>
          <p:cNvPr id="20493" name="Rectangle 12"/>
          <p:cNvSpPr>
            <a:spLocks noChangeArrowheads="1"/>
          </p:cNvSpPr>
          <p:nvPr/>
        </p:nvSpPr>
        <p:spPr bwMode="auto">
          <a:xfrm>
            <a:off x="2128838" y="2019300"/>
            <a:ext cx="5862637" cy="3300413"/>
          </a:xfrm>
          <a:prstGeom prst="rect">
            <a:avLst/>
          </a:prstGeom>
          <a:solidFill>
            <a:srgbClr val="E9EBF0"/>
          </a:solidFill>
          <a:ln w="71438">
            <a:solidFill>
              <a:srgbClr val="E9EBF0"/>
            </a:solidFill>
            <a:miter lim="800000"/>
            <a:headEnd/>
            <a:tailEnd/>
          </a:ln>
        </p:spPr>
        <p:txBody>
          <a:bodyPr/>
          <a:lstStyle/>
          <a:p>
            <a:pPr eaLnBrk="0" hangingPunct="0"/>
            <a:endParaRPr lang="tr-TR"/>
          </a:p>
        </p:txBody>
      </p:sp>
      <p:sp>
        <p:nvSpPr>
          <p:cNvPr id="20494" name="Rectangle 13"/>
          <p:cNvSpPr>
            <a:spLocks noChangeArrowheads="1"/>
          </p:cNvSpPr>
          <p:nvPr/>
        </p:nvSpPr>
        <p:spPr bwMode="auto">
          <a:xfrm>
            <a:off x="2128838" y="2019300"/>
            <a:ext cx="5862637" cy="3300413"/>
          </a:xfrm>
          <a:prstGeom prst="rect">
            <a:avLst/>
          </a:prstGeom>
          <a:solidFill>
            <a:srgbClr val="E7EAEF"/>
          </a:solidFill>
          <a:ln w="47625">
            <a:solidFill>
              <a:srgbClr val="E7EAEF"/>
            </a:solidFill>
            <a:miter lim="800000"/>
            <a:headEnd/>
            <a:tailEnd/>
          </a:ln>
        </p:spPr>
        <p:txBody>
          <a:bodyPr/>
          <a:lstStyle/>
          <a:p>
            <a:pPr eaLnBrk="0" hangingPunct="0"/>
            <a:endParaRPr lang="tr-TR"/>
          </a:p>
        </p:txBody>
      </p:sp>
      <p:sp>
        <p:nvSpPr>
          <p:cNvPr id="20495" name="Rectangle 14"/>
          <p:cNvSpPr>
            <a:spLocks noChangeArrowheads="1"/>
          </p:cNvSpPr>
          <p:nvPr/>
        </p:nvSpPr>
        <p:spPr bwMode="auto">
          <a:xfrm>
            <a:off x="2128838" y="2019300"/>
            <a:ext cx="5862637" cy="3300413"/>
          </a:xfrm>
          <a:prstGeom prst="rect">
            <a:avLst/>
          </a:prstGeom>
          <a:solidFill>
            <a:srgbClr val="E6E9EF"/>
          </a:solidFill>
          <a:ln w="23813">
            <a:solidFill>
              <a:srgbClr val="E6E9EF"/>
            </a:solidFill>
            <a:miter lim="800000"/>
            <a:headEnd/>
            <a:tailEnd/>
          </a:ln>
        </p:spPr>
        <p:txBody>
          <a:bodyPr/>
          <a:lstStyle/>
          <a:p>
            <a:pPr eaLnBrk="0" hangingPunct="0"/>
            <a:endParaRPr lang="tr-TR"/>
          </a:p>
        </p:txBody>
      </p:sp>
      <p:sp>
        <p:nvSpPr>
          <p:cNvPr id="20496" name="Line 15"/>
          <p:cNvSpPr>
            <a:spLocks noChangeShapeType="1"/>
          </p:cNvSpPr>
          <p:nvPr/>
        </p:nvSpPr>
        <p:spPr bwMode="auto">
          <a:xfrm>
            <a:off x="1700213" y="3198813"/>
            <a:ext cx="1587" cy="1587"/>
          </a:xfrm>
          <a:prstGeom prst="line">
            <a:avLst/>
          </a:prstGeom>
          <a:noFill/>
          <a:ln w="23813">
            <a:solidFill>
              <a:srgbClr val="000000"/>
            </a:solidFill>
            <a:round/>
            <a:headEnd/>
            <a:tailEnd/>
          </a:ln>
        </p:spPr>
        <p:txBody>
          <a:bodyPr/>
          <a:lstStyle/>
          <a:p>
            <a:endParaRPr lang="tr-TR"/>
          </a:p>
        </p:txBody>
      </p:sp>
      <p:sp>
        <p:nvSpPr>
          <p:cNvPr id="20497" name="Rectangle 16"/>
          <p:cNvSpPr>
            <a:spLocks noChangeArrowheads="1"/>
          </p:cNvSpPr>
          <p:nvPr/>
        </p:nvSpPr>
        <p:spPr bwMode="auto">
          <a:xfrm>
            <a:off x="2009775" y="1922463"/>
            <a:ext cx="5862638" cy="3300412"/>
          </a:xfrm>
          <a:prstGeom prst="rect">
            <a:avLst/>
          </a:prstGeom>
          <a:solidFill>
            <a:srgbClr val="FFFFFF"/>
          </a:solidFill>
          <a:ln w="9525">
            <a:noFill/>
            <a:miter lim="800000"/>
            <a:headEnd/>
            <a:tailEnd/>
          </a:ln>
        </p:spPr>
        <p:txBody>
          <a:bodyPr/>
          <a:lstStyle/>
          <a:p>
            <a:pPr eaLnBrk="0" hangingPunct="0"/>
            <a:endParaRPr lang="tr-TR"/>
          </a:p>
        </p:txBody>
      </p:sp>
      <p:sp>
        <p:nvSpPr>
          <p:cNvPr id="20498" name="Freeform 17"/>
          <p:cNvSpPr>
            <a:spLocks/>
          </p:cNvSpPr>
          <p:nvPr/>
        </p:nvSpPr>
        <p:spPr bwMode="auto">
          <a:xfrm>
            <a:off x="2009775" y="1922463"/>
            <a:ext cx="5862638" cy="3300412"/>
          </a:xfrm>
          <a:custGeom>
            <a:avLst/>
            <a:gdLst>
              <a:gd name="T0" fmla="*/ 0 w 3693"/>
              <a:gd name="T1" fmla="*/ 0 h 2079"/>
              <a:gd name="T2" fmla="*/ 0 w 3693"/>
              <a:gd name="T3" fmla="*/ 2079 h 2079"/>
              <a:gd name="T4" fmla="*/ 3693 w 3693"/>
              <a:gd name="T5" fmla="*/ 2079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prstDash val="solid"/>
            <a:round/>
            <a:headEnd/>
            <a:tailEnd/>
          </a:ln>
        </p:spPr>
        <p:txBody>
          <a:bodyPr/>
          <a:lstStyle/>
          <a:p>
            <a:endParaRPr lang="tr-TR"/>
          </a:p>
        </p:txBody>
      </p:sp>
      <p:sp>
        <p:nvSpPr>
          <p:cNvPr id="21" name="Line 18"/>
          <p:cNvSpPr>
            <a:spLocks noChangeShapeType="1"/>
          </p:cNvSpPr>
          <p:nvPr/>
        </p:nvSpPr>
        <p:spPr bwMode="auto">
          <a:xfrm>
            <a:off x="1843088" y="3089275"/>
            <a:ext cx="3175" cy="217488"/>
          </a:xfrm>
          <a:prstGeom prst="line">
            <a:avLst/>
          </a:prstGeom>
          <a:noFill/>
          <a:ln w="23876">
            <a:solidFill>
              <a:srgbClr val="000000"/>
            </a:solidFill>
            <a:round/>
            <a:headEnd type="stealth" w="med" len="med"/>
            <a:tailEnd/>
          </a:ln>
        </p:spPr>
        <p:txBody>
          <a:bodyPr/>
          <a:lstStyle/>
          <a:p>
            <a:endParaRPr lang="tr-TR"/>
          </a:p>
        </p:txBody>
      </p:sp>
      <p:sp>
        <p:nvSpPr>
          <p:cNvPr id="22" name="Line 19"/>
          <p:cNvSpPr>
            <a:spLocks noChangeShapeType="1"/>
          </p:cNvSpPr>
          <p:nvPr/>
        </p:nvSpPr>
        <p:spPr bwMode="auto">
          <a:xfrm>
            <a:off x="4067944" y="5517232"/>
            <a:ext cx="1001712" cy="1587"/>
          </a:xfrm>
          <a:prstGeom prst="line">
            <a:avLst/>
          </a:prstGeom>
          <a:noFill/>
          <a:ln w="23876">
            <a:solidFill>
              <a:srgbClr val="000000"/>
            </a:solidFill>
            <a:round/>
            <a:headEnd type="stealth" w="med" len="med"/>
            <a:tailEnd/>
          </a:ln>
        </p:spPr>
        <p:txBody>
          <a:bodyPr/>
          <a:lstStyle/>
          <a:p>
            <a:endParaRPr lang="tr-TR"/>
          </a:p>
        </p:txBody>
      </p:sp>
      <p:sp>
        <p:nvSpPr>
          <p:cNvPr id="23" name="Rectangle 20"/>
          <p:cNvSpPr>
            <a:spLocks noChangeArrowheads="1"/>
          </p:cNvSpPr>
          <p:nvPr/>
        </p:nvSpPr>
        <p:spPr bwMode="auto">
          <a:xfrm>
            <a:off x="2092325" y="1481138"/>
            <a:ext cx="2312988" cy="523875"/>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Esnek talep eğrisi (&gt;1)</a:t>
            </a:r>
            <a:endParaRPr lang="en-US" sz="1800"/>
          </a:p>
          <a:p>
            <a:pPr eaLnBrk="0" hangingPunct="0"/>
            <a:r>
              <a:rPr lang="tr-TR" sz="1700" b="1">
                <a:solidFill>
                  <a:srgbClr val="000000"/>
                </a:solidFill>
                <a:latin typeface="Arial" pitchFamily="34" charset="0"/>
              </a:rPr>
              <a:t> </a:t>
            </a:r>
            <a:endParaRPr lang="en-US"/>
          </a:p>
        </p:txBody>
      </p:sp>
      <p:grpSp>
        <p:nvGrpSpPr>
          <p:cNvPr id="2" name="Group 21"/>
          <p:cNvGrpSpPr>
            <a:grpSpLocks/>
          </p:cNvGrpSpPr>
          <p:nvPr/>
        </p:nvGrpSpPr>
        <p:grpSpPr bwMode="auto">
          <a:xfrm>
            <a:off x="2582863" y="2255838"/>
            <a:ext cx="4572000" cy="1379537"/>
            <a:chOff x="1627" y="1421"/>
            <a:chExt cx="2880" cy="869"/>
          </a:xfrm>
        </p:grpSpPr>
        <p:sp>
          <p:nvSpPr>
            <p:cNvPr id="20525" name="Freeform 22"/>
            <p:cNvSpPr>
              <a:spLocks/>
            </p:cNvSpPr>
            <p:nvPr/>
          </p:nvSpPr>
          <p:spPr bwMode="auto">
            <a:xfrm>
              <a:off x="1627" y="1421"/>
              <a:ext cx="2461" cy="804"/>
            </a:xfrm>
            <a:custGeom>
              <a:avLst/>
              <a:gdLst>
                <a:gd name="T0" fmla="*/ 0 w 164"/>
                <a:gd name="T1" fmla="*/ 0 h 65"/>
                <a:gd name="T2" fmla="*/ 164 w 164"/>
                <a:gd name="T3" fmla="*/ 65 h 65"/>
                <a:gd name="T4" fmla="*/ 0 60000 65536"/>
                <a:gd name="T5" fmla="*/ 0 60000 65536"/>
                <a:gd name="T6" fmla="*/ 0 w 164"/>
                <a:gd name="T7" fmla="*/ 0 h 65"/>
                <a:gd name="T8" fmla="*/ 164 w 164"/>
                <a:gd name="T9" fmla="*/ 65 h 65"/>
              </a:gdLst>
              <a:ahLst/>
              <a:cxnLst>
                <a:cxn ang="T4">
                  <a:pos x="T0" y="T1"/>
                </a:cxn>
                <a:cxn ang="T5">
                  <a:pos x="T2" y="T3"/>
                </a:cxn>
              </a:cxnLst>
              <a:rect l="T6" t="T7" r="T8" b="T9"/>
              <a:pathLst>
                <a:path w="164" h="65">
                  <a:moveTo>
                    <a:pt x="0" y="0"/>
                  </a:moveTo>
                  <a:cubicBezTo>
                    <a:pt x="33" y="46"/>
                    <a:pt x="111" y="64"/>
                    <a:pt x="164" y="65"/>
                  </a:cubicBezTo>
                </a:path>
              </a:pathLst>
            </a:custGeom>
            <a:noFill/>
            <a:ln w="71438">
              <a:solidFill>
                <a:srgbClr val="004C9F"/>
              </a:solidFill>
              <a:prstDash val="solid"/>
              <a:round/>
              <a:headEnd/>
              <a:tailEnd/>
            </a:ln>
          </p:spPr>
          <p:txBody>
            <a:bodyPr/>
            <a:lstStyle/>
            <a:p>
              <a:endParaRPr lang="tr-TR"/>
            </a:p>
          </p:txBody>
        </p:sp>
        <p:sp>
          <p:nvSpPr>
            <p:cNvPr id="20526" name="Rectangle 23"/>
            <p:cNvSpPr>
              <a:spLocks noChangeArrowheads="1"/>
            </p:cNvSpPr>
            <p:nvPr/>
          </p:nvSpPr>
          <p:spPr bwMode="auto">
            <a:xfrm>
              <a:off x="4178" y="2125"/>
              <a:ext cx="329"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Talep</a:t>
              </a:r>
              <a:endParaRPr lang="en-US"/>
            </a:p>
          </p:txBody>
        </p:sp>
      </p:grpSp>
      <p:sp>
        <p:nvSpPr>
          <p:cNvPr id="20503" name="Rectangle 24"/>
          <p:cNvSpPr>
            <a:spLocks noChangeArrowheads="1"/>
          </p:cNvSpPr>
          <p:nvPr/>
        </p:nvSpPr>
        <p:spPr bwMode="auto">
          <a:xfrm>
            <a:off x="6804248" y="5445224"/>
            <a:ext cx="642937" cy="261937"/>
          </a:xfrm>
          <a:prstGeom prst="rect">
            <a:avLst/>
          </a:prstGeom>
          <a:noFill/>
          <a:ln w="9525">
            <a:noFill/>
            <a:miter lim="800000"/>
            <a:headEnd/>
            <a:tailEnd/>
          </a:ln>
        </p:spPr>
        <p:txBody>
          <a:bodyPr wrap="none" lIns="0" tIns="0" rIns="0" bIns="0">
            <a:spAutoFit/>
          </a:bodyPr>
          <a:lstStyle/>
          <a:p>
            <a:pPr eaLnBrk="0" hangingPunct="0"/>
            <a:r>
              <a:rPr lang="tr-TR" sz="1700" b="1" dirty="0">
                <a:solidFill>
                  <a:srgbClr val="000000"/>
                </a:solidFill>
                <a:latin typeface="Arial" pitchFamily="34" charset="0"/>
              </a:rPr>
              <a:t>Miktar</a:t>
            </a:r>
            <a:endParaRPr lang="en-US" dirty="0"/>
          </a:p>
        </p:txBody>
      </p:sp>
      <p:grpSp>
        <p:nvGrpSpPr>
          <p:cNvPr id="3" name="Group 25"/>
          <p:cNvGrpSpPr>
            <a:grpSpLocks/>
          </p:cNvGrpSpPr>
          <p:nvPr/>
        </p:nvGrpSpPr>
        <p:grpSpPr bwMode="auto">
          <a:xfrm>
            <a:off x="1768475" y="3294062"/>
            <a:ext cx="3741738" cy="2409824"/>
            <a:chOff x="1114" y="2075"/>
            <a:chExt cx="2357" cy="1518"/>
          </a:xfrm>
        </p:grpSpPr>
        <p:sp>
          <p:nvSpPr>
            <p:cNvPr id="20522" name="Freeform 26"/>
            <p:cNvSpPr>
              <a:spLocks/>
            </p:cNvSpPr>
            <p:nvPr/>
          </p:nvSpPr>
          <p:spPr bwMode="auto">
            <a:xfrm>
              <a:off x="1266" y="2163"/>
              <a:ext cx="2102" cy="1127"/>
            </a:xfrm>
            <a:custGeom>
              <a:avLst/>
              <a:gdLst>
                <a:gd name="T0" fmla="*/ 2102 w 2102"/>
                <a:gd name="T1" fmla="*/ 1127 h 1127"/>
                <a:gd name="T2" fmla="*/ 2102 w 2102"/>
                <a:gd name="T3" fmla="*/ 0 h 1127"/>
                <a:gd name="T4" fmla="*/ 0 w 2102"/>
                <a:gd name="T5" fmla="*/ 0 h 1127"/>
                <a:gd name="T6" fmla="*/ 0 60000 65536"/>
                <a:gd name="T7" fmla="*/ 0 60000 65536"/>
                <a:gd name="T8" fmla="*/ 0 60000 65536"/>
                <a:gd name="T9" fmla="*/ 0 w 2102"/>
                <a:gd name="T10" fmla="*/ 0 h 1127"/>
                <a:gd name="T11" fmla="*/ 2102 w 2102"/>
                <a:gd name="T12" fmla="*/ 1127 h 1127"/>
              </a:gdLst>
              <a:ahLst/>
              <a:cxnLst>
                <a:cxn ang="T6">
                  <a:pos x="T0" y="T1"/>
                </a:cxn>
                <a:cxn ang="T7">
                  <a:pos x="T2" y="T3"/>
                </a:cxn>
                <a:cxn ang="T8">
                  <a:pos x="T4" y="T5"/>
                </a:cxn>
              </a:cxnLst>
              <a:rect l="T9" t="T10" r="T11" b="T12"/>
              <a:pathLst>
                <a:path w="2102" h="1127">
                  <a:moveTo>
                    <a:pt x="2102" y="1127"/>
                  </a:moveTo>
                  <a:lnTo>
                    <a:pt x="2102" y="0"/>
                  </a:lnTo>
                  <a:lnTo>
                    <a:pt x="0" y="0"/>
                  </a:lnTo>
                </a:path>
              </a:pathLst>
            </a:custGeom>
            <a:noFill/>
            <a:ln w="23813" cap="flat">
              <a:solidFill>
                <a:schemeClr val="tx1"/>
              </a:solidFill>
              <a:prstDash val="sysDot"/>
              <a:round/>
              <a:headEnd/>
              <a:tailEnd/>
            </a:ln>
          </p:spPr>
          <p:txBody>
            <a:bodyPr/>
            <a:lstStyle/>
            <a:p>
              <a:endParaRPr lang="tr-TR"/>
            </a:p>
          </p:txBody>
        </p:sp>
        <p:sp>
          <p:nvSpPr>
            <p:cNvPr id="20523" name="Rectangle 27"/>
            <p:cNvSpPr>
              <a:spLocks noChangeArrowheads="1"/>
            </p:cNvSpPr>
            <p:nvPr/>
          </p:nvSpPr>
          <p:spPr bwMode="auto">
            <a:xfrm>
              <a:off x="1114" y="2075"/>
              <a:ext cx="76" cy="163"/>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4</a:t>
              </a:r>
              <a:endParaRPr lang="en-US"/>
            </a:p>
          </p:txBody>
        </p:sp>
        <p:sp>
          <p:nvSpPr>
            <p:cNvPr id="20524" name="Rectangle 28"/>
            <p:cNvSpPr>
              <a:spLocks noChangeArrowheads="1"/>
            </p:cNvSpPr>
            <p:nvPr/>
          </p:nvSpPr>
          <p:spPr bwMode="auto">
            <a:xfrm>
              <a:off x="3243" y="3430"/>
              <a:ext cx="228"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100</a:t>
              </a:r>
              <a:endParaRPr lang="en-US" dirty="0"/>
            </a:p>
          </p:txBody>
        </p:sp>
      </p:grpSp>
      <p:sp>
        <p:nvSpPr>
          <p:cNvPr id="20505" name="Rectangle 29"/>
          <p:cNvSpPr>
            <a:spLocks noChangeArrowheads="1"/>
          </p:cNvSpPr>
          <p:nvPr/>
        </p:nvSpPr>
        <p:spPr bwMode="auto">
          <a:xfrm>
            <a:off x="1776413" y="5278438"/>
            <a:ext cx="120650" cy="258762"/>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0</a:t>
            </a:r>
            <a:endParaRPr lang="en-US" dirty="0"/>
          </a:p>
        </p:txBody>
      </p:sp>
      <p:sp>
        <p:nvSpPr>
          <p:cNvPr id="20506" name="Rectangle 30"/>
          <p:cNvSpPr>
            <a:spLocks noChangeArrowheads="1"/>
          </p:cNvSpPr>
          <p:nvPr/>
        </p:nvSpPr>
        <p:spPr bwMode="auto">
          <a:xfrm>
            <a:off x="1284288" y="1858963"/>
            <a:ext cx="509587" cy="261937"/>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Fiyat</a:t>
            </a:r>
            <a:endParaRPr lang="en-US"/>
          </a:p>
        </p:txBody>
      </p:sp>
      <p:grpSp>
        <p:nvGrpSpPr>
          <p:cNvPr id="4" name="Group 31"/>
          <p:cNvGrpSpPr>
            <a:grpSpLocks/>
          </p:cNvGrpSpPr>
          <p:nvPr/>
        </p:nvGrpSpPr>
        <p:grpSpPr bwMode="auto">
          <a:xfrm>
            <a:off x="1625600" y="2857501"/>
            <a:ext cx="2179638" cy="2846388"/>
            <a:chOff x="1024" y="1800"/>
            <a:chExt cx="1373" cy="1793"/>
          </a:xfrm>
        </p:grpSpPr>
        <p:sp>
          <p:nvSpPr>
            <p:cNvPr id="20519" name="Freeform 32"/>
            <p:cNvSpPr>
              <a:spLocks/>
            </p:cNvSpPr>
            <p:nvPr/>
          </p:nvSpPr>
          <p:spPr bwMode="auto">
            <a:xfrm>
              <a:off x="1266" y="1879"/>
              <a:ext cx="1051" cy="1411"/>
            </a:xfrm>
            <a:custGeom>
              <a:avLst/>
              <a:gdLst>
                <a:gd name="T0" fmla="*/ 1051 w 1051"/>
                <a:gd name="T1" fmla="*/ 1411 h 1411"/>
                <a:gd name="T2" fmla="*/ 1051 w 1051"/>
                <a:gd name="T3" fmla="*/ 0 h 1411"/>
                <a:gd name="T4" fmla="*/ 0 w 1051"/>
                <a:gd name="T5" fmla="*/ 0 h 1411"/>
                <a:gd name="T6" fmla="*/ 0 60000 65536"/>
                <a:gd name="T7" fmla="*/ 0 60000 65536"/>
                <a:gd name="T8" fmla="*/ 0 60000 65536"/>
                <a:gd name="T9" fmla="*/ 0 w 1051"/>
                <a:gd name="T10" fmla="*/ 0 h 1411"/>
                <a:gd name="T11" fmla="*/ 1051 w 1051"/>
                <a:gd name="T12" fmla="*/ 1411 h 1411"/>
              </a:gdLst>
              <a:ahLst/>
              <a:cxnLst>
                <a:cxn ang="T6">
                  <a:pos x="T0" y="T1"/>
                </a:cxn>
                <a:cxn ang="T7">
                  <a:pos x="T2" y="T3"/>
                </a:cxn>
                <a:cxn ang="T8">
                  <a:pos x="T4" y="T5"/>
                </a:cxn>
              </a:cxnLst>
              <a:rect l="T9" t="T10" r="T11" b="T12"/>
              <a:pathLst>
                <a:path w="1051" h="1411">
                  <a:moveTo>
                    <a:pt x="1051" y="1411"/>
                  </a:moveTo>
                  <a:lnTo>
                    <a:pt x="1051" y="0"/>
                  </a:lnTo>
                  <a:lnTo>
                    <a:pt x="0" y="0"/>
                  </a:lnTo>
                </a:path>
              </a:pathLst>
            </a:custGeom>
            <a:noFill/>
            <a:ln w="23813" cap="flat">
              <a:solidFill>
                <a:schemeClr val="tx1"/>
              </a:solidFill>
              <a:prstDash val="sysDot"/>
              <a:round/>
              <a:headEnd/>
              <a:tailEnd/>
            </a:ln>
          </p:spPr>
          <p:txBody>
            <a:bodyPr/>
            <a:lstStyle/>
            <a:p>
              <a:endParaRPr lang="tr-TR"/>
            </a:p>
          </p:txBody>
        </p:sp>
        <p:sp>
          <p:nvSpPr>
            <p:cNvPr id="20520" name="Rectangle 33"/>
            <p:cNvSpPr>
              <a:spLocks noChangeArrowheads="1"/>
            </p:cNvSpPr>
            <p:nvPr/>
          </p:nvSpPr>
          <p:spPr bwMode="auto">
            <a:xfrm>
              <a:off x="1024" y="1800"/>
              <a:ext cx="192"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   </a:t>
              </a:r>
              <a:r>
                <a:rPr lang="en-US" sz="1700">
                  <a:solidFill>
                    <a:srgbClr val="000000"/>
                  </a:solidFill>
                  <a:latin typeface="Arial" pitchFamily="34" charset="0"/>
                </a:rPr>
                <a:t>5</a:t>
              </a:r>
              <a:endParaRPr lang="en-US"/>
            </a:p>
          </p:txBody>
        </p:sp>
        <p:sp>
          <p:nvSpPr>
            <p:cNvPr id="20521" name="Rectangle 34"/>
            <p:cNvSpPr>
              <a:spLocks noChangeArrowheads="1"/>
            </p:cNvSpPr>
            <p:nvPr/>
          </p:nvSpPr>
          <p:spPr bwMode="auto">
            <a:xfrm>
              <a:off x="2245" y="3430"/>
              <a:ext cx="152"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50</a:t>
              </a:r>
              <a:endParaRPr lang="en-US" dirty="0"/>
            </a:p>
          </p:txBody>
        </p:sp>
      </p:grpSp>
      <p:grpSp>
        <p:nvGrpSpPr>
          <p:cNvPr id="6" name="Group 35"/>
          <p:cNvGrpSpPr>
            <a:grpSpLocks/>
          </p:cNvGrpSpPr>
          <p:nvPr/>
        </p:nvGrpSpPr>
        <p:grpSpPr bwMode="auto">
          <a:xfrm>
            <a:off x="509588" y="3257550"/>
            <a:ext cx="1333500" cy="1238250"/>
            <a:chOff x="321" y="2052"/>
            <a:chExt cx="840" cy="780"/>
          </a:xfrm>
        </p:grpSpPr>
        <p:sp>
          <p:nvSpPr>
            <p:cNvPr id="20513" name="Line 36"/>
            <p:cNvSpPr>
              <a:spLocks noChangeShapeType="1"/>
            </p:cNvSpPr>
            <p:nvPr/>
          </p:nvSpPr>
          <p:spPr bwMode="auto">
            <a:xfrm flipV="1">
              <a:off x="741" y="2052"/>
              <a:ext cx="360" cy="297"/>
            </a:xfrm>
            <a:prstGeom prst="line">
              <a:avLst/>
            </a:prstGeom>
            <a:noFill/>
            <a:ln w="23813">
              <a:solidFill>
                <a:srgbClr val="000000"/>
              </a:solidFill>
              <a:round/>
              <a:headEnd/>
              <a:tailEnd/>
            </a:ln>
          </p:spPr>
          <p:txBody>
            <a:bodyPr/>
            <a:lstStyle/>
            <a:p>
              <a:endParaRPr lang="tr-TR"/>
            </a:p>
          </p:txBody>
        </p:sp>
        <p:grpSp>
          <p:nvGrpSpPr>
            <p:cNvPr id="7" name="Group 37"/>
            <p:cNvGrpSpPr>
              <a:grpSpLocks/>
            </p:cNvGrpSpPr>
            <p:nvPr/>
          </p:nvGrpSpPr>
          <p:grpSpPr bwMode="auto">
            <a:xfrm>
              <a:off x="321" y="2310"/>
              <a:ext cx="840" cy="522"/>
              <a:chOff x="321" y="2310"/>
              <a:chExt cx="840" cy="522"/>
            </a:xfrm>
          </p:grpSpPr>
          <p:sp>
            <p:nvSpPr>
              <p:cNvPr id="20515" name="Rectangle 38"/>
              <p:cNvSpPr>
                <a:spLocks noChangeArrowheads="1"/>
              </p:cNvSpPr>
              <p:nvPr/>
            </p:nvSpPr>
            <p:spPr bwMode="auto">
              <a:xfrm>
                <a:off x="321" y="2312"/>
                <a:ext cx="840" cy="520"/>
              </a:xfrm>
              <a:prstGeom prst="rect">
                <a:avLst/>
              </a:prstGeom>
              <a:solidFill>
                <a:srgbClr val="E1E5E9"/>
              </a:solidFill>
              <a:ln w="9525">
                <a:noFill/>
                <a:miter lim="800000"/>
                <a:headEnd/>
                <a:tailEnd/>
              </a:ln>
            </p:spPr>
            <p:txBody>
              <a:bodyPr/>
              <a:lstStyle/>
              <a:p>
                <a:pPr eaLnBrk="0" hangingPunct="0"/>
                <a:endParaRPr lang="tr-TR"/>
              </a:p>
            </p:txBody>
          </p:sp>
          <p:sp>
            <p:nvSpPr>
              <p:cNvPr id="20516" name="Rectangle 39"/>
              <p:cNvSpPr>
                <a:spLocks noChangeArrowheads="1"/>
              </p:cNvSpPr>
              <p:nvPr/>
            </p:nvSpPr>
            <p:spPr bwMode="auto">
              <a:xfrm>
                <a:off x="360" y="2310"/>
                <a:ext cx="589" cy="165"/>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1. </a:t>
                </a:r>
                <a:r>
                  <a:rPr lang="tr-TR" sz="1700">
                    <a:solidFill>
                      <a:srgbClr val="000000"/>
                    </a:solidFill>
                    <a:latin typeface="Arial" pitchFamily="34" charset="0"/>
                  </a:rPr>
                  <a:t>%25’lik</a:t>
                </a:r>
                <a:endParaRPr lang="en-US"/>
              </a:p>
            </p:txBody>
          </p:sp>
          <p:sp>
            <p:nvSpPr>
              <p:cNvPr id="20517" name="Rectangle 40"/>
              <p:cNvSpPr>
                <a:spLocks noChangeArrowheads="1"/>
              </p:cNvSpPr>
              <p:nvPr/>
            </p:nvSpPr>
            <p:spPr bwMode="auto">
              <a:xfrm>
                <a:off x="360" y="2475"/>
                <a:ext cx="443" cy="165"/>
              </a:xfrm>
              <a:prstGeom prst="rect">
                <a:avLst/>
              </a:prstGeom>
              <a:noFill/>
              <a:ln w="9525">
                <a:noFill/>
                <a:miter lim="800000"/>
                <a:headEnd/>
                <a:tailEnd/>
              </a:ln>
            </p:spPr>
            <p:txBody>
              <a:bodyPr wrap="none" lIns="0" tIns="0" rIns="0" bIns="0">
                <a:spAutoFit/>
              </a:bodyPr>
              <a:lstStyle/>
              <a:p>
                <a:pPr eaLnBrk="0" hangingPunct="0"/>
                <a:r>
                  <a:rPr lang="tr-TR" sz="1700" dirty="0">
                    <a:solidFill>
                      <a:srgbClr val="000000"/>
                    </a:solidFill>
                    <a:latin typeface="Arial" pitchFamily="34" charset="0"/>
                  </a:rPr>
                  <a:t>bir fiyat</a:t>
                </a:r>
                <a:endParaRPr lang="en-US" dirty="0"/>
              </a:p>
            </p:txBody>
          </p:sp>
          <p:sp>
            <p:nvSpPr>
              <p:cNvPr id="20518" name="Rectangle 41"/>
              <p:cNvSpPr>
                <a:spLocks noChangeArrowheads="1"/>
              </p:cNvSpPr>
              <p:nvPr/>
            </p:nvSpPr>
            <p:spPr bwMode="auto">
              <a:xfrm>
                <a:off x="360" y="2639"/>
                <a:ext cx="536"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artışı</a:t>
                </a:r>
                <a:r>
                  <a:rPr lang="en-US" sz="1700">
                    <a:solidFill>
                      <a:srgbClr val="000000"/>
                    </a:solidFill>
                    <a:latin typeface="Arial" pitchFamily="34" charset="0"/>
                  </a:rPr>
                  <a:t> . . .</a:t>
                </a:r>
                <a:endParaRPr lang="en-US"/>
              </a:p>
            </p:txBody>
          </p:sp>
        </p:grpSp>
      </p:grpSp>
      <p:grpSp>
        <p:nvGrpSpPr>
          <p:cNvPr id="8" name="Group 42"/>
          <p:cNvGrpSpPr>
            <a:grpSpLocks/>
          </p:cNvGrpSpPr>
          <p:nvPr/>
        </p:nvGrpSpPr>
        <p:grpSpPr bwMode="auto">
          <a:xfrm>
            <a:off x="1819275" y="5516558"/>
            <a:ext cx="5853113" cy="511175"/>
            <a:chOff x="1146" y="3475"/>
            <a:chExt cx="3687" cy="322"/>
          </a:xfrm>
        </p:grpSpPr>
        <p:sp>
          <p:nvSpPr>
            <p:cNvPr id="20510" name="Line 43"/>
            <p:cNvSpPr>
              <a:spLocks noChangeShapeType="1"/>
            </p:cNvSpPr>
            <p:nvPr/>
          </p:nvSpPr>
          <p:spPr bwMode="auto">
            <a:xfrm>
              <a:off x="2925" y="3475"/>
              <a:ext cx="112" cy="136"/>
            </a:xfrm>
            <a:prstGeom prst="line">
              <a:avLst/>
            </a:prstGeom>
            <a:noFill/>
            <a:ln w="23813">
              <a:solidFill>
                <a:srgbClr val="000000"/>
              </a:solidFill>
              <a:round/>
              <a:headEnd/>
              <a:tailEnd/>
            </a:ln>
          </p:spPr>
          <p:txBody>
            <a:bodyPr/>
            <a:lstStyle/>
            <a:p>
              <a:endParaRPr lang="tr-TR"/>
            </a:p>
          </p:txBody>
        </p:sp>
        <p:sp>
          <p:nvSpPr>
            <p:cNvPr id="20511" name="Rectangle 44"/>
            <p:cNvSpPr>
              <a:spLocks noChangeArrowheads="1"/>
            </p:cNvSpPr>
            <p:nvPr/>
          </p:nvSpPr>
          <p:spPr bwMode="auto">
            <a:xfrm>
              <a:off x="1146" y="3599"/>
              <a:ext cx="3684" cy="198"/>
            </a:xfrm>
            <a:prstGeom prst="rect">
              <a:avLst/>
            </a:prstGeom>
            <a:solidFill>
              <a:srgbClr val="E1E5E9"/>
            </a:solidFill>
            <a:ln w="9525">
              <a:noFill/>
              <a:miter lim="800000"/>
              <a:headEnd/>
              <a:tailEnd/>
            </a:ln>
          </p:spPr>
          <p:txBody>
            <a:bodyPr/>
            <a:lstStyle/>
            <a:p>
              <a:pPr eaLnBrk="0" hangingPunct="0"/>
              <a:endParaRPr lang="tr-TR"/>
            </a:p>
          </p:txBody>
        </p:sp>
        <p:sp>
          <p:nvSpPr>
            <p:cNvPr id="20512" name="Rectangle 45"/>
            <p:cNvSpPr>
              <a:spLocks noChangeArrowheads="1"/>
            </p:cNvSpPr>
            <p:nvPr/>
          </p:nvSpPr>
          <p:spPr bwMode="auto">
            <a:xfrm>
              <a:off x="1174" y="3621"/>
              <a:ext cx="3659" cy="165"/>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2. . . . </a:t>
              </a:r>
              <a:r>
                <a:rPr lang="tr-TR" sz="1700" dirty="0">
                  <a:solidFill>
                    <a:srgbClr val="000000"/>
                  </a:solidFill>
                  <a:latin typeface="Arial" pitchFamily="34" charset="0"/>
                </a:rPr>
                <a:t>talep edilen miktarda %50’lik bir düşüşe sebep oluyor.</a:t>
              </a: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p:stCondLst>
                              <p:cond delay="1500"/>
                            </p:stCondLst>
                            <p:childTnLst>
                              <p:par>
                                <p:cTn id="13" presetID="18" presetClass="entr" presetSubtype="3"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upRigh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288"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strVal val="4/3*#ppt_w"/>
                                          </p:val>
                                        </p:tav>
                                        <p:tav tm="100000">
                                          <p:val>
                                            <p:strVal val="#ppt_w"/>
                                          </p:val>
                                        </p:tav>
                                      </p:tavLst>
                                    </p:anim>
                                    <p:anim calcmode="lin" valueType="num">
                                      <p:cBhvr>
                                        <p:cTn id="21" dur="500" fill="hold"/>
                                        <p:tgtEl>
                                          <p:spTgt spid="21"/>
                                        </p:tgtEl>
                                        <p:attrNameLst>
                                          <p:attrName>ppt_h</p:attrName>
                                        </p:attrNameLst>
                                      </p:cBhvr>
                                      <p:tavLst>
                                        <p:tav tm="0">
                                          <p:val>
                                            <p:strVal val="4/3*#ppt_h"/>
                                          </p:val>
                                        </p:tav>
                                        <p:tav tm="100000">
                                          <p:val>
                                            <p:strVal val="#ppt_h"/>
                                          </p:val>
                                        </p:tav>
                                      </p:tavLst>
                                    </p:anim>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par>
                                <p:cTn id="26" presetID="18" presetClass="entr" presetSubtype="3"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trips(upRigh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right)">
                                      <p:cBhvr>
                                        <p:cTn id="33" dur="500"/>
                                        <p:tgtEl>
                                          <p:spTgt spid="22"/>
                                        </p:tgtEl>
                                      </p:cBhvr>
                                    </p:animEffect>
                                  </p:childTnLst>
                                </p:cTn>
                              </p:par>
                            </p:childTnLst>
                          </p:cTn>
                        </p:par>
                        <p:par>
                          <p:cTn id="34" fill="hold">
                            <p:stCondLst>
                              <p:cond delay="500"/>
                            </p:stCondLst>
                            <p:childTnLst>
                              <p:par>
                                <p:cTn id="35" presetID="22" presetClass="entr" presetSubtype="1"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Başlık"/>
          <p:cNvSpPr>
            <a:spLocks noGrp="1"/>
          </p:cNvSpPr>
          <p:nvPr>
            <p:ph type="title"/>
          </p:nvPr>
        </p:nvSpPr>
        <p:spPr/>
        <p:txBody>
          <a:bodyPr/>
          <a:lstStyle/>
          <a:p>
            <a:endParaRPr lang="tr-TR"/>
          </a:p>
        </p:txBody>
      </p:sp>
      <p:sp>
        <p:nvSpPr>
          <p:cNvPr id="5" name="Slide Number Placeholder 4"/>
          <p:cNvSpPr>
            <a:spLocks noGrp="1"/>
          </p:cNvSpPr>
          <p:nvPr>
            <p:ph type="sldNum" sz="quarter" idx="12"/>
          </p:nvPr>
        </p:nvSpPr>
        <p:spPr/>
        <p:txBody>
          <a:bodyPr/>
          <a:lstStyle/>
          <a:p>
            <a:pPr>
              <a:defRPr/>
            </a:pPr>
            <a:fld id="{75FD6A53-052C-4747-80E9-512B0AF3929F}" type="slidenum">
              <a:rPr lang="en-US"/>
              <a:pPr>
                <a:defRPr/>
              </a:pPr>
              <a:t>15</a:t>
            </a:fld>
            <a:endParaRPr lang="en-US"/>
          </a:p>
        </p:txBody>
      </p:sp>
      <p:sp>
        <p:nvSpPr>
          <p:cNvPr id="19461" name="Rectangle 4"/>
          <p:cNvSpPr>
            <a:spLocks noChangeArrowheads="1"/>
          </p:cNvSpPr>
          <p:nvPr/>
        </p:nvSpPr>
        <p:spPr bwMode="auto">
          <a:xfrm>
            <a:off x="2105025" y="2181225"/>
            <a:ext cx="5862638" cy="3300413"/>
          </a:xfrm>
          <a:prstGeom prst="rect">
            <a:avLst/>
          </a:prstGeom>
          <a:solidFill>
            <a:srgbClr val="F3F6F9"/>
          </a:solidFill>
          <a:ln w="261938">
            <a:solidFill>
              <a:srgbClr val="F3F6F9"/>
            </a:solidFill>
            <a:miter lim="800000"/>
            <a:headEnd/>
            <a:tailEnd/>
          </a:ln>
        </p:spPr>
        <p:txBody>
          <a:bodyPr/>
          <a:lstStyle/>
          <a:p>
            <a:pPr eaLnBrk="0" hangingPunct="0"/>
            <a:endParaRPr lang="tr-TR"/>
          </a:p>
        </p:txBody>
      </p:sp>
      <p:sp>
        <p:nvSpPr>
          <p:cNvPr id="19462" name="Rectangle 5"/>
          <p:cNvSpPr>
            <a:spLocks noChangeArrowheads="1"/>
          </p:cNvSpPr>
          <p:nvPr/>
        </p:nvSpPr>
        <p:spPr bwMode="auto">
          <a:xfrm>
            <a:off x="2105025" y="2181225"/>
            <a:ext cx="5862638" cy="3300413"/>
          </a:xfrm>
          <a:prstGeom prst="rect">
            <a:avLst/>
          </a:prstGeom>
          <a:solidFill>
            <a:srgbClr val="F2F4F8"/>
          </a:solidFill>
          <a:ln w="238125">
            <a:solidFill>
              <a:srgbClr val="F2F4F8"/>
            </a:solidFill>
            <a:miter lim="800000"/>
            <a:headEnd/>
            <a:tailEnd/>
          </a:ln>
        </p:spPr>
        <p:txBody>
          <a:bodyPr/>
          <a:lstStyle/>
          <a:p>
            <a:pPr eaLnBrk="0" hangingPunct="0"/>
            <a:endParaRPr lang="tr-TR"/>
          </a:p>
        </p:txBody>
      </p:sp>
      <p:sp>
        <p:nvSpPr>
          <p:cNvPr id="19463" name="Rectangle 6"/>
          <p:cNvSpPr>
            <a:spLocks noChangeArrowheads="1"/>
          </p:cNvSpPr>
          <p:nvPr/>
        </p:nvSpPr>
        <p:spPr bwMode="auto">
          <a:xfrm>
            <a:off x="2105025" y="2181225"/>
            <a:ext cx="5862638" cy="3300413"/>
          </a:xfrm>
          <a:prstGeom prst="rect">
            <a:avLst/>
          </a:prstGeom>
          <a:solidFill>
            <a:srgbClr val="F1F4F7"/>
          </a:solidFill>
          <a:ln w="214313">
            <a:solidFill>
              <a:srgbClr val="F1F4F7"/>
            </a:solidFill>
            <a:miter lim="800000"/>
            <a:headEnd/>
            <a:tailEnd/>
          </a:ln>
        </p:spPr>
        <p:txBody>
          <a:bodyPr/>
          <a:lstStyle/>
          <a:p>
            <a:pPr eaLnBrk="0" hangingPunct="0"/>
            <a:endParaRPr lang="tr-TR"/>
          </a:p>
        </p:txBody>
      </p:sp>
      <p:sp>
        <p:nvSpPr>
          <p:cNvPr id="19464" name="Rectangle 7"/>
          <p:cNvSpPr>
            <a:spLocks noChangeArrowheads="1"/>
          </p:cNvSpPr>
          <p:nvPr/>
        </p:nvSpPr>
        <p:spPr bwMode="auto">
          <a:xfrm>
            <a:off x="2105025" y="2181225"/>
            <a:ext cx="5862638" cy="3300413"/>
          </a:xfrm>
          <a:prstGeom prst="rect">
            <a:avLst/>
          </a:prstGeom>
          <a:solidFill>
            <a:srgbClr val="F0F2F5"/>
          </a:solidFill>
          <a:ln w="190500">
            <a:solidFill>
              <a:srgbClr val="F0F2F5"/>
            </a:solidFill>
            <a:miter lim="800000"/>
            <a:headEnd/>
            <a:tailEnd/>
          </a:ln>
        </p:spPr>
        <p:txBody>
          <a:bodyPr/>
          <a:lstStyle/>
          <a:p>
            <a:pPr eaLnBrk="0" hangingPunct="0"/>
            <a:endParaRPr lang="tr-TR"/>
          </a:p>
        </p:txBody>
      </p:sp>
      <p:sp>
        <p:nvSpPr>
          <p:cNvPr id="19465" name="Rectangle 8"/>
          <p:cNvSpPr>
            <a:spLocks noChangeArrowheads="1"/>
          </p:cNvSpPr>
          <p:nvPr/>
        </p:nvSpPr>
        <p:spPr bwMode="auto">
          <a:xfrm>
            <a:off x="2105025" y="2181225"/>
            <a:ext cx="5862638" cy="3300413"/>
          </a:xfrm>
          <a:prstGeom prst="rect">
            <a:avLst/>
          </a:prstGeom>
          <a:solidFill>
            <a:srgbClr val="EEF1F4"/>
          </a:solidFill>
          <a:ln w="166688">
            <a:solidFill>
              <a:srgbClr val="EEF1F4"/>
            </a:solidFill>
            <a:miter lim="800000"/>
            <a:headEnd/>
            <a:tailEnd/>
          </a:ln>
        </p:spPr>
        <p:txBody>
          <a:bodyPr/>
          <a:lstStyle/>
          <a:p>
            <a:pPr eaLnBrk="0" hangingPunct="0"/>
            <a:endParaRPr lang="tr-TR"/>
          </a:p>
        </p:txBody>
      </p:sp>
      <p:sp>
        <p:nvSpPr>
          <p:cNvPr id="19466" name="Rectangle 9"/>
          <p:cNvSpPr>
            <a:spLocks noChangeArrowheads="1"/>
          </p:cNvSpPr>
          <p:nvPr/>
        </p:nvSpPr>
        <p:spPr bwMode="auto">
          <a:xfrm>
            <a:off x="2105025" y="2181225"/>
            <a:ext cx="5862638" cy="3300413"/>
          </a:xfrm>
          <a:prstGeom prst="rect">
            <a:avLst/>
          </a:prstGeom>
          <a:solidFill>
            <a:srgbClr val="EDEFF3"/>
          </a:solidFill>
          <a:ln w="142875">
            <a:solidFill>
              <a:srgbClr val="EDEFF3"/>
            </a:solidFill>
            <a:miter lim="800000"/>
            <a:headEnd/>
            <a:tailEnd/>
          </a:ln>
        </p:spPr>
        <p:txBody>
          <a:bodyPr/>
          <a:lstStyle/>
          <a:p>
            <a:pPr eaLnBrk="0" hangingPunct="0"/>
            <a:endParaRPr lang="tr-TR"/>
          </a:p>
        </p:txBody>
      </p:sp>
      <p:sp>
        <p:nvSpPr>
          <p:cNvPr id="19467" name="Rectangle 10"/>
          <p:cNvSpPr>
            <a:spLocks noChangeArrowheads="1"/>
          </p:cNvSpPr>
          <p:nvPr/>
        </p:nvSpPr>
        <p:spPr bwMode="auto">
          <a:xfrm>
            <a:off x="2105025" y="2181225"/>
            <a:ext cx="5862638" cy="3300413"/>
          </a:xfrm>
          <a:prstGeom prst="rect">
            <a:avLst/>
          </a:prstGeom>
          <a:solidFill>
            <a:srgbClr val="EBEEF2"/>
          </a:solidFill>
          <a:ln w="119063">
            <a:solidFill>
              <a:srgbClr val="EBEEF2"/>
            </a:solidFill>
            <a:miter lim="800000"/>
            <a:headEnd/>
            <a:tailEnd/>
          </a:ln>
        </p:spPr>
        <p:txBody>
          <a:bodyPr/>
          <a:lstStyle/>
          <a:p>
            <a:pPr eaLnBrk="0" hangingPunct="0"/>
            <a:endParaRPr lang="tr-TR"/>
          </a:p>
        </p:txBody>
      </p:sp>
      <p:sp>
        <p:nvSpPr>
          <p:cNvPr id="19468" name="Rectangle 11"/>
          <p:cNvSpPr>
            <a:spLocks noChangeArrowheads="1"/>
          </p:cNvSpPr>
          <p:nvPr/>
        </p:nvSpPr>
        <p:spPr bwMode="auto">
          <a:xfrm>
            <a:off x="2105025" y="2181225"/>
            <a:ext cx="5862638" cy="3300413"/>
          </a:xfrm>
          <a:prstGeom prst="rect">
            <a:avLst/>
          </a:prstGeom>
          <a:solidFill>
            <a:srgbClr val="EAECF1"/>
          </a:solidFill>
          <a:ln w="95250">
            <a:solidFill>
              <a:srgbClr val="EAECF1"/>
            </a:solidFill>
            <a:miter lim="800000"/>
            <a:headEnd/>
            <a:tailEnd/>
          </a:ln>
        </p:spPr>
        <p:txBody>
          <a:bodyPr/>
          <a:lstStyle/>
          <a:p>
            <a:pPr eaLnBrk="0" hangingPunct="0"/>
            <a:endParaRPr lang="tr-TR"/>
          </a:p>
        </p:txBody>
      </p:sp>
      <p:sp>
        <p:nvSpPr>
          <p:cNvPr id="19469" name="Rectangle 12"/>
          <p:cNvSpPr>
            <a:spLocks noChangeArrowheads="1"/>
          </p:cNvSpPr>
          <p:nvPr/>
        </p:nvSpPr>
        <p:spPr bwMode="auto">
          <a:xfrm>
            <a:off x="2105025" y="2181225"/>
            <a:ext cx="5862638" cy="3300413"/>
          </a:xfrm>
          <a:prstGeom prst="rect">
            <a:avLst/>
          </a:prstGeom>
          <a:solidFill>
            <a:srgbClr val="E9EBF0"/>
          </a:solidFill>
          <a:ln w="71438">
            <a:solidFill>
              <a:srgbClr val="E9EBF0"/>
            </a:solidFill>
            <a:miter lim="800000"/>
            <a:headEnd/>
            <a:tailEnd/>
          </a:ln>
        </p:spPr>
        <p:txBody>
          <a:bodyPr/>
          <a:lstStyle/>
          <a:p>
            <a:pPr eaLnBrk="0" hangingPunct="0"/>
            <a:endParaRPr lang="tr-TR"/>
          </a:p>
        </p:txBody>
      </p:sp>
      <p:sp>
        <p:nvSpPr>
          <p:cNvPr id="19470" name="Rectangle 13"/>
          <p:cNvSpPr>
            <a:spLocks noChangeArrowheads="1"/>
          </p:cNvSpPr>
          <p:nvPr/>
        </p:nvSpPr>
        <p:spPr bwMode="auto">
          <a:xfrm>
            <a:off x="2105025" y="2181225"/>
            <a:ext cx="5862638" cy="3300413"/>
          </a:xfrm>
          <a:prstGeom prst="rect">
            <a:avLst/>
          </a:prstGeom>
          <a:solidFill>
            <a:srgbClr val="E7EAEF"/>
          </a:solidFill>
          <a:ln w="47625">
            <a:solidFill>
              <a:srgbClr val="E7EAEF"/>
            </a:solidFill>
            <a:miter lim="800000"/>
            <a:headEnd/>
            <a:tailEnd/>
          </a:ln>
        </p:spPr>
        <p:txBody>
          <a:bodyPr/>
          <a:lstStyle/>
          <a:p>
            <a:pPr eaLnBrk="0" hangingPunct="0"/>
            <a:endParaRPr lang="tr-TR"/>
          </a:p>
        </p:txBody>
      </p:sp>
      <p:sp>
        <p:nvSpPr>
          <p:cNvPr id="19471" name="Rectangle 14"/>
          <p:cNvSpPr>
            <a:spLocks noChangeArrowheads="1"/>
          </p:cNvSpPr>
          <p:nvPr/>
        </p:nvSpPr>
        <p:spPr bwMode="auto">
          <a:xfrm>
            <a:off x="2105025" y="2181225"/>
            <a:ext cx="5862638" cy="3300413"/>
          </a:xfrm>
          <a:prstGeom prst="rect">
            <a:avLst/>
          </a:prstGeom>
          <a:solidFill>
            <a:srgbClr val="E6E9EF"/>
          </a:solidFill>
          <a:ln w="23813">
            <a:solidFill>
              <a:srgbClr val="E6E9EF"/>
            </a:solidFill>
            <a:miter lim="800000"/>
            <a:headEnd/>
            <a:tailEnd/>
          </a:ln>
        </p:spPr>
        <p:txBody>
          <a:bodyPr/>
          <a:lstStyle/>
          <a:p>
            <a:pPr eaLnBrk="0" hangingPunct="0"/>
            <a:endParaRPr lang="tr-TR"/>
          </a:p>
        </p:txBody>
      </p:sp>
      <p:sp>
        <p:nvSpPr>
          <p:cNvPr id="19472" name="Rectangle 15"/>
          <p:cNvSpPr>
            <a:spLocks noChangeArrowheads="1"/>
          </p:cNvSpPr>
          <p:nvPr/>
        </p:nvSpPr>
        <p:spPr bwMode="auto">
          <a:xfrm>
            <a:off x="2009775" y="2082800"/>
            <a:ext cx="5862638" cy="3300413"/>
          </a:xfrm>
          <a:prstGeom prst="rect">
            <a:avLst/>
          </a:prstGeom>
          <a:solidFill>
            <a:srgbClr val="FFFFFF"/>
          </a:solidFill>
          <a:ln w="9525">
            <a:noFill/>
            <a:miter lim="800000"/>
            <a:headEnd/>
            <a:tailEnd/>
          </a:ln>
        </p:spPr>
        <p:txBody>
          <a:bodyPr/>
          <a:lstStyle/>
          <a:p>
            <a:pPr eaLnBrk="0" hangingPunct="0"/>
            <a:endParaRPr lang="tr-TR"/>
          </a:p>
        </p:txBody>
      </p:sp>
      <p:sp>
        <p:nvSpPr>
          <p:cNvPr id="19473" name="Freeform 16"/>
          <p:cNvSpPr>
            <a:spLocks/>
          </p:cNvSpPr>
          <p:nvPr/>
        </p:nvSpPr>
        <p:spPr bwMode="auto">
          <a:xfrm>
            <a:off x="1997075" y="2082800"/>
            <a:ext cx="5862638" cy="3300413"/>
          </a:xfrm>
          <a:custGeom>
            <a:avLst/>
            <a:gdLst>
              <a:gd name="T0" fmla="*/ 0 w 3693"/>
              <a:gd name="T1" fmla="*/ 0 h 2079"/>
              <a:gd name="T2" fmla="*/ 0 w 3693"/>
              <a:gd name="T3" fmla="*/ 2079 h 2079"/>
              <a:gd name="T4" fmla="*/ 3693 w 3693"/>
              <a:gd name="T5" fmla="*/ 2079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prstDash val="solid"/>
            <a:round/>
            <a:headEnd/>
            <a:tailEnd/>
          </a:ln>
        </p:spPr>
        <p:txBody>
          <a:bodyPr/>
          <a:lstStyle/>
          <a:p>
            <a:endParaRPr lang="tr-TR"/>
          </a:p>
        </p:txBody>
      </p:sp>
      <p:sp>
        <p:nvSpPr>
          <p:cNvPr id="20" name="Line 17"/>
          <p:cNvSpPr>
            <a:spLocks noChangeShapeType="1"/>
          </p:cNvSpPr>
          <p:nvPr/>
        </p:nvSpPr>
        <p:spPr bwMode="auto">
          <a:xfrm>
            <a:off x="1819275" y="3290888"/>
            <a:ext cx="1588" cy="242887"/>
          </a:xfrm>
          <a:prstGeom prst="line">
            <a:avLst/>
          </a:prstGeom>
          <a:noFill/>
          <a:ln w="23876">
            <a:solidFill>
              <a:srgbClr val="000000"/>
            </a:solidFill>
            <a:round/>
            <a:headEnd type="stealth" w="med" len="med"/>
            <a:tailEnd/>
          </a:ln>
        </p:spPr>
        <p:txBody>
          <a:bodyPr/>
          <a:lstStyle/>
          <a:p>
            <a:endParaRPr lang="tr-TR"/>
          </a:p>
        </p:txBody>
      </p:sp>
      <p:sp>
        <p:nvSpPr>
          <p:cNvPr id="21" name="Line 18"/>
          <p:cNvSpPr>
            <a:spLocks noChangeShapeType="1"/>
          </p:cNvSpPr>
          <p:nvPr/>
        </p:nvSpPr>
        <p:spPr bwMode="auto">
          <a:xfrm>
            <a:off x="5076056" y="5733256"/>
            <a:ext cx="217487" cy="3175"/>
          </a:xfrm>
          <a:prstGeom prst="line">
            <a:avLst/>
          </a:prstGeom>
          <a:noFill/>
          <a:ln w="23876">
            <a:solidFill>
              <a:srgbClr val="000000"/>
            </a:solidFill>
            <a:round/>
            <a:headEnd type="stealth" w="med" len="med"/>
            <a:tailEnd/>
          </a:ln>
        </p:spPr>
        <p:txBody>
          <a:bodyPr/>
          <a:lstStyle/>
          <a:p>
            <a:endParaRPr lang="tr-TR"/>
          </a:p>
        </p:txBody>
      </p:sp>
      <p:sp>
        <p:nvSpPr>
          <p:cNvPr id="22" name="Rectangle 19"/>
          <p:cNvSpPr>
            <a:spLocks noChangeArrowheads="1"/>
          </p:cNvSpPr>
          <p:nvPr/>
        </p:nvSpPr>
        <p:spPr bwMode="auto">
          <a:xfrm>
            <a:off x="2130425" y="1609725"/>
            <a:ext cx="3260725" cy="261938"/>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Esnek olmayan talep eğrisi (&lt;1)</a:t>
            </a:r>
            <a:endParaRPr lang="en-US"/>
          </a:p>
        </p:txBody>
      </p:sp>
      <p:sp>
        <p:nvSpPr>
          <p:cNvPr id="19477" name="Rectangle 20"/>
          <p:cNvSpPr>
            <a:spLocks noChangeArrowheads="1"/>
          </p:cNvSpPr>
          <p:nvPr/>
        </p:nvSpPr>
        <p:spPr bwMode="auto">
          <a:xfrm>
            <a:off x="7020272" y="5661248"/>
            <a:ext cx="642938" cy="261937"/>
          </a:xfrm>
          <a:prstGeom prst="rect">
            <a:avLst/>
          </a:prstGeom>
          <a:noFill/>
          <a:ln w="9525">
            <a:noFill/>
            <a:miter lim="800000"/>
            <a:headEnd/>
            <a:tailEnd/>
          </a:ln>
        </p:spPr>
        <p:txBody>
          <a:bodyPr wrap="none" lIns="0" tIns="0" rIns="0" bIns="0">
            <a:spAutoFit/>
          </a:bodyPr>
          <a:lstStyle/>
          <a:p>
            <a:pPr eaLnBrk="0" hangingPunct="0"/>
            <a:r>
              <a:rPr lang="tr-TR" sz="1700" b="1" dirty="0">
                <a:solidFill>
                  <a:srgbClr val="000000"/>
                </a:solidFill>
                <a:latin typeface="Arial" pitchFamily="34" charset="0"/>
              </a:rPr>
              <a:t>Miktar</a:t>
            </a:r>
            <a:endParaRPr lang="en-US" dirty="0"/>
          </a:p>
        </p:txBody>
      </p:sp>
      <p:sp>
        <p:nvSpPr>
          <p:cNvPr id="19478" name="Rectangle 21"/>
          <p:cNvSpPr>
            <a:spLocks noChangeArrowheads="1"/>
          </p:cNvSpPr>
          <p:nvPr/>
        </p:nvSpPr>
        <p:spPr bwMode="auto">
          <a:xfrm>
            <a:off x="1979712" y="5661248"/>
            <a:ext cx="120650" cy="258762"/>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0</a:t>
            </a:r>
            <a:endParaRPr lang="en-US" dirty="0"/>
          </a:p>
        </p:txBody>
      </p:sp>
      <p:grpSp>
        <p:nvGrpSpPr>
          <p:cNvPr id="2" name="Group 22"/>
          <p:cNvGrpSpPr>
            <a:grpSpLocks/>
          </p:cNvGrpSpPr>
          <p:nvPr/>
        </p:nvGrpSpPr>
        <p:grpSpPr bwMode="auto">
          <a:xfrm>
            <a:off x="1620838" y="3044826"/>
            <a:ext cx="3455987" cy="2874963"/>
            <a:chOff x="1021" y="1918"/>
            <a:chExt cx="2177" cy="1811"/>
          </a:xfrm>
        </p:grpSpPr>
        <p:sp>
          <p:nvSpPr>
            <p:cNvPr id="19500" name="Freeform 23"/>
            <p:cNvSpPr>
              <a:spLocks/>
            </p:cNvSpPr>
            <p:nvPr/>
          </p:nvSpPr>
          <p:spPr bwMode="auto">
            <a:xfrm>
              <a:off x="1266" y="1980"/>
              <a:ext cx="1892" cy="1411"/>
            </a:xfrm>
            <a:custGeom>
              <a:avLst/>
              <a:gdLst>
                <a:gd name="T0" fmla="*/ 1892 w 1892"/>
                <a:gd name="T1" fmla="*/ 1411 h 1411"/>
                <a:gd name="T2" fmla="*/ 1892 w 1892"/>
                <a:gd name="T3" fmla="*/ 0 h 1411"/>
                <a:gd name="T4" fmla="*/ 0 w 1892"/>
                <a:gd name="T5" fmla="*/ 0 h 1411"/>
                <a:gd name="T6" fmla="*/ 0 60000 65536"/>
                <a:gd name="T7" fmla="*/ 0 60000 65536"/>
                <a:gd name="T8" fmla="*/ 0 60000 65536"/>
                <a:gd name="T9" fmla="*/ 0 w 1892"/>
                <a:gd name="T10" fmla="*/ 0 h 1411"/>
                <a:gd name="T11" fmla="*/ 1892 w 1892"/>
                <a:gd name="T12" fmla="*/ 1411 h 1411"/>
              </a:gdLst>
              <a:ahLst/>
              <a:cxnLst>
                <a:cxn ang="T6">
                  <a:pos x="T0" y="T1"/>
                </a:cxn>
                <a:cxn ang="T7">
                  <a:pos x="T2" y="T3"/>
                </a:cxn>
                <a:cxn ang="T8">
                  <a:pos x="T4" y="T5"/>
                </a:cxn>
              </a:cxnLst>
              <a:rect l="T9" t="T10" r="T11" b="T12"/>
              <a:pathLst>
                <a:path w="1892" h="1411">
                  <a:moveTo>
                    <a:pt x="1892" y="1411"/>
                  </a:moveTo>
                  <a:lnTo>
                    <a:pt x="1892" y="0"/>
                  </a:lnTo>
                  <a:lnTo>
                    <a:pt x="0" y="0"/>
                  </a:lnTo>
                </a:path>
              </a:pathLst>
            </a:custGeom>
            <a:noFill/>
            <a:ln w="23813" cap="flat">
              <a:solidFill>
                <a:schemeClr val="tx1"/>
              </a:solidFill>
              <a:prstDash val="sysDot"/>
              <a:round/>
              <a:headEnd/>
              <a:tailEnd/>
            </a:ln>
          </p:spPr>
          <p:txBody>
            <a:bodyPr/>
            <a:lstStyle/>
            <a:p>
              <a:endParaRPr lang="tr-TR"/>
            </a:p>
          </p:txBody>
        </p:sp>
        <p:sp>
          <p:nvSpPr>
            <p:cNvPr id="19501" name="Rectangle 24"/>
            <p:cNvSpPr>
              <a:spLocks noChangeArrowheads="1"/>
            </p:cNvSpPr>
            <p:nvPr/>
          </p:nvSpPr>
          <p:spPr bwMode="auto">
            <a:xfrm>
              <a:off x="1021" y="1918"/>
              <a:ext cx="192"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   </a:t>
              </a:r>
              <a:r>
                <a:rPr lang="en-US" sz="1700">
                  <a:solidFill>
                    <a:srgbClr val="000000"/>
                  </a:solidFill>
                  <a:latin typeface="Arial" pitchFamily="34" charset="0"/>
                </a:rPr>
                <a:t>5</a:t>
              </a:r>
              <a:endParaRPr lang="en-US"/>
            </a:p>
          </p:txBody>
        </p:sp>
        <p:sp>
          <p:nvSpPr>
            <p:cNvPr id="19502" name="Rectangle 25"/>
            <p:cNvSpPr>
              <a:spLocks noChangeArrowheads="1"/>
            </p:cNvSpPr>
            <p:nvPr/>
          </p:nvSpPr>
          <p:spPr bwMode="auto">
            <a:xfrm>
              <a:off x="3046" y="3566"/>
              <a:ext cx="152"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90</a:t>
              </a:r>
              <a:endParaRPr lang="en-US" dirty="0"/>
            </a:p>
          </p:txBody>
        </p:sp>
      </p:grpSp>
      <p:grpSp>
        <p:nvGrpSpPr>
          <p:cNvPr id="3" name="Group 26"/>
          <p:cNvGrpSpPr>
            <a:grpSpLocks/>
          </p:cNvGrpSpPr>
          <p:nvPr/>
        </p:nvGrpSpPr>
        <p:grpSpPr bwMode="auto">
          <a:xfrm>
            <a:off x="4725988" y="2416175"/>
            <a:ext cx="1943100" cy="1746250"/>
            <a:chOff x="2977" y="1522"/>
            <a:chExt cx="1224" cy="1100"/>
          </a:xfrm>
        </p:grpSpPr>
        <p:sp>
          <p:nvSpPr>
            <p:cNvPr id="19498" name="Freeform 27"/>
            <p:cNvSpPr>
              <a:spLocks/>
            </p:cNvSpPr>
            <p:nvPr/>
          </p:nvSpPr>
          <p:spPr bwMode="auto">
            <a:xfrm>
              <a:off x="2977" y="1522"/>
              <a:ext cx="856" cy="990"/>
            </a:xfrm>
            <a:custGeom>
              <a:avLst/>
              <a:gdLst>
                <a:gd name="T0" fmla="*/ 0 w 57"/>
                <a:gd name="T1" fmla="*/ 0 h 80"/>
                <a:gd name="T2" fmla="*/ 57 w 57"/>
                <a:gd name="T3" fmla="*/ 80 h 80"/>
                <a:gd name="T4" fmla="*/ 0 60000 65536"/>
                <a:gd name="T5" fmla="*/ 0 60000 65536"/>
                <a:gd name="T6" fmla="*/ 0 w 57"/>
                <a:gd name="T7" fmla="*/ 0 h 80"/>
                <a:gd name="T8" fmla="*/ 57 w 57"/>
                <a:gd name="T9" fmla="*/ 80 h 80"/>
              </a:gdLst>
              <a:ahLst/>
              <a:cxnLst>
                <a:cxn ang="T4">
                  <a:pos x="T0" y="T1"/>
                </a:cxn>
                <a:cxn ang="T5">
                  <a:pos x="T2" y="T3"/>
                </a:cxn>
              </a:cxnLst>
              <a:rect l="T6" t="T7" r="T8" b="T9"/>
              <a:pathLst>
                <a:path w="57" h="80">
                  <a:moveTo>
                    <a:pt x="0" y="0"/>
                  </a:moveTo>
                  <a:cubicBezTo>
                    <a:pt x="10" y="33"/>
                    <a:pt x="14" y="64"/>
                    <a:pt x="57" y="80"/>
                  </a:cubicBezTo>
                </a:path>
              </a:pathLst>
            </a:custGeom>
            <a:noFill/>
            <a:ln w="71438">
              <a:solidFill>
                <a:srgbClr val="004C9F"/>
              </a:solidFill>
              <a:prstDash val="solid"/>
              <a:round/>
              <a:headEnd/>
              <a:tailEnd/>
            </a:ln>
          </p:spPr>
          <p:txBody>
            <a:bodyPr/>
            <a:lstStyle/>
            <a:p>
              <a:endParaRPr lang="tr-TR"/>
            </a:p>
          </p:txBody>
        </p:sp>
        <p:sp>
          <p:nvSpPr>
            <p:cNvPr id="19499" name="Rectangle 28"/>
            <p:cNvSpPr>
              <a:spLocks noChangeArrowheads="1"/>
            </p:cNvSpPr>
            <p:nvPr/>
          </p:nvSpPr>
          <p:spPr bwMode="auto">
            <a:xfrm>
              <a:off x="3872" y="2457"/>
              <a:ext cx="329"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Talep</a:t>
              </a:r>
              <a:endParaRPr lang="en-US"/>
            </a:p>
          </p:txBody>
        </p:sp>
      </p:grpSp>
      <p:grpSp>
        <p:nvGrpSpPr>
          <p:cNvPr id="4" name="Group 29"/>
          <p:cNvGrpSpPr>
            <a:grpSpLocks/>
          </p:cNvGrpSpPr>
          <p:nvPr/>
        </p:nvGrpSpPr>
        <p:grpSpPr bwMode="auto">
          <a:xfrm>
            <a:off x="461963" y="3438525"/>
            <a:ext cx="1404937" cy="1217613"/>
            <a:chOff x="291" y="2166"/>
            <a:chExt cx="885" cy="767"/>
          </a:xfrm>
        </p:grpSpPr>
        <p:sp>
          <p:nvSpPr>
            <p:cNvPr id="19492" name="Line 30"/>
            <p:cNvSpPr>
              <a:spLocks noChangeShapeType="1"/>
            </p:cNvSpPr>
            <p:nvPr/>
          </p:nvSpPr>
          <p:spPr bwMode="auto">
            <a:xfrm flipV="1">
              <a:off x="726" y="2166"/>
              <a:ext cx="360" cy="272"/>
            </a:xfrm>
            <a:prstGeom prst="line">
              <a:avLst/>
            </a:prstGeom>
            <a:noFill/>
            <a:ln w="23813">
              <a:solidFill>
                <a:srgbClr val="000000"/>
              </a:solidFill>
              <a:round/>
              <a:headEnd/>
              <a:tailEnd/>
            </a:ln>
          </p:spPr>
          <p:txBody>
            <a:bodyPr/>
            <a:lstStyle/>
            <a:p>
              <a:endParaRPr lang="tr-TR"/>
            </a:p>
          </p:txBody>
        </p:sp>
        <p:grpSp>
          <p:nvGrpSpPr>
            <p:cNvPr id="6" name="Group 31"/>
            <p:cNvGrpSpPr>
              <a:grpSpLocks/>
            </p:cNvGrpSpPr>
            <p:nvPr/>
          </p:nvGrpSpPr>
          <p:grpSpPr bwMode="auto">
            <a:xfrm>
              <a:off x="291" y="2413"/>
              <a:ext cx="885" cy="520"/>
              <a:chOff x="291" y="2413"/>
              <a:chExt cx="885" cy="520"/>
            </a:xfrm>
          </p:grpSpPr>
          <p:sp>
            <p:nvSpPr>
              <p:cNvPr id="19494" name="Rectangle 32"/>
              <p:cNvSpPr>
                <a:spLocks noChangeArrowheads="1"/>
              </p:cNvSpPr>
              <p:nvPr/>
            </p:nvSpPr>
            <p:spPr bwMode="auto">
              <a:xfrm>
                <a:off x="291" y="2413"/>
                <a:ext cx="885" cy="520"/>
              </a:xfrm>
              <a:prstGeom prst="rect">
                <a:avLst/>
              </a:prstGeom>
              <a:solidFill>
                <a:srgbClr val="E1E5E9"/>
              </a:solidFill>
              <a:ln w="9525">
                <a:noFill/>
                <a:miter lim="800000"/>
                <a:headEnd/>
                <a:tailEnd/>
              </a:ln>
            </p:spPr>
            <p:txBody>
              <a:bodyPr/>
              <a:lstStyle/>
              <a:p>
                <a:pPr eaLnBrk="0" hangingPunct="0"/>
                <a:endParaRPr lang="tr-TR"/>
              </a:p>
            </p:txBody>
          </p:sp>
          <p:sp>
            <p:nvSpPr>
              <p:cNvPr id="19495" name="Rectangle 33"/>
              <p:cNvSpPr>
                <a:spLocks noChangeArrowheads="1"/>
              </p:cNvSpPr>
              <p:nvPr/>
            </p:nvSpPr>
            <p:spPr bwMode="auto">
              <a:xfrm>
                <a:off x="353" y="2429"/>
                <a:ext cx="589" cy="165"/>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1. </a:t>
                </a:r>
                <a:r>
                  <a:rPr lang="tr-TR" sz="1700">
                    <a:solidFill>
                      <a:srgbClr val="000000"/>
                    </a:solidFill>
                    <a:latin typeface="Arial" pitchFamily="34" charset="0"/>
                  </a:rPr>
                  <a:t>%</a:t>
                </a:r>
                <a:r>
                  <a:rPr lang="en-US" sz="1700">
                    <a:solidFill>
                      <a:srgbClr val="000000"/>
                    </a:solidFill>
                    <a:latin typeface="Arial" pitchFamily="34" charset="0"/>
                  </a:rPr>
                  <a:t>2</a:t>
                </a:r>
                <a:r>
                  <a:rPr lang="tr-TR" sz="1700">
                    <a:solidFill>
                      <a:srgbClr val="000000"/>
                    </a:solidFill>
                    <a:latin typeface="Arial" pitchFamily="34" charset="0"/>
                  </a:rPr>
                  <a:t>5’lik</a:t>
                </a:r>
                <a:endParaRPr lang="en-US"/>
              </a:p>
            </p:txBody>
          </p:sp>
          <p:sp>
            <p:nvSpPr>
              <p:cNvPr id="19496" name="Rectangle 34"/>
              <p:cNvSpPr>
                <a:spLocks noChangeArrowheads="1"/>
              </p:cNvSpPr>
              <p:nvPr/>
            </p:nvSpPr>
            <p:spPr bwMode="auto">
              <a:xfrm>
                <a:off x="353" y="2593"/>
                <a:ext cx="443"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bir fiyat</a:t>
                </a:r>
                <a:endParaRPr lang="en-US"/>
              </a:p>
            </p:txBody>
          </p:sp>
          <p:sp>
            <p:nvSpPr>
              <p:cNvPr id="19497" name="Rectangle 35"/>
              <p:cNvSpPr>
                <a:spLocks noChangeArrowheads="1"/>
              </p:cNvSpPr>
              <p:nvPr/>
            </p:nvSpPr>
            <p:spPr bwMode="auto">
              <a:xfrm>
                <a:off x="353" y="2758"/>
                <a:ext cx="498"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artışı</a:t>
                </a:r>
                <a:r>
                  <a:rPr lang="en-US" sz="1700">
                    <a:solidFill>
                      <a:srgbClr val="000000"/>
                    </a:solidFill>
                    <a:latin typeface="Arial" pitchFamily="34" charset="0"/>
                  </a:rPr>
                  <a:t>. . .</a:t>
                </a:r>
                <a:endParaRPr lang="en-US"/>
              </a:p>
            </p:txBody>
          </p:sp>
        </p:grpSp>
      </p:grpSp>
      <p:sp>
        <p:nvSpPr>
          <p:cNvPr id="19482" name="Rectangle 36"/>
          <p:cNvSpPr>
            <a:spLocks noChangeArrowheads="1"/>
          </p:cNvSpPr>
          <p:nvPr/>
        </p:nvSpPr>
        <p:spPr bwMode="auto">
          <a:xfrm>
            <a:off x="1331913" y="2073275"/>
            <a:ext cx="509587" cy="261938"/>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Fiyat</a:t>
            </a:r>
            <a:endParaRPr lang="en-US"/>
          </a:p>
        </p:txBody>
      </p:sp>
      <p:grpSp>
        <p:nvGrpSpPr>
          <p:cNvPr id="7" name="Group 37"/>
          <p:cNvGrpSpPr>
            <a:grpSpLocks/>
          </p:cNvGrpSpPr>
          <p:nvPr/>
        </p:nvGrpSpPr>
        <p:grpSpPr bwMode="auto">
          <a:xfrm>
            <a:off x="1796752" y="5877272"/>
            <a:ext cx="5943600" cy="723901"/>
            <a:chOff x="1086" y="3564"/>
            <a:chExt cx="3744" cy="456"/>
          </a:xfrm>
        </p:grpSpPr>
        <p:sp>
          <p:nvSpPr>
            <p:cNvPr id="19488" name="Line 38"/>
            <p:cNvSpPr>
              <a:spLocks noChangeShapeType="1"/>
            </p:cNvSpPr>
            <p:nvPr/>
          </p:nvSpPr>
          <p:spPr bwMode="auto">
            <a:xfrm flipH="1">
              <a:off x="3016" y="3564"/>
              <a:ext cx="227" cy="272"/>
            </a:xfrm>
            <a:prstGeom prst="line">
              <a:avLst/>
            </a:prstGeom>
            <a:noFill/>
            <a:ln w="23813">
              <a:solidFill>
                <a:srgbClr val="000000"/>
              </a:solidFill>
              <a:round/>
              <a:headEnd/>
              <a:tailEnd/>
            </a:ln>
          </p:spPr>
          <p:txBody>
            <a:bodyPr/>
            <a:lstStyle/>
            <a:p>
              <a:endParaRPr lang="tr-TR"/>
            </a:p>
          </p:txBody>
        </p:sp>
        <p:grpSp>
          <p:nvGrpSpPr>
            <p:cNvPr id="8" name="Group 39"/>
            <p:cNvGrpSpPr>
              <a:grpSpLocks/>
            </p:cNvGrpSpPr>
            <p:nvPr/>
          </p:nvGrpSpPr>
          <p:grpSpPr bwMode="auto">
            <a:xfrm>
              <a:off x="1086" y="3822"/>
              <a:ext cx="3744" cy="198"/>
              <a:chOff x="1086" y="3822"/>
              <a:chExt cx="3744" cy="198"/>
            </a:xfrm>
          </p:grpSpPr>
          <p:sp>
            <p:nvSpPr>
              <p:cNvPr id="19490" name="Rectangle 40"/>
              <p:cNvSpPr>
                <a:spLocks noChangeArrowheads="1"/>
              </p:cNvSpPr>
              <p:nvPr/>
            </p:nvSpPr>
            <p:spPr bwMode="auto">
              <a:xfrm>
                <a:off x="1086" y="3822"/>
                <a:ext cx="3744" cy="198"/>
              </a:xfrm>
              <a:prstGeom prst="rect">
                <a:avLst/>
              </a:prstGeom>
              <a:solidFill>
                <a:srgbClr val="E1E5E9"/>
              </a:solidFill>
              <a:ln w="9525">
                <a:noFill/>
                <a:miter lim="800000"/>
                <a:headEnd/>
                <a:tailEnd/>
              </a:ln>
            </p:spPr>
            <p:txBody>
              <a:bodyPr/>
              <a:lstStyle/>
              <a:p>
                <a:pPr eaLnBrk="0" hangingPunct="0"/>
                <a:endParaRPr lang="tr-TR"/>
              </a:p>
            </p:txBody>
          </p:sp>
          <p:sp>
            <p:nvSpPr>
              <p:cNvPr id="19491" name="Rectangle 41"/>
              <p:cNvSpPr>
                <a:spLocks noChangeArrowheads="1"/>
              </p:cNvSpPr>
              <p:nvPr/>
            </p:nvSpPr>
            <p:spPr bwMode="auto">
              <a:xfrm>
                <a:off x="1132" y="3855"/>
                <a:ext cx="3676" cy="165"/>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2. . . . </a:t>
                </a:r>
                <a:r>
                  <a:rPr lang="tr-TR" sz="1700" dirty="0">
                    <a:solidFill>
                      <a:srgbClr val="000000"/>
                    </a:solidFill>
                    <a:latin typeface="Arial" pitchFamily="34" charset="0"/>
                  </a:rPr>
                  <a:t>talep edilen miktarda %10’luk bir düşüşe sebep oluyor</a:t>
                </a:r>
                <a:r>
                  <a:rPr lang="en-US" sz="1700" dirty="0">
                    <a:solidFill>
                      <a:srgbClr val="000000"/>
                    </a:solidFill>
                    <a:latin typeface="Arial" pitchFamily="34" charset="0"/>
                  </a:rPr>
                  <a:t>.</a:t>
                </a:r>
                <a:endParaRPr lang="en-US" dirty="0"/>
              </a:p>
            </p:txBody>
          </p:sp>
        </p:grpSp>
      </p:grpSp>
      <p:grpSp>
        <p:nvGrpSpPr>
          <p:cNvPr id="9" name="Group 42"/>
          <p:cNvGrpSpPr>
            <a:grpSpLocks/>
          </p:cNvGrpSpPr>
          <p:nvPr/>
        </p:nvGrpSpPr>
        <p:grpSpPr bwMode="auto">
          <a:xfrm>
            <a:off x="1741488" y="3508376"/>
            <a:ext cx="3913187" cy="2411413"/>
            <a:chOff x="1097" y="2210"/>
            <a:chExt cx="2465" cy="1519"/>
          </a:xfrm>
        </p:grpSpPr>
        <p:sp>
          <p:nvSpPr>
            <p:cNvPr id="19485" name="Freeform 43"/>
            <p:cNvSpPr>
              <a:spLocks/>
            </p:cNvSpPr>
            <p:nvPr/>
          </p:nvSpPr>
          <p:spPr bwMode="auto">
            <a:xfrm>
              <a:off x="1266" y="2265"/>
              <a:ext cx="2102" cy="1126"/>
            </a:xfrm>
            <a:custGeom>
              <a:avLst/>
              <a:gdLst>
                <a:gd name="T0" fmla="*/ 2102 w 2102"/>
                <a:gd name="T1" fmla="*/ 1126 h 1126"/>
                <a:gd name="T2" fmla="*/ 2102 w 2102"/>
                <a:gd name="T3" fmla="*/ 0 h 1126"/>
                <a:gd name="T4" fmla="*/ 0 w 2102"/>
                <a:gd name="T5" fmla="*/ 0 h 1126"/>
                <a:gd name="T6" fmla="*/ 0 60000 65536"/>
                <a:gd name="T7" fmla="*/ 0 60000 65536"/>
                <a:gd name="T8" fmla="*/ 0 60000 65536"/>
                <a:gd name="T9" fmla="*/ 0 w 2102"/>
                <a:gd name="T10" fmla="*/ 0 h 1126"/>
                <a:gd name="T11" fmla="*/ 2102 w 2102"/>
                <a:gd name="T12" fmla="*/ 1126 h 1126"/>
              </a:gdLst>
              <a:ahLst/>
              <a:cxnLst>
                <a:cxn ang="T6">
                  <a:pos x="T0" y="T1"/>
                </a:cxn>
                <a:cxn ang="T7">
                  <a:pos x="T2" y="T3"/>
                </a:cxn>
                <a:cxn ang="T8">
                  <a:pos x="T4" y="T5"/>
                </a:cxn>
              </a:cxnLst>
              <a:rect l="T9" t="T10" r="T11" b="T12"/>
              <a:pathLst>
                <a:path w="2102" h="1126">
                  <a:moveTo>
                    <a:pt x="2102" y="1126"/>
                  </a:moveTo>
                  <a:lnTo>
                    <a:pt x="2102" y="0"/>
                  </a:lnTo>
                  <a:lnTo>
                    <a:pt x="0" y="0"/>
                  </a:lnTo>
                </a:path>
              </a:pathLst>
            </a:custGeom>
            <a:noFill/>
            <a:ln w="23813" cap="flat">
              <a:solidFill>
                <a:schemeClr val="tx1"/>
              </a:solidFill>
              <a:prstDash val="sysDot"/>
              <a:round/>
              <a:headEnd/>
              <a:tailEnd/>
            </a:ln>
          </p:spPr>
          <p:txBody>
            <a:bodyPr/>
            <a:lstStyle/>
            <a:p>
              <a:endParaRPr lang="tr-TR"/>
            </a:p>
          </p:txBody>
        </p:sp>
        <p:sp>
          <p:nvSpPr>
            <p:cNvPr id="19486" name="Rectangle 44"/>
            <p:cNvSpPr>
              <a:spLocks noChangeArrowheads="1"/>
            </p:cNvSpPr>
            <p:nvPr/>
          </p:nvSpPr>
          <p:spPr bwMode="auto">
            <a:xfrm>
              <a:off x="1097" y="2210"/>
              <a:ext cx="76" cy="163"/>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4</a:t>
              </a:r>
              <a:endParaRPr lang="en-US"/>
            </a:p>
          </p:txBody>
        </p:sp>
        <p:sp>
          <p:nvSpPr>
            <p:cNvPr id="19487" name="Rectangle 45"/>
            <p:cNvSpPr>
              <a:spLocks noChangeArrowheads="1"/>
            </p:cNvSpPr>
            <p:nvPr/>
          </p:nvSpPr>
          <p:spPr bwMode="auto">
            <a:xfrm>
              <a:off x="3334" y="3566"/>
              <a:ext cx="228"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100</a:t>
              </a:r>
              <a:endParaRPr lang="en-US" dirty="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500"/>
                                        <p:tgtEl>
                                          <p:spTgt spid="3"/>
                                        </p:tgtEl>
                                      </p:cBhvr>
                                    </p:animEffect>
                                  </p:childTnLst>
                                </p:cTn>
                              </p:par>
                            </p:childTnLst>
                          </p:cTn>
                        </p:par>
                        <p:par>
                          <p:cTn id="12" fill="hold">
                            <p:stCondLst>
                              <p:cond delay="1500"/>
                            </p:stCondLst>
                            <p:childTnLst>
                              <p:par>
                                <p:cTn id="13" presetID="18" presetClass="entr" presetSubtype="3"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up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272"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strVal val="2/3*#ppt_w"/>
                                          </p:val>
                                        </p:tav>
                                        <p:tav tm="100000">
                                          <p:val>
                                            <p:strVal val="#ppt_w"/>
                                          </p:val>
                                        </p:tav>
                                      </p:tavLst>
                                    </p:anim>
                                    <p:anim calcmode="lin" valueType="num">
                                      <p:cBhvr>
                                        <p:cTn id="21" dur="500" fill="hold"/>
                                        <p:tgtEl>
                                          <p:spTgt spid="20"/>
                                        </p:tgtEl>
                                        <p:attrNameLst>
                                          <p:attrName>ppt_h</p:attrName>
                                        </p:attrNameLst>
                                      </p:cBhvr>
                                      <p:tavLst>
                                        <p:tav tm="0">
                                          <p:val>
                                            <p:strVal val="2/3*#ppt_h"/>
                                          </p:val>
                                        </p:tav>
                                        <p:tav tm="100000">
                                          <p:val>
                                            <p:strVal val="#ppt_h"/>
                                          </p:val>
                                        </p:tav>
                                      </p:tavLst>
                                    </p:anim>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1000"/>
                            </p:stCondLst>
                            <p:childTnLst>
                              <p:par>
                                <p:cTn id="27" presetID="18" presetClass="entr" presetSubtype="3"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strips(up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72"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ppt_w</p:attrName>
                                        </p:attrNameLst>
                                      </p:cBhvr>
                                      <p:tavLst>
                                        <p:tav tm="0">
                                          <p:val>
                                            <p:strVal val="2/3*#ppt_w"/>
                                          </p:val>
                                        </p:tav>
                                        <p:tav tm="100000">
                                          <p:val>
                                            <p:strVal val="#ppt_w"/>
                                          </p:val>
                                        </p:tav>
                                      </p:tavLst>
                                    </p:anim>
                                    <p:anim calcmode="lin" valueType="num">
                                      <p:cBhvr>
                                        <p:cTn id="35" dur="500" fill="hold"/>
                                        <p:tgtEl>
                                          <p:spTgt spid="21"/>
                                        </p:tgtEl>
                                        <p:attrNameLst>
                                          <p:attrName>ppt_h</p:attrName>
                                        </p:attrNameLst>
                                      </p:cBhvr>
                                      <p:tavLst>
                                        <p:tav tm="0">
                                          <p:val>
                                            <p:strVal val="2/3*#ppt_h"/>
                                          </p:val>
                                        </p:tav>
                                        <p:tav tm="100000">
                                          <p:val>
                                            <p:strVal val="#ppt_h"/>
                                          </p:val>
                                        </p:tav>
                                      </p:tavLst>
                                    </p:anim>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073"/>
          <p:cNvPicPr>
            <a:picLocks noChangeAspect="1" noChangeArrowheads="1"/>
          </p:cNvPicPr>
          <p:nvPr/>
        </p:nvPicPr>
        <p:blipFill>
          <a:blip r:embed="rId3" cstate="print"/>
          <a:srcRect l="39961" t="45875" r="26706" b="11783"/>
          <a:stretch>
            <a:fillRect/>
          </a:stretch>
        </p:blipFill>
        <p:spPr>
          <a:xfrm>
            <a:off x="6516216" y="5589240"/>
            <a:ext cx="2016224" cy="1296144"/>
          </a:xfrm>
          <a:prstGeom prst="rect">
            <a:avLst/>
          </a:prstGeom>
        </p:spPr>
      </p:pic>
      <p:pic>
        <p:nvPicPr>
          <p:cNvPr id="6" name="Picture 5" descr="073"/>
          <p:cNvPicPr>
            <a:picLocks noChangeAspect="1" noChangeArrowheads="1"/>
          </p:cNvPicPr>
          <p:nvPr/>
        </p:nvPicPr>
        <p:blipFill>
          <a:blip r:embed="rId3" cstate="print"/>
          <a:srcRect l="64421" r="4001" b="59406"/>
          <a:stretch>
            <a:fillRect/>
          </a:stretch>
        </p:blipFill>
        <p:spPr>
          <a:xfrm>
            <a:off x="6588223" y="2708920"/>
            <a:ext cx="1955291" cy="1512168"/>
          </a:xfrm>
          <a:prstGeom prst="rect">
            <a:avLst/>
          </a:prstGeom>
        </p:spPr>
      </p:pic>
      <p:pic>
        <p:nvPicPr>
          <p:cNvPr id="4" name="Picture 5" descr="073"/>
          <p:cNvPicPr>
            <a:picLocks noChangeAspect="1" noChangeArrowheads="1"/>
          </p:cNvPicPr>
          <p:nvPr/>
        </p:nvPicPr>
        <p:blipFill>
          <a:blip r:embed="rId3" cstate="print"/>
          <a:srcRect r="65302" b="59257"/>
          <a:stretch>
            <a:fillRect/>
          </a:stretch>
        </p:blipFill>
        <p:spPr>
          <a:xfrm>
            <a:off x="6372200" y="144016"/>
            <a:ext cx="2088232" cy="1484784"/>
          </a:xfrm>
          <a:prstGeom prst="rect">
            <a:avLst/>
          </a:prstGeom>
        </p:spPr>
      </p:pic>
      <p:sp>
        <p:nvSpPr>
          <p:cNvPr id="3" name="2 İçerik Yer Tutucusu"/>
          <p:cNvSpPr>
            <a:spLocks noGrp="1"/>
          </p:cNvSpPr>
          <p:nvPr>
            <p:ph sz="quarter" idx="1"/>
          </p:nvPr>
        </p:nvSpPr>
        <p:spPr>
          <a:xfrm>
            <a:off x="0" y="476672"/>
            <a:ext cx="6660232" cy="6120680"/>
          </a:xfrm>
        </p:spPr>
        <p:txBody>
          <a:bodyPr rtlCol="0">
            <a:normAutofit fontScale="70000" lnSpcReduction="20000"/>
          </a:bodyPr>
          <a:lstStyle/>
          <a:p>
            <a:pPr algn="just" eaLnBrk="1" fontAlgn="auto" hangingPunct="1">
              <a:spcAft>
                <a:spcPts val="0"/>
              </a:spcAft>
              <a:buFont typeface="Arial" pitchFamily="34" charset="0"/>
              <a:buNone/>
              <a:defRPr/>
            </a:pPr>
            <a:r>
              <a:rPr lang="tr-TR" b="1" dirty="0" smtClean="0"/>
              <a:t>	</a:t>
            </a:r>
            <a:r>
              <a:rPr lang="tr-TR" sz="3400" b="1" dirty="0" smtClean="0"/>
              <a:t>Talebin fiyat esnekliği beş grupta incelenir ;</a:t>
            </a:r>
            <a:endParaRPr lang="tr-TR" b="1" dirty="0" smtClean="0"/>
          </a:p>
          <a:p>
            <a:pPr algn="just" eaLnBrk="1" fontAlgn="auto" hangingPunct="1">
              <a:spcAft>
                <a:spcPts val="0"/>
              </a:spcAft>
              <a:buFont typeface="Arial" pitchFamily="34" charset="0"/>
              <a:buNone/>
              <a:defRPr/>
            </a:pPr>
            <a:endParaRPr lang="tr-TR" b="1" dirty="0" smtClean="0"/>
          </a:p>
          <a:p>
            <a:pPr algn="just">
              <a:defRPr/>
            </a:pPr>
            <a:r>
              <a:rPr lang="tr-TR" b="1" dirty="0" smtClean="0"/>
              <a:t>Sonsuz(Tam) esnek talep:</a:t>
            </a:r>
            <a:r>
              <a:rPr lang="tr-TR" dirty="0" smtClean="0"/>
              <a:t> </a:t>
            </a:r>
            <a:r>
              <a:rPr lang="tr-TR" sz="3000" dirty="0" smtClean="0"/>
              <a:t>Talep edilen miktarın malın fiyatına sonsuz duyarlı olması halinde talep esnekliğinin sonsuz olmasıdır.(</a:t>
            </a:r>
            <a:r>
              <a:rPr lang="tr-TR" dirty="0" smtClean="0"/>
              <a:t>e</a:t>
            </a:r>
            <a:r>
              <a:rPr lang="tr-TR" baseline="-25000" dirty="0" smtClean="0"/>
              <a:t>d</a:t>
            </a:r>
            <a:r>
              <a:rPr lang="tr-TR" sz="1800" baseline="-25000" dirty="0" smtClean="0"/>
              <a:t> </a:t>
            </a:r>
            <a:r>
              <a:rPr lang="tr-TR" sz="3000" dirty="0" smtClean="0"/>
              <a:t>=∞)</a:t>
            </a:r>
            <a:endParaRPr lang="tr-TR" sz="3000" i="1" dirty="0" smtClean="0"/>
          </a:p>
          <a:p>
            <a:pPr algn="just" eaLnBrk="1" fontAlgn="auto" hangingPunct="1">
              <a:spcAft>
                <a:spcPts val="0"/>
              </a:spcAft>
              <a:defRPr/>
            </a:pPr>
            <a:endParaRPr lang="tr-TR" sz="1600" dirty="0" smtClean="0"/>
          </a:p>
          <a:p>
            <a:pPr algn="just">
              <a:defRPr/>
            </a:pPr>
            <a:r>
              <a:rPr lang="tr-TR" b="1" dirty="0" smtClean="0"/>
              <a:t>Esnek talep:</a:t>
            </a:r>
            <a:r>
              <a:rPr lang="tr-TR" dirty="0" smtClean="0"/>
              <a:t> </a:t>
            </a:r>
            <a:r>
              <a:rPr lang="tr-TR" sz="3000" dirty="0" smtClean="0"/>
              <a:t>Talep edilen miktardaki yüzde değişmenin fiyattaki yüzde değişiminden büyük olması halinde, esneklik katsayısı 1’den büyüktür. (</a:t>
            </a:r>
            <a:r>
              <a:rPr lang="tr-TR" dirty="0" smtClean="0"/>
              <a:t>e</a:t>
            </a:r>
            <a:r>
              <a:rPr lang="tr-TR" baseline="-25000" dirty="0" smtClean="0"/>
              <a:t>d</a:t>
            </a:r>
            <a:r>
              <a:rPr lang="tr-TR" sz="1600" baseline="-25000" dirty="0" smtClean="0"/>
              <a:t> </a:t>
            </a:r>
            <a:r>
              <a:rPr lang="tr-TR" sz="3000" dirty="0" smtClean="0"/>
              <a:t>&gt;1) </a:t>
            </a:r>
            <a:r>
              <a:rPr lang="tr-TR" sz="3000" i="1" dirty="0" smtClean="0"/>
              <a:t>Zorunlu olmayan mallar</a:t>
            </a:r>
          </a:p>
          <a:p>
            <a:pPr algn="just">
              <a:defRPr/>
            </a:pPr>
            <a:endParaRPr lang="tr-TR" sz="1600" dirty="0" smtClean="0"/>
          </a:p>
          <a:p>
            <a:pPr algn="just">
              <a:defRPr/>
            </a:pPr>
            <a:r>
              <a:rPr lang="tr-TR" b="1" dirty="0" smtClean="0"/>
              <a:t>Birim esnek talep:</a:t>
            </a:r>
            <a:r>
              <a:rPr lang="tr-TR" dirty="0" smtClean="0"/>
              <a:t> </a:t>
            </a:r>
            <a:r>
              <a:rPr lang="tr-TR" sz="3000" dirty="0" smtClean="0"/>
              <a:t>Talep edilen malın miktarının fiyatı ile aynı oranda değişmesi halinde, esneklik katsayısı 1’e eşittir. (</a:t>
            </a:r>
            <a:r>
              <a:rPr lang="tr-TR" sz="3800" dirty="0" smtClean="0"/>
              <a:t>e</a:t>
            </a:r>
            <a:r>
              <a:rPr lang="tr-TR" sz="3800" baseline="-25000" dirty="0" smtClean="0"/>
              <a:t>d</a:t>
            </a:r>
            <a:r>
              <a:rPr lang="tr-TR" baseline="-25000" dirty="0" smtClean="0"/>
              <a:t> </a:t>
            </a:r>
            <a:r>
              <a:rPr lang="tr-TR" sz="3000" dirty="0" smtClean="0"/>
              <a:t>=1)</a:t>
            </a:r>
          </a:p>
          <a:p>
            <a:pPr algn="just">
              <a:defRPr/>
            </a:pPr>
            <a:endParaRPr lang="tr-TR" sz="1600" dirty="0" smtClean="0"/>
          </a:p>
          <a:p>
            <a:pPr algn="just">
              <a:defRPr/>
            </a:pPr>
            <a:r>
              <a:rPr lang="tr-TR" b="1" dirty="0" smtClean="0"/>
              <a:t>Esnek olmayan talep:</a:t>
            </a:r>
            <a:r>
              <a:rPr lang="tr-TR" dirty="0" smtClean="0"/>
              <a:t> </a:t>
            </a:r>
            <a:r>
              <a:rPr lang="tr-TR" sz="3000" dirty="0" smtClean="0"/>
              <a:t>Talep edilen miktardaki yüzde değişiminin fiyattaki yüzde değişiminden küçük olması halinde, talebin fiyat esnekliği 1’den küçüktür. (</a:t>
            </a:r>
            <a:r>
              <a:rPr lang="tr-TR" sz="3800" dirty="0" smtClean="0"/>
              <a:t>e</a:t>
            </a:r>
            <a:r>
              <a:rPr lang="tr-TR" sz="3800" baseline="-25000" dirty="0" smtClean="0"/>
              <a:t>d</a:t>
            </a:r>
            <a:r>
              <a:rPr lang="tr-TR" baseline="-25000" dirty="0" smtClean="0"/>
              <a:t> </a:t>
            </a:r>
            <a:r>
              <a:rPr lang="tr-TR" sz="3000" dirty="0" smtClean="0"/>
              <a:t>&lt;1) </a:t>
            </a:r>
            <a:r>
              <a:rPr lang="tr-TR" sz="3000" i="1" dirty="0" smtClean="0"/>
              <a:t>Zorunlu ihtiyaçlar, petrol</a:t>
            </a:r>
          </a:p>
          <a:p>
            <a:pPr algn="just" eaLnBrk="1" fontAlgn="auto" hangingPunct="1">
              <a:spcAft>
                <a:spcPts val="0"/>
              </a:spcAft>
              <a:defRPr/>
            </a:pPr>
            <a:endParaRPr lang="tr-TR" sz="1800" dirty="0" smtClean="0"/>
          </a:p>
          <a:p>
            <a:pPr algn="just">
              <a:defRPr/>
            </a:pPr>
            <a:r>
              <a:rPr lang="tr-TR" b="1" dirty="0" smtClean="0"/>
              <a:t>Sıfır esnek (Tam </a:t>
            </a:r>
            <a:r>
              <a:rPr lang="tr-TR" b="1" dirty="0" err="1" smtClean="0"/>
              <a:t>inelastik</a:t>
            </a:r>
            <a:r>
              <a:rPr lang="tr-TR" b="1" dirty="0" smtClean="0"/>
              <a:t>) talep:</a:t>
            </a:r>
            <a:r>
              <a:rPr lang="tr-TR" dirty="0" smtClean="0"/>
              <a:t> </a:t>
            </a:r>
            <a:r>
              <a:rPr lang="tr-TR" sz="3000" dirty="0" smtClean="0"/>
              <a:t>Talep edilen miktarın malın fiyatına hiç duyarlı olmaması yani fiyatı ne kadar artarsa yada azalırsa azalsın miktarda değişiklik yok ise  talep esnekliği sıfırdır. ∆Q=0 olması (</a:t>
            </a:r>
            <a:r>
              <a:rPr lang="tr-TR" sz="3800" dirty="0" smtClean="0"/>
              <a:t>e</a:t>
            </a:r>
            <a:r>
              <a:rPr lang="tr-TR" sz="3800" baseline="-25000" dirty="0" smtClean="0"/>
              <a:t>d</a:t>
            </a:r>
            <a:r>
              <a:rPr lang="tr-TR" baseline="-25000" dirty="0" smtClean="0"/>
              <a:t> </a:t>
            </a:r>
            <a:r>
              <a:rPr lang="tr-TR" sz="3000" dirty="0" smtClean="0"/>
              <a:t>=0) </a:t>
            </a:r>
            <a:r>
              <a:rPr lang="tr-TR" sz="2900" i="1" dirty="0" smtClean="0"/>
              <a:t>Örneğin bazı ilaçlar.</a:t>
            </a:r>
            <a:endParaRPr lang="tr-TR" sz="3000" i="1" dirty="0"/>
          </a:p>
        </p:txBody>
      </p:sp>
      <p:pic>
        <p:nvPicPr>
          <p:cNvPr id="5" name="Picture 5" descr="073"/>
          <p:cNvPicPr>
            <a:picLocks noChangeAspect="1" noChangeArrowheads="1"/>
          </p:cNvPicPr>
          <p:nvPr/>
        </p:nvPicPr>
        <p:blipFill>
          <a:blip r:embed="rId3" cstate="print"/>
          <a:srcRect l="34596" r="35579" b="59406"/>
          <a:stretch>
            <a:fillRect/>
          </a:stretch>
        </p:blipFill>
        <p:spPr>
          <a:xfrm>
            <a:off x="7272808" y="1628800"/>
            <a:ext cx="1763688" cy="1584176"/>
          </a:xfrm>
          <a:prstGeom prst="rect">
            <a:avLst/>
          </a:prstGeom>
        </p:spPr>
      </p:pic>
      <p:pic>
        <p:nvPicPr>
          <p:cNvPr id="7" name="Picture 5" descr="073"/>
          <p:cNvPicPr>
            <a:picLocks noChangeAspect="1" noChangeArrowheads="1"/>
          </p:cNvPicPr>
          <p:nvPr/>
        </p:nvPicPr>
        <p:blipFill>
          <a:blip r:embed="rId3" cstate="print"/>
          <a:srcRect l="3017" t="45726" r="64527" b="10649"/>
          <a:stretch>
            <a:fillRect/>
          </a:stretch>
        </p:blipFill>
        <p:spPr>
          <a:xfrm>
            <a:off x="7236296" y="4160757"/>
            <a:ext cx="1907704" cy="142848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2000"/>
                                        <p:tgtEl>
                                          <p:spTgt spid="3">
                                            <p:txEl>
                                              <p:pRg st="6" end="6"/>
                                            </p:txEl>
                                          </p:spTgt>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2000"/>
                                        <p:tgtEl>
                                          <p:spTgt spid="3">
                                            <p:txEl>
                                              <p:pRg st="10" end="10"/>
                                            </p:txEl>
                                          </p:spTgt>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7001" name="Rectangle 9"/>
          <p:cNvSpPr>
            <a:spLocks noChangeArrowheads="1"/>
          </p:cNvSpPr>
          <p:nvPr/>
        </p:nvSpPr>
        <p:spPr bwMode="auto">
          <a:xfrm>
            <a:off x="978892" y="3429000"/>
            <a:ext cx="5321300" cy="228600"/>
          </a:xfrm>
          <a:prstGeom prst="rect">
            <a:avLst/>
          </a:prstGeom>
          <a:noFill/>
          <a:ln w="9525">
            <a:noFill/>
            <a:miter lim="800000"/>
            <a:headEnd/>
            <a:tailEnd/>
          </a:ln>
        </p:spPr>
        <p:txBody>
          <a:bodyPr lIns="45720" rIns="45720"/>
          <a:lstStyle/>
          <a:p>
            <a:pPr>
              <a:spcAft>
                <a:spcPct val="10000"/>
              </a:spcAft>
            </a:pPr>
            <a:r>
              <a:rPr lang="tr-TR" dirty="0" smtClean="0">
                <a:solidFill>
                  <a:srgbClr val="00723F"/>
                </a:solidFill>
              </a:rPr>
              <a:t>ŞEKİL.</a:t>
            </a:r>
            <a:r>
              <a:rPr lang="tr-TR" dirty="0" smtClean="0"/>
              <a:t> </a:t>
            </a:r>
            <a:r>
              <a:rPr lang="tr-TR" dirty="0">
                <a:solidFill>
                  <a:schemeClr val="tx1"/>
                </a:solidFill>
              </a:rPr>
              <a:t>Tam Esnek ve Tam </a:t>
            </a:r>
            <a:r>
              <a:rPr lang="tr-TR" dirty="0" err="1">
                <a:solidFill>
                  <a:schemeClr val="tx1"/>
                </a:solidFill>
              </a:rPr>
              <a:t>İnelastik</a:t>
            </a:r>
            <a:r>
              <a:rPr lang="tr-TR" dirty="0">
                <a:solidFill>
                  <a:schemeClr val="tx1"/>
                </a:solidFill>
              </a:rPr>
              <a:t> Talep Eğrileri</a:t>
            </a:r>
          </a:p>
        </p:txBody>
      </p:sp>
      <p:sp>
        <p:nvSpPr>
          <p:cNvPr id="1237002" name="Text Box 10"/>
          <p:cNvSpPr txBox="1">
            <a:spLocks noChangeArrowheads="1"/>
          </p:cNvSpPr>
          <p:nvPr/>
        </p:nvSpPr>
        <p:spPr bwMode="auto">
          <a:xfrm rot="10800000">
            <a:off x="395536" y="3873622"/>
            <a:ext cx="8424936" cy="1633011"/>
          </a:xfrm>
          <a:prstGeom prst="rect">
            <a:avLst/>
          </a:prstGeom>
          <a:noFill/>
          <a:ln w="9525" algn="ctr">
            <a:noFill/>
            <a:miter lim="800000"/>
            <a:headEnd/>
            <a:tailEnd/>
          </a:ln>
        </p:spPr>
        <p:txBody>
          <a:bodyPr rot="10800000" wrap="square">
            <a:spAutoFit/>
          </a:bodyPr>
          <a:lstStyle/>
          <a:p>
            <a:pPr>
              <a:lnSpc>
                <a:spcPct val="105000"/>
              </a:lnSpc>
            </a:pPr>
            <a:r>
              <a:rPr lang="tr-TR" sz="1600" b="0" dirty="0" smtClean="0">
                <a:solidFill>
                  <a:schemeClr val="tx1"/>
                </a:solidFill>
              </a:rPr>
              <a:t>Şekil (a</a:t>
            </a:r>
            <a:r>
              <a:rPr lang="tr-TR" sz="1600" dirty="0">
                <a:solidFill>
                  <a:srgbClr val="FF0000"/>
                </a:solidFill>
              </a:rPr>
              <a:t>) </a:t>
            </a:r>
            <a:r>
              <a:rPr lang="tr-TR" sz="1600" dirty="0" err="1">
                <a:solidFill>
                  <a:srgbClr val="FF0000"/>
                </a:solidFill>
              </a:rPr>
              <a:t>insülin</a:t>
            </a:r>
            <a:r>
              <a:rPr lang="tr-TR" sz="1600" dirty="0">
                <a:solidFill>
                  <a:srgbClr val="FF0000"/>
                </a:solidFill>
              </a:rPr>
              <a:t> </a:t>
            </a:r>
            <a:r>
              <a:rPr lang="tr-TR" sz="1600" b="0" dirty="0">
                <a:solidFill>
                  <a:schemeClr val="tx1"/>
                </a:solidFill>
              </a:rPr>
              <a:t>için tam </a:t>
            </a:r>
            <a:r>
              <a:rPr lang="tr-TR" sz="1600" b="0" dirty="0" err="1">
                <a:solidFill>
                  <a:schemeClr val="tx1"/>
                </a:solidFill>
              </a:rPr>
              <a:t>inelastik</a:t>
            </a:r>
            <a:r>
              <a:rPr lang="tr-TR" sz="1600" b="0" dirty="0">
                <a:solidFill>
                  <a:schemeClr val="tx1"/>
                </a:solidFill>
              </a:rPr>
              <a:t> bir talep eğrisini göstermektedir. Talebin fiyat esnekliği sıfırdır. Talep edilen miktar sabittir; fiyat değişince talep edilen miktar değişmez. </a:t>
            </a:r>
            <a:r>
              <a:rPr lang="en-US" sz="1600" b="0" dirty="0">
                <a:solidFill>
                  <a:schemeClr val="tx1"/>
                </a:solidFill>
              </a:rPr>
              <a:t/>
            </a:r>
            <a:br>
              <a:rPr lang="en-US" sz="1600" b="0" dirty="0">
                <a:solidFill>
                  <a:schemeClr val="tx1"/>
                </a:solidFill>
              </a:rPr>
            </a:br>
            <a:r>
              <a:rPr lang="tr-TR" sz="1600" b="0" dirty="0">
                <a:solidFill>
                  <a:schemeClr val="tx1"/>
                </a:solidFill>
              </a:rPr>
              <a:t>Şekil </a:t>
            </a:r>
            <a:r>
              <a:rPr lang="tr-TR" sz="1600" b="0" dirty="0" smtClean="0">
                <a:solidFill>
                  <a:schemeClr val="tx1"/>
                </a:solidFill>
              </a:rPr>
              <a:t>(b</a:t>
            </a:r>
            <a:r>
              <a:rPr lang="tr-TR" sz="1600" b="0" dirty="0">
                <a:solidFill>
                  <a:schemeClr val="tx1"/>
                </a:solidFill>
              </a:rPr>
              <a:t>) </a:t>
            </a:r>
            <a:r>
              <a:rPr lang="tr-TR" sz="1600" dirty="0">
                <a:solidFill>
                  <a:srgbClr val="FF0000"/>
                </a:solidFill>
              </a:rPr>
              <a:t>buğday üreten bir çiftçinin </a:t>
            </a:r>
            <a:r>
              <a:rPr lang="tr-TR" sz="1600" b="0" dirty="0">
                <a:solidFill>
                  <a:schemeClr val="tx1"/>
                </a:solidFill>
              </a:rPr>
              <a:t>karşı karşıya olduğu tam esnek bir talep eğrisini göstermektedir. Küçücük bir fiyat artışı talep miktarını sıfıra indirmektedir. Temel olarak, tam esnek bir talep, üreticilerin piyasadaki devam eden fiyata istedikleri ürünü satabilecekleri ancak daha yüksek bir fiyat belirleyemeyecekleri anlamına gelmektedir. </a:t>
            </a:r>
          </a:p>
        </p:txBody>
      </p:sp>
      <p:sp>
        <p:nvSpPr>
          <p:cNvPr id="12" name="Rectangle 4"/>
          <p:cNvSpPr txBox="1">
            <a:spLocks noChangeArrowheads="1"/>
          </p:cNvSpPr>
          <p:nvPr/>
        </p:nvSpPr>
        <p:spPr bwMode="auto">
          <a:xfrm>
            <a:off x="187424" y="23664"/>
            <a:ext cx="6400800" cy="381000"/>
          </a:xfrm>
          <a:prstGeom prst="rect">
            <a:avLst/>
          </a:prstGeom>
          <a:noFill/>
          <a:ln>
            <a:miter lim="800000"/>
            <a:headEnd/>
            <a:tailEnd/>
          </a:ln>
        </p:spPr>
        <p:txBody>
          <a:bodyPr/>
          <a:lstStyle/>
          <a:p>
            <a:pPr marL="457200" indent="-457200">
              <a:spcBef>
                <a:spcPct val="10000"/>
              </a:spcBef>
              <a:spcAft>
                <a:spcPct val="10000"/>
              </a:spcAft>
              <a:defRPr/>
            </a:pPr>
            <a:r>
              <a:rPr lang="tr-TR" sz="2800" b="0" kern="0" dirty="0" smtClean="0">
                <a:solidFill>
                  <a:srgbClr val="55367D"/>
                </a:solidFill>
                <a:latin typeface="+mn-lt"/>
                <a:cs typeface="+mn-cs"/>
              </a:rPr>
              <a:t>Tam Esneklik </a:t>
            </a:r>
            <a:r>
              <a:rPr lang="tr-TR" sz="2800" b="0" kern="0" dirty="0">
                <a:solidFill>
                  <a:srgbClr val="55367D"/>
                </a:solidFill>
                <a:latin typeface="+mn-lt"/>
                <a:cs typeface="+mn-cs"/>
              </a:rPr>
              <a:t>Türleri</a:t>
            </a:r>
          </a:p>
        </p:txBody>
      </p:sp>
      <p:pic>
        <p:nvPicPr>
          <p:cNvPr id="22534" name="Picture 11"/>
          <p:cNvPicPr>
            <a:picLocks noChangeAspect="1" noChangeArrowheads="1"/>
          </p:cNvPicPr>
          <p:nvPr/>
        </p:nvPicPr>
        <p:blipFill>
          <a:blip r:embed="rId2" cstate="print"/>
          <a:srcRect/>
          <a:stretch>
            <a:fillRect/>
          </a:stretch>
        </p:blipFill>
        <p:spPr bwMode="auto">
          <a:xfrm>
            <a:off x="899592" y="620688"/>
            <a:ext cx="7301071" cy="2736304"/>
          </a:xfrm>
          <a:prstGeom prst="rect">
            <a:avLst/>
          </a:prstGeom>
          <a:noFill/>
          <a:ln w="9525" algn="ctr">
            <a:noFill/>
            <a:miter lim="800000"/>
            <a:headEnd/>
            <a:tailEnd/>
          </a:ln>
        </p:spPr>
      </p:pic>
      <p:pic>
        <p:nvPicPr>
          <p:cNvPr id="10" name="Picture 9"/>
          <p:cNvPicPr>
            <a:picLocks noChangeAspect="1" noChangeArrowheads="1"/>
          </p:cNvPicPr>
          <p:nvPr/>
        </p:nvPicPr>
        <p:blipFill>
          <a:blip r:embed="rId3" cstate="print"/>
          <a:srcRect l="33601" t="36185" r="18842" b="9537"/>
          <a:stretch>
            <a:fillRect/>
          </a:stretch>
        </p:blipFill>
        <p:spPr bwMode="auto">
          <a:xfrm>
            <a:off x="4860032" y="6141301"/>
            <a:ext cx="2664296" cy="672075"/>
          </a:xfrm>
          <a:prstGeom prst="rect">
            <a:avLst/>
          </a:prstGeom>
          <a:ln>
            <a:noFill/>
          </a:ln>
          <a:effectLst>
            <a:outerShdw blurRad="292100" dist="139700" dir="2700000" algn="tl" rotWithShape="0">
              <a:srgbClr val="333333">
                <a:alpha val="65000"/>
              </a:srgbClr>
            </a:outerShdw>
          </a:effectLst>
        </p:spPr>
      </p:pic>
      <p:sp>
        <p:nvSpPr>
          <p:cNvPr id="13" name="Rectangle 8"/>
          <p:cNvSpPr>
            <a:spLocks noChangeArrowheads="1"/>
          </p:cNvSpPr>
          <p:nvPr/>
        </p:nvSpPr>
        <p:spPr bwMode="auto">
          <a:xfrm>
            <a:off x="1187624" y="6165304"/>
            <a:ext cx="3600400" cy="533400"/>
          </a:xfrm>
          <a:prstGeom prst="rect">
            <a:avLst/>
          </a:prstGeom>
          <a:noFill/>
          <a:ln w="9525">
            <a:noFill/>
            <a:miter lim="800000"/>
            <a:headEnd/>
            <a:tailEnd/>
          </a:ln>
        </p:spPr>
        <p:txBody>
          <a:bodyPr/>
          <a:lstStyle/>
          <a:p>
            <a:pPr algn="r"/>
            <a:r>
              <a:rPr lang="tr-TR" sz="1800" b="0" dirty="0">
                <a:solidFill>
                  <a:schemeClr val="tx1"/>
                </a:solidFill>
              </a:rPr>
              <a:t>İki tam esneklik </a:t>
            </a:r>
            <a:r>
              <a:rPr lang="tr-TR" sz="1800" b="0" dirty="0" smtClean="0">
                <a:solidFill>
                  <a:schemeClr val="tx1"/>
                </a:solidFill>
              </a:rPr>
              <a:t>arasındaki </a:t>
            </a:r>
            <a:r>
              <a:rPr lang="tr-TR" sz="1800" b="0" dirty="0">
                <a:solidFill>
                  <a:schemeClr val="tx1"/>
                </a:solidFill>
              </a:rPr>
              <a:t>farkı </a:t>
            </a:r>
            <a:endParaRPr lang="tr-TR" sz="1800" b="0" dirty="0" smtClean="0">
              <a:solidFill>
                <a:schemeClr val="tx1"/>
              </a:solidFill>
            </a:endParaRPr>
          </a:p>
          <a:p>
            <a:pPr algn="r"/>
            <a:r>
              <a:rPr lang="tr-TR" sz="1800" b="0" dirty="0" smtClean="0">
                <a:solidFill>
                  <a:schemeClr val="tx1"/>
                </a:solidFill>
              </a:rPr>
              <a:t>hatırlamanın en </a:t>
            </a:r>
            <a:r>
              <a:rPr lang="tr-TR" dirty="0" smtClean="0"/>
              <a:t>kolay </a:t>
            </a:r>
            <a:r>
              <a:rPr lang="tr-TR" sz="1800" b="0" dirty="0" smtClean="0">
                <a:solidFill>
                  <a:schemeClr val="tx1"/>
                </a:solidFill>
              </a:rPr>
              <a:t>yolu</a:t>
            </a:r>
            <a:r>
              <a:rPr lang="tr-TR" sz="1800" b="0" dirty="0">
                <a:solidFill>
                  <a:schemeClr val="tx1"/>
                </a:solidFill>
              </a:rPr>
              <a:t>:</a:t>
            </a:r>
          </a:p>
        </p:txBody>
      </p:sp>
      <p:pic>
        <p:nvPicPr>
          <p:cNvPr id="14" name="Picture 9"/>
          <p:cNvPicPr>
            <a:picLocks noChangeAspect="1" noChangeArrowheads="1"/>
          </p:cNvPicPr>
          <p:nvPr/>
        </p:nvPicPr>
        <p:blipFill>
          <a:blip r:embed="rId3" cstate="print"/>
          <a:srcRect l="33601" r="18842" b="59292"/>
          <a:stretch>
            <a:fillRect/>
          </a:stretch>
        </p:blipFill>
        <p:spPr bwMode="auto">
          <a:xfrm>
            <a:off x="2411760" y="5661248"/>
            <a:ext cx="2664296" cy="504056"/>
          </a:xfrm>
          <a:prstGeom prst="rect">
            <a:avLst/>
          </a:prstGeom>
          <a:ln>
            <a:noFill/>
          </a:ln>
          <a:effectLst>
            <a:outerShdw blurRad="292100" dist="139700" dir="2700000" algn="tl" rotWithShape="0">
              <a:srgbClr val="333333">
                <a:alpha val="65000"/>
              </a:srgbClr>
            </a:outerShdw>
          </a:effectLst>
        </p:spPr>
      </p:pic>
      <p:cxnSp>
        <p:nvCxnSpPr>
          <p:cNvPr id="15" name="14 Düz Bağlayıcı"/>
          <p:cNvCxnSpPr/>
          <p:nvPr/>
        </p:nvCxnSpPr>
        <p:spPr>
          <a:xfrm>
            <a:off x="3563888" y="5949280"/>
            <a:ext cx="360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6012160" y="6237312"/>
            <a:ext cx="0" cy="44805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Slide Number Placeholder 4"/>
          <p:cNvSpPr txBox="1">
            <a:spLocks/>
          </p:cNvSpPr>
          <p:nvPr/>
        </p:nvSpPr>
        <p:spPr>
          <a:xfrm>
            <a:off x="146304" y="6210300"/>
            <a:ext cx="609272"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17</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fade">
                                      <p:cBhvr>
                                        <p:cTn id="7" dur="2000"/>
                                        <p:tgtEl>
                                          <p:spTgt spid="2253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237001"/>
                                        </p:tgtEl>
                                        <p:attrNameLst>
                                          <p:attrName>style.visibility</p:attrName>
                                        </p:attrNameLst>
                                      </p:cBhvr>
                                      <p:to>
                                        <p:strVal val="visible"/>
                                      </p:to>
                                    </p:set>
                                    <p:animEffect transition="in" filter="wipe(left)">
                                      <p:cBhvr>
                                        <p:cTn id="11" dur="500"/>
                                        <p:tgtEl>
                                          <p:spTgt spid="1237001"/>
                                        </p:tgtEl>
                                      </p:cBhvr>
                                    </p:animEffect>
                                  </p:childTnLst>
                                </p:cTn>
                              </p:par>
                            </p:childTnLst>
                          </p:cTn>
                        </p:par>
                        <p:par>
                          <p:cTn id="12" fill="hold" nodeType="afterGroup">
                            <p:stCondLst>
                              <p:cond delay="2500"/>
                            </p:stCondLst>
                            <p:childTnLst>
                              <p:par>
                                <p:cTn id="13" presetID="22" presetClass="entr" presetSubtype="8" fill="hold" nodeType="afterEffect">
                                  <p:stCondLst>
                                    <p:cond delay="0"/>
                                  </p:stCondLst>
                                  <p:childTnLst>
                                    <p:set>
                                      <p:cBhvr>
                                        <p:cTn id="14" dur="1" fill="hold">
                                          <p:stCondLst>
                                            <p:cond delay="0"/>
                                          </p:stCondLst>
                                        </p:cTn>
                                        <p:tgtEl>
                                          <p:spTgt spid="1237002">
                                            <p:txEl>
                                              <p:pRg st="0" end="0"/>
                                            </p:txEl>
                                          </p:spTgt>
                                        </p:tgtEl>
                                        <p:attrNameLst>
                                          <p:attrName>style.visibility</p:attrName>
                                        </p:attrNameLst>
                                      </p:cBhvr>
                                      <p:to>
                                        <p:strVal val="visible"/>
                                      </p:to>
                                    </p:set>
                                    <p:animEffect transition="in" filter="wipe(left)">
                                      <p:cBhvr>
                                        <p:cTn id="15" dur="500"/>
                                        <p:tgtEl>
                                          <p:spTgt spid="1237002">
                                            <p:txEl>
                                              <p:pRg st="0" end="0"/>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20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000"/>
                                        <p:tgtEl>
                                          <p:spTgt spid="16"/>
                                        </p:tgtEl>
                                      </p:cBhvr>
                                    </p:animEffect>
                                  </p:childTnLst>
                                </p:cTn>
                              </p:par>
                            </p:childTnLst>
                          </p:cTn>
                        </p:par>
                        <p:par>
                          <p:cTn id="34" fill="hold">
                            <p:stCondLst>
                              <p:cond delay="2000"/>
                            </p:stCondLst>
                            <p:childTnLst>
                              <p:par>
                                <p:cTn id="35" presetID="6" presetClass="emph" presetSubtype="0" decel="50000" fill="hold" nodeType="afterEffect">
                                  <p:stCondLst>
                                    <p:cond delay="0"/>
                                  </p:stCondLst>
                                  <p:childTnLst>
                                    <p:animScale>
                                      <p:cBhvr>
                                        <p:cTn id="36" dur="2000" fill="hold"/>
                                        <p:tgtEl>
                                          <p:spTgt spid="15"/>
                                        </p:tgtEl>
                                      </p:cBhvr>
                                      <p:by x="200000" y="200000"/>
                                    </p:animScale>
                                  </p:childTnLst>
                                </p:cTn>
                              </p:par>
                            </p:childTnLst>
                          </p:cTn>
                        </p:par>
                        <p:par>
                          <p:cTn id="37" fill="hold">
                            <p:stCondLst>
                              <p:cond delay="4000"/>
                            </p:stCondLst>
                            <p:childTnLst>
                              <p:par>
                                <p:cTn id="38" presetID="6" presetClass="emph" presetSubtype="0" fill="hold" nodeType="afterEffect">
                                  <p:stCondLst>
                                    <p:cond delay="0"/>
                                  </p:stCondLst>
                                  <p:childTnLst>
                                    <p:animScale>
                                      <p:cBhvr>
                                        <p:cTn id="39" dur="2000" fill="hold"/>
                                        <p:tgtEl>
                                          <p:spTgt spid="16"/>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700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99392"/>
            <a:ext cx="8229600" cy="1143000"/>
          </a:xfrm>
        </p:spPr>
        <p:txBody>
          <a:bodyPr>
            <a:normAutofit/>
          </a:bodyPr>
          <a:lstStyle/>
          <a:p>
            <a:r>
              <a:rPr lang="tr-TR" sz="3200" dirty="0" smtClean="0">
                <a:solidFill>
                  <a:srgbClr val="CF5716"/>
                </a:solidFill>
              </a:rPr>
              <a:t>Talebin fiyat esnekliği için bir uygulama</a:t>
            </a:r>
            <a:endParaRPr lang="en-US" sz="3200" dirty="0" smtClean="0">
              <a:solidFill>
                <a:srgbClr val="CF5716"/>
              </a:solidFill>
            </a:endParaRPr>
          </a:p>
        </p:txBody>
      </p:sp>
      <p:sp>
        <p:nvSpPr>
          <p:cNvPr id="5" name="Slide Number Placeholder 4"/>
          <p:cNvSpPr>
            <a:spLocks noGrp="1"/>
          </p:cNvSpPr>
          <p:nvPr>
            <p:ph type="sldNum" sz="quarter" idx="12"/>
          </p:nvPr>
        </p:nvSpPr>
        <p:spPr/>
        <p:txBody>
          <a:bodyPr/>
          <a:lstStyle/>
          <a:p>
            <a:pPr>
              <a:defRPr/>
            </a:pPr>
            <a:fld id="{929C325D-115B-45DA-A8EF-7A3DEDEC926A}" type="slidenum">
              <a:rPr lang="en-US"/>
              <a:pPr>
                <a:defRPr/>
              </a:pPr>
              <a:t>18</a:t>
            </a:fld>
            <a:endParaRPr lang="en-US"/>
          </a:p>
        </p:txBody>
      </p:sp>
      <p:sp>
        <p:nvSpPr>
          <p:cNvPr id="6" name="Content Placeholder 5"/>
          <p:cNvSpPr>
            <a:spLocks noGrp="1"/>
          </p:cNvSpPr>
          <p:nvPr>
            <p:ph sz="quarter" idx="1"/>
          </p:nvPr>
        </p:nvSpPr>
        <p:spPr>
          <a:xfrm>
            <a:off x="539552" y="1527174"/>
            <a:ext cx="7920880" cy="4998169"/>
          </a:xfrm>
        </p:spPr>
        <p:txBody>
          <a:bodyPr>
            <a:normAutofit/>
          </a:bodyPr>
          <a:lstStyle/>
          <a:p>
            <a:pPr algn="just"/>
            <a:r>
              <a:rPr lang="tr-TR" dirty="0" smtClean="0"/>
              <a:t>Sigaranın toplumsal zararlarının bir çok kesim tarafından anlaşılıp kabul edilmesi, hükümetleri bu konuda bir takım düzenlemeler yapmaya itti:</a:t>
            </a:r>
          </a:p>
          <a:p>
            <a:pPr lvl="1" algn="just"/>
            <a:r>
              <a:rPr lang="tr-TR" dirty="0" smtClean="0"/>
              <a:t>fiyat ve </a:t>
            </a:r>
          </a:p>
          <a:p>
            <a:pPr lvl="1" algn="just"/>
            <a:r>
              <a:rPr lang="tr-TR" dirty="0" smtClean="0"/>
              <a:t>fiyat dışı düzenlemeler.</a:t>
            </a:r>
          </a:p>
          <a:p>
            <a:pPr lvl="1" algn="just"/>
            <a:endParaRPr lang="tr-TR" dirty="0" smtClean="0"/>
          </a:p>
          <a:p>
            <a:pPr lvl="2" algn="just"/>
            <a:r>
              <a:rPr lang="tr-TR" sz="3200" dirty="0" smtClean="0"/>
              <a:t>Sigaranın kullanımını azaltmak adına hangi strateji daha etkili olur?</a:t>
            </a:r>
          </a:p>
        </p:txBody>
      </p:sp>
      <p:sp>
        <p:nvSpPr>
          <p:cNvPr id="7" name="6 Dikdörtgen"/>
          <p:cNvSpPr/>
          <p:nvPr/>
        </p:nvSpPr>
        <p:spPr>
          <a:xfrm>
            <a:off x="539552" y="1484784"/>
            <a:ext cx="8136904" cy="2232248"/>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7 Dikdörtgen"/>
          <p:cNvSpPr/>
          <p:nvPr/>
        </p:nvSpPr>
        <p:spPr>
          <a:xfrm>
            <a:off x="539552" y="1124744"/>
            <a:ext cx="8136904" cy="360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t>GERÇEKLİK</a:t>
            </a:r>
            <a:endParaRPr lang="tr-TR"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500"/>
                                        <p:tgtEl>
                                          <p:spTgt spid="6">
                                            <p:txEl>
                                              <p:pRg st="0" end="0"/>
                                            </p:txEl>
                                          </p:spTgt>
                                        </p:tgtEl>
                                      </p:cBhvr>
                                    </p:animEffect>
                                  </p:childTnLst>
                                </p:cTn>
                              </p:par>
                            </p:childTnLst>
                          </p:cTn>
                        </p:par>
                        <p:par>
                          <p:cTn id="12" fill="hold">
                            <p:stCondLst>
                              <p:cond delay="2500"/>
                            </p:stCondLst>
                            <p:childTnLst>
                              <p:par>
                                <p:cTn id="13" presetID="22" presetClass="entr" presetSubtype="1"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up)">
                                      <p:cBhvr>
                                        <p:cTn id="19" dur="500"/>
                                        <p:tgtEl>
                                          <p:spTgt spid="6">
                                            <p:txEl>
                                              <p:pRg st="2" end="2"/>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up)">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autoUpdateAnimBg="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274638"/>
            <a:ext cx="8229600" cy="706090"/>
          </a:xfrm>
        </p:spPr>
        <p:txBody>
          <a:bodyPr/>
          <a:lstStyle/>
          <a:p>
            <a:r>
              <a:rPr lang="tr-TR" sz="2800" dirty="0" smtClean="0">
                <a:solidFill>
                  <a:srgbClr val="CF5716"/>
                </a:solidFill>
              </a:rPr>
              <a:t>Talebin fiyat esnekliği için bir uygulama (</a:t>
            </a:r>
            <a:r>
              <a:rPr lang="tr-TR" sz="2800" dirty="0" err="1" smtClean="0">
                <a:solidFill>
                  <a:srgbClr val="CF5716"/>
                </a:solidFill>
              </a:rPr>
              <a:t>dvm</a:t>
            </a:r>
            <a:r>
              <a:rPr lang="tr-TR" sz="2800" dirty="0" smtClean="0">
                <a:solidFill>
                  <a:srgbClr val="CF5716"/>
                </a:solidFill>
              </a:rPr>
              <a:t>…)</a:t>
            </a:r>
            <a:endParaRPr lang="en-US" sz="2800" dirty="0" smtClean="0">
              <a:solidFill>
                <a:srgbClr val="CF5716"/>
              </a:solidFill>
            </a:endParaRPr>
          </a:p>
        </p:txBody>
      </p:sp>
      <p:sp>
        <p:nvSpPr>
          <p:cNvPr id="5" name="Slide Number Placeholder 4"/>
          <p:cNvSpPr>
            <a:spLocks noGrp="1"/>
          </p:cNvSpPr>
          <p:nvPr>
            <p:ph type="sldNum" sz="quarter" idx="12"/>
          </p:nvPr>
        </p:nvSpPr>
        <p:spPr/>
        <p:txBody>
          <a:bodyPr/>
          <a:lstStyle/>
          <a:p>
            <a:pPr>
              <a:defRPr/>
            </a:pPr>
            <a:fld id="{C5832E93-5AA0-4F99-B516-C2D40B33FD0F}" type="slidenum">
              <a:rPr lang="en-US"/>
              <a:pPr>
                <a:defRPr/>
              </a:pPr>
              <a:t>19</a:t>
            </a:fld>
            <a:endParaRPr lang="en-US"/>
          </a:p>
        </p:txBody>
      </p:sp>
      <p:sp>
        <p:nvSpPr>
          <p:cNvPr id="22533" name="Rectangle 4"/>
          <p:cNvSpPr>
            <a:spLocks noChangeArrowheads="1"/>
          </p:cNvSpPr>
          <p:nvPr/>
        </p:nvSpPr>
        <p:spPr bwMode="auto">
          <a:xfrm>
            <a:off x="2105025" y="2181225"/>
            <a:ext cx="5862638" cy="3300413"/>
          </a:xfrm>
          <a:prstGeom prst="rect">
            <a:avLst/>
          </a:prstGeom>
          <a:solidFill>
            <a:srgbClr val="F3F6F9"/>
          </a:solidFill>
          <a:ln w="261938">
            <a:solidFill>
              <a:srgbClr val="F3F6F9"/>
            </a:solidFill>
            <a:miter lim="800000"/>
            <a:headEnd/>
            <a:tailEnd/>
          </a:ln>
        </p:spPr>
        <p:txBody>
          <a:bodyPr/>
          <a:lstStyle/>
          <a:p>
            <a:pPr eaLnBrk="0" hangingPunct="0"/>
            <a:endParaRPr lang="tr-TR"/>
          </a:p>
        </p:txBody>
      </p:sp>
      <p:sp>
        <p:nvSpPr>
          <p:cNvPr id="22534" name="Rectangle 5"/>
          <p:cNvSpPr>
            <a:spLocks noChangeArrowheads="1"/>
          </p:cNvSpPr>
          <p:nvPr/>
        </p:nvSpPr>
        <p:spPr bwMode="auto">
          <a:xfrm>
            <a:off x="2105025" y="2181225"/>
            <a:ext cx="5862638" cy="3300413"/>
          </a:xfrm>
          <a:prstGeom prst="rect">
            <a:avLst/>
          </a:prstGeom>
          <a:solidFill>
            <a:srgbClr val="F2F4F8"/>
          </a:solidFill>
          <a:ln w="238125">
            <a:solidFill>
              <a:srgbClr val="F2F4F8"/>
            </a:solidFill>
            <a:miter lim="800000"/>
            <a:headEnd/>
            <a:tailEnd/>
          </a:ln>
        </p:spPr>
        <p:txBody>
          <a:bodyPr/>
          <a:lstStyle/>
          <a:p>
            <a:pPr eaLnBrk="0" hangingPunct="0"/>
            <a:endParaRPr lang="tr-TR"/>
          </a:p>
        </p:txBody>
      </p:sp>
      <p:sp>
        <p:nvSpPr>
          <p:cNvPr id="22535" name="Rectangle 6"/>
          <p:cNvSpPr>
            <a:spLocks noChangeArrowheads="1"/>
          </p:cNvSpPr>
          <p:nvPr/>
        </p:nvSpPr>
        <p:spPr bwMode="auto">
          <a:xfrm>
            <a:off x="2105025" y="2181225"/>
            <a:ext cx="5862638" cy="3300413"/>
          </a:xfrm>
          <a:prstGeom prst="rect">
            <a:avLst/>
          </a:prstGeom>
          <a:solidFill>
            <a:srgbClr val="F1F4F7"/>
          </a:solidFill>
          <a:ln w="214313">
            <a:solidFill>
              <a:srgbClr val="F1F4F7"/>
            </a:solidFill>
            <a:miter lim="800000"/>
            <a:headEnd/>
            <a:tailEnd/>
          </a:ln>
        </p:spPr>
        <p:txBody>
          <a:bodyPr/>
          <a:lstStyle/>
          <a:p>
            <a:pPr eaLnBrk="0" hangingPunct="0"/>
            <a:endParaRPr lang="tr-TR"/>
          </a:p>
        </p:txBody>
      </p:sp>
      <p:sp>
        <p:nvSpPr>
          <p:cNvPr id="22536" name="Rectangle 7"/>
          <p:cNvSpPr>
            <a:spLocks noChangeArrowheads="1"/>
          </p:cNvSpPr>
          <p:nvPr/>
        </p:nvSpPr>
        <p:spPr bwMode="auto">
          <a:xfrm>
            <a:off x="2105025" y="2181225"/>
            <a:ext cx="5862638" cy="3300413"/>
          </a:xfrm>
          <a:prstGeom prst="rect">
            <a:avLst/>
          </a:prstGeom>
          <a:solidFill>
            <a:srgbClr val="F0F2F5"/>
          </a:solidFill>
          <a:ln w="190500">
            <a:solidFill>
              <a:srgbClr val="F0F2F5"/>
            </a:solidFill>
            <a:miter lim="800000"/>
            <a:headEnd/>
            <a:tailEnd/>
          </a:ln>
        </p:spPr>
        <p:txBody>
          <a:bodyPr/>
          <a:lstStyle/>
          <a:p>
            <a:pPr eaLnBrk="0" hangingPunct="0"/>
            <a:endParaRPr lang="tr-TR"/>
          </a:p>
        </p:txBody>
      </p:sp>
      <p:sp>
        <p:nvSpPr>
          <p:cNvPr id="22537" name="Rectangle 8"/>
          <p:cNvSpPr>
            <a:spLocks noChangeArrowheads="1"/>
          </p:cNvSpPr>
          <p:nvPr/>
        </p:nvSpPr>
        <p:spPr bwMode="auto">
          <a:xfrm>
            <a:off x="2105025" y="2181225"/>
            <a:ext cx="5862638" cy="3300413"/>
          </a:xfrm>
          <a:prstGeom prst="rect">
            <a:avLst/>
          </a:prstGeom>
          <a:solidFill>
            <a:srgbClr val="EEF1F4"/>
          </a:solidFill>
          <a:ln w="166688">
            <a:solidFill>
              <a:srgbClr val="EEF1F4"/>
            </a:solidFill>
            <a:miter lim="800000"/>
            <a:headEnd/>
            <a:tailEnd/>
          </a:ln>
        </p:spPr>
        <p:txBody>
          <a:bodyPr/>
          <a:lstStyle/>
          <a:p>
            <a:pPr eaLnBrk="0" hangingPunct="0"/>
            <a:endParaRPr lang="tr-TR"/>
          </a:p>
        </p:txBody>
      </p:sp>
      <p:sp>
        <p:nvSpPr>
          <p:cNvPr id="22538" name="Rectangle 9"/>
          <p:cNvSpPr>
            <a:spLocks noChangeArrowheads="1"/>
          </p:cNvSpPr>
          <p:nvPr/>
        </p:nvSpPr>
        <p:spPr bwMode="auto">
          <a:xfrm>
            <a:off x="2105025" y="2181225"/>
            <a:ext cx="5862638" cy="3300413"/>
          </a:xfrm>
          <a:prstGeom prst="rect">
            <a:avLst/>
          </a:prstGeom>
          <a:solidFill>
            <a:srgbClr val="EDEFF3"/>
          </a:solidFill>
          <a:ln w="142875">
            <a:solidFill>
              <a:srgbClr val="EDEFF3"/>
            </a:solidFill>
            <a:miter lim="800000"/>
            <a:headEnd/>
            <a:tailEnd/>
          </a:ln>
        </p:spPr>
        <p:txBody>
          <a:bodyPr/>
          <a:lstStyle/>
          <a:p>
            <a:pPr eaLnBrk="0" hangingPunct="0"/>
            <a:endParaRPr lang="tr-TR"/>
          </a:p>
        </p:txBody>
      </p:sp>
      <p:sp>
        <p:nvSpPr>
          <p:cNvPr id="22539" name="Rectangle 10"/>
          <p:cNvSpPr>
            <a:spLocks noChangeArrowheads="1"/>
          </p:cNvSpPr>
          <p:nvPr/>
        </p:nvSpPr>
        <p:spPr bwMode="auto">
          <a:xfrm>
            <a:off x="2105025" y="2181225"/>
            <a:ext cx="5862638" cy="3300413"/>
          </a:xfrm>
          <a:prstGeom prst="rect">
            <a:avLst/>
          </a:prstGeom>
          <a:solidFill>
            <a:srgbClr val="EBEEF2"/>
          </a:solidFill>
          <a:ln w="119063">
            <a:solidFill>
              <a:srgbClr val="EBEEF2"/>
            </a:solidFill>
            <a:miter lim="800000"/>
            <a:headEnd/>
            <a:tailEnd/>
          </a:ln>
        </p:spPr>
        <p:txBody>
          <a:bodyPr/>
          <a:lstStyle/>
          <a:p>
            <a:pPr eaLnBrk="0" hangingPunct="0"/>
            <a:endParaRPr lang="tr-TR"/>
          </a:p>
        </p:txBody>
      </p:sp>
      <p:sp>
        <p:nvSpPr>
          <p:cNvPr id="22540" name="Rectangle 11"/>
          <p:cNvSpPr>
            <a:spLocks noChangeArrowheads="1"/>
          </p:cNvSpPr>
          <p:nvPr/>
        </p:nvSpPr>
        <p:spPr bwMode="auto">
          <a:xfrm>
            <a:off x="2105025" y="2181225"/>
            <a:ext cx="5862638" cy="3300413"/>
          </a:xfrm>
          <a:prstGeom prst="rect">
            <a:avLst/>
          </a:prstGeom>
          <a:solidFill>
            <a:srgbClr val="EAECF1"/>
          </a:solidFill>
          <a:ln w="95250">
            <a:solidFill>
              <a:srgbClr val="EAECF1"/>
            </a:solidFill>
            <a:miter lim="800000"/>
            <a:headEnd/>
            <a:tailEnd/>
          </a:ln>
        </p:spPr>
        <p:txBody>
          <a:bodyPr/>
          <a:lstStyle/>
          <a:p>
            <a:pPr eaLnBrk="0" hangingPunct="0"/>
            <a:endParaRPr lang="tr-TR"/>
          </a:p>
        </p:txBody>
      </p:sp>
      <p:sp>
        <p:nvSpPr>
          <p:cNvPr id="22541" name="Rectangle 12"/>
          <p:cNvSpPr>
            <a:spLocks noChangeArrowheads="1"/>
          </p:cNvSpPr>
          <p:nvPr/>
        </p:nvSpPr>
        <p:spPr bwMode="auto">
          <a:xfrm>
            <a:off x="2105025" y="2181225"/>
            <a:ext cx="5862638" cy="3300413"/>
          </a:xfrm>
          <a:prstGeom prst="rect">
            <a:avLst/>
          </a:prstGeom>
          <a:solidFill>
            <a:srgbClr val="E9EBF0"/>
          </a:solidFill>
          <a:ln w="71438">
            <a:solidFill>
              <a:srgbClr val="E9EBF0"/>
            </a:solidFill>
            <a:miter lim="800000"/>
            <a:headEnd/>
            <a:tailEnd/>
          </a:ln>
        </p:spPr>
        <p:txBody>
          <a:bodyPr/>
          <a:lstStyle/>
          <a:p>
            <a:pPr eaLnBrk="0" hangingPunct="0"/>
            <a:endParaRPr lang="tr-TR"/>
          </a:p>
        </p:txBody>
      </p:sp>
      <p:sp>
        <p:nvSpPr>
          <p:cNvPr id="22542" name="Rectangle 13"/>
          <p:cNvSpPr>
            <a:spLocks noChangeArrowheads="1"/>
          </p:cNvSpPr>
          <p:nvPr/>
        </p:nvSpPr>
        <p:spPr bwMode="auto">
          <a:xfrm>
            <a:off x="2105025" y="2181225"/>
            <a:ext cx="5862638" cy="3300413"/>
          </a:xfrm>
          <a:prstGeom prst="rect">
            <a:avLst/>
          </a:prstGeom>
          <a:solidFill>
            <a:srgbClr val="E7EAEF"/>
          </a:solidFill>
          <a:ln w="47625">
            <a:solidFill>
              <a:srgbClr val="E7EAEF"/>
            </a:solidFill>
            <a:miter lim="800000"/>
            <a:headEnd/>
            <a:tailEnd/>
          </a:ln>
        </p:spPr>
        <p:txBody>
          <a:bodyPr/>
          <a:lstStyle/>
          <a:p>
            <a:pPr eaLnBrk="0" hangingPunct="0"/>
            <a:endParaRPr lang="tr-TR"/>
          </a:p>
        </p:txBody>
      </p:sp>
      <p:sp>
        <p:nvSpPr>
          <p:cNvPr id="22543" name="Rectangle 14"/>
          <p:cNvSpPr>
            <a:spLocks noChangeArrowheads="1"/>
          </p:cNvSpPr>
          <p:nvPr/>
        </p:nvSpPr>
        <p:spPr bwMode="auto">
          <a:xfrm>
            <a:off x="2105025" y="2181225"/>
            <a:ext cx="5862638" cy="3300413"/>
          </a:xfrm>
          <a:prstGeom prst="rect">
            <a:avLst/>
          </a:prstGeom>
          <a:solidFill>
            <a:srgbClr val="E6E9EF"/>
          </a:solidFill>
          <a:ln w="23813">
            <a:solidFill>
              <a:srgbClr val="E6E9EF"/>
            </a:solidFill>
            <a:miter lim="800000"/>
            <a:headEnd/>
            <a:tailEnd/>
          </a:ln>
        </p:spPr>
        <p:txBody>
          <a:bodyPr/>
          <a:lstStyle/>
          <a:p>
            <a:pPr eaLnBrk="0" hangingPunct="0"/>
            <a:endParaRPr lang="tr-TR"/>
          </a:p>
        </p:txBody>
      </p:sp>
      <p:sp>
        <p:nvSpPr>
          <p:cNvPr id="22544" name="Rectangle 15"/>
          <p:cNvSpPr>
            <a:spLocks noChangeArrowheads="1"/>
          </p:cNvSpPr>
          <p:nvPr/>
        </p:nvSpPr>
        <p:spPr bwMode="auto">
          <a:xfrm>
            <a:off x="2009775" y="2082800"/>
            <a:ext cx="5862638" cy="3300413"/>
          </a:xfrm>
          <a:prstGeom prst="rect">
            <a:avLst/>
          </a:prstGeom>
          <a:solidFill>
            <a:srgbClr val="FFFFFF"/>
          </a:solidFill>
          <a:ln w="9525">
            <a:noFill/>
            <a:miter lim="800000"/>
            <a:headEnd/>
            <a:tailEnd/>
          </a:ln>
        </p:spPr>
        <p:txBody>
          <a:bodyPr/>
          <a:lstStyle/>
          <a:p>
            <a:pPr eaLnBrk="0" hangingPunct="0"/>
            <a:endParaRPr lang="tr-TR"/>
          </a:p>
        </p:txBody>
      </p:sp>
      <p:sp>
        <p:nvSpPr>
          <p:cNvPr id="22545" name="Freeform 16"/>
          <p:cNvSpPr>
            <a:spLocks/>
          </p:cNvSpPr>
          <p:nvPr/>
        </p:nvSpPr>
        <p:spPr bwMode="auto">
          <a:xfrm>
            <a:off x="1997075" y="2082800"/>
            <a:ext cx="5862638" cy="3300413"/>
          </a:xfrm>
          <a:custGeom>
            <a:avLst/>
            <a:gdLst>
              <a:gd name="T0" fmla="*/ 0 w 3693"/>
              <a:gd name="T1" fmla="*/ 0 h 2079"/>
              <a:gd name="T2" fmla="*/ 0 w 3693"/>
              <a:gd name="T3" fmla="*/ 2079 h 2079"/>
              <a:gd name="T4" fmla="*/ 3693 w 3693"/>
              <a:gd name="T5" fmla="*/ 2079 h 2079"/>
              <a:gd name="T6" fmla="*/ 0 60000 65536"/>
              <a:gd name="T7" fmla="*/ 0 60000 65536"/>
              <a:gd name="T8" fmla="*/ 0 60000 65536"/>
              <a:gd name="T9" fmla="*/ 0 w 3693"/>
              <a:gd name="T10" fmla="*/ 0 h 2079"/>
              <a:gd name="T11" fmla="*/ 3693 w 3693"/>
              <a:gd name="T12" fmla="*/ 2079 h 2079"/>
            </a:gdLst>
            <a:ahLst/>
            <a:cxnLst>
              <a:cxn ang="T6">
                <a:pos x="T0" y="T1"/>
              </a:cxn>
              <a:cxn ang="T7">
                <a:pos x="T2" y="T3"/>
              </a:cxn>
              <a:cxn ang="T8">
                <a:pos x="T4" y="T5"/>
              </a:cxn>
            </a:cxnLst>
            <a:rect l="T9" t="T10" r="T11" b="T12"/>
            <a:pathLst>
              <a:path w="3693" h="2079">
                <a:moveTo>
                  <a:pt x="0" y="0"/>
                </a:moveTo>
                <a:lnTo>
                  <a:pt x="0" y="2079"/>
                </a:lnTo>
                <a:lnTo>
                  <a:pt x="3693" y="2079"/>
                </a:lnTo>
              </a:path>
            </a:pathLst>
          </a:custGeom>
          <a:noFill/>
          <a:ln w="23813">
            <a:solidFill>
              <a:srgbClr val="000000"/>
            </a:solidFill>
            <a:prstDash val="solid"/>
            <a:round/>
            <a:headEnd/>
            <a:tailEnd/>
          </a:ln>
        </p:spPr>
        <p:txBody>
          <a:bodyPr/>
          <a:lstStyle/>
          <a:p>
            <a:endParaRPr lang="tr-TR"/>
          </a:p>
        </p:txBody>
      </p:sp>
      <p:sp>
        <p:nvSpPr>
          <p:cNvPr id="20" name="Line 17"/>
          <p:cNvSpPr>
            <a:spLocks noChangeShapeType="1"/>
          </p:cNvSpPr>
          <p:nvPr/>
        </p:nvSpPr>
        <p:spPr bwMode="auto">
          <a:xfrm>
            <a:off x="1819275" y="3290888"/>
            <a:ext cx="1588" cy="242887"/>
          </a:xfrm>
          <a:prstGeom prst="line">
            <a:avLst/>
          </a:prstGeom>
          <a:noFill/>
          <a:ln w="23876">
            <a:solidFill>
              <a:srgbClr val="000000"/>
            </a:solidFill>
            <a:round/>
            <a:headEnd type="stealth" w="med" len="med"/>
            <a:tailEnd/>
          </a:ln>
        </p:spPr>
        <p:txBody>
          <a:bodyPr/>
          <a:lstStyle/>
          <a:p>
            <a:endParaRPr lang="tr-TR"/>
          </a:p>
        </p:txBody>
      </p:sp>
      <p:sp>
        <p:nvSpPr>
          <p:cNvPr id="21" name="Line 18"/>
          <p:cNvSpPr>
            <a:spLocks noChangeShapeType="1"/>
          </p:cNvSpPr>
          <p:nvPr/>
        </p:nvSpPr>
        <p:spPr bwMode="auto">
          <a:xfrm>
            <a:off x="5074593" y="5802089"/>
            <a:ext cx="217487" cy="3175"/>
          </a:xfrm>
          <a:prstGeom prst="line">
            <a:avLst/>
          </a:prstGeom>
          <a:noFill/>
          <a:ln w="23876">
            <a:solidFill>
              <a:srgbClr val="000000"/>
            </a:solidFill>
            <a:round/>
            <a:headEnd type="stealth" w="med" len="med"/>
            <a:tailEnd/>
          </a:ln>
        </p:spPr>
        <p:txBody>
          <a:bodyPr/>
          <a:lstStyle/>
          <a:p>
            <a:endParaRPr lang="tr-TR"/>
          </a:p>
        </p:txBody>
      </p:sp>
      <p:sp>
        <p:nvSpPr>
          <p:cNvPr id="22" name="Rectangle 19"/>
          <p:cNvSpPr>
            <a:spLocks noChangeArrowheads="1"/>
          </p:cNvSpPr>
          <p:nvPr/>
        </p:nvSpPr>
        <p:spPr bwMode="auto">
          <a:xfrm>
            <a:off x="2130425" y="1609725"/>
            <a:ext cx="5651500" cy="261938"/>
          </a:xfrm>
          <a:prstGeom prst="rect">
            <a:avLst/>
          </a:prstGeom>
          <a:noFill/>
          <a:ln w="9525">
            <a:noFill/>
            <a:miter lim="800000"/>
            <a:headEnd/>
            <a:tailEnd/>
          </a:ln>
        </p:spPr>
        <p:txBody>
          <a:bodyPr wrap="none" lIns="0" tIns="0" rIns="0" bIns="0">
            <a:spAutoFit/>
          </a:bodyPr>
          <a:lstStyle/>
          <a:p>
            <a:pPr eaLnBrk="0" hangingPunct="0"/>
            <a:r>
              <a:rPr lang="tr-TR" sz="1700" b="1" dirty="0">
                <a:solidFill>
                  <a:srgbClr val="000000"/>
                </a:solidFill>
                <a:latin typeface="Arial" pitchFamily="34" charset="0"/>
              </a:rPr>
              <a:t>Sigaranın talep eğrisi (esnek olmayan talep eğrisi) (&lt;1)</a:t>
            </a:r>
            <a:endParaRPr lang="en-US" dirty="0"/>
          </a:p>
        </p:txBody>
      </p:sp>
      <p:sp>
        <p:nvSpPr>
          <p:cNvPr id="22549" name="Rectangle 20"/>
          <p:cNvSpPr>
            <a:spLocks noChangeArrowheads="1"/>
          </p:cNvSpPr>
          <p:nvPr/>
        </p:nvSpPr>
        <p:spPr bwMode="auto">
          <a:xfrm>
            <a:off x="6991350" y="5459413"/>
            <a:ext cx="642938" cy="261937"/>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Miktar</a:t>
            </a:r>
            <a:endParaRPr lang="en-US"/>
          </a:p>
        </p:txBody>
      </p:sp>
      <p:sp>
        <p:nvSpPr>
          <p:cNvPr id="22550" name="Rectangle 21"/>
          <p:cNvSpPr>
            <a:spLocks noChangeArrowheads="1"/>
          </p:cNvSpPr>
          <p:nvPr/>
        </p:nvSpPr>
        <p:spPr bwMode="auto">
          <a:xfrm>
            <a:off x="1979712" y="5661248"/>
            <a:ext cx="120650" cy="258762"/>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0</a:t>
            </a:r>
            <a:endParaRPr lang="en-US" dirty="0"/>
          </a:p>
        </p:txBody>
      </p:sp>
      <p:grpSp>
        <p:nvGrpSpPr>
          <p:cNvPr id="2" name="Group 22"/>
          <p:cNvGrpSpPr>
            <a:grpSpLocks/>
          </p:cNvGrpSpPr>
          <p:nvPr/>
        </p:nvGrpSpPr>
        <p:grpSpPr bwMode="auto">
          <a:xfrm>
            <a:off x="1620838" y="3044826"/>
            <a:ext cx="3479799" cy="2874963"/>
            <a:chOff x="1021" y="1918"/>
            <a:chExt cx="2192" cy="1811"/>
          </a:xfrm>
        </p:grpSpPr>
        <p:sp>
          <p:nvSpPr>
            <p:cNvPr id="22590" name="Freeform 23"/>
            <p:cNvSpPr>
              <a:spLocks/>
            </p:cNvSpPr>
            <p:nvPr/>
          </p:nvSpPr>
          <p:spPr bwMode="auto">
            <a:xfrm>
              <a:off x="1266" y="1980"/>
              <a:ext cx="1892" cy="1411"/>
            </a:xfrm>
            <a:custGeom>
              <a:avLst/>
              <a:gdLst>
                <a:gd name="T0" fmla="*/ 1892 w 1892"/>
                <a:gd name="T1" fmla="*/ 1411 h 1411"/>
                <a:gd name="T2" fmla="*/ 1892 w 1892"/>
                <a:gd name="T3" fmla="*/ 0 h 1411"/>
                <a:gd name="T4" fmla="*/ 0 w 1892"/>
                <a:gd name="T5" fmla="*/ 0 h 1411"/>
                <a:gd name="T6" fmla="*/ 0 60000 65536"/>
                <a:gd name="T7" fmla="*/ 0 60000 65536"/>
                <a:gd name="T8" fmla="*/ 0 60000 65536"/>
                <a:gd name="T9" fmla="*/ 0 w 1892"/>
                <a:gd name="T10" fmla="*/ 0 h 1411"/>
                <a:gd name="T11" fmla="*/ 1892 w 1892"/>
                <a:gd name="T12" fmla="*/ 1411 h 1411"/>
              </a:gdLst>
              <a:ahLst/>
              <a:cxnLst>
                <a:cxn ang="T6">
                  <a:pos x="T0" y="T1"/>
                </a:cxn>
                <a:cxn ang="T7">
                  <a:pos x="T2" y="T3"/>
                </a:cxn>
                <a:cxn ang="T8">
                  <a:pos x="T4" y="T5"/>
                </a:cxn>
              </a:cxnLst>
              <a:rect l="T9" t="T10" r="T11" b="T12"/>
              <a:pathLst>
                <a:path w="1892" h="1411">
                  <a:moveTo>
                    <a:pt x="1892" y="1411"/>
                  </a:moveTo>
                  <a:lnTo>
                    <a:pt x="1892" y="0"/>
                  </a:lnTo>
                  <a:lnTo>
                    <a:pt x="0" y="0"/>
                  </a:lnTo>
                </a:path>
              </a:pathLst>
            </a:custGeom>
            <a:noFill/>
            <a:ln w="23813" cap="flat">
              <a:solidFill>
                <a:schemeClr val="tx1"/>
              </a:solidFill>
              <a:prstDash val="sysDot"/>
              <a:round/>
              <a:headEnd/>
              <a:tailEnd/>
            </a:ln>
          </p:spPr>
          <p:txBody>
            <a:bodyPr/>
            <a:lstStyle/>
            <a:p>
              <a:endParaRPr lang="tr-TR"/>
            </a:p>
          </p:txBody>
        </p:sp>
        <p:sp>
          <p:nvSpPr>
            <p:cNvPr id="22591" name="Rectangle 24"/>
            <p:cNvSpPr>
              <a:spLocks noChangeArrowheads="1"/>
            </p:cNvSpPr>
            <p:nvPr/>
          </p:nvSpPr>
          <p:spPr bwMode="auto">
            <a:xfrm>
              <a:off x="1021" y="1918"/>
              <a:ext cx="192"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   </a:t>
              </a:r>
              <a:r>
                <a:rPr lang="en-US" sz="1700">
                  <a:solidFill>
                    <a:srgbClr val="000000"/>
                  </a:solidFill>
                  <a:latin typeface="Arial" pitchFamily="34" charset="0"/>
                </a:rPr>
                <a:t>5</a:t>
              </a:r>
              <a:endParaRPr lang="en-US"/>
            </a:p>
          </p:txBody>
        </p:sp>
        <p:sp>
          <p:nvSpPr>
            <p:cNvPr id="22592" name="Rectangle 25"/>
            <p:cNvSpPr>
              <a:spLocks noChangeArrowheads="1"/>
            </p:cNvSpPr>
            <p:nvPr/>
          </p:nvSpPr>
          <p:spPr bwMode="auto">
            <a:xfrm>
              <a:off x="3061" y="3566"/>
              <a:ext cx="152"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90</a:t>
              </a:r>
              <a:endParaRPr lang="en-US" dirty="0"/>
            </a:p>
          </p:txBody>
        </p:sp>
      </p:grpSp>
      <p:grpSp>
        <p:nvGrpSpPr>
          <p:cNvPr id="3" name="Group 26"/>
          <p:cNvGrpSpPr>
            <a:grpSpLocks/>
          </p:cNvGrpSpPr>
          <p:nvPr/>
        </p:nvGrpSpPr>
        <p:grpSpPr bwMode="auto">
          <a:xfrm>
            <a:off x="4725988" y="2416175"/>
            <a:ext cx="2065337" cy="1746250"/>
            <a:chOff x="2977" y="1522"/>
            <a:chExt cx="1301" cy="1100"/>
          </a:xfrm>
        </p:grpSpPr>
        <p:sp>
          <p:nvSpPr>
            <p:cNvPr id="22588" name="Freeform 27"/>
            <p:cNvSpPr>
              <a:spLocks/>
            </p:cNvSpPr>
            <p:nvPr/>
          </p:nvSpPr>
          <p:spPr bwMode="auto">
            <a:xfrm>
              <a:off x="2977" y="1522"/>
              <a:ext cx="856" cy="990"/>
            </a:xfrm>
            <a:custGeom>
              <a:avLst/>
              <a:gdLst>
                <a:gd name="T0" fmla="*/ 0 w 57"/>
                <a:gd name="T1" fmla="*/ 0 h 80"/>
                <a:gd name="T2" fmla="*/ 57 w 57"/>
                <a:gd name="T3" fmla="*/ 80 h 80"/>
                <a:gd name="T4" fmla="*/ 0 60000 65536"/>
                <a:gd name="T5" fmla="*/ 0 60000 65536"/>
                <a:gd name="T6" fmla="*/ 0 w 57"/>
                <a:gd name="T7" fmla="*/ 0 h 80"/>
                <a:gd name="T8" fmla="*/ 57 w 57"/>
                <a:gd name="T9" fmla="*/ 80 h 80"/>
              </a:gdLst>
              <a:ahLst/>
              <a:cxnLst>
                <a:cxn ang="T4">
                  <a:pos x="T0" y="T1"/>
                </a:cxn>
                <a:cxn ang="T5">
                  <a:pos x="T2" y="T3"/>
                </a:cxn>
              </a:cxnLst>
              <a:rect l="T6" t="T7" r="T8" b="T9"/>
              <a:pathLst>
                <a:path w="57" h="80">
                  <a:moveTo>
                    <a:pt x="0" y="0"/>
                  </a:moveTo>
                  <a:cubicBezTo>
                    <a:pt x="10" y="33"/>
                    <a:pt x="14" y="64"/>
                    <a:pt x="57" y="80"/>
                  </a:cubicBezTo>
                </a:path>
              </a:pathLst>
            </a:custGeom>
            <a:noFill/>
            <a:ln w="71438">
              <a:solidFill>
                <a:srgbClr val="004C9F"/>
              </a:solidFill>
              <a:prstDash val="solid"/>
              <a:round/>
              <a:headEnd/>
              <a:tailEnd/>
            </a:ln>
          </p:spPr>
          <p:txBody>
            <a:bodyPr/>
            <a:lstStyle/>
            <a:p>
              <a:endParaRPr lang="tr-TR"/>
            </a:p>
          </p:txBody>
        </p:sp>
        <p:sp>
          <p:nvSpPr>
            <p:cNvPr id="22589" name="Rectangle 28"/>
            <p:cNvSpPr>
              <a:spLocks noChangeArrowheads="1"/>
            </p:cNvSpPr>
            <p:nvPr/>
          </p:nvSpPr>
          <p:spPr bwMode="auto">
            <a:xfrm>
              <a:off x="3872" y="2457"/>
              <a:ext cx="406"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Talep1</a:t>
              </a:r>
              <a:endParaRPr lang="en-US"/>
            </a:p>
          </p:txBody>
        </p:sp>
      </p:grpSp>
      <p:grpSp>
        <p:nvGrpSpPr>
          <p:cNvPr id="4" name="Group 29"/>
          <p:cNvGrpSpPr>
            <a:grpSpLocks/>
          </p:cNvGrpSpPr>
          <p:nvPr/>
        </p:nvGrpSpPr>
        <p:grpSpPr bwMode="auto">
          <a:xfrm>
            <a:off x="461963" y="3438525"/>
            <a:ext cx="1404937" cy="1217613"/>
            <a:chOff x="291" y="2166"/>
            <a:chExt cx="885" cy="767"/>
          </a:xfrm>
        </p:grpSpPr>
        <p:sp>
          <p:nvSpPr>
            <p:cNvPr id="22582" name="Line 30"/>
            <p:cNvSpPr>
              <a:spLocks noChangeShapeType="1"/>
            </p:cNvSpPr>
            <p:nvPr/>
          </p:nvSpPr>
          <p:spPr bwMode="auto">
            <a:xfrm flipV="1">
              <a:off x="726" y="2166"/>
              <a:ext cx="360" cy="272"/>
            </a:xfrm>
            <a:prstGeom prst="line">
              <a:avLst/>
            </a:prstGeom>
            <a:noFill/>
            <a:ln w="23813">
              <a:solidFill>
                <a:srgbClr val="000000"/>
              </a:solidFill>
              <a:round/>
              <a:headEnd/>
              <a:tailEnd/>
            </a:ln>
          </p:spPr>
          <p:txBody>
            <a:bodyPr/>
            <a:lstStyle/>
            <a:p>
              <a:endParaRPr lang="tr-TR"/>
            </a:p>
          </p:txBody>
        </p:sp>
        <p:grpSp>
          <p:nvGrpSpPr>
            <p:cNvPr id="6" name="Group 31"/>
            <p:cNvGrpSpPr>
              <a:grpSpLocks/>
            </p:cNvGrpSpPr>
            <p:nvPr/>
          </p:nvGrpSpPr>
          <p:grpSpPr bwMode="auto">
            <a:xfrm>
              <a:off x="291" y="2413"/>
              <a:ext cx="885" cy="520"/>
              <a:chOff x="291" y="2413"/>
              <a:chExt cx="885" cy="520"/>
            </a:xfrm>
          </p:grpSpPr>
          <p:sp>
            <p:nvSpPr>
              <p:cNvPr id="22584" name="Rectangle 32"/>
              <p:cNvSpPr>
                <a:spLocks noChangeArrowheads="1"/>
              </p:cNvSpPr>
              <p:nvPr/>
            </p:nvSpPr>
            <p:spPr bwMode="auto">
              <a:xfrm>
                <a:off x="291" y="2413"/>
                <a:ext cx="885" cy="520"/>
              </a:xfrm>
              <a:prstGeom prst="rect">
                <a:avLst/>
              </a:prstGeom>
              <a:solidFill>
                <a:srgbClr val="E1E5E9"/>
              </a:solidFill>
              <a:ln w="9525">
                <a:noFill/>
                <a:miter lim="800000"/>
                <a:headEnd/>
                <a:tailEnd/>
              </a:ln>
            </p:spPr>
            <p:txBody>
              <a:bodyPr/>
              <a:lstStyle/>
              <a:p>
                <a:pPr eaLnBrk="0" hangingPunct="0"/>
                <a:endParaRPr lang="tr-TR"/>
              </a:p>
            </p:txBody>
          </p:sp>
          <p:sp>
            <p:nvSpPr>
              <p:cNvPr id="22585" name="Rectangle 33"/>
              <p:cNvSpPr>
                <a:spLocks noChangeArrowheads="1"/>
              </p:cNvSpPr>
              <p:nvPr/>
            </p:nvSpPr>
            <p:spPr bwMode="auto">
              <a:xfrm>
                <a:off x="353" y="2429"/>
                <a:ext cx="589" cy="165"/>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1. </a:t>
                </a:r>
                <a:r>
                  <a:rPr lang="tr-TR" sz="1700">
                    <a:solidFill>
                      <a:srgbClr val="000000"/>
                    </a:solidFill>
                    <a:latin typeface="Arial" pitchFamily="34" charset="0"/>
                  </a:rPr>
                  <a:t>%</a:t>
                </a:r>
                <a:r>
                  <a:rPr lang="en-US" sz="1700">
                    <a:solidFill>
                      <a:srgbClr val="000000"/>
                    </a:solidFill>
                    <a:latin typeface="Arial" pitchFamily="34" charset="0"/>
                  </a:rPr>
                  <a:t>2</a:t>
                </a:r>
                <a:r>
                  <a:rPr lang="tr-TR" sz="1700">
                    <a:solidFill>
                      <a:srgbClr val="000000"/>
                    </a:solidFill>
                    <a:latin typeface="Arial" pitchFamily="34" charset="0"/>
                  </a:rPr>
                  <a:t>5’lik</a:t>
                </a:r>
                <a:endParaRPr lang="en-US"/>
              </a:p>
            </p:txBody>
          </p:sp>
          <p:sp>
            <p:nvSpPr>
              <p:cNvPr id="22586" name="Rectangle 34"/>
              <p:cNvSpPr>
                <a:spLocks noChangeArrowheads="1"/>
              </p:cNvSpPr>
              <p:nvPr/>
            </p:nvSpPr>
            <p:spPr bwMode="auto">
              <a:xfrm>
                <a:off x="353" y="2593"/>
                <a:ext cx="443" cy="165"/>
              </a:xfrm>
              <a:prstGeom prst="rect">
                <a:avLst/>
              </a:prstGeom>
              <a:noFill/>
              <a:ln w="9525">
                <a:noFill/>
                <a:miter lim="800000"/>
                <a:headEnd/>
                <a:tailEnd/>
              </a:ln>
            </p:spPr>
            <p:txBody>
              <a:bodyPr wrap="none" lIns="0" tIns="0" rIns="0" bIns="0">
                <a:spAutoFit/>
              </a:bodyPr>
              <a:lstStyle/>
              <a:p>
                <a:pPr eaLnBrk="0" hangingPunct="0"/>
                <a:r>
                  <a:rPr lang="tr-TR" sz="1700" dirty="0">
                    <a:solidFill>
                      <a:srgbClr val="000000"/>
                    </a:solidFill>
                    <a:latin typeface="Arial" pitchFamily="34" charset="0"/>
                  </a:rPr>
                  <a:t>bir fiyat</a:t>
                </a:r>
                <a:endParaRPr lang="en-US" dirty="0"/>
              </a:p>
            </p:txBody>
          </p:sp>
          <p:sp>
            <p:nvSpPr>
              <p:cNvPr id="22587" name="Rectangle 35"/>
              <p:cNvSpPr>
                <a:spLocks noChangeArrowheads="1"/>
              </p:cNvSpPr>
              <p:nvPr/>
            </p:nvSpPr>
            <p:spPr bwMode="auto">
              <a:xfrm>
                <a:off x="353" y="2758"/>
                <a:ext cx="498"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artışı</a:t>
                </a:r>
                <a:r>
                  <a:rPr lang="en-US" sz="1700">
                    <a:solidFill>
                      <a:srgbClr val="000000"/>
                    </a:solidFill>
                    <a:latin typeface="Arial" pitchFamily="34" charset="0"/>
                  </a:rPr>
                  <a:t>. . .</a:t>
                </a:r>
                <a:endParaRPr lang="en-US"/>
              </a:p>
            </p:txBody>
          </p:sp>
        </p:grpSp>
      </p:grpSp>
      <p:sp>
        <p:nvSpPr>
          <p:cNvPr id="22554" name="Rectangle 36"/>
          <p:cNvSpPr>
            <a:spLocks noChangeArrowheads="1"/>
          </p:cNvSpPr>
          <p:nvPr/>
        </p:nvSpPr>
        <p:spPr bwMode="auto">
          <a:xfrm>
            <a:off x="1331913" y="2073275"/>
            <a:ext cx="509587" cy="261938"/>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Fiyat</a:t>
            </a:r>
            <a:endParaRPr lang="en-US"/>
          </a:p>
        </p:txBody>
      </p:sp>
      <p:grpSp>
        <p:nvGrpSpPr>
          <p:cNvPr id="7" name="Group 37"/>
          <p:cNvGrpSpPr>
            <a:grpSpLocks/>
          </p:cNvGrpSpPr>
          <p:nvPr/>
        </p:nvGrpSpPr>
        <p:grpSpPr bwMode="auto">
          <a:xfrm>
            <a:off x="1905000" y="5445228"/>
            <a:ext cx="5907088" cy="936627"/>
            <a:chOff x="1200" y="3564"/>
            <a:chExt cx="3721" cy="590"/>
          </a:xfrm>
        </p:grpSpPr>
        <p:sp>
          <p:nvSpPr>
            <p:cNvPr id="22578" name="Line 38"/>
            <p:cNvSpPr>
              <a:spLocks noChangeShapeType="1"/>
            </p:cNvSpPr>
            <p:nvPr/>
          </p:nvSpPr>
          <p:spPr bwMode="auto">
            <a:xfrm flipH="1">
              <a:off x="3158" y="3564"/>
              <a:ext cx="135" cy="161"/>
            </a:xfrm>
            <a:prstGeom prst="line">
              <a:avLst/>
            </a:prstGeom>
            <a:noFill/>
            <a:ln w="23813">
              <a:solidFill>
                <a:srgbClr val="000000"/>
              </a:solidFill>
              <a:round/>
              <a:headEnd/>
              <a:tailEnd/>
            </a:ln>
          </p:spPr>
          <p:txBody>
            <a:bodyPr/>
            <a:lstStyle/>
            <a:p>
              <a:endParaRPr lang="tr-TR"/>
            </a:p>
          </p:txBody>
        </p:sp>
        <p:grpSp>
          <p:nvGrpSpPr>
            <p:cNvPr id="8" name="Group 39"/>
            <p:cNvGrpSpPr>
              <a:grpSpLocks/>
            </p:cNvGrpSpPr>
            <p:nvPr/>
          </p:nvGrpSpPr>
          <p:grpSpPr bwMode="auto">
            <a:xfrm>
              <a:off x="1200" y="3956"/>
              <a:ext cx="3721" cy="198"/>
              <a:chOff x="1200" y="3956"/>
              <a:chExt cx="3721" cy="198"/>
            </a:xfrm>
          </p:grpSpPr>
          <p:sp>
            <p:nvSpPr>
              <p:cNvPr id="22580" name="Rectangle 40"/>
              <p:cNvSpPr>
                <a:spLocks noChangeArrowheads="1"/>
              </p:cNvSpPr>
              <p:nvPr/>
            </p:nvSpPr>
            <p:spPr bwMode="auto">
              <a:xfrm>
                <a:off x="1202" y="3956"/>
                <a:ext cx="3719" cy="198"/>
              </a:xfrm>
              <a:prstGeom prst="rect">
                <a:avLst/>
              </a:prstGeom>
              <a:solidFill>
                <a:srgbClr val="E1E5E9"/>
              </a:solidFill>
              <a:ln w="9525">
                <a:noFill/>
                <a:miter lim="800000"/>
                <a:headEnd/>
                <a:tailEnd/>
              </a:ln>
            </p:spPr>
            <p:txBody>
              <a:bodyPr/>
              <a:lstStyle/>
              <a:p>
                <a:pPr eaLnBrk="0" hangingPunct="0"/>
                <a:endParaRPr lang="tr-TR"/>
              </a:p>
            </p:txBody>
          </p:sp>
          <p:sp>
            <p:nvSpPr>
              <p:cNvPr id="22581" name="Rectangle 41"/>
              <p:cNvSpPr>
                <a:spLocks noChangeArrowheads="1"/>
              </p:cNvSpPr>
              <p:nvPr/>
            </p:nvSpPr>
            <p:spPr bwMode="auto">
              <a:xfrm>
                <a:off x="1200" y="3989"/>
                <a:ext cx="3676" cy="165"/>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2. . . . </a:t>
                </a:r>
                <a:r>
                  <a:rPr lang="tr-TR" sz="1700" dirty="0">
                    <a:solidFill>
                      <a:srgbClr val="000000"/>
                    </a:solidFill>
                    <a:latin typeface="Arial" pitchFamily="34" charset="0"/>
                  </a:rPr>
                  <a:t>talep edilen miktarda %10’luk bir düşüşe sebep oluyor</a:t>
                </a:r>
                <a:r>
                  <a:rPr lang="en-US" sz="1700" dirty="0">
                    <a:solidFill>
                      <a:srgbClr val="000000"/>
                    </a:solidFill>
                    <a:latin typeface="Arial" pitchFamily="34" charset="0"/>
                  </a:rPr>
                  <a:t>.</a:t>
                </a:r>
                <a:endParaRPr lang="en-US" dirty="0"/>
              </a:p>
            </p:txBody>
          </p:sp>
        </p:grpSp>
      </p:grpSp>
      <p:grpSp>
        <p:nvGrpSpPr>
          <p:cNvPr id="9" name="Group 42"/>
          <p:cNvGrpSpPr>
            <a:grpSpLocks/>
          </p:cNvGrpSpPr>
          <p:nvPr/>
        </p:nvGrpSpPr>
        <p:grpSpPr bwMode="auto">
          <a:xfrm>
            <a:off x="1741488" y="3508376"/>
            <a:ext cx="3913187" cy="2411413"/>
            <a:chOff x="1097" y="2210"/>
            <a:chExt cx="2465" cy="1519"/>
          </a:xfrm>
        </p:grpSpPr>
        <p:sp>
          <p:nvSpPr>
            <p:cNvPr id="22575" name="Freeform 43"/>
            <p:cNvSpPr>
              <a:spLocks/>
            </p:cNvSpPr>
            <p:nvPr/>
          </p:nvSpPr>
          <p:spPr bwMode="auto">
            <a:xfrm>
              <a:off x="1266" y="2265"/>
              <a:ext cx="2102" cy="1126"/>
            </a:xfrm>
            <a:custGeom>
              <a:avLst/>
              <a:gdLst>
                <a:gd name="T0" fmla="*/ 2102 w 2102"/>
                <a:gd name="T1" fmla="*/ 1126 h 1126"/>
                <a:gd name="T2" fmla="*/ 2102 w 2102"/>
                <a:gd name="T3" fmla="*/ 0 h 1126"/>
                <a:gd name="T4" fmla="*/ 0 w 2102"/>
                <a:gd name="T5" fmla="*/ 0 h 1126"/>
                <a:gd name="T6" fmla="*/ 0 60000 65536"/>
                <a:gd name="T7" fmla="*/ 0 60000 65536"/>
                <a:gd name="T8" fmla="*/ 0 60000 65536"/>
                <a:gd name="T9" fmla="*/ 0 w 2102"/>
                <a:gd name="T10" fmla="*/ 0 h 1126"/>
                <a:gd name="T11" fmla="*/ 2102 w 2102"/>
                <a:gd name="T12" fmla="*/ 1126 h 1126"/>
              </a:gdLst>
              <a:ahLst/>
              <a:cxnLst>
                <a:cxn ang="T6">
                  <a:pos x="T0" y="T1"/>
                </a:cxn>
                <a:cxn ang="T7">
                  <a:pos x="T2" y="T3"/>
                </a:cxn>
                <a:cxn ang="T8">
                  <a:pos x="T4" y="T5"/>
                </a:cxn>
              </a:cxnLst>
              <a:rect l="T9" t="T10" r="T11" b="T12"/>
              <a:pathLst>
                <a:path w="2102" h="1126">
                  <a:moveTo>
                    <a:pt x="2102" y="1126"/>
                  </a:moveTo>
                  <a:lnTo>
                    <a:pt x="2102" y="0"/>
                  </a:lnTo>
                  <a:lnTo>
                    <a:pt x="0" y="0"/>
                  </a:lnTo>
                </a:path>
              </a:pathLst>
            </a:custGeom>
            <a:noFill/>
            <a:ln w="23813" cap="flat">
              <a:solidFill>
                <a:schemeClr val="tx1"/>
              </a:solidFill>
              <a:prstDash val="sysDot"/>
              <a:round/>
              <a:headEnd/>
              <a:tailEnd/>
            </a:ln>
          </p:spPr>
          <p:txBody>
            <a:bodyPr/>
            <a:lstStyle/>
            <a:p>
              <a:endParaRPr lang="tr-TR"/>
            </a:p>
          </p:txBody>
        </p:sp>
        <p:sp>
          <p:nvSpPr>
            <p:cNvPr id="22576" name="Rectangle 44"/>
            <p:cNvSpPr>
              <a:spLocks noChangeArrowheads="1"/>
            </p:cNvSpPr>
            <p:nvPr/>
          </p:nvSpPr>
          <p:spPr bwMode="auto">
            <a:xfrm>
              <a:off x="1097" y="2210"/>
              <a:ext cx="76" cy="163"/>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4</a:t>
              </a:r>
              <a:endParaRPr lang="en-US"/>
            </a:p>
          </p:txBody>
        </p:sp>
        <p:sp>
          <p:nvSpPr>
            <p:cNvPr id="22577" name="Rectangle 45"/>
            <p:cNvSpPr>
              <a:spLocks noChangeArrowheads="1"/>
            </p:cNvSpPr>
            <p:nvPr/>
          </p:nvSpPr>
          <p:spPr bwMode="auto">
            <a:xfrm>
              <a:off x="3334" y="3566"/>
              <a:ext cx="228"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100</a:t>
              </a:r>
              <a:endParaRPr lang="en-US" dirty="0"/>
            </a:p>
          </p:txBody>
        </p:sp>
      </p:grpSp>
      <p:grpSp>
        <p:nvGrpSpPr>
          <p:cNvPr id="10" name="Group 26"/>
          <p:cNvGrpSpPr>
            <a:grpSpLocks/>
          </p:cNvGrpSpPr>
          <p:nvPr/>
        </p:nvGrpSpPr>
        <p:grpSpPr bwMode="auto">
          <a:xfrm>
            <a:off x="3923928" y="2420888"/>
            <a:ext cx="2065337" cy="1746250"/>
            <a:chOff x="2977" y="1522"/>
            <a:chExt cx="1301" cy="1100"/>
          </a:xfrm>
        </p:grpSpPr>
        <p:sp>
          <p:nvSpPr>
            <p:cNvPr id="22573" name="Freeform 27"/>
            <p:cNvSpPr>
              <a:spLocks/>
            </p:cNvSpPr>
            <p:nvPr/>
          </p:nvSpPr>
          <p:spPr bwMode="auto">
            <a:xfrm>
              <a:off x="2977" y="1522"/>
              <a:ext cx="856" cy="990"/>
            </a:xfrm>
            <a:custGeom>
              <a:avLst/>
              <a:gdLst>
                <a:gd name="T0" fmla="*/ 0 w 57"/>
                <a:gd name="T1" fmla="*/ 0 h 80"/>
                <a:gd name="T2" fmla="*/ 57 w 57"/>
                <a:gd name="T3" fmla="*/ 80 h 80"/>
                <a:gd name="T4" fmla="*/ 0 60000 65536"/>
                <a:gd name="T5" fmla="*/ 0 60000 65536"/>
                <a:gd name="T6" fmla="*/ 0 w 57"/>
                <a:gd name="T7" fmla="*/ 0 h 80"/>
                <a:gd name="T8" fmla="*/ 57 w 57"/>
                <a:gd name="T9" fmla="*/ 80 h 80"/>
              </a:gdLst>
              <a:ahLst/>
              <a:cxnLst>
                <a:cxn ang="T4">
                  <a:pos x="T0" y="T1"/>
                </a:cxn>
                <a:cxn ang="T5">
                  <a:pos x="T2" y="T3"/>
                </a:cxn>
              </a:cxnLst>
              <a:rect l="T6" t="T7" r="T8" b="T9"/>
              <a:pathLst>
                <a:path w="57" h="80">
                  <a:moveTo>
                    <a:pt x="0" y="0"/>
                  </a:moveTo>
                  <a:cubicBezTo>
                    <a:pt x="10" y="33"/>
                    <a:pt x="14" y="64"/>
                    <a:pt x="57" y="80"/>
                  </a:cubicBezTo>
                </a:path>
              </a:pathLst>
            </a:custGeom>
            <a:noFill/>
            <a:ln w="71438">
              <a:solidFill>
                <a:schemeClr val="accent2"/>
              </a:solidFill>
              <a:prstDash val="solid"/>
              <a:round/>
              <a:headEnd/>
              <a:tailEnd/>
            </a:ln>
          </p:spPr>
          <p:txBody>
            <a:bodyPr/>
            <a:lstStyle/>
            <a:p>
              <a:endParaRPr lang="tr-TR"/>
            </a:p>
          </p:txBody>
        </p:sp>
        <p:sp>
          <p:nvSpPr>
            <p:cNvPr id="22574" name="Rectangle 28"/>
            <p:cNvSpPr>
              <a:spLocks noChangeArrowheads="1"/>
            </p:cNvSpPr>
            <p:nvPr/>
          </p:nvSpPr>
          <p:spPr bwMode="auto">
            <a:xfrm>
              <a:off x="3872" y="2457"/>
              <a:ext cx="406" cy="165"/>
            </a:xfrm>
            <a:prstGeom prst="rect">
              <a:avLst/>
            </a:prstGeom>
            <a:noFill/>
            <a:ln w="9525">
              <a:noFill/>
              <a:miter lim="800000"/>
              <a:headEnd/>
              <a:tailEnd/>
            </a:ln>
          </p:spPr>
          <p:txBody>
            <a:bodyPr wrap="none" lIns="0" tIns="0" rIns="0" bIns="0">
              <a:spAutoFit/>
            </a:bodyPr>
            <a:lstStyle/>
            <a:p>
              <a:pPr eaLnBrk="0" hangingPunct="0"/>
              <a:r>
                <a:rPr lang="tr-TR" sz="1700">
                  <a:solidFill>
                    <a:srgbClr val="FF0000"/>
                  </a:solidFill>
                  <a:latin typeface="Arial" pitchFamily="34" charset="0"/>
                </a:rPr>
                <a:t>Talep2</a:t>
              </a:r>
              <a:endParaRPr lang="en-US">
                <a:solidFill>
                  <a:srgbClr val="FF0000"/>
                </a:solidFill>
              </a:endParaRPr>
            </a:p>
          </p:txBody>
        </p:sp>
      </p:grpSp>
      <p:cxnSp>
        <p:nvCxnSpPr>
          <p:cNvPr id="53" name="Straight Connector 52"/>
          <p:cNvCxnSpPr/>
          <p:nvPr/>
        </p:nvCxnSpPr>
        <p:spPr>
          <a:xfrm rot="5400000">
            <a:off x="3679031" y="4464844"/>
            <a:ext cx="1785938" cy="0"/>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54" name="Rectangle 25"/>
          <p:cNvSpPr>
            <a:spLocks noChangeArrowheads="1"/>
          </p:cNvSpPr>
          <p:nvPr/>
        </p:nvSpPr>
        <p:spPr bwMode="auto">
          <a:xfrm>
            <a:off x="4427984" y="5661248"/>
            <a:ext cx="244475" cy="261937"/>
          </a:xfrm>
          <a:prstGeom prst="rect">
            <a:avLst/>
          </a:prstGeom>
          <a:noFill/>
          <a:ln w="9525">
            <a:noFill/>
            <a:miter lim="800000"/>
            <a:headEnd/>
            <a:tailEnd/>
          </a:ln>
        </p:spPr>
        <p:txBody>
          <a:bodyPr wrap="none" lIns="0" tIns="0" rIns="0" bIns="0">
            <a:spAutoFit/>
          </a:bodyPr>
          <a:lstStyle/>
          <a:p>
            <a:pPr eaLnBrk="0" hangingPunct="0"/>
            <a:r>
              <a:rPr lang="tr-TR" sz="1700" dirty="0">
                <a:solidFill>
                  <a:srgbClr val="000000"/>
                </a:solidFill>
                <a:latin typeface="Arial" pitchFamily="34" charset="0"/>
              </a:rPr>
              <a:t>70</a:t>
            </a:r>
            <a:endParaRPr lang="en-US" dirty="0"/>
          </a:p>
        </p:txBody>
      </p:sp>
      <p:grpSp>
        <p:nvGrpSpPr>
          <p:cNvPr id="11" name="Group 29"/>
          <p:cNvGrpSpPr>
            <a:grpSpLocks/>
          </p:cNvGrpSpPr>
          <p:nvPr/>
        </p:nvGrpSpPr>
        <p:grpSpPr bwMode="auto">
          <a:xfrm>
            <a:off x="2214563" y="2178050"/>
            <a:ext cx="1938338" cy="893763"/>
            <a:chOff x="291" y="2413"/>
            <a:chExt cx="1221" cy="563"/>
          </a:xfrm>
        </p:grpSpPr>
        <p:sp>
          <p:nvSpPr>
            <p:cNvPr id="22567" name="Line 30"/>
            <p:cNvSpPr>
              <a:spLocks noChangeShapeType="1"/>
            </p:cNvSpPr>
            <p:nvPr/>
          </p:nvSpPr>
          <p:spPr bwMode="auto">
            <a:xfrm>
              <a:off x="642" y="2438"/>
              <a:ext cx="870" cy="448"/>
            </a:xfrm>
            <a:prstGeom prst="line">
              <a:avLst/>
            </a:prstGeom>
            <a:noFill/>
            <a:ln w="23813">
              <a:solidFill>
                <a:srgbClr val="000000"/>
              </a:solidFill>
              <a:round/>
              <a:headEnd/>
              <a:tailEnd/>
            </a:ln>
          </p:spPr>
          <p:txBody>
            <a:bodyPr/>
            <a:lstStyle/>
            <a:p>
              <a:endParaRPr lang="tr-TR"/>
            </a:p>
          </p:txBody>
        </p:sp>
        <p:grpSp>
          <p:nvGrpSpPr>
            <p:cNvPr id="12" name="Group 31"/>
            <p:cNvGrpSpPr>
              <a:grpSpLocks/>
            </p:cNvGrpSpPr>
            <p:nvPr/>
          </p:nvGrpSpPr>
          <p:grpSpPr bwMode="auto">
            <a:xfrm>
              <a:off x="291" y="2413"/>
              <a:ext cx="1132" cy="563"/>
              <a:chOff x="291" y="2413"/>
              <a:chExt cx="1132" cy="563"/>
            </a:xfrm>
          </p:grpSpPr>
          <p:sp>
            <p:nvSpPr>
              <p:cNvPr id="22569" name="Rectangle 32"/>
              <p:cNvSpPr>
                <a:spLocks noChangeArrowheads="1"/>
              </p:cNvSpPr>
              <p:nvPr/>
            </p:nvSpPr>
            <p:spPr bwMode="auto">
              <a:xfrm>
                <a:off x="291" y="2413"/>
                <a:ext cx="1125" cy="563"/>
              </a:xfrm>
              <a:prstGeom prst="rect">
                <a:avLst/>
              </a:prstGeom>
              <a:solidFill>
                <a:srgbClr val="E1E5E9"/>
              </a:solidFill>
              <a:ln w="9525">
                <a:noFill/>
                <a:miter lim="800000"/>
                <a:headEnd/>
                <a:tailEnd/>
              </a:ln>
            </p:spPr>
            <p:txBody>
              <a:bodyPr/>
              <a:lstStyle/>
              <a:p>
                <a:pPr eaLnBrk="0" hangingPunct="0"/>
                <a:endParaRPr lang="tr-TR"/>
              </a:p>
            </p:txBody>
          </p:sp>
          <p:sp>
            <p:nvSpPr>
              <p:cNvPr id="22570" name="Rectangle 33"/>
              <p:cNvSpPr>
                <a:spLocks noChangeArrowheads="1"/>
              </p:cNvSpPr>
              <p:nvPr/>
            </p:nvSpPr>
            <p:spPr bwMode="auto">
              <a:xfrm>
                <a:off x="353" y="2429"/>
                <a:ext cx="1070"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3</a:t>
                </a:r>
                <a:r>
                  <a:rPr lang="en-US" sz="1700">
                    <a:solidFill>
                      <a:srgbClr val="000000"/>
                    </a:solidFill>
                    <a:latin typeface="Arial" pitchFamily="34" charset="0"/>
                  </a:rPr>
                  <a:t>. </a:t>
                </a:r>
                <a:r>
                  <a:rPr lang="tr-TR" sz="1700">
                    <a:solidFill>
                      <a:srgbClr val="000000"/>
                    </a:solidFill>
                    <a:latin typeface="Arial" pitchFamily="34" charset="0"/>
                  </a:rPr>
                  <a:t>Fiyatı arttırmak</a:t>
                </a:r>
                <a:endParaRPr lang="en-US"/>
              </a:p>
            </p:txBody>
          </p:sp>
          <p:sp>
            <p:nvSpPr>
              <p:cNvPr id="22571" name="Rectangle 34"/>
              <p:cNvSpPr>
                <a:spLocks noChangeArrowheads="1"/>
              </p:cNvSpPr>
              <p:nvPr/>
            </p:nvSpPr>
            <p:spPr bwMode="auto">
              <a:xfrm>
                <a:off x="353" y="2593"/>
                <a:ext cx="1048" cy="165"/>
              </a:xfrm>
              <a:prstGeom prst="rect">
                <a:avLst/>
              </a:prstGeom>
              <a:noFill/>
              <a:ln w="9525">
                <a:noFill/>
                <a:miter lim="800000"/>
                <a:headEnd/>
                <a:tailEnd/>
              </a:ln>
            </p:spPr>
            <p:txBody>
              <a:bodyPr wrap="none" lIns="0" tIns="0" rIns="0" bIns="0">
                <a:spAutoFit/>
              </a:bodyPr>
              <a:lstStyle/>
              <a:p>
                <a:pPr eaLnBrk="0" hangingPunct="0"/>
                <a:r>
                  <a:rPr lang="tr-TR" sz="1700" dirty="0">
                    <a:solidFill>
                      <a:srgbClr val="000000"/>
                    </a:solidFill>
                    <a:latin typeface="Arial" pitchFamily="34" charset="0"/>
                  </a:rPr>
                  <a:t>yerine talep azal-</a:t>
                </a:r>
                <a:endParaRPr lang="en-US" dirty="0"/>
              </a:p>
            </p:txBody>
          </p:sp>
          <p:sp>
            <p:nvSpPr>
              <p:cNvPr id="22572" name="Rectangle 35"/>
              <p:cNvSpPr>
                <a:spLocks noChangeArrowheads="1"/>
              </p:cNvSpPr>
              <p:nvPr/>
            </p:nvSpPr>
            <p:spPr bwMode="auto">
              <a:xfrm>
                <a:off x="353" y="2758"/>
                <a:ext cx="566"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tılırsa </a:t>
                </a:r>
                <a:r>
                  <a:rPr lang="en-US" sz="1700">
                    <a:solidFill>
                      <a:srgbClr val="000000"/>
                    </a:solidFill>
                    <a:latin typeface="Arial" pitchFamily="34" charset="0"/>
                  </a:rPr>
                  <a:t>. . .</a:t>
                </a:r>
                <a:endParaRPr lang="en-US"/>
              </a:p>
            </p:txBody>
          </p:sp>
        </p:grpSp>
      </p:grpSp>
      <p:grpSp>
        <p:nvGrpSpPr>
          <p:cNvPr id="13" name="Group 37"/>
          <p:cNvGrpSpPr>
            <a:grpSpLocks/>
          </p:cNvGrpSpPr>
          <p:nvPr/>
        </p:nvGrpSpPr>
        <p:grpSpPr bwMode="auto">
          <a:xfrm>
            <a:off x="1893143" y="5949268"/>
            <a:ext cx="5991225" cy="864111"/>
            <a:chOff x="1086" y="3336"/>
            <a:chExt cx="3774" cy="562"/>
          </a:xfrm>
        </p:grpSpPr>
        <p:sp>
          <p:nvSpPr>
            <p:cNvPr id="22563" name="Line 38"/>
            <p:cNvSpPr>
              <a:spLocks noChangeShapeType="1"/>
            </p:cNvSpPr>
            <p:nvPr/>
          </p:nvSpPr>
          <p:spPr bwMode="auto">
            <a:xfrm>
              <a:off x="2728" y="3336"/>
              <a:ext cx="136" cy="421"/>
            </a:xfrm>
            <a:prstGeom prst="line">
              <a:avLst/>
            </a:prstGeom>
            <a:noFill/>
            <a:ln w="23813">
              <a:solidFill>
                <a:srgbClr val="000000"/>
              </a:solidFill>
              <a:round/>
              <a:headEnd/>
              <a:tailEnd/>
            </a:ln>
          </p:spPr>
          <p:txBody>
            <a:bodyPr/>
            <a:lstStyle/>
            <a:p>
              <a:endParaRPr lang="tr-TR"/>
            </a:p>
          </p:txBody>
        </p:sp>
        <p:grpSp>
          <p:nvGrpSpPr>
            <p:cNvPr id="14" name="Group 39"/>
            <p:cNvGrpSpPr>
              <a:grpSpLocks/>
            </p:cNvGrpSpPr>
            <p:nvPr/>
          </p:nvGrpSpPr>
          <p:grpSpPr bwMode="auto">
            <a:xfrm>
              <a:off x="1086" y="3699"/>
              <a:ext cx="3774" cy="199"/>
              <a:chOff x="1086" y="3699"/>
              <a:chExt cx="3774" cy="199"/>
            </a:xfrm>
          </p:grpSpPr>
          <p:sp>
            <p:nvSpPr>
              <p:cNvPr id="22565" name="Rectangle 40"/>
              <p:cNvSpPr>
                <a:spLocks noChangeArrowheads="1"/>
              </p:cNvSpPr>
              <p:nvPr/>
            </p:nvSpPr>
            <p:spPr bwMode="auto">
              <a:xfrm>
                <a:off x="1086" y="3700"/>
                <a:ext cx="3735" cy="198"/>
              </a:xfrm>
              <a:prstGeom prst="rect">
                <a:avLst/>
              </a:prstGeom>
              <a:solidFill>
                <a:srgbClr val="E1E5E9"/>
              </a:solidFill>
              <a:ln w="9525">
                <a:noFill/>
                <a:miter lim="800000"/>
                <a:headEnd/>
                <a:tailEnd/>
              </a:ln>
            </p:spPr>
            <p:txBody>
              <a:bodyPr/>
              <a:lstStyle/>
              <a:p>
                <a:pPr eaLnBrk="0" hangingPunct="0"/>
                <a:endParaRPr lang="tr-TR"/>
              </a:p>
            </p:txBody>
          </p:sp>
          <p:sp>
            <p:nvSpPr>
              <p:cNvPr id="22566" name="Rectangle 41"/>
              <p:cNvSpPr>
                <a:spLocks noChangeArrowheads="1"/>
              </p:cNvSpPr>
              <p:nvPr/>
            </p:nvSpPr>
            <p:spPr bwMode="auto">
              <a:xfrm>
                <a:off x="1086" y="3699"/>
                <a:ext cx="3774" cy="165"/>
              </a:xfrm>
              <a:prstGeom prst="rect">
                <a:avLst/>
              </a:prstGeom>
              <a:noFill/>
              <a:ln w="9525">
                <a:noFill/>
                <a:miter lim="800000"/>
                <a:headEnd/>
                <a:tailEnd/>
              </a:ln>
            </p:spPr>
            <p:txBody>
              <a:bodyPr wrap="none" lIns="0" tIns="0" rIns="0" bIns="0">
                <a:spAutoFit/>
              </a:bodyPr>
              <a:lstStyle/>
              <a:p>
                <a:pPr eaLnBrk="0" hangingPunct="0"/>
                <a:r>
                  <a:rPr lang="tr-TR" sz="1700" dirty="0">
                    <a:solidFill>
                      <a:srgbClr val="000000"/>
                    </a:solidFill>
                    <a:latin typeface="Arial" pitchFamily="34" charset="0"/>
                  </a:rPr>
                  <a:t>4</a:t>
                </a:r>
                <a:r>
                  <a:rPr lang="en-US" sz="1700" dirty="0">
                    <a:solidFill>
                      <a:srgbClr val="000000"/>
                    </a:solidFill>
                    <a:latin typeface="Arial" pitchFamily="34" charset="0"/>
                  </a:rPr>
                  <a:t>. . . . </a:t>
                </a:r>
                <a:r>
                  <a:rPr lang="tr-TR" sz="1700" dirty="0">
                    <a:solidFill>
                      <a:srgbClr val="000000"/>
                    </a:solidFill>
                    <a:latin typeface="Arial" pitchFamily="34" charset="0"/>
                  </a:rPr>
                  <a:t>talep edilen miktarda %30’luk bir düşüşe sebep oluyor</a:t>
                </a:r>
                <a:r>
                  <a:rPr lang="en-US" sz="1700" dirty="0">
                    <a:solidFill>
                      <a:srgbClr val="000000"/>
                    </a:solidFill>
                    <a:latin typeface="Arial" pitchFamily="34" charset="0"/>
                  </a:rPr>
                  <a:t>.</a:t>
                </a:r>
                <a:endParaRPr lang="en-US" dirty="0"/>
              </a:p>
            </p:txBody>
          </p:sp>
        </p:grpSp>
      </p:grpSp>
      <p:sp>
        <p:nvSpPr>
          <p:cNvPr id="68" name="Line 20"/>
          <p:cNvSpPr>
            <a:spLocks noChangeShapeType="1"/>
          </p:cNvSpPr>
          <p:nvPr/>
        </p:nvSpPr>
        <p:spPr bwMode="auto">
          <a:xfrm rot="10800000" flipH="1">
            <a:off x="4429125" y="2928938"/>
            <a:ext cx="357188" cy="7937"/>
          </a:xfrm>
          <a:prstGeom prst="line">
            <a:avLst/>
          </a:prstGeom>
          <a:noFill/>
          <a:ln w="22225">
            <a:solidFill>
              <a:srgbClr val="000000"/>
            </a:solidFill>
            <a:round/>
            <a:headEnd type="stealth" w="med" len="med"/>
            <a:tailEnd/>
          </a:ln>
        </p:spPr>
        <p:txBody>
          <a:bodyPr/>
          <a:lstStyle/>
          <a:p>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downRight)">
                                      <p:cBhvr>
                                        <p:cTn id="11" dur="500"/>
                                        <p:tgtEl>
                                          <p:spTgt spid="3"/>
                                        </p:tgtEl>
                                      </p:cBhvr>
                                    </p:animEffect>
                                  </p:childTnLst>
                                </p:cTn>
                              </p:par>
                            </p:childTnLst>
                          </p:cTn>
                        </p:par>
                        <p:par>
                          <p:cTn id="12" fill="hold">
                            <p:stCondLst>
                              <p:cond delay="1500"/>
                            </p:stCondLst>
                            <p:childTnLst>
                              <p:par>
                                <p:cTn id="13" presetID="18" presetClass="entr" presetSubtype="3"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upRigh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272"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strVal val="2/3*#ppt_w"/>
                                          </p:val>
                                        </p:tav>
                                        <p:tav tm="100000">
                                          <p:val>
                                            <p:strVal val="#ppt_w"/>
                                          </p:val>
                                        </p:tav>
                                      </p:tavLst>
                                    </p:anim>
                                    <p:anim calcmode="lin" valueType="num">
                                      <p:cBhvr>
                                        <p:cTn id="21" dur="500" fill="hold"/>
                                        <p:tgtEl>
                                          <p:spTgt spid="20"/>
                                        </p:tgtEl>
                                        <p:attrNameLst>
                                          <p:attrName>ppt_h</p:attrName>
                                        </p:attrNameLst>
                                      </p:cBhvr>
                                      <p:tavLst>
                                        <p:tav tm="0">
                                          <p:val>
                                            <p:strVal val="2/3*#ppt_h"/>
                                          </p:val>
                                        </p:tav>
                                        <p:tav tm="100000">
                                          <p:val>
                                            <p:strVal val="#ppt_h"/>
                                          </p:val>
                                        </p:tav>
                                      </p:tavLst>
                                    </p:anim>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1000"/>
                            </p:stCondLst>
                            <p:childTnLst>
                              <p:par>
                                <p:cTn id="27" presetID="18" presetClass="entr" presetSubtype="3"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strips(upRight)">
                                      <p:cBhvr>
                                        <p:cTn id="29" dur="500"/>
                                        <p:tgtEl>
                                          <p:spTgt spid="2"/>
                                        </p:tgtEl>
                                      </p:cBhvr>
                                    </p:animEffect>
                                  </p:childTnLst>
                                </p:cTn>
                              </p:par>
                            </p:childTnLst>
                          </p:cTn>
                        </p:par>
                        <p:par>
                          <p:cTn id="30" fill="hold">
                            <p:stCondLst>
                              <p:cond delay="1500"/>
                            </p:stCondLst>
                            <p:childTnLst>
                              <p:par>
                                <p:cTn id="31" presetID="23" presetClass="entr" presetSubtype="272"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strVal val="2/3*#ppt_w"/>
                                          </p:val>
                                        </p:tav>
                                        <p:tav tm="100000">
                                          <p:val>
                                            <p:strVal val="#ppt_w"/>
                                          </p:val>
                                        </p:tav>
                                      </p:tavLst>
                                    </p:anim>
                                    <p:anim calcmode="lin" valueType="num">
                                      <p:cBhvr>
                                        <p:cTn id="34" dur="500" fill="hold"/>
                                        <p:tgtEl>
                                          <p:spTgt spid="21"/>
                                        </p:tgtEl>
                                        <p:attrNameLst>
                                          <p:attrName>ppt_h</p:attrName>
                                        </p:attrNameLst>
                                      </p:cBhvr>
                                      <p:tavLst>
                                        <p:tav tm="0">
                                          <p:val>
                                            <p:strVal val="2/3*#ppt_h"/>
                                          </p:val>
                                        </p:tav>
                                        <p:tav tm="100000">
                                          <p:val>
                                            <p:strVal val="#ppt_h"/>
                                          </p:val>
                                        </p:tav>
                                      </p:tavLst>
                                    </p:anim>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par>
                          <p:cTn id="39" fill="hold">
                            <p:stCondLst>
                              <p:cond delay="2500"/>
                            </p:stCondLst>
                            <p:childTnLst>
                              <p:par>
                                <p:cTn id="40" presetID="23" presetClass="entr" presetSubtype="288" fill="hold" grpId="0" nodeType="afterEffect">
                                  <p:stCondLst>
                                    <p:cond delay="0"/>
                                  </p:stCondLst>
                                  <p:childTnLst>
                                    <p:set>
                                      <p:cBhvr>
                                        <p:cTn id="41" dur="1" fill="hold">
                                          <p:stCondLst>
                                            <p:cond delay="0"/>
                                          </p:stCondLst>
                                        </p:cTn>
                                        <p:tgtEl>
                                          <p:spTgt spid="68"/>
                                        </p:tgtEl>
                                        <p:attrNameLst>
                                          <p:attrName>style.visibility</p:attrName>
                                        </p:attrNameLst>
                                      </p:cBhvr>
                                      <p:to>
                                        <p:strVal val="visible"/>
                                      </p:to>
                                    </p:set>
                                    <p:anim calcmode="lin" valueType="num">
                                      <p:cBhvr>
                                        <p:cTn id="42" dur="500" fill="hold"/>
                                        <p:tgtEl>
                                          <p:spTgt spid="68"/>
                                        </p:tgtEl>
                                        <p:attrNameLst>
                                          <p:attrName>ppt_w</p:attrName>
                                        </p:attrNameLst>
                                      </p:cBhvr>
                                      <p:tavLst>
                                        <p:tav tm="0">
                                          <p:val>
                                            <p:strVal val="4/3*#ppt_w"/>
                                          </p:val>
                                        </p:tav>
                                        <p:tav tm="100000">
                                          <p:val>
                                            <p:strVal val="#ppt_w"/>
                                          </p:val>
                                        </p:tav>
                                      </p:tavLst>
                                    </p:anim>
                                    <p:anim calcmode="lin" valueType="num">
                                      <p:cBhvr>
                                        <p:cTn id="43" dur="500" fill="hold"/>
                                        <p:tgtEl>
                                          <p:spTgt spid="68"/>
                                        </p:tgtEl>
                                        <p:attrNameLst>
                                          <p:attrName>ppt_h</p:attrName>
                                        </p:attrNameLst>
                                      </p:cBhvr>
                                      <p:tavLst>
                                        <p:tav tm="0">
                                          <p:val>
                                            <p:strVal val="4/3*#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downRight)">
                                      <p:cBhvr>
                                        <p:cTn id="48" dur="500"/>
                                        <p:tgtEl>
                                          <p:spTgt spid="10"/>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500"/>
                                        <p:tgtEl>
                                          <p:spTgt spid="11"/>
                                        </p:tgtEl>
                                      </p:cBhvr>
                                    </p:animEffect>
                                  </p:childTnLst>
                                </p:cTn>
                              </p:par>
                            </p:childTnLst>
                          </p:cTn>
                        </p:par>
                        <p:par>
                          <p:cTn id="53" fill="hold">
                            <p:stCondLst>
                              <p:cond delay="1000"/>
                            </p:stCondLst>
                            <p:childTnLst>
                              <p:par>
                                <p:cTn id="54" presetID="22" presetClass="entr" presetSubtype="1"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up)">
                                      <p:cBhvr>
                                        <p:cTn id="56" dur="1000"/>
                                        <p:tgtEl>
                                          <p:spTgt spid="53"/>
                                        </p:tgtEl>
                                      </p:cBhvr>
                                    </p:animEffect>
                                  </p:childTnLst>
                                </p:cTn>
                              </p:par>
                            </p:childTnLst>
                          </p:cTn>
                        </p:par>
                        <p:par>
                          <p:cTn id="57" fill="hold">
                            <p:stCondLst>
                              <p:cond delay="2000"/>
                            </p:stCondLst>
                            <p:childTnLst>
                              <p:par>
                                <p:cTn id="58" presetID="22" presetClass="entr" presetSubtype="4"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down)">
                                      <p:cBhvr>
                                        <p:cTn id="60" dur="500"/>
                                        <p:tgtEl>
                                          <p:spTgt spid="54"/>
                                        </p:tgtEl>
                                      </p:cBhvr>
                                    </p:animEffect>
                                  </p:childTnLst>
                                </p:cTn>
                              </p:par>
                            </p:childTnLst>
                          </p:cTn>
                        </p:par>
                        <p:par>
                          <p:cTn id="61" fill="hold">
                            <p:stCondLst>
                              <p:cond delay="2500"/>
                            </p:stCondLst>
                            <p:childTnLst>
                              <p:par>
                                <p:cTn id="62" presetID="22" presetClass="entr" presetSubtype="1"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up)">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54" grpId="0"/>
      <p:bldP spid="6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sz="quarter" idx="1"/>
          </p:nvPr>
        </p:nvSpPr>
        <p:spPr>
          <a:xfrm>
            <a:off x="457200" y="1916832"/>
            <a:ext cx="8291264" cy="4941168"/>
          </a:xfrm>
        </p:spPr>
        <p:txBody>
          <a:bodyPr>
            <a:normAutofit lnSpcReduction="10000"/>
          </a:bodyPr>
          <a:lstStyle/>
          <a:p>
            <a:pPr lvl="1" algn="r">
              <a:buNone/>
            </a:pPr>
            <a:r>
              <a:rPr lang="tr-TR" sz="1900" b="1" dirty="0">
                <a:latin typeface="Times New Roman" pitchFamily="18" charset="0"/>
              </a:rPr>
              <a:t>Arz (</a:t>
            </a:r>
            <a:r>
              <a:rPr lang="tr-TR" sz="1900" b="1" dirty="0" err="1">
                <a:latin typeface="Times New Roman" pitchFamily="18" charset="0"/>
              </a:rPr>
              <a:t>supply</a:t>
            </a:r>
            <a:r>
              <a:rPr lang="tr-TR" sz="1900" b="1" dirty="0">
                <a:latin typeface="Times New Roman" pitchFamily="18" charset="0"/>
              </a:rPr>
              <a:t>): </a:t>
            </a:r>
            <a:r>
              <a:rPr lang="tr-TR" sz="2000" dirty="0">
                <a:latin typeface="Times New Roman" pitchFamily="18" charset="0"/>
              </a:rPr>
              <a:t>Bir üreticinin belirli bir dönemde </a:t>
            </a:r>
            <a:endParaRPr lang="tr-TR" sz="2000" dirty="0" smtClean="0">
              <a:latin typeface="Times New Roman" pitchFamily="18" charset="0"/>
            </a:endParaRPr>
          </a:p>
          <a:p>
            <a:pPr lvl="1" algn="r">
              <a:buNone/>
            </a:pPr>
            <a:r>
              <a:rPr lang="tr-TR" sz="2000" dirty="0" smtClean="0">
                <a:latin typeface="Times New Roman" pitchFamily="18" charset="0"/>
              </a:rPr>
              <a:t>üretmek ve satmak </a:t>
            </a:r>
            <a:r>
              <a:rPr lang="tr-TR" sz="2000" dirty="0">
                <a:latin typeface="Times New Roman" pitchFamily="18" charset="0"/>
              </a:rPr>
              <a:t>istediği mal </a:t>
            </a:r>
            <a:r>
              <a:rPr lang="tr-TR" sz="2000" dirty="0" smtClean="0">
                <a:latin typeface="Times New Roman" pitchFamily="18" charset="0"/>
              </a:rPr>
              <a:t>miktarına </a:t>
            </a:r>
            <a:r>
              <a:rPr lang="tr-TR" sz="2000" dirty="0">
                <a:latin typeface="Times New Roman" pitchFamily="18" charset="0"/>
              </a:rPr>
              <a:t>arz denir</a:t>
            </a:r>
            <a:r>
              <a:rPr lang="tr-TR" sz="2000" dirty="0" smtClean="0">
                <a:latin typeface="Times New Roman" pitchFamily="18" charset="0"/>
              </a:rPr>
              <a:t>.</a:t>
            </a:r>
          </a:p>
          <a:p>
            <a:pPr>
              <a:buNone/>
            </a:pPr>
            <a:endParaRPr lang="tr-TR" sz="2400" dirty="0">
              <a:latin typeface="Times New Roman" pitchFamily="18" charset="0"/>
            </a:endParaRPr>
          </a:p>
          <a:p>
            <a:pPr fontAlgn="base">
              <a:buNone/>
            </a:pPr>
            <a:r>
              <a:rPr lang="tr-TR" sz="3000" b="1" i="1" dirty="0" smtClean="0">
                <a:latin typeface="Times New Roman" pitchFamily="18" charset="0"/>
              </a:rPr>
              <a:t>Arzı </a:t>
            </a:r>
            <a:r>
              <a:rPr lang="tr-TR" b="1" i="1" dirty="0" smtClean="0">
                <a:latin typeface="Times New Roman" pitchFamily="18" charset="0"/>
                <a:cs typeface="Times New Roman" pitchFamily="18" charset="0"/>
              </a:rPr>
              <a:t>etkileyen faktörler:</a:t>
            </a:r>
            <a:r>
              <a:rPr lang="tr-TR" i="1" dirty="0" smtClean="0">
                <a:latin typeface="Times New Roman" pitchFamily="18" charset="0"/>
                <a:cs typeface="Times New Roman" pitchFamily="18" charset="0"/>
              </a:rPr>
              <a:t>​</a:t>
            </a:r>
          </a:p>
          <a:p>
            <a:pPr fontAlgn="base"/>
            <a:r>
              <a:rPr lang="tr-TR" dirty="0" smtClean="0"/>
              <a:t>Malın fiyatı (doğrusal etki)</a:t>
            </a:r>
            <a:r>
              <a:rPr lang="en-US" dirty="0" smtClean="0"/>
              <a:t>​</a:t>
            </a:r>
          </a:p>
          <a:p>
            <a:pPr fontAlgn="base"/>
            <a:r>
              <a:rPr lang="tr-TR" dirty="0" smtClean="0"/>
              <a:t>Kaynakların fiyatları (ters etki)</a:t>
            </a:r>
            <a:r>
              <a:rPr lang="en-US" dirty="0" smtClean="0"/>
              <a:t>​</a:t>
            </a:r>
          </a:p>
          <a:p>
            <a:pPr fontAlgn="base"/>
            <a:r>
              <a:rPr lang="tr-TR" dirty="0" smtClean="0"/>
              <a:t>Teknolojik gelişme (doğrusal etki)</a:t>
            </a:r>
            <a:r>
              <a:rPr lang="en-US" dirty="0" smtClean="0"/>
              <a:t>​</a:t>
            </a:r>
          </a:p>
          <a:p>
            <a:pPr fontAlgn="base"/>
            <a:r>
              <a:rPr lang="tr-TR" dirty="0" smtClean="0"/>
              <a:t>Diğer malların fiyatları (ters etki)</a:t>
            </a:r>
            <a:r>
              <a:rPr lang="en-US" dirty="0" smtClean="0"/>
              <a:t>​</a:t>
            </a:r>
          </a:p>
          <a:p>
            <a:pPr fontAlgn="base"/>
            <a:r>
              <a:rPr lang="tr-TR" dirty="0" smtClean="0"/>
              <a:t>Vergiler (ters etki)</a:t>
            </a:r>
            <a:r>
              <a:rPr lang="en-US" dirty="0" smtClean="0"/>
              <a:t>​</a:t>
            </a:r>
            <a:endParaRPr lang="tr-TR" dirty="0" smtClean="0"/>
          </a:p>
          <a:p>
            <a:pPr fontAlgn="base"/>
            <a:endParaRPr lang="tr-TR" dirty="0">
              <a:latin typeface="Times New Roman" pitchFamily="18" charset="0"/>
            </a:endParaRPr>
          </a:p>
          <a:p>
            <a:pPr algn="r">
              <a:buFont typeface="Wingdings" pitchFamily="2" charset="2"/>
              <a:buNone/>
            </a:pPr>
            <a:r>
              <a:rPr lang="tr-TR" sz="2000" b="1" i="1" dirty="0">
                <a:latin typeface="Times New Roman" pitchFamily="18" charset="0"/>
              </a:rPr>
              <a:t>* Ceteris </a:t>
            </a:r>
            <a:r>
              <a:rPr lang="tr-TR" sz="2000" b="1" i="1" dirty="0" err="1">
                <a:latin typeface="Times New Roman" pitchFamily="18" charset="0"/>
              </a:rPr>
              <a:t>paribus</a:t>
            </a:r>
            <a:r>
              <a:rPr lang="tr-TR" sz="2000" b="1" i="1" dirty="0">
                <a:latin typeface="Times New Roman" pitchFamily="18" charset="0"/>
              </a:rPr>
              <a:t>:</a:t>
            </a:r>
            <a:r>
              <a:rPr lang="tr-TR" sz="2000" i="1" dirty="0">
                <a:latin typeface="Times New Roman" pitchFamily="18" charset="0"/>
              </a:rPr>
              <a:t> </a:t>
            </a:r>
            <a:r>
              <a:rPr lang="tr-TR" sz="2000" i="1" dirty="0" smtClean="0">
                <a:latin typeface="Times New Roman" pitchFamily="18" charset="0"/>
              </a:rPr>
              <a:t>tüm </a:t>
            </a:r>
            <a:r>
              <a:rPr lang="tr-TR" sz="2400" i="1" dirty="0" smtClean="0">
                <a:latin typeface="Times New Roman" pitchFamily="18" charset="0"/>
              </a:rPr>
              <a:t>diğer şartlar sabit </a:t>
            </a:r>
            <a:r>
              <a:rPr lang="tr-TR" sz="2000" i="1" dirty="0">
                <a:latin typeface="Times New Roman" pitchFamily="18" charset="0"/>
              </a:rPr>
              <a:t>iken demektir.</a:t>
            </a:r>
          </a:p>
          <a:p>
            <a:pPr>
              <a:buFont typeface="Wingdings" pitchFamily="2" charset="2"/>
              <a:buNone/>
            </a:pPr>
            <a:endParaRPr lang="tr-TR" sz="2400" dirty="0">
              <a:latin typeface="Times New Roman" pitchFamily="18" charset="0"/>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CF5716"/>
                </a:solidFill>
                <a:effectLst/>
                <a:uLnTx/>
                <a:uFillTx/>
                <a:latin typeface="+mj-lt"/>
                <a:ea typeface="+mj-ea"/>
                <a:cs typeface="+mj-cs"/>
              </a:rPr>
              <a:t>Hatırlatma</a:t>
            </a:r>
            <a:endParaRPr kumimoji="0" lang="en-US" sz="4400" b="0" i="0" u="none" strike="noStrike" kern="1200" cap="none" spc="0" normalizeH="0" baseline="0" noProof="0" dirty="0" smtClean="0">
              <a:ln>
                <a:noFill/>
              </a:ln>
              <a:solidFill>
                <a:srgbClr val="CF5716"/>
              </a:solidFill>
              <a:effectLst/>
              <a:uLnTx/>
              <a:uFillTx/>
              <a:latin typeface="+mj-lt"/>
              <a:ea typeface="+mj-ea"/>
              <a:cs typeface="+mj-cs"/>
            </a:endParaRPr>
          </a:p>
        </p:txBody>
      </p:sp>
      <p:sp>
        <p:nvSpPr>
          <p:cNvPr id="5" name="4 Slayt Numarası Yer Tutucusu"/>
          <p:cNvSpPr>
            <a:spLocks noGrp="1"/>
          </p:cNvSpPr>
          <p:nvPr>
            <p:ph type="sldNum" sz="quarter" idx="12"/>
          </p:nvPr>
        </p:nvSpPr>
        <p:spPr/>
        <p:txBody>
          <a:bodyPr/>
          <a:lstStyle/>
          <a:p>
            <a:fld id="{226D1F75-BEA5-4B54-8634-CEA60045CF36}" type="slidenum">
              <a:rPr lang="tr-TR" smtClean="0"/>
              <a:pPr/>
              <a:t>2</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2000"/>
                                        <p:tgtEl>
                                          <p:spTgt spid="8195">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8195">
                                            <p:txEl>
                                              <p:pRg st="3" end="3"/>
                                            </p:txEl>
                                          </p:spTgt>
                                        </p:tgtEl>
                                        <p:attrNameLst>
                                          <p:attrName>style.visibility</p:attrName>
                                        </p:attrNameLst>
                                      </p:cBhvr>
                                      <p:to>
                                        <p:strVal val="visible"/>
                                      </p:to>
                                    </p:set>
                                    <p:animEffect transition="in" filter="fade">
                                      <p:cBhvr>
                                        <p:cTn id="14" dur="2000"/>
                                        <p:tgtEl>
                                          <p:spTgt spid="8195">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8195">
                                            <p:txEl>
                                              <p:pRg st="4" end="4"/>
                                            </p:txEl>
                                          </p:spTgt>
                                        </p:tgtEl>
                                        <p:attrNameLst>
                                          <p:attrName>style.visibility</p:attrName>
                                        </p:attrNameLst>
                                      </p:cBhvr>
                                      <p:to>
                                        <p:strVal val="visible"/>
                                      </p:to>
                                    </p:set>
                                    <p:animEffect transition="in" filter="fade">
                                      <p:cBhvr>
                                        <p:cTn id="17" dur="2000"/>
                                        <p:tgtEl>
                                          <p:spTgt spid="8195">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195">
                                            <p:txEl>
                                              <p:pRg st="5" end="5"/>
                                            </p:txEl>
                                          </p:spTgt>
                                        </p:tgtEl>
                                        <p:attrNameLst>
                                          <p:attrName>style.visibility</p:attrName>
                                        </p:attrNameLst>
                                      </p:cBhvr>
                                      <p:to>
                                        <p:strVal val="visible"/>
                                      </p:to>
                                    </p:set>
                                    <p:animEffect transition="in" filter="fade">
                                      <p:cBhvr>
                                        <p:cTn id="20" dur="2000"/>
                                        <p:tgtEl>
                                          <p:spTgt spid="8195">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195">
                                            <p:txEl>
                                              <p:pRg st="6" end="6"/>
                                            </p:txEl>
                                          </p:spTgt>
                                        </p:tgtEl>
                                        <p:attrNameLst>
                                          <p:attrName>style.visibility</p:attrName>
                                        </p:attrNameLst>
                                      </p:cBhvr>
                                      <p:to>
                                        <p:strVal val="visible"/>
                                      </p:to>
                                    </p:set>
                                    <p:animEffect transition="in" filter="fade">
                                      <p:cBhvr>
                                        <p:cTn id="23" dur="2000"/>
                                        <p:tgtEl>
                                          <p:spTgt spid="8195">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8195">
                                            <p:txEl>
                                              <p:pRg st="7" end="7"/>
                                            </p:txEl>
                                          </p:spTgt>
                                        </p:tgtEl>
                                        <p:attrNameLst>
                                          <p:attrName>style.visibility</p:attrName>
                                        </p:attrNameLst>
                                      </p:cBhvr>
                                      <p:to>
                                        <p:strVal val="visible"/>
                                      </p:to>
                                    </p:set>
                                    <p:animEffect transition="in" filter="fade">
                                      <p:cBhvr>
                                        <p:cTn id="26" dur="2000"/>
                                        <p:tgtEl>
                                          <p:spTgt spid="8195">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195">
                                            <p:txEl>
                                              <p:pRg st="8" end="8"/>
                                            </p:txEl>
                                          </p:spTgt>
                                        </p:tgtEl>
                                        <p:attrNameLst>
                                          <p:attrName>style.visibility</p:attrName>
                                        </p:attrNameLst>
                                      </p:cBhvr>
                                      <p:to>
                                        <p:strVal val="visible"/>
                                      </p:to>
                                    </p:set>
                                    <p:animEffect transition="in" filter="fade">
                                      <p:cBhvr>
                                        <p:cTn id="29" dur="20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2 İçerik Yer Tutucusu"/>
          <p:cNvSpPr>
            <a:spLocks noGrp="1"/>
          </p:cNvSpPr>
          <p:nvPr>
            <p:ph sz="quarter" idx="1"/>
          </p:nvPr>
        </p:nvSpPr>
        <p:spPr>
          <a:xfrm>
            <a:off x="457200" y="571500"/>
            <a:ext cx="8507288" cy="5554663"/>
          </a:xfrm>
        </p:spPr>
        <p:txBody>
          <a:bodyPr/>
          <a:lstStyle/>
          <a:p>
            <a:pPr eaLnBrk="1" hangingPunct="1">
              <a:buFont typeface="Arial" pitchFamily="34" charset="0"/>
              <a:buNone/>
            </a:pPr>
            <a:r>
              <a:rPr lang="tr-TR" sz="3600" b="1" dirty="0" smtClean="0"/>
              <a:t>	Talebin Esnekliğini Etkileyen Faktörler</a:t>
            </a:r>
            <a:endParaRPr lang="tr-TR" sz="3600" dirty="0" smtClean="0"/>
          </a:p>
          <a:p>
            <a:pPr algn="just" eaLnBrk="1" hangingPunct="1">
              <a:buFont typeface="Arial" pitchFamily="34" charset="0"/>
              <a:buNone/>
            </a:pPr>
            <a:r>
              <a:rPr lang="tr-TR" dirty="0" smtClean="0"/>
              <a:t>		</a:t>
            </a:r>
            <a:r>
              <a:rPr lang="tr-TR" sz="2400" dirty="0" smtClean="0"/>
              <a:t>Bazı malların talep esnekliği sert iken bazılarının daha yumuşaktır. Bunun nedenleri; </a:t>
            </a:r>
          </a:p>
          <a:p>
            <a:pPr algn="just" eaLnBrk="1" hangingPunct="1">
              <a:buFont typeface="Arial" pitchFamily="34" charset="0"/>
              <a:buNone/>
            </a:pPr>
            <a:endParaRPr lang="tr-TR" sz="2400" dirty="0" smtClean="0"/>
          </a:p>
          <a:p>
            <a:pPr algn="just" eaLnBrk="1" hangingPunct="1">
              <a:buFont typeface="Arial" pitchFamily="34" charset="0"/>
              <a:buNone/>
            </a:pPr>
            <a:r>
              <a:rPr lang="tr-TR" sz="2400" b="1" dirty="0" smtClean="0"/>
              <a:t>	</a:t>
            </a:r>
            <a:r>
              <a:rPr lang="tr-TR" sz="2400" dirty="0" smtClean="0"/>
              <a:t>1-Bir mala duyulan ihtiyacın şiddeti </a:t>
            </a:r>
          </a:p>
          <a:p>
            <a:pPr algn="just" eaLnBrk="1" hangingPunct="1">
              <a:buFont typeface="Arial" pitchFamily="34" charset="0"/>
              <a:buNone/>
            </a:pPr>
            <a:r>
              <a:rPr lang="tr-TR" sz="2400" dirty="0" smtClean="0"/>
              <a:t>	2-İlgili malın ikamesinin olup olmaması</a:t>
            </a:r>
          </a:p>
          <a:p>
            <a:pPr algn="just" eaLnBrk="1" hangingPunct="1">
              <a:buFont typeface="Arial" pitchFamily="34" charset="0"/>
              <a:buNone/>
            </a:pPr>
            <a:r>
              <a:rPr lang="tr-TR" sz="2400" dirty="0" smtClean="0"/>
              <a:t>	3- Mala harcanan paranın tüketicinin bütçesindeki oranı</a:t>
            </a:r>
          </a:p>
          <a:p>
            <a:pPr algn="just" eaLnBrk="1" hangingPunct="1">
              <a:buFont typeface="Arial" pitchFamily="34" charset="0"/>
              <a:buNone/>
            </a:pPr>
            <a:r>
              <a:rPr lang="tr-TR" sz="2400" dirty="0" smtClean="0"/>
              <a:t>	4- Değişimden sonra geçen zaman süresidir.</a:t>
            </a:r>
          </a:p>
        </p:txBody>
      </p:sp>
      <p:sp>
        <p:nvSpPr>
          <p:cNvPr id="3" name="2 Slayt Numarası Yer Tutucusu"/>
          <p:cNvSpPr>
            <a:spLocks noGrp="1"/>
          </p:cNvSpPr>
          <p:nvPr>
            <p:ph type="sldNum" sz="quarter" idx="12"/>
          </p:nvPr>
        </p:nvSpPr>
        <p:spPr/>
        <p:txBody>
          <a:bodyPr/>
          <a:lstStyle/>
          <a:p>
            <a:fld id="{226D1F75-BEA5-4B54-8634-CEA60045CF36}" type="slidenum">
              <a:rPr lang="tr-TR" smtClean="0"/>
              <a:pPr/>
              <a:t>20</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5714">
                                            <p:txEl>
                                              <p:pRg st="0" end="0"/>
                                            </p:txEl>
                                          </p:spTgt>
                                        </p:tgtEl>
                                        <p:attrNameLst>
                                          <p:attrName>style.visibility</p:attrName>
                                        </p:attrNameLst>
                                      </p:cBhvr>
                                      <p:to>
                                        <p:strVal val="visible"/>
                                      </p:to>
                                    </p:set>
                                    <p:animEffect transition="in" filter="fade">
                                      <p:cBhvr>
                                        <p:cTn id="7" dur="2000"/>
                                        <p:tgtEl>
                                          <p:spTgt spid="115714">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5714">
                                            <p:txEl>
                                              <p:pRg st="1" end="1"/>
                                            </p:txEl>
                                          </p:spTgt>
                                        </p:tgtEl>
                                        <p:attrNameLst>
                                          <p:attrName>style.visibility</p:attrName>
                                        </p:attrNameLst>
                                      </p:cBhvr>
                                      <p:to>
                                        <p:strVal val="visible"/>
                                      </p:to>
                                    </p:set>
                                    <p:animEffect transition="in" filter="fade">
                                      <p:cBhvr>
                                        <p:cTn id="11" dur="2000"/>
                                        <p:tgtEl>
                                          <p:spTgt spid="1157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15714">
                                            <p:txEl>
                                              <p:pRg st="3" end="3"/>
                                            </p:txEl>
                                          </p:spTgt>
                                        </p:tgtEl>
                                        <p:attrNameLst>
                                          <p:attrName>style.visibility</p:attrName>
                                        </p:attrNameLst>
                                      </p:cBhvr>
                                      <p:to>
                                        <p:strVal val="visible"/>
                                      </p:to>
                                    </p:set>
                                    <p:animEffect transition="in" filter="fade">
                                      <p:cBhvr>
                                        <p:cTn id="16" dur="2000"/>
                                        <p:tgtEl>
                                          <p:spTgt spid="115714">
                                            <p:txEl>
                                              <p:pRg st="3" end="3"/>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5714">
                                            <p:txEl>
                                              <p:pRg st="4" end="4"/>
                                            </p:txEl>
                                          </p:spTgt>
                                        </p:tgtEl>
                                        <p:attrNameLst>
                                          <p:attrName>style.visibility</p:attrName>
                                        </p:attrNameLst>
                                      </p:cBhvr>
                                      <p:to>
                                        <p:strVal val="visible"/>
                                      </p:to>
                                    </p:set>
                                    <p:animEffect transition="in" filter="fade">
                                      <p:cBhvr>
                                        <p:cTn id="20" dur="2000"/>
                                        <p:tgtEl>
                                          <p:spTgt spid="115714">
                                            <p:txEl>
                                              <p:pRg st="4" end="4"/>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115714">
                                            <p:txEl>
                                              <p:pRg st="5" end="5"/>
                                            </p:txEl>
                                          </p:spTgt>
                                        </p:tgtEl>
                                        <p:attrNameLst>
                                          <p:attrName>style.visibility</p:attrName>
                                        </p:attrNameLst>
                                      </p:cBhvr>
                                      <p:to>
                                        <p:strVal val="visible"/>
                                      </p:to>
                                    </p:set>
                                    <p:animEffect transition="in" filter="fade">
                                      <p:cBhvr>
                                        <p:cTn id="24" dur="2000"/>
                                        <p:tgtEl>
                                          <p:spTgt spid="115714">
                                            <p:txEl>
                                              <p:pRg st="5" end="5"/>
                                            </p:tx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115714">
                                            <p:txEl>
                                              <p:pRg st="6" end="6"/>
                                            </p:txEl>
                                          </p:spTgt>
                                        </p:tgtEl>
                                        <p:attrNameLst>
                                          <p:attrName>style.visibility</p:attrName>
                                        </p:attrNameLst>
                                      </p:cBhvr>
                                      <p:to>
                                        <p:strVal val="visible"/>
                                      </p:to>
                                    </p:set>
                                    <p:animEffect transition="in" filter="fade">
                                      <p:cBhvr>
                                        <p:cTn id="28" dur="2000"/>
                                        <p:tgtEl>
                                          <p:spTgt spid="1157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188913"/>
            <a:ext cx="8183562" cy="1050925"/>
          </a:xfrm>
        </p:spPr>
        <p:txBody>
          <a:bodyPr/>
          <a:lstStyle/>
          <a:p>
            <a:pPr eaLnBrk="1" fontAlgn="auto" hangingPunct="1">
              <a:spcAft>
                <a:spcPts val="0"/>
              </a:spcAft>
              <a:buFont typeface="Arial" pitchFamily="34" charset="0"/>
              <a:buChar char="•"/>
              <a:defRPr/>
            </a:pPr>
            <a:r>
              <a:rPr lang="tr-TR" dirty="0" smtClean="0">
                <a:solidFill>
                  <a:schemeClr val="accent1">
                    <a:tint val="88000"/>
                    <a:satMod val="150000"/>
                  </a:schemeClr>
                </a:solidFill>
              </a:rPr>
              <a:t>İhtiyacın Şiddeti</a:t>
            </a:r>
            <a:endParaRPr lang="tr-TR" dirty="0">
              <a:solidFill>
                <a:schemeClr val="accent1">
                  <a:tint val="88000"/>
                  <a:satMod val="150000"/>
                </a:schemeClr>
              </a:solidFill>
            </a:endParaRPr>
          </a:p>
        </p:txBody>
      </p:sp>
      <p:sp>
        <p:nvSpPr>
          <p:cNvPr id="21508" name="3 Slayt Numarası Yer Tutucusu"/>
          <p:cNvSpPr>
            <a:spLocks noGrp="1"/>
          </p:cNvSpPr>
          <p:nvPr>
            <p:ph type="sldNum" sz="quarter" idx="12"/>
          </p:nvPr>
        </p:nvSpPr>
        <p:spPr bwMode="auto">
          <a:xfrm>
            <a:off x="8244408" y="6165304"/>
            <a:ext cx="609272" cy="457200"/>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05E04617-E652-41E5-8B79-E36DA12C0CC7}" type="slidenum">
              <a:rPr lang="tr-TR" smtClean="0">
                <a:solidFill>
                  <a:srgbClr val="A7A399"/>
                </a:solidFill>
              </a:rPr>
              <a:pPr fontAlgn="base">
                <a:spcBef>
                  <a:spcPct val="0"/>
                </a:spcBef>
                <a:spcAft>
                  <a:spcPct val="0"/>
                </a:spcAft>
              </a:pPr>
              <a:t>21</a:t>
            </a:fld>
            <a:endParaRPr lang="tr-TR" dirty="0" smtClean="0">
              <a:solidFill>
                <a:srgbClr val="A7A399"/>
              </a:solidFill>
            </a:endParaRPr>
          </a:p>
        </p:txBody>
      </p:sp>
      <p:sp>
        <p:nvSpPr>
          <p:cNvPr id="21507" name="2 İçerik Yer Tutucusu"/>
          <p:cNvSpPr>
            <a:spLocks noGrp="1"/>
          </p:cNvSpPr>
          <p:nvPr>
            <p:ph sz="quarter" idx="1"/>
          </p:nvPr>
        </p:nvSpPr>
        <p:spPr>
          <a:xfrm>
            <a:off x="503238" y="1556792"/>
            <a:ext cx="8183562" cy="4680520"/>
          </a:xfrm>
        </p:spPr>
        <p:txBody>
          <a:bodyPr>
            <a:normAutofit/>
          </a:bodyPr>
          <a:lstStyle/>
          <a:p>
            <a:pPr algn="just" eaLnBrk="1" hangingPunct="1"/>
            <a:r>
              <a:rPr lang="tr-TR" sz="3500" dirty="0" smtClean="0"/>
              <a:t>Bir mala olan gereksinim şiddeti yüksekse o malın talebi esnek değildir. </a:t>
            </a:r>
          </a:p>
          <a:p>
            <a:pPr algn="just" eaLnBrk="1" hangingPunct="1"/>
            <a:endParaRPr lang="tr-TR" dirty="0" smtClean="0"/>
          </a:p>
          <a:p>
            <a:pPr lvl="1" algn="just">
              <a:buFont typeface="Arial" pitchFamily="34" charset="0"/>
              <a:buChar char="•"/>
            </a:pPr>
            <a:r>
              <a:rPr lang="tr-TR" dirty="0" smtClean="0"/>
              <a:t>Örn. Su, elektrik, ekmek vs. </a:t>
            </a:r>
          </a:p>
          <a:p>
            <a:pPr lvl="1" algn="just">
              <a:buFont typeface="Arial" pitchFamily="34" charset="0"/>
              <a:buChar char="•"/>
            </a:pPr>
            <a:endParaRPr lang="tr-TR" dirty="0" smtClean="0"/>
          </a:p>
          <a:p>
            <a:pPr algn="just"/>
            <a:r>
              <a:rPr lang="tr-TR" dirty="0" smtClean="0"/>
              <a:t>Buna karşın mala olan gereksinim şiddeti düşük ise o malın talep esnekliği yüksek olacaktır. </a:t>
            </a:r>
          </a:p>
          <a:p>
            <a:pPr lvl="1" algn="just"/>
            <a:r>
              <a:rPr lang="tr-TR" dirty="0" smtClean="0"/>
              <a:t>Örn. Pasta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2000"/>
                                        <p:tgtEl>
                                          <p:spTgt spid="21507">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animEffect transition="in" filter="fade">
                                      <p:cBhvr>
                                        <p:cTn id="11" dur="2000"/>
                                        <p:tgtEl>
                                          <p:spTgt spid="21507">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1507">
                                            <p:txEl>
                                              <p:pRg st="4" end="4"/>
                                            </p:txEl>
                                          </p:spTgt>
                                        </p:tgtEl>
                                        <p:attrNameLst>
                                          <p:attrName>style.visibility</p:attrName>
                                        </p:attrNameLst>
                                      </p:cBhvr>
                                      <p:to>
                                        <p:strVal val="visible"/>
                                      </p:to>
                                    </p:set>
                                    <p:animEffect transition="in" filter="fade">
                                      <p:cBhvr>
                                        <p:cTn id="15" dur="2000"/>
                                        <p:tgtEl>
                                          <p:spTgt spid="21507">
                                            <p:txEl>
                                              <p:pRg st="4" end="4"/>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1507">
                                            <p:txEl>
                                              <p:pRg st="5" end="5"/>
                                            </p:txEl>
                                          </p:spTgt>
                                        </p:tgtEl>
                                        <p:attrNameLst>
                                          <p:attrName>style.visibility</p:attrName>
                                        </p:attrNameLst>
                                      </p:cBhvr>
                                      <p:to>
                                        <p:strVal val="visible"/>
                                      </p:to>
                                    </p:set>
                                    <p:animEffect transition="in" filter="fade">
                                      <p:cBhvr>
                                        <p:cTn id="19" dur="20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73025"/>
            <a:ext cx="8183562" cy="1052513"/>
          </a:xfrm>
        </p:spPr>
        <p:txBody>
          <a:bodyPr/>
          <a:lstStyle/>
          <a:p>
            <a:pPr eaLnBrk="1" fontAlgn="auto" hangingPunct="1">
              <a:spcAft>
                <a:spcPts val="0"/>
              </a:spcAft>
              <a:buFont typeface="Arial" pitchFamily="34" charset="0"/>
              <a:buChar char="•"/>
              <a:defRPr/>
            </a:pPr>
            <a:r>
              <a:rPr lang="tr-TR" dirty="0" smtClean="0">
                <a:solidFill>
                  <a:schemeClr val="accent1">
                    <a:tint val="88000"/>
                    <a:satMod val="150000"/>
                  </a:schemeClr>
                </a:solidFill>
              </a:rPr>
              <a:t>Malın İkamesi</a:t>
            </a:r>
            <a:endParaRPr lang="tr-TR" dirty="0">
              <a:solidFill>
                <a:schemeClr val="accent1">
                  <a:tint val="88000"/>
                  <a:satMod val="150000"/>
                </a:schemeClr>
              </a:solidFill>
            </a:endParaRPr>
          </a:p>
        </p:txBody>
      </p:sp>
      <p:sp>
        <p:nvSpPr>
          <p:cNvPr id="22532" name="3 Slayt Numarası Yer Tutucusu"/>
          <p:cNvSpPr>
            <a:spLocks noGrp="1"/>
          </p:cNvSpPr>
          <p:nvPr>
            <p:ph type="sldNum" sz="quarter" idx="12"/>
          </p:nvPr>
        </p:nvSpPr>
        <p:spPr bwMode="auto">
          <a:xfrm>
            <a:off x="146304" y="6210300"/>
            <a:ext cx="681280" cy="457200"/>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E13D26C-8EDC-478B-9100-787C71DABD3D}" type="slidenum">
              <a:rPr lang="tr-TR" smtClean="0">
                <a:solidFill>
                  <a:srgbClr val="A7A399"/>
                </a:solidFill>
              </a:rPr>
              <a:pPr fontAlgn="base">
                <a:spcBef>
                  <a:spcPct val="0"/>
                </a:spcBef>
                <a:spcAft>
                  <a:spcPct val="0"/>
                </a:spcAft>
              </a:pPr>
              <a:t>22</a:t>
            </a:fld>
            <a:endParaRPr lang="tr-TR" dirty="0" smtClean="0">
              <a:solidFill>
                <a:srgbClr val="A7A399"/>
              </a:solidFill>
            </a:endParaRPr>
          </a:p>
        </p:txBody>
      </p:sp>
      <p:sp>
        <p:nvSpPr>
          <p:cNvPr id="22531" name="2 İçerik Yer Tutucusu"/>
          <p:cNvSpPr>
            <a:spLocks noGrp="1"/>
          </p:cNvSpPr>
          <p:nvPr>
            <p:ph sz="quarter" idx="1"/>
          </p:nvPr>
        </p:nvSpPr>
        <p:spPr>
          <a:xfrm>
            <a:off x="503238" y="1401763"/>
            <a:ext cx="8183562" cy="4187825"/>
          </a:xfrm>
        </p:spPr>
        <p:txBody>
          <a:bodyPr>
            <a:normAutofit/>
          </a:bodyPr>
          <a:lstStyle/>
          <a:p>
            <a:pPr algn="just" eaLnBrk="1" hangingPunct="1">
              <a:buNone/>
            </a:pPr>
            <a:r>
              <a:rPr lang="tr-TR" sz="2800" dirty="0" smtClean="0"/>
              <a:t>Herhangi bir mal ve hizmetin ikamesi mümkün değil ise o malın talebi esnek değildir. </a:t>
            </a:r>
          </a:p>
          <a:p>
            <a:pPr algn="just" eaLnBrk="1" hangingPunct="1">
              <a:buNone/>
            </a:pPr>
            <a:endParaRPr lang="tr-TR" sz="2800" dirty="0" smtClean="0"/>
          </a:p>
          <a:p>
            <a:pPr algn="just"/>
            <a:r>
              <a:rPr lang="tr-TR" sz="2800" dirty="0" smtClean="0"/>
              <a:t>Örneğin kahve fiyatları yükselirse, tüketiciler çaya yöneleceklerdir. </a:t>
            </a:r>
          </a:p>
          <a:p>
            <a:pPr lvl="1" algn="just"/>
            <a:r>
              <a:rPr lang="tr-TR" sz="2400" dirty="0" smtClean="0"/>
              <a:t>Dolayısıyla sağlık hizmetleri, uyuşturucu maddeler vb. </a:t>
            </a:r>
            <a:r>
              <a:rPr lang="tr-TR" sz="2400" b="1" u="sng" dirty="0" smtClean="0"/>
              <a:t>tersine</a:t>
            </a:r>
            <a:r>
              <a:rPr lang="tr-TR" sz="2400" dirty="0" smtClean="0"/>
              <a:t> herhangi bir malın ikamesi ne kadar kolay ise o malın talebi o kadar esnek olacaktır.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2000"/>
                                        <p:tgtEl>
                                          <p:spTgt spid="2253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animEffect transition="in" filter="fade">
                                      <p:cBhvr>
                                        <p:cTn id="11" dur="2000"/>
                                        <p:tgtEl>
                                          <p:spTgt spid="22531">
                                            <p:txEl>
                                              <p:pRg st="2" end="2"/>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animEffect transition="in" filter="fade">
                                      <p:cBhvr>
                                        <p:cTn id="15" dur="20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type="body" idx="4294967295"/>
          </p:nvPr>
        </p:nvSpPr>
        <p:spPr bwMode="auto">
          <a:xfrm>
            <a:off x="395536" y="549275"/>
            <a:ext cx="8280400" cy="6119813"/>
          </a:xfrm>
          <a:prstGeom prst="rect">
            <a:avLst/>
          </a:prstGeom>
          <a:noFill/>
          <a:ln>
            <a:miter lim="800000"/>
            <a:headEnd/>
            <a:tailEnd/>
          </a:ln>
        </p:spPr>
        <p:txBody>
          <a:bodyPr>
            <a:normAutofit fontScale="92500" lnSpcReduction="20000"/>
          </a:bodyPr>
          <a:lstStyle/>
          <a:p>
            <a:pPr algn="just" eaLnBrk="1" hangingPunct="1">
              <a:buNone/>
            </a:pPr>
            <a:r>
              <a:rPr lang="tr-TR" sz="3300" dirty="0" smtClean="0">
                <a:solidFill>
                  <a:srgbClr val="C00000"/>
                </a:solidFill>
                <a:cs typeface="Tahoma" pitchFamily="34" charset="0"/>
              </a:rPr>
              <a:t>Diğer bir deyişle; </a:t>
            </a:r>
          </a:p>
          <a:p>
            <a:pPr algn="just" eaLnBrk="1" hangingPunct="1">
              <a:buNone/>
            </a:pPr>
            <a:endParaRPr lang="tr-TR" sz="1900" dirty="0" smtClean="0">
              <a:solidFill>
                <a:srgbClr val="C00000"/>
              </a:solidFill>
              <a:cs typeface="Tahoma" pitchFamily="34" charset="0"/>
            </a:endParaRPr>
          </a:p>
          <a:p>
            <a:pPr algn="just" eaLnBrk="1" hangingPunct="1"/>
            <a:r>
              <a:rPr lang="tr-TR" sz="3300" dirty="0" smtClean="0">
                <a:solidFill>
                  <a:srgbClr val="C00000"/>
                </a:solidFill>
                <a:cs typeface="Tahoma" pitchFamily="34" charset="0"/>
              </a:rPr>
              <a:t>Bir malın diğerinin yerini tutmasına ve tüketicinin bunu ne kadar kolaylıkla ve kısa sürede yapabildiğine bağlıdır</a:t>
            </a:r>
            <a:r>
              <a:rPr lang="en-GB" sz="3300" dirty="0" smtClean="0">
                <a:solidFill>
                  <a:srgbClr val="C00000"/>
                </a:solidFill>
                <a:cs typeface="Tahoma" pitchFamily="34" charset="0"/>
              </a:rPr>
              <a:t>.</a:t>
            </a:r>
          </a:p>
          <a:p>
            <a:pPr algn="just" eaLnBrk="1" hangingPunct="1"/>
            <a:endParaRPr lang="en-GB" sz="1000" dirty="0" smtClean="0">
              <a:cs typeface="Tahoma" pitchFamily="34" charset="0"/>
            </a:endParaRPr>
          </a:p>
          <a:p>
            <a:pPr algn="just" eaLnBrk="1" hangingPunct="1">
              <a:buNone/>
            </a:pPr>
            <a:r>
              <a:rPr lang="tr-TR" sz="3300" b="1" dirty="0" smtClean="0">
                <a:cs typeface="Tahoma" pitchFamily="34" charset="0"/>
              </a:rPr>
              <a:t>Örnek</a:t>
            </a:r>
            <a:r>
              <a:rPr lang="en-GB" sz="3300" b="1" dirty="0" smtClean="0">
                <a:cs typeface="Tahoma" pitchFamily="34" charset="0"/>
              </a:rPr>
              <a:t>:</a:t>
            </a:r>
          </a:p>
          <a:p>
            <a:pPr lvl="8" algn="just"/>
            <a:r>
              <a:rPr lang="tr-TR" sz="2600" dirty="0" smtClean="0">
                <a:cs typeface="Tahoma" pitchFamily="34" charset="0"/>
              </a:rPr>
              <a:t>Tüketiciler Alo deterjanı </a:t>
            </a:r>
            <a:r>
              <a:rPr lang="tr-TR" sz="2600" dirty="0" err="1" smtClean="0">
                <a:cs typeface="Tahoma" pitchFamily="34" charset="0"/>
              </a:rPr>
              <a:t>Omo</a:t>
            </a:r>
            <a:r>
              <a:rPr lang="tr-TR" sz="2600" dirty="0" smtClean="0">
                <a:cs typeface="Tahoma" pitchFamily="34" charset="0"/>
              </a:rPr>
              <a:t> deterjan yerine rahatlıkla kullanabilirler. </a:t>
            </a:r>
            <a:r>
              <a:rPr lang="tr-TR" sz="2600" dirty="0" err="1" smtClean="0">
                <a:cs typeface="Tahoma" pitchFamily="34" charset="0"/>
              </a:rPr>
              <a:t>Alo’nun</a:t>
            </a:r>
            <a:r>
              <a:rPr lang="tr-TR" sz="2600" dirty="0" smtClean="0">
                <a:cs typeface="Tahoma" pitchFamily="34" charset="0"/>
              </a:rPr>
              <a:t> fiyatı artarsa </a:t>
            </a:r>
            <a:r>
              <a:rPr lang="tr-TR" sz="2600" dirty="0" err="1" smtClean="0">
                <a:cs typeface="Tahoma" pitchFamily="34" charset="0"/>
              </a:rPr>
              <a:t>Omo</a:t>
            </a:r>
            <a:r>
              <a:rPr lang="tr-TR" sz="2600" dirty="0" smtClean="0">
                <a:cs typeface="Tahoma" pitchFamily="34" charset="0"/>
              </a:rPr>
              <a:t> ya hızla geçiş olur, Alo </a:t>
            </a:r>
            <a:r>
              <a:rPr lang="tr-TR" sz="2600" dirty="0" err="1" smtClean="0">
                <a:cs typeface="Tahoma" pitchFamily="34" charset="0"/>
              </a:rPr>
              <a:t>nun</a:t>
            </a:r>
            <a:r>
              <a:rPr lang="tr-TR" sz="2600" dirty="0" smtClean="0">
                <a:cs typeface="Tahoma" pitchFamily="34" charset="0"/>
              </a:rPr>
              <a:t> talep miktarı çok düşer. </a:t>
            </a:r>
          </a:p>
          <a:p>
            <a:pPr lvl="8">
              <a:buNone/>
            </a:pPr>
            <a:r>
              <a:rPr lang="tr-TR" sz="2600" dirty="0" smtClean="0">
                <a:cs typeface="Tahoma" pitchFamily="34" charset="0"/>
              </a:rPr>
              <a:t>		Yani Alo ya olan </a:t>
            </a:r>
            <a:r>
              <a:rPr lang="tr-TR" sz="2600" dirty="0" smtClean="0">
                <a:solidFill>
                  <a:srgbClr val="FF0000"/>
                </a:solidFill>
                <a:cs typeface="Tahoma" pitchFamily="34" charset="0"/>
              </a:rPr>
              <a:t>talep esnektir.</a:t>
            </a:r>
            <a:br>
              <a:rPr lang="tr-TR" sz="2600" dirty="0" smtClean="0">
                <a:solidFill>
                  <a:srgbClr val="FF0000"/>
                </a:solidFill>
                <a:cs typeface="Tahoma" pitchFamily="34" charset="0"/>
              </a:rPr>
            </a:br>
            <a:endParaRPr lang="tr-TR" sz="2600" dirty="0" smtClean="0">
              <a:solidFill>
                <a:srgbClr val="FF0000"/>
              </a:solidFill>
              <a:cs typeface="Tahoma" pitchFamily="34" charset="0"/>
            </a:endParaRPr>
          </a:p>
          <a:p>
            <a:pPr lvl="8" algn="just">
              <a:buNone/>
            </a:pPr>
            <a:r>
              <a:rPr lang="tr-TR" sz="2600" dirty="0" smtClean="0">
                <a:cs typeface="Tahoma" pitchFamily="34" charset="0"/>
              </a:rPr>
              <a:t>AMA;</a:t>
            </a:r>
          </a:p>
          <a:p>
            <a:pPr lvl="8" algn="just"/>
            <a:endParaRPr lang="en-GB" sz="600" dirty="0" smtClean="0">
              <a:cs typeface="Tahoma" pitchFamily="34" charset="0"/>
            </a:endParaRPr>
          </a:p>
          <a:p>
            <a:pPr lvl="8" algn="just"/>
            <a:r>
              <a:rPr lang="tr-TR" sz="2600" dirty="0" smtClean="0">
                <a:cs typeface="Tahoma" pitchFamily="34" charset="0"/>
              </a:rPr>
              <a:t>Tüm deterjanların fiyatları artarsa</a:t>
            </a:r>
            <a:r>
              <a:rPr lang="en-GB" sz="2600" dirty="0" smtClean="0">
                <a:cs typeface="Tahoma" pitchFamily="34" charset="0"/>
              </a:rPr>
              <a:t>,</a:t>
            </a:r>
            <a:r>
              <a:rPr lang="tr-TR" sz="2600" dirty="0" smtClean="0">
                <a:cs typeface="Tahoma" pitchFamily="34" charset="0"/>
              </a:rPr>
              <a:t> alternatifi bol ve kolay olmadığı için deterjana olan </a:t>
            </a:r>
            <a:r>
              <a:rPr lang="tr-TR" sz="2600" dirty="0" smtClean="0">
                <a:solidFill>
                  <a:srgbClr val="FF0000"/>
                </a:solidFill>
                <a:cs typeface="Tahoma" pitchFamily="34" charset="0"/>
              </a:rPr>
              <a:t>talep esnek değildir </a:t>
            </a:r>
            <a:r>
              <a:rPr lang="tr-TR" sz="2600" dirty="0" smtClean="0">
                <a:cs typeface="Tahoma" pitchFamily="34" charset="0"/>
              </a:rPr>
              <a:t>diyebiliriz.</a:t>
            </a:r>
            <a:endParaRPr lang="tr-TR" dirty="0" smtClean="0">
              <a:cs typeface="Tahoma" pitchFamily="34" charset="0"/>
            </a:endParaRPr>
          </a:p>
        </p:txBody>
      </p:sp>
      <p:sp>
        <p:nvSpPr>
          <p:cNvPr id="95234" name="AutoShape 2" descr="omo alo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5236" name="AutoShape 4" descr="omo alo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95238" name="AutoShape 6" descr="omo alo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5240" name="Picture 8" descr="omo alo ile ilgili görsel sonucu"/>
          <p:cNvPicPr>
            <a:picLocks noChangeAspect="1" noChangeArrowheads="1"/>
          </p:cNvPicPr>
          <p:nvPr/>
        </p:nvPicPr>
        <p:blipFill>
          <a:blip r:embed="rId3" cstate="print"/>
          <a:srcRect l="22188" r="12589"/>
          <a:stretch>
            <a:fillRect/>
          </a:stretch>
        </p:blipFill>
        <p:spPr bwMode="auto">
          <a:xfrm>
            <a:off x="180528" y="3140968"/>
            <a:ext cx="2519264" cy="3501008"/>
          </a:xfrm>
          <a:prstGeom prst="rect">
            <a:avLst/>
          </a:prstGeom>
          <a:ln>
            <a:noFill/>
          </a:ln>
          <a:effectLst>
            <a:outerShdw blurRad="292100" dist="139700" dir="2700000" algn="tl" rotWithShape="0">
              <a:srgbClr val="333333">
                <a:alpha val="65000"/>
              </a:srgbClr>
            </a:outerShdw>
          </a:effectLst>
        </p:spPr>
      </p:pic>
      <p:sp>
        <p:nvSpPr>
          <p:cNvPr id="8" name="7 Slayt Numarası Yer Tutucusu"/>
          <p:cNvSpPr>
            <a:spLocks noGrp="1"/>
          </p:cNvSpPr>
          <p:nvPr>
            <p:ph type="sldNum" sz="quarter" idx="12"/>
          </p:nvPr>
        </p:nvSpPr>
        <p:spPr/>
        <p:txBody>
          <a:bodyPr/>
          <a:lstStyle/>
          <a:p>
            <a:fld id="{226D1F75-BEA5-4B54-8634-CEA60045CF36}" type="slidenum">
              <a:rPr lang="tr-TR" smtClean="0"/>
              <a:pPr/>
              <a:t>23</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 calcmode="lin" valueType="num">
                                      <p:cBhvr additive="base">
                                        <p:cTn id="12"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883">
                                            <p:txEl>
                                              <p:pRg st="4" end="4"/>
                                            </p:txEl>
                                          </p:spTgt>
                                        </p:tgtEl>
                                        <p:attrNameLst>
                                          <p:attrName>style.visibility</p:attrName>
                                        </p:attrNameLst>
                                      </p:cBhvr>
                                      <p:to>
                                        <p:strVal val="visible"/>
                                      </p:to>
                                    </p:set>
                                    <p:anim calcmode="lin" valueType="num">
                                      <p:cBhvr additive="base">
                                        <p:cTn id="18" dur="500" fill="hold"/>
                                        <p:tgtEl>
                                          <p:spTgt spid="122883">
                                            <p:txEl>
                                              <p:pRg st="4" end="4"/>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2883">
                                            <p:txEl>
                                              <p:pRg st="4" end="4"/>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95240"/>
                                        </p:tgtEl>
                                        <p:attrNameLst>
                                          <p:attrName>style.visibility</p:attrName>
                                        </p:attrNameLst>
                                      </p:cBhvr>
                                      <p:to>
                                        <p:strVal val="visible"/>
                                      </p:to>
                                    </p:set>
                                    <p:animEffect transition="in" filter="fade">
                                      <p:cBhvr>
                                        <p:cTn id="23" dur="2000"/>
                                        <p:tgtEl>
                                          <p:spTgt spid="95240"/>
                                        </p:tgtEl>
                                      </p:cBhvr>
                                    </p:animEffect>
                                  </p:childTnLst>
                                </p:cTn>
                              </p:par>
                              <p:par>
                                <p:cTn id="24" presetID="2" presetClass="entr" presetSubtype="8" fill="hold" grpId="0" nodeType="withEffect">
                                  <p:stCondLst>
                                    <p:cond delay="0"/>
                                  </p:stCondLst>
                                  <p:childTnLst>
                                    <p:set>
                                      <p:cBhvr>
                                        <p:cTn id="25" dur="1" fill="hold">
                                          <p:stCondLst>
                                            <p:cond delay="0"/>
                                          </p:stCondLst>
                                        </p:cTn>
                                        <p:tgtEl>
                                          <p:spTgt spid="122883">
                                            <p:txEl>
                                              <p:pRg st="5" end="5"/>
                                            </p:txEl>
                                          </p:spTgt>
                                        </p:tgtEl>
                                        <p:attrNameLst>
                                          <p:attrName>style.visibility</p:attrName>
                                        </p:attrNameLst>
                                      </p:cBhvr>
                                      <p:to>
                                        <p:strVal val="visible"/>
                                      </p:to>
                                    </p:set>
                                    <p:anim calcmode="lin" valueType="num">
                                      <p:cBhvr additive="base">
                                        <p:cTn id="26" dur="500" fill="hold"/>
                                        <p:tgtEl>
                                          <p:spTgt spid="122883">
                                            <p:txEl>
                                              <p:pRg st="5" end="5"/>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122883">
                                            <p:txEl>
                                              <p:pRg st="5" end="5"/>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22883">
                                            <p:txEl>
                                              <p:pRg st="6" end="6"/>
                                            </p:txEl>
                                          </p:spTgt>
                                        </p:tgtEl>
                                        <p:attrNameLst>
                                          <p:attrName>style.visibility</p:attrName>
                                        </p:attrNameLst>
                                      </p:cBhvr>
                                      <p:to>
                                        <p:strVal val="visible"/>
                                      </p:to>
                                    </p:set>
                                    <p:anim calcmode="lin" valueType="num">
                                      <p:cBhvr additive="base">
                                        <p:cTn id="30" dur="500" fill="hold"/>
                                        <p:tgtEl>
                                          <p:spTgt spid="122883">
                                            <p:txEl>
                                              <p:pRg st="6" end="6"/>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22883">
                                            <p:txEl>
                                              <p:pRg st="6" end="6"/>
                                            </p:txEl>
                                          </p:spTgt>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22883">
                                            <p:txEl>
                                              <p:pRg st="7" end="7"/>
                                            </p:txEl>
                                          </p:spTgt>
                                        </p:tgtEl>
                                        <p:attrNameLst>
                                          <p:attrName>style.visibility</p:attrName>
                                        </p:attrNameLst>
                                      </p:cBhvr>
                                      <p:to>
                                        <p:strVal val="visible"/>
                                      </p:to>
                                    </p:set>
                                    <p:anim calcmode="lin" valueType="num">
                                      <p:cBhvr additive="base">
                                        <p:cTn id="34" dur="500" fill="hold"/>
                                        <p:tgtEl>
                                          <p:spTgt spid="122883">
                                            <p:txEl>
                                              <p:pRg st="7" end="7"/>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22883">
                                            <p:txEl>
                                              <p:pRg st="7" end="7"/>
                                            </p:txEl>
                                          </p:spTgt>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22883">
                                            <p:txEl>
                                              <p:pRg st="9" end="9"/>
                                            </p:txEl>
                                          </p:spTgt>
                                        </p:tgtEl>
                                        <p:attrNameLst>
                                          <p:attrName>style.visibility</p:attrName>
                                        </p:attrNameLst>
                                      </p:cBhvr>
                                      <p:to>
                                        <p:strVal val="visible"/>
                                      </p:to>
                                    </p:set>
                                    <p:anim calcmode="lin" valueType="num">
                                      <p:cBhvr additive="base">
                                        <p:cTn id="38" dur="500" fill="hold"/>
                                        <p:tgtEl>
                                          <p:spTgt spid="122883">
                                            <p:txEl>
                                              <p:pRg st="9" end="9"/>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2288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uiExpand="1"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5638" y="404664"/>
            <a:ext cx="8578850" cy="1050925"/>
          </a:xfrm>
        </p:spPr>
        <p:txBody>
          <a:bodyPr>
            <a:noAutofit/>
          </a:bodyPr>
          <a:lstStyle/>
          <a:p>
            <a:pPr eaLnBrk="1" fontAlgn="auto" hangingPunct="1">
              <a:spcAft>
                <a:spcPts val="0"/>
              </a:spcAft>
              <a:buFont typeface="Arial" pitchFamily="34" charset="0"/>
              <a:buChar char="•"/>
              <a:defRPr/>
            </a:pPr>
            <a:r>
              <a:rPr lang="tr-TR" sz="3400" dirty="0" smtClean="0">
                <a:solidFill>
                  <a:schemeClr val="accent1">
                    <a:tint val="88000"/>
                    <a:satMod val="150000"/>
                  </a:schemeClr>
                </a:solidFill>
              </a:rPr>
              <a:t>Harcama oranının tüketici bütçesindeki yeri</a:t>
            </a:r>
            <a:endParaRPr lang="tr-TR" sz="3400" dirty="0">
              <a:solidFill>
                <a:schemeClr val="accent1">
                  <a:tint val="88000"/>
                  <a:satMod val="150000"/>
                </a:schemeClr>
              </a:solidFill>
            </a:endParaRPr>
          </a:p>
        </p:txBody>
      </p:sp>
      <p:sp>
        <p:nvSpPr>
          <p:cNvPr id="23556" name="3 Slayt Numarası Yer Tutucusu"/>
          <p:cNvSpPr>
            <a:spLocks noGrp="1"/>
          </p:cNvSpPr>
          <p:nvPr>
            <p:ph type="sldNum" sz="quarter" idx="12"/>
          </p:nvPr>
        </p:nvSpPr>
        <p:spPr bwMode="auto">
          <a:xfrm>
            <a:off x="146304" y="6210300"/>
            <a:ext cx="681280" cy="457200"/>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F2881107-9F7E-4324-BFBD-5F3E8B2F5237}" type="slidenum">
              <a:rPr lang="tr-TR" smtClean="0">
                <a:solidFill>
                  <a:srgbClr val="A7A399"/>
                </a:solidFill>
              </a:rPr>
              <a:pPr fontAlgn="base">
                <a:spcBef>
                  <a:spcPct val="0"/>
                </a:spcBef>
                <a:spcAft>
                  <a:spcPct val="0"/>
                </a:spcAft>
              </a:pPr>
              <a:t>24</a:t>
            </a:fld>
            <a:endParaRPr lang="tr-TR" smtClean="0">
              <a:solidFill>
                <a:srgbClr val="A7A399"/>
              </a:solidFill>
            </a:endParaRPr>
          </a:p>
        </p:txBody>
      </p:sp>
      <p:sp>
        <p:nvSpPr>
          <p:cNvPr id="23555" name="2 İçerik Yer Tutucusu"/>
          <p:cNvSpPr>
            <a:spLocks noGrp="1"/>
          </p:cNvSpPr>
          <p:nvPr>
            <p:ph sz="quarter" idx="1"/>
          </p:nvPr>
        </p:nvSpPr>
        <p:spPr>
          <a:xfrm>
            <a:off x="503238" y="1898650"/>
            <a:ext cx="8183562" cy="3618582"/>
          </a:xfrm>
        </p:spPr>
        <p:txBody>
          <a:bodyPr>
            <a:normAutofit/>
          </a:bodyPr>
          <a:lstStyle/>
          <a:p>
            <a:pPr algn="just" eaLnBrk="1" hangingPunct="1">
              <a:buNone/>
            </a:pPr>
            <a:r>
              <a:rPr lang="tr-TR" sz="2800" dirty="0" smtClean="0"/>
              <a:t>Eğer herhangi bir mal tüketici bütçesinde önemli bir paya sahip değil ise,o malın talebi esnek değildir. </a:t>
            </a:r>
          </a:p>
          <a:p>
            <a:pPr algn="just" eaLnBrk="1" hangingPunct="1">
              <a:buNone/>
            </a:pPr>
            <a:endParaRPr lang="tr-TR" sz="2800" dirty="0" smtClean="0"/>
          </a:p>
          <a:p>
            <a:pPr lvl="1" algn="just"/>
            <a:r>
              <a:rPr lang="tr-TR" sz="2400" dirty="0" smtClean="0"/>
              <a:t>Örn. Tuz, çakmak, kağıt, kalem vs, ancak mal tüketici bütçesinde önemli bir yere sahip ise o mal ve hizmetin talebi esnektir.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2000"/>
                                        <p:tgtEl>
                                          <p:spTgt spid="2355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fade">
                                      <p:cBhvr>
                                        <p:cTn id="10"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3238" y="188913"/>
            <a:ext cx="8183562" cy="1050925"/>
          </a:xfrm>
        </p:spPr>
        <p:txBody>
          <a:bodyPr/>
          <a:lstStyle/>
          <a:p>
            <a:pPr eaLnBrk="1" fontAlgn="auto" hangingPunct="1">
              <a:spcAft>
                <a:spcPts val="0"/>
              </a:spcAft>
              <a:buFont typeface="Arial" pitchFamily="34" charset="0"/>
              <a:buChar char="•"/>
              <a:defRPr/>
            </a:pPr>
            <a:r>
              <a:rPr lang="tr-TR" dirty="0" smtClean="0">
                <a:solidFill>
                  <a:schemeClr val="accent1">
                    <a:tint val="88000"/>
                    <a:satMod val="150000"/>
                  </a:schemeClr>
                </a:solidFill>
              </a:rPr>
              <a:t>Zaman</a:t>
            </a:r>
            <a:endParaRPr lang="tr-TR" dirty="0">
              <a:solidFill>
                <a:schemeClr val="accent1">
                  <a:tint val="88000"/>
                  <a:satMod val="150000"/>
                </a:schemeClr>
              </a:solidFill>
            </a:endParaRPr>
          </a:p>
        </p:txBody>
      </p:sp>
      <p:sp>
        <p:nvSpPr>
          <p:cNvPr id="24580" name="3 Slayt Numarası Yer Tutucusu"/>
          <p:cNvSpPr>
            <a:spLocks noGrp="1"/>
          </p:cNvSpPr>
          <p:nvPr>
            <p:ph type="sldNum" sz="quarter" idx="12"/>
          </p:nvPr>
        </p:nvSpPr>
        <p:spPr bwMode="auto">
          <a:xfrm>
            <a:off x="146304" y="6210300"/>
            <a:ext cx="681280" cy="457200"/>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DEA5DC8E-E9E4-479A-B8C7-0C9CAA8C27C4}" type="slidenum">
              <a:rPr lang="tr-TR" smtClean="0">
                <a:solidFill>
                  <a:srgbClr val="A7A399"/>
                </a:solidFill>
              </a:rPr>
              <a:pPr fontAlgn="base">
                <a:spcBef>
                  <a:spcPct val="0"/>
                </a:spcBef>
                <a:spcAft>
                  <a:spcPct val="0"/>
                </a:spcAft>
              </a:pPr>
              <a:t>25</a:t>
            </a:fld>
            <a:endParaRPr lang="tr-TR" smtClean="0">
              <a:solidFill>
                <a:srgbClr val="A7A399"/>
              </a:solidFill>
            </a:endParaRPr>
          </a:p>
        </p:txBody>
      </p:sp>
      <p:sp>
        <p:nvSpPr>
          <p:cNvPr id="24579" name="2 İçerik Yer Tutucusu"/>
          <p:cNvSpPr>
            <a:spLocks noGrp="1"/>
          </p:cNvSpPr>
          <p:nvPr>
            <p:ph sz="quarter" idx="1"/>
          </p:nvPr>
        </p:nvSpPr>
        <p:spPr>
          <a:xfrm>
            <a:off x="503238" y="1473200"/>
            <a:ext cx="8183562" cy="4187825"/>
          </a:xfrm>
        </p:spPr>
        <p:txBody>
          <a:bodyPr>
            <a:normAutofit/>
          </a:bodyPr>
          <a:lstStyle/>
          <a:p>
            <a:pPr algn="just" eaLnBrk="1" hangingPunct="1">
              <a:buNone/>
            </a:pPr>
            <a:r>
              <a:rPr lang="tr-TR" sz="2800" dirty="0" smtClean="0"/>
              <a:t>Herhangi bir mal veya hizmetin talebi kısa dönemde esnek değildir. Ancak uzun vadede daha esnektir. Buna sebep, tüketici davranışları veya malın modasının geçmesi olabilmektedir. </a:t>
            </a:r>
          </a:p>
          <a:p>
            <a:pPr algn="just" eaLnBrk="1" hangingPunct="1">
              <a:buNone/>
            </a:pPr>
            <a:endParaRPr lang="tr-TR" sz="2800" dirty="0" smtClean="0"/>
          </a:p>
          <a:p>
            <a:pPr lvl="1" algn="just"/>
            <a:r>
              <a:rPr lang="tr-TR" sz="2400" dirty="0" smtClean="0"/>
              <a:t>Örneğin üstün özelliklere sahip bir telefonun zamanla bu özelliklerinin modası geçmesi nedeniyle talebinin azalması.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2000"/>
                                        <p:tgtEl>
                                          <p:spTgt spid="245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9">
                                            <p:txEl>
                                              <p:pRg st="2" end="2"/>
                                            </p:txEl>
                                          </p:spTgt>
                                        </p:tgtEl>
                                        <p:attrNameLst>
                                          <p:attrName>style.visibility</p:attrName>
                                        </p:attrNameLst>
                                      </p:cBhvr>
                                      <p:to>
                                        <p:strVal val="visible"/>
                                      </p:to>
                                    </p:set>
                                    <p:animEffect transition="in" filter="fade">
                                      <p:cBhvr>
                                        <p:cTn id="10" dur="20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6786" name="Rectangle 34"/>
          <p:cNvSpPr>
            <a:spLocks noGrp="1" noChangeArrowheads="1"/>
          </p:cNvSpPr>
          <p:nvPr>
            <p:ph type="body" sz="half" idx="1"/>
          </p:nvPr>
        </p:nvSpPr>
        <p:spPr bwMode="auto">
          <a:xfrm>
            <a:off x="323528" y="0"/>
            <a:ext cx="8535293" cy="762000"/>
          </a:xfrm>
          <a:noFill/>
          <a:ln>
            <a:miter lim="800000"/>
            <a:headEnd/>
            <a:tailEnd/>
          </a:ln>
        </p:spPr>
        <p:txBody>
          <a:bodyPr vert="horz" wrap="square" lIns="91440" tIns="45720" rIns="91440" bIns="45720" numCol="1" anchor="t" anchorCtr="0" compatLnSpc="1">
            <a:prstTxWarp prst="textNoShape">
              <a:avLst/>
            </a:prstTxWarp>
            <a:normAutofit/>
          </a:bodyPr>
          <a:lstStyle/>
          <a:p>
            <a:pPr marL="0" indent="0">
              <a:buNone/>
            </a:pPr>
            <a:r>
              <a:rPr lang="tr-TR" b="1" dirty="0" smtClean="0"/>
              <a:t>Örn. </a:t>
            </a:r>
            <a:r>
              <a:rPr lang="en-US" sz="2800" dirty="0" err="1" smtClean="0"/>
              <a:t>Kahvalt</a:t>
            </a:r>
            <a:r>
              <a:rPr lang="tr-TR" sz="2800" dirty="0" smtClean="0"/>
              <a:t>ı</a:t>
            </a:r>
            <a:r>
              <a:rPr lang="en-US" sz="2800" dirty="0" smtClean="0"/>
              <a:t>l</a:t>
            </a:r>
            <a:r>
              <a:rPr lang="tr-TR" sz="2800" dirty="0" smtClean="0"/>
              <a:t>ı</a:t>
            </a:r>
            <a:r>
              <a:rPr lang="en-US" sz="2800" dirty="0" smtClean="0"/>
              <a:t>k </a:t>
            </a:r>
            <a:r>
              <a:rPr lang="en-US" sz="2800" dirty="0" err="1" smtClean="0"/>
              <a:t>gevreklere</a:t>
            </a:r>
            <a:r>
              <a:rPr lang="en-US" sz="2800" dirty="0" smtClean="0"/>
              <a:t> </a:t>
            </a:r>
            <a:r>
              <a:rPr lang="en-US" sz="2800" dirty="0" err="1" smtClean="0"/>
              <a:t>olan</a:t>
            </a:r>
            <a:r>
              <a:rPr lang="en-US" sz="2800" dirty="0" smtClean="0"/>
              <a:t> </a:t>
            </a:r>
            <a:r>
              <a:rPr lang="en-US" sz="2800" dirty="0" err="1" smtClean="0"/>
              <a:t>talebin</a:t>
            </a:r>
            <a:r>
              <a:rPr lang="en-US" sz="2800" dirty="0" smtClean="0"/>
              <a:t> </a:t>
            </a:r>
            <a:r>
              <a:rPr lang="en-US" sz="2800" dirty="0" err="1" smtClean="0"/>
              <a:t>esnekli</a:t>
            </a:r>
            <a:r>
              <a:rPr lang="tr-TR" sz="2800" dirty="0" smtClean="0"/>
              <a:t>ğ</a:t>
            </a:r>
            <a:r>
              <a:rPr lang="en-US" sz="2800" dirty="0" err="1" smtClean="0"/>
              <a:t>i</a:t>
            </a:r>
            <a:endParaRPr lang="en-US" sz="2800" dirty="0" smtClean="0"/>
          </a:p>
        </p:txBody>
      </p:sp>
      <p:graphicFrame>
        <p:nvGraphicFramePr>
          <p:cNvPr id="586819" name="Group 67"/>
          <p:cNvGraphicFramePr>
            <a:graphicFrameLocks noGrp="1"/>
          </p:cNvGraphicFramePr>
          <p:nvPr>
            <p:ph sz="half" idx="2"/>
          </p:nvPr>
        </p:nvGraphicFramePr>
        <p:xfrm>
          <a:off x="1691680" y="908720"/>
          <a:ext cx="5446712" cy="1799273"/>
        </p:xfrm>
        <a:graphic>
          <a:graphicData uri="http://schemas.openxmlformats.org/drawingml/2006/table">
            <a:tbl>
              <a:tblPr/>
              <a:tblGrid>
                <a:gridCol w="2965450"/>
                <a:gridCol w="2481262"/>
              </a:tblGrid>
              <a:tr h="449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194F8B"/>
                          </a:solidFill>
                          <a:effectLst/>
                          <a:latin typeface="Arial" charset="0"/>
                        </a:rPr>
                        <a:t>Mısır gevreği</a:t>
                      </a:r>
                      <a:endParaRPr kumimoji="0" lang="en-US" sz="2000" b="1" i="0" u="none" strike="noStrike" cap="none" normalizeH="0" baseline="0" dirty="0" smtClean="0">
                        <a:ln>
                          <a:noFill/>
                        </a:ln>
                        <a:solidFill>
                          <a:srgbClr val="194F8B"/>
                        </a:solidFill>
                        <a:effectLst/>
                        <a:latin typeface="Arial" charset="0"/>
                      </a:endParaRPr>
                    </a:p>
                  </a:txBody>
                  <a:tcPr marL="0" marR="0" horzOverflow="overflow">
                    <a:lnL cap="flat">
                      <a:noFill/>
                    </a:lnL>
                    <a:lnR>
                      <a:noFill/>
                    </a:lnR>
                    <a:lnT cap="flat">
                      <a:noFill/>
                    </a:lnT>
                    <a:lnB w="28575" cap="flat" cmpd="sng" algn="ctr">
                      <a:solidFill>
                        <a:srgbClr val="194F8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000" b="1" i="0" u="none" strike="noStrike" cap="none" normalizeH="0" baseline="0" dirty="0" smtClean="0">
                          <a:ln>
                            <a:noFill/>
                          </a:ln>
                          <a:solidFill>
                            <a:srgbClr val="194F8B"/>
                          </a:solidFill>
                          <a:effectLst/>
                          <a:latin typeface="Arial" charset="0"/>
                        </a:rPr>
                        <a:t>Talep esnekliği</a:t>
                      </a:r>
                      <a:endParaRPr kumimoji="0" lang="en-US" sz="2000" b="1" i="0" u="none" strike="noStrike" cap="none" normalizeH="0" baseline="0" dirty="0" smtClean="0">
                        <a:ln>
                          <a:noFill/>
                        </a:ln>
                        <a:solidFill>
                          <a:srgbClr val="194F8B"/>
                        </a:solidFill>
                        <a:effectLst/>
                        <a:latin typeface="Arial" charset="0"/>
                      </a:endParaRPr>
                    </a:p>
                  </a:txBody>
                  <a:tcPr marL="0" marR="0" horzOverflow="overflow">
                    <a:lnL>
                      <a:noFill/>
                    </a:lnL>
                    <a:lnR cap="flat">
                      <a:noFill/>
                    </a:lnR>
                    <a:lnT cap="flat">
                      <a:noFill/>
                    </a:lnT>
                    <a:lnB w="28575" cap="flat" cmpd="sng" algn="ctr">
                      <a:solidFill>
                        <a:srgbClr val="194F8B"/>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rPr>
                        <a:t>Kellog</a:t>
                      </a:r>
                      <a:r>
                        <a:rPr kumimoji="0" lang="tr-TR" sz="2000" b="0" i="0" u="none" strike="noStrike" cap="none" normalizeH="0" baseline="0" dirty="0" smtClean="0">
                          <a:ln>
                            <a:noFill/>
                          </a:ln>
                          <a:solidFill>
                            <a:schemeClr val="tx1"/>
                          </a:solidFill>
                          <a:effectLst/>
                          <a:latin typeface="Arial" charset="0"/>
                        </a:rPr>
                        <a:t>’s </a:t>
                      </a:r>
                      <a:r>
                        <a:rPr kumimoji="0" lang="tr-TR" sz="2000" b="0" i="0" u="none" strike="noStrike" cap="none" normalizeH="0" baseline="0" dirty="0" err="1" smtClean="0">
                          <a:ln>
                            <a:noFill/>
                          </a:ln>
                          <a:solidFill>
                            <a:schemeClr val="tx1"/>
                          </a:solidFill>
                          <a:effectLst/>
                          <a:latin typeface="Arial" charset="0"/>
                        </a:rPr>
                        <a:t>Special</a:t>
                      </a:r>
                      <a:r>
                        <a:rPr kumimoji="0" lang="en-US" sz="2000" b="0" i="0" u="none" strike="noStrike" cap="none" normalizeH="0" baseline="0" dirty="0" smtClean="0">
                          <a:ln>
                            <a:noFill/>
                          </a:ln>
                          <a:solidFill>
                            <a:schemeClr val="tx1"/>
                          </a:solidFill>
                          <a:effectLst/>
                          <a:latin typeface="Arial" charset="0"/>
                        </a:rPr>
                        <a:t> </a:t>
                      </a:r>
                    </a:p>
                  </a:txBody>
                  <a:tcPr marL="0" marR="0" horzOverflow="overflow">
                    <a:lnL cap="flat">
                      <a:noFill/>
                    </a:lnL>
                    <a:lnR>
                      <a:noFill/>
                    </a:lnR>
                    <a:lnT w="28575" cap="flat" cmpd="sng" algn="ctr">
                      <a:solidFill>
                        <a:srgbClr val="194F8B"/>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-2.5</a:t>
                      </a:r>
                    </a:p>
                  </a:txBody>
                  <a:tcPr marL="0" marR="0" horzOverflow="overflow">
                    <a:lnL>
                      <a:noFill/>
                    </a:lnL>
                    <a:lnR cap="flat">
                      <a:noFill/>
                    </a:lnR>
                    <a:lnT w="28575" cap="flat" cmpd="sng" algn="ctr">
                      <a:solidFill>
                        <a:srgbClr val="194F8B"/>
                      </a:solidFill>
                      <a:prstDash val="solid"/>
                      <a:round/>
                      <a:headEnd type="none" w="med" len="med"/>
                      <a:tailEnd type="none" w="med" len="med"/>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Nestle Coco-pops</a:t>
                      </a:r>
                    </a:p>
                  </a:txBody>
                  <a:tcPr marL="0" marR="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-1.8</a:t>
                      </a:r>
                    </a:p>
                  </a:txBody>
                  <a:tcPr marL="0" marR="0" horzOverflow="overflow">
                    <a:lnL>
                      <a:noFill/>
                    </a:lnL>
                    <a:lnR cap="flat">
                      <a:noFill/>
                    </a:lnR>
                    <a:lnT>
                      <a:noFill/>
                    </a:lnT>
                    <a:lnB>
                      <a:noFill/>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tr-TR" sz="2800" b="1" i="1" dirty="0" smtClean="0">
                          <a:solidFill>
                            <a:schemeClr val="tx1"/>
                          </a:solidFill>
                        </a:rPr>
                        <a:t>Tüm </a:t>
                      </a:r>
                      <a:r>
                        <a:rPr lang="en-US" sz="2800" b="1" i="1" dirty="0" err="1" smtClean="0">
                          <a:solidFill>
                            <a:schemeClr val="tx1"/>
                          </a:solidFill>
                        </a:rPr>
                        <a:t>gevrek</a:t>
                      </a:r>
                      <a:r>
                        <a:rPr lang="tr-TR" sz="2800" b="1" i="1" dirty="0" smtClean="0">
                          <a:solidFill>
                            <a:schemeClr val="tx1"/>
                          </a:solidFill>
                        </a:rPr>
                        <a:t>ler</a:t>
                      </a:r>
                      <a:endParaRPr kumimoji="0" lang="en-US" sz="2800" b="1" i="0" u="none" strike="noStrike" cap="none" normalizeH="0" baseline="0" dirty="0" smtClean="0">
                        <a:ln>
                          <a:noFill/>
                        </a:ln>
                        <a:solidFill>
                          <a:schemeClr val="tx1"/>
                        </a:solidFill>
                        <a:effectLst/>
                        <a:latin typeface="Arial" charset="0"/>
                      </a:endParaRPr>
                    </a:p>
                  </a:txBody>
                  <a:tcPr marL="0" marR="0" horzOverflow="overflow">
                    <a:lnL cap="flat">
                      <a:noFill/>
                    </a:lnL>
                    <a:lnR>
                      <a:noFill/>
                    </a:lnR>
                    <a:lnT>
                      <a:noFill/>
                    </a:lnT>
                    <a:lnB w="28575" cap="flat" cmpd="sng" algn="ctr">
                      <a:solidFill>
                        <a:srgbClr val="194F8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-0.9</a:t>
                      </a:r>
                    </a:p>
                  </a:txBody>
                  <a:tcPr marL="0" marR="0" horzOverflow="overflow">
                    <a:lnL>
                      <a:noFill/>
                    </a:lnL>
                    <a:lnR cap="flat">
                      <a:noFill/>
                    </a:lnR>
                    <a:lnT>
                      <a:noFill/>
                    </a:lnT>
                    <a:lnB w="28575" cap="flat" cmpd="sng" algn="ctr">
                      <a:solidFill>
                        <a:srgbClr val="194F8B"/>
                      </a:solidFill>
                      <a:prstDash val="solid"/>
                      <a:round/>
                      <a:headEnd type="none" w="med" len="med"/>
                      <a:tailEnd type="none" w="med" len="med"/>
                    </a:lnB>
                    <a:lnTlToBr>
                      <a:noFill/>
                    </a:lnTlToBr>
                    <a:lnBlToTr>
                      <a:noFill/>
                    </a:lnBlToTr>
                    <a:noFill/>
                  </a:tcPr>
                </a:tc>
              </a:tr>
            </a:tbl>
          </a:graphicData>
        </a:graphic>
      </p:graphicFrame>
      <p:sp>
        <p:nvSpPr>
          <p:cNvPr id="586814" name="Rectangle 62"/>
          <p:cNvSpPr>
            <a:spLocks noChangeArrowheads="1"/>
          </p:cNvSpPr>
          <p:nvPr/>
        </p:nvSpPr>
        <p:spPr bwMode="auto">
          <a:xfrm>
            <a:off x="971600" y="5517232"/>
            <a:ext cx="7848872" cy="1169551"/>
          </a:xfrm>
          <a:prstGeom prst="rect">
            <a:avLst/>
          </a:prstGeom>
          <a:noFill/>
          <a:ln w="9525" algn="ctr">
            <a:noFill/>
            <a:miter lim="800000"/>
            <a:headEnd/>
            <a:tailEnd/>
          </a:ln>
        </p:spPr>
        <p:txBody>
          <a:bodyPr wrap="square">
            <a:spAutoFit/>
          </a:bodyPr>
          <a:lstStyle/>
          <a:p>
            <a:pPr>
              <a:spcBef>
                <a:spcPct val="50000"/>
              </a:spcBef>
            </a:pPr>
            <a:r>
              <a:rPr lang="en-US" sz="2800" i="1" dirty="0" err="1" smtClean="0">
                <a:solidFill>
                  <a:schemeClr val="tx2"/>
                </a:solidFill>
              </a:rPr>
              <a:t>Kellog</a:t>
            </a:r>
            <a:r>
              <a:rPr lang="tr-TR" sz="2800" i="1" dirty="0" smtClean="0">
                <a:solidFill>
                  <a:schemeClr val="tx2"/>
                </a:solidFill>
              </a:rPr>
              <a:t>’s S. </a:t>
            </a:r>
            <a:r>
              <a:rPr lang="tr-TR" sz="2800" i="1" dirty="0" err="1" smtClean="0">
                <a:solidFill>
                  <a:schemeClr val="tx2"/>
                </a:solidFill>
              </a:rPr>
              <a:t>ın</a:t>
            </a:r>
            <a:r>
              <a:rPr lang="tr-TR" sz="2800" i="1" dirty="0" smtClean="0">
                <a:solidFill>
                  <a:schemeClr val="tx2"/>
                </a:solidFill>
              </a:rPr>
              <a:t> </a:t>
            </a:r>
            <a:r>
              <a:rPr lang="tr-TR" sz="2800" i="1" dirty="0">
                <a:solidFill>
                  <a:schemeClr val="tx2"/>
                </a:solidFill>
              </a:rPr>
              <a:t>fiyatı % </a:t>
            </a:r>
            <a:r>
              <a:rPr lang="tr-TR" sz="2800" i="1" dirty="0" smtClean="0">
                <a:solidFill>
                  <a:schemeClr val="tx2"/>
                </a:solidFill>
              </a:rPr>
              <a:t>1 </a:t>
            </a:r>
            <a:r>
              <a:rPr lang="tr-TR" sz="2800" i="1" dirty="0">
                <a:solidFill>
                  <a:schemeClr val="tx2"/>
                </a:solidFill>
              </a:rPr>
              <a:t>artarsa talep miktarı </a:t>
            </a:r>
            <a:r>
              <a:rPr lang="en-US" sz="2800" i="1" dirty="0" smtClean="0">
                <a:solidFill>
                  <a:schemeClr val="tx2"/>
                </a:solidFill>
              </a:rPr>
              <a:t>%?</a:t>
            </a:r>
            <a:endParaRPr lang="en-US" sz="2800" i="1" dirty="0">
              <a:solidFill>
                <a:schemeClr val="tx2"/>
              </a:solidFill>
            </a:endParaRPr>
          </a:p>
          <a:p>
            <a:pPr>
              <a:spcBef>
                <a:spcPct val="50000"/>
              </a:spcBef>
            </a:pPr>
            <a:r>
              <a:rPr lang="tr-TR" sz="2800" i="1" dirty="0">
                <a:solidFill>
                  <a:schemeClr val="tx2"/>
                </a:solidFill>
              </a:rPr>
              <a:t>Tüm </a:t>
            </a:r>
            <a:r>
              <a:rPr lang="en-US" sz="2800" i="1" dirty="0" err="1">
                <a:solidFill>
                  <a:schemeClr val="tx2"/>
                </a:solidFill>
              </a:rPr>
              <a:t>gevreklerin</a:t>
            </a:r>
            <a:r>
              <a:rPr lang="tr-TR" sz="2800" i="1" dirty="0">
                <a:solidFill>
                  <a:schemeClr val="tx2"/>
                </a:solidFill>
              </a:rPr>
              <a:t> fiyatı %</a:t>
            </a:r>
            <a:r>
              <a:rPr lang="tr-TR" sz="2800" i="1" dirty="0" smtClean="0">
                <a:solidFill>
                  <a:schemeClr val="tx2"/>
                </a:solidFill>
              </a:rPr>
              <a:t>1 </a:t>
            </a:r>
            <a:r>
              <a:rPr lang="tr-TR" sz="2800" i="1" dirty="0">
                <a:solidFill>
                  <a:schemeClr val="tx2"/>
                </a:solidFill>
              </a:rPr>
              <a:t>artarsa talep miktarı </a:t>
            </a:r>
            <a:r>
              <a:rPr lang="en-US" sz="2800" i="1" dirty="0">
                <a:solidFill>
                  <a:schemeClr val="tx2"/>
                </a:solidFill>
              </a:rPr>
              <a:t>%? </a:t>
            </a:r>
          </a:p>
        </p:txBody>
      </p:sp>
      <p:pic>
        <p:nvPicPr>
          <p:cNvPr id="93186" name="Picture 2" descr="Görsel sonucu"/>
          <p:cNvPicPr>
            <a:picLocks noChangeAspect="1" noChangeArrowheads="1"/>
          </p:cNvPicPr>
          <p:nvPr/>
        </p:nvPicPr>
        <p:blipFill>
          <a:blip r:embed="rId3" cstate="print"/>
          <a:srcRect/>
          <a:stretch>
            <a:fillRect/>
          </a:stretch>
        </p:blipFill>
        <p:spPr bwMode="auto">
          <a:xfrm>
            <a:off x="179512" y="2852936"/>
            <a:ext cx="4472205" cy="2448272"/>
          </a:xfrm>
          <a:prstGeom prst="rect">
            <a:avLst/>
          </a:prstGeom>
          <a:ln>
            <a:noFill/>
          </a:ln>
          <a:effectLst>
            <a:outerShdw blurRad="292100" dist="139700" dir="2700000" algn="tl" rotWithShape="0">
              <a:srgbClr val="333333">
                <a:alpha val="65000"/>
              </a:srgbClr>
            </a:outerShdw>
          </a:effectLst>
        </p:spPr>
      </p:pic>
      <p:pic>
        <p:nvPicPr>
          <p:cNvPr id="93188" name="Picture 4" descr="Görsel sonucu"/>
          <p:cNvPicPr>
            <a:picLocks noChangeAspect="1" noChangeArrowheads="1"/>
          </p:cNvPicPr>
          <p:nvPr/>
        </p:nvPicPr>
        <p:blipFill>
          <a:blip r:embed="rId4" cstate="print"/>
          <a:srcRect/>
          <a:stretch>
            <a:fillRect/>
          </a:stretch>
        </p:blipFill>
        <p:spPr bwMode="auto">
          <a:xfrm>
            <a:off x="4644009" y="2850232"/>
            <a:ext cx="4320479" cy="2450976"/>
          </a:xfrm>
          <a:prstGeom prst="rect">
            <a:avLst/>
          </a:prstGeom>
          <a:ln>
            <a:noFill/>
          </a:ln>
          <a:effectLst>
            <a:outerShdw blurRad="292100" dist="139700" dir="2700000" algn="tl" rotWithShape="0">
              <a:srgbClr val="333333">
                <a:alpha val="65000"/>
              </a:srgbClr>
            </a:outerShdw>
          </a:effectLst>
        </p:spPr>
      </p:pic>
      <p:sp>
        <p:nvSpPr>
          <p:cNvPr id="13" name="Slide Number Placeholder 4"/>
          <p:cNvSpPr txBox="1">
            <a:spLocks/>
          </p:cNvSpPr>
          <p:nvPr/>
        </p:nvSpPr>
        <p:spPr>
          <a:xfrm>
            <a:off x="146304" y="6210300"/>
            <a:ext cx="609272"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27</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6786">
                                            <p:txEl>
                                              <p:pRg st="0" end="0"/>
                                            </p:txEl>
                                          </p:spTgt>
                                        </p:tgtEl>
                                        <p:attrNameLst>
                                          <p:attrName>style.visibility</p:attrName>
                                        </p:attrNameLst>
                                      </p:cBhvr>
                                      <p:to>
                                        <p:strVal val="visible"/>
                                      </p:to>
                                    </p:set>
                                    <p:animEffect transition="in" filter="wipe(left)">
                                      <p:cBhvr>
                                        <p:cTn id="7" dur="500"/>
                                        <p:tgtEl>
                                          <p:spTgt spid="5867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86819"/>
                                        </p:tgtEl>
                                        <p:attrNameLst>
                                          <p:attrName>style.visibility</p:attrName>
                                        </p:attrNameLst>
                                      </p:cBhvr>
                                      <p:to>
                                        <p:strVal val="visible"/>
                                      </p:to>
                                    </p:set>
                                    <p:animEffect transition="in" filter="blinds(horizontal)">
                                      <p:cBhvr>
                                        <p:cTn id="12" dur="500"/>
                                        <p:tgtEl>
                                          <p:spTgt spid="586819"/>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86814"/>
                                        </p:tgtEl>
                                        <p:attrNameLst>
                                          <p:attrName>style.visibility</p:attrName>
                                        </p:attrNameLst>
                                      </p:cBhvr>
                                      <p:to>
                                        <p:strVal val="visible"/>
                                      </p:to>
                                    </p:set>
                                    <p:animEffect transition="in" filter="wipe(left)">
                                      <p:cBhvr>
                                        <p:cTn id="16" dur="500"/>
                                        <p:tgtEl>
                                          <p:spTgt spid="586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86" grpId="0" build="p" bldLvl="2" autoUpdateAnimBg="0" advAuto="0"/>
      <p:bldP spid="58681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8" name="Text Box 28"/>
          <p:cNvSpPr txBox="1">
            <a:spLocks noChangeArrowheads="1"/>
          </p:cNvSpPr>
          <p:nvPr/>
        </p:nvSpPr>
        <p:spPr bwMode="auto">
          <a:xfrm>
            <a:off x="2590800" y="3301355"/>
            <a:ext cx="3962400" cy="919733"/>
          </a:xfrm>
          <a:prstGeom prst="rect">
            <a:avLst/>
          </a:prstGeom>
          <a:solidFill>
            <a:srgbClr val="DDECEB"/>
          </a:solidFill>
          <a:ln w="9525" algn="ctr">
            <a:noFill/>
            <a:miter lim="800000"/>
            <a:headEnd/>
            <a:tailEnd/>
          </a:ln>
        </p:spPr>
        <p:txBody>
          <a:bodyPr/>
          <a:lstStyle/>
          <a:p>
            <a:pPr algn="ctr"/>
            <a:r>
              <a:rPr lang="tr-TR" sz="2800" b="1" i="1" dirty="0">
                <a:solidFill>
                  <a:schemeClr val="tx1"/>
                </a:solidFill>
              </a:rPr>
              <a:t>TR</a:t>
            </a:r>
            <a:r>
              <a:rPr lang="tr-TR" sz="2800" b="1" dirty="0">
                <a:solidFill>
                  <a:schemeClr val="tx1"/>
                </a:solidFill>
              </a:rPr>
              <a:t> = </a:t>
            </a:r>
            <a:r>
              <a:rPr lang="tr-TR" sz="2800" b="1" i="1" dirty="0">
                <a:solidFill>
                  <a:schemeClr val="tx1"/>
                </a:solidFill>
              </a:rPr>
              <a:t>P</a:t>
            </a:r>
            <a:r>
              <a:rPr lang="tr-TR" sz="2800" b="1" dirty="0">
                <a:solidFill>
                  <a:schemeClr val="tx1"/>
                </a:solidFill>
              </a:rPr>
              <a:t> x </a:t>
            </a:r>
            <a:r>
              <a:rPr lang="tr-TR" sz="2800" b="1" i="1" dirty="0">
                <a:solidFill>
                  <a:schemeClr val="tx1"/>
                </a:solidFill>
              </a:rPr>
              <a:t>Q</a:t>
            </a:r>
            <a:r>
              <a:rPr lang="tr-TR" sz="1800" b="0" i="1" dirty="0">
                <a:solidFill>
                  <a:schemeClr val="tx1"/>
                </a:solidFill>
              </a:rPr>
              <a:t/>
            </a:r>
            <a:br>
              <a:rPr lang="tr-TR" sz="1800" b="0" i="1" dirty="0">
                <a:solidFill>
                  <a:schemeClr val="tx1"/>
                </a:solidFill>
              </a:rPr>
            </a:br>
            <a:r>
              <a:rPr lang="tr-TR" sz="1800" b="0" dirty="0">
                <a:solidFill>
                  <a:schemeClr val="tx1"/>
                </a:solidFill>
              </a:rPr>
              <a:t>toplam gelir = fiyat x miktar</a:t>
            </a:r>
          </a:p>
        </p:txBody>
      </p:sp>
      <p:sp>
        <p:nvSpPr>
          <p:cNvPr id="1269789" name="Rectangle 29"/>
          <p:cNvSpPr>
            <a:spLocks noChangeArrowheads="1"/>
          </p:cNvSpPr>
          <p:nvPr/>
        </p:nvSpPr>
        <p:spPr bwMode="auto">
          <a:xfrm>
            <a:off x="755576" y="2420888"/>
            <a:ext cx="7704856" cy="864096"/>
          </a:xfrm>
          <a:prstGeom prst="rect">
            <a:avLst/>
          </a:prstGeom>
          <a:noFill/>
          <a:ln w="9525">
            <a:noFill/>
            <a:miter lim="800000"/>
            <a:headEnd/>
            <a:tailEnd/>
          </a:ln>
        </p:spPr>
        <p:txBody>
          <a:bodyPr/>
          <a:lstStyle/>
          <a:p>
            <a:r>
              <a:rPr lang="tr-TR" sz="2400" b="0" dirty="0" smtClean="0">
                <a:solidFill>
                  <a:schemeClr val="tx1"/>
                </a:solidFill>
              </a:rPr>
              <a:t>	Herhangi </a:t>
            </a:r>
            <a:r>
              <a:rPr lang="tr-TR" sz="2400" b="0" dirty="0">
                <a:solidFill>
                  <a:schemeClr val="tx1"/>
                </a:solidFill>
              </a:rPr>
              <a:t>bir pazarda P x Q </a:t>
            </a:r>
            <a:r>
              <a:rPr lang="tr-TR" sz="2400" b="1" dirty="0">
                <a:solidFill>
                  <a:schemeClr val="tx1"/>
                </a:solidFill>
              </a:rPr>
              <a:t>üreticilerin</a:t>
            </a:r>
            <a:r>
              <a:rPr lang="tr-TR" sz="2400" b="0" dirty="0">
                <a:solidFill>
                  <a:schemeClr val="tx1"/>
                </a:solidFill>
              </a:rPr>
              <a:t> </a:t>
            </a:r>
            <a:r>
              <a:rPr lang="tr-TR" sz="2400" b="0" dirty="0" smtClean="0">
                <a:solidFill>
                  <a:schemeClr val="tx1"/>
                </a:solidFill>
              </a:rPr>
              <a:t>satışlardan elde </a:t>
            </a:r>
            <a:r>
              <a:rPr lang="tr-TR" sz="2400" b="0" dirty="0">
                <a:solidFill>
                  <a:schemeClr val="tx1"/>
                </a:solidFill>
              </a:rPr>
              <a:t>ettiği toplam gelirdir (TR):</a:t>
            </a:r>
          </a:p>
        </p:txBody>
      </p:sp>
      <p:sp>
        <p:nvSpPr>
          <p:cNvPr id="1269790" name="Rectangle 30"/>
          <p:cNvSpPr>
            <a:spLocks noChangeArrowheads="1"/>
          </p:cNvSpPr>
          <p:nvPr/>
        </p:nvSpPr>
        <p:spPr bwMode="auto">
          <a:xfrm>
            <a:off x="827584" y="4454624"/>
            <a:ext cx="7632848" cy="990600"/>
          </a:xfrm>
          <a:prstGeom prst="rect">
            <a:avLst/>
          </a:prstGeom>
          <a:noFill/>
          <a:ln w="9525">
            <a:noFill/>
            <a:miter lim="800000"/>
            <a:headEnd/>
            <a:tailEnd/>
          </a:ln>
        </p:spPr>
        <p:txBody>
          <a:bodyPr/>
          <a:lstStyle/>
          <a:p>
            <a:r>
              <a:rPr lang="tr-TR" sz="2400" b="0" dirty="0">
                <a:solidFill>
                  <a:schemeClr val="tx1"/>
                </a:solidFill>
              </a:rPr>
              <a:t>Fiyat (</a:t>
            </a:r>
            <a:r>
              <a:rPr lang="tr-TR" sz="2400" b="0" i="1" dirty="0">
                <a:solidFill>
                  <a:schemeClr val="tx1"/>
                </a:solidFill>
              </a:rPr>
              <a:t>P</a:t>
            </a:r>
            <a:r>
              <a:rPr lang="tr-TR" sz="2400" b="0" dirty="0">
                <a:solidFill>
                  <a:schemeClr val="tx1"/>
                </a:solidFill>
              </a:rPr>
              <a:t>) düştüğünde talep edilen miktar (</a:t>
            </a:r>
            <a:r>
              <a:rPr lang="tr-TR" sz="2400" b="0" i="1" dirty="0">
                <a:solidFill>
                  <a:schemeClr val="tx1"/>
                </a:solidFill>
              </a:rPr>
              <a:t>Q</a:t>
            </a:r>
            <a:r>
              <a:rPr lang="tr-TR" sz="2400" b="0" i="1" baseline="-25000" dirty="0">
                <a:solidFill>
                  <a:schemeClr val="tx1"/>
                </a:solidFill>
              </a:rPr>
              <a:t>D</a:t>
            </a:r>
            <a:r>
              <a:rPr lang="tr-TR" sz="2400" b="0" dirty="0">
                <a:solidFill>
                  <a:schemeClr val="tx1"/>
                </a:solidFill>
              </a:rPr>
              <a:t>) artar. </a:t>
            </a:r>
            <a:endParaRPr lang="tr-TR" sz="2400" b="0" dirty="0" smtClean="0">
              <a:solidFill>
                <a:schemeClr val="tx1"/>
              </a:solidFill>
            </a:endParaRPr>
          </a:p>
          <a:p>
            <a:pPr lvl="1"/>
            <a:r>
              <a:rPr lang="tr-TR" sz="2400" b="0" dirty="0" smtClean="0">
                <a:solidFill>
                  <a:schemeClr val="tx1"/>
                </a:solidFill>
              </a:rPr>
              <a:t>Bu </a:t>
            </a:r>
            <a:r>
              <a:rPr lang="tr-TR" sz="2400" b="0" dirty="0">
                <a:solidFill>
                  <a:schemeClr val="tx1"/>
                </a:solidFill>
              </a:rPr>
              <a:t>iki faktör, </a:t>
            </a:r>
            <a:r>
              <a:rPr lang="tr-TR" sz="2400" b="0" i="1" dirty="0">
                <a:solidFill>
                  <a:schemeClr val="tx1"/>
                </a:solidFill>
              </a:rPr>
              <a:t>P</a:t>
            </a:r>
            <a:r>
              <a:rPr lang="tr-TR" sz="2400" b="0" dirty="0">
                <a:solidFill>
                  <a:schemeClr val="tx1"/>
                </a:solidFill>
              </a:rPr>
              <a:t> ve </a:t>
            </a:r>
            <a:r>
              <a:rPr lang="tr-TR" sz="2400" b="0" i="1" dirty="0">
                <a:solidFill>
                  <a:schemeClr val="tx1"/>
                </a:solidFill>
              </a:rPr>
              <a:t>Q</a:t>
            </a:r>
            <a:r>
              <a:rPr lang="tr-TR" sz="2400" b="0" i="1" baseline="-25000" dirty="0">
                <a:solidFill>
                  <a:schemeClr val="tx1"/>
                </a:solidFill>
              </a:rPr>
              <a:t>D</a:t>
            </a:r>
            <a:r>
              <a:rPr lang="tr-TR" sz="2400" b="0" dirty="0">
                <a:solidFill>
                  <a:schemeClr val="tx1"/>
                </a:solidFill>
              </a:rPr>
              <a:t>, ters yönde hareket ederler.</a:t>
            </a:r>
          </a:p>
        </p:txBody>
      </p:sp>
      <p:grpSp>
        <p:nvGrpSpPr>
          <p:cNvPr id="2" name="Group 34"/>
          <p:cNvGrpSpPr>
            <a:grpSpLocks/>
          </p:cNvGrpSpPr>
          <p:nvPr/>
        </p:nvGrpSpPr>
        <p:grpSpPr bwMode="auto">
          <a:xfrm>
            <a:off x="2195736" y="5310460"/>
            <a:ext cx="4896695" cy="1358900"/>
            <a:chOff x="1728" y="3080"/>
            <a:chExt cx="2955" cy="856"/>
          </a:xfrm>
        </p:grpSpPr>
        <p:sp>
          <p:nvSpPr>
            <p:cNvPr id="7177" name="Text Box 32"/>
            <p:cNvSpPr txBox="1">
              <a:spLocks noChangeArrowheads="1"/>
            </p:cNvSpPr>
            <p:nvPr/>
          </p:nvSpPr>
          <p:spPr bwMode="auto">
            <a:xfrm>
              <a:off x="1728" y="3080"/>
              <a:ext cx="2955" cy="856"/>
            </a:xfrm>
            <a:prstGeom prst="rect">
              <a:avLst/>
            </a:prstGeom>
            <a:solidFill>
              <a:srgbClr val="DDECEB"/>
            </a:solidFill>
            <a:ln w="9525" algn="ctr">
              <a:noFill/>
              <a:miter lim="800000"/>
              <a:headEnd/>
              <a:tailEnd/>
            </a:ln>
          </p:spPr>
          <p:txBody>
            <a:bodyPr/>
            <a:lstStyle/>
            <a:p>
              <a:endParaRPr lang="tr-TR" sz="1800" b="0" dirty="0" smtClean="0">
                <a:solidFill>
                  <a:schemeClr val="tx1"/>
                </a:solidFill>
              </a:endParaRPr>
            </a:p>
            <a:p>
              <a:r>
                <a:rPr lang="tr-TR" sz="2000" b="0" dirty="0" smtClean="0">
                  <a:solidFill>
                    <a:schemeClr val="tx1"/>
                  </a:solidFill>
                </a:rPr>
                <a:t>Fiyat </a:t>
              </a:r>
              <a:r>
                <a:rPr lang="tr-TR" sz="2000" b="0" dirty="0">
                  <a:solidFill>
                    <a:schemeClr val="tx1"/>
                  </a:solidFill>
                </a:rPr>
                <a:t>değişimlerinin talep</a:t>
              </a:r>
            </a:p>
            <a:p>
              <a:r>
                <a:rPr lang="tr-TR" sz="2000" b="0" dirty="0">
                  <a:solidFill>
                    <a:schemeClr val="tx1"/>
                  </a:solidFill>
                </a:rPr>
                <a:t>edilen miktar üzerinde etkisi:</a:t>
              </a:r>
            </a:p>
          </p:txBody>
        </p:sp>
        <p:graphicFrame>
          <p:nvGraphicFramePr>
            <p:cNvPr id="7170" name="Object 33"/>
            <p:cNvGraphicFramePr>
              <a:graphicFrameLocks noChangeAspect="1"/>
            </p:cNvGraphicFramePr>
            <p:nvPr/>
          </p:nvGraphicFramePr>
          <p:xfrm>
            <a:off x="3560" y="3216"/>
            <a:ext cx="1036" cy="707"/>
          </p:xfrm>
          <a:graphic>
            <a:graphicData uri="http://schemas.openxmlformats.org/presentationml/2006/ole">
              <p:oleObj spid="_x0000_s176132" name="Equation" r:id="rId3" imgW="1040948" imgH="710891" progId="">
                <p:embed/>
              </p:oleObj>
            </a:graphicData>
          </a:graphic>
        </p:graphicFrame>
      </p:grpSp>
      <p:sp>
        <p:nvSpPr>
          <p:cNvPr id="12" name="Rectangle 4"/>
          <p:cNvSpPr txBox="1">
            <a:spLocks noChangeArrowheads="1"/>
          </p:cNvSpPr>
          <p:nvPr/>
        </p:nvSpPr>
        <p:spPr bwMode="auto">
          <a:xfrm>
            <a:off x="611560" y="1521768"/>
            <a:ext cx="7344816" cy="1187152"/>
          </a:xfrm>
          <a:prstGeom prst="rect">
            <a:avLst/>
          </a:prstGeom>
          <a:noFill/>
          <a:ln>
            <a:miter lim="800000"/>
            <a:headEnd/>
            <a:tailEnd/>
          </a:ln>
        </p:spPr>
        <p:txBody>
          <a:bodyPr/>
          <a:lstStyle/>
          <a:p>
            <a:pPr marL="457200" indent="-457200">
              <a:spcBef>
                <a:spcPct val="10000"/>
              </a:spcBef>
              <a:spcAft>
                <a:spcPct val="10000"/>
              </a:spcAft>
              <a:defRPr/>
            </a:pPr>
            <a:r>
              <a:rPr lang="tr-TR" sz="4400" b="0" kern="0" dirty="0" smtClean="0">
                <a:solidFill>
                  <a:srgbClr val="55367D"/>
                </a:solidFill>
                <a:latin typeface="+mn-lt"/>
                <a:cs typeface="+mn-cs"/>
              </a:rPr>
              <a:t>Toplam Hasılat </a:t>
            </a:r>
            <a:r>
              <a:rPr lang="tr-TR" sz="2800" b="0" kern="0" dirty="0" smtClean="0">
                <a:solidFill>
                  <a:srgbClr val="55367D"/>
                </a:solidFill>
                <a:latin typeface="+mn-lt"/>
                <a:cs typeface="+mn-cs"/>
              </a:rPr>
              <a:t>(</a:t>
            </a:r>
            <a:r>
              <a:rPr lang="tr-TR" sz="2800" b="1" kern="0" dirty="0" smtClean="0">
                <a:solidFill>
                  <a:srgbClr val="55367D"/>
                </a:solidFill>
                <a:latin typeface="+mn-lt"/>
                <a:cs typeface="+mn-cs"/>
              </a:rPr>
              <a:t>T</a:t>
            </a:r>
            <a:r>
              <a:rPr lang="tr-TR" sz="2800" b="0" kern="0" dirty="0" smtClean="0">
                <a:solidFill>
                  <a:srgbClr val="55367D"/>
                </a:solidFill>
                <a:latin typeface="+mn-lt"/>
                <a:cs typeface="+mn-cs"/>
              </a:rPr>
              <a:t>otal </a:t>
            </a:r>
            <a:r>
              <a:rPr lang="tr-TR" sz="2800" b="1" kern="0" dirty="0" smtClean="0">
                <a:solidFill>
                  <a:srgbClr val="55367D"/>
                </a:solidFill>
                <a:latin typeface="+mn-lt"/>
                <a:cs typeface="+mn-cs"/>
              </a:rPr>
              <a:t>R</a:t>
            </a:r>
            <a:r>
              <a:rPr lang="tr-TR" sz="2800" b="0" kern="0" dirty="0" smtClean="0">
                <a:solidFill>
                  <a:srgbClr val="55367D"/>
                </a:solidFill>
                <a:latin typeface="+mn-lt"/>
                <a:cs typeface="+mn-cs"/>
              </a:rPr>
              <a:t>evenue)</a:t>
            </a:r>
            <a:endParaRPr lang="tr-TR" sz="4400" b="0" kern="0" dirty="0">
              <a:solidFill>
                <a:srgbClr val="55367D"/>
              </a:solidFill>
              <a:latin typeface="+mn-lt"/>
              <a:cs typeface="+mn-cs"/>
            </a:endParaRPr>
          </a:p>
        </p:txBody>
      </p:sp>
      <p:sp>
        <p:nvSpPr>
          <p:cNvPr id="9" name="Slide Number Placeholder 4"/>
          <p:cNvSpPr txBox="1">
            <a:spLocks/>
          </p:cNvSpPr>
          <p:nvPr/>
        </p:nvSpPr>
        <p:spPr>
          <a:xfrm>
            <a:off x="146304" y="6210300"/>
            <a:ext cx="681280"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28</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4"/>
          <p:cNvSpPr txBox="1">
            <a:spLocks noChangeArrowheads="1"/>
          </p:cNvSpPr>
          <p:nvPr/>
        </p:nvSpPr>
        <p:spPr bwMode="auto">
          <a:xfrm>
            <a:off x="251520" y="476672"/>
            <a:ext cx="8892480" cy="1187152"/>
          </a:xfrm>
          <a:prstGeom prst="rect">
            <a:avLst/>
          </a:prstGeom>
          <a:noFill/>
          <a:ln>
            <a:miter lim="800000"/>
            <a:headEnd/>
            <a:tailEnd/>
          </a:ln>
        </p:spPr>
        <p:txBody>
          <a:bodyPr/>
          <a:lstStyle/>
          <a:p>
            <a:pPr marL="457200" indent="-457200">
              <a:spcBef>
                <a:spcPct val="10000"/>
              </a:spcBef>
              <a:spcAft>
                <a:spcPct val="10000"/>
              </a:spcAft>
              <a:defRPr/>
            </a:pPr>
            <a:r>
              <a:rPr lang="tr-TR" sz="3600" b="1" kern="0" dirty="0" smtClean="0">
                <a:solidFill>
                  <a:srgbClr val="C00000"/>
                </a:solidFill>
                <a:latin typeface="+mn-lt"/>
                <a:cs typeface="+mn-cs"/>
              </a:rPr>
              <a:t>TALEBİN; TOPLAM HASILAT İLE İLİŞKİSİ</a:t>
            </a:r>
            <a:endParaRPr lang="tr-TR" sz="3600" b="1" kern="0" dirty="0">
              <a:solidFill>
                <a:srgbClr val="C00000"/>
              </a:solidFill>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nodeType="afterGroup">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1269789"/>
                                        </p:tgtEl>
                                        <p:attrNameLst>
                                          <p:attrName>style.visibility</p:attrName>
                                        </p:attrNameLst>
                                      </p:cBhvr>
                                      <p:to>
                                        <p:strVal val="visible"/>
                                      </p:to>
                                    </p:set>
                                    <p:animEffect transition="in" filter="wipe(left)">
                                      <p:cBhvr>
                                        <p:cTn id="15" dur="500"/>
                                        <p:tgtEl>
                                          <p:spTgt spid="1269789"/>
                                        </p:tgtEl>
                                      </p:cBhvr>
                                    </p:animEffect>
                                  </p:childTnLst>
                                </p:cTn>
                              </p:par>
                            </p:childTnLst>
                          </p:cTn>
                        </p:par>
                        <p:par>
                          <p:cTn id="16" fill="hold" nodeType="afterGroup">
                            <p:stCondLst>
                              <p:cond delay="4500"/>
                            </p:stCondLst>
                            <p:childTnLst>
                              <p:par>
                                <p:cTn id="17" presetID="17" presetClass="entr" presetSubtype="10" fill="hold" grpId="0" nodeType="afterEffect">
                                  <p:stCondLst>
                                    <p:cond delay="0"/>
                                  </p:stCondLst>
                                  <p:childTnLst>
                                    <p:set>
                                      <p:cBhvr>
                                        <p:cTn id="18" dur="1" fill="hold">
                                          <p:stCondLst>
                                            <p:cond delay="0"/>
                                          </p:stCondLst>
                                        </p:cTn>
                                        <p:tgtEl>
                                          <p:spTgt spid="1269788"/>
                                        </p:tgtEl>
                                        <p:attrNameLst>
                                          <p:attrName>style.visibility</p:attrName>
                                        </p:attrNameLst>
                                      </p:cBhvr>
                                      <p:to>
                                        <p:strVal val="visible"/>
                                      </p:to>
                                    </p:set>
                                    <p:anim calcmode="lin" valueType="num">
                                      <p:cBhvr>
                                        <p:cTn id="19" dur="500" fill="hold"/>
                                        <p:tgtEl>
                                          <p:spTgt spid="1269788"/>
                                        </p:tgtEl>
                                        <p:attrNameLst>
                                          <p:attrName>ppt_w</p:attrName>
                                        </p:attrNameLst>
                                      </p:cBhvr>
                                      <p:tavLst>
                                        <p:tav tm="0">
                                          <p:val>
                                            <p:fltVal val="0"/>
                                          </p:val>
                                        </p:tav>
                                        <p:tav tm="100000">
                                          <p:val>
                                            <p:strVal val="#ppt_w"/>
                                          </p:val>
                                        </p:tav>
                                      </p:tavLst>
                                    </p:anim>
                                    <p:anim calcmode="lin" valueType="num">
                                      <p:cBhvr>
                                        <p:cTn id="20" dur="500" fill="hold"/>
                                        <p:tgtEl>
                                          <p:spTgt spid="1269788"/>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69790"/>
                                        </p:tgtEl>
                                        <p:attrNameLst>
                                          <p:attrName>style.visibility</p:attrName>
                                        </p:attrNameLst>
                                      </p:cBhvr>
                                      <p:to>
                                        <p:strVal val="visible"/>
                                      </p:to>
                                    </p:set>
                                    <p:animEffect transition="in" filter="wipe(left)">
                                      <p:cBhvr>
                                        <p:cTn id="25" dur="500"/>
                                        <p:tgtEl>
                                          <p:spTgt spid="1269790"/>
                                        </p:tgtEl>
                                      </p:cBhvr>
                                    </p:animEffect>
                                  </p:childTnLst>
                                </p:cTn>
                              </p:par>
                            </p:childTnLst>
                          </p:cTn>
                        </p:par>
                        <p:par>
                          <p:cTn id="26" fill="hold" nodeType="afterGroup">
                            <p:stCondLst>
                              <p:cond delay="500"/>
                            </p:stCondLst>
                            <p:childTnLst>
                              <p:par>
                                <p:cTn id="27" presetID="17" presetClass="entr" presetSubtype="1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8" grpId="0" animBg="1"/>
      <p:bldP spid="1269789" grpId="0"/>
      <p:bldP spid="1269790" grpId="0"/>
      <p:bldP spid="12"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0794" name="Rectangle 10"/>
          <p:cNvSpPr>
            <a:spLocks noChangeArrowheads="1"/>
          </p:cNvSpPr>
          <p:nvPr/>
        </p:nvSpPr>
        <p:spPr bwMode="auto">
          <a:xfrm>
            <a:off x="611560" y="997496"/>
            <a:ext cx="7848872" cy="2431504"/>
          </a:xfrm>
          <a:prstGeom prst="rect">
            <a:avLst/>
          </a:prstGeom>
          <a:noFill/>
          <a:ln w="9525">
            <a:noFill/>
            <a:miter lim="800000"/>
            <a:headEnd/>
            <a:tailEnd/>
          </a:ln>
        </p:spPr>
        <p:txBody>
          <a:bodyPr/>
          <a:lstStyle/>
          <a:p>
            <a:pPr algn="just"/>
            <a:r>
              <a:rPr lang="tr-TR" sz="2400" b="0" dirty="0">
                <a:solidFill>
                  <a:schemeClr val="tx1"/>
                </a:solidFill>
              </a:rPr>
              <a:t>Toplam </a:t>
            </a:r>
            <a:r>
              <a:rPr lang="tr-TR" sz="2400" b="0" dirty="0" smtClean="0">
                <a:solidFill>
                  <a:schemeClr val="tx1"/>
                </a:solidFill>
              </a:rPr>
              <a:t>hasılat (TR) P </a:t>
            </a:r>
            <a:r>
              <a:rPr lang="tr-TR" sz="2400" b="0" dirty="0">
                <a:solidFill>
                  <a:schemeClr val="tx1"/>
                </a:solidFill>
              </a:rPr>
              <a:t>ve </a:t>
            </a:r>
            <a:r>
              <a:rPr lang="tr-TR" sz="2400" b="0" dirty="0" err="1">
                <a:solidFill>
                  <a:schemeClr val="tx1"/>
                </a:solidFill>
              </a:rPr>
              <a:t>Q’nun</a:t>
            </a:r>
            <a:r>
              <a:rPr lang="tr-TR" sz="2400" b="0" dirty="0">
                <a:solidFill>
                  <a:schemeClr val="tx1"/>
                </a:solidFill>
              </a:rPr>
              <a:t> çarpımı olduğu için, </a:t>
            </a:r>
            <a:r>
              <a:rPr lang="tr-TR" sz="2800" b="1" dirty="0" err="1">
                <a:solidFill>
                  <a:srgbClr val="1469B2"/>
                </a:solidFill>
              </a:rPr>
              <a:t>TR</a:t>
            </a:r>
            <a:r>
              <a:rPr lang="tr-TR" sz="2400" dirty="0" err="1">
                <a:solidFill>
                  <a:srgbClr val="1469B2"/>
                </a:solidFill>
              </a:rPr>
              <a:t>’nin</a:t>
            </a:r>
            <a:r>
              <a:rPr lang="tr-TR" sz="2400" dirty="0">
                <a:solidFill>
                  <a:srgbClr val="1469B2"/>
                </a:solidFill>
              </a:rPr>
              <a:t> </a:t>
            </a:r>
            <a:r>
              <a:rPr lang="tr-TR" sz="2800" dirty="0">
                <a:solidFill>
                  <a:srgbClr val="1469B2"/>
                </a:solidFill>
              </a:rPr>
              <a:t>fiyat</a:t>
            </a:r>
            <a:r>
              <a:rPr lang="tr-TR" sz="2400" dirty="0">
                <a:solidFill>
                  <a:srgbClr val="1469B2"/>
                </a:solidFill>
              </a:rPr>
              <a:t> </a:t>
            </a:r>
            <a:r>
              <a:rPr lang="tr-TR" sz="2800" dirty="0">
                <a:solidFill>
                  <a:srgbClr val="1469B2"/>
                </a:solidFill>
              </a:rPr>
              <a:t>artışı</a:t>
            </a:r>
            <a:r>
              <a:rPr lang="tr-TR" sz="2400" dirty="0">
                <a:solidFill>
                  <a:srgbClr val="1469B2"/>
                </a:solidFill>
              </a:rPr>
              <a:t> karşısında </a:t>
            </a:r>
            <a:r>
              <a:rPr lang="tr-TR" sz="2800" b="1" dirty="0">
                <a:solidFill>
                  <a:srgbClr val="1469B2"/>
                </a:solidFill>
              </a:rPr>
              <a:t>artması ya da azalması</a:t>
            </a:r>
            <a:r>
              <a:rPr lang="tr-TR" sz="2800" b="1" dirty="0">
                <a:solidFill>
                  <a:schemeClr val="tx1"/>
                </a:solidFill>
              </a:rPr>
              <a:t> </a:t>
            </a:r>
            <a:r>
              <a:rPr lang="tr-TR" sz="2400" b="0" dirty="0">
                <a:solidFill>
                  <a:schemeClr val="tx1"/>
                </a:solidFill>
              </a:rPr>
              <a:t>hangisinin büyük olduğuna, yani fiyattaki yüzde artışının mı yoksa talep edilen miktardaki yüzde düşüşün mü daha büyük olduğuna bağlıdır. </a:t>
            </a:r>
            <a:r>
              <a:rPr lang="tr-TR" sz="2400" dirty="0">
                <a:solidFill>
                  <a:srgbClr val="0066B3"/>
                </a:solidFill>
              </a:rPr>
              <a:t>(</a:t>
            </a:r>
            <a:r>
              <a:rPr lang="tr-TR" sz="2400" i="1" dirty="0">
                <a:solidFill>
                  <a:srgbClr val="0066B3"/>
                </a:solidFill>
              </a:rPr>
              <a:t>Talep esnekliğine bağlıdır</a:t>
            </a:r>
            <a:r>
              <a:rPr lang="tr-TR" sz="2400" dirty="0">
                <a:solidFill>
                  <a:srgbClr val="0066B3"/>
                </a:solidFill>
              </a:rPr>
              <a:t>)</a:t>
            </a:r>
          </a:p>
        </p:txBody>
      </p:sp>
      <p:sp>
        <p:nvSpPr>
          <p:cNvPr id="1270795" name="Rectangle 11"/>
          <p:cNvSpPr>
            <a:spLocks noChangeArrowheads="1"/>
          </p:cNvSpPr>
          <p:nvPr/>
        </p:nvSpPr>
        <p:spPr bwMode="auto">
          <a:xfrm>
            <a:off x="971600" y="4105275"/>
            <a:ext cx="7344816" cy="990600"/>
          </a:xfrm>
          <a:prstGeom prst="rect">
            <a:avLst/>
          </a:prstGeom>
          <a:noFill/>
          <a:ln w="9525">
            <a:noFill/>
            <a:miter lim="800000"/>
            <a:headEnd/>
            <a:tailEnd/>
          </a:ln>
        </p:spPr>
        <p:txBody>
          <a:bodyPr/>
          <a:lstStyle/>
          <a:p>
            <a:pPr algn="just"/>
            <a:r>
              <a:rPr lang="tr-TR" sz="2400" b="0" dirty="0">
                <a:solidFill>
                  <a:schemeClr val="tx1"/>
                </a:solidFill>
              </a:rPr>
              <a:t>Bir </a:t>
            </a:r>
            <a:r>
              <a:rPr lang="tr-TR" sz="3200" b="0" dirty="0">
                <a:solidFill>
                  <a:schemeClr val="tx1"/>
                </a:solidFill>
              </a:rPr>
              <a:t>fiyat artışı </a:t>
            </a:r>
            <a:r>
              <a:rPr lang="tr-TR" sz="2400" b="0" dirty="0">
                <a:solidFill>
                  <a:schemeClr val="tx1"/>
                </a:solidFill>
              </a:rPr>
              <a:t>sonrasında talep edilen miktardaki yüzde düşüşü fiyattaki yüzde artışından büyükse, toplam gelir düşecektir. </a:t>
            </a:r>
          </a:p>
        </p:txBody>
      </p:sp>
      <p:grpSp>
        <p:nvGrpSpPr>
          <p:cNvPr id="2" name="Group 12"/>
          <p:cNvGrpSpPr>
            <a:grpSpLocks/>
          </p:cNvGrpSpPr>
          <p:nvPr/>
        </p:nvGrpSpPr>
        <p:grpSpPr bwMode="auto">
          <a:xfrm>
            <a:off x="1562101" y="3124201"/>
            <a:ext cx="6019800" cy="685800"/>
            <a:chOff x="1200" y="1728"/>
            <a:chExt cx="3792" cy="432"/>
          </a:xfrm>
        </p:grpSpPr>
        <p:sp>
          <p:nvSpPr>
            <p:cNvPr id="8203" name="Text Box 13"/>
            <p:cNvSpPr txBox="1">
              <a:spLocks noChangeArrowheads="1"/>
            </p:cNvSpPr>
            <p:nvPr/>
          </p:nvSpPr>
          <p:spPr bwMode="auto">
            <a:xfrm>
              <a:off x="1200" y="1728"/>
              <a:ext cx="3792" cy="432"/>
            </a:xfrm>
            <a:prstGeom prst="rect">
              <a:avLst/>
            </a:prstGeom>
            <a:solidFill>
              <a:srgbClr val="DDECEB"/>
            </a:solidFill>
            <a:ln w="9525" algn="ctr">
              <a:noFill/>
              <a:miter lim="800000"/>
              <a:headEnd/>
              <a:tailEnd/>
            </a:ln>
          </p:spPr>
          <p:txBody>
            <a:bodyPr/>
            <a:lstStyle/>
            <a:p>
              <a:r>
                <a:rPr lang="tr-TR" sz="2000" b="0" dirty="0" smtClean="0">
                  <a:solidFill>
                    <a:schemeClr val="tx1"/>
                  </a:solidFill>
                </a:rPr>
                <a:t>Fiyat </a:t>
              </a:r>
              <a:r>
                <a:rPr lang="tr-TR" sz="2000" b="0" dirty="0">
                  <a:solidFill>
                    <a:schemeClr val="tx1"/>
                  </a:solidFill>
                </a:rPr>
                <a:t>artışının </a:t>
              </a:r>
              <a:r>
                <a:rPr lang="tr-TR" sz="2400" b="1" dirty="0" err="1">
                  <a:solidFill>
                    <a:srgbClr val="FF0000"/>
                  </a:solidFill>
                </a:rPr>
                <a:t>inelastik</a:t>
              </a:r>
              <a:r>
                <a:rPr lang="tr-TR" sz="2400" b="1" dirty="0">
                  <a:solidFill>
                    <a:srgbClr val="FF0000"/>
                  </a:solidFill>
                </a:rPr>
                <a:t> talebe</a:t>
              </a:r>
              <a:endParaRPr lang="tr-TR" sz="2000" b="1" dirty="0">
                <a:solidFill>
                  <a:srgbClr val="FF0000"/>
                </a:solidFill>
              </a:endParaRPr>
            </a:p>
            <a:p>
              <a:r>
                <a:rPr lang="tr-TR" sz="2000" b="0" dirty="0">
                  <a:solidFill>
                    <a:schemeClr val="tx1"/>
                  </a:solidFill>
                </a:rPr>
                <a:t>sahip olan ürün üzerine etkisi:</a:t>
              </a:r>
            </a:p>
          </p:txBody>
        </p:sp>
        <p:graphicFrame>
          <p:nvGraphicFramePr>
            <p:cNvPr id="8195" name="Object 14"/>
            <p:cNvGraphicFramePr>
              <a:graphicFrameLocks noChangeAspect="1"/>
            </p:cNvGraphicFramePr>
            <p:nvPr/>
          </p:nvGraphicFramePr>
          <p:xfrm>
            <a:off x="3408" y="1824"/>
            <a:ext cx="1440" cy="261"/>
          </p:xfrm>
          <a:graphic>
            <a:graphicData uri="http://schemas.openxmlformats.org/presentationml/2006/ole">
              <p:oleObj spid="_x0000_s177158" name="Equation" r:id="rId3" imgW="1257300" imgH="228600" progId="Equation.3">
                <p:embed/>
              </p:oleObj>
            </a:graphicData>
          </a:graphic>
        </p:graphicFrame>
      </p:grpSp>
      <p:grpSp>
        <p:nvGrpSpPr>
          <p:cNvPr id="3" name="Group 15"/>
          <p:cNvGrpSpPr>
            <a:grpSpLocks/>
          </p:cNvGrpSpPr>
          <p:nvPr/>
        </p:nvGrpSpPr>
        <p:grpSpPr bwMode="auto">
          <a:xfrm>
            <a:off x="1547664" y="5733256"/>
            <a:ext cx="6019800" cy="685800"/>
            <a:chOff x="1200" y="3168"/>
            <a:chExt cx="3792" cy="432"/>
          </a:xfrm>
        </p:grpSpPr>
        <p:sp>
          <p:nvSpPr>
            <p:cNvPr id="8202" name="Text Box 16"/>
            <p:cNvSpPr txBox="1">
              <a:spLocks noChangeArrowheads="1"/>
            </p:cNvSpPr>
            <p:nvPr/>
          </p:nvSpPr>
          <p:spPr bwMode="auto">
            <a:xfrm>
              <a:off x="1200" y="3168"/>
              <a:ext cx="3792" cy="432"/>
            </a:xfrm>
            <a:prstGeom prst="rect">
              <a:avLst/>
            </a:prstGeom>
            <a:solidFill>
              <a:srgbClr val="DDECEB"/>
            </a:solidFill>
            <a:ln w="9525" algn="ctr">
              <a:noFill/>
              <a:miter lim="800000"/>
              <a:headEnd/>
              <a:tailEnd/>
            </a:ln>
          </p:spPr>
          <p:txBody>
            <a:bodyPr/>
            <a:lstStyle/>
            <a:p>
              <a:r>
                <a:rPr lang="tr-TR" sz="2000" b="0" dirty="0" smtClean="0">
                  <a:solidFill>
                    <a:schemeClr val="tx1"/>
                  </a:solidFill>
                </a:rPr>
                <a:t>Fiyat </a:t>
              </a:r>
              <a:r>
                <a:rPr lang="tr-TR" sz="2000" b="0" dirty="0">
                  <a:solidFill>
                    <a:schemeClr val="tx1"/>
                  </a:solidFill>
                </a:rPr>
                <a:t>artışının </a:t>
              </a:r>
              <a:r>
                <a:rPr lang="tr-TR" sz="2400" b="1" dirty="0">
                  <a:solidFill>
                    <a:srgbClr val="FF0000"/>
                  </a:solidFill>
                </a:rPr>
                <a:t>esnek talebe</a:t>
              </a:r>
              <a:r>
                <a:rPr lang="tr-TR" sz="2400" b="1" dirty="0">
                  <a:solidFill>
                    <a:schemeClr val="tx1"/>
                  </a:solidFill>
                </a:rPr>
                <a:t> </a:t>
              </a:r>
              <a:endParaRPr lang="tr-TR" sz="2000" b="1" dirty="0">
                <a:solidFill>
                  <a:schemeClr val="tx1"/>
                </a:solidFill>
              </a:endParaRPr>
            </a:p>
            <a:p>
              <a:r>
                <a:rPr lang="tr-TR" sz="2000" b="0" dirty="0">
                  <a:solidFill>
                    <a:schemeClr val="tx1"/>
                  </a:solidFill>
                </a:rPr>
                <a:t>sahip ürün üzerine etkisi:</a:t>
              </a:r>
            </a:p>
          </p:txBody>
        </p:sp>
        <p:graphicFrame>
          <p:nvGraphicFramePr>
            <p:cNvPr id="8194" name="Object 17"/>
            <p:cNvGraphicFramePr>
              <a:graphicFrameLocks noChangeAspect="1"/>
            </p:cNvGraphicFramePr>
            <p:nvPr/>
          </p:nvGraphicFramePr>
          <p:xfrm>
            <a:off x="3408" y="3264"/>
            <a:ext cx="1440" cy="261"/>
          </p:xfrm>
          <a:graphic>
            <a:graphicData uri="http://schemas.openxmlformats.org/presentationml/2006/ole">
              <p:oleObj spid="_x0000_s177159" name="Equation" r:id="rId4" imgW="1257300" imgH="228600" progId="Equation.3">
                <p:embed/>
              </p:oleObj>
            </a:graphicData>
          </a:graphic>
        </p:graphicFrame>
      </p:grpSp>
      <p:sp>
        <p:nvSpPr>
          <p:cNvPr id="10" name="Slide Number Placeholder 4"/>
          <p:cNvSpPr txBox="1">
            <a:spLocks/>
          </p:cNvSpPr>
          <p:nvPr/>
        </p:nvSpPr>
        <p:spPr>
          <a:xfrm>
            <a:off x="146304" y="6210300"/>
            <a:ext cx="609272"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BDE0F-F98A-4518-A463-A7AB67FFA164}"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10 Dikdörtgen"/>
          <p:cNvSpPr/>
          <p:nvPr/>
        </p:nvSpPr>
        <p:spPr>
          <a:xfrm>
            <a:off x="3563888" y="260648"/>
            <a:ext cx="1734129" cy="923330"/>
          </a:xfrm>
          <a:prstGeom prst="rect">
            <a:avLst/>
          </a:prstGeom>
        </p:spPr>
        <p:txBody>
          <a:bodyPr wrap="none">
            <a:spAutoFit/>
          </a:bodyPr>
          <a:lstStyle/>
          <a:p>
            <a:r>
              <a:rPr lang="tr-TR" sz="5400" b="1" dirty="0" smtClean="0">
                <a:solidFill>
                  <a:srgbClr val="1469B2"/>
                </a:solidFill>
              </a:rPr>
              <a:t>Fiyat</a:t>
            </a:r>
            <a:r>
              <a:rPr lang="tr-TR" sz="4800" b="1" dirty="0" smtClean="0">
                <a:solidFill>
                  <a:srgbClr val="1469B2"/>
                </a:solidFill>
              </a:rPr>
              <a:t> </a:t>
            </a:r>
            <a:endParaRPr lang="tr-TR" sz="5400" b="1" dirty="0"/>
          </a:p>
        </p:txBody>
      </p:sp>
      <p:sp>
        <p:nvSpPr>
          <p:cNvPr id="12" name="11 Yukarı Ok"/>
          <p:cNvSpPr/>
          <p:nvPr/>
        </p:nvSpPr>
        <p:spPr>
          <a:xfrm>
            <a:off x="5148064" y="116632"/>
            <a:ext cx="1080120" cy="936104"/>
          </a:xfrm>
          <a:prstGeom prst="upArrow">
            <a:avLst/>
          </a:prstGeom>
          <a:solidFill>
            <a:srgbClr val="6CF60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0794"/>
                                        </p:tgtEl>
                                        <p:attrNameLst>
                                          <p:attrName>style.visibility</p:attrName>
                                        </p:attrNameLst>
                                      </p:cBhvr>
                                      <p:to>
                                        <p:strVal val="visible"/>
                                      </p:to>
                                    </p:set>
                                    <p:animEffect transition="in" filter="wipe(left)">
                                      <p:cBhvr>
                                        <p:cTn id="7" dur="500"/>
                                        <p:tgtEl>
                                          <p:spTgt spid="1270794"/>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70795"/>
                                        </p:tgtEl>
                                        <p:attrNameLst>
                                          <p:attrName>style.visibility</p:attrName>
                                        </p:attrNameLst>
                                      </p:cBhvr>
                                      <p:to>
                                        <p:strVal val="visible"/>
                                      </p:to>
                                    </p:set>
                                    <p:animEffect transition="in" filter="wipe(left)">
                                      <p:cBhvr>
                                        <p:cTn id="17" dur="500"/>
                                        <p:tgtEl>
                                          <p:spTgt spid="1270795"/>
                                        </p:tgtEl>
                                      </p:cBhvr>
                                    </p:animEffect>
                                  </p:childTnLst>
                                </p:cTn>
                              </p:par>
                            </p:childTnLst>
                          </p:cTn>
                        </p:par>
                        <p:par>
                          <p:cTn id="18" fill="hold" nodeType="afterGroup">
                            <p:stCondLst>
                              <p:cond delay="500"/>
                            </p:stCondLst>
                            <p:childTnLst>
                              <p:par>
                                <p:cTn id="19" presetID="17" presetClass="entr" presetSubtype="1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794" grpId="0"/>
      <p:bldP spid="127079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1820" name="Rectangle 12"/>
          <p:cNvSpPr>
            <a:spLocks noChangeArrowheads="1"/>
          </p:cNvSpPr>
          <p:nvPr/>
        </p:nvSpPr>
        <p:spPr bwMode="auto">
          <a:xfrm>
            <a:off x="611560" y="1269157"/>
            <a:ext cx="8208912" cy="1511771"/>
          </a:xfrm>
          <a:prstGeom prst="rect">
            <a:avLst/>
          </a:prstGeom>
          <a:noFill/>
          <a:ln w="9525">
            <a:noFill/>
            <a:miter lim="800000"/>
            <a:headEnd/>
            <a:tailEnd/>
          </a:ln>
        </p:spPr>
        <p:txBody>
          <a:bodyPr/>
          <a:lstStyle/>
          <a:p>
            <a:pPr>
              <a:buFont typeface="Wingdings" pitchFamily="2" charset="2"/>
              <a:buChar char="ü"/>
            </a:pPr>
            <a:r>
              <a:rPr lang="tr-TR" sz="3600" b="0" dirty="0">
                <a:solidFill>
                  <a:schemeClr val="tx1"/>
                </a:solidFill>
              </a:rPr>
              <a:t>Fiyat indirimi </a:t>
            </a:r>
            <a:r>
              <a:rPr lang="tr-TR" sz="2400" b="0" dirty="0" smtClean="0">
                <a:solidFill>
                  <a:schemeClr val="tx1"/>
                </a:solidFill>
              </a:rPr>
              <a:t>durumunda da </a:t>
            </a:r>
            <a:r>
              <a:rPr lang="tr-TR" sz="2400" b="0" dirty="0">
                <a:solidFill>
                  <a:schemeClr val="tx1"/>
                </a:solidFill>
              </a:rPr>
              <a:t>tersi </a:t>
            </a:r>
            <a:r>
              <a:rPr lang="tr-TR" sz="2400" b="0" dirty="0" smtClean="0">
                <a:solidFill>
                  <a:schemeClr val="tx1"/>
                </a:solidFill>
              </a:rPr>
              <a:t>geçerlidir</a:t>
            </a:r>
            <a:r>
              <a:rPr lang="tr-TR" sz="2400" b="0" dirty="0">
                <a:solidFill>
                  <a:schemeClr val="tx1"/>
                </a:solidFill>
              </a:rPr>
              <a:t>. </a:t>
            </a:r>
            <a:endParaRPr lang="tr-TR" sz="2400" b="0" dirty="0" smtClean="0">
              <a:solidFill>
                <a:schemeClr val="tx1"/>
              </a:solidFill>
            </a:endParaRPr>
          </a:p>
          <a:p>
            <a:endParaRPr lang="tr-TR" sz="2400" b="0" dirty="0" smtClean="0">
              <a:solidFill>
                <a:schemeClr val="tx1"/>
              </a:solidFill>
            </a:endParaRPr>
          </a:p>
          <a:p>
            <a:r>
              <a:rPr lang="tr-TR" sz="2400" b="1" dirty="0" smtClean="0">
                <a:solidFill>
                  <a:schemeClr val="tx1"/>
                </a:solidFill>
              </a:rPr>
              <a:t>Talep </a:t>
            </a:r>
            <a:r>
              <a:rPr lang="tr-TR" sz="2400" b="1" dirty="0">
                <a:solidFill>
                  <a:schemeClr val="tx1"/>
                </a:solidFill>
              </a:rPr>
              <a:t>esnek </a:t>
            </a:r>
            <a:r>
              <a:rPr lang="tr-TR" sz="2400" b="0" dirty="0">
                <a:solidFill>
                  <a:schemeClr val="tx1"/>
                </a:solidFill>
              </a:rPr>
              <a:t>olduğunda, fiyatta bir </a:t>
            </a:r>
            <a:r>
              <a:rPr lang="tr-TR" sz="2400" b="0" dirty="0" smtClean="0">
                <a:solidFill>
                  <a:schemeClr val="tx1"/>
                </a:solidFill>
              </a:rPr>
              <a:t>indirim; geliri (</a:t>
            </a:r>
            <a:r>
              <a:rPr lang="tr-TR" sz="2400" b="0" i="1" dirty="0" smtClean="0">
                <a:solidFill>
                  <a:schemeClr val="tx1"/>
                </a:solidFill>
              </a:rPr>
              <a:t>hasılatı</a:t>
            </a:r>
            <a:r>
              <a:rPr lang="tr-TR" sz="2400" b="0" dirty="0" smtClean="0">
                <a:solidFill>
                  <a:schemeClr val="tx1"/>
                </a:solidFill>
              </a:rPr>
              <a:t>) </a:t>
            </a:r>
            <a:r>
              <a:rPr lang="tr-TR" sz="2400" b="0" dirty="0">
                <a:solidFill>
                  <a:schemeClr val="tx1"/>
                </a:solidFill>
              </a:rPr>
              <a:t>artırır:</a:t>
            </a:r>
          </a:p>
        </p:txBody>
      </p:sp>
      <p:sp>
        <p:nvSpPr>
          <p:cNvPr id="1271821" name="Rectangle 13"/>
          <p:cNvSpPr>
            <a:spLocks noChangeArrowheads="1"/>
          </p:cNvSpPr>
          <p:nvPr/>
        </p:nvSpPr>
        <p:spPr bwMode="auto">
          <a:xfrm>
            <a:off x="683568" y="4327376"/>
            <a:ext cx="7560840" cy="685800"/>
          </a:xfrm>
          <a:prstGeom prst="rect">
            <a:avLst/>
          </a:prstGeom>
          <a:noFill/>
          <a:ln w="9525">
            <a:noFill/>
            <a:miter lim="800000"/>
            <a:headEnd/>
            <a:tailEnd/>
          </a:ln>
        </p:spPr>
        <p:txBody>
          <a:bodyPr/>
          <a:lstStyle/>
          <a:p>
            <a:r>
              <a:rPr lang="tr-TR" sz="2400" b="1" dirty="0">
                <a:solidFill>
                  <a:schemeClr val="tx1"/>
                </a:solidFill>
              </a:rPr>
              <a:t>Talep </a:t>
            </a:r>
            <a:r>
              <a:rPr lang="tr-TR" sz="2400" b="1" dirty="0" err="1">
                <a:solidFill>
                  <a:schemeClr val="tx1"/>
                </a:solidFill>
              </a:rPr>
              <a:t>inelastik</a:t>
            </a:r>
            <a:r>
              <a:rPr lang="tr-TR" sz="2400" b="1" dirty="0">
                <a:solidFill>
                  <a:schemeClr val="tx1"/>
                </a:solidFill>
              </a:rPr>
              <a:t> </a:t>
            </a:r>
            <a:r>
              <a:rPr lang="tr-TR" sz="2400" b="0" dirty="0">
                <a:solidFill>
                  <a:schemeClr val="tx1"/>
                </a:solidFill>
              </a:rPr>
              <a:t>olduğunda, fiyatta bir indirim geliri düşürür:</a:t>
            </a:r>
          </a:p>
        </p:txBody>
      </p:sp>
      <p:grpSp>
        <p:nvGrpSpPr>
          <p:cNvPr id="2" name="Group 20"/>
          <p:cNvGrpSpPr>
            <a:grpSpLocks/>
          </p:cNvGrpSpPr>
          <p:nvPr/>
        </p:nvGrpSpPr>
        <p:grpSpPr bwMode="auto">
          <a:xfrm>
            <a:off x="1403648" y="2743200"/>
            <a:ext cx="5943600" cy="685800"/>
            <a:chOff x="1296" y="1765"/>
            <a:chExt cx="3744" cy="432"/>
          </a:xfrm>
        </p:grpSpPr>
        <p:sp>
          <p:nvSpPr>
            <p:cNvPr id="9227" name="Text Box 15"/>
            <p:cNvSpPr txBox="1">
              <a:spLocks noChangeArrowheads="1"/>
            </p:cNvSpPr>
            <p:nvPr/>
          </p:nvSpPr>
          <p:spPr bwMode="auto">
            <a:xfrm>
              <a:off x="1296" y="1765"/>
              <a:ext cx="3744" cy="432"/>
            </a:xfrm>
            <a:prstGeom prst="rect">
              <a:avLst/>
            </a:prstGeom>
            <a:solidFill>
              <a:srgbClr val="DDECEB"/>
            </a:solidFill>
            <a:ln w="9525" algn="ctr">
              <a:noFill/>
              <a:miter lim="800000"/>
              <a:headEnd/>
              <a:tailEnd/>
            </a:ln>
          </p:spPr>
          <p:txBody>
            <a:bodyPr/>
            <a:lstStyle/>
            <a:p>
              <a:r>
                <a:rPr lang="tr-TR" sz="2000" b="0" dirty="0" smtClean="0">
                  <a:solidFill>
                    <a:schemeClr val="tx1"/>
                  </a:solidFill>
                </a:rPr>
                <a:t>Fiyat </a:t>
              </a:r>
              <a:r>
                <a:rPr lang="tr-TR" sz="2000" b="0" dirty="0">
                  <a:solidFill>
                    <a:schemeClr val="tx1"/>
                  </a:solidFill>
                </a:rPr>
                <a:t>düşüşünün </a:t>
              </a:r>
              <a:r>
                <a:rPr lang="tr-TR" sz="2000" b="1" dirty="0">
                  <a:solidFill>
                    <a:srgbClr val="FF0000"/>
                  </a:solidFill>
                </a:rPr>
                <a:t>esnek</a:t>
              </a:r>
              <a:r>
                <a:rPr lang="tr-TR" sz="2000" dirty="0">
                  <a:solidFill>
                    <a:srgbClr val="FF0000"/>
                  </a:solidFill>
                </a:rPr>
                <a:t> </a:t>
              </a:r>
              <a:r>
                <a:rPr lang="tr-TR" sz="2000" dirty="0"/>
                <a:t>talebe</a:t>
              </a:r>
            </a:p>
            <a:p>
              <a:r>
                <a:rPr lang="tr-TR" sz="2000" b="0" dirty="0">
                  <a:solidFill>
                    <a:schemeClr val="tx1"/>
                  </a:solidFill>
                </a:rPr>
                <a:t>sahip ürün üzerine etkisi:</a:t>
              </a:r>
            </a:p>
          </p:txBody>
        </p:sp>
        <p:graphicFrame>
          <p:nvGraphicFramePr>
            <p:cNvPr id="9219" name="Object 16"/>
            <p:cNvGraphicFramePr>
              <a:graphicFrameLocks noChangeAspect="1"/>
            </p:cNvGraphicFramePr>
            <p:nvPr/>
          </p:nvGraphicFramePr>
          <p:xfrm>
            <a:off x="3504" y="1867"/>
            <a:ext cx="1440" cy="261"/>
          </p:xfrm>
          <a:graphic>
            <a:graphicData uri="http://schemas.openxmlformats.org/presentationml/2006/ole">
              <p:oleObj spid="_x0000_s178182" name="Equation" r:id="rId3" imgW="1257300" imgH="228600" progId="Equation.3">
                <p:embed/>
              </p:oleObj>
            </a:graphicData>
          </a:graphic>
        </p:graphicFrame>
      </p:grpSp>
      <p:grpSp>
        <p:nvGrpSpPr>
          <p:cNvPr id="3" name="Group 21"/>
          <p:cNvGrpSpPr>
            <a:grpSpLocks/>
          </p:cNvGrpSpPr>
          <p:nvPr/>
        </p:nvGrpSpPr>
        <p:grpSpPr bwMode="auto">
          <a:xfrm>
            <a:off x="2032248" y="5047456"/>
            <a:ext cx="5943600" cy="685800"/>
            <a:chOff x="1296" y="3264"/>
            <a:chExt cx="3744" cy="432"/>
          </a:xfrm>
        </p:grpSpPr>
        <p:sp>
          <p:nvSpPr>
            <p:cNvPr id="9226" name="Text Box 18"/>
            <p:cNvSpPr txBox="1">
              <a:spLocks noChangeArrowheads="1"/>
            </p:cNvSpPr>
            <p:nvPr/>
          </p:nvSpPr>
          <p:spPr bwMode="auto">
            <a:xfrm>
              <a:off x="1296" y="3264"/>
              <a:ext cx="3744" cy="432"/>
            </a:xfrm>
            <a:prstGeom prst="rect">
              <a:avLst/>
            </a:prstGeom>
            <a:solidFill>
              <a:srgbClr val="DDECEB"/>
            </a:solidFill>
            <a:ln w="9525" algn="ctr">
              <a:noFill/>
              <a:miter lim="800000"/>
              <a:headEnd/>
              <a:tailEnd/>
            </a:ln>
          </p:spPr>
          <p:txBody>
            <a:bodyPr/>
            <a:lstStyle/>
            <a:p>
              <a:r>
                <a:rPr lang="tr-TR" sz="2000" b="0" dirty="0" smtClean="0">
                  <a:solidFill>
                    <a:schemeClr val="tx1"/>
                  </a:solidFill>
                </a:rPr>
                <a:t>Fiyat </a:t>
              </a:r>
              <a:r>
                <a:rPr lang="tr-TR" sz="2000" b="0" dirty="0">
                  <a:solidFill>
                    <a:schemeClr val="tx1"/>
                  </a:solidFill>
                </a:rPr>
                <a:t>düşüşünün </a:t>
              </a:r>
              <a:r>
                <a:rPr lang="tr-TR" sz="2000" b="1" dirty="0">
                  <a:solidFill>
                    <a:srgbClr val="FF0000"/>
                  </a:solidFill>
                </a:rPr>
                <a:t>esnek</a:t>
              </a:r>
              <a:r>
                <a:rPr lang="tr-TR" sz="2000" dirty="0">
                  <a:solidFill>
                    <a:srgbClr val="FF0000"/>
                  </a:solidFill>
                </a:rPr>
                <a:t> </a:t>
              </a:r>
              <a:r>
                <a:rPr lang="tr-TR" sz="2000" b="1" dirty="0">
                  <a:solidFill>
                    <a:srgbClr val="FF0000"/>
                  </a:solidFill>
                </a:rPr>
                <a:t>olmayan</a:t>
              </a:r>
              <a:r>
                <a:rPr lang="tr-TR" sz="2000" b="1" dirty="0">
                  <a:solidFill>
                    <a:schemeClr val="tx1"/>
                  </a:solidFill>
                </a:rPr>
                <a:t> </a:t>
              </a:r>
            </a:p>
            <a:p>
              <a:r>
                <a:rPr lang="tr-TR" sz="2000" b="0" dirty="0">
                  <a:solidFill>
                    <a:schemeClr val="tx1"/>
                  </a:solidFill>
                </a:rPr>
                <a:t>talebe sahip ürün üzerine etkisi :</a:t>
              </a:r>
            </a:p>
          </p:txBody>
        </p:sp>
        <p:graphicFrame>
          <p:nvGraphicFramePr>
            <p:cNvPr id="9218" name="Object 19"/>
            <p:cNvGraphicFramePr>
              <a:graphicFrameLocks noChangeAspect="1"/>
            </p:cNvGraphicFramePr>
            <p:nvPr/>
          </p:nvGraphicFramePr>
          <p:xfrm>
            <a:off x="3504" y="3360"/>
            <a:ext cx="1440" cy="261"/>
          </p:xfrm>
          <a:graphic>
            <a:graphicData uri="http://schemas.openxmlformats.org/presentationml/2006/ole">
              <p:oleObj spid="_x0000_s178183" name="Equation" r:id="rId4" imgW="1257300" imgH="228600" progId="Equation.3">
                <p:embed/>
              </p:oleObj>
            </a:graphicData>
          </a:graphic>
        </p:graphicFrame>
      </p:grpSp>
      <p:sp>
        <p:nvSpPr>
          <p:cNvPr id="10" name="9 Dikdörtgen"/>
          <p:cNvSpPr/>
          <p:nvPr/>
        </p:nvSpPr>
        <p:spPr>
          <a:xfrm>
            <a:off x="1783160" y="3441194"/>
            <a:ext cx="5598368" cy="707886"/>
          </a:xfrm>
          <a:prstGeom prst="rect">
            <a:avLst/>
          </a:prstGeom>
        </p:spPr>
        <p:txBody>
          <a:bodyPr wrap="square">
            <a:spAutoFit/>
          </a:bodyPr>
          <a:lstStyle/>
          <a:p>
            <a:pPr algn="r"/>
            <a:r>
              <a:rPr lang="tr-TR" sz="2400" dirty="0" smtClean="0"/>
              <a:t>e</a:t>
            </a:r>
            <a:r>
              <a:rPr lang="tr-TR" sz="2400" baseline="-25000" dirty="0" smtClean="0"/>
              <a:t>t</a:t>
            </a:r>
            <a:r>
              <a:rPr lang="tr-TR" sz="2400" dirty="0" smtClean="0"/>
              <a:t>&gt;1 ise </a:t>
            </a:r>
            <a:r>
              <a:rPr lang="tr-TR" sz="1400" dirty="0" smtClean="0"/>
              <a:t>(1’den büyükse), </a:t>
            </a:r>
            <a:r>
              <a:rPr lang="tr-TR" sz="1600" dirty="0" smtClean="0"/>
              <a:t>Esnek Talep (E</a:t>
            </a:r>
            <a:r>
              <a:rPr lang="en-US" sz="1600" dirty="0" err="1" smtClean="0"/>
              <a:t>lastic</a:t>
            </a:r>
            <a:r>
              <a:rPr lang="en-US" sz="1600" dirty="0" smtClean="0"/>
              <a:t> Demand</a:t>
            </a:r>
            <a:r>
              <a:rPr lang="tr-TR" sz="1600" dirty="0" smtClean="0"/>
              <a:t>)</a:t>
            </a:r>
            <a:endParaRPr lang="tr-TR" sz="1200" dirty="0" smtClean="0"/>
          </a:p>
          <a:p>
            <a:pPr lvl="1" algn="r">
              <a:buFont typeface="Arial" pitchFamily="34" charset="0"/>
              <a:buChar char="•"/>
            </a:pPr>
            <a:r>
              <a:rPr lang="tr-TR" sz="1600" dirty="0" smtClean="0">
                <a:sym typeface="Symbol" pitchFamily="18" charset="2"/>
              </a:rPr>
              <a:t>Toplam hasılat </a:t>
            </a:r>
            <a:r>
              <a:rPr lang="en-US" sz="1600" dirty="0" smtClean="0">
                <a:sym typeface="Symbol" pitchFamily="18" charset="2"/>
              </a:rPr>
              <a:t>(P*Q) </a:t>
            </a:r>
            <a:r>
              <a:rPr lang="tr-TR" sz="1600" dirty="0" smtClean="0">
                <a:sym typeface="Symbol" pitchFamily="18" charset="2"/>
              </a:rPr>
              <a:t>fiyat arttığı zaman azalır.</a:t>
            </a:r>
            <a:endParaRPr lang="en-US" sz="1600" dirty="0" smtClean="0">
              <a:sym typeface="Symbol" pitchFamily="18" charset="2"/>
            </a:endParaRPr>
          </a:p>
        </p:txBody>
      </p:sp>
      <p:sp>
        <p:nvSpPr>
          <p:cNvPr id="11" name="10 Dikdörtgen"/>
          <p:cNvSpPr/>
          <p:nvPr/>
        </p:nvSpPr>
        <p:spPr>
          <a:xfrm>
            <a:off x="2646040" y="5877272"/>
            <a:ext cx="5454352" cy="707886"/>
          </a:xfrm>
          <a:prstGeom prst="rect">
            <a:avLst/>
          </a:prstGeom>
        </p:spPr>
        <p:txBody>
          <a:bodyPr wrap="square">
            <a:spAutoFit/>
          </a:bodyPr>
          <a:lstStyle/>
          <a:p>
            <a:pPr algn="r"/>
            <a:r>
              <a:rPr lang="tr-TR" sz="2400" dirty="0" smtClean="0"/>
              <a:t>0&lt;e</a:t>
            </a:r>
            <a:r>
              <a:rPr lang="tr-TR" sz="2400" baseline="-25000" dirty="0" smtClean="0"/>
              <a:t>t</a:t>
            </a:r>
            <a:r>
              <a:rPr lang="tr-TR" sz="2400" dirty="0" smtClean="0"/>
              <a:t>&lt;1 ise, </a:t>
            </a:r>
            <a:r>
              <a:rPr lang="tr-TR" dirty="0" smtClean="0"/>
              <a:t>Esnek Olmayan Talep (</a:t>
            </a:r>
            <a:r>
              <a:rPr lang="en-US" dirty="0" smtClean="0"/>
              <a:t>Inelastic Demand</a:t>
            </a:r>
            <a:r>
              <a:rPr lang="tr-TR" dirty="0" smtClean="0"/>
              <a:t>)</a:t>
            </a:r>
            <a:endParaRPr lang="tr-TR" sz="1400" dirty="0" smtClean="0"/>
          </a:p>
          <a:p>
            <a:pPr lvl="1" algn="r">
              <a:buFont typeface="Arial" pitchFamily="34" charset="0"/>
              <a:buChar char="•"/>
            </a:pPr>
            <a:r>
              <a:rPr lang="tr-TR" sz="1600" dirty="0" smtClean="0">
                <a:sym typeface="Symbol" pitchFamily="18" charset="2"/>
              </a:rPr>
              <a:t>Toplam harcama </a:t>
            </a:r>
            <a:r>
              <a:rPr lang="en-US" sz="1600" dirty="0" smtClean="0">
                <a:sym typeface="Symbol" pitchFamily="18" charset="2"/>
              </a:rPr>
              <a:t>(P*Q) </a:t>
            </a:r>
            <a:r>
              <a:rPr lang="tr-TR" sz="1600" dirty="0" smtClean="0">
                <a:sym typeface="Symbol" pitchFamily="18" charset="2"/>
              </a:rPr>
              <a:t>fiyat arttığı zaman artar</a:t>
            </a:r>
            <a:r>
              <a:rPr lang="tr-TR" sz="1100" dirty="0" smtClean="0">
                <a:sym typeface="Symbol" pitchFamily="18" charset="2"/>
              </a:rPr>
              <a:t>.</a:t>
            </a:r>
          </a:p>
        </p:txBody>
      </p:sp>
      <p:sp>
        <p:nvSpPr>
          <p:cNvPr id="12" name="Slide Number Placeholder 4"/>
          <p:cNvSpPr txBox="1">
            <a:spLocks/>
          </p:cNvSpPr>
          <p:nvPr/>
        </p:nvSpPr>
        <p:spPr>
          <a:xfrm>
            <a:off x="146304" y="6210300"/>
            <a:ext cx="609272"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BDE0F-F98A-4518-A463-A7AB67FFA164}"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3" name="12 Dikdörtgen"/>
          <p:cNvSpPr/>
          <p:nvPr/>
        </p:nvSpPr>
        <p:spPr>
          <a:xfrm>
            <a:off x="3563888" y="260648"/>
            <a:ext cx="1734129" cy="923330"/>
          </a:xfrm>
          <a:prstGeom prst="rect">
            <a:avLst/>
          </a:prstGeom>
        </p:spPr>
        <p:txBody>
          <a:bodyPr wrap="none">
            <a:spAutoFit/>
          </a:bodyPr>
          <a:lstStyle/>
          <a:p>
            <a:r>
              <a:rPr lang="tr-TR" sz="5400" b="1" dirty="0" smtClean="0">
                <a:solidFill>
                  <a:srgbClr val="1469B2"/>
                </a:solidFill>
              </a:rPr>
              <a:t>Fiyat</a:t>
            </a:r>
            <a:r>
              <a:rPr lang="tr-TR" sz="4800" b="1" dirty="0" smtClean="0">
                <a:solidFill>
                  <a:srgbClr val="1469B2"/>
                </a:solidFill>
              </a:rPr>
              <a:t> </a:t>
            </a:r>
            <a:endParaRPr lang="tr-TR" sz="5400" b="1" dirty="0"/>
          </a:p>
        </p:txBody>
      </p:sp>
      <p:sp>
        <p:nvSpPr>
          <p:cNvPr id="14" name="13 Aşağı Ok"/>
          <p:cNvSpPr/>
          <p:nvPr/>
        </p:nvSpPr>
        <p:spPr>
          <a:xfrm>
            <a:off x="5076056" y="332656"/>
            <a:ext cx="1080120" cy="936104"/>
          </a:xfrm>
          <a:prstGeom prst="downArrow">
            <a:avLst/>
          </a:prstGeom>
          <a:solidFill>
            <a:srgbClr val="FF0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1820"/>
                                        </p:tgtEl>
                                        <p:attrNameLst>
                                          <p:attrName>style.visibility</p:attrName>
                                        </p:attrNameLst>
                                      </p:cBhvr>
                                      <p:to>
                                        <p:strVal val="visible"/>
                                      </p:to>
                                    </p:set>
                                    <p:animEffect transition="in" filter="wipe(left)">
                                      <p:cBhvr>
                                        <p:cTn id="7" dur="500"/>
                                        <p:tgtEl>
                                          <p:spTgt spid="1271820"/>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71821"/>
                                        </p:tgtEl>
                                        <p:attrNameLst>
                                          <p:attrName>style.visibility</p:attrName>
                                        </p:attrNameLst>
                                      </p:cBhvr>
                                      <p:to>
                                        <p:strVal val="visible"/>
                                      </p:to>
                                    </p:set>
                                    <p:animEffect transition="in" filter="wipe(left)">
                                      <p:cBhvr>
                                        <p:cTn id="21" dur="500"/>
                                        <p:tgtEl>
                                          <p:spTgt spid="1271821"/>
                                        </p:tgtEl>
                                      </p:cBhvr>
                                    </p:animEffect>
                                  </p:childTnLst>
                                </p:cTn>
                              </p:par>
                            </p:childTnLst>
                          </p:cTn>
                        </p:par>
                        <p:par>
                          <p:cTn id="22" fill="hold" nodeType="afterGroup">
                            <p:stCondLst>
                              <p:cond delay="5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820" grpId="0"/>
      <p:bldP spid="1271821"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sz="quarter" idx="1"/>
          </p:nvPr>
        </p:nvSpPr>
        <p:spPr>
          <a:xfrm>
            <a:off x="457200" y="1916831"/>
            <a:ext cx="8218488" cy="4464497"/>
          </a:xfrm>
        </p:spPr>
        <p:txBody>
          <a:bodyPr>
            <a:normAutofit lnSpcReduction="10000"/>
          </a:bodyPr>
          <a:lstStyle/>
          <a:p>
            <a:pPr algn="r">
              <a:buNone/>
            </a:pPr>
            <a:r>
              <a:rPr lang="tr-TR" sz="2000" b="1" dirty="0">
                <a:latin typeface="Times New Roman" pitchFamily="18" charset="0"/>
              </a:rPr>
              <a:t>Talep(</a:t>
            </a:r>
            <a:r>
              <a:rPr lang="tr-TR" sz="1800" b="1" dirty="0" err="1">
                <a:latin typeface="Times New Roman" pitchFamily="18" charset="0"/>
              </a:rPr>
              <a:t>demand</a:t>
            </a:r>
            <a:r>
              <a:rPr lang="tr-TR" sz="2000" b="1" dirty="0">
                <a:latin typeface="Times New Roman" pitchFamily="18" charset="0"/>
              </a:rPr>
              <a:t>): </a:t>
            </a:r>
            <a:r>
              <a:rPr lang="tr-TR" sz="1800" dirty="0">
                <a:latin typeface="Times New Roman" pitchFamily="18" charset="0"/>
              </a:rPr>
              <a:t>Satın alma gücüyle desteklenen istektir</a:t>
            </a:r>
            <a:r>
              <a:rPr lang="tr-TR" sz="1800" dirty="0" smtClean="0">
                <a:latin typeface="Times New Roman" pitchFamily="18" charset="0"/>
              </a:rPr>
              <a:t>.</a:t>
            </a:r>
            <a:endParaRPr lang="tr-TR" sz="2400" dirty="0" smtClean="0">
              <a:latin typeface="Times New Roman" pitchFamily="18" charset="0"/>
            </a:endParaRPr>
          </a:p>
          <a:p>
            <a:pPr>
              <a:buNone/>
            </a:pPr>
            <a:endParaRPr lang="tr-TR" sz="2400" dirty="0">
              <a:latin typeface="Times New Roman" pitchFamily="18" charset="0"/>
            </a:endParaRPr>
          </a:p>
          <a:p>
            <a:pPr>
              <a:buNone/>
            </a:pPr>
            <a:r>
              <a:rPr lang="tr-TR" b="1" i="1" dirty="0">
                <a:latin typeface="Times New Roman" pitchFamily="18" charset="0"/>
              </a:rPr>
              <a:t>Talebi etkileyen faktörler:</a:t>
            </a:r>
            <a:endParaRPr lang="tr-TR" dirty="0">
              <a:latin typeface="Times New Roman" pitchFamily="18" charset="0"/>
            </a:endParaRPr>
          </a:p>
          <a:p>
            <a:pPr>
              <a:buFont typeface="Wingdings" pitchFamily="2" charset="2"/>
              <a:buChar char="ü"/>
            </a:pPr>
            <a:r>
              <a:rPr lang="tr-TR" sz="2400" dirty="0">
                <a:latin typeface="Times New Roman" pitchFamily="18" charset="0"/>
              </a:rPr>
              <a:t>Malın fiyatı (ters etki)</a:t>
            </a:r>
          </a:p>
          <a:p>
            <a:pPr>
              <a:buFont typeface="Wingdings" pitchFamily="2" charset="2"/>
              <a:buChar char="ü"/>
            </a:pPr>
            <a:r>
              <a:rPr lang="tr-TR" sz="2400" dirty="0">
                <a:latin typeface="Times New Roman" pitchFamily="18" charset="0"/>
              </a:rPr>
              <a:t>Parasal gelir (doğrusal etki)</a:t>
            </a:r>
          </a:p>
          <a:p>
            <a:pPr>
              <a:buFont typeface="Wingdings" pitchFamily="2" charset="2"/>
              <a:buChar char="ü"/>
            </a:pPr>
            <a:r>
              <a:rPr lang="tr-TR" sz="2400" dirty="0">
                <a:latin typeface="Times New Roman" pitchFamily="18" charset="0"/>
              </a:rPr>
              <a:t>İkame malların fiyatları (doğrusal etki)</a:t>
            </a:r>
          </a:p>
          <a:p>
            <a:pPr>
              <a:buFont typeface="Wingdings" pitchFamily="2" charset="2"/>
              <a:buChar char="ü"/>
            </a:pPr>
            <a:r>
              <a:rPr lang="tr-TR" sz="2400" dirty="0">
                <a:latin typeface="Times New Roman" pitchFamily="18" charset="0"/>
              </a:rPr>
              <a:t>Tamamlayıcı malların fiyatları (ters etki</a:t>
            </a:r>
            <a:r>
              <a:rPr lang="tr-TR" sz="2400" dirty="0" smtClean="0">
                <a:latin typeface="Times New Roman" pitchFamily="18" charset="0"/>
              </a:rPr>
              <a:t>)</a:t>
            </a:r>
          </a:p>
          <a:p>
            <a:pPr>
              <a:buFont typeface="Wingdings" pitchFamily="2" charset="2"/>
              <a:buChar char="ü"/>
            </a:pPr>
            <a:r>
              <a:rPr lang="tr-TR" sz="2400" dirty="0" smtClean="0">
                <a:latin typeface="Times New Roman" pitchFamily="18" charset="0"/>
              </a:rPr>
              <a:t>Reel faiz oranı (ters etki)</a:t>
            </a:r>
          </a:p>
          <a:p>
            <a:pPr>
              <a:buFont typeface="Wingdings" pitchFamily="2" charset="2"/>
              <a:buChar char="ü"/>
            </a:pPr>
            <a:r>
              <a:rPr lang="tr-TR" sz="2400" dirty="0" smtClean="0">
                <a:latin typeface="Times New Roman" pitchFamily="18" charset="0"/>
              </a:rPr>
              <a:t>Tüketicinin </a:t>
            </a:r>
            <a:r>
              <a:rPr lang="tr-TR" sz="2400" dirty="0">
                <a:latin typeface="Times New Roman" pitchFamily="18" charset="0"/>
              </a:rPr>
              <a:t>zevk ve tercihleri</a:t>
            </a:r>
          </a:p>
          <a:p>
            <a:pPr>
              <a:buFont typeface="Wingdings" pitchFamily="2" charset="2"/>
              <a:buChar char="ü"/>
            </a:pPr>
            <a:r>
              <a:rPr lang="tr-TR" sz="2400" dirty="0">
                <a:latin typeface="Times New Roman" pitchFamily="18" charset="0"/>
              </a:rPr>
              <a:t> Gelecekteki fiyat ve gelir düzeyine ilişkin </a:t>
            </a:r>
            <a:r>
              <a:rPr lang="tr-TR" sz="2400" dirty="0" smtClean="0">
                <a:latin typeface="Times New Roman" pitchFamily="18" charset="0"/>
              </a:rPr>
              <a:t>beklentiler </a:t>
            </a:r>
            <a:r>
              <a:rPr lang="tr-TR" sz="2400" dirty="0">
                <a:latin typeface="Times New Roman" pitchFamily="18" charset="0"/>
              </a:rPr>
              <a:t>(doğrusal etki)</a:t>
            </a:r>
          </a:p>
          <a:p>
            <a:endParaRPr lang="tr-TR" sz="2400" dirty="0">
              <a:latin typeface="Times New Roman" pitchFamily="18" charset="0"/>
            </a:endParaRPr>
          </a:p>
          <a:p>
            <a:endParaRPr lang="tr-TR" sz="2400" dirty="0">
              <a:latin typeface="Times New Roman" pitchFamily="18" charset="0"/>
            </a:endParaRPr>
          </a:p>
          <a:p>
            <a:endParaRPr lang="tr-TR" dirty="0">
              <a:latin typeface="Times New Roman" pitchFamily="18" charset="0"/>
            </a:endParaRPr>
          </a:p>
          <a:p>
            <a:endParaRPr lang="tr-TR" dirty="0">
              <a:latin typeface="Times New Roman" pitchFamily="18" charset="0"/>
            </a:endParaRPr>
          </a:p>
        </p:txBody>
      </p:sp>
      <p:sp>
        <p:nvSpPr>
          <p:cNvPr id="4"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CF5716"/>
                </a:solidFill>
                <a:effectLst/>
                <a:uLnTx/>
                <a:uFillTx/>
                <a:latin typeface="+mj-lt"/>
                <a:ea typeface="+mj-ea"/>
                <a:cs typeface="+mj-cs"/>
              </a:rPr>
              <a:t>Hatırlatma</a:t>
            </a:r>
            <a:endParaRPr kumimoji="0" lang="en-US" sz="4400" b="0" i="0" u="none" strike="noStrike" kern="1200" cap="none" spc="0" normalizeH="0" baseline="0" noProof="0" dirty="0" smtClean="0">
              <a:ln>
                <a:noFill/>
              </a:ln>
              <a:solidFill>
                <a:srgbClr val="CF5716"/>
              </a:solidFill>
              <a:effectLst/>
              <a:uLnTx/>
              <a:uFillTx/>
              <a:latin typeface="+mj-lt"/>
              <a:ea typeface="+mj-ea"/>
              <a:cs typeface="+mj-cs"/>
            </a:endParaRPr>
          </a:p>
        </p:txBody>
      </p:sp>
      <p:sp>
        <p:nvSpPr>
          <p:cNvPr id="5" name="4 Slayt Numarası Yer Tutucusu"/>
          <p:cNvSpPr>
            <a:spLocks noGrp="1"/>
          </p:cNvSpPr>
          <p:nvPr>
            <p:ph type="sldNum" sz="quarter" idx="12"/>
          </p:nvPr>
        </p:nvSpPr>
        <p:spPr/>
        <p:txBody>
          <a:bodyPr/>
          <a:lstStyle/>
          <a:p>
            <a:fld id="{226D1F75-BEA5-4B54-8634-CEA60045CF36}" type="slidenum">
              <a:rPr lang="tr-TR" smtClean="0"/>
              <a:pPr/>
              <a:t>3</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Effect transition="in" filter="fade">
                                      <p:cBhvr>
                                        <p:cTn id="7" dur="1000"/>
                                        <p:tgtEl>
                                          <p:spTgt spid="205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053">
                                            <p:txEl>
                                              <p:pRg st="2" end="2"/>
                                            </p:txEl>
                                          </p:spTgt>
                                        </p:tgtEl>
                                        <p:attrNameLst>
                                          <p:attrName>style.visibility</p:attrName>
                                        </p:attrNameLst>
                                      </p:cBhvr>
                                      <p:to>
                                        <p:strVal val="visible"/>
                                      </p:to>
                                    </p:set>
                                    <p:animEffect transition="in" filter="fade">
                                      <p:cBhvr>
                                        <p:cTn id="11" dur="2000"/>
                                        <p:tgtEl>
                                          <p:spTgt spid="2053">
                                            <p:txEl>
                                              <p:pRg st="2" end="2"/>
                                            </p:txEl>
                                          </p:spTgt>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053">
                                            <p:txEl>
                                              <p:pRg st="3" end="3"/>
                                            </p:txEl>
                                          </p:spTgt>
                                        </p:tgtEl>
                                        <p:attrNameLst>
                                          <p:attrName>style.visibility</p:attrName>
                                        </p:attrNameLst>
                                      </p:cBhvr>
                                      <p:to>
                                        <p:strVal val="visible"/>
                                      </p:to>
                                    </p:set>
                                    <p:anim calcmode="lin" valueType="num">
                                      <p:cBhvr additive="base">
                                        <p:cTn id="14" dur="500" fill="hold"/>
                                        <p:tgtEl>
                                          <p:spTgt spid="205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53">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053">
                                            <p:txEl>
                                              <p:pRg st="4" end="4"/>
                                            </p:txEl>
                                          </p:spTgt>
                                        </p:tgtEl>
                                        <p:attrNameLst>
                                          <p:attrName>style.visibility</p:attrName>
                                        </p:attrNameLst>
                                      </p:cBhvr>
                                      <p:to>
                                        <p:strVal val="visible"/>
                                      </p:to>
                                    </p:set>
                                    <p:anim calcmode="lin" valueType="num">
                                      <p:cBhvr additive="base">
                                        <p:cTn id="18" dur="500" fill="hold"/>
                                        <p:tgtEl>
                                          <p:spTgt spid="205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05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053">
                                            <p:txEl>
                                              <p:pRg st="5" end="5"/>
                                            </p:txEl>
                                          </p:spTgt>
                                        </p:tgtEl>
                                        <p:attrNameLst>
                                          <p:attrName>style.visibility</p:attrName>
                                        </p:attrNameLst>
                                      </p:cBhvr>
                                      <p:to>
                                        <p:strVal val="visible"/>
                                      </p:to>
                                    </p:set>
                                    <p:anim calcmode="lin" valueType="num">
                                      <p:cBhvr additive="base">
                                        <p:cTn id="22" dur="500" fill="hold"/>
                                        <p:tgtEl>
                                          <p:spTgt spid="205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05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53">
                                            <p:txEl>
                                              <p:pRg st="6" end="6"/>
                                            </p:txEl>
                                          </p:spTgt>
                                        </p:tgtEl>
                                        <p:attrNameLst>
                                          <p:attrName>style.visibility</p:attrName>
                                        </p:attrNameLst>
                                      </p:cBhvr>
                                      <p:to>
                                        <p:strVal val="visible"/>
                                      </p:to>
                                    </p:set>
                                    <p:anim calcmode="lin" valueType="num">
                                      <p:cBhvr additive="base">
                                        <p:cTn id="26" dur="500" fill="hold"/>
                                        <p:tgtEl>
                                          <p:spTgt spid="205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053">
                                            <p:txEl>
                                              <p:pRg st="6" end="6"/>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053">
                                            <p:txEl>
                                              <p:pRg st="7" end="7"/>
                                            </p:txEl>
                                          </p:spTgt>
                                        </p:tgtEl>
                                        <p:attrNameLst>
                                          <p:attrName>style.visibility</p:attrName>
                                        </p:attrNameLst>
                                      </p:cBhvr>
                                      <p:to>
                                        <p:strVal val="visible"/>
                                      </p:to>
                                    </p:set>
                                    <p:anim calcmode="lin" valueType="num">
                                      <p:cBhvr additive="base">
                                        <p:cTn id="30" dur="500" fill="hold"/>
                                        <p:tgtEl>
                                          <p:spTgt spid="2053">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053">
                                            <p:txEl>
                                              <p:pRg st="7" end="7"/>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053">
                                            <p:txEl>
                                              <p:pRg st="8" end="8"/>
                                            </p:txEl>
                                          </p:spTgt>
                                        </p:tgtEl>
                                        <p:attrNameLst>
                                          <p:attrName>style.visibility</p:attrName>
                                        </p:attrNameLst>
                                      </p:cBhvr>
                                      <p:to>
                                        <p:strVal val="visible"/>
                                      </p:to>
                                    </p:set>
                                    <p:anim calcmode="lin" valueType="num">
                                      <p:cBhvr additive="base">
                                        <p:cTn id="34" dur="500" fill="hold"/>
                                        <p:tgtEl>
                                          <p:spTgt spid="2053">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053">
                                            <p:txEl>
                                              <p:pRg st="8" end="8"/>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53">
                                            <p:txEl>
                                              <p:pRg st="9" end="9"/>
                                            </p:txEl>
                                          </p:spTgt>
                                        </p:tgtEl>
                                        <p:attrNameLst>
                                          <p:attrName>style.visibility</p:attrName>
                                        </p:attrNameLst>
                                      </p:cBhvr>
                                      <p:to>
                                        <p:strVal val="visible"/>
                                      </p:to>
                                    </p:set>
                                    <p:anim calcmode="lin" valueType="num">
                                      <p:cBhvr additive="base">
                                        <p:cTn id="38" dur="500" fill="hold"/>
                                        <p:tgtEl>
                                          <p:spTgt spid="2053">
                                            <p:txEl>
                                              <p:pRg st="9" end="9"/>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5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366713" y="300038"/>
            <a:ext cx="8353425" cy="1143000"/>
          </a:xfrm>
        </p:spPr>
        <p:txBody>
          <a:bodyPr>
            <a:normAutofit/>
          </a:bodyPr>
          <a:lstStyle/>
          <a:p>
            <a:pPr algn="ctr"/>
            <a:r>
              <a:rPr lang="tr-TR" sz="3600" dirty="0"/>
              <a:t>Fiyat Esnekliği ve Tüketici </a:t>
            </a:r>
            <a:r>
              <a:rPr lang="tr-TR" sz="3600" dirty="0" smtClean="0"/>
              <a:t>Harcaması</a:t>
            </a:r>
            <a:endParaRPr lang="tr-TR" sz="3600" dirty="0"/>
          </a:p>
        </p:txBody>
      </p:sp>
      <p:pic>
        <p:nvPicPr>
          <p:cNvPr id="550916" name="Picture 4"/>
          <p:cNvPicPr>
            <a:picLocks noGrp="1" noChangeAspect="1" noChangeArrowheads="1"/>
          </p:cNvPicPr>
          <p:nvPr>
            <p:ph sz="quarter" idx="1"/>
          </p:nvPr>
        </p:nvPicPr>
        <p:blipFill>
          <a:blip r:embed="rId2" cstate="print"/>
          <a:stretch>
            <a:fillRect/>
          </a:stretch>
        </p:blipFill>
        <p:spPr>
          <a:xfrm>
            <a:off x="827584" y="3140968"/>
            <a:ext cx="7704856" cy="3240360"/>
          </a:xfrm>
          <a:noFill/>
          <a:ln/>
        </p:spPr>
      </p:pic>
      <p:sp>
        <p:nvSpPr>
          <p:cNvPr id="5" name="4 Dikdörtgen"/>
          <p:cNvSpPr/>
          <p:nvPr/>
        </p:nvSpPr>
        <p:spPr>
          <a:xfrm rot="21014329">
            <a:off x="4145692" y="1944546"/>
            <a:ext cx="4613571"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tr-TR" sz="2400" dirty="0" smtClean="0"/>
              <a:t>Tüketici Harcaması=Üreticinin Geliri</a:t>
            </a:r>
            <a:endParaRPr lang="tr-TR" sz="2400" dirty="0"/>
          </a:p>
        </p:txBody>
      </p:sp>
      <p:sp>
        <p:nvSpPr>
          <p:cNvPr id="6" name="5 Slayt Numarası Yer Tutucusu"/>
          <p:cNvSpPr>
            <a:spLocks noGrp="1"/>
          </p:cNvSpPr>
          <p:nvPr>
            <p:ph type="sldNum" sz="quarter" idx="12"/>
          </p:nvPr>
        </p:nvSpPr>
        <p:spPr/>
        <p:txBody>
          <a:bodyPr/>
          <a:lstStyle/>
          <a:p>
            <a:fld id="{226D1F75-BEA5-4B54-8634-CEA60045CF36}" type="slidenum">
              <a:rPr lang="tr-TR" smtClean="0"/>
              <a:pPr/>
              <a:t>30</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0916"/>
                                        </p:tgtEl>
                                        <p:attrNameLst>
                                          <p:attrName>style.visibility</p:attrName>
                                        </p:attrNameLst>
                                      </p:cBhvr>
                                      <p:to>
                                        <p:strVal val="visible"/>
                                      </p:to>
                                    </p:set>
                                    <p:anim calcmode="lin" valueType="num">
                                      <p:cBhvr additive="base">
                                        <p:cTn id="7" dur="1000" fill="hold"/>
                                        <p:tgtEl>
                                          <p:spTgt spid="550916"/>
                                        </p:tgtEl>
                                        <p:attrNameLst>
                                          <p:attrName>ppt_x</p:attrName>
                                        </p:attrNameLst>
                                      </p:cBhvr>
                                      <p:tavLst>
                                        <p:tav tm="0">
                                          <p:val>
                                            <p:strVal val="#ppt_x"/>
                                          </p:val>
                                        </p:tav>
                                        <p:tav tm="100000">
                                          <p:val>
                                            <p:strVal val="#ppt_x"/>
                                          </p:val>
                                        </p:tav>
                                      </p:tavLst>
                                    </p:anim>
                                    <p:anim calcmode="lin" valueType="num">
                                      <p:cBhvr additive="base">
                                        <p:cTn id="8" dur="1000" fill="hold"/>
                                        <p:tgtEl>
                                          <p:spTgt spid="550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Rectangle 3"/>
          <p:cNvSpPr>
            <a:spLocks noGrp="1" noChangeArrowheads="1"/>
          </p:cNvSpPr>
          <p:nvPr>
            <p:ph type="body" idx="4294967295"/>
          </p:nvPr>
        </p:nvSpPr>
        <p:spPr bwMode="auto">
          <a:xfrm>
            <a:off x="395288" y="1772816"/>
            <a:ext cx="8748712" cy="4878259"/>
          </a:xfrm>
          <a:prstGeom prst="rect">
            <a:avLst/>
          </a:prstGeom>
          <a:noFill/>
          <a:ln>
            <a:miter lim="800000"/>
            <a:headEnd/>
            <a:tailEnd/>
          </a:ln>
        </p:spPr>
        <p:txBody>
          <a:bodyPr wrap="square">
            <a:spAutoFit/>
          </a:bodyPr>
          <a:lstStyle/>
          <a:p>
            <a:r>
              <a:rPr lang="en-GB" sz="3600" dirty="0" smtClean="0">
                <a:cs typeface="Tahoma" pitchFamily="34" charset="0"/>
              </a:rPr>
              <a:t>E</a:t>
            </a:r>
            <a:r>
              <a:rPr lang="tr-TR" sz="3600" dirty="0" smtClean="0">
                <a:cs typeface="Tahoma" pitchFamily="34" charset="0"/>
              </a:rPr>
              <a:t>ğ</a:t>
            </a:r>
            <a:r>
              <a:rPr lang="en-GB" sz="3600" dirty="0" err="1" smtClean="0">
                <a:cs typeface="Tahoma" pitchFamily="34" charset="0"/>
              </a:rPr>
              <a:t>er</a:t>
            </a:r>
            <a:r>
              <a:rPr lang="en-GB" sz="3600" dirty="0" smtClean="0">
                <a:cs typeface="Tahoma" pitchFamily="34" charset="0"/>
              </a:rPr>
              <a:t> </a:t>
            </a:r>
            <a:r>
              <a:rPr lang="en-GB" sz="3600" dirty="0" err="1" smtClean="0">
                <a:cs typeface="Tahoma" pitchFamily="34" charset="0"/>
              </a:rPr>
              <a:t>ta</a:t>
            </a:r>
            <a:r>
              <a:rPr lang="tr-TR" sz="3600" dirty="0" err="1" smtClean="0">
                <a:cs typeface="Tahoma" pitchFamily="34" charset="0"/>
              </a:rPr>
              <a:t>ks</a:t>
            </a:r>
            <a:r>
              <a:rPr lang="en-GB" sz="3600" dirty="0" err="1" smtClean="0">
                <a:cs typeface="Tahoma" pitchFamily="34" charset="0"/>
              </a:rPr>
              <a:t>i</a:t>
            </a:r>
            <a:r>
              <a:rPr lang="en-GB" sz="3600" dirty="0" smtClean="0">
                <a:cs typeface="Tahoma" pitchFamily="34" charset="0"/>
              </a:rPr>
              <a:t>, </a:t>
            </a:r>
            <a:r>
              <a:rPr lang="en-GB" sz="3600" dirty="0" err="1" smtClean="0">
                <a:cs typeface="Tahoma" pitchFamily="34" charset="0"/>
              </a:rPr>
              <a:t>otob</a:t>
            </a:r>
            <a:r>
              <a:rPr lang="tr-TR" sz="3600" dirty="0" smtClean="0">
                <a:cs typeface="Tahoma" pitchFamily="34" charset="0"/>
              </a:rPr>
              <a:t>ü</a:t>
            </a:r>
            <a:r>
              <a:rPr lang="en-GB" sz="3600" dirty="0" smtClean="0">
                <a:cs typeface="Tahoma" pitchFamily="34" charset="0"/>
              </a:rPr>
              <a:t>s, </a:t>
            </a:r>
            <a:r>
              <a:rPr lang="en-GB" sz="3600" dirty="0" err="1" smtClean="0">
                <a:cs typeface="Tahoma" pitchFamily="34" charset="0"/>
              </a:rPr>
              <a:t>minib</a:t>
            </a:r>
            <a:r>
              <a:rPr lang="tr-TR" sz="3600" dirty="0" smtClean="0">
                <a:cs typeface="Tahoma" pitchFamily="34" charset="0"/>
              </a:rPr>
              <a:t>ü</a:t>
            </a:r>
            <a:r>
              <a:rPr lang="en-GB" sz="3600" dirty="0" smtClean="0">
                <a:cs typeface="Tahoma" pitchFamily="34" charset="0"/>
              </a:rPr>
              <a:t>s </a:t>
            </a:r>
            <a:r>
              <a:rPr lang="en-GB" sz="3600" dirty="0" err="1" smtClean="0">
                <a:cs typeface="Tahoma" pitchFamily="34" charset="0"/>
              </a:rPr>
              <a:t>alternatifse</a:t>
            </a:r>
            <a:r>
              <a:rPr lang="tr-TR" sz="3600" dirty="0" smtClean="0">
                <a:cs typeface="Tahoma" pitchFamily="34" charset="0"/>
              </a:rPr>
              <a:t> </a:t>
            </a:r>
            <a:r>
              <a:rPr lang="en-GB" sz="1800" dirty="0" smtClean="0">
                <a:cs typeface="Tahoma" pitchFamily="34" charset="0"/>
              </a:rPr>
              <a:t>(</a:t>
            </a:r>
            <a:r>
              <a:rPr lang="tr-TR" sz="1800" dirty="0" smtClean="0">
                <a:cs typeface="Tahoma" pitchFamily="34" charset="0"/>
              </a:rPr>
              <a:t>ör</a:t>
            </a:r>
            <a:r>
              <a:rPr lang="en-GB" sz="1800" dirty="0" smtClean="0">
                <a:cs typeface="Tahoma" pitchFamily="34" charset="0"/>
              </a:rPr>
              <a:t>., -1.4)</a:t>
            </a:r>
            <a:endParaRPr lang="en-GB" sz="3600" dirty="0" smtClean="0">
              <a:cs typeface="Tahoma" pitchFamily="34" charset="0"/>
            </a:endParaRPr>
          </a:p>
          <a:p>
            <a:pPr lvl="1" eaLnBrk="1" hangingPunct="1"/>
            <a:r>
              <a:rPr lang="tr-TR" sz="2800" dirty="0" smtClean="0">
                <a:cs typeface="Tahoma" pitchFamily="34" charset="0"/>
              </a:rPr>
              <a:t>Metroya olan talep esnektir. </a:t>
            </a:r>
            <a:endParaRPr lang="en-GB" sz="2800" dirty="0" smtClean="0">
              <a:cs typeface="Tahoma" pitchFamily="34" charset="0"/>
            </a:endParaRPr>
          </a:p>
          <a:p>
            <a:pPr lvl="1" eaLnBrk="1" hangingPunct="1"/>
            <a:r>
              <a:rPr lang="tr-TR" sz="2800" dirty="0" smtClean="0">
                <a:cs typeface="Tahoma" pitchFamily="34" charset="0"/>
              </a:rPr>
              <a:t>Vergilerdeki artış talep edilen yolculuk sayısında azalışa ve dolayısıyla toplam hasılatta </a:t>
            </a:r>
            <a:r>
              <a:rPr lang="tr-TR" sz="2800" u="sng" dirty="0" smtClean="0">
                <a:cs typeface="Tahoma" pitchFamily="34" charset="0"/>
              </a:rPr>
              <a:t>azalışa</a:t>
            </a:r>
            <a:r>
              <a:rPr lang="tr-TR" sz="2800" dirty="0" smtClean="0">
                <a:cs typeface="Tahoma" pitchFamily="34" charset="0"/>
              </a:rPr>
              <a:t> sebep olacaktır. </a:t>
            </a:r>
          </a:p>
          <a:p>
            <a:pPr lvl="1" eaLnBrk="1" hangingPunct="1"/>
            <a:endParaRPr lang="en-GB" sz="1800" dirty="0" smtClean="0">
              <a:cs typeface="Tahoma" pitchFamily="34" charset="0"/>
            </a:endParaRPr>
          </a:p>
          <a:p>
            <a:r>
              <a:rPr lang="en-GB" sz="3600" dirty="0" smtClean="0">
                <a:cs typeface="Tahoma" pitchFamily="34" charset="0"/>
              </a:rPr>
              <a:t>E</a:t>
            </a:r>
            <a:r>
              <a:rPr lang="tr-TR" sz="3600" dirty="0" smtClean="0">
                <a:cs typeface="Tahoma" pitchFamily="34" charset="0"/>
              </a:rPr>
              <a:t>ğ</a:t>
            </a:r>
            <a:r>
              <a:rPr lang="en-GB" sz="3600" dirty="0" err="1" smtClean="0">
                <a:cs typeface="Tahoma" pitchFamily="34" charset="0"/>
              </a:rPr>
              <a:t>er</a:t>
            </a:r>
            <a:r>
              <a:rPr lang="en-GB" sz="3600" dirty="0" smtClean="0">
                <a:cs typeface="Tahoma" pitchFamily="34" charset="0"/>
              </a:rPr>
              <a:t> </a:t>
            </a:r>
            <a:r>
              <a:rPr lang="en-GB" sz="3600" dirty="0" err="1" smtClean="0">
                <a:cs typeface="Tahoma" pitchFamily="34" charset="0"/>
              </a:rPr>
              <a:t>yolcular</a:t>
            </a:r>
            <a:r>
              <a:rPr lang="tr-TR" sz="3600" dirty="0" smtClean="0">
                <a:cs typeface="Tahoma" pitchFamily="34" charset="0"/>
              </a:rPr>
              <a:t>ı</a:t>
            </a:r>
            <a:r>
              <a:rPr lang="en-GB" sz="3600" dirty="0" smtClean="0">
                <a:cs typeface="Tahoma" pitchFamily="34" charset="0"/>
              </a:rPr>
              <a:t>n </a:t>
            </a:r>
            <a:r>
              <a:rPr lang="en-GB" sz="3600" dirty="0" err="1" smtClean="0">
                <a:cs typeface="Tahoma" pitchFamily="34" charset="0"/>
              </a:rPr>
              <a:t>pek</a:t>
            </a:r>
            <a:r>
              <a:rPr lang="en-GB" sz="3600" dirty="0" smtClean="0">
                <a:cs typeface="Tahoma" pitchFamily="34" charset="0"/>
              </a:rPr>
              <a:t> </a:t>
            </a:r>
            <a:r>
              <a:rPr lang="en-GB" sz="3600" dirty="0" err="1" smtClean="0">
                <a:cs typeface="Tahoma" pitchFamily="34" charset="0"/>
              </a:rPr>
              <a:t>alternatifi</a:t>
            </a:r>
            <a:r>
              <a:rPr lang="en-GB" sz="3600" dirty="0" smtClean="0">
                <a:cs typeface="Tahoma" pitchFamily="34" charset="0"/>
              </a:rPr>
              <a:t> </a:t>
            </a:r>
            <a:r>
              <a:rPr lang="en-GB" sz="3600" dirty="0" err="1" smtClean="0">
                <a:cs typeface="Tahoma" pitchFamily="34" charset="0"/>
              </a:rPr>
              <a:t>yoksa</a:t>
            </a:r>
            <a:r>
              <a:rPr lang="tr-TR" sz="3600" dirty="0" smtClean="0">
                <a:cs typeface="Tahoma" pitchFamily="34" charset="0"/>
              </a:rPr>
              <a:t> </a:t>
            </a:r>
            <a:r>
              <a:rPr lang="en-GB" sz="1800" dirty="0" smtClean="0">
                <a:cs typeface="Tahoma" pitchFamily="34" charset="0"/>
              </a:rPr>
              <a:t>(</a:t>
            </a:r>
            <a:r>
              <a:rPr lang="tr-TR" sz="1800" dirty="0" smtClean="0">
                <a:cs typeface="Tahoma" pitchFamily="34" charset="0"/>
              </a:rPr>
              <a:t>ör</a:t>
            </a:r>
            <a:r>
              <a:rPr lang="en-GB" sz="1800" dirty="0" smtClean="0">
                <a:cs typeface="Tahoma" pitchFamily="34" charset="0"/>
              </a:rPr>
              <a:t>. -0.7)</a:t>
            </a:r>
            <a:endParaRPr lang="en-GB" sz="3600" dirty="0" smtClean="0">
              <a:cs typeface="Tahoma" pitchFamily="34" charset="0"/>
            </a:endParaRPr>
          </a:p>
          <a:p>
            <a:pPr lvl="1" eaLnBrk="1" hangingPunct="1"/>
            <a:r>
              <a:rPr lang="tr-TR" sz="2800" dirty="0" smtClean="0">
                <a:cs typeface="Tahoma" pitchFamily="34" charset="0"/>
              </a:rPr>
              <a:t>Metroya olan talep </a:t>
            </a:r>
            <a:r>
              <a:rPr lang="tr-TR" sz="2800" dirty="0" err="1" smtClean="0">
                <a:cs typeface="Tahoma" pitchFamily="34" charset="0"/>
              </a:rPr>
              <a:t>inelastiktir</a:t>
            </a:r>
            <a:r>
              <a:rPr lang="tr-TR" sz="2800" dirty="0" smtClean="0">
                <a:cs typeface="Tahoma" pitchFamily="34" charset="0"/>
              </a:rPr>
              <a:t>. </a:t>
            </a:r>
            <a:endParaRPr lang="en-GB" sz="2800" dirty="0" smtClean="0">
              <a:cs typeface="Tahoma" pitchFamily="34" charset="0"/>
            </a:endParaRPr>
          </a:p>
          <a:p>
            <a:pPr lvl="1" eaLnBrk="1" hangingPunct="1"/>
            <a:r>
              <a:rPr lang="tr-TR" sz="2800" dirty="0" smtClean="0">
                <a:cs typeface="Tahoma" pitchFamily="34" charset="0"/>
              </a:rPr>
              <a:t>Bu nedenle vergilerdeki artış talep edilen yolculuk sayısına daha az yansır. </a:t>
            </a:r>
            <a:endParaRPr lang="en-GB" sz="2800" dirty="0" smtClean="0">
              <a:cs typeface="Tahoma" pitchFamily="34" charset="0"/>
            </a:endParaRPr>
          </a:p>
          <a:p>
            <a:pPr lvl="1" eaLnBrk="1" hangingPunct="1"/>
            <a:r>
              <a:rPr lang="tr-TR" sz="2800" dirty="0" smtClean="0">
                <a:cs typeface="Tahoma" pitchFamily="34" charset="0"/>
              </a:rPr>
              <a:t>Ve toplam hasılat </a:t>
            </a:r>
            <a:r>
              <a:rPr lang="tr-TR" sz="2800" u="sng" dirty="0" smtClean="0">
                <a:cs typeface="Tahoma" pitchFamily="34" charset="0"/>
              </a:rPr>
              <a:t>artar</a:t>
            </a:r>
            <a:r>
              <a:rPr lang="tr-TR" sz="2800" dirty="0" smtClean="0">
                <a:cs typeface="Tahoma" pitchFamily="34" charset="0"/>
              </a:rPr>
              <a:t>.</a:t>
            </a:r>
            <a:endParaRPr lang="en-GB" sz="2800" dirty="0" smtClean="0">
              <a:cs typeface="Tahoma" pitchFamily="34" charset="0"/>
            </a:endParaRPr>
          </a:p>
        </p:txBody>
      </p:sp>
      <p:sp>
        <p:nvSpPr>
          <p:cNvPr id="130052" name="Text Box 4"/>
          <p:cNvSpPr txBox="1">
            <a:spLocks noChangeArrowheads="1"/>
          </p:cNvSpPr>
          <p:nvPr/>
        </p:nvSpPr>
        <p:spPr bwMode="auto">
          <a:xfrm>
            <a:off x="467544" y="620688"/>
            <a:ext cx="8172450" cy="892552"/>
          </a:xfrm>
          <a:prstGeom prst="rect">
            <a:avLst/>
          </a:prstGeom>
          <a:noFill/>
          <a:ln w="9525">
            <a:noFill/>
            <a:miter lim="800000"/>
            <a:headEnd/>
            <a:tailEnd/>
          </a:ln>
        </p:spPr>
        <p:txBody>
          <a:bodyPr>
            <a:spAutoFit/>
          </a:bodyPr>
          <a:lstStyle/>
          <a:p>
            <a:pPr eaLnBrk="0" hangingPunct="0"/>
            <a:r>
              <a:rPr lang="tr-TR" sz="2800" b="1" i="1" dirty="0" smtClean="0">
                <a:latin typeface="Century Gothic" pitchFamily="34" charset="0"/>
              </a:rPr>
              <a:t>Örn. </a:t>
            </a:r>
            <a:r>
              <a:rPr lang="en-US" sz="2400" i="1" dirty="0" err="1" smtClean="0">
                <a:latin typeface="Century Gothic" pitchFamily="34" charset="0"/>
              </a:rPr>
              <a:t>Belediyenin</a:t>
            </a:r>
            <a:r>
              <a:rPr lang="en-US" sz="2400" i="1" dirty="0" smtClean="0">
                <a:latin typeface="Century Gothic" pitchFamily="34" charset="0"/>
              </a:rPr>
              <a:t> </a:t>
            </a:r>
            <a:r>
              <a:rPr lang="en-US" sz="2400" i="1" dirty="0" err="1">
                <a:latin typeface="Century Gothic" pitchFamily="34" charset="0"/>
              </a:rPr>
              <a:t>toplam</a:t>
            </a:r>
            <a:r>
              <a:rPr lang="en-US" sz="2400" i="1" dirty="0">
                <a:latin typeface="Century Gothic" pitchFamily="34" charset="0"/>
              </a:rPr>
              <a:t> </a:t>
            </a:r>
            <a:r>
              <a:rPr lang="en-US" sz="2400" i="1" dirty="0" smtClean="0">
                <a:latin typeface="Century Gothic" pitchFamily="34" charset="0"/>
              </a:rPr>
              <a:t>ha</a:t>
            </a:r>
            <a:r>
              <a:rPr lang="tr-TR" sz="2400" i="1" dirty="0" err="1" smtClean="0">
                <a:latin typeface="Century Gothic" pitchFamily="34" charset="0"/>
              </a:rPr>
              <a:t>sılatı</a:t>
            </a:r>
            <a:r>
              <a:rPr lang="en-US" sz="2400" i="1" dirty="0" smtClean="0">
                <a:latin typeface="Century Gothic" pitchFamily="34" charset="0"/>
              </a:rPr>
              <a:t> </a:t>
            </a:r>
            <a:r>
              <a:rPr lang="en-US" sz="2400" i="1" dirty="0" err="1" smtClean="0">
                <a:latin typeface="Century Gothic" pitchFamily="34" charset="0"/>
              </a:rPr>
              <a:t>artt</a:t>
            </a:r>
            <a:r>
              <a:rPr lang="tr-TR" sz="2400" i="1" dirty="0" err="1" smtClean="0">
                <a:latin typeface="Century Gothic" pitchFamily="34" charset="0"/>
              </a:rPr>
              <a:t>ırması</a:t>
            </a:r>
            <a:r>
              <a:rPr lang="en-US" sz="2400" i="1" dirty="0" smtClean="0">
                <a:latin typeface="Century Gothic" pitchFamily="34" charset="0"/>
              </a:rPr>
              <a:t> </a:t>
            </a:r>
            <a:r>
              <a:rPr lang="en-US" sz="2400" i="1" dirty="0" err="1" smtClean="0">
                <a:latin typeface="Century Gothic" pitchFamily="34" charset="0"/>
              </a:rPr>
              <a:t>i</a:t>
            </a:r>
            <a:r>
              <a:rPr lang="tr-TR" sz="2400" i="1" dirty="0" smtClean="0">
                <a:latin typeface="Century Gothic" pitchFamily="34" charset="0"/>
              </a:rPr>
              <a:t>ç</a:t>
            </a:r>
            <a:r>
              <a:rPr lang="en-US" sz="2400" i="1" dirty="0" smtClean="0">
                <a:latin typeface="Century Gothic" pitchFamily="34" charset="0"/>
              </a:rPr>
              <a:t>in </a:t>
            </a:r>
            <a:r>
              <a:rPr lang="tr-TR" sz="2400" i="1" dirty="0">
                <a:latin typeface="Century Gothic" pitchFamily="34" charset="0"/>
              </a:rPr>
              <a:t>Metro bilet fiyatları ne olmalıdır</a:t>
            </a:r>
            <a:r>
              <a:rPr lang="en-GB" sz="2400" i="1" dirty="0">
                <a:latin typeface="Century Gothic" pitchFamily="34" charset="0"/>
              </a:rPr>
              <a:t>?</a:t>
            </a:r>
          </a:p>
        </p:txBody>
      </p:sp>
      <p:sp>
        <p:nvSpPr>
          <p:cNvPr id="5" name="4 Slayt Numarası Yer Tutucusu"/>
          <p:cNvSpPr>
            <a:spLocks noGrp="1"/>
          </p:cNvSpPr>
          <p:nvPr>
            <p:ph type="sldNum" sz="quarter" idx="12"/>
          </p:nvPr>
        </p:nvSpPr>
        <p:spPr/>
        <p:txBody>
          <a:bodyPr/>
          <a:lstStyle/>
          <a:p>
            <a:fld id="{226D1F75-BEA5-4B54-8634-CEA60045CF36}" type="slidenum">
              <a:rPr lang="tr-TR" smtClean="0"/>
              <a:pPr/>
              <a:t>31</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animEffect transition="in" filter="fade">
                                      <p:cBhvr>
                                        <p:cTn id="7" dur="2000"/>
                                        <p:tgtEl>
                                          <p:spTgt spid="130052">
                                            <p:txEl>
                                              <p:pRg st="0" end="0"/>
                                            </p:txEl>
                                          </p:spTgt>
                                        </p:tgtEl>
                                      </p:cBhvr>
                                    </p:animEffect>
                                  </p:childTnLst>
                                </p:cTn>
                              </p:par>
                            </p:childTnLst>
                          </p:cTn>
                        </p:par>
                        <p:par>
                          <p:cTn id="8" fill="hold">
                            <p:stCondLst>
                              <p:cond delay="2000"/>
                            </p:stCondLst>
                            <p:childTnLst>
                              <p:par>
                                <p:cTn id="9" presetID="2" presetClass="entr" presetSubtype="8" fill="hold" grpId="0" nodeType="afterEffect">
                                  <p:stCondLst>
                                    <p:cond delay="0"/>
                                  </p:stCondLst>
                                  <p:childTnLst>
                                    <p:set>
                                      <p:cBhvr>
                                        <p:cTn id="10" dur="1" fill="hold">
                                          <p:stCondLst>
                                            <p:cond delay="0"/>
                                          </p:stCondLst>
                                        </p:cTn>
                                        <p:tgtEl>
                                          <p:spTgt spid="130051">
                                            <p:txEl>
                                              <p:pRg st="0" end="0"/>
                                            </p:txEl>
                                          </p:spTgt>
                                        </p:tgtEl>
                                        <p:attrNameLst>
                                          <p:attrName>style.visibility</p:attrName>
                                        </p:attrNameLst>
                                      </p:cBhvr>
                                      <p:to>
                                        <p:strVal val="visible"/>
                                      </p:to>
                                    </p:set>
                                    <p:anim calcmode="lin" valueType="num">
                                      <p:cBhvr additive="base">
                                        <p:cTn id="11" dur="2000" fill="hold"/>
                                        <p:tgtEl>
                                          <p:spTgt spid="130051">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30051">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0051">
                                            <p:txEl>
                                              <p:pRg st="4" end="4"/>
                                            </p:txEl>
                                          </p:spTgt>
                                        </p:tgtEl>
                                        <p:attrNameLst>
                                          <p:attrName>style.visibility</p:attrName>
                                        </p:attrNameLst>
                                      </p:cBhvr>
                                      <p:to>
                                        <p:strVal val="visible"/>
                                      </p:to>
                                    </p:set>
                                    <p:anim calcmode="lin" valueType="num">
                                      <p:cBhvr additive="base">
                                        <p:cTn id="15" dur="2000" fill="hold"/>
                                        <p:tgtEl>
                                          <p:spTgt spid="130051">
                                            <p:txEl>
                                              <p:pRg st="4" end="4"/>
                                            </p:txEl>
                                          </p:spTgt>
                                        </p:tgtEl>
                                        <p:attrNameLst>
                                          <p:attrName>ppt_x</p:attrName>
                                        </p:attrNameLst>
                                      </p:cBhvr>
                                      <p:tavLst>
                                        <p:tav tm="0">
                                          <p:val>
                                            <p:strVal val="0-#ppt_w/2"/>
                                          </p:val>
                                        </p:tav>
                                        <p:tav tm="100000">
                                          <p:val>
                                            <p:strVal val="#ppt_x"/>
                                          </p:val>
                                        </p:tav>
                                      </p:tavLst>
                                    </p:anim>
                                    <p:anim calcmode="lin" valueType="num">
                                      <p:cBhvr additive="base">
                                        <p:cTn id="16" dur="2000" fill="hold"/>
                                        <p:tgtEl>
                                          <p:spTgt spid="13005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0051">
                                            <p:txEl>
                                              <p:pRg st="1" end="1"/>
                                            </p:txEl>
                                          </p:spTgt>
                                        </p:tgtEl>
                                        <p:attrNameLst>
                                          <p:attrName>style.visibility</p:attrName>
                                        </p:attrNameLst>
                                      </p:cBhvr>
                                      <p:to>
                                        <p:strVal val="visible"/>
                                      </p:to>
                                    </p:set>
                                    <p:anim calcmode="lin" valueType="num">
                                      <p:cBhvr additive="base">
                                        <p:cTn id="21" dur="500" fill="hold"/>
                                        <p:tgtEl>
                                          <p:spTgt spid="130051">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0051">
                                            <p:txEl>
                                              <p:pRg st="1" end="1"/>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0051">
                                            <p:txEl>
                                              <p:pRg st="2" end="2"/>
                                            </p:txEl>
                                          </p:spTgt>
                                        </p:tgtEl>
                                        <p:attrNameLst>
                                          <p:attrName>style.visibility</p:attrName>
                                        </p:attrNameLst>
                                      </p:cBhvr>
                                      <p:to>
                                        <p:strVal val="visible"/>
                                      </p:to>
                                    </p:set>
                                    <p:anim calcmode="lin" valueType="num">
                                      <p:cBhvr additive="base">
                                        <p:cTn id="25" dur="500" fill="hold"/>
                                        <p:tgtEl>
                                          <p:spTgt spid="130051">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00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30051">
                                            <p:txEl>
                                              <p:pRg st="5" end="5"/>
                                            </p:txEl>
                                          </p:spTgt>
                                        </p:tgtEl>
                                        <p:attrNameLst>
                                          <p:attrName>style.visibility</p:attrName>
                                        </p:attrNameLst>
                                      </p:cBhvr>
                                      <p:to>
                                        <p:strVal val="visible"/>
                                      </p:to>
                                    </p:set>
                                    <p:anim calcmode="lin" valueType="num">
                                      <p:cBhvr additive="base">
                                        <p:cTn id="31" dur="500" fill="hold"/>
                                        <p:tgtEl>
                                          <p:spTgt spid="13005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0051">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0051">
                                            <p:txEl>
                                              <p:pRg st="6" end="6"/>
                                            </p:txEl>
                                          </p:spTgt>
                                        </p:tgtEl>
                                        <p:attrNameLst>
                                          <p:attrName>style.visibility</p:attrName>
                                        </p:attrNameLst>
                                      </p:cBhvr>
                                      <p:to>
                                        <p:strVal val="visible"/>
                                      </p:to>
                                    </p:set>
                                    <p:anim calcmode="lin" valueType="num">
                                      <p:cBhvr additive="base">
                                        <p:cTn id="35" dur="500" fill="hold"/>
                                        <p:tgtEl>
                                          <p:spTgt spid="130051">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0051">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30051">
                                            <p:txEl>
                                              <p:pRg st="7" end="7"/>
                                            </p:txEl>
                                          </p:spTgt>
                                        </p:tgtEl>
                                        <p:attrNameLst>
                                          <p:attrName>style.visibility</p:attrName>
                                        </p:attrNameLst>
                                      </p:cBhvr>
                                      <p:to>
                                        <p:strVal val="visible"/>
                                      </p:to>
                                    </p:set>
                                    <p:anim calcmode="lin" valueType="num">
                                      <p:cBhvr additive="base">
                                        <p:cTn id="39" dur="500" fill="hold"/>
                                        <p:tgtEl>
                                          <p:spTgt spid="130051">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3005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uiExpand="1" build="p" bldLvl="2" autoUpdateAnimBg="0"/>
      <p:bldP spid="13005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5919" name="Rectangle 15"/>
          <p:cNvSpPr>
            <a:spLocks noChangeArrowheads="1"/>
          </p:cNvSpPr>
          <p:nvPr/>
        </p:nvSpPr>
        <p:spPr bwMode="auto">
          <a:xfrm>
            <a:off x="683568" y="1819274"/>
            <a:ext cx="7704856" cy="4778078"/>
          </a:xfrm>
          <a:prstGeom prst="rect">
            <a:avLst/>
          </a:prstGeom>
          <a:noFill/>
          <a:ln w="9525">
            <a:noFill/>
            <a:miter lim="800000"/>
            <a:headEnd/>
            <a:tailEnd/>
          </a:ln>
        </p:spPr>
        <p:txBody>
          <a:bodyPr/>
          <a:lstStyle/>
          <a:p>
            <a:pPr algn="just"/>
            <a:r>
              <a:rPr lang="tr-TR" sz="3200" b="1" dirty="0" smtClean="0">
                <a:solidFill>
                  <a:schemeClr val="tx1"/>
                </a:solidFill>
              </a:rPr>
              <a:t>Talebin Gelir Esnekliği </a:t>
            </a:r>
            <a:r>
              <a:rPr lang="tr-TR" sz="2400" b="0" dirty="0" smtClean="0">
                <a:solidFill>
                  <a:schemeClr val="tx1"/>
                </a:solidFill>
              </a:rPr>
              <a:t>talebin </a:t>
            </a:r>
            <a:r>
              <a:rPr lang="tr-TR" sz="2400" b="0" dirty="0">
                <a:solidFill>
                  <a:schemeClr val="tx1"/>
                </a:solidFill>
              </a:rPr>
              <a:t>gelir değişikliklerine duyarlılığını ölçmek için kullanılan bir </a:t>
            </a:r>
            <a:r>
              <a:rPr lang="tr-TR" sz="2400" b="0" dirty="0" smtClean="0">
                <a:solidFill>
                  <a:schemeClr val="tx1"/>
                </a:solidFill>
              </a:rPr>
              <a:t>ölçüm</a:t>
            </a:r>
            <a:r>
              <a:rPr lang="tr-TR" sz="2400" dirty="0" smtClean="0"/>
              <a:t>dür. </a:t>
            </a:r>
          </a:p>
          <a:p>
            <a:pPr algn="r"/>
            <a:endParaRPr lang="tr-TR" sz="2400" i="1" dirty="0" smtClean="0">
              <a:latin typeface="Times New Roman" pitchFamily="18" charset="0"/>
            </a:endParaRPr>
          </a:p>
          <a:p>
            <a:pPr algn="r"/>
            <a:endParaRPr lang="tr-TR" sz="2400" dirty="0" smtClean="0">
              <a:latin typeface="Times New Roman" pitchFamily="18" charset="0"/>
            </a:endParaRPr>
          </a:p>
          <a:p>
            <a:pPr algn="r"/>
            <a:endParaRPr lang="tr-TR" sz="2400" dirty="0" smtClean="0">
              <a:latin typeface="Times New Roman" pitchFamily="18" charset="0"/>
            </a:endParaRPr>
          </a:p>
          <a:p>
            <a:pPr algn="r"/>
            <a:endParaRPr lang="tr-TR" sz="2400" dirty="0" smtClean="0">
              <a:latin typeface="Times New Roman" pitchFamily="18" charset="0"/>
            </a:endParaRPr>
          </a:p>
          <a:p>
            <a:pPr algn="r"/>
            <a:endParaRPr lang="tr-TR" sz="2400" dirty="0" smtClean="0">
              <a:latin typeface="Times New Roman" pitchFamily="18" charset="0"/>
            </a:endParaRPr>
          </a:p>
          <a:p>
            <a:pPr algn="r"/>
            <a:endParaRPr lang="tr-TR" sz="2400" dirty="0" smtClean="0">
              <a:latin typeface="Times New Roman" pitchFamily="18" charset="0"/>
            </a:endParaRPr>
          </a:p>
          <a:p>
            <a:pPr algn="r"/>
            <a:endParaRPr lang="tr-TR" sz="2000" dirty="0" smtClean="0">
              <a:latin typeface="Times New Roman" pitchFamily="18" charset="0"/>
            </a:endParaRPr>
          </a:p>
          <a:p>
            <a:pPr algn="r"/>
            <a:r>
              <a:rPr lang="tr-TR" sz="2000" dirty="0" smtClean="0">
                <a:latin typeface="Times New Roman" pitchFamily="18" charset="0"/>
              </a:rPr>
              <a:t>Talebin gelir esnekliği; bir maldan talep edilen miktardaki </a:t>
            </a:r>
          </a:p>
          <a:p>
            <a:pPr algn="r"/>
            <a:r>
              <a:rPr lang="tr-TR" sz="2000" dirty="0" smtClean="0">
                <a:latin typeface="Times New Roman" pitchFamily="18" charset="0"/>
              </a:rPr>
              <a:t>yüzde değişmenin </a:t>
            </a:r>
          </a:p>
          <a:p>
            <a:pPr algn="r"/>
            <a:r>
              <a:rPr lang="tr-TR" sz="2000" dirty="0" smtClean="0">
                <a:latin typeface="Times New Roman" pitchFamily="18" charset="0"/>
              </a:rPr>
              <a:t>gelirdeki yüzde değişmeye oranına eşittir.</a:t>
            </a:r>
          </a:p>
          <a:p>
            <a:endParaRPr lang="tr-TR" sz="2400" b="0" dirty="0">
              <a:solidFill>
                <a:schemeClr val="tx1"/>
              </a:solidFill>
            </a:endParaRPr>
          </a:p>
        </p:txBody>
      </p:sp>
      <p:grpSp>
        <p:nvGrpSpPr>
          <p:cNvPr id="2" name="Group 19"/>
          <p:cNvGrpSpPr>
            <a:grpSpLocks/>
          </p:cNvGrpSpPr>
          <p:nvPr/>
        </p:nvGrpSpPr>
        <p:grpSpPr bwMode="auto">
          <a:xfrm>
            <a:off x="1187624" y="3501008"/>
            <a:ext cx="6705600" cy="1101725"/>
            <a:chOff x="867" y="3531"/>
            <a:chExt cx="4224" cy="694"/>
          </a:xfrm>
        </p:grpSpPr>
        <p:sp>
          <p:nvSpPr>
            <p:cNvPr id="10247" name="Text Box 17"/>
            <p:cNvSpPr txBox="1">
              <a:spLocks noChangeArrowheads="1"/>
            </p:cNvSpPr>
            <p:nvPr/>
          </p:nvSpPr>
          <p:spPr bwMode="auto">
            <a:xfrm>
              <a:off x="867" y="3531"/>
              <a:ext cx="4224" cy="694"/>
            </a:xfrm>
            <a:prstGeom prst="rect">
              <a:avLst/>
            </a:prstGeom>
            <a:solidFill>
              <a:srgbClr val="DDECEB"/>
            </a:solidFill>
            <a:ln w="9525" algn="ctr">
              <a:noFill/>
              <a:miter lim="800000"/>
              <a:headEnd/>
              <a:tailEnd/>
            </a:ln>
          </p:spPr>
          <p:txBody>
            <a:bodyPr/>
            <a:lstStyle/>
            <a:p>
              <a:endParaRPr lang="tr-TR" sz="1400">
                <a:solidFill>
                  <a:schemeClr val="tx1"/>
                </a:solidFill>
              </a:endParaRPr>
            </a:p>
          </p:txBody>
        </p:sp>
        <p:graphicFrame>
          <p:nvGraphicFramePr>
            <p:cNvPr id="10242" name="Object 18"/>
            <p:cNvGraphicFramePr>
              <a:graphicFrameLocks noChangeAspect="1"/>
            </p:cNvGraphicFramePr>
            <p:nvPr/>
          </p:nvGraphicFramePr>
          <p:xfrm>
            <a:off x="1048" y="3667"/>
            <a:ext cx="3836" cy="442"/>
          </p:xfrm>
          <a:graphic>
            <a:graphicData uri="http://schemas.openxmlformats.org/presentationml/2006/ole">
              <p:oleObj spid="_x0000_s11268" name="Equation" r:id="rId3" imgW="3632200" imgH="419100" progId="">
                <p:embed/>
              </p:oleObj>
            </a:graphicData>
          </a:graphic>
        </p:graphicFrame>
      </p:grpSp>
      <p:sp>
        <p:nvSpPr>
          <p:cNvPr id="10" name="Rectangle 4"/>
          <p:cNvSpPr txBox="1">
            <a:spLocks noChangeArrowheads="1"/>
          </p:cNvSpPr>
          <p:nvPr/>
        </p:nvSpPr>
        <p:spPr bwMode="auto">
          <a:xfrm>
            <a:off x="611560" y="332656"/>
            <a:ext cx="7632848" cy="1115144"/>
          </a:xfrm>
          <a:prstGeom prst="rect">
            <a:avLst/>
          </a:prstGeom>
          <a:noFill/>
          <a:ln>
            <a:miter lim="800000"/>
            <a:headEnd/>
            <a:tailEnd/>
          </a:ln>
        </p:spPr>
        <p:txBody>
          <a:bodyPr/>
          <a:lstStyle/>
          <a:p>
            <a:pPr marL="457200" indent="-457200" algn="ctr">
              <a:spcBef>
                <a:spcPct val="10000"/>
              </a:spcBef>
              <a:spcAft>
                <a:spcPct val="10000"/>
              </a:spcAft>
              <a:defRPr/>
            </a:pPr>
            <a:r>
              <a:rPr lang="tr-TR" sz="5400" b="1" kern="0" dirty="0" smtClean="0">
                <a:solidFill>
                  <a:srgbClr val="C00000"/>
                </a:solidFill>
                <a:latin typeface="+mn-lt"/>
                <a:cs typeface="+mn-cs"/>
              </a:rPr>
              <a:t>2. Talebin </a:t>
            </a:r>
            <a:r>
              <a:rPr lang="tr-TR" sz="5400" b="1" kern="0" dirty="0">
                <a:solidFill>
                  <a:srgbClr val="C00000"/>
                </a:solidFill>
                <a:latin typeface="+mn-lt"/>
                <a:cs typeface="+mn-cs"/>
              </a:rPr>
              <a:t>Gelir Esnekliği</a:t>
            </a:r>
          </a:p>
        </p:txBody>
      </p:sp>
      <p:sp>
        <p:nvSpPr>
          <p:cNvPr id="8" name="Slide Number Placeholder 4"/>
          <p:cNvSpPr txBox="1">
            <a:spLocks/>
          </p:cNvSpPr>
          <p:nvPr/>
        </p:nvSpPr>
        <p:spPr>
          <a:xfrm>
            <a:off x="146304" y="6210300"/>
            <a:ext cx="609272"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BDE0F-F98A-4518-A463-A7AB67FFA164}"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75919">
                                            <p:txEl>
                                              <p:pRg st="0" end="0"/>
                                            </p:txEl>
                                          </p:spTgt>
                                        </p:tgtEl>
                                        <p:attrNameLst>
                                          <p:attrName>style.visibility</p:attrName>
                                        </p:attrNameLst>
                                      </p:cBhvr>
                                      <p:to>
                                        <p:strVal val="visible"/>
                                      </p:to>
                                    </p:set>
                                    <p:animEffect transition="in" filter="wipe(left)">
                                      <p:cBhvr>
                                        <p:cTn id="11" dur="500"/>
                                        <p:tgtEl>
                                          <p:spTgt spid="1275919">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75919">
                                            <p:txEl>
                                              <p:pRg st="8" end="8"/>
                                            </p:txEl>
                                          </p:spTgt>
                                        </p:tgtEl>
                                        <p:attrNameLst>
                                          <p:attrName>style.visibility</p:attrName>
                                        </p:attrNameLst>
                                      </p:cBhvr>
                                      <p:to>
                                        <p:strVal val="visible"/>
                                      </p:to>
                                    </p:set>
                                    <p:animEffect transition="in" filter="wipe(left)">
                                      <p:cBhvr>
                                        <p:cTn id="15" dur="500"/>
                                        <p:tgtEl>
                                          <p:spTgt spid="1275919">
                                            <p:txEl>
                                              <p:pRg st="8" end="8"/>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275919">
                                            <p:txEl>
                                              <p:pRg st="9" end="9"/>
                                            </p:txEl>
                                          </p:spTgt>
                                        </p:tgtEl>
                                        <p:attrNameLst>
                                          <p:attrName>style.visibility</p:attrName>
                                        </p:attrNameLst>
                                      </p:cBhvr>
                                      <p:to>
                                        <p:strVal val="visible"/>
                                      </p:to>
                                    </p:set>
                                    <p:animEffect transition="in" filter="wipe(left)">
                                      <p:cBhvr>
                                        <p:cTn id="19" dur="500"/>
                                        <p:tgtEl>
                                          <p:spTgt spid="1275919">
                                            <p:txEl>
                                              <p:pRg st="9" end="9"/>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75919">
                                            <p:txEl>
                                              <p:pRg st="10" end="10"/>
                                            </p:txEl>
                                          </p:spTgt>
                                        </p:tgtEl>
                                        <p:attrNameLst>
                                          <p:attrName>style.visibility</p:attrName>
                                        </p:attrNameLst>
                                      </p:cBhvr>
                                      <p:to>
                                        <p:strVal val="visible"/>
                                      </p:to>
                                    </p:set>
                                    <p:animEffect transition="in" filter="wipe(left)">
                                      <p:cBhvr>
                                        <p:cTn id="23" dur="500"/>
                                        <p:tgtEl>
                                          <p:spTgt spid="1275919">
                                            <p:txEl>
                                              <p:pRg st="10" end="10"/>
                                            </p:txEl>
                                          </p:spTgt>
                                        </p:tgtEl>
                                      </p:cBhvr>
                                    </p:animEffect>
                                  </p:childTnLst>
                                </p:cTn>
                              </p:par>
                            </p:childTnLst>
                          </p:cTn>
                        </p:par>
                        <p:par>
                          <p:cTn id="24" fill="hold" nodeType="afterGroup">
                            <p:stCondLst>
                              <p:cond delay="2500"/>
                            </p:stCondLst>
                            <p:childTnLst>
                              <p:par>
                                <p:cTn id="25" presetID="17" presetClass="entr" presetSubtype="1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5919" grpId="0" build="p" bldLvl="2" autoUpdateAnimBg="0" advAuto="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889000" y="1268413"/>
            <a:ext cx="7786688" cy="4538662"/>
            <a:chOff x="465" y="754"/>
            <a:chExt cx="4905" cy="2859"/>
          </a:xfrm>
        </p:grpSpPr>
        <p:sp>
          <p:nvSpPr>
            <p:cNvPr id="35855" name="Text Box 4"/>
            <p:cNvSpPr txBox="1">
              <a:spLocks noChangeArrowheads="1"/>
            </p:cNvSpPr>
            <p:nvPr/>
          </p:nvSpPr>
          <p:spPr bwMode="auto">
            <a:xfrm>
              <a:off x="608" y="754"/>
              <a:ext cx="2402" cy="407"/>
            </a:xfrm>
            <a:prstGeom prst="rect">
              <a:avLst/>
            </a:prstGeom>
            <a:noFill/>
            <a:ln w="9525">
              <a:noFill/>
              <a:miter lim="800000"/>
              <a:headEnd/>
              <a:tailEnd/>
            </a:ln>
          </p:spPr>
          <p:txBody>
            <a:bodyPr>
              <a:spAutoFit/>
            </a:bodyPr>
            <a:lstStyle/>
            <a:p>
              <a:pPr eaLnBrk="0" hangingPunct="0"/>
              <a:r>
                <a:rPr lang="en-GB" sz="3600" b="1" dirty="0" err="1">
                  <a:latin typeface="Century Gothic" pitchFamily="34" charset="0"/>
                </a:rPr>
                <a:t>Gelir</a:t>
              </a:r>
              <a:r>
                <a:rPr lang="en-GB" sz="3600" b="1" dirty="0">
                  <a:latin typeface="Century Gothic" pitchFamily="34" charset="0"/>
                </a:rPr>
                <a:t> </a:t>
              </a:r>
              <a:r>
                <a:rPr lang="en-GB" sz="3600" b="1" dirty="0" err="1">
                  <a:latin typeface="Century Gothic" pitchFamily="34" charset="0"/>
                </a:rPr>
                <a:t>artarsa</a:t>
              </a:r>
              <a:r>
                <a:rPr lang="en-GB" sz="3600" b="1" dirty="0">
                  <a:latin typeface="Century Gothic" pitchFamily="34" charset="0"/>
                </a:rPr>
                <a:t>:</a:t>
              </a:r>
            </a:p>
          </p:txBody>
        </p:sp>
        <p:grpSp>
          <p:nvGrpSpPr>
            <p:cNvPr id="3" name="Group 5"/>
            <p:cNvGrpSpPr>
              <a:grpSpLocks/>
            </p:cNvGrpSpPr>
            <p:nvPr/>
          </p:nvGrpSpPr>
          <p:grpSpPr bwMode="auto">
            <a:xfrm>
              <a:off x="465" y="1399"/>
              <a:ext cx="4905" cy="2214"/>
              <a:chOff x="465" y="1399"/>
              <a:chExt cx="4905" cy="2214"/>
            </a:xfrm>
          </p:grpSpPr>
          <p:grpSp>
            <p:nvGrpSpPr>
              <p:cNvPr id="4" name="Group 6"/>
              <p:cNvGrpSpPr>
                <a:grpSpLocks/>
              </p:cNvGrpSpPr>
              <p:nvPr/>
            </p:nvGrpSpPr>
            <p:grpSpPr bwMode="auto">
              <a:xfrm>
                <a:off x="465" y="1642"/>
                <a:ext cx="2306" cy="1971"/>
                <a:chOff x="465" y="1642"/>
                <a:chExt cx="2306" cy="1971"/>
              </a:xfrm>
            </p:grpSpPr>
            <p:sp>
              <p:nvSpPr>
                <p:cNvPr id="35867" name="Line 7"/>
                <p:cNvSpPr>
                  <a:spLocks noChangeShapeType="1"/>
                </p:cNvSpPr>
                <p:nvPr/>
              </p:nvSpPr>
              <p:spPr bwMode="auto">
                <a:xfrm>
                  <a:off x="816" y="3312"/>
                  <a:ext cx="1872" cy="0"/>
                </a:xfrm>
                <a:prstGeom prst="line">
                  <a:avLst/>
                </a:prstGeom>
                <a:noFill/>
                <a:ln w="38100">
                  <a:solidFill>
                    <a:schemeClr val="tx1"/>
                  </a:solidFill>
                  <a:round/>
                  <a:headEnd/>
                  <a:tailEnd type="triangle" w="med" len="med"/>
                </a:ln>
              </p:spPr>
              <p:txBody>
                <a:bodyPr wrap="none" anchor="ctr"/>
                <a:lstStyle/>
                <a:p>
                  <a:endParaRPr lang="tr-TR"/>
                </a:p>
              </p:txBody>
            </p:sp>
            <p:sp>
              <p:nvSpPr>
                <p:cNvPr id="35868" name="Line 8"/>
                <p:cNvSpPr>
                  <a:spLocks noChangeShapeType="1"/>
                </p:cNvSpPr>
                <p:nvPr/>
              </p:nvSpPr>
              <p:spPr bwMode="auto">
                <a:xfrm flipV="1">
                  <a:off x="816" y="1728"/>
                  <a:ext cx="0" cy="1584"/>
                </a:xfrm>
                <a:prstGeom prst="line">
                  <a:avLst/>
                </a:prstGeom>
                <a:noFill/>
                <a:ln w="38100">
                  <a:solidFill>
                    <a:schemeClr val="tx1"/>
                  </a:solidFill>
                  <a:round/>
                  <a:headEnd/>
                  <a:tailEnd type="triangle" w="med" len="med"/>
                </a:ln>
              </p:spPr>
              <p:txBody>
                <a:bodyPr wrap="none" anchor="ctr"/>
                <a:lstStyle/>
                <a:p>
                  <a:endParaRPr lang="tr-TR"/>
                </a:p>
              </p:txBody>
            </p:sp>
            <p:sp>
              <p:nvSpPr>
                <p:cNvPr id="17437" name="Line 9"/>
                <p:cNvSpPr>
                  <a:spLocks noChangeShapeType="1"/>
                </p:cNvSpPr>
                <p:nvPr/>
              </p:nvSpPr>
              <p:spPr bwMode="auto">
                <a:xfrm>
                  <a:off x="1248" y="1824"/>
                  <a:ext cx="432" cy="1296"/>
                </a:xfrm>
                <a:prstGeom prst="line">
                  <a:avLst/>
                </a:prstGeom>
                <a:noFill/>
                <a:ln w="57150">
                  <a:solidFill>
                    <a:schemeClr val="accent2">
                      <a:lumMod val="60000"/>
                      <a:lumOff val="40000"/>
                    </a:schemeClr>
                  </a:solidFill>
                  <a:round/>
                  <a:headEnd/>
                  <a:tailEnd/>
                </a:ln>
              </p:spPr>
              <p:txBody>
                <a:bodyPr wrap="none" anchor="ctr"/>
                <a:lstStyle/>
                <a:p>
                  <a:pPr>
                    <a:defRPr/>
                  </a:pPr>
                  <a:endParaRPr lang="en-GB">
                    <a:latin typeface="Arial" charset="0"/>
                  </a:endParaRPr>
                </a:p>
              </p:txBody>
            </p:sp>
            <p:sp>
              <p:nvSpPr>
                <p:cNvPr id="35870" name="Text Box 10"/>
                <p:cNvSpPr txBox="1">
                  <a:spLocks noChangeArrowheads="1"/>
                </p:cNvSpPr>
                <p:nvPr/>
              </p:nvSpPr>
              <p:spPr bwMode="auto">
                <a:xfrm>
                  <a:off x="2052" y="3382"/>
                  <a:ext cx="719" cy="231"/>
                </a:xfrm>
                <a:prstGeom prst="rect">
                  <a:avLst/>
                </a:prstGeom>
                <a:noFill/>
                <a:ln w="9525">
                  <a:noFill/>
                  <a:miter lim="800000"/>
                  <a:headEnd/>
                  <a:tailEnd/>
                </a:ln>
              </p:spPr>
              <p:txBody>
                <a:bodyPr wrap="none">
                  <a:spAutoFit/>
                </a:bodyPr>
                <a:lstStyle/>
                <a:p>
                  <a:pPr eaLnBrk="0" hangingPunct="0"/>
                  <a:r>
                    <a:rPr lang="en-GB" i="1">
                      <a:latin typeface="Century Gothic" pitchFamily="34" charset="0"/>
                    </a:rPr>
                    <a:t>Quantity</a:t>
                  </a:r>
                </a:p>
              </p:txBody>
            </p:sp>
            <p:sp>
              <p:nvSpPr>
                <p:cNvPr id="35871" name="Text Box 11"/>
                <p:cNvSpPr txBox="1">
                  <a:spLocks noChangeArrowheads="1"/>
                </p:cNvSpPr>
                <p:nvPr/>
              </p:nvSpPr>
              <p:spPr bwMode="auto">
                <a:xfrm rot="-5388740">
                  <a:off x="351" y="1756"/>
                  <a:ext cx="460" cy="231"/>
                </a:xfrm>
                <a:prstGeom prst="rect">
                  <a:avLst/>
                </a:prstGeom>
                <a:noFill/>
                <a:ln w="9525">
                  <a:noFill/>
                  <a:miter lim="800000"/>
                  <a:headEnd/>
                  <a:tailEnd/>
                </a:ln>
              </p:spPr>
              <p:txBody>
                <a:bodyPr wrap="none">
                  <a:spAutoFit/>
                </a:bodyPr>
                <a:lstStyle/>
                <a:p>
                  <a:pPr eaLnBrk="0" hangingPunct="0"/>
                  <a:r>
                    <a:rPr lang="en-GB" i="1">
                      <a:latin typeface="Century Gothic" pitchFamily="34" charset="0"/>
                    </a:rPr>
                    <a:t>Price</a:t>
                  </a:r>
                  <a:endParaRPr lang="en-GB" sz="2400" i="1">
                    <a:latin typeface="Century Gothic" pitchFamily="34" charset="0"/>
                  </a:endParaRPr>
                </a:p>
              </p:txBody>
            </p:sp>
            <p:sp>
              <p:nvSpPr>
                <p:cNvPr id="35872" name="Text Box 12"/>
                <p:cNvSpPr txBox="1">
                  <a:spLocks noChangeArrowheads="1"/>
                </p:cNvSpPr>
                <p:nvPr/>
              </p:nvSpPr>
              <p:spPr bwMode="auto">
                <a:xfrm>
                  <a:off x="1680" y="2880"/>
                  <a:ext cx="322" cy="288"/>
                </a:xfrm>
                <a:prstGeom prst="rect">
                  <a:avLst/>
                </a:prstGeom>
                <a:noFill/>
                <a:ln w="9525">
                  <a:noFill/>
                  <a:miter lim="800000"/>
                  <a:headEnd/>
                  <a:tailEnd/>
                </a:ln>
              </p:spPr>
              <p:txBody>
                <a:bodyPr wrap="none">
                  <a:spAutoFit/>
                </a:bodyPr>
                <a:lstStyle/>
                <a:p>
                  <a:pPr eaLnBrk="0" hangingPunct="0"/>
                  <a:r>
                    <a:rPr lang="en-GB" sz="2400">
                      <a:solidFill>
                        <a:srgbClr val="6B6BCF"/>
                      </a:solidFill>
                      <a:latin typeface="Century Gothic" pitchFamily="34" charset="0"/>
                    </a:rPr>
                    <a:t>D</a:t>
                  </a:r>
                  <a:r>
                    <a:rPr lang="en-GB" sz="2400" baseline="-25000">
                      <a:solidFill>
                        <a:srgbClr val="6B6BCF"/>
                      </a:solidFill>
                      <a:latin typeface="Century Gothic" pitchFamily="34" charset="0"/>
                    </a:rPr>
                    <a:t>0</a:t>
                  </a:r>
                  <a:endParaRPr lang="en-GB" sz="2400">
                    <a:solidFill>
                      <a:srgbClr val="6B6BCF"/>
                    </a:solidFill>
                    <a:latin typeface="Century Gothic" pitchFamily="34" charset="0"/>
                  </a:endParaRPr>
                </a:p>
              </p:txBody>
            </p:sp>
          </p:grpSp>
          <p:sp>
            <p:nvSpPr>
              <p:cNvPr id="35858" name="Text Box 13"/>
              <p:cNvSpPr txBox="1">
                <a:spLocks noChangeArrowheads="1"/>
              </p:cNvSpPr>
              <p:nvPr/>
            </p:nvSpPr>
            <p:spPr bwMode="auto">
              <a:xfrm>
                <a:off x="950" y="1399"/>
                <a:ext cx="1181" cy="252"/>
              </a:xfrm>
              <a:prstGeom prst="rect">
                <a:avLst/>
              </a:prstGeom>
              <a:noFill/>
              <a:ln w="9525">
                <a:noFill/>
                <a:miter lim="800000"/>
                <a:headEnd/>
                <a:tailEnd/>
              </a:ln>
            </p:spPr>
            <p:txBody>
              <a:bodyPr wrap="none">
                <a:spAutoFit/>
              </a:bodyPr>
              <a:lstStyle/>
              <a:p>
                <a:pPr eaLnBrk="0" hangingPunct="0"/>
                <a:r>
                  <a:rPr lang="en-GB" sz="2000" dirty="0">
                    <a:latin typeface="Century Gothic" pitchFamily="34" charset="0"/>
                  </a:rPr>
                  <a:t>NORMAL MAL</a:t>
                </a:r>
              </a:p>
            </p:txBody>
          </p:sp>
          <p:sp>
            <p:nvSpPr>
              <p:cNvPr id="35859" name="Text Box 14"/>
              <p:cNvSpPr txBox="1">
                <a:spLocks noChangeArrowheads="1"/>
              </p:cNvSpPr>
              <p:nvPr/>
            </p:nvSpPr>
            <p:spPr bwMode="auto">
              <a:xfrm>
                <a:off x="3600" y="1422"/>
                <a:ext cx="931" cy="252"/>
              </a:xfrm>
              <a:prstGeom prst="rect">
                <a:avLst/>
              </a:prstGeom>
              <a:noFill/>
              <a:ln w="9525">
                <a:noFill/>
                <a:miter lim="800000"/>
                <a:headEnd/>
                <a:tailEnd/>
              </a:ln>
            </p:spPr>
            <p:txBody>
              <a:bodyPr wrap="none">
                <a:spAutoFit/>
              </a:bodyPr>
              <a:lstStyle/>
              <a:p>
                <a:pPr eaLnBrk="0" hangingPunct="0"/>
                <a:r>
                  <a:rPr lang="tr-TR" sz="2000" dirty="0" smtClean="0">
                    <a:latin typeface="Century Gothic" pitchFamily="34" charset="0"/>
                  </a:rPr>
                  <a:t>FAKİR </a:t>
                </a:r>
                <a:r>
                  <a:rPr lang="en-GB" sz="2000" dirty="0" smtClean="0">
                    <a:latin typeface="Century Gothic" pitchFamily="34" charset="0"/>
                  </a:rPr>
                  <a:t>MAL</a:t>
                </a:r>
                <a:endParaRPr lang="en-GB" sz="2000" dirty="0">
                  <a:latin typeface="Century Gothic" pitchFamily="34" charset="0"/>
                </a:endParaRPr>
              </a:p>
            </p:txBody>
          </p:sp>
          <p:grpSp>
            <p:nvGrpSpPr>
              <p:cNvPr id="5" name="Group 15"/>
              <p:cNvGrpSpPr>
                <a:grpSpLocks/>
              </p:cNvGrpSpPr>
              <p:nvPr/>
            </p:nvGrpSpPr>
            <p:grpSpPr bwMode="auto">
              <a:xfrm>
                <a:off x="3088" y="1652"/>
                <a:ext cx="2282" cy="1954"/>
                <a:chOff x="3088" y="1652"/>
                <a:chExt cx="2282" cy="1954"/>
              </a:xfrm>
            </p:grpSpPr>
            <p:sp>
              <p:nvSpPr>
                <p:cNvPr id="35861" name="Line 16"/>
                <p:cNvSpPr>
                  <a:spLocks noChangeShapeType="1"/>
                </p:cNvSpPr>
                <p:nvPr/>
              </p:nvSpPr>
              <p:spPr bwMode="auto">
                <a:xfrm>
                  <a:off x="3408" y="3312"/>
                  <a:ext cx="1872" cy="0"/>
                </a:xfrm>
                <a:prstGeom prst="line">
                  <a:avLst/>
                </a:prstGeom>
                <a:noFill/>
                <a:ln w="38100">
                  <a:solidFill>
                    <a:schemeClr val="tx1"/>
                  </a:solidFill>
                  <a:round/>
                  <a:headEnd/>
                  <a:tailEnd type="triangle" w="med" len="med"/>
                </a:ln>
              </p:spPr>
              <p:txBody>
                <a:bodyPr wrap="none" anchor="ctr"/>
                <a:lstStyle/>
                <a:p>
                  <a:endParaRPr lang="tr-TR"/>
                </a:p>
              </p:txBody>
            </p:sp>
            <p:sp>
              <p:nvSpPr>
                <p:cNvPr id="35862" name="Line 17"/>
                <p:cNvSpPr>
                  <a:spLocks noChangeShapeType="1"/>
                </p:cNvSpPr>
                <p:nvPr/>
              </p:nvSpPr>
              <p:spPr bwMode="auto">
                <a:xfrm flipV="1">
                  <a:off x="3408" y="1728"/>
                  <a:ext cx="0" cy="1584"/>
                </a:xfrm>
                <a:prstGeom prst="line">
                  <a:avLst/>
                </a:prstGeom>
                <a:noFill/>
                <a:ln w="38100">
                  <a:solidFill>
                    <a:schemeClr val="tx1"/>
                  </a:solidFill>
                  <a:round/>
                  <a:headEnd/>
                  <a:tailEnd type="triangle" w="med" len="med"/>
                </a:ln>
              </p:spPr>
              <p:txBody>
                <a:bodyPr wrap="none" anchor="ctr"/>
                <a:lstStyle/>
                <a:p>
                  <a:endParaRPr lang="tr-TR"/>
                </a:p>
              </p:txBody>
            </p:sp>
            <p:sp>
              <p:nvSpPr>
                <p:cNvPr id="17431" name="Line 18"/>
                <p:cNvSpPr>
                  <a:spLocks noChangeShapeType="1"/>
                </p:cNvSpPr>
                <p:nvPr/>
              </p:nvSpPr>
              <p:spPr bwMode="auto">
                <a:xfrm>
                  <a:off x="4032" y="1824"/>
                  <a:ext cx="432" cy="1296"/>
                </a:xfrm>
                <a:prstGeom prst="line">
                  <a:avLst/>
                </a:prstGeom>
                <a:noFill/>
                <a:ln w="57150">
                  <a:solidFill>
                    <a:schemeClr val="accent2">
                      <a:lumMod val="60000"/>
                      <a:lumOff val="40000"/>
                    </a:schemeClr>
                  </a:solidFill>
                  <a:round/>
                  <a:headEnd/>
                  <a:tailEnd/>
                </a:ln>
              </p:spPr>
              <p:txBody>
                <a:bodyPr wrap="none" anchor="ctr"/>
                <a:lstStyle/>
                <a:p>
                  <a:pPr>
                    <a:defRPr/>
                  </a:pPr>
                  <a:endParaRPr lang="en-GB">
                    <a:latin typeface="Arial" charset="0"/>
                  </a:endParaRPr>
                </a:p>
              </p:txBody>
            </p:sp>
            <p:sp>
              <p:nvSpPr>
                <p:cNvPr id="35864" name="Text Box 19"/>
                <p:cNvSpPr txBox="1">
                  <a:spLocks noChangeArrowheads="1"/>
                </p:cNvSpPr>
                <p:nvPr/>
              </p:nvSpPr>
              <p:spPr bwMode="auto">
                <a:xfrm>
                  <a:off x="4651" y="3375"/>
                  <a:ext cx="719" cy="231"/>
                </a:xfrm>
                <a:prstGeom prst="rect">
                  <a:avLst/>
                </a:prstGeom>
                <a:noFill/>
                <a:ln w="9525">
                  <a:noFill/>
                  <a:miter lim="800000"/>
                  <a:headEnd/>
                  <a:tailEnd/>
                </a:ln>
              </p:spPr>
              <p:txBody>
                <a:bodyPr wrap="none">
                  <a:spAutoFit/>
                </a:bodyPr>
                <a:lstStyle/>
                <a:p>
                  <a:pPr eaLnBrk="0" hangingPunct="0"/>
                  <a:r>
                    <a:rPr lang="en-GB" i="1">
                      <a:latin typeface="Century Gothic" pitchFamily="34" charset="0"/>
                    </a:rPr>
                    <a:t>Quantity</a:t>
                  </a:r>
                </a:p>
              </p:txBody>
            </p:sp>
            <p:sp>
              <p:nvSpPr>
                <p:cNvPr id="35865" name="Text Box 20"/>
                <p:cNvSpPr txBox="1">
                  <a:spLocks noChangeArrowheads="1"/>
                </p:cNvSpPr>
                <p:nvPr/>
              </p:nvSpPr>
              <p:spPr bwMode="auto">
                <a:xfrm>
                  <a:off x="4464" y="2880"/>
                  <a:ext cx="322" cy="288"/>
                </a:xfrm>
                <a:prstGeom prst="rect">
                  <a:avLst/>
                </a:prstGeom>
                <a:noFill/>
                <a:ln w="9525">
                  <a:noFill/>
                  <a:miter lim="800000"/>
                  <a:headEnd/>
                  <a:tailEnd/>
                </a:ln>
              </p:spPr>
              <p:txBody>
                <a:bodyPr wrap="none">
                  <a:spAutoFit/>
                </a:bodyPr>
                <a:lstStyle/>
                <a:p>
                  <a:pPr eaLnBrk="0" hangingPunct="0"/>
                  <a:r>
                    <a:rPr lang="en-GB" sz="2400">
                      <a:solidFill>
                        <a:srgbClr val="6B6BCF"/>
                      </a:solidFill>
                      <a:latin typeface="Century Gothic" pitchFamily="34" charset="0"/>
                    </a:rPr>
                    <a:t>D</a:t>
                  </a:r>
                  <a:r>
                    <a:rPr lang="en-GB" sz="2400" baseline="-25000">
                      <a:solidFill>
                        <a:srgbClr val="6B6BCF"/>
                      </a:solidFill>
                      <a:latin typeface="Century Gothic" pitchFamily="34" charset="0"/>
                    </a:rPr>
                    <a:t>0</a:t>
                  </a:r>
                  <a:endParaRPr lang="en-GB" sz="2400">
                    <a:solidFill>
                      <a:srgbClr val="6B6BCF"/>
                    </a:solidFill>
                    <a:latin typeface="Century Gothic" pitchFamily="34" charset="0"/>
                  </a:endParaRPr>
                </a:p>
              </p:txBody>
            </p:sp>
            <p:sp>
              <p:nvSpPr>
                <p:cNvPr id="35866" name="Text Box 21"/>
                <p:cNvSpPr txBox="1">
                  <a:spLocks noChangeArrowheads="1"/>
                </p:cNvSpPr>
                <p:nvPr/>
              </p:nvSpPr>
              <p:spPr bwMode="auto">
                <a:xfrm rot="-5314842">
                  <a:off x="2974" y="1766"/>
                  <a:ext cx="460" cy="231"/>
                </a:xfrm>
                <a:prstGeom prst="rect">
                  <a:avLst/>
                </a:prstGeom>
                <a:noFill/>
                <a:ln w="9525">
                  <a:noFill/>
                  <a:miter lim="800000"/>
                  <a:headEnd/>
                  <a:tailEnd/>
                </a:ln>
              </p:spPr>
              <p:txBody>
                <a:bodyPr wrap="none">
                  <a:spAutoFit/>
                </a:bodyPr>
                <a:lstStyle/>
                <a:p>
                  <a:pPr eaLnBrk="0" hangingPunct="0"/>
                  <a:r>
                    <a:rPr lang="en-GB" i="1">
                      <a:latin typeface="Century Gothic" pitchFamily="34" charset="0"/>
                    </a:rPr>
                    <a:t>Price</a:t>
                  </a:r>
                </a:p>
              </p:txBody>
            </p:sp>
          </p:grpSp>
        </p:grpSp>
      </p:grpSp>
      <p:grpSp>
        <p:nvGrpSpPr>
          <p:cNvPr id="7" name="Group 23"/>
          <p:cNvGrpSpPr>
            <a:grpSpLocks/>
          </p:cNvGrpSpPr>
          <p:nvPr/>
        </p:nvGrpSpPr>
        <p:grpSpPr bwMode="auto">
          <a:xfrm>
            <a:off x="2266950" y="2965450"/>
            <a:ext cx="1597025" cy="2197100"/>
            <a:chOff x="1344" y="1824"/>
            <a:chExt cx="1006" cy="1384"/>
          </a:xfrm>
        </p:grpSpPr>
        <p:sp>
          <p:nvSpPr>
            <p:cNvPr id="35852" name="Line 24"/>
            <p:cNvSpPr>
              <a:spLocks noChangeShapeType="1"/>
            </p:cNvSpPr>
            <p:nvPr/>
          </p:nvSpPr>
          <p:spPr bwMode="auto">
            <a:xfrm>
              <a:off x="1632" y="1824"/>
              <a:ext cx="432" cy="1296"/>
            </a:xfrm>
            <a:prstGeom prst="line">
              <a:avLst/>
            </a:prstGeom>
            <a:noFill/>
            <a:ln w="57150">
              <a:solidFill>
                <a:srgbClr val="FF0000"/>
              </a:solidFill>
              <a:round/>
              <a:headEnd/>
              <a:tailEnd/>
            </a:ln>
          </p:spPr>
          <p:txBody>
            <a:bodyPr wrap="none" anchor="ctr"/>
            <a:lstStyle/>
            <a:p>
              <a:endParaRPr lang="tr-TR"/>
            </a:p>
          </p:txBody>
        </p:sp>
        <p:sp>
          <p:nvSpPr>
            <p:cNvPr id="35853" name="Text Box 25"/>
            <p:cNvSpPr txBox="1">
              <a:spLocks noChangeArrowheads="1"/>
            </p:cNvSpPr>
            <p:nvPr/>
          </p:nvSpPr>
          <p:spPr bwMode="auto">
            <a:xfrm>
              <a:off x="2064" y="2958"/>
              <a:ext cx="286" cy="250"/>
            </a:xfrm>
            <a:prstGeom prst="rect">
              <a:avLst/>
            </a:prstGeom>
            <a:noFill/>
            <a:ln w="9525">
              <a:noFill/>
              <a:miter lim="800000"/>
              <a:headEnd/>
              <a:tailEnd/>
            </a:ln>
          </p:spPr>
          <p:txBody>
            <a:bodyPr wrap="none">
              <a:spAutoFit/>
            </a:bodyPr>
            <a:lstStyle/>
            <a:p>
              <a:pPr eaLnBrk="0" hangingPunct="0"/>
              <a:r>
                <a:rPr lang="en-GB" sz="2000">
                  <a:solidFill>
                    <a:srgbClr val="FF0000"/>
                  </a:solidFill>
                  <a:latin typeface="Century Gothic" pitchFamily="34" charset="0"/>
                </a:rPr>
                <a:t>D</a:t>
              </a:r>
              <a:r>
                <a:rPr lang="en-GB" sz="2000" baseline="-25000">
                  <a:solidFill>
                    <a:srgbClr val="FF0000"/>
                  </a:solidFill>
                  <a:latin typeface="Century Gothic" pitchFamily="34" charset="0"/>
                </a:rPr>
                <a:t>1</a:t>
              </a:r>
              <a:endParaRPr lang="en-GB" sz="2000">
                <a:solidFill>
                  <a:srgbClr val="FF0000"/>
                </a:solidFill>
                <a:latin typeface="Century Gothic" pitchFamily="34" charset="0"/>
              </a:endParaRPr>
            </a:p>
          </p:txBody>
        </p:sp>
        <p:sp>
          <p:nvSpPr>
            <p:cNvPr id="35854" name="Line 26"/>
            <p:cNvSpPr>
              <a:spLocks noChangeShapeType="1"/>
            </p:cNvSpPr>
            <p:nvPr/>
          </p:nvSpPr>
          <p:spPr bwMode="auto">
            <a:xfrm>
              <a:off x="1344" y="1968"/>
              <a:ext cx="288" cy="0"/>
            </a:xfrm>
            <a:prstGeom prst="line">
              <a:avLst/>
            </a:prstGeom>
            <a:noFill/>
            <a:ln w="38100">
              <a:solidFill>
                <a:srgbClr val="FF0000"/>
              </a:solidFill>
              <a:round/>
              <a:headEnd/>
              <a:tailEnd type="triangle" w="med" len="med"/>
            </a:ln>
          </p:spPr>
          <p:txBody>
            <a:bodyPr wrap="none" anchor="ctr"/>
            <a:lstStyle/>
            <a:p>
              <a:endParaRPr lang="tr-TR"/>
            </a:p>
          </p:txBody>
        </p:sp>
      </p:grpSp>
      <p:grpSp>
        <p:nvGrpSpPr>
          <p:cNvPr id="8" name="Group 28"/>
          <p:cNvGrpSpPr>
            <a:grpSpLocks/>
          </p:cNvGrpSpPr>
          <p:nvPr/>
        </p:nvGrpSpPr>
        <p:grpSpPr bwMode="auto">
          <a:xfrm>
            <a:off x="6076948" y="3041651"/>
            <a:ext cx="723900" cy="2173288"/>
            <a:chOff x="3744" y="1872"/>
            <a:chExt cx="456" cy="1369"/>
          </a:xfrm>
        </p:grpSpPr>
        <p:sp>
          <p:nvSpPr>
            <p:cNvPr id="35846" name="Line 29"/>
            <p:cNvSpPr>
              <a:spLocks noChangeShapeType="1"/>
            </p:cNvSpPr>
            <p:nvPr/>
          </p:nvSpPr>
          <p:spPr bwMode="auto">
            <a:xfrm>
              <a:off x="3744" y="1872"/>
              <a:ext cx="432" cy="1248"/>
            </a:xfrm>
            <a:prstGeom prst="line">
              <a:avLst/>
            </a:prstGeom>
            <a:noFill/>
            <a:ln w="57150">
              <a:solidFill>
                <a:srgbClr val="00B050"/>
              </a:solidFill>
              <a:round/>
              <a:headEnd/>
              <a:tailEnd/>
            </a:ln>
          </p:spPr>
          <p:txBody>
            <a:bodyPr wrap="none" anchor="ctr"/>
            <a:lstStyle/>
            <a:p>
              <a:endParaRPr lang="tr-TR"/>
            </a:p>
          </p:txBody>
        </p:sp>
        <p:sp>
          <p:nvSpPr>
            <p:cNvPr id="35847" name="Text Box 30"/>
            <p:cNvSpPr txBox="1">
              <a:spLocks noChangeArrowheads="1"/>
            </p:cNvSpPr>
            <p:nvPr/>
          </p:nvSpPr>
          <p:spPr bwMode="auto">
            <a:xfrm>
              <a:off x="3878" y="2953"/>
              <a:ext cx="322" cy="288"/>
            </a:xfrm>
            <a:prstGeom prst="rect">
              <a:avLst/>
            </a:prstGeom>
            <a:noFill/>
            <a:ln w="9525">
              <a:noFill/>
              <a:miter lim="800000"/>
              <a:headEnd/>
              <a:tailEnd/>
            </a:ln>
          </p:spPr>
          <p:txBody>
            <a:bodyPr wrap="none">
              <a:spAutoFit/>
            </a:bodyPr>
            <a:lstStyle/>
            <a:p>
              <a:pPr eaLnBrk="0" hangingPunct="0"/>
              <a:r>
                <a:rPr lang="en-GB" sz="2400">
                  <a:solidFill>
                    <a:srgbClr val="00B050"/>
                  </a:solidFill>
                  <a:latin typeface="Century Gothic" pitchFamily="34" charset="0"/>
                </a:rPr>
                <a:t>D</a:t>
              </a:r>
              <a:r>
                <a:rPr lang="en-GB" sz="2400" baseline="-25000">
                  <a:solidFill>
                    <a:srgbClr val="00B050"/>
                  </a:solidFill>
                  <a:latin typeface="Century Gothic" pitchFamily="34" charset="0"/>
                </a:rPr>
                <a:t>1</a:t>
              </a:r>
              <a:endParaRPr lang="en-GB" sz="2400">
                <a:solidFill>
                  <a:srgbClr val="00B050"/>
                </a:solidFill>
                <a:latin typeface="Century Gothic" pitchFamily="34" charset="0"/>
              </a:endParaRPr>
            </a:p>
          </p:txBody>
        </p:sp>
        <p:sp>
          <p:nvSpPr>
            <p:cNvPr id="35848" name="Line 31"/>
            <p:cNvSpPr>
              <a:spLocks noChangeShapeType="1"/>
            </p:cNvSpPr>
            <p:nvPr/>
          </p:nvSpPr>
          <p:spPr bwMode="auto">
            <a:xfrm flipH="1">
              <a:off x="3840" y="2016"/>
              <a:ext cx="240" cy="0"/>
            </a:xfrm>
            <a:prstGeom prst="line">
              <a:avLst/>
            </a:prstGeom>
            <a:noFill/>
            <a:ln w="38100">
              <a:solidFill>
                <a:srgbClr val="00B050"/>
              </a:solidFill>
              <a:round/>
              <a:headEnd/>
              <a:tailEnd type="triangle" w="med" len="med"/>
            </a:ln>
          </p:spPr>
          <p:txBody>
            <a:bodyPr wrap="none" anchor="ctr"/>
            <a:lstStyle/>
            <a:p>
              <a:endParaRPr lang="tr-TR"/>
            </a:p>
          </p:txBody>
        </p:sp>
      </p:grpSp>
      <p:sp>
        <p:nvSpPr>
          <p:cNvPr id="33" name="32 Slayt Numarası Yer Tutucusu"/>
          <p:cNvSpPr>
            <a:spLocks noGrp="1"/>
          </p:cNvSpPr>
          <p:nvPr>
            <p:ph type="sldNum" sz="quarter" idx="12"/>
          </p:nvPr>
        </p:nvSpPr>
        <p:spPr/>
        <p:txBody>
          <a:bodyPr/>
          <a:lstStyle/>
          <a:p>
            <a:fld id="{226D1F75-BEA5-4B54-8634-CEA60045CF36}" type="slidenum">
              <a:rPr lang="tr-TR" smtClean="0"/>
              <a:pPr/>
              <a:t>33</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lide(from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lide(from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541338" y="260350"/>
            <a:ext cx="8602662" cy="1009650"/>
          </a:xfrm>
          <a:prstGeom prst="rect">
            <a:avLst/>
          </a:prstGeom>
          <a:noFill/>
          <a:ln>
            <a:miter lim="800000"/>
            <a:headEnd/>
            <a:tailEnd/>
          </a:ln>
        </p:spPr>
        <p:txBody>
          <a:bodyPr>
            <a:noAutofit/>
          </a:bodyPr>
          <a:lstStyle/>
          <a:p>
            <a:pPr algn="l" eaLnBrk="1" hangingPunct="1"/>
            <a:r>
              <a:rPr lang="tr-TR" sz="3200" b="1" dirty="0" smtClean="0"/>
              <a:t>Örn.</a:t>
            </a:r>
            <a:br>
              <a:rPr lang="tr-TR" sz="3200" b="1" dirty="0" smtClean="0"/>
            </a:br>
            <a:r>
              <a:rPr lang="tr-TR" sz="3000" i="1" dirty="0" smtClean="0"/>
              <a:t>İ</a:t>
            </a:r>
            <a:r>
              <a:rPr lang="en-GB" sz="3000" i="1" dirty="0" err="1" smtClean="0"/>
              <a:t>ngiltere</a:t>
            </a:r>
            <a:r>
              <a:rPr lang="tr-TR" sz="3000" i="1" dirty="0" smtClean="0"/>
              <a:t>’</a:t>
            </a:r>
            <a:r>
              <a:rPr lang="en-GB" sz="3000" i="1" dirty="0" smtClean="0"/>
              <a:t>de </a:t>
            </a:r>
            <a:r>
              <a:rPr lang="en-GB" sz="3000" i="1" dirty="0" err="1" smtClean="0"/>
              <a:t>mallara</a:t>
            </a:r>
            <a:r>
              <a:rPr lang="en-GB" sz="3000" i="1" dirty="0" smtClean="0"/>
              <a:t> </a:t>
            </a:r>
            <a:r>
              <a:rPr lang="en-GB" sz="3000" i="1" dirty="0" err="1" smtClean="0"/>
              <a:t>olan</a:t>
            </a:r>
            <a:r>
              <a:rPr lang="en-GB" sz="3000" i="1" dirty="0" smtClean="0"/>
              <a:t> </a:t>
            </a:r>
            <a:r>
              <a:rPr lang="en-GB" sz="3000" i="1" dirty="0" err="1" smtClean="0"/>
              <a:t>talebin</a:t>
            </a:r>
            <a:r>
              <a:rPr lang="en-GB" sz="3000" i="1" dirty="0" smtClean="0"/>
              <a:t> </a:t>
            </a:r>
            <a:r>
              <a:rPr lang="en-GB" sz="3000" i="1" dirty="0" err="1" smtClean="0"/>
              <a:t>gelir</a:t>
            </a:r>
            <a:r>
              <a:rPr lang="en-GB" sz="3000" i="1" dirty="0" smtClean="0"/>
              <a:t> </a:t>
            </a:r>
            <a:r>
              <a:rPr lang="en-GB" sz="3000" i="1" dirty="0" err="1" smtClean="0"/>
              <a:t>esneklikleri</a:t>
            </a:r>
            <a:endParaRPr lang="en-GB" sz="3000" i="1" dirty="0" smtClean="0"/>
          </a:p>
        </p:txBody>
      </p:sp>
      <p:sp>
        <p:nvSpPr>
          <p:cNvPr id="138243" name="Rectangle 3"/>
          <p:cNvSpPr>
            <a:spLocks noGrp="1" noChangeArrowheads="1"/>
          </p:cNvSpPr>
          <p:nvPr>
            <p:ph type="body" idx="4294967295"/>
          </p:nvPr>
        </p:nvSpPr>
        <p:spPr bwMode="auto">
          <a:xfrm>
            <a:off x="467544" y="1557338"/>
            <a:ext cx="8351837" cy="31210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buNone/>
            </a:pPr>
            <a:r>
              <a:rPr lang="en-GB" sz="2400" b="1" dirty="0" smtClean="0">
                <a:solidFill>
                  <a:srgbClr val="000000"/>
                </a:solidFill>
              </a:rPr>
              <a:t> 	</a:t>
            </a:r>
            <a:r>
              <a:rPr lang="tr-TR" sz="2400" dirty="0" smtClean="0">
                <a:solidFill>
                  <a:srgbClr val="000000"/>
                </a:solidFill>
              </a:rPr>
              <a:t>Tütün </a:t>
            </a:r>
            <a:r>
              <a:rPr lang="en-US" sz="2400" dirty="0" smtClean="0">
                <a:solidFill>
                  <a:srgbClr val="000000"/>
                </a:solidFill>
              </a:rPr>
              <a:t>	</a:t>
            </a:r>
            <a:r>
              <a:rPr lang="tr-TR" sz="2400" dirty="0" smtClean="0">
                <a:solidFill>
                  <a:srgbClr val="000000"/>
                </a:solidFill>
              </a:rPr>
              <a:t>	</a:t>
            </a:r>
            <a:r>
              <a:rPr lang="en-US" sz="2400" dirty="0" smtClean="0">
                <a:solidFill>
                  <a:srgbClr val="000000"/>
                </a:solidFill>
              </a:rPr>
              <a:t>0.5 		</a:t>
            </a:r>
            <a:r>
              <a:rPr lang="tr-TR" sz="2400" dirty="0" smtClean="0">
                <a:solidFill>
                  <a:srgbClr val="000000"/>
                </a:solidFill>
              </a:rPr>
              <a:t>Kutu süt 	       </a:t>
            </a:r>
            <a:r>
              <a:rPr lang="en-GB" sz="2400" dirty="0" smtClean="0">
                <a:solidFill>
                  <a:srgbClr val="000000"/>
                </a:solidFill>
              </a:rPr>
              <a:t>-0.17</a:t>
            </a:r>
            <a:endParaRPr lang="en-US" sz="2400" dirty="0" smtClean="0">
              <a:solidFill>
                <a:srgbClr val="000000"/>
              </a:solidFill>
            </a:endParaRPr>
          </a:p>
          <a:p>
            <a:pPr>
              <a:buNone/>
            </a:pPr>
            <a:r>
              <a:rPr lang="tr-TR" sz="2400" dirty="0" smtClean="0">
                <a:solidFill>
                  <a:srgbClr val="000000"/>
                </a:solidFill>
              </a:rPr>
              <a:t>	Benzin </a:t>
            </a:r>
            <a:r>
              <a:rPr lang="en-GB" sz="2400" dirty="0" smtClean="0">
                <a:solidFill>
                  <a:srgbClr val="000000"/>
                </a:solidFill>
              </a:rPr>
              <a:t>	</a:t>
            </a:r>
            <a:r>
              <a:rPr lang="tr-TR" sz="2400" dirty="0" smtClean="0">
                <a:solidFill>
                  <a:srgbClr val="000000"/>
                </a:solidFill>
              </a:rPr>
              <a:t>	</a:t>
            </a:r>
            <a:r>
              <a:rPr lang="en-GB" sz="2400" dirty="0" smtClean="0">
                <a:solidFill>
                  <a:srgbClr val="000000"/>
                </a:solidFill>
              </a:rPr>
              <a:t>0.3 		</a:t>
            </a:r>
            <a:r>
              <a:rPr lang="tr-TR" sz="2400" dirty="0" smtClean="0">
                <a:solidFill>
                  <a:srgbClr val="000000"/>
                </a:solidFill>
              </a:rPr>
              <a:t>Ekmek &amp;Tahıl ü.        </a:t>
            </a:r>
            <a:r>
              <a:rPr lang="en-GB" sz="2400" dirty="0" smtClean="0">
                <a:solidFill>
                  <a:srgbClr val="000000"/>
                </a:solidFill>
              </a:rPr>
              <a:t>0.1 </a:t>
            </a:r>
          </a:p>
          <a:p>
            <a:pPr>
              <a:buNone/>
            </a:pPr>
            <a:r>
              <a:rPr lang="tr-TR" sz="2400" dirty="0" smtClean="0">
                <a:solidFill>
                  <a:srgbClr val="000000"/>
                </a:solidFill>
              </a:rPr>
              <a:t>	Gıda </a:t>
            </a:r>
            <a:r>
              <a:rPr lang="en-US" sz="2400" dirty="0" smtClean="0">
                <a:solidFill>
                  <a:srgbClr val="000000"/>
                </a:solidFill>
              </a:rPr>
              <a:t>	</a:t>
            </a:r>
            <a:r>
              <a:rPr lang="tr-TR" sz="2400" dirty="0" smtClean="0">
                <a:solidFill>
                  <a:srgbClr val="000000"/>
                </a:solidFill>
              </a:rPr>
              <a:t>		</a:t>
            </a:r>
            <a:r>
              <a:rPr lang="en-US" sz="2400" dirty="0" smtClean="0">
                <a:solidFill>
                  <a:srgbClr val="000000"/>
                </a:solidFill>
              </a:rPr>
              <a:t>0.5 		</a:t>
            </a:r>
            <a:r>
              <a:rPr lang="tr-TR" sz="2400" dirty="0" smtClean="0">
                <a:solidFill>
                  <a:srgbClr val="000000"/>
                </a:solidFill>
              </a:rPr>
              <a:t>Margarin </a:t>
            </a:r>
            <a:r>
              <a:rPr lang="en-US" sz="2400" dirty="0" smtClean="0">
                <a:solidFill>
                  <a:srgbClr val="000000"/>
                </a:solidFill>
              </a:rPr>
              <a:t>	</a:t>
            </a:r>
            <a:r>
              <a:rPr lang="tr-TR" sz="2400" dirty="0" smtClean="0">
                <a:solidFill>
                  <a:srgbClr val="000000"/>
                </a:solidFill>
              </a:rPr>
              <a:t>       </a:t>
            </a:r>
            <a:r>
              <a:rPr lang="en-US" sz="2400" dirty="0" smtClean="0">
                <a:solidFill>
                  <a:srgbClr val="000000"/>
                </a:solidFill>
              </a:rPr>
              <a:t>-0.37 </a:t>
            </a:r>
          </a:p>
          <a:p>
            <a:pPr>
              <a:buNone/>
            </a:pPr>
            <a:r>
              <a:rPr lang="tr-TR" sz="2400" dirty="0" smtClean="0">
                <a:solidFill>
                  <a:srgbClr val="000000"/>
                </a:solidFill>
              </a:rPr>
              <a:t>	Sebze	</a:t>
            </a:r>
            <a:r>
              <a:rPr lang="en-US" sz="2400" dirty="0" smtClean="0">
                <a:solidFill>
                  <a:srgbClr val="000000"/>
                </a:solidFill>
              </a:rPr>
              <a:t> </a:t>
            </a:r>
            <a:r>
              <a:rPr lang="tr-TR" sz="2400" dirty="0" smtClean="0">
                <a:solidFill>
                  <a:srgbClr val="000000"/>
                </a:solidFill>
              </a:rPr>
              <a:t>		</a:t>
            </a:r>
            <a:r>
              <a:rPr lang="en-US" sz="2400" dirty="0" smtClean="0">
                <a:solidFill>
                  <a:srgbClr val="000000"/>
                </a:solidFill>
              </a:rPr>
              <a:t>0.9 </a:t>
            </a:r>
            <a:r>
              <a:rPr lang="en-GB" sz="2400" dirty="0" smtClean="0">
                <a:solidFill>
                  <a:srgbClr val="000000"/>
                </a:solidFill>
              </a:rPr>
              <a:t>		</a:t>
            </a:r>
            <a:r>
              <a:rPr lang="tr-TR" sz="2400" dirty="0" smtClean="0">
                <a:solidFill>
                  <a:srgbClr val="000000"/>
                </a:solidFill>
              </a:rPr>
              <a:t>Kömür </a:t>
            </a:r>
            <a:r>
              <a:rPr lang="en-US" sz="2400" dirty="0" smtClean="0">
                <a:solidFill>
                  <a:srgbClr val="000000"/>
                </a:solidFill>
              </a:rPr>
              <a:t>		 </a:t>
            </a:r>
            <a:r>
              <a:rPr lang="tr-TR" sz="2400" dirty="0" smtClean="0">
                <a:solidFill>
                  <a:srgbClr val="000000"/>
                </a:solidFill>
              </a:rPr>
              <a:t>       </a:t>
            </a:r>
            <a:r>
              <a:rPr lang="en-US" sz="2400" dirty="0" smtClean="0">
                <a:solidFill>
                  <a:srgbClr val="000000"/>
                </a:solidFill>
              </a:rPr>
              <a:t>2.0 </a:t>
            </a:r>
            <a:endParaRPr lang="en-GB" sz="2400" dirty="0" smtClean="0">
              <a:solidFill>
                <a:srgbClr val="000000"/>
              </a:solidFill>
            </a:endParaRPr>
          </a:p>
          <a:p>
            <a:pPr>
              <a:buNone/>
            </a:pPr>
            <a:r>
              <a:rPr lang="tr-TR" sz="2400" dirty="0" smtClean="0">
                <a:solidFill>
                  <a:srgbClr val="000000"/>
                </a:solidFill>
              </a:rPr>
              <a:t>	Giyim </a:t>
            </a:r>
            <a:r>
              <a:rPr lang="en-US" sz="2400" dirty="0" smtClean="0">
                <a:solidFill>
                  <a:srgbClr val="000000"/>
                </a:solidFill>
              </a:rPr>
              <a:t>	</a:t>
            </a:r>
            <a:r>
              <a:rPr lang="tr-TR" sz="2400" dirty="0" smtClean="0">
                <a:solidFill>
                  <a:srgbClr val="000000"/>
                </a:solidFill>
              </a:rPr>
              <a:t>    	</a:t>
            </a:r>
            <a:r>
              <a:rPr lang="en-US" sz="2400" dirty="0" smtClean="0">
                <a:solidFill>
                  <a:srgbClr val="000000"/>
                </a:solidFill>
              </a:rPr>
              <a:t>1.2 		</a:t>
            </a:r>
            <a:r>
              <a:rPr lang="tr-TR" sz="2400" dirty="0" smtClean="0">
                <a:solidFill>
                  <a:srgbClr val="000000"/>
                </a:solidFill>
              </a:rPr>
              <a:t>Alkol </a:t>
            </a:r>
            <a:r>
              <a:rPr lang="en-GB" sz="2400" dirty="0" smtClean="0">
                <a:solidFill>
                  <a:srgbClr val="000000"/>
                </a:solidFill>
              </a:rPr>
              <a:t>	</a:t>
            </a:r>
            <a:r>
              <a:rPr lang="tr-TR" sz="2400" dirty="0" smtClean="0">
                <a:solidFill>
                  <a:srgbClr val="000000"/>
                </a:solidFill>
              </a:rPr>
              <a:t>	        </a:t>
            </a:r>
            <a:r>
              <a:rPr lang="en-GB" sz="2400" dirty="0" smtClean="0">
                <a:solidFill>
                  <a:srgbClr val="000000"/>
                </a:solidFill>
              </a:rPr>
              <a:t>1.1 </a:t>
            </a:r>
            <a:endParaRPr lang="en-US" sz="2400" dirty="0" smtClean="0">
              <a:solidFill>
                <a:srgbClr val="000000"/>
              </a:solidFill>
            </a:endParaRPr>
          </a:p>
          <a:p>
            <a:pPr>
              <a:buNone/>
            </a:pPr>
            <a:r>
              <a:rPr lang="tr-TR" sz="2400" dirty="0" smtClean="0">
                <a:solidFill>
                  <a:srgbClr val="000000"/>
                </a:solidFill>
              </a:rPr>
              <a:t>	Dayanıklı  E.A.	</a:t>
            </a:r>
            <a:r>
              <a:rPr lang="en-US" sz="2400" dirty="0" smtClean="0">
                <a:solidFill>
                  <a:srgbClr val="000000"/>
                </a:solidFill>
              </a:rPr>
              <a:t>1.5 		</a:t>
            </a:r>
            <a:r>
              <a:rPr lang="tr-TR" sz="2400" dirty="0" smtClean="0">
                <a:solidFill>
                  <a:srgbClr val="000000"/>
                </a:solidFill>
              </a:rPr>
              <a:t>Eğlence</a:t>
            </a:r>
            <a:r>
              <a:rPr lang="en-US" sz="2400" dirty="0" smtClean="0">
                <a:solidFill>
                  <a:srgbClr val="000000"/>
                </a:solidFill>
              </a:rPr>
              <a:t>	 </a:t>
            </a:r>
            <a:r>
              <a:rPr lang="tr-TR" sz="2400" dirty="0" smtClean="0">
                <a:solidFill>
                  <a:srgbClr val="000000"/>
                </a:solidFill>
              </a:rPr>
              <a:t>       	        </a:t>
            </a:r>
            <a:r>
              <a:rPr lang="en-US" sz="2400" dirty="0" smtClean="0">
                <a:solidFill>
                  <a:srgbClr val="000000"/>
                </a:solidFill>
              </a:rPr>
              <a:t>2.0 </a:t>
            </a:r>
          </a:p>
          <a:p>
            <a:pPr>
              <a:buNone/>
            </a:pPr>
            <a:r>
              <a:rPr lang="tr-TR" sz="2400" dirty="0" smtClean="0">
                <a:solidFill>
                  <a:srgbClr val="000000"/>
                </a:solidFill>
              </a:rPr>
              <a:t>	Hizmetler </a:t>
            </a:r>
            <a:r>
              <a:rPr lang="en-GB" sz="2400" dirty="0" smtClean="0">
                <a:solidFill>
                  <a:srgbClr val="000000"/>
                </a:solidFill>
              </a:rPr>
              <a:t>	</a:t>
            </a:r>
            <a:r>
              <a:rPr lang="tr-TR" sz="2400" dirty="0" smtClean="0">
                <a:solidFill>
                  <a:srgbClr val="000000"/>
                </a:solidFill>
              </a:rPr>
              <a:t>	</a:t>
            </a:r>
            <a:r>
              <a:rPr lang="en-GB" sz="2400" dirty="0" smtClean="0">
                <a:solidFill>
                  <a:srgbClr val="000000"/>
                </a:solidFill>
              </a:rPr>
              <a:t>1.8 		</a:t>
            </a:r>
            <a:r>
              <a:rPr lang="tr-TR" sz="2400" dirty="0" smtClean="0">
                <a:solidFill>
                  <a:srgbClr val="000000"/>
                </a:solidFill>
              </a:rPr>
              <a:t>Şarap ve likör	        </a:t>
            </a:r>
            <a:r>
              <a:rPr lang="en-GB" sz="2400" dirty="0" smtClean="0">
                <a:solidFill>
                  <a:srgbClr val="000000"/>
                </a:solidFill>
              </a:rPr>
              <a:t>2.6 </a:t>
            </a:r>
          </a:p>
        </p:txBody>
      </p:sp>
      <p:sp>
        <p:nvSpPr>
          <p:cNvPr id="5" name="2 İçerik Yer Tutucusu"/>
          <p:cNvSpPr txBox="1">
            <a:spLocks/>
          </p:cNvSpPr>
          <p:nvPr/>
        </p:nvSpPr>
        <p:spPr>
          <a:xfrm>
            <a:off x="395536" y="5085184"/>
            <a:ext cx="8424936" cy="1545035"/>
          </a:xfrm>
          <a:prstGeom prst="rect">
            <a:avLst/>
          </a:prstGeom>
        </p:spPr>
        <p:txBody>
          <a:bodyPr>
            <a:normAutofit fontScale="6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tr-TR" sz="3400" b="0" i="0" u="none" strike="noStrike" kern="1200" cap="none" spc="0" normalizeH="0" baseline="0" noProof="0" dirty="0" smtClean="0">
                <a:ln>
                  <a:noFill/>
                </a:ln>
                <a:solidFill>
                  <a:schemeClr val="tx1"/>
                </a:solidFill>
                <a:effectLst/>
                <a:uLnTx/>
                <a:uFillTx/>
                <a:latin typeface="+mn-lt"/>
                <a:ea typeface="+mn-ea"/>
                <a:cs typeface="+mn-cs"/>
              </a:rPr>
              <a:t>Bir mala duyulan ihtiyaç </a:t>
            </a:r>
            <a:r>
              <a:rPr kumimoji="0" lang="tr-TR" sz="3400" b="1" i="0" u="none" strike="noStrike" kern="1200" cap="none" spc="0" normalizeH="0" baseline="0" noProof="0" dirty="0" smtClean="0">
                <a:ln>
                  <a:noFill/>
                </a:ln>
                <a:solidFill>
                  <a:schemeClr val="tx1"/>
                </a:solidFill>
                <a:effectLst/>
                <a:uLnTx/>
                <a:uFillTx/>
                <a:latin typeface="+mn-lt"/>
                <a:ea typeface="+mn-ea"/>
                <a:cs typeface="+mn-cs"/>
              </a:rPr>
              <a:t>ne kadar fazla </a:t>
            </a:r>
            <a:r>
              <a:rPr kumimoji="0" lang="tr-TR" sz="3400" b="0" i="0" u="none" strike="noStrike" kern="1200" cap="none" spc="0" normalizeH="0" baseline="0" noProof="0" dirty="0" smtClean="0">
                <a:ln>
                  <a:noFill/>
                </a:ln>
                <a:solidFill>
                  <a:schemeClr val="tx1"/>
                </a:solidFill>
                <a:effectLst/>
                <a:uLnTx/>
                <a:uFillTx/>
                <a:latin typeface="+mn-lt"/>
                <a:ea typeface="+mn-ea"/>
                <a:cs typeface="+mn-cs"/>
              </a:rPr>
              <a:t>ise o malın gelir esnekliği o derece küçüktür.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400" b="0" i="0" u="none" strike="noStrike" kern="1200" cap="none" spc="0" normalizeH="0" baseline="0" noProof="0" dirty="0" smtClean="0">
                <a:ln>
                  <a:noFill/>
                </a:ln>
                <a:solidFill>
                  <a:schemeClr val="tx1"/>
                </a:solidFill>
                <a:effectLst/>
                <a:uLnTx/>
                <a:uFillTx/>
                <a:latin typeface="+mn-lt"/>
                <a:ea typeface="+mn-ea"/>
                <a:cs typeface="+mn-cs"/>
              </a:rPr>
              <a:t>Gıda, deterjan, sigaranın talebi gelire göre katıdır.</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400" b="0" i="0" u="none" strike="noStrike" kern="1200" cap="none" spc="0" normalizeH="0" baseline="0" noProof="0" dirty="0" smtClean="0">
                <a:ln>
                  <a:noFill/>
                </a:ln>
                <a:solidFill>
                  <a:schemeClr val="tx1"/>
                </a:solidFill>
                <a:effectLst/>
                <a:uLnTx/>
                <a:uFillTx/>
                <a:latin typeface="+mn-lt"/>
                <a:ea typeface="+mn-ea"/>
                <a:cs typeface="+mn-cs"/>
              </a:rPr>
              <a:t>Buna karşılık, otomobil, beyaz eşya ve mobilya gibi mallarda gelir esnekliğinin mutlak değeri genelde 1’den büyüktür.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5 Slayt Numarası Yer Tutucusu"/>
          <p:cNvSpPr>
            <a:spLocks noGrp="1"/>
          </p:cNvSpPr>
          <p:nvPr>
            <p:ph type="sldNum" sz="quarter" idx="12"/>
          </p:nvPr>
        </p:nvSpPr>
        <p:spPr/>
        <p:txBody>
          <a:bodyPr/>
          <a:lstStyle/>
          <a:p>
            <a:fld id="{226D1F75-BEA5-4B54-8634-CEA60045CF36}" type="slidenum">
              <a:rPr lang="tr-TR" smtClean="0"/>
              <a:pPr/>
              <a:t>34</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8243">
                                            <p:bg/>
                                          </p:spTgt>
                                        </p:tgtEl>
                                        <p:attrNameLst>
                                          <p:attrName>style.visibility</p:attrName>
                                        </p:attrNameLst>
                                      </p:cBhvr>
                                      <p:to>
                                        <p:strVal val="visible"/>
                                      </p:to>
                                    </p:set>
                                    <p:animEffect transition="in" filter="fade">
                                      <p:cBhvr>
                                        <p:cTn id="7" dur="2000"/>
                                        <p:tgtEl>
                                          <p:spTgt spid="13824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243">
                                            <p:txEl>
                                              <p:pRg st="0" end="0"/>
                                            </p:txEl>
                                          </p:spTgt>
                                        </p:tgtEl>
                                        <p:attrNameLst>
                                          <p:attrName>style.visibility</p:attrName>
                                        </p:attrNameLst>
                                      </p:cBhvr>
                                      <p:to>
                                        <p:strVal val="visible"/>
                                      </p:to>
                                    </p:set>
                                    <p:animEffect transition="in" filter="fade">
                                      <p:cBhvr>
                                        <p:cTn id="10" dur="2000"/>
                                        <p:tgtEl>
                                          <p:spTgt spid="13824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8243">
                                            <p:txEl>
                                              <p:pRg st="1" end="1"/>
                                            </p:txEl>
                                          </p:spTgt>
                                        </p:tgtEl>
                                        <p:attrNameLst>
                                          <p:attrName>style.visibility</p:attrName>
                                        </p:attrNameLst>
                                      </p:cBhvr>
                                      <p:to>
                                        <p:strVal val="visible"/>
                                      </p:to>
                                    </p:set>
                                    <p:animEffect transition="in" filter="fade">
                                      <p:cBhvr>
                                        <p:cTn id="13" dur="2000"/>
                                        <p:tgtEl>
                                          <p:spTgt spid="13824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8243">
                                            <p:txEl>
                                              <p:pRg st="2" end="2"/>
                                            </p:txEl>
                                          </p:spTgt>
                                        </p:tgtEl>
                                        <p:attrNameLst>
                                          <p:attrName>style.visibility</p:attrName>
                                        </p:attrNameLst>
                                      </p:cBhvr>
                                      <p:to>
                                        <p:strVal val="visible"/>
                                      </p:to>
                                    </p:set>
                                    <p:animEffect transition="in" filter="fade">
                                      <p:cBhvr>
                                        <p:cTn id="16" dur="2000"/>
                                        <p:tgtEl>
                                          <p:spTgt spid="13824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8243">
                                            <p:txEl>
                                              <p:pRg st="3" end="3"/>
                                            </p:txEl>
                                          </p:spTgt>
                                        </p:tgtEl>
                                        <p:attrNameLst>
                                          <p:attrName>style.visibility</p:attrName>
                                        </p:attrNameLst>
                                      </p:cBhvr>
                                      <p:to>
                                        <p:strVal val="visible"/>
                                      </p:to>
                                    </p:set>
                                    <p:animEffect transition="in" filter="fade">
                                      <p:cBhvr>
                                        <p:cTn id="19" dur="2000"/>
                                        <p:tgtEl>
                                          <p:spTgt spid="13824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8243">
                                            <p:txEl>
                                              <p:pRg st="4" end="4"/>
                                            </p:txEl>
                                          </p:spTgt>
                                        </p:tgtEl>
                                        <p:attrNameLst>
                                          <p:attrName>style.visibility</p:attrName>
                                        </p:attrNameLst>
                                      </p:cBhvr>
                                      <p:to>
                                        <p:strVal val="visible"/>
                                      </p:to>
                                    </p:set>
                                    <p:animEffect transition="in" filter="fade">
                                      <p:cBhvr>
                                        <p:cTn id="22" dur="2000"/>
                                        <p:tgtEl>
                                          <p:spTgt spid="13824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8243">
                                            <p:txEl>
                                              <p:pRg st="5" end="5"/>
                                            </p:txEl>
                                          </p:spTgt>
                                        </p:tgtEl>
                                        <p:attrNameLst>
                                          <p:attrName>style.visibility</p:attrName>
                                        </p:attrNameLst>
                                      </p:cBhvr>
                                      <p:to>
                                        <p:strVal val="visible"/>
                                      </p:to>
                                    </p:set>
                                    <p:animEffect transition="in" filter="fade">
                                      <p:cBhvr>
                                        <p:cTn id="25" dur="2000"/>
                                        <p:tgtEl>
                                          <p:spTgt spid="138243">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8243">
                                            <p:txEl>
                                              <p:pRg st="6" end="6"/>
                                            </p:txEl>
                                          </p:spTgt>
                                        </p:tgtEl>
                                        <p:attrNameLst>
                                          <p:attrName>style.visibility</p:attrName>
                                        </p:attrNameLst>
                                      </p:cBhvr>
                                      <p:to>
                                        <p:strVal val="visible"/>
                                      </p:to>
                                    </p:set>
                                    <p:animEffect transition="in" filter="fade">
                                      <p:cBhvr>
                                        <p:cTn id="28" dur="2000"/>
                                        <p:tgtEl>
                                          <p:spTgt spid="138243">
                                            <p:txEl>
                                              <p:pRg st="6" end="6"/>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animBg="1"/>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bwMode="auto">
          <a:xfrm>
            <a:off x="541338" y="44450"/>
            <a:ext cx="8602662" cy="1009650"/>
          </a:xfrm>
          <a:prstGeom prst="rect">
            <a:avLst/>
          </a:prstGeom>
          <a:noFill/>
          <a:ln>
            <a:miter lim="800000"/>
            <a:headEnd/>
            <a:tailEnd/>
          </a:ln>
        </p:spPr>
        <p:txBody>
          <a:bodyPr>
            <a:noAutofit/>
          </a:bodyPr>
          <a:lstStyle/>
          <a:p>
            <a:pPr algn="l" eaLnBrk="1" hangingPunct="1"/>
            <a:r>
              <a:rPr lang="tr-TR" sz="3200" b="1" dirty="0" smtClean="0"/>
              <a:t>Örn. </a:t>
            </a:r>
            <a:r>
              <a:rPr lang="tr-TR" sz="2400" dirty="0" smtClean="0"/>
              <a:t>(</a:t>
            </a:r>
            <a:r>
              <a:rPr lang="tr-TR" sz="2400" dirty="0" err="1" smtClean="0"/>
              <a:t>dvm</a:t>
            </a:r>
            <a:r>
              <a:rPr lang="tr-TR" sz="2400" dirty="0" smtClean="0"/>
              <a:t>)</a:t>
            </a:r>
            <a:r>
              <a:rPr lang="tr-TR" sz="3200" b="1" dirty="0" smtClean="0"/>
              <a:t/>
            </a:r>
            <a:br>
              <a:rPr lang="tr-TR" sz="3200" b="1" dirty="0" smtClean="0"/>
            </a:br>
            <a:r>
              <a:rPr lang="tr-TR" sz="1800" i="1" dirty="0" smtClean="0"/>
              <a:t>İ</a:t>
            </a:r>
            <a:r>
              <a:rPr lang="en-GB" sz="1800" i="1" dirty="0" err="1" smtClean="0"/>
              <a:t>ngiltere</a:t>
            </a:r>
            <a:r>
              <a:rPr lang="tr-TR" sz="1800" i="1" dirty="0" smtClean="0"/>
              <a:t>’</a:t>
            </a:r>
            <a:r>
              <a:rPr lang="en-GB" sz="1800" i="1" dirty="0" smtClean="0"/>
              <a:t>de </a:t>
            </a:r>
            <a:r>
              <a:rPr lang="en-GB" sz="1800" i="1" dirty="0" err="1" smtClean="0"/>
              <a:t>mallara</a:t>
            </a:r>
            <a:r>
              <a:rPr lang="en-GB" sz="1800" i="1" dirty="0" smtClean="0"/>
              <a:t> </a:t>
            </a:r>
            <a:r>
              <a:rPr lang="en-GB" sz="1800" i="1" dirty="0" err="1" smtClean="0"/>
              <a:t>olan</a:t>
            </a:r>
            <a:r>
              <a:rPr lang="en-GB" sz="1800" i="1" dirty="0" smtClean="0"/>
              <a:t> </a:t>
            </a:r>
            <a:r>
              <a:rPr lang="en-GB" sz="1800" i="1" dirty="0" err="1" smtClean="0"/>
              <a:t>talebin</a:t>
            </a:r>
            <a:r>
              <a:rPr lang="en-GB" sz="1800" i="1" dirty="0" smtClean="0"/>
              <a:t> </a:t>
            </a:r>
            <a:r>
              <a:rPr lang="en-GB" sz="1800" i="1" dirty="0" err="1" smtClean="0"/>
              <a:t>gelir</a:t>
            </a:r>
            <a:r>
              <a:rPr lang="en-GB" sz="1800" i="1" dirty="0" smtClean="0"/>
              <a:t> </a:t>
            </a:r>
            <a:r>
              <a:rPr lang="en-GB" sz="1800" i="1" dirty="0" err="1" smtClean="0"/>
              <a:t>esneklikleri</a:t>
            </a:r>
            <a:endParaRPr lang="en-GB" sz="1800" i="1" dirty="0" smtClean="0"/>
          </a:p>
        </p:txBody>
      </p:sp>
      <p:sp>
        <p:nvSpPr>
          <p:cNvPr id="138243" name="Rectangle 3"/>
          <p:cNvSpPr>
            <a:spLocks noGrp="1" noChangeArrowheads="1"/>
          </p:cNvSpPr>
          <p:nvPr>
            <p:ph type="body" idx="4294967295"/>
          </p:nvPr>
        </p:nvSpPr>
        <p:spPr bwMode="auto">
          <a:xfrm>
            <a:off x="540643" y="981075"/>
            <a:ext cx="8351837" cy="249299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GB" sz="1800" b="1" dirty="0" smtClean="0">
                <a:solidFill>
                  <a:srgbClr val="000000"/>
                </a:solidFill>
              </a:rPr>
              <a:t> 	</a:t>
            </a:r>
            <a:r>
              <a:rPr lang="tr-TR" sz="1800" dirty="0" smtClean="0">
                <a:solidFill>
                  <a:srgbClr val="000000"/>
                </a:solidFill>
              </a:rPr>
              <a:t>Tütün </a:t>
            </a:r>
            <a:r>
              <a:rPr lang="en-US" sz="1800" dirty="0" smtClean="0">
                <a:solidFill>
                  <a:srgbClr val="000000"/>
                </a:solidFill>
              </a:rPr>
              <a:t>	</a:t>
            </a:r>
            <a:r>
              <a:rPr lang="tr-TR" sz="1800" dirty="0" smtClean="0">
                <a:solidFill>
                  <a:srgbClr val="000000"/>
                </a:solidFill>
              </a:rPr>
              <a:t>	</a:t>
            </a:r>
            <a:r>
              <a:rPr lang="en-US" sz="1800" dirty="0" smtClean="0">
                <a:solidFill>
                  <a:srgbClr val="000000"/>
                </a:solidFill>
              </a:rPr>
              <a:t>0.5 		</a:t>
            </a:r>
            <a:r>
              <a:rPr lang="tr-TR" sz="1800" dirty="0" smtClean="0">
                <a:solidFill>
                  <a:srgbClr val="000000"/>
                </a:solidFill>
              </a:rPr>
              <a:t>Kutu süt 	      	</a:t>
            </a:r>
            <a:r>
              <a:rPr lang="en-GB" sz="1800" dirty="0" smtClean="0">
                <a:solidFill>
                  <a:srgbClr val="000000"/>
                </a:solidFill>
              </a:rPr>
              <a:t>-0.17</a:t>
            </a:r>
            <a:endParaRPr lang="en-US" sz="1800" dirty="0" smtClean="0">
              <a:solidFill>
                <a:srgbClr val="000000"/>
              </a:solidFill>
            </a:endParaRPr>
          </a:p>
          <a:p>
            <a:pPr>
              <a:buNone/>
            </a:pPr>
            <a:r>
              <a:rPr lang="tr-TR" sz="1800" dirty="0" smtClean="0">
                <a:solidFill>
                  <a:srgbClr val="000000"/>
                </a:solidFill>
              </a:rPr>
              <a:t>	Benzin </a:t>
            </a:r>
            <a:r>
              <a:rPr lang="en-GB" sz="1800" dirty="0" smtClean="0">
                <a:solidFill>
                  <a:srgbClr val="000000"/>
                </a:solidFill>
              </a:rPr>
              <a:t>	</a:t>
            </a:r>
            <a:r>
              <a:rPr lang="tr-TR" sz="1800" dirty="0" smtClean="0">
                <a:solidFill>
                  <a:srgbClr val="000000"/>
                </a:solidFill>
              </a:rPr>
              <a:t>	</a:t>
            </a:r>
            <a:r>
              <a:rPr lang="en-GB" sz="1800" dirty="0" smtClean="0">
                <a:solidFill>
                  <a:srgbClr val="000000"/>
                </a:solidFill>
              </a:rPr>
              <a:t>0.3 		</a:t>
            </a:r>
            <a:r>
              <a:rPr lang="tr-TR" sz="1800" dirty="0" smtClean="0">
                <a:solidFill>
                  <a:srgbClr val="000000"/>
                </a:solidFill>
              </a:rPr>
              <a:t>Ekmek &amp;Tahıl ü.      	  </a:t>
            </a:r>
            <a:r>
              <a:rPr lang="en-GB" sz="1800" dirty="0" smtClean="0">
                <a:solidFill>
                  <a:srgbClr val="000000"/>
                </a:solidFill>
              </a:rPr>
              <a:t>0.1 </a:t>
            </a:r>
          </a:p>
          <a:p>
            <a:pPr>
              <a:buNone/>
            </a:pPr>
            <a:r>
              <a:rPr lang="tr-TR" sz="1800" dirty="0" smtClean="0">
                <a:solidFill>
                  <a:srgbClr val="000000"/>
                </a:solidFill>
              </a:rPr>
              <a:t>	Gıda </a:t>
            </a:r>
            <a:r>
              <a:rPr lang="en-US" sz="1800" dirty="0" smtClean="0">
                <a:solidFill>
                  <a:srgbClr val="000000"/>
                </a:solidFill>
              </a:rPr>
              <a:t>	</a:t>
            </a:r>
            <a:r>
              <a:rPr lang="tr-TR" sz="1800" dirty="0" smtClean="0">
                <a:solidFill>
                  <a:srgbClr val="000000"/>
                </a:solidFill>
              </a:rPr>
              <a:t>	</a:t>
            </a:r>
            <a:r>
              <a:rPr lang="en-US" sz="1800" dirty="0" smtClean="0">
                <a:solidFill>
                  <a:srgbClr val="000000"/>
                </a:solidFill>
              </a:rPr>
              <a:t>0.5 		</a:t>
            </a:r>
            <a:r>
              <a:rPr lang="tr-TR" sz="1800" dirty="0" smtClean="0">
                <a:solidFill>
                  <a:srgbClr val="000000"/>
                </a:solidFill>
              </a:rPr>
              <a:t>Margarin </a:t>
            </a:r>
            <a:r>
              <a:rPr lang="en-US" sz="1800" dirty="0" smtClean="0">
                <a:solidFill>
                  <a:srgbClr val="000000"/>
                </a:solidFill>
              </a:rPr>
              <a:t>	</a:t>
            </a:r>
            <a:r>
              <a:rPr lang="tr-TR" sz="1800" dirty="0" smtClean="0">
                <a:solidFill>
                  <a:srgbClr val="000000"/>
                </a:solidFill>
              </a:rPr>
              <a:t>       	</a:t>
            </a:r>
            <a:r>
              <a:rPr lang="en-US" sz="1800" dirty="0" smtClean="0">
                <a:solidFill>
                  <a:srgbClr val="000000"/>
                </a:solidFill>
              </a:rPr>
              <a:t>-0.37 </a:t>
            </a:r>
          </a:p>
          <a:p>
            <a:pPr>
              <a:buNone/>
            </a:pPr>
            <a:r>
              <a:rPr lang="tr-TR" sz="1800" dirty="0" smtClean="0">
                <a:solidFill>
                  <a:srgbClr val="000000"/>
                </a:solidFill>
              </a:rPr>
              <a:t>	Sebze</a:t>
            </a:r>
            <a:r>
              <a:rPr lang="en-US" sz="1800" dirty="0" smtClean="0">
                <a:solidFill>
                  <a:srgbClr val="000000"/>
                </a:solidFill>
              </a:rPr>
              <a:t> </a:t>
            </a:r>
            <a:r>
              <a:rPr lang="tr-TR" sz="1800" dirty="0" smtClean="0">
                <a:solidFill>
                  <a:srgbClr val="000000"/>
                </a:solidFill>
              </a:rPr>
              <a:t>		</a:t>
            </a:r>
            <a:r>
              <a:rPr lang="en-US" sz="1800" dirty="0" smtClean="0">
                <a:solidFill>
                  <a:srgbClr val="000000"/>
                </a:solidFill>
              </a:rPr>
              <a:t>0.9 </a:t>
            </a:r>
            <a:r>
              <a:rPr lang="en-GB" sz="1800" dirty="0" smtClean="0">
                <a:solidFill>
                  <a:srgbClr val="000000"/>
                </a:solidFill>
              </a:rPr>
              <a:t>		</a:t>
            </a:r>
            <a:r>
              <a:rPr lang="tr-TR" sz="1800" dirty="0" smtClean="0">
                <a:solidFill>
                  <a:srgbClr val="000000"/>
                </a:solidFill>
              </a:rPr>
              <a:t>Kömür </a:t>
            </a:r>
            <a:r>
              <a:rPr lang="en-US" sz="1800" dirty="0" smtClean="0">
                <a:solidFill>
                  <a:srgbClr val="000000"/>
                </a:solidFill>
              </a:rPr>
              <a:t>		 </a:t>
            </a:r>
            <a:r>
              <a:rPr lang="tr-TR" sz="1800" dirty="0" smtClean="0">
                <a:solidFill>
                  <a:srgbClr val="000000"/>
                </a:solidFill>
              </a:rPr>
              <a:t> </a:t>
            </a:r>
            <a:r>
              <a:rPr lang="en-US" sz="1800" dirty="0" smtClean="0">
                <a:solidFill>
                  <a:srgbClr val="000000"/>
                </a:solidFill>
              </a:rPr>
              <a:t>2.0 </a:t>
            </a:r>
            <a:endParaRPr lang="en-GB" sz="1800" dirty="0" smtClean="0">
              <a:solidFill>
                <a:srgbClr val="000000"/>
              </a:solidFill>
            </a:endParaRPr>
          </a:p>
          <a:p>
            <a:pPr>
              <a:buNone/>
            </a:pPr>
            <a:r>
              <a:rPr lang="tr-TR" sz="1800" dirty="0" smtClean="0">
                <a:solidFill>
                  <a:srgbClr val="000000"/>
                </a:solidFill>
              </a:rPr>
              <a:t>	Giyim </a:t>
            </a:r>
            <a:r>
              <a:rPr lang="en-US" sz="1800" dirty="0" smtClean="0">
                <a:solidFill>
                  <a:srgbClr val="000000"/>
                </a:solidFill>
              </a:rPr>
              <a:t>	</a:t>
            </a:r>
            <a:r>
              <a:rPr lang="tr-TR" sz="1800" dirty="0" smtClean="0">
                <a:solidFill>
                  <a:srgbClr val="000000"/>
                </a:solidFill>
              </a:rPr>
              <a:t>    	</a:t>
            </a:r>
            <a:r>
              <a:rPr lang="en-US" sz="1800" dirty="0" smtClean="0">
                <a:solidFill>
                  <a:srgbClr val="000000"/>
                </a:solidFill>
              </a:rPr>
              <a:t>1.2 		</a:t>
            </a:r>
            <a:r>
              <a:rPr lang="tr-TR" sz="1800" dirty="0" smtClean="0">
                <a:solidFill>
                  <a:srgbClr val="000000"/>
                </a:solidFill>
              </a:rPr>
              <a:t>Alkol </a:t>
            </a:r>
            <a:r>
              <a:rPr lang="en-GB" sz="1800" dirty="0" smtClean="0">
                <a:solidFill>
                  <a:srgbClr val="000000"/>
                </a:solidFill>
              </a:rPr>
              <a:t>	</a:t>
            </a:r>
            <a:r>
              <a:rPr lang="tr-TR" sz="1800" dirty="0" smtClean="0">
                <a:solidFill>
                  <a:srgbClr val="000000"/>
                </a:solidFill>
              </a:rPr>
              <a:t>	  </a:t>
            </a:r>
            <a:r>
              <a:rPr lang="en-GB" sz="1800" dirty="0" smtClean="0">
                <a:solidFill>
                  <a:srgbClr val="000000"/>
                </a:solidFill>
              </a:rPr>
              <a:t>1.1 </a:t>
            </a:r>
            <a:endParaRPr lang="en-US" sz="1800" dirty="0" smtClean="0">
              <a:solidFill>
                <a:srgbClr val="000000"/>
              </a:solidFill>
            </a:endParaRPr>
          </a:p>
          <a:p>
            <a:pPr>
              <a:buNone/>
            </a:pPr>
            <a:r>
              <a:rPr lang="tr-TR" sz="1800" dirty="0" smtClean="0">
                <a:solidFill>
                  <a:srgbClr val="000000"/>
                </a:solidFill>
              </a:rPr>
              <a:t>	Dayanıklı  E.A.	</a:t>
            </a:r>
            <a:r>
              <a:rPr lang="en-US" sz="1800" dirty="0" smtClean="0">
                <a:solidFill>
                  <a:srgbClr val="000000"/>
                </a:solidFill>
              </a:rPr>
              <a:t>1.5 		</a:t>
            </a:r>
            <a:r>
              <a:rPr lang="tr-TR" sz="1800" dirty="0" smtClean="0">
                <a:solidFill>
                  <a:srgbClr val="000000"/>
                </a:solidFill>
              </a:rPr>
              <a:t>Eğlence</a:t>
            </a:r>
            <a:r>
              <a:rPr lang="en-US" sz="1800" dirty="0" smtClean="0">
                <a:solidFill>
                  <a:srgbClr val="000000"/>
                </a:solidFill>
              </a:rPr>
              <a:t>	 </a:t>
            </a:r>
            <a:r>
              <a:rPr lang="tr-TR" sz="1800" dirty="0" smtClean="0">
                <a:solidFill>
                  <a:srgbClr val="000000"/>
                </a:solidFill>
              </a:rPr>
              <a:t>       	  </a:t>
            </a:r>
            <a:r>
              <a:rPr lang="en-US" sz="1800" dirty="0" smtClean="0">
                <a:solidFill>
                  <a:srgbClr val="000000"/>
                </a:solidFill>
              </a:rPr>
              <a:t>2.0 </a:t>
            </a:r>
          </a:p>
          <a:p>
            <a:pPr>
              <a:buNone/>
            </a:pPr>
            <a:r>
              <a:rPr lang="tr-TR" sz="1800" dirty="0" smtClean="0">
                <a:solidFill>
                  <a:srgbClr val="000000"/>
                </a:solidFill>
              </a:rPr>
              <a:t>	Hizmetler </a:t>
            </a:r>
            <a:r>
              <a:rPr lang="en-GB" sz="1800" dirty="0" smtClean="0">
                <a:solidFill>
                  <a:srgbClr val="000000"/>
                </a:solidFill>
              </a:rPr>
              <a:t>	1.8 		</a:t>
            </a:r>
            <a:r>
              <a:rPr lang="tr-TR" sz="1800" dirty="0" smtClean="0">
                <a:solidFill>
                  <a:srgbClr val="000000"/>
                </a:solidFill>
              </a:rPr>
              <a:t>Şarap ve likör	  </a:t>
            </a:r>
            <a:r>
              <a:rPr lang="en-GB" sz="1800" dirty="0" smtClean="0">
                <a:solidFill>
                  <a:srgbClr val="000000"/>
                </a:solidFill>
              </a:rPr>
              <a:t>2.6 </a:t>
            </a:r>
          </a:p>
        </p:txBody>
      </p:sp>
      <p:sp>
        <p:nvSpPr>
          <p:cNvPr id="6" name="5 Dikdörtgen"/>
          <p:cNvSpPr/>
          <p:nvPr/>
        </p:nvSpPr>
        <p:spPr>
          <a:xfrm rot="21220433">
            <a:off x="6660232" y="994878"/>
            <a:ext cx="708784" cy="307777"/>
          </a:xfrm>
          <a:prstGeom prst="rect">
            <a:avLst/>
          </a:prstGeom>
        </p:spPr>
        <p:txBody>
          <a:bodyPr wrap="none">
            <a:spAutoFit/>
          </a:bodyPr>
          <a:lstStyle/>
          <a:p>
            <a:r>
              <a:rPr lang="tr-TR" sz="1400" dirty="0" smtClean="0">
                <a:solidFill>
                  <a:schemeClr val="accent2"/>
                </a:solidFill>
                <a:latin typeface="Arial" pitchFamily="34" charset="0"/>
              </a:rPr>
              <a:t>Giffen </a:t>
            </a:r>
            <a:endParaRPr lang="tr-TR" sz="1400" dirty="0"/>
          </a:p>
        </p:txBody>
      </p:sp>
      <p:sp>
        <p:nvSpPr>
          <p:cNvPr id="7" name="6 Dikdörtgen"/>
          <p:cNvSpPr/>
          <p:nvPr/>
        </p:nvSpPr>
        <p:spPr>
          <a:xfrm rot="21220433">
            <a:off x="6675030" y="1666913"/>
            <a:ext cx="708784" cy="307777"/>
          </a:xfrm>
          <a:prstGeom prst="rect">
            <a:avLst/>
          </a:prstGeom>
        </p:spPr>
        <p:txBody>
          <a:bodyPr wrap="none">
            <a:spAutoFit/>
          </a:bodyPr>
          <a:lstStyle/>
          <a:p>
            <a:r>
              <a:rPr lang="tr-TR" sz="1400" dirty="0" smtClean="0">
                <a:solidFill>
                  <a:schemeClr val="accent2"/>
                </a:solidFill>
                <a:latin typeface="Arial" pitchFamily="34" charset="0"/>
              </a:rPr>
              <a:t>Giffen </a:t>
            </a:r>
            <a:endParaRPr lang="tr-TR" sz="1400" dirty="0"/>
          </a:p>
        </p:txBody>
      </p:sp>
      <p:sp>
        <p:nvSpPr>
          <p:cNvPr id="8" name="7 Dikdörtgen"/>
          <p:cNvSpPr/>
          <p:nvPr/>
        </p:nvSpPr>
        <p:spPr>
          <a:xfrm rot="21142159">
            <a:off x="2860742" y="1031856"/>
            <a:ext cx="790601" cy="307777"/>
          </a:xfrm>
          <a:prstGeom prst="rect">
            <a:avLst/>
          </a:prstGeom>
        </p:spPr>
        <p:txBody>
          <a:bodyPr wrap="none">
            <a:spAutoFit/>
          </a:bodyPr>
          <a:lstStyle/>
          <a:p>
            <a:r>
              <a:rPr lang="tr-TR" sz="1400" dirty="0" smtClean="0">
                <a:latin typeface="Arial" pitchFamily="34" charset="0"/>
              </a:rPr>
              <a:t>Z</a:t>
            </a:r>
            <a:r>
              <a:rPr lang="tr-TR" sz="1400" dirty="0" smtClean="0">
                <a:solidFill>
                  <a:schemeClr val="accent2"/>
                </a:solidFill>
                <a:latin typeface="Arial" pitchFamily="34" charset="0"/>
              </a:rPr>
              <a:t>orunlu</a:t>
            </a:r>
            <a:endParaRPr lang="tr-TR" sz="1400" dirty="0"/>
          </a:p>
        </p:txBody>
      </p:sp>
      <p:sp>
        <p:nvSpPr>
          <p:cNvPr id="9" name="8 Dikdörtgen"/>
          <p:cNvSpPr/>
          <p:nvPr/>
        </p:nvSpPr>
        <p:spPr>
          <a:xfrm rot="21142159">
            <a:off x="2860742" y="1319889"/>
            <a:ext cx="790601" cy="307777"/>
          </a:xfrm>
          <a:prstGeom prst="rect">
            <a:avLst/>
          </a:prstGeom>
        </p:spPr>
        <p:txBody>
          <a:bodyPr wrap="none">
            <a:spAutoFit/>
          </a:bodyPr>
          <a:lstStyle/>
          <a:p>
            <a:r>
              <a:rPr lang="tr-TR" sz="1400" dirty="0" smtClean="0">
                <a:latin typeface="Arial" pitchFamily="34" charset="0"/>
              </a:rPr>
              <a:t>Z</a:t>
            </a:r>
            <a:r>
              <a:rPr lang="tr-TR" sz="1400" dirty="0" smtClean="0">
                <a:solidFill>
                  <a:schemeClr val="accent2"/>
                </a:solidFill>
                <a:latin typeface="Arial" pitchFamily="34" charset="0"/>
              </a:rPr>
              <a:t>orunlu</a:t>
            </a:r>
            <a:endParaRPr lang="tr-TR" sz="1400" dirty="0"/>
          </a:p>
        </p:txBody>
      </p:sp>
      <p:sp>
        <p:nvSpPr>
          <p:cNvPr id="10" name="9 Dikdörtgen"/>
          <p:cNvSpPr/>
          <p:nvPr/>
        </p:nvSpPr>
        <p:spPr>
          <a:xfrm rot="21142159">
            <a:off x="2860742" y="1607921"/>
            <a:ext cx="790601" cy="307777"/>
          </a:xfrm>
          <a:prstGeom prst="rect">
            <a:avLst/>
          </a:prstGeom>
        </p:spPr>
        <p:txBody>
          <a:bodyPr wrap="none">
            <a:spAutoFit/>
          </a:bodyPr>
          <a:lstStyle/>
          <a:p>
            <a:r>
              <a:rPr lang="tr-TR" sz="1400" dirty="0" smtClean="0">
                <a:latin typeface="Arial" pitchFamily="34" charset="0"/>
              </a:rPr>
              <a:t>Z</a:t>
            </a:r>
            <a:r>
              <a:rPr lang="tr-TR" sz="1400" dirty="0" smtClean="0">
                <a:solidFill>
                  <a:schemeClr val="accent2"/>
                </a:solidFill>
                <a:latin typeface="Arial" pitchFamily="34" charset="0"/>
              </a:rPr>
              <a:t>orunlu</a:t>
            </a:r>
            <a:endParaRPr lang="tr-TR" sz="1400" dirty="0"/>
          </a:p>
        </p:txBody>
      </p:sp>
      <p:sp>
        <p:nvSpPr>
          <p:cNvPr id="11" name="10 Dikdörtgen"/>
          <p:cNvSpPr/>
          <p:nvPr/>
        </p:nvSpPr>
        <p:spPr>
          <a:xfrm rot="21142159">
            <a:off x="2860742" y="1967960"/>
            <a:ext cx="790601" cy="307777"/>
          </a:xfrm>
          <a:prstGeom prst="rect">
            <a:avLst/>
          </a:prstGeom>
        </p:spPr>
        <p:txBody>
          <a:bodyPr wrap="none">
            <a:spAutoFit/>
          </a:bodyPr>
          <a:lstStyle/>
          <a:p>
            <a:r>
              <a:rPr lang="tr-TR" sz="1400" dirty="0" smtClean="0">
                <a:latin typeface="Arial" pitchFamily="34" charset="0"/>
              </a:rPr>
              <a:t>Z</a:t>
            </a:r>
            <a:r>
              <a:rPr lang="tr-TR" sz="1400" dirty="0" smtClean="0">
                <a:solidFill>
                  <a:schemeClr val="accent2"/>
                </a:solidFill>
                <a:latin typeface="Arial" pitchFamily="34" charset="0"/>
              </a:rPr>
              <a:t>orunlu</a:t>
            </a:r>
            <a:endParaRPr lang="tr-TR" sz="1400" dirty="0"/>
          </a:p>
        </p:txBody>
      </p:sp>
      <p:sp>
        <p:nvSpPr>
          <p:cNvPr id="12" name="11 Dikdörtgen"/>
          <p:cNvSpPr/>
          <p:nvPr/>
        </p:nvSpPr>
        <p:spPr>
          <a:xfrm rot="21142159">
            <a:off x="6644785" y="1319888"/>
            <a:ext cx="790601" cy="307777"/>
          </a:xfrm>
          <a:prstGeom prst="rect">
            <a:avLst/>
          </a:prstGeom>
        </p:spPr>
        <p:txBody>
          <a:bodyPr wrap="none">
            <a:spAutoFit/>
          </a:bodyPr>
          <a:lstStyle/>
          <a:p>
            <a:r>
              <a:rPr lang="tr-TR" sz="1400" dirty="0" smtClean="0">
                <a:latin typeface="Arial" pitchFamily="34" charset="0"/>
              </a:rPr>
              <a:t>Z</a:t>
            </a:r>
            <a:r>
              <a:rPr lang="tr-TR" sz="1400" dirty="0" smtClean="0">
                <a:solidFill>
                  <a:schemeClr val="accent2"/>
                </a:solidFill>
                <a:latin typeface="Arial" pitchFamily="34" charset="0"/>
              </a:rPr>
              <a:t>orunlu</a:t>
            </a:r>
            <a:endParaRPr lang="tr-TR" sz="1400" dirty="0"/>
          </a:p>
        </p:txBody>
      </p:sp>
      <p:sp>
        <p:nvSpPr>
          <p:cNvPr id="13" name="2 İçerik Yer Tutucusu"/>
          <p:cNvSpPr txBox="1">
            <a:spLocks/>
          </p:cNvSpPr>
          <p:nvPr/>
        </p:nvSpPr>
        <p:spPr>
          <a:xfrm>
            <a:off x="395536" y="3501008"/>
            <a:ext cx="8424936" cy="792088"/>
          </a:xfrm>
          <a:prstGeom prst="rect">
            <a:avLst/>
          </a:prstGeom>
        </p:spPr>
        <p:txBody>
          <a:bodyPr>
            <a:normAutofit/>
          </a:bodyPr>
          <a:lstStyle/>
          <a:p>
            <a:pPr algn="just"/>
            <a:r>
              <a:rPr lang="tr-TR" sz="2000" dirty="0" smtClean="0">
                <a:latin typeface="Arial" pitchFamily="34" charset="0"/>
              </a:rPr>
              <a:t>	</a:t>
            </a:r>
            <a:r>
              <a:rPr lang="tr-TR" sz="2000" i="1" dirty="0" smtClean="0">
                <a:latin typeface="Arial" pitchFamily="34" charset="0"/>
              </a:rPr>
              <a:t>Normal olarak </a:t>
            </a:r>
            <a:r>
              <a:rPr lang="tr-TR" sz="2000" dirty="0" smtClean="0">
                <a:latin typeface="Arial" pitchFamily="34" charset="0"/>
              </a:rPr>
              <a:t>talebin gelir elastikiyeti </a:t>
            </a:r>
            <a:r>
              <a:rPr lang="tr-TR" sz="2000" b="1" dirty="0" smtClean="0">
                <a:latin typeface="Arial" pitchFamily="34" charset="0"/>
              </a:rPr>
              <a:t>pozitiftir</a:t>
            </a:r>
            <a:r>
              <a:rPr lang="tr-TR" sz="2000" dirty="0" smtClean="0">
                <a:latin typeface="Arial" pitchFamily="34" charset="0"/>
              </a:rPr>
              <a:t>; çünkü gelir arttıkça, tüketicinin mal talebi de </a:t>
            </a:r>
            <a:r>
              <a:rPr lang="tr-TR" sz="2000" b="1" dirty="0" smtClean="0">
                <a:latin typeface="Arial" pitchFamily="34" charset="0"/>
              </a:rPr>
              <a:t>artar</a:t>
            </a:r>
            <a:r>
              <a:rPr lang="tr-TR" sz="2000" dirty="0" smtClean="0">
                <a:latin typeface="Arial" pitchFamily="34" charset="0"/>
              </a:rPr>
              <a:t>. </a:t>
            </a:r>
          </a:p>
        </p:txBody>
      </p:sp>
      <p:sp>
        <p:nvSpPr>
          <p:cNvPr id="14" name="2 İçerik Yer Tutucusu"/>
          <p:cNvSpPr txBox="1">
            <a:spLocks/>
          </p:cNvSpPr>
          <p:nvPr/>
        </p:nvSpPr>
        <p:spPr>
          <a:xfrm>
            <a:off x="395536" y="4221088"/>
            <a:ext cx="8424936" cy="936104"/>
          </a:xfrm>
          <a:prstGeom prst="rect">
            <a:avLst/>
          </a:prstGeom>
        </p:spPr>
        <p:txBody>
          <a:bodyPr>
            <a:normAutofit lnSpcReduction="10000"/>
          </a:bodyPr>
          <a:lstStyle/>
          <a:p>
            <a:pPr algn="just">
              <a:buFont typeface="Wingdings" pitchFamily="2" charset="2"/>
              <a:buChar char="Ø"/>
            </a:pPr>
            <a:r>
              <a:rPr lang="tr-TR" sz="2000" dirty="0" smtClean="0">
                <a:latin typeface="Arial" pitchFamily="34" charset="0"/>
              </a:rPr>
              <a:t>Ancak </a:t>
            </a:r>
            <a:r>
              <a:rPr lang="tr-TR" sz="2000" dirty="0" err="1" smtClean="0">
                <a:solidFill>
                  <a:schemeClr val="accent2"/>
                </a:solidFill>
                <a:latin typeface="Arial" pitchFamily="34" charset="0"/>
              </a:rPr>
              <a:t>giffen</a:t>
            </a:r>
            <a:r>
              <a:rPr lang="tr-TR" sz="2000" dirty="0" smtClean="0">
                <a:solidFill>
                  <a:schemeClr val="accent2"/>
                </a:solidFill>
                <a:latin typeface="Arial" pitchFamily="34" charset="0"/>
              </a:rPr>
              <a:t> malların</a:t>
            </a:r>
            <a:r>
              <a:rPr lang="tr-TR" sz="2000" dirty="0" smtClean="0">
                <a:latin typeface="Arial" pitchFamily="34" charset="0"/>
              </a:rPr>
              <a:t> talebinin elastikiyeti </a:t>
            </a:r>
            <a:r>
              <a:rPr lang="tr-TR" sz="2000" u="sng" dirty="0" smtClean="0">
                <a:latin typeface="Arial" pitchFamily="34" charset="0"/>
              </a:rPr>
              <a:t>negatiftir</a:t>
            </a:r>
            <a:r>
              <a:rPr lang="tr-TR" sz="2000" dirty="0" smtClean="0">
                <a:latin typeface="Arial" pitchFamily="34" charset="0"/>
              </a:rPr>
              <a:t>. </a:t>
            </a:r>
            <a:r>
              <a:rPr lang="tr-TR" sz="2000" b="1" dirty="0" smtClean="0">
                <a:latin typeface="Arial" pitchFamily="34" charset="0"/>
              </a:rPr>
              <a:t>(</a:t>
            </a:r>
            <a:r>
              <a:rPr lang="en-US" sz="2000" b="1" dirty="0" smtClean="0">
                <a:latin typeface="Arial" pitchFamily="34" charset="0"/>
              </a:rPr>
              <a:t>E</a:t>
            </a:r>
            <a:r>
              <a:rPr lang="tr-TR" sz="2000" b="1" baseline="-25000" dirty="0" smtClean="0">
                <a:latin typeface="Arial" pitchFamily="34" charset="0"/>
              </a:rPr>
              <a:t>G</a:t>
            </a:r>
            <a:r>
              <a:rPr lang="en-US" sz="2000" b="1" dirty="0" smtClean="0">
                <a:latin typeface="Arial" pitchFamily="34" charset="0"/>
              </a:rPr>
              <a:t> </a:t>
            </a:r>
            <a:r>
              <a:rPr lang="tr-TR" sz="2000" b="1" dirty="0" smtClean="0">
                <a:latin typeface="Arial" pitchFamily="34" charset="0"/>
              </a:rPr>
              <a:t>&lt; 0) </a:t>
            </a:r>
          </a:p>
          <a:p>
            <a:pPr lvl="1" algn="just">
              <a:buFont typeface="Wingdings" pitchFamily="2" charset="2"/>
              <a:buChar char="Ø"/>
            </a:pPr>
            <a:r>
              <a:rPr lang="tr-TR" sz="1900" dirty="0" smtClean="0">
                <a:latin typeface="Arial" pitchFamily="34" charset="0"/>
              </a:rPr>
              <a:t>Çünkü gelir artınca tüketici </a:t>
            </a:r>
            <a:r>
              <a:rPr lang="tr-TR" sz="1900" dirty="0" err="1" smtClean="0">
                <a:latin typeface="Arial" pitchFamily="34" charset="0"/>
              </a:rPr>
              <a:t>giffen</a:t>
            </a:r>
            <a:r>
              <a:rPr lang="tr-TR" sz="1900" dirty="0" smtClean="0">
                <a:latin typeface="Arial" pitchFamily="34" charset="0"/>
              </a:rPr>
              <a:t> mal talebini azaltır, lüks mallar ikame eder.</a:t>
            </a:r>
            <a:endParaRPr lang="tr-TR" sz="1700" dirty="0" smtClean="0">
              <a:latin typeface="Arial" pitchFamily="34" charset="0"/>
            </a:endParaRPr>
          </a:p>
          <a:p>
            <a:pPr algn="just"/>
            <a:endParaRPr lang="tr-TR" sz="2000" dirty="0" smtClean="0">
              <a:latin typeface="Arial" pitchFamily="34" charset="0"/>
            </a:endParaRPr>
          </a:p>
        </p:txBody>
      </p:sp>
      <p:sp>
        <p:nvSpPr>
          <p:cNvPr id="15" name="2 İçerik Yer Tutucusu"/>
          <p:cNvSpPr txBox="1">
            <a:spLocks/>
          </p:cNvSpPr>
          <p:nvPr/>
        </p:nvSpPr>
        <p:spPr>
          <a:xfrm>
            <a:off x="395536" y="5085184"/>
            <a:ext cx="8424936" cy="792088"/>
          </a:xfrm>
          <a:prstGeom prst="rect">
            <a:avLst/>
          </a:prstGeom>
        </p:spPr>
        <p:txBody>
          <a:bodyPr>
            <a:noAutofit/>
          </a:bodyPr>
          <a:lstStyle/>
          <a:p>
            <a:pPr algn="just">
              <a:buFont typeface="Wingdings" pitchFamily="2" charset="2"/>
              <a:buChar char="Ø"/>
            </a:pPr>
            <a:r>
              <a:rPr lang="tr-TR" sz="2000" dirty="0" smtClean="0">
                <a:latin typeface="Arial" pitchFamily="34" charset="0"/>
              </a:rPr>
              <a:t>Z</a:t>
            </a:r>
            <a:r>
              <a:rPr lang="tr-TR" sz="2000" dirty="0" smtClean="0">
                <a:solidFill>
                  <a:schemeClr val="accent2"/>
                </a:solidFill>
                <a:latin typeface="Arial" pitchFamily="34" charset="0"/>
              </a:rPr>
              <a:t>orunlu malların</a:t>
            </a:r>
            <a:r>
              <a:rPr lang="tr-TR" sz="2000" dirty="0" smtClean="0">
                <a:latin typeface="Arial" pitchFamily="34" charset="0"/>
              </a:rPr>
              <a:t> gelir elastikiyeti </a:t>
            </a:r>
            <a:r>
              <a:rPr lang="tr-TR" sz="2000" u="sng" dirty="0" smtClean="0">
                <a:latin typeface="Arial" pitchFamily="34" charset="0"/>
              </a:rPr>
              <a:t>düşüktür</a:t>
            </a:r>
            <a:r>
              <a:rPr lang="tr-TR" sz="2000" dirty="0" smtClean="0">
                <a:latin typeface="Arial" pitchFamily="34" charset="0"/>
              </a:rPr>
              <a:t>.  </a:t>
            </a:r>
            <a:r>
              <a:rPr lang="tr-TR" sz="2000" b="1" dirty="0" smtClean="0">
                <a:latin typeface="Arial" pitchFamily="34" charset="0"/>
              </a:rPr>
              <a:t>(1&gt;</a:t>
            </a:r>
            <a:r>
              <a:rPr lang="en-US" sz="2000" b="1" dirty="0" smtClean="0">
                <a:latin typeface="Arial" pitchFamily="34" charset="0"/>
              </a:rPr>
              <a:t>E</a:t>
            </a:r>
            <a:r>
              <a:rPr lang="tr-TR" sz="2000" b="1" baseline="-25000" dirty="0" smtClean="0">
                <a:latin typeface="Arial" pitchFamily="34" charset="0"/>
              </a:rPr>
              <a:t>G</a:t>
            </a:r>
            <a:r>
              <a:rPr lang="en-US" sz="2000" b="1" dirty="0" smtClean="0">
                <a:latin typeface="Arial" pitchFamily="34" charset="0"/>
              </a:rPr>
              <a:t> </a:t>
            </a:r>
            <a:r>
              <a:rPr lang="tr-TR" sz="2000" b="1" dirty="0" smtClean="0">
                <a:latin typeface="Arial" pitchFamily="34" charset="0"/>
              </a:rPr>
              <a:t>&gt; 0) </a:t>
            </a:r>
          </a:p>
          <a:p>
            <a:pPr lvl="1" algn="just">
              <a:buFont typeface="Wingdings" pitchFamily="2" charset="2"/>
              <a:buChar char="Ø"/>
            </a:pPr>
            <a:r>
              <a:rPr lang="tr-TR" dirty="0" smtClean="0">
                <a:latin typeface="Arial" pitchFamily="34" charset="0"/>
              </a:rPr>
              <a:t>Tüketici gelir seviyesi ne olursa olsun bu gibi malları belirli bir miktarda almak ister. </a:t>
            </a:r>
          </a:p>
        </p:txBody>
      </p:sp>
      <p:sp>
        <p:nvSpPr>
          <p:cNvPr id="16" name="2 İçerik Yer Tutucusu"/>
          <p:cNvSpPr txBox="1">
            <a:spLocks/>
          </p:cNvSpPr>
          <p:nvPr/>
        </p:nvSpPr>
        <p:spPr>
          <a:xfrm>
            <a:off x="395536" y="6093296"/>
            <a:ext cx="8424936" cy="792088"/>
          </a:xfrm>
          <a:prstGeom prst="rect">
            <a:avLst/>
          </a:prstGeom>
        </p:spPr>
        <p:txBody>
          <a:bodyPr>
            <a:normAutofit/>
          </a:bodyPr>
          <a:lstStyle/>
          <a:p>
            <a:pPr algn="just">
              <a:buFont typeface="Wingdings" pitchFamily="2" charset="2"/>
              <a:buChar char="Ø"/>
            </a:pPr>
            <a:r>
              <a:rPr lang="tr-TR" sz="2000" dirty="0" smtClean="0">
                <a:latin typeface="Arial" pitchFamily="34" charset="0"/>
              </a:rPr>
              <a:t>Ancak </a:t>
            </a:r>
            <a:r>
              <a:rPr lang="tr-TR" sz="2000" dirty="0" smtClean="0">
                <a:solidFill>
                  <a:schemeClr val="accent2"/>
                </a:solidFill>
                <a:latin typeface="Arial" pitchFamily="34" charset="0"/>
              </a:rPr>
              <a:t>kültürel malların</a:t>
            </a:r>
            <a:r>
              <a:rPr lang="tr-TR" sz="2000" dirty="0" smtClean="0">
                <a:latin typeface="Arial" pitchFamily="34" charset="0"/>
              </a:rPr>
              <a:t> gelir elastikiyeti </a:t>
            </a:r>
            <a:r>
              <a:rPr lang="tr-TR" sz="2000" u="sng" dirty="0" smtClean="0">
                <a:latin typeface="Arial" pitchFamily="34" charset="0"/>
              </a:rPr>
              <a:t>büyüktür</a:t>
            </a:r>
            <a:r>
              <a:rPr lang="tr-TR" sz="2000" dirty="0" smtClean="0">
                <a:latin typeface="Arial" pitchFamily="34" charset="0"/>
              </a:rPr>
              <a:t>. </a:t>
            </a:r>
            <a:r>
              <a:rPr lang="tr-TR" sz="2000" b="1" dirty="0" smtClean="0">
                <a:latin typeface="Arial" pitchFamily="34" charset="0"/>
              </a:rPr>
              <a:t>(</a:t>
            </a:r>
            <a:r>
              <a:rPr lang="en-US" sz="2000" b="1" dirty="0" smtClean="0">
                <a:latin typeface="Arial" pitchFamily="34" charset="0"/>
              </a:rPr>
              <a:t>E</a:t>
            </a:r>
            <a:r>
              <a:rPr lang="tr-TR" sz="2000" b="1" baseline="-25000" dirty="0" smtClean="0">
                <a:latin typeface="Arial" pitchFamily="34" charset="0"/>
              </a:rPr>
              <a:t>G</a:t>
            </a:r>
            <a:r>
              <a:rPr lang="en-US" sz="2000" b="1" dirty="0" smtClean="0">
                <a:latin typeface="Arial" pitchFamily="34" charset="0"/>
              </a:rPr>
              <a:t> </a:t>
            </a:r>
            <a:r>
              <a:rPr lang="tr-TR" sz="2000" b="1" dirty="0" smtClean="0">
                <a:latin typeface="Arial" pitchFamily="34" charset="0"/>
              </a:rPr>
              <a:t>&gt; 1) </a:t>
            </a:r>
            <a:endParaRPr lang="tr-TR" sz="2000" b="1" dirty="0" smtClean="0">
              <a:latin typeface="Arial" pitchFamily="34" charset="0"/>
              <a:sym typeface="Symbol" pitchFamily="18" charset="2"/>
            </a:endParaRPr>
          </a:p>
          <a:p>
            <a:pPr lvl="1" algn="just">
              <a:buFont typeface="Wingdings" pitchFamily="2" charset="2"/>
              <a:buChar char="Ø"/>
            </a:pPr>
            <a:r>
              <a:rPr lang="tr-TR" sz="1700" dirty="0" smtClean="0">
                <a:latin typeface="Arial" pitchFamily="34" charset="0"/>
                <a:sym typeface="Symbol" pitchFamily="18" charset="2"/>
              </a:rPr>
              <a:t>Tüketicinin geliri arttıkça, bu mallara olan talep daha büyük oranda artar.</a:t>
            </a:r>
            <a:endParaRPr lang="tr-TR" sz="1700" dirty="0">
              <a:latin typeface="Arial" pitchFamily="34" charset="0"/>
              <a:sym typeface="Symbol" pitchFamily="18" charset="2"/>
            </a:endParaRPr>
          </a:p>
        </p:txBody>
      </p:sp>
      <p:sp>
        <p:nvSpPr>
          <p:cNvPr id="17" name="16 Slayt Numarası Yer Tutucusu"/>
          <p:cNvSpPr>
            <a:spLocks noGrp="1"/>
          </p:cNvSpPr>
          <p:nvPr>
            <p:ph type="sldNum" sz="quarter" idx="12"/>
          </p:nvPr>
        </p:nvSpPr>
        <p:spPr/>
        <p:txBody>
          <a:bodyPr/>
          <a:lstStyle/>
          <a:p>
            <a:fld id="{226D1F75-BEA5-4B54-8634-CEA60045CF36}" type="slidenum">
              <a:rPr lang="tr-TR" smtClean="0"/>
              <a:pPr/>
              <a:t>35</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Text Box 4"/>
          <p:cNvSpPr txBox="1">
            <a:spLocks noChangeArrowheads="1"/>
          </p:cNvSpPr>
          <p:nvPr/>
        </p:nvSpPr>
        <p:spPr bwMode="auto">
          <a:xfrm>
            <a:off x="539552" y="1844824"/>
            <a:ext cx="8208912" cy="4193456"/>
          </a:xfrm>
          <a:prstGeom prst="rect">
            <a:avLst/>
          </a:prstGeom>
          <a:noFill/>
          <a:ln w="9525">
            <a:noFill/>
            <a:miter lim="800000"/>
            <a:headEnd/>
            <a:tailEnd/>
          </a:ln>
          <a:effectLst/>
        </p:spPr>
        <p:txBody>
          <a:bodyPr wrap="square">
            <a:spAutoFit/>
          </a:bodyPr>
          <a:lstStyle/>
          <a:p>
            <a:pPr algn="just">
              <a:spcBef>
                <a:spcPct val="50000"/>
              </a:spcBef>
            </a:pPr>
            <a:r>
              <a:rPr lang="tr-TR" sz="2800" dirty="0" smtClean="0">
                <a:latin typeface="Arial" pitchFamily="34" charset="0"/>
              </a:rPr>
              <a:t>Bir </a:t>
            </a:r>
            <a:r>
              <a:rPr lang="tr-TR" sz="2800" dirty="0">
                <a:latin typeface="Arial" pitchFamily="34" charset="0"/>
              </a:rPr>
              <a:t>malın talebi, </a:t>
            </a:r>
            <a:r>
              <a:rPr lang="tr-TR" sz="2800" b="1" dirty="0">
                <a:solidFill>
                  <a:schemeClr val="accent1">
                    <a:lumMod val="75000"/>
                  </a:schemeClr>
                </a:solidFill>
                <a:latin typeface="Arial" pitchFamily="34" charset="0"/>
              </a:rPr>
              <a:t>ikame</a:t>
            </a:r>
            <a:r>
              <a:rPr lang="tr-TR" sz="2800" dirty="0">
                <a:solidFill>
                  <a:schemeClr val="accent1">
                    <a:lumMod val="75000"/>
                  </a:schemeClr>
                </a:solidFill>
                <a:latin typeface="Arial" pitchFamily="34" charset="0"/>
              </a:rPr>
              <a:t> </a:t>
            </a:r>
            <a:r>
              <a:rPr lang="tr-TR" sz="2800" dirty="0">
                <a:latin typeface="Arial" pitchFamily="34" charset="0"/>
              </a:rPr>
              <a:t>ve</a:t>
            </a:r>
            <a:r>
              <a:rPr lang="tr-TR" sz="2800" dirty="0">
                <a:solidFill>
                  <a:schemeClr val="accent1">
                    <a:lumMod val="75000"/>
                  </a:schemeClr>
                </a:solidFill>
                <a:latin typeface="Arial" pitchFamily="34" charset="0"/>
              </a:rPr>
              <a:t> </a:t>
            </a:r>
            <a:r>
              <a:rPr lang="tr-TR" sz="2800" b="1" dirty="0">
                <a:solidFill>
                  <a:schemeClr val="accent1">
                    <a:lumMod val="75000"/>
                  </a:schemeClr>
                </a:solidFill>
                <a:latin typeface="Arial" pitchFamily="34" charset="0"/>
              </a:rPr>
              <a:t>tamamlayıcı</a:t>
            </a:r>
            <a:r>
              <a:rPr lang="tr-TR" sz="2800" dirty="0">
                <a:solidFill>
                  <a:schemeClr val="accent1">
                    <a:lumMod val="75000"/>
                  </a:schemeClr>
                </a:solidFill>
                <a:latin typeface="Arial" pitchFamily="34" charset="0"/>
              </a:rPr>
              <a:t> malların fiyatlarının</a:t>
            </a:r>
            <a:r>
              <a:rPr lang="tr-TR" sz="2800" dirty="0">
                <a:latin typeface="Arial" pitchFamily="34" charset="0"/>
              </a:rPr>
              <a:t> da etkisi altındadır</a:t>
            </a:r>
            <a:r>
              <a:rPr lang="tr-TR" sz="2800" dirty="0" smtClean="0">
                <a:latin typeface="Arial" pitchFamily="34" charset="0"/>
              </a:rPr>
              <a:t>.</a:t>
            </a:r>
          </a:p>
          <a:p>
            <a:pPr algn="just">
              <a:spcBef>
                <a:spcPct val="50000"/>
              </a:spcBef>
            </a:pPr>
            <a:endParaRPr lang="tr-TR" sz="2800" dirty="0">
              <a:latin typeface="Arial" pitchFamily="34" charset="0"/>
            </a:endParaRPr>
          </a:p>
          <a:p>
            <a:pPr lvl="1" algn="just">
              <a:spcBef>
                <a:spcPct val="50000"/>
              </a:spcBef>
              <a:buFont typeface="Wingdings" pitchFamily="2" charset="2"/>
              <a:buChar char="Ø"/>
            </a:pPr>
            <a:r>
              <a:rPr lang="tr-TR" sz="2600" dirty="0">
                <a:latin typeface="Arial" pitchFamily="34" charset="0"/>
              </a:rPr>
              <a:t>Bu etkinin derecesi </a:t>
            </a:r>
            <a:r>
              <a:rPr lang="tr-TR" sz="2800" i="1" dirty="0">
                <a:latin typeface="Arial" pitchFamily="34" charset="0"/>
              </a:rPr>
              <a:t>çapraz esneklik katsayısı </a:t>
            </a:r>
            <a:r>
              <a:rPr lang="tr-TR" sz="2600" dirty="0">
                <a:latin typeface="Arial" pitchFamily="34" charset="0"/>
              </a:rPr>
              <a:t>ile ölçülür</a:t>
            </a:r>
            <a:r>
              <a:rPr lang="tr-TR" sz="2600" dirty="0" smtClean="0">
                <a:latin typeface="Arial" pitchFamily="34" charset="0"/>
              </a:rPr>
              <a:t>.</a:t>
            </a:r>
          </a:p>
          <a:p>
            <a:pPr lvl="2" algn="just">
              <a:spcBef>
                <a:spcPct val="50000"/>
              </a:spcBef>
              <a:buFont typeface="Wingdings" pitchFamily="2" charset="2"/>
              <a:buChar char="ü"/>
            </a:pPr>
            <a:endParaRPr lang="tr-TR" sz="1100" dirty="0" smtClean="0">
              <a:latin typeface="Arial" pitchFamily="34" charset="0"/>
            </a:endParaRPr>
          </a:p>
          <a:p>
            <a:pPr lvl="2" algn="just">
              <a:spcBef>
                <a:spcPct val="50000"/>
              </a:spcBef>
              <a:buFont typeface="Wingdings" pitchFamily="2" charset="2"/>
              <a:buChar char="ü"/>
            </a:pPr>
            <a:r>
              <a:rPr lang="tr-TR" sz="2400" dirty="0" smtClean="0">
                <a:latin typeface="Arial" pitchFamily="34" charset="0"/>
              </a:rPr>
              <a:t>Bir </a:t>
            </a:r>
            <a:r>
              <a:rPr lang="tr-TR" sz="2400" dirty="0">
                <a:latin typeface="Arial" pitchFamily="34" charset="0"/>
              </a:rPr>
              <a:t>malın talebinin diğer malların fiyatlarındaki değişmeye karşı gösterdiği </a:t>
            </a:r>
            <a:r>
              <a:rPr lang="tr-TR" sz="2400" dirty="0" smtClean="0">
                <a:latin typeface="Arial" pitchFamily="34" charset="0"/>
              </a:rPr>
              <a:t>bu tepkiye </a:t>
            </a:r>
            <a:r>
              <a:rPr lang="tr-TR" sz="2400" b="1" dirty="0">
                <a:latin typeface="Arial" pitchFamily="34" charset="0"/>
              </a:rPr>
              <a:t>çapraz esneklik </a:t>
            </a:r>
            <a:r>
              <a:rPr lang="tr-TR" sz="2400" dirty="0">
                <a:latin typeface="Arial" pitchFamily="34" charset="0"/>
              </a:rPr>
              <a:t>denir.</a:t>
            </a:r>
          </a:p>
        </p:txBody>
      </p:sp>
      <p:sp>
        <p:nvSpPr>
          <p:cNvPr id="5" name="Rectangle 2"/>
          <p:cNvSpPr txBox="1">
            <a:spLocks noChangeArrowheads="1"/>
          </p:cNvSpPr>
          <p:nvPr/>
        </p:nvSpPr>
        <p:spPr>
          <a:xfrm>
            <a:off x="251520" y="228600"/>
            <a:ext cx="8424936"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6000" b="1" i="0" u="none" strike="noStrike" kern="1200" cap="none" spc="0" normalizeH="0" baseline="0" noProof="0" dirty="0" smtClean="0">
                <a:ln>
                  <a:noFill/>
                </a:ln>
                <a:solidFill>
                  <a:srgbClr val="C00000"/>
                </a:solidFill>
                <a:effectLst/>
                <a:uLnTx/>
                <a:uFillTx/>
                <a:latin typeface="+mj-lt"/>
                <a:ea typeface="+mj-ea"/>
                <a:cs typeface="+mj-cs"/>
              </a:rPr>
              <a:t> 3. </a:t>
            </a:r>
            <a:r>
              <a:rPr kumimoji="0" lang="tr-TR" sz="4600" b="1" i="0" u="none" strike="noStrike" kern="1200" cap="none" spc="0" normalizeH="0" baseline="0" noProof="0" dirty="0" smtClean="0">
                <a:ln>
                  <a:noFill/>
                </a:ln>
                <a:solidFill>
                  <a:srgbClr val="C00000"/>
                </a:solidFill>
                <a:effectLst/>
                <a:uLnTx/>
                <a:uFillTx/>
                <a:latin typeface="+mj-lt"/>
                <a:ea typeface="+mj-ea"/>
                <a:cs typeface="+mj-cs"/>
              </a:rPr>
              <a:t>Talebin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600" b="1" i="0" u="none" strike="noStrike" kern="1200" cap="none" spc="0" normalizeH="0" baseline="0" noProof="0" dirty="0" smtClean="0">
                <a:ln>
                  <a:noFill/>
                </a:ln>
                <a:solidFill>
                  <a:srgbClr val="C00000"/>
                </a:solidFill>
                <a:effectLst/>
                <a:uLnTx/>
                <a:uFillTx/>
                <a:latin typeface="+mj-lt"/>
                <a:ea typeface="+mj-ea"/>
                <a:cs typeface="+mj-cs"/>
              </a:rPr>
              <a:t>Çapraz Fiyat Esnekliği</a:t>
            </a:r>
            <a:endParaRPr kumimoji="0" lang="en-GB" sz="4600" b="1" i="0" u="none" strike="noStrike" kern="1200" cap="none" spc="0" normalizeH="0" baseline="0" noProof="0" dirty="0" smtClean="0">
              <a:ln>
                <a:noFill/>
              </a:ln>
              <a:solidFill>
                <a:srgbClr val="C00000"/>
              </a:solidFill>
              <a:effectLst/>
              <a:uLnTx/>
              <a:uFillTx/>
              <a:latin typeface="+mj-lt"/>
              <a:ea typeface="+mj-ea"/>
              <a:cs typeface="+mj-cs"/>
            </a:endParaRPr>
          </a:p>
        </p:txBody>
      </p:sp>
      <p:sp>
        <p:nvSpPr>
          <p:cNvPr id="12" name="Slide Number Placeholder 4"/>
          <p:cNvSpPr>
            <a:spLocks noGrp="1"/>
          </p:cNvSpPr>
          <p:nvPr>
            <p:ph type="sldNum" sz="quarter" idx="12"/>
          </p:nvPr>
        </p:nvSpPr>
        <p:spPr>
          <a:xfrm>
            <a:off x="146304" y="6210300"/>
            <a:ext cx="457200" cy="457200"/>
          </a:xfrm>
        </p:spPr>
        <p:txBody>
          <a:bodyPr/>
          <a:lstStyle/>
          <a:p>
            <a:pPr>
              <a:defRPr/>
            </a:pPr>
            <a:fld id="{973BDE0F-F98A-4518-A463-A7AB67FFA164}" type="slidenum">
              <a:rPr lang="en-US"/>
              <a:pPr>
                <a:defRPr/>
              </a:pPr>
              <a:t>36</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fade">
                                      <p:cBhvr>
                                        <p:cTn id="7" dur="2000"/>
                                        <p:tgtEl>
                                          <p:spTgt spid="33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107504" y="269776"/>
            <a:ext cx="8784976" cy="1143000"/>
          </a:xfrm>
        </p:spPr>
        <p:txBody>
          <a:bodyPr>
            <a:noAutofit/>
          </a:bodyPr>
          <a:lstStyle/>
          <a:p>
            <a:r>
              <a:rPr lang="tr-TR" sz="2800" dirty="0" smtClean="0"/>
              <a:t>X malının, Y malının fiyatına göre, çapraz talep esnekliği</a:t>
            </a:r>
            <a:r>
              <a:rPr lang="en-GB" sz="2800" dirty="0" smtClean="0"/>
              <a:t> </a:t>
            </a:r>
            <a:r>
              <a:rPr lang="tr-TR" sz="2800" dirty="0" smtClean="0"/>
              <a:t>:</a:t>
            </a:r>
            <a:endParaRPr lang="tr-TR" sz="2800" dirty="0"/>
          </a:p>
        </p:txBody>
      </p:sp>
      <p:sp>
        <p:nvSpPr>
          <p:cNvPr id="10" name="Rectangle 4"/>
          <p:cNvSpPr>
            <a:spLocks noGrp="1" noChangeArrowheads="1"/>
          </p:cNvSpPr>
          <p:nvPr>
            <p:ph type="sldNum" sz="quarter" idx="12"/>
          </p:nvPr>
        </p:nvSpPr>
        <p:spPr>
          <a:xfrm>
            <a:off x="457200" y="6356351"/>
            <a:ext cx="442392" cy="313010"/>
          </a:xfrm>
        </p:spPr>
        <p:txBody>
          <a:bodyPr/>
          <a:lstStyle/>
          <a:p>
            <a:pPr algn="l">
              <a:defRPr/>
            </a:pPr>
            <a:fld id="{4259DCE1-CD22-4CA7-A18F-9D8BABA3F0A9}" type="slidenum">
              <a:rPr lang="en-US"/>
              <a:pPr algn="l">
                <a:defRPr/>
              </a:pPr>
              <a:t>37</a:t>
            </a:fld>
            <a:endParaRPr lang="en-US"/>
          </a:p>
        </p:txBody>
      </p:sp>
      <p:sp>
        <p:nvSpPr>
          <p:cNvPr id="113667" name="2 Slayt Numarası Yer Tutucusu"/>
          <p:cNvSpPr txBox="1">
            <a:spLocks noGrp="1"/>
          </p:cNvSpPr>
          <p:nvPr/>
        </p:nvSpPr>
        <p:spPr bwMode="auto">
          <a:xfrm>
            <a:off x="2411413" y="6308725"/>
            <a:ext cx="2286000" cy="381000"/>
          </a:xfrm>
          <a:prstGeom prst="rect">
            <a:avLst/>
          </a:prstGeom>
          <a:noFill/>
          <a:ln w="9525">
            <a:noFill/>
            <a:miter lim="800000"/>
            <a:headEnd/>
            <a:tailEnd/>
          </a:ln>
        </p:spPr>
        <p:txBody>
          <a:bodyPr/>
          <a:lstStyle/>
          <a:p>
            <a:pPr algn="r"/>
            <a:fld id="{64573101-89AC-4D55-8F16-1FF24A96BEA6}" type="slidenum">
              <a:rPr lang="en-US" sz="1400">
                <a:latin typeface="Times New Roman" pitchFamily="18" charset="0"/>
              </a:rPr>
              <a:pPr algn="r"/>
              <a:t>37</a:t>
            </a:fld>
            <a:endParaRPr lang="en-US" sz="1400">
              <a:latin typeface="Times New Roman" pitchFamily="18" charset="0"/>
            </a:endParaRPr>
          </a:p>
        </p:txBody>
      </p:sp>
      <p:sp>
        <p:nvSpPr>
          <p:cNvPr id="132102" name="Text Box 6"/>
          <p:cNvSpPr txBox="1">
            <a:spLocks noChangeArrowheads="1"/>
          </p:cNvSpPr>
          <p:nvPr/>
        </p:nvSpPr>
        <p:spPr bwMode="auto">
          <a:xfrm>
            <a:off x="571500" y="3068960"/>
            <a:ext cx="4889500" cy="461665"/>
          </a:xfrm>
          <a:prstGeom prst="rect">
            <a:avLst/>
          </a:prstGeom>
          <a:noFill/>
          <a:ln w="9525">
            <a:noFill/>
            <a:miter lim="800000"/>
            <a:headEnd/>
            <a:tailEnd/>
          </a:ln>
        </p:spPr>
        <p:txBody>
          <a:bodyPr>
            <a:spAutoFit/>
          </a:bodyPr>
          <a:lstStyle/>
          <a:p>
            <a:pPr fontAlgn="auto">
              <a:spcBef>
                <a:spcPts val="0"/>
              </a:spcBef>
              <a:spcAft>
                <a:spcPts val="0"/>
              </a:spcAft>
              <a:defRPr/>
            </a:pPr>
            <a:r>
              <a:rPr lang="tr-TR" sz="2200" dirty="0">
                <a:latin typeface="+mj-lt"/>
                <a:cs typeface="+mn-cs"/>
              </a:rPr>
              <a:t>Bu </a:t>
            </a:r>
            <a:r>
              <a:rPr lang="tr-TR" sz="2200" dirty="0" smtClean="0">
                <a:latin typeface="+mj-lt"/>
                <a:cs typeface="+mn-cs"/>
              </a:rPr>
              <a:t>değer </a:t>
            </a:r>
            <a:r>
              <a:rPr lang="tr-TR" sz="2400" dirty="0" smtClean="0">
                <a:latin typeface="+mj-lt"/>
                <a:cs typeface="+mn-cs"/>
              </a:rPr>
              <a:t>pozitif </a:t>
            </a:r>
            <a:r>
              <a:rPr lang="tr-TR" sz="2200" dirty="0">
                <a:latin typeface="+mj-lt"/>
                <a:cs typeface="+mn-cs"/>
              </a:rPr>
              <a:t>ya da </a:t>
            </a:r>
            <a:r>
              <a:rPr lang="tr-TR" sz="2400" dirty="0">
                <a:latin typeface="+mj-lt"/>
                <a:cs typeface="+mn-cs"/>
              </a:rPr>
              <a:t>negatif </a:t>
            </a:r>
            <a:r>
              <a:rPr lang="tr-TR" sz="2200" dirty="0">
                <a:latin typeface="+mj-lt"/>
                <a:cs typeface="+mn-cs"/>
              </a:rPr>
              <a:t>olabilir</a:t>
            </a:r>
            <a:endParaRPr lang="en-GB" sz="2200" dirty="0">
              <a:latin typeface="+mj-lt"/>
              <a:cs typeface="+mn-cs"/>
            </a:endParaRPr>
          </a:p>
        </p:txBody>
      </p:sp>
      <p:sp>
        <p:nvSpPr>
          <p:cNvPr id="132103" name="Text Box 7"/>
          <p:cNvSpPr txBox="1">
            <a:spLocks noChangeArrowheads="1"/>
          </p:cNvSpPr>
          <p:nvPr/>
        </p:nvSpPr>
        <p:spPr bwMode="auto">
          <a:xfrm>
            <a:off x="642938" y="3571875"/>
            <a:ext cx="7770812" cy="1415772"/>
          </a:xfrm>
          <a:prstGeom prst="rect">
            <a:avLst/>
          </a:prstGeom>
          <a:noFill/>
          <a:ln w="9525">
            <a:noFill/>
            <a:miter lim="800000"/>
            <a:headEnd/>
            <a:tailEnd/>
          </a:ln>
        </p:spPr>
        <p:txBody>
          <a:bodyPr>
            <a:spAutoFit/>
          </a:bodyPr>
          <a:lstStyle/>
          <a:p>
            <a:r>
              <a:rPr lang="tr-TR" sz="2200" dirty="0"/>
              <a:t>Çapraz fiyat esnekliği ne zaman </a:t>
            </a:r>
            <a:r>
              <a:rPr lang="tr-TR" sz="2200" u="sng" dirty="0"/>
              <a:t>pozitiftir</a:t>
            </a:r>
            <a:r>
              <a:rPr lang="tr-TR" sz="2200" dirty="0"/>
              <a:t>?</a:t>
            </a:r>
            <a:r>
              <a:rPr lang="en-US" sz="2200" dirty="0"/>
              <a:t> </a:t>
            </a:r>
          </a:p>
          <a:p>
            <a:pPr>
              <a:buFont typeface="Tahoma" pitchFamily="34" charset="0"/>
              <a:buChar char="–"/>
            </a:pPr>
            <a:r>
              <a:rPr lang="en-GB" sz="2200" dirty="0"/>
              <a:t> </a:t>
            </a:r>
            <a:r>
              <a:rPr lang="tr-TR" sz="2200" dirty="0" smtClean="0"/>
              <a:t>Eğer </a:t>
            </a:r>
            <a:r>
              <a:rPr lang="tr-TR" sz="2200" dirty="0"/>
              <a:t>iki mal birbirine </a:t>
            </a:r>
            <a:r>
              <a:rPr lang="tr-TR" sz="2200" b="1" i="1" dirty="0"/>
              <a:t>ikame</a:t>
            </a:r>
            <a:r>
              <a:rPr lang="tr-TR" sz="2200" dirty="0"/>
              <a:t> edilebilirse; örneğin çay ve </a:t>
            </a:r>
            <a:r>
              <a:rPr lang="tr-TR" sz="2200" dirty="0" smtClean="0"/>
              <a:t>kahve</a:t>
            </a:r>
          </a:p>
          <a:p>
            <a:pPr lvl="2">
              <a:buFont typeface="Tahoma" pitchFamily="34" charset="0"/>
              <a:buChar char="–"/>
            </a:pPr>
            <a:r>
              <a:rPr lang="en-US" sz="2000" dirty="0" smtClean="0">
                <a:latin typeface="Arial" pitchFamily="34" charset="0"/>
              </a:rPr>
              <a:t>E</a:t>
            </a:r>
            <a:r>
              <a:rPr lang="tr-TR" sz="2000" baseline="-25000" dirty="0" smtClean="0">
                <a:latin typeface="Arial" pitchFamily="34" charset="0"/>
              </a:rPr>
              <a:t>AB</a:t>
            </a:r>
            <a:r>
              <a:rPr lang="en-US" sz="2000" dirty="0" smtClean="0">
                <a:latin typeface="Arial" pitchFamily="34" charset="0"/>
              </a:rPr>
              <a:t> </a:t>
            </a:r>
            <a:r>
              <a:rPr lang="tr-TR" sz="2000" dirty="0" smtClean="0">
                <a:latin typeface="Arial" pitchFamily="34" charset="0"/>
              </a:rPr>
              <a:t>&gt; 0 A ve B malları Rakip  Mallardır</a:t>
            </a:r>
            <a:endParaRPr lang="tr-TR" sz="2000" dirty="0" smtClean="0"/>
          </a:p>
          <a:p>
            <a:pPr>
              <a:buFont typeface="Tahoma" pitchFamily="34" charset="0"/>
              <a:buChar char="–"/>
            </a:pPr>
            <a:endParaRPr lang="en-GB" sz="2200" dirty="0"/>
          </a:p>
        </p:txBody>
      </p:sp>
      <p:sp>
        <p:nvSpPr>
          <p:cNvPr id="132104" name="Text Box 8"/>
          <p:cNvSpPr txBox="1">
            <a:spLocks noChangeArrowheads="1"/>
          </p:cNvSpPr>
          <p:nvPr/>
        </p:nvSpPr>
        <p:spPr bwMode="auto">
          <a:xfrm>
            <a:off x="601612" y="4941168"/>
            <a:ext cx="7786812" cy="1415772"/>
          </a:xfrm>
          <a:prstGeom prst="rect">
            <a:avLst/>
          </a:prstGeom>
          <a:noFill/>
          <a:ln w="9525">
            <a:noFill/>
            <a:miter lim="800000"/>
            <a:headEnd/>
            <a:tailEnd/>
          </a:ln>
        </p:spPr>
        <p:txBody>
          <a:bodyPr wrap="square">
            <a:spAutoFit/>
          </a:bodyPr>
          <a:lstStyle/>
          <a:p>
            <a:r>
              <a:rPr lang="tr-TR" sz="2200" dirty="0"/>
              <a:t>Çapraz fiyat esnekliği ne zaman </a:t>
            </a:r>
            <a:r>
              <a:rPr lang="tr-TR" sz="2200" u="sng" dirty="0"/>
              <a:t>negatiftir</a:t>
            </a:r>
            <a:r>
              <a:rPr lang="tr-TR" sz="2200" dirty="0"/>
              <a:t>?</a:t>
            </a:r>
            <a:r>
              <a:rPr lang="en-GB" sz="2200" dirty="0"/>
              <a:t> </a:t>
            </a:r>
            <a:endParaRPr lang="tr-TR" sz="2200" dirty="0"/>
          </a:p>
          <a:p>
            <a:pPr>
              <a:buFont typeface="Tahoma" pitchFamily="34" charset="0"/>
              <a:buChar char="–"/>
            </a:pPr>
            <a:r>
              <a:rPr lang="tr-TR" sz="2200" dirty="0"/>
              <a:t> </a:t>
            </a:r>
            <a:r>
              <a:rPr lang="tr-TR" sz="2200" dirty="0" smtClean="0"/>
              <a:t>Eğer </a:t>
            </a:r>
            <a:r>
              <a:rPr lang="tr-TR" sz="2200" dirty="0"/>
              <a:t>iki mal birbirini </a:t>
            </a:r>
            <a:r>
              <a:rPr lang="tr-TR" sz="2200" b="1" i="1" dirty="0"/>
              <a:t>tamamlıyorsa</a:t>
            </a:r>
            <a:r>
              <a:rPr lang="tr-TR" sz="2200" dirty="0"/>
              <a:t>; örneğin kahve ve </a:t>
            </a:r>
            <a:r>
              <a:rPr lang="tr-TR" sz="2200" dirty="0" smtClean="0"/>
              <a:t>süt</a:t>
            </a:r>
          </a:p>
          <a:p>
            <a:pPr lvl="2">
              <a:buFont typeface="Tahoma" pitchFamily="34" charset="0"/>
              <a:buChar char="–"/>
            </a:pPr>
            <a:r>
              <a:rPr lang="en-US" sz="2000" dirty="0" smtClean="0">
                <a:latin typeface="Arial" pitchFamily="34" charset="0"/>
              </a:rPr>
              <a:t>E</a:t>
            </a:r>
            <a:r>
              <a:rPr lang="tr-TR" sz="2000" baseline="-25000" dirty="0" smtClean="0">
                <a:latin typeface="Arial" pitchFamily="34" charset="0"/>
              </a:rPr>
              <a:t>AB</a:t>
            </a:r>
            <a:r>
              <a:rPr lang="en-US" sz="2000" dirty="0" smtClean="0">
                <a:latin typeface="Arial" pitchFamily="34" charset="0"/>
              </a:rPr>
              <a:t> </a:t>
            </a:r>
            <a:r>
              <a:rPr lang="tr-TR" sz="2000" dirty="0" smtClean="0">
                <a:latin typeface="Arial" pitchFamily="34" charset="0"/>
              </a:rPr>
              <a:t>&lt; 0 A ve B malları Tamamlayıcı  Mallardır</a:t>
            </a:r>
          </a:p>
          <a:p>
            <a:pPr>
              <a:buFont typeface="Tahoma" pitchFamily="34" charset="0"/>
              <a:buChar char="–"/>
            </a:pPr>
            <a:endParaRPr lang="en-GB" sz="2200" dirty="0"/>
          </a:p>
        </p:txBody>
      </p:sp>
      <p:grpSp>
        <p:nvGrpSpPr>
          <p:cNvPr id="11" name="Group 9"/>
          <p:cNvGrpSpPr>
            <a:grpSpLocks/>
          </p:cNvGrpSpPr>
          <p:nvPr/>
        </p:nvGrpSpPr>
        <p:grpSpPr bwMode="auto">
          <a:xfrm>
            <a:off x="682659" y="1412776"/>
            <a:ext cx="7921873" cy="1174750"/>
            <a:chOff x="1164" y="2544"/>
            <a:chExt cx="3881" cy="576"/>
          </a:xfrm>
        </p:grpSpPr>
        <p:sp>
          <p:nvSpPr>
            <p:cNvPr id="12" name="Text Box 10"/>
            <p:cNvSpPr txBox="1">
              <a:spLocks noChangeArrowheads="1"/>
            </p:cNvSpPr>
            <p:nvPr/>
          </p:nvSpPr>
          <p:spPr bwMode="auto">
            <a:xfrm>
              <a:off x="1164" y="2544"/>
              <a:ext cx="3881" cy="576"/>
            </a:xfrm>
            <a:prstGeom prst="rect">
              <a:avLst/>
            </a:prstGeom>
            <a:solidFill>
              <a:srgbClr val="DDECEB"/>
            </a:solidFill>
            <a:ln w="9525" algn="ctr">
              <a:noFill/>
              <a:miter lim="800000"/>
              <a:headEnd/>
              <a:tailEnd/>
            </a:ln>
          </p:spPr>
          <p:txBody>
            <a:bodyPr/>
            <a:lstStyle/>
            <a:p>
              <a:endParaRPr lang="tr-TR" sz="1400">
                <a:solidFill>
                  <a:schemeClr val="tx1"/>
                </a:solidFill>
              </a:endParaRPr>
            </a:p>
          </p:txBody>
        </p:sp>
        <p:graphicFrame>
          <p:nvGraphicFramePr>
            <p:cNvPr id="13" name="Object 11"/>
            <p:cNvGraphicFramePr>
              <a:graphicFrameLocks noChangeAspect="1"/>
            </p:cNvGraphicFramePr>
            <p:nvPr/>
          </p:nvGraphicFramePr>
          <p:xfrm>
            <a:off x="1235" y="2663"/>
            <a:ext cx="3708" cy="341"/>
          </p:xfrm>
          <a:graphic>
            <a:graphicData uri="http://schemas.openxmlformats.org/presentationml/2006/ole">
              <p:oleObj spid="_x0000_s107523" name="Equation" r:id="rId4" imgW="4559300" imgH="419100" progId="">
                <p:embed/>
              </p:oleObj>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2102"/>
                                        </p:tgtEl>
                                        <p:attrNameLst>
                                          <p:attrName>style.visibility</p:attrName>
                                        </p:attrNameLst>
                                      </p:cBhvr>
                                      <p:to>
                                        <p:strVal val="visible"/>
                                      </p:to>
                                    </p:set>
                                    <p:anim calcmode="lin" valueType="num">
                                      <p:cBhvr additive="base">
                                        <p:cTn id="7" dur="500" fill="hold"/>
                                        <p:tgtEl>
                                          <p:spTgt spid="132102"/>
                                        </p:tgtEl>
                                        <p:attrNameLst>
                                          <p:attrName>ppt_x</p:attrName>
                                        </p:attrNameLst>
                                      </p:cBhvr>
                                      <p:tavLst>
                                        <p:tav tm="0">
                                          <p:val>
                                            <p:strVal val="0-#ppt_w/2"/>
                                          </p:val>
                                        </p:tav>
                                        <p:tav tm="100000">
                                          <p:val>
                                            <p:strVal val="#ppt_x"/>
                                          </p:val>
                                        </p:tav>
                                      </p:tavLst>
                                    </p:anim>
                                    <p:anim calcmode="lin" valueType="num">
                                      <p:cBhvr additive="base">
                                        <p:cTn id="8" dur="500" fill="hold"/>
                                        <p:tgtEl>
                                          <p:spTgt spid="13210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2102"/>
                                        </p:tgtEl>
                                        <p:attrNameLst>
                                          <p:attrName>ppt_c</p:attrName>
                                        </p:attrNameLst>
                                      </p:cBhvr>
                                      <p:to>
                                        <a:schemeClr val="folHlink"/>
                                      </p:to>
                                    </p:animClr>
                                  </p:sub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32103"/>
                                        </p:tgtEl>
                                        <p:attrNameLst>
                                          <p:attrName>style.visibility</p:attrName>
                                        </p:attrNameLst>
                                      </p:cBhvr>
                                      <p:to>
                                        <p:strVal val="visible"/>
                                      </p:to>
                                    </p:set>
                                    <p:anim calcmode="lin" valueType="num">
                                      <p:cBhvr additive="base">
                                        <p:cTn id="18" dur="500" fill="hold"/>
                                        <p:tgtEl>
                                          <p:spTgt spid="132103"/>
                                        </p:tgtEl>
                                        <p:attrNameLst>
                                          <p:attrName>ppt_x</p:attrName>
                                        </p:attrNameLst>
                                      </p:cBhvr>
                                      <p:tavLst>
                                        <p:tav tm="0">
                                          <p:val>
                                            <p:strVal val="0-#ppt_w/2"/>
                                          </p:val>
                                        </p:tav>
                                        <p:tav tm="100000">
                                          <p:val>
                                            <p:strVal val="#ppt_x"/>
                                          </p:val>
                                        </p:tav>
                                      </p:tavLst>
                                    </p:anim>
                                    <p:anim calcmode="lin" valueType="num">
                                      <p:cBhvr additive="base">
                                        <p:cTn id="19" dur="500" fill="hold"/>
                                        <p:tgtEl>
                                          <p:spTgt spid="13210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132103"/>
                                        </p:tgtEl>
                                        <p:attrNameLst>
                                          <p:attrName>ppt_c</p:attrName>
                                        </p:attrNameLst>
                                      </p:cBhvr>
                                      <p:to>
                                        <a:schemeClr val="folHlink"/>
                                      </p:to>
                                    </p:animClr>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2104"/>
                                        </p:tgtEl>
                                        <p:attrNameLst>
                                          <p:attrName>style.visibility</p:attrName>
                                        </p:attrNameLst>
                                      </p:cBhvr>
                                      <p:to>
                                        <p:strVal val="visible"/>
                                      </p:to>
                                    </p:set>
                                    <p:anim calcmode="lin" valueType="num">
                                      <p:cBhvr additive="base">
                                        <p:cTn id="24" dur="500" fill="hold"/>
                                        <p:tgtEl>
                                          <p:spTgt spid="132104"/>
                                        </p:tgtEl>
                                        <p:attrNameLst>
                                          <p:attrName>ppt_x</p:attrName>
                                        </p:attrNameLst>
                                      </p:cBhvr>
                                      <p:tavLst>
                                        <p:tav tm="0">
                                          <p:val>
                                            <p:strVal val="0-#ppt_w/2"/>
                                          </p:val>
                                        </p:tav>
                                        <p:tav tm="100000">
                                          <p:val>
                                            <p:strVal val="#ppt_x"/>
                                          </p:val>
                                        </p:tav>
                                      </p:tavLst>
                                    </p:anim>
                                    <p:anim calcmode="lin" valueType="num">
                                      <p:cBhvr additive="base">
                                        <p:cTn id="25" dur="500" fill="hold"/>
                                        <p:tgtEl>
                                          <p:spTgt spid="1321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2" grpId="0" autoUpdateAnimBg="0"/>
      <p:bldP spid="132103" grpId="0" autoUpdateAnimBg="0"/>
      <p:bldP spid="132104"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60" name="Rectangle 8"/>
          <p:cNvSpPr>
            <a:spLocks noChangeArrowheads="1"/>
          </p:cNvSpPr>
          <p:nvPr/>
        </p:nvSpPr>
        <p:spPr bwMode="auto">
          <a:xfrm>
            <a:off x="467544" y="2261939"/>
            <a:ext cx="8208912" cy="1176883"/>
          </a:xfrm>
          <a:prstGeom prst="rect">
            <a:avLst/>
          </a:prstGeom>
          <a:noFill/>
          <a:ln w="9525">
            <a:noFill/>
            <a:miter lim="800000"/>
            <a:headEnd/>
            <a:tailEnd/>
          </a:ln>
        </p:spPr>
        <p:txBody>
          <a:bodyPr/>
          <a:lstStyle/>
          <a:p>
            <a:r>
              <a:rPr lang="tr-TR" sz="3600" b="1" dirty="0" smtClean="0">
                <a:solidFill>
                  <a:schemeClr val="tx1"/>
                </a:solidFill>
              </a:rPr>
              <a:t>Arz Esnekliği </a:t>
            </a:r>
            <a:r>
              <a:rPr lang="tr-TR" sz="2400" b="0" dirty="0" smtClean="0">
                <a:solidFill>
                  <a:schemeClr val="tx1"/>
                </a:solidFill>
              </a:rPr>
              <a:t>Arz </a:t>
            </a:r>
            <a:r>
              <a:rPr lang="tr-TR" sz="2400" b="0" dirty="0">
                <a:solidFill>
                  <a:schemeClr val="tx1"/>
                </a:solidFill>
              </a:rPr>
              <a:t>edilen bir ürünün miktarının o üründeki bir fiyat değişikliğine </a:t>
            </a:r>
            <a:r>
              <a:rPr lang="tr-TR" sz="2400" b="0" dirty="0" smtClean="0">
                <a:solidFill>
                  <a:schemeClr val="tx1"/>
                </a:solidFill>
              </a:rPr>
              <a:t>duyarlılığını  ölçer. </a:t>
            </a:r>
            <a:r>
              <a:rPr lang="tr-TR" sz="2400" b="0" dirty="0">
                <a:solidFill>
                  <a:schemeClr val="tx1"/>
                </a:solidFill>
              </a:rPr>
              <a:t>Çıktı piyasasında pozitif olması muhtemeldir.</a:t>
            </a:r>
          </a:p>
        </p:txBody>
      </p:sp>
      <p:grpSp>
        <p:nvGrpSpPr>
          <p:cNvPr id="2" name="Group 12"/>
          <p:cNvGrpSpPr>
            <a:grpSpLocks/>
          </p:cNvGrpSpPr>
          <p:nvPr/>
        </p:nvGrpSpPr>
        <p:grpSpPr bwMode="auto">
          <a:xfrm>
            <a:off x="1295400" y="3753147"/>
            <a:ext cx="6553200" cy="1116013"/>
            <a:chOff x="960" y="2304"/>
            <a:chExt cx="4128" cy="703"/>
          </a:xfrm>
        </p:grpSpPr>
        <p:sp>
          <p:nvSpPr>
            <p:cNvPr id="12295" name="Text Box 10"/>
            <p:cNvSpPr txBox="1">
              <a:spLocks noChangeArrowheads="1"/>
            </p:cNvSpPr>
            <p:nvPr/>
          </p:nvSpPr>
          <p:spPr bwMode="auto">
            <a:xfrm>
              <a:off x="960" y="2304"/>
              <a:ext cx="4128" cy="703"/>
            </a:xfrm>
            <a:prstGeom prst="rect">
              <a:avLst/>
            </a:prstGeom>
            <a:solidFill>
              <a:srgbClr val="DDECEB"/>
            </a:solidFill>
            <a:ln w="9525" algn="ctr">
              <a:noFill/>
              <a:miter lim="800000"/>
              <a:headEnd/>
              <a:tailEnd/>
            </a:ln>
          </p:spPr>
          <p:txBody>
            <a:bodyPr/>
            <a:lstStyle/>
            <a:p>
              <a:endParaRPr lang="tr-TR" sz="1400">
                <a:solidFill>
                  <a:schemeClr val="tx1"/>
                </a:solidFill>
              </a:endParaRPr>
            </a:p>
          </p:txBody>
        </p:sp>
        <p:graphicFrame>
          <p:nvGraphicFramePr>
            <p:cNvPr id="12290" name="Object 11"/>
            <p:cNvGraphicFramePr>
              <a:graphicFrameLocks noChangeAspect="1"/>
            </p:cNvGraphicFramePr>
            <p:nvPr/>
          </p:nvGraphicFramePr>
          <p:xfrm>
            <a:off x="1282" y="2398"/>
            <a:ext cx="3460" cy="483"/>
          </p:xfrm>
          <a:graphic>
            <a:graphicData uri="http://schemas.openxmlformats.org/presentationml/2006/ole">
              <p:oleObj spid="_x0000_s8196" name="Equation" r:id="rId3" imgW="3911600" imgH="546100" progId="">
                <p:embed/>
              </p:oleObj>
            </a:graphicData>
          </a:graphic>
        </p:graphicFrame>
      </p:grpSp>
      <p:sp>
        <p:nvSpPr>
          <p:cNvPr id="8" name="7 Dikdörtgen"/>
          <p:cNvSpPr/>
          <p:nvPr/>
        </p:nvSpPr>
        <p:spPr>
          <a:xfrm>
            <a:off x="3143326" y="4350171"/>
            <a:ext cx="564578" cy="369332"/>
          </a:xfrm>
          <a:prstGeom prst="rect">
            <a:avLst/>
          </a:prstGeom>
        </p:spPr>
        <p:txBody>
          <a:bodyPr wrap="none">
            <a:spAutoFit/>
          </a:bodyPr>
          <a:lstStyle/>
          <a:p>
            <a:r>
              <a:rPr lang="tr-TR" dirty="0" smtClean="0"/>
              <a:t>e</a:t>
            </a:r>
            <a:r>
              <a:rPr lang="tr-TR" baseline="-25000" dirty="0" smtClean="0"/>
              <a:t>s </a:t>
            </a:r>
            <a:r>
              <a:rPr lang="tr-TR" dirty="0" smtClean="0"/>
              <a:t>= </a:t>
            </a:r>
            <a:endParaRPr lang="tr-TR" dirty="0"/>
          </a:p>
        </p:txBody>
      </p:sp>
      <p:sp>
        <p:nvSpPr>
          <p:cNvPr id="11" name="10 Dikdörtgen"/>
          <p:cNvSpPr/>
          <p:nvPr/>
        </p:nvSpPr>
        <p:spPr>
          <a:xfrm>
            <a:off x="4211960" y="1117193"/>
            <a:ext cx="4572000" cy="1015663"/>
          </a:xfrm>
          <a:prstGeom prst="rect">
            <a:avLst/>
          </a:prstGeom>
        </p:spPr>
        <p:txBody>
          <a:bodyPr>
            <a:spAutoFit/>
          </a:bodyPr>
          <a:lstStyle/>
          <a:p>
            <a:pPr algn="r"/>
            <a:r>
              <a:rPr lang="tr-TR" sz="2000" dirty="0" smtClean="0"/>
              <a:t>Arz konusunda açıklandığı gibi,  </a:t>
            </a:r>
          </a:p>
          <a:p>
            <a:pPr algn="r"/>
            <a:r>
              <a:rPr lang="tr-TR" sz="2000" dirty="0" smtClean="0"/>
              <a:t>arz kanununa göre fiyatların yükselmesi arz miktarının artmasına yol açar.</a:t>
            </a:r>
          </a:p>
        </p:txBody>
      </p:sp>
      <p:sp>
        <p:nvSpPr>
          <p:cNvPr id="12" name="11 Dikdörtgen"/>
          <p:cNvSpPr/>
          <p:nvPr/>
        </p:nvSpPr>
        <p:spPr>
          <a:xfrm>
            <a:off x="7918424" y="3933056"/>
            <a:ext cx="470000" cy="369332"/>
          </a:xfrm>
          <a:prstGeom prst="rect">
            <a:avLst/>
          </a:prstGeom>
        </p:spPr>
        <p:txBody>
          <a:bodyPr wrap="none">
            <a:spAutoFit/>
          </a:bodyPr>
          <a:lstStyle/>
          <a:p>
            <a:r>
              <a:rPr lang="tr-TR" u="sng" dirty="0" smtClean="0"/>
              <a:t>∆Q</a:t>
            </a:r>
            <a:endParaRPr lang="tr-TR" dirty="0"/>
          </a:p>
        </p:txBody>
      </p:sp>
      <p:sp>
        <p:nvSpPr>
          <p:cNvPr id="13" name="12 Dikdörtgen"/>
          <p:cNvSpPr/>
          <p:nvPr/>
        </p:nvSpPr>
        <p:spPr>
          <a:xfrm>
            <a:off x="7955292" y="4221088"/>
            <a:ext cx="433132" cy="369332"/>
          </a:xfrm>
          <a:prstGeom prst="rect">
            <a:avLst/>
          </a:prstGeom>
        </p:spPr>
        <p:txBody>
          <a:bodyPr wrap="none">
            <a:spAutoFit/>
          </a:bodyPr>
          <a:lstStyle/>
          <a:p>
            <a:r>
              <a:rPr lang="tr-TR" dirty="0" smtClean="0"/>
              <a:t>∆P</a:t>
            </a:r>
            <a:endParaRPr lang="tr-TR" dirty="0"/>
          </a:p>
        </p:txBody>
      </p:sp>
      <p:sp>
        <p:nvSpPr>
          <p:cNvPr id="15" name="14 Dikdörtgen"/>
          <p:cNvSpPr/>
          <p:nvPr/>
        </p:nvSpPr>
        <p:spPr>
          <a:xfrm>
            <a:off x="1979712" y="5013176"/>
            <a:ext cx="4860032" cy="1015663"/>
          </a:xfrm>
          <a:prstGeom prst="rect">
            <a:avLst/>
          </a:prstGeom>
        </p:spPr>
        <p:txBody>
          <a:bodyPr wrap="square">
            <a:spAutoFit/>
          </a:bodyPr>
          <a:lstStyle/>
          <a:p>
            <a:pPr algn="ctr"/>
            <a:r>
              <a:rPr lang="tr-TR" sz="2000" dirty="0" smtClean="0"/>
              <a:t>Bir malın fiyatında meydana gelen her %1’lik değişiklik karşısında bu maldan piyasaya arz edilen miktarın % kaç değiştiğini gösterir.</a:t>
            </a:r>
          </a:p>
        </p:txBody>
      </p:sp>
      <p:sp>
        <p:nvSpPr>
          <p:cNvPr id="16"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5400" b="1" i="0" u="none" strike="noStrike" kern="1200" cap="none" spc="0" normalizeH="0" baseline="0" noProof="0" dirty="0" smtClean="0">
                <a:ln>
                  <a:noFill/>
                </a:ln>
                <a:solidFill>
                  <a:srgbClr val="CF5716"/>
                </a:solidFill>
                <a:effectLst/>
                <a:uLnTx/>
                <a:uFillTx/>
                <a:latin typeface="+mj-lt"/>
                <a:ea typeface="+mj-ea"/>
                <a:cs typeface="+mj-cs"/>
              </a:rPr>
              <a:t>3. Arzın fiyat esnekliği</a:t>
            </a:r>
            <a:endParaRPr kumimoji="0" lang="en-US" sz="5400" b="1" i="0" u="none" strike="noStrike" kern="1200" cap="none" spc="0" normalizeH="0" baseline="0" noProof="0" dirty="0" smtClean="0">
              <a:ln>
                <a:noFill/>
              </a:ln>
              <a:solidFill>
                <a:srgbClr val="CF5716"/>
              </a:solidFill>
              <a:effectLst/>
              <a:uLnTx/>
              <a:uFillTx/>
              <a:latin typeface="+mj-lt"/>
              <a:ea typeface="+mj-ea"/>
              <a:cs typeface="+mj-cs"/>
            </a:endParaRPr>
          </a:p>
        </p:txBody>
      </p:sp>
      <p:sp>
        <p:nvSpPr>
          <p:cNvPr id="17" name="Slide Number Placeholder 4"/>
          <p:cNvSpPr txBox="1">
            <a:spLocks/>
          </p:cNvSpPr>
          <p:nvPr/>
        </p:nvSpPr>
        <p:spPr>
          <a:xfrm>
            <a:off x="146304" y="6210300"/>
            <a:ext cx="609272"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BDE0F-F98A-4518-A463-A7AB67FFA164}"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77960">
                                            <p:txEl>
                                              <p:pRg st="0" end="0"/>
                                            </p:txEl>
                                          </p:spTgt>
                                        </p:tgtEl>
                                        <p:attrNameLst>
                                          <p:attrName>style.visibility</p:attrName>
                                        </p:attrNameLst>
                                      </p:cBhvr>
                                      <p:to>
                                        <p:strVal val="visible"/>
                                      </p:to>
                                    </p:set>
                                    <p:animEffect transition="in" filter="wipe(left)">
                                      <p:cBhvr>
                                        <p:cTn id="7" dur="500"/>
                                        <p:tgtEl>
                                          <p:spTgt spid="1277960">
                                            <p:txEl>
                                              <p:pRg st="0" end="0"/>
                                            </p:txEl>
                                          </p:spTgt>
                                        </p:tgtEl>
                                      </p:cBhvr>
                                    </p:animEffect>
                                  </p:childTnLst>
                                </p:cTn>
                              </p:par>
                            </p:childTnLst>
                          </p:cTn>
                        </p:par>
                        <p:par>
                          <p:cTn id="8" fill="hold" nodeType="afterGroup">
                            <p:stCondLst>
                              <p:cond delay="500"/>
                            </p:stCondLst>
                            <p:childTnLst>
                              <p:par>
                                <p:cTn id="9" presetID="17"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60" grpId="0" build="p" bldLvl="2" autoUpdateAnimBg="0" advAuto="0"/>
      <p:bldP spid="8" grpId="0"/>
      <p:bldP spid="12" grpId="0"/>
      <p:bldP spid="1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7E567D3-72C4-4270-806D-1027AFCA6442}" type="slidenum">
              <a:rPr lang="en-US"/>
              <a:pPr>
                <a:defRPr/>
              </a:pPr>
              <a:t>39</a:t>
            </a:fld>
            <a:endParaRPr lang="en-US"/>
          </a:p>
        </p:txBody>
      </p:sp>
      <p:sp>
        <p:nvSpPr>
          <p:cNvPr id="6147" name="Rectangle 3"/>
          <p:cNvSpPr>
            <a:spLocks noGrp="1" noChangeArrowheads="1"/>
          </p:cNvSpPr>
          <p:nvPr>
            <p:ph sz="quarter" idx="1"/>
          </p:nvPr>
        </p:nvSpPr>
        <p:spPr>
          <a:xfrm>
            <a:off x="301625" y="1527175"/>
            <a:ext cx="8504238" cy="4830763"/>
          </a:xfrm>
        </p:spPr>
        <p:txBody>
          <a:bodyPr>
            <a:normAutofit/>
          </a:bodyPr>
          <a:lstStyle/>
          <a:p>
            <a:pPr marL="274320" indent="-274320" algn="just" fontAlgn="auto">
              <a:spcAft>
                <a:spcPts val="0"/>
              </a:spcAft>
              <a:buFont typeface="Wingdings 2"/>
              <a:buChar char=""/>
              <a:defRPr/>
            </a:pPr>
            <a:r>
              <a:rPr lang="tr-TR" b="1" dirty="0" smtClean="0"/>
              <a:t>Örn., </a:t>
            </a:r>
            <a:r>
              <a:rPr lang="tr-TR" dirty="0" smtClean="0"/>
              <a:t>sodanın fiyatındaki %20’lik bir artış arz edilen miktarı %5 arttırıyorsa, </a:t>
            </a:r>
          </a:p>
          <a:p>
            <a:pPr marL="274320" indent="-274320" fontAlgn="auto">
              <a:spcAft>
                <a:spcPts val="0"/>
              </a:spcAft>
              <a:buFont typeface="Wingdings 2"/>
              <a:buNone/>
              <a:defRPr/>
            </a:pPr>
            <a:r>
              <a:rPr lang="en-US" dirty="0"/>
              <a:t/>
            </a:r>
            <a:br>
              <a:rPr lang="en-US" dirty="0"/>
            </a:br>
            <a:endParaRPr lang="en-US" dirty="0"/>
          </a:p>
        </p:txBody>
      </p:sp>
      <p:graphicFrame>
        <p:nvGraphicFramePr>
          <p:cNvPr id="8" name="Object 2"/>
          <p:cNvGraphicFramePr>
            <a:graphicFrameLocks noChangeAspect="1"/>
          </p:cNvGraphicFramePr>
          <p:nvPr/>
        </p:nvGraphicFramePr>
        <p:xfrm>
          <a:off x="3203848" y="2780928"/>
          <a:ext cx="2333625" cy="822325"/>
        </p:xfrm>
        <a:graphic>
          <a:graphicData uri="http://schemas.openxmlformats.org/presentationml/2006/ole">
            <p:oleObj spid="_x0000_s5126" name="Denklem" r:id="rId3" imgW="2489200" imgH="876300" progId="Equation.3">
              <p:embed/>
            </p:oleObj>
          </a:graphicData>
        </a:graphic>
      </p:graphicFrame>
      <p:graphicFrame>
        <p:nvGraphicFramePr>
          <p:cNvPr id="6150" name="Object 3"/>
          <p:cNvGraphicFramePr>
            <a:graphicFrameLocks noChangeAspect="1"/>
          </p:cNvGraphicFramePr>
          <p:nvPr/>
        </p:nvGraphicFramePr>
        <p:xfrm>
          <a:off x="1835696" y="4221088"/>
          <a:ext cx="5257800" cy="889000"/>
        </p:xfrm>
        <a:graphic>
          <a:graphicData uri="http://schemas.openxmlformats.org/presentationml/2006/ole">
            <p:oleObj spid="_x0000_s5127" name="Denklem" r:id="rId4" imgW="5257800" imgH="889000" progId="Equation.3">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up)">
                                      <p:cBhvr>
                                        <p:cTn id="7" dur="500"/>
                                        <p:tgtEl>
                                          <p:spTgt spid="6147">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wipe(up)">
                                      <p:cBhvr>
                                        <p:cTn id="11" dur="500"/>
                                        <p:tgtEl>
                                          <p:spTgt spid="6147">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6150"/>
                                        </p:tgtEl>
                                        <p:attrNameLst>
                                          <p:attrName>style.visibility</p:attrName>
                                        </p:attrNameLst>
                                      </p:cBhvr>
                                      <p:to>
                                        <p:strVal val="visible"/>
                                      </p:to>
                                    </p:set>
                                    <p:animEffect transition="in" filter="wipe(down)">
                                      <p:cBhvr>
                                        <p:cTn id="20"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3B6ECCC-BC5B-425E-82D2-3929A144A42C}" type="slidenum">
              <a:rPr lang="en-US"/>
              <a:pPr>
                <a:defRPr/>
              </a:pPr>
              <a:t>4</a:t>
            </a:fld>
            <a:endParaRPr lang="en-US"/>
          </a:p>
        </p:txBody>
      </p:sp>
      <p:sp>
        <p:nvSpPr>
          <p:cNvPr id="16389" name="Rectangle 5"/>
          <p:cNvSpPr>
            <a:spLocks noChangeArrowheads="1"/>
          </p:cNvSpPr>
          <p:nvPr/>
        </p:nvSpPr>
        <p:spPr bwMode="auto">
          <a:xfrm>
            <a:off x="1214438" y="1643063"/>
            <a:ext cx="7016750" cy="4589462"/>
          </a:xfrm>
          <a:prstGeom prst="rect">
            <a:avLst/>
          </a:prstGeom>
          <a:solidFill>
            <a:srgbClr val="F3F6F9"/>
          </a:solidFill>
          <a:ln w="234950">
            <a:solidFill>
              <a:srgbClr val="F3F6F9"/>
            </a:solidFill>
            <a:miter lim="800000"/>
            <a:headEnd/>
            <a:tailEnd/>
          </a:ln>
        </p:spPr>
        <p:txBody>
          <a:bodyPr/>
          <a:lstStyle/>
          <a:p>
            <a:pPr eaLnBrk="0" hangingPunct="0"/>
            <a:endParaRPr lang="tr-TR"/>
          </a:p>
        </p:txBody>
      </p:sp>
      <p:sp>
        <p:nvSpPr>
          <p:cNvPr id="16390" name="Rectangle 6"/>
          <p:cNvSpPr>
            <a:spLocks noChangeArrowheads="1"/>
          </p:cNvSpPr>
          <p:nvPr/>
        </p:nvSpPr>
        <p:spPr bwMode="auto">
          <a:xfrm>
            <a:off x="1214438" y="1643063"/>
            <a:ext cx="7016750" cy="4589462"/>
          </a:xfrm>
          <a:prstGeom prst="rect">
            <a:avLst/>
          </a:prstGeom>
          <a:solidFill>
            <a:srgbClr val="F2F4F8"/>
          </a:solidFill>
          <a:ln w="212725">
            <a:solidFill>
              <a:srgbClr val="F2F4F8"/>
            </a:solidFill>
            <a:miter lim="800000"/>
            <a:headEnd/>
            <a:tailEnd/>
          </a:ln>
        </p:spPr>
        <p:txBody>
          <a:bodyPr/>
          <a:lstStyle/>
          <a:p>
            <a:pPr eaLnBrk="0" hangingPunct="0"/>
            <a:endParaRPr lang="tr-TR"/>
          </a:p>
        </p:txBody>
      </p:sp>
      <p:sp>
        <p:nvSpPr>
          <p:cNvPr id="16391" name="Rectangle 7"/>
          <p:cNvSpPr>
            <a:spLocks noChangeArrowheads="1"/>
          </p:cNvSpPr>
          <p:nvPr/>
        </p:nvSpPr>
        <p:spPr bwMode="auto">
          <a:xfrm>
            <a:off x="1214438" y="1643063"/>
            <a:ext cx="7016750" cy="4589462"/>
          </a:xfrm>
          <a:prstGeom prst="rect">
            <a:avLst/>
          </a:prstGeom>
          <a:solidFill>
            <a:srgbClr val="F1F4F7"/>
          </a:solidFill>
          <a:ln w="192088">
            <a:solidFill>
              <a:srgbClr val="F1F4F7"/>
            </a:solidFill>
            <a:miter lim="800000"/>
            <a:headEnd/>
            <a:tailEnd/>
          </a:ln>
        </p:spPr>
        <p:txBody>
          <a:bodyPr/>
          <a:lstStyle/>
          <a:p>
            <a:pPr eaLnBrk="0" hangingPunct="0"/>
            <a:endParaRPr lang="tr-TR"/>
          </a:p>
        </p:txBody>
      </p:sp>
      <p:sp>
        <p:nvSpPr>
          <p:cNvPr id="16392" name="Rectangle 8"/>
          <p:cNvSpPr>
            <a:spLocks noChangeArrowheads="1"/>
          </p:cNvSpPr>
          <p:nvPr/>
        </p:nvSpPr>
        <p:spPr bwMode="auto">
          <a:xfrm>
            <a:off x="1214438" y="1643063"/>
            <a:ext cx="7016750" cy="4589462"/>
          </a:xfrm>
          <a:prstGeom prst="rect">
            <a:avLst/>
          </a:prstGeom>
          <a:solidFill>
            <a:srgbClr val="F0F2F5"/>
          </a:solidFill>
          <a:ln w="169863">
            <a:solidFill>
              <a:srgbClr val="F0F2F5"/>
            </a:solidFill>
            <a:miter lim="800000"/>
            <a:headEnd/>
            <a:tailEnd/>
          </a:ln>
        </p:spPr>
        <p:txBody>
          <a:bodyPr/>
          <a:lstStyle/>
          <a:p>
            <a:pPr eaLnBrk="0" hangingPunct="0"/>
            <a:endParaRPr lang="tr-TR"/>
          </a:p>
        </p:txBody>
      </p:sp>
      <p:sp>
        <p:nvSpPr>
          <p:cNvPr id="11" name="Rectangle 9"/>
          <p:cNvSpPr>
            <a:spLocks noChangeArrowheads="1"/>
          </p:cNvSpPr>
          <p:nvPr/>
        </p:nvSpPr>
        <p:spPr bwMode="auto">
          <a:xfrm>
            <a:off x="1214438" y="1643063"/>
            <a:ext cx="7016750" cy="4589462"/>
          </a:xfrm>
          <a:prstGeom prst="rect">
            <a:avLst/>
          </a:prstGeom>
          <a:solidFill>
            <a:srgbClr val="EEF1F4"/>
          </a:solidFill>
          <a:ln w="149225">
            <a:solidFill>
              <a:srgbClr val="EEF1F4"/>
            </a:solidFill>
            <a:miter lim="800000"/>
            <a:headEnd/>
            <a:tailEnd/>
          </a:ln>
        </p:spPr>
        <p:txBody>
          <a:bodyPr/>
          <a:lstStyle/>
          <a:p>
            <a:pPr eaLnBrk="0" hangingPunct="0"/>
            <a:endParaRPr lang="tr-TR"/>
          </a:p>
        </p:txBody>
      </p:sp>
      <p:sp>
        <p:nvSpPr>
          <p:cNvPr id="12" name="Rectangle 10"/>
          <p:cNvSpPr>
            <a:spLocks noChangeArrowheads="1"/>
          </p:cNvSpPr>
          <p:nvPr/>
        </p:nvSpPr>
        <p:spPr bwMode="auto">
          <a:xfrm>
            <a:off x="1214438" y="1643063"/>
            <a:ext cx="7016750" cy="4589462"/>
          </a:xfrm>
          <a:prstGeom prst="rect">
            <a:avLst/>
          </a:prstGeom>
          <a:solidFill>
            <a:srgbClr val="EDEFF3"/>
          </a:solidFill>
          <a:ln w="128588">
            <a:solidFill>
              <a:srgbClr val="EDEFF3"/>
            </a:solidFill>
            <a:miter lim="800000"/>
            <a:headEnd/>
            <a:tailEnd/>
          </a:ln>
        </p:spPr>
        <p:txBody>
          <a:bodyPr/>
          <a:lstStyle/>
          <a:p>
            <a:pPr eaLnBrk="0" hangingPunct="0"/>
            <a:endParaRPr lang="tr-TR"/>
          </a:p>
        </p:txBody>
      </p:sp>
      <p:sp>
        <p:nvSpPr>
          <p:cNvPr id="16395" name="Rectangle 11"/>
          <p:cNvSpPr>
            <a:spLocks noChangeArrowheads="1"/>
          </p:cNvSpPr>
          <p:nvPr/>
        </p:nvSpPr>
        <p:spPr bwMode="auto">
          <a:xfrm>
            <a:off x="1214438" y="1643063"/>
            <a:ext cx="7016750" cy="4589462"/>
          </a:xfrm>
          <a:prstGeom prst="rect">
            <a:avLst/>
          </a:prstGeom>
          <a:solidFill>
            <a:srgbClr val="EBEEF2"/>
          </a:solidFill>
          <a:ln w="106363">
            <a:solidFill>
              <a:srgbClr val="EBEEF2"/>
            </a:solidFill>
            <a:miter lim="800000"/>
            <a:headEnd/>
            <a:tailEnd/>
          </a:ln>
        </p:spPr>
        <p:txBody>
          <a:bodyPr/>
          <a:lstStyle/>
          <a:p>
            <a:pPr eaLnBrk="0" hangingPunct="0"/>
            <a:endParaRPr lang="tr-TR"/>
          </a:p>
        </p:txBody>
      </p:sp>
      <p:sp>
        <p:nvSpPr>
          <p:cNvPr id="16396" name="Rectangle 12"/>
          <p:cNvSpPr>
            <a:spLocks noChangeArrowheads="1"/>
          </p:cNvSpPr>
          <p:nvPr/>
        </p:nvSpPr>
        <p:spPr bwMode="auto">
          <a:xfrm>
            <a:off x="1214438" y="1643063"/>
            <a:ext cx="7016750" cy="4589462"/>
          </a:xfrm>
          <a:prstGeom prst="rect">
            <a:avLst/>
          </a:prstGeom>
          <a:solidFill>
            <a:srgbClr val="EAECF1"/>
          </a:solidFill>
          <a:ln w="85725">
            <a:solidFill>
              <a:srgbClr val="EAECF1"/>
            </a:solidFill>
            <a:miter lim="800000"/>
            <a:headEnd/>
            <a:tailEnd/>
          </a:ln>
        </p:spPr>
        <p:txBody>
          <a:bodyPr/>
          <a:lstStyle/>
          <a:p>
            <a:pPr eaLnBrk="0" hangingPunct="0"/>
            <a:endParaRPr lang="tr-TR"/>
          </a:p>
        </p:txBody>
      </p:sp>
      <p:sp>
        <p:nvSpPr>
          <p:cNvPr id="16397" name="Rectangle 13"/>
          <p:cNvSpPr>
            <a:spLocks noChangeArrowheads="1"/>
          </p:cNvSpPr>
          <p:nvPr/>
        </p:nvSpPr>
        <p:spPr bwMode="auto">
          <a:xfrm>
            <a:off x="1214438" y="1643063"/>
            <a:ext cx="7016750" cy="4589462"/>
          </a:xfrm>
          <a:prstGeom prst="rect">
            <a:avLst/>
          </a:prstGeom>
          <a:solidFill>
            <a:srgbClr val="E9EBF0"/>
          </a:solidFill>
          <a:ln w="63500">
            <a:solidFill>
              <a:srgbClr val="E9EBF0"/>
            </a:solidFill>
            <a:miter lim="800000"/>
            <a:headEnd/>
            <a:tailEnd/>
          </a:ln>
        </p:spPr>
        <p:txBody>
          <a:bodyPr/>
          <a:lstStyle/>
          <a:p>
            <a:pPr eaLnBrk="0" hangingPunct="0"/>
            <a:endParaRPr lang="tr-TR"/>
          </a:p>
        </p:txBody>
      </p:sp>
      <p:sp>
        <p:nvSpPr>
          <p:cNvPr id="16398" name="Rectangle 14"/>
          <p:cNvSpPr>
            <a:spLocks noChangeArrowheads="1"/>
          </p:cNvSpPr>
          <p:nvPr/>
        </p:nvSpPr>
        <p:spPr bwMode="auto">
          <a:xfrm>
            <a:off x="1214438" y="1643063"/>
            <a:ext cx="7016750" cy="4589462"/>
          </a:xfrm>
          <a:prstGeom prst="rect">
            <a:avLst/>
          </a:prstGeom>
          <a:solidFill>
            <a:srgbClr val="E7EAEF"/>
          </a:solidFill>
          <a:ln w="42863">
            <a:solidFill>
              <a:srgbClr val="E7EAEF"/>
            </a:solidFill>
            <a:miter lim="800000"/>
            <a:headEnd/>
            <a:tailEnd/>
          </a:ln>
        </p:spPr>
        <p:txBody>
          <a:bodyPr/>
          <a:lstStyle/>
          <a:p>
            <a:pPr eaLnBrk="0" hangingPunct="0"/>
            <a:endParaRPr lang="tr-TR"/>
          </a:p>
        </p:txBody>
      </p:sp>
      <p:sp>
        <p:nvSpPr>
          <p:cNvPr id="17" name="Rectangle 15"/>
          <p:cNvSpPr>
            <a:spLocks noChangeArrowheads="1"/>
          </p:cNvSpPr>
          <p:nvPr/>
        </p:nvSpPr>
        <p:spPr bwMode="auto">
          <a:xfrm>
            <a:off x="1214438" y="1643063"/>
            <a:ext cx="7016750" cy="4589462"/>
          </a:xfrm>
          <a:prstGeom prst="rect">
            <a:avLst/>
          </a:prstGeom>
          <a:solidFill>
            <a:srgbClr val="E6E9EF"/>
          </a:solidFill>
          <a:ln w="20638">
            <a:solidFill>
              <a:srgbClr val="E6E9EF"/>
            </a:solidFill>
            <a:miter lim="800000"/>
            <a:headEnd/>
            <a:tailEnd/>
          </a:ln>
        </p:spPr>
        <p:txBody>
          <a:bodyPr/>
          <a:lstStyle/>
          <a:p>
            <a:pPr eaLnBrk="0" hangingPunct="0"/>
            <a:endParaRPr lang="tr-TR"/>
          </a:p>
        </p:txBody>
      </p:sp>
      <p:sp>
        <p:nvSpPr>
          <p:cNvPr id="18" name="Rectangle 16"/>
          <p:cNvSpPr>
            <a:spLocks noChangeArrowheads="1"/>
          </p:cNvSpPr>
          <p:nvPr/>
        </p:nvSpPr>
        <p:spPr bwMode="auto">
          <a:xfrm>
            <a:off x="1108075" y="1536700"/>
            <a:ext cx="7016750" cy="4589463"/>
          </a:xfrm>
          <a:prstGeom prst="rect">
            <a:avLst/>
          </a:prstGeom>
          <a:solidFill>
            <a:srgbClr val="FFFFFF"/>
          </a:solidFill>
          <a:ln w="9525">
            <a:noFill/>
            <a:miter lim="800000"/>
            <a:headEnd/>
            <a:tailEnd/>
          </a:ln>
        </p:spPr>
        <p:txBody>
          <a:bodyPr/>
          <a:lstStyle/>
          <a:p>
            <a:pPr eaLnBrk="0" hangingPunct="0"/>
            <a:endParaRPr lang="tr-TR"/>
          </a:p>
        </p:txBody>
      </p:sp>
      <p:sp>
        <p:nvSpPr>
          <p:cNvPr id="19" name="Line 17"/>
          <p:cNvSpPr>
            <a:spLocks noChangeShapeType="1"/>
          </p:cNvSpPr>
          <p:nvPr/>
        </p:nvSpPr>
        <p:spPr bwMode="auto">
          <a:xfrm>
            <a:off x="1555750" y="5934075"/>
            <a:ext cx="1588" cy="192088"/>
          </a:xfrm>
          <a:prstGeom prst="line">
            <a:avLst/>
          </a:prstGeom>
          <a:noFill/>
          <a:ln w="20638">
            <a:solidFill>
              <a:srgbClr val="000000"/>
            </a:solidFill>
            <a:round/>
            <a:headEnd/>
            <a:tailEnd/>
          </a:ln>
        </p:spPr>
        <p:txBody>
          <a:bodyPr/>
          <a:lstStyle/>
          <a:p>
            <a:endParaRPr lang="tr-TR"/>
          </a:p>
        </p:txBody>
      </p:sp>
      <p:sp>
        <p:nvSpPr>
          <p:cNvPr id="20" name="Line 18"/>
          <p:cNvSpPr>
            <a:spLocks noChangeShapeType="1"/>
          </p:cNvSpPr>
          <p:nvPr/>
        </p:nvSpPr>
        <p:spPr bwMode="auto">
          <a:xfrm>
            <a:off x="2003425" y="5934075"/>
            <a:ext cx="1588" cy="192088"/>
          </a:xfrm>
          <a:prstGeom prst="line">
            <a:avLst/>
          </a:prstGeom>
          <a:noFill/>
          <a:ln w="20638">
            <a:solidFill>
              <a:srgbClr val="000000"/>
            </a:solidFill>
            <a:round/>
            <a:headEnd/>
            <a:tailEnd/>
          </a:ln>
        </p:spPr>
        <p:txBody>
          <a:bodyPr/>
          <a:lstStyle/>
          <a:p>
            <a:endParaRPr lang="tr-TR"/>
          </a:p>
        </p:txBody>
      </p:sp>
      <p:sp>
        <p:nvSpPr>
          <p:cNvPr id="21" name="Line 19"/>
          <p:cNvSpPr>
            <a:spLocks noChangeShapeType="1"/>
          </p:cNvSpPr>
          <p:nvPr/>
        </p:nvSpPr>
        <p:spPr bwMode="auto">
          <a:xfrm>
            <a:off x="2451100" y="5934075"/>
            <a:ext cx="1588" cy="192088"/>
          </a:xfrm>
          <a:prstGeom prst="line">
            <a:avLst/>
          </a:prstGeom>
          <a:noFill/>
          <a:ln w="20638">
            <a:solidFill>
              <a:srgbClr val="000000"/>
            </a:solidFill>
            <a:round/>
            <a:headEnd/>
            <a:tailEnd/>
          </a:ln>
        </p:spPr>
        <p:txBody>
          <a:bodyPr/>
          <a:lstStyle/>
          <a:p>
            <a:endParaRPr lang="tr-TR"/>
          </a:p>
        </p:txBody>
      </p:sp>
      <p:sp>
        <p:nvSpPr>
          <p:cNvPr id="22" name="Line 20"/>
          <p:cNvSpPr>
            <a:spLocks noChangeShapeType="1"/>
          </p:cNvSpPr>
          <p:nvPr/>
        </p:nvSpPr>
        <p:spPr bwMode="auto">
          <a:xfrm>
            <a:off x="2900363" y="5934075"/>
            <a:ext cx="1587" cy="192088"/>
          </a:xfrm>
          <a:prstGeom prst="line">
            <a:avLst/>
          </a:prstGeom>
          <a:noFill/>
          <a:ln w="20638">
            <a:solidFill>
              <a:srgbClr val="000000"/>
            </a:solidFill>
            <a:round/>
            <a:headEnd/>
            <a:tailEnd/>
          </a:ln>
        </p:spPr>
        <p:txBody>
          <a:bodyPr/>
          <a:lstStyle/>
          <a:p>
            <a:endParaRPr lang="tr-TR"/>
          </a:p>
        </p:txBody>
      </p:sp>
      <p:sp>
        <p:nvSpPr>
          <p:cNvPr id="23" name="Line 21"/>
          <p:cNvSpPr>
            <a:spLocks noChangeShapeType="1"/>
          </p:cNvSpPr>
          <p:nvPr/>
        </p:nvSpPr>
        <p:spPr bwMode="auto">
          <a:xfrm>
            <a:off x="3348038" y="5934075"/>
            <a:ext cx="1587" cy="192088"/>
          </a:xfrm>
          <a:prstGeom prst="line">
            <a:avLst/>
          </a:prstGeom>
          <a:noFill/>
          <a:ln w="20638">
            <a:solidFill>
              <a:srgbClr val="000000"/>
            </a:solidFill>
            <a:round/>
            <a:headEnd/>
            <a:tailEnd/>
          </a:ln>
        </p:spPr>
        <p:txBody>
          <a:bodyPr/>
          <a:lstStyle/>
          <a:p>
            <a:endParaRPr lang="tr-TR"/>
          </a:p>
        </p:txBody>
      </p:sp>
      <p:sp>
        <p:nvSpPr>
          <p:cNvPr id="24" name="Line 22"/>
          <p:cNvSpPr>
            <a:spLocks noChangeShapeType="1"/>
          </p:cNvSpPr>
          <p:nvPr/>
        </p:nvSpPr>
        <p:spPr bwMode="auto">
          <a:xfrm>
            <a:off x="3795713" y="5934075"/>
            <a:ext cx="1587" cy="192088"/>
          </a:xfrm>
          <a:prstGeom prst="line">
            <a:avLst/>
          </a:prstGeom>
          <a:noFill/>
          <a:ln w="20638">
            <a:solidFill>
              <a:srgbClr val="000000"/>
            </a:solidFill>
            <a:round/>
            <a:headEnd/>
            <a:tailEnd/>
          </a:ln>
        </p:spPr>
        <p:txBody>
          <a:bodyPr/>
          <a:lstStyle/>
          <a:p>
            <a:endParaRPr lang="tr-TR"/>
          </a:p>
        </p:txBody>
      </p:sp>
      <p:sp>
        <p:nvSpPr>
          <p:cNvPr id="25" name="Line 23"/>
          <p:cNvSpPr>
            <a:spLocks noChangeShapeType="1"/>
          </p:cNvSpPr>
          <p:nvPr/>
        </p:nvSpPr>
        <p:spPr bwMode="auto">
          <a:xfrm>
            <a:off x="4670425" y="5934075"/>
            <a:ext cx="1588" cy="192088"/>
          </a:xfrm>
          <a:prstGeom prst="line">
            <a:avLst/>
          </a:prstGeom>
          <a:noFill/>
          <a:ln w="20638">
            <a:solidFill>
              <a:srgbClr val="000000"/>
            </a:solidFill>
            <a:round/>
            <a:headEnd/>
            <a:tailEnd/>
          </a:ln>
        </p:spPr>
        <p:txBody>
          <a:bodyPr/>
          <a:lstStyle/>
          <a:p>
            <a:endParaRPr lang="tr-TR"/>
          </a:p>
        </p:txBody>
      </p:sp>
      <p:sp>
        <p:nvSpPr>
          <p:cNvPr id="26" name="Line 24"/>
          <p:cNvSpPr>
            <a:spLocks noChangeShapeType="1"/>
          </p:cNvSpPr>
          <p:nvPr/>
        </p:nvSpPr>
        <p:spPr bwMode="auto">
          <a:xfrm>
            <a:off x="5118100" y="5934075"/>
            <a:ext cx="1588" cy="192088"/>
          </a:xfrm>
          <a:prstGeom prst="line">
            <a:avLst/>
          </a:prstGeom>
          <a:noFill/>
          <a:ln w="20638">
            <a:solidFill>
              <a:srgbClr val="000000"/>
            </a:solidFill>
            <a:round/>
            <a:headEnd/>
            <a:tailEnd/>
          </a:ln>
        </p:spPr>
        <p:txBody>
          <a:bodyPr/>
          <a:lstStyle/>
          <a:p>
            <a:endParaRPr lang="tr-TR"/>
          </a:p>
        </p:txBody>
      </p:sp>
      <p:sp>
        <p:nvSpPr>
          <p:cNvPr id="27" name="Line 25"/>
          <p:cNvSpPr>
            <a:spLocks noChangeShapeType="1"/>
          </p:cNvSpPr>
          <p:nvPr/>
        </p:nvSpPr>
        <p:spPr bwMode="auto">
          <a:xfrm>
            <a:off x="5565775" y="5934075"/>
            <a:ext cx="1588" cy="192088"/>
          </a:xfrm>
          <a:prstGeom prst="line">
            <a:avLst/>
          </a:prstGeom>
          <a:noFill/>
          <a:ln w="20638">
            <a:solidFill>
              <a:srgbClr val="000000"/>
            </a:solidFill>
            <a:round/>
            <a:headEnd/>
            <a:tailEnd/>
          </a:ln>
        </p:spPr>
        <p:txBody>
          <a:bodyPr/>
          <a:lstStyle/>
          <a:p>
            <a:endParaRPr lang="tr-TR"/>
          </a:p>
        </p:txBody>
      </p:sp>
      <p:sp>
        <p:nvSpPr>
          <p:cNvPr id="28" name="Line 26"/>
          <p:cNvSpPr>
            <a:spLocks noChangeShapeType="1"/>
          </p:cNvSpPr>
          <p:nvPr/>
        </p:nvSpPr>
        <p:spPr bwMode="auto">
          <a:xfrm>
            <a:off x="6013450" y="5934075"/>
            <a:ext cx="1588" cy="192088"/>
          </a:xfrm>
          <a:prstGeom prst="line">
            <a:avLst/>
          </a:prstGeom>
          <a:noFill/>
          <a:ln w="20638">
            <a:solidFill>
              <a:srgbClr val="000000"/>
            </a:solidFill>
            <a:round/>
            <a:headEnd/>
            <a:tailEnd/>
          </a:ln>
        </p:spPr>
        <p:txBody>
          <a:bodyPr/>
          <a:lstStyle/>
          <a:p>
            <a:endParaRPr lang="tr-TR"/>
          </a:p>
        </p:txBody>
      </p:sp>
      <p:sp>
        <p:nvSpPr>
          <p:cNvPr id="29" name="Line 27"/>
          <p:cNvSpPr>
            <a:spLocks noChangeShapeType="1"/>
          </p:cNvSpPr>
          <p:nvPr/>
        </p:nvSpPr>
        <p:spPr bwMode="auto">
          <a:xfrm>
            <a:off x="6461125" y="5934075"/>
            <a:ext cx="1588" cy="192088"/>
          </a:xfrm>
          <a:prstGeom prst="line">
            <a:avLst/>
          </a:prstGeom>
          <a:noFill/>
          <a:ln w="20638">
            <a:solidFill>
              <a:srgbClr val="000000"/>
            </a:solidFill>
            <a:round/>
            <a:headEnd/>
            <a:tailEnd/>
          </a:ln>
        </p:spPr>
        <p:txBody>
          <a:bodyPr/>
          <a:lstStyle/>
          <a:p>
            <a:endParaRPr lang="tr-TR"/>
          </a:p>
        </p:txBody>
      </p:sp>
      <p:sp>
        <p:nvSpPr>
          <p:cNvPr id="30" name="Line 28"/>
          <p:cNvSpPr>
            <a:spLocks noChangeShapeType="1"/>
          </p:cNvSpPr>
          <p:nvPr/>
        </p:nvSpPr>
        <p:spPr bwMode="auto">
          <a:xfrm>
            <a:off x="6908800" y="5934075"/>
            <a:ext cx="1588" cy="192088"/>
          </a:xfrm>
          <a:prstGeom prst="line">
            <a:avLst/>
          </a:prstGeom>
          <a:noFill/>
          <a:ln w="20638">
            <a:solidFill>
              <a:srgbClr val="000000"/>
            </a:solidFill>
            <a:round/>
            <a:headEnd/>
            <a:tailEnd/>
          </a:ln>
        </p:spPr>
        <p:txBody>
          <a:bodyPr/>
          <a:lstStyle/>
          <a:p>
            <a:endParaRPr lang="tr-TR"/>
          </a:p>
        </p:txBody>
      </p:sp>
      <p:sp>
        <p:nvSpPr>
          <p:cNvPr id="31" name="Line 29"/>
          <p:cNvSpPr>
            <a:spLocks noChangeShapeType="1"/>
          </p:cNvSpPr>
          <p:nvPr/>
        </p:nvSpPr>
        <p:spPr bwMode="auto">
          <a:xfrm>
            <a:off x="4243388" y="5934075"/>
            <a:ext cx="1587" cy="192088"/>
          </a:xfrm>
          <a:prstGeom prst="line">
            <a:avLst/>
          </a:prstGeom>
          <a:noFill/>
          <a:ln w="20638">
            <a:solidFill>
              <a:srgbClr val="000000"/>
            </a:solidFill>
            <a:round/>
            <a:headEnd/>
            <a:tailEnd/>
          </a:ln>
        </p:spPr>
        <p:txBody>
          <a:bodyPr/>
          <a:lstStyle/>
          <a:p>
            <a:endParaRPr lang="tr-TR"/>
          </a:p>
        </p:txBody>
      </p:sp>
      <p:sp>
        <p:nvSpPr>
          <p:cNvPr id="32" name="Freeform 30"/>
          <p:cNvSpPr>
            <a:spLocks/>
          </p:cNvSpPr>
          <p:nvPr/>
        </p:nvSpPr>
        <p:spPr bwMode="auto">
          <a:xfrm>
            <a:off x="1101725" y="1536700"/>
            <a:ext cx="7016750" cy="4589463"/>
          </a:xfrm>
          <a:custGeom>
            <a:avLst/>
            <a:gdLst>
              <a:gd name="T0" fmla="*/ 0 w 4420"/>
              <a:gd name="T1" fmla="*/ 0 h 2891"/>
              <a:gd name="T2" fmla="*/ 0 w 4420"/>
              <a:gd name="T3" fmla="*/ 2891 h 2891"/>
              <a:gd name="T4" fmla="*/ 4420 w 4420"/>
              <a:gd name="T5" fmla="*/ 2891 h 2891"/>
              <a:gd name="T6" fmla="*/ 0 60000 65536"/>
              <a:gd name="T7" fmla="*/ 0 60000 65536"/>
              <a:gd name="T8" fmla="*/ 0 60000 65536"/>
              <a:gd name="T9" fmla="*/ 0 w 4420"/>
              <a:gd name="T10" fmla="*/ 0 h 2891"/>
              <a:gd name="T11" fmla="*/ 4420 w 4420"/>
              <a:gd name="T12" fmla="*/ 2891 h 2891"/>
            </a:gdLst>
            <a:ahLst/>
            <a:cxnLst>
              <a:cxn ang="T6">
                <a:pos x="T0" y="T1"/>
              </a:cxn>
              <a:cxn ang="T7">
                <a:pos x="T2" y="T3"/>
              </a:cxn>
              <a:cxn ang="T8">
                <a:pos x="T4" y="T5"/>
              </a:cxn>
            </a:cxnLst>
            <a:rect l="T9" t="T10" r="T11" b="T12"/>
            <a:pathLst>
              <a:path w="4420" h="2891">
                <a:moveTo>
                  <a:pt x="0" y="0"/>
                </a:moveTo>
                <a:lnTo>
                  <a:pt x="0" y="2891"/>
                </a:lnTo>
                <a:lnTo>
                  <a:pt x="4420" y="2891"/>
                </a:lnTo>
              </a:path>
            </a:pathLst>
          </a:custGeom>
          <a:noFill/>
          <a:ln w="20638">
            <a:solidFill>
              <a:srgbClr val="000000"/>
            </a:solidFill>
            <a:prstDash val="solid"/>
            <a:round/>
            <a:headEnd/>
            <a:tailEnd/>
          </a:ln>
        </p:spPr>
        <p:txBody>
          <a:bodyPr/>
          <a:lstStyle/>
          <a:p>
            <a:endParaRPr lang="tr-TR"/>
          </a:p>
        </p:txBody>
      </p:sp>
      <p:sp>
        <p:nvSpPr>
          <p:cNvPr id="33" name="Rectangle 31"/>
          <p:cNvSpPr>
            <a:spLocks noChangeArrowheads="1"/>
          </p:cNvSpPr>
          <p:nvPr/>
        </p:nvSpPr>
        <p:spPr bwMode="auto">
          <a:xfrm>
            <a:off x="393700" y="1555750"/>
            <a:ext cx="655638" cy="276225"/>
          </a:xfrm>
          <a:prstGeom prst="rect">
            <a:avLst/>
          </a:prstGeom>
          <a:noFill/>
          <a:ln w="9525">
            <a:noFill/>
            <a:miter lim="800000"/>
            <a:headEnd/>
            <a:tailEnd/>
          </a:ln>
        </p:spPr>
        <p:txBody>
          <a:bodyPr wrap="none" lIns="0" tIns="0" rIns="0" bIns="0">
            <a:spAutoFit/>
          </a:bodyPr>
          <a:lstStyle/>
          <a:p>
            <a:pPr eaLnBrk="0" hangingPunct="0"/>
            <a:r>
              <a:rPr lang="tr-TR" sz="1800" b="1">
                <a:solidFill>
                  <a:srgbClr val="000000"/>
                </a:solidFill>
              </a:rPr>
              <a:t>Fiyat </a:t>
            </a:r>
            <a:endParaRPr lang="en-US"/>
          </a:p>
        </p:txBody>
      </p:sp>
      <p:sp>
        <p:nvSpPr>
          <p:cNvPr id="34" name="Rectangle 34"/>
          <p:cNvSpPr>
            <a:spLocks noChangeArrowheads="1"/>
          </p:cNvSpPr>
          <p:nvPr/>
        </p:nvSpPr>
        <p:spPr bwMode="auto">
          <a:xfrm>
            <a:off x="1041400"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0</a:t>
            </a:r>
            <a:endParaRPr lang="en-US"/>
          </a:p>
        </p:txBody>
      </p:sp>
      <p:sp>
        <p:nvSpPr>
          <p:cNvPr id="35" name="Rectangle 35"/>
          <p:cNvSpPr>
            <a:spLocks noChangeArrowheads="1"/>
          </p:cNvSpPr>
          <p:nvPr/>
        </p:nvSpPr>
        <p:spPr bwMode="auto">
          <a:xfrm>
            <a:off x="1481138"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1</a:t>
            </a:r>
            <a:endParaRPr lang="en-US"/>
          </a:p>
        </p:txBody>
      </p:sp>
      <p:sp>
        <p:nvSpPr>
          <p:cNvPr id="36" name="Rectangle 36"/>
          <p:cNvSpPr>
            <a:spLocks noChangeArrowheads="1"/>
          </p:cNvSpPr>
          <p:nvPr/>
        </p:nvSpPr>
        <p:spPr bwMode="auto">
          <a:xfrm>
            <a:off x="1941513"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2</a:t>
            </a:r>
            <a:endParaRPr lang="en-US"/>
          </a:p>
        </p:txBody>
      </p:sp>
      <p:sp>
        <p:nvSpPr>
          <p:cNvPr id="37" name="Rectangle 37"/>
          <p:cNvSpPr>
            <a:spLocks noChangeArrowheads="1"/>
          </p:cNvSpPr>
          <p:nvPr/>
        </p:nvSpPr>
        <p:spPr bwMode="auto">
          <a:xfrm>
            <a:off x="2387600"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3</a:t>
            </a:r>
            <a:endParaRPr lang="en-US"/>
          </a:p>
        </p:txBody>
      </p:sp>
      <p:sp>
        <p:nvSpPr>
          <p:cNvPr id="38" name="Rectangle 38"/>
          <p:cNvSpPr>
            <a:spLocks noChangeArrowheads="1"/>
          </p:cNvSpPr>
          <p:nvPr/>
        </p:nvSpPr>
        <p:spPr bwMode="auto">
          <a:xfrm>
            <a:off x="2841625"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4</a:t>
            </a:r>
            <a:endParaRPr lang="en-US"/>
          </a:p>
        </p:txBody>
      </p:sp>
      <p:sp>
        <p:nvSpPr>
          <p:cNvPr id="39" name="Rectangle 39"/>
          <p:cNvSpPr>
            <a:spLocks noChangeArrowheads="1"/>
          </p:cNvSpPr>
          <p:nvPr/>
        </p:nvSpPr>
        <p:spPr bwMode="auto">
          <a:xfrm>
            <a:off x="3287713"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5</a:t>
            </a:r>
            <a:endParaRPr lang="en-US"/>
          </a:p>
        </p:txBody>
      </p:sp>
      <p:sp>
        <p:nvSpPr>
          <p:cNvPr id="40" name="Rectangle 40"/>
          <p:cNvSpPr>
            <a:spLocks noChangeArrowheads="1"/>
          </p:cNvSpPr>
          <p:nvPr/>
        </p:nvSpPr>
        <p:spPr bwMode="auto">
          <a:xfrm>
            <a:off x="3741738"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6</a:t>
            </a:r>
            <a:endParaRPr lang="en-US"/>
          </a:p>
        </p:txBody>
      </p:sp>
      <p:sp>
        <p:nvSpPr>
          <p:cNvPr id="41" name="Rectangle 41"/>
          <p:cNvSpPr>
            <a:spLocks noChangeArrowheads="1"/>
          </p:cNvSpPr>
          <p:nvPr/>
        </p:nvSpPr>
        <p:spPr bwMode="auto">
          <a:xfrm>
            <a:off x="4187825"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7</a:t>
            </a:r>
            <a:endParaRPr lang="en-US"/>
          </a:p>
        </p:txBody>
      </p:sp>
      <p:sp>
        <p:nvSpPr>
          <p:cNvPr id="42" name="Rectangle 42"/>
          <p:cNvSpPr>
            <a:spLocks noChangeArrowheads="1"/>
          </p:cNvSpPr>
          <p:nvPr/>
        </p:nvSpPr>
        <p:spPr bwMode="auto">
          <a:xfrm>
            <a:off x="4610100" y="6376441"/>
            <a:ext cx="127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8</a:t>
            </a:r>
            <a:endParaRPr lang="en-US"/>
          </a:p>
        </p:txBody>
      </p:sp>
      <p:sp>
        <p:nvSpPr>
          <p:cNvPr id="43" name="Rectangle 43"/>
          <p:cNvSpPr>
            <a:spLocks noChangeArrowheads="1"/>
          </p:cNvSpPr>
          <p:nvPr/>
        </p:nvSpPr>
        <p:spPr bwMode="auto">
          <a:xfrm>
            <a:off x="5062538" y="6376441"/>
            <a:ext cx="127000" cy="274638"/>
          </a:xfrm>
          <a:prstGeom prst="rect">
            <a:avLst/>
          </a:prstGeom>
          <a:noFill/>
          <a:ln w="9525">
            <a:noFill/>
            <a:miter lim="800000"/>
            <a:headEnd/>
            <a:tailEnd/>
          </a:ln>
        </p:spPr>
        <p:txBody>
          <a:bodyPr wrap="none" lIns="0" tIns="0" rIns="0" bIns="0">
            <a:spAutoFit/>
          </a:bodyPr>
          <a:lstStyle/>
          <a:p>
            <a:pPr eaLnBrk="0" hangingPunct="0"/>
            <a:r>
              <a:rPr lang="en-US" sz="1800" dirty="0">
                <a:solidFill>
                  <a:srgbClr val="000000"/>
                </a:solidFill>
              </a:rPr>
              <a:t>9</a:t>
            </a:r>
            <a:endParaRPr lang="en-US" dirty="0"/>
          </a:p>
        </p:txBody>
      </p:sp>
      <p:sp>
        <p:nvSpPr>
          <p:cNvPr id="44" name="Rectangle 44"/>
          <p:cNvSpPr>
            <a:spLocks noChangeArrowheads="1"/>
          </p:cNvSpPr>
          <p:nvPr/>
        </p:nvSpPr>
        <p:spPr bwMode="auto">
          <a:xfrm>
            <a:off x="5445125" y="6376441"/>
            <a:ext cx="254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10</a:t>
            </a:r>
            <a:endParaRPr lang="en-US"/>
          </a:p>
        </p:txBody>
      </p:sp>
      <p:sp>
        <p:nvSpPr>
          <p:cNvPr id="45" name="Rectangle 45"/>
          <p:cNvSpPr>
            <a:spLocks noChangeArrowheads="1"/>
          </p:cNvSpPr>
          <p:nvPr/>
        </p:nvSpPr>
        <p:spPr bwMode="auto">
          <a:xfrm>
            <a:off x="5886450" y="6376441"/>
            <a:ext cx="254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11</a:t>
            </a:r>
            <a:endParaRPr lang="en-US"/>
          </a:p>
        </p:txBody>
      </p:sp>
      <p:sp>
        <p:nvSpPr>
          <p:cNvPr id="46" name="Rectangle 46"/>
          <p:cNvSpPr>
            <a:spLocks noChangeArrowheads="1"/>
          </p:cNvSpPr>
          <p:nvPr/>
        </p:nvSpPr>
        <p:spPr bwMode="auto">
          <a:xfrm>
            <a:off x="6332538" y="6376441"/>
            <a:ext cx="254000" cy="274638"/>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12</a:t>
            </a:r>
            <a:endParaRPr lang="en-US"/>
          </a:p>
        </p:txBody>
      </p:sp>
      <p:sp>
        <p:nvSpPr>
          <p:cNvPr id="47" name="Rectangle 47"/>
          <p:cNvSpPr>
            <a:spLocks noChangeArrowheads="1"/>
          </p:cNvSpPr>
          <p:nvPr/>
        </p:nvSpPr>
        <p:spPr bwMode="auto">
          <a:xfrm>
            <a:off x="7740352" y="6321127"/>
            <a:ext cx="812800" cy="276225"/>
          </a:xfrm>
          <a:prstGeom prst="rect">
            <a:avLst/>
          </a:prstGeom>
          <a:noFill/>
          <a:ln w="9525">
            <a:noFill/>
            <a:miter lim="800000"/>
            <a:headEnd/>
            <a:tailEnd/>
          </a:ln>
        </p:spPr>
        <p:txBody>
          <a:bodyPr wrap="none" lIns="0" tIns="0" rIns="0" bIns="0">
            <a:spAutoFit/>
          </a:bodyPr>
          <a:lstStyle/>
          <a:p>
            <a:pPr eaLnBrk="0" hangingPunct="0"/>
            <a:r>
              <a:rPr lang="tr-TR" sz="1800" b="1" dirty="0">
                <a:solidFill>
                  <a:srgbClr val="000000"/>
                </a:solidFill>
              </a:rPr>
              <a:t>Miktar</a:t>
            </a:r>
            <a:endParaRPr lang="en-US" dirty="0"/>
          </a:p>
        </p:txBody>
      </p:sp>
      <p:sp>
        <p:nvSpPr>
          <p:cNvPr id="48" name="Rectangle 48"/>
          <p:cNvSpPr>
            <a:spLocks noChangeArrowheads="1"/>
          </p:cNvSpPr>
          <p:nvPr/>
        </p:nvSpPr>
        <p:spPr bwMode="auto">
          <a:xfrm>
            <a:off x="6780213" y="6376441"/>
            <a:ext cx="254000" cy="274638"/>
          </a:xfrm>
          <a:prstGeom prst="rect">
            <a:avLst/>
          </a:prstGeom>
          <a:noFill/>
          <a:ln w="9525">
            <a:noFill/>
            <a:miter lim="800000"/>
            <a:headEnd/>
            <a:tailEnd/>
          </a:ln>
        </p:spPr>
        <p:txBody>
          <a:bodyPr wrap="none" lIns="0" tIns="0" rIns="0" bIns="0">
            <a:spAutoFit/>
          </a:bodyPr>
          <a:lstStyle/>
          <a:p>
            <a:pPr eaLnBrk="0" hangingPunct="0"/>
            <a:r>
              <a:rPr lang="en-US" sz="1800" dirty="0">
                <a:solidFill>
                  <a:srgbClr val="000000"/>
                </a:solidFill>
              </a:rPr>
              <a:t>13</a:t>
            </a:r>
            <a:endParaRPr lang="en-US" dirty="0"/>
          </a:p>
        </p:txBody>
      </p:sp>
      <p:grpSp>
        <p:nvGrpSpPr>
          <p:cNvPr id="2" name="Group 49"/>
          <p:cNvGrpSpPr>
            <a:grpSpLocks/>
          </p:cNvGrpSpPr>
          <p:nvPr/>
        </p:nvGrpSpPr>
        <p:grpSpPr bwMode="auto">
          <a:xfrm>
            <a:off x="4283968" y="5517232"/>
            <a:ext cx="2016224" cy="579766"/>
            <a:chOff x="2960" y="3061"/>
            <a:chExt cx="1196" cy="592"/>
          </a:xfrm>
        </p:grpSpPr>
        <p:sp>
          <p:nvSpPr>
            <p:cNvPr id="16451" name="Line 50"/>
            <p:cNvSpPr>
              <a:spLocks noChangeShapeType="1"/>
            </p:cNvSpPr>
            <p:nvPr/>
          </p:nvSpPr>
          <p:spPr bwMode="auto">
            <a:xfrm flipH="1">
              <a:off x="2960" y="3236"/>
              <a:ext cx="296" cy="417"/>
            </a:xfrm>
            <a:prstGeom prst="line">
              <a:avLst/>
            </a:prstGeom>
            <a:noFill/>
            <a:ln w="20638">
              <a:solidFill>
                <a:srgbClr val="000000"/>
              </a:solidFill>
              <a:round/>
              <a:headEnd/>
              <a:tailEnd/>
            </a:ln>
          </p:spPr>
          <p:txBody>
            <a:bodyPr/>
            <a:lstStyle/>
            <a:p>
              <a:endParaRPr lang="tr-TR"/>
            </a:p>
          </p:txBody>
        </p:sp>
        <p:grpSp>
          <p:nvGrpSpPr>
            <p:cNvPr id="3" name="Group 51"/>
            <p:cNvGrpSpPr>
              <a:grpSpLocks/>
            </p:cNvGrpSpPr>
            <p:nvPr/>
          </p:nvGrpSpPr>
          <p:grpSpPr bwMode="auto">
            <a:xfrm>
              <a:off x="3256" y="3061"/>
              <a:ext cx="900" cy="457"/>
              <a:chOff x="3256" y="3061"/>
              <a:chExt cx="900" cy="457"/>
            </a:xfrm>
          </p:grpSpPr>
          <p:sp>
            <p:nvSpPr>
              <p:cNvPr id="16454" name="Rectangle 53"/>
              <p:cNvSpPr>
                <a:spLocks noChangeArrowheads="1"/>
              </p:cNvSpPr>
              <p:nvPr/>
            </p:nvSpPr>
            <p:spPr bwMode="auto">
              <a:xfrm>
                <a:off x="3310" y="3106"/>
                <a:ext cx="410" cy="174"/>
              </a:xfrm>
              <a:prstGeom prst="rect">
                <a:avLst/>
              </a:prstGeom>
              <a:noFill/>
              <a:ln w="9525">
                <a:noFill/>
                <a:miter lim="800000"/>
                <a:headEnd/>
                <a:tailEnd/>
              </a:ln>
            </p:spPr>
            <p:txBody>
              <a:bodyPr wrap="none" lIns="0" tIns="0" rIns="0" bIns="0">
                <a:spAutoFit/>
              </a:bodyPr>
              <a:lstStyle/>
              <a:p>
                <a:pPr eaLnBrk="0" hangingPunct="0"/>
                <a:r>
                  <a:rPr lang="tr-TR" sz="1800">
                    <a:solidFill>
                      <a:srgbClr val="000000"/>
                    </a:solidFill>
                  </a:rPr>
                  <a:t>Denge</a:t>
                </a:r>
                <a:endParaRPr lang="en-US"/>
              </a:p>
            </p:txBody>
          </p:sp>
          <p:sp>
            <p:nvSpPr>
              <p:cNvPr id="16453" name="Rectangle 52"/>
              <p:cNvSpPr>
                <a:spLocks noChangeArrowheads="1"/>
              </p:cNvSpPr>
              <p:nvPr/>
            </p:nvSpPr>
            <p:spPr bwMode="auto">
              <a:xfrm>
                <a:off x="3256" y="3061"/>
                <a:ext cx="900" cy="457"/>
              </a:xfrm>
              <a:prstGeom prst="rect">
                <a:avLst/>
              </a:prstGeom>
              <a:solidFill>
                <a:srgbClr val="E1E5E9"/>
              </a:solidFill>
              <a:ln w="9525">
                <a:noFill/>
                <a:miter lim="800000"/>
                <a:headEnd/>
                <a:tailEnd/>
              </a:ln>
            </p:spPr>
            <p:txBody>
              <a:bodyPr/>
              <a:lstStyle/>
              <a:p>
                <a:pPr eaLnBrk="0" hangingPunct="0"/>
                <a:endParaRPr lang="tr-TR"/>
              </a:p>
            </p:txBody>
          </p:sp>
          <p:sp>
            <p:nvSpPr>
              <p:cNvPr id="16455" name="Rectangle 54"/>
              <p:cNvSpPr>
                <a:spLocks noChangeArrowheads="1"/>
              </p:cNvSpPr>
              <p:nvPr/>
            </p:nvSpPr>
            <p:spPr bwMode="auto">
              <a:xfrm>
                <a:off x="3278" y="3106"/>
                <a:ext cx="878" cy="349"/>
              </a:xfrm>
              <a:prstGeom prst="rect">
                <a:avLst/>
              </a:prstGeom>
              <a:noFill/>
              <a:ln w="9525">
                <a:noFill/>
                <a:miter lim="800000"/>
                <a:headEnd/>
                <a:tailEnd/>
              </a:ln>
            </p:spPr>
            <p:txBody>
              <a:bodyPr wrap="square" lIns="0" tIns="0" rIns="0" bIns="0">
                <a:spAutoFit/>
              </a:bodyPr>
              <a:lstStyle/>
              <a:p>
                <a:pPr eaLnBrk="0" hangingPunct="0"/>
                <a:r>
                  <a:rPr lang="tr-TR" dirty="0" smtClean="0">
                    <a:solidFill>
                      <a:srgbClr val="000000"/>
                    </a:solidFill>
                  </a:rPr>
                  <a:t>Denge miktarı</a:t>
                </a:r>
                <a:r>
                  <a:rPr lang="tr-TR" dirty="0" smtClean="0"/>
                  <a:t>₀</a:t>
                </a:r>
                <a:endParaRPr lang="en-US" dirty="0" smtClean="0"/>
              </a:p>
              <a:p>
                <a:pPr eaLnBrk="0" hangingPunct="0"/>
                <a:endParaRPr lang="en-US" dirty="0"/>
              </a:p>
            </p:txBody>
          </p:sp>
        </p:grpSp>
      </p:grpSp>
      <p:grpSp>
        <p:nvGrpSpPr>
          <p:cNvPr id="4" name="Group 55"/>
          <p:cNvGrpSpPr>
            <a:grpSpLocks/>
          </p:cNvGrpSpPr>
          <p:nvPr/>
        </p:nvGrpSpPr>
        <p:grpSpPr bwMode="auto">
          <a:xfrm>
            <a:off x="1150938" y="3265488"/>
            <a:ext cx="2239962" cy="606425"/>
            <a:chOff x="972" y="1932"/>
            <a:chExt cx="1411" cy="382"/>
          </a:xfrm>
        </p:grpSpPr>
        <p:sp>
          <p:nvSpPr>
            <p:cNvPr id="16448" name="Line 56"/>
            <p:cNvSpPr>
              <a:spLocks noChangeShapeType="1"/>
            </p:cNvSpPr>
            <p:nvPr/>
          </p:nvSpPr>
          <p:spPr bwMode="auto">
            <a:xfrm flipH="1">
              <a:off x="972" y="2039"/>
              <a:ext cx="134" cy="108"/>
            </a:xfrm>
            <a:prstGeom prst="line">
              <a:avLst/>
            </a:prstGeom>
            <a:noFill/>
            <a:ln w="20638">
              <a:solidFill>
                <a:srgbClr val="000000"/>
              </a:solidFill>
              <a:round/>
              <a:headEnd/>
              <a:tailEnd/>
            </a:ln>
          </p:spPr>
          <p:txBody>
            <a:bodyPr/>
            <a:lstStyle/>
            <a:p>
              <a:endParaRPr lang="tr-TR"/>
            </a:p>
          </p:txBody>
        </p:sp>
        <p:sp>
          <p:nvSpPr>
            <p:cNvPr id="16449" name="Rectangle 57"/>
            <p:cNvSpPr>
              <a:spLocks noChangeArrowheads="1"/>
            </p:cNvSpPr>
            <p:nvPr/>
          </p:nvSpPr>
          <p:spPr bwMode="auto">
            <a:xfrm>
              <a:off x="1093" y="1932"/>
              <a:ext cx="1290" cy="242"/>
            </a:xfrm>
            <a:prstGeom prst="rect">
              <a:avLst/>
            </a:prstGeom>
            <a:solidFill>
              <a:srgbClr val="E1E5E9"/>
            </a:solidFill>
            <a:ln w="9525">
              <a:noFill/>
              <a:miter lim="800000"/>
              <a:headEnd/>
              <a:tailEnd/>
            </a:ln>
          </p:spPr>
          <p:txBody>
            <a:bodyPr/>
            <a:lstStyle/>
            <a:p>
              <a:pPr eaLnBrk="0" hangingPunct="0"/>
              <a:endParaRPr lang="tr-TR"/>
            </a:p>
          </p:txBody>
        </p:sp>
        <p:sp>
          <p:nvSpPr>
            <p:cNvPr id="16450" name="Rectangle 58"/>
            <p:cNvSpPr>
              <a:spLocks noChangeArrowheads="1"/>
            </p:cNvSpPr>
            <p:nvPr/>
          </p:nvSpPr>
          <p:spPr bwMode="auto">
            <a:xfrm>
              <a:off x="1142" y="1965"/>
              <a:ext cx="761" cy="349"/>
            </a:xfrm>
            <a:prstGeom prst="rect">
              <a:avLst/>
            </a:prstGeom>
            <a:noFill/>
            <a:ln w="9525">
              <a:noFill/>
              <a:miter lim="800000"/>
              <a:headEnd/>
              <a:tailEnd/>
            </a:ln>
          </p:spPr>
          <p:txBody>
            <a:bodyPr wrap="none" lIns="0" tIns="0" rIns="0" bIns="0">
              <a:spAutoFit/>
            </a:bodyPr>
            <a:lstStyle/>
            <a:p>
              <a:pPr eaLnBrk="0" hangingPunct="0"/>
              <a:r>
                <a:rPr lang="tr-TR" sz="1800" dirty="0">
                  <a:solidFill>
                    <a:srgbClr val="000000"/>
                  </a:solidFill>
                </a:rPr>
                <a:t>Denge </a:t>
              </a:r>
              <a:r>
                <a:rPr lang="tr-TR" sz="1800" dirty="0" smtClean="0">
                  <a:solidFill>
                    <a:srgbClr val="000000"/>
                  </a:solidFill>
                </a:rPr>
                <a:t>fiyatı</a:t>
              </a:r>
              <a:r>
                <a:rPr lang="tr-TR" dirty="0" smtClean="0"/>
                <a:t>₀</a:t>
              </a:r>
              <a:endParaRPr lang="en-US" dirty="0" smtClean="0"/>
            </a:p>
            <a:p>
              <a:pPr eaLnBrk="0" hangingPunct="0"/>
              <a:endParaRPr lang="en-US" dirty="0"/>
            </a:p>
          </p:txBody>
        </p:sp>
      </p:grpSp>
      <p:grpSp>
        <p:nvGrpSpPr>
          <p:cNvPr id="6" name="Group 59"/>
          <p:cNvGrpSpPr>
            <a:grpSpLocks/>
          </p:cNvGrpSpPr>
          <p:nvPr/>
        </p:nvGrpSpPr>
        <p:grpSpPr bwMode="auto">
          <a:xfrm rot="19911347">
            <a:off x="3993667" y="2576810"/>
            <a:ext cx="2368970" cy="584199"/>
            <a:chOff x="3014" y="1878"/>
            <a:chExt cx="2015" cy="368"/>
          </a:xfrm>
        </p:grpSpPr>
        <p:sp>
          <p:nvSpPr>
            <p:cNvPr id="16445" name="Line 60"/>
            <p:cNvSpPr>
              <a:spLocks noChangeShapeType="1"/>
            </p:cNvSpPr>
            <p:nvPr/>
          </p:nvSpPr>
          <p:spPr bwMode="auto">
            <a:xfrm flipH="1">
              <a:off x="3014" y="2013"/>
              <a:ext cx="1155" cy="188"/>
            </a:xfrm>
            <a:prstGeom prst="line">
              <a:avLst/>
            </a:prstGeom>
            <a:noFill/>
            <a:ln w="20638">
              <a:solidFill>
                <a:srgbClr val="000000"/>
              </a:solidFill>
              <a:round/>
              <a:headEnd/>
              <a:tailEnd/>
            </a:ln>
          </p:spPr>
          <p:txBody>
            <a:bodyPr/>
            <a:lstStyle/>
            <a:p>
              <a:endParaRPr lang="tr-TR"/>
            </a:p>
          </p:txBody>
        </p:sp>
        <p:sp>
          <p:nvSpPr>
            <p:cNvPr id="16446" name="Rectangle 61"/>
            <p:cNvSpPr>
              <a:spLocks noChangeArrowheads="1"/>
            </p:cNvSpPr>
            <p:nvPr/>
          </p:nvSpPr>
          <p:spPr bwMode="auto">
            <a:xfrm>
              <a:off x="4143" y="1878"/>
              <a:ext cx="886" cy="269"/>
            </a:xfrm>
            <a:prstGeom prst="rect">
              <a:avLst/>
            </a:prstGeom>
            <a:solidFill>
              <a:srgbClr val="E1E5E9"/>
            </a:solidFill>
            <a:ln w="9525">
              <a:noFill/>
              <a:miter lim="800000"/>
              <a:headEnd/>
              <a:tailEnd/>
            </a:ln>
          </p:spPr>
          <p:txBody>
            <a:bodyPr/>
            <a:lstStyle/>
            <a:p>
              <a:pPr eaLnBrk="0" hangingPunct="0"/>
              <a:endParaRPr lang="tr-TR"/>
            </a:p>
          </p:txBody>
        </p:sp>
        <p:sp>
          <p:nvSpPr>
            <p:cNvPr id="16447" name="Rectangle 62"/>
            <p:cNvSpPr>
              <a:spLocks noChangeArrowheads="1"/>
            </p:cNvSpPr>
            <p:nvPr/>
          </p:nvSpPr>
          <p:spPr bwMode="auto">
            <a:xfrm>
              <a:off x="4225" y="1897"/>
              <a:ext cx="739" cy="349"/>
            </a:xfrm>
            <a:prstGeom prst="rect">
              <a:avLst/>
            </a:prstGeom>
            <a:noFill/>
            <a:ln w="9525">
              <a:noFill/>
              <a:miter lim="800000"/>
              <a:headEnd/>
              <a:tailEnd/>
            </a:ln>
          </p:spPr>
          <p:txBody>
            <a:bodyPr wrap="square" lIns="0" tIns="0" rIns="0" bIns="0">
              <a:spAutoFit/>
            </a:bodyPr>
            <a:lstStyle/>
            <a:p>
              <a:pPr eaLnBrk="0" hangingPunct="0"/>
              <a:r>
                <a:rPr lang="tr-TR" sz="1800" dirty="0" smtClean="0">
                  <a:solidFill>
                    <a:srgbClr val="000000"/>
                  </a:solidFill>
                </a:rPr>
                <a:t>Denge</a:t>
              </a:r>
              <a:r>
                <a:rPr lang="tr-TR" dirty="0" smtClean="0"/>
                <a:t>₀</a:t>
              </a:r>
              <a:endParaRPr lang="en-US" dirty="0" smtClean="0"/>
            </a:p>
            <a:p>
              <a:pPr eaLnBrk="0" hangingPunct="0"/>
              <a:endParaRPr lang="en-US" dirty="0"/>
            </a:p>
          </p:txBody>
        </p:sp>
      </p:grpSp>
      <p:grpSp>
        <p:nvGrpSpPr>
          <p:cNvPr id="7" name="Group 63"/>
          <p:cNvGrpSpPr>
            <a:grpSpLocks/>
          </p:cNvGrpSpPr>
          <p:nvPr/>
        </p:nvGrpSpPr>
        <p:grpSpPr bwMode="auto">
          <a:xfrm>
            <a:off x="1385888" y="2057400"/>
            <a:ext cx="5840413" cy="3149600"/>
            <a:chOff x="1120" y="1171"/>
            <a:chExt cx="3679" cy="1984"/>
          </a:xfrm>
        </p:grpSpPr>
        <p:sp>
          <p:nvSpPr>
            <p:cNvPr id="16443" name="Line 64"/>
            <p:cNvSpPr>
              <a:spLocks noChangeShapeType="1"/>
            </p:cNvSpPr>
            <p:nvPr/>
          </p:nvSpPr>
          <p:spPr bwMode="auto">
            <a:xfrm flipH="1">
              <a:off x="1120" y="1286"/>
              <a:ext cx="3493" cy="1869"/>
            </a:xfrm>
            <a:prstGeom prst="line">
              <a:avLst/>
            </a:prstGeom>
            <a:noFill/>
            <a:ln w="63500">
              <a:solidFill>
                <a:srgbClr val="004C9F"/>
              </a:solidFill>
              <a:round/>
              <a:headEnd/>
              <a:tailEnd/>
            </a:ln>
          </p:spPr>
          <p:txBody>
            <a:bodyPr/>
            <a:lstStyle/>
            <a:p>
              <a:endParaRPr lang="tr-TR"/>
            </a:p>
          </p:txBody>
        </p:sp>
        <p:sp>
          <p:nvSpPr>
            <p:cNvPr id="16444" name="Rectangle 65"/>
            <p:cNvSpPr>
              <a:spLocks noChangeArrowheads="1"/>
            </p:cNvSpPr>
            <p:nvPr/>
          </p:nvSpPr>
          <p:spPr bwMode="auto">
            <a:xfrm>
              <a:off x="4642" y="1171"/>
              <a:ext cx="157" cy="174"/>
            </a:xfrm>
            <a:prstGeom prst="rect">
              <a:avLst/>
            </a:prstGeom>
            <a:noFill/>
            <a:ln w="9525">
              <a:noFill/>
              <a:miter lim="800000"/>
              <a:headEnd/>
              <a:tailEnd/>
            </a:ln>
          </p:spPr>
          <p:txBody>
            <a:bodyPr wrap="none" lIns="0" tIns="0" rIns="0" bIns="0">
              <a:spAutoFit/>
            </a:bodyPr>
            <a:lstStyle/>
            <a:p>
              <a:pPr eaLnBrk="0" hangingPunct="0"/>
              <a:r>
                <a:rPr lang="tr-TR" dirty="0" smtClean="0">
                  <a:solidFill>
                    <a:srgbClr val="000000"/>
                  </a:solidFill>
                </a:rPr>
                <a:t>S</a:t>
              </a:r>
              <a:r>
                <a:rPr lang="tr-TR" dirty="0" smtClean="0"/>
                <a:t> ₀</a:t>
              </a:r>
              <a:endParaRPr lang="en-US" dirty="0"/>
            </a:p>
          </p:txBody>
        </p:sp>
      </p:grpSp>
      <p:grpSp>
        <p:nvGrpSpPr>
          <p:cNvPr id="8" name="Group 66"/>
          <p:cNvGrpSpPr>
            <a:grpSpLocks/>
          </p:cNvGrpSpPr>
          <p:nvPr/>
        </p:nvGrpSpPr>
        <p:grpSpPr bwMode="auto">
          <a:xfrm>
            <a:off x="1691680" y="2348880"/>
            <a:ext cx="5948363" cy="3160713"/>
            <a:chOff x="1187" y="1273"/>
            <a:chExt cx="3747" cy="1991"/>
          </a:xfrm>
        </p:grpSpPr>
        <p:sp>
          <p:nvSpPr>
            <p:cNvPr id="16441" name="Line 67"/>
            <p:cNvSpPr>
              <a:spLocks noChangeShapeType="1"/>
            </p:cNvSpPr>
            <p:nvPr/>
          </p:nvSpPr>
          <p:spPr bwMode="auto">
            <a:xfrm>
              <a:off x="1187" y="1273"/>
              <a:ext cx="3547" cy="1896"/>
            </a:xfrm>
            <a:prstGeom prst="line">
              <a:avLst/>
            </a:prstGeom>
            <a:noFill/>
            <a:ln w="63500">
              <a:solidFill>
                <a:srgbClr val="004C9F"/>
              </a:solidFill>
              <a:round/>
              <a:headEnd/>
              <a:tailEnd/>
            </a:ln>
          </p:spPr>
          <p:txBody>
            <a:bodyPr/>
            <a:lstStyle/>
            <a:p>
              <a:endParaRPr lang="tr-TR"/>
            </a:p>
          </p:txBody>
        </p:sp>
        <p:sp>
          <p:nvSpPr>
            <p:cNvPr id="16442" name="Rectangle 68"/>
            <p:cNvSpPr>
              <a:spLocks noChangeArrowheads="1"/>
            </p:cNvSpPr>
            <p:nvPr/>
          </p:nvSpPr>
          <p:spPr bwMode="auto">
            <a:xfrm>
              <a:off x="4754" y="3090"/>
              <a:ext cx="180" cy="174"/>
            </a:xfrm>
            <a:prstGeom prst="rect">
              <a:avLst/>
            </a:prstGeom>
            <a:noFill/>
            <a:ln w="9525">
              <a:noFill/>
              <a:miter lim="800000"/>
              <a:headEnd/>
              <a:tailEnd/>
            </a:ln>
          </p:spPr>
          <p:txBody>
            <a:bodyPr wrap="none" lIns="0" tIns="0" rIns="0" bIns="0">
              <a:spAutoFit/>
            </a:bodyPr>
            <a:lstStyle/>
            <a:p>
              <a:pPr eaLnBrk="0" hangingPunct="0"/>
              <a:r>
                <a:rPr lang="tr-TR" dirty="0" smtClean="0"/>
                <a:t>D ₀</a:t>
              </a:r>
              <a:endParaRPr lang="en-US" dirty="0"/>
            </a:p>
          </p:txBody>
        </p:sp>
      </p:grpSp>
      <p:grpSp>
        <p:nvGrpSpPr>
          <p:cNvPr id="9" name="Group 69"/>
          <p:cNvGrpSpPr>
            <a:grpSpLocks/>
          </p:cNvGrpSpPr>
          <p:nvPr/>
        </p:nvGrpSpPr>
        <p:grpSpPr bwMode="auto">
          <a:xfrm>
            <a:off x="250825" y="3556000"/>
            <a:ext cx="4052888" cy="2378075"/>
            <a:chOff x="405" y="2115"/>
            <a:chExt cx="2553" cy="1498"/>
          </a:xfrm>
        </p:grpSpPr>
        <p:sp>
          <p:nvSpPr>
            <p:cNvPr id="16437" name="Line 70"/>
            <p:cNvSpPr>
              <a:spLocks noChangeShapeType="1"/>
            </p:cNvSpPr>
            <p:nvPr/>
          </p:nvSpPr>
          <p:spPr bwMode="auto">
            <a:xfrm>
              <a:off x="959" y="2201"/>
              <a:ext cx="1948" cy="1"/>
            </a:xfrm>
            <a:prstGeom prst="line">
              <a:avLst/>
            </a:prstGeom>
            <a:noFill/>
            <a:ln w="20638">
              <a:solidFill>
                <a:schemeClr val="tx1"/>
              </a:solidFill>
              <a:prstDash val="sysDot"/>
              <a:round/>
              <a:headEnd/>
              <a:tailEnd/>
            </a:ln>
          </p:spPr>
          <p:txBody>
            <a:bodyPr/>
            <a:lstStyle/>
            <a:p>
              <a:endParaRPr lang="tr-TR"/>
            </a:p>
          </p:txBody>
        </p:sp>
        <p:sp>
          <p:nvSpPr>
            <p:cNvPr id="16438" name="Freeform 71"/>
            <p:cNvSpPr>
              <a:spLocks/>
            </p:cNvSpPr>
            <p:nvPr/>
          </p:nvSpPr>
          <p:spPr bwMode="auto">
            <a:xfrm>
              <a:off x="2907" y="2201"/>
              <a:ext cx="13" cy="1412"/>
            </a:xfrm>
            <a:custGeom>
              <a:avLst/>
              <a:gdLst>
                <a:gd name="T0" fmla="*/ 0 w 13"/>
                <a:gd name="T1" fmla="*/ 0 h 1412"/>
                <a:gd name="T2" fmla="*/ 13 w 13"/>
                <a:gd name="T3" fmla="*/ 40 h 1412"/>
                <a:gd name="T4" fmla="*/ 13 w 13"/>
                <a:gd name="T5" fmla="*/ 1412 h 1412"/>
                <a:gd name="T6" fmla="*/ 0 60000 65536"/>
                <a:gd name="T7" fmla="*/ 0 60000 65536"/>
                <a:gd name="T8" fmla="*/ 0 60000 65536"/>
                <a:gd name="T9" fmla="*/ 0 w 13"/>
                <a:gd name="T10" fmla="*/ 0 h 1412"/>
                <a:gd name="T11" fmla="*/ 13 w 13"/>
                <a:gd name="T12" fmla="*/ 1412 h 1412"/>
              </a:gdLst>
              <a:ahLst/>
              <a:cxnLst>
                <a:cxn ang="T6">
                  <a:pos x="T0" y="T1"/>
                </a:cxn>
                <a:cxn ang="T7">
                  <a:pos x="T2" y="T3"/>
                </a:cxn>
                <a:cxn ang="T8">
                  <a:pos x="T4" y="T5"/>
                </a:cxn>
              </a:cxnLst>
              <a:rect l="T9" t="T10" r="T11" b="T12"/>
              <a:pathLst>
                <a:path w="13" h="1412">
                  <a:moveTo>
                    <a:pt x="0" y="0"/>
                  </a:moveTo>
                  <a:lnTo>
                    <a:pt x="13" y="40"/>
                  </a:lnTo>
                  <a:lnTo>
                    <a:pt x="13" y="1412"/>
                  </a:lnTo>
                </a:path>
              </a:pathLst>
            </a:custGeom>
            <a:noFill/>
            <a:ln w="20638" cap="flat">
              <a:solidFill>
                <a:schemeClr val="tx1"/>
              </a:solidFill>
              <a:prstDash val="sysDot"/>
              <a:round/>
              <a:headEnd/>
              <a:tailEnd/>
            </a:ln>
          </p:spPr>
          <p:txBody>
            <a:bodyPr/>
            <a:lstStyle/>
            <a:p>
              <a:endParaRPr lang="tr-TR"/>
            </a:p>
          </p:txBody>
        </p:sp>
        <p:sp>
          <p:nvSpPr>
            <p:cNvPr id="16439" name="Oval 72"/>
            <p:cNvSpPr>
              <a:spLocks noChangeArrowheads="1"/>
            </p:cNvSpPr>
            <p:nvPr/>
          </p:nvSpPr>
          <p:spPr bwMode="auto">
            <a:xfrm>
              <a:off x="2866" y="2147"/>
              <a:ext cx="92" cy="94"/>
            </a:xfrm>
            <a:prstGeom prst="ellipse">
              <a:avLst/>
            </a:prstGeom>
            <a:solidFill>
              <a:schemeClr val="tx1"/>
            </a:solidFill>
            <a:ln w="6350">
              <a:solidFill>
                <a:schemeClr val="tx1"/>
              </a:solidFill>
              <a:round/>
              <a:headEnd/>
              <a:tailEnd/>
            </a:ln>
          </p:spPr>
          <p:txBody>
            <a:bodyPr/>
            <a:lstStyle/>
            <a:p>
              <a:pPr eaLnBrk="0" hangingPunct="0"/>
              <a:endParaRPr lang="tr-TR"/>
            </a:p>
          </p:txBody>
        </p:sp>
        <p:sp>
          <p:nvSpPr>
            <p:cNvPr id="16440" name="Rectangle 73"/>
            <p:cNvSpPr>
              <a:spLocks noChangeArrowheads="1"/>
            </p:cNvSpPr>
            <p:nvPr/>
          </p:nvSpPr>
          <p:spPr bwMode="auto">
            <a:xfrm>
              <a:off x="405" y="2115"/>
              <a:ext cx="254" cy="174"/>
            </a:xfrm>
            <a:prstGeom prst="rect">
              <a:avLst/>
            </a:prstGeom>
            <a:noFill/>
            <a:ln w="9525">
              <a:noFill/>
              <a:miter lim="800000"/>
              <a:headEnd/>
              <a:tailEnd/>
            </a:ln>
          </p:spPr>
          <p:txBody>
            <a:bodyPr wrap="none" lIns="0" tIns="0" rIns="0" bIns="0">
              <a:spAutoFit/>
            </a:bodyPr>
            <a:lstStyle/>
            <a:p>
              <a:pPr eaLnBrk="0" hangingPunct="0"/>
              <a:r>
                <a:rPr lang="en-US" sz="1800">
                  <a:solidFill>
                    <a:srgbClr val="000000"/>
                  </a:solidFill>
                </a:rPr>
                <a:t>2.00</a:t>
              </a:r>
              <a:endParaRPr lang="en-US"/>
            </a:p>
          </p:txBody>
        </p:sp>
      </p:grpSp>
      <p:grpSp>
        <p:nvGrpSpPr>
          <p:cNvPr id="10" name="Group 26"/>
          <p:cNvGrpSpPr>
            <a:grpSpLocks/>
          </p:cNvGrpSpPr>
          <p:nvPr/>
        </p:nvGrpSpPr>
        <p:grpSpPr bwMode="auto">
          <a:xfrm rot="7909388">
            <a:off x="4759896" y="3078006"/>
            <a:ext cx="1412183" cy="1288175"/>
            <a:chOff x="2521" y="1118"/>
            <a:chExt cx="1312" cy="1394"/>
          </a:xfrm>
        </p:grpSpPr>
        <p:sp>
          <p:nvSpPr>
            <p:cNvPr id="84" name="Freeform 27"/>
            <p:cNvSpPr>
              <a:spLocks/>
            </p:cNvSpPr>
            <p:nvPr/>
          </p:nvSpPr>
          <p:spPr bwMode="auto">
            <a:xfrm>
              <a:off x="2977" y="1522"/>
              <a:ext cx="856" cy="990"/>
            </a:xfrm>
            <a:custGeom>
              <a:avLst/>
              <a:gdLst>
                <a:gd name="T0" fmla="*/ 0 w 57"/>
                <a:gd name="T1" fmla="*/ 0 h 80"/>
                <a:gd name="T2" fmla="*/ 57 w 57"/>
                <a:gd name="T3" fmla="*/ 80 h 80"/>
                <a:gd name="T4" fmla="*/ 0 60000 65536"/>
                <a:gd name="T5" fmla="*/ 0 60000 65536"/>
                <a:gd name="T6" fmla="*/ 0 w 57"/>
                <a:gd name="T7" fmla="*/ 0 h 80"/>
                <a:gd name="T8" fmla="*/ 57 w 57"/>
                <a:gd name="T9" fmla="*/ 80 h 80"/>
              </a:gdLst>
              <a:ahLst/>
              <a:cxnLst>
                <a:cxn ang="T4">
                  <a:pos x="T0" y="T1"/>
                </a:cxn>
                <a:cxn ang="T5">
                  <a:pos x="T2" y="T3"/>
                </a:cxn>
              </a:cxnLst>
              <a:rect l="T6" t="T7" r="T8" b="T9"/>
              <a:pathLst>
                <a:path w="57" h="80">
                  <a:moveTo>
                    <a:pt x="0" y="0"/>
                  </a:moveTo>
                  <a:cubicBezTo>
                    <a:pt x="10" y="33"/>
                    <a:pt x="14" y="64"/>
                    <a:pt x="57" y="80"/>
                  </a:cubicBezTo>
                </a:path>
              </a:pathLst>
            </a:custGeom>
            <a:noFill/>
            <a:ln w="71438">
              <a:solidFill>
                <a:schemeClr val="accent2"/>
              </a:solidFill>
              <a:prstDash val="solid"/>
              <a:round/>
              <a:headEnd/>
              <a:tailEnd/>
            </a:ln>
          </p:spPr>
          <p:txBody>
            <a:bodyPr/>
            <a:lstStyle/>
            <a:p>
              <a:endParaRPr lang="tr-TR"/>
            </a:p>
          </p:txBody>
        </p:sp>
        <p:sp>
          <p:nvSpPr>
            <p:cNvPr id="85" name="Rectangle 28"/>
            <p:cNvSpPr>
              <a:spLocks noChangeArrowheads="1"/>
            </p:cNvSpPr>
            <p:nvPr/>
          </p:nvSpPr>
          <p:spPr bwMode="auto">
            <a:xfrm rot="13690612">
              <a:off x="2034" y="1605"/>
              <a:ext cx="1389" cy="415"/>
            </a:xfrm>
            <a:prstGeom prst="rect">
              <a:avLst/>
            </a:prstGeom>
            <a:ln>
              <a:solidFill>
                <a:srgbClr val="C00000"/>
              </a:solidFill>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algn="ctr" eaLnBrk="0" hangingPunct="0"/>
              <a:r>
                <a:rPr lang="tr-TR" sz="1700" b="1" dirty="0" smtClean="0">
                  <a:solidFill>
                    <a:srgbClr val="FF0000"/>
                  </a:solidFill>
                  <a:latin typeface="Arial" pitchFamily="34" charset="0"/>
                </a:rPr>
                <a:t>Arz Fazlası</a:t>
              </a:r>
            </a:p>
            <a:p>
              <a:pPr algn="ctr" eaLnBrk="0" hangingPunct="0"/>
              <a:r>
                <a:rPr lang="tr-TR" sz="1200" b="1" dirty="0" smtClean="0">
                  <a:solidFill>
                    <a:srgbClr val="FF0000"/>
                  </a:solidFill>
                  <a:latin typeface="Arial" pitchFamily="34" charset="0"/>
                </a:rPr>
                <a:t>(Bolluk)</a:t>
              </a:r>
              <a:endParaRPr lang="en-US" sz="1200" b="1" dirty="0">
                <a:solidFill>
                  <a:srgbClr val="FF0000"/>
                </a:solidFill>
              </a:endParaRPr>
            </a:p>
          </p:txBody>
        </p:sp>
      </p:grpSp>
      <p:grpSp>
        <p:nvGrpSpPr>
          <p:cNvPr id="13" name="Group 66"/>
          <p:cNvGrpSpPr>
            <a:grpSpLocks/>
          </p:cNvGrpSpPr>
          <p:nvPr/>
        </p:nvGrpSpPr>
        <p:grpSpPr bwMode="auto">
          <a:xfrm rot="17797576">
            <a:off x="3553676" y="2523738"/>
            <a:ext cx="4022849" cy="2751411"/>
            <a:chOff x="1187" y="1273"/>
            <a:chExt cx="3884" cy="1992"/>
          </a:xfrm>
        </p:grpSpPr>
        <p:sp>
          <p:nvSpPr>
            <p:cNvPr id="87" name="Line 67"/>
            <p:cNvSpPr>
              <a:spLocks noChangeShapeType="1"/>
            </p:cNvSpPr>
            <p:nvPr/>
          </p:nvSpPr>
          <p:spPr bwMode="auto">
            <a:xfrm>
              <a:off x="1187" y="1273"/>
              <a:ext cx="3547" cy="1896"/>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endParaRPr lang="tr-TR"/>
            </a:p>
          </p:txBody>
        </p:sp>
        <p:sp>
          <p:nvSpPr>
            <p:cNvPr id="88" name="Rectangle 68"/>
            <p:cNvSpPr>
              <a:spLocks noChangeArrowheads="1"/>
            </p:cNvSpPr>
            <p:nvPr/>
          </p:nvSpPr>
          <p:spPr bwMode="auto">
            <a:xfrm rot="3581208">
              <a:off x="4909" y="3103"/>
              <a:ext cx="117" cy="207"/>
            </a:xfrm>
            <a:prstGeom prst="rect">
              <a:avLst/>
            </a:prstGeom>
            <a:noFill/>
            <a:ln w="9525">
              <a:noFill/>
              <a:miter lim="800000"/>
              <a:headEnd/>
              <a:tailEnd/>
            </a:ln>
          </p:spPr>
          <p:txBody>
            <a:bodyPr wrap="none" lIns="0" tIns="0" rIns="0" bIns="0">
              <a:spAutoFit/>
            </a:bodyPr>
            <a:lstStyle/>
            <a:p>
              <a:pPr eaLnBrk="0" hangingPunct="0"/>
              <a:r>
                <a:rPr lang="tr-TR" dirty="0" smtClean="0"/>
                <a:t>S</a:t>
              </a:r>
              <a:r>
                <a:rPr lang="tr-TR" dirty="0" smtClean="0">
                  <a:solidFill>
                    <a:srgbClr val="000000"/>
                  </a:solidFill>
                </a:rPr>
                <a:t>₁</a:t>
              </a:r>
              <a:endParaRPr lang="en-US" dirty="0" smtClean="0"/>
            </a:p>
          </p:txBody>
        </p:sp>
      </p:grpSp>
      <p:sp>
        <p:nvSpPr>
          <p:cNvPr id="94" name="Line 67"/>
          <p:cNvSpPr>
            <a:spLocks noChangeShapeType="1"/>
          </p:cNvSpPr>
          <p:nvPr/>
        </p:nvSpPr>
        <p:spPr bwMode="auto">
          <a:xfrm>
            <a:off x="1403648" y="3140968"/>
            <a:ext cx="4032448" cy="2145804"/>
          </a:xfrm>
          <a:prstGeom prst="line">
            <a:avLst/>
          </a:prstGeom>
          <a:ln>
            <a:headEnd/>
            <a:tailEnd/>
          </a:ln>
        </p:spPr>
        <p:style>
          <a:lnRef idx="3">
            <a:schemeClr val="accent3"/>
          </a:lnRef>
          <a:fillRef idx="0">
            <a:schemeClr val="accent3"/>
          </a:fillRef>
          <a:effectRef idx="2">
            <a:schemeClr val="accent3"/>
          </a:effectRef>
          <a:fontRef idx="minor">
            <a:schemeClr val="tx1"/>
          </a:fontRef>
        </p:style>
        <p:txBody>
          <a:bodyPr/>
          <a:lstStyle/>
          <a:p>
            <a:endParaRPr lang="tr-TR"/>
          </a:p>
        </p:txBody>
      </p:sp>
      <p:grpSp>
        <p:nvGrpSpPr>
          <p:cNvPr id="14" name="Group 69"/>
          <p:cNvGrpSpPr>
            <a:grpSpLocks/>
          </p:cNvGrpSpPr>
          <p:nvPr/>
        </p:nvGrpSpPr>
        <p:grpSpPr bwMode="auto">
          <a:xfrm>
            <a:off x="4212459" y="3622005"/>
            <a:ext cx="1007606" cy="1895422"/>
            <a:chOff x="2292" y="2147"/>
            <a:chExt cx="666" cy="1810"/>
          </a:xfrm>
        </p:grpSpPr>
        <p:sp>
          <p:nvSpPr>
            <p:cNvPr id="90" name="Line 70"/>
            <p:cNvSpPr>
              <a:spLocks noChangeShapeType="1"/>
            </p:cNvSpPr>
            <p:nvPr/>
          </p:nvSpPr>
          <p:spPr bwMode="auto">
            <a:xfrm>
              <a:off x="2292" y="2238"/>
              <a:ext cx="619" cy="0"/>
            </a:xfrm>
            <a:prstGeom prst="line">
              <a:avLst/>
            </a:prstGeom>
            <a:noFill/>
            <a:ln w="20638">
              <a:solidFill>
                <a:schemeClr val="tx1"/>
              </a:solidFill>
              <a:prstDash val="sysDot"/>
              <a:round/>
              <a:headEnd/>
              <a:tailEnd/>
            </a:ln>
          </p:spPr>
          <p:txBody>
            <a:bodyPr/>
            <a:lstStyle/>
            <a:p>
              <a:endParaRPr lang="tr-TR"/>
            </a:p>
          </p:txBody>
        </p:sp>
        <p:sp>
          <p:nvSpPr>
            <p:cNvPr id="91" name="Freeform 71"/>
            <p:cNvSpPr>
              <a:spLocks/>
            </p:cNvSpPr>
            <p:nvPr/>
          </p:nvSpPr>
          <p:spPr bwMode="auto">
            <a:xfrm>
              <a:off x="2863" y="2201"/>
              <a:ext cx="30" cy="1756"/>
            </a:xfrm>
            <a:custGeom>
              <a:avLst/>
              <a:gdLst>
                <a:gd name="T0" fmla="*/ 0 w 13"/>
                <a:gd name="T1" fmla="*/ 0 h 1412"/>
                <a:gd name="T2" fmla="*/ 13 w 13"/>
                <a:gd name="T3" fmla="*/ 40 h 1412"/>
                <a:gd name="T4" fmla="*/ 13 w 13"/>
                <a:gd name="T5" fmla="*/ 1412 h 1412"/>
                <a:gd name="T6" fmla="*/ 0 60000 65536"/>
                <a:gd name="T7" fmla="*/ 0 60000 65536"/>
                <a:gd name="T8" fmla="*/ 0 60000 65536"/>
                <a:gd name="T9" fmla="*/ 0 w 13"/>
                <a:gd name="T10" fmla="*/ 0 h 1412"/>
                <a:gd name="T11" fmla="*/ 13 w 13"/>
                <a:gd name="T12" fmla="*/ 1412 h 1412"/>
              </a:gdLst>
              <a:ahLst/>
              <a:cxnLst>
                <a:cxn ang="T6">
                  <a:pos x="T0" y="T1"/>
                </a:cxn>
                <a:cxn ang="T7">
                  <a:pos x="T2" y="T3"/>
                </a:cxn>
                <a:cxn ang="T8">
                  <a:pos x="T4" y="T5"/>
                </a:cxn>
              </a:cxnLst>
              <a:rect l="T9" t="T10" r="T11" b="T12"/>
              <a:pathLst>
                <a:path w="13" h="1412">
                  <a:moveTo>
                    <a:pt x="0" y="0"/>
                  </a:moveTo>
                  <a:lnTo>
                    <a:pt x="13" y="40"/>
                  </a:lnTo>
                  <a:lnTo>
                    <a:pt x="13" y="1412"/>
                  </a:lnTo>
                </a:path>
              </a:pathLst>
            </a:custGeom>
            <a:noFill/>
            <a:ln w="20638" cap="flat">
              <a:solidFill>
                <a:schemeClr val="tx1"/>
              </a:solidFill>
              <a:prstDash val="sysDot"/>
              <a:round/>
              <a:headEnd/>
              <a:tailEnd/>
            </a:ln>
          </p:spPr>
          <p:txBody>
            <a:bodyPr/>
            <a:lstStyle/>
            <a:p>
              <a:endParaRPr lang="tr-TR"/>
            </a:p>
          </p:txBody>
        </p:sp>
        <p:sp>
          <p:nvSpPr>
            <p:cNvPr id="92" name="Oval 72"/>
            <p:cNvSpPr>
              <a:spLocks noChangeArrowheads="1"/>
            </p:cNvSpPr>
            <p:nvPr/>
          </p:nvSpPr>
          <p:spPr bwMode="auto">
            <a:xfrm>
              <a:off x="2866" y="2147"/>
              <a:ext cx="92" cy="94"/>
            </a:xfrm>
            <a:prstGeom prst="ellipse">
              <a:avLst/>
            </a:prstGeom>
            <a:solidFill>
              <a:schemeClr val="tx1"/>
            </a:solidFill>
            <a:ln w="6350">
              <a:solidFill>
                <a:schemeClr val="tx1"/>
              </a:solidFill>
              <a:round/>
              <a:headEnd/>
              <a:tailEnd/>
            </a:ln>
          </p:spPr>
          <p:txBody>
            <a:bodyPr/>
            <a:lstStyle/>
            <a:p>
              <a:pPr eaLnBrk="0" hangingPunct="0"/>
              <a:endParaRPr lang="tr-TR"/>
            </a:p>
          </p:txBody>
        </p:sp>
      </p:grpSp>
      <p:grpSp>
        <p:nvGrpSpPr>
          <p:cNvPr id="15" name="Group 26"/>
          <p:cNvGrpSpPr>
            <a:grpSpLocks/>
          </p:cNvGrpSpPr>
          <p:nvPr/>
        </p:nvGrpSpPr>
        <p:grpSpPr bwMode="auto">
          <a:xfrm rot="18771938">
            <a:off x="3074522" y="4264548"/>
            <a:ext cx="1490646" cy="1569095"/>
            <a:chOff x="2122" y="814"/>
            <a:chExt cx="1711" cy="1698"/>
          </a:xfrm>
        </p:grpSpPr>
        <p:sp>
          <p:nvSpPr>
            <p:cNvPr id="96" name="Freeform 27"/>
            <p:cNvSpPr>
              <a:spLocks/>
            </p:cNvSpPr>
            <p:nvPr/>
          </p:nvSpPr>
          <p:spPr bwMode="auto">
            <a:xfrm>
              <a:off x="2977" y="1522"/>
              <a:ext cx="856" cy="990"/>
            </a:xfrm>
            <a:custGeom>
              <a:avLst/>
              <a:gdLst>
                <a:gd name="T0" fmla="*/ 0 w 57"/>
                <a:gd name="T1" fmla="*/ 0 h 80"/>
                <a:gd name="T2" fmla="*/ 57 w 57"/>
                <a:gd name="T3" fmla="*/ 80 h 80"/>
                <a:gd name="T4" fmla="*/ 0 60000 65536"/>
                <a:gd name="T5" fmla="*/ 0 60000 65536"/>
                <a:gd name="T6" fmla="*/ 0 w 57"/>
                <a:gd name="T7" fmla="*/ 0 h 80"/>
                <a:gd name="T8" fmla="*/ 57 w 57"/>
                <a:gd name="T9" fmla="*/ 80 h 80"/>
              </a:gdLst>
              <a:ahLst/>
              <a:cxnLst>
                <a:cxn ang="T4">
                  <a:pos x="T0" y="T1"/>
                </a:cxn>
                <a:cxn ang="T5">
                  <a:pos x="T2" y="T3"/>
                </a:cxn>
              </a:cxnLst>
              <a:rect l="T6" t="T7" r="T8" b="T9"/>
              <a:pathLst>
                <a:path w="57" h="80">
                  <a:moveTo>
                    <a:pt x="0" y="0"/>
                  </a:moveTo>
                  <a:cubicBezTo>
                    <a:pt x="10" y="33"/>
                    <a:pt x="14" y="64"/>
                    <a:pt x="57" y="80"/>
                  </a:cubicBezTo>
                </a:path>
              </a:pathLst>
            </a:custGeom>
            <a:noFill/>
            <a:ln w="71438">
              <a:solidFill>
                <a:schemeClr val="accent2"/>
              </a:solidFill>
              <a:prstDash val="solid"/>
              <a:round/>
              <a:headEnd/>
              <a:tailEnd/>
            </a:ln>
          </p:spPr>
          <p:txBody>
            <a:bodyPr/>
            <a:lstStyle/>
            <a:p>
              <a:endParaRPr lang="tr-TR"/>
            </a:p>
          </p:txBody>
        </p:sp>
        <p:sp>
          <p:nvSpPr>
            <p:cNvPr id="97" name="Rectangle 28"/>
            <p:cNvSpPr>
              <a:spLocks noChangeArrowheads="1"/>
            </p:cNvSpPr>
            <p:nvPr/>
          </p:nvSpPr>
          <p:spPr bwMode="auto">
            <a:xfrm rot="2828062">
              <a:off x="1611" y="1325"/>
              <a:ext cx="1534" cy="5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algn="ctr" eaLnBrk="0" hangingPunct="0"/>
              <a:r>
                <a:rPr lang="tr-TR" sz="1700" b="1" dirty="0" smtClean="0">
                  <a:solidFill>
                    <a:srgbClr val="FF0000"/>
                  </a:solidFill>
                  <a:latin typeface="Arial" pitchFamily="34" charset="0"/>
                </a:rPr>
                <a:t>Talep Fazlası</a:t>
              </a:r>
            </a:p>
            <a:p>
              <a:pPr algn="ctr" eaLnBrk="0" hangingPunct="0"/>
              <a:r>
                <a:rPr lang="tr-TR" sz="1200" b="1" dirty="0" smtClean="0">
                  <a:solidFill>
                    <a:srgbClr val="FF0000"/>
                  </a:solidFill>
                  <a:latin typeface="Arial" pitchFamily="34" charset="0"/>
                </a:rPr>
                <a:t>(Kıtlık)</a:t>
              </a:r>
              <a:endParaRPr lang="en-US" sz="1200" b="1" dirty="0">
                <a:solidFill>
                  <a:srgbClr val="FF0000"/>
                </a:solidFill>
              </a:endParaRPr>
            </a:p>
          </p:txBody>
        </p:sp>
      </p:grpSp>
      <p:grpSp>
        <p:nvGrpSpPr>
          <p:cNvPr id="16" name="Group 59"/>
          <p:cNvGrpSpPr>
            <a:grpSpLocks/>
          </p:cNvGrpSpPr>
          <p:nvPr/>
        </p:nvGrpSpPr>
        <p:grpSpPr bwMode="auto">
          <a:xfrm rot="935016">
            <a:off x="5327010" y="4024498"/>
            <a:ext cx="2368970" cy="584199"/>
            <a:chOff x="3014" y="1878"/>
            <a:chExt cx="2015" cy="368"/>
          </a:xfrm>
        </p:grpSpPr>
        <p:sp>
          <p:nvSpPr>
            <p:cNvPr id="99" name="Line 60"/>
            <p:cNvSpPr>
              <a:spLocks noChangeShapeType="1"/>
            </p:cNvSpPr>
            <p:nvPr/>
          </p:nvSpPr>
          <p:spPr bwMode="auto">
            <a:xfrm flipH="1">
              <a:off x="3014" y="2013"/>
              <a:ext cx="1155" cy="188"/>
            </a:xfrm>
            <a:prstGeom prst="line">
              <a:avLst/>
            </a:prstGeom>
            <a:noFill/>
            <a:ln w="20638">
              <a:solidFill>
                <a:srgbClr val="000000"/>
              </a:solidFill>
              <a:round/>
              <a:headEnd/>
              <a:tailEnd/>
            </a:ln>
          </p:spPr>
          <p:txBody>
            <a:bodyPr/>
            <a:lstStyle/>
            <a:p>
              <a:endParaRPr lang="tr-TR"/>
            </a:p>
          </p:txBody>
        </p:sp>
        <p:sp>
          <p:nvSpPr>
            <p:cNvPr id="100" name="Rectangle 61"/>
            <p:cNvSpPr>
              <a:spLocks noChangeArrowheads="1"/>
            </p:cNvSpPr>
            <p:nvPr/>
          </p:nvSpPr>
          <p:spPr bwMode="auto">
            <a:xfrm>
              <a:off x="4143" y="1878"/>
              <a:ext cx="886" cy="269"/>
            </a:xfrm>
            <a:prstGeom prst="rect">
              <a:avLst/>
            </a:prstGeom>
            <a:solidFill>
              <a:srgbClr val="E1E5E9"/>
            </a:solidFill>
            <a:ln w="9525">
              <a:noFill/>
              <a:miter lim="800000"/>
              <a:headEnd/>
              <a:tailEnd/>
            </a:ln>
          </p:spPr>
          <p:txBody>
            <a:bodyPr/>
            <a:lstStyle/>
            <a:p>
              <a:pPr eaLnBrk="0" hangingPunct="0"/>
              <a:endParaRPr lang="tr-TR"/>
            </a:p>
          </p:txBody>
        </p:sp>
        <p:sp>
          <p:nvSpPr>
            <p:cNvPr id="101" name="Rectangle 62"/>
            <p:cNvSpPr>
              <a:spLocks noChangeArrowheads="1"/>
            </p:cNvSpPr>
            <p:nvPr/>
          </p:nvSpPr>
          <p:spPr bwMode="auto">
            <a:xfrm>
              <a:off x="4225" y="1897"/>
              <a:ext cx="739" cy="349"/>
            </a:xfrm>
            <a:prstGeom prst="rect">
              <a:avLst/>
            </a:prstGeom>
            <a:noFill/>
            <a:ln w="9525">
              <a:noFill/>
              <a:miter lim="800000"/>
              <a:headEnd/>
              <a:tailEnd/>
            </a:ln>
          </p:spPr>
          <p:txBody>
            <a:bodyPr wrap="square" lIns="0" tIns="0" rIns="0" bIns="0">
              <a:spAutoFit/>
            </a:bodyPr>
            <a:lstStyle/>
            <a:p>
              <a:pPr eaLnBrk="0" hangingPunct="0"/>
              <a:r>
                <a:rPr lang="tr-TR" sz="1800" dirty="0" smtClean="0">
                  <a:solidFill>
                    <a:srgbClr val="000000"/>
                  </a:solidFill>
                </a:rPr>
                <a:t>Denge</a:t>
              </a:r>
              <a:r>
                <a:rPr lang="tr-TR" dirty="0" smtClean="0">
                  <a:solidFill>
                    <a:srgbClr val="000000"/>
                  </a:solidFill>
                </a:rPr>
                <a:t> ₁</a:t>
              </a:r>
              <a:endParaRPr lang="en-US" dirty="0" smtClean="0"/>
            </a:p>
            <a:p>
              <a:pPr eaLnBrk="0" hangingPunct="0"/>
              <a:endParaRPr lang="en-US" dirty="0"/>
            </a:p>
          </p:txBody>
        </p:sp>
      </p:grpSp>
      <p:grpSp>
        <p:nvGrpSpPr>
          <p:cNvPr id="16384" name="Group 59"/>
          <p:cNvGrpSpPr>
            <a:grpSpLocks/>
          </p:cNvGrpSpPr>
          <p:nvPr/>
        </p:nvGrpSpPr>
        <p:grpSpPr bwMode="auto">
          <a:xfrm rot="706748">
            <a:off x="4247250" y="4306719"/>
            <a:ext cx="1432099" cy="493470"/>
            <a:chOff x="3014" y="1841"/>
            <a:chExt cx="2097" cy="360"/>
          </a:xfrm>
        </p:grpSpPr>
        <p:sp>
          <p:nvSpPr>
            <p:cNvPr id="103" name="Line 60"/>
            <p:cNvSpPr>
              <a:spLocks noChangeShapeType="1"/>
            </p:cNvSpPr>
            <p:nvPr/>
          </p:nvSpPr>
          <p:spPr bwMode="auto">
            <a:xfrm flipH="1">
              <a:off x="3014" y="2013"/>
              <a:ext cx="1155" cy="188"/>
            </a:xfrm>
            <a:prstGeom prst="line">
              <a:avLst/>
            </a:prstGeom>
            <a:noFill/>
            <a:ln w="20638">
              <a:solidFill>
                <a:srgbClr val="000000"/>
              </a:solidFill>
              <a:round/>
              <a:headEnd/>
              <a:tailEnd/>
            </a:ln>
          </p:spPr>
          <p:txBody>
            <a:bodyPr/>
            <a:lstStyle/>
            <a:p>
              <a:endParaRPr lang="tr-TR"/>
            </a:p>
          </p:txBody>
        </p:sp>
        <p:sp>
          <p:nvSpPr>
            <p:cNvPr id="104" name="Rectangle 61"/>
            <p:cNvSpPr>
              <a:spLocks noChangeArrowheads="1"/>
            </p:cNvSpPr>
            <p:nvPr/>
          </p:nvSpPr>
          <p:spPr bwMode="auto">
            <a:xfrm>
              <a:off x="3498" y="1878"/>
              <a:ext cx="1613" cy="269"/>
            </a:xfrm>
            <a:prstGeom prst="rect">
              <a:avLst/>
            </a:prstGeom>
            <a:solidFill>
              <a:srgbClr val="E1E5E9"/>
            </a:solidFill>
            <a:ln w="9525">
              <a:noFill/>
              <a:miter lim="800000"/>
              <a:headEnd/>
              <a:tailEnd/>
            </a:ln>
          </p:spPr>
          <p:txBody>
            <a:bodyPr/>
            <a:lstStyle/>
            <a:p>
              <a:pPr eaLnBrk="0" hangingPunct="0"/>
              <a:endParaRPr lang="tr-TR"/>
            </a:p>
          </p:txBody>
        </p:sp>
        <p:sp>
          <p:nvSpPr>
            <p:cNvPr id="105" name="Rectangle 62"/>
            <p:cNvSpPr>
              <a:spLocks noChangeArrowheads="1"/>
            </p:cNvSpPr>
            <p:nvPr/>
          </p:nvSpPr>
          <p:spPr bwMode="auto">
            <a:xfrm>
              <a:off x="3623" y="1841"/>
              <a:ext cx="1341" cy="349"/>
            </a:xfrm>
            <a:prstGeom prst="rect">
              <a:avLst/>
            </a:prstGeom>
            <a:noFill/>
            <a:ln w="9525">
              <a:noFill/>
              <a:miter lim="800000"/>
              <a:headEnd/>
              <a:tailEnd/>
            </a:ln>
          </p:spPr>
          <p:txBody>
            <a:bodyPr wrap="square" lIns="0" tIns="0" rIns="0" bIns="0">
              <a:spAutoFit/>
            </a:bodyPr>
            <a:lstStyle/>
            <a:p>
              <a:pPr eaLnBrk="0" hangingPunct="0"/>
              <a:r>
                <a:rPr lang="tr-TR" sz="1800" dirty="0" smtClean="0">
                  <a:solidFill>
                    <a:srgbClr val="000000"/>
                  </a:solidFill>
                </a:rPr>
                <a:t>Denge</a:t>
              </a:r>
              <a:r>
                <a:rPr lang="tr-TR" dirty="0" smtClean="0">
                  <a:solidFill>
                    <a:srgbClr val="000000"/>
                  </a:solidFill>
                </a:rPr>
                <a:t> ₂</a:t>
              </a:r>
              <a:endParaRPr lang="en-US" dirty="0" smtClean="0"/>
            </a:p>
            <a:p>
              <a:pPr eaLnBrk="0" hangingPunct="0"/>
              <a:endParaRPr lang="en-US" dirty="0"/>
            </a:p>
          </p:txBody>
        </p:sp>
      </p:grpSp>
      <p:sp>
        <p:nvSpPr>
          <p:cNvPr id="9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CF5716"/>
                </a:solidFill>
                <a:effectLst/>
                <a:uLnTx/>
                <a:uFillTx/>
                <a:latin typeface="+mj-lt"/>
                <a:ea typeface="+mj-ea"/>
                <a:cs typeface="+mj-cs"/>
              </a:rPr>
              <a:t>Hatırlatma</a:t>
            </a:r>
            <a:endParaRPr kumimoji="0" lang="en-US" sz="4400" b="0" i="0" u="none" strike="noStrike" kern="1200" cap="none" spc="0" normalizeH="0" baseline="0" noProof="0" dirty="0" smtClean="0">
              <a:ln>
                <a:noFill/>
              </a:ln>
              <a:solidFill>
                <a:srgbClr val="CF5716"/>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1000"/>
                                        <p:tgtEl>
                                          <p:spTgt spid="1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down)">
                                      <p:cBhvr>
                                        <p:cTn id="28" dur="500"/>
                                        <p:tgtEl>
                                          <p:spTgt spid="25"/>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down)">
                                      <p:cBhvr>
                                        <p:cTn id="49" dur="500"/>
                                        <p:tgtEl>
                                          <p:spTgt spid="3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down)">
                                      <p:cBhvr>
                                        <p:cTn id="52" dur="500"/>
                                        <p:tgtEl>
                                          <p:spTgt spid="3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ipe(down)">
                                      <p:cBhvr>
                                        <p:cTn id="58" dur="500"/>
                                        <p:tgtEl>
                                          <p:spTgt spid="3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down)">
                                      <p:cBhvr>
                                        <p:cTn id="61" dur="500"/>
                                        <p:tgtEl>
                                          <p:spTgt spid="38"/>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wipe(down)">
                                      <p:cBhvr>
                                        <p:cTn id="64" dur="500"/>
                                        <p:tgtEl>
                                          <p:spTgt spid="39"/>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500"/>
                                        <p:tgtEl>
                                          <p:spTgt spid="40"/>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down)">
                                      <p:cBhvr>
                                        <p:cTn id="70" dur="500"/>
                                        <p:tgtEl>
                                          <p:spTgt spid="41"/>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down)">
                                      <p:cBhvr>
                                        <p:cTn id="73" dur="500"/>
                                        <p:tgtEl>
                                          <p:spTgt spid="42"/>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down)">
                                      <p:cBhvr>
                                        <p:cTn id="76" dur="500"/>
                                        <p:tgtEl>
                                          <p:spTgt spid="4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down)">
                                      <p:cBhvr>
                                        <p:cTn id="79" dur="500"/>
                                        <p:tgtEl>
                                          <p:spTgt spid="44"/>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down)">
                                      <p:cBhvr>
                                        <p:cTn id="82" dur="500"/>
                                        <p:tgtEl>
                                          <p:spTgt spid="45"/>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wipe(down)">
                                      <p:cBhvr>
                                        <p:cTn id="85" dur="500"/>
                                        <p:tgtEl>
                                          <p:spTgt spid="32"/>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wipe(down)">
                                      <p:cBhvr>
                                        <p:cTn id="88" dur="500"/>
                                        <p:tgtEl>
                                          <p:spTgt spid="4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down)">
                                      <p:cBhvr>
                                        <p:cTn id="94" dur="500"/>
                                        <p:tgtEl>
                                          <p:spTgt spid="12"/>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down)">
                                      <p:cBhvr>
                                        <p:cTn id="97" dur="1000"/>
                                        <p:tgtEl>
                                          <p:spTgt spid="33"/>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wipe(down)">
                                      <p:cBhvr>
                                        <p:cTn id="100" dur="1000"/>
                                        <p:tgtEl>
                                          <p:spTgt spid="47"/>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wipe(down)">
                                      <p:cBhvr>
                                        <p:cTn id="103" dur="1000"/>
                                        <p:tgtEl>
                                          <p:spTgt spid="1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wipe(down)">
                                      <p:cBhvr>
                                        <p:cTn id="106" dur="10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3" fill="hold"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strips(upRight)">
                                      <p:cBhvr>
                                        <p:cTn id="111" dur="500"/>
                                        <p:tgtEl>
                                          <p:spTgt spid="7"/>
                                        </p:tgtEl>
                                      </p:cBhvr>
                                    </p:animEffect>
                                  </p:childTnLst>
                                </p:cTn>
                              </p:par>
                            </p:childTnLst>
                          </p:cTn>
                        </p:par>
                      </p:childTnLst>
                    </p:cTn>
                  </p:par>
                  <p:par>
                    <p:cTn id="112" fill="hold">
                      <p:stCondLst>
                        <p:cond delay="indefinite"/>
                      </p:stCondLst>
                      <p:childTnLst>
                        <p:par>
                          <p:cTn id="113" fill="hold">
                            <p:stCondLst>
                              <p:cond delay="0"/>
                            </p:stCondLst>
                            <p:childTnLst>
                              <p:par>
                                <p:cTn id="114" presetID="18" presetClass="entr" presetSubtype="6" fill="hold" nodeType="clickEffect">
                                  <p:stCondLst>
                                    <p:cond delay="0"/>
                                  </p:stCondLst>
                                  <p:childTnLst>
                                    <p:set>
                                      <p:cBhvr>
                                        <p:cTn id="115" dur="1" fill="hold">
                                          <p:stCondLst>
                                            <p:cond delay="0"/>
                                          </p:stCondLst>
                                        </p:cTn>
                                        <p:tgtEl>
                                          <p:spTgt spid="8"/>
                                        </p:tgtEl>
                                        <p:attrNameLst>
                                          <p:attrName>style.visibility</p:attrName>
                                        </p:attrNameLst>
                                      </p:cBhvr>
                                      <p:to>
                                        <p:strVal val="visible"/>
                                      </p:to>
                                    </p:set>
                                    <p:animEffect transition="in" filter="strips(downRight)">
                                      <p:cBhvr>
                                        <p:cTn id="116" dur="500"/>
                                        <p:tgtEl>
                                          <p:spTgt spid="8"/>
                                        </p:tgtEl>
                                      </p:cBhvr>
                                    </p:animEffect>
                                  </p:childTnLst>
                                </p:cTn>
                              </p:par>
                            </p:childTnLst>
                          </p:cTn>
                        </p:par>
                      </p:childTnLst>
                    </p:cTn>
                  </p:par>
                  <p:par>
                    <p:cTn id="117" fill="hold">
                      <p:stCondLst>
                        <p:cond delay="indefinite"/>
                      </p:stCondLst>
                      <p:childTnLst>
                        <p:par>
                          <p:cTn id="118" fill="hold">
                            <p:stCondLst>
                              <p:cond delay="0"/>
                            </p:stCondLst>
                            <p:childTnLst>
                              <p:par>
                                <p:cTn id="119" presetID="18" presetClass="entr" presetSubtype="3" fill="hold" nodeType="clickEffect">
                                  <p:stCondLst>
                                    <p:cond delay="0"/>
                                  </p:stCondLst>
                                  <p:childTnLst>
                                    <p:set>
                                      <p:cBhvr>
                                        <p:cTn id="120" dur="1" fill="hold">
                                          <p:stCondLst>
                                            <p:cond delay="0"/>
                                          </p:stCondLst>
                                        </p:cTn>
                                        <p:tgtEl>
                                          <p:spTgt spid="9"/>
                                        </p:tgtEl>
                                        <p:attrNameLst>
                                          <p:attrName>style.visibility</p:attrName>
                                        </p:attrNameLst>
                                      </p:cBhvr>
                                      <p:to>
                                        <p:strVal val="visible"/>
                                      </p:to>
                                    </p:set>
                                    <p:animEffect transition="in" filter="strips(upRight)">
                                      <p:cBhvr>
                                        <p:cTn id="121" dur="500"/>
                                        <p:tgtEl>
                                          <p:spTgt spid="9"/>
                                        </p:tgtEl>
                                      </p:cBhvr>
                                    </p:animEffect>
                                  </p:childTnLst>
                                </p:cTn>
                              </p:par>
                            </p:childTnLst>
                          </p:cTn>
                        </p:par>
                        <p:par>
                          <p:cTn id="122" fill="hold">
                            <p:stCondLst>
                              <p:cond delay="500"/>
                            </p:stCondLst>
                            <p:childTnLst>
                              <p:par>
                                <p:cTn id="123" presetID="22" presetClass="entr" presetSubtype="8" fill="hold" nodeType="after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wipe(left)">
                                      <p:cBhvr>
                                        <p:cTn id="125" dur="500"/>
                                        <p:tgtEl>
                                          <p:spTgt spid="6"/>
                                        </p:tgtEl>
                                      </p:cBhvr>
                                    </p:animEffect>
                                  </p:childTnLst>
                                </p:cTn>
                              </p:par>
                            </p:childTnLst>
                          </p:cTn>
                        </p:par>
                        <p:par>
                          <p:cTn id="126" fill="hold">
                            <p:stCondLst>
                              <p:cond delay="1000"/>
                            </p:stCondLst>
                            <p:childTnLst>
                              <p:par>
                                <p:cTn id="127" presetID="22" presetClass="entr" presetSubtype="8" fill="hold" nodeType="afterEffect">
                                  <p:stCondLst>
                                    <p:cond delay="0"/>
                                  </p:stCondLst>
                                  <p:childTnLst>
                                    <p:set>
                                      <p:cBhvr>
                                        <p:cTn id="128" dur="1" fill="hold">
                                          <p:stCondLst>
                                            <p:cond delay="0"/>
                                          </p:stCondLst>
                                        </p:cTn>
                                        <p:tgtEl>
                                          <p:spTgt spid="2"/>
                                        </p:tgtEl>
                                        <p:attrNameLst>
                                          <p:attrName>style.visibility</p:attrName>
                                        </p:attrNameLst>
                                      </p:cBhvr>
                                      <p:to>
                                        <p:strVal val="visible"/>
                                      </p:to>
                                    </p:set>
                                    <p:animEffect transition="in" filter="wipe(left)">
                                      <p:cBhvr>
                                        <p:cTn id="129" dur="500"/>
                                        <p:tgtEl>
                                          <p:spTgt spid="2"/>
                                        </p:tgtEl>
                                      </p:cBhvr>
                                    </p:animEffect>
                                  </p:childTnLst>
                                </p:cTn>
                              </p:par>
                            </p:childTnLst>
                          </p:cTn>
                        </p:par>
                        <p:par>
                          <p:cTn id="130" fill="hold">
                            <p:stCondLst>
                              <p:cond delay="1500"/>
                            </p:stCondLst>
                            <p:childTnLst>
                              <p:par>
                                <p:cTn id="131" presetID="22" presetClass="entr" presetSubtype="8" fill="hold" nodeType="afterEffect">
                                  <p:stCondLst>
                                    <p:cond delay="0"/>
                                  </p:stCondLst>
                                  <p:childTnLst>
                                    <p:set>
                                      <p:cBhvr>
                                        <p:cTn id="132" dur="1" fill="hold">
                                          <p:stCondLst>
                                            <p:cond delay="0"/>
                                          </p:stCondLst>
                                        </p:cTn>
                                        <p:tgtEl>
                                          <p:spTgt spid="4"/>
                                        </p:tgtEl>
                                        <p:attrNameLst>
                                          <p:attrName>style.visibility</p:attrName>
                                        </p:attrNameLst>
                                      </p:cBhvr>
                                      <p:to>
                                        <p:strVal val="visible"/>
                                      </p:to>
                                    </p:set>
                                    <p:animEffect transition="in" filter="wipe(left)">
                                      <p:cBhvr>
                                        <p:cTn id="133" dur="500"/>
                                        <p:tgtEl>
                                          <p:spTgt spid="4"/>
                                        </p:tgtEl>
                                      </p:cBhvr>
                                    </p:animEffect>
                                  </p:childTnLst>
                                </p:cTn>
                              </p:par>
                            </p:childTnLst>
                          </p:cTn>
                        </p:par>
                      </p:childTnLst>
                    </p:cTn>
                  </p:par>
                  <p:par>
                    <p:cTn id="134" fill="hold">
                      <p:stCondLst>
                        <p:cond delay="indefinite"/>
                      </p:stCondLst>
                      <p:childTnLst>
                        <p:par>
                          <p:cTn id="135" fill="hold">
                            <p:stCondLst>
                              <p:cond delay="0"/>
                            </p:stCondLst>
                            <p:childTnLst>
                              <p:par>
                                <p:cTn id="136" presetID="18" presetClass="entr" presetSubtype="6" fill="hold" nodeType="clickEffect">
                                  <p:stCondLst>
                                    <p:cond delay="0"/>
                                  </p:stCondLst>
                                  <p:childTnLst>
                                    <p:set>
                                      <p:cBhvr>
                                        <p:cTn id="137" dur="1" fill="hold">
                                          <p:stCondLst>
                                            <p:cond delay="0"/>
                                          </p:stCondLst>
                                        </p:cTn>
                                        <p:tgtEl>
                                          <p:spTgt spid="13"/>
                                        </p:tgtEl>
                                        <p:attrNameLst>
                                          <p:attrName>style.visibility</p:attrName>
                                        </p:attrNameLst>
                                      </p:cBhvr>
                                      <p:to>
                                        <p:strVal val="visible"/>
                                      </p:to>
                                    </p:set>
                                    <p:animEffect transition="in" filter="strips(downRight)">
                                      <p:cBhvr>
                                        <p:cTn id="138" dur="500"/>
                                        <p:tgtEl>
                                          <p:spTgt spid="13"/>
                                        </p:tgtEl>
                                      </p:cBhvr>
                                    </p:animEffect>
                                  </p:childTnLst>
                                </p:cTn>
                              </p:par>
                            </p:childTnLst>
                          </p:cTn>
                        </p:par>
                      </p:childTnLst>
                    </p:cTn>
                  </p:par>
                  <p:par>
                    <p:cTn id="139" fill="hold">
                      <p:stCondLst>
                        <p:cond delay="indefinite"/>
                      </p:stCondLst>
                      <p:childTnLst>
                        <p:par>
                          <p:cTn id="140" fill="hold">
                            <p:stCondLst>
                              <p:cond delay="0"/>
                            </p:stCondLst>
                            <p:childTnLst>
                              <p:par>
                                <p:cTn id="141" presetID="18" presetClass="entr" presetSubtype="3" fill="hold"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strips(upRight)">
                                      <p:cBhvr>
                                        <p:cTn id="143" dur="500"/>
                                        <p:tgtEl>
                                          <p:spTgt spid="14"/>
                                        </p:tgtEl>
                                      </p:cBhvr>
                                    </p:animEffect>
                                  </p:childTnLst>
                                </p:cTn>
                              </p:par>
                            </p:childTnLst>
                          </p:cTn>
                        </p:par>
                        <p:par>
                          <p:cTn id="144" fill="hold">
                            <p:stCondLst>
                              <p:cond delay="500"/>
                            </p:stCondLst>
                            <p:childTnLst>
                              <p:par>
                                <p:cTn id="145" presetID="18" presetClass="entr" presetSubtype="6" fill="hold" nodeType="afterEffect">
                                  <p:stCondLst>
                                    <p:cond delay="0"/>
                                  </p:stCondLst>
                                  <p:childTnLst>
                                    <p:set>
                                      <p:cBhvr>
                                        <p:cTn id="146" dur="1" fill="hold">
                                          <p:stCondLst>
                                            <p:cond delay="0"/>
                                          </p:stCondLst>
                                        </p:cTn>
                                        <p:tgtEl>
                                          <p:spTgt spid="10"/>
                                        </p:tgtEl>
                                        <p:attrNameLst>
                                          <p:attrName>style.visibility</p:attrName>
                                        </p:attrNameLst>
                                      </p:cBhvr>
                                      <p:to>
                                        <p:strVal val="visible"/>
                                      </p:to>
                                    </p:set>
                                    <p:animEffect transition="in" filter="strips(downRight)">
                                      <p:cBhvr>
                                        <p:cTn id="147" dur="500"/>
                                        <p:tgtEl>
                                          <p:spTgt spid="10"/>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nodeType="click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ipe(left)">
                                      <p:cBhvr>
                                        <p:cTn id="152" dur="500"/>
                                        <p:tgtEl>
                                          <p:spTgt spid="16"/>
                                        </p:tgtEl>
                                      </p:cBhvr>
                                    </p:animEffect>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additive="base">
                                        <p:cTn id="157" dur="500" fill="hold"/>
                                        <p:tgtEl>
                                          <p:spTgt spid="94"/>
                                        </p:tgtEl>
                                        <p:attrNameLst>
                                          <p:attrName>ppt_x</p:attrName>
                                        </p:attrNameLst>
                                      </p:cBhvr>
                                      <p:tavLst>
                                        <p:tav tm="0">
                                          <p:val>
                                            <p:strVal val="#ppt_x"/>
                                          </p:val>
                                        </p:tav>
                                        <p:tav tm="100000">
                                          <p:val>
                                            <p:strVal val="#ppt_x"/>
                                          </p:val>
                                        </p:tav>
                                      </p:tavLst>
                                    </p:anim>
                                    <p:anim calcmode="lin" valueType="num">
                                      <p:cBhvr additive="base">
                                        <p:cTn id="15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18" presetClass="entr" presetSubtype="6" fill="hold" nodeType="clickEffect">
                                  <p:stCondLst>
                                    <p:cond delay="0"/>
                                  </p:stCondLst>
                                  <p:childTnLst>
                                    <p:set>
                                      <p:cBhvr>
                                        <p:cTn id="162" dur="1" fill="hold">
                                          <p:stCondLst>
                                            <p:cond delay="0"/>
                                          </p:stCondLst>
                                        </p:cTn>
                                        <p:tgtEl>
                                          <p:spTgt spid="15"/>
                                        </p:tgtEl>
                                        <p:attrNameLst>
                                          <p:attrName>style.visibility</p:attrName>
                                        </p:attrNameLst>
                                      </p:cBhvr>
                                      <p:to>
                                        <p:strVal val="visible"/>
                                      </p:to>
                                    </p:set>
                                    <p:animEffect transition="in" filter="strips(downRight)">
                                      <p:cBhvr>
                                        <p:cTn id="163" dur="500"/>
                                        <p:tgtEl>
                                          <p:spTgt spid="15"/>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nodeType="clickEffect">
                                  <p:stCondLst>
                                    <p:cond delay="0"/>
                                  </p:stCondLst>
                                  <p:childTnLst>
                                    <p:set>
                                      <p:cBhvr>
                                        <p:cTn id="167" dur="1" fill="hold">
                                          <p:stCondLst>
                                            <p:cond delay="0"/>
                                          </p:stCondLst>
                                        </p:cTn>
                                        <p:tgtEl>
                                          <p:spTgt spid="16384"/>
                                        </p:tgtEl>
                                        <p:attrNameLst>
                                          <p:attrName>style.visibility</p:attrName>
                                        </p:attrNameLst>
                                      </p:cBhvr>
                                      <p:to>
                                        <p:strVal val="visible"/>
                                      </p:to>
                                    </p:set>
                                    <p:animEffect transition="in" filter="wipe(left)">
                                      <p:cBhvr>
                                        <p:cTn id="168" dur="500"/>
                                        <p:tgtEl>
                                          <p:spTgt spid="16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9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2D970A2-7DA3-4031-864F-EE7E69006C21}" type="slidenum">
              <a:rPr lang="en-US"/>
              <a:pPr>
                <a:defRPr/>
              </a:pPr>
              <a:t>40</a:t>
            </a:fld>
            <a:endParaRPr lang="en-US"/>
          </a:p>
        </p:txBody>
      </p:sp>
      <p:sp>
        <p:nvSpPr>
          <p:cNvPr id="23557" name="Rectangle 5"/>
          <p:cNvSpPr>
            <a:spLocks noChangeArrowheads="1"/>
          </p:cNvSpPr>
          <p:nvPr/>
        </p:nvSpPr>
        <p:spPr bwMode="auto">
          <a:xfrm>
            <a:off x="2286000" y="2143125"/>
            <a:ext cx="5322888" cy="3335338"/>
          </a:xfrm>
          <a:prstGeom prst="rect">
            <a:avLst/>
          </a:prstGeom>
          <a:solidFill>
            <a:srgbClr val="F3F6F9"/>
          </a:solidFill>
          <a:ln w="238125">
            <a:solidFill>
              <a:srgbClr val="F3F6F9"/>
            </a:solidFill>
            <a:miter lim="800000"/>
            <a:headEnd/>
            <a:tailEnd/>
          </a:ln>
        </p:spPr>
        <p:txBody>
          <a:bodyPr/>
          <a:lstStyle/>
          <a:p>
            <a:pPr eaLnBrk="0" hangingPunct="0"/>
            <a:endParaRPr lang="tr-TR"/>
          </a:p>
        </p:txBody>
      </p:sp>
      <p:sp>
        <p:nvSpPr>
          <p:cNvPr id="23558" name="Rectangle 6"/>
          <p:cNvSpPr>
            <a:spLocks noChangeArrowheads="1"/>
          </p:cNvSpPr>
          <p:nvPr/>
        </p:nvSpPr>
        <p:spPr bwMode="auto">
          <a:xfrm>
            <a:off x="2286000" y="2143125"/>
            <a:ext cx="5322888" cy="3335338"/>
          </a:xfrm>
          <a:prstGeom prst="rect">
            <a:avLst/>
          </a:prstGeom>
          <a:solidFill>
            <a:srgbClr val="F2F4F8"/>
          </a:solidFill>
          <a:ln w="215900">
            <a:solidFill>
              <a:srgbClr val="F2F4F8"/>
            </a:solidFill>
            <a:miter lim="800000"/>
            <a:headEnd/>
            <a:tailEnd/>
          </a:ln>
        </p:spPr>
        <p:txBody>
          <a:bodyPr/>
          <a:lstStyle/>
          <a:p>
            <a:pPr eaLnBrk="0" hangingPunct="0"/>
            <a:endParaRPr lang="tr-TR"/>
          </a:p>
        </p:txBody>
      </p:sp>
      <p:sp>
        <p:nvSpPr>
          <p:cNvPr id="23559" name="Rectangle 7"/>
          <p:cNvSpPr>
            <a:spLocks noChangeArrowheads="1"/>
          </p:cNvSpPr>
          <p:nvPr/>
        </p:nvSpPr>
        <p:spPr bwMode="auto">
          <a:xfrm>
            <a:off x="2286000" y="2143125"/>
            <a:ext cx="5322888" cy="3335338"/>
          </a:xfrm>
          <a:prstGeom prst="rect">
            <a:avLst/>
          </a:prstGeom>
          <a:solidFill>
            <a:srgbClr val="F1F4F7"/>
          </a:solidFill>
          <a:ln w="195263">
            <a:solidFill>
              <a:srgbClr val="F1F4F7"/>
            </a:solidFill>
            <a:miter lim="800000"/>
            <a:headEnd/>
            <a:tailEnd/>
          </a:ln>
        </p:spPr>
        <p:txBody>
          <a:bodyPr/>
          <a:lstStyle/>
          <a:p>
            <a:pPr eaLnBrk="0" hangingPunct="0"/>
            <a:endParaRPr lang="tr-TR"/>
          </a:p>
        </p:txBody>
      </p:sp>
      <p:sp>
        <p:nvSpPr>
          <p:cNvPr id="23560" name="Rectangle 8"/>
          <p:cNvSpPr>
            <a:spLocks noChangeArrowheads="1"/>
          </p:cNvSpPr>
          <p:nvPr/>
        </p:nvSpPr>
        <p:spPr bwMode="auto">
          <a:xfrm>
            <a:off x="2286000" y="2143125"/>
            <a:ext cx="5322888" cy="3335338"/>
          </a:xfrm>
          <a:prstGeom prst="rect">
            <a:avLst/>
          </a:prstGeom>
          <a:solidFill>
            <a:srgbClr val="F0F2F5"/>
          </a:solidFill>
          <a:ln w="173038">
            <a:solidFill>
              <a:srgbClr val="F0F2F5"/>
            </a:solidFill>
            <a:miter lim="800000"/>
            <a:headEnd/>
            <a:tailEnd/>
          </a:ln>
        </p:spPr>
        <p:txBody>
          <a:bodyPr/>
          <a:lstStyle/>
          <a:p>
            <a:pPr eaLnBrk="0" hangingPunct="0"/>
            <a:endParaRPr lang="tr-TR"/>
          </a:p>
        </p:txBody>
      </p:sp>
      <p:sp>
        <p:nvSpPr>
          <p:cNvPr id="23561" name="Rectangle 9"/>
          <p:cNvSpPr>
            <a:spLocks noChangeArrowheads="1"/>
          </p:cNvSpPr>
          <p:nvPr/>
        </p:nvSpPr>
        <p:spPr bwMode="auto">
          <a:xfrm>
            <a:off x="2286000" y="2143125"/>
            <a:ext cx="5322888" cy="3335338"/>
          </a:xfrm>
          <a:prstGeom prst="rect">
            <a:avLst/>
          </a:prstGeom>
          <a:solidFill>
            <a:srgbClr val="EEF1F4"/>
          </a:solidFill>
          <a:ln w="150813">
            <a:solidFill>
              <a:srgbClr val="EEF1F4"/>
            </a:solidFill>
            <a:miter lim="800000"/>
            <a:headEnd/>
            <a:tailEnd/>
          </a:ln>
        </p:spPr>
        <p:txBody>
          <a:bodyPr/>
          <a:lstStyle/>
          <a:p>
            <a:pPr eaLnBrk="0" hangingPunct="0"/>
            <a:endParaRPr lang="tr-TR"/>
          </a:p>
        </p:txBody>
      </p:sp>
      <p:sp>
        <p:nvSpPr>
          <p:cNvPr id="23562" name="Rectangle 10"/>
          <p:cNvSpPr>
            <a:spLocks noChangeArrowheads="1"/>
          </p:cNvSpPr>
          <p:nvPr/>
        </p:nvSpPr>
        <p:spPr bwMode="auto">
          <a:xfrm>
            <a:off x="2286000" y="2143125"/>
            <a:ext cx="5322888" cy="3335338"/>
          </a:xfrm>
          <a:prstGeom prst="rect">
            <a:avLst/>
          </a:prstGeom>
          <a:solidFill>
            <a:srgbClr val="EDEFF3"/>
          </a:solidFill>
          <a:ln w="130175">
            <a:solidFill>
              <a:srgbClr val="EDEFF3"/>
            </a:solidFill>
            <a:miter lim="800000"/>
            <a:headEnd/>
            <a:tailEnd/>
          </a:ln>
        </p:spPr>
        <p:txBody>
          <a:bodyPr/>
          <a:lstStyle/>
          <a:p>
            <a:pPr eaLnBrk="0" hangingPunct="0"/>
            <a:endParaRPr lang="tr-TR"/>
          </a:p>
        </p:txBody>
      </p:sp>
      <p:sp>
        <p:nvSpPr>
          <p:cNvPr id="23563" name="Rectangle 11"/>
          <p:cNvSpPr>
            <a:spLocks noChangeArrowheads="1"/>
          </p:cNvSpPr>
          <p:nvPr/>
        </p:nvSpPr>
        <p:spPr bwMode="auto">
          <a:xfrm>
            <a:off x="2286000" y="2143125"/>
            <a:ext cx="5322888" cy="3335338"/>
          </a:xfrm>
          <a:prstGeom prst="rect">
            <a:avLst/>
          </a:prstGeom>
          <a:solidFill>
            <a:srgbClr val="EBEEF2"/>
          </a:solidFill>
          <a:ln w="107950">
            <a:solidFill>
              <a:srgbClr val="EBEEF2"/>
            </a:solidFill>
            <a:miter lim="800000"/>
            <a:headEnd/>
            <a:tailEnd/>
          </a:ln>
        </p:spPr>
        <p:txBody>
          <a:bodyPr/>
          <a:lstStyle/>
          <a:p>
            <a:pPr eaLnBrk="0" hangingPunct="0"/>
            <a:endParaRPr lang="tr-TR"/>
          </a:p>
        </p:txBody>
      </p:sp>
      <p:sp>
        <p:nvSpPr>
          <p:cNvPr id="23564" name="Rectangle 12"/>
          <p:cNvSpPr>
            <a:spLocks noChangeArrowheads="1"/>
          </p:cNvSpPr>
          <p:nvPr/>
        </p:nvSpPr>
        <p:spPr bwMode="auto">
          <a:xfrm>
            <a:off x="2286000" y="2143125"/>
            <a:ext cx="5322888" cy="3335338"/>
          </a:xfrm>
          <a:prstGeom prst="rect">
            <a:avLst/>
          </a:prstGeom>
          <a:solidFill>
            <a:srgbClr val="EAECF1"/>
          </a:solidFill>
          <a:ln w="87313">
            <a:solidFill>
              <a:srgbClr val="EAECF1"/>
            </a:solidFill>
            <a:miter lim="800000"/>
            <a:headEnd/>
            <a:tailEnd/>
          </a:ln>
        </p:spPr>
        <p:txBody>
          <a:bodyPr/>
          <a:lstStyle/>
          <a:p>
            <a:pPr eaLnBrk="0" hangingPunct="0"/>
            <a:endParaRPr lang="tr-TR"/>
          </a:p>
        </p:txBody>
      </p:sp>
      <p:sp>
        <p:nvSpPr>
          <p:cNvPr id="23565" name="Rectangle 13"/>
          <p:cNvSpPr>
            <a:spLocks noChangeArrowheads="1"/>
          </p:cNvSpPr>
          <p:nvPr/>
        </p:nvSpPr>
        <p:spPr bwMode="auto">
          <a:xfrm>
            <a:off x="2286000" y="2143125"/>
            <a:ext cx="5322888" cy="3335338"/>
          </a:xfrm>
          <a:prstGeom prst="rect">
            <a:avLst/>
          </a:prstGeom>
          <a:solidFill>
            <a:srgbClr val="E9EBF0"/>
          </a:solidFill>
          <a:ln w="65088">
            <a:solidFill>
              <a:srgbClr val="E9EBF0"/>
            </a:solidFill>
            <a:miter lim="800000"/>
            <a:headEnd/>
            <a:tailEnd/>
          </a:ln>
        </p:spPr>
        <p:txBody>
          <a:bodyPr/>
          <a:lstStyle/>
          <a:p>
            <a:pPr eaLnBrk="0" hangingPunct="0"/>
            <a:endParaRPr lang="tr-TR"/>
          </a:p>
        </p:txBody>
      </p:sp>
      <p:sp>
        <p:nvSpPr>
          <p:cNvPr id="23566" name="Rectangle 14"/>
          <p:cNvSpPr>
            <a:spLocks noChangeArrowheads="1"/>
          </p:cNvSpPr>
          <p:nvPr/>
        </p:nvSpPr>
        <p:spPr bwMode="auto">
          <a:xfrm>
            <a:off x="2286000" y="2143125"/>
            <a:ext cx="5322888" cy="3335338"/>
          </a:xfrm>
          <a:prstGeom prst="rect">
            <a:avLst/>
          </a:prstGeom>
          <a:solidFill>
            <a:srgbClr val="E7EAEF"/>
          </a:solidFill>
          <a:ln w="42863">
            <a:solidFill>
              <a:srgbClr val="E7EAEF"/>
            </a:solidFill>
            <a:miter lim="800000"/>
            <a:headEnd/>
            <a:tailEnd/>
          </a:ln>
        </p:spPr>
        <p:txBody>
          <a:bodyPr/>
          <a:lstStyle/>
          <a:p>
            <a:pPr eaLnBrk="0" hangingPunct="0"/>
            <a:endParaRPr lang="tr-TR"/>
          </a:p>
        </p:txBody>
      </p:sp>
      <p:sp>
        <p:nvSpPr>
          <p:cNvPr id="23567" name="Rectangle 15"/>
          <p:cNvSpPr>
            <a:spLocks noChangeArrowheads="1"/>
          </p:cNvSpPr>
          <p:nvPr/>
        </p:nvSpPr>
        <p:spPr bwMode="auto">
          <a:xfrm>
            <a:off x="2286000" y="2143125"/>
            <a:ext cx="5322888" cy="3335338"/>
          </a:xfrm>
          <a:prstGeom prst="rect">
            <a:avLst/>
          </a:prstGeom>
          <a:solidFill>
            <a:srgbClr val="E6E9EF"/>
          </a:solidFill>
          <a:ln w="22225">
            <a:solidFill>
              <a:srgbClr val="E6E9EF"/>
            </a:solidFill>
            <a:miter lim="800000"/>
            <a:headEnd/>
            <a:tailEnd/>
          </a:ln>
        </p:spPr>
        <p:txBody>
          <a:bodyPr/>
          <a:lstStyle/>
          <a:p>
            <a:pPr eaLnBrk="0" hangingPunct="0"/>
            <a:endParaRPr lang="tr-TR"/>
          </a:p>
        </p:txBody>
      </p:sp>
      <p:sp>
        <p:nvSpPr>
          <p:cNvPr id="18" name="Line 16"/>
          <p:cNvSpPr>
            <a:spLocks noChangeShapeType="1"/>
          </p:cNvSpPr>
          <p:nvPr/>
        </p:nvSpPr>
        <p:spPr bwMode="auto">
          <a:xfrm flipH="1">
            <a:off x="5327700" y="5805264"/>
            <a:ext cx="252412" cy="3175"/>
          </a:xfrm>
          <a:prstGeom prst="line">
            <a:avLst/>
          </a:prstGeom>
          <a:noFill/>
          <a:ln w="22225">
            <a:solidFill>
              <a:srgbClr val="000000"/>
            </a:solidFill>
            <a:round/>
            <a:headEnd type="stealth" w="med" len="med"/>
            <a:tailEnd/>
          </a:ln>
        </p:spPr>
        <p:txBody>
          <a:bodyPr/>
          <a:lstStyle/>
          <a:p>
            <a:endParaRPr lang="tr-TR"/>
          </a:p>
        </p:txBody>
      </p:sp>
      <p:sp>
        <p:nvSpPr>
          <p:cNvPr id="23569" name="Rectangle 17"/>
          <p:cNvSpPr>
            <a:spLocks noChangeArrowheads="1"/>
          </p:cNvSpPr>
          <p:nvPr/>
        </p:nvSpPr>
        <p:spPr bwMode="auto">
          <a:xfrm>
            <a:off x="2198688" y="2043113"/>
            <a:ext cx="5322887" cy="3336925"/>
          </a:xfrm>
          <a:prstGeom prst="rect">
            <a:avLst/>
          </a:prstGeom>
          <a:solidFill>
            <a:srgbClr val="FFFFFF"/>
          </a:solidFill>
          <a:ln w="9525">
            <a:noFill/>
            <a:miter lim="800000"/>
            <a:headEnd/>
            <a:tailEnd/>
          </a:ln>
        </p:spPr>
        <p:txBody>
          <a:bodyPr/>
          <a:lstStyle/>
          <a:p>
            <a:pPr eaLnBrk="0" hangingPunct="0"/>
            <a:endParaRPr lang="tr-TR"/>
          </a:p>
        </p:txBody>
      </p:sp>
      <p:sp>
        <p:nvSpPr>
          <p:cNvPr id="20" name="Line 18"/>
          <p:cNvSpPr>
            <a:spLocks noChangeShapeType="1"/>
          </p:cNvSpPr>
          <p:nvPr/>
        </p:nvSpPr>
        <p:spPr bwMode="auto">
          <a:xfrm>
            <a:off x="2025650" y="3284538"/>
            <a:ext cx="1588" cy="255587"/>
          </a:xfrm>
          <a:prstGeom prst="line">
            <a:avLst/>
          </a:prstGeom>
          <a:noFill/>
          <a:ln w="22225">
            <a:solidFill>
              <a:srgbClr val="000000"/>
            </a:solidFill>
            <a:round/>
            <a:headEnd type="stealth" w="med" len="med"/>
            <a:tailEnd/>
          </a:ln>
        </p:spPr>
        <p:txBody>
          <a:bodyPr/>
          <a:lstStyle/>
          <a:p>
            <a:endParaRPr lang="tr-TR"/>
          </a:p>
        </p:txBody>
      </p:sp>
      <p:sp>
        <p:nvSpPr>
          <p:cNvPr id="23571" name="Freeform 19"/>
          <p:cNvSpPr>
            <a:spLocks/>
          </p:cNvSpPr>
          <p:nvPr/>
        </p:nvSpPr>
        <p:spPr bwMode="auto">
          <a:xfrm>
            <a:off x="2179638" y="2043113"/>
            <a:ext cx="5322887" cy="3336925"/>
          </a:xfrm>
          <a:custGeom>
            <a:avLst/>
            <a:gdLst>
              <a:gd name="T0" fmla="*/ 0 w 3353"/>
              <a:gd name="T1" fmla="*/ 0 h 2102"/>
              <a:gd name="T2" fmla="*/ 0 w 3353"/>
              <a:gd name="T3" fmla="*/ 2102 h 2102"/>
              <a:gd name="T4" fmla="*/ 3353 w 3353"/>
              <a:gd name="T5" fmla="*/ 2102 h 2102"/>
              <a:gd name="T6" fmla="*/ 0 60000 65536"/>
              <a:gd name="T7" fmla="*/ 0 60000 65536"/>
              <a:gd name="T8" fmla="*/ 0 60000 65536"/>
              <a:gd name="T9" fmla="*/ 0 w 3353"/>
              <a:gd name="T10" fmla="*/ 0 h 2102"/>
              <a:gd name="T11" fmla="*/ 3353 w 3353"/>
              <a:gd name="T12" fmla="*/ 2102 h 2102"/>
            </a:gdLst>
            <a:ahLst/>
            <a:cxnLst>
              <a:cxn ang="T6">
                <a:pos x="T0" y="T1"/>
              </a:cxn>
              <a:cxn ang="T7">
                <a:pos x="T2" y="T3"/>
              </a:cxn>
              <a:cxn ang="T8">
                <a:pos x="T4" y="T5"/>
              </a:cxn>
            </a:cxnLst>
            <a:rect l="T9" t="T10" r="T11" b="T12"/>
            <a:pathLst>
              <a:path w="3353" h="2102">
                <a:moveTo>
                  <a:pt x="0" y="0"/>
                </a:moveTo>
                <a:lnTo>
                  <a:pt x="0" y="2102"/>
                </a:lnTo>
                <a:lnTo>
                  <a:pt x="3353" y="2102"/>
                </a:lnTo>
              </a:path>
            </a:pathLst>
          </a:custGeom>
          <a:noFill/>
          <a:ln w="22225">
            <a:solidFill>
              <a:srgbClr val="000000"/>
            </a:solidFill>
            <a:prstDash val="solid"/>
            <a:round/>
            <a:headEnd/>
            <a:tailEnd/>
          </a:ln>
        </p:spPr>
        <p:txBody>
          <a:bodyPr/>
          <a:lstStyle/>
          <a:p>
            <a:endParaRPr lang="tr-TR"/>
          </a:p>
        </p:txBody>
      </p:sp>
      <p:sp>
        <p:nvSpPr>
          <p:cNvPr id="22" name="Rectangle 20"/>
          <p:cNvSpPr>
            <a:spLocks noChangeArrowheads="1"/>
          </p:cNvSpPr>
          <p:nvPr/>
        </p:nvSpPr>
        <p:spPr bwMode="auto">
          <a:xfrm>
            <a:off x="2524125" y="1597025"/>
            <a:ext cx="3067050" cy="261938"/>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Esnek olmayan arz eğrisi (&lt;1)</a:t>
            </a:r>
            <a:endParaRPr lang="en-US"/>
          </a:p>
        </p:txBody>
      </p:sp>
      <p:grpSp>
        <p:nvGrpSpPr>
          <p:cNvPr id="2" name="Group 21"/>
          <p:cNvGrpSpPr>
            <a:grpSpLocks/>
          </p:cNvGrpSpPr>
          <p:nvPr/>
        </p:nvGrpSpPr>
        <p:grpSpPr bwMode="auto">
          <a:xfrm>
            <a:off x="1830388" y="2992438"/>
            <a:ext cx="4111624" cy="2927349"/>
            <a:chOff x="1141" y="1739"/>
            <a:chExt cx="2590" cy="1844"/>
          </a:xfrm>
        </p:grpSpPr>
        <p:sp>
          <p:nvSpPr>
            <p:cNvPr id="23596" name="Freeform 22"/>
            <p:cNvSpPr>
              <a:spLocks/>
            </p:cNvSpPr>
            <p:nvPr/>
          </p:nvSpPr>
          <p:spPr bwMode="auto">
            <a:xfrm>
              <a:off x="1373" y="1817"/>
              <a:ext cx="2086" cy="1426"/>
            </a:xfrm>
            <a:custGeom>
              <a:avLst/>
              <a:gdLst>
                <a:gd name="T0" fmla="*/ 2086 w 2086"/>
                <a:gd name="T1" fmla="*/ 1426 h 1426"/>
                <a:gd name="T2" fmla="*/ 2086 w 2086"/>
                <a:gd name="T3" fmla="*/ 0 h 1426"/>
                <a:gd name="T4" fmla="*/ 0 w 2086"/>
                <a:gd name="T5" fmla="*/ 0 h 1426"/>
                <a:gd name="T6" fmla="*/ 0 60000 65536"/>
                <a:gd name="T7" fmla="*/ 0 60000 65536"/>
                <a:gd name="T8" fmla="*/ 0 60000 65536"/>
                <a:gd name="T9" fmla="*/ 0 w 2086"/>
                <a:gd name="T10" fmla="*/ 0 h 1426"/>
                <a:gd name="T11" fmla="*/ 2086 w 2086"/>
                <a:gd name="T12" fmla="*/ 1426 h 1426"/>
              </a:gdLst>
              <a:ahLst/>
              <a:cxnLst>
                <a:cxn ang="T6">
                  <a:pos x="T0" y="T1"/>
                </a:cxn>
                <a:cxn ang="T7">
                  <a:pos x="T2" y="T3"/>
                </a:cxn>
                <a:cxn ang="T8">
                  <a:pos x="T4" y="T5"/>
                </a:cxn>
              </a:cxnLst>
              <a:rect l="T9" t="T10" r="T11" b="T12"/>
              <a:pathLst>
                <a:path w="2086" h="1426">
                  <a:moveTo>
                    <a:pt x="2086" y="1426"/>
                  </a:moveTo>
                  <a:lnTo>
                    <a:pt x="2086" y="0"/>
                  </a:lnTo>
                  <a:lnTo>
                    <a:pt x="0" y="0"/>
                  </a:lnTo>
                </a:path>
              </a:pathLst>
            </a:custGeom>
            <a:noFill/>
            <a:ln w="22225" cap="flat">
              <a:solidFill>
                <a:schemeClr val="tx1"/>
              </a:solidFill>
              <a:prstDash val="sysDot"/>
              <a:round/>
              <a:headEnd/>
              <a:tailEnd/>
            </a:ln>
          </p:spPr>
          <p:txBody>
            <a:bodyPr/>
            <a:lstStyle/>
            <a:p>
              <a:endParaRPr lang="tr-TR"/>
            </a:p>
          </p:txBody>
        </p:sp>
        <p:sp>
          <p:nvSpPr>
            <p:cNvPr id="23597" name="Rectangle 23"/>
            <p:cNvSpPr>
              <a:spLocks noChangeArrowheads="1"/>
            </p:cNvSpPr>
            <p:nvPr/>
          </p:nvSpPr>
          <p:spPr bwMode="auto">
            <a:xfrm>
              <a:off x="3503" y="3420"/>
              <a:ext cx="228"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110</a:t>
              </a:r>
              <a:endParaRPr lang="en-US" dirty="0"/>
            </a:p>
          </p:txBody>
        </p:sp>
        <p:sp>
          <p:nvSpPr>
            <p:cNvPr id="23598" name="Rectangle 24"/>
            <p:cNvSpPr>
              <a:spLocks noChangeArrowheads="1"/>
            </p:cNvSpPr>
            <p:nvPr/>
          </p:nvSpPr>
          <p:spPr bwMode="auto">
            <a:xfrm>
              <a:off x="1141" y="1739"/>
              <a:ext cx="192"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   </a:t>
              </a:r>
              <a:r>
                <a:rPr lang="en-US" sz="1700">
                  <a:solidFill>
                    <a:srgbClr val="000000"/>
                  </a:solidFill>
                  <a:latin typeface="Arial" pitchFamily="34" charset="0"/>
                </a:rPr>
                <a:t>5</a:t>
              </a:r>
              <a:endParaRPr lang="en-US"/>
            </a:p>
          </p:txBody>
        </p:sp>
      </p:grpSp>
      <p:grpSp>
        <p:nvGrpSpPr>
          <p:cNvPr id="3" name="Group 25"/>
          <p:cNvGrpSpPr>
            <a:grpSpLocks/>
          </p:cNvGrpSpPr>
          <p:nvPr/>
        </p:nvGrpSpPr>
        <p:grpSpPr bwMode="auto">
          <a:xfrm>
            <a:off x="1958329" y="3519486"/>
            <a:ext cx="3333751" cy="2430461"/>
            <a:chOff x="1222" y="2071"/>
            <a:chExt cx="2100" cy="1531"/>
          </a:xfrm>
        </p:grpSpPr>
        <p:sp>
          <p:nvSpPr>
            <p:cNvPr id="23593" name="Freeform 26"/>
            <p:cNvSpPr>
              <a:spLocks/>
            </p:cNvSpPr>
            <p:nvPr/>
          </p:nvSpPr>
          <p:spPr bwMode="auto">
            <a:xfrm>
              <a:off x="1373" y="2104"/>
              <a:ext cx="1908" cy="1139"/>
            </a:xfrm>
            <a:custGeom>
              <a:avLst/>
              <a:gdLst>
                <a:gd name="T0" fmla="*/ 1908 w 1908"/>
                <a:gd name="T1" fmla="*/ 1139 h 1139"/>
                <a:gd name="T2" fmla="*/ 1908 w 1908"/>
                <a:gd name="T3" fmla="*/ 0 h 1139"/>
                <a:gd name="T4" fmla="*/ 0 w 1908"/>
                <a:gd name="T5" fmla="*/ 0 h 1139"/>
                <a:gd name="T6" fmla="*/ 0 60000 65536"/>
                <a:gd name="T7" fmla="*/ 0 60000 65536"/>
                <a:gd name="T8" fmla="*/ 0 60000 65536"/>
                <a:gd name="T9" fmla="*/ 0 w 1908"/>
                <a:gd name="T10" fmla="*/ 0 h 1139"/>
                <a:gd name="T11" fmla="*/ 1908 w 1908"/>
                <a:gd name="T12" fmla="*/ 1139 h 1139"/>
              </a:gdLst>
              <a:ahLst/>
              <a:cxnLst>
                <a:cxn ang="T6">
                  <a:pos x="T0" y="T1"/>
                </a:cxn>
                <a:cxn ang="T7">
                  <a:pos x="T2" y="T3"/>
                </a:cxn>
                <a:cxn ang="T8">
                  <a:pos x="T4" y="T5"/>
                </a:cxn>
              </a:cxnLst>
              <a:rect l="T9" t="T10" r="T11" b="T12"/>
              <a:pathLst>
                <a:path w="1908" h="1139">
                  <a:moveTo>
                    <a:pt x="1908" y="1139"/>
                  </a:moveTo>
                  <a:lnTo>
                    <a:pt x="1908" y="0"/>
                  </a:lnTo>
                  <a:lnTo>
                    <a:pt x="0" y="0"/>
                  </a:lnTo>
                </a:path>
              </a:pathLst>
            </a:custGeom>
            <a:noFill/>
            <a:ln w="22225" cap="flat">
              <a:solidFill>
                <a:schemeClr val="tx1"/>
              </a:solidFill>
              <a:prstDash val="sysDot"/>
              <a:round/>
              <a:headEnd/>
              <a:tailEnd/>
            </a:ln>
          </p:spPr>
          <p:txBody>
            <a:bodyPr/>
            <a:lstStyle/>
            <a:p>
              <a:endParaRPr lang="tr-TR"/>
            </a:p>
          </p:txBody>
        </p:sp>
        <p:sp>
          <p:nvSpPr>
            <p:cNvPr id="23594" name="Rectangle 27"/>
            <p:cNvSpPr>
              <a:spLocks noChangeArrowheads="1"/>
            </p:cNvSpPr>
            <p:nvPr/>
          </p:nvSpPr>
          <p:spPr bwMode="auto">
            <a:xfrm>
              <a:off x="3094" y="3439"/>
              <a:ext cx="228"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100</a:t>
              </a:r>
              <a:endParaRPr lang="en-US" dirty="0"/>
            </a:p>
          </p:txBody>
        </p:sp>
        <p:sp>
          <p:nvSpPr>
            <p:cNvPr id="23595" name="Rectangle 28"/>
            <p:cNvSpPr>
              <a:spLocks noChangeArrowheads="1"/>
            </p:cNvSpPr>
            <p:nvPr/>
          </p:nvSpPr>
          <p:spPr bwMode="auto">
            <a:xfrm>
              <a:off x="1222" y="2071"/>
              <a:ext cx="76" cy="163"/>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4</a:t>
              </a:r>
              <a:endParaRPr lang="en-US"/>
            </a:p>
          </p:txBody>
        </p:sp>
      </p:grpSp>
      <p:sp>
        <p:nvSpPr>
          <p:cNvPr id="23575" name="Rectangle 29"/>
          <p:cNvSpPr>
            <a:spLocks noChangeArrowheads="1"/>
          </p:cNvSpPr>
          <p:nvPr/>
        </p:nvSpPr>
        <p:spPr bwMode="auto">
          <a:xfrm>
            <a:off x="6804248" y="5589240"/>
            <a:ext cx="642937" cy="261938"/>
          </a:xfrm>
          <a:prstGeom prst="rect">
            <a:avLst/>
          </a:prstGeom>
          <a:noFill/>
          <a:ln w="9525">
            <a:noFill/>
            <a:miter lim="800000"/>
            <a:headEnd/>
            <a:tailEnd/>
          </a:ln>
        </p:spPr>
        <p:txBody>
          <a:bodyPr wrap="none" lIns="0" tIns="0" rIns="0" bIns="0">
            <a:spAutoFit/>
          </a:bodyPr>
          <a:lstStyle/>
          <a:p>
            <a:pPr eaLnBrk="0" hangingPunct="0"/>
            <a:r>
              <a:rPr lang="tr-TR" sz="1700" b="1" dirty="0">
                <a:solidFill>
                  <a:srgbClr val="000000"/>
                </a:solidFill>
                <a:latin typeface="Arial" pitchFamily="34" charset="0"/>
              </a:rPr>
              <a:t>Miktar</a:t>
            </a:r>
            <a:endParaRPr lang="en-US" dirty="0"/>
          </a:p>
        </p:txBody>
      </p:sp>
      <p:sp>
        <p:nvSpPr>
          <p:cNvPr id="23576" name="Rectangle 30"/>
          <p:cNvSpPr>
            <a:spLocks noChangeArrowheads="1"/>
          </p:cNvSpPr>
          <p:nvPr/>
        </p:nvSpPr>
        <p:spPr bwMode="auto">
          <a:xfrm>
            <a:off x="1966913" y="5690518"/>
            <a:ext cx="120650" cy="258762"/>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0</a:t>
            </a:r>
            <a:endParaRPr lang="en-US" dirty="0"/>
          </a:p>
        </p:txBody>
      </p:sp>
      <p:grpSp>
        <p:nvGrpSpPr>
          <p:cNvPr id="4" name="Group 31"/>
          <p:cNvGrpSpPr>
            <a:grpSpLocks/>
          </p:cNvGrpSpPr>
          <p:nvPr/>
        </p:nvGrpSpPr>
        <p:grpSpPr bwMode="auto">
          <a:xfrm>
            <a:off x="769938" y="3413125"/>
            <a:ext cx="1298575" cy="1250950"/>
            <a:chOff x="473" y="2004"/>
            <a:chExt cx="818" cy="788"/>
          </a:xfrm>
        </p:grpSpPr>
        <p:sp>
          <p:nvSpPr>
            <p:cNvPr id="23587" name="Line 32"/>
            <p:cNvSpPr>
              <a:spLocks noChangeShapeType="1"/>
            </p:cNvSpPr>
            <p:nvPr/>
          </p:nvSpPr>
          <p:spPr bwMode="auto">
            <a:xfrm flipV="1">
              <a:off x="882" y="2004"/>
              <a:ext cx="328" cy="276"/>
            </a:xfrm>
            <a:prstGeom prst="line">
              <a:avLst/>
            </a:prstGeom>
            <a:noFill/>
            <a:ln w="22225">
              <a:solidFill>
                <a:srgbClr val="000000"/>
              </a:solidFill>
              <a:round/>
              <a:headEnd/>
              <a:tailEnd/>
            </a:ln>
          </p:spPr>
          <p:txBody>
            <a:bodyPr/>
            <a:lstStyle/>
            <a:p>
              <a:endParaRPr lang="tr-TR"/>
            </a:p>
          </p:txBody>
        </p:sp>
        <p:grpSp>
          <p:nvGrpSpPr>
            <p:cNvPr id="6" name="Group 33"/>
            <p:cNvGrpSpPr>
              <a:grpSpLocks/>
            </p:cNvGrpSpPr>
            <p:nvPr/>
          </p:nvGrpSpPr>
          <p:grpSpPr bwMode="auto">
            <a:xfrm>
              <a:off x="473" y="2267"/>
              <a:ext cx="818" cy="525"/>
              <a:chOff x="473" y="2267"/>
              <a:chExt cx="818" cy="525"/>
            </a:xfrm>
          </p:grpSpPr>
          <p:sp>
            <p:nvSpPr>
              <p:cNvPr id="23589" name="Rectangle 34"/>
              <p:cNvSpPr>
                <a:spLocks noChangeArrowheads="1"/>
              </p:cNvSpPr>
              <p:nvPr/>
            </p:nvSpPr>
            <p:spPr bwMode="auto">
              <a:xfrm>
                <a:off x="473" y="2267"/>
                <a:ext cx="818" cy="525"/>
              </a:xfrm>
              <a:prstGeom prst="rect">
                <a:avLst/>
              </a:prstGeom>
              <a:solidFill>
                <a:srgbClr val="E1E5E9"/>
              </a:solidFill>
              <a:ln w="9525">
                <a:noFill/>
                <a:miter lim="800000"/>
                <a:headEnd/>
                <a:tailEnd/>
              </a:ln>
            </p:spPr>
            <p:txBody>
              <a:bodyPr/>
              <a:lstStyle/>
              <a:p>
                <a:pPr eaLnBrk="0" hangingPunct="0"/>
                <a:endParaRPr lang="tr-TR"/>
              </a:p>
            </p:txBody>
          </p:sp>
          <p:sp>
            <p:nvSpPr>
              <p:cNvPr id="23590" name="Rectangle 35"/>
              <p:cNvSpPr>
                <a:spLocks noChangeArrowheads="1"/>
              </p:cNvSpPr>
              <p:nvPr/>
            </p:nvSpPr>
            <p:spPr bwMode="auto">
              <a:xfrm>
                <a:off x="528" y="2284"/>
                <a:ext cx="589" cy="165"/>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1. </a:t>
                </a:r>
                <a:r>
                  <a:rPr lang="tr-TR" sz="1700">
                    <a:solidFill>
                      <a:srgbClr val="000000"/>
                    </a:solidFill>
                    <a:latin typeface="Arial" pitchFamily="34" charset="0"/>
                  </a:rPr>
                  <a:t>%25’lik</a:t>
                </a:r>
                <a:endParaRPr lang="en-US"/>
              </a:p>
            </p:txBody>
          </p:sp>
          <p:sp>
            <p:nvSpPr>
              <p:cNvPr id="23591" name="Rectangle 36"/>
              <p:cNvSpPr>
                <a:spLocks noChangeArrowheads="1"/>
              </p:cNvSpPr>
              <p:nvPr/>
            </p:nvSpPr>
            <p:spPr bwMode="auto">
              <a:xfrm>
                <a:off x="528" y="2451"/>
                <a:ext cx="443"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bir fiyat</a:t>
                </a:r>
                <a:endParaRPr lang="en-US"/>
              </a:p>
            </p:txBody>
          </p:sp>
          <p:sp>
            <p:nvSpPr>
              <p:cNvPr id="23592" name="Rectangle 37"/>
              <p:cNvSpPr>
                <a:spLocks noChangeArrowheads="1"/>
              </p:cNvSpPr>
              <p:nvPr/>
            </p:nvSpPr>
            <p:spPr bwMode="auto">
              <a:xfrm>
                <a:off x="528" y="2617"/>
                <a:ext cx="498"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artışı</a:t>
                </a:r>
                <a:r>
                  <a:rPr lang="en-US" sz="1700">
                    <a:solidFill>
                      <a:srgbClr val="000000"/>
                    </a:solidFill>
                    <a:latin typeface="Arial" pitchFamily="34" charset="0"/>
                  </a:rPr>
                  <a:t>. . .</a:t>
                </a:r>
                <a:endParaRPr lang="en-US"/>
              </a:p>
            </p:txBody>
          </p:sp>
        </p:grpSp>
      </p:grpSp>
      <p:sp>
        <p:nvSpPr>
          <p:cNvPr id="23578" name="Rectangle 38"/>
          <p:cNvSpPr>
            <a:spLocks noChangeArrowheads="1"/>
          </p:cNvSpPr>
          <p:nvPr/>
        </p:nvSpPr>
        <p:spPr bwMode="auto">
          <a:xfrm>
            <a:off x="1519238" y="2065338"/>
            <a:ext cx="509587" cy="261937"/>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Fiyat</a:t>
            </a:r>
            <a:endParaRPr lang="en-US"/>
          </a:p>
        </p:txBody>
      </p:sp>
      <p:grpSp>
        <p:nvGrpSpPr>
          <p:cNvPr id="7" name="Group 39"/>
          <p:cNvGrpSpPr>
            <a:grpSpLocks/>
          </p:cNvGrpSpPr>
          <p:nvPr/>
        </p:nvGrpSpPr>
        <p:grpSpPr bwMode="auto">
          <a:xfrm>
            <a:off x="2339752" y="5877272"/>
            <a:ext cx="5616574" cy="517525"/>
            <a:chOff x="1455" y="3418"/>
            <a:chExt cx="3538" cy="326"/>
          </a:xfrm>
        </p:grpSpPr>
        <p:sp>
          <p:nvSpPr>
            <p:cNvPr id="23583" name="Line 40"/>
            <p:cNvSpPr>
              <a:spLocks noChangeShapeType="1"/>
            </p:cNvSpPr>
            <p:nvPr/>
          </p:nvSpPr>
          <p:spPr bwMode="auto">
            <a:xfrm flipH="1">
              <a:off x="3213" y="3418"/>
              <a:ext cx="123" cy="163"/>
            </a:xfrm>
            <a:prstGeom prst="line">
              <a:avLst/>
            </a:prstGeom>
            <a:noFill/>
            <a:ln w="22225">
              <a:solidFill>
                <a:srgbClr val="000000"/>
              </a:solidFill>
              <a:round/>
              <a:headEnd/>
              <a:tailEnd/>
            </a:ln>
          </p:spPr>
          <p:txBody>
            <a:bodyPr/>
            <a:lstStyle/>
            <a:p>
              <a:endParaRPr lang="tr-TR"/>
            </a:p>
          </p:txBody>
        </p:sp>
        <p:grpSp>
          <p:nvGrpSpPr>
            <p:cNvPr id="8" name="Group 41"/>
            <p:cNvGrpSpPr>
              <a:grpSpLocks/>
            </p:cNvGrpSpPr>
            <p:nvPr/>
          </p:nvGrpSpPr>
          <p:grpSpPr bwMode="auto">
            <a:xfrm>
              <a:off x="1455" y="3556"/>
              <a:ext cx="3538" cy="188"/>
              <a:chOff x="1455" y="3556"/>
              <a:chExt cx="3538" cy="188"/>
            </a:xfrm>
          </p:grpSpPr>
          <p:sp>
            <p:nvSpPr>
              <p:cNvPr id="23585" name="Rectangle 42"/>
              <p:cNvSpPr>
                <a:spLocks noChangeArrowheads="1"/>
              </p:cNvSpPr>
              <p:nvPr/>
            </p:nvSpPr>
            <p:spPr bwMode="auto">
              <a:xfrm>
                <a:off x="1455" y="3556"/>
                <a:ext cx="3538" cy="180"/>
              </a:xfrm>
              <a:prstGeom prst="rect">
                <a:avLst/>
              </a:prstGeom>
              <a:solidFill>
                <a:srgbClr val="E1E5E9"/>
              </a:solidFill>
              <a:ln w="9525">
                <a:noFill/>
                <a:miter lim="800000"/>
                <a:headEnd/>
                <a:tailEnd/>
              </a:ln>
            </p:spPr>
            <p:txBody>
              <a:bodyPr/>
              <a:lstStyle/>
              <a:p>
                <a:pPr eaLnBrk="0" hangingPunct="0"/>
                <a:endParaRPr lang="tr-TR"/>
              </a:p>
            </p:txBody>
          </p:sp>
          <p:sp>
            <p:nvSpPr>
              <p:cNvPr id="23586" name="Rectangle 43"/>
              <p:cNvSpPr>
                <a:spLocks noChangeArrowheads="1"/>
              </p:cNvSpPr>
              <p:nvPr/>
            </p:nvSpPr>
            <p:spPr bwMode="auto">
              <a:xfrm>
                <a:off x="1490" y="3579"/>
                <a:ext cx="3498" cy="165"/>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2. . . . </a:t>
                </a:r>
                <a:r>
                  <a:rPr lang="tr-TR" sz="1700" dirty="0">
                    <a:solidFill>
                      <a:srgbClr val="000000"/>
                    </a:solidFill>
                    <a:latin typeface="Arial" pitchFamily="34" charset="0"/>
                  </a:rPr>
                  <a:t>arz edilen miktarda %10’luk bir artışa sebep oluyor</a:t>
                </a:r>
                <a:r>
                  <a:rPr lang="en-US" sz="1700" dirty="0">
                    <a:solidFill>
                      <a:srgbClr val="000000"/>
                    </a:solidFill>
                    <a:latin typeface="Arial" pitchFamily="34" charset="0"/>
                  </a:rPr>
                  <a:t>.</a:t>
                </a:r>
                <a:endParaRPr lang="en-US" dirty="0"/>
              </a:p>
            </p:txBody>
          </p:sp>
        </p:grpSp>
      </p:grpSp>
      <p:grpSp>
        <p:nvGrpSpPr>
          <p:cNvPr id="9" name="Group 44"/>
          <p:cNvGrpSpPr>
            <a:grpSpLocks/>
          </p:cNvGrpSpPr>
          <p:nvPr/>
        </p:nvGrpSpPr>
        <p:grpSpPr bwMode="auto">
          <a:xfrm>
            <a:off x="4535488" y="2598738"/>
            <a:ext cx="1692275" cy="2006600"/>
            <a:chOff x="2845" y="1491"/>
            <a:chExt cx="1066" cy="1264"/>
          </a:xfrm>
        </p:grpSpPr>
        <p:sp>
          <p:nvSpPr>
            <p:cNvPr id="23581" name="Line 45"/>
            <p:cNvSpPr>
              <a:spLocks noChangeShapeType="1"/>
            </p:cNvSpPr>
            <p:nvPr/>
          </p:nvSpPr>
          <p:spPr bwMode="auto">
            <a:xfrm flipH="1">
              <a:off x="2845" y="1491"/>
              <a:ext cx="832" cy="1264"/>
            </a:xfrm>
            <a:prstGeom prst="line">
              <a:avLst/>
            </a:prstGeom>
            <a:noFill/>
            <a:ln w="65088">
              <a:solidFill>
                <a:srgbClr val="004C9F"/>
              </a:solidFill>
              <a:round/>
              <a:headEnd/>
              <a:tailEnd/>
            </a:ln>
          </p:spPr>
          <p:txBody>
            <a:bodyPr/>
            <a:lstStyle/>
            <a:p>
              <a:endParaRPr lang="tr-TR"/>
            </a:p>
          </p:txBody>
        </p:sp>
        <p:sp>
          <p:nvSpPr>
            <p:cNvPr id="23582" name="Rectangle 46"/>
            <p:cNvSpPr>
              <a:spLocks noChangeArrowheads="1"/>
            </p:cNvSpPr>
            <p:nvPr/>
          </p:nvSpPr>
          <p:spPr bwMode="auto">
            <a:xfrm>
              <a:off x="3705" y="1496"/>
              <a:ext cx="206"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Arz</a:t>
              </a:r>
              <a:endParaRPr lang="en-US"/>
            </a:p>
          </p:txBody>
        </p:sp>
      </p:grpSp>
      <p:sp>
        <p:nvSpPr>
          <p:cNvPr id="48" name="Rectangle 3"/>
          <p:cNvSpPr>
            <a:spLocks noGrp="1" noChangeArrowheads="1"/>
          </p:cNvSpPr>
          <p:nvPr>
            <p:ph sz="quarter" idx="1"/>
          </p:nvPr>
        </p:nvSpPr>
        <p:spPr>
          <a:xfrm>
            <a:off x="301625" y="548680"/>
            <a:ext cx="8504238" cy="4830763"/>
          </a:xfrm>
        </p:spPr>
        <p:txBody>
          <a:bodyPr>
            <a:normAutofit/>
          </a:bodyPr>
          <a:lstStyle/>
          <a:p>
            <a:pPr marL="274320" indent="-274320" algn="just" fontAlgn="auto">
              <a:spcAft>
                <a:spcPts val="0"/>
              </a:spcAft>
              <a:buFont typeface="Wingdings 2"/>
              <a:buChar char=""/>
              <a:defRPr/>
            </a:pPr>
            <a:r>
              <a:rPr lang="tr-TR" b="1" dirty="0" smtClean="0"/>
              <a:t>Örn., </a:t>
            </a:r>
            <a:r>
              <a:rPr lang="tr-TR" sz="2200" dirty="0" smtClean="0"/>
              <a:t>sodanın fiyatındaki %20’lik bir artış arz edilen miktarı %5 arttırıyorsa, </a:t>
            </a:r>
          </a:p>
          <a:p>
            <a:pPr marL="274320" indent="-274320" fontAlgn="auto">
              <a:spcAft>
                <a:spcPts val="0"/>
              </a:spcAft>
              <a:buFont typeface="Wingdings 2"/>
              <a:buNone/>
              <a:defRPr/>
            </a:pPr>
            <a:r>
              <a:rPr lang="en-US" dirty="0"/>
              <a:t/>
            </a:r>
            <a:br>
              <a:rPr lang="en-US" dirty="0"/>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wipe(up)">
                                      <p:cBhvr>
                                        <p:cTn id="7" dur="500"/>
                                        <p:tgtEl>
                                          <p:spTgt spid="48">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8">
                                            <p:txEl>
                                              <p:pRg st="1" end="1"/>
                                            </p:txEl>
                                          </p:spTgt>
                                        </p:tgtEl>
                                        <p:attrNameLst>
                                          <p:attrName>style.visibility</p:attrName>
                                        </p:attrNameLst>
                                      </p:cBhvr>
                                      <p:to>
                                        <p:strVal val="visible"/>
                                      </p:to>
                                    </p:set>
                                    <p:animEffect transition="in" filter="wipe(up)">
                                      <p:cBhvr>
                                        <p:cTn id="11" dur="500"/>
                                        <p:tgtEl>
                                          <p:spTgt spid="48">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2000"/>
                            </p:stCondLst>
                            <p:childTnLst>
                              <p:par>
                                <p:cTn id="17" presetID="18" presetClass="entr" presetSubtype="3"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upRight)">
                                      <p:cBhvr>
                                        <p:cTn id="19" dur="500"/>
                                        <p:tgtEl>
                                          <p:spTgt spid="9"/>
                                        </p:tgtEl>
                                      </p:cBhvr>
                                    </p:animEffect>
                                  </p:childTnLst>
                                </p:cTn>
                              </p:par>
                            </p:childTnLst>
                          </p:cTn>
                        </p:par>
                        <p:par>
                          <p:cTn id="20" fill="hold">
                            <p:stCondLst>
                              <p:cond delay="2500"/>
                            </p:stCondLst>
                            <p:childTnLst>
                              <p:par>
                                <p:cTn id="21" presetID="18" presetClass="entr" presetSubtype="3"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upRigh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28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strVal val="4/3*#ppt_w"/>
                                          </p:val>
                                        </p:tav>
                                        <p:tav tm="100000">
                                          <p:val>
                                            <p:strVal val="#ppt_w"/>
                                          </p:val>
                                        </p:tav>
                                      </p:tavLst>
                                    </p:anim>
                                    <p:anim calcmode="lin" valueType="num">
                                      <p:cBhvr>
                                        <p:cTn id="29" dur="500" fill="hold"/>
                                        <p:tgtEl>
                                          <p:spTgt spid="20"/>
                                        </p:tgtEl>
                                        <p:attrNameLst>
                                          <p:attrName>ppt_h</p:attrName>
                                        </p:attrNameLst>
                                      </p:cBhvr>
                                      <p:tavLst>
                                        <p:tav tm="0">
                                          <p:val>
                                            <p:strVal val="4/3*#ppt_h"/>
                                          </p:val>
                                        </p:tav>
                                        <p:tav tm="100000">
                                          <p:val>
                                            <p:strVal val="#ppt_h"/>
                                          </p:val>
                                        </p:tav>
                                      </p:tavLst>
                                    </p:anim>
                                  </p:childTnLst>
                                </p:cTn>
                              </p:par>
                            </p:childTnLst>
                          </p:cTn>
                        </p:par>
                        <p:par>
                          <p:cTn id="30" fill="hold">
                            <p:stCondLst>
                              <p:cond delay="500"/>
                            </p:stCondLst>
                            <p:childTnLst>
                              <p:par>
                                <p:cTn id="31" presetID="18" presetClass="entr" presetSubtype="3"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strips(upRight)">
                                      <p:cBhvr>
                                        <p:cTn id="33" dur="500"/>
                                        <p:tgtEl>
                                          <p:spTgt spid="2"/>
                                        </p:tgtEl>
                                      </p:cBhvr>
                                    </p:animEffect>
                                  </p:childTnLst>
                                </p:cTn>
                              </p:par>
                            </p:childTnLst>
                          </p:cTn>
                        </p:par>
                        <p:par>
                          <p:cTn id="34" fill="hold">
                            <p:stCondLst>
                              <p:cond delay="1000"/>
                            </p:stCondLst>
                            <p:childTnLst>
                              <p:par>
                                <p:cTn id="35" presetID="22" presetClass="entr" presetSubtype="1"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up)">
                                      <p:cBhvr>
                                        <p:cTn id="37" dur="500"/>
                                        <p:tgtEl>
                                          <p:spTgt spid="4"/>
                                        </p:tgtEl>
                                      </p:cBhvr>
                                    </p:animEffect>
                                  </p:childTnLst>
                                </p:cTn>
                              </p:par>
                            </p:childTnLst>
                          </p:cTn>
                        </p:par>
                        <p:par>
                          <p:cTn id="38" fill="hold">
                            <p:stCondLst>
                              <p:cond delay="1500"/>
                            </p:stCondLst>
                            <p:childTnLst>
                              <p:par>
                                <p:cTn id="39" presetID="23" presetClass="entr" presetSubtype="28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strVal val="4/3*#ppt_w"/>
                                          </p:val>
                                        </p:tav>
                                        <p:tav tm="100000">
                                          <p:val>
                                            <p:strVal val="#ppt_w"/>
                                          </p:val>
                                        </p:tav>
                                      </p:tavLst>
                                    </p:anim>
                                    <p:anim calcmode="lin" valueType="num">
                                      <p:cBhvr>
                                        <p:cTn id="42" dur="500" fill="hold"/>
                                        <p:tgtEl>
                                          <p:spTgt spid="18"/>
                                        </p:tgtEl>
                                        <p:attrNameLst>
                                          <p:attrName>ppt_h</p:attrName>
                                        </p:attrNameLst>
                                      </p:cBhvr>
                                      <p:tavLst>
                                        <p:tav tm="0">
                                          <p:val>
                                            <p:strVal val="4/3*#ppt_h"/>
                                          </p:val>
                                        </p:tav>
                                        <p:tav tm="100000">
                                          <p:val>
                                            <p:strVal val="#ppt_h"/>
                                          </p:val>
                                        </p:tav>
                                      </p:tavLst>
                                    </p:anim>
                                  </p:childTnLst>
                                </p:cTn>
                              </p:par>
                            </p:childTnLst>
                          </p:cTn>
                        </p:par>
                        <p:par>
                          <p:cTn id="43" fill="hold">
                            <p:stCondLst>
                              <p:cond delay="2000"/>
                            </p:stCondLst>
                            <p:childTnLst>
                              <p:par>
                                <p:cTn id="44" presetID="22" presetClass="entr" presetSubtype="1"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p:bldP spid="48" grpId="0" uiExpand="1" build="p" bldLvl="2"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00CD8C8-FF9E-4B62-842B-BD4A82408E4D}" type="slidenum">
              <a:rPr lang="en-US"/>
              <a:pPr>
                <a:defRPr/>
              </a:pPr>
              <a:t>41</a:t>
            </a:fld>
            <a:endParaRPr lang="en-US"/>
          </a:p>
        </p:txBody>
      </p:sp>
      <p:sp>
        <p:nvSpPr>
          <p:cNvPr id="24581" name="Rectangle 5"/>
          <p:cNvSpPr>
            <a:spLocks noChangeArrowheads="1"/>
          </p:cNvSpPr>
          <p:nvPr/>
        </p:nvSpPr>
        <p:spPr bwMode="auto">
          <a:xfrm>
            <a:off x="2468563" y="2143125"/>
            <a:ext cx="5322887" cy="3336925"/>
          </a:xfrm>
          <a:prstGeom prst="rect">
            <a:avLst/>
          </a:prstGeom>
          <a:solidFill>
            <a:srgbClr val="F3F6F9"/>
          </a:solidFill>
          <a:ln w="238125">
            <a:solidFill>
              <a:srgbClr val="F3F6F9"/>
            </a:solidFill>
            <a:miter lim="800000"/>
            <a:headEnd/>
            <a:tailEnd/>
          </a:ln>
        </p:spPr>
        <p:txBody>
          <a:bodyPr/>
          <a:lstStyle/>
          <a:p>
            <a:pPr eaLnBrk="0" hangingPunct="0"/>
            <a:endParaRPr lang="tr-TR"/>
          </a:p>
        </p:txBody>
      </p:sp>
      <p:sp>
        <p:nvSpPr>
          <p:cNvPr id="24582" name="Rectangle 6"/>
          <p:cNvSpPr>
            <a:spLocks noChangeArrowheads="1"/>
          </p:cNvSpPr>
          <p:nvPr/>
        </p:nvSpPr>
        <p:spPr bwMode="auto">
          <a:xfrm>
            <a:off x="2468563" y="2143125"/>
            <a:ext cx="5322887" cy="3336925"/>
          </a:xfrm>
          <a:prstGeom prst="rect">
            <a:avLst/>
          </a:prstGeom>
          <a:solidFill>
            <a:srgbClr val="F2F4F8"/>
          </a:solidFill>
          <a:ln w="215900">
            <a:solidFill>
              <a:srgbClr val="F2F4F8"/>
            </a:solidFill>
            <a:miter lim="800000"/>
            <a:headEnd/>
            <a:tailEnd/>
          </a:ln>
        </p:spPr>
        <p:txBody>
          <a:bodyPr/>
          <a:lstStyle/>
          <a:p>
            <a:pPr eaLnBrk="0" hangingPunct="0"/>
            <a:endParaRPr lang="tr-TR"/>
          </a:p>
        </p:txBody>
      </p:sp>
      <p:sp>
        <p:nvSpPr>
          <p:cNvPr id="24583" name="Rectangle 7"/>
          <p:cNvSpPr>
            <a:spLocks noChangeArrowheads="1"/>
          </p:cNvSpPr>
          <p:nvPr/>
        </p:nvSpPr>
        <p:spPr bwMode="auto">
          <a:xfrm>
            <a:off x="2468563" y="2143125"/>
            <a:ext cx="5322887" cy="3336925"/>
          </a:xfrm>
          <a:prstGeom prst="rect">
            <a:avLst/>
          </a:prstGeom>
          <a:solidFill>
            <a:srgbClr val="F1F4F7"/>
          </a:solidFill>
          <a:ln w="195263">
            <a:solidFill>
              <a:srgbClr val="F1F4F7"/>
            </a:solidFill>
            <a:miter lim="800000"/>
            <a:headEnd/>
            <a:tailEnd/>
          </a:ln>
        </p:spPr>
        <p:txBody>
          <a:bodyPr/>
          <a:lstStyle/>
          <a:p>
            <a:pPr eaLnBrk="0" hangingPunct="0"/>
            <a:endParaRPr lang="tr-TR"/>
          </a:p>
        </p:txBody>
      </p:sp>
      <p:sp>
        <p:nvSpPr>
          <p:cNvPr id="24584" name="Rectangle 8"/>
          <p:cNvSpPr>
            <a:spLocks noChangeArrowheads="1"/>
          </p:cNvSpPr>
          <p:nvPr/>
        </p:nvSpPr>
        <p:spPr bwMode="auto">
          <a:xfrm>
            <a:off x="2468563" y="2143125"/>
            <a:ext cx="5322887" cy="3336925"/>
          </a:xfrm>
          <a:prstGeom prst="rect">
            <a:avLst/>
          </a:prstGeom>
          <a:solidFill>
            <a:srgbClr val="F0F2F5"/>
          </a:solidFill>
          <a:ln w="173038">
            <a:solidFill>
              <a:srgbClr val="F0F2F5"/>
            </a:solidFill>
            <a:miter lim="800000"/>
            <a:headEnd/>
            <a:tailEnd/>
          </a:ln>
        </p:spPr>
        <p:txBody>
          <a:bodyPr/>
          <a:lstStyle/>
          <a:p>
            <a:pPr eaLnBrk="0" hangingPunct="0"/>
            <a:endParaRPr lang="tr-TR"/>
          </a:p>
        </p:txBody>
      </p:sp>
      <p:sp>
        <p:nvSpPr>
          <p:cNvPr id="24585" name="Rectangle 9"/>
          <p:cNvSpPr>
            <a:spLocks noChangeArrowheads="1"/>
          </p:cNvSpPr>
          <p:nvPr/>
        </p:nvSpPr>
        <p:spPr bwMode="auto">
          <a:xfrm>
            <a:off x="2468563" y="2143125"/>
            <a:ext cx="5322887" cy="3336925"/>
          </a:xfrm>
          <a:prstGeom prst="rect">
            <a:avLst/>
          </a:prstGeom>
          <a:solidFill>
            <a:srgbClr val="EEF1F4"/>
          </a:solidFill>
          <a:ln w="150813">
            <a:solidFill>
              <a:srgbClr val="EEF1F4"/>
            </a:solidFill>
            <a:miter lim="800000"/>
            <a:headEnd/>
            <a:tailEnd/>
          </a:ln>
        </p:spPr>
        <p:txBody>
          <a:bodyPr/>
          <a:lstStyle/>
          <a:p>
            <a:pPr eaLnBrk="0" hangingPunct="0"/>
            <a:endParaRPr lang="tr-TR"/>
          </a:p>
        </p:txBody>
      </p:sp>
      <p:sp>
        <p:nvSpPr>
          <p:cNvPr id="24586" name="Rectangle 10"/>
          <p:cNvSpPr>
            <a:spLocks noChangeArrowheads="1"/>
          </p:cNvSpPr>
          <p:nvPr/>
        </p:nvSpPr>
        <p:spPr bwMode="auto">
          <a:xfrm>
            <a:off x="2468563" y="2143125"/>
            <a:ext cx="5322887" cy="3336925"/>
          </a:xfrm>
          <a:prstGeom prst="rect">
            <a:avLst/>
          </a:prstGeom>
          <a:solidFill>
            <a:srgbClr val="EDEFF3"/>
          </a:solidFill>
          <a:ln w="130175">
            <a:solidFill>
              <a:srgbClr val="EDEFF3"/>
            </a:solidFill>
            <a:miter lim="800000"/>
            <a:headEnd/>
            <a:tailEnd/>
          </a:ln>
        </p:spPr>
        <p:txBody>
          <a:bodyPr/>
          <a:lstStyle/>
          <a:p>
            <a:pPr eaLnBrk="0" hangingPunct="0"/>
            <a:endParaRPr lang="tr-TR"/>
          </a:p>
        </p:txBody>
      </p:sp>
      <p:sp>
        <p:nvSpPr>
          <p:cNvPr id="24587" name="Rectangle 11"/>
          <p:cNvSpPr>
            <a:spLocks noChangeArrowheads="1"/>
          </p:cNvSpPr>
          <p:nvPr/>
        </p:nvSpPr>
        <p:spPr bwMode="auto">
          <a:xfrm>
            <a:off x="2468563" y="2143125"/>
            <a:ext cx="5322887" cy="3336925"/>
          </a:xfrm>
          <a:prstGeom prst="rect">
            <a:avLst/>
          </a:prstGeom>
          <a:solidFill>
            <a:srgbClr val="EBEEF2"/>
          </a:solidFill>
          <a:ln w="107950">
            <a:solidFill>
              <a:srgbClr val="EBEEF2"/>
            </a:solidFill>
            <a:miter lim="800000"/>
            <a:headEnd/>
            <a:tailEnd/>
          </a:ln>
        </p:spPr>
        <p:txBody>
          <a:bodyPr/>
          <a:lstStyle/>
          <a:p>
            <a:pPr eaLnBrk="0" hangingPunct="0"/>
            <a:endParaRPr lang="tr-TR"/>
          </a:p>
        </p:txBody>
      </p:sp>
      <p:sp>
        <p:nvSpPr>
          <p:cNvPr id="24588" name="Rectangle 12"/>
          <p:cNvSpPr>
            <a:spLocks noChangeArrowheads="1"/>
          </p:cNvSpPr>
          <p:nvPr/>
        </p:nvSpPr>
        <p:spPr bwMode="auto">
          <a:xfrm>
            <a:off x="2468563" y="2143125"/>
            <a:ext cx="5322887" cy="3336925"/>
          </a:xfrm>
          <a:prstGeom prst="rect">
            <a:avLst/>
          </a:prstGeom>
          <a:solidFill>
            <a:srgbClr val="EAECF1"/>
          </a:solidFill>
          <a:ln w="87313">
            <a:solidFill>
              <a:srgbClr val="EAECF1"/>
            </a:solidFill>
            <a:miter lim="800000"/>
            <a:headEnd/>
            <a:tailEnd/>
          </a:ln>
        </p:spPr>
        <p:txBody>
          <a:bodyPr/>
          <a:lstStyle/>
          <a:p>
            <a:pPr eaLnBrk="0" hangingPunct="0"/>
            <a:endParaRPr lang="tr-TR"/>
          </a:p>
        </p:txBody>
      </p:sp>
      <p:sp>
        <p:nvSpPr>
          <p:cNvPr id="24589" name="Rectangle 13"/>
          <p:cNvSpPr>
            <a:spLocks noChangeArrowheads="1"/>
          </p:cNvSpPr>
          <p:nvPr/>
        </p:nvSpPr>
        <p:spPr bwMode="auto">
          <a:xfrm>
            <a:off x="2468563" y="2143125"/>
            <a:ext cx="5322887" cy="3336925"/>
          </a:xfrm>
          <a:prstGeom prst="rect">
            <a:avLst/>
          </a:prstGeom>
          <a:solidFill>
            <a:srgbClr val="E9EBF0"/>
          </a:solidFill>
          <a:ln w="65088">
            <a:solidFill>
              <a:srgbClr val="E9EBF0"/>
            </a:solidFill>
            <a:miter lim="800000"/>
            <a:headEnd/>
            <a:tailEnd/>
          </a:ln>
        </p:spPr>
        <p:txBody>
          <a:bodyPr/>
          <a:lstStyle/>
          <a:p>
            <a:pPr eaLnBrk="0" hangingPunct="0"/>
            <a:endParaRPr lang="tr-TR"/>
          </a:p>
        </p:txBody>
      </p:sp>
      <p:sp>
        <p:nvSpPr>
          <p:cNvPr id="24590" name="Rectangle 14"/>
          <p:cNvSpPr>
            <a:spLocks noChangeArrowheads="1"/>
          </p:cNvSpPr>
          <p:nvPr/>
        </p:nvSpPr>
        <p:spPr bwMode="auto">
          <a:xfrm>
            <a:off x="2468563" y="2143125"/>
            <a:ext cx="5322887" cy="3336925"/>
          </a:xfrm>
          <a:prstGeom prst="rect">
            <a:avLst/>
          </a:prstGeom>
          <a:solidFill>
            <a:srgbClr val="E7EAEF"/>
          </a:solidFill>
          <a:ln w="42863">
            <a:solidFill>
              <a:srgbClr val="E7EAEF"/>
            </a:solidFill>
            <a:miter lim="800000"/>
            <a:headEnd/>
            <a:tailEnd/>
          </a:ln>
        </p:spPr>
        <p:txBody>
          <a:bodyPr/>
          <a:lstStyle/>
          <a:p>
            <a:pPr eaLnBrk="0" hangingPunct="0"/>
            <a:endParaRPr lang="tr-TR"/>
          </a:p>
        </p:txBody>
      </p:sp>
      <p:sp>
        <p:nvSpPr>
          <p:cNvPr id="24591" name="Rectangle 15"/>
          <p:cNvSpPr>
            <a:spLocks noChangeArrowheads="1"/>
          </p:cNvSpPr>
          <p:nvPr/>
        </p:nvSpPr>
        <p:spPr bwMode="auto">
          <a:xfrm>
            <a:off x="2468563" y="2143125"/>
            <a:ext cx="5322887" cy="3336925"/>
          </a:xfrm>
          <a:prstGeom prst="rect">
            <a:avLst/>
          </a:prstGeom>
          <a:solidFill>
            <a:srgbClr val="E6E9EF"/>
          </a:solidFill>
          <a:ln w="22225">
            <a:solidFill>
              <a:srgbClr val="E6E9EF"/>
            </a:solidFill>
            <a:miter lim="800000"/>
            <a:headEnd/>
            <a:tailEnd/>
          </a:ln>
        </p:spPr>
        <p:txBody>
          <a:bodyPr/>
          <a:lstStyle/>
          <a:p>
            <a:pPr eaLnBrk="0" hangingPunct="0"/>
            <a:endParaRPr lang="tr-TR"/>
          </a:p>
        </p:txBody>
      </p:sp>
      <p:sp>
        <p:nvSpPr>
          <p:cNvPr id="24592" name="Rectangle 16"/>
          <p:cNvSpPr>
            <a:spLocks noChangeArrowheads="1"/>
          </p:cNvSpPr>
          <p:nvPr/>
        </p:nvSpPr>
        <p:spPr bwMode="auto">
          <a:xfrm>
            <a:off x="2360613" y="2044700"/>
            <a:ext cx="5322887" cy="3335338"/>
          </a:xfrm>
          <a:prstGeom prst="rect">
            <a:avLst/>
          </a:prstGeom>
          <a:solidFill>
            <a:srgbClr val="FFFFFF"/>
          </a:solidFill>
          <a:ln w="9525">
            <a:noFill/>
            <a:miter lim="800000"/>
            <a:headEnd/>
            <a:tailEnd/>
          </a:ln>
        </p:spPr>
        <p:txBody>
          <a:bodyPr/>
          <a:lstStyle/>
          <a:p>
            <a:pPr eaLnBrk="0" hangingPunct="0"/>
            <a:endParaRPr lang="tr-TR"/>
          </a:p>
        </p:txBody>
      </p:sp>
      <p:sp>
        <p:nvSpPr>
          <p:cNvPr id="24593" name="Freeform 17"/>
          <p:cNvSpPr>
            <a:spLocks/>
          </p:cNvSpPr>
          <p:nvPr/>
        </p:nvSpPr>
        <p:spPr bwMode="auto">
          <a:xfrm>
            <a:off x="2360613" y="2044700"/>
            <a:ext cx="5322887" cy="3335338"/>
          </a:xfrm>
          <a:custGeom>
            <a:avLst/>
            <a:gdLst>
              <a:gd name="T0" fmla="*/ 0 w 3353"/>
              <a:gd name="T1" fmla="*/ 0 h 2101"/>
              <a:gd name="T2" fmla="*/ 0 w 3353"/>
              <a:gd name="T3" fmla="*/ 2101 h 2101"/>
              <a:gd name="T4" fmla="*/ 3353 w 3353"/>
              <a:gd name="T5" fmla="*/ 2101 h 2101"/>
              <a:gd name="T6" fmla="*/ 0 60000 65536"/>
              <a:gd name="T7" fmla="*/ 0 60000 65536"/>
              <a:gd name="T8" fmla="*/ 0 60000 65536"/>
              <a:gd name="T9" fmla="*/ 0 w 3353"/>
              <a:gd name="T10" fmla="*/ 0 h 2101"/>
              <a:gd name="T11" fmla="*/ 3353 w 3353"/>
              <a:gd name="T12" fmla="*/ 2101 h 2101"/>
            </a:gdLst>
            <a:ahLst/>
            <a:cxnLst>
              <a:cxn ang="T6">
                <a:pos x="T0" y="T1"/>
              </a:cxn>
              <a:cxn ang="T7">
                <a:pos x="T2" y="T3"/>
              </a:cxn>
              <a:cxn ang="T8">
                <a:pos x="T4" y="T5"/>
              </a:cxn>
            </a:cxnLst>
            <a:rect l="T9" t="T10" r="T11" b="T12"/>
            <a:pathLst>
              <a:path w="3353" h="2101">
                <a:moveTo>
                  <a:pt x="0" y="0"/>
                </a:moveTo>
                <a:lnTo>
                  <a:pt x="0" y="2101"/>
                </a:lnTo>
                <a:lnTo>
                  <a:pt x="3353" y="2101"/>
                </a:lnTo>
              </a:path>
            </a:pathLst>
          </a:custGeom>
          <a:noFill/>
          <a:ln w="22225">
            <a:solidFill>
              <a:srgbClr val="000000"/>
            </a:solidFill>
            <a:prstDash val="solid"/>
            <a:round/>
            <a:headEnd/>
            <a:tailEnd/>
          </a:ln>
        </p:spPr>
        <p:txBody>
          <a:bodyPr/>
          <a:lstStyle/>
          <a:p>
            <a:endParaRPr lang="tr-TR"/>
          </a:p>
        </p:txBody>
      </p:sp>
      <p:sp>
        <p:nvSpPr>
          <p:cNvPr id="20" name="Line 18"/>
          <p:cNvSpPr>
            <a:spLocks noChangeShapeType="1"/>
          </p:cNvSpPr>
          <p:nvPr/>
        </p:nvSpPr>
        <p:spPr bwMode="auto">
          <a:xfrm>
            <a:off x="2208213" y="3284538"/>
            <a:ext cx="3175" cy="222250"/>
          </a:xfrm>
          <a:prstGeom prst="line">
            <a:avLst/>
          </a:prstGeom>
          <a:noFill/>
          <a:ln w="22225">
            <a:solidFill>
              <a:srgbClr val="000000"/>
            </a:solidFill>
            <a:round/>
            <a:headEnd type="stealth" w="med" len="med"/>
            <a:tailEnd/>
          </a:ln>
        </p:spPr>
        <p:txBody>
          <a:bodyPr/>
          <a:lstStyle/>
          <a:p>
            <a:endParaRPr lang="tr-TR"/>
          </a:p>
        </p:txBody>
      </p:sp>
      <p:sp>
        <p:nvSpPr>
          <p:cNvPr id="21" name="Line 19"/>
          <p:cNvSpPr>
            <a:spLocks noChangeShapeType="1"/>
          </p:cNvSpPr>
          <p:nvPr/>
        </p:nvSpPr>
        <p:spPr bwMode="auto">
          <a:xfrm flipH="1">
            <a:off x="4156075" y="5803676"/>
            <a:ext cx="908050" cy="1588"/>
          </a:xfrm>
          <a:prstGeom prst="line">
            <a:avLst/>
          </a:prstGeom>
          <a:noFill/>
          <a:ln w="22225">
            <a:solidFill>
              <a:srgbClr val="000000"/>
            </a:solidFill>
            <a:round/>
            <a:headEnd type="stealth" w="med" len="med"/>
            <a:tailEnd/>
          </a:ln>
        </p:spPr>
        <p:txBody>
          <a:bodyPr/>
          <a:lstStyle/>
          <a:p>
            <a:endParaRPr lang="tr-TR"/>
          </a:p>
        </p:txBody>
      </p:sp>
      <p:sp>
        <p:nvSpPr>
          <p:cNvPr id="22" name="Rectangle 20"/>
          <p:cNvSpPr>
            <a:spLocks noChangeArrowheads="1"/>
          </p:cNvSpPr>
          <p:nvPr/>
        </p:nvSpPr>
        <p:spPr bwMode="auto">
          <a:xfrm>
            <a:off x="2500313" y="1643063"/>
            <a:ext cx="2119312" cy="261937"/>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Esnek arz eğrisi (&gt;1)</a:t>
            </a:r>
            <a:endParaRPr lang="en-US"/>
          </a:p>
        </p:txBody>
      </p:sp>
      <p:sp>
        <p:nvSpPr>
          <p:cNvPr id="24597" name="Rectangle 21"/>
          <p:cNvSpPr>
            <a:spLocks noChangeArrowheads="1"/>
          </p:cNvSpPr>
          <p:nvPr/>
        </p:nvSpPr>
        <p:spPr bwMode="auto">
          <a:xfrm>
            <a:off x="6804248" y="5661248"/>
            <a:ext cx="642938" cy="261937"/>
          </a:xfrm>
          <a:prstGeom prst="rect">
            <a:avLst/>
          </a:prstGeom>
          <a:noFill/>
          <a:ln w="9525">
            <a:noFill/>
            <a:miter lim="800000"/>
            <a:headEnd/>
            <a:tailEnd/>
          </a:ln>
        </p:spPr>
        <p:txBody>
          <a:bodyPr wrap="none" lIns="0" tIns="0" rIns="0" bIns="0">
            <a:spAutoFit/>
          </a:bodyPr>
          <a:lstStyle/>
          <a:p>
            <a:pPr eaLnBrk="0" hangingPunct="0"/>
            <a:r>
              <a:rPr lang="tr-TR" sz="1700" b="1" dirty="0">
                <a:solidFill>
                  <a:srgbClr val="000000"/>
                </a:solidFill>
                <a:latin typeface="Arial" pitchFamily="34" charset="0"/>
              </a:rPr>
              <a:t>Miktar</a:t>
            </a:r>
            <a:endParaRPr lang="en-US" dirty="0"/>
          </a:p>
        </p:txBody>
      </p:sp>
      <p:sp>
        <p:nvSpPr>
          <p:cNvPr id="24598" name="Rectangle 22"/>
          <p:cNvSpPr>
            <a:spLocks noChangeArrowheads="1"/>
          </p:cNvSpPr>
          <p:nvPr/>
        </p:nvSpPr>
        <p:spPr bwMode="auto">
          <a:xfrm>
            <a:off x="2139950" y="5690518"/>
            <a:ext cx="120650" cy="258762"/>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0</a:t>
            </a:r>
            <a:endParaRPr lang="en-US" dirty="0"/>
          </a:p>
        </p:txBody>
      </p:sp>
      <p:sp>
        <p:nvSpPr>
          <p:cNvPr id="24599" name="Rectangle 23"/>
          <p:cNvSpPr>
            <a:spLocks noChangeArrowheads="1"/>
          </p:cNvSpPr>
          <p:nvPr/>
        </p:nvSpPr>
        <p:spPr bwMode="auto">
          <a:xfrm>
            <a:off x="1693863" y="2019300"/>
            <a:ext cx="509587" cy="261938"/>
          </a:xfrm>
          <a:prstGeom prst="rect">
            <a:avLst/>
          </a:prstGeom>
          <a:noFill/>
          <a:ln w="9525">
            <a:noFill/>
            <a:miter lim="800000"/>
            <a:headEnd/>
            <a:tailEnd/>
          </a:ln>
        </p:spPr>
        <p:txBody>
          <a:bodyPr wrap="none" lIns="0" tIns="0" rIns="0" bIns="0">
            <a:spAutoFit/>
          </a:bodyPr>
          <a:lstStyle/>
          <a:p>
            <a:pPr eaLnBrk="0" hangingPunct="0"/>
            <a:r>
              <a:rPr lang="tr-TR" sz="1700" b="1">
                <a:solidFill>
                  <a:srgbClr val="000000"/>
                </a:solidFill>
                <a:latin typeface="Arial" pitchFamily="34" charset="0"/>
              </a:rPr>
              <a:t>Fiyat</a:t>
            </a:r>
            <a:endParaRPr lang="en-US"/>
          </a:p>
        </p:txBody>
      </p:sp>
      <p:grpSp>
        <p:nvGrpSpPr>
          <p:cNvPr id="2" name="Group 24"/>
          <p:cNvGrpSpPr>
            <a:grpSpLocks/>
          </p:cNvGrpSpPr>
          <p:nvPr/>
        </p:nvGrpSpPr>
        <p:grpSpPr bwMode="auto">
          <a:xfrm>
            <a:off x="909638" y="3394075"/>
            <a:ext cx="1255712" cy="1271588"/>
            <a:chOff x="557" y="2078"/>
            <a:chExt cx="791" cy="801"/>
          </a:xfrm>
        </p:grpSpPr>
        <p:sp>
          <p:nvSpPr>
            <p:cNvPr id="24617" name="Line 25"/>
            <p:cNvSpPr>
              <a:spLocks noChangeShapeType="1"/>
            </p:cNvSpPr>
            <p:nvPr/>
          </p:nvSpPr>
          <p:spPr bwMode="auto">
            <a:xfrm flipV="1">
              <a:off x="993" y="2078"/>
              <a:ext cx="328" cy="313"/>
            </a:xfrm>
            <a:prstGeom prst="line">
              <a:avLst/>
            </a:prstGeom>
            <a:noFill/>
            <a:ln w="22225">
              <a:solidFill>
                <a:srgbClr val="000000"/>
              </a:solidFill>
              <a:round/>
              <a:headEnd/>
              <a:tailEnd/>
            </a:ln>
          </p:spPr>
          <p:txBody>
            <a:bodyPr/>
            <a:lstStyle/>
            <a:p>
              <a:endParaRPr lang="tr-TR"/>
            </a:p>
          </p:txBody>
        </p:sp>
        <p:grpSp>
          <p:nvGrpSpPr>
            <p:cNvPr id="3" name="Group 26"/>
            <p:cNvGrpSpPr>
              <a:grpSpLocks/>
            </p:cNvGrpSpPr>
            <p:nvPr/>
          </p:nvGrpSpPr>
          <p:grpSpPr bwMode="auto">
            <a:xfrm>
              <a:off x="557" y="2341"/>
              <a:ext cx="791" cy="538"/>
              <a:chOff x="557" y="2341"/>
              <a:chExt cx="791" cy="538"/>
            </a:xfrm>
          </p:grpSpPr>
          <p:sp>
            <p:nvSpPr>
              <p:cNvPr id="24619" name="Rectangle 27"/>
              <p:cNvSpPr>
                <a:spLocks noChangeArrowheads="1"/>
              </p:cNvSpPr>
              <p:nvPr/>
            </p:nvSpPr>
            <p:spPr bwMode="auto">
              <a:xfrm>
                <a:off x="557" y="2341"/>
                <a:ext cx="791" cy="538"/>
              </a:xfrm>
              <a:prstGeom prst="rect">
                <a:avLst/>
              </a:prstGeom>
              <a:solidFill>
                <a:srgbClr val="E1E5E9"/>
              </a:solidFill>
              <a:ln w="9525">
                <a:noFill/>
                <a:miter lim="800000"/>
                <a:headEnd/>
                <a:tailEnd/>
              </a:ln>
            </p:spPr>
            <p:txBody>
              <a:bodyPr/>
              <a:lstStyle/>
              <a:p>
                <a:pPr eaLnBrk="0" hangingPunct="0"/>
                <a:endParaRPr lang="tr-TR"/>
              </a:p>
            </p:txBody>
          </p:sp>
          <p:sp>
            <p:nvSpPr>
              <p:cNvPr id="24620" name="Rectangle 28"/>
              <p:cNvSpPr>
                <a:spLocks noChangeArrowheads="1"/>
              </p:cNvSpPr>
              <p:nvPr/>
            </p:nvSpPr>
            <p:spPr bwMode="auto">
              <a:xfrm>
                <a:off x="606" y="2366"/>
                <a:ext cx="589" cy="165"/>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1. </a:t>
                </a:r>
                <a:r>
                  <a:rPr lang="tr-TR" sz="1700">
                    <a:solidFill>
                      <a:srgbClr val="000000"/>
                    </a:solidFill>
                    <a:latin typeface="Arial" pitchFamily="34" charset="0"/>
                  </a:rPr>
                  <a:t>%</a:t>
                </a:r>
                <a:r>
                  <a:rPr lang="en-US" sz="1700">
                    <a:solidFill>
                      <a:srgbClr val="000000"/>
                    </a:solidFill>
                    <a:latin typeface="Arial" pitchFamily="34" charset="0"/>
                  </a:rPr>
                  <a:t>2</a:t>
                </a:r>
                <a:r>
                  <a:rPr lang="tr-TR" sz="1700">
                    <a:solidFill>
                      <a:srgbClr val="000000"/>
                    </a:solidFill>
                    <a:latin typeface="Arial" pitchFamily="34" charset="0"/>
                  </a:rPr>
                  <a:t>5’lik</a:t>
                </a:r>
                <a:endParaRPr lang="en-US"/>
              </a:p>
            </p:txBody>
          </p:sp>
          <p:sp>
            <p:nvSpPr>
              <p:cNvPr id="24621" name="Rectangle 29"/>
              <p:cNvSpPr>
                <a:spLocks noChangeArrowheads="1"/>
              </p:cNvSpPr>
              <p:nvPr/>
            </p:nvSpPr>
            <p:spPr bwMode="auto">
              <a:xfrm>
                <a:off x="606" y="2533"/>
                <a:ext cx="443"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bir fiyat</a:t>
                </a:r>
                <a:endParaRPr lang="en-US"/>
              </a:p>
            </p:txBody>
          </p:sp>
          <p:sp>
            <p:nvSpPr>
              <p:cNvPr id="24622" name="Rectangle 30"/>
              <p:cNvSpPr>
                <a:spLocks noChangeArrowheads="1"/>
              </p:cNvSpPr>
              <p:nvPr/>
            </p:nvSpPr>
            <p:spPr bwMode="auto">
              <a:xfrm>
                <a:off x="606" y="2699"/>
                <a:ext cx="536"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artışı</a:t>
                </a:r>
                <a:r>
                  <a:rPr lang="en-US" sz="1700">
                    <a:solidFill>
                      <a:srgbClr val="000000"/>
                    </a:solidFill>
                    <a:latin typeface="Arial" pitchFamily="34" charset="0"/>
                  </a:rPr>
                  <a:t> . . .</a:t>
                </a:r>
                <a:endParaRPr lang="en-US"/>
              </a:p>
            </p:txBody>
          </p:sp>
        </p:grpSp>
      </p:grpSp>
      <p:grpSp>
        <p:nvGrpSpPr>
          <p:cNvPr id="4" name="Group 31"/>
          <p:cNvGrpSpPr>
            <a:grpSpLocks/>
          </p:cNvGrpSpPr>
          <p:nvPr/>
        </p:nvGrpSpPr>
        <p:grpSpPr bwMode="auto">
          <a:xfrm>
            <a:off x="2266951" y="5805264"/>
            <a:ext cx="5202238" cy="810320"/>
            <a:chOff x="1412" y="3634"/>
            <a:chExt cx="3277" cy="462"/>
          </a:xfrm>
        </p:grpSpPr>
        <p:sp>
          <p:nvSpPr>
            <p:cNvPr id="24613" name="Line 32"/>
            <p:cNvSpPr>
              <a:spLocks noChangeShapeType="1"/>
            </p:cNvSpPr>
            <p:nvPr/>
          </p:nvSpPr>
          <p:spPr bwMode="auto">
            <a:xfrm>
              <a:off x="2929" y="3634"/>
              <a:ext cx="150" cy="175"/>
            </a:xfrm>
            <a:prstGeom prst="line">
              <a:avLst/>
            </a:prstGeom>
            <a:noFill/>
            <a:ln w="22225">
              <a:solidFill>
                <a:srgbClr val="000000"/>
              </a:solidFill>
              <a:round/>
              <a:headEnd/>
              <a:tailEnd/>
            </a:ln>
          </p:spPr>
          <p:txBody>
            <a:bodyPr/>
            <a:lstStyle/>
            <a:p>
              <a:endParaRPr lang="tr-TR"/>
            </a:p>
          </p:txBody>
        </p:sp>
        <p:grpSp>
          <p:nvGrpSpPr>
            <p:cNvPr id="6" name="Group 33"/>
            <p:cNvGrpSpPr>
              <a:grpSpLocks/>
            </p:cNvGrpSpPr>
            <p:nvPr/>
          </p:nvGrpSpPr>
          <p:grpSpPr bwMode="auto">
            <a:xfrm>
              <a:off x="1412" y="3869"/>
              <a:ext cx="3277" cy="227"/>
              <a:chOff x="1412" y="3869"/>
              <a:chExt cx="3277" cy="227"/>
            </a:xfrm>
          </p:grpSpPr>
          <p:sp>
            <p:nvSpPr>
              <p:cNvPr id="24615" name="Rectangle 34"/>
              <p:cNvSpPr>
                <a:spLocks noChangeArrowheads="1"/>
              </p:cNvSpPr>
              <p:nvPr/>
            </p:nvSpPr>
            <p:spPr bwMode="auto">
              <a:xfrm>
                <a:off x="1412" y="3869"/>
                <a:ext cx="3266" cy="227"/>
              </a:xfrm>
              <a:prstGeom prst="rect">
                <a:avLst/>
              </a:prstGeom>
              <a:solidFill>
                <a:srgbClr val="E1E5E9"/>
              </a:solidFill>
              <a:ln w="9525">
                <a:noFill/>
                <a:miter lim="800000"/>
                <a:headEnd/>
                <a:tailEnd/>
              </a:ln>
            </p:spPr>
            <p:txBody>
              <a:bodyPr/>
              <a:lstStyle/>
              <a:p>
                <a:pPr eaLnBrk="0" hangingPunct="0"/>
                <a:endParaRPr lang="tr-TR"/>
              </a:p>
            </p:txBody>
          </p:sp>
          <p:sp>
            <p:nvSpPr>
              <p:cNvPr id="24616" name="Rectangle 35"/>
              <p:cNvSpPr>
                <a:spLocks noChangeArrowheads="1"/>
              </p:cNvSpPr>
              <p:nvPr/>
            </p:nvSpPr>
            <p:spPr bwMode="auto">
              <a:xfrm>
                <a:off x="1458" y="3914"/>
                <a:ext cx="3231" cy="165"/>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2. . . . </a:t>
                </a:r>
                <a:r>
                  <a:rPr lang="tr-TR" sz="1700" dirty="0">
                    <a:solidFill>
                      <a:srgbClr val="000000"/>
                    </a:solidFill>
                    <a:latin typeface="Arial" pitchFamily="34" charset="0"/>
                  </a:rPr>
                  <a:t>Arz edilen miktarda %100 artışa sebep oluyor</a:t>
                </a:r>
                <a:r>
                  <a:rPr lang="en-US" sz="1700" dirty="0">
                    <a:solidFill>
                      <a:srgbClr val="000000"/>
                    </a:solidFill>
                    <a:latin typeface="Arial" pitchFamily="34" charset="0"/>
                  </a:rPr>
                  <a:t>.</a:t>
                </a:r>
                <a:endParaRPr lang="en-US" dirty="0"/>
              </a:p>
            </p:txBody>
          </p:sp>
        </p:grpSp>
      </p:grpSp>
      <p:grpSp>
        <p:nvGrpSpPr>
          <p:cNvPr id="7" name="Group 36"/>
          <p:cNvGrpSpPr>
            <a:grpSpLocks/>
          </p:cNvGrpSpPr>
          <p:nvPr/>
        </p:nvGrpSpPr>
        <p:grpSpPr bwMode="auto">
          <a:xfrm>
            <a:off x="2133600" y="3479801"/>
            <a:ext cx="1911350" cy="2439988"/>
            <a:chOff x="1328" y="2132"/>
            <a:chExt cx="1204" cy="1537"/>
          </a:xfrm>
        </p:grpSpPr>
        <p:sp>
          <p:nvSpPr>
            <p:cNvPr id="24610" name="Freeform 37"/>
            <p:cNvSpPr>
              <a:spLocks/>
            </p:cNvSpPr>
            <p:nvPr/>
          </p:nvSpPr>
          <p:spPr bwMode="auto">
            <a:xfrm>
              <a:off x="1471" y="2191"/>
              <a:ext cx="954" cy="1138"/>
            </a:xfrm>
            <a:custGeom>
              <a:avLst/>
              <a:gdLst>
                <a:gd name="T0" fmla="*/ 954 w 954"/>
                <a:gd name="T1" fmla="*/ 1138 h 1138"/>
                <a:gd name="T2" fmla="*/ 954 w 954"/>
                <a:gd name="T3" fmla="*/ 0 h 1138"/>
                <a:gd name="T4" fmla="*/ 0 w 954"/>
                <a:gd name="T5" fmla="*/ 0 h 1138"/>
                <a:gd name="T6" fmla="*/ 0 60000 65536"/>
                <a:gd name="T7" fmla="*/ 0 60000 65536"/>
                <a:gd name="T8" fmla="*/ 0 60000 65536"/>
                <a:gd name="T9" fmla="*/ 0 w 954"/>
                <a:gd name="T10" fmla="*/ 0 h 1138"/>
                <a:gd name="T11" fmla="*/ 954 w 954"/>
                <a:gd name="T12" fmla="*/ 1138 h 1138"/>
              </a:gdLst>
              <a:ahLst/>
              <a:cxnLst>
                <a:cxn ang="T6">
                  <a:pos x="T0" y="T1"/>
                </a:cxn>
                <a:cxn ang="T7">
                  <a:pos x="T2" y="T3"/>
                </a:cxn>
                <a:cxn ang="T8">
                  <a:pos x="T4" y="T5"/>
                </a:cxn>
              </a:cxnLst>
              <a:rect l="T9" t="T10" r="T11" b="T12"/>
              <a:pathLst>
                <a:path w="954" h="1138">
                  <a:moveTo>
                    <a:pt x="954" y="1138"/>
                  </a:moveTo>
                  <a:lnTo>
                    <a:pt x="954" y="0"/>
                  </a:lnTo>
                  <a:lnTo>
                    <a:pt x="0" y="0"/>
                  </a:lnTo>
                </a:path>
              </a:pathLst>
            </a:custGeom>
            <a:noFill/>
            <a:ln w="22225" cap="flat">
              <a:solidFill>
                <a:schemeClr val="tx1"/>
              </a:solidFill>
              <a:prstDash val="sysDot"/>
              <a:round/>
              <a:headEnd/>
              <a:tailEnd/>
            </a:ln>
          </p:spPr>
          <p:txBody>
            <a:bodyPr/>
            <a:lstStyle/>
            <a:p>
              <a:endParaRPr lang="tr-TR"/>
            </a:p>
          </p:txBody>
        </p:sp>
        <p:sp>
          <p:nvSpPr>
            <p:cNvPr id="24611" name="Rectangle 38"/>
            <p:cNvSpPr>
              <a:spLocks noChangeArrowheads="1"/>
            </p:cNvSpPr>
            <p:nvPr/>
          </p:nvSpPr>
          <p:spPr bwMode="auto">
            <a:xfrm>
              <a:off x="1328" y="2132"/>
              <a:ext cx="76" cy="163"/>
            </a:xfrm>
            <a:prstGeom prst="rect">
              <a:avLst/>
            </a:prstGeom>
            <a:noFill/>
            <a:ln w="9525">
              <a:noFill/>
              <a:miter lim="800000"/>
              <a:headEnd/>
              <a:tailEnd/>
            </a:ln>
          </p:spPr>
          <p:txBody>
            <a:bodyPr wrap="none" lIns="0" tIns="0" rIns="0" bIns="0">
              <a:spAutoFit/>
            </a:bodyPr>
            <a:lstStyle/>
            <a:p>
              <a:pPr eaLnBrk="0" hangingPunct="0"/>
              <a:r>
                <a:rPr lang="en-US" sz="1700">
                  <a:solidFill>
                    <a:srgbClr val="000000"/>
                  </a:solidFill>
                  <a:latin typeface="Arial" pitchFamily="34" charset="0"/>
                </a:rPr>
                <a:t>4</a:t>
              </a:r>
              <a:endParaRPr lang="en-US"/>
            </a:p>
          </p:txBody>
        </p:sp>
        <p:sp>
          <p:nvSpPr>
            <p:cNvPr id="24612" name="Rectangle 39"/>
            <p:cNvSpPr>
              <a:spLocks noChangeArrowheads="1"/>
            </p:cNvSpPr>
            <p:nvPr/>
          </p:nvSpPr>
          <p:spPr bwMode="auto">
            <a:xfrm>
              <a:off x="2304" y="3506"/>
              <a:ext cx="228" cy="163"/>
            </a:xfrm>
            <a:prstGeom prst="rect">
              <a:avLst/>
            </a:prstGeom>
            <a:noFill/>
            <a:ln w="9525">
              <a:noFill/>
              <a:miter lim="800000"/>
              <a:headEnd/>
              <a:tailEnd/>
            </a:ln>
          </p:spPr>
          <p:txBody>
            <a:bodyPr wrap="none" lIns="0" tIns="0" rIns="0" bIns="0">
              <a:spAutoFit/>
            </a:bodyPr>
            <a:lstStyle/>
            <a:p>
              <a:pPr eaLnBrk="0" hangingPunct="0"/>
              <a:r>
                <a:rPr lang="en-US" sz="1700" dirty="0">
                  <a:solidFill>
                    <a:srgbClr val="000000"/>
                  </a:solidFill>
                  <a:latin typeface="Arial" pitchFamily="34" charset="0"/>
                </a:rPr>
                <a:t>100</a:t>
              </a:r>
              <a:endParaRPr lang="en-US" dirty="0"/>
            </a:p>
          </p:txBody>
        </p:sp>
      </p:grpSp>
      <p:grpSp>
        <p:nvGrpSpPr>
          <p:cNvPr id="8" name="Group 40"/>
          <p:cNvGrpSpPr>
            <a:grpSpLocks/>
          </p:cNvGrpSpPr>
          <p:nvPr/>
        </p:nvGrpSpPr>
        <p:grpSpPr bwMode="auto">
          <a:xfrm>
            <a:off x="2003425" y="3036891"/>
            <a:ext cx="3648076" cy="2913064"/>
            <a:chOff x="1246" y="1853"/>
            <a:chExt cx="2298" cy="1835"/>
          </a:xfrm>
        </p:grpSpPr>
        <p:sp>
          <p:nvSpPr>
            <p:cNvPr id="24607" name="Freeform 41"/>
            <p:cNvSpPr>
              <a:spLocks/>
            </p:cNvSpPr>
            <p:nvPr/>
          </p:nvSpPr>
          <p:spPr bwMode="auto">
            <a:xfrm>
              <a:off x="1471" y="1916"/>
              <a:ext cx="1908" cy="1413"/>
            </a:xfrm>
            <a:custGeom>
              <a:avLst/>
              <a:gdLst>
                <a:gd name="T0" fmla="*/ 1908 w 1908"/>
                <a:gd name="T1" fmla="*/ 1413 h 1413"/>
                <a:gd name="T2" fmla="*/ 1908 w 1908"/>
                <a:gd name="T3" fmla="*/ 0 h 1413"/>
                <a:gd name="T4" fmla="*/ 0 w 1908"/>
                <a:gd name="T5" fmla="*/ 0 h 1413"/>
                <a:gd name="T6" fmla="*/ 0 60000 65536"/>
                <a:gd name="T7" fmla="*/ 0 60000 65536"/>
                <a:gd name="T8" fmla="*/ 0 60000 65536"/>
                <a:gd name="T9" fmla="*/ 0 w 1908"/>
                <a:gd name="T10" fmla="*/ 0 h 1413"/>
                <a:gd name="T11" fmla="*/ 1908 w 1908"/>
                <a:gd name="T12" fmla="*/ 1413 h 1413"/>
              </a:gdLst>
              <a:ahLst/>
              <a:cxnLst>
                <a:cxn ang="T6">
                  <a:pos x="T0" y="T1"/>
                </a:cxn>
                <a:cxn ang="T7">
                  <a:pos x="T2" y="T3"/>
                </a:cxn>
                <a:cxn ang="T8">
                  <a:pos x="T4" y="T5"/>
                </a:cxn>
              </a:cxnLst>
              <a:rect l="T9" t="T10" r="T11" b="T12"/>
              <a:pathLst>
                <a:path w="1908" h="1413">
                  <a:moveTo>
                    <a:pt x="1908" y="1413"/>
                  </a:moveTo>
                  <a:lnTo>
                    <a:pt x="1908" y="0"/>
                  </a:lnTo>
                  <a:lnTo>
                    <a:pt x="0" y="0"/>
                  </a:lnTo>
                </a:path>
              </a:pathLst>
            </a:custGeom>
            <a:noFill/>
            <a:ln w="22225" cap="flat">
              <a:solidFill>
                <a:schemeClr val="tx1"/>
              </a:solidFill>
              <a:prstDash val="sysDot"/>
              <a:round/>
              <a:headEnd/>
              <a:tailEnd/>
            </a:ln>
          </p:spPr>
          <p:txBody>
            <a:bodyPr/>
            <a:lstStyle/>
            <a:p>
              <a:endParaRPr lang="tr-TR"/>
            </a:p>
          </p:txBody>
        </p:sp>
        <p:sp>
          <p:nvSpPr>
            <p:cNvPr id="24608" name="Rectangle 42"/>
            <p:cNvSpPr>
              <a:spLocks noChangeArrowheads="1"/>
            </p:cNvSpPr>
            <p:nvPr/>
          </p:nvSpPr>
          <p:spPr bwMode="auto">
            <a:xfrm>
              <a:off x="1246" y="1853"/>
              <a:ext cx="192"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   </a:t>
              </a:r>
              <a:r>
                <a:rPr lang="en-US" sz="1700">
                  <a:solidFill>
                    <a:srgbClr val="000000"/>
                  </a:solidFill>
                  <a:latin typeface="Arial" pitchFamily="34" charset="0"/>
                </a:rPr>
                <a:t>5</a:t>
              </a:r>
              <a:endParaRPr lang="en-US"/>
            </a:p>
          </p:txBody>
        </p:sp>
        <p:sp>
          <p:nvSpPr>
            <p:cNvPr id="24609" name="Rectangle 43"/>
            <p:cNvSpPr>
              <a:spLocks noChangeArrowheads="1"/>
            </p:cNvSpPr>
            <p:nvPr/>
          </p:nvSpPr>
          <p:spPr bwMode="auto">
            <a:xfrm>
              <a:off x="3272" y="3523"/>
              <a:ext cx="272" cy="165"/>
            </a:xfrm>
            <a:prstGeom prst="rect">
              <a:avLst/>
            </a:prstGeom>
            <a:noFill/>
            <a:ln w="9525">
              <a:noFill/>
              <a:miter lim="800000"/>
              <a:headEnd/>
              <a:tailEnd/>
            </a:ln>
          </p:spPr>
          <p:txBody>
            <a:bodyPr wrap="square" lIns="0" tIns="0" rIns="0" bIns="0">
              <a:spAutoFit/>
            </a:bodyPr>
            <a:lstStyle/>
            <a:p>
              <a:pPr eaLnBrk="0" hangingPunct="0"/>
              <a:r>
                <a:rPr lang="en-US" sz="1700" dirty="0">
                  <a:solidFill>
                    <a:srgbClr val="000000"/>
                  </a:solidFill>
                  <a:latin typeface="Arial" pitchFamily="34" charset="0"/>
                </a:rPr>
                <a:t>200</a:t>
              </a:r>
              <a:endParaRPr lang="en-US" dirty="0"/>
            </a:p>
          </p:txBody>
        </p:sp>
      </p:grpSp>
      <p:grpSp>
        <p:nvGrpSpPr>
          <p:cNvPr id="9" name="Group 44"/>
          <p:cNvGrpSpPr>
            <a:grpSpLocks/>
          </p:cNvGrpSpPr>
          <p:nvPr/>
        </p:nvGrpSpPr>
        <p:grpSpPr bwMode="auto">
          <a:xfrm>
            <a:off x="2576513" y="2574925"/>
            <a:ext cx="4676775" cy="1395413"/>
            <a:chOff x="1607" y="1562"/>
            <a:chExt cx="2946" cy="879"/>
          </a:xfrm>
        </p:grpSpPr>
        <p:sp>
          <p:nvSpPr>
            <p:cNvPr id="24605" name="Line 45"/>
            <p:cNvSpPr>
              <a:spLocks noChangeShapeType="1"/>
            </p:cNvSpPr>
            <p:nvPr/>
          </p:nvSpPr>
          <p:spPr bwMode="auto">
            <a:xfrm flipH="1">
              <a:off x="1607" y="1640"/>
              <a:ext cx="2699" cy="801"/>
            </a:xfrm>
            <a:prstGeom prst="line">
              <a:avLst/>
            </a:prstGeom>
            <a:noFill/>
            <a:ln w="65088">
              <a:solidFill>
                <a:srgbClr val="004C9F"/>
              </a:solidFill>
              <a:round/>
              <a:headEnd/>
              <a:tailEnd/>
            </a:ln>
          </p:spPr>
          <p:txBody>
            <a:bodyPr/>
            <a:lstStyle/>
            <a:p>
              <a:endParaRPr lang="tr-TR"/>
            </a:p>
          </p:txBody>
        </p:sp>
        <p:sp>
          <p:nvSpPr>
            <p:cNvPr id="24606" name="Rectangle 46"/>
            <p:cNvSpPr>
              <a:spLocks noChangeArrowheads="1"/>
            </p:cNvSpPr>
            <p:nvPr/>
          </p:nvSpPr>
          <p:spPr bwMode="auto">
            <a:xfrm>
              <a:off x="4347" y="1562"/>
              <a:ext cx="206" cy="165"/>
            </a:xfrm>
            <a:prstGeom prst="rect">
              <a:avLst/>
            </a:prstGeom>
            <a:noFill/>
            <a:ln w="9525">
              <a:noFill/>
              <a:miter lim="800000"/>
              <a:headEnd/>
              <a:tailEnd/>
            </a:ln>
          </p:spPr>
          <p:txBody>
            <a:bodyPr wrap="none" lIns="0" tIns="0" rIns="0" bIns="0">
              <a:spAutoFit/>
            </a:bodyPr>
            <a:lstStyle/>
            <a:p>
              <a:pPr eaLnBrk="0" hangingPunct="0"/>
              <a:r>
                <a:rPr lang="tr-TR" sz="1700">
                  <a:solidFill>
                    <a:srgbClr val="000000"/>
                  </a:solidFill>
                  <a:latin typeface="Arial" pitchFamily="34" charset="0"/>
                </a:rPr>
                <a:t>Arz</a:t>
              </a:r>
              <a:endParaRPr lang="en-US"/>
            </a:p>
          </p:txBody>
        </p:sp>
      </p:grpSp>
      <p:sp>
        <p:nvSpPr>
          <p:cNvPr id="48" name="Rectangle 3"/>
          <p:cNvSpPr>
            <a:spLocks noGrp="1" noChangeArrowheads="1"/>
          </p:cNvSpPr>
          <p:nvPr>
            <p:ph sz="quarter" idx="1"/>
          </p:nvPr>
        </p:nvSpPr>
        <p:spPr>
          <a:xfrm>
            <a:off x="301625" y="548680"/>
            <a:ext cx="8504238" cy="4830763"/>
          </a:xfrm>
        </p:spPr>
        <p:txBody>
          <a:bodyPr>
            <a:normAutofit/>
          </a:bodyPr>
          <a:lstStyle/>
          <a:p>
            <a:pPr marL="274320" indent="-274320" algn="just" fontAlgn="auto">
              <a:spcAft>
                <a:spcPts val="0"/>
              </a:spcAft>
              <a:buFont typeface="Wingdings 2"/>
              <a:buChar char=""/>
              <a:defRPr/>
            </a:pPr>
            <a:r>
              <a:rPr lang="tr-TR" b="1" dirty="0" smtClean="0"/>
              <a:t>Örn., </a:t>
            </a:r>
            <a:r>
              <a:rPr lang="tr-TR" sz="2200" dirty="0" smtClean="0"/>
              <a:t>sodanın fiyatındaki %20’lik bir artış arz edilen miktarı %5 arttırıyorsa, </a:t>
            </a:r>
          </a:p>
          <a:p>
            <a:pPr marL="274320" indent="-274320" fontAlgn="auto">
              <a:spcAft>
                <a:spcPts val="0"/>
              </a:spcAft>
              <a:buFont typeface="Wingdings 2"/>
              <a:buNone/>
              <a:defRPr/>
            </a:pPr>
            <a:r>
              <a:rPr lang="en-US" dirty="0"/>
              <a:t/>
            </a:r>
            <a:br>
              <a:rPr lang="en-US" dirty="0"/>
            </a:b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wipe(up)">
                                      <p:cBhvr>
                                        <p:cTn id="7" dur="500"/>
                                        <p:tgtEl>
                                          <p:spTgt spid="48">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8">
                                            <p:txEl>
                                              <p:pRg st="1" end="1"/>
                                            </p:txEl>
                                          </p:spTgt>
                                        </p:tgtEl>
                                        <p:attrNameLst>
                                          <p:attrName>style.visibility</p:attrName>
                                        </p:attrNameLst>
                                      </p:cBhvr>
                                      <p:to>
                                        <p:strVal val="visible"/>
                                      </p:to>
                                    </p:set>
                                    <p:animEffect transition="in" filter="wipe(up)">
                                      <p:cBhvr>
                                        <p:cTn id="10" dur="500"/>
                                        <p:tgtEl>
                                          <p:spTgt spid="48">
                                            <p:txEl>
                                              <p:pRg st="1" end="1"/>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1000"/>
                                        <p:tgtEl>
                                          <p:spTgt spid="22"/>
                                        </p:tgtEl>
                                      </p:cBhvr>
                                    </p:animEffect>
                                  </p:childTnLst>
                                </p:cTn>
                              </p:par>
                            </p:childTnLst>
                          </p:cTn>
                        </p:par>
                        <p:par>
                          <p:cTn id="15" fill="hold">
                            <p:stCondLst>
                              <p:cond delay="1500"/>
                            </p:stCondLst>
                            <p:childTnLst>
                              <p:par>
                                <p:cTn id="16" presetID="18" presetClass="entr" presetSubtype="3"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strips(upRight)">
                                      <p:cBhvr>
                                        <p:cTn id="18" dur="500"/>
                                        <p:tgtEl>
                                          <p:spTgt spid="9"/>
                                        </p:tgtEl>
                                      </p:cBhvr>
                                    </p:animEffect>
                                  </p:childTnLst>
                                </p:cTn>
                              </p:par>
                            </p:childTnLst>
                          </p:cTn>
                        </p:par>
                        <p:par>
                          <p:cTn id="19" fill="hold">
                            <p:stCondLst>
                              <p:cond delay="2000"/>
                            </p:stCondLst>
                            <p:childTnLst>
                              <p:par>
                                <p:cTn id="20" presetID="18" presetClass="entr" presetSubtype="3"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up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8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strVal val="4/3*#ppt_w"/>
                                          </p:val>
                                        </p:tav>
                                        <p:tav tm="100000">
                                          <p:val>
                                            <p:strVal val="#ppt_w"/>
                                          </p:val>
                                        </p:tav>
                                      </p:tavLst>
                                    </p:anim>
                                    <p:anim calcmode="lin" valueType="num">
                                      <p:cBhvr>
                                        <p:cTn id="28" dur="500" fill="hold"/>
                                        <p:tgtEl>
                                          <p:spTgt spid="20"/>
                                        </p:tgtEl>
                                        <p:attrNameLst>
                                          <p:attrName>ppt_h</p:attrName>
                                        </p:attrNameLst>
                                      </p:cBhvr>
                                      <p:tavLst>
                                        <p:tav tm="0">
                                          <p:val>
                                            <p:strVal val="4/3*#ppt_h"/>
                                          </p:val>
                                        </p:tav>
                                        <p:tav tm="100000">
                                          <p:val>
                                            <p:strVal val="#ppt_h"/>
                                          </p:val>
                                        </p:tav>
                                      </p:tavLst>
                                    </p:anim>
                                  </p:childTnLst>
                                </p:cTn>
                              </p:par>
                            </p:childTnLst>
                          </p:cTn>
                        </p:par>
                        <p:par>
                          <p:cTn id="29" fill="hold">
                            <p:stCondLst>
                              <p:cond delay="500"/>
                            </p:stCondLst>
                            <p:childTnLst>
                              <p:par>
                                <p:cTn id="30" presetID="18" presetClass="entr" presetSubtype="3"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strips(upRight)">
                                      <p:cBhvr>
                                        <p:cTn id="32" dur="500"/>
                                        <p:tgtEl>
                                          <p:spTgt spid="8"/>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2000"/>
                            </p:stCondLst>
                            <p:childTnLst>
                              <p:par>
                                <p:cTn id="42" presetID="22" presetClass="entr" presetSubtype="1"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up)">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p:bldP spid="48"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088"/>
          <p:cNvPicPr>
            <a:picLocks noChangeAspect="1" noChangeArrowheads="1"/>
          </p:cNvPicPr>
          <p:nvPr/>
        </p:nvPicPr>
        <p:blipFill>
          <a:blip r:embed="rId2" cstate="print"/>
          <a:srcRect l="42863" t="43571" r="27726" b="15729"/>
          <a:stretch>
            <a:fillRect/>
          </a:stretch>
        </p:blipFill>
        <p:spPr>
          <a:xfrm>
            <a:off x="7020272" y="5661248"/>
            <a:ext cx="1368152" cy="1170383"/>
          </a:xfrm>
          <a:prstGeom prst="rect">
            <a:avLst/>
          </a:prstGeom>
        </p:spPr>
      </p:pic>
      <p:pic>
        <p:nvPicPr>
          <p:cNvPr id="5" name="Picture 5" descr="088"/>
          <p:cNvPicPr>
            <a:picLocks noChangeAspect="1" noChangeArrowheads="1"/>
          </p:cNvPicPr>
          <p:nvPr/>
        </p:nvPicPr>
        <p:blipFill>
          <a:blip r:embed="rId2" cstate="print"/>
          <a:srcRect l="65454" t="2276" r="7657" b="55360"/>
          <a:stretch>
            <a:fillRect/>
          </a:stretch>
        </p:blipFill>
        <p:spPr>
          <a:xfrm>
            <a:off x="7092280" y="3352491"/>
            <a:ext cx="1403648" cy="1372653"/>
          </a:xfrm>
          <a:prstGeom prst="rect">
            <a:avLst/>
          </a:prstGeom>
        </p:spPr>
      </p:pic>
      <p:sp>
        <p:nvSpPr>
          <p:cNvPr id="119810" name="2 İçerik Yer Tutucusu"/>
          <p:cNvSpPr>
            <a:spLocks noGrp="1"/>
          </p:cNvSpPr>
          <p:nvPr>
            <p:ph sz="quarter" idx="1"/>
          </p:nvPr>
        </p:nvSpPr>
        <p:spPr>
          <a:xfrm>
            <a:off x="0" y="571500"/>
            <a:ext cx="7092280" cy="6286500"/>
          </a:xfrm>
        </p:spPr>
        <p:txBody>
          <a:bodyPr>
            <a:normAutofit/>
          </a:bodyPr>
          <a:lstStyle/>
          <a:p>
            <a:pPr eaLnBrk="1" hangingPunct="1">
              <a:buFont typeface="Arial" pitchFamily="34" charset="0"/>
              <a:buNone/>
            </a:pPr>
            <a:r>
              <a:rPr lang="tr-TR" dirty="0" smtClean="0"/>
              <a:t>	</a:t>
            </a:r>
            <a:r>
              <a:rPr lang="tr-TR" sz="2200" b="1" dirty="0" smtClean="0"/>
              <a:t>Arzın fiyat esnekliğinde de beş farklı esneklikten söz edilir:</a:t>
            </a:r>
          </a:p>
          <a:p>
            <a:pPr eaLnBrk="1" hangingPunct="1">
              <a:buFont typeface="Arial" pitchFamily="34" charset="0"/>
              <a:buNone/>
            </a:pPr>
            <a:endParaRPr lang="tr-TR" sz="2200" b="1" dirty="0" smtClean="0"/>
          </a:p>
          <a:p>
            <a:pPr algn="just"/>
            <a:r>
              <a:rPr lang="tr-TR" sz="2200" b="1" dirty="0" smtClean="0"/>
              <a:t>Sonsuz(Tam) esnek arz</a:t>
            </a:r>
            <a:r>
              <a:rPr lang="tr-TR" sz="2200" dirty="0" smtClean="0"/>
              <a:t> bir maldan arz edilen miktarın malın fiyatındaki değişime sonsuz duyarlı olmasıdır.</a:t>
            </a:r>
          </a:p>
          <a:p>
            <a:pPr algn="just" eaLnBrk="1" hangingPunct="1"/>
            <a:r>
              <a:rPr lang="tr-TR" sz="2200" b="1" dirty="0" smtClean="0"/>
              <a:t>Esnek arz:</a:t>
            </a:r>
            <a:r>
              <a:rPr lang="tr-TR" sz="2200" dirty="0" smtClean="0"/>
              <a:t> bir maldan arz edilen miktarın malın fiyatından daha yüksek oranda değişmesine denir. Esneklik katsayısı 1’den büyüktür.</a:t>
            </a:r>
          </a:p>
          <a:p>
            <a:pPr algn="just" eaLnBrk="1" hangingPunct="1"/>
            <a:r>
              <a:rPr lang="tr-TR" sz="2200" b="1" dirty="0" smtClean="0"/>
              <a:t>Birim esnek arz:</a:t>
            </a:r>
            <a:r>
              <a:rPr lang="tr-TR" sz="2200" dirty="0" smtClean="0"/>
              <a:t> Bir maldan arz edilen miktarın fiyatla aynı oranda değişmesine denir. Esneklik katsayısı 1’e eşittir.</a:t>
            </a:r>
          </a:p>
          <a:p>
            <a:pPr algn="just"/>
            <a:r>
              <a:rPr lang="tr-TR" sz="2200" b="1" dirty="0" smtClean="0"/>
              <a:t>Esnek olmayan arz:</a:t>
            </a:r>
            <a:r>
              <a:rPr lang="tr-TR" sz="2200" dirty="0" smtClean="0"/>
              <a:t> Bir maldan arz edilen miktarın malın fiyatından düşük oranda değişmesine denir, arzın fiyat esnekliği 1’den küçüktür. </a:t>
            </a:r>
            <a:r>
              <a:rPr lang="tr-TR" sz="2400" dirty="0" smtClean="0"/>
              <a:t>Yani; fiyat arttığında üreticiler, üretimlerini fiyat artışından daha az artırmışlar demektir. </a:t>
            </a:r>
            <a:endParaRPr lang="tr-TR" sz="2200" dirty="0" smtClean="0"/>
          </a:p>
          <a:p>
            <a:pPr algn="just" eaLnBrk="1" hangingPunct="1"/>
            <a:r>
              <a:rPr lang="tr-TR" sz="2200" b="1" dirty="0" smtClean="0"/>
              <a:t>Sıfır esnek  arz:</a:t>
            </a:r>
            <a:r>
              <a:rPr lang="tr-TR" sz="2200" dirty="0" smtClean="0"/>
              <a:t> Bir maldan arz edilen miktarın fiyatındaki değişime hiç duyarlı olmamasına denir.(sıfır esnek)</a:t>
            </a:r>
          </a:p>
        </p:txBody>
      </p:sp>
      <p:pic>
        <p:nvPicPr>
          <p:cNvPr id="3" name="Picture 5" descr="088"/>
          <p:cNvPicPr>
            <a:picLocks noChangeAspect="1" noChangeArrowheads="1"/>
          </p:cNvPicPr>
          <p:nvPr/>
        </p:nvPicPr>
        <p:blipFill>
          <a:blip r:embed="rId2" cstate="print"/>
          <a:srcRect l="3369" t="2417" r="68901" b="55219"/>
          <a:stretch>
            <a:fillRect/>
          </a:stretch>
        </p:blipFill>
        <p:spPr>
          <a:xfrm>
            <a:off x="7020272" y="692696"/>
            <a:ext cx="1739405" cy="1484784"/>
          </a:xfrm>
          <a:prstGeom prst="rect">
            <a:avLst/>
          </a:prstGeom>
        </p:spPr>
      </p:pic>
      <p:pic>
        <p:nvPicPr>
          <p:cNvPr id="4" name="Picture 5" descr="088"/>
          <p:cNvPicPr>
            <a:picLocks noChangeAspect="1" noChangeArrowheads="1"/>
          </p:cNvPicPr>
          <p:nvPr/>
        </p:nvPicPr>
        <p:blipFill>
          <a:blip r:embed="rId2" cstate="print"/>
          <a:srcRect l="32682" t="3487" r="40429" b="55359"/>
          <a:stretch>
            <a:fillRect/>
          </a:stretch>
        </p:blipFill>
        <p:spPr>
          <a:xfrm>
            <a:off x="7653011" y="2132856"/>
            <a:ext cx="1490989" cy="1368152"/>
          </a:xfrm>
          <a:prstGeom prst="rect">
            <a:avLst/>
          </a:prstGeom>
        </p:spPr>
      </p:pic>
      <p:pic>
        <p:nvPicPr>
          <p:cNvPr id="6" name="Picture 5" descr="088"/>
          <p:cNvPicPr>
            <a:picLocks noChangeAspect="1" noChangeArrowheads="1"/>
          </p:cNvPicPr>
          <p:nvPr/>
        </p:nvPicPr>
        <p:blipFill>
          <a:blip r:embed="rId2" cstate="print"/>
          <a:srcRect l="3369" t="44781" r="66380" b="18550"/>
          <a:stretch>
            <a:fillRect/>
          </a:stretch>
        </p:blipFill>
        <p:spPr>
          <a:xfrm>
            <a:off x="7812360" y="4725144"/>
            <a:ext cx="1331640" cy="1152128"/>
          </a:xfrm>
          <a:prstGeom prst="rect">
            <a:avLst/>
          </a:prstGeom>
        </p:spPr>
      </p:pic>
      <p:sp>
        <p:nvSpPr>
          <p:cNvPr id="8" name="7 Dikdörtgen"/>
          <p:cNvSpPr/>
          <p:nvPr/>
        </p:nvSpPr>
        <p:spPr>
          <a:xfrm>
            <a:off x="5868144" y="3903439"/>
            <a:ext cx="750526" cy="461665"/>
          </a:xfrm>
          <a:prstGeom prst="rect">
            <a:avLst/>
          </a:prstGeom>
        </p:spPr>
        <p:txBody>
          <a:bodyPr wrap="none">
            <a:spAutoFit/>
          </a:bodyPr>
          <a:lstStyle/>
          <a:p>
            <a:r>
              <a:rPr lang="tr-TR" sz="2400" b="1" dirty="0" smtClean="0">
                <a:solidFill>
                  <a:schemeClr val="accent1">
                    <a:tint val="88000"/>
                    <a:satMod val="150000"/>
                  </a:schemeClr>
                </a:solidFill>
              </a:rPr>
              <a:t>E</a:t>
            </a:r>
            <a:r>
              <a:rPr lang="tr-TR" sz="2400" b="1" baseline="-25000" dirty="0" smtClean="0">
                <a:solidFill>
                  <a:schemeClr val="accent1">
                    <a:tint val="88000"/>
                    <a:satMod val="150000"/>
                  </a:schemeClr>
                </a:solidFill>
              </a:rPr>
              <a:t>s</a:t>
            </a:r>
            <a:r>
              <a:rPr lang="tr-TR" sz="2400" b="1" dirty="0" smtClean="0">
                <a:solidFill>
                  <a:schemeClr val="accent1">
                    <a:tint val="88000"/>
                    <a:satMod val="150000"/>
                  </a:schemeClr>
                </a:solidFill>
              </a:rPr>
              <a:t>=1</a:t>
            </a:r>
            <a:endParaRPr lang="tr-TR" sz="2400" b="1" dirty="0"/>
          </a:p>
        </p:txBody>
      </p:sp>
      <p:sp>
        <p:nvSpPr>
          <p:cNvPr id="9" name="8 Dikdörtgen"/>
          <p:cNvSpPr/>
          <p:nvPr/>
        </p:nvSpPr>
        <p:spPr>
          <a:xfrm>
            <a:off x="5220072" y="5373216"/>
            <a:ext cx="750526" cy="461665"/>
          </a:xfrm>
          <a:prstGeom prst="rect">
            <a:avLst/>
          </a:prstGeom>
        </p:spPr>
        <p:txBody>
          <a:bodyPr wrap="none">
            <a:spAutoFit/>
          </a:bodyPr>
          <a:lstStyle/>
          <a:p>
            <a:r>
              <a:rPr lang="tr-TR" sz="2400" b="1" dirty="0" smtClean="0">
                <a:solidFill>
                  <a:schemeClr val="accent1">
                    <a:tint val="88000"/>
                    <a:satMod val="150000"/>
                  </a:schemeClr>
                </a:solidFill>
              </a:rPr>
              <a:t>E</a:t>
            </a:r>
            <a:r>
              <a:rPr lang="tr-TR" sz="2400" b="1" baseline="-25000" dirty="0" smtClean="0">
                <a:solidFill>
                  <a:schemeClr val="accent1">
                    <a:tint val="88000"/>
                    <a:satMod val="150000"/>
                  </a:schemeClr>
                </a:solidFill>
              </a:rPr>
              <a:t>s</a:t>
            </a:r>
            <a:r>
              <a:rPr lang="tr-TR" sz="2400" b="1" dirty="0" smtClean="0">
                <a:solidFill>
                  <a:schemeClr val="accent1">
                    <a:tint val="88000"/>
                    <a:satMod val="150000"/>
                  </a:schemeClr>
                </a:solidFill>
              </a:rPr>
              <a:t>&lt;1</a:t>
            </a:r>
            <a:endParaRPr lang="tr-TR" sz="2400" b="1" dirty="0"/>
          </a:p>
        </p:txBody>
      </p:sp>
      <p:sp>
        <p:nvSpPr>
          <p:cNvPr id="10" name="9 Dikdörtgen"/>
          <p:cNvSpPr/>
          <p:nvPr/>
        </p:nvSpPr>
        <p:spPr>
          <a:xfrm>
            <a:off x="5436096" y="6165304"/>
            <a:ext cx="750526" cy="461665"/>
          </a:xfrm>
          <a:prstGeom prst="rect">
            <a:avLst/>
          </a:prstGeom>
        </p:spPr>
        <p:txBody>
          <a:bodyPr wrap="none">
            <a:spAutoFit/>
          </a:bodyPr>
          <a:lstStyle/>
          <a:p>
            <a:r>
              <a:rPr lang="tr-TR" sz="2400" b="1" dirty="0" smtClean="0">
                <a:solidFill>
                  <a:schemeClr val="accent1">
                    <a:tint val="88000"/>
                    <a:satMod val="150000"/>
                  </a:schemeClr>
                </a:solidFill>
              </a:rPr>
              <a:t>E</a:t>
            </a:r>
            <a:r>
              <a:rPr lang="tr-TR" sz="2400" b="1" baseline="-25000" dirty="0" smtClean="0">
                <a:solidFill>
                  <a:schemeClr val="accent1">
                    <a:tint val="88000"/>
                    <a:satMod val="150000"/>
                  </a:schemeClr>
                </a:solidFill>
              </a:rPr>
              <a:t>s</a:t>
            </a:r>
            <a:r>
              <a:rPr lang="tr-TR" sz="2400" b="1" dirty="0" smtClean="0">
                <a:solidFill>
                  <a:schemeClr val="accent1">
                    <a:tint val="88000"/>
                    <a:satMod val="150000"/>
                  </a:schemeClr>
                </a:solidFill>
              </a:rPr>
              <a:t>=0</a:t>
            </a:r>
            <a:endParaRPr lang="tr-TR" sz="2400" b="1" dirty="0"/>
          </a:p>
        </p:txBody>
      </p:sp>
      <p:sp>
        <p:nvSpPr>
          <p:cNvPr id="11" name="10 Dikdörtgen"/>
          <p:cNvSpPr/>
          <p:nvPr/>
        </p:nvSpPr>
        <p:spPr>
          <a:xfrm>
            <a:off x="1331640" y="3212976"/>
            <a:ext cx="750526" cy="461665"/>
          </a:xfrm>
          <a:prstGeom prst="rect">
            <a:avLst/>
          </a:prstGeom>
        </p:spPr>
        <p:txBody>
          <a:bodyPr wrap="none">
            <a:spAutoFit/>
          </a:bodyPr>
          <a:lstStyle/>
          <a:p>
            <a:r>
              <a:rPr lang="tr-TR" sz="2400" b="1" dirty="0" err="1" smtClean="0">
                <a:solidFill>
                  <a:schemeClr val="accent1">
                    <a:tint val="88000"/>
                    <a:satMod val="150000"/>
                  </a:schemeClr>
                </a:solidFill>
              </a:rPr>
              <a:t>E</a:t>
            </a:r>
            <a:r>
              <a:rPr lang="tr-TR" sz="2400" b="1" baseline="-25000" dirty="0" err="1" smtClean="0">
                <a:solidFill>
                  <a:schemeClr val="accent1">
                    <a:tint val="88000"/>
                    <a:satMod val="150000"/>
                  </a:schemeClr>
                </a:solidFill>
              </a:rPr>
              <a:t>a</a:t>
            </a:r>
            <a:r>
              <a:rPr lang="tr-TR" sz="2400" b="1" dirty="0" smtClean="0">
                <a:solidFill>
                  <a:schemeClr val="accent1">
                    <a:tint val="88000"/>
                    <a:satMod val="150000"/>
                  </a:schemeClr>
                </a:solidFill>
              </a:rPr>
              <a:t>&gt;1</a:t>
            </a:r>
            <a:endParaRPr lang="tr-TR" sz="2400" b="1" dirty="0"/>
          </a:p>
        </p:txBody>
      </p:sp>
      <p:sp>
        <p:nvSpPr>
          <p:cNvPr id="13" name="12 Dikdörtgen"/>
          <p:cNvSpPr/>
          <p:nvPr/>
        </p:nvSpPr>
        <p:spPr>
          <a:xfrm>
            <a:off x="4932040" y="2060848"/>
            <a:ext cx="918008" cy="461665"/>
          </a:xfrm>
          <a:prstGeom prst="rect">
            <a:avLst/>
          </a:prstGeom>
        </p:spPr>
        <p:txBody>
          <a:bodyPr wrap="none">
            <a:spAutoFit/>
          </a:bodyPr>
          <a:lstStyle/>
          <a:p>
            <a:r>
              <a:rPr lang="tr-TR" sz="2400" b="1" dirty="0" err="1" smtClean="0">
                <a:solidFill>
                  <a:schemeClr val="accent1">
                    <a:tint val="88000"/>
                    <a:satMod val="150000"/>
                  </a:schemeClr>
                </a:solidFill>
              </a:rPr>
              <a:t>E</a:t>
            </a:r>
            <a:r>
              <a:rPr lang="tr-TR" sz="2400" b="1" baseline="-25000" dirty="0" err="1" smtClean="0">
                <a:solidFill>
                  <a:schemeClr val="accent1">
                    <a:tint val="88000"/>
                    <a:satMod val="150000"/>
                  </a:schemeClr>
                </a:solidFill>
              </a:rPr>
              <a:t>a</a:t>
            </a:r>
            <a:r>
              <a:rPr lang="tr-TR" sz="2400" b="1" dirty="0" smtClean="0">
                <a:solidFill>
                  <a:schemeClr val="accent1">
                    <a:tint val="88000"/>
                    <a:satMod val="150000"/>
                  </a:schemeClr>
                </a:solidFill>
              </a:rPr>
              <a:t>=</a:t>
            </a:r>
            <a:r>
              <a:rPr lang="tr-TR" sz="2400" dirty="0" smtClean="0"/>
              <a:t> </a:t>
            </a:r>
            <a:r>
              <a:rPr lang="tr-TR" sz="2400" b="1" dirty="0" smtClean="0">
                <a:solidFill>
                  <a:schemeClr val="tx2">
                    <a:lumMod val="60000"/>
                    <a:lumOff val="40000"/>
                  </a:schemeClr>
                </a:solidFill>
              </a:rPr>
              <a:t>∞</a:t>
            </a:r>
            <a:endParaRPr lang="tr-TR" sz="2400" b="1" dirty="0">
              <a:solidFill>
                <a:schemeClr val="tx2">
                  <a:lumMod val="60000"/>
                  <a:lumOff val="4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animEffect transition="in" filter="fade">
                                      <p:cBhvr>
                                        <p:cTn id="7" dur="2000"/>
                                        <p:tgtEl>
                                          <p:spTgt spid="1198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810">
                                            <p:txEl>
                                              <p:pRg st="2" end="2"/>
                                            </p:txEl>
                                          </p:spTgt>
                                        </p:tgtEl>
                                        <p:attrNameLst>
                                          <p:attrName>style.visibility</p:attrName>
                                        </p:attrNameLst>
                                      </p:cBhvr>
                                      <p:to>
                                        <p:strVal val="visible"/>
                                      </p:to>
                                    </p:set>
                                    <p:animEffect transition="in" filter="fade">
                                      <p:cBhvr>
                                        <p:cTn id="12" dur="2000"/>
                                        <p:tgtEl>
                                          <p:spTgt spid="1198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9810">
                                            <p:txEl>
                                              <p:pRg st="3" end="3"/>
                                            </p:txEl>
                                          </p:spTgt>
                                        </p:tgtEl>
                                        <p:attrNameLst>
                                          <p:attrName>style.visibility</p:attrName>
                                        </p:attrNameLst>
                                      </p:cBhvr>
                                      <p:to>
                                        <p:strVal val="visible"/>
                                      </p:to>
                                    </p:set>
                                    <p:animEffect transition="in" filter="fade">
                                      <p:cBhvr>
                                        <p:cTn id="24" dur="2000"/>
                                        <p:tgtEl>
                                          <p:spTgt spid="119810">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9810">
                                            <p:txEl>
                                              <p:pRg st="4" end="4"/>
                                            </p:txEl>
                                          </p:spTgt>
                                        </p:tgtEl>
                                        <p:attrNameLst>
                                          <p:attrName>style.visibility</p:attrName>
                                        </p:attrNameLst>
                                      </p:cBhvr>
                                      <p:to>
                                        <p:strVal val="visible"/>
                                      </p:to>
                                    </p:set>
                                    <p:animEffect transition="in" filter="fade">
                                      <p:cBhvr>
                                        <p:cTn id="36" dur="2000"/>
                                        <p:tgtEl>
                                          <p:spTgt spid="119810">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20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9810">
                                            <p:txEl>
                                              <p:pRg st="5" end="5"/>
                                            </p:txEl>
                                          </p:spTgt>
                                        </p:tgtEl>
                                        <p:attrNameLst>
                                          <p:attrName>style.visibility</p:attrName>
                                        </p:attrNameLst>
                                      </p:cBhvr>
                                      <p:to>
                                        <p:strVal val="visible"/>
                                      </p:to>
                                    </p:set>
                                    <p:animEffect transition="in" filter="fade">
                                      <p:cBhvr>
                                        <p:cTn id="48" dur="2000"/>
                                        <p:tgtEl>
                                          <p:spTgt spid="119810">
                                            <p:txEl>
                                              <p:pRg st="5" end="5"/>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2000"/>
                                        <p:tgtEl>
                                          <p:spTgt spid="6"/>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2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19810">
                                            <p:txEl>
                                              <p:pRg st="6" end="6"/>
                                            </p:txEl>
                                          </p:spTgt>
                                        </p:tgtEl>
                                        <p:attrNameLst>
                                          <p:attrName>style.visibility</p:attrName>
                                        </p:attrNameLst>
                                      </p:cBhvr>
                                      <p:to>
                                        <p:strVal val="visible"/>
                                      </p:to>
                                    </p:set>
                                    <p:animEffect transition="in" filter="fade">
                                      <p:cBhvr>
                                        <p:cTn id="60" dur="2000"/>
                                        <p:tgtEl>
                                          <p:spTgt spid="119810">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2000"/>
                                        <p:tgtEl>
                                          <p:spTgt spid="7"/>
                                        </p:tgtEl>
                                      </p:cBhvr>
                                    </p:animEffect>
                                  </p:childTnLst>
                                </p:cTn>
                              </p:par>
                            </p:childTnLst>
                          </p:cTn>
                        </p:par>
                        <p:par>
                          <p:cTn id="64" fill="hold">
                            <p:stCondLst>
                              <p:cond delay="2000"/>
                            </p:stCondLst>
                            <p:childTnLst>
                              <p:par>
                                <p:cTn id="65" presetID="10" presetClass="entr" presetSubtype="0"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uiExpand="1" build="p"/>
      <p:bldP spid="8" grpId="0"/>
      <p:bldP spid="9" grpId="0"/>
      <p:bldP spid="10" grpId="0"/>
      <p:bldP spid="11"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dirty="0" smtClean="0">
              <a:solidFill>
                <a:srgbClr val="CF5716"/>
              </a:solidFill>
            </a:endParaRPr>
          </a:p>
        </p:txBody>
      </p:sp>
      <p:sp>
        <p:nvSpPr>
          <p:cNvPr id="5" name="Slide Number Placeholder 4"/>
          <p:cNvSpPr>
            <a:spLocks noGrp="1"/>
          </p:cNvSpPr>
          <p:nvPr>
            <p:ph type="sldNum" sz="quarter" idx="12"/>
          </p:nvPr>
        </p:nvSpPr>
        <p:spPr/>
        <p:txBody>
          <a:bodyPr/>
          <a:lstStyle/>
          <a:p>
            <a:pPr>
              <a:defRPr/>
            </a:pPr>
            <a:fld id="{C3DDD4D5-39EB-4DF6-8CA6-13FFC0930B17}" type="slidenum">
              <a:rPr lang="en-US"/>
              <a:pPr>
                <a:defRPr/>
              </a:pPr>
              <a:t>43</a:t>
            </a:fld>
            <a:endParaRPr lang="en-US"/>
          </a:p>
        </p:txBody>
      </p:sp>
      <p:sp>
        <p:nvSpPr>
          <p:cNvPr id="6" name="Content Placeholder 5"/>
          <p:cNvSpPr>
            <a:spLocks noGrp="1"/>
          </p:cNvSpPr>
          <p:nvPr>
            <p:ph sz="quarter" idx="1"/>
          </p:nvPr>
        </p:nvSpPr>
        <p:spPr>
          <a:xfrm>
            <a:off x="323528" y="1124744"/>
            <a:ext cx="8504238" cy="4572000"/>
          </a:xfrm>
        </p:spPr>
        <p:txBody>
          <a:bodyPr>
            <a:normAutofit/>
          </a:bodyPr>
          <a:lstStyle/>
          <a:p>
            <a:r>
              <a:rPr lang="tr-TR" dirty="0" smtClean="0"/>
              <a:t>Arzın esnek oluşu üreticilerin  ürettikleri ürünün miktarını değiştirebilme olanağı ile sınırlıdır. </a:t>
            </a:r>
          </a:p>
          <a:p>
            <a:pPr lvl="1"/>
            <a:r>
              <a:rPr lang="tr-TR" dirty="0" smtClean="0"/>
              <a:t>Deniz kenarındaki alanların arzı sınırlı ve dolayısı ile esnek değildir</a:t>
            </a:r>
            <a:r>
              <a:rPr lang="en-US" dirty="0" smtClean="0"/>
              <a:t>.</a:t>
            </a:r>
          </a:p>
          <a:p>
            <a:pPr lvl="1"/>
            <a:r>
              <a:rPr lang="tr-TR" dirty="0" smtClean="0"/>
              <a:t>Kitaplar, otomobiller gibi imalat ürünlerinin arzı daha esnektir. </a:t>
            </a:r>
          </a:p>
          <a:p>
            <a:pPr lvl="1"/>
            <a:endParaRPr lang="en-US" dirty="0" smtClean="0"/>
          </a:p>
          <a:p>
            <a:r>
              <a:rPr lang="tr-TR" dirty="0" smtClean="0"/>
              <a:t>Uzun vadede arzın daha esnek olduğundan  bahsedebiliriz:</a:t>
            </a:r>
          </a:p>
          <a:p>
            <a:pPr lvl="1"/>
            <a:r>
              <a:rPr lang="tr-TR" dirty="0" smtClean="0"/>
              <a:t>Yeni teknolojiler,</a:t>
            </a:r>
          </a:p>
          <a:p>
            <a:pPr lvl="1"/>
            <a:r>
              <a:rPr lang="tr-TR" dirty="0" smtClean="0"/>
              <a:t>alternatif ürünler,</a:t>
            </a:r>
          </a:p>
          <a:p>
            <a:pPr lvl="1"/>
            <a:r>
              <a:rPr lang="tr-TR" dirty="0" smtClean="0"/>
              <a:t>üretim kapasitesinin genişletilmesi vs. gibi şartlar arzı daha esnek kılar.</a:t>
            </a:r>
            <a:r>
              <a:rPr lang="en-US" dirty="0" smtClean="0"/>
              <a:t> </a:t>
            </a:r>
          </a:p>
          <a:p>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up)">
                                      <p:cBhvr>
                                        <p:cTn id="11" dur="500"/>
                                        <p:tgtEl>
                                          <p:spTgt spid="6">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up)">
                                      <p:cBhvr>
                                        <p:cTn id="19" dur="500"/>
                                        <p:tgtEl>
                                          <p:spTgt spid="6">
                                            <p:txEl>
                                              <p:pRg st="4" end="4"/>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up)">
                                      <p:cBhvr>
                                        <p:cTn id="23" dur="500"/>
                                        <p:tgtEl>
                                          <p:spTgt spid="6">
                                            <p:txEl>
                                              <p:pRg st="5" end="5"/>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up)">
                                      <p:cBhvr>
                                        <p:cTn id="27" dur="500"/>
                                        <p:tgtEl>
                                          <p:spTgt spid="6">
                                            <p:txEl>
                                              <p:pRg st="6" end="6"/>
                                            </p:txEl>
                                          </p:spTgt>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up)">
                                      <p:cBhvr>
                                        <p:cTn id="3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Başlık"/>
          <p:cNvSpPr>
            <a:spLocks noGrp="1"/>
          </p:cNvSpPr>
          <p:nvPr>
            <p:ph type="title"/>
          </p:nvPr>
        </p:nvSpPr>
        <p:spPr>
          <a:xfrm>
            <a:off x="503238" y="332656"/>
            <a:ext cx="8183562" cy="1052512"/>
          </a:xfrm>
        </p:spPr>
        <p:txBody>
          <a:bodyPr>
            <a:normAutofit/>
          </a:bodyPr>
          <a:lstStyle/>
          <a:p>
            <a:pPr eaLnBrk="1" fontAlgn="auto" hangingPunct="1">
              <a:spcAft>
                <a:spcPts val="0"/>
              </a:spcAft>
              <a:defRPr/>
            </a:pPr>
            <a:r>
              <a:rPr lang="tr-TR" b="1" dirty="0" smtClean="0">
                <a:solidFill>
                  <a:schemeClr val="accent1">
                    <a:tint val="88000"/>
                    <a:satMod val="150000"/>
                  </a:schemeClr>
                </a:solidFill>
              </a:rPr>
              <a:t>Arz Esnekliğini Etkileyen Faktörler</a:t>
            </a:r>
            <a:endParaRPr lang="tr-TR" b="1" dirty="0">
              <a:solidFill>
                <a:schemeClr val="accent1">
                  <a:tint val="88000"/>
                  <a:satMod val="150000"/>
                </a:schemeClr>
              </a:solidFill>
            </a:endParaRPr>
          </a:p>
        </p:txBody>
      </p:sp>
      <p:sp>
        <p:nvSpPr>
          <p:cNvPr id="121860" name="Rectangle 3"/>
          <p:cNvSpPr>
            <a:spLocks noGrp="1" noChangeArrowheads="1"/>
          </p:cNvSpPr>
          <p:nvPr>
            <p:ph sz="quarter" idx="1"/>
          </p:nvPr>
        </p:nvSpPr>
        <p:spPr>
          <a:xfrm>
            <a:off x="611560" y="1572766"/>
            <a:ext cx="8206680" cy="5168602"/>
          </a:xfrm>
        </p:spPr>
        <p:txBody>
          <a:bodyPr>
            <a:normAutofit/>
          </a:bodyPr>
          <a:lstStyle/>
          <a:p>
            <a:pPr marL="590550" indent="-533400">
              <a:lnSpc>
                <a:spcPct val="90000"/>
              </a:lnSpc>
              <a:buFontTx/>
              <a:buChar char="•"/>
            </a:pPr>
            <a:r>
              <a:rPr lang="tr-TR" dirty="0" smtClean="0"/>
              <a:t>Üretimde ikame edilebilir mal olup olmaması</a:t>
            </a:r>
          </a:p>
          <a:p>
            <a:pPr marL="990600" lvl="1" indent="-533400">
              <a:lnSpc>
                <a:spcPct val="90000"/>
              </a:lnSpc>
              <a:buFont typeface="Wingdings" pitchFamily="2" charset="2"/>
              <a:buChar char="Ø"/>
            </a:pPr>
            <a:r>
              <a:rPr lang="tr-TR" sz="2300" dirty="0" smtClean="0"/>
              <a:t>Varsa esnektir</a:t>
            </a:r>
          </a:p>
          <a:p>
            <a:pPr marL="990600" lvl="1" indent="-533400">
              <a:lnSpc>
                <a:spcPct val="90000"/>
              </a:lnSpc>
              <a:buFont typeface="Wingdings" pitchFamily="2" charset="2"/>
              <a:buChar char="Ø"/>
            </a:pPr>
            <a:endParaRPr lang="tr-TR" sz="1200" dirty="0" smtClean="0"/>
          </a:p>
          <a:p>
            <a:pPr marL="590550" indent="-533400">
              <a:lnSpc>
                <a:spcPct val="90000"/>
              </a:lnSpc>
              <a:buFontTx/>
              <a:buChar char="•"/>
            </a:pPr>
            <a:r>
              <a:rPr lang="tr-TR" dirty="0" smtClean="0"/>
              <a:t>Malın dayanıklı bir mal olup olmaması</a:t>
            </a:r>
          </a:p>
          <a:p>
            <a:pPr marL="990600" lvl="1" indent="-533400">
              <a:lnSpc>
                <a:spcPct val="90000"/>
              </a:lnSpc>
              <a:buFont typeface="Wingdings" pitchFamily="2" charset="2"/>
              <a:buChar char="Ø"/>
            </a:pPr>
            <a:r>
              <a:rPr lang="tr-TR" sz="2300" dirty="0" smtClean="0"/>
              <a:t>Dayanıklı malların arz esnekliği saklanabildiklerinden dolayı yüksektir</a:t>
            </a:r>
          </a:p>
          <a:p>
            <a:pPr marL="990600" lvl="1" indent="-533400">
              <a:lnSpc>
                <a:spcPct val="90000"/>
              </a:lnSpc>
              <a:buFont typeface="Wingdings" pitchFamily="2" charset="2"/>
              <a:buChar char="Ø"/>
            </a:pPr>
            <a:endParaRPr lang="tr-TR" sz="1200" dirty="0" smtClean="0"/>
          </a:p>
          <a:p>
            <a:pPr marL="590550" indent="-533400">
              <a:lnSpc>
                <a:spcPct val="90000"/>
              </a:lnSpc>
              <a:buFontTx/>
              <a:buChar char="•"/>
            </a:pPr>
            <a:r>
              <a:rPr lang="tr-TR" dirty="0" smtClean="0"/>
              <a:t>Üretilen mal miktarı artışının maliyetlere etkisi</a:t>
            </a:r>
          </a:p>
          <a:p>
            <a:pPr marL="990600" lvl="1" indent="-533400">
              <a:lnSpc>
                <a:spcPct val="90000"/>
              </a:lnSpc>
              <a:buFont typeface="Wingdings" pitchFamily="2" charset="2"/>
              <a:buChar char="Ø"/>
            </a:pPr>
            <a:r>
              <a:rPr lang="tr-TR" sz="2300" dirty="0" smtClean="0"/>
              <a:t>Maliyetler önemli derecede artıyorsa arz esnek olmayacaktır.</a:t>
            </a:r>
          </a:p>
          <a:p>
            <a:pPr marL="990600" lvl="1" indent="-533400">
              <a:lnSpc>
                <a:spcPct val="90000"/>
              </a:lnSpc>
              <a:buFont typeface="Wingdings" pitchFamily="2" charset="2"/>
              <a:buChar char="Ø"/>
            </a:pPr>
            <a:endParaRPr lang="tr-TR" sz="1200" dirty="0" smtClean="0"/>
          </a:p>
          <a:p>
            <a:pPr marL="590550" indent="-533400">
              <a:lnSpc>
                <a:spcPct val="90000"/>
              </a:lnSpc>
            </a:pPr>
            <a:r>
              <a:rPr lang="tr-TR" dirty="0" smtClean="0"/>
              <a:t>Zaman</a:t>
            </a:r>
          </a:p>
          <a:p>
            <a:pPr marL="990600" lvl="1" indent="-533400" eaLnBrk="1" hangingPunct="1">
              <a:lnSpc>
                <a:spcPct val="90000"/>
              </a:lnSpc>
              <a:buFont typeface="Wingdings" pitchFamily="2" charset="2"/>
              <a:buChar char="Ø"/>
            </a:pPr>
            <a:r>
              <a:rPr lang="tr-TR" sz="2300" dirty="0" smtClean="0"/>
              <a:t>Arz esnekliği uzun dönemde daha esnektir.</a:t>
            </a:r>
          </a:p>
          <a:p>
            <a:pPr marL="990600" lvl="1" indent="-533400" eaLnBrk="1" hangingPunct="1">
              <a:lnSpc>
                <a:spcPct val="90000"/>
              </a:lnSpc>
              <a:buFont typeface="Arial" pitchFamily="34" charset="0"/>
              <a:buNone/>
            </a:pPr>
            <a:endParaRPr lang="tr-TR" sz="2400" dirty="0" smtClean="0"/>
          </a:p>
        </p:txBody>
      </p:sp>
      <p:sp>
        <p:nvSpPr>
          <p:cNvPr id="7" name="6 Slayt Numarası Yer Tutucusu"/>
          <p:cNvSpPr>
            <a:spLocks noGrp="1"/>
          </p:cNvSpPr>
          <p:nvPr>
            <p:ph type="sldNum" sz="quarter" idx="12"/>
          </p:nvPr>
        </p:nvSpPr>
        <p:spPr/>
        <p:txBody>
          <a:bodyPr/>
          <a:lstStyle/>
          <a:p>
            <a:fld id="{226D1F75-BEA5-4B54-8634-CEA60045CF36}" type="slidenum">
              <a:rPr lang="tr-TR" smtClean="0"/>
              <a:pPr/>
              <a:t>44</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1860">
                                            <p:txEl>
                                              <p:pRg st="0" end="0"/>
                                            </p:txEl>
                                          </p:spTgt>
                                        </p:tgtEl>
                                        <p:attrNameLst>
                                          <p:attrName>style.visibility</p:attrName>
                                        </p:attrNameLst>
                                      </p:cBhvr>
                                      <p:to>
                                        <p:strVal val="visible"/>
                                      </p:to>
                                    </p:set>
                                    <p:animEffect transition="in" filter="fade">
                                      <p:cBhvr>
                                        <p:cTn id="7" dur="2000"/>
                                        <p:tgtEl>
                                          <p:spTgt spid="12186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1860">
                                            <p:txEl>
                                              <p:pRg st="1" end="1"/>
                                            </p:txEl>
                                          </p:spTgt>
                                        </p:tgtEl>
                                        <p:attrNameLst>
                                          <p:attrName>style.visibility</p:attrName>
                                        </p:attrNameLst>
                                      </p:cBhvr>
                                      <p:to>
                                        <p:strVal val="visible"/>
                                      </p:to>
                                    </p:set>
                                    <p:animEffect transition="in" filter="fade">
                                      <p:cBhvr>
                                        <p:cTn id="10" dur="2000"/>
                                        <p:tgtEl>
                                          <p:spTgt spid="12186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1860">
                                            <p:txEl>
                                              <p:pRg st="3" end="3"/>
                                            </p:txEl>
                                          </p:spTgt>
                                        </p:tgtEl>
                                        <p:attrNameLst>
                                          <p:attrName>style.visibility</p:attrName>
                                        </p:attrNameLst>
                                      </p:cBhvr>
                                      <p:to>
                                        <p:strVal val="visible"/>
                                      </p:to>
                                    </p:set>
                                    <p:animEffect transition="in" filter="fade">
                                      <p:cBhvr>
                                        <p:cTn id="15" dur="2000"/>
                                        <p:tgtEl>
                                          <p:spTgt spid="121860">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1860">
                                            <p:txEl>
                                              <p:pRg st="4" end="4"/>
                                            </p:txEl>
                                          </p:spTgt>
                                        </p:tgtEl>
                                        <p:attrNameLst>
                                          <p:attrName>style.visibility</p:attrName>
                                        </p:attrNameLst>
                                      </p:cBhvr>
                                      <p:to>
                                        <p:strVal val="visible"/>
                                      </p:to>
                                    </p:set>
                                    <p:animEffect transition="in" filter="fade">
                                      <p:cBhvr>
                                        <p:cTn id="18" dur="2000"/>
                                        <p:tgtEl>
                                          <p:spTgt spid="12186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1860">
                                            <p:txEl>
                                              <p:pRg st="6" end="6"/>
                                            </p:txEl>
                                          </p:spTgt>
                                        </p:tgtEl>
                                        <p:attrNameLst>
                                          <p:attrName>style.visibility</p:attrName>
                                        </p:attrNameLst>
                                      </p:cBhvr>
                                      <p:to>
                                        <p:strVal val="visible"/>
                                      </p:to>
                                    </p:set>
                                    <p:animEffect transition="in" filter="fade">
                                      <p:cBhvr>
                                        <p:cTn id="23" dur="2000"/>
                                        <p:tgtEl>
                                          <p:spTgt spid="121860">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1860">
                                            <p:txEl>
                                              <p:pRg st="7" end="7"/>
                                            </p:txEl>
                                          </p:spTgt>
                                        </p:tgtEl>
                                        <p:attrNameLst>
                                          <p:attrName>style.visibility</p:attrName>
                                        </p:attrNameLst>
                                      </p:cBhvr>
                                      <p:to>
                                        <p:strVal val="visible"/>
                                      </p:to>
                                    </p:set>
                                    <p:animEffect transition="in" filter="fade">
                                      <p:cBhvr>
                                        <p:cTn id="26" dur="2000"/>
                                        <p:tgtEl>
                                          <p:spTgt spid="121860">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1860">
                                            <p:txEl>
                                              <p:pRg st="9" end="9"/>
                                            </p:txEl>
                                          </p:spTgt>
                                        </p:tgtEl>
                                        <p:attrNameLst>
                                          <p:attrName>style.visibility</p:attrName>
                                        </p:attrNameLst>
                                      </p:cBhvr>
                                      <p:to>
                                        <p:strVal val="visible"/>
                                      </p:to>
                                    </p:set>
                                    <p:animEffect transition="in" filter="fade">
                                      <p:cBhvr>
                                        <p:cTn id="31" dur="2000"/>
                                        <p:tgtEl>
                                          <p:spTgt spid="121860">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1860">
                                            <p:txEl>
                                              <p:pRg st="10" end="10"/>
                                            </p:txEl>
                                          </p:spTgt>
                                        </p:tgtEl>
                                        <p:attrNameLst>
                                          <p:attrName>style.visibility</p:attrName>
                                        </p:attrNameLst>
                                      </p:cBhvr>
                                      <p:to>
                                        <p:strVal val="visible"/>
                                      </p:to>
                                    </p:set>
                                    <p:animEffect transition="in" filter="fade">
                                      <p:cBhvr>
                                        <p:cTn id="34" dur="2000"/>
                                        <p:tgtEl>
                                          <p:spTgt spid="12186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3 Slayt Numarası Yer Tutucusu"/>
          <p:cNvSpPr>
            <a:spLocks noGrp="1"/>
          </p:cNvSpPr>
          <p:nvPr>
            <p:ph type="sldNum" sz="quarter" idx="12"/>
          </p:nvPr>
        </p:nvSpPr>
        <p:spPr bwMode="auto">
          <a:xfrm>
            <a:off x="146304" y="6210300"/>
            <a:ext cx="681280" cy="457200"/>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3213F984-2128-4F67-9454-8B246402EFB3}" type="slidenum">
              <a:rPr lang="tr-TR" smtClean="0">
                <a:solidFill>
                  <a:srgbClr val="A7A399"/>
                </a:solidFill>
              </a:rPr>
              <a:pPr fontAlgn="base">
                <a:spcBef>
                  <a:spcPct val="0"/>
                </a:spcBef>
                <a:spcAft>
                  <a:spcPct val="0"/>
                </a:spcAft>
              </a:pPr>
              <a:t>45</a:t>
            </a:fld>
            <a:endParaRPr lang="tr-TR" dirty="0" smtClean="0">
              <a:solidFill>
                <a:srgbClr val="A7A399"/>
              </a:solidFill>
            </a:endParaRPr>
          </a:p>
        </p:txBody>
      </p:sp>
      <p:sp>
        <p:nvSpPr>
          <p:cNvPr id="32771" name="2 İçerik Yer Tutucusu"/>
          <p:cNvSpPr>
            <a:spLocks noGrp="1"/>
          </p:cNvSpPr>
          <p:nvPr>
            <p:ph sz="quarter" idx="1"/>
          </p:nvPr>
        </p:nvSpPr>
        <p:spPr>
          <a:xfrm>
            <a:off x="503238" y="530225"/>
            <a:ext cx="8183562" cy="5563071"/>
          </a:xfrm>
        </p:spPr>
        <p:txBody>
          <a:bodyPr>
            <a:normAutofit/>
          </a:bodyPr>
          <a:lstStyle/>
          <a:p>
            <a:pPr eaLnBrk="1" hangingPunct="1">
              <a:buNone/>
            </a:pPr>
            <a:r>
              <a:rPr lang="tr-TR" b="1" dirty="0" smtClean="0"/>
              <a:t>Örn.: </a:t>
            </a:r>
          </a:p>
          <a:p>
            <a:pPr algn="just" eaLnBrk="1" hangingPunct="1">
              <a:buNone/>
            </a:pPr>
            <a:r>
              <a:rPr lang="tr-TR" dirty="0" smtClean="0"/>
              <a:t>Otomotiv sektöründe fiyatların %25 artması sonucu, otomobil arz eden firmaların arz miktarları %35 oranında artmış olsun. </a:t>
            </a:r>
          </a:p>
          <a:p>
            <a:pPr algn="just" eaLnBrk="1" hangingPunct="1">
              <a:buNone/>
            </a:pPr>
            <a:endParaRPr lang="tr-TR" dirty="0" smtClean="0"/>
          </a:p>
          <a:p>
            <a:pPr algn="just" eaLnBrk="1" hangingPunct="1">
              <a:buNone/>
            </a:pPr>
            <a:endParaRPr lang="tr-TR" dirty="0" smtClean="0"/>
          </a:p>
          <a:p>
            <a:pPr algn="just" eaLnBrk="1" hangingPunct="1">
              <a:buNone/>
            </a:pPr>
            <a:r>
              <a:rPr lang="tr-TR" dirty="0" smtClean="0"/>
              <a:t>Buna göre arz esnekliği;</a:t>
            </a:r>
          </a:p>
          <a:p>
            <a:pPr eaLnBrk="1" hangingPunct="1"/>
            <a:r>
              <a:rPr lang="tr-TR" dirty="0" err="1" smtClean="0"/>
              <a:t>e</a:t>
            </a:r>
            <a:r>
              <a:rPr lang="tr-TR" baseline="-25000" dirty="0" err="1" smtClean="0"/>
              <a:t>a</a:t>
            </a:r>
            <a:r>
              <a:rPr lang="tr-TR" baseline="-25000" dirty="0" smtClean="0"/>
              <a:t> </a:t>
            </a:r>
            <a:r>
              <a:rPr lang="tr-TR" dirty="0" smtClean="0"/>
              <a:t>=35/25=1.4 olacaktır. </a:t>
            </a:r>
          </a:p>
          <a:p>
            <a:pPr eaLnBrk="1" hangingPunct="1"/>
            <a:endParaRPr lang="tr-TR" dirty="0" smtClean="0"/>
          </a:p>
          <a:p>
            <a:pPr lvl="1"/>
            <a:r>
              <a:rPr lang="tr-TR" dirty="0" smtClean="0"/>
              <a:t>Bu durumda arz </a:t>
            </a:r>
            <a:r>
              <a:rPr lang="tr-TR" b="1" dirty="0" smtClean="0"/>
              <a:t>esnektir. </a:t>
            </a:r>
            <a:r>
              <a:rPr lang="tr-TR" dirty="0" smtClean="0"/>
              <a:t>Yani fiyat artışları karşısında üreticinin arz artış oranı </a:t>
            </a:r>
            <a:r>
              <a:rPr lang="tr-TR" sz="3000" b="1" dirty="0" smtClean="0"/>
              <a:t>daha fazla </a:t>
            </a:r>
            <a:r>
              <a:rPr lang="tr-TR" dirty="0" smtClean="0"/>
              <a:t>olmaktadır. </a:t>
            </a:r>
          </a:p>
          <a:p>
            <a:pPr eaLnBrk="1" hangingPunct="1"/>
            <a:endParaRPr lang="tr-TR"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4" end="4"/>
                                            </p:txEl>
                                          </p:spTgt>
                                        </p:tgtEl>
                                        <p:attrNameLst>
                                          <p:attrName>style.visibility</p:attrName>
                                        </p:attrNameLst>
                                      </p:cBhvr>
                                      <p:to>
                                        <p:strVal val="visible"/>
                                      </p:to>
                                    </p:set>
                                    <p:animEffect transition="in" filter="fade">
                                      <p:cBhvr>
                                        <p:cTn id="7" dur="2000"/>
                                        <p:tgtEl>
                                          <p:spTgt spid="32771">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771">
                                            <p:txEl>
                                              <p:pRg st="5" end="5"/>
                                            </p:txEl>
                                          </p:spTgt>
                                        </p:tgtEl>
                                        <p:attrNameLst>
                                          <p:attrName>style.visibility</p:attrName>
                                        </p:attrNameLst>
                                      </p:cBhvr>
                                      <p:to>
                                        <p:strVal val="visible"/>
                                      </p:to>
                                    </p:set>
                                    <p:animEffect transition="in" filter="fade">
                                      <p:cBhvr>
                                        <p:cTn id="10" dur="2000"/>
                                        <p:tgtEl>
                                          <p:spTgt spid="32771">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2771">
                                            <p:txEl>
                                              <p:pRg st="7" end="7"/>
                                            </p:txEl>
                                          </p:spTgt>
                                        </p:tgtEl>
                                        <p:attrNameLst>
                                          <p:attrName>style.visibility</p:attrName>
                                        </p:attrNameLst>
                                      </p:cBhvr>
                                      <p:to>
                                        <p:strVal val="visible"/>
                                      </p:to>
                                    </p:set>
                                    <p:animEffect transition="in" filter="fade">
                                      <p:cBhvr>
                                        <p:cTn id="13" dur="2000"/>
                                        <p:tgtEl>
                                          <p:spTgt spid="327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3 Slayt Numarası Yer Tutucusu"/>
          <p:cNvSpPr>
            <a:spLocks noGrp="1"/>
          </p:cNvSpPr>
          <p:nvPr>
            <p:ph type="sldNum" sz="quarter" idx="12"/>
          </p:nvPr>
        </p:nvSpPr>
        <p:spPr bwMode="auto">
          <a:xfrm>
            <a:off x="146304" y="6210300"/>
            <a:ext cx="681280" cy="457200"/>
          </a:xfrm>
          <a:noFill/>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pPr>
            <a:fld id="{EAC71D8C-23E7-4022-B720-8A50CFAED66A}" type="slidenum">
              <a:rPr lang="tr-TR" smtClean="0">
                <a:solidFill>
                  <a:srgbClr val="A7A399"/>
                </a:solidFill>
              </a:rPr>
              <a:pPr fontAlgn="base">
                <a:spcBef>
                  <a:spcPct val="0"/>
                </a:spcBef>
                <a:spcAft>
                  <a:spcPct val="0"/>
                </a:spcAft>
              </a:pPr>
              <a:t>46</a:t>
            </a:fld>
            <a:endParaRPr lang="tr-TR" dirty="0" smtClean="0">
              <a:solidFill>
                <a:srgbClr val="A7A399"/>
              </a:solidFill>
            </a:endParaRPr>
          </a:p>
        </p:txBody>
      </p:sp>
      <p:sp>
        <p:nvSpPr>
          <p:cNvPr id="33795" name="2 İçerik Yer Tutucusu"/>
          <p:cNvSpPr>
            <a:spLocks noGrp="1"/>
          </p:cNvSpPr>
          <p:nvPr>
            <p:ph sz="quarter" idx="1"/>
          </p:nvPr>
        </p:nvSpPr>
        <p:spPr>
          <a:xfrm>
            <a:off x="503238" y="530225"/>
            <a:ext cx="8183562" cy="4187825"/>
          </a:xfrm>
        </p:spPr>
        <p:txBody>
          <a:bodyPr/>
          <a:lstStyle/>
          <a:p>
            <a:pPr eaLnBrk="1" hangingPunct="1">
              <a:buFont typeface="Wingdings 2" pitchFamily="18" charset="2"/>
              <a:buNone/>
            </a:pPr>
            <a:r>
              <a:rPr lang="tr-TR" smtClean="0"/>
              <a:t>.</a:t>
            </a:r>
          </a:p>
        </p:txBody>
      </p:sp>
      <p:cxnSp>
        <p:nvCxnSpPr>
          <p:cNvPr id="6" name="5 Düz Ok Bağlayıcısı"/>
          <p:cNvCxnSpPr/>
          <p:nvPr/>
        </p:nvCxnSpPr>
        <p:spPr>
          <a:xfrm>
            <a:off x="4605089" y="5075337"/>
            <a:ext cx="364331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7 Düz Ok Bağlayıcısı"/>
          <p:cNvCxnSpPr/>
          <p:nvPr/>
        </p:nvCxnSpPr>
        <p:spPr>
          <a:xfrm rot="5400000" flipH="1" flipV="1">
            <a:off x="3281907" y="3753743"/>
            <a:ext cx="264477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9 Düz Bağlayıcı"/>
          <p:cNvCxnSpPr/>
          <p:nvPr/>
        </p:nvCxnSpPr>
        <p:spPr>
          <a:xfrm flipV="1">
            <a:off x="4890839" y="3075087"/>
            <a:ext cx="3000375" cy="1643062"/>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11 Düz Bağlayıcı"/>
          <p:cNvCxnSpPr/>
          <p:nvPr/>
        </p:nvCxnSpPr>
        <p:spPr>
          <a:xfrm>
            <a:off x="4676526" y="4146649"/>
            <a:ext cx="121443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4" name="13 Düz Bağlayıcı"/>
          <p:cNvCxnSpPr/>
          <p:nvPr/>
        </p:nvCxnSpPr>
        <p:spPr>
          <a:xfrm rot="5400000">
            <a:off x="5426620" y="4610993"/>
            <a:ext cx="92868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6" name="15 Düz Bağlayıcı"/>
          <p:cNvCxnSpPr/>
          <p:nvPr/>
        </p:nvCxnSpPr>
        <p:spPr>
          <a:xfrm>
            <a:off x="4605089" y="3503712"/>
            <a:ext cx="2500312"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8" name="17 Düz Bağlayıcı"/>
          <p:cNvCxnSpPr/>
          <p:nvPr/>
        </p:nvCxnSpPr>
        <p:spPr>
          <a:xfrm rot="5400000">
            <a:off x="6319588" y="4360962"/>
            <a:ext cx="1571625" cy="0"/>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3804" name="18 Metin kutusu"/>
          <p:cNvSpPr txBox="1">
            <a:spLocks noChangeArrowheads="1"/>
          </p:cNvSpPr>
          <p:nvPr/>
        </p:nvSpPr>
        <p:spPr bwMode="auto">
          <a:xfrm>
            <a:off x="3890714" y="2217837"/>
            <a:ext cx="1071562" cy="369887"/>
          </a:xfrm>
          <a:prstGeom prst="rect">
            <a:avLst/>
          </a:prstGeom>
          <a:noFill/>
          <a:ln w="9525">
            <a:noFill/>
            <a:miter lim="800000"/>
            <a:headEnd/>
            <a:tailEnd/>
          </a:ln>
        </p:spPr>
        <p:txBody>
          <a:bodyPr>
            <a:spAutoFit/>
          </a:bodyPr>
          <a:lstStyle/>
          <a:p>
            <a:r>
              <a:rPr lang="tr-TR">
                <a:solidFill>
                  <a:srgbClr val="000000"/>
                </a:solidFill>
                <a:latin typeface="Verdana" pitchFamily="34" charset="0"/>
              </a:rPr>
              <a:t>Fiyat</a:t>
            </a:r>
          </a:p>
        </p:txBody>
      </p:sp>
      <p:sp>
        <p:nvSpPr>
          <p:cNvPr id="33805" name="19 Metin kutusu"/>
          <p:cNvSpPr txBox="1">
            <a:spLocks noChangeArrowheads="1"/>
          </p:cNvSpPr>
          <p:nvPr/>
        </p:nvSpPr>
        <p:spPr bwMode="auto">
          <a:xfrm>
            <a:off x="7676901" y="5075337"/>
            <a:ext cx="1071563" cy="369887"/>
          </a:xfrm>
          <a:prstGeom prst="rect">
            <a:avLst/>
          </a:prstGeom>
          <a:noFill/>
          <a:ln w="9525">
            <a:noFill/>
            <a:miter lim="800000"/>
            <a:headEnd/>
            <a:tailEnd/>
          </a:ln>
        </p:spPr>
        <p:txBody>
          <a:bodyPr>
            <a:spAutoFit/>
          </a:bodyPr>
          <a:lstStyle/>
          <a:p>
            <a:r>
              <a:rPr lang="tr-TR">
                <a:solidFill>
                  <a:srgbClr val="000000"/>
                </a:solidFill>
                <a:latin typeface="Verdana" pitchFamily="34" charset="0"/>
              </a:rPr>
              <a:t>Miktar</a:t>
            </a:r>
          </a:p>
        </p:txBody>
      </p:sp>
      <p:sp>
        <p:nvSpPr>
          <p:cNvPr id="33806" name="22 Metin kutusu"/>
          <p:cNvSpPr txBox="1">
            <a:spLocks noChangeArrowheads="1"/>
          </p:cNvSpPr>
          <p:nvPr/>
        </p:nvSpPr>
        <p:spPr bwMode="auto">
          <a:xfrm>
            <a:off x="3890714" y="3932337"/>
            <a:ext cx="1071562" cy="369887"/>
          </a:xfrm>
          <a:prstGeom prst="rect">
            <a:avLst/>
          </a:prstGeom>
          <a:noFill/>
          <a:ln w="9525">
            <a:noFill/>
            <a:miter lim="800000"/>
            <a:headEnd/>
            <a:tailEnd/>
          </a:ln>
        </p:spPr>
        <p:txBody>
          <a:bodyPr>
            <a:spAutoFit/>
          </a:bodyPr>
          <a:lstStyle/>
          <a:p>
            <a:r>
              <a:rPr lang="tr-TR">
                <a:solidFill>
                  <a:srgbClr val="000000"/>
                </a:solidFill>
                <a:latin typeface="Verdana" pitchFamily="34" charset="0"/>
              </a:rPr>
              <a:t>1000</a:t>
            </a:r>
          </a:p>
        </p:txBody>
      </p:sp>
      <p:sp>
        <p:nvSpPr>
          <p:cNvPr id="33807" name="23 Metin kutusu"/>
          <p:cNvSpPr txBox="1">
            <a:spLocks noChangeArrowheads="1"/>
          </p:cNvSpPr>
          <p:nvPr/>
        </p:nvSpPr>
        <p:spPr bwMode="auto">
          <a:xfrm>
            <a:off x="3890714" y="3289399"/>
            <a:ext cx="1071562" cy="369888"/>
          </a:xfrm>
          <a:prstGeom prst="rect">
            <a:avLst/>
          </a:prstGeom>
          <a:noFill/>
          <a:ln w="9525">
            <a:noFill/>
            <a:miter lim="800000"/>
            <a:headEnd/>
            <a:tailEnd/>
          </a:ln>
        </p:spPr>
        <p:txBody>
          <a:bodyPr>
            <a:spAutoFit/>
          </a:bodyPr>
          <a:lstStyle/>
          <a:p>
            <a:r>
              <a:rPr lang="tr-TR">
                <a:solidFill>
                  <a:srgbClr val="000000"/>
                </a:solidFill>
                <a:latin typeface="Verdana" pitchFamily="34" charset="0"/>
              </a:rPr>
              <a:t>1500</a:t>
            </a:r>
          </a:p>
        </p:txBody>
      </p:sp>
      <p:sp>
        <p:nvSpPr>
          <p:cNvPr id="33808" name="24 Metin kutusu"/>
          <p:cNvSpPr txBox="1">
            <a:spLocks noChangeArrowheads="1"/>
          </p:cNvSpPr>
          <p:nvPr/>
        </p:nvSpPr>
        <p:spPr bwMode="auto">
          <a:xfrm>
            <a:off x="5533776" y="5075337"/>
            <a:ext cx="1071563" cy="369887"/>
          </a:xfrm>
          <a:prstGeom prst="rect">
            <a:avLst/>
          </a:prstGeom>
          <a:noFill/>
          <a:ln w="9525">
            <a:noFill/>
            <a:miter lim="800000"/>
            <a:headEnd/>
            <a:tailEnd/>
          </a:ln>
        </p:spPr>
        <p:txBody>
          <a:bodyPr>
            <a:spAutoFit/>
          </a:bodyPr>
          <a:lstStyle/>
          <a:p>
            <a:r>
              <a:rPr lang="tr-TR">
                <a:solidFill>
                  <a:srgbClr val="000000"/>
                </a:solidFill>
                <a:latin typeface="Verdana" pitchFamily="34" charset="0"/>
              </a:rPr>
              <a:t>100</a:t>
            </a:r>
          </a:p>
        </p:txBody>
      </p:sp>
      <p:sp>
        <p:nvSpPr>
          <p:cNvPr id="33809" name="25 Metin kutusu"/>
          <p:cNvSpPr txBox="1">
            <a:spLocks noChangeArrowheads="1"/>
          </p:cNvSpPr>
          <p:nvPr/>
        </p:nvSpPr>
        <p:spPr bwMode="auto">
          <a:xfrm>
            <a:off x="6676776" y="5075337"/>
            <a:ext cx="1071563" cy="369887"/>
          </a:xfrm>
          <a:prstGeom prst="rect">
            <a:avLst/>
          </a:prstGeom>
          <a:noFill/>
          <a:ln w="9525">
            <a:noFill/>
            <a:miter lim="800000"/>
            <a:headEnd/>
            <a:tailEnd/>
          </a:ln>
        </p:spPr>
        <p:txBody>
          <a:bodyPr>
            <a:spAutoFit/>
          </a:bodyPr>
          <a:lstStyle/>
          <a:p>
            <a:r>
              <a:rPr lang="tr-TR">
                <a:solidFill>
                  <a:srgbClr val="000000"/>
                </a:solidFill>
                <a:latin typeface="Verdana" pitchFamily="34" charset="0"/>
              </a:rPr>
              <a:t>200</a:t>
            </a:r>
          </a:p>
        </p:txBody>
      </p:sp>
      <p:sp>
        <p:nvSpPr>
          <p:cNvPr id="33810" name="26 Metin kutusu"/>
          <p:cNvSpPr txBox="1">
            <a:spLocks noChangeArrowheads="1"/>
          </p:cNvSpPr>
          <p:nvPr/>
        </p:nvSpPr>
        <p:spPr bwMode="auto">
          <a:xfrm>
            <a:off x="395536" y="692696"/>
            <a:ext cx="3312368" cy="5693866"/>
          </a:xfrm>
          <a:prstGeom prst="rect">
            <a:avLst/>
          </a:prstGeom>
          <a:noFill/>
          <a:ln w="9525">
            <a:noFill/>
            <a:miter lim="800000"/>
            <a:headEnd/>
            <a:tailEnd/>
          </a:ln>
        </p:spPr>
        <p:txBody>
          <a:bodyPr wrap="square">
            <a:spAutoFit/>
          </a:bodyPr>
          <a:lstStyle/>
          <a:p>
            <a:pPr algn="r"/>
            <a:r>
              <a:rPr lang="tr-TR" sz="2400" b="1" dirty="0" smtClean="0">
                <a:solidFill>
                  <a:srgbClr val="000000"/>
                </a:solidFill>
                <a:latin typeface="Verdana" pitchFamily="34" charset="0"/>
              </a:rPr>
              <a:t>Örn.</a:t>
            </a:r>
            <a:r>
              <a:rPr lang="tr-TR" sz="2400" dirty="0" smtClean="0">
                <a:solidFill>
                  <a:srgbClr val="000000"/>
                </a:solidFill>
                <a:latin typeface="Verdana" pitchFamily="34" charset="0"/>
              </a:rPr>
              <a:t> </a:t>
            </a:r>
          </a:p>
          <a:p>
            <a:pPr algn="r"/>
            <a:endParaRPr lang="tr-TR" sz="2400" dirty="0" smtClean="0">
              <a:solidFill>
                <a:srgbClr val="000000"/>
              </a:solidFill>
              <a:latin typeface="Verdana" pitchFamily="34" charset="0"/>
            </a:endParaRPr>
          </a:p>
          <a:p>
            <a:pPr algn="r"/>
            <a:r>
              <a:rPr lang="tr-TR" sz="2400" dirty="0" err="1" smtClean="0">
                <a:solidFill>
                  <a:srgbClr val="000000"/>
                </a:solidFill>
                <a:latin typeface="Verdana" pitchFamily="34" charset="0"/>
              </a:rPr>
              <a:t>Şekile</a:t>
            </a:r>
            <a:r>
              <a:rPr lang="tr-TR" sz="2400" dirty="0" smtClean="0">
                <a:solidFill>
                  <a:srgbClr val="000000"/>
                </a:solidFill>
                <a:latin typeface="Verdana" pitchFamily="34" charset="0"/>
              </a:rPr>
              <a:t> </a:t>
            </a:r>
            <a:r>
              <a:rPr lang="tr-TR" sz="2400" dirty="0">
                <a:solidFill>
                  <a:srgbClr val="000000"/>
                </a:solidFill>
                <a:latin typeface="Verdana" pitchFamily="34" charset="0"/>
              </a:rPr>
              <a:t>göre fiyatlar %50 oranında arttığında, arz bu artışa %100 oranda karşılık vermektedir. </a:t>
            </a:r>
            <a:endParaRPr lang="tr-TR" sz="2400" dirty="0" smtClean="0">
              <a:solidFill>
                <a:srgbClr val="000000"/>
              </a:solidFill>
              <a:latin typeface="Verdana" pitchFamily="34" charset="0"/>
            </a:endParaRPr>
          </a:p>
          <a:p>
            <a:pPr algn="r"/>
            <a:endParaRPr lang="tr-TR" sz="2400" dirty="0" smtClean="0">
              <a:solidFill>
                <a:srgbClr val="000000"/>
              </a:solidFill>
              <a:latin typeface="Verdana" pitchFamily="34" charset="0"/>
            </a:endParaRPr>
          </a:p>
          <a:p>
            <a:pPr algn="r"/>
            <a:r>
              <a:rPr lang="tr-TR" sz="2400" dirty="0" smtClean="0">
                <a:solidFill>
                  <a:srgbClr val="000000"/>
                </a:solidFill>
                <a:latin typeface="Verdana" pitchFamily="34" charset="0"/>
              </a:rPr>
              <a:t>Yani </a:t>
            </a:r>
            <a:r>
              <a:rPr lang="tr-TR" sz="2400" dirty="0">
                <a:solidFill>
                  <a:srgbClr val="000000"/>
                </a:solidFill>
                <a:latin typeface="Verdana" pitchFamily="34" charset="0"/>
              </a:rPr>
              <a:t>arz esnektir. </a:t>
            </a:r>
            <a:endParaRPr lang="tr-TR" sz="2400" dirty="0" smtClean="0">
              <a:solidFill>
                <a:srgbClr val="000000"/>
              </a:solidFill>
              <a:latin typeface="Verdana" pitchFamily="34" charset="0"/>
            </a:endParaRPr>
          </a:p>
          <a:p>
            <a:pPr algn="r"/>
            <a:endParaRPr lang="tr-TR" sz="2400" dirty="0" smtClean="0">
              <a:solidFill>
                <a:srgbClr val="000000"/>
              </a:solidFill>
              <a:latin typeface="Verdana" pitchFamily="34" charset="0"/>
            </a:endParaRPr>
          </a:p>
          <a:p>
            <a:pPr algn="r"/>
            <a:r>
              <a:rPr lang="tr-TR" sz="2400" dirty="0" smtClean="0">
                <a:solidFill>
                  <a:srgbClr val="000000"/>
                </a:solidFill>
                <a:latin typeface="Verdana" pitchFamily="34" charset="0"/>
              </a:rPr>
              <a:t>Bu </a:t>
            </a:r>
            <a:r>
              <a:rPr lang="tr-TR" sz="2400" dirty="0">
                <a:solidFill>
                  <a:srgbClr val="000000"/>
                </a:solidFill>
                <a:latin typeface="Verdana" pitchFamily="34" charset="0"/>
              </a:rPr>
              <a:t>durumda arz esneklik katsayısı </a:t>
            </a:r>
            <a:r>
              <a:rPr lang="tr-TR" sz="2400" dirty="0" smtClean="0">
                <a:solidFill>
                  <a:srgbClr val="000000"/>
                </a:solidFill>
                <a:latin typeface="Verdana" pitchFamily="34" charset="0"/>
              </a:rPr>
              <a:t>  </a:t>
            </a:r>
            <a:r>
              <a:rPr lang="tr-TR" sz="2800" b="1" dirty="0" smtClean="0">
                <a:solidFill>
                  <a:srgbClr val="000000"/>
                </a:solidFill>
                <a:latin typeface="Verdana" pitchFamily="34" charset="0"/>
              </a:rPr>
              <a:t>2 </a:t>
            </a:r>
            <a:r>
              <a:rPr lang="tr-TR" sz="2400" dirty="0">
                <a:solidFill>
                  <a:srgbClr val="000000"/>
                </a:solidFill>
                <a:latin typeface="Verdana" pitchFamily="34" charset="0"/>
              </a:rPr>
              <a:t>çıkacaktır. </a:t>
            </a:r>
            <a:endParaRPr lang="tr-TR" sz="2400" dirty="0" smtClean="0">
              <a:solidFill>
                <a:srgbClr val="000000"/>
              </a:solidFill>
              <a:latin typeface="Verdana" pitchFamily="34" charset="0"/>
            </a:endParaRPr>
          </a:p>
          <a:p>
            <a:pPr algn="r"/>
            <a:endParaRPr lang="tr-TR" sz="2400" dirty="0" smtClean="0">
              <a:solidFill>
                <a:srgbClr val="000000"/>
              </a:solidFill>
              <a:latin typeface="Verdana" pitchFamily="34" charset="0"/>
            </a:endParaRPr>
          </a:p>
          <a:p>
            <a:pPr algn="r"/>
            <a:r>
              <a:rPr lang="tr-TR" sz="2400" dirty="0" smtClean="0">
                <a:solidFill>
                  <a:srgbClr val="000000"/>
                </a:solidFill>
                <a:latin typeface="Verdana" pitchFamily="34" charset="0"/>
              </a:rPr>
              <a:t>(%</a:t>
            </a:r>
            <a:r>
              <a:rPr lang="tr-TR" sz="2400" dirty="0">
                <a:solidFill>
                  <a:srgbClr val="000000"/>
                </a:solidFill>
                <a:latin typeface="Verdana" pitchFamily="34" charset="0"/>
              </a:rPr>
              <a:t>100/%50 = 2)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0">
                                            <p:txEl>
                                              <p:pRg st="2" end="2"/>
                                            </p:txEl>
                                          </p:spTgt>
                                        </p:tgtEl>
                                        <p:attrNameLst>
                                          <p:attrName>style.visibility</p:attrName>
                                        </p:attrNameLst>
                                      </p:cBhvr>
                                      <p:to>
                                        <p:strVal val="visible"/>
                                      </p:to>
                                    </p:set>
                                    <p:animEffect transition="in" filter="fade">
                                      <p:cBhvr>
                                        <p:cTn id="7" dur="2000"/>
                                        <p:tgtEl>
                                          <p:spTgt spid="338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3810">
                                            <p:txEl>
                                              <p:pRg st="4" end="4"/>
                                            </p:txEl>
                                          </p:spTgt>
                                        </p:tgtEl>
                                        <p:attrNameLst>
                                          <p:attrName>style.visibility</p:attrName>
                                        </p:attrNameLst>
                                      </p:cBhvr>
                                      <p:to>
                                        <p:strVal val="visible"/>
                                      </p:to>
                                    </p:set>
                                    <p:animEffect transition="in" filter="fade">
                                      <p:cBhvr>
                                        <p:cTn id="10" dur="2000"/>
                                        <p:tgtEl>
                                          <p:spTgt spid="33810">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3810">
                                            <p:txEl>
                                              <p:pRg st="6" end="6"/>
                                            </p:txEl>
                                          </p:spTgt>
                                        </p:tgtEl>
                                        <p:attrNameLst>
                                          <p:attrName>style.visibility</p:attrName>
                                        </p:attrNameLst>
                                      </p:cBhvr>
                                      <p:to>
                                        <p:strVal val="visible"/>
                                      </p:to>
                                    </p:set>
                                    <p:animEffect transition="in" filter="fade">
                                      <p:cBhvr>
                                        <p:cTn id="13" dur="2000"/>
                                        <p:tgtEl>
                                          <p:spTgt spid="33810">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3810">
                                            <p:txEl>
                                              <p:pRg st="8" end="8"/>
                                            </p:txEl>
                                          </p:spTgt>
                                        </p:tgtEl>
                                        <p:attrNameLst>
                                          <p:attrName>style.visibility</p:attrName>
                                        </p:attrNameLst>
                                      </p:cBhvr>
                                      <p:to>
                                        <p:strVal val="visible"/>
                                      </p:to>
                                    </p:set>
                                    <p:animEffect transition="in" filter="fade">
                                      <p:cBhvr>
                                        <p:cTn id="16" dur="2000"/>
                                        <p:tgtEl>
                                          <p:spTgt spid="338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4" name="Text Box 6"/>
          <p:cNvSpPr txBox="1">
            <a:spLocks noChangeArrowheads="1"/>
          </p:cNvSpPr>
          <p:nvPr/>
        </p:nvSpPr>
        <p:spPr bwMode="auto">
          <a:xfrm>
            <a:off x="611560" y="562029"/>
            <a:ext cx="8280920" cy="5509200"/>
          </a:xfrm>
          <a:prstGeom prst="rect">
            <a:avLst/>
          </a:prstGeom>
          <a:noFill/>
          <a:ln w="9525">
            <a:noFill/>
            <a:miter lim="800000"/>
            <a:headEnd/>
            <a:tailEnd/>
          </a:ln>
          <a:effectLst/>
        </p:spPr>
        <p:txBody>
          <a:bodyPr wrap="square">
            <a:spAutoFit/>
          </a:bodyPr>
          <a:lstStyle/>
          <a:p>
            <a:pPr>
              <a:spcBef>
                <a:spcPct val="50000"/>
              </a:spcBef>
            </a:pPr>
            <a:r>
              <a:rPr lang="tr-TR" sz="2800" dirty="0">
                <a:solidFill>
                  <a:schemeClr val="tx2"/>
                </a:solidFill>
                <a:latin typeface="Arial" pitchFamily="34" charset="0"/>
              </a:rPr>
              <a:t>Örnek Soru:</a:t>
            </a:r>
            <a:r>
              <a:rPr lang="tr-TR" sz="2800" dirty="0">
                <a:latin typeface="Arial" pitchFamily="34" charset="0"/>
              </a:rPr>
              <a:t> </a:t>
            </a:r>
            <a:endParaRPr lang="tr-TR" sz="2800" dirty="0" smtClean="0">
              <a:latin typeface="Arial" pitchFamily="34" charset="0"/>
            </a:endParaRPr>
          </a:p>
          <a:p>
            <a:pPr>
              <a:spcBef>
                <a:spcPct val="50000"/>
              </a:spcBef>
              <a:buFont typeface="Wingdings" pitchFamily="2" charset="2"/>
              <a:buChar char="Ø"/>
            </a:pPr>
            <a:r>
              <a:rPr lang="tr-TR" sz="2400" dirty="0" smtClean="0">
                <a:latin typeface="Arial" pitchFamily="34" charset="0"/>
              </a:rPr>
              <a:t>İzmir </a:t>
            </a:r>
            <a:r>
              <a:rPr lang="tr-TR" sz="2400" dirty="0">
                <a:latin typeface="Arial" pitchFamily="34" charset="0"/>
              </a:rPr>
              <a:t>Devlet Opera ve Balesi, büyüyen açıklarını kapatmak ve gelirlerini artırmak için bilet fiyatlarında %20'lik bir indirime gitti. </a:t>
            </a:r>
            <a:endParaRPr lang="tr-TR" sz="2400" dirty="0" smtClean="0">
              <a:latin typeface="Arial" pitchFamily="34" charset="0"/>
            </a:endParaRPr>
          </a:p>
          <a:p>
            <a:pPr>
              <a:spcBef>
                <a:spcPct val="50000"/>
              </a:spcBef>
              <a:buFont typeface="Wingdings" pitchFamily="2" charset="2"/>
              <a:buChar char="Ø"/>
            </a:pPr>
            <a:r>
              <a:rPr lang="tr-TR" sz="2400" dirty="0" smtClean="0">
                <a:latin typeface="Arial" pitchFamily="34" charset="0"/>
              </a:rPr>
              <a:t>İzmir </a:t>
            </a:r>
            <a:r>
              <a:rPr lang="tr-TR" sz="2400" dirty="0">
                <a:latin typeface="Arial" pitchFamily="34" charset="0"/>
              </a:rPr>
              <a:t>Belediyesi Otobüs İşletmeleri ise gelirlerini artırmak amacıyla bilet fiyatlarını artırma yolunu tercih etti. </a:t>
            </a:r>
            <a:endParaRPr lang="tr-TR" sz="2400" dirty="0" smtClean="0">
              <a:latin typeface="Arial" pitchFamily="34" charset="0"/>
            </a:endParaRPr>
          </a:p>
          <a:p>
            <a:pPr>
              <a:spcBef>
                <a:spcPct val="50000"/>
              </a:spcBef>
            </a:pPr>
            <a:endParaRPr lang="tr-TR" sz="2400" dirty="0" smtClean="0">
              <a:latin typeface="Arial" pitchFamily="34" charset="0"/>
            </a:endParaRPr>
          </a:p>
          <a:p>
            <a:pPr algn="r">
              <a:spcBef>
                <a:spcPct val="50000"/>
              </a:spcBef>
            </a:pPr>
            <a:r>
              <a:rPr lang="tr-TR" sz="2400" dirty="0" smtClean="0">
                <a:latin typeface="Arial" pitchFamily="34" charset="0"/>
              </a:rPr>
              <a:t>Sizce </a:t>
            </a:r>
            <a:r>
              <a:rPr lang="tr-TR" sz="2400" dirty="0">
                <a:latin typeface="Arial" pitchFamily="34" charset="0"/>
              </a:rPr>
              <a:t>bu iki farklı politikadan biri hatalı mıydı? </a:t>
            </a:r>
            <a:endParaRPr lang="tr-TR" sz="2400" dirty="0" smtClean="0">
              <a:latin typeface="Arial" pitchFamily="34" charset="0"/>
            </a:endParaRPr>
          </a:p>
          <a:p>
            <a:pPr algn="r">
              <a:spcBef>
                <a:spcPct val="50000"/>
              </a:spcBef>
            </a:pPr>
            <a:r>
              <a:rPr lang="tr-TR" sz="2400" dirty="0" smtClean="0">
                <a:latin typeface="Arial" pitchFamily="34" charset="0"/>
              </a:rPr>
              <a:t>Gelirleri </a:t>
            </a:r>
            <a:r>
              <a:rPr lang="tr-TR" sz="2400" dirty="0">
                <a:latin typeface="Arial" pitchFamily="34" charset="0"/>
              </a:rPr>
              <a:t>artırma yoluyla uygulanan bu iki zıt politika tercihini opera ve belediye otobüsü tüketicilerinin talep esnekliklerini ve talep esneklikleri ile toplam </a:t>
            </a:r>
            <a:r>
              <a:rPr lang="tr-TR" sz="2400" dirty="0" smtClean="0">
                <a:latin typeface="Arial" pitchFamily="34" charset="0"/>
              </a:rPr>
              <a:t>hasılat arasındaki </a:t>
            </a:r>
            <a:r>
              <a:rPr lang="tr-TR" sz="2400" dirty="0">
                <a:latin typeface="Arial" pitchFamily="34" charset="0"/>
              </a:rPr>
              <a:t>ilişkiyi dikkate alarak açıklayınız.</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0694"/>
                                        </p:tgtEl>
                                        <p:attrNameLst>
                                          <p:attrName>style.visibility</p:attrName>
                                        </p:attrNameLst>
                                      </p:cBhvr>
                                      <p:to>
                                        <p:strVal val="visible"/>
                                      </p:to>
                                    </p:set>
                                    <p:animEffect transition="in" filter="fade">
                                      <p:cBhvr>
                                        <p:cTn id="7" dur="2000"/>
                                        <p:tgtEl>
                                          <p:spTgt spid="370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4" name="Text Box 6"/>
          <p:cNvSpPr txBox="1">
            <a:spLocks noChangeArrowheads="1"/>
          </p:cNvSpPr>
          <p:nvPr/>
        </p:nvSpPr>
        <p:spPr bwMode="auto">
          <a:xfrm>
            <a:off x="251520" y="188640"/>
            <a:ext cx="8352928" cy="8140690"/>
          </a:xfrm>
          <a:prstGeom prst="rect">
            <a:avLst/>
          </a:prstGeom>
          <a:noFill/>
          <a:ln w="9525">
            <a:noFill/>
            <a:miter lim="800000"/>
            <a:headEnd/>
            <a:tailEnd/>
          </a:ln>
          <a:effectLst/>
        </p:spPr>
        <p:txBody>
          <a:bodyPr wrap="square">
            <a:spAutoFit/>
          </a:bodyPr>
          <a:lstStyle/>
          <a:p>
            <a:pPr>
              <a:spcBef>
                <a:spcPct val="50000"/>
              </a:spcBef>
            </a:pPr>
            <a:r>
              <a:rPr lang="tr-TR" sz="2800" dirty="0">
                <a:solidFill>
                  <a:schemeClr val="tx2"/>
                </a:solidFill>
                <a:latin typeface="Arial" pitchFamily="34" charset="0"/>
              </a:rPr>
              <a:t>Örnek Soru:</a:t>
            </a:r>
            <a:r>
              <a:rPr lang="tr-TR" sz="2800" dirty="0">
                <a:latin typeface="Arial" pitchFamily="34" charset="0"/>
              </a:rPr>
              <a:t> </a:t>
            </a:r>
            <a:endParaRPr lang="tr-TR" sz="2800" dirty="0" smtClean="0">
              <a:latin typeface="Arial" pitchFamily="34" charset="0"/>
            </a:endParaRPr>
          </a:p>
          <a:p>
            <a:pPr>
              <a:spcBef>
                <a:spcPct val="50000"/>
              </a:spcBef>
            </a:pPr>
            <a:r>
              <a:rPr lang="tr-TR" sz="1600" dirty="0" smtClean="0">
                <a:solidFill>
                  <a:schemeClr val="bg1">
                    <a:lumMod val="50000"/>
                  </a:schemeClr>
                </a:solidFill>
                <a:latin typeface="Arial" pitchFamily="34" charset="0"/>
              </a:rPr>
              <a:t>Sizce </a:t>
            </a:r>
            <a:r>
              <a:rPr lang="tr-TR" sz="1600" dirty="0">
                <a:solidFill>
                  <a:schemeClr val="bg1">
                    <a:lumMod val="50000"/>
                  </a:schemeClr>
                </a:solidFill>
                <a:latin typeface="Arial" pitchFamily="34" charset="0"/>
              </a:rPr>
              <a:t>bu iki farklı politikadan biri hatalı mıydı? </a:t>
            </a:r>
            <a:endParaRPr lang="tr-TR" sz="1600" dirty="0" smtClean="0">
              <a:solidFill>
                <a:schemeClr val="bg1">
                  <a:lumMod val="50000"/>
                </a:schemeClr>
              </a:solidFill>
              <a:latin typeface="Arial" pitchFamily="34" charset="0"/>
            </a:endParaRPr>
          </a:p>
          <a:p>
            <a:pPr>
              <a:spcBef>
                <a:spcPct val="50000"/>
              </a:spcBef>
            </a:pPr>
            <a:endParaRPr lang="tr-TR" sz="1600" dirty="0" smtClean="0">
              <a:solidFill>
                <a:schemeClr val="bg1">
                  <a:lumMod val="50000"/>
                </a:schemeClr>
              </a:solidFill>
              <a:latin typeface="Arial" pitchFamily="34" charset="0"/>
            </a:endParaRPr>
          </a:p>
          <a:p>
            <a:pPr>
              <a:spcBef>
                <a:spcPct val="50000"/>
              </a:spcBef>
            </a:pPr>
            <a:endParaRPr lang="tr-TR" sz="1600" dirty="0" smtClean="0">
              <a:solidFill>
                <a:schemeClr val="bg1">
                  <a:lumMod val="50000"/>
                </a:schemeClr>
              </a:solidFill>
              <a:latin typeface="Arial" pitchFamily="34" charset="0"/>
            </a:endParaRPr>
          </a:p>
          <a:p>
            <a:pPr>
              <a:spcBef>
                <a:spcPct val="50000"/>
              </a:spcBef>
            </a:pPr>
            <a:endParaRPr lang="tr-TR" sz="1600" dirty="0" smtClean="0">
              <a:solidFill>
                <a:schemeClr val="bg1">
                  <a:lumMod val="50000"/>
                </a:schemeClr>
              </a:solidFill>
              <a:latin typeface="Arial" pitchFamily="34" charset="0"/>
            </a:endParaRPr>
          </a:p>
          <a:p>
            <a:pPr>
              <a:spcBef>
                <a:spcPct val="50000"/>
              </a:spcBef>
            </a:pPr>
            <a:endParaRPr lang="tr-TR" sz="1600" dirty="0" smtClean="0">
              <a:solidFill>
                <a:schemeClr val="bg1">
                  <a:lumMod val="50000"/>
                </a:schemeClr>
              </a:solidFill>
              <a:latin typeface="Arial" pitchFamily="34" charset="0"/>
            </a:endParaRPr>
          </a:p>
          <a:p>
            <a:pPr>
              <a:spcBef>
                <a:spcPct val="50000"/>
              </a:spcBef>
            </a:pPr>
            <a:endParaRPr lang="tr-TR" sz="1600" dirty="0" smtClean="0">
              <a:solidFill>
                <a:schemeClr val="bg1">
                  <a:lumMod val="50000"/>
                </a:schemeClr>
              </a:solidFill>
              <a:latin typeface="Arial" pitchFamily="34" charset="0"/>
            </a:endParaRPr>
          </a:p>
          <a:p>
            <a:pPr>
              <a:spcBef>
                <a:spcPct val="50000"/>
              </a:spcBef>
            </a:pPr>
            <a:endParaRPr lang="tr-TR" sz="1600" dirty="0" smtClean="0">
              <a:solidFill>
                <a:schemeClr val="bg1">
                  <a:lumMod val="50000"/>
                </a:schemeClr>
              </a:solidFill>
              <a:latin typeface="Arial" pitchFamily="34" charset="0"/>
            </a:endParaRPr>
          </a:p>
          <a:p>
            <a:pPr algn="r">
              <a:spcBef>
                <a:spcPct val="50000"/>
              </a:spcBef>
              <a:buFont typeface="Wingdings" pitchFamily="2" charset="2"/>
              <a:buChar char="ü"/>
            </a:pPr>
            <a:r>
              <a:rPr lang="tr-TR" b="1" dirty="0" smtClean="0">
                <a:latin typeface="Arial" pitchFamily="34" charset="0"/>
              </a:rPr>
              <a:t>  İzmir D.O.B.’</a:t>
            </a:r>
            <a:r>
              <a:rPr lang="tr-TR" b="1" dirty="0" err="1" smtClean="0">
                <a:latin typeface="Arial" pitchFamily="34" charset="0"/>
              </a:rPr>
              <a:t>nin</a:t>
            </a:r>
            <a:r>
              <a:rPr lang="tr-TR" b="1" dirty="0" smtClean="0">
                <a:latin typeface="Arial" pitchFamily="34" charset="0"/>
              </a:rPr>
              <a:t> bilet fiyatlarında yapmış olduğu %20’lik </a:t>
            </a:r>
            <a:r>
              <a:rPr lang="tr-TR" b="1" u="sng" dirty="0" smtClean="0">
                <a:latin typeface="Arial" pitchFamily="34" charset="0"/>
              </a:rPr>
              <a:t>indirim</a:t>
            </a:r>
            <a:r>
              <a:rPr lang="tr-TR" b="1" dirty="0" smtClean="0">
                <a:latin typeface="Arial" pitchFamily="34" charset="0"/>
              </a:rPr>
              <a:t>;</a:t>
            </a:r>
          </a:p>
          <a:p>
            <a:pPr algn="r">
              <a:spcBef>
                <a:spcPct val="50000"/>
              </a:spcBef>
            </a:pPr>
            <a:r>
              <a:rPr lang="tr-TR" sz="2000" dirty="0" smtClean="0">
                <a:latin typeface="Arial" pitchFamily="34" charset="0"/>
              </a:rPr>
              <a:t>“</a:t>
            </a:r>
            <a:r>
              <a:rPr lang="tr-TR" dirty="0" smtClean="0">
                <a:latin typeface="Arial" pitchFamily="34" charset="0"/>
              </a:rPr>
              <a:t>Sosyal ve Kültürel </a:t>
            </a:r>
            <a:r>
              <a:rPr lang="tr-TR" dirty="0" err="1" smtClean="0">
                <a:latin typeface="Arial" pitchFamily="34" charset="0"/>
              </a:rPr>
              <a:t>İhtiyaçlar”ı</a:t>
            </a:r>
            <a:r>
              <a:rPr lang="tr-TR" dirty="0" smtClean="0">
                <a:latin typeface="Arial" pitchFamily="34" charset="0"/>
              </a:rPr>
              <a:t> gideren mal ve hizmetlerin talep esneklikleri 1’den büyüktür (esnek). Yani; fiyat düşüşüne daha yüksek oranda bir talep artışı ile yanıt verir. Dolayısıyla D.O.B.’</a:t>
            </a:r>
            <a:r>
              <a:rPr lang="tr-TR" dirty="0" err="1" smtClean="0">
                <a:latin typeface="Arial" pitchFamily="34" charset="0"/>
              </a:rPr>
              <a:t>nin</a:t>
            </a:r>
            <a:r>
              <a:rPr lang="tr-TR" dirty="0" smtClean="0">
                <a:latin typeface="Arial" pitchFamily="34" charset="0"/>
              </a:rPr>
              <a:t> fiyat indirimi karşısında (talebi indirim oranından daha fazla arttıracağı için) toplam hasılat artar.</a:t>
            </a:r>
          </a:p>
          <a:p>
            <a:pPr algn="r">
              <a:spcBef>
                <a:spcPct val="50000"/>
              </a:spcBef>
              <a:buFont typeface="Wingdings" pitchFamily="2" charset="2"/>
              <a:buChar char="ü"/>
            </a:pPr>
            <a:r>
              <a:rPr lang="tr-TR" b="1" dirty="0" smtClean="0">
                <a:latin typeface="Arial" pitchFamily="34" charset="0"/>
              </a:rPr>
              <a:t>  İzmir Bel.’</a:t>
            </a:r>
            <a:r>
              <a:rPr lang="tr-TR" b="1" dirty="0" err="1" smtClean="0">
                <a:latin typeface="Arial" pitchFamily="34" charset="0"/>
              </a:rPr>
              <a:t>nin</a:t>
            </a:r>
            <a:r>
              <a:rPr lang="tr-TR" b="1" dirty="0" smtClean="0">
                <a:latin typeface="Arial" pitchFamily="34" charset="0"/>
              </a:rPr>
              <a:t> bilet fiyatlarında yapmış olduğu </a:t>
            </a:r>
            <a:r>
              <a:rPr lang="tr-TR" b="1" u="sng" dirty="0" smtClean="0">
                <a:latin typeface="Arial" pitchFamily="34" charset="0"/>
              </a:rPr>
              <a:t>arttırma</a:t>
            </a:r>
            <a:r>
              <a:rPr lang="tr-TR" b="1" dirty="0" smtClean="0">
                <a:latin typeface="Arial" pitchFamily="34" charset="0"/>
              </a:rPr>
              <a:t> işlemi</a:t>
            </a:r>
            <a:r>
              <a:rPr lang="tr-TR" dirty="0" smtClean="0">
                <a:latin typeface="Arial" pitchFamily="34" charset="0"/>
              </a:rPr>
              <a:t>;</a:t>
            </a:r>
          </a:p>
          <a:p>
            <a:pPr algn="r">
              <a:spcBef>
                <a:spcPct val="50000"/>
              </a:spcBef>
            </a:pPr>
            <a:r>
              <a:rPr lang="tr-TR" dirty="0" smtClean="0">
                <a:latin typeface="Arial" pitchFamily="34" charset="0"/>
              </a:rPr>
              <a:t>“Zorunlu Mal ve Hizmetler”’in talep esnekliği 1’den küçüktür (</a:t>
            </a:r>
            <a:r>
              <a:rPr lang="tr-TR" dirty="0" err="1" smtClean="0">
                <a:latin typeface="Arial" pitchFamily="34" charset="0"/>
              </a:rPr>
              <a:t>inelastik</a:t>
            </a:r>
            <a:r>
              <a:rPr lang="tr-TR" dirty="0" smtClean="0">
                <a:latin typeface="Arial" pitchFamily="34" charset="0"/>
              </a:rPr>
              <a:t>). Yani fiyattaki artış karşısında talep; fiyat artış oranından daha az azalacaktır. Dolayısıyla fiyat artışına rağmen daha fazla gelir elde edeceği için toplam hasılat artar. </a:t>
            </a:r>
          </a:p>
          <a:p>
            <a:pPr algn="r">
              <a:spcBef>
                <a:spcPct val="50000"/>
              </a:spcBef>
            </a:pPr>
            <a:endParaRPr lang="tr-TR" sz="2400" dirty="0" smtClean="0">
              <a:latin typeface="Arial" pitchFamily="34" charset="0"/>
            </a:endParaRPr>
          </a:p>
          <a:p>
            <a:pPr algn="r">
              <a:spcBef>
                <a:spcPct val="50000"/>
              </a:spcBef>
            </a:pPr>
            <a:endParaRPr lang="tr-TR" sz="2400" dirty="0" smtClean="0">
              <a:latin typeface="Arial" pitchFamily="34" charset="0"/>
            </a:endParaRPr>
          </a:p>
          <a:p>
            <a:pPr algn="r">
              <a:spcBef>
                <a:spcPct val="50000"/>
              </a:spcBef>
            </a:pPr>
            <a:r>
              <a:rPr lang="tr-TR" sz="2400" dirty="0" smtClean="0">
                <a:latin typeface="Arial" pitchFamily="34" charset="0"/>
              </a:rPr>
              <a:t>   </a:t>
            </a:r>
            <a:endParaRPr lang="tr-TR" sz="2400" dirty="0">
              <a:latin typeface="Arial" pitchFamily="34" charset="0"/>
            </a:endParaRPr>
          </a:p>
        </p:txBody>
      </p:sp>
      <p:pic>
        <p:nvPicPr>
          <p:cNvPr id="3" name="Picture 4"/>
          <p:cNvPicPr>
            <a:picLocks noGrp="1" noChangeAspect="1" noChangeArrowheads="1"/>
          </p:cNvPicPr>
          <p:nvPr>
            <p:ph sz="quarter" idx="1"/>
          </p:nvPr>
        </p:nvPicPr>
        <p:blipFill>
          <a:blip r:embed="rId2" cstate="print"/>
          <a:stretch>
            <a:fillRect/>
          </a:stretch>
        </p:blipFill>
        <p:spPr>
          <a:xfrm>
            <a:off x="755576" y="1196752"/>
            <a:ext cx="7704856" cy="2376264"/>
          </a:xfrm>
          <a:noFill/>
          <a:ln/>
        </p:spPr>
      </p:pic>
      <p:sp>
        <p:nvSpPr>
          <p:cNvPr id="5" name="4 Oval"/>
          <p:cNvSpPr/>
          <p:nvPr/>
        </p:nvSpPr>
        <p:spPr>
          <a:xfrm>
            <a:off x="6444208" y="2708920"/>
            <a:ext cx="1224136"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Oval"/>
          <p:cNvSpPr/>
          <p:nvPr/>
        </p:nvSpPr>
        <p:spPr>
          <a:xfrm>
            <a:off x="3995936" y="1916832"/>
            <a:ext cx="1224136" cy="50405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8" name="7 Eğri Bağlayıcı"/>
          <p:cNvCxnSpPr>
            <a:stCxn id="370694" idx="3"/>
            <a:endCxn id="5" idx="6"/>
          </p:cNvCxnSpPr>
          <p:nvPr/>
        </p:nvCxnSpPr>
        <p:spPr>
          <a:xfrm flipH="1" flipV="1">
            <a:off x="7668344" y="2960948"/>
            <a:ext cx="936104" cy="1298037"/>
          </a:xfrm>
          <a:prstGeom prst="curvedConnector3">
            <a:avLst>
              <a:gd name="adj1" fmla="val -2442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11 Şekil"/>
          <p:cNvCxnSpPr>
            <a:endCxn id="6" idx="2"/>
          </p:cNvCxnSpPr>
          <p:nvPr/>
        </p:nvCxnSpPr>
        <p:spPr>
          <a:xfrm rot="5400000" flipH="1" flipV="1">
            <a:off x="701570" y="2582906"/>
            <a:ext cx="3708412" cy="2880320"/>
          </a:xfrm>
          <a:prstGeom prst="curvedConnector2">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0694">
                                            <p:txEl>
                                              <p:pRg st="0" end="0"/>
                                            </p:txEl>
                                          </p:spTgt>
                                        </p:tgtEl>
                                        <p:attrNameLst>
                                          <p:attrName>style.visibility</p:attrName>
                                        </p:attrNameLst>
                                      </p:cBhvr>
                                      <p:to>
                                        <p:strVal val="visible"/>
                                      </p:to>
                                    </p:set>
                                    <p:animEffect transition="in" filter="fade">
                                      <p:cBhvr>
                                        <p:cTn id="13" dur="2000"/>
                                        <p:tgtEl>
                                          <p:spTgt spid="370694">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70694">
                                            <p:txEl>
                                              <p:pRg st="1" end="1"/>
                                            </p:txEl>
                                          </p:spTgt>
                                        </p:tgtEl>
                                        <p:attrNameLst>
                                          <p:attrName>style.visibility</p:attrName>
                                        </p:attrNameLst>
                                      </p:cBhvr>
                                      <p:to>
                                        <p:strVal val="visible"/>
                                      </p:to>
                                    </p:set>
                                    <p:animEffect transition="in" filter="fade">
                                      <p:cBhvr>
                                        <p:cTn id="16" dur="2000"/>
                                        <p:tgtEl>
                                          <p:spTgt spid="37069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0694">
                                            <p:txEl>
                                              <p:pRg st="8" end="8"/>
                                            </p:txEl>
                                          </p:spTgt>
                                        </p:tgtEl>
                                        <p:attrNameLst>
                                          <p:attrName>style.visibility</p:attrName>
                                        </p:attrNameLst>
                                      </p:cBhvr>
                                      <p:to>
                                        <p:strVal val="visible"/>
                                      </p:to>
                                    </p:set>
                                    <p:animEffect transition="in" filter="fade">
                                      <p:cBhvr>
                                        <p:cTn id="21" dur="2000"/>
                                        <p:tgtEl>
                                          <p:spTgt spid="370694">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70694">
                                            <p:txEl>
                                              <p:pRg st="9" end="9"/>
                                            </p:txEl>
                                          </p:spTgt>
                                        </p:tgtEl>
                                        <p:attrNameLst>
                                          <p:attrName>style.visibility</p:attrName>
                                        </p:attrNameLst>
                                      </p:cBhvr>
                                      <p:to>
                                        <p:strVal val="visible"/>
                                      </p:to>
                                    </p:set>
                                    <p:animEffect transition="in" filter="fade">
                                      <p:cBhvr>
                                        <p:cTn id="24" dur="2000"/>
                                        <p:tgtEl>
                                          <p:spTgt spid="370694">
                                            <p:txEl>
                                              <p:pRg st="9" end="9"/>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0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0694">
                                            <p:txEl>
                                              <p:pRg st="10" end="10"/>
                                            </p:txEl>
                                          </p:spTgt>
                                        </p:tgtEl>
                                        <p:attrNameLst>
                                          <p:attrName>style.visibility</p:attrName>
                                        </p:attrNameLst>
                                      </p:cBhvr>
                                      <p:to>
                                        <p:strVal val="visible"/>
                                      </p:to>
                                    </p:set>
                                    <p:animEffect transition="in" filter="fade">
                                      <p:cBhvr>
                                        <p:cTn id="36" dur="2000"/>
                                        <p:tgtEl>
                                          <p:spTgt spid="370694">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70694">
                                            <p:txEl>
                                              <p:pRg st="11" end="11"/>
                                            </p:txEl>
                                          </p:spTgt>
                                        </p:tgtEl>
                                        <p:attrNameLst>
                                          <p:attrName>style.visibility</p:attrName>
                                        </p:attrNameLst>
                                      </p:cBhvr>
                                      <p:to>
                                        <p:strVal val="visible"/>
                                      </p:to>
                                    </p:set>
                                    <p:animEffect transition="in" filter="fade">
                                      <p:cBhvr>
                                        <p:cTn id="39" dur="2000"/>
                                        <p:tgtEl>
                                          <p:spTgt spid="370694">
                                            <p:txEl>
                                              <p:pRg st="11" end="11"/>
                                            </p:txEl>
                                          </p:spTgt>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20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sz="quarter" idx="1"/>
          </p:nvPr>
        </p:nvSpPr>
        <p:spPr/>
        <p:txBody>
          <a:bodyPr>
            <a:normAutofit/>
          </a:bodyPr>
          <a:lstStyle/>
          <a:p>
            <a:pPr algn="just">
              <a:lnSpc>
                <a:spcPct val="80000"/>
              </a:lnSpc>
              <a:buNone/>
            </a:pPr>
            <a:r>
              <a:rPr lang="tr-TR" dirty="0" smtClean="0"/>
              <a:t>Bir önceki bölümde bir malın  arz ve talep edilen miktarını belirleyen çeşitli faktörler olduğuna ve bu faktörlerdeki değişimlerin  talebi ve arzı hangi yönde değiştirdiğine değinilmiş ancak bu değişimin boyutuna değinilmemişti.</a:t>
            </a:r>
          </a:p>
          <a:p>
            <a:pPr algn="just">
              <a:lnSpc>
                <a:spcPct val="80000"/>
              </a:lnSpc>
              <a:buNone/>
            </a:pPr>
            <a:endParaRPr lang="tr-TR" dirty="0" smtClean="0"/>
          </a:p>
          <a:p>
            <a:pPr algn="just">
              <a:lnSpc>
                <a:spcPct val="80000"/>
              </a:lnSpc>
              <a:buNone/>
            </a:pPr>
            <a:r>
              <a:rPr lang="tr-TR" sz="3200" dirty="0" smtClean="0"/>
              <a:t>Bu bölümde ise talep ve arzın bahsedilen etkenlerdeki değişime verdiği </a:t>
            </a:r>
            <a:r>
              <a:rPr lang="tr-TR" sz="3200" b="1" dirty="0" smtClean="0"/>
              <a:t>tepki</a:t>
            </a:r>
            <a:r>
              <a:rPr lang="tr-TR" sz="3200" dirty="0" smtClean="0"/>
              <a:t> ayrıntılı olarak incelenecektir.</a:t>
            </a:r>
          </a:p>
          <a:p>
            <a:endParaRPr lang="tr-TR" dirty="0"/>
          </a:p>
        </p:txBody>
      </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rgbClr val="CF5716"/>
                </a:solidFill>
                <a:effectLst/>
                <a:uLnTx/>
                <a:uFillTx/>
                <a:latin typeface="+mj-lt"/>
                <a:ea typeface="+mj-ea"/>
                <a:cs typeface="+mj-cs"/>
              </a:rPr>
              <a:t>Giriş</a:t>
            </a:r>
            <a:endParaRPr kumimoji="0" lang="en-US" sz="4400" b="0" i="0" u="none" strike="noStrike" kern="1200" cap="none" spc="0" normalizeH="0" baseline="0" noProof="0" dirty="0" smtClean="0">
              <a:ln>
                <a:noFill/>
              </a:ln>
              <a:solidFill>
                <a:srgbClr val="CF5716"/>
              </a:solidFill>
              <a:effectLst/>
              <a:uLnTx/>
              <a:uFillTx/>
              <a:latin typeface="+mj-lt"/>
              <a:ea typeface="+mj-ea"/>
              <a:cs typeface="+mj-cs"/>
            </a:endParaRPr>
          </a:p>
        </p:txBody>
      </p:sp>
      <p:sp>
        <p:nvSpPr>
          <p:cNvPr id="4" name="3 Slayt Numarası Yer Tutucusu"/>
          <p:cNvSpPr>
            <a:spLocks noGrp="1"/>
          </p:cNvSpPr>
          <p:nvPr>
            <p:ph type="sldNum" sz="quarter" idx="12"/>
          </p:nvPr>
        </p:nvSpPr>
        <p:spPr/>
        <p:txBody>
          <a:bodyPr/>
          <a:lstStyle/>
          <a:p>
            <a:fld id="{226D1F75-BEA5-4B54-8634-CEA60045CF36}" type="slidenum">
              <a:rPr lang="tr-TR" smtClean="0"/>
              <a:pPr/>
              <a:t>5</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14400" y="-99392"/>
            <a:ext cx="7772400" cy="1143000"/>
          </a:xfrm>
        </p:spPr>
        <p:txBody>
          <a:bodyPr/>
          <a:lstStyle/>
          <a:p>
            <a:r>
              <a:rPr lang="tr-TR" dirty="0" smtClean="0">
                <a:solidFill>
                  <a:srgbClr val="CF5716"/>
                </a:solidFill>
              </a:rPr>
              <a:t>Dersin Anahtar Kavramı</a:t>
            </a:r>
            <a:endParaRPr lang="en-US" dirty="0" smtClean="0">
              <a:solidFill>
                <a:srgbClr val="CF5716"/>
              </a:solidFill>
            </a:endParaRPr>
          </a:p>
        </p:txBody>
      </p:sp>
      <p:sp>
        <p:nvSpPr>
          <p:cNvPr id="5" name="Slide Number Placeholder 4"/>
          <p:cNvSpPr>
            <a:spLocks noGrp="1"/>
          </p:cNvSpPr>
          <p:nvPr>
            <p:ph type="sldNum" sz="quarter" idx="12"/>
          </p:nvPr>
        </p:nvSpPr>
        <p:spPr/>
        <p:txBody>
          <a:bodyPr/>
          <a:lstStyle/>
          <a:p>
            <a:pPr>
              <a:defRPr/>
            </a:pPr>
            <a:fld id="{973BDE0F-F98A-4518-A463-A7AB67FFA164}" type="slidenum">
              <a:rPr lang="en-US"/>
              <a:pPr>
                <a:defRPr/>
              </a:pPr>
              <a:t>6</a:t>
            </a:fld>
            <a:endParaRPr lang="en-US"/>
          </a:p>
        </p:txBody>
      </p:sp>
      <p:sp>
        <p:nvSpPr>
          <p:cNvPr id="6" name="Content Placeholder 5"/>
          <p:cNvSpPr>
            <a:spLocks noGrp="1"/>
          </p:cNvSpPr>
          <p:nvPr>
            <p:ph sz="quarter" idx="1"/>
          </p:nvPr>
        </p:nvSpPr>
        <p:spPr>
          <a:xfrm>
            <a:off x="301625" y="1795636"/>
            <a:ext cx="8504238" cy="4585692"/>
          </a:xfrm>
        </p:spPr>
        <p:txBody>
          <a:bodyPr>
            <a:normAutofit/>
          </a:bodyPr>
          <a:lstStyle/>
          <a:p>
            <a:r>
              <a:rPr lang="tr-TR" sz="4800" b="1" dirty="0" smtClean="0"/>
              <a:t>Esneklik</a:t>
            </a:r>
            <a:r>
              <a:rPr lang="tr-TR" sz="4800" dirty="0" smtClean="0"/>
              <a:t> </a:t>
            </a:r>
            <a:r>
              <a:rPr lang="tr-TR" altLang="en-US" sz="4800" dirty="0" smtClean="0"/>
              <a:t>(</a:t>
            </a:r>
            <a:r>
              <a:rPr lang="tr-TR" altLang="en-US" sz="4800" i="1" dirty="0" err="1" smtClean="0"/>
              <a:t>elasticity</a:t>
            </a:r>
            <a:r>
              <a:rPr lang="tr-TR" altLang="en-US" sz="4800" dirty="0" smtClean="0"/>
              <a:t>)</a:t>
            </a:r>
            <a:endParaRPr lang="tr-TR" sz="4800" dirty="0" smtClean="0"/>
          </a:p>
          <a:p>
            <a:endParaRPr lang="en-US" sz="4800" dirty="0" smtClean="0"/>
          </a:p>
        </p:txBody>
      </p:sp>
      <p:sp>
        <p:nvSpPr>
          <p:cNvPr id="8" name="2 İçerik Yer Tutucusu"/>
          <p:cNvSpPr txBox="1">
            <a:spLocks/>
          </p:cNvSpPr>
          <p:nvPr/>
        </p:nvSpPr>
        <p:spPr>
          <a:xfrm>
            <a:off x="251520" y="3068960"/>
            <a:ext cx="8568952" cy="1656184"/>
          </a:xfrm>
          <a:prstGeom prst="rect">
            <a:avLst/>
          </a:prstGeom>
        </p:spPr>
        <p:txBody>
          <a:bodyPr vert="horz" lIns="91440" tIns="45720" rIns="91440" bIns="45720" rtlCol="0">
            <a:normAutofit fontScale="62500" lnSpcReduction="20000"/>
          </a:bodyPr>
          <a:lstStyle/>
          <a:p>
            <a:pPr marL="1257300" lvl="2" indent="-342900">
              <a:spcBef>
                <a:spcPct val="20000"/>
              </a:spcBef>
              <a:buFont typeface="Wingdings" pitchFamily="2" charset="2"/>
              <a:buChar char="Ø"/>
            </a:pPr>
            <a:r>
              <a:rPr kumimoji="0" lang="tr-TR" sz="3200" b="0" i="0" u="none" kern="1200" cap="none" spc="0" normalizeH="0" baseline="0" noProof="0" dirty="0" smtClean="0">
                <a:ln>
                  <a:noFill/>
                </a:ln>
                <a:solidFill>
                  <a:schemeClr val="tx1"/>
                </a:solidFill>
                <a:effectLst/>
                <a:uLnTx/>
                <a:uFillTx/>
                <a:latin typeface="+mn-lt"/>
                <a:ea typeface="+mn-ea"/>
                <a:cs typeface="+mn-cs"/>
              </a:rPr>
              <a:t>«</a:t>
            </a:r>
            <a:r>
              <a:rPr kumimoji="0" lang="tr-TR" sz="6700" b="0" i="0" u="none" kern="1200" cap="none" spc="0" normalizeH="0" baseline="0" noProof="0" dirty="0" smtClean="0">
                <a:ln>
                  <a:noFill/>
                </a:ln>
                <a:solidFill>
                  <a:schemeClr val="tx1"/>
                </a:solidFill>
                <a:effectLst/>
                <a:uLnTx/>
                <a:uFillTx/>
                <a:latin typeface="+mn-lt"/>
                <a:ea typeface="+mn-ea"/>
                <a:cs typeface="+mn-cs"/>
              </a:rPr>
              <a:t>değişen bir etkene tepki verebilme</a:t>
            </a:r>
            <a:r>
              <a:rPr kumimoji="0" lang="tr-TR" sz="6700" b="0" i="0" u="none" kern="1200" cap="none" spc="0" normalizeH="0" noProof="0" dirty="0" smtClean="0">
                <a:ln>
                  <a:noFill/>
                </a:ln>
                <a:solidFill>
                  <a:schemeClr val="tx1"/>
                </a:solidFill>
                <a:effectLst/>
                <a:uLnTx/>
                <a:uFillTx/>
                <a:latin typeface="+mn-lt"/>
                <a:ea typeface="+mn-ea"/>
                <a:cs typeface="+mn-cs"/>
              </a:rPr>
              <a:t> </a:t>
            </a:r>
            <a:r>
              <a:rPr kumimoji="0" lang="tr-TR" sz="5000" b="0" i="0" u="none" kern="1200" cap="none" spc="0" normalizeH="0" noProof="0" dirty="0" smtClean="0">
                <a:ln>
                  <a:noFill/>
                </a:ln>
                <a:solidFill>
                  <a:schemeClr val="tx1"/>
                </a:solidFill>
                <a:effectLst/>
                <a:uLnTx/>
                <a:uFillTx/>
                <a:latin typeface="+mn-lt"/>
                <a:ea typeface="+mn-ea"/>
                <a:cs typeface="+mn-cs"/>
              </a:rPr>
              <a:t>ve etki kalkınca eski haline dönebilme» özelliği</a:t>
            </a:r>
            <a:endParaRPr kumimoji="0" lang="tr-TR" sz="5000" b="0" i="0" u="none" kern="1200" cap="none" spc="0" normalizeH="0" baseline="0" noProof="0" dirty="0" smtClean="0">
              <a:ln>
                <a:noFill/>
              </a:ln>
              <a:solidFill>
                <a:schemeClr val="tx1"/>
              </a:solidFill>
              <a:effectLst/>
              <a:uLnTx/>
              <a:uFillTx/>
              <a:latin typeface="+mn-lt"/>
              <a:ea typeface="+mn-ea"/>
              <a:cs typeface="+mn-cs"/>
            </a:endParaRPr>
          </a:p>
        </p:txBody>
      </p:sp>
      <p:sp>
        <p:nvSpPr>
          <p:cNvPr id="180226" name="AutoShape 2" descr="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80228" name="AutoShape 4" descr="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4982" y="836712"/>
            <a:ext cx="3401514" cy="1656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 name="Picture 4" descr="Görsel sonucu"/>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448" r="40051"/>
          <a:stretch/>
        </p:blipFill>
        <p:spPr bwMode="auto">
          <a:xfrm>
            <a:off x="1547664" y="4221088"/>
            <a:ext cx="2160240" cy="22005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80231" name="Picture 7" descr="C:\Users\39907399436\Desktop\f1016d139e9e67ca5b4d0c004af3991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45171" y="4221088"/>
            <a:ext cx="2395181" cy="22170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0" name="Dikdörtgen 9"/>
          <p:cNvSpPr/>
          <p:nvPr/>
        </p:nvSpPr>
        <p:spPr>
          <a:xfrm>
            <a:off x="3807933" y="4437112"/>
            <a:ext cx="1548822" cy="2215991"/>
          </a:xfrm>
          <a:prstGeom prst="rect">
            <a:avLst/>
          </a:prstGeom>
        </p:spPr>
        <p:txBody>
          <a:bodyPr wrap="none">
            <a:spAutoFit/>
          </a:bodyPr>
          <a:lstStyle/>
          <a:p>
            <a:r>
              <a:rPr lang="tr-TR" sz="13800" b="1" dirty="0" smtClean="0">
                <a:effectLst>
                  <a:outerShdw blurRad="38100" dist="38100" dir="2700000" algn="tl">
                    <a:srgbClr val="000000">
                      <a:alpha val="43137"/>
                    </a:srgbClr>
                  </a:outerShdw>
                </a:effectLst>
              </a:rPr>
              <a:t>&amp;</a:t>
            </a:r>
            <a:endParaRPr lang="tr-TR" sz="13800" b="1" dirty="0">
              <a:effectLst>
                <a:outerShdw blurRad="38100" dist="38100" dir="2700000" algn="tl">
                  <a:srgbClr val="000000">
                    <a:alpha val="43137"/>
                  </a:srgbClr>
                </a:outerShdw>
              </a:effectLst>
            </a:endParaRPr>
          </a:p>
        </p:txBody>
      </p:sp>
      <p:sp>
        <p:nvSpPr>
          <p:cNvPr id="7" name="1 Başlık"/>
          <p:cNvSpPr txBox="1">
            <a:spLocks/>
          </p:cNvSpPr>
          <p:nvPr/>
        </p:nvSpPr>
        <p:spPr>
          <a:xfrm>
            <a:off x="451267" y="1700808"/>
            <a:ext cx="8229600" cy="1143000"/>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tr-TR" sz="3600" b="1" i="0" u="none" strike="noStrike" kern="1200" cap="none" spc="0" normalizeH="0" baseline="0" noProof="0" dirty="0" smtClean="0">
                <a:ln>
                  <a:noFill/>
                </a:ln>
                <a:solidFill>
                  <a:schemeClr val="tx1"/>
                </a:solidFill>
                <a:effectLst/>
                <a:uLnTx/>
                <a:uFillTx/>
                <a:latin typeface="+mj-lt"/>
                <a:ea typeface="+mj-ea"/>
                <a:cs typeface="+mj-cs"/>
              </a:rPr>
              <a:t>Elastikiyet</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a:t>
            </a:r>
          </a:p>
        </p:txBody>
      </p:sp>
      <p:sp>
        <p:nvSpPr>
          <p:cNvPr id="13" name="12 Dikdörtgen"/>
          <p:cNvSpPr/>
          <p:nvPr/>
        </p:nvSpPr>
        <p:spPr>
          <a:xfrm>
            <a:off x="2267744" y="6309320"/>
            <a:ext cx="806631" cy="369332"/>
          </a:xfrm>
          <a:prstGeom prst="rect">
            <a:avLst/>
          </a:prstGeom>
        </p:spPr>
        <p:txBody>
          <a:bodyPr wrap="none">
            <a:spAutoFit/>
          </a:bodyPr>
          <a:lstStyle/>
          <a:p>
            <a:r>
              <a:rPr lang="tr-TR" b="1" dirty="0" smtClean="0"/>
              <a:t>Esnek</a:t>
            </a:r>
            <a:r>
              <a:rPr lang="tr-TR" dirty="0" smtClean="0"/>
              <a:t> </a:t>
            </a:r>
            <a:endParaRPr lang="tr-TR" dirty="0"/>
          </a:p>
        </p:txBody>
      </p:sp>
      <p:sp>
        <p:nvSpPr>
          <p:cNvPr id="14" name="13 Dikdörtgen"/>
          <p:cNvSpPr/>
          <p:nvPr/>
        </p:nvSpPr>
        <p:spPr>
          <a:xfrm>
            <a:off x="5796136" y="6309320"/>
            <a:ext cx="1629805" cy="369332"/>
          </a:xfrm>
          <a:prstGeom prst="rect">
            <a:avLst/>
          </a:prstGeom>
        </p:spPr>
        <p:txBody>
          <a:bodyPr wrap="none">
            <a:spAutoFit/>
          </a:bodyPr>
          <a:lstStyle/>
          <a:p>
            <a:r>
              <a:rPr lang="tr-TR" b="1" dirty="0" smtClean="0"/>
              <a:t>Esnek olmayan</a:t>
            </a:r>
            <a:endParaRPr lang="tr-T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3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2899" name="Rectangle 3"/>
          <p:cNvSpPr>
            <a:spLocks noChangeArrowheads="1"/>
          </p:cNvSpPr>
          <p:nvPr/>
        </p:nvSpPr>
        <p:spPr bwMode="auto">
          <a:xfrm>
            <a:off x="683568" y="2348880"/>
            <a:ext cx="7776864" cy="1872208"/>
          </a:xfrm>
          <a:prstGeom prst="rect">
            <a:avLst/>
          </a:prstGeom>
          <a:noFill/>
          <a:ln w="9525">
            <a:noFill/>
            <a:miter lim="800000"/>
            <a:headEnd/>
            <a:tailEnd/>
          </a:ln>
        </p:spPr>
        <p:txBody>
          <a:bodyPr/>
          <a:lstStyle/>
          <a:p>
            <a:pPr algn="just"/>
            <a:r>
              <a:rPr lang="tr-TR" sz="3200" dirty="0" smtClean="0"/>
              <a:t>    </a:t>
            </a:r>
            <a:r>
              <a:rPr lang="tr-TR" sz="3200" b="0" dirty="0" smtClean="0">
                <a:solidFill>
                  <a:schemeClr val="tx1"/>
                </a:solidFill>
              </a:rPr>
              <a:t>Bir </a:t>
            </a:r>
            <a:r>
              <a:rPr lang="tr-TR" sz="3200" b="0" dirty="0">
                <a:solidFill>
                  <a:schemeClr val="tx1"/>
                </a:solidFill>
              </a:rPr>
              <a:t>değişkendeki </a:t>
            </a:r>
            <a:r>
              <a:rPr lang="tr-TR" sz="3600" b="0" dirty="0">
                <a:solidFill>
                  <a:schemeClr val="tx1"/>
                </a:solidFill>
              </a:rPr>
              <a:t>değişikliğe </a:t>
            </a:r>
            <a:r>
              <a:rPr lang="tr-TR" sz="3200" b="0" dirty="0">
                <a:solidFill>
                  <a:schemeClr val="tx1"/>
                </a:solidFill>
              </a:rPr>
              <a:t>karşı bir başka değişkenin </a:t>
            </a:r>
            <a:r>
              <a:rPr lang="tr-TR" sz="4000" b="0" i="1" dirty="0">
                <a:solidFill>
                  <a:schemeClr val="tx1"/>
                </a:solidFill>
              </a:rPr>
              <a:t>duyarlılığını</a:t>
            </a:r>
            <a:r>
              <a:rPr lang="tr-TR" sz="3200" b="0" dirty="0">
                <a:solidFill>
                  <a:schemeClr val="tx1"/>
                </a:solidFill>
              </a:rPr>
              <a:t> ölçmek için kullanılan genel bir </a:t>
            </a:r>
            <a:r>
              <a:rPr lang="tr-TR" sz="3200" b="0" dirty="0" smtClean="0">
                <a:solidFill>
                  <a:schemeClr val="tx1"/>
                </a:solidFill>
              </a:rPr>
              <a:t>kavramdır.</a:t>
            </a:r>
            <a:endParaRPr lang="tr-TR" sz="3200" b="0" dirty="0">
              <a:solidFill>
                <a:schemeClr val="tx1"/>
              </a:solidFill>
            </a:endParaRPr>
          </a:p>
        </p:txBody>
      </p:sp>
      <p:grpSp>
        <p:nvGrpSpPr>
          <p:cNvPr id="2" name="Group 8"/>
          <p:cNvGrpSpPr>
            <a:grpSpLocks/>
          </p:cNvGrpSpPr>
          <p:nvPr/>
        </p:nvGrpSpPr>
        <p:grpSpPr bwMode="auto">
          <a:xfrm>
            <a:off x="1259632" y="4581128"/>
            <a:ext cx="6781800" cy="914400"/>
            <a:chOff x="864" y="2304"/>
            <a:chExt cx="4272" cy="576"/>
          </a:xfrm>
        </p:grpSpPr>
        <p:sp>
          <p:nvSpPr>
            <p:cNvPr id="1029" name="Text Box 5"/>
            <p:cNvSpPr txBox="1">
              <a:spLocks noChangeArrowheads="1"/>
            </p:cNvSpPr>
            <p:nvPr/>
          </p:nvSpPr>
          <p:spPr bwMode="auto">
            <a:xfrm>
              <a:off x="864" y="2304"/>
              <a:ext cx="4272" cy="576"/>
            </a:xfrm>
            <a:prstGeom prst="rect">
              <a:avLst/>
            </a:prstGeom>
            <a:solidFill>
              <a:srgbClr val="DDECEB"/>
            </a:solidFill>
            <a:ln w="9525" algn="ctr">
              <a:noFill/>
              <a:miter lim="800000"/>
              <a:headEnd/>
              <a:tailEnd/>
            </a:ln>
          </p:spPr>
          <p:txBody>
            <a:bodyPr/>
            <a:lstStyle/>
            <a:p>
              <a:endParaRPr lang="tr-TR" sz="1400">
                <a:solidFill>
                  <a:schemeClr val="tx1"/>
                </a:solidFill>
              </a:endParaRPr>
            </a:p>
          </p:txBody>
        </p:sp>
        <p:graphicFrame>
          <p:nvGraphicFramePr>
            <p:cNvPr id="1026" name="Object 6"/>
            <p:cNvGraphicFramePr>
              <a:graphicFrameLocks noChangeAspect="1"/>
            </p:cNvGraphicFramePr>
            <p:nvPr/>
          </p:nvGraphicFramePr>
          <p:xfrm>
            <a:off x="1512" y="2321"/>
            <a:ext cx="2783" cy="482"/>
          </p:xfrm>
          <a:graphic>
            <a:graphicData uri="http://schemas.openxmlformats.org/presentationml/2006/ole">
              <p:oleObj spid="_x0000_s179204" name="Equation" r:id="rId4" imgW="2933700" imgH="508000" progId="">
                <p:embed/>
              </p:oleObj>
            </a:graphicData>
          </a:graphic>
        </p:graphicFrame>
      </p:grpSp>
      <p:sp>
        <p:nvSpPr>
          <p:cNvPr id="6" name="5 Dikdörtgen"/>
          <p:cNvSpPr/>
          <p:nvPr/>
        </p:nvSpPr>
        <p:spPr>
          <a:xfrm>
            <a:off x="899592" y="764704"/>
            <a:ext cx="3659592" cy="461665"/>
          </a:xfrm>
          <a:prstGeom prst="rect">
            <a:avLst/>
          </a:prstGeom>
        </p:spPr>
        <p:txBody>
          <a:bodyPr wrap="none">
            <a:spAutoFit/>
          </a:bodyPr>
          <a:lstStyle/>
          <a:p>
            <a:r>
              <a:rPr lang="tr-TR" sz="2400" i="1" dirty="0" smtClean="0"/>
              <a:t>Matematiksel bir ifade ile… </a:t>
            </a:r>
            <a:endParaRPr lang="tr-TR" sz="2400" i="1" dirty="0"/>
          </a:p>
        </p:txBody>
      </p:sp>
      <p:sp>
        <p:nvSpPr>
          <p:cNvPr id="7" name="6 Dikdörtgen"/>
          <p:cNvSpPr/>
          <p:nvPr/>
        </p:nvSpPr>
        <p:spPr>
          <a:xfrm>
            <a:off x="5508104" y="1196752"/>
            <a:ext cx="2810385" cy="707886"/>
          </a:xfrm>
          <a:prstGeom prst="rect">
            <a:avLst/>
          </a:prstGeom>
        </p:spPr>
        <p:txBody>
          <a:bodyPr wrap="none">
            <a:spAutoFit/>
          </a:bodyPr>
          <a:lstStyle/>
          <a:p>
            <a:r>
              <a:rPr lang="tr-TR" sz="4000" dirty="0" smtClean="0">
                <a:latin typeface="Arial Rounded MT Bold" pitchFamily="34" charset="0"/>
              </a:rPr>
              <a:t>ESNEKLİK</a:t>
            </a:r>
            <a:endParaRPr lang="tr-TR" sz="4000" dirty="0">
              <a:latin typeface="Arial Rounded MT Bold" pitchFamily="34" charset="0"/>
            </a:endParaRPr>
          </a:p>
        </p:txBody>
      </p:sp>
      <p:sp>
        <p:nvSpPr>
          <p:cNvPr id="8" name="Slide Number Placeholder 4"/>
          <p:cNvSpPr txBox="1">
            <a:spLocks/>
          </p:cNvSpPr>
          <p:nvPr/>
        </p:nvSpPr>
        <p:spPr>
          <a:xfrm>
            <a:off x="146304" y="6210300"/>
            <a:ext cx="457200" cy="457200"/>
          </a:xfrm>
          <a:prstGeom prst="ellipse">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73BDE0F-F98A-4518-A463-A7AB67FFA164}"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32899"/>
                                        </p:tgtEl>
                                        <p:attrNameLst>
                                          <p:attrName>style.visibility</p:attrName>
                                        </p:attrNameLst>
                                      </p:cBhvr>
                                      <p:to>
                                        <p:strVal val="visible"/>
                                      </p:to>
                                    </p:set>
                                    <p:animEffect transition="in" filter="wipe(up)">
                                      <p:cBhvr>
                                        <p:cTn id="7" dur="5000"/>
                                        <p:tgtEl>
                                          <p:spTgt spid="1232899"/>
                                        </p:tgtEl>
                                      </p:cBhvr>
                                    </p:animEffect>
                                  </p:childTnLst>
                                </p:cTn>
                              </p:par>
                            </p:childTnLst>
                          </p:cTn>
                        </p:par>
                        <p:par>
                          <p:cTn id="8" fill="hold" nodeType="afterGroup">
                            <p:stCondLst>
                              <p:cond delay="5000"/>
                            </p:stCondLst>
                            <p:childTnLst>
                              <p:par>
                                <p:cTn id="9" presetID="17"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ppt_h/2"/>
                                          </p:val>
                                        </p:tav>
                                        <p:tav tm="100000">
                                          <p:val>
                                            <p:strVal val="#ppt_y"/>
                                          </p:val>
                                        </p:tav>
                                      </p:tavLst>
                                    </p:anim>
                                    <p:anim calcmode="lin" valueType="num">
                                      <p:cBhvr>
                                        <p:cTn id="13" dur="1000" fill="hold"/>
                                        <p:tgtEl>
                                          <p:spTgt spid="2"/>
                                        </p:tgtEl>
                                        <p:attrNameLst>
                                          <p:attrName>ppt_w</p:attrName>
                                        </p:attrNameLst>
                                      </p:cBhvr>
                                      <p:tavLst>
                                        <p:tav tm="0">
                                          <p:val>
                                            <p:strVal val="#ppt_w"/>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9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692696"/>
            <a:ext cx="8229600" cy="576064"/>
          </a:xfrm>
        </p:spPr>
        <p:txBody>
          <a:bodyPr>
            <a:normAutofit fontScale="90000"/>
          </a:bodyPr>
          <a:lstStyle/>
          <a:p>
            <a:pPr algn="l"/>
            <a:r>
              <a:rPr lang="tr-TR" i="1" dirty="0" smtClean="0"/>
              <a:t>Ekonomide </a:t>
            </a:r>
            <a:r>
              <a:rPr lang="tr-TR" sz="4900" dirty="0" smtClean="0"/>
              <a:t>Esneklik</a:t>
            </a:r>
            <a:r>
              <a:rPr lang="tr-TR" dirty="0" smtClean="0"/>
              <a:t> </a:t>
            </a:r>
            <a:r>
              <a:rPr lang="tr-TR" i="1" dirty="0" smtClean="0"/>
              <a:t>ise;</a:t>
            </a:r>
            <a:endParaRPr lang="tr-TR" i="1" dirty="0"/>
          </a:p>
        </p:txBody>
      </p:sp>
      <p:sp>
        <p:nvSpPr>
          <p:cNvPr id="3" name="2 İçerik Yer Tutucusu"/>
          <p:cNvSpPr>
            <a:spLocks noGrp="1"/>
          </p:cNvSpPr>
          <p:nvPr>
            <p:ph sz="quarter" idx="1"/>
          </p:nvPr>
        </p:nvSpPr>
        <p:spPr>
          <a:xfrm>
            <a:off x="323528" y="1800200"/>
            <a:ext cx="8363272" cy="4005064"/>
          </a:xfrm>
        </p:spPr>
        <p:txBody>
          <a:bodyPr>
            <a:normAutofit/>
          </a:bodyPr>
          <a:lstStyle/>
          <a:p>
            <a:pPr algn="just">
              <a:buNone/>
            </a:pPr>
            <a:r>
              <a:rPr lang="tr-TR" sz="2600" dirty="0" smtClean="0"/>
              <a:t>Alıcıların ve satıcıların değişen piyasa koşullarına </a:t>
            </a:r>
            <a:r>
              <a:rPr lang="tr-TR" sz="2600" b="1" i="1" dirty="0" smtClean="0"/>
              <a:t>nasıl tepki verdiklerinin </a:t>
            </a:r>
            <a:r>
              <a:rPr lang="tr-TR" sz="2600" dirty="0" smtClean="0"/>
              <a:t>bir ölçüsüdür.</a:t>
            </a:r>
          </a:p>
          <a:p>
            <a:pPr algn="just">
              <a:buNone/>
            </a:pPr>
            <a:endParaRPr lang="tr-TR" sz="1200" dirty="0" smtClean="0"/>
          </a:p>
          <a:p>
            <a:pPr marL="674370" lvl="1" indent="-274320" algn="just">
              <a:buNone/>
              <a:defRPr/>
            </a:pPr>
            <a:r>
              <a:rPr lang="tr-TR" sz="2200" i="1" dirty="0" smtClean="0"/>
              <a:t>Bazı ürünlerindeki ciddi fiyat artışları talep edilen miktarı düşürmezken,  aynı durum diğer bazı ürünlerde kayda değer miktar düşüşlerine sebep olur.</a:t>
            </a:r>
          </a:p>
          <a:p>
            <a:pPr marL="274320" indent="-274320" algn="just" fontAlgn="auto">
              <a:spcAft>
                <a:spcPts val="0"/>
              </a:spcAft>
              <a:buNone/>
              <a:defRPr/>
            </a:pPr>
            <a:endParaRPr lang="tr-TR" sz="2400" dirty="0" smtClean="0"/>
          </a:p>
          <a:p>
            <a:pPr marL="274320" indent="-274320" algn="just" fontAlgn="auto">
              <a:spcAft>
                <a:spcPts val="0"/>
              </a:spcAft>
              <a:buNone/>
              <a:defRPr/>
            </a:pPr>
            <a:endParaRPr lang="tr-TR" sz="2400" dirty="0" smtClean="0"/>
          </a:p>
          <a:p>
            <a:pPr marL="274320" indent="-274320" algn="just" fontAlgn="auto">
              <a:spcAft>
                <a:spcPts val="0"/>
              </a:spcAft>
              <a:buNone/>
              <a:defRPr/>
            </a:pPr>
            <a:endParaRPr lang="tr-TR" sz="2400" dirty="0" smtClean="0"/>
          </a:p>
          <a:p>
            <a:pPr marL="274320" indent="-274320" algn="just" fontAlgn="auto">
              <a:spcAft>
                <a:spcPts val="0"/>
              </a:spcAft>
              <a:buNone/>
              <a:defRPr/>
            </a:pPr>
            <a:endParaRPr lang="tr-TR" sz="2400" dirty="0" smtClean="0"/>
          </a:p>
          <a:p>
            <a:pPr marL="274320" indent="-274320" algn="just" fontAlgn="auto">
              <a:spcAft>
                <a:spcPts val="0"/>
              </a:spcAft>
              <a:buNone/>
              <a:defRPr/>
            </a:pPr>
            <a:endParaRPr lang="tr-TR" sz="2400" dirty="0" smtClean="0"/>
          </a:p>
          <a:p>
            <a:pPr marL="274320" indent="-274320" algn="just" fontAlgn="auto">
              <a:spcAft>
                <a:spcPts val="0"/>
              </a:spcAft>
              <a:buNone/>
              <a:defRPr/>
            </a:pPr>
            <a:endParaRPr lang="tr-TR" dirty="0" smtClean="0"/>
          </a:p>
        </p:txBody>
      </p:sp>
      <p:pic>
        <p:nvPicPr>
          <p:cNvPr id="118786" name="Picture 2" descr="Görsel sonucu"/>
          <p:cNvPicPr>
            <a:picLocks noChangeAspect="1" noChangeArrowheads="1"/>
          </p:cNvPicPr>
          <p:nvPr/>
        </p:nvPicPr>
        <p:blipFill>
          <a:blip r:embed="rId2" cstate="print"/>
          <a:srcRect l="6575" b="7273"/>
          <a:stretch>
            <a:fillRect/>
          </a:stretch>
        </p:blipFill>
        <p:spPr bwMode="auto">
          <a:xfrm rot="21251352">
            <a:off x="4838004" y="4260133"/>
            <a:ext cx="3611905" cy="2593087"/>
          </a:xfrm>
          <a:prstGeom prst="rect">
            <a:avLst/>
          </a:prstGeom>
          <a:ln>
            <a:noFill/>
          </a:ln>
          <a:effectLst>
            <a:outerShdw blurRad="292100" dist="139700" dir="2700000" algn="tl" rotWithShape="0">
              <a:srgbClr val="333333">
                <a:alpha val="65000"/>
              </a:srgbClr>
            </a:outerShdw>
          </a:effectLst>
        </p:spPr>
      </p:pic>
      <p:pic>
        <p:nvPicPr>
          <p:cNvPr id="118788" name="Picture 4" descr="Görsel sonucu"/>
          <p:cNvPicPr>
            <a:picLocks noChangeAspect="1" noChangeArrowheads="1"/>
          </p:cNvPicPr>
          <p:nvPr/>
        </p:nvPicPr>
        <p:blipFill>
          <a:blip r:embed="rId3" cstate="print"/>
          <a:srcRect l="4835" r="3294" b="9427"/>
          <a:stretch>
            <a:fillRect/>
          </a:stretch>
        </p:blipFill>
        <p:spPr bwMode="auto">
          <a:xfrm rot="198832">
            <a:off x="649629" y="4110383"/>
            <a:ext cx="3477284" cy="2470702"/>
          </a:xfrm>
          <a:prstGeom prst="rect">
            <a:avLst/>
          </a:prstGeom>
          <a:ln>
            <a:noFill/>
          </a:ln>
          <a:effectLst>
            <a:outerShdw blurRad="292100" dist="139700" dir="2700000" algn="tl" rotWithShape="0">
              <a:srgbClr val="333333">
                <a:alpha val="65000"/>
              </a:srgbClr>
            </a:outerShdw>
          </a:effectLst>
        </p:spPr>
      </p:pic>
      <p:sp>
        <p:nvSpPr>
          <p:cNvPr id="7" name="6 Sağa Bükülü Ok"/>
          <p:cNvSpPr/>
          <p:nvPr/>
        </p:nvSpPr>
        <p:spPr>
          <a:xfrm>
            <a:off x="432048" y="3147850"/>
            <a:ext cx="323528" cy="1800200"/>
          </a:xfrm>
          <a:prstGeom prst="curvedRightArrow">
            <a:avLst>
              <a:gd name="adj1" fmla="val 34829"/>
              <a:gd name="adj2" fmla="val 97972"/>
              <a:gd name="adj3" fmla="val 351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7 Sola Bükülü Ok"/>
          <p:cNvSpPr/>
          <p:nvPr/>
        </p:nvSpPr>
        <p:spPr>
          <a:xfrm rot="829233">
            <a:off x="8514239" y="3534294"/>
            <a:ext cx="412026" cy="1575702"/>
          </a:xfrm>
          <a:prstGeom prst="curvedLeftArrow">
            <a:avLst>
              <a:gd name="adj1" fmla="val 27616"/>
              <a:gd name="adj2" fmla="val 119138"/>
              <a:gd name="adj3" fmla="val 510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solidFill>
            </a:endParaRPr>
          </a:p>
        </p:txBody>
      </p:sp>
      <p:sp>
        <p:nvSpPr>
          <p:cNvPr id="9" name="8 Slayt Numarası Yer Tutucusu"/>
          <p:cNvSpPr>
            <a:spLocks noGrp="1"/>
          </p:cNvSpPr>
          <p:nvPr>
            <p:ph type="sldNum" sz="quarter" idx="12"/>
          </p:nvPr>
        </p:nvSpPr>
        <p:spPr/>
        <p:txBody>
          <a:bodyPr/>
          <a:lstStyle/>
          <a:p>
            <a:fld id="{226D1F75-BEA5-4B54-8634-CEA60045CF36}" type="slidenum">
              <a:rPr lang="tr-TR" smtClean="0"/>
              <a:pPr/>
              <a:t>8</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0"/>
                                        <p:tgtEl>
                                          <p:spTgt spid="3">
                                            <p:txEl>
                                              <p:pRg st="2" end="2"/>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251520" y="1268760"/>
            <a:ext cx="8229600" cy="576064"/>
          </a:xfrm>
        </p:spPr>
        <p:txBody>
          <a:bodyPr>
            <a:noAutofit/>
          </a:bodyPr>
          <a:lstStyle/>
          <a:p>
            <a:pPr algn="l"/>
            <a:r>
              <a:rPr lang="tr-TR" sz="11500" dirty="0" smtClean="0"/>
              <a:t>Esneklikler</a:t>
            </a:r>
            <a:r>
              <a:rPr lang="tr-TR" sz="9600" i="1" dirty="0" smtClean="0"/>
              <a:t>;</a:t>
            </a:r>
            <a:endParaRPr lang="tr-TR" sz="9600" i="1" dirty="0"/>
          </a:p>
        </p:txBody>
      </p:sp>
      <p:sp>
        <p:nvSpPr>
          <p:cNvPr id="3" name="2 İçerik Yer Tutucusu"/>
          <p:cNvSpPr>
            <a:spLocks noGrp="1"/>
          </p:cNvSpPr>
          <p:nvPr>
            <p:ph sz="quarter" idx="1"/>
          </p:nvPr>
        </p:nvSpPr>
        <p:spPr>
          <a:xfrm>
            <a:off x="889248" y="1484784"/>
            <a:ext cx="8291264" cy="3672408"/>
          </a:xfrm>
        </p:spPr>
        <p:txBody>
          <a:bodyPr>
            <a:normAutofit/>
          </a:bodyPr>
          <a:lstStyle/>
          <a:p>
            <a:pPr algn="just">
              <a:buNone/>
            </a:pPr>
            <a:endParaRPr lang="tr-TR" sz="2800" dirty="0" smtClean="0"/>
          </a:p>
          <a:p>
            <a:pPr algn="just"/>
            <a:r>
              <a:rPr lang="tr-TR" b="1" dirty="0" smtClean="0">
                <a:solidFill>
                  <a:srgbClr val="CF5716"/>
                </a:solidFill>
              </a:rPr>
              <a:t>1. Talebin fiyat esnekliği</a:t>
            </a:r>
          </a:p>
          <a:p>
            <a:pPr algn="just"/>
            <a:r>
              <a:rPr lang="tr-TR" sz="2800" b="1" dirty="0" smtClean="0"/>
              <a:t>2. Talebin Gelir Esnekliği</a:t>
            </a:r>
          </a:p>
          <a:p>
            <a:pPr algn="just"/>
            <a:r>
              <a:rPr lang="tr-TR" sz="2800" b="1" dirty="0" smtClean="0"/>
              <a:t>3. Talebin Çapraz Fiyat Esnekliği (İlişkili Mallar)</a:t>
            </a:r>
          </a:p>
          <a:p>
            <a:pPr algn="just"/>
            <a:r>
              <a:rPr lang="tr-TR" sz="2800" b="1" dirty="0" smtClean="0"/>
              <a:t>4. Arzın fiyat esnekliği</a:t>
            </a:r>
            <a:endParaRPr lang="tr-TR" sz="2800" dirty="0" smtClean="0"/>
          </a:p>
        </p:txBody>
      </p:sp>
      <p:sp>
        <p:nvSpPr>
          <p:cNvPr id="5" name="4 Slayt Numarası Yer Tutucusu"/>
          <p:cNvSpPr>
            <a:spLocks noGrp="1"/>
          </p:cNvSpPr>
          <p:nvPr>
            <p:ph type="sldNum" sz="quarter" idx="12"/>
          </p:nvPr>
        </p:nvSpPr>
        <p:spPr/>
        <p:txBody>
          <a:bodyPr/>
          <a:lstStyle/>
          <a:p>
            <a:fld id="{226D1F75-BEA5-4B54-8634-CEA60045CF36}" type="slidenum">
              <a:rPr lang="tr-TR" smtClean="0"/>
              <a:pPr/>
              <a:t>9</a:t>
            </a:fld>
            <a:endParaRPr lang="tr-T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par>
                          <p:cTn id="8" fill="hold">
                            <p:stCondLst>
                              <p:cond delay="2000"/>
                            </p:stCondLst>
                            <p:childTnLst>
                              <p:par>
                                <p:cTn id="9" presetID="6" presetClass="emph" presetSubtype="0" fill="hold" nodeType="afterEffect">
                                  <p:stCondLst>
                                    <p:cond delay="0"/>
                                  </p:stCondLst>
                                  <p:childTnLst>
                                    <p:animScale>
                                      <p:cBhvr>
                                        <p:cTn id="10" dur="2000" fill="hold"/>
                                        <p:tgtEl>
                                          <p:spTgt spid="3">
                                            <p:txEl>
                                              <p:pRg st="1" end="1"/>
                                            </p:txEl>
                                          </p:spTgt>
                                        </p:tgtEl>
                                      </p:cBhvr>
                                      <p:by x="150000" y="150000"/>
                                    </p:animScale>
                                  </p:childTnLst>
                                </p:cTn>
                              </p:par>
                            </p:childTnLst>
                          </p:cTn>
                        </p:par>
                        <p:par>
                          <p:cTn id="11" fill="hold">
                            <p:stCondLst>
                              <p:cond delay="4000"/>
                            </p:stCondLst>
                            <p:childTnLst>
                              <p:par>
                                <p:cTn id="12" presetID="10"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833</TotalTime>
  <Words>2492</Words>
  <Application>Microsoft Office PowerPoint</Application>
  <PresentationFormat>Ekran Gösterisi (4:3)</PresentationFormat>
  <Paragraphs>544</Paragraphs>
  <Slides>48</Slides>
  <Notes>16</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48</vt:i4>
      </vt:variant>
    </vt:vector>
  </HeadingPairs>
  <TitlesOfParts>
    <vt:vector size="51" baseType="lpstr">
      <vt:lpstr>Hisse Senedi</vt:lpstr>
      <vt:lpstr>Equation</vt:lpstr>
      <vt:lpstr>Denklem</vt:lpstr>
      <vt:lpstr>Ders Adı: GENEL EKONOMİ (IKT 103) </vt:lpstr>
      <vt:lpstr>Slayt 2</vt:lpstr>
      <vt:lpstr>Slayt 3</vt:lpstr>
      <vt:lpstr>Slayt 4</vt:lpstr>
      <vt:lpstr>Slayt 5</vt:lpstr>
      <vt:lpstr>Dersin Anahtar Kavramı</vt:lpstr>
      <vt:lpstr>Slayt 7</vt:lpstr>
      <vt:lpstr>Ekonomide Esneklik ise;</vt:lpstr>
      <vt:lpstr>Esneklikler;</vt:lpstr>
      <vt:lpstr>(Talep Esnekliği)</vt:lpstr>
      <vt:lpstr>Slayt 11</vt:lpstr>
      <vt:lpstr>Örneğin,</vt:lpstr>
      <vt:lpstr>Talep ne kadar esnek</vt:lpstr>
      <vt:lpstr>Slayt 14</vt:lpstr>
      <vt:lpstr>Slayt 15</vt:lpstr>
      <vt:lpstr>Slayt 16</vt:lpstr>
      <vt:lpstr>Slayt 17</vt:lpstr>
      <vt:lpstr>Talebin fiyat esnekliği için bir uygulama</vt:lpstr>
      <vt:lpstr>Talebin fiyat esnekliği için bir uygulama (dvm…)</vt:lpstr>
      <vt:lpstr>Slayt 20</vt:lpstr>
      <vt:lpstr>İhtiyacın Şiddeti</vt:lpstr>
      <vt:lpstr>Malın İkamesi</vt:lpstr>
      <vt:lpstr>Slayt 23</vt:lpstr>
      <vt:lpstr>Harcama oranının tüketici bütçesindeki yeri</vt:lpstr>
      <vt:lpstr>Zaman</vt:lpstr>
      <vt:lpstr>Slayt 26</vt:lpstr>
      <vt:lpstr>Slayt 27</vt:lpstr>
      <vt:lpstr>Slayt 28</vt:lpstr>
      <vt:lpstr>Slayt 29</vt:lpstr>
      <vt:lpstr>Fiyat Esnekliği ve Tüketici Harcaması</vt:lpstr>
      <vt:lpstr>Slayt 31</vt:lpstr>
      <vt:lpstr>Slayt 32</vt:lpstr>
      <vt:lpstr>Slayt 33</vt:lpstr>
      <vt:lpstr>Örn. İngiltere’de mallara olan talebin gelir esneklikleri</vt:lpstr>
      <vt:lpstr>Örn. (dvm) İngiltere’de mallara olan talebin gelir esneklikleri</vt:lpstr>
      <vt:lpstr>Slayt 36</vt:lpstr>
      <vt:lpstr>X malının, Y malının fiyatına göre, çapraz talep esnekliği :</vt:lpstr>
      <vt:lpstr>Slayt 38</vt:lpstr>
      <vt:lpstr>Slayt 39</vt:lpstr>
      <vt:lpstr>Slayt 40</vt:lpstr>
      <vt:lpstr>Slayt 41</vt:lpstr>
      <vt:lpstr>Slayt 42</vt:lpstr>
      <vt:lpstr>Slayt 43</vt:lpstr>
      <vt:lpstr>Arz Esnekliğini Etkileyen Faktörler</vt:lpstr>
      <vt:lpstr>Slayt 45</vt:lpstr>
      <vt:lpstr>Slayt 46</vt:lpstr>
      <vt:lpstr>Slayt 47</vt:lpstr>
      <vt:lpstr>Slayt 48</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 Melek C.</dc:creator>
  <cp:lastModifiedBy>C. M. C.</cp:lastModifiedBy>
  <cp:revision>114</cp:revision>
  <cp:lastPrinted>2016-11-02T09:09:40Z</cp:lastPrinted>
  <dcterms:created xsi:type="dcterms:W3CDTF">2016-10-24T22:31:39Z</dcterms:created>
  <dcterms:modified xsi:type="dcterms:W3CDTF">2017-11-08T07:21:40Z</dcterms:modified>
</cp:coreProperties>
</file>